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4"/>
  </p:sldMasterIdLst>
  <p:notesMasterIdLst>
    <p:notesMasterId r:id="rId26"/>
  </p:notesMasterIdLst>
  <p:sldIdLst>
    <p:sldId id="256" r:id="rId5"/>
    <p:sldId id="277" r:id="rId6"/>
    <p:sldId id="287" r:id="rId7"/>
    <p:sldId id="288" r:id="rId8"/>
    <p:sldId id="289" r:id="rId9"/>
    <p:sldId id="282" r:id="rId10"/>
    <p:sldId id="290" r:id="rId11"/>
    <p:sldId id="291" r:id="rId12"/>
    <p:sldId id="292" r:id="rId13"/>
    <p:sldId id="294" r:id="rId14"/>
    <p:sldId id="295" r:id="rId15"/>
    <p:sldId id="296" r:id="rId16"/>
    <p:sldId id="297" r:id="rId17"/>
    <p:sldId id="283" r:id="rId18"/>
    <p:sldId id="298" r:id="rId19"/>
    <p:sldId id="299" r:id="rId20"/>
    <p:sldId id="300" r:id="rId21"/>
    <p:sldId id="301" r:id="rId22"/>
    <p:sldId id="285" r:id="rId23"/>
    <p:sldId id="302" r:id="rId24"/>
    <p:sldId id="30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E4AD3A6-E444-4D6A-A6EA-73A4CBA9ADD3}">
          <p14:sldIdLst>
            <p14:sldId id="256"/>
          </p14:sldIdLst>
        </p14:section>
        <p14:section name="Lesson 1" id="{141C69B0-8E45-47EA-9F3E-F6352D404B05}">
          <p14:sldIdLst>
            <p14:sldId id="277"/>
            <p14:sldId id="287"/>
            <p14:sldId id="288"/>
            <p14:sldId id="289"/>
          </p14:sldIdLst>
        </p14:section>
        <p14:section name="Lesson 2" id="{0A60C1D6-5123-4115-AF11-1DFE3356A249}">
          <p14:sldIdLst>
            <p14:sldId id="282"/>
            <p14:sldId id="290"/>
            <p14:sldId id="291"/>
            <p14:sldId id="292"/>
            <p14:sldId id="294"/>
            <p14:sldId id="295"/>
            <p14:sldId id="296"/>
            <p14:sldId id="297"/>
          </p14:sldIdLst>
        </p14:section>
        <p14:section name="Lesson 3" id="{BF534B74-5AE6-4877-9C8E-03B9F39E9E7E}">
          <p14:sldIdLst>
            <p14:sldId id="283"/>
            <p14:sldId id="298"/>
            <p14:sldId id="299"/>
            <p14:sldId id="300"/>
            <p14:sldId id="301"/>
          </p14:sldIdLst>
        </p14:section>
        <p14:section name="Lesson 4" id="{1A4BEFA0-F01F-4D71-B8F0-9270F9C7C355}">
          <p14:sldIdLst>
            <p14:sldId id="285"/>
            <p14:sldId id="302"/>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0F2"/>
    <a:srgbClr val="70C0C7"/>
    <a:srgbClr val="FEF5E5"/>
    <a:srgbClr val="F3BE3E"/>
    <a:srgbClr val="8C4896"/>
    <a:srgbClr val="ECE4F2"/>
    <a:srgbClr val="00837E"/>
    <a:srgbClr val="DFEBEB"/>
    <a:srgbClr val="FF7351"/>
    <a:srgbClr val="75AB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43" autoAdjust="0"/>
    <p:restoredTop sz="86832" autoAdjust="0"/>
  </p:normalViewPr>
  <p:slideViewPr>
    <p:cSldViewPr snapToGrid="0">
      <p:cViewPr varScale="1">
        <p:scale>
          <a:sx n="152" d="100"/>
          <a:sy n="152" d="100"/>
        </p:scale>
        <p:origin x="208" y="400"/>
      </p:cViewPr>
      <p:guideLst/>
    </p:cSldViewPr>
  </p:slideViewPr>
  <p:outlineViewPr>
    <p:cViewPr>
      <p:scale>
        <a:sx n="33" d="100"/>
        <a:sy n="33" d="100"/>
      </p:scale>
      <p:origin x="0" y="-5232"/>
    </p:cViewPr>
  </p:outlineViewPr>
  <p:notesTextViewPr>
    <p:cViewPr>
      <p:scale>
        <a:sx n="1" d="1"/>
        <a:sy n="1" d="1"/>
      </p:scale>
      <p:origin x="0" y="0"/>
    </p:cViewPr>
  </p:notesTextViewPr>
  <p:sorterViewPr>
    <p:cViewPr>
      <p:scale>
        <a:sx n="36" d="25"/>
        <a:sy n="36" d="25"/>
      </p:scale>
      <p:origin x="0" y="-4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49CFC-3C5B-4496-B9E3-411E8E01B314}" type="datetimeFigureOut">
              <a:rPr lang="en-US" smtClean="0"/>
              <a:t>4/18/23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4352B-F90A-4832-94B8-9CAEFB35C6B2}" type="slidenum">
              <a:rPr lang="en-US" smtClean="0"/>
              <a:t>‹#›</a:t>
            </a:fld>
            <a:endParaRPr lang="en-US" dirty="0"/>
          </a:p>
        </p:txBody>
      </p:sp>
    </p:spTree>
    <p:extLst>
      <p:ext uri="{BB962C8B-B14F-4D97-AF65-F5344CB8AC3E}">
        <p14:creationId xmlns:p14="http://schemas.microsoft.com/office/powerpoint/2010/main" val="37242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1</a:t>
            </a:fld>
            <a:endParaRPr lang="en-US" dirty="0"/>
          </a:p>
        </p:txBody>
      </p:sp>
    </p:spTree>
    <p:extLst>
      <p:ext uri="{BB962C8B-B14F-4D97-AF65-F5344CB8AC3E}">
        <p14:creationId xmlns:p14="http://schemas.microsoft.com/office/powerpoint/2010/main" val="1120977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400"/>
              </a:spcBef>
              <a:spcAft>
                <a:spcPts val="400"/>
              </a:spcAft>
              <a:buFont typeface="Symbol" panose="05050102010706020507" pitchFamily="18" charset="2"/>
              <a:buNone/>
            </a:pPr>
            <a:r>
              <a:rPr lang="es-ES" dirty="0"/>
              <a:t>Jorge habla acerca de los “menús o comidas de bajo costo”, que en inglés se conocen como </a:t>
            </a:r>
            <a:r>
              <a:rPr lang="es-ES" dirty="0" err="1"/>
              <a:t>value</a:t>
            </a:r>
            <a:r>
              <a:rPr lang="es-ES" dirty="0"/>
              <a:t> </a:t>
            </a:r>
            <a:r>
              <a:rPr lang="es-ES" dirty="0" err="1"/>
              <a:t>meals</a:t>
            </a:r>
            <a:r>
              <a:rPr lang="es-ES" dirty="0"/>
              <a:t> o “comidas de valor”. Después de investigar más sobre la nutrición en estas comidas, entendió por qué no son un buen “valor” para su cuerpo. Fue entonces que Jorge decidió hacer algunos pequeños cambios para poder seguir disfrutando de su restaurante de comida rápida favorito. Por ejemplo, Jorge redujo la cantidad de veces a la semana que come comida rápida, pide una comida más pequeña para reducir el tamaño de las porciones y sustituye algunos alimentos en su comida por otros más saludables. </a:t>
            </a:r>
          </a:p>
          <a:p>
            <a:pPr marL="0" marR="0" lvl="0" indent="0">
              <a:spcBef>
                <a:spcPts val="400"/>
              </a:spcBef>
              <a:spcAft>
                <a:spcPts val="400"/>
              </a:spcAft>
              <a:buFont typeface="Symbol" panose="05050102010706020507" pitchFamily="18" charset="2"/>
              <a:buNone/>
            </a:pPr>
            <a:endParaRPr lang="es-ES" dirty="0"/>
          </a:p>
          <a:p>
            <a:pPr marL="0" marR="0" lvl="0" indent="0">
              <a:spcBef>
                <a:spcPts val="400"/>
              </a:spcBef>
              <a:spcAft>
                <a:spcPts val="400"/>
              </a:spcAft>
              <a:buFont typeface="Symbol" panose="05050102010706020507" pitchFamily="18" charset="2"/>
              <a:buNone/>
            </a:pPr>
            <a:r>
              <a:rPr lang="es-ES" dirty="0"/>
              <a:t>Puede obtener la información nutricional si la pide en el mostrador del restaurante de comida rápida o en el sitio web del restaurante.</a:t>
            </a:r>
          </a:p>
          <a:p>
            <a:pPr marL="0" marR="0" lvl="0" indent="0">
              <a:spcBef>
                <a:spcPts val="400"/>
              </a:spcBef>
              <a:spcAft>
                <a:spcPts val="400"/>
              </a:spcAft>
              <a:buFont typeface="Symbol" panose="05050102010706020507" pitchFamily="18" charset="2"/>
              <a:buNone/>
            </a:pPr>
            <a:endParaRPr lang="es-ES" dirty="0"/>
          </a:p>
          <a:p>
            <a:pPr marL="0" marR="0" lvl="0" indent="0">
              <a:spcBef>
                <a:spcPts val="400"/>
              </a:spcBef>
              <a:spcAft>
                <a:spcPts val="400"/>
              </a:spcAft>
              <a:buFont typeface="Symbol" panose="05050102010706020507" pitchFamily="18" charset="2"/>
              <a:buNone/>
            </a:pPr>
            <a:r>
              <a:rPr lang="es-ES" b="1" dirty="0"/>
              <a:t>Puntos principales</a:t>
            </a:r>
          </a:p>
          <a:p>
            <a:pPr marL="0" marR="0" lvl="0" indent="0">
              <a:spcBef>
                <a:spcPts val="400"/>
              </a:spcBef>
              <a:spcAft>
                <a:spcPts val="400"/>
              </a:spcAft>
              <a:buFont typeface="Symbol" panose="05050102010706020507" pitchFamily="18" charset="2"/>
              <a:buNone/>
            </a:pPr>
            <a:endParaRPr lang="es-ES" b="1" dirty="0"/>
          </a:p>
          <a:p>
            <a:pPr marL="0" marR="0" lvl="0" indent="0">
              <a:spcBef>
                <a:spcPts val="400"/>
              </a:spcBef>
              <a:spcAft>
                <a:spcPts val="400"/>
              </a:spcAft>
              <a:buFont typeface="Symbol" panose="05050102010706020507" pitchFamily="18" charset="2"/>
              <a:buNone/>
            </a:pPr>
            <a:r>
              <a:rPr lang="es-ES" dirty="0"/>
              <a:t>•Si los participantes comen comida rápida, pregúnteles cómo pueden hacer que las comidas rápidas sean más saludables. Por ejemplo:</a:t>
            </a:r>
          </a:p>
          <a:p>
            <a:pPr marL="0" marR="0" lvl="0" indent="0">
              <a:spcBef>
                <a:spcPts val="400"/>
              </a:spcBef>
              <a:spcAft>
                <a:spcPts val="400"/>
              </a:spcAft>
              <a:buFont typeface="Symbol" panose="05050102010706020507" pitchFamily="18" charset="2"/>
              <a:buNone/>
            </a:pPr>
            <a:r>
              <a:rPr lang="es-ES" dirty="0"/>
              <a:t>-Cambie las papas fritas por una ensalada con aderezo italiano bajo en grasa o aceite de oliva.</a:t>
            </a:r>
          </a:p>
          <a:p>
            <a:pPr marL="0" marR="0" lvl="0" indent="0">
              <a:spcBef>
                <a:spcPts val="400"/>
              </a:spcBef>
              <a:spcAft>
                <a:spcPts val="400"/>
              </a:spcAft>
              <a:buFont typeface="Symbol" panose="05050102010706020507" pitchFamily="18" charset="2"/>
              <a:buNone/>
            </a:pPr>
            <a:r>
              <a:rPr lang="es-ES" dirty="0"/>
              <a:t>-Cambie una gaseosa normal por una bebida sin calorías como el agua, el té, una </a:t>
            </a:r>
            <a:r>
              <a:rPr lang="es-ES" dirty="0" err="1"/>
              <a:t>seltzer</a:t>
            </a:r>
            <a:r>
              <a:rPr lang="es-ES" dirty="0"/>
              <a:t> o una gaseosa dietética.</a:t>
            </a:r>
          </a:p>
          <a:p>
            <a:pPr marL="0" marR="0" lvl="0" indent="0">
              <a:spcBef>
                <a:spcPts val="400"/>
              </a:spcBef>
              <a:spcAft>
                <a:spcPts val="400"/>
              </a:spcAft>
              <a:buFont typeface="Symbol" panose="05050102010706020507" pitchFamily="18" charset="2"/>
              <a:buNone/>
            </a:pPr>
            <a:r>
              <a:rPr lang="es-ES" dirty="0"/>
              <a:t>-Pida alimentos más pequeños, no más grandes.</a:t>
            </a:r>
          </a:p>
          <a:p>
            <a:pPr marL="0" marR="0" lvl="0" indent="0">
              <a:spcBef>
                <a:spcPts val="400"/>
              </a:spcBef>
              <a:spcAft>
                <a:spcPts val="400"/>
              </a:spcAft>
              <a:buFont typeface="Symbol" panose="05050102010706020507" pitchFamily="18" charset="2"/>
              <a:buNone/>
            </a:pPr>
            <a:r>
              <a:rPr lang="es-ES" dirty="0"/>
              <a:t>-Comparta las papas fritas con un amigo o pida la hamburguesa para niños sin queso.</a:t>
            </a:r>
          </a:p>
          <a:p>
            <a:pPr marL="0" marR="0" lvl="0" indent="0">
              <a:spcBef>
                <a:spcPts val="400"/>
              </a:spcBef>
              <a:spcAft>
                <a:spcPts val="400"/>
              </a:spcAft>
              <a:buFont typeface="Symbol" panose="05050102010706020507" pitchFamily="18" charset="2"/>
              <a:buNone/>
            </a:pPr>
            <a:r>
              <a:rPr lang="es-ES" dirty="0"/>
              <a:t>-Elija opciones bajas en grasa, como el pollo a la parrilla o la ensalada.</a:t>
            </a:r>
          </a:p>
          <a:p>
            <a:pPr marL="0" marR="0" lvl="0" indent="0">
              <a:spcBef>
                <a:spcPts val="400"/>
              </a:spcBef>
              <a:spcAft>
                <a:spcPts val="400"/>
              </a:spcAft>
              <a:buFont typeface="Symbol" panose="05050102010706020507" pitchFamily="18" charset="2"/>
              <a:buNone/>
            </a:pPr>
            <a:endParaRPr lang="es-ES" dirty="0"/>
          </a:p>
          <a:p>
            <a:pPr marL="0" marR="0" lvl="0" indent="0">
              <a:spcBef>
                <a:spcPts val="400"/>
              </a:spcBef>
              <a:spcAft>
                <a:spcPts val="400"/>
              </a:spcAft>
              <a:buFont typeface="Symbol" panose="05050102010706020507" pitchFamily="18" charset="2"/>
              <a:buNone/>
            </a:pPr>
            <a:r>
              <a:rPr lang="es-ES" dirty="0"/>
              <a:t>•Converse sobre otras nuevas rutinas para tomar decisiones saludables en cualquier lugar donde coma que no sea su casa.</a:t>
            </a:r>
          </a:p>
          <a:p>
            <a:pPr marL="0" marR="0" lvl="0" indent="0">
              <a:spcBef>
                <a:spcPts val="400"/>
              </a:spcBef>
              <a:spcAft>
                <a:spcPts val="400"/>
              </a:spcAft>
              <a:buFont typeface="Symbol" panose="05050102010706020507" pitchFamily="18" charset="2"/>
              <a:buNone/>
            </a:pPr>
            <a:r>
              <a:rPr lang="es-ES" dirty="0"/>
              <a:t>-Revise todo el menú con antelación para evitar sorpresas.</a:t>
            </a:r>
          </a:p>
          <a:p>
            <a:pPr marL="0" marR="0" lvl="0" indent="0">
              <a:spcBef>
                <a:spcPts val="400"/>
              </a:spcBef>
              <a:spcAft>
                <a:spcPts val="400"/>
              </a:spcAft>
              <a:buFont typeface="Symbol" panose="05050102010706020507" pitchFamily="18" charset="2"/>
              <a:buNone/>
            </a:pPr>
            <a:r>
              <a:rPr lang="es-ES" dirty="0"/>
              <a:t>-Compare las calorías de los alimentos del menú para orientar sus decisiones.</a:t>
            </a:r>
          </a:p>
          <a:p>
            <a:pPr marL="0" marR="0" lvl="0" indent="0">
              <a:spcBef>
                <a:spcPts val="400"/>
              </a:spcBef>
              <a:spcAft>
                <a:spcPts val="400"/>
              </a:spcAft>
              <a:buFont typeface="Symbol" panose="05050102010706020507" pitchFamily="18" charset="2"/>
              <a:buNone/>
            </a:pPr>
            <a:r>
              <a:rPr lang="es-ES" dirty="0"/>
              <a:t>-Coma un plato principal más ligero o pequeño si piensa comer un postre.</a:t>
            </a:r>
          </a:p>
          <a:p>
            <a:pPr marL="0" marR="0" lvl="0" indent="0">
              <a:spcBef>
                <a:spcPts val="400"/>
              </a:spcBef>
              <a:spcAft>
                <a:spcPts val="400"/>
              </a:spcAft>
              <a:buFont typeface="Symbol" panose="05050102010706020507" pitchFamily="18" charset="2"/>
              <a:buNone/>
            </a:pPr>
            <a:r>
              <a:rPr lang="es-ES" dirty="0"/>
              <a:t>-</a:t>
            </a:r>
            <a:r>
              <a:rPr lang="es-ES" dirty="0" err="1"/>
              <a:t>Planiﬁque</a:t>
            </a:r>
            <a:r>
              <a:rPr lang="es-ES" dirty="0"/>
              <a:t> más actividad física antes o después de una cena especial en un restaurante.</a:t>
            </a:r>
          </a:p>
          <a:p>
            <a:pPr marL="0" marR="0" lvl="0" indent="0">
              <a:spcBef>
                <a:spcPts val="400"/>
              </a:spcBef>
              <a:spcAft>
                <a:spcPts val="400"/>
              </a:spcAft>
              <a:buFont typeface="Symbol" panose="05050102010706020507" pitchFamily="18" charset="2"/>
              <a:buNone/>
            </a:pPr>
            <a:r>
              <a:rPr lang="es-ES" dirty="0"/>
              <a:t>-Busque palabras en el menú que lo ayuden a hacer una mejor elección, como horneado, al vapor, o una opción más saludable/ligera.</a:t>
            </a:r>
          </a:p>
          <a:p>
            <a:pPr marL="0" marR="0" lvl="0" indent="0">
              <a:spcBef>
                <a:spcPts val="400"/>
              </a:spcBef>
              <a:spcAft>
                <a:spcPts val="400"/>
              </a:spcAft>
              <a:buFont typeface="Symbol" panose="05050102010706020507" pitchFamily="18" charset="2"/>
              <a:buNone/>
            </a:pPr>
            <a:r>
              <a:rPr lang="es-ES" dirty="0"/>
              <a:t>-Diga: “Quiero este acompañamiento como plato principal”, “Mi amigo y yo compartiremos este plato, ¿nos puede traer un plato más?” o “¿Me puede traer una caja para llevar cuando me traiga la comida, por favor?”.</a:t>
            </a:r>
          </a:p>
          <a:p>
            <a:pPr marL="0" marR="0" lvl="0" indent="0">
              <a:spcBef>
                <a:spcPts val="400"/>
              </a:spcBef>
              <a:spcAft>
                <a:spcPts val="400"/>
              </a:spcAft>
              <a:buFont typeface="Symbol" panose="05050102010706020507" pitchFamily="18" charset="2"/>
              <a:buNone/>
            </a:pPr>
            <a:r>
              <a:rPr lang="es-ES" dirty="0"/>
              <a:t>-Piense en el tamaño de las porciones observando las comidas que hayan pedido otras personas.</a:t>
            </a:r>
          </a:p>
          <a:p>
            <a:pPr marL="0" marR="0" lvl="0" indent="0">
              <a:spcBef>
                <a:spcPts val="400"/>
              </a:spcBef>
              <a:spcAft>
                <a:spcPts val="400"/>
              </a:spcAft>
              <a:buFont typeface="Symbol" panose="05050102010706020507" pitchFamily="18" charset="2"/>
              <a:buNone/>
            </a:pPr>
            <a:endParaRPr lang="es-ES" dirty="0"/>
          </a:p>
          <a:p>
            <a:pPr marL="0" marR="0" lvl="0" indent="0">
              <a:spcBef>
                <a:spcPts val="400"/>
              </a:spcBef>
              <a:spcAft>
                <a:spcPts val="400"/>
              </a:spcAft>
              <a:buFont typeface="Symbol" panose="05050102010706020507" pitchFamily="18" charset="2"/>
              <a:buNone/>
            </a:pPr>
            <a:r>
              <a:rPr lang="es-ES" b="1" dirty="0"/>
              <a:t>Preguntas y conversaciones</a:t>
            </a:r>
          </a:p>
          <a:p>
            <a:pPr marL="228600" marR="0" lvl="0" indent="-228600">
              <a:spcBef>
                <a:spcPts val="400"/>
              </a:spcBef>
              <a:spcAft>
                <a:spcPts val="400"/>
              </a:spcAft>
              <a:buFont typeface="+mj-lt"/>
              <a:buAutoNum type="arabicPeriod"/>
            </a:pPr>
            <a:r>
              <a:rPr lang="es-ES" dirty="0"/>
              <a:t>¿Cuál es un cambio que puede hacer la próxima vez que pida una comida?</a:t>
            </a:r>
          </a:p>
          <a:p>
            <a:pPr marL="228600" marR="0" lvl="0" indent="-228600">
              <a:spcBef>
                <a:spcPts val="400"/>
              </a:spcBef>
              <a:spcAft>
                <a:spcPts val="400"/>
              </a:spcAft>
              <a:buFont typeface="+mj-lt"/>
              <a:buAutoNum type="arabicPeriod"/>
            </a:pPr>
            <a:r>
              <a:rPr lang="es-ES" dirty="0"/>
              <a:t>¿Le sorprende la cantidad de calorías que se ahorran al reducir el tamaño de una comida rápida? (Consulte el elemento visual en la Guía del participante).</a:t>
            </a:r>
          </a:p>
          <a:p>
            <a:pPr marL="228600" marR="0" lvl="0" indent="-228600">
              <a:spcBef>
                <a:spcPts val="400"/>
              </a:spcBef>
              <a:spcAft>
                <a:spcPts val="400"/>
              </a:spcAft>
              <a:buFont typeface="+mj-lt"/>
              <a:buAutoNum type="arabicPeriod"/>
            </a:pPr>
            <a:r>
              <a:rPr lang="es-ES" dirty="0"/>
              <a:t>¿Cuántas calorías consume al día? ¿Cómo lo sabe?</a:t>
            </a:r>
          </a:p>
          <a:p>
            <a:pPr marL="228600" marR="0" lvl="0" indent="-228600">
              <a:spcBef>
                <a:spcPts val="400"/>
              </a:spcBef>
              <a:spcAft>
                <a:spcPts val="400"/>
              </a:spcAft>
              <a:buFont typeface="+mj-lt"/>
              <a:buAutoNum type="arabicPeriod"/>
            </a:pPr>
            <a:r>
              <a:rPr lang="es-ES" dirty="0"/>
              <a:t>¿Cuáles son mejores opciones en un restaurante de comida rápida? (Por ejemplo, un sándwich de pollo asado o una ensalada con un aderezo bajo en calorías o en poca cantidad).</a:t>
            </a:r>
            <a:endParaRPr lang="en-US"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10</a:t>
            </a:fld>
            <a:endParaRPr lang="en-US" dirty="0"/>
          </a:p>
        </p:txBody>
      </p:sp>
    </p:spTree>
    <p:extLst>
      <p:ext uri="{BB962C8B-B14F-4D97-AF65-F5344CB8AC3E}">
        <p14:creationId xmlns:p14="http://schemas.microsoft.com/office/powerpoint/2010/main" val="1224697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dirty="0"/>
              <a:t>Hay muchas maneras de dividir los alimentos en categorías para la salud. Camila usó el “método del </a:t>
            </a:r>
            <a:r>
              <a:rPr lang="es-ES" dirty="0" err="1"/>
              <a:t>semáforo”para</a:t>
            </a:r>
            <a:r>
              <a:rPr lang="es-ES" dirty="0"/>
              <a:t> elegir alimentos saludables: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•El rojo </a:t>
            </a:r>
            <a:r>
              <a:rPr lang="es-ES" dirty="0" err="1"/>
              <a:t>signiﬁca</a:t>
            </a:r>
            <a:r>
              <a:rPr lang="es-ES" dirty="0"/>
              <a:t> parar y limitar. En esta categoría se ubican los alimentos procesados. Un alimento procesado es aquel que se ha alterado de su forma original y que por lo general ha perdido sus nutrientes (es decir, sus vitaminas, minerales y </a:t>
            </a:r>
            <a:r>
              <a:rPr lang="es-ES" dirty="0" err="1"/>
              <a:t>ﬁbra</a:t>
            </a:r>
            <a:r>
              <a:rPr lang="es-ES" dirty="0"/>
              <a:t>). Estos alimentos, como los perros calientes, las gaseosas, las tartas y los alimentos fritos, son los más ricos en azúcar, grasa y sal. Limite estos alimentos y consúmalos solo de vez en cuando y </a:t>
            </a:r>
            <a:r>
              <a:rPr lang="es-ES" dirty="0" err="1"/>
              <a:t>enpequeñas</a:t>
            </a:r>
            <a:r>
              <a:rPr lang="es-ES" dirty="0"/>
              <a:t> porciones. Estos alimentos son los más bajos en nutrientes saludables.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•El amarillo </a:t>
            </a:r>
            <a:r>
              <a:rPr lang="es-ES" dirty="0" err="1"/>
              <a:t>signiﬁca</a:t>
            </a:r>
            <a:r>
              <a:rPr lang="es-ES" dirty="0"/>
              <a:t> ir despacio. Los alimentos en esta categoría contienen nutrientes, pero pueden tener un alto contenido de azúcar, grasa y sal. Coma estos alimentos con moderación y tenga cuidado con el tamaño delas porciones. Los alimentos en esta categoría pueden incluir el puré de manzana, la carne enlatada, la avena instantánea, las galletas saladas con sabor a queso, o la fruta enlatada en almíbar.</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•El verde </a:t>
            </a:r>
            <a:r>
              <a:rPr lang="es-ES" dirty="0" err="1"/>
              <a:t>signiﬁca</a:t>
            </a:r>
            <a:r>
              <a:rPr lang="es-ES" dirty="0"/>
              <a:t> “adelante”. En esta categoría se ubican los alimentos no procesados o con un procesamiento mínimo. Los alimentos que se han sometido a un procesamiento mínimo son los de mejor calidad ya </a:t>
            </a:r>
            <a:r>
              <a:rPr lang="es-ES" dirty="0" err="1"/>
              <a:t>quecon</a:t>
            </a:r>
            <a:r>
              <a:rPr lang="es-ES" dirty="0"/>
              <a:t> tienen la mayor cantidad de un trientes, como </a:t>
            </a:r>
            <a:r>
              <a:rPr lang="es-ES" dirty="0" err="1"/>
              <a:t>ﬁbra</a:t>
            </a:r>
            <a:r>
              <a:rPr lang="es-ES" dirty="0"/>
              <a:t>, vitaminas y minerales. Entre estos alimentos se encuentran los vegetales, las frutas, los granos enteros, y los cortes de carne y pollo con menos grasa. Coma más de estos alimentos. </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Para obtener más información sobre los elementos básicos que componen un patrón alimentario saludable y sobre cómo limitar los alimentos y las bebidas con mayor contenido de azúcares añadidos, grasas saturadas y sodio, consulte las Pautas Alimentarias para Estadounidenses, 2020-2025.</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Puntos principales</a:t>
            </a:r>
          </a:p>
          <a:p>
            <a:pPr marL="0" marR="0">
              <a:lnSpc>
                <a:spcPct val="107000"/>
              </a:lnSpc>
              <a:spcBef>
                <a:spcPts val="0"/>
              </a:spcBef>
              <a:spcAft>
                <a:spcPts val="800"/>
              </a:spcAft>
            </a:pPr>
            <a:r>
              <a:rPr lang="es-ES" dirty="0"/>
              <a:t>•Si está en la casa de un participante, lleve calcomanías de colores para etiquetar los alimentos y enseñe por qué cada alimento es “rojo”, “amarillo” o “verde”. Los alimentos procesados reciben la luz roja. Los alimentos </a:t>
            </a:r>
            <a:r>
              <a:rPr lang="es-ES" dirty="0" err="1"/>
              <a:t>menosprocesados</a:t>
            </a:r>
            <a:r>
              <a:rPr lang="es-ES" dirty="0"/>
              <a:t>, pero que contienen altas cantidades de azúcar, grasa y sal, obtienen la luz amarilla. Por ejemplo, una lata de peras en almíbar, aunque es una fruta, recibiría una calcomanía amarilla porque tiene un alto </a:t>
            </a:r>
            <a:r>
              <a:rPr lang="es-ES" dirty="0" err="1"/>
              <a:t>contenidode</a:t>
            </a:r>
            <a:r>
              <a:rPr lang="es-ES" dirty="0"/>
              <a:t> azúcar. La fruta fresca y los vegetales frescos, enlatados (en agua) y congelados tienen luz verde.</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•Si se encuentra en un entorno comunitario (por ejemplo, una reunión familiar, una iglesia, una escuela, una feriade salud), lleve muestras de alimentos que se consuman frecuentemente y pida a los participantes que </a:t>
            </a:r>
            <a:r>
              <a:rPr lang="es-ES" dirty="0" err="1"/>
              <a:t>losetiqueten</a:t>
            </a:r>
            <a:r>
              <a:rPr lang="es-ES" dirty="0"/>
              <a:t> utilizando el “método del semáforo”.</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•Resalte que los alimentos altamente procesados se deben limitar y que se deben consumir en pequeñas cantidades y en ocasiones especiales. Los pequeños cambios de alimentos rojos a amarillos y verdes </a:t>
            </a:r>
            <a:r>
              <a:rPr lang="es-ES" dirty="0" err="1"/>
              <a:t>puedenhacer</a:t>
            </a:r>
            <a:r>
              <a:rPr lang="es-ES" dirty="0"/>
              <a:t> una gran diferencia.</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•Diga a los participantes que lo ideal es que las comidas y los refrigerios se basen en alimentos integrales o no procesados. Sin embargo, sabemos que probablemente esto no sea realista para la mayoría de nosotros. Compramos alimentos procesados porque pueden ahorrar tiempo y son convenientes. Entonces, establezca metas realistas y concéntrese en algunos pequeños pasos que pueda dar en el panorama general.</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•Hable de cómo los participantes pueden añadir fácilmente más alimentos del grupo “verde”.</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Preguntas y conversaciones</a:t>
            </a:r>
          </a:p>
          <a:p>
            <a:pPr marL="228600" marR="0" indent="-228600">
              <a:lnSpc>
                <a:spcPct val="107000"/>
              </a:lnSpc>
              <a:spcBef>
                <a:spcPts val="0"/>
              </a:spcBef>
              <a:spcAft>
                <a:spcPts val="800"/>
              </a:spcAft>
              <a:buFont typeface="+mj-lt"/>
              <a:buAutoNum type="arabicPeriod"/>
            </a:pPr>
            <a:r>
              <a:rPr lang="es-ES" dirty="0"/>
              <a:t>Piense en lo que haya comido hoy. Trate de </a:t>
            </a:r>
            <a:r>
              <a:rPr lang="es-ES" dirty="0" err="1"/>
              <a:t>clasiﬁcar</a:t>
            </a:r>
            <a:r>
              <a:rPr lang="es-ES" dirty="0"/>
              <a:t> los alimentos usando el “método del semáforo”. </a:t>
            </a:r>
            <a:r>
              <a:rPr lang="es-ES" dirty="0" err="1"/>
              <a:t>Clasiﬁque</a:t>
            </a:r>
            <a:r>
              <a:rPr lang="es-ES" dirty="0"/>
              <a:t> lo que haya comido anoche.</a:t>
            </a:r>
          </a:p>
          <a:p>
            <a:pPr marL="228600" marR="0" indent="-228600">
              <a:lnSpc>
                <a:spcPct val="107000"/>
              </a:lnSpc>
              <a:spcBef>
                <a:spcPts val="0"/>
              </a:spcBef>
              <a:spcAft>
                <a:spcPts val="800"/>
              </a:spcAft>
              <a:buFont typeface="+mj-lt"/>
              <a:buAutoNum type="arabicPeriod"/>
            </a:pPr>
            <a:r>
              <a:rPr lang="es-ES" dirty="0"/>
              <a:t>¿Cuáles son algunos de los pequeños cambios que puede hacer para ajustar la cantidad de alimentos procesados que come?</a:t>
            </a:r>
          </a:p>
          <a:p>
            <a:pPr marL="228600" marR="0" indent="-228600">
              <a:lnSpc>
                <a:spcPct val="107000"/>
              </a:lnSpc>
              <a:spcBef>
                <a:spcPts val="0"/>
              </a:spcBef>
              <a:spcAft>
                <a:spcPts val="800"/>
              </a:spcAft>
              <a:buFont typeface="+mj-lt"/>
              <a:buAutoNum type="arabicPeriod"/>
            </a:pPr>
            <a:r>
              <a:rPr lang="es-ES" dirty="0"/>
              <a:t>¿Cómo puede satisfacer el gusto por lo dulce sin consumir demasiado azúcar?</a:t>
            </a:r>
            <a:endParaRPr lang="en-US"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11</a:t>
            </a:fld>
            <a:endParaRPr lang="en-US" dirty="0"/>
          </a:p>
        </p:txBody>
      </p:sp>
    </p:spTree>
    <p:extLst>
      <p:ext uri="{BB962C8B-B14F-4D97-AF65-F5344CB8AC3E}">
        <p14:creationId xmlns:p14="http://schemas.microsoft.com/office/powerpoint/2010/main" val="28970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dirty="0"/>
              <a:t>Jorge y Camila encontraron nuevas formas de ver su comida y de pensar en lo que comen. También aprendieron que tal vez no tengan que renunciar a los alimentos que comen a diario si controlan el tamaño de las porciones. El tamaño adecuado de las porciones es la clave para perder peso. Una porción no es lo mismo que una ración. Una ración es la cantidad recomendada de alimentos. Esta información se puede encontrar en la etiqueta de los alimentos, junto con las calorías, las grasas y los azúcares que contiene esa ración. Una porción es la cantidad de alimentos que usted decide consumir y puede, por supuesto, ser más grande o más pequeña que la ración.</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El Método del plato es una forma visual de crear una comida saludable. Con este método, puede servir comidas con un equilibrio saludable de vegetales, proteínas y carbohidratos, sin necesidad de contar, calcular, pesar o medir. Las Pautas Alimentarias para Estadounidenses, 2020-2025 recomiendan que la mitad de los granos sean enteros. Los granos enteros incluyen todos los productos de grano entero y los granos enteros usados como ingredientes, como el arroz integral, la quinoa, el mijo, la avena, y los cereales y galletas integrales. Los granos </a:t>
            </a:r>
            <a:r>
              <a:rPr lang="es-ES" dirty="0" err="1"/>
              <a:t>reﬁnados</a:t>
            </a:r>
            <a:r>
              <a:rPr lang="es-ES" dirty="0"/>
              <a:t> incluyen todos los productos de grano </a:t>
            </a:r>
            <a:r>
              <a:rPr lang="es-ES" dirty="0" err="1"/>
              <a:t>reﬁnado</a:t>
            </a:r>
            <a:r>
              <a:rPr lang="es-ES" dirty="0"/>
              <a:t> y los granos </a:t>
            </a:r>
            <a:r>
              <a:rPr lang="es-ES" dirty="0" err="1"/>
              <a:t>reﬁnados</a:t>
            </a:r>
            <a:r>
              <a:rPr lang="es-ES" dirty="0"/>
              <a:t> usados como ingredientes, como los panes blancos, el trigo, la pasta, el arroz blanco, y los cereales y galletas de grano </a:t>
            </a:r>
            <a:r>
              <a:rPr lang="es-ES" dirty="0" err="1"/>
              <a:t>reﬁnado</a:t>
            </a:r>
            <a:r>
              <a:rPr lang="es-ES" dirty="0"/>
              <a:t>. Muchos granos enteros son buenas fuentes de </a:t>
            </a:r>
            <a:r>
              <a:rPr lang="es-ES" dirty="0" err="1"/>
              <a:t>ﬁbra</a:t>
            </a:r>
            <a:r>
              <a:rPr lang="es-ES" dirty="0"/>
              <a:t>. La mayoría de los granos </a:t>
            </a:r>
            <a:r>
              <a:rPr lang="es-ES" dirty="0" err="1"/>
              <a:t>reﬁnados</a:t>
            </a:r>
            <a:r>
              <a:rPr lang="es-ES" dirty="0"/>
              <a:t> contienen poco o nada de </a:t>
            </a:r>
            <a:r>
              <a:rPr lang="es-ES" dirty="0" err="1"/>
              <a:t>ﬁbra</a:t>
            </a:r>
            <a:r>
              <a:rPr lang="es-ES" dirty="0"/>
              <a:t>. La </a:t>
            </a:r>
            <a:r>
              <a:rPr lang="es-ES" dirty="0" err="1"/>
              <a:t>ﬁbra</a:t>
            </a:r>
            <a:r>
              <a:rPr lang="es-ES" dirty="0"/>
              <a:t> puede ayudarlo a sentirse lleno, por lo que se sentirá satisfecho con menos calorías. </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Consulte ¿Qué es el Método del plato? de la Asociación Americana de la Diabetes para obtener más información sobre cómo crear comidas saludables que ayuden a manejar el nivel de azúcar en la sangre.</a:t>
            </a:r>
          </a:p>
          <a:p>
            <a:pPr marL="0" marR="0">
              <a:lnSpc>
                <a:spcPct val="107000"/>
              </a:lnSpc>
              <a:spcBef>
                <a:spcPts val="0"/>
              </a:spcBef>
              <a:spcAft>
                <a:spcPts val="800"/>
              </a:spcAft>
            </a:pPr>
            <a:endParaRPr lang="es-ES" b="1" dirty="0"/>
          </a:p>
          <a:p>
            <a:pPr marL="0" marR="0">
              <a:lnSpc>
                <a:spcPct val="107000"/>
              </a:lnSpc>
              <a:spcBef>
                <a:spcPts val="0"/>
              </a:spcBef>
              <a:spcAft>
                <a:spcPts val="800"/>
              </a:spcAft>
            </a:pPr>
            <a:r>
              <a:rPr lang="es-ES" b="1" dirty="0"/>
              <a:t>Puntos principales</a:t>
            </a:r>
          </a:p>
          <a:p>
            <a:pPr marL="0" marR="0">
              <a:lnSpc>
                <a:spcPct val="107000"/>
              </a:lnSpc>
              <a:spcBef>
                <a:spcPts val="0"/>
              </a:spcBef>
              <a:spcAft>
                <a:spcPts val="800"/>
              </a:spcAft>
            </a:pPr>
            <a:endParaRPr lang="es-ES" b="1" dirty="0"/>
          </a:p>
          <a:p>
            <a:pPr marL="0" marR="0">
              <a:lnSpc>
                <a:spcPct val="107000"/>
              </a:lnSpc>
              <a:spcBef>
                <a:spcPts val="0"/>
              </a:spcBef>
              <a:spcAft>
                <a:spcPts val="800"/>
              </a:spcAft>
            </a:pPr>
            <a:r>
              <a:rPr lang="es-ES" dirty="0"/>
              <a:t>A continuación, se ofrecen algunas sugerencias para controlar el tamaño de las porciones. También puede pedirles a los participantes que propongan sus propios consejos.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•Use el Método del plato como guía para crear comidas bien racionadas con un equilibrio saludable de vegetales, proteínas y carbohidratos. Póngase como objetivo que aproximadamente la mitad del plato sean vegetales sin almidón (como brócoli, lechuga y pimientos). Los vegetales sin almidón suelen tener menos carbohidratos y calorías que los vegetales con almidón (como el maíz, las papas, las batatas [</a:t>
            </a:r>
            <a:r>
              <a:rPr lang="es-ES" dirty="0" err="1"/>
              <a:t>sweet</a:t>
            </a:r>
            <a:r>
              <a:rPr lang="es-ES" dirty="0"/>
              <a:t> </a:t>
            </a:r>
            <a:r>
              <a:rPr lang="es-ES" dirty="0" err="1"/>
              <a:t>potatoes</a:t>
            </a:r>
            <a:r>
              <a:rPr lang="es-ES" dirty="0"/>
              <a:t>] y los guisantes[peas]). Mantenga los granos y los alimentos con almidón (como la avena y las papas) en una cuarta parte del plato. Los alimentos proteicos (como el pollo, la carne sin grasa y el pescado) pueden ir en el otro cuarto. El Método del plato puede ser una buena guía para una alimentación más saludable. No es necesariamente algo que podamos lograr todo el tiempo. Úselo como modelo.</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•Piense en cómo encajan otros alimentos en su día:</a:t>
            </a:r>
          </a:p>
          <a:p>
            <a:pPr marL="0" marR="0">
              <a:lnSpc>
                <a:spcPct val="107000"/>
              </a:lnSpc>
              <a:spcBef>
                <a:spcPts val="0"/>
              </a:spcBef>
              <a:spcAft>
                <a:spcPts val="800"/>
              </a:spcAft>
            </a:pPr>
            <a:r>
              <a:rPr lang="es-ES" dirty="0"/>
              <a:t>-Una pequeña cantidad de lácteos (1 taza de leche descremada). Los lácteos aportan proteínas y calcio, además de carbohidratos.</a:t>
            </a:r>
          </a:p>
          <a:p>
            <a:pPr marL="0" marR="0">
              <a:lnSpc>
                <a:spcPct val="107000"/>
              </a:lnSpc>
              <a:spcBef>
                <a:spcPts val="0"/>
              </a:spcBef>
              <a:spcAft>
                <a:spcPts val="800"/>
              </a:spcAft>
            </a:pPr>
            <a:r>
              <a:rPr lang="es-ES" dirty="0"/>
              <a:t>-Una pequeña cantidad de fruta (1 manzana, media banana o media taza de bayas [</a:t>
            </a:r>
            <a:r>
              <a:rPr lang="es-ES" dirty="0" err="1"/>
              <a:t>berries</a:t>
            </a:r>
            <a:r>
              <a:rPr lang="es-ES" dirty="0"/>
              <a:t>]). Recuerde que la fruta aporta carbohidratos.</a:t>
            </a:r>
          </a:p>
          <a:p>
            <a:pPr marL="0" marR="0">
              <a:lnSpc>
                <a:spcPct val="107000"/>
              </a:lnSpc>
              <a:spcBef>
                <a:spcPts val="0"/>
              </a:spcBef>
              <a:spcAft>
                <a:spcPts val="800"/>
              </a:spcAft>
            </a:pPr>
            <a:r>
              <a:rPr lang="es-ES" dirty="0"/>
              <a:t>-Una bebida con pocas calorías o ninguna (como el agua, agua con gas o café sin azúcar).</a:t>
            </a:r>
          </a:p>
          <a:p>
            <a:pPr marL="0" marR="0">
              <a:lnSpc>
                <a:spcPct val="107000"/>
              </a:lnSpc>
              <a:spcBef>
                <a:spcPts val="0"/>
              </a:spcBef>
              <a:spcAft>
                <a:spcPts val="800"/>
              </a:spcAft>
            </a:pPr>
            <a:r>
              <a:rPr lang="es-ES" dirty="0"/>
              <a:t>•Fíjese en el tamaño de las raciones que aparecen en las etiquetas y trate de que el tamaño de sus porciones se acerque al tamaño de las raciones.</a:t>
            </a:r>
          </a:p>
          <a:p>
            <a:pPr marL="0" marR="0">
              <a:lnSpc>
                <a:spcPct val="107000"/>
              </a:lnSpc>
              <a:spcBef>
                <a:spcPts val="0"/>
              </a:spcBef>
              <a:spcAft>
                <a:spcPts val="800"/>
              </a:spcAft>
            </a:pPr>
            <a:r>
              <a:rPr lang="es-ES" dirty="0"/>
              <a:t>•Comparta las comidas con un amigo en un restaurante o pida que le empaquen inmediatamente la mitad del plato para llevarse a casa.</a:t>
            </a:r>
          </a:p>
          <a:p>
            <a:pPr marL="0" marR="0">
              <a:lnSpc>
                <a:spcPct val="107000"/>
              </a:lnSpc>
              <a:spcBef>
                <a:spcPts val="0"/>
              </a:spcBef>
              <a:spcAft>
                <a:spcPts val="800"/>
              </a:spcAft>
            </a:pPr>
            <a:r>
              <a:rPr lang="es-ES" dirty="0"/>
              <a:t>•Llevar un registro de los alimentos aumenta la concientización sobre el tamaño de las porciones, especialmente cuando se miden los alimentos.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Consejo</a:t>
            </a:r>
          </a:p>
          <a:p>
            <a:pPr marL="0" marR="0">
              <a:lnSpc>
                <a:spcPct val="107000"/>
              </a:lnSpc>
              <a:spcBef>
                <a:spcPts val="0"/>
              </a:spcBef>
              <a:spcAft>
                <a:spcPts val="800"/>
              </a:spcAft>
            </a:pPr>
            <a:r>
              <a:rPr lang="es-ES" dirty="0"/>
              <a:t>Llevar un registro de los alimentos puede ayudar a sus participantes a ver qué alimentos están comiendo y cuánto consumen. Los participantes pueden usar el Registro semanal de alimentos o la Actividad de llevar un registro de alimentos para registrar lo que comen y beben.</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Preguntas y conversaciones</a:t>
            </a:r>
          </a:p>
          <a:p>
            <a:pPr marL="228600" marR="0" indent="-228600">
              <a:lnSpc>
                <a:spcPct val="107000"/>
              </a:lnSpc>
              <a:spcBef>
                <a:spcPts val="0"/>
              </a:spcBef>
              <a:spcAft>
                <a:spcPts val="800"/>
              </a:spcAft>
              <a:buFont typeface="+mj-lt"/>
              <a:buAutoNum type="arabicPeriod"/>
            </a:pPr>
            <a:r>
              <a:rPr lang="es-ES" dirty="0"/>
              <a:t>Muéstreme cómo son sus porciones en un plato típico de comida para la cena. ¿Cómo se compara eso con lo que hemos hablado hoy?</a:t>
            </a:r>
          </a:p>
          <a:p>
            <a:pPr marL="228600" marR="0" indent="-228600">
              <a:lnSpc>
                <a:spcPct val="107000"/>
              </a:lnSpc>
              <a:spcBef>
                <a:spcPts val="0"/>
              </a:spcBef>
              <a:spcAft>
                <a:spcPts val="800"/>
              </a:spcAft>
              <a:buFont typeface="+mj-lt"/>
              <a:buAutoNum type="arabicPeriod"/>
            </a:pPr>
            <a:r>
              <a:rPr lang="es-ES" dirty="0"/>
              <a:t>¿Cómo puede elegir opciones más saludables y seguir sintiéndose satisfecho?</a:t>
            </a:r>
          </a:p>
          <a:p>
            <a:pPr marL="228600" marR="0" indent="-228600">
              <a:lnSpc>
                <a:spcPct val="107000"/>
              </a:lnSpc>
              <a:spcBef>
                <a:spcPts val="0"/>
              </a:spcBef>
              <a:spcAft>
                <a:spcPts val="800"/>
              </a:spcAft>
              <a:buFont typeface="+mj-lt"/>
              <a:buAutoNum type="arabicPeriod"/>
            </a:pPr>
            <a:r>
              <a:rPr lang="es-ES" dirty="0"/>
              <a:t>¿Qué más puede hacer para controlar el tamaño de las porciones que come?</a:t>
            </a:r>
            <a:endParaRPr lang="en-US"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12</a:t>
            </a:fld>
            <a:endParaRPr lang="en-US" dirty="0"/>
          </a:p>
        </p:txBody>
      </p:sp>
    </p:spTree>
    <p:extLst>
      <p:ext uri="{BB962C8B-B14F-4D97-AF65-F5344CB8AC3E}">
        <p14:creationId xmlns:p14="http://schemas.microsoft.com/office/powerpoint/2010/main" val="1967036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dirty="0"/>
              <a:t>Camila aprendió que no tiene que renunciar a los carbohidratos. Aprendió a hacer pequeños cambios para adoptar un enfoque saludable para los carbohidratos al elegir alimentos con carbohidratos menos procesados y al equilibrar los carbohidratos con proteínas, frutas y vegetales.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Nuestro cuerpo convierte la mayoría de los carbohidratos en glucosa. La glucosa es un tipo de azúcar en la sangre que es la principal fuente de energía para el cuerpo. Los carbohidratos que comemos, incluidos otros azúcares, como la fructosa (azúcar de la fruta), la sacarosa (azúcar de la caña) y la lactosa (azúcar de la leche), se convierten en glucosa para alimentar el organismo. Cuando come más carbohidratos, su cuerpo produce más glucosa, lo que aumenta su nivel de azúcar en la sangre. Una hormona del cuerpo llamada insulina ayuda a que el azúcar salga de la sangre y entre en las células. Este azúcar proporciona energía a las células. En las personas con diabetes tipo 2, el cuerpo no usa bien la insulina. Es por eso que el azúcar se acumula en la sangre en lugar de entrar en las células. Eso </a:t>
            </a:r>
            <a:r>
              <a:rPr lang="es-ES" dirty="0" err="1"/>
              <a:t>signiﬁca</a:t>
            </a:r>
            <a:r>
              <a:rPr lang="es-ES" dirty="0"/>
              <a:t> que las células no reciben </a:t>
            </a:r>
            <a:r>
              <a:rPr lang="es-ES" dirty="0" err="1"/>
              <a:t>suﬁciente</a:t>
            </a:r>
            <a:r>
              <a:rPr lang="es-ES" dirty="0"/>
              <a:t> energía. Y un nivel alto de azúcar en la sangre puede causar muchos problemas de salud con el tiempo. Los tipos de carbohidratos que consume </a:t>
            </a:r>
            <a:r>
              <a:rPr lang="es-ES" dirty="0" err="1"/>
              <a:t>inﬂuyen</a:t>
            </a:r>
            <a:r>
              <a:rPr lang="es-ES" dirty="0"/>
              <a:t> en su nivel de azúcar en la sangre. Los alimentos con carbohidratos más procesados se convierten en azúcar más rápidamente en el cuerpo.</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Puntos principales</a:t>
            </a:r>
          </a:p>
          <a:p>
            <a:pPr marL="0" marR="0">
              <a:lnSpc>
                <a:spcPct val="107000"/>
              </a:lnSpc>
              <a:spcBef>
                <a:spcPts val="0"/>
              </a:spcBef>
              <a:spcAft>
                <a:spcPts val="800"/>
              </a:spcAft>
            </a:pPr>
            <a:endParaRPr lang="es-ES" b="1" dirty="0"/>
          </a:p>
          <a:p>
            <a:pPr marL="0" marR="0">
              <a:lnSpc>
                <a:spcPct val="107000"/>
              </a:lnSpc>
              <a:spcBef>
                <a:spcPts val="0"/>
              </a:spcBef>
              <a:spcAft>
                <a:spcPts val="800"/>
              </a:spcAft>
            </a:pPr>
            <a:r>
              <a:rPr lang="es-ES" dirty="0"/>
              <a:t>•Los carbohidratos o almidones proporcionan energía a su cuerpo.</a:t>
            </a:r>
          </a:p>
          <a:p>
            <a:pPr marL="0" marR="0">
              <a:lnSpc>
                <a:spcPct val="107000"/>
              </a:lnSpc>
              <a:spcBef>
                <a:spcPts val="0"/>
              </a:spcBef>
              <a:spcAft>
                <a:spcPts val="800"/>
              </a:spcAft>
            </a:pPr>
            <a:r>
              <a:rPr lang="es-ES" dirty="0"/>
              <a:t>•NO todos los carbohidratos son iguales. La diferencia está en el contenido de </a:t>
            </a:r>
            <a:r>
              <a:rPr lang="es-ES" dirty="0" err="1"/>
              <a:t>ﬁbra</a:t>
            </a:r>
            <a:r>
              <a:rPr lang="es-ES" dirty="0"/>
              <a:t> y nutrientes.</a:t>
            </a:r>
          </a:p>
          <a:p>
            <a:pPr marL="0" marR="0">
              <a:lnSpc>
                <a:spcPct val="107000"/>
              </a:lnSpc>
              <a:spcBef>
                <a:spcPts val="0"/>
              </a:spcBef>
              <a:spcAft>
                <a:spcPts val="800"/>
              </a:spcAft>
            </a:pPr>
            <a:r>
              <a:rPr lang="es-ES" dirty="0"/>
              <a:t>•Cuando consuma carbohidratos, elija alimentos que sean:</a:t>
            </a:r>
          </a:p>
          <a:p>
            <a:pPr marL="0" marR="0">
              <a:lnSpc>
                <a:spcPct val="107000"/>
              </a:lnSpc>
              <a:spcBef>
                <a:spcPts val="0"/>
              </a:spcBef>
              <a:spcAft>
                <a:spcPts val="800"/>
              </a:spcAft>
            </a:pPr>
            <a:r>
              <a:rPr lang="es-ES" dirty="0"/>
              <a:t>-Bajos en calorías, grasas y azúcar</a:t>
            </a:r>
          </a:p>
          <a:p>
            <a:pPr marL="0" marR="0">
              <a:lnSpc>
                <a:spcPct val="107000"/>
              </a:lnSpc>
              <a:spcBef>
                <a:spcPts val="0"/>
              </a:spcBef>
              <a:spcAft>
                <a:spcPts val="800"/>
              </a:spcAft>
            </a:pPr>
            <a:r>
              <a:rPr lang="es-ES" dirty="0"/>
              <a:t>-Una buena fuente de </a:t>
            </a:r>
            <a:r>
              <a:rPr lang="es-ES" dirty="0" err="1"/>
              <a:t>ﬁbra</a:t>
            </a:r>
            <a:endParaRPr lang="es-ES" dirty="0"/>
          </a:p>
          <a:p>
            <a:pPr marL="0" marR="0">
              <a:lnSpc>
                <a:spcPct val="107000"/>
              </a:lnSpc>
              <a:spcBef>
                <a:spcPts val="0"/>
              </a:spcBef>
              <a:spcAft>
                <a:spcPts val="800"/>
              </a:spcAft>
            </a:pPr>
            <a:r>
              <a:rPr lang="es-ES" dirty="0"/>
              <a:t>-Ricos en vitaminas y minerales</a:t>
            </a:r>
          </a:p>
          <a:p>
            <a:pPr marL="0" marR="0">
              <a:lnSpc>
                <a:spcPct val="107000"/>
              </a:lnSpc>
              <a:spcBef>
                <a:spcPts val="0"/>
              </a:spcBef>
              <a:spcAft>
                <a:spcPts val="800"/>
              </a:spcAft>
            </a:pPr>
            <a:r>
              <a:rPr lang="es-ES" dirty="0"/>
              <a:t>-Menos procesados o no procesados en absoluto. Recuerde que, por lo general, los alimentos procesados pierden sus nutrientes (es decir, sus vitaminas, minerales y </a:t>
            </a:r>
            <a:r>
              <a:rPr lang="es-ES" dirty="0" err="1"/>
              <a:t>ﬁbra</a:t>
            </a:r>
            <a:r>
              <a:rPr lang="es-ES" dirty="0"/>
              <a:t>).</a:t>
            </a:r>
          </a:p>
          <a:p>
            <a:pPr marL="0" marR="0">
              <a:lnSpc>
                <a:spcPct val="107000"/>
              </a:lnSpc>
              <a:spcBef>
                <a:spcPts val="0"/>
              </a:spcBef>
              <a:spcAft>
                <a:spcPts val="800"/>
              </a:spcAft>
            </a:pPr>
            <a:r>
              <a:rPr lang="es-ES" dirty="0"/>
              <a:t>•Los carbohidratos provienen de una variedad de alimentos. Hay tres tipos principales de carbohidratos: almidones, azúcares y </a:t>
            </a:r>
            <a:r>
              <a:rPr lang="es-ES" dirty="0" err="1"/>
              <a:t>ﬁbra</a:t>
            </a:r>
            <a:r>
              <a:rPr lang="es-ES" dirty="0"/>
              <a:t>.</a:t>
            </a:r>
          </a:p>
          <a:p>
            <a:pPr marL="0" marR="0">
              <a:lnSpc>
                <a:spcPct val="107000"/>
              </a:lnSpc>
              <a:spcBef>
                <a:spcPts val="0"/>
              </a:spcBef>
              <a:spcAft>
                <a:spcPts val="800"/>
              </a:spcAft>
            </a:pPr>
            <a:endParaRPr lang="es-ES" dirty="0"/>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-Los almidones incluyen tres tipos de alimentos: los vegetales con almidón; los frijoles, los guisantes (peas) y las lentejas; y los granos.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*Algunos vegetales con almidón son el maíz, las papas, los guisantes, la calabaza de invierno, las chirivías, los ñames y los plátanos.</a:t>
            </a:r>
          </a:p>
          <a:p>
            <a:pPr marL="0" marR="0">
              <a:lnSpc>
                <a:spcPct val="107000"/>
              </a:lnSpc>
              <a:spcBef>
                <a:spcPts val="0"/>
              </a:spcBef>
              <a:spcAft>
                <a:spcPts val="800"/>
              </a:spcAft>
            </a:pPr>
            <a:r>
              <a:rPr lang="es-ES" dirty="0"/>
              <a:t>*Los frijoles, los guisantes y las lentejas incluyen los frijoles negros, pintos y rojos; las lentejas rojas, marrones y negras; los frijoles de cabecita negra, los guisantes partidos y los garbanzos.</a:t>
            </a:r>
          </a:p>
          <a:p>
            <a:pPr marL="0" marR="0">
              <a:lnSpc>
                <a:spcPct val="107000"/>
              </a:lnSpc>
              <a:spcBef>
                <a:spcPts val="0"/>
              </a:spcBef>
              <a:spcAft>
                <a:spcPts val="800"/>
              </a:spcAft>
            </a:pPr>
            <a:r>
              <a:rPr lang="es-ES" dirty="0"/>
              <a:t>*Los granos consisten en granos enteros y granos </a:t>
            </a:r>
            <a:r>
              <a:rPr lang="es-ES" dirty="0" err="1"/>
              <a:t>reﬁnados</a:t>
            </a:r>
            <a:r>
              <a:rPr lang="es-ES" dirty="0"/>
              <a:t>. Elija los granos enteros. Los granos enteros contienen </a:t>
            </a:r>
            <a:r>
              <a:rPr lang="es-ES" dirty="0" err="1"/>
              <a:t>ﬁbra</a:t>
            </a:r>
            <a:r>
              <a:rPr lang="es-ES" dirty="0"/>
              <a:t>, vitaminas y minerales. Los granos </a:t>
            </a:r>
            <a:r>
              <a:rPr lang="es-ES" dirty="0" err="1"/>
              <a:t>reﬁnados</a:t>
            </a:r>
            <a:r>
              <a:rPr lang="es-ES" dirty="0"/>
              <a:t> solo contienen almidón y pierden valiosos nutrientes en el proceso de </a:t>
            </a:r>
            <a:r>
              <a:rPr lang="es-ES" dirty="0" err="1"/>
              <a:t>reﬁnamiento</a:t>
            </a:r>
            <a:r>
              <a:rPr lang="es-ES" dirty="0"/>
              <a:t>.</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-Algunos alimentos que contienen azúcares también contienen otros nutrientes, como la fruta, la leche y el yogur. Otros azúcares, como el azúcar de mesa, el jarabe de maple (arce) y la miel, contienen pocos nutrientes y añaden sabor, pero también tienen calorías adicionales. Es importante limitar los alimentos ricos en azúcares añadidos. El azúcar añadido es el que se agrega durante la preparación de los alimentos. Los pasteles, los dulces, las galletas, las bebidas azucaradas, como las gaseosas, los cafés saborizados, los batidos y los helados tienen azúcar añadido.</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-La </a:t>
            </a:r>
            <a:r>
              <a:rPr lang="es-ES" dirty="0" err="1"/>
              <a:t>ﬁbra</a:t>
            </a:r>
            <a:r>
              <a:rPr lang="es-ES" dirty="0"/>
              <a:t> puede reducir </a:t>
            </a:r>
            <a:r>
              <a:rPr lang="es-ES" dirty="0" err="1"/>
              <a:t>elazúcar</a:t>
            </a:r>
            <a:r>
              <a:rPr lang="es-ES" dirty="0"/>
              <a:t> en la sangre y el colesterol. Pasa por el cuerpo sin ser digerida. Por lo tanto, leda sensación de saciedad sin añadir calorías. Trate de consumir entre 25 y 30 gramos de </a:t>
            </a:r>
            <a:r>
              <a:rPr lang="es-ES" dirty="0" err="1"/>
              <a:t>ﬁbra</a:t>
            </a:r>
            <a:r>
              <a:rPr lang="es-ES" dirty="0"/>
              <a:t> al día. Consulte la etiqueta nutricional para ver la cantidad de </a:t>
            </a:r>
            <a:r>
              <a:rPr lang="es-ES" dirty="0" err="1"/>
              <a:t>ﬁbra</a:t>
            </a:r>
            <a:r>
              <a:rPr lang="es-ES" dirty="0"/>
              <a:t> que contiene un alimento.</a:t>
            </a:r>
          </a:p>
          <a:p>
            <a:pPr marL="0" marR="0">
              <a:lnSpc>
                <a:spcPct val="107000"/>
              </a:lnSpc>
              <a:spcBef>
                <a:spcPts val="0"/>
              </a:spcBef>
              <a:spcAft>
                <a:spcPts val="800"/>
              </a:spcAft>
            </a:pPr>
            <a:r>
              <a:rPr lang="es-ES" dirty="0"/>
              <a:t>*Entre los alimentos ricos en </a:t>
            </a:r>
            <a:r>
              <a:rPr lang="es-ES" dirty="0" err="1"/>
              <a:t>ﬁbra</a:t>
            </a:r>
            <a:r>
              <a:rPr lang="es-ES" dirty="0"/>
              <a:t> se encuentran los frijoles, los guisantes y las lentejas; los vegetales y las frutas (especialmente los que tienen cáscara o semillas que se comen); los frutos secos (como las nueces y las almendras); y los alimentos integrales.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•Concéntrese en lograr un equilibrio entre los carbohidratos, las proteínas y las grasas en los alimentos que elija.</a:t>
            </a:r>
          </a:p>
          <a:p>
            <a:pPr marL="0" marR="0">
              <a:lnSpc>
                <a:spcPct val="107000"/>
              </a:lnSpc>
              <a:spcBef>
                <a:spcPts val="0"/>
              </a:spcBef>
              <a:spcAft>
                <a:spcPts val="800"/>
              </a:spcAft>
            </a:pPr>
            <a:r>
              <a:rPr lang="es-ES" dirty="0"/>
              <a:t>•Recuerde que puede elegir carbohidratos más saludables en pequeños pasos. Empiece con un cambio pequeño. Con el tiempo, este cambio se convertirá en un hábito y, a partir de ahí, podrá hacer otros cambios.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Consejo</a:t>
            </a:r>
          </a:p>
          <a:p>
            <a:pPr marL="0" marR="0">
              <a:lnSpc>
                <a:spcPct val="107000"/>
              </a:lnSpc>
              <a:spcBef>
                <a:spcPts val="0"/>
              </a:spcBef>
              <a:spcAft>
                <a:spcPts val="800"/>
              </a:spcAft>
            </a:pPr>
            <a:endParaRPr lang="es-ES" b="1" dirty="0"/>
          </a:p>
          <a:p>
            <a:pPr marL="0" marR="0">
              <a:lnSpc>
                <a:spcPct val="107000"/>
              </a:lnSpc>
              <a:spcBef>
                <a:spcPts val="0"/>
              </a:spcBef>
              <a:spcAft>
                <a:spcPts val="800"/>
              </a:spcAft>
            </a:pPr>
            <a:r>
              <a:rPr lang="es-ES" dirty="0"/>
              <a:t>Para ayudar a los participantes a entender la diferencia entre los carbohidratos o almidones procesados frente a los menos procesados, tenga una manzana y unos caramelos de goma (</a:t>
            </a:r>
            <a:r>
              <a:rPr lang="es-ES" dirty="0" err="1"/>
              <a:t>jelly</a:t>
            </a:r>
            <a:r>
              <a:rPr lang="es-ES" dirty="0"/>
              <a:t> </a:t>
            </a:r>
            <a:r>
              <a:rPr lang="es-ES" dirty="0" err="1"/>
              <a:t>beans</a:t>
            </a:r>
            <a:r>
              <a:rPr lang="es-ES" dirty="0"/>
              <a:t>) en la mano o muestre una imagen de cada uno. Explique que una manzana contiene carbohidratos, pero también vitaminas, minerales y </a:t>
            </a:r>
            <a:r>
              <a:rPr lang="es-ES" dirty="0" err="1"/>
              <a:t>ﬁbra</a:t>
            </a:r>
            <a:r>
              <a:rPr lang="es-ES" dirty="0"/>
              <a:t>. Los caramelos de goma (</a:t>
            </a:r>
            <a:r>
              <a:rPr lang="es-ES" dirty="0" err="1"/>
              <a:t>jelly</a:t>
            </a:r>
            <a:r>
              <a:rPr lang="es-ES" dirty="0"/>
              <a:t> </a:t>
            </a:r>
            <a:r>
              <a:rPr lang="es-ES" dirty="0" err="1"/>
              <a:t>beans</a:t>
            </a:r>
            <a:r>
              <a:rPr lang="es-ES" dirty="0"/>
              <a:t>) son otra fuente de carbohidratos, pero no contienen vitaminas, minerales ni </a:t>
            </a:r>
            <a:r>
              <a:rPr lang="es-ES" dirty="0" err="1"/>
              <a:t>ﬁbra</a:t>
            </a:r>
            <a:r>
              <a:rPr lang="es-ES" dirty="0"/>
              <a:t>. Contienen mucho azúcar añadido. Por lo general, se dice que los alimentos de esta categoría, como los caramelos de goma, son “calorías vacías” porque contienen un alto nivel de azúcar y calorías sin valor nutricional adicional, como vitaminas, minerales y </a:t>
            </a:r>
            <a:r>
              <a:rPr lang="es-ES" dirty="0" err="1"/>
              <a:t>ﬁbra</a:t>
            </a:r>
            <a:r>
              <a:rPr lang="es-ES" dirty="0"/>
              <a:t>.</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Preguntas y conversaciones</a:t>
            </a:r>
          </a:p>
          <a:p>
            <a:pPr marL="0" marR="0">
              <a:lnSpc>
                <a:spcPct val="107000"/>
              </a:lnSpc>
              <a:spcBef>
                <a:spcPts val="0"/>
              </a:spcBef>
              <a:spcAft>
                <a:spcPts val="800"/>
              </a:spcAft>
            </a:pPr>
            <a:endParaRPr lang="es-ES" b="1" dirty="0"/>
          </a:p>
          <a:p>
            <a:pPr marL="228600" marR="0" indent="-228600">
              <a:lnSpc>
                <a:spcPct val="107000"/>
              </a:lnSpc>
              <a:spcBef>
                <a:spcPts val="0"/>
              </a:spcBef>
              <a:spcAft>
                <a:spcPts val="800"/>
              </a:spcAft>
              <a:buFont typeface="+mj-lt"/>
              <a:buAutoNum type="arabicPeriod"/>
            </a:pPr>
            <a:r>
              <a:rPr lang="es-ES" dirty="0"/>
              <a:t>¿Qué tipo de carbohidratos come? ¿Es un equilibrio saludable?</a:t>
            </a:r>
          </a:p>
          <a:p>
            <a:pPr marL="228600" marR="0" indent="-228600">
              <a:lnSpc>
                <a:spcPct val="107000"/>
              </a:lnSpc>
              <a:spcBef>
                <a:spcPts val="0"/>
              </a:spcBef>
              <a:spcAft>
                <a:spcPts val="800"/>
              </a:spcAft>
              <a:buFont typeface="+mj-lt"/>
              <a:buAutoNum type="arabicPeriod"/>
            </a:pPr>
            <a:r>
              <a:rPr lang="es-ES" dirty="0"/>
              <a:t>¿Cuál es un pequeño cambio saludable relacionado con los carbohidratos que puede hacer?</a:t>
            </a:r>
          </a:p>
          <a:p>
            <a:pPr marL="228600" marR="0" indent="-228600">
              <a:lnSpc>
                <a:spcPct val="107000"/>
              </a:lnSpc>
              <a:spcBef>
                <a:spcPts val="0"/>
              </a:spcBef>
              <a:spcAft>
                <a:spcPts val="800"/>
              </a:spcAft>
              <a:buFont typeface="+mj-lt"/>
              <a:buAutoNum type="arabicPeriod"/>
            </a:pPr>
            <a:r>
              <a:rPr lang="es-ES" dirty="0"/>
              <a:t>¿De qué manera puede elegir bien los carbohidratos y hacer algunos cambios saludables?</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13</a:t>
            </a:fld>
            <a:endParaRPr lang="en-US" dirty="0"/>
          </a:p>
        </p:txBody>
      </p:sp>
    </p:spTree>
    <p:extLst>
      <p:ext uri="{BB962C8B-B14F-4D97-AF65-F5344CB8AC3E}">
        <p14:creationId xmlns:p14="http://schemas.microsoft.com/office/powerpoint/2010/main" val="1772005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24352B-F90A-4832-94B8-9CAEFB35C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358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dirty="0"/>
              <a:t>Además de reducir el riesgo de diabetes tipo 2, hacer actividad física tiene muchos </a:t>
            </a:r>
            <a:r>
              <a:rPr lang="es-ES" dirty="0" err="1"/>
              <a:t>beneﬁcios</a:t>
            </a:r>
            <a:r>
              <a:rPr lang="es-ES" dirty="0"/>
              <a:t> para la salud. Entre los </a:t>
            </a:r>
            <a:r>
              <a:rPr lang="es-ES" dirty="0" err="1"/>
              <a:t>beneﬁcios</a:t>
            </a:r>
            <a:r>
              <a:rPr lang="es-ES" dirty="0"/>
              <a:t> de la actividad física se encuentran la mejora del sueño y del estado de ánimo, un mejor equilibrio y </a:t>
            </a:r>
            <a:r>
              <a:rPr lang="es-ES" dirty="0" err="1"/>
              <a:t>ﬂexibilidad</a:t>
            </a:r>
            <a:r>
              <a:rPr lang="es-ES" dirty="0"/>
              <a:t>, la reducción de la presión arterial y el colesterol, la disminución del riesgo de ataque al corazón y derrame cerebral, la reducción del nivel de estrés, el aumento de la energía y el fortalecimiento de los músculos.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Según las Pautas de Actividad Física para Estadounidenses, del Departamento de Salud y Servicios Humanos de los Estados Unidos, los adultos deben hacer al menos 150 minutos a la semana de actividad de intensidad moderada para obtener importantes </a:t>
            </a:r>
            <a:r>
              <a:rPr lang="es-ES" dirty="0" err="1"/>
              <a:t>beneﬁcios</a:t>
            </a:r>
            <a:r>
              <a:rPr lang="es-ES" dirty="0"/>
              <a:t> para la salud. Eso puede ser 30 minutos al día, 5 días a la semana. Puede repartir la actividad a lo largo de la semana para no tener que hacerlo todo de una vez. También puede dividirla en pequeños momentos durante el día.</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s-ES" b="1" dirty="0"/>
              <a:t>Puntos principales</a:t>
            </a:r>
          </a:p>
          <a:p>
            <a:pPr marL="0" marR="0">
              <a:lnSpc>
                <a:spcPct val="107000"/>
              </a:lnSpc>
              <a:spcBef>
                <a:spcPts val="0"/>
              </a:spcBef>
              <a:spcAft>
                <a:spcPts val="800"/>
              </a:spcAft>
            </a:pPr>
            <a:endParaRPr lang="es-ES" b="1" dirty="0"/>
          </a:p>
          <a:p>
            <a:pPr marL="0" marR="0">
              <a:lnSpc>
                <a:spcPct val="107000"/>
              </a:lnSpc>
              <a:spcBef>
                <a:spcPts val="0"/>
              </a:spcBef>
              <a:spcAft>
                <a:spcPts val="800"/>
              </a:spcAft>
            </a:pPr>
            <a:r>
              <a:rPr lang="es-ES" dirty="0"/>
              <a:t>•Pregunte a los participantes qué escuchan cuando usted dice “30 minutos al día”. Diga a los participantes que hagan de la actividad física una parte de su rutina normal. Explique que cuando se forma un hábito y se mantiene, se convierte en parte de su rutina natural. Pregúnteles con qué pasos pueden empezar hasta llegar a los 150 minutos semanales.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•La clave es moverse más todos los días. Hay muchas maneras de hacer los 30 minutos de actividad física:</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-Camine, camine y siga caminando; con un amigo o solo, pero camine rápidamente. (Si puede cantar mientras camina, está yendo demasiado lento. Si puede hablar, está caminando a un ritmo moderado).</a:t>
            </a:r>
          </a:p>
          <a:p>
            <a:pPr marL="0" marR="0">
              <a:lnSpc>
                <a:spcPct val="107000"/>
              </a:lnSpc>
              <a:spcBef>
                <a:spcPts val="0"/>
              </a:spcBef>
              <a:spcAft>
                <a:spcPts val="800"/>
              </a:spcAft>
            </a:pPr>
            <a:r>
              <a:rPr lang="es-ES" dirty="0"/>
              <a:t>-Salga a caminar en familia antes o después de la cena cada noche.</a:t>
            </a:r>
          </a:p>
          <a:p>
            <a:pPr marL="0" marR="0">
              <a:lnSpc>
                <a:spcPct val="107000"/>
              </a:lnSpc>
              <a:spcBef>
                <a:spcPts val="0"/>
              </a:spcBef>
              <a:spcAft>
                <a:spcPts val="800"/>
              </a:spcAft>
            </a:pPr>
            <a:r>
              <a:rPr lang="es-ES" dirty="0"/>
              <a:t>-Juegue básquetbol con los niños.</a:t>
            </a:r>
          </a:p>
          <a:p>
            <a:pPr marL="0" marR="0">
              <a:lnSpc>
                <a:spcPct val="107000"/>
              </a:lnSpc>
              <a:spcBef>
                <a:spcPts val="0"/>
              </a:spcBef>
              <a:spcAft>
                <a:spcPts val="800"/>
              </a:spcAft>
            </a:pPr>
            <a:r>
              <a:rPr lang="es-ES" dirty="0"/>
              <a:t>-Enseñe a los niños a bailar con su tipo favorito de música. (Intente aprender a bailar con la música favorita de ellos. Diviértanse juntos).</a:t>
            </a:r>
          </a:p>
          <a:p>
            <a:pPr marL="0" marR="0">
              <a:lnSpc>
                <a:spcPct val="107000"/>
              </a:lnSpc>
              <a:spcBef>
                <a:spcPts val="0"/>
              </a:spcBef>
              <a:spcAft>
                <a:spcPts val="800"/>
              </a:spcAft>
            </a:pPr>
            <a:r>
              <a:rPr lang="es-ES" dirty="0"/>
              <a:t>-Descargue aplicaciones gratuitas de ejercicios o pruebe videos de ejercicios en línea.</a:t>
            </a:r>
          </a:p>
          <a:p>
            <a:pPr marL="0" marR="0">
              <a:lnSpc>
                <a:spcPct val="107000"/>
              </a:lnSpc>
              <a:spcBef>
                <a:spcPts val="0"/>
              </a:spcBef>
              <a:spcAft>
                <a:spcPts val="800"/>
              </a:spcAft>
            </a:pPr>
            <a:r>
              <a:rPr lang="es-ES" dirty="0"/>
              <a:t>-Si tiene césped, córtelo, pode los arbustos y mantenga su jardín. Si no tiene un jardín, empiece uno. Le aportará muchos </a:t>
            </a:r>
            <a:r>
              <a:rPr lang="es-ES" dirty="0" err="1"/>
              <a:t>beneﬁcios</a:t>
            </a:r>
            <a:r>
              <a:rPr lang="es-ES" dirty="0"/>
              <a:t> para la salud y pondrá vegetales frescos en su mesa.</a:t>
            </a:r>
          </a:p>
          <a:p>
            <a:pPr marL="0" marR="0">
              <a:lnSpc>
                <a:spcPct val="107000"/>
              </a:lnSpc>
              <a:spcBef>
                <a:spcPts val="0"/>
              </a:spcBef>
              <a:spcAft>
                <a:spcPts val="800"/>
              </a:spcAft>
            </a:pPr>
            <a:r>
              <a:rPr lang="es-ES" dirty="0"/>
              <a:t>-Limpie su casa al ritmo de música alegre.</a:t>
            </a:r>
          </a:p>
          <a:p>
            <a:pPr marL="0" marR="0">
              <a:lnSpc>
                <a:spcPct val="107000"/>
              </a:lnSpc>
              <a:spcBef>
                <a:spcPts val="0"/>
              </a:spcBef>
              <a:spcAft>
                <a:spcPts val="800"/>
              </a:spcAft>
            </a:pPr>
            <a:r>
              <a:rPr lang="es-ES" dirty="0"/>
              <a:t>-Pasee a su perro o al de un amigo.</a:t>
            </a:r>
          </a:p>
          <a:p>
            <a:pPr marL="0" marR="0">
              <a:lnSpc>
                <a:spcPct val="107000"/>
              </a:lnSpc>
              <a:spcBef>
                <a:spcPts val="0"/>
              </a:spcBef>
              <a:spcAft>
                <a:spcPts val="800"/>
              </a:spcAft>
            </a:pPr>
            <a:r>
              <a:rPr lang="es-ES" dirty="0"/>
              <a:t>-Escuche podcasts del CDC/DVD de música Movimiento por su vida o vea el video musical de este kit y baile.</a:t>
            </a:r>
          </a:p>
          <a:p>
            <a:pPr marL="0" marR="0">
              <a:lnSpc>
                <a:spcPct val="107000"/>
              </a:lnSpc>
              <a:spcBef>
                <a:spcPts val="0"/>
              </a:spcBef>
              <a:spcAft>
                <a:spcPts val="800"/>
              </a:spcAft>
            </a:pPr>
            <a:r>
              <a:rPr lang="es-ES" dirty="0"/>
              <a:t>-Juegue a los bolos.</a:t>
            </a:r>
          </a:p>
          <a:p>
            <a:pPr marL="0" marR="0">
              <a:lnSpc>
                <a:spcPct val="107000"/>
              </a:lnSpc>
              <a:spcBef>
                <a:spcPts val="0"/>
              </a:spcBef>
              <a:spcAft>
                <a:spcPts val="800"/>
              </a:spcAft>
            </a:pPr>
            <a:r>
              <a:rPr lang="es-ES" dirty="0"/>
              <a:t>-Use las escaleras en vez del ascensor.</a:t>
            </a:r>
          </a:p>
          <a:p>
            <a:pPr marL="0" marR="0">
              <a:lnSpc>
                <a:spcPct val="107000"/>
              </a:lnSpc>
              <a:spcBef>
                <a:spcPts val="0"/>
              </a:spcBef>
              <a:spcAft>
                <a:spcPts val="800"/>
              </a:spcAft>
            </a:pPr>
            <a:r>
              <a:rPr lang="es-ES" dirty="0"/>
              <a:t>-Juegue activamente (corra, camine, ande en bicicleta) con sus hijos o nietos.</a:t>
            </a:r>
          </a:p>
          <a:p>
            <a:pPr marL="0" marR="0">
              <a:lnSpc>
                <a:spcPct val="107000"/>
              </a:lnSpc>
              <a:spcBef>
                <a:spcPts val="0"/>
              </a:spcBef>
              <a:spcAft>
                <a:spcPts val="800"/>
              </a:spcAft>
            </a:pPr>
            <a:r>
              <a:rPr lang="es-ES" dirty="0"/>
              <a:t>-Bájese del autobús una parada antes.</a:t>
            </a:r>
          </a:p>
          <a:p>
            <a:pPr marL="0" marR="0">
              <a:lnSpc>
                <a:spcPct val="107000"/>
              </a:lnSpc>
              <a:spcBef>
                <a:spcPts val="0"/>
              </a:spcBef>
              <a:spcAft>
                <a:spcPts val="800"/>
              </a:spcAft>
            </a:pPr>
            <a:endParaRPr lang="es-ES" b="1" dirty="0"/>
          </a:p>
          <a:p>
            <a:pPr marL="0" marR="0">
              <a:lnSpc>
                <a:spcPct val="107000"/>
              </a:lnSpc>
              <a:spcBef>
                <a:spcPts val="0"/>
              </a:spcBef>
              <a:spcAft>
                <a:spcPts val="800"/>
              </a:spcAft>
            </a:pPr>
            <a:r>
              <a:rPr lang="es-ES" b="1" dirty="0"/>
              <a:t>Preguntas y conversaciones</a:t>
            </a:r>
          </a:p>
          <a:p>
            <a:pPr marL="0" marR="0">
              <a:lnSpc>
                <a:spcPct val="107000"/>
              </a:lnSpc>
              <a:spcBef>
                <a:spcPts val="0"/>
              </a:spcBef>
              <a:spcAft>
                <a:spcPts val="800"/>
              </a:spcAft>
            </a:pPr>
            <a:endParaRPr lang="es-ES" b="1" dirty="0"/>
          </a:p>
          <a:p>
            <a:pPr marL="228600" marR="0" indent="-228600">
              <a:lnSpc>
                <a:spcPct val="107000"/>
              </a:lnSpc>
              <a:spcBef>
                <a:spcPts val="0"/>
              </a:spcBef>
              <a:spcAft>
                <a:spcPts val="800"/>
              </a:spcAft>
              <a:buFont typeface="+mj-lt"/>
              <a:buAutoNum type="arabicPeriod"/>
            </a:pPr>
            <a:r>
              <a:rPr lang="es-ES" dirty="0"/>
              <a:t>¿Tiene mucho tiempo en su día en el que no está físicamente activo? Por ejemplo, estar sentado en el trabajo, conducir a citas, preparar comidas.</a:t>
            </a:r>
          </a:p>
          <a:p>
            <a:pPr marL="228600" marR="0" indent="-228600">
              <a:lnSpc>
                <a:spcPct val="107000"/>
              </a:lnSpc>
              <a:spcBef>
                <a:spcPts val="0"/>
              </a:spcBef>
              <a:spcAft>
                <a:spcPts val="800"/>
              </a:spcAft>
              <a:buFont typeface="+mj-lt"/>
              <a:buAutoNum type="arabicPeriod"/>
            </a:pPr>
            <a:r>
              <a:rPr lang="es-ES" dirty="0"/>
              <a:t>¿Puede pensar en formas de hacer actividad física durante 10 minutos seguidos? (Escuche las actividades que realmente duran 10 minutos y haga una lluvia de ideas para hacer que las actividades más cortas sean más largas).</a:t>
            </a:r>
          </a:p>
          <a:p>
            <a:pPr marL="228600" marR="0" indent="-228600">
              <a:lnSpc>
                <a:spcPct val="107000"/>
              </a:lnSpc>
              <a:spcBef>
                <a:spcPts val="0"/>
              </a:spcBef>
              <a:spcAft>
                <a:spcPts val="800"/>
              </a:spcAft>
              <a:buFont typeface="+mj-lt"/>
              <a:buAutoNum type="arabicPeriod"/>
            </a:pPr>
            <a:r>
              <a:rPr lang="es-ES" dirty="0"/>
              <a:t>¿Qué tipos de actividad física le gustan? ¿Por qué le gustan?</a:t>
            </a:r>
          </a:p>
          <a:p>
            <a:pPr marL="228600" marR="0" indent="-228600">
              <a:lnSpc>
                <a:spcPct val="107000"/>
              </a:lnSpc>
              <a:spcBef>
                <a:spcPts val="0"/>
              </a:spcBef>
              <a:spcAft>
                <a:spcPts val="800"/>
              </a:spcAft>
              <a:buFont typeface="+mj-lt"/>
              <a:buAutoNum type="arabicPeriod"/>
            </a:pPr>
            <a:r>
              <a:rPr lang="es-ES" dirty="0"/>
              <a:t>¿Cuáles son para usted algunos de los </a:t>
            </a:r>
            <a:r>
              <a:rPr lang="es-ES" dirty="0" err="1"/>
              <a:t>beneﬁcios</a:t>
            </a:r>
            <a:r>
              <a:rPr lang="es-ES" dirty="0"/>
              <a:t> de hacer más actividad física?</a:t>
            </a:r>
            <a:endParaRPr lang="en-US"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15</a:t>
            </a:fld>
            <a:endParaRPr lang="en-US" dirty="0"/>
          </a:p>
        </p:txBody>
      </p:sp>
    </p:spTree>
    <p:extLst>
      <p:ext uri="{BB962C8B-B14F-4D97-AF65-F5344CB8AC3E}">
        <p14:creationId xmlns:p14="http://schemas.microsoft.com/office/powerpoint/2010/main" val="2442701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Camila registra su actividad todos los días con una aplicación gratuita en su teléfono celular. Ha aprendido que el registro, o automonitoreo, puede ayudarla a mantener sus metas de actividad física. También </a:t>
            </a:r>
            <a:r>
              <a:rPr lang="es-ES" dirty="0" err="1"/>
              <a:t>identiﬁca</a:t>
            </a:r>
            <a:r>
              <a:rPr lang="es-ES" dirty="0"/>
              <a:t> las actividades diarias que cuentan para sus 150 minutos de actividad a la semana. Incluye actividades cotidianas como barrer enérgicamente o rastrillar las hojas.</a:t>
            </a:r>
          </a:p>
          <a:p>
            <a:endParaRPr lang="es-ES" dirty="0"/>
          </a:p>
          <a:p>
            <a:r>
              <a:rPr lang="es-ES" b="1" dirty="0"/>
              <a:t>Puntos principales</a:t>
            </a:r>
          </a:p>
          <a:p>
            <a:endParaRPr lang="es-ES" b="1" dirty="0"/>
          </a:p>
          <a:p>
            <a:r>
              <a:rPr lang="es-ES" dirty="0"/>
              <a:t>•Converse acerca del propósito de llevar un registro de la actividad física. Hacer esto todos los días puede ayudarlo a mantenerse centrado en sus metas de actividad. También le permite ver cómo progresa hacia el logro de sus metas.</a:t>
            </a:r>
          </a:p>
          <a:p>
            <a:r>
              <a:rPr lang="es-ES" dirty="0"/>
              <a:t>•Registrar su actividad tiene dos pasos:</a:t>
            </a:r>
          </a:p>
          <a:p>
            <a:pPr marL="685800" lvl="1" indent="-228600">
              <a:buFont typeface="+mj-lt"/>
              <a:buAutoNum type="arabicPeriod"/>
            </a:pPr>
            <a:r>
              <a:rPr lang="es-ES" dirty="0"/>
              <a:t>Cronometrar su actividad usando un reloj, un cronómetro, un monitor de actividad, una aplicación para el teléfono o una aplicación para computadora.</a:t>
            </a:r>
          </a:p>
          <a:p>
            <a:pPr marL="685800" lvl="1" indent="-228600">
              <a:buFont typeface="+mj-lt"/>
              <a:buAutoNum type="arabicPeriod"/>
            </a:pPr>
            <a:r>
              <a:rPr lang="es-ES" dirty="0"/>
              <a:t>Anotar sus minutos de actividad usando un registro de actividad, un cuaderno, una hoja de cálculo, un monitor de actividad, una aplicación para el teléfono, una aplicación para computadora o una grabación de voz.</a:t>
            </a:r>
          </a:p>
          <a:p>
            <a:pPr marL="457200" lvl="1" indent="0">
              <a:buFont typeface="+mj-lt"/>
              <a:buNone/>
            </a:pPr>
            <a:endParaRPr lang="es-ES" dirty="0"/>
          </a:p>
          <a:p>
            <a:r>
              <a:rPr lang="es-ES" dirty="0"/>
              <a:t>•Registre la actividad de ritmo medio, o moderado, como mínimo. Para asegurarse de que esté haciendo ejercicio a un ritmo moderado, o medio, use la “prueba de hablar” (vea si puede hablar, pero no cantar, durante la actividad).</a:t>
            </a:r>
          </a:p>
          <a:p>
            <a:endParaRPr lang="es-ES" dirty="0"/>
          </a:p>
          <a:p>
            <a:r>
              <a:rPr lang="es-ES" dirty="0"/>
              <a:t>•Muestre el Registro de actividad física a sus participantes para que hagan un seguimiento de sus minutos de actividad diarios. Consulte el Registro de actividad física en la página 52 de la Guía de actividades.</a:t>
            </a:r>
          </a:p>
          <a:p>
            <a:endParaRPr lang="es-ES" dirty="0"/>
          </a:p>
          <a:p>
            <a:r>
              <a:rPr lang="es-ES" dirty="0"/>
              <a:t>•Practique cómo llevar un registro de actividad con los participantes: haga que marchen en el lugar y que anoten los minutos en sus registros.</a:t>
            </a:r>
          </a:p>
          <a:p>
            <a:r>
              <a:rPr lang="es-ES" dirty="0"/>
              <a:t>-Marche en el lugar con los participantes. Fíjese en la duración de la marcha.</a:t>
            </a:r>
          </a:p>
          <a:p>
            <a:r>
              <a:rPr lang="es-ES" dirty="0"/>
              <a:t>-Los participantes pueden apoyarse en una silla si lo desean. Si marchar de pie es demasiado difícil para ellos, pueden marchar sentados.</a:t>
            </a:r>
          </a:p>
          <a:p>
            <a:r>
              <a:rPr lang="es-ES" dirty="0"/>
              <a:t>-Los participantes deben usar la “prueba de hablar” para asegurarse de que estén marchando a un ritmo moderado o más intenso.</a:t>
            </a:r>
          </a:p>
          <a:p>
            <a:r>
              <a:rPr lang="es-ES" dirty="0"/>
              <a:t>-Cuando hayan terminado de marchar, dígales a los participantes cuánto tiempo han marchado.</a:t>
            </a:r>
          </a:p>
          <a:p>
            <a:endParaRPr lang="es-ES" dirty="0"/>
          </a:p>
          <a:p>
            <a:r>
              <a:rPr lang="es-ES" dirty="0"/>
              <a:t>•Pida a los participantes que anoten la cantidad de tiempo y la actividad en su Registro de actividad física.</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Preguntas y conversaciones</a:t>
            </a:r>
          </a:p>
          <a:p>
            <a:pPr marL="228600" indent="-228600">
              <a:buFont typeface="+mj-lt"/>
              <a:buAutoNum type="arabicPeriod"/>
            </a:pPr>
            <a:endParaRPr lang="es-ES" dirty="0"/>
          </a:p>
          <a:p>
            <a:pPr marL="228600" indent="-228600">
              <a:buFont typeface="+mj-lt"/>
              <a:buAutoNum type="arabicPeriod"/>
            </a:pPr>
            <a:r>
              <a:rPr lang="es-ES" dirty="0"/>
              <a:t>¿De qué manera puede cronometrar su actividad?</a:t>
            </a:r>
          </a:p>
          <a:p>
            <a:pPr marL="228600" indent="-228600">
              <a:buFont typeface="+mj-lt"/>
              <a:buAutoNum type="arabicPeriod"/>
            </a:pPr>
            <a:r>
              <a:rPr lang="es-ES" dirty="0"/>
              <a:t>Además de usar el Registro de actividad física, ¿cuáles son otras formas de registrar sus minutos de actividad?</a:t>
            </a:r>
          </a:p>
          <a:p>
            <a:pPr marL="228600" indent="-228600">
              <a:buFont typeface="+mj-lt"/>
              <a:buAutoNum type="arabicPeriod"/>
            </a:pPr>
            <a:r>
              <a:rPr lang="es-ES" dirty="0"/>
              <a:t>¿Cómo va a practicar este registro de actividad?</a:t>
            </a:r>
          </a:p>
          <a:p>
            <a:pPr marL="228600" indent="-228600">
              <a:buFont typeface="+mj-lt"/>
              <a:buAutoNum type="arabicPeriod"/>
            </a:pPr>
            <a:r>
              <a:rPr lang="es-ES" dirty="0"/>
              <a:t>¿Qué </a:t>
            </a:r>
            <a:r>
              <a:rPr lang="es-ES" dirty="0" err="1"/>
              <a:t>diﬁcultades</a:t>
            </a:r>
            <a:r>
              <a:rPr lang="es-ES" dirty="0"/>
              <a:t> podría enfrentar al registrar su actividad? ¿Qué podría hacer para superar esos desafíos?</a:t>
            </a: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16</a:t>
            </a:fld>
            <a:endParaRPr lang="en-US" dirty="0"/>
          </a:p>
        </p:txBody>
      </p:sp>
    </p:spTree>
    <p:extLst>
      <p:ext uri="{BB962C8B-B14F-4D97-AF65-F5344CB8AC3E}">
        <p14:creationId xmlns:p14="http://schemas.microsoft.com/office/powerpoint/2010/main" val="268314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dirty="0"/>
              <a:t>Jorge habla de las excusas para evitar hacer actividad física: no tenía tiempo, estaba demasiado cansado, y muchas otras. Así que las abordó una tras otra. Dividió 30 minutos en tres segmentos de 10 minutos.</a:t>
            </a:r>
          </a:p>
          <a:p>
            <a:pPr marL="0" marR="0">
              <a:lnSpc>
                <a:spcPct val="107000"/>
              </a:lnSpc>
              <a:spcBef>
                <a:spcPts val="0"/>
              </a:spcBef>
              <a:spcAft>
                <a:spcPts val="800"/>
              </a:spcAft>
            </a:pPr>
            <a:endParaRPr lang="es-ES" sz="1800" dirty="0"/>
          </a:p>
          <a:p>
            <a:pPr marL="0" marR="0">
              <a:lnSpc>
                <a:spcPct val="107000"/>
              </a:lnSpc>
              <a:spcBef>
                <a:spcPts val="0"/>
              </a:spcBef>
              <a:spcAft>
                <a:spcPts val="800"/>
              </a:spcAft>
            </a:pPr>
            <a:r>
              <a:rPr lang="es-ES" sz="1800" b="1" dirty="0"/>
              <a:t>Puntos principales</a:t>
            </a:r>
          </a:p>
          <a:p>
            <a:pPr marL="0" marR="0">
              <a:lnSpc>
                <a:spcPct val="107000"/>
              </a:lnSpc>
              <a:spcBef>
                <a:spcPts val="0"/>
              </a:spcBef>
              <a:spcAft>
                <a:spcPts val="800"/>
              </a:spcAft>
            </a:pPr>
            <a:r>
              <a:rPr lang="es-ES" sz="1800" dirty="0"/>
              <a:t>Hable de los desafíos para hacer actividad física. Pida a los participantes que hagan una lluvia de ideas sobre todos los desafíos que se les ocurran y que los escriban.</a:t>
            </a:r>
          </a:p>
          <a:p>
            <a:pPr marL="0" marR="0">
              <a:lnSpc>
                <a:spcPct val="107000"/>
              </a:lnSpc>
              <a:spcBef>
                <a:spcPts val="0"/>
              </a:spcBef>
              <a:spcAft>
                <a:spcPts val="800"/>
              </a:spcAft>
            </a:pPr>
            <a:endParaRPr lang="es-ES" sz="1800" dirty="0"/>
          </a:p>
          <a:p>
            <a:pPr marL="0" marR="0">
              <a:lnSpc>
                <a:spcPct val="107000"/>
              </a:lnSpc>
              <a:spcBef>
                <a:spcPts val="0"/>
              </a:spcBef>
              <a:spcAft>
                <a:spcPts val="800"/>
              </a:spcAft>
            </a:pPr>
            <a:r>
              <a:rPr lang="es-ES" sz="1800" dirty="0"/>
              <a:t>Hable de cada desafío. ¿Pueden los participantes encontrar soluciones o pensar en pequeñas cosas que puedan hacer para hacer más actividad física? No tienen que superar todos los desafíos en el momento. La clave es recordarles que los pequeños pasos son importantes para el cambio a largo plazo.</a:t>
            </a:r>
          </a:p>
          <a:p>
            <a:pPr marL="0" marR="0">
              <a:lnSpc>
                <a:spcPct val="107000"/>
              </a:lnSpc>
              <a:spcBef>
                <a:spcPts val="0"/>
              </a:spcBef>
              <a:spcAft>
                <a:spcPts val="800"/>
              </a:spcAft>
            </a:pPr>
            <a:endParaRPr lang="es-ES" sz="1800" dirty="0"/>
          </a:p>
          <a:p>
            <a:pPr marL="0" marR="0">
              <a:lnSpc>
                <a:spcPct val="107000"/>
              </a:lnSpc>
              <a:spcBef>
                <a:spcPts val="0"/>
              </a:spcBef>
              <a:spcAft>
                <a:spcPts val="800"/>
              </a:spcAft>
            </a:pPr>
            <a:r>
              <a:rPr lang="es-ES" sz="1800" dirty="0"/>
              <a:t>Los siguientes son algunos de los</a:t>
            </a:r>
            <a:r>
              <a:rPr lang="es-ES" sz="1800" b="1" dirty="0"/>
              <a:t> desafíos </a:t>
            </a:r>
            <a:r>
              <a:rPr lang="es-ES" sz="1800" dirty="0"/>
              <a:t>comunes y algunas </a:t>
            </a:r>
            <a:r>
              <a:rPr lang="es-ES" sz="1800" b="1" dirty="0"/>
              <a:t>formas de superarlos</a:t>
            </a:r>
            <a:r>
              <a:rPr lang="es-ES" sz="1800" dirty="0"/>
              <a:t>:</a:t>
            </a:r>
          </a:p>
          <a:p>
            <a:pPr marL="0" marR="0">
              <a:lnSpc>
                <a:spcPct val="107000"/>
              </a:lnSpc>
              <a:spcBef>
                <a:spcPts val="0"/>
              </a:spcBef>
              <a:spcAft>
                <a:spcPts val="800"/>
              </a:spcAft>
            </a:pPr>
            <a:endParaRPr lang="es-ES" sz="1800" dirty="0"/>
          </a:p>
          <a:p>
            <a:pPr marL="0" marR="0">
              <a:lnSpc>
                <a:spcPct val="107000"/>
              </a:lnSpc>
              <a:spcBef>
                <a:spcPts val="0"/>
              </a:spcBef>
              <a:spcAft>
                <a:spcPts val="800"/>
              </a:spcAft>
            </a:pPr>
            <a:r>
              <a:rPr lang="en-US" sz="1800" b="1" dirty="0" err="1"/>
              <a:t>Desafío</a:t>
            </a:r>
            <a:r>
              <a:rPr lang="en-US" sz="1800" b="1" dirty="0"/>
              <a:t>: </a:t>
            </a:r>
            <a:r>
              <a:rPr lang="en-US" sz="1800" dirty="0"/>
              <a:t>Me </a:t>
            </a:r>
            <a:r>
              <a:rPr lang="en-US" sz="1800" dirty="0" err="1"/>
              <a:t>siento</a:t>
            </a:r>
            <a:r>
              <a:rPr lang="en-US" sz="1800" dirty="0"/>
              <a:t> </a:t>
            </a:r>
            <a:r>
              <a:rPr lang="en-US" sz="1800" dirty="0" err="1"/>
              <a:t>menos</a:t>
            </a:r>
            <a:r>
              <a:rPr lang="en-US" sz="1800" dirty="0"/>
              <a:t> </a:t>
            </a:r>
            <a:r>
              <a:rPr lang="en-US" sz="1800" dirty="0" err="1"/>
              <a:t>motivado</a:t>
            </a:r>
            <a:r>
              <a:rPr lang="en-US" sz="1800" dirty="0"/>
              <a:t>.</a:t>
            </a:r>
          </a:p>
          <a:p>
            <a:pPr marL="0" marR="0">
              <a:lnSpc>
                <a:spcPct val="107000"/>
              </a:lnSpc>
              <a:spcBef>
                <a:spcPts val="0"/>
              </a:spcBef>
              <a:spcAft>
                <a:spcPts val="800"/>
              </a:spcAft>
            </a:pPr>
            <a:r>
              <a:rPr lang="en-US" sz="1800" b="1" dirty="0" err="1"/>
              <a:t>Formas</a:t>
            </a:r>
            <a:r>
              <a:rPr lang="en-US" sz="1800" b="1" dirty="0"/>
              <a:t> de </a:t>
            </a:r>
            <a:r>
              <a:rPr lang="en-US" sz="1800" b="1" dirty="0" err="1"/>
              <a:t>superarlo</a:t>
            </a:r>
            <a:r>
              <a:rPr lang="en-US" sz="1800" b="1" dirty="0"/>
              <a:t>: </a:t>
            </a:r>
            <a:r>
              <a:rPr lang="es-ES" sz="1800" dirty="0"/>
              <a:t>Conozca su “porqué”. Recuérdese cada día por qué quiere hacer más actividad. Pídale a sus familiares y amigos que se lo recuerden también.</a:t>
            </a:r>
          </a:p>
          <a:p>
            <a:pPr marL="0" marR="0">
              <a:lnSpc>
                <a:spcPct val="107000"/>
              </a:lnSpc>
              <a:spcBef>
                <a:spcPts val="0"/>
              </a:spcBef>
              <a:spcAft>
                <a:spcPts val="800"/>
              </a:spcAft>
            </a:pPr>
            <a:endParaRPr lang="es-ES" sz="1800" dirty="0"/>
          </a:p>
          <a:p>
            <a:pPr marL="0" marR="0">
              <a:lnSpc>
                <a:spcPct val="107000"/>
              </a:lnSpc>
              <a:spcBef>
                <a:spcPts val="0"/>
              </a:spcBef>
              <a:spcAft>
                <a:spcPts val="800"/>
              </a:spcAft>
            </a:pPr>
            <a:r>
              <a:rPr kumimoji="0" lang="en-US" sz="1800" b="1" i="0" u="none" strike="noStrike" kern="1200" cap="none" spc="0" normalizeH="0" baseline="0" noProof="0" dirty="0" err="1">
                <a:ln>
                  <a:noFill/>
                </a:ln>
                <a:solidFill>
                  <a:prstClr val="black"/>
                </a:solidFill>
                <a:effectLst/>
                <a:uLnTx/>
                <a:uFillTx/>
                <a:latin typeface="Calibri"/>
                <a:ea typeface="+mn-ea"/>
                <a:cs typeface="+mn-cs"/>
              </a:rPr>
              <a:t>Desafío</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s-ES" sz="1800" b="0" i="0" u="none" strike="noStrike" kern="1200" cap="none" spc="0" normalizeH="0" baseline="0" noProof="0" dirty="0">
                <a:ln>
                  <a:noFill/>
                </a:ln>
                <a:solidFill>
                  <a:prstClr val="black"/>
                </a:solidFill>
                <a:effectLst/>
                <a:uLnTx/>
                <a:uFillTx/>
                <a:latin typeface="Calibri"/>
                <a:ea typeface="+mn-ea"/>
                <a:cs typeface="+mn-cs"/>
              </a:rPr>
              <a:t>Tengo menos tiempo debido a cambios en mi vida.</a:t>
            </a:r>
          </a:p>
          <a:p>
            <a:pPr marL="0" marR="0">
              <a:lnSpc>
                <a:spcPct val="107000"/>
              </a:lnSpc>
              <a:spcBef>
                <a:spcPts val="0"/>
              </a:spcBef>
              <a:spcAft>
                <a:spcPts val="800"/>
              </a:spcAft>
            </a:pPr>
            <a:r>
              <a:rPr lang="en-US" sz="1800" b="1" dirty="0" err="1"/>
              <a:t>Formas</a:t>
            </a:r>
            <a:r>
              <a:rPr lang="en-US" sz="1800" b="1" dirty="0"/>
              <a:t> de </a:t>
            </a:r>
            <a:r>
              <a:rPr lang="en-US" sz="1800" b="1" dirty="0" err="1"/>
              <a:t>superarlos</a:t>
            </a:r>
            <a:r>
              <a:rPr lang="en-US" sz="1800" b="1" dirty="0"/>
              <a:t>: </a:t>
            </a:r>
          </a:p>
          <a:p>
            <a:pPr marL="0" marR="0">
              <a:lnSpc>
                <a:spcPct val="107000"/>
              </a:lnSpc>
              <a:spcBef>
                <a:spcPts val="0"/>
              </a:spcBef>
              <a:spcAft>
                <a:spcPts val="800"/>
              </a:spcAft>
            </a:pPr>
            <a:r>
              <a:rPr lang="es-ES" sz="1800" b="0" dirty="0"/>
              <a:t>•</a:t>
            </a:r>
            <a:r>
              <a:rPr lang="es-ES" sz="1800" b="0" dirty="0" err="1"/>
              <a:t>Planiﬁque</a:t>
            </a:r>
            <a:r>
              <a:rPr lang="es-ES" sz="1800" b="0" dirty="0"/>
              <a:t>. Haga que la actividad física sea una parte habitual de su horario. Anótela en su calendario.</a:t>
            </a:r>
          </a:p>
          <a:p>
            <a:pPr marL="0" marR="0">
              <a:lnSpc>
                <a:spcPct val="107000"/>
              </a:lnSpc>
              <a:spcBef>
                <a:spcPts val="0"/>
              </a:spcBef>
              <a:spcAft>
                <a:spcPts val="800"/>
              </a:spcAft>
            </a:pPr>
            <a:r>
              <a:rPr lang="es-ES" sz="1800" b="0" dirty="0"/>
              <a:t>•Divida sus 150 minutos en segmentos de 10 minutos.</a:t>
            </a:r>
          </a:p>
          <a:p>
            <a:pPr marL="0" marR="0">
              <a:lnSpc>
                <a:spcPct val="107000"/>
              </a:lnSpc>
              <a:spcBef>
                <a:spcPts val="0"/>
              </a:spcBef>
              <a:spcAft>
                <a:spcPts val="800"/>
              </a:spcAft>
            </a:pPr>
            <a:r>
              <a:rPr lang="es-ES" sz="1800" b="0" dirty="0"/>
              <a:t>•Haga ejercicio mientras hace otras cosas. Muévase enérgicamente mientras barre el piso, corta el césped o pasea al perro.</a:t>
            </a:r>
          </a:p>
          <a:p>
            <a:pPr marL="0" marR="0">
              <a:lnSpc>
                <a:spcPct val="107000"/>
              </a:lnSpc>
              <a:spcBef>
                <a:spcPts val="0"/>
              </a:spcBef>
              <a:spcAft>
                <a:spcPts val="800"/>
              </a:spcAft>
            </a:pPr>
            <a:endParaRPr lang="es-ES" sz="1800" b="0" dirty="0"/>
          </a:p>
          <a:p>
            <a:pPr marL="0" marR="0">
              <a:lnSpc>
                <a:spcPct val="107000"/>
              </a:lnSpc>
              <a:spcBef>
                <a:spcPts val="0"/>
              </a:spcBef>
              <a:spcAft>
                <a:spcPts val="800"/>
              </a:spcAft>
            </a:pPr>
            <a:r>
              <a:rPr kumimoji="0" lang="en-US" sz="1800" b="1" i="0" u="none" strike="noStrike" kern="1200" cap="none" spc="0" normalizeH="0" baseline="0" noProof="0" dirty="0" err="1">
                <a:ln>
                  <a:noFill/>
                </a:ln>
                <a:solidFill>
                  <a:prstClr val="black"/>
                </a:solidFill>
                <a:effectLst/>
                <a:uLnTx/>
                <a:uFillTx/>
                <a:latin typeface="Calibri"/>
                <a:ea typeface="+mn-ea"/>
                <a:cs typeface="+mn-cs"/>
              </a:rPr>
              <a:t>Desafío</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r>
              <a:rPr kumimoji="0" lang="es-ES" sz="1800" b="0" i="0" u="none" strike="noStrike" kern="1200" cap="none" spc="0" normalizeH="0" baseline="0" noProof="0" dirty="0">
                <a:ln>
                  <a:noFill/>
                </a:ln>
                <a:solidFill>
                  <a:prstClr val="black"/>
                </a:solidFill>
                <a:effectLst/>
                <a:uLnTx/>
                <a:uFillTx/>
                <a:latin typeface="Calibri"/>
                <a:ea typeface="+mn-ea"/>
                <a:cs typeface="+mn-cs"/>
              </a:rPr>
              <a:t>Tengo menos dinero debido a cambios en mi vida.</a:t>
            </a:r>
            <a:endParaRPr lang="en-US" sz="1800" b="0" dirty="0"/>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Formas</a:t>
            </a:r>
            <a:r>
              <a:rPr kumimoji="0" lang="en-US" sz="1800" b="1" i="0" u="none" strike="noStrike" kern="1200" cap="none" spc="0" normalizeH="0" baseline="0" noProof="0" dirty="0">
                <a:ln>
                  <a:noFill/>
                </a:ln>
                <a:solidFill>
                  <a:prstClr val="black"/>
                </a:solidFill>
                <a:effectLst/>
                <a:uLnTx/>
                <a:uFillTx/>
                <a:latin typeface="Calibri"/>
                <a:ea typeface="+mn-ea"/>
                <a:cs typeface="+mn-cs"/>
              </a:rPr>
              <a:t> de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superarlos</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•Descargue aplicaciones de ejercicio gratuitas.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•Haga actividades gratuitas como caminar, bailar y marchar en el lugar.</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Desafío</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s-ES" sz="1800" b="0" i="0" u="none" strike="noStrike" kern="1200" cap="none" spc="0" normalizeH="0" baseline="0" noProof="0" dirty="0">
                <a:ln>
                  <a:noFill/>
                </a:ln>
                <a:solidFill>
                  <a:prstClr val="black"/>
                </a:solidFill>
                <a:effectLst/>
                <a:uLnTx/>
                <a:uFillTx/>
                <a:latin typeface="Calibri"/>
                <a:ea typeface="+mn-ea"/>
                <a:cs typeface="+mn-cs"/>
              </a:rPr>
              <a:t>El tiempo hace que sea difícil caminar al aire libre.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Formas</a:t>
            </a:r>
            <a:r>
              <a:rPr kumimoji="0" lang="en-US" sz="1800" b="1" i="0" u="none" strike="noStrike" kern="1200" cap="none" spc="0" normalizeH="0" baseline="0" noProof="0" dirty="0">
                <a:ln>
                  <a:noFill/>
                </a:ln>
                <a:solidFill>
                  <a:prstClr val="black"/>
                </a:solidFill>
                <a:effectLst/>
                <a:uLnTx/>
                <a:uFillTx/>
                <a:latin typeface="Calibri"/>
                <a:ea typeface="+mn-ea"/>
                <a:cs typeface="+mn-cs"/>
              </a:rPr>
              <a:t> de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superarlos</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•Camine en un centro comercial.</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•Pruebe otra manera de hacer actividad física.</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Desafío</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Estoy</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lesionado</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a:ea typeface="+mn-ea"/>
                <a:cs typeface="+mn-cs"/>
              </a:rPr>
              <a:t>Formas</a:t>
            </a:r>
            <a:r>
              <a:rPr kumimoji="0" lang="en-US" sz="1800" b="1" i="0" u="none" strike="noStrike" kern="1200" cap="none" spc="0" normalizeH="0" baseline="0" noProof="0" dirty="0">
                <a:ln>
                  <a:noFill/>
                </a:ln>
                <a:solidFill>
                  <a:prstClr val="black"/>
                </a:solidFill>
                <a:effectLst/>
                <a:uLnTx/>
                <a:uFillTx/>
                <a:latin typeface="Calibri"/>
                <a:ea typeface="+mn-ea"/>
                <a:cs typeface="+mn-cs"/>
              </a:rPr>
              <a:t> de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superarlos</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•Pregunte a su médico cómo tratar la lesión. Por ejemplo, puede que tenga que descansar y aplicar hielo en la parte lesionada.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•Use férulas y apoyos según sea necesario.</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a:ea typeface="+mn-ea"/>
                <a:cs typeface="+mn-cs"/>
              </a:rPr>
              <a:t>Preguntas y conversaciones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Todos tenemos desafíos, pero ¿parece que usted y su familia siempre tienen una excusa para no hacer actividad física? ¿Cuáles son sus desafíos para hacer actividad física?</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¿Qué es lo que USTED puede hacer hoy para hacer actividad física? ¿Cuál es un hábito que puede adoptar este mes? Pida a cada persona que nombre una cosa que cambiará. Anime a cada persona a hacer un cambio, por más pequeño que sea.</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¿Qué meta va a establecer hoy para usted mismo? ¿Qué meta puede establecer para su familia?</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¿Cómo puede registrar el progreso?</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s-ES" sz="1800" b="0" i="0" u="none" strike="noStrike" kern="1200" cap="none" spc="0" normalizeH="0" baseline="0" noProof="0" dirty="0">
                <a:ln>
                  <a:noFill/>
                </a:ln>
                <a:solidFill>
                  <a:prstClr val="black"/>
                </a:solidFill>
                <a:effectLst/>
                <a:uLnTx/>
                <a:uFillTx/>
                <a:latin typeface="Calibri"/>
                <a:ea typeface="+mn-ea"/>
                <a:cs typeface="+mn-cs"/>
              </a:rPr>
              <a:t>¿Qué pasaría si siguiera tomando medidas para ser más saludable?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17</a:t>
            </a:fld>
            <a:endParaRPr lang="en-US" dirty="0"/>
          </a:p>
        </p:txBody>
      </p:sp>
    </p:spTree>
    <p:extLst>
      <p:ext uri="{BB962C8B-B14F-4D97-AF65-F5344CB8AC3E}">
        <p14:creationId xmlns:p14="http://schemas.microsoft.com/office/powerpoint/2010/main" val="3812690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dirty="0"/>
              <a:t>Incluso cuando Camila está ocupada, encuentra tiempo para incluir la actividad física en su rutina diaria. Considera que la actividad física la ayuda a reducir su nivel de estrés.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Los siguientes son algunos de los muchos </a:t>
            </a:r>
            <a:r>
              <a:rPr lang="es-ES" dirty="0" err="1"/>
              <a:t>beneﬁcios</a:t>
            </a:r>
            <a:r>
              <a:rPr lang="es-ES" dirty="0"/>
              <a:t> de hacer actividad física:</a:t>
            </a:r>
          </a:p>
          <a:p>
            <a:pPr marL="0" marR="0">
              <a:lnSpc>
                <a:spcPct val="107000"/>
              </a:lnSpc>
              <a:spcBef>
                <a:spcPts val="0"/>
              </a:spcBef>
              <a:spcAft>
                <a:spcPts val="800"/>
              </a:spcAft>
            </a:pPr>
            <a:r>
              <a:rPr lang="es-ES" dirty="0"/>
              <a:t>•Mejora el sueño y el estado de ánimo</a:t>
            </a:r>
          </a:p>
          <a:p>
            <a:pPr marL="0" marR="0">
              <a:lnSpc>
                <a:spcPct val="107000"/>
              </a:lnSpc>
              <a:spcBef>
                <a:spcPts val="0"/>
              </a:spcBef>
              <a:spcAft>
                <a:spcPts val="800"/>
              </a:spcAft>
            </a:pPr>
            <a:r>
              <a:rPr lang="es-ES" dirty="0"/>
              <a:t>•Mejora el equilibrio y la </a:t>
            </a:r>
            <a:r>
              <a:rPr lang="es-ES" dirty="0" err="1"/>
              <a:t>ﬂexibilidad</a:t>
            </a:r>
            <a:endParaRPr lang="es-ES" dirty="0"/>
          </a:p>
          <a:p>
            <a:pPr marL="0" marR="0">
              <a:lnSpc>
                <a:spcPct val="107000"/>
              </a:lnSpc>
              <a:spcBef>
                <a:spcPts val="0"/>
              </a:spcBef>
              <a:spcAft>
                <a:spcPts val="800"/>
              </a:spcAft>
            </a:pPr>
            <a:r>
              <a:rPr lang="es-ES" dirty="0"/>
              <a:t>•Reduce la presión arterial y el colesterol</a:t>
            </a:r>
          </a:p>
          <a:p>
            <a:pPr marL="0" marR="0">
              <a:lnSpc>
                <a:spcPct val="107000"/>
              </a:lnSpc>
              <a:spcBef>
                <a:spcPts val="0"/>
              </a:spcBef>
              <a:spcAft>
                <a:spcPts val="800"/>
              </a:spcAft>
            </a:pPr>
            <a:r>
              <a:rPr lang="es-ES" dirty="0"/>
              <a:t>•Reduce el riesgo de ataque al corazón y derrame cerebral</a:t>
            </a:r>
          </a:p>
          <a:p>
            <a:pPr marL="0" marR="0">
              <a:lnSpc>
                <a:spcPct val="107000"/>
              </a:lnSpc>
              <a:spcBef>
                <a:spcPts val="0"/>
              </a:spcBef>
              <a:spcAft>
                <a:spcPts val="800"/>
              </a:spcAft>
            </a:pPr>
            <a:r>
              <a:rPr lang="es-ES" dirty="0"/>
              <a:t>•Reduce el nivel de estrés</a:t>
            </a:r>
          </a:p>
          <a:p>
            <a:pPr marL="0" marR="0">
              <a:lnSpc>
                <a:spcPct val="107000"/>
              </a:lnSpc>
              <a:spcBef>
                <a:spcPts val="0"/>
              </a:spcBef>
              <a:spcAft>
                <a:spcPts val="800"/>
              </a:spcAft>
            </a:pPr>
            <a:r>
              <a:rPr lang="es-ES" dirty="0"/>
              <a:t>•Aumenta la energía</a:t>
            </a:r>
          </a:p>
          <a:p>
            <a:pPr marL="0" marR="0">
              <a:lnSpc>
                <a:spcPct val="107000"/>
              </a:lnSpc>
              <a:spcBef>
                <a:spcPts val="0"/>
              </a:spcBef>
              <a:spcAft>
                <a:spcPts val="800"/>
              </a:spcAft>
            </a:pPr>
            <a:r>
              <a:rPr lang="es-ES" dirty="0"/>
              <a:t>•Mejora la salud sexual</a:t>
            </a:r>
          </a:p>
          <a:p>
            <a:pPr marL="0" marR="0">
              <a:lnSpc>
                <a:spcPct val="107000"/>
              </a:lnSpc>
              <a:spcBef>
                <a:spcPts val="0"/>
              </a:spcBef>
              <a:spcAft>
                <a:spcPts val="800"/>
              </a:spcAft>
            </a:pPr>
            <a:r>
              <a:rPr lang="es-ES" dirty="0"/>
              <a:t>•Fortalece los músculos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Si bien la actividad física ofrece muchos </a:t>
            </a:r>
            <a:r>
              <a:rPr lang="es-ES" dirty="0" err="1"/>
              <a:t>beneﬁcios</a:t>
            </a:r>
            <a:r>
              <a:rPr lang="es-ES" dirty="0"/>
              <a:t>, puede ser difícil hacer un lugar para la actividad física cuando se tiene un estilo de vida ocupado. Los días de Camila son ocupados, pero hay formas de hacer lugar para algo de actividad física y mantener sus otros compromisos.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Puntos principales</a:t>
            </a:r>
          </a:p>
          <a:p>
            <a:pPr marL="0" marR="0">
              <a:lnSpc>
                <a:spcPct val="107000"/>
              </a:lnSpc>
              <a:spcBef>
                <a:spcPts val="0"/>
              </a:spcBef>
              <a:spcAft>
                <a:spcPts val="800"/>
              </a:spcAft>
            </a:pPr>
            <a:endParaRPr lang="es-ES" b="1" dirty="0"/>
          </a:p>
          <a:p>
            <a:pPr marL="0" marR="0">
              <a:lnSpc>
                <a:spcPct val="107000"/>
              </a:lnSpc>
              <a:spcBef>
                <a:spcPts val="0"/>
              </a:spcBef>
              <a:spcAft>
                <a:spcPts val="800"/>
              </a:spcAft>
            </a:pPr>
            <a:r>
              <a:rPr lang="es-ES" dirty="0"/>
              <a:t>•Las siguientes son algunas formas en las que puede incorporar la actividad física en cualquier momento del día:</a:t>
            </a:r>
          </a:p>
          <a:p>
            <a:pPr marL="457200" marR="0" lvl="1">
              <a:lnSpc>
                <a:spcPct val="107000"/>
              </a:lnSpc>
              <a:spcBef>
                <a:spcPts val="0"/>
              </a:spcBef>
              <a:spcAft>
                <a:spcPts val="800"/>
              </a:spcAft>
            </a:pPr>
            <a:r>
              <a:rPr lang="es-ES" dirty="0"/>
              <a:t>-Prográmela.</a:t>
            </a:r>
          </a:p>
          <a:p>
            <a:pPr marL="457200" marR="0" lvl="1">
              <a:lnSpc>
                <a:spcPct val="107000"/>
              </a:lnSpc>
              <a:spcBef>
                <a:spcPts val="0"/>
              </a:spcBef>
              <a:spcAft>
                <a:spcPts val="800"/>
              </a:spcAft>
            </a:pPr>
            <a:r>
              <a:rPr lang="es-ES" dirty="0"/>
              <a:t>-Cambie su horario.</a:t>
            </a:r>
          </a:p>
          <a:p>
            <a:pPr marL="457200" marR="0" lvl="1">
              <a:lnSpc>
                <a:spcPct val="107000"/>
              </a:lnSpc>
              <a:spcBef>
                <a:spcPts val="0"/>
              </a:spcBef>
              <a:spcAft>
                <a:spcPts val="800"/>
              </a:spcAft>
            </a:pPr>
            <a:r>
              <a:rPr lang="es-ES" dirty="0"/>
              <a:t>-Use una aplicación o monitor de actividad.</a:t>
            </a:r>
          </a:p>
          <a:p>
            <a:pPr marL="457200" marR="0" lvl="1">
              <a:lnSpc>
                <a:spcPct val="107000"/>
              </a:lnSpc>
              <a:spcBef>
                <a:spcPts val="0"/>
              </a:spcBef>
              <a:spcAft>
                <a:spcPts val="800"/>
              </a:spcAft>
            </a:pPr>
            <a:r>
              <a:rPr lang="es-ES" dirty="0"/>
              <a:t>-Encuentre la manera de hacer lugar para el ejercicio en las actividades que ya tiene </a:t>
            </a:r>
            <a:r>
              <a:rPr lang="es-ES" dirty="0" err="1"/>
              <a:t>planiﬁcadas</a:t>
            </a:r>
            <a:r>
              <a:rPr lang="es-ES" dirty="0"/>
              <a:t>.</a:t>
            </a:r>
          </a:p>
          <a:p>
            <a:pPr marL="457200" marR="0" lvl="1">
              <a:lnSpc>
                <a:spcPct val="107000"/>
              </a:lnSpc>
              <a:spcBef>
                <a:spcPts val="0"/>
              </a:spcBef>
              <a:spcAft>
                <a:spcPts val="800"/>
              </a:spcAft>
            </a:pPr>
            <a:endParaRPr lang="es-ES" dirty="0"/>
          </a:p>
          <a:p>
            <a:pPr marL="0" marR="0">
              <a:lnSpc>
                <a:spcPct val="107000"/>
              </a:lnSpc>
              <a:spcBef>
                <a:spcPts val="0"/>
              </a:spcBef>
              <a:spcAft>
                <a:spcPts val="800"/>
              </a:spcAft>
            </a:pPr>
            <a:r>
              <a:rPr lang="es-ES" dirty="0"/>
              <a:t>•Algunas formas de hacer más actividad durante nuestra rutina habitual pueden ser:</a:t>
            </a:r>
          </a:p>
          <a:p>
            <a:pPr marL="457200" marR="0" lvl="1">
              <a:lnSpc>
                <a:spcPct val="107000"/>
              </a:lnSpc>
              <a:spcBef>
                <a:spcPts val="0"/>
              </a:spcBef>
              <a:spcAft>
                <a:spcPts val="800"/>
              </a:spcAft>
            </a:pPr>
            <a:r>
              <a:rPr lang="es-ES" dirty="0"/>
              <a:t>-Al hacer las compras</a:t>
            </a:r>
          </a:p>
          <a:p>
            <a:pPr marL="457200" marR="0" lvl="1">
              <a:lnSpc>
                <a:spcPct val="107000"/>
              </a:lnSpc>
              <a:spcBef>
                <a:spcPts val="0"/>
              </a:spcBef>
              <a:spcAft>
                <a:spcPts val="800"/>
              </a:spcAft>
            </a:pPr>
            <a:r>
              <a:rPr lang="es-ES" dirty="0"/>
              <a:t>-Al moverse por la ciudad</a:t>
            </a:r>
          </a:p>
          <a:p>
            <a:pPr marL="457200" marR="0" lvl="1">
              <a:lnSpc>
                <a:spcPct val="107000"/>
              </a:lnSpc>
              <a:spcBef>
                <a:spcPts val="0"/>
              </a:spcBef>
              <a:spcAft>
                <a:spcPts val="800"/>
              </a:spcAft>
            </a:pPr>
            <a:r>
              <a:rPr lang="es-ES" dirty="0"/>
              <a:t>-Mientras ve televisión</a:t>
            </a:r>
          </a:p>
          <a:p>
            <a:pPr marL="457200" marR="0" lvl="1">
              <a:lnSpc>
                <a:spcPct val="107000"/>
              </a:lnSpc>
              <a:spcBef>
                <a:spcPts val="0"/>
              </a:spcBef>
              <a:spcAft>
                <a:spcPts val="800"/>
              </a:spcAft>
            </a:pPr>
            <a:r>
              <a:rPr lang="es-ES" dirty="0"/>
              <a:t>-Al hacer tareas o quehaceres</a:t>
            </a:r>
          </a:p>
          <a:p>
            <a:pPr marL="457200" marR="0" lvl="1">
              <a:lnSpc>
                <a:spcPct val="107000"/>
              </a:lnSpc>
              <a:spcBef>
                <a:spcPts val="0"/>
              </a:spcBef>
              <a:spcAft>
                <a:spcPts val="800"/>
              </a:spcAft>
            </a:pPr>
            <a:r>
              <a:rPr lang="es-ES" dirty="0"/>
              <a:t>-Al hacer vida social</a:t>
            </a:r>
          </a:p>
          <a:p>
            <a:pPr marL="457200" marR="0" lvl="1">
              <a:lnSpc>
                <a:spcPct val="107000"/>
              </a:lnSpc>
              <a:spcBef>
                <a:spcPts val="0"/>
              </a:spcBef>
              <a:spcAft>
                <a:spcPts val="800"/>
              </a:spcAft>
            </a:pPr>
            <a:r>
              <a:rPr lang="es-ES" dirty="0"/>
              <a:t>-En el trabajo</a:t>
            </a:r>
          </a:p>
          <a:p>
            <a:pPr marL="457200" marR="0" lvl="1">
              <a:lnSpc>
                <a:spcPct val="107000"/>
              </a:lnSpc>
              <a:spcBef>
                <a:spcPts val="0"/>
              </a:spcBef>
              <a:spcAft>
                <a:spcPts val="800"/>
              </a:spcAft>
            </a:pPr>
            <a:endParaRPr lang="es-ES" dirty="0"/>
          </a:p>
          <a:p>
            <a:pPr marL="0" marR="0">
              <a:lnSpc>
                <a:spcPct val="107000"/>
              </a:lnSpc>
              <a:spcBef>
                <a:spcPts val="0"/>
              </a:spcBef>
              <a:spcAft>
                <a:spcPts val="800"/>
              </a:spcAft>
            </a:pPr>
            <a:r>
              <a:rPr lang="es-ES" dirty="0"/>
              <a:t>•Si no es posible salir afuera, o si la zona no es segura, hay maneras de hacer actividad física, como:</a:t>
            </a:r>
          </a:p>
          <a:p>
            <a:pPr marL="457200" marR="0" lvl="1">
              <a:lnSpc>
                <a:spcPct val="107000"/>
              </a:lnSpc>
              <a:spcBef>
                <a:spcPts val="0"/>
              </a:spcBef>
              <a:spcAft>
                <a:spcPts val="800"/>
              </a:spcAft>
            </a:pPr>
            <a:r>
              <a:rPr lang="es-ES" dirty="0"/>
              <a:t>-Hacer que los ejercicios sean sencillos y usar objetos de su casa para ejercitarse.</a:t>
            </a:r>
          </a:p>
          <a:p>
            <a:pPr marL="457200" marR="0" lvl="1">
              <a:lnSpc>
                <a:spcPct val="107000"/>
              </a:lnSpc>
              <a:spcBef>
                <a:spcPts val="0"/>
              </a:spcBef>
              <a:spcAft>
                <a:spcPts val="800"/>
              </a:spcAft>
            </a:pPr>
            <a:r>
              <a:rPr lang="es-ES" dirty="0"/>
              <a:t>-Ver si los centros comunitarios locales ofrecen actividades físicas.</a:t>
            </a:r>
          </a:p>
          <a:p>
            <a:pPr marL="457200" marR="0" lvl="1">
              <a:lnSpc>
                <a:spcPct val="107000"/>
              </a:lnSpc>
              <a:spcBef>
                <a:spcPts val="0"/>
              </a:spcBef>
              <a:spcAft>
                <a:spcPts val="800"/>
              </a:spcAft>
            </a:pPr>
            <a:r>
              <a:rPr lang="es-ES" dirty="0"/>
              <a:t>-Buscar clases gratuitas para hacer ejercicio en gimnasios, parques y otros lugares de la comunidad.</a:t>
            </a:r>
          </a:p>
          <a:p>
            <a:pPr marL="457200" marR="0" lvl="1">
              <a:lnSpc>
                <a:spcPct val="107000"/>
              </a:lnSpc>
              <a:spcBef>
                <a:spcPts val="0"/>
              </a:spcBef>
              <a:spcAft>
                <a:spcPts val="800"/>
              </a:spcAft>
            </a:pPr>
            <a:r>
              <a:rPr lang="es-ES" dirty="0"/>
              <a:t>-Buscar en Internet videos gratuitos de ejercicios para principiantes.</a:t>
            </a:r>
          </a:p>
          <a:p>
            <a:pPr marL="457200" marR="0" lvl="1">
              <a:lnSpc>
                <a:spcPct val="107000"/>
              </a:lnSpc>
              <a:spcBef>
                <a:spcPts val="0"/>
              </a:spcBef>
              <a:spcAft>
                <a:spcPts val="800"/>
              </a:spcAft>
            </a:pPr>
            <a:endParaRPr lang="es-ES" dirty="0"/>
          </a:p>
          <a:p>
            <a:pPr marL="457200" marR="0" lvl="1">
              <a:lnSpc>
                <a:spcPct val="107000"/>
              </a:lnSpc>
              <a:spcBef>
                <a:spcPts val="0"/>
              </a:spcBef>
              <a:spcAft>
                <a:spcPts val="800"/>
              </a:spcAft>
            </a:pPr>
            <a:endParaRPr lang="es-ES" dirty="0"/>
          </a:p>
          <a:p>
            <a:pPr marL="0" marR="0" lvl="0">
              <a:lnSpc>
                <a:spcPct val="107000"/>
              </a:lnSpc>
              <a:spcBef>
                <a:spcPts val="0"/>
              </a:spcBef>
              <a:spcAft>
                <a:spcPts val="800"/>
              </a:spcAft>
            </a:pPr>
            <a:r>
              <a:rPr lang="es-ES" b="1" dirty="0"/>
              <a:t>Preguntas y conversaciones</a:t>
            </a:r>
          </a:p>
          <a:p>
            <a:pPr marL="0" marR="0" lvl="0">
              <a:lnSpc>
                <a:spcPct val="107000"/>
              </a:lnSpc>
              <a:spcBef>
                <a:spcPts val="0"/>
              </a:spcBef>
              <a:spcAft>
                <a:spcPts val="800"/>
              </a:spcAft>
            </a:pPr>
            <a:endParaRPr lang="es-ES" b="1" dirty="0"/>
          </a:p>
          <a:p>
            <a:pPr marL="228600" marR="0" lvl="0" indent="-228600">
              <a:lnSpc>
                <a:spcPct val="107000"/>
              </a:lnSpc>
              <a:spcBef>
                <a:spcPts val="0"/>
              </a:spcBef>
              <a:spcAft>
                <a:spcPts val="800"/>
              </a:spcAft>
              <a:buFont typeface="+mj-lt"/>
              <a:buAutoNum type="arabicPeriod"/>
            </a:pPr>
            <a:r>
              <a:rPr lang="es-ES" dirty="0"/>
              <a:t>¿De qué manera puede incluir la actividad física en su horario del día? ¿En qué momentos concretos del día puede incorporar la actividad física a su rutina?</a:t>
            </a:r>
          </a:p>
          <a:p>
            <a:pPr marL="228600" marR="0" lvl="0" indent="-228600">
              <a:lnSpc>
                <a:spcPct val="107000"/>
              </a:lnSpc>
              <a:spcBef>
                <a:spcPts val="0"/>
              </a:spcBef>
              <a:spcAft>
                <a:spcPts val="800"/>
              </a:spcAft>
              <a:buFont typeface="+mj-lt"/>
              <a:buAutoNum type="arabicPeriod"/>
            </a:pPr>
            <a:r>
              <a:rPr lang="es-ES" dirty="0"/>
              <a:t>¿Qué hace que sea difícil incorporar la actividad física a su rutina?</a:t>
            </a:r>
          </a:p>
          <a:p>
            <a:pPr marL="228600" marR="0" lvl="0" indent="-228600">
              <a:lnSpc>
                <a:spcPct val="107000"/>
              </a:lnSpc>
              <a:spcBef>
                <a:spcPts val="0"/>
              </a:spcBef>
              <a:spcAft>
                <a:spcPts val="800"/>
              </a:spcAft>
              <a:buFont typeface="+mj-lt"/>
              <a:buAutoNum type="arabicPeriod"/>
            </a:pPr>
            <a:r>
              <a:rPr lang="es-ES" dirty="0"/>
              <a:t>¿Cuáles son algunas actividades que le gustaría probar?</a:t>
            </a: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18</a:t>
            </a:fld>
            <a:endParaRPr lang="en-US" dirty="0"/>
          </a:p>
        </p:txBody>
      </p:sp>
    </p:spTree>
    <p:extLst>
      <p:ext uri="{BB962C8B-B14F-4D97-AF65-F5344CB8AC3E}">
        <p14:creationId xmlns:p14="http://schemas.microsoft.com/office/powerpoint/2010/main" val="479881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24352B-F90A-4832-94B8-9CAEFB35C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41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2</a:t>
            </a:fld>
            <a:endParaRPr lang="en-US" dirty="0"/>
          </a:p>
        </p:txBody>
      </p:sp>
    </p:spTree>
    <p:extLst>
      <p:ext uri="{BB962C8B-B14F-4D97-AF65-F5344CB8AC3E}">
        <p14:creationId xmlns:p14="http://schemas.microsoft.com/office/powerpoint/2010/main" val="2849632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Crear hábitos más saludables es intrínsecamente </a:t>
            </a:r>
            <a:r>
              <a:rPr lang="es-ES" sz="1100" dirty="0" err="1">
                <a:effectLst/>
                <a:latin typeface="Calibri" panose="020F0502020204030204" pitchFamily="34" charset="0"/>
                <a:ea typeface="Calibri" panose="020F0502020204030204" pitchFamily="34" charset="0"/>
                <a:cs typeface="Times New Roman" panose="02020603050405020304" pitchFamily="18" charset="0"/>
              </a:rPr>
              <a:t>gratiﬁcante</a:t>
            </a:r>
            <a:r>
              <a:rPr lang="es-ES" sz="1100" dirty="0">
                <a:effectLst/>
                <a:latin typeface="Calibri" panose="020F0502020204030204" pitchFamily="34" charset="0"/>
                <a:ea typeface="Calibri" panose="020F0502020204030204" pitchFamily="34" charset="0"/>
                <a:cs typeface="Times New Roman" panose="02020603050405020304" pitchFamily="18" charset="0"/>
              </a:rPr>
              <a:t>. Las recompensas provienen de la forma en la que usted piensa y se siente sobre sí mismo y las cosas que puede lograr. Es posible que al principio no vea o no se dé cuenta de los </a:t>
            </a:r>
            <a:r>
              <a:rPr lang="es-ES" sz="1100" dirty="0" err="1">
                <a:effectLst/>
                <a:latin typeface="Calibri" panose="020F0502020204030204" pitchFamily="34" charset="0"/>
                <a:ea typeface="Calibri" panose="020F0502020204030204" pitchFamily="34" charset="0"/>
                <a:cs typeface="Times New Roman" panose="02020603050405020304" pitchFamily="18" charset="0"/>
              </a:rPr>
              <a:t>beneﬁcios</a:t>
            </a:r>
            <a:r>
              <a:rPr lang="es-ES" sz="1100" dirty="0">
                <a:effectLst/>
                <a:latin typeface="Calibri" panose="020F0502020204030204" pitchFamily="34" charset="0"/>
                <a:ea typeface="Calibri" panose="020F0502020204030204" pitchFamily="34" charset="0"/>
                <a:cs typeface="Times New Roman" panose="02020603050405020304" pitchFamily="18" charset="0"/>
              </a:rPr>
              <a:t> que tiene elegir alimentos saludables y aumentar la actividad física. Estos </a:t>
            </a:r>
            <a:r>
              <a:rPr lang="es-ES" sz="1100" dirty="0" err="1">
                <a:effectLst/>
                <a:latin typeface="Calibri" panose="020F0502020204030204" pitchFamily="34" charset="0"/>
                <a:ea typeface="Calibri" panose="020F0502020204030204" pitchFamily="34" charset="0"/>
                <a:cs typeface="Times New Roman" panose="02020603050405020304" pitchFamily="18" charset="0"/>
              </a:rPr>
              <a:t>beneﬁcios</a:t>
            </a:r>
            <a:r>
              <a:rPr lang="es-ES" sz="1100" dirty="0">
                <a:effectLst/>
                <a:latin typeface="Calibri" panose="020F0502020204030204" pitchFamily="34" charset="0"/>
                <a:ea typeface="Calibri" panose="020F0502020204030204" pitchFamily="34" charset="0"/>
                <a:cs typeface="Times New Roman" panose="02020603050405020304" pitchFamily="18" charset="0"/>
              </a:rPr>
              <a:t> llevan tiempo. Los siguientes son algunos ejemplos de estas recompensas intrínsecas:</a:t>
            </a:r>
          </a:p>
          <a:p>
            <a:pPr marL="0" marR="0">
              <a:lnSpc>
                <a:spcPct val="107000"/>
              </a:lnSpc>
              <a:spcBef>
                <a:spcPts val="0"/>
              </a:spcBef>
              <a:spcAft>
                <a:spcPts val="80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•Me siento fuerte y capaz cuando levanto más peso del que creía que podía.</a:t>
            </a:r>
          </a:p>
          <a:p>
            <a:pPr marL="0" marR="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•Cuando hago ejercicio, me puedo conectar con mis amigos.</a:t>
            </a:r>
          </a:p>
          <a:p>
            <a:pPr marL="0" marR="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•Salgo del gimnasio con energía y listo para afrontar el día.</a:t>
            </a:r>
          </a:p>
          <a:p>
            <a:pPr marL="0" marR="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•Me siento menos estresado.</a:t>
            </a:r>
          </a:p>
          <a:p>
            <a:pPr marL="0" marR="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•Puedo seguir mejor el ritmo de mis hijos.</a:t>
            </a:r>
          </a:p>
          <a:p>
            <a:pPr marL="0" marR="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•Me siento bien haciendo algo saludable para mi corazón y mis músculos.</a:t>
            </a:r>
          </a:p>
          <a:p>
            <a:pPr marL="0" marR="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•Ahora hago ejercicio todos los días sin pensar mucho en ello, cuando antes pasaba horas al día tratando de motivarme.</a:t>
            </a:r>
          </a:p>
          <a:p>
            <a:pPr marL="0" marR="0">
              <a:lnSpc>
                <a:spcPct val="107000"/>
              </a:lnSpc>
              <a:spcBef>
                <a:spcPts val="0"/>
              </a:spcBef>
              <a:spcAft>
                <a:spcPts val="80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Puntos principales</a:t>
            </a:r>
          </a:p>
          <a:p>
            <a:pPr marL="0" marR="0">
              <a:lnSpc>
                <a:spcPct val="107000"/>
              </a:lnSpc>
              <a:spcBef>
                <a:spcPts val="0"/>
              </a:spcBef>
              <a:spcAft>
                <a:spcPts val="800"/>
              </a:spcAft>
            </a:pP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Camila y Jorge hablan de sus recompensas.</a:t>
            </a:r>
          </a:p>
          <a:p>
            <a:pPr marL="0" marR="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•Para Camila:</a:t>
            </a:r>
          </a:p>
          <a:p>
            <a:pPr marL="457200" marR="0" lvl="1">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-Canta con más fuerza y el coro lo nota.</a:t>
            </a:r>
          </a:p>
          <a:p>
            <a:pPr marL="457200" marR="0" lvl="1">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-Jugó en el partido de sóftbol en su reunión familiar.</a:t>
            </a:r>
          </a:p>
          <a:p>
            <a:pPr marL="457200" marR="0" lvl="1">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-Ha perdido 10 libras en el último año y medio; progreso lento pero constante.</a:t>
            </a:r>
          </a:p>
          <a:p>
            <a:pPr marL="457200" marR="0" lvl="1">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-Sus amigos están ahora en un grupo de caminatas con ella.</a:t>
            </a:r>
          </a:p>
          <a:p>
            <a:pPr marL="457200" marR="0" lvl="1">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-Ya no tiene antojos de azúcar y sal.</a:t>
            </a:r>
          </a:p>
          <a:p>
            <a:pPr marL="457200" marR="0" lvl="1">
              <a:lnSpc>
                <a:spcPct val="107000"/>
              </a:lnSpc>
              <a:spcBef>
                <a:spcPts val="0"/>
              </a:spcBef>
              <a:spcAft>
                <a:spcPts val="80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•Para Jorge:</a:t>
            </a:r>
          </a:p>
          <a:p>
            <a:pPr marL="457200" marR="0" lvl="1">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-Ha perdido unas 8 libras en 12 meses; pérdida lenta pero constante.</a:t>
            </a:r>
          </a:p>
          <a:p>
            <a:pPr marL="457200" marR="0" lvl="1">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-Ya no tiene comida chatarra en casa. Evita la tentación y ahorra dinero.</a:t>
            </a:r>
          </a:p>
          <a:p>
            <a:pPr marL="457200" marR="0" lvl="1">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-Todavía se da el gusto de comer la comida casera de su mamá, pero una vez a la semana en lugar de todos los días.</a:t>
            </a:r>
          </a:p>
          <a:p>
            <a:pPr marL="457200" marR="0" lvl="1">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-Ya no le duelen las rodillas todo el tiempo.</a:t>
            </a:r>
          </a:p>
          <a:p>
            <a:pPr marL="457200" marR="0" lvl="1">
              <a:lnSpc>
                <a:spcPct val="107000"/>
              </a:lnSpc>
              <a:spcBef>
                <a:spcPts val="0"/>
              </a:spcBef>
              <a:spcAft>
                <a:spcPts val="80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-Puede subir escaleras sin quedarse sin aliento.</a:t>
            </a:r>
          </a:p>
          <a:p>
            <a:pPr marL="457200" marR="0" lvl="1">
              <a:lnSpc>
                <a:spcPct val="107000"/>
              </a:lnSpc>
              <a:spcBef>
                <a:spcPts val="0"/>
              </a:spcBef>
              <a:spcAft>
                <a:spcPts val="800"/>
              </a:spcAft>
            </a:pP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a:lnSpc>
                <a:spcPct val="107000"/>
              </a:lnSpc>
              <a:spcBef>
                <a:spcPts val="0"/>
              </a:spcBef>
              <a:spcAft>
                <a:spcPts val="800"/>
              </a:spcAft>
            </a:pPr>
            <a:r>
              <a:rPr lang="es-ES" sz="1100" b="1" dirty="0">
                <a:effectLst/>
                <a:latin typeface="Calibri" panose="020F0502020204030204" pitchFamily="34" charset="0"/>
                <a:ea typeface="Calibri" panose="020F0502020204030204" pitchFamily="34" charset="0"/>
                <a:cs typeface="Times New Roman" panose="02020603050405020304" pitchFamily="18" charset="0"/>
              </a:rPr>
              <a:t>Preguntas y conversaciones</a:t>
            </a:r>
          </a:p>
          <a:p>
            <a:pPr marL="0" marR="0" lvl="0">
              <a:lnSpc>
                <a:spcPct val="107000"/>
              </a:lnSpc>
              <a:spcBef>
                <a:spcPts val="0"/>
              </a:spcBef>
              <a:spcAft>
                <a:spcPts val="800"/>
              </a:spcAft>
            </a:pPr>
            <a:endParaRPr lang="es-ES" sz="1100" b="1"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nSpc>
                <a:spcPct val="107000"/>
              </a:lnSpc>
              <a:spcBef>
                <a:spcPts val="0"/>
              </a:spcBef>
              <a:spcAft>
                <a:spcPts val="800"/>
              </a:spcAft>
              <a:buFont typeface="+mj-lt"/>
              <a:buAutoNum type="arabicPeriod"/>
            </a:pPr>
            <a:r>
              <a:rPr lang="es-ES" sz="1100" dirty="0">
                <a:effectLst/>
                <a:latin typeface="Calibri" panose="020F0502020204030204" pitchFamily="34" charset="0"/>
                <a:ea typeface="Calibri" panose="020F0502020204030204" pitchFamily="34" charset="0"/>
                <a:cs typeface="Times New Roman" panose="02020603050405020304" pitchFamily="18" charset="0"/>
              </a:rPr>
              <a:t>¿Cuáles son las recompensas intrínsecas que lo mantienen motivado para alcanzar sus metas?</a:t>
            </a:r>
          </a:p>
          <a:p>
            <a:pPr marL="228600" marR="0" lvl="0" indent="-228600">
              <a:lnSpc>
                <a:spcPct val="107000"/>
              </a:lnSpc>
              <a:spcBef>
                <a:spcPts val="0"/>
              </a:spcBef>
              <a:spcAft>
                <a:spcPts val="800"/>
              </a:spcAft>
              <a:buFont typeface="+mj-lt"/>
              <a:buAutoNum type="arabicPeriod"/>
            </a:pPr>
            <a:r>
              <a:rPr lang="es-ES" sz="1100" dirty="0">
                <a:effectLst/>
                <a:latin typeface="Calibri" panose="020F0502020204030204" pitchFamily="34" charset="0"/>
                <a:ea typeface="Calibri" panose="020F0502020204030204" pitchFamily="34" charset="0"/>
                <a:cs typeface="Times New Roman" panose="02020603050405020304" pitchFamily="18" charset="0"/>
              </a:rPr>
              <a:t>¿Qué recompensas intrínsecas lo ayudan a convertir el ejercicio en un hábito?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20</a:t>
            </a:fld>
            <a:endParaRPr lang="en-US" dirty="0"/>
          </a:p>
        </p:txBody>
      </p:sp>
    </p:spTree>
    <p:extLst>
      <p:ext uri="{BB962C8B-B14F-4D97-AF65-F5344CB8AC3E}">
        <p14:creationId xmlns:p14="http://schemas.microsoft.com/office/powerpoint/2010/main" val="1123336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 es la última página. Recuerde a los participantes las tres formas en que pueden prevenir o retrasar la diabetes tipo 2:</a:t>
            </a:r>
          </a:p>
          <a:p>
            <a:endParaRPr lang="es-ES" dirty="0"/>
          </a:p>
          <a:p>
            <a:r>
              <a:rPr lang="es-ES" dirty="0"/>
              <a:t>•Perder al menos el 5 % de su peso inicial o perder al menos el 4 % de su peso inicial y registrar un promedio de</a:t>
            </a:r>
          </a:p>
          <a:p>
            <a:r>
              <a:rPr lang="es-ES" dirty="0"/>
              <a:t>150 minutos de actividad cada semana, o reducir su A1c en un 0.2 %.</a:t>
            </a:r>
          </a:p>
          <a:p>
            <a:endParaRPr lang="es-ES" dirty="0"/>
          </a:p>
          <a:p>
            <a:r>
              <a:rPr lang="es-ES" dirty="0"/>
              <a:t>•Perder peso y mantener un peso saludable haciendo pequeños cambios en la elección de los alimentos para establecer un patrón de alimentación más saludable.</a:t>
            </a:r>
          </a:p>
          <a:p>
            <a:endParaRPr lang="es-ES" dirty="0"/>
          </a:p>
          <a:p>
            <a:r>
              <a:rPr lang="es-ES" dirty="0"/>
              <a:t>•Hacer al menos 150 minutos de actividad física moderada a la semana. Son solo 30 minutos al día, 5 días a la semana. Las actividades moderadas pueden incluir caminar rápidamente, trabajar en el jardín, jugar activamente con los niños, andar en bicicleta, bailar o jugar fútbol.</a:t>
            </a:r>
          </a:p>
          <a:p>
            <a:endParaRPr lang="es-ES" dirty="0"/>
          </a:p>
          <a:p>
            <a:r>
              <a:rPr lang="es-ES" b="1" dirty="0"/>
              <a:t>Puntos principales</a:t>
            </a:r>
          </a:p>
          <a:p>
            <a:endParaRPr lang="es-ES" b="1" dirty="0"/>
          </a:p>
          <a:p>
            <a:r>
              <a:rPr lang="es-ES" dirty="0"/>
              <a:t>•Comience a establecer algunas metas de actividad y alimentación saludable con sus participantes.</a:t>
            </a:r>
          </a:p>
          <a:p>
            <a:r>
              <a:rPr lang="es-ES" dirty="0"/>
              <a:t>•Pida a cada persona que se comprometa a hacer una cosa para mejorar su salud. Use el Compromiso de actividad física en la página 53 de la Guía de actividades para ayudar a que los participantes continúen con sus metas.</a:t>
            </a:r>
          </a:p>
          <a:p>
            <a:r>
              <a:rPr lang="es-ES" dirty="0"/>
              <a:t>•Pida a los participantes que terminen estas tres frases: “Hoy voy a...”, “Esta semana voy a...” y “Este mes voy a...”.</a:t>
            </a:r>
          </a:p>
          <a:p>
            <a:r>
              <a:rPr lang="es-ES" dirty="0"/>
              <a:t>•¡Recuérdeles que los pequeños cambios dan lugar a grandes recompensas, y ayúdelos a prepararse para el éxito eligiendo un cambio que PUEDAN hacer!</a:t>
            </a:r>
          </a:p>
          <a:p>
            <a:r>
              <a:rPr lang="es-ES" dirty="0"/>
              <a:t>•Recuérdeles que todos los cambios en el estilo de vida pueden hacerse con poco costo haciendo unos pequeños ajustes en su rutina diaria.</a:t>
            </a:r>
          </a:p>
          <a:p>
            <a:r>
              <a:rPr lang="es-ES" dirty="0"/>
              <a:t>•Anime a los participantes a probar nuevas rutinas para que se conviertan en hábitos con el tiempo. Cuando las nuevas rutinas se conviertan en hábitos, serán mucho más fáciles de seguir.</a:t>
            </a:r>
          </a:p>
          <a:p>
            <a:endParaRPr lang="es-ES" dirty="0"/>
          </a:p>
          <a:p>
            <a:endParaRPr lang="es-ES" dirty="0"/>
          </a:p>
          <a:p>
            <a:r>
              <a:rPr lang="es-ES" b="1" dirty="0"/>
              <a:t>Preguntas y conversaciones</a:t>
            </a:r>
          </a:p>
          <a:p>
            <a:endParaRPr lang="es-ES" b="1" dirty="0"/>
          </a:p>
          <a:p>
            <a:pPr marL="228600" indent="-228600">
              <a:buFont typeface="+mj-lt"/>
              <a:buAutoNum type="arabicPeriod"/>
            </a:pPr>
            <a:r>
              <a:rPr lang="es-ES" dirty="0"/>
              <a:t>¿Cuáles son sus próximos pasos (por ejemplo, salir a caminar después de cenar, compartir el almuerzo con amigos, hacer un menú saludable)? ¿Cuál es una cosa en la que va a trabajar hoy? ¿Esta semana? ¿Este mes?</a:t>
            </a:r>
          </a:p>
          <a:p>
            <a:pPr marL="228600" indent="-228600">
              <a:buFont typeface="+mj-lt"/>
              <a:buAutoNum type="arabicPeriod"/>
            </a:pPr>
            <a:r>
              <a:rPr lang="es-ES" dirty="0"/>
              <a:t>Haga una lista de sus metas para iniciar su camino hacia la buena salud. ¿Dónde pondrá esta lista (por </a:t>
            </a:r>
            <a:r>
              <a:rPr lang="es-ES" dirty="0" err="1"/>
              <a:t>ejemplo,en</a:t>
            </a:r>
            <a:r>
              <a:rPr lang="es-ES" dirty="0"/>
              <a:t> el refrigerador, en la puerta de entrada a la casa, en el espejo de la habitación)?</a:t>
            </a:r>
          </a:p>
          <a:p>
            <a:pPr marL="228600" indent="-228600">
              <a:buFont typeface="+mj-lt"/>
              <a:buAutoNum type="arabicPeriod"/>
            </a:pPr>
            <a:r>
              <a:rPr lang="es-ES" dirty="0"/>
              <a:t>¿Cómo puedo apoyarlo en sus esfuerzos?</a:t>
            </a:r>
            <a:endParaRPr lang="en-US"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21</a:t>
            </a:fld>
            <a:endParaRPr lang="en-US" dirty="0"/>
          </a:p>
        </p:txBody>
      </p:sp>
    </p:spTree>
    <p:extLst>
      <p:ext uri="{BB962C8B-B14F-4D97-AF65-F5344CB8AC3E}">
        <p14:creationId xmlns:p14="http://schemas.microsoft.com/office/powerpoint/2010/main" val="654094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2140"/>
            <a:r>
              <a:rPr lang="es-ES" sz="1200" b="0" i="0" u="none" strike="noStrike" baseline="0" dirty="0">
                <a:solidFill>
                  <a:srgbClr val="282827"/>
                </a:solidFill>
                <a:latin typeface="Calibri" panose="020F0502020204030204" pitchFamily="34" charset="0"/>
              </a:rPr>
              <a:t>Camila y Jorge Cruz son hermanos. Son de una familia afectada por la diabetes tipo 2. Su madre y su hermano tienen diabetes, al igual que otros miembros de su familia extendida. Debido a estos antecedentes familiares, Camila y Jorge también corren el riesgo de presentar diabetes tipo 2. Durante los últimos dos años, Camila y Jorge han hecho pequeños cambios en su alimentación y en su nivel de actividad física para ayudar a evitar que la diabetes tipo 2 se convierta en su destino. Contar una historia sobre Camila y Jorge puede ayudar a los participantes a aprender los puntos principales.</a:t>
            </a:r>
          </a:p>
          <a:p>
            <a:endParaRPr lang="en-US" sz="1200" b="0" i="0" u="none" strike="noStrike" baseline="0" dirty="0">
              <a:latin typeface="Calibri" panose="020F0502020204030204" pitchFamily="34" charset="0"/>
            </a:endParaRPr>
          </a:p>
          <a:p>
            <a:r>
              <a:rPr lang="en-US" sz="2000" b="1" i="0" u="none" strike="noStrike" baseline="0" dirty="0" err="1">
                <a:solidFill>
                  <a:srgbClr val="213D5D"/>
                </a:solidFill>
                <a:latin typeface="Gill Sans MT" panose="020B0502020104020203" pitchFamily="34" charset="0"/>
              </a:rPr>
              <a:t>Consejo</a:t>
            </a:r>
            <a:endParaRPr lang="en-US" sz="2000" b="1" i="0" u="none" strike="noStrike" baseline="0" dirty="0">
              <a:solidFill>
                <a:srgbClr val="213D5D"/>
              </a:solidFill>
              <a:latin typeface="Gill Sans MT" panose="020B0502020104020203" pitchFamily="34" charset="0"/>
            </a:endParaRPr>
          </a:p>
          <a:p>
            <a:r>
              <a:rPr lang="es-ES" sz="1200" b="0" i="0" u="none" strike="noStrike" baseline="0" dirty="0">
                <a:solidFill>
                  <a:srgbClr val="282827"/>
                </a:solidFill>
                <a:latin typeface="Calibri" panose="020F0502020204030204" pitchFamily="34" charset="0"/>
              </a:rPr>
              <a:t>Cuente la historia a SU manera. La Guía del participante muestra los mensajes clave de Camila y Jorge, pero queda en sus manos añadir los detalles para que la historia suene más real para sus participantes. No tema añadir información sobre cómo la diabetes ha afectado su vida y a su comunidad.</a:t>
            </a:r>
          </a:p>
          <a:p>
            <a:endParaRPr lang="en-US" sz="1200" b="0" i="0" u="none" strike="noStrike" baseline="0" dirty="0">
              <a:latin typeface="Calibri" panose="020F0502020204030204" pitchFamily="34" charset="0"/>
            </a:endParaRPr>
          </a:p>
          <a:p>
            <a:r>
              <a:rPr lang="en-US" sz="2000" b="1" i="0" u="none" strike="noStrike" baseline="0" dirty="0">
                <a:solidFill>
                  <a:srgbClr val="213D5D"/>
                </a:solidFill>
                <a:latin typeface="Gill Sans MT" panose="020B0502020104020203" pitchFamily="34" charset="0"/>
              </a:rPr>
              <a:t>Puntos </a:t>
            </a:r>
            <a:r>
              <a:rPr lang="en-US" sz="2000" b="1" i="0" u="none" strike="noStrike" baseline="0" dirty="0" err="1">
                <a:solidFill>
                  <a:srgbClr val="213D5D"/>
                </a:solidFill>
                <a:latin typeface="Gill Sans MT" panose="020B0502020104020203" pitchFamily="34" charset="0"/>
              </a:rPr>
              <a:t>principales</a:t>
            </a:r>
            <a:endParaRPr lang="en-US" sz="2000" b="1" i="0" u="none" strike="noStrike" baseline="0" dirty="0">
              <a:solidFill>
                <a:srgbClr val="213D5D"/>
              </a:solidFill>
              <a:latin typeface="Gill Sans MT" panose="020B0502020104020203" pitchFamily="34" charset="0"/>
            </a:endParaRPr>
          </a:p>
          <a:p>
            <a:r>
              <a:rPr lang="en-US" sz="1200" b="0" i="0" u="none" strike="noStrike" baseline="0" dirty="0" err="1">
                <a:solidFill>
                  <a:srgbClr val="282827"/>
                </a:solidFill>
                <a:latin typeface="Calibri" panose="020F0502020204030204" pitchFamily="34" charset="0"/>
              </a:rPr>
              <a:t>Presente</a:t>
            </a:r>
            <a:r>
              <a:rPr lang="en-US" sz="1200" b="0" i="0" u="none" strike="noStrike" baseline="0" dirty="0">
                <a:solidFill>
                  <a:srgbClr val="282827"/>
                </a:solidFill>
                <a:latin typeface="Calibri" panose="020F0502020204030204" pitchFamily="34" charset="0"/>
              </a:rPr>
              <a:t> a Camila y a Jorge Cruz </a:t>
            </a:r>
            <a:r>
              <a:rPr lang="en-US" sz="1200" b="0" i="0" u="none" strike="noStrike" baseline="0" dirty="0" err="1">
                <a:solidFill>
                  <a:srgbClr val="282827"/>
                </a:solidFill>
                <a:latin typeface="Calibri" panose="020F0502020204030204" pitchFamily="34" charset="0"/>
              </a:rPr>
              <a:t>como</a:t>
            </a:r>
            <a:r>
              <a:rPr lang="en-US" sz="1200" b="0" i="0" u="none" strike="noStrike" baseline="0" dirty="0">
                <a:solidFill>
                  <a:srgbClr val="282827"/>
                </a:solidFill>
                <a:latin typeface="Calibri" panose="020F0502020204030204" pitchFamily="34" charset="0"/>
              </a:rPr>
              <a:t> </a:t>
            </a:r>
            <a:r>
              <a:rPr lang="en-US" sz="1200" b="0" i="0" u="none" strike="noStrike" baseline="0" dirty="0" err="1">
                <a:solidFill>
                  <a:srgbClr val="282827"/>
                </a:solidFill>
                <a:latin typeface="Calibri" panose="020F0502020204030204" pitchFamily="34" charset="0"/>
              </a:rPr>
              <a:t>hermanos</a:t>
            </a:r>
            <a:r>
              <a:rPr lang="en-US" sz="1200" b="0" i="0" u="none" strike="noStrike" baseline="0" dirty="0">
                <a:solidFill>
                  <a:srgbClr val="282827"/>
                </a:solidFill>
                <a:latin typeface="Calibri" panose="020F0502020204030204" pitchFamily="34" charset="0"/>
              </a:rPr>
              <a:t>. </a:t>
            </a:r>
            <a:r>
              <a:rPr lang="en-US" sz="1200" b="0" i="0" u="none" strike="noStrike" baseline="0" dirty="0" err="1">
                <a:solidFill>
                  <a:srgbClr val="282827"/>
                </a:solidFill>
                <a:latin typeface="Calibri" panose="020F0502020204030204" pitchFamily="34" charset="0"/>
              </a:rPr>
              <a:t>Describa</a:t>
            </a:r>
            <a:r>
              <a:rPr lang="en-US" sz="1200" b="0" i="0" u="none" strike="noStrike" baseline="0" dirty="0">
                <a:solidFill>
                  <a:srgbClr val="282827"/>
                </a:solidFill>
                <a:latin typeface="Calibri" panose="020F0502020204030204" pitchFamily="34" charset="0"/>
              </a:rPr>
              <a:t> sus </a:t>
            </a:r>
            <a:r>
              <a:rPr lang="en-US" sz="1200" b="0" i="0" u="none" strike="noStrike" baseline="0" dirty="0" err="1">
                <a:solidFill>
                  <a:srgbClr val="282827"/>
                </a:solidFill>
                <a:latin typeface="Calibri" panose="020F0502020204030204" pitchFamily="34" charset="0"/>
              </a:rPr>
              <a:t>antecedentes</a:t>
            </a:r>
            <a:r>
              <a:rPr lang="en-US" sz="1200" b="0" i="0" u="none" strike="noStrike" baseline="0" dirty="0">
                <a:solidFill>
                  <a:srgbClr val="282827"/>
                </a:solidFill>
                <a:latin typeface="Calibri" panose="020F0502020204030204" pitchFamily="34" charset="0"/>
              </a:rPr>
              <a:t> </a:t>
            </a:r>
            <a:r>
              <a:rPr lang="en-US" sz="1200" b="0" i="0" u="none" strike="noStrike" baseline="0" dirty="0" err="1">
                <a:solidFill>
                  <a:srgbClr val="282827"/>
                </a:solidFill>
                <a:latin typeface="Calibri" panose="020F0502020204030204" pitchFamily="34" charset="0"/>
              </a:rPr>
              <a:t>familiares</a:t>
            </a:r>
            <a:r>
              <a:rPr lang="en-US" sz="1200" b="0" i="0" u="none" strike="noStrike" baseline="0" dirty="0">
                <a:solidFill>
                  <a:srgbClr val="282827"/>
                </a:solidFill>
                <a:latin typeface="Calibri" panose="020F0502020204030204" pitchFamily="34" charset="0"/>
              </a:rPr>
              <a:t> de diabetes.</a:t>
            </a:r>
          </a:p>
          <a:p>
            <a:pPr marR="3140"/>
            <a:r>
              <a:rPr lang="es-ES" sz="1200" b="0" i="0" u="none" strike="noStrike" baseline="0" dirty="0">
                <a:solidFill>
                  <a:srgbClr val="282827"/>
                </a:solidFill>
                <a:latin typeface="Calibri" panose="020F0502020204030204" pitchFamily="34" charset="0"/>
              </a:rPr>
              <a:t>Dígales a los participantes que esto es solo una parte de la historia y que aprenderán más acerca de Camila y Jorge a medida que avancen en la Guía del participante.</a:t>
            </a:r>
          </a:p>
          <a:p>
            <a:endParaRPr lang="en-US" sz="1200" b="0" i="0" u="none" strike="noStrike" baseline="0" dirty="0">
              <a:latin typeface="Calibri" panose="020F0502020204030204" pitchFamily="34" charset="0"/>
            </a:endParaRPr>
          </a:p>
          <a:p>
            <a:r>
              <a:rPr lang="en-US" sz="2000" b="1" i="0" u="none" strike="noStrike" baseline="0" dirty="0" err="1">
                <a:solidFill>
                  <a:srgbClr val="213D5D"/>
                </a:solidFill>
                <a:latin typeface="Gill Sans MT" panose="020B0502020104020203" pitchFamily="34" charset="0"/>
              </a:rPr>
              <a:t>Preguntas</a:t>
            </a:r>
            <a:r>
              <a:rPr lang="en-US" sz="2000" b="1" i="0" u="none" strike="noStrike" baseline="0" dirty="0">
                <a:solidFill>
                  <a:srgbClr val="213D5D"/>
                </a:solidFill>
                <a:latin typeface="Gill Sans MT" panose="020B0502020104020203" pitchFamily="34" charset="0"/>
              </a:rPr>
              <a:t> y </a:t>
            </a:r>
            <a:r>
              <a:rPr lang="en-US" sz="2000" b="1" i="0" u="none" strike="noStrike" baseline="0" dirty="0" err="1">
                <a:solidFill>
                  <a:srgbClr val="213D5D"/>
                </a:solidFill>
                <a:latin typeface="Gill Sans MT" panose="020B0502020104020203" pitchFamily="34" charset="0"/>
              </a:rPr>
              <a:t>conversaciones</a:t>
            </a:r>
            <a:endParaRPr lang="en-US" sz="2000" b="1" i="0" u="none" strike="noStrike" baseline="0" dirty="0">
              <a:solidFill>
                <a:srgbClr val="213D5D"/>
              </a:solidFill>
              <a:latin typeface="Gill Sans MT" panose="020B0502020104020203" pitchFamily="34" charset="0"/>
            </a:endParaRPr>
          </a:p>
          <a:p>
            <a:r>
              <a:rPr lang="es-ES" sz="1200" b="0" i="0" u="none" strike="noStrike" baseline="0" dirty="0">
                <a:solidFill>
                  <a:srgbClr val="282827"/>
                </a:solidFill>
                <a:latin typeface="Calibri" panose="020F0502020204030204" pitchFamily="34" charset="0"/>
              </a:rPr>
              <a:t>¿Hay alguien en su familia que tenga diabetes?</a:t>
            </a:r>
          </a:p>
          <a:p>
            <a:r>
              <a:rPr lang="es-ES" sz="1200" b="0" i="0" u="none" strike="noStrike" baseline="0" dirty="0">
                <a:solidFill>
                  <a:srgbClr val="282827"/>
                </a:solidFill>
                <a:latin typeface="Calibri" panose="020F0502020204030204" pitchFamily="34" charset="0"/>
              </a:rPr>
              <a:t>¿Cómo los ha afectado la diabetes tipo 2?</a:t>
            </a:r>
          </a:p>
          <a:p>
            <a:pPr marR="1850"/>
            <a:r>
              <a:rPr lang="es-ES" sz="1200" b="0" i="0" u="none" strike="noStrike" baseline="0" dirty="0">
                <a:solidFill>
                  <a:srgbClr val="282827"/>
                </a:solidFill>
                <a:latin typeface="Calibri" panose="020F0502020204030204" pitchFamily="34" charset="0"/>
              </a:rPr>
              <a:t>¿Creen que están en riesgo de presentar la enfermedad? (Los participantes aprenderán más sobre los riesgos de la diabetes tipo 2 más adelante)</a:t>
            </a:r>
          </a:p>
        </p:txBody>
      </p:sp>
      <p:sp>
        <p:nvSpPr>
          <p:cNvPr id="4" name="Slide Number Placeholder 3"/>
          <p:cNvSpPr>
            <a:spLocks noGrp="1"/>
          </p:cNvSpPr>
          <p:nvPr>
            <p:ph type="sldNum" sz="quarter" idx="5"/>
          </p:nvPr>
        </p:nvSpPr>
        <p:spPr/>
        <p:txBody>
          <a:bodyPr/>
          <a:lstStyle/>
          <a:p>
            <a:fld id="{9F24352B-F90A-4832-94B8-9CAEFB35C6B2}" type="slidenum">
              <a:rPr lang="en-US" smtClean="0"/>
              <a:t>3</a:t>
            </a:fld>
            <a:endParaRPr lang="en-US" dirty="0"/>
          </a:p>
        </p:txBody>
      </p:sp>
    </p:spTree>
    <p:extLst>
      <p:ext uri="{BB962C8B-B14F-4D97-AF65-F5344CB8AC3E}">
        <p14:creationId xmlns:p14="http://schemas.microsoft.com/office/powerpoint/2010/main" val="242528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dirty="0"/>
              <a:t>Tener diabetes significa que su nivel de azúcar en la sangre, o glucosa, es demasiado alto. La glucosa proviene de los alimentos que se comen y también se produce en el hígado y los músculos. </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Su sangre siempre tiene algo de glucosa porque su cuerpo la necesita para obtener energía. Pero un exceso de glucosa en la sangre no es bueno para la salud. Un órgano llamado páncreas controla la cantidad de glucosa en la sangre. El páncreas produce insulina, que ayuda a que la glucosa pase de los alimentos a las células. Las células toman la glucosa y la convierten en energía que el cuerpo necesita para vivir.</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En una persona con diabetes tipo 2, o el páncreas no produce suficiente insulina o las células no usan muy bien</a:t>
            </a:r>
          </a:p>
          <a:p>
            <a:pPr marL="0" marR="0">
              <a:lnSpc>
                <a:spcPct val="107000"/>
              </a:lnSpc>
              <a:spcBef>
                <a:spcPts val="0"/>
              </a:spcBef>
              <a:spcAft>
                <a:spcPts val="800"/>
              </a:spcAft>
            </a:pPr>
            <a:r>
              <a:rPr lang="es-ES" dirty="0"/>
              <a:t>la insulina. Por lo tanto, la glucosa se acumula en la sangre y no puede llegar a las células. El nivel de glucosa en la</a:t>
            </a:r>
          </a:p>
          <a:p>
            <a:pPr marL="0" marR="0">
              <a:lnSpc>
                <a:spcPct val="107000"/>
              </a:lnSpc>
              <a:spcBef>
                <a:spcPts val="0"/>
              </a:spcBef>
              <a:spcAft>
                <a:spcPts val="800"/>
              </a:spcAft>
            </a:pPr>
            <a:r>
              <a:rPr lang="es-ES" dirty="0"/>
              <a:t>sangre se eleva demasiado y daña el organismo.</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Puntos principales</a:t>
            </a:r>
          </a:p>
          <a:p>
            <a:pPr marL="0" marR="0">
              <a:lnSpc>
                <a:spcPct val="107000"/>
              </a:lnSpc>
              <a:spcBef>
                <a:spcPts val="0"/>
              </a:spcBef>
              <a:spcAft>
                <a:spcPts val="800"/>
              </a:spcAft>
            </a:pPr>
            <a:r>
              <a:rPr lang="es-ES" dirty="0"/>
              <a:t>• ¿Cómo afecta la diabetes a su salud? Piense en un vaso de limonada que se deja reposar toda la noche. A</a:t>
            </a:r>
          </a:p>
          <a:p>
            <a:pPr marL="0" marR="0">
              <a:lnSpc>
                <a:spcPct val="107000"/>
              </a:lnSpc>
              <a:spcBef>
                <a:spcPts val="0"/>
              </a:spcBef>
              <a:spcAft>
                <a:spcPts val="800"/>
              </a:spcAft>
            </a:pPr>
            <a:r>
              <a:rPr lang="es-ES" dirty="0"/>
              <a:t>medida que se evapora el agua, queda una capa de azúcar en el interior del vaso. Imagine que esa capa se</a:t>
            </a:r>
          </a:p>
          <a:p>
            <a:pPr marL="0" marR="0">
              <a:lnSpc>
                <a:spcPct val="107000"/>
              </a:lnSpc>
              <a:spcBef>
                <a:spcPts val="0"/>
              </a:spcBef>
              <a:spcAft>
                <a:spcPts val="800"/>
              </a:spcAft>
            </a:pPr>
            <a:r>
              <a:rPr lang="es-ES" dirty="0"/>
              <a:t>acumula en el interior de sus vasos sanguíneos o recubre sus nervios. Esto no es literalmente lo que ocurre con</a:t>
            </a:r>
          </a:p>
          <a:p>
            <a:pPr marL="0" marR="0">
              <a:lnSpc>
                <a:spcPct val="107000"/>
              </a:lnSpc>
              <a:spcBef>
                <a:spcPts val="0"/>
              </a:spcBef>
              <a:spcAft>
                <a:spcPts val="800"/>
              </a:spcAft>
            </a:pPr>
            <a:r>
              <a:rPr lang="es-ES" dirty="0"/>
              <a:t>los vasos sanguíneos y los nervios en las personas con diabetes, pero es una imagen que ayuda a entender el</a:t>
            </a:r>
          </a:p>
          <a:p>
            <a:pPr marL="0" marR="0">
              <a:lnSpc>
                <a:spcPct val="107000"/>
              </a:lnSpc>
              <a:spcBef>
                <a:spcPts val="0"/>
              </a:spcBef>
              <a:spcAft>
                <a:spcPts val="800"/>
              </a:spcAft>
            </a:pPr>
            <a:r>
              <a:rPr lang="es-ES" dirty="0"/>
              <a:t>daño que puede causar la diabetes. La diabetes puede dañar cualquier parte del cuerpo si el nivel de azúcar en la</a:t>
            </a:r>
          </a:p>
          <a:p>
            <a:pPr marL="0" marR="0">
              <a:lnSpc>
                <a:spcPct val="107000"/>
              </a:lnSpc>
              <a:spcBef>
                <a:spcPts val="0"/>
              </a:spcBef>
              <a:spcAft>
                <a:spcPts val="800"/>
              </a:spcAft>
            </a:pPr>
            <a:r>
              <a:rPr lang="es-ES" dirty="0"/>
              <a:t>sangre es alto la mayor parte del tiempo.</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 La diabetes es una enfermedad grave. Aumenta las posibilidades de ceguera, enfermedades del corazón,</a:t>
            </a:r>
          </a:p>
          <a:p>
            <a:pPr marL="0" marR="0">
              <a:lnSpc>
                <a:spcPct val="107000"/>
              </a:lnSpc>
              <a:spcBef>
                <a:spcPts val="0"/>
              </a:spcBef>
              <a:spcAft>
                <a:spcPts val="800"/>
              </a:spcAft>
            </a:pPr>
            <a:r>
              <a:rPr lang="es-ES" dirty="0"/>
              <a:t>derrames cerebrales, fallo de los riñones y amputaciones. Pero la diabetes tipo 2 se puede prevenir o retrasar</a:t>
            </a:r>
          </a:p>
          <a:p>
            <a:pPr marL="0" marR="0">
              <a:lnSpc>
                <a:spcPct val="107000"/>
              </a:lnSpc>
              <a:spcBef>
                <a:spcPts val="0"/>
              </a:spcBef>
              <a:spcAft>
                <a:spcPts val="800"/>
              </a:spcAft>
            </a:pPr>
            <a:r>
              <a:rPr lang="es-ES" dirty="0"/>
              <a:t>mediante cambios en el estilo de vida, al hacer lo siguiente:</a:t>
            </a:r>
          </a:p>
          <a:p>
            <a:pPr marL="0" marR="0">
              <a:lnSpc>
                <a:spcPct val="107000"/>
              </a:lnSpc>
              <a:spcBef>
                <a:spcPts val="0"/>
              </a:spcBef>
              <a:spcAft>
                <a:spcPts val="800"/>
              </a:spcAft>
            </a:pPr>
            <a:endParaRPr lang="es-ES" dirty="0"/>
          </a:p>
          <a:p>
            <a:pPr marL="171450" marR="8660" indent="-171450">
              <a:buFont typeface="Arial" panose="020B0604020202020204" pitchFamily="34" charset="0"/>
              <a:buChar char="•"/>
            </a:pPr>
            <a:r>
              <a:rPr lang="es-ES" sz="1200" b="0" i="0" u="none" strike="noStrike" baseline="0" dirty="0">
                <a:solidFill>
                  <a:srgbClr val="282827"/>
                </a:solidFill>
                <a:latin typeface="Calibri" panose="020F0502020204030204" pitchFamily="34" charset="0"/>
              </a:rPr>
              <a:t>Perder al menos el 5 % del peso inicial, perder al menos el 4 % del peso inicial y añaden 150 minutos de actividad física a la semana, o reducir el nivel de HbA1c en un 0.2 %.</a:t>
            </a:r>
          </a:p>
          <a:p>
            <a:pPr marL="171450" marR="4120" indent="-171450">
              <a:buFont typeface="Arial" panose="020B0604020202020204" pitchFamily="34" charset="0"/>
              <a:buChar char="•"/>
            </a:pPr>
            <a:r>
              <a:rPr lang="es-ES" sz="1200" b="0" i="0" u="none" strike="noStrike" baseline="0" dirty="0">
                <a:solidFill>
                  <a:srgbClr val="282827"/>
                </a:solidFill>
                <a:latin typeface="Calibri" panose="020F0502020204030204" pitchFamily="34" charset="0"/>
              </a:rPr>
              <a:t>Perder peso y mantener un peso saludable haciendo pequeños cambios en la elección de los alimentos para establecer un patrón de alimentación más saludable.</a:t>
            </a:r>
          </a:p>
          <a:p>
            <a:pPr marL="171450" marR="1300" indent="-171450">
              <a:buFont typeface="Arial" panose="020B0604020202020204" pitchFamily="34" charset="0"/>
              <a:buChar char="•"/>
            </a:pPr>
            <a:r>
              <a:rPr lang="es-ES" sz="1200" b="0" i="0" u="none" strike="noStrike" baseline="0" dirty="0">
                <a:solidFill>
                  <a:srgbClr val="282827"/>
                </a:solidFill>
                <a:latin typeface="Calibri" panose="020F0502020204030204" pitchFamily="34" charset="0"/>
              </a:rPr>
              <a:t>Hacer actividad física moderada por al menos 150 minutos a la semana. Son solo 30 minutos al día, 5 días a la semana. Una actividad moderada puede ser una caminata rápida, trabajar en el jardín, jugar activamente con los niños, andar en bicicleta, bailar o jugar fútbol.</a:t>
            </a:r>
          </a:p>
          <a:p>
            <a:pPr marL="171450" marR="1020" indent="-171450">
              <a:buFont typeface="Arial" panose="020B0604020202020204" pitchFamily="34" charset="0"/>
              <a:buChar char="•"/>
            </a:pPr>
            <a:r>
              <a:rPr lang="es-ES" sz="1200" b="0" i="0" u="none" strike="noStrike" baseline="0" dirty="0">
                <a:solidFill>
                  <a:srgbClr val="282827"/>
                </a:solidFill>
                <a:latin typeface="Calibri" panose="020F0502020204030204" pitchFamily="34" charset="0"/>
              </a:rPr>
              <a:t>Tomar medidas pequeñas es una forma manejable de dar grandes pasos para lograr sus metas. Por ejemplo, caminar durante 15 minutos en la pausa del almuerzo dos veces esta semana podría ser un buen punto de partida. Tal vez la próxima semana camine 15 minutos tres veces a la semana durante la pausa del almuerzo además de hacer 10 flexiones de brazos con bandas de ejercicios, pesas o latas de comida. No piense que estos pequeños pasos no son suficientes. Cada vez que logra una pequeña meta, está haciendo cambios positivos para alcanzar sus metas más grandes a largo plazo. Los pequeños cambios en nuestras rutinas son manejables. Cuando haya mantenido un cambio el tiempo suficiente y sienta que puede hacer un poco más, dé otro paso adelante.</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Preguntas y conversaciones</a:t>
            </a:r>
          </a:p>
          <a:p>
            <a:pPr marL="228600" marR="0" indent="-228600">
              <a:lnSpc>
                <a:spcPct val="107000"/>
              </a:lnSpc>
              <a:spcBef>
                <a:spcPts val="0"/>
              </a:spcBef>
              <a:spcAft>
                <a:spcPts val="800"/>
              </a:spcAft>
              <a:buFont typeface="+mj-lt"/>
              <a:buAutoNum type="arabicPeriod"/>
            </a:pPr>
            <a:r>
              <a:rPr lang="es-ES" dirty="0"/>
              <a:t>Si su familia habla de diabetes, ¿de qué es lo que más hablan?</a:t>
            </a:r>
          </a:p>
          <a:p>
            <a:pPr marL="228600" marR="0" indent="-228600">
              <a:lnSpc>
                <a:spcPct val="107000"/>
              </a:lnSpc>
              <a:spcBef>
                <a:spcPts val="0"/>
              </a:spcBef>
              <a:spcAft>
                <a:spcPts val="800"/>
              </a:spcAft>
              <a:buFont typeface="+mj-lt"/>
              <a:buAutoNum type="arabicPeriod"/>
            </a:pPr>
            <a:r>
              <a:rPr lang="es-ES" dirty="0"/>
              <a:t>¿La gente que conoce considera que la diabetes es una enfermedad grave? Por ejemplo, ¿saben que la diabetes puede ser mortal?</a:t>
            </a:r>
          </a:p>
          <a:p>
            <a:pPr marL="228600" marR="0" indent="-228600">
              <a:lnSpc>
                <a:spcPct val="107000"/>
              </a:lnSpc>
              <a:spcBef>
                <a:spcPts val="0"/>
              </a:spcBef>
              <a:spcAft>
                <a:spcPts val="800"/>
              </a:spcAft>
              <a:buFont typeface="+mj-lt"/>
              <a:buAutoNum type="arabicPeriod"/>
            </a:pPr>
            <a:r>
              <a:rPr lang="es-ES" dirty="0"/>
              <a:t>¿Cómo se maneja la diabetes en su familia?</a:t>
            </a:r>
          </a:p>
          <a:p>
            <a:pPr marL="228600" marR="0" indent="-228600">
              <a:lnSpc>
                <a:spcPct val="107000"/>
              </a:lnSpc>
              <a:spcBef>
                <a:spcPts val="0"/>
              </a:spcBef>
              <a:spcAft>
                <a:spcPts val="800"/>
              </a:spcAft>
              <a:buFont typeface="+mj-lt"/>
              <a:buAutoNum type="arabicPeriod"/>
            </a:pPr>
            <a:r>
              <a:rPr lang="es-ES" dirty="0"/>
              <a:t>¿Sabía que la diabetes tipo 2 se puede prevenir o retrasar?</a:t>
            </a:r>
          </a:p>
          <a:p>
            <a:pPr marL="228600" marR="0" indent="-228600">
              <a:lnSpc>
                <a:spcPct val="107000"/>
              </a:lnSpc>
              <a:spcBef>
                <a:spcPts val="0"/>
              </a:spcBef>
              <a:spcAft>
                <a:spcPts val="800"/>
              </a:spcAft>
              <a:buFont typeface="+mj-lt"/>
              <a:buAutoNum type="arabicPeriod"/>
            </a:pPr>
            <a:r>
              <a:rPr lang="es-ES" dirty="0"/>
              <a:t>¿En qué piensa cuando escucha que los pequeños cambios pueden prevenir y retrasar la diabetes tipo 2?</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4</a:t>
            </a:fld>
            <a:endParaRPr lang="en-US" dirty="0"/>
          </a:p>
        </p:txBody>
      </p:sp>
    </p:spTree>
    <p:extLst>
      <p:ext uri="{BB962C8B-B14F-4D97-AF65-F5344CB8AC3E}">
        <p14:creationId xmlns:p14="http://schemas.microsoft.com/office/powerpoint/2010/main" val="2067945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Las personas con determinadas afecciones en su historial de salud o en el de su familia tienen más probabilidades de presentar diabetes tipo 2. Son los llamados factores de riesgo. Tener uno o más de los siguientes factores de riesgo </a:t>
            </a:r>
            <a:r>
              <a:rPr lang="es-ES" sz="1200" dirty="0" err="1">
                <a:effectLst/>
                <a:latin typeface="Calibri" panose="020F0502020204030204" pitchFamily="34" charset="0"/>
                <a:ea typeface="Calibri" panose="020F0502020204030204" pitchFamily="34" charset="0"/>
                <a:cs typeface="Times New Roman" panose="02020603050405020304" pitchFamily="18" charset="0"/>
              </a:rPr>
              <a:t>signiﬁca</a:t>
            </a:r>
            <a:r>
              <a:rPr lang="es-ES" sz="1200" dirty="0">
                <a:effectLst/>
                <a:latin typeface="Calibri" panose="020F0502020204030204" pitchFamily="34" charset="0"/>
                <a:ea typeface="Calibri" panose="020F0502020204030204" pitchFamily="34" charset="0"/>
                <a:cs typeface="Times New Roman" panose="02020603050405020304" pitchFamily="18" charset="0"/>
              </a:rPr>
              <a:t> que tiene más probabilidades de tener diabetes tipo 2:</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•Tener sobrepeso u obesidad.</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•Hacer actividad física menos de 3 veces a la semana.</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•Ser afroamericano, hispano/latino, indígena de los EE. UU., nativo de Alaska (algunas personas de las islas del </a:t>
            </a:r>
            <a:r>
              <a:rPr lang="es-ES" sz="1200" dirty="0" err="1">
                <a:effectLst/>
                <a:latin typeface="Calibri" panose="020F0502020204030204" pitchFamily="34" charset="0"/>
                <a:ea typeface="Calibri" panose="020F0502020204030204" pitchFamily="34" charset="0"/>
                <a:cs typeface="Times New Roman" panose="02020603050405020304" pitchFamily="18" charset="0"/>
              </a:rPr>
              <a:t>Pacíﬁco</a:t>
            </a:r>
            <a:r>
              <a:rPr lang="es-ES" sz="1200" dirty="0">
                <a:effectLst/>
                <a:latin typeface="Calibri" panose="020F0502020204030204" pitchFamily="34" charset="0"/>
                <a:ea typeface="Calibri" panose="020F0502020204030204" pitchFamily="34" charset="0"/>
                <a:cs typeface="Times New Roman" panose="02020603050405020304" pitchFamily="18" charset="0"/>
              </a:rPr>
              <a:t> y </a:t>
            </a:r>
            <a:r>
              <a:rPr lang="es-ES" sz="1200" dirty="0" err="1">
                <a:effectLst/>
                <a:latin typeface="Calibri" panose="020F0502020204030204" pitchFamily="34" charset="0"/>
                <a:ea typeface="Calibri" panose="020F0502020204030204" pitchFamily="34" charset="0"/>
                <a:cs typeface="Times New Roman" panose="02020603050405020304" pitchFamily="18" charset="0"/>
              </a:rPr>
              <a:t>asiaticoamericanas</a:t>
            </a:r>
            <a:r>
              <a:rPr lang="es-ES" sz="1200" dirty="0">
                <a:effectLst/>
                <a:latin typeface="Calibri" panose="020F0502020204030204" pitchFamily="34" charset="0"/>
                <a:ea typeface="Calibri" panose="020F0502020204030204" pitchFamily="34" charset="0"/>
                <a:cs typeface="Times New Roman" panose="02020603050405020304" pitchFamily="18" charset="0"/>
              </a:rPr>
              <a:t> también tienen mayor riesgo).</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•Tener uno de los padres o un hermano/a con diabetes tipo 2.</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•Tener 45 años o más.</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•Haber tenido diabetes durante el embarazo (diabetes gestacional).</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La diabetes puede presentarse a CUALQUIER EDAD.</a:t>
            </a:r>
          </a:p>
          <a:p>
            <a:pPr marL="0" marR="0">
              <a:lnSpc>
                <a:spcPct val="107000"/>
              </a:lnSpc>
              <a:spcBef>
                <a:spcPts val="0"/>
              </a:spcBef>
              <a:spcAft>
                <a:spcPts val="80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b="1" dirty="0">
                <a:effectLst/>
                <a:latin typeface="Calibri" panose="020F0502020204030204" pitchFamily="34" charset="0"/>
                <a:ea typeface="Calibri" panose="020F0502020204030204" pitchFamily="34" charset="0"/>
                <a:cs typeface="Times New Roman" panose="02020603050405020304" pitchFamily="18" charset="0"/>
              </a:rPr>
              <a:t>Puntos principales</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•Converse sobre los factores de riesgo de la diabetes tipo 2 y por qué es importante que las personas sepan que pueden estar en riesgo. (Porque pueden tomar medidas para prevenir la enfermedad).</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•Haga saber a los participantes que, aunque corran un alto riesgo, pueden hacer algo al respecto.</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•Diga a los participantes que:</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-Tomar sistemáticamente decisiones alimentarias saludables y hacer actividad física puede ayudar a cambiar el curso que daría lugar a la diabetes tipo 2 y a las complicaciones de salud relacionadas.</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-La clave está en dar pequeños pasos, uno a la vez. Los pequeños cambios se traducen en grandes resultados.</a:t>
            </a:r>
          </a:p>
          <a:p>
            <a:pPr marL="0" marR="0">
              <a:lnSpc>
                <a:spcPct val="107000"/>
              </a:lnSpc>
              <a:spcBef>
                <a:spcPts val="0"/>
              </a:spcBef>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-Los factores de riesgo no garantizan al 100 % que se vaya a presentar diabetes. Puede hacer su propio camino hacia la buena salud.</a:t>
            </a:r>
          </a:p>
          <a:p>
            <a:pPr marL="0" marR="0">
              <a:lnSpc>
                <a:spcPct val="107000"/>
              </a:lnSpc>
              <a:spcBef>
                <a:spcPts val="0"/>
              </a:spcBef>
              <a:spcAft>
                <a:spcPts val="80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b="1" dirty="0">
                <a:effectLst/>
                <a:latin typeface="Calibri" panose="020F0502020204030204" pitchFamily="34" charset="0"/>
                <a:ea typeface="Calibri" panose="020F0502020204030204" pitchFamily="34" charset="0"/>
                <a:cs typeface="Times New Roman" panose="02020603050405020304" pitchFamily="18" charset="0"/>
              </a:rPr>
              <a:t>Preguntas y conversaciones</a:t>
            </a:r>
          </a:p>
          <a:p>
            <a:pPr marL="228600" marR="0" indent="-228600">
              <a:lnSpc>
                <a:spcPct val="107000"/>
              </a:lnSpc>
              <a:spcBef>
                <a:spcPts val="0"/>
              </a:spcBef>
              <a:spcAft>
                <a:spcPts val="800"/>
              </a:spcAft>
              <a:buFont typeface="+mj-lt"/>
              <a:buAutoNum type="arabicPeriod"/>
            </a:pPr>
            <a:r>
              <a:rPr lang="es-ES" sz="1200" dirty="0">
                <a:effectLst/>
                <a:latin typeface="Calibri" panose="020F0502020204030204" pitchFamily="34" charset="0"/>
                <a:ea typeface="Calibri" panose="020F0502020204030204" pitchFamily="34" charset="0"/>
                <a:cs typeface="Times New Roman" panose="02020603050405020304" pitchFamily="18" charset="0"/>
              </a:rPr>
              <a:t>¿Cuáles son sus factores de riesgo?</a:t>
            </a:r>
          </a:p>
          <a:p>
            <a:pPr marL="228600" marR="0" indent="-228600">
              <a:lnSpc>
                <a:spcPct val="107000"/>
              </a:lnSpc>
              <a:spcBef>
                <a:spcPts val="0"/>
              </a:spcBef>
              <a:spcAft>
                <a:spcPts val="800"/>
              </a:spcAft>
              <a:buFont typeface="+mj-lt"/>
              <a:buAutoNum type="arabicPeriod"/>
            </a:pPr>
            <a:r>
              <a:rPr lang="es-ES" sz="1200" dirty="0">
                <a:effectLst/>
                <a:latin typeface="Calibri" panose="020F0502020204030204" pitchFamily="34" charset="0"/>
                <a:ea typeface="Calibri" panose="020F0502020204030204" pitchFamily="34" charset="0"/>
                <a:cs typeface="Times New Roman" panose="02020603050405020304" pitchFamily="18" charset="0"/>
              </a:rPr>
              <a:t>¿En qué piensa cuando escucha que usted podría tener un riesgo mayor de presentar diabetes tipo 2? ¿Cómo se siente al respecto?</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5</a:t>
            </a:fld>
            <a:endParaRPr lang="en-US" dirty="0"/>
          </a:p>
        </p:txBody>
      </p:sp>
    </p:spTree>
    <p:extLst>
      <p:ext uri="{BB962C8B-B14F-4D97-AF65-F5344CB8AC3E}">
        <p14:creationId xmlns:p14="http://schemas.microsoft.com/office/powerpoint/2010/main" val="1057824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24352B-F90A-4832-94B8-9CAEFB35C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8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200" u="none" dirty="0">
                <a:effectLst/>
                <a:latin typeface="Calibri" panose="020F0502020204030204" pitchFamily="34" charset="0"/>
                <a:ea typeface="Calibri" panose="020F0502020204030204" pitchFamily="34" charset="0"/>
                <a:cs typeface="Times New Roman" panose="02020603050405020304" pitchFamily="18" charset="0"/>
              </a:rPr>
              <a:t>Dos formas de prevenir o retrasar la diabetes tipo 2 son comer de forma más saludable y hacer actividad física. Estos temas se tratarán en las próximas lecciones. Empiece por enseñar a los participantes a leer y comprender las etiquetas de los alimentos.</a:t>
            </a:r>
          </a:p>
          <a:p>
            <a:pPr marL="0" marR="0">
              <a:lnSpc>
                <a:spcPct val="107000"/>
              </a:lnSpc>
              <a:spcBef>
                <a:spcPts val="0"/>
              </a:spcBef>
              <a:spcAft>
                <a:spcPts val="800"/>
              </a:spcAft>
            </a:pPr>
            <a:endParaRPr lang="es-E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u="none" dirty="0">
                <a:effectLst/>
                <a:latin typeface="Calibri" panose="020F0502020204030204" pitchFamily="34" charset="0"/>
                <a:ea typeface="Calibri" panose="020F0502020204030204" pitchFamily="34" charset="0"/>
                <a:cs typeface="Times New Roman" panose="02020603050405020304" pitchFamily="18" charset="0"/>
              </a:rPr>
              <a:t>Jorge dio el primer paso para saber más sobre lo que come y cómo escoger mejores opciones. Use la etiqueta de lasaña congelada que aparece a continuación para establecer una relación entre el tamaño de la ración, la calidad general del alimento y el equilibrio de nutrientes que contiene. También puede indicarles a los participantes que consulten la infografía de la etiqueta nutricional de la FDA para obtener más información sobre el uso de las etiquetas de los alimentos. Además, consulte el documento de la FDA La nueva etiqueta de información nutricional y Etiquetas nutricionales de los CDC para obtener más información sobre las etiquetas de los alimentos.</a:t>
            </a:r>
          </a:p>
          <a:p>
            <a:pPr marL="0" marR="0">
              <a:lnSpc>
                <a:spcPct val="107000"/>
              </a:lnSpc>
              <a:spcBef>
                <a:spcPts val="0"/>
              </a:spcBef>
              <a:spcAft>
                <a:spcPts val="800"/>
              </a:spcAft>
            </a:pPr>
            <a:endParaRPr lang="es-E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b="1" u="none" dirty="0">
                <a:effectLst/>
                <a:latin typeface="Calibri" panose="020F0502020204030204" pitchFamily="34" charset="0"/>
                <a:ea typeface="Calibri" panose="020F0502020204030204" pitchFamily="34" charset="0"/>
                <a:cs typeface="Times New Roman" panose="02020603050405020304" pitchFamily="18" charset="0"/>
              </a:rPr>
              <a:t>Puntos principales</a:t>
            </a:r>
          </a:p>
          <a:p>
            <a:pPr marL="0" marR="0">
              <a:lnSpc>
                <a:spcPct val="107000"/>
              </a:lnSpc>
              <a:spcBef>
                <a:spcPts val="0"/>
              </a:spcBef>
              <a:spcAft>
                <a:spcPts val="800"/>
              </a:spcAft>
            </a:pPr>
            <a:endParaRPr lang="es-ES" sz="1200" b="1"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b="1" u="none" dirty="0">
                <a:effectLst/>
                <a:latin typeface="Calibri" panose="020F0502020204030204" pitchFamily="34" charset="0"/>
                <a:ea typeface="Calibri" panose="020F0502020204030204" pitchFamily="34" charset="0"/>
                <a:cs typeface="Times New Roman" panose="02020603050405020304" pitchFamily="18" charset="0"/>
              </a:rPr>
              <a:t>1.Tamaño de la ración:  </a:t>
            </a:r>
            <a:r>
              <a:rPr lang="es-ES" sz="1200" u="none" dirty="0">
                <a:effectLst/>
                <a:latin typeface="Calibri" panose="020F0502020204030204" pitchFamily="34" charset="0"/>
                <a:ea typeface="Calibri" panose="020F0502020204030204" pitchFamily="34" charset="0"/>
                <a:cs typeface="Times New Roman" panose="02020603050405020304" pitchFamily="18" charset="0"/>
              </a:rPr>
              <a:t>Ese es el tamaño de una ración. Todos los demás datos de la etiqueta se basan en esta cantidad. También fíjese en la cantidad de raciones que contiene el envase. Si un envase contiene 4 raciones y usted se come todo el contenido del envase, tendrá que multiplicar por 4 todos los demás datos de la etiqueta.</a:t>
            </a:r>
          </a:p>
          <a:p>
            <a:pPr marL="0" marR="0">
              <a:lnSpc>
                <a:spcPct val="107000"/>
              </a:lnSpc>
              <a:spcBef>
                <a:spcPts val="0"/>
              </a:spcBef>
              <a:spcAft>
                <a:spcPts val="800"/>
              </a:spcAft>
            </a:pPr>
            <a:endParaRPr lang="es-E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b="1" u="none" dirty="0">
                <a:effectLst/>
                <a:latin typeface="Calibri" panose="020F0502020204030204" pitchFamily="34" charset="0"/>
                <a:ea typeface="Calibri" panose="020F0502020204030204" pitchFamily="34" charset="0"/>
                <a:cs typeface="Times New Roman" panose="02020603050405020304" pitchFamily="18" charset="0"/>
              </a:rPr>
              <a:t>2.Calorías: </a:t>
            </a:r>
            <a:r>
              <a:rPr lang="es-ES" sz="1200" u="none" dirty="0">
                <a:effectLst/>
                <a:latin typeface="Calibri" panose="020F0502020204030204" pitchFamily="34" charset="0"/>
                <a:ea typeface="Calibri" panose="020F0502020204030204" pitchFamily="34" charset="0"/>
                <a:cs typeface="Times New Roman" panose="02020603050405020304" pitchFamily="18" charset="0"/>
              </a:rPr>
              <a:t>Conocer la cantidad de calorías puede ayudar a alcanzar o mantener un peso saludable. Las calorías son la cantidad de energía que usted obtiene de una ración del alimento.</a:t>
            </a:r>
          </a:p>
          <a:p>
            <a:pPr marL="0" marR="0">
              <a:lnSpc>
                <a:spcPct val="107000"/>
              </a:lnSpc>
              <a:spcBef>
                <a:spcPts val="0"/>
              </a:spcBef>
              <a:spcAft>
                <a:spcPts val="800"/>
              </a:spcAft>
            </a:pPr>
            <a:endParaRPr lang="es-E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b="1" u="none" dirty="0">
                <a:effectLst/>
                <a:latin typeface="Calibri" panose="020F0502020204030204" pitchFamily="34" charset="0"/>
                <a:ea typeface="Calibri" panose="020F0502020204030204" pitchFamily="34" charset="0"/>
                <a:cs typeface="Times New Roman" panose="02020603050405020304" pitchFamily="18" charset="0"/>
              </a:rPr>
              <a:t>3.Nutrientes</a:t>
            </a:r>
            <a:r>
              <a:rPr lang="es-ES" sz="1200" u="none" dirty="0">
                <a:effectLst/>
                <a:latin typeface="Calibri" panose="020F0502020204030204" pitchFamily="34" charset="0"/>
                <a:ea typeface="Calibri" panose="020F0502020204030204" pitchFamily="34" charset="0"/>
                <a:cs typeface="Times New Roman" panose="02020603050405020304" pitchFamily="18" charset="0"/>
              </a:rPr>
              <a:t>: Comer demasiada grasa, especialmente grasa saturada o grasa trans, colesterol, azúcar </a:t>
            </a:r>
            <a:r>
              <a:rPr lang="es-ES" sz="1200" u="none" dirty="0" err="1">
                <a:effectLst/>
                <a:latin typeface="Calibri" panose="020F0502020204030204" pitchFamily="34" charset="0"/>
                <a:ea typeface="Calibri" panose="020F0502020204030204" pitchFamily="34" charset="0"/>
                <a:cs typeface="Times New Roman" panose="02020603050405020304" pitchFamily="18" charset="0"/>
              </a:rPr>
              <a:t>esañadidos</a:t>
            </a:r>
            <a:r>
              <a:rPr lang="es-ES" sz="1200" u="none" dirty="0">
                <a:effectLst/>
                <a:latin typeface="Calibri" panose="020F0502020204030204" pitchFamily="34" charset="0"/>
                <a:ea typeface="Calibri" panose="020F0502020204030204" pitchFamily="34" charset="0"/>
                <a:cs typeface="Times New Roman" panose="02020603050405020304" pitchFamily="18" charset="0"/>
              </a:rPr>
              <a:t> o sodio (sal) puede aumentar su riesgo de tener ciertos problemas de salud. Entre estas afecciones se encuentran las enfermedades del corazón, algunos cánceres y la presión arterial alta. Trate de que menos del 30% de sus calorías diarias provengan de las grasas.</a:t>
            </a:r>
          </a:p>
          <a:p>
            <a:pPr marL="0" marR="0">
              <a:lnSpc>
                <a:spcPct val="107000"/>
              </a:lnSpc>
              <a:spcBef>
                <a:spcPts val="0"/>
              </a:spcBef>
              <a:spcAft>
                <a:spcPts val="800"/>
              </a:spcAft>
            </a:pPr>
            <a:endParaRPr lang="es-E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b="1" u="none" dirty="0">
                <a:effectLst/>
                <a:latin typeface="Calibri" panose="020F0502020204030204" pitchFamily="34" charset="0"/>
                <a:ea typeface="Calibri" panose="020F0502020204030204" pitchFamily="34" charset="0"/>
                <a:cs typeface="Times New Roman" panose="02020603050405020304" pitchFamily="18" charset="0"/>
              </a:rPr>
              <a:t>4.Porcentaje de valor diario: </a:t>
            </a:r>
            <a:r>
              <a:rPr lang="es-ES" sz="1200" u="none" dirty="0">
                <a:effectLst/>
                <a:latin typeface="Calibri" panose="020F0502020204030204" pitchFamily="34" charset="0"/>
                <a:ea typeface="Calibri" panose="020F0502020204030204" pitchFamily="34" charset="0"/>
                <a:cs typeface="Times New Roman" panose="02020603050405020304" pitchFamily="18" charset="0"/>
              </a:rPr>
              <a:t>La mayoría de las personas en los Estados Unidos no consumen </a:t>
            </a:r>
            <a:r>
              <a:rPr lang="es-ES" sz="1200" u="none" dirty="0" err="1">
                <a:effectLst/>
                <a:latin typeface="Calibri" panose="020F0502020204030204" pitchFamily="34" charset="0"/>
                <a:ea typeface="Calibri" panose="020F0502020204030204" pitchFamily="34" charset="0"/>
                <a:cs typeface="Times New Roman" panose="02020603050405020304" pitchFamily="18" charset="0"/>
              </a:rPr>
              <a:t>suﬁciente</a:t>
            </a:r>
            <a:r>
              <a:rPr lang="es-ES" sz="1200" u="none" dirty="0">
                <a:effectLst/>
                <a:latin typeface="Calibri" panose="020F0502020204030204" pitchFamily="34" charset="0"/>
                <a:ea typeface="Calibri" panose="020F0502020204030204" pitchFamily="34" charset="0"/>
                <a:cs typeface="Times New Roman" panose="02020603050405020304" pitchFamily="18" charset="0"/>
              </a:rPr>
              <a:t> </a:t>
            </a:r>
            <a:r>
              <a:rPr lang="es-ES" sz="1200" u="none" dirty="0" err="1">
                <a:effectLst/>
                <a:latin typeface="Calibri" panose="020F0502020204030204" pitchFamily="34" charset="0"/>
                <a:ea typeface="Calibri" panose="020F0502020204030204" pitchFamily="34" charset="0"/>
                <a:cs typeface="Times New Roman" panose="02020603050405020304" pitchFamily="18" charset="0"/>
              </a:rPr>
              <a:t>ﬁbra</a:t>
            </a:r>
            <a:r>
              <a:rPr lang="es-ES" sz="1200" u="none" dirty="0">
                <a:effectLst/>
                <a:latin typeface="Calibri" panose="020F0502020204030204" pitchFamily="34" charset="0"/>
                <a:ea typeface="Calibri" panose="020F0502020204030204" pitchFamily="34" charset="0"/>
                <a:cs typeface="Times New Roman" panose="02020603050405020304" pitchFamily="18" charset="0"/>
              </a:rPr>
              <a:t>, vitamina A, vitamina C, calcio ni hierro. Consumir una cantidad </a:t>
            </a:r>
            <a:r>
              <a:rPr lang="es-ES" sz="1200" u="none" dirty="0" err="1">
                <a:effectLst/>
                <a:latin typeface="Calibri" panose="020F0502020204030204" pitchFamily="34" charset="0"/>
                <a:ea typeface="Calibri" panose="020F0502020204030204" pitchFamily="34" charset="0"/>
                <a:cs typeface="Times New Roman" panose="02020603050405020304" pitchFamily="18" charset="0"/>
              </a:rPr>
              <a:t>suﬁciente</a:t>
            </a:r>
            <a:r>
              <a:rPr lang="es-ES" sz="1200" u="none" dirty="0">
                <a:effectLst/>
                <a:latin typeface="Calibri" panose="020F0502020204030204" pitchFamily="34" charset="0"/>
                <a:ea typeface="Calibri" panose="020F0502020204030204" pitchFamily="34" charset="0"/>
                <a:cs typeface="Times New Roman" panose="02020603050405020304" pitchFamily="18" charset="0"/>
              </a:rPr>
              <a:t> de estos nutrientes puede mejorar su salud y reducir su riesgo de presentar ciertos problemas de salud.</a:t>
            </a:r>
          </a:p>
          <a:p>
            <a:pPr marL="0" marR="0">
              <a:lnSpc>
                <a:spcPct val="107000"/>
              </a:lnSpc>
              <a:spcBef>
                <a:spcPts val="0"/>
              </a:spcBef>
              <a:spcAft>
                <a:spcPts val="800"/>
              </a:spcAft>
            </a:pPr>
            <a:endParaRPr lang="es-E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u="none" dirty="0">
                <a:effectLst/>
                <a:latin typeface="Calibri" panose="020F0502020204030204" pitchFamily="34" charset="0"/>
                <a:ea typeface="Calibri" panose="020F0502020204030204" pitchFamily="34" charset="0"/>
                <a:cs typeface="Times New Roman" panose="02020603050405020304" pitchFamily="18" charset="0"/>
              </a:rPr>
              <a:t>Para obtener más información sobre las grasas saludables y no saludables, consulte la Lección 2, Tema 2: Limitar las grasas no saludables, en la página 18.</a:t>
            </a:r>
          </a:p>
          <a:p>
            <a:pPr marL="0" marR="0">
              <a:lnSpc>
                <a:spcPct val="107000"/>
              </a:lnSpc>
              <a:spcBef>
                <a:spcPts val="0"/>
              </a:spcBef>
              <a:spcAft>
                <a:spcPts val="800"/>
              </a:spcAft>
            </a:pPr>
            <a:endParaRPr lang="es-E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b="1" u="none" dirty="0">
                <a:effectLst/>
                <a:latin typeface="Calibri" panose="020F0502020204030204" pitchFamily="34" charset="0"/>
                <a:ea typeface="Calibri" panose="020F0502020204030204" pitchFamily="34" charset="0"/>
                <a:cs typeface="Times New Roman" panose="02020603050405020304" pitchFamily="18" charset="0"/>
              </a:rPr>
              <a:t>Consejo</a:t>
            </a:r>
          </a:p>
          <a:p>
            <a:pPr marL="0" marR="0">
              <a:lnSpc>
                <a:spcPct val="107000"/>
              </a:lnSpc>
              <a:spcBef>
                <a:spcPts val="0"/>
              </a:spcBef>
              <a:spcAft>
                <a:spcPts val="800"/>
              </a:spcAft>
            </a:pPr>
            <a:r>
              <a:rPr lang="es-ES" sz="1200" u="none" dirty="0">
                <a:effectLst/>
                <a:latin typeface="Calibri" panose="020F0502020204030204" pitchFamily="34" charset="0"/>
                <a:ea typeface="Calibri" panose="020F0502020204030204" pitchFamily="34" charset="0"/>
                <a:cs typeface="Times New Roman" panose="02020603050405020304" pitchFamily="18" charset="0"/>
              </a:rPr>
              <a:t>Lleve etiquetas de alimentos con alto y bajo contenido de grasa, calorías y azúcar. Enseñe a los participantes a comparar las etiquetas de los alimentos.</a:t>
            </a:r>
          </a:p>
          <a:p>
            <a:pPr marL="0" marR="0">
              <a:lnSpc>
                <a:spcPct val="107000"/>
              </a:lnSpc>
              <a:spcBef>
                <a:spcPts val="0"/>
              </a:spcBef>
              <a:spcAft>
                <a:spcPts val="800"/>
              </a:spcAft>
            </a:pPr>
            <a:endParaRPr lang="es-ES" sz="1200" b="1"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200" b="1" u="none" dirty="0">
                <a:effectLst/>
                <a:latin typeface="Calibri" panose="020F0502020204030204" pitchFamily="34" charset="0"/>
                <a:ea typeface="Calibri" panose="020F0502020204030204" pitchFamily="34" charset="0"/>
                <a:cs typeface="Times New Roman" panose="02020603050405020304" pitchFamily="18" charset="0"/>
              </a:rPr>
              <a:t>Preguntas y conversaciones</a:t>
            </a:r>
          </a:p>
          <a:p>
            <a:pPr marL="342900" marR="0" indent="-342900">
              <a:lnSpc>
                <a:spcPct val="107000"/>
              </a:lnSpc>
              <a:spcBef>
                <a:spcPts val="0"/>
              </a:spcBef>
              <a:spcAft>
                <a:spcPts val="800"/>
              </a:spcAft>
              <a:buFont typeface="+mj-lt"/>
              <a:buAutoNum type="arabicPeriod"/>
            </a:pPr>
            <a:r>
              <a:rPr lang="es-ES" sz="1200" u="none" dirty="0">
                <a:effectLst/>
                <a:latin typeface="Calibri" panose="020F0502020204030204" pitchFamily="34" charset="0"/>
                <a:ea typeface="Calibri" panose="020F0502020204030204" pitchFamily="34" charset="0"/>
                <a:cs typeface="Times New Roman" panose="02020603050405020304" pitchFamily="18" charset="0"/>
              </a:rPr>
              <a:t>¿Por qué son útiles las etiquetas de los alimentos?</a:t>
            </a:r>
          </a:p>
          <a:p>
            <a:pPr marL="342900" marR="0" indent="-342900">
              <a:lnSpc>
                <a:spcPct val="107000"/>
              </a:lnSpc>
              <a:spcBef>
                <a:spcPts val="0"/>
              </a:spcBef>
              <a:spcAft>
                <a:spcPts val="800"/>
              </a:spcAft>
              <a:buFont typeface="+mj-lt"/>
              <a:buAutoNum type="arabicPeriod"/>
            </a:pPr>
            <a:r>
              <a:rPr lang="es-ES" sz="1200" u="none" dirty="0">
                <a:effectLst/>
                <a:latin typeface="Calibri" panose="020F0502020204030204" pitchFamily="34" charset="0"/>
                <a:ea typeface="Calibri" panose="020F0502020204030204" pitchFamily="34" charset="0"/>
                <a:cs typeface="Times New Roman" panose="02020603050405020304" pitchFamily="18" charset="0"/>
              </a:rPr>
              <a:t>¿Lee las etiquetas de los alimentos? ¿Qué busca en ellas?</a:t>
            </a:r>
          </a:p>
          <a:p>
            <a:pPr marL="342900" marR="0" indent="-342900">
              <a:lnSpc>
                <a:spcPct val="107000"/>
              </a:lnSpc>
              <a:spcBef>
                <a:spcPts val="0"/>
              </a:spcBef>
              <a:spcAft>
                <a:spcPts val="800"/>
              </a:spcAft>
              <a:buFont typeface="+mj-lt"/>
              <a:buAutoNum type="arabicPeriod"/>
            </a:pPr>
            <a:r>
              <a:rPr lang="es-ES" sz="1200" u="none" dirty="0">
                <a:effectLst/>
                <a:latin typeface="Calibri" panose="020F0502020204030204" pitchFamily="34" charset="0"/>
                <a:ea typeface="Calibri" panose="020F0502020204030204" pitchFamily="34" charset="0"/>
                <a:cs typeface="Times New Roman" panose="02020603050405020304" pitchFamily="18" charset="0"/>
              </a:rPr>
              <a:t>Además de leer las etiquetas, ¿cómo puede conocer los datos nutricionales de los alimentos que consume?</a:t>
            </a: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7</a:t>
            </a:fld>
            <a:endParaRPr lang="en-US" dirty="0"/>
          </a:p>
        </p:txBody>
      </p:sp>
    </p:spTree>
    <p:extLst>
      <p:ext uri="{BB962C8B-B14F-4D97-AF65-F5344CB8AC3E}">
        <p14:creationId xmlns:p14="http://schemas.microsoft.com/office/powerpoint/2010/main" val="349600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dirty="0"/>
              <a:t>Camila habla de sustituir las grasas no saludables por otras más saludables. Todos necesitamos algo de grasa en los alimentos que comemos. Las grasas saludables nos dan energía y nos ayudan a crecer, a absorber vitaminas y a mantenernos sanos. Nos ayudan a sentirnos llenos antes y durante más tiempo, por lo que no comemos de más. Las grasas que hay que limitar se llaman grasas saturadas: son grasas poco saludables. Las grasas saturadas se encuentran en alimentos como la mantequilla, la grasa de la carne de res, las carnes con más grasa, los pasteles, las galletas, la pizza, los guisos, las hamburguesas y los tacos tradicionales de carne molida.</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Comer demasiadas grasas no saludables puede elevar los niveles de colesterol en la sangre y aumentar el riesgo de tener enfermedades del corazón.</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b="1" dirty="0"/>
              <a:t>Puntos principales</a:t>
            </a:r>
          </a:p>
          <a:p>
            <a:pPr marL="0" marR="0">
              <a:lnSpc>
                <a:spcPct val="107000"/>
              </a:lnSpc>
              <a:spcBef>
                <a:spcPts val="0"/>
              </a:spcBef>
              <a:spcAft>
                <a:spcPts val="800"/>
              </a:spcAft>
            </a:pPr>
            <a:r>
              <a:rPr lang="es-ES" dirty="0"/>
              <a:t>•Alimentos con grasas no saludables que hay que evitar o limitar</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-Piel de pollo o pavo</a:t>
            </a:r>
          </a:p>
          <a:p>
            <a:pPr marL="0" marR="0">
              <a:lnSpc>
                <a:spcPct val="107000"/>
              </a:lnSpc>
              <a:spcBef>
                <a:spcPts val="0"/>
              </a:spcBef>
              <a:spcAft>
                <a:spcPts val="800"/>
              </a:spcAft>
            </a:pPr>
            <a:r>
              <a:rPr lang="es-ES" dirty="0"/>
              <a:t>-Productos lácteos con alto contenido de grasa, como la leche entera o al 2 %, la crema, el helado y el queso con alto contenido de grasa</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s-ES" dirty="0"/>
              <a:t>-Salsas elaboradas con mantequilla o crema</a:t>
            </a:r>
          </a:p>
          <a:p>
            <a:pPr marL="0" marR="0">
              <a:lnSpc>
                <a:spcPct val="107000"/>
              </a:lnSpc>
              <a:spcBef>
                <a:spcPts val="0"/>
              </a:spcBef>
              <a:spcAft>
                <a:spcPts val="800"/>
              </a:spcAft>
            </a:pPr>
            <a:r>
              <a:rPr lang="es-ES" dirty="0"/>
              <a:t>-Carnes con alto contenido de grasa como la carne molida, la mortadela (</a:t>
            </a:r>
            <a:r>
              <a:rPr lang="es-ES" dirty="0" err="1"/>
              <a:t>Bologna</a:t>
            </a:r>
            <a:r>
              <a:rPr lang="es-ES" dirty="0"/>
              <a:t>), los perros calientes (</a:t>
            </a:r>
            <a:r>
              <a:rPr lang="es-ES" dirty="0" err="1"/>
              <a:t>hot</a:t>
            </a:r>
            <a:r>
              <a:rPr lang="es-ES" dirty="0"/>
              <a:t> </a:t>
            </a:r>
            <a:r>
              <a:rPr lang="es-ES" dirty="0" err="1"/>
              <a:t>dogs</a:t>
            </a:r>
            <a:r>
              <a:rPr lang="es-ES" dirty="0"/>
              <a:t>), las salchichas (</a:t>
            </a:r>
            <a:r>
              <a:rPr lang="es-ES" dirty="0" err="1"/>
              <a:t>sausages</a:t>
            </a:r>
            <a:r>
              <a:rPr lang="es-ES" dirty="0"/>
              <a:t>), el tocino y las costillas</a:t>
            </a:r>
          </a:p>
          <a:p>
            <a:pPr marL="0" marR="0">
              <a:lnSpc>
                <a:spcPct val="107000"/>
              </a:lnSpc>
              <a:spcBef>
                <a:spcPts val="0"/>
              </a:spcBef>
              <a:spcAft>
                <a:spcPts val="800"/>
              </a:spcAft>
            </a:pPr>
            <a:endParaRPr lang="es-ES" dirty="0"/>
          </a:p>
          <a:p>
            <a:pPr marL="0" marR="0">
              <a:lnSpc>
                <a:spcPct val="107000"/>
              </a:lnSpc>
              <a:spcBef>
                <a:spcPts val="0"/>
              </a:spcBef>
              <a:spcAft>
                <a:spcPts val="800"/>
              </a:spcAft>
            </a:pPr>
            <a:r>
              <a:rPr lang="en-US" dirty="0"/>
              <a:t>-</a:t>
            </a:r>
            <a:r>
              <a:rPr lang="en-US" dirty="0" err="1"/>
              <a:t>Aceite</a:t>
            </a:r>
            <a:r>
              <a:rPr lang="en-US" dirty="0"/>
              <a:t> de </a:t>
            </a:r>
            <a:r>
              <a:rPr lang="en-US" dirty="0" err="1"/>
              <a:t>palma</a:t>
            </a:r>
            <a:r>
              <a:rPr lang="en-US" dirty="0"/>
              <a:t>, </a:t>
            </a:r>
            <a:r>
              <a:rPr lang="en-US" dirty="0" err="1"/>
              <a:t>aceite</a:t>
            </a:r>
            <a:r>
              <a:rPr lang="en-US" dirty="0"/>
              <a:t> de </a:t>
            </a:r>
            <a:r>
              <a:rPr lang="en-US" dirty="0" err="1"/>
              <a:t>palmiste</a:t>
            </a:r>
            <a:endParaRPr lang="en-US" dirty="0"/>
          </a:p>
          <a:p>
            <a:pPr marL="0" marR="0">
              <a:lnSpc>
                <a:spcPct val="107000"/>
              </a:lnSpc>
              <a:spcBef>
                <a:spcPts val="0"/>
              </a:spcBef>
              <a:spcAft>
                <a:spcPts val="800"/>
              </a:spcAft>
            </a:pPr>
            <a:r>
              <a:rPr lang="en-US" dirty="0"/>
              <a:t>-Manteca de </a:t>
            </a:r>
            <a:r>
              <a:rPr lang="en-US" dirty="0" err="1"/>
              <a:t>cerdo</a:t>
            </a:r>
            <a:endParaRPr lang="en-US" dirty="0"/>
          </a:p>
          <a:p>
            <a:pPr marL="0" marR="0">
              <a:lnSpc>
                <a:spcPct val="107000"/>
              </a:lnSpc>
              <a:spcBef>
                <a:spcPts val="0"/>
              </a:spcBef>
              <a:spcAft>
                <a:spcPts val="800"/>
              </a:spcAft>
            </a:pPr>
            <a:r>
              <a:rPr lang="en-US" dirty="0"/>
              <a:t>-Lomo de </a:t>
            </a:r>
            <a:r>
              <a:rPr lang="en-US" dirty="0" err="1"/>
              <a:t>cerdo</a:t>
            </a:r>
            <a:r>
              <a:rPr lang="en-US" dirty="0"/>
              <a:t> </a:t>
            </a:r>
            <a:r>
              <a:rPr lang="en-US" dirty="0" err="1"/>
              <a:t>salado</a:t>
            </a:r>
            <a:endParaRPr lang="en-US"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F24352B-F90A-4832-94B8-9CAEFB35C6B2}" type="slidenum">
              <a:rPr lang="en-US" smtClean="0"/>
              <a:t>8</a:t>
            </a:fld>
            <a:endParaRPr lang="en-US" dirty="0"/>
          </a:p>
        </p:txBody>
      </p:sp>
    </p:spTree>
    <p:extLst>
      <p:ext uri="{BB962C8B-B14F-4D97-AF65-F5344CB8AC3E}">
        <p14:creationId xmlns:p14="http://schemas.microsoft.com/office/powerpoint/2010/main" val="738447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100" dirty="0"/>
              <a:t>•Explique que los alimentos con grasas no saludables son fáciles de conseguir, son tentadores para muchos </a:t>
            </a:r>
            <a:r>
              <a:rPr lang="es-ES" sz="1100" dirty="0" err="1"/>
              <a:t>denosotros</a:t>
            </a:r>
            <a:r>
              <a:rPr lang="es-ES" sz="1100" dirty="0"/>
              <a:t> y están presentes en algunos platos familiares o culturales tradicionales.</a:t>
            </a:r>
          </a:p>
          <a:p>
            <a:endParaRPr lang="es-ES" sz="1100" dirty="0"/>
          </a:p>
          <a:p>
            <a:r>
              <a:rPr lang="es-ES" sz="1100" dirty="0"/>
              <a:t>•Algunos alimentos ricos en grasas saludables son:</a:t>
            </a:r>
          </a:p>
          <a:p>
            <a:r>
              <a:rPr lang="en-US" sz="1100" dirty="0"/>
              <a:t>-</a:t>
            </a:r>
            <a:r>
              <a:rPr lang="en-US" sz="1100" dirty="0" err="1"/>
              <a:t>Aguacate</a:t>
            </a:r>
            <a:endParaRPr lang="en-US" sz="1100" dirty="0"/>
          </a:p>
          <a:p>
            <a:r>
              <a:rPr lang="en-US" sz="1100" dirty="0"/>
              <a:t>-</a:t>
            </a:r>
            <a:r>
              <a:rPr lang="en-US" sz="1100" dirty="0" err="1"/>
              <a:t>Mantequilla</a:t>
            </a:r>
            <a:r>
              <a:rPr lang="en-US" sz="1100" dirty="0"/>
              <a:t> y </a:t>
            </a:r>
            <a:r>
              <a:rPr lang="en-US" sz="1100" dirty="0" err="1"/>
              <a:t>aceite</a:t>
            </a:r>
            <a:r>
              <a:rPr lang="en-US" sz="1100" dirty="0"/>
              <a:t> de </a:t>
            </a:r>
            <a:r>
              <a:rPr lang="en-US" sz="1100" dirty="0" err="1"/>
              <a:t>cacahuate</a:t>
            </a:r>
            <a:endParaRPr lang="en-US" sz="1100" dirty="0"/>
          </a:p>
          <a:p>
            <a:r>
              <a:rPr lang="en-US" sz="1100" dirty="0"/>
              <a:t>-</a:t>
            </a:r>
            <a:r>
              <a:rPr lang="en-US" sz="1100" dirty="0" err="1"/>
              <a:t>Aceite</a:t>
            </a:r>
            <a:r>
              <a:rPr lang="en-US" sz="1100" dirty="0"/>
              <a:t> de </a:t>
            </a:r>
            <a:r>
              <a:rPr lang="en-US" sz="1100" dirty="0" err="1"/>
              <a:t>cártamo</a:t>
            </a:r>
            <a:endParaRPr lang="en-US" sz="1100" dirty="0"/>
          </a:p>
          <a:p>
            <a:r>
              <a:rPr lang="en-US" sz="1100" dirty="0"/>
              <a:t>-</a:t>
            </a:r>
            <a:r>
              <a:rPr lang="en-US" sz="1100" dirty="0" err="1"/>
              <a:t>Aderezos</a:t>
            </a:r>
            <a:r>
              <a:rPr lang="en-US" sz="1100" dirty="0"/>
              <a:t> para ensaladas a base de </a:t>
            </a:r>
            <a:r>
              <a:rPr lang="en-US" sz="1100" dirty="0" err="1"/>
              <a:t>aceite</a:t>
            </a:r>
            <a:endParaRPr lang="en-US" sz="1100" dirty="0"/>
          </a:p>
          <a:p>
            <a:r>
              <a:rPr lang="en-US" sz="1100" dirty="0"/>
              <a:t>-</a:t>
            </a:r>
            <a:r>
              <a:rPr lang="en-US" sz="1100" dirty="0" err="1"/>
              <a:t>Aceite</a:t>
            </a:r>
            <a:r>
              <a:rPr lang="en-US" sz="1100" dirty="0"/>
              <a:t> de canola</a:t>
            </a:r>
          </a:p>
          <a:p>
            <a:endParaRPr lang="en-US" sz="1100" dirty="0"/>
          </a:p>
          <a:p>
            <a:r>
              <a:rPr lang="es-ES" sz="1100" dirty="0"/>
              <a:t>-Aceite de oliva</a:t>
            </a:r>
          </a:p>
          <a:p>
            <a:r>
              <a:rPr lang="es-ES" sz="1100" dirty="0"/>
              <a:t>-Aceite de girasol</a:t>
            </a:r>
          </a:p>
          <a:p>
            <a:r>
              <a:rPr lang="es-ES" sz="1100" dirty="0"/>
              <a:t>-Semillas de calabaza y girasol</a:t>
            </a:r>
          </a:p>
          <a:p>
            <a:r>
              <a:rPr lang="es-ES" sz="1100" dirty="0"/>
              <a:t>-Frutos secos como la </a:t>
            </a:r>
            <a:r>
              <a:rPr lang="es-ES" sz="1100" dirty="0" err="1"/>
              <a:t>salmendras</a:t>
            </a:r>
            <a:r>
              <a:rPr lang="es-ES" sz="1100" dirty="0"/>
              <a:t>, las nueces de la India, las pacanas, las nueces y los cacahuates (maní)</a:t>
            </a:r>
          </a:p>
          <a:p>
            <a:endParaRPr lang="es-ES" sz="1100" dirty="0"/>
          </a:p>
          <a:p>
            <a:r>
              <a:rPr lang="en-US" sz="1100" dirty="0"/>
              <a:t>-</a:t>
            </a:r>
            <a:r>
              <a:rPr lang="en-US" sz="1100" dirty="0" err="1"/>
              <a:t>Aceite</a:t>
            </a:r>
            <a:r>
              <a:rPr lang="en-US" sz="1100" dirty="0"/>
              <a:t> de </a:t>
            </a:r>
            <a:r>
              <a:rPr lang="en-US" sz="1100" dirty="0" err="1"/>
              <a:t>maíz</a:t>
            </a:r>
            <a:endParaRPr lang="en-US" sz="1100" dirty="0"/>
          </a:p>
          <a:p>
            <a:r>
              <a:rPr lang="en-US" sz="1100" dirty="0"/>
              <a:t>-</a:t>
            </a:r>
            <a:r>
              <a:rPr lang="en-US" sz="1100" dirty="0" err="1"/>
              <a:t>Aceite</a:t>
            </a:r>
            <a:r>
              <a:rPr lang="en-US" sz="1100" dirty="0"/>
              <a:t> de soja</a:t>
            </a:r>
          </a:p>
          <a:p>
            <a:r>
              <a:rPr lang="en-US" sz="1100" dirty="0"/>
              <a:t>-</a:t>
            </a:r>
            <a:r>
              <a:rPr lang="en-US" sz="1100" dirty="0" err="1"/>
              <a:t>Linaza</a:t>
            </a:r>
            <a:r>
              <a:rPr lang="en-US" sz="1100" dirty="0"/>
              <a:t> y </a:t>
            </a:r>
            <a:r>
              <a:rPr lang="en-US" sz="1100" dirty="0" err="1"/>
              <a:t>aceite</a:t>
            </a:r>
            <a:r>
              <a:rPr lang="en-US" sz="1100" dirty="0"/>
              <a:t> de </a:t>
            </a:r>
            <a:r>
              <a:rPr lang="en-US" sz="1100" dirty="0" err="1"/>
              <a:t>linaza</a:t>
            </a:r>
            <a:endParaRPr lang="en-US" sz="1100" dirty="0"/>
          </a:p>
          <a:p>
            <a:r>
              <a:rPr lang="en-US" sz="1100" dirty="0"/>
              <a:t>-</a:t>
            </a:r>
            <a:r>
              <a:rPr lang="en-US" sz="1100" dirty="0" err="1"/>
              <a:t>Atún</a:t>
            </a:r>
            <a:r>
              <a:rPr lang="en-US" sz="1100" dirty="0"/>
              <a:t> </a:t>
            </a:r>
            <a:r>
              <a:rPr lang="en-US" sz="1100" dirty="0" err="1"/>
              <a:t>blanco</a:t>
            </a:r>
            <a:r>
              <a:rPr lang="en-US" sz="1100" dirty="0"/>
              <a:t> o albacora, </a:t>
            </a:r>
            <a:r>
              <a:rPr lang="en-US" sz="1100" dirty="0" err="1"/>
              <a:t>arenque</a:t>
            </a:r>
            <a:r>
              <a:rPr lang="en-US" sz="1100" dirty="0"/>
              <a:t>, trucha </a:t>
            </a:r>
            <a:r>
              <a:rPr lang="en-US" sz="1100" dirty="0" err="1"/>
              <a:t>arcoíris</a:t>
            </a:r>
            <a:r>
              <a:rPr lang="en-US" sz="1100" dirty="0"/>
              <a:t>, </a:t>
            </a:r>
            <a:r>
              <a:rPr lang="en-US" sz="1100" dirty="0" err="1"/>
              <a:t>salmón</a:t>
            </a:r>
            <a:r>
              <a:rPr lang="en-US" sz="1100" dirty="0"/>
              <a:t>, </a:t>
            </a:r>
            <a:r>
              <a:rPr lang="en-US" sz="1100" dirty="0" err="1"/>
              <a:t>sardinas</a:t>
            </a:r>
            <a:endParaRPr lang="en-US" sz="1100" dirty="0"/>
          </a:p>
          <a:p>
            <a:r>
              <a:rPr lang="en-US" sz="1100" dirty="0"/>
              <a:t>-</a:t>
            </a:r>
            <a:r>
              <a:rPr lang="en-US" sz="1100" dirty="0" err="1"/>
              <a:t>Margarina</a:t>
            </a:r>
            <a:r>
              <a:rPr lang="en-US" sz="1100" dirty="0"/>
              <a:t> </a:t>
            </a:r>
            <a:r>
              <a:rPr lang="en-US" sz="1100" dirty="0" err="1"/>
              <a:t>blanda</a:t>
            </a:r>
            <a:r>
              <a:rPr lang="en-US" sz="1100" dirty="0"/>
              <a:t> (de </a:t>
            </a:r>
            <a:r>
              <a:rPr lang="en-US" sz="1100" dirty="0" err="1"/>
              <a:t>envase</a:t>
            </a:r>
            <a:r>
              <a:rPr lang="en-US" sz="1100" dirty="0"/>
              <a:t>)</a:t>
            </a:r>
          </a:p>
          <a:p>
            <a:r>
              <a:rPr lang="en-US" sz="1100" dirty="0"/>
              <a:t>-</a:t>
            </a:r>
            <a:r>
              <a:rPr lang="en-US" sz="1100" dirty="0" err="1"/>
              <a:t>Semillas</a:t>
            </a:r>
            <a:r>
              <a:rPr lang="en-US" sz="1100" dirty="0"/>
              <a:t> de </a:t>
            </a:r>
            <a:r>
              <a:rPr lang="en-US" sz="1100" dirty="0" err="1"/>
              <a:t>sésamo</a:t>
            </a:r>
            <a:endParaRPr lang="en-US" sz="1100" dirty="0"/>
          </a:p>
          <a:p>
            <a:endParaRPr lang="en-US" sz="1100" dirty="0"/>
          </a:p>
          <a:p>
            <a:endParaRPr lang="en-US" sz="1100" dirty="0"/>
          </a:p>
          <a:p>
            <a:r>
              <a:rPr lang="es-ES" sz="1100" dirty="0"/>
              <a:t>•Puede evitar consumir demasiada grasa no saludable quitándole la piel al pollo y al pavo, eligiendo carnes con menos grasa, como los cortes más magros (o los que tengan la palabra </a:t>
            </a:r>
            <a:r>
              <a:rPr lang="es-ES" sz="1100" dirty="0" err="1"/>
              <a:t>loin</a:t>
            </a:r>
            <a:r>
              <a:rPr lang="es-ES" sz="1100" dirty="0"/>
              <a:t> en su nombre en inglés), cocinando con aceites como el de oliva en lugar de manteca de cerdo o mantequilla, y usando productos lácteos bajos engrasa o sin grasa (los productos lácteos son derivados de la leche como el yogur, el </a:t>
            </a:r>
            <a:r>
              <a:rPr lang="es-ES" sz="1100" dirty="0" err="1"/>
              <a:t>kéﬁr</a:t>
            </a:r>
            <a:r>
              <a:rPr lang="es-ES" sz="1100" dirty="0"/>
              <a:t>, la cuajada, el queso, </a:t>
            </a:r>
            <a:r>
              <a:rPr lang="es-ES" sz="1100" dirty="0" err="1"/>
              <a:t>lanata</a:t>
            </a:r>
            <a:r>
              <a:rPr lang="es-ES" sz="1100" dirty="0"/>
              <a:t>, el helado, la mantequilla y el dulce de leche).</a:t>
            </a:r>
          </a:p>
          <a:p>
            <a:r>
              <a:rPr lang="es-ES" sz="1100" dirty="0"/>
              <a:t>•Cuando una receta incluya un ingrediente con alto contenido de grasas no saludables, vea si puede sustituirlo por vegetales o granos enteros, o por un producto lácteo con menos grasa, un tipo de carne con menos grasa o una grasa saludable.</a:t>
            </a:r>
          </a:p>
          <a:p>
            <a:endParaRPr lang="es-ES" sz="1100" dirty="0"/>
          </a:p>
          <a:p>
            <a:r>
              <a:rPr lang="es-ES" sz="1100" b="1" dirty="0"/>
              <a:t>Preguntas y conversaciones</a:t>
            </a:r>
          </a:p>
          <a:p>
            <a:pPr marL="228600" indent="-228600">
              <a:buFont typeface="+mj-lt"/>
              <a:buAutoNum type="arabicPeriod"/>
            </a:pPr>
            <a:r>
              <a:rPr lang="es-ES" sz="1100" dirty="0"/>
              <a:t>¿Qué tipo de alimentos consume que contienen grasas no saludables?</a:t>
            </a:r>
          </a:p>
          <a:p>
            <a:pPr marL="228600" indent="-228600">
              <a:buFont typeface="+mj-lt"/>
              <a:buAutoNum type="arabicPeriod"/>
            </a:pPr>
            <a:r>
              <a:rPr lang="es-ES" sz="1100" dirty="0"/>
              <a:t>¿Cuáles son algunas grasas saludables que se pueden consumir en lugar de las grasas no saludables?</a:t>
            </a:r>
          </a:p>
          <a:p>
            <a:pPr marL="228600" indent="-228600">
              <a:buFont typeface="+mj-lt"/>
              <a:buAutoNum type="arabicPeriod"/>
            </a:pPr>
            <a:r>
              <a:rPr lang="es-ES" sz="1100" dirty="0"/>
              <a:t>¿Cuáles son algunas formas de evitar o limitar las grasas no saludables en lo que come?</a:t>
            </a:r>
            <a:endParaRPr lang="en-US" sz="1100" dirty="0"/>
          </a:p>
          <a:p>
            <a:pPr marL="0" marR="0" lvl="0" indent="0">
              <a:spcBef>
                <a:spcPts val="400"/>
              </a:spcBef>
              <a:spcAft>
                <a:spcPts val="4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24352B-F90A-4832-94B8-9CAEFB35C6B2}" type="slidenum">
              <a:rPr lang="en-US" smtClean="0"/>
              <a:t>9</a:t>
            </a:fld>
            <a:endParaRPr lang="en-US" dirty="0"/>
          </a:p>
        </p:txBody>
      </p:sp>
    </p:spTree>
    <p:extLst>
      <p:ext uri="{BB962C8B-B14F-4D97-AF65-F5344CB8AC3E}">
        <p14:creationId xmlns:p14="http://schemas.microsoft.com/office/powerpoint/2010/main" val="364048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1223768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1894373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2156382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3367574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104312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11705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2017870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3003697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1288683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2947651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0D4E46AA-1EC0-4433-9956-E798E94A6FB7}" type="datetimeFigureOut">
              <a:rPr lang="en-US" smtClean="0"/>
              <a:t>4/18/23</a:t>
            </a:fld>
            <a:endParaRPr lang="en-US" dirty="0"/>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38C08-47C7-4847-B0BE-B9D8DEEB3D1B}" type="slidenum">
              <a:rPr lang="en-US" smtClean="0"/>
              <a:t>‹#›</a:t>
            </a:fld>
            <a:endParaRPr lang="en-US" dirty="0"/>
          </a:p>
        </p:txBody>
      </p:sp>
    </p:spTree>
    <p:extLst>
      <p:ext uri="{BB962C8B-B14F-4D97-AF65-F5344CB8AC3E}">
        <p14:creationId xmlns:p14="http://schemas.microsoft.com/office/powerpoint/2010/main" val="369103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0"/>
            <a:ext cx="10363200" cy="131444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853369"/>
            <a:ext cx="10363200" cy="30884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0D4E46AA-1EC0-4433-9956-E798E94A6FB7}" type="datetimeFigureOut">
              <a:rPr lang="en-US" smtClean="0"/>
              <a:pPr/>
              <a:t>4/18/23</a:t>
            </a:fld>
            <a:endParaRPr lang="en-US" dirty="0"/>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38C08-47C7-4847-B0BE-B9D8DEEB3D1B}" type="slidenum">
              <a:rPr lang="en-US" smtClean="0"/>
              <a:pPr/>
              <a:t>‹#›</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515700"/>
      </p:ext>
    </p:extLst>
  </p:cSld>
  <p:clrMap bg1="lt1" tx1="dk1" bg2="lt2" tx2="dk2" accent1="accent1" accent2="accent2" accent3="accent3" accent4="accent4" accent5="accent5" accent6="accent6" hlink="hlink" folHlink="folHlink"/>
  <p:sldLayoutIdLst>
    <p:sldLayoutId id="2147483825" r:id="rId1"/>
    <p:sldLayoutId id="2147483824" r:id="rId2"/>
    <p:sldLayoutId id="2147483823" r:id="rId3"/>
    <p:sldLayoutId id="2147483822" r:id="rId4"/>
    <p:sldLayoutId id="2147483821" r:id="rId5"/>
    <p:sldLayoutId id="2147483820" r:id="rId6"/>
    <p:sldLayoutId id="2147483819" r:id="rId7"/>
    <p:sldLayoutId id="2147483818" r:id="rId8"/>
    <p:sldLayoutId id="2147483817" r:id="rId9"/>
    <p:sldLayoutId id="2147483816" r:id="rId10"/>
    <p:sldLayoutId id="214748381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274320" indent="0" algn="l" defTabSz="914400" rtl="0" eaLnBrk="1" latinLnBrk="0" hangingPunct="1">
        <a:lnSpc>
          <a:spcPct val="120000"/>
        </a:lnSpc>
        <a:spcBef>
          <a:spcPts val="500"/>
        </a:spcBef>
        <a:buSzPct val="87000"/>
        <a:buFontTx/>
        <a:buNone/>
        <a:defRPr sz="1800" kern="1200">
          <a:solidFill>
            <a:schemeClr val="tx1"/>
          </a:solidFill>
          <a:latin typeface="+mn-lt"/>
          <a:ea typeface="+mn-ea"/>
          <a:cs typeface="+mn-cs"/>
        </a:defRPr>
      </a:lvl2pPr>
      <a:lvl3pPr marL="54864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594360" indent="0" algn="l" defTabSz="914400" rtl="0" eaLnBrk="1" latinLnBrk="0" hangingPunct="1">
        <a:lnSpc>
          <a:spcPct val="120000"/>
        </a:lnSpc>
        <a:spcBef>
          <a:spcPts val="500"/>
        </a:spcBef>
        <a:buSzPct val="87000"/>
        <a:buFontTx/>
        <a:buNone/>
        <a:defRPr sz="1400" kern="1200">
          <a:solidFill>
            <a:schemeClr val="tx1"/>
          </a:solidFill>
          <a:latin typeface="+mn-lt"/>
          <a:ea typeface="+mn-ea"/>
          <a:cs typeface="+mn-cs"/>
        </a:defRPr>
      </a:lvl4pPr>
      <a:lvl5pPr marL="822960"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D2774DD-6AA4-C800-61C7-CCC58829E8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220" b="3220"/>
          <a:stretch/>
        </p:blipFill>
        <p:spPr>
          <a:xfrm>
            <a:off x="20" y="10"/>
            <a:ext cx="12191979" cy="6857990"/>
          </a:xfrm>
          <a:prstGeom prst="rect">
            <a:avLst/>
          </a:prstGeom>
        </p:spPr>
      </p:pic>
      <p:sp>
        <p:nvSpPr>
          <p:cNvPr id="12" name="Rectangle 10">
            <a:extLst>
              <a:ext uri="{FF2B5EF4-FFF2-40B4-BE49-F238E27FC236}">
                <a16:creationId xmlns:a16="http://schemas.microsoft.com/office/drawing/2014/main" id="{122AB34F-E75C-451A-8410-05B6C249E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48484"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55B69C-1D56-33E2-B4E6-67EB5D24F956}"/>
              </a:ext>
            </a:extLst>
          </p:cNvPr>
          <p:cNvSpPr>
            <a:spLocks noGrp="1"/>
          </p:cNvSpPr>
          <p:nvPr>
            <p:ph type="ctrTitle"/>
          </p:nvPr>
        </p:nvSpPr>
        <p:spPr>
          <a:xfrm>
            <a:off x="6421729" y="914400"/>
            <a:ext cx="4892948" cy="3427867"/>
          </a:xfrm>
        </p:spPr>
        <p:txBody>
          <a:bodyPr anchor="t">
            <a:normAutofit/>
          </a:bodyPr>
          <a:lstStyle/>
          <a:p>
            <a:pPr algn="r"/>
            <a:r>
              <a:rPr lang="en-US" dirty="0">
                <a:solidFill>
                  <a:srgbClr val="FFFFFF"/>
                </a:solidFill>
              </a:rPr>
              <a:t>Kit El Camino </a:t>
            </a:r>
            <a:r>
              <a:rPr lang="en-US" dirty="0" err="1">
                <a:solidFill>
                  <a:srgbClr val="FFFFFF"/>
                </a:solidFill>
              </a:rPr>
              <a:t>hacia</a:t>
            </a:r>
            <a:r>
              <a:rPr lang="en-US" dirty="0">
                <a:solidFill>
                  <a:srgbClr val="FFFFFF"/>
                </a:solidFill>
              </a:rPr>
              <a:t> la </a:t>
            </a:r>
            <a:r>
              <a:rPr lang="en-US" dirty="0" err="1">
                <a:solidFill>
                  <a:srgbClr val="FFFFFF"/>
                </a:solidFill>
              </a:rPr>
              <a:t>buena</a:t>
            </a:r>
            <a:r>
              <a:rPr lang="en-US" dirty="0">
                <a:solidFill>
                  <a:srgbClr val="FFFFFF"/>
                </a:solidFill>
              </a:rPr>
              <a:t> salud</a:t>
            </a:r>
            <a:br>
              <a:rPr lang="en-US" dirty="0">
                <a:solidFill>
                  <a:srgbClr val="FFFFFF"/>
                </a:solidFill>
              </a:rPr>
            </a:br>
            <a:br>
              <a:rPr lang="en-US" dirty="0">
                <a:solidFill>
                  <a:srgbClr val="FFFFFF"/>
                </a:solidFill>
              </a:rPr>
            </a:br>
            <a:r>
              <a:rPr lang="en-US" dirty="0" err="1">
                <a:solidFill>
                  <a:srgbClr val="FFFFFF"/>
                </a:solidFill>
              </a:rPr>
              <a:t>Guía</a:t>
            </a:r>
            <a:r>
              <a:rPr lang="en-US" dirty="0">
                <a:solidFill>
                  <a:srgbClr val="FFFFFF"/>
                </a:solidFill>
              </a:rPr>
              <a:t> del </a:t>
            </a:r>
            <a:r>
              <a:rPr lang="en-US" dirty="0" err="1">
                <a:solidFill>
                  <a:srgbClr val="FFFFFF"/>
                </a:solidFill>
              </a:rPr>
              <a:t>participante</a:t>
            </a:r>
            <a:endParaRPr lang="en-US" dirty="0">
              <a:solidFill>
                <a:srgbClr val="FFFFFF"/>
              </a:solidFill>
            </a:endParaRPr>
          </a:p>
        </p:txBody>
      </p:sp>
      <p:sp>
        <p:nvSpPr>
          <p:cNvPr id="3" name="Subtitle 2">
            <a:extLst>
              <a:ext uri="{FF2B5EF4-FFF2-40B4-BE49-F238E27FC236}">
                <a16:creationId xmlns:a16="http://schemas.microsoft.com/office/drawing/2014/main" id="{7799763C-9172-E0E3-52AB-CA28C9086ABD}"/>
              </a:ext>
            </a:extLst>
          </p:cNvPr>
          <p:cNvSpPr>
            <a:spLocks noGrp="1"/>
          </p:cNvSpPr>
          <p:nvPr>
            <p:ph type="subTitle" idx="1"/>
          </p:nvPr>
        </p:nvSpPr>
        <p:spPr>
          <a:xfrm>
            <a:off x="5174901" y="5253051"/>
            <a:ext cx="6139775" cy="812923"/>
          </a:xfrm>
        </p:spPr>
        <p:txBody>
          <a:bodyPr anchor="t">
            <a:normAutofit/>
          </a:bodyPr>
          <a:lstStyle/>
          <a:p>
            <a:pPr algn="r"/>
            <a:r>
              <a:rPr lang="es-ES" dirty="0">
                <a:solidFill>
                  <a:srgbClr val="FFFFFF"/>
                </a:solidFill>
              </a:rPr>
              <a:t>Prevención de la diabetes tipo 2</a:t>
            </a:r>
            <a:endParaRPr lang="en-US" dirty="0">
              <a:solidFill>
                <a:srgbClr val="FFFFFF"/>
              </a:solidFill>
            </a:endParaRPr>
          </a:p>
        </p:txBody>
      </p:sp>
      <p:cxnSp>
        <p:nvCxnSpPr>
          <p:cNvPr id="14" name="Straight Connector 12">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22043"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1C01586-4442-528D-0955-0FE3CB120231}"/>
              </a:ext>
              <a:ext uri="{C183D7F6-B498-43B3-948B-1728B52AA6E4}">
                <adec:decorative xmlns:adec="http://schemas.microsoft.com/office/drawing/2017/decorative" val="1"/>
              </a:ext>
            </a:extLst>
          </p:cNvPr>
          <p:cNvSpPr/>
          <p:nvPr/>
        </p:nvSpPr>
        <p:spPr>
          <a:xfrm>
            <a:off x="1" y="5771991"/>
            <a:ext cx="12192000" cy="1086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 for Centers for Disease Control and Prevention; National Center for Chronic Disease Prevention and Health Promotion.">
            <a:extLst>
              <a:ext uri="{FF2B5EF4-FFF2-40B4-BE49-F238E27FC236}">
                <a16:creationId xmlns:a16="http://schemas.microsoft.com/office/drawing/2014/main" id="{5AF9C130-054A-A9E4-74B1-F3435ABC7A64}"/>
              </a:ext>
            </a:extLst>
          </p:cNvPr>
          <p:cNvPicPr>
            <a:picLocks noChangeAspect="1"/>
          </p:cNvPicPr>
          <p:nvPr/>
        </p:nvPicPr>
        <p:blipFill rotWithShape="1">
          <a:blip r:embed="rId4">
            <a:extLst>
              <a:ext uri="{28A0092B-C50C-407E-A947-70E740481C1C}">
                <a14:useLocalDpi xmlns:a14="http://schemas.microsoft.com/office/drawing/2010/main" val="0"/>
              </a:ext>
            </a:extLst>
          </a:blip>
          <a:srcRect t="19181" b="9733"/>
          <a:stretch/>
        </p:blipFill>
        <p:spPr bwMode="auto">
          <a:xfrm>
            <a:off x="0" y="5943590"/>
            <a:ext cx="3603625" cy="914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24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8C4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2D333DB-84C6-7D84-84AC-516B9B98B6C8}"/>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ECE4F2"/>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2: </a:t>
            </a:r>
            <a:r>
              <a:rPr lang="en-US" sz="2800" b="1" dirty="0" err="1">
                <a:solidFill>
                  <a:schemeClr val="bg1"/>
                </a:solidFill>
                <a:latin typeface="Arial Narrow" panose="020B0606020202030204" pitchFamily="34" charset="0"/>
              </a:rPr>
              <a:t>Seleccione</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alimentos</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saludables</a:t>
            </a:r>
            <a:endParaRPr lang="en-US" sz="2800" b="1" dirty="0">
              <a:solidFill>
                <a:schemeClr val="bg1"/>
              </a:solidFill>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rPr>
              <a:t>Tema 3: Nuevas rutinas para comer bien, fuera de casa</a:t>
            </a: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sp>
        <p:nvSpPr>
          <p:cNvPr id="14" name="TextBox 13">
            <a:extLst>
              <a:ext uri="{FF2B5EF4-FFF2-40B4-BE49-F238E27FC236}">
                <a16:creationId xmlns:a16="http://schemas.microsoft.com/office/drawing/2014/main" id="{2841FD36-EA5E-ACE8-44D5-9D09E9B93492}"/>
              </a:ext>
            </a:extLst>
          </p:cNvPr>
          <p:cNvSpPr txBox="1"/>
          <p:nvPr/>
        </p:nvSpPr>
        <p:spPr>
          <a:xfrm>
            <a:off x="658067" y="1562232"/>
            <a:ext cx="6779053" cy="369332"/>
          </a:xfrm>
          <a:prstGeom prst="rect">
            <a:avLst/>
          </a:prstGeom>
          <a:noFill/>
        </p:spPr>
        <p:txBody>
          <a:bodyPr wrap="square" rtlCol="0">
            <a:spAutoFit/>
          </a:bodyPr>
          <a:lstStyle/>
          <a:p>
            <a:r>
              <a:rPr lang="es-ES" dirty="0">
                <a:latin typeface="Arial Black" panose="020B0A04020102020204" pitchFamily="34" charset="0"/>
              </a:rPr>
              <a:t>Comer afuera: pequeños pasos, grandes cambios</a:t>
            </a:r>
            <a:endParaRPr lang="en-US" dirty="0">
              <a:latin typeface="Arial Black" panose="020B0A04020102020204" pitchFamily="34" charset="0"/>
            </a:endParaRPr>
          </a:p>
        </p:txBody>
      </p:sp>
      <p:pic>
        <p:nvPicPr>
          <p:cNvPr id="12" name="Picture 11" descr="Captura de pantalla de la Guía del Participante: Kit El Camino hacia la buena salud en la que se muestra la diferencia entre las comidas rápidas grandes y las normales. &#10;&#10;Menu grande de comida rápida. Doble hamburguesa con queso: 500 calorías, 26 grasa. Papas fritas grandes: 490 calorías, 20 grasa. Gaseosa grande: 290 calorías, 0 grasa. Total: 1300 calorías, 46 grasa.&#10;&#10;Menu regular de comida rápida: Hamburguesa con queso: 300 calorías, 13 grasa. Paps fritas pequeñas: 220 calorías, 10 grasa. Gaseosa mediana: 210 calorías, 0 grasa. Total: 730 calorías, 23 grasa.">
            <a:extLst>
              <a:ext uri="{FF2B5EF4-FFF2-40B4-BE49-F238E27FC236}">
                <a16:creationId xmlns:a16="http://schemas.microsoft.com/office/drawing/2014/main" id="{6F1CE9E1-1BC3-25F0-E2EF-005DBFDB5722}"/>
              </a:ext>
            </a:extLst>
          </p:cNvPr>
          <p:cNvPicPr>
            <a:picLocks noChangeAspect="1"/>
          </p:cNvPicPr>
          <p:nvPr/>
        </p:nvPicPr>
        <p:blipFill>
          <a:blip r:embed="rId3"/>
          <a:stretch>
            <a:fillRect/>
          </a:stretch>
        </p:blipFill>
        <p:spPr>
          <a:xfrm>
            <a:off x="231347" y="1895068"/>
            <a:ext cx="7354326" cy="4191585"/>
          </a:xfrm>
          <a:prstGeom prst="rect">
            <a:avLst/>
          </a:prstGeom>
        </p:spPr>
      </p:pic>
      <p:pic>
        <p:nvPicPr>
          <p:cNvPr id="3" name="Picture 2" descr="Un hombre Hispano/Latino mirando a la cámara. (Jorge 32, Agente inmobilario) ">
            <a:extLst>
              <a:ext uri="{FF2B5EF4-FFF2-40B4-BE49-F238E27FC236}">
                <a16:creationId xmlns:a16="http://schemas.microsoft.com/office/drawing/2014/main" id="{A58ED12F-2126-1510-BFBE-E2B0C52F58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54012" y="1895068"/>
            <a:ext cx="3743325" cy="2495261"/>
          </a:xfrm>
          <a:prstGeom prst="rect">
            <a:avLst/>
          </a:prstGeom>
        </p:spPr>
      </p:pic>
      <p:sp>
        <p:nvSpPr>
          <p:cNvPr id="9" name="TextBox 8">
            <a:extLst>
              <a:ext uri="{FF2B5EF4-FFF2-40B4-BE49-F238E27FC236}">
                <a16:creationId xmlns:a16="http://schemas.microsoft.com/office/drawing/2014/main" id="{863A6B7B-D38B-0723-1066-51ACF6CA587D}"/>
              </a:ext>
            </a:extLst>
          </p:cNvPr>
          <p:cNvSpPr txBox="1"/>
          <p:nvPr/>
        </p:nvSpPr>
        <p:spPr>
          <a:xfrm flipH="1">
            <a:off x="7247760" y="4617633"/>
            <a:ext cx="4555831" cy="923330"/>
          </a:xfrm>
          <a:prstGeom prst="rect">
            <a:avLst/>
          </a:prstGeom>
          <a:noFill/>
        </p:spPr>
        <p:txBody>
          <a:bodyPr wrap="square" rtlCol="0">
            <a:spAutoFit/>
          </a:bodyPr>
          <a:lstStyle/>
          <a:p>
            <a:pPr algn="ctr"/>
            <a:r>
              <a:rPr lang="es-ES" b="1" dirty="0">
                <a:latin typeface="Arial Narrow" panose="020B0606020202030204" pitchFamily="34" charset="0"/>
              </a:rPr>
              <a:t>“Las comidas de bajo costo pueden haber sido buenas para mi billetera, pero no fueron buenas para mi salud”.</a:t>
            </a:r>
            <a:endParaRPr lang="en-US" b="1" dirty="0">
              <a:latin typeface="Arial Narrow" panose="020B0606020202030204" pitchFamily="34" charset="0"/>
            </a:endParaRPr>
          </a:p>
        </p:txBody>
      </p:sp>
      <p:sp>
        <p:nvSpPr>
          <p:cNvPr id="6" name="TextBox 5">
            <a:extLst>
              <a:ext uri="{FF2B5EF4-FFF2-40B4-BE49-F238E27FC236}">
                <a16:creationId xmlns:a16="http://schemas.microsoft.com/office/drawing/2014/main" id="{AC96D2EC-D864-2E4C-B6AE-EA5D0079B32C}"/>
              </a:ext>
            </a:extLst>
          </p:cNvPr>
          <p:cNvSpPr txBox="1"/>
          <p:nvPr/>
        </p:nvSpPr>
        <p:spPr>
          <a:xfrm>
            <a:off x="1011852" y="6488668"/>
            <a:ext cx="10505657" cy="369332"/>
          </a:xfrm>
          <a:prstGeom prst="rect">
            <a:avLst/>
          </a:prstGeom>
          <a:noFill/>
        </p:spPr>
        <p:txBody>
          <a:bodyPr wrap="square" rtlCol="0">
            <a:spAutoFit/>
          </a:bodyPr>
          <a:lstStyle/>
          <a:p>
            <a:r>
              <a:rPr lang="es-ES" b="1" dirty="0"/>
              <a:t>El verdadero costo de las “comidas de bajo costo” es el alto contenido de calorías, grasas y sal.</a:t>
            </a:r>
            <a:endParaRPr lang="en-US" b="1" dirty="0"/>
          </a:p>
        </p:txBody>
      </p:sp>
    </p:spTree>
    <p:extLst>
      <p:ext uri="{BB962C8B-B14F-4D97-AF65-F5344CB8AC3E}">
        <p14:creationId xmlns:p14="http://schemas.microsoft.com/office/powerpoint/2010/main" val="418750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4" grpId="0"/>
      <p:bldP spid="2" grpId="0"/>
      <p:bldP spid="14" grpId="0"/>
      <p:bldP spid="9"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8C4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3890F7E-1B97-D56E-AD73-D1F289B4296F}"/>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ECE4F2"/>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2: </a:t>
            </a:r>
            <a:r>
              <a:rPr lang="en-US" sz="2800" b="1" dirty="0" err="1">
                <a:solidFill>
                  <a:schemeClr val="bg1"/>
                </a:solidFill>
                <a:latin typeface="Arial Narrow" panose="020B0606020202030204" pitchFamily="34" charset="0"/>
              </a:rPr>
              <a:t>Seleccione</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alimentos</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saludables</a:t>
            </a:r>
            <a:endParaRPr lang="en-US" sz="2800" b="1" dirty="0">
              <a:solidFill>
                <a:schemeClr val="bg1"/>
              </a:solidFill>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rPr>
              <a:t>Tema 4: Usar el “método del semáforo” para clasificar los alimentos</a:t>
            </a:r>
            <a:br>
              <a:rPr lang="en-US" sz="2400" b="1" dirty="0">
                <a:solidFill>
                  <a:srgbClr val="FFC000"/>
                </a:solidFill>
                <a:latin typeface="Arial Narrow" panose="020B060602020203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7" name="Picture 6" descr="Una mujer Hispana/Latina mirando a la cámara. (Camila, 28, maestra de escuela primaria) ">
            <a:extLst>
              <a:ext uri="{FF2B5EF4-FFF2-40B4-BE49-F238E27FC236}">
                <a16:creationId xmlns:a16="http://schemas.microsoft.com/office/drawing/2014/main" id="{526C739B-9015-A1BD-3059-D269B5DA6C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12761" y="1976363"/>
            <a:ext cx="4005740" cy="2671836"/>
          </a:xfrm>
          <a:prstGeom prst="rect">
            <a:avLst/>
          </a:prstGeom>
        </p:spPr>
      </p:pic>
      <p:sp>
        <p:nvSpPr>
          <p:cNvPr id="5" name="TextBox 4">
            <a:extLst>
              <a:ext uri="{FF2B5EF4-FFF2-40B4-BE49-F238E27FC236}">
                <a16:creationId xmlns:a16="http://schemas.microsoft.com/office/drawing/2014/main" id="{EC8D5E0F-4FD7-B256-661E-78C582F4FCEF}"/>
              </a:ext>
            </a:extLst>
          </p:cNvPr>
          <p:cNvSpPr txBox="1"/>
          <p:nvPr/>
        </p:nvSpPr>
        <p:spPr>
          <a:xfrm>
            <a:off x="207618" y="5045417"/>
            <a:ext cx="5108094" cy="646331"/>
          </a:xfrm>
          <a:prstGeom prst="rect">
            <a:avLst/>
          </a:prstGeom>
          <a:noFill/>
        </p:spPr>
        <p:txBody>
          <a:bodyPr wrap="square" rtlCol="0">
            <a:spAutoFit/>
          </a:bodyPr>
          <a:lstStyle/>
          <a:p>
            <a:pPr algn="ctr"/>
            <a:r>
              <a:rPr lang="es-ES" b="1" dirty="0">
                <a:latin typeface="Arial Narrow" panose="020B0606020202030204" pitchFamily="34" charset="0"/>
              </a:rPr>
              <a:t>“La forma menos procesada de los alimentos me da el mayor control sobre los ingredientes y las porciones”.</a:t>
            </a:r>
            <a:endParaRPr lang="en-US" b="1" dirty="0">
              <a:latin typeface="Arial Narrow" panose="020B0606020202030204" pitchFamily="34" charset="0"/>
            </a:endParaRPr>
          </a:p>
        </p:txBody>
      </p:sp>
      <p:sp>
        <p:nvSpPr>
          <p:cNvPr id="14" name="TextBox 13">
            <a:extLst>
              <a:ext uri="{FF2B5EF4-FFF2-40B4-BE49-F238E27FC236}">
                <a16:creationId xmlns:a16="http://schemas.microsoft.com/office/drawing/2014/main" id="{4F0E4FEA-B780-9E9A-84D4-321758747656}"/>
              </a:ext>
            </a:extLst>
          </p:cNvPr>
          <p:cNvSpPr txBox="1"/>
          <p:nvPr/>
        </p:nvSpPr>
        <p:spPr>
          <a:xfrm>
            <a:off x="7191226" y="1604300"/>
            <a:ext cx="3305625" cy="369332"/>
          </a:xfrm>
          <a:prstGeom prst="rect">
            <a:avLst/>
          </a:prstGeom>
          <a:noFill/>
        </p:spPr>
        <p:txBody>
          <a:bodyPr wrap="square" rtlCol="0">
            <a:spAutoFit/>
          </a:bodyPr>
          <a:lstStyle/>
          <a:p>
            <a:r>
              <a:rPr lang="es-ES" dirty="0">
                <a:latin typeface="Arial Black" panose="020B0A04020102020204" pitchFamily="34" charset="0"/>
              </a:rPr>
              <a:t>El Método del semáforo</a:t>
            </a:r>
            <a:endParaRPr lang="en-US" dirty="0">
              <a:latin typeface="Arial Black" panose="020B0A04020102020204" pitchFamily="34" charset="0"/>
            </a:endParaRPr>
          </a:p>
        </p:txBody>
      </p:sp>
      <p:pic>
        <p:nvPicPr>
          <p:cNvPr id="12" name="Picture 11" descr="Gráfico del método del semáforo: alimentos con &quot;luz verde&quot; (ejemplos: manzana, maíz, pollo entero, avena cortada en acero); &quot;luz amarilla&quot; (ejemplos: avena de 1 minuto, pollo enlatado, trozos de pollo); &quot;luz roja&quot; -Detener y limitar los alimentos (ejemplos: sándwiches de queso, sándwich de queso y huevo congelado, nuggets de pollo). ">
            <a:extLst>
              <a:ext uri="{FF2B5EF4-FFF2-40B4-BE49-F238E27FC236}">
                <a16:creationId xmlns:a16="http://schemas.microsoft.com/office/drawing/2014/main" id="{492B342C-D497-7412-E122-1414587D6027}"/>
              </a:ext>
            </a:extLst>
          </p:cNvPr>
          <p:cNvPicPr>
            <a:picLocks noChangeAspect="1"/>
          </p:cNvPicPr>
          <p:nvPr/>
        </p:nvPicPr>
        <p:blipFill rotWithShape="1">
          <a:blip r:embed="rId4"/>
          <a:srcRect t="2929"/>
          <a:stretch/>
        </p:blipFill>
        <p:spPr>
          <a:xfrm>
            <a:off x="5323900" y="2079654"/>
            <a:ext cx="6660482" cy="3957197"/>
          </a:xfrm>
          <a:prstGeom prst="rect">
            <a:avLst/>
          </a:prstGeom>
        </p:spPr>
      </p:pic>
      <p:sp>
        <p:nvSpPr>
          <p:cNvPr id="9" name="TextBox 8">
            <a:extLst>
              <a:ext uri="{FF2B5EF4-FFF2-40B4-BE49-F238E27FC236}">
                <a16:creationId xmlns:a16="http://schemas.microsoft.com/office/drawing/2014/main" id="{66AE9794-1A89-76AE-30AF-66FC2B12C60E}"/>
              </a:ext>
            </a:extLst>
          </p:cNvPr>
          <p:cNvSpPr txBox="1"/>
          <p:nvPr/>
        </p:nvSpPr>
        <p:spPr>
          <a:xfrm>
            <a:off x="3364447" y="6488668"/>
            <a:ext cx="7132404" cy="369332"/>
          </a:xfrm>
          <a:prstGeom prst="rect">
            <a:avLst/>
          </a:prstGeom>
          <a:noFill/>
        </p:spPr>
        <p:txBody>
          <a:bodyPr wrap="square" rtlCol="0">
            <a:spAutoFit/>
          </a:bodyPr>
          <a:lstStyle/>
          <a:p>
            <a:r>
              <a:rPr lang="es-ES" b="1" dirty="0"/>
              <a:t>Los alimentos menos procesados son mejores opciones.</a:t>
            </a:r>
            <a:endParaRPr lang="en-US" b="1" dirty="0"/>
          </a:p>
        </p:txBody>
      </p:sp>
    </p:spTree>
    <p:extLst>
      <p:ext uri="{BB962C8B-B14F-4D97-AF65-F5344CB8AC3E}">
        <p14:creationId xmlns:p14="http://schemas.microsoft.com/office/powerpoint/2010/main" val="79898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4" grpId="0"/>
      <p:bldP spid="2" grpId="0"/>
      <p:bldP spid="5" grpId="0"/>
      <p:bldP spid="1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8C4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309B3D5-A442-AE9D-B412-DDB19E3CB7EA}"/>
              </a:ext>
              <a:ext uri="{C183D7F6-B498-43B3-948B-1728B52AA6E4}">
                <adec:decorative xmlns:adec="http://schemas.microsoft.com/office/drawing/2017/decorative" val="1"/>
              </a:ext>
            </a:extLst>
          </p:cNvPr>
          <p:cNvSpPr txBox="1"/>
          <p:nvPr/>
        </p:nvSpPr>
        <p:spPr>
          <a:xfrm flipH="1">
            <a:off x="0" y="6488668"/>
            <a:ext cx="7958556" cy="369332"/>
          </a:xfrm>
          <a:prstGeom prst="rect">
            <a:avLst/>
          </a:prstGeom>
          <a:solidFill>
            <a:srgbClr val="ECE4F2"/>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2: </a:t>
            </a:r>
            <a:r>
              <a:rPr lang="en-US" sz="2800" b="1" dirty="0" err="1">
                <a:solidFill>
                  <a:schemeClr val="bg1"/>
                </a:solidFill>
                <a:latin typeface="Arial Narrow" panose="020B0606020202030204" pitchFamily="34" charset="0"/>
              </a:rPr>
              <a:t>Seleccione</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alimentos</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saludables</a:t>
            </a:r>
            <a:endParaRPr lang="en-US" sz="2800" b="1" dirty="0">
              <a:solidFill>
                <a:schemeClr val="bg1"/>
              </a:solidFill>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1986143" y="791413"/>
            <a:ext cx="9745883" cy="384950"/>
          </a:xfrm>
        </p:spPr>
        <p:txBody>
          <a:bodyPr>
            <a:noAutofit/>
          </a:bodyPr>
          <a:lstStyle/>
          <a:p>
            <a:r>
              <a:rPr lang="es-ES" sz="2400" b="1" dirty="0">
                <a:latin typeface="Arial Narrow" panose="020B0606020202030204" pitchFamily="34" charset="0"/>
              </a:rPr>
              <a:t>Tema 5: Entender el tamaño adecuado de las porciones</a:t>
            </a: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sp>
        <p:nvSpPr>
          <p:cNvPr id="17" name="TextBox 16">
            <a:extLst>
              <a:ext uri="{FF2B5EF4-FFF2-40B4-BE49-F238E27FC236}">
                <a16:creationId xmlns:a16="http://schemas.microsoft.com/office/drawing/2014/main" id="{00E957AD-DF9F-D8C4-BED8-2BC8CC08E178}"/>
              </a:ext>
            </a:extLst>
          </p:cNvPr>
          <p:cNvSpPr txBox="1"/>
          <p:nvPr/>
        </p:nvSpPr>
        <p:spPr>
          <a:xfrm>
            <a:off x="2105969" y="1552984"/>
            <a:ext cx="3305625" cy="369332"/>
          </a:xfrm>
          <a:prstGeom prst="rect">
            <a:avLst/>
          </a:prstGeom>
          <a:noFill/>
        </p:spPr>
        <p:txBody>
          <a:bodyPr wrap="square" rtlCol="0">
            <a:spAutoFit/>
          </a:bodyPr>
          <a:lstStyle/>
          <a:p>
            <a:r>
              <a:rPr lang="es-ES" dirty="0">
                <a:latin typeface="Arial Black" panose="020B0A04020102020204" pitchFamily="34" charset="0"/>
              </a:rPr>
              <a:t>El Método del plato</a:t>
            </a:r>
            <a:endParaRPr lang="en-US" dirty="0">
              <a:latin typeface="Arial Black" panose="020B0A04020102020204" pitchFamily="34" charset="0"/>
            </a:endParaRPr>
          </a:p>
        </p:txBody>
      </p:sp>
      <p:pic>
        <p:nvPicPr>
          <p:cNvPr id="10" name="Picture 9" descr="Captura de pantalla de la Guía del Participante: Kit El Camino hacia la buena salud. Gráfico del método del plato MiPlato para el tamaño de las porciones de MiPlato.gov. ">
            <a:extLst>
              <a:ext uri="{FF2B5EF4-FFF2-40B4-BE49-F238E27FC236}">
                <a16:creationId xmlns:a16="http://schemas.microsoft.com/office/drawing/2014/main" id="{7BC41C52-8B5F-6813-2A3C-07EAF0E05BC9}"/>
              </a:ext>
            </a:extLst>
          </p:cNvPr>
          <p:cNvPicPr>
            <a:picLocks noChangeAspect="1"/>
          </p:cNvPicPr>
          <p:nvPr/>
        </p:nvPicPr>
        <p:blipFill rotWithShape="1">
          <a:blip r:embed="rId3"/>
          <a:srcRect t="4272"/>
          <a:stretch/>
        </p:blipFill>
        <p:spPr>
          <a:xfrm>
            <a:off x="1415752" y="1880573"/>
            <a:ext cx="4439270" cy="4222269"/>
          </a:xfrm>
          <a:prstGeom prst="rect">
            <a:avLst/>
          </a:prstGeom>
        </p:spPr>
      </p:pic>
      <p:pic>
        <p:nvPicPr>
          <p:cNvPr id="5" name="Picture 4" descr="Una mujer Hispana/Latina mirando a la cámara. (Camila, 28, maestra de escuela primaria) ">
            <a:extLst>
              <a:ext uri="{FF2B5EF4-FFF2-40B4-BE49-F238E27FC236}">
                <a16:creationId xmlns:a16="http://schemas.microsoft.com/office/drawing/2014/main" id="{332FFC8B-A8F9-B1C4-016B-13BC4042E40A}"/>
              </a:ext>
            </a:extLst>
          </p:cNvPr>
          <p:cNvPicPr>
            <a:picLocks noChangeAspect="1"/>
          </p:cNvPicPr>
          <p:nvPr/>
        </p:nvPicPr>
        <p:blipFill rotWithShape="1">
          <a:blip r:embed="rId4">
            <a:extLst>
              <a:ext uri="{28A0092B-C50C-407E-A947-70E740481C1C}">
                <a14:useLocalDpi xmlns:a14="http://schemas.microsoft.com/office/drawing/2010/main" val="0"/>
              </a:ext>
            </a:extLst>
          </a:blip>
          <a:srcRect t="7613"/>
          <a:stretch/>
        </p:blipFill>
        <p:spPr>
          <a:xfrm>
            <a:off x="8273791" y="1237762"/>
            <a:ext cx="3458235" cy="2131060"/>
          </a:xfrm>
          <a:prstGeom prst="rect">
            <a:avLst/>
          </a:prstGeom>
        </p:spPr>
      </p:pic>
      <p:sp>
        <p:nvSpPr>
          <p:cNvPr id="8" name="TextBox 7">
            <a:extLst>
              <a:ext uri="{FF2B5EF4-FFF2-40B4-BE49-F238E27FC236}">
                <a16:creationId xmlns:a16="http://schemas.microsoft.com/office/drawing/2014/main" id="{0F116804-BA3A-8194-901E-1679EFC82740}"/>
              </a:ext>
            </a:extLst>
          </p:cNvPr>
          <p:cNvSpPr txBox="1"/>
          <p:nvPr/>
        </p:nvSpPr>
        <p:spPr>
          <a:xfrm>
            <a:off x="8141035" y="3286464"/>
            <a:ext cx="3593610" cy="584775"/>
          </a:xfrm>
          <a:prstGeom prst="rect">
            <a:avLst/>
          </a:prstGeom>
          <a:noFill/>
        </p:spPr>
        <p:txBody>
          <a:bodyPr wrap="square" rtlCol="0">
            <a:spAutoFit/>
          </a:bodyPr>
          <a:lstStyle/>
          <a:p>
            <a:pPr algn="ctr"/>
            <a:r>
              <a:rPr lang="es-ES" sz="1600" b="1" dirty="0">
                <a:latin typeface="Arial Narrow" panose="020B0606020202030204" pitchFamily="34" charset="0"/>
              </a:rPr>
              <a:t>“Estamos aprendiendo a medir la cantidad de comida que hay en nuestros platos”.</a:t>
            </a:r>
            <a:endParaRPr lang="en-US" sz="1600" b="1" dirty="0">
              <a:latin typeface="Arial Narrow" panose="020B0606020202030204" pitchFamily="34" charset="0"/>
            </a:endParaRPr>
          </a:p>
        </p:txBody>
      </p:sp>
      <p:pic>
        <p:nvPicPr>
          <p:cNvPr id="3" name="Picture 2" descr="Un hombre Hispano/Latino mirando a la cámara. (Jorge 32, Agente inmobilario) ">
            <a:extLst>
              <a:ext uri="{FF2B5EF4-FFF2-40B4-BE49-F238E27FC236}">
                <a16:creationId xmlns:a16="http://schemas.microsoft.com/office/drawing/2014/main" id="{4355DCEA-E15E-76EF-FD3F-2E758D4C81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294138" y="3955758"/>
            <a:ext cx="3417253" cy="2277905"/>
          </a:xfrm>
          <a:prstGeom prst="rect">
            <a:avLst/>
          </a:prstGeom>
        </p:spPr>
      </p:pic>
      <p:sp>
        <p:nvSpPr>
          <p:cNvPr id="9" name="TextBox 8">
            <a:extLst>
              <a:ext uri="{FF2B5EF4-FFF2-40B4-BE49-F238E27FC236}">
                <a16:creationId xmlns:a16="http://schemas.microsoft.com/office/drawing/2014/main" id="{68DAD2FF-74B1-FEA2-8ECD-D2D2E128BA7C}"/>
              </a:ext>
            </a:extLst>
          </p:cNvPr>
          <p:cNvSpPr txBox="1"/>
          <p:nvPr/>
        </p:nvSpPr>
        <p:spPr>
          <a:xfrm>
            <a:off x="7958556" y="6228191"/>
            <a:ext cx="3958568" cy="584775"/>
          </a:xfrm>
          <a:prstGeom prst="rect">
            <a:avLst/>
          </a:prstGeom>
          <a:noFill/>
        </p:spPr>
        <p:txBody>
          <a:bodyPr wrap="square" rtlCol="0">
            <a:spAutoFit/>
          </a:bodyPr>
          <a:lstStyle/>
          <a:p>
            <a:pPr algn="ctr"/>
            <a:r>
              <a:rPr lang="es-ES" sz="1600" b="1" dirty="0">
                <a:latin typeface="Arial Narrow" panose="020B0606020202030204" pitchFamily="34" charset="0"/>
              </a:rPr>
              <a:t>“Para aprender cuál es el tamaño correcto de las porciones, usamos el Método del plato”.</a:t>
            </a:r>
            <a:endParaRPr lang="en-US" sz="1600" b="1" dirty="0">
              <a:latin typeface="Arial Narrow" panose="020B0606020202030204" pitchFamily="34" charset="0"/>
            </a:endParaRPr>
          </a:p>
        </p:txBody>
      </p:sp>
      <p:sp>
        <p:nvSpPr>
          <p:cNvPr id="16" name="TextBox 15">
            <a:extLst>
              <a:ext uri="{FF2B5EF4-FFF2-40B4-BE49-F238E27FC236}">
                <a16:creationId xmlns:a16="http://schemas.microsoft.com/office/drawing/2014/main" id="{7404AFA7-C717-F729-1B5E-ABA3B2B5C084}"/>
              </a:ext>
            </a:extLst>
          </p:cNvPr>
          <p:cNvSpPr txBox="1"/>
          <p:nvPr/>
        </p:nvSpPr>
        <p:spPr>
          <a:xfrm>
            <a:off x="826152" y="6462043"/>
            <a:ext cx="7132404" cy="369332"/>
          </a:xfrm>
          <a:prstGeom prst="rect">
            <a:avLst/>
          </a:prstGeom>
          <a:noFill/>
        </p:spPr>
        <p:txBody>
          <a:bodyPr wrap="square" rtlCol="0">
            <a:spAutoFit/>
          </a:bodyPr>
          <a:lstStyle/>
          <a:p>
            <a:r>
              <a:rPr lang="es-ES" b="1" dirty="0"/>
              <a:t>Aprender sobre el tamaño de las porciones es fácil.</a:t>
            </a:r>
            <a:endParaRPr lang="en-US" b="1" dirty="0"/>
          </a:p>
        </p:txBody>
      </p:sp>
    </p:spTree>
    <p:extLst>
      <p:ext uri="{BB962C8B-B14F-4D97-AF65-F5344CB8AC3E}">
        <p14:creationId xmlns:p14="http://schemas.microsoft.com/office/powerpoint/2010/main" val="21068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 grpId="0"/>
      <p:bldP spid="2" grpId="0"/>
      <p:bldP spid="17" grpId="0"/>
      <p:bldP spid="8" grpId="0"/>
      <p:bldP spid="9"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8C4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16296C8-6717-9B5D-1AD5-EE4614D2978C}"/>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ECE4F2"/>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2: </a:t>
            </a:r>
            <a:r>
              <a:rPr lang="en-US" sz="2800" b="1" dirty="0" err="1">
                <a:solidFill>
                  <a:schemeClr val="bg1"/>
                </a:solidFill>
                <a:latin typeface="Arial Narrow" panose="020B0606020202030204" pitchFamily="34" charset="0"/>
              </a:rPr>
              <a:t>Seleccione</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alimentos</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saludables</a:t>
            </a:r>
            <a:endParaRPr lang="en-US" sz="2800" b="1" dirty="0">
              <a:solidFill>
                <a:schemeClr val="bg1"/>
              </a:solidFill>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rPr>
              <a:t>Tema 6: Un enfoque saludable de los carbohidratos</a:t>
            </a: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7" name="Picture 6" descr="Una mujer Hispana/Latina mirando a la cámara. (Camila, 28, maestra de escuela primaria) ">
            <a:extLst>
              <a:ext uri="{FF2B5EF4-FFF2-40B4-BE49-F238E27FC236}">
                <a16:creationId xmlns:a16="http://schemas.microsoft.com/office/drawing/2014/main" id="{017B9089-F23B-2F4E-E01A-4D0596FF3C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71009" y="2328132"/>
            <a:ext cx="4005740" cy="2671836"/>
          </a:xfrm>
          <a:prstGeom prst="rect">
            <a:avLst/>
          </a:prstGeom>
        </p:spPr>
      </p:pic>
      <p:sp>
        <p:nvSpPr>
          <p:cNvPr id="6" name="TextBox 5">
            <a:extLst>
              <a:ext uri="{FF2B5EF4-FFF2-40B4-BE49-F238E27FC236}">
                <a16:creationId xmlns:a16="http://schemas.microsoft.com/office/drawing/2014/main" id="{BAF5F0EF-C102-8DFD-33B4-506DD98457BB}"/>
              </a:ext>
            </a:extLst>
          </p:cNvPr>
          <p:cNvSpPr txBox="1"/>
          <p:nvPr/>
        </p:nvSpPr>
        <p:spPr>
          <a:xfrm flipH="1">
            <a:off x="762631" y="5085759"/>
            <a:ext cx="3822495" cy="1200329"/>
          </a:xfrm>
          <a:prstGeom prst="rect">
            <a:avLst/>
          </a:prstGeom>
          <a:noFill/>
        </p:spPr>
        <p:txBody>
          <a:bodyPr wrap="square" rtlCol="0">
            <a:spAutoFit/>
          </a:bodyPr>
          <a:lstStyle/>
          <a:p>
            <a:pPr algn="ctr"/>
            <a:r>
              <a:rPr lang="es-ES" b="1" dirty="0">
                <a:latin typeface="Arial Narrow" panose="020B0606020202030204" pitchFamily="34" charset="0"/>
              </a:rPr>
              <a:t>“Elijo carbohidratos (almidones) más saludables y me aseguro de equilibrarlos con proteínas, frutas y vegetales”.</a:t>
            </a:r>
            <a:endParaRPr lang="en-US" b="1" dirty="0">
              <a:latin typeface="Arial Narrow" panose="020B0606020202030204" pitchFamily="34" charset="0"/>
            </a:endParaRPr>
          </a:p>
        </p:txBody>
      </p:sp>
      <p:sp>
        <p:nvSpPr>
          <p:cNvPr id="10" name="TextBox 9">
            <a:extLst>
              <a:ext uri="{FF2B5EF4-FFF2-40B4-BE49-F238E27FC236}">
                <a16:creationId xmlns:a16="http://schemas.microsoft.com/office/drawing/2014/main" id="{AA1548EF-66C5-C8D5-EE8E-FED6BD33A61C}"/>
              </a:ext>
            </a:extLst>
          </p:cNvPr>
          <p:cNvSpPr txBox="1"/>
          <p:nvPr/>
        </p:nvSpPr>
        <p:spPr>
          <a:xfrm>
            <a:off x="7401450" y="1725171"/>
            <a:ext cx="3772317" cy="369332"/>
          </a:xfrm>
          <a:prstGeom prst="rect">
            <a:avLst/>
          </a:prstGeom>
          <a:noFill/>
        </p:spPr>
        <p:txBody>
          <a:bodyPr wrap="square" rtlCol="0">
            <a:spAutoFit/>
          </a:bodyPr>
          <a:lstStyle/>
          <a:p>
            <a:r>
              <a:rPr lang="es-ES" dirty="0">
                <a:latin typeface="Arial Black" panose="020B0A04020102020204" pitchFamily="34" charset="0"/>
              </a:rPr>
              <a:t>Carbohidratos saludables</a:t>
            </a:r>
            <a:endParaRPr lang="en-US" dirty="0">
              <a:latin typeface="Arial Black" panose="020B0A04020102020204" pitchFamily="34" charset="0"/>
            </a:endParaRPr>
          </a:p>
        </p:txBody>
      </p:sp>
      <p:pic>
        <p:nvPicPr>
          <p:cNvPr id="9" name="Picture 8" descr="Captura de pantalla de la Guía del participante: Kit El Camino hacia la buena salud con ideas para desayunos y almuerzos saludables. &#10;&#10;Desayuno: Un tazón de avena integral con arándanos y almendras. Pan de grano entero tostado con mantequilla de mani, bananos y fresas frescas.&#10;&#10;Almuerzo: Pasta de grano entero con brocoli. Tortillas de grano entero con calabaza, ajo y frijoles negros.&#10;&#10;Cena: Pasta penne integral con espinacas y pechuga de pollo a la plancha. Pescado al horno con arroz integral y frutas, y verduras de estación.">
            <a:extLst>
              <a:ext uri="{FF2B5EF4-FFF2-40B4-BE49-F238E27FC236}">
                <a16:creationId xmlns:a16="http://schemas.microsoft.com/office/drawing/2014/main" id="{38B27188-A429-E98F-7115-A5A7B2274022}"/>
              </a:ext>
            </a:extLst>
          </p:cNvPr>
          <p:cNvPicPr>
            <a:picLocks noChangeAspect="1"/>
          </p:cNvPicPr>
          <p:nvPr/>
        </p:nvPicPr>
        <p:blipFill>
          <a:blip r:embed="rId4"/>
          <a:stretch>
            <a:fillRect/>
          </a:stretch>
        </p:blipFill>
        <p:spPr>
          <a:xfrm>
            <a:off x="5047253" y="2094503"/>
            <a:ext cx="7144747" cy="4191585"/>
          </a:xfrm>
          <a:prstGeom prst="rect">
            <a:avLst/>
          </a:prstGeom>
        </p:spPr>
      </p:pic>
      <p:sp>
        <p:nvSpPr>
          <p:cNvPr id="12" name="TextBox 11">
            <a:extLst>
              <a:ext uri="{FF2B5EF4-FFF2-40B4-BE49-F238E27FC236}">
                <a16:creationId xmlns:a16="http://schemas.microsoft.com/office/drawing/2014/main" id="{F28C7469-4AEA-D133-C30C-6CE1007FB09E}"/>
              </a:ext>
            </a:extLst>
          </p:cNvPr>
          <p:cNvSpPr txBox="1"/>
          <p:nvPr/>
        </p:nvSpPr>
        <p:spPr>
          <a:xfrm>
            <a:off x="0" y="6488668"/>
            <a:ext cx="12192000" cy="338554"/>
          </a:xfrm>
          <a:prstGeom prst="rect">
            <a:avLst/>
          </a:prstGeom>
          <a:noFill/>
        </p:spPr>
        <p:txBody>
          <a:bodyPr wrap="square" rtlCol="0">
            <a:spAutoFit/>
          </a:bodyPr>
          <a:lstStyle/>
          <a:p>
            <a:r>
              <a:rPr lang="es-ES" sz="1600" b="1" dirty="0"/>
              <a:t>Elija alimentos con carbohidratos en formas menos procesadas, en los que obtendrá vitaminas, minerales y fibra además de energía.</a:t>
            </a:r>
            <a:endParaRPr lang="en-US" sz="1600" b="1" dirty="0"/>
          </a:p>
        </p:txBody>
      </p:sp>
    </p:spTree>
    <p:extLst>
      <p:ext uri="{BB962C8B-B14F-4D97-AF65-F5344CB8AC3E}">
        <p14:creationId xmlns:p14="http://schemas.microsoft.com/office/powerpoint/2010/main" val="118395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4" grpId="0"/>
      <p:bldP spid="2" grpId="0"/>
      <p:bldP spid="6"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BE3E"/>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7B5892A2-3C1E-0F3A-5DB0-0DC304CFF02E}"/>
              </a:ext>
            </a:extLst>
          </p:cNvPr>
          <p:cNvSpPr>
            <a:spLocks noGrp="1"/>
          </p:cNvSpPr>
          <p:nvPr>
            <p:ph type="title"/>
          </p:nvPr>
        </p:nvSpPr>
        <p:spPr>
          <a:xfrm>
            <a:off x="990600" y="1026741"/>
            <a:ext cx="3543300" cy="4578624"/>
          </a:xfrm>
        </p:spPr>
        <p:txBody>
          <a:bodyPr anchor="b">
            <a:normAutofit/>
          </a:bodyPr>
          <a:lstStyle/>
          <a:p>
            <a:r>
              <a:rPr lang="en-US" b="1" dirty="0" err="1">
                <a:solidFill>
                  <a:schemeClr val="bg1"/>
                </a:solidFill>
                <a:latin typeface="Arial Black" panose="020B0A04020102020204" pitchFamily="34" charset="0"/>
              </a:rPr>
              <a:t>Lección</a:t>
            </a:r>
            <a:r>
              <a:rPr lang="en-US" b="1" dirty="0">
                <a:solidFill>
                  <a:schemeClr val="bg1"/>
                </a:solidFill>
                <a:latin typeface="Arial Black" panose="020B0A04020102020204" pitchFamily="34" charset="0"/>
              </a:rPr>
              <a:t> 3</a:t>
            </a:r>
          </a:p>
        </p:txBody>
      </p:sp>
      <p:cxnSp>
        <p:nvCxnSpPr>
          <p:cNvPr id="13" name="Straight Connector 9">
            <a:extLst>
              <a:ext uri="{FF2B5EF4-FFF2-40B4-BE49-F238E27FC236}">
                <a16:creationId xmlns:a16="http://schemas.microsoft.com/office/drawing/2014/main" id="{B209265E-E0D7-493B-97CE-2263D50C3F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4BE17B-C2FB-CB5E-6EF6-356A84C81C85}"/>
              </a:ext>
            </a:extLst>
          </p:cNvPr>
          <p:cNvSpPr>
            <a:spLocks noGrp="1"/>
          </p:cNvSpPr>
          <p:nvPr>
            <p:ph idx="1"/>
          </p:nvPr>
        </p:nvSpPr>
        <p:spPr>
          <a:xfrm>
            <a:off x="1231470" y="2026920"/>
            <a:ext cx="9729060" cy="2163243"/>
          </a:xfrm>
        </p:spPr>
        <p:txBody>
          <a:bodyPr anchor="t">
            <a:normAutofit/>
          </a:bodyPr>
          <a:lstStyle/>
          <a:p>
            <a:pPr marL="0" indent="0" algn="ctr">
              <a:buNone/>
            </a:pPr>
            <a:endParaRPr lang="en-US" dirty="0"/>
          </a:p>
          <a:p>
            <a:pPr marL="0" indent="0" algn="ctr">
              <a:buNone/>
            </a:pPr>
            <a:endParaRPr lang="en-US" dirty="0"/>
          </a:p>
          <a:p>
            <a:pPr marL="0" indent="0" algn="ctr">
              <a:buNone/>
            </a:pPr>
            <a:r>
              <a:rPr lang="en-US" sz="4200" b="1" dirty="0" err="1">
                <a:solidFill>
                  <a:schemeClr val="bg1"/>
                </a:solidFill>
                <a:latin typeface="Arial Narrow" panose="020B0606020202030204" pitchFamily="34" charset="0"/>
              </a:rPr>
              <a:t>Aumente</a:t>
            </a:r>
            <a:r>
              <a:rPr lang="en-US" sz="4200" b="1" dirty="0">
                <a:solidFill>
                  <a:schemeClr val="bg1"/>
                </a:solidFill>
                <a:latin typeface="Arial Narrow" panose="020B0606020202030204" pitchFamily="34" charset="0"/>
              </a:rPr>
              <a:t> la </a:t>
            </a:r>
            <a:r>
              <a:rPr lang="en-US" sz="4200" b="1" dirty="0" err="1">
                <a:solidFill>
                  <a:schemeClr val="bg1"/>
                </a:solidFill>
                <a:latin typeface="Arial Narrow" panose="020B0606020202030204" pitchFamily="34" charset="0"/>
              </a:rPr>
              <a:t>actividad</a:t>
            </a:r>
            <a:r>
              <a:rPr lang="en-US" sz="4200" b="1" dirty="0">
                <a:solidFill>
                  <a:schemeClr val="bg1"/>
                </a:solidFill>
                <a:latin typeface="Arial Narrow" panose="020B0606020202030204" pitchFamily="34" charset="0"/>
              </a:rPr>
              <a:t> </a:t>
            </a:r>
            <a:r>
              <a:rPr lang="en-US" sz="4200" b="1" dirty="0" err="1">
                <a:solidFill>
                  <a:schemeClr val="bg1"/>
                </a:solidFill>
                <a:latin typeface="Arial Narrow" panose="020B0606020202030204" pitchFamily="34" charset="0"/>
              </a:rPr>
              <a:t>física</a:t>
            </a:r>
            <a:endParaRPr lang="en-US" sz="4200" b="1" dirty="0">
              <a:solidFill>
                <a:schemeClr val="bg1"/>
              </a:solidFill>
              <a:latin typeface="Arial Narrow" panose="020B0606020202030204" pitchFamily="34" charset="0"/>
            </a:endParaRPr>
          </a:p>
        </p:txBody>
      </p:sp>
      <p:sp>
        <p:nvSpPr>
          <p:cNvPr id="4" name="Rectangle 3">
            <a:extLst>
              <a:ext uri="{FF2B5EF4-FFF2-40B4-BE49-F238E27FC236}">
                <a16:creationId xmlns:a16="http://schemas.microsoft.com/office/drawing/2014/main" id="{0EA4F667-B9A8-0ADA-91EC-316D8649F3C3}"/>
              </a:ext>
              <a:ext uri="{C183D7F6-B498-43B3-948B-1728B52AA6E4}">
                <adec:decorative xmlns:adec="http://schemas.microsoft.com/office/drawing/2017/decorative" val="1"/>
              </a:ext>
            </a:extLst>
          </p:cNvPr>
          <p:cNvSpPr/>
          <p:nvPr/>
        </p:nvSpPr>
        <p:spPr>
          <a:xfrm>
            <a:off x="894303" y="5605365"/>
            <a:ext cx="1366576" cy="443743"/>
          </a:xfrm>
          <a:prstGeom prst="rect">
            <a:avLst/>
          </a:prstGeom>
          <a:solidFill>
            <a:srgbClr val="F3B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36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F3B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3: </a:t>
            </a:r>
            <a:r>
              <a:rPr lang="en-US" sz="2800" b="1" dirty="0" err="1">
                <a:solidFill>
                  <a:schemeClr val="bg1"/>
                </a:solidFill>
                <a:latin typeface="Arial Narrow" panose="020B0606020202030204" pitchFamily="34" charset="0"/>
                <a:cs typeface="Arial" panose="020B0604020202020204" pitchFamily="34" charset="0"/>
              </a:rPr>
              <a:t>Aumente</a:t>
            </a:r>
            <a:r>
              <a:rPr lang="en-US" sz="2800" b="1" dirty="0">
                <a:solidFill>
                  <a:schemeClr val="bg1"/>
                </a:solidFill>
                <a:latin typeface="Arial Narrow" panose="020B0606020202030204" pitchFamily="34" charset="0"/>
                <a:cs typeface="Arial" panose="020B0604020202020204" pitchFamily="34" charset="0"/>
              </a:rPr>
              <a:t> la </a:t>
            </a:r>
            <a:r>
              <a:rPr lang="en-US" sz="2800" b="1" dirty="0" err="1">
                <a:solidFill>
                  <a:schemeClr val="bg1"/>
                </a:solidFill>
                <a:latin typeface="Arial Narrow" panose="020B0606020202030204" pitchFamily="34" charset="0"/>
                <a:cs typeface="Arial" panose="020B0604020202020204" pitchFamily="34" charset="0"/>
              </a:rPr>
              <a:t>actividad</a:t>
            </a:r>
            <a:r>
              <a:rPr lang="en-US" sz="2800" b="1" dirty="0">
                <a:solidFill>
                  <a:schemeClr val="bg1"/>
                </a:solidFill>
                <a:latin typeface="Arial Narrow" panose="020B0606020202030204" pitchFamily="34" charset="0"/>
                <a:cs typeface="Arial" panose="020B0604020202020204" pitchFamily="34" charset="0"/>
              </a:rPr>
              <a:t> </a:t>
            </a:r>
            <a:r>
              <a:rPr lang="en-US" sz="2800" b="1" dirty="0" err="1">
                <a:solidFill>
                  <a:schemeClr val="bg1"/>
                </a:solidFill>
                <a:latin typeface="Arial Narrow" panose="020B0606020202030204" pitchFamily="34" charset="0"/>
                <a:cs typeface="Arial" panose="020B0604020202020204" pitchFamily="34" charset="0"/>
              </a:rPr>
              <a:t>física</a:t>
            </a:r>
            <a:endParaRPr lang="en-US" sz="2800" b="1" dirty="0">
              <a:solidFill>
                <a:schemeClr val="bg1"/>
              </a:solidFill>
              <a:latin typeface="Arial Narrow" panose="020B0606020202030204" pitchFamily="34" charset="0"/>
              <a:cs typeface="Arial" panose="020B060402020202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n-US" sz="2400" b="1" dirty="0" err="1">
                <a:latin typeface="Arial Narrow" panose="020B0606020202030204" pitchFamily="34" charset="0"/>
              </a:rPr>
              <a:t>Tema</a:t>
            </a:r>
            <a:r>
              <a:rPr lang="en-US" sz="2400" b="1" dirty="0">
                <a:latin typeface="Arial Narrow" panose="020B0606020202030204" pitchFamily="34" charset="0"/>
              </a:rPr>
              <a:t> 1: </a:t>
            </a:r>
            <a:r>
              <a:rPr lang="en-US" sz="2400" b="1" dirty="0" err="1">
                <a:latin typeface="Arial Narrow" panose="020B0606020202030204" pitchFamily="34" charset="0"/>
              </a:rPr>
              <a:t>Haga</a:t>
            </a:r>
            <a:r>
              <a:rPr lang="en-US" sz="2400" b="1" dirty="0">
                <a:latin typeface="Arial Narrow" panose="020B0606020202030204" pitchFamily="34" charset="0"/>
              </a:rPr>
              <a:t> </a:t>
            </a:r>
            <a:r>
              <a:rPr lang="en-US" sz="2400" b="1" dirty="0" err="1">
                <a:latin typeface="Arial Narrow" panose="020B0606020202030204" pitchFamily="34" charset="0"/>
              </a:rPr>
              <a:t>actividad</a:t>
            </a:r>
            <a:r>
              <a:rPr lang="en-US" sz="2400" b="1" dirty="0">
                <a:latin typeface="Arial Narrow" panose="020B0606020202030204" pitchFamily="34" charset="0"/>
              </a:rPr>
              <a:t> </a:t>
            </a:r>
            <a:r>
              <a:rPr lang="en-US" sz="2400" b="1" dirty="0" err="1">
                <a:latin typeface="Arial Narrow" panose="020B0606020202030204" pitchFamily="34" charset="0"/>
              </a:rPr>
              <a:t>física</a:t>
            </a: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3" name="Picture 2" descr="Una mujer Hispana/Latina mirando a la cámara. (Camila, 28, maestra de escuela primaria) ">
            <a:extLst>
              <a:ext uri="{FF2B5EF4-FFF2-40B4-BE49-F238E27FC236}">
                <a16:creationId xmlns:a16="http://schemas.microsoft.com/office/drawing/2014/main" id="{5B39B990-D60B-FFB4-9F4A-62C20D515A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415656" y="1533118"/>
            <a:ext cx="4005740" cy="2671836"/>
          </a:xfrm>
          <a:prstGeom prst="rect">
            <a:avLst/>
          </a:prstGeom>
        </p:spPr>
      </p:pic>
      <p:sp>
        <p:nvSpPr>
          <p:cNvPr id="9" name="TextBox 8">
            <a:extLst>
              <a:ext uri="{FF2B5EF4-FFF2-40B4-BE49-F238E27FC236}">
                <a16:creationId xmlns:a16="http://schemas.microsoft.com/office/drawing/2014/main" id="{4A9183A6-A295-A5E8-52A5-FD91B6CDAEF6}"/>
              </a:ext>
            </a:extLst>
          </p:cNvPr>
          <p:cNvSpPr txBox="1"/>
          <p:nvPr/>
        </p:nvSpPr>
        <p:spPr>
          <a:xfrm>
            <a:off x="415656" y="4304714"/>
            <a:ext cx="3474720" cy="1754326"/>
          </a:xfrm>
          <a:prstGeom prst="rect">
            <a:avLst/>
          </a:prstGeom>
          <a:noFill/>
        </p:spPr>
        <p:txBody>
          <a:bodyPr wrap="square" rtlCol="0">
            <a:spAutoFit/>
          </a:bodyPr>
          <a:lstStyle/>
          <a:p>
            <a:pPr algn="ctr"/>
            <a:r>
              <a:rPr lang="es-ES" b="1" dirty="0">
                <a:latin typeface="Arial Narrow" panose="020B0606020202030204" pitchFamily="34" charset="0"/>
              </a:rPr>
              <a:t>“La prevención de la diabetes tipo 2 no se limita a elegir alimentos saludables. También tuve que empezar a hacer actividad física. Hago actividad física que suma al menos 30 minutos al día”.</a:t>
            </a:r>
            <a:endParaRPr lang="en-US" b="1" dirty="0">
              <a:latin typeface="Arial Narrow" panose="020B0606020202030204" pitchFamily="34" charset="0"/>
            </a:endParaRPr>
          </a:p>
        </p:txBody>
      </p:sp>
      <p:pic>
        <p:nvPicPr>
          <p:cNvPr id="8" name="Picture 7" descr="Collage de hombres y mujeres hispanos/latinos realizando actividad física: montar en bicicleta, caminar, aeróbic, bailar. Los adultos necesitan 150 minutos semanales de actividad física de intensidad moderada. &#10;&#10;Los adultos necesitan 150 minutos por semana de actividad física de intensidad moderada.">
            <a:extLst>
              <a:ext uri="{FF2B5EF4-FFF2-40B4-BE49-F238E27FC236}">
                <a16:creationId xmlns:a16="http://schemas.microsoft.com/office/drawing/2014/main" id="{1A7E5482-9C32-54BA-59B8-A6DB06500E4F}"/>
              </a:ext>
            </a:extLst>
          </p:cNvPr>
          <p:cNvPicPr>
            <a:picLocks noChangeAspect="1"/>
          </p:cNvPicPr>
          <p:nvPr/>
        </p:nvPicPr>
        <p:blipFill>
          <a:blip r:embed="rId4"/>
          <a:stretch>
            <a:fillRect/>
          </a:stretch>
        </p:blipFill>
        <p:spPr>
          <a:xfrm>
            <a:off x="4841176" y="1644058"/>
            <a:ext cx="6935168" cy="4629796"/>
          </a:xfrm>
          <a:prstGeom prst="rect">
            <a:avLst/>
          </a:prstGeom>
        </p:spPr>
      </p:pic>
      <p:sp>
        <p:nvSpPr>
          <p:cNvPr id="12" name="TextBox 11">
            <a:extLst>
              <a:ext uri="{FF2B5EF4-FFF2-40B4-BE49-F238E27FC236}">
                <a16:creationId xmlns:a16="http://schemas.microsoft.com/office/drawing/2014/main" id="{66C5F3A5-5ECD-7841-970D-6CA170CFE5E3}"/>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FEF5E5"/>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267C3F1-CC44-79E0-E32B-C9F2D3A1EED1}"/>
              </a:ext>
            </a:extLst>
          </p:cNvPr>
          <p:cNvSpPr txBox="1"/>
          <p:nvPr/>
        </p:nvSpPr>
        <p:spPr>
          <a:xfrm>
            <a:off x="2602522" y="6488668"/>
            <a:ext cx="9589477" cy="338554"/>
          </a:xfrm>
          <a:prstGeom prst="rect">
            <a:avLst/>
          </a:prstGeom>
          <a:noFill/>
        </p:spPr>
        <p:txBody>
          <a:bodyPr wrap="square" rtlCol="0">
            <a:spAutoFit/>
          </a:bodyPr>
          <a:lstStyle/>
          <a:p>
            <a:r>
              <a:rPr lang="es-ES" sz="1600" b="1" dirty="0"/>
              <a:t>Hacer actividad física puede ayudar a prevenir o retrasar la diabetes tipo 2.</a:t>
            </a:r>
            <a:endParaRPr lang="en-US" sz="1600" b="1" dirty="0"/>
          </a:p>
        </p:txBody>
      </p:sp>
    </p:spTree>
    <p:extLst>
      <p:ext uri="{BB962C8B-B14F-4D97-AF65-F5344CB8AC3E}">
        <p14:creationId xmlns:p14="http://schemas.microsoft.com/office/powerpoint/2010/main" val="54762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2" grpId="0"/>
      <p:bldP spid="9" grpId="0"/>
      <p:bldP spid="12"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F3B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3: </a:t>
            </a:r>
            <a:r>
              <a:rPr lang="en-US" sz="2800" b="1" dirty="0" err="1">
                <a:solidFill>
                  <a:schemeClr val="bg1"/>
                </a:solidFill>
                <a:latin typeface="Arial Narrow" panose="020B0606020202030204" pitchFamily="34" charset="0"/>
                <a:cs typeface="Arial" panose="020B0604020202020204" pitchFamily="34" charset="0"/>
              </a:rPr>
              <a:t>Aumente</a:t>
            </a:r>
            <a:r>
              <a:rPr lang="en-US" sz="2800" b="1" dirty="0">
                <a:solidFill>
                  <a:schemeClr val="bg1"/>
                </a:solidFill>
                <a:latin typeface="Arial Narrow" panose="020B0606020202030204" pitchFamily="34" charset="0"/>
                <a:cs typeface="Arial" panose="020B0604020202020204" pitchFamily="34" charset="0"/>
              </a:rPr>
              <a:t> la </a:t>
            </a:r>
            <a:r>
              <a:rPr lang="en-US" sz="2800" b="1" dirty="0" err="1">
                <a:solidFill>
                  <a:schemeClr val="bg1"/>
                </a:solidFill>
                <a:latin typeface="Arial Narrow" panose="020B0606020202030204" pitchFamily="34" charset="0"/>
                <a:cs typeface="Arial" panose="020B0604020202020204" pitchFamily="34" charset="0"/>
              </a:rPr>
              <a:t>actividad</a:t>
            </a:r>
            <a:r>
              <a:rPr lang="en-US" sz="2800" b="1" dirty="0">
                <a:solidFill>
                  <a:schemeClr val="bg1"/>
                </a:solidFill>
                <a:latin typeface="Arial Narrow" panose="020B0606020202030204" pitchFamily="34" charset="0"/>
                <a:cs typeface="Arial" panose="020B0604020202020204" pitchFamily="34" charset="0"/>
              </a:rPr>
              <a:t> </a:t>
            </a:r>
            <a:r>
              <a:rPr lang="en-US" sz="2800" b="1" dirty="0" err="1">
                <a:solidFill>
                  <a:schemeClr val="bg1"/>
                </a:solidFill>
                <a:latin typeface="Arial Narrow" panose="020B0606020202030204" pitchFamily="34" charset="0"/>
                <a:cs typeface="Arial" panose="020B0604020202020204" pitchFamily="34" charset="0"/>
              </a:rPr>
              <a:t>física</a:t>
            </a:r>
            <a:endParaRPr lang="en-US" sz="2800" b="1" dirty="0">
              <a:solidFill>
                <a:schemeClr val="bg1"/>
              </a:solidFill>
              <a:latin typeface="Arial Narrow" panose="020B0606020202030204" pitchFamily="34" charset="0"/>
              <a:cs typeface="Arial" panose="020B060402020202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rPr>
              <a:t>Tema 2: Haga un seguimiento de su actividad</a:t>
            </a: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7" name="Picture 6" descr="Una mujer Hispana/Latina mirando a la cámara. (Camila, 28, maestra de escuela primaria) ">
            <a:extLst>
              <a:ext uri="{FF2B5EF4-FFF2-40B4-BE49-F238E27FC236}">
                <a16:creationId xmlns:a16="http://schemas.microsoft.com/office/drawing/2014/main" id="{B3180FF7-15E0-9519-231E-7A337EA3D2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15213" y="1729461"/>
            <a:ext cx="4005740" cy="2671836"/>
          </a:xfrm>
          <a:prstGeom prst="rect">
            <a:avLst/>
          </a:prstGeom>
        </p:spPr>
      </p:pic>
      <p:sp>
        <p:nvSpPr>
          <p:cNvPr id="6" name="TextBox 5">
            <a:extLst>
              <a:ext uri="{FF2B5EF4-FFF2-40B4-BE49-F238E27FC236}">
                <a16:creationId xmlns:a16="http://schemas.microsoft.com/office/drawing/2014/main" id="{B9CBFC1F-1C12-6E2C-6260-070CE3AB72C8}"/>
              </a:ext>
            </a:extLst>
          </p:cNvPr>
          <p:cNvSpPr txBox="1"/>
          <p:nvPr/>
        </p:nvSpPr>
        <p:spPr>
          <a:xfrm flipH="1">
            <a:off x="400286" y="4545829"/>
            <a:ext cx="4178105" cy="923330"/>
          </a:xfrm>
          <a:prstGeom prst="rect">
            <a:avLst/>
          </a:prstGeom>
          <a:noFill/>
        </p:spPr>
        <p:txBody>
          <a:bodyPr wrap="square" rtlCol="0">
            <a:spAutoFit/>
          </a:bodyPr>
          <a:lstStyle/>
          <a:p>
            <a:pPr algn="ctr"/>
            <a:r>
              <a:rPr lang="es-ES" b="1" dirty="0">
                <a:latin typeface="Arial Narrow" panose="020B0606020202030204" pitchFamily="34" charset="0"/>
              </a:rPr>
              <a:t>“Hacer un seguimiento de mi actividad me ayuda a cumplir mis metas, y lo he convertido en parte de mi rutina diaria”.</a:t>
            </a:r>
            <a:endParaRPr lang="en-US" b="1" dirty="0">
              <a:latin typeface="Arial Narrow" panose="020B0606020202030204" pitchFamily="34" charset="0"/>
            </a:endParaRPr>
          </a:p>
        </p:txBody>
      </p:sp>
      <p:sp>
        <p:nvSpPr>
          <p:cNvPr id="10" name="TextBox 9">
            <a:extLst>
              <a:ext uri="{FF2B5EF4-FFF2-40B4-BE49-F238E27FC236}">
                <a16:creationId xmlns:a16="http://schemas.microsoft.com/office/drawing/2014/main" id="{4A8ABB66-37DB-FCDC-C9AF-01177253CC81}"/>
              </a:ext>
            </a:extLst>
          </p:cNvPr>
          <p:cNvSpPr txBox="1"/>
          <p:nvPr/>
        </p:nvSpPr>
        <p:spPr>
          <a:xfrm>
            <a:off x="6930649" y="1777353"/>
            <a:ext cx="3772317" cy="369332"/>
          </a:xfrm>
          <a:prstGeom prst="rect">
            <a:avLst/>
          </a:prstGeom>
          <a:noFill/>
        </p:spPr>
        <p:txBody>
          <a:bodyPr wrap="square" rtlCol="0">
            <a:spAutoFit/>
          </a:bodyPr>
          <a:lstStyle/>
          <a:p>
            <a:r>
              <a:rPr lang="es-ES" dirty="0">
                <a:latin typeface="Arial Black" panose="020B0A04020102020204" pitchFamily="34" charset="0"/>
              </a:rPr>
              <a:t>Registro de actividades</a:t>
            </a:r>
            <a:endParaRPr lang="en-US" dirty="0">
              <a:latin typeface="Arial Black" panose="020B0A04020102020204" pitchFamily="34" charset="0"/>
            </a:endParaRPr>
          </a:p>
        </p:txBody>
      </p:sp>
      <p:pic>
        <p:nvPicPr>
          <p:cNvPr id="9" name="Picture 8" descr="Captura de pantalla de la Guía del participante: Kit El Camino hacia la buena salud en la que se muestra un ejemplo de registro para el seguimiento de la actividad física. ">
            <a:extLst>
              <a:ext uri="{FF2B5EF4-FFF2-40B4-BE49-F238E27FC236}">
                <a16:creationId xmlns:a16="http://schemas.microsoft.com/office/drawing/2014/main" id="{D318F621-D20A-C096-3984-BF3F4F849548}"/>
              </a:ext>
            </a:extLst>
          </p:cNvPr>
          <p:cNvPicPr>
            <a:picLocks noChangeAspect="1"/>
          </p:cNvPicPr>
          <p:nvPr/>
        </p:nvPicPr>
        <p:blipFill>
          <a:blip r:embed="rId4"/>
          <a:stretch>
            <a:fillRect/>
          </a:stretch>
        </p:blipFill>
        <p:spPr>
          <a:xfrm>
            <a:off x="4891384" y="2077878"/>
            <a:ext cx="7011378" cy="4201111"/>
          </a:xfrm>
          <a:prstGeom prst="rect">
            <a:avLst/>
          </a:prstGeom>
        </p:spPr>
      </p:pic>
      <p:sp>
        <p:nvSpPr>
          <p:cNvPr id="11" name="TextBox 10">
            <a:extLst>
              <a:ext uri="{FF2B5EF4-FFF2-40B4-BE49-F238E27FC236}">
                <a16:creationId xmlns:a16="http://schemas.microsoft.com/office/drawing/2014/main" id="{3A07AD76-0C9F-DC95-7722-DF2618B69950}"/>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FEF5E5"/>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CDF6016-73AD-7BBD-B8EE-7E9B53CC65C9}"/>
              </a:ext>
            </a:extLst>
          </p:cNvPr>
          <p:cNvSpPr txBox="1"/>
          <p:nvPr/>
        </p:nvSpPr>
        <p:spPr>
          <a:xfrm>
            <a:off x="1698171" y="6486734"/>
            <a:ext cx="9589477" cy="338554"/>
          </a:xfrm>
          <a:prstGeom prst="rect">
            <a:avLst/>
          </a:prstGeom>
          <a:noFill/>
        </p:spPr>
        <p:txBody>
          <a:bodyPr wrap="square" rtlCol="0">
            <a:spAutoFit/>
          </a:bodyPr>
          <a:lstStyle/>
          <a:p>
            <a:r>
              <a:rPr lang="es-ES" sz="1600" b="1" dirty="0"/>
              <a:t>Llevar un registro de su progreso es una buena manera de mantener la motivación para hacer ejercicio.</a:t>
            </a:r>
            <a:endParaRPr lang="en-US" sz="1600" b="1" dirty="0"/>
          </a:p>
        </p:txBody>
      </p:sp>
    </p:spTree>
    <p:extLst>
      <p:ext uri="{BB962C8B-B14F-4D97-AF65-F5344CB8AC3E}">
        <p14:creationId xmlns:p14="http://schemas.microsoft.com/office/powerpoint/2010/main" val="243064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2" grpId="0"/>
      <p:bldP spid="6" grpId="0"/>
      <p:bldP spid="10" grpId="0"/>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F3B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830FC67-3A79-F36A-4AF8-0571FE2FE0FC}"/>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FEF5E5"/>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3: </a:t>
            </a:r>
            <a:r>
              <a:rPr lang="en-US" sz="2800" b="1" dirty="0" err="1">
                <a:solidFill>
                  <a:schemeClr val="bg1"/>
                </a:solidFill>
                <a:latin typeface="Arial Narrow" panose="020B0606020202030204" pitchFamily="34" charset="0"/>
                <a:cs typeface="Arial" panose="020B0604020202020204" pitchFamily="34" charset="0"/>
              </a:rPr>
              <a:t>Aumente</a:t>
            </a:r>
            <a:r>
              <a:rPr lang="en-US" sz="2800" b="1" dirty="0">
                <a:solidFill>
                  <a:schemeClr val="bg1"/>
                </a:solidFill>
                <a:latin typeface="Arial Narrow" panose="020B0606020202030204" pitchFamily="34" charset="0"/>
                <a:cs typeface="Arial" panose="020B0604020202020204" pitchFamily="34" charset="0"/>
              </a:rPr>
              <a:t> la </a:t>
            </a:r>
            <a:r>
              <a:rPr lang="en-US" sz="2800" b="1" dirty="0" err="1">
                <a:solidFill>
                  <a:schemeClr val="bg1"/>
                </a:solidFill>
                <a:latin typeface="Arial Narrow" panose="020B0606020202030204" pitchFamily="34" charset="0"/>
                <a:cs typeface="Arial" panose="020B0604020202020204" pitchFamily="34" charset="0"/>
              </a:rPr>
              <a:t>actividad</a:t>
            </a:r>
            <a:r>
              <a:rPr lang="en-US" sz="2800" b="1" dirty="0">
                <a:solidFill>
                  <a:schemeClr val="bg1"/>
                </a:solidFill>
                <a:latin typeface="Arial Narrow" panose="020B0606020202030204" pitchFamily="34" charset="0"/>
                <a:cs typeface="Arial" panose="020B0604020202020204" pitchFamily="34" charset="0"/>
              </a:rPr>
              <a:t> </a:t>
            </a:r>
            <a:r>
              <a:rPr lang="en-US" sz="2800" b="1" dirty="0" err="1">
                <a:solidFill>
                  <a:schemeClr val="bg1"/>
                </a:solidFill>
                <a:latin typeface="Arial Narrow" panose="020B0606020202030204" pitchFamily="34" charset="0"/>
                <a:cs typeface="Arial" panose="020B0604020202020204" pitchFamily="34" charset="0"/>
              </a:rPr>
              <a:t>física</a:t>
            </a:r>
            <a:endParaRPr lang="en-US" sz="2800" b="1" dirty="0">
              <a:solidFill>
                <a:schemeClr val="bg1"/>
              </a:solidFill>
              <a:latin typeface="Arial Narrow" panose="020B0606020202030204" pitchFamily="34" charset="0"/>
              <a:cs typeface="Arial" panose="020B060402020202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rPr>
              <a:t>Tema 3: Desafíos y excusas</a:t>
            </a: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3" name="Picture 2" descr="Un hombre Hispano/Latino mirando a la cámara. (Jorge 32, Agente inmobilario) ">
            <a:extLst>
              <a:ext uri="{FF2B5EF4-FFF2-40B4-BE49-F238E27FC236}">
                <a16:creationId xmlns:a16="http://schemas.microsoft.com/office/drawing/2014/main" id="{FC8B9DBF-FB45-5E42-B199-3038B58F1D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8675" y="2181369"/>
            <a:ext cx="3743325" cy="2495261"/>
          </a:xfrm>
          <a:prstGeom prst="rect">
            <a:avLst/>
          </a:prstGeom>
        </p:spPr>
      </p:pic>
      <p:sp>
        <p:nvSpPr>
          <p:cNvPr id="9" name="TextBox 8">
            <a:extLst>
              <a:ext uri="{FF2B5EF4-FFF2-40B4-BE49-F238E27FC236}">
                <a16:creationId xmlns:a16="http://schemas.microsoft.com/office/drawing/2014/main" id="{2E4D0F8A-F014-4113-DCC2-7A2B39BEC5D2}"/>
              </a:ext>
            </a:extLst>
          </p:cNvPr>
          <p:cNvSpPr txBox="1"/>
          <p:nvPr/>
        </p:nvSpPr>
        <p:spPr>
          <a:xfrm flipH="1">
            <a:off x="868675" y="4846527"/>
            <a:ext cx="3971803" cy="1200329"/>
          </a:xfrm>
          <a:prstGeom prst="rect">
            <a:avLst/>
          </a:prstGeom>
          <a:noFill/>
        </p:spPr>
        <p:txBody>
          <a:bodyPr wrap="square" rtlCol="0">
            <a:spAutoFit/>
          </a:bodyPr>
          <a:lstStyle/>
          <a:p>
            <a:pPr algn="ctr"/>
            <a:r>
              <a:rPr lang="es-ES" b="1" dirty="0">
                <a:latin typeface="Arial Narrow" panose="020B0606020202030204" pitchFamily="34" charset="0"/>
              </a:rPr>
              <a:t>“Usar excusas es demasiado fácil. Agregué un cambio saludable al mes y dividí mi actividad física en pequeñas secciones durante el día”.</a:t>
            </a:r>
            <a:endParaRPr lang="en-US" b="1" dirty="0">
              <a:latin typeface="Arial Narrow" panose="020B0606020202030204" pitchFamily="34" charset="0"/>
            </a:endParaRPr>
          </a:p>
        </p:txBody>
      </p:sp>
      <p:sp>
        <p:nvSpPr>
          <p:cNvPr id="10" name="TextBox 9">
            <a:extLst>
              <a:ext uri="{FF2B5EF4-FFF2-40B4-BE49-F238E27FC236}">
                <a16:creationId xmlns:a16="http://schemas.microsoft.com/office/drawing/2014/main" id="{42D3AEA7-8091-2DAB-83A6-E5F83A272CC6}"/>
              </a:ext>
            </a:extLst>
          </p:cNvPr>
          <p:cNvSpPr txBox="1"/>
          <p:nvPr/>
        </p:nvSpPr>
        <p:spPr>
          <a:xfrm>
            <a:off x="6930649" y="1777353"/>
            <a:ext cx="3772317" cy="369332"/>
          </a:xfrm>
          <a:prstGeom prst="rect">
            <a:avLst/>
          </a:prstGeom>
          <a:noFill/>
        </p:spPr>
        <p:txBody>
          <a:bodyPr wrap="square" rtlCol="0">
            <a:spAutoFit/>
          </a:bodyPr>
          <a:lstStyle/>
          <a:p>
            <a:r>
              <a:rPr lang="es-ES" dirty="0">
                <a:latin typeface="Arial Black" panose="020B0A04020102020204" pitchFamily="34" charset="0"/>
              </a:rPr>
              <a:t>Superar los desafíos</a:t>
            </a:r>
            <a:endParaRPr lang="en-US" dirty="0">
              <a:latin typeface="Arial Black" panose="020B0A04020102020204" pitchFamily="34" charset="0"/>
            </a:endParaRPr>
          </a:p>
        </p:txBody>
      </p:sp>
      <p:pic>
        <p:nvPicPr>
          <p:cNvPr id="6" name="Picture 5" descr="Conozca su “porqué”; Planifique; Divida sus 150 minutos de ejercicio; Haga ejercicio mientras hace otras cosas; Descargue aplicaciones de ejercicio gratuitas; Haga actividades gratuitas; Camine en un centro commercial; Pruebe otra manera de hacer actividad física; Pregunte cómo tratar una lesion; Use férulas y apoyo. ">
            <a:extLst>
              <a:ext uri="{FF2B5EF4-FFF2-40B4-BE49-F238E27FC236}">
                <a16:creationId xmlns:a16="http://schemas.microsoft.com/office/drawing/2014/main" id="{8B9C2CCD-1784-601B-7722-03A83767FAC0}"/>
              </a:ext>
            </a:extLst>
          </p:cNvPr>
          <p:cNvPicPr>
            <a:picLocks noChangeAspect="1"/>
          </p:cNvPicPr>
          <p:nvPr/>
        </p:nvPicPr>
        <p:blipFill>
          <a:blip r:embed="rId4"/>
          <a:stretch>
            <a:fillRect/>
          </a:stretch>
        </p:blipFill>
        <p:spPr>
          <a:xfrm>
            <a:off x="4722726" y="2231410"/>
            <a:ext cx="7392432" cy="4172532"/>
          </a:xfrm>
          <a:prstGeom prst="rect">
            <a:avLst/>
          </a:prstGeom>
        </p:spPr>
      </p:pic>
      <p:sp>
        <p:nvSpPr>
          <p:cNvPr id="12" name="TextBox 11">
            <a:extLst>
              <a:ext uri="{FF2B5EF4-FFF2-40B4-BE49-F238E27FC236}">
                <a16:creationId xmlns:a16="http://schemas.microsoft.com/office/drawing/2014/main" id="{F6926CEF-19C0-8AD4-E57B-966070916CEA}"/>
              </a:ext>
            </a:extLst>
          </p:cNvPr>
          <p:cNvSpPr txBox="1"/>
          <p:nvPr/>
        </p:nvSpPr>
        <p:spPr>
          <a:xfrm>
            <a:off x="2854576" y="6463051"/>
            <a:ext cx="9589477" cy="338554"/>
          </a:xfrm>
          <a:prstGeom prst="rect">
            <a:avLst/>
          </a:prstGeom>
          <a:noFill/>
        </p:spPr>
        <p:txBody>
          <a:bodyPr wrap="square" rtlCol="0">
            <a:spAutoFit/>
          </a:bodyPr>
          <a:lstStyle/>
          <a:p>
            <a:r>
              <a:rPr lang="es-ES" sz="1600" b="1" dirty="0"/>
              <a:t>No hay excusas, solo elecciones. Cada día elijo cuidarme a mí mismo.</a:t>
            </a:r>
            <a:endParaRPr lang="en-US" sz="1600" b="1" dirty="0"/>
          </a:p>
        </p:txBody>
      </p:sp>
    </p:spTree>
    <p:extLst>
      <p:ext uri="{BB962C8B-B14F-4D97-AF65-F5344CB8AC3E}">
        <p14:creationId xmlns:p14="http://schemas.microsoft.com/office/powerpoint/2010/main" val="37824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4" grpId="0"/>
      <p:bldP spid="2" grpId="0"/>
      <p:bldP spid="9"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F3B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3: </a:t>
            </a:r>
            <a:r>
              <a:rPr lang="en-US" sz="2800" b="1" dirty="0" err="1">
                <a:solidFill>
                  <a:schemeClr val="bg1"/>
                </a:solidFill>
                <a:latin typeface="Arial Narrow" panose="020B0606020202030204" pitchFamily="34" charset="0"/>
                <a:cs typeface="Arial" panose="020B0604020202020204" pitchFamily="34" charset="0"/>
              </a:rPr>
              <a:t>Aumente</a:t>
            </a:r>
            <a:r>
              <a:rPr lang="en-US" sz="2800" b="1" dirty="0">
                <a:solidFill>
                  <a:schemeClr val="bg1"/>
                </a:solidFill>
                <a:latin typeface="Arial Narrow" panose="020B0606020202030204" pitchFamily="34" charset="0"/>
                <a:cs typeface="Arial" panose="020B0604020202020204" pitchFamily="34" charset="0"/>
              </a:rPr>
              <a:t> la </a:t>
            </a:r>
            <a:r>
              <a:rPr lang="en-US" sz="2800" b="1" dirty="0" err="1">
                <a:solidFill>
                  <a:schemeClr val="bg1"/>
                </a:solidFill>
                <a:latin typeface="Arial Narrow" panose="020B0606020202030204" pitchFamily="34" charset="0"/>
                <a:cs typeface="Arial" panose="020B0604020202020204" pitchFamily="34" charset="0"/>
              </a:rPr>
              <a:t>actividad</a:t>
            </a:r>
            <a:r>
              <a:rPr lang="en-US" sz="2800" b="1" dirty="0">
                <a:solidFill>
                  <a:schemeClr val="bg1"/>
                </a:solidFill>
                <a:latin typeface="Arial Narrow" panose="020B0606020202030204" pitchFamily="34" charset="0"/>
                <a:cs typeface="Arial" panose="020B0604020202020204" pitchFamily="34" charset="0"/>
              </a:rPr>
              <a:t> </a:t>
            </a:r>
            <a:r>
              <a:rPr lang="en-US" sz="2800" b="1" dirty="0" err="1">
                <a:solidFill>
                  <a:schemeClr val="bg1"/>
                </a:solidFill>
                <a:latin typeface="Arial Narrow" panose="020B0606020202030204" pitchFamily="34" charset="0"/>
                <a:cs typeface="Arial" panose="020B0604020202020204" pitchFamily="34" charset="0"/>
              </a:rPr>
              <a:t>física</a:t>
            </a:r>
            <a:endParaRPr lang="en-US" sz="2800" b="1" dirty="0">
              <a:solidFill>
                <a:schemeClr val="bg1"/>
              </a:solidFill>
              <a:latin typeface="Arial Narrow" panose="020B0606020202030204" pitchFamily="34" charset="0"/>
              <a:cs typeface="Arial" panose="020B060402020202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rPr>
              <a:t>Tema 4: Encontrar tiempo para la actividad física</a:t>
            </a: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7" name="Picture 6" descr="Una mujer Hispana/Latina mirando a la cámara. (Camila, 28, maestra de escuela primaria)">
            <a:extLst>
              <a:ext uri="{FF2B5EF4-FFF2-40B4-BE49-F238E27FC236}">
                <a16:creationId xmlns:a16="http://schemas.microsoft.com/office/drawing/2014/main" id="{2A83E3F6-C1E6-AC50-B5FF-21F5D8392D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18853" y="1919181"/>
            <a:ext cx="4005740" cy="2671836"/>
          </a:xfrm>
          <a:prstGeom prst="rect">
            <a:avLst/>
          </a:prstGeom>
        </p:spPr>
      </p:pic>
      <p:sp>
        <p:nvSpPr>
          <p:cNvPr id="5" name="TextBox 4">
            <a:extLst>
              <a:ext uri="{FF2B5EF4-FFF2-40B4-BE49-F238E27FC236}">
                <a16:creationId xmlns:a16="http://schemas.microsoft.com/office/drawing/2014/main" id="{A623EA04-4A3F-E846-62FE-B761B063708C}"/>
              </a:ext>
            </a:extLst>
          </p:cNvPr>
          <p:cNvSpPr txBox="1"/>
          <p:nvPr/>
        </p:nvSpPr>
        <p:spPr>
          <a:xfrm>
            <a:off x="518853" y="4760881"/>
            <a:ext cx="4005740" cy="923330"/>
          </a:xfrm>
          <a:prstGeom prst="rect">
            <a:avLst/>
          </a:prstGeom>
          <a:noFill/>
        </p:spPr>
        <p:txBody>
          <a:bodyPr wrap="square" rtlCol="0">
            <a:spAutoFit/>
          </a:bodyPr>
          <a:lstStyle/>
          <a:p>
            <a:pPr algn="ctr"/>
            <a:r>
              <a:rPr lang="es-ES" b="1" dirty="0">
                <a:latin typeface="Arial Narrow" panose="020B0606020202030204" pitchFamily="34" charset="0"/>
              </a:rPr>
              <a:t>“He aprendido a colar la actividad física en mi rutina diaria. Me di cuenta de que también me ayuda a lidiar con el estrés”.</a:t>
            </a:r>
            <a:endParaRPr lang="en-US" b="1" dirty="0">
              <a:latin typeface="Arial Narrow" panose="020B0606020202030204" pitchFamily="34" charset="0"/>
            </a:endParaRPr>
          </a:p>
        </p:txBody>
      </p:sp>
      <p:sp>
        <p:nvSpPr>
          <p:cNvPr id="12" name="TextBox 11">
            <a:extLst>
              <a:ext uri="{FF2B5EF4-FFF2-40B4-BE49-F238E27FC236}">
                <a16:creationId xmlns:a16="http://schemas.microsoft.com/office/drawing/2014/main" id="{0B70BAFB-6B92-F351-920F-9E69F2A467C5}"/>
              </a:ext>
            </a:extLst>
          </p:cNvPr>
          <p:cNvSpPr txBox="1"/>
          <p:nvPr/>
        </p:nvSpPr>
        <p:spPr>
          <a:xfrm>
            <a:off x="5885297" y="1641224"/>
            <a:ext cx="5787850" cy="369332"/>
          </a:xfrm>
          <a:prstGeom prst="rect">
            <a:avLst/>
          </a:prstGeom>
          <a:noFill/>
        </p:spPr>
        <p:txBody>
          <a:bodyPr wrap="square" rtlCol="0">
            <a:spAutoFit/>
          </a:bodyPr>
          <a:lstStyle/>
          <a:p>
            <a:r>
              <a:rPr lang="es-ES" dirty="0">
                <a:latin typeface="Arial Black" panose="020B0A04020102020204" pitchFamily="34" charset="0"/>
              </a:rPr>
              <a:t>Encontrar tiempo para la actividad física</a:t>
            </a:r>
            <a:endParaRPr lang="en-US" dirty="0">
              <a:latin typeface="Arial Black" panose="020B0A04020102020204" pitchFamily="34" charset="0"/>
            </a:endParaRPr>
          </a:p>
        </p:txBody>
      </p:sp>
      <p:pic>
        <p:nvPicPr>
          <p:cNvPr id="9" name="Picture 8" descr="Tabla de consejos para ser más activo físicamente: Al hacer las compras: Estacione el auto más lejos; Lleve una cesta en lugar de &#10;un carrito. Al moverse por la ciudad: Bájese del autobús o del tren una parada antes; Camine rápidamente; Ande en Bicicleta; Suba por las escaleras. Mientras ve television: Levante pesas; Marche en el lugar; Pedalee en una bicicleta estática o camine en una máquina caminadora. Al hacer tareas o quehaceres: Ponga música y baile; Pasee al perro más tiempo o más rápido. Al hacer vida social:  Únase a un club de caminatas; Hable por teléfono mientras marcha en el lugar, camina o sube escaleras; Lleve a pasear a su hijo o nieto en un cochecito; Salga a bailar con su amigo o pareja. En el trabajo: Haga una caminata rápida durante la pausa del almuerzo; Participe en un programa de actividad física en el trabajo; Siéntese en una pelota de ejercicios &#10;en lugar de una silla; Hable con sus compañeros de trabajo en persona en lugar de enviarles un correo electrónico; Utilice una fotocopiadora en el otro lado del edificio. ">
            <a:extLst>
              <a:ext uri="{FF2B5EF4-FFF2-40B4-BE49-F238E27FC236}">
                <a16:creationId xmlns:a16="http://schemas.microsoft.com/office/drawing/2014/main" id="{C96B4DE6-BC6D-14B1-F777-937F8EA8D1EC}"/>
              </a:ext>
            </a:extLst>
          </p:cNvPr>
          <p:cNvPicPr>
            <a:picLocks noChangeAspect="1"/>
          </p:cNvPicPr>
          <p:nvPr/>
        </p:nvPicPr>
        <p:blipFill>
          <a:blip r:embed="rId4"/>
          <a:stretch>
            <a:fillRect/>
          </a:stretch>
        </p:blipFill>
        <p:spPr>
          <a:xfrm>
            <a:off x="4912001" y="1941699"/>
            <a:ext cx="7030431" cy="4258269"/>
          </a:xfrm>
          <a:prstGeom prst="rect">
            <a:avLst/>
          </a:prstGeom>
        </p:spPr>
      </p:pic>
      <p:sp>
        <p:nvSpPr>
          <p:cNvPr id="10" name="TextBox 9">
            <a:extLst>
              <a:ext uri="{FF2B5EF4-FFF2-40B4-BE49-F238E27FC236}">
                <a16:creationId xmlns:a16="http://schemas.microsoft.com/office/drawing/2014/main" id="{5C42D787-7ADE-A87B-A6D0-C305BDF911A1}"/>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FEF5E5"/>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29AB848-C4B1-6E9D-8434-6B7A94128DDB}"/>
              </a:ext>
            </a:extLst>
          </p:cNvPr>
          <p:cNvSpPr txBox="1"/>
          <p:nvPr/>
        </p:nvSpPr>
        <p:spPr>
          <a:xfrm>
            <a:off x="2854576" y="6463051"/>
            <a:ext cx="9589477" cy="338554"/>
          </a:xfrm>
          <a:prstGeom prst="rect">
            <a:avLst/>
          </a:prstGeom>
          <a:noFill/>
        </p:spPr>
        <p:txBody>
          <a:bodyPr wrap="square" rtlCol="0">
            <a:spAutoFit/>
          </a:bodyPr>
          <a:lstStyle/>
          <a:p>
            <a:r>
              <a:rPr lang="es-ES" sz="1600" b="1" dirty="0"/>
              <a:t>Muévase con frecuencia a lo largo del día y haga que cada movimiento cuente.</a:t>
            </a:r>
            <a:endParaRPr lang="en-US" sz="1600" b="1" dirty="0"/>
          </a:p>
        </p:txBody>
      </p:sp>
    </p:spTree>
    <p:extLst>
      <p:ext uri="{BB962C8B-B14F-4D97-AF65-F5344CB8AC3E}">
        <p14:creationId xmlns:p14="http://schemas.microsoft.com/office/powerpoint/2010/main" val="368742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2" grpId="0"/>
      <p:bldP spid="5" grpId="0"/>
      <p:bldP spid="12" grpId="0"/>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C0C7"/>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7B5892A2-3C1E-0F3A-5DB0-0DC304CFF02E}"/>
              </a:ext>
            </a:extLst>
          </p:cNvPr>
          <p:cNvSpPr>
            <a:spLocks noGrp="1"/>
          </p:cNvSpPr>
          <p:nvPr>
            <p:ph type="title"/>
          </p:nvPr>
        </p:nvSpPr>
        <p:spPr>
          <a:xfrm>
            <a:off x="914401" y="914399"/>
            <a:ext cx="3543300" cy="4578624"/>
          </a:xfrm>
        </p:spPr>
        <p:txBody>
          <a:bodyPr anchor="b">
            <a:normAutofit/>
          </a:bodyPr>
          <a:lstStyle/>
          <a:p>
            <a:r>
              <a:rPr lang="en-US" b="1" dirty="0" err="1">
                <a:solidFill>
                  <a:schemeClr val="bg1"/>
                </a:solidFill>
                <a:latin typeface="Arial Black" panose="020B0A04020102020204" pitchFamily="34" charset="0"/>
              </a:rPr>
              <a:t>Lección</a:t>
            </a:r>
            <a:r>
              <a:rPr lang="en-US" b="1" dirty="0">
                <a:solidFill>
                  <a:schemeClr val="bg1"/>
                </a:solidFill>
                <a:latin typeface="Arial Black" panose="020B0A04020102020204" pitchFamily="34" charset="0"/>
              </a:rPr>
              <a:t> 4</a:t>
            </a:r>
          </a:p>
        </p:txBody>
      </p:sp>
      <p:cxnSp>
        <p:nvCxnSpPr>
          <p:cNvPr id="13" name="Straight Connector 9">
            <a:extLst>
              <a:ext uri="{FF2B5EF4-FFF2-40B4-BE49-F238E27FC236}">
                <a16:creationId xmlns:a16="http://schemas.microsoft.com/office/drawing/2014/main" id="{B209265E-E0D7-493B-97CE-2263D50C3F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4BE17B-C2FB-CB5E-6EF6-356A84C81C85}"/>
              </a:ext>
            </a:extLst>
          </p:cNvPr>
          <p:cNvSpPr>
            <a:spLocks noGrp="1"/>
          </p:cNvSpPr>
          <p:nvPr>
            <p:ph idx="1"/>
          </p:nvPr>
        </p:nvSpPr>
        <p:spPr>
          <a:xfrm>
            <a:off x="1231470" y="1665179"/>
            <a:ext cx="9729060" cy="4831080"/>
          </a:xfrm>
        </p:spPr>
        <p:txBody>
          <a:bodyPr anchor="t">
            <a:normAutofit/>
          </a:bodyPr>
          <a:lstStyle/>
          <a:p>
            <a:pPr marL="0" indent="0" algn="ctr">
              <a:buNone/>
            </a:pPr>
            <a:endParaRPr lang="en-US" dirty="0"/>
          </a:p>
          <a:p>
            <a:pPr marL="0" indent="0" algn="ctr">
              <a:buNone/>
            </a:pPr>
            <a:endParaRPr lang="en-US" dirty="0"/>
          </a:p>
          <a:p>
            <a:pPr marL="0" indent="0" algn="ctr">
              <a:buNone/>
            </a:pPr>
            <a:r>
              <a:rPr lang="es-ES" sz="4200" b="1" dirty="0">
                <a:solidFill>
                  <a:schemeClr val="bg1"/>
                </a:solidFill>
                <a:latin typeface="Arial Narrow" panose="020B0606020202030204" pitchFamily="34" charset="0"/>
              </a:rPr>
              <a:t>Recompensas y establecimiento de metas</a:t>
            </a:r>
            <a:endParaRPr lang="en-US" sz="4200" b="1" dirty="0">
              <a:solidFill>
                <a:schemeClr val="bg1"/>
              </a:solidFill>
              <a:latin typeface="Arial Narrow" panose="020B0606020202030204" pitchFamily="34" charset="0"/>
            </a:endParaRPr>
          </a:p>
        </p:txBody>
      </p:sp>
      <p:sp>
        <p:nvSpPr>
          <p:cNvPr id="4" name="Rectangle 3">
            <a:extLst>
              <a:ext uri="{FF2B5EF4-FFF2-40B4-BE49-F238E27FC236}">
                <a16:creationId xmlns:a16="http://schemas.microsoft.com/office/drawing/2014/main" id="{E36B41FF-6564-8569-57C3-B94DC0776D8D}"/>
              </a:ext>
              <a:ext uri="{C183D7F6-B498-43B3-948B-1728B52AA6E4}">
                <adec:decorative xmlns:adec="http://schemas.microsoft.com/office/drawing/2017/decorative" val="1"/>
              </a:ext>
            </a:extLst>
          </p:cNvPr>
          <p:cNvSpPr/>
          <p:nvPr/>
        </p:nvSpPr>
        <p:spPr>
          <a:xfrm>
            <a:off x="844062" y="5596932"/>
            <a:ext cx="1276140" cy="472272"/>
          </a:xfrm>
          <a:prstGeom prst="rect">
            <a:avLst/>
          </a:prstGeom>
          <a:solidFill>
            <a:srgbClr val="70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35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837E"/>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5892A2-3C1E-0F3A-5DB0-0DC304CFF02E}"/>
              </a:ext>
            </a:extLst>
          </p:cNvPr>
          <p:cNvSpPr>
            <a:spLocks noGrp="1"/>
          </p:cNvSpPr>
          <p:nvPr>
            <p:ph type="title"/>
          </p:nvPr>
        </p:nvSpPr>
        <p:spPr>
          <a:xfrm>
            <a:off x="914401" y="914399"/>
            <a:ext cx="3543300" cy="4578624"/>
          </a:xfrm>
        </p:spPr>
        <p:txBody>
          <a:bodyPr anchor="b">
            <a:normAutofit/>
          </a:bodyPr>
          <a:lstStyle/>
          <a:p>
            <a:r>
              <a:rPr lang="en-US" b="1" dirty="0" err="1">
                <a:solidFill>
                  <a:schemeClr val="bg1"/>
                </a:solidFill>
                <a:latin typeface="Arial Black" panose="020B0A04020102020204" pitchFamily="34" charset="0"/>
              </a:rPr>
              <a:t>Lección</a:t>
            </a:r>
            <a:r>
              <a:rPr lang="en-US" b="1" dirty="0">
                <a:solidFill>
                  <a:schemeClr val="bg1"/>
                </a:solidFill>
                <a:latin typeface="Arial Black" panose="020B0A04020102020204" pitchFamily="34" charset="0"/>
              </a:rPr>
              <a:t> 1</a:t>
            </a:r>
          </a:p>
        </p:txBody>
      </p:sp>
      <p:sp>
        <p:nvSpPr>
          <p:cNvPr id="3" name="Content Placeholder 2">
            <a:extLst>
              <a:ext uri="{FF2B5EF4-FFF2-40B4-BE49-F238E27FC236}">
                <a16:creationId xmlns:a16="http://schemas.microsoft.com/office/drawing/2014/main" id="{394BE17B-C2FB-CB5E-6EF6-356A84C81C85}"/>
              </a:ext>
            </a:extLst>
          </p:cNvPr>
          <p:cNvSpPr>
            <a:spLocks noGrp="1"/>
          </p:cNvSpPr>
          <p:nvPr>
            <p:ph idx="1"/>
          </p:nvPr>
        </p:nvSpPr>
        <p:spPr>
          <a:xfrm>
            <a:off x="1472340" y="960120"/>
            <a:ext cx="9729060" cy="4831080"/>
          </a:xfrm>
        </p:spPr>
        <p:txBody>
          <a:bodyPr anchor="t">
            <a:normAutofit/>
          </a:bodyPr>
          <a:lstStyle/>
          <a:p>
            <a:pPr marL="0" indent="0" algn="ctr">
              <a:buNone/>
            </a:pPr>
            <a:endParaRPr lang="en-US" dirty="0"/>
          </a:p>
          <a:p>
            <a:pPr marL="0" indent="0" algn="ctr">
              <a:buNone/>
            </a:pPr>
            <a:endParaRPr lang="en-US" dirty="0"/>
          </a:p>
          <a:p>
            <a:pPr marL="0" indent="0" algn="ctr">
              <a:buNone/>
            </a:pPr>
            <a:r>
              <a:rPr lang="es-ES" sz="4200" b="1" dirty="0">
                <a:solidFill>
                  <a:schemeClr val="bg1"/>
                </a:solidFill>
                <a:latin typeface="Arial Narrow" panose="020B0606020202030204" pitchFamily="34" charset="0"/>
              </a:rPr>
              <a:t>La diabetes tipo 2 se puede prevenir y perder algo de peso puede ayudar</a:t>
            </a:r>
            <a:endParaRPr lang="en-US" sz="4200" b="1" dirty="0">
              <a:solidFill>
                <a:schemeClr val="bg1"/>
              </a:solidFill>
              <a:latin typeface="Arial Narrow" panose="020B0606020202030204" pitchFamily="34" charset="0"/>
            </a:endParaRPr>
          </a:p>
        </p:txBody>
      </p:sp>
      <p:cxnSp>
        <p:nvCxnSpPr>
          <p:cNvPr id="13" name="Straight Connector 9">
            <a:extLst>
              <a:ext uri="{FF2B5EF4-FFF2-40B4-BE49-F238E27FC236}">
                <a16:creationId xmlns:a16="http://schemas.microsoft.com/office/drawing/2014/main" id="{B209265E-E0D7-493B-97CE-2263D50C3F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7017B68-3A1E-D96A-8D71-EEB574B888FA}"/>
              </a:ext>
              <a:ext uri="{C183D7F6-B498-43B3-948B-1728B52AA6E4}">
                <adec:decorative xmlns:adec="http://schemas.microsoft.com/office/drawing/2017/decorative" val="1"/>
              </a:ext>
            </a:extLst>
          </p:cNvPr>
          <p:cNvSpPr/>
          <p:nvPr/>
        </p:nvSpPr>
        <p:spPr>
          <a:xfrm>
            <a:off x="914401" y="5632704"/>
            <a:ext cx="1328927" cy="310897"/>
          </a:xfrm>
          <a:prstGeom prst="rect">
            <a:avLst/>
          </a:prstGeom>
          <a:solidFill>
            <a:srgbClr val="008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7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70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4: </a:t>
            </a:r>
            <a:r>
              <a:rPr lang="es-ES" sz="2800" b="1" dirty="0">
                <a:solidFill>
                  <a:schemeClr val="bg1"/>
                </a:solidFill>
                <a:latin typeface="Arial Narrow" panose="020B0606020202030204" pitchFamily="34" charset="0"/>
              </a:rPr>
              <a:t>Recompensas y establecimiento de metas</a:t>
            </a:r>
            <a:endParaRPr lang="en-US" sz="2800" b="1" dirty="0">
              <a:solidFill>
                <a:schemeClr val="bg1"/>
              </a:solidFill>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rPr>
              <a:t>Tema 1: Las recompensas de un estilo de vida más saludable</a:t>
            </a: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5" name="Picture 4" descr="Una mujer Hispana/Latina mirando a la cámara. (Camila, 28, maestra de escuela primaria)">
            <a:extLst>
              <a:ext uri="{FF2B5EF4-FFF2-40B4-BE49-F238E27FC236}">
                <a16:creationId xmlns:a16="http://schemas.microsoft.com/office/drawing/2014/main" id="{F21850CD-8DB7-C83E-5DE3-91A9AB93D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151208" y="1446963"/>
            <a:ext cx="3459740" cy="2307653"/>
          </a:xfrm>
          <a:prstGeom prst="rect">
            <a:avLst/>
          </a:prstGeom>
        </p:spPr>
      </p:pic>
      <p:sp>
        <p:nvSpPr>
          <p:cNvPr id="9" name="TextBox 8">
            <a:extLst>
              <a:ext uri="{FF2B5EF4-FFF2-40B4-BE49-F238E27FC236}">
                <a16:creationId xmlns:a16="http://schemas.microsoft.com/office/drawing/2014/main" id="{6CFC5482-0A96-8473-90F6-A54145CA7C2A}"/>
              </a:ext>
            </a:extLst>
          </p:cNvPr>
          <p:cNvSpPr txBox="1"/>
          <p:nvPr/>
        </p:nvSpPr>
        <p:spPr>
          <a:xfrm flipH="1">
            <a:off x="4691469" y="2046890"/>
            <a:ext cx="3459739" cy="1200329"/>
          </a:xfrm>
          <a:prstGeom prst="rect">
            <a:avLst/>
          </a:prstGeom>
          <a:noFill/>
        </p:spPr>
        <p:txBody>
          <a:bodyPr wrap="square" rtlCol="0">
            <a:spAutoFit/>
          </a:bodyPr>
          <a:lstStyle/>
          <a:p>
            <a:pPr algn="ctr"/>
            <a:r>
              <a:rPr lang="es-ES" b="1" dirty="0">
                <a:latin typeface="Arial Narrow" panose="020B0606020202030204" pitchFamily="34" charset="0"/>
              </a:rPr>
              <a:t>“El cambio toma tiempo. Puedo manejar eso. </a:t>
            </a:r>
          </a:p>
          <a:p>
            <a:pPr algn="ctr"/>
            <a:r>
              <a:rPr lang="es-ES" b="1" dirty="0">
                <a:latin typeface="Arial Narrow" panose="020B0606020202030204" pitchFamily="34" charset="0"/>
              </a:rPr>
              <a:t>Lo mejor es que puedo ver las recompensas”.</a:t>
            </a:r>
            <a:endParaRPr lang="en-US" b="1" dirty="0">
              <a:latin typeface="Arial Narrow" panose="020B0606020202030204" pitchFamily="34" charset="0"/>
            </a:endParaRPr>
          </a:p>
        </p:txBody>
      </p:sp>
      <p:pic>
        <p:nvPicPr>
          <p:cNvPr id="3" name="Picture 2" descr="Un hombre Hispano/Latino mirando a la cámara. (Jorge 32, Agente inmobilario) ">
            <a:extLst>
              <a:ext uri="{FF2B5EF4-FFF2-40B4-BE49-F238E27FC236}">
                <a16:creationId xmlns:a16="http://schemas.microsoft.com/office/drawing/2014/main" id="{85A79A40-F989-2B9C-D12F-880972D179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4964174" y="4088010"/>
            <a:ext cx="3390153" cy="2259840"/>
          </a:xfrm>
          <a:prstGeom prst="rect">
            <a:avLst/>
          </a:prstGeom>
        </p:spPr>
      </p:pic>
      <p:sp>
        <p:nvSpPr>
          <p:cNvPr id="10" name="TextBox 9">
            <a:extLst>
              <a:ext uri="{FF2B5EF4-FFF2-40B4-BE49-F238E27FC236}">
                <a16:creationId xmlns:a16="http://schemas.microsoft.com/office/drawing/2014/main" id="{53A5EA56-B0C1-C709-0BDC-9CE5E3D9A196}"/>
              </a:ext>
            </a:extLst>
          </p:cNvPr>
          <p:cNvSpPr txBox="1"/>
          <p:nvPr/>
        </p:nvSpPr>
        <p:spPr>
          <a:xfrm flipH="1">
            <a:off x="8651630" y="4942265"/>
            <a:ext cx="2959318" cy="923330"/>
          </a:xfrm>
          <a:prstGeom prst="rect">
            <a:avLst/>
          </a:prstGeom>
          <a:noFill/>
        </p:spPr>
        <p:txBody>
          <a:bodyPr wrap="square" rtlCol="0">
            <a:spAutoFit/>
          </a:bodyPr>
          <a:lstStyle/>
          <a:p>
            <a:pPr algn="ctr"/>
            <a:r>
              <a:rPr lang="es-ES" b="1" dirty="0">
                <a:latin typeface="Arial Narrow" panose="020B0606020202030204" pitchFamily="34" charset="0"/>
              </a:rPr>
              <a:t>“Personalmente, dejé de sentirme cansado, débil y en mal estado físico”.</a:t>
            </a:r>
            <a:endParaRPr lang="en-US" b="1" dirty="0">
              <a:latin typeface="Arial Narrow" panose="020B0606020202030204" pitchFamily="34" charset="0"/>
            </a:endParaRPr>
          </a:p>
        </p:txBody>
      </p:sp>
      <p:sp>
        <p:nvSpPr>
          <p:cNvPr id="6" name="TextBox 5">
            <a:extLst>
              <a:ext uri="{FF2B5EF4-FFF2-40B4-BE49-F238E27FC236}">
                <a16:creationId xmlns:a16="http://schemas.microsoft.com/office/drawing/2014/main" id="{94C4594E-9464-816A-750E-A5167874F004}"/>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E0F0F2"/>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9428B26-7AE1-05FF-237E-724FF5704840}"/>
              </a:ext>
            </a:extLst>
          </p:cNvPr>
          <p:cNvSpPr txBox="1"/>
          <p:nvPr/>
        </p:nvSpPr>
        <p:spPr>
          <a:xfrm>
            <a:off x="2730498" y="6519446"/>
            <a:ext cx="9589477" cy="338554"/>
          </a:xfrm>
          <a:prstGeom prst="rect">
            <a:avLst/>
          </a:prstGeom>
          <a:noFill/>
        </p:spPr>
        <p:txBody>
          <a:bodyPr wrap="square" rtlCol="0">
            <a:spAutoFit/>
          </a:bodyPr>
          <a:lstStyle/>
          <a:p>
            <a:r>
              <a:rPr lang="es-ES" sz="1600" b="1" dirty="0"/>
              <a:t>Mis recompensas provienen de los pequeños cambios. Uno a la vez.</a:t>
            </a:r>
            <a:endParaRPr lang="en-US" sz="1600" b="1" dirty="0"/>
          </a:p>
        </p:txBody>
      </p:sp>
      <p:pic>
        <p:nvPicPr>
          <p:cNvPr id="8" name="Picture 7" descr="Imagen de una carretera y una señal de tráfico que dice &quot;prevención de la diabetes tipo 2&quot;&quot;">
            <a:extLst>
              <a:ext uri="{FF2B5EF4-FFF2-40B4-BE49-F238E27FC236}">
                <a16:creationId xmlns:a16="http://schemas.microsoft.com/office/drawing/2014/main" id="{371B3917-267B-3C25-68F3-8212FEE595B0}"/>
              </a:ext>
            </a:extLst>
          </p:cNvPr>
          <p:cNvPicPr>
            <a:picLocks noChangeAspect="1"/>
          </p:cNvPicPr>
          <p:nvPr/>
        </p:nvPicPr>
        <p:blipFill>
          <a:blip r:embed="rId5"/>
          <a:stretch>
            <a:fillRect/>
          </a:stretch>
        </p:blipFill>
        <p:spPr>
          <a:xfrm>
            <a:off x="231347" y="1849211"/>
            <a:ext cx="4384598" cy="4100643"/>
          </a:xfrm>
          <a:prstGeom prst="rect">
            <a:avLst/>
          </a:prstGeom>
        </p:spPr>
      </p:pic>
    </p:spTree>
    <p:extLst>
      <p:ext uri="{BB962C8B-B14F-4D97-AF65-F5344CB8AC3E}">
        <p14:creationId xmlns:p14="http://schemas.microsoft.com/office/powerpoint/2010/main" val="277641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2" grpId="0"/>
      <p:bldP spid="9" grpId="0"/>
      <p:bldP spid="10" grpId="0"/>
      <p:bldP spid="6"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70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4: </a:t>
            </a:r>
            <a:r>
              <a:rPr lang="es-ES" sz="2800" b="1" dirty="0">
                <a:solidFill>
                  <a:schemeClr val="bg1"/>
                </a:solidFill>
                <a:latin typeface="Arial Narrow" panose="020B0606020202030204" pitchFamily="34" charset="0"/>
              </a:rPr>
              <a:t>Recompensas y establecimiento de metas</a:t>
            </a:r>
            <a:endParaRPr lang="en-US" sz="2800" b="1" dirty="0">
              <a:solidFill>
                <a:schemeClr val="bg1"/>
              </a:solidFill>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rPr>
              <a:t>Tema 2: Resumen de los puntos principales - Establecimiento de metas</a:t>
            </a: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400" b="1" dirty="0">
                <a:solidFill>
                  <a:srgbClr val="FFC000"/>
                </a:solidFill>
                <a:latin typeface="Arial Narrow" panose="020B060602020203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8" name="Picture 7" descr="Una mujer Hispana/Latina mirando a la cámara. (Camila, 28, maestra de escuela primaria) ">
            <a:extLst>
              <a:ext uri="{FF2B5EF4-FFF2-40B4-BE49-F238E27FC236}">
                <a16:creationId xmlns:a16="http://schemas.microsoft.com/office/drawing/2014/main" id="{B81B0E7C-B96B-4BDB-329F-3E7462A407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138" y="1655354"/>
            <a:ext cx="4005740" cy="2671836"/>
          </a:xfrm>
          <a:prstGeom prst="rect">
            <a:avLst/>
          </a:prstGeom>
        </p:spPr>
      </p:pic>
      <p:sp>
        <p:nvSpPr>
          <p:cNvPr id="6" name="TextBox 5">
            <a:extLst>
              <a:ext uri="{FF2B5EF4-FFF2-40B4-BE49-F238E27FC236}">
                <a16:creationId xmlns:a16="http://schemas.microsoft.com/office/drawing/2014/main" id="{F3706383-B149-9FFD-CCEC-76D88B100186}"/>
              </a:ext>
            </a:extLst>
          </p:cNvPr>
          <p:cNvSpPr txBox="1"/>
          <p:nvPr/>
        </p:nvSpPr>
        <p:spPr>
          <a:xfrm flipH="1">
            <a:off x="888052" y="4460893"/>
            <a:ext cx="3284629" cy="923330"/>
          </a:xfrm>
          <a:prstGeom prst="rect">
            <a:avLst/>
          </a:prstGeom>
          <a:noFill/>
        </p:spPr>
        <p:txBody>
          <a:bodyPr wrap="square" rtlCol="0">
            <a:spAutoFit/>
          </a:bodyPr>
          <a:lstStyle/>
          <a:p>
            <a:pPr algn="ctr"/>
            <a:r>
              <a:rPr lang="es-ES" b="1" dirty="0">
                <a:latin typeface="Arial Narrow" panose="020B0606020202030204" pitchFamily="34" charset="0"/>
              </a:rPr>
              <a:t>“Mi camino no incluirá la diabetes. La diabetes tipo 2 no tiene que ser mi destino”.</a:t>
            </a:r>
            <a:endParaRPr lang="en-US" b="1" dirty="0">
              <a:latin typeface="Arial Narrow" panose="020B0606020202030204" pitchFamily="34" charset="0"/>
            </a:endParaRPr>
          </a:p>
        </p:txBody>
      </p:sp>
      <p:pic>
        <p:nvPicPr>
          <p:cNvPr id="7" name="Picture 6" descr="Un hombre Hispano/Latino mirando a la cámara. (Jorge 32, Agente inmobilario) ">
            <a:extLst>
              <a:ext uri="{FF2B5EF4-FFF2-40B4-BE49-F238E27FC236}">
                <a16:creationId xmlns:a16="http://schemas.microsoft.com/office/drawing/2014/main" id="{CC2C4A6B-177A-F0DD-966E-7A4B07CB67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248554" y="1988627"/>
            <a:ext cx="3743325" cy="2495261"/>
          </a:xfrm>
          <a:prstGeom prst="rect">
            <a:avLst/>
          </a:prstGeom>
        </p:spPr>
      </p:pic>
      <p:sp>
        <p:nvSpPr>
          <p:cNvPr id="12" name="TextBox 11">
            <a:extLst>
              <a:ext uri="{FF2B5EF4-FFF2-40B4-BE49-F238E27FC236}">
                <a16:creationId xmlns:a16="http://schemas.microsoft.com/office/drawing/2014/main" id="{4BE9DCED-3A6E-14C5-446D-343E1FB915EF}"/>
              </a:ext>
            </a:extLst>
          </p:cNvPr>
          <p:cNvSpPr txBox="1"/>
          <p:nvPr/>
        </p:nvSpPr>
        <p:spPr>
          <a:xfrm>
            <a:off x="7330606" y="4524137"/>
            <a:ext cx="3579223" cy="923330"/>
          </a:xfrm>
          <a:prstGeom prst="rect">
            <a:avLst/>
          </a:prstGeom>
          <a:noFill/>
        </p:spPr>
        <p:txBody>
          <a:bodyPr wrap="square" rtlCol="0">
            <a:spAutoFit/>
          </a:bodyPr>
          <a:lstStyle/>
          <a:p>
            <a:pPr algn="ctr"/>
            <a:r>
              <a:rPr lang="es-ES" b="1" dirty="0">
                <a:latin typeface="Arial Narrow" panose="020B0606020202030204" pitchFamily="34" charset="0"/>
              </a:rPr>
              <a:t>“Una decisión a la vez, un día a la vez. Estoy haciendo mi propio camino hacia la buena salud”.</a:t>
            </a:r>
            <a:endParaRPr lang="en-US" b="1" dirty="0">
              <a:latin typeface="Arial Narrow" panose="020B0606020202030204" pitchFamily="34" charset="0"/>
            </a:endParaRPr>
          </a:p>
        </p:txBody>
      </p:sp>
      <p:sp>
        <p:nvSpPr>
          <p:cNvPr id="9" name="TextBox 8">
            <a:extLst>
              <a:ext uri="{FF2B5EF4-FFF2-40B4-BE49-F238E27FC236}">
                <a16:creationId xmlns:a16="http://schemas.microsoft.com/office/drawing/2014/main" id="{B52CB261-8F5D-97A7-4D7D-26CC0A711664}"/>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E0F0F2"/>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65C682D-8661-C624-A98F-1A92D872ACF2}"/>
              </a:ext>
            </a:extLst>
          </p:cNvPr>
          <p:cNvSpPr txBox="1"/>
          <p:nvPr/>
        </p:nvSpPr>
        <p:spPr>
          <a:xfrm>
            <a:off x="3383642" y="6476685"/>
            <a:ext cx="5619682" cy="338554"/>
          </a:xfrm>
          <a:prstGeom prst="rect">
            <a:avLst/>
          </a:prstGeom>
          <a:noFill/>
        </p:spPr>
        <p:txBody>
          <a:bodyPr wrap="square" rtlCol="0">
            <a:spAutoFit/>
          </a:bodyPr>
          <a:lstStyle/>
          <a:p>
            <a:r>
              <a:rPr lang="es-ES" sz="1600" b="1" dirty="0"/>
              <a:t>“Hoy voy a...”  “Esta semana voy a...”   “Este mes voy a...”</a:t>
            </a:r>
            <a:endParaRPr lang="en-US" sz="1600" b="1" dirty="0"/>
          </a:p>
        </p:txBody>
      </p:sp>
    </p:spTree>
    <p:extLst>
      <p:ext uri="{BB962C8B-B14F-4D97-AF65-F5344CB8AC3E}">
        <p14:creationId xmlns:p14="http://schemas.microsoft.com/office/powerpoint/2010/main" val="24574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6" grpId="0"/>
      <p:bldP spid="12" grpId="0"/>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Una mujer Hispana/Latina mirando a la cámara. (Camila, 28, maestra de escuela primaria) ">
            <a:extLst>
              <a:ext uri="{FF2B5EF4-FFF2-40B4-BE49-F238E27FC236}">
                <a16:creationId xmlns:a16="http://schemas.microsoft.com/office/drawing/2014/main" id="{7EA3FA1C-4E88-1D99-14B8-6E0113FA06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38990" y="2729677"/>
            <a:ext cx="3743325" cy="2496805"/>
          </a:xfrm>
          <a:prstGeom prst="rect">
            <a:avLst/>
          </a:prstGeom>
        </p:spPr>
      </p:pic>
      <p:sp>
        <p:nvSpPr>
          <p:cNvPr id="8" name="TextBox 7">
            <a:extLst>
              <a:ext uri="{FF2B5EF4-FFF2-40B4-BE49-F238E27FC236}">
                <a16:creationId xmlns:a16="http://schemas.microsoft.com/office/drawing/2014/main" id="{D3C84128-AEB2-9CC0-2FA8-F647ABD2F3F9}"/>
              </a:ext>
            </a:extLst>
          </p:cNvPr>
          <p:cNvSpPr txBox="1"/>
          <p:nvPr/>
        </p:nvSpPr>
        <p:spPr>
          <a:xfrm>
            <a:off x="675689" y="1947182"/>
            <a:ext cx="3498273" cy="646331"/>
          </a:xfrm>
          <a:prstGeom prst="rect">
            <a:avLst/>
          </a:prstGeom>
          <a:noFill/>
        </p:spPr>
        <p:txBody>
          <a:bodyPr wrap="square" rtlCol="0">
            <a:spAutoFit/>
          </a:bodyPr>
          <a:lstStyle/>
          <a:p>
            <a:pPr algn="ctr"/>
            <a:r>
              <a:rPr lang="es-ES" b="1" dirty="0">
                <a:latin typeface="Arial Narrow" panose="020B0606020202030204" pitchFamily="34" charset="0"/>
              </a:rPr>
              <a:t>“Veo nuestro futuro... un futuro sin diabetes tipo 2”.</a:t>
            </a:r>
            <a:endParaRPr lang="en-US" b="1" dirty="0">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98596" y="791557"/>
            <a:ext cx="10878596" cy="614269"/>
          </a:xfrm>
        </p:spPr>
        <p:txBody>
          <a:bodyPr>
            <a:noAutofit/>
          </a:bodyPr>
          <a:lstStyle/>
          <a:p>
            <a:r>
              <a:rPr lang="es-ES" sz="2400" b="1" dirty="0">
                <a:latin typeface="Arial Narrow" panose="020B0606020202030204" pitchFamily="34" charset="0"/>
                <a:cs typeface="Arial" panose="020B0604020202020204" pitchFamily="34" charset="0"/>
              </a:rPr>
              <a:t>Tema 1: Prevención de la diabetes tipo 2; conozcamos a Camila y Jorge</a:t>
            </a:r>
            <a:br>
              <a:rPr lang="en-US" sz="3000" b="1" dirty="0">
                <a:solidFill>
                  <a:srgbClr val="FFC000"/>
                </a:solidFill>
                <a:latin typeface="Arial Narrow" panose="020B0606020202030204" pitchFamily="34" charset="0"/>
              </a:rPr>
            </a:br>
            <a:endParaRPr lang="en-US" sz="3000" dirty="0"/>
          </a:p>
        </p:txBody>
      </p:sp>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792873"/>
          </a:xfrm>
          <a:prstGeom prst="rect">
            <a:avLst/>
          </a:prstGeom>
          <a:solidFill>
            <a:srgbClr val="008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21E080F-586C-C250-676A-043105C8648F}"/>
              </a:ext>
            </a:extLst>
          </p:cNvPr>
          <p:cNvSpPr txBox="1"/>
          <p:nvPr/>
        </p:nvSpPr>
        <p:spPr>
          <a:xfrm>
            <a:off x="823204" y="5336823"/>
            <a:ext cx="3075708" cy="646331"/>
          </a:xfrm>
          <a:prstGeom prst="rect">
            <a:avLst/>
          </a:prstGeom>
          <a:noFill/>
        </p:spPr>
        <p:txBody>
          <a:bodyPr wrap="square" rtlCol="0">
            <a:spAutoFit/>
          </a:bodyPr>
          <a:lstStyle/>
          <a:p>
            <a:r>
              <a:rPr lang="es-ES" dirty="0">
                <a:latin typeface="Arial Narrow" panose="020B0606020202030204" pitchFamily="34" charset="0"/>
              </a:rPr>
              <a:t>Camila, 28</a:t>
            </a:r>
          </a:p>
          <a:p>
            <a:r>
              <a:rPr lang="es-ES" dirty="0">
                <a:latin typeface="Arial Narrow" panose="020B0606020202030204" pitchFamily="34" charset="0"/>
              </a:rPr>
              <a:t>Maestra de escuela primaria</a:t>
            </a:r>
            <a:endParaRPr lang="en-US" dirty="0">
              <a:latin typeface="Arial Narrow" panose="020B0606020202030204" pitchFamily="34" charset="0"/>
            </a:endParaRPr>
          </a:p>
        </p:txBody>
      </p:sp>
      <p:sp>
        <p:nvSpPr>
          <p:cNvPr id="7" name="TextBox 6">
            <a:extLst>
              <a:ext uri="{FF2B5EF4-FFF2-40B4-BE49-F238E27FC236}">
                <a16:creationId xmlns:a16="http://schemas.microsoft.com/office/drawing/2014/main" id="{F5F4CD3F-15EA-EC79-DA4B-9AC602564AEE}"/>
              </a:ext>
            </a:extLst>
          </p:cNvPr>
          <p:cNvSpPr txBox="1"/>
          <p:nvPr/>
        </p:nvSpPr>
        <p:spPr>
          <a:xfrm>
            <a:off x="6907573" y="1696600"/>
            <a:ext cx="3383302" cy="923330"/>
          </a:xfrm>
          <a:prstGeom prst="rect">
            <a:avLst/>
          </a:prstGeom>
          <a:noFill/>
        </p:spPr>
        <p:txBody>
          <a:bodyPr wrap="square" rtlCol="0">
            <a:spAutoFit/>
          </a:bodyPr>
          <a:lstStyle/>
          <a:p>
            <a:pPr algn="ctr"/>
            <a:r>
              <a:rPr lang="es-ES" b="1" dirty="0">
                <a:latin typeface="Arial Narrow" panose="020B0606020202030204" pitchFamily="34" charset="0"/>
              </a:rPr>
              <a:t>“Al hacer mejores elecciones, podemos prevenir o retrasar la</a:t>
            </a:r>
          </a:p>
          <a:p>
            <a:pPr algn="ctr"/>
            <a:r>
              <a:rPr lang="es-ES" b="1" dirty="0">
                <a:latin typeface="Arial Narrow" panose="020B0606020202030204" pitchFamily="34" charset="0"/>
              </a:rPr>
              <a:t>diabetes tipo 2”.</a:t>
            </a:r>
            <a:endParaRPr lang="en-US" dirty="0">
              <a:latin typeface="Arial Narrow" panose="020B0606020202030204" pitchFamily="34" charset="0"/>
            </a:endParaRPr>
          </a:p>
        </p:txBody>
      </p:sp>
      <p:pic>
        <p:nvPicPr>
          <p:cNvPr id="19" name="Picture 18" descr="Un hombre Hispano/Latino mirando a la cámara. (Jorge 32, Agente inmobilario)">
            <a:extLst>
              <a:ext uri="{FF2B5EF4-FFF2-40B4-BE49-F238E27FC236}">
                <a16:creationId xmlns:a16="http://schemas.microsoft.com/office/drawing/2014/main" id="{FE8ACDBC-0361-F760-D64D-536B1C072C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6907573" y="2743622"/>
            <a:ext cx="3743325" cy="2495261"/>
          </a:xfrm>
          <a:prstGeom prst="rect">
            <a:avLst/>
          </a:prstGeom>
        </p:spPr>
      </p:pic>
      <p:sp>
        <p:nvSpPr>
          <p:cNvPr id="10" name="TextBox 9">
            <a:extLst>
              <a:ext uri="{FF2B5EF4-FFF2-40B4-BE49-F238E27FC236}">
                <a16:creationId xmlns:a16="http://schemas.microsoft.com/office/drawing/2014/main" id="{422A3AC3-6C45-DC9E-32AD-1C0F0BABC172}"/>
              </a:ext>
            </a:extLst>
          </p:cNvPr>
          <p:cNvSpPr txBox="1"/>
          <p:nvPr/>
        </p:nvSpPr>
        <p:spPr>
          <a:xfrm>
            <a:off x="6907573" y="5336824"/>
            <a:ext cx="2410689" cy="646331"/>
          </a:xfrm>
          <a:prstGeom prst="rect">
            <a:avLst/>
          </a:prstGeom>
          <a:noFill/>
        </p:spPr>
        <p:txBody>
          <a:bodyPr wrap="square" rtlCol="0">
            <a:spAutoFit/>
          </a:bodyPr>
          <a:lstStyle/>
          <a:p>
            <a:r>
              <a:rPr lang="en-US" dirty="0">
                <a:latin typeface="Arial Narrow" panose="020B0606020202030204" pitchFamily="34" charset="0"/>
              </a:rPr>
              <a:t>Jorge, 32</a:t>
            </a:r>
          </a:p>
          <a:p>
            <a:r>
              <a:rPr lang="en-US" dirty="0" err="1">
                <a:latin typeface="Arial Narrow" panose="020B0606020202030204" pitchFamily="34" charset="0"/>
              </a:rPr>
              <a:t>Agente</a:t>
            </a:r>
            <a:r>
              <a:rPr lang="en-US" dirty="0">
                <a:latin typeface="Arial Narrow" panose="020B0606020202030204" pitchFamily="34" charset="0"/>
              </a:rPr>
              <a:t> </a:t>
            </a:r>
            <a:r>
              <a:rPr lang="en-US" dirty="0" err="1">
                <a:latin typeface="Arial Narrow" panose="020B0606020202030204" pitchFamily="34" charset="0"/>
              </a:rPr>
              <a:t>inmobiliario</a:t>
            </a:r>
            <a:endParaRPr lang="en-US" dirty="0">
              <a:latin typeface="Arial Narrow" panose="020B0606020202030204" pitchFamily="34" charset="0"/>
            </a:endParaRPr>
          </a:p>
        </p:txBody>
      </p:sp>
      <p:sp>
        <p:nvSpPr>
          <p:cNvPr id="4" name="TextBox 3">
            <a:extLst>
              <a:ext uri="{FF2B5EF4-FFF2-40B4-BE49-F238E27FC236}">
                <a16:creationId xmlns:a16="http://schemas.microsoft.com/office/drawing/2014/main" id="{61799F45-C25C-D88B-6A40-41DAB41BB73F}"/>
              </a:ext>
            </a:extLst>
          </p:cNvPr>
          <p:cNvSpPr txBox="1"/>
          <p:nvPr/>
        </p:nvSpPr>
        <p:spPr>
          <a:xfrm>
            <a:off x="231345" y="12683"/>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1: </a:t>
            </a:r>
            <a:r>
              <a:rPr lang="es-ES" sz="2800" b="1" dirty="0">
                <a:solidFill>
                  <a:schemeClr val="bg1"/>
                </a:solidFill>
                <a:latin typeface="Arial Narrow" panose="020B0606020202030204" pitchFamily="34" charset="0"/>
              </a:rPr>
              <a:t>La diabetes tipo 2 se puede prevenir y perder algo de peso puede ayudar</a:t>
            </a:r>
            <a:endParaRPr lang="en-US" sz="2800" b="1" dirty="0">
              <a:solidFill>
                <a:schemeClr val="bg1"/>
              </a:solidFill>
              <a:latin typeface="Arial Narrow" panose="020B0606020202030204" pitchFamily="34" charset="0"/>
            </a:endParaRPr>
          </a:p>
        </p:txBody>
      </p:sp>
      <p:sp>
        <p:nvSpPr>
          <p:cNvPr id="11" name="TextBox 10">
            <a:extLst>
              <a:ext uri="{FF2B5EF4-FFF2-40B4-BE49-F238E27FC236}">
                <a16:creationId xmlns:a16="http://schemas.microsoft.com/office/drawing/2014/main" id="{935DC8A1-DADF-9FFB-923F-48ACDBDC71DD}"/>
              </a:ext>
              <a:ext uri="{C183D7F6-B498-43B3-948B-1728B52AA6E4}">
                <adec:decorative xmlns:adec="http://schemas.microsoft.com/office/drawing/2017/decorative" val="1"/>
              </a:ext>
            </a:extLst>
          </p:cNvPr>
          <p:cNvSpPr txBox="1"/>
          <p:nvPr/>
        </p:nvSpPr>
        <p:spPr>
          <a:xfrm flipH="1">
            <a:off x="0" y="6516645"/>
            <a:ext cx="12192000" cy="369332"/>
          </a:xfrm>
          <a:prstGeom prst="rect">
            <a:avLst/>
          </a:prstGeom>
          <a:solidFill>
            <a:srgbClr val="DFEBEB"/>
          </a:solidFill>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6BC5D96-5079-48B9-7DC0-9BFD7D957D56}"/>
              </a:ext>
            </a:extLst>
          </p:cNvPr>
          <p:cNvSpPr txBox="1"/>
          <p:nvPr/>
        </p:nvSpPr>
        <p:spPr>
          <a:xfrm>
            <a:off x="2989558" y="6504244"/>
            <a:ext cx="5397791" cy="369332"/>
          </a:xfrm>
          <a:prstGeom prst="rect">
            <a:avLst/>
          </a:prstGeom>
          <a:noFill/>
        </p:spPr>
        <p:txBody>
          <a:bodyPr wrap="square" rtlCol="0">
            <a:spAutoFit/>
          </a:bodyPr>
          <a:lstStyle/>
          <a:p>
            <a:r>
              <a:rPr lang="es-ES" b="1" dirty="0"/>
              <a:t>La diabetes tipo 2 no tiene que ser tu destino.</a:t>
            </a:r>
            <a:endParaRPr lang="en-US" b="1" dirty="0"/>
          </a:p>
        </p:txBody>
      </p:sp>
    </p:spTree>
    <p:extLst>
      <p:ext uri="{BB962C8B-B14F-4D97-AF65-F5344CB8AC3E}">
        <p14:creationId xmlns:p14="http://schemas.microsoft.com/office/powerpoint/2010/main" val="60760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3" grpId="0" animBg="1"/>
      <p:bldP spid="9" grpId="0"/>
      <p:bldP spid="7" grpId="0"/>
      <p:bldP spid="10" grpId="0"/>
      <p:bldP spid="4" grpId="0"/>
      <p:bldP spid="11"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82197"/>
          </a:xfrm>
          <a:prstGeom prst="rect">
            <a:avLst/>
          </a:prstGeom>
          <a:solidFill>
            <a:srgbClr val="008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1: </a:t>
            </a:r>
            <a:r>
              <a:rPr lang="es-ES" sz="2800" b="1" dirty="0">
                <a:solidFill>
                  <a:schemeClr val="bg1"/>
                </a:solidFill>
                <a:latin typeface="Arial Narrow" panose="020B0606020202030204" pitchFamily="34" charset="0"/>
              </a:rPr>
              <a:t>La diabetes tipo 2 se puede prevenir y perder algo de peso puede ayudar</a:t>
            </a:r>
            <a:endParaRPr lang="en-US" sz="2800" b="1" dirty="0">
              <a:solidFill>
                <a:schemeClr val="bg1"/>
              </a:solidFill>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48900" y="856993"/>
            <a:ext cx="10878596" cy="614269"/>
          </a:xfrm>
        </p:spPr>
        <p:txBody>
          <a:bodyPr>
            <a:noAutofit/>
          </a:bodyPr>
          <a:lstStyle/>
          <a:p>
            <a:r>
              <a:rPr lang="es-ES" sz="2400" b="1" dirty="0">
                <a:latin typeface="Arial Narrow" panose="020B0606020202030204" pitchFamily="34" charset="0"/>
                <a:cs typeface="Arial" panose="020B0604020202020204" pitchFamily="34" charset="0"/>
              </a:rPr>
              <a:t>Tema 2: La diabetes afecta varios órganos del cuerpo</a:t>
            </a: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14" name="Picture 13" descr="Una mujer Hispana/Latina mirando a la cámara. (Camila, 28, maestra de escuela primaria) ">
            <a:extLst>
              <a:ext uri="{FF2B5EF4-FFF2-40B4-BE49-F238E27FC236}">
                <a16:creationId xmlns:a16="http://schemas.microsoft.com/office/drawing/2014/main" id="{BAB6E13A-3402-5252-ABF3-F3F37ED317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76083" y="1970916"/>
            <a:ext cx="4005740" cy="2671836"/>
          </a:xfrm>
          <a:prstGeom prst="rect">
            <a:avLst/>
          </a:prstGeom>
        </p:spPr>
      </p:pic>
      <p:sp>
        <p:nvSpPr>
          <p:cNvPr id="16" name="TextBox 15">
            <a:extLst>
              <a:ext uri="{FF2B5EF4-FFF2-40B4-BE49-F238E27FC236}">
                <a16:creationId xmlns:a16="http://schemas.microsoft.com/office/drawing/2014/main" id="{585395C9-266E-3EEA-380E-5F5E652CCDAF}"/>
              </a:ext>
            </a:extLst>
          </p:cNvPr>
          <p:cNvSpPr txBox="1"/>
          <p:nvPr/>
        </p:nvSpPr>
        <p:spPr>
          <a:xfrm flipH="1">
            <a:off x="572268" y="5142407"/>
            <a:ext cx="4613370" cy="646331"/>
          </a:xfrm>
          <a:prstGeom prst="rect">
            <a:avLst/>
          </a:prstGeom>
          <a:noFill/>
        </p:spPr>
        <p:txBody>
          <a:bodyPr wrap="square" rtlCol="0">
            <a:spAutoFit/>
          </a:bodyPr>
          <a:lstStyle/>
          <a:p>
            <a:r>
              <a:rPr lang="es-ES" b="1" dirty="0">
                <a:latin typeface="Arial Narrow" panose="020B0606020202030204" pitchFamily="34" charset="0"/>
              </a:rPr>
              <a:t>“¿Qué es la diabetes? Afecta todo su cuerpo; </a:t>
            </a:r>
          </a:p>
          <a:p>
            <a:r>
              <a:rPr lang="es-ES" b="1" dirty="0">
                <a:latin typeface="Arial Narrow" panose="020B0606020202030204" pitchFamily="34" charset="0"/>
              </a:rPr>
              <a:t>a veces ni siquiera sabe que está enfermo”.</a:t>
            </a:r>
            <a:endParaRPr lang="en-US" b="1" dirty="0">
              <a:latin typeface="Arial Narrow" panose="020B0606020202030204" pitchFamily="34" charset="0"/>
            </a:endParaRPr>
          </a:p>
        </p:txBody>
      </p:sp>
      <p:sp>
        <p:nvSpPr>
          <p:cNvPr id="15" name="TextBox 14">
            <a:extLst>
              <a:ext uri="{FF2B5EF4-FFF2-40B4-BE49-F238E27FC236}">
                <a16:creationId xmlns:a16="http://schemas.microsoft.com/office/drawing/2014/main" id="{B91BE1B3-2753-B79E-790D-606C7B815D4A}"/>
              </a:ext>
            </a:extLst>
          </p:cNvPr>
          <p:cNvSpPr txBox="1"/>
          <p:nvPr/>
        </p:nvSpPr>
        <p:spPr>
          <a:xfrm>
            <a:off x="6395776" y="1724275"/>
            <a:ext cx="4477547" cy="369332"/>
          </a:xfrm>
          <a:prstGeom prst="rect">
            <a:avLst/>
          </a:prstGeom>
          <a:noFill/>
        </p:spPr>
        <p:txBody>
          <a:bodyPr wrap="square" rtlCol="0">
            <a:spAutoFit/>
          </a:bodyPr>
          <a:lstStyle/>
          <a:p>
            <a:r>
              <a:rPr lang="en-US" dirty="0" err="1">
                <a:latin typeface="Arial Black" panose="020B0A04020102020204" pitchFamily="34" charset="0"/>
              </a:rPr>
              <a:t>Complicaciones</a:t>
            </a:r>
            <a:r>
              <a:rPr lang="en-US" dirty="0">
                <a:latin typeface="Arial Black" panose="020B0A04020102020204" pitchFamily="34" charset="0"/>
              </a:rPr>
              <a:t> de la diabetes</a:t>
            </a:r>
          </a:p>
        </p:txBody>
      </p:sp>
      <p:pic>
        <p:nvPicPr>
          <p:cNvPr id="10" name="Picture 9" descr="Ilustración del cuerpo humano con áreas de preocupación etiquetadas (ceguera, enfermedades cardíacas, enfermedades renales, amputaciones, daños nerviosos).">
            <a:extLst>
              <a:ext uri="{FF2B5EF4-FFF2-40B4-BE49-F238E27FC236}">
                <a16:creationId xmlns:a16="http://schemas.microsoft.com/office/drawing/2014/main" id="{D04CD357-A558-31D0-32CB-2A2773C24EE8}"/>
              </a:ext>
            </a:extLst>
          </p:cNvPr>
          <p:cNvPicPr>
            <a:picLocks noChangeAspect="1"/>
          </p:cNvPicPr>
          <p:nvPr/>
        </p:nvPicPr>
        <p:blipFill>
          <a:blip r:embed="rId4"/>
          <a:stretch>
            <a:fillRect/>
          </a:stretch>
        </p:blipFill>
        <p:spPr>
          <a:xfrm>
            <a:off x="5185638" y="2162003"/>
            <a:ext cx="6582694" cy="4258269"/>
          </a:xfrm>
          <a:prstGeom prst="rect">
            <a:avLst/>
          </a:prstGeom>
        </p:spPr>
      </p:pic>
      <p:sp>
        <p:nvSpPr>
          <p:cNvPr id="7" name="TextBox 6">
            <a:extLst>
              <a:ext uri="{FF2B5EF4-FFF2-40B4-BE49-F238E27FC236}">
                <a16:creationId xmlns:a16="http://schemas.microsoft.com/office/drawing/2014/main" id="{1382CDD6-201F-A89E-65A5-1B795552D76F}"/>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DFEBEB"/>
          </a:solidFill>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F4E6AEE-0A55-C5D5-B62C-5B9C61A00F37}"/>
              </a:ext>
            </a:extLst>
          </p:cNvPr>
          <p:cNvSpPr txBox="1"/>
          <p:nvPr/>
        </p:nvSpPr>
        <p:spPr>
          <a:xfrm>
            <a:off x="2130251" y="6479479"/>
            <a:ext cx="8531050" cy="369332"/>
          </a:xfrm>
          <a:prstGeom prst="rect">
            <a:avLst/>
          </a:prstGeom>
          <a:noFill/>
        </p:spPr>
        <p:txBody>
          <a:bodyPr wrap="square" rtlCol="0">
            <a:spAutoFit/>
          </a:bodyPr>
          <a:lstStyle/>
          <a:p>
            <a:r>
              <a:rPr lang="es-ES" b="1" dirty="0"/>
              <a:t>La diabetes tipo 2 afecta a nuestra familia, pero no tiene que perjudicar mi salud.</a:t>
            </a:r>
            <a:endParaRPr lang="en-US" b="1" dirty="0"/>
          </a:p>
        </p:txBody>
      </p:sp>
    </p:spTree>
    <p:extLst>
      <p:ext uri="{BB962C8B-B14F-4D97-AF65-F5344CB8AC3E}">
        <p14:creationId xmlns:p14="http://schemas.microsoft.com/office/powerpoint/2010/main" val="241935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2" grpId="0"/>
      <p:bldP spid="16" grpId="0"/>
      <p:bldP spid="15"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0083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1: </a:t>
            </a:r>
            <a:r>
              <a:rPr lang="es-ES" sz="2800" b="1" dirty="0">
                <a:solidFill>
                  <a:schemeClr val="bg1"/>
                </a:solidFill>
                <a:latin typeface="Arial Narrow" panose="020B0606020202030204" pitchFamily="34" charset="0"/>
              </a:rPr>
              <a:t>La diabetes tipo 2 se puede prevenir y perder algo de peso puede ayudar</a:t>
            </a:r>
            <a:endParaRPr lang="en-US" sz="2800" b="1" dirty="0">
              <a:solidFill>
                <a:schemeClr val="bg1"/>
              </a:solidFill>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48970" y="834941"/>
            <a:ext cx="10039197" cy="384950"/>
          </a:xfrm>
        </p:spPr>
        <p:txBody>
          <a:bodyPr>
            <a:noAutofit/>
          </a:bodyPr>
          <a:lstStyle/>
          <a:p>
            <a:r>
              <a:rPr lang="es-ES" sz="2200" b="1" dirty="0">
                <a:latin typeface="Arial Narrow" panose="020B0606020202030204" pitchFamily="34" charset="0"/>
                <a:cs typeface="Arial" panose="020B0604020202020204" pitchFamily="34" charset="0"/>
              </a:rPr>
              <a:t>Tema 3: Factores de riesgo de la diabetes tipo 2 y cómo se puede prevenir la enfermedad</a:t>
            </a: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3" name="Picture 2" descr="Un hombre Hispano/Latino mirando a la cámara. (Jorge 32, Agente inmobilario) ">
            <a:extLst>
              <a:ext uri="{FF2B5EF4-FFF2-40B4-BE49-F238E27FC236}">
                <a16:creationId xmlns:a16="http://schemas.microsoft.com/office/drawing/2014/main" id="{3940A4BD-BAD2-AAA4-E708-393CF520BE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70383" y="1767791"/>
            <a:ext cx="3743325" cy="2495261"/>
          </a:xfrm>
          <a:prstGeom prst="rect">
            <a:avLst/>
          </a:prstGeom>
        </p:spPr>
      </p:pic>
      <p:sp>
        <p:nvSpPr>
          <p:cNvPr id="5" name="TextBox 4">
            <a:extLst>
              <a:ext uri="{FF2B5EF4-FFF2-40B4-BE49-F238E27FC236}">
                <a16:creationId xmlns:a16="http://schemas.microsoft.com/office/drawing/2014/main" id="{F272744E-D263-2178-7E43-6E74F55F7DD1}"/>
              </a:ext>
            </a:extLst>
          </p:cNvPr>
          <p:cNvSpPr txBox="1"/>
          <p:nvPr/>
        </p:nvSpPr>
        <p:spPr>
          <a:xfrm>
            <a:off x="870383" y="4553688"/>
            <a:ext cx="3743325" cy="1477328"/>
          </a:xfrm>
          <a:prstGeom prst="rect">
            <a:avLst/>
          </a:prstGeom>
          <a:noFill/>
        </p:spPr>
        <p:txBody>
          <a:bodyPr wrap="square" rtlCol="0">
            <a:spAutoFit/>
          </a:bodyPr>
          <a:lstStyle/>
          <a:p>
            <a:r>
              <a:rPr lang="es-ES" b="1" dirty="0">
                <a:latin typeface="Arial Narrow" panose="020B0606020202030204" pitchFamily="34" charset="0"/>
              </a:rPr>
              <a:t>“La diabetes está presente en nuestra familia, pero no me rindo. Estoy haciendo pequeños cambios en lo que como y hago. Estoy perdiendo algunas libras y tengo el control”.</a:t>
            </a:r>
            <a:endParaRPr lang="en-US" b="1" dirty="0">
              <a:latin typeface="Arial Narrow" panose="020B0606020202030204" pitchFamily="34" charset="0"/>
            </a:endParaRPr>
          </a:p>
        </p:txBody>
      </p:sp>
      <p:sp>
        <p:nvSpPr>
          <p:cNvPr id="6" name="TextBox 5">
            <a:extLst>
              <a:ext uri="{FF2B5EF4-FFF2-40B4-BE49-F238E27FC236}">
                <a16:creationId xmlns:a16="http://schemas.microsoft.com/office/drawing/2014/main" id="{BDCFD127-03D3-6BC6-4342-5F11C1C8D9EA}"/>
              </a:ext>
            </a:extLst>
          </p:cNvPr>
          <p:cNvSpPr txBox="1"/>
          <p:nvPr/>
        </p:nvSpPr>
        <p:spPr>
          <a:xfrm>
            <a:off x="6451042" y="1821299"/>
            <a:ext cx="4609318" cy="369332"/>
          </a:xfrm>
          <a:prstGeom prst="rect">
            <a:avLst/>
          </a:prstGeom>
          <a:noFill/>
        </p:spPr>
        <p:txBody>
          <a:bodyPr wrap="square" rtlCol="0">
            <a:spAutoFit/>
          </a:bodyPr>
          <a:lstStyle/>
          <a:p>
            <a:r>
              <a:rPr lang="es-ES" dirty="0">
                <a:latin typeface="Arial Black" panose="020B0A04020102020204" pitchFamily="34" charset="0"/>
              </a:rPr>
              <a:t>Factores de riesgo de la diabetes</a:t>
            </a:r>
            <a:endParaRPr lang="en-US" dirty="0">
              <a:latin typeface="Arial Black" panose="020B0A04020102020204" pitchFamily="34" charset="0"/>
            </a:endParaRPr>
          </a:p>
        </p:txBody>
      </p:sp>
      <p:pic>
        <p:nvPicPr>
          <p:cNvPr id="11" name="Picture 10" descr="Ilustración de los factores de riesgo de la diabetes (edad igual o superior a 45 años, sobrepeso u obesidad, haber padecido diabetes durante el embarazo, ser afroamericano, hispano/latino, nativo americano, nativo de Alaska (algunas personas de las islas del Pacífico y asiático-americanas también corren mayor riesgo), tener un progenitor o hermano con diabetes de tipo 2, realizar actividad física menos de 3 veces por semana.">
            <a:extLst>
              <a:ext uri="{FF2B5EF4-FFF2-40B4-BE49-F238E27FC236}">
                <a16:creationId xmlns:a16="http://schemas.microsoft.com/office/drawing/2014/main" id="{571769EA-B2DC-D86D-C651-FDA7AC343F21}"/>
              </a:ext>
            </a:extLst>
          </p:cNvPr>
          <p:cNvPicPr>
            <a:picLocks noChangeAspect="1"/>
          </p:cNvPicPr>
          <p:nvPr/>
        </p:nvPicPr>
        <p:blipFill>
          <a:blip r:embed="rId4"/>
          <a:stretch>
            <a:fillRect/>
          </a:stretch>
        </p:blipFill>
        <p:spPr>
          <a:xfrm>
            <a:off x="5326557" y="2231273"/>
            <a:ext cx="6487430" cy="4115374"/>
          </a:xfrm>
          <a:prstGeom prst="rect">
            <a:avLst/>
          </a:prstGeom>
        </p:spPr>
      </p:pic>
      <p:sp>
        <p:nvSpPr>
          <p:cNvPr id="8" name="TextBox 7">
            <a:extLst>
              <a:ext uri="{FF2B5EF4-FFF2-40B4-BE49-F238E27FC236}">
                <a16:creationId xmlns:a16="http://schemas.microsoft.com/office/drawing/2014/main" id="{0C946448-CE0D-44E1-5918-D8AD49139F6C}"/>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DFEBEB"/>
          </a:solidFill>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2D121E2-E14E-54EF-8835-7379DB75D400}"/>
              </a:ext>
            </a:extLst>
          </p:cNvPr>
          <p:cNvSpPr txBox="1"/>
          <p:nvPr/>
        </p:nvSpPr>
        <p:spPr>
          <a:xfrm>
            <a:off x="1838848" y="6486101"/>
            <a:ext cx="9083710" cy="369332"/>
          </a:xfrm>
          <a:prstGeom prst="rect">
            <a:avLst/>
          </a:prstGeom>
          <a:noFill/>
        </p:spPr>
        <p:txBody>
          <a:bodyPr wrap="square" rtlCol="0">
            <a:spAutoFit/>
          </a:bodyPr>
          <a:lstStyle/>
          <a:p>
            <a:r>
              <a:rPr lang="es-ES" b="1" dirty="0"/>
              <a:t>Incluso los que tenemos un riesgo alto podemos prevenir o retrasar la diabetes tipo 2.</a:t>
            </a:r>
            <a:endParaRPr lang="en-US" b="1" dirty="0"/>
          </a:p>
        </p:txBody>
      </p:sp>
    </p:spTree>
    <p:extLst>
      <p:ext uri="{BB962C8B-B14F-4D97-AF65-F5344CB8AC3E}">
        <p14:creationId xmlns:p14="http://schemas.microsoft.com/office/powerpoint/2010/main" val="168266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2" grpId="0"/>
      <p:bldP spid="5" grpId="0"/>
      <p:bldP spid="6"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C4896"/>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DBDA151C-5770-45E4-AAFF-59E7F403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7B5892A2-3C1E-0F3A-5DB0-0DC304CFF02E}"/>
              </a:ext>
            </a:extLst>
          </p:cNvPr>
          <p:cNvSpPr>
            <a:spLocks noGrp="1"/>
          </p:cNvSpPr>
          <p:nvPr>
            <p:ph type="title"/>
          </p:nvPr>
        </p:nvSpPr>
        <p:spPr>
          <a:xfrm>
            <a:off x="620487" y="1026741"/>
            <a:ext cx="3543300" cy="4578624"/>
          </a:xfrm>
        </p:spPr>
        <p:txBody>
          <a:bodyPr anchor="b">
            <a:normAutofit/>
          </a:bodyPr>
          <a:lstStyle/>
          <a:p>
            <a:r>
              <a:rPr lang="en-US" b="1" dirty="0" err="1">
                <a:solidFill>
                  <a:schemeClr val="bg1"/>
                </a:solidFill>
                <a:latin typeface="Arial Black" panose="020B0A04020102020204" pitchFamily="34" charset="0"/>
              </a:rPr>
              <a:t>Lección</a:t>
            </a:r>
            <a:r>
              <a:rPr lang="en-US" b="1" dirty="0">
                <a:solidFill>
                  <a:schemeClr val="bg1"/>
                </a:solidFill>
                <a:latin typeface="Arial Black" panose="020B0A04020102020204" pitchFamily="34" charset="0"/>
              </a:rPr>
              <a:t> 2</a:t>
            </a:r>
          </a:p>
        </p:txBody>
      </p:sp>
      <p:sp>
        <p:nvSpPr>
          <p:cNvPr id="3" name="Content Placeholder 2">
            <a:extLst>
              <a:ext uri="{FF2B5EF4-FFF2-40B4-BE49-F238E27FC236}">
                <a16:creationId xmlns:a16="http://schemas.microsoft.com/office/drawing/2014/main" id="{394BE17B-C2FB-CB5E-6EF6-356A84C81C85}"/>
              </a:ext>
            </a:extLst>
          </p:cNvPr>
          <p:cNvSpPr>
            <a:spLocks noGrp="1"/>
          </p:cNvSpPr>
          <p:nvPr>
            <p:ph idx="1"/>
          </p:nvPr>
        </p:nvSpPr>
        <p:spPr>
          <a:xfrm>
            <a:off x="1231470" y="1576342"/>
            <a:ext cx="9729060" cy="4831080"/>
          </a:xfrm>
        </p:spPr>
        <p:txBody>
          <a:bodyPr anchor="t">
            <a:normAutofit/>
          </a:bodyPr>
          <a:lstStyle/>
          <a:p>
            <a:pPr marL="0" indent="0" algn="ctr">
              <a:buNone/>
            </a:pPr>
            <a:endParaRPr lang="en-US" dirty="0"/>
          </a:p>
          <a:p>
            <a:pPr marL="0" indent="0" algn="ctr">
              <a:buNone/>
            </a:pPr>
            <a:endParaRPr lang="en-US" dirty="0"/>
          </a:p>
          <a:p>
            <a:pPr marL="0" indent="0" algn="ctr">
              <a:buNone/>
            </a:pPr>
            <a:r>
              <a:rPr lang="en-US" sz="4200" b="1" dirty="0" err="1">
                <a:solidFill>
                  <a:schemeClr val="bg1"/>
                </a:solidFill>
                <a:latin typeface="Arial Narrow" panose="020B0606020202030204" pitchFamily="34" charset="0"/>
              </a:rPr>
              <a:t>Seleccione</a:t>
            </a:r>
            <a:r>
              <a:rPr lang="en-US" sz="4200" b="1" dirty="0">
                <a:solidFill>
                  <a:schemeClr val="bg1"/>
                </a:solidFill>
                <a:latin typeface="Arial Narrow" panose="020B0606020202030204" pitchFamily="34" charset="0"/>
              </a:rPr>
              <a:t> </a:t>
            </a:r>
            <a:r>
              <a:rPr lang="en-US" sz="4200" b="1" dirty="0" err="1">
                <a:solidFill>
                  <a:schemeClr val="bg1"/>
                </a:solidFill>
                <a:latin typeface="Arial Narrow" panose="020B0606020202030204" pitchFamily="34" charset="0"/>
              </a:rPr>
              <a:t>alimentos</a:t>
            </a:r>
            <a:r>
              <a:rPr lang="en-US" sz="4200" b="1" dirty="0">
                <a:solidFill>
                  <a:schemeClr val="bg1"/>
                </a:solidFill>
                <a:latin typeface="Arial Narrow" panose="020B0606020202030204" pitchFamily="34" charset="0"/>
              </a:rPr>
              <a:t> </a:t>
            </a:r>
            <a:r>
              <a:rPr lang="en-US" sz="4200" b="1" dirty="0" err="1">
                <a:solidFill>
                  <a:schemeClr val="bg1"/>
                </a:solidFill>
                <a:latin typeface="Arial Narrow" panose="020B0606020202030204" pitchFamily="34" charset="0"/>
              </a:rPr>
              <a:t>saludables</a:t>
            </a:r>
            <a:endParaRPr lang="en-US" sz="4200" b="1" dirty="0">
              <a:solidFill>
                <a:schemeClr val="bg1"/>
              </a:solidFill>
              <a:latin typeface="Arial Narrow" panose="020B0606020202030204" pitchFamily="34" charset="0"/>
            </a:endParaRPr>
          </a:p>
        </p:txBody>
      </p:sp>
      <p:cxnSp>
        <p:nvCxnSpPr>
          <p:cNvPr id="13" name="Straight Connector 9">
            <a:extLst>
              <a:ext uri="{FF2B5EF4-FFF2-40B4-BE49-F238E27FC236}">
                <a16:creationId xmlns:a16="http://schemas.microsoft.com/office/drawing/2014/main" id="{B209265E-E0D7-493B-97CE-2263D50C3F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583125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D37FE85-2D41-B973-D16A-7BD780E037CF}"/>
              </a:ext>
              <a:ext uri="{C183D7F6-B498-43B3-948B-1728B52AA6E4}">
                <adec:decorative xmlns:adec="http://schemas.microsoft.com/office/drawing/2017/decorative" val="1"/>
              </a:ext>
            </a:extLst>
          </p:cNvPr>
          <p:cNvSpPr/>
          <p:nvPr/>
        </p:nvSpPr>
        <p:spPr>
          <a:xfrm>
            <a:off x="990600" y="5605365"/>
            <a:ext cx="1143000" cy="549601"/>
          </a:xfrm>
          <a:prstGeom prst="rect">
            <a:avLst/>
          </a:prstGeom>
          <a:solidFill>
            <a:srgbClr val="8C4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04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8C4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2: </a:t>
            </a:r>
            <a:r>
              <a:rPr lang="en-US" sz="2800" b="1" dirty="0" err="1">
                <a:solidFill>
                  <a:schemeClr val="bg1"/>
                </a:solidFill>
                <a:latin typeface="Arial Narrow" panose="020B0606020202030204" pitchFamily="34" charset="0"/>
              </a:rPr>
              <a:t>Seleccione</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alimentos</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saludables</a:t>
            </a:r>
            <a:endParaRPr lang="en-US" sz="2800" b="1" dirty="0">
              <a:solidFill>
                <a:schemeClr val="bg1"/>
              </a:solidFill>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cs typeface="Arial" panose="020B0604020202020204" pitchFamily="34" charset="0"/>
              </a:rPr>
              <a:t>Tema 1: Lectura de las etiquetas de los alimentos</a:t>
            </a: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sp>
        <p:nvSpPr>
          <p:cNvPr id="19" name="TextBox 18">
            <a:extLst>
              <a:ext uri="{FF2B5EF4-FFF2-40B4-BE49-F238E27FC236}">
                <a16:creationId xmlns:a16="http://schemas.microsoft.com/office/drawing/2014/main" id="{4C6B9E03-451B-8695-3DCE-1D2E5F2E183F}"/>
              </a:ext>
            </a:extLst>
          </p:cNvPr>
          <p:cNvSpPr txBox="1"/>
          <p:nvPr/>
        </p:nvSpPr>
        <p:spPr>
          <a:xfrm>
            <a:off x="231347" y="1595965"/>
            <a:ext cx="5529098" cy="369332"/>
          </a:xfrm>
          <a:prstGeom prst="rect">
            <a:avLst/>
          </a:prstGeom>
          <a:noFill/>
        </p:spPr>
        <p:txBody>
          <a:bodyPr wrap="square" rtlCol="0">
            <a:spAutoFit/>
          </a:bodyPr>
          <a:lstStyle/>
          <a:p>
            <a:r>
              <a:rPr lang="es-ES" dirty="0">
                <a:latin typeface="Arial Black" panose="020B0A04020102020204" pitchFamily="34" charset="0"/>
              </a:rPr>
              <a:t>Ejemplo de etiqueta de lasaña congelada</a:t>
            </a:r>
            <a:endParaRPr lang="en-US" dirty="0">
              <a:latin typeface="Arial Black" panose="020B0A04020102020204" pitchFamily="34" charset="0"/>
            </a:endParaRPr>
          </a:p>
        </p:txBody>
      </p:sp>
      <p:pic>
        <p:nvPicPr>
          <p:cNvPr id="12" name="Picture 11" descr="Captura de pantalla de un ejemplo de etiqueta nutricional para lasaña congelada. El texto resaltado contiene la información sobre la ración, las calorías, los nutrientes y el valor diario. 1. El tamaño de la porción ahora aparece en letra grande y en negrita, y algunos témanos de porción se han actualizado. 2. Las calorías se muestran ahora ten letra mas grande y en negrita. 3. Las azucares añadidas, la vitamina D y el potasio ahora figuran en la etiqueta. Los fabricantes deben declarar la cantidad ademas del porcentaje de Valor Diario de vitaminas y minerales. 4. Los Valores Diarios se han actualizado. Fuente: https:..www.fda.gov/media/137918/download.">
            <a:extLst>
              <a:ext uri="{FF2B5EF4-FFF2-40B4-BE49-F238E27FC236}">
                <a16:creationId xmlns:a16="http://schemas.microsoft.com/office/drawing/2014/main" id="{69F0DA48-C19B-497A-C224-697F21E7F047}"/>
              </a:ext>
            </a:extLst>
          </p:cNvPr>
          <p:cNvPicPr>
            <a:picLocks noChangeAspect="1"/>
          </p:cNvPicPr>
          <p:nvPr/>
        </p:nvPicPr>
        <p:blipFill>
          <a:blip r:embed="rId3"/>
          <a:stretch>
            <a:fillRect/>
          </a:stretch>
        </p:blipFill>
        <p:spPr>
          <a:xfrm>
            <a:off x="231347" y="1974561"/>
            <a:ext cx="7078063" cy="4305901"/>
          </a:xfrm>
          <a:prstGeom prst="rect">
            <a:avLst/>
          </a:prstGeom>
        </p:spPr>
      </p:pic>
      <p:pic>
        <p:nvPicPr>
          <p:cNvPr id="3" name="Picture 2" descr="Un hombre Hispano/Latino mirando a la cámara. (Jorge 32, Agente inmobilario) ">
            <a:extLst>
              <a:ext uri="{FF2B5EF4-FFF2-40B4-BE49-F238E27FC236}">
                <a16:creationId xmlns:a16="http://schemas.microsoft.com/office/drawing/2014/main" id="{7AC970DE-575D-8ECB-43DB-1063F2D65B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52348" y="1712997"/>
            <a:ext cx="3743325" cy="2495261"/>
          </a:xfrm>
          <a:prstGeom prst="rect">
            <a:avLst/>
          </a:prstGeom>
        </p:spPr>
      </p:pic>
      <p:sp>
        <p:nvSpPr>
          <p:cNvPr id="10" name="TextBox 9">
            <a:extLst>
              <a:ext uri="{FF2B5EF4-FFF2-40B4-BE49-F238E27FC236}">
                <a16:creationId xmlns:a16="http://schemas.microsoft.com/office/drawing/2014/main" id="{BB999B54-ED13-E444-E70D-A81AD68450B5}"/>
              </a:ext>
            </a:extLst>
          </p:cNvPr>
          <p:cNvSpPr txBox="1"/>
          <p:nvPr/>
        </p:nvSpPr>
        <p:spPr>
          <a:xfrm>
            <a:off x="7866607" y="4517310"/>
            <a:ext cx="3400425" cy="1200329"/>
          </a:xfrm>
          <a:prstGeom prst="rect">
            <a:avLst/>
          </a:prstGeom>
          <a:noFill/>
        </p:spPr>
        <p:txBody>
          <a:bodyPr wrap="square" rtlCol="0">
            <a:spAutoFit/>
          </a:bodyPr>
          <a:lstStyle/>
          <a:p>
            <a:pPr algn="ctr"/>
            <a:r>
              <a:rPr lang="es-ES" b="1" dirty="0">
                <a:latin typeface="Arial Narrow" panose="020B0606020202030204" pitchFamily="34" charset="0"/>
              </a:rPr>
              <a:t>“Tenemos que comer más sano y tomar mejores decisiones. Primero, aprendí a leer las etiquetas de los alimentos”.</a:t>
            </a:r>
            <a:endParaRPr lang="en-US" b="1" dirty="0">
              <a:latin typeface="Arial Narrow" panose="020B0606020202030204" pitchFamily="34" charset="0"/>
            </a:endParaRPr>
          </a:p>
        </p:txBody>
      </p:sp>
      <p:sp>
        <p:nvSpPr>
          <p:cNvPr id="5" name="TextBox 4">
            <a:extLst>
              <a:ext uri="{FF2B5EF4-FFF2-40B4-BE49-F238E27FC236}">
                <a16:creationId xmlns:a16="http://schemas.microsoft.com/office/drawing/2014/main" id="{F5BBC960-DFC1-3139-54E1-B4E9F4B6961B}"/>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ECE4F2"/>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4787817-A8B1-3472-DE82-6C426F2442F3}"/>
              </a:ext>
            </a:extLst>
          </p:cNvPr>
          <p:cNvSpPr txBox="1"/>
          <p:nvPr/>
        </p:nvSpPr>
        <p:spPr>
          <a:xfrm>
            <a:off x="890015" y="6486101"/>
            <a:ext cx="10505657" cy="369332"/>
          </a:xfrm>
          <a:prstGeom prst="rect">
            <a:avLst/>
          </a:prstGeom>
          <a:noFill/>
        </p:spPr>
        <p:txBody>
          <a:bodyPr wrap="square" rtlCol="0">
            <a:spAutoFit/>
          </a:bodyPr>
          <a:lstStyle/>
          <a:p>
            <a:r>
              <a:rPr lang="es-ES" b="1" dirty="0"/>
              <a:t>Los pequeños pasos en la alimentación y la actividad física pueden dar lugar a grandes recompensas.</a:t>
            </a:r>
            <a:endParaRPr lang="en-US" b="1" dirty="0"/>
          </a:p>
        </p:txBody>
      </p:sp>
    </p:spTree>
    <p:extLst>
      <p:ext uri="{BB962C8B-B14F-4D97-AF65-F5344CB8AC3E}">
        <p14:creationId xmlns:p14="http://schemas.microsoft.com/office/powerpoint/2010/main" val="322753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2" grpId="0"/>
      <p:bldP spid="19" grpId="0"/>
      <p:bldP spid="10"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8C4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2: </a:t>
            </a:r>
            <a:r>
              <a:rPr lang="en-US" sz="2800" b="1" dirty="0" err="1">
                <a:solidFill>
                  <a:schemeClr val="bg1"/>
                </a:solidFill>
                <a:latin typeface="Arial Narrow" panose="020B0606020202030204" pitchFamily="34" charset="0"/>
              </a:rPr>
              <a:t>Seleccione</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alimentos</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saludables</a:t>
            </a:r>
            <a:endParaRPr lang="en-US" sz="2800" b="1" dirty="0">
              <a:solidFill>
                <a:schemeClr val="bg1"/>
              </a:solidFill>
              <a:latin typeface="Arial Narrow" panose="020B0606020202030204" pitchFamily="34" charset="0"/>
            </a:endParaRPr>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cs typeface="Arial" panose="020B0604020202020204" pitchFamily="34" charset="0"/>
              </a:rPr>
              <a:t>Tema 2: Limitar las grasas no saludables</a:t>
            </a: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pic>
        <p:nvPicPr>
          <p:cNvPr id="7" name="Picture 6" descr="Una mujer Hispana/Latina mirando a la cámara. (Camila, 28, maestra de escuela primaria) ">
            <a:extLst>
              <a:ext uri="{FF2B5EF4-FFF2-40B4-BE49-F238E27FC236}">
                <a16:creationId xmlns:a16="http://schemas.microsoft.com/office/drawing/2014/main" id="{F4CECC9A-2990-013E-5AD7-7A65DC48D1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62529" y="2246512"/>
            <a:ext cx="4005740" cy="2671836"/>
          </a:xfrm>
          <a:prstGeom prst="rect">
            <a:avLst/>
          </a:prstGeom>
        </p:spPr>
      </p:pic>
      <p:sp>
        <p:nvSpPr>
          <p:cNvPr id="3" name="TextBox 2">
            <a:extLst>
              <a:ext uri="{FF2B5EF4-FFF2-40B4-BE49-F238E27FC236}">
                <a16:creationId xmlns:a16="http://schemas.microsoft.com/office/drawing/2014/main" id="{C7A704CA-6D94-6E27-26D7-B8C96DDC8F1A}"/>
              </a:ext>
            </a:extLst>
          </p:cNvPr>
          <p:cNvSpPr txBox="1"/>
          <p:nvPr/>
        </p:nvSpPr>
        <p:spPr>
          <a:xfrm>
            <a:off x="955039" y="4988569"/>
            <a:ext cx="3220719" cy="1200329"/>
          </a:xfrm>
          <a:prstGeom prst="rect">
            <a:avLst/>
          </a:prstGeom>
          <a:noFill/>
        </p:spPr>
        <p:txBody>
          <a:bodyPr wrap="square" rtlCol="0">
            <a:spAutoFit/>
          </a:bodyPr>
          <a:lstStyle/>
          <a:p>
            <a:pPr algn="ctr"/>
            <a:r>
              <a:rPr lang="es-ES" b="1" dirty="0">
                <a:latin typeface="Arial Narrow" panose="020B0606020202030204" pitchFamily="34" charset="0"/>
              </a:rPr>
              <a:t>“Encontré muchas grasas no saludables en mis alimentos. He hecho cambios para comer grasas más saludables”.</a:t>
            </a:r>
            <a:endParaRPr lang="en-US" b="1" dirty="0">
              <a:latin typeface="Arial Narrow" panose="020B0606020202030204" pitchFamily="34" charset="0"/>
            </a:endParaRPr>
          </a:p>
        </p:txBody>
      </p:sp>
      <p:sp>
        <p:nvSpPr>
          <p:cNvPr id="10" name="TextBox 9">
            <a:extLst>
              <a:ext uri="{FF2B5EF4-FFF2-40B4-BE49-F238E27FC236}">
                <a16:creationId xmlns:a16="http://schemas.microsoft.com/office/drawing/2014/main" id="{32D0E0B7-C4A2-8C62-2239-6C73CD33BD20}"/>
              </a:ext>
            </a:extLst>
          </p:cNvPr>
          <p:cNvSpPr txBox="1"/>
          <p:nvPr/>
        </p:nvSpPr>
        <p:spPr>
          <a:xfrm>
            <a:off x="3877056" y="1490480"/>
            <a:ext cx="8314944" cy="615553"/>
          </a:xfrm>
          <a:prstGeom prst="rect">
            <a:avLst/>
          </a:prstGeom>
          <a:noFill/>
        </p:spPr>
        <p:txBody>
          <a:bodyPr wrap="square" rtlCol="0">
            <a:spAutoFit/>
          </a:bodyPr>
          <a:lstStyle/>
          <a:p>
            <a:pPr algn="ctr"/>
            <a:r>
              <a:rPr lang="es-ES" dirty="0">
                <a:latin typeface="Arial Black" panose="020B0A04020102020204" pitchFamily="34" charset="0"/>
              </a:rPr>
              <a:t>Cocinar con grasas saludables</a:t>
            </a:r>
          </a:p>
          <a:p>
            <a:pPr algn="ctr"/>
            <a:r>
              <a:rPr lang="es-ES" sz="1600" dirty="0">
                <a:latin typeface="Arial" panose="020B0604020202020204" pitchFamily="34" charset="0"/>
                <a:cs typeface="Arial" panose="020B0604020202020204" pitchFamily="34" charset="0"/>
              </a:rPr>
              <a:t>Formas de evitar las grasas no saludables y de limitar las grasas saludables al cocinar</a:t>
            </a:r>
            <a:endParaRPr lang="en-US" sz="1600" dirty="0">
              <a:latin typeface="Arial" panose="020B0604020202020204" pitchFamily="34" charset="0"/>
              <a:cs typeface="Arial" panose="020B0604020202020204" pitchFamily="34" charset="0"/>
            </a:endParaRPr>
          </a:p>
        </p:txBody>
      </p:sp>
      <p:pic>
        <p:nvPicPr>
          <p:cNvPr id="9" name="Picture 8" descr="Captura de pantalla de la Guía del Participante: Kit El Camino hacia la buena salud mostrando ejemplos de cómo cocinar con grasas saludables. En vez de...Comer grasa y piel de animal, Freír en mantequilla o manteca de cerdo. Cocine de manera saludable! Retire la piel del pollo antes de cocinarlo. Recorte la grasa de la carne antes de cocinarla. Ase, hornee, saltee, hierva o sofriá con una pequeña cantidad de aceite vegetal como el aceite de oliva o de canola. Eche un poco de aceite de oliva o de canola en el sartén. Cocine a fuego lento en agua o caldo. Cocine al vapor o en el microondas.">
            <a:extLst>
              <a:ext uri="{FF2B5EF4-FFF2-40B4-BE49-F238E27FC236}">
                <a16:creationId xmlns:a16="http://schemas.microsoft.com/office/drawing/2014/main" id="{9015CCF2-8766-19DF-400F-50647009AC25}"/>
              </a:ext>
            </a:extLst>
          </p:cNvPr>
          <p:cNvPicPr>
            <a:picLocks noChangeAspect="1"/>
          </p:cNvPicPr>
          <p:nvPr/>
        </p:nvPicPr>
        <p:blipFill>
          <a:blip r:embed="rId4"/>
          <a:stretch>
            <a:fillRect/>
          </a:stretch>
        </p:blipFill>
        <p:spPr>
          <a:xfrm>
            <a:off x="4890404" y="2135607"/>
            <a:ext cx="7068536" cy="4001058"/>
          </a:xfrm>
          <a:prstGeom prst="rect">
            <a:avLst/>
          </a:prstGeom>
        </p:spPr>
      </p:pic>
      <p:sp>
        <p:nvSpPr>
          <p:cNvPr id="11" name="TextBox 10">
            <a:extLst>
              <a:ext uri="{FF2B5EF4-FFF2-40B4-BE49-F238E27FC236}">
                <a16:creationId xmlns:a16="http://schemas.microsoft.com/office/drawing/2014/main" id="{D3EBA9A1-CEE3-43B2-3F4F-8021440E64B0}"/>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ECE4F2"/>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5077DC0-056B-F567-E26C-9BE81B39F0D5}"/>
              </a:ext>
            </a:extLst>
          </p:cNvPr>
          <p:cNvSpPr txBox="1"/>
          <p:nvPr/>
        </p:nvSpPr>
        <p:spPr>
          <a:xfrm>
            <a:off x="2401823" y="6488668"/>
            <a:ext cx="10505657" cy="369332"/>
          </a:xfrm>
          <a:prstGeom prst="rect">
            <a:avLst/>
          </a:prstGeom>
          <a:noFill/>
        </p:spPr>
        <p:txBody>
          <a:bodyPr wrap="square" rtlCol="0">
            <a:spAutoFit/>
          </a:bodyPr>
          <a:lstStyle/>
          <a:p>
            <a:r>
              <a:rPr lang="es-ES" b="1" dirty="0"/>
              <a:t>Considere maneras de sustituir las grasas no saludables en su alimentación.</a:t>
            </a:r>
            <a:endParaRPr lang="en-US" b="1" dirty="0"/>
          </a:p>
        </p:txBody>
      </p:sp>
    </p:spTree>
    <p:extLst>
      <p:ext uri="{BB962C8B-B14F-4D97-AF65-F5344CB8AC3E}">
        <p14:creationId xmlns:p14="http://schemas.microsoft.com/office/powerpoint/2010/main" val="180862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P spid="2" grpId="0"/>
      <p:bldP spid="3" grpId="0"/>
      <p:bldP spid="10" grpId="0"/>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7DCC119-24B9-BD12-A79E-3063D1760A25}"/>
              </a:ext>
              <a:ext uri="{C183D7F6-B498-43B3-948B-1728B52AA6E4}">
                <adec:decorative xmlns:adec="http://schemas.microsoft.com/office/drawing/2017/decorative" val="1"/>
              </a:ext>
            </a:extLst>
          </p:cNvPr>
          <p:cNvSpPr/>
          <p:nvPr/>
        </p:nvSpPr>
        <p:spPr>
          <a:xfrm>
            <a:off x="0" y="-64045"/>
            <a:ext cx="12192000" cy="821889"/>
          </a:xfrm>
          <a:prstGeom prst="rect">
            <a:avLst/>
          </a:prstGeom>
          <a:solidFill>
            <a:srgbClr val="8C48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02020C-8443-60F8-39FC-A8F730430FF8}"/>
              </a:ext>
            </a:extLst>
          </p:cNvPr>
          <p:cNvSpPr>
            <a:spLocks noGrp="1"/>
          </p:cNvSpPr>
          <p:nvPr>
            <p:ph type="title"/>
          </p:nvPr>
        </p:nvSpPr>
        <p:spPr>
          <a:xfrm>
            <a:off x="2057708" y="821149"/>
            <a:ext cx="9745883" cy="384950"/>
          </a:xfrm>
        </p:spPr>
        <p:txBody>
          <a:bodyPr>
            <a:noAutofit/>
          </a:bodyPr>
          <a:lstStyle/>
          <a:p>
            <a:r>
              <a:rPr lang="es-ES" sz="2400" b="1" dirty="0">
                <a:latin typeface="Arial Narrow" panose="020B0606020202030204" pitchFamily="34" charset="0"/>
                <a:cs typeface="Arial" panose="020B0604020202020204" pitchFamily="34" charset="0"/>
              </a:rPr>
              <a:t>Tema 2: Limitar las grasas no saludables (continúa)</a:t>
            </a:r>
            <a:br>
              <a:rPr lang="en-US" sz="2800" b="1" dirty="0">
                <a:solidFill>
                  <a:srgbClr val="FFC000"/>
                </a:solidFill>
                <a:latin typeface="Arial" panose="020B0604020202020204" pitchFamily="34" charset="0"/>
                <a:cs typeface="Arial" panose="020B0604020202020204" pitchFamily="34" charset="0"/>
              </a:rPr>
            </a:br>
            <a:br>
              <a:rPr lang="en-US" sz="2800" b="1" dirty="0">
                <a:solidFill>
                  <a:srgbClr val="FFC000"/>
                </a:solidFill>
                <a:latin typeface="Arial" panose="020B0604020202020204" pitchFamily="34" charset="0"/>
                <a:cs typeface="Arial" panose="020B0604020202020204" pitchFamily="34" charset="0"/>
              </a:rPr>
            </a:br>
            <a:br>
              <a:rPr lang="en-US" sz="3000" b="1" dirty="0">
                <a:solidFill>
                  <a:srgbClr val="FFC000"/>
                </a:solidFill>
                <a:latin typeface="Arial Narrow" panose="020B0606020202030204" pitchFamily="34" charset="0"/>
              </a:rPr>
            </a:br>
            <a:endParaRPr lang="en-US" sz="3000" dirty="0"/>
          </a:p>
        </p:txBody>
      </p:sp>
      <p:sp>
        <p:nvSpPr>
          <p:cNvPr id="4" name="TextBox 3">
            <a:extLst>
              <a:ext uri="{FF2B5EF4-FFF2-40B4-BE49-F238E27FC236}">
                <a16:creationId xmlns:a16="http://schemas.microsoft.com/office/drawing/2014/main" id="{61799F45-C25C-D88B-6A40-41DAB41BB73F}"/>
              </a:ext>
            </a:extLst>
          </p:cNvPr>
          <p:cNvSpPr txBox="1"/>
          <p:nvPr/>
        </p:nvSpPr>
        <p:spPr>
          <a:xfrm>
            <a:off x="231347" y="134864"/>
            <a:ext cx="12066669" cy="523220"/>
          </a:xfrm>
          <a:prstGeom prst="rect">
            <a:avLst/>
          </a:prstGeom>
          <a:noFill/>
        </p:spPr>
        <p:txBody>
          <a:bodyPr wrap="square" rtlCol="0">
            <a:spAutoFit/>
          </a:bodyPr>
          <a:lstStyle/>
          <a:p>
            <a:r>
              <a:rPr lang="en-US" sz="2800" b="1" dirty="0" err="1">
                <a:solidFill>
                  <a:schemeClr val="bg1"/>
                </a:solidFill>
                <a:latin typeface="Arial Narrow" panose="020B0606020202030204" pitchFamily="34" charset="0"/>
                <a:cs typeface="Arial" panose="020B0604020202020204" pitchFamily="34" charset="0"/>
              </a:rPr>
              <a:t>Lección</a:t>
            </a:r>
            <a:r>
              <a:rPr lang="en-US" sz="2800" b="1" dirty="0">
                <a:solidFill>
                  <a:schemeClr val="bg1"/>
                </a:solidFill>
                <a:latin typeface="Arial Narrow" panose="020B0606020202030204" pitchFamily="34" charset="0"/>
                <a:cs typeface="Arial" panose="020B0604020202020204" pitchFamily="34" charset="0"/>
              </a:rPr>
              <a:t> 2: </a:t>
            </a:r>
            <a:r>
              <a:rPr lang="en-US" sz="2800" b="1" dirty="0" err="1">
                <a:solidFill>
                  <a:schemeClr val="bg1"/>
                </a:solidFill>
                <a:latin typeface="Arial Narrow" panose="020B0606020202030204" pitchFamily="34" charset="0"/>
              </a:rPr>
              <a:t>Seleccione</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alimentos</a:t>
            </a:r>
            <a:r>
              <a:rPr lang="en-US" sz="2800" b="1" dirty="0">
                <a:solidFill>
                  <a:schemeClr val="bg1"/>
                </a:solidFill>
                <a:latin typeface="Arial Narrow" panose="020B0606020202030204" pitchFamily="34" charset="0"/>
              </a:rPr>
              <a:t> </a:t>
            </a:r>
            <a:r>
              <a:rPr lang="en-US" sz="2800" b="1" dirty="0" err="1">
                <a:solidFill>
                  <a:schemeClr val="bg1"/>
                </a:solidFill>
                <a:latin typeface="Arial Narrow" panose="020B0606020202030204" pitchFamily="34" charset="0"/>
              </a:rPr>
              <a:t>saludables</a:t>
            </a:r>
            <a:endParaRPr lang="en-US" sz="2800" b="1" dirty="0">
              <a:solidFill>
                <a:schemeClr val="bg1"/>
              </a:solidFill>
              <a:latin typeface="Arial Narrow" panose="020B0606020202030204" pitchFamily="34" charset="0"/>
            </a:endParaRPr>
          </a:p>
        </p:txBody>
      </p:sp>
      <p:sp>
        <p:nvSpPr>
          <p:cNvPr id="8" name="TextBox 7">
            <a:extLst>
              <a:ext uri="{FF2B5EF4-FFF2-40B4-BE49-F238E27FC236}">
                <a16:creationId xmlns:a16="http://schemas.microsoft.com/office/drawing/2014/main" id="{7E56B2AE-D76A-83ED-31DE-A27265384139}"/>
              </a:ext>
            </a:extLst>
          </p:cNvPr>
          <p:cNvSpPr txBox="1"/>
          <p:nvPr/>
        </p:nvSpPr>
        <p:spPr>
          <a:xfrm flipH="1">
            <a:off x="522446" y="5061867"/>
            <a:ext cx="4145117" cy="923330"/>
          </a:xfrm>
          <a:prstGeom prst="rect">
            <a:avLst/>
          </a:prstGeom>
          <a:noFill/>
        </p:spPr>
        <p:txBody>
          <a:bodyPr wrap="square" rtlCol="0">
            <a:spAutoFit/>
          </a:bodyPr>
          <a:lstStyle/>
          <a:p>
            <a:pPr algn="ctr"/>
            <a:r>
              <a:rPr lang="es-ES" b="1" dirty="0">
                <a:latin typeface="Arial Narrow" panose="020B0606020202030204" pitchFamily="34" charset="0"/>
              </a:rPr>
              <a:t>“Encontré muchas grasas no saludables en mis alimentos. He hecho cambios para comer grasas más saludables”.</a:t>
            </a:r>
            <a:endParaRPr lang="en-US" b="1" dirty="0">
              <a:latin typeface="Arial Narrow" panose="020B0606020202030204" pitchFamily="34" charset="0"/>
            </a:endParaRPr>
          </a:p>
        </p:txBody>
      </p:sp>
      <p:pic>
        <p:nvPicPr>
          <p:cNvPr id="3" name="Picture 2" descr="Una mujer Hispana/Latina mirando a la cámara. (Camila, 28, maestra de escuela primaria) ">
            <a:extLst>
              <a:ext uri="{FF2B5EF4-FFF2-40B4-BE49-F238E27FC236}">
                <a16:creationId xmlns:a16="http://schemas.microsoft.com/office/drawing/2014/main" id="{23984413-9807-0E1B-A710-9FFDC7C50B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661823" y="2190656"/>
            <a:ext cx="4005740" cy="2671836"/>
          </a:xfrm>
          <a:prstGeom prst="rect">
            <a:avLst/>
          </a:prstGeom>
        </p:spPr>
      </p:pic>
      <p:pic>
        <p:nvPicPr>
          <p:cNvPr id="6" name="Picture 5" descr="Captura de pantalla de la Guía del Participante: Kit El Camino hacia la buena salud mostrando ejemplos de cómo cocinar con grasas saludables.  En vez de... Hornear con mantequilla o manteca de cerdo. Echar salsa a base de crema o mantequilla a las comidas. Cocine de manera saludable! Horne con: Verduras o frutas molidas o en pure sin azúcar añadido. Yogur natural sin grasa. Jugo de verduras o frutas sin azúcar añadido. &#10;&#10;Jugo de limon o vinagre. Hierbas y especias. Salsa o salsa picante. Yogur natural sin grasa. Salsa de tomate. Aderezo bajo en grasa y sal, hecho con aciete de oliva.">
            <a:extLst>
              <a:ext uri="{FF2B5EF4-FFF2-40B4-BE49-F238E27FC236}">
                <a16:creationId xmlns:a16="http://schemas.microsoft.com/office/drawing/2014/main" id="{FF8DB7E3-87A7-25A6-0ADA-3918AD0E5A7E}"/>
              </a:ext>
            </a:extLst>
          </p:cNvPr>
          <p:cNvPicPr>
            <a:picLocks noChangeAspect="1"/>
          </p:cNvPicPr>
          <p:nvPr/>
        </p:nvPicPr>
        <p:blipFill>
          <a:blip r:embed="rId4"/>
          <a:stretch>
            <a:fillRect/>
          </a:stretch>
        </p:blipFill>
        <p:spPr>
          <a:xfrm>
            <a:off x="4926411" y="2073898"/>
            <a:ext cx="7020905" cy="3962953"/>
          </a:xfrm>
          <a:prstGeom prst="rect">
            <a:avLst/>
          </a:prstGeom>
        </p:spPr>
      </p:pic>
      <p:sp>
        <p:nvSpPr>
          <p:cNvPr id="10" name="TextBox 9">
            <a:extLst>
              <a:ext uri="{FF2B5EF4-FFF2-40B4-BE49-F238E27FC236}">
                <a16:creationId xmlns:a16="http://schemas.microsoft.com/office/drawing/2014/main" id="{48566BF8-4F2F-9BC7-3FD0-8BA0A4AD4A2F}"/>
              </a:ext>
            </a:extLst>
          </p:cNvPr>
          <p:cNvSpPr txBox="1"/>
          <p:nvPr/>
        </p:nvSpPr>
        <p:spPr>
          <a:xfrm>
            <a:off x="3877056" y="1434624"/>
            <a:ext cx="8314944" cy="615553"/>
          </a:xfrm>
          <a:prstGeom prst="rect">
            <a:avLst/>
          </a:prstGeom>
          <a:noFill/>
        </p:spPr>
        <p:txBody>
          <a:bodyPr wrap="square" rtlCol="0">
            <a:spAutoFit/>
          </a:bodyPr>
          <a:lstStyle/>
          <a:p>
            <a:pPr algn="ctr"/>
            <a:r>
              <a:rPr lang="es-ES" dirty="0">
                <a:latin typeface="Arial Black" panose="020B0A04020102020204" pitchFamily="34" charset="0"/>
              </a:rPr>
              <a:t>Cocinar con grasas saludables</a:t>
            </a:r>
          </a:p>
          <a:p>
            <a:pPr algn="ctr"/>
            <a:r>
              <a:rPr lang="es-ES" sz="1600" dirty="0">
                <a:latin typeface="Arial" panose="020B0604020202020204" pitchFamily="34" charset="0"/>
                <a:cs typeface="Arial" panose="020B0604020202020204" pitchFamily="34" charset="0"/>
              </a:rPr>
              <a:t>Formas de evitar las grasas no saludables y de limitar las grasas saludables al cocinar</a:t>
            </a:r>
            <a:endParaRPr lang="en-US"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39013AC-326E-172D-0D51-98AA7F48DE5B}"/>
              </a:ext>
              <a:ext uri="{C183D7F6-B498-43B3-948B-1728B52AA6E4}">
                <adec:decorative xmlns:adec="http://schemas.microsoft.com/office/drawing/2017/decorative" val="1"/>
              </a:ext>
            </a:extLst>
          </p:cNvPr>
          <p:cNvSpPr txBox="1"/>
          <p:nvPr/>
        </p:nvSpPr>
        <p:spPr>
          <a:xfrm flipH="1">
            <a:off x="0" y="6488668"/>
            <a:ext cx="12192000" cy="369332"/>
          </a:xfrm>
          <a:prstGeom prst="rect">
            <a:avLst/>
          </a:prstGeom>
          <a:solidFill>
            <a:srgbClr val="ECE4F2"/>
          </a:solidFill>
          <a:ln>
            <a:noFill/>
          </a:ln>
        </p:spPr>
        <p:txBody>
          <a:bodyPr wrap="square" rtlCol="0">
            <a:spAutoFit/>
            <a:scene3d>
              <a:camera prst="orthographicFront"/>
              <a:lightRig rig="threePt" dir="t"/>
            </a:scene3d>
            <a:sp3d extrusionH="57150" contourW="12700">
              <a:extrusionClr>
                <a:srgbClr val="92D050"/>
              </a:extrusionClr>
              <a:contourClr>
                <a:srgbClr val="92D050"/>
              </a:contourClr>
            </a:sp3d>
          </a:bodyPr>
          <a:lstStyle/>
          <a:p>
            <a:r>
              <a:rPr lang="en-US" dirty="0">
                <a:noFill/>
              </a:rPr>
              <a:t>                                                            </a:t>
            </a:r>
            <a:endParaRPr lang="en-US" b="1" dirty="0">
              <a:no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6AC3F3B-B8C4-C899-85A2-681D6A36FCC0}"/>
              </a:ext>
            </a:extLst>
          </p:cNvPr>
          <p:cNvSpPr txBox="1"/>
          <p:nvPr/>
        </p:nvSpPr>
        <p:spPr>
          <a:xfrm>
            <a:off x="2401823" y="6488668"/>
            <a:ext cx="10505657" cy="369332"/>
          </a:xfrm>
          <a:prstGeom prst="rect">
            <a:avLst/>
          </a:prstGeom>
          <a:noFill/>
        </p:spPr>
        <p:txBody>
          <a:bodyPr wrap="square" rtlCol="0">
            <a:spAutoFit/>
          </a:bodyPr>
          <a:lstStyle/>
          <a:p>
            <a:r>
              <a:rPr lang="es-ES" b="1" dirty="0"/>
              <a:t>Considere maneras de sustituir las grasas no saludables en su alimentación.</a:t>
            </a:r>
            <a:endParaRPr lang="en-US" b="1" dirty="0"/>
          </a:p>
        </p:txBody>
      </p:sp>
    </p:spTree>
    <p:extLst>
      <p:ext uri="{BB962C8B-B14F-4D97-AF65-F5344CB8AC3E}">
        <p14:creationId xmlns:p14="http://schemas.microsoft.com/office/powerpoint/2010/main" val="423735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P spid="8" grpId="0"/>
      <p:bldP spid="10" grpId="0"/>
      <p:bldP spid="11" grpId="0" animBg="1"/>
      <p:bldP spid="12"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42B0E7C6-1071-483F-A575-9AF7EE1B96AC}" vid="{E18014FF-B132-4F63-9D72-5B85E99D64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087431AEA3784E815B527B3564F08B" ma:contentTypeVersion="12" ma:contentTypeDescription="Create a new document." ma:contentTypeScope="" ma:versionID="2852dd4a7996fcda0d8dfd70b3ef3e0f">
  <xsd:schema xmlns:xsd="http://www.w3.org/2001/XMLSchema" xmlns:xs="http://www.w3.org/2001/XMLSchema" xmlns:p="http://schemas.microsoft.com/office/2006/metadata/properties" xmlns:ns2="641a98eb-c3b8-4f58-ae34-10f89406d2a1" xmlns:ns3="328c8fe4-d072-4713-8e45-f82b3fd89262" targetNamespace="http://schemas.microsoft.com/office/2006/metadata/properties" ma:root="true" ma:fieldsID="137b95d82cea84b594f10c798ee184d5" ns2:_="" ns3:_="">
    <xsd:import namespace="641a98eb-c3b8-4f58-ae34-10f89406d2a1"/>
    <xsd:import namespace="328c8fe4-d072-4713-8e45-f82b3fd8926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1a98eb-c3b8-4f58-ae34-10f89406d2a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47fc3df-a13d-4c67-9777-bcb1fd24acb9}" ma:internalName="TaxCatchAll" ma:showField="CatchAllData" ma:web="641a98eb-c3b8-4f58-ae34-10f89406d2a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28c8fe4-d072-4713-8e45-f82b3fd8926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41a98eb-c3b8-4f58-ae34-10f89406d2a1" xsi:nil="true"/>
    <lcf76f155ced4ddcb4097134ff3c332f xmlns="328c8fe4-d072-4713-8e45-f82b3fd89262">
      <Terms xmlns="http://schemas.microsoft.com/office/infopath/2007/PartnerControls"/>
    </lcf76f155ced4ddcb4097134ff3c332f>
    <SharedWithUsers xmlns="641a98eb-c3b8-4f58-ae34-10f89406d2a1">
      <UserInfo>
        <DisplayName/>
        <AccountId xsi:nil="true"/>
        <AccountType/>
      </UserInfo>
    </SharedWithUsers>
  </documentManagement>
</p:properties>
</file>

<file path=customXml/itemProps1.xml><?xml version="1.0" encoding="utf-8"?>
<ds:datastoreItem xmlns:ds="http://schemas.openxmlformats.org/officeDocument/2006/customXml" ds:itemID="{7863952B-FB91-44BB-8B55-B1E9AFD276C4}"/>
</file>

<file path=customXml/itemProps2.xml><?xml version="1.0" encoding="utf-8"?>
<ds:datastoreItem xmlns:ds="http://schemas.openxmlformats.org/officeDocument/2006/customXml" ds:itemID="{447B1887-6502-4C83-A879-1C6AC24F17EE}">
  <ds:schemaRefs>
    <ds:schemaRef ds:uri="http://schemas.microsoft.com/sharepoint/v3/contenttype/forms"/>
  </ds:schemaRefs>
</ds:datastoreItem>
</file>

<file path=customXml/itemProps3.xml><?xml version="1.0" encoding="utf-8"?>
<ds:datastoreItem xmlns:ds="http://schemas.openxmlformats.org/officeDocument/2006/customXml" ds:itemID="{6AAF8C92-D68E-4272-B532-7093495BC249}">
  <ds:schemaRefs>
    <ds:schemaRef ds:uri="641a98eb-c3b8-4f58-ae34-10f89406d2a1"/>
    <ds:schemaRef ds:uri="http://purl.org/dc/elements/1.1/"/>
    <ds:schemaRef ds:uri="http://schemas.openxmlformats.org/package/2006/metadata/core-properties"/>
    <ds:schemaRef ds:uri="http://www.w3.org/XML/1998/namespace"/>
    <ds:schemaRef ds:uri="http://schemas.microsoft.com/office/2006/documentManagement/types"/>
    <ds:schemaRef ds:uri="328c8fe4-d072-4713-8e45-f82b3fd89262"/>
    <ds:schemaRef ds:uri="http://purl.org/dc/terms/"/>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Ion</Template>
  <TotalTime>6202</TotalTime>
  <Words>9331</Words>
  <Application>Microsoft Macintosh PowerPoint</Application>
  <PresentationFormat>Widescreen</PresentationFormat>
  <Paragraphs>588</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Arial Black</vt:lpstr>
      <vt:lpstr>Arial Narrow</vt:lpstr>
      <vt:lpstr>Calibri</vt:lpstr>
      <vt:lpstr>Gill Sans MT</vt:lpstr>
      <vt:lpstr>Grandview Display</vt:lpstr>
      <vt:lpstr>Symbol</vt:lpstr>
      <vt:lpstr>DashVTI</vt:lpstr>
      <vt:lpstr>Kit El Camino hacia la buena salud  Guía del participante</vt:lpstr>
      <vt:lpstr>Lección 1</vt:lpstr>
      <vt:lpstr>Tema 1: Prevención de la diabetes tipo 2; conozcamos a Camila y Jorge </vt:lpstr>
      <vt:lpstr>Tema 2: La diabetes afecta varios órganos del cuerpo  </vt:lpstr>
      <vt:lpstr>Tema 3: Factores de riesgo de la diabetes tipo 2 y cómo se puede prevenir la enfermedad   </vt:lpstr>
      <vt:lpstr>Lección 2</vt:lpstr>
      <vt:lpstr>Tema 1: Lectura de las etiquetas de los alimentos   </vt:lpstr>
      <vt:lpstr>Tema 2: Limitar las grasas no saludables   </vt:lpstr>
      <vt:lpstr>Tema 2: Limitar las grasas no saludables (continúa)   </vt:lpstr>
      <vt:lpstr>Tema 3: Nuevas rutinas para comer bien, fuera de casa   </vt:lpstr>
      <vt:lpstr>Tema 4: Usar el “método del semáforo” para clasificar los alimentos    </vt:lpstr>
      <vt:lpstr>Tema 5: Entender el tamaño adecuado de las porciones     </vt:lpstr>
      <vt:lpstr>Tema 6: Un enfoque saludable de los carbohidratos      </vt:lpstr>
      <vt:lpstr>Lección 3</vt:lpstr>
      <vt:lpstr>Tema 1: Haga actividad física      </vt:lpstr>
      <vt:lpstr>Tema 2: Haga un seguimiento de su actividad      </vt:lpstr>
      <vt:lpstr>Tema 3: Desafíos y excusas      </vt:lpstr>
      <vt:lpstr>Tema 4: Encontrar tiempo para la actividad física      </vt:lpstr>
      <vt:lpstr>Lección 4</vt:lpstr>
      <vt:lpstr>Tema 1: Las recompensas de un estilo de vida más saludable      </vt:lpstr>
      <vt:lpstr>Tema 2: Resumen de los puntos principales - Establecimiento de metas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Kit El Camino hacia la buena salud</dc:title>
  <dc:subject>Diabetes Prevention</dc:subject>
  <dc:creator>Centers for Disease Control and Prevention</dc:creator>
  <cp:keywords>diabetes prevention; healthy eating; exercise</cp:keywords>
  <dc:description/>
  <cp:lastModifiedBy>Shannon Dyson</cp:lastModifiedBy>
  <cp:revision>28</cp:revision>
  <dcterms:created xsi:type="dcterms:W3CDTF">2022-05-23T16:05:31Z</dcterms:created>
  <dcterms:modified xsi:type="dcterms:W3CDTF">2023-04-18T14:54:35Z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0x010100D4087431AEA3784E815B527B3564F08B</vt:lpwstr>
  </property>
  <property fmtid="{D5CDD505-2E9C-101B-9397-08002B2CF9AE}" pid="3" name="Order">
    <vt:r8>335900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y fmtid="{D5CDD505-2E9C-101B-9397-08002B2CF9AE}" pid="11" name="Language">
    <vt:lpwstr>Spanish</vt:lpwstr>
  </property>
</Properties>
</file>