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56" r:id="rId2"/>
    <p:sldId id="262" r:id="rId3"/>
    <p:sldId id="260" r:id="rId4"/>
    <p:sldId id="258" r:id="rId5"/>
    <p:sldId id="259" r:id="rId6"/>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16"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B6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4" autoAdjust="0"/>
    <p:restoredTop sz="86347" autoAdjust="0"/>
  </p:normalViewPr>
  <p:slideViewPr>
    <p:cSldViewPr snapToGrid="0" snapToObjects="1" showGuides="1">
      <p:cViewPr varScale="1">
        <p:scale>
          <a:sx n="36" d="100"/>
          <a:sy n="36" d="100"/>
        </p:scale>
        <p:origin x="1037" y="53"/>
      </p:cViewPr>
      <p:guideLst>
        <p:guide orient="horz" pos="3216"/>
        <p:guide pos="2448"/>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1.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2F3B58-E070-1F40-9F28-4C21DD716DED}" type="datetimeFigureOut">
              <a:rPr lang="en-US" smtClean="0"/>
              <a:t>8/8/2017</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738C36-6674-0341-820D-84FA761AA6B5}" type="slidenum">
              <a:rPr lang="en-US" smtClean="0"/>
              <a:t>‹#›</a:t>
            </a:fld>
            <a:endParaRPr lang="en-US"/>
          </a:p>
        </p:txBody>
      </p:sp>
    </p:spTree>
    <p:extLst>
      <p:ext uri="{BB962C8B-B14F-4D97-AF65-F5344CB8AC3E}">
        <p14:creationId xmlns:p14="http://schemas.microsoft.com/office/powerpoint/2010/main" val="359517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7772400" cy="10054671"/>
          </a:xfrm>
          <a:prstGeom prst="rect">
            <a:avLst/>
          </a:prstGeom>
        </p:spPr>
      </p:pic>
      <p:pic>
        <p:nvPicPr>
          <p:cNvPr id="5" name="Picture 4" descr="Costs and Savings.&#10;• Net Cost per Participant: Program becomes cost-effective at year (insert number here). This is when net costs for the program and medical costs combined would be lower than medical costs alone without intervention.&#10;• Cumulative Medical Costs per Participant: Estimated medical costs for participants in the lifestyle change program would be lower than medical costs with no intervention. At 10 years, Estimated savings per participant (Enter dollar amount here). Total savings across all participants (Enter dollar amount here).&#10;• Incremental Cost Effectiveness Ratios (ICERs): Program becomes cost-saving at year (insert number here). This is when quality-adjusted life years gained outweigh the cumulative net cost of the program.&#10;&#10;Your Demographics.&#10;• Number of Employees:  (insert number here).&#10;• Risk group to participate in program: (insert number here).&#10;• Employees to participate in lifestyle change program (projected): (insert number here).&#10;&#10;Cumulative Cases of Diabetes:&#10;Projected for participants:&#10;• Years with diabetes avoided over 10 years: (insert number here).&#10;• Average number of diabetes cases prevented each year: (insert number here).&#10;The rise in diabetes cases is slower with lifestyle change programs than without intervention. A one-time investment yields sustained results over 10 years.&#10;&#10;Cumulative Years of Life Gained:&#10;As a result of the lifestyle change program, participants are projected to: &#10;• Live longer.&#10;• Avoid serious complications of diabetes.&#10;" title="Employer. Diabetes Prevention Impact Toolkit, Your result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7766304" cy="10052304"/>
          </a:xfrm>
          <a:prstGeom prst="rect">
            <a:avLst/>
          </a:prstGeom>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3" name="Picture 2" descr="Costs and Savings.&#10;• Net Cost per Participant: Program becomes cost-effective at year (insert number here). This is when net costs for the program and medical costs combined would be lower than medical costs alone without intervention.&#10;• Cumulative Medical Costs per Participant: Estimated medical costs for participants in the lifestyle change program would be lower than medical costs with no intervention. At 10 years, Estimated savings per participant (Enter dollar amount here). Total savings across all participants (Enter dollar amount here).&#10;• Incremental Cost Effectiveness Ratios (ICERs): Program becomes cost-saving at year (insert number here). This is when quality-adjusted life years gained outweigh the cumulative net cost of the program.&#10;&#10;Your Demographics.&#10;• Number of Employees:  (insert number here).&#10;• Risk group to participate in program: (insert number here).&#10;• Employees to participate in lifestyle change program (projected): (insert number here).&#10;&#10;Cumulative Cases of Diabetes:&#10;Projected for participants:&#10;• Years with diabetes avoided over 10 years: (insert number here).&#10;• Average number of diabetes cases prevented each year: (insert number here).&#10;The rise in diabetes cases is slower with lifestyle change programs than without intervention. A one-time investment yields sustained results over 10 years.&#10;&#10;Cumulative Years of Life Gained:&#10;As a result of the lifestyle change program, participants are projected to: &#10;• Live longer.&#10;• Avoid serious complications of diabetes.&#10;" title="Insurer: Diabetes Prevention Impact Toolkit, Your results. "/>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7766304" cy="10052304"/>
          </a:xfrm>
          <a:prstGeom prst="rect">
            <a:avLst/>
          </a:prstGeom>
        </p:spPr>
      </p:pic>
    </p:spTree>
    <p:extLst>
      <p:ext uri="{BB962C8B-B14F-4D97-AF65-F5344CB8AC3E}">
        <p14:creationId xmlns:p14="http://schemas.microsoft.com/office/powerpoint/2010/main" val="1495260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descr="Costs and Savings.&#10;• Net Cost per Participant: Program becomes cost-effective at year (insert number here). This is when net costs for the program and medical costs combined would be lower than medical costs alone without intervention.&#10;• Cumulative Medical Costs per Participant: Estimated medical costs for participants in the lifestyle change program would be lower than medical costs with no intervention. At 10 years, Estimated savings per participant (Enter dollar amount here). Total savings across all participants (Enter dollar amount here).&#10;• Incremental Cost Effectiveness Ratios (ICERs): Program becomes cost-saving at year (insert number here). This is when quality-adjusted life years gained outweigh the cumulative net cost of the program.&#10;&#10;Your Demographics.&#10;• Number of Adults:  (insert number here).&#10;• Risk group to participate in program: (insert number here).&#10;• Adults to participate in lifestyle change program (projected): (insert number here).&#10;&#10;Cumulative Cases of Diabetes:&#10;Projected for participants:&#10;• Years with diabetes avoided over 10 years: (insert number here).&#10;• Average number of diabetes cases prevented each year: (insert number here).&#10;The rise in diabetes cases is slower with lifestyle change programs than without intervention. A one-time investment yields sustained results over 10 years.&#10;&#10;Cumulative Years of Life Gained:&#10;As a result of the lifestyle change program, participants are projected to: &#10;• Live longer.&#10;• Avoid serious complications of diabetes.&#10;" title="State: Diabetes Prevention Impact Toolkit, Your results. "/>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7766304" cy="10052304"/>
          </a:xfrm>
          <a:prstGeom prst="rect">
            <a:avLst/>
          </a:prstGeom>
        </p:spPr>
      </p:pic>
    </p:spTree>
    <p:extLst>
      <p:ext uri="{BB962C8B-B14F-4D97-AF65-F5344CB8AC3E}">
        <p14:creationId xmlns:p14="http://schemas.microsoft.com/office/powerpoint/2010/main" val="512909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descr="Screenshot of completed infographic.&#10;• Enter the year which the Net Cost becomes a negative number in the Net Costs table.&#10;• Enter 10-year Medical Cost Savings from Cumulative Medical Costs table.&#10;• Multiply Medical Cost Savings in year 10 by the number of participants to get the total across participants.&#10;• Enter the year at which the ICER column reads “Cost-Saving” in the ICER table.&#10;• Enter the name of your company.&#10;• Enter Total Number of Adults from Projected Participants table.&#10;• Enter risk group chosen—this is noted in the Selected Inputs panel.&#10;• Enter number to Participate in Intervention from Projected Participants on results Dashboard.&#10;• Enter number from year 10 in Years with Diabetes Averted column in Cumulative Cases of Diabetes and Years with Diabetes Averted table.&#10;• Divide the Years with Diabetes Averted in Year 10 by 10 to get the average number of cases averted per year." title="Infographic instruction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529840"/>
            <a:ext cx="7760208" cy="7528560"/>
          </a:xfrm>
          <a:prstGeom prst="rect">
            <a:avLst/>
          </a:prstGeom>
        </p:spPr>
      </p:pic>
    </p:spTree>
    <p:extLst>
      <p:ext uri="{BB962C8B-B14F-4D97-AF65-F5344CB8AC3E}">
        <p14:creationId xmlns:p14="http://schemas.microsoft.com/office/powerpoint/2010/main" val="8078330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25687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0" y="0"/>
            <a:ext cx="7772400" cy="10054671"/>
          </a:xfrm>
          <a:prstGeom prst="rect">
            <a:avLst/>
          </a:prstGeom>
        </p:spPr>
      </p:pic>
    </p:spTree>
    <p:extLst>
      <p:ext uri="{BB962C8B-B14F-4D97-AF65-F5344CB8AC3E}">
        <p14:creationId xmlns:p14="http://schemas.microsoft.com/office/powerpoint/2010/main" val="1106557226"/>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2" r:id="rId4"/>
    <p:sldLayoutId id="2147483665" r:id="rId5"/>
  </p:sldLayoutIdLst>
  <p:timing>
    <p:tnLst>
      <p:par>
        <p:cTn id="1" dur="indefinite" restart="never" nodeType="tmRoot"/>
      </p:par>
    </p:tnLst>
  </p:timing>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1082" y="3505221"/>
            <a:ext cx="85344" cy="359664"/>
          </a:xfrm>
          <a:prstGeom prst="rect">
            <a:avLst/>
          </a:prstGeom>
        </p:spPr>
      </p:pic>
      <p:pic>
        <p:nvPicPr>
          <p:cNvPr id="30" name="Picture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367" y="4712353"/>
            <a:ext cx="3169920" cy="18288"/>
          </a:xfrm>
          <a:prstGeom prst="rect">
            <a:avLst/>
          </a:prstGeom>
        </p:spPr>
      </p:pic>
      <p:pic>
        <p:nvPicPr>
          <p:cNvPr id="85" name="Picture 8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3035" y="8224965"/>
            <a:ext cx="85344" cy="359664"/>
          </a:xfrm>
          <a:prstGeom prst="rect">
            <a:avLst/>
          </a:prstGeom>
        </p:spPr>
      </p:pic>
      <p:sp>
        <p:nvSpPr>
          <p:cNvPr id="2" name="TextBox 1"/>
          <p:cNvSpPr txBox="1"/>
          <p:nvPr/>
        </p:nvSpPr>
        <p:spPr>
          <a:xfrm>
            <a:off x="3086314" y="3435549"/>
            <a:ext cx="256606" cy="461665"/>
          </a:xfrm>
          <a:prstGeom prst="rect">
            <a:avLst/>
          </a:prstGeom>
          <a:noFill/>
        </p:spPr>
        <p:txBody>
          <a:bodyPr wrap="none" lIns="0" tIns="0" rIns="0" bIns="0" rtlCol="0">
            <a:spAutoFit/>
          </a:bodyPr>
          <a:lstStyle/>
          <a:p>
            <a:r>
              <a:rPr lang="en-US" sz="3000" b="1" dirty="0" smtClean="0">
                <a:solidFill>
                  <a:srgbClr val="2BB673"/>
                </a:solidFill>
                <a:latin typeface="Arial" charset="0"/>
                <a:ea typeface="Arial" charset="0"/>
                <a:cs typeface="Arial" charset="0"/>
              </a:rPr>
              <a:t>X</a:t>
            </a:r>
            <a:endParaRPr lang="en-US" sz="3000" b="1" dirty="0">
              <a:solidFill>
                <a:srgbClr val="2BB673"/>
              </a:solidFill>
              <a:latin typeface="Arial" charset="0"/>
              <a:ea typeface="Arial" charset="0"/>
              <a:cs typeface="Arial" charset="0"/>
            </a:endParaRPr>
          </a:p>
        </p:txBody>
      </p:sp>
      <p:sp>
        <p:nvSpPr>
          <p:cNvPr id="73" name="TextBox 72"/>
          <p:cNvSpPr txBox="1"/>
          <p:nvPr/>
        </p:nvSpPr>
        <p:spPr>
          <a:xfrm>
            <a:off x="1569385" y="6066738"/>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a:t>
            </a:r>
            <a:endParaRPr lang="en-US" sz="3000" b="1" dirty="0">
              <a:solidFill>
                <a:srgbClr val="2BB673"/>
              </a:solidFill>
              <a:latin typeface="Arial" charset="0"/>
              <a:ea typeface="Arial" charset="0"/>
              <a:cs typeface="Arial" charset="0"/>
            </a:endParaRPr>
          </a:p>
        </p:txBody>
      </p:sp>
      <p:sp>
        <p:nvSpPr>
          <p:cNvPr id="86" name="TextBox 85"/>
          <p:cNvSpPr txBox="1"/>
          <p:nvPr/>
        </p:nvSpPr>
        <p:spPr>
          <a:xfrm>
            <a:off x="1526712" y="6834110"/>
            <a:ext cx="1724487"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XX,XXX</a:t>
            </a:r>
            <a:endParaRPr lang="en-US" sz="3000" b="1" dirty="0">
              <a:solidFill>
                <a:srgbClr val="2BB673"/>
              </a:solidFill>
              <a:latin typeface="Arial" charset="0"/>
              <a:ea typeface="Arial" charset="0"/>
              <a:cs typeface="Arial" charset="0"/>
            </a:endParaRPr>
          </a:p>
        </p:txBody>
      </p:sp>
      <p:sp>
        <p:nvSpPr>
          <p:cNvPr id="87" name="TextBox 86"/>
          <p:cNvSpPr txBox="1"/>
          <p:nvPr/>
        </p:nvSpPr>
        <p:spPr>
          <a:xfrm>
            <a:off x="5202288" y="1211861"/>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X,XXX</a:t>
            </a:r>
            <a:endParaRPr lang="en-US" sz="3000" b="1" dirty="0">
              <a:solidFill>
                <a:srgbClr val="2BB673"/>
              </a:solidFill>
              <a:latin typeface="Arial" charset="0"/>
              <a:ea typeface="Arial" charset="0"/>
              <a:cs typeface="Arial" charset="0"/>
            </a:endParaRPr>
          </a:p>
        </p:txBody>
      </p:sp>
      <p:sp>
        <p:nvSpPr>
          <p:cNvPr id="88" name="TextBox 87"/>
          <p:cNvSpPr txBox="1"/>
          <p:nvPr/>
        </p:nvSpPr>
        <p:spPr>
          <a:xfrm>
            <a:off x="5202288" y="3462653"/>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a:t>
            </a:r>
            <a:endParaRPr lang="en-US" sz="3000" b="1" dirty="0">
              <a:solidFill>
                <a:srgbClr val="2BB673"/>
              </a:solidFill>
              <a:latin typeface="Arial" charset="0"/>
              <a:ea typeface="Arial" charset="0"/>
              <a:cs typeface="Arial" charset="0"/>
            </a:endParaRPr>
          </a:p>
        </p:txBody>
      </p:sp>
      <p:sp>
        <p:nvSpPr>
          <p:cNvPr id="89" name="TextBox 88"/>
          <p:cNvSpPr txBox="1"/>
          <p:nvPr/>
        </p:nvSpPr>
        <p:spPr>
          <a:xfrm>
            <a:off x="5202288" y="5280044"/>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a:t>
            </a:r>
            <a:endParaRPr lang="en-US" sz="3000" b="1" dirty="0">
              <a:solidFill>
                <a:srgbClr val="2BB673"/>
              </a:solidFill>
              <a:latin typeface="Arial" charset="0"/>
              <a:ea typeface="Arial" charset="0"/>
              <a:cs typeface="Arial" charset="0"/>
            </a:endParaRPr>
          </a:p>
        </p:txBody>
      </p:sp>
      <p:sp>
        <p:nvSpPr>
          <p:cNvPr id="90" name="TextBox 89"/>
          <p:cNvSpPr txBox="1"/>
          <p:nvPr/>
        </p:nvSpPr>
        <p:spPr>
          <a:xfrm>
            <a:off x="5202288" y="6206884"/>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a:t>
            </a:r>
            <a:endParaRPr lang="en-US" sz="3000" b="1" dirty="0">
              <a:solidFill>
                <a:srgbClr val="2BB673"/>
              </a:solidFill>
              <a:latin typeface="Arial" charset="0"/>
              <a:ea typeface="Arial" charset="0"/>
              <a:cs typeface="Arial" charset="0"/>
            </a:endParaRPr>
          </a:p>
        </p:txBody>
      </p:sp>
      <p:sp>
        <p:nvSpPr>
          <p:cNvPr id="91" name="TextBox 90"/>
          <p:cNvSpPr txBox="1"/>
          <p:nvPr/>
        </p:nvSpPr>
        <p:spPr>
          <a:xfrm>
            <a:off x="5495506" y="201710"/>
            <a:ext cx="1851552" cy="153888"/>
          </a:xfrm>
          <a:prstGeom prst="rect">
            <a:avLst/>
          </a:prstGeom>
          <a:noFill/>
        </p:spPr>
        <p:txBody>
          <a:bodyPr wrap="square" lIns="0" tIns="0" rIns="0" bIns="0" rtlCol="0">
            <a:spAutoFit/>
          </a:bodyPr>
          <a:lstStyle/>
          <a:p>
            <a:pPr algn="r"/>
            <a:r>
              <a:rPr lang="en-US" sz="1000" b="1" dirty="0" smtClean="0">
                <a:solidFill>
                  <a:srgbClr val="2BB673"/>
                </a:solidFill>
                <a:latin typeface="Arial" charset="0"/>
                <a:ea typeface="Arial" charset="0"/>
                <a:cs typeface="Arial" charset="0"/>
              </a:rPr>
              <a:t>Enter Company Name</a:t>
            </a:r>
            <a:endParaRPr lang="en-US" sz="1000" b="1" dirty="0">
              <a:solidFill>
                <a:srgbClr val="2BB673"/>
              </a:solidFill>
              <a:latin typeface="Arial" charset="0"/>
              <a:ea typeface="Arial" charset="0"/>
              <a:cs typeface="Arial" charset="0"/>
            </a:endParaRPr>
          </a:p>
        </p:txBody>
      </p:sp>
      <p:sp>
        <p:nvSpPr>
          <p:cNvPr id="92" name="TextBox 91"/>
          <p:cNvSpPr txBox="1"/>
          <p:nvPr/>
        </p:nvSpPr>
        <p:spPr>
          <a:xfrm>
            <a:off x="2860751" y="8171054"/>
            <a:ext cx="256606" cy="461665"/>
          </a:xfrm>
          <a:prstGeom prst="rect">
            <a:avLst/>
          </a:prstGeom>
          <a:noFill/>
        </p:spPr>
        <p:txBody>
          <a:bodyPr wrap="none" lIns="0" tIns="0" rIns="0" bIns="0" rtlCol="0">
            <a:spAutoFit/>
          </a:bodyPr>
          <a:lstStyle/>
          <a:p>
            <a:r>
              <a:rPr lang="en-US" sz="3000" b="1" dirty="0" smtClean="0">
                <a:solidFill>
                  <a:srgbClr val="2BB673"/>
                </a:solidFill>
                <a:latin typeface="Arial" charset="0"/>
                <a:ea typeface="Arial" charset="0"/>
                <a:cs typeface="Arial" charset="0"/>
              </a:rPr>
              <a:t>X</a:t>
            </a:r>
            <a:endParaRPr lang="en-US" sz="3000" b="1" dirty="0">
              <a:solidFill>
                <a:srgbClr val="2BB673"/>
              </a:solidFill>
              <a:latin typeface="Arial" charset="0"/>
              <a:ea typeface="Arial" charset="0"/>
              <a:cs typeface="Arial" charset="0"/>
            </a:endParaRPr>
          </a:p>
        </p:txBody>
      </p:sp>
      <p:sp>
        <p:nvSpPr>
          <p:cNvPr id="15" name="TextBox 14"/>
          <p:cNvSpPr txBox="1"/>
          <p:nvPr/>
        </p:nvSpPr>
        <p:spPr>
          <a:xfrm>
            <a:off x="5202288" y="2279054"/>
            <a:ext cx="1744612" cy="369332"/>
          </a:xfrm>
          <a:prstGeom prst="rect">
            <a:avLst/>
          </a:prstGeom>
          <a:noFill/>
        </p:spPr>
        <p:txBody>
          <a:bodyPr wrap="square" lIns="0" tIns="0" rIns="0" bIns="0" rtlCol="0">
            <a:spAutoFit/>
          </a:bodyPr>
          <a:lstStyle/>
          <a:p>
            <a:r>
              <a:rPr lang="en-US" sz="1200" b="1" dirty="0" smtClean="0">
                <a:solidFill>
                  <a:srgbClr val="2BB673"/>
                </a:solidFill>
                <a:latin typeface="Arial" charset="0"/>
                <a:ea typeface="Arial" charset="0"/>
                <a:cs typeface="Arial" charset="0"/>
              </a:rPr>
              <a:t>XXXXXXXX XXXXXXX XXXXXX</a:t>
            </a:r>
            <a:endParaRPr lang="en-US" sz="1200" b="1" dirty="0">
              <a:solidFill>
                <a:srgbClr val="2BB673"/>
              </a:solidFill>
              <a:latin typeface="Arial" charset="0"/>
              <a:ea typeface="Arial" charset="0"/>
              <a:cs typeface="Arial" charset="0"/>
            </a:endParaRPr>
          </a:p>
        </p:txBody>
      </p:sp>
    </p:spTree>
    <p:extLst>
      <p:ext uri="{BB962C8B-B14F-4D97-AF65-F5344CB8AC3E}">
        <p14:creationId xmlns:p14="http://schemas.microsoft.com/office/powerpoint/2010/main" val="477027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1082" y="3505221"/>
            <a:ext cx="85344" cy="359664"/>
          </a:xfrm>
          <a:prstGeom prst="rect">
            <a:avLst/>
          </a:prstGeom>
        </p:spPr>
      </p:pic>
      <p:pic>
        <p:nvPicPr>
          <p:cNvPr id="30" name="Picture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367" y="4712353"/>
            <a:ext cx="3169920" cy="18288"/>
          </a:xfrm>
          <a:prstGeom prst="rect">
            <a:avLst/>
          </a:prstGeom>
        </p:spPr>
      </p:pic>
      <p:pic>
        <p:nvPicPr>
          <p:cNvPr id="85" name="Picture 8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3035" y="8224965"/>
            <a:ext cx="85344" cy="359664"/>
          </a:xfrm>
          <a:prstGeom prst="rect">
            <a:avLst/>
          </a:prstGeom>
        </p:spPr>
      </p:pic>
      <p:sp>
        <p:nvSpPr>
          <p:cNvPr id="2" name="TextBox 1"/>
          <p:cNvSpPr txBox="1"/>
          <p:nvPr/>
        </p:nvSpPr>
        <p:spPr>
          <a:xfrm>
            <a:off x="3086314" y="3435549"/>
            <a:ext cx="256606" cy="461665"/>
          </a:xfrm>
          <a:prstGeom prst="rect">
            <a:avLst/>
          </a:prstGeom>
          <a:noFill/>
        </p:spPr>
        <p:txBody>
          <a:bodyPr wrap="none" lIns="0" tIns="0" rIns="0" bIns="0" rtlCol="0">
            <a:spAutoFit/>
          </a:bodyPr>
          <a:lstStyle/>
          <a:p>
            <a:r>
              <a:rPr lang="en-US" sz="3000" b="1" dirty="0" smtClean="0">
                <a:solidFill>
                  <a:srgbClr val="2BB673"/>
                </a:solidFill>
                <a:latin typeface="Arial" charset="0"/>
                <a:ea typeface="Arial" charset="0"/>
                <a:cs typeface="Arial" charset="0"/>
              </a:rPr>
              <a:t>X</a:t>
            </a:r>
            <a:endParaRPr lang="en-US" sz="3000" b="1" dirty="0">
              <a:solidFill>
                <a:srgbClr val="2BB673"/>
              </a:solidFill>
              <a:latin typeface="Arial" charset="0"/>
              <a:ea typeface="Arial" charset="0"/>
              <a:cs typeface="Arial" charset="0"/>
            </a:endParaRPr>
          </a:p>
        </p:txBody>
      </p:sp>
      <p:sp>
        <p:nvSpPr>
          <p:cNvPr id="73" name="TextBox 72"/>
          <p:cNvSpPr txBox="1"/>
          <p:nvPr/>
        </p:nvSpPr>
        <p:spPr>
          <a:xfrm>
            <a:off x="1569385" y="6066738"/>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a:t>
            </a:r>
            <a:endParaRPr lang="en-US" sz="3000" b="1" dirty="0">
              <a:solidFill>
                <a:srgbClr val="2BB673"/>
              </a:solidFill>
              <a:latin typeface="Arial" charset="0"/>
              <a:ea typeface="Arial" charset="0"/>
              <a:cs typeface="Arial" charset="0"/>
            </a:endParaRPr>
          </a:p>
        </p:txBody>
      </p:sp>
      <p:sp>
        <p:nvSpPr>
          <p:cNvPr id="86" name="TextBox 85"/>
          <p:cNvSpPr txBox="1"/>
          <p:nvPr/>
        </p:nvSpPr>
        <p:spPr>
          <a:xfrm>
            <a:off x="1526712" y="6834110"/>
            <a:ext cx="1724487"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XX,XXX</a:t>
            </a:r>
            <a:endParaRPr lang="en-US" sz="3000" b="1" dirty="0">
              <a:solidFill>
                <a:srgbClr val="2BB673"/>
              </a:solidFill>
              <a:latin typeface="Arial" charset="0"/>
              <a:ea typeface="Arial" charset="0"/>
              <a:cs typeface="Arial" charset="0"/>
            </a:endParaRPr>
          </a:p>
        </p:txBody>
      </p:sp>
      <p:sp>
        <p:nvSpPr>
          <p:cNvPr id="87" name="TextBox 86"/>
          <p:cNvSpPr txBox="1"/>
          <p:nvPr/>
        </p:nvSpPr>
        <p:spPr>
          <a:xfrm>
            <a:off x="5202288" y="1211861"/>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X,XXX</a:t>
            </a:r>
            <a:endParaRPr lang="en-US" sz="3000" b="1" dirty="0">
              <a:solidFill>
                <a:srgbClr val="2BB673"/>
              </a:solidFill>
              <a:latin typeface="Arial" charset="0"/>
              <a:ea typeface="Arial" charset="0"/>
              <a:cs typeface="Arial" charset="0"/>
            </a:endParaRPr>
          </a:p>
        </p:txBody>
      </p:sp>
      <p:sp>
        <p:nvSpPr>
          <p:cNvPr id="88" name="TextBox 87"/>
          <p:cNvSpPr txBox="1"/>
          <p:nvPr/>
        </p:nvSpPr>
        <p:spPr>
          <a:xfrm>
            <a:off x="5202288" y="3462653"/>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a:t>
            </a:r>
            <a:endParaRPr lang="en-US" sz="3000" b="1" dirty="0">
              <a:solidFill>
                <a:srgbClr val="2BB673"/>
              </a:solidFill>
              <a:latin typeface="Arial" charset="0"/>
              <a:ea typeface="Arial" charset="0"/>
              <a:cs typeface="Arial" charset="0"/>
            </a:endParaRPr>
          </a:p>
        </p:txBody>
      </p:sp>
      <p:sp>
        <p:nvSpPr>
          <p:cNvPr id="89" name="TextBox 88"/>
          <p:cNvSpPr txBox="1"/>
          <p:nvPr/>
        </p:nvSpPr>
        <p:spPr>
          <a:xfrm>
            <a:off x="5202288" y="5280044"/>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a:t>
            </a:r>
            <a:endParaRPr lang="en-US" sz="3000" b="1" dirty="0">
              <a:solidFill>
                <a:srgbClr val="2BB673"/>
              </a:solidFill>
              <a:latin typeface="Arial" charset="0"/>
              <a:ea typeface="Arial" charset="0"/>
              <a:cs typeface="Arial" charset="0"/>
            </a:endParaRPr>
          </a:p>
        </p:txBody>
      </p:sp>
      <p:sp>
        <p:nvSpPr>
          <p:cNvPr id="90" name="TextBox 89"/>
          <p:cNvSpPr txBox="1"/>
          <p:nvPr/>
        </p:nvSpPr>
        <p:spPr>
          <a:xfrm>
            <a:off x="5202288" y="6206884"/>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a:t>
            </a:r>
            <a:endParaRPr lang="en-US" sz="3000" b="1" dirty="0">
              <a:solidFill>
                <a:srgbClr val="2BB673"/>
              </a:solidFill>
              <a:latin typeface="Arial" charset="0"/>
              <a:ea typeface="Arial" charset="0"/>
              <a:cs typeface="Arial" charset="0"/>
            </a:endParaRPr>
          </a:p>
        </p:txBody>
      </p:sp>
      <p:sp>
        <p:nvSpPr>
          <p:cNvPr id="91" name="TextBox 90"/>
          <p:cNvSpPr txBox="1"/>
          <p:nvPr/>
        </p:nvSpPr>
        <p:spPr>
          <a:xfrm>
            <a:off x="5202288" y="201710"/>
            <a:ext cx="2151012" cy="153888"/>
          </a:xfrm>
          <a:prstGeom prst="rect">
            <a:avLst/>
          </a:prstGeom>
          <a:noFill/>
        </p:spPr>
        <p:txBody>
          <a:bodyPr wrap="square" lIns="0" tIns="0" rIns="0" bIns="0" rtlCol="0">
            <a:spAutoFit/>
          </a:bodyPr>
          <a:lstStyle/>
          <a:p>
            <a:pPr algn="r"/>
            <a:r>
              <a:rPr lang="en-US" sz="1000" b="1" dirty="0" smtClean="0">
                <a:solidFill>
                  <a:srgbClr val="2BB673"/>
                </a:solidFill>
                <a:latin typeface="Arial" charset="0"/>
                <a:ea typeface="Arial" charset="0"/>
                <a:cs typeface="Arial" charset="0"/>
              </a:rPr>
              <a:t>Enter Company Name</a:t>
            </a:r>
            <a:endParaRPr lang="en-US" sz="1000" b="1" dirty="0">
              <a:solidFill>
                <a:srgbClr val="2BB673"/>
              </a:solidFill>
              <a:latin typeface="Arial" charset="0"/>
              <a:ea typeface="Arial" charset="0"/>
              <a:cs typeface="Arial" charset="0"/>
            </a:endParaRPr>
          </a:p>
        </p:txBody>
      </p:sp>
      <p:sp>
        <p:nvSpPr>
          <p:cNvPr id="92" name="TextBox 91"/>
          <p:cNvSpPr txBox="1"/>
          <p:nvPr/>
        </p:nvSpPr>
        <p:spPr>
          <a:xfrm>
            <a:off x="2860751" y="8171054"/>
            <a:ext cx="256606" cy="461665"/>
          </a:xfrm>
          <a:prstGeom prst="rect">
            <a:avLst/>
          </a:prstGeom>
          <a:noFill/>
        </p:spPr>
        <p:txBody>
          <a:bodyPr wrap="none" lIns="0" tIns="0" rIns="0" bIns="0" rtlCol="0">
            <a:spAutoFit/>
          </a:bodyPr>
          <a:lstStyle/>
          <a:p>
            <a:r>
              <a:rPr lang="en-US" sz="3000" b="1" dirty="0" smtClean="0">
                <a:solidFill>
                  <a:srgbClr val="2BB673"/>
                </a:solidFill>
                <a:latin typeface="Arial" charset="0"/>
                <a:ea typeface="Arial" charset="0"/>
                <a:cs typeface="Arial" charset="0"/>
              </a:rPr>
              <a:t>X</a:t>
            </a:r>
            <a:endParaRPr lang="en-US" sz="3000" b="1" dirty="0">
              <a:solidFill>
                <a:srgbClr val="2BB673"/>
              </a:solidFill>
              <a:latin typeface="Arial" charset="0"/>
              <a:ea typeface="Arial" charset="0"/>
              <a:cs typeface="Arial" charset="0"/>
            </a:endParaRPr>
          </a:p>
        </p:txBody>
      </p:sp>
      <p:sp>
        <p:nvSpPr>
          <p:cNvPr id="16" name="TextBox 15"/>
          <p:cNvSpPr txBox="1"/>
          <p:nvPr/>
        </p:nvSpPr>
        <p:spPr>
          <a:xfrm>
            <a:off x="5202288" y="2279054"/>
            <a:ext cx="1744612" cy="369332"/>
          </a:xfrm>
          <a:prstGeom prst="rect">
            <a:avLst/>
          </a:prstGeom>
          <a:noFill/>
        </p:spPr>
        <p:txBody>
          <a:bodyPr wrap="square" lIns="0" tIns="0" rIns="0" bIns="0" rtlCol="0">
            <a:spAutoFit/>
          </a:bodyPr>
          <a:lstStyle/>
          <a:p>
            <a:r>
              <a:rPr lang="en-US" sz="1200" b="1" dirty="0" smtClean="0">
                <a:solidFill>
                  <a:srgbClr val="2BB673"/>
                </a:solidFill>
                <a:latin typeface="Arial" charset="0"/>
                <a:ea typeface="Arial" charset="0"/>
                <a:cs typeface="Arial" charset="0"/>
              </a:rPr>
              <a:t>XXXXXXXX XXXXXXX XXXXXX</a:t>
            </a:r>
            <a:endParaRPr lang="en-US" sz="1200" b="1" dirty="0">
              <a:solidFill>
                <a:srgbClr val="2BB673"/>
              </a:solidFill>
              <a:latin typeface="Arial" charset="0"/>
              <a:ea typeface="Arial" charset="0"/>
              <a:cs typeface="Arial" charset="0"/>
            </a:endParaRPr>
          </a:p>
        </p:txBody>
      </p:sp>
    </p:spTree>
    <p:extLst>
      <p:ext uri="{BB962C8B-B14F-4D97-AF65-F5344CB8AC3E}">
        <p14:creationId xmlns:p14="http://schemas.microsoft.com/office/powerpoint/2010/main" val="1863857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81700" y="201710"/>
            <a:ext cx="1397000" cy="153888"/>
          </a:xfrm>
          <a:prstGeom prst="rect">
            <a:avLst/>
          </a:prstGeom>
          <a:noFill/>
        </p:spPr>
        <p:txBody>
          <a:bodyPr wrap="square" lIns="0" tIns="0" rIns="0" bIns="0" rtlCol="0">
            <a:spAutoFit/>
          </a:bodyPr>
          <a:lstStyle/>
          <a:p>
            <a:pPr algn="r"/>
            <a:r>
              <a:rPr lang="en-US" sz="1000" b="1" dirty="0" smtClean="0">
                <a:solidFill>
                  <a:srgbClr val="2BB673"/>
                </a:solidFill>
                <a:latin typeface="Arial" charset="0"/>
                <a:ea typeface="Arial" charset="0"/>
                <a:cs typeface="Arial" charset="0"/>
              </a:rPr>
              <a:t>Enter State Name</a:t>
            </a:r>
            <a:endParaRPr lang="en-US" sz="1000" b="1" dirty="0">
              <a:solidFill>
                <a:srgbClr val="2BB673"/>
              </a:solidFill>
              <a:latin typeface="Arial" charset="0"/>
              <a:ea typeface="Arial" charset="0"/>
              <a:cs typeface="Arial" charset="0"/>
            </a:endParaRPr>
          </a:p>
        </p:txBody>
      </p:sp>
      <p:sp>
        <p:nvSpPr>
          <p:cNvPr id="4" name="TextBox 3"/>
          <p:cNvSpPr txBox="1"/>
          <p:nvPr/>
        </p:nvSpPr>
        <p:spPr>
          <a:xfrm>
            <a:off x="3086314" y="3435549"/>
            <a:ext cx="256606" cy="461665"/>
          </a:xfrm>
          <a:prstGeom prst="rect">
            <a:avLst/>
          </a:prstGeom>
          <a:noFill/>
        </p:spPr>
        <p:txBody>
          <a:bodyPr wrap="none" lIns="0" tIns="0" rIns="0" bIns="0" rtlCol="0">
            <a:spAutoFit/>
          </a:bodyPr>
          <a:lstStyle/>
          <a:p>
            <a:r>
              <a:rPr lang="en-US" sz="3000" b="1" dirty="0" smtClean="0">
                <a:solidFill>
                  <a:srgbClr val="2BB673"/>
                </a:solidFill>
                <a:latin typeface="Arial" charset="0"/>
                <a:ea typeface="Arial" charset="0"/>
                <a:cs typeface="Arial" charset="0"/>
              </a:rPr>
              <a:t>X</a:t>
            </a:r>
            <a:endParaRPr lang="en-US" sz="3000" b="1" dirty="0">
              <a:solidFill>
                <a:srgbClr val="2BB673"/>
              </a:solidFill>
              <a:latin typeface="Arial" charset="0"/>
              <a:ea typeface="Arial" charset="0"/>
              <a:cs typeface="Arial" charset="0"/>
            </a:endParaRPr>
          </a:p>
        </p:txBody>
      </p:sp>
      <p:sp>
        <p:nvSpPr>
          <p:cNvPr id="5" name="TextBox 4"/>
          <p:cNvSpPr txBox="1"/>
          <p:nvPr/>
        </p:nvSpPr>
        <p:spPr>
          <a:xfrm>
            <a:off x="1569385" y="6066738"/>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a:t>
            </a:r>
            <a:endParaRPr lang="en-US" sz="3000" b="1" dirty="0">
              <a:solidFill>
                <a:srgbClr val="2BB673"/>
              </a:solidFill>
              <a:latin typeface="Arial" charset="0"/>
              <a:ea typeface="Arial" charset="0"/>
              <a:cs typeface="Arial" charset="0"/>
            </a:endParaRPr>
          </a:p>
        </p:txBody>
      </p:sp>
      <p:sp>
        <p:nvSpPr>
          <p:cNvPr id="6" name="TextBox 5"/>
          <p:cNvSpPr txBox="1"/>
          <p:nvPr/>
        </p:nvSpPr>
        <p:spPr>
          <a:xfrm>
            <a:off x="1526712" y="6834110"/>
            <a:ext cx="1711787"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XX,XXX</a:t>
            </a:r>
            <a:endParaRPr lang="en-US" sz="3000" b="1" dirty="0">
              <a:solidFill>
                <a:srgbClr val="2BB673"/>
              </a:solidFill>
              <a:latin typeface="Arial" charset="0"/>
              <a:ea typeface="Arial" charset="0"/>
              <a:cs typeface="Arial" charset="0"/>
            </a:endParaRPr>
          </a:p>
        </p:txBody>
      </p:sp>
      <p:sp>
        <p:nvSpPr>
          <p:cNvPr id="7" name="TextBox 6"/>
          <p:cNvSpPr txBox="1"/>
          <p:nvPr/>
        </p:nvSpPr>
        <p:spPr>
          <a:xfrm>
            <a:off x="5202288" y="1211861"/>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X,XXX</a:t>
            </a:r>
            <a:endParaRPr lang="en-US" sz="3000" b="1" dirty="0">
              <a:solidFill>
                <a:srgbClr val="2BB673"/>
              </a:solidFill>
              <a:latin typeface="Arial" charset="0"/>
              <a:ea typeface="Arial" charset="0"/>
              <a:cs typeface="Arial" charset="0"/>
            </a:endParaRPr>
          </a:p>
        </p:txBody>
      </p:sp>
      <p:sp>
        <p:nvSpPr>
          <p:cNvPr id="8" name="TextBox 7"/>
          <p:cNvSpPr txBox="1"/>
          <p:nvPr/>
        </p:nvSpPr>
        <p:spPr>
          <a:xfrm>
            <a:off x="5202288" y="3462653"/>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a:t>
            </a:r>
            <a:endParaRPr lang="en-US" sz="3000" b="1" dirty="0">
              <a:solidFill>
                <a:srgbClr val="2BB673"/>
              </a:solidFill>
              <a:latin typeface="Arial" charset="0"/>
              <a:ea typeface="Arial" charset="0"/>
              <a:cs typeface="Arial" charset="0"/>
            </a:endParaRPr>
          </a:p>
        </p:txBody>
      </p:sp>
      <p:sp>
        <p:nvSpPr>
          <p:cNvPr id="9" name="TextBox 8"/>
          <p:cNvSpPr txBox="1"/>
          <p:nvPr/>
        </p:nvSpPr>
        <p:spPr>
          <a:xfrm>
            <a:off x="5202288" y="5280044"/>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a:t>
            </a:r>
            <a:endParaRPr lang="en-US" sz="3000" b="1" dirty="0">
              <a:solidFill>
                <a:srgbClr val="2BB673"/>
              </a:solidFill>
              <a:latin typeface="Arial" charset="0"/>
              <a:ea typeface="Arial" charset="0"/>
              <a:cs typeface="Arial" charset="0"/>
            </a:endParaRPr>
          </a:p>
        </p:txBody>
      </p:sp>
      <p:sp>
        <p:nvSpPr>
          <p:cNvPr id="10" name="TextBox 9"/>
          <p:cNvSpPr txBox="1"/>
          <p:nvPr/>
        </p:nvSpPr>
        <p:spPr>
          <a:xfrm>
            <a:off x="5202288" y="6206884"/>
            <a:ext cx="1218994" cy="461665"/>
          </a:xfrm>
          <a:prstGeom prst="rect">
            <a:avLst/>
          </a:prstGeom>
          <a:noFill/>
        </p:spPr>
        <p:txBody>
          <a:bodyPr wrap="square" lIns="0" tIns="0" rIns="0" bIns="0" rtlCol="0">
            <a:spAutoFit/>
          </a:bodyPr>
          <a:lstStyle/>
          <a:p>
            <a:r>
              <a:rPr lang="en-US" sz="3000" b="1" dirty="0" smtClean="0">
                <a:solidFill>
                  <a:srgbClr val="2BB673"/>
                </a:solidFill>
                <a:latin typeface="Arial" charset="0"/>
                <a:ea typeface="Arial" charset="0"/>
                <a:cs typeface="Arial" charset="0"/>
              </a:rPr>
              <a:t>XX</a:t>
            </a:r>
            <a:endParaRPr lang="en-US" sz="3000" b="1" dirty="0">
              <a:solidFill>
                <a:srgbClr val="2BB673"/>
              </a:solidFill>
              <a:latin typeface="Arial" charset="0"/>
              <a:ea typeface="Arial" charset="0"/>
              <a:cs typeface="Arial" charset="0"/>
            </a:endParaRPr>
          </a:p>
        </p:txBody>
      </p:sp>
      <p:sp>
        <p:nvSpPr>
          <p:cNvPr id="11" name="TextBox 10"/>
          <p:cNvSpPr txBox="1"/>
          <p:nvPr/>
        </p:nvSpPr>
        <p:spPr>
          <a:xfrm>
            <a:off x="2860751" y="8171054"/>
            <a:ext cx="256606" cy="461665"/>
          </a:xfrm>
          <a:prstGeom prst="rect">
            <a:avLst/>
          </a:prstGeom>
          <a:noFill/>
        </p:spPr>
        <p:txBody>
          <a:bodyPr wrap="none" lIns="0" tIns="0" rIns="0" bIns="0" rtlCol="0">
            <a:spAutoFit/>
          </a:bodyPr>
          <a:lstStyle/>
          <a:p>
            <a:r>
              <a:rPr lang="en-US" sz="3000" b="1" dirty="0" smtClean="0">
                <a:solidFill>
                  <a:srgbClr val="2BB673"/>
                </a:solidFill>
                <a:latin typeface="Arial" charset="0"/>
                <a:ea typeface="Arial" charset="0"/>
                <a:cs typeface="Arial" charset="0"/>
              </a:rPr>
              <a:t>X</a:t>
            </a:r>
            <a:endParaRPr lang="en-US" sz="3000" b="1" dirty="0">
              <a:solidFill>
                <a:srgbClr val="2BB673"/>
              </a:solidFill>
              <a:latin typeface="Arial" charset="0"/>
              <a:ea typeface="Arial" charset="0"/>
              <a:cs typeface="Arial" charset="0"/>
            </a:endParaRPr>
          </a:p>
        </p:txBody>
      </p:sp>
      <p:sp>
        <p:nvSpPr>
          <p:cNvPr id="12" name="TextBox 11"/>
          <p:cNvSpPr txBox="1"/>
          <p:nvPr/>
        </p:nvSpPr>
        <p:spPr>
          <a:xfrm>
            <a:off x="5202288" y="2279054"/>
            <a:ext cx="1744612" cy="369332"/>
          </a:xfrm>
          <a:prstGeom prst="rect">
            <a:avLst/>
          </a:prstGeom>
          <a:noFill/>
        </p:spPr>
        <p:txBody>
          <a:bodyPr wrap="square" lIns="0" tIns="0" rIns="0" bIns="0" rtlCol="0">
            <a:spAutoFit/>
          </a:bodyPr>
          <a:lstStyle/>
          <a:p>
            <a:r>
              <a:rPr lang="en-US" sz="1200" b="1" dirty="0" smtClean="0">
                <a:solidFill>
                  <a:srgbClr val="2BB673"/>
                </a:solidFill>
                <a:latin typeface="Arial" charset="0"/>
                <a:ea typeface="Arial" charset="0"/>
                <a:cs typeface="Arial" charset="0"/>
              </a:rPr>
              <a:t>XXXXXXXX XXXXXXX XXXXXX</a:t>
            </a:r>
            <a:endParaRPr lang="en-US" sz="1200" b="1" dirty="0">
              <a:solidFill>
                <a:srgbClr val="2BB673"/>
              </a:solidFill>
              <a:latin typeface="Arial" charset="0"/>
              <a:ea typeface="Arial" charset="0"/>
              <a:cs typeface="Arial" charset="0"/>
            </a:endParaRPr>
          </a:p>
        </p:txBody>
      </p:sp>
    </p:spTree>
    <p:extLst>
      <p:ext uri="{BB962C8B-B14F-4D97-AF65-F5344CB8AC3E}">
        <p14:creationId xmlns:p14="http://schemas.microsoft.com/office/powerpoint/2010/main" val="671539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1000" y="559656"/>
            <a:ext cx="4462272" cy="85344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300" y="1656319"/>
            <a:ext cx="6516624" cy="676656"/>
          </a:xfrm>
          <a:prstGeom prst="rect">
            <a:avLst/>
          </a:prstGeom>
        </p:spPr>
      </p:pic>
    </p:spTree>
    <p:extLst>
      <p:ext uri="{BB962C8B-B14F-4D97-AF65-F5344CB8AC3E}">
        <p14:creationId xmlns:p14="http://schemas.microsoft.com/office/powerpoint/2010/main" val="11467939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ark Blue: R=57, G=85, B=108." title="Dark Blu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4490" y="1403927"/>
            <a:ext cx="707136" cy="707136"/>
          </a:xfrm>
          <a:prstGeom prst="rect">
            <a:avLst/>
          </a:prstGeom>
        </p:spPr>
      </p:pic>
      <p:pic>
        <p:nvPicPr>
          <p:cNvPr id="3" name="Picture 2" descr="Dark Green: R=43, G=182, B=115." title="Dark Gre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6682" y="3664897"/>
            <a:ext cx="682752" cy="676656"/>
          </a:xfrm>
          <a:prstGeom prst="rect">
            <a:avLst/>
          </a:prstGeom>
        </p:spPr>
      </p:pic>
      <p:pic>
        <p:nvPicPr>
          <p:cNvPr id="4" name="Picture 3" descr="Light Gray: R=190, G=208, B=225." title="Light Gray"/>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490" y="2552700"/>
            <a:ext cx="670560" cy="670560"/>
          </a:xfrm>
          <a:prstGeom prst="rect">
            <a:avLst/>
          </a:prstGeom>
        </p:spPr>
      </p:pic>
      <p:sp>
        <p:nvSpPr>
          <p:cNvPr id="5" name="TextBox 4"/>
          <p:cNvSpPr txBox="1"/>
          <p:nvPr/>
        </p:nvSpPr>
        <p:spPr>
          <a:xfrm>
            <a:off x="1064490" y="623455"/>
            <a:ext cx="3119583" cy="369332"/>
          </a:xfrm>
          <a:prstGeom prst="rect">
            <a:avLst/>
          </a:prstGeom>
          <a:noFill/>
        </p:spPr>
        <p:txBody>
          <a:bodyPr wrap="square" rtlCol="0">
            <a:spAutoFit/>
          </a:bodyPr>
          <a:lstStyle/>
          <a:p>
            <a:r>
              <a:rPr lang="en-US" b="1" dirty="0">
                <a:latin typeface="Arial"/>
                <a:ea typeface="Arial Hebrew Scholar" charset="-79"/>
                <a:cs typeface="Arial"/>
              </a:rPr>
              <a:t>EIT </a:t>
            </a:r>
            <a:r>
              <a:rPr lang="en-US" b="1" dirty="0" smtClean="0">
                <a:latin typeface="Arial"/>
                <a:ea typeface="Arial Hebrew Scholar" charset="-79"/>
                <a:cs typeface="Arial"/>
              </a:rPr>
              <a:t>TOOKIT </a:t>
            </a:r>
            <a:r>
              <a:rPr lang="en-US" b="1" dirty="0">
                <a:latin typeface="Arial"/>
                <a:ea typeface="Arial Hebrew Scholar" charset="-79"/>
                <a:cs typeface="Arial"/>
              </a:rPr>
              <a:t>COLORS</a:t>
            </a:r>
          </a:p>
        </p:txBody>
      </p:sp>
      <p:sp>
        <p:nvSpPr>
          <p:cNvPr id="6" name="TextBox 5"/>
          <p:cNvSpPr txBox="1"/>
          <p:nvPr/>
        </p:nvSpPr>
        <p:spPr>
          <a:xfrm>
            <a:off x="1895763" y="1608805"/>
            <a:ext cx="3923146" cy="369332"/>
          </a:xfrm>
          <a:prstGeom prst="rect">
            <a:avLst/>
          </a:prstGeom>
          <a:noFill/>
        </p:spPr>
        <p:txBody>
          <a:bodyPr wrap="square" rtlCol="0">
            <a:spAutoFit/>
          </a:bodyPr>
          <a:lstStyle/>
          <a:p>
            <a:r>
              <a:rPr lang="en-US" b="1" dirty="0" smtClean="0">
                <a:latin typeface="Arial" charset="0"/>
                <a:ea typeface="Arial" charset="0"/>
                <a:cs typeface="Arial" charset="0"/>
              </a:rPr>
              <a:t>Dark Blue: R=57. G=85, B=108</a:t>
            </a:r>
            <a:endParaRPr lang="en-US" b="1" dirty="0">
              <a:latin typeface="Arial" charset="0"/>
              <a:ea typeface="Arial" charset="0"/>
              <a:cs typeface="Arial" charset="0"/>
            </a:endParaRPr>
          </a:p>
        </p:txBody>
      </p:sp>
      <p:sp>
        <p:nvSpPr>
          <p:cNvPr id="8" name="TextBox 7"/>
          <p:cNvSpPr txBox="1"/>
          <p:nvPr/>
        </p:nvSpPr>
        <p:spPr>
          <a:xfrm>
            <a:off x="1895763" y="2703314"/>
            <a:ext cx="411711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smtClean="0">
                <a:latin typeface="Arial" charset="0"/>
                <a:ea typeface="Arial" charset="0"/>
                <a:cs typeface="Arial" charset="0"/>
              </a:rPr>
              <a:t>Light Gray: R=190, G=208, B=225</a:t>
            </a:r>
            <a:endParaRPr lang="en-US" b="1" dirty="0">
              <a:latin typeface="Arial" charset="0"/>
              <a:ea typeface="Arial" charset="0"/>
              <a:cs typeface="Arial" charset="0"/>
            </a:endParaRPr>
          </a:p>
        </p:txBody>
      </p:sp>
      <p:sp>
        <p:nvSpPr>
          <p:cNvPr id="9" name="TextBox 8"/>
          <p:cNvSpPr txBox="1"/>
          <p:nvPr/>
        </p:nvSpPr>
        <p:spPr>
          <a:xfrm>
            <a:off x="1895763" y="3818559"/>
            <a:ext cx="4643582"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smtClean="0">
                <a:latin typeface="Arial" charset="0"/>
                <a:ea typeface="Arial" charset="0"/>
                <a:cs typeface="Arial" charset="0"/>
              </a:rPr>
              <a:t>Dark Green: R=43, G=182, B=115</a:t>
            </a:r>
            <a:endParaRPr lang="en-US" b="1" dirty="0">
              <a:latin typeface="Arial" charset="0"/>
              <a:ea typeface="Arial" charset="0"/>
              <a:cs typeface="Arial" charset="0"/>
            </a:endParaRPr>
          </a:p>
        </p:txBody>
      </p:sp>
      <p:sp>
        <p:nvSpPr>
          <p:cNvPr id="10" name="TextBox 9"/>
          <p:cNvSpPr txBox="1"/>
          <p:nvPr/>
        </p:nvSpPr>
        <p:spPr>
          <a:xfrm>
            <a:off x="815108" y="5087466"/>
            <a:ext cx="4643582"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smtClean="0">
                <a:latin typeface="Arial" charset="0"/>
                <a:ea typeface="Arial" charset="0"/>
                <a:cs typeface="Arial" charset="0"/>
              </a:rPr>
              <a:t>Font Arial Bold</a:t>
            </a:r>
            <a:endParaRPr lang="en-US" b="1" dirty="0">
              <a:latin typeface="Arial" charset="0"/>
              <a:ea typeface="Arial" charset="0"/>
              <a:cs typeface="Arial" charset="0"/>
            </a:endParaRPr>
          </a:p>
        </p:txBody>
      </p:sp>
    </p:spTree>
    <p:extLst>
      <p:ext uri="{BB962C8B-B14F-4D97-AF65-F5344CB8AC3E}">
        <p14:creationId xmlns:p14="http://schemas.microsoft.com/office/powerpoint/2010/main" val="8349577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9655731-C358-43D4-BB49-85550F277097}"/>
</file>

<file path=customXml/itemProps2.xml><?xml version="1.0" encoding="utf-8"?>
<ds:datastoreItem xmlns:ds="http://schemas.openxmlformats.org/officeDocument/2006/customXml" ds:itemID="{1EEF041D-022B-4DD9-8D48-A297FBA9F3A9}"/>
</file>

<file path=customXml/itemProps3.xml><?xml version="1.0" encoding="utf-8"?>
<ds:datastoreItem xmlns:ds="http://schemas.openxmlformats.org/officeDocument/2006/customXml" ds:itemID="{B91CA2D0-7B3E-407C-94A9-AFA6581C1BB4}"/>
</file>

<file path=docProps/app.xml><?xml version="1.0" encoding="utf-8"?>
<Properties xmlns="http://schemas.openxmlformats.org/officeDocument/2006/extended-properties" xmlns:vt="http://schemas.openxmlformats.org/officeDocument/2006/docPropsVTypes">
  <Template>Office Theme</Template>
  <TotalTime>731</TotalTime>
  <Words>72</Words>
  <Application>Microsoft Office PowerPoint</Application>
  <PresentationFormat>Custom</PresentationFormat>
  <Paragraphs>35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Arial Hebrew Scholar</vt:lpstr>
      <vt:lpstr>Calibri</vt:lpstr>
      <vt:lpstr>Office Theme</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Diabetes_Prev_Impact_Toolkit_Results_Summary</dc:title>
  <dc:subject>diabetes prevention impact toolkit results summary</dc:subject>
  <dc:creator>CDC-DDT</dc:creator>
  <cp:keywords>calculator, benefits, costs, customizable, diabetes prevention, diabetes prevention programs, health benefits, impact, infographic, National DPP, projected costs, projected health benefits, results, summary, template, toolkit</cp:keywords>
  <dc:description/>
  <cp:lastModifiedBy>Leonard, Susan (CDC/ONDIEH/NCCDPHP)</cp:lastModifiedBy>
  <cp:revision>59</cp:revision>
  <dcterms:created xsi:type="dcterms:W3CDTF">2017-05-09T18:00:13Z</dcterms:created>
  <dcterms:modified xsi:type="dcterms:W3CDTF">2017-08-09T00:51:57Z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