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8" r:id="rId5"/>
  </p:sldMasterIdLst>
  <p:notesMasterIdLst>
    <p:notesMasterId r:id="rId39"/>
  </p:notesMasterIdLst>
  <p:sldIdLst>
    <p:sldId id="257" r:id="rId6"/>
    <p:sldId id="277" r:id="rId7"/>
    <p:sldId id="316" r:id="rId8"/>
    <p:sldId id="278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7" r:id="rId28"/>
    <p:sldId id="318" r:id="rId29"/>
    <p:sldId id="319" r:id="rId30"/>
    <p:sldId id="320" r:id="rId31"/>
    <p:sldId id="322" r:id="rId32"/>
    <p:sldId id="324" r:id="rId33"/>
    <p:sldId id="325" r:id="rId34"/>
    <p:sldId id="326" r:id="rId35"/>
    <p:sldId id="327" r:id="rId36"/>
    <p:sldId id="328" r:id="rId37"/>
    <p:sldId id="276" r:id="rId38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yriad Web Pro" panose="020B060402020202020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mer, Tess (ATSDR/OAD/OIA) (CTR)" initials="P(" lastIdx="1" clrIdx="0">
    <p:extLst>
      <p:ext uri="{19B8F6BF-5375-455C-9EA6-DF929625EA0E}">
        <p15:presenceInfo xmlns:p15="http://schemas.microsoft.com/office/powerpoint/2012/main" userId="S::lle0@cdc.gov::99db0e64-d876-4739-8c28-c3bb7212a0fe" providerId="AD"/>
      </p:ext>
    </p:extLst>
  </p:cmAuthor>
  <p:cmAuthor id="2" name="Norris, Jennifer (CDC/DDPHSS/CSELS/OD) (CTR)" initials="NJ((" lastIdx="1" clrIdx="1">
    <p:extLst>
      <p:ext uri="{19B8F6BF-5375-455C-9EA6-DF929625EA0E}">
        <p15:presenceInfo xmlns:p15="http://schemas.microsoft.com/office/powerpoint/2012/main" userId="S::qoi7@cdc.gov::9f3bc799-67bc-4a2c-8a59-73cab18855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71"/>
    <a:srgbClr val="2D2C2C"/>
    <a:srgbClr val="F0A82C"/>
    <a:srgbClr val="2D2D2D"/>
    <a:srgbClr val="FBAB18"/>
    <a:srgbClr val="E6E6E6"/>
    <a:srgbClr val="FFFFFF"/>
    <a:srgbClr val="292B6E"/>
    <a:srgbClr val="B01519"/>
    <a:srgbClr val="55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0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C03299-4BB1-4AD2-828F-715F084383AD}" type="datetimeFigureOut">
              <a:rPr lang="en-US"/>
              <a:pPr>
                <a:defRPr/>
              </a:pPr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38CAEC-4554-485B-9189-C45C7447A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12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02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7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3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43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8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49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2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35E44-72CB-4AFA-8DA6-C89EBC95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5210658" y="966372"/>
            <a:ext cx="3684774" cy="34758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314325" y="0"/>
            <a:ext cx="8829676" cy="89557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522515" y="9097"/>
            <a:ext cx="8621486" cy="8668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522515" y="1026256"/>
            <a:ext cx="7617144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462555" y="1890634"/>
            <a:ext cx="7617144" cy="7794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EDCE1-A912-48DB-9E58-051F8752A375}"/>
              </a:ext>
            </a:extLst>
          </p:cNvPr>
          <p:cNvSpPr txBox="1"/>
          <p:nvPr userDrawn="1"/>
        </p:nvSpPr>
        <p:spPr>
          <a:xfrm>
            <a:off x="4962089" y="4510542"/>
            <a:ext cx="4181912" cy="400110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28575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cdc.gov/coronavirus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13044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4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855"/>
            <a:ext cx="9144000" cy="88786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26" y="4339940"/>
            <a:ext cx="1254584" cy="719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4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5372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85801" y="9097"/>
            <a:ext cx="8458200" cy="8668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1" y="1061976"/>
            <a:ext cx="7453858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85801" y="1890634"/>
            <a:ext cx="7393898" cy="7794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3103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05979"/>
            <a:ext cx="8229600" cy="68959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230188" indent="-230188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5EB3B0CC-979E-4460-961A-7E5D5213A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501098"/>
            <a:ext cx="869114" cy="49826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52743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05979"/>
            <a:ext cx="8229600" cy="68959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230188" indent="-230188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00402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84213D48-D055-4EE8-9726-533AB8E2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5510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838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3" y="244136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613" y="351673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9" y="4280109"/>
            <a:ext cx="1254584" cy="7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960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7069" y="506186"/>
            <a:ext cx="4484352" cy="4346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3" y="244136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613" y="351673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9" y="4280109"/>
            <a:ext cx="1254584" cy="7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0105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4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855"/>
            <a:ext cx="9144000" cy="88786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26" y="4339940"/>
            <a:ext cx="1254584" cy="719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3E0E-8007-4E08-9AE4-D29BCAE7C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5334256" y="175641"/>
            <a:ext cx="3684774" cy="34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429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9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4" r:id="rId2"/>
    <p:sldLayoutId id="2147483811" r:id="rId3"/>
    <p:sldLayoutId id="2147483827" r:id="rId4"/>
    <p:sldLayoutId id="2147483815" r:id="rId5"/>
    <p:sldLayoutId id="2147483828" r:id="rId6"/>
    <p:sldLayoutId id="2147483823" r:id="rId7"/>
    <p:sldLayoutId id="2147483826" r:id="rId8"/>
    <p:sldLayoutId id="2147483822" r:id="rId9"/>
    <p:sldLayoutId id="2147483825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covid.cdc.gov/covid-data-tracker/#county-view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cdc.gov/coronavirus/2019-ncov/lab/resources/calculating-percent-positivity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dc.gov/coronavirus/2019-ncov/community/schools-childcare/operation-strategy.html#indicators" TargetMode="External"/><Relationship Id="rId5" Type="http://schemas.openxmlformats.org/officeDocument/2006/relationships/hyperlink" Target="https://www.cdc.gov/coronavirus/2019-ncov/lab/resources/antigen-tests-guidelines.html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covid.cdc.gov/covid-data-tracker/#county-view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6B29BE-98E1-4C57-B14B-1ED9FA3E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097"/>
            <a:ext cx="8801101" cy="866834"/>
          </a:xfrm>
        </p:spPr>
        <p:txBody>
          <a:bodyPr/>
          <a:lstStyle/>
          <a:p>
            <a:r>
              <a:rPr lang="en-US"/>
              <a:t>Levels of Community Transmission Over Time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A128F8-E1A6-4209-AD14-0035AF5AF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2142606"/>
            <a:ext cx="4688031" cy="947649"/>
          </a:xfrm>
        </p:spPr>
        <p:txBody>
          <a:bodyPr/>
          <a:lstStyle/>
          <a:p>
            <a:r>
              <a:rPr lang="en-US"/>
              <a:t>The following is a supplemental visualization to the Levels of Community Transmission displayed on the </a:t>
            </a:r>
            <a:r>
              <a:rPr lang="en-US">
                <a:hlinkClick r:id="rId4"/>
              </a:rPr>
              <a:t>COVID Data Tracker County View page</a:t>
            </a:r>
            <a:r>
              <a:rPr lang="en-US"/>
              <a:t>.</a:t>
            </a:r>
          </a:p>
          <a:p>
            <a:endParaRPr lang="en-US" sz="2200"/>
          </a:p>
        </p:txBody>
      </p:sp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9B667307-504F-4429-B820-BBD847CF5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8263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5" y="196325"/>
            <a:ext cx="8864296" cy="4709157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AD7D082-86A0-4948-B566-AD9E345C4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845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6962857-E7B2-4D6E-8775-7EA81C06B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5294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BC4AF5F-0157-4089-999F-CAC4F149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47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AFD021F-6CD3-4521-BCF5-1E2D3F4AA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50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76AF40B-5A95-494D-B0F1-7695DC0E3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5772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04C9027-8A64-4294-9337-1E53585D4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3350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E1BF70C-EF44-490A-859F-EA7EDD92A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134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F1BCB04-3535-44EE-B6C8-B728E7AE0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54BD2C8-393E-401D-A2BC-4F816EB8A3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6001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C4DE25F-BF13-47DB-867D-167004256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518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342899" y="114301"/>
            <a:ext cx="8726285" cy="528636"/>
          </a:xfrm>
        </p:spPr>
        <p:txBody>
          <a:bodyPr/>
          <a:lstStyle/>
          <a:p>
            <a:r>
              <a:rPr lang="en-US" altLang="en-US"/>
              <a:t>How is the level of community transmission calculated?</a:t>
            </a:r>
          </a:p>
        </p:txBody>
      </p:sp>
      <p:sp>
        <p:nvSpPr>
          <p:cNvPr id="2" name="Subtitl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EF225B7-09CC-42AF-A6F6-AB3F88AFA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78931" y="919694"/>
            <a:ext cx="8347382" cy="1652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E12F61-E9AE-4535-836B-2E3209213EEB}"/>
              </a:ext>
            </a:extLst>
          </p:cNvPr>
          <p:cNvSpPr txBox="1"/>
          <p:nvPr/>
        </p:nvSpPr>
        <p:spPr>
          <a:xfrm>
            <a:off x="300662" y="2671762"/>
            <a:ext cx="8503920" cy="2286000"/>
          </a:xfrm>
          <a:prstGeom prst="rect">
            <a:avLst/>
          </a:prstGeom>
          <a:noFill/>
          <a:ln>
            <a:solidFill>
              <a:srgbClr val="006A7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Level of Community Transmission: This metric ** uses two indicators for categorization (1. Total number of new cases per 100,000 persons within the last 7 days and 2. Percentage of positive diagnostic and screening nucleic acid amplification tests (NAAT) during the last 7 days). 1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NAAT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 remains the “gold standard” for clinical diagnostic detection of SARS-CoV-2 and includes viral testing such as Nucleic Acid Amplification Tests (NAATs), which include reverse transcriptase-polymerase chain reaction (RT-PCR) tests. Total number of new cases per 100,000 persons within the last 7 days is calculated by adding the number of new cases in the county (or other administrative level) in the last 7 days divided by the population in the county (or other administrative level) and multiplying by 100,000. Percentage of positive diagnostic and screening NAAT during the last 7 days is calculated by dividing the number of positive tests in the county (or other administrative level) during the last 7 days by the total number of tests resulted over the last 7 days. If the two indicators suggest different transmission levels, the higher level is selected. Transmission categories include Blue (Low Transmission): Control is achieved largely through individual prevention behaviors and the public health response to identify and isolate cases or clusters. Threshold: Counties with fewer than 10 cumulative cases per 100,000 population in the past 7 days, and a cumulative NAAT percent test positivity result below 5% in the past 7 days. Yellow (Moderate Transmission): Adherence to individual and selected community level prevention strategies are needed. Threshold: Counties with 10-49 cumulative cases per 100,000 population or a cumulative NAAT test positivity result between 5.0-7.9% in the past 7 days. Orange (Substantial Transmission): Everyday activities should be limited to reduce spread and protect the health care system. Threshold: Counties with 50-99 cumulative cases per 100,000 population or a cumulative NAAT test positivity result between 8.0-9.9% in the past 7 days. Red (High Transmission): Significant measures are needed to limit contact between persons, with priority given to maintaining essential community activities and services (e.g., health care, transportation, food and agriculture, schools). Threshold: Counties with cumulative cases =100 per 100,000 population or a cumulative NAAT test positivity result =10.0% in the past 7 days. The Level of Community Transmission table display the number of counties in each level and the change from the prior week.</a:t>
            </a:r>
          </a:p>
          <a:p>
            <a:endParaRPr lang="en-US" sz="800">
              <a:solidFill>
                <a:schemeClr val="accent6"/>
              </a:solidFill>
              <a:latin typeface="Calibri"/>
              <a:ea typeface="Open Sans"/>
              <a:cs typeface="Calibri"/>
            </a:endParaRPr>
          </a:p>
          <a:p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Additional information about how these indicators and thresholds apply to K-12 school settings can be found here: 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Operational Strategy for K-12 Schools through Phased Mitigation | CDC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. Additional information can be found on the 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Calculating Severe Acute Respiratory Syndrome Coronavirus 2 (SARS-CoV-2) Laboratory Test Percent Positivity: CDC Methods and Considerations for Comparisons and Interpretation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 webpage. Previously, CDC provided guidance for schools through the Indicators for Dynamic School Decision-Making. The current indicators and thresholds are an update to that document that reflect a focus on the past 7 days (rather than 14), and four (rather than five) categories of community transmission.</a:t>
            </a:r>
          </a:p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92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3F905BE-A7D4-4B09-A98C-9065F262A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0451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A53934A-5248-418F-BD37-17E6CBB97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0086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35C4391-BA61-42F5-8640-E4490CE53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6172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71661DA-E7F6-4161-9C63-8A8AC4396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052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D5EBC56-4484-4F28-9FF4-3C44FDEDA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6804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7A65005-7217-47F9-8E88-78138D251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297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4D8B353-1DE5-4CFC-A097-5A7A1DF2E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899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0DEEC94-93E1-41D8-9F54-FCC1F5823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1644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A8BE2DE-59E5-49BE-BDAA-5EEF862367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3679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D15DD1A-369F-4461-A730-3F19199750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9421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46E9828-20D3-4E71-9221-6EA16EBACB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4691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65357-1B4D-40DB-82FB-1E0F32A4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A1BEA-EDA5-4331-BC0F-40BBB1213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FB3B1C1-0941-4326-949A-4C4FEE01F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118872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1847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A0BC768-6D40-48DB-876E-757BF38DE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6825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66D71F9-BA3C-420D-9A6D-2CAFC1AE0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346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631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BCCA8-F864-4D4C-9A24-55EF6707053A}"/>
              </a:ext>
            </a:extLst>
          </p:cNvPr>
          <p:cNvSpPr/>
          <p:nvPr/>
        </p:nvSpPr>
        <p:spPr>
          <a:xfrm>
            <a:off x="149629" y="439365"/>
            <a:ext cx="4572000" cy="203132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Calibri"/>
                <a:cs typeface="Calibri"/>
              </a:rPr>
              <a:t>Data presented in these maps are not updated as data are updated historically.</a:t>
            </a:r>
          </a:p>
          <a:p>
            <a:endParaRPr lang="en-US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most updated data on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of community transmission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United States,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CDC’s </a:t>
            </a: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 Data Tracker</a:t>
            </a: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30121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BA3FAA9-A977-4FC6-B88D-E6B350632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86178"/>
            <a:ext cx="8604504" cy="45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515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15EA1C9-AA88-4E79-81EC-88A2F58BD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129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F3C0049-926D-44EC-89A8-AA75320C6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6195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6D3EE44-1E80-4257-905E-9EF97D10B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9596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00B9DD2-8F39-4278-9AB2-9DDACFE3E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9420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A7D0087-8394-4252-AC53-3234CC3A4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29184"/>
            <a:ext cx="86061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7285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E03D7E06C234EB5626DEC4B2F4B58" ma:contentTypeVersion="13" ma:contentTypeDescription="Create a new document." ma:contentTypeScope="" ma:versionID="08c10403bd58ee123f70dd7828a49faf">
  <xsd:schema xmlns:xsd="http://www.w3.org/2001/XMLSchema" xmlns:xs="http://www.w3.org/2001/XMLSchema" xmlns:p="http://schemas.microsoft.com/office/2006/metadata/properties" xmlns:ns1="http://schemas.microsoft.com/sharepoint/v3" xmlns:ns2="a12d8773-0f30-405c-b193-40869fe1c1e6" xmlns:ns3="1edd9f51-35c2-425f-bf6f-7b72bac0b145" targetNamespace="http://schemas.microsoft.com/office/2006/metadata/properties" ma:root="true" ma:fieldsID="297c906746acf2c7859370346cf0afcb" ns1:_="" ns2:_="" ns3:_="">
    <xsd:import namespace="http://schemas.microsoft.com/sharepoint/v3"/>
    <xsd:import namespace="a12d8773-0f30-405c-b193-40869fe1c1e6"/>
    <xsd:import namespace="1edd9f51-35c2-425f-bf6f-7b72bac0b1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d8773-0f30-405c-b193-40869fe1c1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d9f51-35c2-425f-bf6f-7b72bac0b1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dlc_DocId xmlns="1edd9f51-35c2-425f-bf6f-7b72bac0b145">YCSJWCN4CSUS-725016541-679671</_dlc_DocId>
    <_dlc_DocIdUrl xmlns="1edd9f51-35c2-425f-bf6f-7b72bac0b145">
      <Url>https://cdc.sharepoint.com/teams/DIMDataSurveillance-COVID19/_layouts/15/DocIdRedir.aspx?ID=YCSJWCN4CSUS-725016541-679671</Url>
      <Description>YCSJWCN4CSUS-725016541-679671</Description>
    </_dlc_DocIdUrl>
    <SharedWithUsers xmlns="1edd9f51-35c2-425f-bf6f-7b72bac0b145">
      <UserInfo>
        <DisplayName>Palmer, Tess (ATSDR/OAD/OIA) (CTR)</DisplayName>
        <AccountId>97</AccountId>
        <AccountType/>
      </UserInfo>
      <UserInfo>
        <DisplayName>Loustalot, Fleetwood (CDC/DDNID/NCCDPHP/DHDSP)</DisplayName>
        <AccountId>2126</AccountId>
        <AccountType/>
      </UserInfo>
      <UserInfo>
        <DisplayName>Gingerella, Alexandra (CDC/DDID/NCIRD/OD) (CTR)</DisplayName>
        <AccountId>1352</AccountId>
        <AccountType/>
      </UserInfo>
      <UserInfo>
        <DisplayName>Williams, Paula O. (CDC/DDPHSS/CSELS/OD)</DisplayName>
        <AccountId>696</AccountId>
        <AccountType/>
      </UserInfo>
      <UserInfo>
        <DisplayName>Winogradsky, Janis (CDC/DDNID/NCCDPHP/OD)</DisplayName>
        <AccountId>4489</AccountId>
        <AccountType/>
      </UserInfo>
      <UserInfo>
        <DisplayName>Norris, Jennifer (CDC/DDPHSS/CSELS/OD) (CTR)</DisplayName>
        <AccountId>1868</AccountId>
        <AccountType/>
      </UserInfo>
      <UserInfo>
        <DisplayName>Thompson-Paul, Angela M. (CDC/DDNID/NCCDPHP/DHDSP)</DisplayName>
        <AccountId>3495</AccountId>
        <AccountType/>
      </UserInfo>
      <UserInfo>
        <DisplayName>Dutton, Nina (ATSDR/OAD/OIA) (CTR)</DisplayName>
        <AccountId>4612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A23279D-6AF3-4325-B9B2-DA1FF5597E0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6AEBAC2-BF3F-40BD-B3C4-7F10AEF90A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0963B8-F465-4C1F-907D-AA1D5B7F9D94}">
  <ds:schemaRefs>
    <ds:schemaRef ds:uri="1edd9f51-35c2-425f-bf6f-7b72bac0b145"/>
    <ds:schemaRef ds:uri="a12d8773-0f30-405c-b193-40869fe1c1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098FA4E-99B1-4BDA-BAB6-35BA03A67F72}">
  <ds:schemaRefs>
    <ds:schemaRef ds:uri="1edd9f51-35c2-425f-bf6f-7b72bac0b145"/>
    <ds:schemaRef ds:uri="a12d8773-0f30-405c-b193-40869fe1c1e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647</Words>
  <Application>Microsoft Office PowerPoint</Application>
  <PresentationFormat>On-screen Show (16:9)</PresentationFormat>
  <Paragraphs>20</Paragraphs>
  <Slides>33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Calibri</vt:lpstr>
      <vt:lpstr>Courier New</vt:lpstr>
      <vt:lpstr>Wingdings</vt:lpstr>
      <vt:lpstr>Arial</vt:lpstr>
      <vt:lpstr>Myriad Web Pro</vt:lpstr>
      <vt:lpstr>Master</vt:lpstr>
      <vt:lpstr>Levels of Community Transmission Over Time</vt:lpstr>
      <vt:lpstr>How is the level of community transmission calculated?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nCoV_template_PPT_GEN_PUB</dc:title>
  <dc:creator>Centers for Disease Control and Prevention</dc:creator>
  <cp:lastModifiedBy>Cooper, Alison (CDC/DDPHSS/CSELS/DHIS) (CTR)</cp:lastModifiedBy>
  <cp:revision>37</cp:revision>
  <dcterms:created xsi:type="dcterms:W3CDTF">2011-03-17T17:43:16Z</dcterms:created>
  <dcterms:modified xsi:type="dcterms:W3CDTF">2022-06-06T21:05:20Z</dcterms:modified>
  <cp:category>GS Emergency Response</cp:category>
  <cp:contentStatus>CS 315114-A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0x010100421E03D7E06C234EB5626DEC4B2F4B58</vt:lpwstr>
  </property>
  <property fmtid="{D5CDD505-2E9C-101B-9397-08002B2CF9AE}" pid="4" name="MSIP_Label_7b94a7b8-f06c-4dfe-bdcc-9b548fd58c31_Enabled">
    <vt:lpwstr>true</vt:lpwstr>
  </property>
  <property fmtid="{D5CDD505-2E9C-101B-9397-08002B2CF9AE}" pid="5" name="MSIP_Label_7b94a7b8-f06c-4dfe-bdcc-9b548fd58c31_SetDate">
    <vt:lpwstr>2020-12-03T16:57:02Z</vt:lpwstr>
  </property>
  <property fmtid="{D5CDD505-2E9C-101B-9397-08002B2CF9AE}" pid="6" name="MSIP_Label_7b94a7b8-f06c-4dfe-bdcc-9b548fd58c31_Method">
    <vt:lpwstr>Privileged</vt:lpwstr>
  </property>
  <property fmtid="{D5CDD505-2E9C-101B-9397-08002B2CF9AE}" pid="7" name="MSIP_Label_7b94a7b8-f06c-4dfe-bdcc-9b548fd58c31_Name">
    <vt:lpwstr>7b94a7b8-f06c-4dfe-bdcc-9b548fd58c31</vt:lpwstr>
  </property>
  <property fmtid="{D5CDD505-2E9C-101B-9397-08002B2CF9AE}" pid="8" name="MSIP_Label_7b94a7b8-f06c-4dfe-bdcc-9b548fd58c31_SiteId">
    <vt:lpwstr>9ce70869-60db-44fd-abe8-d2767077fc8f</vt:lpwstr>
  </property>
  <property fmtid="{D5CDD505-2E9C-101B-9397-08002B2CF9AE}" pid="9" name="MSIP_Label_7b94a7b8-f06c-4dfe-bdcc-9b548fd58c31_ActionId">
    <vt:lpwstr>25eba09d-f53e-4afd-b5e5-fa22f853b2bb</vt:lpwstr>
  </property>
  <property fmtid="{D5CDD505-2E9C-101B-9397-08002B2CF9AE}" pid="10" name="MSIP_Label_7b94a7b8-f06c-4dfe-bdcc-9b548fd58c31_ContentBits">
    <vt:lpwstr>0</vt:lpwstr>
  </property>
  <property fmtid="{D5CDD505-2E9C-101B-9397-08002B2CF9AE}" pid="11" name="_dlc_DocIdItemGuid">
    <vt:lpwstr>a6560d63-3531-4247-9a2b-c17b34306d18</vt:lpwstr>
  </property>
</Properties>
</file>