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808" r:id="rId5"/>
  </p:sldMasterIdLst>
  <p:notesMasterIdLst>
    <p:notesMasterId r:id="rId49"/>
  </p:notesMasterIdLst>
  <p:sldIdLst>
    <p:sldId id="257" r:id="rId6"/>
    <p:sldId id="277" r:id="rId7"/>
    <p:sldId id="329" r:id="rId8"/>
    <p:sldId id="316" r:id="rId9"/>
    <p:sldId id="278" r:id="rId10"/>
    <p:sldId id="298" r:id="rId11"/>
    <p:sldId id="299" r:id="rId12"/>
    <p:sldId id="300" r:id="rId13"/>
    <p:sldId id="301" r:id="rId14"/>
    <p:sldId id="302" r:id="rId15"/>
    <p:sldId id="303" r:id="rId16"/>
    <p:sldId id="304" r:id="rId17"/>
    <p:sldId id="305" r:id="rId18"/>
    <p:sldId id="306" r:id="rId19"/>
    <p:sldId id="307" r:id="rId20"/>
    <p:sldId id="308" r:id="rId21"/>
    <p:sldId id="309" r:id="rId22"/>
    <p:sldId id="310" r:id="rId23"/>
    <p:sldId id="311" r:id="rId24"/>
    <p:sldId id="312" r:id="rId25"/>
    <p:sldId id="313" r:id="rId26"/>
    <p:sldId id="314" r:id="rId27"/>
    <p:sldId id="315" r:id="rId28"/>
    <p:sldId id="317" r:id="rId29"/>
    <p:sldId id="318" r:id="rId30"/>
    <p:sldId id="319" r:id="rId31"/>
    <p:sldId id="320" r:id="rId32"/>
    <p:sldId id="322" r:id="rId33"/>
    <p:sldId id="324" r:id="rId34"/>
    <p:sldId id="325" r:id="rId35"/>
    <p:sldId id="326" r:id="rId36"/>
    <p:sldId id="327" r:id="rId37"/>
    <p:sldId id="328" r:id="rId38"/>
    <p:sldId id="330" r:id="rId39"/>
    <p:sldId id="332" r:id="rId40"/>
    <p:sldId id="331" r:id="rId41"/>
    <p:sldId id="333" r:id="rId42"/>
    <p:sldId id="334" r:id="rId43"/>
    <p:sldId id="335" r:id="rId44"/>
    <p:sldId id="336" r:id="rId45"/>
    <p:sldId id="337" r:id="rId46"/>
    <p:sldId id="338" r:id="rId47"/>
    <p:sldId id="276" r:id="rId48"/>
  </p:sldIdLst>
  <p:sldSz cx="9144000" cy="5143500" type="screen16x9"/>
  <p:notesSz cx="7315200" cy="9601200"/>
  <p:embeddedFontLs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Myriad Web Pro" panose="020B0604020202020204" charset="0"/>
      <p:regular r:id="rId54"/>
      <p:bold r:id="rId55"/>
      <p:italic r:id="rId56"/>
      <p:boldItalic r:id="rId57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lmer, Tess (ATSDR/OAD/OIA) (CTR)" initials="P(" lastIdx="1" clrIdx="0">
    <p:extLst>
      <p:ext uri="{19B8F6BF-5375-455C-9EA6-DF929625EA0E}">
        <p15:presenceInfo xmlns:p15="http://schemas.microsoft.com/office/powerpoint/2012/main" userId="S::lle0@cdc.gov::99db0e64-d876-4739-8c28-c3bb7212a0fe" providerId="AD"/>
      </p:ext>
    </p:extLst>
  </p:cmAuthor>
  <p:cmAuthor id="2" name="Norris, Jennifer (CDC/DDPHSS/CSELS/OD) (CTR)" initials="NJ((" lastIdx="1" clrIdx="1">
    <p:extLst>
      <p:ext uri="{19B8F6BF-5375-455C-9EA6-DF929625EA0E}">
        <p15:presenceInfo xmlns:p15="http://schemas.microsoft.com/office/powerpoint/2012/main" userId="S::qoi7@cdc.gov::9f3bc799-67bc-4a2c-8a59-73cab188552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A71"/>
    <a:srgbClr val="2D2C2C"/>
    <a:srgbClr val="F0A82C"/>
    <a:srgbClr val="2D2D2D"/>
    <a:srgbClr val="FBAB18"/>
    <a:srgbClr val="E6E6E6"/>
    <a:srgbClr val="FFFFFF"/>
    <a:srgbClr val="292B6E"/>
    <a:srgbClr val="B01519"/>
    <a:srgbClr val="55BF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5" d="100"/>
          <a:sy n="85" d="100"/>
        </p:scale>
        <p:origin x="668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font" Target="fonts/font4.fntdata"/><Relationship Id="rId58" Type="http://schemas.openxmlformats.org/officeDocument/2006/relationships/commentAuthors" Target="commentAuthors.xml"/><Relationship Id="rId5" Type="http://schemas.openxmlformats.org/officeDocument/2006/relationships/slideMaster" Target="slideMasters/slideMaster1.xml"/><Relationship Id="rId61" Type="http://schemas.openxmlformats.org/officeDocument/2006/relationships/theme" Target="theme/theme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font" Target="fonts/font7.fntdata"/><Relationship Id="rId8" Type="http://schemas.openxmlformats.org/officeDocument/2006/relationships/slide" Target="slides/slide3.xml"/><Relationship Id="rId51" Type="http://schemas.openxmlformats.org/officeDocument/2006/relationships/font" Target="fonts/font2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font" Target="fonts/font5.fntdata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font" Target="fonts/font3.fntdata"/><Relationship Id="rId60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3T19:21:34.44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255 213 24575,'15'35'0,"-1"0"0,-2 0 0,14 74 0,-4-17 0,-17-73 0,-1 1 0,-1 0 0,0 0 0,-1 0 0,-1 0 0,-4 35 0,3-54 0,0 1 0,0-1 0,0 0 0,0 0 0,0 0 0,0 1 0,-1-1 0,1 0 0,0 0 0,-1 0 0,1 0 0,-1 0 0,1 0 0,-1 0 0,0 0 0,1 0 0,-1 0 0,0 0 0,-1 1 0,1-2 0,1 0 0,-1 0 0,1 0 0,-1 0 0,0 0 0,1 0 0,-1 0 0,1 0 0,-1-1 0,1 1 0,-1 0 0,0 0 0,1-1 0,-1 1 0,1 0 0,-1-1 0,1 1 0,-1 0 0,1-1 0,0 1 0,-1-1 0,1 1 0,-1-1 0,1 1 0,-1-2 0,-3-3 0,1-1 0,-1 0 0,1 0 0,0 0 0,-2-8 0,-46-149 0,46 135 0,1-1 0,1 1 0,2-1 0,4-53 0,-1 8 0,-2 58 0,1-12 0,-2-1 0,0 1 0,-2 0 0,-10-42 0,13 70 0,0 0 0,0 0 0,0 0 0,0 0 0,0 0 0,0 0 0,0 0 0,0 0 0,0 0 0,0 1 0,0-1 0,0 0 0,0 0 0,0 0 0,0 0 0,0 0 0,0 0 0,0 0 0,0 0 0,0 0 0,-1 0 0,1 0 0,0 0 0,0 0 0,0 0 0,0 0 0,0 0 0,0 1 0,0-1 0,0 0 0,0 0 0,0 0 0,0 0 0,-1 0 0,1 0 0,0 0 0,0 0 0,0 0 0,0 0 0,0 0 0,0 0 0,0 0 0,0-1 0,0 1 0,-1 0 0,1 0 0,0 0 0,0 0 0,0 0 0,0 0 0,0 0 0,0 0 0,0 0 0,0 0 0,0 0 0,0 0 0,0 0 0,0 0 0,0 0 0,0-1 0,0 1 0,-1 0 0,1 0 0,0 0 0,0 0 0,0 0 0,-5 13 0,-3 17 0,2 18 0,3 1 0,4 56 0,0-53 0,-1-288 0,-1 247 0,-1 1 0,1-1 0,-6 16 0,-3 30 0,10-30 0,0-21 0,1-1 0,-1 1 0,0 0 0,-1 0 0,1 0 0,-1 0 0,0-1 0,-1 1 0,1 0 0,-1-1 0,-5 11 0,7-16 0,0 0 0,0 0 0,-1 0 0,1 0 0,0 0 0,0 0 0,0 0 0,-1 0 0,1 0 0,0 0 0,0 0 0,0 0 0,0 0 0,-1 0 0,1 0 0,0 0 0,0 0 0,0 0 0,-1 0 0,1 0 0,0 0 0,0-1 0,0 1 0,0 0 0,0 0 0,-1 0 0,1 0 0,0 0 0,0 0 0,0-1 0,0 1 0,0 0 0,0 0 0,-1 0 0,1 0 0,0-1 0,0 1 0,0 0 0,0 0 0,0 0 0,0 0 0,0-1 0,0 1 0,0 0 0,0 0 0,0 0 0,0-1 0,0 1 0,0 0 0,0 0 0,0 0 0,0 0 0,0-1 0,0 1 0,1 0 0,-4-14 0,3-98 0,0-8 0,0 117 0,-1 1 0,1-1 0,0 0 0,-1 1 0,1-1 0,-1 1 0,0-1 0,0 1 0,0-1 0,0 1 0,0-1 0,-1 1 0,1 0 0,-1 0 0,1-1 0,-1 1 0,0 0 0,0 1 0,0-1 0,0 0 0,0 0 0,0 1 0,-4-2 0,0 0 0,-1 1 0,1 1 0,-1-1 0,0 1 0,1 0 0,-1 1 0,0-1 0,-8 2 0,13-1 0,-1-1 0,0 1 0,1 0 0,-1 0 0,1 1 0,-1-1 0,1 0 0,-1 1 0,1 0 0,-1-1 0,1 1 0,-1 0 0,1 0 0,0 1 0,-1-1 0,1 0 0,0 1 0,0-1 0,0 1 0,0 0 0,0 0 0,1 0 0,-1 0 0,0 0 0,1 0 0,-1 0 0,1 0 0,0 1 0,0-1 0,0 0 0,0 1 0,0-1 0,1 1 0,-1-1 0,1 1 0,-1-1 0,1 1 0,0 0 0,0 3 0,0-4 0,0 1 0,-1 0 0,1-1 0,1 1 0,-1 0 0,0-1 0,1 1 0,-1 0 0,1-1 0,0 1 0,0-1 0,0 1 0,0-1 0,0 1 0,1-1 0,-1 0 0,3 4 0,-1-4 0,-1 0 0,1 0 0,0-1 0,-1 1 0,1-1 0,0 1 0,0-1 0,0 0 0,0 0 0,0 0 0,0 0 0,0-1 0,0 1 0,6-1 0,-4 1 0,41 0 0,-43-1 0,0 0 0,0 0 0,-1 0 0,1-1 0,0 1 0,-1-1 0,1 0 0,0 1 0,-1-1 0,1-1 0,-1 1 0,0 0 0,4-3 0,-6 4 0,0 0 0,0 0 0,0 0 0,0-1 0,0 1 0,0 0 0,0 0 0,1-1 0,-1 1 0,0 0 0,0 0 0,0-1 0,0 1 0,0 0 0,-1 0 0,1-1 0,0 1 0,0 0 0,0 0 0,0 0 0,0-1 0,0 1 0,0 0 0,0 0 0,0-1 0,-1 1 0,1 0 0,0 0 0,0 0 0,0 0 0,0-1 0,-1 1 0,1 0 0,0 0 0,0 0 0,0 0 0,-1 0 0,1 0 0,0-1 0,0 1 0,-1 0 0,1 0 0,0 0 0,0 0 0,-1 0 0,1 0 0,0 0 0,0 0 0,-1 0 0,1 0 0,0 0 0,-15-3 0,-29 1 0,43 2 0,-1 0 0,1 0 0,0 0 0,-1 0 0,1 0 0,-1 1 0,1-1 0,-1 0 0,1 1 0,0-1 0,-1 1 0,1-1 0,0 1 0,0 0 0,-1-1 0,1 1 0,0 0 0,0 0 0,0 0 0,0 0 0,0 0 0,0 0 0,0 0 0,0 0 0,1 1 0,-1-1 0,0 2 0,0-3 0,1 1 0,0-1 0,0 0 0,0 1 0,0-1 0,0 0 0,0 1 0,0-1 0,0 0 0,0 1 0,1-1 0,-1 0 0,0 1 0,0-1 0,0 0 0,0 1 0,0-1 0,1 0 0,-1 1 0,0-1 0,0 0 0,0 0 0,1 1 0,-1-1 0,0 0 0,0 0 0,1 1 0,-1-1 0,0 0 0,1 0 0,-1 0 0,0 0 0,1 1 0,-1-1 0,0 0 0,1 0 0,-1 0 0,0 0 0,1 0 0,-1 0 0,0 0 0,1 0 0,-1 0 0,0 0 0,1 0 0,-1 0 0,0 0 0,1 0 0,-1 0 0,0-1 0,1 1 0,26-7 0,-15 3 0,-11 4 0,0 1 0,0-1 0,0 0 0,0 1 0,0-1 0,0 0 0,0 1 0,0-1 0,0 1 0,0 0 0,0-1 0,0 1 0,0 0 0,0-1 0,0 1 0,-1 0 0,1 0 0,0 0 0,-1 0 0,1 0 0,0 0 0,0 1 0,13 30 0,-8-15 0,-5-16 0,-1-1 0,0 1 0,1-1 0,-1 1 0,0-1 0,0 1 0,1 0 0,-1-1 0,0 1 0,0-1 0,0 1 0,0 0 0,0-1 0,0 1 0,0 0 0,0-1 0,0 1 0,0-1 0,0 1 0,0 0 0,0-1 0,0 1 0,-1-1 0,1 1 0,0 0 0,0-1 0,-1 1 0,1-1 0,0 1 0,-1-1 0,1 1 0,-1-1 0,1 1 0,-1-1 0,1 0 0,-1 1 0,1-1 0,-1 1 0,1-1 0,-1 0 0,1 0 0,-1 1 0,0-1 0,1 0 0,-1 0 0,1 0 0,-1 0 0,0 1 0,1-1 0,-2 0 0,1 0 0,-1 0 0,1 1 0,0 0 0,-1-1 0,1 1 0,-1 0 0,1 0 0,0-1 0,0 1 0,0 0 0,-1 0 0,1 0 0,-1 2 0,0 0 0,0 0 0,0 0 0,0 0 0,-1 0 0,1-1 0,-1 1 0,1-1 0,-1 0 0,0 0 0,0 0 0,-6 3 0,8-4 0,0-1 0,0 0 0,0 1 0,1-1 0,-1 0 0,0 0 0,0 0 0,0 0 0,0 0 0,0 0 0,0 0 0,0 0 0,0 0 0,0 0 0,1-1 0,-1 1 0,0 0 0,0-1 0,0 1 0,0-1 0,-1 0 0,1 0 0,0 0 0,0 0 0,0-1 0,0 1 0,0 0 0,0-1 0,0 1 0,0-1 0,1 1 0,-1-1 0,0 1 0,1-1 0,-1 0 0,1-1 0,0-2 0,-1 1 0,2-1 0,-1 1 0,0-1 0,1 1 0,0 0 0,0-1 0,1 1 0,-1 0 0,1-1 0,0 1 0,0 0 0,0 0 0,0 1 0,1-1 0,-1 0 0,6-5 0,-8 9 0,0 0 0,1 0 0,-1 0 0,0-1 0,0 1 0,0 0 0,1 0 0,-1 0 0,0 0 0,0 0 0,0 0 0,1 0 0,-1-1 0,0 1 0,0 0 0,1 0 0,-1 0 0,0 0 0,0 0 0,1 0 0,-1 0 0,0 0 0,0 0 0,1 0 0,-1 0 0,0 0 0,0 0 0,0 1 0,1-1 0,-1 0 0,0 0 0,0 0 0,1 0 0,-1 0 0,0 0 0,0 0 0,0 1 0,0-1 0,1 0 0,-1 0 0,0 0 0,0 1 0,0-1 0,0 0 0,0 0 0,1 0 0,-1 1 0,0-1 0,0 0 0,0 0 0,0 1 0,0-1 0,0 0 0,5 19 0,-3-13 0,1 4 0,1 1 0,0-1 0,1 0 0,0 0 0,1 0 0,0-1 0,0 0 0,1 0 0,0-1 0,1 0 0,11 10 0,-9-10 0,1 0 0,-1 1 0,-1 0 0,13 15 0,-21-23 0,-1 0 0,1 0 0,0 1 0,-1-1 0,1 0 0,-1 0 0,1 1 0,-1-1 0,1 0 0,-1 1 0,0-1 0,0 0 0,0 1 0,0-1 0,0 1 0,0-1 0,0 0 0,0 1 0,0-1 0,-1 1 0,1-1 0,-1 0 0,1 1 0,-1 0 0,-1 1 0,0-1 0,0 0 0,0 1 0,0-1 0,0 0 0,0 0 0,0 0 0,-1-1 0,1 1 0,0-1 0,-4 2 0,0 0 0,1 0 0,-1-1 0,1 0 0,-1 0 0,0-1 0,0 0 0,0 0 0,1 0 0,-1-1 0,0 1 0,-7-2 0,12 1 0,1 0 0,-1-1 0,0 1 0,1 0 0,-1-1 0,1 1 0,-1 0 0,1-1 0,0 1 0,-1-1 0,1 1 0,-1-1 0,1 1 0,0-1 0,-1 1 0,1-1 0,0 1 0,0-1 0,-1 0 0,1 1 0,0-1 0,0 1 0,0-1 0,0 0 0,0 1 0,0-1 0,0 1 0,0-1 0,0 0 0,0 1 0,0-1 0,0 1 0,0-1 0,0 0 0,0 1 0,1-1 0,-1 1 0,0-1 0,1 1 0,-1-1 0,1 0 0,14-28 0,-14 27 0,13-16 0,-12 15 0,0 1 0,1-1 0,-1 0 0,0 0 0,0 0 0,-1 0 0,1 0 0,-1 0 0,2-5 0,-3 8 0,0 0 0,0 0 0,0 0 0,0 0 0,1 0 0,-1 0 0,0 0 0,0 0 0,0-1 0,0 1 0,0 0 0,0 0 0,0 0 0,0 0 0,0 0 0,0 0 0,0 0 0,0 0 0,0 0 0,0 0 0,0-1 0,0 1 0,0 0 0,0 0 0,0 0 0,0 0 0,0 0 0,0 0 0,-1 0 0,1 0 0,0 0 0,0 0 0,0 0 0,0 0 0,0-1 0,0 1 0,0 0 0,0 0 0,0 0 0,0 0 0,0 0 0,0 0 0,0 0 0,0 0 0,-1 0 0,1 0 0,0 0 0,0 0 0,0 0 0,0 0 0,0 0 0,0 0 0,0 0 0,0 0 0,0 0 0,0 0 0,-1 0 0,1 0 0,0 0 0,0 0 0,0 0 0,0 0 0,0 0 0,0 0 0,0 0 0,-7 7 0,-6 8 0,-35 54 0,47-68 0,0 0 0,0 0 0,-1 0 0,1 0 0,0 0 0,-1 0 0,1 0 0,-1-1 0,1 1 0,-1 0 0,1-1 0,-3 1 0,-4-4 0,10-9 0,1 6 0,-1 1 0,1 1 0,0-1 0,1 0 0,-1 1 0,1-1 0,0 1 0,0 0 0,0 1 0,0-1 0,1 1 0,-1-1 0,1 1 0,0 1 0,0-1 0,1 1 0,-1-1 0,0 2 0,9-3 0,0 1 0,0 0 0,-1 2 0,1-1 0,0 2 0,0 0 0,25 3 0,-38-3 0,0 0 0,0 0 0,-1 1 0,1-1 0,0 0 0,0 0 0,-1 1 0,1-1 0,0 0 0,-1 1 0,1-1 0,0 0 0,-1 1 0,1-1 0,0 1 0,-1 0 0,1-1 0,-1 1 0,1-1 0,-1 1 0,0 0 0,1-1 0,-1 1 0,1 0 0,-1-1 0,0 1 0,0 0 0,1 0 0,-1-1 0,0 1 0,0 0 0,0 0 0,0 0 0,0-1 0,0 1 0,0 0 0,0 0 0,0-1 0,0 1 0,-1 0 0,1 0 0,0-1 0,-1 2 0,-1 6 0,-1-1 0,0 0 0,-7 12 0,4-5 0,-12 15 0,17-28 0,0 1 0,0-1 0,0 1 0,0-1 0,-1 1 0,1-1 0,0 0 0,-1 0 0,1 0 0,-1 0 0,0 0 0,1 0 0,-1 0 0,-3 1 0,5-2 0,-1 0 0,1 0 0,-1-1 0,1 1 0,-1 0 0,1-1 0,-1 1 0,1 0 0,-1 0 0,1-1 0,-1 1 0,1-1 0,-1 1 0,1-1 0,0 1 0,-1-1 0,1 1 0,0-1 0,-1 1 0,1-1 0,0 1 0,0-1 0,0 1 0,-1-1 0,1 1 0,0-1 0,0 0 0,0 1 0,0-2 0,-2-20 0,1 19 0,0-34 0,2-1 0,2 1 0,8-51 0,-6 52 0,-4 23 0,1 0 0,0 0 0,5-15 0,-6 24 0,1 0 0,-1 1 0,1-1 0,0 0 0,0 1 0,0-1 0,1 1 0,-1 0 0,1 0 0,0 0 0,0 0 0,0 0 0,0 1 0,6-4 0,-6 4 0,0 0 0,0 0 0,0 1 0,0-1 0,0 1 0,0 0 0,7-2 0,-9 3 0,0 0 0,0 0 0,-1 1 0,1-1 0,0 0 0,0 0 0,0 1 0,0-1 0,0 0 0,0 1 0,-1-1 0,1 1 0,0-1 0,0 1 0,-1 0 0,1-1 0,0 1 0,-1 0 0,1-1 0,-1 1 0,1 0 0,-1 0 0,1-1 0,-1 1 0,1 0 0,-1 0 0,0 0 0,1 0 0,-1 0 0,0 0 0,0-1 0,0 1 0,0 2 0,3 6 0,-2-1 0,0 1 0,0 0 0,0 0 0,-1 0 0,0 0 0,-1 0 0,0-1 0,-1 1 0,1 0 0,-2-1 0,1 1 0,-1-1 0,-1 0 0,1 1 0,-1-2 0,-1 1 0,1 0 0,-1-1 0,-1 0 0,-10 12 0,15-18-34,0 0 0,0 0 0,0 0 0,0 0 0,0 0-1,0-1 1,0 1 0,-1 0 0,1-1 0,0 1 0,0 0 0,-1-1 0,1 0-1,0 1 1,-1-1 0,1 0 0,-1 1 0,1-1 0,0 0 0,-1 0-1,1 0 1,0 0 0,-1-1 0,1 1 0,-1 0 0,1-1 0,0 1 0,-1 0-1,1-1 1,0 0 0,0 1 0,-1-1 0,1 0 0,0 1 0,0-1 0,0 0-1,0 0 1,0 0 0,-2-2 0,-6-9-6792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3T19:21:40.30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279 1 24575,'-2'23'0,"-1"1"0,-1 0 0,-1-1 0,-1 0 0,-15 38 0,8-35 0,13-26 0,0 0 0,0 0 0,0 0 0,0 1 0,-1-1 0,1 0 0,0 0 0,0 0 0,0 0 0,0 0 0,0 0 0,0 1 0,0-1 0,-1 0 0,1 0 0,0 0 0,0 0 0,0 0 0,0 0 0,0 0 0,-1 0 0,1 0 0,0 0 0,0 0 0,0 0 0,0 0 0,-1 0 0,1 0 0,0 0 0,0 0 0,0 0 0,0 0 0,-1 0 0,1 0 0,0 0 0,0 0 0,0 0 0,0 0 0,0 0 0,-1 0 0,1 0 0,0-1 0,-4-14 0,5-23 0,0 31 0,-1 0 0,1 0 0,-1 0 0,-1 0 0,1 0 0,-1 0 0,0-1 0,-1 2 0,0-1 0,-5-13 0,4 19 0,1 7 0,0 7 0,1 102 0,1 5 0,-4-102 0,1 0 0,-2 1 0,-1-1 0,-13 29 0,18-42 0,-1-1 0,0 0 0,0 0 0,-1 0 0,1 0 0,-1 0 0,0-1 0,0 1 0,0-1 0,-1 0 0,-3 4 0,10-33 0,4-65 0,-9 100 0,-1 1 0,0-1 0,0 0 0,-7 12 0,8-17 0,-1-1 0,1 1 0,-1-1 0,1 1 0,-1-1 0,0 0 0,-1 0 0,-4 4 0,7-6 0,1-1 0,-1 0 0,1 1 0,-1-1 0,0 0 0,0 1 0,1-1 0,-1 0 0,0 0 0,0 0 0,1 1 0,-1-1 0,0 0 0,0 0 0,1 0 0,-1 0 0,0 0 0,0-1 0,1 1 0,-1 0 0,-1 0 0,1-1 0,0 0 0,0 0 0,0 0 0,1 1 0,-1-1 0,0 0 0,0 0 0,0 0 0,1 0 0,-1-1 0,0 1 0,1 0 0,-1 0 0,1 0 0,0 0 0,-1-1 0,1 0 0,-5-44 0,4 38 0,2 30 0,-1-13 0,1 15 0,-1-20 0,0-16 0,1-31 0,1 25 0,-2 1 0,0 0 0,-1 0 0,-5-32 0,1 41 0,0 13 0,-5 23 0,6-13 0,-1-6 0,2-4 0,0 0 0,1 1 0,0-1 0,0 0 0,1 1 0,-2 6 0,3-11 0,0 0 0,0 0 0,0 1 0,0-1 0,0 0 0,0 0 0,0 0 0,1 0 0,-1 0 0,1 1 0,-1-1 0,0 0 0,1 0 0,0 0 0,-1 0 0,1 0 0,0-1 0,-1 1 0,1 0 0,0 0 0,0 0 0,0 0 0,0-1 0,0 1 0,0 0 0,0-1 0,0 1 0,0-1 0,0 1 0,0-1 0,0 0 0,0 1 0,0-1 0,0 0 0,0 0 0,1 0 0,0 0 0,25 3 0,0-1 0,0-2 0,34-3 0,8 0 0,201 3-1365,-252 0-5461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3T19:21:48.28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3T19:21:49.55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3T19:21:49.90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3T19:21:50.57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3T19:21:56.41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3T19:21:56.99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3C03299-4BB1-4AD2-828F-715F084383AD}" type="datetimeFigureOut">
              <a:rPr lang="en-US"/>
              <a:pPr>
                <a:defRPr/>
              </a:pPr>
              <a:t>3/13/2023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B38CAEC-4554-485B-9189-C45C7447A4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5838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F084AA2-EDF3-41B6-9BD5-4D1331E35CE7}" type="slidenum">
              <a:rPr lang="en-US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5127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7020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72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F084AA2-EDF3-41B6-9BD5-4D1331E35CE7}" type="slidenum">
              <a:rPr lang="en-US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40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672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7350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7431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689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84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5490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326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e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jpe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F35E44-72CB-4AFA-8DA6-C89EBC957A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5" r="19754"/>
          <a:stretch/>
        </p:blipFill>
        <p:spPr>
          <a:xfrm>
            <a:off x="5210658" y="966372"/>
            <a:ext cx="3684774" cy="347584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2B0A619-F6AA-4053-9D4A-55C4BC7B0046}"/>
              </a:ext>
            </a:extLst>
          </p:cNvPr>
          <p:cNvSpPr/>
          <p:nvPr userDrawn="1"/>
        </p:nvSpPr>
        <p:spPr>
          <a:xfrm>
            <a:off x="314325" y="0"/>
            <a:ext cx="8829676" cy="895570"/>
          </a:xfrm>
          <a:prstGeom prst="rect">
            <a:avLst/>
          </a:prstGeom>
          <a:gradFill flip="none" rotWithShape="1">
            <a:gsLst>
              <a:gs pos="0">
                <a:srgbClr val="55BF8B"/>
              </a:gs>
              <a:gs pos="96000">
                <a:srgbClr val="145E71"/>
              </a:gs>
            </a:gsLst>
            <a:lin ang="12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 userDrawn="1">
            <p:ph type="title"/>
          </p:nvPr>
        </p:nvSpPr>
        <p:spPr>
          <a:xfrm>
            <a:off x="522515" y="9097"/>
            <a:ext cx="8621486" cy="866834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3000"/>
              </a:lnSpc>
              <a:defRPr sz="2800" b="1" baseline="0">
                <a:solidFill>
                  <a:schemeClr val="tx2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ubtitle 2"/>
          <p:cNvSpPr>
            <a:spLocks noGrp="1"/>
          </p:cNvSpPr>
          <p:nvPr userDrawn="1">
            <p:ph type="subTitle" idx="1"/>
          </p:nvPr>
        </p:nvSpPr>
        <p:spPr>
          <a:xfrm>
            <a:off x="522515" y="1026256"/>
            <a:ext cx="7617144" cy="3429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baseline="0">
                <a:solidFill>
                  <a:srgbClr val="2D2D2D"/>
                </a:solidFill>
                <a:effectLst/>
                <a:latin typeface="Calibr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 userDrawn="1">
            <p:ph type="body" sz="quarter" idx="10"/>
          </p:nvPr>
        </p:nvSpPr>
        <p:spPr>
          <a:xfrm>
            <a:off x="462555" y="1890634"/>
            <a:ext cx="7617144" cy="77948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000"/>
              </a:lnSpc>
              <a:buNone/>
              <a:defRPr sz="1800" baseline="0">
                <a:solidFill>
                  <a:srgbClr val="2D2D2D"/>
                </a:solidFill>
                <a:latin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endParaRPr lang="en-US"/>
          </a:p>
        </p:txBody>
      </p:sp>
      <p:pic>
        <p:nvPicPr>
          <p:cNvPr id="17" name="Picture 16" descr="Logos of the U.S. Department of Health and Human Services and Centers for Disease Control and Prevention" title="LOGO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9" y="4280109"/>
            <a:ext cx="1254584" cy="7192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4EDCE1-A912-48DB-9E58-051F8752A375}"/>
              </a:ext>
            </a:extLst>
          </p:cNvPr>
          <p:cNvSpPr txBox="1"/>
          <p:nvPr userDrawn="1"/>
        </p:nvSpPr>
        <p:spPr>
          <a:xfrm>
            <a:off x="4962089" y="4510542"/>
            <a:ext cx="4181912" cy="400110"/>
          </a:xfrm>
          <a:prstGeom prst="rect">
            <a:avLst/>
          </a:prstGeom>
          <a:solidFill>
            <a:srgbClr val="FBAB18"/>
          </a:solidFill>
        </p:spPr>
        <p:txBody>
          <a:bodyPr wrap="square" rtlCol="0">
            <a:spAutoFit/>
          </a:bodyPr>
          <a:lstStyle/>
          <a:p>
            <a:pPr marL="28575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rgbClr val="2D2D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cdc.gov/coronavirus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900023D-2373-43F5-A4AA-FD7F91255A55}"/>
              </a:ext>
            </a:extLst>
          </p:cNvPr>
          <p:cNvGrpSpPr/>
          <p:nvPr userDrawn="1"/>
        </p:nvGrpSpPr>
        <p:grpSpPr>
          <a:xfrm>
            <a:off x="0" y="1"/>
            <a:ext cx="267157" cy="895570"/>
            <a:chOff x="2721769" y="2050256"/>
            <a:chExt cx="442912" cy="14696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5925BE-9EF0-43F9-9D78-64BD587500CA}"/>
                </a:ext>
              </a:extLst>
            </p:cNvPr>
            <p:cNvSpPr/>
            <p:nvPr userDrawn="1"/>
          </p:nvSpPr>
          <p:spPr>
            <a:xfrm>
              <a:off x="2721769" y="2050256"/>
              <a:ext cx="442912" cy="1335882"/>
            </a:xfrm>
            <a:prstGeom prst="rect">
              <a:avLst/>
            </a:prstGeom>
            <a:solidFill>
              <a:srgbClr val="2D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9245E9D-1A1B-4F74-AD8C-354693087FC0}"/>
                </a:ext>
              </a:extLst>
            </p:cNvPr>
            <p:cNvSpPr/>
            <p:nvPr userDrawn="1"/>
          </p:nvSpPr>
          <p:spPr>
            <a:xfrm>
              <a:off x="2721769" y="3386138"/>
              <a:ext cx="442912" cy="133778"/>
            </a:xfrm>
            <a:prstGeom prst="rect">
              <a:avLst/>
            </a:prstGeom>
            <a:solidFill>
              <a:srgbClr val="F0A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813044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40"/>
          <a:stretch/>
        </p:blipFill>
        <p:spPr>
          <a:xfrm>
            <a:off x="1956" y="4251554"/>
            <a:ext cx="9144000" cy="883169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27218" y="2746824"/>
            <a:ext cx="66393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  <a:t>For more information, contact CDC</a:t>
            </a:r>
            <a:b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</a:br>
            <a: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  <a:t>1-800-CDC-INFO (232-4636)</a:t>
            </a:r>
            <a:b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</a:br>
            <a: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  <a:t>TTY:  1-888-232-6348    www.cdc.gov</a:t>
            </a:r>
            <a:b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</a:br>
            <a:b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</a:br>
            <a:b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</a:br>
            <a: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  <a:t>The findings and conclusions in this report are those of the authors and do not necessarily represent the official position of the Centers for Disease Control and Prevention.</a:t>
            </a:r>
          </a:p>
        </p:txBody>
      </p:sp>
      <p:pic>
        <p:nvPicPr>
          <p:cNvPr id="4" name="Picture 3" descr="Logos of the U.S. Department of Health and Human Services and the Centers for Disease Control and Prevention." title="Logo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6855"/>
            <a:ext cx="9144000" cy="887868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0" y="4246855"/>
            <a:ext cx="9144000" cy="887868"/>
            <a:chOff x="0" y="-11827"/>
            <a:chExt cx="9144000" cy="170018"/>
          </a:xfrm>
        </p:grpSpPr>
        <p:sp>
          <p:nvSpPr>
            <p:cNvPr id="6" name="bk object 25"/>
            <p:cNvSpPr/>
            <p:nvPr userDrawn="1"/>
          </p:nvSpPr>
          <p:spPr>
            <a:xfrm>
              <a:off x="0" y="-11827"/>
              <a:ext cx="522365" cy="170018"/>
            </a:xfrm>
            <a:custGeom>
              <a:avLst/>
              <a:gdLst/>
              <a:ahLst/>
              <a:cxnLst/>
              <a:rect l="l" t="t" r="r" b="b"/>
              <a:pathLst>
                <a:path w="1047115" h="1413510">
                  <a:moveTo>
                    <a:pt x="1046875" y="0"/>
                  </a:moveTo>
                  <a:lnTo>
                    <a:pt x="0" y="0"/>
                  </a:lnTo>
                  <a:lnTo>
                    <a:pt x="0" y="1412925"/>
                  </a:lnTo>
                  <a:lnTo>
                    <a:pt x="869393" y="1412925"/>
                  </a:lnTo>
                  <a:lnTo>
                    <a:pt x="1046875" y="0"/>
                  </a:lnTo>
                  <a:close/>
                </a:path>
              </a:pathLst>
            </a:custGeom>
            <a:solidFill>
              <a:srgbClr val="1030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bk object 26"/>
            <p:cNvSpPr/>
            <p:nvPr userDrawn="1"/>
          </p:nvSpPr>
          <p:spPr>
            <a:xfrm>
              <a:off x="340051" y="-11827"/>
              <a:ext cx="863535" cy="170018"/>
            </a:xfrm>
            <a:custGeom>
              <a:avLst/>
              <a:gdLst/>
              <a:ahLst/>
              <a:cxnLst/>
              <a:rect l="l" t="t" r="r" b="b"/>
              <a:pathLst>
                <a:path w="1731010" h="1413510">
                  <a:moveTo>
                    <a:pt x="1730918" y="0"/>
                  </a:moveTo>
                  <a:lnTo>
                    <a:pt x="179633" y="0"/>
                  </a:lnTo>
                  <a:lnTo>
                    <a:pt x="0" y="1412925"/>
                  </a:lnTo>
                  <a:lnTo>
                    <a:pt x="1296345" y="1412925"/>
                  </a:lnTo>
                  <a:lnTo>
                    <a:pt x="1730918" y="0"/>
                  </a:lnTo>
                  <a:close/>
                </a:path>
              </a:pathLst>
            </a:custGeom>
            <a:solidFill>
              <a:srgbClr val="1D56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bk object 27"/>
            <p:cNvSpPr/>
            <p:nvPr userDrawn="1"/>
          </p:nvSpPr>
          <p:spPr>
            <a:xfrm>
              <a:off x="878274" y="-11827"/>
              <a:ext cx="1343452" cy="170018"/>
            </a:xfrm>
            <a:custGeom>
              <a:avLst/>
              <a:gdLst/>
              <a:ahLst/>
              <a:cxnLst/>
              <a:rect l="l" t="t" r="r" b="b"/>
              <a:pathLst>
                <a:path w="2693035" h="1413510">
                  <a:moveTo>
                    <a:pt x="2692774" y="0"/>
                  </a:moveTo>
                  <a:lnTo>
                    <a:pt x="435654" y="0"/>
                  </a:lnTo>
                  <a:lnTo>
                    <a:pt x="0" y="1412925"/>
                  </a:lnTo>
                  <a:lnTo>
                    <a:pt x="1878492" y="1412925"/>
                  </a:lnTo>
                  <a:lnTo>
                    <a:pt x="2692774" y="0"/>
                  </a:lnTo>
                  <a:close/>
                </a:path>
              </a:pathLst>
            </a:custGeom>
            <a:solidFill>
              <a:srgbClr val="1030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bk object 28"/>
            <p:cNvSpPr/>
            <p:nvPr userDrawn="1"/>
          </p:nvSpPr>
          <p:spPr>
            <a:xfrm>
              <a:off x="1654598" y="-11827"/>
              <a:ext cx="1362458" cy="170018"/>
            </a:xfrm>
            <a:custGeom>
              <a:avLst/>
              <a:gdLst/>
              <a:ahLst/>
              <a:cxnLst/>
              <a:rect l="l" t="t" r="r" b="b"/>
              <a:pathLst>
                <a:path w="2731134" h="1413510">
                  <a:moveTo>
                    <a:pt x="2730969" y="0"/>
                  </a:moveTo>
                  <a:lnTo>
                    <a:pt x="816445" y="0"/>
                  </a:lnTo>
                  <a:lnTo>
                    <a:pt x="0" y="1412925"/>
                  </a:lnTo>
                  <a:lnTo>
                    <a:pt x="1593978" y="1412925"/>
                  </a:lnTo>
                  <a:lnTo>
                    <a:pt x="2730969" y="0"/>
                  </a:lnTo>
                  <a:close/>
                </a:path>
              </a:pathLst>
            </a:custGeom>
            <a:solidFill>
              <a:srgbClr val="1E59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bk object 29"/>
            <p:cNvSpPr/>
            <p:nvPr userDrawn="1"/>
          </p:nvSpPr>
          <p:spPr>
            <a:xfrm>
              <a:off x="2304805" y="-11827"/>
              <a:ext cx="937659" cy="170018"/>
            </a:xfrm>
            <a:custGeom>
              <a:avLst/>
              <a:gdLst/>
              <a:ahLst/>
              <a:cxnLst/>
              <a:rect l="l" t="t" r="r" b="b"/>
              <a:pathLst>
                <a:path w="1879600" h="1413510">
                  <a:moveTo>
                    <a:pt x="1879368" y="0"/>
                  </a:moveTo>
                  <a:lnTo>
                    <a:pt x="1140221" y="0"/>
                  </a:lnTo>
                  <a:lnTo>
                    <a:pt x="0" y="1412925"/>
                  </a:lnTo>
                  <a:lnTo>
                    <a:pt x="621900" y="1412925"/>
                  </a:lnTo>
                  <a:lnTo>
                    <a:pt x="1879368" y="0"/>
                  </a:lnTo>
                  <a:close/>
                </a:path>
              </a:pathLst>
            </a:custGeom>
            <a:solidFill>
              <a:srgbClr val="1746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bk object 30"/>
            <p:cNvSpPr/>
            <p:nvPr userDrawn="1"/>
          </p:nvSpPr>
          <p:spPr>
            <a:xfrm>
              <a:off x="2554809" y="-11827"/>
              <a:ext cx="2483849" cy="170018"/>
            </a:xfrm>
            <a:custGeom>
              <a:avLst/>
              <a:gdLst/>
              <a:ahLst/>
              <a:cxnLst/>
              <a:rect l="l" t="t" r="r" b="b"/>
              <a:pathLst>
                <a:path w="4979034" h="1413510">
                  <a:moveTo>
                    <a:pt x="4978576" y="0"/>
                  </a:moveTo>
                  <a:lnTo>
                    <a:pt x="1262846" y="0"/>
                  </a:lnTo>
                  <a:lnTo>
                    <a:pt x="0" y="1412925"/>
                  </a:lnTo>
                  <a:lnTo>
                    <a:pt x="3093828" y="1412925"/>
                  </a:lnTo>
                  <a:lnTo>
                    <a:pt x="4978576" y="0"/>
                  </a:lnTo>
                  <a:close/>
                </a:path>
              </a:pathLst>
            </a:custGeom>
            <a:solidFill>
              <a:srgbClr val="1E59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bk object 31"/>
            <p:cNvSpPr/>
            <p:nvPr userDrawn="1"/>
          </p:nvSpPr>
          <p:spPr>
            <a:xfrm>
              <a:off x="3835845" y="-11827"/>
              <a:ext cx="1915234" cy="170018"/>
            </a:xfrm>
            <a:custGeom>
              <a:avLst/>
              <a:gdLst/>
              <a:ahLst/>
              <a:cxnLst/>
              <a:rect l="l" t="t" r="r" b="b"/>
              <a:pathLst>
                <a:path w="3839209" h="1413510">
                  <a:moveTo>
                    <a:pt x="3838727" y="0"/>
                  </a:moveTo>
                  <a:lnTo>
                    <a:pt x="1891189" y="0"/>
                  </a:lnTo>
                  <a:lnTo>
                    <a:pt x="0" y="1412925"/>
                  </a:lnTo>
                  <a:lnTo>
                    <a:pt x="1625414" y="1412925"/>
                  </a:lnTo>
                  <a:lnTo>
                    <a:pt x="3838727" y="0"/>
                  </a:lnTo>
                  <a:close/>
                </a:path>
              </a:pathLst>
            </a:custGeom>
            <a:solidFill>
              <a:srgbClr val="536D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bk object 32"/>
            <p:cNvSpPr/>
            <p:nvPr userDrawn="1"/>
          </p:nvSpPr>
          <p:spPr>
            <a:xfrm>
              <a:off x="4458868" y="-11827"/>
              <a:ext cx="4685132" cy="170018"/>
            </a:xfrm>
            <a:custGeom>
              <a:avLst/>
              <a:gdLst/>
              <a:ahLst/>
              <a:cxnLst/>
              <a:rect l="l" t="t" r="r" b="b"/>
              <a:pathLst>
                <a:path w="9391650" h="1413510">
                  <a:moveTo>
                    <a:pt x="9391076" y="0"/>
                  </a:moveTo>
                  <a:lnTo>
                    <a:pt x="2213316" y="0"/>
                  </a:lnTo>
                  <a:lnTo>
                    <a:pt x="0" y="1412929"/>
                  </a:lnTo>
                  <a:lnTo>
                    <a:pt x="9391076" y="1412929"/>
                  </a:lnTo>
                  <a:lnTo>
                    <a:pt x="9391076" y="0"/>
                  </a:lnTo>
                  <a:close/>
                </a:path>
              </a:pathLst>
            </a:custGeom>
            <a:gradFill>
              <a:gsLst>
                <a:gs pos="0">
                  <a:srgbClr val="103064"/>
                </a:gs>
                <a:gs pos="100000">
                  <a:srgbClr val="17468F"/>
                </a:gs>
              </a:gsLst>
              <a:lin ang="0" scaled="0"/>
            </a:gra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Picture 15" descr="Logos of the U.S. Department of Health and Human Services and Centers for Disease Control and Prevention" title="LOGOS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326" y="4339940"/>
            <a:ext cx="1254584" cy="7192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2A43ECC-BBFF-4967-9F45-5667FFC0EE1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54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65372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2B0A619-F6AA-4053-9D4A-55C4BC7B0046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rgbClr val="55BF8B"/>
              </a:gs>
              <a:gs pos="96000">
                <a:srgbClr val="145E71"/>
              </a:gs>
            </a:gsLst>
            <a:lin ang="12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 userDrawn="1">
            <p:ph type="title"/>
          </p:nvPr>
        </p:nvSpPr>
        <p:spPr>
          <a:xfrm>
            <a:off x="685801" y="9097"/>
            <a:ext cx="8458200" cy="866834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3000"/>
              </a:lnSpc>
              <a:defRPr sz="2800" b="1" baseline="0">
                <a:solidFill>
                  <a:schemeClr val="tx2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ubtitle 2"/>
          <p:cNvSpPr>
            <a:spLocks noGrp="1"/>
          </p:cNvSpPr>
          <p:nvPr userDrawn="1">
            <p:ph type="subTitle" idx="1"/>
          </p:nvPr>
        </p:nvSpPr>
        <p:spPr>
          <a:xfrm>
            <a:off x="685801" y="1061976"/>
            <a:ext cx="7453858" cy="3429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baseline="0">
                <a:solidFill>
                  <a:schemeClr val="tx2"/>
                </a:solidFill>
                <a:effectLst/>
                <a:latin typeface="Calibr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 userDrawn="1">
            <p:ph type="body" sz="quarter" idx="10"/>
          </p:nvPr>
        </p:nvSpPr>
        <p:spPr>
          <a:xfrm>
            <a:off x="685801" y="1890634"/>
            <a:ext cx="7393898" cy="77948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000"/>
              </a:lnSpc>
              <a:buNone/>
              <a:defRPr sz="1800" baseline="0">
                <a:solidFill>
                  <a:schemeClr val="tx2"/>
                </a:solidFill>
                <a:latin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endParaRPr lang="en-US"/>
          </a:p>
        </p:txBody>
      </p:sp>
      <p:pic>
        <p:nvPicPr>
          <p:cNvPr id="17" name="Picture 16" descr="Logos of the U.S. Department of Health and Human Services and Centers for Disease Control and Prevention" title="LOGO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9" y="4280109"/>
            <a:ext cx="1254584" cy="71925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C3D0F8F-59A2-423C-A3F9-4CCC5E04EB88}"/>
              </a:ext>
            </a:extLst>
          </p:cNvPr>
          <p:cNvGrpSpPr/>
          <p:nvPr userDrawn="1"/>
        </p:nvGrpSpPr>
        <p:grpSpPr>
          <a:xfrm>
            <a:off x="0" y="1"/>
            <a:ext cx="267157" cy="895570"/>
            <a:chOff x="2721769" y="2050256"/>
            <a:chExt cx="442912" cy="14696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32F05D3-C03C-45E4-9FA9-D106B2E80059}"/>
                </a:ext>
              </a:extLst>
            </p:cNvPr>
            <p:cNvSpPr/>
            <p:nvPr userDrawn="1"/>
          </p:nvSpPr>
          <p:spPr>
            <a:xfrm>
              <a:off x="2721769" y="2050256"/>
              <a:ext cx="442912" cy="1335882"/>
            </a:xfrm>
            <a:prstGeom prst="rect">
              <a:avLst/>
            </a:prstGeom>
            <a:solidFill>
              <a:srgbClr val="2D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86CBDE1-9FE4-4D39-8D29-C02C77614B0D}"/>
                </a:ext>
              </a:extLst>
            </p:cNvPr>
            <p:cNvSpPr/>
            <p:nvPr userDrawn="1"/>
          </p:nvSpPr>
          <p:spPr>
            <a:xfrm>
              <a:off x="2721769" y="3386138"/>
              <a:ext cx="442912" cy="133778"/>
            </a:xfrm>
            <a:prstGeom prst="rect">
              <a:avLst/>
            </a:prstGeom>
            <a:solidFill>
              <a:srgbClr val="F0A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031030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6082666" y="5045515"/>
            <a:ext cx="603083" cy="91188"/>
          </a:xfrm>
          <a:prstGeom prst="rect">
            <a:avLst/>
          </a:prstGeom>
          <a:solidFill>
            <a:srgbClr val="B01519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6677884" y="5045515"/>
            <a:ext cx="603083" cy="91188"/>
          </a:xfrm>
          <a:prstGeom prst="rect">
            <a:avLst/>
          </a:prstGeom>
          <a:solidFill>
            <a:srgbClr val="FBAB18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7280966" y="5045515"/>
            <a:ext cx="603574" cy="91188"/>
          </a:xfrm>
          <a:prstGeom prst="rect">
            <a:avLst/>
          </a:prstGeom>
          <a:solidFill>
            <a:srgbClr val="292B6E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7870697" y="5045515"/>
            <a:ext cx="1273303" cy="91188"/>
          </a:xfrm>
          <a:prstGeom prst="rect">
            <a:avLst/>
          </a:prstGeom>
          <a:solidFill>
            <a:srgbClr val="4656A6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2" name="Rectangle 20"/>
          <p:cNvSpPr>
            <a:spLocks noChangeArrowheads="1"/>
          </p:cNvSpPr>
          <p:nvPr userDrawn="1"/>
        </p:nvSpPr>
        <p:spPr bwMode="auto">
          <a:xfrm>
            <a:off x="0" y="5045515"/>
            <a:ext cx="5679249" cy="91188"/>
          </a:xfrm>
          <a:prstGeom prst="rect">
            <a:avLst/>
          </a:prstGeom>
          <a:solidFill>
            <a:srgbClr val="17468F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3" name="Rectangle 12"/>
          <p:cNvSpPr>
            <a:spLocks noChangeArrowheads="1"/>
          </p:cNvSpPr>
          <p:nvPr userDrawn="1"/>
        </p:nvSpPr>
        <p:spPr bwMode="auto">
          <a:xfrm>
            <a:off x="5481058" y="5045515"/>
            <a:ext cx="603083" cy="91188"/>
          </a:xfrm>
          <a:prstGeom prst="rect">
            <a:avLst/>
          </a:prstGeom>
          <a:solidFill>
            <a:srgbClr val="55BF8B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457200" y="205979"/>
            <a:ext cx="8229600" cy="689591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3000"/>
              </a:lnSpc>
              <a:defRPr sz="2800" b="1" baseline="0">
                <a:solidFill>
                  <a:srgbClr val="006A71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5" name="Text Placeholder 7"/>
          <p:cNvSpPr>
            <a:spLocks noGrp="1"/>
          </p:cNvSpPr>
          <p:nvPr userDrawn="1">
            <p:ph type="body" sz="quarter" idx="10"/>
          </p:nvPr>
        </p:nvSpPr>
        <p:spPr>
          <a:xfrm>
            <a:off x="457200" y="1158875"/>
            <a:ext cx="8229600" cy="3341688"/>
          </a:xfrm>
        </p:spPr>
        <p:txBody>
          <a:bodyPr/>
          <a:lstStyle>
            <a:lvl1pPr marL="230188" indent="-230188">
              <a:buClr>
                <a:srgbClr val="005DAA"/>
              </a:buClr>
              <a:buFont typeface="Wingdings" panose="05000000000000000000" pitchFamily="2" charset="2"/>
              <a:buChar char="§"/>
              <a:defRPr sz="2000">
                <a:solidFill>
                  <a:srgbClr val="2D2D2D"/>
                </a:solidFill>
              </a:defRPr>
            </a:lvl1pPr>
            <a:lvl2pPr>
              <a:buClr>
                <a:srgbClr val="532E63"/>
              </a:buClr>
              <a:defRPr sz="2000">
                <a:solidFill>
                  <a:srgbClr val="2D2D2D"/>
                </a:solidFill>
              </a:defRPr>
            </a:lvl2pPr>
            <a:lvl3pPr>
              <a:buClr>
                <a:srgbClr val="9A3B26"/>
              </a:buClr>
              <a:defRPr sz="2000">
                <a:solidFill>
                  <a:srgbClr val="2D2D2D"/>
                </a:solidFill>
              </a:defRPr>
            </a:lvl3pPr>
            <a:lvl4pPr>
              <a:defRPr sz="2000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2000"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21" name="Picture 20" descr="Logos of the U.S. Department of Health and Human Services and Centers for Disease Control and Prevention" title="LOGOS">
            <a:extLst>
              <a:ext uri="{FF2B5EF4-FFF2-40B4-BE49-F238E27FC236}">
                <a16:creationId xmlns:a16="http://schemas.microsoft.com/office/drawing/2014/main" id="{5EB3B0CC-979E-4460-961A-7E5D5213A0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9" y="4501098"/>
            <a:ext cx="869114" cy="49826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256BCB5-3FA6-46A4-BD0C-A091D9F1922D}"/>
              </a:ext>
            </a:extLst>
          </p:cNvPr>
          <p:cNvGrpSpPr/>
          <p:nvPr userDrawn="1"/>
        </p:nvGrpSpPr>
        <p:grpSpPr>
          <a:xfrm>
            <a:off x="0" y="1"/>
            <a:ext cx="267157" cy="895570"/>
            <a:chOff x="2721769" y="2050256"/>
            <a:chExt cx="442912" cy="14696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5B91796-8B0E-4339-853E-86194B92F336}"/>
                </a:ext>
              </a:extLst>
            </p:cNvPr>
            <p:cNvSpPr/>
            <p:nvPr userDrawn="1"/>
          </p:nvSpPr>
          <p:spPr>
            <a:xfrm>
              <a:off x="2721769" y="2050256"/>
              <a:ext cx="442912" cy="1335882"/>
            </a:xfrm>
            <a:prstGeom prst="rect">
              <a:avLst/>
            </a:prstGeom>
            <a:solidFill>
              <a:srgbClr val="2D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B4E0A8E-0F30-4F8C-A535-BEEA20A4E70F}"/>
                </a:ext>
              </a:extLst>
            </p:cNvPr>
            <p:cNvSpPr/>
            <p:nvPr userDrawn="1"/>
          </p:nvSpPr>
          <p:spPr>
            <a:xfrm>
              <a:off x="2721769" y="3386138"/>
              <a:ext cx="442912" cy="133778"/>
            </a:xfrm>
            <a:prstGeom prst="rect">
              <a:avLst/>
            </a:prstGeom>
            <a:solidFill>
              <a:srgbClr val="F0A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52743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TA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6082666" y="5045515"/>
            <a:ext cx="603083" cy="91188"/>
          </a:xfrm>
          <a:prstGeom prst="rect">
            <a:avLst/>
          </a:prstGeom>
          <a:solidFill>
            <a:srgbClr val="B01519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6677884" y="5045515"/>
            <a:ext cx="603083" cy="91188"/>
          </a:xfrm>
          <a:prstGeom prst="rect">
            <a:avLst/>
          </a:prstGeom>
          <a:solidFill>
            <a:srgbClr val="FBAB18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7280966" y="5045515"/>
            <a:ext cx="603574" cy="91188"/>
          </a:xfrm>
          <a:prstGeom prst="rect">
            <a:avLst/>
          </a:prstGeom>
          <a:solidFill>
            <a:srgbClr val="292B6E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7870697" y="5045515"/>
            <a:ext cx="1273303" cy="91188"/>
          </a:xfrm>
          <a:prstGeom prst="rect">
            <a:avLst/>
          </a:prstGeom>
          <a:solidFill>
            <a:srgbClr val="4656A6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2" name="Rectangle 20"/>
          <p:cNvSpPr>
            <a:spLocks noChangeArrowheads="1"/>
          </p:cNvSpPr>
          <p:nvPr userDrawn="1"/>
        </p:nvSpPr>
        <p:spPr bwMode="auto">
          <a:xfrm>
            <a:off x="0" y="5045515"/>
            <a:ext cx="5679249" cy="91188"/>
          </a:xfrm>
          <a:prstGeom prst="rect">
            <a:avLst/>
          </a:prstGeom>
          <a:solidFill>
            <a:srgbClr val="17468F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3" name="Rectangle 12"/>
          <p:cNvSpPr>
            <a:spLocks noChangeArrowheads="1"/>
          </p:cNvSpPr>
          <p:nvPr userDrawn="1"/>
        </p:nvSpPr>
        <p:spPr bwMode="auto">
          <a:xfrm>
            <a:off x="5481058" y="5045515"/>
            <a:ext cx="603083" cy="91188"/>
          </a:xfrm>
          <a:prstGeom prst="rect">
            <a:avLst/>
          </a:prstGeom>
          <a:solidFill>
            <a:srgbClr val="55BF8B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457200" y="205979"/>
            <a:ext cx="8229600" cy="689591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3000"/>
              </a:lnSpc>
              <a:defRPr sz="2800" b="1" baseline="0">
                <a:solidFill>
                  <a:srgbClr val="006A71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5" name="Text Placeholder 7"/>
          <p:cNvSpPr>
            <a:spLocks noGrp="1"/>
          </p:cNvSpPr>
          <p:nvPr userDrawn="1">
            <p:ph type="body" sz="quarter" idx="10"/>
          </p:nvPr>
        </p:nvSpPr>
        <p:spPr>
          <a:xfrm>
            <a:off x="457200" y="1158875"/>
            <a:ext cx="8229600" cy="3341688"/>
          </a:xfrm>
        </p:spPr>
        <p:txBody>
          <a:bodyPr/>
          <a:lstStyle>
            <a:lvl1pPr marL="230188" indent="-230188">
              <a:buClr>
                <a:srgbClr val="005DAA"/>
              </a:buClr>
              <a:buFont typeface="Wingdings" panose="05000000000000000000" pitchFamily="2" charset="2"/>
              <a:buChar char="§"/>
              <a:defRPr sz="2000">
                <a:solidFill>
                  <a:srgbClr val="2D2D2D"/>
                </a:solidFill>
              </a:defRPr>
            </a:lvl1pPr>
            <a:lvl2pPr>
              <a:buClr>
                <a:srgbClr val="532E63"/>
              </a:buClr>
              <a:defRPr sz="2000">
                <a:solidFill>
                  <a:srgbClr val="2D2D2D"/>
                </a:solidFill>
              </a:defRPr>
            </a:lvl2pPr>
            <a:lvl3pPr>
              <a:buClr>
                <a:srgbClr val="9A3B26"/>
              </a:buClr>
              <a:defRPr sz="2000">
                <a:solidFill>
                  <a:srgbClr val="2D2D2D"/>
                </a:solidFill>
              </a:defRPr>
            </a:lvl3pPr>
            <a:lvl4pPr>
              <a:defRPr sz="2000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2000"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256BCB5-3FA6-46A4-BD0C-A091D9F1922D}"/>
              </a:ext>
            </a:extLst>
          </p:cNvPr>
          <p:cNvGrpSpPr/>
          <p:nvPr userDrawn="1"/>
        </p:nvGrpSpPr>
        <p:grpSpPr>
          <a:xfrm>
            <a:off x="0" y="1"/>
            <a:ext cx="267157" cy="895570"/>
            <a:chOff x="2721769" y="2050256"/>
            <a:chExt cx="442912" cy="14696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5B91796-8B0E-4339-853E-86194B92F336}"/>
                </a:ext>
              </a:extLst>
            </p:cNvPr>
            <p:cNvSpPr/>
            <p:nvPr userDrawn="1"/>
          </p:nvSpPr>
          <p:spPr>
            <a:xfrm>
              <a:off x="2721769" y="2050256"/>
              <a:ext cx="442912" cy="1335882"/>
            </a:xfrm>
            <a:prstGeom prst="rect">
              <a:avLst/>
            </a:prstGeom>
            <a:solidFill>
              <a:srgbClr val="2D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B4E0A8E-0F30-4F8C-A535-BEEA20A4E70F}"/>
                </a:ext>
              </a:extLst>
            </p:cNvPr>
            <p:cNvSpPr/>
            <p:nvPr userDrawn="1"/>
          </p:nvSpPr>
          <p:spPr>
            <a:xfrm>
              <a:off x="2721769" y="3386138"/>
              <a:ext cx="442912" cy="133778"/>
            </a:xfrm>
            <a:prstGeom prst="rect">
              <a:avLst/>
            </a:prstGeom>
            <a:solidFill>
              <a:srgbClr val="F0A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9004021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 2 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3000"/>
              </a:lnSpc>
              <a:defRPr sz="2800" b="1" baseline="0">
                <a:solidFill>
                  <a:srgbClr val="006A71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3879669" cy="314325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24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742950" indent="-285750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18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2"/>
            <a:endParaRPr lang="en-US"/>
          </a:p>
          <a:p>
            <a:pPr lvl="0"/>
            <a:endParaRPr lang="en-US"/>
          </a:p>
          <a:p>
            <a:pPr lvl="2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 userDrawn="1">
            <p:ph idx="10"/>
          </p:nvPr>
        </p:nvSpPr>
        <p:spPr>
          <a:xfrm>
            <a:off x="4807131" y="1200151"/>
            <a:ext cx="3879669" cy="314325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24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742950" indent="-285750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18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2"/>
            <a:endParaRPr lang="en-US"/>
          </a:p>
          <a:p>
            <a:pPr lvl="0"/>
            <a:endParaRPr lang="en-US"/>
          </a:p>
          <a:p>
            <a:pPr lvl="2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416945D-7463-43F9-B460-2CF43DA200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82666" y="5045515"/>
            <a:ext cx="603083" cy="91188"/>
          </a:xfrm>
          <a:prstGeom prst="rect">
            <a:avLst/>
          </a:prstGeom>
          <a:solidFill>
            <a:srgbClr val="B01519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8D9C951-7795-4013-A98F-41CA15626A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677884" y="5045515"/>
            <a:ext cx="603083" cy="91188"/>
          </a:xfrm>
          <a:prstGeom prst="rect">
            <a:avLst/>
          </a:prstGeom>
          <a:solidFill>
            <a:srgbClr val="FBAB18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138E91-A144-4218-9895-5E4D3582ADF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80966" y="5045515"/>
            <a:ext cx="603574" cy="91188"/>
          </a:xfrm>
          <a:prstGeom prst="rect">
            <a:avLst/>
          </a:prstGeom>
          <a:solidFill>
            <a:srgbClr val="292B6E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F4E6B6-BDAE-40A5-9E22-D7B6320CBA1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870697" y="5045515"/>
            <a:ext cx="1273303" cy="91188"/>
          </a:xfrm>
          <a:prstGeom prst="rect">
            <a:avLst/>
          </a:prstGeom>
          <a:solidFill>
            <a:srgbClr val="4656A6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9" name="Rectangle 20">
            <a:extLst>
              <a:ext uri="{FF2B5EF4-FFF2-40B4-BE49-F238E27FC236}">
                <a16:creationId xmlns:a16="http://schemas.microsoft.com/office/drawing/2014/main" id="{E71CFAF4-5909-4817-B92D-CE4D29DFF70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045515"/>
            <a:ext cx="5679249" cy="91188"/>
          </a:xfrm>
          <a:prstGeom prst="rect">
            <a:avLst/>
          </a:prstGeom>
          <a:solidFill>
            <a:srgbClr val="17468F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E6DC0A-1388-4428-BA38-59223C425A4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481058" y="5045515"/>
            <a:ext cx="603083" cy="91188"/>
          </a:xfrm>
          <a:prstGeom prst="rect">
            <a:avLst/>
          </a:prstGeom>
          <a:solidFill>
            <a:srgbClr val="55BF8B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pic>
        <p:nvPicPr>
          <p:cNvPr id="21" name="Picture 20" descr="Logos of the U.S. Department of Health and Human Services and Centers for Disease Control and Prevention" title="LOGOS">
            <a:extLst>
              <a:ext uri="{FF2B5EF4-FFF2-40B4-BE49-F238E27FC236}">
                <a16:creationId xmlns:a16="http://schemas.microsoft.com/office/drawing/2014/main" id="{84213D48-D055-4EE8-9726-533AB8E26A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9" y="4280109"/>
            <a:ext cx="1254584" cy="71925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F318103-E3F0-462E-A0BE-161EC7EA9C7C}"/>
              </a:ext>
            </a:extLst>
          </p:cNvPr>
          <p:cNvGrpSpPr/>
          <p:nvPr userDrawn="1"/>
        </p:nvGrpSpPr>
        <p:grpSpPr>
          <a:xfrm>
            <a:off x="0" y="1"/>
            <a:ext cx="267157" cy="895570"/>
            <a:chOff x="2721769" y="2050256"/>
            <a:chExt cx="442912" cy="146966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C2A256B-3279-4135-9C44-56940C3F4D28}"/>
                </a:ext>
              </a:extLst>
            </p:cNvPr>
            <p:cNvSpPr/>
            <p:nvPr userDrawn="1"/>
          </p:nvSpPr>
          <p:spPr>
            <a:xfrm>
              <a:off x="2721769" y="2050256"/>
              <a:ext cx="442912" cy="1335882"/>
            </a:xfrm>
            <a:prstGeom prst="rect">
              <a:avLst/>
            </a:prstGeom>
            <a:solidFill>
              <a:srgbClr val="2D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D7CDBA5-E900-4510-9676-E670A0189CF4}"/>
                </a:ext>
              </a:extLst>
            </p:cNvPr>
            <p:cNvSpPr/>
            <p:nvPr userDrawn="1"/>
          </p:nvSpPr>
          <p:spPr>
            <a:xfrm>
              <a:off x="2721769" y="3386138"/>
              <a:ext cx="442912" cy="133778"/>
            </a:xfrm>
            <a:prstGeom prst="rect">
              <a:avLst/>
            </a:prstGeom>
            <a:solidFill>
              <a:srgbClr val="F0A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655104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TA SLIDE 2 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3000"/>
              </a:lnSpc>
              <a:defRPr sz="2800" b="1" baseline="0">
                <a:solidFill>
                  <a:srgbClr val="006A71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3879669" cy="314325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24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742950" indent="-285750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18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2"/>
            <a:endParaRPr lang="en-US"/>
          </a:p>
          <a:p>
            <a:pPr lvl="0"/>
            <a:endParaRPr lang="en-US"/>
          </a:p>
          <a:p>
            <a:pPr lvl="2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 userDrawn="1">
            <p:ph idx="10"/>
          </p:nvPr>
        </p:nvSpPr>
        <p:spPr>
          <a:xfrm>
            <a:off x="4807131" y="1200151"/>
            <a:ext cx="3879669" cy="314325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24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742950" indent="-285750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18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2"/>
            <a:endParaRPr lang="en-US"/>
          </a:p>
          <a:p>
            <a:pPr lvl="0"/>
            <a:endParaRPr lang="en-US"/>
          </a:p>
          <a:p>
            <a:pPr lvl="2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416945D-7463-43F9-B460-2CF43DA200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82666" y="5045515"/>
            <a:ext cx="603083" cy="91188"/>
          </a:xfrm>
          <a:prstGeom prst="rect">
            <a:avLst/>
          </a:prstGeom>
          <a:solidFill>
            <a:srgbClr val="B01519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8D9C951-7795-4013-A98F-41CA15626A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677884" y="5045515"/>
            <a:ext cx="603083" cy="91188"/>
          </a:xfrm>
          <a:prstGeom prst="rect">
            <a:avLst/>
          </a:prstGeom>
          <a:solidFill>
            <a:srgbClr val="FBAB18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138E91-A144-4218-9895-5E4D3582ADF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80966" y="5045515"/>
            <a:ext cx="603574" cy="91188"/>
          </a:xfrm>
          <a:prstGeom prst="rect">
            <a:avLst/>
          </a:prstGeom>
          <a:solidFill>
            <a:srgbClr val="292B6E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F4E6B6-BDAE-40A5-9E22-D7B6320CBA1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870697" y="5045515"/>
            <a:ext cx="1273303" cy="91188"/>
          </a:xfrm>
          <a:prstGeom prst="rect">
            <a:avLst/>
          </a:prstGeom>
          <a:solidFill>
            <a:srgbClr val="4656A6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9" name="Rectangle 20">
            <a:extLst>
              <a:ext uri="{FF2B5EF4-FFF2-40B4-BE49-F238E27FC236}">
                <a16:creationId xmlns:a16="http://schemas.microsoft.com/office/drawing/2014/main" id="{E71CFAF4-5909-4817-B92D-CE4D29DFF70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045515"/>
            <a:ext cx="5679249" cy="91188"/>
          </a:xfrm>
          <a:prstGeom prst="rect">
            <a:avLst/>
          </a:prstGeom>
          <a:solidFill>
            <a:srgbClr val="17468F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E6DC0A-1388-4428-BA38-59223C425A4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481058" y="5045515"/>
            <a:ext cx="603083" cy="91188"/>
          </a:xfrm>
          <a:prstGeom prst="rect">
            <a:avLst/>
          </a:prstGeom>
          <a:solidFill>
            <a:srgbClr val="55BF8B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F318103-E3F0-462E-A0BE-161EC7EA9C7C}"/>
              </a:ext>
            </a:extLst>
          </p:cNvPr>
          <p:cNvGrpSpPr/>
          <p:nvPr userDrawn="1"/>
        </p:nvGrpSpPr>
        <p:grpSpPr>
          <a:xfrm>
            <a:off x="0" y="1"/>
            <a:ext cx="267157" cy="895570"/>
            <a:chOff x="2721769" y="2050256"/>
            <a:chExt cx="442912" cy="146966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C2A256B-3279-4135-9C44-56940C3F4D28}"/>
                </a:ext>
              </a:extLst>
            </p:cNvPr>
            <p:cNvSpPr/>
            <p:nvPr userDrawn="1"/>
          </p:nvSpPr>
          <p:spPr>
            <a:xfrm>
              <a:off x="2721769" y="2050256"/>
              <a:ext cx="442912" cy="1335882"/>
            </a:xfrm>
            <a:prstGeom prst="rect">
              <a:avLst/>
            </a:prstGeom>
            <a:solidFill>
              <a:srgbClr val="2D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D7CDBA5-E900-4510-9676-E670A0189CF4}"/>
                </a:ext>
              </a:extLst>
            </p:cNvPr>
            <p:cNvSpPr/>
            <p:nvPr userDrawn="1"/>
          </p:nvSpPr>
          <p:spPr>
            <a:xfrm>
              <a:off x="2721769" y="3386138"/>
              <a:ext cx="442912" cy="133778"/>
            </a:xfrm>
            <a:prstGeom prst="rect">
              <a:avLst/>
            </a:prstGeom>
            <a:solidFill>
              <a:srgbClr val="F0A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58387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_background">
    <p:bg>
      <p:bgPr>
        <a:solidFill>
          <a:srgbClr val="006A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613" y="2441363"/>
            <a:ext cx="8294913" cy="871538"/>
          </a:xfrm>
          <a:prstGeom prst="rect">
            <a:avLst/>
          </a:prstGeom>
        </p:spPr>
        <p:txBody>
          <a:bodyPr anchor="b"/>
          <a:lstStyle>
            <a:lvl1pPr algn="l">
              <a:defRPr sz="3600" b="1" baseline="0">
                <a:solidFill>
                  <a:schemeClr val="bg2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179613" y="3516736"/>
            <a:ext cx="7772400" cy="426244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ts val="2200"/>
              </a:lnSpc>
              <a:buNone/>
              <a:defRPr sz="2000" baseline="0">
                <a:solidFill>
                  <a:schemeClr val="bg2"/>
                </a:solidFill>
                <a:latin typeface="Calibri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pic>
        <p:nvPicPr>
          <p:cNvPr id="4" name="Picture 3" descr="Logos of the U.S. Department of Health and Human Services and Centers for Disease Control and Prevention" title="LOGOS">
            <a:extLst>
              <a:ext uri="{FF2B5EF4-FFF2-40B4-BE49-F238E27FC236}">
                <a16:creationId xmlns:a16="http://schemas.microsoft.com/office/drawing/2014/main" id="{1338F5EA-D0AF-428F-B372-DAC2A9B1C5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29" y="4280109"/>
            <a:ext cx="1254584" cy="71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09606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or_background">
    <p:bg>
      <p:bgPr>
        <a:solidFill>
          <a:srgbClr val="006A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D1EDB832-85DB-47C2-990D-C76F1161C2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27069" y="506186"/>
            <a:ext cx="4484352" cy="43463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613" y="2441363"/>
            <a:ext cx="8294913" cy="871538"/>
          </a:xfrm>
          <a:prstGeom prst="rect">
            <a:avLst/>
          </a:prstGeom>
        </p:spPr>
        <p:txBody>
          <a:bodyPr anchor="b"/>
          <a:lstStyle>
            <a:lvl1pPr algn="l">
              <a:defRPr sz="3600" b="1" baseline="0">
                <a:solidFill>
                  <a:schemeClr val="bg2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179613" y="3516736"/>
            <a:ext cx="7772400" cy="426244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ts val="2200"/>
              </a:lnSpc>
              <a:buNone/>
              <a:defRPr sz="2000" baseline="0">
                <a:solidFill>
                  <a:schemeClr val="bg2"/>
                </a:solidFill>
                <a:latin typeface="Calibri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pic>
        <p:nvPicPr>
          <p:cNvPr id="4" name="Picture 3" descr="Logos of the U.S. Department of Health and Human Services and Centers for Disease Control and Prevention" title="LOGOS">
            <a:extLst>
              <a:ext uri="{FF2B5EF4-FFF2-40B4-BE49-F238E27FC236}">
                <a16:creationId xmlns:a16="http://schemas.microsoft.com/office/drawing/2014/main" id="{1338F5EA-D0AF-428F-B372-DAC2A9B1C5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29" y="4280109"/>
            <a:ext cx="1254584" cy="71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001052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40"/>
          <a:stretch/>
        </p:blipFill>
        <p:spPr>
          <a:xfrm>
            <a:off x="1956" y="4251554"/>
            <a:ext cx="9144000" cy="883169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27218" y="2746824"/>
            <a:ext cx="66393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  <a:t>For more information, contact CDC</a:t>
            </a:r>
            <a:b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</a:br>
            <a: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  <a:t>1-800-CDC-INFO (232-4636)</a:t>
            </a:r>
            <a:b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</a:br>
            <a: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  <a:t>TTY:  1-888-232-6348    www.cdc.gov</a:t>
            </a:r>
            <a:b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</a:br>
            <a:b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</a:br>
            <a:b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</a:br>
            <a: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  <a:t>The findings and conclusions in this report are those of the authors and do not necessarily represent the official position of the Centers for Disease Control and Prevention.</a:t>
            </a:r>
          </a:p>
        </p:txBody>
      </p:sp>
      <p:pic>
        <p:nvPicPr>
          <p:cNvPr id="4" name="Picture 3" descr="Logos of the U.S. Department of Health and Human Services and the Centers for Disease Control and Prevention." title="Logo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6855"/>
            <a:ext cx="9144000" cy="887868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0" y="4246855"/>
            <a:ext cx="9144000" cy="887868"/>
            <a:chOff x="0" y="-11827"/>
            <a:chExt cx="9144000" cy="170018"/>
          </a:xfrm>
        </p:grpSpPr>
        <p:sp>
          <p:nvSpPr>
            <p:cNvPr id="6" name="bk object 25"/>
            <p:cNvSpPr/>
            <p:nvPr userDrawn="1"/>
          </p:nvSpPr>
          <p:spPr>
            <a:xfrm>
              <a:off x="0" y="-11827"/>
              <a:ext cx="522365" cy="170018"/>
            </a:xfrm>
            <a:custGeom>
              <a:avLst/>
              <a:gdLst/>
              <a:ahLst/>
              <a:cxnLst/>
              <a:rect l="l" t="t" r="r" b="b"/>
              <a:pathLst>
                <a:path w="1047115" h="1413510">
                  <a:moveTo>
                    <a:pt x="1046875" y="0"/>
                  </a:moveTo>
                  <a:lnTo>
                    <a:pt x="0" y="0"/>
                  </a:lnTo>
                  <a:lnTo>
                    <a:pt x="0" y="1412925"/>
                  </a:lnTo>
                  <a:lnTo>
                    <a:pt x="869393" y="1412925"/>
                  </a:lnTo>
                  <a:lnTo>
                    <a:pt x="1046875" y="0"/>
                  </a:lnTo>
                  <a:close/>
                </a:path>
              </a:pathLst>
            </a:custGeom>
            <a:solidFill>
              <a:srgbClr val="1030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bk object 26"/>
            <p:cNvSpPr/>
            <p:nvPr userDrawn="1"/>
          </p:nvSpPr>
          <p:spPr>
            <a:xfrm>
              <a:off x="340051" y="-11827"/>
              <a:ext cx="863535" cy="170018"/>
            </a:xfrm>
            <a:custGeom>
              <a:avLst/>
              <a:gdLst/>
              <a:ahLst/>
              <a:cxnLst/>
              <a:rect l="l" t="t" r="r" b="b"/>
              <a:pathLst>
                <a:path w="1731010" h="1413510">
                  <a:moveTo>
                    <a:pt x="1730918" y="0"/>
                  </a:moveTo>
                  <a:lnTo>
                    <a:pt x="179633" y="0"/>
                  </a:lnTo>
                  <a:lnTo>
                    <a:pt x="0" y="1412925"/>
                  </a:lnTo>
                  <a:lnTo>
                    <a:pt x="1296345" y="1412925"/>
                  </a:lnTo>
                  <a:lnTo>
                    <a:pt x="1730918" y="0"/>
                  </a:lnTo>
                  <a:close/>
                </a:path>
              </a:pathLst>
            </a:custGeom>
            <a:solidFill>
              <a:srgbClr val="1D56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bk object 27"/>
            <p:cNvSpPr/>
            <p:nvPr userDrawn="1"/>
          </p:nvSpPr>
          <p:spPr>
            <a:xfrm>
              <a:off x="878274" y="-11827"/>
              <a:ext cx="1343452" cy="170018"/>
            </a:xfrm>
            <a:custGeom>
              <a:avLst/>
              <a:gdLst/>
              <a:ahLst/>
              <a:cxnLst/>
              <a:rect l="l" t="t" r="r" b="b"/>
              <a:pathLst>
                <a:path w="2693035" h="1413510">
                  <a:moveTo>
                    <a:pt x="2692774" y="0"/>
                  </a:moveTo>
                  <a:lnTo>
                    <a:pt x="435654" y="0"/>
                  </a:lnTo>
                  <a:lnTo>
                    <a:pt x="0" y="1412925"/>
                  </a:lnTo>
                  <a:lnTo>
                    <a:pt x="1878492" y="1412925"/>
                  </a:lnTo>
                  <a:lnTo>
                    <a:pt x="2692774" y="0"/>
                  </a:lnTo>
                  <a:close/>
                </a:path>
              </a:pathLst>
            </a:custGeom>
            <a:solidFill>
              <a:srgbClr val="1030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bk object 28"/>
            <p:cNvSpPr/>
            <p:nvPr userDrawn="1"/>
          </p:nvSpPr>
          <p:spPr>
            <a:xfrm>
              <a:off x="1654598" y="-11827"/>
              <a:ext cx="1362458" cy="170018"/>
            </a:xfrm>
            <a:custGeom>
              <a:avLst/>
              <a:gdLst/>
              <a:ahLst/>
              <a:cxnLst/>
              <a:rect l="l" t="t" r="r" b="b"/>
              <a:pathLst>
                <a:path w="2731134" h="1413510">
                  <a:moveTo>
                    <a:pt x="2730969" y="0"/>
                  </a:moveTo>
                  <a:lnTo>
                    <a:pt x="816445" y="0"/>
                  </a:lnTo>
                  <a:lnTo>
                    <a:pt x="0" y="1412925"/>
                  </a:lnTo>
                  <a:lnTo>
                    <a:pt x="1593978" y="1412925"/>
                  </a:lnTo>
                  <a:lnTo>
                    <a:pt x="2730969" y="0"/>
                  </a:lnTo>
                  <a:close/>
                </a:path>
              </a:pathLst>
            </a:custGeom>
            <a:solidFill>
              <a:srgbClr val="1E59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bk object 29"/>
            <p:cNvSpPr/>
            <p:nvPr userDrawn="1"/>
          </p:nvSpPr>
          <p:spPr>
            <a:xfrm>
              <a:off x="2304805" y="-11827"/>
              <a:ext cx="937659" cy="170018"/>
            </a:xfrm>
            <a:custGeom>
              <a:avLst/>
              <a:gdLst/>
              <a:ahLst/>
              <a:cxnLst/>
              <a:rect l="l" t="t" r="r" b="b"/>
              <a:pathLst>
                <a:path w="1879600" h="1413510">
                  <a:moveTo>
                    <a:pt x="1879368" y="0"/>
                  </a:moveTo>
                  <a:lnTo>
                    <a:pt x="1140221" y="0"/>
                  </a:lnTo>
                  <a:lnTo>
                    <a:pt x="0" y="1412925"/>
                  </a:lnTo>
                  <a:lnTo>
                    <a:pt x="621900" y="1412925"/>
                  </a:lnTo>
                  <a:lnTo>
                    <a:pt x="1879368" y="0"/>
                  </a:lnTo>
                  <a:close/>
                </a:path>
              </a:pathLst>
            </a:custGeom>
            <a:solidFill>
              <a:srgbClr val="1746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bk object 30"/>
            <p:cNvSpPr/>
            <p:nvPr userDrawn="1"/>
          </p:nvSpPr>
          <p:spPr>
            <a:xfrm>
              <a:off x="2554809" y="-11827"/>
              <a:ext cx="2483849" cy="170018"/>
            </a:xfrm>
            <a:custGeom>
              <a:avLst/>
              <a:gdLst/>
              <a:ahLst/>
              <a:cxnLst/>
              <a:rect l="l" t="t" r="r" b="b"/>
              <a:pathLst>
                <a:path w="4979034" h="1413510">
                  <a:moveTo>
                    <a:pt x="4978576" y="0"/>
                  </a:moveTo>
                  <a:lnTo>
                    <a:pt x="1262846" y="0"/>
                  </a:lnTo>
                  <a:lnTo>
                    <a:pt x="0" y="1412925"/>
                  </a:lnTo>
                  <a:lnTo>
                    <a:pt x="3093828" y="1412925"/>
                  </a:lnTo>
                  <a:lnTo>
                    <a:pt x="4978576" y="0"/>
                  </a:lnTo>
                  <a:close/>
                </a:path>
              </a:pathLst>
            </a:custGeom>
            <a:solidFill>
              <a:srgbClr val="1E59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bk object 31"/>
            <p:cNvSpPr/>
            <p:nvPr userDrawn="1"/>
          </p:nvSpPr>
          <p:spPr>
            <a:xfrm>
              <a:off x="3835845" y="-11827"/>
              <a:ext cx="1915234" cy="170018"/>
            </a:xfrm>
            <a:custGeom>
              <a:avLst/>
              <a:gdLst/>
              <a:ahLst/>
              <a:cxnLst/>
              <a:rect l="l" t="t" r="r" b="b"/>
              <a:pathLst>
                <a:path w="3839209" h="1413510">
                  <a:moveTo>
                    <a:pt x="3838727" y="0"/>
                  </a:moveTo>
                  <a:lnTo>
                    <a:pt x="1891189" y="0"/>
                  </a:lnTo>
                  <a:lnTo>
                    <a:pt x="0" y="1412925"/>
                  </a:lnTo>
                  <a:lnTo>
                    <a:pt x="1625414" y="1412925"/>
                  </a:lnTo>
                  <a:lnTo>
                    <a:pt x="3838727" y="0"/>
                  </a:lnTo>
                  <a:close/>
                </a:path>
              </a:pathLst>
            </a:custGeom>
            <a:solidFill>
              <a:srgbClr val="536D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bk object 32"/>
            <p:cNvSpPr/>
            <p:nvPr userDrawn="1"/>
          </p:nvSpPr>
          <p:spPr>
            <a:xfrm>
              <a:off x="4458868" y="-11827"/>
              <a:ext cx="4685132" cy="170018"/>
            </a:xfrm>
            <a:custGeom>
              <a:avLst/>
              <a:gdLst/>
              <a:ahLst/>
              <a:cxnLst/>
              <a:rect l="l" t="t" r="r" b="b"/>
              <a:pathLst>
                <a:path w="9391650" h="1413510">
                  <a:moveTo>
                    <a:pt x="9391076" y="0"/>
                  </a:moveTo>
                  <a:lnTo>
                    <a:pt x="2213316" y="0"/>
                  </a:lnTo>
                  <a:lnTo>
                    <a:pt x="0" y="1412929"/>
                  </a:lnTo>
                  <a:lnTo>
                    <a:pt x="9391076" y="1412929"/>
                  </a:lnTo>
                  <a:lnTo>
                    <a:pt x="9391076" y="0"/>
                  </a:lnTo>
                  <a:close/>
                </a:path>
              </a:pathLst>
            </a:custGeom>
            <a:gradFill>
              <a:gsLst>
                <a:gs pos="0">
                  <a:srgbClr val="103064"/>
                </a:gs>
                <a:gs pos="100000">
                  <a:srgbClr val="17468F"/>
                </a:gs>
              </a:gsLst>
              <a:lin ang="0" scaled="0"/>
            </a:gra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Picture 15" descr="Logos of the U.S. Department of Health and Human Services and Centers for Disease Control and Prevention" title="LOGOS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326" y="4339940"/>
            <a:ext cx="1254584" cy="7192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08E3E0E-8007-4E08-9AE4-D29BCAE7C5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5" r="19754"/>
          <a:stretch/>
        </p:blipFill>
        <p:spPr>
          <a:xfrm>
            <a:off x="5334256" y="175641"/>
            <a:ext cx="3684774" cy="347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842956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9961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24" r:id="rId2"/>
    <p:sldLayoutId id="2147483811" r:id="rId3"/>
    <p:sldLayoutId id="2147483827" r:id="rId4"/>
    <p:sldLayoutId id="2147483815" r:id="rId5"/>
    <p:sldLayoutId id="2147483828" r:id="rId6"/>
    <p:sldLayoutId id="2147483823" r:id="rId7"/>
    <p:sldLayoutId id="2147483826" r:id="rId8"/>
    <p:sldLayoutId id="2147483822" r:id="rId9"/>
    <p:sldLayoutId id="2147483825" r:id="rId10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2D2D2D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2D2D2D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2D2D2D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2D2D2D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2D2D2D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customXml" Target="../ink/ink5.xml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customXml" Target="../ink/ink4.xml"/><Relationship Id="rId2" Type="http://schemas.openxmlformats.org/officeDocument/2006/relationships/notesSlide" Target="../notesSlides/notesSlide1.xml"/><Relationship Id="rId16" Type="http://schemas.openxmlformats.org/officeDocument/2006/relationships/customXml" Target="../ink/ink8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.xml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customXml" Target="../ink/ink7.xml"/><Relationship Id="rId10" Type="http://schemas.openxmlformats.org/officeDocument/2006/relationships/customXml" Target="../ink/ink3.xml"/><Relationship Id="rId4" Type="http://schemas.openxmlformats.org/officeDocument/2006/relationships/hyperlink" Target="https://covid.cdc.gov/covid-data-tracker/#county-view" TargetMode="External"/><Relationship Id="rId9" Type="http://schemas.openxmlformats.org/officeDocument/2006/relationships/image" Target="../media/image12.png"/><Relationship Id="rId14" Type="http://schemas.openxmlformats.org/officeDocument/2006/relationships/customXml" Target="../ink/ink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hyperlink" Target="https://www.cdc.gov/coronavirus/2019-ncov/lab/resources/calculating-percent-positivity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cdc.gov/coronavirus/2019-ncov/community/schools-childcare/operation-strategy.html#indicators" TargetMode="External"/><Relationship Id="rId5" Type="http://schemas.openxmlformats.org/officeDocument/2006/relationships/hyperlink" Target="https://www.cdc.gov/coronavirus/2019-ncov/lab/resources/antigen-tests-guidelines.html" TargetMode="Externa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s://covid.cdc.gov/covid-data-tracker/#county-view" TargetMode="Externa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C6B29BE-98E1-4C57-B14B-1ED9FA3ED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9097"/>
            <a:ext cx="8801101" cy="866834"/>
          </a:xfrm>
        </p:spPr>
        <p:txBody>
          <a:bodyPr/>
          <a:lstStyle/>
          <a:p>
            <a:r>
              <a:rPr lang="en-US" dirty="0"/>
              <a:t>Levels of Community Transmission Over Time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7172" name="Picture 6" descr="Logos of the United States Department of Health and Human Services and Centers for Disease Control and Preventio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886325"/>
            <a:ext cx="1905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6EA128F8-E1A6-4209-AD14-0035AF5AFB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2900" y="2142606"/>
            <a:ext cx="4688031" cy="947649"/>
          </a:xfrm>
        </p:spPr>
        <p:txBody>
          <a:bodyPr/>
          <a:lstStyle/>
          <a:p>
            <a:r>
              <a:rPr lang="en-US"/>
              <a:t>The following is a supplemental visualization to the Levels of Community Transmission displayed on the </a:t>
            </a:r>
            <a:r>
              <a:rPr lang="en-US">
                <a:hlinkClick r:id="rId4"/>
              </a:rPr>
              <a:t>COVID Data Tracker County View page</a:t>
            </a:r>
            <a:r>
              <a:rPr lang="en-US"/>
              <a:t>.</a:t>
            </a:r>
          </a:p>
          <a:p>
            <a:endParaRPr lang="en-US" sz="2200"/>
          </a:p>
        </p:txBody>
      </p:sp>
      <p:pic>
        <p:nvPicPr>
          <p:cNvPr id="6" name="Picture 5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9B667307-504F-4429-B820-BBD847CF52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9141969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92D3E8-3FF2-4B17-AC1C-81AA7F8E10D6}"/>
              </a:ext>
            </a:extLst>
          </p:cNvPr>
          <p:cNvSpPr txBox="1"/>
          <p:nvPr/>
        </p:nvSpPr>
        <p:spPr>
          <a:xfrm>
            <a:off x="5885543" y="4659868"/>
            <a:ext cx="310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Updated March 13, 2023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0FE41F4-79E2-138C-D939-F4831FC1D74A}"/>
                  </a:ext>
                </a:extLst>
              </p14:cNvPr>
              <p14:cNvContentPartPr/>
              <p14:nvPr/>
            </p14:nvContentPartPr>
            <p14:xfrm>
              <a:off x="5814401" y="1010001"/>
              <a:ext cx="130320" cy="2581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0FE41F4-79E2-138C-D939-F4831FC1D74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05401" y="1001001"/>
                <a:ext cx="147960" cy="27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3AEFA3B-826D-6988-FD16-F4BA1DEFC26E}"/>
                  </a:ext>
                </a:extLst>
              </p14:cNvPr>
              <p14:cNvContentPartPr/>
              <p14:nvPr/>
            </p14:nvContentPartPr>
            <p14:xfrm>
              <a:off x="5843201" y="1026561"/>
              <a:ext cx="189720" cy="1746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3AEFA3B-826D-6988-FD16-F4BA1DEFC26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834561" y="1017921"/>
                <a:ext cx="207360" cy="19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E2E9D76-6854-0E4B-FB14-37C5A42402B4}"/>
                  </a:ext>
                </a:extLst>
              </p14:cNvPr>
              <p14:cNvContentPartPr/>
              <p14:nvPr/>
            </p14:nvContentPartPr>
            <p14:xfrm>
              <a:off x="6775241" y="899121"/>
              <a:ext cx="360" cy="3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E2E9D76-6854-0E4B-FB14-37C5A42402B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766601" y="890121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5907185A-45C0-D5F4-DB50-7A3E58D15854}"/>
              </a:ext>
            </a:extLst>
          </p:cNvPr>
          <p:cNvGrpSpPr/>
          <p:nvPr/>
        </p:nvGrpSpPr>
        <p:grpSpPr>
          <a:xfrm>
            <a:off x="6588041" y="719121"/>
            <a:ext cx="360" cy="360"/>
            <a:chOff x="6588041" y="719121"/>
            <a:chExt cx="360" cy="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385FA9E9-3B19-30E4-5604-029F8287D717}"/>
                    </a:ext>
                  </a:extLst>
                </p14:cNvPr>
                <p14:cNvContentPartPr/>
                <p14:nvPr/>
              </p14:nvContentPartPr>
              <p14:xfrm>
                <a:off x="6588041" y="719121"/>
                <a:ext cx="360" cy="36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385FA9E9-3B19-30E4-5604-029F8287D71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579041" y="71012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65006FBC-F25C-00B2-41B6-41F0D36E27F0}"/>
                    </a:ext>
                  </a:extLst>
                </p14:cNvPr>
                <p14:cNvContentPartPr/>
                <p14:nvPr/>
              </p14:nvContentPartPr>
              <p14:xfrm>
                <a:off x="6588041" y="719121"/>
                <a:ext cx="360" cy="36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65006FBC-F25C-00B2-41B6-41F0D36E27F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579041" y="71012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16CEA9C6-B8EC-61FA-FA96-7595B8526A3F}"/>
                  </a:ext>
                </a:extLst>
              </p14:cNvPr>
              <p14:cNvContentPartPr/>
              <p14:nvPr/>
            </p14:nvContentPartPr>
            <p14:xfrm>
              <a:off x="7809521" y="636681"/>
              <a:ext cx="360" cy="3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16CEA9C6-B8EC-61FA-FA96-7595B8526A3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800881" y="62768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C33EDBE0-0DE2-DE81-23C0-32632F24FACE}"/>
                  </a:ext>
                </a:extLst>
              </p14:cNvPr>
              <p14:cNvContentPartPr/>
              <p14:nvPr/>
            </p14:nvContentPartPr>
            <p14:xfrm>
              <a:off x="6738161" y="846561"/>
              <a:ext cx="360" cy="3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C33EDBE0-0DE2-DE81-23C0-32632F24FAC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729161" y="83756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D025AA3C-1BDB-75D1-0F9A-FF06002C35F1}"/>
                  </a:ext>
                </a:extLst>
              </p14:cNvPr>
              <p14:cNvContentPartPr/>
              <p14:nvPr/>
            </p14:nvContentPartPr>
            <p14:xfrm>
              <a:off x="6738161" y="846561"/>
              <a:ext cx="360" cy="36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D025AA3C-1BDB-75D1-0F9A-FF06002C35F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729161" y="837561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7DE5BDFF-3E56-5F9C-BF44-075EA54D835E}"/>
              </a:ext>
            </a:extLst>
          </p:cNvPr>
          <p:cNvSpPr txBox="1"/>
          <p:nvPr/>
        </p:nvSpPr>
        <p:spPr>
          <a:xfrm>
            <a:off x="5746722" y="949695"/>
            <a:ext cx="4839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22782635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0A7D0087-8394-4252-AC53-3234CC3A41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872850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4A1103-534C-4E92-9EF9-C0C2F84F110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195" y="196325"/>
            <a:ext cx="8864296" cy="4709157"/>
          </a:xfrm>
          <a:prstGeom prst="rect">
            <a:avLst/>
          </a:prstGeom>
        </p:spPr>
      </p:pic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9AD7D082-86A0-4948-B566-AD9E345C4F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758455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06962857-E7B2-4D6E-8775-7EA81C06B4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152947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EBC4AF5F-0157-4089-999F-CAC4F149D2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6478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DAFD021F-6CD3-4521-BCF5-1E2D3F4AA8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765097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476AF40B-5A95-494D-B0F1-7695DC0E32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957725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004C9027-8A64-4294-9337-1E53585D47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233504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AE1BF70C-EF44-490A-859F-EA7EDD92AA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921346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2F1BCB04-3535-44EE-B6C8-B728E7AE06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3975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B54BD2C8-393E-401D-A2BC-4F816EB8A3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60016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3"/>
          <p:cNvSpPr>
            <a:spLocks noGrp="1"/>
          </p:cNvSpPr>
          <p:nvPr>
            <p:ph type="title"/>
          </p:nvPr>
        </p:nvSpPr>
        <p:spPr>
          <a:xfrm>
            <a:off x="342899" y="114301"/>
            <a:ext cx="8726285" cy="528636"/>
          </a:xfrm>
        </p:spPr>
        <p:txBody>
          <a:bodyPr/>
          <a:lstStyle/>
          <a:p>
            <a:r>
              <a:rPr lang="en-US" altLang="en-US"/>
              <a:t>How is the level of community transmission calculated?</a:t>
            </a:r>
          </a:p>
        </p:txBody>
      </p:sp>
      <p:sp>
        <p:nvSpPr>
          <p:cNvPr id="2" name="Subtitl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pic>
        <p:nvPicPr>
          <p:cNvPr id="7172" name="Picture 6" descr="Logos of the United States Department of Health and Human Services and Centers for Disease Control and Preventio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886325"/>
            <a:ext cx="1905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BEF225B7-09CC-42AF-A6F6-AB3F88AFA4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78931" y="919694"/>
            <a:ext cx="8347382" cy="1652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E12F61-E9AE-4535-836B-2E3209213EEB}"/>
              </a:ext>
            </a:extLst>
          </p:cNvPr>
          <p:cNvSpPr txBox="1"/>
          <p:nvPr/>
        </p:nvSpPr>
        <p:spPr>
          <a:xfrm>
            <a:off x="300662" y="2671762"/>
            <a:ext cx="8503920" cy="2286000"/>
          </a:xfrm>
          <a:prstGeom prst="rect">
            <a:avLst/>
          </a:prstGeom>
          <a:noFill/>
          <a:ln>
            <a:solidFill>
              <a:srgbClr val="006A7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accent6"/>
                </a:solidFill>
                <a:latin typeface="Calibri"/>
                <a:ea typeface="Open Sans"/>
                <a:cs typeface="Calibri"/>
              </a:rPr>
              <a:t>Level of Community Transmission: This metric ** uses two indicators for categorization (1. Total number of new cases per 100,000 persons within the last 7 days and 2. Percentage of positive diagnostic and screening nucleic acid amplification tests (NAAT) during the last 7 days). 1</a:t>
            </a:r>
            <a:r>
              <a:rPr lang="en-US" sz="800">
                <a:solidFill>
                  <a:schemeClr val="accent6"/>
                </a:solidFill>
                <a:latin typeface="Calibri"/>
                <a:ea typeface="Open Sans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NAAT</a:t>
            </a:r>
            <a:r>
              <a:rPr lang="en-US" sz="800">
                <a:solidFill>
                  <a:schemeClr val="accent6"/>
                </a:solidFill>
                <a:latin typeface="Calibri"/>
                <a:ea typeface="Open Sans"/>
                <a:cs typeface="Calibri"/>
              </a:rPr>
              <a:t> remains the “gold standard” for clinical diagnostic detection of SARS-CoV-2 and includes viral testing such as Nucleic Acid Amplification Tests (NAATs), which include reverse transcriptase-polymerase chain reaction (RT-PCR) tests. Total number of new cases per 100,000 persons within the last 7 days is calculated by adding the number of new cases in the county (or other administrative level) in the last 7 days divided by the population in the county (or other administrative level) and multiplying by 100,000. Percentage of positive diagnostic and screening NAAT during the last 7 days is calculated by dividing the number of positive tests in the county (or other administrative level) during the last 7 days by the total number of tests resulted over the last 7 days. If the two indicators suggest different transmission levels, the higher level is selected. Transmission categories include Blue (Low Transmission): Control is achieved largely through individual prevention behaviors and the public health response to identify and isolate cases or clusters. Threshold: Counties with fewer than 10 cumulative cases per 100,000 population in the past 7 days, and a cumulative NAAT percent test positivity result below 5% in the past 7 days. Yellow (Moderate Transmission): Adherence to individual and selected community level prevention strategies are needed. Threshold: Counties with 10-49 cumulative cases per 100,000 population or a cumulative NAAT test positivity result between 5.0-7.9% in the past 7 days. Orange (Substantial Transmission): Everyday activities should be limited to reduce spread and protect the health care system. Threshold: Counties with 50-99 cumulative cases per 100,000 population or a cumulative NAAT test positivity result between 8.0-9.9% in the past 7 days. Red (High Transmission): Significant measures are needed to limit contact between persons, with priority given to maintaining essential community activities and services (e.g., health care, transportation, food and agriculture, schools). Threshold: Counties with cumulative cases =100 per 100,000 population or a cumulative NAAT test positivity result =10.0% in the past 7 days. The Level of Community Transmission table display the number of counties in each level and the change from the prior week.</a:t>
            </a:r>
          </a:p>
          <a:p>
            <a:endParaRPr lang="en-US" sz="800">
              <a:solidFill>
                <a:schemeClr val="accent6"/>
              </a:solidFill>
              <a:latin typeface="Calibri"/>
              <a:ea typeface="Open Sans"/>
              <a:cs typeface="Calibri"/>
            </a:endParaRPr>
          </a:p>
          <a:p>
            <a:r>
              <a:rPr lang="en-US" sz="800">
                <a:solidFill>
                  <a:schemeClr val="accent6"/>
                </a:solidFill>
                <a:latin typeface="Calibri"/>
                <a:ea typeface="Open Sans"/>
                <a:cs typeface="Calibri"/>
              </a:rPr>
              <a:t>Additional information about how these indicators and thresholds apply to K-12 school settings can be found here: </a:t>
            </a:r>
            <a:r>
              <a:rPr lang="en-US" sz="800">
                <a:solidFill>
                  <a:schemeClr val="accent6"/>
                </a:solidFill>
                <a:latin typeface="Calibri"/>
                <a:ea typeface="Open Sans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Operational Strategy for K-12 Schools through Phased Mitigation | CDC</a:t>
            </a:r>
            <a:r>
              <a:rPr lang="en-US" sz="800">
                <a:solidFill>
                  <a:schemeClr val="accent6"/>
                </a:solidFill>
                <a:latin typeface="Calibri"/>
                <a:ea typeface="Open Sans"/>
                <a:cs typeface="Calibri"/>
              </a:rPr>
              <a:t>. Additional information can be found on the </a:t>
            </a:r>
            <a:r>
              <a:rPr lang="en-US" sz="800">
                <a:solidFill>
                  <a:schemeClr val="accent6"/>
                </a:solidFill>
                <a:latin typeface="Calibri"/>
                <a:ea typeface="Open Sans"/>
                <a:cs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Calculating Severe Acute Respiratory Syndrome Coronavirus 2 (SARS-CoV-2) Laboratory Test Percent Positivity: CDC Methods and Considerations for Comparisons and Interpretation</a:t>
            </a:r>
            <a:r>
              <a:rPr lang="en-US" sz="800">
                <a:solidFill>
                  <a:schemeClr val="accent6"/>
                </a:solidFill>
                <a:latin typeface="Calibri"/>
                <a:ea typeface="Open Sans"/>
                <a:cs typeface="Calibri"/>
              </a:rPr>
              <a:t> webpage. Previously, CDC provided guidance for schools through the Indicators for Dynamic School Decision-Making. The current indicators and thresholds are an update to that document that reflect a focus on the past 7 days (rather than 14), and four (rather than five) categories of community transmission.</a:t>
            </a:r>
          </a:p>
          <a:p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692364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7C4DE25F-BF13-47DB-867D-167004256A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751854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63F905BE-A7D4-4B09-A98C-9065F262AF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004518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3A53934A-5248-418F-BD37-17E6CBB97A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100864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F35C4391-BA61-42F5-8640-E4490CE53C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261728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971661DA-E7F6-4161-9C63-8A8AC43969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10521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0D5EBC56-4484-4F28-9FF4-3C44FDEDAB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368043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37A65005-7217-47F9-8E88-78138D2516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28346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262971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D4D8B353-1DE5-4CFC-A097-5A7A1DF2EF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28346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478999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80DEEC94-93E1-41D8-9F54-FCC1F5823C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28346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16440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5A8BE2DE-59E5-49BE-BDAA-5EEF862367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28346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93679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BDFCEA-B4D3-4E1B-A511-DE0442F1C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633" y="3620596"/>
            <a:ext cx="1181606" cy="13258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670E38-F987-47C6-854A-5E04F7990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172" y="562705"/>
            <a:ext cx="7170057" cy="36180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9B61B1-6B99-4334-B4A6-0C76C57E341E}"/>
              </a:ext>
            </a:extLst>
          </p:cNvPr>
          <p:cNvSpPr txBox="1"/>
          <p:nvPr/>
        </p:nvSpPr>
        <p:spPr>
          <a:xfrm>
            <a:off x="3679373" y="8349"/>
            <a:ext cx="55299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This slide was last updated September 2, 2022, and will not be updated going forward.</a:t>
            </a:r>
          </a:p>
        </p:txBody>
      </p:sp>
    </p:spTree>
    <p:extLst>
      <p:ext uri="{BB962C8B-B14F-4D97-AF65-F5344CB8AC3E}">
        <p14:creationId xmlns:p14="http://schemas.microsoft.com/office/powerpoint/2010/main" val="1790141243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7D15DD1A-369F-4461-A730-3F19199750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"/>
            <a:ext cx="914400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394213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65357-1B4D-40DB-82FB-1E0F32A46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CA1BEA-EDA5-4331-BC0F-40BBB1213B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EFB3B1C1-0941-4326-949A-4C4FEE01F0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118872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318475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2A0BC768-6D40-48DB-876E-757BF38DE6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28346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68253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D66D71F9-BA3C-420D-9A6D-2CAFC1AE0E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28346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46313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211AB2-DCF2-4D7F-8199-AC0D43E86A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144581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9F3C20E6-262A-4473-A5B6-8ACECD261F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28346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070955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B42D3F4F-7D3F-46C3-B906-D8F2DD0256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28346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241778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DC34DC77-A902-4D90-8858-8BFA2E4903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285750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811470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47AEFBBE-7071-4862-A5CC-E165A5DE31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28346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261686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AB378469-B201-4836-AF38-22AC89F1A4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28346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827879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E2CD58D7-E4B0-D230-A3FA-0FB9AF4A84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82" y="435183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946913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EE25B717-B785-40C1-AA44-F8D960910E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69" y="285750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084649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2AEDE0A7-C295-D449-8969-2E411D18A7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6" y="369298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268018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29B636BC-6134-2213-1F87-868D13792A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442679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090987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DBCCA8-F864-4D4C-9A24-55EF6707053A}"/>
              </a:ext>
            </a:extLst>
          </p:cNvPr>
          <p:cNvSpPr/>
          <p:nvPr/>
        </p:nvSpPr>
        <p:spPr>
          <a:xfrm>
            <a:off x="149629" y="439365"/>
            <a:ext cx="4572000" cy="2031325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r>
              <a:rPr lang="en-US">
                <a:solidFill>
                  <a:schemeClr val="accent6"/>
                </a:solidFill>
                <a:latin typeface="Calibri"/>
                <a:cs typeface="Calibri"/>
              </a:rPr>
              <a:t>Data presented in these maps are not updated as data are updated historically.</a:t>
            </a:r>
          </a:p>
          <a:p>
            <a:endParaRPr lang="en-US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most updated data on </a:t>
            </a:r>
            <a:br>
              <a:rPr lang="en-US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 of community transmission </a:t>
            </a:r>
            <a:br>
              <a:rPr lang="en-US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United States, </a:t>
            </a:r>
            <a:br>
              <a:rPr lang="en-US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visit CDC’s </a:t>
            </a:r>
            <a:r>
              <a:rPr lang="en-US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COVID Data Tracker</a:t>
            </a:r>
            <a:r>
              <a:rPr lang="en-US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3301215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3BA3FAA9-A977-4FC6-B88D-E6B3506327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286178"/>
            <a:ext cx="8604504" cy="457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451517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815EA1C9-AA88-4E79-81EC-88A2F58BD8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551294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8F3C0049-926D-44EC-89A8-AA75320C69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061954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16D3EE44-1E80-4257-905E-9EF97D10B6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595960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000B9DD2-8F39-4278-9AB2-9DDACFE3EE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94205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Master">
  <a:themeElements>
    <a:clrScheme name="Custom 2">
      <a:dk1>
        <a:srgbClr val="0F56DC"/>
      </a:dk1>
      <a:lt1>
        <a:srgbClr val="FFC000"/>
      </a:lt1>
      <a:dk2>
        <a:srgbClr val="FFFFFF"/>
      </a:dk2>
      <a:lt2>
        <a:srgbClr val="FFFFFF"/>
      </a:lt2>
      <a:accent1>
        <a:srgbClr val="4983F2"/>
      </a:accent1>
      <a:accent2>
        <a:srgbClr val="007D57"/>
      </a:accent2>
      <a:accent3>
        <a:srgbClr val="9A3B26"/>
      </a:accent3>
      <a:accent4>
        <a:srgbClr val="7F7F7F"/>
      </a:accent4>
      <a:accent5>
        <a:srgbClr val="0F56DC"/>
      </a:accent5>
      <a:accent6>
        <a:srgbClr val="002060"/>
      </a:accent6>
      <a:hlink>
        <a:srgbClr val="0F56DC"/>
      </a:hlink>
      <a:folHlink>
        <a:srgbClr val="3077FF"/>
      </a:folHlink>
    </a:clrScheme>
    <a:fontScheme name="CDC Myriad Web Pro">
      <a:majorFont>
        <a:latin typeface="Myriad Web Pro"/>
        <a:ea typeface=""/>
        <a:cs typeface=""/>
      </a:majorFont>
      <a:minorFont>
        <a:latin typeface="Myriad Web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solidFill>
              <a:srgbClr val="000000"/>
            </a:solidFill>
            <a:latin typeface="Calibri" panose="020F050202020403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1E03D7E06C234EB5626DEC4B2F4B58" ma:contentTypeVersion="13" ma:contentTypeDescription="Create a new document." ma:contentTypeScope="" ma:versionID="08c10403bd58ee123f70dd7828a49faf">
  <xsd:schema xmlns:xsd="http://www.w3.org/2001/XMLSchema" xmlns:xs="http://www.w3.org/2001/XMLSchema" xmlns:p="http://schemas.microsoft.com/office/2006/metadata/properties" xmlns:ns1="http://schemas.microsoft.com/sharepoint/v3" xmlns:ns2="a12d8773-0f30-405c-b193-40869fe1c1e6" xmlns:ns3="1edd9f51-35c2-425f-bf6f-7b72bac0b145" targetNamespace="http://schemas.microsoft.com/office/2006/metadata/properties" ma:root="true" ma:fieldsID="297c906746acf2c7859370346cf0afcb" ns1:_="" ns2:_="" ns3:_="">
    <xsd:import namespace="http://schemas.microsoft.com/sharepoint/v3"/>
    <xsd:import namespace="a12d8773-0f30-405c-b193-40869fe1c1e6"/>
    <xsd:import namespace="1edd9f51-35c2-425f-bf6f-7b72bac0b14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7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18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2d8773-0f30-405c-b193-40869fe1c1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hidden="true" ma:internalName="MediaServiceAutoTags" ma:readOnly="true">
      <xsd:simpleType>
        <xsd:restriction base="dms:Text"/>
      </xsd:simpleType>
    </xsd:element>
    <xsd:element name="MediaServiceOCR" ma:index="13" nillable="true" ma:displayName="Extracted Text" ma:hidden="true" ma:internalName="MediaServiceOCR" ma:readOnly="true">
      <xsd:simpleType>
        <xsd:restriction base="dms:Note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dd9f51-35c2-425f-bf6f-7b72bac0b14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hidden="true" ma:internalName="SharedWithDetails" ma:readOnly="true">
      <xsd:simpleType>
        <xsd:restriction base="dms:Note"/>
      </xsd:simpleType>
    </xsd:element>
    <xsd:element name="_dlc_DocId" ma:index="19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0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1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0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_dlc_DocId xmlns="1edd9f51-35c2-425f-bf6f-7b72bac0b145">YCSJWCN4CSUS-725016541-679671</_dlc_DocId>
    <_dlc_DocIdUrl xmlns="1edd9f51-35c2-425f-bf6f-7b72bac0b145">
      <Url>https://cdc.sharepoint.com/teams/DIMDataSurveillance-COVID19/_layouts/15/DocIdRedir.aspx?ID=YCSJWCN4CSUS-725016541-679671</Url>
      <Description>YCSJWCN4CSUS-725016541-679671</Description>
    </_dlc_DocIdUrl>
    <SharedWithUsers xmlns="1edd9f51-35c2-425f-bf6f-7b72bac0b145">
      <UserInfo>
        <DisplayName>Palmer, Tess (ATSDR/OAD/OIA) (CTR)</DisplayName>
        <AccountId>97</AccountId>
        <AccountType/>
      </UserInfo>
      <UserInfo>
        <DisplayName>Loustalot, Fleetwood (CDC/DDNID/NCCDPHP/DHDSP)</DisplayName>
        <AccountId>2126</AccountId>
        <AccountType/>
      </UserInfo>
      <UserInfo>
        <DisplayName>Gingerella, Alexandra (CDC/DDID/NCIRD/OD) (CTR)</DisplayName>
        <AccountId>1352</AccountId>
        <AccountType/>
      </UserInfo>
      <UserInfo>
        <DisplayName>Williams, Paula O. (CDC/DDPHSS/CSELS/OD)</DisplayName>
        <AccountId>696</AccountId>
        <AccountType/>
      </UserInfo>
      <UserInfo>
        <DisplayName>Winogradsky, Janis (CDC/DDNID/NCCDPHP/OD)</DisplayName>
        <AccountId>4489</AccountId>
        <AccountType/>
      </UserInfo>
      <UserInfo>
        <DisplayName>Norris, Jennifer (CDC/DDPHSS/CSELS/OD) (CTR)</DisplayName>
        <AccountId>1868</AccountId>
        <AccountType/>
      </UserInfo>
      <UserInfo>
        <DisplayName>Thompson-Paul, Angela M. (CDC/DDNID/NCCDPHP/DHDSP)</DisplayName>
        <AccountId>3495</AccountId>
        <AccountType/>
      </UserInfo>
      <UserInfo>
        <DisplayName>Dutton, Nina (ATSDR/OAD/OIA) (CTR)</DisplayName>
        <AccountId>4612</AccountId>
        <AccountType/>
      </UserInfo>
    </SharedWithUsers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70963B8-F465-4C1F-907D-AA1D5B7F9D94}">
  <ds:schemaRefs>
    <ds:schemaRef ds:uri="1edd9f51-35c2-425f-bf6f-7b72bac0b145"/>
    <ds:schemaRef ds:uri="a12d8773-0f30-405c-b193-40869fe1c1e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A23279D-6AF3-4325-B9B2-DA1FF5597E09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E098FA4E-99B1-4BDA-BAB6-35BA03A67F72}">
  <ds:schemaRefs>
    <ds:schemaRef ds:uri="1edd9f51-35c2-425f-bf6f-7b72bac0b145"/>
    <ds:schemaRef ds:uri="a12d8773-0f30-405c-b193-40869fe1c1e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36AEBAC2-BF3F-40BD-B3C4-7F10AEF90AD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587</TotalTime>
  <Words>671</Words>
  <Application>Microsoft Office PowerPoint</Application>
  <PresentationFormat>On-screen Show (16:9)</PresentationFormat>
  <Paragraphs>23</Paragraphs>
  <Slides>43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Courier New</vt:lpstr>
      <vt:lpstr>Arial</vt:lpstr>
      <vt:lpstr>Myriad Web Pro</vt:lpstr>
      <vt:lpstr>Wingdings</vt:lpstr>
      <vt:lpstr>Calibri</vt:lpstr>
      <vt:lpstr>Master</vt:lpstr>
      <vt:lpstr>Levels of Community Transmission Over Time</vt:lpstr>
      <vt:lpstr>How is the level of community transmission calculated?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CDC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nCoV_template_PPT_GEN_PUB</dc:title>
  <dc:creator>Centers for Disease Control and Prevention</dc:creator>
  <cp:lastModifiedBy>Cooper, Alison (CDC/DDPHSS/CSELS/DHIS) (CTR)</cp:lastModifiedBy>
  <cp:revision>48</cp:revision>
  <dcterms:created xsi:type="dcterms:W3CDTF">2011-03-17T17:43:16Z</dcterms:created>
  <dcterms:modified xsi:type="dcterms:W3CDTF">2023-03-13T19:25:43Z</dcterms:modified>
  <cp:category>GS Emergency Response</cp:category>
  <cp:contentStatus>CS 315114-A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nguage">
    <vt:lpwstr>English</vt:lpwstr>
  </property>
  <property fmtid="{D5CDD505-2E9C-101B-9397-08002B2CF9AE}" pid="3" name="ContentTypeId">
    <vt:lpwstr>0x010100421E03D7E06C234EB5626DEC4B2F4B58</vt:lpwstr>
  </property>
  <property fmtid="{D5CDD505-2E9C-101B-9397-08002B2CF9AE}" pid="4" name="MSIP_Label_7b94a7b8-f06c-4dfe-bdcc-9b548fd58c31_Enabled">
    <vt:lpwstr>true</vt:lpwstr>
  </property>
  <property fmtid="{D5CDD505-2E9C-101B-9397-08002B2CF9AE}" pid="5" name="MSIP_Label_7b94a7b8-f06c-4dfe-bdcc-9b548fd58c31_SetDate">
    <vt:lpwstr>2020-12-03T16:57:02Z</vt:lpwstr>
  </property>
  <property fmtid="{D5CDD505-2E9C-101B-9397-08002B2CF9AE}" pid="6" name="MSIP_Label_7b94a7b8-f06c-4dfe-bdcc-9b548fd58c31_Method">
    <vt:lpwstr>Privileged</vt:lpwstr>
  </property>
  <property fmtid="{D5CDD505-2E9C-101B-9397-08002B2CF9AE}" pid="7" name="MSIP_Label_7b94a7b8-f06c-4dfe-bdcc-9b548fd58c31_Name">
    <vt:lpwstr>7b94a7b8-f06c-4dfe-bdcc-9b548fd58c31</vt:lpwstr>
  </property>
  <property fmtid="{D5CDD505-2E9C-101B-9397-08002B2CF9AE}" pid="8" name="MSIP_Label_7b94a7b8-f06c-4dfe-bdcc-9b548fd58c31_SiteId">
    <vt:lpwstr>9ce70869-60db-44fd-abe8-d2767077fc8f</vt:lpwstr>
  </property>
  <property fmtid="{D5CDD505-2E9C-101B-9397-08002B2CF9AE}" pid="9" name="MSIP_Label_7b94a7b8-f06c-4dfe-bdcc-9b548fd58c31_ActionId">
    <vt:lpwstr>25eba09d-f53e-4afd-b5e5-fa22f853b2bb</vt:lpwstr>
  </property>
  <property fmtid="{D5CDD505-2E9C-101B-9397-08002B2CF9AE}" pid="10" name="MSIP_Label_7b94a7b8-f06c-4dfe-bdcc-9b548fd58c31_ContentBits">
    <vt:lpwstr>0</vt:lpwstr>
  </property>
  <property fmtid="{D5CDD505-2E9C-101B-9397-08002B2CF9AE}" pid="11" name="_dlc_DocIdItemGuid">
    <vt:lpwstr>a6560d63-3531-4247-9a2b-c17b34306d18</vt:lpwstr>
  </property>
</Properties>
</file>