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 id="2147483890" r:id="rId5"/>
    <p:sldMasterId id="2147483911" r:id="rId6"/>
    <p:sldMasterId id="2147483922" r:id="rId7"/>
  </p:sldMasterIdLst>
  <p:notesMasterIdLst>
    <p:notesMasterId r:id="rId59"/>
  </p:notesMasterIdLst>
  <p:handoutMasterIdLst>
    <p:handoutMasterId r:id="rId60"/>
  </p:handoutMasterIdLst>
  <p:sldIdLst>
    <p:sldId id="276" r:id="rId8"/>
    <p:sldId id="856" r:id="rId9"/>
    <p:sldId id="2147481777" r:id="rId10"/>
    <p:sldId id="278" r:id="rId11"/>
    <p:sldId id="347" r:id="rId12"/>
    <p:sldId id="280" r:id="rId13"/>
    <p:sldId id="2147481770" r:id="rId14"/>
    <p:sldId id="2147481709" r:id="rId15"/>
    <p:sldId id="3990" r:id="rId16"/>
    <p:sldId id="3974" r:id="rId17"/>
    <p:sldId id="3973" r:id="rId18"/>
    <p:sldId id="3968" r:id="rId19"/>
    <p:sldId id="258" r:id="rId20"/>
    <p:sldId id="2147481778" r:id="rId21"/>
    <p:sldId id="2147481706" r:id="rId22"/>
    <p:sldId id="2147481707" r:id="rId23"/>
    <p:sldId id="2147481722" r:id="rId24"/>
    <p:sldId id="2147481708" r:id="rId25"/>
    <p:sldId id="1252" r:id="rId26"/>
    <p:sldId id="1248" r:id="rId27"/>
    <p:sldId id="3995" r:id="rId28"/>
    <p:sldId id="2147481714" r:id="rId29"/>
    <p:sldId id="2147481779" r:id="rId30"/>
    <p:sldId id="2147481704" r:id="rId31"/>
    <p:sldId id="2147481780" r:id="rId32"/>
    <p:sldId id="2147481711" r:id="rId33"/>
    <p:sldId id="2147481692" r:id="rId34"/>
    <p:sldId id="2147481693" r:id="rId35"/>
    <p:sldId id="2147481694" r:id="rId36"/>
    <p:sldId id="2147481696" r:id="rId37"/>
    <p:sldId id="2147481695" r:id="rId38"/>
    <p:sldId id="2147481712" r:id="rId39"/>
    <p:sldId id="2147481697" r:id="rId40"/>
    <p:sldId id="2147481698" r:id="rId41"/>
    <p:sldId id="2147481715" r:id="rId42"/>
    <p:sldId id="2147481716" r:id="rId43"/>
    <p:sldId id="2147481717" r:id="rId44"/>
    <p:sldId id="2147481710" r:id="rId45"/>
    <p:sldId id="2147481701" r:id="rId46"/>
    <p:sldId id="2147481700" r:id="rId47"/>
    <p:sldId id="2147481699" r:id="rId48"/>
    <p:sldId id="2147481702" r:id="rId49"/>
    <p:sldId id="2147481781" r:id="rId50"/>
    <p:sldId id="3137" r:id="rId51"/>
    <p:sldId id="2147481723" r:id="rId52"/>
    <p:sldId id="2147481775" r:id="rId53"/>
    <p:sldId id="857" r:id="rId54"/>
    <p:sldId id="858" r:id="rId55"/>
    <p:sldId id="859" r:id="rId56"/>
    <p:sldId id="2147481768" r:id="rId57"/>
    <p:sldId id="2147481776" r:id="rId58"/>
  </p:sldIdLst>
  <p:sldSz cx="9144000" cy="5143500" type="screen16x9"/>
  <p:notesSz cx="7315200" cy="9601200"/>
  <p:embeddedFontLst>
    <p:embeddedFont>
      <p:font typeface="ＭＳ Ｐゴシック" panose="020B0600070205080204" pitchFamily="34" charset="-128"/>
      <p:regular r:id="rId61"/>
    </p:embeddedFont>
    <p:embeddedFont>
      <p:font typeface="Myriad Web Pro" panose="020B0604020202020204" charset="0"/>
      <p:regular r:id="rId62"/>
      <p:bold r:id="rId63"/>
      <p:italic r:id="rId64"/>
      <p:boldItalic r:id="rId65"/>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56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8A407-11C3-577E-B3B3-F9ECE314CEC6}" name="Sobel, Jeremy (CDC/NCEZID/DFWED/OD)" initials="JS" userId="S::qzs3@cdc.gov::185be230-982c-45ab-8111-7a49e6ab2026" providerId="AD"/>
  <p188:author id="{52F61A15-DA65-3BBB-B9CA-E86C6D6AAF68}" name="Benedict, Kaitlin (CDC/NCEZID/DFWED/MDB)" initials="B(" userId="S::jsy8@cdc.gov::c444340b-0b2f-4a36-b150-ad81ff5a1be3" providerId="AD"/>
  <p188:author id="{056B962A-ACDA-C25D-2DFA-B6F1CD0CC231}" name="Wyton, Pamela D. (Pam) (ATSDR/OCOM) (CTR)" initials="WPD(((" userId="S::pdw3@cdc.gov::585746ef-ed6a-43e3-99e9-95aa7bb69c77" providerId="AD"/>
  <p188:author id="{41ACB642-5D5D-C787-B612-C05700E87E71}" name="Hennessee, Ian (CDC/NCEZID/DFWED/MDB)" initials="H(" userId="S::xye0@cdc.gov::a9b41321-3c8d-4f90-89b1-dc8431148c49" providerId="AD"/>
  <p188:author id="{CE97D145-B424-B2C2-368E-EEDA4AE69B22}" name="Lyman, Meghan Marie (CDC/NCEZID/DFWED/MDB)" initials="L(" userId="S::yeo4@cdc.gov::90ce1df0-c72d-4d52-837e-6a0518064b8a" providerId="AD"/>
  <p188:author id="{B46C645E-E8D5-834D-2061-4A8E25DBEB54}" name="Toda, Mitsuru (CDC/NCEZID/DFWED/MDB)" initials="T(" userId="S::nrk7@cdc.gov::946c4118-de82-4896-afa1-37a8fdb1879b" providerId="AD"/>
  <p188:author id="{FA8E2475-1923-C129-4E37-FAD0440D73C6}" name="Lutfy, Caitlyn (CDC/NCEZID/DFWED/MDB)" initials="CL" userId="S::vxa3@cdc.gov::f092aa9f-48d0-4bfe-be99-fc646925c0d2" providerId="AD"/>
  <p188:author id="{6167CF82-4DF1-E434-1BD7-9360FBDB8E55}" name="Lockhart, Shawn (CDC/NCEZID/DFWED/MDB)" initials="LS" userId="S::gyi2@cdc.gov::c769dde4-3a21-4f7b-86f2-b35e752a2fa6" providerId="AD"/>
  <p188:author id="{FFFEDA90-E8AF-5D86-F7D0-9966F123F8BE}" name="Parnell, Lindsay (CDC/NCEZID/DFWED/MDB)" initials="PL" userId="S::ptd1@cdc.gov::479e5ee0-7fc6-4188-a72a-c897547cb825" providerId="AD"/>
  <p188:author id="{FE201997-C9FB-9EB4-0047-52B484BE2845}" name="Sajewski, Elizabeth T. (CDC/NCEZID/DFWED/MDB)" initials="S(" userId="S::ura6@cdc.gov::409d135e-db21-4d77-9548-f41868c058d1" providerId="AD"/>
  <p188:author id="{1BDFFEA6-E434-6B3A-7515-3D007D190A09}" name="Smith, Dallas (CDC/NCEZID/DFWED/MDB)" initials="SD(" userId="S::rhq8@cdc.gov::f65d9c24-a1bc-41dc-a076-a71a59e5e616" providerId="AD"/>
  <p188:author id="{3B1728AF-DC64-6162-77F3-07B9533481B2}" name="Baker, Anna (CDC/NCEZID/DFWED/MDB)" initials="AB" userId="S::ucd4@cdc.gov::69a30a02-4acf-4ecf-b52a-2280542df83c" providerId="AD"/>
  <p188:author id="{9F2E5ABE-C86D-78DB-3C0D-21F9F6ED0C0A}" name="Gold, Jeremy (CDC/NCEZID/DFWED/MDB)" initials="G(" userId="S::leo3@cdc.gov::0e41141e-0eda-4b91-8b66-c48aad234607" providerId="AD"/>
  <p188:author id="{F0B89EBE-84C0-6BF2-6436-E1BD4EB3CC83}" name="Chow, Nancy (CDC/NCEZID/DFWED/MDB)" initials="C(" userId="S::yln3@cdc.gov::6a8fd099-2fc7-40ee-a756-959fa0bd6a27" providerId="AD"/>
  <p188:author id="{A43A52D0-2BB5-89DB-4E3C-B3E112B2EDEE}" name="Williams, Samantha (CDC/NCEZID/DFWED/MDB)" initials="WS(" userId="S::pog3@cdc.gov::aeb4181f-43a1-45fd-8b64-0e33aa934ded" providerId="AD"/>
  <p188:author id="{F85C13D1-5464-D719-8198-C7BB0699CAEC}" name="Sievert, Dawn M. (CDC/NCEZID/DHQP/OD)" initials="S(" userId="S::alz1@cdc.gov::654fc673-eae7-425e-a436-7e05a813100e" providerId="AD"/>
  <p188:author id="{45121CDD-986F-9EB4-089B-0067286182C4}" name="Laury, Jessica (CDC/NCEZID/DFWED/MDB)" initials="LJ" userId="S::pwh9@cdc.gov::ee7047e8-0c2b-4f18-9fdf-11c761e1fdcc" providerId="AD"/>
  <p188:author id="{E632D9FE-B00B-1165-D372-084F82CFBA09}" name="Kallen, Alexander (CDC/NCEZID/DHQP/PRB)" initials="AK" userId="S::ffp0@cdc.gov::68cf05fa-4451-4973-aeb1-bb0b48ec9f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ckwood, Amy E. (CDC/DDID/NCEZID/DVBD)" initials="LAE(" lastIdx="5" clrIdx="0">
    <p:extLst>
      <p:ext uri="{19B8F6BF-5375-455C-9EA6-DF929625EA0E}">
        <p15:presenceInfo xmlns:p15="http://schemas.microsoft.com/office/powerpoint/2012/main" userId="S::yuu3@cdc.gov::8e666b0e-253c-4f5d-8b99-99381d0be7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AAA"/>
    <a:srgbClr val="00AAA5"/>
    <a:srgbClr val="EE5835"/>
    <a:srgbClr val="000000"/>
    <a:srgbClr val="2D2D75"/>
    <a:srgbClr val="D47E48"/>
    <a:srgbClr val="007991"/>
    <a:srgbClr val="5689E1"/>
    <a:srgbClr val="FFFFFF"/>
    <a:srgbClr val="1DF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444" y="72"/>
      </p:cViewPr>
      <p:guideLst>
        <p:guide orient="horz" pos="56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3.fntdata"/><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font" Target="fonts/font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4.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2.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dc-my.sharepoint.com/personal/pwh9_cdc_gov/Documents/Microsoft%20Teams%20Chat%20Files/contour-export-Dallas_Parapsilosis-Candidemia_Lab_2008-2019-(resulting-set)-09-03-2025.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c:f>
              <c:strCache>
                <c:ptCount val="1"/>
                <c:pt idx="0">
                  <c:v>Total AFST Completed</c:v>
                </c:pt>
              </c:strCache>
            </c:strRef>
          </c:tx>
          <c:spPr>
            <a:ln w="31750" cap="rnd">
              <a:solidFill>
                <a:schemeClr val="tx1"/>
              </a:solidFill>
              <a:round/>
            </a:ln>
            <a:effectLst>
              <a:outerShdw blurRad="40000" dist="23000" dir="5400000" rotWithShape="0">
                <a:srgbClr val="000000">
                  <a:alpha val="35000"/>
                </a:srgbClr>
              </a:outerShdw>
            </a:effectLst>
          </c:spPr>
          <c:marker>
            <c:symbol val="none"/>
          </c:marker>
          <c:cat>
            <c:numRef>
              <c:f>Sheet1!$A$2:$A$10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Sheet1!$C$2:$C$10</c:f>
              <c:numCache>
                <c:formatCode>General</c:formatCode>
                <c:ptCount val="9"/>
                <c:pt idx="0">
                  <c:v>30</c:v>
                </c:pt>
                <c:pt idx="1">
                  <c:v>453</c:v>
                </c:pt>
                <c:pt idx="2">
                  <c:v>475</c:v>
                </c:pt>
                <c:pt idx="3">
                  <c:v>1016</c:v>
                </c:pt>
                <c:pt idx="4">
                  <c:v>1453</c:v>
                </c:pt>
                <c:pt idx="5">
                  <c:v>2269</c:v>
                </c:pt>
                <c:pt idx="6">
                  <c:v>4386</c:v>
                </c:pt>
                <c:pt idx="7">
                  <c:v>6365</c:v>
                </c:pt>
                <c:pt idx="8">
                  <c:v>7837</c:v>
                </c:pt>
              </c:numCache>
            </c:numRef>
          </c:val>
          <c:smooth val="0"/>
          <c:extLst>
            <c:ext xmlns:c16="http://schemas.microsoft.com/office/drawing/2014/chart" uri="{C3380CC4-5D6E-409C-BE32-E72D297353CC}">
              <c16:uniqueId val="{00000000-14AB-4138-A81E-196AC64B5FDC}"/>
            </c:ext>
          </c:extLst>
        </c:ser>
        <c:dLbls>
          <c:showLegendKey val="0"/>
          <c:showVal val="0"/>
          <c:showCatName val="0"/>
          <c:showSerName val="0"/>
          <c:showPercent val="0"/>
          <c:showBubbleSize val="0"/>
        </c:dLbls>
        <c:marker val="1"/>
        <c:smooth val="0"/>
        <c:axId val="1309693279"/>
        <c:axId val="1309693759"/>
      </c:lineChart>
      <c:lineChart>
        <c:grouping val="standard"/>
        <c:varyColors val="0"/>
        <c:ser>
          <c:idx val="1"/>
          <c:order val="1"/>
          <c:tx>
            <c:strRef>
              <c:f>Sheet1!$D$1</c:f>
              <c:strCache>
                <c:ptCount val="1"/>
                <c:pt idx="0">
                  <c:v>Total Number of Resistant Detected</c:v>
                </c:pt>
              </c:strCache>
            </c:strRef>
          </c:tx>
          <c:spPr>
            <a:ln w="31750" cap="rnd">
              <a:solidFill>
                <a:schemeClr val="accent3"/>
              </a:solidFill>
              <a:round/>
            </a:ln>
            <a:effectLst>
              <a:outerShdw blurRad="40000" dist="23000" dir="5400000" rotWithShape="0">
                <a:srgbClr val="000000">
                  <a:alpha val="35000"/>
                </a:srgbClr>
              </a:outerShdw>
            </a:effectLst>
          </c:spPr>
          <c:marker>
            <c:symbol val="none"/>
          </c:marker>
          <c:cat>
            <c:numRef>
              <c:f>Sheet1!$A$2:$A$10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Sheet1!$D$2:$D$10</c:f>
              <c:numCache>
                <c:formatCode>General</c:formatCode>
                <c:ptCount val="9"/>
                <c:pt idx="0">
                  <c:v>0</c:v>
                </c:pt>
                <c:pt idx="1">
                  <c:v>5</c:v>
                </c:pt>
                <c:pt idx="2">
                  <c:v>12</c:v>
                </c:pt>
                <c:pt idx="3">
                  <c:v>13</c:v>
                </c:pt>
                <c:pt idx="4">
                  <c:v>30</c:v>
                </c:pt>
                <c:pt idx="5">
                  <c:v>44</c:v>
                </c:pt>
                <c:pt idx="6">
                  <c:v>56</c:v>
                </c:pt>
                <c:pt idx="7">
                  <c:v>77</c:v>
                </c:pt>
                <c:pt idx="8">
                  <c:v>93</c:v>
                </c:pt>
              </c:numCache>
            </c:numRef>
          </c:val>
          <c:smooth val="0"/>
          <c:extLst>
            <c:ext xmlns:c16="http://schemas.microsoft.com/office/drawing/2014/chart" uri="{C3380CC4-5D6E-409C-BE32-E72D297353CC}">
              <c16:uniqueId val="{00000001-14AB-4138-A81E-196AC64B5FDC}"/>
            </c:ext>
          </c:extLst>
        </c:ser>
        <c:dLbls>
          <c:showLegendKey val="0"/>
          <c:showVal val="0"/>
          <c:showCatName val="0"/>
          <c:showSerName val="0"/>
          <c:showPercent val="0"/>
          <c:showBubbleSize val="0"/>
        </c:dLbls>
        <c:marker val="1"/>
        <c:smooth val="0"/>
        <c:axId val="1123835648"/>
        <c:axId val="1826603951"/>
      </c:lineChart>
      <c:catAx>
        <c:axId val="1309693279"/>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bg1">
                        <a:lumMod val="50000"/>
                      </a:schemeClr>
                    </a:solidFill>
                    <a:latin typeface="+mn-lt"/>
                    <a:ea typeface="+mn-ea"/>
                    <a:cs typeface="+mn-cs"/>
                  </a:defRPr>
                </a:pPr>
                <a:r>
                  <a:rPr lang="en-US">
                    <a:solidFill>
                      <a:schemeClr val="bg1">
                        <a:lumMod val="50000"/>
                      </a:schemeClr>
                    </a:solidFill>
                  </a:rPr>
                  <a:t>Specimen Collected 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bg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crossAx val="1309693759"/>
        <c:crosses val="autoZero"/>
        <c:auto val="1"/>
        <c:lblAlgn val="ctr"/>
        <c:lblOffset val="100"/>
        <c:noMultiLvlLbl val="0"/>
      </c:catAx>
      <c:valAx>
        <c:axId val="1309693759"/>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lumMod val="50000"/>
                      </a:schemeClr>
                    </a:solidFill>
                    <a:latin typeface="+mn-lt"/>
                    <a:ea typeface="+mn-ea"/>
                    <a:cs typeface="+mn-cs"/>
                  </a:defRPr>
                </a:pPr>
                <a:r>
                  <a:rPr lang="en-US">
                    <a:solidFill>
                      <a:schemeClr val="tx1"/>
                    </a:solidFill>
                  </a:rPr>
                  <a:t>Number of Isolates with AFST Completed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09693279"/>
        <c:crosses val="autoZero"/>
        <c:crossBetween val="between"/>
      </c:valAx>
      <c:valAx>
        <c:axId val="1826603951"/>
        <c:scaling>
          <c:orientation val="minMax"/>
        </c:scaling>
        <c:delete val="0"/>
        <c:axPos val="r"/>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solidFill>
                      <a:srgbClr val="C00000"/>
                    </a:solidFill>
                  </a:rPr>
                  <a:t>Number of Echinocandin-Resistant</a:t>
                </a:r>
                <a:r>
                  <a:rPr lang="en-US" baseline="0" dirty="0">
                    <a:solidFill>
                      <a:srgbClr val="C00000"/>
                    </a:solidFill>
                  </a:rPr>
                  <a:t> Isolates</a:t>
                </a:r>
                <a:r>
                  <a:rPr lang="en-US" dirty="0">
                    <a:solidFill>
                      <a:srgbClr val="C00000"/>
                    </a:solidFill>
                  </a:rPr>
                  <a:t> Detected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C00000"/>
                </a:solidFill>
                <a:latin typeface="+mn-lt"/>
                <a:ea typeface="+mn-ea"/>
                <a:cs typeface="+mn-cs"/>
              </a:defRPr>
            </a:pPr>
            <a:endParaRPr lang="en-US"/>
          </a:p>
        </c:txPr>
        <c:crossAx val="1123835648"/>
        <c:crosses val="max"/>
        <c:crossBetween val="between"/>
      </c:valAx>
      <c:catAx>
        <c:axId val="1123835648"/>
        <c:scaling>
          <c:orientation val="minMax"/>
        </c:scaling>
        <c:delete val="1"/>
        <c:axPos val="b"/>
        <c:numFmt formatCode="General" sourceLinked="1"/>
        <c:majorTickMark val="none"/>
        <c:minorTickMark val="none"/>
        <c:tickLblPos val="nextTo"/>
        <c:crossAx val="1826603951"/>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rgbClr val="C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dirty="0">
                <a:solidFill>
                  <a:srgbClr val="0F56DC">
                    <a:lumMod val="65000"/>
                    <a:lumOff val="35000"/>
                  </a:srgbClr>
                </a:solidFill>
                <a:latin typeface="+mn-lt"/>
                <a:ea typeface="+mn-ea"/>
                <a:cs typeface="+mn-cs"/>
              </a:defRPr>
            </a:pPr>
            <a:r>
              <a:rPr lang="en-US" sz="1400" b="0" i="0" u="none" strike="noStrike" kern="1200" spc="0" baseline="0" dirty="0">
                <a:solidFill>
                  <a:srgbClr val="0F56DC">
                    <a:lumMod val="65000"/>
                    <a:lumOff val="35000"/>
                  </a:srgbClr>
                </a:solidFill>
                <a:latin typeface="+mn-lt"/>
                <a:ea typeface="+mn-ea"/>
                <a:cs typeface="+mn-cs"/>
              </a:rPr>
              <a:t>Percent Fluconazole-resistant </a:t>
            </a:r>
            <a:r>
              <a:rPr lang="en-US" sz="1400" b="0" i="1" u="none" strike="noStrike" kern="1200" spc="0" baseline="0" dirty="0">
                <a:solidFill>
                  <a:srgbClr val="0F56DC">
                    <a:lumMod val="65000"/>
                    <a:lumOff val="35000"/>
                  </a:srgbClr>
                </a:solidFill>
                <a:latin typeface="+mn-lt"/>
                <a:ea typeface="+mn-ea"/>
                <a:cs typeface="+mn-cs"/>
              </a:rPr>
              <a:t>C. </a:t>
            </a:r>
            <a:r>
              <a:rPr lang="en-US" sz="1400" b="0" i="1" u="none" strike="noStrike" kern="1200" spc="0" baseline="0" dirty="0" err="1">
                <a:solidFill>
                  <a:srgbClr val="0F56DC">
                    <a:lumMod val="65000"/>
                    <a:lumOff val="35000"/>
                  </a:srgbClr>
                </a:solidFill>
                <a:latin typeface="+mn-lt"/>
                <a:ea typeface="+mn-ea"/>
                <a:cs typeface="+mn-cs"/>
              </a:rPr>
              <a:t>parapsilosis</a:t>
            </a:r>
            <a:r>
              <a:rPr lang="en-US" sz="1400" b="0" i="0" u="none" strike="noStrike" kern="1200" spc="0" baseline="0" dirty="0">
                <a:solidFill>
                  <a:srgbClr val="0F56DC">
                    <a:lumMod val="65000"/>
                    <a:lumOff val="35000"/>
                  </a:srgbClr>
                </a:solidFill>
                <a:latin typeface="+mn-lt"/>
                <a:ea typeface="+mn-ea"/>
                <a:cs typeface="+mn-cs"/>
              </a:rPr>
              <a:t> during 2008-2025 through CDC’s Emerging Infections Program Candidemia surveillance * </a:t>
            </a:r>
          </a:p>
        </c:rich>
      </c:tx>
      <c:overlay val="0"/>
      <c:spPr>
        <a:noFill/>
        <a:ln>
          <a:noFill/>
        </a:ln>
        <a:effectLst/>
      </c:spPr>
      <c:txPr>
        <a:bodyPr rot="0" spcFirstLastPara="1" vertOverflow="ellipsis" vert="horz" wrap="square" anchor="ctr" anchorCtr="1"/>
        <a:lstStyle/>
        <a:p>
          <a:pPr>
            <a:defRPr lang="en-US" sz="1400" b="0" i="0" u="none" strike="noStrike" kern="1200" spc="0" baseline="0" dirty="0">
              <a:solidFill>
                <a:srgbClr val="0F56DC">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Sheet3!$F$28</c:f>
              <c:strCache>
                <c:ptCount val="1"/>
                <c:pt idx="0">
                  <c:v>Percent Resistant</c:v>
                </c:pt>
              </c:strCache>
            </c:strRef>
          </c:tx>
          <c:spPr>
            <a:solidFill>
              <a:schemeClr val="accent1"/>
            </a:solidFill>
            <a:ln>
              <a:noFill/>
            </a:ln>
            <a:effectLst/>
          </c:spPr>
          <c:invertIfNegative val="0"/>
          <c:cat>
            <c:numRef>
              <c:f>Sheet3!$A$29:$A$46</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Sheet3!$F$29:$F$46</c:f>
              <c:numCache>
                <c:formatCode>0%</c:formatCode>
                <c:ptCount val="18"/>
                <c:pt idx="0">
                  <c:v>0.05</c:v>
                </c:pt>
                <c:pt idx="1">
                  <c:v>5.9523809523809521E-2</c:v>
                </c:pt>
                <c:pt idx="2">
                  <c:v>2.8571428571428571E-2</c:v>
                </c:pt>
                <c:pt idx="3">
                  <c:v>2.9629629629629631E-2</c:v>
                </c:pt>
                <c:pt idx="4">
                  <c:v>5.4545454545454543E-2</c:v>
                </c:pt>
                <c:pt idx="5">
                  <c:v>3.9603960396039604E-2</c:v>
                </c:pt>
                <c:pt idx="6">
                  <c:v>3.7313432835820892E-2</c:v>
                </c:pt>
                <c:pt idx="7">
                  <c:v>0.12871287128712872</c:v>
                </c:pt>
                <c:pt idx="8">
                  <c:v>0.14035087719298245</c:v>
                </c:pt>
                <c:pt idx="9">
                  <c:v>7.6470588235294124E-2</c:v>
                </c:pt>
                <c:pt idx="10">
                  <c:v>6.0240963855421686E-2</c:v>
                </c:pt>
                <c:pt idx="11">
                  <c:v>6.6666666666666666E-2</c:v>
                </c:pt>
                <c:pt idx="12">
                  <c:v>9.417040358744394E-2</c:v>
                </c:pt>
                <c:pt idx="13">
                  <c:v>0.13242009132420091</c:v>
                </c:pt>
                <c:pt idx="14">
                  <c:v>0.11811023622047244</c:v>
                </c:pt>
                <c:pt idx="15">
                  <c:v>0.1895734597156398</c:v>
                </c:pt>
                <c:pt idx="16">
                  <c:v>0</c:v>
                </c:pt>
                <c:pt idx="17">
                  <c:v>0.13725490196078433</c:v>
                </c:pt>
              </c:numCache>
            </c:numRef>
          </c:val>
          <c:extLst>
            <c:ext xmlns:c16="http://schemas.microsoft.com/office/drawing/2014/chart" uri="{C3380CC4-5D6E-409C-BE32-E72D297353CC}">
              <c16:uniqueId val="{00000000-258D-47DC-AC7D-935322A42EA3}"/>
            </c:ext>
          </c:extLst>
        </c:ser>
        <c:dLbls>
          <c:showLegendKey val="0"/>
          <c:showVal val="0"/>
          <c:showCatName val="0"/>
          <c:showSerName val="0"/>
          <c:showPercent val="0"/>
          <c:showBubbleSize val="0"/>
        </c:dLbls>
        <c:gapWidth val="219"/>
        <c:overlap val="-27"/>
        <c:axId val="1792616544"/>
        <c:axId val="1792629504"/>
      </c:barChart>
      <c:catAx>
        <c:axId val="179261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2629504"/>
        <c:crosses val="autoZero"/>
        <c:auto val="1"/>
        <c:lblAlgn val="ctr"/>
        <c:lblOffset val="100"/>
        <c:noMultiLvlLbl val="0"/>
      </c:catAx>
      <c:valAx>
        <c:axId val="1792629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2616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6.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diagrams/_rels/data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ata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6.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3070F-546C-4C4C-83E4-39DA504136DD}"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7A0D656F-D798-44FB-AC3A-49FEE67CD805}">
      <dgm:prSet/>
      <dgm:spPr/>
      <dgm:t>
        <a:bodyPr/>
        <a:lstStyle/>
        <a:p>
          <a:pPr>
            <a:lnSpc>
              <a:spcPct val="100000"/>
            </a:lnSpc>
          </a:pPr>
          <a:r>
            <a:rPr lang="en-US" b="1" dirty="0">
              <a:solidFill>
                <a:srgbClr val="000000"/>
              </a:solidFill>
            </a:rPr>
            <a:t>Conventional wisdom</a:t>
          </a:r>
          <a:r>
            <a:rPr lang="en-US" dirty="0">
              <a:solidFill>
                <a:srgbClr val="000000"/>
              </a:solidFill>
            </a:rPr>
            <a:t>: autoinfection with host flora, particularly from gut (not person-to-person transmission)</a:t>
          </a:r>
        </a:p>
      </dgm:t>
    </dgm:pt>
    <dgm:pt modelId="{9D4B0592-5262-4602-9409-E186ADAB3642}" type="parTrans" cxnId="{CA77C91C-0986-46EA-B878-5AA0DA43C835}">
      <dgm:prSet/>
      <dgm:spPr/>
      <dgm:t>
        <a:bodyPr/>
        <a:lstStyle/>
        <a:p>
          <a:endParaRPr lang="en-US"/>
        </a:p>
      </dgm:t>
    </dgm:pt>
    <dgm:pt modelId="{FCAA4DCC-BC7E-49D9-9583-64B2BC8A6257}" type="sibTrans" cxnId="{CA77C91C-0986-46EA-B878-5AA0DA43C835}">
      <dgm:prSet/>
      <dgm:spPr/>
      <dgm:t>
        <a:bodyPr/>
        <a:lstStyle/>
        <a:p>
          <a:endParaRPr lang="en-US"/>
        </a:p>
      </dgm:t>
    </dgm:pt>
    <dgm:pt modelId="{EF9FF0E6-BC2E-43BC-940A-33FA24E94A40}">
      <dgm:prSet/>
      <dgm:spPr/>
      <dgm:t>
        <a:bodyPr/>
        <a:lstStyle/>
        <a:p>
          <a:pPr>
            <a:lnSpc>
              <a:spcPct val="100000"/>
            </a:lnSpc>
          </a:pPr>
          <a:r>
            <a:rPr lang="en-US" b="1">
              <a:solidFill>
                <a:srgbClr val="000000"/>
              </a:solidFill>
            </a:rPr>
            <a:t>Outbreaks</a:t>
          </a:r>
          <a:r>
            <a:rPr lang="en-US">
              <a:solidFill>
                <a:srgbClr val="000000"/>
              </a:solidFill>
            </a:rPr>
            <a:t>: rare</a:t>
          </a:r>
        </a:p>
      </dgm:t>
    </dgm:pt>
    <dgm:pt modelId="{879D0DC1-D6E8-4738-916F-4FDEFEB7DE57}" type="parTrans" cxnId="{06BD968D-3BCA-4AD3-BC4C-94FE38D95AA1}">
      <dgm:prSet/>
      <dgm:spPr/>
      <dgm:t>
        <a:bodyPr/>
        <a:lstStyle/>
        <a:p>
          <a:endParaRPr lang="en-US"/>
        </a:p>
      </dgm:t>
    </dgm:pt>
    <dgm:pt modelId="{28F278A1-E229-428C-BCC1-94DB22D24F5B}" type="sibTrans" cxnId="{06BD968D-3BCA-4AD3-BC4C-94FE38D95AA1}">
      <dgm:prSet/>
      <dgm:spPr/>
      <dgm:t>
        <a:bodyPr/>
        <a:lstStyle/>
        <a:p>
          <a:endParaRPr lang="en-US"/>
        </a:p>
      </dgm:t>
    </dgm:pt>
    <dgm:pt modelId="{5ECD1F3A-5EDB-4255-A201-BDF684E2FA7D}">
      <dgm:prSet/>
      <dgm:spPr/>
      <dgm:t>
        <a:bodyPr/>
        <a:lstStyle/>
        <a:p>
          <a:pPr rtl="0">
            <a:lnSpc>
              <a:spcPct val="100000"/>
            </a:lnSpc>
          </a:pPr>
          <a:r>
            <a:rPr lang="en-US" b="1" dirty="0">
              <a:solidFill>
                <a:srgbClr val="000000"/>
              </a:solidFill>
              <a:latin typeface="Myriad Web Pro"/>
            </a:rPr>
            <a:t>Low Resistance</a:t>
          </a:r>
          <a:r>
            <a:rPr lang="en-US" dirty="0">
              <a:solidFill>
                <a:srgbClr val="000000"/>
              </a:solidFill>
            </a:rPr>
            <a:t>: </a:t>
          </a:r>
          <a:r>
            <a:rPr lang="en-US" dirty="0">
              <a:solidFill>
                <a:srgbClr val="000000"/>
              </a:solidFill>
              <a:latin typeface="Myriad Web Pro"/>
            </a:rPr>
            <a:t>generally low, but depends</a:t>
          </a:r>
          <a:r>
            <a:rPr lang="en-US" dirty="0">
              <a:solidFill>
                <a:srgbClr val="000000"/>
              </a:solidFill>
            </a:rPr>
            <a:t> on the </a:t>
          </a:r>
          <a:r>
            <a:rPr lang="en-US" dirty="0">
              <a:solidFill>
                <a:srgbClr val="000000"/>
              </a:solidFill>
              <a:latin typeface="Myriad Web Pro"/>
            </a:rPr>
            <a:t>species</a:t>
          </a:r>
          <a:endParaRPr lang="en-US" dirty="0">
            <a:solidFill>
              <a:srgbClr val="000000"/>
            </a:solidFill>
          </a:endParaRPr>
        </a:p>
      </dgm:t>
    </dgm:pt>
    <dgm:pt modelId="{26EF3A48-5826-4EF5-8E34-F7AF55CDC9FB}" type="parTrans" cxnId="{B088047C-B2E8-42B8-9C93-96E03B3A32AE}">
      <dgm:prSet/>
      <dgm:spPr/>
      <dgm:t>
        <a:bodyPr/>
        <a:lstStyle/>
        <a:p>
          <a:endParaRPr lang="en-US"/>
        </a:p>
      </dgm:t>
    </dgm:pt>
    <dgm:pt modelId="{44068A5C-632C-43B7-A41F-EB738E285F16}" type="sibTrans" cxnId="{B088047C-B2E8-42B8-9C93-96E03B3A32AE}">
      <dgm:prSet/>
      <dgm:spPr/>
      <dgm:t>
        <a:bodyPr/>
        <a:lstStyle/>
        <a:p>
          <a:endParaRPr lang="en-US"/>
        </a:p>
      </dgm:t>
    </dgm:pt>
    <dgm:pt modelId="{887C14C1-B3F2-46C1-AE56-5651B4EF7378}" type="pres">
      <dgm:prSet presAssocID="{BE63070F-546C-4C4C-83E4-39DA504136DD}" presName="root" presStyleCnt="0">
        <dgm:presLayoutVars>
          <dgm:dir/>
          <dgm:resizeHandles val="exact"/>
        </dgm:presLayoutVars>
      </dgm:prSet>
      <dgm:spPr/>
    </dgm:pt>
    <dgm:pt modelId="{D30AD7FF-8A98-495B-9B17-ED06A110E033}" type="pres">
      <dgm:prSet presAssocID="{7A0D656F-D798-44FB-AC3A-49FEE67CD805}" presName="compNode" presStyleCnt="0"/>
      <dgm:spPr/>
    </dgm:pt>
    <dgm:pt modelId="{FC362A4D-CCDA-44C5-8B82-9981BABAB370}" type="pres">
      <dgm:prSet presAssocID="{7A0D656F-D798-44FB-AC3A-49FEE67CD805}" presName="bgRect" presStyleLbl="bgShp" presStyleIdx="0" presStyleCnt="3"/>
      <dgm:spPr/>
    </dgm:pt>
    <dgm:pt modelId="{65D8FE11-328E-4861-8DA9-B56E0393A454}" type="pres">
      <dgm:prSet presAssocID="{7A0D656F-D798-44FB-AC3A-49FEE67CD80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rgbClr val="000000"/>
          </a:solidFill>
        </a:ln>
      </dgm:spPr>
      <dgm:extLst>
        <a:ext uri="{E40237B7-FDA0-4F09-8148-C483321AD2D9}">
          <dgm14:cNvPr xmlns:dgm14="http://schemas.microsoft.com/office/drawing/2010/diagram" id="0" name="" descr="Stomach with solid fill"/>
        </a:ext>
      </dgm:extLst>
    </dgm:pt>
    <dgm:pt modelId="{5B6FDDF5-AF1C-4D47-98EF-3B02B03FC436}" type="pres">
      <dgm:prSet presAssocID="{7A0D656F-D798-44FB-AC3A-49FEE67CD805}" presName="spaceRect" presStyleCnt="0"/>
      <dgm:spPr/>
    </dgm:pt>
    <dgm:pt modelId="{53D17A1E-9548-4F04-822C-94B334660803}" type="pres">
      <dgm:prSet presAssocID="{7A0D656F-D798-44FB-AC3A-49FEE67CD805}" presName="parTx" presStyleLbl="revTx" presStyleIdx="0" presStyleCnt="3">
        <dgm:presLayoutVars>
          <dgm:chMax val="0"/>
          <dgm:chPref val="0"/>
        </dgm:presLayoutVars>
      </dgm:prSet>
      <dgm:spPr/>
    </dgm:pt>
    <dgm:pt modelId="{7B71A8A6-57D5-4679-8941-1374B23DA027}" type="pres">
      <dgm:prSet presAssocID="{FCAA4DCC-BC7E-49D9-9583-64B2BC8A6257}" presName="sibTrans" presStyleCnt="0"/>
      <dgm:spPr/>
    </dgm:pt>
    <dgm:pt modelId="{432991CA-E323-4960-A10E-859CB0F88596}" type="pres">
      <dgm:prSet presAssocID="{EF9FF0E6-BC2E-43BC-940A-33FA24E94A40}" presName="compNode" presStyleCnt="0"/>
      <dgm:spPr/>
    </dgm:pt>
    <dgm:pt modelId="{DDF73286-AAEB-4B70-9875-DCB3F3B26E53}" type="pres">
      <dgm:prSet presAssocID="{EF9FF0E6-BC2E-43BC-940A-33FA24E94A40}" presName="bgRect" presStyleLbl="bgShp" presStyleIdx="1" presStyleCnt="3"/>
      <dgm:spPr/>
    </dgm:pt>
    <dgm:pt modelId="{5803FD62-CFD7-4EE8-94B9-BA92E550744A}" type="pres">
      <dgm:prSet presAssocID="{EF9FF0E6-BC2E-43BC-940A-33FA24E94A4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rgbClr val="000000"/>
          </a:solidFill>
        </a:ln>
      </dgm:spPr>
      <dgm:extLst>
        <a:ext uri="{E40237B7-FDA0-4F09-8148-C483321AD2D9}">
          <dgm14:cNvPr xmlns:dgm14="http://schemas.microsoft.com/office/drawing/2010/diagram" id="0" name="" descr="Social distancing with solid fill"/>
        </a:ext>
      </dgm:extLst>
    </dgm:pt>
    <dgm:pt modelId="{8CD79A5F-842E-4F13-8009-8C8B09AB504D}" type="pres">
      <dgm:prSet presAssocID="{EF9FF0E6-BC2E-43BC-940A-33FA24E94A40}" presName="spaceRect" presStyleCnt="0"/>
      <dgm:spPr/>
    </dgm:pt>
    <dgm:pt modelId="{FCFDE277-36F9-403C-BBD3-F18ED38BEB29}" type="pres">
      <dgm:prSet presAssocID="{EF9FF0E6-BC2E-43BC-940A-33FA24E94A40}" presName="parTx" presStyleLbl="revTx" presStyleIdx="1" presStyleCnt="3">
        <dgm:presLayoutVars>
          <dgm:chMax val="0"/>
          <dgm:chPref val="0"/>
        </dgm:presLayoutVars>
      </dgm:prSet>
      <dgm:spPr/>
    </dgm:pt>
    <dgm:pt modelId="{6E22B12D-0980-49B3-8A6E-E01B52F6C342}" type="pres">
      <dgm:prSet presAssocID="{28F278A1-E229-428C-BCC1-94DB22D24F5B}" presName="sibTrans" presStyleCnt="0"/>
      <dgm:spPr/>
    </dgm:pt>
    <dgm:pt modelId="{412E8890-69F8-4F0B-A90A-878CA4261E11}" type="pres">
      <dgm:prSet presAssocID="{5ECD1F3A-5EDB-4255-A201-BDF684E2FA7D}" presName="compNode" presStyleCnt="0"/>
      <dgm:spPr/>
    </dgm:pt>
    <dgm:pt modelId="{F770A08C-D218-478E-8065-F77BC7B1D52A}" type="pres">
      <dgm:prSet presAssocID="{5ECD1F3A-5EDB-4255-A201-BDF684E2FA7D}" presName="bgRect" presStyleLbl="bgShp" presStyleIdx="2" presStyleCnt="3"/>
      <dgm:spPr/>
    </dgm:pt>
    <dgm:pt modelId="{19C90300-1AA7-476B-9E2C-60CB113C4C94}" type="pres">
      <dgm:prSet presAssocID="{5ECD1F3A-5EDB-4255-A201-BDF684E2FA7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rgbClr val="000000"/>
          </a:solidFill>
        </a:ln>
      </dgm:spPr>
      <dgm:extLst>
        <a:ext uri="{E40237B7-FDA0-4F09-8148-C483321AD2D9}">
          <dgm14:cNvPr xmlns:dgm14="http://schemas.microsoft.com/office/drawing/2010/diagram" id="0" name="" descr="Medicine with solid fill"/>
        </a:ext>
      </dgm:extLst>
    </dgm:pt>
    <dgm:pt modelId="{9FC28CA2-3ED8-482F-B407-8C0D3BA40B1E}" type="pres">
      <dgm:prSet presAssocID="{5ECD1F3A-5EDB-4255-A201-BDF684E2FA7D}" presName="spaceRect" presStyleCnt="0"/>
      <dgm:spPr/>
    </dgm:pt>
    <dgm:pt modelId="{3B77867D-4011-4459-8CCB-CB5CD5719873}" type="pres">
      <dgm:prSet presAssocID="{5ECD1F3A-5EDB-4255-A201-BDF684E2FA7D}" presName="parTx" presStyleLbl="revTx" presStyleIdx="2" presStyleCnt="3" custScaleX="104780">
        <dgm:presLayoutVars>
          <dgm:chMax val="0"/>
          <dgm:chPref val="0"/>
        </dgm:presLayoutVars>
      </dgm:prSet>
      <dgm:spPr/>
    </dgm:pt>
  </dgm:ptLst>
  <dgm:cxnLst>
    <dgm:cxn modelId="{EBABEB09-08C9-485A-8DC6-09031175DC95}" type="presOf" srcId="{7A0D656F-D798-44FB-AC3A-49FEE67CD805}" destId="{53D17A1E-9548-4F04-822C-94B334660803}" srcOrd="0" destOrd="0" presId="urn:microsoft.com/office/officeart/2018/2/layout/IconVerticalSolidList"/>
    <dgm:cxn modelId="{CA77C91C-0986-46EA-B878-5AA0DA43C835}" srcId="{BE63070F-546C-4C4C-83E4-39DA504136DD}" destId="{7A0D656F-D798-44FB-AC3A-49FEE67CD805}" srcOrd="0" destOrd="0" parTransId="{9D4B0592-5262-4602-9409-E186ADAB3642}" sibTransId="{FCAA4DCC-BC7E-49D9-9583-64B2BC8A6257}"/>
    <dgm:cxn modelId="{1281C74B-D96F-4123-9F4B-70FCCE2D29E1}" type="presOf" srcId="{EF9FF0E6-BC2E-43BC-940A-33FA24E94A40}" destId="{FCFDE277-36F9-403C-BBD3-F18ED38BEB29}" srcOrd="0" destOrd="0" presId="urn:microsoft.com/office/officeart/2018/2/layout/IconVerticalSolidList"/>
    <dgm:cxn modelId="{B088047C-B2E8-42B8-9C93-96E03B3A32AE}" srcId="{BE63070F-546C-4C4C-83E4-39DA504136DD}" destId="{5ECD1F3A-5EDB-4255-A201-BDF684E2FA7D}" srcOrd="2" destOrd="0" parTransId="{26EF3A48-5826-4EF5-8E34-F7AF55CDC9FB}" sibTransId="{44068A5C-632C-43B7-A41F-EB738E285F16}"/>
    <dgm:cxn modelId="{06BD968D-3BCA-4AD3-BC4C-94FE38D95AA1}" srcId="{BE63070F-546C-4C4C-83E4-39DA504136DD}" destId="{EF9FF0E6-BC2E-43BC-940A-33FA24E94A40}" srcOrd="1" destOrd="0" parTransId="{879D0DC1-D6E8-4738-916F-4FDEFEB7DE57}" sibTransId="{28F278A1-E229-428C-BCC1-94DB22D24F5B}"/>
    <dgm:cxn modelId="{4285AF97-1312-4A10-B570-98AF7AB2FAEE}" type="presOf" srcId="{5ECD1F3A-5EDB-4255-A201-BDF684E2FA7D}" destId="{3B77867D-4011-4459-8CCB-CB5CD5719873}" srcOrd="0" destOrd="0" presId="urn:microsoft.com/office/officeart/2018/2/layout/IconVerticalSolidList"/>
    <dgm:cxn modelId="{6DA538BF-9D9F-4DD2-94DB-FA6107823CF6}" type="presOf" srcId="{BE63070F-546C-4C4C-83E4-39DA504136DD}" destId="{887C14C1-B3F2-46C1-AE56-5651B4EF7378}" srcOrd="0" destOrd="0" presId="urn:microsoft.com/office/officeart/2018/2/layout/IconVerticalSolidList"/>
    <dgm:cxn modelId="{BC131C57-F41E-4860-9349-878FEB9A39ED}" type="presParOf" srcId="{887C14C1-B3F2-46C1-AE56-5651B4EF7378}" destId="{D30AD7FF-8A98-495B-9B17-ED06A110E033}" srcOrd="0" destOrd="0" presId="urn:microsoft.com/office/officeart/2018/2/layout/IconVerticalSolidList"/>
    <dgm:cxn modelId="{5EF8FBCF-2D92-446A-A072-60BE9A397C93}" type="presParOf" srcId="{D30AD7FF-8A98-495B-9B17-ED06A110E033}" destId="{FC362A4D-CCDA-44C5-8B82-9981BABAB370}" srcOrd="0" destOrd="0" presId="urn:microsoft.com/office/officeart/2018/2/layout/IconVerticalSolidList"/>
    <dgm:cxn modelId="{A0FA4116-26F8-4ED1-BDB6-0DE14A1B3BA4}" type="presParOf" srcId="{D30AD7FF-8A98-495B-9B17-ED06A110E033}" destId="{65D8FE11-328E-4861-8DA9-B56E0393A454}" srcOrd="1" destOrd="0" presId="urn:microsoft.com/office/officeart/2018/2/layout/IconVerticalSolidList"/>
    <dgm:cxn modelId="{CD440F59-24C1-417C-9293-0525CFE86525}" type="presParOf" srcId="{D30AD7FF-8A98-495B-9B17-ED06A110E033}" destId="{5B6FDDF5-AF1C-4D47-98EF-3B02B03FC436}" srcOrd="2" destOrd="0" presId="urn:microsoft.com/office/officeart/2018/2/layout/IconVerticalSolidList"/>
    <dgm:cxn modelId="{3D8A7632-C7B8-4F5F-8BC8-22BE767EAFFF}" type="presParOf" srcId="{D30AD7FF-8A98-495B-9B17-ED06A110E033}" destId="{53D17A1E-9548-4F04-822C-94B334660803}" srcOrd="3" destOrd="0" presId="urn:microsoft.com/office/officeart/2018/2/layout/IconVerticalSolidList"/>
    <dgm:cxn modelId="{33465DF1-E219-47BA-9E2F-89A66226DC74}" type="presParOf" srcId="{887C14C1-B3F2-46C1-AE56-5651B4EF7378}" destId="{7B71A8A6-57D5-4679-8941-1374B23DA027}" srcOrd="1" destOrd="0" presId="urn:microsoft.com/office/officeart/2018/2/layout/IconVerticalSolidList"/>
    <dgm:cxn modelId="{F6EAB55C-CFE6-4198-AB3D-01D69198B082}" type="presParOf" srcId="{887C14C1-B3F2-46C1-AE56-5651B4EF7378}" destId="{432991CA-E323-4960-A10E-859CB0F88596}" srcOrd="2" destOrd="0" presId="urn:microsoft.com/office/officeart/2018/2/layout/IconVerticalSolidList"/>
    <dgm:cxn modelId="{630D2B36-3ECD-452A-9646-921AC98D02EA}" type="presParOf" srcId="{432991CA-E323-4960-A10E-859CB0F88596}" destId="{DDF73286-AAEB-4B70-9875-DCB3F3B26E53}" srcOrd="0" destOrd="0" presId="urn:microsoft.com/office/officeart/2018/2/layout/IconVerticalSolidList"/>
    <dgm:cxn modelId="{ADBB6CD7-27A8-4F12-930F-A8B2C5E96652}" type="presParOf" srcId="{432991CA-E323-4960-A10E-859CB0F88596}" destId="{5803FD62-CFD7-4EE8-94B9-BA92E550744A}" srcOrd="1" destOrd="0" presId="urn:microsoft.com/office/officeart/2018/2/layout/IconVerticalSolidList"/>
    <dgm:cxn modelId="{B09B72C4-7FB3-4BD2-8CB2-4B925AAF32F0}" type="presParOf" srcId="{432991CA-E323-4960-A10E-859CB0F88596}" destId="{8CD79A5F-842E-4F13-8009-8C8B09AB504D}" srcOrd="2" destOrd="0" presId="urn:microsoft.com/office/officeart/2018/2/layout/IconVerticalSolidList"/>
    <dgm:cxn modelId="{8FD4B50A-58BE-46FD-98F4-1E0EE900F2CC}" type="presParOf" srcId="{432991CA-E323-4960-A10E-859CB0F88596}" destId="{FCFDE277-36F9-403C-BBD3-F18ED38BEB29}" srcOrd="3" destOrd="0" presId="urn:microsoft.com/office/officeart/2018/2/layout/IconVerticalSolidList"/>
    <dgm:cxn modelId="{6D4687AE-C125-4635-874B-950E5C814598}" type="presParOf" srcId="{887C14C1-B3F2-46C1-AE56-5651B4EF7378}" destId="{6E22B12D-0980-49B3-8A6E-E01B52F6C342}" srcOrd="3" destOrd="0" presId="urn:microsoft.com/office/officeart/2018/2/layout/IconVerticalSolidList"/>
    <dgm:cxn modelId="{B2D21875-8C5D-40E9-9959-18C96399B655}" type="presParOf" srcId="{887C14C1-B3F2-46C1-AE56-5651B4EF7378}" destId="{412E8890-69F8-4F0B-A90A-878CA4261E11}" srcOrd="4" destOrd="0" presId="urn:microsoft.com/office/officeart/2018/2/layout/IconVerticalSolidList"/>
    <dgm:cxn modelId="{43DEE472-0392-4B20-A0D3-9580B4D2E8E7}" type="presParOf" srcId="{412E8890-69F8-4F0B-A90A-878CA4261E11}" destId="{F770A08C-D218-478E-8065-F77BC7B1D52A}" srcOrd="0" destOrd="0" presId="urn:microsoft.com/office/officeart/2018/2/layout/IconVerticalSolidList"/>
    <dgm:cxn modelId="{755B7A63-0A3A-4A1E-A34C-6875537E7E79}" type="presParOf" srcId="{412E8890-69F8-4F0B-A90A-878CA4261E11}" destId="{19C90300-1AA7-476B-9E2C-60CB113C4C94}" srcOrd="1" destOrd="0" presId="urn:microsoft.com/office/officeart/2018/2/layout/IconVerticalSolidList"/>
    <dgm:cxn modelId="{F7A84E22-B13B-4884-A9CC-1C9B40B672B6}" type="presParOf" srcId="{412E8890-69F8-4F0B-A90A-878CA4261E11}" destId="{9FC28CA2-3ED8-482F-B407-8C0D3BA40B1E}" srcOrd="2" destOrd="0" presId="urn:microsoft.com/office/officeart/2018/2/layout/IconVerticalSolidList"/>
    <dgm:cxn modelId="{88C6535D-F945-4E73-BB90-624FBEB45B09}" type="presParOf" srcId="{412E8890-69F8-4F0B-A90A-878CA4261E11}" destId="{3B77867D-4011-4459-8CCB-CB5CD571987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E608EE-C0F8-444E-95B4-F83E358BEA5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38A511E-A96F-4D97-8085-173D7AC2DA88}">
      <dgm:prSet/>
      <dgm:spPr/>
      <dgm:t>
        <a:bodyPr/>
        <a:lstStyle/>
        <a:p>
          <a:pPr rtl="0">
            <a:lnSpc>
              <a:spcPct val="100000"/>
            </a:lnSpc>
          </a:pPr>
          <a:r>
            <a:rPr lang="en-US" dirty="0">
              <a:solidFill>
                <a:schemeClr val="tx1"/>
              </a:solidFill>
            </a:rPr>
            <a:t>Although not common, number of e</a:t>
          </a:r>
          <a:r>
            <a:rPr lang="en-US" dirty="0">
              <a:solidFill>
                <a:schemeClr val="tx1"/>
              </a:solidFill>
              <a:latin typeface="Myriad Web Pro"/>
            </a:rPr>
            <a:t>chinocandin-resistant cases</a:t>
          </a:r>
          <a:r>
            <a:rPr lang="en-US" dirty="0">
              <a:solidFill>
                <a:schemeClr val="tx1"/>
              </a:solidFill>
            </a:rPr>
            <a:t> is increasing</a:t>
          </a:r>
        </a:p>
      </dgm:t>
    </dgm:pt>
    <dgm:pt modelId="{CF1424DB-ACDA-404E-B726-DCDD8F87E73F}" type="parTrans" cxnId="{3787D4B6-24FB-4661-9F24-B2CB170D47FA}">
      <dgm:prSet/>
      <dgm:spPr/>
      <dgm:t>
        <a:bodyPr/>
        <a:lstStyle/>
        <a:p>
          <a:endParaRPr lang="en-US"/>
        </a:p>
      </dgm:t>
    </dgm:pt>
    <dgm:pt modelId="{58ADAFD8-4586-4C38-B814-95D2C579569A}" type="sibTrans" cxnId="{3787D4B6-24FB-4661-9F24-B2CB170D47FA}">
      <dgm:prSet/>
      <dgm:spPr/>
      <dgm:t>
        <a:bodyPr/>
        <a:lstStyle/>
        <a:p>
          <a:endParaRPr lang="en-US"/>
        </a:p>
      </dgm:t>
    </dgm:pt>
    <dgm:pt modelId="{0460BA6F-2F8F-40A7-9541-3E3F1FCC4C64}">
      <dgm:prSet/>
      <dgm:spPr/>
      <dgm:t>
        <a:bodyPr/>
        <a:lstStyle/>
        <a:p>
          <a:pPr rtl="0">
            <a:lnSpc>
              <a:spcPct val="100000"/>
            </a:lnSpc>
          </a:pPr>
          <a:r>
            <a:rPr lang="en-US" dirty="0">
              <a:solidFill>
                <a:schemeClr val="tx1"/>
              </a:solidFill>
            </a:rPr>
            <a:t>Mix of resistance developed</a:t>
          </a:r>
          <a:r>
            <a:rPr lang="en-US" dirty="0">
              <a:solidFill>
                <a:schemeClr val="tx1"/>
              </a:solidFill>
              <a:latin typeface="Myriad Web Pro"/>
            </a:rPr>
            <a:t> </a:t>
          </a:r>
          <a:r>
            <a:rPr lang="en-US" dirty="0">
              <a:solidFill>
                <a:schemeClr val="tx1"/>
              </a:solidFill>
            </a:rPr>
            <a:t> on treatment </a:t>
          </a:r>
          <a:r>
            <a:rPr lang="en-US" dirty="0">
              <a:solidFill>
                <a:schemeClr val="tx1"/>
              </a:solidFill>
              <a:latin typeface="Myriad Web Pro"/>
            </a:rPr>
            <a:t>AND transmission of resistant strains</a:t>
          </a:r>
          <a:endParaRPr lang="en-US" dirty="0">
            <a:solidFill>
              <a:schemeClr val="tx1"/>
            </a:solidFill>
          </a:endParaRPr>
        </a:p>
      </dgm:t>
    </dgm:pt>
    <dgm:pt modelId="{907FA6B5-670A-49C4-8FCE-5A897F811491}" type="parTrans" cxnId="{7512F666-E9B5-4DF6-93DB-E14444948128}">
      <dgm:prSet/>
      <dgm:spPr/>
      <dgm:t>
        <a:bodyPr/>
        <a:lstStyle/>
        <a:p>
          <a:endParaRPr lang="en-US"/>
        </a:p>
      </dgm:t>
    </dgm:pt>
    <dgm:pt modelId="{BB64434A-E7C9-4E4F-9E07-8C495D16FAEB}" type="sibTrans" cxnId="{7512F666-E9B5-4DF6-93DB-E14444948128}">
      <dgm:prSet/>
      <dgm:spPr/>
      <dgm:t>
        <a:bodyPr/>
        <a:lstStyle/>
        <a:p>
          <a:endParaRPr lang="en-US"/>
        </a:p>
      </dgm:t>
    </dgm:pt>
    <dgm:pt modelId="{CFEAB3A9-FEA5-4317-98E8-EF53940713C3}" type="pres">
      <dgm:prSet presAssocID="{D1E608EE-C0F8-444E-95B4-F83E358BEA51}" presName="root" presStyleCnt="0">
        <dgm:presLayoutVars>
          <dgm:dir/>
          <dgm:resizeHandles val="exact"/>
        </dgm:presLayoutVars>
      </dgm:prSet>
      <dgm:spPr/>
    </dgm:pt>
    <dgm:pt modelId="{2BA70DB9-790D-4557-A551-AA544032D853}" type="pres">
      <dgm:prSet presAssocID="{738A511E-A96F-4D97-8085-173D7AC2DA88}" presName="compNode" presStyleCnt="0"/>
      <dgm:spPr/>
    </dgm:pt>
    <dgm:pt modelId="{1F39835E-7232-4D21-8D28-CB0BC062DEE9}" type="pres">
      <dgm:prSet presAssocID="{738A511E-A96F-4D97-8085-173D7AC2DA88}" presName="bgRect" presStyleLbl="bgShp" presStyleIdx="0" presStyleCnt="2"/>
      <dgm:spPr/>
    </dgm:pt>
    <dgm:pt modelId="{8305139D-6490-48A5-AB69-2A8C88B661A3}" type="pres">
      <dgm:prSet presAssocID="{738A511E-A96F-4D97-8085-173D7AC2DA88}"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1A754B7A-FBC7-47C0-8936-CBA93CEE060C}" type="pres">
      <dgm:prSet presAssocID="{738A511E-A96F-4D97-8085-173D7AC2DA88}" presName="spaceRect" presStyleCnt="0"/>
      <dgm:spPr/>
    </dgm:pt>
    <dgm:pt modelId="{043459F8-7D77-4F12-BC6E-1045E3AB2C5E}" type="pres">
      <dgm:prSet presAssocID="{738A511E-A96F-4D97-8085-173D7AC2DA88}" presName="parTx" presStyleLbl="revTx" presStyleIdx="0" presStyleCnt="2">
        <dgm:presLayoutVars>
          <dgm:chMax val="0"/>
          <dgm:chPref val="0"/>
        </dgm:presLayoutVars>
      </dgm:prSet>
      <dgm:spPr/>
    </dgm:pt>
    <dgm:pt modelId="{F8FE3CF7-B7F5-401C-ACAA-C1E826EBEEFD}" type="pres">
      <dgm:prSet presAssocID="{58ADAFD8-4586-4C38-B814-95D2C579569A}" presName="sibTrans" presStyleCnt="0"/>
      <dgm:spPr/>
    </dgm:pt>
    <dgm:pt modelId="{5A96CCB1-8389-434F-899A-89506D361E26}" type="pres">
      <dgm:prSet presAssocID="{0460BA6F-2F8F-40A7-9541-3E3F1FCC4C64}" presName="compNode" presStyleCnt="0"/>
      <dgm:spPr/>
    </dgm:pt>
    <dgm:pt modelId="{96CD4451-A379-47B1-BBF9-D0F3F8161DE9}" type="pres">
      <dgm:prSet presAssocID="{0460BA6F-2F8F-40A7-9541-3E3F1FCC4C64}" presName="bgRect" presStyleLbl="bgShp" presStyleIdx="1" presStyleCnt="2"/>
      <dgm:spPr/>
    </dgm:pt>
    <dgm:pt modelId="{D76C3ECA-5D7D-47F2-9FA3-C5472FE56B80}" type="pres">
      <dgm:prSet presAssocID="{0460BA6F-2F8F-40A7-9541-3E3F1FCC4C6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ine with solid fill"/>
        </a:ext>
      </dgm:extLst>
    </dgm:pt>
    <dgm:pt modelId="{4B4E53FD-0FC9-488F-A9EE-1339AAA23312}" type="pres">
      <dgm:prSet presAssocID="{0460BA6F-2F8F-40A7-9541-3E3F1FCC4C64}" presName="spaceRect" presStyleCnt="0"/>
      <dgm:spPr/>
    </dgm:pt>
    <dgm:pt modelId="{79F150FD-90D0-4499-9735-2CD67829B872}" type="pres">
      <dgm:prSet presAssocID="{0460BA6F-2F8F-40A7-9541-3E3F1FCC4C64}" presName="parTx" presStyleLbl="revTx" presStyleIdx="1" presStyleCnt="2">
        <dgm:presLayoutVars>
          <dgm:chMax val="0"/>
          <dgm:chPref val="0"/>
        </dgm:presLayoutVars>
      </dgm:prSet>
      <dgm:spPr/>
    </dgm:pt>
  </dgm:ptLst>
  <dgm:cxnLst>
    <dgm:cxn modelId="{DF068D5D-D7D8-4099-849F-13E6A2526C7A}" type="presOf" srcId="{738A511E-A96F-4D97-8085-173D7AC2DA88}" destId="{043459F8-7D77-4F12-BC6E-1045E3AB2C5E}" srcOrd="0" destOrd="0" presId="urn:microsoft.com/office/officeart/2018/2/layout/IconVerticalSolidList"/>
    <dgm:cxn modelId="{C2E69362-E8A0-47F5-BC22-485FC416B6E6}" type="presOf" srcId="{0460BA6F-2F8F-40A7-9541-3E3F1FCC4C64}" destId="{79F150FD-90D0-4499-9735-2CD67829B872}" srcOrd="0" destOrd="0" presId="urn:microsoft.com/office/officeart/2018/2/layout/IconVerticalSolidList"/>
    <dgm:cxn modelId="{7512F666-E9B5-4DF6-93DB-E14444948128}" srcId="{D1E608EE-C0F8-444E-95B4-F83E358BEA51}" destId="{0460BA6F-2F8F-40A7-9541-3E3F1FCC4C64}" srcOrd="1" destOrd="0" parTransId="{907FA6B5-670A-49C4-8FCE-5A897F811491}" sibTransId="{BB64434A-E7C9-4E4F-9E07-8C495D16FAEB}"/>
    <dgm:cxn modelId="{F3FBDE70-7416-4B8C-B3E6-8E7B28D30818}" type="presOf" srcId="{D1E608EE-C0F8-444E-95B4-F83E358BEA51}" destId="{CFEAB3A9-FEA5-4317-98E8-EF53940713C3}" srcOrd="0" destOrd="0" presId="urn:microsoft.com/office/officeart/2018/2/layout/IconVerticalSolidList"/>
    <dgm:cxn modelId="{3787D4B6-24FB-4661-9F24-B2CB170D47FA}" srcId="{D1E608EE-C0F8-444E-95B4-F83E358BEA51}" destId="{738A511E-A96F-4D97-8085-173D7AC2DA88}" srcOrd="0" destOrd="0" parTransId="{CF1424DB-ACDA-404E-B726-DCDD8F87E73F}" sibTransId="{58ADAFD8-4586-4C38-B814-95D2C579569A}"/>
    <dgm:cxn modelId="{13F44CD1-7C90-47B7-AAF9-A9881691385F}" type="presParOf" srcId="{CFEAB3A9-FEA5-4317-98E8-EF53940713C3}" destId="{2BA70DB9-790D-4557-A551-AA544032D853}" srcOrd="0" destOrd="0" presId="urn:microsoft.com/office/officeart/2018/2/layout/IconVerticalSolidList"/>
    <dgm:cxn modelId="{77FF2400-F99E-436C-81D7-780DDC7A1A32}" type="presParOf" srcId="{2BA70DB9-790D-4557-A551-AA544032D853}" destId="{1F39835E-7232-4D21-8D28-CB0BC062DEE9}" srcOrd="0" destOrd="0" presId="urn:microsoft.com/office/officeart/2018/2/layout/IconVerticalSolidList"/>
    <dgm:cxn modelId="{FBF137BB-2426-4190-AB24-E224A4B062A8}" type="presParOf" srcId="{2BA70DB9-790D-4557-A551-AA544032D853}" destId="{8305139D-6490-48A5-AB69-2A8C88B661A3}" srcOrd="1" destOrd="0" presId="urn:microsoft.com/office/officeart/2018/2/layout/IconVerticalSolidList"/>
    <dgm:cxn modelId="{E6EB56FC-C872-4480-BF6A-1EE2091C1B35}" type="presParOf" srcId="{2BA70DB9-790D-4557-A551-AA544032D853}" destId="{1A754B7A-FBC7-47C0-8936-CBA93CEE060C}" srcOrd="2" destOrd="0" presId="urn:microsoft.com/office/officeart/2018/2/layout/IconVerticalSolidList"/>
    <dgm:cxn modelId="{7BB61E09-65D9-4CB2-BAB6-7269FA35D567}" type="presParOf" srcId="{2BA70DB9-790D-4557-A551-AA544032D853}" destId="{043459F8-7D77-4F12-BC6E-1045E3AB2C5E}" srcOrd="3" destOrd="0" presId="urn:microsoft.com/office/officeart/2018/2/layout/IconVerticalSolidList"/>
    <dgm:cxn modelId="{C3118006-1155-4B99-B74F-682AC78A5F9A}" type="presParOf" srcId="{CFEAB3A9-FEA5-4317-98E8-EF53940713C3}" destId="{F8FE3CF7-B7F5-401C-ACAA-C1E826EBEEFD}" srcOrd="1" destOrd="0" presId="urn:microsoft.com/office/officeart/2018/2/layout/IconVerticalSolidList"/>
    <dgm:cxn modelId="{DD53E52F-4F11-462C-9126-396CD173EB96}" type="presParOf" srcId="{CFEAB3A9-FEA5-4317-98E8-EF53940713C3}" destId="{5A96CCB1-8389-434F-899A-89506D361E26}" srcOrd="2" destOrd="0" presId="urn:microsoft.com/office/officeart/2018/2/layout/IconVerticalSolidList"/>
    <dgm:cxn modelId="{A5230228-7E6C-4F3B-87A6-F6B26725FF4E}" type="presParOf" srcId="{5A96CCB1-8389-434F-899A-89506D361E26}" destId="{96CD4451-A379-47B1-BBF9-D0F3F8161DE9}" srcOrd="0" destOrd="0" presId="urn:microsoft.com/office/officeart/2018/2/layout/IconVerticalSolidList"/>
    <dgm:cxn modelId="{E3A81717-BC87-432A-8784-A8A6EB2AB141}" type="presParOf" srcId="{5A96CCB1-8389-434F-899A-89506D361E26}" destId="{D76C3ECA-5D7D-47F2-9FA3-C5472FE56B80}" srcOrd="1" destOrd="0" presId="urn:microsoft.com/office/officeart/2018/2/layout/IconVerticalSolidList"/>
    <dgm:cxn modelId="{C7BF4CB1-0651-4361-AE02-846E2A83E865}" type="presParOf" srcId="{5A96CCB1-8389-434F-899A-89506D361E26}" destId="{4B4E53FD-0FC9-488F-A9EE-1339AAA23312}" srcOrd="2" destOrd="0" presId="urn:microsoft.com/office/officeart/2018/2/layout/IconVerticalSolidList"/>
    <dgm:cxn modelId="{E9255BDF-F062-423A-8AD6-49028B9B697F}" type="presParOf" srcId="{5A96CCB1-8389-434F-899A-89506D361E26}" destId="{79F150FD-90D0-4499-9735-2CD67829B87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2DA212-3AD4-480D-8E33-D108D985207B}"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24507F03-6063-4801-A42D-888D3F55FEDA}">
      <dgm:prSet custT="1"/>
      <dgm:spPr/>
      <dgm:t>
        <a:bodyPr/>
        <a:lstStyle/>
        <a:p>
          <a:pPr>
            <a:lnSpc>
              <a:spcPct val="100000"/>
            </a:lnSpc>
            <a:defRPr cap="all"/>
          </a:pPr>
          <a:r>
            <a:rPr lang="en-US" sz="1400" b="1">
              <a:solidFill>
                <a:srgbClr val="000000"/>
              </a:solidFill>
            </a:rPr>
            <a:t>Multidrug-resistant fungal pathogen</a:t>
          </a:r>
        </a:p>
      </dgm:t>
    </dgm:pt>
    <dgm:pt modelId="{3AB2F36B-56E0-4295-979B-50BEBD078B64}" type="parTrans" cxnId="{523065A4-3EE8-4BE4-93C9-F809BE1F2689}">
      <dgm:prSet/>
      <dgm:spPr/>
      <dgm:t>
        <a:bodyPr/>
        <a:lstStyle/>
        <a:p>
          <a:endParaRPr lang="en-US"/>
        </a:p>
      </dgm:t>
    </dgm:pt>
    <dgm:pt modelId="{FA64A7F6-85C6-4242-9441-49DC26B26343}" type="sibTrans" cxnId="{523065A4-3EE8-4BE4-93C9-F809BE1F2689}">
      <dgm:prSet/>
      <dgm:spPr/>
      <dgm:t>
        <a:bodyPr/>
        <a:lstStyle/>
        <a:p>
          <a:endParaRPr lang="en-US"/>
        </a:p>
      </dgm:t>
    </dgm:pt>
    <dgm:pt modelId="{29918D41-E705-4B2D-9A7F-BB7873708E80}">
      <dgm:prSet custT="1"/>
      <dgm:spPr/>
      <dgm:t>
        <a:bodyPr/>
        <a:lstStyle/>
        <a:p>
          <a:pPr>
            <a:lnSpc>
              <a:spcPct val="100000"/>
            </a:lnSpc>
            <a:defRPr cap="all"/>
          </a:pPr>
          <a:r>
            <a:rPr lang="en-US" sz="1400" b="1">
              <a:solidFill>
                <a:srgbClr val="000000"/>
              </a:solidFill>
            </a:rPr>
            <a:t>Prolonged colonization &amp; environmental persistence</a:t>
          </a:r>
        </a:p>
      </dgm:t>
    </dgm:pt>
    <dgm:pt modelId="{A375CE97-DC87-49EB-BB25-9636824C5B93}" type="parTrans" cxnId="{58A869F2-8EC4-4B66-83FE-BD594460C141}">
      <dgm:prSet/>
      <dgm:spPr/>
      <dgm:t>
        <a:bodyPr/>
        <a:lstStyle/>
        <a:p>
          <a:endParaRPr lang="en-US"/>
        </a:p>
      </dgm:t>
    </dgm:pt>
    <dgm:pt modelId="{9749A32A-F010-4692-87A2-72CDEE9F47F8}" type="sibTrans" cxnId="{58A869F2-8EC4-4B66-83FE-BD594460C141}">
      <dgm:prSet/>
      <dgm:spPr/>
      <dgm:t>
        <a:bodyPr/>
        <a:lstStyle/>
        <a:p>
          <a:endParaRPr lang="en-US"/>
        </a:p>
      </dgm:t>
    </dgm:pt>
    <dgm:pt modelId="{2D88EFFD-0D64-4E54-B871-E22E1DD5C879}">
      <dgm:prSet custT="1"/>
      <dgm:spPr/>
      <dgm:t>
        <a:bodyPr/>
        <a:lstStyle/>
        <a:p>
          <a:pPr rtl="0">
            <a:lnSpc>
              <a:spcPct val="100000"/>
            </a:lnSpc>
            <a:defRPr cap="all"/>
          </a:pPr>
          <a:r>
            <a:rPr lang="en-US" sz="1400" b="1">
              <a:solidFill>
                <a:srgbClr val="000000"/>
              </a:solidFill>
            </a:rPr>
            <a:t>Healthcare-associated </a:t>
          </a:r>
          <a:r>
            <a:rPr lang="en-US" sz="1400" b="1">
              <a:solidFill>
                <a:srgbClr val="000000"/>
              </a:solidFill>
              <a:latin typeface="Myriad Web Pro"/>
            </a:rPr>
            <a:t>transmission </a:t>
          </a:r>
          <a:r>
            <a:rPr lang="en-US" sz="1400" b="1">
              <a:solidFill>
                <a:srgbClr val="000000"/>
              </a:solidFill>
            </a:rPr>
            <a:t>&amp; </a:t>
          </a:r>
          <a:r>
            <a:rPr lang="en-US" sz="1400" b="1">
              <a:solidFill>
                <a:srgbClr val="000000"/>
              </a:solidFill>
              <a:latin typeface="Myriad Web Pro"/>
            </a:rPr>
            <a:t>outbreaks</a:t>
          </a:r>
          <a:endParaRPr lang="en-US" sz="1400" b="1">
            <a:solidFill>
              <a:srgbClr val="000000"/>
            </a:solidFill>
          </a:endParaRPr>
        </a:p>
      </dgm:t>
    </dgm:pt>
    <dgm:pt modelId="{BF298837-FCA2-4CE7-BAEA-5FBFEC4A6F0C}" type="parTrans" cxnId="{ECA965B9-3914-481A-B925-B67F0A1726E3}">
      <dgm:prSet/>
      <dgm:spPr/>
      <dgm:t>
        <a:bodyPr/>
        <a:lstStyle/>
        <a:p>
          <a:endParaRPr lang="en-US"/>
        </a:p>
      </dgm:t>
    </dgm:pt>
    <dgm:pt modelId="{C9E73DA8-DBD6-4BCD-B589-F2B7BEDE7906}" type="sibTrans" cxnId="{ECA965B9-3914-481A-B925-B67F0A1726E3}">
      <dgm:prSet/>
      <dgm:spPr/>
      <dgm:t>
        <a:bodyPr/>
        <a:lstStyle/>
        <a:p>
          <a:endParaRPr lang="en-US"/>
        </a:p>
      </dgm:t>
    </dgm:pt>
    <dgm:pt modelId="{B86AD029-4271-49D8-93EB-C2B2F7E3AE76}">
      <dgm:prSet custT="1"/>
      <dgm:spPr/>
      <dgm:t>
        <a:bodyPr/>
        <a:lstStyle/>
        <a:p>
          <a:pPr rtl="0">
            <a:lnSpc>
              <a:spcPct val="100000"/>
            </a:lnSpc>
            <a:defRPr cap="all"/>
          </a:pPr>
          <a:r>
            <a:rPr lang="en-US" sz="1400" b="1">
              <a:solidFill>
                <a:srgbClr val="000000"/>
              </a:solidFill>
              <a:latin typeface="Myriad Web Pro"/>
            </a:rPr>
            <a:t>Invasive infections with High</a:t>
          </a:r>
          <a:r>
            <a:rPr lang="en-US" sz="1400" b="1">
              <a:solidFill>
                <a:srgbClr val="000000"/>
              </a:solidFill>
            </a:rPr>
            <a:t> morbidity/mortality</a:t>
          </a:r>
        </a:p>
      </dgm:t>
    </dgm:pt>
    <dgm:pt modelId="{37465FDB-1479-4F2D-8821-D03B7F2BED64}" type="parTrans" cxnId="{CE9A8B36-380E-4EDD-A4D4-D5C40F7F0C5C}">
      <dgm:prSet/>
      <dgm:spPr/>
      <dgm:t>
        <a:bodyPr/>
        <a:lstStyle/>
        <a:p>
          <a:endParaRPr lang="en-US"/>
        </a:p>
      </dgm:t>
    </dgm:pt>
    <dgm:pt modelId="{F39B00D3-C548-47E8-B67F-7EF1876DFA6F}" type="sibTrans" cxnId="{CE9A8B36-380E-4EDD-A4D4-D5C40F7F0C5C}">
      <dgm:prSet/>
      <dgm:spPr/>
      <dgm:t>
        <a:bodyPr/>
        <a:lstStyle/>
        <a:p>
          <a:endParaRPr lang="en-US"/>
        </a:p>
      </dgm:t>
    </dgm:pt>
    <dgm:pt modelId="{75C4C510-F06A-4487-B1D2-729EF0D94DA3}" type="pres">
      <dgm:prSet presAssocID="{ED2DA212-3AD4-480D-8E33-D108D985207B}" presName="root" presStyleCnt="0">
        <dgm:presLayoutVars>
          <dgm:dir/>
          <dgm:resizeHandles val="exact"/>
        </dgm:presLayoutVars>
      </dgm:prSet>
      <dgm:spPr/>
    </dgm:pt>
    <dgm:pt modelId="{B060376A-35E9-4C1D-BD4C-A9188D705FB9}" type="pres">
      <dgm:prSet presAssocID="{24507F03-6063-4801-A42D-888D3F55FEDA}" presName="compNode" presStyleCnt="0"/>
      <dgm:spPr/>
    </dgm:pt>
    <dgm:pt modelId="{81A87B62-76B8-482A-BF41-CD104659D34E}" type="pres">
      <dgm:prSet presAssocID="{24507F03-6063-4801-A42D-888D3F55FEDA}" presName="iconBgRect" presStyleLbl="bgShp" presStyleIdx="0" presStyleCnt="4" custLinFactX="59106" custLinFactNeighborX="100000" custLinFactNeighborY="-60070"/>
      <dgm:spPr/>
    </dgm:pt>
    <dgm:pt modelId="{5B61AA7B-5E48-4039-A525-AB5557D09A65}" type="pres">
      <dgm:prSet presAssocID="{24507F03-6063-4801-A42D-888D3F55FEDA}" presName="iconRect" presStyleLbl="node1" presStyleIdx="0" presStyleCnt="4" custLinFactX="100000" custLinFactY="-4672" custLinFactNeighborX="178521"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ine with solid fill"/>
        </a:ext>
      </dgm:extLst>
    </dgm:pt>
    <dgm:pt modelId="{A0E89B43-FCA2-4C67-9797-AE928AF86F54}" type="pres">
      <dgm:prSet presAssocID="{24507F03-6063-4801-A42D-888D3F55FEDA}" presName="spaceRect" presStyleCnt="0"/>
      <dgm:spPr/>
    </dgm:pt>
    <dgm:pt modelId="{0F431A06-7716-45F5-9634-1052A6D5CB91}" type="pres">
      <dgm:prSet presAssocID="{24507F03-6063-4801-A42D-888D3F55FEDA}" presName="textRect" presStyleLbl="revTx" presStyleIdx="0" presStyleCnt="4" custScaleY="100000" custLinFactY="-21323" custLinFactNeighborX="97031" custLinFactNeighborY="-100000">
        <dgm:presLayoutVars>
          <dgm:chMax val="1"/>
          <dgm:chPref val="1"/>
        </dgm:presLayoutVars>
      </dgm:prSet>
      <dgm:spPr/>
    </dgm:pt>
    <dgm:pt modelId="{C9F3B217-A165-4697-8F7D-B3E68BE26785}" type="pres">
      <dgm:prSet presAssocID="{FA64A7F6-85C6-4242-9441-49DC26B26343}" presName="sibTrans" presStyleCnt="0"/>
      <dgm:spPr/>
    </dgm:pt>
    <dgm:pt modelId="{C797018F-8C98-46F2-A7DC-95744EFBA7EB}" type="pres">
      <dgm:prSet presAssocID="{29918D41-E705-4B2D-9A7F-BB7873708E80}" presName="compNode" presStyleCnt="0"/>
      <dgm:spPr/>
    </dgm:pt>
    <dgm:pt modelId="{17EF0B70-FFD2-4C37-8006-A997447B214F}" type="pres">
      <dgm:prSet presAssocID="{29918D41-E705-4B2D-9A7F-BB7873708E80}" presName="iconBgRect" presStyleLbl="bgShp" presStyleIdx="1" presStyleCnt="4" custLinFactY="37311" custLinFactNeighborX="-66490" custLinFactNeighborY="100000"/>
      <dgm:spPr/>
    </dgm:pt>
    <dgm:pt modelId="{8B6693C3-2C68-4E90-8BEA-21B99FC6EE42}" type="pres">
      <dgm:prSet presAssocID="{29918D41-E705-4B2D-9A7F-BB7873708E80}" presName="iconRect" presStyleLbl="node1" presStyleIdx="1" presStyleCnt="4" custLinFactX="-15012" custLinFactY="100000" custLinFactNeighborX="-100000" custLinFactNeighborY="13735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ospital with solid fill"/>
        </a:ext>
      </dgm:extLst>
    </dgm:pt>
    <dgm:pt modelId="{021DFDF3-F9E8-4C44-BF55-D6FC814F8FFF}" type="pres">
      <dgm:prSet presAssocID="{29918D41-E705-4B2D-9A7F-BB7873708E80}" presName="spaceRect" presStyleCnt="0"/>
      <dgm:spPr/>
    </dgm:pt>
    <dgm:pt modelId="{48402AEA-59B9-4861-934F-C33AC8FB0BC4}" type="pres">
      <dgm:prSet presAssocID="{29918D41-E705-4B2D-9A7F-BB7873708E80}" presName="textRect" presStyleLbl="revTx" presStyleIdx="1" presStyleCnt="4" custScaleX="135635" custLinFactX="95979" custLinFactY="-20004" custLinFactNeighborX="100000" custLinFactNeighborY="-100000">
        <dgm:presLayoutVars>
          <dgm:chMax val="1"/>
          <dgm:chPref val="1"/>
        </dgm:presLayoutVars>
      </dgm:prSet>
      <dgm:spPr/>
    </dgm:pt>
    <dgm:pt modelId="{B551F537-872A-4A73-9E2F-31AA0E39CB3C}" type="pres">
      <dgm:prSet presAssocID="{9749A32A-F010-4692-87A2-72CDEE9F47F8}" presName="sibTrans" presStyleCnt="0"/>
      <dgm:spPr/>
    </dgm:pt>
    <dgm:pt modelId="{090A79E9-3D96-45C0-8430-D10E532FDF41}" type="pres">
      <dgm:prSet presAssocID="{2D88EFFD-0D64-4E54-B871-E22E1DD5C879}" presName="compNode" presStyleCnt="0"/>
      <dgm:spPr/>
    </dgm:pt>
    <dgm:pt modelId="{F8F5828B-2D39-4445-A04B-9958BD965CD2}" type="pres">
      <dgm:prSet presAssocID="{2D88EFFD-0D64-4E54-B871-E22E1DD5C879}" presName="iconBgRect" presStyleLbl="bgShp" presStyleIdx="2" presStyleCnt="4" custLinFactNeighborX="81029" custLinFactNeighborY="-60024"/>
      <dgm:spPr/>
    </dgm:pt>
    <dgm:pt modelId="{CB7E098C-1013-44D3-B6D7-CA8AFBD28B06}" type="pres">
      <dgm:prSet presAssocID="{2D88EFFD-0D64-4E54-B871-E22E1DD5C879}" presName="iconRect" presStyleLbl="node1" presStyleIdx="2" presStyleCnt="4" custLinFactX="41215" custLinFactY="-3765" custLinFactNeighborX="100000" custLinFactNeighborY="-1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finity with solid fill"/>
        </a:ext>
      </dgm:extLst>
    </dgm:pt>
    <dgm:pt modelId="{4A0735D6-60E4-4785-A2E8-6C198FD71D50}" type="pres">
      <dgm:prSet presAssocID="{2D88EFFD-0D64-4E54-B871-E22E1DD5C879}" presName="spaceRect" presStyleCnt="0"/>
      <dgm:spPr/>
    </dgm:pt>
    <dgm:pt modelId="{189ACD7D-88B8-484E-AE24-EB9C399C839E}" type="pres">
      <dgm:prSet presAssocID="{2D88EFFD-0D64-4E54-B871-E22E1DD5C879}" presName="textRect" presStyleLbl="revTx" presStyleIdx="2" presStyleCnt="4" custScaleX="126759" custLinFactX="-89475" custLinFactY="63596" custLinFactNeighborX="-100000" custLinFactNeighborY="100000">
        <dgm:presLayoutVars>
          <dgm:chMax val="1"/>
          <dgm:chPref val="1"/>
        </dgm:presLayoutVars>
      </dgm:prSet>
      <dgm:spPr/>
    </dgm:pt>
    <dgm:pt modelId="{D6175452-5313-4703-A820-2080B1942D5E}" type="pres">
      <dgm:prSet presAssocID="{C9E73DA8-DBD6-4BCD-B589-F2B7BEDE7906}" presName="sibTrans" presStyleCnt="0"/>
      <dgm:spPr/>
    </dgm:pt>
    <dgm:pt modelId="{74A66CA5-AA52-452B-84DD-8AA99A354E9D}" type="pres">
      <dgm:prSet presAssocID="{B86AD029-4271-49D8-93EB-C2B2F7E3AE76}" presName="compNode" presStyleCnt="0"/>
      <dgm:spPr/>
    </dgm:pt>
    <dgm:pt modelId="{55441D29-5808-4158-B3E6-376458036C92}" type="pres">
      <dgm:prSet presAssocID="{B86AD029-4271-49D8-93EB-C2B2F7E3AE76}" presName="iconBgRect" presStyleLbl="bgShp" presStyleIdx="3" presStyleCnt="4" custLinFactX="-48491" custLinFactY="34138" custLinFactNeighborX="-100000" custLinFactNeighborY="100000"/>
      <dgm:spPr/>
    </dgm:pt>
    <dgm:pt modelId="{5EC5B197-E5B1-48AA-83FC-328A4B674036}" type="pres">
      <dgm:prSet presAssocID="{B86AD029-4271-49D8-93EB-C2B2F7E3AE76}" presName="iconRect" presStyleLbl="node1" presStyleIdx="3" presStyleCnt="4" custLinFactX="-100000" custLinFactY="100000" custLinFactNeighborX="-157184" custLinFactNeighborY="13204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kull with solid fill"/>
        </a:ext>
      </dgm:extLst>
    </dgm:pt>
    <dgm:pt modelId="{F0235CA2-AEBA-4F84-99EB-E1A241AA2DC3}" type="pres">
      <dgm:prSet presAssocID="{B86AD029-4271-49D8-93EB-C2B2F7E3AE76}" presName="spaceRect" presStyleCnt="0"/>
      <dgm:spPr/>
    </dgm:pt>
    <dgm:pt modelId="{30A53AC8-D671-485F-80C8-8C63A42DEDDC}" type="pres">
      <dgm:prSet presAssocID="{B86AD029-4271-49D8-93EB-C2B2F7E3AE76}" presName="textRect" presStyleLbl="revTx" presStyleIdx="3" presStyleCnt="4" custScaleX="119935" custLinFactY="64499" custLinFactNeighborX="-90890" custLinFactNeighborY="100000">
        <dgm:presLayoutVars>
          <dgm:chMax val="1"/>
          <dgm:chPref val="1"/>
        </dgm:presLayoutVars>
      </dgm:prSet>
      <dgm:spPr/>
    </dgm:pt>
  </dgm:ptLst>
  <dgm:cxnLst>
    <dgm:cxn modelId="{C793B814-BCC6-4059-BFDB-429B25A88AF6}" type="presOf" srcId="{24507F03-6063-4801-A42D-888D3F55FEDA}" destId="{0F431A06-7716-45F5-9634-1052A6D5CB91}" srcOrd="0" destOrd="0" presId="urn:microsoft.com/office/officeart/2018/5/layout/IconCircleLabelList"/>
    <dgm:cxn modelId="{1002A22D-CFB1-4AAD-8874-F19AEAB382BB}" type="presOf" srcId="{ED2DA212-3AD4-480D-8E33-D108D985207B}" destId="{75C4C510-F06A-4487-B1D2-729EF0D94DA3}" srcOrd="0" destOrd="0" presId="urn:microsoft.com/office/officeart/2018/5/layout/IconCircleLabelList"/>
    <dgm:cxn modelId="{CE9A8B36-380E-4EDD-A4D4-D5C40F7F0C5C}" srcId="{ED2DA212-3AD4-480D-8E33-D108D985207B}" destId="{B86AD029-4271-49D8-93EB-C2B2F7E3AE76}" srcOrd="3" destOrd="0" parTransId="{37465FDB-1479-4F2D-8821-D03B7F2BED64}" sibTransId="{F39B00D3-C548-47E8-B67F-7EF1876DFA6F}"/>
    <dgm:cxn modelId="{7B4D7B7B-6CB5-4103-8543-98C32E286878}" type="presOf" srcId="{2D88EFFD-0D64-4E54-B871-E22E1DD5C879}" destId="{189ACD7D-88B8-484E-AE24-EB9C399C839E}" srcOrd="0" destOrd="0" presId="urn:microsoft.com/office/officeart/2018/5/layout/IconCircleLabelList"/>
    <dgm:cxn modelId="{4E52E189-23E5-4D94-A42B-3947A21ED109}" type="presOf" srcId="{29918D41-E705-4B2D-9A7F-BB7873708E80}" destId="{48402AEA-59B9-4861-934F-C33AC8FB0BC4}" srcOrd="0" destOrd="0" presId="urn:microsoft.com/office/officeart/2018/5/layout/IconCircleLabelList"/>
    <dgm:cxn modelId="{523065A4-3EE8-4BE4-93C9-F809BE1F2689}" srcId="{ED2DA212-3AD4-480D-8E33-D108D985207B}" destId="{24507F03-6063-4801-A42D-888D3F55FEDA}" srcOrd="0" destOrd="0" parTransId="{3AB2F36B-56E0-4295-979B-50BEBD078B64}" sibTransId="{FA64A7F6-85C6-4242-9441-49DC26B26343}"/>
    <dgm:cxn modelId="{ECA965B9-3914-481A-B925-B67F0A1726E3}" srcId="{ED2DA212-3AD4-480D-8E33-D108D985207B}" destId="{2D88EFFD-0D64-4E54-B871-E22E1DD5C879}" srcOrd="2" destOrd="0" parTransId="{BF298837-FCA2-4CE7-BAEA-5FBFEC4A6F0C}" sibTransId="{C9E73DA8-DBD6-4BCD-B589-F2B7BEDE7906}"/>
    <dgm:cxn modelId="{45714ABC-E154-42EC-963B-BA95329B1532}" type="presOf" srcId="{B86AD029-4271-49D8-93EB-C2B2F7E3AE76}" destId="{30A53AC8-D671-485F-80C8-8C63A42DEDDC}" srcOrd="0" destOrd="0" presId="urn:microsoft.com/office/officeart/2018/5/layout/IconCircleLabelList"/>
    <dgm:cxn modelId="{58A869F2-8EC4-4B66-83FE-BD594460C141}" srcId="{ED2DA212-3AD4-480D-8E33-D108D985207B}" destId="{29918D41-E705-4B2D-9A7F-BB7873708E80}" srcOrd="1" destOrd="0" parTransId="{A375CE97-DC87-49EB-BB25-9636824C5B93}" sibTransId="{9749A32A-F010-4692-87A2-72CDEE9F47F8}"/>
    <dgm:cxn modelId="{FD55BD0C-C4A5-4058-A19B-6F65C7FB90A6}" type="presParOf" srcId="{75C4C510-F06A-4487-B1D2-729EF0D94DA3}" destId="{B060376A-35E9-4C1D-BD4C-A9188D705FB9}" srcOrd="0" destOrd="0" presId="urn:microsoft.com/office/officeart/2018/5/layout/IconCircleLabelList"/>
    <dgm:cxn modelId="{57D531DC-5E60-42CF-B084-40A233D42D66}" type="presParOf" srcId="{B060376A-35E9-4C1D-BD4C-A9188D705FB9}" destId="{81A87B62-76B8-482A-BF41-CD104659D34E}" srcOrd="0" destOrd="0" presId="urn:microsoft.com/office/officeart/2018/5/layout/IconCircleLabelList"/>
    <dgm:cxn modelId="{F018AC43-B594-4EBA-8036-D14455F35013}" type="presParOf" srcId="{B060376A-35E9-4C1D-BD4C-A9188D705FB9}" destId="{5B61AA7B-5E48-4039-A525-AB5557D09A65}" srcOrd="1" destOrd="0" presId="urn:microsoft.com/office/officeart/2018/5/layout/IconCircleLabelList"/>
    <dgm:cxn modelId="{51BFBCA7-BECD-4354-91E7-A8598973DEF9}" type="presParOf" srcId="{B060376A-35E9-4C1D-BD4C-A9188D705FB9}" destId="{A0E89B43-FCA2-4C67-9797-AE928AF86F54}" srcOrd="2" destOrd="0" presId="urn:microsoft.com/office/officeart/2018/5/layout/IconCircleLabelList"/>
    <dgm:cxn modelId="{C165B538-9CC5-4CB3-B1D3-FD96A2FC7DD5}" type="presParOf" srcId="{B060376A-35E9-4C1D-BD4C-A9188D705FB9}" destId="{0F431A06-7716-45F5-9634-1052A6D5CB91}" srcOrd="3" destOrd="0" presId="urn:microsoft.com/office/officeart/2018/5/layout/IconCircleLabelList"/>
    <dgm:cxn modelId="{E8D63F80-537A-4F1A-9A42-F9EF18935B05}" type="presParOf" srcId="{75C4C510-F06A-4487-B1D2-729EF0D94DA3}" destId="{C9F3B217-A165-4697-8F7D-B3E68BE26785}" srcOrd="1" destOrd="0" presId="urn:microsoft.com/office/officeart/2018/5/layout/IconCircleLabelList"/>
    <dgm:cxn modelId="{89CAE912-EDF8-43A2-A8FA-DCD8477B9EC3}" type="presParOf" srcId="{75C4C510-F06A-4487-B1D2-729EF0D94DA3}" destId="{C797018F-8C98-46F2-A7DC-95744EFBA7EB}" srcOrd="2" destOrd="0" presId="urn:microsoft.com/office/officeart/2018/5/layout/IconCircleLabelList"/>
    <dgm:cxn modelId="{18CA27AC-EBBB-4BE0-A5D3-692102256E6F}" type="presParOf" srcId="{C797018F-8C98-46F2-A7DC-95744EFBA7EB}" destId="{17EF0B70-FFD2-4C37-8006-A997447B214F}" srcOrd="0" destOrd="0" presId="urn:microsoft.com/office/officeart/2018/5/layout/IconCircleLabelList"/>
    <dgm:cxn modelId="{3AA5714D-A953-47FD-B00B-1B2DBFC2CE9A}" type="presParOf" srcId="{C797018F-8C98-46F2-A7DC-95744EFBA7EB}" destId="{8B6693C3-2C68-4E90-8BEA-21B99FC6EE42}" srcOrd="1" destOrd="0" presId="urn:microsoft.com/office/officeart/2018/5/layout/IconCircleLabelList"/>
    <dgm:cxn modelId="{0D9C9CA6-ACC4-44B8-923F-C7B42A2570D2}" type="presParOf" srcId="{C797018F-8C98-46F2-A7DC-95744EFBA7EB}" destId="{021DFDF3-F9E8-4C44-BF55-D6FC814F8FFF}" srcOrd="2" destOrd="0" presId="urn:microsoft.com/office/officeart/2018/5/layout/IconCircleLabelList"/>
    <dgm:cxn modelId="{41613547-D18B-4023-8EA8-034F9430D8AC}" type="presParOf" srcId="{C797018F-8C98-46F2-A7DC-95744EFBA7EB}" destId="{48402AEA-59B9-4861-934F-C33AC8FB0BC4}" srcOrd="3" destOrd="0" presId="urn:microsoft.com/office/officeart/2018/5/layout/IconCircleLabelList"/>
    <dgm:cxn modelId="{312797E5-C1EB-42C2-821E-85A010843D78}" type="presParOf" srcId="{75C4C510-F06A-4487-B1D2-729EF0D94DA3}" destId="{B551F537-872A-4A73-9E2F-31AA0E39CB3C}" srcOrd="3" destOrd="0" presId="urn:microsoft.com/office/officeart/2018/5/layout/IconCircleLabelList"/>
    <dgm:cxn modelId="{A6426BB8-8877-4201-BD0E-094BCAD467B8}" type="presParOf" srcId="{75C4C510-F06A-4487-B1D2-729EF0D94DA3}" destId="{090A79E9-3D96-45C0-8430-D10E532FDF41}" srcOrd="4" destOrd="0" presId="urn:microsoft.com/office/officeart/2018/5/layout/IconCircleLabelList"/>
    <dgm:cxn modelId="{E0EAACA1-97CA-423B-9415-B7C8D9731278}" type="presParOf" srcId="{090A79E9-3D96-45C0-8430-D10E532FDF41}" destId="{F8F5828B-2D39-4445-A04B-9958BD965CD2}" srcOrd="0" destOrd="0" presId="urn:microsoft.com/office/officeart/2018/5/layout/IconCircleLabelList"/>
    <dgm:cxn modelId="{2C4F2C55-4DDE-4738-BA8E-DC2208437A00}" type="presParOf" srcId="{090A79E9-3D96-45C0-8430-D10E532FDF41}" destId="{CB7E098C-1013-44D3-B6D7-CA8AFBD28B06}" srcOrd="1" destOrd="0" presId="urn:microsoft.com/office/officeart/2018/5/layout/IconCircleLabelList"/>
    <dgm:cxn modelId="{F6AA7E24-FF9D-4FF1-B130-879CF71207AF}" type="presParOf" srcId="{090A79E9-3D96-45C0-8430-D10E532FDF41}" destId="{4A0735D6-60E4-4785-A2E8-6C198FD71D50}" srcOrd="2" destOrd="0" presId="urn:microsoft.com/office/officeart/2018/5/layout/IconCircleLabelList"/>
    <dgm:cxn modelId="{4F53718C-64C5-454E-9D98-C55FDC98A92F}" type="presParOf" srcId="{090A79E9-3D96-45C0-8430-D10E532FDF41}" destId="{189ACD7D-88B8-484E-AE24-EB9C399C839E}" srcOrd="3" destOrd="0" presId="urn:microsoft.com/office/officeart/2018/5/layout/IconCircleLabelList"/>
    <dgm:cxn modelId="{AA674111-E6CC-4B4C-A092-FC2790AC2587}" type="presParOf" srcId="{75C4C510-F06A-4487-B1D2-729EF0D94DA3}" destId="{D6175452-5313-4703-A820-2080B1942D5E}" srcOrd="5" destOrd="0" presId="urn:microsoft.com/office/officeart/2018/5/layout/IconCircleLabelList"/>
    <dgm:cxn modelId="{0BF9C273-76CF-44D0-82A7-F15665908308}" type="presParOf" srcId="{75C4C510-F06A-4487-B1D2-729EF0D94DA3}" destId="{74A66CA5-AA52-452B-84DD-8AA99A354E9D}" srcOrd="6" destOrd="0" presId="urn:microsoft.com/office/officeart/2018/5/layout/IconCircleLabelList"/>
    <dgm:cxn modelId="{035A5D68-2F8D-40D4-9EBF-BCC28B01BEB2}" type="presParOf" srcId="{74A66CA5-AA52-452B-84DD-8AA99A354E9D}" destId="{55441D29-5808-4158-B3E6-376458036C92}" srcOrd="0" destOrd="0" presId="urn:microsoft.com/office/officeart/2018/5/layout/IconCircleLabelList"/>
    <dgm:cxn modelId="{C6F54BEB-2F8C-4BB7-88EF-E72A2B22D4B1}" type="presParOf" srcId="{74A66CA5-AA52-452B-84DD-8AA99A354E9D}" destId="{5EC5B197-E5B1-48AA-83FC-328A4B674036}" srcOrd="1" destOrd="0" presId="urn:microsoft.com/office/officeart/2018/5/layout/IconCircleLabelList"/>
    <dgm:cxn modelId="{08325DD6-9E62-4070-9859-370C2D3BF0BE}" type="presParOf" srcId="{74A66CA5-AA52-452B-84DD-8AA99A354E9D}" destId="{F0235CA2-AEBA-4F84-99EB-E1A241AA2DC3}" srcOrd="2" destOrd="0" presId="urn:microsoft.com/office/officeart/2018/5/layout/IconCircleLabelList"/>
    <dgm:cxn modelId="{07F374CF-DAD5-458E-A1F4-CA0FC8E61B7F}" type="presParOf" srcId="{74A66CA5-AA52-452B-84DD-8AA99A354E9D}" destId="{30A53AC8-D671-485F-80C8-8C63A42DEDD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3AB689-EC62-47C3-BB07-81D45263F6D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8C11228-7639-49A3-9722-1703CC998F89}">
      <dgm:prSet/>
      <dgm:spPr/>
      <dgm:t>
        <a:bodyPr/>
        <a:lstStyle/>
        <a:p>
          <a:pPr>
            <a:lnSpc>
              <a:spcPct val="100000"/>
            </a:lnSpc>
          </a:pPr>
          <a:r>
            <a:rPr lang="en-US"/>
            <a:t>There are currently no established </a:t>
          </a:r>
          <a:r>
            <a:rPr lang="en-US" i="1"/>
            <a:t>C. auris</a:t>
          </a:r>
          <a:r>
            <a:rPr lang="en-US"/>
            <a:t>-specific susceptibility breakpoints. </a:t>
          </a:r>
        </a:p>
      </dgm:t>
    </dgm:pt>
    <dgm:pt modelId="{D50CE71F-8DB1-4AE9-AC49-EEB01A02D2AF}" type="parTrans" cxnId="{402A6C08-CA17-495A-8A25-0EA2E89094B3}">
      <dgm:prSet/>
      <dgm:spPr/>
      <dgm:t>
        <a:bodyPr/>
        <a:lstStyle/>
        <a:p>
          <a:endParaRPr lang="en-US"/>
        </a:p>
      </dgm:t>
    </dgm:pt>
    <dgm:pt modelId="{79B4EA1E-64FD-42DA-AEEA-C3BAA470927E}" type="sibTrans" cxnId="{402A6C08-CA17-495A-8A25-0EA2E89094B3}">
      <dgm:prSet/>
      <dgm:spPr/>
      <dgm:t>
        <a:bodyPr/>
        <a:lstStyle/>
        <a:p>
          <a:endParaRPr lang="en-US"/>
        </a:p>
      </dgm:t>
    </dgm:pt>
    <dgm:pt modelId="{445F6515-DF39-4DCF-9FFE-9B42FAD292C5}">
      <dgm:prSet/>
      <dgm:spPr/>
      <dgm:t>
        <a:bodyPr/>
        <a:lstStyle/>
        <a:p>
          <a:pPr>
            <a:lnSpc>
              <a:spcPct val="100000"/>
            </a:lnSpc>
          </a:pPr>
          <a:r>
            <a:rPr lang="en-US"/>
            <a:t>Breakpoints are defined based on those established for closely-related </a:t>
          </a:r>
          <a:r>
            <a:rPr lang="en-US" i="1"/>
            <a:t>Candida</a:t>
          </a:r>
          <a:r>
            <a:rPr lang="en-US"/>
            <a:t> species and on expert opinion. </a:t>
          </a:r>
        </a:p>
      </dgm:t>
    </dgm:pt>
    <dgm:pt modelId="{7DA74B42-AB07-4BEF-BDF6-F333EC5C9F55}" type="parTrans" cxnId="{D3A42F13-4ECF-45F4-99C8-F297A1DBED10}">
      <dgm:prSet/>
      <dgm:spPr/>
      <dgm:t>
        <a:bodyPr/>
        <a:lstStyle/>
        <a:p>
          <a:endParaRPr lang="en-US"/>
        </a:p>
      </dgm:t>
    </dgm:pt>
    <dgm:pt modelId="{8DF9077E-F22C-4578-B38E-25BE974CF9BA}" type="sibTrans" cxnId="{D3A42F13-4ECF-45F4-99C8-F297A1DBED10}">
      <dgm:prSet/>
      <dgm:spPr/>
      <dgm:t>
        <a:bodyPr/>
        <a:lstStyle/>
        <a:p>
          <a:endParaRPr lang="en-US"/>
        </a:p>
      </dgm:t>
    </dgm:pt>
    <dgm:pt modelId="{CC837510-931C-4D1F-894A-9862EC552E67}">
      <dgm:prSet/>
      <dgm:spPr/>
      <dgm:t>
        <a:bodyPr/>
        <a:lstStyle/>
        <a:p>
          <a:pPr>
            <a:lnSpc>
              <a:spcPct val="100000"/>
            </a:lnSpc>
          </a:pPr>
          <a:r>
            <a:rPr lang="en-US"/>
            <a:t>Correlation between microbiologic breakpoints and clinical outcomes is not known currently. </a:t>
          </a:r>
        </a:p>
      </dgm:t>
    </dgm:pt>
    <dgm:pt modelId="{5A64796A-5CE8-4DC7-AA5A-FCCC003C18D5}" type="parTrans" cxnId="{C835A447-6553-4195-B360-9A2A599CCA7C}">
      <dgm:prSet/>
      <dgm:spPr/>
      <dgm:t>
        <a:bodyPr/>
        <a:lstStyle/>
        <a:p>
          <a:endParaRPr lang="en-US"/>
        </a:p>
      </dgm:t>
    </dgm:pt>
    <dgm:pt modelId="{4996A4A2-886C-49D9-9188-B7F8E8939035}" type="sibTrans" cxnId="{C835A447-6553-4195-B360-9A2A599CCA7C}">
      <dgm:prSet/>
      <dgm:spPr/>
      <dgm:t>
        <a:bodyPr/>
        <a:lstStyle/>
        <a:p>
          <a:endParaRPr lang="en-US"/>
        </a:p>
      </dgm:t>
    </dgm:pt>
    <dgm:pt modelId="{83B7523E-2818-4BED-B4AF-D7CAC27B3685}" type="pres">
      <dgm:prSet presAssocID="{F13AB689-EC62-47C3-BB07-81D45263F6D7}" presName="root" presStyleCnt="0">
        <dgm:presLayoutVars>
          <dgm:dir/>
          <dgm:resizeHandles val="exact"/>
        </dgm:presLayoutVars>
      </dgm:prSet>
      <dgm:spPr/>
    </dgm:pt>
    <dgm:pt modelId="{2700A51F-2B4F-4792-B7F5-1012839338E1}" type="pres">
      <dgm:prSet presAssocID="{08C11228-7639-49A3-9722-1703CC998F89}" presName="compNode" presStyleCnt="0"/>
      <dgm:spPr/>
    </dgm:pt>
    <dgm:pt modelId="{F7E36212-8EB4-4FBB-B3ED-95513D0F55F7}" type="pres">
      <dgm:prSet presAssocID="{08C11228-7639-49A3-9722-1703CC998F89}" presName="bgRect" presStyleLbl="bgShp" presStyleIdx="0" presStyleCnt="3"/>
      <dgm:spPr/>
    </dgm:pt>
    <dgm:pt modelId="{1AB01285-81D3-4049-89BA-044622EF2BA1}" type="pres">
      <dgm:prSet presAssocID="{08C11228-7639-49A3-9722-1703CC998F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64040AF3-EF57-482C-A2AD-B556445B53A1}" type="pres">
      <dgm:prSet presAssocID="{08C11228-7639-49A3-9722-1703CC998F89}" presName="spaceRect" presStyleCnt="0"/>
      <dgm:spPr/>
    </dgm:pt>
    <dgm:pt modelId="{80639801-565C-4458-B4BF-A0BC77A8BB33}" type="pres">
      <dgm:prSet presAssocID="{08C11228-7639-49A3-9722-1703CC998F89}" presName="parTx" presStyleLbl="revTx" presStyleIdx="0" presStyleCnt="3">
        <dgm:presLayoutVars>
          <dgm:chMax val="0"/>
          <dgm:chPref val="0"/>
        </dgm:presLayoutVars>
      </dgm:prSet>
      <dgm:spPr/>
    </dgm:pt>
    <dgm:pt modelId="{55644DC9-2F0C-49B3-94D7-3A3EF15D18D2}" type="pres">
      <dgm:prSet presAssocID="{79B4EA1E-64FD-42DA-AEEA-C3BAA470927E}" presName="sibTrans" presStyleCnt="0"/>
      <dgm:spPr/>
    </dgm:pt>
    <dgm:pt modelId="{63F2351A-CBC4-4BCD-BE03-882544A33426}" type="pres">
      <dgm:prSet presAssocID="{445F6515-DF39-4DCF-9FFE-9B42FAD292C5}" presName="compNode" presStyleCnt="0"/>
      <dgm:spPr/>
    </dgm:pt>
    <dgm:pt modelId="{35DE261F-24CE-4AA1-981A-C3608B678ED5}" type="pres">
      <dgm:prSet presAssocID="{445F6515-DF39-4DCF-9FFE-9B42FAD292C5}" presName="bgRect" presStyleLbl="bgShp" presStyleIdx="1" presStyleCnt="3"/>
      <dgm:spPr/>
    </dgm:pt>
    <dgm:pt modelId="{5CAE1698-111F-4DFE-9C0A-563AF7C656FD}" type="pres">
      <dgm:prSet presAssocID="{445F6515-DF39-4DCF-9FFE-9B42FAD292C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ientist female with solid fill"/>
        </a:ext>
      </dgm:extLst>
    </dgm:pt>
    <dgm:pt modelId="{28C62104-FAED-4014-9A62-C612BAE177CB}" type="pres">
      <dgm:prSet presAssocID="{445F6515-DF39-4DCF-9FFE-9B42FAD292C5}" presName="spaceRect" presStyleCnt="0"/>
      <dgm:spPr/>
    </dgm:pt>
    <dgm:pt modelId="{902584F2-6963-4938-9CBA-E79961D611A2}" type="pres">
      <dgm:prSet presAssocID="{445F6515-DF39-4DCF-9FFE-9B42FAD292C5}" presName="parTx" presStyleLbl="revTx" presStyleIdx="1" presStyleCnt="3">
        <dgm:presLayoutVars>
          <dgm:chMax val="0"/>
          <dgm:chPref val="0"/>
        </dgm:presLayoutVars>
      </dgm:prSet>
      <dgm:spPr/>
    </dgm:pt>
    <dgm:pt modelId="{1E741243-5C72-48E2-BF61-E7B3105492DA}" type="pres">
      <dgm:prSet presAssocID="{8DF9077E-F22C-4578-B38E-25BE974CF9BA}" presName="sibTrans" presStyleCnt="0"/>
      <dgm:spPr/>
    </dgm:pt>
    <dgm:pt modelId="{2228AD38-353F-4543-A40C-530036423DCE}" type="pres">
      <dgm:prSet presAssocID="{CC837510-931C-4D1F-894A-9862EC552E67}" presName="compNode" presStyleCnt="0"/>
      <dgm:spPr/>
    </dgm:pt>
    <dgm:pt modelId="{BD38B653-3679-43AB-9A15-1EF3085A6115}" type="pres">
      <dgm:prSet presAssocID="{CC837510-931C-4D1F-894A-9862EC552E67}" presName="bgRect" presStyleLbl="bgShp" presStyleIdx="2" presStyleCnt="3"/>
      <dgm:spPr/>
    </dgm:pt>
    <dgm:pt modelId="{EC2421A7-D826-46F1-8A1F-47FD8987E5EC}" type="pres">
      <dgm:prSet presAssocID="{CC837510-931C-4D1F-894A-9862EC552E6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3CE65C10-3540-469E-A29B-8A1AA5C2F1CF}" type="pres">
      <dgm:prSet presAssocID="{CC837510-931C-4D1F-894A-9862EC552E67}" presName="spaceRect" presStyleCnt="0"/>
      <dgm:spPr/>
    </dgm:pt>
    <dgm:pt modelId="{D5DFA5AC-DE70-409B-9D9F-AB8640592C2E}" type="pres">
      <dgm:prSet presAssocID="{CC837510-931C-4D1F-894A-9862EC552E67}" presName="parTx" presStyleLbl="revTx" presStyleIdx="2" presStyleCnt="3">
        <dgm:presLayoutVars>
          <dgm:chMax val="0"/>
          <dgm:chPref val="0"/>
        </dgm:presLayoutVars>
      </dgm:prSet>
      <dgm:spPr/>
    </dgm:pt>
  </dgm:ptLst>
  <dgm:cxnLst>
    <dgm:cxn modelId="{402A6C08-CA17-495A-8A25-0EA2E89094B3}" srcId="{F13AB689-EC62-47C3-BB07-81D45263F6D7}" destId="{08C11228-7639-49A3-9722-1703CC998F89}" srcOrd="0" destOrd="0" parTransId="{D50CE71F-8DB1-4AE9-AC49-EEB01A02D2AF}" sibTransId="{79B4EA1E-64FD-42DA-AEEA-C3BAA470927E}"/>
    <dgm:cxn modelId="{D3A42F13-4ECF-45F4-99C8-F297A1DBED10}" srcId="{F13AB689-EC62-47C3-BB07-81D45263F6D7}" destId="{445F6515-DF39-4DCF-9FFE-9B42FAD292C5}" srcOrd="1" destOrd="0" parTransId="{7DA74B42-AB07-4BEF-BDF6-F333EC5C9F55}" sibTransId="{8DF9077E-F22C-4578-B38E-25BE974CF9BA}"/>
    <dgm:cxn modelId="{E1459825-ED13-425D-AE49-D5617D37E65A}" type="presOf" srcId="{08C11228-7639-49A3-9722-1703CC998F89}" destId="{80639801-565C-4458-B4BF-A0BC77A8BB33}" srcOrd="0" destOrd="0" presId="urn:microsoft.com/office/officeart/2018/2/layout/IconVerticalSolidList"/>
    <dgm:cxn modelId="{C835A447-6553-4195-B360-9A2A599CCA7C}" srcId="{F13AB689-EC62-47C3-BB07-81D45263F6D7}" destId="{CC837510-931C-4D1F-894A-9862EC552E67}" srcOrd="2" destOrd="0" parTransId="{5A64796A-5CE8-4DC7-AA5A-FCCC003C18D5}" sibTransId="{4996A4A2-886C-49D9-9188-B7F8E8939035}"/>
    <dgm:cxn modelId="{7F192050-BC38-4A09-97A5-B19CB7B4CC40}" type="presOf" srcId="{F13AB689-EC62-47C3-BB07-81D45263F6D7}" destId="{83B7523E-2818-4BED-B4AF-D7CAC27B3685}" srcOrd="0" destOrd="0" presId="urn:microsoft.com/office/officeart/2018/2/layout/IconVerticalSolidList"/>
    <dgm:cxn modelId="{A39F9085-6841-472C-A21F-0BE139A9DE12}" type="presOf" srcId="{445F6515-DF39-4DCF-9FFE-9B42FAD292C5}" destId="{902584F2-6963-4938-9CBA-E79961D611A2}" srcOrd="0" destOrd="0" presId="urn:microsoft.com/office/officeart/2018/2/layout/IconVerticalSolidList"/>
    <dgm:cxn modelId="{ACD41FB8-EC4E-475F-9634-B64D70D103DE}" type="presOf" srcId="{CC837510-931C-4D1F-894A-9862EC552E67}" destId="{D5DFA5AC-DE70-409B-9D9F-AB8640592C2E}" srcOrd="0" destOrd="0" presId="urn:microsoft.com/office/officeart/2018/2/layout/IconVerticalSolidList"/>
    <dgm:cxn modelId="{45991B40-FEFC-4699-9146-B45849631BC1}" type="presParOf" srcId="{83B7523E-2818-4BED-B4AF-D7CAC27B3685}" destId="{2700A51F-2B4F-4792-B7F5-1012839338E1}" srcOrd="0" destOrd="0" presId="urn:microsoft.com/office/officeart/2018/2/layout/IconVerticalSolidList"/>
    <dgm:cxn modelId="{26168121-0955-4A03-BD73-2BDC3BE8501D}" type="presParOf" srcId="{2700A51F-2B4F-4792-B7F5-1012839338E1}" destId="{F7E36212-8EB4-4FBB-B3ED-95513D0F55F7}" srcOrd="0" destOrd="0" presId="urn:microsoft.com/office/officeart/2018/2/layout/IconVerticalSolidList"/>
    <dgm:cxn modelId="{93CA586C-F9EE-41B4-9CDE-F18010C96C76}" type="presParOf" srcId="{2700A51F-2B4F-4792-B7F5-1012839338E1}" destId="{1AB01285-81D3-4049-89BA-044622EF2BA1}" srcOrd="1" destOrd="0" presId="urn:microsoft.com/office/officeart/2018/2/layout/IconVerticalSolidList"/>
    <dgm:cxn modelId="{C15C494B-19E4-40E7-B5ED-830208A3808C}" type="presParOf" srcId="{2700A51F-2B4F-4792-B7F5-1012839338E1}" destId="{64040AF3-EF57-482C-A2AD-B556445B53A1}" srcOrd="2" destOrd="0" presId="urn:microsoft.com/office/officeart/2018/2/layout/IconVerticalSolidList"/>
    <dgm:cxn modelId="{728D4FCE-7250-4BB7-B404-50F3DFD856C5}" type="presParOf" srcId="{2700A51F-2B4F-4792-B7F5-1012839338E1}" destId="{80639801-565C-4458-B4BF-A0BC77A8BB33}" srcOrd="3" destOrd="0" presId="urn:microsoft.com/office/officeart/2018/2/layout/IconVerticalSolidList"/>
    <dgm:cxn modelId="{9E5E83FD-CC71-4528-B775-21337C5A7F11}" type="presParOf" srcId="{83B7523E-2818-4BED-B4AF-D7CAC27B3685}" destId="{55644DC9-2F0C-49B3-94D7-3A3EF15D18D2}" srcOrd="1" destOrd="0" presId="urn:microsoft.com/office/officeart/2018/2/layout/IconVerticalSolidList"/>
    <dgm:cxn modelId="{5D2B11D3-BD5F-4D46-B9D5-103F34565F70}" type="presParOf" srcId="{83B7523E-2818-4BED-B4AF-D7CAC27B3685}" destId="{63F2351A-CBC4-4BCD-BE03-882544A33426}" srcOrd="2" destOrd="0" presId="urn:microsoft.com/office/officeart/2018/2/layout/IconVerticalSolidList"/>
    <dgm:cxn modelId="{B8EFF723-EDDF-43B8-812C-1792C847B69D}" type="presParOf" srcId="{63F2351A-CBC4-4BCD-BE03-882544A33426}" destId="{35DE261F-24CE-4AA1-981A-C3608B678ED5}" srcOrd="0" destOrd="0" presId="urn:microsoft.com/office/officeart/2018/2/layout/IconVerticalSolidList"/>
    <dgm:cxn modelId="{C3991E78-D72D-47AF-B31B-76EAAAB1D1C5}" type="presParOf" srcId="{63F2351A-CBC4-4BCD-BE03-882544A33426}" destId="{5CAE1698-111F-4DFE-9C0A-563AF7C656FD}" srcOrd="1" destOrd="0" presId="urn:microsoft.com/office/officeart/2018/2/layout/IconVerticalSolidList"/>
    <dgm:cxn modelId="{4A59C37F-983B-48BD-B2AB-C65676718702}" type="presParOf" srcId="{63F2351A-CBC4-4BCD-BE03-882544A33426}" destId="{28C62104-FAED-4014-9A62-C612BAE177CB}" srcOrd="2" destOrd="0" presId="urn:microsoft.com/office/officeart/2018/2/layout/IconVerticalSolidList"/>
    <dgm:cxn modelId="{8CAD2886-1760-47FA-8F73-2B8629E305D2}" type="presParOf" srcId="{63F2351A-CBC4-4BCD-BE03-882544A33426}" destId="{902584F2-6963-4938-9CBA-E79961D611A2}" srcOrd="3" destOrd="0" presId="urn:microsoft.com/office/officeart/2018/2/layout/IconVerticalSolidList"/>
    <dgm:cxn modelId="{0F34F76B-CEE4-48F6-B96D-C7CE3150FE18}" type="presParOf" srcId="{83B7523E-2818-4BED-B4AF-D7CAC27B3685}" destId="{1E741243-5C72-48E2-BF61-E7B3105492DA}" srcOrd="3" destOrd="0" presId="urn:microsoft.com/office/officeart/2018/2/layout/IconVerticalSolidList"/>
    <dgm:cxn modelId="{B335C3A8-88CB-4E2C-9083-1D4015BC8CCC}" type="presParOf" srcId="{83B7523E-2818-4BED-B4AF-D7CAC27B3685}" destId="{2228AD38-353F-4543-A40C-530036423DCE}" srcOrd="4" destOrd="0" presId="urn:microsoft.com/office/officeart/2018/2/layout/IconVerticalSolidList"/>
    <dgm:cxn modelId="{5F077DD4-D8CD-4840-A2A7-96800C3182EE}" type="presParOf" srcId="{2228AD38-353F-4543-A40C-530036423DCE}" destId="{BD38B653-3679-43AB-9A15-1EF3085A6115}" srcOrd="0" destOrd="0" presId="urn:microsoft.com/office/officeart/2018/2/layout/IconVerticalSolidList"/>
    <dgm:cxn modelId="{9321DA75-1289-41B9-B299-C60C33D65339}" type="presParOf" srcId="{2228AD38-353F-4543-A40C-530036423DCE}" destId="{EC2421A7-D826-46F1-8A1F-47FD8987E5EC}" srcOrd="1" destOrd="0" presId="urn:microsoft.com/office/officeart/2018/2/layout/IconVerticalSolidList"/>
    <dgm:cxn modelId="{0A78A1AC-08E0-4CF4-A990-90010568516B}" type="presParOf" srcId="{2228AD38-353F-4543-A40C-530036423DCE}" destId="{3CE65C10-3540-469E-A29B-8A1AA5C2F1CF}" srcOrd="2" destOrd="0" presId="urn:microsoft.com/office/officeart/2018/2/layout/IconVerticalSolidList"/>
    <dgm:cxn modelId="{1D9D79AC-1AC8-4B3C-A0F5-83D0532F241D}" type="presParOf" srcId="{2228AD38-353F-4543-A40C-530036423DCE}" destId="{D5DFA5AC-DE70-409B-9D9F-AB8640592C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9AF9C3-D8EB-4FCE-865C-9D29790954B8}" type="doc">
      <dgm:prSet loTypeId="urn:microsoft.com/office/officeart/2005/8/layout/vList4" loCatId="picture" qsTypeId="urn:microsoft.com/office/officeart/2005/8/quickstyle/simple1" qsCatId="simple" csTypeId="urn:microsoft.com/office/officeart/2005/8/colors/accent2_3" csCatId="accent2" phldr="1"/>
      <dgm:spPr/>
      <dgm:t>
        <a:bodyPr/>
        <a:lstStyle/>
        <a:p>
          <a:endParaRPr lang="en-US"/>
        </a:p>
      </dgm:t>
    </dgm:pt>
    <dgm:pt modelId="{8E7EFCF5-0C49-4443-BF1D-F6D0C26C1103}">
      <dgm:prSet phldrT="[Text]"/>
      <dgm:spPr/>
      <dgm:t>
        <a:bodyPr/>
        <a:lstStyle/>
        <a:p>
          <a:r>
            <a:rPr lang="en-US"/>
            <a:t>3 pan-resistant </a:t>
          </a:r>
          <a:r>
            <a:rPr lang="en-US" i="1"/>
            <a:t>C. auris</a:t>
          </a:r>
          <a:r>
            <a:rPr lang="en-US" i="0"/>
            <a:t> cases in NY before 2020</a:t>
          </a:r>
          <a:endParaRPr lang="en-US"/>
        </a:p>
      </dgm:t>
    </dgm:pt>
    <dgm:pt modelId="{F189ED0A-D807-4FF8-A238-3C15DACB6BF5}" type="parTrans" cxnId="{2CCDDF65-3BBE-4571-8797-3ACB39617EEA}">
      <dgm:prSet/>
      <dgm:spPr/>
      <dgm:t>
        <a:bodyPr/>
        <a:lstStyle/>
        <a:p>
          <a:endParaRPr lang="en-US"/>
        </a:p>
      </dgm:t>
    </dgm:pt>
    <dgm:pt modelId="{F983C52E-79DA-4868-8A62-0FC9055658E0}" type="sibTrans" cxnId="{2CCDDF65-3BBE-4571-8797-3ACB39617EEA}">
      <dgm:prSet/>
      <dgm:spPr/>
      <dgm:t>
        <a:bodyPr/>
        <a:lstStyle/>
        <a:p>
          <a:endParaRPr lang="en-US"/>
        </a:p>
      </dgm:t>
    </dgm:pt>
    <dgm:pt modelId="{B5037574-0B33-42D2-81F6-23DFD656BD3C}">
      <dgm:prSet phldrT="[Text]"/>
      <dgm:spPr/>
      <dgm:t>
        <a:bodyPr/>
        <a:lstStyle/>
        <a:p>
          <a:r>
            <a:rPr lang="en-US"/>
            <a:t>Cases unrelated with no epi links</a:t>
          </a:r>
        </a:p>
      </dgm:t>
    </dgm:pt>
    <dgm:pt modelId="{23943C1B-77B0-4397-8405-DC9543880DF0}" type="parTrans" cxnId="{DAA291E5-9EE9-4C35-931C-DF44666CEEFF}">
      <dgm:prSet/>
      <dgm:spPr/>
      <dgm:t>
        <a:bodyPr/>
        <a:lstStyle/>
        <a:p>
          <a:endParaRPr lang="en-US"/>
        </a:p>
      </dgm:t>
    </dgm:pt>
    <dgm:pt modelId="{BC336BD4-1A7C-4BA3-A076-7E1681760DD8}" type="sibTrans" cxnId="{DAA291E5-9EE9-4C35-931C-DF44666CEEFF}">
      <dgm:prSet/>
      <dgm:spPr/>
      <dgm:t>
        <a:bodyPr/>
        <a:lstStyle/>
        <a:p>
          <a:endParaRPr lang="en-US"/>
        </a:p>
      </dgm:t>
    </dgm:pt>
    <dgm:pt modelId="{9392529D-E03A-4D8B-82D6-9F82F83B4DCF}">
      <dgm:prSet phldrT="[Text]"/>
      <dgm:spPr/>
      <dgm:t>
        <a:bodyPr/>
        <a:lstStyle/>
        <a:p>
          <a:r>
            <a:rPr lang="en-US" dirty="0"/>
            <a:t>Developed resistance after echinocandin treatment</a:t>
          </a:r>
        </a:p>
      </dgm:t>
    </dgm:pt>
    <dgm:pt modelId="{0E188046-6B99-4472-9602-80139E776BA9}" type="parTrans" cxnId="{EECA0757-7FAB-4F58-B925-F1594E5CAE8E}">
      <dgm:prSet/>
      <dgm:spPr/>
      <dgm:t>
        <a:bodyPr/>
        <a:lstStyle/>
        <a:p>
          <a:endParaRPr lang="en-US"/>
        </a:p>
      </dgm:t>
    </dgm:pt>
    <dgm:pt modelId="{46B4309A-5B28-4178-8680-5B5141D00AFD}" type="sibTrans" cxnId="{EECA0757-7FAB-4F58-B925-F1594E5CAE8E}">
      <dgm:prSet/>
      <dgm:spPr/>
      <dgm:t>
        <a:bodyPr/>
        <a:lstStyle/>
        <a:p>
          <a:endParaRPr lang="en-US"/>
        </a:p>
      </dgm:t>
    </dgm:pt>
    <dgm:pt modelId="{BB6BE81B-8BD3-4C18-AAA0-5E6F5C75ED93}">
      <dgm:prSet phldrT="[Text]"/>
      <dgm:spPr/>
      <dgm:t>
        <a:bodyPr/>
        <a:lstStyle/>
        <a:p>
          <a:r>
            <a:rPr lang="en-US"/>
            <a:t>No pan-resistance found among screened contacts or environmental sampling</a:t>
          </a:r>
        </a:p>
      </dgm:t>
    </dgm:pt>
    <dgm:pt modelId="{35FA8DAC-7BD6-4811-98D8-D88103CA5515}" type="parTrans" cxnId="{AF1432CD-AF0F-413E-977A-31824A2EA9CF}">
      <dgm:prSet/>
      <dgm:spPr/>
      <dgm:t>
        <a:bodyPr/>
        <a:lstStyle/>
        <a:p>
          <a:endParaRPr lang="en-US"/>
        </a:p>
      </dgm:t>
    </dgm:pt>
    <dgm:pt modelId="{8524BE53-989F-40A8-8B49-575B83100CA2}" type="sibTrans" cxnId="{AF1432CD-AF0F-413E-977A-31824A2EA9CF}">
      <dgm:prSet/>
      <dgm:spPr/>
      <dgm:t>
        <a:bodyPr/>
        <a:lstStyle/>
        <a:p>
          <a:endParaRPr lang="en-US"/>
        </a:p>
      </dgm:t>
    </dgm:pt>
    <dgm:pt modelId="{9F7A139E-13F2-499C-9EB5-A35C23962995}" type="pres">
      <dgm:prSet presAssocID="{3E9AF9C3-D8EB-4FCE-865C-9D29790954B8}" presName="linear" presStyleCnt="0">
        <dgm:presLayoutVars>
          <dgm:dir/>
          <dgm:resizeHandles val="exact"/>
        </dgm:presLayoutVars>
      </dgm:prSet>
      <dgm:spPr/>
    </dgm:pt>
    <dgm:pt modelId="{D52C3930-53D2-4F9D-AE33-9B4B628BD7A6}" type="pres">
      <dgm:prSet presAssocID="{8E7EFCF5-0C49-4443-BF1D-F6D0C26C1103}" presName="comp" presStyleCnt="0"/>
      <dgm:spPr/>
    </dgm:pt>
    <dgm:pt modelId="{AB47C832-7E82-4C2D-BF42-2089E62DF42C}" type="pres">
      <dgm:prSet presAssocID="{8E7EFCF5-0C49-4443-BF1D-F6D0C26C1103}" presName="box" presStyleLbl="node1" presStyleIdx="0" presStyleCnt="4" custLinFactNeighborX="-165"/>
      <dgm:spPr/>
    </dgm:pt>
    <dgm:pt modelId="{54C592CE-ACAF-4448-A226-F8E7475DD8F5}" type="pres">
      <dgm:prSet presAssocID="{8E7EFCF5-0C49-4443-BF1D-F6D0C26C1103}" presName="img"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5000" b="-35000"/>
          </a:stretch>
        </a:blipFill>
      </dgm:spPr>
      <dgm:extLst>
        <a:ext uri="{E40237B7-FDA0-4F09-8148-C483321AD2D9}">
          <dgm14:cNvPr xmlns:dgm14="http://schemas.microsoft.com/office/drawing/2010/diagram" id="0" name="" descr="Map with pin with solid fill"/>
        </a:ext>
      </dgm:extLst>
    </dgm:pt>
    <dgm:pt modelId="{EEE08784-4E47-484C-9C55-FCB9A745B339}" type="pres">
      <dgm:prSet presAssocID="{8E7EFCF5-0C49-4443-BF1D-F6D0C26C1103}" presName="text" presStyleLbl="node1" presStyleIdx="0" presStyleCnt="4">
        <dgm:presLayoutVars>
          <dgm:bulletEnabled val="1"/>
        </dgm:presLayoutVars>
      </dgm:prSet>
      <dgm:spPr/>
    </dgm:pt>
    <dgm:pt modelId="{BD8A183F-DC61-4D99-B09B-D22655BC4B76}" type="pres">
      <dgm:prSet presAssocID="{F983C52E-79DA-4868-8A62-0FC9055658E0}" presName="spacer" presStyleCnt="0"/>
      <dgm:spPr/>
    </dgm:pt>
    <dgm:pt modelId="{98F6A6C5-D684-4A8B-B5BE-6416CBE0C728}" type="pres">
      <dgm:prSet presAssocID="{B5037574-0B33-42D2-81F6-23DFD656BD3C}" presName="comp" presStyleCnt="0"/>
      <dgm:spPr/>
    </dgm:pt>
    <dgm:pt modelId="{D04201C8-A82C-425A-BB85-5D1A43E2063E}" type="pres">
      <dgm:prSet presAssocID="{B5037574-0B33-42D2-81F6-23DFD656BD3C}" presName="box" presStyleLbl="node1" presStyleIdx="1" presStyleCnt="4" custLinFactNeighborX="11162" custLinFactNeighborY="-742"/>
      <dgm:spPr/>
    </dgm:pt>
    <dgm:pt modelId="{C43B3130-F48B-4B8D-85B6-BB41EE603489}" type="pres">
      <dgm:prSet presAssocID="{B5037574-0B33-42D2-81F6-23DFD656BD3C}" presName="img"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5000" b="-35000"/>
          </a:stretch>
        </a:blipFill>
      </dgm:spPr>
      <dgm:extLst>
        <a:ext uri="{E40237B7-FDA0-4F09-8148-C483321AD2D9}">
          <dgm14:cNvPr xmlns:dgm14="http://schemas.microsoft.com/office/drawing/2010/diagram" id="0" name="" descr="Puzzle with solid fill"/>
        </a:ext>
      </dgm:extLst>
    </dgm:pt>
    <dgm:pt modelId="{FB65641D-3A47-4388-BC09-CC637924A374}" type="pres">
      <dgm:prSet presAssocID="{B5037574-0B33-42D2-81F6-23DFD656BD3C}" presName="text" presStyleLbl="node1" presStyleIdx="1" presStyleCnt="4">
        <dgm:presLayoutVars>
          <dgm:bulletEnabled val="1"/>
        </dgm:presLayoutVars>
      </dgm:prSet>
      <dgm:spPr/>
    </dgm:pt>
    <dgm:pt modelId="{55D43F01-A73D-49AB-B0CE-262C5EA36B63}" type="pres">
      <dgm:prSet presAssocID="{BC336BD4-1A7C-4BA3-A076-7E1681760DD8}" presName="spacer" presStyleCnt="0"/>
      <dgm:spPr/>
    </dgm:pt>
    <dgm:pt modelId="{4212979E-F360-4167-8BAC-D412CC03CDB3}" type="pres">
      <dgm:prSet presAssocID="{9392529D-E03A-4D8B-82D6-9F82F83B4DCF}" presName="comp" presStyleCnt="0"/>
      <dgm:spPr/>
    </dgm:pt>
    <dgm:pt modelId="{D8B1F508-8080-4266-B194-1A2706800E00}" type="pres">
      <dgm:prSet presAssocID="{9392529D-E03A-4D8B-82D6-9F82F83B4DCF}" presName="box" presStyleLbl="node1" presStyleIdx="2" presStyleCnt="4"/>
      <dgm:spPr/>
    </dgm:pt>
    <dgm:pt modelId="{E78E9D20-28DE-40FE-8FD3-1BBF1967CBCC}" type="pres">
      <dgm:prSet presAssocID="{9392529D-E03A-4D8B-82D6-9F82F83B4DCF}" presName="img"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5000" b="-35000"/>
          </a:stretch>
        </a:blipFill>
      </dgm:spPr>
      <dgm:extLst>
        <a:ext uri="{E40237B7-FDA0-4F09-8148-C483321AD2D9}">
          <dgm14:cNvPr xmlns:dgm14="http://schemas.microsoft.com/office/drawing/2010/diagram" id="0" name="" descr="Medicine with solid fill"/>
        </a:ext>
      </dgm:extLst>
    </dgm:pt>
    <dgm:pt modelId="{CD379D70-B49C-4E7A-80CD-53B92FDDDD1F}" type="pres">
      <dgm:prSet presAssocID="{9392529D-E03A-4D8B-82D6-9F82F83B4DCF}" presName="text" presStyleLbl="node1" presStyleIdx="2" presStyleCnt="4">
        <dgm:presLayoutVars>
          <dgm:bulletEnabled val="1"/>
        </dgm:presLayoutVars>
      </dgm:prSet>
      <dgm:spPr/>
    </dgm:pt>
    <dgm:pt modelId="{1FD913EE-0637-4C5C-9C33-837236E0BE5C}" type="pres">
      <dgm:prSet presAssocID="{46B4309A-5B28-4178-8680-5B5141D00AFD}" presName="spacer" presStyleCnt="0"/>
      <dgm:spPr/>
    </dgm:pt>
    <dgm:pt modelId="{22655938-F2BE-4BD3-8620-7F4E9CBA7530}" type="pres">
      <dgm:prSet presAssocID="{BB6BE81B-8BD3-4C18-AAA0-5E6F5C75ED93}" presName="comp" presStyleCnt="0"/>
      <dgm:spPr/>
    </dgm:pt>
    <dgm:pt modelId="{0EA026DF-63AF-4119-AAA8-C1C4C3ADFD4A}" type="pres">
      <dgm:prSet presAssocID="{BB6BE81B-8BD3-4C18-AAA0-5E6F5C75ED93}" presName="box" presStyleLbl="node1" presStyleIdx="3" presStyleCnt="4" custLinFactNeighborX="-7877" custLinFactNeighborY="252"/>
      <dgm:spPr/>
    </dgm:pt>
    <dgm:pt modelId="{4FDED27A-2CED-4DC7-B04B-387085A8D128}" type="pres">
      <dgm:prSet presAssocID="{BB6BE81B-8BD3-4C18-AAA0-5E6F5C75ED93}" presName="img"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t="-35000" b="-35000"/>
          </a:stretch>
        </a:blipFill>
      </dgm:spPr>
      <dgm:extLst>
        <a:ext uri="{E40237B7-FDA0-4F09-8148-C483321AD2D9}">
          <dgm14:cNvPr xmlns:dgm14="http://schemas.microsoft.com/office/drawing/2010/diagram" id="0" name="" descr="Magnifying glass with solid fill"/>
        </a:ext>
      </dgm:extLst>
    </dgm:pt>
    <dgm:pt modelId="{EB39C0A6-54F2-4F24-AE64-52EBD8FFCB62}" type="pres">
      <dgm:prSet presAssocID="{BB6BE81B-8BD3-4C18-AAA0-5E6F5C75ED93}" presName="text" presStyleLbl="node1" presStyleIdx="3" presStyleCnt="4">
        <dgm:presLayoutVars>
          <dgm:bulletEnabled val="1"/>
        </dgm:presLayoutVars>
      </dgm:prSet>
      <dgm:spPr/>
    </dgm:pt>
  </dgm:ptLst>
  <dgm:cxnLst>
    <dgm:cxn modelId="{3DA6A114-E815-4A6F-BB75-F23E64A11EA5}" type="presOf" srcId="{8E7EFCF5-0C49-4443-BF1D-F6D0C26C1103}" destId="{EEE08784-4E47-484C-9C55-FCB9A745B339}" srcOrd="1" destOrd="0" presId="urn:microsoft.com/office/officeart/2005/8/layout/vList4"/>
    <dgm:cxn modelId="{0D1D7234-7D17-46B3-92D3-71C900BFEB12}" type="presOf" srcId="{BB6BE81B-8BD3-4C18-AAA0-5E6F5C75ED93}" destId="{EB39C0A6-54F2-4F24-AE64-52EBD8FFCB62}" srcOrd="1" destOrd="0" presId="urn:microsoft.com/office/officeart/2005/8/layout/vList4"/>
    <dgm:cxn modelId="{2CCDDF65-3BBE-4571-8797-3ACB39617EEA}" srcId="{3E9AF9C3-D8EB-4FCE-865C-9D29790954B8}" destId="{8E7EFCF5-0C49-4443-BF1D-F6D0C26C1103}" srcOrd="0" destOrd="0" parTransId="{F189ED0A-D807-4FF8-A238-3C15DACB6BF5}" sibTransId="{F983C52E-79DA-4868-8A62-0FC9055658E0}"/>
    <dgm:cxn modelId="{EECA0757-7FAB-4F58-B925-F1594E5CAE8E}" srcId="{3E9AF9C3-D8EB-4FCE-865C-9D29790954B8}" destId="{9392529D-E03A-4D8B-82D6-9F82F83B4DCF}" srcOrd="2" destOrd="0" parTransId="{0E188046-6B99-4472-9602-80139E776BA9}" sibTransId="{46B4309A-5B28-4178-8680-5B5141D00AFD}"/>
    <dgm:cxn modelId="{68666A80-7CFA-429F-8AB7-B6AEB8EEEDAA}" type="presOf" srcId="{BB6BE81B-8BD3-4C18-AAA0-5E6F5C75ED93}" destId="{0EA026DF-63AF-4119-AAA8-C1C4C3ADFD4A}" srcOrd="0" destOrd="0" presId="urn:microsoft.com/office/officeart/2005/8/layout/vList4"/>
    <dgm:cxn modelId="{63113F89-DC99-4CF1-84A9-B65EA3F3F2E7}" type="presOf" srcId="{9392529D-E03A-4D8B-82D6-9F82F83B4DCF}" destId="{D8B1F508-8080-4266-B194-1A2706800E00}" srcOrd="0" destOrd="0" presId="urn:microsoft.com/office/officeart/2005/8/layout/vList4"/>
    <dgm:cxn modelId="{4BFEDEA3-8E0B-4D13-9041-3F05152DE5CA}" type="presOf" srcId="{8E7EFCF5-0C49-4443-BF1D-F6D0C26C1103}" destId="{AB47C832-7E82-4C2D-BF42-2089E62DF42C}" srcOrd="0" destOrd="0" presId="urn:microsoft.com/office/officeart/2005/8/layout/vList4"/>
    <dgm:cxn modelId="{35C6F6B8-4B67-4C2E-9F4A-1362A37B0525}" type="presOf" srcId="{3E9AF9C3-D8EB-4FCE-865C-9D29790954B8}" destId="{9F7A139E-13F2-499C-9EB5-A35C23962995}" srcOrd="0" destOrd="0" presId="urn:microsoft.com/office/officeart/2005/8/layout/vList4"/>
    <dgm:cxn modelId="{626E85C7-D0FA-4CF7-80BA-0EA32C7C9E1A}" type="presOf" srcId="{B5037574-0B33-42D2-81F6-23DFD656BD3C}" destId="{FB65641D-3A47-4388-BC09-CC637924A374}" srcOrd="1" destOrd="0" presId="urn:microsoft.com/office/officeart/2005/8/layout/vList4"/>
    <dgm:cxn modelId="{381406CA-FAD4-4B61-918A-F18E549B9575}" type="presOf" srcId="{B5037574-0B33-42D2-81F6-23DFD656BD3C}" destId="{D04201C8-A82C-425A-BB85-5D1A43E2063E}" srcOrd="0" destOrd="0" presId="urn:microsoft.com/office/officeart/2005/8/layout/vList4"/>
    <dgm:cxn modelId="{AF1432CD-AF0F-413E-977A-31824A2EA9CF}" srcId="{3E9AF9C3-D8EB-4FCE-865C-9D29790954B8}" destId="{BB6BE81B-8BD3-4C18-AAA0-5E6F5C75ED93}" srcOrd="3" destOrd="0" parTransId="{35FA8DAC-7BD6-4811-98D8-D88103CA5515}" sibTransId="{8524BE53-989F-40A8-8B49-575B83100CA2}"/>
    <dgm:cxn modelId="{DFC304D5-0ECA-4A23-9830-22EC9FA190A8}" type="presOf" srcId="{9392529D-E03A-4D8B-82D6-9F82F83B4DCF}" destId="{CD379D70-B49C-4E7A-80CD-53B92FDDDD1F}" srcOrd="1" destOrd="0" presId="urn:microsoft.com/office/officeart/2005/8/layout/vList4"/>
    <dgm:cxn modelId="{DAA291E5-9EE9-4C35-931C-DF44666CEEFF}" srcId="{3E9AF9C3-D8EB-4FCE-865C-9D29790954B8}" destId="{B5037574-0B33-42D2-81F6-23DFD656BD3C}" srcOrd="1" destOrd="0" parTransId="{23943C1B-77B0-4397-8405-DC9543880DF0}" sibTransId="{BC336BD4-1A7C-4BA3-A076-7E1681760DD8}"/>
    <dgm:cxn modelId="{D8259D08-BA5E-4C8F-91E9-FA7B623A0B15}" type="presParOf" srcId="{9F7A139E-13F2-499C-9EB5-A35C23962995}" destId="{D52C3930-53D2-4F9D-AE33-9B4B628BD7A6}" srcOrd="0" destOrd="0" presId="urn:microsoft.com/office/officeart/2005/8/layout/vList4"/>
    <dgm:cxn modelId="{473A4CA7-7578-4C2E-BC21-22214193AED5}" type="presParOf" srcId="{D52C3930-53D2-4F9D-AE33-9B4B628BD7A6}" destId="{AB47C832-7E82-4C2D-BF42-2089E62DF42C}" srcOrd="0" destOrd="0" presId="urn:microsoft.com/office/officeart/2005/8/layout/vList4"/>
    <dgm:cxn modelId="{897511FA-F514-428F-A6E1-36BE16945C4C}" type="presParOf" srcId="{D52C3930-53D2-4F9D-AE33-9B4B628BD7A6}" destId="{54C592CE-ACAF-4448-A226-F8E7475DD8F5}" srcOrd="1" destOrd="0" presId="urn:microsoft.com/office/officeart/2005/8/layout/vList4"/>
    <dgm:cxn modelId="{2197FB52-552B-4F6E-B38D-11EC43034716}" type="presParOf" srcId="{D52C3930-53D2-4F9D-AE33-9B4B628BD7A6}" destId="{EEE08784-4E47-484C-9C55-FCB9A745B339}" srcOrd="2" destOrd="0" presId="urn:microsoft.com/office/officeart/2005/8/layout/vList4"/>
    <dgm:cxn modelId="{D97B90AE-2A61-45E9-84EE-0BF6042F13C6}" type="presParOf" srcId="{9F7A139E-13F2-499C-9EB5-A35C23962995}" destId="{BD8A183F-DC61-4D99-B09B-D22655BC4B76}" srcOrd="1" destOrd="0" presId="urn:microsoft.com/office/officeart/2005/8/layout/vList4"/>
    <dgm:cxn modelId="{74415E17-ED5B-47E4-AF33-B2C07A66A933}" type="presParOf" srcId="{9F7A139E-13F2-499C-9EB5-A35C23962995}" destId="{98F6A6C5-D684-4A8B-B5BE-6416CBE0C728}" srcOrd="2" destOrd="0" presId="urn:microsoft.com/office/officeart/2005/8/layout/vList4"/>
    <dgm:cxn modelId="{D2030F71-33D3-486F-8A58-AE574E9EFFD7}" type="presParOf" srcId="{98F6A6C5-D684-4A8B-B5BE-6416CBE0C728}" destId="{D04201C8-A82C-425A-BB85-5D1A43E2063E}" srcOrd="0" destOrd="0" presId="urn:microsoft.com/office/officeart/2005/8/layout/vList4"/>
    <dgm:cxn modelId="{813B0CE8-5C25-404E-BCE3-15D47F186D6B}" type="presParOf" srcId="{98F6A6C5-D684-4A8B-B5BE-6416CBE0C728}" destId="{C43B3130-F48B-4B8D-85B6-BB41EE603489}" srcOrd="1" destOrd="0" presId="urn:microsoft.com/office/officeart/2005/8/layout/vList4"/>
    <dgm:cxn modelId="{9848D8CE-2BED-437C-AF15-A2301B10D118}" type="presParOf" srcId="{98F6A6C5-D684-4A8B-B5BE-6416CBE0C728}" destId="{FB65641D-3A47-4388-BC09-CC637924A374}" srcOrd="2" destOrd="0" presId="urn:microsoft.com/office/officeart/2005/8/layout/vList4"/>
    <dgm:cxn modelId="{A32236A6-C0B4-4D4D-B4A0-0464CA73125E}" type="presParOf" srcId="{9F7A139E-13F2-499C-9EB5-A35C23962995}" destId="{55D43F01-A73D-49AB-B0CE-262C5EA36B63}" srcOrd="3" destOrd="0" presId="urn:microsoft.com/office/officeart/2005/8/layout/vList4"/>
    <dgm:cxn modelId="{8CEBC578-30E9-4999-AC57-071D31526C39}" type="presParOf" srcId="{9F7A139E-13F2-499C-9EB5-A35C23962995}" destId="{4212979E-F360-4167-8BAC-D412CC03CDB3}" srcOrd="4" destOrd="0" presId="urn:microsoft.com/office/officeart/2005/8/layout/vList4"/>
    <dgm:cxn modelId="{9C7F0F46-018D-4B60-8440-EE39FDBF50CB}" type="presParOf" srcId="{4212979E-F360-4167-8BAC-D412CC03CDB3}" destId="{D8B1F508-8080-4266-B194-1A2706800E00}" srcOrd="0" destOrd="0" presId="urn:microsoft.com/office/officeart/2005/8/layout/vList4"/>
    <dgm:cxn modelId="{E5F7FBA4-01F0-43E7-AF0C-96075721DE05}" type="presParOf" srcId="{4212979E-F360-4167-8BAC-D412CC03CDB3}" destId="{E78E9D20-28DE-40FE-8FD3-1BBF1967CBCC}" srcOrd="1" destOrd="0" presId="urn:microsoft.com/office/officeart/2005/8/layout/vList4"/>
    <dgm:cxn modelId="{7D9930A4-442C-4371-B293-9B74947CB9FA}" type="presParOf" srcId="{4212979E-F360-4167-8BAC-D412CC03CDB3}" destId="{CD379D70-B49C-4E7A-80CD-53B92FDDDD1F}" srcOrd="2" destOrd="0" presId="urn:microsoft.com/office/officeart/2005/8/layout/vList4"/>
    <dgm:cxn modelId="{3A6F58ED-D9AD-4D7D-8F62-BDCB66640626}" type="presParOf" srcId="{9F7A139E-13F2-499C-9EB5-A35C23962995}" destId="{1FD913EE-0637-4C5C-9C33-837236E0BE5C}" srcOrd="5" destOrd="0" presId="urn:microsoft.com/office/officeart/2005/8/layout/vList4"/>
    <dgm:cxn modelId="{6D72A408-3BC2-41A7-B58F-13121753E47D}" type="presParOf" srcId="{9F7A139E-13F2-499C-9EB5-A35C23962995}" destId="{22655938-F2BE-4BD3-8620-7F4E9CBA7530}" srcOrd="6" destOrd="0" presId="urn:microsoft.com/office/officeart/2005/8/layout/vList4"/>
    <dgm:cxn modelId="{800B2EF0-631A-48DD-AB9A-09EB888A28BE}" type="presParOf" srcId="{22655938-F2BE-4BD3-8620-7F4E9CBA7530}" destId="{0EA026DF-63AF-4119-AAA8-C1C4C3ADFD4A}" srcOrd="0" destOrd="0" presId="urn:microsoft.com/office/officeart/2005/8/layout/vList4"/>
    <dgm:cxn modelId="{3B811BF1-B67D-4E11-87AA-99F2F4DCE5CB}" type="presParOf" srcId="{22655938-F2BE-4BD3-8620-7F4E9CBA7530}" destId="{4FDED27A-2CED-4DC7-B04B-387085A8D128}" srcOrd="1" destOrd="0" presId="urn:microsoft.com/office/officeart/2005/8/layout/vList4"/>
    <dgm:cxn modelId="{60489898-0CA8-4BE2-89E4-A8C694EBA1F2}" type="presParOf" srcId="{22655938-F2BE-4BD3-8620-7F4E9CBA7530}" destId="{EB39C0A6-54F2-4F24-AE64-52EBD8FFCB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9AF9C3-D8EB-4FCE-865C-9D29790954B8}" type="doc">
      <dgm:prSet loTypeId="urn:microsoft.com/office/officeart/2005/8/layout/vList4" loCatId="picture" qsTypeId="urn:microsoft.com/office/officeart/2005/8/quickstyle/simple1" qsCatId="simple" csTypeId="urn:microsoft.com/office/officeart/2005/8/colors/accent2_3" csCatId="accent2" phldr="1"/>
      <dgm:spPr/>
      <dgm:t>
        <a:bodyPr/>
        <a:lstStyle/>
        <a:p>
          <a:endParaRPr lang="en-US"/>
        </a:p>
      </dgm:t>
    </dgm:pt>
    <dgm:pt modelId="{8E7EFCF5-0C49-4443-BF1D-F6D0C26C1103}">
      <dgm:prSet phldrT="[Text]" custT="1"/>
      <dgm:spPr/>
      <dgm:t>
        <a:bodyPr/>
        <a:lstStyle/>
        <a:p>
          <a:r>
            <a:rPr lang="en-US" sz="1600"/>
            <a:t>2 independent clusters of pan- or echinocandin-resistant cases</a:t>
          </a:r>
        </a:p>
      </dgm:t>
    </dgm:pt>
    <dgm:pt modelId="{F189ED0A-D807-4FF8-A238-3C15DACB6BF5}" type="parTrans" cxnId="{2CCDDF65-3BBE-4571-8797-3ACB39617EEA}">
      <dgm:prSet/>
      <dgm:spPr/>
      <dgm:t>
        <a:bodyPr/>
        <a:lstStyle/>
        <a:p>
          <a:endParaRPr lang="en-US"/>
        </a:p>
      </dgm:t>
    </dgm:pt>
    <dgm:pt modelId="{F983C52E-79DA-4868-8A62-0FC9055658E0}" type="sibTrans" cxnId="{2CCDDF65-3BBE-4571-8797-3ACB39617EEA}">
      <dgm:prSet/>
      <dgm:spPr/>
      <dgm:t>
        <a:bodyPr/>
        <a:lstStyle/>
        <a:p>
          <a:endParaRPr lang="en-US"/>
        </a:p>
      </dgm:t>
    </dgm:pt>
    <dgm:pt modelId="{B5037574-0B33-42D2-81F6-23DFD656BD3C}">
      <dgm:prSet phldrT="[Text]" custT="1"/>
      <dgm:spPr/>
      <dgm:t>
        <a:bodyPr/>
        <a:lstStyle/>
        <a:p>
          <a:pPr rtl="0"/>
          <a:r>
            <a:rPr lang="en-US" sz="1600"/>
            <a:t>None had prior echinocandin treatment</a:t>
          </a:r>
        </a:p>
      </dgm:t>
    </dgm:pt>
    <dgm:pt modelId="{23943C1B-77B0-4397-8405-DC9543880DF0}" type="parTrans" cxnId="{DAA291E5-9EE9-4C35-931C-DF44666CEEFF}">
      <dgm:prSet/>
      <dgm:spPr/>
      <dgm:t>
        <a:bodyPr/>
        <a:lstStyle/>
        <a:p>
          <a:endParaRPr lang="en-US"/>
        </a:p>
      </dgm:t>
    </dgm:pt>
    <dgm:pt modelId="{BC336BD4-1A7C-4BA3-A076-7E1681760DD8}" type="sibTrans" cxnId="{DAA291E5-9EE9-4C35-931C-DF44666CEEFF}">
      <dgm:prSet/>
      <dgm:spPr/>
      <dgm:t>
        <a:bodyPr/>
        <a:lstStyle/>
        <a:p>
          <a:endParaRPr lang="en-US"/>
        </a:p>
      </dgm:t>
    </dgm:pt>
    <dgm:pt modelId="{9392529D-E03A-4D8B-82D6-9F82F83B4DCF}">
      <dgm:prSet phldrT="[Text]" custT="1"/>
      <dgm:spPr/>
      <dgm:t>
        <a:bodyPr/>
        <a:lstStyle/>
        <a:p>
          <a:r>
            <a:rPr lang="en-US" sz="1600"/>
            <a:t>First evidence of spread of pan-or echinocandin-resistant strains</a:t>
          </a:r>
        </a:p>
      </dgm:t>
    </dgm:pt>
    <dgm:pt modelId="{0E188046-6B99-4472-9602-80139E776BA9}" type="parTrans" cxnId="{EECA0757-7FAB-4F58-B925-F1594E5CAE8E}">
      <dgm:prSet/>
      <dgm:spPr/>
      <dgm:t>
        <a:bodyPr/>
        <a:lstStyle/>
        <a:p>
          <a:endParaRPr lang="en-US"/>
        </a:p>
      </dgm:t>
    </dgm:pt>
    <dgm:pt modelId="{46B4309A-5B28-4178-8680-5B5141D00AFD}" type="sibTrans" cxnId="{EECA0757-7FAB-4F58-B925-F1594E5CAE8E}">
      <dgm:prSet/>
      <dgm:spPr/>
      <dgm:t>
        <a:bodyPr/>
        <a:lstStyle/>
        <a:p>
          <a:endParaRPr lang="en-US"/>
        </a:p>
      </dgm:t>
    </dgm:pt>
    <dgm:pt modelId="{9F7A139E-13F2-499C-9EB5-A35C23962995}" type="pres">
      <dgm:prSet presAssocID="{3E9AF9C3-D8EB-4FCE-865C-9D29790954B8}" presName="linear" presStyleCnt="0">
        <dgm:presLayoutVars>
          <dgm:dir/>
          <dgm:resizeHandles val="exact"/>
        </dgm:presLayoutVars>
      </dgm:prSet>
      <dgm:spPr/>
    </dgm:pt>
    <dgm:pt modelId="{D52C3930-53D2-4F9D-AE33-9B4B628BD7A6}" type="pres">
      <dgm:prSet presAssocID="{8E7EFCF5-0C49-4443-BF1D-F6D0C26C1103}" presName="comp" presStyleCnt="0"/>
      <dgm:spPr/>
    </dgm:pt>
    <dgm:pt modelId="{AB47C832-7E82-4C2D-BF42-2089E62DF42C}" type="pres">
      <dgm:prSet presAssocID="{8E7EFCF5-0C49-4443-BF1D-F6D0C26C1103}" presName="box" presStyleLbl="node1" presStyleIdx="0" presStyleCnt="3" custLinFactNeighborX="-165"/>
      <dgm:spPr/>
    </dgm:pt>
    <dgm:pt modelId="{54C592CE-ACAF-4448-A226-F8E7475DD8F5}" type="pres">
      <dgm:prSet presAssocID="{8E7EFCF5-0C49-4443-BF1D-F6D0C26C1103}"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5000" b="-35000"/>
          </a:stretch>
        </a:blipFill>
      </dgm:spPr>
      <dgm:extLst>
        <a:ext uri="{E40237B7-FDA0-4F09-8148-C483321AD2D9}">
          <dgm14:cNvPr xmlns:dgm14="http://schemas.microsoft.com/office/drawing/2010/diagram" id="0" name="" descr="Map with pin with solid fill"/>
        </a:ext>
      </dgm:extLst>
    </dgm:pt>
    <dgm:pt modelId="{EEE08784-4E47-484C-9C55-FCB9A745B339}" type="pres">
      <dgm:prSet presAssocID="{8E7EFCF5-0C49-4443-BF1D-F6D0C26C1103}" presName="text" presStyleLbl="node1" presStyleIdx="0" presStyleCnt="3">
        <dgm:presLayoutVars>
          <dgm:bulletEnabled val="1"/>
        </dgm:presLayoutVars>
      </dgm:prSet>
      <dgm:spPr/>
    </dgm:pt>
    <dgm:pt modelId="{BD8A183F-DC61-4D99-B09B-D22655BC4B76}" type="pres">
      <dgm:prSet presAssocID="{F983C52E-79DA-4868-8A62-0FC9055658E0}" presName="spacer" presStyleCnt="0"/>
      <dgm:spPr/>
    </dgm:pt>
    <dgm:pt modelId="{98F6A6C5-D684-4A8B-B5BE-6416CBE0C728}" type="pres">
      <dgm:prSet presAssocID="{B5037574-0B33-42D2-81F6-23DFD656BD3C}" presName="comp" presStyleCnt="0"/>
      <dgm:spPr/>
    </dgm:pt>
    <dgm:pt modelId="{D04201C8-A82C-425A-BB85-5D1A43E2063E}" type="pres">
      <dgm:prSet presAssocID="{B5037574-0B33-42D2-81F6-23DFD656BD3C}" presName="box" presStyleLbl="node1" presStyleIdx="1" presStyleCnt="3" custLinFactNeighborX="11162" custLinFactNeighborY="-742"/>
      <dgm:spPr/>
    </dgm:pt>
    <dgm:pt modelId="{C43B3130-F48B-4B8D-85B6-BB41EE603489}" type="pres">
      <dgm:prSet presAssocID="{B5037574-0B33-42D2-81F6-23DFD656BD3C}"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3000" b="-33000"/>
          </a:stretch>
        </a:blipFill>
      </dgm:spPr>
      <dgm:extLst>
        <a:ext uri="{E40237B7-FDA0-4F09-8148-C483321AD2D9}">
          <dgm14:cNvPr xmlns:dgm14="http://schemas.microsoft.com/office/drawing/2010/diagram" id="0" name="" descr="Medicine with solid fill"/>
        </a:ext>
      </dgm:extLst>
    </dgm:pt>
    <dgm:pt modelId="{FB65641D-3A47-4388-BC09-CC637924A374}" type="pres">
      <dgm:prSet presAssocID="{B5037574-0B33-42D2-81F6-23DFD656BD3C}" presName="text" presStyleLbl="node1" presStyleIdx="1" presStyleCnt="3">
        <dgm:presLayoutVars>
          <dgm:bulletEnabled val="1"/>
        </dgm:presLayoutVars>
      </dgm:prSet>
      <dgm:spPr/>
    </dgm:pt>
    <dgm:pt modelId="{55D43F01-A73D-49AB-B0CE-262C5EA36B63}" type="pres">
      <dgm:prSet presAssocID="{BC336BD4-1A7C-4BA3-A076-7E1681760DD8}" presName="spacer" presStyleCnt="0"/>
      <dgm:spPr/>
    </dgm:pt>
    <dgm:pt modelId="{4212979E-F360-4167-8BAC-D412CC03CDB3}" type="pres">
      <dgm:prSet presAssocID="{9392529D-E03A-4D8B-82D6-9F82F83B4DCF}" presName="comp" presStyleCnt="0"/>
      <dgm:spPr/>
    </dgm:pt>
    <dgm:pt modelId="{D8B1F508-8080-4266-B194-1A2706800E00}" type="pres">
      <dgm:prSet presAssocID="{9392529D-E03A-4D8B-82D6-9F82F83B4DCF}" presName="box" presStyleLbl="node1" presStyleIdx="2" presStyleCnt="3" custLinFactNeighborY="6157"/>
      <dgm:spPr/>
    </dgm:pt>
    <dgm:pt modelId="{E78E9D20-28DE-40FE-8FD3-1BBF1967CBCC}" type="pres">
      <dgm:prSet presAssocID="{9392529D-E03A-4D8B-82D6-9F82F83B4DCF}"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3000" b="-33000"/>
          </a:stretch>
        </a:blipFill>
      </dgm:spPr>
      <dgm:extLst>
        <a:ext uri="{E40237B7-FDA0-4F09-8148-C483321AD2D9}">
          <dgm14:cNvPr xmlns:dgm14="http://schemas.microsoft.com/office/drawing/2010/diagram" id="0" name="" descr="Group with solid fill"/>
        </a:ext>
      </dgm:extLst>
    </dgm:pt>
    <dgm:pt modelId="{CD379D70-B49C-4E7A-80CD-53B92FDDDD1F}" type="pres">
      <dgm:prSet presAssocID="{9392529D-E03A-4D8B-82D6-9F82F83B4DCF}" presName="text" presStyleLbl="node1" presStyleIdx="2" presStyleCnt="3">
        <dgm:presLayoutVars>
          <dgm:bulletEnabled val="1"/>
        </dgm:presLayoutVars>
      </dgm:prSet>
      <dgm:spPr/>
    </dgm:pt>
  </dgm:ptLst>
  <dgm:cxnLst>
    <dgm:cxn modelId="{3DA6A114-E815-4A6F-BB75-F23E64A11EA5}" type="presOf" srcId="{8E7EFCF5-0C49-4443-BF1D-F6D0C26C1103}" destId="{EEE08784-4E47-484C-9C55-FCB9A745B339}" srcOrd="1" destOrd="0" presId="urn:microsoft.com/office/officeart/2005/8/layout/vList4"/>
    <dgm:cxn modelId="{2CCDDF65-3BBE-4571-8797-3ACB39617EEA}" srcId="{3E9AF9C3-D8EB-4FCE-865C-9D29790954B8}" destId="{8E7EFCF5-0C49-4443-BF1D-F6D0C26C1103}" srcOrd="0" destOrd="0" parTransId="{F189ED0A-D807-4FF8-A238-3C15DACB6BF5}" sibTransId="{F983C52E-79DA-4868-8A62-0FC9055658E0}"/>
    <dgm:cxn modelId="{EECA0757-7FAB-4F58-B925-F1594E5CAE8E}" srcId="{3E9AF9C3-D8EB-4FCE-865C-9D29790954B8}" destId="{9392529D-E03A-4D8B-82D6-9F82F83B4DCF}" srcOrd="2" destOrd="0" parTransId="{0E188046-6B99-4472-9602-80139E776BA9}" sibTransId="{46B4309A-5B28-4178-8680-5B5141D00AFD}"/>
    <dgm:cxn modelId="{63113F89-DC99-4CF1-84A9-B65EA3F3F2E7}" type="presOf" srcId="{9392529D-E03A-4D8B-82D6-9F82F83B4DCF}" destId="{D8B1F508-8080-4266-B194-1A2706800E00}" srcOrd="0" destOrd="0" presId="urn:microsoft.com/office/officeart/2005/8/layout/vList4"/>
    <dgm:cxn modelId="{4BFEDEA3-8E0B-4D13-9041-3F05152DE5CA}" type="presOf" srcId="{8E7EFCF5-0C49-4443-BF1D-F6D0C26C1103}" destId="{AB47C832-7E82-4C2D-BF42-2089E62DF42C}" srcOrd="0" destOrd="0" presId="urn:microsoft.com/office/officeart/2005/8/layout/vList4"/>
    <dgm:cxn modelId="{35C6F6B8-4B67-4C2E-9F4A-1362A37B0525}" type="presOf" srcId="{3E9AF9C3-D8EB-4FCE-865C-9D29790954B8}" destId="{9F7A139E-13F2-499C-9EB5-A35C23962995}" srcOrd="0" destOrd="0" presId="urn:microsoft.com/office/officeart/2005/8/layout/vList4"/>
    <dgm:cxn modelId="{626E85C7-D0FA-4CF7-80BA-0EA32C7C9E1A}" type="presOf" srcId="{B5037574-0B33-42D2-81F6-23DFD656BD3C}" destId="{FB65641D-3A47-4388-BC09-CC637924A374}" srcOrd="1" destOrd="0" presId="urn:microsoft.com/office/officeart/2005/8/layout/vList4"/>
    <dgm:cxn modelId="{381406CA-FAD4-4B61-918A-F18E549B9575}" type="presOf" srcId="{B5037574-0B33-42D2-81F6-23DFD656BD3C}" destId="{D04201C8-A82C-425A-BB85-5D1A43E2063E}" srcOrd="0" destOrd="0" presId="urn:microsoft.com/office/officeart/2005/8/layout/vList4"/>
    <dgm:cxn modelId="{DFC304D5-0ECA-4A23-9830-22EC9FA190A8}" type="presOf" srcId="{9392529D-E03A-4D8B-82D6-9F82F83B4DCF}" destId="{CD379D70-B49C-4E7A-80CD-53B92FDDDD1F}" srcOrd="1" destOrd="0" presId="urn:microsoft.com/office/officeart/2005/8/layout/vList4"/>
    <dgm:cxn modelId="{DAA291E5-9EE9-4C35-931C-DF44666CEEFF}" srcId="{3E9AF9C3-D8EB-4FCE-865C-9D29790954B8}" destId="{B5037574-0B33-42D2-81F6-23DFD656BD3C}" srcOrd="1" destOrd="0" parTransId="{23943C1B-77B0-4397-8405-DC9543880DF0}" sibTransId="{BC336BD4-1A7C-4BA3-A076-7E1681760DD8}"/>
    <dgm:cxn modelId="{D8259D08-BA5E-4C8F-91E9-FA7B623A0B15}" type="presParOf" srcId="{9F7A139E-13F2-499C-9EB5-A35C23962995}" destId="{D52C3930-53D2-4F9D-AE33-9B4B628BD7A6}" srcOrd="0" destOrd="0" presId="urn:microsoft.com/office/officeart/2005/8/layout/vList4"/>
    <dgm:cxn modelId="{473A4CA7-7578-4C2E-BC21-22214193AED5}" type="presParOf" srcId="{D52C3930-53D2-4F9D-AE33-9B4B628BD7A6}" destId="{AB47C832-7E82-4C2D-BF42-2089E62DF42C}" srcOrd="0" destOrd="0" presId="urn:microsoft.com/office/officeart/2005/8/layout/vList4"/>
    <dgm:cxn modelId="{897511FA-F514-428F-A6E1-36BE16945C4C}" type="presParOf" srcId="{D52C3930-53D2-4F9D-AE33-9B4B628BD7A6}" destId="{54C592CE-ACAF-4448-A226-F8E7475DD8F5}" srcOrd="1" destOrd="0" presId="urn:microsoft.com/office/officeart/2005/8/layout/vList4"/>
    <dgm:cxn modelId="{2197FB52-552B-4F6E-B38D-11EC43034716}" type="presParOf" srcId="{D52C3930-53D2-4F9D-AE33-9B4B628BD7A6}" destId="{EEE08784-4E47-484C-9C55-FCB9A745B339}" srcOrd="2" destOrd="0" presId="urn:microsoft.com/office/officeart/2005/8/layout/vList4"/>
    <dgm:cxn modelId="{D97B90AE-2A61-45E9-84EE-0BF6042F13C6}" type="presParOf" srcId="{9F7A139E-13F2-499C-9EB5-A35C23962995}" destId="{BD8A183F-DC61-4D99-B09B-D22655BC4B76}" srcOrd="1" destOrd="0" presId="urn:microsoft.com/office/officeart/2005/8/layout/vList4"/>
    <dgm:cxn modelId="{74415E17-ED5B-47E4-AF33-B2C07A66A933}" type="presParOf" srcId="{9F7A139E-13F2-499C-9EB5-A35C23962995}" destId="{98F6A6C5-D684-4A8B-B5BE-6416CBE0C728}" srcOrd="2" destOrd="0" presId="urn:microsoft.com/office/officeart/2005/8/layout/vList4"/>
    <dgm:cxn modelId="{D2030F71-33D3-486F-8A58-AE574E9EFFD7}" type="presParOf" srcId="{98F6A6C5-D684-4A8B-B5BE-6416CBE0C728}" destId="{D04201C8-A82C-425A-BB85-5D1A43E2063E}" srcOrd="0" destOrd="0" presId="urn:microsoft.com/office/officeart/2005/8/layout/vList4"/>
    <dgm:cxn modelId="{813B0CE8-5C25-404E-BCE3-15D47F186D6B}" type="presParOf" srcId="{98F6A6C5-D684-4A8B-B5BE-6416CBE0C728}" destId="{C43B3130-F48B-4B8D-85B6-BB41EE603489}" srcOrd="1" destOrd="0" presId="urn:microsoft.com/office/officeart/2005/8/layout/vList4"/>
    <dgm:cxn modelId="{9848D8CE-2BED-437C-AF15-A2301B10D118}" type="presParOf" srcId="{98F6A6C5-D684-4A8B-B5BE-6416CBE0C728}" destId="{FB65641D-3A47-4388-BC09-CC637924A374}" srcOrd="2" destOrd="0" presId="urn:microsoft.com/office/officeart/2005/8/layout/vList4"/>
    <dgm:cxn modelId="{A32236A6-C0B4-4D4D-B4A0-0464CA73125E}" type="presParOf" srcId="{9F7A139E-13F2-499C-9EB5-A35C23962995}" destId="{55D43F01-A73D-49AB-B0CE-262C5EA36B63}" srcOrd="3" destOrd="0" presId="urn:microsoft.com/office/officeart/2005/8/layout/vList4"/>
    <dgm:cxn modelId="{8CEBC578-30E9-4999-AC57-071D31526C39}" type="presParOf" srcId="{9F7A139E-13F2-499C-9EB5-A35C23962995}" destId="{4212979E-F360-4167-8BAC-D412CC03CDB3}" srcOrd="4" destOrd="0" presId="urn:microsoft.com/office/officeart/2005/8/layout/vList4"/>
    <dgm:cxn modelId="{9C7F0F46-018D-4B60-8440-EE39FDBF50CB}" type="presParOf" srcId="{4212979E-F360-4167-8BAC-D412CC03CDB3}" destId="{D8B1F508-8080-4266-B194-1A2706800E00}" srcOrd="0" destOrd="0" presId="urn:microsoft.com/office/officeart/2005/8/layout/vList4"/>
    <dgm:cxn modelId="{E5F7FBA4-01F0-43E7-AF0C-96075721DE05}" type="presParOf" srcId="{4212979E-F360-4167-8BAC-D412CC03CDB3}" destId="{E78E9D20-28DE-40FE-8FD3-1BBF1967CBCC}" srcOrd="1" destOrd="0" presId="urn:microsoft.com/office/officeart/2005/8/layout/vList4"/>
    <dgm:cxn modelId="{7D9930A4-442C-4371-B293-9B74947CB9FA}" type="presParOf" srcId="{4212979E-F360-4167-8BAC-D412CC03CDB3}" destId="{CD379D70-B49C-4E7A-80CD-53B92FDDDD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AF8FCE-2CAD-42E4-AD1C-AC39422D8231}"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1C6E0CF9-A96D-4117-AFF2-BB15F0D02F9E}">
      <dgm:prSet/>
      <dgm:spPr/>
      <dgm:t>
        <a:bodyPr/>
        <a:lstStyle/>
        <a:p>
          <a:r>
            <a:rPr lang="en-US" b="1" i="1" dirty="0"/>
            <a:t>C. auris</a:t>
          </a:r>
          <a:r>
            <a:rPr lang="en-US" b="1" dirty="0"/>
            <a:t> overall demonstrates low genetic diversity within clades</a:t>
          </a:r>
          <a:endParaRPr lang="en-US" dirty="0"/>
        </a:p>
      </dgm:t>
    </dgm:pt>
    <dgm:pt modelId="{E665D58A-93A0-467E-86F1-82375BAFDD14}" type="parTrans" cxnId="{4E8DD57B-7443-40E8-A195-51BAAC0DC54F}">
      <dgm:prSet/>
      <dgm:spPr/>
      <dgm:t>
        <a:bodyPr/>
        <a:lstStyle/>
        <a:p>
          <a:endParaRPr lang="en-US"/>
        </a:p>
      </dgm:t>
    </dgm:pt>
    <dgm:pt modelId="{18FAEAD5-0277-4F65-98B0-FD782FEB6175}" type="sibTrans" cxnId="{4E8DD57B-7443-40E8-A195-51BAAC0DC54F}">
      <dgm:prSet/>
      <dgm:spPr/>
      <dgm:t>
        <a:bodyPr/>
        <a:lstStyle/>
        <a:p>
          <a:endParaRPr lang="en-US"/>
        </a:p>
      </dgm:t>
    </dgm:pt>
    <dgm:pt modelId="{12B93AD8-059F-4477-8701-56CB0CC905D3}">
      <dgm:prSet/>
      <dgm:spPr/>
      <dgm:t>
        <a:bodyPr/>
        <a:lstStyle/>
        <a:p>
          <a:pPr rtl="0"/>
          <a:r>
            <a:rPr lang="en-US" b="1" dirty="0"/>
            <a:t>Echinocandin resistance detected in all three major clades </a:t>
          </a:r>
          <a:r>
            <a:rPr lang="en-US" b="1" dirty="0">
              <a:latin typeface="Myriad Web Pro"/>
            </a:rPr>
            <a:t>circulating in the</a:t>
          </a:r>
          <a:r>
            <a:rPr lang="en-US" b="1" dirty="0"/>
            <a:t> </a:t>
          </a:r>
          <a:r>
            <a:rPr lang="en-US" b="1" dirty="0">
              <a:latin typeface="Myriad Web Pro"/>
            </a:rPr>
            <a:t>U.S.</a:t>
          </a:r>
          <a:endParaRPr lang="en-US" dirty="0"/>
        </a:p>
      </dgm:t>
    </dgm:pt>
    <dgm:pt modelId="{61C790CD-E91A-4B8D-93C9-09B52534FA99}" type="parTrans" cxnId="{ADD7A47A-B8AD-45EB-8626-A549E05CD0E8}">
      <dgm:prSet/>
      <dgm:spPr/>
      <dgm:t>
        <a:bodyPr/>
        <a:lstStyle/>
        <a:p>
          <a:endParaRPr lang="en-US"/>
        </a:p>
      </dgm:t>
    </dgm:pt>
    <dgm:pt modelId="{845E98CB-9208-4EF7-80E1-627781D5332F}" type="sibTrans" cxnId="{ADD7A47A-B8AD-45EB-8626-A549E05CD0E8}">
      <dgm:prSet/>
      <dgm:spPr/>
      <dgm:t>
        <a:bodyPr/>
        <a:lstStyle/>
        <a:p>
          <a:endParaRPr lang="en-US"/>
        </a:p>
      </dgm:t>
    </dgm:pt>
    <dgm:pt modelId="{04A1A996-8C82-4A52-983F-3D6E64B73625}">
      <dgm:prSet/>
      <dgm:spPr/>
      <dgm:t>
        <a:bodyPr/>
        <a:lstStyle/>
        <a:p>
          <a:pPr rtl="0"/>
          <a:r>
            <a:rPr lang="en-US" b="1" dirty="0"/>
            <a:t>92% of </a:t>
          </a:r>
          <a:r>
            <a:rPr lang="en-US" b="1" dirty="0">
              <a:latin typeface="Myriad Web Pro"/>
            </a:rPr>
            <a:t>ech-r</a:t>
          </a:r>
          <a:r>
            <a:rPr lang="en-US" b="1" dirty="0"/>
            <a:t> </a:t>
          </a:r>
          <a:r>
            <a:rPr lang="en-US" b="1" dirty="0">
              <a:latin typeface="Myriad Web Pro"/>
            </a:rPr>
            <a:t>isolates had an</a:t>
          </a:r>
          <a:r>
            <a:rPr lang="en-US" b="1" dirty="0"/>
            <a:t> </a:t>
          </a:r>
          <a:r>
            <a:rPr lang="en-US" b="1" i="1" dirty="0"/>
            <a:t>FKS1</a:t>
          </a:r>
          <a:r>
            <a:rPr lang="en-US" b="1" dirty="0"/>
            <a:t> mutation.</a:t>
          </a:r>
          <a:endParaRPr lang="en-US" dirty="0"/>
        </a:p>
      </dgm:t>
    </dgm:pt>
    <dgm:pt modelId="{045670F4-275F-42FB-A45E-793A284DA1CF}" type="parTrans" cxnId="{A3E24013-4248-4079-9EC8-7CEAD1301BBC}">
      <dgm:prSet/>
      <dgm:spPr/>
      <dgm:t>
        <a:bodyPr/>
        <a:lstStyle/>
        <a:p>
          <a:endParaRPr lang="en-US"/>
        </a:p>
      </dgm:t>
    </dgm:pt>
    <dgm:pt modelId="{6B71B625-B88D-417D-9221-EDB4FDA4CC96}" type="sibTrans" cxnId="{A3E24013-4248-4079-9EC8-7CEAD1301BBC}">
      <dgm:prSet/>
      <dgm:spPr/>
      <dgm:t>
        <a:bodyPr/>
        <a:lstStyle/>
        <a:p>
          <a:endParaRPr lang="en-US"/>
        </a:p>
      </dgm:t>
    </dgm:pt>
    <dgm:pt modelId="{FFEF7F13-A9B3-4212-936C-9979C5965B33}">
      <dgm:prSet/>
      <dgm:spPr/>
      <dgm:t>
        <a:bodyPr/>
        <a:lstStyle/>
        <a:p>
          <a:pPr rtl="0"/>
          <a:r>
            <a:rPr lang="en-US" b="1" dirty="0"/>
            <a:t>Cluster of </a:t>
          </a:r>
          <a:r>
            <a:rPr lang="en-US" b="1" dirty="0">
              <a:latin typeface="Myriad Web Pro"/>
            </a:rPr>
            <a:t>ech-r isolates </a:t>
          </a:r>
          <a:r>
            <a:rPr lang="en-US" b="1" dirty="0"/>
            <a:t>in same metro area</a:t>
          </a:r>
          <a:r>
            <a:rPr lang="en-US" b="1" dirty="0">
              <a:latin typeface="Myriad Web Pro"/>
            </a:rPr>
            <a:t> were genetically related</a:t>
          </a:r>
          <a:endParaRPr lang="en-US" b="1" dirty="0"/>
        </a:p>
      </dgm:t>
    </dgm:pt>
    <dgm:pt modelId="{978A2EB1-344F-4B5E-A7F9-79D119D5CE6F}" type="parTrans" cxnId="{D3D9F11A-FFAC-4D9F-B2DB-C898CF50596F}">
      <dgm:prSet/>
      <dgm:spPr/>
      <dgm:t>
        <a:bodyPr/>
        <a:lstStyle/>
        <a:p>
          <a:endParaRPr lang="en-US"/>
        </a:p>
      </dgm:t>
    </dgm:pt>
    <dgm:pt modelId="{73EB891B-0DB6-46D2-9E8E-6143B858D701}" type="sibTrans" cxnId="{D3D9F11A-FFAC-4D9F-B2DB-C898CF50596F}">
      <dgm:prSet/>
      <dgm:spPr/>
      <dgm:t>
        <a:bodyPr/>
        <a:lstStyle/>
        <a:p>
          <a:endParaRPr lang="en-US"/>
        </a:p>
      </dgm:t>
    </dgm:pt>
    <dgm:pt modelId="{CF10E70E-7710-470B-A881-3AE6E5E6E7AE}">
      <dgm:prSet/>
      <dgm:spPr/>
      <dgm:t>
        <a:bodyPr/>
        <a:lstStyle/>
        <a:p>
          <a:pPr rtl="0"/>
          <a:r>
            <a:rPr lang="en-US" b="1" dirty="0"/>
            <a:t>Challenge:  </a:t>
          </a:r>
          <a:r>
            <a:rPr lang="en-US" b="1" dirty="0">
              <a:latin typeface="Myriad Web Pro"/>
            </a:rPr>
            <a:t>WGS-based mutation</a:t>
          </a:r>
          <a:r>
            <a:rPr lang="en-US" b="1" dirty="0"/>
            <a:t> detection not CLIA-validated</a:t>
          </a:r>
          <a:endParaRPr lang="en-US" dirty="0"/>
        </a:p>
      </dgm:t>
    </dgm:pt>
    <dgm:pt modelId="{D1F31504-48A1-4304-BAAD-D46FF21319B6}" type="parTrans" cxnId="{A9973FCC-8803-4C34-945C-6E61953E6FE4}">
      <dgm:prSet/>
      <dgm:spPr/>
      <dgm:t>
        <a:bodyPr/>
        <a:lstStyle/>
        <a:p>
          <a:endParaRPr lang="en-US"/>
        </a:p>
      </dgm:t>
    </dgm:pt>
    <dgm:pt modelId="{658B4D96-55DE-4E38-837C-3AB4DA4A9905}" type="sibTrans" cxnId="{A9973FCC-8803-4C34-945C-6E61953E6FE4}">
      <dgm:prSet/>
      <dgm:spPr/>
      <dgm:t>
        <a:bodyPr/>
        <a:lstStyle/>
        <a:p>
          <a:endParaRPr lang="en-US"/>
        </a:p>
      </dgm:t>
    </dgm:pt>
    <dgm:pt modelId="{8DE2B393-68EB-4B6B-AD15-4DACD263ACB6}">
      <dgm:prSet phldr="0"/>
      <dgm:spPr/>
      <dgm:t>
        <a:bodyPr/>
        <a:lstStyle/>
        <a:p>
          <a:pPr rtl="0"/>
          <a:r>
            <a:rPr lang="en-US" b="1" dirty="0">
              <a:solidFill>
                <a:schemeClr val="bg1"/>
              </a:solidFill>
              <a:latin typeface="Calibri"/>
              <a:ea typeface="Calibri"/>
              <a:cs typeface="Calibri"/>
            </a:rPr>
            <a:t>Ech-r strains were closely related to other strains in the same patient and after echinocandin exposure*</a:t>
          </a:r>
        </a:p>
      </dgm:t>
    </dgm:pt>
    <dgm:pt modelId="{8A487F8D-8417-42E6-A0C2-67B610E10F59}" type="parTrans" cxnId="{0E6385DF-3E93-47F9-A37E-0946CF168F9F}">
      <dgm:prSet/>
      <dgm:spPr/>
      <dgm:t>
        <a:bodyPr/>
        <a:lstStyle/>
        <a:p>
          <a:endParaRPr lang="en-US"/>
        </a:p>
      </dgm:t>
    </dgm:pt>
    <dgm:pt modelId="{AFEE76D8-FCC5-411F-82C7-C3207B5FC6DA}" type="sibTrans" cxnId="{0E6385DF-3E93-47F9-A37E-0946CF168F9F}">
      <dgm:prSet/>
      <dgm:spPr/>
      <dgm:t>
        <a:bodyPr/>
        <a:lstStyle/>
        <a:p>
          <a:endParaRPr lang="en-US"/>
        </a:p>
      </dgm:t>
    </dgm:pt>
    <dgm:pt modelId="{3FDDC810-65BA-49EB-B07C-B51DF7B2346F}" type="pres">
      <dgm:prSet presAssocID="{4DAF8FCE-2CAD-42E4-AD1C-AC39422D8231}" presName="linearFlow" presStyleCnt="0">
        <dgm:presLayoutVars>
          <dgm:dir/>
          <dgm:resizeHandles val="exact"/>
        </dgm:presLayoutVars>
      </dgm:prSet>
      <dgm:spPr/>
    </dgm:pt>
    <dgm:pt modelId="{05FE99F5-A3E2-451B-BB38-4B4542A44453}" type="pres">
      <dgm:prSet presAssocID="{1C6E0CF9-A96D-4117-AFF2-BB15F0D02F9E}" presName="composite" presStyleCnt="0"/>
      <dgm:spPr/>
    </dgm:pt>
    <dgm:pt modelId="{02467B94-8AFB-4896-A1DC-2B579D5377CC}" type="pres">
      <dgm:prSet presAssocID="{1C6E0CF9-A96D-4117-AFF2-BB15F0D02F9E}" presName="imgShp" presStyleLbl="fgImgPlace1" presStyleIdx="0" presStyleCnt="6"/>
      <dgm:spPr>
        <a:blipFill rotWithShape="1">
          <a:blip xmlns:r="http://schemas.openxmlformats.org/officeDocument/2006/relationships" r:embed="rId1">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dgm:spPr>
    </dgm:pt>
    <dgm:pt modelId="{77046939-B707-41A1-9010-6B168926BFA8}" type="pres">
      <dgm:prSet presAssocID="{1C6E0CF9-A96D-4117-AFF2-BB15F0D02F9E}" presName="txShp" presStyleLbl="node1" presStyleIdx="0" presStyleCnt="6">
        <dgm:presLayoutVars>
          <dgm:bulletEnabled val="1"/>
        </dgm:presLayoutVars>
      </dgm:prSet>
      <dgm:spPr/>
    </dgm:pt>
    <dgm:pt modelId="{736773C3-0321-4603-8412-EB65051D935D}" type="pres">
      <dgm:prSet presAssocID="{18FAEAD5-0277-4F65-98B0-FD782FEB6175}" presName="spacing" presStyleCnt="0"/>
      <dgm:spPr/>
    </dgm:pt>
    <dgm:pt modelId="{3CD78986-F82C-4327-AD97-2E1208A5326D}" type="pres">
      <dgm:prSet presAssocID="{12B93AD8-059F-4477-8701-56CB0CC905D3}" presName="composite" presStyleCnt="0"/>
      <dgm:spPr/>
    </dgm:pt>
    <dgm:pt modelId="{83A7D953-AF06-4291-BF62-69B622EB1446}" type="pres">
      <dgm:prSet presAssocID="{12B93AD8-059F-4477-8701-56CB0CC905D3}" presName="imgShp" presStyleLbl="fgImgPlace1" presStyleIdx="1" presStyleCnt="6"/>
      <dgm:spPr>
        <a:blipFill dpi="0" rotWithShape="1">
          <a:blip xmlns:r="http://schemas.openxmlformats.org/officeDocument/2006/relationships" r:embed="rId2">
            <a:duotone>
              <a:schemeClr val="accent3">
                <a:hueOff val="-64076"/>
                <a:satOff val="-4313"/>
                <a:lumOff val="281"/>
                <a:alphaOff val="0"/>
                <a:shade val="20000"/>
                <a:satMod val="200000"/>
              </a:schemeClr>
              <a:schemeClr val="accent3">
                <a:hueOff val="-64076"/>
                <a:satOff val="-4313"/>
                <a:lumOff val="281"/>
                <a:alphaOff val="0"/>
                <a:tint val="12000"/>
                <a:satMod val="190000"/>
              </a:schemeClr>
            </a:duotone>
          </a:blip>
          <a:srcRect/>
          <a:stretch>
            <a:fillRect l="-8023" t="-5514" r="-2450" b="-4959"/>
          </a:stretch>
        </a:blipFill>
      </dgm:spPr>
      <dgm:extLst>
        <a:ext uri="{E40237B7-FDA0-4F09-8148-C483321AD2D9}">
          <dgm14:cNvPr xmlns:dgm14="http://schemas.microsoft.com/office/drawing/2010/diagram" id="0" name="" descr="Earth globe: Americas with solid fill"/>
        </a:ext>
      </dgm:extLst>
    </dgm:pt>
    <dgm:pt modelId="{602AC766-5C50-4BF5-9493-9AC393814B34}" type="pres">
      <dgm:prSet presAssocID="{12B93AD8-059F-4477-8701-56CB0CC905D3}" presName="txShp" presStyleLbl="node1" presStyleIdx="1" presStyleCnt="6">
        <dgm:presLayoutVars>
          <dgm:bulletEnabled val="1"/>
        </dgm:presLayoutVars>
      </dgm:prSet>
      <dgm:spPr/>
    </dgm:pt>
    <dgm:pt modelId="{80DB5178-3C69-41E9-95C8-2080710500E0}" type="pres">
      <dgm:prSet presAssocID="{845E98CB-9208-4EF7-80E1-627781D5332F}" presName="spacing" presStyleCnt="0"/>
      <dgm:spPr/>
    </dgm:pt>
    <dgm:pt modelId="{695F4548-24BD-4FB9-9A1D-0B9705DA26E1}" type="pres">
      <dgm:prSet presAssocID="{04A1A996-8C82-4A52-983F-3D6E64B73625}" presName="composite" presStyleCnt="0"/>
      <dgm:spPr/>
    </dgm:pt>
    <dgm:pt modelId="{22F9965B-99DA-4A3D-8BC6-69BA89294AC3}" type="pres">
      <dgm:prSet presAssocID="{04A1A996-8C82-4A52-983F-3D6E64B73625}" presName="imgShp" presStyleLbl="fgImgPlace1" presStyleIdx="2" presStyleCnt="6"/>
      <dgm:spPr>
        <a:blipFill rotWithShape="1">
          <a:blip xmlns:r="http://schemas.openxmlformats.org/officeDocument/2006/relationships" r:embed="rId3">
            <a:duotone>
              <a:schemeClr val="accent3">
                <a:hueOff val="-128152"/>
                <a:satOff val="-8626"/>
                <a:lumOff val="562"/>
                <a:alphaOff val="0"/>
                <a:shade val="20000"/>
                <a:satMod val="200000"/>
              </a:schemeClr>
              <a:schemeClr val="accent3">
                <a:hueOff val="-128152"/>
                <a:satOff val="-8626"/>
                <a:lumOff val="562"/>
                <a:alphaOff val="0"/>
                <a:tint val="12000"/>
                <a:satMod val="190000"/>
              </a:schemeClr>
            </a:duotone>
          </a:blip>
          <a:srcRect/>
          <a:stretch>
            <a:fillRect t="-3000" b="-3000"/>
          </a:stretch>
        </a:blipFill>
      </dgm:spPr>
      <dgm:extLst>
        <a:ext uri="{E40237B7-FDA0-4F09-8148-C483321AD2D9}">
          <dgm14:cNvPr xmlns:dgm14="http://schemas.microsoft.com/office/drawing/2010/diagram" id="0" name="" descr="Fingerprint with solid fill"/>
        </a:ext>
      </dgm:extLst>
    </dgm:pt>
    <dgm:pt modelId="{B69B30B0-F4B3-4B55-9F23-9709E3410C89}" type="pres">
      <dgm:prSet presAssocID="{04A1A996-8C82-4A52-983F-3D6E64B73625}" presName="txShp" presStyleLbl="node1" presStyleIdx="2" presStyleCnt="6">
        <dgm:presLayoutVars>
          <dgm:bulletEnabled val="1"/>
        </dgm:presLayoutVars>
      </dgm:prSet>
      <dgm:spPr/>
    </dgm:pt>
    <dgm:pt modelId="{1CDD79EA-34AD-44C6-9034-62476435A1A9}" type="pres">
      <dgm:prSet presAssocID="{6B71B625-B88D-417D-9221-EDB4FDA4CC96}" presName="spacing" presStyleCnt="0"/>
      <dgm:spPr/>
    </dgm:pt>
    <dgm:pt modelId="{AC0A3DA0-8854-4F0E-918C-5EECA34759B9}" type="pres">
      <dgm:prSet presAssocID="{FFEF7F13-A9B3-4212-936C-9979C5965B33}" presName="composite" presStyleCnt="0"/>
      <dgm:spPr/>
    </dgm:pt>
    <dgm:pt modelId="{018A87A3-ED56-4962-A173-302CA4415D86}" type="pres">
      <dgm:prSet presAssocID="{FFEF7F13-A9B3-4212-936C-9979C5965B33}" presName="imgShp" presStyleLbl="fgImgPlace1" presStyleIdx="3" presStyleCnt="6"/>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ity with solid fill"/>
        </a:ext>
      </dgm:extLst>
    </dgm:pt>
    <dgm:pt modelId="{C62C81AB-C43D-4E0D-8D21-B00892CCB92C}" type="pres">
      <dgm:prSet presAssocID="{FFEF7F13-A9B3-4212-936C-9979C5965B33}" presName="txShp" presStyleLbl="node1" presStyleIdx="3" presStyleCnt="6">
        <dgm:presLayoutVars>
          <dgm:bulletEnabled val="1"/>
        </dgm:presLayoutVars>
      </dgm:prSet>
      <dgm:spPr/>
    </dgm:pt>
    <dgm:pt modelId="{A730C213-CB2F-44F9-A89E-7C8A9B52E096}" type="pres">
      <dgm:prSet presAssocID="{73EB891B-0DB6-46D2-9E8E-6143B858D701}" presName="spacing" presStyleCnt="0"/>
      <dgm:spPr/>
    </dgm:pt>
    <dgm:pt modelId="{6E580079-4BAC-4430-9BE5-A60C0DC266CF}" type="pres">
      <dgm:prSet presAssocID="{8DE2B393-68EB-4B6B-AD15-4DACD263ACB6}" presName="composite" presStyleCnt="0"/>
      <dgm:spPr/>
    </dgm:pt>
    <dgm:pt modelId="{B6BE79BA-D836-40F3-A690-A9C2EEC761DF}" type="pres">
      <dgm:prSet presAssocID="{8DE2B393-68EB-4B6B-AD15-4DACD263ACB6}" presName="imgShp" presStyleLbl="fgImgPlace1" presStyleIdx="4" presStyleCnt="6"/>
      <dgm:spPr>
        <a:blipFill dpi="0" rotWithShape="1">
          <a:blip xmlns:r="http://schemas.openxmlformats.org/officeDocument/2006/relationships" r:embed="rId6">
            <a:duotone>
              <a:schemeClr val="accent3">
                <a:hueOff val="-256303"/>
                <a:satOff val="-17253"/>
                <a:lumOff val="1125"/>
                <a:alphaOff val="0"/>
                <a:shade val="20000"/>
                <a:satMod val="200000"/>
              </a:schemeClr>
              <a:schemeClr val="accent3">
                <a:hueOff val="-256303"/>
                <a:satOff val="-17253"/>
                <a:lumOff val="1125"/>
                <a:alphaOff val="0"/>
                <a:tint val="12000"/>
                <a:satMod val="190000"/>
              </a:schemeClr>
            </a:duotone>
          </a:blip>
          <a:srcRect/>
          <a:stretch>
            <a:fillRect l="-29750" t="-24736" r="-27742" b="-32756"/>
          </a:stretch>
        </a:blipFill>
      </dgm:spPr>
      <dgm:extLst>
        <a:ext uri="{E40237B7-FDA0-4F09-8148-C483321AD2D9}">
          <dgm14:cNvPr xmlns:dgm14="http://schemas.microsoft.com/office/drawing/2010/diagram" id="0" name="" descr="Transfer with solid fill"/>
        </a:ext>
      </dgm:extLst>
    </dgm:pt>
    <dgm:pt modelId="{4DF49D98-99D9-481C-9956-9E9EE794054A}" type="pres">
      <dgm:prSet presAssocID="{8DE2B393-68EB-4B6B-AD15-4DACD263ACB6}" presName="txShp" presStyleLbl="node1" presStyleIdx="4" presStyleCnt="6">
        <dgm:presLayoutVars>
          <dgm:bulletEnabled val="1"/>
        </dgm:presLayoutVars>
      </dgm:prSet>
      <dgm:spPr/>
    </dgm:pt>
    <dgm:pt modelId="{56FD6378-41DE-44ED-81F2-AB1EC15865DA}" type="pres">
      <dgm:prSet presAssocID="{AFEE76D8-FCC5-411F-82C7-C3207B5FC6DA}" presName="spacing" presStyleCnt="0"/>
      <dgm:spPr/>
    </dgm:pt>
    <dgm:pt modelId="{7682B5FB-0367-4BC4-BDF7-2828B83611DA}" type="pres">
      <dgm:prSet presAssocID="{CF10E70E-7710-470B-A881-3AE6E5E6E7AE}" presName="composite" presStyleCnt="0"/>
      <dgm:spPr/>
    </dgm:pt>
    <dgm:pt modelId="{BCF0111F-B928-4D22-BCD4-526E1A27F485}" type="pres">
      <dgm:prSet presAssocID="{CF10E70E-7710-470B-A881-3AE6E5E6E7AE}" presName="imgShp" presStyleLbl="fgImgPlace1" presStyleIdx="5" presStyleCnt="6" custFlipVert="0"/>
      <dgm:spPr>
        <a:blipFill dpi="0" rotWithShape="1">
          <a:blip xmlns:r="http://schemas.openxmlformats.org/officeDocument/2006/relationships" r:embed="rId7">
            <a:duotone>
              <a:schemeClr val="accent3">
                <a:hueOff val="-320379"/>
                <a:satOff val="-21566"/>
                <a:lumOff val="1406"/>
                <a:alphaOff val="0"/>
                <a:shade val="20000"/>
                <a:satMod val="200000"/>
              </a:schemeClr>
              <a:schemeClr val="accent3">
                <a:hueOff val="-320379"/>
                <a:satOff val="-21566"/>
                <a:lumOff val="1406"/>
                <a:alphaOff val="0"/>
                <a:tint val="12000"/>
                <a:satMod val="190000"/>
              </a:schemeClr>
            </a:duotone>
          </a:blip>
          <a:srcRect/>
          <a:stretch>
            <a:fillRect l="10015" t="6821" r="9329" b="12522"/>
          </a:stretch>
        </a:blipFill>
      </dgm:spPr>
      <dgm:extLst>
        <a:ext uri="{E40237B7-FDA0-4F09-8148-C483321AD2D9}">
          <dgm14:cNvPr xmlns:dgm14="http://schemas.microsoft.com/office/drawing/2010/diagram" id="0" name="" descr="Clipboard Partially Crossed with solid fill"/>
        </a:ext>
      </dgm:extLst>
    </dgm:pt>
    <dgm:pt modelId="{987F1BD5-7738-48EA-A0FA-4A38090B6031}" type="pres">
      <dgm:prSet presAssocID="{CF10E70E-7710-470B-A881-3AE6E5E6E7AE}" presName="txShp" presStyleLbl="node1" presStyleIdx="5" presStyleCnt="6">
        <dgm:presLayoutVars>
          <dgm:bulletEnabled val="1"/>
        </dgm:presLayoutVars>
      </dgm:prSet>
      <dgm:spPr/>
    </dgm:pt>
  </dgm:ptLst>
  <dgm:cxnLst>
    <dgm:cxn modelId="{944CAF07-1166-4327-9E43-B361E15015A6}" type="presOf" srcId="{8DE2B393-68EB-4B6B-AD15-4DACD263ACB6}" destId="{4DF49D98-99D9-481C-9956-9E9EE794054A}" srcOrd="0" destOrd="0" presId="urn:microsoft.com/office/officeart/2005/8/layout/vList3"/>
    <dgm:cxn modelId="{A3E24013-4248-4079-9EC8-7CEAD1301BBC}" srcId="{4DAF8FCE-2CAD-42E4-AD1C-AC39422D8231}" destId="{04A1A996-8C82-4A52-983F-3D6E64B73625}" srcOrd="2" destOrd="0" parTransId="{045670F4-275F-42FB-A45E-793A284DA1CF}" sibTransId="{6B71B625-B88D-417D-9221-EDB4FDA4CC96}"/>
    <dgm:cxn modelId="{D3D9F11A-FFAC-4D9F-B2DB-C898CF50596F}" srcId="{4DAF8FCE-2CAD-42E4-AD1C-AC39422D8231}" destId="{FFEF7F13-A9B3-4212-936C-9979C5965B33}" srcOrd="3" destOrd="0" parTransId="{978A2EB1-344F-4B5E-A7F9-79D119D5CE6F}" sibTransId="{73EB891B-0DB6-46D2-9E8E-6143B858D701}"/>
    <dgm:cxn modelId="{391FF356-2991-4908-81CC-3A2C4C428415}" type="presOf" srcId="{CF10E70E-7710-470B-A881-3AE6E5E6E7AE}" destId="{987F1BD5-7738-48EA-A0FA-4A38090B6031}" srcOrd="0" destOrd="0" presId="urn:microsoft.com/office/officeart/2005/8/layout/vList3"/>
    <dgm:cxn modelId="{6E30A078-B886-4B75-A77A-76BD9CA7A97E}" type="presOf" srcId="{FFEF7F13-A9B3-4212-936C-9979C5965B33}" destId="{C62C81AB-C43D-4E0D-8D21-B00892CCB92C}" srcOrd="0" destOrd="0" presId="urn:microsoft.com/office/officeart/2005/8/layout/vList3"/>
    <dgm:cxn modelId="{ADD7A47A-B8AD-45EB-8626-A549E05CD0E8}" srcId="{4DAF8FCE-2CAD-42E4-AD1C-AC39422D8231}" destId="{12B93AD8-059F-4477-8701-56CB0CC905D3}" srcOrd="1" destOrd="0" parTransId="{61C790CD-E91A-4B8D-93C9-09B52534FA99}" sibTransId="{845E98CB-9208-4EF7-80E1-627781D5332F}"/>
    <dgm:cxn modelId="{4E8DD57B-7443-40E8-A195-51BAAC0DC54F}" srcId="{4DAF8FCE-2CAD-42E4-AD1C-AC39422D8231}" destId="{1C6E0CF9-A96D-4117-AFF2-BB15F0D02F9E}" srcOrd="0" destOrd="0" parTransId="{E665D58A-93A0-467E-86F1-82375BAFDD14}" sibTransId="{18FAEAD5-0277-4F65-98B0-FD782FEB6175}"/>
    <dgm:cxn modelId="{273E058E-A458-424C-89E2-B9330084FC84}" type="presOf" srcId="{04A1A996-8C82-4A52-983F-3D6E64B73625}" destId="{B69B30B0-F4B3-4B55-9F23-9709E3410C89}" srcOrd="0" destOrd="0" presId="urn:microsoft.com/office/officeart/2005/8/layout/vList3"/>
    <dgm:cxn modelId="{DB120190-7053-4730-BC8F-02F78CC210EC}" type="presOf" srcId="{1C6E0CF9-A96D-4117-AFF2-BB15F0D02F9E}" destId="{77046939-B707-41A1-9010-6B168926BFA8}" srcOrd="0" destOrd="0" presId="urn:microsoft.com/office/officeart/2005/8/layout/vList3"/>
    <dgm:cxn modelId="{B04FA5C8-768C-449A-98F2-19A4F00E83D6}" type="presOf" srcId="{12B93AD8-059F-4477-8701-56CB0CC905D3}" destId="{602AC766-5C50-4BF5-9493-9AC393814B34}" srcOrd="0" destOrd="0" presId="urn:microsoft.com/office/officeart/2005/8/layout/vList3"/>
    <dgm:cxn modelId="{A9973FCC-8803-4C34-945C-6E61953E6FE4}" srcId="{4DAF8FCE-2CAD-42E4-AD1C-AC39422D8231}" destId="{CF10E70E-7710-470B-A881-3AE6E5E6E7AE}" srcOrd="5" destOrd="0" parTransId="{D1F31504-48A1-4304-BAAD-D46FF21319B6}" sibTransId="{658B4D96-55DE-4E38-837C-3AB4DA4A9905}"/>
    <dgm:cxn modelId="{0E6385DF-3E93-47F9-A37E-0946CF168F9F}" srcId="{4DAF8FCE-2CAD-42E4-AD1C-AC39422D8231}" destId="{8DE2B393-68EB-4B6B-AD15-4DACD263ACB6}" srcOrd="4" destOrd="0" parTransId="{8A487F8D-8417-42E6-A0C2-67B610E10F59}" sibTransId="{AFEE76D8-FCC5-411F-82C7-C3207B5FC6DA}"/>
    <dgm:cxn modelId="{7AFB10E5-926E-454D-A0A8-4250E43C0871}" type="presOf" srcId="{4DAF8FCE-2CAD-42E4-AD1C-AC39422D8231}" destId="{3FDDC810-65BA-49EB-B07C-B51DF7B2346F}" srcOrd="0" destOrd="0" presId="urn:microsoft.com/office/officeart/2005/8/layout/vList3"/>
    <dgm:cxn modelId="{090EE5A9-0BA9-4F63-83B4-CFA40360923A}" type="presParOf" srcId="{3FDDC810-65BA-49EB-B07C-B51DF7B2346F}" destId="{05FE99F5-A3E2-451B-BB38-4B4542A44453}" srcOrd="0" destOrd="0" presId="urn:microsoft.com/office/officeart/2005/8/layout/vList3"/>
    <dgm:cxn modelId="{D0DB6D36-CA8C-48B5-A31E-2EB4A3BD004A}" type="presParOf" srcId="{05FE99F5-A3E2-451B-BB38-4B4542A44453}" destId="{02467B94-8AFB-4896-A1DC-2B579D5377CC}" srcOrd="0" destOrd="0" presId="urn:microsoft.com/office/officeart/2005/8/layout/vList3"/>
    <dgm:cxn modelId="{ECDF08E9-58FD-4216-8771-C6F532FDD695}" type="presParOf" srcId="{05FE99F5-A3E2-451B-BB38-4B4542A44453}" destId="{77046939-B707-41A1-9010-6B168926BFA8}" srcOrd="1" destOrd="0" presId="urn:microsoft.com/office/officeart/2005/8/layout/vList3"/>
    <dgm:cxn modelId="{BD79B05A-F112-4D74-B2FF-0AC4F5CBAEF1}" type="presParOf" srcId="{3FDDC810-65BA-49EB-B07C-B51DF7B2346F}" destId="{736773C3-0321-4603-8412-EB65051D935D}" srcOrd="1" destOrd="0" presId="urn:microsoft.com/office/officeart/2005/8/layout/vList3"/>
    <dgm:cxn modelId="{F1F62B6F-6CDF-41F1-9E87-B74D713C54EC}" type="presParOf" srcId="{3FDDC810-65BA-49EB-B07C-B51DF7B2346F}" destId="{3CD78986-F82C-4327-AD97-2E1208A5326D}" srcOrd="2" destOrd="0" presId="urn:microsoft.com/office/officeart/2005/8/layout/vList3"/>
    <dgm:cxn modelId="{E642FB37-E61C-4669-9515-2EA88408AF9F}" type="presParOf" srcId="{3CD78986-F82C-4327-AD97-2E1208A5326D}" destId="{83A7D953-AF06-4291-BF62-69B622EB1446}" srcOrd="0" destOrd="0" presId="urn:microsoft.com/office/officeart/2005/8/layout/vList3"/>
    <dgm:cxn modelId="{08BE089B-4AA4-4402-9D6C-009F6EBD9421}" type="presParOf" srcId="{3CD78986-F82C-4327-AD97-2E1208A5326D}" destId="{602AC766-5C50-4BF5-9493-9AC393814B34}" srcOrd="1" destOrd="0" presId="urn:microsoft.com/office/officeart/2005/8/layout/vList3"/>
    <dgm:cxn modelId="{7EF993AF-59B8-4A4B-B54E-29D2F80F8E11}" type="presParOf" srcId="{3FDDC810-65BA-49EB-B07C-B51DF7B2346F}" destId="{80DB5178-3C69-41E9-95C8-2080710500E0}" srcOrd="3" destOrd="0" presId="urn:microsoft.com/office/officeart/2005/8/layout/vList3"/>
    <dgm:cxn modelId="{A7DE870F-BA57-476B-9DFB-65137B3181A2}" type="presParOf" srcId="{3FDDC810-65BA-49EB-B07C-B51DF7B2346F}" destId="{695F4548-24BD-4FB9-9A1D-0B9705DA26E1}" srcOrd="4" destOrd="0" presId="urn:microsoft.com/office/officeart/2005/8/layout/vList3"/>
    <dgm:cxn modelId="{4E5DCCDE-390D-442D-8B8D-D235D3E5D8E1}" type="presParOf" srcId="{695F4548-24BD-4FB9-9A1D-0B9705DA26E1}" destId="{22F9965B-99DA-4A3D-8BC6-69BA89294AC3}" srcOrd="0" destOrd="0" presId="urn:microsoft.com/office/officeart/2005/8/layout/vList3"/>
    <dgm:cxn modelId="{8A1C5533-E5D4-4654-85D9-EEA069031DD0}" type="presParOf" srcId="{695F4548-24BD-4FB9-9A1D-0B9705DA26E1}" destId="{B69B30B0-F4B3-4B55-9F23-9709E3410C89}" srcOrd="1" destOrd="0" presId="urn:microsoft.com/office/officeart/2005/8/layout/vList3"/>
    <dgm:cxn modelId="{0BAC32BC-4284-4384-ABA9-9263BE6BC5CD}" type="presParOf" srcId="{3FDDC810-65BA-49EB-B07C-B51DF7B2346F}" destId="{1CDD79EA-34AD-44C6-9034-62476435A1A9}" srcOrd="5" destOrd="0" presId="urn:microsoft.com/office/officeart/2005/8/layout/vList3"/>
    <dgm:cxn modelId="{55C494EF-4762-4669-BE81-AE3900C2E21A}" type="presParOf" srcId="{3FDDC810-65BA-49EB-B07C-B51DF7B2346F}" destId="{AC0A3DA0-8854-4F0E-918C-5EECA34759B9}" srcOrd="6" destOrd="0" presId="urn:microsoft.com/office/officeart/2005/8/layout/vList3"/>
    <dgm:cxn modelId="{0F9C8988-D6BB-4CCF-B5F8-7CEED4261BB3}" type="presParOf" srcId="{AC0A3DA0-8854-4F0E-918C-5EECA34759B9}" destId="{018A87A3-ED56-4962-A173-302CA4415D86}" srcOrd="0" destOrd="0" presId="urn:microsoft.com/office/officeart/2005/8/layout/vList3"/>
    <dgm:cxn modelId="{DDC56BFE-36E9-4548-A12E-0A50FC80E4A9}" type="presParOf" srcId="{AC0A3DA0-8854-4F0E-918C-5EECA34759B9}" destId="{C62C81AB-C43D-4E0D-8D21-B00892CCB92C}" srcOrd="1" destOrd="0" presId="urn:microsoft.com/office/officeart/2005/8/layout/vList3"/>
    <dgm:cxn modelId="{65C2C6EA-CA97-453F-8A63-A5E8E8475E32}" type="presParOf" srcId="{3FDDC810-65BA-49EB-B07C-B51DF7B2346F}" destId="{A730C213-CB2F-44F9-A89E-7C8A9B52E096}" srcOrd="7" destOrd="0" presId="urn:microsoft.com/office/officeart/2005/8/layout/vList3"/>
    <dgm:cxn modelId="{819ACF91-2E86-404E-AF02-9FE8FF346C91}" type="presParOf" srcId="{3FDDC810-65BA-49EB-B07C-B51DF7B2346F}" destId="{6E580079-4BAC-4430-9BE5-A60C0DC266CF}" srcOrd="8" destOrd="0" presId="urn:microsoft.com/office/officeart/2005/8/layout/vList3"/>
    <dgm:cxn modelId="{BE427797-172C-4EE6-ACF1-401E061FF7C6}" type="presParOf" srcId="{6E580079-4BAC-4430-9BE5-A60C0DC266CF}" destId="{B6BE79BA-D836-40F3-A690-A9C2EEC761DF}" srcOrd="0" destOrd="0" presId="urn:microsoft.com/office/officeart/2005/8/layout/vList3"/>
    <dgm:cxn modelId="{7BEE3E00-9200-4666-BB78-905D7C8A7F7A}" type="presParOf" srcId="{6E580079-4BAC-4430-9BE5-A60C0DC266CF}" destId="{4DF49D98-99D9-481C-9956-9E9EE794054A}" srcOrd="1" destOrd="0" presId="urn:microsoft.com/office/officeart/2005/8/layout/vList3"/>
    <dgm:cxn modelId="{4511F8D3-988B-4252-9D96-D9B4479D11C9}" type="presParOf" srcId="{3FDDC810-65BA-49EB-B07C-B51DF7B2346F}" destId="{56FD6378-41DE-44ED-81F2-AB1EC15865DA}" srcOrd="9" destOrd="0" presId="urn:microsoft.com/office/officeart/2005/8/layout/vList3"/>
    <dgm:cxn modelId="{7FE1B3A3-834A-46D8-B0A3-B26442C729B1}" type="presParOf" srcId="{3FDDC810-65BA-49EB-B07C-B51DF7B2346F}" destId="{7682B5FB-0367-4BC4-BDF7-2828B83611DA}" srcOrd="10" destOrd="0" presId="urn:microsoft.com/office/officeart/2005/8/layout/vList3"/>
    <dgm:cxn modelId="{1989532D-E785-40FA-8C74-669913316BB9}" type="presParOf" srcId="{7682B5FB-0367-4BC4-BDF7-2828B83611DA}" destId="{BCF0111F-B928-4D22-BCD4-526E1A27F485}" srcOrd="0" destOrd="0" presId="urn:microsoft.com/office/officeart/2005/8/layout/vList3"/>
    <dgm:cxn modelId="{8AC2199D-A7EB-4DC7-B82E-27FF8689268D}" type="presParOf" srcId="{7682B5FB-0367-4BC4-BDF7-2828B83611DA}" destId="{987F1BD5-7738-48EA-A0FA-4A38090B603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1BB8FB47-A33E-4861-905A-0A050150A60C}" type="doc">
      <dgm:prSet loTypeId="urn:microsoft.com/office/officeart/2008/layout/PictureAccentList" loCatId="picture" qsTypeId="urn:microsoft.com/office/officeart/2005/8/quickstyle/simple1" qsCatId="simple" csTypeId="urn:microsoft.com/office/officeart/2005/8/colors/accent2_3" csCatId="accent2" phldr="1"/>
      <dgm:spPr/>
      <dgm:t>
        <a:bodyPr/>
        <a:lstStyle/>
        <a:p>
          <a:endParaRPr lang="en-US"/>
        </a:p>
      </dgm:t>
    </dgm:pt>
    <dgm:pt modelId="{999DD4F2-0EF7-4031-896B-9329990232A6}">
      <dgm:prSet/>
      <dgm:spPr/>
      <dgm:t>
        <a:bodyPr/>
        <a:lstStyle/>
        <a:p>
          <a:pPr rtl="0"/>
          <a:r>
            <a:rPr lang="en-US" b="1" dirty="0"/>
            <a:t>Laboratory </a:t>
          </a:r>
          <a:r>
            <a:rPr lang="en-US" b="1" dirty="0">
              <a:latin typeface="Myriad Web Pro"/>
            </a:rPr>
            <a:t>Testing to Detect</a:t>
          </a:r>
          <a:r>
            <a:rPr lang="en-US" b="1" dirty="0"/>
            <a:t> Cases and Guide Treatment</a:t>
          </a:r>
          <a:endParaRPr lang="en-US" dirty="0"/>
        </a:p>
      </dgm:t>
    </dgm:pt>
    <dgm:pt modelId="{852DCB45-E8E9-437C-A8EA-FB5475A8DC71}" type="parTrans" cxnId="{7248BA7B-AB42-4443-97D9-CE2DB55B527C}">
      <dgm:prSet/>
      <dgm:spPr/>
      <dgm:t>
        <a:bodyPr/>
        <a:lstStyle/>
        <a:p>
          <a:endParaRPr lang="en-US"/>
        </a:p>
      </dgm:t>
    </dgm:pt>
    <dgm:pt modelId="{347B43DC-9298-4102-9C85-4B5370215109}" type="sibTrans" cxnId="{7248BA7B-AB42-4443-97D9-CE2DB55B527C}">
      <dgm:prSet/>
      <dgm:spPr/>
      <dgm:t>
        <a:bodyPr/>
        <a:lstStyle/>
        <a:p>
          <a:endParaRPr lang="en-US"/>
        </a:p>
      </dgm:t>
    </dgm:pt>
    <dgm:pt modelId="{E972265C-27C5-492A-A67F-70293DFF58BE}">
      <dgm:prSet/>
      <dgm:spPr/>
      <dgm:t>
        <a:bodyPr/>
        <a:lstStyle/>
        <a:p>
          <a:pPr algn="l"/>
          <a:r>
            <a:rPr lang="en-US"/>
            <a:t>Species identification in non-sterile specimens can </a:t>
          </a:r>
          <a:r>
            <a:rPr lang="en-US" b="1"/>
            <a:t>enhance</a:t>
          </a:r>
          <a:r>
            <a:rPr lang="en-US"/>
            <a:t> </a:t>
          </a:r>
          <a:r>
            <a:rPr lang="en-US" b="1"/>
            <a:t>detection</a:t>
          </a:r>
          <a:r>
            <a:rPr lang="en-US"/>
            <a:t> of </a:t>
          </a:r>
          <a:r>
            <a:rPr lang="en-US" i="1"/>
            <a:t>C. auris</a:t>
          </a:r>
        </a:p>
      </dgm:t>
    </dgm:pt>
    <dgm:pt modelId="{ACC95BC0-D3FE-45BD-A156-40FA7C320A59}" type="parTrans" cxnId="{B2680A4B-3232-4DB0-B5D8-89AA804D819B}">
      <dgm:prSet/>
      <dgm:spPr/>
      <dgm:t>
        <a:bodyPr/>
        <a:lstStyle/>
        <a:p>
          <a:endParaRPr lang="en-US"/>
        </a:p>
      </dgm:t>
    </dgm:pt>
    <dgm:pt modelId="{FA9303DD-51EB-44EC-ADB2-4CAA0AE4B906}" type="sibTrans" cxnId="{B2680A4B-3232-4DB0-B5D8-89AA804D819B}">
      <dgm:prSet/>
      <dgm:spPr/>
      <dgm:t>
        <a:bodyPr/>
        <a:lstStyle/>
        <a:p>
          <a:endParaRPr lang="en-US"/>
        </a:p>
      </dgm:t>
    </dgm:pt>
    <dgm:pt modelId="{A62DA052-96D8-412A-866E-35CDFE6B6EAE}">
      <dgm:prSet/>
      <dgm:spPr/>
      <dgm:t>
        <a:bodyPr/>
        <a:lstStyle/>
        <a:p>
          <a:r>
            <a:rPr lang="en-US"/>
            <a:t>Antifungal susceptibility testing is necessary </a:t>
          </a:r>
          <a:r>
            <a:rPr lang="en-US" b="1"/>
            <a:t>to identify resistance </a:t>
          </a:r>
          <a:r>
            <a:rPr lang="en-US"/>
            <a:t>and guide treatment</a:t>
          </a:r>
        </a:p>
      </dgm:t>
    </dgm:pt>
    <dgm:pt modelId="{EF0E5C35-500A-44E2-A6FC-3A8790AE4C90}" type="parTrans" cxnId="{C67CE38F-8F10-4364-B875-5C8568185506}">
      <dgm:prSet/>
      <dgm:spPr/>
      <dgm:t>
        <a:bodyPr/>
        <a:lstStyle/>
        <a:p>
          <a:endParaRPr lang="en-US"/>
        </a:p>
      </dgm:t>
    </dgm:pt>
    <dgm:pt modelId="{84B8FBAE-1584-4D64-981C-96E702C18A48}" type="sibTrans" cxnId="{C67CE38F-8F10-4364-B875-5C8568185506}">
      <dgm:prSet/>
      <dgm:spPr/>
      <dgm:t>
        <a:bodyPr/>
        <a:lstStyle/>
        <a:p>
          <a:endParaRPr lang="en-US"/>
        </a:p>
      </dgm:t>
    </dgm:pt>
    <dgm:pt modelId="{F141A125-85B5-41B5-B6C1-048F9C53BC57}">
      <dgm:prSet/>
      <dgm:spPr/>
      <dgm:t>
        <a:bodyPr/>
        <a:lstStyle/>
        <a:p>
          <a:r>
            <a:rPr lang="en-US" dirty="0"/>
            <a:t>Especially among patients not responding to treatment</a:t>
          </a:r>
        </a:p>
      </dgm:t>
    </dgm:pt>
    <dgm:pt modelId="{A5F46B27-49A0-489C-8D42-7D7309498B8B}" type="parTrans" cxnId="{0FE1083F-DF85-47FC-80CC-BD80DD892482}">
      <dgm:prSet/>
      <dgm:spPr/>
      <dgm:t>
        <a:bodyPr/>
        <a:lstStyle/>
        <a:p>
          <a:endParaRPr lang="en-US"/>
        </a:p>
      </dgm:t>
    </dgm:pt>
    <dgm:pt modelId="{A729CCB7-EFDF-48C4-A260-4DB3407A5173}" type="sibTrans" cxnId="{0FE1083F-DF85-47FC-80CC-BD80DD892482}">
      <dgm:prSet/>
      <dgm:spPr/>
      <dgm:t>
        <a:bodyPr/>
        <a:lstStyle/>
        <a:p>
          <a:endParaRPr lang="en-US"/>
        </a:p>
      </dgm:t>
    </dgm:pt>
    <dgm:pt modelId="{0663113F-26A7-4F68-9E8D-D0A5EAD37EA3}">
      <dgm:prSet/>
      <dgm:spPr/>
      <dgm:t>
        <a:bodyPr/>
        <a:lstStyle/>
        <a:p>
          <a:pPr algn="l"/>
          <a:r>
            <a:rPr lang="en-US"/>
            <a:t>Whole genome sequencing can </a:t>
          </a:r>
          <a:r>
            <a:rPr lang="en-US" b="1"/>
            <a:t>identify mutations </a:t>
          </a:r>
          <a:r>
            <a:rPr lang="en-US"/>
            <a:t>linked to echinocandin resistance, but often not available to guide treatment</a:t>
          </a:r>
        </a:p>
      </dgm:t>
    </dgm:pt>
    <dgm:pt modelId="{6952FDFB-D902-4892-9FE5-1797436939A0}" type="parTrans" cxnId="{FCCCE60F-C319-470D-97DF-2F4D4BA7EDE8}">
      <dgm:prSet/>
      <dgm:spPr/>
      <dgm:t>
        <a:bodyPr/>
        <a:lstStyle/>
        <a:p>
          <a:endParaRPr lang="en-US"/>
        </a:p>
      </dgm:t>
    </dgm:pt>
    <dgm:pt modelId="{C4D7A5E8-863B-4ED6-BFAB-C31777C9988B}" type="sibTrans" cxnId="{FCCCE60F-C319-470D-97DF-2F4D4BA7EDE8}">
      <dgm:prSet/>
      <dgm:spPr/>
      <dgm:t>
        <a:bodyPr/>
        <a:lstStyle/>
        <a:p>
          <a:endParaRPr lang="en-US"/>
        </a:p>
      </dgm:t>
    </dgm:pt>
    <dgm:pt modelId="{231DCAC6-BF73-451B-8A64-F7E9FC59B759}" type="pres">
      <dgm:prSet presAssocID="{1BB8FB47-A33E-4861-905A-0A050150A60C}" presName="layout" presStyleCnt="0">
        <dgm:presLayoutVars>
          <dgm:chMax/>
          <dgm:chPref/>
          <dgm:dir/>
          <dgm:animOne val="branch"/>
          <dgm:animLvl val="lvl"/>
          <dgm:resizeHandles/>
        </dgm:presLayoutVars>
      </dgm:prSet>
      <dgm:spPr/>
    </dgm:pt>
    <dgm:pt modelId="{5D1A8588-5312-4943-B04B-BDDA0689DC4F}" type="pres">
      <dgm:prSet presAssocID="{999DD4F2-0EF7-4031-896B-9329990232A6}" presName="root" presStyleCnt="0">
        <dgm:presLayoutVars>
          <dgm:chMax/>
          <dgm:chPref val="4"/>
        </dgm:presLayoutVars>
      </dgm:prSet>
      <dgm:spPr/>
    </dgm:pt>
    <dgm:pt modelId="{9E4D3D05-F7FC-4DB5-B598-4B0B7D870CDC}" type="pres">
      <dgm:prSet presAssocID="{999DD4F2-0EF7-4031-896B-9329990232A6}" presName="rootComposite" presStyleCnt="0">
        <dgm:presLayoutVars/>
      </dgm:prSet>
      <dgm:spPr/>
    </dgm:pt>
    <dgm:pt modelId="{0C967EAE-59C1-48AF-9F13-B974E474C9BE}" type="pres">
      <dgm:prSet presAssocID="{999DD4F2-0EF7-4031-896B-9329990232A6}" presName="rootText" presStyleLbl="node0" presStyleIdx="0" presStyleCnt="1">
        <dgm:presLayoutVars>
          <dgm:chMax/>
          <dgm:chPref val="4"/>
        </dgm:presLayoutVars>
      </dgm:prSet>
      <dgm:spPr/>
    </dgm:pt>
    <dgm:pt modelId="{BD965611-5264-4B21-B1D1-12432CD6AA05}" type="pres">
      <dgm:prSet presAssocID="{999DD4F2-0EF7-4031-896B-9329990232A6}" presName="childShape" presStyleCnt="0">
        <dgm:presLayoutVars>
          <dgm:chMax val="0"/>
          <dgm:chPref val="0"/>
        </dgm:presLayoutVars>
      </dgm:prSet>
      <dgm:spPr/>
    </dgm:pt>
    <dgm:pt modelId="{C3C2605B-1970-45F4-B84D-0E8F08C2F120}" type="pres">
      <dgm:prSet presAssocID="{E972265C-27C5-492A-A67F-70293DFF58BE}" presName="childComposite" presStyleCnt="0">
        <dgm:presLayoutVars>
          <dgm:chMax val="0"/>
          <dgm:chPref val="0"/>
        </dgm:presLayoutVars>
      </dgm:prSet>
      <dgm:spPr/>
    </dgm:pt>
    <dgm:pt modelId="{9C472A30-01FC-43BA-BA4F-E7450F006AD2}" type="pres">
      <dgm:prSet presAssocID="{E972265C-27C5-492A-A67F-70293DFF58BE}" presName="Image" presStyleLbl="node1" presStyleIdx="0" presStyleCnt="3"/>
      <dgm:spPr>
        <a:blipFill rotWithShape="1">
          <a:blip xmlns:r="http://schemas.openxmlformats.org/officeDocument/2006/relationships" r:embed="rId1"/>
          <a:srcRect/>
          <a:stretch>
            <a:fillRect l="-39000" r="-39000"/>
          </a:stretch>
        </a:blipFill>
      </dgm:spPr>
    </dgm:pt>
    <dgm:pt modelId="{36D4CCBF-2E17-4119-932B-31AB798031F2}" type="pres">
      <dgm:prSet presAssocID="{E972265C-27C5-492A-A67F-70293DFF58BE}" presName="childText" presStyleLbl="lnNode1" presStyleIdx="0" presStyleCnt="3">
        <dgm:presLayoutVars>
          <dgm:chMax val="0"/>
          <dgm:chPref val="0"/>
          <dgm:bulletEnabled val="1"/>
        </dgm:presLayoutVars>
      </dgm:prSet>
      <dgm:spPr/>
    </dgm:pt>
    <dgm:pt modelId="{A77ABF46-9C96-4991-BE79-7697218ADAA9}" type="pres">
      <dgm:prSet presAssocID="{A62DA052-96D8-412A-866E-35CDFE6B6EAE}" presName="childComposite" presStyleCnt="0">
        <dgm:presLayoutVars>
          <dgm:chMax val="0"/>
          <dgm:chPref val="0"/>
        </dgm:presLayoutVars>
      </dgm:prSet>
      <dgm:spPr/>
    </dgm:pt>
    <dgm:pt modelId="{3D87ED2F-B152-48E1-9ACF-70AA8D595722}" type="pres">
      <dgm:prSet presAssocID="{A62DA052-96D8-412A-866E-35CDFE6B6EAE}" presName="Image" presStyleLbl="node1" presStyleIdx="1" presStyleCnt="3"/>
      <dgm:spPr>
        <a:blipFill rotWithShape="1">
          <a:blip xmlns:r="http://schemas.openxmlformats.org/officeDocument/2006/relationships" r:embed="rId2"/>
          <a:srcRect/>
          <a:stretch>
            <a:fillRect/>
          </a:stretch>
        </a:blipFill>
      </dgm:spPr>
    </dgm:pt>
    <dgm:pt modelId="{544210C2-6F42-4871-B387-DE65DAC17150}" type="pres">
      <dgm:prSet presAssocID="{A62DA052-96D8-412A-866E-35CDFE6B6EAE}" presName="childText" presStyleLbl="lnNode1" presStyleIdx="1" presStyleCnt="3">
        <dgm:presLayoutVars>
          <dgm:chMax val="0"/>
          <dgm:chPref val="0"/>
          <dgm:bulletEnabled val="1"/>
        </dgm:presLayoutVars>
      </dgm:prSet>
      <dgm:spPr/>
    </dgm:pt>
    <dgm:pt modelId="{E49CAD76-2A78-444A-B685-ABFE2E7013BD}" type="pres">
      <dgm:prSet presAssocID="{0663113F-26A7-4F68-9E8D-D0A5EAD37EA3}" presName="childComposite" presStyleCnt="0">
        <dgm:presLayoutVars>
          <dgm:chMax val="0"/>
          <dgm:chPref val="0"/>
        </dgm:presLayoutVars>
      </dgm:prSet>
      <dgm:spPr/>
    </dgm:pt>
    <dgm:pt modelId="{3EC5FBDF-EA1A-4324-BB50-D14C8934BECA}" type="pres">
      <dgm:prSet presAssocID="{0663113F-26A7-4F68-9E8D-D0A5EAD37EA3}" presName="Image" presStyleLbl="node1" presStyleIdx="2" presStyleCnt="3"/>
      <dgm:spPr>
        <a:blipFill rotWithShape="1">
          <a:blip xmlns:r="http://schemas.openxmlformats.org/officeDocument/2006/relationships" r:embed="rId3"/>
          <a:srcRect/>
          <a:stretch>
            <a:fillRect/>
          </a:stretch>
        </a:blipFill>
      </dgm:spPr>
    </dgm:pt>
    <dgm:pt modelId="{5D86BC11-3ABF-4E52-B72C-A646D1C5C115}" type="pres">
      <dgm:prSet presAssocID="{0663113F-26A7-4F68-9E8D-D0A5EAD37EA3}" presName="childText" presStyleLbl="lnNode1" presStyleIdx="2" presStyleCnt="3">
        <dgm:presLayoutVars>
          <dgm:chMax val="0"/>
          <dgm:chPref val="0"/>
          <dgm:bulletEnabled val="1"/>
        </dgm:presLayoutVars>
      </dgm:prSet>
      <dgm:spPr/>
    </dgm:pt>
  </dgm:ptLst>
  <dgm:cxnLst>
    <dgm:cxn modelId="{D2C4E208-7091-46EC-8A90-333530DC3351}" type="presOf" srcId="{E972265C-27C5-492A-A67F-70293DFF58BE}" destId="{36D4CCBF-2E17-4119-932B-31AB798031F2}" srcOrd="0" destOrd="0" presId="urn:microsoft.com/office/officeart/2008/layout/PictureAccentList"/>
    <dgm:cxn modelId="{FCCCE60F-C319-470D-97DF-2F4D4BA7EDE8}" srcId="{999DD4F2-0EF7-4031-896B-9329990232A6}" destId="{0663113F-26A7-4F68-9E8D-D0A5EAD37EA3}" srcOrd="2" destOrd="0" parTransId="{6952FDFB-D902-4892-9FE5-1797436939A0}" sibTransId="{C4D7A5E8-863B-4ED6-BFAB-C31777C9988B}"/>
    <dgm:cxn modelId="{0FE1083F-DF85-47FC-80CC-BD80DD892482}" srcId="{A62DA052-96D8-412A-866E-35CDFE6B6EAE}" destId="{F141A125-85B5-41B5-B6C1-048F9C53BC57}" srcOrd="0" destOrd="0" parTransId="{A5F46B27-49A0-489C-8D42-7D7309498B8B}" sibTransId="{A729CCB7-EFDF-48C4-A260-4DB3407A5173}"/>
    <dgm:cxn modelId="{FD5A5242-2F9B-41F5-8DF5-B3758C70AEE6}" type="presOf" srcId="{999DD4F2-0EF7-4031-896B-9329990232A6}" destId="{0C967EAE-59C1-48AF-9F13-B974E474C9BE}" srcOrd="0" destOrd="0" presId="urn:microsoft.com/office/officeart/2008/layout/PictureAccentList"/>
    <dgm:cxn modelId="{3F7C6A4A-ECD1-43D9-97B1-7D28C59638C0}" type="presOf" srcId="{0663113F-26A7-4F68-9E8D-D0A5EAD37EA3}" destId="{5D86BC11-3ABF-4E52-B72C-A646D1C5C115}" srcOrd="0" destOrd="0" presId="urn:microsoft.com/office/officeart/2008/layout/PictureAccentList"/>
    <dgm:cxn modelId="{B2680A4B-3232-4DB0-B5D8-89AA804D819B}" srcId="{999DD4F2-0EF7-4031-896B-9329990232A6}" destId="{E972265C-27C5-492A-A67F-70293DFF58BE}" srcOrd="0" destOrd="0" parTransId="{ACC95BC0-D3FE-45BD-A156-40FA7C320A59}" sibTransId="{FA9303DD-51EB-44EC-ADB2-4CAA0AE4B906}"/>
    <dgm:cxn modelId="{1BB09B73-B13B-4D3A-92FF-B288B0E2AF10}" type="presOf" srcId="{A62DA052-96D8-412A-866E-35CDFE6B6EAE}" destId="{544210C2-6F42-4871-B387-DE65DAC17150}" srcOrd="0" destOrd="0" presId="urn:microsoft.com/office/officeart/2008/layout/PictureAccentList"/>
    <dgm:cxn modelId="{7248BA7B-AB42-4443-97D9-CE2DB55B527C}" srcId="{1BB8FB47-A33E-4861-905A-0A050150A60C}" destId="{999DD4F2-0EF7-4031-896B-9329990232A6}" srcOrd="0" destOrd="0" parTransId="{852DCB45-E8E9-437C-A8EA-FB5475A8DC71}" sibTransId="{347B43DC-9298-4102-9C85-4B5370215109}"/>
    <dgm:cxn modelId="{C67CE38F-8F10-4364-B875-5C8568185506}" srcId="{999DD4F2-0EF7-4031-896B-9329990232A6}" destId="{A62DA052-96D8-412A-866E-35CDFE6B6EAE}" srcOrd="1" destOrd="0" parTransId="{EF0E5C35-500A-44E2-A6FC-3A8790AE4C90}" sibTransId="{84B8FBAE-1584-4D64-981C-96E702C18A48}"/>
    <dgm:cxn modelId="{6865ACB6-8F8D-4536-8C58-E98ED335A2CB}" type="presOf" srcId="{1BB8FB47-A33E-4861-905A-0A050150A60C}" destId="{231DCAC6-BF73-451B-8A64-F7E9FC59B759}" srcOrd="0" destOrd="0" presId="urn:microsoft.com/office/officeart/2008/layout/PictureAccentList"/>
    <dgm:cxn modelId="{27F47BF6-DD4D-4BA6-88FC-D5BB8891972C}" type="presOf" srcId="{F141A125-85B5-41B5-B6C1-048F9C53BC57}" destId="{544210C2-6F42-4871-B387-DE65DAC17150}" srcOrd="0" destOrd="1" presId="urn:microsoft.com/office/officeart/2008/layout/PictureAccentList"/>
    <dgm:cxn modelId="{E434AF72-0098-4E09-ABC9-8C95CEA61BB9}" type="presParOf" srcId="{231DCAC6-BF73-451B-8A64-F7E9FC59B759}" destId="{5D1A8588-5312-4943-B04B-BDDA0689DC4F}" srcOrd="0" destOrd="0" presId="urn:microsoft.com/office/officeart/2008/layout/PictureAccentList"/>
    <dgm:cxn modelId="{23146ACD-D498-4B88-8903-0F6A69B4E7F4}" type="presParOf" srcId="{5D1A8588-5312-4943-B04B-BDDA0689DC4F}" destId="{9E4D3D05-F7FC-4DB5-B598-4B0B7D870CDC}" srcOrd="0" destOrd="0" presId="urn:microsoft.com/office/officeart/2008/layout/PictureAccentList"/>
    <dgm:cxn modelId="{30903137-7C4A-4F23-84D6-5F500114B8BB}" type="presParOf" srcId="{9E4D3D05-F7FC-4DB5-B598-4B0B7D870CDC}" destId="{0C967EAE-59C1-48AF-9F13-B974E474C9BE}" srcOrd="0" destOrd="0" presId="urn:microsoft.com/office/officeart/2008/layout/PictureAccentList"/>
    <dgm:cxn modelId="{0037C373-2FA2-4C8C-9BBA-8DBC3A1FBEBF}" type="presParOf" srcId="{5D1A8588-5312-4943-B04B-BDDA0689DC4F}" destId="{BD965611-5264-4B21-B1D1-12432CD6AA05}" srcOrd="1" destOrd="0" presId="urn:microsoft.com/office/officeart/2008/layout/PictureAccentList"/>
    <dgm:cxn modelId="{E76F179B-4961-4559-A1C6-A82363C54EF8}" type="presParOf" srcId="{BD965611-5264-4B21-B1D1-12432CD6AA05}" destId="{C3C2605B-1970-45F4-B84D-0E8F08C2F120}" srcOrd="0" destOrd="0" presId="urn:microsoft.com/office/officeart/2008/layout/PictureAccentList"/>
    <dgm:cxn modelId="{7D95D8C7-CDD7-42E7-A3F0-63F9EDA9D817}" type="presParOf" srcId="{C3C2605B-1970-45F4-B84D-0E8F08C2F120}" destId="{9C472A30-01FC-43BA-BA4F-E7450F006AD2}" srcOrd="0" destOrd="0" presId="urn:microsoft.com/office/officeart/2008/layout/PictureAccentList"/>
    <dgm:cxn modelId="{BE8EEBDD-29EA-4296-8E0B-E28F9A11B183}" type="presParOf" srcId="{C3C2605B-1970-45F4-B84D-0E8F08C2F120}" destId="{36D4CCBF-2E17-4119-932B-31AB798031F2}" srcOrd="1" destOrd="0" presId="urn:microsoft.com/office/officeart/2008/layout/PictureAccentList"/>
    <dgm:cxn modelId="{5FB04547-10DD-4340-8588-B538B01DC5C5}" type="presParOf" srcId="{BD965611-5264-4B21-B1D1-12432CD6AA05}" destId="{A77ABF46-9C96-4991-BE79-7697218ADAA9}" srcOrd="1" destOrd="0" presId="urn:microsoft.com/office/officeart/2008/layout/PictureAccentList"/>
    <dgm:cxn modelId="{15B1C721-CA22-40C7-80A4-6AC7ABE11F1D}" type="presParOf" srcId="{A77ABF46-9C96-4991-BE79-7697218ADAA9}" destId="{3D87ED2F-B152-48E1-9ACF-70AA8D595722}" srcOrd="0" destOrd="0" presId="urn:microsoft.com/office/officeart/2008/layout/PictureAccentList"/>
    <dgm:cxn modelId="{0FB1C689-58BA-449C-ABFE-9593DE34B3FE}" type="presParOf" srcId="{A77ABF46-9C96-4991-BE79-7697218ADAA9}" destId="{544210C2-6F42-4871-B387-DE65DAC17150}" srcOrd="1" destOrd="0" presId="urn:microsoft.com/office/officeart/2008/layout/PictureAccentList"/>
    <dgm:cxn modelId="{86FFA52A-0CE7-4053-A676-E3AFE2025813}" type="presParOf" srcId="{BD965611-5264-4B21-B1D1-12432CD6AA05}" destId="{E49CAD76-2A78-444A-B685-ABFE2E7013BD}" srcOrd="2" destOrd="0" presId="urn:microsoft.com/office/officeart/2008/layout/PictureAccentList"/>
    <dgm:cxn modelId="{917DE0B3-CD34-48EE-8939-31111E92389D}" type="presParOf" srcId="{E49CAD76-2A78-444A-B685-ABFE2E7013BD}" destId="{3EC5FBDF-EA1A-4324-BB50-D14C8934BECA}" srcOrd="0" destOrd="0" presId="urn:microsoft.com/office/officeart/2008/layout/PictureAccentList"/>
    <dgm:cxn modelId="{C1393185-C74E-42F2-B785-F928A3081ADB}" type="presParOf" srcId="{E49CAD76-2A78-444A-B685-ABFE2E7013BD}" destId="{5D86BC11-3ABF-4E52-B72C-A646D1C5C11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20366C-AA7F-4DF9-B8B4-5BABF3AE7C9E}" type="doc">
      <dgm:prSet loTypeId="urn:microsoft.com/office/officeart/2009/3/layout/SubStepProcess" loCatId="process" qsTypeId="urn:microsoft.com/office/officeart/2005/8/quickstyle/simple1" qsCatId="simple" csTypeId="urn:microsoft.com/office/officeart/2005/8/colors/colorful3" csCatId="colorful" phldr="1"/>
      <dgm:spPr/>
      <dgm:t>
        <a:bodyPr/>
        <a:lstStyle/>
        <a:p>
          <a:endParaRPr lang="en-US"/>
        </a:p>
      </dgm:t>
    </dgm:pt>
    <dgm:pt modelId="{7160E184-AA3C-4508-BC75-19824A86E3FE}">
      <dgm:prSet custT="1"/>
      <dgm:spPr/>
      <dgm:t>
        <a:bodyPr/>
        <a:lstStyle/>
        <a:p>
          <a:pPr rtl="0"/>
          <a:r>
            <a:rPr lang="en-US" sz="2400" b="1" dirty="0"/>
            <a:t>Clinical data about</a:t>
          </a:r>
          <a:r>
            <a:rPr lang="en-US" sz="2400" b="1" dirty="0">
              <a:latin typeface="Myriad Web Pro"/>
            </a:rPr>
            <a:t> antifungal</a:t>
          </a:r>
          <a:r>
            <a:rPr lang="en-US" sz="2400" b="1" dirty="0"/>
            <a:t> treatment are limited.</a:t>
          </a:r>
          <a:endParaRPr lang="en-US" sz="2400" dirty="0"/>
        </a:p>
      </dgm:t>
    </dgm:pt>
    <dgm:pt modelId="{1A539BA9-6421-41CD-A28B-8EE1267453C1}" type="parTrans" cxnId="{DDD64A95-D4B3-43FC-8F2B-46605E731D7A}">
      <dgm:prSet/>
      <dgm:spPr/>
      <dgm:t>
        <a:bodyPr/>
        <a:lstStyle/>
        <a:p>
          <a:endParaRPr lang="en-US"/>
        </a:p>
      </dgm:t>
    </dgm:pt>
    <dgm:pt modelId="{D9423D16-9762-4AFC-AAFD-B8CA9FE97E7A}" type="sibTrans" cxnId="{DDD64A95-D4B3-43FC-8F2B-46605E731D7A}">
      <dgm:prSet/>
      <dgm:spPr/>
      <dgm:t>
        <a:bodyPr/>
        <a:lstStyle/>
        <a:p>
          <a:endParaRPr lang="en-US"/>
        </a:p>
      </dgm:t>
    </dgm:pt>
    <dgm:pt modelId="{5CABBE30-7B42-46F2-B414-EE52C94F439E}">
      <dgm:prSet custT="1"/>
      <dgm:spPr/>
      <dgm:t>
        <a:bodyPr/>
        <a:lstStyle/>
        <a:p>
          <a:pPr algn="l"/>
          <a:r>
            <a:rPr lang="en-US" sz="1400" b="1" dirty="0" err="1"/>
            <a:t>Fosmanogepix</a:t>
          </a:r>
          <a:r>
            <a:rPr lang="en-US" sz="1400" dirty="0"/>
            <a:t>:  show promising results against echinocandin-resistant </a:t>
          </a:r>
          <a:r>
            <a:rPr lang="en-US" sz="1400" i="1" dirty="0"/>
            <a:t>C. auris</a:t>
          </a:r>
        </a:p>
      </dgm:t>
    </dgm:pt>
    <dgm:pt modelId="{E87A7616-91A3-40DF-917A-53DF5D94F74C}" type="parTrans" cxnId="{2C290328-86D6-41AD-852E-7EA92BA2AD92}">
      <dgm:prSet/>
      <dgm:spPr/>
      <dgm:t>
        <a:bodyPr/>
        <a:lstStyle/>
        <a:p>
          <a:endParaRPr lang="en-US"/>
        </a:p>
      </dgm:t>
    </dgm:pt>
    <dgm:pt modelId="{D592F511-5F2C-480F-816D-9081E886B7E7}" type="sibTrans" cxnId="{2C290328-86D6-41AD-852E-7EA92BA2AD92}">
      <dgm:prSet/>
      <dgm:spPr/>
      <dgm:t>
        <a:bodyPr/>
        <a:lstStyle/>
        <a:p>
          <a:endParaRPr lang="en-US"/>
        </a:p>
      </dgm:t>
    </dgm:pt>
    <dgm:pt modelId="{791B2EBF-6229-4E50-9D0E-4551CF580A69}">
      <dgm:prSet custT="1"/>
      <dgm:spPr/>
      <dgm:t>
        <a:bodyPr/>
        <a:lstStyle/>
        <a:p>
          <a:pPr algn="l"/>
          <a:r>
            <a:rPr lang="en-US" sz="1400" b="1" dirty="0" err="1"/>
            <a:t>Ibrexafungerp</a:t>
          </a:r>
          <a:r>
            <a:rPr lang="en-US" sz="1400" dirty="0"/>
            <a:t>:  approved for vulvovaginal candidiasis;  show promising results against echinocandin-resistant </a:t>
          </a:r>
          <a:r>
            <a:rPr lang="en-US" sz="1400" i="1" dirty="0"/>
            <a:t>C. auris</a:t>
          </a:r>
        </a:p>
      </dgm:t>
    </dgm:pt>
    <dgm:pt modelId="{05F50A0D-A3F6-439B-8AB2-70D4035134F6}" type="parTrans" cxnId="{FFC9D1DC-BB8E-499C-97EC-9C6528547C91}">
      <dgm:prSet/>
      <dgm:spPr/>
      <dgm:t>
        <a:bodyPr/>
        <a:lstStyle/>
        <a:p>
          <a:endParaRPr lang="en-US"/>
        </a:p>
      </dgm:t>
    </dgm:pt>
    <dgm:pt modelId="{DA829369-C7AB-451F-9E6C-933DA83CD89C}" type="sibTrans" cxnId="{FFC9D1DC-BB8E-499C-97EC-9C6528547C91}">
      <dgm:prSet/>
      <dgm:spPr/>
      <dgm:t>
        <a:bodyPr/>
        <a:lstStyle/>
        <a:p>
          <a:endParaRPr lang="en-US"/>
        </a:p>
      </dgm:t>
    </dgm:pt>
    <dgm:pt modelId="{CFB4957C-D3DF-470C-A151-0884E17C23B9}">
      <dgm:prSet custT="1"/>
      <dgm:spPr/>
      <dgm:t>
        <a:bodyPr/>
        <a:lstStyle/>
        <a:p>
          <a:pPr algn="l"/>
          <a:r>
            <a:rPr lang="en-US" sz="1400" b="1"/>
            <a:t>Combination treatment</a:t>
          </a:r>
          <a:r>
            <a:rPr lang="en-US" sz="1400"/>
            <a:t>: in vitro data shows inconsistent results against echinocandin-resistant </a:t>
          </a:r>
          <a:r>
            <a:rPr lang="en-US" sz="1400" i="1"/>
            <a:t>C. auris </a:t>
          </a:r>
          <a:r>
            <a:rPr lang="en-US" sz="1400"/>
            <a:t>and no real clinical data</a:t>
          </a:r>
        </a:p>
      </dgm:t>
    </dgm:pt>
    <dgm:pt modelId="{CEBE2911-1AD7-44F3-89F9-D1F102600608}" type="parTrans" cxnId="{E84FE7D4-D8AC-4FD6-82D5-F24632DA53C5}">
      <dgm:prSet/>
      <dgm:spPr/>
      <dgm:t>
        <a:bodyPr/>
        <a:lstStyle/>
        <a:p>
          <a:endParaRPr lang="en-US"/>
        </a:p>
      </dgm:t>
    </dgm:pt>
    <dgm:pt modelId="{5B91B338-9341-4352-ADC0-141F8F031059}" type="sibTrans" cxnId="{E84FE7D4-D8AC-4FD6-82D5-F24632DA53C5}">
      <dgm:prSet/>
      <dgm:spPr/>
      <dgm:t>
        <a:bodyPr/>
        <a:lstStyle/>
        <a:p>
          <a:endParaRPr lang="en-US"/>
        </a:p>
      </dgm:t>
    </dgm:pt>
    <dgm:pt modelId="{B8189371-3B04-4FF9-893E-BCA78E9C937E}">
      <dgm:prSet custT="1"/>
      <dgm:spPr/>
      <dgm:t>
        <a:bodyPr/>
        <a:lstStyle/>
        <a:p>
          <a:pPr algn="l" rtl="0"/>
          <a:r>
            <a:rPr lang="en-US" sz="1400" b="1">
              <a:latin typeface="Myriad Web Pro"/>
            </a:rPr>
            <a:t>    Higher doses of echinocandins                       </a:t>
          </a:r>
        </a:p>
      </dgm:t>
    </dgm:pt>
    <dgm:pt modelId="{A0946A43-3760-4380-8102-DBF218488CD3}" type="parTrans" cxnId="{F7A558FB-6718-4B71-B755-118724A6F146}">
      <dgm:prSet/>
      <dgm:spPr/>
      <dgm:t>
        <a:bodyPr/>
        <a:lstStyle/>
        <a:p>
          <a:endParaRPr lang="en-US"/>
        </a:p>
      </dgm:t>
    </dgm:pt>
    <dgm:pt modelId="{2DCEA191-2F77-402E-AB70-92E2F26BEC71}" type="sibTrans" cxnId="{F7A558FB-6718-4B71-B755-118724A6F146}">
      <dgm:prSet/>
      <dgm:spPr/>
      <dgm:t>
        <a:bodyPr/>
        <a:lstStyle/>
        <a:p>
          <a:endParaRPr lang="en-US"/>
        </a:p>
      </dgm:t>
    </dgm:pt>
    <dgm:pt modelId="{F1363F0C-FED6-4B8A-952A-A4CF383A4BC9}">
      <dgm:prSet phldr="0" custT="1"/>
      <dgm:spPr/>
      <dgm:t>
        <a:bodyPr/>
        <a:lstStyle/>
        <a:p>
          <a:pPr algn="l" rtl="0"/>
          <a:r>
            <a:rPr lang="en-US" sz="1400" b="1">
              <a:solidFill>
                <a:schemeClr val="tx1"/>
              </a:solidFill>
              <a:latin typeface="Myriad Web Pro"/>
              <a:ea typeface="Calibri"/>
              <a:cs typeface="Calibri"/>
            </a:rPr>
            <a:t>Rezafungin</a:t>
          </a:r>
          <a:r>
            <a:rPr lang="en-US" sz="1400" b="0">
              <a:solidFill>
                <a:schemeClr val="tx1"/>
              </a:solidFill>
              <a:latin typeface="Myriad Web Pro"/>
              <a:ea typeface="Calibri"/>
              <a:cs typeface="Calibri"/>
            </a:rPr>
            <a:t>: anecdotal evidence that it works against echinocandin-resistant </a:t>
          </a:r>
          <a:r>
            <a:rPr lang="en-US" sz="1400" b="0" i="1">
              <a:solidFill>
                <a:schemeClr val="tx1"/>
              </a:solidFill>
              <a:latin typeface="Myriad Web Pro"/>
              <a:ea typeface="Calibri"/>
              <a:cs typeface="Calibri"/>
            </a:rPr>
            <a:t>C. auris</a:t>
          </a:r>
          <a:endParaRPr lang="en-US" sz="1400" b="1" i="1">
            <a:solidFill>
              <a:schemeClr val="tx1"/>
            </a:solidFill>
            <a:latin typeface="Myriad Web Pro"/>
          </a:endParaRPr>
        </a:p>
      </dgm:t>
    </dgm:pt>
    <dgm:pt modelId="{7FB76C78-387B-4F2C-A09B-E349AA6B0C65}" type="parTrans" cxnId="{89F45906-3CEC-4E90-934E-49C1FC3E9A52}">
      <dgm:prSet/>
      <dgm:spPr/>
      <dgm:t>
        <a:bodyPr/>
        <a:lstStyle/>
        <a:p>
          <a:endParaRPr lang="en-US"/>
        </a:p>
      </dgm:t>
    </dgm:pt>
    <dgm:pt modelId="{0DE8F807-3899-421D-83B0-93709F3636C9}" type="sibTrans" cxnId="{89F45906-3CEC-4E90-934E-49C1FC3E9A52}">
      <dgm:prSet/>
      <dgm:spPr/>
      <dgm:t>
        <a:bodyPr/>
        <a:lstStyle/>
        <a:p>
          <a:endParaRPr lang="en-US"/>
        </a:p>
      </dgm:t>
    </dgm:pt>
    <dgm:pt modelId="{3CF6B9E5-6FE3-4DB9-8109-65DE8E8863CF}" type="pres">
      <dgm:prSet presAssocID="{9620366C-AA7F-4DF9-B8B4-5BABF3AE7C9E}" presName="Name0" presStyleCnt="0">
        <dgm:presLayoutVars>
          <dgm:chMax val="7"/>
          <dgm:dir/>
          <dgm:animOne val="branch"/>
        </dgm:presLayoutVars>
      </dgm:prSet>
      <dgm:spPr/>
    </dgm:pt>
    <dgm:pt modelId="{040A1B20-79BD-4237-9CD9-EF8B7B0E7CF7}" type="pres">
      <dgm:prSet presAssocID="{7160E184-AA3C-4508-BC75-19824A86E3FE}" presName="parTx1" presStyleLbl="node1" presStyleIdx="0" presStyleCnt="1" custScaleX="73129" custScaleY="73129"/>
      <dgm:spPr/>
    </dgm:pt>
    <dgm:pt modelId="{C06C4655-8BB7-46AB-BD13-D6626CF49E64}" type="pres">
      <dgm:prSet presAssocID="{7160E184-AA3C-4508-BC75-19824A86E3FE}" presName="spPre1" presStyleCnt="0"/>
      <dgm:spPr/>
    </dgm:pt>
    <dgm:pt modelId="{3CCF8067-867B-471D-9448-000739D5CD9D}" type="pres">
      <dgm:prSet presAssocID="{7160E184-AA3C-4508-BC75-19824A86E3FE}" presName="chLin1" presStyleCnt="0"/>
      <dgm:spPr/>
    </dgm:pt>
    <dgm:pt modelId="{B52D8DAC-8637-4E21-B842-F8CAAEA754D2}" type="pres">
      <dgm:prSet presAssocID="{A0946A43-3760-4380-8102-DBF218488CD3}" presName="Name11" presStyleLbl="parChTrans1D1" presStyleIdx="0" presStyleCnt="10"/>
      <dgm:spPr/>
    </dgm:pt>
    <dgm:pt modelId="{30A0C140-4456-4D0F-88DD-177A9D8BF7AD}" type="pres">
      <dgm:prSet presAssocID="{B8189371-3B04-4FF9-893E-BCA78E9C937E}" presName="txAndLines1" presStyleCnt="0"/>
      <dgm:spPr/>
    </dgm:pt>
    <dgm:pt modelId="{27FE923B-AD3C-414E-BACE-2EF3162A1D72}" type="pres">
      <dgm:prSet presAssocID="{B8189371-3B04-4FF9-893E-BCA78E9C937E}" presName="anchor1" presStyleCnt="0"/>
      <dgm:spPr/>
    </dgm:pt>
    <dgm:pt modelId="{E8FB2975-3358-4E11-B29C-E6C31397C60C}" type="pres">
      <dgm:prSet presAssocID="{B8189371-3B04-4FF9-893E-BCA78E9C937E}" presName="backup1" presStyleCnt="0"/>
      <dgm:spPr/>
    </dgm:pt>
    <dgm:pt modelId="{8170FC99-C2DF-4C63-92F3-B016D31B9615}" type="pres">
      <dgm:prSet presAssocID="{B8189371-3B04-4FF9-893E-BCA78E9C937E}" presName="preLine1" presStyleLbl="parChTrans1D1" presStyleIdx="1" presStyleCnt="10"/>
      <dgm:spPr/>
    </dgm:pt>
    <dgm:pt modelId="{08E21722-9B02-4B4F-9A63-F35658EC79C9}" type="pres">
      <dgm:prSet presAssocID="{B8189371-3B04-4FF9-893E-BCA78E9C937E}" presName="desTx1" presStyleLbl="revTx" presStyleIdx="0" presStyleCnt="0" custScaleX="182897">
        <dgm:presLayoutVars>
          <dgm:bulletEnabled val="1"/>
        </dgm:presLayoutVars>
      </dgm:prSet>
      <dgm:spPr/>
    </dgm:pt>
    <dgm:pt modelId="{F14DF84E-6C18-4CD7-B1DD-0379391FF864}" type="pres">
      <dgm:prSet presAssocID="{7FB76C78-387B-4F2C-A09B-E349AA6B0C65}" presName="Name11" presStyleLbl="parChTrans1D1" presStyleIdx="2" presStyleCnt="10"/>
      <dgm:spPr/>
    </dgm:pt>
    <dgm:pt modelId="{DB943C8C-C06B-49EA-BC7A-434B78FEF19D}" type="pres">
      <dgm:prSet presAssocID="{F1363F0C-FED6-4B8A-952A-A4CF383A4BC9}" presName="txAndLines1" presStyleCnt="0"/>
      <dgm:spPr/>
    </dgm:pt>
    <dgm:pt modelId="{EFE8C1FF-244B-4812-881B-9602EF13C564}" type="pres">
      <dgm:prSet presAssocID="{F1363F0C-FED6-4B8A-952A-A4CF383A4BC9}" presName="anchor1" presStyleCnt="0"/>
      <dgm:spPr/>
    </dgm:pt>
    <dgm:pt modelId="{BD7F08F5-1123-40A8-9A31-1AE496332EE6}" type="pres">
      <dgm:prSet presAssocID="{F1363F0C-FED6-4B8A-952A-A4CF383A4BC9}" presName="backup1" presStyleCnt="0"/>
      <dgm:spPr/>
    </dgm:pt>
    <dgm:pt modelId="{2528AA77-AEFB-4F09-A016-45871DE7E8C3}" type="pres">
      <dgm:prSet presAssocID="{F1363F0C-FED6-4B8A-952A-A4CF383A4BC9}" presName="preLine1" presStyleLbl="parChTrans1D1" presStyleIdx="3" presStyleCnt="10"/>
      <dgm:spPr/>
    </dgm:pt>
    <dgm:pt modelId="{65FAEDF6-ED58-4268-B742-2FD3A467F82E}" type="pres">
      <dgm:prSet presAssocID="{F1363F0C-FED6-4B8A-952A-A4CF383A4BC9}" presName="desTx1" presStyleLbl="revTx" presStyleIdx="0" presStyleCnt="0">
        <dgm:presLayoutVars>
          <dgm:bulletEnabled val="1"/>
        </dgm:presLayoutVars>
      </dgm:prSet>
      <dgm:spPr/>
    </dgm:pt>
    <dgm:pt modelId="{558C436C-7934-4760-8DCB-0215E140C732}" type="pres">
      <dgm:prSet presAssocID="{E87A7616-91A3-40DF-917A-53DF5D94F74C}" presName="Name11" presStyleLbl="parChTrans1D1" presStyleIdx="4" presStyleCnt="10"/>
      <dgm:spPr/>
    </dgm:pt>
    <dgm:pt modelId="{9D13D0E8-FF34-42E9-A619-FA7F3E01CBAC}" type="pres">
      <dgm:prSet presAssocID="{5CABBE30-7B42-46F2-B414-EE52C94F439E}" presName="txAndLines1" presStyleCnt="0"/>
      <dgm:spPr/>
    </dgm:pt>
    <dgm:pt modelId="{28B8DB8C-6499-4B23-9821-8F9AFD073317}" type="pres">
      <dgm:prSet presAssocID="{5CABBE30-7B42-46F2-B414-EE52C94F439E}" presName="anchor1" presStyleCnt="0"/>
      <dgm:spPr/>
    </dgm:pt>
    <dgm:pt modelId="{2F83B02F-4996-46C2-AA06-290F4F0116EC}" type="pres">
      <dgm:prSet presAssocID="{5CABBE30-7B42-46F2-B414-EE52C94F439E}" presName="backup1" presStyleCnt="0"/>
      <dgm:spPr/>
    </dgm:pt>
    <dgm:pt modelId="{D6AB0775-DD92-41D0-9D26-02FC1E1F0A59}" type="pres">
      <dgm:prSet presAssocID="{5CABBE30-7B42-46F2-B414-EE52C94F439E}" presName="preLine1" presStyleLbl="parChTrans1D1" presStyleIdx="5" presStyleCnt="10"/>
      <dgm:spPr/>
    </dgm:pt>
    <dgm:pt modelId="{930431E0-1491-4F80-A45B-0C69AEE927C7}" type="pres">
      <dgm:prSet presAssocID="{5CABBE30-7B42-46F2-B414-EE52C94F439E}" presName="desTx1" presStyleLbl="revTx" presStyleIdx="0" presStyleCnt="0">
        <dgm:presLayoutVars>
          <dgm:bulletEnabled val="1"/>
        </dgm:presLayoutVars>
      </dgm:prSet>
      <dgm:spPr/>
    </dgm:pt>
    <dgm:pt modelId="{1CA6EF52-69CA-4B18-B7D5-699614CD85F6}" type="pres">
      <dgm:prSet presAssocID="{05F50A0D-A3F6-439B-8AB2-70D4035134F6}" presName="Name11" presStyleLbl="parChTrans1D1" presStyleIdx="6" presStyleCnt="10"/>
      <dgm:spPr/>
    </dgm:pt>
    <dgm:pt modelId="{9D18D693-13E0-4B16-9D7C-DB44FCB4F39C}" type="pres">
      <dgm:prSet presAssocID="{791B2EBF-6229-4E50-9D0E-4551CF580A69}" presName="txAndLines1" presStyleCnt="0"/>
      <dgm:spPr/>
    </dgm:pt>
    <dgm:pt modelId="{3366A64E-CC03-451D-ACA0-A22A38CF2B2B}" type="pres">
      <dgm:prSet presAssocID="{791B2EBF-6229-4E50-9D0E-4551CF580A69}" presName="anchor1" presStyleCnt="0"/>
      <dgm:spPr/>
    </dgm:pt>
    <dgm:pt modelId="{22B9F19E-D338-4ADE-A183-552642EEA97E}" type="pres">
      <dgm:prSet presAssocID="{791B2EBF-6229-4E50-9D0E-4551CF580A69}" presName="backup1" presStyleCnt="0"/>
      <dgm:spPr/>
    </dgm:pt>
    <dgm:pt modelId="{E223C578-C920-4096-AE4A-042C72E57FEC}" type="pres">
      <dgm:prSet presAssocID="{791B2EBF-6229-4E50-9D0E-4551CF580A69}" presName="preLine1" presStyleLbl="parChTrans1D1" presStyleIdx="7" presStyleCnt="10"/>
      <dgm:spPr/>
    </dgm:pt>
    <dgm:pt modelId="{E861BC8A-31BE-47B6-B3DF-35E6E514C0CD}" type="pres">
      <dgm:prSet presAssocID="{791B2EBF-6229-4E50-9D0E-4551CF580A69}" presName="desTx1" presStyleLbl="revTx" presStyleIdx="0" presStyleCnt="0">
        <dgm:presLayoutVars>
          <dgm:bulletEnabled val="1"/>
        </dgm:presLayoutVars>
      </dgm:prSet>
      <dgm:spPr/>
    </dgm:pt>
    <dgm:pt modelId="{D5E324B7-9BD4-4B88-9426-CB190A393E7E}" type="pres">
      <dgm:prSet presAssocID="{CEBE2911-1AD7-44F3-89F9-D1F102600608}" presName="Name11" presStyleLbl="parChTrans1D1" presStyleIdx="8" presStyleCnt="10"/>
      <dgm:spPr/>
    </dgm:pt>
    <dgm:pt modelId="{C061F221-54F7-46DD-8F7F-ECF9AF225E83}" type="pres">
      <dgm:prSet presAssocID="{CFB4957C-D3DF-470C-A151-0884E17C23B9}" presName="txAndLines1" presStyleCnt="0"/>
      <dgm:spPr/>
    </dgm:pt>
    <dgm:pt modelId="{790377F2-E549-4E82-8DBF-9EF0E15D823D}" type="pres">
      <dgm:prSet presAssocID="{CFB4957C-D3DF-470C-A151-0884E17C23B9}" presName="anchor1" presStyleCnt="0"/>
      <dgm:spPr/>
    </dgm:pt>
    <dgm:pt modelId="{5E5C4391-6AF2-48A3-8E39-16A8F2C6DB6B}" type="pres">
      <dgm:prSet presAssocID="{CFB4957C-D3DF-470C-A151-0884E17C23B9}" presName="backup1" presStyleCnt="0"/>
      <dgm:spPr/>
    </dgm:pt>
    <dgm:pt modelId="{CA120FB6-EE43-4A7B-80A3-696385DF17D0}" type="pres">
      <dgm:prSet presAssocID="{CFB4957C-D3DF-470C-A151-0884E17C23B9}" presName="preLine1" presStyleLbl="parChTrans1D1" presStyleIdx="9" presStyleCnt="10"/>
      <dgm:spPr/>
    </dgm:pt>
    <dgm:pt modelId="{8352EDFB-E9F7-4F42-9D28-C8C4CA0065CE}" type="pres">
      <dgm:prSet presAssocID="{CFB4957C-D3DF-470C-A151-0884E17C23B9}" presName="desTx1" presStyleLbl="revTx" presStyleIdx="0" presStyleCnt="0">
        <dgm:presLayoutVars>
          <dgm:bulletEnabled val="1"/>
        </dgm:presLayoutVars>
      </dgm:prSet>
      <dgm:spPr/>
    </dgm:pt>
  </dgm:ptLst>
  <dgm:cxnLst>
    <dgm:cxn modelId="{89F45906-3CEC-4E90-934E-49C1FC3E9A52}" srcId="{7160E184-AA3C-4508-BC75-19824A86E3FE}" destId="{F1363F0C-FED6-4B8A-952A-A4CF383A4BC9}" srcOrd="1" destOrd="0" parTransId="{7FB76C78-387B-4F2C-A09B-E349AA6B0C65}" sibTransId="{0DE8F807-3899-421D-83B0-93709F3636C9}"/>
    <dgm:cxn modelId="{91CC1D21-94D4-43EB-877C-B50C2AC35431}" type="presOf" srcId="{791B2EBF-6229-4E50-9D0E-4551CF580A69}" destId="{E861BC8A-31BE-47B6-B3DF-35E6E514C0CD}" srcOrd="0" destOrd="0" presId="urn:microsoft.com/office/officeart/2009/3/layout/SubStepProcess"/>
    <dgm:cxn modelId="{2C290328-86D6-41AD-852E-7EA92BA2AD92}" srcId="{7160E184-AA3C-4508-BC75-19824A86E3FE}" destId="{5CABBE30-7B42-46F2-B414-EE52C94F439E}" srcOrd="2" destOrd="0" parTransId="{E87A7616-91A3-40DF-917A-53DF5D94F74C}" sibTransId="{D592F511-5F2C-480F-816D-9081E886B7E7}"/>
    <dgm:cxn modelId="{7F356C33-5F47-43EA-9896-4E359789DF82}" type="presOf" srcId="{B8189371-3B04-4FF9-893E-BCA78E9C937E}" destId="{08E21722-9B02-4B4F-9A63-F35658EC79C9}" srcOrd="0" destOrd="0" presId="urn:microsoft.com/office/officeart/2009/3/layout/SubStepProcess"/>
    <dgm:cxn modelId="{9F4F3B50-2BB3-4D9F-8FF1-6F83C9CDA146}" type="presOf" srcId="{F1363F0C-FED6-4B8A-952A-A4CF383A4BC9}" destId="{65FAEDF6-ED58-4268-B742-2FD3A467F82E}" srcOrd="0" destOrd="0" presId="urn:microsoft.com/office/officeart/2009/3/layout/SubStepProcess"/>
    <dgm:cxn modelId="{4A217583-3AD1-495D-81C3-624106617828}" type="presOf" srcId="{CFB4957C-D3DF-470C-A151-0884E17C23B9}" destId="{8352EDFB-E9F7-4F42-9D28-C8C4CA0065CE}" srcOrd="0" destOrd="0" presId="urn:microsoft.com/office/officeart/2009/3/layout/SubStepProcess"/>
    <dgm:cxn modelId="{F4739C8F-DAB3-4DFB-8704-F19988E8B781}" type="presOf" srcId="{9620366C-AA7F-4DF9-B8B4-5BABF3AE7C9E}" destId="{3CF6B9E5-6FE3-4DB9-8109-65DE8E8863CF}" srcOrd="0" destOrd="0" presId="urn:microsoft.com/office/officeart/2009/3/layout/SubStepProcess"/>
    <dgm:cxn modelId="{DDD64A95-D4B3-43FC-8F2B-46605E731D7A}" srcId="{9620366C-AA7F-4DF9-B8B4-5BABF3AE7C9E}" destId="{7160E184-AA3C-4508-BC75-19824A86E3FE}" srcOrd="0" destOrd="0" parTransId="{1A539BA9-6421-41CD-A28B-8EE1267453C1}" sibTransId="{D9423D16-9762-4AFC-AAFD-B8CA9FE97E7A}"/>
    <dgm:cxn modelId="{7908EE99-E11B-4263-9275-332400CB55B2}" type="presOf" srcId="{7160E184-AA3C-4508-BC75-19824A86E3FE}" destId="{040A1B20-79BD-4237-9CD9-EF8B7B0E7CF7}" srcOrd="0" destOrd="0" presId="urn:microsoft.com/office/officeart/2009/3/layout/SubStepProcess"/>
    <dgm:cxn modelId="{02C06DCB-6E1B-4CB5-BDCA-23A96CD6FDAA}" type="presOf" srcId="{5CABBE30-7B42-46F2-B414-EE52C94F439E}" destId="{930431E0-1491-4F80-A45B-0C69AEE927C7}" srcOrd="0" destOrd="0" presId="urn:microsoft.com/office/officeart/2009/3/layout/SubStepProcess"/>
    <dgm:cxn modelId="{E84FE7D4-D8AC-4FD6-82D5-F24632DA53C5}" srcId="{7160E184-AA3C-4508-BC75-19824A86E3FE}" destId="{CFB4957C-D3DF-470C-A151-0884E17C23B9}" srcOrd="4" destOrd="0" parTransId="{CEBE2911-1AD7-44F3-89F9-D1F102600608}" sibTransId="{5B91B338-9341-4352-ADC0-141F8F031059}"/>
    <dgm:cxn modelId="{FFC9D1DC-BB8E-499C-97EC-9C6528547C91}" srcId="{7160E184-AA3C-4508-BC75-19824A86E3FE}" destId="{791B2EBF-6229-4E50-9D0E-4551CF580A69}" srcOrd="3" destOrd="0" parTransId="{05F50A0D-A3F6-439B-8AB2-70D4035134F6}" sibTransId="{DA829369-C7AB-451F-9E6C-933DA83CD89C}"/>
    <dgm:cxn modelId="{F7A558FB-6718-4B71-B755-118724A6F146}" srcId="{7160E184-AA3C-4508-BC75-19824A86E3FE}" destId="{B8189371-3B04-4FF9-893E-BCA78E9C937E}" srcOrd="0" destOrd="0" parTransId="{A0946A43-3760-4380-8102-DBF218488CD3}" sibTransId="{2DCEA191-2F77-402E-AB70-92E2F26BEC71}"/>
    <dgm:cxn modelId="{FECF8544-F960-4411-AF1D-5026F24AC1BD}" type="presParOf" srcId="{3CF6B9E5-6FE3-4DB9-8109-65DE8E8863CF}" destId="{040A1B20-79BD-4237-9CD9-EF8B7B0E7CF7}" srcOrd="0" destOrd="0" presId="urn:microsoft.com/office/officeart/2009/3/layout/SubStepProcess"/>
    <dgm:cxn modelId="{6AF32860-DF71-47B8-893F-BBC945FA86F9}" type="presParOf" srcId="{3CF6B9E5-6FE3-4DB9-8109-65DE8E8863CF}" destId="{C06C4655-8BB7-46AB-BD13-D6626CF49E64}" srcOrd="1" destOrd="0" presId="urn:microsoft.com/office/officeart/2009/3/layout/SubStepProcess"/>
    <dgm:cxn modelId="{EE5E5B02-850B-4D08-A005-E411B0A9A47D}" type="presParOf" srcId="{3CF6B9E5-6FE3-4DB9-8109-65DE8E8863CF}" destId="{3CCF8067-867B-471D-9448-000739D5CD9D}" srcOrd="2" destOrd="0" presId="urn:microsoft.com/office/officeart/2009/3/layout/SubStepProcess"/>
    <dgm:cxn modelId="{F74B9A54-664B-4310-A399-FFA5413EFEA6}" type="presParOf" srcId="{3CCF8067-867B-471D-9448-000739D5CD9D}" destId="{B52D8DAC-8637-4E21-B842-F8CAAEA754D2}" srcOrd="0" destOrd="0" presId="urn:microsoft.com/office/officeart/2009/3/layout/SubStepProcess"/>
    <dgm:cxn modelId="{C5162AD9-13B4-4AEB-AF64-0613998F404E}" type="presParOf" srcId="{3CCF8067-867B-471D-9448-000739D5CD9D}" destId="{30A0C140-4456-4D0F-88DD-177A9D8BF7AD}" srcOrd="1" destOrd="0" presId="urn:microsoft.com/office/officeart/2009/3/layout/SubStepProcess"/>
    <dgm:cxn modelId="{BDA9F09F-8DE5-4219-AD68-2AC06E40B8F8}" type="presParOf" srcId="{30A0C140-4456-4D0F-88DD-177A9D8BF7AD}" destId="{27FE923B-AD3C-414E-BACE-2EF3162A1D72}" srcOrd="0" destOrd="0" presId="urn:microsoft.com/office/officeart/2009/3/layout/SubStepProcess"/>
    <dgm:cxn modelId="{30827516-E7E9-480F-ABA0-E05C471C31E0}" type="presParOf" srcId="{30A0C140-4456-4D0F-88DD-177A9D8BF7AD}" destId="{E8FB2975-3358-4E11-B29C-E6C31397C60C}" srcOrd="1" destOrd="0" presId="urn:microsoft.com/office/officeart/2009/3/layout/SubStepProcess"/>
    <dgm:cxn modelId="{DA8FF997-7723-49E7-B5F9-28BB8E8B9144}" type="presParOf" srcId="{30A0C140-4456-4D0F-88DD-177A9D8BF7AD}" destId="{8170FC99-C2DF-4C63-92F3-B016D31B9615}" srcOrd="2" destOrd="0" presId="urn:microsoft.com/office/officeart/2009/3/layout/SubStepProcess"/>
    <dgm:cxn modelId="{65F99515-8B2A-4B14-B7CD-0A4957E4BE0B}" type="presParOf" srcId="{30A0C140-4456-4D0F-88DD-177A9D8BF7AD}" destId="{08E21722-9B02-4B4F-9A63-F35658EC79C9}" srcOrd="3" destOrd="0" presId="urn:microsoft.com/office/officeart/2009/3/layout/SubStepProcess"/>
    <dgm:cxn modelId="{A44F60BA-661C-436A-AF81-71B4868E618E}" type="presParOf" srcId="{3CCF8067-867B-471D-9448-000739D5CD9D}" destId="{F14DF84E-6C18-4CD7-B1DD-0379391FF864}" srcOrd="2" destOrd="0" presId="urn:microsoft.com/office/officeart/2009/3/layout/SubStepProcess"/>
    <dgm:cxn modelId="{E5953306-0C74-407C-A977-2F34A6716561}" type="presParOf" srcId="{3CCF8067-867B-471D-9448-000739D5CD9D}" destId="{DB943C8C-C06B-49EA-BC7A-434B78FEF19D}" srcOrd="3" destOrd="0" presId="urn:microsoft.com/office/officeart/2009/3/layout/SubStepProcess"/>
    <dgm:cxn modelId="{05F4AA16-AF3C-453F-BA36-BECF03F4223C}" type="presParOf" srcId="{DB943C8C-C06B-49EA-BC7A-434B78FEF19D}" destId="{EFE8C1FF-244B-4812-881B-9602EF13C564}" srcOrd="0" destOrd="0" presId="urn:microsoft.com/office/officeart/2009/3/layout/SubStepProcess"/>
    <dgm:cxn modelId="{0D1BE083-A9B5-4AE1-9BAF-EE2AFC63D2AF}" type="presParOf" srcId="{DB943C8C-C06B-49EA-BC7A-434B78FEF19D}" destId="{BD7F08F5-1123-40A8-9A31-1AE496332EE6}" srcOrd="1" destOrd="0" presId="urn:microsoft.com/office/officeart/2009/3/layout/SubStepProcess"/>
    <dgm:cxn modelId="{E2DF2CD3-D49B-4DC4-94C7-6F1E6F6DFB47}" type="presParOf" srcId="{DB943C8C-C06B-49EA-BC7A-434B78FEF19D}" destId="{2528AA77-AEFB-4F09-A016-45871DE7E8C3}" srcOrd="2" destOrd="0" presId="urn:microsoft.com/office/officeart/2009/3/layout/SubStepProcess"/>
    <dgm:cxn modelId="{0C577462-E3DD-4E23-B9C5-15A84B0EE3A0}" type="presParOf" srcId="{DB943C8C-C06B-49EA-BC7A-434B78FEF19D}" destId="{65FAEDF6-ED58-4268-B742-2FD3A467F82E}" srcOrd="3" destOrd="0" presId="urn:microsoft.com/office/officeart/2009/3/layout/SubStepProcess"/>
    <dgm:cxn modelId="{7E470C71-59D4-4EB0-BB14-7365D8090EA9}" type="presParOf" srcId="{3CCF8067-867B-471D-9448-000739D5CD9D}" destId="{558C436C-7934-4760-8DCB-0215E140C732}" srcOrd="4" destOrd="0" presId="urn:microsoft.com/office/officeart/2009/3/layout/SubStepProcess"/>
    <dgm:cxn modelId="{5B9EFB52-B943-439B-A7FC-2CFE18522491}" type="presParOf" srcId="{3CCF8067-867B-471D-9448-000739D5CD9D}" destId="{9D13D0E8-FF34-42E9-A619-FA7F3E01CBAC}" srcOrd="5" destOrd="0" presId="urn:microsoft.com/office/officeart/2009/3/layout/SubStepProcess"/>
    <dgm:cxn modelId="{FDCFF4C4-864B-4C6B-B8D6-28A44653BA9D}" type="presParOf" srcId="{9D13D0E8-FF34-42E9-A619-FA7F3E01CBAC}" destId="{28B8DB8C-6499-4B23-9821-8F9AFD073317}" srcOrd="0" destOrd="0" presId="urn:microsoft.com/office/officeart/2009/3/layout/SubStepProcess"/>
    <dgm:cxn modelId="{638A5589-8C8B-4A76-B209-0CE0A9580915}" type="presParOf" srcId="{9D13D0E8-FF34-42E9-A619-FA7F3E01CBAC}" destId="{2F83B02F-4996-46C2-AA06-290F4F0116EC}" srcOrd="1" destOrd="0" presId="urn:microsoft.com/office/officeart/2009/3/layout/SubStepProcess"/>
    <dgm:cxn modelId="{1987E31D-2565-43B9-88C4-4AEFEA61EE47}" type="presParOf" srcId="{9D13D0E8-FF34-42E9-A619-FA7F3E01CBAC}" destId="{D6AB0775-DD92-41D0-9D26-02FC1E1F0A59}" srcOrd="2" destOrd="0" presId="urn:microsoft.com/office/officeart/2009/3/layout/SubStepProcess"/>
    <dgm:cxn modelId="{ED7CC91A-ACFE-4E71-AA49-184C3E18A4FF}" type="presParOf" srcId="{9D13D0E8-FF34-42E9-A619-FA7F3E01CBAC}" destId="{930431E0-1491-4F80-A45B-0C69AEE927C7}" srcOrd="3" destOrd="0" presId="urn:microsoft.com/office/officeart/2009/3/layout/SubStepProcess"/>
    <dgm:cxn modelId="{6600D6ED-C1A4-44DA-9F26-C3820E81F546}" type="presParOf" srcId="{3CCF8067-867B-471D-9448-000739D5CD9D}" destId="{1CA6EF52-69CA-4B18-B7D5-699614CD85F6}" srcOrd="6" destOrd="0" presId="urn:microsoft.com/office/officeart/2009/3/layout/SubStepProcess"/>
    <dgm:cxn modelId="{7DCF617C-9033-48E4-AD11-E80D85936721}" type="presParOf" srcId="{3CCF8067-867B-471D-9448-000739D5CD9D}" destId="{9D18D693-13E0-4B16-9D7C-DB44FCB4F39C}" srcOrd="7" destOrd="0" presId="urn:microsoft.com/office/officeart/2009/3/layout/SubStepProcess"/>
    <dgm:cxn modelId="{8F80D660-538C-4E15-A5A9-41666E731C04}" type="presParOf" srcId="{9D18D693-13E0-4B16-9D7C-DB44FCB4F39C}" destId="{3366A64E-CC03-451D-ACA0-A22A38CF2B2B}" srcOrd="0" destOrd="0" presId="urn:microsoft.com/office/officeart/2009/3/layout/SubStepProcess"/>
    <dgm:cxn modelId="{3EA9D585-759D-4636-8960-F4C42F0835F9}" type="presParOf" srcId="{9D18D693-13E0-4B16-9D7C-DB44FCB4F39C}" destId="{22B9F19E-D338-4ADE-A183-552642EEA97E}" srcOrd="1" destOrd="0" presId="urn:microsoft.com/office/officeart/2009/3/layout/SubStepProcess"/>
    <dgm:cxn modelId="{6605138C-A1E5-4181-BB43-3139363DE886}" type="presParOf" srcId="{9D18D693-13E0-4B16-9D7C-DB44FCB4F39C}" destId="{E223C578-C920-4096-AE4A-042C72E57FEC}" srcOrd="2" destOrd="0" presId="urn:microsoft.com/office/officeart/2009/3/layout/SubStepProcess"/>
    <dgm:cxn modelId="{80C39665-17CE-47B0-AC2B-90F2FAE75499}" type="presParOf" srcId="{9D18D693-13E0-4B16-9D7C-DB44FCB4F39C}" destId="{E861BC8A-31BE-47B6-B3DF-35E6E514C0CD}" srcOrd="3" destOrd="0" presId="urn:microsoft.com/office/officeart/2009/3/layout/SubStepProcess"/>
    <dgm:cxn modelId="{E31EB0AD-4D81-4AF1-B65C-A4D5A6E5A281}" type="presParOf" srcId="{3CCF8067-867B-471D-9448-000739D5CD9D}" destId="{D5E324B7-9BD4-4B88-9426-CB190A393E7E}" srcOrd="8" destOrd="0" presId="urn:microsoft.com/office/officeart/2009/3/layout/SubStepProcess"/>
    <dgm:cxn modelId="{635EC926-66A9-4D7B-BBA5-586A83FB4A83}" type="presParOf" srcId="{3CCF8067-867B-471D-9448-000739D5CD9D}" destId="{C061F221-54F7-46DD-8F7F-ECF9AF225E83}" srcOrd="9" destOrd="0" presId="urn:microsoft.com/office/officeart/2009/3/layout/SubStepProcess"/>
    <dgm:cxn modelId="{980D886A-499E-44CE-8502-728D50A52F07}" type="presParOf" srcId="{C061F221-54F7-46DD-8F7F-ECF9AF225E83}" destId="{790377F2-E549-4E82-8DBF-9EF0E15D823D}" srcOrd="0" destOrd="0" presId="urn:microsoft.com/office/officeart/2009/3/layout/SubStepProcess"/>
    <dgm:cxn modelId="{64C94DE9-EC6B-46CC-8A37-121F0A21ECC1}" type="presParOf" srcId="{C061F221-54F7-46DD-8F7F-ECF9AF225E83}" destId="{5E5C4391-6AF2-48A3-8E39-16A8F2C6DB6B}" srcOrd="1" destOrd="0" presId="urn:microsoft.com/office/officeart/2009/3/layout/SubStepProcess"/>
    <dgm:cxn modelId="{884332F1-B1EA-430B-8CC9-B3AB2EA613A6}" type="presParOf" srcId="{C061F221-54F7-46DD-8F7F-ECF9AF225E83}" destId="{CA120FB6-EE43-4A7B-80A3-696385DF17D0}" srcOrd="2" destOrd="0" presId="urn:microsoft.com/office/officeart/2009/3/layout/SubStepProcess"/>
    <dgm:cxn modelId="{4DFF644A-361D-4425-AA07-BF63E0992277}" type="presParOf" srcId="{C061F221-54F7-46DD-8F7F-ECF9AF225E83}" destId="{8352EDFB-E9F7-4F42-9D28-C8C4CA0065CE}"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4981A8-6A62-49EF-B65C-84919C418D6E}"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F7A53F2D-B7B1-4F7F-A6C4-C244826FF7B3}">
      <dgm:prSet phldrT="[Text]" custT="1"/>
      <dgm:spPr/>
      <dgm:t>
        <a:bodyPr/>
        <a:lstStyle/>
        <a:p>
          <a:r>
            <a:rPr lang="en-US" sz="2400" b="1" dirty="0"/>
            <a:t>IPC measures for echinocandin-resistant strains are the same as those for all other </a:t>
          </a:r>
          <a:r>
            <a:rPr lang="en-US" sz="2400" b="1" i="1" dirty="0"/>
            <a:t>C. auris </a:t>
          </a:r>
          <a:r>
            <a:rPr lang="en-US" sz="2400" b="1" dirty="0"/>
            <a:t>strains</a:t>
          </a:r>
        </a:p>
      </dgm:t>
    </dgm:pt>
    <dgm:pt modelId="{CAD02108-74AD-4E47-BA07-7B7BD71DDC43}" type="parTrans" cxnId="{EB2070F9-5925-4A3E-A625-5238B5B52562}">
      <dgm:prSet/>
      <dgm:spPr/>
      <dgm:t>
        <a:bodyPr/>
        <a:lstStyle/>
        <a:p>
          <a:endParaRPr lang="en-US"/>
        </a:p>
      </dgm:t>
    </dgm:pt>
    <dgm:pt modelId="{EDA1867F-B349-4AB2-8AF5-362CB13E92C9}" type="sibTrans" cxnId="{EB2070F9-5925-4A3E-A625-5238B5B52562}">
      <dgm:prSet/>
      <dgm:spPr/>
      <dgm:t>
        <a:bodyPr/>
        <a:lstStyle/>
        <a:p>
          <a:endParaRPr lang="en-US"/>
        </a:p>
      </dgm:t>
    </dgm:pt>
    <dgm:pt modelId="{4DF697F8-1359-49E7-BB4C-9359AC0DAB6A}">
      <dgm:prSet phldrT="[Text]" custT="1"/>
      <dgm:spPr/>
      <dgm:t>
        <a:bodyPr/>
        <a:lstStyle/>
        <a:p>
          <a:r>
            <a:rPr lang="en-US" sz="2000"/>
            <a:t>BUT IPC adherence  is even </a:t>
          </a:r>
          <a:r>
            <a:rPr lang="en-US" sz="2000" u="sng"/>
            <a:t>more </a:t>
          </a:r>
          <a:r>
            <a:rPr lang="en-US" sz="2000"/>
            <a:t>important to prevent spread that could result in difficult-to-treat infections</a:t>
          </a:r>
        </a:p>
      </dgm:t>
    </dgm:pt>
    <dgm:pt modelId="{B1AFCAA6-BE56-4318-8DD9-A098CB46D7C3}" type="parTrans" cxnId="{64427FCC-93C5-4224-9494-F21ECD5022CF}">
      <dgm:prSet/>
      <dgm:spPr/>
      <dgm:t>
        <a:bodyPr/>
        <a:lstStyle/>
        <a:p>
          <a:endParaRPr lang="en-US"/>
        </a:p>
      </dgm:t>
    </dgm:pt>
    <dgm:pt modelId="{8E54DD55-B33C-4075-8873-15247571E78B}" type="sibTrans" cxnId="{64427FCC-93C5-4224-9494-F21ECD5022CF}">
      <dgm:prSet/>
      <dgm:spPr/>
      <dgm:t>
        <a:bodyPr/>
        <a:lstStyle/>
        <a:p>
          <a:endParaRPr lang="en-US"/>
        </a:p>
      </dgm:t>
    </dgm:pt>
    <dgm:pt modelId="{309E21C8-CD82-4EC6-B468-2A882019C2DE}">
      <dgm:prSet phldrT="[Text]" custT="1"/>
      <dgm:spPr/>
      <dgm:t>
        <a:bodyPr/>
        <a:lstStyle/>
        <a:p>
          <a:r>
            <a:rPr lang="en-US" sz="1200"/>
            <a:t>Hand hygiene with alcohol-based hand sanitizer</a:t>
          </a:r>
        </a:p>
      </dgm:t>
    </dgm:pt>
    <dgm:pt modelId="{1456FDEB-B9B4-4671-AE78-8B927CD86E77}" type="parTrans" cxnId="{B3F43C6B-7904-4977-A8F5-BE3955E27E0A}">
      <dgm:prSet/>
      <dgm:spPr/>
      <dgm:t>
        <a:bodyPr/>
        <a:lstStyle/>
        <a:p>
          <a:endParaRPr lang="en-US"/>
        </a:p>
      </dgm:t>
    </dgm:pt>
    <dgm:pt modelId="{3D5CA385-4AD3-41FC-A86F-A2E3AA715255}" type="sibTrans" cxnId="{B3F43C6B-7904-4977-A8F5-BE3955E27E0A}">
      <dgm:prSet/>
      <dgm:spPr/>
      <dgm:t>
        <a:bodyPr/>
        <a:lstStyle/>
        <a:p>
          <a:endParaRPr lang="en-US"/>
        </a:p>
      </dgm:t>
    </dgm:pt>
    <dgm:pt modelId="{FE86EF1F-B103-434F-98A1-9B62F59A57D5}">
      <dgm:prSet phldrT="[Text]" custT="1"/>
      <dgm:spPr/>
      <dgm:t>
        <a:bodyPr/>
        <a:lstStyle/>
        <a:p>
          <a:r>
            <a:rPr lang="en-US" sz="1200"/>
            <a:t>Contact precautions (or Enhanced Barrier Precautions)</a:t>
          </a:r>
        </a:p>
      </dgm:t>
    </dgm:pt>
    <dgm:pt modelId="{DAC08437-5683-4C6F-BA55-72E1D9B3CDFB}" type="parTrans" cxnId="{2C5865D0-EA8B-4DFC-AC65-D1704A9C3B39}">
      <dgm:prSet/>
      <dgm:spPr/>
      <dgm:t>
        <a:bodyPr/>
        <a:lstStyle/>
        <a:p>
          <a:endParaRPr lang="en-US"/>
        </a:p>
      </dgm:t>
    </dgm:pt>
    <dgm:pt modelId="{06751A17-9495-4403-8F89-6A381630C281}" type="sibTrans" cxnId="{2C5865D0-EA8B-4DFC-AC65-D1704A9C3B39}">
      <dgm:prSet/>
      <dgm:spPr/>
      <dgm:t>
        <a:bodyPr/>
        <a:lstStyle/>
        <a:p>
          <a:endParaRPr lang="en-US"/>
        </a:p>
      </dgm:t>
    </dgm:pt>
    <dgm:pt modelId="{9487622C-7C89-4AF5-8CB4-94DA0A563F90}">
      <dgm:prSet phldrT="[Text]" custT="1"/>
      <dgm:spPr/>
      <dgm:t>
        <a:bodyPr/>
        <a:lstStyle/>
        <a:p>
          <a:r>
            <a:rPr lang="en-US" sz="1800"/>
            <a:t>These IPC measures include:</a:t>
          </a:r>
        </a:p>
      </dgm:t>
    </dgm:pt>
    <dgm:pt modelId="{E4318470-AA4F-4B49-AC1B-7A3EFEA4A4B9}" type="sibTrans" cxnId="{472691E9-C371-4B57-9F11-5BA7A226EBA0}">
      <dgm:prSet/>
      <dgm:spPr/>
      <dgm:t>
        <a:bodyPr/>
        <a:lstStyle/>
        <a:p>
          <a:endParaRPr lang="en-US"/>
        </a:p>
      </dgm:t>
    </dgm:pt>
    <dgm:pt modelId="{E0393717-5CF4-443C-80DB-11F4DECA3AE9}" type="parTrans" cxnId="{472691E9-C371-4B57-9F11-5BA7A226EBA0}">
      <dgm:prSet/>
      <dgm:spPr/>
      <dgm:t>
        <a:bodyPr/>
        <a:lstStyle/>
        <a:p>
          <a:endParaRPr lang="en-US"/>
        </a:p>
      </dgm:t>
    </dgm:pt>
    <dgm:pt modelId="{918C7C60-6537-4885-8EC2-DA7B5D2BF963}">
      <dgm:prSet phldrT="[Text]" custT="1"/>
      <dgm:spPr/>
      <dgm:t>
        <a:bodyPr/>
        <a:lstStyle/>
        <a:p>
          <a:r>
            <a:rPr lang="en-US" sz="1200"/>
            <a:t>Cleaning and disinfection with approved disinfectants</a:t>
          </a:r>
        </a:p>
      </dgm:t>
    </dgm:pt>
    <dgm:pt modelId="{C4743035-4177-4B45-8238-48AB4FFD0A44}" type="parTrans" cxnId="{A4CCC2CF-4CB0-4AA1-B979-8C88B1BEF816}">
      <dgm:prSet/>
      <dgm:spPr/>
      <dgm:t>
        <a:bodyPr/>
        <a:lstStyle/>
        <a:p>
          <a:endParaRPr lang="en-US"/>
        </a:p>
      </dgm:t>
    </dgm:pt>
    <dgm:pt modelId="{EF0E14A5-7BC0-4A61-887B-41FDD79AEB08}" type="sibTrans" cxnId="{A4CCC2CF-4CB0-4AA1-B979-8C88B1BEF816}">
      <dgm:prSet/>
      <dgm:spPr/>
      <dgm:t>
        <a:bodyPr/>
        <a:lstStyle/>
        <a:p>
          <a:endParaRPr lang="en-US"/>
        </a:p>
      </dgm:t>
    </dgm:pt>
    <dgm:pt modelId="{45C5CB6D-3D39-4088-8B91-61DCBDA41AAE}">
      <dgm:prSet phldrT="[Text]"/>
      <dgm:spPr>
        <a:blipFill dpi="0" rotWithShape="0">
          <a:blip xmlns:r="http://schemas.openxmlformats.org/officeDocument/2006/relationships" r:embed="rId1"/>
          <a:srcRect/>
          <a:stretch>
            <a:fillRect l="-40326" t="-36901" r="-37674" b="-12395"/>
          </a:stretch>
        </a:blipFill>
      </dgm:spPr>
      <dgm:t>
        <a:bodyPr/>
        <a:lstStyle/>
        <a:p>
          <a:endParaRPr lang="en-US"/>
        </a:p>
      </dgm:t>
    </dgm:pt>
    <dgm:pt modelId="{8F287F0A-D9C8-4678-A735-014D962CCB74}" type="parTrans" cxnId="{3E36A972-E2FA-4EA6-A8D8-E360BE57C964}">
      <dgm:prSet/>
      <dgm:spPr/>
      <dgm:t>
        <a:bodyPr/>
        <a:lstStyle/>
        <a:p>
          <a:endParaRPr lang="en-US"/>
        </a:p>
      </dgm:t>
    </dgm:pt>
    <dgm:pt modelId="{F5C485A6-1077-4DD3-814F-8E6EA3BC4F7A}" type="sibTrans" cxnId="{3E36A972-E2FA-4EA6-A8D8-E360BE57C964}">
      <dgm:prSet/>
      <dgm:spPr/>
      <dgm:t>
        <a:bodyPr/>
        <a:lstStyle/>
        <a:p>
          <a:endParaRPr lang="en-US"/>
        </a:p>
      </dgm:t>
    </dgm:pt>
    <dgm:pt modelId="{AF86B651-2BA6-4C4B-8EB0-434592A18010}">
      <dgm:prSet phldrT="[Text]"/>
      <dgm:spPr>
        <a:blipFill dpi="0" rotWithShape="0">
          <a:blip xmlns:r="http://schemas.openxmlformats.org/officeDocument/2006/relationships" r:embed="rId2"/>
          <a:srcRect/>
          <a:stretch>
            <a:fillRect l="-2403" t="-22878" r="-8999" b="-3910"/>
          </a:stretch>
        </a:blipFill>
      </dgm:spPr>
      <dgm:t>
        <a:bodyPr/>
        <a:lstStyle/>
        <a:p>
          <a:endParaRPr lang="en-US"/>
        </a:p>
      </dgm:t>
    </dgm:pt>
    <dgm:pt modelId="{36E0E5BF-AC62-4C0E-93B6-A7046FF22262}" type="parTrans" cxnId="{6A589A03-01BE-4428-8219-F37271334EC2}">
      <dgm:prSet/>
      <dgm:spPr/>
      <dgm:t>
        <a:bodyPr/>
        <a:lstStyle/>
        <a:p>
          <a:endParaRPr lang="en-US"/>
        </a:p>
      </dgm:t>
    </dgm:pt>
    <dgm:pt modelId="{18270CF1-5E65-4203-B9D3-6567D62A3142}" type="sibTrans" cxnId="{6A589A03-01BE-4428-8219-F37271334EC2}">
      <dgm:prSet/>
      <dgm:spPr/>
      <dgm:t>
        <a:bodyPr/>
        <a:lstStyle/>
        <a:p>
          <a:endParaRPr lang="en-US"/>
        </a:p>
      </dgm:t>
    </dgm:pt>
    <dgm:pt modelId="{686A92FB-72A5-4A1F-839A-C36A81957728}">
      <dgm:prSet phldrT="[Text]"/>
      <dgm:spPr>
        <a:blipFill dpi="0" rotWithShape="0">
          <a:blip xmlns:r="http://schemas.openxmlformats.org/officeDocument/2006/relationships" r:embed="rId3"/>
          <a:srcRect/>
          <a:stretch>
            <a:fillRect l="-8034" t="-3082" r="143" b="-15957"/>
          </a:stretch>
        </a:blipFill>
      </dgm:spPr>
      <dgm:t>
        <a:bodyPr/>
        <a:lstStyle/>
        <a:p>
          <a:endParaRPr lang="en-US"/>
        </a:p>
      </dgm:t>
    </dgm:pt>
    <dgm:pt modelId="{9C53CAE5-B5D3-458C-98E9-2088DD584D17}" type="parTrans" cxnId="{7BBA79FD-F737-4DB5-861C-B6BD5EB56A4A}">
      <dgm:prSet/>
      <dgm:spPr/>
      <dgm:t>
        <a:bodyPr/>
        <a:lstStyle/>
        <a:p>
          <a:endParaRPr lang="en-US"/>
        </a:p>
      </dgm:t>
    </dgm:pt>
    <dgm:pt modelId="{6CE2D528-DF5F-4B0C-A51A-A7E70F2A2DD1}" type="sibTrans" cxnId="{7BBA79FD-F737-4DB5-861C-B6BD5EB56A4A}">
      <dgm:prSet/>
      <dgm:spPr/>
      <dgm:t>
        <a:bodyPr/>
        <a:lstStyle/>
        <a:p>
          <a:endParaRPr lang="en-US"/>
        </a:p>
      </dgm:t>
    </dgm:pt>
    <dgm:pt modelId="{3E8A60C5-D123-457E-836E-86AD254B7AB2}" type="pres">
      <dgm:prSet presAssocID="{814981A8-6A62-49EF-B65C-84919C418D6E}" presName="Name0" presStyleCnt="0">
        <dgm:presLayoutVars>
          <dgm:dir/>
          <dgm:animLvl val="lvl"/>
          <dgm:resizeHandles val="exact"/>
        </dgm:presLayoutVars>
      </dgm:prSet>
      <dgm:spPr/>
    </dgm:pt>
    <dgm:pt modelId="{6F8A655B-B9A8-4DA9-86C0-FAFD30F07D8F}" type="pres">
      <dgm:prSet presAssocID="{9487622C-7C89-4AF5-8CB4-94DA0A563F90}" presName="boxAndChildren" presStyleCnt="0"/>
      <dgm:spPr/>
    </dgm:pt>
    <dgm:pt modelId="{83E886FB-0D9A-4CB4-92A5-6605BE0D01B7}" type="pres">
      <dgm:prSet presAssocID="{9487622C-7C89-4AF5-8CB4-94DA0A563F90}" presName="parentTextBox" presStyleLbl="node1" presStyleIdx="0" presStyleCnt="3"/>
      <dgm:spPr/>
    </dgm:pt>
    <dgm:pt modelId="{9737BBE2-7056-4C2A-8B26-0B62AF56D2BB}" type="pres">
      <dgm:prSet presAssocID="{9487622C-7C89-4AF5-8CB4-94DA0A563F90}" presName="entireBox" presStyleLbl="node1" presStyleIdx="0" presStyleCnt="3" custScaleY="53782"/>
      <dgm:spPr/>
    </dgm:pt>
    <dgm:pt modelId="{52FDEE6C-1F7A-4642-891C-A2A1272127F7}" type="pres">
      <dgm:prSet presAssocID="{9487622C-7C89-4AF5-8CB4-94DA0A563F90}" presName="descendantBox" presStyleCnt="0"/>
      <dgm:spPr/>
    </dgm:pt>
    <dgm:pt modelId="{6C5AEE04-2967-4185-867A-6EFEF087E14C}" type="pres">
      <dgm:prSet presAssocID="{45C5CB6D-3D39-4088-8B91-61DCBDA41AAE}" presName="childTextBox" presStyleLbl="fgAccFollowNode1" presStyleIdx="0" presStyleCnt="6">
        <dgm:presLayoutVars>
          <dgm:bulletEnabled val="1"/>
        </dgm:presLayoutVars>
      </dgm:prSet>
      <dgm:spPr/>
    </dgm:pt>
    <dgm:pt modelId="{5A2B394D-261F-4791-9082-51AA2DEC9CD0}" type="pres">
      <dgm:prSet presAssocID="{309E21C8-CD82-4EC6-B468-2A882019C2DE}" presName="childTextBox" presStyleLbl="fgAccFollowNode1" presStyleIdx="1" presStyleCnt="6" custScaleX="96360" custLinFactNeighborX="-178" custLinFactNeighborY="1237">
        <dgm:presLayoutVars>
          <dgm:bulletEnabled val="1"/>
        </dgm:presLayoutVars>
      </dgm:prSet>
      <dgm:spPr/>
    </dgm:pt>
    <dgm:pt modelId="{36FD6575-0EC1-40E0-94B6-CBCF50736C22}" type="pres">
      <dgm:prSet presAssocID="{AF86B651-2BA6-4C4B-8EB0-434592A18010}" presName="childTextBox" presStyleLbl="fgAccFollowNode1" presStyleIdx="2" presStyleCnt="6">
        <dgm:presLayoutVars>
          <dgm:bulletEnabled val="1"/>
        </dgm:presLayoutVars>
      </dgm:prSet>
      <dgm:spPr/>
    </dgm:pt>
    <dgm:pt modelId="{96100A28-BCC0-41D0-965B-67690224503A}" type="pres">
      <dgm:prSet presAssocID="{FE86EF1F-B103-434F-98A1-9B62F59A57D5}" presName="childTextBox" presStyleLbl="fgAccFollowNode1" presStyleIdx="3" presStyleCnt="6">
        <dgm:presLayoutVars>
          <dgm:bulletEnabled val="1"/>
        </dgm:presLayoutVars>
      </dgm:prSet>
      <dgm:spPr/>
    </dgm:pt>
    <dgm:pt modelId="{518AB369-7C21-4FBD-A342-09342FF35DF3}" type="pres">
      <dgm:prSet presAssocID="{686A92FB-72A5-4A1F-839A-C36A81957728}" presName="childTextBox" presStyleLbl="fgAccFollowNode1" presStyleIdx="4" presStyleCnt="6">
        <dgm:presLayoutVars>
          <dgm:bulletEnabled val="1"/>
        </dgm:presLayoutVars>
      </dgm:prSet>
      <dgm:spPr/>
    </dgm:pt>
    <dgm:pt modelId="{EDACD01C-9268-459A-9EE6-FEE22F1C49F5}" type="pres">
      <dgm:prSet presAssocID="{918C7C60-6537-4885-8EC2-DA7B5D2BF963}" presName="childTextBox" presStyleLbl="fgAccFollowNode1" presStyleIdx="5" presStyleCnt="6">
        <dgm:presLayoutVars>
          <dgm:bulletEnabled val="1"/>
        </dgm:presLayoutVars>
      </dgm:prSet>
      <dgm:spPr/>
    </dgm:pt>
    <dgm:pt modelId="{9EF8F762-625B-4072-A655-258643532350}" type="pres">
      <dgm:prSet presAssocID="{8E54DD55-B33C-4075-8873-15247571E78B}" presName="sp" presStyleCnt="0"/>
      <dgm:spPr/>
    </dgm:pt>
    <dgm:pt modelId="{089018CD-3C87-43B6-895F-40BD3EEE042B}" type="pres">
      <dgm:prSet presAssocID="{4DF697F8-1359-49E7-BB4C-9359AC0DAB6A}" presName="arrowAndChildren" presStyleCnt="0"/>
      <dgm:spPr/>
    </dgm:pt>
    <dgm:pt modelId="{81EDF095-39D2-4F6C-96E6-30FE6B3B89CB}" type="pres">
      <dgm:prSet presAssocID="{4DF697F8-1359-49E7-BB4C-9359AC0DAB6A}" presName="parentTextArrow" presStyleLbl="node1" presStyleIdx="1" presStyleCnt="3" custScaleY="44099"/>
      <dgm:spPr/>
    </dgm:pt>
    <dgm:pt modelId="{7F5B7E3F-DA77-4139-A071-7E67D8AB48C7}" type="pres">
      <dgm:prSet presAssocID="{EDA1867F-B349-4AB2-8AF5-362CB13E92C9}" presName="sp" presStyleCnt="0"/>
      <dgm:spPr/>
    </dgm:pt>
    <dgm:pt modelId="{F148ECC1-DAD3-4B16-B9EC-DA8D86744652}" type="pres">
      <dgm:prSet presAssocID="{F7A53F2D-B7B1-4F7F-A6C4-C244826FF7B3}" presName="arrowAndChildren" presStyleCnt="0"/>
      <dgm:spPr/>
    </dgm:pt>
    <dgm:pt modelId="{AF1A95A3-60A3-45BF-A66B-A6AB82807905}" type="pres">
      <dgm:prSet presAssocID="{F7A53F2D-B7B1-4F7F-A6C4-C244826FF7B3}" presName="parentTextArrow" presStyleLbl="node1" presStyleIdx="2" presStyleCnt="3" custScaleY="63423"/>
      <dgm:spPr/>
    </dgm:pt>
  </dgm:ptLst>
  <dgm:cxnLst>
    <dgm:cxn modelId="{6A589A03-01BE-4428-8219-F37271334EC2}" srcId="{9487622C-7C89-4AF5-8CB4-94DA0A563F90}" destId="{AF86B651-2BA6-4C4B-8EB0-434592A18010}" srcOrd="2" destOrd="0" parTransId="{36E0E5BF-AC62-4C0E-93B6-A7046FF22262}" sibTransId="{18270CF1-5E65-4203-B9D3-6567D62A3142}"/>
    <dgm:cxn modelId="{69C5B703-EE00-4585-A84E-EDA7E8CE683E}" type="presOf" srcId="{9487622C-7C89-4AF5-8CB4-94DA0A563F90}" destId="{83E886FB-0D9A-4CB4-92A5-6605BE0D01B7}" srcOrd="0" destOrd="0" presId="urn:microsoft.com/office/officeart/2005/8/layout/process4"/>
    <dgm:cxn modelId="{65C65E18-5099-4FAB-A8E8-024915F2C1E2}" type="presOf" srcId="{45C5CB6D-3D39-4088-8B91-61DCBDA41AAE}" destId="{6C5AEE04-2967-4185-867A-6EFEF087E14C}" srcOrd="0" destOrd="0" presId="urn:microsoft.com/office/officeart/2005/8/layout/process4"/>
    <dgm:cxn modelId="{282E2B1B-7DC1-4BCC-9DD1-AEA9BBC48545}" type="presOf" srcId="{4DF697F8-1359-49E7-BB4C-9359AC0DAB6A}" destId="{81EDF095-39D2-4F6C-96E6-30FE6B3B89CB}" srcOrd="0" destOrd="0" presId="urn:microsoft.com/office/officeart/2005/8/layout/process4"/>
    <dgm:cxn modelId="{BBCBB838-2EC4-43F0-8A61-0191BF8FC08C}" type="presOf" srcId="{918C7C60-6537-4885-8EC2-DA7B5D2BF963}" destId="{EDACD01C-9268-459A-9EE6-FEE22F1C49F5}" srcOrd="0" destOrd="0" presId="urn:microsoft.com/office/officeart/2005/8/layout/process4"/>
    <dgm:cxn modelId="{B3F43C6B-7904-4977-A8F5-BE3955E27E0A}" srcId="{9487622C-7C89-4AF5-8CB4-94DA0A563F90}" destId="{309E21C8-CD82-4EC6-B468-2A882019C2DE}" srcOrd="1" destOrd="0" parTransId="{1456FDEB-B9B4-4671-AE78-8B927CD86E77}" sibTransId="{3D5CA385-4AD3-41FC-A86F-A2E3AA715255}"/>
    <dgm:cxn modelId="{3E36A972-E2FA-4EA6-A8D8-E360BE57C964}" srcId="{9487622C-7C89-4AF5-8CB4-94DA0A563F90}" destId="{45C5CB6D-3D39-4088-8B91-61DCBDA41AAE}" srcOrd="0" destOrd="0" parTransId="{8F287F0A-D9C8-4678-A735-014D962CCB74}" sibTransId="{F5C485A6-1077-4DD3-814F-8E6EA3BC4F7A}"/>
    <dgm:cxn modelId="{28D0278A-2EA9-4EA5-AF98-A91E99BB71DD}" type="presOf" srcId="{FE86EF1F-B103-434F-98A1-9B62F59A57D5}" destId="{96100A28-BCC0-41D0-965B-67690224503A}" srcOrd="0" destOrd="0" presId="urn:microsoft.com/office/officeart/2005/8/layout/process4"/>
    <dgm:cxn modelId="{6930378D-D9B4-4793-BCB7-95B5AEBF55B8}" type="presOf" srcId="{AF86B651-2BA6-4C4B-8EB0-434592A18010}" destId="{36FD6575-0EC1-40E0-94B6-CBCF50736C22}" srcOrd="0" destOrd="0" presId="urn:microsoft.com/office/officeart/2005/8/layout/process4"/>
    <dgm:cxn modelId="{7ED6269A-B175-40D4-9B61-47A2BF8C33A7}" type="presOf" srcId="{686A92FB-72A5-4A1F-839A-C36A81957728}" destId="{518AB369-7C21-4FBD-A342-09342FF35DF3}" srcOrd="0" destOrd="0" presId="urn:microsoft.com/office/officeart/2005/8/layout/process4"/>
    <dgm:cxn modelId="{0903D1BC-C609-4BCA-8D12-9B51AC7B0C1A}" type="presOf" srcId="{9487622C-7C89-4AF5-8CB4-94DA0A563F90}" destId="{9737BBE2-7056-4C2A-8B26-0B62AF56D2BB}" srcOrd="1" destOrd="0" presId="urn:microsoft.com/office/officeart/2005/8/layout/process4"/>
    <dgm:cxn modelId="{64427FCC-93C5-4224-9494-F21ECD5022CF}" srcId="{814981A8-6A62-49EF-B65C-84919C418D6E}" destId="{4DF697F8-1359-49E7-BB4C-9359AC0DAB6A}" srcOrd="1" destOrd="0" parTransId="{B1AFCAA6-BE56-4318-8DD9-A098CB46D7C3}" sibTransId="{8E54DD55-B33C-4075-8873-15247571E78B}"/>
    <dgm:cxn modelId="{4121A9CF-59C8-4B86-AE5D-521A920D726B}" type="presOf" srcId="{F7A53F2D-B7B1-4F7F-A6C4-C244826FF7B3}" destId="{AF1A95A3-60A3-45BF-A66B-A6AB82807905}" srcOrd="0" destOrd="0" presId="urn:microsoft.com/office/officeart/2005/8/layout/process4"/>
    <dgm:cxn modelId="{A4CCC2CF-4CB0-4AA1-B979-8C88B1BEF816}" srcId="{9487622C-7C89-4AF5-8CB4-94DA0A563F90}" destId="{918C7C60-6537-4885-8EC2-DA7B5D2BF963}" srcOrd="5" destOrd="0" parTransId="{C4743035-4177-4B45-8238-48AB4FFD0A44}" sibTransId="{EF0E14A5-7BC0-4A61-887B-41FDD79AEB08}"/>
    <dgm:cxn modelId="{2C5865D0-EA8B-4DFC-AC65-D1704A9C3B39}" srcId="{9487622C-7C89-4AF5-8CB4-94DA0A563F90}" destId="{FE86EF1F-B103-434F-98A1-9B62F59A57D5}" srcOrd="3" destOrd="0" parTransId="{DAC08437-5683-4C6F-BA55-72E1D9B3CDFB}" sibTransId="{06751A17-9495-4403-8F89-6A381630C281}"/>
    <dgm:cxn modelId="{472691E9-C371-4B57-9F11-5BA7A226EBA0}" srcId="{814981A8-6A62-49EF-B65C-84919C418D6E}" destId="{9487622C-7C89-4AF5-8CB4-94DA0A563F90}" srcOrd="2" destOrd="0" parTransId="{E0393717-5CF4-443C-80DB-11F4DECA3AE9}" sibTransId="{E4318470-AA4F-4B49-AC1B-7A3EFEA4A4B9}"/>
    <dgm:cxn modelId="{DDC9F6F7-2DDE-45CB-A56D-10B02181C09A}" type="presOf" srcId="{309E21C8-CD82-4EC6-B468-2A882019C2DE}" destId="{5A2B394D-261F-4791-9082-51AA2DEC9CD0}" srcOrd="0" destOrd="0" presId="urn:microsoft.com/office/officeart/2005/8/layout/process4"/>
    <dgm:cxn modelId="{EB2070F9-5925-4A3E-A625-5238B5B52562}" srcId="{814981A8-6A62-49EF-B65C-84919C418D6E}" destId="{F7A53F2D-B7B1-4F7F-A6C4-C244826FF7B3}" srcOrd="0" destOrd="0" parTransId="{CAD02108-74AD-4E47-BA07-7B7BD71DDC43}" sibTransId="{EDA1867F-B349-4AB2-8AF5-362CB13E92C9}"/>
    <dgm:cxn modelId="{7BBA79FD-F737-4DB5-861C-B6BD5EB56A4A}" srcId="{9487622C-7C89-4AF5-8CB4-94DA0A563F90}" destId="{686A92FB-72A5-4A1F-839A-C36A81957728}" srcOrd="4" destOrd="0" parTransId="{9C53CAE5-B5D3-458C-98E9-2088DD584D17}" sibTransId="{6CE2D528-DF5F-4B0C-A51A-A7E70F2A2DD1}"/>
    <dgm:cxn modelId="{9166A7FF-70BE-44E9-A63A-443318BD8689}" type="presOf" srcId="{814981A8-6A62-49EF-B65C-84919C418D6E}" destId="{3E8A60C5-D123-457E-836E-86AD254B7AB2}" srcOrd="0" destOrd="0" presId="urn:microsoft.com/office/officeart/2005/8/layout/process4"/>
    <dgm:cxn modelId="{9DF2F738-1AD8-475E-ACC7-1D144041F279}" type="presParOf" srcId="{3E8A60C5-D123-457E-836E-86AD254B7AB2}" destId="{6F8A655B-B9A8-4DA9-86C0-FAFD30F07D8F}" srcOrd="0" destOrd="0" presId="urn:microsoft.com/office/officeart/2005/8/layout/process4"/>
    <dgm:cxn modelId="{1450CC1D-9896-40CB-A3C2-BC40A7864BA2}" type="presParOf" srcId="{6F8A655B-B9A8-4DA9-86C0-FAFD30F07D8F}" destId="{83E886FB-0D9A-4CB4-92A5-6605BE0D01B7}" srcOrd="0" destOrd="0" presId="urn:microsoft.com/office/officeart/2005/8/layout/process4"/>
    <dgm:cxn modelId="{D47E2D95-50B2-4E54-96F5-B272AA975E1F}" type="presParOf" srcId="{6F8A655B-B9A8-4DA9-86C0-FAFD30F07D8F}" destId="{9737BBE2-7056-4C2A-8B26-0B62AF56D2BB}" srcOrd="1" destOrd="0" presId="urn:microsoft.com/office/officeart/2005/8/layout/process4"/>
    <dgm:cxn modelId="{65A3A3B5-8979-4331-9F36-47CD16086576}" type="presParOf" srcId="{6F8A655B-B9A8-4DA9-86C0-FAFD30F07D8F}" destId="{52FDEE6C-1F7A-4642-891C-A2A1272127F7}" srcOrd="2" destOrd="0" presId="urn:microsoft.com/office/officeart/2005/8/layout/process4"/>
    <dgm:cxn modelId="{4081849E-3962-4D2D-B138-33B731652818}" type="presParOf" srcId="{52FDEE6C-1F7A-4642-891C-A2A1272127F7}" destId="{6C5AEE04-2967-4185-867A-6EFEF087E14C}" srcOrd="0" destOrd="0" presId="urn:microsoft.com/office/officeart/2005/8/layout/process4"/>
    <dgm:cxn modelId="{1E8DE984-1B27-4AF1-82D8-A6148F790418}" type="presParOf" srcId="{52FDEE6C-1F7A-4642-891C-A2A1272127F7}" destId="{5A2B394D-261F-4791-9082-51AA2DEC9CD0}" srcOrd="1" destOrd="0" presId="urn:microsoft.com/office/officeart/2005/8/layout/process4"/>
    <dgm:cxn modelId="{CC075793-800C-43DA-BD63-C6892A9D629A}" type="presParOf" srcId="{52FDEE6C-1F7A-4642-891C-A2A1272127F7}" destId="{36FD6575-0EC1-40E0-94B6-CBCF50736C22}" srcOrd="2" destOrd="0" presId="urn:microsoft.com/office/officeart/2005/8/layout/process4"/>
    <dgm:cxn modelId="{F3E165C5-5B9C-49EE-89C1-E0A051112FF8}" type="presParOf" srcId="{52FDEE6C-1F7A-4642-891C-A2A1272127F7}" destId="{96100A28-BCC0-41D0-965B-67690224503A}" srcOrd="3" destOrd="0" presId="urn:microsoft.com/office/officeart/2005/8/layout/process4"/>
    <dgm:cxn modelId="{336A8C47-C6F5-43B3-BAB3-89AC1538763D}" type="presParOf" srcId="{52FDEE6C-1F7A-4642-891C-A2A1272127F7}" destId="{518AB369-7C21-4FBD-A342-09342FF35DF3}" srcOrd="4" destOrd="0" presId="urn:microsoft.com/office/officeart/2005/8/layout/process4"/>
    <dgm:cxn modelId="{DC4C05D7-5471-4530-85B8-5EAE560441F5}" type="presParOf" srcId="{52FDEE6C-1F7A-4642-891C-A2A1272127F7}" destId="{EDACD01C-9268-459A-9EE6-FEE22F1C49F5}" srcOrd="5" destOrd="0" presId="urn:microsoft.com/office/officeart/2005/8/layout/process4"/>
    <dgm:cxn modelId="{28EE5F98-9C5B-4C34-9A5D-929E42FBFD00}" type="presParOf" srcId="{3E8A60C5-D123-457E-836E-86AD254B7AB2}" destId="{9EF8F762-625B-4072-A655-258643532350}" srcOrd="1" destOrd="0" presId="urn:microsoft.com/office/officeart/2005/8/layout/process4"/>
    <dgm:cxn modelId="{7D8832E7-91BF-454F-8A13-376744FB588F}" type="presParOf" srcId="{3E8A60C5-D123-457E-836E-86AD254B7AB2}" destId="{089018CD-3C87-43B6-895F-40BD3EEE042B}" srcOrd="2" destOrd="0" presId="urn:microsoft.com/office/officeart/2005/8/layout/process4"/>
    <dgm:cxn modelId="{D050B3DE-DA5D-43F7-AB72-1AB4BBCDE160}" type="presParOf" srcId="{089018CD-3C87-43B6-895F-40BD3EEE042B}" destId="{81EDF095-39D2-4F6C-96E6-30FE6B3B89CB}" srcOrd="0" destOrd="0" presId="urn:microsoft.com/office/officeart/2005/8/layout/process4"/>
    <dgm:cxn modelId="{4314FC13-C36F-4138-AB94-6AB8BBD8D125}" type="presParOf" srcId="{3E8A60C5-D123-457E-836E-86AD254B7AB2}" destId="{7F5B7E3F-DA77-4139-A071-7E67D8AB48C7}" srcOrd="3" destOrd="0" presId="urn:microsoft.com/office/officeart/2005/8/layout/process4"/>
    <dgm:cxn modelId="{F9B537B1-316A-4FF7-809B-43AB079CAEBD}" type="presParOf" srcId="{3E8A60C5-D123-457E-836E-86AD254B7AB2}" destId="{F148ECC1-DAD3-4B16-B9EC-DA8D86744652}" srcOrd="4" destOrd="0" presId="urn:microsoft.com/office/officeart/2005/8/layout/process4"/>
    <dgm:cxn modelId="{A289A50F-0F2F-4131-BE98-7240C6F27CD1}" type="presParOf" srcId="{F148ECC1-DAD3-4B16-B9EC-DA8D86744652}" destId="{AF1A95A3-60A3-45BF-A66B-A6AB828079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62A4D-CCDA-44C5-8B82-9981BABAB370}">
      <dsp:nvSpPr>
        <dsp:cNvPr id="0" name=""/>
        <dsp:cNvSpPr/>
      </dsp:nvSpPr>
      <dsp:spPr>
        <a:xfrm>
          <a:off x="-46995" y="4982"/>
          <a:ext cx="5053331" cy="89522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D8FE11-328E-4861-8DA9-B56E0393A454}">
      <dsp:nvSpPr>
        <dsp:cNvPr id="0" name=""/>
        <dsp:cNvSpPr/>
      </dsp:nvSpPr>
      <dsp:spPr>
        <a:xfrm>
          <a:off x="223809" y="206407"/>
          <a:ext cx="492373" cy="49237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sp>
    <dsp:sp modelId="{53D17A1E-9548-4F04-822C-94B334660803}">
      <dsp:nvSpPr>
        <dsp:cNvPr id="0" name=""/>
        <dsp:cNvSpPr/>
      </dsp:nvSpPr>
      <dsp:spPr>
        <a:xfrm>
          <a:off x="986988" y="4982"/>
          <a:ext cx="4017325" cy="89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000000"/>
              </a:solidFill>
            </a:rPr>
            <a:t>Conventional wisdom</a:t>
          </a:r>
          <a:r>
            <a:rPr lang="en-US" sz="1600" kern="1200" dirty="0">
              <a:solidFill>
                <a:srgbClr val="000000"/>
              </a:solidFill>
            </a:rPr>
            <a:t>: autoinfection with host flora, particularly from gut (not person-to-person transmission)</a:t>
          </a:r>
        </a:p>
      </dsp:txBody>
      <dsp:txXfrm>
        <a:off x="986988" y="4982"/>
        <a:ext cx="4017325" cy="895224"/>
      </dsp:txXfrm>
    </dsp:sp>
    <dsp:sp modelId="{DDF73286-AAEB-4B70-9875-DCB3F3B26E53}">
      <dsp:nvSpPr>
        <dsp:cNvPr id="0" name=""/>
        <dsp:cNvSpPr/>
      </dsp:nvSpPr>
      <dsp:spPr>
        <a:xfrm>
          <a:off x="-46995" y="1124012"/>
          <a:ext cx="5053331" cy="89522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03FD62-CFD7-4EE8-94B9-BA92E550744A}">
      <dsp:nvSpPr>
        <dsp:cNvPr id="0" name=""/>
        <dsp:cNvSpPr/>
      </dsp:nvSpPr>
      <dsp:spPr>
        <a:xfrm>
          <a:off x="223809" y="1325438"/>
          <a:ext cx="492373" cy="49237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sp>
    <dsp:sp modelId="{FCFDE277-36F9-403C-BBD3-F18ED38BEB29}">
      <dsp:nvSpPr>
        <dsp:cNvPr id="0" name=""/>
        <dsp:cNvSpPr/>
      </dsp:nvSpPr>
      <dsp:spPr>
        <a:xfrm>
          <a:off x="986988" y="1124012"/>
          <a:ext cx="4017325" cy="89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711200">
            <a:lnSpc>
              <a:spcPct val="100000"/>
            </a:lnSpc>
            <a:spcBef>
              <a:spcPct val="0"/>
            </a:spcBef>
            <a:spcAft>
              <a:spcPct val="35000"/>
            </a:spcAft>
            <a:buNone/>
          </a:pPr>
          <a:r>
            <a:rPr lang="en-US" sz="1600" b="1" kern="1200">
              <a:solidFill>
                <a:srgbClr val="000000"/>
              </a:solidFill>
            </a:rPr>
            <a:t>Outbreaks</a:t>
          </a:r>
          <a:r>
            <a:rPr lang="en-US" sz="1600" kern="1200">
              <a:solidFill>
                <a:srgbClr val="000000"/>
              </a:solidFill>
            </a:rPr>
            <a:t>: rare</a:t>
          </a:r>
        </a:p>
      </dsp:txBody>
      <dsp:txXfrm>
        <a:off x="986988" y="1124012"/>
        <a:ext cx="4017325" cy="895224"/>
      </dsp:txXfrm>
    </dsp:sp>
    <dsp:sp modelId="{F770A08C-D218-478E-8065-F77BC7B1D52A}">
      <dsp:nvSpPr>
        <dsp:cNvPr id="0" name=""/>
        <dsp:cNvSpPr/>
      </dsp:nvSpPr>
      <dsp:spPr>
        <a:xfrm>
          <a:off x="-46995" y="2243043"/>
          <a:ext cx="5053331" cy="89522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90300-1AA7-476B-9E2C-60CB113C4C94}">
      <dsp:nvSpPr>
        <dsp:cNvPr id="0" name=""/>
        <dsp:cNvSpPr/>
      </dsp:nvSpPr>
      <dsp:spPr>
        <a:xfrm>
          <a:off x="223809" y="2444468"/>
          <a:ext cx="492373" cy="49237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sp>
    <dsp:sp modelId="{3B77867D-4011-4459-8CCB-CB5CD5719873}">
      <dsp:nvSpPr>
        <dsp:cNvPr id="0" name=""/>
        <dsp:cNvSpPr/>
      </dsp:nvSpPr>
      <dsp:spPr>
        <a:xfrm>
          <a:off x="890974" y="2243043"/>
          <a:ext cx="4209353" cy="89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45" tIns="94745" rIns="94745" bIns="94745" numCol="1" spcCol="1270" anchor="ctr" anchorCtr="0">
          <a:noAutofit/>
        </a:bodyPr>
        <a:lstStyle/>
        <a:p>
          <a:pPr marL="0" lvl="0" indent="0" algn="l" defTabSz="711200" rtl="0">
            <a:lnSpc>
              <a:spcPct val="100000"/>
            </a:lnSpc>
            <a:spcBef>
              <a:spcPct val="0"/>
            </a:spcBef>
            <a:spcAft>
              <a:spcPct val="35000"/>
            </a:spcAft>
            <a:buNone/>
          </a:pPr>
          <a:r>
            <a:rPr lang="en-US" sz="1600" b="1" kern="1200" dirty="0">
              <a:solidFill>
                <a:srgbClr val="000000"/>
              </a:solidFill>
              <a:latin typeface="Myriad Web Pro"/>
            </a:rPr>
            <a:t>Low Resistance</a:t>
          </a:r>
          <a:r>
            <a:rPr lang="en-US" sz="1600" kern="1200" dirty="0">
              <a:solidFill>
                <a:srgbClr val="000000"/>
              </a:solidFill>
            </a:rPr>
            <a:t>: </a:t>
          </a:r>
          <a:r>
            <a:rPr lang="en-US" sz="1600" kern="1200" dirty="0">
              <a:solidFill>
                <a:srgbClr val="000000"/>
              </a:solidFill>
              <a:latin typeface="Myriad Web Pro"/>
            </a:rPr>
            <a:t>generally low, but depends</a:t>
          </a:r>
          <a:r>
            <a:rPr lang="en-US" sz="1600" kern="1200" dirty="0">
              <a:solidFill>
                <a:srgbClr val="000000"/>
              </a:solidFill>
            </a:rPr>
            <a:t> on the </a:t>
          </a:r>
          <a:r>
            <a:rPr lang="en-US" sz="1600" kern="1200" dirty="0">
              <a:solidFill>
                <a:srgbClr val="000000"/>
              </a:solidFill>
              <a:latin typeface="Myriad Web Pro"/>
            </a:rPr>
            <a:t>species</a:t>
          </a:r>
          <a:endParaRPr lang="en-US" sz="1600" kern="1200" dirty="0">
            <a:solidFill>
              <a:srgbClr val="000000"/>
            </a:solidFill>
          </a:endParaRPr>
        </a:p>
      </dsp:txBody>
      <dsp:txXfrm>
        <a:off x="890974" y="2243043"/>
        <a:ext cx="4209353" cy="8952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835E-7232-4D21-8D28-CB0BC062DEE9}">
      <dsp:nvSpPr>
        <dsp:cNvPr id="0" name=""/>
        <dsp:cNvSpPr/>
      </dsp:nvSpPr>
      <dsp:spPr>
        <a:xfrm>
          <a:off x="0" y="550578"/>
          <a:ext cx="4394646" cy="101645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5139D-6490-48A5-AB69-2A8C88B661A3}">
      <dsp:nvSpPr>
        <dsp:cNvPr id="0" name=""/>
        <dsp:cNvSpPr/>
      </dsp:nvSpPr>
      <dsp:spPr>
        <a:xfrm>
          <a:off x="307477" y="779280"/>
          <a:ext cx="559049" cy="5590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459F8-7D77-4F12-BC6E-1045E3AB2C5E}">
      <dsp:nvSpPr>
        <dsp:cNvPr id="0" name=""/>
        <dsp:cNvSpPr/>
      </dsp:nvSpPr>
      <dsp:spPr>
        <a:xfrm>
          <a:off x="1174003" y="550578"/>
          <a:ext cx="3220642" cy="101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75" tIns="107575" rIns="107575" bIns="107575" numCol="1" spcCol="1270" anchor="ctr" anchorCtr="0">
          <a:noAutofit/>
        </a:bodyPr>
        <a:lstStyle/>
        <a:p>
          <a:pPr marL="0" lvl="0" indent="0" algn="l" defTabSz="755650" rtl="0">
            <a:lnSpc>
              <a:spcPct val="100000"/>
            </a:lnSpc>
            <a:spcBef>
              <a:spcPct val="0"/>
            </a:spcBef>
            <a:spcAft>
              <a:spcPct val="35000"/>
            </a:spcAft>
            <a:buNone/>
          </a:pPr>
          <a:r>
            <a:rPr lang="en-US" sz="1700" kern="1200" dirty="0">
              <a:solidFill>
                <a:schemeClr val="tx1"/>
              </a:solidFill>
            </a:rPr>
            <a:t>Although not common, number of e</a:t>
          </a:r>
          <a:r>
            <a:rPr lang="en-US" sz="1700" kern="1200" dirty="0">
              <a:solidFill>
                <a:schemeClr val="tx1"/>
              </a:solidFill>
              <a:latin typeface="Myriad Web Pro"/>
            </a:rPr>
            <a:t>chinocandin-resistant cases</a:t>
          </a:r>
          <a:r>
            <a:rPr lang="en-US" sz="1700" kern="1200" dirty="0">
              <a:solidFill>
                <a:schemeClr val="tx1"/>
              </a:solidFill>
            </a:rPr>
            <a:t> is increasing</a:t>
          </a:r>
        </a:p>
      </dsp:txBody>
      <dsp:txXfrm>
        <a:off x="1174003" y="550578"/>
        <a:ext cx="3220642" cy="1016453"/>
      </dsp:txXfrm>
    </dsp:sp>
    <dsp:sp modelId="{96CD4451-A379-47B1-BBF9-D0F3F8161DE9}">
      <dsp:nvSpPr>
        <dsp:cNvPr id="0" name=""/>
        <dsp:cNvSpPr/>
      </dsp:nvSpPr>
      <dsp:spPr>
        <a:xfrm>
          <a:off x="0" y="1821145"/>
          <a:ext cx="4394646" cy="101645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6C3ECA-5D7D-47F2-9FA3-C5472FE56B80}">
      <dsp:nvSpPr>
        <dsp:cNvPr id="0" name=""/>
        <dsp:cNvSpPr/>
      </dsp:nvSpPr>
      <dsp:spPr>
        <a:xfrm>
          <a:off x="307477" y="2049847"/>
          <a:ext cx="559049" cy="559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150FD-90D0-4499-9735-2CD67829B872}">
      <dsp:nvSpPr>
        <dsp:cNvPr id="0" name=""/>
        <dsp:cNvSpPr/>
      </dsp:nvSpPr>
      <dsp:spPr>
        <a:xfrm>
          <a:off x="1174003" y="1821145"/>
          <a:ext cx="3220642" cy="101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75" tIns="107575" rIns="107575" bIns="107575" numCol="1" spcCol="1270" anchor="ctr" anchorCtr="0">
          <a:noAutofit/>
        </a:bodyPr>
        <a:lstStyle/>
        <a:p>
          <a:pPr marL="0" lvl="0" indent="0" algn="l" defTabSz="755650" rtl="0">
            <a:lnSpc>
              <a:spcPct val="100000"/>
            </a:lnSpc>
            <a:spcBef>
              <a:spcPct val="0"/>
            </a:spcBef>
            <a:spcAft>
              <a:spcPct val="35000"/>
            </a:spcAft>
            <a:buNone/>
          </a:pPr>
          <a:r>
            <a:rPr lang="en-US" sz="1700" kern="1200" dirty="0">
              <a:solidFill>
                <a:schemeClr val="tx1"/>
              </a:solidFill>
            </a:rPr>
            <a:t>Mix of resistance developed</a:t>
          </a:r>
          <a:r>
            <a:rPr lang="en-US" sz="1700" kern="1200" dirty="0">
              <a:solidFill>
                <a:schemeClr val="tx1"/>
              </a:solidFill>
              <a:latin typeface="Myriad Web Pro"/>
            </a:rPr>
            <a:t> </a:t>
          </a:r>
          <a:r>
            <a:rPr lang="en-US" sz="1700" kern="1200" dirty="0">
              <a:solidFill>
                <a:schemeClr val="tx1"/>
              </a:solidFill>
            </a:rPr>
            <a:t> on treatment </a:t>
          </a:r>
          <a:r>
            <a:rPr lang="en-US" sz="1700" kern="1200" dirty="0">
              <a:solidFill>
                <a:schemeClr val="tx1"/>
              </a:solidFill>
              <a:latin typeface="Myriad Web Pro"/>
            </a:rPr>
            <a:t>AND transmission of resistant strains</a:t>
          </a:r>
          <a:endParaRPr lang="en-US" sz="1700" kern="1200" dirty="0">
            <a:solidFill>
              <a:schemeClr val="tx1"/>
            </a:solidFill>
          </a:endParaRPr>
        </a:p>
      </dsp:txBody>
      <dsp:txXfrm>
        <a:off x="1174003" y="1821145"/>
        <a:ext cx="3220642" cy="1016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87B62-76B8-482A-BF41-CD104659D34E}">
      <dsp:nvSpPr>
        <dsp:cNvPr id="0" name=""/>
        <dsp:cNvSpPr/>
      </dsp:nvSpPr>
      <dsp:spPr>
        <a:xfrm>
          <a:off x="2030718" y="686338"/>
          <a:ext cx="1060470" cy="106047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1AA7B-5E48-4039-A525-AB5557D09A65}">
      <dsp:nvSpPr>
        <dsp:cNvPr id="0" name=""/>
        <dsp:cNvSpPr/>
      </dsp:nvSpPr>
      <dsp:spPr>
        <a:xfrm>
          <a:off x="2264155" y="912470"/>
          <a:ext cx="608466" cy="6084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431A06-7716-45F5-9634-1052A6D5CB91}">
      <dsp:nvSpPr>
        <dsp:cNvPr id="0" name=""/>
        <dsp:cNvSpPr/>
      </dsp:nvSpPr>
      <dsp:spPr>
        <a:xfrm>
          <a:off x="1691303" y="1811817"/>
          <a:ext cx="1738476" cy="743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solidFill>
                <a:srgbClr val="000000"/>
              </a:solidFill>
            </a:rPr>
            <a:t>Multidrug-resistant fungal pathogen</a:t>
          </a:r>
        </a:p>
      </dsp:txBody>
      <dsp:txXfrm>
        <a:off x="1691303" y="1811817"/>
        <a:ext cx="1738476" cy="743739"/>
      </dsp:txXfrm>
    </dsp:sp>
    <dsp:sp modelId="{17EF0B70-FFD2-4C37-8006-A997447B214F}">
      <dsp:nvSpPr>
        <dsp:cNvPr id="0" name=""/>
        <dsp:cNvSpPr/>
      </dsp:nvSpPr>
      <dsp:spPr>
        <a:xfrm>
          <a:off x="1990801" y="2779506"/>
          <a:ext cx="1060470" cy="106047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6693C3-2C68-4E90-8BEA-21B99FC6EE42}">
      <dsp:nvSpPr>
        <dsp:cNvPr id="0" name=""/>
        <dsp:cNvSpPr/>
      </dsp:nvSpPr>
      <dsp:spPr>
        <a:xfrm>
          <a:off x="2222100" y="2993579"/>
          <a:ext cx="608466" cy="60846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402AEA-59B9-4861-934F-C33AC8FB0BC4}">
      <dsp:nvSpPr>
        <dsp:cNvPr id="0" name=""/>
        <dsp:cNvSpPr/>
      </dsp:nvSpPr>
      <dsp:spPr>
        <a:xfrm>
          <a:off x="5454201" y="1821627"/>
          <a:ext cx="2357982" cy="743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solidFill>
                <a:srgbClr val="000000"/>
              </a:solidFill>
            </a:rPr>
            <a:t>Prolonged colonization &amp; environmental persistence</a:t>
          </a:r>
        </a:p>
      </dsp:txBody>
      <dsp:txXfrm>
        <a:off x="5454201" y="1821627"/>
        <a:ext cx="2357982" cy="743739"/>
      </dsp:txXfrm>
    </dsp:sp>
    <dsp:sp modelId="{F8F5828B-2D39-4445-A04B-9958BD965CD2}">
      <dsp:nvSpPr>
        <dsp:cNvPr id="0" name=""/>
        <dsp:cNvSpPr/>
      </dsp:nvSpPr>
      <dsp:spPr>
        <a:xfrm>
          <a:off x="6140259" y="686826"/>
          <a:ext cx="1060470" cy="106047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E098C-1013-44D3-B6D7-CA8AFBD28B06}">
      <dsp:nvSpPr>
        <dsp:cNvPr id="0" name=""/>
        <dsp:cNvSpPr/>
      </dsp:nvSpPr>
      <dsp:spPr>
        <a:xfrm>
          <a:off x="6366219" y="917989"/>
          <a:ext cx="608466" cy="6084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9ACD7D-88B8-484E-AE24-EB9C399C839E}">
      <dsp:nvSpPr>
        <dsp:cNvPr id="0" name=""/>
        <dsp:cNvSpPr/>
      </dsp:nvSpPr>
      <dsp:spPr>
        <a:xfrm>
          <a:off x="1415390" y="3930872"/>
          <a:ext cx="2203675" cy="743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b="1" kern="1200">
              <a:solidFill>
                <a:srgbClr val="000000"/>
              </a:solidFill>
            </a:rPr>
            <a:t>Healthcare-associated </a:t>
          </a:r>
          <a:r>
            <a:rPr lang="en-US" sz="1400" b="1" kern="1200">
              <a:solidFill>
                <a:srgbClr val="000000"/>
              </a:solidFill>
              <a:latin typeface="Myriad Web Pro"/>
            </a:rPr>
            <a:t>transmission </a:t>
          </a:r>
          <a:r>
            <a:rPr lang="en-US" sz="1400" b="1" kern="1200">
              <a:solidFill>
                <a:srgbClr val="000000"/>
              </a:solidFill>
            </a:rPr>
            <a:t>&amp; </a:t>
          </a:r>
          <a:r>
            <a:rPr lang="en-US" sz="1400" b="1" kern="1200">
              <a:solidFill>
                <a:srgbClr val="000000"/>
              </a:solidFill>
              <a:latin typeface="Myriad Web Pro"/>
            </a:rPr>
            <a:t>outbreaks</a:t>
          </a:r>
          <a:endParaRPr lang="en-US" sz="1400" b="1" kern="1200">
            <a:solidFill>
              <a:srgbClr val="000000"/>
            </a:solidFill>
          </a:endParaRPr>
        </a:p>
      </dsp:txBody>
      <dsp:txXfrm>
        <a:off x="1415390" y="3930872"/>
        <a:ext cx="2203675" cy="743739"/>
      </dsp:txXfrm>
    </dsp:sp>
    <dsp:sp modelId="{55441D29-5808-4158-B3E6-376458036C92}">
      <dsp:nvSpPr>
        <dsp:cNvPr id="0" name=""/>
        <dsp:cNvSpPr/>
      </dsp:nvSpPr>
      <dsp:spPr>
        <a:xfrm>
          <a:off x="6154859" y="2745857"/>
          <a:ext cx="1060470" cy="106047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5B197-E5B1-48AA-83FC-328A4B674036}">
      <dsp:nvSpPr>
        <dsp:cNvPr id="0" name=""/>
        <dsp:cNvSpPr/>
      </dsp:nvSpPr>
      <dsp:spPr>
        <a:xfrm>
          <a:off x="6390685" y="2961300"/>
          <a:ext cx="608466" cy="60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A53AC8-D671-485F-80C8-8C63A42DEDDC}">
      <dsp:nvSpPr>
        <dsp:cNvPr id="0" name=""/>
        <dsp:cNvSpPr/>
      </dsp:nvSpPr>
      <dsp:spPr>
        <a:xfrm>
          <a:off x="5637176" y="3937588"/>
          <a:ext cx="2085041" cy="743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b="1" kern="1200">
              <a:solidFill>
                <a:srgbClr val="000000"/>
              </a:solidFill>
              <a:latin typeface="Myriad Web Pro"/>
            </a:rPr>
            <a:t>Invasive infections with High</a:t>
          </a:r>
          <a:r>
            <a:rPr lang="en-US" sz="1400" b="1" kern="1200">
              <a:solidFill>
                <a:srgbClr val="000000"/>
              </a:solidFill>
            </a:rPr>
            <a:t> morbidity/mortality</a:t>
          </a:r>
        </a:p>
      </dsp:txBody>
      <dsp:txXfrm>
        <a:off x="5637176" y="3937588"/>
        <a:ext cx="2085041" cy="7437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36212-8EB4-4FBB-B3ED-95513D0F55F7}">
      <dsp:nvSpPr>
        <dsp:cNvPr id="0" name=""/>
        <dsp:cNvSpPr/>
      </dsp:nvSpPr>
      <dsp:spPr>
        <a:xfrm>
          <a:off x="0" y="399"/>
          <a:ext cx="7886700" cy="9336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01285-81D3-4049-89BA-044622EF2BA1}">
      <dsp:nvSpPr>
        <dsp:cNvPr id="0" name=""/>
        <dsp:cNvSpPr/>
      </dsp:nvSpPr>
      <dsp:spPr>
        <a:xfrm>
          <a:off x="282436" y="210476"/>
          <a:ext cx="513521" cy="513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639801-565C-4458-B4BF-A0BC77A8BB33}">
      <dsp:nvSpPr>
        <dsp:cNvPr id="0" name=""/>
        <dsp:cNvSpPr/>
      </dsp:nvSpPr>
      <dsp:spPr>
        <a:xfrm>
          <a:off x="1078395" y="399"/>
          <a:ext cx="6808304" cy="93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14" tIns="98814" rIns="98814" bIns="98814" numCol="1" spcCol="1270" anchor="ctr" anchorCtr="0">
          <a:noAutofit/>
        </a:bodyPr>
        <a:lstStyle/>
        <a:p>
          <a:pPr marL="0" lvl="0" indent="0" algn="l" defTabSz="933450">
            <a:lnSpc>
              <a:spcPct val="100000"/>
            </a:lnSpc>
            <a:spcBef>
              <a:spcPct val="0"/>
            </a:spcBef>
            <a:spcAft>
              <a:spcPct val="35000"/>
            </a:spcAft>
            <a:buNone/>
          </a:pPr>
          <a:r>
            <a:rPr lang="en-US" sz="2100" kern="1200"/>
            <a:t>There are currently no established </a:t>
          </a:r>
          <a:r>
            <a:rPr lang="en-US" sz="2100" i="1" kern="1200"/>
            <a:t>C. auris</a:t>
          </a:r>
          <a:r>
            <a:rPr lang="en-US" sz="2100" kern="1200"/>
            <a:t>-specific susceptibility breakpoints. </a:t>
          </a:r>
        </a:p>
      </dsp:txBody>
      <dsp:txXfrm>
        <a:off x="1078395" y="399"/>
        <a:ext cx="6808304" cy="933675"/>
      </dsp:txXfrm>
    </dsp:sp>
    <dsp:sp modelId="{35DE261F-24CE-4AA1-981A-C3608B678ED5}">
      <dsp:nvSpPr>
        <dsp:cNvPr id="0" name=""/>
        <dsp:cNvSpPr/>
      </dsp:nvSpPr>
      <dsp:spPr>
        <a:xfrm>
          <a:off x="0" y="1167493"/>
          <a:ext cx="7886700" cy="9336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E1698-111F-4DFE-9C0A-563AF7C656FD}">
      <dsp:nvSpPr>
        <dsp:cNvPr id="0" name=""/>
        <dsp:cNvSpPr/>
      </dsp:nvSpPr>
      <dsp:spPr>
        <a:xfrm>
          <a:off x="282436" y="1377570"/>
          <a:ext cx="513521" cy="5135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2584F2-6963-4938-9CBA-E79961D611A2}">
      <dsp:nvSpPr>
        <dsp:cNvPr id="0" name=""/>
        <dsp:cNvSpPr/>
      </dsp:nvSpPr>
      <dsp:spPr>
        <a:xfrm>
          <a:off x="1078395" y="1167493"/>
          <a:ext cx="6808304" cy="93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14" tIns="98814" rIns="98814" bIns="98814" numCol="1" spcCol="1270" anchor="ctr" anchorCtr="0">
          <a:noAutofit/>
        </a:bodyPr>
        <a:lstStyle/>
        <a:p>
          <a:pPr marL="0" lvl="0" indent="0" algn="l" defTabSz="933450">
            <a:lnSpc>
              <a:spcPct val="100000"/>
            </a:lnSpc>
            <a:spcBef>
              <a:spcPct val="0"/>
            </a:spcBef>
            <a:spcAft>
              <a:spcPct val="35000"/>
            </a:spcAft>
            <a:buNone/>
          </a:pPr>
          <a:r>
            <a:rPr lang="en-US" sz="2100" kern="1200"/>
            <a:t>Breakpoints are defined based on those established for closely-related </a:t>
          </a:r>
          <a:r>
            <a:rPr lang="en-US" sz="2100" i="1" kern="1200"/>
            <a:t>Candida</a:t>
          </a:r>
          <a:r>
            <a:rPr lang="en-US" sz="2100" kern="1200"/>
            <a:t> species and on expert opinion. </a:t>
          </a:r>
        </a:p>
      </dsp:txBody>
      <dsp:txXfrm>
        <a:off x="1078395" y="1167493"/>
        <a:ext cx="6808304" cy="933675"/>
      </dsp:txXfrm>
    </dsp:sp>
    <dsp:sp modelId="{BD38B653-3679-43AB-9A15-1EF3085A6115}">
      <dsp:nvSpPr>
        <dsp:cNvPr id="0" name=""/>
        <dsp:cNvSpPr/>
      </dsp:nvSpPr>
      <dsp:spPr>
        <a:xfrm>
          <a:off x="0" y="2334588"/>
          <a:ext cx="7886700" cy="9336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421A7-D826-46F1-8A1F-47FD8987E5EC}">
      <dsp:nvSpPr>
        <dsp:cNvPr id="0" name=""/>
        <dsp:cNvSpPr/>
      </dsp:nvSpPr>
      <dsp:spPr>
        <a:xfrm>
          <a:off x="282436" y="2544665"/>
          <a:ext cx="513521" cy="513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DFA5AC-DE70-409B-9D9F-AB8640592C2E}">
      <dsp:nvSpPr>
        <dsp:cNvPr id="0" name=""/>
        <dsp:cNvSpPr/>
      </dsp:nvSpPr>
      <dsp:spPr>
        <a:xfrm>
          <a:off x="1078395" y="2334588"/>
          <a:ext cx="6808304" cy="93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14" tIns="98814" rIns="98814" bIns="98814" numCol="1" spcCol="1270" anchor="ctr" anchorCtr="0">
          <a:noAutofit/>
        </a:bodyPr>
        <a:lstStyle/>
        <a:p>
          <a:pPr marL="0" lvl="0" indent="0" algn="l" defTabSz="933450">
            <a:lnSpc>
              <a:spcPct val="100000"/>
            </a:lnSpc>
            <a:spcBef>
              <a:spcPct val="0"/>
            </a:spcBef>
            <a:spcAft>
              <a:spcPct val="35000"/>
            </a:spcAft>
            <a:buNone/>
          </a:pPr>
          <a:r>
            <a:rPr lang="en-US" sz="2100" kern="1200"/>
            <a:t>Correlation between microbiologic breakpoints and clinical outcomes is not known currently. </a:t>
          </a:r>
        </a:p>
      </dsp:txBody>
      <dsp:txXfrm>
        <a:off x="1078395" y="2334588"/>
        <a:ext cx="6808304" cy="933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7C832-7E82-4C2D-BF42-2089E62DF42C}">
      <dsp:nvSpPr>
        <dsp:cNvPr id="0" name=""/>
        <dsp:cNvSpPr/>
      </dsp:nvSpPr>
      <dsp:spPr>
        <a:xfrm>
          <a:off x="0" y="0"/>
          <a:ext cx="4454726" cy="837737"/>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3 pan-resistant </a:t>
          </a:r>
          <a:r>
            <a:rPr lang="en-US" sz="1700" i="1" kern="1200"/>
            <a:t>C. auris</a:t>
          </a:r>
          <a:r>
            <a:rPr lang="en-US" sz="1700" i="0" kern="1200"/>
            <a:t> cases in NY before 2020</a:t>
          </a:r>
          <a:endParaRPr lang="en-US" sz="1700" kern="1200"/>
        </a:p>
      </dsp:txBody>
      <dsp:txXfrm>
        <a:off x="974718" y="0"/>
        <a:ext cx="3480007" cy="837737"/>
      </dsp:txXfrm>
    </dsp:sp>
    <dsp:sp modelId="{54C592CE-ACAF-4448-A226-F8E7475DD8F5}">
      <dsp:nvSpPr>
        <dsp:cNvPr id="0" name=""/>
        <dsp:cNvSpPr/>
      </dsp:nvSpPr>
      <dsp:spPr>
        <a:xfrm>
          <a:off x="83773" y="83773"/>
          <a:ext cx="890945" cy="670189"/>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4201C8-A82C-425A-BB85-5D1A43E2063E}">
      <dsp:nvSpPr>
        <dsp:cNvPr id="0" name=""/>
        <dsp:cNvSpPr/>
      </dsp:nvSpPr>
      <dsp:spPr>
        <a:xfrm>
          <a:off x="0" y="915294"/>
          <a:ext cx="4454726" cy="837737"/>
        </a:xfrm>
        <a:prstGeom prst="roundRect">
          <a:avLst>
            <a:gd name="adj" fmla="val 10000"/>
          </a:avLst>
        </a:prstGeom>
        <a:solidFill>
          <a:schemeClr val="accent2">
            <a:shade val="80000"/>
            <a:hueOff val="73171"/>
            <a:satOff val="-1839"/>
            <a:lumOff val="85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Cases unrelated with no epi links</a:t>
          </a:r>
        </a:p>
      </dsp:txBody>
      <dsp:txXfrm>
        <a:off x="974718" y="915294"/>
        <a:ext cx="3480007" cy="837737"/>
      </dsp:txXfrm>
    </dsp:sp>
    <dsp:sp modelId="{C43B3130-F48B-4B8D-85B6-BB41EE603489}">
      <dsp:nvSpPr>
        <dsp:cNvPr id="0" name=""/>
        <dsp:cNvSpPr/>
      </dsp:nvSpPr>
      <dsp:spPr>
        <a:xfrm>
          <a:off x="83773" y="1005284"/>
          <a:ext cx="890945" cy="67018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B1F508-8080-4266-B194-1A2706800E00}">
      <dsp:nvSpPr>
        <dsp:cNvPr id="0" name=""/>
        <dsp:cNvSpPr/>
      </dsp:nvSpPr>
      <dsp:spPr>
        <a:xfrm>
          <a:off x="0" y="1843021"/>
          <a:ext cx="4454726" cy="837737"/>
        </a:xfrm>
        <a:prstGeom prst="roundRect">
          <a:avLst>
            <a:gd name="adj" fmla="val 10000"/>
          </a:avLst>
        </a:prstGeom>
        <a:solidFill>
          <a:schemeClr val="accent2">
            <a:shade val="80000"/>
            <a:hueOff val="146343"/>
            <a:satOff val="-3678"/>
            <a:lumOff val="170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Developed resistance after echinocandin treatment</a:t>
          </a:r>
        </a:p>
      </dsp:txBody>
      <dsp:txXfrm>
        <a:off x="974718" y="1843021"/>
        <a:ext cx="3480007" cy="837737"/>
      </dsp:txXfrm>
    </dsp:sp>
    <dsp:sp modelId="{E78E9D20-28DE-40FE-8FD3-1BBF1967CBCC}">
      <dsp:nvSpPr>
        <dsp:cNvPr id="0" name=""/>
        <dsp:cNvSpPr/>
      </dsp:nvSpPr>
      <dsp:spPr>
        <a:xfrm>
          <a:off x="83773" y="1926795"/>
          <a:ext cx="890945" cy="67018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A026DF-63AF-4119-AAA8-C1C4C3ADFD4A}">
      <dsp:nvSpPr>
        <dsp:cNvPr id="0" name=""/>
        <dsp:cNvSpPr/>
      </dsp:nvSpPr>
      <dsp:spPr>
        <a:xfrm>
          <a:off x="0" y="2766643"/>
          <a:ext cx="4454726" cy="837737"/>
        </a:xfrm>
        <a:prstGeom prst="roundRect">
          <a:avLst>
            <a:gd name="adj" fmla="val 10000"/>
          </a:avLst>
        </a:prstGeom>
        <a:solidFill>
          <a:schemeClr val="accent2">
            <a:shade val="80000"/>
            <a:hueOff val="219514"/>
            <a:satOff val="-5517"/>
            <a:lumOff val="255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 pan-resistance found among screened contacts or environmental sampling</a:t>
          </a:r>
        </a:p>
      </dsp:txBody>
      <dsp:txXfrm>
        <a:off x="974718" y="2766643"/>
        <a:ext cx="3480007" cy="837737"/>
      </dsp:txXfrm>
    </dsp:sp>
    <dsp:sp modelId="{4FDED27A-2CED-4DC7-B04B-387085A8D128}">
      <dsp:nvSpPr>
        <dsp:cNvPr id="0" name=""/>
        <dsp:cNvSpPr/>
      </dsp:nvSpPr>
      <dsp:spPr>
        <a:xfrm>
          <a:off x="83773" y="2848306"/>
          <a:ext cx="890945" cy="670189"/>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7C832-7E82-4C2D-BF42-2089E62DF42C}">
      <dsp:nvSpPr>
        <dsp:cNvPr id="0" name=""/>
        <dsp:cNvSpPr/>
      </dsp:nvSpPr>
      <dsp:spPr>
        <a:xfrm>
          <a:off x="0" y="0"/>
          <a:ext cx="4454726" cy="674648"/>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2 independent clusters of pan- or echinocandin-resistant cases</a:t>
          </a:r>
        </a:p>
      </dsp:txBody>
      <dsp:txXfrm>
        <a:off x="958410" y="0"/>
        <a:ext cx="3496315" cy="674648"/>
      </dsp:txXfrm>
    </dsp:sp>
    <dsp:sp modelId="{54C592CE-ACAF-4448-A226-F8E7475DD8F5}">
      <dsp:nvSpPr>
        <dsp:cNvPr id="0" name=""/>
        <dsp:cNvSpPr/>
      </dsp:nvSpPr>
      <dsp:spPr>
        <a:xfrm>
          <a:off x="67464" y="67464"/>
          <a:ext cx="890945" cy="539718"/>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4201C8-A82C-425A-BB85-5D1A43E2063E}">
      <dsp:nvSpPr>
        <dsp:cNvPr id="0" name=""/>
        <dsp:cNvSpPr/>
      </dsp:nvSpPr>
      <dsp:spPr>
        <a:xfrm>
          <a:off x="0" y="737107"/>
          <a:ext cx="4454726" cy="674648"/>
        </a:xfrm>
        <a:prstGeom prst="roundRect">
          <a:avLst>
            <a:gd name="adj" fmla="val 10000"/>
          </a:avLst>
        </a:prstGeom>
        <a:solidFill>
          <a:schemeClr val="accent2">
            <a:shade val="80000"/>
            <a:hueOff val="109757"/>
            <a:satOff val="-2758"/>
            <a:lumOff val="127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None had prior echinocandin treatment</a:t>
          </a:r>
        </a:p>
      </dsp:txBody>
      <dsp:txXfrm>
        <a:off x="958410" y="737107"/>
        <a:ext cx="3496315" cy="674648"/>
      </dsp:txXfrm>
    </dsp:sp>
    <dsp:sp modelId="{C43B3130-F48B-4B8D-85B6-BB41EE603489}">
      <dsp:nvSpPr>
        <dsp:cNvPr id="0" name=""/>
        <dsp:cNvSpPr/>
      </dsp:nvSpPr>
      <dsp:spPr>
        <a:xfrm>
          <a:off x="67464" y="809578"/>
          <a:ext cx="890945" cy="539718"/>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B1F508-8080-4266-B194-1A2706800E00}">
      <dsp:nvSpPr>
        <dsp:cNvPr id="0" name=""/>
        <dsp:cNvSpPr/>
      </dsp:nvSpPr>
      <dsp:spPr>
        <a:xfrm>
          <a:off x="0" y="1484226"/>
          <a:ext cx="4454726" cy="674648"/>
        </a:xfrm>
        <a:prstGeom prst="roundRect">
          <a:avLst>
            <a:gd name="adj" fmla="val 10000"/>
          </a:avLst>
        </a:prstGeom>
        <a:solidFill>
          <a:schemeClr val="accent2">
            <a:shade val="80000"/>
            <a:hueOff val="219514"/>
            <a:satOff val="-5517"/>
            <a:lumOff val="255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First evidence of spread of pan-or echinocandin-resistant strains</a:t>
          </a:r>
        </a:p>
      </dsp:txBody>
      <dsp:txXfrm>
        <a:off x="958410" y="1484226"/>
        <a:ext cx="3496315" cy="674648"/>
      </dsp:txXfrm>
    </dsp:sp>
    <dsp:sp modelId="{E78E9D20-28DE-40FE-8FD3-1BBF1967CBCC}">
      <dsp:nvSpPr>
        <dsp:cNvPr id="0" name=""/>
        <dsp:cNvSpPr/>
      </dsp:nvSpPr>
      <dsp:spPr>
        <a:xfrm>
          <a:off x="67464" y="1551691"/>
          <a:ext cx="890945" cy="539718"/>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46939-B707-41A1-9010-6B168926BFA8}">
      <dsp:nvSpPr>
        <dsp:cNvPr id="0" name=""/>
        <dsp:cNvSpPr/>
      </dsp:nvSpPr>
      <dsp:spPr>
        <a:xfrm rot="10800000">
          <a:off x="1090346" y="1321"/>
          <a:ext cx="3857482" cy="474898"/>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C. auris</a:t>
          </a:r>
          <a:r>
            <a:rPr lang="en-US" sz="1200" b="1" kern="1200" dirty="0"/>
            <a:t> overall demonstrates low genetic diversity within clades</a:t>
          </a:r>
          <a:endParaRPr lang="en-US" sz="1200" kern="1200" dirty="0"/>
        </a:p>
      </dsp:txBody>
      <dsp:txXfrm rot="10800000">
        <a:off x="1209070" y="1321"/>
        <a:ext cx="3738758" cy="474898"/>
      </dsp:txXfrm>
    </dsp:sp>
    <dsp:sp modelId="{02467B94-8AFB-4896-A1DC-2B579D5377CC}">
      <dsp:nvSpPr>
        <dsp:cNvPr id="0" name=""/>
        <dsp:cNvSpPr/>
      </dsp:nvSpPr>
      <dsp:spPr>
        <a:xfrm>
          <a:off x="852896" y="1321"/>
          <a:ext cx="474898" cy="474898"/>
        </a:xfrm>
        <a:prstGeom prst="ellipse">
          <a:avLst/>
        </a:prstGeom>
        <a:blipFill rotWithShape="1">
          <a:blip xmlns:r="http://schemas.openxmlformats.org/officeDocument/2006/relationships" r:embed="rId1">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AC766-5C50-4BF5-9493-9AC393814B34}">
      <dsp:nvSpPr>
        <dsp:cNvPr id="0" name=""/>
        <dsp:cNvSpPr/>
      </dsp:nvSpPr>
      <dsp:spPr>
        <a:xfrm rot="10800000">
          <a:off x="1090346" y="617981"/>
          <a:ext cx="3857482" cy="474898"/>
        </a:xfrm>
        <a:prstGeom prst="homePlate">
          <a:avLst/>
        </a:prstGeom>
        <a:solidFill>
          <a:schemeClr val="accent3">
            <a:hueOff val="-135408"/>
            <a:satOff val="-12251"/>
            <a:lumOff val="2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t>Echinocandin resistance detected in all three major clades </a:t>
          </a:r>
          <a:r>
            <a:rPr lang="en-US" sz="1200" b="1" kern="1200" dirty="0">
              <a:latin typeface="Myriad Web Pro"/>
            </a:rPr>
            <a:t>circulating in the</a:t>
          </a:r>
          <a:r>
            <a:rPr lang="en-US" sz="1200" b="1" kern="1200" dirty="0"/>
            <a:t> </a:t>
          </a:r>
          <a:r>
            <a:rPr lang="en-US" sz="1200" b="1" kern="1200" dirty="0">
              <a:latin typeface="Myriad Web Pro"/>
            </a:rPr>
            <a:t>U.S.</a:t>
          </a:r>
          <a:endParaRPr lang="en-US" sz="1200" kern="1200" dirty="0"/>
        </a:p>
      </dsp:txBody>
      <dsp:txXfrm rot="10800000">
        <a:off x="1209070" y="617981"/>
        <a:ext cx="3738758" cy="474898"/>
      </dsp:txXfrm>
    </dsp:sp>
    <dsp:sp modelId="{83A7D953-AF06-4291-BF62-69B622EB1446}">
      <dsp:nvSpPr>
        <dsp:cNvPr id="0" name=""/>
        <dsp:cNvSpPr/>
      </dsp:nvSpPr>
      <dsp:spPr>
        <a:xfrm>
          <a:off x="852896" y="617981"/>
          <a:ext cx="474898" cy="474898"/>
        </a:xfrm>
        <a:prstGeom prst="ellipse">
          <a:avLst/>
        </a:prstGeom>
        <a:blipFill dpi="0" rotWithShape="1">
          <a:blip xmlns:r="http://schemas.openxmlformats.org/officeDocument/2006/relationships" r:embed="rId2">
            <a:duotone>
              <a:schemeClr val="accent3">
                <a:hueOff val="-64076"/>
                <a:satOff val="-4313"/>
                <a:lumOff val="281"/>
                <a:alphaOff val="0"/>
                <a:shade val="20000"/>
                <a:satMod val="200000"/>
              </a:schemeClr>
              <a:schemeClr val="accent3">
                <a:hueOff val="-64076"/>
                <a:satOff val="-4313"/>
                <a:lumOff val="281"/>
                <a:alphaOff val="0"/>
                <a:tint val="12000"/>
                <a:satMod val="190000"/>
              </a:schemeClr>
            </a:duotone>
          </a:blip>
          <a:srcRect/>
          <a:stretch>
            <a:fillRect l="-8023" t="-5514" r="-2450" b="-495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9B30B0-F4B3-4B55-9F23-9709E3410C89}">
      <dsp:nvSpPr>
        <dsp:cNvPr id="0" name=""/>
        <dsp:cNvSpPr/>
      </dsp:nvSpPr>
      <dsp:spPr>
        <a:xfrm rot="10800000">
          <a:off x="1090346" y="1234641"/>
          <a:ext cx="3857482" cy="474898"/>
        </a:xfrm>
        <a:prstGeom prst="homePlate">
          <a:avLst/>
        </a:prstGeom>
        <a:solidFill>
          <a:schemeClr val="accent3">
            <a:hueOff val="-270816"/>
            <a:satOff val="-24503"/>
            <a:lumOff val="4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t>92% of </a:t>
          </a:r>
          <a:r>
            <a:rPr lang="en-US" sz="1200" b="1" kern="1200" dirty="0">
              <a:latin typeface="Myriad Web Pro"/>
            </a:rPr>
            <a:t>ech-r</a:t>
          </a:r>
          <a:r>
            <a:rPr lang="en-US" sz="1200" b="1" kern="1200" dirty="0"/>
            <a:t> </a:t>
          </a:r>
          <a:r>
            <a:rPr lang="en-US" sz="1200" b="1" kern="1200" dirty="0">
              <a:latin typeface="Myriad Web Pro"/>
            </a:rPr>
            <a:t>isolates had an</a:t>
          </a:r>
          <a:r>
            <a:rPr lang="en-US" sz="1200" b="1" kern="1200" dirty="0"/>
            <a:t> </a:t>
          </a:r>
          <a:r>
            <a:rPr lang="en-US" sz="1200" b="1" i="1" kern="1200" dirty="0"/>
            <a:t>FKS1</a:t>
          </a:r>
          <a:r>
            <a:rPr lang="en-US" sz="1200" b="1" kern="1200" dirty="0"/>
            <a:t> mutation.</a:t>
          </a:r>
          <a:endParaRPr lang="en-US" sz="1200" kern="1200" dirty="0"/>
        </a:p>
      </dsp:txBody>
      <dsp:txXfrm rot="10800000">
        <a:off x="1209070" y="1234641"/>
        <a:ext cx="3738758" cy="474898"/>
      </dsp:txXfrm>
    </dsp:sp>
    <dsp:sp modelId="{22F9965B-99DA-4A3D-8BC6-69BA89294AC3}">
      <dsp:nvSpPr>
        <dsp:cNvPr id="0" name=""/>
        <dsp:cNvSpPr/>
      </dsp:nvSpPr>
      <dsp:spPr>
        <a:xfrm>
          <a:off x="852896" y="1234641"/>
          <a:ext cx="474898" cy="474898"/>
        </a:xfrm>
        <a:prstGeom prst="ellipse">
          <a:avLst/>
        </a:prstGeom>
        <a:blipFill rotWithShape="1">
          <a:blip xmlns:r="http://schemas.openxmlformats.org/officeDocument/2006/relationships" r:embed="rId3">
            <a:duotone>
              <a:schemeClr val="accent3">
                <a:hueOff val="-128152"/>
                <a:satOff val="-8626"/>
                <a:lumOff val="562"/>
                <a:alphaOff val="0"/>
                <a:shade val="20000"/>
                <a:satMod val="200000"/>
              </a:schemeClr>
              <a:schemeClr val="accent3">
                <a:hueOff val="-128152"/>
                <a:satOff val="-8626"/>
                <a:lumOff val="562"/>
                <a:alphaOff val="0"/>
                <a:tint val="12000"/>
                <a:satMod val="190000"/>
              </a:schemeClr>
            </a:duotone>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2C81AB-C43D-4E0D-8D21-B00892CCB92C}">
      <dsp:nvSpPr>
        <dsp:cNvPr id="0" name=""/>
        <dsp:cNvSpPr/>
      </dsp:nvSpPr>
      <dsp:spPr>
        <a:xfrm rot="10800000">
          <a:off x="1090346" y="1851300"/>
          <a:ext cx="3857482" cy="474898"/>
        </a:xfrm>
        <a:prstGeom prst="homePlate">
          <a:avLst/>
        </a:prstGeom>
        <a:solidFill>
          <a:schemeClr val="accent3">
            <a:hueOff val="-406224"/>
            <a:satOff val="-36754"/>
            <a:lumOff val="7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t>Cluster of </a:t>
          </a:r>
          <a:r>
            <a:rPr lang="en-US" sz="1200" b="1" kern="1200" dirty="0">
              <a:latin typeface="Myriad Web Pro"/>
            </a:rPr>
            <a:t>ech-r isolates </a:t>
          </a:r>
          <a:r>
            <a:rPr lang="en-US" sz="1200" b="1" kern="1200" dirty="0"/>
            <a:t>in same metro area</a:t>
          </a:r>
          <a:r>
            <a:rPr lang="en-US" sz="1200" b="1" kern="1200" dirty="0">
              <a:latin typeface="Myriad Web Pro"/>
            </a:rPr>
            <a:t> were genetically related</a:t>
          </a:r>
          <a:endParaRPr lang="en-US" sz="1200" b="1" kern="1200" dirty="0"/>
        </a:p>
      </dsp:txBody>
      <dsp:txXfrm rot="10800000">
        <a:off x="1209070" y="1851300"/>
        <a:ext cx="3738758" cy="474898"/>
      </dsp:txXfrm>
    </dsp:sp>
    <dsp:sp modelId="{018A87A3-ED56-4962-A173-302CA4415D86}">
      <dsp:nvSpPr>
        <dsp:cNvPr id="0" name=""/>
        <dsp:cNvSpPr/>
      </dsp:nvSpPr>
      <dsp:spPr>
        <a:xfrm>
          <a:off x="852896" y="1851300"/>
          <a:ext cx="474898" cy="474898"/>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F49D98-99D9-481C-9956-9E9EE794054A}">
      <dsp:nvSpPr>
        <dsp:cNvPr id="0" name=""/>
        <dsp:cNvSpPr/>
      </dsp:nvSpPr>
      <dsp:spPr>
        <a:xfrm rot="10800000">
          <a:off x="1090346" y="2467960"/>
          <a:ext cx="3857482" cy="474898"/>
        </a:xfrm>
        <a:prstGeom prst="homePlate">
          <a:avLst/>
        </a:prstGeom>
        <a:solidFill>
          <a:schemeClr val="accent3">
            <a:hueOff val="-541632"/>
            <a:satOff val="-49006"/>
            <a:lumOff val="9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bg1"/>
              </a:solidFill>
              <a:latin typeface="Calibri"/>
              <a:ea typeface="Calibri"/>
              <a:cs typeface="Calibri"/>
            </a:rPr>
            <a:t>Ech-r strains were closely related to other strains in the same patient and after echinocandin exposure*</a:t>
          </a:r>
        </a:p>
      </dsp:txBody>
      <dsp:txXfrm rot="10800000">
        <a:off x="1209070" y="2467960"/>
        <a:ext cx="3738758" cy="474898"/>
      </dsp:txXfrm>
    </dsp:sp>
    <dsp:sp modelId="{B6BE79BA-D836-40F3-A690-A9C2EEC761DF}">
      <dsp:nvSpPr>
        <dsp:cNvPr id="0" name=""/>
        <dsp:cNvSpPr/>
      </dsp:nvSpPr>
      <dsp:spPr>
        <a:xfrm>
          <a:off x="852896" y="2467960"/>
          <a:ext cx="474898" cy="474898"/>
        </a:xfrm>
        <a:prstGeom prst="ellipse">
          <a:avLst/>
        </a:prstGeom>
        <a:blipFill dpi="0" rotWithShape="1">
          <a:blip xmlns:r="http://schemas.openxmlformats.org/officeDocument/2006/relationships" r:embed="rId6">
            <a:duotone>
              <a:schemeClr val="accent3">
                <a:hueOff val="-256303"/>
                <a:satOff val="-17253"/>
                <a:lumOff val="1125"/>
                <a:alphaOff val="0"/>
                <a:shade val="20000"/>
                <a:satMod val="200000"/>
              </a:schemeClr>
              <a:schemeClr val="accent3">
                <a:hueOff val="-256303"/>
                <a:satOff val="-17253"/>
                <a:lumOff val="1125"/>
                <a:alphaOff val="0"/>
                <a:tint val="12000"/>
                <a:satMod val="190000"/>
              </a:schemeClr>
            </a:duotone>
          </a:blip>
          <a:srcRect/>
          <a:stretch>
            <a:fillRect l="-29750" t="-24736" r="-27742" b="-3275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7F1BD5-7738-48EA-A0FA-4A38090B6031}">
      <dsp:nvSpPr>
        <dsp:cNvPr id="0" name=""/>
        <dsp:cNvSpPr/>
      </dsp:nvSpPr>
      <dsp:spPr>
        <a:xfrm rot="10800000">
          <a:off x="1090346" y="3084620"/>
          <a:ext cx="3857482" cy="474898"/>
        </a:xfrm>
        <a:prstGeom prst="homePlate">
          <a:avLst/>
        </a:prstGeom>
        <a:solidFill>
          <a:schemeClr val="accent3">
            <a:hueOff val="-677040"/>
            <a:satOff val="-61257"/>
            <a:lumOff val="1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17"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t>Challenge:  </a:t>
          </a:r>
          <a:r>
            <a:rPr lang="en-US" sz="1200" b="1" kern="1200" dirty="0">
              <a:latin typeface="Myriad Web Pro"/>
            </a:rPr>
            <a:t>WGS-based mutation</a:t>
          </a:r>
          <a:r>
            <a:rPr lang="en-US" sz="1200" b="1" kern="1200" dirty="0"/>
            <a:t> detection not CLIA-validated</a:t>
          </a:r>
          <a:endParaRPr lang="en-US" sz="1200" kern="1200" dirty="0"/>
        </a:p>
      </dsp:txBody>
      <dsp:txXfrm rot="10800000">
        <a:off x="1209070" y="3084620"/>
        <a:ext cx="3738758" cy="474898"/>
      </dsp:txXfrm>
    </dsp:sp>
    <dsp:sp modelId="{BCF0111F-B928-4D22-BCD4-526E1A27F485}">
      <dsp:nvSpPr>
        <dsp:cNvPr id="0" name=""/>
        <dsp:cNvSpPr/>
      </dsp:nvSpPr>
      <dsp:spPr>
        <a:xfrm>
          <a:off x="852896" y="3084620"/>
          <a:ext cx="474898" cy="474898"/>
        </a:xfrm>
        <a:prstGeom prst="ellipse">
          <a:avLst/>
        </a:prstGeom>
        <a:blipFill dpi="0" rotWithShape="1">
          <a:blip xmlns:r="http://schemas.openxmlformats.org/officeDocument/2006/relationships" r:embed="rId7">
            <a:duotone>
              <a:schemeClr val="accent3">
                <a:hueOff val="-320379"/>
                <a:satOff val="-21566"/>
                <a:lumOff val="1406"/>
                <a:alphaOff val="0"/>
                <a:shade val="20000"/>
                <a:satMod val="200000"/>
              </a:schemeClr>
              <a:schemeClr val="accent3">
                <a:hueOff val="-320379"/>
                <a:satOff val="-21566"/>
                <a:lumOff val="1406"/>
                <a:alphaOff val="0"/>
                <a:tint val="12000"/>
                <a:satMod val="190000"/>
              </a:schemeClr>
            </a:duotone>
          </a:blip>
          <a:srcRect/>
          <a:stretch>
            <a:fillRect l="10015" t="6821" r="9329" b="1252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67EAE-59C1-48AF-9F13-B974E474C9BE}">
      <dsp:nvSpPr>
        <dsp:cNvPr id="0" name=""/>
        <dsp:cNvSpPr/>
      </dsp:nvSpPr>
      <dsp:spPr>
        <a:xfrm>
          <a:off x="408498" y="1708"/>
          <a:ext cx="7719784" cy="1027151"/>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rtl="0">
            <a:lnSpc>
              <a:spcPct val="90000"/>
            </a:lnSpc>
            <a:spcBef>
              <a:spcPct val="0"/>
            </a:spcBef>
            <a:spcAft>
              <a:spcPct val="35000"/>
            </a:spcAft>
            <a:buNone/>
          </a:pPr>
          <a:r>
            <a:rPr lang="en-US" sz="3300" b="1" kern="1200" dirty="0"/>
            <a:t>Laboratory </a:t>
          </a:r>
          <a:r>
            <a:rPr lang="en-US" sz="3300" b="1" kern="1200" dirty="0">
              <a:latin typeface="Myriad Web Pro"/>
            </a:rPr>
            <a:t>Testing to Detect</a:t>
          </a:r>
          <a:r>
            <a:rPr lang="en-US" sz="3300" b="1" kern="1200" dirty="0"/>
            <a:t> Cases and Guide Treatment</a:t>
          </a:r>
          <a:endParaRPr lang="en-US" sz="3300" kern="1200" dirty="0"/>
        </a:p>
      </dsp:txBody>
      <dsp:txXfrm>
        <a:off x="438582" y="31792"/>
        <a:ext cx="7659616" cy="966983"/>
      </dsp:txXfrm>
    </dsp:sp>
    <dsp:sp modelId="{9C472A30-01FC-43BA-BA4F-E7450F006AD2}">
      <dsp:nvSpPr>
        <dsp:cNvPr id="0" name=""/>
        <dsp:cNvSpPr/>
      </dsp:nvSpPr>
      <dsp:spPr>
        <a:xfrm>
          <a:off x="408498" y="1213746"/>
          <a:ext cx="1027151" cy="1027151"/>
        </a:xfrm>
        <a:prstGeom prst="roundRect">
          <a:avLst>
            <a:gd name="adj" fmla="val 16670"/>
          </a:avLst>
        </a:prstGeom>
        <a:blipFill rotWithShape="1">
          <a:blip xmlns:r="http://schemas.openxmlformats.org/officeDocument/2006/relationships" r:embed="rId1"/>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D4CCBF-2E17-4119-932B-31AB798031F2}">
      <dsp:nvSpPr>
        <dsp:cNvPr id="0" name=""/>
        <dsp:cNvSpPr/>
      </dsp:nvSpPr>
      <dsp:spPr>
        <a:xfrm>
          <a:off x="1497278" y="1213746"/>
          <a:ext cx="6631004" cy="1027151"/>
        </a:xfrm>
        <a:prstGeom prst="roundRect">
          <a:avLst>
            <a:gd name="adj" fmla="val 1667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Species identification in non-sterile specimens can </a:t>
          </a:r>
          <a:r>
            <a:rPr lang="en-US" sz="1600" b="1" kern="1200"/>
            <a:t>enhance</a:t>
          </a:r>
          <a:r>
            <a:rPr lang="en-US" sz="1600" kern="1200"/>
            <a:t> </a:t>
          </a:r>
          <a:r>
            <a:rPr lang="en-US" sz="1600" b="1" kern="1200"/>
            <a:t>detection</a:t>
          </a:r>
          <a:r>
            <a:rPr lang="en-US" sz="1600" kern="1200"/>
            <a:t> of </a:t>
          </a:r>
          <a:r>
            <a:rPr lang="en-US" sz="1600" i="1" kern="1200"/>
            <a:t>C. auris</a:t>
          </a:r>
        </a:p>
      </dsp:txBody>
      <dsp:txXfrm>
        <a:off x="1547428" y="1263896"/>
        <a:ext cx="6530704" cy="926851"/>
      </dsp:txXfrm>
    </dsp:sp>
    <dsp:sp modelId="{3D87ED2F-B152-48E1-9ACF-70AA8D595722}">
      <dsp:nvSpPr>
        <dsp:cNvPr id="0" name=""/>
        <dsp:cNvSpPr/>
      </dsp:nvSpPr>
      <dsp:spPr>
        <a:xfrm>
          <a:off x="408498" y="2364156"/>
          <a:ext cx="1027151" cy="1027151"/>
        </a:xfrm>
        <a:prstGeom prst="roundRect">
          <a:avLst>
            <a:gd name="adj" fmla="val 16670"/>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4210C2-6F42-4871-B387-DE65DAC17150}">
      <dsp:nvSpPr>
        <dsp:cNvPr id="0" name=""/>
        <dsp:cNvSpPr/>
      </dsp:nvSpPr>
      <dsp:spPr>
        <a:xfrm>
          <a:off x="1497278" y="2364156"/>
          <a:ext cx="6631004" cy="1027151"/>
        </a:xfrm>
        <a:prstGeom prst="roundRect">
          <a:avLst>
            <a:gd name="adj" fmla="val 16670"/>
          </a:avLst>
        </a:prstGeom>
        <a:solidFill>
          <a:schemeClr val="accent2">
            <a:shade val="80000"/>
            <a:hueOff val="109757"/>
            <a:satOff val="-2758"/>
            <a:lumOff val="127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a:t>Antifungal susceptibility testing is necessary </a:t>
          </a:r>
          <a:r>
            <a:rPr lang="en-US" sz="1600" b="1" kern="1200"/>
            <a:t>to identify resistance </a:t>
          </a:r>
          <a:r>
            <a:rPr lang="en-US" sz="1600" kern="1200"/>
            <a:t>and guide treatment</a:t>
          </a:r>
        </a:p>
        <a:p>
          <a:pPr marL="114300" lvl="1" indent="-114300" algn="l" defTabSz="533400">
            <a:lnSpc>
              <a:spcPct val="90000"/>
            </a:lnSpc>
            <a:spcBef>
              <a:spcPct val="0"/>
            </a:spcBef>
            <a:spcAft>
              <a:spcPct val="15000"/>
            </a:spcAft>
            <a:buChar char="•"/>
          </a:pPr>
          <a:r>
            <a:rPr lang="en-US" sz="1200" kern="1200" dirty="0"/>
            <a:t>Especially among patients not responding to treatment</a:t>
          </a:r>
        </a:p>
      </dsp:txBody>
      <dsp:txXfrm>
        <a:off x="1547428" y="2414306"/>
        <a:ext cx="6530704" cy="926851"/>
      </dsp:txXfrm>
    </dsp:sp>
    <dsp:sp modelId="{3EC5FBDF-EA1A-4324-BB50-D14C8934BECA}">
      <dsp:nvSpPr>
        <dsp:cNvPr id="0" name=""/>
        <dsp:cNvSpPr/>
      </dsp:nvSpPr>
      <dsp:spPr>
        <a:xfrm>
          <a:off x="408498" y="3514565"/>
          <a:ext cx="1027151" cy="1027151"/>
        </a:xfrm>
        <a:prstGeom prst="roundRect">
          <a:avLst>
            <a:gd name="adj" fmla="val 16670"/>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6BC11-3ABF-4E52-B72C-A646D1C5C115}">
      <dsp:nvSpPr>
        <dsp:cNvPr id="0" name=""/>
        <dsp:cNvSpPr/>
      </dsp:nvSpPr>
      <dsp:spPr>
        <a:xfrm>
          <a:off x="1497278" y="3514565"/>
          <a:ext cx="6631004" cy="1027151"/>
        </a:xfrm>
        <a:prstGeom prst="roundRect">
          <a:avLst>
            <a:gd name="adj" fmla="val 16670"/>
          </a:avLst>
        </a:prstGeom>
        <a:solidFill>
          <a:schemeClr val="accent2">
            <a:shade val="80000"/>
            <a:hueOff val="219514"/>
            <a:satOff val="-5517"/>
            <a:lumOff val="255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Whole genome sequencing can </a:t>
          </a:r>
          <a:r>
            <a:rPr lang="en-US" sz="1600" b="1" kern="1200"/>
            <a:t>identify mutations </a:t>
          </a:r>
          <a:r>
            <a:rPr lang="en-US" sz="1600" kern="1200"/>
            <a:t>linked to echinocandin resistance, but often not available to guide treatment</a:t>
          </a:r>
        </a:p>
      </dsp:txBody>
      <dsp:txXfrm>
        <a:off x="1547428" y="3564715"/>
        <a:ext cx="6530704" cy="9268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A1B20-79BD-4237-9CD9-EF8B7B0E7CF7}">
      <dsp:nvSpPr>
        <dsp:cNvPr id="0" name=""/>
        <dsp:cNvSpPr/>
      </dsp:nvSpPr>
      <dsp:spPr>
        <a:xfrm>
          <a:off x="1588" y="526023"/>
          <a:ext cx="3076358" cy="307635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en-US" sz="2400" b="1" kern="1200" dirty="0"/>
            <a:t>Clinical data about</a:t>
          </a:r>
          <a:r>
            <a:rPr lang="en-US" sz="2400" b="1" kern="1200" dirty="0">
              <a:latin typeface="Myriad Web Pro"/>
            </a:rPr>
            <a:t> antifungal</a:t>
          </a:r>
          <a:r>
            <a:rPr lang="en-US" sz="2400" b="1" kern="1200" dirty="0"/>
            <a:t> treatment are limited.</a:t>
          </a:r>
          <a:endParaRPr lang="en-US" sz="2400" kern="1200" dirty="0"/>
        </a:p>
      </dsp:txBody>
      <dsp:txXfrm>
        <a:off x="452110" y="976545"/>
        <a:ext cx="2175314" cy="2175314"/>
      </dsp:txXfrm>
    </dsp:sp>
    <dsp:sp modelId="{B52D8DAC-8637-4E21-B842-F8CAAEA754D2}">
      <dsp:nvSpPr>
        <dsp:cNvPr id="0" name=""/>
        <dsp:cNvSpPr/>
      </dsp:nvSpPr>
      <dsp:spPr>
        <a:xfrm rot="18145256">
          <a:off x="2765578" y="1071681"/>
          <a:ext cx="1885500" cy="0"/>
        </a:xfrm>
        <a:custGeom>
          <a:avLst/>
          <a:gdLst/>
          <a:ahLst/>
          <a:cxnLst/>
          <a:rect l="0" t="0" r="0" b="0"/>
          <a:pathLst>
            <a:path>
              <a:moveTo>
                <a:pt x="0" y="0"/>
              </a:moveTo>
              <a:lnTo>
                <a:pt x="188550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70FC99-C2DF-4C63-92F3-B016D31B9615}">
      <dsp:nvSpPr>
        <dsp:cNvPr id="0" name=""/>
        <dsp:cNvSpPr/>
      </dsp:nvSpPr>
      <dsp:spPr>
        <a:xfrm>
          <a:off x="4213770" y="275875"/>
          <a:ext cx="55241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21722-9B02-4B4F-9A63-F35658EC79C9}">
      <dsp:nvSpPr>
        <dsp:cNvPr id="0" name=""/>
        <dsp:cNvSpPr/>
      </dsp:nvSpPr>
      <dsp:spPr>
        <a:xfrm>
          <a:off x="4766187" y="1251"/>
          <a:ext cx="3917138" cy="5492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b="1" kern="1200">
              <a:latin typeface="Myriad Web Pro"/>
            </a:rPr>
            <a:t>    Higher doses of echinocandins                       </a:t>
          </a:r>
        </a:p>
      </dsp:txBody>
      <dsp:txXfrm>
        <a:off x="4766187" y="1251"/>
        <a:ext cx="3917138" cy="549247"/>
      </dsp:txXfrm>
    </dsp:sp>
    <dsp:sp modelId="{F14DF84E-6C18-4CD7-B1DD-0379391FF864}">
      <dsp:nvSpPr>
        <dsp:cNvPr id="0" name=""/>
        <dsp:cNvSpPr/>
      </dsp:nvSpPr>
      <dsp:spPr>
        <a:xfrm rot="19339638">
          <a:off x="3067982" y="1472227"/>
          <a:ext cx="1553291" cy="0"/>
        </a:xfrm>
        <a:custGeom>
          <a:avLst/>
          <a:gdLst/>
          <a:ahLst/>
          <a:cxnLst/>
          <a:rect l="0" t="0" r="0" b="0"/>
          <a:pathLst>
            <a:path>
              <a:moveTo>
                <a:pt x="0" y="0"/>
              </a:moveTo>
              <a:lnTo>
                <a:pt x="155329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28AA77-AEFB-4F09-A016-45871DE7E8C3}">
      <dsp:nvSpPr>
        <dsp:cNvPr id="0" name=""/>
        <dsp:cNvSpPr/>
      </dsp:nvSpPr>
      <dsp:spPr>
        <a:xfrm>
          <a:off x="4459354" y="997580"/>
          <a:ext cx="491710"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AEDF6-ED58-4268-B742-2FD3A467F82E}">
      <dsp:nvSpPr>
        <dsp:cNvPr id="0" name=""/>
        <dsp:cNvSpPr/>
      </dsp:nvSpPr>
      <dsp:spPr>
        <a:xfrm>
          <a:off x="4951065" y="550498"/>
          <a:ext cx="3486676" cy="8941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tx1"/>
              </a:solidFill>
              <a:latin typeface="Myriad Web Pro"/>
              <a:ea typeface="Calibri"/>
              <a:cs typeface="Calibri"/>
            </a:rPr>
            <a:t>Rezafungin</a:t>
          </a:r>
          <a:r>
            <a:rPr lang="en-US" sz="1400" b="0" kern="1200">
              <a:solidFill>
                <a:schemeClr val="tx1"/>
              </a:solidFill>
              <a:latin typeface="Myriad Web Pro"/>
              <a:ea typeface="Calibri"/>
              <a:cs typeface="Calibri"/>
            </a:rPr>
            <a:t>: anecdotal evidence that it works against echinocandin-resistant </a:t>
          </a:r>
          <a:r>
            <a:rPr lang="en-US" sz="1400" b="0" i="1" kern="1200">
              <a:solidFill>
                <a:schemeClr val="tx1"/>
              </a:solidFill>
              <a:latin typeface="Myriad Web Pro"/>
              <a:ea typeface="Calibri"/>
              <a:cs typeface="Calibri"/>
            </a:rPr>
            <a:t>C. auris</a:t>
          </a:r>
          <a:endParaRPr lang="en-US" sz="1400" b="1" i="1" kern="1200">
            <a:solidFill>
              <a:schemeClr val="tx1"/>
            </a:solidFill>
            <a:latin typeface="Myriad Web Pro"/>
          </a:endParaRPr>
        </a:p>
      </dsp:txBody>
      <dsp:txXfrm>
        <a:off x="4951065" y="550498"/>
        <a:ext cx="3486676" cy="894163"/>
      </dsp:txXfrm>
    </dsp:sp>
    <dsp:sp modelId="{558C436C-7934-4760-8DCB-0215E140C732}">
      <dsp:nvSpPr>
        <dsp:cNvPr id="0" name=""/>
        <dsp:cNvSpPr/>
      </dsp:nvSpPr>
      <dsp:spPr>
        <a:xfrm rot="21173032">
          <a:off x="3225129" y="1968488"/>
          <a:ext cx="1238997" cy="0"/>
        </a:xfrm>
        <a:custGeom>
          <a:avLst/>
          <a:gdLst/>
          <a:ahLst/>
          <a:cxnLst/>
          <a:rect l="0" t="0" r="0" b="0"/>
          <a:pathLst>
            <a:path>
              <a:moveTo>
                <a:pt x="0" y="0"/>
              </a:moveTo>
              <a:lnTo>
                <a:pt x="123899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AB0775-DD92-41D0-9D26-02FC1E1F0A59}">
      <dsp:nvSpPr>
        <dsp:cNvPr id="0" name=""/>
        <dsp:cNvSpPr/>
      </dsp:nvSpPr>
      <dsp:spPr>
        <a:xfrm>
          <a:off x="4459354" y="1891744"/>
          <a:ext cx="491710"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0431E0-1491-4F80-A45B-0C69AEE927C7}">
      <dsp:nvSpPr>
        <dsp:cNvPr id="0" name=""/>
        <dsp:cNvSpPr/>
      </dsp:nvSpPr>
      <dsp:spPr>
        <a:xfrm>
          <a:off x="4951065" y="1444662"/>
          <a:ext cx="3486676" cy="8941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err="1"/>
            <a:t>Fosmanogepix</a:t>
          </a:r>
          <a:r>
            <a:rPr lang="en-US" sz="1400" kern="1200" dirty="0"/>
            <a:t>:  show promising results against echinocandin-resistant </a:t>
          </a:r>
          <a:r>
            <a:rPr lang="en-US" sz="1400" i="1" kern="1200" dirty="0"/>
            <a:t>C. auris</a:t>
          </a:r>
        </a:p>
      </dsp:txBody>
      <dsp:txXfrm>
        <a:off x="4951065" y="1444662"/>
        <a:ext cx="3486676" cy="894163"/>
      </dsp:txXfrm>
    </dsp:sp>
    <dsp:sp modelId="{1CA6EF52-69CA-4B18-B7D5-699614CD85F6}">
      <dsp:nvSpPr>
        <dsp:cNvPr id="0" name=""/>
        <dsp:cNvSpPr/>
      </dsp:nvSpPr>
      <dsp:spPr>
        <a:xfrm rot="1655067">
          <a:off x="3151063" y="2464749"/>
          <a:ext cx="1387129" cy="0"/>
        </a:xfrm>
        <a:custGeom>
          <a:avLst/>
          <a:gdLst/>
          <a:ahLst/>
          <a:cxnLst/>
          <a:rect l="0" t="0" r="0" b="0"/>
          <a:pathLst>
            <a:path>
              <a:moveTo>
                <a:pt x="0" y="0"/>
              </a:moveTo>
              <a:lnTo>
                <a:pt x="1387129"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23C578-C920-4096-AE4A-042C72E57FEC}">
      <dsp:nvSpPr>
        <dsp:cNvPr id="0" name=""/>
        <dsp:cNvSpPr/>
      </dsp:nvSpPr>
      <dsp:spPr>
        <a:xfrm>
          <a:off x="4459354" y="2785908"/>
          <a:ext cx="491710"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61BC8A-31BE-47B6-B3DF-35E6E514C0CD}">
      <dsp:nvSpPr>
        <dsp:cNvPr id="0" name=""/>
        <dsp:cNvSpPr/>
      </dsp:nvSpPr>
      <dsp:spPr>
        <a:xfrm>
          <a:off x="4951065" y="2338826"/>
          <a:ext cx="3486676" cy="8941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err="1"/>
            <a:t>Ibrexafungerp</a:t>
          </a:r>
          <a:r>
            <a:rPr lang="en-US" sz="1400" kern="1200" dirty="0"/>
            <a:t>:  approved for vulvovaginal candidiasis;  show promising results against echinocandin-resistant </a:t>
          </a:r>
          <a:r>
            <a:rPr lang="en-US" sz="1400" i="1" kern="1200" dirty="0"/>
            <a:t>C. auris</a:t>
          </a:r>
        </a:p>
      </dsp:txBody>
      <dsp:txXfrm>
        <a:off x="4951065" y="2338826"/>
        <a:ext cx="3486676" cy="894163"/>
      </dsp:txXfrm>
    </dsp:sp>
    <dsp:sp modelId="{D5E324B7-9BD4-4B88-9426-CB190A393E7E}">
      <dsp:nvSpPr>
        <dsp:cNvPr id="0" name=""/>
        <dsp:cNvSpPr/>
      </dsp:nvSpPr>
      <dsp:spPr>
        <a:xfrm rot="2968370">
          <a:off x="2898616" y="2961010"/>
          <a:ext cx="1892024" cy="0"/>
        </a:xfrm>
        <a:custGeom>
          <a:avLst/>
          <a:gdLst/>
          <a:ahLst/>
          <a:cxnLst/>
          <a:rect l="0" t="0" r="0" b="0"/>
          <a:pathLst>
            <a:path>
              <a:moveTo>
                <a:pt x="0" y="0"/>
              </a:moveTo>
              <a:lnTo>
                <a:pt x="1892024"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120FB6-EE43-4A7B-80A3-696385DF17D0}">
      <dsp:nvSpPr>
        <dsp:cNvPr id="0" name=""/>
        <dsp:cNvSpPr/>
      </dsp:nvSpPr>
      <dsp:spPr>
        <a:xfrm>
          <a:off x="4459354" y="3680072"/>
          <a:ext cx="491710"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2EDFB-E9F7-4F42-9D28-C8C4CA0065CE}">
      <dsp:nvSpPr>
        <dsp:cNvPr id="0" name=""/>
        <dsp:cNvSpPr/>
      </dsp:nvSpPr>
      <dsp:spPr>
        <a:xfrm>
          <a:off x="4951065" y="3232990"/>
          <a:ext cx="3486676" cy="8941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a:t>Combination treatment</a:t>
          </a:r>
          <a:r>
            <a:rPr lang="en-US" sz="1400" kern="1200"/>
            <a:t>: in vitro data shows inconsistent results against echinocandin-resistant </a:t>
          </a:r>
          <a:r>
            <a:rPr lang="en-US" sz="1400" i="1" kern="1200"/>
            <a:t>C. auris </a:t>
          </a:r>
          <a:r>
            <a:rPr lang="en-US" sz="1400" kern="1200"/>
            <a:t>and no real clinical data</a:t>
          </a:r>
        </a:p>
      </dsp:txBody>
      <dsp:txXfrm>
        <a:off x="4951065" y="3232990"/>
        <a:ext cx="3486676" cy="8941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7BBE2-7056-4C2A-8B26-0B62AF56D2BB}">
      <dsp:nvSpPr>
        <dsp:cNvPr id="0" name=""/>
        <dsp:cNvSpPr/>
      </dsp:nvSpPr>
      <dsp:spPr>
        <a:xfrm>
          <a:off x="0" y="3006994"/>
          <a:ext cx="8582026" cy="9958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These IPC measures include:</a:t>
          </a:r>
        </a:p>
      </dsp:txBody>
      <dsp:txXfrm>
        <a:off x="0" y="3006994"/>
        <a:ext cx="8582026" cy="537763"/>
      </dsp:txXfrm>
    </dsp:sp>
    <dsp:sp modelId="{6C5AEE04-2967-4185-867A-6EFEF087E14C}">
      <dsp:nvSpPr>
        <dsp:cNvPr id="0" name=""/>
        <dsp:cNvSpPr/>
      </dsp:nvSpPr>
      <dsp:spPr>
        <a:xfrm>
          <a:off x="5207" y="3541957"/>
          <a:ext cx="1437321" cy="851762"/>
        </a:xfrm>
        <a:prstGeom prst="rect">
          <a:avLst/>
        </a:prstGeom>
        <a:blipFill dpi="0" rotWithShape="0">
          <a:blip xmlns:r="http://schemas.openxmlformats.org/officeDocument/2006/relationships" r:embed="rId1"/>
          <a:srcRect/>
          <a:stretch>
            <a:fillRect l="-40326" t="-36901" r="-37674" b="-12395"/>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68580" rIns="384048"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5207" y="3541957"/>
        <a:ext cx="1437321" cy="851762"/>
      </dsp:txXfrm>
    </dsp:sp>
    <dsp:sp modelId="{5A2B394D-261F-4791-9082-51AA2DEC9CD0}">
      <dsp:nvSpPr>
        <dsp:cNvPr id="0" name=""/>
        <dsp:cNvSpPr/>
      </dsp:nvSpPr>
      <dsp:spPr>
        <a:xfrm>
          <a:off x="1439970" y="3542437"/>
          <a:ext cx="1385003" cy="85176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Hand hygiene with alcohol-based hand sanitizer</a:t>
          </a:r>
        </a:p>
      </dsp:txBody>
      <dsp:txXfrm>
        <a:off x="1439970" y="3542437"/>
        <a:ext cx="1385003" cy="851762"/>
      </dsp:txXfrm>
    </dsp:sp>
    <dsp:sp modelId="{36FD6575-0EC1-40E0-94B6-CBCF50736C22}">
      <dsp:nvSpPr>
        <dsp:cNvPr id="0" name=""/>
        <dsp:cNvSpPr/>
      </dsp:nvSpPr>
      <dsp:spPr>
        <a:xfrm>
          <a:off x="2827532" y="3541957"/>
          <a:ext cx="1437321" cy="851762"/>
        </a:xfrm>
        <a:prstGeom prst="rect">
          <a:avLst/>
        </a:prstGeom>
        <a:blipFill dpi="0" rotWithShape="0">
          <a:blip xmlns:r="http://schemas.openxmlformats.org/officeDocument/2006/relationships" r:embed="rId2"/>
          <a:srcRect/>
          <a:stretch>
            <a:fillRect l="-2403" t="-22878" r="-8999" b="-3910"/>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68580" rIns="384048"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2827532" y="3541957"/>
        <a:ext cx="1437321" cy="851762"/>
      </dsp:txXfrm>
    </dsp:sp>
    <dsp:sp modelId="{96100A28-BCC0-41D0-965B-67690224503A}">
      <dsp:nvSpPr>
        <dsp:cNvPr id="0" name=""/>
        <dsp:cNvSpPr/>
      </dsp:nvSpPr>
      <dsp:spPr>
        <a:xfrm>
          <a:off x="4264853" y="3541957"/>
          <a:ext cx="1437321" cy="85176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Contact precautions (or Enhanced Barrier Precautions)</a:t>
          </a:r>
        </a:p>
      </dsp:txBody>
      <dsp:txXfrm>
        <a:off x="4264853" y="3541957"/>
        <a:ext cx="1437321" cy="851762"/>
      </dsp:txXfrm>
    </dsp:sp>
    <dsp:sp modelId="{518AB369-7C21-4FBD-A342-09342FF35DF3}">
      <dsp:nvSpPr>
        <dsp:cNvPr id="0" name=""/>
        <dsp:cNvSpPr/>
      </dsp:nvSpPr>
      <dsp:spPr>
        <a:xfrm>
          <a:off x="5702175" y="3541957"/>
          <a:ext cx="1437321" cy="851762"/>
        </a:xfrm>
        <a:prstGeom prst="rect">
          <a:avLst/>
        </a:prstGeom>
        <a:blipFill dpi="0" rotWithShape="0">
          <a:blip xmlns:r="http://schemas.openxmlformats.org/officeDocument/2006/relationships" r:embed="rId3"/>
          <a:srcRect/>
          <a:stretch>
            <a:fillRect l="-8034" t="-3082" r="143" b="-15957"/>
          </a:stretch>
        </a:blip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68580" rIns="384048" bIns="6858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5702175" y="3541957"/>
        <a:ext cx="1437321" cy="851762"/>
      </dsp:txXfrm>
    </dsp:sp>
    <dsp:sp modelId="{EDACD01C-9268-459A-9EE6-FEE22F1C49F5}">
      <dsp:nvSpPr>
        <dsp:cNvPr id="0" name=""/>
        <dsp:cNvSpPr/>
      </dsp:nvSpPr>
      <dsp:spPr>
        <a:xfrm>
          <a:off x="7139497" y="3541957"/>
          <a:ext cx="1437321" cy="85176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Cleaning and disinfection with approved disinfectants</a:t>
          </a:r>
        </a:p>
      </dsp:txBody>
      <dsp:txXfrm>
        <a:off x="7139497" y="3541957"/>
        <a:ext cx="1437321" cy="851762"/>
      </dsp:txXfrm>
    </dsp:sp>
    <dsp:sp modelId="{81EDF095-39D2-4F6C-96E6-30FE6B3B89CB}">
      <dsp:nvSpPr>
        <dsp:cNvPr id="0" name=""/>
        <dsp:cNvSpPr/>
      </dsp:nvSpPr>
      <dsp:spPr>
        <a:xfrm rot="10800000">
          <a:off x="0" y="1778896"/>
          <a:ext cx="8582026" cy="1255873"/>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BUT IPC adherence  is even </a:t>
          </a:r>
          <a:r>
            <a:rPr lang="en-US" sz="2000" u="sng" kern="1200"/>
            <a:t>more </a:t>
          </a:r>
          <a:r>
            <a:rPr lang="en-US" sz="2000" kern="1200"/>
            <a:t>important to prevent spread that could result in difficult-to-treat infections</a:t>
          </a:r>
        </a:p>
      </dsp:txBody>
      <dsp:txXfrm rot="10800000">
        <a:off x="0" y="1778896"/>
        <a:ext cx="8582026" cy="816029"/>
      </dsp:txXfrm>
    </dsp:sp>
    <dsp:sp modelId="{AF1A95A3-60A3-45BF-A66B-A6AB82807905}">
      <dsp:nvSpPr>
        <dsp:cNvPr id="0" name=""/>
        <dsp:cNvSpPr/>
      </dsp:nvSpPr>
      <dsp:spPr>
        <a:xfrm rot="10800000">
          <a:off x="0" y="480"/>
          <a:ext cx="8582026" cy="1806191"/>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IPC measures for echinocandin-resistant strains are the same as those for all other </a:t>
          </a:r>
          <a:r>
            <a:rPr lang="en-US" sz="2400" b="1" i="1" kern="1200" dirty="0"/>
            <a:t>C. auris </a:t>
          </a:r>
          <a:r>
            <a:rPr lang="en-US" sz="2400" b="1" kern="1200" dirty="0"/>
            <a:t>strains</a:t>
          </a:r>
        </a:p>
      </dsp:txBody>
      <dsp:txXfrm rot="10800000">
        <a:off x="0" y="480"/>
        <a:ext cx="8582026" cy="11736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9/18/2025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9/18/2025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antimicrobial-resistance-laboratory-networks/php/about/domestic.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med.ncbi.nlm.nih.gov/3898954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onlinelibrary.wiley.com/doi/10.1111/myc.1365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candida-auris/index.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dpi.com/2309-608X/6/4/31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tecolab-global.com/candida-auris-outbreak-in-the-united-stat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57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1D5A-AE46-DA9B-0614-46D10C3B0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E0742-FB16-0862-8491-3D413DB35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E11FE-9412-46D5-3176-4874D722D73A}"/>
              </a:ext>
            </a:extLst>
          </p:cNvPr>
          <p:cNvSpPr>
            <a:spLocks noGrp="1"/>
          </p:cNvSpPr>
          <p:nvPr>
            <p:ph type="body" idx="1"/>
          </p:nvPr>
        </p:nvSpPr>
        <p:spPr/>
        <p:txBody>
          <a:bodyPr/>
          <a:lstStyle/>
          <a:p>
            <a:pPr defTabSz="873161">
              <a:defRPr/>
            </a:pPr>
            <a:endParaRPr lang="en-US" sz="1500"/>
          </a:p>
        </p:txBody>
      </p:sp>
      <p:sp>
        <p:nvSpPr>
          <p:cNvPr id="4" name="Slide Number Placeholder 3">
            <a:extLst>
              <a:ext uri="{FF2B5EF4-FFF2-40B4-BE49-F238E27FC236}">
                <a16:creationId xmlns:a16="http://schemas.microsoft.com/office/drawing/2014/main" id="{99D43E01-76F6-2D11-B70A-3BA8F501FFE5}"/>
              </a:ext>
            </a:extLst>
          </p:cNvPr>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100" b="0" i="0" u="none" strike="noStrike" kern="1200" cap="none" spc="0" normalizeH="0" baseline="0" noProof="0">
                <a:ln>
                  <a:noFill/>
                </a:ln>
                <a:solidFill>
                  <a:prstClr val="black"/>
                </a:solidFill>
                <a:effectLst/>
                <a:uLnTx/>
                <a:uFillTx/>
                <a:latin typeface="Calibri"/>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81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AD1505-4066-42CA-A307-F042E2B900E5}" type="slidenum">
              <a:rPr lang="en-US" smtClean="0"/>
              <a:t>13</a:t>
            </a:fld>
            <a:endParaRPr lang="en-US"/>
          </a:p>
        </p:txBody>
      </p:sp>
    </p:spTree>
    <p:extLst>
      <p:ext uri="{BB962C8B-B14F-4D97-AF65-F5344CB8AC3E}">
        <p14:creationId xmlns:p14="http://schemas.microsoft.com/office/powerpoint/2010/main" val="380500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42EF-CBF3-50FC-C74D-4F12CC9B2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3DE57-A32C-A314-488A-94DD3C888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99FA6-5A76-18AF-79B8-30ED166096B4}"/>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444417-D8C0-5E4A-D655-4ADA58576F26}"/>
              </a:ext>
            </a:extLst>
          </p:cNvPr>
          <p:cNvSpPr>
            <a:spLocks noGrp="1"/>
          </p:cNvSpPr>
          <p:nvPr>
            <p:ph type="sldNum" sz="quarter" idx="5"/>
          </p:nvPr>
        </p:nvSpPr>
        <p:spPr/>
        <p:txBody>
          <a:bodyPr/>
          <a:lstStyle/>
          <a:p>
            <a:fld id="{50AD1505-4066-42CA-A307-F042E2B900E5}" type="slidenum">
              <a:rPr lang="en-US" smtClean="0"/>
              <a:t>14</a:t>
            </a:fld>
            <a:endParaRPr lang="en-US"/>
          </a:p>
        </p:txBody>
      </p:sp>
    </p:spTree>
    <p:extLst>
      <p:ext uri="{BB962C8B-B14F-4D97-AF65-F5344CB8AC3E}">
        <p14:creationId xmlns:p14="http://schemas.microsoft.com/office/powerpoint/2010/main" val="146250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69783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5F5E-EF0A-0A5D-752A-266939F36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8B5F0-9764-FFC2-BE38-9CFC58E9F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5ED55-8807-CE10-CCA5-502204C37A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EBF5A7-59A4-C954-25FA-E262BBFC91F0}"/>
              </a:ext>
            </a:extLst>
          </p:cNvPr>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90589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31EF-0140-55CA-7B6C-389C1E9DB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C02E0-A30B-5AE7-26CA-3A0DCAE41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E7C87-7B8F-FA4B-A823-34487E9A6986}"/>
              </a:ext>
            </a:extLst>
          </p:cNvPr>
          <p:cNvSpPr>
            <a:spLocks noGrp="1"/>
          </p:cNvSpPr>
          <p:nvPr>
            <p:ph type="body" idx="1"/>
          </p:nvPr>
        </p:nvSpPr>
        <p:spPr/>
        <p:txBody>
          <a:bodyPr/>
          <a:lstStyle/>
          <a:p>
            <a:endParaRPr lang="en-US"/>
          </a:p>
          <a:p>
            <a:r>
              <a:rPr lang="en-US"/>
              <a:t>Photos: </a:t>
            </a:r>
            <a:r>
              <a:rPr lang="en-US">
                <a:hlinkClick r:id="rId3"/>
              </a:rPr>
              <a:t>Antimicrobial Resistance Laboratory Network | ARLN | CDC</a:t>
            </a:r>
            <a:endParaRPr lang="en-US"/>
          </a:p>
        </p:txBody>
      </p:sp>
      <p:sp>
        <p:nvSpPr>
          <p:cNvPr id="4" name="Slide Number Placeholder 3">
            <a:extLst>
              <a:ext uri="{FF2B5EF4-FFF2-40B4-BE49-F238E27FC236}">
                <a16:creationId xmlns:a16="http://schemas.microsoft.com/office/drawing/2014/main" id="{D0D0EC0F-A453-A2BE-5D0B-1E586C60BD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2A433C-4FD8-4CFC-A0B7-3C8150024A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96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phylogenetic analyses illustrated that the echinocandin-resistant strains were closely related to other strains in the same patient </a:t>
            </a:r>
            <a:r>
              <a:rPr lang="en-US">
                <a:hlinkClick r:id="rId3"/>
              </a:rPr>
              <a:t>Evolutionary accumulation of FKS 1 mutations from clinical echinocandin-resistant Candida auris – PubMed</a:t>
            </a:r>
            <a:endParaRPr lang="en-US"/>
          </a:p>
          <a:p>
            <a:r>
              <a:rPr lang="en-US"/>
              <a:t>Develop resistance on treatment in urine </a:t>
            </a:r>
            <a:r>
              <a:rPr lang="en-US">
                <a:hlinkClick r:id="rId4"/>
              </a:rPr>
              <a:t>Whole genome sequencing analysis demonstrates therapy‐induced echinocandin resistance in Candida auris isolates - </a:t>
            </a:r>
            <a:r>
              <a:rPr lang="en-US" err="1">
                <a:hlinkClick r:id="rId4"/>
              </a:rPr>
              <a:t>Spruijtenburg</a:t>
            </a:r>
            <a:r>
              <a:rPr lang="en-US">
                <a:hlinkClick r:id="rId4"/>
              </a:rPr>
              <a:t> - 2023 - Mycoses - Wiley Online Library</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112452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a:pPr>
                <a:defRPr/>
              </a:pPr>
              <a:t>19</a:t>
            </a:fld>
            <a:endParaRPr lang="en-US"/>
          </a:p>
        </p:txBody>
      </p:sp>
    </p:spTree>
    <p:extLst>
      <p:ext uri="{BB962C8B-B14F-4D97-AF65-F5344CB8AC3E}">
        <p14:creationId xmlns:p14="http://schemas.microsoft.com/office/powerpoint/2010/main" val="360957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8CD33-657C-4AEC-8523-F1A5B7DDC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24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74BF-5143-393C-697B-668664B3C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D7DB9-11D5-3C5B-6CF6-609B4C9CA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ABE7C-1246-1BEB-1411-3901A919BB7D}"/>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7035C722-B4EB-3378-F7D6-5DB15E3AC6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8CD33-657C-4AEC-8523-F1A5B7DDC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26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121D-8F52-54E4-F6B5-18D451DDB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E40F6-2A71-1C38-B205-277FB287D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2AFB6-7197-AC3F-F862-F21DE4491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C114AE-5081-9946-BC90-905490D29D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409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6B017-9C21-7085-C118-EC59259EF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59ADC-7AEF-362E-9CC0-5104B7520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A5FA9-2F23-4210-A8C6-3D74761089C3}"/>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81C133B-2BE1-19F0-F1A4-3FA0BEBFED0E}"/>
              </a:ext>
            </a:extLst>
          </p:cNvPr>
          <p:cNvSpPr>
            <a:spLocks noGrp="1"/>
          </p:cNvSpPr>
          <p:nvPr>
            <p:ph type="sldNum" sz="quarter" idx="5"/>
          </p:nvPr>
        </p:nvSpPr>
        <p:spPr/>
        <p:txBody>
          <a:bodyPr/>
          <a:lstStyle/>
          <a:p>
            <a:fld id="{50AD1505-4066-42CA-A307-F042E2B900E5}" type="slidenum">
              <a:rPr lang="en-US" smtClean="0"/>
              <a:t>23</a:t>
            </a:fld>
            <a:endParaRPr lang="en-US"/>
          </a:p>
        </p:txBody>
      </p:sp>
    </p:spTree>
    <p:extLst>
      <p:ext uri="{BB962C8B-B14F-4D97-AF65-F5344CB8AC3E}">
        <p14:creationId xmlns:p14="http://schemas.microsoft.com/office/powerpoint/2010/main" val="283812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hlinkClick r:id="rId3"/>
              </a:rPr>
              <a:t>Candida auris | Candida auris (C. auris) | CDC</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726526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25322-6E15-215A-4BA3-53FCBC56D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73648-228F-D5CA-E2E7-E3D930482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75CC0-7E34-4D26-C324-26AA8D6BD4A2}"/>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EC6E5A-77C0-85CE-2182-EB8A1EDFF280}"/>
              </a:ext>
            </a:extLst>
          </p:cNvPr>
          <p:cNvSpPr>
            <a:spLocks noGrp="1"/>
          </p:cNvSpPr>
          <p:nvPr>
            <p:ph type="sldNum" sz="quarter" idx="5"/>
          </p:nvPr>
        </p:nvSpPr>
        <p:spPr/>
        <p:txBody>
          <a:bodyPr/>
          <a:lstStyle/>
          <a:p>
            <a:fld id="{50AD1505-4066-42CA-A307-F042E2B900E5}" type="slidenum">
              <a:rPr lang="en-US" smtClean="0"/>
              <a:t>25</a:t>
            </a:fld>
            <a:endParaRPr lang="en-US"/>
          </a:p>
        </p:txBody>
      </p:sp>
    </p:spTree>
    <p:extLst>
      <p:ext uri="{BB962C8B-B14F-4D97-AF65-F5344CB8AC3E}">
        <p14:creationId xmlns:p14="http://schemas.microsoft.com/office/powerpoint/2010/main" val="339162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D1D1D"/>
                </a:solidFill>
              </a:rPr>
              <a:t>All had Y132F substitution in the </a:t>
            </a:r>
            <a:r>
              <a:rPr lang="en-US" i="1">
                <a:solidFill>
                  <a:srgbClr val="1D1D1D"/>
                </a:solidFill>
              </a:rPr>
              <a:t>ERG11</a:t>
            </a:r>
            <a:r>
              <a:rPr lang="en-US">
                <a:solidFill>
                  <a:srgbClr val="1D1D1D"/>
                </a:solidFill>
              </a:rPr>
              <a:t> gene</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a:pPr>
                <a:defRPr/>
              </a:pPr>
              <a:t>37</a:t>
            </a:fld>
            <a:endParaRPr lang="en-US"/>
          </a:p>
        </p:txBody>
      </p:sp>
    </p:spTree>
    <p:extLst>
      <p:ext uri="{BB962C8B-B14F-4D97-AF65-F5344CB8AC3E}">
        <p14:creationId xmlns:p14="http://schemas.microsoft.com/office/powerpoint/2010/main" val="3572518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97192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329729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56269-6009-BB95-1B8B-45B49A0B6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F1872-D3F9-31D4-D293-2EE4465A6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FB9AA-7E67-0A84-A1E3-4067E206425E}"/>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C766F5E-A0C2-8611-9F61-E9302740DE4F}"/>
              </a:ext>
            </a:extLst>
          </p:cNvPr>
          <p:cNvSpPr>
            <a:spLocks noGrp="1"/>
          </p:cNvSpPr>
          <p:nvPr>
            <p:ph type="sldNum" sz="quarter" idx="5"/>
          </p:nvPr>
        </p:nvSpPr>
        <p:spPr/>
        <p:txBody>
          <a:bodyPr/>
          <a:lstStyle/>
          <a:p>
            <a:fld id="{50AD1505-4066-42CA-A307-F042E2B900E5}" type="slidenum">
              <a:rPr lang="en-US" smtClean="0"/>
              <a:t>43</a:t>
            </a:fld>
            <a:endParaRPr lang="en-US"/>
          </a:p>
        </p:txBody>
      </p:sp>
    </p:spTree>
    <p:extLst>
      <p:ext uri="{BB962C8B-B14F-4D97-AF65-F5344CB8AC3E}">
        <p14:creationId xmlns:p14="http://schemas.microsoft.com/office/powerpoint/2010/main" val="1788742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24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D55B-1945-71ED-8B27-7D0A3F59F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A4259-FD57-7B28-B964-2D4312470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A94D8-BDA0-B081-45B4-481A6CF2A9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EF8B50-7164-619A-7645-45D24489AD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37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86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279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540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079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20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537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9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177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1: FILE - This 2016 photo made available by the Centers for Disease Control </a:t>
            </a:r>
            <a:r>
              <a:rPr lang="en-US" dirty="0"/>
              <a:t>and</a:t>
            </a:r>
            <a:r>
              <a:rPr lang="en-US" sz="1200" b="0" i="0" kern="1200" dirty="0">
                <a:solidFill>
                  <a:schemeClr val="tx1"/>
                </a:solidFill>
                <a:effectLst/>
                <a:latin typeface="+mn-lt"/>
                <a:ea typeface="+mn-ea"/>
                <a:cs typeface="+mn-cs"/>
              </a:rPr>
              <a:t> Prevention shows a strain of Candida auris, a potentially deadly superbug fungus, cultured in a petri dish at a CDC laboratory. (Shawn Lockhart/CDC via AP)</a:t>
            </a:r>
          </a:p>
          <a:p>
            <a:endParaRPr lang="en-US" sz="1200" b="0" i="0" kern="1200" dirty="0">
              <a:solidFill>
                <a:schemeClr val="tx1"/>
              </a:solidFill>
              <a:effectLst/>
              <a:latin typeface="+mn-lt"/>
              <a:ea typeface="+mn-ea"/>
              <a:cs typeface="+mn-cs"/>
            </a:endParaRPr>
          </a:p>
          <a:p>
            <a:r>
              <a:rPr lang="en-US" dirty="0">
                <a:hlinkClick r:id="rId3"/>
              </a:rPr>
              <a:t>Photo 2: Candida </a:t>
            </a:r>
            <a:r>
              <a:rPr lang="en-US" dirty="0" err="1">
                <a:hlinkClick r:id="rId3"/>
              </a:rPr>
              <a:t>parapsilosis</a:t>
            </a:r>
            <a:r>
              <a:rPr lang="en-US" dirty="0">
                <a:hlinkClick r:id="rId3"/>
              </a:rPr>
              <a:t> as a Causative Agent of Onychomycosis in Patient with Cirrhosis of the Liver</a:t>
            </a:r>
            <a:endParaRPr lang="en-US" dirty="0"/>
          </a:p>
          <a:p>
            <a:endParaRPr lang="en-US" dirty="0"/>
          </a:p>
          <a:p>
            <a:r>
              <a:rPr lang="en-US" sz="1200" b="0" i="0" kern="1200" dirty="0">
                <a:solidFill>
                  <a:schemeClr val="tx1"/>
                </a:solidFill>
                <a:effectLst/>
                <a:latin typeface="+mn-lt"/>
                <a:ea typeface="+mn-ea"/>
                <a:cs typeface="+mn-cs"/>
              </a:rPr>
              <a:t>Photo 3: </a:t>
            </a:r>
            <a:r>
              <a:rPr lang="en-US" dirty="0">
                <a:hlinkClick r:id="rId4"/>
              </a:rPr>
              <a:t>Candida auris Outbreak in the United States | </a:t>
            </a:r>
            <a:r>
              <a:rPr lang="en-US" dirty="0" err="1">
                <a:hlinkClick r:id="rId4"/>
              </a:rPr>
              <a:t>Tecolab</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255821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AD1505-4066-42CA-A307-F042E2B900E5}" type="slidenum">
              <a:rPr lang="en-US" smtClean="0"/>
              <a:t>9</a:t>
            </a:fld>
            <a:endParaRPr lang="en-US"/>
          </a:p>
        </p:txBody>
      </p:sp>
    </p:spTree>
    <p:extLst>
      <p:ext uri="{BB962C8B-B14F-4D97-AF65-F5344CB8AC3E}">
        <p14:creationId xmlns:p14="http://schemas.microsoft.com/office/powerpoint/2010/main" val="378279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5297-F3FF-1B16-104F-BF1878EC8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C7E15-EE7B-F69A-1F80-AA93AB14A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13DBD-A135-2866-9067-D1C571E68C0D}"/>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161561A9-659D-14FB-E31F-73282E627E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9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_CDC">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EDB4D-B4F6-6692-AEC8-EBA0EAC0CB7D}"/>
              </a:ext>
            </a:extLst>
          </p:cNvPr>
          <p:cNvSpPr/>
          <p:nvPr userDrawn="1"/>
        </p:nvSpPr>
        <p:spPr>
          <a:xfrm>
            <a:off x="0" y="0"/>
            <a:ext cx="9144000" cy="888206"/>
          </a:xfrm>
          <a:prstGeom prst="rect">
            <a:avLst/>
          </a:prstGeom>
          <a:solidFill>
            <a:srgbClr val="008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008B87"/>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6" name="Picture 5" descr="Logo&#10;&#10;Description automatically generated">
            <a:extLst>
              <a:ext uri="{FF2B5EF4-FFF2-40B4-BE49-F238E27FC236}">
                <a16:creationId xmlns:a16="http://schemas.microsoft.com/office/drawing/2014/main" id="{6C94BA62-60F4-74F3-0224-00BA95D4C5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2750" y="132852"/>
            <a:ext cx="924560" cy="563107"/>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07E56755-F319-0E89-E547-62934B5813B6}"/>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t="33047" r="49738"/>
          <a:stretch/>
        </p:blipFill>
        <p:spPr>
          <a:xfrm>
            <a:off x="0" y="0"/>
            <a:ext cx="1276350" cy="886945"/>
          </a:xfrm>
          <a:prstGeom prst="rect">
            <a:avLst/>
          </a:prstGeom>
        </p:spPr>
      </p:pic>
      <p:sp>
        <p:nvSpPr>
          <p:cNvPr id="7" name="Title 1"/>
          <p:cNvSpPr>
            <a:spLocks noGrp="1"/>
          </p:cNvSpPr>
          <p:nvPr>
            <p:ph type="title"/>
          </p:nvPr>
        </p:nvSpPr>
        <p:spPr>
          <a:xfrm>
            <a:off x="374754" y="0"/>
            <a:ext cx="7378596" cy="877022"/>
          </a:xfrm>
          <a:prstGeom prst="rect">
            <a:avLst/>
          </a:prstGeom>
        </p:spPr>
        <p:txBody>
          <a:bodyPr anchor="ctr"/>
          <a:lstStyle>
            <a:lvl1pPr algn="l">
              <a:lnSpc>
                <a:spcPts val="3000"/>
              </a:lnSpc>
              <a:defRPr sz="2000" b="1" baseline="0">
                <a:solidFill>
                  <a:schemeClr val="bg2"/>
                </a:solidFill>
                <a:effectLst/>
                <a:latin typeface="Calibri" pitchFamily="34" charset="0"/>
              </a:defRPr>
            </a:lvl1pPr>
          </a:lstStyle>
          <a:p>
            <a:endParaRPr lang="en-US"/>
          </a:p>
        </p:txBody>
      </p:sp>
    </p:spTree>
    <p:extLst>
      <p:ext uri="{BB962C8B-B14F-4D97-AF65-F5344CB8AC3E}">
        <p14:creationId xmlns:p14="http://schemas.microsoft.com/office/powerpoint/2010/main" val="2342568867"/>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p:nvGrpSpPr>
        <p:grpSpPr>
          <a:xfrm>
            <a:off x="0" y="0"/>
            <a:ext cx="9144000" cy="869146"/>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7" name="Title 1"/>
          <p:cNvSpPr>
            <a:spLocks noGrp="1"/>
          </p:cNvSpPr>
          <p:nvPr>
            <p:ph type="title"/>
          </p:nvPr>
        </p:nvSpPr>
        <p:spPr>
          <a:xfrm>
            <a:off x="457200" y="888207"/>
            <a:ext cx="8229600" cy="877022"/>
          </a:xfrm>
          <a:prstGeom prst="rect">
            <a:avLst/>
          </a:prstGeom>
        </p:spPr>
        <p:txBody>
          <a:bodyPr anchor="ctr"/>
          <a:lstStyle>
            <a:lvl1pPr algn="l">
              <a:lnSpc>
                <a:spcPts val="3000"/>
              </a:lnSpc>
              <a:defRPr sz="2800" b="1" baseline="0">
                <a:solidFill>
                  <a:srgbClr val="0057B7"/>
                </a:solidFill>
                <a:effectLst/>
                <a:latin typeface="Calibri" pitchFamily="34" charset="0"/>
              </a:defRPr>
            </a:lvl1pPr>
          </a:lstStyle>
          <a:p>
            <a:r>
              <a:rPr lang="en-US"/>
              <a:t>Click to edit Master title style</a:t>
            </a:r>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57B7"/>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457200" y="279400"/>
            <a:ext cx="6908800" cy="406400"/>
          </a:xfrm>
        </p:spPr>
        <p:txBody>
          <a:bodyPr/>
          <a:lstStyle>
            <a:lvl1pPr marL="0" indent="0">
              <a:buNone/>
              <a:defRPr sz="18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6" t="47892" r="12803" b="15738"/>
          <a:stretch/>
        </p:blipFill>
        <p:spPr>
          <a:xfrm>
            <a:off x="8154031" y="162156"/>
            <a:ext cx="838200" cy="544438"/>
          </a:xfrm>
          <a:prstGeom prst="rect">
            <a:avLst/>
          </a:prstGeom>
        </p:spPr>
      </p:pic>
    </p:spTree>
    <p:extLst>
      <p:ext uri="{BB962C8B-B14F-4D97-AF65-F5344CB8AC3E}">
        <p14:creationId xmlns:p14="http://schemas.microsoft.com/office/powerpoint/2010/main" val="1788966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Lst>
          </p:cNvPr>
          <p:cNvGrpSpPr/>
          <p:nvPr/>
        </p:nvGrpSpPr>
        <p:grpSpPr>
          <a:xfrm>
            <a:off x="0" y="0"/>
            <a:ext cx="9144000" cy="869146"/>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6" name="Group 5">
              <a:extLst>
                <a:ext uri="{FF2B5EF4-FFF2-40B4-BE49-F238E27FC236}">
                  <a16:creationId xmlns:a16="http://schemas.microsoft.com/office/drawing/2014/main" id="{57EE0707-A628-935A-CECC-70626B3FA8FC}"/>
                </a:ext>
              </a:extLst>
            </p:cNvPr>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2" name="Parallelogram 11">
                <a:extLst>
                  <a:ext uri="{FF2B5EF4-FFF2-40B4-BE49-F238E27FC236}">
                    <a16:creationId xmlns:a16="http://schemas.microsoft.com/office/drawing/2014/main" id="{91CB8924-C83A-F743-E7B7-6A26681D7283}"/>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3" name="Parallelogram 12">
                <a:extLst>
                  <a:ext uri="{FF2B5EF4-FFF2-40B4-BE49-F238E27FC236}">
                    <a16:creationId xmlns:a16="http://schemas.microsoft.com/office/drawing/2014/main" id="{352A5B8C-A481-8BA7-8E13-68A6747B9BF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AB573E3-591C-13FE-7262-EA1F1564CB36}"/>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0A06E43-B1E2-116B-6C8D-8AE5C97FA5CC}"/>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7" name="Title 1"/>
          <p:cNvSpPr>
            <a:spLocks noGrp="1"/>
          </p:cNvSpPr>
          <p:nvPr>
            <p:ph type="title"/>
          </p:nvPr>
        </p:nvSpPr>
        <p:spPr>
          <a:xfrm>
            <a:off x="457200" y="888207"/>
            <a:ext cx="8229600" cy="877022"/>
          </a:xfrm>
          <a:prstGeom prst="rect">
            <a:avLst/>
          </a:prstGeom>
        </p:spPr>
        <p:txBody>
          <a:bodyPr anchor="ctr"/>
          <a:lstStyle>
            <a:lvl1pPr algn="l">
              <a:lnSpc>
                <a:spcPts val="3000"/>
              </a:lnSpc>
              <a:defRPr sz="2800" b="1" baseline="0">
                <a:solidFill>
                  <a:srgbClr val="0057B7"/>
                </a:solidFill>
                <a:effectLst/>
                <a:latin typeface="Calibri" pitchFamily="34" charset="0"/>
              </a:defRPr>
            </a:lvl1pPr>
          </a:lstStyle>
          <a:p>
            <a:r>
              <a:rPr lang="en-US"/>
              <a:t>Click to edit Master title style</a:t>
            </a:r>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57B7"/>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pic>
        <p:nvPicPr>
          <p:cNvPr id="2" name="Picture 1" descr="Graphical user interface, text, application&#10;&#10;Description automatically generated">
            <a:extLst>
              <a:ext uri="{FF2B5EF4-FFF2-40B4-BE49-F238E27FC236}">
                <a16:creationId xmlns:a16="http://schemas.microsoft.com/office/drawing/2014/main" id="{4E39FFFF-C774-97B8-69C4-310FAF71A2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6" t="47892" r="12803" b="15738"/>
          <a:stretch/>
        </p:blipFill>
        <p:spPr>
          <a:xfrm>
            <a:off x="7184462" y="163368"/>
            <a:ext cx="838200" cy="544438"/>
          </a:xfrm>
          <a:prstGeom prst="rect">
            <a:avLst/>
          </a:prstGeom>
        </p:spPr>
      </p:pic>
      <p:pic>
        <p:nvPicPr>
          <p:cNvPr id="5" name="Picture 4" descr="A black and white sign&#10;&#10;Description automatically generated with medium confidence">
            <a:extLst>
              <a:ext uri="{FF2B5EF4-FFF2-40B4-BE49-F238E27FC236}">
                <a16:creationId xmlns:a16="http://schemas.microsoft.com/office/drawing/2014/main" id="{215F3BEF-D3CB-A296-5B47-851ADE98E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885" y="306609"/>
            <a:ext cx="781090" cy="239492"/>
          </a:xfrm>
          <a:prstGeom prst="rect">
            <a:avLst/>
          </a:prstGeom>
        </p:spPr>
      </p:pic>
    </p:spTree>
    <p:extLst>
      <p:ext uri="{BB962C8B-B14F-4D97-AF65-F5344CB8AC3E}">
        <p14:creationId xmlns:p14="http://schemas.microsoft.com/office/powerpoint/2010/main" val="180343275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3148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457200" y="1376680"/>
            <a:ext cx="8229600" cy="3132350"/>
          </a:xfrm>
        </p:spPr>
        <p:txBody>
          <a:bodyPr/>
          <a:lstStyle>
            <a:lvl1pPr marL="228594" indent="-228594">
              <a:lnSpc>
                <a:spcPts val="2200"/>
              </a:lnSpc>
              <a:buClr>
                <a:srgbClr val="003BC0"/>
              </a:buClr>
              <a:buFont typeface="Arial" panose="020B0604020202020204" pitchFamily="34" charset="0"/>
              <a:buChar char="•"/>
              <a:defRPr sz="2000" b="1">
                <a:solidFill>
                  <a:srgbClr val="1D1D1D"/>
                </a:solidFill>
              </a:defRPr>
            </a:lvl1pPr>
            <a:lvl2pPr marL="457189" indent="-169859">
              <a:lnSpc>
                <a:spcPts val="2000"/>
              </a:lnSpc>
              <a:buClr>
                <a:srgbClr val="005761"/>
              </a:buClr>
              <a:buFont typeface="Arial" panose="020B0604020202020204" pitchFamily="34" charset="0"/>
              <a:buChar char="-"/>
              <a:tabLst>
                <a:tab pos="400040" algn="l"/>
              </a:tabLst>
              <a:defRPr sz="18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D5710D62-FA23-37E1-D9CA-4E6562C12821}"/>
              </a:ext>
            </a:extLst>
          </p:cNvPr>
          <p:cNvGrpSpPr/>
          <p:nvPr/>
        </p:nvGrpSpPr>
        <p:grpSpPr>
          <a:xfrm>
            <a:off x="1" y="5043949"/>
            <a:ext cx="9144001" cy="106925"/>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48464536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1" y="1358901"/>
            <a:ext cx="3889375" cy="3316288"/>
          </a:xfrm>
        </p:spPr>
        <p:txBody>
          <a:bodyPr/>
          <a:lstStyle>
            <a:lvl1pPr marL="228594" indent="-228594">
              <a:buClr>
                <a:srgbClr val="003BC0"/>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6" y="1358901"/>
            <a:ext cx="3889375" cy="3316288"/>
          </a:xfrm>
        </p:spPr>
        <p:txBody>
          <a:bodyPr/>
          <a:lstStyle>
            <a:lvl1pPr marL="228594" indent="-228594">
              <a:buClr>
                <a:srgbClr val="0033A1"/>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tabLst>
                <a:tab pos="285743" algn="l"/>
              </a:tabLst>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p:nvGrpSpPr>
        <p:grpSpPr>
          <a:xfrm>
            <a:off x="1" y="5043949"/>
            <a:ext cx="9144001" cy="106925"/>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42178521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p:nvGrpSpPr>
        <p:grpSpPr>
          <a:xfrm>
            <a:off x="0" y="4274355"/>
            <a:ext cx="9144000" cy="869146"/>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3" name="TextBox 2"/>
          <p:cNvSpPr txBox="1"/>
          <p:nvPr/>
        </p:nvSpPr>
        <p:spPr>
          <a:xfrm>
            <a:off x="127219" y="2746825"/>
            <a:ext cx="7594382" cy="1384995"/>
          </a:xfrm>
          <a:prstGeom prst="rect">
            <a:avLst/>
          </a:prstGeom>
          <a:noFill/>
        </p:spPr>
        <p:txBody>
          <a:bodyPr wrap="square" rtlCol="0">
            <a:spAutoFit/>
          </a:bodyPr>
          <a:lstStyle/>
          <a:p>
            <a:r>
              <a:rPr lang="en-US" sz="1200">
                <a:solidFill>
                  <a:srgbClr val="0057B7"/>
                </a:solidFill>
                <a:latin typeface="Calibri" panose="020F0502020204030204" pitchFamily="34" charset="0"/>
              </a:rPr>
              <a:t>For more information, contact CDC</a:t>
            </a: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1-800-CDC-INFO (232-4636)</a:t>
            </a: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TTY:  1-888-232-6348    www.cdc.gov</a:t>
            </a:r>
            <a:br>
              <a:rPr lang="en-US" sz="1200">
                <a:solidFill>
                  <a:srgbClr val="0057B7"/>
                </a:solidFill>
                <a:latin typeface="Calibri" panose="020F0502020204030204" pitchFamily="34" charset="0"/>
              </a:rPr>
            </a:br>
            <a:br>
              <a:rPr lang="en-US" sz="1200">
                <a:solidFill>
                  <a:srgbClr val="0057B7"/>
                </a:solidFill>
                <a:latin typeface="Calibri" panose="020F0502020204030204" pitchFamily="34" charset="0"/>
              </a:rPr>
            </a:b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p:ph type="title"/>
          </p:nvPr>
        </p:nvSpPr>
        <p:spPr>
          <a:xfrm>
            <a:off x="127218" y="274639"/>
            <a:ext cx="8286750" cy="993775"/>
          </a:xfrm>
          <a:prstGeom prst="rect">
            <a:avLst/>
          </a:prstGeom>
        </p:spPr>
        <p:txBody>
          <a:bodyPr/>
          <a:lstStyle>
            <a:lvl1pPr algn="l">
              <a:defRPr sz="2400" b="1">
                <a:solidFill>
                  <a:srgbClr val="0057B7"/>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6" t="47892" r="12803" b="15738"/>
          <a:stretch/>
        </p:blipFill>
        <p:spPr>
          <a:xfrm>
            <a:off x="8154460" y="4427394"/>
            <a:ext cx="838200" cy="544438"/>
          </a:xfrm>
          <a:prstGeom prst="rect">
            <a:avLst/>
          </a:prstGeom>
        </p:spPr>
      </p:pic>
    </p:spTree>
    <p:extLst>
      <p:ext uri="{BB962C8B-B14F-4D97-AF65-F5344CB8AC3E}">
        <p14:creationId xmlns:p14="http://schemas.microsoft.com/office/powerpoint/2010/main" val="24315312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Lst>
          </p:cNvPr>
          <p:cNvGrpSpPr/>
          <p:nvPr/>
        </p:nvGrpSpPr>
        <p:grpSpPr>
          <a:xfrm>
            <a:off x="0" y="4274355"/>
            <a:ext cx="9144000" cy="869146"/>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6" name="Group 5">
              <a:extLst>
                <a:ext uri="{FF2B5EF4-FFF2-40B4-BE49-F238E27FC236}">
                  <a16:creationId xmlns:a16="http://schemas.microsoft.com/office/drawing/2014/main" id="{4C15464F-2DC0-02E4-5EBE-4271CBFCFE29}"/>
                </a:ext>
              </a:extLst>
            </p:cNvPr>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8" name="Parallelogram 7">
                <a:extLst>
                  <a:ext uri="{FF2B5EF4-FFF2-40B4-BE49-F238E27FC236}">
                    <a16:creationId xmlns:a16="http://schemas.microsoft.com/office/drawing/2014/main" id="{B86E1BC7-59E7-4F47-5FB3-C02246911E2C}"/>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3" name="Parallelogram 12">
                <a:extLst>
                  <a:ext uri="{FF2B5EF4-FFF2-40B4-BE49-F238E27FC236}">
                    <a16:creationId xmlns:a16="http://schemas.microsoft.com/office/drawing/2014/main" id="{1200FC31-8FC6-FF0D-B5D2-3AAF45711FE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9" name="Parallelogram 18">
                <a:extLst>
                  <a:ext uri="{FF2B5EF4-FFF2-40B4-BE49-F238E27FC236}">
                    <a16:creationId xmlns:a16="http://schemas.microsoft.com/office/drawing/2014/main" id="{9E48511E-6721-466F-BC20-6BA94574094F}"/>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extBox 1">
            <a:extLst>
              <a:ext uri="{FF2B5EF4-FFF2-40B4-BE49-F238E27FC236}">
                <a16:creationId xmlns:a16="http://schemas.microsoft.com/office/drawing/2014/main" id="{63EC5AC4-5C0E-5ADA-63E1-68591A3C61BC}"/>
              </a:ext>
            </a:extLst>
          </p:cNvPr>
          <p:cNvSpPr txBox="1"/>
          <p:nvPr/>
        </p:nvSpPr>
        <p:spPr>
          <a:xfrm>
            <a:off x="127219" y="2746825"/>
            <a:ext cx="7594382" cy="1384995"/>
          </a:xfrm>
          <a:prstGeom prst="rect">
            <a:avLst/>
          </a:prstGeom>
          <a:noFill/>
        </p:spPr>
        <p:txBody>
          <a:bodyPr wrap="square" rtlCol="0">
            <a:spAutoFit/>
          </a:bodyPr>
          <a:lstStyle/>
          <a:p>
            <a:r>
              <a:rPr lang="en-US" sz="1200">
                <a:solidFill>
                  <a:srgbClr val="1E5AAA"/>
                </a:solidFill>
                <a:latin typeface="Calibri" panose="020F0502020204030204" pitchFamily="34" charset="0"/>
              </a:rPr>
              <a:t>For more information, contact CDC/ATSDR</a:t>
            </a:r>
            <a:br>
              <a:rPr lang="en-US" sz="1200">
                <a:solidFill>
                  <a:srgbClr val="1E5AAA"/>
                </a:solidFill>
                <a:latin typeface="Calibri" panose="020F0502020204030204" pitchFamily="34" charset="0"/>
              </a:rPr>
            </a:br>
            <a:r>
              <a:rPr lang="en-US" sz="1200">
                <a:solidFill>
                  <a:srgbClr val="1E5AAA"/>
                </a:solidFill>
                <a:latin typeface="Calibri" panose="020F0502020204030204" pitchFamily="34" charset="0"/>
              </a:rPr>
              <a:t>1-800-CDC-INFO (232-4636)</a:t>
            </a:r>
            <a:br>
              <a:rPr lang="en-US" sz="1200">
                <a:solidFill>
                  <a:srgbClr val="1E5AAA"/>
                </a:solidFill>
                <a:latin typeface="Calibri" panose="020F0502020204030204" pitchFamily="34" charset="0"/>
              </a:rPr>
            </a:br>
            <a:r>
              <a:rPr lang="en-US" sz="1200">
                <a:solidFill>
                  <a:srgbClr val="1E5AAA"/>
                </a:solidFill>
                <a:latin typeface="Calibri" panose="020F0502020204030204" pitchFamily="34" charset="0"/>
              </a:rPr>
              <a:t>TTY:  1-888-232-6348    www.cdc.gov           www.atsdr.cdc.gov </a:t>
            </a:r>
            <a:br>
              <a:rPr lang="en-US" sz="1200">
                <a:solidFill>
                  <a:srgbClr val="1E5AAA"/>
                </a:solidFill>
                <a:latin typeface="Calibri" panose="020F0502020204030204" pitchFamily="34" charset="0"/>
              </a:rPr>
            </a:br>
            <a:br>
              <a:rPr lang="en-US" sz="1200">
                <a:solidFill>
                  <a:srgbClr val="1E5AAA"/>
                </a:solidFill>
                <a:latin typeface="Calibri" panose="020F0502020204030204" pitchFamily="34" charset="0"/>
              </a:rPr>
            </a:br>
            <a:br>
              <a:rPr lang="en-US" sz="1200">
                <a:solidFill>
                  <a:srgbClr val="1E5AAA"/>
                </a:solidFill>
                <a:latin typeface="Calibri" panose="020F0502020204030204" pitchFamily="34" charset="0"/>
              </a:rPr>
            </a:br>
            <a:r>
              <a:rPr lang="en-US" sz="1200">
                <a:solidFill>
                  <a:srgbClr val="1E5AAA"/>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itle 3">
            <a:extLst>
              <a:ext uri="{FF2B5EF4-FFF2-40B4-BE49-F238E27FC236}">
                <a16:creationId xmlns:a16="http://schemas.microsoft.com/office/drawing/2014/main" id="{DA1AAE42-4A62-8308-16A3-AF933411C0D6}"/>
              </a:ext>
            </a:extLst>
          </p:cNvPr>
          <p:cNvSpPr>
            <a:spLocks noGrp="1"/>
          </p:cNvSpPr>
          <p:nvPr>
            <p:ph type="title"/>
          </p:nvPr>
        </p:nvSpPr>
        <p:spPr>
          <a:xfrm>
            <a:off x="127218" y="274639"/>
            <a:ext cx="8286750" cy="993775"/>
          </a:xfrm>
          <a:prstGeom prst="rect">
            <a:avLst/>
          </a:prstGeom>
        </p:spPr>
        <p:txBody>
          <a:bodyPr/>
          <a:lstStyle>
            <a:lvl1pPr algn="l">
              <a:defRPr sz="2400" b="1">
                <a:solidFill>
                  <a:srgbClr val="1E5AAA"/>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9" name="Picture 8" descr="Graphical user interface, text, application&#10;&#10;Description automatically generated">
            <a:extLst>
              <a:ext uri="{FF2B5EF4-FFF2-40B4-BE49-F238E27FC236}">
                <a16:creationId xmlns:a16="http://schemas.microsoft.com/office/drawing/2014/main" id="{42A424E5-EC2E-6C95-7E53-4B97888007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6" t="47892" r="12803" b="15738"/>
          <a:stretch/>
        </p:blipFill>
        <p:spPr>
          <a:xfrm>
            <a:off x="7184462" y="4440401"/>
            <a:ext cx="838200" cy="544438"/>
          </a:xfrm>
          <a:prstGeom prst="rect">
            <a:avLst/>
          </a:prstGeom>
        </p:spPr>
      </p:pic>
      <p:pic>
        <p:nvPicPr>
          <p:cNvPr id="10" name="Picture 9" descr="A black and white sign&#10;&#10;Description automatically generated with medium confidence">
            <a:extLst>
              <a:ext uri="{FF2B5EF4-FFF2-40B4-BE49-F238E27FC236}">
                <a16:creationId xmlns:a16="http://schemas.microsoft.com/office/drawing/2014/main" id="{A913A7AB-3BD7-6D83-E156-20B20392C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885" y="4583641"/>
            <a:ext cx="781090" cy="239492"/>
          </a:xfrm>
          <a:prstGeom prst="rect">
            <a:avLst/>
          </a:prstGeom>
        </p:spPr>
      </p:pic>
    </p:spTree>
    <p:extLst>
      <p:ext uri="{BB962C8B-B14F-4D97-AF65-F5344CB8AC3E}">
        <p14:creationId xmlns:p14="http://schemas.microsoft.com/office/powerpoint/2010/main" val="366359511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7B2-2F59-9C5D-C118-98F2E19256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3F8515-8A4F-38E1-D69F-7D71B2AC362B}"/>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6364CA-F734-1248-3BFD-7701CF383AD6}"/>
              </a:ext>
            </a:extLst>
          </p:cNvPr>
          <p:cNvSpPr>
            <a:spLocks noGrp="1"/>
          </p:cNvSpPr>
          <p:nvPr>
            <p:ph type="dt" sz="half" idx="10"/>
          </p:nvPr>
        </p:nvSpPr>
        <p:spPr/>
        <p:txBody>
          <a:bodyPr/>
          <a:lstStyle/>
          <a:p>
            <a:fld id="{6C62D435-8EB2-4B14-83D0-85CE5CE5CD37}" type="datetimeFigureOut">
              <a:rPr lang="en-US" smtClean="0"/>
              <a:t>9/18/2025</a:t>
            </a:fld>
            <a:endParaRPr lang="en-US"/>
          </a:p>
        </p:txBody>
      </p:sp>
      <p:sp>
        <p:nvSpPr>
          <p:cNvPr id="5" name="Footer Placeholder 4">
            <a:extLst>
              <a:ext uri="{FF2B5EF4-FFF2-40B4-BE49-F238E27FC236}">
                <a16:creationId xmlns:a16="http://schemas.microsoft.com/office/drawing/2014/main" id="{B0536EDA-4DB9-FED4-7F84-A73664926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E9DF9-A344-6C09-4F13-0B345D0C4BD6}"/>
              </a:ext>
            </a:extLst>
          </p:cNvPr>
          <p:cNvSpPr>
            <a:spLocks noGrp="1"/>
          </p:cNvSpPr>
          <p:nvPr>
            <p:ph type="sldNum" sz="quarter" idx="12"/>
          </p:nvPr>
        </p:nvSpPr>
        <p:spPr/>
        <p:txBody>
          <a:bodyPr/>
          <a:lstStyle/>
          <a:p>
            <a:fld id="{9ABF8E7D-0782-4402-876D-ACDA350B323A}" type="slidenum">
              <a:rPr lang="en-US" smtClean="0"/>
              <a:t>‹#›</a:t>
            </a:fld>
            <a:endParaRPr lang="en-US"/>
          </a:p>
        </p:txBody>
      </p:sp>
    </p:spTree>
    <p:extLst>
      <p:ext uri="{BB962C8B-B14F-4D97-AF65-F5344CB8AC3E}">
        <p14:creationId xmlns:p14="http://schemas.microsoft.com/office/powerpoint/2010/main" val="2655515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CFC4-22B5-37EA-6CE6-EB26697947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C615D-82D2-0A35-3054-11F8FB5F2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BC0A4-CB8B-E563-35BD-7472D140CE6C}"/>
              </a:ext>
            </a:extLst>
          </p:cNvPr>
          <p:cNvSpPr>
            <a:spLocks noGrp="1"/>
          </p:cNvSpPr>
          <p:nvPr>
            <p:ph type="dt" sz="half" idx="10"/>
          </p:nvPr>
        </p:nvSpPr>
        <p:spPr/>
        <p:txBody>
          <a:bodyPr/>
          <a:lstStyle/>
          <a:p>
            <a:fld id="{6C62D435-8EB2-4B14-83D0-85CE5CE5CD37}" type="datetimeFigureOut">
              <a:rPr lang="en-US" smtClean="0"/>
              <a:t>9/18/2025</a:t>
            </a:fld>
            <a:endParaRPr lang="en-US"/>
          </a:p>
        </p:txBody>
      </p:sp>
      <p:sp>
        <p:nvSpPr>
          <p:cNvPr id="5" name="Footer Placeholder 4">
            <a:extLst>
              <a:ext uri="{FF2B5EF4-FFF2-40B4-BE49-F238E27FC236}">
                <a16:creationId xmlns:a16="http://schemas.microsoft.com/office/drawing/2014/main" id="{52F7F8AB-4579-620E-FE15-A7719ACE4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7AA4D-BE95-92DB-08EE-DD2960894C9A}"/>
              </a:ext>
            </a:extLst>
          </p:cNvPr>
          <p:cNvSpPr>
            <a:spLocks noGrp="1"/>
          </p:cNvSpPr>
          <p:nvPr>
            <p:ph type="sldNum" sz="quarter" idx="12"/>
          </p:nvPr>
        </p:nvSpPr>
        <p:spPr/>
        <p:txBody>
          <a:bodyPr/>
          <a:lstStyle/>
          <a:p>
            <a:fld id="{9ABF8E7D-0782-4402-876D-ACDA350B323A}" type="slidenum">
              <a:rPr lang="en-US" smtClean="0"/>
              <a:t>‹#›</a:t>
            </a:fld>
            <a:endParaRPr lang="en-US"/>
          </a:p>
        </p:txBody>
      </p:sp>
    </p:spTree>
    <p:extLst>
      <p:ext uri="{BB962C8B-B14F-4D97-AF65-F5344CB8AC3E}">
        <p14:creationId xmlns:p14="http://schemas.microsoft.com/office/powerpoint/2010/main" val="1022721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18643"/>
            <a:ext cx="9144000" cy="709129"/>
          </a:xfrm>
          <a:prstGeom prst="rect">
            <a:avLst/>
          </a:prstGeom>
          <a:solidFill>
            <a:srgbClr val="17468F"/>
          </a:solidFill>
          <a:ln>
            <a:noFill/>
          </a:ln>
        </p:spPr>
        <p:txBody>
          <a:bodyPr vert="horz" wrap="square" lIns="45720" tIns="22860" rIns="45720" bIns="22860" numCol="1" anchor="t" anchorCtr="0" compatLnSpc="1">
            <a:prstTxWarp prst="textNoShape">
              <a:avLst/>
            </a:prstTxWarp>
          </a:bodyPr>
          <a:lstStyle/>
          <a:p>
            <a:endParaRPr lang="en-US" sz="125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8870"/>
            <a:ext cx="9159852" cy="142757"/>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342900" y="909896"/>
            <a:ext cx="8129618" cy="663962"/>
          </a:xfrm>
          <a:prstGeom prst="rect">
            <a:avLst/>
          </a:prstGeom>
        </p:spPr>
        <p:txBody>
          <a:bodyPr/>
          <a:lstStyle>
            <a:lvl1pPr algn="l">
              <a:lnSpc>
                <a:spcPts val="2250"/>
              </a:lnSpc>
              <a:defRPr sz="2100" b="1" baseline="0">
                <a:solidFill>
                  <a:srgbClr val="DA521E"/>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342900" y="2053731"/>
            <a:ext cx="6323030" cy="709129"/>
          </a:xfrm>
          <a:prstGeom prst="rect">
            <a:avLst/>
          </a:prstGeom>
        </p:spPr>
        <p:txBody>
          <a:bodyPr/>
          <a:lstStyle>
            <a:lvl1pPr marL="0" indent="0" algn="l">
              <a:buNone/>
              <a:defRPr sz="1500" b="1" baseline="0">
                <a:solidFill>
                  <a:srgbClr val="016A70"/>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342900" y="3089770"/>
            <a:ext cx="6323036" cy="959747"/>
          </a:xfrm>
          <a:prstGeom prst="rect">
            <a:avLst/>
          </a:prstGeom>
        </p:spPr>
        <p:txBody>
          <a:bodyPr/>
          <a:lstStyle>
            <a:lvl1pPr marL="0" indent="0" algn="l">
              <a:lnSpc>
                <a:spcPts val="1500"/>
              </a:lnSpc>
              <a:buNone/>
              <a:defRPr sz="135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342900" y="142945"/>
            <a:ext cx="6819211" cy="369332"/>
          </a:xfrm>
          <a:prstGeom prst="rect">
            <a:avLst/>
          </a:prstGeom>
          <a:noFill/>
        </p:spPr>
        <p:txBody>
          <a:bodyPr wrap="square" rtlCol="0">
            <a:spAutoFit/>
          </a:bodyPr>
          <a:lstStyle/>
          <a:p>
            <a:r>
              <a:rPr lang="en-US" sz="1800" b="1">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8976" y="63809"/>
            <a:ext cx="1239341" cy="710513"/>
          </a:xfrm>
          <a:prstGeom prst="rect">
            <a:avLst/>
          </a:prstGeom>
        </p:spPr>
      </p:pic>
    </p:spTree>
    <p:extLst>
      <p:ext uri="{BB962C8B-B14F-4D97-AF65-F5344CB8AC3E}">
        <p14:creationId xmlns:p14="http://schemas.microsoft.com/office/powerpoint/2010/main" val="346308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_CDC">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EDB4D-B4F6-6692-AEC8-EBA0EAC0CB7D}"/>
              </a:ext>
            </a:extLst>
          </p:cNvPr>
          <p:cNvSpPr/>
          <p:nvPr userDrawn="1"/>
        </p:nvSpPr>
        <p:spPr>
          <a:xfrm>
            <a:off x="0" y="0"/>
            <a:ext cx="9144000" cy="888206"/>
          </a:xfrm>
          <a:prstGeom prst="rect">
            <a:avLst/>
          </a:prstGeom>
          <a:solidFill>
            <a:srgbClr val="008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69900" y="0"/>
            <a:ext cx="7283450" cy="877022"/>
          </a:xfrm>
          <a:prstGeom prst="rect">
            <a:avLst/>
          </a:prstGeom>
        </p:spPr>
        <p:txBody>
          <a:bodyPr anchor="ctr"/>
          <a:lstStyle>
            <a:lvl1pPr algn="l">
              <a:lnSpc>
                <a:spcPts val="3000"/>
              </a:lnSpc>
              <a:defRPr sz="2000" b="1" baseline="0">
                <a:solidFill>
                  <a:schemeClr val="bg2"/>
                </a:solidFill>
                <a:effectLst/>
                <a:latin typeface="Calibri" pitchFamily="34" charset="0"/>
              </a:defRPr>
            </a:lvl1pPr>
          </a:lstStyle>
          <a:p>
            <a:endParaRPr lang="en-US"/>
          </a:p>
        </p:txBody>
      </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008B87"/>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6" name="Picture 5" descr="Logo&#10;&#10;Description automatically generated">
            <a:extLst>
              <a:ext uri="{FF2B5EF4-FFF2-40B4-BE49-F238E27FC236}">
                <a16:creationId xmlns:a16="http://schemas.microsoft.com/office/drawing/2014/main" id="{6C94BA62-60F4-74F3-0224-00BA95D4C5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2750" y="132852"/>
            <a:ext cx="924560" cy="563107"/>
          </a:xfrm>
          <a:prstGeom prst="rect">
            <a:avLst/>
          </a:prstGeom>
        </p:spPr>
      </p:pic>
    </p:spTree>
    <p:extLst>
      <p:ext uri="{BB962C8B-B14F-4D97-AF65-F5344CB8AC3E}">
        <p14:creationId xmlns:p14="http://schemas.microsoft.com/office/powerpoint/2010/main" val="3080846688"/>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DA521E"/>
                </a:solidFill>
              </a:defRPr>
            </a:lvl1pPr>
            <a:lvl2pPr marL="217885" indent="-217885">
              <a:spcBef>
                <a:spcPts val="450"/>
              </a:spcBef>
              <a:spcAft>
                <a:spcPts val="450"/>
              </a:spcAft>
              <a:buClr>
                <a:srgbClr val="8E8D01"/>
              </a:buClr>
              <a:buFont typeface="Wingdings" panose="05000000000000000000" pitchFamily="2" charset="2"/>
              <a:buChar char="§"/>
              <a:defRPr sz="2100"/>
            </a:lvl2pPr>
            <a:lvl3pPr marL="467916" indent="-250031">
              <a:spcBef>
                <a:spcPts val="450"/>
              </a:spcBef>
              <a:spcAft>
                <a:spcPts val="450"/>
              </a:spcAft>
              <a:buClr>
                <a:srgbClr val="008641"/>
              </a:buClr>
              <a:defRPr sz="1800"/>
            </a:lvl3pPr>
            <a:lvl4pPr marL="685800" indent="-173831">
              <a:spcBef>
                <a:spcPts val="450"/>
              </a:spcBef>
              <a:spcAft>
                <a:spcPts val="45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5032717"/>
            <a:ext cx="9144000" cy="110783"/>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76119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5019310"/>
            <a:ext cx="9144000" cy="124190"/>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892" indent="-342892">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667956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629841" y="273844"/>
            <a:ext cx="7886700" cy="994172"/>
          </a:xfrm>
        </p:spPr>
        <p:txBody>
          <a:bodyPr>
            <a:normAutofit/>
          </a:bodyPr>
          <a:lstStyle>
            <a:lvl1pPr>
              <a:defRPr sz="2700" b="1">
                <a:solidFill>
                  <a:srgbClr val="DA521E"/>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629842" y="1371601"/>
            <a:ext cx="3868340" cy="3270647"/>
          </a:xfrm>
        </p:spPr>
        <p:txBody>
          <a:bodyPr/>
          <a:lstStyle>
            <a:lvl1pPr>
              <a:defRPr sz="1800" b="1">
                <a:solidFill>
                  <a:srgbClr val="016A7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4629150" y="1371601"/>
            <a:ext cx="3887391" cy="3270647"/>
          </a:xfrm>
        </p:spPr>
        <p:txBody>
          <a:bodyPr/>
          <a:lstStyle>
            <a:lvl1pPr>
              <a:defRPr sz="1800" b="1">
                <a:solidFill>
                  <a:srgbClr val="016A7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5032717"/>
            <a:ext cx="9144000" cy="110783"/>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417738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3072786"/>
            <a:ext cx="8254603" cy="573929"/>
          </a:xfrm>
        </p:spPr>
        <p:txBody>
          <a:bodyPr>
            <a:normAutofit/>
          </a:bodyPr>
          <a:lstStyle>
            <a:lvl1pPr>
              <a:spcAft>
                <a:spcPts val="900"/>
              </a:spcAft>
              <a:buNone/>
              <a:defRPr sz="3600" b="1">
                <a:solidFill>
                  <a:schemeClr val="bg1"/>
                </a:solidFill>
              </a:defRPr>
            </a:lvl1pPr>
            <a:lvl2pPr marL="217885" indent="-217885">
              <a:spcBef>
                <a:spcPts val="450"/>
              </a:spcBef>
              <a:spcAft>
                <a:spcPts val="450"/>
              </a:spcAft>
              <a:buClr>
                <a:srgbClr val="007D57"/>
              </a:buClr>
              <a:buFont typeface="Wingdings" panose="05000000000000000000" pitchFamily="2" charset="2"/>
              <a:buChar char="§"/>
              <a:defRPr sz="2100"/>
            </a:lvl2pPr>
            <a:lvl3pPr marL="467916" indent="-250031">
              <a:spcBef>
                <a:spcPts val="450"/>
              </a:spcBef>
              <a:spcAft>
                <a:spcPts val="450"/>
              </a:spcAft>
              <a:defRPr sz="1800"/>
            </a:lvl3pPr>
            <a:lvl4pPr marL="685800" indent="-173831">
              <a:spcBef>
                <a:spcPts val="450"/>
              </a:spcBef>
              <a:spcAft>
                <a:spcPts val="45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432197" y="3870909"/>
            <a:ext cx="5829300" cy="319683"/>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5032717"/>
            <a:ext cx="9144000" cy="110783"/>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733521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457200" y="162543"/>
            <a:ext cx="6903076" cy="646331"/>
          </a:xfrm>
          <a:prstGeom prst="rect">
            <a:avLst/>
          </a:prstGeom>
          <a:noFill/>
        </p:spPr>
        <p:txBody>
          <a:bodyPr wrap="square" rtlCol="0">
            <a:spAutoFit/>
          </a:bodyPr>
          <a:lstStyle/>
          <a:p>
            <a:r>
              <a:rPr lang="en-US" sz="1800" b="1" dirty="0">
                <a:solidFill>
                  <a:schemeClr val="tx2">
                    <a:lumMod val="95000"/>
                  </a:schemeClr>
                </a:solidFill>
                <a:latin typeface="Calibri" panose="020F0502020204030204" pitchFamily="34" charset="0"/>
              </a:rPr>
              <a:t>Centers for Disease Control and Prevention</a:t>
            </a:r>
          </a:p>
          <a:p>
            <a:endParaRPr lang="en-US" sz="1800" b="1" dirty="0">
              <a:solidFill>
                <a:schemeClr val="tx2">
                  <a:lumMod val="95000"/>
                </a:schemeClr>
              </a:solidFill>
              <a:latin typeface="Calibri" panose="020F0502020204030204" pitchFamily="34"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820093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55118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587311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hasCustomPrompt="1"/>
          </p:nvPr>
        </p:nvSpPr>
        <p:spPr>
          <a:xfrm>
            <a:off x="457200" y="956741"/>
            <a:ext cx="8308181" cy="1164953"/>
          </a:xfrm>
          <a:prstGeom prst="rect">
            <a:avLst/>
          </a:prstGeom>
        </p:spPr>
        <p:txBody>
          <a:bodyPr/>
          <a:lstStyle>
            <a:lvl1pPr algn="l">
              <a:lnSpc>
                <a:spcPts val="3000"/>
              </a:lnSpc>
              <a:defRPr sz="2800" b="1" baseline="0">
                <a:solidFill>
                  <a:srgbClr val="0039A6"/>
                </a:solidFill>
                <a:effectLst/>
                <a:latin typeface="Calibri" pitchFamily="34" charset="0"/>
              </a:defRPr>
            </a:lvl1pPr>
          </a:lstStyle>
          <a:p>
            <a:r>
              <a:rPr kumimoji="0" lang="en-US" sz="3000" b="1" i="0" u="none" strike="noStrike" kern="1200" cap="none" spc="0" normalizeH="0" baseline="0" noProof="0" dirty="0">
                <a:ln>
                  <a:noFill/>
                </a:ln>
                <a:solidFill>
                  <a:srgbClr val="000000"/>
                </a:solidFill>
                <a:effectLst/>
                <a:uLnTx/>
                <a:uFillTx/>
                <a:latin typeface="Calibri" pitchFamily="34" charset="0"/>
                <a:ea typeface="Times New Roman" panose="02020603050405020304" pitchFamily="18" charset="0"/>
                <a:cs typeface="+mj-cs"/>
              </a:rPr>
              <a:t>Diagnostic Testing and Treatment Guidelines for COVID-19 and Influenza</a:t>
            </a:r>
            <a:endParaRPr lang="en-US" dirty="0"/>
          </a:p>
        </p:txBody>
      </p:sp>
      <p:sp>
        <p:nvSpPr>
          <p:cNvPr id="5" name="Subtitle 2"/>
          <p:cNvSpPr>
            <a:spLocks noGrp="1"/>
          </p:cNvSpPr>
          <p:nvPr userDrawn="1">
            <p:ph type="subTitle" idx="1" hasCustomPrompt="1"/>
          </p:nvPr>
        </p:nvSpPr>
        <p:spPr>
          <a:xfrm>
            <a:off x="400634" y="2202392"/>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Clinician Outreach and Communication Activity (COCA)</a:t>
            </a:r>
          </a:p>
        </p:txBody>
      </p:sp>
      <p:sp>
        <p:nvSpPr>
          <p:cNvPr id="9" name="Text Placeholder 8"/>
          <p:cNvSpPr>
            <a:spLocks noGrp="1"/>
          </p:cNvSpPr>
          <p:nvPr userDrawn="1">
            <p:ph type="body" sz="quarter" idx="10" hasCustomPrompt="1"/>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Thursday, February 1, 2024</a:t>
            </a:r>
          </a:p>
        </p:txBody>
      </p:sp>
      <p:sp>
        <p:nvSpPr>
          <p:cNvPr id="10" name="TextBox 9"/>
          <p:cNvSpPr txBox="1"/>
          <p:nvPr userDrawn="1"/>
        </p:nvSpPr>
        <p:spPr>
          <a:xfrm>
            <a:off x="457200" y="162543"/>
            <a:ext cx="6903076" cy="646331"/>
          </a:xfrm>
          <a:prstGeom prst="rect">
            <a:avLst/>
          </a:prstGeom>
          <a:noFill/>
        </p:spPr>
        <p:txBody>
          <a:bodyPr wrap="square" rtlCol="0">
            <a:spAutoFit/>
          </a:bodyPr>
          <a:lstStyle/>
          <a:p>
            <a:r>
              <a:rPr lang="en-US" sz="1800" b="1" dirty="0">
                <a:solidFill>
                  <a:schemeClr val="tx2">
                    <a:lumMod val="95000"/>
                  </a:schemeClr>
                </a:solidFill>
                <a:latin typeface="Calibri" panose="020F0502020204030204" pitchFamily="34" charset="0"/>
              </a:rPr>
              <a:t>Centers for Disease Control and Prevention</a:t>
            </a:r>
          </a:p>
          <a:p>
            <a:r>
              <a:rPr lang="en-US" sz="1800" b="1" dirty="0">
                <a:solidFill>
                  <a:schemeClr val="tx2">
                    <a:lumMod val="95000"/>
                  </a:schemeClr>
                </a:solidFill>
                <a:latin typeface="Calibri" panose="020F0502020204030204" pitchFamily="34" charset="0"/>
              </a:rPr>
              <a:t>Office of Communications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1438867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907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7881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2D2D75"/>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C8A9C8D-5DED-D7BA-CB32-7041DEAF4A2A}"/>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t="33047" r="49738"/>
          <a:stretch/>
        </p:blipFill>
        <p:spPr>
          <a:xfrm>
            <a:off x="0" y="0"/>
            <a:ext cx="7401706" cy="5143500"/>
          </a:xfrm>
          <a:prstGeom prst="rect">
            <a:avLst/>
          </a:prstGeom>
        </p:spPr>
      </p:pic>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1"/>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1856589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3522265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6" y="4339721"/>
            <a:ext cx="1225267" cy="702137"/>
          </a:xfrm>
          <a:prstGeom prst="rect">
            <a:avLst/>
          </a:prstGeom>
        </p:spPr>
      </p:pic>
    </p:spTree>
    <p:extLst>
      <p:ext uri="{BB962C8B-B14F-4D97-AF65-F5344CB8AC3E}">
        <p14:creationId xmlns:p14="http://schemas.microsoft.com/office/powerpoint/2010/main" val="2669767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LOSING_ATSDR">
    <p:spTree>
      <p:nvGrpSpPr>
        <p:cNvPr id="1" name=""/>
        <p:cNvGrpSpPr/>
        <p:nvPr/>
      </p:nvGrpSpPr>
      <p:grpSpPr>
        <a:xfrm>
          <a:off x="0" y="0"/>
          <a:ext cx="0" cy="0"/>
          <a:chOff x="0" y="0"/>
          <a:chExt cx="0" cy="0"/>
        </a:xfrm>
      </p:grpSpPr>
      <p:sp>
        <p:nvSpPr>
          <p:cNvPr id="3" name="TextBox 2"/>
          <p:cNvSpPr txBox="1"/>
          <p:nvPr userDrawn="1"/>
        </p:nvSpPr>
        <p:spPr>
          <a:xfrm>
            <a:off x="127219" y="2746825"/>
            <a:ext cx="7594382" cy="1384995"/>
          </a:xfrm>
          <a:prstGeom prst="rect">
            <a:avLst/>
          </a:prstGeom>
          <a:noFill/>
        </p:spPr>
        <p:txBody>
          <a:bodyPr wrap="square" rtlCol="0">
            <a:spAutoFit/>
          </a:bodyPr>
          <a:lstStyle/>
          <a:p>
            <a:r>
              <a:rPr lang="en-US" sz="1200" dirty="0">
                <a:solidFill>
                  <a:srgbClr val="0033A1"/>
                </a:solidFill>
                <a:latin typeface="Calibri" panose="020F0502020204030204" pitchFamily="34" charset="0"/>
              </a:rPr>
              <a:t>For more information, contact CDC</a:t>
            </a:r>
            <a:br>
              <a:rPr lang="en-US" sz="1200" dirty="0">
                <a:solidFill>
                  <a:srgbClr val="0033A1"/>
                </a:solidFill>
                <a:latin typeface="Calibri" panose="020F0502020204030204" pitchFamily="34" charset="0"/>
              </a:rPr>
            </a:br>
            <a:r>
              <a:rPr lang="en-US" sz="1200" dirty="0">
                <a:solidFill>
                  <a:srgbClr val="0033A1"/>
                </a:solidFill>
                <a:latin typeface="Calibri" panose="020F0502020204030204" pitchFamily="34" charset="0"/>
              </a:rPr>
              <a:t>1-800-CDC-INFO (232-4636)</a:t>
            </a:r>
            <a:br>
              <a:rPr lang="en-US" sz="1200" dirty="0">
                <a:solidFill>
                  <a:srgbClr val="0033A1"/>
                </a:solidFill>
                <a:latin typeface="Calibri" panose="020F0502020204030204" pitchFamily="34" charset="0"/>
              </a:rPr>
            </a:br>
            <a:r>
              <a:rPr lang="en-US" sz="1200" dirty="0">
                <a:solidFill>
                  <a:srgbClr val="0033A1"/>
                </a:solidFill>
                <a:latin typeface="Calibri" panose="020F0502020204030204" pitchFamily="34" charset="0"/>
              </a:rPr>
              <a:t>TTY:  1-888-232-6348    www.cdc.gov</a:t>
            </a:r>
            <a:br>
              <a:rPr lang="en-US" sz="1200" dirty="0">
                <a:solidFill>
                  <a:srgbClr val="0033A1"/>
                </a:solidFill>
                <a:latin typeface="Calibri" panose="020F0502020204030204" pitchFamily="34" charset="0"/>
              </a:rPr>
            </a:br>
            <a:br>
              <a:rPr lang="en-US" sz="1200" dirty="0">
                <a:solidFill>
                  <a:srgbClr val="0033A1"/>
                </a:solidFill>
                <a:latin typeface="Calibri" panose="020F0502020204030204" pitchFamily="34" charset="0"/>
              </a:rPr>
            </a:br>
            <a:br>
              <a:rPr lang="en-US" sz="1200" dirty="0">
                <a:solidFill>
                  <a:srgbClr val="0033A1"/>
                </a:solidFill>
                <a:latin typeface="Calibri" panose="020F0502020204030204" pitchFamily="34" charset="0"/>
              </a:rPr>
            </a:br>
            <a:r>
              <a:rPr lang="en-US" sz="1200" dirty="0">
                <a:solidFill>
                  <a:srgbClr val="0033A1"/>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p:ph type="title"/>
          </p:nvPr>
        </p:nvSpPr>
        <p:spPr>
          <a:xfrm>
            <a:off x="228600" y="274639"/>
            <a:ext cx="8286750" cy="993775"/>
          </a:xfrm>
          <a:prstGeom prst="rect">
            <a:avLst/>
          </a:prstGeom>
        </p:spPr>
        <p:txBody>
          <a:bodyPr/>
          <a:lstStyle>
            <a:lvl1pPr algn="l">
              <a:defRPr sz="2400" b="1">
                <a:solidFill>
                  <a:srgbClr val="0033A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B594935-A96C-EBEB-E572-4096FBED0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00" r="500"/>
          <a:stretch/>
        </p:blipFill>
        <p:spPr>
          <a:xfrm>
            <a:off x="0" y="4258734"/>
            <a:ext cx="9144000" cy="889000"/>
          </a:xfrm>
          <a:prstGeom prst="rect">
            <a:avLst/>
          </a:prstGeom>
        </p:spPr>
      </p:pic>
      <p:sp>
        <p:nvSpPr>
          <p:cNvPr id="7" name="Rectangle 6">
            <a:extLst>
              <a:ext uri="{FF2B5EF4-FFF2-40B4-BE49-F238E27FC236}">
                <a16:creationId xmlns:a16="http://schemas.microsoft.com/office/drawing/2014/main" id="{C51E4AB1-8152-8A8C-ECEC-14C8496B1C8A}"/>
              </a:ext>
            </a:extLst>
          </p:cNvPr>
          <p:cNvSpPr/>
          <p:nvPr userDrawn="1"/>
        </p:nvSpPr>
        <p:spPr>
          <a:xfrm>
            <a:off x="0" y="4258734"/>
            <a:ext cx="7630510" cy="889000"/>
          </a:xfrm>
          <a:prstGeom prst="rect">
            <a:avLst/>
          </a:prstGeom>
          <a:gradFill>
            <a:gsLst>
              <a:gs pos="0">
                <a:srgbClr val="243B7C">
                  <a:alpha val="64000"/>
                </a:srgbClr>
              </a:gs>
              <a:gs pos="100000">
                <a:srgbClr val="213F9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92310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9144000" cy="171450"/>
            <a:chOff x="0" y="0"/>
            <a:chExt cx="9144000" cy="171450"/>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sp>
        <p:nvSpPr>
          <p:cNvPr id="7" name="Title 1"/>
          <p:cNvSpPr>
            <a:spLocks noGrp="1"/>
          </p:cNvSpPr>
          <p:nvPr userDrawn="1">
            <p:ph type="title"/>
          </p:nvPr>
        </p:nvSpPr>
        <p:spPr>
          <a:xfrm>
            <a:off x="457200" y="888207"/>
            <a:ext cx="8229600" cy="857250"/>
          </a:xfrm>
          <a:prstGeom prst="rect">
            <a:avLst/>
          </a:prstGeom>
        </p:spPr>
        <p:txBody>
          <a:bodyPr anchor="ctr"/>
          <a:lstStyle>
            <a:lvl1pPr algn="l">
              <a:lnSpc>
                <a:spcPts val="3000"/>
              </a:lnSpc>
              <a:defRPr sz="2800" b="1" baseline="0">
                <a:solidFill>
                  <a:srgbClr val="0057B7"/>
                </a:solidFill>
                <a:effectLst/>
                <a:latin typeface="Calibri" pitchFamily="34" charset="0"/>
              </a:defRPr>
            </a:lvl1pPr>
          </a:lstStyle>
          <a:p>
            <a:endParaRPr lang="en-US" dirty="0"/>
          </a:p>
        </p:txBody>
      </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0057B7"/>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0000"/>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457200" y="279400"/>
            <a:ext cx="6908800" cy="406400"/>
          </a:xfrm>
        </p:spPr>
        <p:txBody>
          <a:bodyPr/>
          <a:lstStyle>
            <a:lvl1pPr marL="0" indent="0">
              <a:buNone/>
              <a:defRPr sz="1800">
                <a:solidFill>
                  <a:schemeClr val="bg1"/>
                </a:solidFill>
              </a:defRPr>
            </a:lvl1pPr>
          </a:lstStyle>
          <a:p>
            <a:pPr lvl="0"/>
            <a:r>
              <a:rPr lang="en-US"/>
              <a:t>Place center name here</a:t>
            </a:r>
          </a:p>
        </p:txBody>
      </p:sp>
      <p:pic>
        <p:nvPicPr>
          <p:cNvPr id="19" name="Picture 18">
            <a:extLst>
              <a:ext uri="{FF2B5EF4-FFF2-40B4-BE49-F238E27FC236}">
                <a16:creationId xmlns:a16="http://schemas.microsoft.com/office/drawing/2014/main" id="{B73EE938-470B-9DA7-FFED-E3CE4A1A3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8154031" y="162156"/>
            <a:ext cx="838200" cy="544438"/>
          </a:xfrm>
          <a:prstGeom prst="rect">
            <a:avLst/>
          </a:prstGeom>
        </p:spPr>
      </p:pic>
      <p:sp>
        <p:nvSpPr>
          <p:cNvPr id="2" name="Rectangle 1">
            <a:extLst>
              <a:ext uri="{FF2B5EF4-FFF2-40B4-BE49-F238E27FC236}">
                <a16:creationId xmlns:a16="http://schemas.microsoft.com/office/drawing/2014/main" id="{089C2412-9C72-F68A-C89E-1B2C31ECA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165100"/>
            <a:ext cx="9144000" cy="6858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CA8CF4BB-8534-F92D-F388-F00364BC987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727" t="-6498" r="-2168" b="-6487"/>
          <a:stretch/>
        </p:blipFill>
        <p:spPr>
          <a:xfrm>
            <a:off x="8169443" y="4499812"/>
            <a:ext cx="800099" cy="541421"/>
          </a:xfrm>
          <a:prstGeom prst="rect">
            <a:avLst/>
          </a:prstGeom>
        </p:spPr>
      </p:pic>
      <p:sp>
        <p:nvSpPr>
          <p:cNvPr id="4" name="Slide Number Placeholder 3">
            <a:extLst>
              <a:ext uri="{FF2B5EF4-FFF2-40B4-BE49-F238E27FC236}">
                <a16:creationId xmlns:a16="http://schemas.microsoft.com/office/drawing/2014/main" id="{806A2EE6-3458-FDE5-088F-0524F161BF40}"/>
              </a:ext>
              <a:ext uri="{C183D7F6-B498-43B3-948B-1728B52AA6E4}">
                <adec:decorative xmlns:adec="http://schemas.microsoft.com/office/drawing/2017/decorative" val="1"/>
              </a:ext>
            </a:extLst>
          </p:cNvPr>
          <p:cNvSpPr>
            <a:spLocks noGrp="1"/>
          </p:cNvSpPr>
          <p:nvPr>
            <p:ph type="sldNum" sz="quarter" idx="13"/>
          </p:nvPr>
        </p:nvSpPr>
        <p:spPr>
          <a:xfrm>
            <a:off x="133485" y="4766596"/>
            <a:ext cx="2057400" cy="274637"/>
          </a:xfrm>
        </p:spPr>
        <p:txBody>
          <a:bodyPr/>
          <a:lstStyle>
            <a:lvl1pPr algn="l">
              <a:defRPr sz="1000">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4719740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9144000" cy="869146"/>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42" name="Group 41">
              <a:extLst>
                <a:ext uri="{FF2B5EF4-FFF2-40B4-BE49-F238E27FC236}">
                  <a16:creationId xmlns:a16="http://schemas.microsoft.com/office/drawing/2014/main" id="{2EB7A224-4867-EA38-EAA4-ECD97FF9203A}"/>
                </a:ext>
              </a:extLst>
            </p:cNvPr>
            <p:cNvGrpSpPr>
              <a:grpSpLocks noGrp="1" noUngrp="1" noRot="1" noMove="1" noResize="1"/>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48" name="Parallelogram 47">
                <a:extLst>
                  <a:ext uri="{FF2B5EF4-FFF2-40B4-BE49-F238E27FC236}">
                    <a16:creationId xmlns:a16="http://schemas.microsoft.com/office/drawing/2014/main" id="{E1EB0327-76CF-A70A-BE29-7C1C2819C1B3}"/>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7" name="Title 1"/>
          <p:cNvSpPr>
            <a:spLocks noGrp="1"/>
          </p:cNvSpPr>
          <p:nvPr userDrawn="1">
            <p:ph type="title"/>
          </p:nvPr>
        </p:nvSpPr>
        <p:spPr>
          <a:xfrm>
            <a:off x="457200" y="888207"/>
            <a:ext cx="8229600" cy="857250"/>
          </a:xfrm>
          <a:prstGeom prst="rect">
            <a:avLst/>
          </a:prstGeom>
        </p:spPr>
        <p:txBody>
          <a:bodyPr anchor="ctr"/>
          <a:lstStyle>
            <a:lvl1pPr algn="l">
              <a:lnSpc>
                <a:spcPts val="3000"/>
              </a:lnSpc>
              <a:defRPr sz="2800" b="1" baseline="0">
                <a:solidFill>
                  <a:srgbClr val="0057B7"/>
                </a:solidFill>
                <a:effectLst/>
                <a:latin typeface="Calibri" pitchFamily="34" charset="0"/>
              </a:defRPr>
            </a:lvl1pPr>
          </a:lstStyle>
          <a:p>
            <a:endParaRPr lang="en-US" dirty="0"/>
          </a:p>
        </p:txBody>
      </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0057B7"/>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457200" y="279400"/>
            <a:ext cx="6908800" cy="406400"/>
          </a:xfrm>
        </p:spPr>
        <p:txBody>
          <a:bodyPr/>
          <a:lstStyle>
            <a:lvl1pPr marL="0" indent="0">
              <a:buNone/>
              <a:defRPr sz="1800">
                <a:solidFill>
                  <a:schemeClr val="bg1"/>
                </a:solidFill>
              </a:defRPr>
            </a:lvl1pPr>
          </a:lstStyle>
          <a:p>
            <a:r>
              <a:rPr lang="en-US" sz="1800" kern="0" dirty="0">
                <a:effectLst/>
                <a:latin typeface="Calibri" panose="020F0502020204030204" pitchFamily="34" charset="0"/>
                <a:ea typeface="Times New Roman" panose="02020603050405020304" pitchFamily="18" charset="0"/>
              </a:rPr>
              <a:t>Optional title for CIO name</a:t>
            </a:r>
            <a:endParaRPr lang="en-US" dirty="0"/>
          </a:p>
        </p:txBody>
      </p:sp>
      <p:sp>
        <p:nvSpPr>
          <p:cNvPr id="3" name="Slide Number Placeholder 2">
            <a:extLst>
              <a:ext uri="{FF2B5EF4-FFF2-40B4-BE49-F238E27FC236}">
                <a16:creationId xmlns:a16="http://schemas.microsoft.com/office/drawing/2014/main" id="{8328FF65-A5C6-CBFE-D22F-B5C8824E9E75}"/>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sz="1000">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22540501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9144000" cy="869146"/>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6" name="Group 5">
              <a:extLst>
                <a:ext uri="{FF2B5EF4-FFF2-40B4-BE49-F238E27FC236}">
                  <a16:creationId xmlns:a16="http://schemas.microsoft.com/office/drawing/2014/main" id="{57EE0707-A628-935A-CECC-70626B3FA8FC}"/>
                </a:ext>
              </a:extLst>
            </p:cNvPr>
            <p:cNvGrpSpPr>
              <a:grpSpLocks noGrp="1" noUngrp="1" noRot="1" noMove="1" noResize="1"/>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2" name="Parallelogram 11">
                <a:extLst>
                  <a:ext uri="{FF2B5EF4-FFF2-40B4-BE49-F238E27FC236}">
                    <a16:creationId xmlns:a16="http://schemas.microsoft.com/office/drawing/2014/main" id="{91CB8924-C83A-F743-E7B7-6A26681D7283}"/>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3" name="Parallelogram 12">
                <a:extLst>
                  <a:ext uri="{FF2B5EF4-FFF2-40B4-BE49-F238E27FC236}">
                    <a16:creationId xmlns:a16="http://schemas.microsoft.com/office/drawing/2014/main" id="{352A5B8C-A481-8BA7-8E13-68A6747B9BF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AB573E3-591C-13FE-7262-EA1F1564CB36}"/>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0A06E43-B1E2-116B-6C8D-8AE5C97FA5CC}"/>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7" name="Title 1"/>
          <p:cNvSpPr>
            <a:spLocks noGrp="1"/>
          </p:cNvSpPr>
          <p:nvPr userDrawn="1">
            <p:ph type="title"/>
          </p:nvPr>
        </p:nvSpPr>
        <p:spPr>
          <a:xfrm>
            <a:off x="457200" y="888206"/>
            <a:ext cx="8229600" cy="859536"/>
          </a:xfrm>
          <a:prstGeom prst="rect">
            <a:avLst/>
          </a:prstGeom>
        </p:spPr>
        <p:txBody>
          <a:bodyPr anchor="ctr"/>
          <a:lstStyle>
            <a:lvl1pPr algn="l">
              <a:lnSpc>
                <a:spcPts val="3000"/>
              </a:lnSpc>
              <a:defRPr sz="2800" b="1" baseline="0">
                <a:solidFill>
                  <a:srgbClr val="0057B7"/>
                </a:solidFill>
                <a:effectLst/>
                <a:latin typeface="Calibri" pitchFamily="34" charset="0"/>
              </a:defRPr>
            </a:lvl1pPr>
          </a:lstStyle>
          <a:p>
            <a:endParaRPr lang="en-US" dirty="0"/>
          </a:p>
        </p:txBody>
      </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0057B7"/>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6" name="Slide Number Placeholder 15">
            <a:extLst>
              <a:ext uri="{FF2B5EF4-FFF2-40B4-BE49-F238E27FC236}">
                <a16:creationId xmlns:a16="http://schemas.microsoft.com/office/drawing/2014/main" id="{28E5FCF9-D4BB-C238-A1FB-70D35E4A4BC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16886179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29600" cy="857250"/>
          </a:xfrm>
          <a:prstGeom prst="rect">
            <a:avLst/>
          </a:prstGeom>
        </p:spPr>
        <p:txBody>
          <a:bodyPr anchor="ctr"/>
          <a:lstStyle>
            <a:lvl1pPr algn="l">
              <a:lnSpc>
                <a:spcPts val="4000"/>
              </a:lnSpc>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207574"/>
            <a:ext cx="7772400" cy="426244"/>
          </a:xfrm>
          <a:prstGeom prst="rect">
            <a:avLst/>
          </a:prstGeom>
        </p:spPr>
        <p:txBody>
          <a:bodyPr anchor="ctr"/>
          <a:lstStyle>
            <a:lvl1pPr marL="0" indent="0" algn="l">
              <a:lnSpc>
                <a:spcPts val="20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Slide Number Placeholder 3">
            <a:extLst>
              <a:ext uri="{FF2B5EF4-FFF2-40B4-BE49-F238E27FC236}">
                <a16:creationId xmlns:a16="http://schemas.microsoft.com/office/drawing/2014/main" id="{8BCAB115-5E7C-25FD-D47F-33D7F9B62738}"/>
              </a:ext>
              <a:ext uri="{C183D7F6-B498-43B3-948B-1728B52AA6E4}">
                <adec:decorative xmlns:adec="http://schemas.microsoft.com/office/drawing/2017/decorative" val="1"/>
              </a:ext>
            </a:extLst>
          </p:cNvPr>
          <p:cNvSpPr>
            <a:spLocks noGrp="1"/>
          </p:cNvSpPr>
          <p:nvPr>
            <p:ph type="sldNum" sz="quarter" idx="11"/>
          </p:nvPr>
        </p:nvSpPr>
        <p:spPr>
          <a:xfrm>
            <a:off x="8449057" y="4767263"/>
            <a:ext cx="564956" cy="274637"/>
          </a:xfrm>
        </p:spPr>
        <p:txBody>
          <a:bodyPr/>
          <a:lstStyle>
            <a:lvl1pPr>
              <a:defRPr>
                <a:solidFill>
                  <a:schemeClr val="bg1"/>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936314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ctr" anchorCtr="0"/>
          <a:lstStyle>
            <a:lvl1pPr algn="l">
              <a:lnSpc>
                <a:spcPts val="3000"/>
              </a:lnSpc>
              <a:defRPr sz="2800" b="1" baseline="0">
                <a:solidFill>
                  <a:srgbClr val="0057B7"/>
                </a:solidFill>
                <a:effectLst/>
                <a:latin typeface="Calibri" pitchFamily="34" charset="0"/>
              </a:defRPr>
            </a:lvl1pPr>
          </a:lstStyle>
          <a:p>
            <a:endParaRPr lang="en-US" dirty="0"/>
          </a:p>
        </p:txBody>
      </p:sp>
      <p:sp>
        <p:nvSpPr>
          <p:cNvPr id="7" name="Text Placeholder 7"/>
          <p:cNvSpPr>
            <a:spLocks noGrp="1"/>
          </p:cNvSpPr>
          <p:nvPr>
            <p:ph type="body" sz="quarter" idx="10"/>
          </p:nvPr>
        </p:nvSpPr>
        <p:spPr>
          <a:xfrm>
            <a:off x="457200" y="1376680"/>
            <a:ext cx="8229600" cy="3132350"/>
          </a:xfrm>
        </p:spPr>
        <p:txBody>
          <a:bodyPr/>
          <a:lstStyle>
            <a:lvl1pPr marL="228594" indent="-228594">
              <a:lnSpc>
                <a:spcPts val="2200"/>
              </a:lnSpc>
              <a:buClr>
                <a:srgbClr val="003BC0"/>
              </a:buClr>
              <a:buFont typeface="Arial" panose="020B0604020202020204" pitchFamily="34" charset="0"/>
              <a:buChar char="•"/>
              <a:defRPr sz="2000" b="1">
                <a:solidFill>
                  <a:srgbClr val="1D1D1D"/>
                </a:solidFill>
              </a:defRPr>
            </a:lvl1pPr>
            <a:lvl2pPr marL="457189" indent="-169859">
              <a:lnSpc>
                <a:spcPts val="2000"/>
              </a:lnSpc>
              <a:buClr>
                <a:srgbClr val="005761"/>
              </a:buClr>
              <a:buFont typeface="Arial" panose="020B0604020202020204" pitchFamily="34" charset="0"/>
              <a:buChar char="-"/>
              <a:tabLst>
                <a:tab pos="400040" algn="l"/>
              </a:tabLst>
              <a:defRPr sz="18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dirty="0"/>
              <a:t>Click to edit Master text styles</a:t>
            </a:r>
          </a:p>
          <a:p>
            <a:pPr lvl="1"/>
            <a:r>
              <a:rPr lang="en-US" dirty="0"/>
              <a:t>Second level</a:t>
            </a:r>
          </a:p>
        </p:txBody>
      </p:sp>
      <p:grpSp>
        <p:nvGrpSpPr>
          <p:cNvPr id="2" name="Group 1">
            <a:extLst>
              <a:ext uri="{FF2B5EF4-FFF2-40B4-BE49-F238E27FC236}">
                <a16:creationId xmlns:a16="http://schemas.microsoft.com/office/drawing/2014/main" id="{D5710D62-FA23-37E1-D9CA-4E6562C12821}"/>
              </a:ext>
              <a:ext uri="{C183D7F6-B498-43B3-948B-1728B52AA6E4}">
                <adec:decorative xmlns:adec="http://schemas.microsoft.com/office/drawing/2017/decorative" val="1"/>
              </a:ext>
            </a:extLst>
          </p:cNvPr>
          <p:cNvGrpSpPr>
            <a:grpSpLocks noGrp="1" noUngrp="1" noRot="1" noMove="1" noResize="1"/>
          </p:cNvGrpSpPr>
          <p:nvPr userDrawn="1"/>
        </p:nvGrpSpPr>
        <p:grpSpPr>
          <a:xfrm>
            <a:off x="1" y="5043949"/>
            <a:ext cx="9144001" cy="106925"/>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4" name="Rectangle 20">
              <a:extLst>
                <a:ext uri="{FF2B5EF4-FFF2-40B4-BE49-F238E27FC236}">
                  <a16:creationId xmlns:a16="http://schemas.microsoft.com/office/drawing/2014/main" id="{32619D13-D1C6-7836-5897-39ABF07B01EC}"/>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6" name="Rectangle 20">
              <a:extLst>
                <a:ext uri="{FF2B5EF4-FFF2-40B4-BE49-F238E27FC236}">
                  <a16:creationId xmlns:a16="http://schemas.microsoft.com/office/drawing/2014/main" id="{392F6D8E-420B-97AC-FD5D-3185F97EC0C5}"/>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8" name="Rectangle 20">
              <a:extLst>
                <a:ext uri="{FF2B5EF4-FFF2-40B4-BE49-F238E27FC236}">
                  <a16:creationId xmlns:a16="http://schemas.microsoft.com/office/drawing/2014/main" id="{6967D159-E4ED-FA77-F3CA-47CC8A1001C9}"/>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0" name="Text Placeholder 9">
            <a:extLst>
              <a:ext uri="{FF2B5EF4-FFF2-40B4-BE49-F238E27FC236}">
                <a16:creationId xmlns:a16="http://schemas.microsoft.com/office/drawing/2014/main" id="{1ABEE049-4EDC-72E7-33F0-97CB98B02587}"/>
              </a:ext>
            </a:extLst>
          </p:cNvPr>
          <p:cNvSpPr>
            <a:spLocks noGrp="1"/>
          </p:cNvSpPr>
          <p:nvPr>
            <p:ph type="body" sz="quarter" idx="11"/>
          </p:nvPr>
        </p:nvSpPr>
        <p:spPr>
          <a:xfrm>
            <a:off x="438150" y="4812631"/>
            <a:ext cx="7868232" cy="219159"/>
          </a:xfrm>
        </p:spPr>
        <p:txBody>
          <a:bodyPr/>
          <a:lstStyle>
            <a:lvl1pPr marL="0" indent="0">
              <a:buNone/>
              <a:defRPr sz="800"/>
            </a:lvl1pPr>
          </a:lstStyle>
          <a:p>
            <a:pPr lvl="0"/>
            <a:endParaRPr lang="en-US" dirty="0"/>
          </a:p>
        </p:txBody>
      </p:sp>
      <p:sp>
        <p:nvSpPr>
          <p:cNvPr id="11" name="Slide Number Placeholder 11">
            <a:extLst>
              <a:ext uri="{FF2B5EF4-FFF2-40B4-BE49-F238E27FC236}">
                <a16:creationId xmlns:a16="http://schemas.microsoft.com/office/drawing/2014/main" id="{EE5CAFF7-7E21-9C78-9070-5FCF133DCD1D}"/>
              </a:ext>
              <a:ext uri="{C183D7F6-B498-43B3-948B-1728B52AA6E4}">
                <adec:decorative xmlns:adec="http://schemas.microsoft.com/office/drawing/2017/decorative" val="1"/>
              </a:ext>
            </a:extLst>
          </p:cNvPr>
          <p:cNvSpPr>
            <a:spLocks noGrp="1"/>
          </p:cNvSpPr>
          <p:nvPr>
            <p:ph type="sldNum" sz="quarter" idx="17"/>
          </p:nvPr>
        </p:nvSpPr>
        <p:spPr>
          <a:xfrm>
            <a:off x="8641079" y="4800599"/>
            <a:ext cx="402336" cy="274320"/>
          </a:xfrm>
          <a:prstGeom prst="rect">
            <a:avLst/>
          </a:prstGeom>
        </p:spPr>
        <p:txBody>
          <a:bodyPr/>
          <a:lstStyle>
            <a:lvl1pPr algn="r">
              <a:defRPr sz="1000">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Tree>
    <p:extLst>
      <p:ext uri="{BB962C8B-B14F-4D97-AF65-F5344CB8AC3E}">
        <p14:creationId xmlns:p14="http://schemas.microsoft.com/office/powerpoint/2010/main" val="962963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ts val="3000"/>
              </a:lnSpc>
              <a:defRPr sz="2800" b="1" baseline="0">
                <a:solidFill>
                  <a:srgbClr val="0057B7"/>
                </a:solidFill>
                <a:effectLst/>
                <a:latin typeface="Calibri" pitchFamily="34" charset="0"/>
              </a:defRPr>
            </a:lvl1pPr>
          </a:lstStyle>
          <a:p>
            <a:endParaRPr lang="en-US" dirty="0"/>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1" y="1358901"/>
            <a:ext cx="3889375" cy="3316288"/>
          </a:xfrm>
        </p:spPr>
        <p:txBody>
          <a:bodyPr/>
          <a:lstStyle>
            <a:lvl1pPr marL="228594" indent="-228594">
              <a:buClr>
                <a:srgbClr val="003BC0"/>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6" y="1358901"/>
            <a:ext cx="3889375" cy="3316288"/>
          </a:xfrm>
        </p:spPr>
        <p:txBody>
          <a:bodyPr/>
          <a:lstStyle>
            <a:lvl1pPr marL="228594" indent="-228594">
              <a:buClr>
                <a:srgbClr val="0033A1"/>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tabLst>
                <a:tab pos="285743" algn="l"/>
              </a:tabLst>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dirty="0"/>
              <a:t>Click to edit Master text styles</a:t>
            </a:r>
          </a:p>
          <a:p>
            <a:pPr lvl="1"/>
            <a:r>
              <a:rPr lang="en-US" dirty="0"/>
              <a:t>Second level</a:t>
            </a:r>
          </a:p>
        </p:txBody>
      </p:sp>
      <p:grpSp>
        <p:nvGrpSpPr>
          <p:cNvPr id="11" name="Group 10">
            <a:extLst>
              <a:ext uri="{FF2B5EF4-FFF2-40B4-BE49-F238E27FC236}">
                <a16:creationId xmlns:a16="http://schemas.microsoft.com/office/drawing/2014/main" id="{43F77754-22A0-2E82-7821-2D551EA53015}"/>
              </a:ext>
              <a:ext uri="{C183D7F6-B498-43B3-948B-1728B52AA6E4}">
                <adec:decorative xmlns:adec="http://schemas.microsoft.com/office/drawing/2017/decorative" val="1"/>
              </a:ext>
            </a:extLst>
          </p:cNvPr>
          <p:cNvGrpSpPr>
            <a:grpSpLocks noGrp="1" noUngrp="1" noRot="1" noMove="1" noResize="1"/>
          </p:cNvGrpSpPr>
          <p:nvPr userDrawn="1"/>
        </p:nvGrpSpPr>
        <p:grpSpPr>
          <a:xfrm>
            <a:off x="1" y="5043949"/>
            <a:ext cx="9144001" cy="106925"/>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E3E7FB67-DA74-9748-2B12-CFD70C373C6F}"/>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4" name="Rectangle 20">
              <a:extLst>
                <a:ext uri="{FF2B5EF4-FFF2-40B4-BE49-F238E27FC236}">
                  <a16:creationId xmlns:a16="http://schemas.microsoft.com/office/drawing/2014/main" id="{CB6F0725-60D8-6C7C-D80E-17BCC9E630CD}"/>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5" name="Rectangle 20">
              <a:extLst>
                <a:ext uri="{FF2B5EF4-FFF2-40B4-BE49-F238E27FC236}">
                  <a16:creationId xmlns:a16="http://schemas.microsoft.com/office/drawing/2014/main" id="{6D41011B-EA59-1C4E-7A59-087B094B7D3F}"/>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3" name="Text Placeholder 9">
            <a:extLst>
              <a:ext uri="{FF2B5EF4-FFF2-40B4-BE49-F238E27FC236}">
                <a16:creationId xmlns:a16="http://schemas.microsoft.com/office/drawing/2014/main" id="{1F4A2EA4-CB15-F760-81BC-C412F587A4B8}"/>
              </a:ext>
            </a:extLst>
          </p:cNvPr>
          <p:cNvSpPr>
            <a:spLocks noGrp="1"/>
          </p:cNvSpPr>
          <p:nvPr>
            <p:ph type="body" sz="quarter" idx="12"/>
          </p:nvPr>
        </p:nvSpPr>
        <p:spPr>
          <a:xfrm>
            <a:off x="438150" y="4812631"/>
            <a:ext cx="8084616" cy="219159"/>
          </a:xfrm>
        </p:spPr>
        <p:txBody>
          <a:bodyPr/>
          <a:lstStyle>
            <a:lvl1pPr marL="0" indent="0">
              <a:buNone/>
              <a:defRPr sz="800"/>
            </a:lvl1pPr>
          </a:lstStyle>
          <a:p>
            <a:pPr lvl="0"/>
            <a:endParaRPr lang="en-US" dirty="0"/>
          </a:p>
        </p:txBody>
      </p:sp>
      <p:sp>
        <p:nvSpPr>
          <p:cNvPr id="4" name="Slide Number Placeholder 11">
            <a:extLst>
              <a:ext uri="{FF2B5EF4-FFF2-40B4-BE49-F238E27FC236}">
                <a16:creationId xmlns:a16="http://schemas.microsoft.com/office/drawing/2014/main" id="{BB1B9751-7180-4936-9F8D-56531DFB4155}"/>
              </a:ext>
              <a:ext uri="{C183D7F6-B498-43B3-948B-1728B52AA6E4}">
                <adec:decorative xmlns:adec="http://schemas.microsoft.com/office/drawing/2017/decorative" val="1"/>
              </a:ext>
            </a:extLst>
          </p:cNvPr>
          <p:cNvSpPr>
            <a:spLocks noGrp="1"/>
          </p:cNvSpPr>
          <p:nvPr>
            <p:ph type="sldNum" sz="quarter" idx="17"/>
          </p:nvPr>
        </p:nvSpPr>
        <p:spPr>
          <a:xfrm>
            <a:off x="8641080" y="4800600"/>
            <a:ext cx="402336" cy="274320"/>
          </a:xfrm>
          <a:prstGeom prst="rect">
            <a:avLst/>
          </a:prstGeom>
        </p:spPr>
        <p:txBody>
          <a:bodyPr/>
          <a:lstStyle>
            <a:lvl1pPr algn="r">
              <a:defRPr sz="1000">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Tree>
    <p:extLst>
      <p:ext uri="{BB962C8B-B14F-4D97-AF65-F5344CB8AC3E}">
        <p14:creationId xmlns:p14="http://schemas.microsoft.com/office/powerpoint/2010/main" val="124962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OPTION 1">
    <p:bg>
      <p:bgPr>
        <a:solidFill>
          <a:srgbClr val="2D2D7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rgbClr val="1DFCF4"/>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117672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 uri="{C183D7F6-B498-43B3-948B-1728B52AA6E4}">
                <adec:decorative xmlns:adec="http://schemas.microsoft.com/office/drawing/2017/decorative" val="1"/>
              </a:ext>
            </a:extLst>
          </p:cNvPr>
          <p:cNvGrpSpPr>
            <a:grpSpLocks noGrp="1" noUngrp="1" noRot="1" noMove="1" noResize="1"/>
          </p:cNvGrpSpPr>
          <p:nvPr userDrawn="1"/>
        </p:nvGrpSpPr>
        <p:grpSpPr>
          <a:xfrm>
            <a:off x="0" y="4274355"/>
            <a:ext cx="9144000" cy="869146"/>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a:spLocks noGrp="1" noRot="1" noMove="1" noResize="1" noEditPoints="1" noAdjustHandles="1" noChangeArrowheads="1" noChangeShapeType="1"/>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7" name="Group 16">
              <a:extLst>
                <a:ext uri="{FF2B5EF4-FFF2-40B4-BE49-F238E27FC236}">
                  <a16:creationId xmlns:a16="http://schemas.microsoft.com/office/drawing/2014/main" id="{88A96CBD-9BC4-3F48-F0A5-DB94DE1071B8}"/>
                </a:ext>
              </a:extLst>
            </p:cNvPr>
            <p:cNvGrpSpPr>
              <a:grpSpLocks noGrp="1" noUngrp="1" noRot="1" noMove="1" noResize="1"/>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9" name="Parallelogram 18">
                <a:extLst>
                  <a:ext uri="{FF2B5EF4-FFF2-40B4-BE49-F238E27FC236}">
                    <a16:creationId xmlns:a16="http://schemas.microsoft.com/office/drawing/2014/main" id="{2C94CA9D-1D40-AB06-E28C-01B79FC23B99}"/>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0" name="Parallelogram 19">
                <a:extLst>
                  <a:ext uri="{FF2B5EF4-FFF2-40B4-BE49-F238E27FC236}">
                    <a16:creationId xmlns:a16="http://schemas.microsoft.com/office/drawing/2014/main" id="{2E700AAC-8ED5-0BD9-0D59-78D98E213E6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1" name="Parallelogram 20">
                <a:extLst>
                  <a:ext uri="{FF2B5EF4-FFF2-40B4-BE49-F238E27FC236}">
                    <a16:creationId xmlns:a16="http://schemas.microsoft.com/office/drawing/2014/main" id="{524E04CF-F3D6-66B2-FB7C-10C171C17462}"/>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457200" y="210312"/>
            <a:ext cx="8229600" cy="857250"/>
          </a:xfrm>
          <a:prstGeom prst="rect">
            <a:avLst/>
          </a:prstGeom>
        </p:spPr>
        <p:txBody>
          <a:bodyPr anchor="ctr"/>
          <a:lstStyle>
            <a:lvl1pPr algn="l">
              <a:lnSpc>
                <a:spcPts val="3000"/>
              </a:lnSpc>
              <a:defRPr sz="2800" b="1">
                <a:solidFill>
                  <a:srgbClr val="0057B7"/>
                </a:solidFill>
                <a:latin typeface="Calibri" panose="020F0502020204030204" pitchFamily="34" charset="0"/>
                <a:cs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85D74EFB-518F-C978-3CDA-5C27004A669B}"/>
              </a:ext>
              <a:ext uri="{C183D7F6-B498-43B3-948B-1728B52AA6E4}">
                <adec:decorative xmlns:adec="http://schemas.microsoft.com/office/drawing/2017/decorative" val="1"/>
              </a:ext>
            </a:extLst>
          </p:cNvPr>
          <p:cNvSpPr>
            <a:spLocks noGrp="1"/>
          </p:cNvSpPr>
          <p:nvPr>
            <p:ph type="sldNum" sz="quarter" idx="11"/>
          </p:nvPr>
        </p:nvSpPr>
        <p:spPr>
          <a:xfrm>
            <a:off x="8641080" y="4023361"/>
            <a:ext cx="402336" cy="274637"/>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pic>
        <p:nvPicPr>
          <p:cNvPr id="2" name="Graphic 1" descr="CDC logo with trademark. A blue rectangle with a white border. In the center, white sans-serif letters &quot;CDC&quot; are displayed, with four white rays radiating diagonally from the bottom left to the top right behind the letters.">
            <a:extLst>
              <a:ext uri="{FF2B5EF4-FFF2-40B4-BE49-F238E27FC236}">
                <a16:creationId xmlns:a16="http://schemas.microsoft.com/office/drawing/2014/main" id="{6208287E-A6C6-1BAB-5E93-7158745E07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8460" y="4459876"/>
            <a:ext cx="802124" cy="508489"/>
          </a:xfrm>
          <a:prstGeom prst="rect">
            <a:avLst/>
          </a:prstGeom>
        </p:spPr>
      </p:pic>
    </p:spTree>
    <p:extLst>
      <p:ext uri="{BB962C8B-B14F-4D97-AF65-F5344CB8AC3E}">
        <p14:creationId xmlns:p14="http://schemas.microsoft.com/office/powerpoint/2010/main" val="321811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 uri="{C183D7F6-B498-43B3-948B-1728B52AA6E4}">
                <adec:decorative xmlns:adec="http://schemas.microsoft.com/office/drawing/2017/decorative" val="1"/>
              </a:ext>
            </a:extLst>
          </p:cNvPr>
          <p:cNvGrpSpPr>
            <a:grpSpLocks/>
          </p:cNvGrpSpPr>
          <p:nvPr userDrawn="1"/>
        </p:nvGrpSpPr>
        <p:grpSpPr>
          <a:xfrm>
            <a:off x="0" y="4274355"/>
            <a:ext cx="9144000" cy="869146"/>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a:spLocks/>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dirty="0"/>
            </a:p>
          </p:txBody>
        </p:sp>
        <p:grpSp>
          <p:nvGrpSpPr>
            <p:cNvPr id="6" name="Group 5">
              <a:extLst>
                <a:ext uri="{FF2B5EF4-FFF2-40B4-BE49-F238E27FC236}">
                  <a16:creationId xmlns:a16="http://schemas.microsoft.com/office/drawing/2014/main" id="{4C15464F-2DC0-02E4-5EBE-4271CBFCFE29}"/>
                </a:ext>
              </a:extLst>
            </p:cNvPr>
            <p:cNvGrpSpPr>
              <a:grpSpLocks/>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a:spLocks/>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8" name="Parallelogram 7">
                <a:extLst>
                  <a:ext uri="{FF2B5EF4-FFF2-40B4-BE49-F238E27FC236}">
                    <a16:creationId xmlns:a16="http://schemas.microsoft.com/office/drawing/2014/main" id="{B86E1BC7-59E7-4F47-5FB3-C02246911E2C}"/>
                  </a:ext>
                </a:extLst>
              </p:cNvPr>
              <p:cNvSpPr>
                <a:spLocks/>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3" name="Parallelogram 12">
                <a:extLst>
                  <a:ext uri="{FF2B5EF4-FFF2-40B4-BE49-F238E27FC236}">
                    <a16:creationId xmlns:a16="http://schemas.microsoft.com/office/drawing/2014/main" id="{1200FC31-8FC6-FF0D-B5D2-3AAF45711FE3}"/>
                  </a:ext>
                </a:extLst>
              </p:cNvPr>
              <p:cNvSpPr>
                <a:spLocks/>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9" name="Parallelogram 18">
                <a:extLst>
                  <a:ext uri="{FF2B5EF4-FFF2-40B4-BE49-F238E27FC236}">
                    <a16:creationId xmlns:a16="http://schemas.microsoft.com/office/drawing/2014/main" id="{9E48511E-6721-466F-BC20-6BA94574094F}"/>
                  </a:ext>
                </a:extLst>
              </p:cNvPr>
              <p:cNvSpPr>
                <a:spLocks/>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457200" y="210312"/>
            <a:ext cx="8229600" cy="857250"/>
          </a:xfrm>
          <a:prstGeom prst="rect">
            <a:avLst/>
          </a:prstGeom>
        </p:spPr>
        <p:txBody>
          <a:bodyPr anchor="ctr"/>
          <a:lstStyle>
            <a:lvl1pPr algn="l">
              <a:lnSpc>
                <a:spcPts val="3000"/>
              </a:lnSpc>
              <a:defRPr sz="2800" b="1">
                <a:solidFill>
                  <a:srgbClr val="1E5AAA"/>
                </a:solidFill>
                <a:latin typeface="Calibri" panose="020F0502020204030204" pitchFamily="34" charset="0"/>
                <a:cs typeface="Calibri" panose="020F0502020204030204" pitchFamily="34" charset="0"/>
              </a:defRPr>
            </a:lvl1pPr>
          </a:lstStyle>
          <a:p>
            <a:endParaRPr lang="en-US" dirty="0"/>
          </a:p>
        </p:txBody>
      </p:sp>
      <p:sp>
        <p:nvSpPr>
          <p:cNvPr id="12" name="Slide Number Placeholder 11">
            <a:extLst>
              <a:ext uri="{FF2B5EF4-FFF2-40B4-BE49-F238E27FC236}">
                <a16:creationId xmlns:a16="http://schemas.microsoft.com/office/drawing/2014/main" id="{22D3104C-B56F-273E-8CB7-21BAFD11ED8C}"/>
              </a:ext>
              <a:ext uri="{C183D7F6-B498-43B3-948B-1728B52AA6E4}">
                <adec:decorative xmlns:adec="http://schemas.microsoft.com/office/drawing/2017/decorative" val="1"/>
              </a:ext>
            </a:extLst>
          </p:cNvPr>
          <p:cNvSpPr>
            <a:spLocks noGrp="1"/>
          </p:cNvSpPr>
          <p:nvPr>
            <p:ph type="sldNum" sz="quarter" idx="11"/>
          </p:nvPr>
        </p:nvSpPr>
        <p:spPr>
          <a:xfrm>
            <a:off x="8641080" y="4023361"/>
            <a:ext cx="402336" cy="274637"/>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pic>
        <p:nvPicPr>
          <p:cNvPr id="3" name="Graphic 2" descr="CDC logo with trademark. A blue rectangle with a white border. In the center, white sans-serif letters &quot;CDC&quot; are displayed, with four white rays radiating diagonally from the bottom left to the top right behind the letters.">
            <a:extLst>
              <a:ext uri="{FF2B5EF4-FFF2-40B4-BE49-F238E27FC236}">
                <a16:creationId xmlns:a16="http://schemas.microsoft.com/office/drawing/2014/main" id="{929714F4-AD3D-2131-3BF9-CCBA0355F93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205401" y="4459876"/>
            <a:ext cx="802124" cy="508489"/>
          </a:xfrm>
          <a:prstGeom prst="rect">
            <a:avLst/>
          </a:prstGeom>
        </p:spPr>
      </p:pic>
      <p:pic>
        <p:nvPicPr>
          <p:cNvPr id="10" name="Graphic 9" descr="logo, Agency for Toxic Substances and Disease Registry">
            <a:extLst>
              <a:ext uri="{FF2B5EF4-FFF2-40B4-BE49-F238E27FC236}">
                <a16:creationId xmlns:a16="http://schemas.microsoft.com/office/drawing/2014/main" id="{EC223DA9-5D59-BBC5-2CAF-644912510EC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3939" y="4548751"/>
            <a:ext cx="818985" cy="245696"/>
          </a:xfrm>
          <a:prstGeom prst="rect">
            <a:avLst/>
          </a:prstGeom>
        </p:spPr>
      </p:pic>
    </p:spTree>
    <p:extLst>
      <p:ext uri="{BB962C8B-B14F-4D97-AF65-F5344CB8AC3E}">
        <p14:creationId xmlns:p14="http://schemas.microsoft.com/office/powerpoint/2010/main" val="10809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3773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2D2D75"/>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0" y="1358900"/>
            <a:ext cx="3889375" cy="3316288"/>
          </a:xfrm>
        </p:spPr>
        <p:txBody>
          <a:bodyPr/>
          <a:lstStyle>
            <a:lvl1pPr marL="228600" indent="-228600">
              <a:buClr>
                <a:srgbClr val="003BC0"/>
              </a:buClr>
              <a:buFont typeface="Arial" panose="020B0604020202020204" pitchFamily="34" charset="0"/>
              <a:buChar char="•"/>
              <a:defRPr sz="2000" b="1">
                <a:solidFill>
                  <a:srgbClr val="1D1D1D"/>
                </a:solidFill>
              </a:defRPr>
            </a:lvl1pPr>
            <a:lvl2pPr marL="457200" indent="-171450">
              <a:buClr>
                <a:srgbClr val="005761"/>
              </a:buClr>
              <a:buFont typeface="Arial" panose="020B060402020202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5" y="1358900"/>
            <a:ext cx="3889375" cy="3316288"/>
          </a:xfrm>
        </p:spPr>
        <p:txBody>
          <a:bodyPr/>
          <a:lstStyle>
            <a:lvl1pPr marL="228600" indent="-228600">
              <a:buClr>
                <a:srgbClr val="0033A1"/>
              </a:buClr>
              <a:buFont typeface="Arial" panose="020B0604020202020204" pitchFamily="34" charset="0"/>
              <a:buChar char="•"/>
              <a:defRPr sz="2000" b="1">
                <a:solidFill>
                  <a:srgbClr val="1D1D1D"/>
                </a:solidFill>
              </a:defRPr>
            </a:lvl1pPr>
            <a:lvl2pPr marL="457200" indent="-171450">
              <a:buClr>
                <a:srgbClr val="005761"/>
              </a:buClr>
              <a:buFont typeface="Arial" panose="020B0604020202020204" pitchFamily="34" charset="0"/>
              <a:buChar char="-"/>
              <a:tabLst>
                <a:tab pos="285750" algn="l"/>
              </a:tabLst>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3" name="Rectangle 20">
            <a:extLst>
              <a:ext uri="{FF2B5EF4-FFF2-40B4-BE49-F238E27FC236}">
                <a16:creationId xmlns:a16="http://schemas.microsoft.com/office/drawing/2014/main" id="{756DA847-2B19-6312-4A73-DA7E580A8B67}"/>
              </a:ext>
            </a:extLst>
          </p:cNvPr>
          <p:cNvSpPr>
            <a:spLocks noChangeArrowheads="1"/>
          </p:cNvSpPr>
          <p:nvPr userDrawn="1"/>
        </p:nvSpPr>
        <p:spPr bwMode="auto">
          <a:xfrm flipV="1">
            <a:off x="0" y="5017854"/>
            <a:ext cx="6859323" cy="126331"/>
          </a:xfrm>
          <a:prstGeom prst="rect">
            <a:avLst/>
          </a:prstGeom>
          <a:solidFill>
            <a:srgbClr val="2D2D7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4" name="Rectangle 20">
            <a:extLst>
              <a:ext uri="{FF2B5EF4-FFF2-40B4-BE49-F238E27FC236}">
                <a16:creationId xmlns:a16="http://schemas.microsoft.com/office/drawing/2014/main" id="{86E2ED05-5A9B-DE3E-45D4-743C8CA2D1DB}"/>
              </a:ext>
            </a:extLst>
          </p:cNvPr>
          <p:cNvSpPr>
            <a:spLocks noChangeArrowheads="1"/>
          </p:cNvSpPr>
          <p:nvPr userDrawn="1"/>
        </p:nvSpPr>
        <p:spPr bwMode="auto">
          <a:xfrm flipV="1">
            <a:off x="6859520" y="5017854"/>
            <a:ext cx="571643" cy="126331"/>
          </a:xfrm>
          <a:prstGeom prst="rect">
            <a:avLst/>
          </a:prstGeom>
          <a:solidFill>
            <a:srgbClr val="00799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6" name="Rectangle 20">
            <a:extLst>
              <a:ext uri="{FF2B5EF4-FFF2-40B4-BE49-F238E27FC236}">
                <a16:creationId xmlns:a16="http://schemas.microsoft.com/office/drawing/2014/main" id="{6F53EE64-28EB-56F9-AAF4-06A7DFC83F0A}"/>
              </a:ext>
            </a:extLst>
          </p:cNvPr>
          <p:cNvSpPr>
            <a:spLocks noChangeArrowheads="1"/>
          </p:cNvSpPr>
          <p:nvPr userDrawn="1"/>
        </p:nvSpPr>
        <p:spPr bwMode="auto">
          <a:xfrm flipV="1">
            <a:off x="7428672" y="5017854"/>
            <a:ext cx="571643" cy="126331"/>
          </a:xfrm>
          <a:prstGeom prst="rect">
            <a:avLst/>
          </a:prstGeom>
          <a:solidFill>
            <a:srgbClr val="EE583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8" name="Rectangle 20">
            <a:extLst>
              <a:ext uri="{FF2B5EF4-FFF2-40B4-BE49-F238E27FC236}">
                <a16:creationId xmlns:a16="http://schemas.microsoft.com/office/drawing/2014/main" id="{C022425F-AD5C-642F-6376-9373EE9F35A9}"/>
              </a:ext>
            </a:extLst>
          </p:cNvPr>
          <p:cNvSpPr>
            <a:spLocks noChangeArrowheads="1"/>
          </p:cNvSpPr>
          <p:nvPr userDrawn="1"/>
        </p:nvSpPr>
        <p:spPr bwMode="auto">
          <a:xfrm flipV="1">
            <a:off x="8000515" y="5017854"/>
            <a:ext cx="571643" cy="126331"/>
          </a:xfrm>
          <a:prstGeom prst="rect">
            <a:avLst/>
          </a:prstGeom>
          <a:solidFill>
            <a:srgbClr val="00AAA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20">
            <a:extLst>
              <a:ext uri="{FF2B5EF4-FFF2-40B4-BE49-F238E27FC236}">
                <a16:creationId xmlns:a16="http://schemas.microsoft.com/office/drawing/2014/main" id="{62ACB800-46F8-DE2B-4C7E-7BAC78989C23}"/>
              </a:ext>
            </a:extLst>
          </p:cNvPr>
          <p:cNvSpPr>
            <a:spLocks noChangeArrowheads="1"/>
          </p:cNvSpPr>
          <p:nvPr userDrawn="1"/>
        </p:nvSpPr>
        <p:spPr bwMode="auto">
          <a:xfrm flipV="1">
            <a:off x="8572358" y="5017854"/>
            <a:ext cx="571643" cy="126331"/>
          </a:xfrm>
          <a:prstGeom prst="rect">
            <a:avLst/>
          </a:prstGeom>
          <a:solidFill>
            <a:srgbClr val="5689E1"/>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3953527-B1ED-7AA2-844A-5FE91B1E4EAD}"/>
              </a:ext>
            </a:extLst>
          </p:cNvPr>
          <p:cNvSpPr txBox="1">
            <a:spLocks/>
          </p:cNvSpPr>
          <p:nvPr userDrawn="1"/>
        </p:nvSpPr>
        <p:spPr>
          <a:xfrm>
            <a:off x="457200" y="4305544"/>
            <a:ext cx="8229600" cy="86683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ltLang="en-US">
                <a:solidFill>
                  <a:srgbClr val="0033A1"/>
                </a:solidFill>
              </a:rPr>
              <a:t>Presentation Title</a:t>
            </a:r>
          </a:p>
        </p:txBody>
      </p:sp>
      <p:sp>
        <p:nvSpPr>
          <p:cNvPr id="10" name="Rectangle 9">
            <a:extLst>
              <a:ext uri="{FF2B5EF4-FFF2-40B4-BE49-F238E27FC236}">
                <a16:creationId xmlns:a16="http://schemas.microsoft.com/office/drawing/2014/main" id="{82B45C45-9511-0678-8CE9-DE3D749B3302}"/>
              </a:ext>
            </a:extLst>
          </p:cNvPr>
          <p:cNvSpPr/>
          <p:nvPr userDrawn="1"/>
        </p:nvSpPr>
        <p:spPr>
          <a:xfrm>
            <a:off x="0" y="4261312"/>
            <a:ext cx="9144000" cy="888206"/>
          </a:xfrm>
          <a:prstGeom prst="rect">
            <a:avLst/>
          </a:prstGeom>
          <a:solidFill>
            <a:srgbClr val="0079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27218" y="2746824"/>
            <a:ext cx="7594382" cy="1384995"/>
          </a:xfrm>
          <a:prstGeom prst="rect">
            <a:avLst/>
          </a:prstGeom>
          <a:noFill/>
        </p:spPr>
        <p:txBody>
          <a:bodyPr wrap="square" rtlCol="0">
            <a:spAutoFit/>
          </a:bodyPr>
          <a:lstStyle/>
          <a:p>
            <a:r>
              <a:rPr lang="en-US" sz="1200">
                <a:solidFill>
                  <a:srgbClr val="2D2D75"/>
                </a:solidFill>
                <a:latin typeface="Calibri" panose="020F0502020204030204" pitchFamily="34" charset="0"/>
              </a:rPr>
              <a:t>For more information, contact CDC</a:t>
            </a:r>
            <a:br>
              <a:rPr lang="en-US" sz="1200">
                <a:solidFill>
                  <a:srgbClr val="2D2D75"/>
                </a:solidFill>
                <a:latin typeface="Calibri" panose="020F0502020204030204" pitchFamily="34" charset="0"/>
              </a:rPr>
            </a:br>
            <a:r>
              <a:rPr lang="en-US" sz="1200">
                <a:solidFill>
                  <a:srgbClr val="2D2D75"/>
                </a:solidFill>
                <a:latin typeface="Calibri" panose="020F0502020204030204" pitchFamily="34" charset="0"/>
              </a:rPr>
              <a:t>1-800-CDC-INFO (232-4636)</a:t>
            </a:r>
            <a:br>
              <a:rPr lang="en-US" sz="1200">
                <a:solidFill>
                  <a:srgbClr val="2D2D75"/>
                </a:solidFill>
                <a:latin typeface="Calibri" panose="020F0502020204030204" pitchFamily="34" charset="0"/>
              </a:rPr>
            </a:br>
            <a:r>
              <a:rPr lang="en-US" sz="1200">
                <a:solidFill>
                  <a:srgbClr val="2D2D75"/>
                </a:solidFill>
                <a:latin typeface="Calibri" panose="020F0502020204030204" pitchFamily="34" charset="0"/>
              </a:rPr>
              <a:t>TTY:  1-888-232-6348    www.cdc.gov</a:t>
            </a:r>
            <a:br>
              <a:rPr lang="en-US" sz="1200">
                <a:solidFill>
                  <a:srgbClr val="2D2D75"/>
                </a:solidFill>
                <a:latin typeface="Calibri" panose="020F0502020204030204" pitchFamily="34" charset="0"/>
              </a:rPr>
            </a:br>
            <a:br>
              <a:rPr lang="en-US" sz="1200">
                <a:solidFill>
                  <a:srgbClr val="2D2D75"/>
                </a:solidFill>
                <a:latin typeface="Calibri" panose="020F0502020204030204" pitchFamily="34" charset="0"/>
              </a:rPr>
            </a:br>
            <a:br>
              <a:rPr lang="en-US" sz="1200">
                <a:solidFill>
                  <a:srgbClr val="2D2D75"/>
                </a:solidFill>
                <a:latin typeface="Calibri" panose="020F0502020204030204" pitchFamily="34" charset="0"/>
              </a:rPr>
            </a:br>
            <a:r>
              <a:rPr lang="en-US" sz="1200">
                <a:solidFill>
                  <a:srgbClr val="2D2D75"/>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228600" y="274638"/>
            <a:ext cx="8286750" cy="993775"/>
          </a:xfrm>
          <a:prstGeom prst="rect">
            <a:avLst/>
          </a:prstGeom>
        </p:spPr>
        <p:txBody>
          <a:bodyPr/>
          <a:lstStyle>
            <a:lvl1pPr algn="l">
              <a:defRPr sz="2400" b="1">
                <a:solidFill>
                  <a:srgbClr val="2D2D75"/>
                </a:solidFill>
                <a:latin typeface="Calibri" panose="020F0502020204030204" pitchFamily="34" charset="0"/>
                <a:cs typeface="Calibri" panose="020F0502020204030204" pitchFamily="34" charset="0"/>
              </a:defRPr>
            </a:lvl1pPr>
          </a:lstStyle>
          <a:p>
            <a:endParaRPr lang="en-US"/>
          </a:p>
        </p:txBody>
      </p:sp>
      <p:pic>
        <p:nvPicPr>
          <p:cNvPr id="2" name="Picture 1" descr="Logo&#10;&#10;Description automatically generated">
            <a:extLst>
              <a:ext uri="{FF2B5EF4-FFF2-40B4-BE49-F238E27FC236}">
                <a16:creationId xmlns:a16="http://schemas.microsoft.com/office/drawing/2014/main" id="{9F21A5C3-9AB7-9C39-3BAF-3B71A629DE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2750" y="4406402"/>
            <a:ext cx="924560" cy="563107"/>
          </a:xfrm>
          <a:prstGeom prst="rect">
            <a:avLst/>
          </a:prstGeom>
        </p:spPr>
      </p:pic>
    </p:spTree>
    <p:extLst>
      <p:ext uri="{BB962C8B-B14F-4D97-AF65-F5344CB8AC3E}">
        <p14:creationId xmlns:p14="http://schemas.microsoft.com/office/powerpoint/2010/main" val="24113146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E25423"/>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5001837"/>
            <a:ext cx="9144001" cy="193183"/>
          </a:xfrm>
          <a:prstGeom prst="rect">
            <a:avLst/>
          </a:prstGeom>
        </p:spPr>
      </p:pic>
    </p:spTree>
    <p:extLst>
      <p:ext uri="{BB962C8B-B14F-4D97-AF65-F5344CB8AC3E}">
        <p14:creationId xmlns:p14="http://schemas.microsoft.com/office/powerpoint/2010/main" val="28632582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E97B-5321-6C14-15BC-39EE02AF6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B0B82-EC1B-B6F7-B2E3-5D16C82E5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8DD60-A043-3DF7-9098-7594A5787D68}"/>
              </a:ext>
            </a:extLst>
          </p:cNvPr>
          <p:cNvSpPr>
            <a:spLocks noGrp="1"/>
          </p:cNvSpPr>
          <p:nvPr>
            <p:ph type="dt" sz="half" idx="10"/>
          </p:nvPr>
        </p:nvSpPr>
        <p:spPr/>
        <p:txBody>
          <a:bodyPr/>
          <a:lstStyle/>
          <a:p>
            <a:fld id="{59147E5B-7626-4CEE-BAE3-8E1B71E537B9}" type="datetimeFigureOut">
              <a:rPr lang="en-US" smtClean="0"/>
              <a:t>9/18/2025</a:t>
            </a:fld>
            <a:endParaRPr lang="en-US"/>
          </a:p>
        </p:txBody>
      </p:sp>
      <p:sp>
        <p:nvSpPr>
          <p:cNvPr id="5" name="Footer Placeholder 4">
            <a:extLst>
              <a:ext uri="{FF2B5EF4-FFF2-40B4-BE49-F238E27FC236}">
                <a16:creationId xmlns:a16="http://schemas.microsoft.com/office/drawing/2014/main" id="{37BC9661-B601-5681-F7C8-22403C960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40621-E8CB-23E0-FEB2-8AB3B2ABA1AA}"/>
              </a:ext>
            </a:extLst>
          </p:cNvPr>
          <p:cNvSpPr>
            <a:spLocks noGrp="1"/>
          </p:cNvSpPr>
          <p:nvPr>
            <p:ph type="sldNum" sz="quarter" idx="12"/>
          </p:nvPr>
        </p:nvSpPr>
        <p:spPr/>
        <p:txBody>
          <a:bodyPr/>
          <a:lstStyle/>
          <a:p>
            <a:fld id="{EC9264FA-8D96-4E24-887C-0A2176403FCB}" type="slidenum">
              <a:rPr lang="en-US" smtClean="0"/>
              <a:t>‹#›</a:t>
            </a:fld>
            <a:endParaRPr lang="en-US"/>
          </a:p>
        </p:txBody>
      </p:sp>
    </p:spTree>
    <p:extLst>
      <p:ext uri="{BB962C8B-B14F-4D97-AF65-F5344CB8AC3E}">
        <p14:creationId xmlns:p14="http://schemas.microsoft.com/office/powerpoint/2010/main" val="360119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7776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82" r:id="rId1"/>
    <p:sldLayoutId id="2147483887" r:id="rId2"/>
    <p:sldLayoutId id="2147483823" r:id="rId3"/>
    <p:sldLayoutId id="2147483888" r:id="rId4"/>
    <p:sldLayoutId id="2147483852" r:id="rId5"/>
    <p:sldLayoutId id="2147483883" r:id="rId6"/>
    <p:sldLayoutId id="2147483907" r:id="rId7"/>
    <p:sldLayoutId id="2147483908" r:id="rId8"/>
    <p:sldLayoutId id="2147483910"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Clr>
          <a:srgbClr val="0033A1"/>
        </a:buClr>
        <a:buFont typeface="Arial" panose="020B0604020202020204" pitchFamily="34" charset="0"/>
        <a:buChar char="•"/>
        <a:defRPr sz="3200" kern="1200">
          <a:solidFill>
            <a:srgbClr val="1D1D1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33A1"/>
        </a:buClr>
        <a:buFont typeface="Arial" panose="020B0604020202020204" pitchFamily="34" charset="0"/>
        <a:buChar char="–"/>
        <a:defRPr sz="2800" kern="1200">
          <a:solidFill>
            <a:srgbClr val="1D1D1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912654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189" algn="ctr" rtl="0" eaLnBrk="1" fontAlgn="base" hangingPunct="1">
        <a:spcBef>
          <a:spcPct val="0"/>
        </a:spcBef>
        <a:spcAft>
          <a:spcPct val="0"/>
        </a:spcAft>
        <a:defRPr sz="4400">
          <a:solidFill>
            <a:schemeClr val="tx1"/>
          </a:solidFill>
          <a:latin typeface="Myriad Web Pro" panose="020B0503030403020204" pitchFamily="34" charset="0"/>
        </a:defRPr>
      </a:lvl6pPr>
      <a:lvl7pPr marL="914378" algn="ctr" rtl="0" eaLnBrk="1" fontAlgn="base" hangingPunct="1">
        <a:spcBef>
          <a:spcPct val="0"/>
        </a:spcBef>
        <a:spcAft>
          <a:spcPct val="0"/>
        </a:spcAft>
        <a:defRPr sz="4400">
          <a:solidFill>
            <a:schemeClr val="tx1"/>
          </a:solidFill>
          <a:latin typeface="Myriad Web Pro" panose="020B0503030403020204" pitchFamily="34" charset="0"/>
        </a:defRPr>
      </a:lvl7pPr>
      <a:lvl8pPr marL="1371566" algn="ctr" rtl="0" eaLnBrk="1" fontAlgn="base" hangingPunct="1">
        <a:spcBef>
          <a:spcPct val="0"/>
        </a:spcBef>
        <a:spcAft>
          <a:spcPct val="0"/>
        </a:spcAft>
        <a:defRPr sz="4400">
          <a:solidFill>
            <a:schemeClr val="tx1"/>
          </a:solidFill>
          <a:latin typeface="Myriad Web Pro" panose="020B0503030403020204" pitchFamily="34" charset="0"/>
        </a:defRPr>
      </a:lvl8pPr>
      <a:lvl9pPr marL="1828754" algn="ctr" rtl="0" eaLnBrk="1" fontAlgn="base" hangingPunct="1">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1" fontAlgn="base" hangingPunct="1">
        <a:spcBef>
          <a:spcPct val="20000"/>
        </a:spcBef>
        <a:spcAft>
          <a:spcPct val="0"/>
        </a:spcAft>
        <a:buClr>
          <a:srgbClr val="0033A1"/>
        </a:buClr>
        <a:buFont typeface="Arial" panose="020B0604020202020204" pitchFamily="34" charset="0"/>
        <a:buChar char="•"/>
        <a:defRPr sz="3200" kern="1200">
          <a:solidFill>
            <a:srgbClr val="1D1D1D"/>
          </a:solidFill>
          <a:latin typeface="Calibri" panose="020F0502020204030204" pitchFamily="34" charset="0"/>
          <a:ea typeface="+mn-ea"/>
          <a:cs typeface="+mn-cs"/>
        </a:defRPr>
      </a:lvl1pPr>
      <a:lvl2pPr marL="742931" indent="-285743" algn="l" rtl="0" eaLnBrk="1" fontAlgn="base" hangingPunct="1">
        <a:spcBef>
          <a:spcPct val="20000"/>
        </a:spcBef>
        <a:spcAft>
          <a:spcPct val="0"/>
        </a:spcAft>
        <a:buClr>
          <a:srgbClr val="0033A1"/>
        </a:buClr>
        <a:buFont typeface="Arial" panose="020B0604020202020204" pitchFamily="34" charset="0"/>
        <a:buChar char="–"/>
        <a:defRPr sz="2800" kern="1200">
          <a:solidFill>
            <a:srgbClr val="1D1D1D"/>
          </a:solidFill>
          <a:latin typeface="Calibri" panose="020F0502020204030204" pitchFamily="34" charset="0"/>
          <a:ea typeface="+mn-ea"/>
          <a:cs typeface="+mn-cs"/>
        </a:defRPr>
      </a:lvl2pPr>
      <a:lvl3pPr marL="1142972" indent="-228594" algn="l" rtl="0" eaLnBrk="1" fontAlgn="base" hangingPunct="1">
        <a:spcBef>
          <a:spcPct val="20000"/>
        </a:spcBef>
        <a:spcAft>
          <a:spcPct val="0"/>
        </a:spcAft>
        <a:buFont typeface="Arial" panose="020B0604020202020204" pitchFamily="34" charset="0"/>
        <a:buChar char="•"/>
        <a:defRPr sz="2400" kern="1200">
          <a:solidFill>
            <a:srgbClr val="1D1D1D"/>
          </a:solidFill>
          <a:latin typeface="Calibri" panose="020F0502020204030204" pitchFamily="34" charset="0"/>
          <a:ea typeface="+mn-ea"/>
          <a:cs typeface="+mn-cs"/>
        </a:defRPr>
      </a:lvl3pPr>
      <a:lvl4pPr marL="1600160" indent="-228594" algn="l" rtl="0" eaLnBrk="1" fontAlgn="base" hangingPunct="1">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348" indent="-228594" algn="l" rtl="0" eaLnBrk="1" fontAlgn="base" hangingPunct="1">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95607069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Footer Placeholder 1">
            <a:extLst>
              <a:ext uri="{FF2B5EF4-FFF2-40B4-BE49-F238E27FC236}">
                <a16:creationId xmlns:a16="http://schemas.microsoft.com/office/drawing/2014/main" id="{16AE80B7-8459-1E57-E07B-EFD832E927FF}"/>
              </a:ext>
            </a:extLst>
          </p:cNvPr>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000">
                <a:solidFill>
                  <a:srgbClr val="0057B7"/>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2">
            <a:extLst>
              <a:ext uri="{FF2B5EF4-FFF2-40B4-BE49-F238E27FC236}">
                <a16:creationId xmlns:a16="http://schemas.microsoft.com/office/drawing/2014/main" id="{1BEFFA85-9BE2-6483-0D38-5E20791A658A}"/>
              </a:ext>
            </a:extLst>
          </p:cNvPr>
          <p:cNvSpPr>
            <a:spLocks noGrp="1"/>
          </p:cNvSpPr>
          <p:nvPr>
            <p:ph type="sldNum" sz="quarter" idx="4"/>
          </p:nvPr>
        </p:nvSpPr>
        <p:spPr>
          <a:xfrm>
            <a:off x="6953541" y="4767263"/>
            <a:ext cx="2057400" cy="274637"/>
          </a:xfrm>
          <a:prstGeom prst="rect">
            <a:avLst/>
          </a:prstGeom>
        </p:spPr>
        <p:txBody>
          <a:bodyPr vert="horz" lIns="91440" tIns="45720" rIns="91440" bIns="45720" rtlCol="0" anchor="ctr"/>
          <a:lstStyle>
            <a:lvl1pPr algn="r">
              <a:defRPr sz="1000">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59728806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Clr>
          <a:srgbClr val="0033A1"/>
        </a:buClr>
        <a:buFont typeface="Arial" panose="020B0604020202020204" pitchFamily="34" charset="0"/>
        <a:buChar char="•"/>
        <a:defRPr sz="3200" kern="1200">
          <a:solidFill>
            <a:srgbClr val="1D1D1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Clr>
          <a:srgbClr val="0033A1"/>
        </a:buClr>
        <a:buFont typeface="Arial" panose="020B0604020202020204" pitchFamily="34" charset="0"/>
        <a:buChar char="–"/>
        <a:defRPr sz="2800" kern="1200">
          <a:solidFill>
            <a:srgbClr val="1D1D1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1D1D1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1.png"/><Relationship Id="rId4" Type="http://schemas.openxmlformats.org/officeDocument/2006/relationships/diagramLayout" Target="../diagrams/layout5.xml"/><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83.jpe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4.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mmwr/volumes/74/ss/ss7404a1.htm" TargetMode="External"/><Relationship Id="rId2" Type="http://schemas.openxmlformats.org/officeDocument/2006/relationships/image" Target="../media/image87.gi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hyperlink" Target="https://www.thelancet.com/journals/lanmic/article/PIIS2666-5247(23)00067-8/fulltex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s://www.thelancet.com/journals/lanmic/article/PIIS2666-5247(23)00067-8/fulltext" TargetMode="External"/><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lancet.com/journals/lanmic/article/PIIS2666-5247(23)00067-8/fulltext" TargetMode="External"/><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thelancet.com/journals/lanmic/article/PIIS2666-5247(23)00067-8/fulltext" TargetMode="External"/><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hyperlink" Target="https://www.hhs.gov/civil-rights/for-individuals/nondiscrimination/index.html"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academic.oup.com/cid/article/73/9/1609/6291423" TargetMode="Externa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04.svg"/></Relationships>
</file>

<file path=ppt/slides/_rels/slide4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s://www.cdc.gov/fungal/hcp/clinical-care/index.html#:~:text=Clinical%20consult,to%20treat%20fungal%20lung%20infection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fungal/index.html" TargetMode="External"/><Relationship Id="rId2" Type="http://schemas.openxmlformats.org/officeDocument/2006/relationships/hyperlink" Target="https://www.cdc.gov/fungal/fungal-disease-awareness-week/index.html" TargetMode="External"/><Relationship Id="rId1" Type="http://schemas.openxmlformats.org/officeDocument/2006/relationships/slideLayout" Target="../slideLayouts/slideLayout14.xml"/><Relationship Id="rId4" Type="http://schemas.openxmlformats.org/officeDocument/2006/relationships/image" Target="../media/image107.jpg"/></Relationships>
</file>

<file path=ppt/slides/_rels/slide46.xml.rels><?xml version="1.0" encoding="UTF-8" standalone="yes"?>
<Relationships xmlns="http://schemas.openxmlformats.org/package/2006/relationships"><Relationship Id="rId3" Type="http://schemas.openxmlformats.org/officeDocument/2006/relationships/hyperlink" Target="mailto:coca@cdc.gov"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hyperlink" Target="mailto:media@cdc.gov"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rain.org/cdctrain"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hyperlink" Target="https://www.train.org/cdctrain" TargetMode="External"/><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hyperlink" Target="https://www.train.org/cdctrain/welcom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coca/hcp/trainings/drug-resisitant-candida.html"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hyperlink" Target="https://www.cdc.gov/coca/hcp/trainings/index.html" TargetMode="Externa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coca/hcp/about/index.html" TargetMode="External"/><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mailto:coca@cdc.gov"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hyperlink" Target="mailto:media@cdc.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378D8D-DCF5-5CC9-81E5-AE04C3B495D2}"/>
              </a:ext>
            </a:extLst>
          </p:cNvPr>
          <p:cNvSpPr txBox="1">
            <a:spLocks noGrp="1"/>
          </p:cNvSpPr>
          <p:nvPr>
            <p:ph type="title" idx="4294967295"/>
          </p:nvPr>
        </p:nvSpPr>
        <p:spPr>
          <a:xfrm>
            <a:off x="276517" y="1136134"/>
            <a:ext cx="876994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914378">
              <a:defRPr/>
            </a:pPr>
            <a:r>
              <a:rPr lang="en-US" sz="2800" b="1" dirty="0">
                <a:solidFill>
                  <a:srgbClr val="0039A6"/>
                </a:solidFill>
                <a:latin typeface="Calibri" panose="020F0502020204030204" pitchFamily="34" charset="0"/>
                <a:ea typeface="+mn-ea"/>
                <a:cs typeface="+mn-cs"/>
              </a:rPr>
              <a:t>The Path of Yeast Resistance: </a:t>
            </a:r>
            <a:br>
              <a:rPr lang="en-US" sz="2800" b="1" dirty="0">
                <a:solidFill>
                  <a:srgbClr val="0039A6"/>
                </a:solidFill>
                <a:latin typeface="Calibri" panose="020F0502020204030204" pitchFamily="34" charset="0"/>
                <a:ea typeface="+mn-ea"/>
                <a:cs typeface="+mn-cs"/>
              </a:rPr>
            </a:br>
            <a:r>
              <a:rPr lang="en-US" sz="2800" b="1" dirty="0">
                <a:solidFill>
                  <a:srgbClr val="0039A6"/>
                </a:solidFill>
                <a:latin typeface="Calibri" panose="020F0502020204030204" pitchFamily="34" charset="0"/>
                <a:ea typeface="+mn-ea"/>
                <a:cs typeface="+mn-cs"/>
              </a:rPr>
              <a:t>Drug-resistant </a:t>
            </a:r>
            <a:r>
              <a:rPr lang="en-US" sz="2800" b="1" i="1" dirty="0">
                <a:solidFill>
                  <a:srgbClr val="0039A6"/>
                </a:solidFill>
                <a:latin typeface="Calibri" panose="020F0502020204030204" pitchFamily="34" charset="0"/>
                <a:ea typeface="+mn-ea"/>
                <a:cs typeface="+mn-cs"/>
              </a:rPr>
              <a:t>Candida</a:t>
            </a:r>
            <a:r>
              <a:rPr lang="en-US" sz="2800" b="1" dirty="0">
                <a:solidFill>
                  <a:srgbClr val="0039A6"/>
                </a:solidFill>
                <a:latin typeface="Calibri" panose="020F0502020204030204" pitchFamily="34" charset="0"/>
                <a:ea typeface="+mn-ea"/>
                <a:cs typeface="+mn-cs"/>
              </a:rPr>
              <a:t> on the Rise</a:t>
            </a:r>
          </a:p>
        </p:txBody>
      </p:sp>
      <p:sp>
        <p:nvSpPr>
          <p:cNvPr id="5" name="TextBox 4">
            <a:extLst>
              <a:ext uri="{FF2B5EF4-FFF2-40B4-BE49-F238E27FC236}">
                <a16:creationId xmlns:a16="http://schemas.microsoft.com/office/drawing/2014/main" id="{3CA831F9-82A5-E946-0369-36A75902087F}"/>
              </a:ext>
            </a:extLst>
          </p:cNvPr>
          <p:cNvSpPr txBox="1"/>
          <p:nvPr/>
        </p:nvSpPr>
        <p:spPr>
          <a:xfrm>
            <a:off x="276517" y="2830285"/>
            <a:ext cx="6371772" cy="923330"/>
          </a:xfrm>
          <a:prstGeom prst="rect">
            <a:avLst/>
          </a:prstGeom>
          <a:noFill/>
        </p:spPr>
        <p:txBody>
          <a:bodyPr wrap="square" rtlCol="0">
            <a:spAutoFit/>
          </a:bodyPr>
          <a:lstStyle/>
          <a:p>
            <a:pPr defTabSz="914378">
              <a:defRPr/>
            </a:pPr>
            <a:r>
              <a:rPr lang="en-US" dirty="0">
                <a:solidFill>
                  <a:srgbClr val="000000"/>
                </a:solidFill>
                <a:latin typeface="Calibri" panose="020F0502020204030204" pitchFamily="34" charset="0"/>
              </a:rPr>
              <a:t>Clinician Outreach and Communication Activity (COCA) Call</a:t>
            </a:r>
          </a:p>
          <a:p>
            <a:pPr defTabSz="914378">
              <a:defRPr/>
            </a:pPr>
            <a:endParaRPr lang="en-US" dirty="0">
              <a:solidFill>
                <a:srgbClr val="000000"/>
              </a:solidFill>
              <a:latin typeface="Calibri" panose="020F0502020204030204" pitchFamily="34" charset="0"/>
            </a:endParaRPr>
          </a:p>
          <a:p>
            <a:pPr defTabSz="914378">
              <a:defRPr/>
            </a:pPr>
            <a:r>
              <a:rPr lang="en-US" dirty="0">
                <a:solidFill>
                  <a:srgbClr val="000000"/>
                </a:solidFill>
                <a:latin typeface="Calibri" panose="020F0502020204030204" pitchFamily="34" charset="0"/>
              </a:rPr>
              <a:t>Thursday, September 18, 2025</a:t>
            </a:r>
          </a:p>
        </p:txBody>
      </p:sp>
    </p:spTree>
    <p:extLst>
      <p:ext uri="{BB962C8B-B14F-4D97-AF65-F5344CB8AC3E}">
        <p14:creationId xmlns:p14="http://schemas.microsoft.com/office/powerpoint/2010/main" val="390334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1479B-E4A4-EBC9-08A2-2D3C53C9B9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204B841-287D-B34C-ADFE-2C42D3A2D9D9}"/>
              </a:ext>
            </a:extLst>
          </p:cNvPr>
          <p:cNvSpPr txBox="1">
            <a:spLocks noGrp="1"/>
          </p:cNvSpPr>
          <p:nvPr>
            <p:ph type="title" idx="4294967295"/>
          </p:nvPr>
        </p:nvSpPr>
        <p:spPr>
          <a:xfrm>
            <a:off x="457200" y="205979"/>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rtl="0" eaLnBrk="0" fontAlgn="base" hangingPunct="0">
              <a:lnSpc>
                <a:spcPts val="3000"/>
              </a:lnSpc>
              <a:spcBef>
                <a:spcPct val="0"/>
              </a:spcBef>
              <a:spcAft>
                <a:spcPct val="0"/>
              </a:spcAft>
              <a:defRPr sz="2800" b="1" kern="1200" baseline="0">
                <a:solidFill>
                  <a:srgbClr val="D9531E"/>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ts val="450"/>
              </a:spcAft>
              <a:buClrTx/>
              <a:buSzTx/>
              <a:buFontTx/>
              <a:buNone/>
              <a:tabLst/>
              <a:defRPr/>
            </a:pPr>
            <a:r>
              <a:rPr kumimoji="0" lang="en-US" sz="3000" b="1" i="0" u="none" strike="noStrike" kern="1200" cap="none" spc="0" normalizeH="0" baseline="0" noProof="0" dirty="0">
                <a:ln>
                  <a:noFill/>
                </a:ln>
                <a:solidFill>
                  <a:schemeClr val="tx1">
                    <a:lumMod val="75000"/>
                  </a:schemeClr>
                </a:solidFill>
                <a:effectLst/>
                <a:uLnTx/>
                <a:uFillTx/>
                <a:latin typeface="Calibri"/>
                <a:ea typeface="Calibri"/>
                <a:cs typeface="Calibri"/>
              </a:rPr>
              <a:t>Typical </a:t>
            </a:r>
            <a:r>
              <a:rPr kumimoji="0" lang="en-US" sz="3000" b="1" i="1" u="none" strike="noStrike" kern="1200" cap="none" spc="0" normalizeH="0" baseline="0" noProof="0" dirty="0">
                <a:ln>
                  <a:noFill/>
                </a:ln>
                <a:solidFill>
                  <a:schemeClr val="tx1">
                    <a:lumMod val="75000"/>
                  </a:schemeClr>
                </a:solidFill>
                <a:effectLst/>
                <a:uLnTx/>
                <a:uFillTx/>
                <a:latin typeface="Calibri"/>
                <a:ea typeface="Calibri"/>
                <a:cs typeface="Calibri"/>
              </a:rPr>
              <a:t>Candida</a:t>
            </a:r>
            <a:r>
              <a:rPr kumimoji="0" lang="en-US" sz="3000" b="1" i="0" u="none" strike="noStrike" kern="1200" cap="none" spc="0" normalizeH="0" baseline="0" noProof="0" dirty="0">
                <a:ln>
                  <a:noFill/>
                </a:ln>
                <a:solidFill>
                  <a:schemeClr val="tx1">
                    <a:lumMod val="75000"/>
                  </a:schemeClr>
                </a:solidFill>
                <a:effectLst/>
                <a:uLnTx/>
                <a:uFillTx/>
                <a:latin typeface="Calibri"/>
                <a:ea typeface="Calibri"/>
                <a:cs typeface="Calibri"/>
              </a:rPr>
              <a:t> infections</a:t>
            </a:r>
          </a:p>
        </p:txBody>
      </p:sp>
      <p:graphicFrame>
        <p:nvGraphicFramePr>
          <p:cNvPr id="11" name="Text Placeholder 8">
            <a:extLst>
              <a:ext uri="{FF2B5EF4-FFF2-40B4-BE49-F238E27FC236}">
                <a16:creationId xmlns:a16="http://schemas.microsoft.com/office/drawing/2014/main" id="{9691FC81-66BE-9F4D-926D-3D7DE6CCEC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0564729"/>
              </p:ext>
            </p:extLst>
          </p:nvPr>
        </p:nvGraphicFramePr>
        <p:xfrm>
          <a:off x="3535896" y="1451054"/>
          <a:ext cx="5053332" cy="314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a:extLst>
              <a:ext uri="{FF2B5EF4-FFF2-40B4-BE49-F238E27FC236}">
                <a16:creationId xmlns:a16="http://schemas.microsoft.com/office/drawing/2014/main" id="{B993E2E3-A155-9DB3-EB31-D4F36E632231}"/>
              </a:ext>
              <a:ext uri="{C183D7F6-B498-43B3-948B-1728B52AA6E4}">
                <adec:decorative xmlns:adec="http://schemas.microsoft.com/office/drawing/2017/decorative" val="1"/>
              </a:ext>
            </a:extLst>
          </p:cNvPr>
          <p:cNvPicPr>
            <a:picLocks noGrp="1" noChangeAspect="1"/>
          </p:cNvPicPr>
          <p:nvPr>
            <p:ph idx="4294967295"/>
          </p:nvPr>
        </p:nvPicPr>
        <p:blipFill>
          <a:blip r:embed="rId8"/>
          <a:stretch>
            <a:fillRect/>
          </a:stretch>
        </p:blipFill>
        <p:spPr>
          <a:xfrm>
            <a:off x="685800" y="1451054"/>
            <a:ext cx="2300288" cy="3143250"/>
          </a:xfrm>
          <a:prstGeom prst="rect">
            <a:avLst/>
          </a:prstGeom>
        </p:spPr>
      </p:pic>
    </p:spTree>
    <p:extLst>
      <p:ext uri="{BB962C8B-B14F-4D97-AF65-F5344CB8AC3E}">
        <p14:creationId xmlns:p14="http://schemas.microsoft.com/office/powerpoint/2010/main" val="12553749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 Placeholder 2">
            <a:extLst>
              <a:ext uri="{FF2B5EF4-FFF2-40B4-BE49-F238E27FC236}">
                <a16:creationId xmlns:a16="http://schemas.microsoft.com/office/drawing/2014/main" id="{7BBE7556-94CB-8C72-D5D1-96339C72C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1694059"/>
              </p:ext>
            </p:extLst>
          </p:nvPr>
        </p:nvGraphicFramePr>
        <p:xfrm>
          <a:off x="-162762" y="181126"/>
          <a:ext cx="9306762" cy="4781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EE43157-95F0-CD35-2AF8-90B3503ECCA0}"/>
              </a:ext>
            </a:extLst>
          </p:cNvPr>
          <p:cNvSpPr>
            <a:spLocks noGrp="1"/>
          </p:cNvSpPr>
          <p:nvPr>
            <p:ph type="title"/>
          </p:nvPr>
        </p:nvSpPr>
        <p:spPr>
          <a:xfrm>
            <a:off x="238125" y="155973"/>
            <a:ext cx="8229600" cy="536959"/>
          </a:xfrm>
        </p:spPr>
        <p:txBody>
          <a:bodyPr lIns="91440" tIns="45720" rIns="91440" bIns="45720" anchor="b" anchorCtr="0"/>
          <a:lstStyle/>
          <a:p>
            <a:r>
              <a:rPr lang="en-US" sz="3200">
                <a:solidFill>
                  <a:schemeClr val="tx1">
                    <a:lumMod val="75000"/>
                  </a:schemeClr>
                </a:solidFill>
                <a:latin typeface="Calibri"/>
                <a:ea typeface="Calibri"/>
                <a:cs typeface="Calibri"/>
              </a:rPr>
              <a:t>Background on </a:t>
            </a:r>
            <a:r>
              <a:rPr lang="en-US" sz="3200" i="1">
                <a:solidFill>
                  <a:schemeClr val="tx1">
                    <a:lumMod val="75000"/>
                  </a:schemeClr>
                </a:solidFill>
                <a:latin typeface="Calibri"/>
                <a:ea typeface="Calibri"/>
                <a:cs typeface="Calibri"/>
              </a:rPr>
              <a:t>Candida auris </a:t>
            </a:r>
            <a:r>
              <a:rPr lang="en-US" sz="3200">
                <a:solidFill>
                  <a:schemeClr val="tx1">
                    <a:lumMod val="75000"/>
                  </a:schemeClr>
                </a:solidFill>
                <a:latin typeface="Calibri"/>
                <a:ea typeface="Calibri"/>
                <a:cs typeface="Calibri"/>
              </a:rPr>
              <a:t>(</a:t>
            </a:r>
            <a:r>
              <a:rPr lang="en-US" sz="3200" i="1">
                <a:solidFill>
                  <a:schemeClr val="tx1">
                    <a:lumMod val="75000"/>
                  </a:schemeClr>
                </a:solidFill>
                <a:latin typeface="Calibri"/>
                <a:ea typeface="Calibri"/>
                <a:cs typeface="Calibri"/>
              </a:rPr>
              <a:t>C. auris</a:t>
            </a:r>
            <a:r>
              <a:rPr lang="en-US" sz="3200">
                <a:solidFill>
                  <a:schemeClr val="tx1">
                    <a:lumMod val="75000"/>
                  </a:schemeClr>
                </a:solidFill>
                <a:latin typeface="Calibri"/>
                <a:ea typeface="Calibri"/>
                <a:cs typeface="Calibri"/>
              </a:rPr>
              <a:t>)</a:t>
            </a:r>
          </a:p>
        </p:txBody>
      </p:sp>
    </p:spTree>
    <p:extLst>
      <p:ext uri="{BB962C8B-B14F-4D97-AF65-F5344CB8AC3E}">
        <p14:creationId xmlns:p14="http://schemas.microsoft.com/office/powerpoint/2010/main" val="4378672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316F-22E8-CDD5-C0A0-D58EA80E8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C5091-4A48-05E2-84CF-2E0959CD5A18}"/>
              </a:ext>
            </a:extLst>
          </p:cNvPr>
          <p:cNvSpPr>
            <a:spLocks noGrp="1"/>
          </p:cNvSpPr>
          <p:nvPr>
            <p:ph type="title"/>
          </p:nvPr>
        </p:nvSpPr>
        <p:spPr>
          <a:xfrm>
            <a:off x="457200" y="205979"/>
            <a:ext cx="8229600" cy="671451"/>
          </a:xfrm>
        </p:spPr>
        <p:txBody>
          <a:bodyPr/>
          <a:lstStyle/>
          <a:p>
            <a:r>
              <a:rPr lang="en-US" sz="3200" i="1" dirty="0">
                <a:solidFill>
                  <a:schemeClr val="tx1">
                    <a:lumMod val="75000"/>
                  </a:schemeClr>
                </a:solidFill>
                <a:latin typeface="Calibri"/>
                <a:ea typeface="Calibri"/>
                <a:cs typeface="Calibri"/>
              </a:rPr>
              <a:t>C. auris </a:t>
            </a:r>
            <a:r>
              <a:rPr lang="en-US" sz="3200" dirty="0">
                <a:solidFill>
                  <a:schemeClr val="tx1">
                    <a:lumMod val="75000"/>
                  </a:schemeClr>
                </a:solidFill>
                <a:latin typeface="Calibri"/>
                <a:ea typeface="Calibri"/>
                <a:cs typeface="Calibri"/>
              </a:rPr>
              <a:t>Resistance in the United States</a:t>
            </a:r>
            <a:endParaRPr lang="en-US" sz="3600" i="1" dirty="0">
              <a:solidFill>
                <a:schemeClr val="tx1">
                  <a:lumMod val="75000"/>
                </a:schemeClr>
              </a:solidFill>
            </a:endParaRPr>
          </a:p>
        </p:txBody>
      </p:sp>
      <p:grpSp>
        <p:nvGrpSpPr>
          <p:cNvPr id="29" name="Group 28">
            <a:extLst>
              <a:ext uri="{FF2B5EF4-FFF2-40B4-BE49-F238E27FC236}">
                <a16:creationId xmlns:a16="http://schemas.microsoft.com/office/drawing/2014/main" id="{EF5A13F6-2C36-FA92-77FD-6B9E96F2EADD}"/>
              </a:ext>
              <a:ext uri="{C183D7F6-B498-43B3-948B-1728B52AA6E4}">
                <adec:decorative xmlns:adec="http://schemas.microsoft.com/office/drawing/2017/decorative" val="1"/>
              </a:ext>
            </a:extLst>
          </p:cNvPr>
          <p:cNvGrpSpPr/>
          <p:nvPr/>
        </p:nvGrpSpPr>
        <p:grpSpPr>
          <a:xfrm>
            <a:off x="1086488" y="913499"/>
            <a:ext cx="6875483" cy="3577093"/>
            <a:chOff x="-2861550" y="1435345"/>
            <a:chExt cx="9300382" cy="4932765"/>
          </a:xfrm>
        </p:grpSpPr>
        <p:pic>
          <p:nvPicPr>
            <p:cNvPr id="3" name="Picture 2">
              <a:extLst>
                <a:ext uri="{FF2B5EF4-FFF2-40B4-BE49-F238E27FC236}">
                  <a16:creationId xmlns:a16="http://schemas.microsoft.com/office/drawing/2014/main" id="{573370F8-7AFB-08E7-BCC1-B7EC0B234C16}"/>
                </a:ext>
              </a:extLst>
            </p:cNvPr>
            <p:cNvPicPr>
              <a:picLocks noChangeAspect="1"/>
            </p:cNvPicPr>
            <p:nvPr/>
          </p:nvPicPr>
          <p:blipFill>
            <a:blip r:embed="rId3"/>
            <a:stretch>
              <a:fillRect/>
            </a:stretch>
          </p:blipFill>
          <p:spPr>
            <a:xfrm>
              <a:off x="4551385" y="1435345"/>
              <a:ext cx="1566176" cy="4932765"/>
            </a:xfrm>
            <a:prstGeom prst="rect">
              <a:avLst/>
            </a:prstGeom>
          </p:spPr>
        </p:pic>
        <p:cxnSp>
          <p:nvCxnSpPr>
            <p:cNvPr id="8" name="Straight Connector 7">
              <a:extLst>
                <a:ext uri="{FF2B5EF4-FFF2-40B4-BE49-F238E27FC236}">
                  <a16:creationId xmlns:a16="http://schemas.microsoft.com/office/drawing/2014/main" id="{D60DDCE5-AF69-FFB9-31B4-5BC815652EB7}"/>
                </a:ext>
              </a:extLst>
            </p:cNvPr>
            <p:cNvCxnSpPr>
              <a:cxnSpLocks/>
            </p:cNvCxnSpPr>
            <p:nvPr/>
          </p:nvCxnSpPr>
          <p:spPr>
            <a:xfrm>
              <a:off x="-2682987" y="3081188"/>
              <a:ext cx="9121819"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5CC538F-6B78-286A-7E1D-64C0FAA7F6B1}"/>
                </a:ext>
              </a:extLst>
            </p:cNvPr>
            <p:cNvCxnSpPr>
              <a:cxnSpLocks/>
            </p:cNvCxnSpPr>
            <p:nvPr/>
          </p:nvCxnSpPr>
          <p:spPr>
            <a:xfrm>
              <a:off x="-2682987" y="4699335"/>
              <a:ext cx="9121819" cy="98537"/>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1835ECA1-F3F2-2B13-7B1D-C88039B1AA57}"/>
                </a:ext>
              </a:extLst>
            </p:cNvPr>
            <p:cNvPicPr>
              <a:picLocks noChangeAspect="1"/>
            </p:cNvPicPr>
            <p:nvPr/>
          </p:nvPicPr>
          <p:blipFill>
            <a:blip r:embed="rId4"/>
            <a:srcRect l="10752"/>
            <a:stretch>
              <a:fillRect/>
            </a:stretch>
          </p:blipFill>
          <p:spPr>
            <a:xfrm>
              <a:off x="3016315" y="1610830"/>
              <a:ext cx="900230" cy="1428968"/>
            </a:xfrm>
            <a:prstGeom prst="rect">
              <a:avLst/>
            </a:prstGeom>
          </p:spPr>
        </p:pic>
        <p:pic>
          <p:nvPicPr>
            <p:cNvPr id="18" name="Picture 17">
              <a:extLst>
                <a:ext uri="{FF2B5EF4-FFF2-40B4-BE49-F238E27FC236}">
                  <a16:creationId xmlns:a16="http://schemas.microsoft.com/office/drawing/2014/main" id="{D566D30A-23CD-53CA-482A-5A1264ABA7FF}"/>
                </a:ext>
              </a:extLst>
            </p:cNvPr>
            <p:cNvPicPr>
              <a:picLocks noChangeAspect="1"/>
            </p:cNvPicPr>
            <p:nvPr/>
          </p:nvPicPr>
          <p:blipFill rotWithShape="1">
            <a:blip r:embed="rId5"/>
            <a:srcRect t="2610"/>
            <a:stretch/>
          </p:blipFill>
          <p:spPr>
            <a:xfrm>
              <a:off x="3154545" y="3184974"/>
              <a:ext cx="762001" cy="1514362"/>
            </a:xfrm>
            <a:prstGeom prst="rect">
              <a:avLst/>
            </a:prstGeom>
          </p:spPr>
        </p:pic>
        <p:pic>
          <p:nvPicPr>
            <p:cNvPr id="19" name="Picture 18">
              <a:extLst>
                <a:ext uri="{FF2B5EF4-FFF2-40B4-BE49-F238E27FC236}">
                  <a16:creationId xmlns:a16="http://schemas.microsoft.com/office/drawing/2014/main" id="{F2BDECD2-8099-54A8-717D-65C951773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699" y="4849746"/>
              <a:ext cx="692846" cy="1518364"/>
            </a:xfrm>
            <a:prstGeom prst="rect">
              <a:avLst/>
            </a:prstGeom>
          </p:spPr>
        </p:pic>
        <p:sp>
          <p:nvSpPr>
            <p:cNvPr id="20" name="Rectangle 19">
              <a:extLst>
                <a:ext uri="{FF2B5EF4-FFF2-40B4-BE49-F238E27FC236}">
                  <a16:creationId xmlns:a16="http://schemas.microsoft.com/office/drawing/2014/main" id="{406608D3-E5AB-8AF0-4BF0-CE9D026E3DFC}"/>
                </a:ext>
              </a:extLst>
            </p:cNvPr>
            <p:cNvSpPr/>
            <p:nvPr/>
          </p:nvSpPr>
          <p:spPr>
            <a:xfrm>
              <a:off x="1268540" y="1897586"/>
              <a:ext cx="1505711" cy="954944"/>
            </a:xfrm>
            <a:prstGeom prst="rect">
              <a:avLst/>
            </a:prstGeom>
            <a:noFill/>
          </p:spPr>
          <p:txBody>
            <a:bodyPr wrap="none" lIns="68580" tIns="34290" rIns="68580" bIns="34290">
              <a:spAutoFit/>
            </a:bodyPr>
            <a:lstStyle/>
            <a:p>
              <a:r>
                <a:rPr lang="en-US" sz="4050">
                  <a:ln w="0"/>
                  <a:solidFill>
                    <a:srgbClr val="000000"/>
                  </a:solidFill>
                  <a:effectLst>
                    <a:outerShdw blurRad="38100" dist="19050" dir="2700000" algn="tl" rotWithShape="0">
                      <a:schemeClr val="dk1">
                        <a:alpha val="40000"/>
                      </a:schemeClr>
                    </a:outerShdw>
                  </a:effectLst>
                </a:rPr>
                <a:t>95%</a:t>
              </a:r>
            </a:p>
          </p:txBody>
        </p:sp>
        <p:sp>
          <p:nvSpPr>
            <p:cNvPr id="21" name="Rectangle 20">
              <a:extLst>
                <a:ext uri="{FF2B5EF4-FFF2-40B4-BE49-F238E27FC236}">
                  <a16:creationId xmlns:a16="http://schemas.microsoft.com/office/drawing/2014/main" id="{B8E2CA70-94FE-839C-8D49-CAF612726F52}"/>
                </a:ext>
              </a:extLst>
            </p:cNvPr>
            <p:cNvSpPr/>
            <p:nvPr/>
          </p:nvSpPr>
          <p:spPr>
            <a:xfrm>
              <a:off x="1280830" y="3480490"/>
              <a:ext cx="1505711" cy="954944"/>
            </a:xfrm>
            <a:prstGeom prst="rect">
              <a:avLst/>
            </a:prstGeom>
            <a:noFill/>
          </p:spPr>
          <p:txBody>
            <a:bodyPr wrap="none" lIns="68580" tIns="34290" rIns="68580" bIns="34290">
              <a:spAutoFit/>
            </a:bodyPr>
            <a:lstStyle/>
            <a:p>
              <a:r>
                <a:rPr lang="en-US" sz="4050">
                  <a:ln w="0"/>
                  <a:solidFill>
                    <a:srgbClr val="000000"/>
                  </a:solidFill>
                  <a:effectLst>
                    <a:outerShdw blurRad="38100" dist="19050" dir="2700000" algn="tl" rotWithShape="0">
                      <a:schemeClr val="dk1">
                        <a:alpha val="40000"/>
                      </a:schemeClr>
                    </a:outerShdw>
                  </a:effectLst>
                </a:rPr>
                <a:t>15%</a:t>
              </a:r>
            </a:p>
          </p:txBody>
        </p:sp>
        <p:sp>
          <p:nvSpPr>
            <p:cNvPr id="22" name="Rectangle 21">
              <a:extLst>
                <a:ext uri="{FF2B5EF4-FFF2-40B4-BE49-F238E27FC236}">
                  <a16:creationId xmlns:a16="http://schemas.microsoft.com/office/drawing/2014/main" id="{10E84373-72F4-ABF0-1C5C-CEECA67E7447}"/>
                </a:ext>
              </a:extLst>
            </p:cNvPr>
            <p:cNvSpPr/>
            <p:nvPr/>
          </p:nvSpPr>
          <p:spPr>
            <a:xfrm>
              <a:off x="1280830" y="5196585"/>
              <a:ext cx="1551248" cy="954944"/>
            </a:xfrm>
            <a:prstGeom prst="rect">
              <a:avLst/>
            </a:prstGeom>
            <a:noFill/>
          </p:spPr>
          <p:txBody>
            <a:bodyPr wrap="none" lIns="68580" tIns="34290" rIns="68580" bIns="34290">
              <a:spAutoFit/>
            </a:bodyPr>
            <a:lstStyle/>
            <a:p>
              <a:r>
                <a:rPr lang="en-US" sz="4050">
                  <a:ln w="0"/>
                  <a:solidFill>
                    <a:srgbClr val="000000"/>
                  </a:solidFill>
                  <a:effectLst>
                    <a:outerShdw blurRad="38100" dist="19050" dir="2700000" algn="tl" rotWithShape="0">
                      <a:schemeClr val="dk1">
                        <a:alpha val="40000"/>
                      </a:schemeClr>
                    </a:outerShdw>
                  </a:effectLst>
                </a:rPr>
                <a:t>&lt;1%</a:t>
              </a:r>
            </a:p>
          </p:txBody>
        </p:sp>
        <p:sp>
          <p:nvSpPr>
            <p:cNvPr id="23" name="Rectangle 22">
              <a:extLst>
                <a:ext uri="{FF2B5EF4-FFF2-40B4-BE49-F238E27FC236}">
                  <a16:creationId xmlns:a16="http://schemas.microsoft.com/office/drawing/2014/main" id="{8E1CD81B-5B75-9118-BD90-11FB78F191C5}"/>
                </a:ext>
              </a:extLst>
            </p:cNvPr>
            <p:cNvSpPr/>
            <p:nvPr/>
          </p:nvSpPr>
          <p:spPr>
            <a:xfrm>
              <a:off x="-2861281" y="2088386"/>
              <a:ext cx="2012675" cy="763956"/>
            </a:xfrm>
            <a:prstGeom prst="rect">
              <a:avLst/>
            </a:prstGeom>
          </p:spPr>
          <p:txBody>
            <a:bodyPr wrap="none">
              <a:spAutoFit/>
            </a:bodyPr>
            <a:lstStyle/>
            <a:p>
              <a:pPr algn="ctr" defTabSz="914378">
                <a:defRPr/>
              </a:pPr>
              <a:r>
                <a:rPr lang="en-US" sz="3000" b="1" dirty="0">
                  <a:solidFill>
                    <a:srgbClr val="C00000"/>
                  </a:solidFill>
                  <a:latin typeface="Arial" panose="020B0604020202020204" pitchFamily="34" charset="0"/>
                  <a:cs typeface="Arial" panose="020B0604020202020204" pitchFamily="34" charset="0"/>
                </a:rPr>
                <a:t>Azoles</a:t>
              </a:r>
              <a:r>
                <a:rPr lang="en-US" dirty="0">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28C091CA-CB80-8720-D1A2-E97C2EAF3442}"/>
                </a:ext>
              </a:extLst>
            </p:cNvPr>
            <p:cNvSpPr/>
            <p:nvPr/>
          </p:nvSpPr>
          <p:spPr>
            <a:xfrm>
              <a:off x="-2861550" y="3629975"/>
              <a:ext cx="2678361" cy="763956"/>
            </a:xfrm>
            <a:prstGeom prst="rect">
              <a:avLst/>
            </a:prstGeom>
          </p:spPr>
          <p:txBody>
            <a:bodyPr wrap="none">
              <a:spAutoFit/>
            </a:bodyPr>
            <a:lstStyle/>
            <a:p>
              <a:pPr algn="ctr" defTabSz="914378">
                <a:defRPr/>
              </a:pPr>
              <a:r>
                <a:rPr lang="en-US" sz="3000" b="1">
                  <a:solidFill>
                    <a:srgbClr val="C00000"/>
                  </a:solidFill>
                  <a:latin typeface="Arial" panose="020B0604020202020204" pitchFamily="34" charset="0"/>
                  <a:cs typeface="Arial" panose="020B0604020202020204" pitchFamily="34" charset="0"/>
                </a:rPr>
                <a:t>Polyenes</a:t>
              </a:r>
              <a:r>
                <a:rPr lang="en-US" sz="3000">
                  <a:latin typeface="Arial" panose="020B0604020202020204" pitchFamily="34" charset="0"/>
                  <a:cs typeface="Arial" panose="020B0604020202020204" pitchFamily="34" charset="0"/>
                </a:rPr>
                <a:t> </a:t>
              </a:r>
            </a:p>
          </p:txBody>
        </p:sp>
        <p:sp>
          <p:nvSpPr>
            <p:cNvPr id="25" name="Rectangle 24">
              <a:extLst>
                <a:ext uri="{FF2B5EF4-FFF2-40B4-BE49-F238E27FC236}">
                  <a16:creationId xmlns:a16="http://schemas.microsoft.com/office/drawing/2014/main" id="{EAA1C47C-E7A0-B027-4D0D-3B76DFA72DD6}"/>
                </a:ext>
              </a:extLst>
            </p:cNvPr>
            <p:cNvSpPr/>
            <p:nvPr/>
          </p:nvSpPr>
          <p:spPr>
            <a:xfrm>
              <a:off x="-2830055" y="5196585"/>
              <a:ext cx="3953359" cy="1082270"/>
            </a:xfrm>
            <a:prstGeom prst="rect">
              <a:avLst/>
            </a:prstGeom>
          </p:spPr>
          <p:txBody>
            <a:bodyPr wrap="none">
              <a:spAutoFit/>
            </a:bodyPr>
            <a:lstStyle/>
            <a:p>
              <a:pPr defTabSz="914378">
                <a:defRPr/>
              </a:pPr>
              <a:r>
                <a:rPr lang="en-US" sz="3000" b="1">
                  <a:solidFill>
                    <a:srgbClr val="C00000"/>
                  </a:solidFill>
                  <a:latin typeface="Arial" panose="020B0604020202020204" pitchFamily="34" charset="0"/>
                  <a:cs typeface="Arial" panose="020B0604020202020204" pitchFamily="34" charset="0"/>
                </a:rPr>
                <a:t>Echinocandins</a:t>
              </a:r>
            </a:p>
            <a:p>
              <a:pPr defTabSz="914378">
                <a:defRPr/>
              </a:pPr>
              <a:r>
                <a:rPr lang="en-US" sz="1500" b="1">
                  <a:solidFill>
                    <a:srgbClr val="C00000"/>
                  </a:solidFill>
                  <a:latin typeface="Arial" panose="020B0604020202020204" pitchFamily="34" charset="0"/>
                  <a:cs typeface="Arial" panose="020B0604020202020204" pitchFamily="34" charset="0"/>
                </a:rPr>
                <a:t>(preferred treatment)</a:t>
              </a:r>
              <a:r>
                <a:rPr lang="en-US" sz="1500">
                  <a:solidFill>
                    <a:srgbClr val="C00000"/>
                  </a:solidFill>
                  <a:latin typeface="Arial" panose="020B0604020202020204" pitchFamily="34" charset="0"/>
                  <a:cs typeface="Arial" panose="020B0604020202020204" pitchFamily="34" charset="0"/>
                </a:rPr>
                <a:t> </a:t>
              </a:r>
            </a:p>
          </p:txBody>
        </p:sp>
      </p:grpSp>
      <p:sp>
        <p:nvSpPr>
          <p:cNvPr id="4" name="TextBox 3">
            <a:extLst>
              <a:ext uri="{FF2B5EF4-FFF2-40B4-BE49-F238E27FC236}">
                <a16:creationId xmlns:a16="http://schemas.microsoft.com/office/drawing/2014/main" id="{C6CCE568-D3EB-20FA-1687-AB6050D4686D}"/>
              </a:ext>
            </a:extLst>
          </p:cNvPr>
          <p:cNvSpPr txBox="1"/>
          <p:nvPr/>
        </p:nvSpPr>
        <p:spPr>
          <a:xfrm>
            <a:off x="6299375" y="4738753"/>
            <a:ext cx="2844625" cy="338554"/>
          </a:xfrm>
          <a:prstGeom prst="rect">
            <a:avLst/>
          </a:prstGeom>
          <a:noFill/>
        </p:spPr>
        <p:txBody>
          <a:bodyPr wrap="none" rtlCol="0">
            <a:spAutoFit/>
          </a:bodyPr>
          <a:lstStyle/>
          <a:p>
            <a:r>
              <a:rPr lang="en-US" sz="1600" dirty="0">
                <a:solidFill>
                  <a:schemeClr val="accent5"/>
                </a:solidFill>
                <a:latin typeface="Calibri" panose="020F0502020204030204" pitchFamily="34" charset="0"/>
              </a:rPr>
              <a:t>based on AR Lab Network data</a:t>
            </a:r>
          </a:p>
        </p:txBody>
      </p:sp>
    </p:spTree>
    <p:extLst>
      <p:ext uri="{BB962C8B-B14F-4D97-AF65-F5344CB8AC3E}">
        <p14:creationId xmlns:p14="http://schemas.microsoft.com/office/powerpoint/2010/main" val="34174761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2CCB-D68A-2051-2FF7-496A36F3A32E}"/>
              </a:ext>
            </a:extLst>
          </p:cNvPr>
          <p:cNvSpPr>
            <a:spLocks noGrp="1"/>
          </p:cNvSpPr>
          <p:nvPr>
            <p:ph type="title"/>
          </p:nvPr>
        </p:nvSpPr>
        <p:spPr/>
        <p:txBody>
          <a:bodyPr anchor="b">
            <a:normAutofit/>
          </a:bodyPr>
          <a:lstStyle/>
          <a:p>
            <a:pPr algn="l"/>
            <a:r>
              <a:rPr lang="en-US" sz="3200" b="1" i="1" dirty="0">
                <a:latin typeface="Calibri" pitchFamily="34" charset="0"/>
              </a:rPr>
              <a:t>C. auris </a:t>
            </a:r>
            <a:r>
              <a:rPr lang="en-US" sz="3200" b="1" dirty="0">
                <a:latin typeface="Calibri" pitchFamily="34" charset="0"/>
              </a:rPr>
              <a:t>breakpoints</a:t>
            </a:r>
            <a:endParaRPr lang="en-US" sz="3200" b="1" dirty="0"/>
          </a:p>
        </p:txBody>
      </p:sp>
      <p:graphicFrame>
        <p:nvGraphicFramePr>
          <p:cNvPr id="5" name="Content Placeholder 2">
            <a:extLst>
              <a:ext uri="{FF2B5EF4-FFF2-40B4-BE49-F238E27FC236}">
                <a16:creationId xmlns:a16="http://schemas.microsoft.com/office/drawing/2014/main" id="{D3804418-9C47-CB37-EC42-8AA71BFD56E9}"/>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290990868"/>
              </p:ext>
            </p:extLst>
          </p:nvPr>
        </p:nvGraphicFramePr>
        <p:xfrm>
          <a:off x="628650" y="1339850"/>
          <a:ext cx="7886700" cy="326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5848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C47E-9FC8-B811-0D95-C3FEE9FFE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3782D-4C66-255D-EDA6-F69C81A7B0E4}"/>
              </a:ext>
            </a:extLst>
          </p:cNvPr>
          <p:cNvSpPr>
            <a:spLocks noGrp="1"/>
          </p:cNvSpPr>
          <p:nvPr>
            <p:ph type="title"/>
          </p:nvPr>
        </p:nvSpPr>
        <p:spPr/>
        <p:txBody>
          <a:bodyPr lIns="91440" tIns="45720" rIns="91440" bIns="45720" anchor="b" anchorCtr="0"/>
          <a:lstStyle/>
          <a:p>
            <a:r>
              <a:rPr lang="en-US" sz="3200" dirty="0">
                <a:latin typeface="Calibri"/>
                <a:ea typeface="Calibri"/>
                <a:cs typeface="Calibri"/>
              </a:rPr>
              <a:t>Knowledge Check Question</a:t>
            </a:r>
            <a:r>
              <a:rPr lang="en-US" sz="3200" dirty="0">
                <a:solidFill>
                  <a:schemeClr val="bg1"/>
                </a:solidFill>
                <a:latin typeface="Calibri"/>
                <a:ea typeface="Calibri"/>
                <a:cs typeface="Calibri"/>
              </a:rPr>
              <a:t>1</a:t>
            </a:r>
            <a:r>
              <a:rPr lang="en-US" dirty="0">
                <a:latin typeface="Calibri"/>
                <a:ea typeface="Calibri"/>
                <a:cs typeface="Calibri"/>
              </a:rPr>
              <a:t> </a:t>
            </a:r>
          </a:p>
        </p:txBody>
      </p:sp>
      <p:sp>
        <p:nvSpPr>
          <p:cNvPr id="3" name="Text Placeholder 2">
            <a:extLst>
              <a:ext uri="{FF2B5EF4-FFF2-40B4-BE49-F238E27FC236}">
                <a16:creationId xmlns:a16="http://schemas.microsoft.com/office/drawing/2014/main" id="{F67630F2-F18F-6BE6-C1AB-5698458451CA}"/>
              </a:ext>
            </a:extLst>
          </p:cNvPr>
          <p:cNvSpPr>
            <a:spLocks noGrp="1"/>
          </p:cNvSpPr>
          <p:nvPr>
            <p:ph type="body" sz="quarter" idx="10"/>
          </p:nvPr>
        </p:nvSpPr>
        <p:spPr>
          <a:xfrm>
            <a:off x="457201" y="1358901"/>
            <a:ext cx="8229599" cy="3316288"/>
          </a:xfrm>
        </p:spPr>
        <p:txBody>
          <a:bodyPr/>
          <a:lstStyle/>
          <a:p>
            <a:pPr marL="0" indent="0">
              <a:buNone/>
            </a:pPr>
            <a:r>
              <a:rPr lang="en-US" sz="2400" i="1" dirty="0">
                <a:solidFill>
                  <a:srgbClr val="000000"/>
                </a:solidFill>
                <a:latin typeface="Calibri"/>
                <a:ea typeface="Calibri"/>
                <a:cs typeface="Calibri"/>
              </a:rPr>
              <a:t>C. auris</a:t>
            </a:r>
            <a:r>
              <a:rPr lang="en-US" sz="2400" dirty="0">
                <a:solidFill>
                  <a:srgbClr val="000000"/>
                </a:solidFill>
                <a:latin typeface="Calibri"/>
                <a:ea typeface="Calibri"/>
                <a:cs typeface="Calibri"/>
              </a:rPr>
              <a:t> is most often resistant to which type of antifungal?</a:t>
            </a:r>
          </a:p>
          <a:p>
            <a:pPr marL="857250" lvl="1" indent="-457200">
              <a:buAutoNum type="alphaLcParenR"/>
            </a:pPr>
            <a:r>
              <a:rPr lang="en-US" sz="2100" dirty="0">
                <a:solidFill>
                  <a:srgbClr val="000000"/>
                </a:solidFill>
                <a:latin typeface="Calibri"/>
                <a:ea typeface="Calibri"/>
                <a:cs typeface="Calibri"/>
              </a:rPr>
              <a:t>fluconazole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amphotericin B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echinocandins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flucytosine </a:t>
            </a:r>
            <a:endParaRPr lang="en-US" sz="4050" dirty="0">
              <a:solidFill>
                <a:srgbClr val="000000"/>
              </a:solidFill>
              <a:latin typeface="Calibri"/>
              <a:ea typeface="Calibri"/>
              <a:cs typeface="Calibri"/>
            </a:endParaRPr>
          </a:p>
        </p:txBody>
      </p:sp>
      <p:sp>
        <p:nvSpPr>
          <p:cNvPr id="4" name="TextBox 3">
            <a:extLst>
              <a:ext uri="{FF2B5EF4-FFF2-40B4-BE49-F238E27FC236}">
                <a16:creationId xmlns:a16="http://schemas.microsoft.com/office/drawing/2014/main" id="{D5C89316-C3D5-59FB-015F-8E7B52971AB8}"/>
              </a:ext>
            </a:extLst>
          </p:cNvPr>
          <p:cNvSpPr txBox="1"/>
          <p:nvPr/>
        </p:nvSpPr>
        <p:spPr>
          <a:xfrm>
            <a:off x="1106632" y="4312227"/>
            <a:ext cx="4987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Calibri"/>
                <a:ea typeface="Calibri"/>
                <a:cs typeface="Calibri"/>
              </a:rPr>
              <a:t>Correct answer:</a:t>
            </a:r>
            <a:r>
              <a:rPr lang="en-US" sz="2000" dirty="0">
                <a:solidFill>
                  <a:srgbClr val="000000"/>
                </a:solidFill>
                <a:latin typeface="Calibri"/>
                <a:ea typeface="Calibri"/>
                <a:cs typeface="Calibri"/>
              </a:rPr>
              <a:t> a) fluconazole</a:t>
            </a:r>
            <a:endParaRPr lang="en-US" sz="2000" dirty="0">
              <a:solidFill>
                <a:srgbClr val="000000"/>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136039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5BE9BE-8836-9FCE-E16F-65CB6E24A3DD}"/>
              </a:ext>
            </a:extLst>
          </p:cNvPr>
          <p:cNvSpPr>
            <a:spLocks noGrp="1"/>
          </p:cNvSpPr>
          <p:nvPr>
            <p:ph type="title"/>
          </p:nvPr>
        </p:nvSpPr>
        <p:spPr>
          <a:xfrm>
            <a:off x="182195" y="770920"/>
            <a:ext cx="3890490" cy="903255"/>
          </a:xfrm>
        </p:spPr>
        <p:txBody>
          <a:bodyPr lIns="91440" tIns="45720" rIns="91440" bIns="45720" anchor="b" anchorCtr="0"/>
          <a:lstStyle/>
          <a:p>
            <a:pPr algn="ctr"/>
            <a:r>
              <a:rPr lang="en-US" sz="3200" dirty="0">
                <a:solidFill>
                  <a:schemeClr val="tx1">
                    <a:lumMod val="75000"/>
                  </a:schemeClr>
                </a:solidFill>
                <a:latin typeface="Calibri"/>
                <a:ea typeface="Calibri"/>
                <a:cs typeface="Calibri"/>
              </a:rPr>
              <a:t> First Case of Pan-resistant </a:t>
            </a:r>
            <a:r>
              <a:rPr lang="en-US" sz="3200" i="1" dirty="0">
                <a:solidFill>
                  <a:schemeClr val="tx1">
                    <a:lumMod val="75000"/>
                  </a:schemeClr>
                </a:solidFill>
                <a:latin typeface="Calibri"/>
                <a:ea typeface="Calibri"/>
                <a:cs typeface="Calibri"/>
              </a:rPr>
              <a:t>C. auris</a:t>
            </a:r>
            <a:endParaRPr lang="en-US" sz="3200" dirty="0">
              <a:solidFill>
                <a:schemeClr val="tx1">
                  <a:lumMod val="75000"/>
                </a:schemeClr>
              </a:solidFill>
              <a:latin typeface="Calibri"/>
              <a:ea typeface="Calibri"/>
              <a:cs typeface="Calibri"/>
            </a:endParaRPr>
          </a:p>
        </p:txBody>
      </p:sp>
      <p:graphicFrame>
        <p:nvGraphicFramePr>
          <p:cNvPr id="6" name="Diagram 5">
            <a:extLst>
              <a:ext uri="{FF2B5EF4-FFF2-40B4-BE49-F238E27FC236}">
                <a16:creationId xmlns:a16="http://schemas.microsoft.com/office/drawing/2014/main" id="{9CB7F123-2D01-BD3E-F9C7-5A7FEB5C09A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74688"/>
              </p:ext>
            </p:extLst>
          </p:nvPr>
        </p:nvGraphicFramePr>
        <p:xfrm>
          <a:off x="4337131" y="769559"/>
          <a:ext cx="4454726" cy="3604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Clip of a 2019 MMWR report of Candida auris Isolates Resistant to Three Classes of Antifungal Medications">
            <a:extLst>
              <a:ext uri="{FF2B5EF4-FFF2-40B4-BE49-F238E27FC236}">
                <a16:creationId xmlns:a16="http://schemas.microsoft.com/office/drawing/2014/main" id="{27100818-0E73-6A43-140B-22A6664771B2}"/>
              </a:ext>
            </a:extLst>
          </p:cNvPr>
          <p:cNvPicPr>
            <a:picLocks noChangeAspect="1"/>
          </p:cNvPicPr>
          <p:nvPr/>
        </p:nvPicPr>
        <p:blipFill rotWithShape="1">
          <a:blip r:embed="rId8"/>
          <a:srcRect b="75242"/>
          <a:stretch/>
        </p:blipFill>
        <p:spPr>
          <a:xfrm>
            <a:off x="182043" y="2411502"/>
            <a:ext cx="4019541" cy="1324486"/>
          </a:xfrm>
          <a:prstGeom prst="rect">
            <a:avLst/>
          </a:prstGeom>
        </p:spPr>
      </p:pic>
    </p:spTree>
    <p:extLst>
      <p:ext uri="{BB962C8B-B14F-4D97-AF65-F5344CB8AC3E}">
        <p14:creationId xmlns:p14="http://schemas.microsoft.com/office/powerpoint/2010/main" val="5859388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F9A8-4DD0-9FF5-9CD5-0FFADE80BD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B40F63-D97B-C815-B25D-18AB8C9A09FE}"/>
              </a:ext>
              <a:ext uri="{C183D7F6-B498-43B3-948B-1728B52AA6E4}">
                <adec:decorative xmlns:adec="http://schemas.microsoft.com/office/drawing/2017/decorative" val="1"/>
              </a:ext>
            </a:extLst>
          </p:cNvPr>
          <p:cNvSpPr>
            <a:spLocks noGrp="1"/>
          </p:cNvSpPr>
          <p:nvPr>
            <p:ph type="title"/>
          </p:nvPr>
        </p:nvSpPr>
        <p:spPr>
          <a:xfrm>
            <a:off x="226544" y="841249"/>
            <a:ext cx="4303734" cy="1305128"/>
          </a:xfrm>
        </p:spPr>
        <p:txBody>
          <a:bodyPr lIns="91440" tIns="45720" rIns="91440" bIns="45720" anchor="b" anchorCtr="0"/>
          <a:lstStyle/>
          <a:p>
            <a:r>
              <a:rPr lang="en-US" sz="3200" dirty="0">
                <a:solidFill>
                  <a:schemeClr val="tx1">
                    <a:lumMod val="75000"/>
                  </a:schemeClr>
                </a:solidFill>
                <a:latin typeface="Calibri"/>
                <a:ea typeface="Calibri"/>
                <a:cs typeface="Calibri"/>
              </a:rPr>
              <a:t>Clusters of echinocandin-resistant </a:t>
            </a:r>
            <a:r>
              <a:rPr lang="en-US" sz="3200" i="1" dirty="0">
                <a:solidFill>
                  <a:schemeClr val="tx1">
                    <a:lumMod val="75000"/>
                  </a:schemeClr>
                </a:solidFill>
                <a:latin typeface="Calibri"/>
                <a:ea typeface="Calibri"/>
                <a:cs typeface="Calibri"/>
              </a:rPr>
              <a:t>C. auris</a:t>
            </a:r>
            <a:endParaRPr lang="en-US" sz="3200" dirty="0">
              <a:solidFill>
                <a:schemeClr val="tx1">
                  <a:lumMod val="75000"/>
                </a:schemeClr>
              </a:solidFill>
              <a:latin typeface="Calibri"/>
              <a:ea typeface="Calibri"/>
              <a:cs typeface="Calibri"/>
            </a:endParaRPr>
          </a:p>
        </p:txBody>
      </p:sp>
      <p:graphicFrame>
        <p:nvGraphicFramePr>
          <p:cNvPr id="3" name="Diagram 2">
            <a:extLst>
              <a:ext uri="{FF2B5EF4-FFF2-40B4-BE49-F238E27FC236}">
                <a16:creationId xmlns:a16="http://schemas.microsoft.com/office/drawing/2014/main" id="{E908E4A2-E84C-C34D-9FF3-EA23A7E037E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7067384"/>
              </p:ext>
            </p:extLst>
          </p:nvPr>
        </p:nvGraphicFramePr>
        <p:xfrm>
          <a:off x="4530278" y="936456"/>
          <a:ext cx="4454726" cy="215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B7D54BD-D691-E5E9-6332-7149EA713241}"/>
              </a:ext>
              <a:ext uri="{C183D7F6-B498-43B3-948B-1728B52AA6E4}">
                <adec:decorative xmlns:adec="http://schemas.microsoft.com/office/drawing/2017/decorative" val="1"/>
              </a:ext>
            </a:extLst>
          </p:cNvPr>
          <p:cNvPicPr>
            <a:picLocks noChangeAspect="1"/>
          </p:cNvPicPr>
          <p:nvPr/>
        </p:nvPicPr>
        <p:blipFill>
          <a:blip r:embed="rId8"/>
          <a:srcRect r="4549" b="24179"/>
          <a:stretch>
            <a:fillRect/>
          </a:stretch>
        </p:blipFill>
        <p:spPr>
          <a:xfrm>
            <a:off x="242379" y="2342910"/>
            <a:ext cx="4085508" cy="1508856"/>
          </a:xfrm>
          <a:prstGeom prst="rect">
            <a:avLst/>
          </a:prstGeom>
        </p:spPr>
      </p:pic>
      <p:pic>
        <p:nvPicPr>
          <p:cNvPr id="8" name="Picture 7">
            <a:extLst>
              <a:ext uri="{FF2B5EF4-FFF2-40B4-BE49-F238E27FC236}">
                <a16:creationId xmlns:a16="http://schemas.microsoft.com/office/drawing/2014/main" id="{231B08E6-E11E-C700-9596-AC4C66AE3D5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961207" y="3281889"/>
            <a:ext cx="1518378" cy="1760350"/>
          </a:xfrm>
          <a:prstGeom prst="rect">
            <a:avLst/>
          </a:prstGeom>
        </p:spPr>
      </p:pic>
      <p:pic>
        <p:nvPicPr>
          <p:cNvPr id="9" name="Picture 8">
            <a:extLst>
              <a:ext uri="{FF2B5EF4-FFF2-40B4-BE49-F238E27FC236}">
                <a16:creationId xmlns:a16="http://schemas.microsoft.com/office/drawing/2014/main" id="{F91D496B-8749-2BB0-F7F1-22AE82BD9741}"/>
              </a:ext>
              <a:ext uri="{C183D7F6-B498-43B3-948B-1728B52AA6E4}">
                <adec:decorative xmlns:adec="http://schemas.microsoft.com/office/drawing/2017/decorative" val="1"/>
              </a:ext>
            </a:extLst>
          </p:cNvPr>
          <p:cNvPicPr>
            <a:picLocks noChangeAspect="1"/>
          </p:cNvPicPr>
          <p:nvPr/>
        </p:nvPicPr>
        <p:blipFill>
          <a:blip r:embed="rId10"/>
          <a:srcRect r="9442"/>
          <a:stretch>
            <a:fillRect/>
          </a:stretch>
        </p:blipFill>
        <p:spPr>
          <a:xfrm>
            <a:off x="6780862" y="3345757"/>
            <a:ext cx="1868481" cy="1558088"/>
          </a:xfrm>
          <a:prstGeom prst="rect">
            <a:avLst/>
          </a:prstGeom>
        </p:spPr>
      </p:pic>
      <p:sp>
        <p:nvSpPr>
          <p:cNvPr id="12" name="TextBox 11">
            <a:extLst>
              <a:ext uri="{FF2B5EF4-FFF2-40B4-BE49-F238E27FC236}">
                <a16:creationId xmlns:a16="http://schemas.microsoft.com/office/drawing/2014/main" id="{D33A93F9-C76E-A987-C1E6-5939DB4C1E96}"/>
              </a:ext>
              <a:ext uri="{C183D7F6-B498-43B3-948B-1728B52AA6E4}">
                <adec:decorative xmlns:adec="http://schemas.microsoft.com/office/drawing/2017/decorative" val="1"/>
              </a:ext>
            </a:extLst>
          </p:cNvPr>
          <p:cNvSpPr txBox="1"/>
          <p:nvPr/>
        </p:nvSpPr>
        <p:spPr>
          <a:xfrm>
            <a:off x="4863606" y="4330264"/>
            <a:ext cx="714699" cy="3077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en-US" sz="1400" b="1">
                <a:solidFill>
                  <a:schemeClr val="tx1">
                    <a:lumMod val="76000"/>
                  </a:schemeClr>
                </a:solidFill>
                <a:latin typeface="Calibri"/>
                <a:ea typeface="Calibri"/>
                <a:cs typeface="Calibri"/>
              </a:rPr>
              <a:t>3 cases</a:t>
            </a:r>
          </a:p>
        </p:txBody>
      </p:sp>
      <p:sp>
        <p:nvSpPr>
          <p:cNvPr id="15" name="TextBox 14">
            <a:extLst>
              <a:ext uri="{FF2B5EF4-FFF2-40B4-BE49-F238E27FC236}">
                <a16:creationId xmlns:a16="http://schemas.microsoft.com/office/drawing/2014/main" id="{CB50E017-4447-9C90-A6B4-C5DAC2819EBD}"/>
              </a:ext>
              <a:ext uri="{C183D7F6-B498-43B3-948B-1728B52AA6E4}">
                <adec:decorative xmlns:adec="http://schemas.microsoft.com/office/drawing/2017/decorative" val="1"/>
              </a:ext>
            </a:extLst>
          </p:cNvPr>
          <p:cNvSpPr txBox="1"/>
          <p:nvPr/>
        </p:nvSpPr>
        <p:spPr>
          <a:xfrm>
            <a:off x="6856343" y="4383645"/>
            <a:ext cx="822529" cy="3077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en-US" sz="1400" b="1">
                <a:solidFill>
                  <a:schemeClr val="tx1">
                    <a:lumMod val="76000"/>
                  </a:schemeClr>
                </a:solidFill>
                <a:latin typeface="Calibri"/>
                <a:ea typeface="Calibri"/>
                <a:cs typeface="Calibri"/>
              </a:rPr>
              <a:t>7 cases</a:t>
            </a:r>
            <a:endParaRPr lang="en-US" sz="1400" b="1">
              <a:solidFill>
                <a:schemeClr val="tx1">
                  <a:lumMod val="76000"/>
                </a:schemeClr>
              </a:solidFill>
            </a:endParaRPr>
          </a:p>
        </p:txBody>
      </p:sp>
    </p:spTree>
    <p:extLst>
      <p:ext uri="{BB962C8B-B14F-4D97-AF65-F5344CB8AC3E}">
        <p14:creationId xmlns:p14="http://schemas.microsoft.com/office/powerpoint/2010/main" val="6468036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37EB-75A5-085B-A7A8-F1A45072DD6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D4313C5-48F9-86D2-A441-B324BDD699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8578" y="4161967"/>
            <a:ext cx="1541682" cy="775554"/>
          </a:xfrm>
          <a:prstGeom prst="rect">
            <a:avLst/>
          </a:prstGeom>
        </p:spPr>
      </p:pic>
      <p:sp>
        <p:nvSpPr>
          <p:cNvPr id="2" name="Title 1">
            <a:extLst>
              <a:ext uri="{FF2B5EF4-FFF2-40B4-BE49-F238E27FC236}">
                <a16:creationId xmlns:a16="http://schemas.microsoft.com/office/drawing/2014/main" id="{626B9EF6-8301-BB24-C56C-EF6CC48083AD}"/>
              </a:ext>
              <a:ext uri="{C183D7F6-B498-43B3-948B-1728B52AA6E4}">
                <adec:decorative xmlns:adec="http://schemas.microsoft.com/office/drawing/2017/decorative" val="1"/>
              </a:ext>
            </a:extLst>
          </p:cNvPr>
          <p:cNvSpPr>
            <a:spLocks noGrp="1"/>
          </p:cNvSpPr>
          <p:nvPr>
            <p:ph type="title"/>
          </p:nvPr>
        </p:nvSpPr>
        <p:spPr>
          <a:xfrm>
            <a:off x="158578" y="205979"/>
            <a:ext cx="8508562" cy="857250"/>
          </a:xfrm>
        </p:spPr>
        <p:txBody>
          <a:bodyPr lIns="91440" tIns="45720" rIns="91440" bIns="45720" anchor="b" anchorCtr="0"/>
          <a:lstStyle/>
          <a:p>
            <a:r>
              <a:rPr lang="en-US" sz="3100" dirty="0">
                <a:solidFill>
                  <a:schemeClr val="tx1">
                    <a:lumMod val="75000"/>
                  </a:schemeClr>
                </a:solidFill>
                <a:latin typeface="Calibri"/>
                <a:ea typeface="Calibri"/>
                <a:cs typeface="Calibri"/>
              </a:rPr>
              <a:t>Increase in echinocandin-resistant </a:t>
            </a:r>
            <a:r>
              <a:rPr lang="en-US" sz="3100" i="1" dirty="0">
                <a:solidFill>
                  <a:schemeClr val="tx1">
                    <a:lumMod val="75000"/>
                  </a:schemeClr>
                </a:solidFill>
                <a:latin typeface="Calibri"/>
                <a:ea typeface="Calibri"/>
                <a:cs typeface="Calibri"/>
              </a:rPr>
              <a:t>C. auris </a:t>
            </a:r>
            <a:r>
              <a:rPr lang="en-US" sz="3100" dirty="0">
                <a:solidFill>
                  <a:schemeClr val="tx1">
                    <a:lumMod val="75000"/>
                  </a:schemeClr>
                </a:solidFill>
                <a:latin typeface="Calibri"/>
                <a:ea typeface="Calibri"/>
                <a:cs typeface="Calibri"/>
              </a:rPr>
              <a:t>Isolates </a:t>
            </a:r>
            <a:br>
              <a:rPr lang="en-US" sz="3100" dirty="0">
                <a:latin typeface="Calibri"/>
                <a:ea typeface="Calibri"/>
                <a:cs typeface="Calibri"/>
              </a:rPr>
            </a:br>
            <a:r>
              <a:rPr lang="en-US" sz="2400" dirty="0">
                <a:solidFill>
                  <a:schemeClr val="tx1">
                    <a:lumMod val="75000"/>
                  </a:schemeClr>
                </a:solidFill>
                <a:latin typeface="Calibri"/>
                <a:ea typeface="Calibri"/>
                <a:cs typeface="Calibri"/>
              </a:rPr>
              <a:t>through CDC's AR Lab Network, 2016</a:t>
            </a:r>
            <a:r>
              <a:rPr lang="en-US" sz="2400" dirty="0">
                <a:solidFill>
                  <a:schemeClr val="tx1">
                    <a:lumMod val="75000"/>
                  </a:schemeClr>
                </a:solidFill>
                <a:latin typeface="Calibri"/>
                <a:ea typeface="Calibri"/>
                <a:cs typeface="Arial"/>
              </a:rPr>
              <a:t>–</a:t>
            </a:r>
            <a:r>
              <a:rPr lang="en-US" sz="2400" dirty="0">
                <a:solidFill>
                  <a:schemeClr val="tx1">
                    <a:lumMod val="75000"/>
                  </a:schemeClr>
                </a:solidFill>
                <a:latin typeface="Calibri"/>
                <a:ea typeface="Calibri"/>
                <a:cs typeface="Calibri"/>
              </a:rPr>
              <a:t>2024</a:t>
            </a:r>
            <a:endParaRPr lang="en-US" sz="2400" i="1" dirty="0">
              <a:solidFill>
                <a:schemeClr val="tx1">
                  <a:lumMod val="75000"/>
                </a:schemeClr>
              </a:solidFill>
              <a:ea typeface="Calibri"/>
              <a:cs typeface="Calibri"/>
            </a:endParaRPr>
          </a:p>
        </p:txBody>
      </p:sp>
      <p:graphicFrame>
        <p:nvGraphicFramePr>
          <p:cNvPr id="3" name="Chart 2">
            <a:extLst>
              <a:ext uri="{FF2B5EF4-FFF2-40B4-BE49-F238E27FC236}">
                <a16:creationId xmlns:a16="http://schemas.microsoft.com/office/drawing/2014/main" id="{A91F4567-69BE-2500-FEB6-280B73F46FD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56363844"/>
              </p:ext>
            </p:extLst>
          </p:nvPr>
        </p:nvGraphicFramePr>
        <p:xfrm>
          <a:off x="362465" y="1174922"/>
          <a:ext cx="8419070" cy="35783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45427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42F7-0922-E575-3969-3C9C24E02FC0}"/>
              </a:ext>
              <a:ext uri="{C183D7F6-B498-43B3-948B-1728B52AA6E4}">
                <adec:decorative xmlns:adec="http://schemas.microsoft.com/office/drawing/2017/decorative" val="0"/>
              </a:ext>
            </a:extLst>
          </p:cNvPr>
          <p:cNvSpPr>
            <a:spLocks noGrp="1"/>
          </p:cNvSpPr>
          <p:nvPr>
            <p:ph type="title"/>
          </p:nvPr>
        </p:nvSpPr>
        <p:spPr>
          <a:xfrm>
            <a:off x="457200" y="205979"/>
            <a:ext cx="8229600" cy="675124"/>
          </a:xfrm>
        </p:spPr>
        <p:txBody>
          <a:bodyPr lIns="91440" tIns="45720" rIns="91440" bIns="45720" anchor="b" anchorCtr="0"/>
          <a:lstStyle/>
          <a:p>
            <a:r>
              <a:rPr lang="en-US" dirty="0">
                <a:latin typeface="Calibri"/>
                <a:ea typeface="Calibri"/>
                <a:cs typeface="Calibri"/>
              </a:rPr>
              <a:t>Epidemiologic Characteristics of Recent </a:t>
            </a:r>
            <a:r>
              <a:rPr lang="en-US" dirty="0" err="1">
                <a:latin typeface="Calibri"/>
                <a:ea typeface="Calibri"/>
                <a:cs typeface="Calibri"/>
              </a:rPr>
              <a:t>ech</a:t>
            </a:r>
            <a:r>
              <a:rPr lang="en-US" dirty="0">
                <a:latin typeface="Calibri"/>
                <a:ea typeface="Calibri"/>
                <a:cs typeface="Calibri"/>
              </a:rPr>
              <a:t>-r Cases</a:t>
            </a:r>
            <a:endParaRPr lang="en-US" dirty="0"/>
          </a:p>
        </p:txBody>
      </p:sp>
      <p:sp>
        <p:nvSpPr>
          <p:cNvPr id="3" name="Text Placeholder 2">
            <a:extLst>
              <a:ext uri="{FF2B5EF4-FFF2-40B4-BE49-F238E27FC236}">
                <a16:creationId xmlns:a16="http://schemas.microsoft.com/office/drawing/2014/main" id="{0C75307A-E1AB-2582-28F0-F9993985A185}"/>
              </a:ext>
              <a:ext uri="{C183D7F6-B498-43B3-948B-1728B52AA6E4}">
                <adec:decorative xmlns:adec="http://schemas.microsoft.com/office/drawing/2017/decorative" val="0"/>
              </a:ext>
            </a:extLst>
          </p:cNvPr>
          <p:cNvSpPr>
            <a:spLocks noGrp="1"/>
          </p:cNvSpPr>
          <p:nvPr>
            <p:ph type="body" sz="quarter" idx="10"/>
          </p:nvPr>
        </p:nvSpPr>
        <p:spPr>
          <a:xfrm>
            <a:off x="457200" y="1014205"/>
            <a:ext cx="8229600" cy="423795"/>
          </a:xfrm>
        </p:spPr>
        <p:txBody>
          <a:bodyPr/>
          <a:lstStyle/>
          <a:p>
            <a:pPr marL="0" indent="0">
              <a:buNone/>
            </a:pPr>
            <a:r>
              <a:rPr lang="en-US" dirty="0">
                <a:solidFill>
                  <a:srgbClr val="000000"/>
                </a:solidFill>
              </a:rPr>
              <a:t>Among 93 cases (August 2023–December 2024):</a:t>
            </a:r>
          </a:p>
          <a:p>
            <a:endParaRPr lang="en-US" dirty="0">
              <a:solidFill>
                <a:srgbClr val="000000"/>
              </a:solidFill>
            </a:endParaRPr>
          </a:p>
        </p:txBody>
      </p:sp>
      <p:pic>
        <p:nvPicPr>
          <p:cNvPr id="6" name="Graphic 5">
            <a:extLst>
              <a:ext uri="{FF2B5EF4-FFF2-40B4-BE49-F238E27FC236}">
                <a16:creationId xmlns:a16="http://schemas.microsoft.com/office/drawing/2014/main" id="{640E1553-3C98-4F14-CBFA-10C083BE34F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2634" y="1783612"/>
            <a:ext cx="778972" cy="788393"/>
          </a:xfrm>
          <a:prstGeom prst="rect">
            <a:avLst/>
          </a:prstGeom>
        </p:spPr>
      </p:pic>
      <p:sp>
        <p:nvSpPr>
          <p:cNvPr id="7" name="TextBox 6">
            <a:extLst>
              <a:ext uri="{FF2B5EF4-FFF2-40B4-BE49-F238E27FC236}">
                <a16:creationId xmlns:a16="http://schemas.microsoft.com/office/drawing/2014/main" id="{59F2152F-3E40-1272-01A3-65990DC6EA64}"/>
              </a:ext>
              <a:ext uri="{C183D7F6-B498-43B3-948B-1728B52AA6E4}">
                <adec:decorative xmlns:adec="http://schemas.microsoft.com/office/drawing/2017/decorative" val="0"/>
              </a:ext>
            </a:extLst>
          </p:cNvPr>
          <p:cNvSpPr txBox="1"/>
          <p:nvPr/>
        </p:nvSpPr>
        <p:spPr>
          <a:xfrm>
            <a:off x="556107" y="1784281"/>
            <a:ext cx="3195638" cy="923330"/>
          </a:xfrm>
          <a:prstGeom prst="rect">
            <a:avLst/>
          </a:prstGeom>
          <a:noFill/>
        </p:spPr>
        <p:txBody>
          <a:bodyPr wrap="square" lIns="91440" tIns="45720" rIns="91440" bIns="45720" rtlCol="0" anchor="t">
            <a:spAutoFit/>
          </a:bodyPr>
          <a:lstStyle/>
          <a:p>
            <a:pPr algn="r"/>
            <a:r>
              <a:rPr lang="en-US" b="1" dirty="0">
                <a:latin typeface="Calibri"/>
                <a:ea typeface="Calibri"/>
                <a:cs typeface="Calibri"/>
              </a:rPr>
              <a:t>85%</a:t>
            </a:r>
            <a:r>
              <a:rPr lang="en-US" dirty="0">
                <a:solidFill>
                  <a:srgbClr val="000000"/>
                </a:solidFill>
                <a:latin typeface="Calibri"/>
                <a:ea typeface="Calibri"/>
                <a:cs typeface="Calibri"/>
              </a:rPr>
              <a:t> of all specimens collected at acute care hospitals and </a:t>
            </a:r>
            <a:r>
              <a:rPr lang="en-US" b="1" dirty="0">
                <a:latin typeface="Calibri"/>
                <a:ea typeface="Calibri"/>
                <a:cs typeface="Calibri"/>
              </a:rPr>
              <a:t>92%</a:t>
            </a:r>
            <a:r>
              <a:rPr lang="en-US" dirty="0">
                <a:solidFill>
                  <a:srgbClr val="000000"/>
                </a:solidFill>
                <a:latin typeface="Calibri"/>
                <a:ea typeface="Calibri"/>
                <a:cs typeface="Calibri"/>
              </a:rPr>
              <a:t> were clinical cases</a:t>
            </a:r>
            <a:endParaRPr lang="en-US" dirty="0">
              <a:solidFill>
                <a:srgbClr val="000000"/>
              </a:solidFill>
              <a:latin typeface="Calibri" panose="020F0502020204030204" pitchFamily="34" charset="0"/>
            </a:endParaRPr>
          </a:p>
        </p:txBody>
      </p:sp>
      <p:sp>
        <p:nvSpPr>
          <p:cNvPr id="8" name="TextBox 7">
            <a:extLst>
              <a:ext uri="{FF2B5EF4-FFF2-40B4-BE49-F238E27FC236}">
                <a16:creationId xmlns:a16="http://schemas.microsoft.com/office/drawing/2014/main" id="{D7B79BC2-84C6-52B0-D57C-13C5677BC08B}"/>
              </a:ext>
              <a:ext uri="{C183D7F6-B498-43B3-948B-1728B52AA6E4}">
                <adec:decorative xmlns:adec="http://schemas.microsoft.com/office/drawing/2017/decorative" val="0"/>
              </a:ext>
            </a:extLst>
          </p:cNvPr>
          <p:cNvSpPr txBox="1"/>
          <p:nvPr/>
        </p:nvSpPr>
        <p:spPr>
          <a:xfrm>
            <a:off x="4792495" y="1862940"/>
            <a:ext cx="4296881" cy="646331"/>
          </a:xfrm>
          <a:prstGeom prst="rect">
            <a:avLst/>
          </a:prstGeom>
          <a:noFill/>
        </p:spPr>
        <p:txBody>
          <a:bodyPr wrap="square" lIns="91440" tIns="45720" rIns="91440" bIns="45720" rtlCol="0" anchor="t">
            <a:spAutoFit/>
          </a:bodyPr>
          <a:lstStyle/>
          <a:p>
            <a:r>
              <a:rPr lang="en-US">
                <a:solidFill>
                  <a:srgbClr val="000000"/>
                </a:solidFill>
                <a:latin typeface="Calibri"/>
                <a:ea typeface="Calibri"/>
                <a:cs typeface="Calibri"/>
              </a:rPr>
              <a:t>Patients with resistant </a:t>
            </a:r>
            <a:r>
              <a:rPr lang="en-US" i="1">
                <a:solidFill>
                  <a:srgbClr val="000000"/>
                </a:solidFill>
                <a:latin typeface="Calibri"/>
                <a:ea typeface="Calibri"/>
                <a:cs typeface="Calibri"/>
              </a:rPr>
              <a:t>C. auris</a:t>
            </a:r>
            <a:r>
              <a:rPr lang="en-US">
                <a:solidFill>
                  <a:srgbClr val="000000"/>
                </a:solidFill>
                <a:latin typeface="Calibri"/>
                <a:ea typeface="Calibri"/>
                <a:cs typeface="Calibri"/>
              </a:rPr>
              <a:t> were mostly identified from clinical specimens at ACHs</a:t>
            </a:r>
            <a:endParaRPr lang="en-US">
              <a:latin typeface="Calibri"/>
              <a:ea typeface="Calibri"/>
              <a:cs typeface="Calibri"/>
            </a:endParaRPr>
          </a:p>
        </p:txBody>
      </p:sp>
      <p:sp>
        <p:nvSpPr>
          <p:cNvPr id="11" name="TextBox 10">
            <a:extLst>
              <a:ext uri="{FF2B5EF4-FFF2-40B4-BE49-F238E27FC236}">
                <a16:creationId xmlns:a16="http://schemas.microsoft.com/office/drawing/2014/main" id="{4782A5F9-817A-C9C2-FCF5-43BF795B7D0A}"/>
              </a:ext>
              <a:ext uri="{C183D7F6-B498-43B3-948B-1728B52AA6E4}">
                <adec:decorative xmlns:adec="http://schemas.microsoft.com/office/drawing/2017/decorative" val="0"/>
              </a:ext>
            </a:extLst>
          </p:cNvPr>
          <p:cNvSpPr txBox="1"/>
          <p:nvPr/>
        </p:nvSpPr>
        <p:spPr>
          <a:xfrm>
            <a:off x="514664" y="2934212"/>
            <a:ext cx="3195638" cy="646331"/>
          </a:xfrm>
          <a:prstGeom prst="rect">
            <a:avLst/>
          </a:prstGeom>
          <a:noFill/>
        </p:spPr>
        <p:txBody>
          <a:bodyPr wrap="square" rtlCol="0">
            <a:spAutoFit/>
          </a:bodyPr>
          <a:lstStyle/>
          <a:p>
            <a:pPr algn="r"/>
            <a:r>
              <a:rPr lang="en-US" b="1">
                <a:latin typeface="Calibri" panose="020F0502020204030204" pitchFamily="34" charset="0"/>
              </a:rPr>
              <a:t>&gt;50%</a:t>
            </a:r>
            <a:r>
              <a:rPr lang="en-US">
                <a:latin typeface="Calibri" panose="020F0502020204030204" pitchFamily="34" charset="0"/>
              </a:rPr>
              <a:t> </a:t>
            </a:r>
            <a:r>
              <a:rPr lang="en-US">
                <a:solidFill>
                  <a:srgbClr val="000000"/>
                </a:solidFill>
                <a:latin typeface="Calibri" panose="020F0502020204030204" pitchFamily="34" charset="0"/>
              </a:rPr>
              <a:t>of all specimens collected were from urine samples</a:t>
            </a:r>
          </a:p>
        </p:txBody>
      </p:sp>
      <p:sp>
        <p:nvSpPr>
          <p:cNvPr id="12" name="TextBox 11">
            <a:extLst>
              <a:ext uri="{FF2B5EF4-FFF2-40B4-BE49-F238E27FC236}">
                <a16:creationId xmlns:a16="http://schemas.microsoft.com/office/drawing/2014/main" id="{15451472-8C8F-AD3B-CB20-6B23EE3908F7}"/>
              </a:ext>
              <a:ext uri="{C183D7F6-B498-43B3-948B-1728B52AA6E4}">
                <adec:decorative xmlns:adec="http://schemas.microsoft.com/office/drawing/2017/decorative" val="0"/>
              </a:ext>
            </a:extLst>
          </p:cNvPr>
          <p:cNvSpPr txBox="1"/>
          <p:nvPr/>
        </p:nvSpPr>
        <p:spPr>
          <a:xfrm>
            <a:off x="4805677" y="2799187"/>
            <a:ext cx="4353188" cy="923330"/>
          </a:xfrm>
          <a:prstGeom prst="rect">
            <a:avLst/>
          </a:prstGeom>
          <a:noFill/>
        </p:spPr>
        <p:txBody>
          <a:bodyPr wrap="square" lIns="91440" tIns="45720" rIns="91440" bIns="45720" rtlCol="0" anchor="t">
            <a:spAutoFit/>
          </a:bodyPr>
          <a:lstStyle/>
          <a:p>
            <a:r>
              <a:rPr lang="en-US">
                <a:solidFill>
                  <a:srgbClr val="000000"/>
                </a:solidFill>
                <a:latin typeface="Calibri"/>
                <a:ea typeface="Calibri"/>
                <a:cs typeface="Calibri"/>
              </a:rPr>
              <a:t>Low echinocandin levels in urine may promote development of resistance in urinary track</a:t>
            </a:r>
          </a:p>
        </p:txBody>
      </p:sp>
      <p:pic>
        <p:nvPicPr>
          <p:cNvPr id="14" name="Graphic 13">
            <a:extLst>
              <a:ext uri="{FF2B5EF4-FFF2-40B4-BE49-F238E27FC236}">
                <a16:creationId xmlns:a16="http://schemas.microsoft.com/office/drawing/2014/main" id="{570F5008-A78D-60B5-595B-877E1C57E0F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507" y="4044752"/>
            <a:ext cx="672209" cy="691049"/>
          </a:xfrm>
          <a:prstGeom prst="rect">
            <a:avLst/>
          </a:prstGeom>
        </p:spPr>
      </p:pic>
      <p:sp>
        <p:nvSpPr>
          <p:cNvPr id="15" name="TextBox 14">
            <a:extLst>
              <a:ext uri="{FF2B5EF4-FFF2-40B4-BE49-F238E27FC236}">
                <a16:creationId xmlns:a16="http://schemas.microsoft.com/office/drawing/2014/main" id="{FBBE26EE-E4EA-0A8A-B101-323B346927F5}"/>
              </a:ext>
              <a:ext uri="{C183D7F6-B498-43B3-948B-1728B52AA6E4}">
                <adec:decorative xmlns:adec="http://schemas.microsoft.com/office/drawing/2017/decorative" val="0"/>
              </a:ext>
            </a:extLst>
          </p:cNvPr>
          <p:cNvSpPr txBox="1"/>
          <p:nvPr/>
        </p:nvSpPr>
        <p:spPr>
          <a:xfrm>
            <a:off x="101424" y="4017466"/>
            <a:ext cx="3652839" cy="646331"/>
          </a:xfrm>
          <a:prstGeom prst="rect">
            <a:avLst/>
          </a:prstGeom>
          <a:noFill/>
        </p:spPr>
        <p:txBody>
          <a:bodyPr wrap="square" rtlCol="0">
            <a:spAutoFit/>
          </a:bodyPr>
          <a:lstStyle/>
          <a:p>
            <a:pPr algn="r"/>
            <a:r>
              <a:rPr lang="en-US" b="1">
                <a:latin typeface="Calibri" panose="020F0502020204030204" pitchFamily="34" charset="0"/>
              </a:rPr>
              <a:t>56% </a:t>
            </a:r>
            <a:r>
              <a:rPr lang="en-US">
                <a:solidFill>
                  <a:srgbClr val="000000"/>
                </a:solidFill>
                <a:latin typeface="Calibri" panose="020F0502020204030204" pitchFamily="34" charset="0"/>
              </a:rPr>
              <a:t>had prior echinocandin use documented (lower bound estimate)</a:t>
            </a:r>
          </a:p>
        </p:txBody>
      </p:sp>
      <p:sp>
        <p:nvSpPr>
          <p:cNvPr id="16" name="TextBox 15">
            <a:extLst>
              <a:ext uri="{FF2B5EF4-FFF2-40B4-BE49-F238E27FC236}">
                <a16:creationId xmlns:a16="http://schemas.microsoft.com/office/drawing/2014/main" id="{E423B5B8-5E05-268E-90DD-288E7E757E70}"/>
              </a:ext>
              <a:ext uri="{C183D7F6-B498-43B3-948B-1728B52AA6E4}">
                <adec:decorative xmlns:adec="http://schemas.microsoft.com/office/drawing/2017/decorative" val="0"/>
              </a:ext>
            </a:extLst>
          </p:cNvPr>
          <p:cNvSpPr txBox="1"/>
          <p:nvPr/>
        </p:nvSpPr>
        <p:spPr>
          <a:xfrm>
            <a:off x="4849638" y="4017466"/>
            <a:ext cx="4233864" cy="646331"/>
          </a:xfrm>
          <a:prstGeom prst="rect">
            <a:avLst/>
          </a:prstGeom>
          <a:noFill/>
        </p:spPr>
        <p:txBody>
          <a:bodyPr wrap="square" rtlCol="0">
            <a:spAutoFit/>
          </a:bodyPr>
          <a:lstStyle/>
          <a:p>
            <a:r>
              <a:rPr lang="en-US">
                <a:solidFill>
                  <a:srgbClr val="000000"/>
                </a:solidFill>
                <a:latin typeface="Calibri" panose="020F0502020204030204" pitchFamily="34" charset="0"/>
              </a:rPr>
              <a:t>Mix of resistance developed on treatment and acquired through transmission</a:t>
            </a:r>
          </a:p>
        </p:txBody>
      </p:sp>
      <p:pic>
        <p:nvPicPr>
          <p:cNvPr id="4" name="Graphic 3">
            <a:extLst>
              <a:ext uri="{FF2B5EF4-FFF2-40B4-BE49-F238E27FC236}">
                <a16:creationId xmlns:a16="http://schemas.microsoft.com/office/drawing/2014/main" id="{02792DB8-BF1A-CD2E-46C7-3EAD6366751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32191" y="2799094"/>
            <a:ext cx="914400" cy="914400"/>
          </a:xfrm>
          <a:prstGeom prst="rect">
            <a:avLst/>
          </a:prstGeom>
        </p:spPr>
      </p:pic>
    </p:spTree>
    <p:extLst>
      <p:ext uri="{BB962C8B-B14F-4D97-AF65-F5344CB8AC3E}">
        <p14:creationId xmlns:p14="http://schemas.microsoft.com/office/powerpoint/2010/main" val="17847333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9135-4C98-E143-CEB8-082E28356072}"/>
              </a:ext>
            </a:extLst>
          </p:cNvPr>
          <p:cNvSpPr>
            <a:spLocks noGrp="1"/>
          </p:cNvSpPr>
          <p:nvPr>
            <p:ph type="title"/>
          </p:nvPr>
        </p:nvSpPr>
        <p:spPr>
          <a:xfrm>
            <a:off x="240533" y="205979"/>
            <a:ext cx="8806869" cy="482729"/>
          </a:xfrm>
        </p:spPr>
        <p:txBody>
          <a:bodyPr/>
          <a:lstStyle/>
          <a:p>
            <a:r>
              <a:rPr lang="en-US" dirty="0"/>
              <a:t>Genomic Epidemiology of echinocandin-resistant </a:t>
            </a:r>
            <a:r>
              <a:rPr lang="en-US" i="1" dirty="0"/>
              <a:t>C. auris</a:t>
            </a:r>
          </a:p>
        </p:txBody>
      </p:sp>
      <p:graphicFrame>
        <p:nvGraphicFramePr>
          <p:cNvPr id="6" name="Diagram 5">
            <a:extLst>
              <a:ext uri="{FF2B5EF4-FFF2-40B4-BE49-F238E27FC236}">
                <a16:creationId xmlns:a16="http://schemas.microsoft.com/office/drawing/2014/main" id="{E6E496F4-A57C-5EF2-5383-494E961613B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216745"/>
              </p:ext>
            </p:extLst>
          </p:nvPr>
        </p:nvGraphicFramePr>
        <p:xfrm>
          <a:off x="-447675" y="1162434"/>
          <a:ext cx="5800725" cy="3560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TextBox 65">
            <a:extLst>
              <a:ext uri="{FF2B5EF4-FFF2-40B4-BE49-F238E27FC236}">
                <a16:creationId xmlns:a16="http://schemas.microsoft.com/office/drawing/2014/main" id="{36567E70-4866-8585-99D6-ADB5B9772E77}"/>
              </a:ext>
            </a:extLst>
          </p:cNvPr>
          <p:cNvSpPr txBox="1"/>
          <p:nvPr/>
        </p:nvSpPr>
        <p:spPr>
          <a:xfrm>
            <a:off x="5138603" y="1100747"/>
            <a:ext cx="3953308" cy="438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000000"/>
                </a:solidFill>
                <a:latin typeface="Calibri"/>
                <a:ea typeface="Calibri"/>
                <a:cs typeface="Calibri"/>
              </a:rPr>
              <a:t>Number of </a:t>
            </a:r>
            <a:r>
              <a:rPr lang="en-US" sz="1200" b="1" dirty="0" err="1">
                <a:solidFill>
                  <a:srgbClr val="000000"/>
                </a:solidFill>
                <a:latin typeface="Calibri"/>
                <a:ea typeface="Calibri"/>
                <a:cs typeface="Calibri"/>
              </a:rPr>
              <a:t>ech</a:t>
            </a:r>
            <a:r>
              <a:rPr lang="en-US" sz="1200" b="1" dirty="0">
                <a:solidFill>
                  <a:srgbClr val="000000"/>
                </a:solidFill>
                <a:latin typeface="Calibri"/>
                <a:ea typeface="Calibri"/>
                <a:cs typeface="Calibri"/>
              </a:rPr>
              <a:t>-R and </a:t>
            </a:r>
            <a:r>
              <a:rPr lang="en-US" sz="1200" b="1" dirty="0" err="1">
                <a:solidFill>
                  <a:srgbClr val="000000"/>
                </a:solidFill>
                <a:latin typeface="Calibri"/>
                <a:ea typeface="Calibri"/>
                <a:cs typeface="Calibri"/>
              </a:rPr>
              <a:t>ech</a:t>
            </a:r>
            <a:r>
              <a:rPr lang="en-US" sz="1200" b="1" dirty="0">
                <a:solidFill>
                  <a:srgbClr val="000000"/>
                </a:solidFill>
                <a:latin typeface="Calibri"/>
                <a:ea typeface="Calibri"/>
                <a:cs typeface="Calibri"/>
              </a:rPr>
              <a:t>-S cases per clade </a:t>
            </a:r>
            <a:endParaRPr lang="en-US" b="1" dirty="0">
              <a:solidFill>
                <a:srgbClr val="0F56DC"/>
              </a:solidFill>
              <a:ea typeface="Calibri"/>
              <a:cs typeface="Calibri"/>
            </a:endParaRPr>
          </a:p>
          <a:p>
            <a:pPr algn="ctr"/>
            <a:r>
              <a:rPr lang="en-US" sz="1050" dirty="0">
                <a:solidFill>
                  <a:srgbClr val="000000"/>
                </a:solidFill>
                <a:latin typeface="Calibri"/>
                <a:ea typeface="Calibri"/>
                <a:cs typeface="Calibri"/>
              </a:rPr>
              <a:t>(among US isolates 2013—2022 with WGS and AFST results, N-809)</a:t>
            </a:r>
            <a:endParaRPr lang="en-US" sz="1050" dirty="0"/>
          </a:p>
        </p:txBody>
      </p:sp>
      <p:pic>
        <p:nvPicPr>
          <p:cNvPr id="5" name="Picture 4" descr="Bar chart of Number of Ech-R and Ech-S cases per clade &#10;">
            <a:extLst>
              <a:ext uri="{FF2B5EF4-FFF2-40B4-BE49-F238E27FC236}">
                <a16:creationId xmlns:a16="http://schemas.microsoft.com/office/drawing/2014/main" id="{8848CDA8-C1E9-DF85-46F6-61B975B683CE}"/>
              </a:ext>
            </a:extLst>
          </p:cNvPr>
          <p:cNvPicPr>
            <a:picLocks noChangeAspect="1"/>
          </p:cNvPicPr>
          <p:nvPr/>
        </p:nvPicPr>
        <p:blipFill>
          <a:blip r:embed="rId8"/>
          <a:srcRect l="-4866" r="-68"/>
          <a:stretch>
            <a:fillRect/>
          </a:stretch>
        </p:blipFill>
        <p:spPr>
          <a:xfrm>
            <a:off x="4873287" y="1644070"/>
            <a:ext cx="4220552" cy="2876613"/>
          </a:xfrm>
          <a:prstGeom prst="rect">
            <a:avLst/>
          </a:prstGeom>
        </p:spPr>
      </p:pic>
      <p:sp>
        <p:nvSpPr>
          <p:cNvPr id="29" name="TextBox 28">
            <a:extLst>
              <a:ext uri="{FF2B5EF4-FFF2-40B4-BE49-F238E27FC236}">
                <a16:creationId xmlns:a16="http://schemas.microsoft.com/office/drawing/2014/main" id="{FA2A2486-15A8-E9D2-0057-51694A821C4F}"/>
              </a:ext>
            </a:extLst>
          </p:cNvPr>
          <p:cNvSpPr txBox="1"/>
          <p:nvPr/>
        </p:nvSpPr>
        <p:spPr>
          <a:xfrm>
            <a:off x="8256895" y="4730656"/>
            <a:ext cx="7915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latin typeface="Calibri"/>
                <a:ea typeface="Calibri"/>
                <a:cs typeface="Calibri"/>
              </a:rPr>
              <a:t>In review</a:t>
            </a:r>
            <a:endParaRPr lang="en-US" sz="1200">
              <a:solidFill>
                <a:srgbClr val="000000"/>
              </a:solidFill>
              <a:latin typeface="Calibri" panose="020F0502020204030204" pitchFamily="34" charset="0"/>
              <a:ea typeface="Calibri"/>
              <a:cs typeface="Calibri"/>
            </a:endParaRPr>
          </a:p>
        </p:txBody>
      </p:sp>
      <p:sp>
        <p:nvSpPr>
          <p:cNvPr id="200" name="TextBox 199">
            <a:extLst>
              <a:ext uri="{FF2B5EF4-FFF2-40B4-BE49-F238E27FC236}">
                <a16:creationId xmlns:a16="http://schemas.microsoft.com/office/drawing/2014/main" id="{F2B65E6F-B23E-C000-4A7C-0F6A515EA40A}"/>
              </a:ext>
            </a:extLst>
          </p:cNvPr>
          <p:cNvSpPr txBox="1"/>
          <p:nvPr/>
        </p:nvSpPr>
        <p:spPr>
          <a:xfrm>
            <a:off x="-56636" y="4860325"/>
            <a:ext cx="27431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rgbClr val="000000"/>
                </a:solidFill>
                <a:latin typeface="Calibri"/>
                <a:ea typeface="Calibri"/>
                <a:cs typeface="Calibri"/>
              </a:rPr>
              <a:t>*</a:t>
            </a:r>
            <a:r>
              <a:rPr lang="en-US" sz="700">
                <a:solidFill>
                  <a:srgbClr val="000000"/>
                </a:solidFill>
                <a:latin typeface="Calibri"/>
                <a:ea typeface="Calibri"/>
                <a:cs typeface="Calibri"/>
              </a:rPr>
              <a:t>Tian et al. Emerg Microbes Infect. 2024</a:t>
            </a:r>
            <a:endParaRPr lang="en-US" sz="7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0459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MS Teams Platform</a:t>
            </a:r>
          </a:p>
        </p:txBody>
      </p:sp>
      <p:sp>
        <p:nvSpPr>
          <p:cNvPr id="3" name="Content Placeholder 2"/>
          <p:cNvSpPr>
            <a:spLocks noGrp="1"/>
          </p:cNvSpPr>
          <p:nvPr>
            <p:ph type="body" sz="quarter" idx="10"/>
          </p:nvPr>
        </p:nvSpPr>
        <p:spPr>
          <a:xfrm>
            <a:off x="457201" y="1194969"/>
            <a:ext cx="8102813" cy="3341688"/>
          </a:xfrm>
        </p:spPr>
        <p:txBody>
          <a:bodyPr/>
          <a:lstStyle/>
          <a:p>
            <a:r>
              <a:rPr lang="en-US" dirty="0">
                <a:solidFill>
                  <a:srgbClr val="000000"/>
                </a:solidFill>
              </a:rPr>
              <a:t>All participants joining us today are in listen-only mode.</a:t>
            </a:r>
          </a:p>
          <a:p>
            <a:r>
              <a:rPr lang="en-US" dirty="0">
                <a:solidFill>
                  <a:srgbClr val="000000"/>
                </a:solidFill>
              </a:rPr>
              <a:t>To view live captions:</a:t>
            </a:r>
          </a:p>
          <a:p>
            <a:pPr lvl="1"/>
            <a:r>
              <a:rPr lang="en-US" dirty="0">
                <a:solidFill>
                  <a:srgbClr val="000000"/>
                </a:solidFill>
              </a:rPr>
              <a:t>From menu bar, click “More”</a:t>
            </a:r>
          </a:p>
          <a:p>
            <a:pPr lvl="1"/>
            <a:r>
              <a:rPr lang="en-US" dirty="0">
                <a:solidFill>
                  <a:srgbClr val="000000"/>
                </a:solidFill>
              </a:rPr>
              <a:t>Then choose “Language and Speech”</a:t>
            </a:r>
          </a:p>
          <a:p>
            <a:pPr lvl="1"/>
            <a:r>
              <a:rPr lang="en-US" dirty="0">
                <a:solidFill>
                  <a:srgbClr val="000000"/>
                </a:solidFill>
              </a:rPr>
              <a:t>Then choose “Show live captions”</a:t>
            </a:r>
          </a:p>
          <a:p>
            <a:r>
              <a:rPr lang="en-US" dirty="0">
                <a:solidFill>
                  <a:srgbClr val="000000"/>
                </a:solidFill>
              </a:rPr>
              <a:t>To remove thumbnail view of the gallery of attendees, you may enable “Focus Mode”:</a:t>
            </a:r>
          </a:p>
          <a:p>
            <a:pPr lvl="1"/>
            <a:r>
              <a:rPr lang="en-US" dirty="0">
                <a:solidFill>
                  <a:srgbClr val="000000"/>
                </a:solidFill>
              </a:rPr>
              <a:t>From menu bar, click “View”</a:t>
            </a:r>
          </a:p>
          <a:p>
            <a:pPr lvl="1"/>
            <a:r>
              <a:rPr lang="en-US" dirty="0">
                <a:solidFill>
                  <a:srgbClr val="000000"/>
                </a:solidFill>
              </a:rPr>
              <a:t>Then choose “Focus on Content”</a:t>
            </a:r>
          </a:p>
          <a:p>
            <a:pPr marL="457189" lvl="1" indent="0">
              <a:buNone/>
            </a:pPr>
            <a:endParaRPr lang="en-US" dirty="0">
              <a:solidFill>
                <a:srgbClr val="000000"/>
              </a:solidFill>
            </a:endParaRPr>
          </a:p>
        </p:txBody>
      </p:sp>
    </p:spTree>
    <p:extLst>
      <p:ext uri="{BB962C8B-B14F-4D97-AF65-F5344CB8AC3E}">
        <p14:creationId xmlns:p14="http://schemas.microsoft.com/office/powerpoint/2010/main" val="2471956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6BABE4B-9B87-9A01-9929-E3DCF81D98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9452719"/>
              </p:ext>
            </p:extLst>
          </p:nvPr>
        </p:nvGraphicFramePr>
        <p:xfrm>
          <a:off x="303609" y="228600"/>
          <a:ext cx="8536781" cy="4543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5ACD6C5C-72C1-1643-32AE-B46CD17D73D2}"/>
              </a:ext>
            </a:extLst>
          </p:cNvPr>
          <p:cNvSpPr>
            <a:spLocks noGrp="1"/>
          </p:cNvSpPr>
          <p:nvPr>
            <p:ph type="title"/>
          </p:nvPr>
        </p:nvSpPr>
        <p:spPr>
          <a:xfrm>
            <a:off x="457200" y="-857250"/>
            <a:ext cx="8229600" cy="857250"/>
          </a:xfrm>
        </p:spPr>
        <p:txBody>
          <a:bodyPr anchor="b" anchorCtr="0"/>
          <a:lstStyle/>
          <a:p>
            <a:r>
              <a:rPr lang="en-US" dirty="0"/>
              <a:t>Laboratory </a:t>
            </a:r>
            <a:r>
              <a:rPr lang="en-US" dirty="0">
                <a:latin typeface="Myriad Web Pro"/>
              </a:rPr>
              <a:t>Testing to Detect</a:t>
            </a:r>
            <a:r>
              <a:rPr lang="en-US" dirty="0"/>
              <a:t> Cases and Guide Treatment</a:t>
            </a:r>
          </a:p>
        </p:txBody>
      </p:sp>
    </p:spTree>
    <p:extLst>
      <p:ext uri="{BB962C8B-B14F-4D97-AF65-F5344CB8AC3E}">
        <p14:creationId xmlns:p14="http://schemas.microsoft.com/office/powerpoint/2010/main" val="121389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A93E-24B3-FB47-B333-D72857FC26A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408A580-A762-3678-0E2F-8AD0CD00269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3452"/>
              </p:ext>
            </p:extLst>
          </p:nvPr>
        </p:nvGraphicFramePr>
        <p:xfrm>
          <a:off x="237393" y="182337"/>
          <a:ext cx="8684915" cy="412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7" name="TextBox 216">
            <a:extLst>
              <a:ext uri="{FF2B5EF4-FFF2-40B4-BE49-F238E27FC236}">
                <a16:creationId xmlns:a16="http://schemas.microsoft.com/office/drawing/2014/main" id="{FD898878-CA18-C687-F45D-79DB0136B50F}"/>
              </a:ext>
            </a:extLst>
          </p:cNvPr>
          <p:cNvSpPr txBox="1"/>
          <p:nvPr/>
        </p:nvSpPr>
        <p:spPr>
          <a:xfrm>
            <a:off x="334664" y="4469027"/>
            <a:ext cx="8489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solidFill>
                <a:latin typeface="Calibri"/>
                <a:ea typeface="Calibri"/>
                <a:cs typeface="Calibri"/>
              </a:rPr>
              <a:t>More clinical data are needed. Echinocandin-resistant isolates added to CDC's AR bank.</a:t>
            </a:r>
          </a:p>
        </p:txBody>
      </p:sp>
      <p:sp>
        <p:nvSpPr>
          <p:cNvPr id="2" name="Title 1">
            <a:extLst>
              <a:ext uri="{FF2B5EF4-FFF2-40B4-BE49-F238E27FC236}">
                <a16:creationId xmlns:a16="http://schemas.microsoft.com/office/drawing/2014/main" id="{7B50B199-1547-8403-E185-B91C0DC80C60}"/>
              </a:ext>
            </a:extLst>
          </p:cNvPr>
          <p:cNvSpPr>
            <a:spLocks noGrp="1"/>
          </p:cNvSpPr>
          <p:nvPr>
            <p:ph type="title"/>
          </p:nvPr>
        </p:nvSpPr>
        <p:spPr>
          <a:xfrm>
            <a:off x="457200" y="-857250"/>
            <a:ext cx="8229600" cy="857250"/>
          </a:xfrm>
        </p:spPr>
        <p:txBody>
          <a:bodyPr anchor="b" anchorCtr="0"/>
          <a:lstStyle/>
          <a:p>
            <a:pPr lvl="0"/>
            <a:r>
              <a:rPr lang="en-US" dirty="0"/>
              <a:t>Clinical data about</a:t>
            </a:r>
            <a:r>
              <a:rPr lang="en-US" dirty="0">
                <a:latin typeface="Myriad Web Pro"/>
              </a:rPr>
              <a:t> antifungal</a:t>
            </a:r>
            <a:r>
              <a:rPr lang="en-US" dirty="0"/>
              <a:t> treatment are limited.</a:t>
            </a:r>
          </a:p>
        </p:txBody>
      </p:sp>
    </p:spTree>
    <p:extLst>
      <p:ext uri="{BB962C8B-B14F-4D97-AF65-F5344CB8AC3E}">
        <p14:creationId xmlns:p14="http://schemas.microsoft.com/office/powerpoint/2010/main" val="23444412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1F85B2C-5CD0-494D-DC50-B90F39E384A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585735"/>
              </p:ext>
            </p:extLst>
          </p:nvPr>
        </p:nvGraphicFramePr>
        <p:xfrm>
          <a:off x="285749" y="219075"/>
          <a:ext cx="8582026"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aframo Tips for Alcohol-Based Hand Sanitizer - Caframo Lab Solutions">
            <a:extLst>
              <a:ext uri="{FF2B5EF4-FFF2-40B4-BE49-F238E27FC236}">
                <a16:creationId xmlns:a16="http://schemas.microsoft.com/office/drawing/2014/main" id="{F5C0ACBC-44E0-87E6-728B-BB1EE01001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241" y="3760789"/>
            <a:ext cx="1412423" cy="851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7CFF9D-BBF3-73A6-A6C4-5E11F917CEDE}"/>
              </a:ext>
            </a:extLst>
          </p:cNvPr>
          <p:cNvSpPr>
            <a:spLocks noGrp="1"/>
          </p:cNvSpPr>
          <p:nvPr>
            <p:ph type="title"/>
          </p:nvPr>
        </p:nvSpPr>
        <p:spPr>
          <a:xfrm>
            <a:off x="457200" y="-857250"/>
            <a:ext cx="8229600" cy="857250"/>
          </a:xfrm>
        </p:spPr>
        <p:txBody>
          <a:bodyPr anchor="b" anchorCtr="0"/>
          <a:lstStyle/>
          <a:p>
            <a:pPr lvl="0"/>
            <a:r>
              <a:rPr lang="en-US" dirty="0"/>
              <a:t>IPC measures for echinocandin-resistant strains are the same as those for all other </a:t>
            </a:r>
            <a:r>
              <a:rPr lang="en-US" i="1" dirty="0"/>
              <a:t>C. auris </a:t>
            </a:r>
            <a:r>
              <a:rPr lang="en-US" dirty="0"/>
              <a:t>strains</a:t>
            </a:r>
          </a:p>
        </p:txBody>
      </p:sp>
    </p:spTree>
    <p:extLst>
      <p:ext uri="{BB962C8B-B14F-4D97-AF65-F5344CB8AC3E}">
        <p14:creationId xmlns:p14="http://schemas.microsoft.com/office/powerpoint/2010/main" val="41154118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04B9-3FB7-7C23-C47A-CEB465B6D9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668384-FFBE-39BB-C473-781D695D2147}"/>
              </a:ext>
            </a:extLst>
          </p:cNvPr>
          <p:cNvSpPr>
            <a:spLocks noGrp="1"/>
          </p:cNvSpPr>
          <p:nvPr>
            <p:ph type="body" sz="quarter" idx="10"/>
          </p:nvPr>
        </p:nvSpPr>
        <p:spPr>
          <a:xfrm>
            <a:off x="457200" y="1376680"/>
            <a:ext cx="8229600" cy="3439160"/>
          </a:xfrm>
        </p:spPr>
        <p:txBody>
          <a:bodyPr/>
          <a:lstStyle/>
          <a:p>
            <a:pPr marL="0" indent="0">
              <a:buNone/>
            </a:pPr>
            <a:r>
              <a:rPr lang="en-US" dirty="0">
                <a:solidFill>
                  <a:srgbClr val="000000"/>
                </a:solidFill>
                <a:latin typeface="Calibri"/>
                <a:ea typeface="Calibri"/>
                <a:cs typeface="Calibri"/>
              </a:rPr>
              <a:t>Are special infection control precautions needed for echinocandin-resistant </a:t>
            </a:r>
            <a:r>
              <a:rPr lang="en-US" i="1" dirty="0">
                <a:solidFill>
                  <a:srgbClr val="000000"/>
                </a:solidFill>
                <a:latin typeface="Calibri"/>
                <a:ea typeface="Calibri"/>
                <a:cs typeface="Calibri"/>
              </a:rPr>
              <a:t>C. auris</a:t>
            </a:r>
            <a:r>
              <a:rPr lang="en-US" dirty="0">
                <a:solidFill>
                  <a:srgbClr val="000000"/>
                </a:solidFill>
                <a:latin typeface="Calibri"/>
                <a:ea typeface="Calibri"/>
                <a:cs typeface="Calibri"/>
              </a:rPr>
              <a:t>?</a:t>
            </a:r>
          </a:p>
          <a:p>
            <a:pPr marL="857250" lvl="1" indent="-457200">
              <a:buAutoNum type="alphaLcParenR"/>
            </a:pPr>
            <a:r>
              <a:rPr lang="en-US" sz="2100" dirty="0">
                <a:solidFill>
                  <a:srgbClr val="000000"/>
                </a:solidFill>
                <a:latin typeface="Calibri"/>
                <a:ea typeface="Calibri"/>
                <a:cs typeface="Calibri"/>
              </a:rPr>
              <a:t>No, only standard precautions are needed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Yes, contact precautions or enhanced-barrier precautions are needed, just like all strains of </a:t>
            </a:r>
            <a:r>
              <a:rPr lang="en-US" sz="2100" i="1" dirty="0">
                <a:solidFill>
                  <a:srgbClr val="000000"/>
                </a:solidFill>
                <a:latin typeface="Calibri"/>
                <a:ea typeface="Calibri"/>
                <a:cs typeface="Calibri"/>
              </a:rPr>
              <a:t>C. auris</a:t>
            </a:r>
            <a:r>
              <a:rPr lang="en-US" sz="2100" dirty="0">
                <a:solidFill>
                  <a:srgbClr val="000000"/>
                </a:solidFill>
                <a:latin typeface="Calibri"/>
                <a:ea typeface="Calibri"/>
                <a:cs typeface="Calibri"/>
              </a:rPr>
              <a:t>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Yes, but additional precautions are needed for echinocandin-resistant strains, above and beyond what is needed for all other echinocandin-susceptible strains. </a:t>
            </a:r>
            <a:endParaRPr lang="en-US" sz="4050" dirty="0">
              <a:solidFill>
                <a:srgbClr val="000000"/>
              </a:solidFill>
              <a:latin typeface="Calibri"/>
              <a:ea typeface="Calibri"/>
              <a:cs typeface="Calibri"/>
            </a:endParaRPr>
          </a:p>
        </p:txBody>
      </p:sp>
      <p:sp>
        <p:nvSpPr>
          <p:cNvPr id="2" name="Title 1">
            <a:extLst>
              <a:ext uri="{FF2B5EF4-FFF2-40B4-BE49-F238E27FC236}">
                <a16:creationId xmlns:a16="http://schemas.microsoft.com/office/drawing/2014/main" id="{100AD1BA-168C-440F-D519-020FA316B28F}"/>
              </a:ext>
            </a:extLst>
          </p:cNvPr>
          <p:cNvSpPr>
            <a:spLocks noGrp="1"/>
          </p:cNvSpPr>
          <p:nvPr>
            <p:ph type="title"/>
          </p:nvPr>
        </p:nvSpPr>
        <p:spPr/>
        <p:txBody>
          <a:bodyPr lIns="91440" tIns="45720" rIns="91440" bIns="45720" anchor="b" anchorCtr="0"/>
          <a:lstStyle/>
          <a:p>
            <a:r>
              <a:rPr lang="en-US" dirty="0">
                <a:solidFill>
                  <a:srgbClr val="1E5AAA"/>
                </a:solidFill>
              </a:rPr>
              <a:t>Knowledge Check </a:t>
            </a:r>
            <a:r>
              <a:rPr lang="en-US" dirty="0"/>
              <a:t>Question</a:t>
            </a:r>
            <a:r>
              <a:rPr lang="en-US" dirty="0">
                <a:solidFill>
                  <a:srgbClr val="1E5AAA"/>
                </a:solidFill>
              </a:rPr>
              <a:t> </a:t>
            </a:r>
            <a:r>
              <a:rPr lang="en-US" dirty="0">
                <a:solidFill>
                  <a:schemeClr val="bg1"/>
                </a:solidFill>
              </a:rPr>
              <a:t>2</a:t>
            </a:r>
          </a:p>
        </p:txBody>
      </p:sp>
      <p:sp>
        <p:nvSpPr>
          <p:cNvPr id="5" name="TextBox 4">
            <a:extLst>
              <a:ext uri="{FF2B5EF4-FFF2-40B4-BE49-F238E27FC236}">
                <a16:creationId xmlns:a16="http://schemas.microsoft.com/office/drawing/2014/main" id="{D8431C0A-F0EE-60C1-C500-8995BCEA0E0C}"/>
              </a:ext>
            </a:extLst>
          </p:cNvPr>
          <p:cNvSpPr txBox="1"/>
          <p:nvPr/>
        </p:nvSpPr>
        <p:spPr>
          <a:xfrm>
            <a:off x="622659" y="4157768"/>
            <a:ext cx="82192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latin typeface="Calibri"/>
                <a:ea typeface="Calibri"/>
                <a:cs typeface="Calibri"/>
              </a:rPr>
              <a:t>Correct answer:</a:t>
            </a:r>
            <a:r>
              <a:rPr lang="en-US" sz="2000">
                <a:solidFill>
                  <a:srgbClr val="000000"/>
                </a:solidFill>
                <a:latin typeface="Calibri"/>
                <a:ea typeface="Calibri"/>
                <a:cs typeface="Calibri"/>
              </a:rPr>
              <a:t> b) Yes, contact precautions or enhanced-barrier precautions are needed, just like all strains of </a:t>
            </a:r>
            <a:r>
              <a:rPr lang="en-US" sz="2000" i="1">
                <a:solidFill>
                  <a:srgbClr val="000000"/>
                </a:solidFill>
                <a:latin typeface="Calibri"/>
                <a:ea typeface="Calibri"/>
                <a:cs typeface="Calibri"/>
              </a:rPr>
              <a:t>C. auris</a:t>
            </a:r>
            <a:endParaRPr lang="en-US" sz="2000">
              <a:solidFill>
                <a:srgbClr val="000000"/>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170510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A0E2-9498-55A5-A1D0-88173C82B693}"/>
              </a:ext>
            </a:extLst>
          </p:cNvPr>
          <p:cNvSpPr>
            <a:spLocks noGrp="1"/>
          </p:cNvSpPr>
          <p:nvPr>
            <p:ph type="title"/>
          </p:nvPr>
        </p:nvSpPr>
        <p:spPr/>
        <p:txBody>
          <a:bodyPr anchor="b">
            <a:normAutofit/>
          </a:bodyPr>
          <a:lstStyle/>
          <a:p>
            <a:r>
              <a:rPr lang="en-US" sz="2800"/>
              <a:t>Conclusion</a:t>
            </a:r>
          </a:p>
        </p:txBody>
      </p:sp>
      <p:pic>
        <p:nvPicPr>
          <p:cNvPr id="4" name="Content Placeholder 3">
            <a:extLst>
              <a:ext uri="{FF2B5EF4-FFF2-40B4-BE49-F238E27FC236}">
                <a16:creationId xmlns:a16="http://schemas.microsoft.com/office/drawing/2014/main" id="{AC15159B-C29E-5BE8-C1F2-16B9D5581D5F}"/>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230931" y="1593240"/>
            <a:ext cx="4043135" cy="2275428"/>
          </a:xfrm>
          <a:prstGeom prst="rect">
            <a:avLst/>
          </a:prstGeom>
        </p:spPr>
      </p:pic>
      <p:graphicFrame>
        <p:nvGraphicFramePr>
          <p:cNvPr id="18" name="Text Placeholder 2">
            <a:extLst>
              <a:ext uri="{FF2B5EF4-FFF2-40B4-BE49-F238E27FC236}">
                <a16:creationId xmlns:a16="http://schemas.microsoft.com/office/drawing/2014/main" id="{F6392514-F009-5188-618D-A96B8F74089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0372713"/>
              </p:ext>
            </p:extLst>
          </p:nvPr>
        </p:nvGraphicFramePr>
        <p:xfrm>
          <a:off x="4508823" y="1027445"/>
          <a:ext cx="4394646" cy="3388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77382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1651-B1B6-AC6F-4356-C323BAB02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22764-B301-0F3B-2F37-CDE7935FCDED}"/>
              </a:ext>
            </a:extLst>
          </p:cNvPr>
          <p:cNvSpPr>
            <a:spLocks noGrp="1"/>
          </p:cNvSpPr>
          <p:nvPr>
            <p:ph type="title"/>
          </p:nvPr>
        </p:nvSpPr>
        <p:spPr/>
        <p:txBody>
          <a:bodyPr lIns="91440" tIns="45720" rIns="91440" bIns="45720" anchor="b" anchorCtr="0"/>
          <a:lstStyle/>
          <a:p>
            <a:r>
              <a:rPr lang="en-US" dirty="0">
                <a:latin typeface="Calibri"/>
                <a:ea typeface="Calibri"/>
                <a:cs typeface="Calibri"/>
              </a:rPr>
              <a:t>Knowledge Check Question</a:t>
            </a:r>
            <a:r>
              <a:rPr lang="en-US" dirty="0">
                <a:solidFill>
                  <a:schemeClr val="bg1"/>
                </a:solidFill>
                <a:latin typeface="Calibri"/>
                <a:ea typeface="Calibri"/>
                <a:cs typeface="Calibri"/>
              </a:rPr>
              <a:t>3</a:t>
            </a:r>
          </a:p>
        </p:txBody>
      </p:sp>
      <p:sp>
        <p:nvSpPr>
          <p:cNvPr id="3" name="Text Placeholder 2">
            <a:extLst>
              <a:ext uri="{FF2B5EF4-FFF2-40B4-BE49-F238E27FC236}">
                <a16:creationId xmlns:a16="http://schemas.microsoft.com/office/drawing/2014/main" id="{450029E8-563B-A36F-0620-C07292A82C15}"/>
              </a:ext>
            </a:extLst>
          </p:cNvPr>
          <p:cNvSpPr>
            <a:spLocks noGrp="1"/>
          </p:cNvSpPr>
          <p:nvPr>
            <p:ph type="body" sz="quarter" idx="10"/>
          </p:nvPr>
        </p:nvSpPr>
        <p:spPr>
          <a:xfrm>
            <a:off x="457201" y="1358901"/>
            <a:ext cx="8229599" cy="3316288"/>
          </a:xfrm>
        </p:spPr>
        <p:txBody>
          <a:bodyPr/>
          <a:lstStyle/>
          <a:p>
            <a:pPr marL="0" indent="0">
              <a:buNone/>
            </a:pPr>
            <a:r>
              <a:rPr lang="en-US" dirty="0">
                <a:solidFill>
                  <a:srgbClr val="000000"/>
                </a:solidFill>
                <a:latin typeface="Calibri"/>
                <a:ea typeface="Calibri"/>
                <a:cs typeface="Calibri"/>
              </a:rPr>
              <a:t>How does echinocandin resistance develop among </a:t>
            </a:r>
            <a:r>
              <a:rPr lang="en-US" i="1" dirty="0">
                <a:solidFill>
                  <a:srgbClr val="000000"/>
                </a:solidFill>
                <a:latin typeface="Calibri"/>
                <a:ea typeface="Calibri"/>
                <a:cs typeface="Calibri"/>
              </a:rPr>
              <a:t>C. auris</a:t>
            </a:r>
            <a:r>
              <a:rPr lang="en-US" dirty="0">
                <a:solidFill>
                  <a:srgbClr val="000000"/>
                </a:solidFill>
                <a:latin typeface="Calibri"/>
                <a:ea typeface="Calibri"/>
                <a:cs typeface="Calibri"/>
              </a:rPr>
              <a:t>? </a:t>
            </a:r>
          </a:p>
          <a:p>
            <a:pPr marL="857250" lvl="1" indent="-457200">
              <a:buAutoNum type="alphaLcParenR"/>
            </a:pPr>
            <a:r>
              <a:rPr lang="en-US" dirty="0">
                <a:solidFill>
                  <a:srgbClr val="000000"/>
                </a:solidFill>
                <a:latin typeface="Calibri"/>
                <a:ea typeface="Calibri"/>
                <a:cs typeface="Calibri"/>
              </a:rPr>
              <a:t>On treatment due to antifungal pressure</a:t>
            </a:r>
          </a:p>
          <a:p>
            <a:pPr marL="857250" lvl="1" indent="-457200">
              <a:buAutoNum type="alphaLcParenR"/>
            </a:pPr>
            <a:r>
              <a:rPr lang="en-US" dirty="0">
                <a:solidFill>
                  <a:srgbClr val="000000"/>
                </a:solidFill>
                <a:latin typeface="Calibri"/>
                <a:ea typeface="Calibri"/>
                <a:cs typeface="Calibri"/>
              </a:rPr>
              <a:t>Resistant strain spread between patients</a:t>
            </a:r>
          </a:p>
          <a:p>
            <a:pPr marL="857250" lvl="1" indent="-457200">
              <a:buAutoNum type="alphaLcParenR"/>
            </a:pPr>
            <a:r>
              <a:rPr lang="en-US" dirty="0">
                <a:solidFill>
                  <a:srgbClr val="000000"/>
                </a:solidFill>
                <a:latin typeface="Calibri"/>
                <a:ea typeface="Calibri"/>
                <a:cs typeface="Calibri"/>
              </a:rPr>
              <a:t>Both a &amp; b</a:t>
            </a:r>
          </a:p>
          <a:p>
            <a:pPr marL="857250" lvl="1" indent="-457200">
              <a:buAutoNum type="alphaLcParenR"/>
            </a:pPr>
            <a:r>
              <a:rPr lang="en-US" dirty="0">
                <a:solidFill>
                  <a:srgbClr val="000000"/>
                </a:solidFill>
                <a:latin typeface="Calibri"/>
                <a:ea typeface="Calibri"/>
                <a:cs typeface="Calibri"/>
              </a:rPr>
              <a:t>Neither a or b</a:t>
            </a:r>
          </a:p>
        </p:txBody>
      </p:sp>
      <p:sp>
        <p:nvSpPr>
          <p:cNvPr id="7" name="TextBox 6">
            <a:extLst>
              <a:ext uri="{FF2B5EF4-FFF2-40B4-BE49-F238E27FC236}">
                <a16:creationId xmlns:a16="http://schemas.microsoft.com/office/drawing/2014/main" id="{E82D5F7A-A800-15A3-AEF2-96D04B5A9D6D}"/>
              </a:ext>
            </a:extLst>
          </p:cNvPr>
          <p:cNvSpPr txBox="1"/>
          <p:nvPr/>
        </p:nvSpPr>
        <p:spPr>
          <a:xfrm>
            <a:off x="1106632" y="4312227"/>
            <a:ext cx="82192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latin typeface="Calibri"/>
                <a:ea typeface="Calibri"/>
                <a:cs typeface="Calibri"/>
              </a:rPr>
              <a:t>Correct answer:</a:t>
            </a:r>
            <a:r>
              <a:rPr lang="en-US" sz="2000">
                <a:solidFill>
                  <a:srgbClr val="000000"/>
                </a:solidFill>
                <a:latin typeface="Calibri"/>
                <a:ea typeface="Calibri"/>
                <a:cs typeface="Calibri"/>
              </a:rPr>
              <a:t> c) Both a &amp; b</a:t>
            </a:r>
            <a:endParaRPr lang="en-US" sz="2000">
              <a:solidFill>
                <a:srgbClr val="000000"/>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2503351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70E0-D16F-F5B7-A851-9B91EEB384B6}"/>
              </a:ext>
            </a:extLst>
          </p:cNvPr>
          <p:cNvSpPr>
            <a:spLocks noGrp="1"/>
          </p:cNvSpPr>
          <p:nvPr>
            <p:ph type="title"/>
          </p:nvPr>
        </p:nvSpPr>
        <p:spPr/>
        <p:txBody>
          <a:bodyPr/>
          <a:lstStyle/>
          <a:p>
            <a:r>
              <a:rPr lang="en-US" i="1"/>
              <a:t>Candida </a:t>
            </a:r>
            <a:r>
              <a:rPr lang="en-US" i="1" err="1"/>
              <a:t>parapsilosis</a:t>
            </a:r>
            <a:r>
              <a:rPr lang="en-US" i="1"/>
              <a:t> </a:t>
            </a:r>
            <a:r>
              <a:rPr lang="en-US"/>
              <a:t>(</a:t>
            </a:r>
            <a:r>
              <a:rPr lang="en-US" i="1"/>
              <a:t>C. </a:t>
            </a:r>
            <a:r>
              <a:rPr lang="en-US" i="1" err="1"/>
              <a:t>parapsilosis</a:t>
            </a:r>
            <a:r>
              <a:rPr lang="en-US"/>
              <a:t>)</a:t>
            </a:r>
          </a:p>
        </p:txBody>
      </p:sp>
      <p:sp>
        <p:nvSpPr>
          <p:cNvPr id="3" name="Text Placeholder 2">
            <a:extLst>
              <a:ext uri="{FF2B5EF4-FFF2-40B4-BE49-F238E27FC236}">
                <a16:creationId xmlns:a16="http://schemas.microsoft.com/office/drawing/2014/main" id="{D1072B04-B5AD-C04C-CBD4-1AA2ECB2E10C}"/>
              </a:ext>
            </a:extLst>
          </p:cNvPr>
          <p:cNvSpPr>
            <a:spLocks noGrp="1"/>
          </p:cNvSpPr>
          <p:nvPr>
            <p:ph type="body" idx="1"/>
          </p:nvPr>
        </p:nvSpPr>
        <p:spPr/>
        <p:txBody>
          <a:bodyPr/>
          <a:lstStyle/>
          <a:p>
            <a:r>
              <a:rPr lang="en-US"/>
              <a:t>Dallas Smith</a:t>
            </a:r>
          </a:p>
        </p:txBody>
      </p:sp>
    </p:spTree>
    <p:extLst>
      <p:ext uri="{BB962C8B-B14F-4D97-AF65-F5344CB8AC3E}">
        <p14:creationId xmlns:p14="http://schemas.microsoft.com/office/powerpoint/2010/main" val="39525793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5A93C-7271-6117-CC8F-3D8A84667775}"/>
              </a:ext>
            </a:extLst>
          </p:cNvPr>
          <p:cNvSpPr>
            <a:spLocks noGrp="1"/>
          </p:cNvSpPr>
          <p:nvPr>
            <p:ph type="body" sz="quarter" idx="10"/>
          </p:nvPr>
        </p:nvSpPr>
        <p:spPr>
          <a:xfrm>
            <a:off x="457199" y="1300294"/>
            <a:ext cx="3505201" cy="3196205"/>
          </a:xfrm>
        </p:spPr>
        <p:txBody>
          <a:bodyPr/>
          <a:lstStyle/>
          <a:p>
            <a:pPr marL="227965" indent="-227965"/>
            <a:r>
              <a:rPr lang="en-US" b="0">
                <a:latin typeface="Calibri"/>
                <a:ea typeface="Calibri"/>
                <a:cs typeface="Calibri"/>
              </a:rPr>
              <a:t>Third most common cause of fungal bloodstream infections (BSI) in the United States</a:t>
            </a:r>
          </a:p>
          <a:p>
            <a:pPr marL="227965" indent="-227965"/>
            <a:r>
              <a:rPr lang="en-US" b="0">
                <a:latin typeface="Calibri"/>
                <a:ea typeface="Calibri"/>
                <a:cs typeface="Calibri"/>
              </a:rPr>
              <a:t>Common in premature neonates, persons with cancer or COVID-19, and organ transplant recipients</a:t>
            </a:r>
          </a:p>
        </p:txBody>
      </p:sp>
      <p:sp>
        <p:nvSpPr>
          <p:cNvPr id="3" name="Title 2">
            <a:extLst>
              <a:ext uri="{FF2B5EF4-FFF2-40B4-BE49-F238E27FC236}">
                <a16:creationId xmlns:a16="http://schemas.microsoft.com/office/drawing/2014/main" id="{9CCB914C-F8CE-664C-50B5-95291EA98DC8}"/>
              </a:ext>
            </a:extLst>
          </p:cNvPr>
          <p:cNvSpPr>
            <a:spLocks noGrp="1"/>
          </p:cNvSpPr>
          <p:nvPr>
            <p:ph type="title"/>
          </p:nvPr>
        </p:nvSpPr>
        <p:spPr>
          <a:xfrm>
            <a:off x="457199" y="205979"/>
            <a:ext cx="8548255" cy="857250"/>
          </a:xfrm>
        </p:spPr>
        <p:txBody>
          <a:bodyPr lIns="91440" tIns="45720" rIns="91440" bIns="45720" anchor="b" anchorCtr="0"/>
          <a:lstStyle/>
          <a:p>
            <a:r>
              <a:rPr lang="en-US" sz="3200" i="1">
                <a:latin typeface="Calibri"/>
                <a:ea typeface="Calibri"/>
                <a:cs typeface="Calibri"/>
              </a:rPr>
              <a:t>Candida parapsilosis </a:t>
            </a:r>
            <a:r>
              <a:rPr lang="en-US" sz="3200">
                <a:latin typeface="Calibri"/>
                <a:ea typeface="Calibri"/>
                <a:cs typeface="Calibri"/>
              </a:rPr>
              <a:t>&amp; Bloodstream Infections</a:t>
            </a:r>
          </a:p>
        </p:txBody>
      </p:sp>
      <p:pic>
        <p:nvPicPr>
          <p:cNvPr id="1026" name="Picture 2" descr="Figure is a histogram indicating Candida species distribution by year during 2017–2021. Data were collected from 10 sites in the United States.">
            <a:extLst>
              <a:ext uri="{FF2B5EF4-FFF2-40B4-BE49-F238E27FC236}">
                <a16:creationId xmlns:a16="http://schemas.microsoft.com/office/drawing/2014/main" id="{B4D2D538-4D5E-CEE0-EB30-8914FC8DA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463" y="1203059"/>
            <a:ext cx="3989772" cy="3411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3EE13F-E4DE-17FF-6B80-2144429DB2FC}"/>
              </a:ext>
            </a:extLst>
          </p:cNvPr>
          <p:cNvSpPr txBox="1"/>
          <p:nvPr/>
        </p:nvSpPr>
        <p:spPr>
          <a:xfrm>
            <a:off x="734291" y="4754571"/>
            <a:ext cx="7675418" cy="261610"/>
          </a:xfrm>
          <a:prstGeom prst="rect">
            <a:avLst/>
          </a:prstGeom>
          <a:noFill/>
        </p:spPr>
        <p:txBody>
          <a:bodyPr wrap="square">
            <a:spAutoFit/>
          </a:bodyPr>
          <a:lstStyle/>
          <a:p>
            <a:r>
              <a:rPr lang="en-US" sz="1100">
                <a:hlinkClick r:id="rId3"/>
              </a:rPr>
              <a:t>Population-Based Active Surveillance for Culture-Confirmed Candidemia — 10 Sites, United States, 2017–2021 | MMWR</a:t>
            </a:r>
            <a:endParaRPr lang="en-US" sz="1100"/>
          </a:p>
        </p:txBody>
      </p:sp>
      <p:sp>
        <p:nvSpPr>
          <p:cNvPr id="4" name="TextBox 3">
            <a:extLst>
              <a:ext uri="{FF2B5EF4-FFF2-40B4-BE49-F238E27FC236}">
                <a16:creationId xmlns:a16="http://schemas.microsoft.com/office/drawing/2014/main" id="{AB8705C2-F20F-58DE-7BB2-449F9056B314}"/>
              </a:ext>
              <a:ext uri="{C183D7F6-B498-43B3-948B-1728B52AA6E4}">
                <adec:decorative xmlns:adec="http://schemas.microsoft.com/office/drawing/2017/decorative" val="1"/>
              </a:ext>
            </a:extLst>
          </p:cNvPr>
          <p:cNvSpPr txBox="1"/>
          <p:nvPr/>
        </p:nvSpPr>
        <p:spPr>
          <a:xfrm>
            <a:off x="4488873" y="1685059"/>
            <a:ext cx="3920836" cy="548640"/>
          </a:xfrm>
          <a:prstGeom prst="rect">
            <a:avLst/>
          </a:prstGeom>
          <a:noFill/>
          <a:ln w="38100">
            <a:solidFill>
              <a:srgbClr val="EE5835"/>
            </a:solidFill>
          </a:ln>
        </p:spPr>
        <p:txBody>
          <a:bodyPr wrap="square" rtlCol="0">
            <a:spAutoFit/>
          </a:bodyPr>
          <a:lstStyle/>
          <a:p>
            <a:endParaRPr lang="en-US" sz="1200">
              <a:ln>
                <a:solidFill>
                  <a:srgbClr val="FFFF00"/>
                </a:solidFill>
              </a:ln>
              <a:solidFill>
                <a:srgbClr val="000000"/>
              </a:solidFill>
              <a:latin typeface="Calibri" panose="020F0502020204030204" pitchFamily="34" charset="0"/>
            </a:endParaRPr>
          </a:p>
        </p:txBody>
      </p:sp>
    </p:spTree>
    <p:extLst>
      <p:ext uri="{BB962C8B-B14F-4D97-AF65-F5344CB8AC3E}">
        <p14:creationId xmlns:p14="http://schemas.microsoft.com/office/powerpoint/2010/main" val="14328395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EF24B2-32C0-A070-59AC-7FD941BA178B}"/>
              </a:ext>
            </a:extLst>
          </p:cNvPr>
          <p:cNvSpPr>
            <a:spLocks noGrp="1"/>
          </p:cNvSpPr>
          <p:nvPr>
            <p:ph type="body" sz="quarter" idx="10"/>
          </p:nvPr>
        </p:nvSpPr>
        <p:spPr>
          <a:xfrm>
            <a:off x="457200" y="1071248"/>
            <a:ext cx="6380019" cy="3782513"/>
          </a:xfrm>
        </p:spPr>
        <p:txBody>
          <a:bodyPr/>
          <a:lstStyle/>
          <a:p>
            <a:pPr marL="227965" indent="-227965"/>
            <a:r>
              <a:rPr lang="en-US"/>
              <a:t>Risk factors are similar for candidemia in general: </a:t>
            </a:r>
            <a:endParaRPr lang="en-US">
              <a:ea typeface="Calibri" panose="020F0502020204030204" pitchFamily="34" charset="0"/>
              <a:cs typeface="Calibri" panose="020F0502020204030204" pitchFamily="34" charset="0"/>
            </a:endParaRPr>
          </a:p>
          <a:p>
            <a:pPr marL="456565" lvl="1" indent="-169545"/>
            <a:r>
              <a:rPr lang="en-US"/>
              <a:t>Previous abdominal surgery</a:t>
            </a:r>
            <a:endParaRPr lang="en-US">
              <a:ea typeface="Calibri" panose="020F0502020204030204" pitchFamily="34" charset="0"/>
              <a:cs typeface="Calibri" panose="020F0502020204030204" pitchFamily="34" charset="0"/>
            </a:endParaRPr>
          </a:p>
          <a:p>
            <a:pPr marL="456565" lvl="1" indent="-169545"/>
            <a:r>
              <a:rPr lang="en-US"/>
              <a:t>Total parenteral nutrition</a:t>
            </a:r>
            <a:endParaRPr lang="en-US">
              <a:ea typeface="Calibri" panose="020F0502020204030204" pitchFamily="34" charset="0"/>
              <a:cs typeface="Calibri" panose="020F0502020204030204" pitchFamily="34" charset="0"/>
            </a:endParaRPr>
          </a:p>
          <a:p>
            <a:pPr marL="456565" lvl="1" indent="-169545"/>
            <a:r>
              <a:rPr lang="en-US"/>
              <a:t>Fungal colonization</a:t>
            </a:r>
            <a:endParaRPr lang="en-US">
              <a:ea typeface="Calibri" panose="020F0502020204030204" pitchFamily="34" charset="0"/>
              <a:cs typeface="Calibri" panose="020F0502020204030204" pitchFamily="34" charset="0"/>
            </a:endParaRPr>
          </a:p>
          <a:p>
            <a:pPr marL="456565" lvl="1" indent="-169545"/>
            <a:r>
              <a:rPr lang="en-US"/>
              <a:t>Central venous catheters</a:t>
            </a:r>
            <a:endParaRPr lang="en-US">
              <a:ea typeface="Calibri" panose="020F0502020204030204" pitchFamily="34" charset="0"/>
              <a:cs typeface="Calibri" panose="020F0502020204030204" pitchFamily="34" charset="0"/>
            </a:endParaRPr>
          </a:p>
          <a:p>
            <a:pPr marL="456565" lvl="1" indent="-169545"/>
            <a:r>
              <a:rPr lang="en-US">
                <a:latin typeface="Calibri"/>
                <a:ea typeface="Calibri"/>
                <a:cs typeface="Calibri"/>
              </a:rPr>
              <a:t>Broad-spectrum antibiotics</a:t>
            </a:r>
          </a:p>
          <a:p>
            <a:pPr marL="456565" lvl="1" indent="-169545"/>
            <a:r>
              <a:rPr lang="en-US"/>
              <a:t>Septic shock</a:t>
            </a:r>
            <a:endParaRPr lang="en-US">
              <a:ea typeface="Calibri" panose="020F0502020204030204" pitchFamily="34" charset="0"/>
              <a:cs typeface="Calibri" panose="020F0502020204030204" pitchFamily="34" charset="0"/>
            </a:endParaRPr>
          </a:p>
          <a:p>
            <a:pPr marL="456565" lvl="1" indent="-169545"/>
            <a:r>
              <a:rPr lang="en-US"/>
              <a:t>Renal replacement therapy</a:t>
            </a:r>
            <a:endParaRPr lang="en-US">
              <a:latin typeface="Calibri"/>
              <a:ea typeface="Calibri"/>
              <a:cs typeface="Calibri"/>
            </a:endParaRPr>
          </a:p>
          <a:p>
            <a:pPr marL="227965" indent="-227965"/>
            <a:r>
              <a:rPr lang="en-US">
                <a:latin typeface="Calibri"/>
                <a:ea typeface="Calibri"/>
                <a:cs typeface="Calibri"/>
              </a:rPr>
              <a:t>Can persist on healthcare surfaces and healthcare workers' hands, facilitating spread among patients</a:t>
            </a:r>
          </a:p>
          <a:p>
            <a:pPr marL="456565" lvl="1" indent="-169545"/>
            <a:r>
              <a:rPr lang="en-US"/>
              <a:t>Forms biofilms</a:t>
            </a:r>
          </a:p>
          <a:p>
            <a:pPr marL="456565" lvl="1" indent="-169545"/>
            <a:r>
              <a:rPr lang="en-US">
                <a:ea typeface="Calibri" panose="020F0502020204030204" pitchFamily="34" charset="0"/>
                <a:cs typeface="Calibri" panose="020F0502020204030204" pitchFamily="34" charset="0"/>
              </a:rPr>
              <a:t>Can cause outbreaks</a:t>
            </a:r>
          </a:p>
        </p:txBody>
      </p:sp>
      <p:sp>
        <p:nvSpPr>
          <p:cNvPr id="3" name="Title 2">
            <a:extLst>
              <a:ext uri="{FF2B5EF4-FFF2-40B4-BE49-F238E27FC236}">
                <a16:creationId xmlns:a16="http://schemas.microsoft.com/office/drawing/2014/main" id="{DBFA9260-25D0-242B-471D-8A8036CC40B2}"/>
              </a:ext>
            </a:extLst>
          </p:cNvPr>
          <p:cNvSpPr>
            <a:spLocks noGrp="1"/>
          </p:cNvSpPr>
          <p:nvPr>
            <p:ph type="title"/>
          </p:nvPr>
        </p:nvSpPr>
        <p:spPr>
          <a:xfrm>
            <a:off x="457200" y="205979"/>
            <a:ext cx="8229600" cy="649825"/>
          </a:xfrm>
        </p:spPr>
        <p:txBody>
          <a:bodyPr lIns="91440" tIns="45720" rIns="91440" bIns="45720" anchor="b" anchorCtr="0"/>
          <a:lstStyle/>
          <a:p>
            <a:r>
              <a:rPr lang="en-US" sz="3200" i="1">
                <a:latin typeface="Calibri"/>
                <a:ea typeface="Calibri"/>
                <a:cs typeface="Calibri"/>
              </a:rPr>
              <a:t>C. parapsilosis </a:t>
            </a:r>
            <a:r>
              <a:rPr lang="en-US" sz="3200">
                <a:latin typeface="Calibri"/>
                <a:ea typeface="Calibri"/>
                <a:cs typeface="Calibri"/>
              </a:rPr>
              <a:t>bloodstream infections</a:t>
            </a:r>
          </a:p>
        </p:txBody>
      </p:sp>
      <p:pic>
        <p:nvPicPr>
          <p:cNvPr id="5" name="Graphic 4" descr="Hospital with solid fill">
            <a:extLst>
              <a:ext uri="{FF2B5EF4-FFF2-40B4-BE49-F238E27FC236}">
                <a16:creationId xmlns:a16="http://schemas.microsoft.com/office/drawing/2014/main" id="{0397B51A-6D29-1992-2C2B-FC3EC680EC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3545" y="638008"/>
            <a:ext cx="3290455" cy="3290455"/>
          </a:xfrm>
          <a:prstGeom prst="rect">
            <a:avLst/>
          </a:prstGeom>
        </p:spPr>
      </p:pic>
      <p:sp>
        <p:nvSpPr>
          <p:cNvPr id="7" name="TextBox 6">
            <a:extLst>
              <a:ext uri="{FF2B5EF4-FFF2-40B4-BE49-F238E27FC236}">
                <a16:creationId xmlns:a16="http://schemas.microsoft.com/office/drawing/2014/main" id="{9A56D696-63CE-58B4-4312-AEC39334DE37}"/>
              </a:ext>
            </a:extLst>
          </p:cNvPr>
          <p:cNvSpPr txBox="1"/>
          <p:nvPr/>
        </p:nvSpPr>
        <p:spPr>
          <a:xfrm>
            <a:off x="301336" y="4853761"/>
            <a:ext cx="8541327" cy="215444"/>
          </a:xfrm>
          <a:prstGeom prst="rect">
            <a:avLst/>
          </a:prstGeom>
          <a:noFill/>
        </p:spPr>
        <p:txBody>
          <a:bodyPr wrap="square">
            <a:spAutoFit/>
          </a:bodyPr>
          <a:lstStyle/>
          <a:p>
            <a:r>
              <a:rPr lang="en-US" sz="800">
                <a:hlinkClick r:id="rId4"/>
              </a:rPr>
              <a:t>Worldwide emergence of fluconazole-resistant Candida </a:t>
            </a:r>
            <a:r>
              <a:rPr lang="en-US" sz="800" err="1">
                <a:hlinkClick r:id="rId4"/>
              </a:rPr>
              <a:t>parapsilosis</a:t>
            </a:r>
            <a:r>
              <a:rPr lang="en-US" sz="800">
                <a:hlinkClick r:id="rId4"/>
              </a:rPr>
              <a:t>: current framework and future research roadmap - The Lancet Microbe</a:t>
            </a:r>
            <a:endParaRPr lang="en-US" sz="800"/>
          </a:p>
        </p:txBody>
      </p:sp>
    </p:spTree>
    <p:extLst>
      <p:ext uri="{BB962C8B-B14F-4D97-AF65-F5344CB8AC3E}">
        <p14:creationId xmlns:p14="http://schemas.microsoft.com/office/powerpoint/2010/main" val="239651657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A9CF8-6377-8104-0D45-944E1C4C172C}"/>
              </a:ext>
            </a:extLst>
          </p:cNvPr>
          <p:cNvSpPr>
            <a:spLocks noGrp="1"/>
          </p:cNvSpPr>
          <p:nvPr>
            <p:ph type="title"/>
          </p:nvPr>
        </p:nvSpPr>
        <p:spPr>
          <a:xfrm>
            <a:off x="339436" y="2143125"/>
            <a:ext cx="8465127" cy="857250"/>
          </a:xfrm>
        </p:spPr>
        <p:txBody>
          <a:bodyPr lIns="91440" tIns="45720" rIns="91440" bIns="45720" anchor="b" anchorCtr="0"/>
          <a:lstStyle/>
          <a:p>
            <a:pPr algn="ctr"/>
            <a:r>
              <a:rPr lang="en-US" sz="3200">
                <a:latin typeface="Calibri"/>
                <a:ea typeface="Calibri"/>
                <a:cs typeface="Calibri"/>
              </a:rPr>
              <a:t>Historically, </a:t>
            </a:r>
            <a:r>
              <a:rPr lang="en-US" sz="3200" i="1">
                <a:latin typeface="Calibri"/>
                <a:ea typeface="Calibri"/>
                <a:cs typeface="Calibri"/>
              </a:rPr>
              <a:t>C. </a:t>
            </a:r>
            <a:r>
              <a:rPr lang="en-US" sz="3200" i="1" err="1">
                <a:latin typeface="Calibri"/>
                <a:ea typeface="Calibri"/>
                <a:cs typeface="Calibri"/>
              </a:rPr>
              <a:t>parapsilosis</a:t>
            </a:r>
            <a:r>
              <a:rPr lang="en-US" sz="3200" i="1">
                <a:latin typeface="Calibri"/>
                <a:ea typeface="Calibri"/>
                <a:cs typeface="Calibri"/>
              </a:rPr>
              <a:t> </a:t>
            </a:r>
            <a:r>
              <a:rPr lang="en-US" sz="3200">
                <a:latin typeface="Calibri"/>
                <a:ea typeface="Calibri"/>
                <a:cs typeface="Calibri"/>
              </a:rPr>
              <a:t>was mostly susceptible to fluconazole.</a:t>
            </a:r>
          </a:p>
        </p:txBody>
      </p:sp>
    </p:spTree>
    <p:extLst>
      <p:ext uri="{BB962C8B-B14F-4D97-AF65-F5344CB8AC3E}">
        <p14:creationId xmlns:p14="http://schemas.microsoft.com/office/powerpoint/2010/main" val="19861637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A9AA-E489-A1DA-4CE0-C4F634BC4C91}"/>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76AE037-1B5D-268B-C661-91663A8E6466}"/>
              </a:ext>
            </a:extLst>
          </p:cNvPr>
          <p:cNvSpPr>
            <a:spLocks noGrp="1"/>
          </p:cNvSpPr>
          <p:nvPr>
            <p:ph type="title"/>
          </p:nvPr>
        </p:nvSpPr>
        <p:spPr/>
        <p:txBody>
          <a:bodyPr/>
          <a:lstStyle/>
          <a:p>
            <a:r>
              <a:rPr lang="en-US" dirty="0"/>
              <a:t>Free Continuing Education</a:t>
            </a:r>
          </a:p>
        </p:txBody>
      </p:sp>
      <p:sp>
        <p:nvSpPr>
          <p:cNvPr id="3" name="Content Placeholder 2">
            <a:extLst>
              <a:ext uri="{FF2B5EF4-FFF2-40B4-BE49-F238E27FC236}">
                <a16:creationId xmlns:a16="http://schemas.microsoft.com/office/drawing/2014/main" id="{B3797F86-27B8-A529-8637-C0888CC1C91D}"/>
              </a:ext>
            </a:extLst>
          </p:cNvPr>
          <p:cNvSpPr>
            <a:spLocks noGrp="1"/>
          </p:cNvSpPr>
          <p:nvPr>
            <p:ph type="body" sz="quarter" idx="10"/>
          </p:nvPr>
        </p:nvSpPr>
        <p:spPr>
          <a:xfrm>
            <a:off x="457201" y="1194969"/>
            <a:ext cx="8102813" cy="3341688"/>
          </a:xfrm>
        </p:spPr>
        <p:txBody>
          <a:bodyPr/>
          <a:lstStyle/>
          <a:p>
            <a:r>
              <a:rPr lang="en-US" dirty="0">
                <a:solidFill>
                  <a:srgbClr val="000000"/>
                </a:solidFill>
              </a:rPr>
              <a:t>Free continuing education is offered for this webinar.</a:t>
            </a:r>
          </a:p>
          <a:p>
            <a:r>
              <a:rPr lang="en-US" dirty="0">
                <a:solidFill>
                  <a:srgbClr val="000000"/>
                </a:solidFill>
              </a:rPr>
              <a:t>Instructions for how to earn continuing education will be provided at the end of the call. </a:t>
            </a:r>
          </a:p>
        </p:txBody>
      </p:sp>
    </p:spTree>
    <p:extLst>
      <p:ext uri="{BB962C8B-B14F-4D97-AF65-F5344CB8AC3E}">
        <p14:creationId xmlns:p14="http://schemas.microsoft.com/office/powerpoint/2010/main" val="190407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A731-3009-5FCA-A388-EF6463D06C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F9795A-31F9-72CD-1F17-3D270FC2D7DD}"/>
              </a:ext>
            </a:extLst>
          </p:cNvPr>
          <p:cNvSpPr>
            <a:spLocks noGrp="1"/>
          </p:cNvSpPr>
          <p:nvPr>
            <p:ph type="title"/>
          </p:nvPr>
        </p:nvSpPr>
        <p:spPr>
          <a:xfrm>
            <a:off x="284019" y="205979"/>
            <a:ext cx="8859981" cy="857250"/>
          </a:xfrm>
        </p:spPr>
        <p:txBody>
          <a:bodyPr lIns="91440" tIns="45720" rIns="91440" bIns="45720" anchor="b" anchorCtr="0"/>
          <a:lstStyle/>
          <a:p>
            <a:r>
              <a:rPr lang="en-US" sz="3200" dirty="0">
                <a:latin typeface="Calibri"/>
                <a:ea typeface="Calibri"/>
                <a:cs typeface="Calibri"/>
              </a:rPr>
              <a:t>Global Emergence of fluconazole-resistant </a:t>
            </a:r>
            <a:r>
              <a:rPr lang="en-US" sz="3200" i="1" dirty="0">
                <a:latin typeface="Calibri"/>
                <a:ea typeface="Calibri"/>
                <a:cs typeface="Calibri"/>
              </a:rPr>
              <a:t>Candida parapsilosis </a:t>
            </a:r>
            <a:r>
              <a:rPr lang="en-US" i="1" dirty="0">
                <a:latin typeface="Calibri"/>
                <a:ea typeface="Calibri"/>
                <a:cs typeface="Calibri"/>
              </a:rPr>
              <a:t>– S</a:t>
            </a:r>
            <a:r>
              <a:rPr lang="en-US" dirty="0">
                <a:latin typeface="Calibri"/>
                <a:ea typeface="Calibri"/>
                <a:cs typeface="Calibri"/>
              </a:rPr>
              <a:t>ome Countries as High as 60%</a:t>
            </a:r>
          </a:p>
        </p:txBody>
      </p:sp>
      <p:pic>
        <p:nvPicPr>
          <p:cNvPr id="5" name="Picture 4" descr="Global Emergence of Fluconazole-Resistant Candida parapsilosis – Some Countries as High as 60%">
            <a:extLst>
              <a:ext uri="{FF2B5EF4-FFF2-40B4-BE49-F238E27FC236}">
                <a16:creationId xmlns:a16="http://schemas.microsoft.com/office/drawing/2014/main" id="{170ED78A-FBF6-6EEB-8BBF-AC090B6EAA86}"/>
              </a:ext>
            </a:extLst>
          </p:cNvPr>
          <p:cNvPicPr>
            <a:picLocks noChangeAspect="1"/>
          </p:cNvPicPr>
          <p:nvPr/>
        </p:nvPicPr>
        <p:blipFill>
          <a:blip r:embed="rId2"/>
          <a:srcRect t="40284" b="22155"/>
          <a:stretch/>
        </p:blipFill>
        <p:spPr>
          <a:xfrm>
            <a:off x="928255" y="1201774"/>
            <a:ext cx="6908465" cy="3571116"/>
          </a:xfrm>
          <a:prstGeom prst="rect">
            <a:avLst/>
          </a:prstGeom>
        </p:spPr>
      </p:pic>
      <p:sp>
        <p:nvSpPr>
          <p:cNvPr id="4" name="TextBox 3">
            <a:extLst>
              <a:ext uri="{FF2B5EF4-FFF2-40B4-BE49-F238E27FC236}">
                <a16:creationId xmlns:a16="http://schemas.microsoft.com/office/drawing/2014/main" id="{48BD24E8-70AC-0A30-7278-13B3E272F307}"/>
              </a:ext>
            </a:extLst>
          </p:cNvPr>
          <p:cNvSpPr txBox="1"/>
          <p:nvPr/>
        </p:nvSpPr>
        <p:spPr>
          <a:xfrm>
            <a:off x="284019" y="4718240"/>
            <a:ext cx="8402781" cy="253916"/>
          </a:xfrm>
          <a:prstGeom prst="rect">
            <a:avLst/>
          </a:prstGeom>
          <a:noFill/>
        </p:spPr>
        <p:txBody>
          <a:bodyPr wrap="square">
            <a:spAutoFit/>
          </a:bodyPr>
          <a:lstStyle/>
          <a:p>
            <a:r>
              <a:rPr lang="en-US" sz="1050">
                <a:hlinkClick r:id="rId3"/>
              </a:rPr>
              <a:t>Worldwide emergence of fluconazole-resistant Candida parapsilosis: current framework and future research roadmap - The Lancet Microbe</a:t>
            </a:r>
            <a:endParaRPr lang="en-US" sz="1050"/>
          </a:p>
        </p:txBody>
      </p:sp>
    </p:spTree>
    <p:extLst>
      <p:ext uri="{BB962C8B-B14F-4D97-AF65-F5344CB8AC3E}">
        <p14:creationId xmlns:p14="http://schemas.microsoft.com/office/powerpoint/2010/main" val="26488579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01DBF-B71A-F868-CDF7-79E7938896DD}"/>
              </a:ext>
            </a:extLst>
          </p:cNvPr>
          <p:cNvSpPr>
            <a:spLocks noGrp="1"/>
          </p:cNvSpPr>
          <p:nvPr>
            <p:ph type="title"/>
          </p:nvPr>
        </p:nvSpPr>
        <p:spPr/>
        <p:txBody>
          <a:bodyPr lIns="91440" tIns="45720" rIns="91440" bIns="45720" anchor="b" anchorCtr="0"/>
          <a:lstStyle/>
          <a:p>
            <a:r>
              <a:rPr lang="en-US" sz="3200" dirty="0">
                <a:latin typeface="Calibri"/>
                <a:ea typeface="Calibri"/>
                <a:cs typeface="Calibri"/>
              </a:rPr>
              <a:t>Global Emergence of fluconazole-resistant </a:t>
            </a:r>
            <a:r>
              <a:rPr lang="en-US" sz="3200" i="1" dirty="0">
                <a:latin typeface="Calibri"/>
                <a:ea typeface="Calibri"/>
                <a:cs typeface="Calibri"/>
              </a:rPr>
              <a:t>Candida parapsilosis, </a:t>
            </a:r>
            <a:r>
              <a:rPr lang="en-US" sz="3200" dirty="0">
                <a:latin typeface="Calibri"/>
                <a:ea typeface="Calibri"/>
                <a:cs typeface="Calibri"/>
              </a:rPr>
              <a:t>2012-2022</a:t>
            </a:r>
          </a:p>
        </p:txBody>
      </p:sp>
      <p:pic>
        <p:nvPicPr>
          <p:cNvPr id="6" name="Picture 5" descr="Bar chart of Global Emergence of Fluconazole-Resistant Candida parapsilosis, 2012-2022 with Number of accumulated papers with FLC-R parapsilosis &gt;10% in bar and a line graph of Number of accumulated countries">
            <a:extLst>
              <a:ext uri="{FF2B5EF4-FFF2-40B4-BE49-F238E27FC236}">
                <a16:creationId xmlns:a16="http://schemas.microsoft.com/office/drawing/2014/main" id="{BE491E25-ABF0-6DE5-7D45-D74C1B139C95}"/>
              </a:ext>
            </a:extLst>
          </p:cNvPr>
          <p:cNvPicPr>
            <a:picLocks noChangeAspect="1"/>
          </p:cNvPicPr>
          <p:nvPr/>
        </p:nvPicPr>
        <p:blipFill>
          <a:blip r:embed="rId2"/>
          <a:srcRect t="78371"/>
          <a:stretch/>
        </p:blipFill>
        <p:spPr>
          <a:xfrm>
            <a:off x="370080" y="1917225"/>
            <a:ext cx="8661885" cy="2578302"/>
          </a:xfrm>
          <a:prstGeom prst="rect">
            <a:avLst/>
          </a:prstGeom>
        </p:spPr>
      </p:pic>
      <p:sp>
        <p:nvSpPr>
          <p:cNvPr id="7" name="TextBox 6">
            <a:extLst>
              <a:ext uri="{FF2B5EF4-FFF2-40B4-BE49-F238E27FC236}">
                <a16:creationId xmlns:a16="http://schemas.microsoft.com/office/drawing/2014/main" id="{DD3C61E8-E58B-E49E-4843-C15DA07A2DF7}"/>
              </a:ext>
            </a:extLst>
          </p:cNvPr>
          <p:cNvSpPr txBox="1"/>
          <p:nvPr/>
        </p:nvSpPr>
        <p:spPr>
          <a:xfrm>
            <a:off x="284019" y="4713622"/>
            <a:ext cx="8402781" cy="253916"/>
          </a:xfrm>
          <a:prstGeom prst="rect">
            <a:avLst/>
          </a:prstGeom>
          <a:noFill/>
        </p:spPr>
        <p:txBody>
          <a:bodyPr wrap="square">
            <a:spAutoFit/>
          </a:bodyPr>
          <a:lstStyle/>
          <a:p>
            <a:r>
              <a:rPr lang="en-US" sz="1050">
                <a:hlinkClick r:id="rId3"/>
              </a:rPr>
              <a:t>Worldwide emergence of fluconazole-resistant Candida parapsilosis: current framework and future research roadmap - The Lancet Microbe</a:t>
            </a:r>
            <a:endParaRPr lang="en-US" sz="1050"/>
          </a:p>
        </p:txBody>
      </p:sp>
      <p:sp>
        <p:nvSpPr>
          <p:cNvPr id="2" name="TextBox 1">
            <a:extLst>
              <a:ext uri="{FF2B5EF4-FFF2-40B4-BE49-F238E27FC236}">
                <a16:creationId xmlns:a16="http://schemas.microsoft.com/office/drawing/2014/main" id="{C25A3B6A-A3C6-EE2D-8357-52F051B87B82}"/>
              </a:ext>
            </a:extLst>
          </p:cNvPr>
          <p:cNvSpPr txBox="1"/>
          <p:nvPr/>
        </p:nvSpPr>
        <p:spPr>
          <a:xfrm>
            <a:off x="457200" y="1329798"/>
            <a:ext cx="5320715"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rgbClr val="1D1D1D"/>
                </a:solidFill>
                <a:latin typeface="Calibri"/>
                <a:ea typeface="Calibri"/>
                <a:cs typeface="Calibri"/>
              </a:rPr>
              <a:t>Reported in at least 16 countries</a:t>
            </a:r>
          </a:p>
        </p:txBody>
      </p:sp>
      <p:sp>
        <p:nvSpPr>
          <p:cNvPr id="4" name="TextBox 3">
            <a:extLst>
              <a:ext uri="{FF2B5EF4-FFF2-40B4-BE49-F238E27FC236}">
                <a16:creationId xmlns:a16="http://schemas.microsoft.com/office/drawing/2014/main" id="{87928BDA-7BD0-1505-BA16-6D18056220A6}"/>
              </a:ext>
              <a:ext uri="{C183D7F6-B498-43B3-948B-1728B52AA6E4}">
                <adec:decorative xmlns:adec="http://schemas.microsoft.com/office/drawing/2017/decorative" val="1"/>
              </a:ext>
            </a:extLst>
          </p:cNvPr>
          <p:cNvSpPr txBox="1"/>
          <p:nvPr/>
        </p:nvSpPr>
        <p:spPr>
          <a:xfrm>
            <a:off x="998290" y="2273417"/>
            <a:ext cx="3288484" cy="1241570"/>
          </a:xfrm>
          <a:prstGeom prst="rect">
            <a:avLst/>
          </a:prstGeom>
          <a:solidFill>
            <a:schemeClr val="bg1"/>
          </a:solidFill>
        </p:spPr>
        <p:txBody>
          <a:bodyPr wrap="square" rtlCol="0">
            <a:spAutoFit/>
          </a:bodyPr>
          <a:lstStyle/>
          <a:p>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094469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03DD4-528D-0405-9A00-B22BD2E0F6BB}"/>
              </a:ext>
            </a:extLst>
          </p:cNvPr>
          <p:cNvSpPr>
            <a:spLocks noGrp="1"/>
          </p:cNvSpPr>
          <p:nvPr>
            <p:ph type="title"/>
          </p:nvPr>
        </p:nvSpPr>
        <p:spPr>
          <a:xfrm>
            <a:off x="457200" y="1757362"/>
            <a:ext cx="8229600" cy="1628775"/>
          </a:xfrm>
        </p:spPr>
        <p:txBody>
          <a:bodyPr/>
          <a:lstStyle/>
          <a:p>
            <a:pPr algn="ctr"/>
            <a:r>
              <a:rPr lang="en-US" sz="3200" dirty="0"/>
              <a:t>Some estimates suggest that mortality rates for </a:t>
            </a:r>
            <a:r>
              <a:rPr lang="en-US" sz="3200" i="1" dirty="0"/>
              <a:t>C. parapsilosis</a:t>
            </a:r>
            <a:r>
              <a:rPr lang="en-US" sz="3200" dirty="0"/>
              <a:t> candidemia cases are </a:t>
            </a:r>
            <a:r>
              <a:rPr lang="en-US" sz="3200" i="1" u="sng" dirty="0"/>
              <a:t>twice</a:t>
            </a:r>
            <a:r>
              <a:rPr lang="en-US" sz="3200" dirty="0"/>
              <a:t> as high for those with fluconazole-resistant isolates compared to susceptible isolates.</a:t>
            </a:r>
          </a:p>
        </p:txBody>
      </p:sp>
    </p:spTree>
    <p:extLst>
      <p:ext uri="{BB962C8B-B14F-4D97-AF65-F5344CB8AC3E}">
        <p14:creationId xmlns:p14="http://schemas.microsoft.com/office/powerpoint/2010/main" val="3001838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93319-3323-3ED3-EBD2-8DB8BE98DF85}"/>
              </a:ext>
            </a:extLst>
          </p:cNvPr>
          <p:cNvSpPr>
            <a:spLocks noGrp="1"/>
          </p:cNvSpPr>
          <p:nvPr>
            <p:ph type="body" sz="quarter" idx="10"/>
          </p:nvPr>
        </p:nvSpPr>
        <p:spPr>
          <a:xfrm>
            <a:off x="457200" y="1977501"/>
            <a:ext cx="2916382" cy="1416854"/>
          </a:xfrm>
        </p:spPr>
        <p:txBody>
          <a:bodyPr/>
          <a:lstStyle/>
          <a:p>
            <a:pPr marL="227965" indent="-227965"/>
            <a:r>
              <a:rPr lang="en-US">
                <a:latin typeface="Calibri"/>
                <a:ea typeface="Calibri"/>
                <a:cs typeface="Calibri"/>
              </a:rPr>
              <a:t>Erg11p is a key enzyme involved in the ergosterol biosynthetic pathway</a:t>
            </a:r>
          </a:p>
        </p:txBody>
      </p:sp>
      <p:sp>
        <p:nvSpPr>
          <p:cNvPr id="3" name="Title 2">
            <a:extLst>
              <a:ext uri="{FF2B5EF4-FFF2-40B4-BE49-F238E27FC236}">
                <a16:creationId xmlns:a16="http://schemas.microsoft.com/office/drawing/2014/main" id="{4C9ADEE4-C72C-5AA4-1799-598E59463159}"/>
              </a:ext>
            </a:extLst>
          </p:cNvPr>
          <p:cNvSpPr>
            <a:spLocks noGrp="1"/>
          </p:cNvSpPr>
          <p:nvPr>
            <p:ph type="title"/>
          </p:nvPr>
        </p:nvSpPr>
        <p:spPr/>
        <p:txBody>
          <a:bodyPr lIns="91440" tIns="45720" rIns="91440" bIns="45720" anchor="b" anchorCtr="0"/>
          <a:lstStyle/>
          <a:p>
            <a:r>
              <a:rPr lang="en-US" sz="3200" dirty="0">
                <a:latin typeface="Calibri"/>
                <a:ea typeface="Calibri"/>
                <a:cs typeface="Calibri"/>
              </a:rPr>
              <a:t>fluconazole-resistant </a:t>
            </a:r>
            <a:r>
              <a:rPr lang="en-US" sz="3200" i="1" dirty="0">
                <a:latin typeface="Calibri"/>
                <a:ea typeface="Calibri"/>
                <a:cs typeface="Calibri"/>
              </a:rPr>
              <a:t>C. </a:t>
            </a:r>
            <a:r>
              <a:rPr lang="en-US" sz="3200" i="1" dirty="0" err="1">
                <a:latin typeface="Calibri"/>
                <a:ea typeface="Calibri"/>
                <a:cs typeface="Calibri"/>
              </a:rPr>
              <a:t>parapsilosis</a:t>
            </a:r>
            <a:r>
              <a:rPr lang="en-US" sz="3200" i="1" dirty="0">
                <a:latin typeface="Calibri"/>
                <a:ea typeface="Calibri"/>
                <a:cs typeface="Calibri"/>
              </a:rPr>
              <a:t> S</a:t>
            </a:r>
            <a:r>
              <a:rPr lang="en-US" sz="3200" dirty="0">
                <a:latin typeface="Calibri"/>
                <a:ea typeface="Calibri"/>
                <a:cs typeface="Calibri"/>
              </a:rPr>
              <a:t>trains Often carry a </a:t>
            </a:r>
            <a:r>
              <a:rPr lang="en-US" sz="3200" i="1" dirty="0">
                <a:latin typeface="Calibri"/>
                <a:ea typeface="Calibri"/>
                <a:cs typeface="Calibri"/>
              </a:rPr>
              <a:t>ERG11</a:t>
            </a:r>
            <a:r>
              <a:rPr lang="en-US" sz="3200" dirty="0">
                <a:latin typeface="Calibri"/>
                <a:ea typeface="Calibri"/>
                <a:cs typeface="Calibri"/>
              </a:rPr>
              <a:t> mutation</a:t>
            </a:r>
          </a:p>
        </p:txBody>
      </p:sp>
      <p:pic>
        <p:nvPicPr>
          <p:cNvPr id="3074" name="Picture 2" descr="Fluconazole-resistant C. parapsilosis Strains Often carry a ERG11 mutation illustration">
            <a:extLst>
              <a:ext uri="{FF2B5EF4-FFF2-40B4-BE49-F238E27FC236}">
                <a16:creationId xmlns:a16="http://schemas.microsoft.com/office/drawing/2014/main" id="{B0578639-C7BC-B023-EFA8-AED2F5CED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014"/>
          <a:stretch/>
        </p:blipFill>
        <p:spPr bwMode="auto">
          <a:xfrm>
            <a:off x="3865416" y="983460"/>
            <a:ext cx="5077693" cy="3758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41EFE6-9419-8465-1060-9CA87F7FC1A7}"/>
              </a:ext>
            </a:extLst>
          </p:cNvPr>
          <p:cNvSpPr txBox="1"/>
          <p:nvPr/>
        </p:nvSpPr>
        <p:spPr>
          <a:xfrm>
            <a:off x="568037" y="4733995"/>
            <a:ext cx="8375072" cy="253916"/>
          </a:xfrm>
          <a:prstGeom prst="rect">
            <a:avLst/>
          </a:prstGeom>
          <a:noFill/>
        </p:spPr>
        <p:txBody>
          <a:bodyPr wrap="square">
            <a:spAutoFit/>
          </a:bodyPr>
          <a:lstStyle/>
          <a:p>
            <a:r>
              <a:rPr lang="en-US" sz="1050">
                <a:hlinkClick r:id="rId3"/>
              </a:rPr>
              <a:t>Worldwide emergence of fluconazole-resistant Candida parapsilosis: current framework and future research roadmap - The Lancet Microbe</a:t>
            </a:r>
            <a:endParaRPr lang="en-US" sz="1050"/>
          </a:p>
        </p:txBody>
      </p:sp>
    </p:spTree>
    <p:extLst>
      <p:ext uri="{BB962C8B-B14F-4D97-AF65-F5344CB8AC3E}">
        <p14:creationId xmlns:p14="http://schemas.microsoft.com/office/powerpoint/2010/main" val="36276897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82AB79-7F0E-6297-0358-8ACEBA988A2E}"/>
              </a:ext>
            </a:extLst>
          </p:cNvPr>
          <p:cNvSpPr>
            <a:spLocks noGrp="1"/>
          </p:cNvSpPr>
          <p:nvPr>
            <p:ph type="title"/>
          </p:nvPr>
        </p:nvSpPr>
        <p:spPr>
          <a:xfrm>
            <a:off x="226985" y="168596"/>
            <a:ext cx="8580425" cy="857250"/>
          </a:xfrm>
        </p:spPr>
        <p:txBody>
          <a:bodyPr lIns="91440" tIns="45720" rIns="91440" bIns="45720" anchor="b" anchorCtr="0"/>
          <a:lstStyle/>
          <a:p>
            <a:r>
              <a:rPr lang="en-US" sz="3200" dirty="0">
                <a:latin typeface="Calibri"/>
                <a:ea typeface="Calibri"/>
                <a:cs typeface="Calibri"/>
              </a:rPr>
              <a:t>Overall Trend of fluconazole-resistant </a:t>
            </a:r>
            <a:r>
              <a:rPr lang="en-US" sz="3200" i="1" dirty="0">
                <a:latin typeface="Calibri"/>
                <a:ea typeface="Calibri"/>
                <a:cs typeface="Calibri"/>
              </a:rPr>
              <a:t>C. </a:t>
            </a:r>
            <a:r>
              <a:rPr lang="en-US" sz="3200" i="1" dirty="0" err="1">
                <a:latin typeface="Calibri"/>
                <a:ea typeface="Calibri"/>
                <a:cs typeface="Calibri"/>
              </a:rPr>
              <a:t>parapsilosis</a:t>
            </a:r>
            <a:r>
              <a:rPr lang="en-US" sz="3200" i="1" dirty="0">
                <a:latin typeface="Calibri"/>
                <a:ea typeface="Calibri"/>
                <a:cs typeface="Calibri"/>
              </a:rPr>
              <a:t> P</a:t>
            </a:r>
            <a:r>
              <a:rPr lang="en-US" sz="3200" dirty="0">
                <a:latin typeface="Calibri"/>
                <a:ea typeface="Calibri"/>
                <a:cs typeface="Calibri"/>
              </a:rPr>
              <a:t>revalence Has Increased</a:t>
            </a:r>
          </a:p>
        </p:txBody>
      </p:sp>
      <p:graphicFrame>
        <p:nvGraphicFramePr>
          <p:cNvPr id="4" name="Chart 3" descr="Bar chart showing Percent Fluconazole-Resistant C. parapsilosis during 2008-2025 through CDC’s Emerging Infections Program Candidemia surveillance * &#10;">
            <a:extLst>
              <a:ext uri="{FF2B5EF4-FFF2-40B4-BE49-F238E27FC236}">
                <a16:creationId xmlns:a16="http://schemas.microsoft.com/office/drawing/2014/main" id="{48A11CC0-FCAA-B9FD-0225-D6DFE64F41F0}"/>
              </a:ext>
            </a:extLst>
          </p:cNvPr>
          <p:cNvGraphicFramePr>
            <a:graphicFrameLocks/>
          </p:cNvGraphicFramePr>
          <p:nvPr>
            <p:extLst>
              <p:ext uri="{D42A27DB-BD31-4B8C-83A1-F6EECF244321}">
                <p14:modId xmlns:p14="http://schemas.microsoft.com/office/powerpoint/2010/main" val="1828860421"/>
              </p:ext>
            </p:extLst>
          </p:nvPr>
        </p:nvGraphicFramePr>
        <p:xfrm>
          <a:off x="339794" y="1025846"/>
          <a:ext cx="8347006" cy="37493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9233FCA-4BAA-F1E3-9633-C80871CDD843}"/>
              </a:ext>
            </a:extLst>
          </p:cNvPr>
          <p:cNvSpPr txBox="1"/>
          <p:nvPr/>
        </p:nvSpPr>
        <p:spPr>
          <a:xfrm>
            <a:off x="3687232" y="4775201"/>
            <a:ext cx="1769535" cy="253916"/>
          </a:xfrm>
          <a:prstGeom prst="rect">
            <a:avLst/>
          </a:prstGeom>
          <a:noFill/>
        </p:spPr>
        <p:txBody>
          <a:bodyPr wrap="square" rtlCol="0">
            <a:spAutoFit/>
          </a:bodyPr>
          <a:lstStyle/>
          <a:p>
            <a:r>
              <a:rPr lang="en-US" sz="1050">
                <a:solidFill>
                  <a:srgbClr val="000000"/>
                </a:solidFill>
                <a:latin typeface="Calibri" panose="020F0502020204030204" pitchFamily="34" charset="0"/>
              </a:rPr>
              <a:t>*Data for 2024 is unavailable</a:t>
            </a:r>
          </a:p>
        </p:txBody>
      </p:sp>
    </p:spTree>
    <p:extLst>
      <p:ext uri="{BB962C8B-B14F-4D97-AF65-F5344CB8AC3E}">
        <p14:creationId xmlns:p14="http://schemas.microsoft.com/office/powerpoint/2010/main" val="13368737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6BBD-C426-D508-7FAD-FCF6EF1B12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5226CF-AB25-2AB4-A6CA-25F65DADCA28}"/>
              </a:ext>
            </a:extLst>
          </p:cNvPr>
          <p:cNvSpPr>
            <a:spLocks noGrp="1"/>
          </p:cNvSpPr>
          <p:nvPr>
            <p:ph type="title"/>
          </p:nvPr>
        </p:nvSpPr>
        <p:spPr>
          <a:xfrm>
            <a:off x="457200" y="205979"/>
            <a:ext cx="8229600" cy="649044"/>
          </a:xfrm>
        </p:spPr>
        <p:txBody>
          <a:bodyPr lIns="91440" tIns="45720" rIns="91440" bIns="45720" anchor="b" anchorCtr="0"/>
          <a:lstStyle/>
          <a:p>
            <a:pPr>
              <a:lnSpc>
                <a:spcPct val="111607"/>
              </a:lnSpc>
            </a:pPr>
            <a:r>
              <a:rPr lang="en-US" sz="3200" dirty="0">
                <a:latin typeface="Calibri"/>
                <a:ea typeface="Calibri"/>
                <a:cs typeface="Calibri"/>
              </a:rPr>
              <a:t>Cluster of fluconazole-resistant </a:t>
            </a:r>
            <a:r>
              <a:rPr lang="en-US" sz="3200" i="1" dirty="0">
                <a:latin typeface="Calibri"/>
                <a:ea typeface="Calibri"/>
                <a:cs typeface="Calibri"/>
              </a:rPr>
              <a:t>C. parapsilosis </a:t>
            </a:r>
          </a:p>
        </p:txBody>
      </p:sp>
      <p:sp>
        <p:nvSpPr>
          <p:cNvPr id="2" name="Text Placeholder 1">
            <a:extLst>
              <a:ext uri="{FF2B5EF4-FFF2-40B4-BE49-F238E27FC236}">
                <a16:creationId xmlns:a16="http://schemas.microsoft.com/office/drawing/2014/main" id="{CFABC4B2-E04E-79B8-7554-6AB69A00EC35}"/>
              </a:ext>
            </a:extLst>
          </p:cNvPr>
          <p:cNvSpPr>
            <a:spLocks noGrp="1"/>
          </p:cNvSpPr>
          <p:nvPr>
            <p:ph type="body" sz="quarter" idx="10"/>
          </p:nvPr>
        </p:nvSpPr>
        <p:spPr>
          <a:xfrm>
            <a:off x="527888" y="1104133"/>
            <a:ext cx="8462203" cy="2935234"/>
          </a:xfrm>
        </p:spPr>
        <p:txBody>
          <a:bodyPr/>
          <a:lstStyle/>
          <a:p>
            <a:pPr marL="227965" indent="-227965">
              <a:lnSpc>
                <a:spcPct val="114583"/>
              </a:lnSpc>
            </a:pPr>
            <a:r>
              <a:rPr lang="en-US" b="0" dirty="0">
                <a:latin typeface="Calibri"/>
                <a:cs typeface="Calibri"/>
              </a:rPr>
              <a:t>Candidemia surveillance showed an increase in fluconazole-resistant </a:t>
            </a:r>
            <a:r>
              <a:rPr lang="en-US" b="0" i="1" dirty="0">
                <a:latin typeface="Calibri"/>
                <a:cs typeface="Calibri"/>
              </a:rPr>
              <a:t>C. parapsilosis</a:t>
            </a:r>
            <a:r>
              <a:rPr lang="en-US" b="0" dirty="0">
                <a:latin typeface="Calibri"/>
                <a:cs typeface="Calibri"/>
              </a:rPr>
              <a:t> BSIs in 2021 in Atlanta</a:t>
            </a:r>
          </a:p>
          <a:p>
            <a:pPr marL="456560" lvl="1" indent="-227965">
              <a:lnSpc>
                <a:spcPct val="114583"/>
              </a:lnSpc>
            </a:pPr>
            <a:r>
              <a:rPr lang="en-US" dirty="0">
                <a:latin typeface="Calibri"/>
                <a:ea typeface="Calibri" panose="020F0502020204030204" pitchFamily="34" charset="0"/>
                <a:cs typeface="Calibri"/>
              </a:rPr>
              <a:t>30% of fluconazole-resistant cases had received azole treatment in the prior 30 days</a:t>
            </a:r>
            <a:endParaRPr lang="en-US" b="0" dirty="0">
              <a:ea typeface="Calibri" panose="020F0502020204030204" pitchFamily="34" charset="0"/>
              <a:cs typeface="Calibri" panose="020F0502020204030204" pitchFamily="34" charset="0"/>
            </a:endParaRPr>
          </a:p>
          <a:p>
            <a:pPr marL="227965" indent="-227965">
              <a:lnSpc>
                <a:spcPct val="114583"/>
              </a:lnSpc>
            </a:pPr>
            <a:endParaRPr lang="en-US" b="0" dirty="0">
              <a:ea typeface="Calibri" panose="020F0502020204030204" pitchFamily="34" charset="0"/>
              <a:cs typeface="Calibri" panose="020F0502020204030204" pitchFamily="34" charset="0"/>
            </a:endParaRPr>
          </a:p>
        </p:txBody>
      </p:sp>
      <p:pic>
        <p:nvPicPr>
          <p:cNvPr id="1026" name="Picture 2" descr="Figure 1.">
            <a:extLst>
              <a:ext uri="{FF2B5EF4-FFF2-40B4-BE49-F238E27FC236}">
                <a16:creationId xmlns:a16="http://schemas.microsoft.com/office/drawing/2014/main" id="{ADED56F4-372C-DD1D-1FCE-BA28C026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388" y="2394035"/>
            <a:ext cx="4816444" cy="254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535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534F5-297C-FFDD-B2C9-7D3DC3F633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D2B068-3C9D-8F95-B44D-2BE8584F6948}"/>
              </a:ext>
            </a:extLst>
          </p:cNvPr>
          <p:cNvSpPr>
            <a:spLocks noGrp="1"/>
          </p:cNvSpPr>
          <p:nvPr>
            <p:ph type="title"/>
          </p:nvPr>
        </p:nvSpPr>
        <p:spPr>
          <a:xfrm>
            <a:off x="457201" y="293206"/>
            <a:ext cx="8229600" cy="1002723"/>
          </a:xfrm>
        </p:spPr>
        <p:txBody>
          <a:bodyPr lIns="91440" tIns="45720" rIns="91440" bIns="45720" anchor="b" anchorCtr="0"/>
          <a:lstStyle/>
          <a:p>
            <a:pPr>
              <a:lnSpc>
                <a:spcPct val="100000"/>
              </a:lnSpc>
            </a:pPr>
            <a:r>
              <a:rPr lang="en-US" sz="3200" dirty="0">
                <a:latin typeface="Calibri"/>
                <a:ea typeface="Calibri"/>
                <a:cs typeface="Calibri"/>
              </a:rPr>
              <a:t>fluconazole resistance was more common among patients: </a:t>
            </a:r>
          </a:p>
        </p:txBody>
      </p:sp>
      <p:sp>
        <p:nvSpPr>
          <p:cNvPr id="2" name="Text Placeholder 1">
            <a:extLst>
              <a:ext uri="{FF2B5EF4-FFF2-40B4-BE49-F238E27FC236}">
                <a16:creationId xmlns:a16="http://schemas.microsoft.com/office/drawing/2014/main" id="{C8A48F00-8FB4-F3EF-A307-CF6D4FB9A6C8}"/>
              </a:ext>
            </a:extLst>
          </p:cNvPr>
          <p:cNvSpPr>
            <a:spLocks noGrp="1"/>
          </p:cNvSpPr>
          <p:nvPr>
            <p:ph type="body" sz="quarter" idx="10"/>
          </p:nvPr>
        </p:nvSpPr>
        <p:spPr>
          <a:xfrm>
            <a:off x="159549" y="1662544"/>
            <a:ext cx="4150913" cy="2671949"/>
          </a:xfrm>
        </p:spPr>
        <p:txBody>
          <a:bodyPr/>
          <a:lstStyle/>
          <a:p>
            <a:pPr marL="572770" lvl="1" indent="-285750">
              <a:lnSpc>
                <a:spcPct val="115740"/>
              </a:lnSpc>
              <a:buFont typeface="Wingdings" panose="020B0604020202020204" pitchFamily="34" charset="0"/>
              <a:buChar char="§"/>
            </a:pPr>
            <a:r>
              <a:rPr lang="en-US" sz="2400" dirty="0">
                <a:latin typeface="Calibri"/>
                <a:cs typeface="Calibri"/>
              </a:rPr>
              <a:t>Admitted to a long-term acute care hospital in the last 90 days </a:t>
            </a:r>
            <a:endParaRPr lang="en-US" sz="2400" dirty="0">
              <a:ea typeface="Calibri" panose="020F0502020204030204" pitchFamily="34" charset="0"/>
              <a:cs typeface="Calibri" panose="020F0502020204030204" pitchFamily="34" charset="0"/>
            </a:endParaRPr>
          </a:p>
          <a:p>
            <a:pPr marL="572770" lvl="1" indent="-285750">
              <a:lnSpc>
                <a:spcPct val="115740"/>
              </a:lnSpc>
              <a:buFont typeface="Wingdings" panose="020B0604020202020204" pitchFamily="34" charset="0"/>
              <a:buChar char="§"/>
            </a:pPr>
            <a:r>
              <a:rPr lang="en-US" sz="2400" dirty="0">
                <a:latin typeface="Calibri"/>
                <a:cs typeface="Calibri"/>
              </a:rPr>
              <a:t>Mechanically ventilated in the 30 days prior </a:t>
            </a:r>
            <a:endParaRPr lang="en-US" sz="2400" dirty="0">
              <a:ea typeface="Calibri" panose="020F0502020204030204" pitchFamily="34" charset="0"/>
              <a:cs typeface="Calibri" panose="020F0502020204030204" pitchFamily="34" charset="0"/>
            </a:endParaRPr>
          </a:p>
        </p:txBody>
      </p:sp>
      <p:pic>
        <p:nvPicPr>
          <p:cNvPr id="4098" name="Picture 2" descr="Cartoon depiction of a man in a hospital bed holding a thermometer in his mouth.">
            <a:extLst>
              <a:ext uri="{FF2B5EF4-FFF2-40B4-BE49-F238E27FC236}">
                <a16:creationId xmlns:a16="http://schemas.microsoft.com/office/drawing/2014/main" id="{7DF48C7E-4064-7429-DC46-C19CDFBF11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803667"/>
            <a:ext cx="3809682" cy="214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ntubation Illustrations, Royalty-Free Vector Graphics &amp; Clip Art - iStock">
            <a:extLst>
              <a:ext uri="{FF2B5EF4-FFF2-40B4-BE49-F238E27FC236}">
                <a16:creationId xmlns:a16="http://schemas.microsoft.com/office/drawing/2014/main" id="{F2CC61AC-B215-FEA1-7099-4420D7CFB9C6}"/>
              </a:ext>
            </a:extLst>
          </p:cNvPr>
          <p:cNvPicPr>
            <a:picLocks noChangeAspect="1"/>
          </p:cNvPicPr>
          <p:nvPr/>
        </p:nvPicPr>
        <p:blipFill>
          <a:blip r:embed="rId3"/>
          <a:stretch>
            <a:fillRect/>
          </a:stretch>
        </p:blipFill>
        <p:spPr>
          <a:xfrm>
            <a:off x="4569210" y="1530973"/>
            <a:ext cx="4155613" cy="2664404"/>
          </a:xfrm>
          <a:prstGeom prst="rect">
            <a:avLst/>
          </a:prstGeom>
        </p:spPr>
      </p:pic>
    </p:spTree>
    <p:extLst>
      <p:ext uri="{BB962C8B-B14F-4D97-AF65-F5344CB8AC3E}">
        <p14:creationId xmlns:p14="http://schemas.microsoft.com/office/powerpoint/2010/main" val="27731966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7AB-2960-3DCA-FE37-BEBF5BB8C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4CE64-86D2-E053-008B-E6D7D168CC53}"/>
              </a:ext>
            </a:extLst>
          </p:cNvPr>
          <p:cNvSpPr>
            <a:spLocks noGrp="1"/>
          </p:cNvSpPr>
          <p:nvPr>
            <p:ph type="title"/>
          </p:nvPr>
        </p:nvSpPr>
        <p:spPr>
          <a:xfrm>
            <a:off x="261257" y="205979"/>
            <a:ext cx="9063095" cy="857250"/>
          </a:xfrm>
        </p:spPr>
        <p:txBody>
          <a:bodyPr lIns="91440" tIns="45720" rIns="91440" bIns="45720" anchor="b" anchorCtr="0"/>
          <a:lstStyle/>
          <a:p>
            <a:r>
              <a:rPr lang="en-US" sz="3200" dirty="0">
                <a:latin typeface="Calibri"/>
                <a:ea typeface="Calibri"/>
                <a:cs typeface="Calibri"/>
              </a:rPr>
              <a:t>All fluconazole-resistant Isolates were Genetically- Similar by Whole Genome Sequencing</a:t>
            </a:r>
          </a:p>
        </p:txBody>
      </p:sp>
      <p:pic>
        <p:nvPicPr>
          <p:cNvPr id="5" name="Picture 4" descr="Diagram showing susceptibility to Fluconazole and ERG11 Mutations">
            <a:extLst>
              <a:ext uri="{FF2B5EF4-FFF2-40B4-BE49-F238E27FC236}">
                <a16:creationId xmlns:a16="http://schemas.microsoft.com/office/drawing/2014/main" id="{FEA4AD7B-3F10-A779-A6F5-28B25C326335}"/>
              </a:ext>
            </a:extLst>
          </p:cNvPr>
          <p:cNvPicPr>
            <a:picLocks noChangeAspect="1"/>
          </p:cNvPicPr>
          <p:nvPr/>
        </p:nvPicPr>
        <p:blipFill>
          <a:blip r:embed="rId3"/>
          <a:stretch>
            <a:fillRect/>
          </a:stretch>
        </p:blipFill>
        <p:spPr>
          <a:xfrm>
            <a:off x="1849762" y="1157334"/>
            <a:ext cx="5181517" cy="3439865"/>
          </a:xfrm>
          <a:prstGeom prst="rect">
            <a:avLst/>
          </a:prstGeom>
        </p:spPr>
      </p:pic>
      <p:sp>
        <p:nvSpPr>
          <p:cNvPr id="6" name="TextBox 5">
            <a:extLst>
              <a:ext uri="{FF2B5EF4-FFF2-40B4-BE49-F238E27FC236}">
                <a16:creationId xmlns:a16="http://schemas.microsoft.com/office/drawing/2014/main" id="{A46330EA-F26B-C81A-6FEF-4877838AB25D}"/>
              </a:ext>
              <a:ext uri="{C183D7F6-B498-43B3-948B-1728B52AA6E4}">
                <adec:decorative xmlns:adec="http://schemas.microsoft.com/office/drawing/2017/decorative" val="1"/>
              </a:ext>
            </a:extLst>
          </p:cNvPr>
          <p:cNvSpPr txBox="1"/>
          <p:nvPr/>
        </p:nvSpPr>
        <p:spPr>
          <a:xfrm>
            <a:off x="4672841" y="1337511"/>
            <a:ext cx="1033669" cy="1384299"/>
          </a:xfrm>
          <a:prstGeom prst="rect">
            <a:avLst/>
          </a:prstGeom>
          <a:noFill/>
          <a:ln w="38100">
            <a:solidFill>
              <a:srgbClr val="1E5AAA"/>
            </a:solidFill>
          </a:ln>
        </p:spPr>
        <p:txBody>
          <a:bodyPr wrap="square" rtlCol="0">
            <a:spAutoFit/>
          </a:bodyPr>
          <a:lstStyle/>
          <a:p>
            <a:endParaRPr lang="en-US">
              <a:solidFill>
                <a:srgbClr val="000000"/>
              </a:solidFill>
              <a:latin typeface="Calibri" panose="020F0502020204030204" pitchFamily="34" charset="0"/>
            </a:endParaRPr>
          </a:p>
        </p:txBody>
      </p:sp>
      <p:sp>
        <p:nvSpPr>
          <p:cNvPr id="7" name="TextBox 6">
            <a:extLst>
              <a:ext uri="{FF2B5EF4-FFF2-40B4-BE49-F238E27FC236}">
                <a16:creationId xmlns:a16="http://schemas.microsoft.com/office/drawing/2014/main" id="{3D1165F2-093E-93D3-5C59-7D643453FEF6}"/>
              </a:ext>
              <a:ext uri="{C183D7F6-B498-43B3-948B-1728B52AA6E4}">
                <adec:decorative xmlns:adec="http://schemas.microsoft.com/office/drawing/2017/decorative" val="1"/>
              </a:ext>
            </a:extLst>
          </p:cNvPr>
          <p:cNvSpPr txBox="1"/>
          <p:nvPr/>
        </p:nvSpPr>
        <p:spPr>
          <a:xfrm>
            <a:off x="1848238" y="2872072"/>
            <a:ext cx="1423284" cy="1820671"/>
          </a:xfrm>
          <a:prstGeom prst="rect">
            <a:avLst/>
          </a:prstGeom>
          <a:solidFill>
            <a:schemeClr val="bg1"/>
          </a:solidFill>
        </p:spPr>
        <p:txBody>
          <a:bodyPr wrap="square" rtlCol="0">
            <a:spAutoFit/>
          </a:bodyPr>
          <a:lstStyle/>
          <a:p>
            <a:endParaRPr lang="en-US">
              <a:solidFill>
                <a:srgbClr val="000000"/>
              </a:solidFill>
              <a:latin typeface="Calibri" panose="020F0502020204030204" pitchFamily="34" charset="0"/>
            </a:endParaRPr>
          </a:p>
        </p:txBody>
      </p:sp>
      <p:sp>
        <p:nvSpPr>
          <p:cNvPr id="3" name="Text Placeholder 2">
            <a:extLst>
              <a:ext uri="{FF2B5EF4-FFF2-40B4-BE49-F238E27FC236}">
                <a16:creationId xmlns:a16="http://schemas.microsoft.com/office/drawing/2014/main" id="{2A534D7E-20C1-87BB-F251-B350DC183838}"/>
              </a:ext>
            </a:extLst>
          </p:cNvPr>
          <p:cNvSpPr>
            <a:spLocks noGrp="1"/>
          </p:cNvSpPr>
          <p:nvPr>
            <p:ph type="body" sz="quarter" idx="10"/>
          </p:nvPr>
        </p:nvSpPr>
        <p:spPr>
          <a:xfrm>
            <a:off x="132927" y="4411671"/>
            <a:ext cx="9191426" cy="2871635"/>
          </a:xfrm>
        </p:spPr>
        <p:txBody>
          <a:bodyPr/>
          <a:lstStyle/>
          <a:p>
            <a:pPr marL="0" indent="0">
              <a:buNone/>
            </a:pPr>
            <a:r>
              <a:rPr lang="en-US" sz="2400">
                <a:latin typeface="Calibri"/>
                <a:ea typeface="Calibri"/>
                <a:cs typeface="Calibri"/>
              </a:rPr>
              <a:t>Suggests transmission of a single resistant strain to different facilities</a:t>
            </a:r>
          </a:p>
        </p:txBody>
      </p:sp>
    </p:spTree>
    <p:extLst>
      <p:ext uri="{BB962C8B-B14F-4D97-AF65-F5344CB8AC3E}">
        <p14:creationId xmlns:p14="http://schemas.microsoft.com/office/powerpoint/2010/main" val="131417272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7C05-D58A-6628-760A-D9FDC6406DB9}"/>
              </a:ext>
            </a:extLst>
          </p:cNvPr>
          <p:cNvSpPr>
            <a:spLocks noGrp="1"/>
          </p:cNvSpPr>
          <p:nvPr>
            <p:ph type="title"/>
          </p:nvPr>
        </p:nvSpPr>
        <p:spPr>
          <a:xfrm>
            <a:off x="457200" y="205979"/>
            <a:ext cx="8686800" cy="857250"/>
          </a:xfrm>
        </p:spPr>
        <p:txBody>
          <a:bodyPr lIns="91440" tIns="45720" rIns="91440" bIns="45720" anchor="b" anchorCtr="0"/>
          <a:lstStyle/>
          <a:p>
            <a:r>
              <a:rPr lang="en-US" sz="3200" dirty="0">
                <a:latin typeface="Calibri"/>
                <a:ea typeface="Calibri"/>
                <a:cs typeface="Calibri"/>
              </a:rPr>
              <a:t>Healthcare Transmission of fluconazole-resistant </a:t>
            </a:r>
            <a:br>
              <a:rPr lang="en-US" sz="3200" dirty="0">
                <a:latin typeface="Calibri"/>
                <a:ea typeface="Calibri"/>
                <a:cs typeface="Calibri"/>
              </a:rPr>
            </a:br>
            <a:r>
              <a:rPr lang="en-US" sz="3200" i="1" dirty="0">
                <a:latin typeface="Calibri"/>
                <a:ea typeface="Calibri"/>
                <a:cs typeface="Calibri"/>
              </a:rPr>
              <a:t>C. parapsilosis </a:t>
            </a:r>
            <a:r>
              <a:rPr lang="en-US" sz="3200" dirty="0">
                <a:latin typeface="Calibri"/>
                <a:ea typeface="Calibri"/>
                <a:cs typeface="Calibri"/>
              </a:rPr>
              <a:t>globally</a:t>
            </a:r>
            <a:endParaRPr lang="en-US" sz="3200" dirty="0"/>
          </a:p>
        </p:txBody>
      </p:sp>
      <p:pic>
        <p:nvPicPr>
          <p:cNvPr id="6" name="Picture 5" descr="Article clip">
            <a:extLst>
              <a:ext uri="{FF2B5EF4-FFF2-40B4-BE49-F238E27FC236}">
                <a16:creationId xmlns:a16="http://schemas.microsoft.com/office/drawing/2014/main" id="{FFCEF21F-1285-5C27-1F3B-62AB8060C199}"/>
              </a:ext>
            </a:extLst>
          </p:cNvPr>
          <p:cNvPicPr>
            <a:picLocks noChangeAspect="1"/>
          </p:cNvPicPr>
          <p:nvPr/>
        </p:nvPicPr>
        <p:blipFill>
          <a:blip r:embed="rId2"/>
          <a:stretch>
            <a:fillRect/>
          </a:stretch>
        </p:blipFill>
        <p:spPr>
          <a:xfrm>
            <a:off x="107343" y="1063229"/>
            <a:ext cx="5104737" cy="1013154"/>
          </a:xfrm>
          <a:prstGeom prst="rect">
            <a:avLst/>
          </a:prstGeom>
        </p:spPr>
      </p:pic>
      <p:pic>
        <p:nvPicPr>
          <p:cNvPr id="8" name="Picture 7" descr="Article clip">
            <a:extLst>
              <a:ext uri="{FF2B5EF4-FFF2-40B4-BE49-F238E27FC236}">
                <a16:creationId xmlns:a16="http://schemas.microsoft.com/office/drawing/2014/main" id="{65255ED0-FAD8-1949-DE19-6345945E48CF}"/>
              </a:ext>
            </a:extLst>
          </p:cNvPr>
          <p:cNvPicPr>
            <a:picLocks noChangeAspect="1"/>
          </p:cNvPicPr>
          <p:nvPr/>
        </p:nvPicPr>
        <p:blipFill>
          <a:blip r:embed="rId3"/>
          <a:stretch>
            <a:fillRect/>
          </a:stretch>
        </p:blipFill>
        <p:spPr>
          <a:xfrm>
            <a:off x="107343" y="2237792"/>
            <a:ext cx="4607781" cy="1247367"/>
          </a:xfrm>
          <a:prstGeom prst="rect">
            <a:avLst/>
          </a:prstGeom>
        </p:spPr>
      </p:pic>
      <p:pic>
        <p:nvPicPr>
          <p:cNvPr id="10" name="Picture 9" descr="Article clip">
            <a:extLst>
              <a:ext uri="{FF2B5EF4-FFF2-40B4-BE49-F238E27FC236}">
                <a16:creationId xmlns:a16="http://schemas.microsoft.com/office/drawing/2014/main" id="{A9C11EDB-A547-DECD-2D3E-CCA17FD6A969}"/>
              </a:ext>
            </a:extLst>
          </p:cNvPr>
          <p:cNvPicPr>
            <a:picLocks noChangeAspect="1"/>
          </p:cNvPicPr>
          <p:nvPr/>
        </p:nvPicPr>
        <p:blipFill>
          <a:blip r:embed="rId4"/>
          <a:stretch>
            <a:fillRect/>
          </a:stretch>
        </p:blipFill>
        <p:spPr>
          <a:xfrm>
            <a:off x="5064981" y="1142192"/>
            <a:ext cx="4043238" cy="934191"/>
          </a:xfrm>
          <a:prstGeom prst="rect">
            <a:avLst/>
          </a:prstGeom>
        </p:spPr>
      </p:pic>
      <p:pic>
        <p:nvPicPr>
          <p:cNvPr id="12" name="Picture 11" descr="Article clip">
            <a:extLst>
              <a:ext uri="{FF2B5EF4-FFF2-40B4-BE49-F238E27FC236}">
                <a16:creationId xmlns:a16="http://schemas.microsoft.com/office/drawing/2014/main" id="{36BF225E-9CCC-4F91-1A2C-F128451DCE00}"/>
              </a:ext>
            </a:extLst>
          </p:cNvPr>
          <p:cNvPicPr>
            <a:picLocks noChangeAspect="1"/>
          </p:cNvPicPr>
          <p:nvPr/>
        </p:nvPicPr>
        <p:blipFill>
          <a:blip r:embed="rId5"/>
          <a:stretch>
            <a:fillRect/>
          </a:stretch>
        </p:blipFill>
        <p:spPr>
          <a:xfrm>
            <a:off x="4904194" y="2421620"/>
            <a:ext cx="4017625" cy="829326"/>
          </a:xfrm>
          <a:prstGeom prst="rect">
            <a:avLst/>
          </a:prstGeom>
        </p:spPr>
      </p:pic>
      <p:pic>
        <p:nvPicPr>
          <p:cNvPr id="14" name="Picture 13" descr="Article clip">
            <a:extLst>
              <a:ext uri="{FF2B5EF4-FFF2-40B4-BE49-F238E27FC236}">
                <a16:creationId xmlns:a16="http://schemas.microsoft.com/office/drawing/2014/main" id="{2591F066-5229-D038-6F79-47146B36EEF2}"/>
              </a:ext>
            </a:extLst>
          </p:cNvPr>
          <p:cNvPicPr>
            <a:picLocks noChangeAspect="1"/>
          </p:cNvPicPr>
          <p:nvPr/>
        </p:nvPicPr>
        <p:blipFill>
          <a:blip r:embed="rId6"/>
          <a:stretch>
            <a:fillRect/>
          </a:stretch>
        </p:blipFill>
        <p:spPr>
          <a:xfrm>
            <a:off x="1816873" y="3596183"/>
            <a:ext cx="5510254" cy="1356747"/>
          </a:xfrm>
          <a:prstGeom prst="rect">
            <a:avLst/>
          </a:prstGeom>
        </p:spPr>
      </p:pic>
    </p:spTree>
    <p:extLst>
      <p:ext uri="{BB962C8B-B14F-4D97-AF65-F5344CB8AC3E}">
        <p14:creationId xmlns:p14="http://schemas.microsoft.com/office/powerpoint/2010/main" val="27613394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1A9-D827-0364-4374-EAE2AD574A29}"/>
              </a:ext>
            </a:extLst>
          </p:cNvPr>
          <p:cNvSpPr>
            <a:spLocks noGrp="1"/>
          </p:cNvSpPr>
          <p:nvPr>
            <p:ph type="title"/>
          </p:nvPr>
        </p:nvSpPr>
        <p:spPr>
          <a:xfrm>
            <a:off x="282039" y="380255"/>
            <a:ext cx="8579922" cy="857250"/>
          </a:xfrm>
        </p:spPr>
        <p:txBody>
          <a:bodyPr/>
          <a:lstStyle/>
          <a:p>
            <a:r>
              <a:rPr lang="en-US" sz="3200" dirty="0"/>
              <a:t>Clinicians Can Take Three Actions to Help Address fluconazole-resistant </a:t>
            </a:r>
            <a:r>
              <a:rPr lang="en-US" sz="3200" i="1" dirty="0"/>
              <a:t>Candida parapsilosis</a:t>
            </a:r>
          </a:p>
        </p:txBody>
      </p:sp>
      <p:sp>
        <p:nvSpPr>
          <p:cNvPr id="3" name="Text Placeholder 2">
            <a:extLst>
              <a:ext uri="{FF2B5EF4-FFF2-40B4-BE49-F238E27FC236}">
                <a16:creationId xmlns:a16="http://schemas.microsoft.com/office/drawing/2014/main" id="{E83DBF3A-C4BD-01E0-08E6-D44FC5B76238}"/>
              </a:ext>
            </a:extLst>
          </p:cNvPr>
          <p:cNvSpPr>
            <a:spLocks noGrp="1"/>
          </p:cNvSpPr>
          <p:nvPr>
            <p:ph type="body" sz="quarter" idx="10"/>
          </p:nvPr>
        </p:nvSpPr>
        <p:spPr>
          <a:xfrm>
            <a:off x="282039" y="1554120"/>
            <a:ext cx="3967024" cy="2299632"/>
          </a:xfrm>
        </p:spPr>
        <p:txBody>
          <a:bodyPr/>
          <a:lstStyle/>
          <a:p>
            <a:pPr marL="457200" indent="-457200">
              <a:buFont typeface="+mj-lt"/>
              <a:buAutoNum type="arabicPeriod"/>
            </a:pPr>
            <a:r>
              <a:rPr lang="en-US" dirty="0">
                <a:latin typeface="Calibri"/>
                <a:ea typeface="Calibri"/>
                <a:cs typeface="Calibri"/>
              </a:rPr>
              <a:t>Prescribe echinocandins as empiric therapy for candidemia</a:t>
            </a:r>
          </a:p>
          <a:p>
            <a:pPr marL="457200" indent="-457200">
              <a:buFont typeface="+mj-lt"/>
              <a:buAutoNum type="arabicPeriod"/>
            </a:pPr>
            <a:endParaRPr lang="en-US" dirty="0">
              <a:latin typeface="Calibri"/>
              <a:ea typeface="Calibri"/>
              <a:cs typeface="Calibri"/>
            </a:endParaRPr>
          </a:p>
          <a:p>
            <a:pPr marL="457200" indent="-457200">
              <a:buFont typeface="+mj-lt"/>
              <a:buAutoNum type="arabicPeriod"/>
            </a:pPr>
            <a:r>
              <a:rPr lang="en-US" dirty="0">
                <a:latin typeface="Calibri"/>
                <a:ea typeface="Calibri"/>
                <a:cs typeface="Calibri"/>
              </a:rPr>
              <a:t>Order species-level identification for all </a:t>
            </a:r>
            <a:r>
              <a:rPr lang="en-US" i="1" dirty="0">
                <a:latin typeface="Calibri"/>
                <a:ea typeface="Calibri"/>
                <a:cs typeface="Calibri"/>
              </a:rPr>
              <a:t>Candida</a:t>
            </a:r>
            <a:r>
              <a:rPr lang="en-US" dirty="0">
                <a:latin typeface="Calibri"/>
                <a:ea typeface="Calibri"/>
                <a:cs typeface="Calibri"/>
              </a:rPr>
              <a:t> </a:t>
            </a:r>
          </a:p>
          <a:p>
            <a:pPr marL="457200" indent="-457200">
              <a:buFont typeface="+mj-lt"/>
              <a:buAutoNum type="arabicPeriod"/>
            </a:pPr>
            <a:endParaRPr lang="en-US" dirty="0">
              <a:latin typeface="Calibri"/>
              <a:ea typeface="Calibri"/>
              <a:cs typeface="Calibri"/>
            </a:endParaRPr>
          </a:p>
          <a:p>
            <a:pPr marL="457200" indent="-457200">
              <a:buFont typeface="+mj-lt"/>
              <a:buAutoNum type="arabicPeriod"/>
            </a:pPr>
            <a:r>
              <a:rPr lang="en-US" dirty="0">
                <a:latin typeface="Calibri"/>
                <a:ea typeface="Calibri"/>
                <a:cs typeface="Calibri"/>
              </a:rPr>
              <a:t>Send cultures for antifungal susceptibility testing</a:t>
            </a:r>
          </a:p>
        </p:txBody>
      </p:sp>
      <p:pic>
        <p:nvPicPr>
          <p:cNvPr id="5122" name="Picture 2" descr="image of a government building, A pop out circle has a male doctor making a phone call. a circle on the other side shows a male public health official wearing a suit and tie and on a headset in front of a computer.">
            <a:extLst>
              <a:ext uri="{FF2B5EF4-FFF2-40B4-BE49-F238E27FC236}">
                <a16:creationId xmlns:a16="http://schemas.microsoft.com/office/drawing/2014/main" id="{7798C4B3-5432-DFD2-326B-C92F85367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700" y="1887408"/>
            <a:ext cx="4088235" cy="2299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et of doctor cartoon characters. Medical staff team concept 656903 ...">
            <a:extLst>
              <a:ext uri="{FF2B5EF4-FFF2-40B4-BE49-F238E27FC236}">
                <a16:creationId xmlns:a16="http://schemas.microsoft.com/office/drawing/2014/main" id="{7E42C6BE-7911-3041-B1BB-C4D9213252F9}"/>
              </a:ext>
            </a:extLst>
          </p:cNvPr>
          <p:cNvPicPr>
            <a:picLocks noChangeAspect="1"/>
          </p:cNvPicPr>
          <p:nvPr/>
        </p:nvPicPr>
        <p:blipFill>
          <a:blip r:embed="rId4"/>
          <a:stretch>
            <a:fillRect/>
          </a:stretch>
        </p:blipFill>
        <p:spPr>
          <a:xfrm>
            <a:off x="4344889" y="1597985"/>
            <a:ext cx="4296036" cy="2883343"/>
          </a:xfrm>
          <a:prstGeom prst="rect">
            <a:avLst/>
          </a:prstGeom>
        </p:spPr>
      </p:pic>
    </p:spTree>
    <p:extLst>
      <p:ext uri="{BB962C8B-B14F-4D97-AF65-F5344CB8AC3E}">
        <p14:creationId xmlns:p14="http://schemas.microsoft.com/office/powerpoint/2010/main" val="4163307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Continuing Education Disclosure</a:t>
            </a:r>
          </a:p>
        </p:txBody>
      </p:sp>
      <p:sp>
        <p:nvSpPr>
          <p:cNvPr id="3" name="Content Placeholder 2"/>
          <p:cNvSpPr>
            <a:spLocks noGrp="1"/>
          </p:cNvSpPr>
          <p:nvPr>
            <p:ph type="body" sz="quarter" idx="10"/>
          </p:nvPr>
        </p:nvSpPr>
        <p:spPr>
          <a:xfrm>
            <a:off x="457201" y="1063230"/>
            <a:ext cx="8229599" cy="3625589"/>
          </a:xfrm>
        </p:spPr>
        <p:txBody>
          <a:bodyPr/>
          <a:lstStyle/>
          <a:p>
            <a:pPr>
              <a:spcAft>
                <a:spcPts val="600"/>
              </a:spcAft>
            </a:pPr>
            <a:r>
              <a:rPr lang="en-US" sz="1400" dirty="0">
                <a:solidFill>
                  <a:srgbClr val="000000"/>
                </a:solidFill>
                <a:cs typeface="Calibri" panose="020F0502020204030204" pitchFamily="34" charset="0"/>
              </a:rPr>
              <a:t>In compliance with continuing education requirements, all planners and presenters/moderators must disclose all financial relationships, in any amount, with ineligible companies over the previous 24 months as well as any use of unlabeled product(s) or products under investigational use.</a:t>
            </a:r>
          </a:p>
          <a:p>
            <a:pPr>
              <a:spcAft>
                <a:spcPts val="600"/>
              </a:spcAft>
            </a:pPr>
            <a:r>
              <a:rPr lang="en-US" sz="1400" dirty="0">
                <a:solidFill>
                  <a:srgbClr val="000000"/>
                </a:solidFill>
                <a:cs typeface="Calibri" panose="020F0502020204030204" pitchFamily="34" charset="0"/>
              </a:rPr>
              <a:t>CDC, our planners, and presenters/moderators wish to disclose they have no financial relationship(s) with ineligible companies whose primary business is producing, marketing, selling, re-selling, or distributing healthcare products used by or on patients.</a:t>
            </a:r>
          </a:p>
          <a:p>
            <a:pPr>
              <a:spcAft>
                <a:spcPts val="600"/>
              </a:spcAft>
            </a:pPr>
            <a:r>
              <a:rPr lang="en-US" sz="1400" dirty="0">
                <a:solidFill>
                  <a:srgbClr val="000000"/>
                </a:solidFill>
                <a:cs typeface="Calibri" panose="020F0502020204030204" pitchFamily="34" charset="0"/>
              </a:rPr>
              <a:t>Content will not include any discussion of the unlabeled use of a product or a product under investigational use with the exception of Dr. Meghan Lyman's discussion of several antifungal medications in clinical trials for </a:t>
            </a:r>
            <a:r>
              <a:rPr lang="en-US" sz="1400" i="1" dirty="0">
                <a:solidFill>
                  <a:srgbClr val="000000"/>
                </a:solidFill>
                <a:cs typeface="Calibri" panose="020F0502020204030204" pitchFamily="34" charset="0"/>
              </a:rPr>
              <a:t>C. auris </a:t>
            </a:r>
            <a:r>
              <a:rPr lang="en-US" sz="1400" dirty="0">
                <a:solidFill>
                  <a:srgbClr val="000000"/>
                </a:solidFill>
                <a:cs typeface="Calibri" panose="020F0502020204030204" pitchFamily="34" charset="0"/>
              </a:rPr>
              <a:t>and availability of use under expanded access programs.</a:t>
            </a:r>
          </a:p>
          <a:p>
            <a:pPr>
              <a:spcAft>
                <a:spcPts val="600"/>
              </a:spcAft>
            </a:pPr>
            <a:r>
              <a:rPr lang="en-US" sz="1400" dirty="0">
                <a:solidFill>
                  <a:srgbClr val="000000"/>
                </a:solidFill>
                <a:cs typeface="Calibri" panose="020F0502020204030204" pitchFamily="34" charset="0"/>
              </a:rPr>
              <a:t>CDC did not accept financial or in-kind support from ineligible companies for this continuing education activity.</a:t>
            </a:r>
          </a:p>
          <a:p>
            <a:pPr>
              <a:spcAft>
                <a:spcPts val="600"/>
              </a:spcAft>
            </a:pPr>
            <a:r>
              <a:rPr lang="en-US" sz="1400" dirty="0">
                <a:solidFill>
                  <a:srgbClr val="000000"/>
                </a:solidFill>
                <a:cs typeface="Calibri" panose="020F0502020204030204" pitchFamily="34" charset="0"/>
              </a:rPr>
              <a:t>CDC complies with applicable Federal civil rights laws and does not discriminate based on race, color, national origin, age, disability, religion, or sex. To learn more visit: </a:t>
            </a:r>
            <a:r>
              <a:rPr lang="en-US" sz="1400" dirty="0">
                <a:solidFill>
                  <a:srgbClr val="0000CC"/>
                </a:solidFill>
                <a:cs typeface="Calibri" panose="020F0502020204030204" pitchFamily="34" charset="0"/>
                <a:hlinkClick r:id="rId3">
                  <a:extLst>
                    <a:ext uri="{A12FA001-AC4F-418D-AE19-62706E023703}">
                      <ahyp:hlinkClr xmlns:ahyp="http://schemas.microsoft.com/office/drawing/2018/hyperlinkcolor" val="tx"/>
                    </a:ext>
                  </a:extLst>
                </a:hlinkClick>
              </a:rPr>
              <a:t>https://www.hhs.gov/civil-rights/for-individuals/nondiscrimination/index.html</a:t>
            </a:r>
            <a:r>
              <a:rPr lang="en-US" sz="1400" dirty="0">
                <a:solidFill>
                  <a:srgbClr val="000000"/>
                </a:solidFill>
                <a:cs typeface="Calibri" panose="020F0502020204030204" pitchFamily="34" charset="0"/>
              </a:rPr>
              <a:t>.</a:t>
            </a:r>
          </a:p>
          <a:p>
            <a:pPr>
              <a:spcAft>
                <a:spcPts val="600"/>
              </a:spcAft>
            </a:pPr>
            <a:endParaRPr lang="en-US" sz="1400" dirty="0">
              <a:solidFill>
                <a:srgbClr val="000000"/>
              </a:solidFill>
              <a:cs typeface="Calibri" panose="020F0502020204030204" pitchFamily="34" charset="0"/>
            </a:endParaRPr>
          </a:p>
        </p:txBody>
      </p:sp>
    </p:spTree>
    <p:extLst>
      <p:ext uri="{BB962C8B-B14F-4D97-AF65-F5344CB8AC3E}">
        <p14:creationId xmlns:p14="http://schemas.microsoft.com/office/powerpoint/2010/main" val="3394953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70F8-421F-0DD5-0346-3A4EF692F379}"/>
              </a:ext>
            </a:extLst>
          </p:cNvPr>
          <p:cNvSpPr>
            <a:spLocks noGrp="1"/>
          </p:cNvSpPr>
          <p:nvPr>
            <p:ph type="title"/>
          </p:nvPr>
        </p:nvSpPr>
        <p:spPr>
          <a:xfrm>
            <a:off x="457200" y="205979"/>
            <a:ext cx="8488560" cy="857250"/>
          </a:xfrm>
        </p:spPr>
        <p:txBody>
          <a:bodyPr lIns="91440" tIns="45720" rIns="91440" bIns="45720" anchor="b" anchorCtr="0"/>
          <a:lstStyle/>
          <a:p>
            <a:r>
              <a:rPr lang="en-US" sz="3200" dirty="0">
                <a:latin typeface="Calibri"/>
                <a:ea typeface="Calibri"/>
                <a:cs typeface="Calibri"/>
              </a:rPr>
              <a:t>echinocandins recommended as initial treatment for candidemia</a:t>
            </a:r>
          </a:p>
        </p:txBody>
      </p:sp>
      <p:sp>
        <p:nvSpPr>
          <p:cNvPr id="3" name="Text Placeholder 2">
            <a:extLst>
              <a:ext uri="{FF2B5EF4-FFF2-40B4-BE49-F238E27FC236}">
                <a16:creationId xmlns:a16="http://schemas.microsoft.com/office/drawing/2014/main" id="{50DD6838-CEFE-E5DE-7054-77EABF326942}"/>
              </a:ext>
            </a:extLst>
          </p:cNvPr>
          <p:cNvSpPr>
            <a:spLocks noGrp="1"/>
          </p:cNvSpPr>
          <p:nvPr>
            <p:ph type="body" sz="quarter" idx="10"/>
          </p:nvPr>
        </p:nvSpPr>
        <p:spPr>
          <a:xfrm>
            <a:off x="457200" y="1268471"/>
            <a:ext cx="3431920" cy="2415383"/>
          </a:xfrm>
        </p:spPr>
        <p:txBody>
          <a:bodyPr/>
          <a:lstStyle/>
          <a:p>
            <a:pPr marL="227965" indent="-227965"/>
            <a:r>
              <a:rPr lang="en-US" dirty="0">
                <a:latin typeface="Calibri"/>
                <a:ea typeface="Calibri"/>
                <a:cs typeface="Calibri"/>
              </a:rPr>
              <a:t>Data suggest 30% of candidemia is treated first with fluconazole in the United States</a:t>
            </a:r>
          </a:p>
          <a:p>
            <a:pPr marL="227965" indent="-227965"/>
            <a:r>
              <a:rPr lang="en-US" dirty="0">
                <a:latin typeface="Calibri"/>
                <a:ea typeface="Calibri"/>
                <a:cs typeface="Calibri"/>
              </a:rPr>
              <a:t>Growing azole resistance observed in several species</a:t>
            </a:r>
          </a:p>
          <a:p>
            <a:pPr marL="227965" indent="-227965"/>
            <a:r>
              <a:rPr lang="en-US" dirty="0">
                <a:latin typeface="Calibri"/>
                <a:ea typeface="Calibri"/>
                <a:cs typeface="Calibri"/>
              </a:rPr>
              <a:t>Data suggest lower mortality with echinocandins</a:t>
            </a:r>
          </a:p>
        </p:txBody>
      </p:sp>
      <p:sp>
        <p:nvSpPr>
          <p:cNvPr id="6" name="TextBox 5">
            <a:extLst>
              <a:ext uri="{FF2B5EF4-FFF2-40B4-BE49-F238E27FC236}">
                <a16:creationId xmlns:a16="http://schemas.microsoft.com/office/drawing/2014/main" id="{B9BBC3C3-7180-14D8-8D48-EF3669C99B67}"/>
              </a:ext>
            </a:extLst>
          </p:cNvPr>
          <p:cNvSpPr txBox="1"/>
          <p:nvPr/>
        </p:nvSpPr>
        <p:spPr>
          <a:xfrm>
            <a:off x="457200" y="4829799"/>
            <a:ext cx="8416636" cy="215444"/>
          </a:xfrm>
          <a:prstGeom prst="rect">
            <a:avLst/>
          </a:prstGeom>
          <a:noFill/>
        </p:spPr>
        <p:txBody>
          <a:bodyPr wrap="square">
            <a:spAutoFit/>
          </a:bodyPr>
          <a:lstStyle/>
          <a:p>
            <a:r>
              <a:rPr lang="en-US" sz="800">
                <a:hlinkClick r:id="rId2"/>
              </a:rPr>
              <a:t>Treatment Practices for Adults With Candidemia at 9 Active Surveillance Sites—United States, 2017–2018 | Clinical Infectious Diseases | Oxford Academic</a:t>
            </a:r>
            <a:endParaRPr lang="en-US" sz="800"/>
          </a:p>
        </p:txBody>
      </p:sp>
      <p:pic>
        <p:nvPicPr>
          <p:cNvPr id="5" name="Picture 4" descr="Article clip">
            <a:extLst>
              <a:ext uri="{FF2B5EF4-FFF2-40B4-BE49-F238E27FC236}">
                <a16:creationId xmlns:a16="http://schemas.microsoft.com/office/drawing/2014/main" id="{68D5C6F7-050C-12DA-2CAA-ED3E072CEFEA}"/>
              </a:ext>
            </a:extLst>
          </p:cNvPr>
          <p:cNvPicPr>
            <a:picLocks noChangeAspect="1"/>
          </p:cNvPicPr>
          <p:nvPr/>
        </p:nvPicPr>
        <p:blipFill>
          <a:blip r:embed="rId3"/>
          <a:stretch>
            <a:fillRect/>
          </a:stretch>
        </p:blipFill>
        <p:spPr>
          <a:xfrm>
            <a:off x="4806382" y="1067073"/>
            <a:ext cx="3686362" cy="1942812"/>
          </a:xfrm>
          <a:prstGeom prst="rect">
            <a:avLst/>
          </a:prstGeom>
        </p:spPr>
      </p:pic>
      <p:pic>
        <p:nvPicPr>
          <p:cNvPr id="8" name="Picture 7" descr="Article clip">
            <a:extLst>
              <a:ext uri="{FF2B5EF4-FFF2-40B4-BE49-F238E27FC236}">
                <a16:creationId xmlns:a16="http://schemas.microsoft.com/office/drawing/2014/main" id="{80CC74F3-B638-1B77-92ED-0E9412D60CBC}"/>
              </a:ext>
            </a:extLst>
          </p:cNvPr>
          <p:cNvPicPr>
            <a:picLocks noChangeAspect="1"/>
          </p:cNvPicPr>
          <p:nvPr/>
        </p:nvPicPr>
        <p:blipFill>
          <a:blip r:embed="rId4"/>
          <a:stretch>
            <a:fillRect/>
          </a:stretch>
        </p:blipFill>
        <p:spPr>
          <a:xfrm>
            <a:off x="4116502" y="3290608"/>
            <a:ext cx="4828895" cy="1333949"/>
          </a:xfrm>
          <a:prstGeom prst="rect">
            <a:avLst/>
          </a:prstGeom>
        </p:spPr>
      </p:pic>
    </p:spTree>
    <p:extLst>
      <p:ext uri="{BB962C8B-B14F-4D97-AF65-F5344CB8AC3E}">
        <p14:creationId xmlns:p14="http://schemas.microsoft.com/office/powerpoint/2010/main" val="81168139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249A-9370-B077-A7E4-F5E4BFFA5C1D}"/>
              </a:ext>
            </a:extLst>
          </p:cNvPr>
          <p:cNvSpPr>
            <a:spLocks noGrp="1"/>
          </p:cNvSpPr>
          <p:nvPr>
            <p:ph type="title"/>
          </p:nvPr>
        </p:nvSpPr>
        <p:spPr>
          <a:xfrm>
            <a:off x="211844" y="72737"/>
            <a:ext cx="8720312" cy="914399"/>
          </a:xfrm>
        </p:spPr>
        <p:txBody>
          <a:bodyPr lIns="91440" tIns="45720" rIns="91440" bIns="45720" anchor="b" anchorCtr="0"/>
          <a:lstStyle/>
          <a:p>
            <a:r>
              <a:rPr lang="en-US" sz="3200" dirty="0">
                <a:latin typeface="Calibri"/>
                <a:ea typeface="Calibri"/>
                <a:cs typeface="Calibri"/>
              </a:rPr>
              <a:t>Species-Level Identification on all </a:t>
            </a:r>
            <a:r>
              <a:rPr lang="en-US" sz="3200" i="1" dirty="0">
                <a:latin typeface="Calibri"/>
                <a:ea typeface="Calibri"/>
                <a:cs typeface="Calibri"/>
              </a:rPr>
              <a:t>Candida</a:t>
            </a:r>
            <a:r>
              <a:rPr lang="en-US" sz="3200" dirty="0">
                <a:latin typeface="Calibri"/>
                <a:ea typeface="Calibri"/>
                <a:cs typeface="Calibri"/>
              </a:rPr>
              <a:t> Isolates</a:t>
            </a:r>
          </a:p>
        </p:txBody>
      </p:sp>
      <p:sp>
        <p:nvSpPr>
          <p:cNvPr id="3" name="Text Placeholder 2">
            <a:extLst>
              <a:ext uri="{FF2B5EF4-FFF2-40B4-BE49-F238E27FC236}">
                <a16:creationId xmlns:a16="http://schemas.microsoft.com/office/drawing/2014/main" id="{11CE70FE-7CF9-73BD-3F7E-FEC76A6CAAA7}"/>
              </a:ext>
            </a:extLst>
          </p:cNvPr>
          <p:cNvSpPr>
            <a:spLocks noGrp="1"/>
          </p:cNvSpPr>
          <p:nvPr>
            <p:ph type="body" sz="quarter" idx="10"/>
          </p:nvPr>
        </p:nvSpPr>
        <p:spPr>
          <a:xfrm>
            <a:off x="457200" y="1284485"/>
            <a:ext cx="4566063" cy="2744071"/>
          </a:xfrm>
        </p:spPr>
        <p:txBody>
          <a:bodyPr/>
          <a:lstStyle/>
          <a:p>
            <a:pPr marL="227965" indent="-227965"/>
            <a:r>
              <a:rPr lang="en-US" b="0" dirty="0">
                <a:latin typeface="Calibri"/>
                <a:ea typeface="Calibri"/>
                <a:cs typeface="Calibri"/>
              </a:rPr>
              <a:t>Certain species, like </a:t>
            </a:r>
            <a:r>
              <a:rPr lang="en-US" b="0" i="1" dirty="0">
                <a:latin typeface="Calibri"/>
                <a:ea typeface="Calibri"/>
                <a:cs typeface="Calibri"/>
              </a:rPr>
              <a:t>C. parapsilosis</a:t>
            </a:r>
            <a:r>
              <a:rPr lang="en-US" b="0" dirty="0">
                <a:latin typeface="Calibri"/>
                <a:ea typeface="Calibri"/>
                <a:cs typeface="Calibri"/>
              </a:rPr>
              <a:t>, are increasingly resistant to antifungals</a:t>
            </a:r>
          </a:p>
          <a:p>
            <a:pPr marL="227965" indent="-227965"/>
            <a:endParaRPr lang="en-US" b="0" dirty="0">
              <a:latin typeface="Calibri"/>
              <a:ea typeface="Calibri"/>
              <a:cs typeface="Calibri"/>
            </a:endParaRPr>
          </a:p>
          <a:p>
            <a:pPr marL="227965" indent="-227965"/>
            <a:r>
              <a:rPr lang="en-US" b="0" dirty="0">
                <a:latin typeface="Calibri"/>
                <a:ea typeface="Calibri"/>
                <a:cs typeface="Calibri"/>
              </a:rPr>
              <a:t>Clinicians should request species-level identification on all </a:t>
            </a:r>
            <a:r>
              <a:rPr lang="en-US" b="0" i="1" dirty="0">
                <a:latin typeface="Calibri"/>
                <a:ea typeface="Calibri"/>
                <a:cs typeface="Calibri"/>
              </a:rPr>
              <a:t>Candida</a:t>
            </a:r>
            <a:r>
              <a:rPr lang="en-US" b="0" dirty="0">
                <a:latin typeface="Calibri"/>
                <a:ea typeface="Calibri"/>
                <a:cs typeface="Calibri"/>
              </a:rPr>
              <a:t> isolates requiring treatment </a:t>
            </a:r>
          </a:p>
          <a:p>
            <a:pPr marL="227965" indent="-227965"/>
            <a:endParaRPr lang="en-US" b="0" dirty="0">
              <a:ea typeface="Calibri" panose="020F0502020204030204" pitchFamily="34" charset="0"/>
              <a:cs typeface="Calibri" panose="020F0502020204030204" pitchFamily="34" charset="0"/>
            </a:endParaRPr>
          </a:p>
          <a:p>
            <a:pPr marL="227965" indent="-227965"/>
            <a:r>
              <a:rPr lang="en-US" b="0" dirty="0">
                <a:latin typeface="Calibri"/>
                <a:ea typeface="Calibri"/>
                <a:cs typeface="Calibri"/>
              </a:rPr>
              <a:t>Management may change based on species while antifungal susceptibility testing is pending</a:t>
            </a:r>
          </a:p>
        </p:txBody>
      </p:sp>
      <p:pic>
        <p:nvPicPr>
          <p:cNvPr id="6" name="Graphic 5" descr="First aid kit outline">
            <a:extLst>
              <a:ext uri="{FF2B5EF4-FFF2-40B4-BE49-F238E27FC236}">
                <a16:creationId xmlns:a16="http://schemas.microsoft.com/office/drawing/2014/main" id="{F559A651-F331-C7D0-5F54-91667D138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3273" y="1284485"/>
            <a:ext cx="3283527" cy="3283527"/>
          </a:xfrm>
          <a:prstGeom prst="rect">
            <a:avLst/>
          </a:prstGeom>
        </p:spPr>
      </p:pic>
    </p:spTree>
    <p:extLst>
      <p:ext uri="{BB962C8B-B14F-4D97-AF65-F5344CB8AC3E}">
        <p14:creationId xmlns:p14="http://schemas.microsoft.com/office/powerpoint/2010/main" val="277854279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1CFE-BD14-DC23-F4C4-9806CAC0A216}"/>
              </a:ext>
            </a:extLst>
          </p:cNvPr>
          <p:cNvSpPr>
            <a:spLocks noGrp="1"/>
          </p:cNvSpPr>
          <p:nvPr>
            <p:ph type="title"/>
          </p:nvPr>
        </p:nvSpPr>
        <p:spPr>
          <a:xfrm>
            <a:off x="457200" y="70874"/>
            <a:ext cx="8229600" cy="857250"/>
          </a:xfrm>
        </p:spPr>
        <p:txBody>
          <a:bodyPr/>
          <a:lstStyle/>
          <a:p>
            <a:r>
              <a:rPr lang="en-US" sz="3200" dirty="0"/>
              <a:t>Antifungal Susceptibility Testing</a:t>
            </a:r>
          </a:p>
        </p:txBody>
      </p:sp>
      <p:sp>
        <p:nvSpPr>
          <p:cNvPr id="3" name="Text Placeholder 2">
            <a:extLst>
              <a:ext uri="{FF2B5EF4-FFF2-40B4-BE49-F238E27FC236}">
                <a16:creationId xmlns:a16="http://schemas.microsoft.com/office/drawing/2014/main" id="{0DE8FE7D-F8F9-0B80-8E0B-9AE872D176A5}"/>
              </a:ext>
            </a:extLst>
          </p:cNvPr>
          <p:cNvSpPr>
            <a:spLocks noGrp="1"/>
          </p:cNvSpPr>
          <p:nvPr>
            <p:ph type="body" sz="quarter" idx="10"/>
          </p:nvPr>
        </p:nvSpPr>
        <p:spPr>
          <a:xfrm>
            <a:off x="225911" y="1321643"/>
            <a:ext cx="4690334" cy="2872431"/>
          </a:xfrm>
        </p:spPr>
        <p:txBody>
          <a:bodyPr/>
          <a:lstStyle/>
          <a:p>
            <a:pPr marL="227965" indent="-227965"/>
            <a:r>
              <a:rPr lang="en-US" b="0" dirty="0">
                <a:latin typeface="Calibri"/>
                <a:ea typeface="Calibri"/>
                <a:cs typeface="Calibri"/>
              </a:rPr>
              <a:t>Cultures should be sent for antifungal susceptibility testing</a:t>
            </a:r>
            <a:endParaRPr lang="en-US" dirty="0">
              <a:latin typeface="Calibri"/>
              <a:ea typeface="Calibri"/>
              <a:cs typeface="Calibri"/>
            </a:endParaRPr>
          </a:p>
          <a:p>
            <a:pPr marL="227965" indent="-227965"/>
            <a:endParaRPr lang="en-US" b="0" dirty="0">
              <a:ea typeface="Calibri" panose="020F0502020204030204" pitchFamily="34" charset="0"/>
              <a:cs typeface="Calibri" panose="020F0502020204030204" pitchFamily="34" charset="0"/>
            </a:endParaRPr>
          </a:p>
          <a:p>
            <a:pPr marL="227965" indent="-227965"/>
            <a:r>
              <a:rPr lang="en-US" b="0" dirty="0">
                <a:latin typeface="Calibri"/>
                <a:ea typeface="Calibri"/>
                <a:cs typeface="Calibri"/>
              </a:rPr>
              <a:t>These results can inform step-down therapy</a:t>
            </a:r>
          </a:p>
          <a:p>
            <a:pPr marL="227965" indent="-227965"/>
            <a:endParaRPr lang="en-US" b="0" dirty="0">
              <a:ea typeface="Calibri" panose="020F0502020204030204" pitchFamily="34" charset="0"/>
              <a:cs typeface="Calibri" panose="020F0502020204030204" pitchFamily="34" charset="0"/>
            </a:endParaRPr>
          </a:p>
          <a:p>
            <a:pPr marL="227965" indent="-227965"/>
            <a:r>
              <a:rPr lang="en-US" b="0" dirty="0">
                <a:latin typeface="Calibri"/>
                <a:ea typeface="Calibri"/>
                <a:cs typeface="Calibri"/>
              </a:rPr>
              <a:t>Public health and clinicians can monitor for antifungal resistance patterns regionally and at facility-level</a:t>
            </a:r>
          </a:p>
        </p:txBody>
      </p:sp>
      <p:pic>
        <p:nvPicPr>
          <p:cNvPr id="3074" name="Picture 2" descr="Medical illustration of C. auris">
            <a:extLst>
              <a:ext uri="{FF2B5EF4-FFF2-40B4-BE49-F238E27FC236}">
                <a16:creationId xmlns:a16="http://schemas.microsoft.com/office/drawing/2014/main" id="{63BB2BA1-D0C4-6E38-9A54-6F03AC2CB6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245" y="1612782"/>
            <a:ext cx="3889375" cy="218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7978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A731-C0FC-95A2-3300-5D9DC03C5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34ED6-8F0E-E929-9FE7-F40DD8383A8D}"/>
              </a:ext>
            </a:extLst>
          </p:cNvPr>
          <p:cNvSpPr>
            <a:spLocks noGrp="1"/>
          </p:cNvSpPr>
          <p:nvPr>
            <p:ph type="title"/>
          </p:nvPr>
        </p:nvSpPr>
        <p:spPr/>
        <p:txBody>
          <a:bodyPr lIns="91440" tIns="45720" rIns="91440" bIns="45720" anchor="b" anchorCtr="0"/>
          <a:lstStyle/>
          <a:p>
            <a:r>
              <a:rPr lang="en-US" sz="3200" dirty="0">
                <a:latin typeface="Calibri"/>
                <a:ea typeface="Calibri"/>
                <a:cs typeface="Calibri"/>
              </a:rPr>
              <a:t>Knowledge Check Question</a:t>
            </a:r>
            <a:r>
              <a:rPr lang="en-US" sz="3200" dirty="0">
                <a:solidFill>
                  <a:schemeClr val="bg1"/>
                </a:solidFill>
                <a:latin typeface="Calibri"/>
                <a:ea typeface="Calibri"/>
                <a:cs typeface="Calibri"/>
              </a:rPr>
              <a:t>4</a:t>
            </a:r>
            <a:r>
              <a:rPr lang="en-US" sz="3200" dirty="0">
                <a:latin typeface="Calibri"/>
                <a:ea typeface="Calibri"/>
                <a:cs typeface="Calibri"/>
              </a:rPr>
              <a:t> </a:t>
            </a:r>
          </a:p>
        </p:txBody>
      </p:sp>
      <p:sp>
        <p:nvSpPr>
          <p:cNvPr id="3" name="Text Placeholder 2">
            <a:extLst>
              <a:ext uri="{FF2B5EF4-FFF2-40B4-BE49-F238E27FC236}">
                <a16:creationId xmlns:a16="http://schemas.microsoft.com/office/drawing/2014/main" id="{9085DEEA-FD1E-6C3C-9602-D2B62B55FE25}"/>
              </a:ext>
            </a:extLst>
          </p:cNvPr>
          <p:cNvSpPr>
            <a:spLocks noGrp="1"/>
          </p:cNvSpPr>
          <p:nvPr>
            <p:ph type="body" sz="quarter" idx="10"/>
          </p:nvPr>
        </p:nvSpPr>
        <p:spPr>
          <a:xfrm>
            <a:off x="457201" y="1358901"/>
            <a:ext cx="8420099" cy="3316288"/>
          </a:xfrm>
        </p:spPr>
        <p:txBody>
          <a:bodyPr/>
          <a:lstStyle/>
          <a:p>
            <a:pPr marL="0" indent="0">
              <a:buNone/>
            </a:pPr>
            <a:r>
              <a:rPr lang="en-US" sz="2400" dirty="0">
                <a:solidFill>
                  <a:srgbClr val="000000"/>
                </a:solidFill>
                <a:latin typeface="Calibri"/>
                <a:ea typeface="Calibri"/>
                <a:cs typeface="Calibri"/>
              </a:rPr>
              <a:t>Which of the following is the primary mode of transmission for </a:t>
            </a:r>
            <a:r>
              <a:rPr lang="en-US" sz="2400" i="1" dirty="0">
                <a:solidFill>
                  <a:srgbClr val="000000"/>
                </a:solidFill>
                <a:latin typeface="Calibri"/>
                <a:ea typeface="Calibri"/>
                <a:cs typeface="Calibri"/>
              </a:rPr>
              <a:t>Candida parapsilosis </a:t>
            </a:r>
            <a:r>
              <a:rPr lang="en-US" sz="2400" dirty="0">
                <a:solidFill>
                  <a:srgbClr val="000000"/>
                </a:solidFill>
                <a:latin typeface="Calibri"/>
                <a:ea typeface="Calibri"/>
                <a:cs typeface="Calibri"/>
              </a:rPr>
              <a:t>in healthcare settings?</a:t>
            </a:r>
            <a:r>
              <a:rPr lang="en-US" sz="2100" dirty="0">
                <a:solidFill>
                  <a:srgbClr val="000000"/>
                </a:solidFill>
                <a:latin typeface="Calibri"/>
                <a:ea typeface="Calibri"/>
                <a:cs typeface="Calibri"/>
              </a:rPr>
              <a:t> </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Airborne transmission through respiratory droplets</a:t>
            </a:r>
          </a:p>
          <a:p>
            <a:pPr marL="857250" lvl="1" indent="-457200">
              <a:buAutoNum type="alphaLcParenR"/>
            </a:pPr>
            <a:r>
              <a:rPr lang="en-US" sz="2100" dirty="0">
                <a:solidFill>
                  <a:srgbClr val="000000"/>
                </a:solidFill>
                <a:latin typeface="Calibri"/>
                <a:ea typeface="Calibri"/>
                <a:cs typeface="Calibri"/>
              </a:rPr>
              <a:t>Direct contact with contaminated surfaces or medical equipment</a:t>
            </a:r>
            <a:endParaRPr lang="en-US" sz="4050" dirty="0">
              <a:solidFill>
                <a:srgbClr val="000000"/>
              </a:solidFill>
              <a:latin typeface="Calibri"/>
              <a:ea typeface="Calibri"/>
              <a:cs typeface="Calibri"/>
            </a:endParaRPr>
          </a:p>
          <a:p>
            <a:pPr marL="857250" lvl="1" indent="-457200">
              <a:buAutoNum type="alphaLcParenR"/>
            </a:pPr>
            <a:r>
              <a:rPr lang="en-US" sz="2100" dirty="0">
                <a:solidFill>
                  <a:srgbClr val="000000"/>
                </a:solidFill>
                <a:latin typeface="Calibri"/>
                <a:ea typeface="Calibri"/>
                <a:cs typeface="Calibri"/>
              </a:rPr>
              <a:t>Vector-borne transmission via insect</a:t>
            </a:r>
          </a:p>
          <a:p>
            <a:pPr marL="857250" lvl="1" indent="-457200">
              <a:buAutoNum type="alphaLcParenR"/>
            </a:pPr>
            <a:r>
              <a:rPr lang="en-US" sz="2100" dirty="0">
                <a:solidFill>
                  <a:srgbClr val="000000"/>
                </a:solidFill>
                <a:latin typeface="Calibri"/>
                <a:ea typeface="Calibri"/>
                <a:cs typeface="Calibri"/>
              </a:rPr>
              <a:t>Transmission through contaminated food and water.</a:t>
            </a:r>
          </a:p>
          <a:p>
            <a:pPr marL="857250" lvl="1" indent="-457200">
              <a:buAutoNum type="alphaLcParenR"/>
            </a:pPr>
            <a:endParaRPr lang="en-US" sz="4050" dirty="0">
              <a:solidFill>
                <a:srgbClr val="000000"/>
              </a:solidFill>
              <a:latin typeface="Calibri"/>
              <a:ea typeface="Calibri"/>
              <a:cs typeface="Calibri"/>
            </a:endParaRPr>
          </a:p>
        </p:txBody>
      </p:sp>
      <p:sp>
        <p:nvSpPr>
          <p:cNvPr id="4" name="TextBox 3">
            <a:extLst>
              <a:ext uri="{FF2B5EF4-FFF2-40B4-BE49-F238E27FC236}">
                <a16:creationId xmlns:a16="http://schemas.microsoft.com/office/drawing/2014/main" id="{FDD7C385-FE4A-EA21-E649-6C3480A92B12}"/>
              </a:ext>
            </a:extLst>
          </p:cNvPr>
          <p:cNvSpPr txBox="1"/>
          <p:nvPr/>
        </p:nvSpPr>
        <p:spPr>
          <a:xfrm>
            <a:off x="60754" y="4127967"/>
            <a:ext cx="9083245"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0000"/>
                </a:solidFill>
                <a:latin typeface="Calibri"/>
                <a:ea typeface="Calibri"/>
                <a:cs typeface="Calibri"/>
              </a:rPr>
              <a:t> </a:t>
            </a:r>
            <a:r>
              <a:rPr lang="en-US" sz="2000" b="1" dirty="0">
                <a:solidFill>
                  <a:srgbClr val="000000"/>
                </a:solidFill>
                <a:latin typeface="Calibri"/>
                <a:ea typeface="Calibri"/>
                <a:cs typeface="Calibri"/>
              </a:rPr>
              <a:t>Correct answer:</a:t>
            </a:r>
            <a:r>
              <a:rPr lang="en-US" sz="3700" dirty="0">
                <a:solidFill>
                  <a:srgbClr val="000000"/>
                </a:solidFill>
                <a:latin typeface="Calibri"/>
                <a:ea typeface="Calibri"/>
                <a:cs typeface="Calibri"/>
              </a:rPr>
              <a:t> </a:t>
            </a:r>
            <a:r>
              <a:rPr lang="en-US" sz="2000" dirty="0">
                <a:solidFill>
                  <a:srgbClr val="000000"/>
                </a:solidFill>
                <a:latin typeface="Calibri"/>
                <a:ea typeface="Calibri"/>
                <a:cs typeface="Calibri"/>
              </a:rPr>
              <a:t>b) Direct contact with contaminated surfaces or medical equipment.</a:t>
            </a:r>
            <a:endParaRPr lang="en-US" sz="2000" dirty="0">
              <a:solidFill>
                <a:srgbClr val="000000"/>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1114696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4352-C764-3579-FC00-89882B6B9215}"/>
              </a:ext>
            </a:extLst>
          </p:cNvPr>
          <p:cNvSpPr>
            <a:spLocks noGrp="1"/>
          </p:cNvSpPr>
          <p:nvPr>
            <p:ph type="title"/>
          </p:nvPr>
        </p:nvSpPr>
        <p:spPr>
          <a:xfrm>
            <a:off x="457200" y="377379"/>
            <a:ext cx="8229600" cy="857250"/>
          </a:xfrm>
        </p:spPr>
        <p:txBody>
          <a:bodyPr>
            <a:normAutofit fontScale="90000"/>
          </a:bodyPr>
          <a:lstStyle/>
          <a:p>
            <a:r>
              <a:rPr lang="en-US" sz="3200" dirty="0"/>
              <a:t>Have questions about fungal diseases? Contact CDC! </a:t>
            </a:r>
          </a:p>
        </p:txBody>
      </p:sp>
      <p:pic>
        <p:nvPicPr>
          <p:cNvPr id="7" name="Picture 6">
            <a:extLst>
              <a:ext uri="{FF2B5EF4-FFF2-40B4-BE49-F238E27FC236}">
                <a16:creationId xmlns:a16="http://schemas.microsoft.com/office/drawing/2014/main" id="{990B5EB5-EDFC-D62A-7590-971DB58943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9479" y="1397649"/>
            <a:ext cx="8372213" cy="2348202"/>
          </a:xfrm>
          <a:prstGeom prst="rect">
            <a:avLst/>
          </a:prstGeom>
        </p:spPr>
      </p:pic>
      <p:sp>
        <p:nvSpPr>
          <p:cNvPr id="9" name="TextBox 8">
            <a:extLst>
              <a:ext uri="{FF2B5EF4-FFF2-40B4-BE49-F238E27FC236}">
                <a16:creationId xmlns:a16="http://schemas.microsoft.com/office/drawing/2014/main" id="{A5D93598-5302-364D-FE1C-740219BEE736}"/>
              </a:ext>
            </a:extLst>
          </p:cNvPr>
          <p:cNvSpPr txBox="1"/>
          <p:nvPr/>
        </p:nvSpPr>
        <p:spPr>
          <a:xfrm>
            <a:off x="628651" y="4071892"/>
            <a:ext cx="7965872" cy="369332"/>
          </a:xfrm>
          <a:prstGeom prst="rect">
            <a:avLst/>
          </a:prstGeom>
          <a:noFill/>
        </p:spPr>
        <p:txBody>
          <a:bodyPr wrap="square">
            <a:spAutoFit/>
          </a:bodyPr>
          <a:lstStyle/>
          <a:p>
            <a:pPr defTabSz="914378"/>
            <a:r>
              <a:rPr lang="en-US">
                <a:solidFill>
                  <a:prstClr val="black"/>
                </a:solidFill>
                <a:hlinkClick r:id="rId4"/>
              </a:rPr>
              <a:t>Clinical Care of Fungal Diseases: Antifungals | Fungal Diseases | CDC</a:t>
            </a:r>
            <a:endParaRPr lang="en-US">
              <a:solidFill>
                <a:prstClr val="black"/>
              </a:solidFill>
            </a:endParaRPr>
          </a:p>
        </p:txBody>
      </p:sp>
    </p:spTree>
    <p:extLst>
      <p:ext uri="{BB962C8B-B14F-4D97-AF65-F5344CB8AC3E}">
        <p14:creationId xmlns:p14="http://schemas.microsoft.com/office/powerpoint/2010/main" val="41481312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1FFA32-2144-D2CF-5F25-E8FF5964A7B2}"/>
              </a:ext>
            </a:extLst>
          </p:cNvPr>
          <p:cNvSpPr>
            <a:spLocks noGrp="1"/>
          </p:cNvSpPr>
          <p:nvPr>
            <p:ph type="body" sz="quarter" idx="10"/>
          </p:nvPr>
        </p:nvSpPr>
        <p:spPr>
          <a:xfrm>
            <a:off x="3816957" y="3764618"/>
            <a:ext cx="5233813" cy="1088597"/>
          </a:xfrm>
        </p:spPr>
        <p:txBody>
          <a:bodyPr/>
          <a:lstStyle/>
          <a:p>
            <a:pPr marL="0" indent="0" algn="r">
              <a:buNone/>
            </a:pPr>
            <a:r>
              <a:rPr lang="en-US" sz="1400" b="0" dirty="0">
                <a:hlinkClick r:id="rId2"/>
              </a:rPr>
              <a:t>https://www.cdc.gov/fungal/fungal-disease-awareness-week/index.html</a:t>
            </a:r>
            <a:endParaRPr lang="en-US" sz="1400" b="0" dirty="0"/>
          </a:p>
          <a:p>
            <a:pPr marL="0" indent="0" algn="r">
              <a:buNone/>
            </a:pPr>
            <a:endParaRPr lang="en-US" sz="1400" b="0" dirty="0"/>
          </a:p>
          <a:p>
            <a:pPr marL="0" indent="0" algn="r">
              <a:buNone/>
            </a:pPr>
            <a:r>
              <a:rPr lang="en-US" sz="1400" b="0" dirty="0">
                <a:hlinkClick r:id="rId3"/>
              </a:rPr>
              <a:t>https://www.cdc.gov/fungal/index.html</a:t>
            </a:r>
            <a:endParaRPr lang="en-US" sz="1400" b="0" dirty="0"/>
          </a:p>
          <a:p>
            <a:pPr marL="0" indent="0" algn="r">
              <a:buNone/>
            </a:pPr>
            <a:endParaRPr lang="en-US" sz="1400" b="0" dirty="0"/>
          </a:p>
        </p:txBody>
      </p:sp>
      <p:pic>
        <p:nvPicPr>
          <p:cNvPr id="5" name="Picture 4">
            <a:extLst>
              <a:ext uri="{FF2B5EF4-FFF2-40B4-BE49-F238E27FC236}">
                <a16:creationId xmlns:a16="http://schemas.microsoft.com/office/drawing/2014/main" id="{6EDD8503-A149-FFB7-0FA9-AC1A83806F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1456" y="166726"/>
            <a:ext cx="5399314" cy="3037114"/>
          </a:xfrm>
          <a:prstGeom prst="rect">
            <a:avLst/>
          </a:prstGeom>
        </p:spPr>
      </p:pic>
      <p:sp>
        <p:nvSpPr>
          <p:cNvPr id="6" name="TextBox 5">
            <a:extLst>
              <a:ext uri="{FF2B5EF4-FFF2-40B4-BE49-F238E27FC236}">
                <a16:creationId xmlns:a16="http://schemas.microsoft.com/office/drawing/2014/main" id="{C023DCC4-17BD-A667-4BF1-AD8E364F49EE}"/>
              </a:ext>
            </a:extLst>
          </p:cNvPr>
          <p:cNvSpPr txBox="1"/>
          <p:nvPr/>
        </p:nvSpPr>
        <p:spPr>
          <a:xfrm>
            <a:off x="148430" y="1720046"/>
            <a:ext cx="3567792" cy="646331"/>
          </a:xfrm>
          <a:prstGeom prst="rect">
            <a:avLst/>
          </a:prstGeom>
          <a:noFill/>
        </p:spPr>
        <p:txBody>
          <a:bodyPr wrap="square" rtlCol="0">
            <a:spAutoFit/>
          </a:bodyPr>
          <a:lstStyle/>
          <a:p>
            <a:r>
              <a:rPr lang="en-US" dirty="0">
                <a:solidFill>
                  <a:schemeClr val="accent6">
                    <a:lumMod val="75000"/>
                    <a:lumOff val="25000"/>
                  </a:schemeClr>
                </a:solidFill>
                <a:latin typeface="Calibri" panose="020F0502020204030204" pitchFamily="34" charset="0"/>
              </a:rPr>
              <a:t>Special thanks to Anna Baker for her help in preparing this presentation</a:t>
            </a:r>
          </a:p>
        </p:txBody>
      </p:sp>
      <p:sp>
        <p:nvSpPr>
          <p:cNvPr id="7" name="Title 5">
            <a:extLst>
              <a:ext uri="{FF2B5EF4-FFF2-40B4-BE49-F238E27FC236}">
                <a16:creationId xmlns:a16="http://schemas.microsoft.com/office/drawing/2014/main" id="{619F1D9C-2C85-AA24-8F9D-0D544F33F250}"/>
              </a:ext>
            </a:extLst>
          </p:cNvPr>
          <p:cNvSpPr>
            <a:spLocks noGrp="1"/>
          </p:cNvSpPr>
          <p:nvPr>
            <p:ph type="title"/>
          </p:nvPr>
        </p:nvSpPr>
        <p:spPr>
          <a:xfrm>
            <a:off x="318657" y="582407"/>
            <a:ext cx="8229600" cy="857250"/>
          </a:xfrm>
        </p:spPr>
        <p:txBody>
          <a:bodyPr lIns="91440" tIns="45720" rIns="91440" bIns="45720" anchor="t"/>
          <a:lstStyle/>
          <a:p>
            <a:r>
              <a:rPr lang="en-US" sz="4800" dirty="0">
                <a:latin typeface="Calibri"/>
                <a:ea typeface="Calibri"/>
                <a:cs typeface="Calibri"/>
              </a:rPr>
              <a:t>Thank you!</a:t>
            </a:r>
          </a:p>
        </p:txBody>
      </p:sp>
    </p:spTree>
    <p:extLst>
      <p:ext uri="{BB962C8B-B14F-4D97-AF65-F5344CB8AC3E}">
        <p14:creationId xmlns:p14="http://schemas.microsoft.com/office/powerpoint/2010/main" val="242213295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F0360-758E-18EE-2EE4-9EB937802F3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5DE7ABD5-52E1-16C1-09D8-768C4DF85DF6}"/>
              </a:ext>
            </a:extLst>
          </p:cNvPr>
          <p:cNvSpPr>
            <a:spLocks noGrp="1"/>
          </p:cNvSpPr>
          <p:nvPr>
            <p:ph type="title"/>
          </p:nvPr>
        </p:nvSpPr>
        <p:spPr/>
        <p:txBody>
          <a:bodyPr/>
          <a:lstStyle/>
          <a:p>
            <a:r>
              <a:rPr lang="en-US" dirty="0"/>
              <a:t>To Ask a Question</a:t>
            </a:r>
          </a:p>
        </p:txBody>
      </p:sp>
      <p:sp>
        <p:nvSpPr>
          <p:cNvPr id="3" name="Content Placeholder 2">
            <a:extLst>
              <a:ext uri="{FF2B5EF4-FFF2-40B4-BE49-F238E27FC236}">
                <a16:creationId xmlns:a16="http://schemas.microsoft.com/office/drawing/2014/main" id="{26C9CA98-3984-2226-80D8-E884E10FE3BF}"/>
              </a:ext>
            </a:extLst>
          </p:cNvPr>
          <p:cNvSpPr>
            <a:spLocks noGrp="1"/>
          </p:cNvSpPr>
          <p:nvPr>
            <p:ph type="body" sz="quarter" idx="10"/>
          </p:nvPr>
        </p:nvSpPr>
        <p:spPr>
          <a:xfrm>
            <a:off x="457200" y="1158876"/>
            <a:ext cx="8229600" cy="3543754"/>
          </a:xfrm>
        </p:spPr>
        <p:txBody>
          <a:bodyPr/>
          <a:lstStyle/>
          <a:p>
            <a:r>
              <a:rPr lang="en-US" dirty="0">
                <a:solidFill>
                  <a:srgbClr val="000000"/>
                </a:solidFill>
              </a:rPr>
              <a:t>Using the MS Teams Platform</a:t>
            </a:r>
          </a:p>
          <a:p>
            <a:pPr lvl="1">
              <a:buClr>
                <a:srgbClr val="0039A6"/>
              </a:buClr>
            </a:pPr>
            <a:r>
              <a:rPr lang="en-US" dirty="0">
                <a:solidFill>
                  <a:srgbClr val="000000"/>
                </a:solidFill>
              </a:rPr>
              <a:t>The ability to ask questions during the live webinar is limited to the first 1,000 attendees.</a:t>
            </a:r>
          </a:p>
          <a:p>
            <a:pPr lvl="1">
              <a:buClr>
                <a:srgbClr val="0039A6"/>
              </a:buClr>
            </a:pPr>
            <a:r>
              <a:rPr lang="en-US" dirty="0">
                <a:solidFill>
                  <a:srgbClr val="000000"/>
                </a:solidFill>
              </a:rPr>
              <a:t>Questions may be submitted after the live session by emailing </a:t>
            </a:r>
            <a:r>
              <a:rPr lang="en-US" dirty="0">
                <a:solidFill>
                  <a:srgbClr val="0000CC"/>
                </a:solidFill>
                <a:hlinkClick r:id="rId3">
                  <a:extLst>
                    <a:ext uri="{A12FA001-AC4F-418D-AE19-62706E023703}">
                      <ahyp:hlinkClr xmlns:ahyp="http://schemas.microsoft.com/office/drawing/2018/hyperlinkcolor" val="tx"/>
                    </a:ext>
                  </a:extLst>
                </a:hlinkClick>
              </a:rPr>
              <a:t>coca@cdc.gov</a:t>
            </a:r>
            <a:r>
              <a:rPr lang="en-US" dirty="0">
                <a:solidFill>
                  <a:srgbClr val="000000"/>
                </a:solidFill>
              </a:rPr>
              <a:t>.</a:t>
            </a:r>
          </a:p>
          <a:p>
            <a:r>
              <a:rPr lang="en-US" dirty="0">
                <a:solidFill>
                  <a:srgbClr val="000000"/>
                </a:solidFill>
              </a:rPr>
              <a:t>If you are a patient, please refer your question to your healthcare provider.</a:t>
            </a:r>
          </a:p>
          <a:p>
            <a:r>
              <a:rPr lang="en-US" dirty="0">
                <a:solidFill>
                  <a:srgbClr val="000000"/>
                </a:solidFill>
              </a:rPr>
              <a:t>If you are a member of the media, please direct your questions to CDC Media Relations at 404-639-3286 or email </a:t>
            </a:r>
            <a:r>
              <a:rPr lang="en-US" dirty="0">
                <a:solidFill>
                  <a:srgbClr val="0000CC"/>
                </a:solidFill>
                <a:hlinkClick r:id="rId4">
                  <a:extLst>
                    <a:ext uri="{A12FA001-AC4F-418D-AE19-62706E023703}">
                      <ahyp:hlinkClr xmlns:ahyp="http://schemas.microsoft.com/office/drawing/2018/hyperlinkcolor" val="tx"/>
                    </a:ext>
                  </a:extLst>
                </a:hlinkClick>
              </a:rPr>
              <a:t>media@cdc.gov</a:t>
            </a:r>
            <a:r>
              <a:rPr lang="en-US" dirty="0"/>
              <a:t>.</a:t>
            </a:r>
          </a:p>
        </p:txBody>
      </p:sp>
    </p:spTree>
    <p:extLst>
      <p:ext uri="{BB962C8B-B14F-4D97-AF65-F5344CB8AC3E}">
        <p14:creationId xmlns:p14="http://schemas.microsoft.com/office/powerpoint/2010/main" val="3401116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3B4EB-FDA9-E99D-E80F-643A1058FAA1}"/>
              </a:ext>
            </a:extLst>
          </p:cNvPr>
          <p:cNvSpPr>
            <a:spLocks noGrp="1"/>
          </p:cNvSpPr>
          <p:nvPr>
            <p:ph type="title"/>
          </p:nvPr>
        </p:nvSpPr>
        <p:spPr/>
        <p:txBody>
          <a:bodyPr/>
          <a:lstStyle/>
          <a:p>
            <a:r>
              <a:rPr lang="en-US" dirty="0"/>
              <a:t>TRAIN</a:t>
            </a:r>
          </a:p>
        </p:txBody>
      </p:sp>
      <p:sp>
        <p:nvSpPr>
          <p:cNvPr id="3" name="Content Placeholder 2"/>
          <p:cNvSpPr>
            <a:spLocks noGrp="1"/>
          </p:cNvSpPr>
          <p:nvPr>
            <p:ph type="body" sz="quarter" idx="10"/>
          </p:nvPr>
        </p:nvSpPr>
        <p:spPr>
          <a:xfrm>
            <a:off x="457200" y="1321489"/>
            <a:ext cx="8229600" cy="3717926"/>
          </a:xfrm>
        </p:spPr>
        <p:txBody>
          <a:bodyPr/>
          <a:lstStyle/>
          <a:p>
            <a:pPr defTabSz="914378">
              <a:lnSpc>
                <a:spcPts val="1875"/>
              </a:lnSpc>
              <a:spcBef>
                <a:spcPts val="0"/>
              </a:spcBef>
              <a:spcAft>
                <a:spcPts val="1800"/>
              </a:spcAft>
              <a:defRPr/>
            </a:pPr>
            <a:r>
              <a:rPr lang="en-US" dirty="0">
                <a:solidFill>
                  <a:srgbClr val="000000"/>
                </a:solidFill>
                <a:ea typeface="Times New Roman" panose="02020603050405020304" pitchFamily="18" charset="0"/>
                <a:cs typeface="Calibri" panose="020F0502020204030204" pitchFamily="34" charset="0"/>
              </a:rPr>
              <a:t>CDC has fully transitioned from Training and Continuing Education Online (TCEO) to </a:t>
            </a:r>
            <a:r>
              <a:rPr lang="en-US" b="1" dirty="0">
                <a:solidFill>
                  <a:srgbClr val="000000"/>
                </a:solidFill>
                <a:ea typeface="Times New Roman" panose="02020603050405020304" pitchFamily="18" charset="0"/>
                <a:cs typeface="Calibri" panose="020F0502020204030204" pitchFamily="34" charset="0"/>
              </a:rPr>
              <a:t>CDC TRAIN </a:t>
            </a:r>
            <a:r>
              <a:rPr lang="en-US" dirty="0">
                <a:solidFill>
                  <a:srgbClr val="000000"/>
                </a:solidFill>
                <a:ea typeface="Times New Roman" panose="02020603050405020304" pitchFamily="18" charset="0"/>
                <a:cs typeface="Calibri" panose="020F0502020204030204" pitchFamily="34" charset="0"/>
              </a:rPr>
              <a:t>(</a:t>
            </a:r>
            <a:r>
              <a:rPr lang="en-US" dirty="0">
                <a:solidFill>
                  <a:srgbClr val="0000CC"/>
                </a:solidFill>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https://www.train.org/cdctrain</a:t>
            </a:r>
            <a:r>
              <a:rPr lang="en-US" dirty="0">
                <a:solidFill>
                  <a:srgbClr val="000000"/>
                </a:solidFill>
                <a:ea typeface="Times New Roman" panose="02020603050405020304" pitchFamily="18" charset="0"/>
                <a:cs typeface="Calibri" panose="020F0502020204030204" pitchFamily="34" charset="0"/>
              </a:rPr>
              <a:t>).</a:t>
            </a:r>
            <a:r>
              <a:rPr lang="en-US" b="1" dirty="0">
                <a:solidFill>
                  <a:srgbClr val="000000"/>
                </a:solidFill>
                <a:ea typeface="Times New Roman" panose="02020603050405020304" pitchFamily="18" charset="0"/>
                <a:cs typeface="Calibri" panose="020F0502020204030204" pitchFamily="34" charset="0"/>
              </a:rPr>
              <a:t> </a:t>
            </a:r>
            <a:endParaRPr lang="en-US" dirty="0">
              <a:solidFill>
                <a:srgbClr val="000000"/>
              </a:solidFill>
              <a:ea typeface="Times New Roman" panose="02020603050405020304" pitchFamily="18" charset="0"/>
              <a:cs typeface="Calibri" panose="020F0502020204030204" pitchFamily="34" charset="0"/>
            </a:endParaRPr>
          </a:p>
          <a:p>
            <a:pPr defTabSz="914378">
              <a:lnSpc>
                <a:spcPts val="1875"/>
              </a:lnSpc>
              <a:spcBef>
                <a:spcPts val="0"/>
              </a:spcBef>
              <a:spcAft>
                <a:spcPts val="1800"/>
              </a:spcAft>
              <a:defRPr/>
            </a:pPr>
            <a:r>
              <a:rPr lang="en-US" b="1" dirty="0">
                <a:solidFill>
                  <a:srgbClr val="000000"/>
                </a:solidFill>
                <a:ea typeface="Times New Roman" panose="02020603050405020304" pitchFamily="18" charset="0"/>
                <a:cs typeface="Calibri" panose="020F0502020204030204" pitchFamily="34" charset="0"/>
              </a:rPr>
              <a:t>Transcripts &amp; Certificates</a:t>
            </a:r>
            <a:r>
              <a:rPr lang="en-US" dirty="0">
                <a:solidFill>
                  <a:srgbClr val="000000"/>
                </a:solidFill>
                <a:ea typeface="Times New Roman" panose="02020603050405020304" pitchFamily="18" charset="0"/>
                <a:cs typeface="Calibri" panose="020F0502020204030204" pitchFamily="34" charset="0"/>
              </a:rPr>
              <a:t>: You can access and download CE transcripts and certificates in TCEO through the end of 2025.</a:t>
            </a:r>
            <a:endParaRPr lang="en-US" dirty="0">
              <a:solidFill>
                <a:srgbClr val="1D1D1D"/>
              </a:solidFill>
              <a:ea typeface="Times New Roman" panose="02020603050405020304" pitchFamily="18" charset="0"/>
              <a:cs typeface="Calibri" panose="020F0502020204030204" pitchFamily="34" charset="0"/>
            </a:endParaRPr>
          </a:p>
          <a:p>
            <a:pPr defTabSz="914378">
              <a:lnSpc>
                <a:spcPts val="1875"/>
              </a:lnSpc>
              <a:spcBef>
                <a:spcPts val="0"/>
              </a:spcBef>
              <a:spcAft>
                <a:spcPts val="750"/>
              </a:spcAft>
              <a:defRPr/>
            </a:pPr>
            <a:r>
              <a:rPr lang="en-US" dirty="0">
                <a:solidFill>
                  <a:srgbClr val="000000"/>
                </a:solidFill>
                <a:ea typeface="Times New Roman" panose="02020603050405020304" pitchFamily="18" charset="0"/>
                <a:cs typeface="Calibri" panose="020F0502020204030204" pitchFamily="34" charset="0"/>
              </a:rPr>
              <a:t>Instructions will be available on both platforms and a learner support team will be available to answer questions.</a:t>
            </a:r>
            <a:endParaRPr lang="en-US" dirty="0">
              <a:solidFill>
                <a:srgbClr val="1D1D1D"/>
              </a:solidFill>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57669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Continuing Education</a:t>
            </a:r>
          </a:p>
        </p:txBody>
      </p:sp>
      <p:sp>
        <p:nvSpPr>
          <p:cNvPr id="3" name="Content Placeholder 2"/>
          <p:cNvSpPr>
            <a:spLocks noGrp="1"/>
          </p:cNvSpPr>
          <p:nvPr>
            <p:ph type="body" sz="quarter" idx="10"/>
          </p:nvPr>
        </p:nvSpPr>
        <p:spPr>
          <a:xfrm>
            <a:off x="457200" y="1158876"/>
            <a:ext cx="8229600" cy="3673184"/>
          </a:xfrm>
        </p:spPr>
        <p:txBody>
          <a:bodyPr/>
          <a:lstStyle/>
          <a:p>
            <a:pPr defTabSz="513137" fontAlgn="auto">
              <a:lnSpc>
                <a:spcPts val="2200"/>
              </a:lnSpc>
              <a:defRPr/>
            </a:pPr>
            <a:r>
              <a:rPr lang="en-US" dirty="0">
                <a:solidFill>
                  <a:srgbClr val="000000"/>
                </a:solidFill>
                <a:ea typeface="ＭＳ Ｐゴシック" pitchFamily="34" charset="-128"/>
                <a:cs typeface="Calibri" panose="020F0502020204030204" pitchFamily="34" charset="0"/>
              </a:rPr>
              <a:t>All continuing education for COCA Calls is issued online through CDC TRAIN at </a:t>
            </a:r>
            <a:r>
              <a:rPr lang="en-US" dirty="0">
                <a:solidFill>
                  <a:srgbClr val="000000"/>
                </a:solidFill>
                <a:ea typeface="Times New Roman" panose="02020603050405020304" pitchFamily="18" charset="0"/>
                <a:cs typeface="Calibri" panose="020F0502020204030204" pitchFamily="34" charset="0"/>
              </a:rPr>
              <a:t>CDC TRAIN (</a:t>
            </a:r>
            <a:r>
              <a:rPr lang="en-US" dirty="0">
                <a:solidFill>
                  <a:srgbClr val="0000CC"/>
                </a:solidFill>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https://www.train.org/cdctrain</a:t>
            </a:r>
            <a:r>
              <a:rPr lang="en-US" dirty="0">
                <a:solidFill>
                  <a:srgbClr val="000000"/>
                </a:solidFill>
                <a:ea typeface="Times New Roman" panose="02020603050405020304" pitchFamily="18" charset="0"/>
                <a:cs typeface="Calibri" panose="020F0502020204030204" pitchFamily="34" charset="0"/>
              </a:rPr>
              <a:t>).</a:t>
            </a:r>
            <a:r>
              <a:rPr lang="en-US" b="1" dirty="0">
                <a:solidFill>
                  <a:srgbClr val="000000"/>
                </a:solidFill>
                <a:ea typeface="Times New Roman" panose="02020603050405020304" pitchFamily="18" charset="0"/>
                <a:cs typeface="Calibri" panose="020F0502020204030204" pitchFamily="34" charset="0"/>
              </a:rPr>
              <a:t> </a:t>
            </a:r>
          </a:p>
          <a:p>
            <a:pPr marL="0" indent="0" defTabSz="513137" fontAlgn="auto">
              <a:lnSpc>
                <a:spcPts val="2200"/>
              </a:lnSpc>
              <a:buNone/>
              <a:defRPr/>
            </a:pPr>
            <a:endParaRPr lang="en-US" dirty="0">
              <a:solidFill>
                <a:srgbClr val="000000"/>
              </a:solidFill>
              <a:ea typeface="Times New Roman" panose="02020603050405020304" pitchFamily="18" charset="0"/>
              <a:cs typeface="Calibri" panose="020F0502020204030204" pitchFamily="34" charset="0"/>
            </a:endParaRPr>
          </a:p>
          <a:p>
            <a:r>
              <a:rPr lang="en-US" sz="1800" dirty="0">
                <a:solidFill>
                  <a:srgbClr val="000000"/>
                </a:solidFill>
              </a:rPr>
              <a:t>To receive continuing education (CE) for </a:t>
            </a:r>
            <a:r>
              <a:rPr lang="en-US" sz="1800" b="1" dirty="0">
                <a:solidFill>
                  <a:srgbClr val="000000"/>
                </a:solidFill>
              </a:rPr>
              <a:t>WC4520R-091825</a:t>
            </a:r>
            <a:r>
              <a:rPr lang="en-US" sz="1800" dirty="0">
                <a:solidFill>
                  <a:srgbClr val="000000"/>
                </a:solidFill>
              </a:rPr>
              <a:t>—Clinician Update on Measles Cases and Outbreaks in the United States, please visit </a:t>
            </a:r>
            <a:r>
              <a:rPr lang="en-US" sz="1800" dirty="0">
                <a:solidFill>
                  <a:srgbClr val="0000CC"/>
                </a:solidFill>
                <a:hlinkClick r:id="rId4">
                  <a:extLst>
                    <a:ext uri="{A12FA001-AC4F-418D-AE19-62706E023703}">
                      <ahyp:hlinkClr xmlns:ahyp="http://schemas.microsoft.com/office/drawing/2018/hyperlinkcolor" val="tx"/>
                    </a:ext>
                  </a:extLst>
                </a:hlinkClick>
              </a:rPr>
              <a:t>CDC TRAIN</a:t>
            </a:r>
            <a:r>
              <a:rPr lang="en-US" sz="1800" dirty="0">
                <a:solidFill>
                  <a:srgbClr val="0000CC"/>
                </a:solidFill>
              </a:rPr>
              <a:t> </a:t>
            </a:r>
            <a:r>
              <a:rPr lang="en-US" sz="1800" dirty="0">
                <a:solidFill>
                  <a:srgbClr val="000000"/>
                </a:solidFill>
              </a:rPr>
              <a:t>and search for the course in the Course Catalog using </a:t>
            </a:r>
            <a:r>
              <a:rPr lang="en-US" sz="1800" b="1" dirty="0">
                <a:solidFill>
                  <a:srgbClr val="000000"/>
                </a:solidFill>
              </a:rPr>
              <a:t>WC4520R-091825</a:t>
            </a:r>
            <a:r>
              <a:rPr lang="en-US" sz="1800" dirty="0">
                <a:solidFill>
                  <a:srgbClr val="000000"/>
                </a:solidFill>
              </a:rPr>
              <a:t>. Follow the steps below by </a:t>
            </a:r>
            <a:r>
              <a:rPr lang="en-US" sz="1800" b="1" dirty="0">
                <a:solidFill>
                  <a:srgbClr val="000000"/>
                </a:solidFill>
              </a:rPr>
              <a:t>October 20, 2025</a:t>
            </a:r>
            <a:r>
              <a:rPr lang="en-US" sz="1800" dirty="0">
                <a:solidFill>
                  <a:srgbClr val="000000"/>
                </a:solidFill>
              </a:rPr>
              <a:t>. The registration code is </a:t>
            </a:r>
            <a:r>
              <a:rPr lang="en-US" sz="1800" b="1" dirty="0">
                <a:solidFill>
                  <a:srgbClr val="000000"/>
                </a:solidFill>
              </a:rPr>
              <a:t>COCA091825</a:t>
            </a:r>
            <a:r>
              <a:rPr lang="en-US" sz="1800" dirty="0">
                <a:solidFill>
                  <a:srgbClr val="000000"/>
                </a:solidFill>
              </a:rPr>
              <a:t>.</a:t>
            </a:r>
          </a:p>
          <a:p>
            <a:pPr marL="0" indent="0">
              <a:buNone/>
            </a:pPr>
            <a:endParaRPr lang="en-US" sz="1800" dirty="0">
              <a:solidFill>
                <a:srgbClr val="000000"/>
              </a:solidFill>
            </a:endParaRPr>
          </a:p>
          <a:p>
            <a:r>
              <a:rPr lang="en-US" sz="1800" dirty="0">
                <a:solidFill>
                  <a:srgbClr val="000000"/>
                </a:solidFill>
              </a:rPr>
              <a:t>To receive continuing education (CE) for </a:t>
            </a:r>
            <a:r>
              <a:rPr lang="en-US" sz="1800" b="1" dirty="0">
                <a:solidFill>
                  <a:srgbClr val="000000"/>
                </a:solidFill>
              </a:rPr>
              <a:t>WD4520R-091825</a:t>
            </a:r>
            <a:r>
              <a:rPr lang="en-US" sz="1800" dirty="0">
                <a:solidFill>
                  <a:srgbClr val="000000"/>
                </a:solidFill>
              </a:rPr>
              <a:t>—Clinician Update on Measles Cases and Outbreaks in the United States, please visit </a:t>
            </a:r>
            <a:r>
              <a:rPr lang="en-US" sz="1800" dirty="0">
                <a:solidFill>
                  <a:srgbClr val="0000CC"/>
                </a:solidFill>
                <a:hlinkClick r:id="rId4">
                  <a:extLst>
                    <a:ext uri="{A12FA001-AC4F-418D-AE19-62706E023703}">
                      <ahyp:hlinkClr xmlns:ahyp="http://schemas.microsoft.com/office/drawing/2018/hyperlinkcolor" val="tx"/>
                    </a:ext>
                  </a:extLst>
                </a:hlinkClick>
              </a:rPr>
              <a:t>CDC TRAIN</a:t>
            </a:r>
            <a:r>
              <a:rPr lang="en-US" sz="1800" dirty="0">
                <a:solidFill>
                  <a:srgbClr val="0000CC"/>
                </a:solidFill>
              </a:rPr>
              <a:t> </a:t>
            </a:r>
            <a:r>
              <a:rPr lang="en-US" sz="1800" dirty="0">
                <a:solidFill>
                  <a:srgbClr val="000000"/>
                </a:solidFill>
              </a:rPr>
              <a:t>and search for the course in the Course Catalog using </a:t>
            </a:r>
            <a:r>
              <a:rPr lang="en-US" sz="1800" b="1" dirty="0">
                <a:solidFill>
                  <a:srgbClr val="000000"/>
                </a:solidFill>
              </a:rPr>
              <a:t>WD4520R-091825</a:t>
            </a:r>
            <a:r>
              <a:rPr lang="en-US" sz="1800" dirty="0">
                <a:solidFill>
                  <a:srgbClr val="000000"/>
                </a:solidFill>
              </a:rPr>
              <a:t>. Follow the steps below between </a:t>
            </a:r>
            <a:r>
              <a:rPr lang="en-US" sz="1800" b="1" dirty="0">
                <a:solidFill>
                  <a:srgbClr val="000000"/>
                </a:solidFill>
              </a:rPr>
              <a:t>October 21, 2025</a:t>
            </a:r>
            <a:r>
              <a:rPr lang="en-US" sz="1800" dirty="0">
                <a:solidFill>
                  <a:srgbClr val="000000"/>
                </a:solidFill>
              </a:rPr>
              <a:t>, and </a:t>
            </a:r>
            <a:r>
              <a:rPr lang="en-US" sz="1800" b="1" dirty="0">
                <a:solidFill>
                  <a:srgbClr val="000000"/>
                </a:solidFill>
              </a:rPr>
              <a:t>October 21, 2027</a:t>
            </a:r>
            <a:r>
              <a:rPr lang="en-US" sz="1800" dirty="0">
                <a:solidFill>
                  <a:srgbClr val="000000"/>
                </a:solidFill>
              </a:rPr>
              <a:t>.</a:t>
            </a:r>
          </a:p>
        </p:txBody>
      </p:sp>
    </p:spTree>
    <p:extLst>
      <p:ext uri="{BB962C8B-B14F-4D97-AF65-F5344CB8AC3E}">
        <p14:creationId xmlns:p14="http://schemas.microsoft.com/office/powerpoint/2010/main" val="2597311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AE25D-AFC7-363A-28D2-31BA18144310}"/>
              </a:ext>
            </a:extLst>
          </p:cNvPr>
          <p:cNvSpPr>
            <a:spLocks noGrp="1"/>
          </p:cNvSpPr>
          <p:nvPr>
            <p:ph type="title"/>
          </p:nvPr>
        </p:nvSpPr>
        <p:spPr>
          <a:xfrm>
            <a:off x="457200" y="205979"/>
            <a:ext cx="8394192" cy="857250"/>
          </a:xfrm>
        </p:spPr>
        <p:txBody>
          <a:bodyPr/>
          <a:lstStyle/>
          <a:p>
            <a:r>
              <a:rPr lang="en-US" dirty="0"/>
              <a:t>Today’s COCA Call will be Available to View On-Demand</a:t>
            </a:r>
          </a:p>
        </p:txBody>
      </p:sp>
      <p:sp>
        <p:nvSpPr>
          <p:cNvPr id="3" name="Content Placeholder 2"/>
          <p:cNvSpPr>
            <a:spLocks noGrp="1"/>
          </p:cNvSpPr>
          <p:nvPr>
            <p:ph type="body" sz="quarter" idx="10"/>
          </p:nvPr>
        </p:nvSpPr>
        <p:spPr>
          <a:xfrm>
            <a:off x="457200" y="1158876"/>
            <a:ext cx="8686800" cy="3543754"/>
          </a:xfrm>
        </p:spPr>
        <p:txBody>
          <a:bodyPr/>
          <a:lstStyle/>
          <a:p>
            <a:pPr defTabSz="684069" fontAlgn="auto">
              <a:lnSpc>
                <a:spcPts val="2200"/>
              </a:lnSpc>
              <a:defRPr/>
            </a:pPr>
            <a:r>
              <a:rPr lang="en-US" b="1" dirty="0">
                <a:solidFill>
                  <a:srgbClr val="000000"/>
                </a:solidFill>
                <a:ea typeface="ＭＳ Ｐゴシック" pitchFamily="34" charset="-128"/>
                <a:cs typeface="Calibri" panose="020F0502020204030204" pitchFamily="34" charset="0"/>
              </a:rPr>
              <a:t>When:  </a:t>
            </a:r>
            <a:r>
              <a:rPr lang="en-US" dirty="0">
                <a:solidFill>
                  <a:srgbClr val="000000"/>
                </a:solidFill>
                <a:ea typeface="ＭＳ Ｐゴシック" pitchFamily="34" charset="-128"/>
                <a:cs typeface="Calibri" panose="020F0502020204030204" pitchFamily="34" charset="0"/>
              </a:rPr>
              <a:t>Next week</a:t>
            </a:r>
            <a:endParaRPr lang="en-US" dirty="0">
              <a:solidFill>
                <a:srgbClr val="FFFFFF">
                  <a:lumMod val="50000"/>
                </a:srgbClr>
              </a:solidFill>
              <a:ea typeface="ＭＳ Ｐゴシック" pitchFamily="34" charset="-128"/>
              <a:cs typeface="Calibri" panose="020F0502020204030204" pitchFamily="34" charset="0"/>
            </a:endParaRPr>
          </a:p>
          <a:p>
            <a:pPr defTabSz="684069" fontAlgn="auto">
              <a:lnSpc>
                <a:spcPts val="2200"/>
              </a:lnSpc>
              <a:defRPr/>
            </a:pPr>
            <a:endParaRPr lang="en-US" dirty="0">
              <a:solidFill>
                <a:srgbClr val="000000"/>
              </a:solidFill>
              <a:ea typeface="ＭＳ Ｐゴシック" pitchFamily="34" charset="-128"/>
              <a:cs typeface="Calibri" panose="020F0502020204030204" pitchFamily="34" charset="0"/>
            </a:endParaRPr>
          </a:p>
          <a:p>
            <a:pPr defTabSz="684069" fontAlgn="auto">
              <a:lnSpc>
                <a:spcPts val="2200"/>
              </a:lnSpc>
              <a:defRPr/>
            </a:pPr>
            <a:r>
              <a:rPr lang="en-US" b="1" dirty="0">
                <a:solidFill>
                  <a:srgbClr val="000000"/>
                </a:solidFill>
                <a:ea typeface="ＭＳ Ｐゴシック" pitchFamily="34" charset="-128"/>
                <a:cs typeface="Calibri" panose="020F0502020204030204" pitchFamily="34" charset="0"/>
              </a:rPr>
              <a:t>What:  </a:t>
            </a:r>
            <a:r>
              <a:rPr lang="en-US" dirty="0">
                <a:solidFill>
                  <a:srgbClr val="000000"/>
                </a:solidFill>
                <a:ea typeface="ＭＳ Ｐゴシック" pitchFamily="34" charset="-128"/>
                <a:cs typeface="Calibri" panose="020F0502020204030204" pitchFamily="34" charset="0"/>
              </a:rPr>
              <a:t>Closed captioned video and transcript</a:t>
            </a:r>
          </a:p>
          <a:p>
            <a:pPr defTabSz="684069" fontAlgn="auto">
              <a:lnSpc>
                <a:spcPts val="2200"/>
              </a:lnSpc>
              <a:defRPr/>
            </a:pPr>
            <a:endParaRPr lang="en-US" dirty="0">
              <a:solidFill>
                <a:srgbClr val="000000"/>
              </a:solidFill>
              <a:ea typeface="ＭＳ Ｐゴシック" pitchFamily="34" charset="-128"/>
              <a:cs typeface="Calibri" panose="020F0502020204030204" pitchFamily="34" charset="0"/>
            </a:endParaRPr>
          </a:p>
          <a:p>
            <a:pPr defTabSz="684069" fontAlgn="auto">
              <a:lnSpc>
                <a:spcPts val="2200"/>
              </a:lnSpc>
              <a:defRPr/>
            </a:pPr>
            <a:r>
              <a:rPr lang="en-US" b="1" dirty="0">
                <a:solidFill>
                  <a:srgbClr val="000000"/>
                </a:solidFill>
                <a:ea typeface="ＭＳ Ｐゴシック" pitchFamily="34" charset="-128"/>
                <a:cs typeface="Calibri" panose="020F0502020204030204" pitchFamily="34" charset="0"/>
              </a:rPr>
              <a:t>Where:  </a:t>
            </a:r>
            <a:r>
              <a:rPr lang="en-US" dirty="0">
                <a:solidFill>
                  <a:srgbClr val="000000"/>
                </a:solidFill>
                <a:ea typeface="ＭＳ Ｐゴシック" pitchFamily="34" charset="-128"/>
                <a:cs typeface="Calibri" panose="020F0502020204030204" pitchFamily="34" charset="0"/>
              </a:rPr>
              <a:t>On the COCA Call webpage: </a:t>
            </a:r>
            <a:r>
              <a:rPr lang="en-US" dirty="0">
                <a:solidFill>
                  <a:srgbClr val="0000CC"/>
                </a:solidFill>
                <a:ea typeface="ＭＳ Ｐゴシック"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https://www.cdc.gov/coca/hcp/trainings/drug-resisitant-candida.html</a:t>
            </a:r>
            <a:endParaRPr lang="en-US" dirty="0">
              <a:solidFill>
                <a:srgbClr val="0000CC"/>
              </a:solidFill>
              <a:ea typeface="ＭＳ Ｐゴシック" pitchFamily="34" charset="-128"/>
              <a:cs typeface="Calibri" panose="020F0502020204030204" pitchFamily="34" charset="0"/>
            </a:endParaRPr>
          </a:p>
          <a:p>
            <a:pPr defTabSz="684069" fontAlgn="auto">
              <a:lnSpc>
                <a:spcPts val="2200"/>
              </a:lnSpc>
              <a:defRPr/>
            </a:pPr>
            <a:endParaRPr lang="en-US" dirty="0">
              <a:solidFill>
                <a:srgbClr val="000000"/>
              </a:solidFill>
              <a:ea typeface="ＭＳ Ｐゴシック" pitchFamily="34" charset="-128"/>
              <a:cs typeface="Calibri" panose="020F0502020204030204" pitchFamily="34" charset="0"/>
            </a:endParaRPr>
          </a:p>
          <a:p>
            <a:pPr defTabSz="684069" fontAlgn="auto">
              <a:lnSpc>
                <a:spcPts val="2200"/>
              </a:lnSpc>
              <a:defRPr/>
            </a:pPr>
            <a:endParaRPr lang="en-US" dirty="0">
              <a:solidFill>
                <a:srgbClr val="0000FF"/>
              </a:solidFill>
              <a:cs typeface="Calibri" panose="020F0502020204030204" pitchFamily="34" charset="0"/>
            </a:endParaRPr>
          </a:p>
        </p:txBody>
      </p:sp>
    </p:spTree>
    <p:extLst>
      <p:ext uri="{BB962C8B-B14F-4D97-AF65-F5344CB8AC3E}">
        <p14:creationId xmlns:p14="http://schemas.microsoft.com/office/powerpoint/2010/main" val="367595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0"/>
            <a:ext cx="8229600" cy="857250"/>
          </a:xfrm>
        </p:spPr>
        <p:txBody>
          <a:bodyPr/>
          <a:lstStyle/>
          <a:p>
            <a:r>
              <a:rPr lang="en-US" dirty="0"/>
              <a:t>Objectives</a:t>
            </a:r>
          </a:p>
        </p:txBody>
      </p:sp>
      <p:sp>
        <p:nvSpPr>
          <p:cNvPr id="3" name="Content Placeholder 2"/>
          <p:cNvSpPr>
            <a:spLocks noGrp="1"/>
          </p:cNvSpPr>
          <p:nvPr>
            <p:ph type="body" sz="quarter" idx="10"/>
          </p:nvPr>
        </p:nvSpPr>
        <p:spPr>
          <a:xfrm>
            <a:off x="457201" y="1016734"/>
            <a:ext cx="8149905" cy="3778646"/>
          </a:xfrm>
        </p:spPr>
        <p:txBody>
          <a:bodyPr/>
          <a:lstStyle/>
          <a:p>
            <a:pPr marL="0" indent="0">
              <a:buNone/>
            </a:pPr>
            <a:r>
              <a:rPr lang="en-US" sz="1800" dirty="0">
                <a:solidFill>
                  <a:srgbClr val="000000"/>
                </a:solidFill>
                <a:ea typeface="Calibri" panose="020F0502020204030204" pitchFamily="34" charset="0"/>
                <a:cs typeface="Calibri" panose="020F0502020204030204" pitchFamily="34" charset="0"/>
              </a:rPr>
              <a:t>At the conclusion of today’s session, the participant will be able to accomplish the following:</a:t>
            </a:r>
          </a:p>
          <a:p>
            <a:pPr marL="0" indent="0">
              <a:buNone/>
            </a:pPr>
            <a:endParaRPr lang="en-US" sz="1000" dirty="0">
              <a:solidFill>
                <a:srgbClr val="000000"/>
              </a:solidFill>
              <a:ea typeface="Calibri" panose="020F0502020204030204" pitchFamily="34" charset="0"/>
              <a:cs typeface="Calibri" panose="020F0502020204030204" pitchFamily="34" charset="0"/>
            </a:endParaRPr>
          </a:p>
          <a:p>
            <a:pPr>
              <a:buFont typeface="+mj-lt"/>
              <a:buAutoNum type="arabicPeriod"/>
            </a:pPr>
            <a:r>
              <a:rPr lang="en-US" sz="1800" dirty="0">
                <a:solidFill>
                  <a:srgbClr val="000000"/>
                </a:solidFill>
                <a:ea typeface="Calibri" panose="020F0502020204030204" pitchFamily="34" charset="0"/>
                <a:cs typeface="Calibri" panose="020F0502020204030204" pitchFamily="34" charset="0"/>
              </a:rPr>
              <a:t>Describe the increasing prevalence of resistant </a:t>
            </a:r>
            <a:r>
              <a:rPr lang="en-US" sz="1800" i="1" dirty="0">
                <a:solidFill>
                  <a:srgbClr val="000000"/>
                </a:solidFill>
                <a:ea typeface="Calibri" panose="020F0502020204030204" pitchFamily="34" charset="0"/>
                <a:cs typeface="Calibri" panose="020F0502020204030204" pitchFamily="34" charset="0"/>
              </a:rPr>
              <a:t>Candida</a:t>
            </a:r>
            <a:r>
              <a:rPr lang="en-US" sz="1800" dirty="0">
                <a:solidFill>
                  <a:srgbClr val="000000"/>
                </a:solidFill>
                <a:ea typeface="Calibri" panose="020F0502020204030204" pitchFamily="34" charset="0"/>
                <a:cs typeface="Calibri" panose="020F0502020204030204" pitchFamily="34" charset="0"/>
              </a:rPr>
              <a:t> species.</a:t>
            </a:r>
          </a:p>
          <a:p>
            <a:pPr>
              <a:buFont typeface="+mj-lt"/>
              <a:buAutoNum type="arabicPeriod"/>
            </a:pPr>
            <a:r>
              <a:rPr lang="en-US" sz="1800" dirty="0">
                <a:solidFill>
                  <a:srgbClr val="000000"/>
                </a:solidFill>
                <a:ea typeface="Calibri" panose="020F0502020204030204" pitchFamily="34" charset="0"/>
                <a:cs typeface="Calibri" panose="020F0502020204030204" pitchFamily="34" charset="0"/>
              </a:rPr>
              <a:t>Explain the epidemiology of emerging resistant </a:t>
            </a:r>
            <a:r>
              <a:rPr lang="en-US" sz="1800" i="1" dirty="0">
                <a:solidFill>
                  <a:srgbClr val="000000"/>
                </a:solidFill>
                <a:ea typeface="Calibri" panose="020F0502020204030204" pitchFamily="34" charset="0"/>
                <a:cs typeface="Calibri" panose="020F0502020204030204" pitchFamily="34" charset="0"/>
              </a:rPr>
              <a:t>Candida</a:t>
            </a:r>
            <a:r>
              <a:rPr lang="en-US" sz="1800" dirty="0">
                <a:solidFill>
                  <a:srgbClr val="000000"/>
                </a:solidFill>
                <a:ea typeface="Calibri" panose="020F0502020204030204" pitchFamily="34" charset="0"/>
                <a:cs typeface="Calibri" panose="020F0502020204030204" pitchFamily="34" charset="0"/>
              </a:rPr>
              <a:t>.</a:t>
            </a:r>
          </a:p>
          <a:p>
            <a:pPr>
              <a:buFont typeface="+mj-lt"/>
              <a:buAutoNum type="arabicPeriod"/>
            </a:pPr>
            <a:r>
              <a:rPr lang="en-US" sz="1800" dirty="0">
                <a:solidFill>
                  <a:srgbClr val="000000"/>
                </a:solidFill>
                <a:ea typeface="Calibri" panose="020F0502020204030204" pitchFamily="34" charset="0"/>
                <a:cs typeface="Calibri" panose="020F0502020204030204" pitchFamily="34" charset="0"/>
              </a:rPr>
              <a:t>Outline appropriate testing including species identification, antifungal susceptibility testing, and whole genome sequencing.</a:t>
            </a:r>
          </a:p>
          <a:p>
            <a:pPr>
              <a:buFont typeface="+mj-lt"/>
              <a:buAutoNum type="arabicPeriod"/>
            </a:pPr>
            <a:r>
              <a:rPr lang="en-US" sz="1800" dirty="0">
                <a:solidFill>
                  <a:srgbClr val="000000"/>
                </a:solidFill>
                <a:ea typeface="Calibri" panose="020F0502020204030204" pitchFamily="34" charset="0"/>
                <a:cs typeface="Calibri" panose="020F0502020204030204" pitchFamily="34" charset="0"/>
              </a:rPr>
              <a:t>Summarize treatment options and resources for resistant </a:t>
            </a:r>
            <a:r>
              <a:rPr lang="en-US" sz="1800" i="1" dirty="0">
                <a:solidFill>
                  <a:srgbClr val="000000"/>
                </a:solidFill>
                <a:ea typeface="Calibri" panose="020F0502020204030204" pitchFamily="34" charset="0"/>
                <a:cs typeface="Calibri" panose="020F0502020204030204" pitchFamily="34" charset="0"/>
              </a:rPr>
              <a:t>Candida</a:t>
            </a:r>
            <a:r>
              <a:rPr lang="en-US" sz="1800" dirty="0">
                <a:solidFill>
                  <a:srgbClr val="000000"/>
                </a:solidFill>
                <a:ea typeface="Calibri" panose="020F0502020204030204" pitchFamily="34" charset="0"/>
                <a:cs typeface="Calibri" panose="020F0502020204030204" pitchFamily="34" charset="0"/>
              </a:rPr>
              <a:t> species.</a:t>
            </a:r>
          </a:p>
        </p:txBody>
      </p:sp>
    </p:spTree>
    <p:extLst>
      <p:ext uri="{BB962C8B-B14F-4D97-AF65-F5344CB8AC3E}">
        <p14:creationId xmlns:p14="http://schemas.microsoft.com/office/powerpoint/2010/main" val="1203487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B059-454F-3F83-FDB9-BBB4D7494E91}"/>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8E6E727D-64DD-2AFB-F85A-F5AE38538539}"/>
              </a:ext>
            </a:extLst>
          </p:cNvPr>
          <p:cNvSpPr>
            <a:spLocks noGrp="1"/>
          </p:cNvSpPr>
          <p:nvPr>
            <p:ph type="body" sz="quarter" idx="10"/>
          </p:nvPr>
        </p:nvSpPr>
        <p:spPr/>
        <p:txBody>
          <a:bodyPr/>
          <a:lstStyle/>
          <a:p>
            <a:pPr defTabSz="684069" fontAlgn="auto">
              <a:lnSpc>
                <a:spcPts val="2200"/>
              </a:lnSpc>
              <a:defRPr/>
            </a:pPr>
            <a:r>
              <a:rPr lang="en-US" dirty="0">
                <a:solidFill>
                  <a:srgbClr val="000000"/>
                </a:solidFill>
                <a:ea typeface="ＭＳ Ｐゴシック" pitchFamily="34" charset="-128"/>
                <a:cs typeface="Calibri" panose="020F0502020204030204" pitchFamily="34" charset="0"/>
              </a:rPr>
              <a:t>Continue to visit </a:t>
            </a:r>
            <a:r>
              <a:rPr lang="en-US" dirty="0">
                <a:solidFill>
                  <a:srgbClr val="0000CC"/>
                </a:solidFill>
                <a:ea typeface="ＭＳ Ｐゴシック"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https://www.cdc.gov/coca/hcp/trainings/index.html</a:t>
            </a:r>
            <a:r>
              <a:rPr lang="en-US" dirty="0">
                <a:solidFill>
                  <a:srgbClr val="0000CC"/>
                </a:solidFill>
                <a:ea typeface="ＭＳ Ｐゴシック" pitchFamily="34" charset="-128"/>
                <a:cs typeface="Calibri" panose="020F0502020204030204" pitchFamily="34" charset="0"/>
              </a:rPr>
              <a:t> </a:t>
            </a:r>
            <a:r>
              <a:rPr lang="en-US" dirty="0">
                <a:solidFill>
                  <a:srgbClr val="000000"/>
                </a:solidFill>
                <a:ea typeface="ＭＳ Ｐゴシック" pitchFamily="34" charset="-128"/>
                <a:cs typeface="Calibri" panose="020F0502020204030204" pitchFamily="34" charset="0"/>
              </a:rPr>
              <a:t>to get more details about upcoming COCA Calls. </a:t>
            </a:r>
          </a:p>
          <a:p>
            <a:pPr defTabSz="684069" fontAlgn="auto">
              <a:lnSpc>
                <a:spcPts val="2200"/>
              </a:lnSpc>
              <a:defRPr/>
            </a:pPr>
            <a:endParaRPr lang="en-US" dirty="0">
              <a:solidFill>
                <a:srgbClr val="000000"/>
              </a:solidFill>
              <a:ea typeface="ＭＳ Ｐゴシック" pitchFamily="34" charset="-128"/>
              <a:cs typeface="Calibri" panose="020F0502020204030204" pitchFamily="34" charset="0"/>
            </a:endParaRPr>
          </a:p>
          <a:p>
            <a:pPr defTabSz="684069" fontAlgn="auto">
              <a:lnSpc>
                <a:spcPts val="2200"/>
              </a:lnSpc>
              <a:defRPr/>
            </a:pPr>
            <a:r>
              <a:rPr lang="en-US" dirty="0">
                <a:solidFill>
                  <a:srgbClr val="000000"/>
                </a:solidFill>
                <a:ea typeface="ＭＳ Ｐゴシック" pitchFamily="34" charset="-128"/>
                <a:cs typeface="Calibri" panose="020F0502020204030204" pitchFamily="34" charset="0"/>
              </a:rPr>
              <a:t>Subscribe to receive notifications about upcoming COCA calls and other COCA products and services at </a:t>
            </a:r>
            <a:r>
              <a:rPr lang="en-US" dirty="0">
                <a:solidFill>
                  <a:srgbClr val="0000CC"/>
                </a:solidFill>
                <a:ea typeface="ＭＳ Ｐゴシック"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https://www.cdc.gov/coca/hcp/trainings/index.html</a:t>
            </a:r>
            <a:r>
              <a:rPr lang="en-US" dirty="0">
                <a:solidFill>
                  <a:srgbClr val="000000"/>
                </a:solidFill>
                <a:ea typeface="ＭＳ Ｐゴシック" pitchFamily="34" charset="-128"/>
                <a:cs typeface="Calibri" panose="020F0502020204030204" pitchFamily="34" charset="0"/>
              </a:rPr>
              <a:t>. </a:t>
            </a:r>
          </a:p>
          <a:p>
            <a:endParaRPr lang="en-US" dirty="0"/>
          </a:p>
        </p:txBody>
      </p:sp>
    </p:spTree>
    <p:extLst>
      <p:ext uri="{BB962C8B-B14F-4D97-AF65-F5344CB8AC3E}">
        <p14:creationId xmlns:p14="http://schemas.microsoft.com/office/powerpoint/2010/main" val="3375817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1948017" y="732300"/>
            <a:ext cx="4718370" cy="1480548"/>
          </a:xfrm>
        </p:spPr>
        <p:txBody>
          <a:bodyPr/>
          <a:lstStyle/>
          <a:p>
            <a:pPr algn="ctr"/>
            <a:r>
              <a:rPr lang="en-US" dirty="0"/>
              <a:t>Thank you for joining us today!</a:t>
            </a:r>
            <a:br>
              <a:rPr lang="en-US" dirty="0"/>
            </a:br>
            <a:br>
              <a:rPr lang="en-US" dirty="0"/>
            </a:br>
            <a:r>
              <a:rPr lang="en-US" sz="1600" dirty="0">
                <a:solidFill>
                  <a:srgbClr val="0000CC"/>
                </a:solidFill>
                <a:hlinkClick r:id="rId3">
                  <a:extLst>
                    <a:ext uri="{A12FA001-AC4F-418D-AE19-62706E023703}">
                      <ahyp:hlinkClr xmlns:ahyp="http://schemas.microsoft.com/office/drawing/2018/hyperlinkcolor" val="tx"/>
                    </a:ext>
                  </a:extLst>
                </a:hlinkClick>
              </a:rPr>
              <a:t>Clinician Outreach and Communication Activity (COCA) | COCA | CDC</a:t>
            </a:r>
            <a:br>
              <a:rPr lang="en-US" dirty="0"/>
            </a:br>
            <a:br>
              <a:rPr lang="en-US"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77646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To Ask a Question</a:t>
            </a:r>
          </a:p>
        </p:txBody>
      </p:sp>
      <p:sp>
        <p:nvSpPr>
          <p:cNvPr id="3" name="Content Placeholder 2"/>
          <p:cNvSpPr>
            <a:spLocks noGrp="1"/>
          </p:cNvSpPr>
          <p:nvPr>
            <p:ph type="body" sz="quarter" idx="10"/>
          </p:nvPr>
        </p:nvSpPr>
        <p:spPr>
          <a:xfrm>
            <a:off x="457200" y="1158876"/>
            <a:ext cx="8229600" cy="3543754"/>
          </a:xfrm>
        </p:spPr>
        <p:txBody>
          <a:bodyPr/>
          <a:lstStyle/>
          <a:p>
            <a:r>
              <a:rPr lang="en-US" dirty="0">
                <a:solidFill>
                  <a:srgbClr val="000000"/>
                </a:solidFill>
              </a:rPr>
              <a:t>Using the MS Teams Platform</a:t>
            </a:r>
          </a:p>
          <a:p>
            <a:pPr lvl="1">
              <a:buClr>
                <a:srgbClr val="0039A6"/>
              </a:buClr>
            </a:pPr>
            <a:r>
              <a:rPr lang="en-US" dirty="0">
                <a:solidFill>
                  <a:srgbClr val="000000"/>
                </a:solidFill>
              </a:rPr>
              <a:t>The ability to ask questions during the live webinar is limited to the first 1,000 attendees.</a:t>
            </a:r>
          </a:p>
          <a:p>
            <a:pPr lvl="1">
              <a:buClr>
                <a:srgbClr val="0039A6"/>
              </a:buClr>
            </a:pPr>
            <a:r>
              <a:rPr lang="en-US" dirty="0">
                <a:solidFill>
                  <a:srgbClr val="000000"/>
                </a:solidFill>
              </a:rPr>
              <a:t>Questions may be submitted after the live session by emailing </a:t>
            </a:r>
            <a:r>
              <a:rPr lang="en-US" dirty="0">
                <a:solidFill>
                  <a:srgbClr val="0000CC"/>
                </a:solidFill>
                <a:hlinkClick r:id="rId3">
                  <a:extLst>
                    <a:ext uri="{A12FA001-AC4F-418D-AE19-62706E023703}">
                      <ahyp:hlinkClr xmlns:ahyp="http://schemas.microsoft.com/office/drawing/2018/hyperlinkcolor" val="tx"/>
                    </a:ext>
                  </a:extLst>
                </a:hlinkClick>
              </a:rPr>
              <a:t>coca@cdc.gov</a:t>
            </a:r>
            <a:r>
              <a:rPr lang="en-US" dirty="0">
                <a:solidFill>
                  <a:srgbClr val="000000"/>
                </a:solidFill>
              </a:rPr>
              <a:t>.</a:t>
            </a:r>
          </a:p>
          <a:p>
            <a:r>
              <a:rPr lang="en-US" dirty="0">
                <a:solidFill>
                  <a:srgbClr val="000000"/>
                </a:solidFill>
              </a:rPr>
              <a:t>If you are a patient, please refer your question to your healthcare provider.</a:t>
            </a:r>
          </a:p>
          <a:p>
            <a:r>
              <a:rPr lang="en-US" dirty="0">
                <a:solidFill>
                  <a:srgbClr val="000000"/>
                </a:solidFill>
              </a:rPr>
              <a:t>If you are a member of the media, please direct your questions to CDC Media Relations at 404-639-3286 or email </a:t>
            </a:r>
            <a:r>
              <a:rPr lang="en-US" dirty="0">
                <a:solidFill>
                  <a:srgbClr val="0000CC"/>
                </a:solidFill>
                <a:hlinkClick r:id="rId4">
                  <a:extLst>
                    <a:ext uri="{A12FA001-AC4F-418D-AE19-62706E023703}">
                      <ahyp:hlinkClr xmlns:ahyp="http://schemas.microsoft.com/office/drawing/2018/hyperlinkcolor" val="tx"/>
                    </a:ext>
                  </a:extLst>
                </a:hlinkClick>
              </a:rPr>
              <a:t>media@cdc.gov</a:t>
            </a:r>
            <a:r>
              <a:rPr lang="en-US" dirty="0"/>
              <a:t>.</a:t>
            </a:r>
          </a:p>
        </p:txBody>
      </p:sp>
    </p:spTree>
    <p:extLst>
      <p:ext uri="{BB962C8B-B14F-4D97-AF65-F5344CB8AC3E}">
        <p14:creationId xmlns:p14="http://schemas.microsoft.com/office/powerpoint/2010/main" val="337605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Today’s Presenters</a:t>
            </a:r>
          </a:p>
        </p:txBody>
      </p:sp>
      <p:sp>
        <p:nvSpPr>
          <p:cNvPr id="3" name="Content Placeholder 2"/>
          <p:cNvSpPr>
            <a:spLocks noGrp="1"/>
          </p:cNvSpPr>
          <p:nvPr>
            <p:ph type="body" sz="quarter" idx="10"/>
          </p:nvPr>
        </p:nvSpPr>
        <p:spPr>
          <a:xfrm>
            <a:off x="457200" y="1158875"/>
            <a:ext cx="8589034" cy="3637413"/>
          </a:xfrm>
        </p:spPr>
        <p:txBody>
          <a:bodyPr/>
          <a:lstStyle/>
          <a:p>
            <a:pPr marL="0">
              <a:buNone/>
            </a:pPr>
            <a:r>
              <a:rPr lang="en-US" sz="1350" b="1" dirty="0">
                <a:solidFill>
                  <a:srgbClr val="000000"/>
                </a:solidFill>
                <a:ea typeface="Times New Roman" panose="02020603050405020304" pitchFamily="18" charset="0"/>
              </a:rPr>
              <a:t>Meghan Lyman, MD</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Acting Deputy Branch Chief</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Mycotic Diseases Branch</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Division of Foodborne, Waterborne, and Environmental Diseases</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National Center for Emerging and Zoonotic Infectious Diseases</a:t>
            </a:r>
            <a:endParaRPr lang="en-US" sz="1500" dirty="0">
              <a:solidFill>
                <a:srgbClr val="000000"/>
              </a:solidFill>
              <a:latin typeface="Times New Roman" panose="02020603050405020304" pitchFamily="18" charset="0"/>
              <a:ea typeface="Times New Roman" panose="02020603050405020304" pitchFamily="18" charset="0"/>
            </a:endParaRPr>
          </a:p>
          <a:p>
            <a:pPr marL="0" indent="0">
              <a:buNone/>
            </a:pPr>
            <a:r>
              <a:rPr lang="en-US" sz="1350" dirty="0">
                <a:solidFill>
                  <a:srgbClr val="000000"/>
                </a:solidFill>
                <a:ea typeface="Times New Roman" panose="02020603050405020304" pitchFamily="18" charset="0"/>
              </a:rPr>
              <a:t>Centers for Disease Control and Prevention</a:t>
            </a:r>
            <a:endParaRPr lang="en-US" sz="1350" b="1" dirty="0">
              <a:solidFill>
                <a:srgbClr val="000000"/>
              </a:solidFill>
              <a:ea typeface="Times New Roman" panose="02020603050405020304" pitchFamily="18" charset="0"/>
            </a:endParaRPr>
          </a:p>
          <a:p>
            <a:pPr marL="0">
              <a:buNone/>
            </a:pPr>
            <a:endParaRPr lang="en-US" sz="1350" b="1" dirty="0">
              <a:solidFill>
                <a:srgbClr val="000000"/>
              </a:solidFill>
              <a:ea typeface="Times New Roman" panose="02020603050405020304" pitchFamily="18" charset="0"/>
            </a:endParaRPr>
          </a:p>
          <a:p>
            <a:pPr marL="0">
              <a:buNone/>
            </a:pPr>
            <a:r>
              <a:rPr lang="en-US" sz="1350" b="1" dirty="0">
                <a:solidFill>
                  <a:srgbClr val="000000"/>
                </a:solidFill>
                <a:ea typeface="Times New Roman" panose="02020603050405020304" pitchFamily="18" charset="0"/>
              </a:rPr>
              <a:t>Dallas Smith, PharmD, MAS</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Epidemiologist</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Mycotic Diseases Branch</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Division of Foodborne, Waterborne, and Environmental Diseases</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National Center for Emerging and Zoonotic Infectious Diseases</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dirty="0">
                <a:solidFill>
                  <a:srgbClr val="000000"/>
                </a:solidFill>
                <a:ea typeface="Times New Roman" panose="02020603050405020304" pitchFamily="18" charset="0"/>
              </a:rPr>
              <a:t>Centers for Disease Control and Prevention</a:t>
            </a:r>
            <a:endParaRPr lang="en-US" sz="1500" dirty="0">
              <a:solidFill>
                <a:srgbClr val="000000"/>
              </a:solidFill>
              <a:latin typeface="Times New Roman" panose="02020603050405020304" pitchFamily="18" charset="0"/>
              <a:ea typeface="Times New Roman" panose="02020603050405020304" pitchFamily="18" charset="0"/>
            </a:endParaRPr>
          </a:p>
          <a:p>
            <a:pPr marL="0">
              <a:buNone/>
            </a:pPr>
            <a:r>
              <a:rPr lang="en-US" sz="1350" b="1" dirty="0">
                <a:solidFill>
                  <a:srgbClr val="000000"/>
                </a:solidFill>
                <a:ea typeface="Times New Roman" panose="02020603050405020304" pitchFamily="18" charset="0"/>
              </a:rPr>
              <a:t> </a:t>
            </a:r>
            <a:endParaRPr lang="en-US" sz="1500" dirty="0">
              <a:solidFill>
                <a:srgbClr val="000000"/>
              </a:solidFill>
              <a:latin typeface="Times New Roman" panose="02020603050405020304" pitchFamily="18" charset="0"/>
              <a:ea typeface="Times New Roman" panose="02020603050405020304" pitchFamily="18" charset="0"/>
            </a:endParaRPr>
          </a:p>
          <a:p>
            <a:pPr marL="296466" indent="-296466">
              <a:spcBef>
                <a:spcPts val="0"/>
              </a:spcBef>
              <a:spcAft>
                <a:spcPts val="0"/>
              </a:spcAft>
            </a:pPr>
            <a:endParaRPr lang="en-US" sz="1350" b="1" dirty="0">
              <a:solidFill>
                <a:srgbClr val="1C1D1F"/>
              </a:solidFill>
              <a:ea typeface="Calibri" panose="020F0502020204030204" pitchFamily="34" charset="0"/>
              <a:cs typeface="Calibri" panose="020F0502020204030204" pitchFamily="34" charset="0"/>
            </a:endParaRPr>
          </a:p>
          <a:p>
            <a:pPr marL="0" indent="0">
              <a:buNone/>
            </a:pPr>
            <a:endParaRPr lang="en-US" dirty="0">
              <a:cs typeface="Calibri" panose="020F0502020204030204" pitchFamily="34" charset="0"/>
            </a:endParaRPr>
          </a:p>
        </p:txBody>
      </p:sp>
    </p:spTree>
    <p:extLst>
      <p:ext uri="{BB962C8B-B14F-4D97-AF65-F5344CB8AC3E}">
        <p14:creationId xmlns:p14="http://schemas.microsoft.com/office/powerpoint/2010/main" val="116654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654BED-D31D-288E-91CB-F8C3FE178A4E}"/>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a:t>National Center for Emerging and Zoonotic Infectious Diseases</a:t>
            </a:r>
          </a:p>
        </p:txBody>
      </p:sp>
      <p:sp>
        <p:nvSpPr>
          <p:cNvPr id="2" name="Title 1">
            <a:extLst>
              <a:ext uri="{FF2B5EF4-FFF2-40B4-BE49-F238E27FC236}">
                <a16:creationId xmlns:a16="http://schemas.microsoft.com/office/drawing/2014/main" id="{AB8731AE-35E9-E651-886B-8BB90D4DC190}"/>
              </a:ext>
              <a:ext uri="{C183D7F6-B498-43B3-948B-1728B52AA6E4}">
                <adec:decorative xmlns:adec="http://schemas.microsoft.com/office/drawing/2017/decorative" val="1"/>
              </a:ext>
            </a:extLst>
          </p:cNvPr>
          <p:cNvSpPr>
            <a:spLocks noGrp="1"/>
          </p:cNvSpPr>
          <p:nvPr>
            <p:ph type="title"/>
          </p:nvPr>
        </p:nvSpPr>
        <p:spPr>
          <a:xfrm>
            <a:off x="457200" y="896753"/>
            <a:ext cx="8229600" cy="877022"/>
          </a:xfrm>
        </p:spPr>
        <p:txBody>
          <a:bodyPr/>
          <a:lstStyle/>
          <a:p>
            <a:r>
              <a:rPr lang="en-US">
                <a:solidFill>
                  <a:schemeClr val="tx1">
                    <a:lumMod val="75000"/>
                  </a:schemeClr>
                </a:solidFill>
                <a:latin typeface="Calibri"/>
                <a:ea typeface="Calibri"/>
                <a:cs typeface="Calibri"/>
              </a:rPr>
              <a:t>The Path of Yeast Resistance</a:t>
            </a:r>
            <a:endParaRPr lang="en-US">
              <a:solidFill>
                <a:schemeClr val="tx1">
                  <a:lumMod val="75000"/>
                </a:schemeClr>
              </a:solidFill>
            </a:endParaRPr>
          </a:p>
        </p:txBody>
      </p:sp>
      <p:sp>
        <p:nvSpPr>
          <p:cNvPr id="3" name="Subtitle 2">
            <a:extLst>
              <a:ext uri="{FF2B5EF4-FFF2-40B4-BE49-F238E27FC236}">
                <a16:creationId xmlns:a16="http://schemas.microsoft.com/office/drawing/2014/main" id="{154B6FF2-F179-AA6B-4246-011B406BC59D}"/>
              </a:ext>
              <a:ext uri="{C183D7F6-B498-43B3-948B-1728B52AA6E4}">
                <adec:decorative xmlns:adec="http://schemas.microsoft.com/office/drawing/2017/decorative" val="1"/>
              </a:ext>
            </a:extLst>
          </p:cNvPr>
          <p:cNvSpPr>
            <a:spLocks noGrp="1"/>
          </p:cNvSpPr>
          <p:nvPr>
            <p:ph type="subTitle" idx="1"/>
          </p:nvPr>
        </p:nvSpPr>
        <p:spPr>
          <a:xfrm>
            <a:off x="457200" y="1537185"/>
            <a:ext cx="6400800" cy="342900"/>
          </a:xfrm>
        </p:spPr>
        <p:txBody>
          <a:bodyPr/>
          <a:lstStyle/>
          <a:p>
            <a:r>
              <a:rPr lang="en-US"/>
              <a:t>Drug-resistant </a:t>
            </a:r>
            <a:r>
              <a:rPr lang="en-US" i="1"/>
              <a:t>Candida </a:t>
            </a:r>
            <a:r>
              <a:rPr lang="en-US"/>
              <a:t>on the rise</a:t>
            </a:r>
          </a:p>
          <a:p>
            <a:endParaRPr lang="en-US"/>
          </a:p>
        </p:txBody>
      </p:sp>
      <p:sp>
        <p:nvSpPr>
          <p:cNvPr id="4" name="Text Placeholder 3">
            <a:extLst>
              <a:ext uri="{FF2B5EF4-FFF2-40B4-BE49-F238E27FC236}">
                <a16:creationId xmlns:a16="http://schemas.microsoft.com/office/drawing/2014/main" id="{DF7FD26B-DAED-4203-0AB2-B117555F1623}"/>
              </a:ext>
              <a:ext uri="{C183D7F6-B498-43B3-948B-1728B52AA6E4}">
                <adec:decorative xmlns:adec="http://schemas.microsoft.com/office/drawing/2017/decorative" val="1"/>
              </a:ext>
            </a:extLst>
          </p:cNvPr>
          <p:cNvSpPr>
            <a:spLocks noGrp="1"/>
          </p:cNvSpPr>
          <p:nvPr>
            <p:ph type="body" sz="quarter" idx="10"/>
          </p:nvPr>
        </p:nvSpPr>
        <p:spPr>
          <a:xfrm>
            <a:off x="457200" y="1987964"/>
            <a:ext cx="6400800" cy="583786"/>
          </a:xfrm>
        </p:spPr>
        <p:txBody>
          <a:bodyPr/>
          <a:lstStyle/>
          <a:p>
            <a:pPr>
              <a:lnSpc>
                <a:spcPct val="100000"/>
              </a:lnSpc>
            </a:pPr>
            <a:r>
              <a:rPr lang="en-US" sz="1400" b="1">
                <a:latin typeface="Calibri"/>
                <a:ea typeface="Calibri"/>
                <a:cs typeface="Calibri"/>
              </a:rPr>
              <a:t>Meghan Lyman &amp; Dallas Smith</a:t>
            </a:r>
          </a:p>
          <a:p>
            <a:pPr>
              <a:lnSpc>
                <a:spcPct val="100000"/>
              </a:lnSpc>
            </a:pPr>
            <a:r>
              <a:rPr lang="en-US" sz="1400">
                <a:latin typeface="Calibri"/>
                <a:ea typeface="Calibri"/>
                <a:cs typeface="Calibri"/>
              </a:rPr>
              <a:t>Mycotic Diseases Branch | Centers for Disease Control and Prevention</a:t>
            </a:r>
          </a:p>
          <a:p>
            <a:endParaRPr lang="en-US" sz="1400"/>
          </a:p>
        </p:txBody>
      </p:sp>
      <p:pic>
        <p:nvPicPr>
          <p:cNvPr id="6" name="Picture 5">
            <a:extLst>
              <a:ext uri="{FF2B5EF4-FFF2-40B4-BE49-F238E27FC236}">
                <a16:creationId xmlns:a16="http://schemas.microsoft.com/office/drawing/2014/main" id="{849912A3-0B99-8D09-16A2-9849D0BB52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9359" y="2573555"/>
            <a:ext cx="2302790" cy="2302790"/>
          </a:xfrm>
          <a:prstGeom prst="rect">
            <a:avLst/>
          </a:prstGeom>
        </p:spPr>
      </p:pic>
      <p:sp>
        <p:nvSpPr>
          <p:cNvPr id="7" name="TextBox 6">
            <a:extLst>
              <a:ext uri="{FF2B5EF4-FFF2-40B4-BE49-F238E27FC236}">
                <a16:creationId xmlns:a16="http://schemas.microsoft.com/office/drawing/2014/main" id="{8D053709-BF8F-9664-DD3E-13E7F7D762C1}"/>
              </a:ext>
              <a:ext uri="{C183D7F6-B498-43B3-948B-1728B52AA6E4}">
                <adec:decorative xmlns:adec="http://schemas.microsoft.com/office/drawing/2017/decorative" val="1"/>
              </a:ext>
            </a:extLst>
          </p:cNvPr>
          <p:cNvSpPr txBox="1"/>
          <p:nvPr/>
        </p:nvSpPr>
        <p:spPr>
          <a:xfrm>
            <a:off x="553646" y="4895650"/>
            <a:ext cx="2379171" cy="207749"/>
          </a:xfrm>
          <a:prstGeom prst="rect">
            <a:avLst/>
          </a:prstGeom>
          <a:noFill/>
        </p:spPr>
        <p:txBody>
          <a:bodyPr wrap="square" rtlCol="0">
            <a:spAutoFit/>
          </a:bodyPr>
          <a:lstStyle/>
          <a:p>
            <a:r>
              <a:rPr lang="en-US" sz="750" i="1">
                <a:solidFill>
                  <a:srgbClr val="000000"/>
                </a:solidFill>
                <a:latin typeface="Calibri" panose="020F0502020204030204" pitchFamily="34" charset="0"/>
              </a:rPr>
              <a:t>Candida auris</a:t>
            </a:r>
          </a:p>
        </p:txBody>
      </p:sp>
      <p:pic>
        <p:nvPicPr>
          <p:cNvPr id="8" name="Picture 7">
            <a:extLst>
              <a:ext uri="{FF2B5EF4-FFF2-40B4-BE49-F238E27FC236}">
                <a16:creationId xmlns:a16="http://schemas.microsoft.com/office/drawing/2014/main" id="{BC3E22F2-0C6D-A4E1-21D3-682D722DDE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38625" y="2555061"/>
            <a:ext cx="2897924" cy="2380111"/>
          </a:xfrm>
          <a:prstGeom prst="rect">
            <a:avLst/>
          </a:prstGeom>
        </p:spPr>
      </p:pic>
      <p:sp>
        <p:nvSpPr>
          <p:cNvPr id="9" name="TextBox 8">
            <a:extLst>
              <a:ext uri="{FF2B5EF4-FFF2-40B4-BE49-F238E27FC236}">
                <a16:creationId xmlns:a16="http://schemas.microsoft.com/office/drawing/2014/main" id="{C11F8666-0CEC-5C49-78C1-0A0955041813}"/>
              </a:ext>
              <a:ext uri="{C183D7F6-B498-43B3-948B-1728B52AA6E4}">
                <adec:decorative xmlns:adec="http://schemas.microsoft.com/office/drawing/2017/decorative" val="1"/>
              </a:ext>
            </a:extLst>
          </p:cNvPr>
          <p:cNvSpPr txBox="1"/>
          <p:nvPr/>
        </p:nvSpPr>
        <p:spPr>
          <a:xfrm>
            <a:off x="3081489" y="4895650"/>
            <a:ext cx="2379171" cy="207749"/>
          </a:xfrm>
          <a:prstGeom prst="rect">
            <a:avLst/>
          </a:prstGeom>
          <a:noFill/>
        </p:spPr>
        <p:txBody>
          <a:bodyPr wrap="square" rtlCol="0">
            <a:spAutoFit/>
          </a:bodyPr>
          <a:lstStyle/>
          <a:p>
            <a:r>
              <a:rPr lang="en-US" sz="750" i="1" dirty="0">
                <a:solidFill>
                  <a:srgbClr val="000000"/>
                </a:solidFill>
                <a:latin typeface="Calibri" panose="020F0502020204030204" pitchFamily="34" charset="0"/>
              </a:rPr>
              <a:t>Candida </a:t>
            </a:r>
            <a:r>
              <a:rPr lang="en-US" sz="750" i="1" dirty="0" err="1">
                <a:solidFill>
                  <a:srgbClr val="000000"/>
                </a:solidFill>
                <a:latin typeface="Calibri" panose="020F0502020204030204" pitchFamily="34" charset="0"/>
              </a:rPr>
              <a:t>parapsilosis</a:t>
            </a:r>
            <a:endParaRPr lang="en-US" sz="750" i="1" dirty="0">
              <a:solidFill>
                <a:srgbClr val="000000"/>
              </a:solidFill>
              <a:latin typeface="Calibri" panose="020F0502020204030204" pitchFamily="34" charset="0"/>
            </a:endParaRPr>
          </a:p>
        </p:txBody>
      </p:sp>
      <p:sp>
        <p:nvSpPr>
          <p:cNvPr id="11" name="TextBox 10">
            <a:extLst>
              <a:ext uri="{FF2B5EF4-FFF2-40B4-BE49-F238E27FC236}">
                <a16:creationId xmlns:a16="http://schemas.microsoft.com/office/drawing/2014/main" id="{1A9356F4-A393-820B-F184-DEEF6E7CC8B2}"/>
              </a:ext>
              <a:ext uri="{C183D7F6-B498-43B3-948B-1728B52AA6E4}">
                <adec:decorative xmlns:adec="http://schemas.microsoft.com/office/drawing/2017/decorative" val="1"/>
              </a:ext>
            </a:extLst>
          </p:cNvPr>
          <p:cNvSpPr txBox="1"/>
          <p:nvPr/>
        </p:nvSpPr>
        <p:spPr>
          <a:xfrm>
            <a:off x="6085221" y="4895650"/>
            <a:ext cx="2379171" cy="207749"/>
          </a:xfrm>
          <a:prstGeom prst="rect">
            <a:avLst/>
          </a:prstGeom>
          <a:noFill/>
        </p:spPr>
        <p:txBody>
          <a:bodyPr wrap="square" rtlCol="0">
            <a:spAutoFit/>
          </a:bodyPr>
          <a:lstStyle/>
          <a:p>
            <a:r>
              <a:rPr lang="en-US" sz="750" dirty="0">
                <a:solidFill>
                  <a:srgbClr val="000000"/>
                </a:solidFill>
                <a:latin typeface="Calibri" panose="020F0502020204030204" pitchFamily="34" charset="0"/>
              </a:rPr>
              <a:t>Scanning Electron Micrograph of </a:t>
            </a:r>
            <a:r>
              <a:rPr lang="en-US" sz="750" i="1" dirty="0">
                <a:solidFill>
                  <a:srgbClr val="000000"/>
                </a:solidFill>
                <a:latin typeface="Calibri" panose="020F0502020204030204" pitchFamily="34" charset="0"/>
              </a:rPr>
              <a:t>Candida auris</a:t>
            </a:r>
            <a:endParaRPr lang="en-US" sz="750" dirty="0">
              <a:solidFill>
                <a:srgbClr val="000000"/>
              </a:solidFill>
              <a:latin typeface="Calibri" panose="020F0502020204030204" pitchFamily="34" charset="0"/>
            </a:endParaRPr>
          </a:p>
        </p:txBody>
      </p:sp>
      <p:pic>
        <p:nvPicPr>
          <p:cNvPr id="13" name="Picture 12">
            <a:extLst>
              <a:ext uri="{FF2B5EF4-FFF2-40B4-BE49-F238E27FC236}">
                <a16:creationId xmlns:a16="http://schemas.microsoft.com/office/drawing/2014/main" id="{FB5A773C-9E2A-1C02-DABD-D2DE2D702F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42357" y="2571751"/>
            <a:ext cx="2832945" cy="2323900"/>
          </a:xfrm>
          <a:prstGeom prst="rect">
            <a:avLst/>
          </a:prstGeom>
        </p:spPr>
      </p:pic>
    </p:spTree>
    <p:extLst>
      <p:ext uri="{BB962C8B-B14F-4D97-AF65-F5344CB8AC3E}">
        <p14:creationId xmlns:p14="http://schemas.microsoft.com/office/powerpoint/2010/main" val="4181682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3605-9195-AD34-0B9D-F75592683A57}"/>
              </a:ext>
              <a:ext uri="{C183D7F6-B498-43B3-948B-1728B52AA6E4}">
                <adec:decorative xmlns:adec="http://schemas.microsoft.com/office/drawing/2017/decorative" val="1"/>
              </a:ext>
            </a:extLst>
          </p:cNvPr>
          <p:cNvSpPr>
            <a:spLocks noGrp="1"/>
          </p:cNvSpPr>
          <p:nvPr>
            <p:ph type="title"/>
          </p:nvPr>
        </p:nvSpPr>
        <p:spPr/>
        <p:txBody>
          <a:bodyPr/>
          <a:lstStyle/>
          <a:p>
            <a:r>
              <a:rPr lang="en-US">
                <a:solidFill>
                  <a:schemeClr val="tx1">
                    <a:lumMod val="75000"/>
                  </a:schemeClr>
                </a:solidFill>
              </a:rPr>
              <a:t>By the end of this session, you will be able to: </a:t>
            </a:r>
          </a:p>
        </p:txBody>
      </p:sp>
      <p:sp>
        <p:nvSpPr>
          <p:cNvPr id="3" name="Text Placeholder 2">
            <a:extLst>
              <a:ext uri="{FF2B5EF4-FFF2-40B4-BE49-F238E27FC236}">
                <a16:creationId xmlns:a16="http://schemas.microsoft.com/office/drawing/2014/main" id="{A99C1952-ECE9-936E-6B09-A9963AEE52D2}"/>
              </a:ext>
              <a:ext uri="{C183D7F6-B498-43B3-948B-1728B52AA6E4}">
                <adec:decorative xmlns:adec="http://schemas.microsoft.com/office/drawing/2017/decorative" val="1"/>
              </a:ext>
            </a:extLst>
          </p:cNvPr>
          <p:cNvSpPr>
            <a:spLocks noGrp="1"/>
          </p:cNvSpPr>
          <p:nvPr>
            <p:ph type="body" sz="quarter" idx="10"/>
          </p:nvPr>
        </p:nvSpPr>
        <p:spPr/>
        <p:txBody>
          <a:bodyPr/>
          <a:lstStyle/>
          <a:p>
            <a:pPr marL="342424" indent="-342424">
              <a:buFont typeface="Wingdings" panose="05000000000000000000" pitchFamily="2" charset="2"/>
              <a:buChar char="q"/>
            </a:pPr>
            <a:endParaRPr lang="en-US">
              <a:ea typeface="Calibri" panose="020F0502020204030204" pitchFamily="34" charset="0"/>
              <a:cs typeface="Calibri" panose="020F0502020204030204" pitchFamily="34" charset="0"/>
            </a:endParaRPr>
          </a:p>
          <a:p>
            <a:pPr marL="342424" indent="-342424">
              <a:buFont typeface="Wingdings" panose="05000000000000000000" pitchFamily="2" charset="2"/>
              <a:buChar char="q"/>
            </a:pPr>
            <a:r>
              <a:rPr lang="en-US" sz="1988" b="1">
                <a:latin typeface="Calibri"/>
                <a:ea typeface="Calibri"/>
                <a:cs typeface="Calibri"/>
              </a:rPr>
              <a:t>Describe</a:t>
            </a:r>
            <a:r>
              <a:rPr lang="en-US" sz="1988">
                <a:latin typeface="Calibri"/>
                <a:ea typeface="Calibri"/>
                <a:cs typeface="Calibri"/>
              </a:rPr>
              <a:t> increasing prevalence of resistant </a:t>
            </a:r>
            <a:r>
              <a:rPr lang="en-US" sz="1988" i="1">
                <a:latin typeface="Calibri"/>
                <a:ea typeface="Calibri"/>
                <a:cs typeface="Calibri"/>
              </a:rPr>
              <a:t>Candida</a:t>
            </a:r>
            <a:r>
              <a:rPr lang="en-US" sz="1988">
                <a:latin typeface="Calibri"/>
                <a:ea typeface="Calibri"/>
                <a:cs typeface="Calibri"/>
              </a:rPr>
              <a:t> species </a:t>
            </a:r>
          </a:p>
          <a:p>
            <a:pPr marL="342424" indent="-342424">
              <a:buFont typeface="Wingdings" panose="05000000000000000000" pitchFamily="2" charset="2"/>
              <a:buChar char="q"/>
            </a:pPr>
            <a:r>
              <a:rPr lang="en-US" sz="1988" b="1">
                <a:latin typeface="Calibri"/>
                <a:ea typeface="Calibri"/>
                <a:cs typeface="Calibri"/>
              </a:rPr>
              <a:t>Explain</a:t>
            </a:r>
            <a:r>
              <a:rPr lang="en-US" sz="1988">
                <a:latin typeface="Calibri"/>
                <a:ea typeface="Calibri"/>
                <a:cs typeface="Calibri"/>
              </a:rPr>
              <a:t> epidemiology of emerging resistant </a:t>
            </a:r>
            <a:r>
              <a:rPr lang="en-US" sz="1988" i="1">
                <a:latin typeface="Calibri"/>
                <a:ea typeface="Calibri"/>
                <a:cs typeface="Calibri"/>
              </a:rPr>
              <a:t>Candida</a:t>
            </a:r>
            <a:r>
              <a:rPr lang="en-US" sz="1988">
                <a:latin typeface="Calibri"/>
                <a:ea typeface="Calibri"/>
                <a:cs typeface="Calibri"/>
              </a:rPr>
              <a:t> </a:t>
            </a:r>
          </a:p>
          <a:p>
            <a:pPr marL="342424" indent="-342424">
              <a:buFont typeface="Wingdings" panose="05000000000000000000" pitchFamily="2" charset="2"/>
              <a:buChar char="q"/>
            </a:pPr>
            <a:r>
              <a:rPr lang="en-US" sz="1988" b="1">
                <a:latin typeface="Calibri"/>
                <a:ea typeface="Calibri"/>
                <a:cs typeface="Calibri"/>
              </a:rPr>
              <a:t>Outline</a:t>
            </a:r>
            <a:r>
              <a:rPr lang="en-US" sz="1988">
                <a:latin typeface="Calibri"/>
                <a:ea typeface="Calibri"/>
                <a:cs typeface="Calibri"/>
              </a:rPr>
              <a:t> appropriate testing, which include species identification, antifungal susceptibility testing (AFST), and whole genome sequencing (WGS)</a:t>
            </a:r>
          </a:p>
          <a:p>
            <a:pPr marL="342424" indent="-342424">
              <a:buFont typeface="Wingdings" panose="05000000000000000000" pitchFamily="2" charset="2"/>
              <a:buChar char="q"/>
            </a:pPr>
            <a:r>
              <a:rPr lang="en-US" sz="1988" b="1">
                <a:latin typeface="Calibri"/>
                <a:ea typeface="Calibri"/>
                <a:cs typeface="Calibri"/>
              </a:rPr>
              <a:t>Summarize</a:t>
            </a:r>
            <a:r>
              <a:rPr lang="en-US" sz="1988">
                <a:latin typeface="Calibri"/>
                <a:ea typeface="Calibri"/>
                <a:cs typeface="Calibri"/>
              </a:rPr>
              <a:t> treatment options and resources for resistant </a:t>
            </a:r>
            <a:r>
              <a:rPr lang="en-US" sz="1988" i="1">
                <a:latin typeface="Calibri"/>
                <a:ea typeface="Calibri"/>
                <a:cs typeface="Calibri"/>
              </a:rPr>
              <a:t>Candida</a:t>
            </a:r>
            <a:r>
              <a:rPr lang="en-US" sz="1988">
                <a:latin typeface="Calibri"/>
                <a:ea typeface="Calibri"/>
                <a:cs typeface="Calibri"/>
              </a:rPr>
              <a:t> species </a:t>
            </a:r>
          </a:p>
          <a:p>
            <a:pPr marL="342424" indent="-342424"/>
            <a:endParaRPr lang="en-US">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3355754"/>
      </p:ext>
    </p:extLst>
  </p:cSld>
  <p:clrMapOvr>
    <a:masterClrMapping/>
  </p:clrMapOvr>
  <p:transition>
    <p:fade/>
  </p:transition>
</p:sld>
</file>

<file path=ppt/theme/theme1.xml><?xml version="1.0" encoding="utf-8"?>
<a:theme xmlns:a="http://schemas.openxmlformats.org/drawingml/2006/main" name="NCEH_ATSDR_combined">
  <a:themeElements>
    <a:clrScheme name="Custom 2">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9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D8E391CA616B44B23AF164F23B7D81" ma:contentTypeVersion="19" ma:contentTypeDescription="Create a new document." ma:contentTypeScope="" ma:versionID="becb1925629a48e4bc82fdb0589a6f74">
  <xsd:schema xmlns:xsd="http://www.w3.org/2001/XMLSchema" xmlns:xs="http://www.w3.org/2001/XMLSchema" xmlns:p="http://schemas.microsoft.com/office/2006/metadata/properties" xmlns:ns2="f33a324a-c761-4556-ab89-22eef2b1ce0b" xmlns:ns3="3b08d87d-7d4b-4797-b7cd-a7c4de1f44ce" targetNamespace="http://schemas.microsoft.com/office/2006/metadata/properties" ma:root="true" ma:fieldsID="7c1735b62f55233b5148a569f0246303" ns2:_="" ns3:_="">
    <xsd:import namespace="f33a324a-c761-4556-ab89-22eef2b1ce0b"/>
    <xsd:import namespace="3b08d87d-7d4b-4797-b7cd-a7c4de1f44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DateTime" minOccurs="0"/>
                <xsd:element ref="ns2:MediaServiceObjectDetectorVersions" minOccurs="0"/>
                <xsd:element ref="ns2:MediaServiceLocation" minOccurs="0"/>
                <xsd:element ref="ns2:MediaServiceSearchProperties" minOccurs="0"/>
                <xsd:element ref="ns2:Commen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a324a-c761-4556-ab89-22eef2b1c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DateTime" ma:index="21" nillable="true" ma:displayName="Date &amp; Time" ma:format="DateOnly" ma:internalName="DateTime">
      <xsd:simpleType>
        <xsd:restriction base="dms:DateTim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mment" ma:index="25" nillable="true" ma:displayName="Comment" ma:description="abstracts" ma:format="Dropdown" ma:internalName="Comment">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08d87d-7d4b-4797-b7cd-a7c4de1f44c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07e9a3b-3001-4d1c-8df8-e1f016a5cd9d}" ma:internalName="TaxCatchAll" ma:showField="CatchAllData" ma:web="3b08d87d-7d4b-4797-b7cd-a7c4de1f44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08d87d-7d4b-4797-b7cd-a7c4de1f44ce" xsi:nil="true"/>
    <DateTime xmlns="f33a324a-c761-4556-ab89-22eef2b1ce0b" xsi:nil="true"/>
    <lcf76f155ced4ddcb4097134ff3c332f xmlns="f33a324a-c761-4556-ab89-22eef2b1ce0b">
      <Terms xmlns="http://schemas.microsoft.com/office/infopath/2007/PartnerControls"/>
    </lcf76f155ced4ddcb4097134ff3c332f>
    <Comment xmlns="f33a324a-c761-4556-ab89-22eef2b1ce0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3EDF4A-C5D2-446D-AAF6-AAE7CFAD3094}">
  <ds:schemaRefs>
    <ds:schemaRef ds:uri="3b08d87d-7d4b-4797-b7cd-a7c4de1f44ce"/>
    <ds:schemaRef ds:uri="f33a324a-c761-4556-ab89-22eef2b1ce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8E1536-C4A8-49BB-B642-FB7AC7377B81}">
  <ds:schemaRefs>
    <ds:schemaRef ds:uri="3b08d87d-7d4b-4797-b7cd-a7c4de1f44ce"/>
    <ds:schemaRef ds:uri="f33a324a-c761-4556-ab89-22eef2b1ce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9E9BD38-600B-4FB5-9BE9-684925B839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461</TotalTime>
  <Words>2793</Words>
  <Application>Microsoft Office PowerPoint</Application>
  <PresentationFormat>On-screen Show (16:9)</PresentationFormat>
  <Paragraphs>312</Paragraphs>
  <Slides>51</Slides>
  <Notes>32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51</vt:i4>
      </vt:variant>
    </vt:vector>
  </HeadingPairs>
  <TitlesOfParts>
    <vt:vector size="63" baseType="lpstr">
      <vt:lpstr>Times New Roman</vt:lpstr>
      <vt:lpstr>Arial</vt:lpstr>
      <vt:lpstr>Calibri</vt:lpstr>
      <vt:lpstr>Myriad Web Pro</vt:lpstr>
      <vt:lpstr>Courier New</vt:lpstr>
      <vt:lpstr>Aptos</vt:lpstr>
      <vt:lpstr>Wingdings</vt:lpstr>
      <vt:lpstr>ＭＳ Ｐゴシック</vt:lpstr>
      <vt:lpstr>NCEH_ATSDR_combined</vt:lpstr>
      <vt:lpstr>1_NCEH_ATSDR_combined</vt:lpstr>
      <vt:lpstr>1_Master</vt:lpstr>
      <vt:lpstr>9_NCEH_ATSDR_combined</vt:lpstr>
      <vt:lpstr>The Path of Yeast Resistance:  Drug-resistant Candida on the Rise</vt:lpstr>
      <vt:lpstr>MS Teams Platform</vt:lpstr>
      <vt:lpstr>Free Continuing Education</vt:lpstr>
      <vt:lpstr>Continuing Education Disclosure</vt:lpstr>
      <vt:lpstr>Objectives</vt:lpstr>
      <vt:lpstr>To Ask a Question</vt:lpstr>
      <vt:lpstr>Today’s Presenters</vt:lpstr>
      <vt:lpstr>The Path of Yeast Resistance</vt:lpstr>
      <vt:lpstr>By the end of this session, you will be able to: </vt:lpstr>
      <vt:lpstr>Typical Candida infections</vt:lpstr>
      <vt:lpstr>Background on Candida auris (C. auris)</vt:lpstr>
      <vt:lpstr>C. auris Resistance in the United States</vt:lpstr>
      <vt:lpstr>C. auris breakpoints</vt:lpstr>
      <vt:lpstr>Knowledge Check Question1 </vt:lpstr>
      <vt:lpstr> First Case of Pan-resistant C. auris</vt:lpstr>
      <vt:lpstr>Clusters of echinocandin-resistant C. auris</vt:lpstr>
      <vt:lpstr>Increase in echinocandin-resistant C. auris Isolates  through CDC's AR Lab Network, 2016–2024</vt:lpstr>
      <vt:lpstr>Epidemiologic Characteristics of Recent ech-r Cases</vt:lpstr>
      <vt:lpstr>Genomic Epidemiology of echinocandin-resistant C. auris</vt:lpstr>
      <vt:lpstr>Laboratory Testing to Detect Cases and Guide Treatment</vt:lpstr>
      <vt:lpstr>Clinical data about antifungal treatment are limited.</vt:lpstr>
      <vt:lpstr>IPC measures for echinocandin-resistant strains are the same as those for all other C. auris strains</vt:lpstr>
      <vt:lpstr>Knowledge Check Question 2</vt:lpstr>
      <vt:lpstr>Conclusion</vt:lpstr>
      <vt:lpstr>Knowledge Check Question3</vt:lpstr>
      <vt:lpstr>Candida parapsilosis (C. parapsilosis)</vt:lpstr>
      <vt:lpstr>Candida parapsilosis &amp; Bloodstream Infections</vt:lpstr>
      <vt:lpstr>C. parapsilosis bloodstream infections</vt:lpstr>
      <vt:lpstr>Historically, C. parapsilosis was mostly susceptible to fluconazole.</vt:lpstr>
      <vt:lpstr>Global Emergence of fluconazole-resistant Candida parapsilosis – Some Countries as High as 60%</vt:lpstr>
      <vt:lpstr>Global Emergence of fluconazole-resistant Candida parapsilosis, 2012-2022</vt:lpstr>
      <vt:lpstr>Some estimates suggest that mortality rates for C. parapsilosis candidemia cases are twice as high for those with fluconazole-resistant isolates compared to susceptible isolates.</vt:lpstr>
      <vt:lpstr>fluconazole-resistant C. parapsilosis Strains Often carry a ERG11 mutation</vt:lpstr>
      <vt:lpstr>Overall Trend of fluconazole-resistant C. parapsilosis Prevalence Has Increased</vt:lpstr>
      <vt:lpstr>Cluster of fluconazole-resistant C. parapsilosis </vt:lpstr>
      <vt:lpstr>fluconazole resistance was more common among patients: </vt:lpstr>
      <vt:lpstr>All fluconazole-resistant Isolates were Genetically- Similar by Whole Genome Sequencing</vt:lpstr>
      <vt:lpstr>Healthcare Transmission of fluconazole-resistant  C. parapsilosis globally</vt:lpstr>
      <vt:lpstr>Clinicians Can Take Three Actions to Help Address fluconazole-resistant Candida parapsilosis</vt:lpstr>
      <vt:lpstr>echinocandins recommended as initial treatment for candidemia</vt:lpstr>
      <vt:lpstr>Species-Level Identification on all Candida Isolates</vt:lpstr>
      <vt:lpstr>Antifungal Susceptibility Testing</vt:lpstr>
      <vt:lpstr>Knowledge Check Question4 </vt:lpstr>
      <vt:lpstr>Have questions about fungal diseases? Contact CDC! </vt:lpstr>
      <vt:lpstr>Thank you!</vt:lpstr>
      <vt:lpstr>To Ask a Question</vt:lpstr>
      <vt:lpstr>TRAIN</vt:lpstr>
      <vt:lpstr>Continuing Education</vt:lpstr>
      <vt:lpstr>Today’s COCA Call will be Available to View On-Demand</vt:lpstr>
      <vt:lpstr>Additional Resources</vt:lpstr>
      <vt:lpstr>Thank you for joining us today!  Clinician Outreach and Communication Activity (COCA) | COCA | CDC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Friedman, Marcia L. (CDC/OD/OC)</cp:lastModifiedBy>
  <cp:revision>129</cp:revision>
  <dcterms:created xsi:type="dcterms:W3CDTF">2011-03-17T17:43:16Z</dcterms:created>
  <dcterms:modified xsi:type="dcterms:W3CDTF">2025-09-18T15:53:48Z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2023-02-25T12:46:49Z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fda2833a-aa66-4d42-977b-271eaf5b3a27</vt:lpwstr>
  </property>
  <property fmtid="{D5CDD505-2E9C-101B-9397-08002B2CF9AE}" pid="9" name="MSIP_Label_7b94a7b8-f06c-4dfe-bdcc-9b548fd58c31_ContentBits">
    <vt:lpwstr>0</vt:lpwstr>
  </property>
  <property fmtid="{D5CDD505-2E9C-101B-9397-08002B2CF9AE}" pid="10" name="ContentTypeId">
    <vt:lpwstr>0x0101003AD8E391CA616B44B23AF164F23B7D81</vt:lpwstr>
  </property>
  <property fmtid="{D5CDD505-2E9C-101B-9397-08002B2CF9AE}" pid="11" name="MediaServiceImageTags">
    <vt:lpwstr/>
  </property>
</Properties>
</file>