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1"/>
  </p:sldMasterIdLst>
  <p:notesMasterIdLst>
    <p:notesMasterId r:id="rId32"/>
  </p:notesMasterIdLst>
  <p:handoutMasterIdLst>
    <p:handoutMasterId r:id="rId33"/>
  </p:handoutMasterIdLst>
  <p:sldIdLst>
    <p:sldId id="483" r:id="rId2"/>
    <p:sldId id="548" r:id="rId3"/>
    <p:sldId id="595" r:id="rId4"/>
    <p:sldId id="627" r:id="rId5"/>
    <p:sldId id="629" r:id="rId6"/>
    <p:sldId id="608" r:id="rId7"/>
    <p:sldId id="630" r:id="rId8"/>
    <p:sldId id="494" r:id="rId9"/>
    <p:sldId id="609" r:id="rId10"/>
    <p:sldId id="598" r:id="rId11"/>
    <p:sldId id="628" r:id="rId12"/>
    <p:sldId id="514" r:id="rId13"/>
    <p:sldId id="579" r:id="rId14"/>
    <p:sldId id="641" r:id="rId15"/>
    <p:sldId id="623" r:id="rId16"/>
    <p:sldId id="644" r:id="rId17"/>
    <p:sldId id="634" r:id="rId18"/>
    <p:sldId id="637" r:id="rId19"/>
    <p:sldId id="633" r:id="rId20"/>
    <p:sldId id="590" r:id="rId21"/>
    <p:sldId id="642" r:id="rId22"/>
    <p:sldId id="643" r:id="rId23"/>
    <p:sldId id="635" r:id="rId24"/>
    <p:sldId id="632" r:id="rId25"/>
    <p:sldId id="636" r:id="rId26"/>
    <p:sldId id="640" r:id="rId27"/>
    <p:sldId id="638" r:id="rId28"/>
    <p:sldId id="639" r:id="rId29"/>
    <p:sldId id="631" r:id="rId30"/>
    <p:sldId id="565" r:id="rId31"/>
  </p:sldIdLst>
  <p:sldSz cx="9144000" cy="6858000" type="screen4x3"/>
  <p:notesSz cx="9296400" cy="7010400"/>
  <p:defaultTextStyle>
    <a:defPPr>
      <a:defRPr lang="en-US"/>
    </a:defPPr>
    <a:lvl1pPr algn="l" rtl="0" eaLnBrk="0" fontAlgn="base" hangingPunct="0">
      <a:spcBef>
        <a:spcPct val="0"/>
      </a:spcBef>
      <a:spcAft>
        <a:spcPct val="0"/>
      </a:spcAft>
      <a:defRPr sz="2800" kern="1200">
        <a:solidFill>
          <a:schemeClr val="tx1"/>
        </a:solidFill>
        <a:latin typeface="Arial" pitchFamily="34" charset="0"/>
        <a:ea typeface="ＭＳ Ｐゴシック" pitchFamily="28" charset="-128"/>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pitchFamily="28"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pitchFamily="28"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pitchFamily="28"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pitchFamily="28" charset="-128"/>
        <a:cs typeface="+mn-cs"/>
      </a:defRPr>
    </a:lvl5pPr>
    <a:lvl6pPr marL="2286000" algn="l" defTabSz="914400" rtl="0" eaLnBrk="1" latinLnBrk="0" hangingPunct="1">
      <a:defRPr sz="2800" kern="1200">
        <a:solidFill>
          <a:schemeClr val="tx1"/>
        </a:solidFill>
        <a:latin typeface="Arial" pitchFamily="34" charset="0"/>
        <a:ea typeface="ＭＳ Ｐゴシック" pitchFamily="28" charset="-128"/>
        <a:cs typeface="+mn-cs"/>
      </a:defRPr>
    </a:lvl6pPr>
    <a:lvl7pPr marL="2743200" algn="l" defTabSz="914400" rtl="0" eaLnBrk="1" latinLnBrk="0" hangingPunct="1">
      <a:defRPr sz="2800" kern="1200">
        <a:solidFill>
          <a:schemeClr val="tx1"/>
        </a:solidFill>
        <a:latin typeface="Arial" pitchFamily="34" charset="0"/>
        <a:ea typeface="ＭＳ Ｐゴシック" pitchFamily="28" charset="-128"/>
        <a:cs typeface="+mn-cs"/>
      </a:defRPr>
    </a:lvl7pPr>
    <a:lvl8pPr marL="3200400" algn="l" defTabSz="914400" rtl="0" eaLnBrk="1" latinLnBrk="0" hangingPunct="1">
      <a:defRPr sz="2800" kern="1200">
        <a:solidFill>
          <a:schemeClr val="tx1"/>
        </a:solidFill>
        <a:latin typeface="Arial" pitchFamily="34" charset="0"/>
        <a:ea typeface="ＭＳ Ｐゴシック" pitchFamily="28" charset="-128"/>
        <a:cs typeface="+mn-cs"/>
      </a:defRPr>
    </a:lvl8pPr>
    <a:lvl9pPr marL="3657600" algn="l" defTabSz="914400" rtl="0" eaLnBrk="1" latinLnBrk="0" hangingPunct="1">
      <a:defRPr sz="2800" kern="1200">
        <a:solidFill>
          <a:schemeClr val="tx1"/>
        </a:solidFill>
        <a:latin typeface="Arial" pitchFamily="34" charset="0"/>
        <a:ea typeface="ＭＳ Ｐゴシック" pitchFamily="2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167"/>
    <a:srgbClr val="1D026F"/>
    <a:srgbClr val="717171"/>
    <a:srgbClr val="242472"/>
    <a:srgbClr val="003466"/>
    <a:srgbClr val="240489"/>
    <a:srgbClr val="E9317D"/>
    <a:srgbClr val="DB2E76"/>
    <a:srgbClr val="FFF3CD"/>
    <a:srgbClr val="F6DB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92" autoAdjust="0"/>
    <p:restoredTop sz="95266" autoAdjust="0"/>
  </p:normalViewPr>
  <p:slideViewPr>
    <p:cSldViewPr snapToGrid="0">
      <p:cViewPr>
        <p:scale>
          <a:sx n="100" d="100"/>
          <a:sy n="100" d="100"/>
        </p:scale>
        <p:origin x="-920" y="-464"/>
      </p:cViewPr>
      <p:guideLst>
        <p:guide orient="horz" pos="4148"/>
        <p:guide pos="22"/>
        <p:guide pos="232"/>
        <p:guide pos="5535"/>
      </p:guideLst>
    </p:cSldViewPr>
  </p:slideViewPr>
  <p:outlineViewPr>
    <p:cViewPr>
      <p:scale>
        <a:sx n="33" d="100"/>
        <a:sy n="33" d="100"/>
      </p:scale>
      <p:origin x="42" y="1362"/>
    </p:cViewPr>
  </p:outlineViewPr>
  <p:notesTextViewPr>
    <p:cViewPr>
      <p:scale>
        <a:sx n="100" d="100"/>
        <a:sy n="100" d="100"/>
      </p:scale>
      <p:origin x="0" y="0"/>
    </p:cViewPr>
  </p:notesTextViewPr>
  <p:sorterViewPr>
    <p:cViewPr>
      <p:scale>
        <a:sx n="100" d="100"/>
        <a:sy n="100" d="100"/>
      </p:scale>
      <p:origin x="0" y="7116"/>
    </p:cViewPr>
  </p:sorterViewPr>
  <p:notesViewPr>
    <p:cSldViewPr snapToGrid="0">
      <p:cViewPr>
        <p:scale>
          <a:sx n="131" d="100"/>
          <a:sy n="131" d="100"/>
        </p:scale>
        <p:origin x="-1734" y="678"/>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6930" name="Rectangle 2"/>
          <p:cNvSpPr>
            <a:spLocks noGrp="1" noChangeArrowheads="1"/>
          </p:cNvSpPr>
          <p:nvPr>
            <p:ph type="hdr" sz="quarter"/>
          </p:nvPr>
        </p:nvSpPr>
        <p:spPr bwMode="auto">
          <a:xfrm>
            <a:off x="4" y="0"/>
            <a:ext cx="4030269" cy="351239"/>
          </a:xfrm>
          <a:prstGeom prst="rect">
            <a:avLst/>
          </a:prstGeom>
          <a:noFill/>
          <a:ln w="9525">
            <a:noFill/>
            <a:miter lim="800000"/>
            <a:headEnd/>
            <a:tailEnd/>
          </a:ln>
          <a:effectLst/>
        </p:spPr>
        <p:txBody>
          <a:bodyPr vert="horz" wrap="square" lIns="91396" tIns="45697" rIns="91396" bIns="45697" numCol="1" anchor="t" anchorCtr="0" compatLnSpc="1">
            <a:prstTxWarp prst="textNoShape">
              <a:avLst/>
            </a:prstTxWarp>
          </a:bodyPr>
          <a:lstStyle>
            <a:lvl1pPr eaLnBrk="1" hangingPunct="1">
              <a:defRPr sz="1200">
                <a:ea typeface="ＭＳ Ｐゴシック"/>
                <a:cs typeface="ＭＳ Ｐゴシック"/>
              </a:defRPr>
            </a:lvl1pPr>
          </a:lstStyle>
          <a:p>
            <a:pPr>
              <a:defRPr/>
            </a:pPr>
            <a:endParaRPr lang="en-US" dirty="0"/>
          </a:p>
        </p:txBody>
      </p:sp>
      <p:sp>
        <p:nvSpPr>
          <p:cNvPr id="636931" name="Rectangle 3"/>
          <p:cNvSpPr>
            <a:spLocks noGrp="1" noChangeArrowheads="1"/>
          </p:cNvSpPr>
          <p:nvPr>
            <p:ph type="dt" sz="quarter" idx="1"/>
          </p:nvPr>
        </p:nvSpPr>
        <p:spPr bwMode="auto">
          <a:xfrm>
            <a:off x="5264029" y="0"/>
            <a:ext cx="4030269" cy="351239"/>
          </a:xfrm>
          <a:prstGeom prst="rect">
            <a:avLst/>
          </a:prstGeom>
          <a:noFill/>
          <a:ln w="9525">
            <a:noFill/>
            <a:miter lim="800000"/>
            <a:headEnd/>
            <a:tailEnd/>
          </a:ln>
          <a:effectLst/>
        </p:spPr>
        <p:txBody>
          <a:bodyPr vert="horz" wrap="square" lIns="91396" tIns="45697" rIns="91396" bIns="45697" numCol="1" anchor="t" anchorCtr="0" compatLnSpc="1">
            <a:prstTxWarp prst="textNoShape">
              <a:avLst/>
            </a:prstTxWarp>
          </a:bodyPr>
          <a:lstStyle>
            <a:lvl1pPr algn="r" eaLnBrk="1" hangingPunct="1">
              <a:defRPr sz="1200">
                <a:ea typeface="ＭＳ Ｐゴシック"/>
                <a:cs typeface="ＭＳ Ｐゴシック"/>
              </a:defRPr>
            </a:lvl1pPr>
          </a:lstStyle>
          <a:p>
            <a:pPr>
              <a:defRPr/>
            </a:pPr>
            <a:endParaRPr lang="en-US" dirty="0"/>
          </a:p>
        </p:txBody>
      </p:sp>
      <p:sp>
        <p:nvSpPr>
          <p:cNvPr id="636932" name="Rectangle 4"/>
          <p:cNvSpPr>
            <a:spLocks noGrp="1" noChangeArrowheads="1"/>
          </p:cNvSpPr>
          <p:nvPr>
            <p:ph type="ftr" sz="quarter" idx="2"/>
          </p:nvPr>
        </p:nvSpPr>
        <p:spPr bwMode="auto">
          <a:xfrm>
            <a:off x="4" y="6657964"/>
            <a:ext cx="4030269" cy="351239"/>
          </a:xfrm>
          <a:prstGeom prst="rect">
            <a:avLst/>
          </a:prstGeom>
          <a:noFill/>
          <a:ln w="9525">
            <a:noFill/>
            <a:miter lim="800000"/>
            <a:headEnd/>
            <a:tailEnd/>
          </a:ln>
          <a:effectLst/>
        </p:spPr>
        <p:txBody>
          <a:bodyPr vert="horz" wrap="square" lIns="91396" tIns="45697" rIns="91396" bIns="45697" numCol="1" anchor="b" anchorCtr="0" compatLnSpc="1">
            <a:prstTxWarp prst="textNoShape">
              <a:avLst/>
            </a:prstTxWarp>
          </a:bodyPr>
          <a:lstStyle>
            <a:lvl1pPr eaLnBrk="1" hangingPunct="1">
              <a:defRPr sz="1200">
                <a:ea typeface="ＭＳ Ｐゴシック"/>
                <a:cs typeface="ＭＳ Ｐゴシック"/>
              </a:defRPr>
            </a:lvl1pPr>
          </a:lstStyle>
          <a:p>
            <a:pPr>
              <a:defRPr/>
            </a:pPr>
            <a:endParaRPr lang="en-US" dirty="0"/>
          </a:p>
        </p:txBody>
      </p:sp>
      <p:sp>
        <p:nvSpPr>
          <p:cNvPr id="636933" name="Rectangle 5"/>
          <p:cNvSpPr>
            <a:spLocks noGrp="1" noChangeArrowheads="1"/>
          </p:cNvSpPr>
          <p:nvPr>
            <p:ph type="sldNum" sz="quarter" idx="3"/>
          </p:nvPr>
        </p:nvSpPr>
        <p:spPr bwMode="auto">
          <a:xfrm>
            <a:off x="5264029" y="6657964"/>
            <a:ext cx="4030269" cy="351239"/>
          </a:xfrm>
          <a:prstGeom prst="rect">
            <a:avLst/>
          </a:prstGeom>
          <a:noFill/>
          <a:ln w="9525">
            <a:noFill/>
            <a:miter lim="800000"/>
            <a:headEnd/>
            <a:tailEnd/>
          </a:ln>
          <a:effectLst/>
        </p:spPr>
        <p:txBody>
          <a:bodyPr vert="horz" wrap="square" lIns="91396" tIns="45697" rIns="91396" bIns="45697" numCol="1" anchor="b" anchorCtr="0" compatLnSpc="1">
            <a:prstTxWarp prst="textNoShape">
              <a:avLst/>
            </a:prstTxWarp>
          </a:bodyPr>
          <a:lstStyle>
            <a:lvl1pPr algn="r" eaLnBrk="1" hangingPunct="1">
              <a:defRPr sz="1200">
                <a:ea typeface="ＭＳ Ｐゴシック"/>
                <a:cs typeface="ＭＳ Ｐゴシック"/>
              </a:defRPr>
            </a:lvl1pPr>
          </a:lstStyle>
          <a:p>
            <a:pPr>
              <a:defRPr/>
            </a:pPr>
            <a:fld id="{622EB556-DDE4-4681-8E6B-5F0008A6AFE3}" type="slidenum">
              <a:rPr lang="en-US"/>
              <a:pPr>
                <a:defRPr/>
              </a:pPr>
              <a:t>‹#›</a:t>
            </a:fld>
            <a:endParaRPr lang="en-US" dirty="0"/>
          </a:p>
        </p:txBody>
      </p:sp>
    </p:spTree>
    <p:extLst>
      <p:ext uri="{BB962C8B-B14F-4D97-AF65-F5344CB8AC3E}">
        <p14:creationId xmlns:p14="http://schemas.microsoft.com/office/powerpoint/2010/main" val="3329729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4" y="0"/>
            <a:ext cx="4030269" cy="351239"/>
          </a:xfrm>
          <a:prstGeom prst="rect">
            <a:avLst/>
          </a:prstGeom>
          <a:noFill/>
          <a:ln w="9525">
            <a:noFill/>
            <a:miter lim="800000"/>
            <a:headEnd/>
            <a:tailEnd/>
          </a:ln>
          <a:effectLst/>
        </p:spPr>
        <p:txBody>
          <a:bodyPr vert="horz" wrap="square" lIns="93132" tIns="46565" rIns="93132" bIns="46565" numCol="1" anchor="t" anchorCtr="0" compatLnSpc="1">
            <a:prstTxWarp prst="textNoShape">
              <a:avLst/>
            </a:prstTxWarp>
          </a:bodyPr>
          <a:lstStyle>
            <a:lvl1pPr defTabSz="931398" eaLnBrk="1" hangingPunct="1">
              <a:defRPr sz="1200">
                <a:ea typeface="ＭＳ Ｐゴシック"/>
                <a:cs typeface="ＭＳ Ｐゴシック"/>
              </a:defRPr>
            </a:lvl1pPr>
          </a:lstStyle>
          <a:p>
            <a:pPr>
              <a:defRPr/>
            </a:pPr>
            <a:endParaRPr lang="en-US" dirty="0"/>
          </a:p>
        </p:txBody>
      </p:sp>
      <p:sp>
        <p:nvSpPr>
          <p:cNvPr id="6147" name="Rectangle 3"/>
          <p:cNvSpPr>
            <a:spLocks noGrp="1" noChangeArrowheads="1"/>
          </p:cNvSpPr>
          <p:nvPr>
            <p:ph type="dt" idx="1"/>
          </p:nvPr>
        </p:nvSpPr>
        <p:spPr bwMode="auto">
          <a:xfrm>
            <a:off x="5264029" y="0"/>
            <a:ext cx="4030269" cy="351239"/>
          </a:xfrm>
          <a:prstGeom prst="rect">
            <a:avLst/>
          </a:prstGeom>
          <a:noFill/>
          <a:ln w="9525">
            <a:noFill/>
            <a:miter lim="800000"/>
            <a:headEnd/>
            <a:tailEnd/>
          </a:ln>
          <a:effectLst/>
        </p:spPr>
        <p:txBody>
          <a:bodyPr vert="horz" wrap="square" lIns="93132" tIns="46565" rIns="93132" bIns="46565" numCol="1" anchor="t" anchorCtr="0" compatLnSpc="1">
            <a:prstTxWarp prst="textNoShape">
              <a:avLst/>
            </a:prstTxWarp>
          </a:bodyPr>
          <a:lstStyle>
            <a:lvl1pPr algn="r" defTabSz="931398" eaLnBrk="1" hangingPunct="1">
              <a:defRPr sz="1200">
                <a:ea typeface="ＭＳ Ｐゴシック"/>
                <a:cs typeface="ＭＳ Ｐゴシック"/>
              </a:defRPr>
            </a:lvl1pPr>
          </a:lstStyle>
          <a:p>
            <a:pPr>
              <a:defRPr/>
            </a:pPr>
            <a:endParaRPr lang="en-US" dirty="0"/>
          </a:p>
        </p:txBody>
      </p:sp>
      <p:sp>
        <p:nvSpPr>
          <p:cNvPr id="23556"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0063" y="3330180"/>
            <a:ext cx="7436277" cy="3155160"/>
          </a:xfrm>
          <a:prstGeom prst="rect">
            <a:avLst/>
          </a:prstGeom>
          <a:noFill/>
          <a:ln w="9525">
            <a:noFill/>
            <a:miter lim="800000"/>
            <a:headEnd/>
            <a:tailEnd/>
          </a:ln>
          <a:effectLst/>
        </p:spPr>
        <p:txBody>
          <a:bodyPr vert="horz" wrap="square" lIns="93132" tIns="46565" rIns="93132" bIns="4656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150" name="Rectangle 6"/>
          <p:cNvSpPr>
            <a:spLocks noGrp="1" noChangeArrowheads="1"/>
          </p:cNvSpPr>
          <p:nvPr>
            <p:ph type="ftr" sz="quarter" idx="4"/>
          </p:nvPr>
        </p:nvSpPr>
        <p:spPr bwMode="auto">
          <a:xfrm>
            <a:off x="4" y="6657964"/>
            <a:ext cx="4030269" cy="351239"/>
          </a:xfrm>
          <a:prstGeom prst="rect">
            <a:avLst/>
          </a:prstGeom>
          <a:noFill/>
          <a:ln w="9525">
            <a:noFill/>
            <a:miter lim="800000"/>
            <a:headEnd/>
            <a:tailEnd/>
          </a:ln>
          <a:effectLst/>
        </p:spPr>
        <p:txBody>
          <a:bodyPr vert="horz" wrap="square" lIns="93132" tIns="46565" rIns="93132" bIns="46565" numCol="1" anchor="b" anchorCtr="0" compatLnSpc="1">
            <a:prstTxWarp prst="textNoShape">
              <a:avLst/>
            </a:prstTxWarp>
          </a:bodyPr>
          <a:lstStyle>
            <a:lvl1pPr defTabSz="931398" eaLnBrk="1" hangingPunct="1">
              <a:defRPr sz="1200">
                <a:ea typeface="ＭＳ Ｐゴシック"/>
                <a:cs typeface="ＭＳ Ｐゴシック"/>
              </a:defRPr>
            </a:lvl1pPr>
          </a:lstStyle>
          <a:p>
            <a:pPr>
              <a:defRPr/>
            </a:pPr>
            <a:endParaRPr lang="en-US" dirty="0"/>
          </a:p>
        </p:txBody>
      </p:sp>
      <p:sp>
        <p:nvSpPr>
          <p:cNvPr id="6151" name="Rectangle 7"/>
          <p:cNvSpPr>
            <a:spLocks noGrp="1" noChangeArrowheads="1"/>
          </p:cNvSpPr>
          <p:nvPr>
            <p:ph type="sldNum" sz="quarter" idx="5"/>
          </p:nvPr>
        </p:nvSpPr>
        <p:spPr bwMode="auto">
          <a:xfrm>
            <a:off x="5264029" y="6657964"/>
            <a:ext cx="4030269" cy="351239"/>
          </a:xfrm>
          <a:prstGeom prst="rect">
            <a:avLst/>
          </a:prstGeom>
          <a:noFill/>
          <a:ln w="9525">
            <a:noFill/>
            <a:miter lim="800000"/>
            <a:headEnd/>
            <a:tailEnd/>
          </a:ln>
          <a:effectLst/>
        </p:spPr>
        <p:txBody>
          <a:bodyPr vert="horz" wrap="square" lIns="93132" tIns="46565" rIns="93132" bIns="46565" numCol="1" anchor="b" anchorCtr="0" compatLnSpc="1">
            <a:prstTxWarp prst="textNoShape">
              <a:avLst/>
            </a:prstTxWarp>
          </a:bodyPr>
          <a:lstStyle>
            <a:lvl1pPr algn="r" defTabSz="931398" eaLnBrk="1" hangingPunct="1">
              <a:defRPr sz="1200">
                <a:ea typeface="ＭＳ Ｐゴシック"/>
                <a:cs typeface="ＭＳ Ｐゴシック"/>
              </a:defRPr>
            </a:lvl1pPr>
          </a:lstStyle>
          <a:p>
            <a:pPr>
              <a:defRPr/>
            </a:pPr>
            <a:fld id="{7DA8C7A5-5F0E-48EA-B776-33FADECD25FB}" type="slidenum">
              <a:rPr lang="en-US"/>
              <a:pPr>
                <a:defRPr/>
              </a:pPr>
              <a:t>‹#›</a:t>
            </a:fld>
            <a:endParaRPr lang="en-US" dirty="0"/>
          </a:p>
        </p:txBody>
      </p:sp>
    </p:spTree>
    <p:extLst>
      <p:ext uri="{BB962C8B-B14F-4D97-AF65-F5344CB8AC3E}">
        <p14:creationId xmlns:p14="http://schemas.microsoft.com/office/powerpoint/2010/main" val="2887336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DA8C7A5-5F0E-48EA-B776-33FADECD25FB}"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AFC93F0D-8EE7-49FA-9945-CE52B638A69F}" type="slidenum">
              <a:rPr lang="en-US" smtClean="0"/>
              <a:pPr/>
              <a:t>13</a:t>
            </a:fld>
            <a:endParaRPr lang="en-US"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A8C7A5-5F0E-48EA-B776-33FADECD25FB}"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226984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DA8C7A5-5F0E-48EA-B776-33FADECD25FB}" type="slidenum">
              <a:rPr lang="en-US" smtClean="0"/>
              <a:pPr>
                <a:defRPr/>
              </a:pPr>
              <a:t>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AFC93F0D-8EE7-49FA-9945-CE52B638A69F}" type="slidenum">
              <a:rPr lang="en-US" smtClean="0"/>
              <a:pPr/>
              <a:t>30</a:t>
            </a:fld>
            <a:endParaRPr lang="en-US"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DA8C7A5-5F0E-48EA-B776-33FADECD25FB}"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DA8C7A5-5F0E-48EA-B776-33FADECD25FB}"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Women need BCO.</a:t>
            </a:r>
            <a:r>
              <a:rPr lang="en-US" baseline="0" dirty="0" smtClean="0"/>
              <a:t> Awareness is high, but the knowledge about breast cancer is low.</a:t>
            </a:r>
          </a:p>
          <a:p>
            <a:endParaRPr lang="en-US" dirty="0" smtClean="0"/>
          </a:p>
          <a:p>
            <a:r>
              <a:rPr lang="en-US" dirty="0" smtClean="0"/>
              <a:t>Discuss</a:t>
            </a:r>
            <a:r>
              <a:rPr lang="en-US" baseline="0" dirty="0" smtClean="0"/>
              <a:t> our ongoing commitment to closing the knowledge gap with those in diagnosed or in treatment, with survivors, and with the women not thinking about </a:t>
            </a:r>
            <a:r>
              <a:rPr lang="en-US" baseline="0" dirty="0" err="1" smtClean="0"/>
              <a:t>bc</a:t>
            </a:r>
            <a:r>
              <a:rPr lang="en-US" baseline="0" dirty="0" smtClean="0"/>
              <a:t>.</a:t>
            </a:r>
          </a:p>
          <a:p>
            <a:endParaRPr lang="en-US" baseline="0" dirty="0" smtClean="0"/>
          </a:p>
          <a:p>
            <a:r>
              <a:rPr lang="en-US" b="1" u="sng" baseline="0" dirty="0" smtClean="0"/>
              <a:t>Knowledge Gaps </a:t>
            </a:r>
          </a:p>
          <a:p>
            <a:endParaRPr lang="en-US" baseline="0" dirty="0" smtClean="0"/>
          </a:p>
          <a:p>
            <a:r>
              <a:rPr lang="en-US" baseline="0" dirty="0" smtClean="0"/>
              <a:t>Prevention (most </a:t>
            </a:r>
            <a:r>
              <a:rPr lang="en-US" baseline="0" dirty="0" err="1" smtClean="0"/>
              <a:t>bc</a:t>
            </a:r>
            <a:r>
              <a:rPr lang="en-US" baseline="0" dirty="0" smtClean="0"/>
              <a:t> runs in families)</a:t>
            </a:r>
          </a:p>
          <a:p>
            <a:endParaRPr lang="en-US" baseline="0" dirty="0" smtClean="0"/>
          </a:p>
          <a:p>
            <a:r>
              <a:rPr lang="en-US" baseline="0" dirty="0" smtClean="0"/>
              <a:t>In treatment ( reconstruction info, cold caps, exercise, nutrition)</a:t>
            </a:r>
          </a:p>
          <a:p>
            <a:endParaRPr lang="en-US" baseline="0" dirty="0" smtClean="0"/>
          </a:p>
          <a:p>
            <a:r>
              <a:rPr lang="en-US" baseline="0" dirty="0" smtClean="0"/>
              <a:t>Survivorship (nutrition, compliance, sexuality or sharing your life)</a:t>
            </a:r>
            <a:endParaRPr lang="en-US" dirty="0"/>
          </a:p>
        </p:txBody>
      </p:sp>
      <p:sp>
        <p:nvSpPr>
          <p:cNvPr id="4" name="Slide Number Placeholder 3"/>
          <p:cNvSpPr>
            <a:spLocks noGrp="1"/>
          </p:cNvSpPr>
          <p:nvPr>
            <p:ph type="sldNum" sz="quarter" idx="10"/>
          </p:nvPr>
        </p:nvSpPr>
        <p:spPr/>
        <p:txBody>
          <a:bodyPr/>
          <a:lstStyle/>
          <a:p>
            <a:pPr>
              <a:defRPr/>
            </a:pPr>
            <a:fld id="{7DA8C7A5-5F0E-48EA-B776-33FADECD25FB}"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C7791AA-30A9-4512-95A8-F02607ED547B}" type="slidenum">
              <a:rPr lang="en-US" smtClean="0"/>
              <a:pPr/>
              <a:t>5</a:t>
            </a:fld>
            <a:endParaRPr lang="en-US" dirty="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59EB0C5-C48A-4B65-8A0B-2CFA8C3B728D}" type="slidenum">
              <a:rPr lang="en-US" smtClean="0"/>
              <a:pPr/>
              <a:t>6</a:t>
            </a:fld>
            <a:endParaRPr lang="en-US" dirty="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smtClean="0"/>
              <a:t>People come to us 24/7</a:t>
            </a:r>
            <a:r>
              <a:rPr lang="en-US" baseline="0" dirty="0" smtClean="0"/>
              <a:t> with an urgent need. With all of this success, there is still so much more for Breastcancer.org to do.</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59EB0C5-C48A-4B65-8A0B-2CFA8C3B728D}" type="slidenum">
              <a:rPr lang="en-US" smtClean="0"/>
              <a:pPr/>
              <a:t>7</a:t>
            </a:fld>
            <a:endParaRPr lang="en-US" dirty="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A153A-E83D-4988-922B-ECCE1C5CF696}"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A153A-E83D-4988-922B-ECCE1C5CF696}"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7F34228-07EB-4BEF-95AC-61FA32CBF80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E8E42CB-18C7-4C82-9020-2C5CA8AEB4E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4863" cy="6002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76950" cy="6002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1353ECA-FAA1-4ED4-8DD9-2D903F78FE1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1813" y="17510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7510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B75794C-C7F3-4843-935E-5F472A741B9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7B025BC-0569-4D70-9FCE-8E7C3E9E267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2148486-8FB4-47F8-B62F-205A4284087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1813" y="17510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7510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ADDB5F7-9E9C-49A1-BFDA-92A39023D07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939D4A49-4317-4DDB-A60B-D1B570F08E0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26D74C4B-99A0-4964-ADF8-329CDB7BDD6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CC88B678-4077-440D-B05F-1FA34B5C064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FEB77447-8ECE-4AB2-969A-4CA4B90FBB0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D4BD9A1-B841-42F1-8D39-0057B032E24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owerpointBCO2largelogo-01.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1334" name="Rectangle 6"/>
          <p:cNvSpPr>
            <a:spLocks noGrp="1" noChangeArrowheads="1"/>
          </p:cNvSpPr>
          <p:nvPr>
            <p:ph type="sldNum" sz="quarter" idx="4"/>
          </p:nvPr>
        </p:nvSpPr>
        <p:spPr bwMode="auto">
          <a:xfrm>
            <a:off x="6591300" y="6153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900">
                <a:latin typeface="Optima LT"/>
                <a:ea typeface="ＭＳ Ｐゴシック"/>
                <a:cs typeface="ＭＳ Ｐゴシック"/>
              </a:defRPr>
            </a:lvl1pPr>
          </a:lstStyle>
          <a:p>
            <a:pPr>
              <a:defRPr/>
            </a:pPr>
            <a:fld id="{6F0F6E4D-4769-4CB6-8598-80C5E8524BBB}" type="slidenum">
              <a:rPr lang="en-US"/>
              <a:pPr>
                <a:defRPr/>
              </a:pPr>
              <a:t>‹#›</a:t>
            </a:fld>
            <a:endParaRPr lang="en-US" dirty="0"/>
          </a:p>
        </p:txBody>
      </p:sp>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608013" y="1763713"/>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113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900">
                <a:latin typeface="Optima LT"/>
                <a:ea typeface="ＭＳ Ｐゴシック"/>
                <a:cs typeface="ＭＳ Ｐゴシック"/>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hdr="0" ftr="0" dt="0"/>
  <p:txStyles>
    <p:titleStyle>
      <a:lvl1pPr algn="ctr" rtl="0" eaLnBrk="0" fontAlgn="base" hangingPunct="0">
        <a:spcBef>
          <a:spcPct val="0"/>
        </a:spcBef>
        <a:spcAft>
          <a:spcPct val="0"/>
        </a:spcAft>
        <a:defRPr sz="3200">
          <a:solidFill>
            <a:schemeClr val="tx2"/>
          </a:solidFill>
          <a:latin typeface="Calibri"/>
          <a:ea typeface="ＭＳ Ｐゴシック" pitchFamily="-108" charset="-128"/>
          <a:cs typeface="Calibri"/>
        </a:defRPr>
      </a:lvl1pPr>
      <a:lvl2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2pPr>
      <a:lvl3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3pPr>
      <a:lvl4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4pPr>
      <a:lvl5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5pPr>
      <a:lvl6pPr marL="457200" algn="ctr" rtl="0" fontAlgn="base">
        <a:spcBef>
          <a:spcPct val="0"/>
        </a:spcBef>
        <a:spcAft>
          <a:spcPct val="0"/>
        </a:spcAft>
        <a:defRPr sz="3200">
          <a:solidFill>
            <a:schemeClr val="tx2"/>
          </a:solidFill>
          <a:latin typeface="Optima LT" pitchFamily="2" charset="0"/>
        </a:defRPr>
      </a:lvl6pPr>
      <a:lvl7pPr marL="914400" algn="ctr" rtl="0" fontAlgn="base">
        <a:spcBef>
          <a:spcPct val="0"/>
        </a:spcBef>
        <a:spcAft>
          <a:spcPct val="0"/>
        </a:spcAft>
        <a:defRPr sz="3200">
          <a:solidFill>
            <a:schemeClr val="tx2"/>
          </a:solidFill>
          <a:latin typeface="Optima LT" pitchFamily="2" charset="0"/>
        </a:defRPr>
      </a:lvl7pPr>
      <a:lvl8pPr marL="1371600" algn="ctr" rtl="0" fontAlgn="base">
        <a:spcBef>
          <a:spcPct val="0"/>
        </a:spcBef>
        <a:spcAft>
          <a:spcPct val="0"/>
        </a:spcAft>
        <a:defRPr sz="3200">
          <a:solidFill>
            <a:schemeClr val="tx2"/>
          </a:solidFill>
          <a:latin typeface="Optima LT" pitchFamily="2" charset="0"/>
        </a:defRPr>
      </a:lvl8pPr>
      <a:lvl9pPr marL="1828800" algn="ctr" rtl="0" fontAlgn="base">
        <a:spcBef>
          <a:spcPct val="0"/>
        </a:spcBef>
        <a:spcAft>
          <a:spcPct val="0"/>
        </a:spcAft>
        <a:defRPr sz="3200">
          <a:solidFill>
            <a:schemeClr val="tx2"/>
          </a:solidFill>
          <a:latin typeface="Optima LT" pitchFamily="2" charset="0"/>
        </a:defRPr>
      </a:lvl9pPr>
    </p:titleStyle>
    <p:bodyStyle>
      <a:lvl1pPr marL="342900" indent="-342900" algn="l" rtl="0" eaLnBrk="0" fontAlgn="base" hangingPunct="0">
        <a:spcBef>
          <a:spcPct val="20000"/>
        </a:spcBef>
        <a:spcAft>
          <a:spcPct val="0"/>
        </a:spcAft>
        <a:buChar char="•"/>
        <a:defRPr sz="2000">
          <a:solidFill>
            <a:schemeClr val="tx1"/>
          </a:solidFill>
          <a:latin typeface="Calibri"/>
          <a:ea typeface="ＭＳ Ｐゴシック" pitchFamily="-108" charset="-128"/>
          <a:cs typeface="Calibri"/>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pitchFamily="-108" charset="-128"/>
          <a:cs typeface="Calibri"/>
        </a:defRPr>
      </a:lvl2pPr>
      <a:lvl3pPr marL="1143000" indent="-228600" algn="l" rtl="0" eaLnBrk="0" fontAlgn="base" hangingPunct="0">
        <a:spcBef>
          <a:spcPct val="20000"/>
        </a:spcBef>
        <a:spcAft>
          <a:spcPct val="0"/>
        </a:spcAft>
        <a:buChar char="•"/>
        <a:defRPr sz="1600">
          <a:solidFill>
            <a:schemeClr val="tx1"/>
          </a:solidFill>
          <a:latin typeface="Calibri"/>
          <a:ea typeface="ＭＳ Ｐゴシック" pitchFamily="-108" charset="-128"/>
          <a:cs typeface="Calibri"/>
        </a:defRPr>
      </a:lvl3pPr>
      <a:lvl4pPr marL="1600200" indent="-228600" algn="l" rtl="0" eaLnBrk="0" fontAlgn="base" hangingPunct="0">
        <a:spcBef>
          <a:spcPct val="20000"/>
        </a:spcBef>
        <a:spcAft>
          <a:spcPct val="0"/>
        </a:spcAft>
        <a:buChar char="–"/>
        <a:defRPr sz="1400">
          <a:solidFill>
            <a:schemeClr val="tx1"/>
          </a:solidFill>
          <a:latin typeface="Calibri"/>
          <a:ea typeface="ＭＳ Ｐゴシック" pitchFamily="-108" charset="-128"/>
          <a:cs typeface="Calibri"/>
        </a:defRPr>
      </a:lvl4pPr>
      <a:lvl5pPr marL="2057400" indent="-228600" algn="l" rtl="0" eaLnBrk="0" fontAlgn="base" hangingPunct="0">
        <a:spcBef>
          <a:spcPct val="20000"/>
        </a:spcBef>
        <a:spcAft>
          <a:spcPct val="0"/>
        </a:spcAft>
        <a:buChar char="»"/>
        <a:defRPr sz="1400">
          <a:solidFill>
            <a:schemeClr val="tx1"/>
          </a:solidFill>
          <a:latin typeface="Calibri"/>
          <a:ea typeface="ＭＳ Ｐゴシック" pitchFamily="-108" charset="-128"/>
          <a:cs typeface="Calibri"/>
        </a:defRPr>
      </a:lvl5pPr>
      <a:lvl6pPr marL="2514600" indent="-228600" algn="l" rtl="0" fontAlgn="base">
        <a:spcBef>
          <a:spcPct val="20000"/>
        </a:spcBef>
        <a:spcAft>
          <a:spcPct val="0"/>
        </a:spcAft>
        <a:buChar char="»"/>
        <a:defRPr sz="14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14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14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14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cid:image001.jpg@01CFDF24.0926FB00" TargetMode="External"/><Relationship Id="rId3" Type="http://schemas.openxmlformats.org/officeDocument/2006/relationships/hyperlink" Target="https://www.youtube.com/watch?v=hr-RQ4zO7_8" TargetMode="External"/><Relationship Id="rId7"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youtube.com/watch?v=pPcvQ54TR_I" TargetMode="External"/><Relationship Id="rId5" Type="http://schemas.openxmlformats.org/officeDocument/2006/relationships/image" Target="cid:image003.jpg@01CFE490.879D4BD0" TargetMode="External"/><Relationship Id="rId4" Type="http://schemas.openxmlformats.org/officeDocument/2006/relationships/image" Target="../media/image79.jpeg"/><Relationship Id="rId9" Type="http://schemas.openxmlformats.org/officeDocument/2006/relationships/hyperlink" Target="http://bit.ly/1vuuXL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mailto:rlusen@breastcancer.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BCOmain1-01.jpg"/>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7863375" y="6126486"/>
            <a:ext cx="938077" cy="230832"/>
          </a:xfrm>
          <a:prstGeom prst="rect">
            <a:avLst/>
          </a:prstGeom>
        </p:spPr>
        <p:txBody>
          <a:bodyPr wrap="none">
            <a:spAutoFit/>
          </a:bodyPr>
          <a:lstStyle/>
          <a:p>
            <a:r>
              <a:rPr lang="en-US" sz="900" dirty="0" smtClean="0">
                <a:solidFill>
                  <a:schemeClr val="tx1">
                    <a:lumMod val="65000"/>
                    <a:lumOff val="35000"/>
                  </a:schemeClr>
                </a:solidFill>
                <a:latin typeface="Calibri"/>
                <a:cs typeface="Calibri"/>
              </a:rPr>
              <a:t>November 2014</a:t>
            </a:r>
            <a:endParaRPr lang="en-US" sz="900" dirty="0">
              <a:solidFill>
                <a:schemeClr val="tx1">
                  <a:lumMod val="65000"/>
                  <a:lumOff val="35000"/>
                </a:schemeClr>
              </a:solidFill>
              <a:latin typeface="Calibri"/>
              <a:cs typeface="Calibri"/>
            </a:endParaRPr>
          </a:p>
        </p:txBody>
      </p:sp>
      <p:sp>
        <p:nvSpPr>
          <p:cNvPr id="2" name="TextBox 1"/>
          <p:cNvSpPr txBox="1"/>
          <p:nvPr/>
        </p:nvSpPr>
        <p:spPr>
          <a:xfrm>
            <a:off x="-549155" y="6373149"/>
            <a:ext cx="184666" cy="523220"/>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5583"/>
            <a:ext cx="9144000" cy="461665"/>
          </a:xfrm>
          <a:prstGeom prst="rect">
            <a:avLst/>
          </a:prstGeom>
        </p:spPr>
        <p:txBody>
          <a:bodyPr wrap="square">
            <a:spAutoFit/>
          </a:bodyPr>
          <a:lstStyle/>
          <a:p>
            <a:pPr algn="ctr"/>
            <a:r>
              <a:rPr lang="en-US" sz="2400" dirty="0" smtClean="0">
                <a:solidFill>
                  <a:srgbClr val="003466"/>
                </a:solidFill>
                <a:latin typeface="Calibri"/>
                <a:cs typeface="Calibri"/>
              </a:rPr>
              <a:t>Reaching the Spanish-Speaking Audience</a:t>
            </a:r>
            <a:endParaRPr lang="en-US" sz="2400" dirty="0">
              <a:latin typeface="Calibri"/>
              <a:cs typeface="Calibri"/>
            </a:endParaRPr>
          </a:p>
        </p:txBody>
      </p:sp>
      <p:pic>
        <p:nvPicPr>
          <p:cNvPr id="7" name="Picture 6"/>
          <p:cNvPicPr>
            <a:picLocks noChangeAspect="1"/>
          </p:cNvPicPr>
          <p:nvPr/>
        </p:nvPicPr>
        <p:blipFill>
          <a:blip r:embed="rId2"/>
          <a:stretch>
            <a:fillRect/>
          </a:stretch>
        </p:blipFill>
        <p:spPr>
          <a:xfrm>
            <a:off x="688640" y="1198033"/>
            <a:ext cx="4464159" cy="3001433"/>
          </a:xfrm>
          <a:prstGeom prst="rect">
            <a:avLst/>
          </a:prstGeom>
        </p:spPr>
      </p:pic>
      <p:pic>
        <p:nvPicPr>
          <p:cNvPr id="8" name="Picture 7"/>
          <p:cNvPicPr>
            <a:picLocks noChangeAspect="1"/>
          </p:cNvPicPr>
          <p:nvPr/>
        </p:nvPicPr>
        <p:blipFill>
          <a:blip r:embed="rId3"/>
          <a:stretch>
            <a:fillRect/>
          </a:stretch>
        </p:blipFill>
        <p:spPr>
          <a:xfrm>
            <a:off x="6700415" y="3455360"/>
            <a:ext cx="1179950" cy="1712258"/>
          </a:xfrm>
          <a:prstGeom prst="rect">
            <a:avLst/>
          </a:prstGeom>
        </p:spPr>
      </p:pic>
      <p:sp>
        <p:nvSpPr>
          <p:cNvPr id="11" name="Rectangle 10"/>
          <p:cNvSpPr/>
          <p:nvPr/>
        </p:nvSpPr>
        <p:spPr>
          <a:xfrm>
            <a:off x="6639449" y="5074734"/>
            <a:ext cx="1200682" cy="338554"/>
          </a:xfrm>
          <a:prstGeom prst="rect">
            <a:avLst/>
          </a:prstGeom>
        </p:spPr>
        <p:txBody>
          <a:bodyPr wrap="square">
            <a:spAutoFit/>
          </a:bodyPr>
          <a:lstStyle/>
          <a:p>
            <a:r>
              <a:rPr lang="en-US" sz="800" i="1" dirty="0" smtClean="0">
                <a:solidFill>
                  <a:srgbClr val="595959"/>
                </a:solidFill>
                <a:latin typeface="Calibri"/>
                <a:cs typeface="Calibri"/>
              </a:rPr>
              <a:t>Judy Reyes </a:t>
            </a:r>
            <a:r>
              <a:rPr lang="en-US" sz="800" dirty="0" smtClean="0">
                <a:solidFill>
                  <a:srgbClr val="595959"/>
                </a:solidFill>
                <a:latin typeface="Calibri"/>
                <a:cs typeface="Calibri"/>
              </a:rPr>
              <a:t>– </a:t>
            </a:r>
            <a:br>
              <a:rPr lang="en-US" sz="800" dirty="0" smtClean="0">
                <a:solidFill>
                  <a:srgbClr val="595959"/>
                </a:solidFill>
                <a:latin typeface="Calibri"/>
                <a:cs typeface="Calibri"/>
              </a:rPr>
            </a:br>
            <a:r>
              <a:rPr lang="en-US" sz="800" dirty="0" smtClean="0">
                <a:solidFill>
                  <a:srgbClr val="595959"/>
                </a:solidFill>
                <a:latin typeface="Calibri"/>
                <a:cs typeface="Calibri"/>
              </a:rPr>
              <a:t>Hispanic Spokesperson</a:t>
            </a:r>
            <a:endParaRPr lang="en-US" sz="800" dirty="0">
              <a:solidFill>
                <a:srgbClr val="595959"/>
              </a:solidFill>
              <a:latin typeface="Calibri"/>
              <a:cs typeface="Calibri"/>
            </a:endParaRPr>
          </a:p>
        </p:txBody>
      </p:sp>
      <p:sp>
        <p:nvSpPr>
          <p:cNvPr id="12" name="Rectangle 11"/>
          <p:cNvSpPr/>
          <p:nvPr/>
        </p:nvSpPr>
        <p:spPr>
          <a:xfrm>
            <a:off x="882499" y="3984635"/>
            <a:ext cx="1512365" cy="215444"/>
          </a:xfrm>
          <a:prstGeom prst="rect">
            <a:avLst/>
          </a:prstGeom>
        </p:spPr>
        <p:txBody>
          <a:bodyPr wrap="square">
            <a:spAutoFit/>
          </a:bodyPr>
          <a:lstStyle/>
          <a:p>
            <a:r>
              <a:rPr lang="en-US" sz="800" dirty="0" smtClean="0">
                <a:solidFill>
                  <a:srgbClr val="595959"/>
                </a:solidFill>
                <a:latin typeface="Calibri"/>
                <a:cs typeface="Calibri"/>
              </a:rPr>
              <a:t>Spanish Homepage</a:t>
            </a:r>
            <a:endParaRPr lang="en-US" sz="800" dirty="0">
              <a:solidFill>
                <a:srgbClr val="595959"/>
              </a:solidFill>
              <a:latin typeface="Calibri"/>
              <a:cs typeface="Calibri"/>
            </a:endParaRPr>
          </a:p>
        </p:txBody>
      </p:sp>
      <p:sp>
        <p:nvSpPr>
          <p:cNvPr id="13" name="Rectangle 12"/>
          <p:cNvSpPr/>
          <p:nvPr/>
        </p:nvSpPr>
        <p:spPr>
          <a:xfrm>
            <a:off x="2725215" y="5833530"/>
            <a:ext cx="1444620" cy="215444"/>
          </a:xfrm>
          <a:prstGeom prst="rect">
            <a:avLst/>
          </a:prstGeom>
        </p:spPr>
        <p:txBody>
          <a:bodyPr wrap="square">
            <a:spAutoFit/>
          </a:bodyPr>
          <a:lstStyle/>
          <a:p>
            <a:r>
              <a:rPr lang="en-US" sz="800" dirty="0" smtClean="0">
                <a:solidFill>
                  <a:srgbClr val="595959"/>
                </a:solidFill>
                <a:latin typeface="Calibri"/>
                <a:cs typeface="Calibri"/>
              </a:rPr>
              <a:t>External Online Banner</a:t>
            </a:r>
            <a:endParaRPr lang="en-US" sz="800" dirty="0">
              <a:solidFill>
                <a:srgbClr val="595959"/>
              </a:solidFill>
              <a:latin typeface="Calibri"/>
              <a:cs typeface="Calibri"/>
            </a:endParaRPr>
          </a:p>
        </p:txBody>
      </p:sp>
      <p:pic>
        <p:nvPicPr>
          <p:cNvPr id="15" name="Picture 14"/>
          <p:cNvPicPr>
            <a:picLocks noChangeAspect="1"/>
          </p:cNvPicPr>
          <p:nvPr/>
        </p:nvPicPr>
        <p:blipFill>
          <a:blip r:embed="rId4"/>
          <a:stretch>
            <a:fillRect/>
          </a:stretch>
        </p:blipFill>
        <p:spPr>
          <a:xfrm>
            <a:off x="863374" y="4267741"/>
            <a:ext cx="1892300" cy="1308100"/>
          </a:xfrm>
          <a:prstGeom prst="rect">
            <a:avLst/>
          </a:prstGeom>
        </p:spPr>
      </p:pic>
      <p:sp>
        <p:nvSpPr>
          <p:cNvPr id="16" name="Rectangle 15"/>
          <p:cNvSpPr/>
          <p:nvPr/>
        </p:nvSpPr>
        <p:spPr>
          <a:xfrm>
            <a:off x="4392888" y="5836105"/>
            <a:ext cx="1740968" cy="215444"/>
          </a:xfrm>
          <a:prstGeom prst="rect">
            <a:avLst/>
          </a:prstGeom>
        </p:spPr>
        <p:txBody>
          <a:bodyPr wrap="square">
            <a:spAutoFit/>
          </a:bodyPr>
          <a:lstStyle/>
          <a:p>
            <a:r>
              <a:rPr lang="en-US" sz="800" dirty="0" smtClean="0">
                <a:solidFill>
                  <a:schemeClr val="tx1">
                    <a:lumMod val="65000"/>
                    <a:lumOff val="35000"/>
                  </a:schemeClr>
                </a:solidFill>
                <a:latin typeface="Calibri"/>
                <a:cs typeface="Calibri"/>
              </a:rPr>
              <a:t>Print &amp; Marketing Collateral</a:t>
            </a:r>
            <a:endParaRPr lang="en-US" sz="800" dirty="0">
              <a:solidFill>
                <a:schemeClr val="tx1">
                  <a:lumMod val="65000"/>
                  <a:lumOff val="35000"/>
                </a:schemeClr>
              </a:solidFill>
              <a:latin typeface="Calibri"/>
              <a:cs typeface="Calibri"/>
            </a:endParaRPr>
          </a:p>
        </p:txBody>
      </p:sp>
      <p:sp>
        <p:nvSpPr>
          <p:cNvPr id="17" name="Rectangle 16"/>
          <p:cNvSpPr/>
          <p:nvPr/>
        </p:nvSpPr>
        <p:spPr>
          <a:xfrm>
            <a:off x="845369" y="5462387"/>
            <a:ext cx="1749422" cy="215444"/>
          </a:xfrm>
          <a:prstGeom prst="rect">
            <a:avLst/>
          </a:prstGeom>
        </p:spPr>
        <p:txBody>
          <a:bodyPr wrap="square">
            <a:spAutoFit/>
          </a:bodyPr>
          <a:lstStyle/>
          <a:p>
            <a:r>
              <a:rPr lang="en-US" sz="800" dirty="0" smtClean="0">
                <a:solidFill>
                  <a:srgbClr val="595959"/>
                </a:solidFill>
                <a:latin typeface="Calibri"/>
                <a:cs typeface="Calibri"/>
              </a:rPr>
              <a:t>Campaign Destination Page</a:t>
            </a:r>
            <a:endParaRPr lang="en-US" sz="800" dirty="0">
              <a:solidFill>
                <a:srgbClr val="595959"/>
              </a:solidFill>
              <a:latin typeface="Calibri"/>
              <a:cs typeface="Calibri"/>
            </a:endParaRPr>
          </a:p>
        </p:txBody>
      </p:sp>
      <p:pic>
        <p:nvPicPr>
          <p:cNvPr id="18" name="Picture 5"/>
          <p:cNvPicPr>
            <a:picLocks noChangeAspect="1" noChangeArrowheads="1"/>
          </p:cNvPicPr>
          <p:nvPr/>
        </p:nvPicPr>
        <p:blipFill>
          <a:blip r:embed="rId5"/>
          <a:srcRect/>
          <a:stretch>
            <a:fillRect/>
          </a:stretch>
        </p:blipFill>
        <p:spPr bwMode="auto">
          <a:xfrm>
            <a:off x="6725806" y="1540243"/>
            <a:ext cx="962002" cy="1627716"/>
          </a:xfrm>
          <a:prstGeom prst="rect">
            <a:avLst/>
          </a:prstGeom>
          <a:noFill/>
          <a:ln w="9525">
            <a:noFill/>
            <a:miter lim="800000"/>
            <a:headEnd/>
            <a:tailEnd/>
          </a:ln>
          <a:effectLst/>
        </p:spPr>
      </p:pic>
      <p:pic>
        <p:nvPicPr>
          <p:cNvPr id="19" name="Picture 4"/>
          <p:cNvPicPr>
            <a:picLocks noChangeAspect="1" noChangeArrowheads="1"/>
          </p:cNvPicPr>
          <p:nvPr/>
        </p:nvPicPr>
        <p:blipFill>
          <a:blip r:embed="rId6"/>
          <a:srcRect/>
          <a:stretch>
            <a:fillRect/>
          </a:stretch>
        </p:blipFill>
        <p:spPr bwMode="auto">
          <a:xfrm>
            <a:off x="6905232" y="1879603"/>
            <a:ext cx="594648" cy="911956"/>
          </a:xfrm>
          <a:prstGeom prst="rect">
            <a:avLst/>
          </a:prstGeom>
          <a:noFill/>
          <a:ln w="9525">
            <a:noFill/>
            <a:miter lim="800000"/>
            <a:headEnd/>
            <a:tailEnd/>
          </a:ln>
          <a:effectLst/>
        </p:spPr>
      </p:pic>
      <p:sp>
        <p:nvSpPr>
          <p:cNvPr id="20" name="Rectangle 19"/>
          <p:cNvSpPr/>
          <p:nvPr/>
        </p:nvSpPr>
        <p:spPr>
          <a:xfrm>
            <a:off x="6824196" y="3048159"/>
            <a:ext cx="1105961" cy="338554"/>
          </a:xfrm>
          <a:prstGeom prst="rect">
            <a:avLst/>
          </a:prstGeom>
        </p:spPr>
        <p:txBody>
          <a:bodyPr wrap="square">
            <a:spAutoFit/>
          </a:bodyPr>
          <a:lstStyle/>
          <a:p>
            <a:r>
              <a:rPr lang="en-US" sz="800" dirty="0" smtClean="0">
                <a:solidFill>
                  <a:srgbClr val="595959"/>
                </a:solidFill>
                <a:latin typeface="Calibri"/>
                <a:cs typeface="Calibri"/>
              </a:rPr>
              <a:t>Mobile App </a:t>
            </a:r>
            <a:br>
              <a:rPr lang="en-US" sz="800" dirty="0" smtClean="0">
                <a:solidFill>
                  <a:srgbClr val="595959"/>
                </a:solidFill>
                <a:latin typeface="Calibri"/>
                <a:cs typeface="Calibri"/>
              </a:rPr>
            </a:br>
            <a:r>
              <a:rPr lang="en-US" sz="800" dirty="0" smtClean="0">
                <a:solidFill>
                  <a:srgbClr val="595959"/>
                </a:solidFill>
                <a:latin typeface="Calibri"/>
                <a:cs typeface="Calibri"/>
              </a:rPr>
              <a:t>available in Spanish</a:t>
            </a:r>
            <a:endParaRPr lang="en-US" sz="800" dirty="0">
              <a:solidFill>
                <a:srgbClr val="595959"/>
              </a:solidFill>
              <a:latin typeface="Calibri"/>
              <a:cs typeface="Calibri"/>
            </a:endParaRPr>
          </a:p>
        </p:txBody>
      </p:sp>
      <p:pic>
        <p:nvPicPr>
          <p:cNvPr id="21" name="Picture 20" descr="Pathology_Repor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3533" y="1651001"/>
            <a:ext cx="1229208" cy="2947478"/>
          </a:xfrm>
          <a:prstGeom prst="rect">
            <a:avLst/>
          </a:prstGeom>
        </p:spPr>
      </p:pic>
      <p:pic>
        <p:nvPicPr>
          <p:cNvPr id="22" name="Picture 2"/>
          <p:cNvPicPr>
            <a:picLocks noChangeAspect="1" noChangeArrowheads="1"/>
          </p:cNvPicPr>
          <p:nvPr/>
        </p:nvPicPr>
        <p:blipFill>
          <a:blip r:embed="rId8"/>
          <a:srcRect/>
          <a:stretch>
            <a:fillRect/>
          </a:stretch>
        </p:blipFill>
        <p:spPr bwMode="auto">
          <a:xfrm>
            <a:off x="935446" y="5832755"/>
            <a:ext cx="1689222" cy="540528"/>
          </a:xfrm>
          <a:prstGeom prst="rect">
            <a:avLst/>
          </a:prstGeom>
          <a:noFill/>
          <a:ln w="9525" cmpd="sng">
            <a:solidFill>
              <a:schemeClr val="bg1">
                <a:lumMod val="65000"/>
              </a:schemeClr>
            </a:solidFill>
            <a:miter lim="800000"/>
            <a:headEnd/>
            <a:tailEnd/>
          </a:ln>
          <a:effectLst/>
        </p:spPr>
      </p:pic>
      <p:sp>
        <p:nvSpPr>
          <p:cNvPr id="23" name="Rectangle 22"/>
          <p:cNvSpPr/>
          <p:nvPr/>
        </p:nvSpPr>
        <p:spPr>
          <a:xfrm>
            <a:off x="823232" y="6367157"/>
            <a:ext cx="1512365" cy="215444"/>
          </a:xfrm>
          <a:prstGeom prst="rect">
            <a:avLst/>
          </a:prstGeom>
        </p:spPr>
        <p:txBody>
          <a:bodyPr wrap="square">
            <a:spAutoFit/>
          </a:bodyPr>
          <a:lstStyle/>
          <a:p>
            <a:r>
              <a:rPr lang="en-US" sz="800" dirty="0" smtClean="0">
                <a:solidFill>
                  <a:srgbClr val="595959"/>
                </a:solidFill>
                <a:latin typeface="Calibri"/>
                <a:cs typeface="Calibri"/>
              </a:rPr>
              <a:t>Spanish Content</a:t>
            </a:r>
            <a:endParaRPr lang="en-US" sz="800" dirty="0">
              <a:solidFill>
                <a:srgbClr val="595959"/>
              </a:solidFill>
              <a:latin typeface="Calibri"/>
              <a:cs typeface="Calibri"/>
            </a:endParaRPr>
          </a:p>
        </p:txBody>
      </p:sp>
      <p:sp>
        <p:nvSpPr>
          <p:cNvPr id="24" name="Rectangle 23"/>
          <p:cNvSpPr/>
          <p:nvPr/>
        </p:nvSpPr>
        <p:spPr>
          <a:xfrm>
            <a:off x="5160434" y="4607252"/>
            <a:ext cx="1749422" cy="215444"/>
          </a:xfrm>
          <a:prstGeom prst="rect">
            <a:avLst/>
          </a:prstGeom>
        </p:spPr>
        <p:txBody>
          <a:bodyPr wrap="square">
            <a:spAutoFit/>
          </a:bodyPr>
          <a:lstStyle/>
          <a:p>
            <a:r>
              <a:rPr lang="en-US" sz="800" dirty="0" smtClean="0">
                <a:solidFill>
                  <a:srgbClr val="595959"/>
                </a:solidFill>
                <a:latin typeface="Calibri"/>
                <a:cs typeface="Calibri"/>
              </a:rPr>
              <a:t>Spanish Pathology Booklet</a:t>
            </a:r>
            <a:endParaRPr lang="en-US" sz="800" dirty="0">
              <a:solidFill>
                <a:srgbClr val="595959"/>
              </a:solidFill>
              <a:latin typeface="Calibri"/>
              <a:cs typeface="Calibri"/>
            </a:endParaRPr>
          </a:p>
        </p:txBody>
      </p:sp>
      <p:pic>
        <p:nvPicPr>
          <p:cNvPr id="25" name="Picture 24" descr="BreastCancerbanner200x200SPANISH.jpg"/>
          <p:cNvPicPr>
            <a:picLocks noChangeAspect="1"/>
          </p:cNvPicPr>
          <p:nvPr/>
        </p:nvPicPr>
        <p:blipFill>
          <a:blip r:embed="rId9"/>
          <a:stretch>
            <a:fillRect/>
          </a:stretch>
        </p:blipFill>
        <p:spPr>
          <a:xfrm>
            <a:off x="2794000" y="4402664"/>
            <a:ext cx="1388534" cy="1388534"/>
          </a:xfrm>
          <a:prstGeom prst="rect">
            <a:avLst/>
          </a:prstGeom>
        </p:spPr>
      </p:pic>
      <p:pic>
        <p:nvPicPr>
          <p:cNvPr id="26" name="Picture 25" descr="BCOBookmarkbackSpanish.jpg"/>
          <p:cNvPicPr>
            <a:picLocks noChangeAspect="1"/>
          </p:cNvPicPr>
          <p:nvPr/>
        </p:nvPicPr>
        <p:blipFill>
          <a:blip r:embed="rId10"/>
          <a:stretch>
            <a:fillRect/>
          </a:stretch>
        </p:blipFill>
        <p:spPr>
          <a:xfrm>
            <a:off x="4478866" y="5068545"/>
            <a:ext cx="2032000" cy="717176"/>
          </a:xfrm>
          <a:prstGeom prst="rect">
            <a:avLst/>
          </a:prstGeom>
        </p:spPr>
      </p:pic>
    </p:spTree>
    <p:extLst>
      <p:ext uri="{BB962C8B-B14F-4D97-AF65-F5344CB8AC3E}">
        <p14:creationId xmlns:p14="http://schemas.microsoft.com/office/powerpoint/2010/main" val="3422284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5583"/>
            <a:ext cx="9144000" cy="461665"/>
          </a:xfrm>
          <a:prstGeom prst="rect">
            <a:avLst/>
          </a:prstGeom>
        </p:spPr>
        <p:txBody>
          <a:bodyPr wrap="square">
            <a:spAutoFit/>
          </a:bodyPr>
          <a:lstStyle/>
          <a:p>
            <a:pPr algn="ctr"/>
            <a:r>
              <a:rPr lang="en-US" sz="2400" dirty="0" smtClean="0">
                <a:solidFill>
                  <a:srgbClr val="003466"/>
                </a:solidFill>
                <a:latin typeface="Calibri"/>
                <a:cs typeface="Calibri"/>
              </a:rPr>
              <a:t>Blogs and Podcasts</a:t>
            </a:r>
            <a:endParaRPr lang="en-US" sz="2400" dirty="0">
              <a:solidFill>
                <a:srgbClr val="000000"/>
              </a:solidFill>
              <a:latin typeface="Calibri"/>
              <a:cs typeface="Calibri"/>
            </a:endParaRPr>
          </a:p>
        </p:txBody>
      </p:sp>
      <p:pic>
        <p:nvPicPr>
          <p:cNvPr id="7" name="Picture 6" descr="PodcastFlipper657x251generic-01.jpg"/>
          <p:cNvPicPr>
            <a:picLocks noChangeAspect="1"/>
          </p:cNvPicPr>
          <p:nvPr/>
        </p:nvPicPr>
        <p:blipFill>
          <a:blip r:embed="rId2"/>
          <a:stretch>
            <a:fillRect/>
          </a:stretch>
        </p:blipFill>
        <p:spPr>
          <a:xfrm>
            <a:off x="1092201" y="1662714"/>
            <a:ext cx="3691466" cy="1415904"/>
          </a:xfrm>
          <a:prstGeom prst="rect">
            <a:avLst/>
          </a:prstGeom>
        </p:spPr>
      </p:pic>
      <p:pic>
        <p:nvPicPr>
          <p:cNvPr id="8" name="Picture 7" descr="Screen Shot 2014-04-08 at 4.34.29 PM.png"/>
          <p:cNvPicPr>
            <a:picLocks noChangeAspect="1"/>
          </p:cNvPicPr>
          <p:nvPr/>
        </p:nvPicPr>
        <p:blipFill>
          <a:blip r:embed="rId3"/>
          <a:stretch>
            <a:fillRect/>
          </a:stretch>
        </p:blipFill>
        <p:spPr>
          <a:xfrm>
            <a:off x="1156111" y="3208867"/>
            <a:ext cx="1990754" cy="3166532"/>
          </a:xfrm>
          <a:prstGeom prst="rect">
            <a:avLst/>
          </a:prstGeom>
        </p:spPr>
      </p:pic>
      <p:pic>
        <p:nvPicPr>
          <p:cNvPr id="9" name="Picture 8" descr="SanAntonio300x250-01.jpg"/>
          <p:cNvPicPr>
            <a:picLocks noChangeAspect="1"/>
          </p:cNvPicPr>
          <p:nvPr/>
        </p:nvPicPr>
        <p:blipFill>
          <a:blip r:embed="rId4"/>
          <a:stretch>
            <a:fillRect/>
          </a:stretch>
        </p:blipFill>
        <p:spPr>
          <a:xfrm>
            <a:off x="3352801" y="3173589"/>
            <a:ext cx="1405466" cy="1171222"/>
          </a:xfrm>
          <a:prstGeom prst="rect">
            <a:avLst/>
          </a:prstGeom>
        </p:spPr>
      </p:pic>
      <p:pic>
        <p:nvPicPr>
          <p:cNvPr id="10" name="Picture 9" descr="Screen Shot 2014-04-08 at 4.37.07 PM.png"/>
          <p:cNvPicPr>
            <a:picLocks noChangeAspect="1"/>
          </p:cNvPicPr>
          <p:nvPr/>
        </p:nvPicPr>
        <p:blipFill>
          <a:blip r:embed="rId5"/>
          <a:stretch>
            <a:fillRect/>
          </a:stretch>
        </p:blipFill>
        <p:spPr>
          <a:xfrm>
            <a:off x="5099841" y="1794933"/>
            <a:ext cx="2838988" cy="2269070"/>
          </a:xfrm>
          <a:prstGeom prst="rect">
            <a:avLst/>
          </a:prstGeom>
        </p:spPr>
      </p:pic>
      <p:sp>
        <p:nvSpPr>
          <p:cNvPr id="11" name="Rectangle 10"/>
          <p:cNvSpPr/>
          <p:nvPr/>
        </p:nvSpPr>
        <p:spPr>
          <a:xfrm>
            <a:off x="1007528" y="1441307"/>
            <a:ext cx="4572000" cy="233397"/>
          </a:xfrm>
          <a:prstGeom prst="rect">
            <a:avLst/>
          </a:prstGeom>
        </p:spPr>
        <p:txBody>
          <a:bodyPr>
            <a:spAutoFit/>
          </a:bodyPr>
          <a:lstStyle/>
          <a:p>
            <a:pPr>
              <a:lnSpc>
                <a:spcPct val="90000"/>
              </a:lnSpc>
            </a:pPr>
            <a:r>
              <a:rPr lang="en-US" sz="1000" dirty="0" smtClean="0">
                <a:solidFill>
                  <a:srgbClr val="000000">
                    <a:lumMod val="65000"/>
                    <a:lumOff val="35000"/>
                  </a:srgbClr>
                </a:solidFill>
                <a:latin typeface="Calibri"/>
                <a:cs typeface="Calibri"/>
              </a:rPr>
              <a:t>Podcasts</a:t>
            </a:r>
          </a:p>
        </p:txBody>
      </p:sp>
      <p:sp>
        <p:nvSpPr>
          <p:cNvPr id="12" name="Rectangle 11"/>
          <p:cNvSpPr/>
          <p:nvPr/>
        </p:nvSpPr>
        <p:spPr>
          <a:xfrm>
            <a:off x="5088461" y="1466707"/>
            <a:ext cx="4572000" cy="233397"/>
          </a:xfrm>
          <a:prstGeom prst="rect">
            <a:avLst/>
          </a:prstGeom>
        </p:spPr>
        <p:txBody>
          <a:bodyPr>
            <a:spAutoFit/>
          </a:bodyPr>
          <a:lstStyle/>
          <a:p>
            <a:pPr>
              <a:lnSpc>
                <a:spcPct val="90000"/>
              </a:lnSpc>
            </a:pPr>
            <a:r>
              <a:rPr lang="en-US" sz="1000" dirty="0" smtClean="0">
                <a:solidFill>
                  <a:srgbClr val="000000">
                    <a:lumMod val="65000"/>
                    <a:lumOff val="35000"/>
                  </a:srgbClr>
                </a:solidFill>
                <a:latin typeface="Calibri"/>
                <a:cs typeface="Calibri"/>
              </a:rPr>
              <a:t>Blogs</a:t>
            </a:r>
          </a:p>
        </p:txBody>
      </p:sp>
      <p:sp>
        <p:nvSpPr>
          <p:cNvPr id="13" name="Rectangle 12"/>
          <p:cNvSpPr/>
          <p:nvPr/>
        </p:nvSpPr>
        <p:spPr bwMode="auto">
          <a:xfrm>
            <a:off x="1092200" y="3175000"/>
            <a:ext cx="2099733" cy="3285075"/>
          </a:xfrm>
          <a:prstGeom prst="rect">
            <a:avLst/>
          </a:prstGeom>
          <a:noFill/>
          <a:ln w="127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8" charset="0"/>
            </a:endParaRPr>
          </a:p>
        </p:txBody>
      </p:sp>
      <p:sp>
        <p:nvSpPr>
          <p:cNvPr id="14" name="Rectangle 13"/>
          <p:cNvSpPr/>
          <p:nvPr/>
        </p:nvSpPr>
        <p:spPr bwMode="auto">
          <a:xfrm>
            <a:off x="5088467" y="1744135"/>
            <a:ext cx="2878666" cy="2396066"/>
          </a:xfrm>
          <a:prstGeom prst="rect">
            <a:avLst/>
          </a:prstGeom>
          <a:noFill/>
          <a:ln w="127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8" charset="0"/>
            </a:endParaRPr>
          </a:p>
        </p:txBody>
      </p:sp>
      <p:cxnSp>
        <p:nvCxnSpPr>
          <p:cNvPr id="16" name="Straight Connector 15"/>
          <p:cNvCxnSpPr/>
          <p:nvPr/>
        </p:nvCxnSpPr>
        <p:spPr bwMode="auto">
          <a:xfrm flipV="1">
            <a:off x="5080001" y="4411133"/>
            <a:ext cx="2887132" cy="16936"/>
          </a:xfrm>
          <a:prstGeom prst="line">
            <a:avLst/>
          </a:prstGeom>
          <a:ln>
            <a:solidFill>
              <a:schemeClr val="bg1">
                <a:lumMod val="6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7" name="Straight Connector 16"/>
          <p:cNvCxnSpPr/>
          <p:nvPr/>
        </p:nvCxnSpPr>
        <p:spPr bwMode="auto">
          <a:xfrm flipV="1">
            <a:off x="5063068" y="5867400"/>
            <a:ext cx="2904065" cy="33868"/>
          </a:xfrm>
          <a:prstGeom prst="line">
            <a:avLst/>
          </a:prstGeom>
          <a:ln>
            <a:solidFill>
              <a:schemeClr val="bg1">
                <a:lumMod val="6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698" y="4525175"/>
            <a:ext cx="1277869" cy="1277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42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099" y="414867"/>
            <a:ext cx="6934201" cy="1143000"/>
          </a:xfrm>
        </p:spPr>
        <p:txBody>
          <a:bodyPr/>
          <a:lstStyle/>
          <a:p>
            <a:r>
              <a:rPr lang="en-US" sz="2400" dirty="0" smtClean="0">
                <a:solidFill>
                  <a:srgbClr val="003466"/>
                </a:solidFill>
              </a:rPr>
              <a:t>Breastcancer.org’s Prevention Program</a:t>
            </a:r>
            <a:endParaRPr lang="en-US" sz="2400" dirty="0">
              <a:solidFill>
                <a:srgbClr val="003466"/>
              </a:solidFill>
            </a:endParaRPr>
          </a:p>
        </p:txBody>
      </p:sp>
      <p:pic>
        <p:nvPicPr>
          <p:cNvPr id="6" name="Picture 5" descr="BCOComputerTPLG.jpg"/>
          <p:cNvPicPr>
            <a:picLocks noChangeAspect="1"/>
          </p:cNvPicPr>
          <p:nvPr/>
        </p:nvPicPr>
        <p:blipFill>
          <a:blip r:embed="rId3">
            <a:extLst>
              <a:ext uri="{28A0092B-C50C-407E-A947-70E740481C1C}">
                <a14:useLocalDpi xmlns:a14="http://schemas.microsoft.com/office/drawing/2010/main" val="0"/>
              </a:ext>
            </a:extLst>
          </a:blip>
          <a:srcRect t="7046"/>
          <a:stretch>
            <a:fillRect/>
          </a:stretch>
        </p:blipFill>
        <p:spPr>
          <a:xfrm>
            <a:off x="2387600" y="1413933"/>
            <a:ext cx="4622786" cy="2891483"/>
          </a:xfrm>
          <a:prstGeom prst="rect">
            <a:avLst/>
          </a:prstGeom>
        </p:spPr>
      </p:pic>
      <p:pic>
        <p:nvPicPr>
          <p:cNvPr id="9" name="Picture 8" descr="Screen Shot 2013-12-17 at 5.32.31 PM.png"/>
          <p:cNvPicPr>
            <a:picLocks noChangeAspect="1"/>
          </p:cNvPicPr>
          <p:nvPr/>
        </p:nvPicPr>
        <p:blipFill>
          <a:blip r:embed="rId4"/>
          <a:srcRect l="2293" r="7479" b="19130"/>
          <a:stretch>
            <a:fillRect/>
          </a:stretch>
        </p:blipFill>
        <p:spPr>
          <a:xfrm>
            <a:off x="3200389" y="1600202"/>
            <a:ext cx="2946400" cy="1818744"/>
          </a:xfrm>
          <a:prstGeom prst="rect">
            <a:avLst/>
          </a:prstGeom>
        </p:spPr>
      </p:pic>
      <p:pic>
        <p:nvPicPr>
          <p:cNvPr id="13" name="Picture 12" descr="Screen Shot 2014-02-27 at 2.48.58 PM.png"/>
          <p:cNvPicPr>
            <a:picLocks noChangeAspect="1"/>
          </p:cNvPicPr>
          <p:nvPr/>
        </p:nvPicPr>
        <p:blipFill>
          <a:blip r:embed="rId5"/>
          <a:stretch>
            <a:fillRect/>
          </a:stretch>
        </p:blipFill>
        <p:spPr>
          <a:xfrm>
            <a:off x="1114512" y="4436020"/>
            <a:ext cx="2235200" cy="1677426"/>
          </a:xfrm>
          <a:prstGeom prst="rect">
            <a:avLst/>
          </a:prstGeom>
          <a:ln>
            <a:solidFill>
              <a:schemeClr val="bg1">
                <a:lumMod val="50000"/>
              </a:schemeClr>
            </a:solidFill>
          </a:ln>
        </p:spPr>
      </p:pic>
      <p:sp>
        <p:nvSpPr>
          <p:cNvPr id="14" name="Rectangle 13"/>
          <p:cNvSpPr/>
          <p:nvPr/>
        </p:nvSpPr>
        <p:spPr>
          <a:xfrm>
            <a:off x="656168" y="4073852"/>
            <a:ext cx="1749422" cy="246221"/>
          </a:xfrm>
          <a:prstGeom prst="rect">
            <a:avLst/>
          </a:prstGeom>
        </p:spPr>
        <p:txBody>
          <a:bodyPr wrap="square">
            <a:spAutoFit/>
          </a:bodyPr>
          <a:lstStyle/>
          <a:p>
            <a:r>
              <a:rPr lang="en-US" sz="1000" b="1" dirty="0" smtClean="0">
                <a:solidFill>
                  <a:srgbClr val="595959"/>
                </a:solidFill>
                <a:latin typeface="Calibri"/>
                <a:cs typeface="Calibri"/>
              </a:rPr>
              <a:t>Prevention Homepage</a:t>
            </a:r>
            <a:endParaRPr lang="en-US" sz="1000" b="1" dirty="0">
              <a:solidFill>
                <a:srgbClr val="595959"/>
              </a:solidFill>
              <a:latin typeface="Calibri"/>
              <a:cs typeface="Calibri"/>
            </a:endParaRPr>
          </a:p>
        </p:txBody>
      </p:sp>
      <p:sp>
        <p:nvSpPr>
          <p:cNvPr id="15" name="Rectangle 14"/>
          <p:cNvSpPr/>
          <p:nvPr/>
        </p:nvSpPr>
        <p:spPr>
          <a:xfrm>
            <a:off x="1060435" y="6131408"/>
            <a:ext cx="2020098" cy="246221"/>
          </a:xfrm>
          <a:prstGeom prst="rect">
            <a:avLst/>
          </a:prstGeom>
        </p:spPr>
        <p:txBody>
          <a:bodyPr wrap="square">
            <a:spAutoFit/>
          </a:bodyPr>
          <a:lstStyle/>
          <a:p>
            <a:r>
              <a:rPr lang="en-US" sz="1000" b="1" dirty="0" smtClean="0">
                <a:solidFill>
                  <a:srgbClr val="595959"/>
                </a:solidFill>
                <a:latin typeface="Calibri"/>
                <a:cs typeface="Calibri"/>
              </a:rPr>
              <a:t>Think Pink, Live Green Column</a:t>
            </a:r>
            <a:endParaRPr lang="en-US" sz="1000" b="1" dirty="0">
              <a:solidFill>
                <a:srgbClr val="595959"/>
              </a:solidFill>
              <a:latin typeface="Calibri"/>
              <a:cs typeface="Calibri"/>
            </a:endParaRPr>
          </a:p>
        </p:txBody>
      </p:sp>
      <p:pic>
        <p:nvPicPr>
          <p:cNvPr id="19" name="Picture 18" descr="2013-dirty-dozen-ewg.jpg"/>
          <p:cNvPicPr>
            <a:picLocks noChangeAspect="1"/>
          </p:cNvPicPr>
          <p:nvPr/>
        </p:nvPicPr>
        <p:blipFill>
          <a:blip r:embed="rId6"/>
          <a:stretch>
            <a:fillRect/>
          </a:stretch>
        </p:blipFill>
        <p:spPr>
          <a:xfrm>
            <a:off x="6129638" y="4792433"/>
            <a:ext cx="1456268" cy="1175094"/>
          </a:xfrm>
          <a:prstGeom prst="rect">
            <a:avLst/>
          </a:prstGeom>
        </p:spPr>
      </p:pic>
      <p:pic>
        <p:nvPicPr>
          <p:cNvPr id="21" name="Picture 20" descr="Screen Shot 2014-04-08 at 4.54.05 PM.png"/>
          <p:cNvPicPr>
            <a:picLocks noChangeAspect="1"/>
          </p:cNvPicPr>
          <p:nvPr/>
        </p:nvPicPr>
        <p:blipFill>
          <a:blip r:embed="rId7"/>
          <a:stretch>
            <a:fillRect/>
          </a:stretch>
        </p:blipFill>
        <p:spPr>
          <a:xfrm>
            <a:off x="6264624" y="4331048"/>
            <a:ext cx="1134534" cy="36752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38475" y="320431"/>
            <a:ext cx="3298201" cy="1200329"/>
          </a:xfrm>
          <a:prstGeom prst="rect">
            <a:avLst/>
          </a:prstGeom>
        </p:spPr>
        <p:txBody>
          <a:bodyPr wrap="square">
            <a:spAutoFit/>
          </a:bodyPr>
          <a:lstStyle/>
          <a:p>
            <a:endParaRPr lang="en-US" i="1" dirty="0" smtClean="0">
              <a:solidFill>
                <a:schemeClr val="bg1"/>
              </a:solidFill>
            </a:endParaRPr>
          </a:p>
          <a:p>
            <a:endParaRPr lang="en-US" i="1" dirty="0" smtClean="0">
              <a:solidFill>
                <a:schemeClr val="bg1"/>
              </a:solidFill>
            </a:endParaRPr>
          </a:p>
          <a:p>
            <a:endParaRPr lang="en-US" i="1" dirty="0" smtClean="0">
              <a:solidFill>
                <a:schemeClr val="bg1"/>
              </a:solidFill>
            </a:endParaRPr>
          </a:p>
          <a:p>
            <a:endParaRPr lang="en-US" dirty="0"/>
          </a:p>
        </p:txBody>
      </p:sp>
      <p:sp>
        <p:nvSpPr>
          <p:cNvPr id="12" name="TextBox 11"/>
          <p:cNvSpPr txBox="1"/>
          <p:nvPr/>
        </p:nvSpPr>
        <p:spPr>
          <a:xfrm>
            <a:off x="5818148" y="1441736"/>
            <a:ext cx="2125133" cy="215444"/>
          </a:xfrm>
          <a:prstGeom prst="rect">
            <a:avLst/>
          </a:prstGeom>
          <a:noFill/>
        </p:spPr>
        <p:txBody>
          <a:bodyPr wrap="square" rtlCol="0">
            <a:spAutoFit/>
          </a:bodyPr>
          <a:lstStyle/>
          <a:p>
            <a:r>
              <a:rPr lang="en-US" sz="800" dirty="0" smtClean="0">
                <a:solidFill>
                  <a:schemeClr val="tx1">
                    <a:lumMod val="65000"/>
                    <a:lumOff val="35000"/>
                  </a:schemeClr>
                </a:solidFill>
                <a:latin typeface="Calibri"/>
                <a:cs typeface="Calibri"/>
              </a:rPr>
              <a:t>TPLG booklet and TPLG toolkit materials</a:t>
            </a:r>
            <a:endParaRPr lang="en-US" sz="800" dirty="0">
              <a:solidFill>
                <a:schemeClr val="tx1">
                  <a:lumMod val="65000"/>
                  <a:lumOff val="35000"/>
                </a:schemeClr>
              </a:solidFill>
              <a:latin typeface="Calibri"/>
              <a:cs typeface="Calibri"/>
            </a:endParaRPr>
          </a:p>
        </p:txBody>
      </p:sp>
      <p:sp>
        <p:nvSpPr>
          <p:cNvPr id="15" name="Title 1"/>
          <p:cNvSpPr txBox="1">
            <a:spLocks/>
          </p:cNvSpPr>
          <p:nvPr/>
        </p:nvSpPr>
        <p:spPr bwMode="auto">
          <a:xfrm>
            <a:off x="1054099" y="266700"/>
            <a:ext cx="6934201"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2pPr>
            <a:lvl3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3pPr>
            <a:lvl4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4pPr>
            <a:lvl5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5pPr>
            <a:lvl6pPr marL="457200" algn="ctr" rtl="0" fontAlgn="base">
              <a:spcBef>
                <a:spcPct val="0"/>
              </a:spcBef>
              <a:spcAft>
                <a:spcPct val="0"/>
              </a:spcAft>
              <a:defRPr sz="3200">
                <a:solidFill>
                  <a:schemeClr val="tx2"/>
                </a:solidFill>
                <a:latin typeface="Optima LT" pitchFamily="2" charset="0"/>
              </a:defRPr>
            </a:lvl6pPr>
            <a:lvl7pPr marL="914400" algn="ctr" rtl="0" fontAlgn="base">
              <a:spcBef>
                <a:spcPct val="0"/>
              </a:spcBef>
              <a:spcAft>
                <a:spcPct val="0"/>
              </a:spcAft>
              <a:defRPr sz="3200">
                <a:solidFill>
                  <a:schemeClr val="tx2"/>
                </a:solidFill>
                <a:latin typeface="Optima LT" pitchFamily="2" charset="0"/>
              </a:defRPr>
            </a:lvl7pPr>
            <a:lvl8pPr marL="1371600" algn="ctr" rtl="0" fontAlgn="base">
              <a:spcBef>
                <a:spcPct val="0"/>
              </a:spcBef>
              <a:spcAft>
                <a:spcPct val="0"/>
              </a:spcAft>
              <a:defRPr sz="3200">
                <a:solidFill>
                  <a:schemeClr val="tx2"/>
                </a:solidFill>
                <a:latin typeface="Optima LT" pitchFamily="2" charset="0"/>
              </a:defRPr>
            </a:lvl8pPr>
            <a:lvl9pPr marL="1828800" algn="ctr" rtl="0" fontAlgn="base">
              <a:spcBef>
                <a:spcPct val="0"/>
              </a:spcBef>
              <a:spcAft>
                <a:spcPct val="0"/>
              </a:spcAft>
              <a:defRPr sz="3200">
                <a:solidFill>
                  <a:schemeClr val="tx2"/>
                </a:solidFill>
                <a:latin typeface="Optima LT" pitchFamily="2" charset="0"/>
              </a:defRPr>
            </a:lvl9pPr>
          </a:lstStyle>
          <a:p>
            <a:r>
              <a:rPr lang="en-US" sz="2400" dirty="0" smtClean="0">
                <a:solidFill>
                  <a:srgbClr val="003466"/>
                </a:solidFill>
                <a:latin typeface="Calibri"/>
                <a:cs typeface="Calibri"/>
              </a:rPr>
              <a:t/>
            </a:r>
            <a:br>
              <a:rPr lang="en-US" sz="2400" dirty="0" smtClean="0">
                <a:solidFill>
                  <a:srgbClr val="003466"/>
                </a:solidFill>
                <a:latin typeface="Calibri"/>
                <a:cs typeface="Calibri"/>
              </a:rPr>
            </a:br>
            <a:r>
              <a:rPr lang="en-US" sz="2400" dirty="0" smtClean="0">
                <a:solidFill>
                  <a:srgbClr val="003466"/>
                </a:solidFill>
                <a:latin typeface="Calibri"/>
                <a:cs typeface="Calibri"/>
              </a:rPr>
              <a:t>Think Pink, Live Green</a:t>
            </a:r>
            <a:endParaRPr lang="en-US" sz="2400" dirty="0">
              <a:solidFill>
                <a:srgbClr val="003466"/>
              </a:solidFill>
              <a:latin typeface="Calibri"/>
              <a:cs typeface="Calibri"/>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435" y="533400"/>
            <a:ext cx="994776" cy="991870"/>
          </a:xfrm>
          <a:prstGeom prst="rect">
            <a:avLst/>
          </a:prstGeom>
        </p:spPr>
      </p:pic>
      <p:pic>
        <p:nvPicPr>
          <p:cNvPr id="9" name="Picture 8" descr="Screen Shot 2014-02-27 at 2.46.40 PM.png"/>
          <p:cNvPicPr>
            <a:picLocks noChangeAspect="1"/>
          </p:cNvPicPr>
          <p:nvPr/>
        </p:nvPicPr>
        <p:blipFill>
          <a:blip r:embed="rId4"/>
          <a:stretch>
            <a:fillRect/>
          </a:stretch>
        </p:blipFill>
        <p:spPr>
          <a:xfrm>
            <a:off x="5890684" y="1651001"/>
            <a:ext cx="823304" cy="1984374"/>
          </a:xfrm>
          <a:prstGeom prst="rect">
            <a:avLst/>
          </a:prstGeom>
        </p:spPr>
      </p:pic>
      <p:pic>
        <p:nvPicPr>
          <p:cNvPr id="14" name="Picture 13" descr="Screen Shot 2014-02-27 at 3.01.47 PM.png"/>
          <p:cNvPicPr>
            <a:picLocks noChangeAspect="1"/>
          </p:cNvPicPr>
          <p:nvPr/>
        </p:nvPicPr>
        <p:blipFill>
          <a:blip r:embed="rId5"/>
          <a:stretch>
            <a:fillRect/>
          </a:stretch>
        </p:blipFill>
        <p:spPr>
          <a:xfrm>
            <a:off x="5911801" y="3733779"/>
            <a:ext cx="881556" cy="1134570"/>
          </a:xfrm>
          <a:prstGeom prst="rect">
            <a:avLst/>
          </a:prstGeom>
          <a:ln>
            <a:solidFill>
              <a:srgbClr val="7F7F7F"/>
            </a:solidFill>
          </a:ln>
        </p:spPr>
      </p:pic>
      <p:pic>
        <p:nvPicPr>
          <p:cNvPr id="16" name="Picture 15" descr="Screen Shot 2014-02-27 at 3.01.55 PM.png"/>
          <p:cNvPicPr>
            <a:picLocks noChangeAspect="1"/>
          </p:cNvPicPr>
          <p:nvPr/>
        </p:nvPicPr>
        <p:blipFill>
          <a:blip r:embed="rId6"/>
          <a:stretch>
            <a:fillRect/>
          </a:stretch>
        </p:blipFill>
        <p:spPr>
          <a:xfrm>
            <a:off x="6864287" y="3733795"/>
            <a:ext cx="872814" cy="1134527"/>
          </a:xfrm>
          <a:prstGeom prst="rect">
            <a:avLst/>
          </a:prstGeom>
          <a:ln>
            <a:solidFill>
              <a:srgbClr val="7F7F7F"/>
            </a:solidFill>
          </a:ln>
        </p:spPr>
      </p:pic>
      <p:pic>
        <p:nvPicPr>
          <p:cNvPr id="17" name="Picture 16" descr="Screen Shot 2014-02-27 at 3.02.07 PM.png"/>
          <p:cNvPicPr>
            <a:picLocks noChangeAspect="1"/>
          </p:cNvPicPr>
          <p:nvPr/>
        </p:nvPicPr>
        <p:blipFill>
          <a:blip r:embed="rId7"/>
          <a:stretch>
            <a:fillRect/>
          </a:stretch>
        </p:blipFill>
        <p:spPr>
          <a:xfrm>
            <a:off x="6873575" y="4974945"/>
            <a:ext cx="873216" cy="672313"/>
          </a:xfrm>
          <a:prstGeom prst="rect">
            <a:avLst/>
          </a:prstGeom>
          <a:ln>
            <a:solidFill>
              <a:srgbClr val="7F7F7F"/>
            </a:solidFill>
          </a:ln>
        </p:spPr>
      </p:pic>
      <p:pic>
        <p:nvPicPr>
          <p:cNvPr id="18" name="Picture 17" descr="Screen Shot 2014-02-27 at 3.02.22 PM.png"/>
          <p:cNvPicPr>
            <a:picLocks noChangeAspect="1"/>
          </p:cNvPicPr>
          <p:nvPr/>
        </p:nvPicPr>
        <p:blipFill>
          <a:blip r:embed="rId8"/>
          <a:stretch>
            <a:fillRect/>
          </a:stretch>
        </p:blipFill>
        <p:spPr>
          <a:xfrm>
            <a:off x="6818526" y="1669516"/>
            <a:ext cx="1250450" cy="1938312"/>
          </a:xfrm>
          <a:prstGeom prst="rect">
            <a:avLst/>
          </a:prstGeom>
        </p:spPr>
      </p:pic>
      <p:sp>
        <p:nvSpPr>
          <p:cNvPr id="20" name="TextBox 19"/>
          <p:cNvSpPr txBox="1"/>
          <p:nvPr/>
        </p:nvSpPr>
        <p:spPr>
          <a:xfrm>
            <a:off x="1219697" y="1787605"/>
            <a:ext cx="4599212" cy="4385816"/>
          </a:xfrm>
          <a:prstGeom prst="rect">
            <a:avLst/>
          </a:prstGeom>
          <a:noFill/>
        </p:spPr>
        <p:txBody>
          <a:bodyPr wrap="square" rtlCol="0">
            <a:spAutoFit/>
          </a:bodyPr>
          <a:lstStyle/>
          <a:p>
            <a:pPr>
              <a:lnSpc>
                <a:spcPct val="150000"/>
              </a:lnSpc>
            </a:pPr>
            <a:r>
              <a:rPr lang="en-US" sz="1600" b="1" dirty="0" smtClean="0">
                <a:solidFill>
                  <a:srgbClr val="003466"/>
                </a:solidFill>
                <a:latin typeface="Calibri"/>
                <a:cs typeface="Calibri"/>
              </a:rPr>
              <a:t>The program consists of:</a:t>
            </a:r>
          </a:p>
          <a:p>
            <a:pPr>
              <a:lnSpc>
                <a:spcPct val="150000"/>
              </a:lnSpc>
              <a:spcAft>
                <a:spcPts val="600"/>
              </a:spcAft>
              <a:buFont typeface="Wingdings" charset="2"/>
              <a:buChar char="§"/>
            </a:pPr>
            <a:r>
              <a:rPr lang="en-US" sz="1600" dirty="0" smtClean="0">
                <a:solidFill>
                  <a:schemeClr val="tx1">
                    <a:lumMod val="65000"/>
                    <a:lumOff val="35000"/>
                  </a:schemeClr>
                </a:solidFill>
                <a:latin typeface="Calibri"/>
                <a:cs typeface="Calibri"/>
              </a:rPr>
              <a:t> </a:t>
            </a:r>
            <a:r>
              <a:rPr lang="en-US" sz="1600" i="1" dirty="0" smtClean="0">
                <a:solidFill>
                  <a:schemeClr val="tx1">
                    <a:lumMod val="65000"/>
                    <a:lumOff val="35000"/>
                  </a:schemeClr>
                </a:solidFill>
                <a:latin typeface="Calibri"/>
                <a:cs typeface="Calibri"/>
              </a:rPr>
              <a:t>Think Pink, Live Green </a:t>
            </a:r>
            <a:r>
              <a:rPr lang="en-US" sz="1600" dirty="0" smtClean="0">
                <a:solidFill>
                  <a:schemeClr val="tx1">
                    <a:lumMod val="65000"/>
                    <a:lumOff val="35000"/>
                  </a:schemeClr>
                </a:solidFill>
                <a:latin typeface="Calibri"/>
                <a:cs typeface="Calibri"/>
              </a:rPr>
              <a:t>presentation delivered                      </a:t>
            </a:r>
            <a:br>
              <a:rPr lang="en-US" sz="1600" dirty="0" smtClean="0">
                <a:solidFill>
                  <a:schemeClr val="tx1">
                    <a:lumMod val="65000"/>
                    <a:lumOff val="35000"/>
                  </a:schemeClr>
                </a:solidFill>
                <a:latin typeface="Calibri"/>
                <a:cs typeface="Calibri"/>
              </a:rPr>
            </a:br>
            <a:r>
              <a:rPr lang="en-US" sz="1600" dirty="0" smtClean="0">
                <a:solidFill>
                  <a:schemeClr val="tx1">
                    <a:lumMod val="65000"/>
                    <a:lumOff val="35000"/>
                  </a:schemeClr>
                </a:solidFill>
                <a:latin typeface="Calibri"/>
                <a:cs typeface="Calibri"/>
              </a:rPr>
              <a:t>   by Marisa Weiss, M.D. when available</a:t>
            </a:r>
          </a:p>
          <a:p>
            <a:pPr>
              <a:lnSpc>
                <a:spcPct val="150000"/>
              </a:lnSpc>
              <a:spcAft>
                <a:spcPts val="600"/>
              </a:spcAft>
              <a:buFont typeface="Wingdings" charset="2"/>
              <a:buChar char="§"/>
            </a:pPr>
            <a:r>
              <a:rPr lang="en-US" sz="1600" dirty="0" smtClean="0">
                <a:solidFill>
                  <a:schemeClr val="tx1">
                    <a:lumMod val="65000"/>
                    <a:lumOff val="35000"/>
                  </a:schemeClr>
                </a:solidFill>
                <a:latin typeface="Calibri"/>
                <a:cs typeface="Calibri"/>
              </a:rPr>
              <a:t> 30-page educational booklet: A step-by-step </a:t>
            </a:r>
            <a:br>
              <a:rPr lang="en-US" sz="1600" dirty="0" smtClean="0">
                <a:solidFill>
                  <a:schemeClr val="tx1">
                    <a:lumMod val="65000"/>
                    <a:lumOff val="35000"/>
                  </a:schemeClr>
                </a:solidFill>
                <a:latin typeface="Calibri"/>
                <a:cs typeface="Calibri"/>
              </a:rPr>
            </a:br>
            <a:r>
              <a:rPr lang="en-US" sz="1600" dirty="0" smtClean="0">
                <a:solidFill>
                  <a:schemeClr val="tx1">
                    <a:lumMod val="65000"/>
                    <a:lumOff val="35000"/>
                  </a:schemeClr>
                </a:solidFill>
                <a:latin typeface="Calibri"/>
                <a:cs typeface="Calibri"/>
              </a:rPr>
              <a:t>   guide containing actionable steps to lowering risk</a:t>
            </a:r>
          </a:p>
          <a:p>
            <a:pPr>
              <a:lnSpc>
                <a:spcPct val="150000"/>
              </a:lnSpc>
              <a:spcAft>
                <a:spcPts val="600"/>
              </a:spcAft>
              <a:buFont typeface="Wingdings" charset="2"/>
              <a:buChar char="§"/>
            </a:pPr>
            <a:r>
              <a:rPr lang="en-US" sz="1600" dirty="0" smtClean="0">
                <a:solidFill>
                  <a:schemeClr val="tx1">
                    <a:lumMod val="65000"/>
                    <a:lumOff val="35000"/>
                  </a:schemeClr>
                </a:solidFill>
                <a:latin typeface="Calibri"/>
                <a:cs typeface="Calibri"/>
              </a:rPr>
              <a:t> A toolkit designed to easily implement this </a:t>
            </a:r>
            <a:br>
              <a:rPr lang="en-US" sz="1600" dirty="0" smtClean="0">
                <a:solidFill>
                  <a:schemeClr val="tx1">
                    <a:lumMod val="65000"/>
                    <a:lumOff val="35000"/>
                  </a:schemeClr>
                </a:solidFill>
                <a:latin typeface="Calibri"/>
                <a:cs typeface="Calibri"/>
              </a:rPr>
            </a:br>
            <a:r>
              <a:rPr lang="en-US" sz="1600" dirty="0" smtClean="0">
                <a:solidFill>
                  <a:schemeClr val="tx1">
                    <a:lumMod val="65000"/>
                    <a:lumOff val="35000"/>
                  </a:schemeClr>
                </a:solidFill>
                <a:latin typeface="Calibri"/>
                <a:cs typeface="Calibri"/>
              </a:rPr>
              <a:t>   program  within your organization</a:t>
            </a:r>
          </a:p>
          <a:p>
            <a:pPr>
              <a:lnSpc>
                <a:spcPct val="150000"/>
              </a:lnSpc>
            </a:pPr>
            <a:endParaRPr lang="en-US" sz="1600" dirty="0" smtClean="0">
              <a:solidFill>
                <a:schemeClr val="tx1">
                  <a:lumMod val="65000"/>
                  <a:lumOff val="35000"/>
                </a:schemeClr>
              </a:solidFill>
              <a:latin typeface="Calibri"/>
              <a:cs typeface="Calibri"/>
            </a:endParaRPr>
          </a:p>
          <a:p>
            <a:pPr>
              <a:lnSpc>
                <a:spcPct val="150000"/>
              </a:lnSpc>
            </a:pPr>
            <a:r>
              <a:rPr lang="en-US" sz="1600" dirty="0" smtClean="0">
                <a:solidFill>
                  <a:schemeClr val="tx1">
                    <a:lumMod val="65000"/>
                    <a:lumOff val="35000"/>
                  </a:schemeClr>
                </a:solidFill>
                <a:latin typeface="Calibri"/>
                <a:cs typeface="Calibri"/>
              </a:rPr>
              <a:t>Breastcancer.org has distributed thousands of</a:t>
            </a:r>
          </a:p>
          <a:p>
            <a:pPr>
              <a:lnSpc>
                <a:spcPct val="150000"/>
              </a:lnSpc>
            </a:pPr>
            <a:r>
              <a:rPr lang="en-US" sz="1600" dirty="0" smtClean="0">
                <a:solidFill>
                  <a:schemeClr val="tx1">
                    <a:lumMod val="65000"/>
                    <a:lumOff val="35000"/>
                  </a:schemeClr>
                </a:solidFill>
                <a:latin typeface="Calibri"/>
                <a:cs typeface="Calibri"/>
              </a:rPr>
              <a:t>booklets to diverse audiences across the USA.</a:t>
            </a:r>
          </a:p>
          <a:p>
            <a:pPr>
              <a:lnSpc>
                <a:spcPct val="150000"/>
              </a:lnSpc>
            </a:pPr>
            <a:endParaRPr lang="en-US" sz="1600" i="1" dirty="0" smtClean="0">
              <a:solidFill>
                <a:schemeClr val="tx1">
                  <a:lumMod val="65000"/>
                  <a:lumOff val="35000"/>
                </a:schemeClr>
              </a:solidFill>
              <a:latin typeface="Calibri"/>
              <a:cs typeface="Calibri"/>
            </a:endParaRPr>
          </a:p>
        </p:txBody>
      </p:sp>
      <p:pic>
        <p:nvPicPr>
          <p:cNvPr id="19" name="Picture 18" descr="Screen Shot 2014-04-08 at 4.56.09 PM.png"/>
          <p:cNvPicPr>
            <a:picLocks noChangeAspect="1"/>
          </p:cNvPicPr>
          <p:nvPr/>
        </p:nvPicPr>
        <p:blipFill>
          <a:blip r:embed="rId9"/>
          <a:stretch>
            <a:fillRect/>
          </a:stretch>
        </p:blipFill>
        <p:spPr>
          <a:xfrm>
            <a:off x="5985799" y="5000562"/>
            <a:ext cx="717112" cy="1078504"/>
          </a:xfrm>
          <a:prstGeom prst="rect">
            <a:avLst/>
          </a:prstGeom>
        </p:spPr>
      </p:pic>
      <p:sp>
        <p:nvSpPr>
          <p:cNvPr id="23" name="Rectangle 22"/>
          <p:cNvSpPr/>
          <p:nvPr/>
        </p:nvSpPr>
        <p:spPr bwMode="auto">
          <a:xfrm>
            <a:off x="5902821" y="4955928"/>
            <a:ext cx="889414" cy="1148535"/>
          </a:xfrm>
          <a:prstGeom prst="rect">
            <a:avLst/>
          </a:prstGeom>
          <a:noFill/>
          <a:ln w="127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0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14</a:t>
            </a:fld>
            <a:endParaRPr lang="en-US" dirty="0"/>
          </a:p>
        </p:txBody>
      </p:sp>
      <p:pic>
        <p:nvPicPr>
          <p:cNvPr id="6" name="Picture 5"/>
          <p:cNvPicPr>
            <a:picLocks noChangeAspect="1"/>
          </p:cNvPicPr>
          <p:nvPr/>
        </p:nvPicPr>
        <p:blipFill>
          <a:blip r:embed="rId2"/>
          <a:stretch>
            <a:fillRect/>
          </a:stretch>
        </p:blipFill>
        <p:spPr>
          <a:xfrm>
            <a:off x="0" y="0"/>
            <a:ext cx="7640320" cy="5080000"/>
          </a:xfrm>
          <a:prstGeom prst="rect">
            <a:avLst/>
          </a:prstGeom>
        </p:spPr>
      </p:pic>
      <p:pic>
        <p:nvPicPr>
          <p:cNvPr id="7" name="Picture 2" descr="\\192.168.3.4\Company Data2\Breast Cancer Data\bc.org Company\Fundraising\Events_Fundraising\LA Giving Circle\2008 Annual Meeting\TAKING CARE 1.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006" y="3473501"/>
            <a:ext cx="2691994" cy="3384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7158"/>
            <a:ext cx="8229600" cy="1143000"/>
          </a:xfrm>
        </p:spPr>
        <p:txBody>
          <a:bodyPr/>
          <a:lstStyle/>
          <a:p>
            <a:r>
              <a:rPr lang="en-US" sz="2400" dirty="0" smtClean="0">
                <a:solidFill>
                  <a:srgbClr val="003466"/>
                </a:solidFill>
              </a:rPr>
              <a:t>Breast Health &amp; Wellness Email Campaigns</a:t>
            </a:r>
            <a:endParaRPr lang="en-US" sz="2400" dirty="0">
              <a:solidFill>
                <a:srgbClr val="003466"/>
              </a:solidFill>
            </a:endParaRPr>
          </a:p>
        </p:txBody>
      </p:sp>
      <p:pic>
        <p:nvPicPr>
          <p:cNvPr id="9" name="Picture 8" descr="Nutrition Tips from Breastcancer.pdf - Adobe Reader"/>
          <p:cNvPicPr>
            <a:picLocks noChangeAspect="1"/>
          </p:cNvPicPr>
          <p:nvPr/>
        </p:nvPicPr>
        <p:blipFill rotWithShape="1">
          <a:blip r:embed="rId3">
            <a:extLst>
              <a:ext uri="{28A0092B-C50C-407E-A947-70E740481C1C}">
                <a14:useLocalDpi xmlns:a14="http://schemas.microsoft.com/office/drawing/2010/main" val="0"/>
              </a:ext>
            </a:extLst>
          </a:blip>
          <a:srcRect l="26120" t="13620" r="40149" b="2116"/>
          <a:stretch/>
        </p:blipFill>
        <p:spPr>
          <a:xfrm>
            <a:off x="1091820" y="1528549"/>
            <a:ext cx="3084394" cy="4148920"/>
          </a:xfrm>
          <a:prstGeom prst="rect">
            <a:avLst/>
          </a:prstGeom>
          <a:ln>
            <a:solidFill>
              <a:schemeClr val="tx1">
                <a:lumMod val="65000"/>
                <a:lumOff val="35000"/>
              </a:schemeClr>
            </a:solidFill>
          </a:ln>
        </p:spPr>
      </p:pic>
      <p:pic>
        <p:nvPicPr>
          <p:cNvPr id="10" name="Picture 9" descr="Consejos de nutrición de Breastcancer.pdf - Adobe Reader"/>
          <p:cNvPicPr>
            <a:picLocks noChangeAspect="1"/>
          </p:cNvPicPr>
          <p:nvPr/>
        </p:nvPicPr>
        <p:blipFill rotWithShape="1">
          <a:blip r:embed="rId4">
            <a:extLst>
              <a:ext uri="{28A0092B-C50C-407E-A947-70E740481C1C}">
                <a14:useLocalDpi xmlns:a14="http://schemas.microsoft.com/office/drawing/2010/main" val="0"/>
              </a:ext>
            </a:extLst>
          </a:blip>
          <a:srcRect l="24627" t="13620" r="41194" b="2116"/>
          <a:stretch/>
        </p:blipFill>
        <p:spPr>
          <a:xfrm>
            <a:off x="4558350" y="1528549"/>
            <a:ext cx="3125338" cy="4148920"/>
          </a:xfrm>
          <a:prstGeom prst="rect">
            <a:avLst/>
          </a:prstGeom>
          <a:ln>
            <a:solidFill>
              <a:schemeClr val="tx1">
                <a:lumMod val="65000"/>
                <a:lumOff val="35000"/>
              </a:schemeClr>
            </a:solidFill>
          </a:ln>
        </p:spPr>
      </p:pic>
    </p:spTree>
    <p:extLst>
      <p:ext uri="{BB962C8B-B14F-4D97-AF65-F5344CB8AC3E}">
        <p14:creationId xmlns:p14="http://schemas.microsoft.com/office/powerpoint/2010/main" val="2588045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Breastfeeding meta-analysis:</a:t>
            </a:r>
            <a:br>
              <a:rPr lang="en-US" dirty="0" smtClean="0"/>
            </a:br>
            <a:r>
              <a:rPr lang="en-US" dirty="0" smtClean="0"/>
              <a:t>reduces risk of most aggressive breast cancer</a:t>
            </a:r>
            <a:endParaRPr lang="en-US" dirty="0"/>
          </a:p>
        </p:txBody>
      </p:sp>
      <p:sp>
        <p:nvSpPr>
          <p:cNvPr id="3" name="Slide Number Placeholder 2"/>
          <p:cNvSpPr>
            <a:spLocks noGrp="1"/>
          </p:cNvSpPr>
          <p:nvPr>
            <p:ph type="sldNum" sz="quarter" idx="11"/>
          </p:nvPr>
        </p:nvSpPr>
        <p:spPr/>
        <p:txBody>
          <a:bodyPr/>
          <a:lstStyle/>
          <a:p>
            <a:pPr>
              <a:defRPr/>
            </a:pPr>
            <a:fld id="{26D74C4B-99A0-4964-ADF8-329CDB7BDD66}" type="slidenum">
              <a:rPr lang="en-US" smtClean="0"/>
              <a:pPr>
                <a:defRPr/>
              </a:pPr>
              <a:t>16</a:t>
            </a:fld>
            <a:endParaRPr lang="en-US" dirty="0"/>
          </a:p>
        </p:txBody>
      </p:sp>
      <p:pic>
        <p:nvPicPr>
          <p:cNvPr id="59394" name="Picture 2"/>
          <p:cNvPicPr>
            <a:picLocks noChangeAspect="1" noChangeArrowheads="1"/>
          </p:cNvPicPr>
          <p:nvPr/>
        </p:nvPicPr>
        <p:blipFill>
          <a:blip r:embed="rId2"/>
          <a:srcRect/>
          <a:stretch>
            <a:fillRect/>
          </a:stretch>
        </p:blipFill>
        <p:spPr bwMode="auto">
          <a:xfrm>
            <a:off x="481013" y="1590675"/>
            <a:ext cx="7900987" cy="526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2"/>
            <a:ext cx="8229600" cy="1143000"/>
          </a:xfrm>
        </p:spPr>
        <p:txBody>
          <a:bodyPr/>
          <a:lstStyle/>
          <a:p>
            <a:r>
              <a:rPr lang="en-US" b="1" i="1" dirty="0" smtClean="0">
                <a:solidFill>
                  <a:srgbClr val="1A0167"/>
                </a:solidFill>
              </a:rPr>
              <a:t>Challenges</a:t>
            </a:r>
            <a:endParaRPr lang="en-US" b="1" i="1" dirty="0">
              <a:solidFill>
                <a:srgbClr val="1A0167"/>
              </a:solidFill>
            </a:endParaRP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17</a:t>
            </a:fld>
            <a:endParaRPr lang="en-US" dirty="0"/>
          </a:p>
        </p:txBody>
      </p:sp>
      <p:pic>
        <p:nvPicPr>
          <p:cNvPr id="5" name="Picture 4"/>
          <p:cNvPicPr>
            <a:picLocks noChangeAspect="1"/>
          </p:cNvPicPr>
          <p:nvPr/>
        </p:nvPicPr>
        <p:blipFill>
          <a:blip r:embed="rId2"/>
          <a:stretch>
            <a:fillRect/>
          </a:stretch>
        </p:blipFill>
        <p:spPr>
          <a:xfrm>
            <a:off x="1066800" y="939800"/>
            <a:ext cx="6858000" cy="5143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18</a:t>
            </a:fld>
            <a:endParaRPr lang="en-US" dirty="0"/>
          </a:p>
        </p:txBody>
      </p:sp>
      <p:pic>
        <p:nvPicPr>
          <p:cNvPr id="5" name="Picture 4"/>
          <p:cNvPicPr>
            <a:picLocks noChangeAspect="1"/>
          </p:cNvPicPr>
          <p:nvPr/>
        </p:nvPicPr>
        <p:blipFill>
          <a:blip r:embed="rId2"/>
          <a:stretch>
            <a:fillRect/>
          </a:stretch>
        </p:blipFill>
        <p:spPr>
          <a:xfrm>
            <a:off x="330200" y="247650"/>
            <a:ext cx="8483600" cy="63627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80962"/>
            <a:ext cx="8763000" cy="1143000"/>
          </a:xfrm>
        </p:spPr>
        <p:txBody>
          <a:bodyPr/>
          <a:lstStyle/>
          <a:p>
            <a:r>
              <a:rPr lang="en-US" sz="2800" dirty="0" smtClean="0">
                <a:solidFill>
                  <a:srgbClr val="242472"/>
                </a:solidFill>
              </a:rPr>
              <a:t>Plus, medical information is getting more complex! </a:t>
            </a:r>
            <a:endParaRPr lang="en-US" sz="2800" dirty="0">
              <a:solidFill>
                <a:srgbClr val="242472"/>
              </a:solidFill>
            </a:endParaRPr>
          </a:p>
        </p:txBody>
      </p:sp>
      <p:sp>
        <p:nvSpPr>
          <p:cNvPr id="3" name="Content Placeholder 2"/>
          <p:cNvSpPr>
            <a:spLocks noGrp="1"/>
          </p:cNvSpPr>
          <p:nvPr>
            <p:ph idx="1"/>
          </p:nvPr>
        </p:nvSpPr>
        <p:spPr>
          <a:xfrm>
            <a:off x="608013" y="1763712"/>
            <a:ext cx="8229600" cy="4929187"/>
          </a:xfrm>
        </p:spPr>
        <p:txBody>
          <a:bodyPr/>
          <a:lstStyle/>
          <a:p>
            <a:endParaRPr lang="en-US" dirty="0" smtClean="0"/>
          </a:p>
          <a:p>
            <a:endParaRPr lang="en-US" dirty="0" smtClean="0"/>
          </a:p>
          <a:p>
            <a:endParaRPr lang="en-US" dirty="0" smtClean="0"/>
          </a:p>
          <a:p>
            <a:endParaRPr lang="en-US" dirty="0" smtClean="0"/>
          </a:p>
          <a:p>
            <a:pPr>
              <a:buNone/>
            </a:pPr>
            <a:endParaRPr lang="en-US" dirty="0" smtClean="0"/>
          </a:p>
          <a:p>
            <a:pPr>
              <a:buNone/>
            </a:pPr>
            <a:r>
              <a:rPr lang="en-US" sz="2400" dirty="0" smtClean="0">
                <a:solidFill>
                  <a:srgbClr val="1D026F"/>
                </a:solidFill>
              </a:rPr>
              <a:t>Genetic &amp; Protein Testing</a:t>
            </a:r>
          </a:p>
          <a:p>
            <a:pPr>
              <a:buNone/>
            </a:pPr>
            <a:r>
              <a:rPr lang="en-US" sz="2400" i="1" dirty="0" smtClean="0">
                <a:solidFill>
                  <a:srgbClr val="1D026F"/>
                </a:solidFill>
              </a:rPr>
              <a:t>Tests on normal cells:  </a:t>
            </a:r>
            <a:r>
              <a:rPr lang="en-US" sz="2400" dirty="0" smtClean="0">
                <a:solidFill>
                  <a:srgbClr val="1D026F"/>
                </a:solidFill>
              </a:rPr>
              <a:t>Cancer risk</a:t>
            </a:r>
          </a:p>
          <a:p>
            <a:pPr>
              <a:buNone/>
            </a:pPr>
            <a:r>
              <a:rPr lang="en-US" sz="2400" dirty="0" smtClean="0">
                <a:solidFill>
                  <a:srgbClr val="1D026F"/>
                </a:solidFill>
              </a:rPr>
              <a:t>	</a:t>
            </a:r>
          </a:p>
          <a:p>
            <a:pPr>
              <a:buNone/>
            </a:pPr>
            <a:r>
              <a:rPr lang="en-US" sz="2400" i="1" dirty="0" smtClean="0">
                <a:solidFill>
                  <a:srgbClr val="1D026F"/>
                </a:solidFill>
              </a:rPr>
              <a:t>Tests on cancer cells</a:t>
            </a:r>
            <a:r>
              <a:rPr lang="en-US" sz="2400" dirty="0" smtClean="0">
                <a:solidFill>
                  <a:srgbClr val="1D026F"/>
                </a:solidFill>
              </a:rPr>
              <a:t>:   Prognosis and Treatment</a:t>
            </a:r>
          </a:p>
          <a:p>
            <a:pPr>
              <a:buNone/>
            </a:pPr>
            <a:r>
              <a:rPr lang="en-US" sz="2400" dirty="0" smtClean="0">
                <a:solidFill>
                  <a:srgbClr val="1D026F"/>
                </a:solidFill>
              </a:rPr>
              <a:t>	</a:t>
            </a:r>
          </a:p>
          <a:p>
            <a:pPr>
              <a:buNone/>
            </a:pPr>
            <a:endParaRPr lang="en-US" dirty="0" smtClean="0"/>
          </a:p>
          <a:p>
            <a:pPr>
              <a:buNone/>
            </a:pPr>
            <a:endParaRPr lang="en-US" dirty="0"/>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19</a:t>
            </a:fld>
            <a:endParaRPr lang="en-US" dirty="0"/>
          </a:p>
        </p:txBody>
      </p:sp>
      <p:pic>
        <p:nvPicPr>
          <p:cNvPr id="7" name="Picture 6"/>
          <p:cNvPicPr>
            <a:picLocks noChangeAspect="1"/>
          </p:cNvPicPr>
          <p:nvPr/>
        </p:nvPicPr>
        <p:blipFill>
          <a:blip r:embed="rId2"/>
          <a:stretch>
            <a:fillRect/>
          </a:stretch>
        </p:blipFill>
        <p:spPr>
          <a:xfrm>
            <a:off x="1454163" y="762000"/>
            <a:ext cx="6813550" cy="287578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werpointBCO2largelogo-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79500" y="465138"/>
            <a:ext cx="6934200" cy="1143000"/>
          </a:xfrm>
        </p:spPr>
        <p:txBody>
          <a:bodyPr/>
          <a:lstStyle/>
          <a:p>
            <a:r>
              <a:rPr lang="en-US" sz="2400" dirty="0" smtClean="0">
                <a:solidFill>
                  <a:srgbClr val="003466"/>
                </a:solidFill>
                <a:latin typeface="Calibri"/>
                <a:cs typeface="Calibri"/>
              </a:rPr>
              <a:t>About Us</a:t>
            </a:r>
            <a:endParaRPr lang="en-US" sz="2400" dirty="0">
              <a:solidFill>
                <a:srgbClr val="003466"/>
              </a:solidFill>
              <a:latin typeface="Calibri"/>
              <a:cs typeface="Calibri"/>
            </a:endParaRPr>
          </a:p>
        </p:txBody>
      </p:sp>
      <p:sp>
        <p:nvSpPr>
          <p:cNvPr id="3" name="Content Placeholder 2"/>
          <p:cNvSpPr>
            <a:spLocks noGrp="1"/>
          </p:cNvSpPr>
          <p:nvPr>
            <p:ph idx="1"/>
          </p:nvPr>
        </p:nvSpPr>
        <p:spPr>
          <a:xfrm>
            <a:off x="1108389" y="1401286"/>
            <a:ext cx="7077337" cy="4855041"/>
          </a:xfrm>
        </p:spPr>
        <p:txBody>
          <a:bodyPr/>
          <a:lstStyle/>
          <a:p>
            <a:pPr marL="0" indent="0">
              <a:lnSpc>
                <a:spcPct val="200000"/>
              </a:lnSpc>
              <a:buNone/>
            </a:pPr>
            <a:r>
              <a:rPr lang="en-US" b="1" dirty="0" smtClean="0">
                <a:solidFill>
                  <a:srgbClr val="CC0066"/>
                </a:solidFill>
              </a:rPr>
              <a:t>Breastcancer.org</a:t>
            </a:r>
            <a:r>
              <a:rPr lang="en-US" dirty="0" smtClean="0">
                <a:solidFill>
                  <a:srgbClr val="CC0066"/>
                </a:solidFill>
              </a:rPr>
              <a:t> </a:t>
            </a:r>
            <a:r>
              <a:rPr lang="en-US" dirty="0" smtClean="0">
                <a:solidFill>
                  <a:srgbClr val="595959"/>
                </a:solidFill>
              </a:rPr>
              <a:t>is a non-profit organization dedicated to providing the most reliable, complete, and up-to-date expertise on breast health and breast cancer. Our mission is to help women and their loved ones make sense of the complex medical and personal information about breast health and breast cancer, so they can make the best decisions for their lives.</a:t>
            </a:r>
          </a:p>
          <a:p>
            <a:pPr marL="0" indent="0">
              <a:buNone/>
            </a:pPr>
            <a:endParaRPr lang="en-US" sz="1800" dirty="0" smtClean="0">
              <a:solidFill>
                <a:srgbClr val="595959"/>
              </a:solidFill>
              <a:latin typeface="Calibri"/>
              <a:cs typeface="Calibri"/>
            </a:endParaRPr>
          </a:p>
          <a:p>
            <a:pPr marL="0" indent="0">
              <a:buNone/>
            </a:pPr>
            <a:endParaRPr lang="en-US" sz="1400" dirty="0" smtClean="0">
              <a:solidFill>
                <a:schemeClr val="bg1">
                  <a:lumMod val="50000"/>
                </a:schemeClr>
              </a:solidFill>
              <a:latin typeface="Calibri"/>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439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003466"/>
                </a:solidFill>
                <a:effectLst/>
                <a:uLnTx/>
                <a:uFillTx/>
                <a:latin typeface="Calibri"/>
                <a:ea typeface="ＭＳ Ｐゴシック" pitchFamily="-108" charset="-128"/>
                <a:cs typeface="Calibri"/>
              </a:rPr>
              <a:t>Personalized Articles </a:t>
            </a:r>
            <a:endParaRPr kumimoji="0" lang="en-US" sz="2400" b="0" i="0" u="none" strike="noStrike" kern="0" cap="none" spc="0" normalizeH="0" baseline="0" noProof="0" dirty="0">
              <a:ln>
                <a:noFill/>
              </a:ln>
              <a:solidFill>
                <a:srgbClr val="003466"/>
              </a:solidFill>
              <a:effectLst/>
              <a:uLnTx/>
              <a:uFillTx/>
              <a:latin typeface="Calibri"/>
              <a:ea typeface="ＭＳ Ｐゴシック" pitchFamily="-108" charset="-128"/>
              <a:cs typeface="Calibri"/>
            </a:endParaRPr>
          </a:p>
        </p:txBody>
      </p:sp>
      <p:pic>
        <p:nvPicPr>
          <p:cNvPr id="3" name="Picture 2" descr="PersonalizationSheetHORIZ-01info.jpg"/>
          <p:cNvPicPr>
            <a:picLocks noChangeAspect="1"/>
          </p:cNvPicPr>
          <p:nvPr/>
        </p:nvPicPr>
        <p:blipFill>
          <a:blip r:embed="rId2"/>
          <a:stretch>
            <a:fillRect/>
          </a:stretch>
        </p:blipFill>
        <p:spPr>
          <a:xfrm>
            <a:off x="1011769" y="1444173"/>
            <a:ext cx="1676400" cy="5188854"/>
          </a:xfrm>
          <a:prstGeom prst="rect">
            <a:avLst/>
          </a:prstGeom>
        </p:spPr>
      </p:pic>
      <p:pic>
        <p:nvPicPr>
          <p:cNvPr id="4" name="Picture 3" descr="PersonalizationSheetHORIZ-01pics.jpg"/>
          <p:cNvPicPr>
            <a:picLocks noChangeAspect="1"/>
          </p:cNvPicPr>
          <p:nvPr/>
        </p:nvPicPr>
        <p:blipFill>
          <a:blip r:embed="rId3"/>
          <a:stretch>
            <a:fillRect/>
          </a:stretch>
        </p:blipFill>
        <p:spPr>
          <a:xfrm>
            <a:off x="2777066" y="1485445"/>
            <a:ext cx="5071534" cy="468670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pPr>
              <a:buNone/>
            </a:pPr>
            <a:endParaRPr lang="en-US" dirty="0"/>
          </a:p>
        </p:txBody>
      </p:sp>
      <p:sp>
        <p:nvSpPr>
          <p:cNvPr id="5" name="Slide Number Placeholder 4"/>
          <p:cNvSpPr>
            <a:spLocks noGrp="1"/>
          </p:cNvSpPr>
          <p:nvPr>
            <p:ph type="sldNum" sz="quarter" idx="11"/>
          </p:nvPr>
        </p:nvSpPr>
        <p:spPr/>
        <p:txBody>
          <a:bodyPr/>
          <a:lstStyle/>
          <a:p>
            <a:pPr>
              <a:defRPr/>
            </a:pPr>
            <a:fld id="{9ADDB5F7-9E9C-49A1-BFDA-92A39023D07D}" type="slidenum">
              <a:rPr lang="en-US" smtClean="0"/>
              <a:pPr>
                <a:defRPr/>
              </a:pPr>
              <a:t>21</a:t>
            </a:fld>
            <a:endParaRPr lang="en-US" dirty="0"/>
          </a:p>
        </p:txBody>
      </p:sp>
      <p:pic>
        <p:nvPicPr>
          <p:cNvPr id="6" name="Picture 5"/>
          <p:cNvPicPr>
            <a:picLocks noChangeAspect="1"/>
          </p:cNvPicPr>
          <p:nvPr/>
        </p:nvPicPr>
        <p:blipFill>
          <a:blip r:embed="rId2"/>
          <a:stretch>
            <a:fillRect/>
          </a:stretch>
        </p:blipFill>
        <p:spPr>
          <a:xfrm>
            <a:off x="2997200" y="3898900"/>
            <a:ext cx="3200400" cy="1600200"/>
          </a:xfrm>
          <a:prstGeom prst="rect">
            <a:avLst/>
          </a:prstGeom>
        </p:spPr>
      </p:pic>
      <p:pic>
        <p:nvPicPr>
          <p:cNvPr id="7" name="Picture 6"/>
          <p:cNvPicPr>
            <a:picLocks noChangeAspect="1"/>
          </p:cNvPicPr>
          <p:nvPr/>
        </p:nvPicPr>
        <p:blipFill>
          <a:blip r:embed="rId3"/>
          <a:stretch>
            <a:fillRect/>
          </a:stretch>
        </p:blipFill>
        <p:spPr>
          <a:xfrm>
            <a:off x="1955800" y="476250"/>
            <a:ext cx="4953000" cy="323469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22</a:t>
            </a:fld>
            <a:endParaRPr lang="en-US" dirty="0"/>
          </a:p>
        </p:txBody>
      </p:sp>
      <p:pic>
        <p:nvPicPr>
          <p:cNvPr id="5" name="Picture 4"/>
          <p:cNvPicPr>
            <a:picLocks noChangeAspect="1"/>
          </p:cNvPicPr>
          <p:nvPr/>
        </p:nvPicPr>
        <p:blipFill>
          <a:blip r:embed="rId2"/>
          <a:stretch>
            <a:fillRect/>
          </a:stretch>
        </p:blipFill>
        <p:spPr>
          <a:xfrm>
            <a:off x="-254000" y="635000"/>
            <a:ext cx="4229100" cy="6591300"/>
          </a:xfrm>
          <a:prstGeom prst="rect">
            <a:avLst/>
          </a:prstGeom>
        </p:spPr>
      </p:pic>
      <p:pic>
        <p:nvPicPr>
          <p:cNvPr id="6" name="Picture 5"/>
          <p:cNvPicPr>
            <a:picLocks noChangeAspect="1"/>
          </p:cNvPicPr>
          <p:nvPr/>
        </p:nvPicPr>
        <p:blipFill>
          <a:blip r:embed="rId3"/>
          <a:stretch>
            <a:fillRect/>
          </a:stretch>
        </p:blipFill>
        <p:spPr>
          <a:xfrm>
            <a:off x="3657600" y="-177800"/>
            <a:ext cx="5308600" cy="4165600"/>
          </a:xfrm>
          <a:prstGeom prst="rect">
            <a:avLst/>
          </a:prstGeom>
        </p:spPr>
      </p:pic>
      <p:sp>
        <p:nvSpPr>
          <p:cNvPr id="7" name="TextBox 6"/>
          <p:cNvSpPr txBox="1"/>
          <p:nvPr/>
        </p:nvSpPr>
        <p:spPr>
          <a:xfrm>
            <a:off x="4699000" y="711200"/>
            <a:ext cx="3378200" cy="523220"/>
          </a:xfrm>
          <a:prstGeom prst="rect">
            <a:avLst/>
          </a:prstGeom>
          <a:noFill/>
        </p:spPr>
        <p:txBody>
          <a:bodyPr wrap="square" rtlCol="0">
            <a:spAutoFit/>
          </a:bodyPr>
          <a:lstStyle/>
          <a:p>
            <a:r>
              <a:rPr lang="en-US" dirty="0" smtClean="0"/>
              <a:t>Fear of Recurrence;</a:t>
            </a:r>
            <a:endParaRPr lang="en-US" dirty="0"/>
          </a:p>
        </p:txBody>
      </p:sp>
      <p:sp>
        <p:nvSpPr>
          <p:cNvPr id="8" name="TextBox 7"/>
          <p:cNvSpPr txBox="1"/>
          <p:nvPr/>
        </p:nvSpPr>
        <p:spPr>
          <a:xfrm>
            <a:off x="4254500" y="1257300"/>
            <a:ext cx="4279900" cy="1384995"/>
          </a:xfrm>
          <a:prstGeom prst="rect">
            <a:avLst/>
          </a:prstGeom>
          <a:noFill/>
        </p:spPr>
        <p:txBody>
          <a:bodyPr wrap="square" rtlCol="0">
            <a:spAutoFit/>
          </a:bodyPr>
          <a:lstStyle/>
          <a:p>
            <a:r>
              <a:rPr lang="en-US" dirty="0" smtClean="0"/>
              <a:t>Overwhelming demands    	from work, home,     	and community</a:t>
            </a:r>
            <a:endParaRPr lang="en-US" dirty="0"/>
          </a:p>
        </p:txBody>
      </p:sp>
      <p:pic>
        <p:nvPicPr>
          <p:cNvPr id="10" name="Picture 9"/>
          <p:cNvPicPr>
            <a:picLocks noChangeAspect="1"/>
          </p:cNvPicPr>
          <p:nvPr/>
        </p:nvPicPr>
        <p:blipFill>
          <a:blip r:embed="rId4"/>
          <a:stretch>
            <a:fillRect/>
          </a:stretch>
        </p:blipFill>
        <p:spPr>
          <a:xfrm>
            <a:off x="3403600" y="4648200"/>
            <a:ext cx="1905000" cy="2209800"/>
          </a:xfrm>
          <a:prstGeom prst="rect">
            <a:avLst/>
          </a:prstGeom>
        </p:spPr>
      </p:pic>
      <p:pic>
        <p:nvPicPr>
          <p:cNvPr id="12" name="Picture 11"/>
          <p:cNvPicPr>
            <a:picLocks noChangeAspect="1"/>
          </p:cNvPicPr>
          <p:nvPr/>
        </p:nvPicPr>
        <p:blipFill>
          <a:blip r:embed="rId5"/>
          <a:stretch>
            <a:fillRect/>
          </a:stretch>
        </p:blipFill>
        <p:spPr>
          <a:xfrm>
            <a:off x="7308851" y="3187700"/>
            <a:ext cx="4049395" cy="1751330"/>
          </a:xfrm>
          <a:prstGeom prst="rect">
            <a:avLst/>
          </a:prstGeom>
        </p:spPr>
      </p:pic>
      <p:pic>
        <p:nvPicPr>
          <p:cNvPr id="13" name="Picture 12"/>
          <p:cNvPicPr>
            <a:picLocks noChangeAspect="1"/>
          </p:cNvPicPr>
          <p:nvPr/>
        </p:nvPicPr>
        <p:blipFill>
          <a:blip r:embed="rId6"/>
          <a:stretch>
            <a:fillRect/>
          </a:stretch>
        </p:blipFill>
        <p:spPr>
          <a:xfrm>
            <a:off x="-5588000" y="-5461000"/>
            <a:ext cx="5080000" cy="4445000"/>
          </a:xfrm>
          <a:prstGeom prst="rect">
            <a:avLst/>
          </a:prstGeom>
        </p:spPr>
      </p:pic>
      <p:pic>
        <p:nvPicPr>
          <p:cNvPr id="14" name="Picture 13"/>
          <p:cNvPicPr>
            <a:picLocks noChangeAspect="1"/>
          </p:cNvPicPr>
          <p:nvPr/>
        </p:nvPicPr>
        <p:blipFill>
          <a:blip r:embed="rId6"/>
          <a:stretch>
            <a:fillRect/>
          </a:stretch>
        </p:blipFill>
        <p:spPr>
          <a:xfrm>
            <a:off x="-5588000" y="-5461000"/>
            <a:ext cx="5080000" cy="4445000"/>
          </a:xfrm>
          <a:prstGeom prst="rect">
            <a:avLst/>
          </a:prstGeom>
        </p:spPr>
      </p:pic>
      <p:pic>
        <p:nvPicPr>
          <p:cNvPr id="15" name="Picture 14"/>
          <p:cNvPicPr>
            <a:picLocks noChangeAspect="1"/>
          </p:cNvPicPr>
          <p:nvPr/>
        </p:nvPicPr>
        <p:blipFill>
          <a:blip r:embed="rId6"/>
          <a:stretch>
            <a:fillRect/>
          </a:stretch>
        </p:blipFill>
        <p:spPr>
          <a:xfrm>
            <a:off x="-5588000" y="-5461000"/>
            <a:ext cx="5080000" cy="4445000"/>
          </a:xfrm>
          <a:prstGeom prst="rect">
            <a:avLst/>
          </a:prstGeom>
        </p:spPr>
      </p:pic>
      <p:pic>
        <p:nvPicPr>
          <p:cNvPr id="16" name="Picture 15"/>
          <p:cNvPicPr>
            <a:picLocks noChangeAspect="1"/>
          </p:cNvPicPr>
          <p:nvPr/>
        </p:nvPicPr>
        <p:blipFill>
          <a:blip r:embed="rId7"/>
          <a:stretch>
            <a:fillRect/>
          </a:stretch>
        </p:blipFill>
        <p:spPr>
          <a:xfrm>
            <a:off x="5441950" y="3340100"/>
            <a:ext cx="1914525" cy="1840230"/>
          </a:xfrm>
          <a:prstGeom prst="rect">
            <a:avLst/>
          </a:prstGeom>
        </p:spPr>
      </p:pic>
      <p:pic>
        <p:nvPicPr>
          <p:cNvPr id="18" name="Picture 17"/>
          <p:cNvPicPr>
            <a:picLocks noChangeAspect="1"/>
          </p:cNvPicPr>
          <p:nvPr/>
        </p:nvPicPr>
        <p:blipFill>
          <a:blip r:embed="rId8"/>
          <a:stretch>
            <a:fillRect/>
          </a:stretch>
        </p:blipFill>
        <p:spPr>
          <a:xfrm>
            <a:off x="7143750" y="5162550"/>
            <a:ext cx="2000250" cy="2000250"/>
          </a:xfrm>
          <a:prstGeom prst="rect">
            <a:avLst/>
          </a:prstGeom>
        </p:spPr>
      </p:pic>
      <p:pic>
        <p:nvPicPr>
          <p:cNvPr id="19" name="Picture 18"/>
          <p:cNvPicPr>
            <a:picLocks noChangeAspect="1"/>
          </p:cNvPicPr>
          <p:nvPr/>
        </p:nvPicPr>
        <p:blipFill>
          <a:blip r:embed="rId9"/>
          <a:stretch>
            <a:fillRect/>
          </a:stretch>
        </p:blipFill>
        <p:spPr>
          <a:xfrm>
            <a:off x="5461000" y="5156454"/>
            <a:ext cx="1688596" cy="170154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9ADDB5F7-9E9C-49A1-BFDA-92A39023D07D}" type="slidenum">
              <a:rPr lang="en-US" smtClean="0"/>
              <a:pPr>
                <a:defRPr/>
              </a:pPr>
              <a:t>23</a:t>
            </a:fld>
            <a:endParaRPr lang="en-US" dirty="0"/>
          </a:p>
        </p:txBody>
      </p:sp>
      <p:pic>
        <p:nvPicPr>
          <p:cNvPr id="6" name="Picture 5"/>
          <p:cNvPicPr>
            <a:picLocks noChangeAspect="1"/>
          </p:cNvPicPr>
          <p:nvPr/>
        </p:nvPicPr>
        <p:blipFill>
          <a:blip r:embed="rId2"/>
          <a:stretch>
            <a:fillRect/>
          </a:stretch>
        </p:blipFill>
        <p:spPr>
          <a:xfrm>
            <a:off x="152400" y="120665"/>
            <a:ext cx="8890000" cy="578294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24</a:t>
            </a:fld>
            <a:endParaRPr lang="en-US" dirty="0"/>
          </a:p>
        </p:txBody>
      </p:sp>
      <p:pic>
        <p:nvPicPr>
          <p:cNvPr id="5" name="Picture 4"/>
          <p:cNvPicPr>
            <a:picLocks noChangeAspect="1"/>
          </p:cNvPicPr>
          <p:nvPr/>
        </p:nvPicPr>
        <p:blipFill>
          <a:blip r:embed="rId2"/>
          <a:stretch>
            <a:fillRect/>
          </a:stretch>
        </p:blipFill>
        <p:spPr>
          <a:xfrm>
            <a:off x="-508000" y="38100"/>
            <a:ext cx="10160000" cy="67818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A0167"/>
                </a:solidFill>
              </a:rPr>
              <a:t>Words, dose, tone, style and level </a:t>
            </a:r>
            <a:br>
              <a:rPr lang="en-US" dirty="0" smtClean="0">
                <a:solidFill>
                  <a:srgbClr val="1A0167"/>
                </a:solidFill>
              </a:rPr>
            </a:br>
            <a:r>
              <a:rPr lang="en-US" dirty="0" smtClean="0">
                <a:solidFill>
                  <a:srgbClr val="1A0167"/>
                </a:solidFill>
              </a:rPr>
              <a:t>of information is critical</a:t>
            </a:r>
            <a:endParaRPr lang="en-US" dirty="0">
              <a:solidFill>
                <a:srgbClr val="1A0167"/>
              </a:solidFill>
            </a:endParaRP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9ADDB5F7-9E9C-49A1-BFDA-92A39023D07D}" type="slidenum">
              <a:rPr lang="en-US" smtClean="0"/>
              <a:pPr>
                <a:defRPr/>
              </a:pPr>
              <a:t>25</a:t>
            </a:fld>
            <a:endParaRPr lang="en-US" dirty="0"/>
          </a:p>
        </p:txBody>
      </p:sp>
      <p:pic>
        <p:nvPicPr>
          <p:cNvPr id="7" name="Picture 6"/>
          <p:cNvPicPr>
            <a:picLocks noChangeAspect="1"/>
          </p:cNvPicPr>
          <p:nvPr/>
        </p:nvPicPr>
        <p:blipFill>
          <a:blip r:embed="rId2"/>
          <a:stretch>
            <a:fillRect/>
          </a:stretch>
        </p:blipFill>
        <p:spPr>
          <a:xfrm>
            <a:off x="825500" y="1714500"/>
            <a:ext cx="7569200" cy="423875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26</a:t>
            </a:fld>
            <a:endParaRPr lang="en-US" dirty="0"/>
          </a:p>
        </p:txBody>
      </p:sp>
      <p:pic>
        <p:nvPicPr>
          <p:cNvPr id="5" name="Picture 4"/>
          <p:cNvPicPr>
            <a:picLocks noChangeAspect="1"/>
          </p:cNvPicPr>
          <p:nvPr/>
        </p:nvPicPr>
        <p:blipFill>
          <a:blip r:embed="rId2"/>
          <a:stretch>
            <a:fillRect/>
          </a:stretch>
        </p:blipFill>
        <p:spPr>
          <a:xfrm>
            <a:off x="2222500" y="95238"/>
            <a:ext cx="4762500" cy="633412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27</a:t>
            </a:fld>
            <a:endParaRPr lang="en-US" dirty="0"/>
          </a:p>
        </p:txBody>
      </p:sp>
      <p:pic>
        <p:nvPicPr>
          <p:cNvPr id="6" name="Picture 5"/>
          <p:cNvPicPr>
            <a:picLocks noChangeAspect="1"/>
          </p:cNvPicPr>
          <p:nvPr/>
        </p:nvPicPr>
        <p:blipFill>
          <a:blip r:embed="rId2"/>
          <a:stretch>
            <a:fillRect/>
          </a:stretch>
        </p:blipFill>
        <p:spPr>
          <a:xfrm>
            <a:off x="254000" y="571500"/>
            <a:ext cx="8636000" cy="5715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B7B025BC-0569-4D70-9FCE-8E7C3E9E2675}" type="slidenum">
              <a:rPr lang="en-US" smtClean="0"/>
              <a:pPr>
                <a:defRPr/>
              </a:pPr>
              <a:t>28</a:t>
            </a:fld>
            <a:endParaRPr lang="en-US" dirty="0"/>
          </a:p>
        </p:txBody>
      </p:sp>
      <p:pic>
        <p:nvPicPr>
          <p:cNvPr id="5" name="Picture 4"/>
          <p:cNvPicPr>
            <a:picLocks noChangeAspect="1"/>
          </p:cNvPicPr>
          <p:nvPr/>
        </p:nvPicPr>
        <p:blipFill>
          <a:blip r:embed="rId2"/>
          <a:stretch>
            <a:fillRect/>
          </a:stretch>
        </p:blipFill>
        <p:spPr>
          <a:xfrm>
            <a:off x="2057400" y="1460500"/>
            <a:ext cx="4953000" cy="37846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075" y="405263"/>
            <a:ext cx="8229600" cy="1143000"/>
          </a:xfrm>
        </p:spPr>
        <p:txBody>
          <a:bodyPr/>
          <a:lstStyle/>
          <a:p>
            <a:r>
              <a:rPr lang="en-US" sz="2400" dirty="0">
                <a:solidFill>
                  <a:schemeClr val="accent6">
                    <a:lumMod val="75000"/>
                  </a:schemeClr>
                </a:solidFill>
              </a:rPr>
              <a:t>Closing the “</a:t>
            </a:r>
            <a:r>
              <a:rPr lang="en-US" sz="2400" dirty="0">
                <a:solidFill>
                  <a:srgbClr val="C4296A"/>
                </a:solidFill>
              </a:rPr>
              <a:t>PINK</a:t>
            </a:r>
            <a:r>
              <a:rPr lang="en-US" sz="2400" dirty="0">
                <a:solidFill>
                  <a:schemeClr val="accent6">
                    <a:lumMod val="75000"/>
                  </a:schemeClr>
                </a:solidFill>
              </a:rPr>
              <a:t>” K</a:t>
            </a:r>
            <a:r>
              <a:rPr lang="en-US" sz="2400" dirty="0" smtClean="0">
                <a:solidFill>
                  <a:schemeClr val="accent6">
                    <a:lumMod val="75000"/>
                  </a:schemeClr>
                </a:solidFill>
              </a:rPr>
              <a:t>nowledge Gap</a:t>
            </a:r>
            <a:endParaRPr lang="en-US" sz="2400" dirty="0">
              <a:solidFill>
                <a:schemeClr val="accent6">
                  <a:lumMod val="75000"/>
                </a:schemeClr>
              </a:solidFill>
            </a:endParaRPr>
          </a:p>
        </p:txBody>
      </p:sp>
      <p:sp>
        <p:nvSpPr>
          <p:cNvPr id="18" name="Content Placeholder 17"/>
          <p:cNvSpPr>
            <a:spLocks noGrp="1"/>
          </p:cNvSpPr>
          <p:nvPr>
            <p:ph sz="half" idx="1"/>
          </p:nvPr>
        </p:nvSpPr>
        <p:spPr/>
        <p:txBody>
          <a:bodyPr/>
          <a:lstStyle/>
          <a:p>
            <a:pPr marL="0" indent="0">
              <a:buNone/>
            </a:pPr>
            <a:endParaRPr lang="en-US" sz="1600" dirty="0"/>
          </a:p>
          <a:p>
            <a:endParaRPr lang="en-US" sz="1600" dirty="0" smtClean="0"/>
          </a:p>
          <a:p>
            <a:pPr marL="0" indent="0">
              <a:buNone/>
            </a:pPr>
            <a:endParaRPr lang="en-US" sz="1600" dirty="0"/>
          </a:p>
          <a:p>
            <a:pPr marL="0" indent="0">
              <a:buNone/>
            </a:pPr>
            <a:endParaRPr lang="en-US" sz="1600" dirty="0"/>
          </a:p>
        </p:txBody>
      </p:sp>
      <p:sp>
        <p:nvSpPr>
          <p:cNvPr id="8" name="Content Placeholder 7"/>
          <p:cNvSpPr>
            <a:spLocks noGrp="1"/>
          </p:cNvSpPr>
          <p:nvPr>
            <p:ph sz="half" idx="2"/>
          </p:nvPr>
        </p:nvSpPr>
        <p:spPr>
          <a:xfrm>
            <a:off x="596392" y="1561009"/>
            <a:ext cx="5486399" cy="4804165"/>
          </a:xfrm>
        </p:spPr>
        <p:txBody>
          <a:bodyPr/>
          <a:lstStyle/>
          <a:p>
            <a:pPr>
              <a:lnSpc>
                <a:spcPct val="150000"/>
              </a:lnSpc>
            </a:pPr>
            <a:r>
              <a:rPr lang="en-US" sz="1800" b="1" dirty="0" smtClean="0">
                <a:solidFill>
                  <a:schemeClr val="accent2">
                    <a:lumMod val="50000"/>
                  </a:schemeClr>
                </a:solidFill>
              </a:rPr>
              <a:t>New PSA: Mythbusting the Breastcancer.org way</a:t>
            </a:r>
          </a:p>
          <a:p>
            <a:pPr lvl="1">
              <a:lnSpc>
                <a:spcPct val="150000"/>
              </a:lnSpc>
            </a:pPr>
            <a:r>
              <a:rPr lang="en-US" sz="1800" dirty="0" smtClean="0">
                <a:solidFill>
                  <a:schemeClr val="tx1">
                    <a:lumMod val="75000"/>
                    <a:lumOff val="25000"/>
                  </a:schemeClr>
                </a:solidFill>
              </a:rPr>
              <a:t>Fresh approach to reach a younger audience  and still demonstrate our place in the market </a:t>
            </a:r>
            <a:br>
              <a:rPr lang="en-US" sz="1800" dirty="0" smtClean="0">
                <a:solidFill>
                  <a:schemeClr val="tx1">
                    <a:lumMod val="75000"/>
                    <a:lumOff val="25000"/>
                  </a:schemeClr>
                </a:solidFill>
              </a:rPr>
            </a:br>
            <a:r>
              <a:rPr lang="en-US" sz="1800" dirty="0" smtClean="0">
                <a:solidFill>
                  <a:schemeClr val="tx1">
                    <a:lumMod val="75000"/>
                    <a:lumOff val="25000"/>
                  </a:schemeClr>
                </a:solidFill>
              </a:rPr>
              <a:t>as a medical authority</a:t>
            </a:r>
          </a:p>
          <a:p>
            <a:pPr lvl="2">
              <a:lnSpc>
                <a:spcPct val="150000"/>
              </a:lnSpc>
            </a:pPr>
            <a:r>
              <a:rPr lang="en-US" sz="1800" dirty="0" smtClean="0">
                <a:solidFill>
                  <a:schemeClr val="tx1">
                    <a:lumMod val="75000"/>
                    <a:lumOff val="25000"/>
                  </a:schemeClr>
                </a:solidFill>
              </a:rPr>
              <a:t>Starts a new dialogue to help women to connect lifestyle choices with an increased risk of developing breast cancer</a:t>
            </a:r>
          </a:p>
          <a:p>
            <a:pPr lvl="2">
              <a:lnSpc>
                <a:spcPct val="150000"/>
              </a:lnSpc>
            </a:pPr>
            <a:r>
              <a:rPr lang="en-US" sz="1800" dirty="0" smtClean="0">
                <a:solidFill>
                  <a:schemeClr val="tx1">
                    <a:lumMod val="75000"/>
                    <a:lumOff val="25000"/>
                  </a:schemeClr>
                </a:solidFill>
              </a:rPr>
              <a:t>Available in English &amp; Spanish</a:t>
            </a:r>
          </a:p>
          <a:p>
            <a:pPr lvl="2">
              <a:lnSpc>
                <a:spcPct val="150000"/>
              </a:lnSpc>
            </a:pPr>
            <a:r>
              <a:rPr lang="en-US" sz="1800" dirty="0" smtClean="0">
                <a:solidFill>
                  <a:schemeClr val="tx1">
                    <a:lumMod val="75000"/>
                    <a:lumOff val="25000"/>
                  </a:schemeClr>
                </a:solidFill>
              </a:rPr>
              <a:t>Builds a strong foundation for the continued growth of the prevention program</a:t>
            </a:r>
          </a:p>
          <a:p>
            <a:pPr marL="0" indent="0">
              <a:buNone/>
            </a:pPr>
            <a:endParaRPr lang="en-US" dirty="0" smtClean="0"/>
          </a:p>
          <a:p>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3" descr="cid:image006.jpg@01CFDF22.DEDF9330">
            <a:hlinkClick r:id="rId3"/>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210171" y="3864507"/>
            <a:ext cx="2557530" cy="17050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981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ea typeface="Calibri" pitchFamily="34" charset="0"/>
                <a:cs typeface="Arial" pitchFamily="34" charset="0"/>
                <a:hlinkClick r:id="rId3" tooltip="&lt;img name=&quot;null&quot; title=&quot;PINKBRAPSA.jpg&quot; originalsrc=&quot;cid:b2d5798e-edab-4412-bb99-9698c35c805a&quot; src=&quot;service.svc/s/GetFileAttachment?id=AAMkADljYzE3MGJiLWI3MjctNGNiNi05OTM4LTkyZGRkM2UxNzE4YwBGAAAAAABMFBdo7tprT72kPdHkjekqBwCy6NvwO%2F09SJt5tVLj9aUcAAAAAAEPAA"/>
              </a:rPr>
              <a:t>​</a:t>
            </a: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8" name="Picture 3" descr="cid:8cc46d01-1a04-4ba1-91be-56388796261f">
            <a:hlinkClick r:id="rId6"/>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149596" y="1802530"/>
            <a:ext cx="2618105" cy="17481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0" y="1990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ea typeface="Calibri" pitchFamily="34" charset="0"/>
                <a:cs typeface="Arial" pitchFamily="34" charset="0"/>
                <a:hlinkClick r:id="rId9" tooltip="&lt;img name=&quot;null&quot; title=&quot;PSAvideoBLUEBRA.jpg&quot; originalsrc=&quot;cid:8cc46d01-1a04-4ba1-91be-56388796261f&quot; src=&quot;service.svc/s/GetFileAttachment?id=AAMkADljYzE3MGJiLWI3MjctNGNiNi05OTM4LTkyZGRkM2UxNzE4YwBGAAAAAABMFBdo7tprT72kPdHkjekqBwCy6NvwO%2F09SJt5tVLj9aUcAAAAA"/>
              </a:rPr>
              <a:t>​</a:t>
            </a: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84704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omen Image-01.jpg"/>
          <p:cNvPicPr>
            <a:picLocks noChangeAspect="1"/>
          </p:cNvPicPr>
          <p:nvPr/>
        </p:nvPicPr>
        <p:blipFill>
          <a:blip r:embed="rId3"/>
          <a:stretch>
            <a:fillRect/>
          </a:stretch>
        </p:blipFill>
        <p:spPr>
          <a:xfrm>
            <a:off x="717132" y="2035542"/>
            <a:ext cx="1725370" cy="3900378"/>
          </a:xfrm>
          <a:prstGeom prst="rect">
            <a:avLst/>
          </a:prstGeom>
        </p:spPr>
      </p:pic>
      <p:sp>
        <p:nvSpPr>
          <p:cNvPr id="8" name="Rectangle 7"/>
          <p:cNvSpPr/>
          <p:nvPr/>
        </p:nvSpPr>
        <p:spPr>
          <a:xfrm>
            <a:off x="1066800" y="6119235"/>
            <a:ext cx="4572000" cy="468590"/>
          </a:xfrm>
          <a:prstGeom prst="rect">
            <a:avLst/>
          </a:prstGeom>
        </p:spPr>
        <p:txBody>
          <a:bodyPr>
            <a:spAutoFit/>
          </a:bodyPr>
          <a:lstStyle/>
          <a:p>
            <a:pPr>
              <a:lnSpc>
                <a:spcPct val="90000"/>
              </a:lnSpc>
              <a:buFontTx/>
              <a:buChar char="•"/>
            </a:pPr>
            <a:r>
              <a:rPr lang="en-US" sz="900" i="1" dirty="0" smtClean="0">
                <a:solidFill>
                  <a:schemeClr val="bg1">
                    <a:lumMod val="50000"/>
                  </a:schemeClr>
                </a:solidFill>
                <a:latin typeface="Calibri"/>
                <a:cs typeface="Calibri"/>
              </a:rPr>
              <a:t> American Cancer Society 2012 Estimated US Cancer Cases</a:t>
            </a:r>
          </a:p>
          <a:p>
            <a:pPr>
              <a:lnSpc>
                <a:spcPct val="90000"/>
              </a:lnSpc>
              <a:buFontTx/>
              <a:buChar char="•"/>
            </a:pPr>
            <a:r>
              <a:rPr lang="en-US" sz="900" i="1" dirty="0" smtClean="0">
                <a:solidFill>
                  <a:schemeClr val="bg1">
                    <a:lumMod val="50000"/>
                  </a:schemeClr>
                </a:solidFill>
                <a:latin typeface="Calibri"/>
                <a:cs typeface="Calibri"/>
              </a:rPr>
              <a:t> Breast Cancer Facts &amp; Figures 2013 – 2014</a:t>
            </a:r>
          </a:p>
          <a:p>
            <a:pPr>
              <a:lnSpc>
                <a:spcPct val="90000"/>
              </a:lnSpc>
              <a:buFontTx/>
              <a:buChar char="•"/>
            </a:pPr>
            <a:r>
              <a:rPr lang="en-US" sz="900" i="1" dirty="0" smtClean="0">
                <a:solidFill>
                  <a:schemeClr val="bg1">
                    <a:lumMod val="50000"/>
                  </a:schemeClr>
                </a:solidFill>
                <a:latin typeface="Calibri"/>
                <a:cs typeface="Calibri"/>
              </a:rPr>
              <a:t> 2,240 men in 2013</a:t>
            </a:r>
            <a:endParaRPr lang="en-US" sz="900" i="1" dirty="0">
              <a:solidFill>
                <a:schemeClr val="bg1">
                  <a:lumMod val="50000"/>
                </a:schemeClr>
              </a:solidFill>
              <a:latin typeface="Calibri"/>
              <a:cs typeface="Calibri"/>
            </a:endParaRPr>
          </a:p>
        </p:txBody>
      </p:sp>
      <p:sp>
        <p:nvSpPr>
          <p:cNvPr id="2" name="Title 1"/>
          <p:cNvSpPr>
            <a:spLocks noGrp="1"/>
          </p:cNvSpPr>
          <p:nvPr>
            <p:ph type="title"/>
          </p:nvPr>
        </p:nvSpPr>
        <p:spPr>
          <a:xfrm>
            <a:off x="990599" y="681038"/>
            <a:ext cx="7731369" cy="677862"/>
          </a:xfrm>
        </p:spPr>
        <p:txBody>
          <a:bodyPr/>
          <a:lstStyle/>
          <a:p>
            <a:r>
              <a:rPr lang="en-US" sz="2400" dirty="0" smtClean="0">
                <a:solidFill>
                  <a:srgbClr val="003466"/>
                </a:solidFill>
                <a:latin typeface="Calibri"/>
                <a:cs typeface="Calibri"/>
              </a:rPr>
              <a:t>The Need for </a:t>
            </a:r>
            <a:r>
              <a:rPr lang="en-US" sz="2400" u="sng" dirty="0" smtClean="0">
                <a:solidFill>
                  <a:srgbClr val="003466"/>
                </a:solidFill>
                <a:latin typeface="Calibri"/>
                <a:cs typeface="Calibri"/>
              </a:rPr>
              <a:t>Trusted</a:t>
            </a:r>
            <a:r>
              <a:rPr lang="en-US" sz="2400" dirty="0" smtClean="0">
                <a:solidFill>
                  <a:srgbClr val="003466"/>
                </a:solidFill>
                <a:latin typeface="Calibri"/>
                <a:cs typeface="Calibri"/>
              </a:rPr>
              <a:t> Information Is Huge </a:t>
            </a:r>
            <a:endParaRPr lang="en-US" sz="2400" dirty="0">
              <a:solidFill>
                <a:srgbClr val="003466"/>
              </a:solidFill>
              <a:latin typeface="Calibri"/>
              <a:cs typeface="Calibri"/>
            </a:endParaRPr>
          </a:p>
        </p:txBody>
      </p:sp>
      <p:sp>
        <p:nvSpPr>
          <p:cNvPr id="9" name="Rectangle 8"/>
          <p:cNvSpPr/>
          <p:nvPr/>
        </p:nvSpPr>
        <p:spPr bwMode="auto">
          <a:xfrm>
            <a:off x="2470068" y="2110154"/>
            <a:ext cx="3500095" cy="370027"/>
          </a:xfrm>
          <a:prstGeom prst="rect">
            <a:avLst/>
          </a:prstGeom>
          <a:solidFill>
            <a:srgbClr val="0034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08" charset="0"/>
            </a:endParaRPr>
          </a:p>
        </p:txBody>
      </p:sp>
      <p:sp>
        <p:nvSpPr>
          <p:cNvPr id="12" name="Rectangle 11"/>
          <p:cNvSpPr/>
          <p:nvPr/>
        </p:nvSpPr>
        <p:spPr>
          <a:xfrm>
            <a:off x="1115967" y="1441838"/>
            <a:ext cx="6984254" cy="338554"/>
          </a:xfrm>
          <a:prstGeom prst="rect">
            <a:avLst/>
          </a:prstGeom>
        </p:spPr>
        <p:txBody>
          <a:bodyPr wrap="square">
            <a:spAutoFit/>
          </a:bodyPr>
          <a:lstStyle/>
          <a:p>
            <a:pPr algn="ctr"/>
            <a:r>
              <a:rPr lang="en-US" sz="1600" dirty="0" smtClean="0">
                <a:solidFill>
                  <a:srgbClr val="595959"/>
                </a:solidFill>
                <a:latin typeface="Calibri"/>
                <a:cs typeface="Calibri"/>
              </a:rPr>
              <a:t>Breast cancer is the MOST common cancer in women</a:t>
            </a:r>
            <a:endParaRPr lang="en-US" sz="1600" dirty="0">
              <a:solidFill>
                <a:srgbClr val="595959"/>
              </a:solidFill>
            </a:endParaRPr>
          </a:p>
        </p:txBody>
      </p:sp>
      <p:graphicFrame>
        <p:nvGraphicFramePr>
          <p:cNvPr id="6" name="Content Placeholder 10"/>
          <p:cNvGraphicFramePr>
            <a:graphicFrameLocks/>
          </p:cNvGraphicFramePr>
          <p:nvPr>
            <p:extLst>
              <p:ext uri="{D42A27DB-BD31-4B8C-83A1-F6EECF244321}">
                <p14:modId xmlns:p14="http://schemas.microsoft.com/office/powerpoint/2010/main" val="196513811"/>
              </p:ext>
            </p:extLst>
          </p:nvPr>
        </p:nvGraphicFramePr>
        <p:xfrm>
          <a:off x="1826371" y="2090137"/>
          <a:ext cx="5262880" cy="3622887"/>
        </p:xfrm>
        <a:graphic>
          <a:graphicData uri="http://schemas.openxmlformats.org/drawingml/2006/table">
            <a:tbl>
              <a:tblPr firstRow="1" bandRow="1">
                <a:tableStyleId>{5C22544A-7EE6-4342-B048-85BDC9FD1C3A}</a:tableStyleId>
              </a:tblPr>
              <a:tblGrid>
                <a:gridCol w="1398117"/>
                <a:gridCol w="3864763"/>
              </a:tblGrid>
              <a:tr h="162804">
                <a:tc>
                  <a:txBody>
                    <a:bodyPr/>
                    <a:lstStyle/>
                    <a:p>
                      <a:pPr algn="r"/>
                      <a:r>
                        <a:rPr lang="en-US" sz="1800" b="1" i="0" dirty="0" smtClean="0">
                          <a:solidFill>
                            <a:schemeClr val="bg1"/>
                          </a:solidFill>
                          <a:latin typeface="Calibri"/>
                          <a:cs typeface="Calibri"/>
                        </a:rPr>
                        <a:t>29%</a:t>
                      </a:r>
                      <a:endParaRPr lang="en-US" sz="1800" b="1" i="0" dirty="0">
                        <a:solidFill>
                          <a:schemeClr val="bg1"/>
                        </a:solidFill>
                        <a:latin typeface="Calibri"/>
                        <a:cs typeface="Calibri"/>
                      </a:endParaRPr>
                    </a:p>
                  </a:txBody>
                  <a:tcPr marL="137160" marR="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i="0" dirty="0" smtClean="0">
                          <a:solidFill>
                            <a:schemeClr val="bg1"/>
                          </a:solidFill>
                          <a:latin typeface="Calibri"/>
                          <a:cs typeface="Calibri"/>
                        </a:rPr>
                        <a:t>BREAST</a:t>
                      </a:r>
                      <a:r>
                        <a:rPr lang="en-US" sz="1800" b="1" i="0" baseline="0" dirty="0" smtClean="0">
                          <a:solidFill>
                            <a:schemeClr val="bg1"/>
                          </a:solidFill>
                          <a:latin typeface="Calibri"/>
                          <a:cs typeface="Calibri"/>
                        </a:rPr>
                        <a:t>   </a:t>
                      </a:r>
                      <a:r>
                        <a:rPr lang="en-US" sz="1800" b="1" i="0" dirty="0" smtClean="0">
                          <a:solidFill>
                            <a:schemeClr val="bg1"/>
                          </a:solidFill>
                          <a:latin typeface="Calibri"/>
                          <a:cs typeface="Calibri"/>
                        </a:rPr>
                        <a:t> </a:t>
                      </a:r>
                      <a:r>
                        <a:rPr lang="en-US" sz="1800" b="1" i="0" dirty="0" smtClean="0">
                          <a:solidFill>
                            <a:srgbClr val="C4296A"/>
                          </a:solidFill>
                          <a:latin typeface="Calibri"/>
                          <a:cs typeface="Calibri"/>
                        </a:rPr>
                        <a:t>(232,340 cases)</a:t>
                      </a:r>
                      <a:endParaRPr lang="en-US" sz="1800" b="1" i="0" dirty="0">
                        <a:solidFill>
                          <a:srgbClr val="C4296A"/>
                        </a:solidFill>
                        <a:latin typeface="Calibri"/>
                        <a:cs typeface="Calibri"/>
                      </a:endParaRPr>
                    </a:p>
                  </a:txBody>
                  <a:tcPr marL="137160" marR="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r"/>
                      <a:endParaRPr lang="en-US" sz="200" b="1" dirty="0">
                        <a:solidFill>
                          <a:schemeClr val="tx1">
                            <a:lumMod val="85000"/>
                            <a:lumOff val="15000"/>
                          </a:schemeClr>
                        </a:solidFill>
                        <a:latin typeface="Calibri"/>
                        <a:cs typeface="Calibri"/>
                      </a:endParaRPr>
                    </a:p>
                  </a:txBody>
                  <a:tcPr marL="137160" marR="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dirty="0">
                        <a:solidFill>
                          <a:schemeClr val="tx1">
                            <a:lumMod val="85000"/>
                            <a:lumOff val="15000"/>
                          </a:schemeClr>
                        </a:solidFill>
                        <a:latin typeface="Calibri"/>
                        <a:cs typeface="Calibri"/>
                      </a:endParaRPr>
                    </a:p>
                  </a:txBody>
                  <a:tcPr marL="137160" marR="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14%</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smtClean="0">
                          <a:solidFill>
                            <a:schemeClr val="tx1">
                              <a:lumMod val="65000"/>
                              <a:lumOff val="35000"/>
                            </a:schemeClr>
                          </a:solidFill>
                          <a:latin typeface="Calibri"/>
                          <a:cs typeface="Calibri"/>
                        </a:rPr>
                        <a:t>Lung &amp; bronchus</a:t>
                      </a:r>
                      <a:endParaRPr lang="en-US" sz="1600" b="0" i="0"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9%</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smtClean="0">
                          <a:solidFill>
                            <a:schemeClr val="tx1">
                              <a:lumMod val="65000"/>
                              <a:lumOff val="35000"/>
                            </a:schemeClr>
                          </a:solidFill>
                          <a:latin typeface="Calibri"/>
                          <a:cs typeface="Calibri"/>
                        </a:rPr>
                        <a:t>Colon &amp; rectum</a:t>
                      </a:r>
                      <a:endParaRPr lang="en-US" sz="1600" b="0" i="0"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6%</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smtClean="0">
                          <a:solidFill>
                            <a:schemeClr val="tx1">
                              <a:lumMod val="65000"/>
                              <a:lumOff val="35000"/>
                            </a:schemeClr>
                          </a:solidFill>
                          <a:latin typeface="Calibri"/>
                          <a:cs typeface="Calibri"/>
                        </a:rPr>
                        <a:t>Uterine corpus </a:t>
                      </a:r>
                      <a:endParaRPr lang="en-US" sz="1600" b="0" i="0"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5%</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solidFill>
                            <a:schemeClr val="tx1">
                              <a:lumMod val="65000"/>
                              <a:lumOff val="35000"/>
                            </a:schemeClr>
                          </a:solidFill>
                          <a:latin typeface="Calibri"/>
                          <a:cs typeface="Calibri"/>
                        </a:rPr>
                        <a:t>Thyroid</a:t>
                      </a: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4%</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solidFill>
                            <a:schemeClr val="tx1">
                              <a:lumMod val="65000"/>
                              <a:lumOff val="35000"/>
                            </a:schemeClr>
                          </a:solidFill>
                          <a:latin typeface="Calibri"/>
                          <a:cs typeface="Calibri"/>
                        </a:rPr>
                        <a:t>Non-Hodgkin</a:t>
                      </a:r>
                      <a:r>
                        <a:rPr lang="en-US" sz="1600" b="0" i="0" baseline="0" dirty="0" smtClean="0">
                          <a:solidFill>
                            <a:schemeClr val="tx1">
                              <a:lumMod val="65000"/>
                              <a:lumOff val="35000"/>
                            </a:schemeClr>
                          </a:solidFill>
                          <a:latin typeface="Calibri"/>
                          <a:cs typeface="Calibri"/>
                        </a:rPr>
                        <a:t> </a:t>
                      </a:r>
                      <a:r>
                        <a:rPr lang="en-US" sz="1600" b="0" i="0" dirty="0" smtClean="0">
                          <a:solidFill>
                            <a:schemeClr val="tx1">
                              <a:lumMod val="65000"/>
                              <a:lumOff val="35000"/>
                            </a:schemeClr>
                          </a:solidFill>
                          <a:latin typeface="Calibri"/>
                          <a:cs typeface="Calibri"/>
                        </a:rPr>
                        <a:t>lymphoma</a:t>
                      </a: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4%</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lumMod val="65000"/>
                              <a:lumOff val="35000"/>
                            </a:schemeClr>
                          </a:solidFill>
                          <a:latin typeface="Calibri"/>
                          <a:cs typeface="Calibri"/>
                        </a:rPr>
                        <a:t>Melanoma of skin</a:t>
                      </a: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3%</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smtClean="0">
                          <a:solidFill>
                            <a:schemeClr val="tx1">
                              <a:lumMod val="65000"/>
                              <a:lumOff val="35000"/>
                            </a:schemeClr>
                          </a:solidFill>
                          <a:latin typeface="Calibri"/>
                          <a:cs typeface="Calibri"/>
                        </a:rPr>
                        <a:t>Kidney &amp; renal pelvis</a:t>
                      </a:r>
                      <a:endParaRPr lang="en-US" sz="1600" b="0" i="0"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3%</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lumMod val="65000"/>
                              <a:lumOff val="35000"/>
                            </a:schemeClr>
                          </a:solidFill>
                          <a:latin typeface="Calibri"/>
                          <a:cs typeface="Calibri"/>
                        </a:rPr>
                        <a:t>Ovary</a:t>
                      </a: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199">
                <a:tc>
                  <a:txBody>
                    <a:bodyPr/>
                    <a:lstStyle/>
                    <a:p>
                      <a:pPr algn="r"/>
                      <a:r>
                        <a:rPr lang="en-US" sz="1600" b="1" dirty="0" smtClean="0">
                          <a:solidFill>
                            <a:schemeClr val="tx1">
                              <a:lumMod val="65000"/>
                              <a:lumOff val="35000"/>
                            </a:schemeClr>
                          </a:solidFill>
                          <a:latin typeface="Calibri"/>
                          <a:cs typeface="Calibri"/>
                        </a:rPr>
                        <a:t>3%</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lumMod val="65000"/>
                              <a:lumOff val="35000"/>
                            </a:schemeClr>
                          </a:solidFill>
                          <a:latin typeface="Calibri"/>
                          <a:cs typeface="Calibri"/>
                        </a:rPr>
                        <a:t>Pancreas</a:t>
                      </a: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90952">
                <a:tc>
                  <a:txBody>
                    <a:bodyPr/>
                    <a:lstStyle/>
                    <a:p>
                      <a:pPr algn="r"/>
                      <a:r>
                        <a:rPr lang="en-US" sz="1600" b="1" dirty="0" smtClean="0">
                          <a:solidFill>
                            <a:schemeClr val="tx1">
                              <a:lumMod val="65000"/>
                              <a:lumOff val="35000"/>
                            </a:schemeClr>
                          </a:solidFill>
                          <a:latin typeface="Calibri"/>
                          <a:cs typeface="Calibri"/>
                        </a:rPr>
                        <a:t>20%</a:t>
                      </a:r>
                      <a:endParaRPr lang="en-US" sz="1600" b="1"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smtClean="0">
                          <a:solidFill>
                            <a:schemeClr val="tx1">
                              <a:lumMod val="65000"/>
                              <a:lumOff val="35000"/>
                            </a:schemeClr>
                          </a:solidFill>
                          <a:latin typeface="Calibri"/>
                          <a:cs typeface="Calibri"/>
                        </a:rPr>
                        <a:t>All other sites</a:t>
                      </a:r>
                      <a:endParaRPr lang="en-US" sz="1600" b="0" i="0" dirty="0">
                        <a:solidFill>
                          <a:schemeClr val="tx1">
                            <a:lumMod val="65000"/>
                            <a:lumOff val="35000"/>
                          </a:schemeClr>
                        </a:solidFill>
                        <a:latin typeface="Calibri"/>
                        <a:cs typeface="Calibri"/>
                      </a:endParaRPr>
                    </a:p>
                  </a:txBody>
                  <a:tcPr marL="137160" marR="13716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7" name="Rectangle 16"/>
          <p:cNvSpPr/>
          <p:nvPr/>
        </p:nvSpPr>
        <p:spPr bwMode="auto">
          <a:xfrm>
            <a:off x="2470293" y="2105135"/>
            <a:ext cx="3505382" cy="3670939"/>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08" charset="0"/>
            </a:endParaRPr>
          </a:p>
        </p:txBody>
      </p:sp>
      <p:cxnSp>
        <p:nvCxnSpPr>
          <p:cNvPr id="19" name="Straight Connector 18"/>
          <p:cNvCxnSpPr/>
          <p:nvPr/>
        </p:nvCxnSpPr>
        <p:spPr bwMode="auto">
          <a:xfrm rot="16200000" flipH="1">
            <a:off x="1398188" y="3938525"/>
            <a:ext cx="3670104" cy="2239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21" name="Rectangle 20"/>
          <p:cNvSpPr/>
          <p:nvPr/>
        </p:nvSpPr>
        <p:spPr>
          <a:xfrm>
            <a:off x="6406877" y="1867959"/>
            <a:ext cx="2432323" cy="2862322"/>
          </a:xfrm>
          <a:prstGeom prst="rect">
            <a:avLst/>
          </a:prstGeom>
        </p:spPr>
        <p:txBody>
          <a:bodyPr wrap="square">
            <a:spAutoFit/>
          </a:bodyPr>
          <a:lstStyle/>
          <a:p>
            <a:r>
              <a:rPr lang="en-US" sz="1600" dirty="0" smtClean="0">
                <a:solidFill>
                  <a:srgbClr val="595959"/>
                </a:solidFill>
                <a:latin typeface="Calibri"/>
                <a:cs typeface="Calibri"/>
              </a:rPr>
              <a:t/>
            </a:r>
            <a:br>
              <a:rPr lang="en-US" sz="1600" dirty="0" smtClean="0">
                <a:solidFill>
                  <a:srgbClr val="595959"/>
                </a:solidFill>
                <a:latin typeface="Calibri"/>
                <a:cs typeface="Calibri"/>
              </a:rPr>
            </a:br>
            <a:r>
              <a:rPr lang="en-US" sz="1600" dirty="0" smtClean="0">
                <a:solidFill>
                  <a:srgbClr val="595959"/>
                </a:solidFill>
                <a:latin typeface="Calibri"/>
                <a:cs typeface="Calibri"/>
              </a:rPr>
              <a:t>The global </a:t>
            </a:r>
            <a:br>
              <a:rPr lang="en-US" sz="1600" dirty="0" smtClean="0">
                <a:solidFill>
                  <a:srgbClr val="595959"/>
                </a:solidFill>
                <a:latin typeface="Calibri"/>
                <a:cs typeface="Calibri"/>
              </a:rPr>
            </a:br>
            <a:r>
              <a:rPr lang="en-US" sz="1600" dirty="0" smtClean="0">
                <a:solidFill>
                  <a:srgbClr val="595959"/>
                </a:solidFill>
                <a:latin typeface="Calibri"/>
                <a:cs typeface="Calibri"/>
              </a:rPr>
              <a:t>incidence is </a:t>
            </a:r>
            <a:br>
              <a:rPr lang="en-US" sz="1600" dirty="0" smtClean="0">
                <a:solidFill>
                  <a:srgbClr val="595959"/>
                </a:solidFill>
                <a:latin typeface="Calibri"/>
                <a:cs typeface="Calibri"/>
              </a:rPr>
            </a:br>
            <a:r>
              <a:rPr lang="en-US" sz="2000" b="1" dirty="0" smtClean="0">
                <a:solidFill>
                  <a:srgbClr val="003466"/>
                </a:solidFill>
                <a:latin typeface="Calibri"/>
                <a:cs typeface="Calibri"/>
              </a:rPr>
              <a:t>projected to </a:t>
            </a:r>
            <a:br>
              <a:rPr lang="en-US" sz="2000" b="1" dirty="0" smtClean="0">
                <a:solidFill>
                  <a:srgbClr val="003466"/>
                </a:solidFill>
                <a:latin typeface="Calibri"/>
                <a:cs typeface="Calibri"/>
              </a:rPr>
            </a:br>
            <a:r>
              <a:rPr lang="en-US" sz="2000" b="1" dirty="0" smtClean="0">
                <a:solidFill>
                  <a:srgbClr val="003466"/>
                </a:solidFill>
                <a:latin typeface="Calibri"/>
                <a:cs typeface="Calibri"/>
              </a:rPr>
              <a:t>double </a:t>
            </a:r>
            <a:r>
              <a:rPr lang="en-US" sz="1600" dirty="0" smtClean="0">
                <a:solidFill>
                  <a:srgbClr val="595959"/>
                </a:solidFill>
                <a:latin typeface="Calibri"/>
                <a:cs typeface="Calibri"/>
              </a:rPr>
              <a:t>by </a:t>
            </a:r>
            <a:br>
              <a:rPr lang="en-US" sz="1600" dirty="0" smtClean="0">
                <a:solidFill>
                  <a:srgbClr val="595959"/>
                </a:solidFill>
                <a:latin typeface="Calibri"/>
                <a:cs typeface="Calibri"/>
              </a:rPr>
            </a:br>
            <a:r>
              <a:rPr lang="en-US" sz="3200" b="1" dirty="0" smtClean="0">
                <a:solidFill>
                  <a:srgbClr val="003466"/>
                </a:solidFill>
                <a:latin typeface="Calibri"/>
                <a:cs typeface="Calibri"/>
              </a:rPr>
              <a:t>2040</a:t>
            </a:r>
            <a:r>
              <a:rPr lang="en-US" sz="1600" dirty="0" smtClean="0">
                <a:solidFill>
                  <a:srgbClr val="595959"/>
                </a:solidFill>
                <a:latin typeface="Calibri"/>
                <a:cs typeface="Calibri"/>
              </a:rPr>
              <a:t> </a:t>
            </a:r>
          </a:p>
          <a:p>
            <a:r>
              <a:rPr lang="en-US" sz="1600" dirty="0" smtClean="0">
                <a:solidFill>
                  <a:srgbClr val="595959"/>
                </a:solidFill>
                <a:latin typeface="Calibri"/>
                <a:cs typeface="Calibri"/>
              </a:rPr>
              <a:t/>
            </a:r>
            <a:br>
              <a:rPr lang="en-US" sz="1600" dirty="0" smtClean="0">
                <a:solidFill>
                  <a:srgbClr val="595959"/>
                </a:solidFill>
                <a:latin typeface="Calibri"/>
                <a:cs typeface="Calibri"/>
              </a:rPr>
            </a:br>
            <a:r>
              <a:rPr lang="en-US" sz="1400" i="1" dirty="0" smtClean="0">
                <a:solidFill>
                  <a:srgbClr val="595959"/>
                </a:solidFill>
                <a:latin typeface="Calibri"/>
                <a:cs typeface="Calibri"/>
              </a:rPr>
              <a:t>and be diagnosed in </a:t>
            </a:r>
            <a:br>
              <a:rPr lang="en-US" sz="1400" i="1" dirty="0" smtClean="0">
                <a:solidFill>
                  <a:srgbClr val="595959"/>
                </a:solidFill>
                <a:latin typeface="Calibri"/>
                <a:cs typeface="Calibri"/>
              </a:rPr>
            </a:br>
            <a:r>
              <a:rPr lang="en-US" sz="1400" i="1" dirty="0" smtClean="0">
                <a:solidFill>
                  <a:srgbClr val="595959"/>
                </a:solidFill>
                <a:latin typeface="Calibri"/>
                <a:cs typeface="Calibri"/>
              </a:rPr>
              <a:t>even younger women.</a:t>
            </a:r>
          </a:p>
          <a:p>
            <a:endParaRPr lang="en-US" sz="1600" dirty="0">
              <a:solidFill>
                <a:srgbClr val="595959"/>
              </a:solidFill>
            </a:endParaRPr>
          </a:p>
        </p:txBody>
      </p:sp>
      <p:pic>
        <p:nvPicPr>
          <p:cNvPr id="22" name="Picture 21" descr="world.jpg"/>
          <p:cNvPicPr>
            <a:picLocks noChangeAspect="1"/>
          </p:cNvPicPr>
          <p:nvPr/>
        </p:nvPicPr>
        <p:blipFill>
          <a:blip r:embed="rId4"/>
          <a:stretch>
            <a:fillRect/>
          </a:stretch>
        </p:blipFill>
        <p:spPr>
          <a:xfrm>
            <a:off x="7463794" y="3253320"/>
            <a:ext cx="581094" cy="601132"/>
          </a:xfrm>
          <a:prstGeom prst="rect">
            <a:avLst/>
          </a:prstGeom>
        </p:spPr>
      </p:pic>
      <p:sp>
        <p:nvSpPr>
          <p:cNvPr id="23" name="Rectangle 22"/>
          <p:cNvSpPr/>
          <p:nvPr/>
        </p:nvSpPr>
        <p:spPr bwMode="auto">
          <a:xfrm>
            <a:off x="6324600" y="2095501"/>
            <a:ext cx="1854200" cy="2590799"/>
          </a:xfrm>
          <a:prstGeom prst="rect">
            <a:avLst/>
          </a:prstGeom>
          <a:noFill/>
          <a:ln w="5397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08" charset="0"/>
            </a:endParaRPr>
          </a:p>
        </p:txBody>
      </p:sp>
      <p:pic>
        <p:nvPicPr>
          <p:cNvPr id="27" name="Picture 26"/>
          <p:cNvPicPr>
            <a:picLocks noChangeAspect="1"/>
          </p:cNvPicPr>
          <p:nvPr/>
        </p:nvPicPr>
        <p:blipFill>
          <a:blip r:embed="rId5"/>
          <a:stretch>
            <a:fillRect/>
          </a:stretch>
        </p:blipFill>
        <p:spPr>
          <a:xfrm flipH="1">
            <a:off x="6019800" y="2203450"/>
            <a:ext cx="127000" cy="177800"/>
          </a:xfrm>
          <a:prstGeom prst="rect">
            <a:avLst/>
          </a:prstGeom>
        </p:spPr>
      </p:pic>
      <p:pic>
        <p:nvPicPr>
          <p:cNvPr id="28" name="Picture 27"/>
          <p:cNvPicPr>
            <a:picLocks noChangeAspect="1"/>
          </p:cNvPicPr>
          <p:nvPr/>
        </p:nvPicPr>
        <p:blipFill>
          <a:blip r:embed="rId6"/>
          <a:stretch>
            <a:fillRect/>
          </a:stretch>
        </p:blipFill>
        <p:spPr>
          <a:xfrm>
            <a:off x="6064250" y="2216150"/>
            <a:ext cx="355600" cy="101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defRPr/>
            </a:pPr>
            <a:fld id="{B7B025BC-0569-4D70-9FCE-8E7C3E9E2675}" type="slidenum">
              <a:rPr lang="en-US" smtClean="0"/>
              <a:pPr>
                <a:defRPr/>
              </a:pPr>
              <a:t>30</a:t>
            </a:fld>
            <a:endParaRPr lang="en-US" dirty="0"/>
          </a:p>
        </p:txBody>
      </p:sp>
      <p:pic>
        <p:nvPicPr>
          <p:cNvPr id="4" name="Picture 3" descr="PowerpointBCOlast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Title 4"/>
          <p:cNvSpPr>
            <a:spLocks noGrp="1"/>
          </p:cNvSpPr>
          <p:nvPr>
            <p:ph type="title"/>
          </p:nvPr>
        </p:nvSpPr>
        <p:spPr>
          <a:xfrm>
            <a:off x="0" y="4068375"/>
            <a:ext cx="9144000" cy="1336040"/>
          </a:xfrm>
        </p:spPr>
        <p:txBody>
          <a:bodyPr/>
          <a:lstStyle/>
          <a:p>
            <a:r>
              <a:rPr lang="en-US" sz="4800" dirty="0" smtClean="0">
                <a:solidFill>
                  <a:srgbClr val="003466"/>
                </a:solidFill>
              </a:rPr>
              <a:t>Thank You</a:t>
            </a:r>
            <a:r>
              <a:rPr lang="en-US" sz="4800" b="1" i="1" dirty="0" smtClean="0">
                <a:solidFill>
                  <a:srgbClr val="003466"/>
                </a:solidFill>
              </a:rPr>
              <a:t/>
            </a:r>
            <a:br>
              <a:rPr lang="en-US" sz="4800" b="1" i="1" dirty="0" smtClean="0">
                <a:solidFill>
                  <a:srgbClr val="003466"/>
                </a:solidFill>
              </a:rPr>
            </a:br>
            <a:r>
              <a:rPr lang="en-US" sz="4800" dirty="0" smtClean="0">
                <a:solidFill>
                  <a:srgbClr val="003466"/>
                </a:solidFill>
              </a:rPr>
              <a:t/>
            </a:r>
            <a:br>
              <a:rPr lang="en-US" sz="4800" dirty="0" smtClean="0">
                <a:solidFill>
                  <a:srgbClr val="003466"/>
                </a:solidFill>
              </a:rPr>
            </a:br>
            <a:r>
              <a:rPr lang="en-US" sz="4800" dirty="0" smtClean="0">
                <a:solidFill>
                  <a:srgbClr val="003466"/>
                </a:solidFill>
              </a:rPr>
              <a:t/>
            </a:r>
            <a:br>
              <a:rPr lang="en-US" sz="4800" dirty="0" smtClean="0">
                <a:solidFill>
                  <a:srgbClr val="003466"/>
                </a:solidFill>
              </a:rPr>
            </a:br>
            <a:r>
              <a:rPr lang="en-US" sz="4800" dirty="0" smtClean="0">
                <a:solidFill>
                  <a:srgbClr val="003466"/>
                </a:solidFill>
              </a:rPr>
              <a:t/>
            </a:r>
            <a:br>
              <a:rPr lang="en-US" sz="4800" dirty="0" smtClean="0">
                <a:solidFill>
                  <a:srgbClr val="003466"/>
                </a:solidFill>
              </a:rPr>
            </a:br>
            <a:r>
              <a:rPr lang="en-US" sz="4800" dirty="0" smtClean="0">
                <a:solidFill>
                  <a:srgbClr val="003466"/>
                </a:solidFill>
              </a:rPr>
              <a:t/>
            </a:r>
            <a:br>
              <a:rPr lang="en-US" sz="4800" dirty="0" smtClean="0">
                <a:solidFill>
                  <a:srgbClr val="003466"/>
                </a:solidFill>
              </a:rPr>
            </a:br>
            <a:endParaRPr lang="en-US" sz="4800" dirty="0" smtClean="0">
              <a:solidFill>
                <a:srgbClr val="003466"/>
              </a:solidFill>
            </a:endParaRPr>
          </a:p>
        </p:txBody>
      </p:sp>
      <p:sp>
        <p:nvSpPr>
          <p:cNvPr id="12" name="TextBox 11"/>
          <p:cNvSpPr txBox="1"/>
          <p:nvPr/>
        </p:nvSpPr>
        <p:spPr>
          <a:xfrm>
            <a:off x="0" y="4929336"/>
            <a:ext cx="9144000" cy="1538883"/>
          </a:xfrm>
          <a:prstGeom prst="rect">
            <a:avLst/>
          </a:prstGeom>
          <a:noFill/>
          <a:ln w="12700" cmpd="thickThin">
            <a:noFill/>
          </a:ln>
        </p:spPr>
        <p:txBody>
          <a:bodyPr wrap="square" rtlCol="0">
            <a:spAutoFit/>
          </a:bodyPr>
          <a:lstStyle/>
          <a:p>
            <a:pPr algn="ctr"/>
            <a:r>
              <a:rPr lang="en-US" sz="2000" dirty="0" smtClean="0">
                <a:solidFill>
                  <a:schemeClr val="tx1">
                    <a:lumMod val="65000"/>
                    <a:lumOff val="35000"/>
                  </a:schemeClr>
                </a:solidFill>
                <a:latin typeface="Calibri"/>
                <a:cs typeface="Calibri"/>
              </a:rPr>
              <a:t>Marisa C. Weiss, M.D.</a:t>
            </a:r>
          </a:p>
          <a:p>
            <a:pPr algn="ctr"/>
            <a:endParaRPr lang="en-US" sz="1400" dirty="0">
              <a:solidFill>
                <a:schemeClr val="tx1">
                  <a:lumMod val="65000"/>
                  <a:lumOff val="35000"/>
                </a:schemeClr>
              </a:solidFill>
              <a:latin typeface="Calibri"/>
              <a:cs typeface="Calibri"/>
              <a:hlinkClick r:id="rId4"/>
            </a:endParaRPr>
          </a:p>
          <a:p>
            <a:pPr algn="ctr"/>
            <a:r>
              <a:rPr lang="en-US" sz="1200" dirty="0" smtClean="0">
                <a:solidFill>
                  <a:schemeClr val="tx1">
                    <a:lumMod val="65000"/>
                    <a:lumOff val="35000"/>
                  </a:schemeClr>
                </a:solidFill>
                <a:latin typeface="Calibri"/>
                <a:cs typeface="Calibri"/>
                <a:hlinkClick r:id="rId4"/>
              </a:rPr>
              <a:t>mweiss@breastcancer.org</a:t>
            </a:r>
            <a:r>
              <a:rPr lang="en-US" sz="1200" dirty="0" smtClean="0">
                <a:solidFill>
                  <a:schemeClr val="tx1">
                    <a:lumMod val="65000"/>
                    <a:lumOff val="35000"/>
                  </a:schemeClr>
                </a:solidFill>
                <a:latin typeface="Calibri"/>
                <a:cs typeface="Calibri"/>
              </a:rPr>
              <a:t>  | 610-642-6550</a:t>
            </a:r>
          </a:p>
          <a:p>
            <a:pPr algn="ctr"/>
            <a:endParaRPr lang="en-US" sz="1600" dirty="0" smtClean="0">
              <a:solidFill>
                <a:schemeClr val="tx1">
                  <a:lumMod val="65000"/>
                  <a:lumOff val="35000"/>
                </a:schemeClr>
              </a:solidFill>
              <a:latin typeface="Calibri"/>
              <a:cs typeface="Calibri"/>
            </a:endParaRPr>
          </a:p>
          <a:p>
            <a:pPr algn="ctr">
              <a:buFont typeface="Arial" pitchFamily="34" charset="0"/>
              <a:buChar char="•"/>
            </a:pPr>
            <a:endParaRPr lang="en-US" sz="1600" dirty="0" smtClean="0">
              <a:solidFill>
                <a:schemeClr val="tx1">
                  <a:lumMod val="65000"/>
                  <a:lumOff val="35000"/>
                </a:schemeClr>
              </a:solidFill>
              <a:latin typeface="Calibri"/>
              <a:cs typeface="Calibri"/>
            </a:endParaRPr>
          </a:p>
          <a:p>
            <a:pPr algn="ctr">
              <a:buFont typeface="Arial" pitchFamily="34" charset="0"/>
              <a:buChar char="•"/>
            </a:pPr>
            <a:endParaRPr lang="en-US" sz="1600" dirty="0">
              <a:solidFill>
                <a:schemeClr val="tx1">
                  <a:lumMod val="65000"/>
                  <a:lumOff val="35000"/>
                </a:schemeClr>
              </a:solidFill>
              <a:latin typeface="Calibri"/>
              <a:cs typeface="Calibri"/>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360" y="5683250"/>
            <a:ext cx="1171120" cy="3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https://g.twimg.com/Twitter_logo_blu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535" y="5651500"/>
            <a:ext cx="390414" cy="31740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pgreen.BCO\Downloads\YouTube-logo-full_colo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1856" y="5472545"/>
            <a:ext cx="1160000" cy="7218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681038"/>
            <a:ext cx="7731369" cy="677862"/>
          </a:xfrm>
        </p:spPr>
        <p:txBody>
          <a:bodyPr/>
          <a:lstStyle/>
          <a:p>
            <a:r>
              <a:rPr lang="en-US" sz="2400" dirty="0" smtClean="0">
                <a:solidFill>
                  <a:srgbClr val="003466"/>
                </a:solidFill>
                <a:latin typeface="Calibri"/>
                <a:cs typeface="Calibri"/>
              </a:rPr>
              <a:t>Closing the “</a:t>
            </a:r>
            <a:r>
              <a:rPr lang="en-US" sz="2400" dirty="0" smtClean="0">
                <a:solidFill>
                  <a:srgbClr val="DB2E76"/>
                </a:solidFill>
                <a:latin typeface="Calibri"/>
                <a:cs typeface="Calibri"/>
              </a:rPr>
              <a:t>PINK</a:t>
            </a:r>
            <a:r>
              <a:rPr lang="en-US" sz="2400" dirty="0" smtClean="0">
                <a:solidFill>
                  <a:srgbClr val="003466"/>
                </a:solidFill>
                <a:latin typeface="Calibri"/>
                <a:cs typeface="Calibri"/>
              </a:rPr>
              <a:t>” </a:t>
            </a:r>
            <a:r>
              <a:rPr lang="en-US" sz="2400" dirty="0">
                <a:solidFill>
                  <a:srgbClr val="003466"/>
                </a:solidFill>
              </a:rPr>
              <a:t>K</a:t>
            </a:r>
            <a:r>
              <a:rPr lang="en-US" sz="2400" dirty="0" smtClean="0">
                <a:solidFill>
                  <a:srgbClr val="003466"/>
                </a:solidFill>
                <a:latin typeface="Calibri"/>
                <a:cs typeface="Calibri"/>
              </a:rPr>
              <a:t>nowledge </a:t>
            </a:r>
            <a:r>
              <a:rPr lang="en-US" sz="2400" dirty="0">
                <a:solidFill>
                  <a:srgbClr val="003466"/>
                </a:solidFill>
              </a:rPr>
              <a:t>G</a:t>
            </a:r>
            <a:r>
              <a:rPr lang="en-US" sz="2400" dirty="0" smtClean="0">
                <a:solidFill>
                  <a:srgbClr val="003466"/>
                </a:solidFill>
                <a:latin typeface="Calibri"/>
                <a:cs typeface="Calibri"/>
              </a:rPr>
              <a:t>ap</a:t>
            </a:r>
            <a:endParaRPr lang="en-US" sz="2400" dirty="0">
              <a:solidFill>
                <a:srgbClr val="003466"/>
              </a:solidFill>
              <a:latin typeface="Calibri"/>
              <a:cs typeface="Calibri"/>
            </a:endParaRPr>
          </a:p>
        </p:txBody>
      </p:sp>
      <p:sp>
        <p:nvSpPr>
          <p:cNvPr id="3" name="TextBox 2"/>
          <p:cNvSpPr txBox="1"/>
          <p:nvPr/>
        </p:nvSpPr>
        <p:spPr>
          <a:xfrm>
            <a:off x="224290" y="5330951"/>
            <a:ext cx="2303253" cy="369332"/>
          </a:xfrm>
          <a:prstGeom prst="rect">
            <a:avLst/>
          </a:prstGeom>
          <a:noFill/>
        </p:spPr>
        <p:txBody>
          <a:bodyPr wrap="square" rtlCol="0">
            <a:spAutoFit/>
          </a:bodyPr>
          <a:lstStyle/>
          <a:p>
            <a:pPr algn="ctr"/>
            <a:r>
              <a:rPr lang="en-US" sz="1800" dirty="0" smtClean="0">
                <a:solidFill>
                  <a:schemeClr val="bg2">
                    <a:lumMod val="50000"/>
                  </a:schemeClr>
                </a:solidFill>
                <a:latin typeface="Calibri" panose="020F0502020204030204" pitchFamily="34" charset="0"/>
                <a:cs typeface="Calibri" panose="020F0502020204030204" pitchFamily="34" charset="0"/>
              </a:rPr>
              <a:t>Prevention</a:t>
            </a:r>
            <a:endParaRPr lang="en-US" sz="1800" dirty="0">
              <a:solidFill>
                <a:schemeClr val="bg2">
                  <a:lumMod val="50000"/>
                </a:schemeClr>
              </a:solidFill>
              <a:latin typeface="Calibri" panose="020F0502020204030204" pitchFamily="34" charset="0"/>
              <a:cs typeface="Calibri" panose="020F0502020204030204" pitchFamily="34" charset="0"/>
            </a:endParaRPr>
          </a:p>
        </p:txBody>
      </p:sp>
      <p:sp>
        <p:nvSpPr>
          <p:cNvPr id="4" name="Rectangle 3"/>
          <p:cNvSpPr/>
          <p:nvPr/>
        </p:nvSpPr>
        <p:spPr>
          <a:xfrm>
            <a:off x="2386418" y="5319330"/>
            <a:ext cx="2083712" cy="369332"/>
          </a:xfrm>
          <a:prstGeom prst="rect">
            <a:avLst/>
          </a:prstGeom>
        </p:spPr>
        <p:txBody>
          <a:bodyPr wrap="none">
            <a:spAutoFit/>
          </a:bodyPr>
          <a:lstStyle/>
          <a:p>
            <a:pPr algn="ctr"/>
            <a:r>
              <a:rPr lang="en-US" sz="1800" dirty="0" smtClean="0">
                <a:solidFill>
                  <a:schemeClr val="bg2">
                    <a:lumMod val="50000"/>
                  </a:schemeClr>
                </a:solidFill>
                <a:latin typeface="Calibri" panose="020F0502020204030204" pitchFamily="34" charset="0"/>
                <a:cs typeface="Calibri" panose="020F0502020204030204" pitchFamily="34" charset="0"/>
              </a:rPr>
              <a:t>Detection/Diagnosis</a:t>
            </a:r>
            <a:endParaRPr lang="en-US" sz="1800" dirty="0">
              <a:solidFill>
                <a:schemeClr val="bg2">
                  <a:lumMod val="50000"/>
                </a:schemeClr>
              </a:solidFill>
              <a:latin typeface="Calibri" panose="020F0502020204030204" pitchFamily="34" charset="0"/>
              <a:cs typeface="Calibri" panose="020F0502020204030204" pitchFamily="34" charset="0"/>
            </a:endParaRPr>
          </a:p>
        </p:txBody>
      </p:sp>
      <p:sp>
        <p:nvSpPr>
          <p:cNvPr id="5" name="Rectangle 4"/>
          <p:cNvSpPr/>
          <p:nvPr/>
        </p:nvSpPr>
        <p:spPr>
          <a:xfrm>
            <a:off x="7152175" y="5405590"/>
            <a:ext cx="1338059" cy="369332"/>
          </a:xfrm>
          <a:prstGeom prst="rect">
            <a:avLst/>
          </a:prstGeom>
        </p:spPr>
        <p:txBody>
          <a:bodyPr wrap="none">
            <a:spAutoFit/>
          </a:bodyPr>
          <a:lstStyle/>
          <a:p>
            <a:pPr algn="ctr"/>
            <a:r>
              <a:rPr lang="en-US" sz="1800" dirty="0" smtClean="0">
                <a:solidFill>
                  <a:schemeClr val="bg2">
                    <a:lumMod val="50000"/>
                  </a:schemeClr>
                </a:solidFill>
                <a:latin typeface="Calibri" panose="020F0502020204030204" pitchFamily="34" charset="0"/>
                <a:cs typeface="Calibri" panose="020F0502020204030204" pitchFamily="34" charset="0"/>
              </a:rPr>
              <a:t>Survivorship</a:t>
            </a:r>
            <a:endParaRPr lang="en-US" sz="1800" dirty="0">
              <a:solidFill>
                <a:schemeClr val="bg2">
                  <a:lumMod val="50000"/>
                </a:schemeClr>
              </a:solidFill>
              <a:latin typeface="Calibri" panose="020F0502020204030204" pitchFamily="34" charset="0"/>
              <a:cs typeface="Calibri" panose="020F0502020204030204" pitchFamily="34" charset="0"/>
            </a:endParaRPr>
          </a:p>
        </p:txBody>
      </p:sp>
      <p:pic>
        <p:nvPicPr>
          <p:cNvPr id="1027" name="Picture 3" descr="C:\Users\pgreen.BCO\AppData\Local\Microsoft\Windows\Temporary Internet Files\Content.Outlook\9CADY613\smiling woman 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41" y="2392582"/>
            <a:ext cx="1936104" cy="2905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green.BCO\AppData\Local\Microsoft\Windows\Temporary Internet Files\Content.Outlook\9CADY613\skin 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162" y="2394458"/>
            <a:ext cx="1915590" cy="28699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77367" y="1477193"/>
            <a:ext cx="4572000" cy="369332"/>
          </a:xfrm>
          <a:prstGeom prst="rect">
            <a:avLst/>
          </a:prstGeom>
        </p:spPr>
        <p:txBody>
          <a:bodyPr>
            <a:spAutoFit/>
          </a:bodyPr>
          <a:lstStyle/>
          <a:p>
            <a:pPr algn="ctr"/>
            <a:r>
              <a:rPr lang="en-US" sz="1800" dirty="0" smtClean="0">
                <a:solidFill>
                  <a:srgbClr val="595959"/>
                </a:solidFill>
                <a:latin typeface="Calibri"/>
                <a:cs typeface="Calibri"/>
              </a:rPr>
              <a:t>Awareness is </a:t>
            </a:r>
            <a:r>
              <a:rPr lang="en-US" sz="1800" b="1" dirty="0" smtClean="0">
                <a:solidFill>
                  <a:srgbClr val="E9317D"/>
                </a:solidFill>
                <a:latin typeface="Calibri"/>
                <a:cs typeface="Calibri"/>
              </a:rPr>
              <a:t>high</a:t>
            </a:r>
            <a:r>
              <a:rPr lang="en-US" sz="1800" dirty="0" smtClean="0">
                <a:solidFill>
                  <a:srgbClr val="595959"/>
                </a:solidFill>
                <a:latin typeface="Calibri"/>
                <a:cs typeface="Calibri"/>
              </a:rPr>
              <a:t>. Knowledge is </a:t>
            </a:r>
            <a:r>
              <a:rPr lang="en-US" sz="1800" b="1" u="sng" dirty="0" smtClean="0">
                <a:solidFill>
                  <a:srgbClr val="595959"/>
                </a:solidFill>
                <a:latin typeface="Calibri"/>
                <a:cs typeface="Calibri"/>
              </a:rPr>
              <a:t>LOW</a:t>
            </a:r>
            <a:r>
              <a:rPr lang="en-US" sz="1800" dirty="0" smtClean="0">
                <a:solidFill>
                  <a:srgbClr val="595959"/>
                </a:solidFill>
                <a:latin typeface="Calibri"/>
                <a:cs typeface="Calibri"/>
              </a:rPr>
              <a:t>. </a:t>
            </a:r>
            <a:endParaRPr lang="en-US" sz="1800" dirty="0">
              <a:solidFill>
                <a:srgbClr val="595959"/>
              </a:solidFill>
            </a:endParaRPr>
          </a:p>
        </p:txBody>
      </p:sp>
      <p:pic>
        <p:nvPicPr>
          <p:cNvPr id="1026" name="Picture 2" descr="M:\bc.org Company\Marketing\PURCHASED STOCK PHOTOS\People\smiling woman3 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687" y="2415396"/>
            <a:ext cx="1916440" cy="28712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23870" y="5339577"/>
            <a:ext cx="1389418" cy="369332"/>
          </a:xfrm>
          <a:prstGeom prst="rect">
            <a:avLst/>
          </a:prstGeom>
        </p:spPr>
        <p:txBody>
          <a:bodyPr wrap="none">
            <a:spAutoFit/>
          </a:bodyPr>
          <a:lstStyle/>
          <a:p>
            <a:pPr algn="ctr"/>
            <a:r>
              <a:rPr lang="en-US" sz="1800" dirty="0" smtClean="0">
                <a:solidFill>
                  <a:schemeClr val="bg2">
                    <a:lumMod val="50000"/>
                  </a:schemeClr>
                </a:solidFill>
                <a:latin typeface="Calibri" panose="020F0502020204030204" pitchFamily="34" charset="0"/>
                <a:cs typeface="Calibri" panose="020F0502020204030204" pitchFamily="34" charset="0"/>
              </a:rPr>
              <a:t>In Treatment</a:t>
            </a:r>
            <a:endParaRPr lang="en-US" sz="1800" dirty="0">
              <a:solidFill>
                <a:schemeClr val="bg2">
                  <a:lumMod val="50000"/>
                </a:schemeClr>
              </a:solidFill>
              <a:latin typeface="Calibri" panose="020F0502020204030204" pitchFamily="34" charset="0"/>
              <a:cs typeface="Calibri" panose="020F0502020204030204" pitchFamily="34" charset="0"/>
            </a:endParaRPr>
          </a:p>
        </p:txBody>
      </p:sp>
      <p:pic>
        <p:nvPicPr>
          <p:cNvPr id="2051" name="Picture 3" descr="M:\bc.org Company\Marketing\PURCHASED STOCK PHOTOS\Medical\machinery 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1772" y="2415396"/>
            <a:ext cx="1901613" cy="284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5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PowerpointBCO2largelogo-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8" descr="BCOComputerfeatu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702" y="3591952"/>
            <a:ext cx="2008758" cy="1351688"/>
          </a:xfrm>
          <a:prstGeom prst="rect">
            <a:avLst/>
          </a:prstGeom>
        </p:spPr>
      </p:pic>
      <p:sp>
        <p:nvSpPr>
          <p:cNvPr id="7170" name="Rectangle 3"/>
          <p:cNvSpPr>
            <a:spLocks noGrp="1" noChangeArrowheads="1"/>
          </p:cNvSpPr>
          <p:nvPr>
            <p:ph type="title"/>
          </p:nvPr>
        </p:nvSpPr>
        <p:spPr>
          <a:xfrm>
            <a:off x="1079500" y="646113"/>
            <a:ext cx="6921499" cy="725487"/>
          </a:xfrm>
        </p:spPr>
        <p:txBody>
          <a:bodyPr/>
          <a:lstStyle/>
          <a:p>
            <a:pPr eaLnBrk="1" hangingPunct="1"/>
            <a:r>
              <a:rPr lang="en-US" sz="2400" dirty="0" smtClean="0">
                <a:solidFill>
                  <a:srgbClr val="003466"/>
                </a:solidFill>
                <a:latin typeface="Calibri"/>
                <a:cs typeface="Calibri"/>
              </a:rPr>
              <a:t>The Breastcancer.org Visitor</a:t>
            </a:r>
          </a:p>
        </p:txBody>
      </p:sp>
      <p:sp>
        <p:nvSpPr>
          <p:cNvPr id="14" name="Rectangle 2"/>
          <p:cNvSpPr txBox="1">
            <a:spLocks noChangeArrowheads="1"/>
          </p:cNvSpPr>
          <p:nvPr/>
        </p:nvSpPr>
        <p:spPr bwMode="auto">
          <a:xfrm>
            <a:off x="835960" y="6377640"/>
            <a:ext cx="4233582" cy="43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ＭＳ Ｐゴシック"/>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08" charset="-128"/>
                <a:cs typeface="ＭＳ Ｐゴシック"/>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pitchFamily="-108" charset="-128"/>
                <a:cs typeface="ＭＳ Ｐゴシック"/>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8" charset="-128"/>
                <a:cs typeface="ＭＳ Ｐゴシック"/>
              </a:defRPr>
            </a:lvl5pPr>
            <a:lvl6pPr marL="2514600" indent="-228600" algn="l" rtl="0" fontAlgn="base">
              <a:spcBef>
                <a:spcPct val="20000"/>
              </a:spcBef>
              <a:spcAft>
                <a:spcPct val="0"/>
              </a:spcAft>
              <a:buChar char="»"/>
              <a:defRPr sz="14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14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14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1400">
                <a:solidFill>
                  <a:schemeClr val="tx1"/>
                </a:solidFill>
                <a:latin typeface="+mn-lt"/>
                <a:ea typeface="ＭＳ Ｐゴシック" pitchFamily="-108" charset="-128"/>
              </a:defRPr>
            </a:lvl9pPr>
          </a:lstStyle>
          <a:p>
            <a:pPr eaLnBrk="1" hangingPunct="1">
              <a:lnSpc>
                <a:spcPct val="140000"/>
              </a:lnSpc>
              <a:buFontTx/>
              <a:buNone/>
            </a:pPr>
            <a:r>
              <a:rPr lang="en-US" sz="900" i="1" dirty="0" smtClean="0">
                <a:solidFill>
                  <a:srgbClr val="7F7F7F"/>
                </a:solidFill>
                <a:latin typeface="Calibri"/>
                <a:cs typeface="Calibri"/>
              </a:rPr>
              <a:t>Source: Breastcancer.org 2013 online survey &amp; Google Analytics 2013.</a:t>
            </a:r>
          </a:p>
        </p:txBody>
      </p:sp>
      <p:sp>
        <p:nvSpPr>
          <p:cNvPr id="12" name="Rectangle 11"/>
          <p:cNvSpPr/>
          <p:nvPr/>
        </p:nvSpPr>
        <p:spPr>
          <a:xfrm>
            <a:off x="1370765" y="2202150"/>
            <a:ext cx="1601711" cy="892552"/>
          </a:xfrm>
          <a:prstGeom prst="rect">
            <a:avLst/>
          </a:prstGeom>
        </p:spPr>
        <p:txBody>
          <a:bodyPr wrap="square">
            <a:spAutoFit/>
          </a:bodyPr>
          <a:lstStyle/>
          <a:p>
            <a:r>
              <a:rPr lang="en-US" sz="3200" b="1" dirty="0" smtClean="0">
                <a:solidFill>
                  <a:srgbClr val="000090"/>
                </a:solidFill>
                <a:latin typeface="Calibri"/>
                <a:cs typeface="Calibri"/>
              </a:rPr>
              <a:t>98%</a:t>
            </a:r>
            <a:r>
              <a:rPr lang="en-US" sz="3200" dirty="0" smtClean="0">
                <a:solidFill>
                  <a:srgbClr val="595959"/>
                </a:solidFill>
                <a:latin typeface="Calibri"/>
                <a:cs typeface="Calibri"/>
              </a:rPr>
              <a:t> </a:t>
            </a:r>
            <a:r>
              <a:rPr lang="en-US" sz="1600" dirty="0" smtClean="0">
                <a:solidFill>
                  <a:srgbClr val="595959"/>
                </a:solidFill>
                <a:latin typeface="Calibri"/>
                <a:cs typeface="Calibri"/>
              </a:rPr>
              <a:t/>
            </a:r>
            <a:br>
              <a:rPr lang="en-US" sz="1600" dirty="0" smtClean="0">
                <a:solidFill>
                  <a:srgbClr val="595959"/>
                </a:solidFill>
                <a:latin typeface="Calibri"/>
                <a:cs typeface="Calibri"/>
              </a:rPr>
            </a:br>
            <a:r>
              <a:rPr lang="en-US" sz="2000" dirty="0" smtClean="0">
                <a:solidFill>
                  <a:srgbClr val="595959"/>
                </a:solidFill>
                <a:latin typeface="Calibri"/>
                <a:cs typeface="Calibri"/>
              </a:rPr>
              <a:t>female</a:t>
            </a:r>
            <a:endParaRPr lang="en-US" sz="2000" dirty="0">
              <a:solidFill>
                <a:srgbClr val="595959"/>
              </a:solidFill>
            </a:endParaRPr>
          </a:p>
        </p:txBody>
      </p:sp>
      <p:sp>
        <p:nvSpPr>
          <p:cNvPr id="13" name="Rectangle 12"/>
          <p:cNvSpPr/>
          <p:nvPr/>
        </p:nvSpPr>
        <p:spPr>
          <a:xfrm>
            <a:off x="1042628" y="3703157"/>
            <a:ext cx="1601711" cy="1077218"/>
          </a:xfrm>
          <a:prstGeom prst="rect">
            <a:avLst/>
          </a:prstGeom>
        </p:spPr>
        <p:txBody>
          <a:bodyPr wrap="square">
            <a:spAutoFit/>
          </a:bodyPr>
          <a:lstStyle/>
          <a:p>
            <a:r>
              <a:rPr lang="en-US" sz="1600" dirty="0" smtClean="0">
                <a:solidFill>
                  <a:srgbClr val="595959"/>
                </a:solidFill>
                <a:latin typeface="Calibri"/>
                <a:cs typeface="Calibri"/>
              </a:rPr>
              <a:t>Average age:</a:t>
            </a:r>
          </a:p>
          <a:p>
            <a:pPr>
              <a:spcAft>
                <a:spcPts val="0"/>
              </a:spcAft>
            </a:pPr>
            <a:r>
              <a:rPr lang="en-US" sz="3200" b="1" dirty="0" smtClean="0">
                <a:solidFill>
                  <a:srgbClr val="003466"/>
                </a:solidFill>
                <a:latin typeface="Calibri"/>
                <a:cs typeface="Calibri"/>
              </a:rPr>
              <a:t>40–59</a:t>
            </a:r>
            <a:endParaRPr lang="en-US" sz="3200" dirty="0" smtClean="0">
              <a:solidFill>
                <a:srgbClr val="595959"/>
              </a:solidFill>
              <a:latin typeface="Calibri"/>
              <a:cs typeface="Calibri"/>
            </a:endParaRPr>
          </a:p>
          <a:p>
            <a:endParaRPr lang="en-US" sz="1600" dirty="0">
              <a:solidFill>
                <a:srgbClr val="595959"/>
              </a:solidFill>
            </a:endParaRPr>
          </a:p>
        </p:txBody>
      </p:sp>
      <p:cxnSp>
        <p:nvCxnSpPr>
          <p:cNvPr id="15" name="Straight Connector 14"/>
          <p:cNvCxnSpPr/>
          <p:nvPr/>
        </p:nvCxnSpPr>
        <p:spPr bwMode="auto">
          <a:xfrm rot="16200000" flipH="1">
            <a:off x="1172629" y="3525155"/>
            <a:ext cx="2848226" cy="18222"/>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16" name="Straight Connector 15"/>
          <p:cNvCxnSpPr/>
          <p:nvPr/>
        </p:nvCxnSpPr>
        <p:spPr bwMode="auto">
          <a:xfrm>
            <a:off x="959239" y="3483395"/>
            <a:ext cx="1400038" cy="1588"/>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pic>
        <p:nvPicPr>
          <p:cNvPr id="18" name="Picture 17"/>
          <p:cNvPicPr>
            <a:picLocks noChangeAspect="1"/>
          </p:cNvPicPr>
          <p:nvPr/>
        </p:nvPicPr>
        <p:blipFill>
          <a:blip r:embed="rId5"/>
          <a:stretch>
            <a:fillRect/>
          </a:stretch>
        </p:blipFill>
        <p:spPr>
          <a:xfrm>
            <a:off x="1002274" y="2209522"/>
            <a:ext cx="382410" cy="838358"/>
          </a:xfrm>
          <a:prstGeom prst="rect">
            <a:avLst/>
          </a:prstGeom>
        </p:spPr>
      </p:pic>
      <p:sp>
        <p:nvSpPr>
          <p:cNvPr id="19" name="Rectangle 18"/>
          <p:cNvSpPr/>
          <p:nvPr/>
        </p:nvSpPr>
        <p:spPr>
          <a:xfrm>
            <a:off x="3210472" y="2039604"/>
            <a:ext cx="1928791" cy="1446550"/>
          </a:xfrm>
          <a:prstGeom prst="rect">
            <a:avLst/>
          </a:prstGeom>
        </p:spPr>
        <p:txBody>
          <a:bodyPr wrap="square">
            <a:spAutoFit/>
          </a:bodyPr>
          <a:lstStyle/>
          <a:p>
            <a:r>
              <a:rPr lang="en-US" sz="1600" dirty="0" smtClean="0">
                <a:solidFill>
                  <a:srgbClr val="595959"/>
                </a:solidFill>
                <a:latin typeface="Calibri"/>
                <a:cs typeface="Calibri"/>
              </a:rPr>
              <a:t>Nearly </a:t>
            </a:r>
            <a:r>
              <a:rPr lang="en-US" b="1" dirty="0" smtClean="0">
                <a:solidFill>
                  <a:srgbClr val="003466"/>
                </a:solidFill>
                <a:latin typeface="Calibri"/>
                <a:cs typeface="Calibri"/>
              </a:rPr>
              <a:t>40%</a:t>
            </a:r>
          </a:p>
          <a:p>
            <a:r>
              <a:rPr lang="en-US" sz="1600" dirty="0" smtClean="0">
                <a:solidFill>
                  <a:srgbClr val="595959"/>
                </a:solidFill>
                <a:latin typeface="Calibri"/>
                <a:cs typeface="Calibri"/>
              </a:rPr>
              <a:t>have an AHI of </a:t>
            </a:r>
            <a:r>
              <a:rPr lang="en-US" b="1" dirty="0" smtClean="0">
                <a:solidFill>
                  <a:srgbClr val="003466"/>
                </a:solidFill>
                <a:latin typeface="Calibri"/>
                <a:cs typeface="Calibri"/>
              </a:rPr>
              <a:t>$75,000+</a:t>
            </a:r>
            <a:endParaRPr lang="en-US" dirty="0" smtClean="0">
              <a:solidFill>
                <a:srgbClr val="595959"/>
              </a:solidFill>
              <a:latin typeface="Calibri"/>
              <a:cs typeface="Calibri"/>
            </a:endParaRPr>
          </a:p>
          <a:p>
            <a:endParaRPr lang="en-US" sz="1600" dirty="0">
              <a:solidFill>
                <a:srgbClr val="595959"/>
              </a:solidFill>
            </a:endParaRPr>
          </a:p>
        </p:txBody>
      </p:sp>
      <p:sp>
        <p:nvSpPr>
          <p:cNvPr id="20" name="Rectangle 19"/>
          <p:cNvSpPr/>
          <p:nvPr/>
        </p:nvSpPr>
        <p:spPr>
          <a:xfrm>
            <a:off x="2743239" y="2008811"/>
            <a:ext cx="574647" cy="1015663"/>
          </a:xfrm>
          <a:prstGeom prst="rect">
            <a:avLst/>
          </a:prstGeom>
        </p:spPr>
        <p:txBody>
          <a:bodyPr wrap="none">
            <a:spAutoFit/>
          </a:bodyPr>
          <a:lstStyle/>
          <a:p>
            <a:r>
              <a:rPr lang="en-US" sz="6000" b="1" dirty="0" smtClean="0">
                <a:solidFill>
                  <a:schemeClr val="bg1">
                    <a:lumMod val="85000"/>
                  </a:schemeClr>
                </a:solidFill>
                <a:latin typeface="Calibri"/>
                <a:cs typeface="Calibri"/>
              </a:rPr>
              <a:t>$</a:t>
            </a:r>
            <a:endParaRPr lang="en-US" sz="6000" dirty="0">
              <a:solidFill>
                <a:schemeClr val="bg1">
                  <a:lumMod val="85000"/>
                </a:schemeClr>
              </a:solidFill>
            </a:endParaRPr>
          </a:p>
        </p:txBody>
      </p:sp>
      <p:cxnSp>
        <p:nvCxnSpPr>
          <p:cNvPr id="21" name="Straight Connector 20"/>
          <p:cNvCxnSpPr/>
          <p:nvPr/>
        </p:nvCxnSpPr>
        <p:spPr bwMode="auto">
          <a:xfrm flipV="1">
            <a:off x="2755602" y="3488267"/>
            <a:ext cx="5313124" cy="834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24" name="Rectangle 23"/>
          <p:cNvSpPr/>
          <p:nvPr/>
        </p:nvSpPr>
        <p:spPr>
          <a:xfrm>
            <a:off x="2769903" y="3568053"/>
            <a:ext cx="1789016" cy="1569660"/>
          </a:xfrm>
          <a:prstGeom prst="rect">
            <a:avLst/>
          </a:prstGeom>
        </p:spPr>
        <p:txBody>
          <a:bodyPr wrap="square">
            <a:spAutoFit/>
          </a:bodyPr>
          <a:lstStyle/>
          <a:p>
            <a:r>
              <a:rPr lang="en-US" sz="3200" b="1" dirty="0" smtClean="0">
                <a:solidFill>
                  <a:srgbClr val="003466"/>
                </a:solidFill>
                <a:latin typeface="Calibri"/>
                <a:cs typeface="Calibri"/>
              </a:rPr>
              <a:t>44% </a:t>
            </a:r>
            <a:r>
              <a:rPr lang="en-US" sz="1600" dirty="0" smtClean="0">
                <a:solidFill>
                  <a:srgbClr val="595959"/>
                </a:solidFill>
                <a:latin typeface="Calibri"/>
                <a:cs typeface="Calibri"/>
              </a:rPr>
              <a:t>report spending more than 15 minutes </a:t>
            </a:r>
            <a:br>
              <a:rPr lang="en-US" sz="1600" dirty="0" smtClean="0">
                <a:solidFill>
                  <a:srgbClr val="595959"/>
                </a:solidFill>
                <a:latin typeface="Calibri"/>
                <a:cs typeface="Calibri"/>
              </a:rPr>
            </a:br>
            <a:r>
              <a:rPr lang="en-US" sz="1600" dirty="0" smtClean="0">
                <a:solidFill>
                  <a:srgbClr val="595959"/>
                </a:solidFill>
                <a:latin typeface="Calibri"/>
                <a:cs typeface="Calibri"/>
              </a:rPr>
              <a:t>on the site</a:t>
            </a:r>
            <a:endParaRPr lang="en-US" dirty="0" smtClean="0">
              <a:solidFill>
                <a:srgbClr val="595959"/>
              </a:solidFill>
              <a:latin typeface="Calibri"/>
              <a:cs typeface="Calibri"/>
            </a:endParaRPr>
          </a:p>
          <a:p>
            <a:endParaRPr lang="en-US" sz="1600" dirty="0">
              <a:solidFill>
                <a:srgbClr val="595959"/>
              </a:solidFill>
            </a:endParaRPr>
          </a:p>
        </p:txBody>
      </p:sp>
      <p:sp>
        <p:nvSpPr>
          <p:cNvPr id="27" name="Rectangle 26"/>
          <p:cNvSpPr/>
          <p:nvPr/>
        </p:nvSpPr>
        <p:spPr>
          <a:xfrm>
            <a:off x="6647053" y="3551699"/>
            <a:ext cx="1789016" cy="1569660"/>
          </a:xfrm>
          <a:prstGeom prst="rect">
            <a:avLst/>
          </a:prstGeom>
        </p:spPr>
        <p:txBody>
          <a:bodyPr wrap="square">
            <a:spAutoFit/>
          </a:bodyPr>
          <a:lstStyle/>
          <a:p>
            <a:r>
              <a:rPr lang="en-US" sz="3200" b="1" dirty="0" smtClean="0">
                <a:solidFill>
                  <a:srgbClr val="003466"/>
                </a:solidFill>
                <a:latin typeface="Calibri"/>
                <a:cs typeface="Calibri"/>
              </a:rPr>
              <a:t>64% </a:t>
            </a:r>
            <a:br>
              <a:rPr lang="en-US" sz="3200" b="1" dirty="0" smtClean="0">
                <a:solidFill>
                  <a:srgbClr val="003466"/>
                </a:solidFill>
                <a:latin typeface="Calibri"/>
                <a:cs typeface="Calibri"/>
              </a:rPr>
            </a:br>
            <a:r>
              <a:rPr lang="en-US" sz="1600" dirty="0" smtClean="0">
                <a:solidFill>
                  <a:srgbClr val="595959"/>
                </a:solidFill>
                <a:latin typeface="Calibri"/>
                <a:cs typeface="Calibri"/>
              </a:rPr>
              <a:t>have college or</a:t>
            </a:r>
            <a:br>
              <a:rPr lang="en-US" sz="1600" dirty="0" smtClean="0">
                <a:solidFill>
                  <a:srgbClr val="595959"/>
                </a:solidFill>
                <a:latin typeface="Calibri"/>
                <a:cs typeface="Calibri"/>
              </a:rPr>
            </a:br>
            <a:r>
              <a:rPr lang="en-US" sz="1600" dirty="0" smtClean="0">
                <a:solidFill>
                  <a:srgbClr val="595959"/>
                </a:solidFill>
                <a:latin typeface="Calibri"/>
                <a:cs typeface="Calibri"/>
              </a:rPr>
              <a:t>post-graduate degrees</a:t>
            </a:r>
            <a:endParaRPr lang="en-US" dirty="0" smtClean="0">
              <a:solidFill>
                <a:srgbClr val="595959"/>
              </a:solidFill>
              <a:latin typeface="Calibri"/>
              <a:cs typeface="Calibri"/>
            </a:endParaRPr>
          </a:p>
          <a:p>
            <a:endParaRPr lang="en-US" sz="1600" dirty="0">
              <a:solidFill>
                <a:srgbClr val="595959"/>
              </a:solidFill>
            </a:endParaRPr>
          </a:p>
        </p:txBody>
      </p:sp>
      <p:pic>
        <p:nvPicPr>
          <p:cNvPr id="30" name="Picture 29" descr="Screen Shot 2014-02-26 at 3.52.37 PM.png"/>
          <p:cNvPicPr>
            <a:picLocks noChangeAspect="1"/>
          </p:cNvPicPr>
          <p:nvPr/>
        </p:nvPicPr>
        <p:blipFill>
          <a:blip r:embed="rId6"/>
          <a:srcRect l="3881" t="370" r="6929" b="13256"/>
          <a:stretch>
            <a:fillRect/>
          </a:stretch>
        </p:blipFill>
        <p:spPr>
          <a:xfrm>
            <a:off x="4373026" y="3784600"/>
            <a:ext cx="1289050" cy="784225"/>
          </a:xfrm>
          <a:prstGeom prst="rect">
            <a:avLst/>
          </a:prstGeom>
        </p:spPr>
      </p:pic>
      <p:cxnSp>
        <p:nvCxnSpPr>
          <p:cNvPr id="32" name="Straight Connector 31"/>
          <p:cNvCxnSpPr/>
          <p:nvPr/>
        </p:nvCxnSpPr>
        <p:spPr bwMode="auto">
          <a:xfrm rot="16200000" flipH="1">
            <a:off x="5368467" y="4308925"/>
            <a:ext cx="1328295" cy="871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35" name="Straight Connector 34"/>
          <p:cNvCxnSpPr/>
          <p:nvPr/>
        </p:nvCxnSpPr>
        <p:spPr bwMode="auto">
          <a:xfrm rot="16200000" flipH="1">
            <a:off x="4285643" y="2740478"/>
            <a:ext cx="1217247" cy="739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28" name="Rectangle 27"/>
          <p:cNvSpPr/>
          <p:nvPr/>
        </p:nvSpPr>
        <p:spPr>
          <a:xfrm>
            <a:off x="5986225" y="1918759"/>
            <a:ext cx="2432323" cy="1569660"/>
          </a:xfrm>
          <a:prstGeom prst="rect">
            <a:avLst/>
          </a:prstGeom>
        </p:spPr>
        <p:txBody>
          <a:bodyPr wrap="square">
            <a:spAutoFit/>
          </a:bodyPr>
          <a:lstStyle/>
          <a:p>
            <a:r>
              <a:rPr lang="en-US" sz="1600" dirty="0" smtClean="0">
                <a:solidFill>
                  <a:srgbClr val="595959"/>
                </a:solidFill>
                <a:latin typeface="Calibri"/>
                <a:cs typeface="Calibri"/>
              </a:rPr>
              <a:t/>
            </a:r>
            <a:br>
              <a:rPr lang="en-US" sz="1600" dirty="0" smtClean="0">
                <a:solidFill>
                  <a:srgbClr val="595959"/>
                </a:solidFill>
                <a:latin typeface="Calibri"/>
                <a:cs typeface="Calibri"/>
              </a:rPr>
            </a:br>
            <a:r>
              <a:rPr lang="en-US" sz="1600" dirty="0" smtClean="0">
                <a:solidFill>
                  <a:srgbClr val="595959"/>
                </a:solidFill>
                <a:latin typeface="Calibri"/>
                <a:cs typeface="Calibri"/>
              </a:rPr>
              <a:t>live in U.S.: </a:t>
            </a:r>
            <a:r>
              <a:rPr lang="en-US" sz="3200" b="1" dirty="0" smtClean="0">
                <a:solidFill>
                  <a:srgbClr val="003466"/>
                </a:solidFill>
                <a:latin typeface="Calibri"/>
                <a:cs typeface="Calibri"/>
              </a:rPr>
              <a:t>59%</a:t>
            </a:r>
            <a:r>
              <a:rPr lang="en-US" sz="1600" dirty="0" smtClean="0">
                <a:solidFill>
                  <a:srgbClr val="595959"/>
                </a:solidFill>
                <a:latin typeface="Calibri"/>
                <a:cs typeface="Calibri"/>
              </a:rPr>
              <a:t>; </a:t>
            </a:r>
            <a:br>
              <a:rPr lang="en-US" sz="1600" dirty="0" smtClean="0">
                <a:solidFill>
                  <a:srgbClr val="595959"/>
                </a:solidFill>
                <a:latin typeface="Calibri"/>
                <a:cs typeface="Calibri"/>
              </a:rPr>
            </a:br>
            <a:r>
              <a:rPr lang="en-US" sz="1600" dirty="0" smtClean="0">
                <a:solidFill>
                  <a:srgbClr val="595959"/>
                </a:solidFill>
                <a:latin typeface="Calibri"/>
                <a:cs typeface="Calibri"/>
              </a:rPr>
              <a:t>40% of traffic comes </a:t>
            </a:r>
            <a:br>
              <a:rPr lang="en-US" sz="1600" dirty="0" smtClean="0">
                <a:solidFill>
                  <a:srgbClr val="595959"/>
                </a:solidFill>
                <a:latin typeface="Calibri"/>
                <a:cs typeface="Calibri"/>
              </a:rPr>
            </a:br>
            <a:r>
              <a:rPr lang="en-US" sz="1600" dirty="0" smtClean="0">
                <a:solidFill>
                  <a:srgbClr val="595959"/>
                </a:solidFill>
                <a:latin typeface="Calibri"/>
                <a:cs typeface="Calibri"/>
              </a:rPr>
              <a:t>from outside the U.S.</a:t>
            </a:r>
            <a:endParaRPr lang="en-US" dirty="0" smtClean="0">
              <a:solidFill>
                <a:srgbClr val="595959"/>
              </a:solidFill>
              <a:latin typeface="Calibri"/>
              <a:cs typeface="Calibri"/>
            </a:endParaRPr>
          </a:p>
          <a:p>
            <a:endParaRPr lang="en-US" sz="1600" dirty="0">
              <a:solidFill>
                <a:srgbClr val="595959"/>
              </a:solidFill>
            </a:endParaRPr>
          </a:p>
        </p:txBody>
      </p:sp>
      <p:sp>
        <p:nvSpPr>
          <p:cNvPr id="40" name="Rectangle 39"/>
          <p:cNvSpPr/>
          <p:nvPr/>
        </p:nvSpPr>
        <p:spPr>
          <a:xfrm>
            <a:off x="5977601" y="2041322"/>
            <a:ext cx="1261884" cy="338554"/>
          </a:xfrm>
          <a:prstGeom prst="rect">
            <a:avLst/>
          </a:prstGeom>
        </p:spPr>
        <p:txBody>
          <a:bodyPr wrap="none">
            <a:spAutoFit/>
          </a:bodyPr>
          <a:lstStyle/>
          <a:p>
            <a:r>
              <a:rPr lang="en-US" sz="1600" dirty="0" smtClean="0">
                <a:solidFill>
                  <a:srgbClr val="595959"/>
                </a:solidFill>
                <a:latin typeface="Calibri"/>
                <a:cs typeface="Calibri"/>
              </a:rPr>
              <a:t>Most visitors </a:t>
            </a:r>
            <a:endParaRPr lang="en-US" sz="1600" dirty="0"/>
          </a:p>
        </p:txBody>
      </p:sp>
      <p:pic>
        <p:nvPicPr>
          <p:cNvPr id="41" name="Picture 40" descr="world.jpg"/>
          <p:cNvPicPr>
            <a:picLocks noChangeAspect="1"/>
          </p:cNvPicPr>
          <p:nvPr/>
        </p:nvPicPr>
        <p:blipFill>
          <a:blip r:embed="rId7"/>
          <a:stretch>
            <a:fillRect/>
          </a:stretch>
        </p:blipFill>
        <p:spPr>
          <a:xfrm>
            <a:off x="5104554" y="2074334"/>
            <a:ext cx="933024" cy="965198"/>
          </a:xfrm>
          <a:prstGeom prst="rect">
            <a:avLst/>
          </a:prstGeom>
        </p:spPr>
      </p:pic>
      <p:pic>
        <p:nvPicPr>
          <p:cNvPr id="46" name="Picture 45"/>
          <p:cNvPicPr>
            <a:picLocks noChangeAspect="1"/>
          </p:cNvPicPr>
          <p:nvPr/>
        </p:nvPicPr>
        <p:blipFill>
          <a:blip r:embed="rId8"/>
          <a:stretch>
            <a:fillRect/>
          </a:stretch>
        </p:blipFill>
        <p:spPr>
          <a:xfrm>
            <a:off x="6184752" y="3708399"/>
            <a:ext cx="381282" cy="1083734"/>
          </a:xfrm>
          <a:prstGeom prst="rect">
            <a:avLst/>
          </a:prstGeom>
        </p:spPr>
      </p:pic>
    </p:spTree>
    <p:extLst>
      <p:ext uri="{BB962C8B-B14F-4D97-AF65-F5344CB8AC3E}">
        <p14:creationId xmlns:p14="http://schemas.microsoft.com/office/powerpoint/2010/main" val="3216908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2123" y="2995035"/>
            <a:ext cx="8081108" cy="4918269"/>
          </a:xfrm>
          <a:prstGeom prst="rect">
            <a:avLst/>
          </a:prstGeom>
        </p:spPr>
        <p:txBody>
          <a:bodyPr wrap="square">
            <a:spAutoFit/>
          </a:bodyPr>
          <a:lstStyle/>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algn="l" eaLnBrk="1" hangingPunct="1">
              <a:lnSpc>
                <a:spcPct val="140000"/>
              </a:lnSpc>
            </a:pPr>
            <a:endParaRPr lang="en-US" dirty="0" smtClean="0">
              <a:solidFill>
                <a:srgbClr val="A30050"/>
              </a:solidFill>
              <a:latin typeface="+mn-lt"/>
            </a:endParaRPr>
          </a:p>
          <a:p>
            <a:pPr eaLnBrk="1" hangingPunct="1">
              <a:lnSpc>
                <a:spcPct val="140000"/>
              </a:lnSpc>
            </a:pPr>
            <a:r>
              <a:rPr lang="en-US" dirty="0" smtClean="0">
                <a:solidFill>
                  <a:srgbClr val="A30050"/>
                </a:solidFill>
                <a:latin typeface="+mn-lt"/>
              </a:rPr>
              <a:t> </a:t>
            </a:r>
            <a:endParaRPr lang="en-US" sz="2000" dirty="0" smtClean="0">
              <a:solidFill>
                <a:srgbClr val="A30050"/>
              </a:solidFill>
              <a:latin typeface="+mn-lt"/>
            </a:endParaRPr>
          </a:p>
        </p:txBody>
      </p:sp>
      <p:sp>
        <p:nvSpPr>
          <p:cNvPr id="12290" name="Rectangle 3"/>
          <p:cNvSpPr>
            <a:spLocks noGrp="1" noChangeArrowheads="1"/>
          </p:cNvSpPr>
          <p:nvPr>
            <p:ph type="title"/>
          </p:nvPr>
        </p:nvSpPr>
        <p:spPr>
          <a:xfrm>
            <a:off x="1066800" y="841375"/>
            <a:ext cx="6934200" cy="682625"/>
          </a:xfrm>
        </p:spPr>
        <p:txBody>
          <a:bodyPr/>
          <a:lstStyle/>
          <a:p>
            <a:pPr eaLnBrk="1" hangingPunct="1"/>
            <a:r>
              <a:rPr lang="en-US" sz="2400" dirty="0" smtClean="0">
                <a:solidFill>
                  <a:srgbClr val="003466"/>
                </a:solidFill>
                <a:latin typeface="Calibri"/>
                <a:cs typeface="Calibri"/>
              </a:rPr>
              <a:t>Breastcancer.org Impact</a:t>
            </a:r>
            <a:br>
              <a:rPr lang="en-US" sz="2400" dirty="0" smtClean="0">
                <a:solidFill>
                  <a:srgbClr val="003466"/>
                </a:solidFill>
                <a:latin typeface="Calibri"/>
                <a:cs typeface="Calibri"/>
              </a:rPr>
            </a:br>
            <a:endParaRPr lang="en-US" sz="2400" dirty="0" smtClean="0">
              <a:solidFill>
                <a:srgbClr val="003466"/>
              </a:solidFill>
              <a:latin typeface="Calibri"/>
              <a:cs typeface="Calibri"/>
            </a:endParaRPr>
          </a:p>
        </p:txBody>
      </p:sp>
      <p:sp>
        <p:nvSpPr>
          <p:cNvPr id="33" name="Rectangle 32"/>
          <p:cNvSpPr/>
          <p:nvPr/>
        </p:nvSpPr>
        <p:spPr>
          <a:xfrm>
            <a:off x="1231899" y="5293297"/>
            <a:ext cx="6802967" cy="602216"/>
          </a:xfrm>
          <a:prstGeom prst="rect">
            <a:avLst/>
          </a:prstGeom>
        </p:spPr>
        <p:txBody>
          <a:bodyPr wrap="square">
            <a:spAutoFit/>
          </a:bodyPr>
          <a:lstStyle/>
          <a:p>
            <a:pPr algn="l" eaLnBrk="1" hangingPunct="1">
              <a:lnSpc>
                <a:spcPct val="120000"/>
              </a:lnSpc>
              <a:buNone/>
            </a:pPr>
            <a:r>
              <a:rPr lang="en-US" sz="1400" dirty="0" smtClean="0">
                <a:solidFill>
                  <a:schemeClr val="tx1">
                    <a:lumMod val="65000"/>
                    <a:lumOff val="35000"/>
                  </a:schemeClr>
                </a:solidFill>
                <a:latin typeface="Calibri"/>
                <a:cs typeface="Calibri"/>
              </a:rPr>
              <a:t>In the </a:t>
            </a:r>
            <a:r>
              <a:rPr lang="en-US" sz="1400" b="1" dirty="0" smtClean="0">
                <a:solidFill>
                  <a:srgbClr val="003466"/>
                </a:solidFill>
                <a:latin typeface="Calibri"/>
                <a:cs typeface="Calibri"/>
              </a:rPr>
              <a:t>14 years </a:t>
            </a:r>
            <a:r>
              <a:rPr lang="en-US" sz="1400" dirty="0" smtClean="0">
                <a:solidFill>
                  <a:schemeClr val="tx1">
                    <a:lumMod val="65000"/>
                    <a:lumOff val="35000"/>
                  </a:schemeClr>
                </a:solidFill>
                <a:latin typeface="Calibri"/>
                <a:cs typeface="Calibri"/>
              </a:rPr>
              <a:t>since we started, </a:t>
            </a:r>
            <a:r>
              <a:rPr lang="en-US" sz="1400" b="1" dirty="0" smtClean="0">
                <a:solidFill>
                  <a:srgbClr val="C4296A"/>
                </a:solidFill>
                <a:latin typeface="Calibri"/>
                <a:cs typeface="Calibri"/>
              </a:rPr>
              <a:t>Breastcancer.org</a:t>
            </a:r>
            <a:r>
              <a:rPr lang="en-US" sz="1400" dirty="0" smtClean="0">
                <a:solidFill>
                  <a:schemeClr val="tx1">
                    <a:lumMod val="65000"/>
                    <a:lumOff val="35000"/>
                  </a:schemeClr>
                </a:solidFill>
                <a:latin typeface="Calibri"/>
                <a:cs typeface="Calibri"/>
              </a:rPr>
              <a:t> has helped more than </a:t>
            </a:r>
            <a:r>
              <a:rPr lang="en-US" sz="1400" b="1" dirty="0" smtClean="0">
                <a:solidFill>
                  <a:srgbClr val="003466"/>
                </a:solidFill>
                <a:latin typeface="Calibri"/>
                <a:cs typeface="Calibri"/>
              </a:rPr>
              <a:t>47 million people </a:t>
            </a:r>
            <a:r>
              <a:rPr lang="en-US" sz="1400" dirty="0" smtClean="0">
                <a:solidFill>
                  <a:schemeClr val="tx1">
                    <a:lumMod val="65000"/>
                    <a:lumOff val="35000"/>
                  </a:schemeClr>
                </a:solidFill>
                <a:latin typeface="Calibri"/>
                <a:cs typeface="Calibri"/>
              </a:rPr>
              <a:t>from 230 different countries and territories around the world.</a:t>
            </a:r>
            <a:endParaRPr lang="en-US" sz="2000" dirty="0" smtClean="0">
              <a:solidFill>
                <a:schemeClr val="tx1">
                  <a:lumMod val="65000"/>
                  <a:lumOff val="35000"/>
                </a:schemeClr>
              </a:solidFill>
              <a:latin typeface="Calibri"/>
              <a:cs typeface="Calibri"/>
            </a:endParaRPr>
          </a:p>
        </p:txBody>
      </p:sp>
      <p:sp>
        <p:nvSpPr>
          <p:cNvPr id="34" name="Rectangle 33"/>
          <p:cNvSpPr/>
          <p:nvPr/>
        </p:nvSpPr>
        <p:spPr>
          <a:xfrm>
            <a:off x="1035423" y="6364171"/>
            <a:ext cx="4572000" cy="276999"/>
          </a:xfrm>
          <a:prstGeom prst="rect">
            <a:avLst/>
          </a:prstGeom>
        </p:spPr>
        <p:txBody>
          <a:bodyPr>
            <a:spAutoFit/>
          </a:bodyPr>
          <a:lstStyle/>
          <a:p>
            <a:pPr eaLnBrk="1" hangingPunct="1">
              <a:lnSpc>
                <a:spcPct val="140000"/>
              </a:lnSpc>
              <a:buFontTx/>
              <a:buNone/>
            </a:pPr>
            <a:r>
              <a:rPr lang="en-US" sz="900" dirty="0" smtClean="0">
                <a:solidFill>
                  <a:srgbClr val="7F7F7F"/>
                </a:solidFill>
                <a:latin typeface="Calibri"/>
                <a:cs typeface="Calibri"/>
              </a:rPr>
              <a:t>Source: </a:t>
            </a:r>
            <a:r>
              <a:rPr lang="en-US" sz="900" i="1" dirty="0" smtClean="0">
                <a:solidFill>
                  <a:srgbClr val="7F7F7F"/>
                </a:solidFill>
                <a:latin typeface="Calibri"/>
                <a:cs typeface="Calibri"/>
              </a:rPr>
              <a:t>Google Analytics 2013</a:t>
            </a:r>
          </a:p>
        </p:txBody>
      </p:sp>
      <p:cxnSp>
        <p:nvCxnSpPr>
          <p:cNvPr id="35" name="Straight Connector 34"/>
          <p:cNvCxnSpPr/>
          <p:nvPr/>
        </p:nvCxnSpPr>
        <p:spPr bwMode="auto">
          <a:xfrm rot="16200000" flipH="1">
            <a:off x="3107270" y="3310468"/>
            <a:ext cx="3234270" cy="1"/>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36" name="Rectangle 35"/>
          <p:cNvSpPr/>
          <p:nvPr/>
        </p:nvSpPr>
        <p:spPr>
          <a:xfrm>
            <a:off x="994110" y="1546176"/>
            <a:ext cx="1212028" cy="461665"/>
          </a:xfrm>
          <a:prstGeom prst="rect">
            <a:avLst/>
          </a:prstGeom>
        </p:spPr>
        <p:txBody>
          <a:bodyPr wrap="none">
            <a:spAutoFit/>
          </a:bodyPr>
          <a:lstStyle/>
          <a:p>
            <a:pPr eaLnBrk="1" hangingPunct="1">
              <a:lnSpc>
                <a:spcPct val="140000"/>
              </a:lnSpc>
            </a:pPr>
            <a:r>
              <a:rPr lang="en-US" sz="1800" dirty="0" smtClean="0">
                <a:solidFill>
                  <a:srgbClr val="003466"/>
                </a:solidFill>
                <a:latin typeface="Calibri"/>
                <a:cs typeface="Calibri"/>
              </a:rPr>
              <a:t>Reaching...</a:t>
            </a:r>
          </a:p>
        </p:txBody>
      </p:sp>
      <p:pic>
        <p:nvPicPr>
          <p:cNvPr id="38" name="Picture 37"/>
          <p:cNvPicPr>
            <a:picLocks noChangeAspect="1"/>
          </p:cNvPicPr>
          <p:nvPr/>
        </p:nvPicPr>
        <p:blipFill>
          <a:blip r:embed="rId3"/>
          <a:stretch>
            <a:fillRect/>
          </a:stretch>
        </p:blipFill>
        <p:spPr>
          <a:xfrm>
            <a:off x="1066804" y="2802467"/>
            <a:ext cx="2861720" cy="270932"/>
          </a:xfrm>
          <a:prstGeom prst="rect">
            <a:avLst/>
          </a:prstGeom>
        </p:spPr>
      </p:pic>
      <p:pic>
        <p:nvPicPr>
          <p:cNvPr id="39" name="Picture 38"/>
          <p:cNvPicPr>
            <a:picLocks noChangeAspect="1"/>
          </p:cNvPicPr>
          <p:nvPr/>
        </p:nvPicPr>
        <p:blipFill>
          <a:blip r:embed="rId4"/>
          <a:stretch>
            <a:fillRect/>
          </a:stretch>
        </p:blipFill>
        <p:spPr>
          <a:xfrm>
            <a:off x="1075271" y="3572934"/>
            <a:ext cx="2861720" cy="270932"/>
          </a:xfrm>
          <a:prstGeom prst="rect">
            <a:avLst/>
          </a:prstGeom>
        </p:spPr>
      </p:pic>
      <p:sp>
        <p:nvSpPr>
          <p:cNvPr id="40" name="Rectangle 39"/>
          <p:cNvSpPr/>
          <p:nvPr/>
        </p:nvSpPr>
        <p:spPr>
          <a:xfrm>
            <a:off x="1007700" y="2140355"/>
            <a:ext cx="3174993" cy="369332"/>
          </a:xfrm>
          <a:prstGeom prst="rect">
            <a:avLst/>
          </a:prstGeom>
        </p:spPr>
        <p:txBody>
          <a:bodyPr wrap="none">
            <a:spAutoFit/>
          </a:bodyPr>
          <a:lstStyle/>
          <a:p>
            <a:r>
              <a:rPr lang="en-US" sz="1800" b="1" dirty="0" smtClean="0">
                <a:solidFill>
                  <a:srgbClr val="003466"/>
                </a:solidFill>
                <a:latin typeface="Calibri"/>
                <a:cs typeface="Calibri"/>
              </a:rPr>
              <a:t>Over 1.2 million visits </a:t>
            </a:r>
            <a:r>
              <a:rPr lang="en-US" sz="1400" dirty="0" smtClean="0">
                <a:solidFill>
                  <a:srgbClr val="595959"/>
                </a:solidFill>
                <a:latin typeface="Calibri"/>
                <a:cs typeface="Calibri"/>
              </a:rPr>
              <a:t>each month</a:t>
            </a:r>
            <a:endParaRPr lang="en-US" sz="1400" dirty="0"/>
          </a:p>
        </p:txBody>
      </p:sp>
      <p:sp>
        <p:nvSpPr>
          <p:cNvPr id="41" name="Rectangle 40"/>
          <p:cNvSpPr/>
          <p:nvPr/>
        </p:nvSpPr>
        <p:spPr>
          <a:xfrm>
            <a:off x="999231" y="2998054"/>
            <a:ext cx="2780391" cy="369332"/>
          </a:xfrm>
          <a:prstGeom prst="rect">
            <a:avLst/>
          </a:prstGeom>
        </p:spPr>
        <p:txBody>
          <a:bodyPr wrap="none">
            <a:spAutoFit/>
          </a:bodyPr>
          <a:lstStyle/>
          <a:p>
            <a:r>
              <a:rPr lang="en-US" sz="1800" b="1" dirty="0" smtClean="0">
                <a:solidFill>
                  <a:srgbClr val="003466"/>
                </a:solidFill>
                <a:latin typeface="Calibri"/>
                <a:cs typeface="Calibri"/>
              </a:rPr>
              <a:t>Over 15 million visits </a:t>
            </a:r>
            <a:r>
              <a:rPr lang="en-US" sz="1400" dirty="0" smtClean="0">
                <a:solidFill>
                  <a:srgbClr val="595959"/>
                </a:solidFill>
                <a:latin typeface="Calibri"/>
                <a:cs typeface="Calibri"/>
              </a:rPr>
              <a:t>in 2013</a:t>
            </a:r>
            <a:endParaRPr lang="en-US" sz="1400" dirty="0"/>
          </a:p>
        </p:txBody>
      </p:sp>
      <p:sp>
        <p:nvSpPr>
          <p:cNvPr id="42" name="Rectangle 41"/>
          <p:cNvSpPr/>
          <p:nvPr/>
        </p:nvSpPr>
        <p:spPr>
          <a:xfrm>
            <a:off x="1007697" y="3785452"/>
            <a:ext cx="3590108" cy="369332"/>
          </a:xfrm>
          <a:prstGeom prst="rect">
            <a:avLst/>
          </a:prstGeom>
        </p:spPr>
        <p:txBody>
          <a:bodyPr wrap="none">
            <a:spAutoFit/>
          </a:bodyPr>
          <a:lstStyle/>
          <a:p>
            <a:r>
              <a:rPr lang="en-US" sz="1800" b="1" dirty="0" smtClean="0">
                <a:solidFill>
                  <a:srgbClr val="003466"/>
                </a:solidFill>
                <a:latin typeface="Calibri"/>
                <a:cs typeface="Calibri"/>
              </a:rPr>
              <a:t>Over 9 million unique visitors </a:t>
            </a:r>
            <a:r>
              <a:rPr lang="en-US" sz="1400" dirty="0" smtClean="0">
                <a:solidFill>
                  <a:srgbClr val="595959"/>
                </a:solidFill>
                <a:latin typeface="Calibri"/>
                <a:cs typeface="Calibri"/>
              </a:rPr>
              <a:t>in 2013</a:t>
            </a:r>
            <a:endParaRPr lang="en-US" sz="1400" dirty="0"/>
          </a:p>
        </p:txBody>
      </p:sp>
      <p:sp>
        <p:nvSpPr>
          <p:cNvPr id="43" name="Rectangle 42"/>
          <p:cNvSpPr/>
          <p:nvPr/>
        </p:nvSpPr>
        <p:spPr>
          <a:xfrm>
            <a:off x="1007696" y="4505119"/>
            <a:ext cx="3355443" cy="369332"/>
          </a:xfrm>
          <a:prstGeom prst="rect">
            <a:avLst/>
          </a:prstGeom>
        </p:spPr>
        <p:txBody>
          <a:bodyPr wrap="none">
            <a:spAutoFit/>
          </a:bodyPr>
          <a:lstStyle/>
          <a:p>
            <a:r>
              <a:rPr lang="en-US" sz="1800" b="1" dirty="0" smtClean="0">
                <a:solidFill>
                  <a:srgbClr val="003466"/>
                </a:solidFill>
                <a:latin typeface="Calibri"/>
                <a:cs typeface="Calibri"/>
              </a:rPr>
              <a:t>Over 56 million page views </a:t>
            </a:r>
            <a:r>
              <a:rPr lang="en-US" sz="1400" dirty="0" smtClean="0">
                <a:solidFill>
                  <a:srgbClr val="595959"/>
                </a:solidFill>
                <a:latin typeface="Calibri"/>
                <a:cs typeface="Calibri"/>
              </a:rPr>
              <a:t>in 2013</a:t>
            </a:r>
            <a:endParaRPr lang="en-US" sz="1400" dirty="0"/>
          </a:p>
        </p:txBody>
      </p:sp>
      <p:pic>
        <p:nvPicPr>
          <p:cNvPr id="44" name="Picture 43" descr="Screen Shot 2014-04-02 at 12.07.50 PM.png"/>
          <p:cNvPicPr>
            <a:picLocks noChangeAspect="1"/>
          </p:cNvPicPr>
          <p:nvPr/>
        </p:nvPicPr>
        <p:blipFill>
          <a:blip r:embed="rId5"/>
          <a:stretch>
            <a:fillRect/>
          </a:stretch>
        </p:blipFill>
        <p:spPr>
          <a:xfrm>
            <a:off x="6409274" y="1662200"/>
            <a:ext cx="1744122" cy="847362"/>
          </a:xfrm>
          <a:prstGeom prst="rect">
            <a:avLst/>
          </a:prstGeom>
        </p:spPr>
      </p:pic>
      <p:sp>
        <p:nvSpPr>
          <p:cNvPr id="45" name="Rectangle 44"/>
          <p:cNvSpPr/>
          <p:nvPr/>
        </p:nvSpPr>
        <p:spPr>
          <a:xfrm>
            <a:off x="4886873" y="1878745"/>
            <a:ext cx="1928791" cy="523220"/>
          </a:xfrm>
          <a:prstGeom prst="rect">
            <a:avLst/>
          </a:prstGeom>
        </p:spPr>
        <p:txBody>
          <a:bodyPr wrap="square">
            <a:spAutoFit/>
          </a:bodyPr>
          <a:lstStyle/>
          <a:p>
            <a:r>
              <a:rPr lang="en-US" sz="1600" dirty="0" smtClean="0">
                <a:solidFill>
                  <a:srgbClr val="595959"/>
                </a:solidFill>
                <a:latin typeface="Calibri"/>
                <a:cs typeface="Calibri"/>
              </a:rPr>
              <a:t>Visitors from </a:t>
            </a:r>
            <a:r>
              <a:rPr lang="en-US" b="1" dirty="0" smtClean="0">
                <a:solidFill>
                  <a:srgbClr val="003466"/>
                </a:solidFill>
                <a:latin typeface="Calibri"/>
                <a:cs typeface="Calibri"/>
              </a:rPr>
              <a:t>230</a:t>
            </a:r>
          </a:p>
        </p:txBody>
      </p:sp>
      <p:sp>
        <p:nvSpPr>
          <p:cNvPr id="46" name="Rectangle 45"/>
          <p:cNvSpPr/>
          <p:nvPr/>
        </p:nvSpPr>
        <p:spPr>
          <a:xfrm>
            <a:off x="4853008" y="2200481"/>
            <a:ext cx="1928791" cy="769441"/>
          </a:xfrm>
          <a:prstGeom prst="rect">
            <a:avLst/>
          </a:prstGeom>
        </p:spPr>
        <p:txBody>
          <a:bodyPr wrap="square">
            <a:spAutoFit/>
          </a:bodyPr>
          <a:lstStyle/>
          <a:p>
            <a:r>
              <a:rPr lang="en-US" b="1" dirty="0" smtClean="0">
                <a:solidFill>
                  <a:srgbClr val="003466"/>
                </a:solidFill>
                <a:latin typeface="Calibri"/>
                <a:cs typeface="Calibri"/>
              </a:rPr>
              <a:t>countries</a:t>
            </a:r>
            <a:endParaRPr lang="en-US" dirty="0" smtClean="0">
              <a:solidFill>
                <a:srgbClr val="595959"/>
              </a:solidFill>
              <a:latin typeface="Calibri"/>
              <a:cs typeface="Calibri"/>
            </a:endParaRPr>
          </a:p>
          <a:p>
            <a:endParaRPr lang="en-US" sz="1600" dirty="0">
              <a:solidFill>
                <a:srgbClr val="595959"/>
              </a:solidFill>
            </a:endParaRPr>
          </a:p>
        </p:txBody>
      </p:sp>
      <p:cxnSp>
        <p:nvCxnSpPr>
          <p:cNvPr id="47" name="Straight Connector 46"/>
          <p:cNvCxnSpPr/>
          <p:nvPr/>
        </p:nvCxnSpPr>
        <p:spPr bwMode="auto">
          <a:xfrm flipV="1">
            <a:off x="4953000" y="2971800"/>
            <a:ext cx="3048000" cy="2540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pic>
        <p:nvPicPr>
          <p:cNvPr id="48" name="Picture 47" descr="Screen Shot 2014-04-02 at 12.11.10 PM.png"/>
          <p:cNvPicPr>
            <a:picLocks noChangeAspect="1"/>
          </p:cNvPicPr>
          <p:nvPr/>
        </p:nvPicPr>
        <p:blipFill>
          <a:blip r:embed="rId6"/>
          <a:stretch>
            <a:fillRect/>
          </a:stretch>
        </p:blipFill>
        <p:spPr>
          <a:xfrm>
            <a:off x="6662423" y="3293532"/>
            <a:ext cx="1576486" cy="1049870"/>
          </a:xfrm>
          <a:prstGeom prst="rect">
            <a:avLst/>
          </a:prstGeom>
        </p:spPr>
      </p:pic>
      <p:sp>
        <p:nvSpPr>
          <p:cNvPr id="49" name="Rectangle 48"/>
          <p:cNvSpPr/>
          <p:nvPr/>
        </p:nvSpPr>
        <p:spPr>
          <a:xfrm>
            <a:off x="4869938" y="3241864"/>
            <a:ext cx="1928791" cy="523220"/>
          </a:xfrm>
          <a:prstGeom prst="rect">
            <a:avLst/>
          </a:prstGeom>
        </p:spPr>
        <p:txBody>
          <a:bodyPr wrap="square">
            <a:spAutoFit/>
          </a:bodyPr>
          <a:lstStyle/>
          <a:p>
            <a:r>
              <a:rPr lang="en-US" sz="1600" dirty="0" smtClean="0">
                <a:solidFill>
                  <a:srgbClr val="595959"/>
                </a:solidFill>
                <a:latin typeface="Calibri"/>
                <a:cs typeface="Calibri"/>
              </a:rPr>
              <a:t>Over </a:t>
            </a:r>
            <a:r>
              <a:rPr lang="en-US" b="1" dirty="0" smtClean="0">
                <a:solidFill>
                  <a:srgbClr val="003466"/>
                </a:solidFill>
                <a:latin typeface="Calibri"/>
                <a:cs typeface="Calibri"/>
              </a:rPr>
              <a:t>145,000</a:t>
            </a:r>
          </a:p>
        </p:txBody>
      </p:sp>
      <p:sp>
        <p:nvSpPr>
          <p:cNvPr id="50" name="Rectangle 49"/>
          <p:cNvSpPr/>
          <p:nvPr/>
        </p:nvSpPr>
        <p:spPr>
          <a:xfrm>
            <a:off x="4903807" y="3580535"/>
            <a:ext cx="2597657" cy="523220"/>
          </a:xfrm>
          <a:prstGeom prst="rect">
            <a:avLst/>
          </a:prstGeom>
        </p:spPr>
        <p:txBody>
          <a:bodyPr wrap="square">
            <a:spAutoFit/>
          </a:bodyPr>
          <a:lstStyle/>
          <a:p>
            <a:r>
              <a:rPr lang="en-US" b="1" dirty="0" smtClean="0">
                <a:solidFill>
                  <a:srgbClr val="003466"/>
                </a:solidFill>
                <a:latin typeface="Calibri"/>
                <a:cs typeface="Calibri"/>
              </a:rPr>
              <a:t>registered </a:t>
            </a:r>
          </a:p>
        </p:txBody>
      </p:sp>
      <p:sp>
        <p:nvSpPr>
          <p:cNvPr id="51" name="Rectangle 50"/>
          <p:cNvSpPr/>
          <p:nvPr/>
        </p:nvSpPr>
        <p:spPr>
          <a:xfrm>
            <a:off x="4903805" y="4342535"/>
            <a:ext cx="2512993" cy="338554"/>
          </a:xfrm>
          <a:prstGeom prst="rect">
            <a:avLst/>
          </a:prstGeom>
        </p:spPr>
        <p:txBody>
          <a:bodyPr wrap="square">
            <a:spAutoFit/>
          </a:bodyPr>
          <a:lstStyle/>
          <a:p>
            <a:r>
              <a:rPr lang="en-US" sz="1600" dirty="0" smtClean="0">
                <a:solidFill>
                  <a:srgbClr val="595959"/>
                </a:solidFill>
                <a:latin typeface="Calibri"/>
                <a:cs typeface="Calibri"/>
              </a:rPr>
              <a:t>in our online community</a:t>
            </a:r>
            <a:endParaRPr lang="en-US" b="1" dirty="0" smtClean="0">
              <a:solidFill>
                <a:srgbClr val="003466"/>
              </a:solidFill>
              <a:latin typeface="Calibri"/>
              <a:cs typeface="Calibri"/>
            </a:endParaRPr>
          </a:p>
        </p:txBody>
      </p:sp>
      <p:sp>
        <p:nvSpPr>
          <p:cNvPr id="52" name="Rectangle 51"/>
          <p:cNvSpPr/>
          <p:nvPr/>
        </p:nvSpPr>
        <p:spPr>
          <a:xfrm>
            <a:off x="4886868" y="3919200"/>
            <a:ext cx="2597657" cy="523220"/>
          </a:xfrm>
          <a:prstGeom prst="rect">
            <a:avLst/>
          </a:prstGeom>
        </p:spPr>
        <p:txBody>
          <a:bodyPr wrap="square">
            <a:spAutoFit/>
          </a:bodyPr>
          <a:lstStyle/>
          <a:p>
            <a:r>
              <a:rPr lang="en-US" b="1" dirty="0" smtClean="0">
                <a:solidFill>
                  <a:srgbClr val="003466"/>
                </a:solidFill>
                <a:latin typeface="Calibri"/>
                <a:cs typeface="Calibri"/>
              </a:rPr>
              <a:t>members</a:t>
            </a:r>
          </a:p>
        </p:txBody>
      </p:sp>
      <p:sp>
        <p:nvSpPr>
          <p:cNvPr id="53" name="Rectangle 52"/>
          <p:cNvSpPr/>
          <p:nvPr/>
        </p:nvSpPr>
        <p:spPr bwMode="auto">
          <a:xfrm>
            <a:off x="1100667" y="5181601"/>
            <a:ext cx="7044266" cy="872067"/>
          </a:xfrm>
          <a:prstGeom prst="rect">
            <a:avLst/>
          </a:prstGeom>
          <a:noFill/>
          <a:ln w="5397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08" charset="0"/>
            </a:endParaRPr>
          </a:p>
        </p:txBody>
      </p:sp>
      <p:pic>
        <p:nvPicPr>
          <p:cNvPr id="54" name="Picture 53"/>
          <p:cNvPicPr>
            <a:picLocks noChangeAspect="1"/>
          </p:cNvPicPr>
          <p:nvPr/>
        </p:nvPicPr>
        <p:blipFill>
          <a:blip r:embed="rId3"/>
          <a:stretch>
            <a:fillRect/>
          </a:stretch>
        </p:blipFill>
        <p:spPr>
          <a:xfrm>
            <a:off x="1075271" y="4267200"/>
            <a:ext cx="2861720" cy="27093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2123" y="2995035"/>
            <a:ext cx="8081108" cy="4918269"/>
          </a:xfrm>
          <a:prstGeom prst="rect">
            <a:avLst/>
          </a:prstGeom>
        </p:spPr>
        <p:txBody>
          <a:bodyPr wrap="square">
            <a:spAutoFit/>
          </a:bodyPr>
          <a:lstStyle/>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eaLnBrk="1" hangingPunct="1">
              <a:lnSpc>
                <a:spcPct val="140000"/>
              </a:lnSpc>
            </a:pPr>
            <a:endParaRPr lang="en-US" dirty="0" smtClean="0">
              <a:solidFill>
                <a:srgbClr val="A30050"/>
              </a:solidFill>
            </a:endParaRPr>
          </a:p>
          <a:p>
            <a:pPr algn="l" eaLnBrk="1" hangingPunct="1">
              <a:lnSpc>
                <a:spcPct val="140000"/>
              </a:lnSpc>
            </a:pPr>
            <a:endParaRPr lang="en-US" dirty="0" smtClean="0">
              <a:solidFill>
                <a:srgbClr val="A30050"/>
              </a:solidFill>
              <a:latin typeface="+mn-lt"/>
            </a:endParaRPr>
          </a:p>
          <a:p>
            <a:pPr eaLnBrk="1" hangingPunct="1">
              <a:lnSpc>
                <a:spcPct val="140000"/>
              </a:lnSpc>
            </a:pPr>
            <a:r>
              <a:rPr lang="en-US" dirty="0" smtClean="0">
                <a:solidFill>
                  <a:srgbClr val="A30050"/>
                </a:solidFill>
                <a:latin typeface="+mn-lt"/>
              </a:rPr>
              <a:t> </a:t>
            </a:r>
            <a:endParaRPr lang="en-US" sz="2000" dirty="0" smtClean="0">
              <a:solidFill>
                <a:srgbClr val="A30050"/>
              </a:solidFill>
              <a:latin typeface="+mn-lt"/>
            </a:endParaRPr>
          </a:p>
        </p:txBody>
      </p:sp>
      <p:sp>
        <p:nvSpPr>
          <p:cNvPr id="12290" name="Rectangle 3"/>
          <p:cNvSpPr>
            <a:spLocks noGrp="1" noChangeArrowheads="1"/>
          </p:cNvSpPr>
          <p:nvPr>
            <p:ph type="title"/>
          </p:nvPr>
        </p:nvSpPr>
        <p:spPr>
          <a:xfrm>
            <a:off x="1066800" y="841375"/>
            <a:ext cx="6934200" cy="682625"/>
          </a:xfrm>
        </p:spPr>
        <p:txBody>
          <a:bodyPr/>
          <a:lstStyle/>
          <a:p>
            <a:pPr eaLnBrk="1" hangingPunct="1"/>
            <a:r>
              <a:rPr lang="en-US" sz="2400" dirty="0" smtClean="0">
                <a:solidFill>
                  <a:srgbClr val="003466"/>
                </a:solidFill>
              </a:rPr>
              <a:t>Breastcancer.org Global Impact</a:t>
            </a:r>
            <a:br>
              <a:rPr lang="en-US" sz="2400" dirty="0" smtClean="0">
                <a:solidFill>
                  <a:srgbClr val="003466"/>
                </a:solidFill>
              </a:rPr>
            </a:br>
            <a:endParaRPr lang="en-US" sz="2400" dirty="0" smtClean="0">
              <a:solidFill>
                <a:srgbClr val="003466"/>
              </a:solidFill>
            </a:endParaRPr>
          </a:p>
        </p:txBody>
      </p:sp>
      <p:sp>
        <p:nvSpPr>
          <p:cNvPr id="6" name="Rectangle 5"/>
          <p:cNvSpPr/>
          <p:nvPr/>
        </p:nvSpPr>
        <p:spPr>
          <a:xfrm>
            <a:off x="1016000" y="6186367"/>
            <a:ext cx="4572000" cy="307777"/>
          </a:xfrm>
          <a:prstGeom prst="rect">
            <a:avLst/>
          </a:prstGeom>
        </p:spPr>
        <p:txBody>
          <a:bodyPr>
            <a:spAutoFit/>
          </a:bodyPr>
          <a:lstStyle/>
          <a:p>
            <a:pPr eaLnBrk="1" hangingPunct="1">
              <a:lnSpc>
                <a:spcPct val="140000"/>
              </a:lnSpc>
              <a:buFontTx/>
              <a:buNone/>
            </a:pPr>
            <a:r>
              <a:rPr lang="en-US" sz="1000" i="1" dirty="0" smtClean="0">
                <a:solidFill>
                  <a:schemeClr val="tx1">
                    <a:lumMod val="65000"/>
                    <a:lumOff val="35000"/>
                  </a:schemeClr>
                </a:solidFill>
                <a:latin typeface="Calibri"/>
                <a:cs typeface="Calibri"/>
              </a:rPr>
              <a:t>Source: 2013 </a:t>
            </a:r>
            <a:r>
              <a:rPr lang="en-US" sz="1000" i="1" dirty="0">
                <a:solidFill>
                  <a:schemeClr val="tx1">
                    <a:lumMod val="65000"/>
                    <a:lumOff val="35000"/>
                  </a:schemeClr>
                </a:solidFill>
                <a:latin typeface="Calibri"/>
                <a:cs typeface="Calibri"/>
              </a:rPr>
              <a:t>Google </a:t>
            </a:r>
            <a:r>
              <a:rPr lang="en-US" sz="1000" i="1" dirty="0" smtClean="0">
                <a:solidFill>
                  <a:schemeClr val="tx1">
                    <a:lumMod val="65000"/>
                    <a:lumOff val="35000"/>
                  </a:schemeClr>
                </a:solidFill>
                <a:latin typeface="Calibri"/>
                <a:cs typeface="Calibri"/>
              </a:rPr>
              <a:t>Analytics</a:t>
            </a:r>
          </a:p>
        </p:txBody>
      </p:sp>
      <p:pic>
        <p:nvPicPr>
          <p:cNvPr id="8" name="Picture 7" descr="VisitorTrafficslide2013-01.jpg"/>
          <p:cNvPicPr>
            <a:picLocks noChangeAspect="1"/>
          </p:cNvPicPr>
          <p:nvPr/>
        </p:nvPicPr>
        <p:blipFill>
          <a:blip r:embed="rId3"/>
          <a:stretch>
            <a:fillRect/>
          </a:stretch>
        </p:blipFill>
        <p:spPr>
          <a:xfrm>
            <a:off x="0" y="1394157"/>
            <a:ext cx="9144000" cy="4809744"/>
          </a:xfrm>
          <a:prstGeom prst="rect">
            <a:avLst/>
          </a:prstGeom>
        </p:spPr>
      </p:pic>
      <p:sp>
        <p:nvSpPr>
          <p:cNvPr id="9" name="Rectangle 8"/>
          <p:cNvSpPr/>
          <p:nvPr/>
        </p:nvSpPr>
        <p:spPr>
          <a:xfrm>
            <a:off x="935162" y="3222671"/>
            <a:ext cx="1824969" cy="923330"/>
          </a:xfrm>
          <a:prstGeom prst="rect">
            <a:avLst/>
          </a:prstGeom>
        </p:spPr>
        <p:txBody>
          <a:bodyPr wrap="square">
            <a:spAutoFit/>
          </a:bodyPr>
          <a:lstStyle/>
          <a:p>
            <a:r>
              <a:rPr lang="en-US" sz="1800" dirty="0" smtClean="0">
                <a:solidFill>
                  <a:srgbClr val="003466"/>
                </a:solidFill>
                <a:latin typeface="Calibri"/>
                <a:cs typeface="Calibri"/>
              </a:rPr>
              <a:t>Breastcancer.org top 10 countries by visitor traffic</a:t>
            </a:r>
            <a:endParaRPr lang="en-US" sz="1800" dirty="0">
              <a:solidFill>
                <a:srgbClr val="003466"/>
              </a:solidFill>
              <a:latin typeface="Calibri"/>
              <a:cs typeface="Calibri"/>
            </a:endParaRPr>
          </a:p>
        </p:txBody>
      </p:sp>
      <p:cxnSp>
        <p:nvCxnSpPr>
          <p:cNvPr id="10" name="Straight Connector 9"/>
          <p:cNvCxnSpPr/>
          <p:nvPr/>
        </p:nvCxnSpPr>
        <p:spPr bwMode="auto">
          <a:xfrm>
            <a:off x="990027" y="3120227"/>
            <a:ext cx="1660045" cy="10001"/>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12" name="Straight Connector 11"/>
          <p:cNvCxnSpPr/>
          <p:nvPr/>
        </p:nvCxnSpPr>
        <p:spPr bwMode="auto">
          <a:xfrm>
            <a:off x="992423" y="4322705"/>
            <a:ext cx="1660045" cy="10001"/>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2960629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5505450" y="1977721"/>
            <a:ext cx="3638550" cy="4318779"/>
          </a:xfrm>
        </p:spPr>
        <p:txBody>
          <a:bodyPr/>
          <a:lstStyle/>
          <a:p>
            <a:pPr>
              <a:buNone/>
            </a:pPr>
            <a:endParaRPr lang="en-US" sz="1400" dirty="0" smtClean="0">
              <a:latin typeface="Arial" pitchFamily="34" charset="0"/>
              <a:cs typeface="Arial" pitchFamily="34" charset="0"/>
            </a:endParaRPr>
          </a:p>
          <a:p>
            <a:pPr>
              <a:buNone/>
            </a:pPr>
            <a:endParaRPr lang="en-US" sz="1400" dirty="0" smtClean="0">
              <a:latin typeface="Arial" pitchFamily="34" charset="0"/>
              <a:cs typeface="Arial" pitchFamily="34" charset="0"/>
            </a:endParaRPr>
          </a:p>
          <a:p>
            <a:pPr>
              <a:buNone/>
            </a:pPr>
            <a:endParaRPr lang="en-US" sz="1400" dirty="0" smtClean="0">
              <a:latin typeface="Arial" pitchFamily="34" charset="0"/>
              <a:cs typeface="Arial" pitchFamily="34" charset="0"/>
            </a:endParaRPr>
          </a:p>
          <a:p>
            <a:pPr>
              <a:buNone/>
            </a:pPr>
            <a:endParaRPr lang="en-US" sz="1400" dirty="0" smtClean="0">
              <a:latin typeface="Arial" pitchFamily="34" charset="0"/>
              <a:cs typeface="Arial" pitchFamily="34" charset="0"/>
            </a:endParaRPr>
          </a:p>
          <a:p>
            <a:pPr>
              <a:buNone/>
            </a:pPr>
            <a:endParaRPr lang="en-US" sz="1400" dirty="0" smtClean="0">
              <a:latin typeface="Arial" pitchFamily="34" charset="0"/>
              <a:cs typeface="Arial" pitchFamily="34" charset="0"/>
            </a:endParaRPr>
          </a:p>
          <a:p>
            <a:pPr>
              <a:buNone/>
            </a:pPr>
            <a:endParaRPr lang="en-US" sz="1400" dirty="0" smtClean="0">
              <a:latin typeface="Arial" pitchFamily="34" charset="0"/>
              <a:cs typeface="Arial" pitchFamily="34" charset="0"/>
            </a:endParaRPr>
          </a:p>
          <a:p>
            <a:endParaRPr lang="en-US" sz="1600" dirty="0" smtClean="0">
              <a:latin typeface="Arial" pitchFamily="34" charset="0"/>
              <a:cs typeface="Arial" pitchFamily="34" charset="0"/>
            </a:endParaRPr>
          </a:p>
          <a:p>
            <a:pPr lvl="1"/>
            <a:endParaRPr lang="en-US" sz="1600" dirty="0" smtClean="0">
              <a:latin typeface="Arial" pitchFamily="34" charset="0"/>
              <a:cs typeface="Arial" pitchFamily="34" charset="0"/>
            </a:endParaRPr>
          </a:p>
          <a:p>
            <a:pPr lvl="1"/>
            <a:endParaRPr lang="en-US" sz="1600" dirty="0" smtClean="0">
              <a:latin typeface="Arial" pitchFamily="34" charset="0"/>
              <a:cs typeface="Arial" pitchFamily="34" charset="0"/>
            </a:endParaRPr>
          </a:p>
          <a:p>
            <a:pPr>
              <a:buNone/>
            </a:pPr>
            <a:endParaRPr lang="en-US" sz="1600" dirty="0" smtClean="0">
              <a:latin typeface="Arial" pitchFamily="34" charset="0"/>
              <a:cs typeface="Arial" pitchFamily="34" charset="0"/>
            </a:endParaRPr>
          </a:p>
        </p:txBody>
      </p:sp>
      <p:sp>
        <p:nvSpPr>
          <p:cNvPr id="9" name="Rectangle 8"/>
          <p:cNvSpPr/>
          <p:nvPr/>
        </p:nvSpPr>
        <p:spPr bwMode="auto">
          <a:xfrm>
            <a:off x="5248275" y="3333750"/>
            <a:ext cx="1104900" cy="1428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08" charset="0"/>
            </a:endParaRPr>
          </a:p>
        </p:txBody>
      </p:sp>
      <p:sp>
        <p:nvSpPr>
          <p:cNvPr id="163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 name="Title 1"/>
          <p:cNvSpPr>
            <a:spLocks noGrp="1"/>
          </p:cNvSpPr>
          <p:nvPr>
            <p:ph type="title"/>
          </p:nvPr>
        </p:nvSpPr>
        <p:spPr>
          <a:xfrm>
            <a:off x="1092200" y="571500"/>
            <a:ext cx="6934200" cy="871538"/>
          </a:xfrm>
        </p:spPr>
        <p:txBody>
          <a:bodyPr/>
          <a:lstStyle/>
          <a:p>
            <a:r>
              <a:rPr lang="en-US" sz="2400" dirty="0" smtClean="0">
                <a:solidFill>
                  <a:srgbClr val="003466"/>
                </a:solidFill>
              </a:rPr>
              <a:t>Breastcancer.org Site Features</a:t>
            </a:r>
            <a:endParaRPr lang="en-US" sz="2400" dirty="0">
              <a:solidFill>
                <a:srgbClr val="003466"/>
              </a:solidFill>
            </a:endParaRPr>
          </a:p>
        </p:txBody>
      </p:sp>
      <p:sp>
        <p:nvSpPr>
          <p:cNvPr id="10" name="TextBox 9"/>
          <p:cNvSpPr txBox="1"/>
          <p:nvPr/>
        </p:nvSpPr>
        <p:spPr>
          <a:xfrm>
            <a:off x="1092199" y="1498600"/>
            <a:ext cx="6908801" cy="523220"/>
          </a:xfrm>
          <a:prstGeom prst="rect">
            <a:avLst/>
          </a:prstGeom>
          <a:noFill/>
        </p:spPr>
        <p:txBody>
          <a:bodyPr wrap="square" rtlCol="0">
            <a:spAutoFit/>
          </a:bodyPr>
          <a:lstStyle/>
          <a:p>
            <a:pPr algn="ctr">
              <a:buNone/>
            </a:pPr>
            <a:r>
              <a:rPr lang="en-US" sz="1400" dirty="0" smtClean="0">
                <a:solidFill>
                  <a:schemeClr val="tx1">
                    <a:lumMod val="65000"/>
                    <a:lumOff val="35000"/>
                  </a:schemeClr>
                </a:solidFill>
                <a:latin typeface="Calibri"/>
                <a:cs typeface="Calibri"/>
              </a:rPr>
              <a:t>Over 7,000 pages of expert medical information produced </a:t>
            </a:r>
            <a:br>
              <a:rPr lang="en-US" sz="1400" dirty="0" smtClean="0">
                <a:solidFill>
                  <a:schemeClr val="tx1">
                    <a:lumMod val="65000"/>
                    <a:lumOff val="35000"/>
                  </a:schemeClr>
                </a:solidFill>
                <a:latin typeface="Calibri"/>
                <a:cs typeface="Calibri"/>
              </a:rPr>
            </a:br>
            <a:r>
              <a:rPr lang="en-US" sz="1400" dirty="0" smtClean="0">
                <a:solidFill>
                  <a:schemeClr val="tx1">
                    <a:lumMod val="65000"/>
                    <a:lumOff val="35000"/>
                  </a:schemeClr>
                </a:solidFill>
                <a:latin typeface="Calibri"/>
                <a:cs typeface="Calibri"/>
              </a:rPr>
              <a:t>in consultation with a Professional Advisory Board.</a:t>
            </a:r>
          </a:p>
        </p:txBody>
      </p:sp>
      <p:pic>
        <p:nvPicPr>
          <p:cNvPr id="3" name="Picture 2" descr="BCOComputerfeatu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861" y="1998141"/>
            <a:ext cx="5435600" cy="3657600"/>
          </a:xfrm>
          <a:prstGeom prst="rect">
            <a:avLst/>
          </a:prstGeom>
        </p:spPr>
      </p:pic>
      <p:pic>
        <p:nvPicPr>
          <p:cNvPr id="12" name="Picture 11" descr="Screen Shot 2014-02-26 at 4.43.39 PM.png"/>
          <p:cNvPicPr>
            <a:picLocks noChangeAspect="1"/>
          </p:cNvPicPr>
          <p:nvPr/>
        </p:nvPicPr>
        <p:blipFill>
          <a:blip r:embed="rId4"/>
          <a:srcRect l="5554" r="2039" b="21849"/>
          <a:stretch>
            <a:fillRect/>
          </a:stretch>
        </p:blipFill>
        <p:spPr>
          <a:xfrm>
            <a:off x="2836335" y="2529314"/>
            <a:ext cx="3479800" cy="211042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054099" y="563420"/>
            <a:ext cx="6934201" cy="825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2pPr>
            <a:lvl3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3pPr>
            <a:lvl4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4pPr>
            <a:lvl5pPr algn="ctr" rtl="0" eaLnBrk="0" fontAlgn="base" hangingPunct="0">
              <a:spcBef>
                <a:spcPct val="0"/>
              </a:spcBef>
              <a:spcAft>
                <a:spcPct val="0"/>
              </a:spcAft>
              <a:defRPr sz="3200">
                <a:solidFill>
                  <a:schemeClr val="tx2"/>
                </a:solidFill>
                <a:latin typeface="Optima LT" pitchFamily="2" charset="0"/>
                <a:ea typeface="ＭＳ Ｐゴシック" pitchFamily="-108" charset="-128"/>
                <a:cs typeface="ＭＳ Ｐゴシック" pitchFamily="-108" charset="-128"/>
              </a:defRPr>
            </a:lvl5pPr>
            <a:lvl6pPr marL="457200" algn="ctr" rtl="0" fontAlgn="base">
              <a:spcBef>
                <a:spcPct val="0"/>
              </a:spcBef>
              <a:spcAft>
                <a:spcPct val="0"/>
              </a:spcAft>
              <a:defRPr sz="3200">
                <a:solidFill>
                  <a:schemeClr val="tx2"/>
                </a:solidFill>
                <a:latin typeface="Optima LT" pitchFamily="2" charset="0"/>
              </a:defRPr>
            </a:lvl6pPr>
            <a:lvl7pPr marL="914400" algn="ctr" rtl="0" fontAlgn="base">
              <a:spcBef>
                <a:spcPct val="0"/>
              </a:spcBef>
              <a:spcAft>
                <a:spcPct val="0"/>
              </a:spcAft>
              <a:defRPr sz="3200">
                <a:solidFill>
                  <a:schemeClr val="tx2"/>
                </a:solidFill>
                <a:latin typeface="Optima LT" pitchFamily="2" charset="0"/>
              </a:defRPr>
            </a:lvl7pPr>
            <a:lvl8pPr marL="1371600" algn="ctr" rtl="0" fontAlgn="base">
              <a:spcBef>
                <a:spcPct val="0"/>
              </a:spcBef>
              <a:spcAft>
                <a:spcPct val="0"/>
              </a:spcAft>
              <a:defRPr sz="3200">
                <a:solidFill>
                  <a:schemeClr val="tx2"/>
                </a:solidFill>
                <a:latin typeface="Optima LT" pitchFamily="2" charset="0"/>
              </a:defRPr>
            </a:lvl8pPr>
            <a:lvl9pPr marL="1828800" algn="ctr" rtl="0" fontAlgn="base">
              <a:spcBef>
                <a:spcPct val="0"/>
              </a:spcBef>
              <a:spcAft>
                <a:spcPct val="0"/>
              </a:spcAft>
              <a:defRPr sz="3200">
                <a:solidFill>
                  <a:schemeClr val="tx2"/>
                </a:solidFill>
                <a:latin typeface="Optima LT" pitchFamily="2" charset="0"/>
              </a:defRPr>
            </a:lvl9pPr>
          </a:lstStyle>
          <a:p>
            <a:r>
              <a:rPr lang="en-US" sz="2400" dirty="0" smtClean="0">
                <a:solidFill>
                  <a:srgbClr val="003466"/>
                </a:solidFill>
                <a:latin typeface="Calibri" panose="020F0502020204030204" pitchFamily="34" charset="0"/>
                <a:cs typeface="Calibri" panose="020F0502020204030204" pitchFamily="34" charset="0"/>
              </a:rPr>
              <a:t>Content Based on Her Needs</a:t>
            </a:r>
            <a:endParaRPr lang="en-US" sz="2400" dirty="0">
              <a:solidFill>
                <a:srgbClr val="003466"/>
              </a:solidFill>
              <a:latin typeface="Calibri" panose="020F0502020204030204" pitchFamily="34" charset="0"/>
              <a:cs typeface="Calibri" panose="020F0502020204030204" pitchFamily="34" charset="0"/>
            </a:endParaRPr>
          </a:p>
        </p:txBody>
      </p:sp>
      <p:pic>
        <p:nvPicPr>
          <p:cNvPr id="43" name="Picture 42" descr="Screen Shot 2014-04-08 at 3.10.25 PM.png"/>
          <p:cNvPicPr>
            <a:picLocks noChangeAspect="1"/>
          </p:cNvPicPr>
          <p:nvPr/>
        </p:nvPicPr>
        <p:blipFill>
          <a:blip r:embed="rId2"/>
          <a:srcRect t="8130" r="70675" b="4268"/>
          <a:stretch>
            <a:fillRect/>
          </a:stretch>
        </p:blipFill>
        <p:spPr>
          <a:xfrm>
            <a:off x="2808995" y="2291287"/>
            <a:ext cx="1351934" cy="3452292"/>
          </a:xfrm>
          <a:prstGeom prst="rect">
            <a:avLst/>
          </a:prstGeom>
        </p:spPr>
      </p:pic>
      <p:sp>
        <p:nvSpPr>
          <p:cNvPr id="44" name="Rectangle 43"/>
          <p:cNvSpPr/>
          <p:nvPr/>
        </p:nvSpPr>
        <p:spPr bwMode="auto">
          <a:xfrm>
            <a:off x="3242733" y="6341533"/>
            <a:ext cx="1557867" cy="1693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FFFF99"/>
              </a:solidFill>
              <a:effectLst/>
              <a:latin typeface="Arial" pitchFamily="-108" charset="0"/>
            </a:endParaRPr>
          </a:p>
        </p:txBody>
      </p:sp>
      <p:pic>
        <p:nvPicPr>
          <p:cNvPr id="20" name="Picture 19" descr="Screen Shot 2014-05-07 at 12.18.39 PM.png"/>
          <p:cNvPicPr>
            <a:picLocks noChangeAspect="1"/>
          </p:cNvPicPr>
          <p:nvPr/>
        </p:nvPicPr>
        <p:blipFill>
          <a:blip r:embed="rId3"/>
          <a:srcRect t="4918"/>
          <a:stretch>
            <a:fillRect/>
          </a:stretch>
        </p:blipFill>
        <p:spPr>
          <a:xfrm>
            <a:off x="1266001" y="2228905"/>
            <a:ext cx="1379598" cy="1858312"/>
          </a:xfrm>
          <a:prstGeom prst="rect">
            <a:avLst/>
          </a:prstGeom>
        </p:spPr>
      </p:pic>
      <p:pic>
        <p:nvPicPr>
          <p:cNvPr id="21" name="Picture 20" descr="Screen Shot 2014-05-07 at 12.19.11 PM.png"/>
          <p:cNvPicPr>
            <a:picLocks noChangeAspect="1"/>
          </p:cNvPicPr>
          <p:nvPr/>
        </p:nvPicPr>
        <p:blipFill>
          <a:blip r:embed="rId4"/>
          <a:srcRect b="28354"/>
          <a:stretch>
            <a:fillRect/>
          </a:stretch>
        </p:blipFill>
        <p:spPr>
          <a:xfrm>
            <a:off x="4228029" y="2296857"/>
            <a:ext cx="1416072" cy="4315610"/>
          </a:xfrm>
          <a:prstGeom prst="rect">
            <a:avLst/>
          </a:prstGeom>
        </p:spPr>
      </p:pic>
      <p:pic>
        <p:nvPicPr>
          <p:cNvPr id="24" name="Picture 23" descr="Screen Shot 2014-05-07 at 12.20.47 PM.png"/>
          <p:cNvPicPr>
            <a:picLocks noChangeAspect="1"/>
          </p:cNvPicPr>
          <p:nvPr/>
        </p:nvPicPr>
        <p:blipFill>
          <a:blip r:embed="rId5"/>
          <a:stretch>
            <a:fillRect/>
          </a:stretch>
        </p:blipFill>
        <p:spPr>
          <a:xfrm>
            <a:off x="6892990" y="2294469"/>
            <a:ext cx="1371510" cy="3860800"/>
          </a:xfrm>
          <a:prstGeom prst="rect">
            <a:avLst/>
          </a:prstGeom>
        </p:spPr>
      </p:pic>
      <p:pic>
        <p:nvPicPr>
          <p:cNvPr id="29" name="Picture 28" descr="Screen Shot 2014-05-07 at 12.34.11 PM.png"/>
          <p:cNvPicPr>
            <a:picLocks noChangeAspect="1"/>
          </p:cNvPicPr>
          <p:nvPr/>
        </p:nvPicPr>
        <p:blipFill>
          <a:blip r:embed="rId6"/>
          <a:srcRect l="10321" t="5000"/>
          <a:stretch>
            <a:fillRect/>
          </a:stretch>
        </p:blipFill>
        <p:spPr>
          <a:xfrm>
            <a:off x="5647263" y="2260596"/>
            <a:ext cx="1262959" cy="1608664"/>
          </a:xfrm>
          <a:prstGeom prst="rect">
            <a:avLst/>
          </a:prstGeom>
        </p:spPr>
      </p:pic>
      <p:pic>
        <p:nvPicPr>
          <p:cNvPr id="19" name="Picture 18" descr="Screen Shot 2014-05-07 at 12.18.18 PM.png"/>
          <p:cNvPicPr>
            <a:picLocks noChangeAspect="1"/>
          </p:cNvPicPr>
          <p:nvPr/>
        </p:nvPicPr>
        <p:blipFill>
          <a:blip r:embed="rId7"/>
          <a:stretch>
            <a:fillRect/>
          </a:stretch>
        </p:blipFill>
        <p:spPr>
          <a:xfrm>
            <a:off x="886374" y="1278466"/>
            <a:ext cx="7252712" cy="982138"/>
          </a:xfrm>
          <a:prstGeom prst="rect">
            <a:avLst/>
          </a:prstGeom>
        </p:spPr>
      </p:pic>
      <p:sp>
        <p:nvSpPr>
          <p:cNvPr id="30" name="Rectangle 29"/>
          <p:cNvSpPr/>
          <p:nvPr/>
        </p:nvSpPr>
        <p:spPr>
          <a:xfrm>
            <a:off x="4343400" y="6574820"/>
            <a:ext cx="1134533" cy="215444"/>
          </a:xfrm>
          <a:prstGeom prst="rect">
            <a:avLst/>
          </a:prstGeom>
        </p:spPr>
        <p:txBody>
          <a:bodyPr wrap="square">
            <a:spAutoFit/>
          </a:bodyPr>
          <a:lstStyle/>
          <a:p>
            <a:r>
              <a:rPr lang="en-US" sz="800" dirty="0" smtClean="0">
                <a:solidFill>
                  <a:schemeClr val="tx1">
                    <a:lumMod val="65000"/>
                    <a:lumOff val="35000"/>
                  </a:schemeClr>
                </a:solidFill>
              </a:rPr>
              <a:t>More content…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Optima LT"/>
        <a:ea typeface=""/>
        <a:cs typeface=""/>
      </a:majorFont>
      <a:minorFont>
        <a:latin typeface="Optima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0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65547</TotalTime>
  <Words>612</Words>
  <Application>Microsoft Office PowerPoint</Application>
  <PresentationFormat>On-screen Show (4:3)</PresentationFormat>
  <Paragraphs>193</Paragraphs>
  <Slides>30</Slides>
  <Notes>13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1_Default Design</vt:lpstr>
      <vt:lpstr>PowerPoint Presentation</vt:lpstr>
      <vt:lpstr>About Us</vt:lpstr>
      <vt:lpstr>The Need for Trusted Information Is Huge </vt:lpstr>
      <vt:lpstr>Closing the “PINK” Knowledge Gap</vt:lpstr>
      <vt:lpstr>The Breastcancer.org Visitor</vt:lpstr>
      <vt:lpstr>Breastcancer.org Impact </vt:lpstr>
      <vt:lpstr>Breastcancer.org Global Impact </vt:lpstr>
      <vt:lpstr>Breastcancer.org Site Features</vt:lpstr>
      <vt:lpstr>PowerPoint Presentation</vt:lpstr>
      <vt:lpstr>PowerPoint Presentation</vt:lpstr>
      <vt:lpstr>PowerPoint Presentation</vt:lpstr>
      <vt:lpstr>Breastcancer.org’s Prevention Program</vt:lpstr>
      <vt:lpstr>PowerPoint Presentation</vt:lpstr>
      <vt:lpstr>PowerPoint Presentation</vt:lpstr>
      <vt:lpstr>Breast Health &amp; Wellness Email Campaigns</vt:lpstr>
      <vt:lpstr>Breastfeeding meta-analysis: reduces risk of most aggressive breast cancer</vt:lpstr>
      <vt:lpstr>Challenges</vt:lpstr>
      <vt:lpstr>PowerPoint Presentation</vt:lpstr>
      <vt:lpstr>Plus, medical information is getting more complex! </vt:lpstr>
      <vt:lpstr>PowerPoint Presentation</vt:lpstr>
      <vt:lpstr>PowerPoint Presentation</vt:lpstr>
      <vt:lpstr>PowerPoint Presentation</vt:lpstr>
      <vt:lpstr>PowerPoint Presentation</vt:lpstr>
      <vt:lpstr>PowerPoint Presentation</vt:lpstr>
      <vt:lpstr>Words, dose, tone, style and level  of information is critical</vt:lpstr>
      <vt:lpstr>PowerPoint Presentation</vt:lpstr>
      <vt:lpstr>PowerPoint Presentation</vt:lpstr>
      <vt:lpstr>PowerPoint Presentation</vt:lpstr>
      <vt:lpstr>Closing the “PINK” Knowledge Gap</vt:lpstr>
      <vt:lpstr>Thank You     </vt:lpstr>
    </vt:vector>
  </TitlesOfParts>
  <Company>Cadence, LLC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Gerrie Blavat</dc:creator>
  <cp:lastModifiedBy>CDC User</cp:lastModifiedBy>
  <cp:revision>3461</cp:revision>
  <cp:lastPrinted>2013-02-01T20:55:36Z</cp:lastPrinted>
  <dcterms:created xsi:type="dcterms:W3CDTF">2014-12-15T03:35:53Z</dcterms:created>
  <dcterms:modified xsi:type="dcterms:W3CDTF">2014-12-15T12:10:30Z</dcterms:modified>
</cp:coreProperties>
</file>