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 id="2147483650" r:id="rId3"/>
    <p:sldMasterId id="2147483702" r:id="rId4"/>
    <p:sldMasterId id="2147483714" r:id="rId5"/>
  </p:sldMasterIdLst>
  <p:notesMasterIdLst>
    <p:notesMasterId r:id="rId60"/>
  </p:notesMasterIdLst>
  <p:handoutMasterIdLst>
    <p:handoutMasterId r:id="rId61"/>
  </p:handoutMasterIdLst>
  <p:sldIdLst>
    <p:sldId id="814" r:id="rId6"/>
    <p:sldId id="1035" r:id="rId7"/>
    <p:sldId id="1036" r:id="rId8"/>
    <p:sldId id="1037" r:id="rId9"/>
    <p:sldId id="1038" r:id="rId10"/>
    <p:sldId id="1039" r:id="rId11"/>
    <p:sldId id="1040" r:id="rId12"/>
    <p:sldId id="1041" r:id="rId13"/>
    <p:sldId id="1042" r:id="rId14"/>
    <p:sldId id="1043" r:id="rId15"/>
    <p:sldId id="1044" r:id="rId16"/>
    <p:sldId id="1045" r:id="rId17"/>
    <p:sldId id="1046" r:id="rId18"/>
    <p:sldId id="1047" r:id="rId19"/>
    <p:sldId id="1048" r:id="rId20"/>
    <p:sldId id="1049" r:id="rId21"/>
    <p:sldId id="1050" r:id="rId22"/>
    <p:sldId id="1051" r:id="rId23"/>
    <p:sldId id="1052" r:id="rId24"/>
    <p:sldId id="1053" r:id="rId25"/>
    <p:sldId id="1054" r:id="rId26"/>
    <p:sldId id="1055" r:id="rId27"/>
    <p:sldId id="1056" r:id="rId28"/>
    <p:sldId id="1057" r:id="rId29"/>
    <p:sldId id="1058" r:id="rId30"/>
    <p:sldId id="1059" r:id="rId31"/>
    <p:sldId id="1078" r:id="rId32"/>
    <p:sldId id="1079" r:id="rId33"/>
    <p:sldId id="1080" r:id="rId34"/>
    <p:sldId id="1081" r:id="rId35"/>
    <p:sldId id="1082" r:id="rId36"/>
    <p:sldId id="1083" r:id="rId37"/>
    <p:sldId id="1084" r:id="rId38"/>
    <p:sldId id="1085" r:id="rId39"/>
    <p:sldId id="1086" r:id="rId40"/>
    <p:sldId id="1087" r:id="rId41"/>
    <p:sldId id="1088" r:id="rId42"/>
    <p:sldId id="1076" r:id="rId43"/>
    <p:sldId id="1070" r:id="rId44"/>
    <p:sldId id="1089" r:id="rId45"/>
    <p:sldId id="1090" r:id="rId46"/>
    <p:sldId id="1091" r:id="rId47"/>
    <p:sldId id="1092" r:id="rId48"/>
    <p:sldId id="1071" r:id="rId49"/>
    <p:sldId id="1072" r:id="rId50"/>
    <p:sldId id="1073" r:id="rId51"/>
    <p:sldId id="1074" r:id="rId52"/>
    <p:sldId id="1075" r:id="rId53"/>
    <p:sldId id="1093" r:id="rId54"/>
    <p:sldId id="1094" r:id="rId55"/>
    <p:sldId id="1077" r:id="rId56"/>
    <p:sldId id="1095" r:id="rId57"/>
    <p:sldId id="1096" r:id="rId58"/>
    <p:sldId id="1097" r:id="rId59"/>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064">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ECBD10"/>
    <a:srgbClr val="D9AB59"/>
    <a:srgbClr val="0066CC"/>
    <a:srgbClr val="33CCCC"/>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2" autoAdjust="0"/>
    <p:restoredTop sz="93400" autoAdjust="0"/>
  </p:normalViewPr>
  <p:slideViewPr>
    <p:cSldViewPr>
      <p:cViewPr>
        <p:scale>
          <a:sx n="74" d="100"/>
          <a:sy n="74" d="100"/>
        </p:scale>
        <p:origin x="-1854" y="-486"/>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6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75">
              <a:defRPr sz="1200"/>
            </a:lvl1pPr>
          </a:lstStyle>
          <a:p>
            <a:endParaRPr lang="en-US" altLang="en-US"/>
          </a:p>
        </p:txBody>
      </p:sp>
      <p:sp>
        <p:nvSpPr>
          <p:cNvPr id="22531" name="Rectangle 3"/>
          <p:cNvSpPr>
            <a:spLocks noGrp="1" noChangeArrowheads="1"/>
          </p:cNvSpPr>
          <p:nvPr>
            <p:ph type="dt" sz="quarter" idx="1"/>
          </p:nvPr>
        </p:nvSpPr>
        <p:spPr bwMode="auto">
          <a:xfrm>
            <a:off x="3956794" y="0"/>
            <a:ext cx="3028206" cy="46418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75">
              <a:defRPr sz="1200"/>
            </a:lvl1pPr>
          </a:lstStyle>
          <a:p>
            <a:endParaRPr lang="en-US" altLang="en-US"/>
          </a:p>
        </p:txBody>
      </p:sp>
      <p:sp>
        <p:nvSpPr>
          <p:cNvPr id="22532" name="Rectangle 4"/>
          <p:cNvSpPr>
            <a:spLocks noGrp="1" noChangeArrowheads="1"/>
          </p:cNvSpPr>
          <p:nvPr>
            <p:ph type="ftr" sz="quarter" idx="2"/>
          </p:nvPr>
        </p:nvSpPr>
        <p:spPr bwMode="auto">
          <a:xfrm>
            <a:off x="1" y="8819515"/>
            <a:ext cx="3028207" cy="464185"/>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75">
              <a:defRPr sz="1200"/>
            </a:lvl1pPr>
          </a:lstStyle>
          <a:p>
            <a:endParaRPr lang="en-US" altLang="en-US"/>
          </a:p>
        </p:txBody>
      </p:sp>
      <p:sp>
        <p:nvSpPr>
          <p:cNvPr id="22533" name="Rectangle 5"/>
          <p:cNvSpPr>
            <a:spLocks noGrp="1" noChangeArrowheads="1"/>
          </p:cNvSpPr>
          <p:nvPr>
            <p:ph type="sldNum" sz="quarter" idx="3"/>
          </p:nvPr>
        </p:nvSpPr>
        <p:spPr bwMode="auto">
          <a:xfrm>
            <a:off x="3956794" y="8819515"/>
            <a:ext cx="3028206" cy="464185"/>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75">
              <a:defRPr sz="1200"/>
            </a:lvl1pPr>
          </a:lstStyle>
          <a:p>
            <a:fld id="{AB2C13ED-E4D5-48CE-A4CB-62F9845334D8}" type="slidenum">
              <a:rPr lang="en-US" altLang="en-US"/>
              <a:pPr/>
              <a:t>‹#›</a:t>
            </a:fld>
            <a:endParaRPr lang="en-US" altLang="en-US"/>
          </a:p>
        </p:txBody>
      </p:sp>
    </p:spTree>
    <p:extLst>
      <p:ext uri="{BB962C8B-B14F-4D97-AF65-F5344CB8AC3E}">
        <p14:creationId xmlns:p14="http://schemas.microsoft.com/office/powerpoint/2010/main" val="41097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75">
              <a:defRPr sz="1200"/>
            </a:lvl1pPr>
          </a:lstStyle>
          <a:p>
            <a:endParaRPr lang="en-US"/>
          </a:p>
        </p:txBody>
      </p:sp>
      <p:sp>
        <p:nvSpPr>
          <p:cNvPr id="26627" name="Rectangle 3"/>
          <p:cNvSpPr>
            <a:spLocks noGrp="1" noChangeArrowheads="1"/>
          </p:cNvSpPr>
          <p:nvPr>
            <p:ph type="dt" idx="1"/>
          </p:nvPr>
        </p:nvSpPr>
        <p:spPr bwMode="auto">
          <a:xfrm>
            <a:off x="3956794" y="0"/>
            <a:ext cx="3028206" cy="46418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75">
              <a:defRPr sz="1200"/>
            </a:lvl1pPr>
          </a:lstStyle>
          <a:p>
            <a:endParaRPr lang="en-US"/>
          </a:p>
        </p:txBody>
      </p:sp>
      <p:sp>
        <p:nvSpPr>
          <p:cNvPr id="2662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31756" y="4409758"/>
            <a:ext cx="5121488" cy="417766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75">
              <a:defRPr sz="1200"/>
            </a:lvl1pPr>
          </a:lstStyle>
          <a:p>
            <a:endParaRPr lang="en-US"/>
          </a:p>
        </p:txBody>
      </p:sp>
      <p:sp>
        <p:nvSpPr>
          <p:cNvPr id="26631"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75">
              <a:defRPr sz="1200"/>
            </a:lvl1pPr>
          </a:lstStyle>
          <a:p>
            <a:fld id="{420DAFB1-B23C-4ECF-A547-70ED110EDE13}" type="slidenum">
              <a:rPr lang="en-US"/>
              <a:pPr/>
              <a:t>‹#›</a:t>
            </a:fld>
            <a:endParaRPr lang="en-US"/>
          </a:p>
        </p:txBody>
      </p:sp>
    </p:spTree>
    <p:extLst>
      <p:ext uri="{BB962C8B-B14F-4D97-AF65-F5344CB8AC3E}">
        <p14:creationId xmlns:p14="http://schemas.microsoft.com/office/powerpoint/2010/main" val="12737365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94FF2E1-2D87-4444-8003-570A15E1E218}" type="slidenum">
              <a:rPr lang="en-US"/>
              <a:pPr/>
              <a:t>1</a:t>
            </a:fld>
            <a:endParaRPr 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871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6675" y="928956"/>
            <a:ext cx="413022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21" tIns="41710" rIns="83421" bIns="41710" anchor="ctr"/>
          <a:lstStyle/>
          <a:p>
            <a:endParaRPr lang="en-US">
              <a:solidFill>
                <a:prstClr val="black"/>
              </a:solidFill>
            </a:endParaRPr>
          </a:p>
        </p:txBody>
      </p:sp>
      <p:sp>
        <p:nvSpPr>
          <p:cNvPr id="4098" name="Text Box 2"/>
          <p:cNvSpPr txBox="1">
            <a:spLocks noGrp="1" noChangeArrowheads="1"/>
          </p:cNvSpPr>
          <p:nvPr>
            <p:ph type="body"/>
          </p:nvPr>
        </p:nvSpPr>
        <p:spPr bwMode="auto">
          <a:xfrm>
            <a:off x="1065727" y="4419136"/>
            <a:ext cx="4859254"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Annual percentage changes (APCs) for age-adjusted incidence rate trends and absolute numbers in the National Cancer Institute's Surveillance, Epidemiology, End Results Program 13-Registry database (1992–2004) for all breast cancers combined (in situ + invasive), in situ cancers only, and invasive cancers only. A) APCs and absolute numbers by age (&lt;40, 40–49, ≥50 years). B) APCs and absolute numbers by age (&lt;40, 40–49, ≥50 years) and race (white, black). APCs are recorded with point estimates; 95% confidence intervals are in parentheses. Under the null hypothesis, non–statistically significant APCs indicate that the trend line for a given age group was no different than a horizontal or flat trend line with a slope of zero. Using Poisson regression models we also assessed whether trends varied by age group (A) or by race within age group, see text for details.</a:t>
            </a:r>
          </a:p>
        </p:txBody>
      </p:sp>
    </p:spTree>
    <p:extLst>
      <p:ext uri="{BB962C8B-B14F-4D97-AF65-F5344CB8AC3E}">
        <p14:creationId xmlns:p14="http://schemas.microsoft.com/office/powerpoint/2010/main" val="41619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6675" y="928956"/>
            <a:ext cx="413022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21" tIns="41710" rIns="83421" bIns="41710" anchor="ctr"/>
          <a:lstStyle/>
          <a:p>
            <a:endParaRPr lang="en-US">
              <a:solidFill>
                <a:prstClr val="black"/>
              </a:solidFill>
            </a:endParaRPr>
          </a:p>
        </p:txBody>
      </p:sp>
      <p:sp>
        <p:nvSpPr>
          <p:cNvPr id="4098" name="Text Box 2"/>
          <p:cNvSpPr txBox="1">
            <a:spLocks noGrp="1" noChangeArrowheads="1"/>
          </p:cNvSpPr>
          <p:nvPr>
            <p:ph type="body"/>
          </p:nvPr>
        </p:nvSpPr>
        <p:spPr bwMode="auto">
          <a:xfrm>
            <a:off x="1065727" y="4419136"/>
            <a:ext cx="4859254"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Annual percentage changes (APCs) for age-adjusted incidence rate trends and absolute numbers in the National Cancer Institute's Surveillance, Epidemiology, End Results Program 13-Registry database (1992–2004) for all breast cancers combined (in situ + invasive), in situ cancers only, and invasive cancers only. A) APCs and absolute numbers by age (&lt;40, 40–49, ≥50 years). B) APCs and absolute numbers by age (&lt;40, 40–49, ≥50 years) and race (white, black). APCs are recorded with point estimates; 95% confidence intervals are in parentheses. Under the null hypothesis, non–statistically significant APCs indicate that the trend line for a given age group was no different than a horizontal or flat trend line with a slope of zero. Using Poisson regression models we also assessed whether trends varied by age group (A) or by race within age group, see text for details.</a:t>
            </a:r>
          </a:p>
        </p:txBody>
      </p:sp>
    </p:spTree>
    <p:extLst>
      <p:ext uri="{BB962C8B-B14F-4D97-AF65-F5344CB8AC3E}">
        <p14:creationId xmlns:p14="http://schemas.microsoft.com/office/powerpoint/2010/main" val="14374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6675" y="928956"/>
            <a:ext cx="413022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21" tIns="41710" rIns="83421" bIns="41710" anchor="ctr"/>
          <a:lstStyle/>
          <a:p>
            <a:endParaRPr lang="en-US">
              <a:solidFill>
                <a:prstClr val="black"/>
              </a:solidFill>
            </a:endParaRPr>
          </a:p>
        </p:txBody>
      </p:sp>
      <p:sp>
        <p:nvSpPr>
          <p:cNvPr id="4098" name="Text Box 2"/>
          <p:cNvSpPr txBox="1">
            <a:spLocks noGrp="1" noChangeArrowheads="1"/>
          </p:cNvSpPr>
          <p:nvPr>
            <p:ph type="body"/>
          </p:nvPr>
        </p:nvSpPr>
        <p:spPr bwMode="auto">
          <a:xfrm>
            <a:off x="1065727" y="4419136"/>
            <a:ext cx="4859254"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Annual percentage changes (APCs) for age-adjusted incidence rate trends and absolute numbers in the National Cancer Institute's Surveillance, Epidemiology, End Results Program 13-Registry database (1992–2004) for all breast cancers combined (in situ + invasive), in situ cancers only, and invasive cancers only. A) APCs and absolute numbers by age (&lt;40, 40–49, ≥50 years). B) APCs and absolute numbers by age (&lt;40, 40–49, ≥50 years) and race (white, black). APCs are recorded with point estimates; 95% confidence intervals are in parentheses. Under the null hypothesis, non–statistically significant APCs indicate that the trend line for a given age group was no different than a horizontal or flat trend line with a slope of zero. Using Poisson regression models we also assessed whether trends varied by age group (A) or by race within age group, see text for details.</a:t>
            </a:r>
          </a:p>
        </p:txBody>
      </p:sp>
    </p:spTree>
    <p:extLst>
      <p:ext uri="{BB962C8B-B14F-4D97-AF65-F5344CB8AC3E}">
        <p14:creationId xmlns:p14="http://schemas.microsoft.com/office/powerpoint/2010/main" val="123704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DAFB1-B23C-4ECF-A547-70ED110EDE1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3376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0EA008E-B272-4565-B837-579D2CF4B436}" type="slidenum">
              <a:rPr lang="en-US" smtClean="0">
                <a:solidFill>
                  <a:prstClr val="black"/>
                </a:solidFill>
              </a:rPr>
              <a:pPr/>
              <a:t>40</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371600" y="928688"/>
            <a:ext cx="4241800" cy="3182937"/>
          </a:xfrm>
          <a:solidFill>
            <a:srgbClr val="FFFFFF"/>
          </a:solidFill>
          <a:ln/>
        </p:spPr>
      </p:sp>
      <p:sp>
        <p:nvSpPr>
          <p:cNvPr id="98308" name="Text Box 3"/>
          <p:cNvSpPr>
            <a:spLocks noGrp="1" noChangeArrowheads="1"/>
          </p:cNvSpPr>
          <p:nvPr>
            <p:ph type="body" idx="1"/>
          </p:nvPr>
        </p:nvSpPr>
        <p:spPr>
          <a:xfrm>
            <a:off x="1065537" y="4419429"/>
            <a:ext cx="4858778" cy="348139"/>
          </a:xfrm>
          <a:noFill/>
          <a:ln/>
        </p:spPr>
        <p:txBody>
          <a:bodyPr lIns="0" tIns="0" rIns="0" bIns="0">
            <a:spAutoFit/>
          </a:bodyPr>
          <a:lstStyle/>
          <a:p>
            <a:pPr marL="87148" indent="-87148" defTabSz="464790" eaLnBrk="1" hangingPunct="1">
              <a:lnSpc>
                <a:spcPct val="94000"/>
              </a:lnSpc>
              <a:spcBef>
                <a:spcPts val="457"/>
              </a:spcBef>
              <a:buSzPct val="45000"/>
              <a:tabLst>
                <a:tab pos="735917" algn="l"/>
                <a:tab pos="1471833" algn="l"/>
                <a:tab pos="2207750" algn="l"/>
                <a:tab pos="2943667" algn="l"/>
                <a:tab pos="3679584" algn="l"/>
                <a:tab pos="4415500" algn="l"/>
                <a:tab pos="5151417" algn="l"/>
              </a:tabLst>
            </a:pPr>
            <a:r>
              <a:rPr lang="en-GB" dirty="0" smtClean="0"/>
              <a:t>Pooled RRs for Breast Cancer Mortality From Mammography Screening Trials for All Ages</a:t>
            </a:r>
          </a:p>
        </p:txBody>
      </p:sp>
    </p:spTree>
    <p:extLst>
      <p:ext uri="{BB962C8B-B14F-4D97-AF65-F5344CB8AC3E}">
        <p14:creationId xmlns:p14="http://schemas.microsoft.com/office/powerpoint/2010/main" val="328985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96FA0F-64C2-4F47-923D-BE24AA19A8F2}" type="slidenum">
              <a:rPr lang="en-US">
                <a:solidFill>
                  <a:srgbClr val="FFFFFF"/>
                </a:solidFill>
              </a:rPr>
              <a:pPr>
                <a:defRPr/>
              </a:pPr>
              <a:t>41</a:t>
            </a:fld>
            <a:endParaRPr lang="en-US">
              <a:solidFill>
                <a:srgbClr val="FFFFFF"/>
              </a:solidFill>
            </a:endParaRPr>
          </a:p>
        </p:txBody>
      </p:sp>
    </p:spTree>
    <p:extLst>
      <p:ext uri="{BB962C8B-B14F-4D97-AF65-F5344CB8AC3E}">
        <p14:creationId xmlns:p14="http://schemas.microsoft.com/office/powerpoint/2010/main" val="236719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a:defRPr sz="2400">
                <a:solidFill>
                  <a:schemeClr val="tx1"/>
                </a:solidFill>
                <a:latin typeface="Times New Roman" panose="02020603050405020304" pitchFamily="18" charset="0"/>
                <a:ea typeface="msgothic" charset="0"/>
                <a:cs typeface="msgothic" charset="0"/>
              </a:defRPr>
            </a:lvl1pPr>
            <a:lvl2pPr marL="742950" indent="-285750" eaLnBrk="0">
              <a:defRPr sz="2400">
                <a:solidFill>
                  <a:schemeClr val="tx1"/>
                </a:solidFill>
                <a:latin typeface="Times New Roman" panose="02020603050405020304" pitchFamily="18" charset="0"/>
                <a:ea typeface="msgothic" charset="0"/>
                <a:cs typeface="msgothic" charset="0"/>
              </a:defRPr>
            </a:lvl2pPr>
            <a:lvl3pPr marL="1143000" indent="-228600" eaLnBrk="0">
              <a:defRPr sz="2400">
                <a:solidFill>
                  <a:schemeClr val="tx1"/>
                </a:solidFill>
                <a:latin typeface="Times New Roman" panose="02020603050405020304" pitchFamily="18" charset="0"/>
                <a:ea typeface="msgothic" charset="0"/>
                <a:cs typeface="msgothic" charset="0"/>
              </a:defRPr>
            </a:lvl3pPr>
            <a:lvl4pPr marL="1600200" indent="-228600" eaLnBrk="0">
              <a:defRPr sz="2400">
                <a:solidFill>
                  <a:schemeClr val="tx1"/>
                </a:solidFill>
                <a:latin typeface="Times New Roman" panose="02020603050405020304" pitchFamily="18" charset="0"/>
                <a:ea typeface="msgothic" charset="0"/>
                <a:cs typeface="msgothic" charset="0"/>
              </a:defRPr>
            </a:lvl4pPr>
            <a:lvl5pPr marL="2057400" indent="-228600" eaLnBrk="0">
              <a:defRPr sz="2400">
                <a:solidFill>
                  <a:schemeClr val="tx1"/>
                </a:solidFill>
                <a:latin typeface="Times New Roman" panose="02020603050405020304"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sz="2400">
                <a:solidFill>
                  <a:schemeClr val="tx1"/>
                </a:solidFill>
                <a:latin typeface="Times New Roman" panose="02020603050405020304"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sz="2400">
                <a:solidFill>
                  <a:schemeClr val="tx1"/>
                </a:solidFill>
                <a:latin typeface="Times New Roman" panose="02020603050405020304"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sz="2400">
                <a:solidFill>
                  <a:schemeClr val="tx1"/>
                </a:solidFill>
                <a:latin typeface="Times New Roman" panose="02020603050405020304"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defRPr sz="2400">
                <a:solidFill>
                  <a:schemeClr val="tx1"/>
                </a:solidFill>
                <a:latin typeface="Times New Roman" panose="02020603050405020304" pitchFamily="18" charset="0"/>
                <a:ea typeface="msgothic" charset="0"/>
                <a:cs typeface="msgothic" charset="0"/>
              </a:defRPr>
            </a:lvl9pPr>
          </a:lstStyle>
          <a:p>
            <a:pPr defTabSz="457200" eaLnBrk="1">
              <a:lnSpc>
                <a:spcPct val="93000"/>
              </a:lnSpc>
              <a:buClr>
                <a:srgbClr val="000000"/>
              </a:buClr>
              <a:buSzPct val="45000"/>
              <a:buFont typeface="Wingdings" panose="05000000000000000000" pitchFamily="2" charset="2"/>
              <a:buNone/>
            </a:pPr>
            <a:endParaRPr lang="en-US" altLang="en-US" smtClean="0">
              <a:solidFill>
                <a:srgbClr val="000000"/>
              </a:solidFill>
            </a:endParaRPr>
          </a:p>
        </p:txBody>
      </p:sp>
      <p:sp>
        <p:nvSpPr>
          <p:cNvPr id="4099" name="Text Box 2"/>
          <p:cNvSpPr txBox="1">
            <a:spLocks noGrp="1" noChangeArrowheads="1"/>
          </p:cNvSpPr>
          <p:nvPr>
            <p:ph type="body"/>
          </p:nvPr>
        </p:nvSpPr>
        <p:spPr>
          <a:xfrm>
            <a:off x="1185863" y="4787900"/>
            <a:ext cx="5407025" cy="3825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mtClean="0">
                <a:latin typeface="Arial" panose="020B0604020202020204" pitchFamily="34" charset="0"/>
                <a:ea typeface="msgothic" charset="0"/>
                <a:cs typeface="msgothic" charset="0"/>
              </a:rPr>
              <a:t>Forest plot of standardized mortality ratios (SMRs) by province for ages at entry: 40 to 49 years (</a:t>
            </a:r>
            <a:r>
              <a:rPr lang="en-GB" altLang="en-US" sz="1400" b="1" smtClean="0">
                <a:latin typeface="Arial" panose="020B0604020202020204" pitchFamily="34" charset="0"/>
                <a:ea typeface="msgothic" charset="0"/>
                <a:cs typeface="msgothic" charset="0"/>
              </a:rPr>
              <a:t>A</a:t>
            </a:r>
            <a:r>
              <a:rPr lang="en-GB" altLang="en-US" smtClean="0">
                <a:latin typeface="Arial" panose="020B0604020202020204" pitchFamily="34" charset="0"/>
                <a:ea typeface="msgothic" charset="0"/>
                <a:cs typeface="msgothic" charset="0"/>
              </a:rPr>
              <a:t>), 50 to 59 years (</a:t>
            </a:r>
            <a:r>
              <a:rPr lang="en-GB" altLang="en-US" sz="1400" b="1" smtClean="0">
                <a:latin typeface="Arial" panose="020B0604020202020204" pitchFamily="34" charset="0"/>
                <a:ea typeface="msgothic" charset="0"/>
                <a:cs typeface="msgothic" charset="0"/>
              </a:rPr>
              <a:t>B</a:t>
            </a:r>
            <a:r>
              <a:rPr lang="en-GB" altLang="en-US" smtClean="0">
                <a:latin typeface="Arial" panose="020B0604020202020204" pitchFamily="34" charset="0"/>
                <a:ea typeface="msgothic" charset="0"/>
                <a:cs typeface="msgothic" charset="0"/>
              </a:rPr>
              <a:t>), 60 to 69 years (</a:t>
            </a:r>
            <a:r>
              <a:rPr lang="en-GB" altLang="en-US" sz="1400" b="1" smtClean="0">
                <a:latin typeface="Arial" panose="020B0604020202020204" pitchFamily="34" charset="0"/>
                <a:ea typeface="msgothic" charset="0"/>
                <a:cs typeface="msgothic" charset="0"/>
              </a:rPr>
              <a:t>C</a:t>
            </a:r>
            <a:r>
              <a:rPr lang="en-GB" altLang="en-US" smtClean="0">
                <a:latin typeface="Arial" panose="020B0604020202020204" pitchFamily="34" charset="0"/>
                <a:ea typeface="msgothic" charset="0"/>
                <a:cs typeface="msgothic" charset="0"/>
              </a:rPr>
              <a:t>), and 70 to 79 years (</a:t>
            </a:r>
            <a:r>
              <a:rPr lang="en-GB" altLang="en-US" sz="1400" b="1" smtClean="0">
                <a:latin typeface="Arial" panose="020B0604020202020204" pitchFamily="34" charset="0"/>
                <a:ea typeface="msgothic" charset="0"/>
                <a:cs typeface="msgothic" charset="0"/>
              </a:rPr>
              <a:t>D</a:t>
            </a:r>
            <a:r>
              <a:rPr lang="en-GB" altLang="en-US" smtClean="0">
                <a:latin typeface="Arial" panose="020B0604020202020204" pitchFamily="34" charset="0"/>
                <a:ea typeface="msgothic" charset="0"/>
                <a:cs typeface="msgothic" charset="0"/>
              </a:rPr>
              <a:t>). Summary estimates are based upon random effects models. All statistical tests were two-sided. CI = confidence interval; SMR = standardized mortality ratio.</a:t>
            </a:r>
          </a:p>
        </p:txBody>
      </p:sp>
    </p:spTree>
    <p:extLst>
      <p:ext uri="{BB962C8B-B14F-4D97-AF65-F5344CB8AC3E}">
        <p14:creationId xmlns:p14="http://schemas.microsoft.com/office/powerpoint/2010/main" val="195499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AFB1-B23C-4ECF-A547-70ED110EDE1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436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193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055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8768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28600"/>
            <a:ext cx="7848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764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91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91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80772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0D1A7-3EFC-49C5-BB97-84189774233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763A0B-2EDE-447F-A39D-DDD67E0C7A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6E74BC-F516-4DC8-9378-DD6C3A5FF94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7C19B6-0B77-48C1-83CB-7675150249B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5EDA83-F90B-4658-A9B4-FE8E8AE8EA11}"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323E4D-AD5F-4230-B769-58E50C647DF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CF21A48-BF48-4D48-8BEF-626C0957FA1F}"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9D3C31-AF1D-4EA5-BF12-AF68A819CA86}"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E97617-D243-4E4A-85FD-274D0825E72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34153F-8404-47C2-B10D-0F33CF03A00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022B46-DA31-4FE1-8687-08BFB79BC247}"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98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49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49892" name="Rectangle 4"/>
          <p:cNvSpPr>
            <a:spLocks noGrp="1" noChangeArrowheads="1"/>
          </p:cNvSpPr>
          <p:nvPr>
            <p:ph type="dt" sz="half" idx="2"/>
          </p:nvPr>
        </p:nvSpPr>
        <p:spPr/>
        <p:txBody>
          <a:bodyPr/>
          <a:lstStyle>
            <a:lvl1pPr>
              <a:defRPr/>
            </a:lvl1pPr>
          </a:lstStyle>
          <a:p>
            <a:endParaRPr lang="en-US"/>
          </a:p>
        </p:txBody>
      </p:sp>
      <p:sp>
        <p:nvSpPr>
          <p:cNvPr id="549893" name="Rectangle 5"/>
          <p:cNvSpPr>
            <a:spLocks noGrp="1" noChangeArrowheads="1"/>
          </p:cNvSpPr>
          <p:nvPr>
            <p:ph type="ftr" sz="quarter" idx="3"/>
          </p:nvPr>
        </p:nvSpPr>
        <p:spPr/>
        <p:txBody>
          <a:bodyPr/>
          <a:lstStyle>
            <a:lvl1pPr>
              <a:defRPr/>
            </a:lvl1pPr>
          </a:lstStyle>
          <a:p>
            <a:endParaRPr lang="en-US"/>
          </a:p>
        </p:txBody>
      </p:sp>
      <p:sp>
        <p:nvSpPr>
          <p:cNvPr id="549894" name="Rectangle 6"/>
          <p:cNvSpPr>
            <a:spLocks noGrp="1" noChangeArrowheads="1"/>
          </p:cNvSpPr>
          <p:nvPr>
            <p:ph type="sldNum" sz="quarter" idx="4"/>
          </p:nvPr>
        </p:nvSpPr>
        <p:spPr/>
        <p:txBody>
          <a:bodyPr/>
          <a:lstStyle>
            <a:lvl1pPr>
              <a:defRPr/>
            </a:lvl1pPr>
          </a:lstStyle>
          <a:p>
            <a:fld id="{8696FF7A-A460-4E4A-8F42-C56438BBBA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CAB031-BC9C-4322-B8F8-CF7B785A0419}"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2D356F-2EA6-4312-908A-7D4A7E6963C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E7051-C34D-4DAB-B890-31B223C74F3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668E20-8216-485E-A23E-491A7CCCE3D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E06B78-2B2B-4122-918A-587610571343}"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42FBD4-38C5-41E2-A5A1-BB9DE69B5F1B}"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39FDD2-2748-4141-8A59-0C326D9963F7}"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6B60E5-4DA1-48F0-9028-4BB87502FB3A}"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06280-DB1F-427F-B208-DA1F7194C9A0}"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E40A7F-CBCD-4705-90FB-0CD130576A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52463" y="2286000"/>
            <a:ext cx="7839075" cy="1143000"/>
          </a:xfrm>
        </p:spPr>
        <p:txBody>
          <a:bodyPr/>
          <a:lstStyle>
            <a:lvl1pPr>
              <a:defRPr>
                <a:solidFill>
                  <a:schemeClr val="tx2"/>
                </a:solidFill>
              </a:defRPr>
            </a:lvl1pPr>
          </a:lstStyle>
          <a:p>
            <a:r>
              <a:rPr lang="en-US" smtClean="0"/>
              <a:t>Click to edit Master title style</a:t>
            </a:r>
            <a:endParaRPr lang="en-US"/>
          </a:p>
        </p:txBody>
      </p:sp>
      <p:sp>
        <p:nvSpPr>
          <p:cNvPr id="63491" name="Rectangle 3"/>
          <p:cNvSpPr>
            <a:spLocks noGrp="1" noChangeArrowheads="1"/>
          </p:cNvSpPr>
          <p:nvPr>
            <p:ph type="subTitle" idx="1"/>
          </p:nvPr>
        </p:nvSpPr>
        <p:spPr>
          <a:xfrm>
            <a:off x="1379538" y="3886200"/>
            <a:ext cx="6384925" cy="1752600"/>
          </a:xfrm>
        </p:spPr>
        <p:txBody>
          <a:bodyPr/>
          <a:lstStyle>
            <a:lvl1pPr marL="0" indent="0" algn="ctr">
              <a:buFontTx/>
              <a:buNone/>
              <a:defRPr/>
            </a:lvl1pPr>
          </a:lstStyle>
          <a:p>
            <a:r>
              <a:rPr lang="en-US" smtClean="0"/>
              <a:t>Click to edit Master subtitle style</a:t>
            </a:r>
            <a:endParaRPr lang="en-US"/>
          </a:p>
        </p:txBody>
      </p:sp>
      <p:pic>
        <p:nvPicPr>
          <p:cNvPr id="4" name="Picture 2" descr="S:\sabate\RadMedia\Posters\umhs--radiology\signature-vertical-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407"/>
          <a:stretch/>
        </p:blipFill>
        <p:spPr bwMode="auto">
          <a:xfrm>
            <a:off x="3696237" y="685800"/>
            <a:ext cx="175152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45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910"/>
            <a:ext cx="9144000" cy="646331"/>
          </a:xfrm>
        </p:spPr>
        <p:txBody>
          <a:bodyPr/>
          <a:lstStyle>
            <a:lvl1pPr>
              <a:defRPr sz="36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762000"/>
            <a:ext cx="8610600" cy="5486400"/>
          </a:xfrm>
        </p:spPr>
        <p:txBody>
          <a:bodyPr/>
          <a:lstStyle>
            <a:lvl3pPr>
              <a:defRPr sz="28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S:\sabate\RadMedia\Posters\umhs--radiology\signature-vertical-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407"/>
          <a:stretch/>
        </p:blipFill>
        <p:spPr bwMode="auto">
          <a:xfrm>
            <a:off x="8264525" y="6172200"/>
            <a:ext cx="879475" cy="57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95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732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4343400" cy="55626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343400" cy="5562600"/>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0" y="22910"/>
            <a:ext cx="9144000" cy="646331"/>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86581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1700" y="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444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45835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757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14"/>
            <a:ext cx="3008313" cy="707886"/>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8150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nchor="b"/>
          <a:lstStyle>
            <a:lvl1pPr algn="l">
              <a:defRPr sz="20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7654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46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70" y="41275"/>
            <a:ext cx="707886" cy="6511925"/>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5913" y="41275"/>
            <a:ext cx="6248400" cy="6511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728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82686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08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Tree>
    <p:extLst>
      <p:ext uri="{BB962C8B-B14F-4D97-AF65-F5344CB8AC3E}">
        <p14:creationId xmlns:p14="http://schemas.microsoft.com/office/powerpoint/2010/main" val="464801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3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0629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81620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251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Tree>
    <p:extLst>
      <p:ext uri="{BB962C8B-B14F-4D97-AF65-F5344CB8AC3E}">
        <p14:creationId xmlns:p14="http://schemas.microsoft.com/office/powerpoint/2010/main" val="1389136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smtClean="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Tree>
    <p:extLst>
      <p:ext uri="{BB962C8B-B14F-4D97-AF65-F5344CB8AC3E}">
        <p14:creationId xmlns:p14="http://schemas.microsoft.com/office/powerpoint/2010/main" val="398835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654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9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39D3">
                <a:gamma/>
                <a:shade val="18039"/>
                <a:invGamma/>
              </a:srgbClr>
            </a:gs>
            <a:gs pos="100000">
              <a:srgbClr val="0339D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2860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41" name="Group 17"/>
          <p:cNvGrpSpPr>
            <a:grpSpLocks/>
          </p:cNvGrpSpPr>
          <p:nvPr/>
        </p:nvGrpSpPr>
        <p:grpSpPr bwMode="auto">
          <a:xfrm>
            <a:off x="0" y="228600"/>
            <a:ext cx="9131300" cy="990600"/>
            <a:chOff x="0" y="144"/>
            <a:chExt cx="5752" cy="696"/>
          </a:xfrm>
        </p:grpSpPr>
        <p:sp>
          <p:nvSpPr>
            <p:cNvPr id="1032" name="Freeform 8"/>
            <p:cNvSpPr>
              <a:spLocks/>
            </p:cNvSpPr>
            <p:nvPr/>
          </p:nvSpPr>
          <p:spPr bwMode="auto">
            <a:xfrm>
              <a:off x="294" y="167"/>
              <a:ext cx="222" cy="534"/>
            </a:xfrm>
            <a:custGeom>
              <a:avLst/>
              <a:gdLst/>
              <a:ahLst/>
              <a:cxnLst>
                <a:cxn ang="0">
                  <a:pos x="346" y="828"/>
                </a:cxn>
                <a:cxn ang="0">
                  <a:pos x="444" y="678"/>
                </a:cxn>
                <a:cxn ang="0">
                  <a:pos x="89" y="52"/>
                </a:cxn>
                <a:cxn ang="0">
                  <a:pos x="79" y="29"/>
                </a:cxn>
                <a:cxn ang="0">
                  <a:pos x="75" y="12"/>
                </a:cxn>
                <a:cxn ang="0">
                  <a:pos x="75" y="6"/>
                </a:cxn>
                <a:cxn ang="0">
                  <a:pos x="75" y="4"/>
                </a:cxn>
                <a:cxn ang="0">
                  <a:pos x="77" y="2"/>
                </a:cxn>
                <a:cxn ang="0">
                  <a:pos x="79" y="0"/>
                </a:cxn>
                <a:cxn ang="0">
                  <a:pos x="77" y="0"/>
                </a:cxn>
                <a:cxn ang="0">
                  <a:pos x="71" y="0"/>
                </a:cxn>
                <a:cxn ang="0">
                  <a:pos x="60" y="4"/>
                </a:cxn>
                <a:cxn ang="0">
                  <a:pos x="45" y="8"/>
                </a:cxn>
                <a:cxn ang="0">
                  <a:pos x="29" y="16"/>
                </a:cxn>
                <a:cxn ang="0">
                  <a:pos x="16" y="25"/>
                </a:cxn>
                <a:cxn ang="0">
                  <a:pos x="10" y="31"/>
                </a:cxn>
                <a:cxn ang="0">
                  <a:pos x="6" y="37"/>
                </a:cxn>
                <a:cxn ang="0">
                  <a:pos x="2" y="43"/>
                </a:cxn>
                <a:cxn ang="0">
                  <a:pos x="0" y="50"/>
                </a:cxn>
                <a:cxn ang="0">
                  <a:pos x="2" y="56"/>
                </a:cxn>
                <a:cxn ang="0">
                  <a:pos x="4" y="64"/>
                </a:cxn>
                <a:cxn ang="0">
                  <a:pos x="16" y="93"/>
                </a:cxn>
                <a:cxn ang="0">
                  <a:pos x="54" y="187"/>
                </a:cxn>
                <a:cxn ang="0">
                  <a:pos x="173" y="452"/>
                </a:cxn>
                <a:cxn ang="0">
                  <a:pos x="346" y="828"/>
                </a:cxn>
              </a:cxnLst>
              <a:rect l="0" t="0" r="r" b="b"/>
              <a:pathLst>
                <a:path w="444" h="828">
                  <a:moveTo>
                    <a:pt x="346" y="828"/>
                  </a:moveTo>
                  <a:lnTo>
                    <a:pt x="444" y="678"/>
                  </a:lnTo>
                  <a:lnTo>
                    <a:pt x="89" y="52"/>
                  </a:lnTo>
                  <a:lnTo>
                    <a:pt x="79" y="29"/>
                  </a:lnTo>
                  <a:lnTo>
                    <a:pt x="75" y="12"/>
                  </a:lnTo>
                  <a:lnTo>
                    <a:pt x="75" y="6"/>
                  </a:lnTo>
                  <a:lnTo>
                    <a:pt x="75" y="4"/>
                  </a:lnTo>
                  <a:lnTo>
                    <a:pt x="77" y="2"/>
                  </a:lnTo>
                  <a:lnTo>
                    <a:pt x="79" y="0"/>
                  </a:lnTo>
                  <a:lnTo>
                    <a:pt x="77" y="0"/>
                  </a:lnTo>
                  <a:lnTo>
                    <a:pt x="71" y="0"/>
                  </a:lnTo>
                  <a:lnTo>
                    <a:pt x="60" y="4"/>
                  </a:lnTo>
                  <a:lnTo>
                    <a:pt x="45" y="8"/>
                  </a:lnTo>
                  <a:lnTo>
                    <a:pt x="29" y="16"/>
                  </a:lnTo>
                  <a:lnTo>
                    <a:pt x="16" y="25"/>
                  </a:lnTo>
                  <a:lnTo>
                    <a:pt x="10" y="31"/>
                  </a:lnTo>
                  <a:lnTo>
                    <a:pt x="6" y="37"/>
                  </a:lnTo>
                  <a:lnTo>
                    <a:pt x="2" y="43"/>
                  </a:lnTo>
                  <a:lnTo>
                    <a:pt x="0" y="50"/>
                  </a:lnTo>
                  <a:lnTo>
                    <a:pt x="2" y="56"/>
                  </a:lnTo>
                  <a:lnTo>
                    <a:pt x="4" y="64"/>
                  </a:lnTo>
                  <a:lnTo>
                    <a:pt x="16" y="93"/>
                  </a:lnTo>
                  <a:lnTo>
                    <a:pt x="54" y="187"/>
                  </a:lnTo>
                  <a:lnTo>
                    <a:pt x="173" y="452"/>
                  </a:lnTo>
                  <a:lnTo>
                    <a:pt x="346" y="828"/>
                  </a:lnTo>
                  <a:close/>
                </a:path>
              </a:pathLst>
            </a:custGeom>
            <a:solidFill>
              <a:srgbClr val="000000"/>
            </a:solidFill>
            <a:ln w="9525">
              <a:noFill/>
              <a:round/>
              <a:headEnd/>
              <a:tailEnd/>
            </a:ln>
          </p:spPr>
          <p:txBody>
            <a:bodyPr/>
            <a:lstStyle/>
            <a:p>
              <a:endParaRPr lang="en-US"/>
            </a:p>
          </p:txBody>
        </p:sp>
        <p:sp>
          <p:nvSpPr>
            <p:cNvPr id="1033" name="Freeform 9"/>
            <p:cNvSpPr>
              <a:spLocks/>
            </p:cNvSpPr>
            <p:nvPr/>
          </p:nvSpPr>
          <p:spPr bwMode="auto">
            <a:xfrm>
              <a:off x="194" y="174"/>
              <a:ext cx="225" cy="546"/>
            </a:xfrm>
            <a:custGeom>
              <a:avLst/>
              <a:gdLst/>
              <a:ahLst/>
              <a:cxnLst>
                <a:cxn ang="0">
                  <a:pos x="0" y="709"/>
                </a:cxn>
                <a:cxn ang="0">
                  <a:pos x="107" y="847"/>
                </a:cxn>
                <a:cxn ang="0">
                  <a:pos x="280" y="488"/>
                </a:cxn>
                <a:cxn ang="0">
                  <a:pos x="397" y="234"/>
                </a:cxn>
                <a:cxn ang="0">
                  <a:pos x="438" y="148"/>
                </a:cxn>
                <a:cxn ang="0">
                  <a:pos x="447" y="121"/>
                </a:cxn>
                <a:cxn ang="0">
                  <a:pos x="451" y="111"/>
                </a:cxn>
                <a:cxn ang="0">
                  <a:pos x="451" y="108"/>
                </a:cxn>
                <a:cxn ang="0">
                  <a:pos x="449" y="81"/>
                </a:cxn>
                <a:cxn ang="0">
                  <a:pos x="441" y="58"/>
                </a:cxn>
                <a:cxn ang="0">
                  <a:pos x="432" y="38"/>
                </a:cxn>
                <a:cxn ang="0">
                  <a:pos x="422" y="25"/>
                </a:cxn>
                <a:cxn ang="0">
                  <a:pos x="411" y="13"/>
                </a:cxn>
                <a:cxn ang="0">
                  <a:pos x="403" y="6"/>
                </a:cxn>
                <a:cxn ang="0">
                  <a:pos x="393" y="0"/>
                </a:cxn>
                <a:cxn ang="0">
                  <a:pos x="0" y="709"/>
                </a:cxn>
              </a:cxnLst>
              <a:rect l="0" t="0" r="r" b="b"/>
              <a:pathLst>
                <a:path w="451" h="847">
                  <a:moveTo>
                    <a:pt x="0" y="709"/>
                  </a:moveTo>
                  <a:lnTo>
                    <a:pt x="107" y="847"/>
                  </a:lnTo>
                  <a:lnTo>
                    <a:pt x="280" y="488"/>
                  </a:lnTo>
                  <a:lnTo>
                    <a:pt x="397" y="234"/>
                  </a:lnTo>
                  <a:lnTo>
                    <a:pt x="438" y="148"/>
                  </a:lnTo>
                  <a:lnTo>
                    <a:pt x="447" y="121"/>
                  </a:lnTo>
                  <a:lnTo>
                    <a:pt x="451" y="111"/>
                  </a:lnTo>
                  <a:lnTo>
                    <a:pt x="451" y="108"/>
                  </a:lnTo>
                  <a:lnTo>
                    <a:pt x="449" y="81"/>
                  </a:lnTo>
                  <a:lnTo>
                    <a:pt x="441" y="58"/>
                  </a:lnTo>
                  <a:lnTo>
                    <a:pt x="432" y="38"/>
                  </a:lnTo>
                  <a:lnTo>
                    <a:pt x="422" y="25"/>
                  </a:lnTo>
                  <a:lnTo>
                    <a:pt x="411" y="13"/>
                  </a:lnTo>
                  <a:lnTo>
                    <a:pt x="403" y="6"/>
                  </a:lnTo>
                  <a:lnTo>
                    <a:pt x="393" y="0"/>
                  </a:lnTo>
                  <a:lnTo>
                    <a:pt x="0" y="709"/>
                  </a:lnTo>
                  <a:close/>
                </a:path>
              </a:pathLst>
            </a:custGeom>
            <a:solidFill>
              <a:srgbClr val="000000"/>
            </a:solidFill>
            <a:ln w="9525">
              <a:noFill/>
              <a:round/>
              <a:headEnd/>
              <a:tailEnd/>
            </a:ln>
          </p:spPr>
          <p:txBody>
            <a:bodyPr/>
            <a:lstStyle/>
            <a:p>
              <a:endParaRPr lang="en-US"/>
            </a:p>
          </p:txBody>
        </p:sp>
        <p:sp>
          <p:nvSpPr>
            <p:cNvPr id="1034" name="Freeform 10"/>
            <p:cNvSpPr>
              <a:spLocks/>
            </p:cNvSpPr>
            <p:nvPr/>
          </p:nvSpPr>
          <p:spPr bwMode="auto">
            <a:xfrm>
              <a:off x="323" y="144"/>
              <a:ext cx="51" cy="45"/>
            </a:xfrm>
            <a:custGeom>
              <a:avLst/>
              <a:gdLst/>
              <a:ahLst/>
              <a:cxnLst>
                <a:cxn ang="0">
                  <a:pos x="2" y="69"/>
                </a:cxn>
                <a:cxn ang="0">
                  <a:pos x="0" y="58"/>
                </a:cxn>
                <a:cxn ang="0">
                  <a:pos x="0" y="46"/>
                </a:cxn>
                <a:cxn ang="0">
                  <a:pos x="2" y="34"/>
                </a:cxn>
                <a:cxn ang="0">
                  <a:pos x="8" y="21"/>
                </a:cxn>
                <a:cxn ang="0">
                  <a:pos x="12" y="15"/>
                </a:cxn>
                <a:cxn ang="0">
                  <a:pos x="17" y="10"/>
                </a:cxn>
                <a:cxn ang="0">
                  <a:pos x="23" y="6"/>
                </a:cxn>
                <a:cxn ang="0">
                  <a:pos x="31" y="2"/>
                </a:cxn>
                <a:cxn ang="0">
                  <a:pos x="40" y="0"/>
                </a:cxn>
                <a:cxn ang="0">
                  <a:pos x="52" y="0"/>
                </a:cxn>
                <a:cxn ang="0">
                  <a:pos x="63" y="0"/>
                </a:cxn>
                <a:cxn ang="0">
                  <a:pos x="73" y="2"/>
                </a:cxn>
                <a:cxn ang="0">
                  <a:pos x="81" y="6"/>
                </a:cxn>
                <a:cxn ang="0">
                  <a:pos x="86" y="10"/>
                </a:cxn>
                <a:cxn ang="0">
                  <a:pos x="92" y="15"/>
                </a:cxn>
                <a:cxn ang="0">
                  <a:pos x="96" y="21"/>
                </a:cxn>
                <a:cxn ang="0">
                  <a:pos x="100" y="34"/>
                </a:cxn>
                <a:cxn ang="0">
                  <a:pos x="102" y="46"/>
                </a:cxn>
                <a:cxn ang="0">
                  <a:pos x="102" y="58"/>
                </a:cxn>
                <a:cxn ang="0">
                  <a:pos x="100" y="69"/>
                </a:cxn>
                <a:cxn ang="0">
                  <a:pos x="100" y="65"/>
                </a:cxn>
                <a:cxn ang="0">
                  <a:pos x="98" y="63"/>
                </a:cxn>
                <a:cxn ang="0">
                  <a:pos x="94" y="59"/>
                </a:cxn>
                <a:cxn ang="0">
                  <a:pos x="88" y="56"/>
                </a:cxn>
                <a:cxn ang="0">
                  <a:pos x="79" y="52"/>
                </a:cxn>
                <a:cxn ang="0">
                  <a:pos x="69" y="50"/>
                </a:cxn>
                <a:cxn ang="0">
                  <a:pos x="54" y="50"/>
                </a:cxn>
                <a:cxn ang="0">
                  <a:pos x="38" y="50"/>
                </a:cxn>
                <a:cxn ang="0">
                  <a:pos x="27" y="52"/>
                </a:cxn>
                <a:cxn ang="0">
                  <a:pos x="19" y="56"/>
                </a:cxn>
                <a:cxn ang="0">
                  <a:pos x="12" y="59"/>
                </a:cxn>
                <a:cxn ang="0">
                  <a:pos x="8" y="63"/>
                </a:cxn>
                <a:cxn ang="0">
                  <a:pos x="4" y="65"/>
                </a:cxn>
                <a:cxn ang="0">
                  <a:pos x="2" y="69"/>
                </a:cxn>
              </a:cxnLst>
              <a:rect l="0" t="0" r="r" b="b"/>
              <a:pathLst>
                <a:path w="102" h="69">
                  <a:moveTo>
                    <a:pt x="2" y="69"/>
                  </a:moveTo>
                  <a:lnTo>
                    <a:pt x="0" y="58"/>
                  </a:lnTo>
                  <a:lnTo>
                    <a:pt x="0" y="46"/>
                  </a:lnTo>
                  <a:lnTo>
                    <a:pt x="2" y="34"/>
                  </a:lnTo>
                  <a:lnTo>
                    <a:pt x="8" y="21"/>
                  </a:lnTo>
                  <a:lnTo>
                    <a:pt x="12" y="15"/>
                  </a:lnTo>
                  <a:lnTo>
                    <a:pt x="17" y="10"/>
                  </a:lnTo>
                  <a:lnTo>
                    <a:pt x="23" y="6"/>
                  </a:lnTo>
                  <a:lnTo>
                    <a:pt x="31" y="2"/>
                  </a:lnTo>
                  <a:lnTo>
                    <a:pt x="40" y="0"/>
                  </a:lnTo>
                  <a:lnTo>
                    <a:pt x="52" y="0"/>
                  </a:lnTo>
                  <a:lnTo>
                    <a:pt x="63" y="0"/>
                  </a:lnTo>
                  <a:lnTo>
                    <a:pt x="73" y="2"/>
                  </a:lnTo>
                  <a:lnTo>
                    <a:pt x="81" y="6"/>
                  </a:lnTo>
                  <a:lnTo>
                    <a:pt x="86" y="10"/>
                  </a:lnTo>
                  <a:lnTo>
                    <a:pt x="92" y="15"/>
                  </a:lnTo>
                  <a:lnTo>
                    <a:pt x="96" y="21"/>
                  </a:lnTo>
                  <a:lnTo>
                    <a:pt x="100" y="34"/>
                  </a:lnTo>
                  <a:lnTo>
                    <a:pt x="102" y="46"/>
                  </a:lnTo>
                  <a:lnTo>
                    <a:pt x="102" y="58"/>
                  </a:lnTo>
                  <a:lnTo>
                    <a:pt x="100" y="69"/>
                  </a:lnTo>
                  <a:lnTo>
                    <a:pt x="100" y="65"/>
                  </a:lnTo>
                  <a:lnTo>
                    <a:pt x="98" y="63"/>
                  </a:lnTo>
                  <a:lnTo>
                    <a:pt x="94" y="59"/>
                  </a:lnTo>
                  <a:lnTo>
                    <a:pt x="88" y="56"/>
                  </a:lnTo>
                  <a:lnTo>
                    <a:pt x="79" y="52"/>
                  </a:lnTo>
                  <a:lnTo>
                    <a:pt x="69" y="50"/>
                  </a:lnTo>
                  <a:lnTo>
                    <a:pt x="54" y="50"/>
                  </a:lnTo>
                  <a:lnTo>
                    <a:pt x="38" y="50"/>
                  </a:lnTo>
                  <a:lnTo>
                    <a:pt x="27" y="52"/>
                  </a:lnTo>
                  <a:lnTo>
                    <a:pt x="19" y="56"/>
                  </a:lnTo>
                  <a:lnTo>
                    <a:pt x="12" y="59"/>
                  </a:lnTo>
                  <a:lnTo>
                    <a:pt x="8" y="63"/>
                  </a:lnTo>
                  <a:lnTo>
                    <a:pt x="4" y="65"/>
                  </a:lnTo>
                  <a:lnTo>
                    <a:pt x="2" y="69"/>
                  </a:lnTo>
                  <a:close/>
                </a:path>
              </a:pathLst>
            </a:custGeom>
            <a:solidFill>
              <a:srgbClr val="FF99FF"/>
            </a:solidFill>
            <a:ln w="9525">
              <a:noFill/>
              <a:round/>
              <a:headEnd/>
              <a:tailEnd/>
            </a:ln>
          </p:spPr>
          <p:txBody>
            <a:bodyPr/>
            <a:lstStyle/>
            <a:p>
              <a:endParaRPr lang="en-US"/>
            </a:p>
          </p:txBody>
        </p:sp>
        <p:sp>
          <p:nvSpPr>
            <p:cNvPr id="1035" name="Freeform 11"/>
            <p:cNvSpPr>
              <a:spLocks/>
            </p:cNvSpPr>
            <p:nvPr/>
          </p:nvSpPr>
          <p:spPr bwMode="auto">
            <a:xfrm>
              <a:off x="282" y="145"/>
              <a:ext cx="224" cy="552"/>
            </a:xfrm>
            <a:custGeom>
              <a:avLst/>
              <a:gdLst/>
              <a:ahLst/>
              <a:cxnLst>
                <a:cxn ang="0">
                  <a:pos x="448" y="712"/>
                </a:cxn>
                <a:cxn ang="0">
                  <a:pos x="95" y="75"/>
                </a:cxn>
                <a:cxn ang="0">
                  <a:pos x="93" y="71"/>
                </a:cxn>
                <a:cxn ang="0">
                  <a:pos x="89" y="59"/>
                </a:cxn>
                <a:cxn ang="0">
                  <a:pos x="89" y="52"/>
                </a:cxn>
                <a:cxn ang="0">
                  <a:pos x="89" y="44"/>
                </a:cxn>
                <a:cxn ang="0">
                  <a:pos x="89" y="36"/>
                </a:cxn>
                <a:cxn ang="0">
                  <a:pos x="93" y="27"/>
                </a:cxn>
                <a:cxn ang="0">
                  <a:pos x="100" y="11"/>
                </a:cxn>
                <a:cxn ang="0">
                  <a:pos x="108" y="4"/>
                </a:cxn>
                <a:cxn ang="0">
                  <a:pos x="112" y="0"/>
                </a:cxn>
                <a:cxn ang="0">
                  <a:pos x="114" y="0"/>
                </a:cxn>
                <a:cxn ang="0">
                  <a:pos x="102" y="4"/>
                </a:cxn>
                <a:cxn ang="0">
                  <a:pos x="72" y="19"/>
                </a:cxn>
                <a:cxn ang="0">
                  <a:pos x="54" y="29"/>
                </a:cxn>
                <a:cxn ang="0">
                  <a:pos x="37" y="40"/>
                </a:cxn>
                <a:cxn ang="0">
                  <a:pos x="24" y="56"/>
                </a:cxn>
                <a:cxn ang="0">
                  <a:pos x="12" y="71"/>
                </a:cxn>
                <a:cxn ang="0">
                  <a:pos x="4" y="90"/>
                </a:cxn>
                <a:cxn ang="0">
                  <a:pos x="0" y="105"/>
                </a:cxn>
                <a:cxn ang="0">
                  <a:pos x="0" y="121"/>
                </a:cxn>
                <a:cxn ang="0">
                  <a:pos x="4" y="136"/>
                </a:cxn>
                <a:cxn ang="0">
                  <a:pos x="47" y="230"/>
                </a:cxn>
                <a:cxn ang="0">
                  <a:pos x="344" y="856"/>
                </a:cxn>
                <a:cxn ang="0">
                  <a:pos x="448" y="712"/>
                </a:cxn>
              </a:cxnLst>
              <a:rect l="0" t="0" r="r" b="b"/>
              <a:pathLst>
                <a:path w="448" h="856">
                  <a:moveTo>
                    <a:pt x="448" y="712"/>
                  </a:moveTo>
                  <a:lnTo>
                    <a:pt x="95" y="75"/>
                  </a:lnTo>
                  <a:lnTo>
                    <a:pt x="93" y="71"/>
                  </a:lnTo>
                  <a:lnTo>
                    <a:pt x="89" y="59"/>
                  </a:lnTo>
                  <a:lnTo>
                    <a:pt x="89" y="52"/>
                  </a:lnTo>
                  <a:lnTo>
                    <a:pt x="89" y="44"/>
                  </a:lnTo>
                  <a:lnTo>
                    <a:pt x="89" y="36"/>
                  </a:lnTo>
                  <a:lnTo>
                    <a:pt x="93" y="27"/>
                  </a:lnTo>
                  <a:lnTo>
                    <a:pt x="100" y="11"/>
                  </a:lnTo>
                  <a:lnTo>
                    <a:pt x="108" y="4"/>
                  </a:lnTo>
                  <a:lnTo>
                    <a:pt x="112" y="0"/>
                  </a:lnTo>
                  <a:lnTo>
                    <a:pt x="114" y="0"/>
                  </a:lnTo>
                  <a:lnTo>
                    <a:pt x="102" y="4"/>
                  </a:lnTo>
                  <a:lnTo>
                    <a:pt x="72" y="19"/>
                  </a:lnTo>
                  <a:lnTo>
                    <a:pt x="54" y="29"/>
                  </a:lnTo>
                  <a:lnTo>
                    <a:pt x="37" y="40"/>
                  </a:lnTo>
                  <a:lnTo>
                    <a:pt x="24" y="56"/>
                  </a:lnTo>
                  <a:lnTo>
                    <a:pt x="12" y="71"/>
                  </a:lnTo>
                  <a:lnTo>
                    <a:pt x="4" y="90"/>
                  </a:lnTo>
                  <a:lnTo>
                    <a:pt x="0" y="105"/>
                  </a:lnTo>
                  <a:lnTo>
                    <a:pt x="0" y="121"/>
                  </a:lnTo>
                  <a:lnTo>
                    <a:pt x="4" y="136"/>
                  </a:lnTo>
                  <a:lnTo>
                    <a:pt x="47" y="230"/>
                  </a:lnTo>
                  <a:lnTo>
                    <a:pt x="344" y="856"/>
                  </a:lnTo>
                  <a:lnTo>
                    <a:pt x="448" y="712"/>
                  </a:lnTo>
                  <a:close/>
                </a:path>
              </a:pathLst>
            </a:custGeom>
            <a:solidFill>
              <a:srgbClr val="FF99FF"/>
            </a:solidFill>
            <a:ln w="9525">
              <a:noFill/>
              <a:round/>
              <a:headEnd/>
              <a:tailEnd/>
            </a:ln>
          </p:spPr>
          <p:txBody>
            <a:bodyPr/>
            <a:lstStyle/>
            <a:p>
              <a:endParaRPr lang="en-US"/>
            </a:p>
          </p:txBody>
        </p:sp>
        <p:sp>
          <p:nvSpPr>
            <p:cNvPr id="1036" name="Freeform 12"/>
            <p:cNvSpPr>
              <a:spLocks/>
            </p:cNvSpPr>
            <p:nvPr/>
          </p:nvSpPr>
          <p:spPr bwMode="auto">
            <a:xfrm>
              <a:off x="348" y="320"/>
              <a:ext cx="41" cy="112"/>
            </a:xfrm>
            <a:custGeom>
              <a:avLst/>
              <a:gdLst/>
              <a:ahLst/>
              <a:cxnLst>
                <a:cxn ang="0">
                  <a:pos x="0" y="148"/>
                </a:cxn>
                <a:cxn ang="0">
                  <a:pos x="71" y="0"/>
                </a:cxn>
                <a:cxn ang="0">
                  <a:pos x="81" y="19"/>
                </a:cxn>
                <a:cxn ang="0">
                  <a:pos x="12" y="173"/>
                </a:cxn>
                <a:cxn ang="0">
                  <a:pos x="0" y="148"/>
                </a:cxn>
              </a:cxnLst>
              <a:rect l="0" t="0" r="r" b="b"/>
              <a:pathLst>
                <a:path w="81" h="173">
                  <a:moveTo>
                    <a:pt x="0" y="148"/>
                  </a:moveTo>
                  <a:lnTo>
                    <a:pt x="71" y="0"/>
                  </a:lnTo>
                  <a:lnTo>
                    <a:pt x="81" y="19"/>
                  </a:lnTo>
                  <a:lnTo>
                    <a:pt x="12" y="173"/>
                  </a:lnTo>
                  <a:lnTo>
                    <a:pt x="0" y="148"/>
                  </a:lnTo>
                  <a:close/>
                </a:path>
              </a:pathLst>
            </a:custGeom>
            <a:solidFill>
              <a:srgbClr val="800000"/>
            </a:solidFill>
            <a:ln w="9525">
              <a:noFill/>
              <a:round/>
              <a:headEnd/>
              <a:tailEnd/>
            </a:ln>
          </p:spPr>
          <p:txBody>
            <a:bodyPr/>
            <a:lstStyle/>
            <a:p>
              <a:endParaRPr lang="en-US"/>
            </a:p>
          </p:txBody>
        </p:sp>
        <p:sp>
          <p:nvSpPr>
            <p:cNvPr id="1037" name="Freeform 13"/>
            <p:cNvSpPr>
              <a:spLocks/>
            </p:cNvSpPr>
            <p:nvPr/>
          </p:nvSpPr>
          <p:spPr bwMode="auto">
            <a:xfrm>
              <a:off x="192" y="145"/>
              <a:ext cx="224" cy="552"/>
            </a:xfrm>
            <a:custGeom>
              <a:avLst/>
              <a:gdLst/>
              <a:ahLst/>
              <a:cxnLst>
                <a:cxn ang="0">
                  <a:pos x="0" y="712"/>
                </a:cxn>
                <a:cxn ang="0">
                  <a:pos x="355" y="75"/>
                </a:cxn>
                <a:cxn ang="0">
                  <a:pos x="357" y="71"/>
                </a:cxn>
                <a:cxn ang="0">
                  <a:pos x="361" y="59"/>
                </a:cxn>
                <a:cxn ang="0">
                  <a:pos x="363" y="52"/>
                </a:cxn>
                <a:cxn ang="0">
                  <a:pos x="363" y="44"/>
                </a:cxn>
                <a:cxn ang="0">
                  <a:pos x="361" y="36"/>
                </a:cxn>
                <a:cxn ang="0">
                  <a:pos x="357" y="27"/>
                </a:cxn>
                <a:cxn ang="0">
                  <a:pos x="349" y="11"/>
                </a:cxn>
                <a:cxn ang="0">
                  <a:pos x="342" y="4"/>
                </a:cxn>
                <a:cxn ang="0">
                  <a:pos x="336" y="0"/>
                </a:cxn>
                <a:cxn ang="0">
                  <a:pos x="334" y="0"/>
                </a:cxn>
                <a:cxn ang="0">
                  <a:pos x="348" y="4"/>
                </a:cxn>
                <a:cxn ang="0">
                  <a:pos x="378" y="19"/>
                </a:cxn>
                <a:cxn ang="0">
                  <a:pos x="396" y="29"/>
                </a:cxn>
                <a:cxn ang="0">
                  <a:pos x="411" y="40"/>
                </a:cxn>
                <a:cxn ang="0">
                  <a:pos x="426" y="56"/>
                </a:cxn>
                <a:cxn ang="0">
                  <a:pos x="432" y="63"/>
                </a:cxn>
                <a:cxn ang="0">
                  <a:pos x="436" y="71"/>
                </a:cxn>
                <a:cxn ang="0">
                  <a:pos x="445" y="90"/>
                </a:cxn>
                <a:cxn ang="0">
                  <a:pos x="449" y="105"/>
                </a:cxn>
                <a:cxn ang="0">
                  <a:pos x="449" y="121"/>
                </a:cxn>
                <a:cxn ang="0">
                  <a:pos x="445" y="136"/>
                </a:cxn>
                <a:cxn ang="0">
                  <a:pos x="403" y="230"/>
                </a:cxn>
                <a:cxn ang="0">
                  <a:pos x="106" y="856"/>
                </a:cxn>
                <a:cxn ang="0">
                  <a:pos x="0" y="712"/>
                </a:cxn>
              </a:cxnLst>
              <a:rect l="0" t="0" r="r" b="b"/>
              <a:pathLst>
                <a:path w="449" h="856">
                  <a:moveTo>
                    <a:pt x="0" y="712"/>
                  </a:moveTo>
                  <a:lnTo>
                    <a:pt x="355" y="75"/>
                  </a:lnTo>
                  <a:lnTo>
                    <a:pt x="357" y="71"/>
                  </a:lnTo>
                  <a:lnTo>
                    <a:pt x="361" y="59"/>
                  </a:lnTo>
                  <a:lnTo>
                    <a:pt x="363" y="52"/>
                  </a:lnTo>
                  <a:lnTo>
                    <a:pt x="363" y="44"/>
                  </a:lnTo>
                  <a:lnTo>
                    <a:pt x="361" y="36"/>
                  </a:lnTo>
                  <a:lnTo>
                    <a:pt x="357" y="27"/>
                  </a:lnTo>
                  <a:lnTo>
                    <a:pt x="349" y="11"/>
                  </a:lnTo>
                  <a:lnTo>
                    <a:pt x="342" y="4"/>
                  </a:lnTo>
                  <a:lnTo>
                    <a:pt x="336" y="0"/>
                  </a:lnTo>
                  <a:lnTo>
                    <a:pt x="334" y="0"/>
                  </a:lnTo>
                  <a:lnTo>
                    <a:pt x="348" y="4"/>
                  </a:lnTo>
                  <a:lnTo>
                    <a:pt x="378" y="19"/>
                  </a:lnTo>
                  <a:lnTo>
                    <a:pt x="396" y="29"/>
                  </a:lnTo>
                  <a:lnTo>
                    <a:pt x="411" y="40"/>
                  </a:lnTo>
                  <a:lnTo>
                    <a:pt x="426" y="56"/>
                  </a:lnTo>
                  <a:lnTo>
                    <a:pt x="432" y="63"/>
                  </a:lnTo>
                  <a:lnTo>
                    <a:pt x="436" y="71"/>
                  </a:lnTo>
                  <a:lnTo>
                    <a:pt x="445" y="90"/>
                  </a:lnTo>
                  <a:lnTo>
                    <a:pt x="449" y="105"/>
                  </a:lnTo>
                  <a:lnTo>
                    <a:pt x="449" y="121"/>
                  </a:lnTo>
                  <a:lnTo>
                    <a:pt x="445" y="136"/>
                  </a:lnTo>
                  <a:lnTo>
                    <a:pt x="403" y="230"/>
                  </a:lnTo>
                  <a:lnTo>
                    <a:pt x="106" y="856"/>
                  </a:lnTo>
                  <a:lnTo>
                    <a:pt x="0" y="712"/>
                  </a:lnTo>
                  <a:close/>
                </a:path>
              </a:pathLst>
            </a:custGeom>
            <a:solidFill>
              <a:srgbClr val="FF99FF"/>
            </a:solidFill>
            <a:ln w="9525">
              <a:noFill/>
              <a:round/>
              <a:headEnd/>
              <a:tailEnd/>
            </a:ln>
          </p:spPr>
          <p:txBody>
            <a:bodyPr/>
            <a:lstStyle/>
            <a:p>
              <a:endParaRPr lang="en-US"/>
            </a:p>
          </p:txBody>
        </p:sp>
        <p:sp>
          <p:nvSpPr>
            <p:cNvPr id="1038" name="Freeform 14"/>
            <p:cNvSpPr>
              <a:spLocks/>
            </p:cNvSpPr>
            <p:nvPr/>
          </p:nvSpPr>
          <p:spPr bwMode="auto">
            <a:xfrm>
              <a:off x="313" y="237"/>
              <a:ext cx="36" cy="84"/>
            </a:xfrm>
            <a:custGeom>
              <a:avLst/>
              <a:gdLst/>
              <a:ahLst/>
              <a:cxnLst>
                <a:cxn ang="0">
                  <a:pos x="0" y="125"/>
                </a:cxn>
                <a:cxn ang="0">
                  <a:pos x="69" y="0"/>
                </a:cxn>
                <a:cxn ang="0">
                  <a:pos x="73" y="6"/>
                </a:cxn>
                <a:cxn ang="0">
                  <a:pos x="4" y="131"/>
                </a:cxn>
                <a:cxn ang="0">
                  <a:pos x="0" y="125"/>
                </a:cxn>
              </a:cxnLst>
              <a:rect l="0" t="0" r="r" b="b"/>
              <a:pathLst>
                <a:path w="73" h="131">
                  <a:moveTo>
                    <a:pt x="0" y="125"/>
                  </a:moveTo>
                  <a:lnTo>
                    <a:pt x="69" y="0"/>
                  </a:lnTo>
                  <a:lnTo>
                    <a:pt x="73" y="6"/>
                  </a:lnTo>
                  <a:lnTo>
                    <a:pt x="4" y="131"/>
                  </a:lnTo>
                  <a:lnTo>
                    <a:pt x="0" y="125"/>
                  </a:lnTo>
                  <a:close/>
                </a:path>
              </a:pathLst>
            </a:custGeom>
            <a:solidFill>
              <a:srgbClr val="800000"/>
            </a:solidFill>
            <a:ln w="9525">
              <a:noFill/>
              <a:round/>
              <a:headEnd/>
              <a:tailEnd/>
            </a:ln>
          </p:spPr>
          <p:txBody>
            <a:bodyPr/>
            <a:lstStyle/>
            <a:p>
              <a:endParaRPr lang="en-US"/>
            </a:p>
          </p:txBody>
        </p:sp>
        <p:sp>
          <p:nvSpPr>
            <p:cNvPr id="1040" name="Rectangle 16"/>
            <p:cNvSpPr>
              <a:spLocks noChangeArrowheads="1"/>
            </p:cNvSpPr>
            <p:nvPr/>
          </p:nvSpPr>
          <p:spPr bwMode="auto">
            <a:xfrm>
              <a:off x="0" y="768"/>
              <a:ext cx="5752" cy="72"/>
            </a:xfrm>
            <a:prstGeom prst="rect">
              <a:avLst/>
            </a:prstGeom>
            <a:gradFill rotWithShape="0">
              <a:gsLst>
                <a:gs pos="0">
                  <a:srgbClr val="FF99FF"/>
                </a:gs>
                <a:gs pos="50000">
                  <a:srgbClr val="CC0066"/>
                </a:gs>
                <a:gs pos="100000">
                  <a:srgbClr val="FF99FF"/>
                </a:gs>
              </a:gsLst>
              <a:lin ang="0" scaled="1"/>
            </a:gradFill>
            <a:ln w="9525">
              <a:noFill/>
              <a:miter lim="800000"/>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6" r:id="rId12"/>
    <p:sldLayoutId id="2147483697" r:id="rId13"/>
    <p:sldLayoutId id="2147483698" r:id="rId14"/>
    <p:sldLayoutId id="2147483699" r:id="rId15"/>
    <p:sldLayoutId id="2147483700" r:id="rId16"/>
    <p:sldLayoutId id="2147483701" r:id="rId17"/>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Times New Roman" pitchFamily="18" charset="0"/>
        </a:defRPr>
      </a:lvl2pPr>
      <a:lvl3pPr algn="ctr" rtl="0" eaLnBrk="0" fontAlgn="base" hangingPunct="0">
        <a:spcBef>
          <a:spcPct val="0"/>
        </a:spcBef>
        <a:spcAft>
          <a:spcPct val="0"/>
        </a:spcAft>
        <a:defRPr sz="4400" b="1">
          <a:solidFill>
            <a:srgbClr val="FFFF00"/>
          </a:solidFill>
          <a:latin typeface="Times New Roman" pitchFamily="18" charset="0"/>
        </a:defRPr>
      </a:lvl3pPr>
      <a:lvl4pPr algn="ctr" rtl="0" eaLnBrk="0" fontAlgn="base" hangingPunct="0">
        <a:spcBef>
          <a:spcPct val="0"/>
        </a:spcBef>
        <a:spcAft>
          <a:spcPct val="0"/>
        </a:spcAft>
        <a:defRPr sz="4400" b="1">
          <a:solidFill>
            <a:srgbClr val="FFFF00"/>
          </a:solidFill>
          <a:latin typeface="Times New Roman" pitchFamily="18" charset="0"/>
        </a:defRPr>
      </a:lvl4pPr>
      <a:lvl5pPr algn="ctr" rtl="0" eaLnBrk="0" fontAlgn="base" hangingPunct="0">
        <a:spcBef>
          <a:spcPct val="0"/>
        </a:spcBef>
        <a:spcAft>
          <a:spcPct val="0"/>
        </a:spcAft>
        <a:defRPr sz="4400" b="1">
          <a:solidFill>
            <a:srgbClr val="FFFF00"/>
          </a:solidFill>
          <a:latin typeface="Times New Roman" pitchFamily="18" charset="0"/>
        </a:defRPr>
      </a:lvl5pPr>
      <a:lvl6pPr marL="457200" algn="ctr" rtl="0" eaLnBrk="0" fontAlgn="base" hangingPunct="0">
        <a:spcBef>
          <a:spcPct val="0"/>
        </a:spcBef>
        <a:spcAft>
          <a:spcPct val="0"/>
        </a:spcAft>
        <a:defRPr sz="4400" b="1">
          <a:solidFill>
            <a:srgbClr val="FFFF00"/>
          </a:solidFill>
          <a:latin typeface="Times New Roman" pitchFamily="18" charset="0"/>
        </a:defRPr>
      </a:lvl6pPr>
      <a:lvl7pPr marL="914400" algn="ctr" rtl="0" eaLnBrk="0" fontAlgn="base" hangingPunct="0">
        <a:spcBef>
          <a:spcPct val="0"/>
        </a:spcBef>
        <a:spcAft>
          <a:spcPct val="0"/>
        </a:spcAft>
        <a:defRPr sz="4400" b="1">
          <a:solidFill>
            <a:srgbClr val="FFFF00"/>
          </a:solidFill>
          <a:latin typeface="Times New Roman" pitchFamily="18" charset="0"/>
        </a:defRPr>
      </a:lvl7pPr>
      <a:lvl8pPr marL="1371600" algn="ctr" rtl="0" eaLnBrk="0" fontAlgn="base" hangingPunct="0">
        <a:spcBef>
          <a:spcPct val="0"/>
        </a:spcBef>
        <a:spcAft>
          <a:spcPct val="0"/>
        </a:spcAft>
        <a:defRPr sz="4400" b="1">
          <a:solidFill>
            <a:srgbClr val="FFFF00"/>
          </a:solidFill>
          <a:latin typeface="Times New Roman" pitchFamily="18" charset="0"/>
        </a:defRPr>
      </a:lvl8pPr>
      <a:lvl9pPr marL="1828800" algn="ctr" rtl="0" eaLnBrk="0" fontAlgn="base" hangingPunct="0">
        <a:spcBef>
          <a:spcPct val="0"/>
        </a:spcBef>
        <a:spcAft>
          <a:spcPct val="0"/>
        </a:spcAft>
        <a:defRPr sz="4400" b="1">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0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0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550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550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920FF422-1EBB-4AA9-8B48-3E2EB13A2D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8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8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548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548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326E966B-98E2-4B42-BE5C-BD28B039D9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74C"/>
        </a:solidFill>
        <a:effectLst/>
      </p:bgPr>
    </p:bg>
    <p:spTree>
      <p:nvGrpSpPr>
        <p:cNvPr id="1" name=""/>
        <p:cNvGrpSpPr/>
        <p:nvPr/>
      </p:nvGrpSpPr>
      <p:grpSpPr>
        <a:xfrm>
          <a:off x="0" y="0"/>
          <a:ext cx="0" cy="0"/>
          <a:chOff x="0" y="0"/>
          <a:chExt cx="0" cy="0"/>
        </a:xfrm>
      </p:grpSpPr>
      <p:sp>
        <p:nvSpPr>
          <p:cNvPr id="62467" name="Rectangle 1027"/>
          <p:cNvSpPr>
            <a:spLocks noGrp="1" noChangeArrowheads="1"/>
          </p:cNvSpPr>
          <p:nvPr>
            <p:ph type="title"/>
          </p:nvPr>
        </p:nvSpPr>
        <p:spPr bwMode="auto">
          <a:xfrm>
            <a:off x="0" y="22910"/>
            <a:ext cx="9144000" cy="646331"/>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dirty="0" smtClean="0"/>
          </a:p>
        </p:txBody>
      </p:sp>
      <p:sp>
        <p:nvSpPr>
          <p:cNvPr id="62468" name="Rectangle 1028"/>
          <p:cNvSpPr>
            <a:spLocks noGrp="1" noChangeArrowheads="1"/>
          </p:cNvSpPr>
          <p:nvPr>
            <p:ph type="body" idx="1"/>
          </p:nvPr>
        </p:nvSpPr>
        <p:spPr bwMode="auto">
          <a:xfrm>
            <a:off x="381000" y="762001"/>
            <a:ext cx="8610600" cy="54864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4" name="Picture 2" descr="S:\sabate\RadMedia\Posters\umhs--radiology\signature-vertical-white.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21407"/>
          <a:stretch/>
        </p:blipFill>
        <p:spPr bwMode="auto">
          <a:xfrm>
            <a:off x="8264525" y="6172200"/>
            <a:ext cx="879475" cy="57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17685"/>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1" fontAlgn="base" hangingPunct="1">
        <a:spcBef>
          <a:spcPct val="0"/>
        </a:spcBef>
        <a:spcAft>
          <a:spcPct val="0"/>
        </a:spcAft>
        <a:defRPr sz="3600" b="0">
          <a:solidFill>
            <a:schemeClr val="tx2"/>
          </a:solidFill>
          <a:latin typeface="+mj-lt"/>
          <a:ea typeface="+mj-ea"/>
          <a:cs typeface="+mj-cs"/>
        </a:defRPr>
      </a:lvl1pPr>
      <a:lvl2pPr algn="ctr" rtl="0" eaLnBrk="1" fontAlgn="base" hangingPunct="1">
        <a:spcBef>
          <a:spcPct val="0"/>
        </a:spcBef>
        <a:spcAft>
          <a:spcPct val="0"/>
        </a:spcAft>
        <a:defRPr sz="3400" b="1">
          <a:solidFill>
            <a:srgbClr val="000066"/>
          </a:solidFill>
          <a:latin typeface="Trebuchet MS" pitchFamily="34" charset="0"/>
        </a:defRPr>
      </a:lvl2pPr>
      <a:lvl3pPr algn="ctr" rtl="0" eaLnBrk="1" fontAlgn="base" hangingPunct="1">
        <a:spcBef>
          <a:spcPct val="0"/>
        </a:spcBef>
        <a:spcAft>
          <a:spcPct val="0"/>
        </a:spcAft>
        <a:defRPr sz="3400" b="1">
          <a:solidFill>
            <a:srgbClr val="000066"/>
          </a:solidFill>
          <a:latin typeface="Trebuchet MS" pitchFamily="34" charset="0"/>
        </a:defRPr>
      </a:lvl3pPr>
      <a:lvl4pPr algn="ctr" rtl="0" eaLnBrk="1" fontAlgn="base" hangingPunct="1">
        <a:spcBef>
          <a:spcPct val="0"/>
        </a:spcBef>
        <a:spcAft>
          <a:spcPct val="0"/>
        </a:spcAft>
        <a:defRPr sz="3400" b="1">
          <a:solidFill>
            <a:srgbClr val="000066"/>
          </a:solidFill>
          <a:latin typeface="Trebuchet MS" pitchFamily="34" charset="0"/>
        </a:defRPr>
      </a:lvl4pPr>
      <a:lvl5pPr algn="ctr" rtl="0" eaLnBrk="1" fontAlgn="base" hangingPunct="1">
        <a:spcBef>
          <a:spcPct val="0"/>
        </a:spcBef>
        <a:spcAft>
          <a:spcPct val="0"/>
        </a:spcAft>
        <a:defRPr sz="3400" b="1">
          <a:solidFill>
            <a:srgbClr val="000066"/>
          </a:solidFill>
          <a:latin typeface="Trebuchet MS" pitchFamily="34" charset="0"/>
        </a:defRPr>
      </a:lvl5pPr>
      <a:lvl6pPr marL="457200" algn="ctr" rtl="0" eaLnBrk="1" fontAlgn="base" hangingPunct="1">
        <a:spcBef>
          <a:spcPct val="0"/>
        </a:spcBef>
        <a:spcAft>
          <a:spcPct val="0"/>
        </a:spcAft>
        <a:defRPr sz="3400" b="1">
          <a:solidFill>
            <a:srgbClr val="000066"/>
          </a:solidFill>
          <a:latin typeface="Trebuchet MS" pitchFamily="34" charset="0"/>
        </a:defRPr>
      </a:lvl6pPr>
      <a:lvl7pPr marL="914400" algn="ctr" rtl="0" eaLnBrk="1" fontAlgn="base" hangingPunct="1">
        <a:spcBef>
          <a:spcPct val="0"/>
        </a:spcBef>
        <a:spcAft>
          <a:spcPct val="0"/>
        </a:spcAft>
        <a:defRPr sz="3400" b="1">
          <a:solidFill>
            <a:srgbClr val="000066"/>
          </a:solidFill>
          <a:latin typeface="Trebuchet MS" pitchFamily="34" charset="0"/>
        </a:defRPr>
      </a:lvl7pPr>
      <a:lvl8pPr marL="1371600" algn="ctr" rtl="0" eaLnBrk="1" fontAlgn="base" hangingPunct="1">
        <a:spcBef>
          <a:spcPct val="0"/>
        </a:spcBef>
        <a:spcAft>
          <a:spcPct val="0"/>
        </a:spcAft>
        <a:defRPr sz="3400" b="1">
          <a:solidFill>
            <a:srgbClr val="000066"/>
          </a:solidFill>
          <a:latin typeface="Trebuchet MS" pitchFamily="34" charset="0"/>
        </a:defRPr>
      </a:lvl8pPr>
      <a:lvl9pPr marL="1828800" algn="ctr" rtl="0" eaLnBrk="1" fontAlgn="base" hangingPunct="1">
        <a:spcBef>
          <a:spcPct val="0"/>
        </a:spcBef>
        <a:spcAft>
          <a:spcPct val="0"/>
        </a:spcAft>
        <a:defRPr sz="3400" b="1">
          <a:solidFill>
            <a:srgbClr val="000066"/>
          </a:solidFill>
          <a:latin typeface="Trebuchet MS" pitchFamily="34" charset="0"/>
        </a:defRPr>
      </a:lvl9pPr>
    </p:titleStyle>
    <p:bodyStyle>
      <a:lvl1pPr marL="342900" indent="-342900" algn="l" rtl="0" eaLnBrk="1" fontAlgn="base" hangingPunct="1">
        <a:lnSpc>
          <a:spcPct val="97000"/>
        </a:lnSpc>
        <a:spcBef>
          <a:spcPct val="30000"/>
        </a:spcBef>
        <a:spcAft>
          <a:spcPct val="0"/>
        </a:spcAft>
        <a:buChar char="•"/>
        <a:defRPr sz="3000">
          <a:solidFill>
            <a:schemeClr val="tx1"/>
          </a:solidFill>
          <a:latin typeface="+mn-lt"/>
          <a:ea typeface="+mn-ea"/>
          <a:cs typeface="+mn-cs"/>
        </a:defRPr>
      </a:lvl1pPr>
      <a:lvl2pPr marL="742950" indent="-285750" algn="l" rtl="0" eaLnBrk="1" fontAlgn="base" hangingPunct="1">
        <a:lnSpc>
          <a:spcPct val="98000"/>
        </a:lnSpc>
        <a:spcBef>
          <a:spcPct val="30000"/>
        </a:spcBef>
        <a:spcAft>
          <a:spcPct val="0"/>
        </a:spcAft>
        <a:buChar char="–"/>
        <a:defRPr sz="2800">
          <a:solidFill>
            <a:schemeClr val="tx1"/>
          </a:solidFill>
          <a:latin typeface="+mn-lt"/>
        </a:defRPr>
      </a:lvl2pPr>
      <a:lvl3pPr marL="1085850" indent="-228600" algn="l" rtl="0" eaLnBrk="1" fontAlgn="base" hangingPunct="1">
        <a:lnSpc>
          <a:spcPct val="98000"/>
        </a:lnSpc>
        <a:spcBef>
          <a:spcPct val="30000"/>
        </a:spcBef>
        <a:spcAft>
          <a:spcPct val="0"/>
        </a:spcAft>
        <a:buChar char="•"/>
        <a:defRPr sz="2800">
          <a:solidFill>
            <a:schemeClr val="tx1"/>
          </a:solidFill>
          <a:latin typeface="+mn-lt"/>
        </a:defRPr>
      </a:lvl3pPr>
      <a:lvl4pPr marL="1428750" indent="-228600" algn="l" rtl="0" eaLnBrk="1" fontAlgn="base" hangingPunct="1">
        <a:lnSpc>
          <a:spcPct val="98000"/>
        </a:lnSpc>
        <a:spcBef>
          <a:spcPct val="30000"/>
        </a:spcBef>
        <a:spcAft>
          <a:spcPct val="0"/>
        </a:spcAft>
        <a:buChar char="–"/>
        <a:defRPr sz="2800">
          <a:solidFill>
            <a:schemeClr val="tx1"/>
          </a:solidFill>
          <a:latin typeface="+mn-lt"/>
        </a:defRPr>
      </a:lvl4pPr>
      <a:lvl5pPr marL="1771650" indent="-228600" algn="l" rtl="0" eaLnBrk="1" fontAlgn="base" hangingPunct="1">
        <a:lnSpc>
          <a:spcPct val="98000"/>
        </a:lnSpc>
        <a:spcBef>
          <a:spcPct val="30000"/>
        </a:spcBef>
        <a:spcAft>
          <a:spcPct val="0"/>
        </a:spcAft>
        <a:buChar char="»"/>
        <a:defRPr sz="2800">
          <a:solidFill>
            <a:schemeClr val="tx1"/>
          </a:solidFill>
          <a:latin typeface="+mn-lt"/>
        </a:defRPr>
      </a:lvl5pPr>
      <a:lvl6pPr marL="2228850" indent="-228600" algn="l" rtl="0" eaLnBrk="1" fontAlgn="base" hangingPunct="1">
        <a:lnSpc>
          <a:spcPct val="98000"/>
        </a:lnSpc>
        <a:spcBef>
          <a:spcPct val="30000"/>
        </a:spcBef>
        <a:spcAft>
          <a:spcPct val="0"/>
        </a:spcAft>
        <a:buChar char="»"/>
        <a:defRPr sz="2000">
          <a:solidFill>
            <a:schemeClr val="tx1"/>
          </a:solidFill>
          <a:latin typeface="+mn-lt"/>
        </a:defRPr>
      </a:lvl6pPr>
      <a:lvl7pPr marL="2686050" indent="-228600" algn="l" rtl="0" eaLnBrk="1" fontAlgn="base" hangingPunct="1">
        <a:lnSpc>
          <a:spcPct val="98000"/>
        </a:lnSpc>
        <a:spcBef>
          <a:spcPct val="30000"/>
        </a:spcBef>
        <a:spcAft>
          <a:spcPct val="0"/>
        </a:spcAft>
        <a:buChar char="»"/>
        <a:defRPr sz="2000">
          <a:solidFill>
            <a:schemeClr val="tx1"/>
          </a:solidFill>
          <a:latin typeface="+mn-lt"/>
        </a:defRPr>
      </a:lvl7pPr>
      <a:lvl8pPr marL="3143250" indent="-228600" algn="l" rtl="0" eaLnBrk="1" fontAlgn="base" hangingPunct="1">
        <a:lnSpc>
          <a:spcPct val="98000"/>
        </a:lnSpc>
        <a:spcBef>
          <a:spcPct val="30000"/>
        </a:spcBef>
        <a:spcAft>
          <a:spcPct val="0"/>
        </a:spcAft>
        <a:buChar char="»"/>
        <a:defRPr sz="2000">
          <a:solidFill>
            <a:schemeClr val="tx1"/>
          </a:solidFill>
          <a:latin typeface="+mn-lt"/>
        </a:defRPr>
      </a:lvl8pPr>
      <a:lvl9pPr marL="3600450" indent="-228600" algn="l" rtl="0" eaLnBrk="1" fontAlgn="base" hangingPunct="1">
        <a:lnSpc>
          <a:spcPct val="98000"/>
        </a:lnSpc>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480534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14726" rtl="0" eaLnBrk="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2pPr>
      <a:lvl3pPr algn="ctr" defTabSz="414726" rtl="0" eaLnBrk="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3pPr>
      <a:lvl4pPr algn="ctr" defTabSz="414726" rtl="0" eaLnBrk="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4pPr>
      <a:lvl5pPr algn="ctr" defTabSz="414726" rtl="0" eaLnBrk="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pitchFamily="2" charset="2"/>
        <a:defRPr sz="2540" b="1">
          <a:solidFill>
            <a:srgbClr val="000000"/>
          </a:solidFill>
          <a:latin typeface="Times New Roman" pitchFamily="18" charset="0"/>
          <a:ea typeface="msgothic" charset="0"/>
          <a:cs typeface="msgothic" charset="0"/>
        </a:defRPr>
      </a:lvl9pPr>
    </p:titleStyle>
    <p:bodyStyle>
      <a:lvl1pPr marL="391686" indent="-293764" algn="l" defTabSz="414726" rtl="0" eaLnBrk="0" fontAlgn="base" hangingPunct="0">
        <a:lnSpc>
          <a:spcPct val="93000"/>
        </a:lnSpc>
        <a:spcBef>
          <a:spcPct val="0"/>
        </a:spcBef>
        <a:spcAft>
          <a:spcPts val="806"/>
        </a:spcAft>
        <a:buClr>
          <a:srgbClr val="000000"/>
        </a:buClr>
        <a:buSzPct val="100000"/>
        <a:buFont typeface="Arial" pitchFamily="34" charset="0"/>
        <a:buChar char="•"/>
        <a:defRPr sz="1814">
          <a:solidFill>
            <a:srgbClr val="000000"/>
          </a:solidFill>
          <a:latin typeface="+mn-lt"/>
          <a:ea typeface="+mn-ea"/>
          <a:cs typeface="+mn-cs"/>
        </a:defRPr>
      </a:lvl1pPr>
      <a:lvl2pPr marL="783372" indent="-260644" algn="l" defTabSz="414726" rtl="0" eaLnBrk="0" fontAlgn="base" hangingPunct="0">
        <a:lnSpc>
          <a:spcPct val="93000"/>
        </a:lnSpc>
        <a:spcBef>
          <a:spcPct val="0"/>
        </a:spcBef>
        <a:spcAft>
          <a:spcPts val="1032"/>
        </a:spcAft>
        <a:buClr>
          <a:srgbClr val="000000"/>
        </a:buClr>
        <a:buSzPct val="75000"/>
        <a:buFont typeface="Symbol" pitchFamily="18" charset="2"/>
        <a:buChar char=""/>
        <a:defRPr sz="2358">
          <a:solidFill>
            <a:srgbClr val="000000"/>
          </a:solidFill>
          <a:latin typeface="+mn-lt"/>
          <a:ea typeface="+mn-ea"/>
          <a:cs typeface="+mn-cs"/>
        </a:defRPr>
      </a:lvl2pPr>
      <a:lvl3pPr marL="1175057" indent="-195843" algn="l" defTabSz="414726" rtl="0" eaLnBrk="0" fontAlgn="base" hangingPunct="0">
        <a:lnSpc>
          <a:spcPct val="93000"/>
        </a:lnSpc>
        <a:spcBef>
          <a:spcPct val="0"/>
        </a:spcBef>
        <a:spcAft>
          <a:spcPts val="771"/>
        </a:spcAft>
        <a:buClr>
          <a:srgbClr val="000000"/>
        </a:buClr>
        <a:buSzPct val="45000"/>
        <a:buFont typeface="Wingdings" pitchFamily="2" charset="2"/>
        <a:buChar char=""/>
        <a:defRPr sz="2177">
          <a:solidFill>
            <a:srgbClr val="000000"/>
          </a:solidFill>
          <a:latin typeface="+mn-lt"/>
          <a:ea typeface="+mn-ea"/>
          <a:cs typeface="+mn-cs"/>
        </a:defRPr>
      </a:lvl3pPr>
      <a:lvl4pPr marL="1566743" indent="-195843" algn="l" defTabSz="414726" rtl="0" eaLnBrk="0" fontAlgn="base" hangingPunct="0">
        <a:lnSpc>
          <a:spcPct val="93000"/>
        </a:lnSpc>
        <a:spcBef>
          <a:spcPct val="0"/>
        </a:spcBef>
        <a:spcAft>
          <a:spcPts val="522"/>
        </a:spcAft>
        <a:buClr>
          <a:srgbClr val="000000"/>
        </a:buClr>
        <a:buSzPct val="75000"/>
        <a:buFont typeface="Symbol" pitchFamily="18" charset="2"/>
        <a:buChar char=""/>
        <a:defRPr sz="1814">
          <a:solidFill>
            <a:srgbClr val="000000"/>
          </a:solidFill>
          <a:latin typeface="+mn-lt"/>
          <a:ea typeface="+mn-ea"/>
          <a:cs typeface="+mn-cs"/>
        </a:defRPr>
      </a:lvl4pPr>
      <a:lvl5pPr marL="1958429" indent="-195843" algn="l" defTabSz="414726" rtl="0" eaLnBrk="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pitchFamily="2" charset="2"/>
        <a:buChar char=""/>
        <a:defRPr sz="1814">
          <a:solidFill>
            <a:srgbClr val="000000"/>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m.whitehouse.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cbi.nlm.nih.gov/core/lw/2.0/html/tileshop_pmc/tileshop_pmc_inline.html?title=Click%20on%20image%20to%20zoom&amp;p=PMC3&amp;id=2894028_nihms194580f3.jpg" TargetMode="Externa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ChangeArrowheads="1"/>
          </p:cNvSpPr>
          <p:nvPr>
            <p:ph type="ctrTitle"/>
          </p:nvPr>
        </p:nvSpPr>
        <p:spPr>
          <a:xfrm>
            <a:off x="228600" y="1447800"/>
            <a:ext cx="8686800" cy="3200400"/>
          </a:xfrm>
        </p:spPr>
        <p:txBody>
          <a:bodyPr/>
          <a:lstStyle/>
          <a:p>
            <a:r>
              <a:rPr lang="en-US" sz="4000" i="1" dirty="0" smtClean="0">
                <a:effectLst>
                  <a:outerShdw blurRad="38100" dist="38100" dir="2700000" algn="tl">
                    <a:srgbClr val="000000"/>
                  </a:outerShdw>
                </a:effectLst>
              </a:rPr>
              <a:t>Work Group on Messages for the General Population of </a:t>
            </a:r>
            <a:br>
              <a:rPr lang="en-US" sz="4000" i="1" dirty="0" smtClean="0">
                <a:effectLst>
                  <a:outerShdw blurRad="38100" dist="38100" dir="2700000" algn="tl">
                    <a:srgbClr val="000000"/>
                  </a:outerShdw>
                </a:effectLst>
              </a:rPr>
            </a:br>
            <a:r>
              <a:rPr lang="en-US" sz="4000" i="1" dirty="0" smtClean="0">
                <a:effectLst>
                  <a:outerShdw blurRad="38100" dist="38100" dir="2700000" algn="tl">
                    <a:srgbClr val="000000"/>
                  </a:outerShdw>
                </a:effectLst>
              </a:rPr>
              <a:t>Young Women in the U.S.A</a:t>
            </a:r>
            <a:endParaRPr lang="en-US" sz="4000" i="1" dirty="0">
              <a:effectLst>
                <a:outerShdw blurRad="38100" dist="38100" dir="2700000" algn="tl">
                  <a:srgbClr val="000000"/>
                </a:outerShdw>
              </a:effectLst>
            </a:endParaRPr>
          </a:p>
        </p:txBody>
      </p:sp>
      <p:sp>
        <p:nvSpPr>
          <p:cNvPr id="775171" name="Rectangle 3"/>
          <p:cNvSpPr>
            <a:spLocks noGrp="1" noChangeArrowheads="1"/>
          </p:cNvSpPr>
          <p:nvPr>
            <p:ph type="subTitle" idx="1"/>
          </p:nvPr>
        </p:nvSpPr>
        <p:spPr>
          <a:xfrm>
            <a:off x="1600200" y="4876800"/>
            <a:ext cx="6400800" cy="1752600"/>
          </a:xfrm>
        </p:spPr>
        <p:txBody>
          <a:bodyPr/>
          <a:lstStyle/>
          <a:p>
            <a:pPr>
              <a:lnSpc>
                <a:spcPct val="80000"/>
              </a:lnSpc>
            </a:pPr>
            <a:endParaRPr lang="en-US" sz="2400" b="1" dirty="0"/>
          </a:p>
        </p:txBody>
      </p:sp>
      <p:sp>
        <p:nvSpPr>
          <p:cNvPr id="775173" name="Text Box 5"/>
          <p:cNvSpPr txBox="1">
            <a:spLocks noChangeArrowheads="1"/>
          </p:cNvSpPr>
          <p:nvPr/>
        </p:nvSpPr>
        <p:spPr bwMode="auto">
          <a:xfrm>
            <a:off x="1295400" y="228600"/>
            <a:ext cx="6248400" cy="523220"/>
          </a:xfrm>
          <a:prstGeom prst="rect">
            <a:avLst/>
          </a:prstGeom>
          <a:noFill/>
          <a:ln w="9525">
            <a:noFill/>
            <a:miter lim="800000"/>
            <a:headEnd/>
            <a:tailEnd/>
          </a:ln>
          <a:effectLst/>
        </p:spPr>
        <p:txBody>
          <a:bodyPr>
            <a:spAutoFit/>
          </a:bodyPr>
          <a:lstStyle/>
          <a:p>
            <a:pPr algn="ctr"/>
            <a:r>
              <a:rPr lang="en-US" sz="2800" dirty="0" smtClean="0">
                <a:solidFill>
                  <a:schemeClr val="bg1"/>
                </a:solidFill>
              </a:rPr>
              <a:t>CDC ACBCYW</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 MyDocuments LAN Feb 2014\CDC Advisory Committee on Breast Cancer in Young Women\General population of young women working group\ACBCYW data for general population of young women\Age specific incidence rates AA and WA.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696200"/>
          </a:xfrm>
          <a:prstGeom prst="rect">
            <a:avLst/>
          </a:prstGeom>
          <a:noFill/>
          <a:ln>
            <a:noFill/>
          </a:ln>
        </p:spPr>
      </p:pic>
    </p:spTree>
    <p:extLst>
      <p:ext uri="{BB962C8B-B14F-4D97-AF65-F5344CB8AC3E}">
        <p14:creationId xmlns:p14="http://schemas.microsoft.com/office/powerpoint/2010/main" val="54984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914400"/>
          </a:xfrm>
        </p:spPr>
        <p:txBody>
          <a:bodyPr/>
          <a:lstStyle/>
          <a:p>
            <a:r>
              <a:rPr lang="en-US" sz="3600" dirty="0" smtClean="0"/>
              <a:t>Breast Cancer in General Population of Young Women</a:t>
            </a:r>
            <a:endParaRPr lang="en-US" sz="3600" dirty="0"/>
          </a:p>
        </p:txBody>
      </p:sp>
      <p:sp>
        <p:nvSpPr>
          <p:cNvPr id="3" name="Content Placeholder 2"/>
          <p:cNvSpPr>
            <a:spLocks noGrp="1"/>
          </p:cNvSpPr>
          <p:nvPr>
            <p:ph idx="1"/>
          </p:nvPr>
        </p:nvSpPr>
        <p:spPr>
          <a:xfrm>
            <a:off x="228600" y="1143000"/>
            <a:ext cx="8763000" cy="2667000"/>
          </a:xfrm>
        </p:spPr>
        <p:txBody>
          <a:bodyPr/>
          <a:lstStyle/>
          <a:p>
            <a:pPr>
              <a:spcBef>
                <a:spcPts val="0"/>
              </a:spcBef>
            </a:pPr>
            <a:r>
              <a:rPr lang="en-US" dirty="0" smtClean="0"/>
              <a:t>Average age at breast cancer diagnosis</a:t>
            </a:r>
          </a:p>
          <a:p>
            <a:pPr lvl="1">
              <a:spcBef>
                <a:spcPts val="0"/>
              </a:spcBef>
            </a:pPr>
            <a:r>
              <a:rPr lang="en-US" dirty="0" smtClean="0"/>
              <a:t>White/Caucasians: 61 years</a:t>
            </a:r>
          </a:p>
          <a:p>
            <a:pPr lvl="1">
              <a:spcBef>
                <a:spcPts val="0"/>
              </a:spcBef>
            </a:pPr>
            <a:r>
              <a:rPr lang="en-US" dirty="0" smtClean="0"/>
              <a:t>African American: 57 years</a:t>
            </a:r>
          </a:p>
          <a:p>
            <a:pPr>
              <a:spcBef>
                <a:spcPts val="0"/>
              </a:spcBef>
            </a:pPr>
            <a:r>
              <a:rPr lang="en-US" dirty="0" smtClean="0"/>
              <a:t>Proportion of </a:t>
            </a:r>
            <a:r>
              <a:rPr lang="en-US" dirty="0" err="1" smtClean="0"/>
              <a:t>pts</a:t>
            </a:r>
            <a:r>
              <a:rPr lang="en-US" dirty="0" smtClean="0"/>
              <a:t> &lt;50 years: </a:t>
            </a:r>
          </a:p>
          <a:p>
            <a:pPr lvl="1">
              <a:spcBef>
                <a:spcPts val="0"/>
              </a:spcBef>
            </a:pPr>
            <a:r>
              <a:rPr lang="en-US" sz="2400" dirty="0" smtClean="0"/>
              <a:t>1/5 WA; 1/3 AA </a:t>
            </a:r>
          </a:p>
          <a:p>
            <a:pPr>
              <a:spcBef>
                <a:spcPts val="0"/>
              </a:spcBef>
            </a:pPr>
            <a:r>
              <a:rPr lang="en-US" sz="3400" dirty="0" smtClean="0"/>
              <a:t>Population-based incidence rates by age</a:t>
            </a:r>
          </a:p>
          <a:p>
            <a:pPr lvl="1"/>
            <a:endParaRPr lang="en-US" dirty="0" smtClean="0"/>
          </a:p>
          <a:p>
            <a:pPr lvl="2"/>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1583897270"/>
              </p:ext>
            </p:extLst>
          </p:nvPr>
        </p:nvGraphicFramePr>
        <p:xfrm>
          <a:off x="324928" y="3900575"/>
          <a:ext cx="8610600" cy="2881224"/>
        </p:xfrm>
        <a:graphic>
          <a:graphicData uri="http://schemas.openxmlformats.org/drawingml/2006/table">
            <a:tbl>
              <a:tblPr/>
              <a:tblGrid>
                <a:gridCol w="2438400"/>
                <a:gridCol w="3200400"/>
                <a:gridCol w="2971800"/>
              </a:tblGrid>
              <a:tr h="480204">
                <a:tc>
                  <a:txBody>
                    <a:bodyPr/>
                    <a:lstStyle/>
                    <a:p>
                      <a:r>
                        <a:rPr lang="en-US" sz="2400" b="1" dirty="0" smtClean="0"/>
                        <a:t>Age Range (</a:t>
                      </a:r>
                      <a:r>
                        <a:rPr lang="en-US" sz="2400" b="1" dirty="0" err="1" smtClean="0"/>
                        <a:t>yrs</a:t>
                      </a:r>
                      <a:r>
                        <a:rPr lang="en-US" sz="2400" b="1" dirty="0" smtClean="0"/>
                        <a:t>)</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White American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African American</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0204">
                <a:tc>
                  <a:txBody>
                    <a:bodyPr/>
                    <a:lstStyle/>
                    <a:p>
                      <a:pPr algn="ctr"/>
                      <a:r>
                        <a:rPr lang="en-US" sz="2400" b="1" dirty="0" smtClean="0"/>
                        <a:t>20-24 </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1.3</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2.0</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0204">
                <a:tc>
                  <a:txBody>
                    <a:bodyPr/>
                    <a:lstStyle/>
                    <a:p>
                      <a:pPr algn="ctr"/>
                      <a:r>
                        <a:rPr lang="en-US" sz="2400" b="1" dirty="0"/>
                        <a:t>25-29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7.9</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11.8</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0204">
                <a:tc>
                  <a:txBody>
                    <a:bodyPr/>
                    <a:lstStyle/>
                    <a:p>
                      <a:pPr algn="ctr"/>
                      <a:r>
                        <a:rPr lang="en-US" sz="2400" b="1" dirty="0"/>
                        <a:t>30-34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25.7</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33.2</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0204">
                <a:tc>
                  <a:txBody>
                    <a:bodyPr/>
                    <a:lstStyle/>
                    <a:p>
                      <a:pPr algn="ctr"/>
                      <a:r>
                        <a:rPr lang="en-US" sz="2400" b="1" dirty="0"/>
                        <a:t>35-39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59.4</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66.6</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80204">
                <a:tc>
                  <a:txBody>
                    <a:bodyPr/>
                    <a:lstStyle/>
                    <a:p>
                      <a:pPr algn="ctr"/>
                      <a:r>
                        <a:rPr lang="en-US" sz="2400" b="1" dirty="0"/>
                        <a:t>40-44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121.2</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smtClean="0"/>
                        <a:t>123.5</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11926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0"/>
            <a:ext cx="8686800" cy="4876800"/>
          </a:xfrm>
        </p:spPr>
        <p:txBody>
          <a:bodyPr/>
          <a:lstStyle/>
          <a:p>
            <a:pPr marL="0" indent="0" algn="ctr">
              <a:buNone/>
            </a:pPr>
            <a:r>
              <a:rPr lang="en-US" sz="4400" dirty="0" smtClean="0"/>
              <a:t>What are the race/ethnicity-associated variations in the breast cancer burden of young women?</a:t>
            </a:r>
          </a:p>
          <a:p>
            <a:pPr marL="0" indent="0" algn="ctr">
              <a:buNone/>
            </a:pPr>
            <a:endParaRPr lang="en-US" dirty="0"/>
          </a:p>
          <a:p>
            <a:pPr marL="0" indent="0" algn="ctr">
              <a:buNone/>
            </a:pPr>
            <a:r>
              <a:rPr lang="en-US" sz="3600" i="1" dirty="0" smtClean="0"/>
              <a:t>Answer: Breast cancer incidence increases with age for ALL women, but among women younger than 45 years, incidence is higher for African American women</a:t>
            </a:r>
            <a:endParaRPr lang="en-US" sz="3600" i="1" dirty="0"/>
          </a:p>
        </p:txBody>
      </p:sp>
    </p:spTree>
    <p:extLst>
      <p:ext uri="{BB962C8B-B14F-4D97-AF65-F5344CB8AC3E}">
        <p14:creationId xmlns:p14="http://schemas.microsoft.com/office/powerpoint/2010/main" val="222428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743200"/>
            <a:ext cx="7772400" cy="4876800"/>
          </a:xfrm>
        </p:spPr>
        <p:txBody>
          <a:bodyPr/>
          <a:lstStyle/>
          <a:p>
            <a:pPr marL="0" indent="0" algn="ctr">
              <a:buNone/>
            </a:pPr>
            <a:r>
              <a:rPr lang="en-US" sz="4400" dirty="0" smtClean="0"/>
              <a:t>Are we seeing more young women with breast cancer?</a:t>
            </a:r>
            <a:endParaRPr lang="en-US" sz="4400" dirty="0"/>
          </a:p>
        </p:txBody>
      </p:sp>
    </p:spTree>
    <p:extLst>
      <p:ext uri="{BB962C8B-B14F-4D97-AF65-F5344CB8AC3E}">
        <p14:creationId xmlns:p14="http://schemas.microsoft.com/office/powerpoint/2010/main" val="345855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371600"/>
            <a:ext cx="849312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800" b="1" dirty="0">
                <a:solidFill>
                  <a:srgbClr val="FFFF00"/>
                </a:solidFill>
                <a:latin typeface="Arial" charset="0"/>
              </a:rPr>
              <a:t>Annual percentage changes (APCs) for age-adjusted incidence rate trends and absolute numbers in the National Cancer Institute's Surveillance, Epidemiology, End Results Program 13-Registry database (1992–2004) for all breast cancers combined (in situ + invasive), in situ cancers only, and invasive cancers </a:t>
            </a:r>
            <a:r>
              <a:rPr lang="en-GB" sz="1800" b="1" dirty="0" smtClean="0">
                <a:solidFill>
                  <a:srgbClr val="FFFF00"/>
                </a:solidFill>
                <a:latin typeface="Arial" charset="0"/>
              </a:rPr>
              <a:t>only</a:t>
            </a:r>
            <a:endParaRPr lang="en-GB" sz="1800" b="1" dirty="0">
              <a:solidFill>
                <a:srgbClr val="FFFF00"/>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265328"/>
            <a:ext cx="2209800" cy="5235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441" y="2768600"/>
            <a:ext cx="5527559" cy="32052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457199" y="6072478"/>
            <a:ext cx="6636657" cy="48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b="1" i="1" dirty="0">
                <a:solidFill>
                  <a:srgbClr val="FFFFFF"/>
                </a:solidFill>
                <a:latin typeface="Arial" charset="0"/>
              </a:rPr>
              <a:t>Brinton L A et al. JNCI J </a:t>
            </a:r>
            <a:r>
              <a:rPr lang="en-GB" b="1" i="1" dirty="0" err="1">
                <a:solidFill>
                  <a:srgbClr val="FFFFFF"/>
                </a:solidFill>
                <a:latin typeface="Arial" charset="0"/>
              </a:rPr>
              <a:t>Natl</a:t>
            </a:r>
            <a:r>
              <a:rPr lang="en-GB" b="1" i="1" dirty="0">
                <a:solidFill>
                  <a:srgbClr val="FFFFFF"/>
                </a:solidFill>
                <a:latin typeface="Arial" charset="0"/>
              </a:rPr>
              <a:t> Cancer </a:t>
            </a:r>
            <a:r>
              <a:rPr lang="en-GB" b="1" i="1" dirty="0" err="1">
                <a:solidFill>
                  <a:srgbClr val="FFFFFF"/>
                </a:solidFill>
                <a:latin typeface="Arial" charset="0"/>
              </a:rPr>
              <a:t>Inst</a:t>
            </a:r>
            <a:r>
              <a:rPr lang="en-GB" b="1" i="1" dirty="0">
                <a:solidFill>
                  <a:srgbClr val="FFFFFF"/>
                </a:solidFill>
                <a:latin typeface="Arial" charset="0"/>
              </a:rPr>
              <a:t> 2008;100:1643-1648</a:t>
            </a:r>
          </a:p>
        </p:txBody>
      </p:sp>
      <p:sp>
        <p:nvSpPr>
          <p:cNvPr id="2" name="TextBox 1"/>
          <p:cNvSpPr txBox="1"/>
          <p:nvPr/>
        </p:nvSpPr>
        <p:spPr>
          <a:xfrm>
            <a:off x="960300" y="76200"/>
            <a:ext cx="7858259" cy="954107"/>
          </a:xfrm>
          <a:prstGeom prst="rect">
            <a:avLst/>
          </a:prstGeom>
          <a:noFill/>
        </p:spPr>
        <p:txBody>
          <a:bodyPr wrap="square" rtlCol="0">
            <a:spAutoFit/>
          </a:bodyPr>
          <a:lstStyle/>
          <a:p>
            <a:pPr algn="ctr"/>
            <a:r>
              <a:rPr lang="en-US" sz="2800" dirty="0" smtClean="0">
                <a:solidFill>
                  <a:srgbClr val="FFFFFF"/>
                </a:solidFill>
              </a:rPr>
              <a:t>Are we seeing more </a:t>
            </a:r>
          </a:p>
          <a:p>
            <a:pPr algn="ctr"/>
            <a:r>
              <a:rPr lang="en-US" sz="2800" dirty="0" smtClean="0">
                <a:solidFill>
                  <a:srgbClr val="FFFFFF"/>
                </a:solidFill>
              </a:rPr>
              <a:t>young women with breast cancer???</a:t>
            </a:r>
            <a:endParaRPr lang="en-US" sz="2800" dirty="0">
              <a:solidFill>
                <a:srgbClr val="FFFFFF"/>
              </a:solidFill>
            </a:endParaRPr>
          </a:p>
        </p:txBody>
      </p:sp>
    </p:spTree>
    <p:extLst>
      <p:ext uri="{BB962C8B-B14F-4D97-AF65-F5344CB8AC3E}">
        <p14:creationId xmlns:p14="http://schemas.microsoft.com/office/powerpoint/2010/main" val="457805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25" b="52059"/>
          <a:stretch/>
        </p:blipFill>
        <p:spPr bwMode="auto">
          <a:xfrm>
            <a:off x="76200" y="-152400"/>
            <a:ext cx="9067800" cy="693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1174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6042" b="-711"/>
          <a:stretch/>
        </p:blipFill>
        <p:spPr bwMode="auto">
          <a:xfrm>
            <a:off x="0" y="91440"/>
            <a:ext cx="9144000" cy="6766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7223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4876800"/>
          </a:xfrm>
        </p:spPr>
        <p:txBody>
          <a:bodyPr/>
          <a:lstStyle/>
          <a:p>
            <a:pPr marL="0" indent="0" algn="ctr">
              <a:buNone/>
            </a:pPr>
            <a:r>
              <a:rPr lang="en-US" sz="4400" dirty="0" smtClean="0"/>
              <a:t>Are we seeing more young women with breast cancer?</a:t>
            </a:r>
          </a:p>
          <a:p>
            <a:pPr marL="0" indent="0" algn="ctr">
              <a:buNone/>
            </a:pPr>
            <a:endParaRPr lang="en-US" sz="3600" dirty="0"/>
          </a:p>
          <a:p>
            <a:pPr marL="0" indent="0" algn="ctr">
              <a:buNone/>
            </a:pPr>
            <a:r>
              <a:rPr lang="en-US" sz="4000" i="1" dirty="0" smtClean="0"/>
              <a:t>Answer: we likely are seeing more young women with breast cancer because the size of the young female population has grown in the United States</a:t>
            </a:r>
            <a:endParaRPr lang="en-US" sz="4000" i="1" dirty="0"/>
          </a:p>
        </p:txBody>
      </p:sp>
    </p:spTree>
    <p:extLst>
      <p:ext uri="{BB962C8B-B14F-4D97-AF65-F5344CB8AC3E}">
        <p14:creationId xmlns:p14="http://schemas.microsoft.com/office/powerpoint/2010/main" val="322013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905000"/>
            <a:ext cx="8001000" cy="4648200"/>
          </a:xfrm>
        </p:spPr>
        <p:txBody>
          <a:bodyPr/>
          <a:lstStyle/>
          <a:p>
            <a:pPr marL="0" indent="0" algn="ctr">
              <a:buNone/>
            </a:pPr>
            <a:r>
              <a:rPr lang="en-US" sz="4000" dirty="0" smtClean="0"/>
              <a:t>Are breast cancers in young women associated with worse survival?</a:t>
            </a:r>
          </a:p>
          <a:p>
            <a:pPr marL="0" indent="0" algn="ctr">
              <a:buNone/>
            </a:pPr>
            <a:endParaRPr lang="en-US" sz="4000" dirty="0" smtClean="0"/>
          </a:p>
          <a:p>
            <a:pPr marL="457200" lvl="1" indent="0" algn="ctr">
              <a:buNone/>
            </a:pPr>
            <a:r>
              <a:rPr lang="en-US" sz="3600" dirty="0" smtClean="0"/>
              <a:t>What are the race/ethnicity-associated variations in survival among young breast cancer patients? </a:t>
            </a:r>
            <a:endParaRPr lang="en-US" sz="3600" dirty="0"/>
          </a:p>
        </p:txBody>
      </p:sp>
    </p:spTree>
    <p:extLst>
      <p:ext uri="{BB962C8B-B14F-4D97-AF65-F5344CB8AC3E}">
        <p14:creationId xmlns:p14="http://schemas.microsoft.com/office/powerpoint/2010/main" val="363532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A MyDocuments LAN Feb 2014\CDC Advisory Committee on Breast Cancer in Young Women\General population of young women working group\ACBCYW data for general population of young women\five year survival by age all race ethnicities.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p:spPr>
      </p:pic>
    </p:spTree>
    <p:extLst>
      <p:ext uri="{BB962C8B-B14F-4D97-AF65-F5344CB8AC3E}">
        <p14:creationId xmlns:p14="http://schemas.microsoft.com/office/powerpoint/2010/main" val="1164713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819400"/>
            <a:ext cx="7772400" cy="4876800"/>
          </a:xfrm>
        </p:spPr>
        <p:txBody>
          <a:bodyPr/>
          <a:lstStyle/>
          <a:p>
            <a:pPr marL="0" indent="0" algn="ctr">
              <a:buNone/>
            </a:pPr>
            <a:r>
              <a:rPr lang="en-US" sz="4800" dirty="0" smtClean="0"/>
              <a:t>Who is the target audience for these messages?</a:t>
            </a:r>
            <a:endParaRPr lang="en-US" sz="4800" dirty="0"/>
          </a:p>
        </p:txBody>
      </p:sp>
    </p:spTree>
    <p:extLst>
      <p:ext uri="{BB962C8B-B14F-4D97-AF65-F5344CB8AC3E}">
        <p14:creationId xmlns:p14="http://schemas.microsoft.com/office/powerpoint/2010/main" val="368980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A MyDocuments LAN Feb 2014\CDC Advisory Committee on Breast Cancer in Young Women\General population of young women working group\ACBCYW data for general population of young women\five year survival WA and AA 50 and older.jpg"/>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7315199"/>
          </a:xfrm>
          <a:prstGeom prst="rect">
            <a:avLst/>
          </a:prstGeom>
          <a:noFill/>
          <a:ln>
            <a:noFill/>
          </a:ln>
        </p:spPr>
      </p:pic>
    </p:spTree>
    <p:extLst>
      <p:ext uri="{BB962C8B-B14F-4D97-AF65-F5344CB8AC3E}">
        <p14:creationId xmlns:p14="http://schemas.microsoft.com/office/powerpoint/2010/main" val="154589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 MyDocuments LAN Feb 2014\CDC Advisory Committee on Breast Cancer in Young Women\General population of young women working group\ACBCYW data for general population of young women\five year survival WA and AA under 50 years old.jpg"/>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7315199"/>
          </a:xfrm>
          <a:prstGeom prst="rect">
            <a:avLst/>
          </a:prstGeom>
          <a:noFill/>
          <a:ln>
            <a:noFill/>
          </a:ln>
        </p:spPr>
      </p:pic>
    </p:spTree>
    <p:extLst>
      <p:ext uri="{BB962C8B-B14F-4D97-AF65-F5344CB8AC3E}">
        <p14:creationId xmlns:p14="http://schemas.microsoft.com/office/powerpoint/2010/main" val="2450242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1006597" name="Group 5"/>
          <p:cNvGrpSpPr>
            <a:grpSpLocks noChangeAspect="1"/>
          </p:cNvGrpSpPr>
          <p:nvPr/>
        </p:nvGrpSpPr>
        <p:grpSpPr bwMode="auto">
          <a:xfrm>
            <a:off x="304801" y="152400"/>
            <a:ext cx="8686453" cy="6704760"/>
            <a:chOff x="192" y="784"/>
            <a:chExt cx="5663" cy="3419"/>
          </a:xfrm>
        </p:grpSpPr>
        <p:sp>
          <p:nvSpPr>
            <p:cNvPr id="1006596" name="AutoShape 4"/>
            <p:cNvSpPr>
              <a:spLocks noChangeAspect="1" noChangeArrowheads="1" noTextEdit="1"/>
            </p:cNvSpPr>
            <p:nvPr/>
          </p:nvSpPr>
          <p:spPr bwMode="auto">
            <a:xfrm>
              <a:off x="192" y="855"/>
              <a:ext cx="5376" cy="3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06598" name="Line 6"/>
            <p:cNvSpPr>
              <a:spLocks noChangeShapeType="1"/>
            </p:cNvSpPr>
            <p:nvPr/>
          </p:nvSpPr>
          <p:spPr bwMode="auto">
            <a:xfrm>
              <a:off x="759" y="1238"/>
              <a:ext cx="1" cy="23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599" name="Line 7"/>
            <p:cNvSpPr>
              <a:spLocks noChangeShapeType="1"/>
            </p:cNvSpPr>
            <p:nvPr/>
          </p:nvSpPr>
          <p:spPr bwMode="auto">
            <a:xfrm>
              <a:off x="759" y="3552"/>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0" name="Line 8"/>
            <p:cNvSpPr>
              <a:spLocks noChangeShapeType="1"/>
            </p:cNvSpPr>
            <p:nvPr/>
          </p:nvSpPr>
          <p:spPr bwMode="auto">
            <a:xfrm>
              <a:off x="759" y="3167"/>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1" name="Line 9"/>
            <p:cNvSpPr>
              <a:spLocks noChangeShapeType="1"/>
            </p:cNvSpPr>
            <p:nvPr/>
          </p:nvSpPr>
          <p:spPr bwMode="auto">
            <a:xfrm>
              <a:off x="759" y="2781"/>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2" name="Line 10"/>
            <p:cNvSpPr>
              <a:spLocks noChangeShapeType="1"/>
            </p:cNvSpPr>
            <p:nvPr/>
          </p:nvSpPr>
          <p:spPr bwMode="auto">
            <a:xfrm>
              <a:off x="759" y="2395"/>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3" name="Line 11"/>
            <p:cNvSpPr>
              <a:spLocks noChangeShapeType="1"/>
            </p:cNvSpPr>
            <p:nvPr/>
          </p:nvSpPr>
          <p:spPr bwMode="auto">
            <a:xfrm>
              <a:off x="759" y="2010"/>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4" name="Line 12"/>
            <p:cNvSpPr>
              <a:spLocks noChangeShapeType="1"/>
            </p:cNvSpPr>
            <p:nvPr/>
          </p:nvSpPr>
          <p:spPr bwMode="auto">
            <a:xfrm>
              <a:off x="759" y="1624"/>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5" name="Line 13"/>
            <p:cNvSpPr>
              <a:spLocks noChangeShapeType="1"/>
            </p:cNvSpPr>
            <p:nvPr/>
          </p:nvSpPr>
          <p:spPr bwMode="auto">
            <a:xfrm>
              <a:off x="759" y="1238"/>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6" name="Line 14"/>
            <p:cNvSpPr>
              <a:spLocks noChangeShapeType="1"/>
            </p:cNvSpPr>
            <p:nvPr/>
          </p:nvSpPr>
          <p:spPr bwMode="auto">
            <a:xfrm>
              <a:off x="759" y="3552"/>
              <a:ext cx="435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7" name="Line 15"/>
            <p:cNvSpPr>
              <a:spLocks noChangeShapeType="1"/>
            </p:cNvSpPr>
            <p:nvPr/>
          </p:nvSpPr>
          <p:spPr bwMode="auto">
            <a:xfrm flipV="1">
              <a:off x="759"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8" name="Line 16"/>
            <p:cNvSpPr>
              <a:spLocks noChangeShapeType="1"/>
            </p:cNvSpPr>
            <p:nvPr/>
          </p:nvSpPr>
          <p:spPr bwMode="auto">
            <a:xfrm flipV="1">
              <a:off x="1121"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09" name="Line 17"/>
            <p:cNvSpPr>
              <a:spLocks noChangeShapeType="1"/>
            </p:cNvSpPr>
            <p:nvPr/>
          </p:nvSpPr>
          <p:spPr bwMode="auto">
            <a:xfrm flipV="1">
              <a:off x="1484"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0" name="Line 18"/>
            <p:cNvSpPr>
              <a:spLocks noChangeShapeType="1"/>
            </p:cNvSpPr>
            <p:nvPr/>
          </p:nvSpPr>
          <p:spPr bwMode="auto">
            <a:xfrm flipV="1">
              <a:off x="1847"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1" name="Line 19"/>
            <p:cNvSpPr>
              <a:spLocks noChangeShapeType="1"/>
            </p:cNvSpPr>
            <p:nvPr/>
          </p:nvSpPr>
          <p:spPr bwMode="auto">
            <a:xfrm flipV="1">
              <a:off x="2210"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2" name="Line 20"/>
            <p:cNvSpPr>
              <a:spLocks noChangeShapeType="1"/>
            </p:cNvSpPr>
            <p:nvPr/>
          </p:nvSpPr>
          <p:spPr bwMode="auto">
            <a:xfrm flipV="1">
              <a:off x="2573"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3" name="Line 21"/>
            <p:cNvSpPr>
              <a:spLocks noChangeShapeType="1"/>
            </p:cNvSpPr>
            <p:nvPr/>
          </p:nvSpPr>
          <p:spPr bwMode="auto">
            <a:xfrm flipV="1">
              <a:off x="2936"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4" name="Line 22"/>
            <p:cNvSpPr>
              <a:spLocks noChangeShapeType="1"/>
            </p:cNvSpPr>
            <p:nvPr/>
          </p:nvSpPr>
          <p:spPr bwMode="auto">
            <a:xfrm flipV="1">
              <a:off x="3298"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5" name="Line 23"/>
            <p:cNvSpPr>
              <a:spLocks noChangeShapeType="1"/>
            </p:cNvSpPr>
            <p:nvPr/>
          </p:nvSpPr>
          <p:spPr bwMode="auto">
            <a:xfrm flipV="1">
              <a:off x="3661"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6" name="Line 24"/>
            <p:cNvSpPr>
              <a:spLocks noChangeShapeType="1"/>
            </p:cNvSpPr>
            <p:nvPr/>
          </p:nvSpPr>
          <p:spPr bwMode="auto">
            <a:xfrm flipV="1">
              <a:off x="4024"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7" name="Line 25"/>
            <p:cNvSpPr>
              <a:spLocks noChangeShapeType="1"/>
            </p:cNvSpPr>
            <p:nvPr/>
          </p:nvSpPr>
          <p:spPr bwMode="auto">
            <a:xfrm flipV="1">
              <a:off x="4387"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8" name="Line 26"/>
            <p:cNvSpPr>
              <a:spLocks noChangeShapeType="1"/>
            </p:cNvSpPr>
            <p:nvPr/>
          </p:nvSpPr>
          <p:spPr bwMode="auto">
            <a:xfrm flipV="1">
              <a:off x="4750"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19" name="Line 27"/>
            <p:cNvSpPr>
              <a:spLocks noChangeShapeType="1"/>
            </p:cNvSpPr>
            <p:nvPr/>
          </p:nvSpPr>
          <p:spPr bwMode="auto">
            <a:xfrm flipV="1">
              <a:off x="5113" y="3529"/>
              <a:ext cx="1" cy="2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20" name="Freeform 28"/>
            <p:cNvSpPr>
              <a:spLocks/>
            </p:cNvSpPr>
            <p:nvPr/>
          </p:nvSpPr>
          <p:spPr bwMode="auto">
            <a:xfrm>
              <a:off x="759" y="1849"/>
              <a:ext cx="4354" cy="1674"/>
            </a:xfrm>
            <a:custGeom>
              <a:avLst/>
              <a:gdLst/>
              <a:ahLst/>
              <a:cxnLst>
                <a:cxn ang="0">
                  <a:pos x="0" y="1766"/>
                </a:cxn>
                <a:cxn ang="0">
                  <a:pos x="385" y="1692"/>
                </a:cxn>
                <a:cxn ang="0">
                  <a:pos x="770" y="1558"/>
                </a:cxn>
                <a:cxn ang="0">
                  <a:pos x="1155" y="1319"/>
                </a:cxn>
                <a:cxn ang="0">
                  <a:pos x="1540" y="1048"/>
                </a:cxn>
                <a:cxn ang="0">
                  <a:pos x="1925" y="873"/>
                </a:cxn>
                <a:cxn ang="0">
                  <a:pos x="2310" y="631"/>
                </a:cxn>
                <a:cxn ang="0">
                  <a:pos x="2694" y="373"/>
                </a:cxn>
                <a:cxn ang="0">
                  <a:pos x="3079" y="175"/>
                </a:cxn>
                <a:cxn ang="0">
                  <a:pos x="3464" y="98"/>
                </a:cxn>
                <a:cxn ang="0">
                  <a:pos x="3849" y="0"/>
                </a:cxn>
                <a:cxn ang="0">
                  <a:pos x="4234" y="70"/>
                </a:cxn>
                <a:cxn ang="0">
                  <a:pos x="4619" y="397"/>
                </a:cxn>
              </a:cxnLst>
              <a:rect l="0" t="0" r="r" b="b"/>
              <a:pathLst>
                <a:path w="4619" h="1766">
                  <a:moveTo>
                    <a:pt x="0" y="1766"/>
                  </a:moveTo>
                  <a:lnTo>
                    <a:pt x="385" y="1692"/>
                  </a:lnTo>
                  <a:lnTo>
                    <a:pt x="770" y="1558"/>
                  </a:lnTo>
                  <a:lnTo>
                    <a:pt x="1155" y="1319"/>
                  </a:lnTo>
                  <a:lnTo>
                    <a:pt x="1540" y="1048"/>
                  </a:lnTo>
                  <a:lnTo>
                    <a:pt x="1925" y="873"/>
                  </a:lnTo>
                  <a:lnTo>
                    <a:pt x="2310" y="631"/>
                  </a:lnTo>
                  <a:lnTo>
                    <a:pt x="2694" y="373"/>
                  </a:lnTo>
                  <a:lnTo>
                    <a:pt x="3079" y="175"/>
                  </a:lnTo>
                  <a:lnTo>
                    <a:pt x="3464" y="98"/>
                  </a:lnTo>
                  <a:lnTo>
                    <a:pt x="3849" y="0"/>
                  </a:lnTo>
                  <a:lnTo>
                    <a:pt x="4234" y="70"/>
                  </a:lnTo>
                  <a:lnTo>
                    <a:pt x="4619" y="397"/>
                  </a:lnTo>
                </a:path>
              </a:pathLst>
            </a:custGeom>
            <a:noFill/>
            <a:ln w="23">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21" name="Freeform 29"/>
            <p:cNvSpPr>
              <a:spLocks/>
            </p:cNvSpPr>
            <p:nvPr/>
          </p:nvSpPr>
          <p:spPr bwMode="auto">
            <a:xfrm>
              <a:off x="759" y="2162"/>
              <a:ext cx="4354" cy="1347"/>
            </a:xfrm>
            <a:custGeom>
              <a:avLst/>
              <a:gdLst/>
              <a:ahLst/>
              <a:cxnLst>
                <a:cxn ang="0">
                  <a:pos x="0" y="1421"/>
                </a:cxn>
                <a:cxn ang="0">
                  <a:pos x="385" y="1334"/>
                </a:cxn>
                <a:cxn ang="0">
                  <a:pos x="770" y="1193"/>
                </a:cxn>
                <a:cxn ang="0">
                  <a:pos x="1155" y="980"/>
                </a:cxn>
                <a:cxn ang="0">
                  <a:pos x="1540" y="761"/>
                </a:cxn>
                <a:cxn ang="0">
                  <a:pos x="1925" y="582"/>
                </a:cxn>
                <a:cxn ang="0">
                  <a:pos x="2310" y="375"/>
                </a:cxn>
                <a:cxn ang="0">
                  <a:pos x="2694" y="231"/>
                </a:cxn>
                <a:cxn ang="0">
                  <a:pos x="3079" y="103"/>
                </a:cxn>
                <a:cxn ang="0">
                  <a:pos x="3464" y="41"/>
                </a:cxn>
                <a:cxn ang="0">
                  <a:pos x="3849" y="11"/>
                </a:cxn>
                <a:cxn ang="0">
                  <a:pos x="4234" y="0"/>
                </a:cxn>
                <a:cxn ang="0">
                  <a:pos x="4619" y="174"/>
                </a:cxn>
              </a:cxnLst>
              <a:rect l="0" t="0" r="r" b="b"/>
              <a:pathLst>
                <a:path w="4619" h="1421">
                  <a:moveTo>
                    <a:pt x="0" y="1421"/>
                  </a:moveTo>
                  <a:lnTo>
                    <a:pt x="385" y="1334"/>
                  </a:lnTo>
                  <a:lnTo>
                    <a:pt x="770" y="1193"/>
                  </a:lnTo>
                  <a:lnTo>
                    <a:pt x="1155" y="980"/>
                  </a:lnTo>
                  <a:lnTo>
                    <a:pt x="1540" y="761"/>
                  </a:lnTo>
                  <a:lnTo>
                    <a:pt x="1925" y="582"/>
                  </a:lnTo>
                  <a:lnTo>
                    <a:pt x="2310" y="375"/>
                  </a:lnTo>
                  <a:lnTo>
                    <a:pt x="2694" y="231"/>
                  </a:lnTo>
                  <a:lnTo>
                    <a:pt x="3079" y="103"/>
                  </a:lnTo>
                  <a:lnTo>
                    <a:pt x="3464" y="41"/>
                  </a:lnTo>
                  <a:lnTo>
                    <a:pt x="3849" y="11"/>
                  </a:lnTo>
                  <a:lnTo>
                    <a:pt x="4234" y="0"/>
                  </a:lnTo>
                  <a:lnTo>
                    <a:pt x="4619" y="174"/>
                  </a:lnTo>
                </a:path>
              </a:pathLst>
            </a:custGeom>
            <a:noFill/>
            <a:ln w="23">
              <a:solidFill>
                <a:srgbClr val="993366"/>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22" name="Freeform 30"/>
            <p:cNvSpPr>
              <a:spLocks/>
            </p:cNvSpPr>
            <p:nvPr/>
          </p:nvSpPr>
          <p:spPr bwMode="auto">
            <a:xfrm>
              <a:off x="759" y="2849"/>
              <a:ext cx="4354" cy="701"/>
            </a:xfrm>
            <a:custGeom>
              <a:avLst/>
              <a:gdLst/>
              <a:ahLst/>
              <a:cxnLst>
                <a:cxn ang="0">
                  <a:pos x="0" y="740"/>
                </a:cxn>
                <a:cxn ang="0">
                  <a:pos x="385" y="731"/>
                </a:cxn>
                <a:cxn ang="0">
                  <a:pos x="770" y="714"/>
                </a:cxn>
                <a:cxn ang="0">
                  <a:pos x="1155" y="687"/>
                </a:cxn>
                <a:cxn ang="0">
                  <a:pos x="1540" y="654"/>
                </a:cxn>
                <a:cxn ang="0">
                  <a:pos x="1925" y="605"/>
                </a:cxn>
                <a:cxn ang="0">
                  <a:pos x="2310" y="549"/>
                </a:cxn>
                <a:cxn ang="0">
                  <a:pos x="2694" y="491"/>
                </a:cxn>
                <a:cxn ang="0">
                  <a:pos x="3079" y="444"/>
                </a:cxn>
                <a:cxn ang="0">
                  <a:pos x="3464" y="377"/>
                </a:cxn>
                <a:cxn ang="0">
                  <a:pos x="3849" y="289"/>
                </a:cxn>
                <a:cxn ang="0">
                  <a:pos x="4234" y="186"/>
                </a:cxn>
                <a:cxn ang="0">
                  <a:pos x="4619" y="0"/>
                </a:cxn>
              </a:cxnLst>
              <a:rect l="0" t="0" r="r" b="b"/>
              <a:pathLst>
                <a:path w="4619" h="740">
                  <a:moveTo>
                    <a:pt x="0" y="740"/>
                  </a:moveTo>
                  <a:lnTo>
                    <a:pt x="385" y="731"/>
                  </a:lnTo>
                  <a:lnTo>
                    <a:pt x="770" y="714"/>
                  </a:lnTo>
                  <a:lnTo>
                    <a:pt x="1155" y="687"/>
                  </a:lnTo>
                  <a:lnTo>
                    <a:pt x="1540" y="654"/>
                  </a:lnTo>
                  <a:lnTo>
                    <a:pt x="1925" y="605"/>
                  </a:lnTo>
                  <a:lnTo>
                    <a:pt x="2310" y="549"/>
                  </a:lnTo>
                  <a:lnTo>
                    <a:pt x="2694" y="491"/>
                  </a:lnTo>
                  <a:lnTo>
                    <a:pt x="3079" y="444"/>
                  </a:lnTo>
                  <a:lnTo>
                    <a:pt x="3464" y="377"/>
                  </a:lnTo>
                  <a:lnTo>
                    <a:pt x="3849" y="289"/>
                  </a:lnTo>
                  <a:lnTo>
                    <a:pt x="4234" y="186"/>
                  </a:lnTo>
                  <a:lnTo>
                    <a:pt x="4619" y="0"/>
                  </a:lnTo>
                </a:path>
              </a:pathLst>
            </a:custGeom>
            <a:noFill/>
            <a:ln w="2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23" name="Freeform 31"/>
            <p:cNvSpPr>
              <a:spLocks/>
            </p:cNvSpPr>
            <p:nvPr/>
          </p:nvSpPr>
          <p:spPr bwMode="auto">
            <a:xfrm>
              <a:off x="759" y="2757"/>
              <a:ext cx="4354" cy="789"/>
            </a:xfrm>
            <a:custGeom>
              <a:avLst/>
              <a:gdLst/>
              <a:ahLst/>
              <a:cxnLst>
                <a:cxn ang="0">
                  <a:pos x="0" y="832"/>
                </a:cxn>
                <a:cxn ang="0">
                  <a:pos x="385" y="813"/>
                </a:cxn>
                <a:cxn ang="0">
                  <a:pos x="770" y="778"/>
                </a:cxn>
                <a:cxn ang="0">
                  <a:pos x="1155" y="734"/>
                </a:cxn>
                <a:cxn ang="0">
                  <a:pos x="1540" y="671"/>
                </a:cxn>
                <a:cxn ang="0">
                  <a:pos x="1925" y="609"/>
                </a:cxn>
                <a:cxn ang="0">
                  <a:pos x="2310" y="534"/>
                </a:cxn>
                <a:cxn ang="0">
                  <a:pos x="2694" y="497"/>
                </a:cxn>
                <a:cxn ang="0">
                  <a:pos x="3079" y="471"/>
                </a:cxn>
                <a:cxn ang="0">
                  <a:pos x="3464" y="414"/>
                </a:cxn>
                <a:cxn ang="0">
                  <a:pos x="3849" y="341"/>
                </a:cxn>
                <a:cxn ang="0">
                  <a:pos x="4234" y="213"/>
                </a:cxn>
                <a:cxn ang="0">
                  <a:pos x="4619" y="0"/>
                </a:cxn>
              </a:cxnLst>
              <a:rect l="0" t="0" r="r" b="b"/>
              <a:pathLst>
                <a:path w="4619" h="832">
                  <a:moveTo>
                    <a:pt x="0" y="832"/>
                  </a:moveTo>
                  <a:lnTo>
                    <a:pt x="385" y="813"/>
                  </a:lnTo>
                  <a:lnTo>
                    <a:pt x="770" y="778"/>
                  </a:lnTo>
                  <a:lnTo>
                    <a:pt x="1155" y="734"/>
                  </a:lnTo>
                  <a:lnTo>
                    <a:pt x="1540" y="671"/>
                  </a:lnTo>
                  <a:lnTo>
                    <a:pt x="1925" y="609"/>
                  </a:lnTo>
                  <a:lnTo>
                    <a:pt x="2310" y="534"/>
                  </a:lnTo>
                  <a:lnTo>
                    <a:pt x="2694" y="497"/>
                  </a:lnTo>
                  <a:lnTo>
                    <a:pt x="3079" y="471"/>
                  </a:lnTo>
                  <a:lnTo>
                    <a:pt x="3464" y="414"/>
                  </a:lnTo>
                  <a:lnTo>
                    <a:pt x="3849" y="341"/>
                  </a:lnTo>
                  <a:lnTo>
                    <a:pt x="4234" y="213"/>
                  </a:lnTo>
                  <a:lnTo>
                    <a:pt x="4619" y="0"/>
                  </a:lnTo>
                </a:path>
              </a:pathLst>
            </a:custGeom>
            <a:noFill/>
            <a:ln w="23">
              <a:solidFill>
                <a:srgbClr val="FF99CC"/>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6624" name="Rectangle 32"/>
            <p:cNvSpPr>
              <a:spLocks noChangeArrowheads="1"/>
            </p:cNvSpPr>
            <p:nvPr/>
          </p:nvSpPr>
          <p:spPr bwMode="auto">
            <a:xfrm>
              <a:off x="592" y="3507"/>
              <a:ext cx="145"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0.0</a:t>
              </a:r>
              <a:endParaRPr lang="en-US" sz="1800" smtClean="0">
                <a:solidFill>
                  <a:srgbClr val="000000"/>
                </a:solidFill>
                <a:latin typeface="Arial" pitchFamily="34" charset="0"/>
                <a:cs typeface="Arial" pitchFamily="34" charset="0"/>
              </a:endParaRPr>
            </a:p>
          </p:txBody>
        </p:sp>
        <p:sp>
          <p:nvSpPr>
            <p:cNvPr id="1006625" name="Rectangle 33"/>
            <p:cNvSpPr>
              <a:spLocks noChangeArrowheads="1"/>
            </p:cNvSpPr>
            <p:nvPr/>
          </p:nvSpPr>
          <p:spPr bwMode="auto">
            <a:xfrm>
              <a:off x="505" y="3121"/>
              <a:ext cx="233"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100.0</a:t>
              </a:r>
              <a:endParaRPr lang="en-US" sz="1800" smtClean="0">
                <a:solidFill>
                  <a:srgbClr val="000000"/>
                </a:solidFill>
                <a:latin typeface="Arial" pitchFamily="34" charset="0"/>
                <a:cs typeface="Arial" pitchFamily="34" charset="0"/>
              </a:endParaRPr>
            </a:p>
          </p:txBody>
        </p:sp>
        <p:sp>
          <p:nvSpPr>
            <p:cNvPr id="1006626" name="Rectangle 34"/>
            <p:cNvSpPr>
              <a:spLocks noChangeArrowheads="1"/>
            </p:cNvSpPr>
            <p:nvPr/>
          </p:nvSpPr>
          <p:spPr bwMode="auto">
            <a:xfrm>
              <a:off x="505" y="2735"/>
              <a:ext cx="233"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200.0</a:t>
              </a:r>
              <a:endParaRPr lang="en-US" sz="1800" smtClean="0">
                <a:solidFill>
                  <a:srgbClr val="000000"/>
                </a:solidFill>
                <a:latin typeface="Arial" pitchFamily="34" charset="0"/>
                <a:cs typeface="Arial" pitchFamily="34" charset="0"/>
              </a:endParaRPr>
            </a:p>
          </p:txBody>
        </p:sp>
        <p:sp>
          <p:nvSpPr>
            <p:cNvPr id="1006627" name="Rectangle 35"/>
            <p:cNvSpPr>
              <a:spLocks noChangeArrowheads="1"/>
            </p:cNvSpPr>
            <p:nvPr/>
          </p:nvSpPr>
          <p:spPr bwMode="auto">
            <a:xfrm>
              <a:off x="505" y="2350"/>
              <a:ext cx="233"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300.0</a:t>
              </a:r>
              <a:endParaRPr lang="en-US" sz="1800" smtClean="0">
                <a:solidFill>
                  <a:srgbClr val="000000"/>
                </a:solidFill>
                <a:latin typeface="Arial" pitchFamily="34" charset="0"/>
                <a:cs typeface="Arial" pitchFamily="34" charset="0"/>
              </a:endParaRPr>
            </a:p>
          </p:txBody>
        </p:sp>
        <p:sp>
          <p:nvSpPr>
            <p:cNvPr id="1006628" name="Rectangle 36"/>
            <p:cNvSpPr>
              <a:spLocks noChangeArrowheads="1"/>
            </p:cNvSpPr>
            <p:nvPr/>
          </p:nvSpPr>
          <p:spPr bwMode="auto">
            <a:xfrm>
              <a:off x="505" y="1964"/>
              <a:ext cx="233"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400.0</a:t>
              </a:r>
              <a:endParaRPr lang="en-US" sz="1800" smtClean="0">
                <a:solidFill>
                  <a:srgbClr val="000000"/>
                </a:solidFill>
                <a:latin typeface="Arial" pitchFamily="34" charset="0"/>
                <a:cs typeface="Arial" pitchFamily="34" charset="0"/>
              </a:endParaRPr>
            </a:p>
          </p:txBody>
        </p:sp>
        <p:sp>
          <p:nvSpPr>
            <p:cNvPr id="1006629" name="Rectangle 37"/>
            <p:cNvSpPr>
              <a:spLocks noChangeArrowheads="1"/>
            </p:cNvSpPr>
            <p:nvPr/>
          </p:nvSpPr>
          <p:spPr bwMode="auto">
            <a:xfrm>
              <a:off x="505" y="1578"/>
              <a:ext cx="233"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500.0</a:t>
              </a:r>
              <a:endParaRPr lang="en-US" sz="1800" smtClean="0">
                <a:solidFill>
                  <a:srgbClr val="000000"/>
                </a:solidFill>
                <a:latin typeface="Arial" pitchFamily="34" charset="0"/>
                <a:cs typeface="Arial" pitchFamily="34" charset="0"/>
              </a:endParaRPr>
            </a:p>
          </p:txBody>
        </p:sp>
        <p:sp>
          <p:nvSpPr>
            <p:cNvPr id="1006630" name="Rectangle 38"/>
            <p:cNvSpPr>
              <a:spLocks noChangeArrowheads="1"/>
            </p:cNvSpPr>
            <p:nvPr/>
          </p:nvSpPr>
          <p:spPr bwMode="auto">
            <a:xfrm>
              <a:off x="505" y="1193"/>
              <a:ext cx="0"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endParaRPr lang="en-US" sz="1800" dirty="0" smtClean="0">
                <a:solidFill>
                  <a:srgbClr val="000000"/>
                </a:solidFill>
                <a:latin typeface="Arial" pitchFamily="34" charset="0"/>
                <a:cs typeface="Arial" pitchFamily="34" charset="0"/>
              </a:endParaRPr>
            </a:p>
          </p:txBody>
        </p:sp>
        <p:sp>
          <p:nvSpPr>
            <p:cNvPr id="1006631" name="Rectangle 39"/>
            <p:cNvSpPr>
              <a:spLocks noChangeArrowheads="1"/>
            </p:cNvSpPr>
            <p:nvPr/>
          </p:nvSpPr>
          <p:spPr bwMode="auto">
            <a:xfrm>
              <a:off x="648"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25-29 </a:t>
              </a:r>
              <a:endParaRPr lang="en-US" sz="1800" smtClean="0">
                <a:solidFill>
                  <a:srgbClr val="000000"/>
                </a:solidFill>
                <a:latin typeface="Arial" pitchFamily="34" charset="0"/>
                <a:cs typeface="Arial" pitchFamily="34" charset="0"/>
              </a:endParaRPr>
            </a:p>
          </p:txBody>
        </p:sp>
        <p:sp>
          <p:nvSpPr>
            <p:cNvPr id="1006632" name="Rectangle 40"/>
            <p:cNvSpPr>
              <a:spLocks noChangeArrowheads="1"/>
            </p:cNvSpPr>
            <p:nvPr/>
          </p:nvSpPr>
          <p:spPr bwMode="auto">
            <a:xfrm>
              <a:off x="1011"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30-34 </a:t>
              </a:r>
              <a:endParaRPr lang="en-US" sz="1800" smtClean="0">
                <a:solidFill>
                  <a:srgbClr val="000000"/>
                </a:solidFill>
                <a:latin typeface="Arial" pitchFamily="34" charset="0"/>
                <a:cs typeface="Arial" pitchFamily="34" charset="0"/>
              </a:endParaRPr>
            </a:p>
          </p:txBody>
        </p:sp>
        <p:sp>
          <p:nvSpPr>
            <p:cNvPr id="1006633" name="Rectangle 41"/>
            <p:cNvSpPr>
              <a:spLocks noChangeArrowheads="1"/>
            </p:cNvSpPr>
            <p:nvPr/>
          </p:nvSpPr>
          <p:spPr bwMode="auto">
            <a:xfrm>
              <a:off x="1374"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35-39 </a:t>
              </a:r>
              <a:endParaRPr lang="en-US" sz="1800" smtClean="0">
                <a:solidFill>
                  <a:srgbClr val="000000"/>
                </a:solidFill>
                <a:latin typeface="Arial" pitchFamily="34" charset="0"/>
                <a:cs typeface="Arial" pitchFamily="34" charset="0"/>
              </a:endParaRPr>
            </a:p>
          </p:txBody>
        </p:sp>
        <p:sp>
          <p:nvSpPr>
            <p:cNvPr id="1006634" name="Rectangle 42"/>
            <p:cNvSpPr>
              <a:spLocks noChangeArrowheads="1"/>
            </p:cNvSpPr>
            <p:nvPr/>
          </p:nvSpPr>
          <p:spPr bwMode="auto">
            <a:xfrm>
              <a:off x="1737"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dirty="0" smtClean="0">
                  <a:solidFill>
                    <a:srgbClr val="000000"/>
                  </a:solidFill>
                  <a:latin typeface="Arial" pitchFamily="34" charset="0"/>
                  <a:cs typeface="Arial" pitchFamily="34" charset="0"/>
                </a:rPr>
                <a:t>40-44 </a:t>
              </a:r>
              <a:endParaRPr lang="en-US" sz="1800" dirty="0" smtClean="0">
                <a:solidFill>
                  <a:srgbClr val="000000"/>
                </a:solidFill>
                <a:latin typeface="Arial" pitchFamily="34" charset="0"/>
                <a:cs typeface="Arial" pitchFamily="34" charset="0"/>
              </a:endParaRPr>
            </a:p>
          </p:txBody>
        </p:sp>
        <p:sp>
          <p:nvSpPr>
            <p:cNvPr id="1006635" name="Rectangle 43"/>
            <p:cNvSpPr>
              <a:spLocks noChangeArrowheads="1"/>
            </p:cNvSpPr>
            <p:nvPr/>
          </p:nvSpPr>
          <p:spPr bwMode="auto">
            <a:xfrm>
              <a:off x="2100"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dirty="0" smtClean="0">
                  <a:solidFill>
                    <a:srgbClr val="000000"/>
                  </a:solidFill>
                  <a:latin typeface="Arial" pitchFamily="34" charset="0"/>
                  <a:cs typeface="Arial" pitchFamily="34" charset="0"/>
                </a:rPr>
                <a:t>45-49 </a:t>
              </a:r>
              <a:endParaRPr lang="en-US" sz="1800" dirty="0" smtClean="0">
                <a:solidFill>
                  <a:srgbClr val="000000"/>
                </a:solidFill>
                <a:latin typeface="Arial" pitchFamily="34" charset="0"/>
                <a:cs typeface="Arial" pitchFamily="34" charset="0"/>
              </a:endParaRPr>
            </a:p>
          </p:txBody>
        </p:sp>
        <p:sp>
          <p:nvSpPr>
            <p:cNvPr id="1006636" name="Rectangle 44"/>
            <p:cNvSpPr>
              <a:spLocks noChangeArrowheads="1"/>
            </p:cNvSpPr>
            <p:nvPr/>
          </p:nvSpPr>
          <p:spPr bwMode="auto">
            <a:xfrm>
              <a:off x="2473" y="3620"/>
              <a:ext cx="23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50-54</a:t>
              </a:r>
              <a:endParaRPr lang="en-US" sz="1800" smtClean="0">
                <a:solidFill>
                  <a:srgbClr val="000000"/>
                </a:solidFill>
                <a:latin typeface="Arial" pitchFamily="34" charset="0"/>
                <a:cs typeface="Arial" pitchFamily="34" charset="0"/>
              </a:endParaRPr>
            </a:p>
          </p:txBody>
        </p:sp>
        <p:sp>
          <p:nvSpPr>
            <p:cNvPr id="1006637" name="Rectangle 45"/>
            <p:cNvSpPr>
              <a:spLocks noChangeArrowheads="1"/>
            </p:cNvSpPr>
            <p:nvPr/>
          </p:nvSpPr>
          <p:spPr bwMode="auto">
            <a:xfrm>
              <a:off x="2826"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dirty="0" smtClean="0">
                  <a:solidFill>
                    <a:srgbClr val="000000"/>
                  </a:solidFill>
                  <a:latin typeface="Arial" pitchFamily="34" charset="0"/>
                  <a:cs typeface="Arial" pitchFamily="34" charset="0"/>
                </a:rPr>
                <a:t>55-59 </a:t>
              </a:r>
              <a:endParaRPr lang="en-US" sz="1800" dirty="0" smtClean="0">
                <a:solidFill>
                  <a:srgbClr val="000000"/>
                </a:solidFill>
                <a:latin typeface="Arial" pitchFamily="34" charset="0"/>
                <a:cs typeface="Arial" pitchFamily="34" charset="0"/>
              </a:endParaRPr>
            </a:p>
          </p:txBody>
        </p:sp>
        <p:sp>
          <p:nvSpPr>
            <p:cNvPr id="1006638" name="Rectangle 46"/>
            <p:cNvSpPr>
              <a:spLocks noChangeArrowheads="1"/>
            </p:cNvSpPr>
            <p:nvPr/>
          </p:nvSpPr>
          <p:spPr bwMode="auto">
            <a:xfrm>
              <a:off x="3188"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60-64 </a:t>
              </a:r>
              <a:endParaRPr lang="en-US" sz="1800" smtClean="0">
                <a:solidFill>
                  <a:srgbClr val="000000"/>
                </a:solidFill>
                <a:latin typeface="Arial" pitchFamily="34" charset="0"/>
                <a:cs typeface="Arial" pitchFamily="34" charset="0"/>
              </a:endParaRPr>
            </a:p>
          </p:txBody>
        </p:sp>
        <p:sp>
          <p:nvSpPr>
            <p:cNvPr id="1006639" name="Rectangle 47"/>
            <p:cNvSpPr>
              <a:spLocks noChangeArrowheads="1"/>
            </p:cNvSpPr>
            <p:nvPr/>
          </p:nvSpPr>
          <p:spPr bwMode="auto">
            <a:xfrm>
              <a:off x="3551"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65-69 </a:t>
              </a:r>
              <a:endParaRPr lang="en-US" sz="1800" smtClean="0">
                <a:solidFill>
                  <a:srgbClr val="000000"/>
                </a:solidFill>
                <a:latin typeface="Arial" pitchFamily="34" charset="0"/>
                <a:cs typeface="Arial" pitchFamily="34" charset="0"/>
              </a:endParaRPr>
            </a:p>
          </p:txBody>
        </p:sp>
        <p:sp>
          <p:nvSpPr>
            <p:cNvPr id="1006640" name="Rectangle 48"/>
            <p:cNvSpPr>
              <a:spLocks noChangeArrowheads="1"/>
            </p:cNvSpPr>
            <p:nvPr/>
          </p:nvSpPr>
          <p:spPr bwMode="auto">
            <a:xfrm>
              <a:off x="3924" y="3620"/>
              <a:ext cx="23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70-74</a:t>
              </a:r>
              <a:endParaRPr lang="en-US" sz="1800" smtClean="0">
                <a:solidFill>
                  <a:srgbClr val="000000"/>
                </a:solidFill>
                <a:latin typeface="Arial" pitchFamily="34" charset="0"/>
                <a:cs typeface="Arial" pitchFamily="34" charset="0"/>
              </a:endParaRPr>
            </a:p>
          </p:txBody>
        </p:sp>
        <p:sp>
          <p:nvSpPr>
            <p:cNvPr id="1006641" name="Rectangle 49"/>
            <p:cNvSpPr>
              <a:spLocks noChangeArrowheads="1"/>
            </p:cNvSpPr>
            <p:nvPr/>
          </p:nvSpPr>
          <p:spPr bwMode="auto">
            <a:xfrm>
              <a:off x="4287" y="3620"/>
              <a:ext cx="23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75-79</a:t>
              </a:r>
              <a:endParaRPr lang="en-US" sz="1800" smtClean="0">
                <a:solidFill>
                  <a:srgbClr val="000000"/>
                </a:solidFill>
                <a:latin typeface="Arial" pitchFamily="34" charset="0"/>
                <a:cs typeface="Arial" pitchFamily="34" charset="0"/>
              </a:endParaRPr>
            </a:p>
          </p:txBody>
        </p:sp>
        <p:sp>
          <p:nvSpPr>
            <p:cNvPr id="1006642" name="Rectangle 50"/>
            <p:cNvSpPr>
              <a:spLocks noChangeArrowheads="1"/>
            </p:cNvSpPr>
            <p:nvPr/>
          </p:nvSpPr>
          <p:spPr bwMode="auto">
            <a:xfrm>
              <a:off x="4639" y="3620"/>
              <a:ext cx="260"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80-84 </a:t>
              </a:r>
              <a:endParaRPr lang="en-US" sz="1800" smtClean="0">
                <a:solidFill>
                  <a:srgbClr val="000000"/>
                </a:solidFill>
                <a:latin typeface="Arial" pitchFamily="34" charset="0"/>
                <a:cs typeface="Arial" pitchFamily="34" charset="0"/>
              </a:endParaRPr>
            </a:p>
          </p:txBody>
        </p:sp>
        <p:sp>
          <p:nvSpPr>
            <p:cNvPr id="1006643" name="Rectangle 51"/>
            <p:cNvSpPr>
              <a:spLocks noChangeArrowheads="1"/>
            </p:cNvSpPr>
            <p:nvPr/>
          </p:nvSpPr>
          <p:spPr bwMode="auto">
            <a:xfrm>
              <a:off x="5036" y="3620"/>
              <a:ext cx="192"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smtClean="0">
                  <a:solidFill>
                    <a:srgbClr val="000000"/>
                  </a:solidFill>
                  <a:latin typeface="Arial" pitchFamily="34" charset="0"/>
                  <a:cs typeface="Arial" pitchFamily="34" charset="0"/>
                </a:rPr>
                <a:t>85+ </a:t>
              </a:r>
              <a:endParaRPr lang="en-US" sz="1800" smtClean="0">
                <a:solidFill>
                  <a:srgbClr val="000000"/>
                </a:solidFill>
                <a:latin typeface="Arial" pitchFamily="34" charset="0"/>
                <a:cs typeface="Arial" pitchFamily="34" charset="0"/>
              </a:endParaRPr>
            </a:p>
          </p:txBody>
        </p:sp>
        <p:sp>
          <p:nvSpPr>
            <p:cNvPr id="1006644" name="Rectangle 52"/>
            <p:cNvSpPr>
              <a:spLocks noChangeArrowheads="1"/>
            </p:cNvSpPr>
            <p:nvPr/>
          </p:nvSpPr>
          <p:spPr bwMode="auto">
            <a:xfrm>
              <a:off x="2726" y="3737"/>
              <a:ext cx="845" cy="1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eaLnBrk="1" hangingPunct="1"/>
              <a:r>
                <a:rPr lang="en-US" sz="2000" b="1" dirty="0" smtClean="0">
                  <a:solidFill>
                    <a:srgbClr val="000000"/>
                  </a:solidFill>
                  <a:latin typeface="Arial" pitchFamily="34" charset="0"/>
                  <a:cs typeface="Arial" pitchFamily="34" charset="0"/>
                </a:rPr>
                <a:t>Age</a:t>
              </a:r>
              <a:endParaRPr lang="en-US" sz="2000" dirty="0" smtClean="0">
                <a:solidFill>
                  <a:srgbClr val="000000"/>
                </a:solidFill>
                <a:latin typeface="Arial" pitchFamily="34" charset="0"/>
                <a:cs typeface="Arial" pitchFamily="34" charset="0"/>
              </a:endParaRPr>
            </a:p>
          </p:txBody>
        </p:sp>
        <p:sp>
          <p:nvSpPr>
            <p:cNvPr id="1006645" name="Rectangle 53"/>
            <p:cNvSpPr>
              <a:spLocks noChangeArrowheads="1"/>
            </p:cNvSpPr>
            <p:nvPr/>
          </p:nvSpPr>
          <p:spPr bwMode="auto">
            <a:xfrm>
              <a:off x="4315" y="1717"/>
              <a:ext cx="1490" cy="1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1" hangingPunct="1"/>
              <a:r>
                <a:rPr lang="en-US" sz="2000" b="1" dirty="0" smtClean="0">
                  <a:solidFill>
                    <a:srgbClr val="969696"/>
                  </a:solidFill>
                  <a:latin typeface="Arial" pitchFamily="34" charset="0"/>
                  <a:cs typeface="Arial" pitchFamily="34" charset="0"/>
                </a:rPr>
                <a:t>Incidence: White</a:t>
              </a:r>
              <a:endParaRPr lang="en-US" sz="4400" dirty="0" smtClean="0">
                <a:solidFill>
                  <a:srgbClr val="000000"/>
                </a:solidFill>
                <a:latin typeface="Arial" pitchFamily="34" charset="0"/>
                <a:cs typeface="Arial" pitchFamily="34" charset="0"/>
              </a:endParaRPr>
            </a:p>
          </p:txBody>
        </p:sp>
        <p:sp>
          <p:nvSpPr>
            <p:cNvPr id="1006646" name="Rectangle 54"/>
            <p:cNvSpPr>
              <a:spLocks noChangeArrowheads="1"/>
            </p:cNvSpPr>
            <p:nvPr/>
          </p:nvSpPr>
          <p:spPr bwMode="auto">
            <a:xfrm>
              <a:off x="2030" y="2999"/>
              <a:ext cx="2285" cy="1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1" hangingPunct="1"/>
              <a:r>
                <a:rPr lang="en-US" sz="2000" b="1" dirty="0" smtClean="0">
                  <a:solidFill>
                    <a:srgbClr val="FF3399"/>
                  </a:solidFill>
                  <a:latin typeface="Arial" pitchFamily="34" charset="0"/>
                  <a:cs typeface="Arial" pitchFamily="34" charset="0"/>
                </a:rPr>
                <a:t>Mortality: African American</a:t>
              </a:r>
              <a:endParaRPr lang="en-US" sz="2000" dirty="0" smtClean="0">
                <a:solidFill>
                  <a:srgbClr val="FF3399"/>
                </a:solidFill>
                <a:latin typeface="Arial" pitchFamily="34" charset="0"/>
                <a:cs typeface="Arial" pitchFamily="34" charset="0"/>
              </a:endParaRPr>
            </a:p>
          </p:txBody>
        </p:sp>
        <p:sp>
          <p:nvSpPr>
            <p:cNvPr id="1006647" name="Rectangle 55"/>
            <p:cNvSpPr>
              <a:spLocks noChangeArrowheads="1"/>
            </p:cNvSpPr>
            <p:nvPr/>
          </p:nvSpPr>
          <p:spPr bwMode="auto">
            <a:xfrm>
              <a:off x="4464" y="3193"/>
              <a:ext cx="1242" cy="1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eaLnBrk="1" hangingPunct="1"/>
              <a:r>
                <a:rPr lang="en-US" sz="2000" b="1" dirty="0" smtClean="0">
                  <a:solidFill>
                    <a:srgbClr val="333333"/>
                  </a:solidFill>
                  <a:latin typeface="Arial" pitchFamily="34" charset="0"/>
                  <a:cs typeface="Arial" pitchFamily="34" charset="0"/>
                </a:rPr>
                <a:t>Mortality: White</a:t>
              </a:r>
              <a:endParaRPr lang="en-US" sz="2000" dirty="0" smtClean="0">
                <a:solidFill>
                  <a:srgbClr val="000000"/>
                </a:solidFill>
                <a:latin typeface="Arial" pitchFamily="34" charset="0"/>
                <a:cs typeface="Arial" pitchFamily="34" charset="0"/>
              </a:endParaRPr>
            </a:p>
          </p:txBody>
        </p:sp>
        <p:sp>
          <p:nvSpPr>
            <p:cNvPr id="1006648" name="Rectangle 56"/>
            <p:cNvSpPr>
              <a:spLocks noChangeArrowheads="1"/>
            </p:cNvSpPr>
            <p:nvPr/>
          </p:nvSpPr>
          <p:spPr bwMode="auto">
            <a:xfrm>
              <a:off x="253" y="3984"/>
              <a:ext cx="509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900" smtClean="0">
                  <a:solidFill>
                    <a:srgbClr val="000000"/>
                  </a:solidFill>
                  <a:latin typeface="Arial" pitchFamily="34" charset="0"/>
                  <a:cs typeface="Arial" pitchFamily="34" charset="0"/>
                </a:rPr>
                <a:t>Data sources: Incidence - North American Association of Central Cancer Registries, 2009. Mortality - National Center for Health Statistics, Centers for Disease </a:t>
              </a:r>
              <a:endParaRPr lang="en-US" sz="1800" smtClean="0">
                <a:solidFill>
                  <a:srgbClr val="000000"/>
                </a:solidFill>
                <a:latin typeface="Arial" pitchFamily="34" charset="0"/>
                <a:cs typeface="Arial" pitchFamily="34" charset="0"/>
              </a:endParaRPr>
            </a:p>
          </p:txBody>
        </p:sp>
        <p:sp>
          <p:nvSpPr>
            <p:cNvPr id="1006649" name="Rectangle 57"/>
            <p:cNvSpPr>
              <a:spLocks noChangeArrowheads="1"/>
            </p:cNvSpPr>
            <p:nvPr/>
          </p:nvSpPr>
          <p:spPr bwMode="auto">
            <a:xfrm>
              <a:off x="253" y="4072"/>
              <a:ext cx="98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900" smtClean="0">
                  <a:solidFill>
                    <a:srgbClr val="000000"/>
                  </a:solidFill>
                  <a:latin typeface="Arial" pitchFamily="34" charset="0"/>
                  <a:cs typeface="Arial" pitchFamily="34" charset="0"/>
                </a:rPr>
                <a:t>Control and Prevention, 2009.</a:t>
              </a:r>
              <a:endParaRPr lang="en-US" sz="1800" smtClean="0">
                <a:solidFill>
                  <a:srgbClr val="000000"/>
                </a:solidFill>
                <a:latin typeface="Arial" pitchFamily="34" charset="0"/>
                <a:cs typeface="Arial" pitchFamily="34" charset="0"/>
              </a:endParaRPr>
            </a:p>
          </p:txBody>
        </p:sp>
        <p:sp>
          <p:nvSpPr>
            <p:cNvPr id="1006650" name="Rectangle 58"/>
            <p:cNvSpPr>
              <a:spLocks noChangeArrowheads="1"/>
            </p:cNvSpPr>
            <p:nvPr/>
          </p:nvSpPr>
          <p:spPr bwMode="auto">
            <a:xfrm>
              <a:off x="253" y="4160"/>
              <a:ext cx="32" cy="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endParaRPr lang="en-US" sz="1800" smtClean="0">
                <a:solidFill>
                  <a:srgbClr val="000000"/>
                </a:solidFill>
                <a:latin typeface="Arial" pitchFamily="34" charset="0"/>
                <a:cs typeface="Arial" pitchFamily="34" charset="0"/>
              </a:endParaRPr>
            </a:p>
          </p:txBody>
        </p:sp>
        <p:sp>
          <p:nvSpPr>
            <p:cNvPr id="1006651" name="Rectangle 59"/>
            <p:cNvSpPr>
              <a:spLocks noChangeArrowheads="1"/>
            </p:cNvSpPr>
            <p:nvPr/>
          </p:nvSpPr>
          <p:spPr bwMode="auto">
            <a:xfrm rot="16200000">
              <a:off x="103" y="2148"/>
              <a:ext cx="666" cy="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1000" b="1" smtClean="0">
                  <a:solidFill>
                    <a:srgbClr val="000000"/>
                  </a:solidFill>
                  <a:latin typeface="Arial" pitchFamily="34" charset="0"/>
                  <a:cs typeface="Arial" pitchFamily="34" charset="0"/>
                </a:rPr>
                <a:t>Rate per 100,000</a:t>
              </a:r>
              <a:endParaRPr lang="en-US" sz="1800" smtClean="0">
                <a:solidFill>
                  <a:srgbClr val="000000"/>
                </a:solidFill>
                <a:latin typeface="Arial" pitchFamily="34" charset="0"/>
                <a:cs typeface="Arial" pitchFamily="34" charset="0"/>
              </a:endParaRPr>
            </a:p>
          </p:txBody>
        </p:sp>
        <p:sp>
          <p:nvSpPr>
            <p:cNvPr id="1006652" name="Rectangle 60"/>
            <p:cNvSpPr>
              <a:spLocks noChangeArrowheads="1"/>
            </p:cNvSpPr>
            <p:nvPr/>
          </p:nvSpPr>
          <p:spPr bwMode="auto">
            <a:xfrm>
              <a:off x="3471" y="2338"/>
              <a:ext cx="2244" cy="1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eaLnBrk="1" hangingPunct="1"/>
              <a:r>
                <a:rPr lang="en-US" sz="2000" b="1" dirty="0" smtClean="0">
                  <a:solidFill>
                    <a:srgbClr val="993366"/>
                  </a:solidFill>
                  <a:latin typeface="Arial" pitchFamily="34" charset="0"/>
                  <a:cs typeface="Arial" pitchFamily="34" charset="0"/>
                </a:rPr>
                <a:t>Incidence: African American</a:t>
              </a:r>
              <a:endParaRPr lang="en-US" sz="2000" dirty="0" smtClean="0">
                <a:solidFill>
                  <a:srgbClr val="000000"/>
                </a:solidFill>
                <a:latin typeface="Arial" pitchFamily="34" charset="0"/>
                <a:cs typeface="Arial" pitchFamily="34" charset="0"/>
              </a:endParaRPr>
            </a:p>
          </p:txBody>
        </p:sp>
        <p:sp>
          <p:nvSpPr>
            <p:cNvPr id="1006653" name="Rectangle 61"/>
            <p:cNvSpPr>
              <a:spLocks noChangeArrowheads="1"/>
            </p:cNvSpPr>
            <p:nvPr/>
          </p:nvSpPr>
          <p:spPr bwMode="auto">
            <a:xfrm>
              <a:off x="589" y="784"/>
              <a:ext cx="5266" cy="7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eaLnBrk="1" hangingPunct="1"/>
              <a:r>
                <a:rPr lang="en-US" sz="1200" b="1" dirty="0" smtClean="0">
                  <a:solidFill>
                    <a:srgbClr val="993366"/>
                  </a:solidFill>
                  <a:latin typeface="Arial" pitchFamily="34" charset="0"/>
                  <a:cs typeface="Arial" pitchFamily="34" charset="0"/>
                </a:rPr>
                <a:t>  </a:t>
              </a:r>
              <a:r>
                <a:rPr lang="en-US" sz="3200" b="1" dirty="0" smtClean="0">
                  <a:solidFill>
                    <a:srgbClr val="993366"/>
                  </a:solidFill>
                  <a:latin typeface="Arial" pitchFamily="34" charset="0"/>
                  <a:cs typeface="Arial" pitchFamily="34" charset="0"/>
                </a:rPr>
                <a:t>US Female Breast Cancer </a:t>
              </a:r>
            </a:p>
            <a:p>
              <a:pPr algn="ctr" eaLnBrk="1" hangingPunct="1"/>
              <a:r>
                <a:rPr lang="en-US" sz="3200" b="1" dirty="0" smtClean="0">
                  <a:solidFill>
                    <a:srgbClr val="993366"/>
                  </a:solidFill>
                  <a:latin typeface="Arial" pitchFamily="34" charset="0"/>
                  <a:cs typeface="Arial" pitchFamily="34" charset="0"/>
                </a:rPr>
                <a:t>Incidence &amp; Mortality by Age and Race, 2002-2006</a:t>
              </a:r>
              <a:endParaRPr lang="en-US" sz="4400" dirty="0" smtClea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958498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371600"/>
            <a:ext cx="9143999" cy="5486400"/>
          </a:xfrm>
        </p:spPr>
        <p:txBody>
          <a:bodyPr/>
          <a:lstStyle/>
          <a:p>
            <a:pPr marL="0" indent="0" algn="ctr">
              <a:buNone/>
            </a:pPr>
            <a:r>
              <a:rPr lang="en-US" dirty="0" smtClean="0"/>
              <a:t>Are breast cancers in young women associated with worse survival?</a:t>
            </a:r>
          </a:p>
          <a:p>
            <a:pPr marL="0" indent="0" algn="ctr">
              <a:buNone/>
            </a:pPr>
            <a:r>
              <a:rPr lang="en-US" i="1" dirty="0" smtClean="0"/>
              <a:t>Answer: yes, but the survival rates have improved over time and age-related survival differences are decreasing</a:t>
            </a:r>
          </a:p>
          <a:p>
            <a:pPr marL="0" indent="0" algn="ctr">
              <a:buNone/>
            </a:pPr>
            <a:endParaRPr lang="en-US" sz="2400" dirty="0" smtClean="0"/>
          </a:p>
          <a:p>
            <a:pPr marL="457200" lvl="1" indent="0" algn="ctr">
              <a:buNone/>
            </a:pPr>
            <a:r>
              <a:rPr lang="en-US" sz="3200" dirty="0" smtClean="0"/>
              <a:t>What are the race/ethnicity-associated variations in survival among young breast cancer patients? </a:t>
            </a:r>
          </a:p>
          <a:p>
            <a:pPr marL="457200" lvl="1" indent="0" algn="ctr">
              <a:buNone/>
            </a:pPr>
            <a:r>
              <a:rPr lang="en-US" sz="3200" i="1" dirty="0" smtClean="0"/>
              <a:t>Answer: Survival rates are worse for </a:t>
            </a:r>
            <a:r>
              <a:rPr lang="en-US" sz="3200" i="1" dirty="0" err="1" smtClean="0"/>
              <a:t>Afrcan</a:t>
            </a:r>
            <a:r>
              <a:rPr lang="en-US" sz="3200" i="1" dirty="0" smtClean="0"/>
              <a:t> American breast cancer patients at all ages</a:t>
            </a:r>
            <a:endParaRPr lang="en-US" sz="3200" i="1" dirty="0"/>
          </a:p>
        </p:txBody>
      </p:sp>
    </p:spTree>
    <p:extLst>
      <p:ext uri="{BB962C8B-B14F-4D97-AF65-F5344CB8AC3E}">
        <p14:creationId xmlns:p14="http://schemas.microsoft.com/office/powerpoint/2010/main" val="75284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838200" y="2438400"/>
            <a:ext cx="7772400" cy="2743200"/>
          </a:xfrm>
        </p:spPr>
        <p:txBody>
          <a:bodyPr/>
          <a:lstStyle/>
          <a:p>
            <a:pPr marL="0" indent="0" algn="ctr">
              <a:buNone/>
            </a:pPr>
            <a:r>
              <a:rPr lang="en-US" sz="4000" dirty="0" smtClean="0"/>
              <a:t>Other Relevant Patterns Related to Breast Cancer in the General Population of Young Women in the United States</a:t>
            </a:r>
            <a:endParaRPr lang="en-US" sz="4000" dirty="0"/>
          </a:p>
        </p:txBody>
      </p:sp>
    </p:spTree>
    <p:extLst>
      <p:ext uri="{BB962C8B-B14F-4D97-AF65-F5344CB8AC3E}">
        <p14:creationId xmlns:p14="http://schemas.microsoft.com/office/powerpoint/2010/main" val="3636303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914400"/>
          </a:xfrm>
        </p:spPr>
        <p:txBody>
          <a:bodyPr/>
          <a:lstStyle/>
          <a:p>
            <a:r>
              <a:rPr lang="en-US" sz="3200" dirty="0" smtClean="0"/>
              <a:t>Increasing Incidence Rates of Young Breast CA Patients </a:t>
            </a:r>
            <a:r>
              <a:rPr lang="en-US" sz="3200" dirty="0" err="1" smtClean="0"/>
              <a:t>Diagnsosed</a:t>
            </a:r>
            <a:r>
              <a:rPr lang="en-US" sz="3200" dirty="0" smtClean="0"/>
              <a:t> </a:t>
            </a:r>
            <a:r>
              <a:rPr lang="en-US" sz="3200" dirty="0"/>
              <a:t>w</a:t>
            </a:r>
            <a:r>
              <a:rPr lang="en-US" sz="3200" dirty="0" smtClean="0"/>
              <a:t>ith Stage 4 Disease</a:t>
            </a:r>
            <a:endParaRPr lang="en-US" sz="3200" dirty="0"/>
          </a:p>
        </p:txBody>
      </p:sp>
      <p:sp>
        <p:nvSpPr>
          <p:cNvPr id="3" name="Content Placeholder 2"/>
          <p:cNvSpPr>
            <a:spLocks noGrp="1"/>
          </p:cNvSpPr>
          <p:nvPr>
            <p:ph idx="1"/>
          </p:nvPr>
        </p:nvSpPr>
        <p:spPr>
          <a:xfrm>
            <a:off x="40256" y="1143000"/>
            <a:ext cx="9027543" cy="3200400"/>
          </a:xfrm>
        </p:spPr>
        <p:txBody>
          <a:bodyPr/>
          <a:lstStyle/>
          <a:p>
            <a:r>
              <a:rPr lang="en-US" dirty="0" smtClean="0"/>
              <a:t>Johnson RH et al, JAMA 2013</a:t>
            </a:r>
          </a:p>
          <a:p>
            <a:pPr lvl="1"/>
            <a:r>
              <a:rPr lang="en-US" dirty="0" smtClean="0"/>
              <a:t>SEER Data, 1976-2009</a:t>
            </a:r>
          </a:p>
          <a:p>
            <a:pPr lvl="1"/>
            <a:r>
              <a:rPr lang="en-US" dirty="0" smtClean="0"/>
              <a:t>Incidence rates metastatic breast CA: women 25-39 </a:t>
            </a:r>
            <a:r>
              <a:rPr lang="en-US" dirty="0" err="1" smtClean="0"/>
              <a:t>yrs</a:t>
            </a:r>
            <a:endParaRPr lang="en-US" dirty="0" smtClean="0"/>
          </a:p>
          <a:p>
            <a:pPr lvl="2"/>
            <a:r>
              <a:rPr lang="en-US" sz="3200" dirty="0" smtClean="0"/>
              <a:t>1976: 1.53 per 100,000</a:t>
            </a:r>
          </a:p>
          <a:p>
            <a:pPr lvl="2"/>
            <a:r>
              <a:rPr lang="en-US" sz="3200" dirty="0" smtClean="0"/>
              <a:t>2009: 2.90 per 100,000</a:t>
            </a:r>
          </a:p>
        </p:txBody>
      </p:sp>
      <p:pic>
        <p:nvPicPr>
          <p:cNvPr id="4" name="Picture 3" descr="Cov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810000"/>
            <a:ext cx="8991600" cy="3022121"/>
          </a:xfrm>
          <a:prstGeom prst="rect">
            <a:avLst/>
          </a:prstGeom>
          <a:noFill/>
          <a:extLst/>
        </p:spPr>
      </p:pic>
    </p:spTree>
    <p:extLst>
      <p:ext uri="{BB962C8B-B14F-4D97-AF65-F5344CB8AC3E}">
        <p14:creationId xmlns:p14="http://schemas.microsoft.com/office/powerpoint/2010/main" val="1880281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685800" y="0"/>
            <a:ext cx="8305800" cy="1219200"/>
          </a:xfrm>
        </p:spPr>
        <p:txBody>
          <a:bodyPr/>
          <a:lstStyle/>
          <a:p>
            <a:r>
              <a:rPr lang="en-US" sz="3000" dirty="0" smtClean="0"/>
              <a:t>Population-Based Incidence Rates of Triple Negative Breast Cancer, by Race/Ethnicity </a:t>
            </a:r>
            <a:r>
              <a:rPr lang="en-US" sz="3000" dirty="0"/>
              <a:t>&amp;</a:t>
            </a:r>
            <a:r>
              <a:rPr lang="en-US" sz="3000" dirty="0" smtClean="0"/>
              <a:t> Age</a:t>
            </a:r>
          </a:p>
        </p:txBody>
      </p:sp>
      <p:pic>
        <p:nvPicPr>
          <p:cNvPr id="49155" name="Picture 2"/>
          <p:cNvPicPr>
            <a:picLocks noChangeAspect="1" noChangeArrowheads="1"/>
          </p:cNvPicPr>
          <p:nvPr/>
        </p:nvPicPr>
        <p:blipFill>
          <a:blip r:embed="rId2" cstate="print"/>
          <a:srcRect/>
          <a:stretch>
            <a:fillRect/>
          </a:stretch>
        </p:blipFill>
        <p:spPr bwMode="auto">
          <a:xfrm>
            <a:off x="152400" y="1295400"/>
            <a:ext cx="8915400" cy="4800600"/>
          </a:xfrm>
          <a:prstGeom prst="rect">
            <a:avLst/>
          </a:prstGeom>
          <a:noFill/>
          <a:ln w="9525">
            <a:noFill/>
            <a:miter lim="800000"/>
            <a:headEnd/>
            <a:tailEnd/>
          </a:ln>
        </p:spPr>
      </p:pic>
      <p:sp>
        <p:nvSpPr>
          <p:cNvPr id="49156" name="TextBox 3"/>
          <p:cNvSpPr txBox="1">
            <a:spLocks noChangeArrowheads="1"/>
          </p:cNvSpPr>
          <p:nvPr/>
        </p:nvSpPr>
        <p:spPr bwMode="auto">
          <a:xfrm>
            <a:off x="685800" y="5965448"/>
            <a:ext cx="8763000" cy="892552"/>
          </a:xfrm>
          <a:prstGeom prst="rect">
            <a:avLst/>
          </a:prstGeom>
          <a:noFill/>
          <a:ln w="9525">
            <a:noFill/>
            <a:miter lim="800000"/>
            <a:headEnd/>
            <a:tailEnd/>
          </a:ln>
        </p:spPr>
        <p:txBody>
          <a:bodyPr wrap="square">
            <a:spAutoFit/>
          </a:bodyPr>
          <a:lstStyle/>
          <a:p>
            <a:r>
              <a:rPr lang="en-US" sz="2600" b="1" i="1" dirty="0" smtClean="0">
                <a:solidFill>
                  <a:srgbClr val="FFFFFF"/>
                </a:solidFill>
              </a:rPr>
              <a:t>Population-based California Cancer Registry</a:t>
            </a:r>
          </a:p>
          <a:p>
            <a:r>
              <a:rPr lang="en-US" sz="2600" b="1" i="1" dirty="0">
                <a:solidFill>
                  <a:srgbClr val="FFFFFF"/>
                </a:solidFill>
              </a:rPr>
              <a:t>	</a:t>
            </a:r>
            <a:r>
              <a:rPr lang="en-US" sz="2600" b="1" i="1" dirty="0" smtClean="0">
                <a:solidFill>
                  <a:srgbClr val="FFFFFF"/>
                </a:solidFill>
              </a:rPr>
              <a:t>(</a:t>
            </a:r>
            <a:r>
              <a:rPr lang="en-US" sz="2600" b="1" i="1" dirty="0" err="1" smtClean="0">
                <a:solidFill>
                  <a:srgbClr val="FFFFFF"/>
                </a:solidFill>
              </a:rPr>
              <a:t>Amirikia</a:t>
            </a:r>
            <a:r>
              <a:rPr lang="en-US" sz="2600" b="1" i="1" dirty="0" smtClean="0">
                <a:solidFill>
                  <a:srgbClr val="FFFFFF"/>
                </a:solidFill>
              </a:rPr>
              <a:t> et al, Cancer, 2011)</a:t>
            </a:r>
            <a:endParaRPr lang="en-US" sz="2600" b="1" i="1" dirty="0">
              <a:solidFill>
                <a:srgbClr val="FFFFFF"/>
              </a:solidFill>
            </a:endParaRPr>
          </a:p>
        </p:txBody>
      </p:sp>
    </p:spTree>
    <p:extLst>
      <p:ext uri="{BB962C8B-B14F-4D97-AF65-F5344CB8AC3E}">
        <p14:creationId xmlns:p14="http://schemas.microsoft.com/office/powerpoint/2010/main" val="1004798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#1</a:t>
            </a:r>
            <a:endParaRPr lang="en-US" dirty="0"/>
          </a:p>
        </p:txBody>
      </p:sp>
      <p:sp>
        <p:nvSpPr>
          <p:cNvPr id="3" name="Content Placeholder 2"/>
          <p:cNvSpPr>
            <a:spLocks noGrp="1"/>
          </p:cNvSpPr>
          <p:nvPr>
            <p:ph idx="1"/>
          </p:nvPr>
        </p:nvSpPr>
        <p:spPr>
          <a:xfrm>
            <a:off x="152400" y="1676400"/>
            <a:ext cx="8839200" cy="4876800"/>
          </a:xfrm>
        </p:spPr>
        <p:txBody>
          <a:bodyPr/>
          <a:lstStyle/>
          <a:p>
            <a:pPr lvl="0"/>
            <a:r>
              <a:rPr lang="en-US" sz="3600" dirty="0"/>
              <a:t>Breast cancer is the most common malignancy diagnosed among women in the United States, and </a:t>
            </a:r>
            <a:r>
              <a:rPr lang="en-US" sz="3600" dirty="0" smtClean="0"/>
              <a:t>breast health </a:t>
            </a:r>
            <a:r>
              <a:rPr lang="en-US" sz="3600" dirty="0"/>
              <a:t>awareness </a:t>
            </a:r>
            <a:r>
              <a:rPr lang="en-US" sz="3600" dirty="0" smtClean="0"/>
              <a:t>is therefore </a:t>
            </a:r>
            <a:r>
              <a:rPr lang="en-US" sz="3600" dirty="0"/>
              <a:t>important for women of ALL </a:t>
            </a:r>
            <a:r>
              <a:rPr lang="en-US" sz="3600" dirty="0" smtClean="0"/>
              <a:t>ages </a:t>
            </a:r>
          </a:p>
          <a:p>
            <a:pPr lvl="1"/>
            <a:r>
              <a:rPr lang="en-US" sz="3200" dirty="0" smtClean="0"/>
              <a:t>Know</a:t>
            </a:r>
            <a:r>
              <a:rPr lang="en-US" sz="3200" dirty="0"/>
              <a:t>: BRCA is a useful website for assessing individual breast cancer </a:t>
            </a:r>
            <a:r>
              <a:rPr lang="en-US" sz="3200" dirty="0" smtClean="0"/>
              <a:t>risk</a:t>
            </a:r>
          </a:p>
          <a:p>
            <a:pPr lvl="1"/>
            <a:r>
              <a:rPr lang="en-US" sz="3200" dirty="0"/>
              <a:t>Women should be aware of genetic counseling </a:t>
            </a:r>
            <a:r>
              <a:rPr lang="en-US" sz="3200" dirty="0" smtClean="0"/>
              <a:t>services</a:t>
            </a:r>
            <a:endParaRPr lang="en-US" sz="3200" dirty="0"/>
          </a:p>
        </p:txBody>
      </p:sp>
    </p:spTree>
    <p:extLst>
      <p:ext uri="{BB962C8B-B14F-4D97-AF65-F5344CB8AC3E}">
        <p14:creationId xmlns:p14="http://schemas.microsoft.com/office/powerpoint/2010/main" val="325574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#2</a:t>
            </a:r>
            <a:endParaRPr lang="en-US" dirty="0"/>
          </a:p>
        </p:txBody>
      </p:sp>
      <p:sp>
        <p:nvSpPr>
          <p:cNvPr id="3" name="Content Placeholder 2"/>
          <p:cNvSpPr>
            <a:spLocks noGrp="1"/>
          </p:cNvSpPr>
          <p:nvPr>
            <p:ph idx="1"/>
          </p:nvPr>
        </p:nvSpPr>
        <p:spPr>
          <a:xfrm>
            <a:off x="76200" y="1752600"/>
            <a:ext cx="8915400" cy="4267200"/>
          </a:xfrm>
        </p:spPr>
        <p:txBody>
          <a:bodyPr/>
          <a:lstStyle/>
          <a:p>
            <a:pPr lvl="0"/>
            <a:r>
              <a:rPr lang="en-US" dirty="0"/>
              <a:t>Breast cancer is relatively uncommon among the general population of women younger than 45 years in the United States. </a:t>
            </a:r>
          </a:p>
          <a:p>
            <a:pPr lvl="1"/>
            <a:r>
              <a:rPr lang="en-US" i="1" dirty="0"/>
              <a:t>However it is slightly less uncommon among African American women younger than 45 years (compared to White American and Hispanic-Latina American and Asian American</a:t>
            </a:r>
            <a:r>
              <a:rPr lang="en-US" i="1" dirty="0" smtClean="0"/>
              <a:t>)</a:t>
            </a:r>
          </a:p>
        </p:txBody>
      </p:sp>
    </p:spTree>
    <p:extLst>
      <p:ext uri="{BB962C8B-B14F-4D97-AF65-F5344CB8AC3E}">
        <p14:creationId xmlns:p14="http://schemas.microsoft.com/office/powerpoint/2010/main" val="2438768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Enhancing Effectiveness of Message #2</a:t>
            </a:r>
            <a:endParaRPr lang="en-US" sz="3600" dirty="0"/>
          </a:p>
        </p:txBody>
      </p:sp>
      <p:sp>
        <p:nvSpPr>
          <p:cNvPr id="3" name="Content Placeholder 2"/>
          <p:cNvSpPr>
            <a:spLocks noGrp="1"/>
          </p:cNvSpPr>
          <p:nvPr>
            <p:ph idx="1"/>
          </p:nvPr>
        </p:nvSpPr>
        <p:spPr>
          <a:xfrm>
            <a:off x="0" y="1371600"/>
            <a:ext cx="9067800" cy="5410200"/>
          </a:xfrm>
        </p:spPr>
        <p:txBody>
          <a:bodyPr/>
          <a:lstStyle/>
          <a:p>
            <a:r>
              <a:rPr lang="en-US" sz="2400" dirty="0"/>
              <a:t>For every 100,000 women in the United States between the ages of 20 and 44 years of age, about 50 are diagnosed with breast cancer each year, and about 5 will die from the disease.</a:t>
            </a:r>
          </a:p>
          <a:p>
            <a:pPr lvl="0"/>
            <a:r>
              <a:rPr lang="en-US" sz="2400" dirty="0"/>
              <a:t>In most cases, a woman’s greatest risk for developing breast cancer is her age: for example, in women ages 20 to 29 years, about 6 out of every 100,000 women develop breast cancer each year, compared with 46 women ages 30 to 39 years.</a:t>
            </a:r>
          </a:p>
          <a:p>
            <a:r>
              <a:rPr lang="en-US" sz="2400" dirty="0"/>
              <a:t>Being of African American race is also a risk factor for developing breast </a:t>
            </a:r>
            <a:r>
              <a:rPr lang="en-US" sz="2400" dirty="0" smtClean="0"/>
              <a:t>cancer at young ages.  </a:t>
            </a:r>
          </a:p>
          <a:p>
            <a:pPr lvl="1"/>
            <a:r>
              <a:rPr lang="en-US" sz="2000" dirty="0" smtClean="0"/>
              <a:t>For </a:t>
            </a:r>
            <a:r>
              <a:rPr lang="en-US" sz="2000" dirty="0"/>
              <a:t>every 100,000 women ages 20 to 44 years in the U.S., about 4 additional African American women develop breast cancer compared with white women. </a:t>
            </a:r>
            <a:endParaRPr lang="en-US" sz="2000" dirty="0" smtClean="0"/>
          </a:p>
          <a:p>
            <a:pPr lvl="1"/>
            <a:r>
              <a:rPr lang="en-US" sz="2000" dirty="0" smtClean="0"/>
              <a:t>Risk of developing breast cancer increases with age for African American women as well as White American women</a:t>
            </a:r>
            <a:endParaRPr lang="en-US" sz="2000" dirty="0"/>
          </a:p>
        </p:txBody>
      </p:sp>
    </p:spTree>
    <p:extLst>
      <p:ext uri="{BB962C8B-B14F-4D97-AF65-F5344CB8AC3E}">
        <p14:creationId xmlns:p14="http://schemas.microsoft.com/office/powerpoint/2010/main" val="269879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914400"/>
          </a:xfrm>
        </p:spPr>
        <p:txBody>
          <a:bodyPr/>
          <a:lstStyle/>
          <a:p>
            <a:r>
              <a:rPr lang="en-US" sz="3600" dirty="0" smtClean="0"/>
              <a:t>U.S. Census: Size of Female Population, </a:t>
            </a:r>
            <a:br>
              <a:rPr lang="en-US" sz="3600" dirty="0" smtClean="0"/>
            </a:br>
            <a:r>
              <a:rPr lang="en-US" sz="3600" dirty="0" smtClean="0"/>
              <a:t>by age and decade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469934060"/>
              </p:ext>
            </p:extLst>
          </p:nvPr>
        </p:nvGraphicFramePr>
        <p:xfrm>
          <a:off x="0" y="1143001"/>
          <a:ext cx="9144000" cy="4800598"/>
        </p:xfrm>
        <a:graphic>
          <a:graphicData uri="http://schemas.openxmlformats.org/drawingml/2006/table">
            <a:tbl>
              <a:tblPr firstRow="1" firstCol="1" bandRow="1">
                <a:tableStyleId>{5C22544A-7EE6-4342-B048-85BDC9FD1C3A}</a:tableStyleId>
              </a:tblPr>
              <a:tblGrid>
                <a:gridCol w="1828800"/>
                <a:gridCol w="1828800"/>
                <a:gridCol w="1828800"/>
                <a:gridCol w="1828800"/>
                <a:gridCol w="1828800"/>
              </a:tblGrid>
              <a:tr h="570864">
                <a:tc>
                  <a:txBody>
                    <a:bodyPr/>
                    <a:lstStyle/>
                    <a:p>
                      <a:pPr marL="0" marR="0" algn="ctr">
                        <a:lnSpc>
                          <a:spcPct val="107000"/>
                        </a:lnSpc>
                        <a:spcBef>
                          <a:spcPts val="0"/>
                        </a:spcBef>
                        <a:spcAft>
                          <a:spcPts val="0"/>
                        </a:spcAft>
                      </a:pPr>
                      <a:r>
                        <a:rPr lang="en-US" sz="2800" dirty="0">
                          <a:solidFill>
                            <a:schemeClr val="tx1"/>
                          </a:solidFill>
                          <a:effectLst/>
                        </a:rPr>
                        <a:t>Age group</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1980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1990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2000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2010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2399">
                <a:tc>
                  <a:txBody>
                    <a:bodyPr/>
                    <a:lstStyle/>
                    <a:p>
                      <a:pPr marL="0" marR="0" algn="ctr">
                        <a:lnSpc>
                          <a:spcPct val="107000"/>
                        </a:lnSpc>
                        <a:spcBef>
                          <a:spcPts val="0"/>
                        </a:spcBef>
                        <a:spcAft>
                          <a:spcPts val="0"/>
                        </a:spcAft>
                      </a:pPr>
                      <a:r>
                        <a:rPr lang="en-US" sz="2800">
                          <a:solidFill>
                            <a:schemeClr val="tx1"/>
                          </a:solidFill>
                          <a:effectLst/>
                        </a:rPr>
                        <a:t>20-24</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10,655,000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9,344,716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9,276,187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10,571,823</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2399">
                <a:tc>
                  <a:txBody>
                    <a:bodyPr/>
                    <a:lstStyle/>
                    <a:p>
                      <a:pPr marL="0" marR="0" algn="ctr">
                        <a:lnSpc>
                          <a:spcPct val="107000"/>
                        </a:lnSpc>
                        <a:spcBef>
                          <a:spcPts val="0"/>
                        </a:spcBef>
                        <a:spcAft>
                          <a:spcPts val="0"/>
                        </a:spcAft>
                      </a:pPr>
                      <a:r>
                        <a:rPr lang="en-US" sz="2800">
                          <a:solidFill>
                            <a:schemeClr val="tx1"/>
                          </a:solidFill>
                          <a:effectLst/>
                        </a:rPr>
                        <a:t>25-29</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  9,816,000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10,617,109</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9,582,576</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10,466,258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2399">
                <a:tc>
                  <a:txBody>
                    <a:bodyPr/>
                    <a:lstStyle/>
                    <a:p>
                      <a:pPr marL="0" marR="0" algn="ctr">
                        <a:lnSpc>
                          <a:spcPct val="107000"/>
                        </a:lnSpc>
                        <a:spcBef>
                          <a:spcPts val="0"/>
                        </a:spcBef>
                        <a:spcAft>
                          <a:spcPts val="0"/>
                        </a:spcAft>
                      </a:pPr>
                      <a:r>
                        <a:rPr lang="en-US" sz="2800">
                          <a:solidFill>
                            <a:schemeClr val="tx1"/>
                          </a:solidFill>
                          <a:effectLst/>
                        </a:rPr>
                        <a:t>30-34</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  8,884,000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10,985,954</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10,188,619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9,965,599</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2399">
                <a:tc>
                  <a:txBody>
                    <a:bodyPr/>
                    <a:lstStyle/>
                    <a:p>
                      <a:pPr marL="0" marR="0" algn="ctr">
                        <a:lnSpc>
                          <a:spcPct val="107000"/>
                        </a:lnSpc>
                        <a:spcBef>
                          <a:spcPts val="0"/>
                        </a:spcBef>
                        <a:spcAft>
                          <a:spcPts val="0"/>
                        </a:spcAft>
                      </a:pPr>
                      <a:r>
                        <a:rPr lang="en-US" sz="2800">
                          <a:solidFill>
                            <a:schemeClr val="tx1"/>
                          </a:solidFill>
                          <a:effectLst/>
                        </a:rPr>
                        <a:t>35-39</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  7,104,000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10,060,874</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11,387,968</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10,137,620</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72399">
                <a:tc>
                  <a:txBody>
                    <a:bodyPr/>
                    <a:lstStyle/>
                    <a:p>
                      <a:pPr marL="0" marR="0" algn="ctr">
                        <a:lnSpc>
                          <a:spcPct val="107000"/>
                        </a:lnSpc>
                        <a:spcBef>
                          <a:spcPts val="0"/>
                        </a:spcBef>
                        <a:spcAft>
                          <a:spcPts val="0"/>
                        </a:spcAft>
                      </a:pPr>
                      <a:r>
                        <a:rPr lang="en-US" sz="2800">
                          <a:solidFill>
                            <a:schemeClr val="tx1"/>
                          </a:solidFill>
                          <a:effectLst/>
                        </a:rPr>
                        <a:t>40-45</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  5,961,000</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solidFill>
                            <a:schemeClr val="tx1"/>
                          </a:solidFill>
                          <a:effectLst/>
                        </a:rPr>
                        <a:t>8,923,802</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11,312,761</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tx1"/>
                          </a:solidFill>
                          <a:effectLst/>
                        </a:rPr>
                        <a:t>10,496,987</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7739">
                <a:tc>
                  <a:txBody>
                    <a:bodyPr/>
                    <a:lstStyle/>
                    <a:p>
                      <a:pPr marL="0" marR="0" algn="ctr">
                        <a:lnSpc>
                          <a:spcPct val="107000"/>
                        </a:lnSpc>
                        <a:spcBef>
                          <a:spcPts val="0"/>
                        </a:spcBef>
                        <a:spcAft>
                          <a:spcPts val="0"/>
                        </a:spcAft>
                      </a:pPr>
                      <a:r>
                        <a:rPr lang="en-US" sz="2800" dirty="0" smtClean="0">
                          <a:solidFill>
                            <a:schemeClr val="tx1"/>
                          </a:solidFill>
                          <a:effectLst/>
                        </a:rPr>
                        <a:t>All</a:t>
                      </a:r>
                      <a:r>
                        <a:rPr lang="en-US" sz="2800" baseline="0" dirty="0" smtClean="0">
                          <a:solidFill>
                            <a:schemeClr val="tx1"/>
                          </a:solidFill>
                          <a:effectLst/>
                        </a:rPr>
                        <a:t> </a:t>
                      </a:r>
                      <a:r>
                        <a:rPr lang="en-US" sz="2800" dirty="0" smtClean="0">
                          <a:solidFill>
                            <a:schemeClr val="tx1"/>
                          </a:solidFill>
                          <a:effectLst/>
                        </a:rPr>
                        <a:t>20-45</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solidFill>
                            <a:schemeClr val="tx1"/>
                          </a:solidFill>
                          <a:effectLst/>
                        </a:rPr>
                        <a:t>42,420,000</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solidFill>
                            <a:schemeClr val="tx1"/>
                          </a:solidFill>
                          <a:effectLst/>
                        </a:rPr>
                        <a:t>49,932,455</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solidFill>
                            <a:schemeClr val="tx1"/>
                          </a:solidFill>
                          <a:effectLst/>
                        </a:rPr>
                        <a:t>51,748,111</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b="1" dirty="0">
                          <a:solidFill>
                            <a:schemeClr val="tx1"/>
                          </a:solidFill>
                          <a:effectLst/>
                        </a:rPr>
                        <a:t>51,638,287</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228600" y="6025565"/>
            <a:ext cx="8763000" cy="830997"/>
          </a:xfrm>
          <a:prstGeom prst="rect">
            <a:avLst/>
          </a:prstGeom>
          <a:noFill/>
        </p:spPr>
        <p:txBody>
          <a:bodyPr wrap="square" rtlCol="0">
            <a:spAutoFit/>
          </a:bodyPr>
          <a:lstStyle/>
          <a:p>
            <a:r>
              <a:rPr lang="en-US" dirty="0" smtClean="0">
                <a:solidFill>
                  <a:srgbClr val="FFFF00"/>
                </a:solidFill>
              </a:rPr>
              <a:t>1980-2010: population of women 20-45 years in US has grown by nearly ten million</a:t>
            </a:r>
            <a:endParaRPr lang="en-US" dirty="0">
              <a:solidFill>
                <a:srgbClr val="FFFF00"/>
              </a:solidFill>
            </a:endParaRPr>
          </a:p>
        </p:txBody>
      </p:sp>
    </p:spTree>
    <p:extLst>
      <p:ext uri="{BB962C8B-B14F-4D97-AF65-F5344CB8AC3E}">
        <p14:creationId xmlns:p14="http://schemas.microsoft.com/office/powerpoint/2010/main" val="265009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0200" cy="6781800"/>
          </a:xfrm>
        </p:spPr>
      </p:pic>
    </p:spTree>
    <p:extLst>
      <p:ext uri="{BB962C8B-B14F-4D97-AF65-F5344CB8AC3E}">
        <p14:creationId xmlns:p14="http://schemas.microsoft.com/office/powerpoint/2010/main" val="1285810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304801"/>
          <a:ext cx="8460855" cy="7452776"/>
        </p:xfrm>
        <a:graphic>
          <a:graphicData uri="http://schemas.openxmlformats.org/drawingml/2006/table">
            <a:tbl>
              <a:tblPr/>
              <a:tblGrid>
                <a:gridCol w="1233407"/>
                <a:gridCol w="1019408"/>
                <a:gridCol w="137862"/>
                <a:gridCol w="776591"/>
                <a:gridCol w="974545"/>
                <a:gridCol w="395907"/>
                <a:gridCol w="974545"/>
                <a:gridCol w="431334"/>
                <a:gridCol w="462843"/>
                <a:gridCol w="70400"/>
                <a:gridCol w="34925"/>
                <a:gridCol w="259477"/>
                <a:gridCol w="774405"/>
                <a:gridCol w="492803"/>
                <a:gridCol w="140801"/>
                <a:gridCol w="70400"/>
                <a:gridCol w="211202"/>
              </a:tblGrid>
              <a:tr h="296818">
                <a:tc gridSpan="17">
                  <a:txBody>
                    <a:bodyPr/>
                    <a:lstStyle/>
                    <a:p>
                      <a:pPr algn="l" fontAlgn="b"/>
                      <a:endParaRPr lang="en-US" sz="1600" b="1"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525">
                <a:tc gridSpan="2">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8">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2525">
                <a:tc gridSpan="2">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8">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l" fontAlgn="b"/>
                      <a:endParaRPr lang="en-US" sz="2000" b="1"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1" i="0" u="none" strike="noStrike">
                        <a:solidFill>
                          <a:schemeClr val="bg1"/>
                        </a:solidFill>
                        <a:latin typeface="Arial"/>
                      </a:endParaRPr>
                    </a:p>
                  </a:txBody>
                  <a:tcPr marL="9525" marR="9525" marT="9525" marB="0" anchor="b">
                    <a:lnL>
                      <a:noFill/>
                    </a:lnL>
                    <a:lnR>
                      <a:noFill/>
                    </a:lnR>
                    <a:lnT>
                      <a:noFill/>
                    </a:lnT>
                    <a:lnB>
                      <a:noFill/>
                    </a:lnB>
                  </a:tcPr>
                </a:tc>
                <a:tc gridSpan="10">
                  <a:txBody>
                    <a:bodyPr/>
                    <a:lstStyle/>
                    <a:p>
                      <a:pPr algn="l" fontAlgn="b"/>
                      <a:r>
                        <a:rPr lang="en-US" sz="2800" b="1" i="0" u="none" strike="noStrike" dirty="0">
                          <a:solidFill>
                            <a:schemeClr val="bg1"/>
                          </a:solidFill>
                          <a:latin typeface="Arial"/>
                        </a:rPr>
                        <a:t>The probability of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l" fontAlgn="b"/>
                      <a:endParaRPr lang="en-US" sz="2000" b="1"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1"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08766">
                <a:tc gridSpan="2">
                  <a:txBody>
                    <a:bodyPr/>
                    <a:lstStyle/>
                    <a:p>
                      <a:pPr algn="l" fontAlgn="b"/>
                      <a:r>
                        <a:rPr lang="en-US" sz="2800" b="1" i="0" u="none" strike="noStrike" dirty="0" smtClean="0">
                          <a:solidFill>
                            <a:schemeClr val="bg1"/>
                          </a:solidFill>
                          <a:latin typeface="Arial"/>
                        </a:rPr>
                        <a:t>   If </a:t>
                      </a:r>
                      <a:r>
                        <a:rPr lang="en-US" sz="2800" b="1" i="0" u="none" strike="noStrike" dirty="0">
                          <a:solidFill>
                            <a:schemeClr val="bg1"/>
                          </a:solidFill>
                          <a:latin typeface="Arial"/>
                        </a:rPr>
                        <a:t>current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1" i="0" u="none" strike="noStrike">
                        <a:solidFill>
                          <a:schemeClr val="bg1"/>
                        </a:solidFill>
                        <a:latin typeface="Arial"/>
                      </a:endParaRPr>
                    </a:p>
                  </a:txBody>
                  <a:tcPr marL="9525" marR="9525" marT="9525" marB="0" anchor="b">
                    <a:lnL>
                      <a:noFill/>
                    </a:lnL>
                    <a:lnR>
                      <a:noFill/>
                    </a:lnR>
                    <a:lnT>
                      <a:noFill/>
                    </a:lnT>
                    <a:lnB>
                      <a:noFill/>
                    </a:lnB>
                  </a:tcPr>
                </a:tc>
                <a:tc gridSpan="12">
                  <a:txBody>
                    <a:bodyPr/>
                    <a:lstStyle/>
                    <a:p>
                      <a:pPr algn="l" fontAlgn="b"/>
                      <a:r>
                        <a:rPr lang="en-US" sz="2800" b="1" i="0" u="none" strike="noStrike" dirty="0" smtClean="0">
                          <a:solidFill>
                            <a:schemeClr val="bg1"/>
                          </a:solidFill>
                          <a:latin typeface="Arial"/>
                        </a:rPr>
                        <a:t>developing </a:t>
                      </a:r>
                      <a:r>
                        <a:rPr lang="en-US" sz="2800" b="1" i="0" u="none" strike="noStrike" dirty="0">
                          <a:solidFill>
                            <a:schemeClr val="bg1"/>
                          </a:solidFill>
                          <a:latin typeface="Arial"/>
                        </a:rPr>
                        <a:t>breast </a:t>
                      </a:r>
                      <a:r>
                        <a:rPr lang="en-US" sz="2800" b="1" i="0" u="none" strike="noStrike" dirty="0" smtClean="0">
                          <a:solidFill>
                            <a:schemeClr val="bg1"/>
                          </a:solidFill>
                          <a:latin typeface="Arial"/>
                        </a:rPr>
                        <a:t>cancer </a:t>
                      </a:r>
                      <a:endParaRPr lang="en-US" sz="2800" b="1"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68233">
                <a:tc gridSpan="2">
                  <a:txBody>
                    <a:bodyPr/>
                    <a:lstStyle/>
                    <a:p>
                      <a:pPr algn="l" fontAlgn="b"/>
                      <a:r>
                        <a:rPr lang="en-US" sz="2800" b="1" i="0" u="none" strike="noStrike" dirty="0" smtClean="0">
                          <a:solidFill>
                            <a:schemeClr val="bg1"/>
                          </a:solidFill>
                          <a:latin typeface="Arial"/>
                        </a:rPr>
                        <a:t>   age </a:t>
                      </a:r>
                      <a:r>
                        <a:rPr lang="en-US" sz="2800" b="1" i="0" u="none" strike="noStrike" dirty="0">
                          <a:solidFill>
                            <a:schemeClr val="bg1"/>
                          </a:solidFill>
                          <a:latin typeface="Arial"/>
                        </a:rPr>
                        <a:t>is….</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600" b="1" i="0" u="none" strike="noStrike">
                        <a:solidFill>
                          <a:schemeClr val="bg1"/>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7">
                  <a:txBody>
                    <a:bodyPr/>
                    <a:lstStyle/>
                    <a:p>
                      <a:pPr algn="l" fontAlgn="b"/>
                      <a:r>
                        <a:rPr lang="en-US" sz="2800" b="1" i="0" u="none" strike="noStrike" dirty="0" smtClean="0">
                          <a:solidFill>
                            <a:schemeClr val="bg1"/>
                          </a:solidFill>
                          <a:latin typeface="Arial"/>
                        </a:rPr>
                        <a:t>in the </a:t>
                      </a:r>
                      <a:r>
                        <a:rPr lang="en-US" sz="2800" b="1" i="0" u="none" strike="noStrike" dirty="0">
                          <a:solidFill>
                            <a:schemeClr val="bg1"/>
                          </a:solidFill>
                          <a:latin typeface="Arial"/>
                        </a:rPr>
                        <a:t>next 10 years is: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l" fontAlgn="b"/>
                      <a:endParaRPr lang="en-US" sz="2000" b="1" i="0" u="none" strike="noStrike" dirty="0">
                        <a:solidFill>
                          <a:schemeClr val="bg1"/>
                        </a:solidFill>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2800" b="1" i="0" u="none" strike="noStrike" dirty="0">
                        <a:solidFill>
                          <a:schemeClr val="bg1"/>
                        </a:solidFill>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2000" b="1" i="0" u="none" strike="noStrike" dirty="0">
                          <a:solidFill>
                            <a:schemeClr val="bg1"/>
                          </a:solidFill>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2800" b="1" i="0" u="none" strike="noStrike" dirty="0">
                          <a:solidFill>
                            <a:schemeClr val="bg1"/>
                          </a:solidFill>
                          <a:latin typeface="Arial"/>
                        </a:rPr>
                        <a:t>or 1 in:</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2800" b="1" i="0" u="none" strike="noStrike" dirty="0">
                        <a:solidFill>
                          <a:schemeClr val="bg1"/>
                        </a:solidFill>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164393">
                <a:tc gridSpan="2">
                  <a:txBody>
                    <a:bodyPr/>
                    <a:lstStyle/>
                    <a:p>
                      <a:pPr algn="l" fontAlgn="b"/>
                      <a:endParaRPr lang="en-US" sz="600" b="0" i="0" u="none" strike="noStrike" dirty="0">
                        <a:solidFill>
                          <a:schemeClr val="bg1"/>
                        </a:solidFill>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solidFill>
                          <a:schemeClr val="bg1"/>
                        </a:solidFill>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5">
                  <a:txBody>
                    <a:bodyPr/>
                    <a:lstStyle/>
                    <a:p>
                      <a:pPr algn="l" fontAlgn="b"/>
                      <a:endParaRPr lang="en-US" sz="600" b="0" i="0" u="none" strike="noStrike" dirty="0">
                        <a:solidFill>
                          <a:schemeClr val="bg1"/>
                        </a:solidFill>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600" b="0" i="0" u="none" strike="noStrike" dirty="0">
                        <a:solidFill>
                          <a:schemeClr val="bg1"/>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600" b="0" i="0" u="none" strike="noStrike" dirty="0">
                        <a:solidFill>
                          <a:schemeClr val="bg1"/>
                        </a:solidFill>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r" fontAlgn="b"/>
                      <a:endParaRPr lang="en-US" sz="600" b="0" i="0" u="none" strike="noStrike" dirty="0">
                        <a:solidFill>
                          <a:schemeClr val="bg1"/>
                        </a:solidFill>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dirty="0"/>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4">
                  <a:txBody>
                    <a:bodyPr/>
                    <a:lstStyle/>
                    <a:p>
                      <a:endParaRPr lang="en-US" dirty="0"/>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ctr" fontAlgn="b"/>
                      <a:r>
                        <a:rPr lang="en-US" sz="2800" b="0" i="0" u="none" strike="noStrike" dirty="0">
                          <a:solidFill>
                            <a:schemeClr val="bg1"/>
                          </a:solidFill>
                          <a:latin typeface="Arial"/>
                        </a:rPr>
                        <a:t>20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0.06%</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dirty="0">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1,760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ctr" fontAlgn="b"/>
                      <a:r>
                        <a:rPr lang="en-US" sz="2800" b="0" i="0" u="none" strike="noStrike" dirty="0">
                          <a:solidFill>
                            <a:schemeClr val="bg1"/>
                          </a:solidFill>
                          <a:latin typeface="Arial"/>
                        </a:rPr>
                        <a:t>30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0.44%</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229</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ctr" fontAlgn="b"/>
                      <a:r>
                        <a:rPr lang="en-US" sz="2800" b="0" i="0" u="none" strike="noStrike" dirty="0">
                          <a:solidFill>
                            <a:schemeClr val="bg1"/>
                          </a:solidFill>
                          <a:latin typeface="Arial"/>
                        </a:rPr>
                        <a:t>40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1.44%</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69</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ctr" fontAlgn="b"/>
                      <a:r>
                        <a:rPr lang="en-US" sz="2800" b="0" i="0" u="none" strike="noStrike" dirty="0">
                          <a:solidFill>
                            <a:schemeClr val="bg1"/>
                          </a:solidFill>
                          <a:latin typeface="Arial"/>
                        </a:rPr>
                        <a:t>50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2.39%</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dirty="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42</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9648">
                <a:tc gridSpan="2">
                  <a:txBody>
                    <a:bodyPr/>
                    <a:lstStyle/>
                    <a:p>
                      <a:pPr algn="ctr" fontAlgn="b"/>
                      <a:r>
                        <a:rPr lang="en-US" sz="2800" b="0" i="0" u="none" strike="noStrike" dirty="0">
                          <a:solidFill>
                            <a:schemeClr val="bg1"/>
                          </a:solidFill>
                          <a:latin typeface="Arial"/>
                        </a:rPr>
                        <a:t>60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a:noFill/>
                    </a:lnB>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3.40%</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29</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68233">
                <a:tc gridSpan="2">
                  <a:txBody>
                    <a:bodyPr/>
                    <a:lstStyle/>
                    <a:p>
                      <a:pPr algn="ctr" fontAlgn="b"/>
                      <a:r>
                        <a:rPr lang="en-US" sz="2800" b="0" i="0" u="none" strike="noStrike" dirty="0">
                          <a:solidFill>
                            <a:schemeClr val="bg1"/>
                          </a:solidFill>
                          <a:latin typeface="Arial"/>
                        </a:rPr>
                        <a:t>70</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chemeClr val="bg1"/>
                          </a:solidFill>
                          <a:latin typeface="Arial"/>
                        </a:rPr>
                        <a:t>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3.73%</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r>
                        <a:rPr lang="en-US" sz="2800" b="0" i="0" u="none" strike="noStrike" dirty="0">
                          <a:solidFill>
                            <a:schemeClr val="bg1"/>
                          </a:solidFill>
                          <a:latin typeface="Arial"/>
                        </a:rPr>
                        <a:t>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800" b="0" i="0" u="none" strike="noStrike">
                          <a:solidFill>
                            <a:schemeClr val="bg1"/>
                          </a:solidFill>
                          <a:latin typeface="Arial"/>
                        </a:rPr>
                        <a:t> </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27</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198084">
                <a:tc gridSpan="2">
                  <a:txBody>
                    <a:bodyPr/>
                    <a:lstStyle/>
                    <a:p>
                      <a:pPr algn="ctr" fontAlgn="b"/>
                      <a:endParaRPr lang="en-US" sz="1000" b="0" i="0" u="none" strike="noStrike" dirty="0">
                        <a:solidFill>
                          <a:schemeClr val="bg1"/>
                        </a:solidFill>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600" b="0" i="0" u="none" strike="noStrike">
                        <a:solidFill>
                          <a:schemeClr val="bg1"/>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chemeClr val="bg1"/>
                        </a:solidFill>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5">
                  <a:txBody>
                    <a:bodyPr/>
                    <a:lstStyle/>
                    <a:p>
                      <a:pPr algn="ctr" fontAlgn="b"/>
                      <a:endParaRPr lang="en-US" sz="1000" b="0" i="0" u="none" strike="noStrike" dirty="0">
                        <a:solidFill>
                          <a:schemeClr val="bg1"/>
                        </a:solidFill>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dirty="0">
                        <a:solidFill>
                          <a:schemeClr val="bg1"/>
                        </a:solidFill>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r" fontAlgn="b"/>
                      <a:endParaRPr lang="en-US" sz="800" b="0" i="0" u="none" strike="noStrike" dirty="0">
                        <a:solidFill>
                          <a:schemeClr val="bg1"/>
                        </a:solidFill>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4">
                  <a:txBody>
                    <a:bodyPr/>
                    <a:lstStyle/>
                    <a:p>
                      <a:endParaRPr lang="en-US"/>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1100" b="0" i="0" u="none" strike="noStrike" dirty="0">
                        <a:latin typeface="Arial"/>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32399">
                <a:tc gridSpan="2">
                  <a:txBody>
                    <a:bodyPr/>
                    <a:lstStyle/>
                    <a:p>
                      <a:pPr algn="ctr" fontAlgn="b"/>
                      <a:r>
                        <a:rPr lang="en-US" sz="2800" b="1" i="0" u="none" strike="noStrike" dirty="0">
                          <a:solidFill>
                            <a:schemeClr val="bg1"/>
                          </a:solidFill>
                          <a:latin typeface="Arial"/>
                        </a:rPr>
                        <a:t>Lifetime risk</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28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5">
                  <a:txBody>
                    <a:bodyPr/>
                    <a:lstStyle/>
                    <a:p>
                      <a:pPr algn="ctr" fontAlgn="b"/>
                      <a:r>
                        <a:rPr lang="en-US" sz="2800" b="0" i="0" u="none" strike="noStrike" dirty="0">
                          <a:solidFill>
                            <a:schemeClr val="bg1"/>
                          </a:solidFill>
                          <a:latin typeface="Arial"/>
                        </a:rPr>
                        <a:t>12.08%</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tcPr>
                </a:tc>
                <a:tc hMerge="1">
                  <a:txBody>
                    <a:bodyPr/>
                    <a:lstStyle/>
                    <a:p>
                      <a:pPr algn="l" fontAlgn="b"/>
                      <a:endParaRPr lang="en-US" sz="2000" b="0" i="0" u="none" strike="noStrike">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0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sz="2400"/>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r" fontAlgn="b"/>
                      <a:r>
                        <a:rPr lang="en-US" sz="2800" b="0" i="0" u="none" strike="noStrike" dirty="0">
                          <a:solidFill>
                            <a:schemeClr val="bg1"/>
                          </a:solidFill>
                          <a:latin typeface="Arial"/>
                        </a:rPr>
                        <a:t>8</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pPr algn="r" fontAlgn="b"/>
                      <a:endParaRPr lang="en-US" sz="2800" b="0" i="0" u="none" strike="noStrike" dirty="0">
                        <a:solidFill>
                          <a:schemeClr val="bg1"/>
                        </a:solidFill>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32525">
                <a:tc>
                  <a:txBody>
                    <a:bodyPr/>
                    <a:lstStyle/>
                    <a:p>
                      <a:pPr algn="l" fontAlgn="b"/>
                      <a:r>
                        <a:rPr lang="en-US" sz="1000" b="0" i="0" u="none" strike="noStrike">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ctr" fontAlgn="b"/>
                      <a:r>
                        <a:rPr lang="en-US" sz="1000" b="0" i="0" u="none" strike="noStrike" dirty="0">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000" b="0" i="0" u="none" strike="noStrike">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dirty="0">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l" fontAlgn="b"/>
                      <a:r>
                        <a:rPr lang="en-US" sz="1000" b="0" i="0" u="none" strike="noStrike">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fontAlgn="b"/>
                      <a:r>
                        <a:rPr lang="en-US" sz="1000" b="0" i="0" u="none" strike="noStrike" dirty="0">
                          <a:latin typeface="Arial"/>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endParaRPr lang="en-US" sz="1000" b="0" i="0" u="none" strike="noStrike" dirty="0">
                        <a:latin typeface="Arial"/>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4850">
                <a:tc gridSpan="16">
                  <a:txBody>
                    <a:bodyPr/>
                    <a:lstStyle/>
                    <a:p>
                      <a:pPr algn="l" fontAlgn="b"/>
                      <a:endParaRPr lang="en-US" sz="1000" b="0" i="0" u="none" strike="noStrike" dirty="0">
                        <a:latin typeface="Arial"/>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4850">
                <a:tc gridSpan="11">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4850">
                <a:tc gridSpan="5">
                  <a:txBody>
                    <a:bodyPr/>
                    <a:lstStyle/>
                    <a:p>
                      <a:endParaRPr lang="en-US"/>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4">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4850">
                <a:tc gridSpan="11">
                  <a:txBody>
                    <a:bodyPr/>
                    <a:lstStyle/>
                    <a:p>
                      <a:endParaRPr lang="en-US" dirty="0"/>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endParaRPr lang="en-US" sz="1000" b="0" i="0" u="none" strike="noStrike">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US" sz="3200" dirty="0" smtClean="0">
                <a:latin typeface="Arial"/>
              </a:rPr>
              <a:t>Age-Specific Probabilities of Developing Invasive Breast Cancer</a:t>
            </a:r>
            <a:endParaRPr lang="en-US" dirty="0"/>
          </a:p>
        </p:txBody>
      </p:sp>
    </p:spTree>
    <p:extLst>
      <p:ext uri="{BB962C8B-B14F-4D97-AF65-F5344CB8AC3E}">
        <p14:creationId xmlns:p14="http://schemas.microsoft.com/office/powerpoint/2010/main" val="476424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#3</a:t>
            </a:r>
            <a:endParaRPr lang="en-US" dirty="0"/>
          </a:p>
        </p:txBody>
      </p:sp>
      <p:sp>
        <p:nvSpPr>
          <p:cNvPr id="3" name="Content Placeholder 2"/>
          <p:cNvSpPr>
            <a:spLocks noGrp="1"/>
          </p:cNvSpPr>
          <p:nvPr>
            <p:ph idx="1"/>
          </p:nvPr>
        </p:nvSpPr>
        <p:spPr>
          <a:xfrm>
            <a:off x="0" y="1325451"/>
            <a:ext cx="8915400" cy="5562600"/>
          </a:xfrm>
        </p:spPr>
        <p:txBody>
          <a:bodyPr/>
          <a:lstStyle/>
          <a:p>
            <a:pPr lvl="0"/>
            <a:r>
              <a:rPr lang="en-US" dirty="0"/>
              <a:t>Young women need to be aware of their individual risk profile and whether that profile suggests a breast cancer risk that is higher than that of the general population of young women. </a:t>
            </a:r>
          </a:p>
          <a:p>
            <a:pPr lvl="1"/>
            <a:r>
              <a:rPr lang="en-US" i="1" dirty="0"/>
              <a:t>Family </a:t>
            </a:r>
            <a:r>
              <a:rPr lang="en-US" i="1" dirty="0" smtClean="0"/>
              <a:t>history of cancer and ancestral background</a:t>
            </a:r>
          </a:p>
          <a:p>
            <a:pPr lvl="2"/>
            <a:r>
              <a:rPr lang="en-US" i="1" dirty="0" smtClean="0"/>
              <a:t>Ashkenazi; African heritage</a:t>
            </a:r>
            <a:endParaRPr lang="en-US" dirty="0"/>
          </a:p>
          <a:p>
            <a:pPr lvl="1"/>
            <a:r>
              <a:rPr lang="en-US" i="1" dirty="0"/>
              <a:t>Prior biopsy results that may have indicated increased risk (</a:t>
            </a:r>
            <a:r>
              <a:rPr lang="en-US" i="1" dirty="0" err="1"/>
              <a:t>atypia</a:t>
            </a:r>
            <a:r>
              <a:rPr lang="en-US" i="1" dirty="0"/>
              <a:t>; lobular carcinoma in </a:t>
            </a:r>
            <a:r>
              <a:rPr lang="en-US" i="1" dirty="0" smtClean="0"/>
              <a:t>situ)</a:t>
            </a:r>
          </a:p>
          <a:p>
            <a:pPr lvl="1"/>
            <a:r>
              <a:rPr lang="en-US" i="1" dirty="0" smtClean="0"/>
              <a:t>Prior </a:t>
            </a:r>
            <a:r>
              <a:rPr lang="en-US" i="1" dirty="0"/>
              <a:t>chest wall radiation exposure that increases risk: possible consideration of intensified breast cancer </a:t>
            </a:r>
            <a:r>
              <a:rPr lang="en-US" i="1" dirty="0" smtClean="0"/>
              <a:t>screening</a:t>
            </a:r>
            <a:endParaRPr lang="en-US" dirty="0"/>
          </a:p>
        </p:txBody>
      </p:sp>
    </p:spTree>
    <p:extLst>
      <p:ext uri="{BB962C8B-B14F-4D97-AF65-F5344CB8AC3E}">
        <p14:creationId xmlns:p14="http://schemas.microsoft.com/office/powerpoint/2010/main" val="1200786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#4</a:t>
            </a:r>
            <a:endParaRPr lang="en-US" dirty="0"/>
          </a:p>
        </p:txBody>
      </p:sp>
      <p:sp>
        <p:nvSpPr>
          <p:cNvPr id="3" name="Content Placeholder 2"/>
          <p:cNvSpPr>
            <a:spLocks noGrp="1"/>
          </p:cNvSpPr>
          <p:nvPr>
            <p:ph idx="1"/>
          </p:nvPr>
        </p:nvSpPr>
        <p:spPr>
          <a:xfrm>
            <a:off x="76200" y="1295400"/>
            <a:ext cx="8915400" cy="5486400"/>
          </a:xfrm>
        </p:spPr>
        <p:txBody>
          <a:bodyPr/>
          <a:lstStyle/>
          <a:p>
            <a:pPr lvl="0"/>
            <a:r>
              <a:rPr lang="en-US" sz="2800" dirty="0"/>
              <a:t>Young women need to know that even though breast cancer is uncommon in the general population of American women younger than 45 years, that it CAN happen, and the signs may be subtle.</a:t>
            </a:r>
          </a:p>
          <a:p>
            <a:pPr lvl="1"/>
            <a:r>
              <a:rPr lang="en-US" sz="2400" i="1" dirty="0"/>
              <a:t>Young women should therefore be aware of clinically-significant danger signs of breast cancer (bloody nipple discharge; new lump; patches of nipple-areolar skin that appear scaly/ </a:t>
            </a:r>
            <a:r>
              <a:rPr lang="en-US" sz="2400" i="1" dirty="0" err="1"/>
              <a:t>eczematoid</a:t>
            </a:r>
            <a:r>
              <a:rPr lang="en-US" sz="2400" i="1" dirty="0"/>
              <a:t>; new, persistent rash or inflamed breast skin)</a:t>
            </a:r>
            <a:endParaRPr lang="en-US" sz="2400" dirty="0"/>
          </a:p>
          <a:p>
            <a:pPr lvl="1"/>
            <a:r>
              <a:rPr lang="en-US" sz="2400" i="1" dirty="0"/>
              <a:t>Young women undergoing mammographic screening should know that mammograms have an increased false negative rate for women younger than 50 years, and they should seek medical attention if a danger sign appears, regardless of most recent mammogram result</a:t>
            </a:r>
            <a:endParaRPr lang="en-US" sz="2400" dirty="0"/>
          </a:p>
        </p:txBody>
      </p:sp>
    </p:spTree>
    <p:extLst>
      <p:ext uri="{BB962C8B-B14F-4D97-AF65-F5344CB8AC3E}">
        <p14:creationId xmlns:p14="http://schemas.microsoft.com/office/powerpoint/2010/main" val="840075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#5</a:t>
            </a:r>
            <a:endParaRPr lang="en-US" dirty="0"/>
          </a:p>
        </p:txBody>
      </p:sp>
      <p:sp>
        <p:nvSpPr>
          <p:cNvPr id="3" name="Content Placeholder 2"/>
          <p:cNvSpPr>
            <a:spLocks noGrp="1"/>
          </p:cNvSpPr>
          <p:nvPr>
            <p:ph idx="1"/>
          </p:nvPr>
        </p:nvSpPr>
        <p:spPr>
          <a:xfrm>
            <a:off x="76200" y="1559943"/>
            <a:ext cx="9067800" cy="5334000"/>
          </a:xfrm>
        </p:spPr>
        <p:txBody>
          <a:bodyPr/>
          <a:lstStyle/>
          <a:p>
            <a:r>
              <a:rPr lang="en-US" sz="2800" dirty="0"/>
              <a:t>Young women should know that there are several actions they can </a:t>
            </a:r>
            <a:r>
              <a:rPr lang="en-US" sz="2800" dirty="0" smtClean="0"/>
              <a:t>take </a:t>
            </a:r>
            <a:r>
              <a:rPr lang="en-US" sz="2800" dirty="0"/>
              <a:t>to reduce their </a:t>
            </a:r>
            <a:r>
              <a:rPr lang="en-US" sz="2800" dirty="0" smtClean="0"/>
              <a:t>future risk </a:t>
            </a:r>
            <a:r>
              <a:rPr lang="en-US" sz="2800" dirty="0"/>
              <a:t>of developing breast cancer:</a:t>
            </a:r>
          </a:p>
          <a:p>
            <a:pPr lvl="1"/>
            <a:r>
              <a:rPr lang="en-US" sz="2400" b="1" dirty="0" smtClean="0"/>
              <a:t>Breastfeeding</a:t>
            </a:r>
            <a:r>
              <a:rPr lang="en-US" sz="2400" dirty="0" smtClean="0"/>
              <a:t>.   </a:t>
            </a:r>
            <a:r>
              <a:rPr lang="en-US" sz="2400" dirty="0"/>
              <a:t>Any amount of breastfeeding is beneficial.  The best level of protection comes from breastfeeding 12 months or more (across one or more pregnancies).</a:t>
            </a:r>
          </a:p>
          <a:p>
            <a:pPr lvl="1"/>
            <a:r>
              <a:rPr lang="en-US" sz="2400" b="1" dirty="0"/>
              <a:t>Reduce </a:t>
            </a:r>
            <a:r>
              <a:rPr lang="en-US" sz="2400" b="1" dirty="0" smtClean="0"/>
              <a:t>alcohol intake</a:t>
            </a:r>
            <a:r>
              <a:rPr lang="en-US" sz="2400" dirty="0" smtClean="0"/>
              <a:t>.  </a:t>
            </a:r>
            <a:r>
              <a:rPr lang="en-US" sz="2400" dirty="0"/>
              <a:t>Drinking alcohol increases the risk of breast cancer, and the risk increases as the amount of alcohol consumed increases.</a:t>
            </a:r>
          </a:p>
          <a:p>
            <a:pPr lvl="1"/>
            <a:r>
              <a:rPr lang="en-US" sz="2400" b="1" dirty="0"/>
              <a:t>R</a:t>
            </a:r>
            <a:r>
              <a:rPr lang="en-US" sz="2400" b="1" dirty="0" smtClean="0"/>
              <a:t>egular </a:t>
            </a:r>
            <a:r>
              <a:rPr lang="en-US" sz="2400" b="1" dirty="0"/>
              <a:t>exercise</a:t>
            </a:r>
            <a:r>
              <a:rPr lang="en-US" sz="2400" dirty="0"/>
              <a:t>.  Exercising four or more hours per week may lower the risk of breast cancer, especially for women of normal or low body weight.</a:t>
            </a:r>
          </a:p>
        </p:txBody>
      </p:sp>
    </p:spTree>
    <p:extLst>
      <p:ext uri="{BB962C8B-B14F-4D97-AF65-F5344CB8AC3E}">
        <p14:creationId xmlns:p14="http://schemas.microsoft.com/office/powerpoint/2010/main" val="144808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Enhancing Effectiveness of Message #5</a:t>
            </a:r>
            <a:endParaRPr lang="en-US" sz="3600" dirty="0"/>
          </a:p>
        </p:txBody>
      </p:sp>
      <p:sp>
        <p:nvSpPr>
          <p:cNvPr id="3" name="Content Placeholder 2"/>
          <p:cNvSpPr>
            <a:spLocks noGrp="1"/>
          </p:cNvSpPr>
          <p:nvPr>
            <p:ph idx="1"/>
          </p:nvPr>
        </p:nvSpPr>
        <p:spPr>
          <a:xfrm>
            <a:off x="1143000" y="2362200"/>
            <a:ext cx="7010400" cy="1981200"/>
          </a:xfrm>
        </p:spPr>
        <p:txBody>
          <a:bodyPr/>
          <a:lstStyle/>
          <a:p>
            <a:r>
              <a:rPr lang="en-US" dirty="0" smtClean="0"/>
              <a:t>Provide information regarding specific BMI goals and healthy body weights</a:t>
            </a:r>
          </a:p>
          <a:p>
            <a:r>
              <a:rPr lang="en-US" dirty="0" smtClean="0"/>
              <a:t>Provide references</a:t>
            </a:r>
            <a:endParaRPr lang="en-US" dirty="0"/>
          </a:p>
        </p:txBody>
      </p:sp>
    </p:spTree>
    <p:extLst>
      <p:ext uri="{BB962C8B-B14F-4D97-AF65-F5344CB8AC3E}">
        <p14:creationId xmlns:p14="http://schemas.microsoft.com/office/powerpoint/2010/main" val="2152843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848600" cy="914400"/>
          </a:xfrm>
        </p:spPr>
        <p:txBody>
          <a:bodyPr/>
          <a:lstStyle/>
          <a:p>
            <a:r>
              <a:rPr lang="en-US" sz="4000" dirty="0" smtClean="0"/>
              <a:t>Message #6: </a:t>
            </a:r>
            <a:br>
              <a:rPr lang="en-US" sz="4000" dirty="0" smtClean="0"/>
            </a:br>
            <a:r>
              <a:rPr lang="en-US" sz="4000" dirty="0" smtClean="0"/>
              <a:t>Areas for Additional Research</a:t>
            </a:r>
            <a:endParaRPr lang="en-US" sz="4000" dirty="0"/>
          </a:p>
        </p:txBody>
      </p:sp>
      <p:sp>
        <p:nvSpPr>
          <p:cNvPr id="3" name="Content Placeholder 2"/>
          <p:cNvSpPr>
            <a:spLocks noGrp="1"/>
          </p:cNvSpPr>
          <p:nvPr>
            <p:ph idx="1"/>
          </p:nvPr>
        </p:nvSpPr>
        <p:spPr>
          <a:xfrm>
            <a:off x="152400" y="1295400"/>
            <a:ext cx="8763000" cy="5257800"/>
          </a:xfrm>
        </p:spPr>
        <p:txBody>
          <a:bodyPr/>
          <a:lstStyle/>
          <a:p>
            <a:pPr lvl="0"/>
            <a:r>
              <a:rPr lang="en-US" dirty="0"/>
              <a:t>I</a:t>
            </a:r>
            <a:r>
              <a:rPr lang="en-US" dirty="0" smtClean="0"/>
              <a:t>mpact </a:t>
            </a:r>
            <a:r>
              <a:rPr lang="en-US" dirty="0"/>
              <a:t>of poverty/socioeconomic </a:t>
            </a:r>
            <a:r>
              <a:rPr lang="en-US" dirty="0" smtClean="0"/>
              <a:t>factors on breast cancer risk</a:t>
            </a:r>
            <a:endParaRPr lang="en-US" dirty="0"/>
          </a:p>
          <a:p>
            <a:r>
              <a:rPr lang="en-US" dirty="0" smtClean="0"/>
              <a:t>Breast cancer risk among sexual </a:t>
            </a:r>
            <a:r>
              <a:rPr lang="en-US" dirty="0"/>
              <a:t>and gender </a:t>
            </a:r>
            <a:r>
              <a:rPr lang="en-US" dirty="0" smtClean="0"/>
              <a:t>minority </a:t>
            </a:r>
            <a:r>
              <a:rPr lang="en-US" dirty="0"/>
              <a:t>(lesbian/bisexual/transgender</a:t>
            </a:r>
            <a:r>
              <a:rPr lang="en-US" dirty="0" smtClean="0"/>
              <a:t>) populations</a:t>
            </a:r>
          </a:p>
          <a:p>
            <a:r>
              <a:rPr lang="en-US" dirty="0" smtClean="0"/>
              <a:t>Access to risk counseling services</a:t>
            </a:r>
          </a:p>
          <a:p>
            <a:r>
              <a:rPr lang="en-US" dirty="0"/>
              <a:t>I</a:t>
            </a:r>
            <a:r>
              <a:rPr lang="en-US" dirty="0" smtClean="0"/>
              <a:t>mproved/more efficient methods of detecting breast cancer and reducing its mortality among young women</a:t>
            </a:r>
          </a:p>
          <a:p>
            <a:pPr lvl="1"/>
            <a:r>
              <a:rPr lang="en-US" dirty="0" smtClean="0"/>
              <a:t>Primary and secondary prevention strategies </a:t>
            </a:r>
            <a:endParaRPr lang="en-US" dirty="0"/>
          </a:p>
          <a:p>
            <a:pPr lvl="0"/>
            <a:endParaRPr lang="en-US" dirty="0"/>
          </a:p>
        </p:txBody>
      </p:sp>
    </p:spTree>
    <p:extLst>
      <p:ext uri="{BB962C8B-B14F-4D97-AF65-F5344CB8AC3E}">
        <p14:creationId xmlns:p14="http://schemas.microsoft.com/office/powerpoint/2010/main" val="1452810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Message #7: Screening Mammography</a:t>
            </a:r>
            <a:endParaRPr lang="en-US" sz="3600" dirty="0"/>
          </a:p>
        </p:txBody>
      </p:sp>
      <p:sp>
        <p:nvSpPr>
          <p:cNvPr id="3" name="Content Placeholder 2"/>
          <p:cNvSpPr>
            <a:spLocks noGrp="1"/>
          </p:cNvSpPr>
          <p:nvPr>
            <p:ph idx="1"/>
          </p:nvPr>
        </p:nvSpPr>
        <p:spPr/>
        <p:txBody>
          <a:bodyPr/>
          <a:lstStyle/>
          <a:p>
            <a:r>
              <a:rPr lang="en-US" dirty="0" smtClean="0"/>
              <a:t>Varying opinions within work group regarding role of the CDC ACBCYW</a:t>
            </a:r>
          </a:p>
          <a:p>
            <a:r>
              <a:rPr lang="en-US" dirty="0" smtClean="0"/>
              <a:t>To be discussed further at CDC ACBCYW full committee meeting</a:t>
            </a:r>
          </a:p>
          <a:p>
            <a:r>
              <a:rPr lang="en-US" dirty="0" smtClean="0"/>
              <a:t>Consensus:</a:t>
            </a:r>
          </a:p>
          <a:p>
            <a:pPr lvl="1"/>
            <a:r>
              <a:rPr lang="en-US" dirty="0" smtClean="0"/>
              <a:t>Women should discuss screening mammography with their physicians</a:t>
            </a:r>
          </a:p>
          <a:p>
            <a:pPr lvl="1"/>
            <a:r>
              <a:rPr lang="en-US" dirty="0" smtClean="0"/>
              <a:t>Workgroup on Provider Messages should be involved with this conversation</a:t>
            </a:r>
            <a:endParaRPr lang="en-US" dirty="0"/>
          </a:p>
        </p:txBody>
      </p:sp>
    </p:spTree>
    <p:extLst>
      <p:ext uri="{BB962C8B-B14F-4D97-AF65-F5344CB8AC3E}">
        <p14:creationId xmlns:p14="http://schemas.microsoft.com/office/powerpoint/2010/main" val="2705379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#7</a:t>
            </a:r>
            <a:endParaRPr lang="en-US" dirty="0"/>
          </a:p>
        </p:txBody>
      </p:sp>
      <p:sp>
        <p:nvSpPr>
          <p:cNvPr id="3" name="Content Placeholder 2"/>
          <p:cNvSpPr>
            <a:spLocks noGrp="1"/>
          </p:cNvSpPr>
          <p:nvPr>
            <p:ph idx="1"/>
          </p:nvPr>
        </p:nvSpPr>
        <p:spPr>
          <a:xfrm>
            <a:off x="0" y="1219200"/>
            <a:ext cx="8991600" cy="5410200"/>
          </a:xfrm>
        </p:spPr>
        <p:txBody>
          <a:bodyPr/>
          <a:lstStyle/>
          <a:p>
            <a:pPr lvl="0"/>
            <a:r>
              <a:rPr lang="en-US" sz="2800" dirty="0"/>
              <a:t>Young women should know that routine screening mammography is associated with a range/spectrum of benefits that varies by age, with mammography becoming increasingly valuable as we get older. </a:t>
            </a:r>
            <a:endParaRPr lang="en-US" sz="2800" dirty="0" smtClean="0"/>
          </a:p>
          <a:p>
            <a:pPr lvl="0"/>
            <a:r>
              <a:rPr lang="en-US" sz="2800" dirty="0" smtClean="0"/>
              <a:t>The ACBCYW </a:t>
            </a:r>
            <a:r>
              <a:rPr lang="en-US" sz="2800" dirty="0"/>
              <a:t>recognizes that many factors may impact on a woman’s decision to initiate mammographic screening at age 40 versus age 50, and that clinicians/health care providers also vary in their recommendations regarding the age at which routine mammography should be initiated</a:t>
            </a:r>
            <a:r>
              <a:rPr lang="en-US" sz="2800" dirty="0" smtClean="0"/>
              <a:t>.</a:t>
            </a:r>
          </a:p>
          <a:p>
            <a:pPr lvl="0"/>
            <a:r>
              <a:rPr lang="en-US" sz="2800" dirty="0" smtClean="0"/>
              <a:t>For discussion: Should our Advisory Committee address the existing CDC position on screening mammography?</a:t>
            </a:r>
          </a:p>
        </p:txBody>
      </p:sp>
    </p:spTree>
    <p:extLst>
      <p:ext uri="{BB962C8B-B14F-4D97-AF65-F5344CB8AC3E}">
        <p14:creationId xmlns:p14="http://schemas.microsoft.com/office/powerpoint/2010/main" val="5403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34594" name="5A0DE814-E2CF-466D-8888-B8190010DDE1" descr="5A0DE814-E2CF-466D-8888-B8190010D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0"/>
            <a:ext cx="91367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71800" y="1066800"/>
            <a:ext cx="6019800" cy="923330"/>
          </a:xfrm>
          <a:prstGeom prst="rect">
            <a:avLst/>
          </a:prstGeom>
          <a:solidFill>
            <a:schemeClr val="bg1"/>
          </a:solidFill>
        </p:spPr>
        <p:txBody>
          <a:bodyPr wrap="square" rtlCol="0">
            <a:spAutoFit/>
          </a:bodyPr>
          <a:lstStyle/>
          <a:p>
            <a:r>
              <a:rPr lang="en-US" sz="1800" b="1" dirty="0">
                <a:solidFill>
                  <a:srgbClr val="000000"/>
                </a:solidFill>
              </a:rPr>
              <a:t>When should I get a mammogram?</a:t>
            </a:r>
          </a:p>
          <a:p>
            <a:r>
              <a:rPr lang="en-US" sz="1800" dirty="0">
                <a:solidFill>
                  <a:srgbClr val="000000"/>
                </a:solidFill>
              </a:rPr>
              <a:t>Women should have mammograms every two years from age 50 to 74 years. </a:t>
            </a:r>
          </a:p>
        </p:txBody>
      </p:sp>
      <p:sp>
        <p:nvSpPr>
          <p:cNvPr id="4" name="Left-Up Arrow 3"/>
          <p:cNvSpPr/>
          <p:nvPr/>
        </p:nvSpPr>
        <p:spPr bwMode="auto">
          <a:xfrm>
            <a:off x="5981700" y="1990131"/>
            <a:ext cx="2628900" cy="3420070"/>
          </a:xfrm>
          <a:prstGeom prst="leftUpArrow">
            <a:avLst>
              <a:gd name="adj1" fmla="val 6228"/>
              <a:gd name="adj2" fmla="val 6781"/>
              <a:gd name="adj3" fmla="val 11750"/>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275254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447800"/>
            <a:ext cx="7772400" cy="4876800"/>
          </a:xfrm>
        </p:spPr>
        <p:txBody>
          <a:bodyPr/>
          <a:lstStyle/>
          <a:p>
            <a:pPr marL="0" indent="0" algn="ctr">
              <a:buNone/>
            </a:pPr>
            <a:r>
              <a:rPr lang="en-US" sz="4800" dirty="0" smtClean="0"/>
              <a:t>Who is the target audience for these messages?</a:t>
            </a:r>
          </a:p>
          <a:p>
            <a:pPr marL="0" indent="0">
              <a:buNone/>
            </a:pPr>
            <a:r>
              <a:rPr lang="en-US" sz="4400" i="1" dirty="0" smtClean="0"/>
              <a:t>Answer: the target audience of women in the 20-45 year old age range has grown by nearly ten million from 1980-2010</a:t>
            </a:r>
          </a:p>
          <a:p>
            <a:pPr marL="0" indent="0" algn="ctr">
              <a:buNone/>
            </a:pPr>
            <a:endParaRPr lang="en-US" sz="4800" dirty="0"/>
          </a:p>
          <a:p>
            <a:pPr marL="0" indent="0" algn="ctr">
              <a:buNone/>
            </a:pPr>
            <a:endParaRPr lang="en-US" sz="4800" dirty="0"/>
          </a:p>
        </p:txBody>
      </p:sp>
    </p:spTree>
    <p:extLst>
      <p:ext uri="{BB962C8B-B14F-4D97-AF65-F5344CB8AC3E}">
        <p14:creationId xmlns:p14="http://schemas.microsoft.com/office/powerpoint/2010/main" val="4264731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44488" y="76200"/>
            <a:ext cx="8494712" cy="955390"/>
          </a:xfrm>
          <a:prstGeom prst="rect">
            <a:avLst/>
          </a:prstGeom>
          <a:noFill/>
          <a:ln w="9525">
            <a:noFill/>
            <a:miter lim="800000"/>
            <a:headEnd/>
            <a:tailEnd/>
          </a:ln>
        </p:spPr>
        <p:txBody>
          <a:bodyPr lIns="0" tIns="0" rIns="0" bIns="0">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pPr>
            <a:r>
              <a:rPr lang="en-GB" sz="3200" dirty="0" smtClean="0">
                <a:solidFill>
                  <a:srgbClr val="FFC000"/>
                </a:solidFill>
                <a:latin typeface="Trebuchet MS"/>
              </a:rPr>
              <a:t>Meta </a:t>
            </a:r>
            <a:r>
              <a:rPr lang="en-GB" sz="3200" dirty="0">
                <a:solidFill>
                  <a:srgbClr val="FFC000"/>
                </a:solidFill>
                <a:latin typeface="Trebuchet MS"/>
              </a:rPr>
              <a:t>analysis of </a:t>
            </a:r>
            <a:r>
              <a:rPr lang="en-GB" sz="3200" i="1" dirty="0" smtClean="0">
                <a:solidFill>
                  <a:srgbClr val="FFC000"/>
                </a:solidFill>
                <a:latin typeface="Trebuchet MS"/>
              </a:rPr>
              <a:t>invitation </a:t>
            </a:r>
            <a:r>
              <a:rPr lang="en-GB" sz="3200" dirty="0" smtClean="0">
                <a:solidFill>
                  <a:srgbClr val="FFC000"/>
                </a:solidFill>
                <a:latin typeface="Trebuchet MS"/>
              </a:rPr>
              <a:t>Screening RCT (USPSTF, includes Canadian ) </a:t>
            </a:r>
            <a:endParaRPr lang="en-GB" sz="3200" dirty="0">
              <a:solidFill>
                <a:srgbClr val="FFC000"/>
              </a:solidFill>
              <a:latin typeface="Trebuchet MS"/>
            </a:endParaRPr>
          </a:p>
        </p:txBody>
      </p:sp>
      <p:pic>
        <p:nvPicPr>
          <p:cNvPr id="24579" name="Picture 4"/>
          <p:cNvPicPr>
            <a:picLocks noChangeAspect="1" noChangeArrowheads="1"/>
          </p:cNvPicPr>
          <p:nvPr/>
        </p:nvPicPr>
        <p:blipFill>
          <a:blip r:embed="rId3" cstate="print">
            <a:lum contrast="6000"/>
          </a:blip>
          <a:srcRect b="30078"/>
          <a:stretch>
            <a:fillRect/>
          </a:stretch>
        </p:blipFill>
        <p:spPr bwMode="auto">
          <a:xfrm>
            <a:off x="292211" y="1182414"/>
            <a:ext cx="8568009" cy="4592231"/>
          </a:xfrm>
          <a:prstGeom prst="rect">
            <a:avLst/>
          </a:prstGeom>
          <a:noFill/>
          <a:ln w="9525">
            <a:noFill/>
            <a:miter lim="800000"/>
            <a:headEnd/>
            <a:tailEnd/>
          </a:ln>
        </p:spPr>
      </p:pic>
      <p:sp>
        <p:nvSpPr>
          <p:cNvPr id="24580" name="Text Box 5"/>
          <p:cNvSpPr txBox="1">
            <a:spLocks noChangeArrowheads="1"/>
          </p:cNvSpPr>
          <p:nvPr/>
        </p:nvSpPr>
        <p:spPr bwMode="auto">
          <a:xfrm>
            <a:off x="1505803" y="6132137"/>
            <a:ext cx="6114197" cy="268663"/>
          </a:xfrm>
          <a:prstGeom prst="rect">
            <a:avLst/>
          </a:prstGeom>
          <a:noFill/>
          <a:ln w="9525">
            <a:noFill/>
            <a:miter lim="800000"/>
            <a:headEnd/>
            <a:tailEnd/>
          </a:ln>
        </p:spPr>
        <p:txBody>
          <a:bodyPr wrap="square" lIns="0" tIns="0" rIns="0" bIns="0">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Lst>
            </a:pPr>
            <a:r>
              <a:rPr lang="en-GB" sz="1800" dirty="0">
                <a:solidFill>
                  <a:srgbClr val="FFC000"/>
                </a:solidFill>
                <a:latin typeface="Trebuchet MS"/>
              </a:rPr>
              <a:t>Nelson H D et al. Ann Intern Med 2009;151:727-737</a:t>
            </a:r>
          </a:p>
        </p:txBody>
      </p:sp>
      <p:sp>
        <p:nvSpPr>
          <p:cNvPr id="24581" name="Text Box 6"/>
          <p:cNvSpPr txBox="1">
            <a:spLocks noChangeArrowheads="1"/>
          </p:cNvSpPr>
          <p:nvPr/>
        </p:nvSpPr>
        <p:spPr bwMode="auto">
          <a:xfrm>
            <a:off x="2079625" y="6455826"/>
            <a:ext cx="4930775" cy="173574"/>
          </a:xfrm>
          <a:prstGeom prst="rect">
            <a:avLst/>
          </a:prstGeom>
          <a:noFill/>
          <a:ln w="9525">
            <a:noFill/>
            <a:miter lim="800000"/>
            <a:headEnd/>
            <a:tailEnd/>
          </a:ln>
        </p:spPr>
        <p:txBody>
          <a:bodyPr wrap="square" lIns="0" tIns="0" rIns="0" bIns="0">
            <a:spAutoFit/>
          </a:bodyPr>
          <a:lstStyle/>
          <a:p>
            <a:pPr marL="77788" indent="-77788" algn="ctr" defTabSz="828675">
              <a:lnSpc>
                <a:spcPct val="94000"/>
              </a:lnSpc>
              <a:spcBef>
                <a:spcPts val="413"/>
              </a:spcBef>
              <a:buClr>
                <a:srgbClr val="000000"/>
              </a:buClr>
              <a:buSzPct val="45000"/>
              <a:buFont typeface="StarSymbol" charset="0"/>
              <a:buNone/>
              <a:tabLst>
                <a:tab pos="657225" algn="l"/>
                <a:tab pos="1312863" algn="l"/>
                <a:tab pos="1970088" algn="l"/>
                <a:tab pos="2627313" algn="l"/>
                <a:tab pos="3282950" algn="l"/>
                <a:tab pos="3940175" algn="l"/>
                <a:tab pos="4595813" algn="l"/>
              </a:tabLst>
            </a:pPr>
            <a:r>
              <a:rPr lang="en-GB" sz="1200" dirty="0">
                <a:solidFill>
                  <a:srgbClr val="FFCB33"/>
                </a:solidFill>
                <a:latin typeface="Trebuchet MS"/>
              </a:rPr>
              <a:t>©2009 by American College of Physicians</a:t>
            </a:r>
          </a:p>
        </p:txBody>
      </p:sp>
      <p:sp>
        <p:nvSpPr>
          <p:cNvPr id="2" name="Oval 1"/>
          <p:cNvSpPr/>
          <p:nvPr/>
        </p:nvSpPr>
        <p:spPr bwMode="auto">
          <a:xfrm>
            <a:off x="3276600" y="3352800"/>
            <a:ext cx="914400" cy="121919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320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785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9213"/>
            <a:ext cx="9144000" cy="838200"/>
          </a:xfrm>
        </p:spPr>
        <p:txBody>
          <a:bodyPr/>
          <a:lstStyle/>
          <a:p>
            <a:pPr eaLnBrk="1" hangingPunct="1">
              <a:defRPr/>
            </a:pPr>
            <a:r>
              <a:rPr lang="en-US" sz="3600" dirty="0" smtClean="0">
                <a:effectLst>
                  <a:outerShdw blurRad="38100" dist="38100" dir="2700000" algn="tl">
                    <a:srgbClr val="000000"/>
                  </a:outerShdw>
                </a:effectLst>
              </a:rPr>
              <a:t>All RCTs of Screening Mammography</a:t>
            </a:r>
          </a:p>
        </p:txBody>
      </p:sp>
      <p:graphicFrame>
        <p:nvGraphicFramePr>
          <p:cNvPr id="10333" name="Group 93"/>
          <p:cNvGraphicFramePr>
            <a:graphicFrameLocks noGrp="1"/>
          </p:cNvGraphicFramePr>
          <p:nvPr>
            <p:ph idx="1"/>
          </p:nvPr>
        </p:nvGraphicFramePr>
        <p:xfrm>
          <a:off x="1066800" y="887413"/>
          <a:ext cx="6705600" cy="5110343"/>
        </p:xfrm>
        <a:graphic>
          <a:graphicData uri="http://schemas.openxmlformats.org/drawingml/2006/table">
            <a:tbl>
              <a:tblPr/>
              <a:tblGrid>
                <a:gridCol w="2133600"/>
                <a:gridCol w="1752600"/>
                <a:gridCol w="2819400"/>
              </a:tblGrid>
              <a:tr h="8228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FF00"/>
                          </a:solidFill>
                          <a:effectLst>
                            <a:outerShdw blurRad="38100" dist="38100" dir="2700000" algn="tl">
                              <a:srgbClr val="000000"/>
                            </a:outerShdw>
                          </a:effectLst>
                          <a:latin typeface="Arial" pitchFamily="34" charset="0"/>
                        </a:rPr>
                        <a:t>RandomizedTrial</a:t>
                      </a:r>
                      <a:endParaRPr kumimoji="0" lang="en-US" sz="2400" b="1" i="0" u="none" strike="noStrike" cap="none" normalizeH="0" baseline="0" dirty="0" smtClean="0">
                        <a:ln>
                          <a:noFill/>
                        </a:ln>
                        <a:solidFill>
                          <a:srgbClr val="00FF00"/>
                        </a:solidFill>
                        <a:effectLst>
                          <a:outerShdw blurRad="38100" dist="38100" dir="2700000" algn="tl">
                            <a:srgbClr val="000000"/>
                          </a:outerShdw>
                        </a:effectLst>
                        <a:latin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FF00"/>
                          </a:solidFill>
                          <a:effectLst>
                            <a:outerShdw blurRad="38100" dist="38100" dir="2700000" algn="tl">
                              <a:srgbClr val="000000"/>
                            </a:outerShdw>
                          </a:effectLst>
                          <a:latin typeface="Arial" pitchFamily="34" charset="0"/>
                        </a:rPr>
                        <a:t>Relative  Risk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FF00"/>
                          </a:solidFill>
                          <a:effectLst>
                            <a:outerShdw blurRad="38100" dist="38100" dir="2700000" algn="tl">
                              <a:srgbClr val="000000"/>
                            </a:outerShdw>
                          </a:effectLst>
                          <a:latin typeface="Arial" pitchFamily="34" charset="0"/>
                        </a:rPr>
                        <a:t>95% Confidence Interval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HIP of NY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0.79</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0.61 – 0.97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Malmo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0.81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0.62 - 1.07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Sw. 2 County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0.68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0.59 - 0.80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Gothenburg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0.86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0.54 - 1.37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Stockholm</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0.71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rPr>
                        <a:t>0.40 - 1.20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Edinburgh</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0.71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accent2">
                              <a:lumMod val="60000"/>
                              <a:lumOff val="40000"/>
                            </a:schemeClr>
                          </a:solidFill>
                          <a:effectLst>
                            <a:outerShdw blurRad="38100" dist="38100" dir="2700000" algn="tl">
                              <a:srgbClr val="000000"/>
                            </a:outerShdw>
                          </a:effectLst>
                          <a:latin typeface="Arial" pitchFamily="34" charset="0"/>
                        </a:rPr>
                        <a:t>0.53 - 0.95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CNBSS-1 CNBSS-2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0.97      1.02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0.74 - 1.27         0.78 - 1.33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Age (GB)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0.83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0.66 -1.04</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34" name="Text Box 94"/>
          <p:cNvSpPr txBox="1">
            <a:spLocks noChangeArrowheads="1"/>
          </p:cNvSpPr>
          <p:nvPr/>
        </p:nvSpPr>
        <p:spPr bwMode="auto">
          <a:xfrm>
            <a:off x="1066800" y="6181725"/>
            <a:ext cx="7239000" cy="523875"/>
          </a:xfrm>
          <a:prstGeom prst="rect">
            <a:avLst/>
          </a:prstGeom>
          <a:noFill/>
          <a:ln w="9525">
            <a:noFill/>
            <a:miter lim="800000"/>
            <a:headEnd/>
            <a:tailEnd/>
          </a:ln>
          <a:effectLst/>
        </p:spPr>
        <p:txBody>
          <a:bodyPr>
            <a:spAutoFit/>
          </a:bodyPr>
          <a:lstStyle/>
          <a:p>
            <a:pPr>
              <a:spcBef>
                <a:spcPct val="50000"/>
              </a:spcBef>
              <a:defRPr/>
            </a:pPr>
            <a:r>
              <a:rPr lang="en-US" sz="2800" baseline="-25000" dirty="0">
                <a:solidFill>
                  <a:srgbClr val="00FF00"/>
                </a:solidFill>
                <a:effectLst>
                  <a:outerShdw blurRad="38100" dist="38100" dir="2700000" algn="tl">
                    <a:srgbClr val="000000"/>
                  </a:outerShdw>
                </a:effectLst>
                <a:latin typeface="Trebuchet MS"/>
              </a:rPr>
              <a:t>All Trials	        0.80	        0.73 – 0.86</a:t>
            </a:r>
          </a:p>
        </p:txBody>
      </p:sp>
      <p:sp>
        <p:nvSpPr>
          <p:cNvPr id="2" name="Oval 1"/>
          <p:cNvSpPr/>
          <p:nvPr/>
        </p:nvSpPr>
        <p:spPr bwMode="auto">
          <a:xfrm>
            <a:off x="762000" y="4648200"/>
            <a:ext cx="4419600" cy="914400"/>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smtClean="0">
              <a:solidFill>
                <a:srgbClr val="FFFFFF"/>
              </a:solidFill>
            </a:endParaRPr>
          </a:p>
        </p:txBody>
      </p:sp>
    </p:spTree>
    <p:extLst>
      <p:ext uri="{BB962C8B-B14F-4D97-AF65-F5344CB8AC3E}">
        <p14:creationId xmlns:p14="http://schemas.microsoft.com/office/powerpoint/2010/main" val="2194375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685800"/>
            <a:ext cx="9144000" cy="646331"/>
          </a:xfrm>
        </p:spPr>
        <p:txBody>
          <a:bodyPr/>
          <a:lstStyle/>
          <a:p>
            <a:r>
              <a:rPr lang="en-US" dirty="0" smtClean="0"/>
              <a:t>Pan-Canadian Screening Mammography</a:t>
            </a:r>
            <a:endParaRPr lang="en-US" dirty="0"/>
          </a:p>
        </p:txBody>
      </p:sp>
      <p:sp>
        <p:nvSpPr>
          <p:cNvPr id="3" name="Content Placeholder 2"/>
          <p:cNvSpPr>
            <a:spLocks noGrp="1"/>
          </p:cNvSpPr>
          <p:nvPr>
            <p:ph idx="1"/>
          </p:nvPr>
        </p:nvSpPr>
        <p:spPr>
          <a:xfrm>
            <a:off x="381000" y="1981200"/>
            <a:ext cx="8610600" cy="4267200"/>
          </a:xfrm>
        </p:spPr>
        <p:txBody>
          <a:bodyPr/>
          <a:lstStyle/>
          <a:p>
            <a:r>
              <a:rPr lang="en-US" sz="3600" dirty="0" smtClean="0"/>
              <a:t>JNCI, October, 2014</a:t>
            </a:r>
          </a:p>
          <a:p>
            <a:r>
              <a:rPr lang="en-US" sz="3600" dirty="0" smtClean="0"/>
              <a:t>85% of Canadian population</a:t>
            </a:r>
          </a:p>
          <a:p>
            <a:r>
              <a:rPr lang="en-US" sz="3600" dirty="0" smtClean="0"/>
              <a:t>Breast cancer diagnoses and deaths, 1990-2009</a:t>
            </a:r>
          </a:p>
          <a:p>
            <a:r>
              <a:rPr lang="en-US" sz="3600" dirty="0" smtClean="0"/>
              <a:t>2,796,472 screening participants analyzed</a:t>
            </a:r>
            <a:endParaRPr lang="en-US" sz="3600" dirty="0"/>
          </a:p>
        </p:txBody>
      </p:sp>
    </p:spTree>
    <p:extLst>
      <p:ext uri="{BB962C8B-B14F-4D97-AF65-F5344CB8AC3E}">
        <p14:creationId xmlns:p14="http://schemas.microsoft.com/office/powerpoint/2010/main" val="401661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ea typeface="msgothic" charset="0"/>
                <a:cs typeface="msgothic" charset="0"/>
              </a:defRPr>
            </a:lvl9pPr>
          </a:lstStyle>
          <a:p>
            <a:pPr algn="ctr" defTabSz="414726" eaLnBrk="1">
              <a:lnSpc>
                <a:spcPct val="93000"/>
              </a:lnSpc>
              <a:buClr>
                <a:srgbClr val="000000"/>
              </a:buClr>
              <a:buSzPct val="45000"/>
            </a:pPr>
            <a:r>
              <a:rPr lang="en-GB" altLang="en-US" sz="1451" b="1">
                <a:solidFill>
                  <a:srgbClr val="000000"/>
                </a:solidFill>
                <a:latin typeface="Arial" panose="020B0604020202020204" pitchFamily="34" charset="0"/>
              </a:rPr>
              <a:t>Forest plot of standardized mortality ratios (SMRs) by province for ages at entry: 40 to 49 years (A), 50 to 59 years (B), 60 to 69 years (C), and 70 to 79 years (D).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1" y="6283081"/>
            <a:ext cx="2534400" cy="505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79560"/>
            <a:ext cx="7162800" cy="51164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3200400" y="625260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ea typeface="msgothic" charset="0"/>
                <a:cs typeface="msgothic" charset="0"/>
              </a:defRPr>
            </a:lvl9pPr>
          </a:lstStyle>
          <a:p>
            <a:pPr defTabSz="414726" eaLnBrk="1">
              <a:lnSpc>
                <a:spcPct val="93000"/>
              </a:lnSpc>
              <a:buClr>
                <a:srgbClr val="000000"/>
              </a:buClr>
              <a:buSzPct val="45000"/>
            </a:pPr>
            <a:r>
              <a:rPr lang="en-GB" altLang="en-US" sz="1089" b="1" dirty="0" err="1">
                <a:solidFill>
                  <a:srgbClr val="000000"/>
                </a:solidFill>
                <a:latin typeface="Arial" panose="020B0604020202020204" pitchFamily="34" charset="0"/>
              </a:rPr>
              <a:t>Coldman</a:t>
            </a:r>
            <a:r>
              <a:rPr lang="en-GB" altLang="en-US" sz="1089" b="1" dirty="0">
                <a:solidFill>
                  <a:srgbClr val="000000"/>
                </a:solidFill>
                <a:latin typeface="Arial" panose="020B0604020202020204" pitchFamily="34" charset="0"/>
              </a:rPr>
              <a:t> A et al. JNCI J </a:t>
            </a:r>
            <a:r>
              <a:rPr lang="en-GB" altLang="en-US" sz="1089" b="1" dirty="0" err="1">
                <a:solidFill>
                  <a:srgbClr val="000000"/>
                </a:solidFill>
                <a:latin typeface="Arial" panose="020B0604020202020204" pitchFamily="34" charset="0"/>
              </a:rPr>
              <a:t>Natl</a:t>
            </a:r>
            <a:r>
              <a:rPr lang="en-GB" altLang="en-US" sz="1089" b="1" dirty="0">
                <a:solidFill>
                  <a:srgbClr val="000000"/>
                </a:solidFill>
                <a:latin typeface="Arial" panose="020B0604020202020204" pitchFamily="34" charset="0"/>
              </a:rPr>
              <a:t> Cancer </a:t>
            </a:r>
            <a:r>
              <a:rPr lang="en-GB" altLang="en-US" sz="1089" b="1" dirty="0" err="1">
                <a:solidFill>
                  <a:srgbClr val="000000"/>
                </a:solidFill>
                <a:latin typeface="Arial" panose="020B0604020202020204" pitchFamily="34" charset="0"/>
              </a:rPr>
              <a:t>Inst</a:t>
            </a:r>
            <a:r>
              <a:rPr lang="en-GB" altLang="en-US" sz="1089" b="1" dirty="0">
                <a:solidFill>
                  <a:srgbClr val="000000"/>
                </a:solidFill>
                <a:latin typeface="Arial" panose="020B0604020202020204" pitchFamily="34" charset="0"/>
              </a:rPr>
              <a:t> 2014;106:dju261</a:t>
            </a:r>
          </a:p>
        </p:txBody>
      </p:sp>
      <p:sp>
        <p:nvSpPr>
          <p:cNvPr id="2054" name="Text Box 5"/>
          <p:cNvSpPr txBox="1">
            <a:spLocks noChangeArrowheads="1"/>
          </p:cNvSpPr>
          <p:nvPr/>
        </p:nvSpPr>
        <p:spPr bwMode="auto">
          <a:xfrm>
            <a:off x="97920" y="645012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ea typeface="msgothic" charset="0"/>
                <a:cs typeface="msgothic" charset="0"/>
              </a:defRPr>
            </a:lvl9pPr>
          </a:lstStyle>
          <a:p>
            <a:pPr defTabSz="414726" eaLnBrk="1">
              <a:lnSpc>
                <a:spcPct val="93000"/>
              </a:lnSpc>
              <a:buClr>
                <a:srgbClr val="000000"/>
              </a:buClr>
              <a:buSzPct val="45000"/>
            </a:pPr>
            <a:r>
              <a:rPr lang="en-GB" altLang="en-US" sz="907">
                <a:solidFill>
                  <a:srgbClr val="000000"/>
                </a:solidFill>
                <a:latin typeface="Arial" panose="020B0604020202020204" pitchFamily="34" charset="0"/>
              </a:rPr>
              <a:t>© The Author 2014. Published by Oxford University Press. All rights reserved. For Permissions, please e-mail: journals.permissions@oup.com.</a:t>
            </a:r>
          </a:p>
        </p:txBody>
      </p:sp>
    </p:spTree>
    <p:extLst>
      <p:ext uri="{BB962C8B-B14F-4D97-AF65-F5344CB8AC3E}">
        <p14:creationId xmlns:p14="http://schemas.microsoft.com/office/powerpoint/2010/main" val="3888671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914400"/>
          </a:xfrm>
        </p:spPr>
        <p:txBody>
          <a:bodyPr/>
          <a:lstStyle/>
          <a:p>
            <a:r>
              <a:rPr lang="en-US" sz="2800" dirty="0" smtClean="0"/>
              <a:t>Organizations and Societies Recommending Screening Mammography Beginning at Age 50 Years</a:t>
            </a:r>
            <a:endParaRPr lang="en-US" sz="2800" dirty="0"/>
          </a:p>
        </p:txBody>
      </p:sp>
      <p:sp>
        <p:nvSpPr>
          <p:cNvPr id="5" name="Content Placeholder 4"/>
          <p:cNvSpPr>
            <a:spLocks noGrp="1"/>
          </p:cNvSpPr>
          <p:nvPr>
            <p:ph idx="1"/>
          </p:nvPr>
        </p:nvSpPr>
        <p:spPr>
          <a:xfrm>
            <a:off x="204158" y="1828800"/>
            <a:ext cx="8915400" cy="4343400"/>
          </a:xfrm>
        </p:spPr>
        <p:txBody>
          <a:bodyPr/>
          <a:lstStyle/>
          <a:p>
            <a:r>
              <a:rPr lang="en-US" dirty="0" smtClean="0"/>
              <a:t>American Academy of Family Physicians</a:t>
            </a:r>
          </a:p>
          <a:p>
            <a:r>
              <a:rPr lang="en-US" dirty="0" smtClean="0"/>
              <a:t>American College of Physicians </a:t>
            </a:r>
            <a:r>
              <a:rPr lang="en-US" i="1" dirty="0" smtClean="0"/>
              <a:t>(qualified endorsement; defers to USPSTF screening guidelines)</a:t>
            </a:r>
          </a:p>
          <a:p>
            <a:r>
              <a:rPr lang="en-US" dirty="0" smtClean="0"/>
              <a:t>Centers for Disease Control</a:t>
            </a:r>
          </a:p>
          <a:p>
            <a:r>
              <a:rPr lang="en-US" dirty="0" smtClean="0"/>
              <a:t>United States Preventive Services Task Force (convened by the Agency for Healthcare Research and Quality)</a:t>
            </a:r>
          </a:p>
        </p:txBody>
      </p:sp>
    </p:spTree>
    <p:extLst>
      <p:ext uri="{BB962C8B-B14F-4D97-AF65-F5344CB8AC3E}">
        <p14:creationId xmlns:p14="http://schemas.microsoft.com/office/powerpoint/2010/main" val="1341246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914400"/>
          </a:xfrm>
        </p:spPr>
        <p:txBody>
          <a:bodyPr/>
          <a:lstStyle/>
          <a:p>
            <a:r>
              <a:rPr lang="en-US" sz="2800" dirty="0" smtClean="0"/>
              <a:t>Organizations and Societies Recommending Screening Mammography Beginning at Age 40 Years</a:t>
            </a:r>
            <a:endParaRPr lang="en-US" sz="2800" dirty="0"/>
          </a:p>
        </p:txBody>
      </p:sp>
      <p:sp>
        <p:nvSpPr>
          <p:cNvPr id="5" name="Content Placeholder 4"/>
          <p:cNvSpPr>
            <a:spLocks noGrp="1"/>
          </p:cNvSpPr>
          <p:nvPr>
            <p:ph idx="1"/>
          </p:nvPr>
        </p:nvSpPr>
        <p:spPr>
          <a:xfrm>
            <a:off x="520460" y="1219200"/>
            <a:ext cx="8915400" cy="4343400"/>
          </a:xfrm>
        </p:spPr>
        <p:txBody>
          <a:bodyPr/>
          <a:lstStyle/>
          <a:p>
            <a:r>
              <a:rPr lang="en-US" dirty="0" smtClean="0"/>
              <a:t>American Medical Association</a:t>
            </a:r>
          </a:p>
          <a:p>
            <a:r>
              <a:rPr lang="en-US" dirty="0" smtClean="0"/>
              <a:t>American Cancer Society</a:t>
            </a:r>
          </a:p>
          <a:p>
            <a:r>
              <a:rPr lang="en-US" dirty="0" smtClean="0"/>
              <a:t>American College of Radiology</a:t>
            </a:r>
          </a:p>
          <a:p>
            <a:r>
              <a:rPr lang="en-US" dirty="0" smtClean="0"/>
              <a:t>American College of Surgeons</a:t>
            </a:r>
          </a:p>
          <a:p>
            <a:r>
              <a:rPr lang="en-US" dirty="0" smtClean="0"/>
              <a:t>American College of Obstetricians and Gynecologists</a:t>
            </a:r>
          </a:p>
          <a:p>
            <a:r>
              <a:rPr lang="en-US" dirty="0" smtClean="0"/>
              <a:t>American Society of Breast Diseases</a:t>
            </a:r>
          </a:p>
          <a:p>
            <a:r>
              <a:rPr lang="en-US" dirty="0" smtClean="0"/>
              <a:t>National Cancer Institute </a:t>
            </a:r>
            <a:r>
              <a:rPr lang="en-US" i="1" dirty="0" smtClean="0"/>
              <a:t>(qualified endorsement; not a guidelines organization)</a:t>
            </a:r>
          </a:p>
          <a:p>
            <a:r>
              <a:rPr lang="en-US" dirty="0" smtClean="0"/>
              <a:t>National Comprehensive Cancer Network </a:t>
            </a:r>
            <a:endParaRPr lang="en-US" dirty="0"/>
          </a:p>
        </p:txBody>
      </p:sp>
    </p:spTree>
    <p:extLst>
      <p:ext uri="{BB962C8B-B14F-4D97-AF65-F5344CB8AC3E}">
        <p14:creationId xmlns:p14="http://schemas.microsoft.com/office/powerpoint/2010/main" val="4241681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lstStyle/>
          <a:p>
            <a:r>
              <a:rPr lang="en-US" sz="3600" dirty="0" smtClean="0"/>
              <a:t>International Mammography Screening Programs and Recommendations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402073"/>
              </p:ext>
            </p:extLst>
          </p:nvPr>
        </p:nvGraphicFramePr>
        <p:xfrm>
          <a:off x="76200" y="1219203"/>
          <a:ext cx="5105400" cy="5562597"/>
        </p:xfrm>
        <a:graphic>
          <a:graphicData uri="http://schemas.openxmlformats.org/drawingml/2006/table">
            <a:tbl>
              <a:tblPr firstRow="1" bandRow="1">
                <a:tableStyleId>{5C22544A-7EE6-4342-B048-85BDC9FD1C3A}</a:tableStyleId>
              </a:tblPr>
              <a:tblGrid>
                <a:gridCol w="1985433"/>
                <a:gridCol w="3119967"/>
              </a:tblGrid>
              <a:tr h="710313">
                <a:tc>
                  <a:txBody>
                    <a:bodyPr/>
                    <a:lstStyle/>
                    <a:p>
                      <a:r>
                        <a:rPr lang="en-US" sz="2000" dirty="0" smtClean="0"/>
                        <a:t>Country/</a:t>
                      </a:r>
                    </a:p>
                    <a:p>
                      <a:r>
                        <a:rPr lang="en-US" sz="2000" dirty="0" smtClean="0"/>
                        <a:t>Program</a:t>
                      </a:r>
                      <a:endParaRPr lang="en-US" sz="2000" dirty="0"/>
                    </a:p>
                  </a:txBody>
                  <a:tcPr/>
                </a:tc>
                <a:tc>
                  <a:txBody>
                    <a:bodyPr/>
                    <a:lstStyle/>
                    <a:p>
                      <a:r>
                        <a:rPr lang="en-US" sz="2000" dirty="0" smtClean="0"/>
                        <a:t>Mammography</a:t>
                      </a:r>
                      <a:r>
                        <a:rPr lang="en-US" sz="2000" baseline="0" dirty="0" smtClean="0"/>
                        <a:t> </a:t>
                      </a:r>
                    </a:p>
                    <a:p>
                      <a:r>
                        <a:rPr lang="en-US" sz="2000" baseline="0" dirty="0" smtClean="0"/>
                        <a:t>Screening (age)</a:t>
                      </a:r>
                      <a:endParaRPr lang="en-US" sz="2000" dirty="0"/>
                    </a:p>
                  </a:txBody>
                  <a:tcPr/>
                </a:tc>
              </a:tr>
              <a:tr h="401481">
                <a:tc>
                  <a:txBody>
                    <a:bodyPr/>
                    <a:lstStyle/>
                    <a:p>
                      <a:r>
                        <a:rPr lang="en-US" sz="2000" dirty="0" smtClean="0"/>
                        <a:t>Canada</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Czech Republic</a:t>
                      </a:r>
                      <a:endParaRPr lang="en-US" sz="2000" dirty="0"/>
                    </a:p>
                  </a:txBody>
                  <a:tcPr/>
                </a:tc>
                <a:tc>
                  <a:txBody>
                    <a:bodyPr/>
                    <a:lstStyle/>
                    <a:p>
                      <a:r>
                        <a:rPr lang="en-US" sz="2000" dirty="0" smtClean="0"/>
                        <a:t>45</a:t>
                      </a:r>
                      <a:endParaRPr lang="en-US" sz="2000" dirty="0"/>
                    </a:p>
                  </a:txBody>
                  <a:tcPr/>
                </a:tc>
              </a:tr>
              <a:tr h="401481">
                <a:tc>
                  <a:txBody>
                    <a:bodyPr/>
                    <a:lstStyle/>
                    <a:p>
                      <a:r>
                        <a:rPr lang="en-US" sz="2000" dirty="0" smtClean="0"/>
                        <a:t>Denmark</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European Union</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Hungary</a:t>
                      </a:r>
                      <a:endParaRPr lang="en-US" sz="2000" dirty="0"/>
                    </a:p>
                  </a:txBody>
                  <a:tcPr/>
                </a:tc>
                <a:tc>
                  <a:txBody>
                    <a:bodyPr/>
                    <a:lstStyle/>
                    <a:p>
                      <a:r>
                        <a:rPr lang="en-US" sz="2000" dirty="0" smtClean="0"/>
                        <a:t>45</a:t>
                      </a:r>
                      <a:endParaRPr lang="en-US" sz="2000" dirty="0"/>
                    </a:p>
                  </a:txBody>
                  <a:tcPr/>
                </a:tc>
              </a:tr>
              <a:tr h="401481">
                <a:tc>
                  <a:txBody>
                    <a:bodyPr/>
                    <a:lstStyle/>
                    <a:p>
                      <a:r>
                        <a:rPr lang="en-US" sz="2000" dirty="0" smtClean="0"/>
                        <a:t>Italy</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Netherlands</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Norway</a:t>
                      </a:r>
                      <a:endParaRPr lang="en-US" sz="2000" dirty="0"/>
                    </a:p>
                  </a:txBody>
                  <a:tcPr/>
                </a:tc>
                <a:tc>
                  <a:txBody>
                    <a:bodyPr/>
                    <a:lstStyle/>
                    <a:p>
                      <a:r>
                        <a:rPr lang="en-US" sz="2000" dirty="0" smtClean="0"/>
                        <a:t>50</a:t>
                      </a:r>
                      <a:endParaRPr lang="en-US" sz="2000" dirty="0"/>
                    </a:p>
                  </a:txBody>
                  <a:tcPr/>
                </a:tc>
              </a:tr>
              <a:tr h="401481">
                <a:tc>
                  <a:txBody>
                    <a:bodyPr/>
                    <a:lstStyle/>
                    <a:p>
                      <a:r>
                        <a:rPr lang="en-US" sz="2000" dirty="0" smtClean="0"/>
                        <a:t>Portugal</a:t>
                      </a:r>
                      <a:endParaRPr lang="en-US" sz="2000" dirty="0"/>
                    </a:p>
                  </a:txBody>
                  <a:tcPr/>
                </a:tc>
                <a:tc>
                  <a:txBody>
                    <a:bodyPr/>
                    <a:lstStyle/>
                    <a:p>
                      <a:r>
                        <a:rPr lang="en-US" sz="2000" dirty="0" smtClean="0"/>
                        <a:t>45</a:t>
                      </a:r>
                      <a:endParaRPr lang="en-US" sz="2000" dirty="0"/>
                    </a:p>
                  </a:txBody>
                  <a:tcPr/>
                </a:tc>
              </a:tr>
              <a:tr h="401481">
                <a:tc>
                  <a:txBody>
                    <a:bodyPr/>
                    <a:lstStyle/>
                    <a:p>
                      <a:r>
                        <a:rPr lang="en-US" sz="2000" dirty="0" smtClean="0"/>
                        <a:t>Spain</a:t>
                      </a:r>
                      <a:endParaRPr lang="en-US" sz="2000" dirty="0"/>
                    </a:p>
                  </a:txBody>
                  <a:tcPr/>
                </a:tc>
                <a:tc>
                  <a:txBody>
                    <a:bodyPr/>
                    <a:lstStyle/>
                    <a:p>
                      <a:r>
                        <a:rPr lang="en-US" sz="2000" dirty="0" smtClean="0"/>
                        <a:t>45; 50 (regional variation)</a:t>
                      </a:r>
                      <a:endParaRPr lang="en-US" sz="2000" dirty="0"/>
                    </a:p>
                  </a:txBody>
                  <a:tcPr/>
                </a:tc>
              </a:tr>
              <a:tr h="401481">
                <a:tc>
                  <a:txBody>
                    <a:bodyPr/>
                    <a:lstStyle/>
                    <a:p>
                      <a:r>
                        <a:rPr lang="en-US" sz="2000" dirty="0" smtClean="0"/>
                        <a:t>Sweden</a:t>
                      </a:r>
                      <a:endParaRPr lang="en-US" sz="2000" dirty="0"/>
                    </a:p>
                  </a:txBody>
                  <a:tcPr/>
                </a:tc>
                <a:tc>
                  <a:txBody>
                    <a:bodyPr/>
                    <a:lstStyle/>
                    <a:p>
                      <a:r>
                        <a:rPr lang="en-US" sz="2000" dirty="0" smtClean="0"/>
                        <a:t>40</a:t>
                      </a:r>
                      <a:endParaRPr lang="en-US" sz="2000" dirty="0"/>
                    </a:p>
                  </a:txBody>
                  <a:tcPr/>
                </a:tc>
              </a:tr>
              <a:tr h="435993">
                <a:tc>
                  <a:txBody>
                    <a:bodyPr/>
                    <a:lstStyle/>
                    <a:p>
                      <a:r>
                        <a:rPr lang="en-US" sz="2000" dirty="0" smtClean="0"/>
                        <a:t>United</a:t>
                      </a:r>
                      <a:r>
                        <a:rPr lang="en-US" sz="2000" baseline="0" dirty="0" smtClean="0"/>
                        <a:t> Kingdom</a:t>
                      </a:r>
                      <a:endParaRPr lang="en-US" sz="2000" dirty="0"/>
                    </a:p>
                  </a:txBody>
                  <a:tcPr/>
                </a:tc>
                <a:tc>
                  <a:txBody>
                    <a:bodyPr/>
                    <a:lstStyle/>
                    <a:p>
                      <a:r>
                        <a:rPr lang="en-US" sz="2000" dirty="0" smtClean="0"/>
                        <a:t>47 </a:t>
                      </a:r>
                      <a:endParaRPr lang="en-US" sz="2000" dirty="0"/>
                    </a:p>
                  </a:txBody>
                  <a:tcPr/>
                </a:tc>
              </a:tr>
            </a:tbl>
          </a:graphicData>
        </a:graphic>
      </p:graphicFrame>
      <p:sp>
        <p:nvSpPr>
          <p:cNvPr id="5" name="TextBox 4"/>
          <p:cNvSpPr txBox="1"/>
          <p:nvPr/>
        </p:nvSpPr>
        <p:spPr>
          <a:xfrm>
            <a:off x="5334000" y="2057400"/>
            <a:ext cx="3657600" cy="3046988"/>
          </a:xfrm>
          <a:prstGeom prst="rect">
            <a:avLst/>
          </a:prstGeom>
          <a:noFill/>
        </p:spPr>
        <p:txBody>
          <a:bodyPr wrap="square" rtlCol="0">
            <a:spAutoFit/>
          </a:bodyPr>
          <a:lstStyle/>
          <a:p>
            <a:r>
              <a:rPr lang="en-US" dirty="0" smtClean="0">
                <a:solidFill>
                  <a:srgbClr val="FFFFFF"/>
                </a:solidFill>
              </a:rPr>
              <a:t>Questionable relevance of international guidelines and practices to female population in the USA:</a:t>
            </a:r>
          </a:p>
          <a:p>
            <a:r>
              <a:rPr lang="en-US" dirty="0" smtClean="0">
                <a:solidFill>
                  <a:srgbClr val="FFFFFF"/>
                </a:solidFill>
              </a:rPr>
              <a:t>-</a:t>
            </a:r>
            <a:r>
              <a:rPr lang="en-US" i="1" dirty="0" smtClean="0">
                <a:solidFill>
                  <a:srgbClr val="FFFFFF"/>
                </a:solidFill>
              </a:rPr>
              <a:t>different demographics with respect to age; racial/ethnic diversity; and disparities issues</a:t>
            </a:r>
            <a:endParaRPr lang="en-US" i="1" dirty="0">
              <a:solidFill>
                <a:srgbClr val="FFFFFF"/>
              </a:solidFill>
            </a:endParaRPr>
          </a:p>
        </p:txBody>
      </p:sp>
    </p:spTree>
    <p:extLst>
      <p:ext uri="{BB962C8B-B14F-4D97-AF65-F5344CB8AC3E}">
        <p14:creationId xmlns:p14="http://schemas.microsoft.com/office/powerpoint/2010/main" val="26036327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1"/>
          <p:cNvSpPr>
            <a:spLocks noChangeArrowheads="1"/>
          </p:cNvSpPr>
          <p:nvPr/>
        </p:nvSpPr>
        <p:spPr bwMode="auto">
          <a:xfrm>
            <a:off x="895525" y="-1219200"/>
            <a:ext cx="8229600" cy="3336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p>
            <a:pPr algn="ctr"/>
            <a:r>
              <a:rPr lang="en-US" altLang="en-US" sz="1800" dirty="0" smtClean="0">
                <a:solidFill>
                  <a:srgbClr val="000000"/>
                </a:solidFill>
                <a:latin typeface="Arial" panose="020B0604020202020204" pitchFamily="34" charset="0"/>
                <a:hlinkClick r:id="rId3" tooltip="http://m.whitehouse.gov/"/>
              </a:rPr>
              <a:t>  </a:t>
            </a:r>
            <a:r>
              <a:rPr lang="en-US" altLang="en-US" sz="3400" dirty="0" smtClean="0">
                <a:solidFill>
                  <a:srgbClr val="000000"/>
                </a:solidFill>
                <a:latin typeface="Arial" panose="020B0604020202020204" pitchFamily="34" charset="0"/>
              </a:rPr>
              <a:t> </a:t>
            </a:r>
            <a:r>
              <a:rPr lang="en-US" altLang="en-US" sz="1800" dirty="0" smtClean="0">
                <a:solidFill>
                  <a:srgbClr val="000000"/>
                </a:solidFill>
                <a:latin typeface="Arial" panose="020B0604020202020204" pitchFamily="34" charset="0"/>
              </a:rPr>
              <a:t>            </a:t>
            </a:r>
          </a:p>
          <a:p>
            <a:r>
              <a:rPr lang="en-US" altLang="en-US" sz="1800" dirty="0" smtClean="0">
                <a:solidFill>
                  <a:srgbClr val="000000"/>
                </a:solidFill>
                <a:latin typeface="Arial" panose="020B0604020202020204" pitchFamily="34" charset="0"/>
              </a:rPr>
              <a:t>  </a:t>
            </a:r>
            <a:r>
              <a:rPr lang="en-US" altLang="en-US" sz="400" dirty="0" smtClean="0">
                <a:solidFill>
                  <a:srgbClr val="000000"/>
                </a:solidFill>
                <a:latin typeface="Arial" panose="020B0604020202020204" pitchFamily="34" charset="0"/>
              </a:rPr>
              <a:t> </a:t>
            </a:r>
            <a:r>
              <a:rPr lang="en-US" altLang="en-US" sz="1800" dirty="0" smtClean="0">
                <a:solidFill>
                  <a:srgbClr val="000000"/>
                </a:solidFill>
                <a:latin typeface="Arial" panose="020B0604020202020204" pitchFamily="34" charset="0"/>
              </a:rPr>
              <a:t>              </a:t>
            </a:r>
          </a:p>
          <a:p>
            <a:r>
              <a:rPr lang="en-US" altLang="en-US" sz="1800" dirty="0" smtClean="0">
                <a:solidFill>
                  <a:srgbClr val="000000"/>
                </a:solidFill>
                <a:latin typeface="Arial" panose="020B0604020202020204" pitchFamily="34" charset="0"/>
              </a:rPr>
              <a:t>MENU</a:t>
            </a:r>
          </a:p>
          <a:p>
            <a:r>
              <a:rPr lang="en-US" altLang="en-US" sz="1800" b="1" dirty="0" smtClean="0">
                <a:solidFill>
                  <a:srgbClr val="000000"/>
                </a:solidFill>
                <a:latin typeface="Arial" panose="020B0604020202020204" pitchFamily="34" charset="0"/>
              </a:rPr>
              <a:t>The White House</a:t>
            </a:r>
            <a:endParaRPr lang="en-US" altLang="en-US" sz="1800" dirty="0" smtClean="0">
              <a:solidFill>
                <a:srgbClr val="000000"/>
              </a:solidFill>
              <a:latin typeface="Arial" panose="020B0604020202020204" pitchFamily="34" charset="0"/>
            </a:endParaRPr>
          </a:p>
          <a:p>
            <a:r>
              <a:rPr lang="en-US" altLang="en-US" sz="1800" dirty="0" smtClean="0">
                <a:solidFill>
                  <a:srgbClr val="000000"/>
                </a:solidFill>
                <a:latin typeface="Arial" panose="020B0604020202020204" pitchFamily="34" charset="0"/>
              </a:rPr>
              <a:t>Office of the Press Secretary</a:t>
            </a:r>
          </a:p>
          <a:p>
            <a:r>
              <a:rPr lang="en-US" altLang="en-US" sz="1800" dirty="0" smtClean="0">
                <a:solidFill>
                  <a:srgbClr val="000000"/>
                </a:solidFill>
                <a:latin typeface="Arial" panose="020B0604020202020204" pitchFamily="34" charset="0"/>
              </a:rPr>
              <a:t>For Immediate Release</a:t>
            </a:r>
          </a:p>
          <a:p>
            <a:r>
              <a:rPr lang="en-US" altLang="en-US" sz="1800" dirty="0" smtClean="0">
                <a:solidFill>
                  <a:srgbClr val="000000"/>
                </a:solidFill>
                <a:latin typeface="Arial" panose="020B0604020202020204" pitchFamily="34" charset="0"/>
              </a:rPr>
              <a:t>October 01, 2010</a:t>
            </a:r>
          </a:p>
          <a:p>
            <a:r>
              <a:rPr lang="en-US" altLang="en-US" sz="1800" dirty="0" smtClean="0">
                <a:solidFill>
                  <a:srgbClr val="000000"/>
                </a:solidFill>
                <a:latin typeface="Arial" panose="020B0604020202020204" pitchFamily="34" charset="0"/>
              </a:rPr>
              <a:t/>
            </a:r>
            <a:br>
              <a:rPr lang="en-US" altLang="en-US" sz="1800" dirty="0" smtClean="0">
                <a:solidFill>
                  <a:srgbClr val="000000"/>
                </a:solidFill>
                <a:latin typeface="Arial" panose="020B0604020202020204" pitchFamily="34" charset="0"/>
              </a:rPr>
            </a:br>
            <a:endParaRPr lang="en-US" altLang="en-US" sz="1200" b="1" dirty="0" smtClean="0">
              <a:solidFill>
                <a:srgbClr val="000000"/>
              </a:solidFill>
              <a:latin typeface="Arial" panose="020B0604020202020204" pitchFamily="34" charset="0"/>
            </a:endParaRPr>
          </a:p>
          <a:p>
            <a:r>
              <a:rPr lang="en-US" altLang="en-US" sz="1200" b="1" dirty="0" smtClean="0">
                <a:solidFill>
                  <a:srgbClr val="000000"/>
                </a:solidFill>
                <a:latin typeface="Arial" panose="020B0604020202020204" pitchFamily="34" charset="0"/>
              </a:rPr>
              <a:t>Presidential Proclamation--National Breast Cancer Awareness Month</a:t>
            </a:r>
          </a:p>
          <a:p>
            <a:r>
              <a:rPr lang="en-US" altLang="en-US" sz="600" dirty="0" smtClean="0">
                <a:solidFill>
                  <a:srgbClr val="000000"/>
                </a:solidFill>
                <a:latin typeface="Arial" panose="020B0604020202020204" pitchFamily="34" charset="0"/>
              </a:rPr>
              <a:t> While considerable progress has been made in the fight against breast cancer, it remains the most frequently diagnosed type of non skin cancer and the second leading cause of cancer deaths among women in our country.  This year alone, over 200,000 Americans will be diagnosed and nearly 40,000 lives will be </a:t>
            </a:r>
            <a:endParaRPr lang="en-US" altLang="en-US" sz="1800" dirty="0" smtClean="0">
              <a:solidFill>
                <a:srgbClr val="000000"/>
              </a:solidFill>
              <a:latin typeface="Arial" panose="020B0604020202020204" pitchFamily="34" charset="0"/>
            </a:endParaRPr>
          </a:p>
        </p:txBody>
      </p:sp>
      <p:pic>
        <p:nvPicPr>
          <p:cNvPr id="1134594" name="Picture 2" descr="The White House">
            <a:hlinkClick r:id="rId3" tooltip="http://m.whitehouse.gov/"/>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
            <a:ext cx="1981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34595" name="Picture 3" descr="http://m.whitehouse.gov/sites/default/themes/wh_mobile/css/wh_tex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114425"/>
            <a:ext cx="971550" cy="66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59" y="2286000"/>
            <a:ext cx="9004300" cy="3416320"/>
          </a:xfrm>
          <a:prstGeom prst="rect">
            <a:avLst/>
          </a:prstGeom>
        </p:spPr>
        <p:txBody>
          <a:bodyPr wrap="square">
            <a:spAutoFit/>
          </a:bodyPr>
          <a:lstStyle/>
          <a:p>
            <a:r>
              <a:rPr lang="en-US" dirty="0">
                <a:solidFill>
                  <a:srgbClr val="000000"/>
                </a:solidFill>
              </a:rPr>
              <a:t> In order to detect breast cancer early, we must ensure all women can access these important screenings.  The Affordable Care Act, which I was proud to sign into law earlier this year, requires all new health insurance policies to cover recommended preventive services without any additional cost, including annual mammography screenings for women over age 40.  The Affordable Care Act will also ensure that people who have been diagnosed with breast cancer cannot be excluded from coverage for a pre-existing condition or charged higher premiums.</a:t>
            </a:r>
          </a:p>
        </p:txBody>
      </p:sp>
    </p:spTree>
    <p:extLst>
      <p:ext uri="{BB962C8B-B14F-4D97-AF65-F5344CB8AC3E}">
        <p14:creationId xmlns:p14="http://schemas.microsoft.com/office/powerpoint/2010/main" val="450191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534400" cy="762000"/>
          </a:xfrm>
        </p:spPr>
        <p:txBody>
          <a:bodyPr/>
          <a:lstStyle/>
          <a:p>
            <a:r>
              <a:rPr lang="en-US" sz="3200" dirty="0" smtClean="0"/>
              <a:t>To Be </a:t>
            </a:r>
            <a:r>
              <a:rPr lang="en-US" sz="3200" dirty="0" err="1" smtClean="0"/>
              <a:t>Discussed:Message</a:t>
            </a:r>
            <a:r>
              <a:rPr lang="en-US" sz="3200" dirty="0" smtClean="0"/>
              <a:t> #7 and </a:t>
            </a:r>
            <a:br>
              <a:rPr lang="en-US" sz="3200" dirty="0" smtClean="0"/>
            </a:br>
            <a:r>
              <a:rPr lang="en-US" sz="3200" dirty="0" smtClean="0"/>
              <a:t>Individualized Screening Recommendation</a:t>
            </a:r>
            <a:endParaRPr lang="en-US" sz="3200" dirty="0"/>
          </a:p>
        </p:txBody>
      </p:sp>
      <p:sp>
        <p:nvSpPr>
          <p:cNvPr id="3" name="Content Placeholder 2"/>
          <p:cNvSpPr>
            <a:spLocks noGrp="1"/>
          </p:cNvSpPr>
          <p:nvPr>
            <p:ph idx="1"/>
          </p:nvPr>
        </p:nvSpPr>
        <p:spPr>
          <a:xfrm>
            <a:off x="76200" y="1219200"/>
            <a:ext cx="8915400" cy="5791200"/>
          </a:xfrm>
        </p:spPr>
        <p:txBody>
          <a:bodyPr/>
          <a:lstStyle/>
          <a:p>
            <a:r>
              <a:rPr lang="en-US" sz="3600" b="1" dirty="0" smtClean="0"/>
              <a:t>Current CDC position:</a:t>
            </a:r>
          </a:p>
          <a:p>
            <a:pPr lvl="1"/>
            <a:r>
              <a:rPr lang="en-US" sz="3200" dirty="0" smtClean="0"/>
              <a:t>Endorses screening beginning at age 50 years</a:t>
            </a:r>
          </a:p>
          <a:p>
            <a:pPr lvl="1"/>
            <a:r>
              <a:rPr lang="en-US" sz="3200" dirty="0" smtClean="0"/>
              <a:t>Patients encouraged to discuss with their physician whether or not to “opt-in” for screening prior to age 50.</a:t>
            </a:r>
          </a:p>
          <a:p>
            <a:r>
              <a:rPr lang="en-US" sz="3600" b="1" dirty="0" smtClean="0"/>
              <a:t>Alternative position:</a:t>
            </a:r>
          </a:p>
          <a:p>
            <a:pPr lvl="1"/>
            <a:r>
              <a:rPr lang="en-US" sz="3200" dirty="0" smtClean="0"/>
              <a:t>Endorse screening beginning at age 40 years</a:t>
            </a:r>
          </a:p>
          <a:p>
            <a:pPr lvl="1"/>
            <a:r>
              <a:rPr lang="en-US" sz="3200" dirty="0" smtClean="0"/>
              <a:t>Encourage patients to discuss with their physician whether or not to “opt-out” of screening until reaching age 50.</a:t>
            </a:r>
            <a:endParaRPr lang="en-US" sz="3200" dirty="0"/>
          </a:p>
        </p:txBody>
      </p:sp>
    </p:spTree>
    <p:extLst>
      <p:ext uri="{BB962C8B-B14F-4D97-AF65-F5344CB8AC3E}">
        <p14:creationId xmlns:p14="http://schemas.microsoft.com/office/powerpoint/2010/main" val="2191367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Diverse Opinions Expressed by </a:t>
            </a:r>
            <a:br>
              <a:rPr lang="en-US" sz="3600" dirty="0" smtClean="0"/>
            </a:br>
            <a:r>
              <a:rPr lang="en-US" sz="3600" dirty="0" smtClean="0"/>
              <a:t>Work-Group Members</a:t>
            </a:r>
            <a:endParaRPr lang="en-US" sz="3600" dirty="0"/>
          </a:p>
        </p:txBody>
      </p:sp>
      <p:sp>
        <p:nvSpPr>
          <p:cNvPr id="3" name="Content Placeholder 2"/>
          <p:cNvSpPr>
            <a:spLocks noGrp="1"/>
          </p:cNvSpPr>
          <p:nvPr>
            <p:ph idx="1"/>
          </p:nvPr>
        </p:nvSpPr>
        <p:spPr>
          <a:xfrm>
            <a:off x="0" y="1295400"/>
            <a:ext cx="9067800" cy="4724400"/>
          </a:xfrm>
        </p:spPr>
        <p:txBody>
          <a:bodyPr/>
          <a:lstStyle/>
          <a:p>
            <a:r>
              <a:rPr lang="en-US" sz="3000" dirty="0" smtClean="0"/>
              <a:t>Opinions favoring initiation of screening mammography at age 50 years</a:t>
            </a:r>
          </a:p>
          <a:p>
            <a:r>
              <a:rPr lang="en-US" sz="3000" dirty="0"/>
              <a:t>Opinions favoring initiation of screening mammography at age </a:t>
            </a:r>
            <a:r>
              <a:rPr lang="en-US" sz="3000" dirty="0" smtClean="0"/>
              <a:t>40 years</a:t>
            </a:r>
          </a:p>
          <a:p>
            <a:r>
              <a:rPr lang="en-US" sz="3000" dirty="0" smtClean="0"/>
              <a:t>Opinions that our Advisory Committee should not address an existing CDC position that is unlikely to be changed</a:t>
            </a:r>
          </a:p>
          <a:p>
            <a:r>
              <a:rPr lang="en-US" sz="3000" dirty="0" smtClean="0"/>
              <a:t>Opinions that our Advisory Committee should not address the screening mammography debate without conducting its own evidence-based review</a:t>
            </a:r>
          </a:p>
          <a:p>
            <a:pPr lvl="1"/>
            <a:r>
              <a:rPr lang="en-US" i="1" dirty="0" smtClean="0"/>
              <a:t>Acknowledging, we are not resourced for such an effort</a:t>
            </a:r>
            <a:endParaRPr lang="en-US" i="1" dirty="0"/>
          </a:p>
          <a:p>
            <a:endParaRPr lang="en-US" dirty="0" smtClean="0"/>
          </a:p>
          <a:p>
            <a:r>
              <a:rPr lang="en-US" dirty="0" smtClean="0"/>
              <a:t> </a:t>
            </a:r>
            <a:endParaRPr lang="en-US" dirty="0"/>
          </a:p>
        </p:txBody>
      </p:sp>
    </p:spTree>
    <p:extLst>
      <p:ext uri="{BB962C8B-B14F-4D97-AF65-F5344CB8AC3E}">
        <p14:creationId xmlns:p14="http://schemas.microsoft.com/office/powerpoint/2010/main" val="13674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667000"/>
            <a:ext cx="7772400" cy="4876800"/>
          </a:xfrm>
        </p:spPr>
        <p:txBody>
          <a:bodyPr/>
          <a:lstStyle/>
          <a:p>
            <a:pPr marL="0" indent="0" algn="ctr">
              <a:buNone/>
            </a:pPr>
            <a:r>
              <a:rPr lang="en-US" sz="4400" dirty="0" smtClean="0"/>
              <a:t>What is the breast cancer burden of this target audience and has it been increasing over time?</a:t>
            </a:r>
            <a:endParaRPr lang="en-US" sz="4400" dirty="0"/>
          </a:p>
        </p:txBody>
      </p:sp>
    </p:spTree>
    <p:extLst>
      <p:ext uri="{BB962C8B-B14F-4D97-AF65-F5344CB8AC3E}">
        <p14:creationId xmlns:p14="http://schemas.microsoft.com/office/powerpoint/2010/main" val="1872587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14400"/>
          </a:xfrm>
        </p:spPr>
        <p:txBody>
          <a:bodyPr/>
          <a:lstStyle/>
          <a:p>
            <a:r>
              <a:rPr lang="en-US" sz="3600" dirty="0" smtClean="0"/>
              <a:t>ACBCYW and </a:t>
            </a:r>
            <a:br>
              <a:rPr lang="en-US" sz="3600" dirty="0" smtClean="0"/>
            </a:br>
            <a:r>
              <a:rPr lang="en-US" sz="3600" dirty="0" smtClean="0"/>
              <a:t>Screening Mammography</a:t>
            </a:r>
            <a:endParaRPr lang="en-US" sz="3600" dirty="0"/>
          </a:p>
        </p:txBody>
      </p:sp>
      <p:sp>
        <p:nvSpPr>
          <p:cNvPr id="3" name="Content Placeholder 2"/>
          <p:cNvSpPr>
            <a:spLocks noGrp="1"/>
          </p:cNvSpPr>
          <p:nvPr>
            <p:ph idx="1"/>
          </p:nvPr>
        </p:nvSpPr>
        <p:spPr>
          <a:xfrm>
            <a:off x="685800" y="2133600"/>
            <a:ext cx="7772400" cy="3962400"/>
          </a:xfrm>
        </p:spPr>
        <p:txBody>
          <a:bodyPr/>
          <a:lstStyle/>
          <a:p>
            <a:r>
              <a:rPr lang="en-US" dirty="0" smtClean="0"/>
              <a:t>Can the Advisory Committee to the CDC on Breast Cancer in Young Women endorse/support an IOM report to review the screening mammography evidence?</a:t>
            </a:r>
            <a:endParaRPr lang="en-US" dirty="0"/>
          </a:p>
        </p:txBody>
      </p:sp>
    </p:spTree>
    <p:extLst>
      <p:ext uri="{BB962C8B-B14F-4D97-AF65-F5344CB8AC3E}">
        <p14:creationId xmlns:p14="http://schemas.microsoft.com/office/powerpoint/2010/main" val="4168653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p:spPr>
        <p:txBody>
          <a:bodyPr/>
          <a:lstStyle/>
          <a:p>
            <a:pPr lvl="0"/>
            <a:r>
              <a:rPr lang="en-US" sz="2800" dirty="0" smtClean="0"/>
              <a:t>Rationale for a Re-look at the Evidence: Issues that have received less attention in existing reviews</a:t>
            </a:r>
            <a:endParaRPr lang="en-US" sz="2800" dirty="0"/>
          </a:p>
        </p:txBody>
      </p:sp>
      <p:sp>
        <p:nvSpPr>
          <p:cNvPr id="3" name="Content Placeholder 2"/>
          <p:cNvSpPr>
            <a:spLocks noGrp="1"/>
          </p:cNvSpPr>
          <p:nvPr>
            <p:ph idx="1"/>
          </p:nvPr>
        </p:nvSpPr>
        <p:spPr>
          <a:xfrm>
            <a:off x="152400" y="1447800"/>
            <a:ext cx="8686800" cy="5105400"/>
          </a:xfrm>
        </p:spPr>
        <p:txBody>
          <a:bodyPr/>
          <a:lstStyle/>
          <a:p>
            <a:r>
              <a:rPr lang="en-US" sz="2800" b="1" dirty="0"/>
              <a:t>Disparities in breast cancer incidence and mortality in the United </a:t>
            </a:r>
            <a:r>
              <a:rPr lang="en-US" sz="2800" b="1" dirty="0" smtClean="0"/>
              <a:t>States</a:t>
            </a:r>
          </a:p>
          <a:p>
            <a:pPr lvl="1"/>
            <a:r>
              <a:rPr lang="en-US" sz="2400" i="1" dirty="0" smtClean="0"/>
              <a:t>Although </a:t>
            </a:r>
            <a:r>
              <a:rPr lang="en-US" sz="2400" i="1" dirty="0"/>
              <a:t>risk of breast cancer increases with age in all women, young African American women face a higher likelihood of being diagnosed with breast cancer compared to young White Americans, and they face an increased likelihood of being diagnosed with biologically-aggressive tumors. </a:t>
            </a:r>
            <a:endParaRPr lang="en-US" sz="2400" i="1" dirty="0" smtClean="0"/>
          </a:p>
          <a:p>
            <a:pPr lvl="1"/>
            <a:r>
              <a:rPr lang="en-US" sz="2400" i="1" dirty="0" smtClean="0"/>
              <a:t>Breast cancer mortality disparities exist between African American and White Americans in all age categories</a:t>
            </a:r>
          </a:p>
          <a:p>
            <a:pPr lvl="1"/>
            <a:r>
              <a:rPr lang="en-US" sz="2400" i="1" dirty="0" smtClean="0"/>
              <a:t>Screening </a:t>
            </a:r>
            <a:r>
              <a:rPr lang="en-US" sz="2400" i="1" dirty="0"/>
              <a:t>and early-detection of biologically-aggressive patterns of breast cancers is effective, </a:t>
            </a:r>
            <a:r>
              <a:rPr lang="en-US" sz="2400" i="1" dirty="0" smtClean="0"/>
              <a:t>and the impact of screening on breast cancer disparities in young women should be addressed.</a:t>
            </a:r>
            <a:endParaRPr lang="en-US" sz="2400" dirty="0"/>
          </a:p>
        </p:txBody>
      </p:sp>
    </p:spTree>
    <p:extLst>
      <p:ext uri="{BB962C8B-B14F-4D97-AF65-F5344CB8AC3E}">
        <p14:creationId xmlns:p14="http://schemas.microsoft.com/office/powerpoint/2010/main" val="44955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p:spPr>
        <p:txBody>
          <a:bodyPr/>
          <a:lstStyle/>
          <a:p>
            <a:pPr lvl="0"/>
            <a:r>
              <a:rPr lang="en-US" sz="2800" dirty="0" smtClean="0"/>
              <a:t>Rationale for a Re-look at the Evidence: Issues that have received less attention in existing reviews</a:t>
            </a:r>
            <a:endParaRPr lang="en-US" sz="2800" dirty="0"/>
          </a:p>
        </p:txBody>
      </p:sp>
      <p:sp>
        <p:nvSpPr>
          <p:cNvPr id="3" name="Content Placeholder 2"/>
          <p:cNvSpPr>
            <a:spLocks noGrp="1"/>
          </p:cNvSpPr>
          <p:nvPr>
            <p:ph idx="1"/>
          </p:nvPr>
        </p:nvSpPr>
        <p:spPr>
          <a:xfrm>
            <a:off x="228600" y="1143000"/>
            <a:ext cx="8534400" cy="5029200"/>
          </a:xfrm>
        </p:spPr>
        <p:txBody>
          <a:bodyPr/>
          <a:lstStyle/>
          <a:p>
            <a:r>
              <a:rPr lang="en-US" b="1" dirty="0" smtClean="0"/>
              <a:t>Absolute </a:t>
            </a:r>
            <a:r>
              <a:rPr lang="en-US" b="1" dirty="0"/>
              <a:t>numbers of young women in the United </a:t>
            </a:r>
            <a:r>
              <a:rPr lang="en-US" b="1" dirty="0" smtClean="0"/>
              <a:t>States</a:t>
            </a:r>
          </a:p>
          <a:p>
            <a:pPr lvl="1"/>
            <a:r>
              <a:rPr lang="en-US" sz="2600" i="1" dirty="0"/>
              <a:t>P</a:t>
            </a:r>
            <a:r>
              <a:rPr lang="en-US" sz="2600" i="1" dirty="0" smtClean="0"/>
              <a:t>opulation-based </a:t>
            </a:r>
            <a:r>
              <a:rPr lang="en-US" sz="2600" i="1" dirty="0"/>
              <a:t>breast cancer incidence is lower for young women compared to older women, and </a:t>
            </a:r>
            <a:r>
              <a:rPr lang="en-US" sz="2600" i="1" dirty="0" smtClean="0"/>
              <a:t>screening </a:t>
            </a:r>
            <a:r>
              <a:rPr lang="en-US" sz="2600" i="1" dirty="0"/>
              <a:t>mammography in young women therefore has a lower </a:t>
            </a:r>
            <a:r>
              <a:rPr lang="en-US" sz="2600" i="1" dirty="0" smtClean="0"/>
              <a:t>proportional yield</a:t>
            </a:r>
            <a:r>
              <a:rPr lang="en-US" sz="2600" i="1" dirty="0"/>
              <a:t>. </a:t>
            </a:r>
            <a:endParaRPr lang="en-US" sz="2600" i="1" dirty="0" smtClean="0"/>
          </a:p>
          <a:p>
            <a:pPr lvl="1"/>
            <a:r>
              <a:rPr lang="en-US" sz="2600" i="1" dirty="0" smtClean="0"/>
              <a:t>However</a:t>
            </a:r>
            <a:r>
              <a:rPr lang="en-US" sz="2600" i="1" dirty="0"/>
              <a:t>, the absolute volume/number of young women in the United States has increased substantially over the past several decades, and </a:t>
            </a:r>
            <a:r>
              <a:rPr lang="en-US" sz="2600" i="1" dirty="0" smtClean="0"/>
              <a:t>the absolute volume/number of young breast cancer patients is rising.</a:t>
            </a:r>
          </a:p>
          <a:p>
            <a:pPr lvl="1"/>
            <a:r>
              <a:rPr lang="en-US" sz="2600" i="1" dirty="0" smtClean="0"/>
              <a:t>The impact of screening mammography in young women should address population changes and the absolute magnitude/numbers of women affected</a:t>
            </a:r>
            <a:endParaRPr lang="en-US" sz="2600" dirty="0"/>
          </a:p>
        </p:txBody>
      </p:sp>
    </p:spTree>
    <p:extLst>
      <p:ext uri="{BB962C8B-B14F-4D97-AF65-F5344CB8AC3E}">
        <p14:creationId xmlns:p14="http://schemas.microsoft.com/office/powerpoint/2010/main" val="817510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14400"/>
          </a:xfrm>
        </p:spPr>
        <p:txBody>
          <a:bodyPr/>
          <a:lstStyle/>
          <a:p>
            <a:pPr lvl="0"/>
            <a:r>
              <a:rPr lang="en-US" sz="2800" dirty="0" smtClean="0"/>
              <a:t>Rationale for a Re-look at the Evidence: Issues that have received less attention in existing reviews</a:t>
            </a:r>
            <a:endParaRPr lang="en-US" sz="2800" dirty="0"/>
          </a:p>
        </p:txBody>
      </p:sp>
      <p:sp>
        <p:nvSpPr>
          <p:cNvPr id="3" name="Content Placeholder 2"/>
          <p:cNvSpPr>
            <a:spLocks noGrp="1"/>
          </p:cNvSpPr>
          <p:nvPr>
            <p:ph idx="1"/>
          </p:nvPr>
        </p:nvSpPr>
        <p:spPr>
          <a:xfrm>
            <a:off x="609600" y="1447800"/>
            <a:ext cx="7543800" cy="5105400"/>
          </a:xfrm>
        </p:spPr>
        <p:txBody>
          <a:bodyPr/>
          <a:lstStyle/>
          <a:p>
            <a:r>
              <a:rPr lang="en-US" sz="4000" b="1" dirty="0" smtClean="0"/>
              <a:t>More </a:t>
            </a:r>
            <a:r>
              <a:rPr lang="en-US" sz="4000" b="1" dirty="0"/>
              <a:t>Stage 4 breast cancers in young </a:t>
            </a:r>
            <a:r>
              <a:rPr lang="en-US" sz="4000" b="1" dirty="0" smtClean="0"/>
              <a:t>women</a:t>
            </a:r>
          </a:p>
          <a:p>
            <a:pPr lvl="1"/>
            <a:r>
              <a:rPr lang="en-US" sz="3200" i="1" dirty="0" smtClean="0"/>
              <a:t>Population-based </a:t>
            </a:r>
            <a:r>
              <a:rPr lang="en-US" sz="3200" i="1" dirty="0"/>
              <a:t>data reveal rising rates of young breast cancer patients diagnosed metastatic </a:t>
            </a:r>
            <a:r>
              <a:rPr lang="en-US" sz="3200" i="1" dirty="0" smtClean="0"/>
              <a:t>disease</a:t>
            </a:r>
          </a:p>
          <a:p>
            <a:pPr lvl="1"/>
            <a:r>
              <a:rPr lang="en-US" sz="3200" i="1" dirty="0" smtClean="0"/>
              <a:t>Future studies should address the potential impact of screening mammography on efforts to reverse this trend</a:t>
            </a:r>
            <a:endParaRPr lang="en-US" sz="3200" dirty="0"/>
          </a:p>
        </p:txBody>
      </p:sp>
    </p:spTree>
    <p:extLst>
      <p:ext uri="{BB962C8B-B14F-4D97-AF65-F5344CB8AC3E}">
        <p14:creationId xmlns:p14="http://schemas.microsoft.com/office/powerpoint/2010/main" val="817510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914400"/>
          </a:xfrm>
        </p:spPr>
        <p:txBody>
          <a:bodyPr/>
          <a:lstStyle/>
          <a:p>
            <a:r>
              <a:rPr lang="en-US" sz="3600" dirty="0" smtClean="0"/>
              <a:t>Many Thanks to the </a:t>
            </a:r>
            <a:br>
              <a:rPr lang="en-US" sz="3600" dirty="0" smtClean="0"/>
            </a:br>
            <a:r>
              <a:rPr lang="en-US" sz="3600" dirty="0" smtClean="0"/>
              <a:t>Work Group Members!!!!!</a:t>
            </a:r>
            <a:endParaRPr lang="en-US" sz="3600" dirty="0"/>
          </a:p>
        </p:txBody>
      </p:sp>
      <p:sp>
        <p:nvSpPr>
          <p:cNvPr id="3" name="Content Placeholder 2"/>
          <p:cNvSpPr>
            <a:spLocks noGrp="1"/>
          </p:cNvSpPr>
          <p:nvPr>
            <p:ph idx="1"/>
          </p:nvPr>
        </p:nvSpPr>
        <p:spPr>
          <a:xfrm>
            <a:off x="3048000" y="1143000"/>
            <a:ext cx="3886200" cy="4876800"/>
          </a:xfrm>
        </p:spPr>
        <p:txBody>
          <a:bodyPr/>
          <a:lstStyle/>
          <a:p>
            <a:r>
              <a:rPr lang="en-US" sz="2200" b="1" dirty="0" smtClean="0"/>
              <a:t>Lindsay </a:t>
            </a:r>
            <a:r>
              <a:rPr lang="en-US" sz="2200" b="1" dirty="0" err="1" smtClean="0"/>
              <a:t>Avner</a:t>
            </a:r>
            <a:endParaRPr lang="en-US" sz="2200" b="1" dirty="0" smtClean="0"/>
          </a:p>
          <a:p>
            <a:r>
              <a:rPr lang="en-US" sz="2200" b="1" dirty="0" smtClean="0"/>
              <a:t>Ulrike </a:t>
            </a:r>
            <a:r>
              <a:rPr lang="en-US" sz="2200" b="1" dirty="0" err="1" smtClean="0"/>
              <a:t>Boehmer</a:t>
            </a:r>
            <a:endParaRPr lang="en-US" sz="2200" b="1" dirty="0" smtClean="0"/>
          </a:p>
          <a:p>
            <a:r>
              <a:rPr lang="en-US" sz="2200" b="1" dirty="0" smtClean="0"/>
              <a:t>Otis Brawley</a:t>
            </a:r>
          </a:p>
          <a:p>
            <a:r>
              <a:rPr lang="en-US" sz="2200" b="1" dirty="0" smtClean="0"/>
              <a:t>Jennifer Croswell</a:t>
            </a:r>
          </a:p>
          <a:p>
            <a:r>
              <a:rPr lang="en-US" sz="2200" b="1" dirty="0" err="1" smtClean="0"/>
              <a:t>Carli</a:t>
            </a:r>
            <a:r>
              <a:rPr lang="en-US" sz="2200" b="1" dirty="0" smtClean="0"/>
              <a:t> Feinstein</a:t>
            </a:r>
          </a:p>
          <a:p>
            <a:r>
              <a:rPr lang="en-US" sz="2200" b="1" dirty="0" smtClean="0"/>
              <a:t>Sue Friedman</a:t>
            </a:r>
          </a:p>
          <a:p>
            <a:r>
              <a:rPr lang="en-US" sz="2200" b="1" dirty="0" smtClean="0"/>
              <a:t>Susan </a:t>
            </a:r>
            <a:r>
              <a:rPr lang="en-US" sz="2200" b="1" dirty="0" err="1" smtClean="0"/>
              <a:t>Kutner</a:t>
            </a:r>
            <a:endParaRPr lang="en-US" sz="2200" b="1" dirty="0" smtClean="0"/>
          </a:p>
          <a:p>
            <a:r>
              <a:rPr lang="en-US" sz="2200" b="1" dirty="0" smtClean="0"/>
              <a:t>Jung-Min Lee</a:t>
            </a:r>
          </a:p>
          <a:p>
            <a:r>
              <a:rPr lang="en-US" sz="2200" b="1" dirty="0" smtClean="0"/>
              <a:t>Jennifer </a:t>
            </a:r>
            <a:r>
              <a:rPr lang="en-US" sz="2200" b="1" dirty="0" err="1" smtClean="0"/>
              <a:t>Merschdorf</a:t>
            </a:r>
            <a:endParaRPr lang="en-US" sz="2200" b="1" dirty="0" smtClean="0"/>
          </a:p>
          <a:p>
            <a:r>
              <a:rPr lang="en-US" sz="2200" b="1" dirty="0" smtClean="0"/>
              <a:t>Ann Partridge</a:t>
            </a:r>
          </a:p>
          <a:p>
            <a:r>
              <a:rPr lang="en-US" sz="2200" b="1" dirty="0" smtClean="0"/>
              <a:t>Jeanne Steiner</a:t>
            </a:r>
          </a:p>
          <a:p>
            <a:r>
              <a:rPr lang="en-US" sz="2200" b="1" dirty="0" smtClean="0"/>
              <a:t>Rochelle </a:t>
            </a:r>
            <a:r>
              <a:rPr lang="en-US" sz="2200" b="1" dirty="0" err="1" smtClean="0"/>
              <a:t>Shoretz</a:t>
            </a:r>
            <a:endParaRPr lang="en-US" sz="2200" b="1" dirty="0" smtClean="0"/>
          </a:p>
          <a:p>
            <a:r>
              <a:rPr lang="en-US" sz="2200" b="1" dirty="0" smtClean="0"/>
              <a:t>Sarah </a:t>
            </a:r>
            <a:r>
              <a:rPr lang="en-US" sz="2200" b="1" dirty="0" err="1" smtClean="0"/>
              <a:t>Storey</a:t>
            </a:r>
            <a:endParaRPr lang="en-US" sz="2200" b="1" dirty="0" smtClean="0"/>
          </a:p>
          <a:p>
            <a:r>
              <a:rPr lang="en-US" sz="2200" b="1" dirty="0" smtClean="0"/>
              <a:t>Marisa Weiss</a:t>
            </a:r>
          </a:p>
        </p:txBody>
      </p:sp>
    </p:spTree>
    <p:extLst>
      <p:ext uri="{BB962C8B-B14F-4D97-AF65-F5344CB8AC3E}">
        <p14:creationId xmlns:p14="http://schemas.microsoft.com/office/powerpoint/2010/main" val="399910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685800"/>
          </a:xfrm>
        </p:spPr>
        <p:txBody>
          <a:bodyPr/>
          <a:lstStyle/>
          <a:p>
            <a:r>
              <a:rPr lang="en-US" sz="3600" dirty="0" smtClean="0"/>
              <a:t>SEER Population-based breast cancer incidence rates, by age and timeline </a:t>
            </a:r>
            <a:endParaRPr lang="en-US" sz="3600" dirty="0"/>
          </a:p>
        </p:txBody>
      </p:sp>
      <p:pic>
        <p:nvPicPr>
          <p:cNvPr id="5" name="Content Placeholder 4" descr="An external file that holds a picture, illustration, etc.&#10;Object name is nihms194580f3.jpg">
            <a:hlinkClick r:id="rId2" tgtFrame="tileshopwindow"/>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43400" cy="4648200"/>
          </a:xfrm>
          <a:prstGeom prst="rect">
            <a:avLst/>
          </a:prstGeom>
          <a:noFill/>
          <a:ln>
            <a:noFill/>
          </a:ln>
        </p:spPr>
      </p:pic>
      <p:pic>
        <p:nvPicPr>
          <p:cNvPr id="6" name="Content Placeholder 5"/>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600200"/>
            <a:ext cx="4267200" cy="4648200"/>
          </a:xfrm>
          <a:prstGeom prst="rect">
            <a:avLst/>
          </a:prstGeom>
          <a:noFill/>
          <a:ln>
            <a:noFill/>
          </a:ln>
        </p:spPr>
      </p:pic>
      <p:sp>
        <p:nvSpPr>
          <p:cNvPr id="7" name="TextBox 6"/>
          <p:cNvSpPr txBox="1"/>
          <p:nvPr/>
        </p:nvSpPr>
        <p:spPr>
          <a:xfrm>
            <a:off x="877019" y="6281468"/>
            <a:ext cx="7239000" cy="461665"/>
          </a:xfrm>
          <a:prstGeom prst="rect">
            <a:avLst/>
          </a:prstGeom>
          <a:noFill/>
        </p:spPr>
        <p:txBody>
          <a:bodyPr wrap="square" rtlCol="0">
            <a:spAutoFit/>
          </a:bodyPr>
          <a:lstStyle/>
          <a:p>
            <a:r>
              <a:rPr lang="en-US" dirty="0">
                <a:solidFill>
                  <a:srgbClr val="FFFF00"/>
                </a:solidFill>
              </a:rPr>
              <a:t>From Anders et al, </a:t>
            </a:r>
            <a:r>
              <a:rPr lang="en-US" dirty="0" err="1">
                <a:solidFill>
                  <a:srgbClr val="FFFF00"/>
                </a:solidFill>
              </a:rPr>
              <a:t>Semin</a:t>
            </a:r>
            <a:r>
              <a:rPr lang="en-US" dirty="0">
                <a:solidFill>
                  <a:srgbClr val="FFFF00"/>
                </a:solidFill>
              </a:rPr>
              <a:t> </a:t>
            </a:r>
            <a:r>
              <a:rPr lang="en-US" dirty="0" err="1">
                <a:solidFill>
                  <a:srgbClr val="FFFF00"/>
                </a:solidFill>
              </a:rPr>
              <a:t>Oncol</a:t>
            </a:r>
            <a:r>
              <a:rPr lang="en-US" dirty="0">
                <a:solidFill>
                  <a:srgbClr val="FFFF00"/>
                </a:solidFill>
              </a:rPr>
              <a:t> 2009; 36:237-249</a:t>
            </a:r>
          </a:p>
        </p:txBody>
      </p:sp>
    </p:spTree>
    <p:extLst>
      <p:ext uri="{BB962C8B-B14F-4D97-AF65-F5344CB8AC3E}">
        <p14:creationId xmlns:p14="http://schemas.microsoft.com/office/powerpoint/2010/main" val="23820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371600"/>
            <a:ext cx="7772400" cy="4876800"/>
          </a:xfrm>
        </p:spPr>
        <p:txBody>
          <a:bodyPr/>
          <a:lstStyle/>
          <a:p>
            <a:pPr marL="0" indent="0" algn="ctr">
              <a:buNone/>
            </a:pPr>
            <a:r>
              <a:rPr lang="en-US" sz="4400" dirty="0" smtClean="0"/>
              <a:t>What is the breast cancer burden of this target audience and has it been increasing over time?</a:t>
            </a:r>
          </a:p>
          <a:p>
            <a:pPr marL="0" indent="0" algn="ctr">
              <a:buNone/>
            </a:pPr>
            <a:endParaRPr lang="en-US" sz="2800" dirty="0"/>
          </a:p>
          <a:p>
            <a:pPr marL="0" indent="0" algn="ctr">
              <a:buNone/>
            </a:pPr>
            <a:r>
              <a:rPr lang="en-US" sz="3600" i="1" dirty="0" smtClean="0"/>
              <a:t>Answer: Incidence of breast cancer in young women is lower than that of older women and has been stable over past thirty years.</a:t>
            </a:r>
            <a:endParaRPr lang="en-US" sz="4400" i="1" dirty="0"/>
          </a:p>
        </p:txBody>
      </p:sp>
    </p:spTree>
    <p:extLst>
      <p:ext uri="{BB962C8B-B14F-4D97-AF65-F5344CB8AC3E}">
        <p14:creationId xmlns:p14="http://schemas.microsoft.com/office/powerpoint/2010/main" val="228950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667000"/>
            <a:ext cx="7772400" cy="4876800"/>
          </a:xfrm>
        </p:spPr>
        <p:txBody>
          <a:bodyPr/>
          <a:lstStyle/>
          <a:p>
            <a:pPr marL="0" indent="0" algn="ctr">
              <a:buNone/>
            </a:pPr>
            <a:r>
              <a:rPr lang="en-US" sz="4400" dirty="0" smtClean="0"/>
              <a:t>What are the race/ethnicity-associated variations in the breast cancer burden of young women?</a:t>
            </a:r>
            <a:endParaRPr lang="en-US" sz="4400" dirty="0"/>
          </a:p>
        </p:txBody>
      </p:sp>
    </p:spTree>
    <p:extLst>
      <p:ext uri="{BB962C8B-B14F-4D97-AF65-F5344CB8AC3E}">
        <p14:creationId xmlns:p14="http://schemas.microsoft.com/office/powerpoint/2010/main" val="92522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F:\A MyDocuments LAN Feb 2014\CDC Advisory Committee on Breast Cancer in Young Women\General population of young women working group\ACBCYW data for general population of young women\Age specific incidence rates several race ethnic groups.jpg"/>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8153400"/>
          </a:xfrm>
          <a:prstGeom prst="rect">
            <a:avLst/>
          </a:prstGeom>
          <a:noFill/>
          <a:ln>
            <a:noFill/>
          </a:ln>
        </p:spPr>
      </p:pic>
    </p:spTree>
    <p:extLst>
      <p:ext uri="{BB962C8B-B14F-4D97-AF65-F5344CB8AC3E}">
        <p14:creationId xmlns:p14="http://schemas.microsoft.com/office/powerpoint/2010/main" val="403403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ashore">
  <a:themeElements>
    <a:clrScheme name="Custom 5">
      <a:dk1>
        <a:srgbClr val="808080"/>
      </a:dk1>
      <a:lt1>
        <a:srgbClr val="FFFFFF"/>
      </a:lt1>
      <a:dk2>
        <a:srgbClr val="003399"/>
      </a:dk2>
      <a:lt2>
        <a:srgbClr val="FFCB33"/>
      </a:lt2>
      <a:accent1>
        <a:srgbClr val="FFE701"/>
      </a:accent1>
      <a:accent2>
        <a:srgbClr val="4986FF"/>
      </a:accent2>
      <a:accent3>
        <a:srgbClr val="EE9F00"/>
      </a:accent3>
      <a:accent4>
        <a:srgbClr val="B6CEFF"/>
      </a:accent4>
      <a:accent5>
        <a:srgbClr val="FFFFFF"/>
      </a:accent5>
      <a:accent6>
        <a:srgbClr val="FFFFCC"/>
      </a:accent6>
      <a:hlink>
        <a:srgbClr val="CCECFF"/>
      </a:hlink>
      <a:folHlink>
        <a:srgbClr val="FFFFCC"/>
      </a:folHlink>
    </a:clrScheme>
    <a:fontScheme name="Abate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50000"/>
          </a:schemeClr>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solidFill>
          <a:schemeClr val="bg1">
            <a:alpha val="50000"/>
          </a:schemeClr>
        </a:solidFill>
        <a:ln w="82550" cap="sq" cmpd="sng" algn="ctr">
          <a:solidFill>
            <a:schemeClr val="tx1"/>
          </a:solidFill>
          <a:prstDash val="solid"/>
          <a:bevel/>
          <a:headEnd type="none" w="med" len="med"/>
          <a:tailEnd type="triangle" w="lg" len="lg"/>
        </a:ln>
        <a:effectLst/>
      </a:spPr>
      <a:bodyPr/>
      <a:lstStyle/>
    </a:lnDef>
  </a:objectDefaults>
  <a:extraClrSchemeLst>
    <a:extraClrScheme>
      <a:clrScheme name="Aba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a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a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a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a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a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a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bate Template 8">
        <a:dk1>
          <a:srgbClr val="808080"/>
        </a:dk1>
        <a:lt1>
          <a:srgbClr val="FFFFFF"/>
        </a:lt1>
        <a:dk2>
          <a:srgbClr val="003399"/>
        </a:dk2>
        <a:lt2>
          <a:srgbClr val="FFCC00"/>
        </a:lt2>
        <a:accent1>
          <a:srgbClr val="FFCC00"/>
        </a:accent1>
        <a:accent2>
          <a:srgbClr val="3333CC"/>
        </a:accent2>
        <a:accent3>
          <a:srgbClr val="AAADCA"/>
        </a:accent3>
        <a:accent4>
          <a:srgbClr val="DADADA"/>
        </a:accent4>
        <a:accent5>
          <a:srgbClr val="FFE2AA"/>
        </a:accent5>
        <a:accent6>
          <a:srgbClr val="2D2DB9"/>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Abate Template 9">
        <a:dk1>
          <a:srgbClr val="808080"/>
        </a:dk1>
        <a:lt1>
          <a:srgbClr val="FFFFFF"/>
        </a:lt1>
        <a:dk2>
          <a:srgbClr val="003399"/>
        </a:dk2>
        <a:lt2>
          <a:srgbClr val="FFE701"/>
        </a:lt2>
        <a:accent1>
          <a:srgbClr val="FFCC00"/>
        </a:accent1>
        <a:accent2>
          <a:srgbClr val="FFFF00"/>
        </a:accent2>
        <a:accent3>
          <a:srgbClr val="AAADCA"/>
        </a:accent3>
        <a:accent4>
          <a:srgbClr val="DADADA"/>
        </a:accent4>
        <a:accent5>
          <a:srgbClr val="FFE2AA"/>
        </a:accent5>
        <a:accent6>
          <a:srgbClr val="E7E700"/>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D:\opt\office97\Templates\Blank Presentation.pot</Template>
  <TotalTime>29909</TotalTime>
  <Words>2978</Words>
  <Application>Microsoft Office PowerPoint</Application>
  <PresentationFormat>On-screen Show (4:3)</PresentationFormat>
  <Paragraphs>372</Paragraphs>
  <Slides>54</Slides>
  <Notes>9</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Blank Presentation</vt:lpstr>
      <vt:lpstr>2_Custom Design</vt:lpstr>
      <vt:lpstr>1_Custom Design</vt:lpstr>
      <vt:lpstr>Seashore</vt:lpstr>
      <vt:lpstr>7_Office Theme</vt:lpstr>
      <vt:lpstr>Work Group on Messages for the General Population of  Young Women in the U.S.A</vt:lpstr>
      <vt:lpstr>PowerPoint Presentation</vt:lpstr>
      <vt:lpstr>U.S. Census: Size of Female Population,  by age and decade</vt:lpstr>
      <vt:lpstr>PowerPoint Presentation</vt:lpstr>
      <vt:lpstr>PowerPoint Presentation</vt:lpstr>
      <vt:lpstr>SEER Population-based breast cancer incidence rates, by age and timeline </vt:lpstr>
      <vt:lpstr>PowerPoint Presentation</vt:lpstr>
      <vt:lpstr>PowerPoint Presentation</vt:lpstr>
      <vt:lpstr>PowerPoint Presentation</vt:lpstr>
      <vt:lpstr>PowerPoint Presentation</vt:lpstr>
      <vt:lpstr>Breast Cancer in General Population of Young 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Increasing Incidence Rates of Young Breast CA Patients Diagnsosed with Stage 4 Disease</vt:lpstr>
      <vt:lpstr>Population-Based Incidence Rates of Triple Negative Breast Cancer, by Race/Ethnicity &amp; Age</vt:lpstr>
      <vt:lpstr>Message #1</vt:lpstr>
      <vt:lpstr>Message #2</vt:lpstr>
      <vt:lpstr>Enhancing Effectiveness of Message #2</vt:lpstr>
      <vt:lpstr>PowerPoint Presentation</vt:lpstr>
      <vt:lpstr>Age-Specific Probabilities of Developing Invasive Breast Cancer</vt:lpstr>
      <vt:lpstr>Message #3</vt:lpstr>
      <vt:lpstr>Message #4</vt:lpstr>
      <vt:lpstr>Message #5</vt:lpstr>
      <vt:lpstr>Enhancing Effectiveness of Message #5</vt:lpstr>
      <vt:lpstr>Message #6:  Areas for Additional Research</vt:lpstr>
      <vt:lpstr>Message #7: Screening Mammography</vt:lpstr>
      <vt:lpstr>Message #7</vt:lpstr>
      <vt:lpstr>PowerPoint Presentation</vt:lpstr>
      <vt:lpstr>PowerPoint Presentation</vt:lpstr>
      <vt:lpstr>All RCTs of Screening Mammography</vt:lpstr>
      <vt:lpstr>Pan-Canadian Screening Mammography</vt:lpstr>
      <vt:lpstr>PowerPoint Presentation</vt:lpstr>
      <vt:lpstr>Organizations and Societies Recommending Screening Mammography Beginning at Age 50 Years</vt:lpstr>
      <vt:lpstr>Organizations and Societies Recommending Screening Mammography Beginning at Age 40 Years</vt:lpstr>
      <vt:lpstr>International Mammography Screening Programs and Recommendations</vt:lpstr>
      <vt:lpstr>PowerPoint Presentation</vt:lpstr>
      <vt:lpstr>To Be Discussed:Message #7 and  Individualized Screening Recommendation</vt:lpstr>
      <vt:lpstr>Diverse Opinions Expressed by  Work-Group Members</vt:lpstr>
      <vt:lpstr>ACBCYW and  Screening Mammography</vt:lpstr>
      <vt:lpstr>Rationale for a Re-look at the Evidence: Issues that have received less attention in existing reviews</vt:lpstr>
      <vt:lpstr>Rationale for a Re-look at the Evidence: Issues that have received less attention in existing reviews</vt:lpstr>
      <vt:lpstr>Rationale for a Re-look at the Evidence: Issues that have received less attention in existing reviews</vt:lpstr>
      <vt:lpstr>Many Thanks to the  Work Group Members!!!!!</vt:lpstr>
    </vt:vector>
  </TitlesOfParts>
  <Company>UT MD Anderson Cancer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Breast Cancer Risk</dc:title>
  <dc:creator>Department of Epidemiology</dc:creator>
  <cp:lastModifiedBy>CDC User</cp:lastModifiedBy>
  <cp:revision>661</cp:revision>
  <cp:lastPrinted>2014-07-08T15:14:05Z</cp:lastPrinted>
  <dcterms:created xsi:type="dcterms:W3CDTF">1999-07-06T21:42:42Z</dcterms:created>
  <dcterms:modified xsi:type="dcterms:W3CDTF">2014-12-04T12:08:16Z</dcterms:modified>
</cp:coreProperties>
</file>