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329" r:id="rId3"/>
    <p:sldId id="312" r:id="rId4"/>
    <p:sldId id="313" r:id="rId5"/>
    <p:sldId id="319" r:id="rId6"/>
    <p:sldId id="321" r:id="rId7"/>
    <p:sldId id="263" r:id="rId8"/>
    <p:sldId id="318" r:id="rId9"/>
    <p:sldId id="322" r:id="rId10"/>
    <p:sldId id="323" r:id="rId11"/>
    <p:sldId id="324" r:id="rId12"/>
    <p:sldId id="325" r:id="rId13"/>
    <p:sldId id="326" r:id="rId14"/>
    <p:sldId id="310" r:id="rId15"/>
    <p:sldId id="327" r:id="rId16"/>
    <p:sldId id="32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I FEINSTEIN" initials="" lastIdx="4" clrIdx="0"/>
  <p:cmAuthor id="1" name="Carli Feinstei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EE2C74"/>
    <a:srgbClr val="313133"/>
    <a:srgbClr val="2F2F31"/>
    <a:srgbClr val="3D847E"/>
    <a:srgbClr val="27121A"/>
    <a:srgbClr val="D85E21"/>
    <a:srgbClr val="381324"/>
    <a:srgbClr val="C2C0C1"/>
    <a:srgbClr val="E38EA8"/>
    <a:srgbClr val="CD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2" autoAdjust="0"/>
    <p:restoredTop sz="99826" autoAdjust="0"/>
  </p:normalViewPr>
  <p:slideViewPr>
    <p:cSldViewPr snapToGrid="0" snapToObjects="1">
      <p:cViewPr>
        <p:scale>
          <a:sx n="95" d="100"/>
          <a:sy n="95" d="100"/>
        </p:scale>
        <p:origin x="-6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4EB1D-22BB-114E-A6D3-3C3172C1232E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8D08B-1D8D-0244-B55E-EC381188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world of ovarian cancer there have also been significant changes, with</a:t>
            </a:r>
            <a:r>
              <a:rPr lang="en-US" baseline="0" dirty="0" smtClean="0"/>
              <a:t> universal genetic testing now recommended for all ovarian cancer patients and data showing a myriad of risk reduction options for those at high risk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for universal genetic testing for all ovarian cancer patients (SGO 2014)</a:t>
            </a:r>
          </a:p>
          <a:p>
            <a:r>
              <a:rPr lang="en-US" dirty="0" smtClean="0"/>
              <a:t>Data on OCP’s for risk reduction (Lurie G </a:t>
            </a:r>
            <a:r>
              <a:rPr lang="en-US" dirty="0" err="1" smtClean="0"/>
              <a:t>obstet</a:t>
            </a:r>
            <a:r>
              <a:rPr lang="en-US" dirty="0" smtClean="0"/>
              <a:t> and </a:t>
            </a:r>
            <a:r>
              <a:rPr lang="en-US" dirty="0" err="1" smtClean="0"/>
              <a:t>gynecol</a:t>
            </a:r>
            <a:r>
              <a:rPr lang="en-US" dirty="0" smtClean="0"/>
              <a:t> 2007, Lancet 2008)</a:t>
            </a:r>
          </a:p>
          <a:p>
            <a:r>
              <a:rPr lang="en-US" dirty="0" smtClean="0"/>
              <a:t>Data on salpingectomy for risk reduction for BRCA carriers(</a:t>
            </a:r>
            <a:r>
              <a:rPr lang="ro-RO" i="1" dirty="0" smtClean="0"/>
              <a:t>Obstet Gynecol. 2013 Jan; 121(1):14-24.)</a:t>
            </a:r>
            <a:endParaRPr lang="en-US" dirty="0" smtClean="0"/>
          </a:p>
          <a:p>
            <a:r>
              <a:rPr lang="en-US" dirty="0" smtClean="0"/>
              <a:t>Decreased age consideration for BSO in BRCA carriers (</a:t>
            </a:r>
            <a:r>
              <a:rPr lang="hr-HR" i="1" dirty="0" smtClean="0"/>
              <a:t>JAMA. </a:t>
            </a:r>
            <a:r>
              <a:rPr lang="hr-HR" dirty="0" smtClean="0"/>
              <a:t>2010;304(9):967-975. doi:10.1001/jama.2010.1237., )</a:t>
            </a:r>
            <a:endParaRPr lang="en-US" dirty="0" smtClean="0"/>
          </a:p>
          <a:p>
            <a:r>
              <a:rPr lang="en-US" dirty="0" smtClean="0"/>
              <a:t>Increased uptake of BSO among BRCA carriers? </a:t>
            </a:r>
            <a:r>
              <a:rPr lang="hr-HR" i="1" dirty="0" smtClean="0"/>
              <a:t>. </a:t>
            </a:r>
            <a:r>
              <a:rPr lang="ro-RO" u="sng" dirty="0" smtClean="0"/>
              <a:t>Gynecol Oncol. 2014 Feb;132(2):428-33.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3EAB-3A01-874E-AFEF-A28E7B52BB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81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2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69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919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4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019"/>
            <a:ext cx="8229600" cy="1143000"/>
          </a:xfrm>
        </p:spPr>
        <p:txBody>
          <a:bodyPr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332" y="274638"/>
            <a:ext cx="5412731" cy="85962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87" y="274638"/>
            <a:ext cx="2686869" cy="859629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venir Black"/>
                <a:cs typeface="Avenir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287" y="1535113"/>
            <a:ext cx="2686869" cy="397594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78333" y="1535113"/>
            <a:ext cx="5308468" cy="499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51"/>
            <a:ext cx="8229600" cy="12573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6D22-AB19-1240-BE40-3ACA1D8BEDA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31E9-8AF2-CA45-B13A-5FA7379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Roman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Roman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Roman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Roman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Roman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2B45-3570-1044-AF7B-3A63CD1AFD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6D5F-3E73-8A45-B913-78744227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Prof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27" y="630719"/>
            <a:ext cx="3003123" cy="3003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2681" y="3762017"/>
            <a:ext cx="329398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venir Heavy"/>
                <a:cs typeface="Avenir Heavy"/>
              </a:rPr>
              <a:t>BROUGHT TO YOU BY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BrightPink_in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7" y="3421836"/>
            <a:ext cx="2118450" cy="83114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00025"/>
            <a:ext cx="8229600" cy="1143000"/>
          </a:xfrm>
        </p:spPr>
        <p:txBody>
          <a:bodyPr>
            <a:normAutofit/>
          </a:bodyPr>
          <a:lstStyle/>
          <a:p>
            <a:pPr marL="0" indent="0">
              <a:lnSpc>
                <a:spcPts val="3520"/>
              </a:lnSpc>
            </a:pPr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CDC ACBCYW Meeting</a:t>
            </a:r>
            <a:endParaRPr lang="en-US" sz="2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8967" y="48197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91919"/>
                </a:solidFill>
                <a:latin typeface="Avenir Black"/>
                <a:ea typeface="+mj-ea"/>
                <a:cs typeface="Avenir Black"/>
              </a:defRPr>
            </a:lvl1pPr>
          </a:lstStyle>
          <a:p>
            <a:pPr>
              <a:lnSpc>
                <a:spcPts val="3520"/>
              </a:lnSpc>
            </a:pPr>
            <a:r>
              <a:rPr lang="en-US" sz="2200" dirty="0" smtClean="0">
                <a:solidFill>
                  <a:srgbClr val="FFFFFF"/>
                </a:solidFill>
                <a:latin typeface="Avenir Heavy"/>
                <a:cs typeface="Avenir Heavy"/>
              </a:rPr>
              <a:t>Bright Pink Program Update</a:t>
            </a:r>
            <a:endParaRPr lang="en-US" sz="2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4319" y="53999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91919"/>
                </a:solidFill>
                <a:latin typeface="Avenir Black"/>
                <a:ea typeface="+mj-ea"/>
                <a:cs typeface="Avenir Black"/>
              </a:defRPr>
            </a:lvl1pPr>
          </a:lstStyle>
          <a:p>
            <a:pPr>
              <a:lnSpc>
                <a:spcPts val="3520"/>
              </a:lnSpc>
            </a:pPr>
            <a:r>
              <a:rPr lang="en-US" sz="1800" dirty="0" smtClean="0">
                <a:solidFill>
                  <a:srgbClr val="FFFFFF"/>
                </a:solidFill>
                <a:latin typeface="Avenir Medium"/>
                <a:cs typeface="Avenir Medium"/>
              </a:rPr>
              <a:t>THURSDAY, DECEMBER 4, 2014</a:t>
            </a:r>
            <a:endParaRPr lang="en-US" sz="18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840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14071"/>
              </p:ext>
            </p:extLst>
          </p:nvPr>
        </p:nvGraphicFramePr>
        <p:xfrm>
          <a:off x="695165" y="1744561"/>
          <a:ext cx="7844587" cy="429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401"/>
                <a:gridCol w="2542464"/>
                <a:gridCol w="3155722"/>
              </a:tblGrid>
              <a:tr h="415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venir Black"/>
                          <a:cs typeface="Avenir Black"/>
                        </a:rPr>
                        <a:t>NAME</a:t>
                      </a:r>
                      <a:endParaRPr lang="en-US" dirty="0">
                        <a:latin typeface="Avenir Black"/>
                        <a:cs typeface="Avenir Black"/>
                      </a:endParaRPr>
                    </a:p>
                  </a:txBody>
                  <a:tcPr anchor="ctr">
                    <a:solidFill>
                      <a:srgbClr val="CD00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000"/>
                        </a:spcBef>
                      </a:pPr>
                      <a:r>
                        <a:rPr lang="en-US" dirty="0" smtClean="0">
                          <a:latin typeface="Avenir Black"/>
                          <a:cs typeface="Avenir Black"/>
                        </a:rPr>
                        <a:t>SPECIALTY</a:t>
                      </a:r>
                      <a:endParaRPr lang="en-US" dirty="0">
                        <a:latin typeface="Avenir Black"/>
                        <a:cs typeface="Avenir Black"/>
                      </a:endParaRPr>
                    </a:p>
                  </a:txBody>
                  <a:tcPr anchor="ctr">
                    <a:solidFill>
                      <a:srgbClr val="CD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venir Black"/>
                          <a:cs typeface="Avenir Black"/>
                        </a:rPr>
                        <a:t>INSTITUTION</a:t>
                      </a:r>
                      <a:endParaRPr lang="en-US" dirty="0">
                        <a:latin typeface="Avenir Black"/>
                        <a:cs typeface="Avenir Black"/>
                      </a:endParaRPr>
                    </a:p>
                  </a:txBody>
                  <a:tcPr anchor="ctr">
                    <a:solidFill>
                      <a:srgbClr val="CD006D"/>
                    </a:solidFill>
                  </a:tcPr>
                </a:tc>
              </a:tr>
              <a:tr h="21899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Lejla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Delic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Oncology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Sharp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798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Lori Weinberg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Oncology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Advocate Illinois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</a:tr>
              <a:tr h="24116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Holly Pederson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Internal Medicine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/Breast Disease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Cleveland Clinic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2408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Daniela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Meshkat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Ob/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Sharp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</a:tr>
              <a:tr h="21899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Saketh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Guntupalli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Oncology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Colorado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31865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Gretchen Ahrendt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Magee Women's Hospital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1899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Kate Nash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Ob/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Northwestern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1899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Brooke Wharton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Ob/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Northwestern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1899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Dr. Victoria (‘Vicky’) Green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Ob/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Gyn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Emory University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1899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Amber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Trivedi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, CGC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Genetic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Counseling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Informed DNA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21387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Mary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Freivogel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, CGC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Genetic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Counseling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Envision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Sally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Jobe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70184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William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Poller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Radiology 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Allegheny Radiology Associates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1899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Dr.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Charles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"Trey"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Leath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Gyn Onc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University of Alabama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423763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Dr. Larry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Wickerham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Chief, Section of Cancer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Genetics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&amp; Prevention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Drexel University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Alleghany General)</a:t>
                      </a:r>
                    </a:p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Assoc.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 Chairman of the NSABP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48630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Kathie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 Joseph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Breast Surgery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NYU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48928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Meltem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Zeytinoglu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Endocrinologist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University of Chicago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30598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91919"/>
                </a:solidFill>
                <a:latin typeface="Avenir Black"/>
                <a:ea typeface="+mj-ea"/>
                <a:cs typeface="Avenir Black"/>
              </a:defRPr>
            </a:lvl1pPr>
          </a:lstStyle>
          <a:p>
            <a:pPr>
              <a:lnSpc>
                <a:spcPts val="3520"/>
              </a:lnSpc>
            </a:pPr>
            <a:r>
              <a:rPr lang="en-US" dirty="0" smtClean="0">
                <a:solidFill>
                  <a:srgbClr val="595959"/>
                </a:solidFill>
              </a:rPr>
              <a:t>SPEAKER ROSTER</a:t>
            </a:r>
            <a:br>
              <a:rPr lang="en-US" dirty="0" smtClean="0">
                <a:solidFill>
                  <a:srgbClr val="595959"/>
                </a:solidFill>
              </a:rPr>
            </a:br>
            <a:r>
              <a:rPr lang="en-US" sz="2000" dirty="0" smtClean="0">
                <a:solidFill>
                  <a:srgbClr val="595959"/>
                </a:solidFill>
                <a:latin typeface="Avenir Heavy"/>
                <a:cs typeface="Avenir Heavy"/>
              </a:rPr>
              <a:t>CURRENT</a:t>
            </a:r>
            <a:endParaRPr lang="en-US" sz="2000" dirty="0">
              <a:solidFill>
                <a:srgbClr val="595959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0478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95524"/>
              </p:ext>
            </p:extLst>
          </p:nvPr>
        </p:nvGraphicFramePr>
        <p:xfrm>
          <a:off x="692482" y="1732122"/>
          <a:ext cx="7847265" cy="441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120"/>
                <a:gridCol w="2616622"/>
                <a:gridCol w="2978523"/>
              </a:tblGrid>
              <a:tr h="3995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venir Black"/>
                          <a:cs typeface="Avenir Black"/>
                        </a:rPr>
                        <a:t>NAME</a:t>
                      </a:r>
                      <a:endParaRPr lang="en-US" dirty="0">
                        <a:latin typeface="Avenir Black"/>
                        <a:cs typeface="Avenir Black"/>
                      </a:endParaRPr>
                    </a:p>
                  </a:txBody>
                  <a:tcPr>
                    <a:solidFill>
                      <a:srgbClr val="CD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venir Black"/>
                          <a:cs typeface="Avenir Black"/>
                        </a:rPr>
                        <a:t>SPECIALTY</a:t>
                      </a:r>
                      <a:endParaRPr lang="en-US" dirty="0">
                        <a:latin typeface="Avenir Black"/>
                        <a:cs typeface="Avenir Black"/>
                      </a:endParaRPr>
                    </a:p>
                  </a:txBody>
                  <a:tcPr>
                    <a:solidFill>
                      <a:srgbClr val="CD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venir Black"/>
                          <a:cs typeface="Avenir Black"/>
                        </a:rPr>
                        <a:t>INSTITUTION</a:t>
                      </a:r>
                      <a:endParaRPr lang="en-US" dirty="0">
                        <a:latin typeface="Avenir Black"/>
                        <a:cs typeface="Avenir Black"/>
                      </a:endParaRPr>
                    </a:p>
                  </a:txBody>
                  <a:tcPr>
                    <a:solidFill>
                      <a:srgbClr val="CD006D"/>
                    </a:solidFill>
                  </a:tcPr>
                </a:tc>
              </a:tr>
              <a:tr h="203987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Don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Dizon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Medical Oncology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Massachusetts General Hospital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5144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Ahmed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Farag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Radiology 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Diagnostic Imaging Specialists of Chicago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</a:tr>
              <a:tr h="24244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Suzanne Bush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OB/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Florida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State,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OB/GYN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clerkship director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196499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Lynn Westphal 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REI/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Oncofertility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Stanford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18934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Amer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Karam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Oncology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and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Breast Surgery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Stanford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365348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Michelle Schramm, MSN, WHNP-BC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Coordinator, Sexual Health and Wellness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Princeton University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18934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Dr. Elizabeth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Yepez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Ob/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Ob/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 Health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Associates, Chicago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18934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Dr. Summer Dewdney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 Oncology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Rush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18934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Dr.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Diljeet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 Singh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 Oncology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Kaiser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19572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Dr.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Shilpa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Padia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Breast Surgery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Mount Carmel Medical Group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189341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Dr. Angie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Beltsos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REI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Fertility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venir Light"/>
                          <a:cs typeface="Avenir Light"/>
                        </a:rPr>
                        <a:t> Centers of Illinois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541355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Dr.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Cynara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Coomer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Breast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 Surgery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Staten Island University Hospital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  <a:p>
                      <a:pPr marL="91440"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Chief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of Breast Surgery,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Dir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 of Breast Center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Fox News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medical contributor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54135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Dr. Judy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E.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Garber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Internal Medicine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/Breast Oncology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Harvard Medical School</a:t>
                      </a:r>
                    </a:p>
                    <a:p>
                      <a:pPr marL="91440"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Director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, Center for Cancer Genetics and Prevention, Dana-Farber Cancer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Institute;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42928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Aisha Woodard-Redmond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Internal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Medicine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/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Ob/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Gyn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Kaiser Permanente GA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199270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Banu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Arun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Breast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Oncology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UT MD Anderson Cancer Center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30598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91919"/>
                </a:solidFill>
                <a:latin typeface="Avenir Black"/>
                <a:ea typeface="+mj-ea"/>
                <a:cs typeface="Avenir Black"/>
              </a:defRPr>
            </a:lvl1pPr>
          </a:lstStyle>
          <a:p>
            <a:pPr>
              <a:lnSpc>
                <a:spcPts val="352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ROSTER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CONFIRMED FOR JANUARY TRAINING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1237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WE’VE LEARNED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88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000" dirty="0" smtClean="0"/>
              <a:t>There is universal agreement that the program is needed</a:t>
            </a:r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000" dirty="0" smtClean="0"/>
              <a:t>The reception to our content and approach has been fantastic</a:t>
            </a:r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000" dirty="0" smtClean="0"/>
              <a:t>Maybe it shouldn’t be focused only on “Emerging” Medical Professionals</a:t>
            </a:r>
            <a:endParaRPr lang="en-US" sz="2000" dirty="0"/>
          </a:p>
          <a:p>
            <a:pPr lvl="1">
              <a:lnSpc>
                <a:spcPts val="2940"/>
              </a:lnSpc>
              <a:buClr>
                <a:srgbClr val="CD006D"/>
              </a:buClr>
            </a:pPr>
            <a:r>
              <a:rPr lang="en-US" sz="2000" dirty="0" smtClean="0"/>
              <a:t>Fellows and faculty are responding well, too</a:t>
            </a:r>
            <a:endParaRPr lang="en-US" sz="2000" dirty="0"/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000" dirty="0" smtClean="0"/>
              <a:t>Programs go over best when there’s an internal champion</a:t>
            </a:r>
            <a:r>
              <a:rPr lang="en-US" sz="2000" dirty="0"/>
              <a:t> </a:t>
            </a:r>
            <a:r>
              <a:rPr lang="en-US" sz="2000" dirty="0" smtClean="0"/>
              <a:t>(faculty are best) who recognizes and emphasizes the importance</a:t>
            </a:r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000" dirty="0" smtClean="0"/>
              <a:t>We have things to teach folks even at places like Harvard</a:t>
            </a:r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000" dirty="0"/>
              <a:t>B</a:t>
            </a:r>
            <a:r>
              <a:rPr lang="en-US" sz="2000" dirty="0" smtClean="0"/>
              <a:t>ut the need is likely greatest at less-prestigious programs</a:t>
            </a:r>
          </a:p>
        </p:txBody>
      </p:sp>
    </p:spTree>
    <p:extLst>
      <p:ext uri="{BB962C8B-B14F-4D97-AF65-F5344CB8AC3E}">
        <p14:creationId xmlns:p14="http://schemas.microsoft.com/office/powerpoint/2010/main" val="8049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VISION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61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Clr>
                <a:srgbClr val="CD006D"/>
              </a:buClr>
            </a:pPr>
            <a:r>
              <a:rPr lang="en-US" sz="2000" dirty="0" smtClean="0"/>
              <a:t>Establish this curriculum as a standard in all 240 OB/GYN residencies by 2019 (if not before!)</a:t>
            </a:r>
          </a:p>
          <a:p>
            <a:pPr>
              <a:lnSpc>
                <a:spcPts val="3000"/>
              </a:lnSpc>
              <a:buClr>
                <a:srgbClr val="CD006D"/>
              </a:buClr>
            </a:pPr>
            <a:r>
              <a:rPr lang="en-US" sz="2000" dirty="0" smtClean="0"/>
              <a:t>Expand to other women’s health providers: nurse practitioners, internal medicine providers, etc.</a:t>
            </a:r>
          </a:p>
          <a:p>
            <a:pPr marL="0" indent="0">
              <a:buClr>
                <a:srgbClr val="CD006D"/>
              </a:buClr>
              <a:buNone/>
            </a:pPr>
            <a:endParaRPr lang="en-US" sz="1400" dirty="0"/>
          </a:p>
          <a:p>
            <a:pPr marL="0" indent="0" algn="ctr">
              <a:lnSpc>
                <a:spcPts val="2800"/>
              </a:lnSpc>
              <a:buNone/>
            </a:pPr>
            <a:r>
              <a:rPr lang="en-US" sz="2000" dirty="0">
                <a:solidFill>
                  <a:srgbClr val="CD006D"/>
                </a:solidFill>
                <a:latin typeface="Avenir Heavy"/>
                <a:cs typeface="Avenir Heavy"/>
              </a:rPr>
              <a:t>IF WE ONLY ACHIEVE AS MUCH AS WE DID IN </a:t>
            </a:r>
            <a:r>
              <a:rPr lang="en-US" sz="2000" dirty="0" smtClean="0">
                <a:solidFill>
                  <a:srgbClr val="CD006D"/>
                </a:solidFill>
                <a:latin typeface="Avenir Heavy"/>
                <a:cs typeface="Avenir Heavy"/>
              </a:rPr>
              <a:t>2014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US" sz="2000" dirty="0" smtClean="0">
                <a:latin typeface="Avenir Heavy"/>
                <a:cs typeface="Avenir Heavy"/>
              </a:rPr>
              <a:t>1000 Residents </a:t>
            </a:r>
            <a:r>
              <a:rPr lang="en-US" sz="2000" dirty="0">
                <a:latin typeface="Avenir Heavy"/>
                <a:cs typeface="Avenir Heavy"/>
              </a:rPr>
              <a:t>X</a:t>
            </a:r>
            <a:r>
              <a:rPr lang="en-US" sz="2000" dirty="0" smtClean="0">
                <a:latin typeface="Avenir Heavy"/>
                <a:cs typeface="Avenir Heavy"/>
              </a:rPr>
              <a:t> ~3400 patients treated per year 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US" sz="2000" dirty="0" smtClean="0">
                <a:solidFill>
                  <a:srgbClr val="CD006D"/>
                </a:solidFill>
                <a:latin typeface="Avenir Heavy"/>
                <a:cs typeface="Avenir Heavy"/>
              </a:rPr>
              <a:t>=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US" sz="2000" dirty="0" smtClean="0">
                <a:solidFill>
                  <a:srgbClr val="CD006D"/>
                </a:solidFill>
                <a:latin typeface="Avenir Heavy"/>
                <a:cs typeface="Avenir Heavy"/>
              </a:rPr>
              <a:t>~3.4 MILLION WOMEN 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US" sz="2000" dirty="0" smtClean="0">
                <a:latin typeface="Avenir Heavy"/>
                <a:cs typeface="Avenir Heavy"/>
              </a:rPr>
              <a:t>TOUCHED EACH YEAR BY OUR CURRICULUM</a:t>
            </a:r>
            <a:endParaRPr lang="en-US" sz="2000" dirty="0">
              <a:latin typeface="Avenir Heavy"/>
              <a:cs typeface="Avenir Heavy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YOU CAN HELP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240"/>
              </a:lnSpc>
              <a:buClr>
                <a:srgbClr val="CD006D"/>
              </a:buClr>
            </a:pPr>
            <a:r>
              <a:rPr lang="en-US" sz="2400" dirty="0" smtClean="0"/>
              <a:t>Introduce us to great </a:t>
            </a:r>
            <a:r>
              <a:rPr lang="en-US" sz="2400" dirty="0" smtClean="0">
                <a:solidFill>
                  <a:srgbClr val="CD006D"/>
                </a:solidFill>
                <a:latin typeface="Avenir Heavy"/>
                <a:cs typeface="Avenir Heavy"/>
              </a:rPr>
              <a:t>PHYSICIANS</a:t>
            </a:r>
            <a:r>
              <a:rPr lang="en-US" sz="2400" dirty="0" smtClean="0">
                <a:solidFill>
                  <a:srgbClr val="CD006D"/>
                </a:solidFill>
              </a:rPr>
              <a:t> </a:t>
            </a:r>
            <a:r>
              <a:rPr lang="en-US" sz="2400" dirty="0" smtClean="0"/>
              <a:t>who might want to get involved</a:t>
            </a:r>
          </a:p>
          <a:p>
            <a:pPr>
              <a:lnSpc>
                <a:spcPts val="4240"/>
              </a:lnSpc>
              <a:buClr>
                <a:srgbClr val="CD006D"/>
              </a:buClr>
            </a:pPr>
            <a:r>
              <a:rPr lang="en-US" sz="2400" dirty="0" smtClean="0"/>
              <a:t>Introduce us to </a:t>
            </a:r>
            <a:r>
              <a:rPr lang="en-US" sz="2400" dirty="0" smtClean="0">
                <a:solidFill>
                  <a:srgbClr val="CD006D"/>
                </a:solidFill>
                <a:latin typeface="Avenir Heavy"/>
                <a:cs typeface="Avenir Heavy"/>
              </a:rPr>
              <a:t>INSTITUTIONS</a:t>
            </a:r>
            <a:r>
              <a:rPr lang="en-US" sz="2400" dirty="0" smtClean="0">
                <a:solidFill>
                  <a:srgbClr val="CD006D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D006D"/>
                </a:solidFill>
                <a:latin typeface="Avenir Heavy"/>
                <a:cs typeface="Avenir Heavy"/>
              </a:rPr>
              <a:t>RESIDENCY PROGRAM DIRECTORS</a:t>
            </a:r>
          </a:p>
          <a:p>
            <a:pPr>
              <a:lnSpc>
                <a:spcPts val="4240"/>
              </a:lnSpc>
              <a:buClr>
                <a:srgbClr val="CD006D"/>
              </a:buClr>
            </a:pPr>
            <a:r>
              <a:rPr lang="en-US" sz="2400" dirty="0" smtClean="0"/>
              <a:t>Share your </a:t>
            </a:r>
            <a:r>
              <a:rPr lang="en-US" sz="2400" dirty="0" smtClean="0">
                <a:solidFill>
                  <a:srgbClr val="CD006D"/>
                </a:solidFill>
                <a:latin typeface="Avenir Heavy"/>
                <a:cs typeface="Avenir Heavy"/>
              </a:rPr>
              <a:t>IDEAS</a:t>
            </a:r>
            <a:r>
              <a:rPr lang="en-US" sz="2400" dirty="0" smtClean="0">
                <a:solidFill>
                  <a:srgbClr val="CD006D"/>
                </a:solidFill>
              </a:rPr>
              <a:t> </a:t>
            </a:r>
            <a:r>
              <a:rPr lang="en-US" sz="2400" dirty="0" smtClean="0"/>
              <a:t>and help us make </a:t>
            </a:r>
            <a:r>
              <a:rPr lang="en-US" sz="2400" dirty="0" smtClean="0">
                <a:solidFill>
                  <a:srgbClr val="CD006D"/>
                </a:solidFill>
                <a:latin typeface="Avenir Heavy"/>
                <a:cs typeface="Avenir Heavy"/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6750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PROGRAMS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35304"/>
              </p:ext>
            </p:extLst>
          </p:nvPr>
        </p:nvGraphicFramePr>
        <p:xfrm>
          <a:off x="457200" y="1816224"/>
          <a:ext cx="8168107" cy="402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369"/>
                <a:gridCol w="1320799"/>
                <a:gridCol w="2379579"/>
                <a:gridCol w="1914360"/>
              </a:tblGrid>
              <a:tr h="4929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venir Black"/>
                          <a:cs typeface="Avenir Black"/>
                        </a:rPr>
                        <a:t>INSTITUTION</a:t>
                      </a:r>
                      <a:endParaRPr lang="en-US" sz="1400" dirty="0">
                        <a:latin typeface="Avenir Black"/>
                        <a:cs typeface="Avenir Black"/>
                      </a:endParaRPr>
                    </a:p>
                  </a:txBody>
                  <a:tcPr>
                    <a:solidFill>
                      <a:srgbClr val="CD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venir Black"/>
                          <a:cs typeface="Avenir Black"/>
                        </a:rPr>
                        <a:t># EDUCATED</a:t>
                      </a:r>
                      <a:endParaRPr lang="en-US" sz="1400" dirty="0">
                        <a:latin typeface="Avenir Black"/>
                        <a:cs typeface="Avenir Black"/>
                      </a:endParaRPr>
                    </a:p>
                  </a:txBody>
                  <a:tcPr>
                    <a:solidFill>
                      <a:srgbClr val="CD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venir Black"/>
                          <a:cs typeface="Avenir Black"/>
                        </a:rPr>
                        <a:t>INSTITUTION</a:t>
                      </a:r>
                      <a:endParaRPr lang="en-US" sz="1400" dirty="0">
                        <a:latin typeface="Avenir Black"/>
                        <a:cs typeface="Avenir Black"/>
                      </a:endParaRPr>
                    </a:p>
                  </a:txBody>
                  <a:tcPr>
                    <a:solidFill>
                      <a:srgbClr val="CD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venir Black"/>
                          <a:cs typeface="Avenir Black"/>
                        </a:rPr>
                        <a:t># EDUCATED</a:t>
                      </a:r>
                      <a:endParaRPr lang="en-US" sz="1400" dirty="0">
                        <a:latin typeface="Avenir Black"/>
                        <a:cs typeface="Avenir Black"/>
                      </a:endParaRPr>
                    </a:p>
                  </a:txBody>
                  <a:tcPr>
                    <a:solidFill>
                      <a:srgbClr val="CD006D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Northwestern Internal Medicine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32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Johns Hopkins Medical Center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19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St.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Joseph’s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Hopsital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Chicago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13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Florida State University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14</a:t>
                      </a: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Mercy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Hospital, Chicago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9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The George Washington University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76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University of Nevada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22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venir Light"/>
                          <a:cs typeface="Avenir Light"/>
                        </a:rPr>
                        <a:t>NPWH </a:t>
                      </a:r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venir Light"/>
                          <a:cs typeface="Avenir Light"/>
                        </a:rPr>
                        <a:t>Conference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138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Cleveland Clinic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14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venir Light"/>
                          <a:cs typeface="Avenir Light"/>
                        </a:rPr>
                        <a:t>Winnie </a:t>
                      </a:r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venir Light"/>
                          <a:cs typeface="Avenir Light"/>
                        </a:rPr>
                        <a:t>Palmer, Orlando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52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Swedish Covenant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64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Howard University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39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St. Joseph's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20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University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 of AL, Birmingham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31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Charleston Area Medical Center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24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University of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Arizona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40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Emory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27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UF College of Medicine -Jacksonville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22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5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University of Kansas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36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URMC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17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40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Washington University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74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Drexel University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venir Light"/>
                          <a:cs typeface="Avenir Light"/>
                        </a:rPr>
                        <a:t>50</a:t>
                      </a:r>
                      <a:r>
                        <a:rPr lang="en-US" sz="1100" baseline="0" dirty="0" smtClean="0">
                          <a:latin typeface="Avenir Light"/>
                          <a:cs typeface="Avenir Light"/>
                        </a:rPr>
                        <a:t> (</a:t>
                      </a:r>
                      <a:r>
                        <a:rPr lang="en-US" sz="1100" baseline="0" dirty="0" err="1" smtClean="0">
                          <a:latin typeface="Avenir Light"/>
                          <a:cs typeface="Avenir Light"/>
                        </a:rPr>
                        <a:t>est</a:t>
                      </a:r>
                      <a:r>
                        <a:rPr lang="en-US" sz="1100" baseline="0" dirty="0" smtClean="0">
                          <a:latin typeface="Avenir Light"/>
                          <a:cs typeface="Avenir Light"/>
                        </a:rPr>
                        <a:t>)</a:t>
                      </a:r>
                      <a:endParaRPr lang="en-US" sz="1100" dirty="0"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9913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Tufts University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32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University of Arkansas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>
                          <a:latin typeface="Avenir Light"/>
                          <a:cs typeface="Avenir Light"/>
                        </a:rPr>
                        <a:t>45 (</a:t>
                      </a:r>
                      <a:r>
                        <a:rPr lang="en-US" sz="1100" baseline="0" dirty="0" err="1" smtClean="0">
                          <a:latin typeface="Avenir Light"/>
                          <a:cs typeface="Avenir Light"/>
                        </a:rPr>
                        <a:t>est</a:t>
                      </a:r>
                      <a:r>
                        <a:rPr lang="en-US" sz="1100" baseline="0" dirty="0" smtClean="0">
                          <a:latin typeface="Avenir Light"/>
                          <a:cs typeface="Avenir Light"/>
                        </a:rPr>
                        <a:t>)</a:t>
                      </a:r>
                      <a:endParaRPr lang="en-US" sz="1100" dirty="0"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  <a:tr h="242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Harvard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(Mass Gen)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70</a:t>
                      </a: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US Army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Medical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venir Light"/>
                          <a:cs typeface="Avenir Light"/>
                        </a:rPr>
                        <a:t>35 (</a:t>
                      </a:r>
                      <a:r>
                        <a:rPr lang="en-US" sz="1100" dirty="0" err="1" smtClean="0">
                          <a:latin typeface="Avenir Light"/>
                          <a:cs typeface="Avenir Light"/>
                        </a:rPr>
                        <a:t>est</a:t>
                      </a:r>
                      <a:r>
                        <a:rPr lang="en-US" sz="1100" dirty="0" smtClean="0">
                          <a:latin typeface="Avenir Light"/>
                          <a:cs typeface="Avenir Light"/>
                        </a:rPr>
                        <a:t>)</a:t>
                      </a:r>
                      <a:endParaRPr lang="en-US" sz="1100" dirty="0"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D9D9D9"/>
                    </a:solidFill>
                  </a:tcPr>
                </a:tc>
              </a:tr>
              <a:tr h="23361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Kaiser Oakland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ight"/>
                          <a:cs typeface="Avenir Light"/>
                        </a:rPr>
                        <a:t>11</a:t>
                      </a: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venir Light"/>
                        <a:cs typeface="Avenir Light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BRIGHT PINK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6133"/>
            <a:ext cx="8513011" cy="4114512"/>
          </a:xfrm>
        </p:spPr>
        <p:txBody>
          <a:bodyPr>
            <a:noAutofit/>
          </a:bodyPr>
          <a:lstStyle/>
          <a:p>
            <a:pPr marL="0" indent="0">
              <a:lnSpc>
                <a:spcPts val="3680"/>
              </a:lnSpc>
              <a:buNone/>
            </a:pPr>
            <a:r>
              <a:rPr lang="en-US" sz="2200" dirty="0"/>
              <a:t>Bright Pink is the only national non-profit organization focusing on the </a:t>
            </a:r>
            <a:r>
              <a:rPr lang="en-US" sz="2200" dirty="0" smtClean="0">
                <a:latin typeface="Avenir Heavy"/>
                <a:cs typeface="Avenir Heavy"/>
              </a:rPr>
              <a:t>PREVENTION AND EARLY DETECTION OF BREAST AND OVARIAN CANCER</a:t>
            </a:r>
            <a:r>
              <a:rPr lang="en-US" sz="2200" dirty="0" smtClean="0"/>
              <a:t> </a:t>
            </a:r>
            <a:r>
              <a:rPr lang="en-US" sz="2200" dirty="0"/>
              <a:t>in young </a:t>
            </a:r>
            <a:r>
              <a:rPr lang="en-US" sz="2200" dirty="0" smtClean="0"/>
              <a:t>women, </a:t>
            </a:r>
            <a:r>
              <a:rPr lang="en-US" sz="2200" dirty="0"/>
              <a:t>while providing support for high-risk individuals. </a:t>
            </a:r>
          </a:p>
          <a:p>
            <a:pPr marL="0" indent="0">
              <a:lnSpc>
                <a:spcPts val="3680"/>
              </a:lnSpc>
              <a:buNone/>
            </a:pPr>
            <a:endParaRPr lang="en-US" sz="2200" dirty="0">
              <a:solidFill>
                <a:srgbClr val="EE2C74"/>
              </a:solidFill>
            </a:endParaRPr>
          </a:p>
          <a:p>
            <a:pPr marL="0" indent="0">
              <a:lnSpc>
                <a:spcPts val="3680"/>
              </a:lnSpc>
              <a:buNone/>
            </a:pPr>
            <a:r>
              <a:rPr lang="en-US" sz="2400" dirty="0" smtClean="0">
                <a:solidFill>
                  <a:srgbClr val="CD006D"/>
                </a:solidFill>
                <a:latin typeface="Avenir Heavy"/>
                <a:cs typeface="Avenir Heavy"/>
              </a:rPr>
              <a:t>OUR MISSION: </a:t>
            </a:r>
            <a:r>
              <a:rPr lang="en-US" sz="2200" dirty="0" smtClean="0"/>
              <a:t>To </a:t>
            </a:r>
            <a:r>
              <a:rPr lang="en-US" sz="2200" dirty="0"/>
              <a:t>save women’s lives from breast and ovarian cancer by empowering them to live proactively at a young age.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474" y="2085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PROGRAMMATIC FOCUS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7" y="1805925"/>
            <a:ext cx="8513011" cy="4450496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EE2C74"/>
              </a:buClr>
              <a:buNone/>
            </a:pPr>
            <a:r>
              <a:rPr lang="en-US" sz="2500" dirty="0">
                <a:solidFill>
                  <a:srgbClr val="CD006D"/>
                </a:solidFill>
                <a:latin typeface="Avenir Heavy"/>
                <a:cs typeface="Avenir Heavy"/>
              </a:rPr>
              <a:t>TARGET AUDIENCE</a:t>
            </a:r>
          </a:p>
          <a:p>
            <a:pPr>
              <a:lnSpc>
                <a:spcPts val="2900"/>
              </a:lnSpc>
              <a:buClr>
                <a:srgbClr val="CD006D"/>
              </a:buClr>
            </a:pPr>
            <a:r>
              <a:rPr lang="en-US" sz="2400" dirty="0" smtClean="0"/>
              <a:t>Young women</a:t>
            </a:r>
          </a:p>
          <a:p>
            <a:pPr>
              <a:lnSpc>
                <a:spcPts val="2900"/>
              </a:lnSpc>
              <a:buClr>
                <a:srgbClr val="CD006D"/>
              </a:buClr>
            </a:pPr>
            <a:r>
              <a:rPr lang="en-US" sz="2400" dirty="0" smtClean="0"/>
              <a:t>Ages 18-45: 52 million women in the US</a:t>
            </a:r>
          </a:p>
          <a:p>
            <a:pPr>
              <a:lnSpc>
                <a:spcPts val="2900"/>
              </a:lnSpc>
              <a:buClr>
                <a:srgbClr val="CD006D"/>
              </a:buClr>
            </a:pPr>
            <a:r>
              <a:rPr lang="en-US" sz="2400" dirty="0" smtClean="0"/>
              <a:t>All risk levels</a:t>
            </a:r>
          </a:p>
          <a:p>
            <a:pPr marL="0" indent="0">
              <a:buClr>
                <a:srgbClr val="EE2C74"/>
              </a:buClr>
              <a:buNone/>
            </a:pPr>
            <a:endParaRPr lang="en-US" sz="1100" dirty="0" smtClean="0"/>
          </a:p>
          <a:p>
            <a:pPr marL="0" indent="0">
              <a:buClr>
                <a:srgbClr val="EE2C74"/>
              </a:buClr>
              <a:buNone/>
            </a:pPr>
            <a:r>
              <a:rPr lang="en-US" sz="2400" dirty="0" smtClean="0">
                <a:solidFill>
                  <a:srgbClr val="CD006D"/>
                </a:solidFill>
                <a:latin typeface="Avenir Heavy"/>
                <a:cs typeface="Avenir Heavy"/>
              </a:rPr>
              <a:t>TWO APPROACHES</a:t>
            </a:r>
            <a:endParaRPr lang="en-US" sz="1000" dirty="0" smtClean="0">
              <a:latin typeface="Avenir Heavy"/>
              <a:cs typeface="Avenir Heavy"/>
            </a:endParaRPr>
          </a:p>
          <a:p>
            <a:pPr>
              <a:lnSpc>
                <a:spcPts val="2900"/>
              </a:lnSpc>
              <a:buClr>
                <a:srgbClr val="CD006D"/>
              </a:buClr>
            </a:pPr>
            <a:r>
              <a:rPr lang="en-US" sz="2400" dirty="0" smtClean="0"/>
              <a:t>~75% of our effort: Education </a:t>
            </a:r>
            <a:r>
              <a:rPr lang="en-US" sz="2400" dirty="0"/>
              <a:t>for general public </a:t>
            </a:r>
            <a:r>
              <a:rPr lang="en-US" sz="2400" dirty="0" smtClean="0"/>
              <a:t>+ medical professionals</a:t>
            </a:r>
          </a:p>
          <a:p>
            <a:pPr>
              <a:lnSpc>
                <a:spcPts val="2900"/>
              </a:lnSpc>
              <a:buClr>
                <a:srgbClr val="CD006D"/>
              </a:buClr>
            </a:pPr>
            <a:r>
              <a:rPr lang="en-US" sz="2400" dirty="0" smtClean="0"/>
              <a:t>~25% of our effort: Support for high-risk women</a:t>
            </a:r>
          </a:p>
          <a:p>
            <a:endParaRPr lang="en-US" sz="2200" dirty="0">
              <a:solidFill>
                <a:srgbClr val="CD006D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D006D"/>
                </a:solidFill>
                <a:latin typeface="Avenir Black"/>
                <a:cs typeface="Avenir Black"/>
              </a:rPr>
              <a:t>EDUCATED WOMEN + EDUCATED DOCTORS = LIVES SAVED</a:t>
            </a:r>
          </a:p>
        </p:txBody>
      </p:sp>
    </p:spTree>
    <p:extLst>
      <p:ext uri="{BB962C8B-B14F-4D97-AF65-F5344CB8AC3E}">
        <p14:creationId xmlns:p14="http://schemas.microsoft.com/office/powerpoint/2010/main" val="17580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PROGRAMS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2448" y="1672392"/>
            <a:ext cx="4136183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 smtClean="0">
                <a:latin typeface="Avenir Heavy"/>
                <a:cs typeface="Avenir Heavy"/>
              </a:rPr>
              <a:t>FOR WOMEN OF ALL RISK LEVELS</a:t>
            </a:r>
          </a:p>
          <a:p>
            <a:pPr marL="0" indent="0">
              <a:buNone/>
            </a:pPr>
            <a:endParaRPr lang="en-US" sz="500" b="1" dirty="0" smtClean="0">
              <a:latin typeface="Avenir Heavy"/>
              <a:cs typeface="Avenir Heavy"/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rgbClr val="CD006D"/>
                </a:solidFill>
                <a:latin typeface="Avenir Heavy"/>
                <a:cs typeface="Avenir Heavy"/>
              </a:rPr>
              <a:t>BRIGHTEN UP</a:t>
            </a:r>
            <a:r>
              <a:rPr lang="en-US" sz="1500" b="1" baseline="30000" dirty="0" smtClean="0">
                <a:solidFill>
                  <a:srgbClr val="CD006D"/>
                </a:solidFill>
                <a:latin typeface="Avenir Heavy"/>
                <a:cs typeface="Avenir Heavy"/>
              </a:rPr>
              <a:t>®</a:t>
            </a:r>
            <a:r>
              <a:rPr lang="en-US" sz="1500" b="1" dirty="0" smtClean="0">
                <a:solidFill>
                  <a:srgbClr val="CD006D"/>
                </a:solidFill>
                <a:latin typeface="Avenir Heavy"/>
                <a:cs typeface="Avenir Heavy"/>
              </a:rPr>
              <a:t> EDUCATIONAL WORKSHOPS</a:t>
            </a:r>
          </a:p>
          <a:p>
            <a:pPr>
              <a:lnSpc>
                <a:spcPts val="2120"/>
              </a:lnSpc>
              <a:buClr>
                <a:srgbClr val="CD006D"/>
              </a:buClr>
            </a:pPr>
            <a:r>
              <a:rPr lang="en-US" sz="1600" dirty="0" smtClean="0">
                <a:latin typeface="Avenir Light"/>
                <a:cs typeface="Avenir Light"/>
              </a:rPr>
              <a:t>20-minute presentations covering the basics of breast and ovarian health, early detection, risk reduction and risk assessment</a:t>
            </a:r>
          </a:p>
          <a:p>
            <a:pPr>
              <a:lnSpc>
                <a:spcPts val="2120"/>
              </a:lnSpc>
              <a:buClr>
                <a:srgbClr val="CD006D"/>
              </a:buClr>
            </a:pPr>
            <a:r>
              <a:rPr lang="en-US" sz="1600" dirty="0">
                <a:latin typeface="Avenir Light"/>
                <a:cs typeface="Avenir Light"/>
              </a:rPr>
              <a:t>For audiences at corporations, community organizations, houses of worship, </a:t>
            </a:r>
            <a:r>
              <a:rPr lang="en-US" sz="1600" dirty="0" smtClean="0">
                <a:latin typeface="Avenir Light"/>
                <a:cs typeface="Avenir Light"/>
              </a:rPr>
              <a:t>etc.</a:t>
            </a:r>
          </a:p>
          <a:p>
            <a:pPr>
              <a:lnSpc>
                <a:spcPts val="2120"/>
              </a:lnSpc>
              <a:buClr>
                <a:srgbClr val="CD006D"/>
              </a:buClr>
            </a:pPr>
            <a:r>
              <a:rPr lang="en-US" sz="1600" dirty="0" smtClean="0">
                <a:latin typeface="Avenir Light"/>
                <a:cs typeface="Avenir Light"/>
              </a:rPr>
              <a:t>Delivered by trained volunteer Education Ambassadors</a:t>
            </a:r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96" t="24964" r="19021"/>
          <a:stretch/>
        </p:blipFill>
        <p:spPr>
          <a:xfrm rot="21356188">
            <a:off x="572848" y="5267026"/>
            <a:ext cx="1942067" cy="137160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8947" y="1672392"/>
            <a:ext cx="4184316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>
                <a:solidFill>
                  <a:srgbClr val="FFFFFF"/>
                </a:solidFill>
                <a:latin typeface="Avenir Heavy"/>
                <a:cs typeface="Avenir Heavy"/>
              </a:rPr>
              <a:t>FOR </a:t>
            </a:r>
            <a:r>
              <a:rPr lang="en-US" sz="1400" b="1" i="1" dirty="0" smtClean="0">
                <a:solidFill>
                  <a:srgbClr val="FFFFFF"/>
                </a:solidFill>
                <a:latin typeface="Avenir Heavy"/>
                <a:cs typeface="Avenir Heavy"/>
              </a:rPr>
              <a:t>WOMEN’S HEALTHCARE PROVIDERS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lnSpc>
                <a:spcPts val="2120"/>
              </a:lnSpc>
              <a:buNone/>
            </a:pPr>
            <a:r>
              <a:rPr lang="en-US" sz="1600" dirty="0" smtClean="0">
                <a:solidFill>
                  <a:srgbClr val="CD006D"/>
                </a:solidFill>
                <a:latin typeface="Avenir Heavy"/>
                <a:cs typeface="Avenir Heavy"/>
              </a:rPr>
              <a:t>EMERGING MEDICAL PROFESSIONAL PROGRAM</a:t>
            </a:r>
          </a:p>
          <a:p>
            <a:pPr>
              <a:lnSpc>
                <a:spcPts val="2120"/>
              </a:lnSpc>
              <a:buClr>
                <a:srgbClr val="CD006D"/>
              </a:buClr>
            </a:pPr>
            <a:r>
              <a:rPr lang="en-US" sz="1600" dirty="0" smtClean="0">
                <a:latin typeface="Avenir Light"/>
                <a:cs typeface="Avenir Light"/>
              </a:rPr>
              <a:t>50-minute lecture + case study module entitled </a:t>
            </a:r>
            <a:r>
              <a:rPr lang="en-US" sz="1600" i="1" dirty="0" smtClean="0">
                <a:latin typeface="Avenir Light"/>
                <a:cs typeface="Avenir Light"/>
              </a:rPr>
              <a:t>Breast and Ovarian Cancer Prevention: A Practical Approach to Risk Assessment and Management in Young Women</a:t>
            </a:r>
          </a:p>
          <a:p>
            <a:pPr>
              <a:lnSpc>
                <a:spcPts val="2120"/>
              </a:lnSpc>
              <a:buClr>
                <a:srgbClr val="CD006D"/>
              </a:buClr>
            </a:pPr>
            <a:r>
              <a:rPr lang="en-US" sz="1600" dirty="0" smtClean="0">
                <a:latin typeface="Avenir Light"/>
                <a:cs typeface="Avenir Light"/>
              </a:rPr>
              <a:t>Ideally </a:t>
            </a:r>
            <a:r>
              <a:rPr lang="en-US" sz="1600" dirty="0">
                <a:latin typeface="Avenir Light"/>
                <a:cs typeface="Avenir Light"/>
              </a:rPr>
              <a:t>at a Grand Rounds, followed by resident case </a:t>
            </a:r>
            <a:r>
              <a:rPr lang="en-US" sz="1600" dirty="0" smtClean="0">
                <a:latin typeface="Avenir Light"/>
                <a:cs typeface="Avenir Light"/>
              </a:rPr>
              <a:t>discussion</a:t>
            </a:r>
            <a:endParaRPr lang="en-US" sz="1600" dirty="0">
              <a:latin typeface="Avenir Light"/>
              <a:cs typeface="Avenir Light"/>
            </a:endParaRPr>
          </a:p>
          <a:p>
            <a:pPr>
              <a:lnSpc>
                <a:spcPts val="2120"/>
              </a:lnSpc>
              <a:buClr>
                <a:srgbClr val="CD006D"/>
              </a:buClr>
            </a:pPr>
            <a:r>
              <a:rPr lang="en-US" sz="1600" dirty="0" smtClean="0">
                <a:latin typeface="Avenir Light"/>
                <a:cs typeface="Avenir Light"/>
              </a:rPr>
              <a:t>Delivered by speakers in Bright Pink’s medical professional corps</a:t>
            </a:r>
          </a:p>
          <a:p>
            <a:pPr>
              <a:lnSpc>
                <a:spcPts val="2120"/>
              </a:lnSpc>
              <a:buClr>
                <a:srgbClr val="CD006D"/>
              </a:buClr>
            </a:pPr>
            <a:r>
              <a:rPr lang="en-US" sz="1600" dirty="0" smtClean="0">
                <a:latin typeface="Avenir Light"/>
                <a:cs typeface="Avenir Light"/>
              </a:rPr>
              <a:t>For women’s healthcare professional residency programs: OB/GYN now, NPWH soon, eventually internal medicine</a:t>
            </a:r>
          </a:p>
        </p:txBody>
      </p:sp>
      <p:pic>
        <p:nvPicPr>
          <p:cNvPr id="12" name="Picture 11" descr="20140918_0753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89">
            <a:off x="2495190" y="5252408"/>
            <a:ext cx="1856112" cy="13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58"/>
            <a:ext cx="8229600" cy="1143000"/>
          </a:xfrm>
        </p:spPr>
        <p:txBody>
          <a:bodyPr>
            <a:normAutofit/>
          </a:bodyPr>
          <a:lstStyle/>
          <a:p>
            <a:pPr marL="0" indent="0">
              <a:lnSpc>
                <a:spcPts val="352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PROGRAMS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6778" y="1712495"/>
            <a:ext cx="85531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80"/>
              </a:lnSpc>
              <a:buNone/>
            </a:pPr>
            <a:r>
              <a:rPr lang="en-US" sz="1600" i="1" dirty="0" smtClean="0">
                <a:solidFill>
                  <a:srgbClr val="FFFFFF"/>
                </a:solidFill>
                <a:latin typeface="Avenir Heavy"/>
                <a:cs typeface="Avenir Heavy"/>
              </a:rPr>
              <a:t>FOR WOMEN AT HIGH RISK</a:t>
            </a:r>
          </a:p>
          <a:p>
            <a:pPr marL="0" indent="0">
              <a:lnSpc>
                <a:spcPts val="3580"/>
              </a:lnSpc>
              <a:buNone/>
            </a:pPr>
            <a:r>
              <a:rPr lang="en-US" sz="2200" dirty="0" smtClean="0">
                <a:solidFill>
                  <a:srgbClr val="CD006D"/>
                </a:solidFill>
                <a:latin typeface="Avenir Heavy"/>
                <a:cs typeface="Avenir Heavy"/>
              </a:rPr>
              <a:t>EXPERIENTIAL OUTREACH:</a:t>
            </a:r>
            <a:r>
              <a:rPr lang="en-US" sz="2200" dirty="0" smtClean="0">
                <a:solidFill>
                  <a:srgbClr val="EE2C74"/>
                </a:solidFill>
                <a:latin typeface="Avenir Heavy"/>
                <a:cs typeface="Avenir Heavy"/>
              </a:rPr>
              <a:t> </a:t>
            </a:r>
            <a:r>
              <a:rPr lang="en-US" sz="2200" dirty="0" smtClean="0"/>
              <a:t>Activity</a:t>
            </a:r>
            <a:r>
              <a:rPr lang="en-US" sz="2200" dirty="0"/>
              <a:t>-based support groups </a:t>
            </a:r>
            <a:endParaRPr lang="en-US" sz="2200" dirty="0" smtClean="0"/>
          </a:p>
          <a:p>
            <a:pPr marL="0" indent="0">
              <a:lnSpc>
                <a:spcPts val="3580"/>
              </a:lnSpc>
              <a:buNone/>
            </a:pPr>
            <a:r>
              <a:rPr lang="en-US" sz="2200" dirty="0" smtClean="0">
                <a:solidFill>
                  <a:srgbClr val="CD006D"/>
                </a:solidFill>
                <a:latin typeface="Avenir Heavy"/>
                <a:cs typeface="Avenir Heavy"/>
              </a:rPr>
              <a:t>PINKPAL</a:t>
            </a:r>
            <a:r>
              <a:rPr lang="en-US" sz="2200" baseline="30000" dirty="0" smtClean="0">
                <a:solidFill>
                  <a:srgbClr val="CD006D"/>
                </a:solidFill>
              </a:rPr>
              <a:t>®</a:t>
            </a:r>
            <a:r>
              <a:rPr lang="en-US" sz="2200" dirty="0" smtClean="0">
                <a:solidFill>
                  <a:srgbClr val="CD006D"/>
                </a:solidFill>
              </a:rPr>
              <a:t>: </a:t>
            </a:r>
            <a:r>
              <a:rPr lang="en-US" sz="2200" dirty="0" smtClean="0"/>
              <a:t>Peer-to-peer mentoring program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9" name="Picture 8" descr="unnamed-6 (2)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b="8049"/>
          <a:stretch/>
        </p:blipFill>
        <p:spPr>
          <a:xfrm>
            <a:off x="3629367" y="3661413"/>
            <a:ext cx="3997469" cy="2256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4562">
            <a:off x="1256401" y="3944941"/>
            <a:ext cx="2410534" cy="1807901"/>
          </a:xfrm>
          <a:prstGeom prst="rect">
            <a:avLst/>
          </a:prstGeom>
        </p:spPr>
      </p:pic>
      <p:pic>
        <p:nvPicPr>
          <p:cNvPr id="10" name="Picture 9" descr="IMG_07211 (1)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970" b="13551"/>
          <a:stretch/>
        </p:blipFill>
        <p:spPr>
          <a:xfrm>
            <a:off x="2739542" y="5125977"/>
            <a:ext cx="2072477" cy="13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EVOLUTION OF THE EMERGING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PROFESSIONAL PROGRAM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4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CD006D"/>
                </a:solidFill>
              </a:rPr>
              <a:t>Our constituents gave us the insight</a:t>
            </a:r>
            <a:r>
              <a:rPr lang="en-US" sz="2200" dirty="0">
                <a:solidFill>
                  <a:srgbClr val="CD006D"/>
                </a:solidFill>
              </a:rPr>
              <a:t> </a:t>
            </a:r>
            <a:r>
              <a:rPr lang="en-US" sz="2200" dirty="0" smtClean="0">
                <a:solidFill>
                  <a:srgbClr val="CD006D"/>
                </a:solidFill>
              </a:rPr>
              <a:t>that led to this program. </a:t>
            </a:r>
            <a:endParaRPr lang="en-US" sz="2200" dirty="0">
              <a:solidFill>
                <a:srgbClr val="CD006D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lnSpc>
                <a:spcPts val="3240"/>
              </a:lnSpc>
              <a:buNone/>
            </a:pPr>
            <a:r>
              <a:rPr lang="en-US" sz="2200" dirty="0" smtClean="0"/>
              <a:t>We were educating and preparing women to understand and manage their own risk for breast and ovarian cancer. And often, </a:t>
            </a:r>
            <a:r>
              <a:rPr lang="en-US" sz="2200" dirty="0" smtClean="0">
                <a:latin typeface="Avenir Heavy"/>
                <a:cs typeface="Avenir Heavy"/>
              </a:rPr>
              <a:t>THEY KNEW MORE THAN THEIR DOCTORS.</a:t>
            </a:r>
          </a:p>
          <a:p>
            <a:pPr marL="0" indent="0">
              <a:buNone/>
            </a:pPr>
            <a:endParaRPr lang="en-US" sz="1050" dirty="0" smtClean="0"/>
          </a:p>
          <a:p>
            <a:pPr>
              <a:lnSpc>
                <a:spcPts val="2660"/>
              </a:lnSpc>
              <a:buClr>
                <a:srgbClr val="CD006D"/>
              </a:buClr>
            </a:pPr>
            <a:r>
              <a:rPr lang="en-US" sz="1800" dirty="0" smtClean="0"/>
              <a:t>The high-risk women found that their doctors weren’t as equipped to manage their risk as needed</a:t>
            </a:r>
          </a:p>
          <a:p>
            <a:pPr>
              <a:lnSpc>
                <a:spcPts val="2660"/>
              </a:lnSpc>
              <a:buClr>
                <a:srgbClr val="CD006D"/>
              </a:buClr>
            </a:pPr>
            <a:r>
              <a:rPr lang="en-US" sz="1800" dirty="0" smtClean="0"/>
              <a:t>Other women found their doctors weren’t consistently talking to them about prevention and early detection</a:t>
            </a:r>
          </a:p>
        </p:txBody>
      </p:sp>
    </p:spTree>
    <p:extLst>
      <p:ext uri="{BB962C8B-B14F-4D97-AF65-F5344CB8AC3E}">
        <p14:creationId xmlns:p14="http://schemas.microsoft.com/office/powerpoint/2010/main" val="14704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PILOT PROGRAM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88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940"/>
              </a:lnSpc>
              <a:buNone/>
            </a:pPr>
            <a:r>
              <a:rPr lang="en-US" sz="2400" dirty="0" smtClean="0"/>
              <a:t>Created in collaboration with Dr. Deborah Lindner, our Chief Medical Officer, and a team of surgeons</a:t>
            </a:r>
            <a:r>
              <a:rPr lang="en-US" sz="2400" dirty="0"/>
              <a:t>, oncologists, OB/GYNs and genetic counselors </a:t>
            </a:r>
            <a:endParaRPr lang="en-US" sz="2400" dirty="0" smtClean="0"/>
          </a:p>
          <a:p>
            <a:pPr marL="0" indent="0">
              <a:lnSpc>
                <a:spcPts val="2940"/>
              </a:lnSpc>
              <a:buNone/>
            </a:pPr>
            <a:endParaRPr lang="en-US" sz="100" dirty="0" smtClean="0"/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200" dirty="0" smtClean="0"/>
              <a:t>Piloted at </a:t>
            </a:r>
            <a:r>
              <a:rPr lang="en-US" sz="2200" dirty="0"/>
              <a:t>Northwestern and NYU in 2012 </a:t>
            </a:r>
            <a:r>
              <a:rPr lang="en-US" sz="2200" dirty="0" smtClean="0"/>
              <a:t>and 2013 with 106 residents</a:t>
            </a:r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200" dirty="0" smtClean="0"/>
              <a:t>The evaluation feedback was promising: </a:t>
            </a:r>
            <a:r>
              <a:rPr lang="en-US" sz="2200" dirty="0" smtClean="0">
                <a:solidFill>
                  <a:srgbClr val="CD006D"/>
                </a:solidFill>
              </a:rPr>
              <a:t>95% of residents said that </a:t>
            </a:r>
            <a:r>
              <a:rPr lang="en-US" sz="2200" dirty="0">
                <a:solidFill>
                  <a:srgbClr val="CD006D"/>
                </a:solidFill>
              </a:rPr>
              <a:t>the training increased their knowledge about the risk reduction and early detection </a:t>
            </a:r>
            <a:r>
              <a:rPr lang="en-US" sz="2200" dirty="0" smtClean="0">
                <a:solidFill>
                  <a:srgbClr val="CD006D"/>
                </a:solidFill>
              </a:rPr>
              <a:t>options </a:t>
            </a:r>
            <a:r>
              <a:rPr lang="en-US" sz="2200" dirty="0">
                <a:solidFill>
                  <a:srgbClr val="CD006D"/>
                </a:solidFill>
              </a:rPr>
              <a:t>available to young </a:t>
            </a:r>
            <a:r>
              <a:rPr lang="en-US" sz="2200" dirty="0" smtClean="0">
                <a:solidFill>
                  <a:srgbClr val="CD006D"/>
                </a:solidFill>
              </a:rPr>
              <a:t>women</a:t>
            </a:r>
          </a:p>
          <a:p>
            <a:pPr>
              <a:lnSpc>
                <a:spcPts val="2940"/>
              </a:lnSpc>
              <a:buClr>
                <a:srgbClr val="CD006D"/>
              </a:buClr>
            </a:pPr>
            <a:r>
              <a:rPr lang="en-US" sz="2200" dirty="0" smtClean="0"/>
              <a:t>Presenting pilot results at a poster session at SABCS next week</a:t>
            </a:r>
          </a:p>
          <a:p>
            <a:pPr marL="0" indent="0">
              <a:buClr>
                <a:srgbClr val="EE2C74"/>
              </a:buClr>
              <a:buNone/>
            </a:pPr>
            <a:endParaRPr lang="en-US" dirty="0"/>
          </a:p>
          <a:p>
            <a:pPr marL="0" indent="0">
              <a:buClr>
                <a:srgbClr val="EE2C74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ROLLOUT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27" y="1680416"/>
            <a:ext cx="8459537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en-US" sz="3200" dirty="0" smtClean="0">
                <a:latin typeface="Avenir Heavy"/>
                <a:cs typeface="Avenir Heavy"/>
              </a:rPr>
              <a:t>THIS YEAR WAS PIVOTAL: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Got seed funding to expand the program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Built infrastructure to support the program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Re-framed and expanded the lecture content and cases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Recruited high-caliber medical professionals to deliver the talk on our behalf around the country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Held first speaker training in August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16 medical professionals trained from a broad mix of related specialties now giving the talk</a:t>
            </a:r>
          </a:p>
          <a:p>
            <a:pPr>
              <a:lnSpc>
                <a:spcPts val="2260"/>
              </a:lnSpc>
              <a:buClr>
                <a:srgbClr val="EE2C74"/>
              </a:buClr>
            </a:pPr>
            <a:endParaRPr lang="en-US" dirty="0"/>
          </a:p>
          <a:p>
            <a:pPr marL="0" indent="0">
              <a:lnSpc>
                <a:spcPts val="2260"/>
              </a:lnSpc>
              <a:buClr>
                <a:srgbClr val="EE2C74"/>
              </a:buClr>
              <a:buNone/>
            </a:pPr>
            <a:r>
              <a:rPr lang="en-US" sz="3200" dirty="0" smtClean="0">
                <a:latin typeface="Avenir Heavy"/>
                <a:cs typeface="Avenir Heavy"/>
              </a:rPr>
              <a:t>BY THE END OF 2014: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Lecture delivered at 27 programs: </a:t>
            </a:r>
            <a:r>
              <a:rPr lang="en-US" dirty="0"/>
              <a:t>Harvard, Johns Hopkins, Wash U, George Washington, Tufts, Howard, UAB, US Army Medical Center, and </a:t>
            </a:r>
            <a:r>
              <a:rPr lang="en-US" dirty="0" smtClean="0"/>
              <a:t>others, as well as the NPWH Conference</a:t>
            </a:r>
          </a:p>
          <a:p>
            <a:pPr>
              <a:lnSpc>
                <a:spcPts val="2260"/>
              </a:lnSpc>
              <a:buClr>
                <a:srgbClr val="CD006D"/>
              </a:buClr>
            </a:pPr>
            <a:r>
              <a:rPr lang="en-US" dirty="0" smtClean="0"/>
              <a:t>1000+ residents, med students, nurse practitioners, fellows and faculty educated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PRIMED FOR EXPONENTIAL GROWTH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5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venir Heavy"/>
                <a:cs typeface="Avenir Heavy"/>
              </a:rPr>
              <a:t>2015 PLANS TO DATE:</a:t>
            </a:r>
          </a:p>
          <a:p>
            <a:pPr>
              <a:lnSpc>
                <a:spcPts val="3360"/>
              </a:lnSpc>
              <a:buClr>
                <a:srgbClr val="EE2C74"/>
              </a:buClr>
            </a:pPr>
            <a:r>
              <a:rPr lang="en-US" sz="2200" dirty="0" smtClean="0"/>
              <a:t>Another </a:t>
            </a:r>
            <a:r>
              <a:rPr lang="en-US" sz="2200" dirty="0"/>
              <a:t>~15 speakers will be trained in </a:t>
            </a:r>
            <a:r>
              <a:rPr lang="en-US" sz="2200" dirty="0" smtClean="0"/>
              <a:t>January; third round later in the year</a:t>
            </a:r>
            <a:endParaRPr lang="en-US" sz="2200" dirty="0"/>
          </a:p>
          <a:p>
            <a:pPr>
              <a:lnSpc>
                <a:spcPts val="3360"/>
              </a:lnSpc>
              <a:buClr>
                <a:srgbClr val="CD006D"/>
              </a:buClr>
            </a:pPr>
            <a:r>
              <a:rPr lang="en-US" sz="2200" dirty="0"/>
              <a:t>Already have 21 programs lined up for 2015 = ~700 audience members</a:t>
            </a:r>
          </a:p>
          <a:p>
            <a:pPr>
              <a:lnSpc>
                <a:spcPts val="3360"/>
              </a:lnSpc>
              <a:buClr>
                <a:srgbClr val="EE2C74"/>
              </a:buClr>
            </a:pPr>
            <a:r>
              <a:rPr lang="en-US" sz="2200" dirty="0"/>
              <a:t>Expect to be included as a plenary talk at the NPWH </a:t>
            </a:r>
            <a:r>
              <a:rPr lang="en-US" sz="2200" dirty="0" smtClean="0"/>
              <a:t>Conference</a:t>
            </a:r>
          </a:p>
          <a:p>
            <a:pPr>
              <a:lnSpc>
                <a:spcPts val="3360"/>
              </a:lnSpc>
              <a:buClr>
                <a:srgbClr val="EE2C74"/>
              </a:buClr>
            </a:pPr>
            <a:r>
              <a:rPr lang="en-US" sz="2200" dirty="0" smtClean="0"/>
              <a:t>Deep focus on program evaluation and impact measurement</a:t>
            </a:r>
            <a:endParaRPr lang="en-US" sz="2200" dirty="0"/>
          </a:p>
          <a:p>
            <a:pPr marL="0" indent="0">
              <a:lnSpc>
                <a:spcPts val="3360"/>
              </a:lnSpc>
              <a:buNone/>
            </a:pPr>
            <a:endParaRPr lang="en-US" dirty="0"/>
          </a:p>
          <a:p>
            <a:pPr marL="0" indent="0">
              <a:lnSpc>
                <a:spcPts val="3360"/>
              </a:lnSpc>
              <a:buNone/>
            </a:pPr>
            <a:endParaRPr lang="en-US" dirty="0" smtClean="0"/>
          </a:p>
          <a:p>
            <a:pPr marL="0" indent="0">
              <a:lnSpc>
                <a:spcPts val="336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 Prof present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17397</TotalTime>
  <Words>2725</Words>
  <Application>Microsoft Office PowerPoint</Application>
  <PresentationFormat>On-screen Show (4:3)</PresentationFormat>
  <Paragraphs>354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Med Prof presentation master</vt:lpstr>
      <vt:lpstr>Custom Design</vt:lpstr>
      <vt:lpstr>CDC ACBCYW Meeting</vt:lpstr>
      <vt:lpstr>WHAT IS BRIGHT PINK?</vt:lpstr>
      <vt:lpstr>PROGRAMMATIC FOCUS</vt:lpstr>
      <vt:lpstr>EDUCATION PROGRAMS</vt:lpstr>
      <vt:lpstr>SUPPORT PROGRAMS</vt:lpstr>
      <vt:lpstr>THE EVOLUTION OF THE EMERGING MEDICAL PROFESSIONAL PROGRAM</vt:lpstr>
      <vt:lpstr>PILOT PROGRAM</vt:lpstr>
      <vt:lpstr>2014 ROLLOUT</vt:lpstr>
      <vt:lpstr>PRIMED FOR EXPONENTIAL GROWTH</vt:lpstr>
      <vt:lpstr>PowerPoint Presentation</vt:lpstr>
      <vt:lpstr>PowerPoint Presentation</vt:lpstr>
      <vt:lpstr>WHAT WE’VE LEARNED</vt:lpstr>
      <vt:lpstr>OUR VISION</vt:lpstr>
      <vt:lpstr>HOW YOU CAN HELP</vt:lpstr>
      <vt:lpstr>2014 PROGRAMS</vt:lpstr>
    </vt:vector>
  </TitlesOfParts>
  <Company>Bright Pink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 Feinstein</dc:creator>
  <cp:lastModifiedBy>CDC User</cp:lastModifiedBy>
  <cp:revision>111</cp:revision>
  <cp:lastPrinted>2014-12-01T19:47:27Z</cp:lastPrinted>
  <dcterms:created xsi:type="dcterms:W3CDTF">2014-06-03T15:45:33Z</dcterms:created>
  <dcterms:modified xsi:type="dcterms:W3CDTF">2014-12-03T18:28:31Z</dcterms:modified>
</cp:coreProperties>
</file>