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2669cb42_2_75:notes"/>
          <p:cNvSpPr txBox="1">
            <a:spLocks noGrp="1"/>
          </p:cNvSpPr>
          <p:nvPr>
            <p:ph type="body" idx="1"/>
          </p:nvPr>
        </p:nvSpPr>
        <p:spPr>
          <a:xfrm>
            <a:off x="685180" y="4342776"/>
            <a:ext cx="5487640" cy="4115111"/>
          </a:xfrm>
          <a:prstGeom prst="rect">
            <a:avLst/>
          </a:prstGeom>
        </p:spPr>
        <p:txBody>
          <a:bodyPr spcFirstLastPara="1" wrap="square" lIns="89450" tIns="89450" rIns="89450" bIns="89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g6e2669cb42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e37766300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e37766300_2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e37766300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e37766300_2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e37766300_2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e37766300_2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e37766300_2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e37766300_2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e882389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6e882389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e8823898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6e8823898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e8823898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e8823898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e88238980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6e88238980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e8823898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e88238980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6e88238980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6e88238980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e2669cb42_2_81:notes"/>
          <p:cNvSpPr txBox="1">
            <a:spLocks noGrp="1"/>
          </p:cNvSpPr>
          <p:nvPr>
            <p:ph type="body" idx="1"/>
          </p:nvPr>
        </p:nvSpPr>
        <p:spPr>
          <a:xfrm>
            <a:off x="685180" y="4342776"/>
            <a:ext cx="5487640" cy="4115111"/>
          </a:xfrm>
          <a:prstGeom prst="rect">
            <a:avLst/>
          </a:prstGeom>
        </p:spPr>
        <p:txBody>
          <a:bodyPr spcFirstLastPara="1" wrap="square" lIns="89450" tIns="89450" rIns="89450" bIns="89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g6e2669cb42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8913" y="686112"/>
            <a:ext cx="6060174" cy="342899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6e88238980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6e88238980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6e2669cb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6e2669cb4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e2669cb42_2_86:notes"/>
          <p:cNvSpPr txBox="1">
            <a:spLocks noGrp="1"/>
          </p:cNvSpPr>
          <p:nvPr>
            <p:ph type="body" idx="1"/>
          </p:nvPr>
        </p:nvSpPr>
        <p:spPr>
          <a:xfrm>
            <a:off x="685180" y="4342776"/>
            <a:ext cx="5487640" cy="4115111"/>
          </a:xfrm>
          <a:prstGeom prst="rect">
            <a:avLst/>
          </a:prstGeom>
        </p:spPr>
        <p:txBody>
          <a:bodyPr spcFirstLastPara="1" wrap="square" lIns="89450" tIns="89450" rIns="89450" bIns="89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6e2669cb42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8913" y="686112"/>
            <a:ext cx="6060174" cy="342899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e2669cb42_2_91:notes"/>
          <p:cNvSpPr txBox="1">
            <a:spLocks noGrp="1"/>
          </p:cNvSpPr>
          <p:nvPr>
            <p:ph type="body" idx="1"/>
          </p:nvPr>
        </p:nvSpPr>
        <p:spPr>
          <a:xfrm>
            <a:off x="685180" y="4342776"/>
            <a:ext cx="5487640" cy="4115111"/>
          </a:xfrm>
          <a:prstGeom prst="rect">
            <a:avLst/>
          </a:prstGeom>
        </p:spPr>
        <p:txBody>
          <a:bodyPr spcFirstLastPara="1" wrap="square" lIns="89450" tIns="89450" rIns="89450" bIns="89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g6e2669cb42_2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8913" y="686112"/>
            <a:ext cx="6060174" cy="342899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e2669cb42_2_96:notes"/>
          <p:cNvSpPr txBox="1">
            <a:spLocks noGrp="1"/>
          </p:cNvSpPr>
          <p:nvPr>
            <p:ph type="body" idx="1"/>
          </p:nvPr>
        </p:nvSpPr>
        <p:spPr>
          <a:xfrm>
            <a:off x="685180" y="4342776"/>
            <a:ext cx="5487640" cy="4115111"/>
          </a:xfrm>
          <a:prstGeom prst="rect">
            <a:avLst/>
          </a:prstGeom>
        </p:spPr>
        <p:txBody>
          <a:bodyPr spcFirstLastPara="1" wrap="square" lIns="89450" tIns="89450" rIns="89450" bIns="89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6e2669cb42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8913" y="686112"/>
            <a:ext cx="6060174" cy="342899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e2669cb42_2_101:notes"/>
          <p:cNvSpPr txBox="1">
            <a:spLocks noGrp="1"/>
          </p:cNvSpPr>
          <p:nvPr>
            <p:ph type="body" idx="1"/>
          </p:nvPr>
        </p:nvSpPr>
        <p:spPr>
          <a:xfrm>
            <a:off x="685180" y="4342776"/>
            <a:ext cx="5487640" cy="4115111"/>
          </a:xfrm>
          <a:prstGeom prst="rect">
            <a:avLst/>
          </a:prstGeom>
        </p:spPr>
        <p:txBody>
          <a:bodyPr spcFirstLastPara="1" wrap="square" lIns="89450" tIns="89450" rIns="89450" bIns="89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6e2669cb42_2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8913" y="686112"/>
            <a:ext cx="6060174" cy="342899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e3776630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e3776630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e37766300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e37766300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e37766300_2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e37766300_2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457200" y="285750"/>
            <a:ext cx="81534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GENETICS &amp; </a:t>
            </a: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GENOMIC</a:t>
            </a:r>
            <a:r>
              <a:rPr lang="en-US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WORKGROUP REPORT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CDC- ACBCYW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1371600" y="2743200"/>
            <a:ext cx="6400800" cy="971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</a:pPr>
            <a:r>
              <a:rPr lang="en" sz="320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February 2020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052400" cy="509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4"/>
          <p:cNvPicPr preferRelativeResize="0"/>
          <p:nvPr/>
        </p:nvPicPr>
        <p:blipFill rotWithShape="1">
          <a:blip r:embed="rId3">
            <a:alphaModFix/>
          </a:blip>
          <a:srcRect b="5678"/>
          <a:stretch/>
        </p:blipFill>
        <p:spPr>
          <a:xfrm>
            <a:off x="0" y="0"/>
            <a:ext cx="9144000" cy="485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052400" cy="509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775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7"/>
          <p:cNvSpPr txBox="1"/>
          <p:nvPr/>
        </p:nvSpPr>
        <p:spPr>
          <a:xfrm>
            <a:off x="443175" y="402875"/>
            <a:ext cx="7338000" cy="8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2" name="Google Shape;13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6050" y="316300"/>
            <a:ext cx="7104225" cy="4510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8155" y="0"/>
            <a:ext cx="69876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" y="152400"/>
            <a:ext cx="6955007" cy="499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600" y="152400"/>
            <a:ext cx="7103400" cy="487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152400"/>
            <a:ext cx="7127875" cy="487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1"/>
          <p:cNvSpPr txBox="1"/>
          <p:nvPr/>
        </p:nvSpPr>
        <p:spPr>
          <a:xfrm>
            <a:off x="608550" y="22175"/>
            <a:ext cx="8093100" cy="18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RNA Analysis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 from germline genetic testing can include a positive result, negative result, or variant of unclear significance (VUS)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VUS means that at the current time there is insufficient evidence to classify a gene change as positive or negative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RNA analysis is a type of functional analysis of a gene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Decreases the the number of VUS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Identifies mutations that traditional testing can’t identify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990600"/>
            <a:ext cx="8303651" cy="256827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2"/>
          <p:cNvSpPr txBox="1"/>
          <p:nvPr/>
        </p:nvSpPr>
        <p:spPr>
          <a:xfrm>
            <a:off x="660325" y="3558875"/>
            <a:ext cx="6554400" cy="7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Ambry Genetics Website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685800" y="57150"/>
            <a:ext cx="7620000" cy="9132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" sz="4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WORKGROUP MEMBERS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446100" y="1525738"/>
            <a:ext cx="8099400" cy="3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Co-Chairs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Shubhada Dhage, MD, FACS and Joyce Turner, MS, CGC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Susan Brown, MS, RN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Sue Friedman, DVM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Sadie Hudson, PhD, RN, WHNP, FAANP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025" y="801025"/>
            <a:ext cx="8769326" cy="3114475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33"/>
          <p:cNvSpPr txBox="1"/>
          <p:nvPr/>
        </p:nvSpPr>
        <p:spPr>
          <a:xfrm>
            <a:off x="728600" y="3961025"/>
            <a:ext cx="7806300" cy="7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Ambry Genetics Website- </a:t>
            </a:r>
            <a:r>
              <a:rPr lang="en" sz="1200">
                <a:solidFill>
                  <a:srgbClr val="4A4A4A"/>
                </a:solidFill>
                <a:highlight>
                  <a:srgbClr val="FFFFFF"/>
                </a:highlight>
              </a:rPr>
              <a:t>Karam R. </a:t>
            </a:r>
            <a:r>
              <a:rPr lang="en" sz="1200" i="1">
                <a:solidFill>
                  <a:schemeClr val="dk1"/>
                </a:solidFill>
              </a:rPr>
              <a:t>et al.</a:t>
            </a:r>
            <a:r>
              <a:rPr lang="en" sz="1200">
                <a:solidFill>
                  <a:schemeClr val="dk1"/>
                </a:solidFill>
              </a:rPr>
              <a:t> RNA Genetic Testing in Hereditary Cancer Improves Variant Classification and Patient Management. ACMG 2019.</a:t>
            </a:r>
            <a:endParaRPr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</a:t>
            </a:r>
            <a:endParaRPr/>
          </a:p>
        </p:txBody>
      </p:sp>
      <p:sp>
        <p:nvSpPr>
          <p:cNvPr id="171" name="Google Shape;171;p34"/>
          <p:cNvSpPr txBox="1">
            <a:spLocks noGrp="1"/>
          </p:cNvSpPr>
          <p:nvPr>
            <p:ph type="body" idx="1"/>
          </p:nvPr>
        </p:nvSpPr>
        <p:spPr>
          <a:xfrm>
            <a:off x="304800" y="993775"/>
            <a:ext cx="8431800" cy="3394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Providers need to have sufficient training in genetics and genomics in order to navigate the array of testing options and select appropriate testing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Support studies to better understand breast cancer genes &amp; associated mutations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Support studies that help guide medical management that is gene specific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Support studies to better understand additive risks-  genetics+environment+pathologic risk factors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Support efforts to adopt consistent, plain language terms to describe tumor-based and germline testing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Synthesize EVB information in central location and develop an educational platform on genetics and genomics for providers and the public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304800" y="1143000"/>
            <a:ext cx="8480425" cy="3613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0005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the committee with an overview of utilization of genetic and genomic testing in interpreting risk outcomes for young women facing breast cancer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3111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452437" y="229790"/>
            <a:ext cx="8229600" cy="9132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" sz="440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WORKGROUP CHARGE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457200" y="535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ETHODS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457200" y="895350"/>
            <a:ext cx="8229600" cy="36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atalog existing materials/tests for providers and patients on genetics, genomics, and pathologic risk factors for breast cancer</a:t>
            </a:r>
            <a:endParaRPr sz="240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challenges and deficiencies in adequately informing the public and clinicians about gen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etic and genomic testing options</a:t>
            </a: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especially given the highly evolving field and complex information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 and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" sz="24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dvise the ACBCYW on prioritizing and supporting ongoing program efforts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457200" y="535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CHALLENGES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211575" y="1162050"/>
            <a:ext cx="86937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Terminology is confusing</a:t>
            </a:r>
            <a:endParaRPr sz="2400"/>
          </a:p>
          <a:p>
            <a:pPr marL="3429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Large number of tests-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knowing which test to use when &amp; how to interpret results can be challenging to untrained professionals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Uncertain impact of various genetic and genomic tests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insurance coverage for testing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Consumer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enetics-tes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ting</a:t>
            </a:r>
            <a:r>
              <a:rPr lang="en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kits</a:t>
            </a:r>
            <a:endParaRPr sz="2400"/>
          </a:p>
          <a:p>
            <a:pPr marL="342900" marR="0" lvl="0" indent="-2921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" sz="2400" b="0" i="0" u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ifferent types of risk and </a:t>
            </a: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hard to</a:t>
            </a:r>
            <a:r>
              <a:rPr lang="en" sz="2400" b="0" i="0" u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synthesize </a:t>
            </a: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the individual risks</a:t>
            </a:r>
            <a:r>
              <a:rPr lang="en" sz="2400" b="0" i="0" u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to</a:t>
            </a: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provide a </a:t>
            </a:r>
            <a:r>
              <a:rPr lang="en" sz="2400" b="0" i="0" u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total risk estimate; predi</a:t>
            </a: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ction programs outdated</a:t>
            </a:r>
            <a:endParaRPr sz="240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/>
        </p:nvSpPr>
        <p:spPr>
          <a:xfrm>
            <a:off x="452437" y="0"/>
            <a:ext cx="8229600" cy="9132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IDENTIFIED GAPS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9"/>
          <p:cNvSpPr txBox="1"/>
          <p:nvPr/>
        </p:nvSpPr>
        <p:spPr>
          <a:xfrm>
            <a:off x="-195275" y="1085850"/>
            <a:ext cx="9066600" cy="32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Insufficient educational material on genetics and genomics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Lack of a comprehensive platform to compare the different types of risks (genetics, genomics, epigenetic, environmental, pathologic) and tests to better assess risk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Incomplete understanding of genes tested, interpretation of results, and their impact on risk and management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37625"/>
            <a:ext cx="914400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25" y="47025"/>
            <a:ext cx="9144008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CBB81F-CA96-41C8-B63F-E67D98200D0C}"/>
</file>

<file path=customXml/itemProps2.xml><?xml version="1.0" encoding="utf-8"?>
<ds:datastoreItem xmlns:ds="http://schemas.openxmlformats.org/officeDocument/2006/customXml" ds:itemID="{2AE5A521-0600-4F14-92A9-A25BDC3086DC}"/>
</file>

<file path=customXml/itemProps3.xml><?xml version="1.0" encoding="utf-8"?>
<ds:datastoreItem xmlns:ds="http://schemas.openxmlformats.org/officeDocument/2006/customXml" ds:itemID="{74E179CE-DA38-46BD-BC54-9E36DDD846BF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440</Words>
  <Application>Microsoft Office PowerPoint</Application>
  <PresentationFormat>On-screen Show (16:9)</PresentationFormat>
  <Paragraphs>50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Simple Light</vt:lpstr>
      <vt:lpstr>PowerPoint Presentation</vt:lpstr>
      <vt:lpstr>PowerPoint Presentation</vt:lpstr>
      <vt:lpstr>PowerPoint Presentation</vt:lpstr>
      <vt:lpstr>METHODS</vt:lpstr>
      <vt:lpstr>CURRENT CHALLENGES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Headley, Carolyn (CDC/DDNID/NCCDPHP/DCPC)</cp:lastModifiedBy>
  <cp:revision>2</cp:revision>
  <dcterms:modified xsi:type="dcterms:W3CDTF">2020-02-06T13:37:12Z</dcterms:modified>
</cp:coreProperties>
</file>