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1"/>
  </p:notesMasterIdLst>
  <p:handoutMasterIdLst>
    <p:handoutMasterId r:id="rId22"/>
  </p:handoutMasterIdLst>
  <p:sldIdLst>
    <p:sldId id="256" r:id="rId5"/>
    <p:sldId id="265" r:id="rId6"/>
    <p:sldId id="304" r:id="rId7"/>
    <p:sldId id="263" r:id="rId8"/>
    <p:sldId id="261" r:id="rId9"/>
    <p:sldId id="266" r:id="rId10"/>
    <p:sldId id="270" r:id="rId11"/>
    <p:sldId id="297" r:id="rId12"/>
    <p:sldId id="298" r:id="rId13"/>
    <p:sldId id="274" r:id="rId14"/>
    <p:sldId id="258" r:id="rId15"/>
    <p:sldId id="268" r:id="rId16"/>
    <p:sldId id="272" r:id="rId17"/>
    <p:sldId id="273" r:id="rId18"/>
    <p:sldId id="260" r:id="rId19"/>
    <p:sldId id="305"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3C8C"/>
    <a:srgbClr val="F1BA16"/>
    <a:srgbClr val="252F8A"/>
    <a:srgbClr val="3B51A3"/>
    <a:srgbClr val="9E2064"/>
    <a:srgbClr val="9095CA"/>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3E8FD42-3FA5-4FFE-9163-E1A5E6ACDED8}" v="3" dt="2020-12-15T22:16:52.6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849" autoAdjust="0"/>
    <p:restoredTop sz="92587" autoAdjust="0"/>
  </p:normalViewPr>
  <p:slideViewPr>
    <p:cSldViewPr snapToGrid="0" snapToObjects="1">
      <p:cViewPr varScale="1">
        <p:scale>
          <a:sx n="102" d="100"/>
          <a:sy n="102" d="100"/>
        </p:scale>
        <p:origin x="1476" y="96"/>
      </p:cViewPr>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snapToObjects="1">
      <p:cViewPr varScale="1">
        <p:scale>
          <a:sx n="97" d="100"/>
          <a:sy n="97" d="100"/>
        </p:scale>
        <p:origin x="3120"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3E1AEA3-3005-3E49-A20F-06A5D0A2565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830A9F7-9602-254C-AC30-C31E7DA2329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A2DF666-454A-714C-B341-0B2782F81F33}" type="datetimeFigureOut">
              <a:rPr lang="en-US" smtClean="0"/>
              <a:t>12/16/2020</a:t>
            </a:fld>
            <a:endParaRPr lang="en-US"/>
          </a:p>
        </p:txBody>
      </p:sp>
      <p:sp>
        <p:nvSpPr>
          <p:cNvPr id="4" name="Footer Placeholder 3">
            <a:extLst>
              <a:ext uri="{FF2B5EF4-FFF2-40B4-BE49-F238E27FC236}">
                <a16:creationId xmlns:a16="http://schemas.microsoft.com/office/drawing/2014/main" id="{AB9989C9-D834-5F45-AF69-9E2432E11EC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EA3C772-57B2-F141-8DF4-E42B37EE19C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FAA997E-1F96-C446-A1D4-C9C0C19DDDA6}" type="slidenum">
              <a:rPr lang="en-US" smtClean="0"/>
              <a:t>‹#›</a:t>
            </a:fld>
            <a:endParaRPr lang="en-US"/>
          </a:p>
        </p:txBody>
      </p:sp>
    </p:spTree>
    <p:extLst>
      <p:ext uri="{BB962C8B-B14F-4D97-AF65-F5344CB8AC3E}">
        <p14:creationId xmlns:p14="http://schemas.microsoft.com/office/powerpoint/2010/main" val="33506964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CC7520-3776-714C-B909-40BE07776C8F}" type="datetimeFigureOut">
              <a:rPr lang="en-US" smtClean="0"/>
              <a:t>12/16/2020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66EF5A-0166-1341-A349-5D6BC5A8DC09}" type="slidenum">
              <a:rPr lang="en-US" smtClean="0"/>
              <a:t>‹#›</a:t>
            </a:fld>
            <a:endParaRPr lang="en-US"/>
          </a:p>
        </p:txBody>
      </p:sp>
    </p:spTree>
    <p:extLst>
      <p:ext uri="{BB962C8B-B14F-4D97-AF65-F5344CB8AC3E}">
        <p14:creationId xmlns:p14="http://schemas.microsoft.com/office/powerpoint/2010/main" val="10960995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latin typeface="+mn-lt"/>
              </a:rPr>
              <a:t>Welcome and introductions</a:t>
            </a:r>
          </a:p>
          <a:p>
            <a:endParaRPr lang="en-US" sz="1200" b="1"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Good day. I am pleased to speak with you today about the Surgeon General’s release of the Call to Action to Control Hypertension.</a:t>
            </a:r>
          </a:p>
        </p:txBody>
      </p:sp>
      <p:sp>
        <p:nvSpPr>
          <p:cNvPr id="4" name="Slide Number Placeholder 3"/>
          <p:cNvSpPr>
            <a:spLocks noGrp="1"/>
          </p:cNvSpPr>
          <p:nvPr>
            <p:ph type="sldNum" sz="quarter" idx="5"/>
          </p:nvPr>
        </p:nvSpPr>
        <p:spPr/>
        <p:txBody>
          <a:bodyPr/>
          <a:lstStyle/>
          <a:p>
            <a:fld id="{3266EF5A-0166-1341-A349-5D6BC5A8DC09}" type="slidenum">
              <a:rPr lang="en-US" smtClean="0"/>
              <a:t>1</a:t>
            </a:fld>
            <a:endParaRPr lang="en-US" dirty="0"/>
          </a:p>
        </p:txBody>
      </p:sp>
    </p:spTree>
    <p:extLst>
      <p:ext uri="{BB962C8B-B14F-4D97-AF65-F5344CB8AC3E}">
        <p14:creationId xmlns:p14="http://schemas.microsoft.com/office/powerpoint/2010/main" val="34049251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Numerous resources were developed to support the translation of the main </a:t>
            </a:r>
            <a:r>
              <a:rPr lang="en-US" i="1" dirty="0"/>
              <a:t>Call to Action </a:t>
            </a:r>
            <a:r>
              <a:rPr lang="en-US" dirty="0"/>
              <a:t>document to diverse audiences. These resources are available for review and distribution on the CDC’s </a:t>
            </a:r>
            <a:r>
              <a:rPr lang="en-US" i="1" dirty="0"/>
              <a:t>Call to Action </a:t>
            </a:r>
            <a:r>
              <a:rPr lang="en-US" dirty="0"/>
              <a:t>website, </a:t>
            </a:r>
            <a:r>
              <a:rPr lang="en-US" u="sng" dirty="0">
                <a:solidFill>
                  <a:schemeClr val="accent1"/>
                </a:solidFill>
              </a:rPr>
              <a:t>www.cdc.gov/hypertensionCTA</a:t>
            </a:r>
            <a:r>
              <a:rPr lang="en-US" dirty="0"/>
              <a:t>. This site will also be used as additional resources are developed in the coming weeks and months.  </a:t>
            </a:r>
          </a:p>
        </p:txBody>
      </p:sp>
      <p:sp>
        <p:nvSpPr>
          <p:cNvPr id="4" name="Slide Number Placeholder 3"/>
          <p:cNvSpPr>
            <a:spLocks noGrp="1"/>
          </p:cNvSpPr>
          <p:nvPr>
            <p:ph type="sldNum" sz="quarter" idx="5"/>
          </p:nvPr>
        </p:nvSpPr>
        <p:spPr/>
        <p:txBody>
          <a:bodyPr/>
          <a:lstStyle/>
          <a:p>
            <a:fld id="{3266EF5A-0166-1341-A349-5D6BC5A8DC09}" type="slidenum">
              <a:rPr lang="en-US" smtClean="0"/>
              <a:t>10</a:t>
            </a:fld>
            <a:endParaRPr lang="en-US" dirty="0"/>
          </a:p>
        </p:txBody>
      </p:sp>
    </p:spTree>
    <p:extLst>
      <p:ext uri="{BB962C8B-B14F-4D97-AF65-F5344CB8AC3E}">
        <p14:creationId xmlns:p14="http://schemas.microsoft.com/office/powerpoint/2010/main" val="36266904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your attention.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more information about the </a:t>
            </a:r>
            <a:r>
              <a:rPr lang="en-US" i="1" dirty="0"/>
              <a:t>Call to Action </a:t>
            </a:r>
            <a:r>
              <a:rPr lang="en-US" dirty="0"/>
              <a:t>and related resources, visit: </a:t>
            </a:r>
            <a:r>
              <a:rPr lang="en-US" sz="1200" dirty="0">
                <a:solidFill>
                  <a:srgbClr val="3B51A3"/>
                </a:solidFill>
                <a:latin typeface="Arial" panose="020B0604020202020204" pitchFamily="34" charset="0"/>
                <a:cs typeface="Arial" panose="020B0604020202020204" pitchFamily="34" charset="0"/>
              </a:rPr>
              <a:t>www.cdc.gov/hypertensionCTA.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3B51A3"/>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3B51A3"/>
                </a:solidFill>
                <a:latin typeface="Arial" panose="020B0604020202020204" pitchFamily="34" charset="0"/>
                <a:cs typeface="Arial" panose="020B0604020202020204" pitchFamily="34" charset="0"/>
              </a:rPr>
              <a:t> </a:t>
            </a:r>
            <a:endParaRPr lang="en-US" sz="1200" kern="1200" dirty="0">
              <a:solidFill>
                <a:srgbClr val="3B51A3"/>
              </a:solidFill>
              <a:effectLst/>
              <a:latin typeface="Arial" panose="020B0604020202020204" pitchFamily="34" charset="0"/>
              <a:ea typeface="+mn-ea"/>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3266EF5A-0166-1341-A349-5D6BC5A8DC09}" type="slidenum">
              <a:rPr lang="en-US" smtClean="0"/>
              <a:t>11</a:t>
            </a:fld>
            <a:endParaRPr lang="en-US" dirty="0"/>
          </a:p>
        </p:txBody>
      </p:sp>
    </p:spTree>
    <p:extLst>
      <p:ext uri="{BB962C8B-B14F-4D97-AF65-F5344CB8AC3E}">
        <p14:creationId xmlns:p14="http://schemas.microsoft.com/office/powerpoint/2010/main" val="21977067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66EF5A-0166-1341-A349-5D6BC5A8DC09}" type="slidenum">
              <a:rPr lang="en-US" smtClean="0"/>
              <a:t>12</a:t>
            </a:fld>
            <a:endParaRPr lang="en-US" dirty="0"/>
          </a:p>
        </p:txBody>
      </p:sp>
    </p:spTree>
    <p:extLst>
      <p:ext uri="{BB962C8B-B14F-4D97-AF65-F5344CB8AC3E}">
        <p14:creationId xmlns:p14="http://schemas.microsoft.com/office/powerpoint/2010/main" val="10375938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Hypertension has been called a “silent killer” because it generally has no noticeable signs or symptoms. </a:t>
            </a:r>
          </a:p>
          <a:p>
            <a:r>
              <a:rPr lang="en-US" dirty="0"/>
              <a:t>Without awareness and action, uncontrolled hypertension can damage many body systems and organs, including the heart, brain, kidneys, and eyes, and it can lead to a wide range of complications.</a:t>
            </a:r>
          </a:p>
          <a:p>
            <a:r>
              <a:rPr lang="en-US" dirty="0"/>
              <a:t>Awareness of the association between hypertension and negative health outcomes is generally higher for cardiovascular events such as heart attack, heart failure, and stroke than for conditions such as kidney disease, blindness, or cognitive decline.</a:t>
            </a:r>
          </a:p>
          <a:p>
            <a:endParaRPr lang="en-US" dirty="0"/>
          </a:p>
        </p:txBody>
      </p:sp>
      <p:sp>
        <p:nvSpPr>
          <p:cNvPr id="4" name="Slide Number Placeholder 3"/>
          <p:cNvSpPr>
            <a:spLocks noGrp="1"/>
          </p:cNvSpPr>
          <p:nvPr>
            <p:ph type="sldNum" sz="quarter" idx="5"/>
          </p:nvPr>
        </p:nvSpPr>
        <p:spPr/>
        <p:txBody>
          <a:bodyPr/>
          <a:lstStyle/>
          <a:p>
            <a:fld id="{3266EF5A-0166-1341-A349-5D6BC5A8DC09}" type="slidenum">
              <a:rPr lang="en-US" smtClean="0"/>
              <a:t>13</a:t>
            </a:fld>
            <a:endParaRPr lang="en-US" dirty="0"/>
          </a:p>
        </p:txBody>
      </p:sp>
    </p:spTree>
    <p:extLst>
      <p:ext uri="{BB962C8B-B14F-4D97-AF65-F5344CB8AC3E}">
        <p14:creationId xmlns:p14="http://schemas.microsoft.com/office/powerpoint/2010/main" val="42129212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Utilization of a standardized treatment protocol has been demonstrated to improve hypertension control. Essential components of a treatment protocol include accurate blood pressure measurement, optimal blood pressure targets, atherosclerotic cardiovascular disease (ASCVD) risk calculation, team-based care, lifestyle modification referral pathways, medication initiation and intensification guidance, use of low-cost medications aligned with formularies, supportive medication adherence strategies, and pre-set follow-up intervals. </a:t>
            </a:r>
          </a:p>
        </p:txBody>
      </p:sp>
      <p:sp>
        <p:nvSpPr>
          <p:cNvPr id="4" name="Slide Number Placeholder 3"/>
          <p:cNvSpPr>
            <a:spLocks noGrp="1"/>
          </p:cNvSpPr>
          <p:nvPr>
            <p:ph type="sldNum" sz="quarter" idx="5"/>
          </p:nvPr>
        </p:nvSpPr>
        <p:spPr/>
        <p:txBody>
          <a:bodyPr/>
          <a:lstStyle/>
          <a:p>
            <a:fld id="{3266EF5A-0166-1341-A349-5D6BC5A8DC09}" type="slidenum">
              <a:rPr lang="en-US" smtClean="0"/>
              <a:t>14</a:t>
            </a:fld>
            <a:endParaRPr lang="en-US" dirty="0"/>
          </a:p>
        </p:txBody>
      </p:sp>
    </p:spTree>
    <p:extLst>
      <p:ext uri="{BB962C8B-B14F-4D97-AF65-F5344CB8AC3E}">
        <p14:creationId xmlns:p14="http://schemas.microsoft.com/office/powerpoint/2010/main" val="19919855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Self-Measured Blood Pressure </a:t>
            </a:r>
            <a:r>
              <a:rPr lang="en-US" dirty="0"/>
              <a:t>(SMBP) is effective in managing hypertension. Use of SMBP outside of the clinical setting should include a feedback loop between the patient and clinician. Ideally, blood pressure measurement data would be electronically transmitted from the patient to the clinician.  </a:t>
            </a:r>
          </a:p>
        </p:txBody>
      </p:sp>
      <p:sp>
        <p:nvSpPr>
          <p:cNvPr id="4" name="Slide Number Placeholder 3"/>
          <p:cNvSpPr>
            <a:spLocks noGrp="1"/>
          </p:cNvSpPr>
          <p:nvPr>
            <p:ph type="sldNum" sz="quarter" idx="5"/>
          </p:nvPr>
        </p:nvSpPr>
        <p:spPr/>
        <p:txBody>
          <a:bodyPr/>
          <a:lstStyle/>
          <a:p>
            <a:fld id="{3266EF5A-0166-1341-A349-5D6BC5A8DC09}" type="slidenum">
              <a:rPr lang="en-US" smtClean="0"/>
              <a:t>15</a:t>
            </a:fld>
            <a:endParaRPr lang="en-US" dirty="0"/>
          </a:p>
        </p:txBody>
      </p:sp>
    </p:spTree>
    <p:extLst>
      <p:ext uri="{BB962C8B-B14F-4D97-AF65-F5344CB8AC3E}">
        <p14:creationId xmlns:p14="http://schemas.microsoft.com/office/powerpoint/2010/main" val="35191549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66EF5A-0166-1341-A349-5D6BC5A8DC09}" type="slidenum">
              <a:rPr lang="en-US" smtClean="0"/>
              <a:t>16</a:t>
            </a:fld>
            <a:endParaRPr lang="en-US"/>
          </a:p>
        </p:txBody>
      </p:sp>
    </p:spTree>
    <p:extLst>
      <p:ext uri="{BB962C8B-B14F-4D97-AF65-F5344CB8AC3E}">
        <p14:creationId xmlns:p14="http://schemas.microsoft.com/office/powerpoint/2010/main" val="39253149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Today, I will be giving a brief overview of the </a:t>
            </a:r>
            <a:r>
              <a:rPr lang="en-US" b="1" i="0" dirty="0"/>
              <a:t>Call to Action to Control Hypertension</a:t>
            </a:r>
            <a:r>
              <a:rPr lang="en-US" b="1" i="1" dirty="0"/>
              <a:t>;</a:t>
            </a:r>
            <a:r>
              <a:rPr lang="en-US" b="1" dirty="0"/>
              <a:t> key messages we want to promote; ways you, our partners, can help support and promote this work; and our vision for the rollout. </a:t>
            </a:r>
          </a:p>
          <a:p>
            <a:endParaRPr lang="en-US" dirty="0"/>
          </a:p>
          <a:p>
            <a:r>
              <a:rPr lang="en-US" sz="1200" b="1" kern="1200" dirty="0">
                <a:solidFill>
                  <a:schemeClr val="tx1"/>
                </a:solidFill>
                <a:effectLst/>
                <a:latin typeface="+mn-lt"/>
                <a:ea typeface="+mn-ea"/>
                <a:cs typeface="+mn-cs"/>
              </a:rPr>
              <a:t>The </a:t>
            </a:r>
            <a:r>
              <a:rPr lang="en-US" sz="1200" b="1" i="1" kern="1200" dirty="0">
                <a:solidFill>
                  <a:schemeClr val="tx1"/>
                </a:solidFill>
                <a:effectLst/>
                <a:latin typeface="+mn-lt"/>
                <a:ea typeface="+mn-ea"/>
                <a:cs typeface="+mn-cs"/>
              </a:rPr>
              <a:t>Surgeon General’s Call to Action to Control Hypertension</a:t>
            </a:r>
            <a:r>
              <a:rPr lang="en-US" sz="1200" b="1" kern="1200" dirty="0">
                <a:solidFill>
                  <a:schemeClr val="tx1"/>
                </a:solidFill>
                <a:effectLst/>
                <a:latin typeface="+mn-lt"/>
                <a:ea typeface="+mn-ea"/>
                <a:cs typeface="+mn-cs"/>
              </a:rPr>
              <a:t> summarizes recent data on hypertension control for all populations, identifies the top 10 strategies for achieving control, and provides recommendations for improving control.</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a:t>
            </a:r>
            <a:r>
              <a:rPr lang="en-US" sz="1200" i="1" kern="1200" dirty="0">
                <a:solidFill>
                  <a:schemeClr val="tx1"/>
                </a:solidFill>
                <a:effectLst/>
                <a:latin typeface="+mn-lt"/>
                <a:ea typeface="+mn-ea"/>
                <a:cs typeface="+mn-cs"/>
              </a:rPr>
              <a:t>Call to Action </a:t>
            </a:r>
            <a:r>
              <a:rPr lang="en-US" sz="1200" kern="1200" dirty="0">
                <a:solidFill>
                  <a:schemeClr val="tx1"/>
                </a:solidFill>
                <a:effectLst/>
                <a:latin typeface="+mn-lt"/>
                <a:ea typeface="+mn-ea"/>
                <a:cs typeface="+mn-cs"/>
              </a:rPr>
              <a:t>consists of a suite of materials</a:t>
            </a:r>
            <a:r>
              <a:rPr lang="en-US" sz="1200" strike="noStrik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including a main document, executive summary, sector guides for specific audiences, and partner and social media outreach tools.</a:t>
            </a:r>
          </a:p>
          <a:p>
            <a:endParaRPr lang="en-US" b="1" dirty="0"/>
          </a:p>
          <a:p>
            <a:r>
              <a:rPr lang="en-US" b="1" dirty="0"/>
              <a:t>The </a:t>
            </a:r>
            <a:r>
              <a:rPr lang="en-US" b="1" i="1" dirty="0"/>
              <a:t>Call to Action </a:t>
            </a:r>
            <a:r>
              <a:rPr lang="en-US" b="1" dirty="0"/>
              <a:t>is anchored in 3 primary goals: </a:t>
            </a:r>
          </a:p>
          <a:p>
            <a:endParaRPr lang="en-US" dirty="0"/>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Goal 1. Make hypertension control a national priority.</a:t>
            </a: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Goal 2. Ensure that the places where people live, learn, work, and play support hypertension control. AND</a:t>
            </a: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Goal 3. Optimize patient care for hypertension.</a:t>
            </a:r>
          </a:p>
        </p:txBody>
      </p:sp>
      <p:sp>
        <p:nvSpPr>
          <p:cNvPr id="4" name="Slide Number Placeholder 3"/>
          <p:cNvSpPr>
            <a:spLocks noGrp="1"/>
          </p:cNvSpPr>
          <p:nvPr>
            <p:ph type="sldNum" sz="quarter" idx="10"/>
          </p:nvPr>
        </p:nvSpPr>
        <p:spPr/>
        <p:txBody>
          <a:bodyPr/>
          <a:lstStyle/>
          <a:p>
            <a:fld id="{3266EF5A-0166-1341-A349-5D6BC5A8DC09}" type="slidenum">
              <a:rPr lang="en-US" smtClean="0"/>
              <a:t>2</a:t>
            </a:fld>
            <a:endParaRPr lang="en-US" dirty="0"/>
          </a:p>
        </p:txBody>
      </p:sp>
    </p:spTree>
    <p:extLst>
      <p:ext uri="{BB962C8B-B14F-4D97-AF65-F5344CB8AC3E}">
        <p14:creationId xmlns:p14="http://schemas.microsoft.com/office/powerpoint/2010/main" val="11503244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current U.S. Surgeon General, VADM Jerome Adams summarized the </a:t>
            </a:r>
            <a:r>
              <a:rPr lang="en-US" i="0" dirty="0"/>
              <a:t>Call to Action </a:t>
            </a:r>
            <a:r>
              <a:rPr lang="en-US" dirty="0"/>
              <a:t>in this way: It “provides a roadmap for helping individuals, communities, health professionals, and others improve the heart health of our nation. [We can] reduce health disparities that persist by working together to eliminate differences in access to quality health care and addressing social factors that influence overall health.” </a:t>
            </a:r>
          </a:p>
        </p:txBody>
      </p:sp>
      <p:sp>
        <p:nvSpPr>
          <p:cNvPr id="4" name="Slide Number Placeholder 3"/>
          <p:cNvSpPr>
            <a:spLocks noGrp="1"/>
          </p:cNvSpPr>
          <p:nvPr>
            <p:ph type="sldNum" sz="quarter" idx="5"/>
          </p:nvPr>
        </p:nvSpPr>
        <p:spPr/>
        <p:txBody>
          <a:bodyPr/>
          <a:lstStyle/>
          <a:p>
            <a:fld id="{3266EF5A-0166-1341-A349-5D6BC5A8DC09}" type="slidenum">
              <a:rPr lang="en-US" smtClean="0"/>
              <a:t>3</a:t>
            </a:fld>
            <a:endParaRPr lang="en-US" dirty="0"/>
          </a:p>
        </p:txBody>
      </p:sp>
    </p:spTree>
    <p:extLst>
      <p:ext uri="{BB962C8B-B14F-4D97-AF65-F5344CB8AC3E}">
        <p14:creationId xmlns:p14="http://schemas.microsoft.com/office/powerpoint/2010/main" val="25324284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messages </a:t>
            </a:r>
          </a:p>
          <a:p>
            <a:endParaRPr lang="en-US" dirty="0"/>
          </a:p>
          <a:p>
            <a:r>
              <a:rPr lang="en-US" sz="1200" b="1" kern="1200" dirty="0">
                <a:solidFill>
                  <a:schemeClr val="tx1"/>
                </a:solidFill>
                <a:effectLst/>
                <a:latin typeface="+mn-lt"/>
                <a:ea typeface="+mn-ea"/>
                <a:cs typeface="+mn-cs"/>
              </a:rPr>
              <a:t>As you know, hypertension is very common. However, hypertension </a:t>
            </a:r>
            <a:r>
              <a:rPr lang="en-US" sz="1200" b="1" i="1" kern="1200" dirty="0">
                <a:solidFill>
                  <a:schemeClr val="tx1"/>
                </a:solidFill>
                <a:effectLst/>
                <a:latin typeface="+mn-lt"/>
                <a:ea typeface="+mn-ea"/>
                <a:cs typeface="+mn-cs"/>
              </a:rPr>
              <a:t>control</a:t>
            </a:r>
            <a:r>
              <a:rPr lang="en-US" sz="1200" b="1" kern="1200" dirty="0">
                <a:solidFill>
                  <a:schemeClr val="tx1"/>
                </a:solidFill>
                <a:effectLst/>
                <a:latin typeface="+mn-lt"/>
                <a:ea typeface="+mn-ea"/>
                <a:cs typeface="+mn-cs"/>
              </a:rPr>
              <a:t> is not.</a:t>
            </a:r>
            <a:endParaRPr lang="en-US" sz="11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Although significant gains have been achieved, our nation’s progress in hypertension control has stalled.</a:t>
            </a:r>
            <a:endParaRPr lang="en-US" sz="11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1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Between 1999 and 2010, national hypertension control rates increased, but little progress has occurred in the past 10 years, and control rates have actually declined in recent years.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Nearly 1 in 2 adults have hypertension, yet only about 1 in 4 have it under control to &lt;130/80 mm Hg, which equates to over 82 million adult Americans with uncontrolled hypertension.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If left uncontrolled, hypertension can increase a person’s risk for heart disease, stroke, heart failure, kidney disease, pregnancy complications, and cognitive decline later in life.</a:t>
            </a:r>
          </a:p>
          <a:p>
            <a:r>
              <a:rPr lang="en-US" sz="1200" kern="1200" dirty="0">
                <a:solidFill>
                  <a:schemeClr val="tx1"/>
                </a:solidFill>
                <a:effectLst/>
                <a:latin typeface="+mn-lt"/>
                <a:ea typeface="+mn-ea"/>
                <a:cs typeface="+mn-cs"/>
              </a:rPr>
              <a:t> </a:t>
            </a:r>
            <a:endParaRPr lang="en-US" sz="11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We know that there are certain groups that are affected more than others by hypertension.  It is important that we acknowledge these differences and work to address the factors that impact hypertension risk and hypertension control among these groups.  </a:t>
            </a:r>
            <a:endParaRPr lang="en-US" sz="11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African Americans in particular, have a higher hypertension prevalence than any other race or ethnic groups.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They also develop hypertension at younger ages and have more severe outcomes than whites. </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Hypertension </a:t>
            </a:r>
            <a:r>
              <a:rPr lang="en-US" sz="1200" strike="noStrike" kern="1200" dirty="0">
                <a:solidFill>
                  <a:schemeClr val="tx1"/>
                </a:solidFill>
                <a:effectLst/>
                <a:latin typeface="+mn-lt"/>
                <a:ea typeface="+mn-ea"/>
                <a:cs typeface="+mn-cs"/>
              </a:rPr>
              <a:t>prevalence (</a:t>
            </a:r>
            <a:r>
              <a:rPr lang="en-US" sz="1200" kern="1200" dirty="0">
                <a:solidFill>
                  <a:schemeClr val="tx1"/>
                </a:solidFill>
                <a:effectLst/>
                <a:latin typeface="+mn-lt"/>
                <a:ea typeface="+mn-ea"/>
                <a:cs typeface="+mn-cs"/>
              </a:rPr>
              <a:t>based on blood pressure ≥130/80 mm Hg) for non-Hispanic black adults is 54% compared to 46% for non-Hispanic white adults. </a:t>
            </a:r>
          </a:p>
          <a:p>
            <a:pPr marL="914400" lvl="2" indent="0">
              <a:buFont typeface="Arial" panose="020B0604020202020204" pitchFamily="34" charset="0"/>
              <a:buNone/>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The Surgeon General’s </a:t>
            </a:r>
            <a:r>
              <a:rPr lang="en-US" sz="1200" b="1" i="1" kern="1200" dirty="0">
                <a:solidFill>
                  <a:schemeClr val="tx1"/>
                </a:solidFill>
                <a:effectLst/>
                <a:latin typeface="+mn-lt"/>
                <a:ea typeface="+mn-ea"/>
                <a:cs typeface="+mn-cs"/>
              </a:rPr>
              <a:t>Call to Action</a:t>
            </a:r>
            <a:r>
              <a:rPr lang="en-US" sz="1200" b="1" kern="1200" dirty="0">
                <a:solidFill>
                  <a:schemeClr val="tx1"/>
                </a:solidFill>
                <a:effectLst/>
                <a:latin typeface="+mn-lt"/>
                <a:ea typeface="+mn-ea"/>
                <a:cs typeface="+mn-cs"/>
              </a:rPr>
              <a:t> identifies some of the factors that negatively affect hypertension control in minority populations, including inequalities in the distribution of social, economic, and environmental conditions needed for health, as well as racial discrimination, racism, and external stressors that have been shown to increase the risk of hypertension.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Other psychosocial and socioeconomic stressors (including low SES, depression, job stress, financial stress, segregated neighborhoods, and neighborhood level), also play a role in the risk of hypertension among African Americans.</a:t>
            </a:r>
          </a:p>
          <a:p>
            <a:r>
              <a:rPr lang="en-US" sz="1200" b="1" kern="1200" dirty="0">
                <a:solidFill>
                  <a:schemeClr val="tx1"/>
                </a:solidFill>
                <a:effectLst/>
                <a:latin typeface="+mn-lt"/>
                <a:ea typeface="+mn-ea"/>
                <a:cs typeface="+mn-cs"/>
              </a:rPr>
              <a:t> </a:t>
            </a:r>
            <a:endParaRPr lang="en-US" sz="11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Despite these challenges, hypertension control is still possible.  We know what works to control hypertension, and we need to tailor, replicate, and take these strategies to scale. </a:t>
            </a:r>
            <a:endParaRPr lang="en-US" sz="11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1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Our partners are critical to achieving hypertension control among all Americans.</a:t>
            </a:r>
            <a:endParaRPr lang="en-US"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The high burden of hypertension requires the federal government to expand our partnerships across public and private sectors to maximize our collective influence. </a:t>
            </a:r>
          </a:p>
        </p:txBody>
      </p:sp>
      <p:sp>
        <p:nvSpPr>
          <p:cNvPr id="4" name="Slide Number Placeholder 3"/>
          <p:cNvSpPr>
            <a:spLocks noGrp="1"/>
          </p:cNvSpPr>
          <p:nvPr>
            <p:ph type="sldNum" sz="quarter" idx="5"/>
          </p:nvPr>
        </p:nvSpPr>
        <p:spPr/>
        <p:txBody>
          <a:bodyPr/>
          <a:lstStyle/>
          <a:p>
            <a:fld id="{3266EF5A-0166-1341-A349-5D6BC5A8DC09}" type="slidenum">
              <a:rPr lang="en-US" smtClean="0"/>
              <a:t>4</a:t>
            </a:fld>
            <a:endParaRPr lang="en-US" dirty="0"/>
          </a:p>
        </p:txBody>
      </p:sp>
    </p:spTree>
    <p:extLst>
      <p:ext uri="{BB962C8B-B14F-4D97-AF65-F5344CB8AC3E}">
        <p14:creationId xmlns:p14="http://schemas.microsoft.com/office/powerpoint/2010/main" val="11941209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main </a:t>
            </a:r>
            <a:r>
              <a:rPr lang="en-US" b="1" i="1" dirty="0"/>
              <a:t>Call to Action </a:t>
            </a:r>
            <a:r>
              <a:rPr lang="en-US" b="1" dirty="0"/>
              <a:t>document is divided into 3 sections. </a:t>
            </a:r>
          </a:p>
          <a:p>
            <a:endParaRPr lang="en-US" dirty="0"/>
          </a:p>
          <a:p>
            <a:pPr marL="171450" lvl="0" indent="-171450">
              <a:buFont typeface="Arial" panose="020B0604020202020204" pitchFamily="34" charset="0"/>
              <a:buChar char="•"/>
            </a:pPr>
            <a:r>
              <a:rPr lang="en-US" sz="1200" b="1" kern="1200">
                <a:solidFill>
                  <a:schemeClr val="tx1"/>
                </a:solidFill>
                <a:effectLst/>
                <a:latin typeface="+mn-lt"/>
                <a:ea typeface="+mn-ea"/>
                <a:cs typeface="+mn-cs"/>
              </a:rPr>
              <a:t>One section focusing on </a:t>
            </a:r>
            <a:r>
              <a:rPr lang="en-US" sz="1200" b="1" kern="1200" dirty="0">
                <a:solidFill>
                  <a:schemeClr val="tx1"/>
                </a:solidFill>
                <a:effectLst/>
                <a:latin typeface="+mn-lt"/>
                <a:ea typeface="+mn-ea"/>
                <a:cs typeface="+mn-cs"/>
              </a:rPr>
              <a:t>the current state of hypertension control, providing evidence and the importance of taking action right now.</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The </a:t>
            </a:r>
            <a:r>
              <a:rPr lang="en-US" sz="1200" b="1" kern="1200">
                <a:solidFill>
                  <a:schemeClr val="tx1"/>
                </a:solidFill>
                <a:effectLst/>
                <a:latin typeface="+mn-lt"/>
                <a:ea typeface="+mn-ea"/>
                <a:cs typeface="+mn-cs"/>
              </a:rPr>
              <a:t>second section, </a:t>
            </a:r>
            <a:r>
              <a:rPr lang="en-US" sz="1200" b="1" kern="1200" dirty="0">
                <a:solidFill>
                  <a:schemeClr val="tx1"/>
                </a:solidFill>
                <a:effectLst/>
                <a:latin typeface="+mn-lt"/>
                <a:ea typeface="+mn-ea"/>
                <a:cs typeface="+mn-cs"/>
              </a:rPr>
              <a:t>highlighting the three overall goals and 10 strategies needed to improve control; and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The </a:t>
            </a:r>
            <a:r>
              <a:rPr lang="en-US" sz="1200" b="1" kern="1200">
                <a:solidFill>
                  <a:schemeClr val="tx1"/>
                </a:solidFill>
                <a:effectLst/>
                <a:latin typeface="+mn-lt"/>
                <a:ea typeface="+mn-ea"/>
                <a:cs typeface="+mn-cs"/>
              </a:rPr>
              <a:t>last section, providing sector-specific </a:t>
            </a:r>
            <a:r>
              <a:rPr lang="en-US" sz="1200" b="1" kern="1200" dirty="0">
                <a:solidFill>
                  <a:schemeClr val="tx1"/>
                </a:solidFill>
                <a:effectLst/>
                <a:latin typeface="+mn-lt"/>
                <a:ea typeface="+mn-ea"/>
                <a:cs typeface="+mn-cs"/>
              </a:rPr>
              <a:t>recommendations and resources that partners can use to implement the strategies.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266EF5A-0166-1341-A349-5D6BC5A8DC09}" type="slidenum">
              <a:rPr lang="en-US" smtClean="0"/>
              <a:t>5</a:t>
            </a:fld>
            <a:endParaRPr lang="en-US" dirty="0"/>
          </a:p>
        </p:txBody>
      </p:sp>
    </p:spTree>
    <p:extLst>
      <p:ext uri="{BB962C8B-B14F-4D97-AF65-F5344CB8AC3E}">
        <p14:creationId xmlns:p14="http://schemas.microsoft.com/office/powerpoint/2010/main" val="9283605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This is the core of the Call to Action.  There are three Goals and 10 associated strategies to accelerate progress meeting these goals.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These include:</a:t>
            </a:r>
            <a:endParaRPr lang="en-US" sz="1100" kern="1200" dirty="0">
              <a:solidFill>
                <a:schemeClr val="tx1"/>
              </a:solidFill>
              <a:effectLst/>
              <a:latin typeface="+mn-lt"/>
              <a:ea typeface="+mn-ea"/>
              <a:cs typeface="+mn-cs"/>
            </a:endParaRPr>
          </a:p>
          <a:p>
            <a:pPr marL="685800" lvl="1" indent="-228600">
              <a:buAutoNum type="arabicParenR"/>
            </a:pPr>
            <a:r>
              <a:rPr lang="en-US" sz="1200" b="1" kern="1200" dirty="0">
                <a:solidFill>
                  <a:schemeClr val="tx1"/>
                </a:solidFill>
                <a:effectLst/>
                <a:latin typeface="+mn-lt"/>
                <a:ea typeface="+mn-ea"/>
                <a:cs typeface="+mn-cs"/>
              </a:rPr>
              <a:t>Goal 1: Ensuring that hypertension control is a national priority (or, Prioritize Control Nationally)</a:t>
            </a:r>
          </a:p>
          <a:p>
            <a:pPr marL="457200" lvl="1" indent="0">
              <a:buNone/>
            </a:pPr>
            <a:r>
              <a:rPr kumimoji="0" lang="en-US" sz="1200" b="0" i="0" u="none" strike="noStrike" kern="1200" cap="none" spc="0" normalizeH="0" baseline="0" noProof="0" dirty="0">
                <a:ln>
                  <a:noFill/>
                </a:ln>
                <a:solidFill>
                  <a:schemeClr val="tx1"/>
                </a:solidFill>
                <a:effectLst/>
                <a:uLnTx/>
                <a:uFillTx/>
                <a:latin typeface="+mn-lt"/>
                <a:ea typeface="+mn-ea"/>
                <a:cs typeface="+mn-cs"/>
              </a:rPr>
              <a:t>Strategies include </a:t>
            </a:r>
            <a:r>
              <a:rPr kumimoji="0" lang="en-US" sz="1200" b="0" i="0" u="none" strike="noStrike" kern="1200" cap="none" spc="0" normalizeH="0" baseline="0" noProof="0" dirty="0">
                <a:ln>
                  <a:noFill/>
                </a:ln>
                <a:solidFill>
                  <a:prstClr val="black"/>
                </a:solidFill>
                <a:effectLst/>
                <a:uLnTx/>
                <a:uFillTx/>
                <a:latin typeface="+mn-lt"/>
                <a:ea typeface="+mn-ea"/>
                <a:cs typeface="+mn-cs"/>
              </a:rPr>
              <a:t>increasing awareness of the risks of uncontrolled hypertension, highlighting the economic costs, and working to eliminate disparities in treatment and control.</a:t>
            </a:r>
            <a:br>
              <a:rPr kumimoji="0" lang="en-US" sz="1200" b="0" i="0" u="none" strike="noStrike" kern="1200" cap="none" spc="0" normalizeH="0" baseline="0" noProof="0" dirty="0">
                <a:ln>
                  <a:noFill/>
                </a:ln>
                <a:solidFill>
                  <a:prstClr val="black"/>
                </a:solidFill>
                <a:effectLst/>
                <a:uLnTx/>
                <a:uFillTx/>
                <a:latin typeface="+mn-lt"/>
                <a:ea typeface="+mn-ea"/>
                <a:cs typeface="+mn-cs"/>
              </a:rPr>
            </a:b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lvl="1"/>
            <a:r>
              <a:rPr lang="en-US" sz="1200" b="1" kern="1200" dirty="0">
                <a:solidFill>
                  <a:schemeClr val="tx1"/>
                </a:solidFill>
                <a:effectLst/>
                <a:latin typeface="+mn-lt"/>
                <a:ea typeface="+mn-ea"/>
                <a:cs typeface="+mn-cs"/>
              </a:rPr>
              <a:t>2) Goal 2: Ensuring that the places where people live, learn, work, and play support</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hypertension control (or, Cultivate Community Supports) </a:t>
            </a:r>
            <a:endParaRPr lang="en-US" sz="1200" kern="1200" dirty="0">
              <a:solidFill>
                <a:schemeClr val="tx1"/>
              </a:solidFill>
              <a:effectLst/>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Strategies include promoting access to and availability of</a:t>
            </a:r>
            <a:r>
              <a:rPr kumimoji="0" lang="en-US" sz="1200" b="1"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a:ln>
                  <a:noFill/>
                </a:ln>
                <a:solidFill>
                  <a:prstClr val="black"/>
                </a:solidFill>
                <a:effectLst/>
                <a:uLnTx/>
                <a:uFillTx/>
                <a:latin typeface="+mn-lt"/>
                <a:ea typeface="+mn-ea"/>
                <a:cs typeface="+mn-cs"/>
              </a:rPr>
              <a:t>physical activity opportunities within communities, healthy food options within communities, and links between clinical services and community programs.</a:t>
            </a:r>
            <a:br>
              <a:rPr kumimoji="0" lang="en-US" sz="1200" b="0" i="0" u="none" strike="noStrike" kern="1200" cap="none" spc="0" normalizeH="0" baseline="0" noProof="0" dirty="0">
                <a:ln>
                  <a:noFill/>
                </a:ln>
                <a:solidFill>
                  <a:prstClr val="black"/>
                </a:solidFill>
                <a:effectLst/>
                <a:uLnTx/>
                <a:uFillTx/>
                <a:latin typeface="+mn-lt"/>
                <a:ea typeface="+mn-ea"/>
                <a:cs typeface="+mn-cs"/>
              </a:rPr>
            </a:b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lvl="1"/>
            <a:r>
              <a:rPr lang="en-US" sz="1200" b="1" kern="1200" dirty="0">
                <a:solidFill>
                  <a:schemeClr val="tx1"/>
                </a:solidFill>
                <a:effectLst/>
                <a:latin typeface="+mn-lt"/>
                <a:ea typeface="+mn-ea"/>
                <a:cs typeface="+mn-cs"/>
              </a:rPr>
              <a:t>3) Goal 3: Optimizing patient care for hypertension control (or, Optimize Patient Care)</a:t>
            </a:r>
            <a:endParaRPr lang="en-US" sz="1200" kern="1200" dirty="0">
              <a:solidFill>
                <a:schemeClr val="tx1"/>
              </a:solidFill>
              <a:effectLst/>
              <a:latin typeface="+mn-lt"/>
              <a:ea typeface="+mn-ea"/>
              <a:cs typeface="+mn-cs"/>
            </a:endParaRPr>
          </a:p>
          <a:p>
            <a:pPr lvl="1"/>
            <a:r>
              <a:rPr lang="en-US" dirty="0"/>
              <a:t>Strategies include advancing the use of standardized treatment approaches and guideline-recommended care, promoting the use of health care teams to manage hypertension, empowering and equipping patients to use self-measured blood pressure monitoring and medication adherence strategies, and recognizing and rewarding clinicians and health systems that excel in hypertension control.</a:t>
            </a:r>
          </a:p>
          <a:p>
            <a:endParaRPr lang="en-US" dirty="0"/>
          </a:p>
          <a:p>
            <a:r>
              <a:rPr lang="en-US" dirty="0"/>
              <a:t>Hypertension control is influenced by multiple factors, yet improvements in hypertension control can support broad health improvements — including the promotion of health equity. </a:t>
            </a:r>
          </a:p>
        </p:txBody>
      </p:sp>
      <p:sp>
        <p:nvSpPr>
          <p:cNvPr id="4" name="Slide Number Placeholder 3"/>
          <p:cNvSpPr>
            <a:spLocks noGrp="1"/>
          </p:cNvSpPr>
          <p:nvPr>
            <p:ph type="sldNum" sz="quarter" idx="5"/>
          </p:nvPr>
        </p:nvSpPr>
        <p:spPr/>
        <p:txBody>
          <a:bodyPr/>
          <a:lstStyle/>
          <a:p>
            <a:fld id="{3266EF5A-0166-1341-A349-5D6BC5A8DC09}" type="slidenum">
              <a:rPr lang="en-US" smtClean="0"/>
              <a:t>6</a:t>
            </a:fld>
            <a:endParaRPr lang="en-US" dirty="0"/>
          </a:p>
        </p:txBody>
      </p:sp>
    </p:spTree>
    <p:extLst>
      <p:ext uri="{BB962C8B-B14F-4D97-AF65-F5344CB8AC3E}">
        <p14:creationId xmlns:p14="http://schemas.microsoft.com/office/powerpoint/2010/main" val="3769949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main CTA document talks about the many factors that impact hypertension control.</a:t>
            </a:r>
          </a:p>
          <a:p>
            <a:endParaRPr lang="en-US" dirty="0"/>
          </a:p>
          <a:p>
            <a:r>
              <a:rPr lang="en-US" sz="1200" b="1" kern="1200" dirty="0">
                <a:solidFill>
                  <a:schemeClr val="tx1"/>
                </a:solidFill>
                <a:effectLst/>
                <a:latin typeface="+mn-lt"/>
                <a:ea typeface="+mn-ea"/>
                <a:cs typeface="+mn-cs"/>
              </a:rPr>
              <a:t>Addressing these factors adequately will require a broad array of partnerships and diverse strategies that are adaptable and culturally appropriate.   </a:t>
            </a:r>
            <a:endParaRPr lang="en-US" sz="11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For example, there are community level factors like poverty, crime, and healthy food availability, and clinician-level factors like cultural competency, perceived trustworthiness, and communication skills.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There are also individual patient-level factors such as health insurance status, reaction to discrimination, and mental health or substance abuse.  </a:t>
            </a:r>
          </a:p>
          <a:p>
            <a:pPr lvl="0"/>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There are many interventions we can take to address these social determinants of health that will help individuals in our communities better manage and improve their blood pressure.</a:t>
            </a: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We must work together to eliminate differences in access to quality health care and address social factors that influence overall health. </a:t>
            </a:r>
          </a:p>
          <a:p>
            <a:pPr marL="171450" lvl="0" indent="-171450">
              <a:buFont typeface="Arial" panose="020B0604020202020204" pitchFamily="34" charset="0"/>
              <a:buChar char="•"/>
            </a:pPr>
            <a:r>
              <a:rPr lang="en-US" sz="1200" b="0" kern="1200" dirty="0">
                <a:solidFill>
                  <a:schemeClr val="tx1"/>
                </a:solidFill>
                <a:effectLst/>
                <a:latin typeface="+mn-lt"/>
                <a:ea typeface="+mn-ea"/>
                <a:cs typeface="+mn-cs"/>
              </a:rPr>
              <a:t>This can be accomplished by clinicians and public health practitioners by offering culturally competent care, eliminating implicit biases, addressing patients’ psychosocial stressors, dispelling cultural myths, implementing multi-level culturally tailored interventions and policies, and promoting health literacy in patients.</a:t>
            </a:r>
          </a:p>
        </p:txBody>
      </p:sp>
      <p:sp>
        <p:nvSpPr>
          <p:cNvPr id="4" name="Slide Number Placeholder 3"/>
          <p:cNvSpPr>
            <a:spLocks noGrp="1"/>
          </p:cNvSpPr>
          <p:nvPr>
            <p:ph type="sldNum" sz="quarter" idx="5"/>
          </p:nvPr>
        </p:nvSpPr>
        <p:spPr/>
        <p:txBody>
          <a:bodyPr/>
          <a:lstStyle/>
          <a:p>
            <a:fld id="{3266EF5A-0166-1341-A349-5D6BC5A8DC09}" type="slidenum">
              <a:rPr lang="en-US" smtClean="0"/>
              <a:t>7</a:t>
            </a:fld>
            <a:endParaRPr lang="en-US" dirty="0"/>
          </a:p>
        </p:txBody>
      </p:sp>
    </p:spTree>
    <p:extLst>
      <p:ext uri="{BB962C8B-B14F-4D97-AF65-F5344CB8AC3E}">
        <p14:creationId xmlns:p14="http://schemas.microsoft.com/office/powerpoint/2010/main" val="21265508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The Call to Action’s sector guides further highlight the multidisciplinary partners needed to improve </a:t>
            </a:r>
            <a:r>
              <a:rPr lang="en-US" sz="1200" b="1" kern="1200">
                <a:solidFill>
                  <a:schemeClr val="tx1"/>
                </a:solidFill>
                <a:effectLst/>
                <a:latin typeface="+mn-lt"/>
                <a:ea typeface="+mn-ea"/>
                <a:cs typeface="+mn-cs"/>
              </a:rPr>
              <a:t>hypertension control </a:t>
            </a:r>
            <a:r>
              <a:rPr lang="en-US" sz="1200" b="1" kern="1200" dirty="0">
                <a:solidFill>
                  <a:schemeClr val="tx1"/>
                </a:solidFill>
                <a:effectLst/>
                <a:latin typeface="+mn-lt"/>
                <a:ea typeface="+mn-ea"/>
                <a:cs typeface="+mn-cs"/>
              </a:rPr>
              <a:t>and provide tailored </a:t>
            </a:r>
            <a:r>
              <a:rPr lang="en-US" sz="1200" b="1" kern="1200">
                <a:solidFill>
                  <a:schemeClr val="tx1"/>
                </a:solidFill>
                <a:effectLst/>
                <a:latin typeface="+mn-lt"/>
                <a:ea typeface="+mn-ea"/>
                <a:cs typeface="+mn-cs"/>
              </a:rPr>
              <a:t>recommended actions that </a:t>
            </a:r>
            <a:r>
              <a:rPr lang="en-US" sz="1200" b="1" kern="1200" dirty="0">
                <a:solidFill>
                  <a:schemeClr val="tx1"/>
                </a:solidFill>
                <a:effectLst/>
                <a:latin typeface="+mn-lt"/>
                <a:ea typeface="+mn-ea"/>
                <a:cs typeface="+mn-cs"/>
              </a:rPr>
              <a:t>partners can implement with curated resources and tools to aid implementation.</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266EF5A-0166-1341-A349-5D6BC5A8DC09}" type="slidenum">
              <a:rPr lang="en-US" smtClean="0"/>
              <a:t>8</a:t>
            </a:fld>
            <a:endParaRPr lang="en-US" dirty="0"/>
          </a:p>
        </p:txBody>
      </p:sp>
    </p:spTree>
    <p:extLst>
      <p:ext uri="{BB962C8B-B14F-4D97-AF65-F5344CB8AC3E}">
        <p14:creationId xmlns:p14="http://schemas.microsoft.com/office/powerpoint/2010/main" val="33184231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slide is an example of one of the Sector Guides, which were developed to provide specific recommendations and resources for partners</a:t>
            </a:r>
            <a:r>
              <a:rPr lang="en-US" b="1"/>
              <a:t>. Eleven of </a:t>
            </a:r>
            <a:r>
              <a:rPr lang="en-US" b="1" dirty="0"/>
              <a:t>these are available for a variety of partners, recognizing the need for diverse partnership to improve hypertension control. They are available for use on the </a:t>
            </a:r>
            <a:r>
              <a:rPr lang="en-US" b="1" i="1" dirty="0"/>
              <a:t>Call to Action </a:t>
            </a:r>
            <a:r>
              <a:rPr lang="en-US" b="1" dirty="0"/>
              <a:t>website. </a:t>
            </a:r>
          </a:p>
          <a:p>
            <a:endParaRPr lang="en-US" b="1" dirty="0"/>
          </a:p>
          <a:p>
            <a:r>
              <a:rPr lang="en-US" b="1" dirty="0"/>
              <a:t>Health Care Practices, Health Centers and Health Systems</a:t>
            </a:r>
          </a:p>
          <a:p>
            <a:r>
              <a:rPr lang="en-US" b="1" dirty="0"/>
              <a:t>How You Can Help</a:t>
            </a:r>
          </a:p>
          <a:p>
            <a:r>
              <a:rPr lang="en-US" dirty="0"/>
              <a:t>Clinical settings are the place where most people with high blood pressure are diagnosed. To help improve high blood pressure control in the United States, your health care practice, health center, or health system can commit to delivering patient care services in ways that have been proven to work. For example, you can use multidisciplinary care teams to ensure comprehensive care, as well as protocols to standardize patient care. You can also use high-quality data to track and encourage high performance among your health care professionals.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Listed on this slide are key actions you can take to improve hypertension control and selected resources that can support those actions.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Website addresses of nonfederal organizations are provided solely as a service to our readers. Provision of an address does not constitute an endorsement by the U.S. Department of Health and Human Services (HHS) or the federal government, and none should be inferred.</a:t>
            </a:r>
          </a:p>
        </p:txBody>
      </p:sp>
      <p:sp>
        <p:nvSpPr>
          <p:cNvPr id="4" name="Slide Number Placeholder 3"/>
          <p:cNvSpPr>
            <a:spLocks noGrp="1"/>
          </p:cNvSpPr>
          <p:nvPr>
            <p:ph type="sldNum" sz="quarter" idx="5"/>
          </p:nvPr>
        </p:nvSpPr>
        <p:spPr/>
        <p:txBody>
          <a:bodyPr/>
          <a:lstStyle/>
          <a:p>
            <a:fld id="{3266EF5A-0166-1341-A349-5D6BC5A8DC09}" type="slidenum">
              <a:rPr lang="en-US" smtClean="0"/>
              <a:t>9</a:t>
            </a:fld>
            <a:endParaRPr lang="en-US" dirty="0"/>
          </a:p>
        </p:txBody>
      </p:sp>
    </p:spTree>
    <p:extLst>
      <p:ext uri="{BB962C8B-B14F-4D97-AF65-F5344CB8AC3E}">
        <p14:creationId xmlns:p14="http://schemas.microsoft.com/office/powerpoint/2010/main" val="18189730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11.png"/><Relationship Id="rId7" Type="http://schemas.openxmlformats.org/officeDocument/2006/relationships/image" Target="../media/image8.png"/><Relationship Id="rId2" Type="http://schemas.openxmlformats.org/officeDocument/2006/relationships/image" Target="../media/image10.jpg"/><Relationship Id="rId1" Type="http://schemas.openxmlformats.org/officeDocument/2006/relationships/slideMaster" Target="../slideMasters/slideMaster1.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1.png"/><Relationship Id="rId7"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Master" Target="../slideMasters/slideMaster1.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4682F6A-6BC4-3045-9CBC-9997D47C2D54}"/>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CD17661-3033-B94B-BBDE-010360114A05}"/>
              </a:ext>
            </a:extLst>
          </p:cNvPr>
          <p:cNvSpPr>
            <a:spLocks noGrp="1"/>
          </p:cNvSpPr>
          <p:nvPr>
            <p:ph type="ctrTitle"/>
          </p:nvPr>
        </p:nvSpPr>
        <p:spPr>
          <a:xfrm>
            <a:off x="613317" y="1854200"/>
            <a:ext cx="6701883" cy="1245840"/>
          </a:xfrm>
        </p:spPr>
        <p:txBody>
          <a:bodyPr anchor="b"/>
          <a:lstStyle>
            <a:lvl1pPr algn="l">
              <a:defRPr sz="31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10C72580-CE2A-3448-AC2A-DB418DFC7F3E}"/>
              </a:ext>
            </a:extLst>
          </p:cNvPr>
          <p:cNvSpPr>
            <a:spLocks noGrp="1"/>
          </p:cNvSpPr>
          <p:nvPr>
            <p:ph type="subTitle" idx="1"/>
          </p:nvPr>
        </p:nvSpPr>
        <p:spPr>
          <a:xfrm>
            <a:off x="613317" y="3100040"/>
            <a:ext cx="6701883" cy="65792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3327931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DB94C9E-4607-F14C-B620-D40005FB64EF}"/>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79D63F7-C806-C747-81D4-EAE69BACA7CF}"/>
              </a:ext>
            </a:extLst>
          </p:cNvPr>
          <p:cNvSpPr>
            <a:spLocks noGrp="1"/>
          </p:cNvSpPr>
          <p:nvPr>
            <p:ph type="title" hasCustomPrompt="1"/>
          </p:nvPr>
        </p:nvSpPr>
        <p:spPr>
          <a:xfrm>
            <a:off x="1981200" y="1709739"/>
            <a:ext cx="9366250" cy="1719262"/>
          </a:xfrm>
        </p:spPr>
        <p:txBody>
          <a:bodyPr anchor="b">
            <a:normAutofit/>
          </a:bodyPr>
          <a:lstStyle>
            <a:lvl1pPr>
              <a:defRPr sz="3600">
                <a:solidFill>
                  <a:schemeClr val="bg1"/>
                </a:solidFill>
                <a:latin typeface="Arial" panose="020B0604020202020204" pitchFamily="34" charset="0"/>
                <a:cs typeface="Arial" panose="020B0604020202020204" pitchFamily="34" charset="0"/>
              </a:defRPr>
            </a:lvl1pPr>
          </a:lstStyle>
          <a:p>
            <a:r>
              <a:rPr lang="en-US" dirty="0"/>
              <a:t>This is a Subsection Slide</a:t>
            </a:r>
          </a:p>
        </p:txBody>
      </p:sp>
      <p:pic>
        <p:nvPicPr>
          <p:cNvPr id="4" name="Graphic 1" descr="Logo of the U.S. Department of Health and Human Services.">
            <a:extLst>
              <a:ext uri="{FF2B5EF4-FFF2-40B4-BE49-F238E27FC236}">
                <a16:creationId xmlns:a16="http://schemas.microsoft.com/office/drawing/2014/main" id="{ED2E16AC-9CB4-41A8-8F8B-76F46788991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28680" y="5467842"/>
            <a:ext cx="704358" cy="704358"/>
          </a:xfrm>
          <a:prstGeom prst="rect">
            <a:avLst/>
          </a:prstGeom>
        </p:spPr>
      </p:pic>
      <p:pic>
        <p:nvPicPr>
          <p:cNvPr id="5" name="Graphic 2" descr="Seal of the U.S. Public Health Service.">
            <a:extLst>
              <a:ext uri="{FF2B5EF4-FFF2-40B4-BE49-F238E27FC236}">
                <a16:creationId xmlns:a16="http://schemas.microsoft.com/office/drawing/2014/main" id="{F9D5E142-7398-441F-A7A3-6AADA57B907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221772" y="5488266"/>
            <a:ext cx="668597" cy="655359"/>
          </a:xfrm>
          <a:prstGeom prst="rect">
            <a:avLst/>
          </a:prstGeom>
        </p:spPr>
      </p:pic>
      <p:pic>
        <p:nvPicPr>
          <p:cNvPr id="6" name="Graphic 3" descr="Logos of the U.S. Department of Health and Human Services and the Centers for Disease Control and Prevention.">
            <a:extLst>
              <a:ext uri="{FF2B5EF4-FFF2-40B4-BE49-F238E27FC236}">
                <a16:creationId xmlns:a16="http://schemas.microsoft.com/office/drawing/2014/main" id="{C5EE477D-AA4E-4B18-BF7D-C4DF4CF1ED1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938397" y="5642440"/>
            <a:ext cx="1003300" cy="571500"/>
          </a:xfrm>
          <a:prstGeom prst="rect">
            <a:avLst/>
          </a:prstGeom>
        </p:spPr>
      </p:pic>
    </p:spTree>
    <p:extLst>
      <p:ext uri="{BB962C8B-B14F-4D97-AF65-F5344CB8AC3E}">
        <p14:creationId xmlns:p14="http://schemas.microsoft.com/office/powerpoint/2010/main" val="3412658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905F467-EE9B-6541-B0EC-031C248A6976}"/>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33B8695-BD5B-EA41-A62E-02A443341B01}"/>
              </a:ext>
            </a:extLst>
          </p:cNvPr>
          <p:cNvSpPr>
            <a:spLocks noGrp="1"/>
          </p:cNvSpPr>
          <p:nvPr>
            <p:ph type="title" hasCustomPrompt="1"/>
          </p:nvPr>
        </p:nvSpPr>
        <p:spPr>
          <a:xfrm>
            <a:off x="1154242" y="543966"/>
            <a:ext cx="10199557" cy="1146722"/>
          </a:xfrm>
        </p:spPr>
        <p:txBody>
          <a:bodyPr anchor="b" anchorCtr="0">
            <a:normAutofit/>
          </a:bodyPr>
          <a:lstStyle>
            <a:lvl1pPr>
              <a:defRPr sz="3000">
                <a:solidFill>
                  <a:srgbClr val="3B51A3"/>
                </a:solidFill>
                <a:latin typeface="Arial" panose="020B0604020202020204" pitchFamily="34" charset="0"/>
                <a:cs typeface="Arial" panose="020B0604020202020204" pitchFamily="34" charset="0"/>
              </a:defRPr>
            </a:lvl1pPr>
          </a:lstStyle>
          <a:p>
            <a:r>
              <a:rPr lang="en-US" dirty="0"/>
              <a:t>This is a Slide Layout.</a:t>
            </a:r>
          </a:p>
        </p:txBody>
      </p:sp>
      <p:sp>
        <p:nvSpPr>
          <p:cNvPr id="3" name="Content Placeholder 2">
            <a:extLst>
              <a:ext uri="{FF2B5EF4-FFF2-40B4-BE49-F238E27FC236}">
                <a16:creationId xmlns:a16="http://schemas.microsoft.com/office/drawing/2014/main" id="{9D040505-4611-5D47-B7AD-075FD32F0E4D}"/>
              </a:ext>
            </a:extLst>
          </p:cNvPr>
          <p:cNvSpPr>
            <a:spLocks noGrp="1"/>
          </p:cNvSpPr>
          <p:nvPr>
            <p:ph idx="1"/>
          </p:nvPr>
        </p:nvSpPr>
        <p:spPr>
          <a:xfrm>
            <a:off x="1154242" y="1825625"/>
            <a:ext cx="10199558" cy="3750716"/>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5" name="Footer Placeholder 4">
            <a:extLst>
              <a:ext uri="{FF2B5EF4-FFF2-40B4-BE49-F238E27FC236}">
                <a16:creationId xmlns:a16="http://schemas.microsoft.com/office/drawing/2014/main" id="{37782BD7-D9D4-8F47-A826-745D7C3E7000}"/>
              </a:ext>
            </a:extLst>
          </p:cNvPr>
          <p:cNvSpPr>
            <a:spLocks noGrp="1"/>
          </p:cNvSpPr>
          <p:nvPr>
            <p:ph type="ftr" sz="quarter" idx="11"/>
          </p:nvPr>
        </p:nvSpPr>
        <p:spPr>
          <a:xfrm>
            <a:off x="283236" y="6356350"/>
            <a:ext cx="4114800" cy="365125"/>
          </a:xfrm>
          <a:prstGeom prst="rect">
            <a:avLst/>
          </a:prstGeom>
        </p:spPr>
        <p:txBody>
          <a:bodyPr/>
          <a:lstStyle>
            <a:lvl1pPr algn="r">
              <a:defRPr sz="1200" i="1">
                <a:solidFill>
                  <a:schemeClr val="bg1"/>
                </a:solidFill>
                <a:latin typeface="Arial" panose="020B0604020202020204" pitchFamily="34" charset="0"/>
                <a:cs typeface="Arial" panose="020B0604020202020204" pitchFamily="34" charset="0"/>
              </a:defRPr>
            </a:lvl1pPr>
          </a:lstStyle>
          <a:p>
            <a:r>
              <a:rPr lang="en-US" dirty="0"/>
              <a:t>Surgeon General’s Call to Action to Control Hypertension</a:t>
            </a:r>
            <a:endParaRPr lang="en-US" sz="1200" dirty="0"/>
          </a:p>
        </p:txBody>
      </p:sp>
      <p:sp>
        <p:nvSpPr>
          <p:cNvPr id="6" name="Slide Number Placeholder 5">
            <a:extLst>
              <a:ext uri="{FF2B5EF4-FFF2-40B4-BE49-F238E27FC236}">
                <a16:creationId xmlns:a16="http://schemas.microsoft.com/office/drawing/2014/main" id="{6628946D-DEE9-FC4E-9C08-2621A14F94C3}"/>
              </a:ext>
            </a:extLst>
          </p:cNvPr>
          <p:cNvSpPr>
            <a:spLocks noGrp="1"/>
          </p:cNvSpPr>
          <p:nvPr>
            <p:ph type="sldNum" sz="quarter" idx="12"/>
          </p:nvPr>
        </p:nvSpPr>
        <p:spPr>
          <a:xfrm>
            <a:off x="11606879" y="6366510"/>
            <a:ext cx="403485" cy="365125"/>
          </a:xfrm>
          <a:prstGeom prst="rect">
            <a:avLst/>
          </a:prstGeom>
        </p:spPr>
        <p:txBody>
          <a:bodyPr/>
          <a:lstStyle>
            <a:lvl1pPr>
              <a:defRPr sz="1200">
                <a:solidFill>
                  <a:schemeClr val="bg1"/>
                </a:solidFill>
                <a:latin typeface="Arial" panose="020B0604020202020204" pitchFamily="34" charset="0"/>
                <a:cs typeface="Arial" panose="020B0604020202020204" pitchFamily="34" charset="0"/>
              </a:defRPr>
            </a:lvl1pPr>
          </a:lstStyle>
          <a:p>
            <a:fld id="{F9F856F4-45BB-994C-B531-D66A4EB85D88}" type="slidenum">
              <a:rPr lang="en-US" smtClean="0"/>
              <a:pPr/>
              <a:t>‹#›</a:t>
            </a:fld>
            <a:endParaRPr lang="en-US" dirty="0"/>
          </a:p>
        </p:txBody>
      </p:sp>
      <p:pic>
        <p:nvPicPr>
          <p:cNvPr id="7" name="Graphic 1">
            <a:extLst>
              <a:ext uri="{FF2B5EF4-FFF2-40B4-BE49-F238E27FC236}">
                <a16:creationId xmlns:a16="http://schemas.microsoft.com/office/drawing/2014/main" id="{B99584F3-935A-4C79-BFFE-A5CE392DDB49}"/>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60767" y="5500519"/>
            <a:ext cx="639862" cy="645195"/>
          </a:xfrm>
          <a:prstGeom prst="rect">
            <a:avLst/>
          </a:prstGeom>
        </p:spPr>
      </p:pic>
      <p:pic>
        <p:nvPicPr>
          <p:cNvPr id="9" name="Graphic 2">
            <a:extLst>
              <a:ext uri="{FF2B5EF4-FFF2-40B4-BE49-F238E27FC236}">
                <a16:creationId xmlns:a16="http://schemas.microsoft.com/office/drawing/2014/main" id="{2681A733-098F-4B3D-A402-A75AFF571FB3}"/>
              </a:ext>
              <a:ext uri="{C183D7F6-B498-43B3-948B-1728B52AA6E4}">
                <adec:decorative xmlns:adec="http://schemas.microsoft.com/office/drawing/2017/decorative" val="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225195" y="5495058"/>
            <a:ext cx="658228" cy="645195"/>
          </a:xfrm>
          <a:prstGeom prst="rect">
            <a:avLst/>
          </a:prstGeom>
        </p:spPr>
      </p:pic>
      <p:pic>
        <p:nvPicPr>
          <p:cNvPr id="10" name="Graphic 3">
            <a:extLst>
              <a:ext uri="{FF2B5EF4-FFF2-40B4-BE49-F238E27FC236}">
                <a16:creationId xmlns:a16="http://schemas.microsoft.com/office/drawing/2014/main" id="{2C875E75-B5E2-4F68-B981-335A8BDDD813}"/>
              </a:ext>
              <a:ext uri="{C183D7F6-B498-43B3-948B-1728B52AA6E4}">
                <adec:decorative xmlns:adec="http://schemas.microsoft.com/office/drawing/2017/decorative" val="1"/>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938840" y="5632474"/>
            <a:ext cx="1003300" cy="571500"/>
          </a:xfrm>
          <a:prstGeom prst="rect">
            <a:avLst/>
          </a:prstGeom>
        </p:spPr>
      </p:pic>
    </p:spTree>
    <p:extLst>
      <p:ext uri="{BB962C8B-B14F-4D97-AF65-F5344CB8AC3E}">
        <p14:creationId xmlns:p14="http://schemas.microsoft.com/office/powerpoint/2010/main" val="26925201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013D4F3-A51A-3A44-A26A-2D1ADEF3FA31}"/>
              </a:ext>
              <a:ext uri="{C183D7F6-B498-43B3-948B-1728B52AA6E4}">
                <adec:decorative xmlns:adec="http://schemas.microsoft.com/office/drawing/2017/decorative" val="1"/>
              </a:ext>
            </a:extLst>
          </p:cNvPr>
          <p:cNvPicPr>
            <a:picLocks noChangeAspect="1"/>
          </p:cNvPicPr>
          <p:nvPr userDrawn="1"/>
        </p:nvPicPr>
        <p:blipFill>
          <a:blip r:embed="rId2">
            <a:alphaModFix/>
          </a:blip>
          <a:srcRect/>
          <a:stretch/>
        </p:blipFill>
        <p:spPr>
          <a:xfrm>
            <a:off x="0" y="305"/>
            <a:ext cx="12192000" cy="6857695"/>
          </a:xfrm>
          <a:prstGeom prst="rect">
            <a:avLst/>
          </a:prstGeom>
        </p:spPr>
      </p:pic>
      <p:sp>
        <p:nvSpPr>
          <p:cNvPr id="2" name="Title 1">
            <a:extLst>
              <a:ext uri="{FF2B5EF4-FFF2-40B4-BE49-F238E27FC236}">
                <a16:creationId xmlns:a16="http://schemas.microsoft.com/office/drawing/2014/main" id="{0B2B3A23-878E-4C83-9242-AF9B81982BEB}"/>
              </a:ext>
            </a:extLst>
          </p:cNvPr>
          <p:cNvSpPr>
            <a:spLocks noGrp="1"/>
          </p:cNvSpPr>
          <p:nvPr>
            <p:ph type="title"/>
          </p:nvPr>
        </p:nvSpPr>
        <p:spPr>
          <a:xfrm>
            <a:off x="2368296" y="5394960"/>
            <a:ext cx="7662672" cy="1581912"/>
          </a:xfrm>
        </p:spPr>
        <p:txBody>
          <a:bodyPr anchor="t" anchorCtr="0">
            <a:normAutofit/>
          </a:bodyPr>
          <a:lstStyle>
            <a:lvl1pPr algn="ctr">
              <a:defRPr sz="3000">
                <a:solidFill>
                  <a:srgbClr val="283C8C"/>
                </a:solidFill>
              </a:defRPr>
            </a:lvl1pPr>
          </a:lstStyle>
          <a:p>
            <a:r>
              <a:rPr lang="en-US"/>
              <a:t>Click to edit Master title style</a:t>
            </a:r>
          </a:p>
        </p:txBody>
      </p:sp>
      <p:pic>
        <p:nvPicPr>
          <p:cNvPr id="4" name="Graphic 3" descr="Logo of the U.S. Department of Health and Human Services.">
            <a:extLst>
              <a:ext uri="{FF2B5EF4-FFF2-40B4-BE49-F238E27FC236}">
                <a16:creationId xmlns:a16="http://schemas.microsoft.com/office/drawing/2014/main" id="{6A83D3AF-89A8-49C3-B310-475C00B0C3A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93300" y="5661133"/>
            <a:ext cx="844400" cy="851438"/>
          </a:xfrm>
          <a:prstGeom prst="rect">
            <a:avLst/>
          </a:prstGeom>
        </p:spPr>
      </p:pic>
      <p:pic>
        <p:nvPicPr>
          <p:cNvPr id="5" name="Graphic 4" descr="Seal of the U.S. Public Health Service.">
            <a:extLst>
              <a:ext uri="{FF2B5EF4-FFF2-40B4-BE49-F238E27FC236}">
                <a16:creationId xmlns:a16="http://schemas.microsoft.com/office/drawing/2014/main" id="{CB7AF425-92BC-4562-B2DB-B3A131E231A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686558" y="5661132"/>
            <a:ext cx="876102" cy="858754"/>
          </a:xfrm>
          <a:prstGeom prst="rect">
            <a:avLst/>
          </a:prstGeom>
        </p:spPr>
      </p:pic>
      <p:pic>
        <p:nvPicPr>
          <p:cNvPr id="7" name="Graphic 5" descr="Logos of the U.S. Department of Health and Human Services and the Centers for Disease Control and Prevention.">
            <a:extLst>
              <a:ext uri="{FF2B5EF4-FFF2-40B4-BE49-F238E27FC236}">
                <a16:creationId xmlns:a16="http://schemas.microsoft.com/office/drawing/2014/main" id="{815AA873-347D-453F-8763-51D560DDED0F}"/>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181922" y="5743173"/>
            <a:ext cx="1481618" cy="878634"/>
          </a:xfrm>
          <a:prstGeom prst="rect">
            <a:avLst/>
          </a:prstGeom>
        </p:spPr>
      </p:pic>
    </p:spTree>
    <p:extLst>
      <p:ext uri="{BB962C8B-B14F-4D97-AF65-F5344CB8AC3E}">
        <p14:creationId xmlns:p14="http://schemas.microsoft.com/office/powerpoint/2010/main" val="363015812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7B6CFA-E31D-4F41-980E-574FD5D52C19}"/>
              </a:ext>
            </a:extLst>
          </p:cNvPr>
          <p:cNvSpPr>
            <a:spLocks noGrp="1"/>
          </p:cNvSpPr>
          <p:nvPr>
            <p:ph type="title"/>
          </p:nvPr>
        </p:nvSpPr>
        <p:spPr>
          <a:xfrm>
            <a:off x="838200" y="365125"/>
            <a:ext cx="10515600" cy="1325563"/>
          </a:xfrm>
          <a:prstGeom prst="rect">
            <a:avLst/>
          </a:prstGeom>
        </p:spPr>
        <p:txBody>
          <a:bodyPr vert="horz" lIns="91440" tIns="45720" rIns="91440" bIns="45720" rtlCol="0" anchor="b" anchorCtr="0">
            <a:normAutofit/>
          </a:bodyPr>
          <a:lstStyle/>
          <a:p>
            <a:r>
              <a:rPr lang="en-US" dirty="0"/>
              <a:t>Click to edit Master title style</a:t>
            </a:r>
          </a:p>
        </p:txBody>
      </p:sp>
      <p:sp>
        <p:nvSpPr>
          <p:cNvPr id="3" name="Text Placeholder 2">
            <a:extLst>
              <a:ext uri="{FF2B5EF4-FFF2-40B4-BE49-F238E27FC236}">
                <a16:creationId xmlns:a16="http://schemas.microsoft.com/office/drawing/2014/main" id="{AB1D72C8-6379-D744-A51F-EED9FB0E12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90996431"/>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5" r:id="rId4"/>
  </p:sldLayoutIdLst>
  <p:hf hd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22.png"/><Relationship Id="rId18" Type="http://schemas.openxmlformats.org/officeDocument/2006/relationships/image" Target="../media/image27.svg"/><Relationship Id="rId3" Type="http://schemas.openxmlformats.org/officeDocument/2006/relationships/image" Target="../media/image8.png"/><Relationship Id="rId21" Type="http://schemas.openxmlformats.org/officeDocument/2006/relationships/image" Target="../media/image30.png"/><Relationship Id="rId7" Type="http://schemas.openxmlformats.org/officeDocument/2006/relationships/image" Target="../media/image13.png"/><Relationship Id="rId12" Type="http://schemas.openxmlformats.org/officeDocument/2006/relationships/image" Target="../media/image21.svg"/><Relationship Id="rId17" Type="http://schemas.openxmlformats.org/officeDocument/2006/relationships/image" Target="../media/image26.png"/><Relationship Id="rId2" Type="http://schemas.openxmlformats.org/officeDocument/2006/relationships/notesSlide" Target="../notesSlides/notesSlide1.xml"/><Relationship Id="rId16" Type="http://schemas.openxmlformats.org/officeDocument/2006/relationships/image" Target="../media/image25.svg"/><Relationship Id="rId20" Type="http://schemas.openxmlformats.org/officeDocument/2006/relationships/image" Target="../media/image29.svg"/><Relationship Id="rId1" Type="http://schemas.openxmlformats.org/officeDocument/2006/relationships/slideLayout" Target="../slideLayouts/slideLayout1.xml"/><Relationship Id="rId6" Type="http://schemas.openxmlformats.org/officeDocument/2006/relationships/image" Target="../media/image12.svg"/><Relationship Id="rId11" Type="http://schemas.openxmlformats.org/officeDocument/2006/relationships/image" Target="../media/image20.png"/><Relationship Id="rId5" Type="http://schemas.openxmlformats.org/officeDocument/2006/relationships/image" Target="../media/image11.png"/><Relationship Id="rId15" Type="http://schemas.openxmlformats.org/officeDocument/2006/relationships/image" Target="../media/image24.png"/><Relationship Id="rId10" Type="http://schemas.openxmlformats.org/officeDocument/2006/relationships/image" Target="../media/image19.svg"/><Relationship Id="rId19" Type="http://schemas.openxmlformats.org/officeDocument/2006/relationships/image" Target="../media/image28.png"/><Relationship Id="rId4" Type="http://schemas.openxmlformats.org/officeDocument/2006/relationships/image" Target="../media/image9.svg"/><Relationship Id="rId9" Type="http://schemas.openxmlformats.org/officeDocument/2006/relationships/image" Target="../media/image18.png"/><Relationship Id="rId14" Type="http://schemas.openxmlformats.org/officeDocument/2006/relationships/image" Target="../media/image23.svg"/><Relationship Id="rId22" Type="http://schemas.openxmlformats.org/officeDocument/2006/relationships/image" Target="../media/image31.svg"/></Relationships>
</file>

<file path=ppt/slides/_rels/slide10.xml.rels><?xml version="1.0" encoding="UTF-8" standalone="yes"?>
<Relationships xmlns="http://schemas.openxmlformats.org/package/2006/relationships"><Relationship Id="rId3" Type="http://schemas.openxmlformats.org/officeDocument/2006/relationships/hyperlink" Target="http://www.cdc.gov/hypertensionCTA"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65.svg"/><Relationship Id="rId4" Type="http://schemas.openxmlformats.org/officeDocument/2006/relationships/image" Target="../media/image64.png"/></Relationships>
</file>

<file path=ppt/slides/_rels/slide11.xml.rels><?xml version="1.0" encoding="UTF-8" standalone="yes"?>
<Relationships xmlns="http://schemas.openxmlformats.org/package/2006/relationships"><Relationship Id="rId3" Type="http://schemas.openxmlformats.org/officeDocument/2006/relationships/hyperlink" Target="http://www.cdc.gov/hypertensionCTA"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66.jpg"/><Relationship Id="rId4" Type="http://schemas.openxmlformats.org/officeDocument/2006/relationships/hyperlink" Target="http://cdc.gov/hypertensionCTA"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cdc.gov/hypertensionCTA"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67.jpg"/></Relationships>
</file>

<file path=ppt/slides/_rels/slide1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71.svg"/></Relationships>
</file>

<file path=ppt/slides/_rels/slide1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73.svg"/></Relationships>
</file>

<file path=ppt/slides/_rels/slide16.xml.rels><?xml version="1.0" encoding="UTF-8" standalone="yes"?>
<Relationships xmlns="http://schemas.openxmlformats.org/package/2006/relationships"><Relationship Id="rId3" Type="http://schemas.openxmlformats.org/officeDocument/2006/relationships/hyperlink" Target="https://millionhearts.hhs.gov/files/MH_SMBP_Clinicians.pdf"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35.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37.svg"/></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39.svg"/></Relationships>
</file>

<file path=ppt/slides/_rels/slide8.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50.png"/><Relationship Id="rId18" Type="http://schemas.openxmlformats.org/officeDocument/2006/relationships/image" Target="../media/image55.svg"/><Relationship Id="rId3" Type="http://schemas.openxmlformats.org/officeDocument/2006/relationships/image" Target="../media/image40.png"/><Relationship Id="rId21" Type="http://schemas.openxmlformats.org/officeDocument/2006/relationships/image" Target="../media/image58.png"/><Relationship Id="rId7" Type="http://schemas.openxmlformats.org/officeDocument/2006/relationships/image" Target="../media/image44.png"/><Relationship Id="rId12" Type="http://schemas.openxmlformats.org/officeDocument/2006/relationships/image" Target="../media/image49.svg"/><Relationship Id="rId17" Type="http://schemas.openxmlformats.org/officeDocument/2006/relationships/image" Target="../media/image54.png"/><Relationship Id="rId2" Type="http://schemas.openxmlformats.org/officeDocument/2006/relationships/notesSlide" Target="../notesSlides/notesSlide8.xml"/><Relationship Id="rId16" Type="http://schemas.openxmlformats.org/officeDocument/2006/relationships/image" Target="../media/image53.svg"/><Relationship Id="rId20" Type="http://schemas.openxmlformats.org/officeDocument/2006/relationships/image" Target="../media/image57.svg"/><Relationship Id="rId1" Type="http://schemas.openxmlformats.org/officeDocument/2006/relationships/slideLayout" Target="../slideLayouts/slideLayout3.xml"/><Relationship Id="rId6" Type="http://schemas.openxmlformats.org/officeDocument/2006/relationships/image" Target="../media/image43.svg"/><Relationship Id="rId11" Type="http://schemas.openxmlformats.org/officeDocument/2006/relationships/image" Target="../media/image48.png"/><Relationship Id="rId24" Type="http://schemas.openxmlformats.org/officeDocument/2006/relationships/image" Target="../media/image61.svg"/><Relationship Id="rId5" Type="http://schemas.openxmlformats.org/officeDocument/2006/relationships/image" Target="../media/image42.png"/><Relationship Id="rId15" Type="http://schemas.openxmlformats.org/officeDocument/2006/relationships/image" Target="../media/image52.png"/><Relationship Id="rId23" Type="http://schemas.openxmlformats.org/officeDocument/2006/relationships/image" Target="../media/image60.png"/><Relationship Id="rId10" Type="http://schemas.openxmlformats.org/officeDocument/2006/relationships/image" Target="../media/image47.svg"/><Relationship Id="rId19" Type="http://schemas.openxmlformats.org/officeDocument/2006/relationships/image" Target="../media/image56.png"/><Relationship Id="rId4" Type="http://schemas.openxmlformats.org/officeDocument/2006/relationships/image" Target="../media/image41.svg"/><Relationship Id="rId9" Type="http://schemas.openxmlformats.org/officeDocument/2006/relationships/image" Target="../media/image46.png"/><Relationship Id="rId14" Type="http://schemas.openxmlformats.org/officeDocument/2006/relationships/image" Target="../media/image51.svg"/><Relationship Id="rId22" Type="http://schemas.openxmlformats.org/officeDocument/2006/relationships/image" Target="../media/image59.svg"/></Relationships>
</file>

<file path=ppt/slides/_rels/slide9.xml.rels><?xml version="1.0" encoding="UTF-8" standalone="yes"?>
<Relationships xmlns="http://schemas.openxmlformats.org/package/2006/relationships"><Relationship Id="rId8" Type="http://schemas.openxmlformats.org/officeDocument/2006/relationships/hyperlink" Target="https://millionhearts.hhs.gov/files/HTN_Change_Package.pdf" TargetMode="External"/><Relationship Id="rId3" Type="http://schemas.openxmlformats.org/officeDocument/2006/relationships/image" Target="../media/image62.png"/><Relationship Id="rId7" Type="http://schemas.openxmlformats.org/officeDocument/2006/relationships/hyperlink" Target="https://millionhearts.hhs.gov/tools-protocols/protocols.html#htp"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hyperlink" Target="https://targetbp.org/tools_downloads/mbp/" TargetMode="External"/><Relationship Id="rId5" Type="http://schemas.openxmlformats.org/officeDocument/2006/relationships/hyperlink" Target="https://learn.heart.org/lms/activity?@activity.id=6553642" TargetMode="External"/><Relationship Id="rId4" Type="http://schemas.openxmlformats.org/officeDocument/2006/relationships/image" Target="../media/image6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040DE-D541-1F47-85D6-2A0EAF2BA96E}"/>
              </a:ext>
            </a:extLst>
          </p:cNvPr>
          <p:cNvSpPr>
            <a:spLocks noGrp="1"/>
          </p:cNvSpPr>
          <p:nvPr>
            <p:ph type="ctrTitle"/>
          </p:nvPr>
        </p:nvSpPr>
        <p:spPr>
          <a:xfrm>
            <a:off x="548640" y="1788159"/>
            <a:ext cx="6766560" cy="1381761"/>
          </a:xfrm>
        </p:spPr>
        <p:txBody>
          <a:bodyPr>
            <a:noAutofit/>
          </a:bodyPr>
          <a:lstStyle/>
          <a:p>
            <a:pPr algn="l">
              <a:spcAft>
                <a:spcPts val="600"/>
              </a:spcAft>
            </a:pPr>
            <a:r>
              <a:rPr lang="en-US" sz="3100" i="1" dirty="0">
                <a:solidFill>
                  <a:schemeClr val="bg1"/>
                </a:solidFill>
                <a:latin typeface="Arial" panose="020B0604020202020204" pitchFamily="34" charset="0"/>
                <a:cs typeface="Arial" panose="020B0604020202020204" pitchFamily="34" charset="0"/>
              </a:rPr>
              <a:t>Surgeon General’s Call to Action </a:t>
            </a:r>
            <a:br>
              <a:rPr lang="en-US" sz="3100" i="1" dirty="0">
                <a:solidFill>
                  <a:schemeClr val="bg1"/>
                </a:solidFill>
                <a:latin typeface="Arial" panose="020B0604020202020204" pitchFamily="34" charset="0"/>
                <a:cs typeface="Arial" panose="020B0604020202020204" pitchFamily="34" charset="0"/>
              </a:rPr>
            </a:br>
            <a:r>
              <a:rPr lang="en-US" sz="3100" i="1" dirty="0">
                <a:solidFill>
                  <a:schemeClr val="bg1"/>
                </a:solidFill>
                <a:latin typeface="Arial" panose="020B0604020202020204" pitchFamily="34" charset="0"/>
                <a:cs typeface="Arial" panose="020B0604020202020204" pitchFamily="34" charset="0"/>
              </a:rPr>
              <a:t>to Control Hypertension</a:t>
            </a:r>
            <a:endParaRPr lang="en-US" sz="2200" dirty="0"/>
          </a:p>
        </p:txBody>
      </p:sp>
      <p:sp>
        <p:nvSpPr>
          <p:cNvPr id="3" name="Subtitle 2">
            <a:extLst>
              <a:ext uri="{FF2B5EF4-FFF2-40B4-BE49-F238E27FC236}">
                <a16:creationId xmlns:a16="http://schemas.microsoft.com/office/drawing/2014/main" id="{DA4E0BAC-2FEB-554F-B5C3-93121EB72122}"/>
              </a:ext>
            </a:extLst>
          </p:cNvPr>
          <p:cNvSpPr>
            <a:spLocks noGrp="1"/>
          </p:cNvSpPr>
          <p:nvPr>
            <p:ph type="subTitle" idx="1"/>
          </p:nvPr>
        </p:nvSpPr>
        <p:spPr>
          <a:xfrm>
            <a:off x="622213" y="3251836"/>
            <a:ext cx="5699760" cy="365125"/>
          </a:xfrm>
        </p:spPr>
        <p:txBody>
          <a:bodyPr>
            <a:normAutofit fontScale="92500" lnSpcReduction="10000"/>
          </a:bodyPr>
          <a:lstStyle/>
          <a:p>
            <a:pPr algn="l"/>
            <a:r>
              <a:rPr lang="en-US" dirty="0">
                <a:solidFill>
                  <a:schemeClr val="bg1"/>
                </a:solidFill>
                <a:latin typeface="Arial" panose="020B0604020202020204" pitchFamily="34" charset="0"/>
                <a:cs typeface="Arial" panose="020B0604020202020204" pitchFamily="34" charset="0"/>
              </a:rPr>
              <a:t>Event details</a:t>
            </a:r>
            <a:endParaRPr lang="en-US" dirty="0"/>
          </a:p>
        </p:txBody>
      </p:sp>
      <p:pic>
        <p:nvPicPr>
          <p:cNvPr id="7" name="Graphic 1" descr="Logos of the U.S. Department of Health and Human Services and the Centers for Disease Control and Prevention.">
            <a:extLst>
              <a:ext uri="{FF2B5EF4-FFF2-40B4-BE49-F238E27FC236}">
                <a16:creationId xmlns:a16="http://schemas.microsoft.com/office/drawing/2014/main" id="{DDEDB8E5-E74D-B441-AFEF-80C0275250C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5144" y="4133891"/>
            <a:ext cx="1335392" cy="760667"/>
          </a:xfrm>
          <a:prstGeom prst="rect">
            <a:avLst/>
          </a:prstGeom>
        </p:spPr>
      </p:pic>
      <p:pic>
        <p:nvPicPr>
          <p:cNvPr id="11" name="Graphic 2" descr="Logo of the U.S. Department of Health and Human Services.">
            <a:extLst>
              <a:ext uri="{FF2B5EF4-FFF2-40B4-BE49-F238E27FC236}">
                <a16:creationId xmlns:a16="http://schemas.microsoft.com/office/drawing/2014/main" id="{2413C911-CD8C-D14A-AEEF-8CD0EA3D781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94288" y="827126"/>
            <a:ext cx="755043" cy="761337"/>
          </a:xfrm>
          <a:prstGeom prst="rect">
            <a:avLst/>
          </a:prstGeom>
        </p:spPr>
      </p:pic>
      <p:pic>
        <p:nvPicPr>
          <p:cNvPr id="9" name="Graphic 3" descr="Seal of the U.S. Public Health Service.">
            <a:extLst>
              <a:ext uri="{FF2B5EF4-FFF2-40B4-BE49-F238E27FC236}">
                <a16:creationId xmlns:a16="http://schemas.microsoft.com/office/drawing/2014/main" id="{A7AEA8E1-FBBE-4B44-B74B-4AEB11813A0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286722" y="824188"/>
            <a:ext cx="776717" cy="761337"/>
          </a:xfrm>
          <a:prstGeom prst="rect">
            <a:avLst/>
          </a:prstGeom>
        </p:spPr>
      </p:pic>
      <p:pic>
        <p:nvPicPr>
          <p:cNvPr id="12" name="Graphic 4" descr="A health care professional wearing a hijab and a stethoscope.">
            <a:extLst>
              <a:ext uri="{FF2B5EF4-FFF2-40B4-BE49-F238E27FC236}">
                <a16:creationId xmlns:a16="http://schemas.microsoft.com/office/drawing/2014/main" id="{63D72EE4-9A36-794C-8E2A-136307F5AE7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413655" y="1932972"/>
            <a:ext cx="2039733" cy="3193353"/>
          </a:xfrm>
          <a:prstGeom prst="rect">
            <a:avLst/>
          </a:prstGeom>
        </p:spPr>
      </p:pic>
      <p:pic>
        <p:nvPicPr>
          <p:cNvPr id="14" name="Graphic 5" descr="A health care professional wearing a mask.">
            <a:extLst>
              <a:ext uri="{FF2B5EF4-FFF2-40B4-BE49-F238E27FC236}">
                <a16:creationId xmlns:a16="http://schemas.microsoft.com/office/drawing/2014/main" id="{0B3EF75A-BD75-F64B-B3D4-6D96530D5B5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551843" y="1103400"/>
            <a:ext cx="1304092" cy="1304092"/>
          </a:xfrm>
          <a:prstGeom prst="rect">
            <a:avLst/>
          </a:prstGeom>
        </p:spPr>
      </p:pic>
      <p:pic>
        <p:nvPicPr>
          <p:cNvPr id="16" name="Graphic 6" descr="A health care professional in a lab coat.">
            <a:extLst>
              <a:ext uri="{FF2B5EF4-FFF2-40B4-BE49-F238E27FC236}">
                <a16:creationId xmlns:a16="http://schemas.microsoft.com/office/drawing/2014/main" id="{C2C11ABF-F3C3-2844-82E1-5B2B8F665F2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925288" y="1072817"/>
            <a:ext cx="1304092" cy="1304092"/>
          </a:xfrm>
          <a:prstGeom prst="rect">
            <a:avLst/>
          </a:prstGeom>
        </p:spPr>
      </p:pic>
      <p:pic>
        <p:nvPicPr>
          <p:cNvPr id="18" name="Graphic 7" descr="A senior man.">
            <a:extLst>
              <a:ext uri="{FF2B5EF4-FFF2-40B4-BE49-F238E27FC236}">
                <a16:creationId xmlns:a16="http://schemas.microsoft.com/office/drawing/2014/main" id="{AEB84450-0AF1-B443-910E-6BE8B6917970}"/>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551843" y="2453243"/>
            <a:ext cx="1304092" cy="1304092"/>
          </a:xfrm>
          <a:prstGeom prst="rect">
            <a:avLst/>
          </a:prstGeom>
        </p:spPr>
      </p:pic>
      <p:pic>
        <p:nvPicPr>
          <p:cNvPr id="20" name="Graphic 8" descr="A person wearing a mask, holding a tablet computer, and participating in a telemed visit. A health care professional is on the tablet’s screen.">
            <a:extLst>
              <a:ext uri="{FF2B5EF4-FFF2-40B4-BE49-F238E27FC236}">
                <a16:creationId xmlns:a16="http://schemas.microsoft.com/office/drawing/2014/main" id="{557FE1D6-52F1-274F-B650-9872B23BAFAB}"/>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551843" y="3818800"/>
            <a:ext cx="1304092" cy="1304092"/>
          </a:xfrm>
          <a:prstGeom prst="rect">
            <a:avLst/>
          </a:prstGeom>
        </p:spPr>
      </p:pic>
      <p:pic>
        <p:nvPicPr>
          <p:cNvPr id="22" name="Graphic 9" descr="A woman wearing a hard hat, safety goggles, safety vest, and a mask.">
            <a:extLst>
              <a:ext uri="{FF2B5EF4-FFF2-40B4-BE49-F238E27FC236}">
                <a16:creationId xmlns:a16="http://schemas.microsoft.com/office/drawing/2014/main" id="{C62D5875-7D7E-9143-A4D8-DF478F228809}"/>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0887908" y="3810061"/>
            <a:ext cx="1304092" cy="1304092"/>
          </a:xfrm>
          <a:prstGeom prst="rect">
            <a:avLst/>
          </a:prstGeom>
        </p:spPr>
      </p:pic>
      <p:pic>
        <p:nvPicPr>
          <p:cNvPr id="5" name="Graphic 10" descr="We’ve Got This logo. ">
            <a:extLst>
              <a:ext uri="{FF2B5EF4-FFF2-40B4-BE49-F238E27FC236}">
                <a16:creationId xmlns:a16="http://schemas.microsoft.com/office/drawing/2014/main" id="{50F0E74D-C115-CC45-9416-586B8AFBB39F}"/>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9514163" y="5352587"/>
            <a:ext cx="1713740" cy="1028244"/>
          </a:xfrm>
          <a:prstGeom prst="rect">
            <a:avLst/>
          </a:prstGeom>
        </p:spPr>
      </p:pic>
      <p:sp>
        <p:nvSpPr>
          <p:cNvPr id="8" name="Subtitle logo">
            <a:extLst>
              <a:ext uri="{FF2B5EF4-FFF2-40B4-BE49-F238E27FC236}">
                <a16:creationId xmlns:a16="http://schemas.microsoft.com/office/drawing/2014/main" id="{6F15867B-31C7-7F4D-BD36-1AB669A01D42}"/>
              </a:ext>
            </a:extLst>
          </p:cNvPr>
          <p:cNvSpPr txBox="1">
            <a:spLocks/>
          </p:cNvSpPr>
          <p:nvPr/>
        </p:nvSpPr>
        <p:spPr>
          <a:xfrm>
            <a:off x="8544410" y="6503762"/>
            <a:ext cx="3484304" cy="234496"/>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500" dirty="0">
                <a:solidFill>
                  <a:srgbClr val="F1BA16"/>
                </a:solidFill>
              </a:rPr>
              <a:t>High blood pressure control is possible.</a:t>
            </a:r>
          </a:p>
        </p:txBody>
      </p:sp>
      <p:sp>
        <p:nvSpPr>
          <p:cNvPr id="17" name="Notes">
            <a:extLst>
              <a:ext uri="{FF2B5EF4-FFF2-40B4-BE49-F238E27FC236}">
                <a16:creationId xmlns:a16="http://schemas.microsoft.com/office/drawing/2014/main" id="{638FA6FB-4B04-42AD-800E-3D59DF61A3AD}"/>
              </a:ext>
            </a:extLst>
          </p:cNvPr>
          <p:cNvSpPr txBox="1"/>
          <p:nvPr/>
        </p:nvSpPr>
        <p:spPr>
          <a:xfrm>
            <a:off x="121736" y="6503762"/>
            <a:ext cx="3657600"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 This presentation includes speaker notes.</a:t>
            </a:r>
          </a:p>
        </p:txBody>
      </p:sp>
    </p:spTree>
    <p:extLst>
      <p:ext uri="{BB962C8B-B14F-4D97-AF65-F5344CB8AC3E}">
        <p14:creationId xmlns:p14="http://schemas.microsoft.com/office/powerpoint/2010/main" val="14006567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BE706-56A6-4325-A2BF-BBC6394BA0F6}"/>
              </a:ext>
            </a:extLst>
          </p:cNvPr>
          <p:cNvSpPr>
            <a:spLocks noGrp="1"/>
          </p:cNvSpPr>
          <p:nvPr>
            <p:ph type="title"/>
          </p:nvPr>
        </p:nvSpPr>
        <p:spPr>
          <a:xfrm>
            <a:off x="625922" y="1499"/>
            <a:ext cx="10199557" cy="1146722"/>
          </a:xfrm>
        </p:spPr>
        <p:txBody>
          <a:bodyPr/>
          <a:lstStyle/>
          <a:p>
            <a:r>
              <a:rPr lang="en-US" dirty="0"/>
              <a:t>Working Together to Improve Hypertension Control</a:t>
            </a:r>
          </a:p>
        </p:txBody>
      </p:sp>
      <p:sp>
        <p:nvSpPr>
          <p:cNvPr id="11" name="TextBox 10">
            <a:extLst>
              <a:ext uri="{FF2B5EF4-FFF2-40B4-BE49-F238E27FC236}">
                <a16:creationId xmlns:a16="http://schemas.microsoft.com/office/drawing/2014/main" id="{B69476FB-6950-4F4C-9509-944BEB3924BA}"/>
              </a:ext>
            </a:extLst>
          </p:cNvPr>
          <p:cNvSpPr txBox="1"/>
          <p:nvPr/>
        </p:nvSpPr>
        <p:spPr>
          <a:xfrm>
            <a:off x="625922" y="1371600"/>
            <a:ext cx="11334850" cy="1938992"/>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Resources to accelerate change</a:t>
            </a:r>
          </a:p>
          <a:p>
            <a:pPr marL="800100" lvl="1"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Sector-specific actions</a:t>
            </a:r>
          </a:p>
          <a:p>
            <a:pPr marL="800100" lvl="1"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Partner Toolkit</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Download, share, and use the </a:t>
            </a:r>
            <a:r>
              <a:rPr lang="en-US" sz="2400" i="1" dirty="0">
                <a:latin typeface="Arial" panose="020B0604020202020204" pitchFamily="34" charset="0"/>
                <a:cs typeface="Arial" panose="020B0604020202020204" pitchFamily="34" charset="0"/>
              </a:rPr>
              <a:t>Call to Action </a:t>
            </a:r>
            <a:r>
              <a:rPr lang="en-US" sz="2400" dirty="0">
                <a:latin typeface="Arial" panose="020B0604020202020204" pitchFamily="34" charset="0"/>
                <a:cs typeface="Arial" panose="020B0604020202020204" pitchFamily="34" charset="0"/>
              </a:rPr>
              <a:t>report and resources to leverage and extend the work of improving hypertension control among those you serve.</a:t>
            </a:r>
          </a:p>
        </p:txBody>
      </p:sp>
      <p:sp>
        <p:nvSpPr>
          <p:cNvPr id="5" name="TextBox">
            <a:extLst>
              <a:ext uri="{FF2B5EF4-FFF2-40B4-BE49-F238E27FC236}">
                <a16:creationId xmlns:a16="http://schemas.microsoft.com/office/drawing/2014/main" id="{38485628-AD86-49BB-9BED-A6D9360E8F09}"/>
              </a:ext>
            </a:extLst>
          </p:cNvPr>
          <p:cNvSpPr txBox="1"/>
          <p:nvPr/>
        </p:nvSpPr>
        <p:spPr>
          <a:xfrm>
            <a:off x="2408583" y="3824647"/>
            <a:ext cx="7374834" cy="738664"/>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Learn more </a:t>
            </a:r>
            <a:r>
              <a:rPr lang="en-US" sz="2400">
                <a:latin typeface="Arial" panose="020B0604020202020204" pitchFamily="34" charset="0"/>
                <a:cs typeface="Arial" panose="020B0604020202020204" pitchFamily="34" charset="0"/>
              </a:rPr>
              <a:t>at </a:t>
            </a:r>
            <a:r>
              <a:rPr lang="en-US" sz="2400">
                <a:solidFill>
                  <a:srgbClr val="3B51A3"/>
                </a:solidFill>
                <a:latin typeface="Arial" panose="020B0604020202020204" pitchFamily="34" charset="0"/>
                <a:cs typeface="Arial" panose="020B0604020202020204" pitchFamily="34" charset="0"/>
                <a:hlinkClick r:id="rId3" tooltip="CDC webpage for the Surgeon General's Call to Action to Control Hypertension"/>
              </a:rPr>
              <a:t>www.cdc.gov/hypertensionCTA</a:t>
            </a:r>
            <a:r>
              <a:rPr lang="en-US" sz="240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a:p>
            <a:endParaRPr lang="en-US" dirty="0"/>
          </a:p>
        </p:txBody>
      </p:sp>
      <p:pic>
        <p:nvPicPr>
          <p:cNvPr id="10" name="Content Placeholder" descr="Photos of a woman holding papers and wearing a mask, a man an woman wearing backpacks, a group of health care professionals, a researcher wearing a lab coat in a lab, and a man with prosthetic legs in a gym, as well as the We’ve Got This logo.">
            <a:extLst>
              <a:ext uri="{FF2B5EF4-FFF2-40B4-BE49-F238E27FC236}">
                <a16:creationId xmlns:a16="http://schemas.microsoft.com/office/drawing/2014/main" id="{C6BC1736-CA3F-4D65-BED0-1BFF9933C958}"/>
              </a:ext>
            </a:extLst>
          </p:cNvPr>
          <p:cNvPicPr>
            <a:picLocks noGrp="1" noChangeAspect="1"/>
          </p:cNvPicPr>
          <p:nvPr>
            <p:ph idx="1"/>
          </p:nvPr>
        </p:nvPicPr>
        <p:blipFill>
          <a:blip r:embed="rId4">
            <a:extLst>
              <a:ext uri="{96DAC541-7B7A-43D3-8B79-37D633B846F1}">
                <asvg:svgBlip xmlns:asvg="http://schemas.microsoft.com/office/drawing/2016/SVG/main" r:embed="rId5"/>
              </a:ext>
            </a:extLst>
          </a:blip>
          <a:srcRect/>
          <a:stretch/>
        </p:blipFill>
        <p:spPr>
          <a:xfrm>
            <a:off x="3326199" y="4399833"/>
            <a:ext cx="5539602" cy="1704492"/>
          </a:xfrm>
        </p:spPr>
      </p:pic>
      <p:sp>
        <p:nvSpPr>
          <p:cNvPr id="4" name="Footer Placeholder">
            <a:extLst>
              <a:ext uri="{FF2B5EF4-FFF2-40B4-BE49-F238E27FC236}">
                <a16:creationId xmlns:a16="http://schemas.microsoft.com/office/drawing/2014/main" id="{7DDAD61C-6C96-4F4E-8DBA-5AA5E7060767}"/>
              </a:ext>
            </a:extLst>
          </p:cNvPr>
          <p:cNvSpPr>
            <a:spLocks noGrp="1"/>
          </p:cNvSpPr>
          <p:nvPr>
            <p:ph type="ftr" sz="quarter" idx="11"/>
          </p:nvPr>
        </p:nvSpPr>
        <p:spPr/>
        <p:txBody>
          <a:bodyPr/>
          <a:lstStyle/>
          <a:p>
            <a:r>
              <a:rPr lang="en-US" dirty="0"/>
              <a:t>Surgeon General’s Call to Action to Control Hypertension</a:t>
            </a:r>
            <a:endParaRPr lang="en-US" sz="1200" dirty="0"/>
          </a:p>
        </p:txBody>
      </p:sp>
      <p:sp>
        <p:nvSpPr>
          <p:cNvPr id="3" name="Slide Number Placeholder">
            <a:extLst>
              <a:ext uri="{FF2B5EF4-FFF2-40B4-BE49-F238E27FC236}">
                <a16:creationId xmlns:a16="http://schemas.microsoft.com/office/drawing/2014/main" id="{59C68C44-CEF0-4DB2-960D-410732804064}"/>
              </a:ext>
            </a:extLst>
          </p:cNvPr>
          <p:cNvSpPr>
            <a:spLocks noGrp="1"/>
          </p:cNvSpPr>
          <p:nvPr>
            <p:ph type="sldNum" sz="quarter" idx="12"/>
          </p:nvPr>
        </p:nvSpPr>
        <p:spPr>
          <a:xfrm>
            <a:off x="11606879" y="6409944"/>
            <a:ext cx="353893" cy="281940"/>
          </a:xfrm>
        </p:spPr>
        <p:txBody>
          <a:bodyPr/>
          <a:lstStyle/>
          <a:p>
            <a:fld id="{F9F856F4-45BB-994C-B531-D66A4EB85D88}" type="slidenum">
              <a:rPr lang="en-US" smtClean="0"/>
              <a:pPr/>
              <a:t>10</a:t>
            </a:fld>
            <a:endParaRPr lang="en-US" dirty="0"/>
          </a:p>
        </p:txBody>
      </p:sp>
    </p:spTree>
    <p:extLst>
      <p:ext uri="{BB962C8B-B14F-4D97-AF65-F5344CB8AC3E}">
        <p14:creationId xmlns:p14="http://schemas.microsoft.com/office/powerpoint/2010/main" val="36160506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B4C93C0-A590-4B68-921A-8B6B0CCBCA28}"/>
              </a:ext>
            </a:extLst>
          </p:cNvPr>
          <p:cNvSpPr>
            <a:spLocks noGrp="1"/>
          </p:cNvSpPr>
          <p:nvPr>
            <p:ph type="title"/>
          </p:nvPr>
        </p:nvSpPr>
        <p:spPr>
          <a:xfrm>
            <a:off x="2368296" y="5394960"/>
            <a:ext cx="7662672" cy="1322832"/>
          </a:xfrm>
        </p:spPr>
        <p:txBody>
          <a:bodyPr>
            <a:noAutofit/>
          </a:bodyPr>
          <a:lstStyle/>
          <a:p>
            <a:pPr>
              <a:spcAft>
                <a:spcPts val="400"/>
              </a:spcAft>
            </a:pPr>
            <a:r>
              <a:rPr lang="en-US" dirty="0"/>
              <a:t>For additional information: </a:t>
            </a:r>
            <a:br>
              <a:rPr lang="en-US" dirty="0"/>
            </a:br>
            <a:r>
              <a:rPr lang="en-US" dirty="0">
                <a:hlinkClick r:id="rId3" tooltip="CDC's webpage on The Surgeon General's Call to Action to Control Hypertension">
                  <a:extLst>
                    <a:ext uri="{A12FA001-AC4F-418D-AE19-62706E023703}">
                      <ahyp:hlinkClr xmlns:ahyp="http://schemas.microsoft.com/office/drawing/2018/hyperlinkcolor" val="tx"/>
                    </a:ext>
                  </a:extLst>
                </a:hlinkClick>
              </a:rPr>
              <a:t>www.cdc.gov</a:t>
            </a:r>
            <a:r>
              <a:rPr lang="en-US">
                <a:hlinkClick r:id="rId3" tooltip="CDC's webpage on The Surgeon General's Call to Action to Control Hypertension">
                  <a:extLst>
                    <a:ext uri="{A12FA001-AC4F-418D-AE19-62706E023703}">
                      <ahyp:hlinkClr xmlns:ahyp="http://schemas.microsoft.com/office/drawing/2018/hyperlinkcolor" val="tx"/>
                    </a:ext>
                  </a:extLst>
                </a:hlinkClick>
              </a:rPr>
              <a:t>/hypertensionCTA</a:t>
            </a:r>
            <a:br>
              <a:rPr lang="en-US"/>
            </a:br>
            <a:endParaRPr lang="en-US" dirty="0"/>
          </a:p>
        </p:txBody>
      </p:sp>
      <p:pic>
        <p:nvPicPr>
          <p:cNvPr id="3" name="Picture 2" descr="An advertisement that reads, “High blood pressure is common. High blood pressure control is not. Together, we can change that. Champion high blood pressure control in your community. cdc.gov/hypertensionCTA.” The ad features a photo of a smiling man, the We’ve Got This logo, and the logos of the U.S. Department of Health and Human Services and the Centers for Disease Control and Prevention. ">
            <a:hlinkClick r:id="rId4" tooltip="CDC's webpage on The Surgeon General's Call to Action to Control Hypertension"/>
            <a:extLst>
              <a:ext uri="{FF2B5EF4-FFF2-40B4-BE49-F238E27FC236}">
                <a16:creationId xmlns:a16="http://schemas.microsoft.com/office/drawing/2014/main" id="{B558C411-4173-4B04-8783-D92E135ADFE4}"/>
              </a:ext>
            </a:extLst>
          </p:cNvPr>
          <p:cNvPicPr>
            <a:picLocks noChangeAspect="1"/>
          </p:cNvPicPr>
          <p:nvPr/>
        </p:nvPicPr>
        <p:blipFill>
          <a:blip r:embed="rId5"/>
          <a:stretch>
            <a:fillRect/>
          </a:stretch>
        </p:blipFill>
        <p:spPr>
          <a:xfrm>
            <a:off x="1503678" y="557116"/>
            <a:ext cx="8818880" cy="4409440"/>
          </a:xfrm>
          <a:prstGeom prst="rect">
            <a:avLst/>
          </a:prstGeom>
        </p:spPr>
      </p:pic>
    </p:spTree>
    <p:extLst>
      <p:ext uri="{BB962C8B-B14F-4D97-AF65-F5344CB8AC3E}">
        <p14:creationId xmlns:p14="http://schemas.microsoft.com/office/powerpoint/2010/main" val="5638217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EC8F0D25-970F-6E44-8183-823C25FDDB27}"/>
              </a:ext>
            </a:extLst>
          </p:cNvPr>
          <p:cNvSpPr>
            <a:spLocks noGrp="1"/>
          </p:cNvSpPr>
          <p:nvPr>
            <p:ph type="title"/>
          </p:nvPr>
        </p:nvSpPr>
        <p:spPr/>
        <p:txBody>
          <a:bodyPr/>
          <a:lstStyle/>
          <a:p>
            <a:r>
              <a:rPr lang="en-US" dirty="0"/>
              <a:t>Optional Slides </a:t>
            </a:r>
          </a:p>
        </p:txBody>
      </p:sp>
    </p:spTree>
    <p:extLst>
      <p:ext uri="{BB962C8B-B14F-4D97-AF65-F5344CB8AC3E}">
        <p14:creationId xmlns:p14="http://schemas.microsoft.com/office/powerpoint/2010/main" val="28500649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41B1322-29C2-4665-B3DB-B598A711BF70}"/>
              </a:ext>
            </a:extLst>
          </p:cNvPr>
          <p:cNvSpPr>
            <a:spLocks noGrp="1"/>
          </p:cNvSpPr>
          <p:nvPr>
            <p:ph type="title"/>
          </p:nvPr>
        </p:nvSpPr>
        <p:spPr>
          <a:xfrm>
            <a:off x="473522" y="385984"/>
            <a:ext cx="10420619" cy="646403"/>
          </a:xfrm>
        </p:spPr>
        <p:txBody>
          <a:bodyPr/>
          <a:lstStyle/>
          <a:p>
            <a:r>
              <a:rPr lang="en-US" dirty="0"/>
              <a:t>Health Problems Caused by Uncontrolled Hypertension</a:t>
            </a:r>
          </a:p>
        </p:txBody>
      </p:sp>
      <p:pic>
        <p:nvPicPr>
          <p:cNvPr id="2" name="Picture 1" descr="An advertisement that reads, “Take action to make high blood pressure control a national priority. Learn more at cdc.gov/hypertensionCTA.” The ad features photos of several people of various genders, ages, races, ethnicities, occupations, and abilities; the We’ve Got This logo; and the logos of the U.S. Department of Health and Human Services and the Centers for Disease Control and Prevention.">
            <a:hlinkClick r:id="rId3" tooltip="CDC's webpage on The Surgeon General's Call to Action to Control Hypertension"/>
            <a:extLst>
              <a:ext uri="{FF2B5EF4-FFF2-40B4-BE49-F238E27FC236}">
                <a16:creationId xmlns:a16="http://schemas.microsoft.com/office/drawing/2014/main" id="{A5147C73-3AA3-49C5-9D13-3BA8C795B35A}"/>
              </a:ext>
            </a:extLst>
          </p:cNvPr>
          <p:cNvPicPr>
            <a:picLocks noChangeAspect="1"/>
          </p:cNvPicPr>
          <p:nvPr/>
        </p:nvPicPr>
        <p:blipFill>
          <a:blip r:embed="rId4"/>
          <a:stretch>
            <a:fillRect/>
          </a:stretch>
        </p:blipFill>
        <p:spPr>
          <a:xfrm>
            <a:off x="473522" y="2089448"/>
            <a:ext cx="5672836" cy="2836418"/>
          </a:xfrm>
          <a:prstGeom prst="rect">
            <a:avLst/>
          </a:prstGeom>
        </p:spPr>
      </p:pic>
      <p:sp>
        <p:nvSpPr>
          <p:cNvPr id="15" name="Rectangle 1">
            <a:extLst>
              <a:ext uri="{FF2B5EF4-FFF2-40B4-BE49-F238E27FC236}">
                <a16:creationId xmlns:a16="http://schemas.microsoft.com/office/drawing/2014/main" id="{DA953355-F79B-6C4F-85C5-9E0F5BB55F34}"/>
              </a:ext>
              <a:ext uri="{C183D7F6-B498-43B3-948B-1728B52AA6E4}">
                <adec:decorative xmlns:adec="http://schemas.microsoft.com/office/drawing/2017/decorative" val="1"/>
              </a:ext>
            </a:extLst>
          </p:cNvPr>
          <p:cNvSpPr/>
          <p:nvPr/>
        </p:nvSpPr>
        <p:spPr>
          <a:xfrm flipV="1">
            <a:off x="6468703" y="1474569"/>
            <a:ext cx="5249775" cy="25807"/>
          </a:xfrm>
          <a:prstGeom prst="rect">
            <a:avLst/>
          </a:prstGeom>
          <a:solidFill>
            <a:srgbClr val="909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Caption">
            <a:extLst>
              <a:ext uri="{FF2B5EF4-FFF2-40B4-BE49-F238E27FC236}">
                <a16:creationId xmlns:a16="http://schemas.microsoft.com/office/drawing/2014/main" id="{30CFC261-BFE2-3B41-8644-81675434880D}"/>
              </a:ext>
            </a:extLst>
          </p:cNvPr>
          <p:cNvSpPr>
            <a:spLocks noGrp="1"/>
          </p:cNvSpPr>
          <p:nvPr>
            <p:ph idx="1"/>
          </p:nvPr>
        </p:nvSpPr>
        <p:spPr>
          <a:xfrm>
            <a:off x="6360556" y="1519975"/>
            <a:ext cx="3735810" cy="263823"/>
          </a:xfrm>
        </p:spPr>
        <p:txBody>
          <a:bodyPr>
            <a:normAutofit/>
          </a:bodyPr>
          <a:lstStyle/>
          <a:p>
            <a:r>
              <a:rPr lang="en-US" sz="1050" b="1" dirty="0">
                <a:solidFill>
                  <a:srgbClr val="9E2064"/>
                </a:solidFill>
              </a:rPr>
              <a:t>Figure 2. Health Problems Caused by Hypertension</a:t>
            </a:r>
          </a:p>
        </p:txBody>
      </p:sp>
      <p:pic>
        <p:nvPicPr>
          <p:cNvPr id="11" name="Graphic 1" descr="A medical diagram of the human body showing organs and systems that can be adversely affected by hypertension. Two lines pointing to the brain are labeled stroke and cognitive decline. A line pointing to the eyes is labeled vision loss. Two lines pointing to the heart are labeled heart attack and heart failure. A line pointing to the kidneys is labeled kidney disease/failure. Two lines pointing to the lower abdomen are labeled pregnancy-related complications and sexual dysfunction. A line pointing to the ankle is labeled peripheral artery disease.">
            <a:extLst>
              <a:ext uri="{FF2B5EF4-FFF2-40B4-BE49-F238E27FC236}">
                <a16:creationId xmlns:a16="http://schemas.microsoft.com/office/drawing/2014/main" id="{181DE6D5-9375-A34B-B958-887DDCA5E4D3}"/>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195305" y="1768406"/>
            <a:ext cx="3887801" cy="3950255"/>
          </a:xfrm>
          <a:prstGeom prst="rect">
            <a:avLst/>
          </a:prstGeom>
        </p:spPr>
      </p:pic>
      <p:sp>
        <p:nvSpPr>
          <p:cNvPr id="4" name="Footer Placeholder">
            <a:extLst>
              <a:ext uri="{FF2B5EF4-FFF2-40B4-BE49-F238E27FC236}">
                <a16:creationId xmlns:a16="http://schemas.microsoft.com/office/drawing/2014/main" id="{64625E0F-2FF0-4D0A-87BC-5CF7E6F7F9FC}"/>
              </a:ext>
            </a:extLst>
          </p:cNvPr>
          <p:cNvSpPr>
            <a:spLocks noGrp="1"/>
          </p:cNvSpPr>
          <p:nvPr>
            <p:ph type="ftr" sz="quarter" idx="11"/>
          </p:nvPr>
        </p:nvSpPr>
        <p:spPr/>
        <p:txBody>
          <a:bodyPr/>
          <a:lstStyle/>
          <a:p>
            <a:r>
              <a:rPr lang="en-US" dirty="0"/>
              <a:t>Surgeon General’s Call to Action to Control Hypertension</a:t>
            </a:r>
          </a:p>
        </p:txBody>
      </p:sp>
      <p:sp>
        <p:nvSpPr>
          <p:cNvPr id="3" name="Slide Number Placeholder">
            <a:extLst>
              <a:ext uri="{FF2B5EF4-FFF2-40B4-BE49-F238E27FC236}">
                <a16:creationId xmlns:a16="http://schemas.microsoft.com/office/drawing/2014/main" id="{7ECBF55A-72A0-4035-8803-6C4AD4A62F7E}"/>
              </a:ext>
            </a:extLst>
          </p:cNvPr>
          <p:cNvSpPr>
            <a:spLocks noGrp="1"/>
          </p:cNvSpPr>
          <p:nvPr>
            <p:ph type="sldNum" sz="quarter" idx="12"/>
          </p:nvPr>
        </p:nvSpPr>
        <p:spPr>
          <a:xfrm>
            <a:off x="11606879" y="6409944"/>
            <a:ext cx="375571" cy="285115"/>
          </a:xfrm>
        </p:spPr>
        <p:txBody>
          <a:bodyPr/>
          <a:lstStyle/>
          <a:p>
            <a:fld id="{F9F856F4-45BB-994C-B531-D66A4EB85D88}" type="slidenum">
              <a:rPr lang="en-US" smtClean="0"/>
              <a:pPr/>
              <a:t>13</a:t>
            </a:fld>
            <a:endParaRPr lang="en-US" dirty="0"/>
          </a:p>
        </p:txBody>
      </p:sp>
    </p:spTree>
    <p:extLst>
      <p:ext uri="{BB962C8B-B14F-4D97-AF65-F5344CB8AC3E}">
        <p14:creationId xmlns:p14="http://schemas.microsoft.com/office/powerpoint/2010/main" val="32584466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6E2D8-FE8D-A84E-A9F9-E0CB17C73166}"/>
              </a:ext>
            </a:extLst>
          </p:cNvPr>
          <p:cNvSpPr>
            <a:spLocks noGrp="1"/>
          </p:cNvSpPr>
          <p:nvPr>
            <p:ph type="title"/>
          </p:nvPr>
        </p:nvSpPr>
        <p:spPr>
          <a:xfrm>
            <a:off x="807811" y="225822"/>
            <a:ext cx="9016909" cy="739378"/>
          </a:xfrm>
        </p:spPr>
        <p:txBody>
          <a:bodyPr anchor="b" anchorCtr="0">
            <a:noAutofit/>
          </a:bodyPr>
          <a:lstStyle/>
          <a:p>
            <a:r>
              <a:rPr lang="en-US" dirty="0"/>
              <a:t>Essential Components of a Treatment Protocol</a:t>
            </a:r>
          </a:p>
        </p:txBody>
      </p:sp>
      <p:sp>
        <p:nvSpPr>
          <p:cNvPr id="11" name="Rectangle">
            <a:extLst>
              <a:ext uri="{FF2B5EF4-FFF2-40B4-BE49-F238E27FC236}">
                <a16:creationId xmlns:a16="http://schemas.microsoft.com/office/drawing/2014/main" id="{A94BAB37-903B-9C4F-A6CE-6E1B015B48C3}"/>
              </a:ext>
              <a:ext uri="{C183D7F6-B498-43B3-948B-1728B52AA6E4}">
                <adec:decorative xmlns:adec="http://schemas.microsoft.com/office/drawing/2017/decorative" val="1"/>
              </a:ext>
            </a:extLst>
          </p:cNvPr>
          <p:cNvSpPr/>
          <p:nvPr/>
        </p:nvSpPr>
        <p:spPr>
          <a:xfrm flipV="1">
            <a:off x="2155441" y="1196157"/>
            <a:ext cx="8192326" cy="49149"/>
          </a:xfrm>
          <a:prstGeom prst="rect">
            <a:avLst/>
          </a:prstGeom>
          <a:solidFill>
            <a:srgbClr val="909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aption">
            <a:extLst>
              <a:ext uri="{FF2B5EF4-FFF2-40B4-BE49-F238E27FC236}">
                <a16:creationId xmlns:a16="http://schemas.microsoft.com/office/drawing/2014/main" id="{3DCD36D6-934D-A14F-B95E-A3BB54D4C26A}"/>
              </a:ext>
            </a:extLst>
          </p:cNvPr>
          <p:cNvSpPr>
            <a:spLocks noGrp="1"/>
          </p:cNvSpPr>
          <p:nvPr>
            <p:ph idx="1"/>
          </p:nvPr>
        </p:nvSpPr>
        <p:spPr>
          <a:xfrm>
            <a:off x="2064819" y="1279255"/>
            <a:ext cx="8421843" cy="300842"/>
          </a:xfrm>
        </p:spPr>
        <p:txBody>
          <a:bodyPr>
            <a:noAutofit/>
          </a:bodyPr>
          <a:lstStyle/>
          <a:p>
            <a:r>
              <a:rPr lang="en-US" sz="1400" b="1" dirty="0">
                <a:solidFill>
                  <a:srgbClr val="9E2064"/>
                </a:solidFill>
              </a:rPr>
              <a:t>Figure 5. Characteristics of a Comprehensive Treatment Protocol for Hypertension Management</a:t>
            </a:r>
          </a:p>
        </p:txBody>
      </p:sp>
      <p:pic>
        <p:nvPicPr>
          <p:cNvPr id="4" name="Graphic" descr="A diagram illustrating a comprehensive treatment protocol for managing hypertension. The diagram is a circle, the center of which is labeled “comprehensive hypertension treatment protocol.” Around this center circle is a larger circle divided into nine segments, each labeled with a different characteristic of a comprehensive treatment protocol. These include accurate blood pressure measurement, optimal blood pressure targets, atherosclerotic cardiovascular disease risk calculation, team-based care approach, lifestyle modification referral pathways, medication initiation and intensification guidance, consider medication costs and formularies, supportive strategies for medication adherence, and follow up intervals.">
            <a:extLst>
              <a:ext uri="{FF2B5EF4-FFF2-40B4-BE49-F238E27FC236}">
                <a16:creationId xmlns:a16="http://schemas.microsoft.com/office/drawing/2014/main" id="{15904222-57E5-7A42-A80C-C6B76580CB4F}"/>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3711125" y="1389227"/>
            <a:ext cx="4769750" cy="4814747"/>
          </a:xfrm>
          <a:prstGeom prst="rect">
            <a:avLst/>
          </a:prstGeom>
        </p:spPr>
      </p:pic>
      <p:sp>
        <p:nvSpPr>
          <p:cNvPr id="6" name="Footer Placeholder">
            <a:extLst>
              <a:ext uri="{FF2B5EF4-FFF2-40B4-BE49-F238E27FC236}">
                <a16:creationId xmlns:a16="http://schemas.microsoft.com/office/drawing/2014/main" id="{84776714-52B6-144F-A98F-E2799BBBD19F}"/>
              </a:ext>
            </a:extLst>
          </p:cNvPr>
          <p:cNvSpPr>
            <a:spLocks noGrp="1"/>
          </p:cNvSpPr>
          <p:nvPr>
            <p:ph type="ftr" sz="quarter" idx="11"/>
          </p:nvPr>
        </p:nvSpPr>
        <p:spPr>
          <a:xfrm>
            <a:off x="283236" y="6376670"/>
            <a:ext cx="4114800" cy="365125"/>
          </a:xfrm>
          <a:prstGeom prst="rect">
            <a:avLst/>
          </a:prstGeom>
        </p:spPr>
        <p:txBody>
          <a:bodyPr/>
          <a:lstStyle>
            <a:lvl1pPr algn="r">
              <a:defRPr i="1">
                <a:solidFill>
                  <a:schemeClr val="bg1"/>
                </a:solidFill>
                <a:latin typeface="Arial" panose="020B0604020202020204" pitchFamily="34" charset="0"/>
                <a:cs typeface="Arial" panose="020B0604020202020204" pitchFamily="34" charset="0"/>
              </a:defRPr>
            </a:lvl1pPr>
          </a:lstStyle>
          <a:p>
            <a:r>
              <a:rPr lang="en-US" sz="1200" dirty="0"/>
              <a:t>Surgeon General’s Call to Action to Control Hypertension</a:t>
            </a:r>
            <a:endParaRPr lang="en-US" sz="1200" i="1" dirty="0"/>
          </a:p>
        </p:txBody>
      </p:sp>
      <p:sp>
        <p:nvSpPr>
          <p:cNvPr id="7" name="Slide Number Placeholder">
            <a:extLst>
              <a:ext uri="{FF2B5EF4-FFF2-40B4-BE49-F238E27FC236}">
                <a16:creationId xmlns:a16="http://schemas.microsoft.com/office/drawing/2014/main" id="{970E0000-C03B-6445-BB88-45B98457D8DA}"/>
              </a:ext>
            </a:extLst>
          </p:cNvPr>
          <p:cNvSpPr>
            <a:spLocks noGrp="1"/>
          </p:cNvSpPr>
          <p:nvPr>
            <p:ph type="sldNum" sz="quarter" idx="12"/>
          </p:nvPr>
        </p:nvSpPr>
        <p:spPr>
          <a:xfrm>
            <a:off x="11606880" y="6409944"/>
            <a:ext cx="367634" cy="315595"/>
          </a:xfrm>
          <a:prstGeom prst="rect">
            <a:avLst/>
          </a:prstGeom>
        </p:spPr>
        <p:txBody>
          <a:bodyPr/>
          <a:lstStyle>
            <a:lvl1pPr>
              <a:defRPr sz="1200">
                <a:solidFill>
                  <a:schemeClr val="bg1"/>
                </a:solidFill>
                <a:latin typeface="Arial" panose="020B0604020202020204" pitchFamily="34" charset="0"/>
                <a:cs typeface="Arial" panose="020B0604020202020204" pitchFamily="34" charset="0"/>
              </a:defRPr>
            </a:lvl1pPr>
          </a:lstStyle>
          <a:p>
            <a:fld id="{F9F856F4-45BB-994C-B531-D66A4EB85D88}" type="slidenum">
              <a:rPr lang="en-US" smtClean="0"/>
              <a:pPr/>
              <a:t>14</a:t>
            </a:fld>
            <a:endParaRPr lang="en-US" dirty="0"/>
          </a:p>
        </p:txBody>
      </p:sp>
    </p:spTree>
    <p:extLst>
      <p:ext uri="{BB962C8B-B14F-4D97-AF65-F5344CB8AC3E}">
        <p14:creationId xmlns:p14="http://schemas.microsoft.com/office/powerpoint/2010/main" val="2759232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6E2D8-FE8D-A84E-A9F9-E0CB17C73166}"/>
              </a:ext>
            </a:extLst>
          </p:cNvPr>
          <p:cNvSpPr>
            <a:spLocks noGrp="1"/>
          </p:cNvSpPr>
          <p:nvPr>
            <p:ph type="title"/>
          </p:nvPr>
        </p:nvSpPr>
        <p:spPr>
          <a:xfrm>
            <a:off x="804672" y="228600"/>
            <a:ext cx="9015984" cy="740664"/>
          </a:xfrm>
        </p:spPr>
        <p:txBody>
          <a:bodyPr anchor="b" anchorCtr="0">
            <a:noAutofit/>
          </a:bodyPr>
          <a:lstStyle/>
          <a:p>
            <a:r>
              <a:rPr lang="en-US" dirty="0"/>
              <a:t>Self-Measured Blood Pressure Monitoring </a:t>
            </a:r>
          </a:p>
        </p:txBody>
      </p:sp>
      <p:sp>
        <p:nvSpPr>
          <p:cNvPr id="12" name="Rectangle">
            <a:extLst>
              <a:ext uri="{FF2B5EF4-FFF2-40B4-BE49-F238E27FC236}">
                <a16:creationId xmlns:a16="http://schemas.microsoft.com/office/drawing/2014/main" id="{7D9030C5-DD2C-6948-87F5-8AE250852CBE}"/>
              </a:ext>
              <a:ext uri="{C183D7F6-B498-43B3-948B-1728B52AA6E4}">
                <adec:decorative xmlns:adec="http://schemas.microsoft.com/office/drawing/2017/decorative" val="1"/>
              </a:ext>
            </a:extLst>
          </p:cNvPr>
          <p:cNvSpPr/>
          <p:nvPr/>
        </p:nvSpPr>
        <p:spPr>
          <a:xfrm flipV="1">
            <a:off x="1999837" y="1141954"/>
            <a:ext cx="8192326" cy="49149"/>
          </a:xfrm>
          <a:prstGeom prst="rect">
            <a:avLst/>
          </a:prstGeom>
          <a:solidFill>
            <a:srgbClr val="909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aption">
            <a:extLst>
              <a:ext uri="{FF2B5EF4-FFF2-40B4-BE49-F238E27FC236}">
                <a16:creationId xmlns:a16="http://schemas.microsoft.com/office/drawing/2014/main" id="{15597597-3703-9B48-8DDD-60E15AFE8EEE}"/>
              </a:ext>
            </a:extLst>
          </p:cNvPr>
          <p:cNvSpPr>
            <a:spLocks noGrp="1"/>
          </p:cNvSpPr>
          <p:nvPr>
            <p:ph idx="1"/>
          </p:nvPr>
        </p:nvSpPr>
        <p:spPr>
          <a:xfrm>
            <a:off x="1926148" y="1239497"/>
            <a:ext cx="9012692" cy="365124"/>
          </a:xfrm>
        </p:spPr>
        <p:txBody>
          <a:bodyPr>
            <a:noAutofit/>
          </a:bodyPr>
          <a:lstStyle/>
          <a:p>
            <a:r>
              <a:rPr lang="en-US" sz="1400" b="1" dirty="0">
                <a:solidFill>
                  <a:srgbClr val="9E2064"/>
                </a:solidFill>
              </a:rPr>
              <a:t>Figure 6. Feedback Loop Supporting Effective Use of Self-Measured Blood Pressure Monitoring</a:t>
            </a:r>
          </a:p>
        </p:txBody>
      </p:sp>
      <p:pic>
        <p:nvPicPr>
          <p:cNvPr id="4" name="Graphic 1" descr="A diagram of a feedback loop for using self-measured monitoring of blood pressure. The diagram features two arrows moving in a circle. One half represents steps for clinicians, the other half for patients. The clinician side includes adjustments to medication type and dose to achieve the blood pressure goal, suggestions to achieve lifestyle changes, actions to sustain or improve adherence, and advice about community resources to assist in controlling blood pressure. The patient side includes identification of medication side effects and adherence barriers; insights into variables affecting control of blood pressure; lifestyle habits such as smoking, diet, and exercise; and self-measured blood pressure readings.">
            <a:extLst>
              <a:ext uri="{FF2B5EF4-FFF2-40B4-BE49-F238E27FC236}">
                <a16:creationId xmlns:a16="http://schemas.microsoft.com/office/drawing/2014/main" id="{A65577ED-F347-1D4E-AD9F-16FA638A547B}"/>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2883423" y="1431584"/>
            <a:ext cx="6425154" cy="4995166"/>
          </a:xfrm>
          <a:prstGeom prst="rect">
            <a:avLst/>
          </a:prstGeom>
        </p:spPr>
      </p:pic>
      <p:sp>
        <p:nvSpPr>
          <p:cNvPr id="6" name="Footer Placeholder">
            <a:extLst>
              <a:ext uri="{FF2B5EF4-FFF2-40B4-BE49-F238E27FC236}">
                <a16:creationId xmlns:a16="http://schemas.microsoft.com/office/drawing/2014/main" id="{84776714-52B6-144F-A98F-E2799BBBD19F}"/>
              </a:ext>
            </a:extLst>
          </p:cNvPr>
          <p:cNvSpPr>
            <a:spLocks noGrp="1"/>
          </p:cNvSpPr>
          <p:nvPr>
            <p:ph type="ftr" sz="quarter" idx="11"/>
          </p:nvPr>
        </p:nvSpPr>
        <p:spPr>
          <a:xfrm>
            <a:off x="283236" y="6376670"/>
            <a:ext cx="4114800" cy="365125"/>
          </a:xfrm>
          <a:prstGeom prst="rect">
            <a:avLst/>
          </a:prstGeom>
        </p:spPr>
        <p:txBody>
          <a:bodyPr/>
          <a:lstStyle>
            <a:lvl1pPr algn="r">
              <a:defRPr i="1">
                <a:solidFill>
                  <a:schemeClr val="bg1"/>
                </a:solidFill>
                <a:latin typeface="Arial" panose="020B0604020202020204" pitchFamily="34" charset="0"/>
                <a:cs typeface="Arial" panose="020B0604020202020204" pitchFamily="34" charset="0"/>
              </a:defRPr>
            </a:lvl1pPr>
          </a:lstStyle>
          <a:p>
            <a:r>
              <a:rPr lang="en-US" sz="1200" dirty="0"/>
              <a:t>Surgeon General’s Call to Action to Control Hypertension</a:t>
            </a:r>
            <a:endParaRPr lang="en-US" sz="1200" i="1" dirty="0"/>
          </a:p>
        </p:txBody>
      </p:sp>
      <p:sp>
        <p:nvSpPr>
          <p:cNvPr id="7" name="Slide Number Placeholder">
            <a:extLst>
              <a:ext uri="{FF2B5EF4-FFF2-40B4-BE49-F238E27FC236}">
                <a16:creationId xmlns:a16="http://schemas.microsoft.com/office/drawing/2014/main" id="{970E0000-C03B-6445-BB88-45B98457D8DA}"/>
              </a:ext>
            </a:extLst>
          </p:cNvPr>
          <p:cNvSpPr>
            <a:spLocks noGrp="1"/>
          </p:cNvSpPr>
          <p:nvPr>
            <p:ph type="sldNum" sz="quarter" idx="12"/>
          </p:nvPr>
        </p:nvSpPr>
        <p:spPr>
          <a:xfrm>
            <a:off x="11606879" y="6410007"/>
            <a:ext cx="403485" cy="325120"/>
          </a:xfrm>
          <a:prstGeom prst="rect">
            <a:avLst/>
          </a:prstGeom>
        </p:spPr>
        <p:txBody>
          <a:bodyPr/>
          <a:lstStyle>
            <a:lvl1pPr>
              <a:defRPr sz="1200">
                <a:solidFill>
                  <a:schemeClr val="bg1"/>
                </a:solidFill>
                <a:latin typeface="Arial" panose="020B0604020202020204" pitchFamily="34" charset="0"/>
                <a:cs typeface="Arial" panose="020B0604020202020204" pitchFamily="34" charset="0"/>
              </a:defRPr>
            </a:lvl1pPr>
          </a:lstStyle>
          <a:p>
            <a:fld id="{F9F856F4-45BB-994C-B531-D66A4EB85D88}" type="slidenum">
              <a:rPr lang="en-US" smtClean="0"/>
              <a:pPr/>
              <a:t>15</a:t>
            </a:fld>
            <a:endParaRPr lang="en-US" dirty="0"/>
          </a:p>
        </p:txBody>
      </p:sp>
    </p:spTree>
    <p:extLst>
      <p:ext uri="{BB962C8B-B14F-4D97-AF65-F5344CB8AC3E}">
        <p14:creationId xmlns:p14="http://schemas.microsoft.com/office/powerpoint/2010/main" val="28081529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F6F90-70C2-45BC-BFEC-4661A06A7AC5}"/>
              </a:ext>
            </a:extLst>
          </p:cNvPr>
          <p:cNvSpPr>
            <a:spLocks noGrp="1"/>
          </p:cNvSpPr>
          <p:nvPr>
            <p:ph type="title"/>
          </p:nvPr>
        </p:nvSpPr>
        <p:spPr>
          <a:xfrm>
            <a:off x="1154242" y="543966"/>
            <a:ext cx="10199557" cy="501650"/>
          </a:xfrm>
        </p:spPr>
        <p:txBody>
          <a:bodyPr>
            <a:normAutofit fontScale="90000"/>
          </a:bodyPr>
          <a:lstStyle/>
          <a:p>
            <a:r>
              <a:rPr lang="en-US" dirty="0"/>
              <a:t>Sources</a:t>
            </a:r>
          </a:p>
        </p:txBody>
      </p:sp>
      <p:sp>
        <p:nvSpPr>
          <p:cNvPr id="3" name="Content Placeholder">
            <a:extLst>
              <a:ext uri="{FF2B5EF4-FFF2-40B4-BE49-F238E27FC236}">
                <a16:creationId xmlns:a16="http://schemas.microsoft.com/office/drawing/2014/main" id="{9E7F4E4E-19C5-47DE-B6A6-23F27E56AB3F}"/>
              </a:ext>
            </a:extLst>
          </p:cNvPr>
          <p:cNvSpPr>
            <a:spLocks noGrp="1"/>
          </p:cNvSpPr>
          <p:nvPr>
            <p:ph idx="1"/>
          </p:nvPr>
        </p:nvSpPr>
        <p:spPr>
          <a:xfrm>
            <a:off x="1154242" y="1045616"/>
            <a:ext cx="10515599" cy="4409034"/>
          </a:xfrm>
        </p:spPr>
        <p:txBody>
          <a:bodyPr>
            <a:normAutofit fontScale="47500" lnSpcReduction="20000"/>
          </a:bodyPr>
          <a:lstStyle/>
          <a:p>
            <a:pPr marL="342900" indent="-342900">
              <a:lnSpc>
                <a:spcPct val="120000"/>
              </a:lnSpc>
              <a:buFont typeface="Arial" panose="020B0604020202020204" pitchFamily="34" charset="0"/>
              <a:buChar char="•"/>
            </a:pPr>
            <a:r>
              <a:rPr lang="en-US" b="1" dirty="0"/>
              <a:t>Figure 1</a:t>
            </a:r>
            <a:r>
              <a:rPr lang="en-US" dirty="0"/>
              <a:t>: Centers for Disease Control and Prevention (CDC). Hypertension Cascade: Hypertension Prevalence, Treatment and Control Estimates Among US Adults Aged 18 Years and Older Applying the Criteria From the American College of Cardiology and American Heart Association’s 2017 Hypertension Guideline—NHANES 2013– 2016. Atlanta, GA: US Department of Health and Human Services; 2019.</a:t>
            </a:r>
          </a:p>
          <a:p>
            <a:pPr marL="342900" indent="-342900">
              <a:lnSpc>
                <a:spcPct val="120000"/>
              </a:lnSpc>
              <a:buFont typeface="Arial" panose="020B0604020202020204" pitchFamily="34" charset="0"/>
              <a:buChar char="•"/>
            </a:pPr>
            <a:r>
              <a:rPr lang="en-US" b="1" dirty="0"/>
              <a:t>Top 10 Strategies</a:t>
            </a:r>
            <a:r>
              <a:rPr lang="en-US" dirty="0"/>
              <a:t>: Adapted from the U.S. Department of Health and Human Services. </a:t>
            </a:r>
            <a:r>
              <a:rPr lang="en-US" i="1" dirty="0"/>
              <a:t>The Surgeon General’s Call to Action to Control Hypertension</a:t>
            </a:r>
            <a:r>
              <a:rPr lang="en-US" dirty="0"/>
              <a:t>. Washington, DC: U.S. Dept. of Health and Human Services, Office of the Surgeon General; 2020.</a:t>
            </a:r>
          </a:p>
          <a:p>
            <a:pPr marL="342900" indent="-342900">
              <a:lnSpc>
                <a:spcPct val="120000"/>
              </a:lnSpc>
              <a:buFont typeface="Arial" panose="020B0604020202020204" pitchFamily="34" charset="0"/>
              <a:buChar char="•"/>
            </a:pPr>
            <a:r>
              <a:rPr lang="en-US" b="1" dirty="0"/>
              <a:t>Figure 4</a:t>
            </a:r>
            <a:r>
              <a:rPr lang="en-US" dirty="0"/>
              <a:t>: Mueller M, Purnell TS, Mensah GA, Cooper LA. Reducing racial and ethnic disparities in hypertension prevention and control: what will it take to translate research into practice and policy? </a:t>
            </a:r>
            <a:r>
              <a:rPr lang="en-US" i="1" dirty="0"/>
              <a:t>Am J </a:t>
            </a:r>
            <a:r>
              <a:rPr lang="en-US" i="1" dirty="0" err="1"/>
              <a:t>Hypertens</a:t>
            </a:r>
            <a:r>
              <a:rPr lang="en-US" i="1" dirty="0"/>
              <a:t>. </a:t>
            </a:r>
            <a:r>
              <a:rPr lang="en-US" dirty="0"/>
              <a:t>2015;28(6):699–704. </a:t>
            </a:r>
          </a:p>
          <a:p>
            <a:pPr marL="342900" indent="-342900">
              <a:lnSpc>
                <a:spcPct val="120000"/>
              </a:lnSpc>
              <a:buFont typeface="Arial" panose="020B0604020202020204" pitchFamily="34" charset="0"/>
              <a:buChar char="•"/>
            </a:pPr>
            <a:r>
              <a:rPr lang="en-US" b="1" dirty="0"/>
              <a:t>Figure 2</a:t>
            </a:r>
            <a:r>
              <a:rPr lang="en-US" dirty="0"/>
              <a:t>:</a:t>
            </a:r>
          </a:p>
          <a:p>
            <a:pPr marL="1028700" lvl="1" indent="-342900">
              <a:lnSpc>
                <a:spcPct val="120000"/>
              </a:lnSpc>
            </a:pPr>
            <a:r>
              <a:rPr lang="en-US" dirty="0" err="1"/>
              <a:t>Whelton</a:t>
            </a:r>
            <a:r>
              <a:rPr lang="en-US" dirty="0"/>
              <a:t> PK, Carey RM, </a:t>
            </a:r>
            <a:r>
              <a:rPr lang="en-US" dirty="0" err="1"/>
              <a:t>Aronow</a:t>
            </a:r>
            <a:r>
              <a:rPr lang="en-US" dirty="0"/>
              <a:t> WS, et al. 2017 ACC/AHA/AAPA/ABC/ACPM/AGS/</a:t>
            </a:r>
            <a:r>
              <a:rPr lang="en-US" dirty="0" err="1"/>
              <a:t>APhA</a:t>
            </a:r>
            <a:r>
              <a:rPr lang="en-US" dirty="0"/>
              <a:t>/ASH/ASPC/NMA/PCNA Guideline for the Prevention, Detection, Evaluation, and Management of High Blood Pressure in Adults: Executive Summary: A Report of the American College of Cardiology/American Heart Association Task Force on Clinical Practice Guidelines. </a:t>
            </a:r>
            <a:r>
              <a:rPr lang="en-US" i="1" dirty="0"/>
              <a:t>Hypertension</a:t>
            </a:r>
            <a:r>
              <a:rPr lang="en-US" dirty="0"/>
              <a:t>. 2018;71(6):1269-1324. </a:t>
            </a:r>
          </a:p>
          <a:p>
            <a:pPr marL="1028700" lvl="1" indent="-342900">
              <a:lnSpc>
                <a:spcPct val="120000"/>
              </a:lnSpc>
            </a:pPr>
            <a:r>
              <a:rPr lang="en-US" dirty="0"/>
              <a:t>Virani SS, Alonso A, Benjamin EJ, et al. Heart Disease and </a:t>
            </a:r>
            <a:r>
              <a:rPr lang="en-US"/>
              <a:t>Stroke Statistics—2020 </a:t>
            </a:r>
            <a:r>
              <a:rPr lang="en-US" dirty="0"/>
              <a:t>Update: A Report From the American Heart Association. </a:t>
            </a:r>
            <a:r>
              <a:rPr lang="en-US" i="1" dirty="0"/>
              <a:t>Circulation</a:t>
            </a:r>
            <a:r>
              <a:rPr lang="en-US" dirty="0"/>
              <a:t>. 2020;141(9):e139-e596. </a:t>
            </a:r>
          </a:p>
          <a:p>
            <a:pPr marL="1028700" lvl="1" indent="-342900">
              <a:lnSpc>
                <a:spcPct val="120000"/>
              </a:lnSpc>
            </a:pPr>
            <a:r>
              <a:rPr lang="en-US" dirty="0"/>
              <a:t>Wang, X., Huang, W. &amp; Zhang, Y. Relation between hypertension and erectile dysfunction: a meta-analysis of cross-section studies. </a:t>
            </a:r>
            <a:r>
              <a:rPr lang="en-US" i="1" dirty="0" err="1"/>
              <a:t>Int</a:t>
            </a:r>
            <a:r>
              <a:rPr lang="en-US" i="1" dirty="0"/>
              <a:t> J </a:t>
            </a:r>
            <a:r>
              <a:rPr lang="en-US" i="1" dirty="0" err="1"/>
              <a:t>Impot</a:t>
            </a:r>
            <a:r>
              <a:rPr lang="en-US" i="1" dirty="0"/>
              <a:t> Res. </a:t>
            </a:r>
            <a:r>
              <a:rPr lang="en-US" dirty="0"/>
              <a:t>2018;30(3):141-146. </a:t>
            </a:r>
          </a:p>
          <a:p>
            <a:pPr marL="1028700" lvl="1" indent="-342900">
              <a:lnSpc>
                <a:spcPct val="120000"/>
              </a:lnSpc>
            </a:pPr>
            <a:r>
              <a:rPr lang="en-US" dirty="0"/>
              <a:t>Bhargava, M., Ikram, M. &amp; Wong, T. How does hypertension affect your eyes? </a:t>
            </a:r>
            <a:r>
              <a:rPr lang="en-US" i="1" dirty="0"/>
              <a:t>J Hum </a:t>
            </a:r>
            <a:r>
              <a:rPr lang="en-US" i="1" dirty="0" err="1"/>
              <a:t>Hypertens</a:t>
            </a:r>
            <a:r>
              <a:rPr lang="en-US" i="1" dirty="0"/>
              <a:t>. </a:t>
            </a:r>
            <a:r>
              <a:rPr lang="en-US" dirty="0"/>
              <a:t>2012;26(2):71-83. </a:t>
            </a:r>
          </a:p>
          <a:p>
            <a:pPr marL="342900" indent="-342900">
              <a:lnSpc>
                <a:spcPct val="120000"/>
              </a:lnSpc>
              <a:buFont typeface="Arial" panose="020B0604020202020204" pitchFamily="34" charset="0"/>
              <a:buChar char="•"/>
            </a:pPr>
            <a:r>
              <a:rPr lang="en-US" b="1" dirty="0"/>
              <a:t>Figure 5</a:t>
            </a:r>
            <a:r>
              <a:rPr lang="en-US" dirty="0"/>
              <a:t>: Figure adapted from Centers for Disease Control and Prevention. </a:t>
            </a:r>
            <a:r>
              <a:rPr lang="en-US" i="1" dirty="0"/>
              <a:t>Hypertension Control Change Package</a:t>
            </a:r>
            <a:r>
              <a:rPr lang="en-US" dirty="0"/>
              <a:t>. 2nd ed. Atlanta, GA: Centers for Disease Control and Prevention, U.S. Dept of Health and Human Services; 2020.</a:t>
            </a:r>
          </a:p>
          <a:p>
            <a:pPr marL="342900" indent="-342900">
              <a:lnSpc>
                <a:spcPct val="120000"/>
              </a:lnSpc>
              <a:buFont typeface="Arial" panose="020B0604020202020204" pitchFamily="34" charset="0"/>
              <a:buChar char="•"/>
            </a:pPr>
            <a:r>
              <a:rPr lang="en-US" b="1" dirty="0"/>
              <a:t>Figure 6</a:t>
            </a:r>
            <a:r>
              <a:rPr lang="en-US" dirty="0"/>
              <a:t>: Centers for Disease Control and Prevention</a:t>
            </a:r>
            <a:r>
              <a:rPr lang="en-US"/>
              <a:t>. </a:t>
            </a:r>
            <a:r>
              <a:rPr lang="en-US" b="1" u="sng">
                <a:solidFill>
                  <a:srgbClr val="3B51A3"/>
                </a:solidFill>
                <a:hlinkClick r:id="rId3" tooltip="Million Hearts Action Guide (PDF) on Self-Measured Blood Pressure Monitoring: Actions Steps for Clinicians ">
                  <a:extLst>
                    <a:ext uri="{A12FA001-AC4F-418D-AE19-62706E023703}">
                      <ahyp:hlinkClr xmlns:ahyp="http://schemas.microsoft.com/office/drawing/2018/hyperlinkcolor" val="tx"/>
                    </a:ext>
                  </a:extLst>
                </a:hlinkClick>
              </a:rPr>
              <a:t>Self-Measured Blood Pressure Monitoring: Actions Steps for Clinicians</a:t>
            </a:r>
            <a:r>
              <a:rPr lang="en-US"/>
              <a:t>. </a:t>
            </a:r>
            <a:endParaRPr lang="en-US" dirty="0"/>
          </a:p>
        </p:txBody>
      </p:sp>
      <p:sp>
        <p:nvSpPr>
          <p:cNvPr id="4" name="Footer Placeholder">
            <a:extLst>
              <a:ext uri="{FF2B5EF4-FFF2-40B4-BE49-F238E27FC236}">
                <a16:creationId xmlns:a16="http://schemas.microsoft.com/office/drawing/2014/main" id="{EA415280-294F-4777-9C80-05EDDC9D7143}"/>
              </a:ext>
            </a:extLst>
          </p:cNvPr>
          <p:cNvSpPr>
            <a:spLocks noGrp="1"/>
          </p:cNvSpPr>
          <p:nvPr>
            <p:ph type="ftr" sz="quarter" idx="11"/>
          </p:nvPr>
        </p:nvSpPr>
        <p:spPr/>
        <p:txBody>
          <a:bodyPr/>
          <a:lstStyle/>
          <a:p>
            <a:r>
              <a:rPr lang="en-US"/>
              <a:t>Surgeon General’s Call to Action to Control Hypertension</a:t>
            </a:r>
            <a:endParaRPr lang="en-US" sz="1200" dirty="0"/>
          </a:p>
        </p:txBody>
      </p:sp>
      <p:sp>
        <p:nvSpPr>
          <p:cNvPr id="5" name="Slide Number Placeholder">
            <a:extLst>
              <a:ext uri="{FF2B5EF4-FFF2-40B4-BE49-F238E27FC236}">
                <a16:creationId xmlns:a16="http://schemas.microsoft.com/office/drawing/2014/main" id="{DAF81105-F556-43F9-AC2B-B31787CADF1C}"/>
              </a:ext>
            </a:extLst>
          </p:cNvPr>
          <p:cNvSpPr>
            <a:spLocks noGrp="1"/>
          </p:cNvSpPr>
          <p:nvPr>
            <p:ph type="sldNum" sz="quarter" idx="12"/>
          </p:nvPr>
        </p:nvSpPr>
        <p:spPr>
          <a:xfrm>
            <a:off x="11606879" y="6385560"/>
            <a:ext cx="375571" cy="316865"/>
          </a:xfrm>
        </p:spPr>
        <p:txBody>
          <a:bodyPr/>
          <a:lstStyle/>
          <a:p>
            <a:fld id="{F9F856F4-45BB-994C-B531-D66A4EB85D88}" type="slidenum">
              <a:rPr lang="en-US" smtClean="0"/>
              <a:pPr/>
              <a:t>16</a:t>
            </a:fld>
            <a:endParaRPr lang="en-US" dirty="0"/>
          </a:p>
        </p:txBody>
      </p:sp>
    </p:spTree>
    <p:extLst>
      <p:ext uri="{BB962C8B-B14F-4D97-AF65-F5344CB8AC3E}">
        <p14:creationId xmlns:p14="http://schemas.microsoft.com/office/powerpoint/2010/main" val="9536681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9DDAA-D4A5-4ED4-BDDE-D8D2671D43FC}"/>
              </a:ext>
            </a:extLst>
          </p:cNvPr>
          <p:cNvSpPr>
            <a:spLocks noGrp="1"/>
          </p:cNvSpPr>
          <p:nvPr>
            <p:ph type="title"/>
          </p:nvPr>
        </p:nvSpPr>
        <p:spPr>
          <a:xfrm>
            <a:off x="430924" y="564832"/>
            <a:ext cx="11206895" cy="736600"/>
          </a:xfrm>
        </p:spPr>
        <p:txBody>
          <a:bodyPr>
            <a:noAutofit/>
          </a:bodyPr>
          <a:lstStyle/>
          <a:p>
            <a:r>
              <a:rPr lang="en-US" i="1" dirty="0"/>
              <a:t>The Surgeon General’s Call to Action to Control Hypertension</a:t>
            </a:r>
          </a:p>
        </p:txBody>
      </p:sp>
      <p:sp>
        <p:nvSpPr>
          <p:cNvPr id="3" name="Content Placeholder 2">
            <a:extLst>
              <a:ext uri="{FF2B5EF4-FFF2-40B4-BE49-F238E27FC236}">
                <a16:creationId xmlns:a16="http://schemas.microsoft.com/office/drawing/2014/main" id="{258B1D74-DD77-467F-AF13-9D780F683D6B}"/>
              </a:ext>
            </a:extLst>
          </p:cNvPr>
          <p:cNvSpPr>
            <a:spLocks noGrp="1"/>
          </p:cNvSpPr>
          <p:nvPr>
            <p:ph idx="1"/>
          </p:nvPr>
        </p:nvSpPr>
        <p:spPr>
          <a:xfrm>
            <a:off x="430924" y="1629486"/>
            <a:ext cx="8228919" cy="4108450"/>
          </a:xfrm>
        </p:spPr>
        <p:txBody>
          <a:bodyPr>
            <a:normAutofit/>
          </a:bodyPr>
          <a:lstStyle/>
          <a:p>
            <a:pPr marL="342900" indent="-342900">
              <a:buFont typeface="Arial" panose="020B0604020202020204" pitchFamily="34" charset="0"/>
              <a:buChar char="•"/>
            </a:pPr>
            <a:r>
              <a:rPr lang="en-US" dirty="0"/>
              <a:t>Summarizes recent hypertension control data</a:t>
            </a:r>
          </a:p>
          <a:p>
            <a:pPr marL="342900" indent="-342900">
              <a:buFont typeface="Arial" panose="020B0604020202020204" pitchFamily="34" charset="0"/>
              <a:buChar char="•"/>
            </a:pPr>
            <a:r>
              <a:rPr lang="en-US" dirty="0"/>
              <a:t>Focuses on adults who already have hypertension</a:t>
            </a:r>
          </a:p>
          <a:p>
            <a:pPr marL="342900" indent="-342900">
              <a:buFont typeface="Arial" panose="020B0604020202020204" pitchFamily="34" charset="0"/>
              <a:buChar char="•"/>
            </a:pPr>
            <a:r>
              <a:rPr lang="en-US" dirty="0"/>
              <a:t>Outlines goals and identifies strategies to achieve control</a:t>
            </a:r>
          </a:p>
          <a:p>
            <a:pPr marL="1028700" lvl="1" indent="-342900">
              <a:spcBef>
                <a:spcPts val="3600"/>
              </a:spcBef>
            </a:pPr>
            <a:r>
              <a:rPr lang="en-US" b="1" dirty="0"/>
              <a:t>Goal 1.</a:t>
            </a:r>
            <a:r>
              <a:rPr lang="en-US" dirty="0"/>
              <a:t> Make hypertension control a national priority.</a:t>
            </a:r>
          </a:p>
          <a:p>
            <a:pPr marL="1028700" lvl="1" indent="-342900"/>
            <a:r>
              <a:rPr lang="en-US" b="1" dirty="0"/>
              <a:t>Goal 2.</a:t>
            </a:r>
            <a:r>
              <a:rPr lang="en-US" dirty="0"/>
              <a:t> Ensure that the places where people live, learn, work, and play support hypertension control.</a:t>
            </a:r>
          </a:p>
          <a:p>
            <a:pPr marL="1028700" lvl="1" indent="-342900"/>
            <a:r>
              <a:rPr lang="en-US" b="1" dirty="0"/>
              <a:t>Goal 3.</a:t>
            </a:r>
            <a:r>
              <a:rPr lang="en-US" dirty="0"/>
              <a:t> Optimize patient care for hypertension.	</a:t>
            </a:r>
          </a:p>
        </p:txBody>
      </p:sp>
      <p:pic>
        <p:nvPicPr>
          <p:cNvPr id="6" name="Picture" descr="The cover of The Surgeon General’s Call to Action to Control Hypertension, displaying the seal of the U.S. Public Health Service, by the U.S. Department of Health and Human Services.">
            <a:extLst>
              <a:ext uri="{FF2B5EF4-FFF2-40B4-BE49-F238E27FC236}">
                <a16:creationId xmlns:a16="http://schemas.microsoft.com/office/drawing/2014/main" id="{A96043E1-9264-447E-B578-F13538C27789}"/>
              </a:ext>
            </a:extLst>
          </p:cNvPr>
          <p:cNvPicPr>
            <a:picLocks noChangeAspect="1"/>
          </p:cNvPicPr>
          <p:nvPr/>
        </p:nvPicPr>
        <p:blipFill>
          <a:blip r:embed="rId3"/>
          <a:stretch>
            <a:fillRect/>
          </a:stretch>
        </p:blipFill>
        <p:spPr>
          <a:xfrm>
            <a:off x="8835651" y="1374774"/>
            <a:ext cx="3174713" cy="4108451"/>
          </a:xfrm>
          <a:prstGeom prst="rect">
            <a:avLst/>
          </a:prstGeom>
        </p:spPr>
      </p:pic>
      <p:sp>
        <p:nvSpPr>
          <p:cNvPr id="4" name="Footer Placeholder">
            <a:extLst>
              <a:ext uri="{FF2B5EF4-FFF2-40B4-BE49-F238E27FC236}">
                <a16:creationId xmlns:a16="http://schemas.microsoft.com/office/drawing/2014/main" id="{6970BF61-EF75-4EB2-89EF-C9B9492CCFDE}"/>
              </a:ext>
            </a:extLst>
          </p:cNvPr>
          <p:cNvSpPr>
            <a:spLocks noGrp="1"/>
          </p:cNvSpPr>
          <p:nvPr>
            <p:ph type="ftr" sz="quarter" idx="11"/>
          </p:nvPr>
        </p:nvSpPr>
        <p:spPr>
          <a:xfrm>
            <a:off x="283236" y="6356350"/>
            <a:ext cx="4114800" cy="365125"/>
          </a:xfrm>
        </p:spPr>
        <p:txBody>
          <a:bodyPr/>
          <a:lstStyle/>
          <a:p>
            <a:r>
              <a:rPr lang="en-US" dirty="0"/>
              <a:t>Surgeon General’s Call to Action to Control Hypertension</a:t>
            </a:r>
          </a:p>
        </p:txBody>
      </p:sp>
      <p:sp>
        <p:nvSpPr>
          <p:cNvPr id="5" name="Slide Number Placeholder">
            <a:extLst>
              <a:ext uri="{FF2B5EF4-FFF2-40B4-BE49-F238E27FC236}">
                <a16:creationId xmlns:a16="http://schemas.microsoft.com/office/drawing/2014/main" id="{37BACD50-61F2-43E3-B091-5568309139B0}"/>
              </a:ext>
            </a:extLst>
          </p:cNvPr>
          <p:cNvSpPr>
            <a:spLocks noGrp="1"/>
          </p:cNvSpPr>
          <p:nvPr>
            <p:ph type="sldNum" sz="quarter" idx="12"/>
          </p:nvPr>
        </p:nvSpPr>
        <p:spPr>
          <a:xfrm>
            <a:off x="11606879" y="6412231"/>
            <a:ext cx="301885" cy="247650"/>
          </a:xfrm>
        </p:spPr>
        <p:txBody>
          <a:bodyPr/>
          <a:lstStyle/>
          <a:p>
            <a:fld id="{F9F856F4-45BB-994C-B531-D66A4EB85D88}" type="slidenum">
              <a:rPr lang="en-US" smtClean="0"/>
              <a:pPr/>
              <a:t>2</a:t>
            </a:fld>
            <a:endParaRPr lang="en-US" dirty="0"/>
          </a:p>
        </p:txBody>
      </p:sp>
    </p:spTree>
    <p:extLst>
      <p:ext uri="{BB962C8B-B14F-4D97-AF65-F5344CB8AC3E}">
        <p14:creationId xmlns:p14="http://schemas.microsoft.com/office/powerpoint/2010/main" val="11461074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ACA3B-E06B-8F40-919F-22E3894CAF66}"/>
              </a:ext>
            </a:extLst>
          </p:cNvPr>
          <p:cNvSpPr>
            <a:spLocks noGrp="1"/>
          </p:cNvSpPr>
          <p:nvPr>
            <p:ph type="title"/>
          </p:nvPr>
        </p:nvSpPr>
        <p:spPr>
          <a:xfrm>
            <a:off x="775870" y="73883"/>
            <a:ext cx="10199557" cy="1146722"/>
          </a:xfrm>
        </p:spPr>
        <p:txBody>
          <a:bodyPr/>
          <a:lstStyle/>
          <a:p>
            <a:r>
              <a:rPr lang="en-US" dirty="0"/>
              <a:t>A Note from the U.S. Surgeon General</a:t>
            </a:r>
          </a:p>
        </p:txBody>
      </p:sp>
      <p:sp>
        <p:nvSpPr>
          <p:cNvPr id="5" name="Content Placeholder">
            <a:extLst>
              <a:ext uri="{FF2B5EF4-FFF2-40B4-BE49-F238E27FC236}">
                <a16:creationId xmlns:a16="http://schemas.microsoft.com/office/drawing/2014/main" id="{E1B4A3AE-8E13-C641-9856-2637A295E6C2}"/>
              </a:ext>
            </a:extLst>
          </p:cNvPr>
          <p:cNvSpPr txBox="1">
            <a:spLocks noGrp="1"/>
          </p:cNvSpPr>
          <p:nvPr>
            <p:ph idx="1"/>
          </p:nvPr>
        </p:nvSpPr>
        <p:spPr>
          <a:xfrm>
            <a:off x="802550" y="1815423"/>
            <a:ext cx="7553174" cy="3399392"/>
          </a:xfrm>
          <a:prstGeom prst="rect">
            <a:avLst/>
          </a:prstGeom>
          <a:noFill/>
        </p:spPr>
        <p:txBody>
          <a:bodyPr wrap="square" rtlCol="0">
            <a:spAutoFit/>
          </a:bodyPr>
          <a:lstStyle/>
          <a:p>
            <a:r>
              <a:rPr lang="en-US" sz="2300" dirty="0">
                <a:latin typeface="Arial" panose="020B0604020202020204" pitchFamily="34" charset="0"/>
                <a:cs typeface="Arial" panose="020B0604020202020204" pitchFamily="34" charset="0"/>
              </a:rPr>
              <a:t>“</a:t>
            </a:r>
            <a:r>
              <a:rPr lang="en-US" sz="2300" i="1" dirty="0">
                <a:latin typeface="Arial" panose="020B0604020202020204" pitchFamily="34" charset="0"/>
                <a:cs typeface="Arial" panose="020B0604020202020204" pitchFamily="34" charset="0"/>
              </a:rPr>
              <a:t>The Surgeon General’s Call to </a:t>
            </a:r>
            <a:r>
              <a:rPr lang="en-US" sz="2300" i="1">
                <a:latin typeface="Arial" panose="020B0604020202020204" pitchFamily="34" charset="0"/>
                <a:cs typeface="Arial" panose="020B0604020202020204" pitchFamily="34" charset="0"/>
              </a:rPr>
              <a:t>Action</a:t>
            </a:r>
            <a:r>
              <a:rPr lang="en-US" sz="2300">
                <a:latin typeface="Arial" panose="020B0604020202020204" pitchFamily="34" charset="0"/>
                <a:cs typeface="Arial" panose="020B0604020202020204" pitchFamily="34" charset="0"/>
              </a:rPr>
              <a:t>…provides </a:t>
            </a:r>
            <a:r>
              <a:rPr lang="en-US" sz="2300" dirty="0">
                <a:latin typeface="Arial" panose="020B0604020202020204" pitchFamily="34" charset="0"/>
                <a:cs typeface="Arial" panose="020B0604020202020204" pitchFamily="34" charset="0"/>
              </a:rPr>
              <a:t>a roadmap for helping individuals, communities, health professionals, and others improve the heart health of our nation. </a:t>
            </a:r>
            <a:r>
              <a:rPr lang="en-US" sz="2300" dirty="0"/>
              <a:t>[We can] </a:t>
            </a:r>
            <a:r>
              <a:rPr lang="en-US" sz="2300" dirty="0">
                <a:latin typeface="Arial" panose="020B0604020202020204" pitchFamily="34" charset="0"/>
                <a:cs typeface="Arial" panose="020B0604020202020204" pitchFamily="34" charset="0"/>
              </a:rPr>
              <a:t>reduce health disparities that persist by working together to eliminate differences in access to quality health care and addressing social factors that influence overall health.” </a:t>
            </a:r>
          </a:p>
          <a:p>
            <a:pPr>
              <a:lnSpc>
                <a:spcPct val="100000"/>
              </a:lnSpc>
              <a:spcBef>
                <a:spcPts val="3600"/>
              </a:spcBef>
            </a:pPr>
            <a:r>
              <a:rPr lang="en-US" sz="2000" i="1" dirty="0">
                <a:latin typeface="Arial" panose="020B0604020202020204" pitchFamily="34" charset="0"/>
                <a:cs typeface="Arial" panose="020B0604020202020204" pitchFamily="34" charset="0"/>
              </a:rPr>
              <a:t>VADM Jerome M. Adams, M.D., M.P.H. </a:t>
            </a:r>
          </a:p>
          <a:p>
            <a:pPr>
              <a:lnSpc>
                <a:spcPct val="100000"/>
              </a:lnSpc>
              <a:spcBef>
                <a:spcPts val="0"/>
              </a:spcBef>
            </a:pPr>
            <a:r>
              <a:rPr lang="en-US" sz="2000" i="1" dirty="0">
                <a:latin typeface="Arial" panose="020B0604020202020204" pitchFamily="34" charset="0"/>
                <a:cs typeface="Arial" panose="020B0604020202020204" pitchFamily="34" charset="0"/>
              </a:rPr>
              <a:t>U.S. Surgeon General</a:t>
            </a:r>
          </a:p>
        </p:txBody>
      </p:sp>
      <p:pic>
        <p:nvPicPr>
          <p:cNvPr id="7" name="Picture 1" descr="U.S. Surgeon General Jerome Adams.">
            <a:extLst>
              <a:ext uri="{FF2B5EF4-FFF2-40B4-BE49-F238E27FC236}">
                <a16:creationId xmlns:a16="http://schemas.microsoft.com/office/drawing/2014/main" id="{C50A69EB-5BE7-0F46-894E-D8F3DA638B30}"/>
              </a:ext>
            </a:extLst>
          </p:cNvPr>
          <p:cNvPicPr>
            <a:picLocks noChangeAspect="1"/>
          </p:cNvPicPr>
          <p:nvPr/>
        </p:nvPicPr>
        <p:blipFill>
          <a:blip r:embed="rId3"/>
          <a:stretch>
            <a:fillRect/>
          </a:stretch>
        </p:blipFill>
        <p:spPr>
          <a:xfrm>
            <a:off x="8723585" y="1468582"/>
            <a:ext cx="3200649" cy="4013929"/>
          </a:xfrm>
          <a:prstGeom prst="rect">
            <a:avLst/>
          </a:prstGeom>
        </p:spPr>
      </p:pic>
      <p:sp>
        <p:nvSpPr>
          <p:cNvPr id="4" name="Footer Placeholder">
            <a:extLst>
              <a:ext uri="{FF2B5EF4-FFF2-40B4-BE49-F238E27FC236}">
                <a16:creationId xmlns:a16="http://schemas.microsoft.com/office/drawing/2014/main" id="{05DEFCEF-B3AC-534F-AF9D-9AC29159DD12}"/>
              </a:ext>
            </a:extLst>
          </p:cNvPr>
          <p:cNvSpPr>
            <a:spLocks noGrp="1"/>
          </p:cNvSpPr>
          <p:nvPr>
            <p:ph type="ftr" sz="quarter" idx="11"/>
          </p:nvPr>
        </p:nvSpPr>
        <p:spPr/>
        <p:txBody>
          <a:bodyPr/>
          <a:lstStyle/>
          <a:p>
            <a:r>
              <a:rPr lang="en-US" dirty="0"/>
              <a:t>Surgeon General’s Call to Action to Control Hypertension</a:t>
            </a:r>
            <a:endParaRPr lang="en-US" sz="1200" dirty="0"/>
          </a:p>
        </p:txBody>
      </p:sp>
      <p:sp>
        <p:nvSpPr>
          <p:cNvPr id="3" name="Slide Number Placeholder">
            <a:extLst>
              <a:ext uri="{FF2B5EF4-FFF2-40B4-BE49-F238E27FC236}">
                <a16:creationId xmlns:a16="http://schemas.microsoft.com/office/drawing/2014/main" id="{C72E76A4-E7D8-47DF-8AFE-A98090AD1287}"/>
              </a:ext>
            </a:extLst>
          </p:cNvPr>
          <p:cNvSpPr>
            <a:spLocks noGrp="1"/>
          </p:cNvSpPr>
          <p:nvPr>
            <p:ph type="sldNum" sz="quarter" idx="12"/>
          </p:nvPr>
        </p:nvSpPr>
        <p:spPr>
          <a:xfrm>
            <a:off x="11606879" y="6409944"/>
            <a:ext cx="317355" cy="278130"/>
          </a:xfrm>
        </p:spPr>
        <p:txBody>
          <a:bodyPr/>
          <a:lstStyle/>
          <a:p>
            <a:fld id="{F9F856F4-45BB-994C-B531-D66A4EB85D88}" type="slidenum">
              <a:rPr lang="en-US" smtClean="0"/>
              <a:pPr/>
              <a:t>3</a:t>
            </a:fld>
            <a:endParaRPr lang="en-US" dirty="0"/>
          </a:p>
        </p:txBody>
      </p:sp>
    </p:spTree>
    <p:extLst>
      <p:ext uri="{BB962C8B-B14F-4D97-AF65-F5344CB8AC3E}">
        <p14:creationId xmlns:p14="http://schemas.microsoft.com/office/powerpoint/2010/main" val="20467137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77FDF-F210-449E-A803-7ECDB4A5E7C7}"/>
              </a:ext>
            </a:extLst>
          </p:cNvPr>
          <p:cNvSpPr>
            <a:spLocks noGrp="1"/>
          </p:cNvSpPr>
          <p:nvPr>
            <p:ph type="title"/>
          </p:nvPr>
        </p:nvSpPr>
        <p:spPr>
          <a:xfrm>
            <a:off x="674861" y="543966"/>
            <a:ext cx="10199557" cy="766674"/>
          </a:xfrm>
        </p:spPr>
        <p:txBody>
          <a:bodyPr/>
          <a:lstStyle/>
          <a:p>
            <a:r>
              <a:rPr lang="en-US" dirty="0"/>
              <a:t>Key Messages</a:t>
            </a:r>
          </a:p>
        </p:txBody>
      </p:sp>
      <p:sp>
        <p:nvSpPr>
          <p:cNvPr id="3" name="Content Placeholder">
            <a:extLst>
              <a:ext uri="{FF2B5EF4-FFF2-40B4-BE49-F238E27FC236}">
                <a16:creationId xmlns:a16="http://schemas.microsoft.com/office/drawing/2014/main" id="{C3A8D553-F568-4E93-9408-94082822104A}"/>
              </a:ext>
            </a:extLst>
          </p:cNvPr>
          <p:cNvSpPr>
            <a:spLocks noGrp="1"/>
          </p:cNvSpPr>
          <p:nvPr>
            <p:ph idx="1"/>
          </p:nvPr>
        </p:nvSpPr>
        <p:spPr>
          <a:xfrm>
            <a:off x="6076315" y="1369359"/>
            <a:ext cx="6115685" cy="4242666"/>
          </a:xfrm>
        </p:spPr>
        <p:txBody>
          <a:bodyPr>
            <a:normAutofit/>
          </a:bodyPr>
          <a:lstStyle/>
          <a:p>
            <a:pPr marL="228600" lvl="0" indent="-228600">
              <a:buFont typeface="Arial" panose="020B0604020202020204" pitchFamily="34" charset="0"/>
              <a:buChar char="•"/>
              <a:defRPr/>
            </a:pPr>
            <a:r>
              <a:rPr lang="en-US" dirty="0"/>
              <a:t>Hypertension control is possible.</a:t>
            </a:r>
          </a:p>
          <a:p>
            <a:pPr marL="228600" lvl="0" indent="-228600">
              <a:buFont typeface="Arial" panose="020B0604020202020204" pitchFamily="34" charset="0"/>
              <a:buChar char="•"/>
              <a:defRPr/>
            </a:pPr>
            <a:r>
              <a:rPr lang="en-US" dirty="0"/>
              <a:t>Hypertension is common; control is not</a:t>
            </a:r>
            <a:r>
              <a:rPr lang="en-US"/>
              <a:t>; together, </a:t>
            </a:r>
            <a:r>
              <a:rPr lang="en-US" dirty="0"/>
              <a:t>we can change that. </a:t>
            </a:r>
          </a:p>
          <a:p>
            <a:pPr marL="228600" lvl="0" indent="-228600">
              <a:buFont typeface="Arial" panose="020B0604020202020204" pitchFamily="34" charset="0"/>
              <a:buChar char="•"/>
              <a:defRPr/>
            </a:pPr>
            <a:r>
              <a:rPr lang="en-US" dirty="0"/>
              <a:t>Progress has stalled and disparities persist.</a:t>
            </a:r>
          </a:p>
          <a:p>
            <a:pPr marL="228600" lvl="0" indent="-228600">
              <a:buFont typeface="Arial" panose="020B0604020202020204" pitchFamily="34" charset="0"/>
              <a:buChar char="•"/>
              <a:defRPr/>
            </a:pPr>
            <a:r>
              <a:rPr lang="en-US" dirty="0"/>
              <a:t>We know what works to control hypertension; we must tailor</a:t>
            </a:r>
            <a:r>
              <a:rPr lang="en-US"/>
              <a:t>, replicate, </a:t>
            </a:r>
            <a:br>
              <a:rPr lang="en-US" dirty="0"/>
            </a:br>
            <a:r>
              <a:rPr lang="en-US" dirty="0"/>
              <a:t>and scale those interventions. </a:t>
            </a:r>
          </a:p>
          <a:p>
            <a:pPr marL="228600" lvl="0" indent="-228600">
              <a:buFont typeface="Arial" panose="020B0604020202020204" pitchFamily="34" charset="0"/>
              <a:buChar char="•"/>
              <a:defRPr/>
            </a:pPr>
            <a:r>
              <a:rPr lang="en-US" dirty="0"/>
              <a:t>Partners are critical to achieving hypertension control among all Americans.</a:t>
            </a:r>
          </a:p>
        </p:txBody>
      </p:sp>
      <p:cxnSp>
        <p:nvCxnSpPr>
          <p:cNvPr id="14" name="Straight Connector">
            <a:extLst>
              <a:ext uri="{FF2B5EF4-FFF2-40B4-BE49-F238E27FC236}">
                <a16:creationId xmlns:a16="http://schemas.microsoft.com/office/drawing/2014/main" id="{7ED3041E-1B1D-A143-94D0-CFD6AC5CF677}"/>
              </a:ext>
              <a:ext uri="{C183D7F6-B498-43B3-948B-1728B52AA6E4}">
                <adec:decorative xmlns:adec="http://schemas.microsoft.com/office/drawing/2017/decorative" val="1"/>
              </a:ext>
            </a:extLst>
          </p:cNvPr>
          <p:cNvCxnSpPr>
            <a:cxnSpLocks/>
          </p:cNvCxnSpPr>
          <p:nvPr/>
        </p:nvCxnSpPr>
        <p:spPr>
          <a:xfrm>
            <a:off x="674860" y="1512390"/>
            <a:ext cx="5012262" cy="0"/>
          </a:xfrm>
          <a:prstGeom prst="line">
            <a:avLst/>
          </a:prstGeom>
          <a:ln w="38100">
            <a:solidFill>
              <a:srgbClr val="8689C2">
                <a:alpha val="90000"/>
              </a:srgbClr>
            </a:solidFill>
          </a:ln>
        </p:spPr>
        <p:style>
          <a:lnRef idx="1">
            <a:schemeClr val="accent1"/>
          </a:lnRef>
          <a:fillRef idx="0">
            <a:schemeClr val="accent1"/>
          </a:fillRef>
          <a:effectRef idx="0">
            <a:schemeClr val="accent1"/>
          </a:effectRef>
          <a:fontRef idx="minor">
            <a:schemeClr val="tx1"/>
          </a:fontRef>
        </p:style>
      </p:cxnSp>
      <p:sp>
        <p:nvSpPr>
          <p:cNvPr id="12" name="Caption">
            <a:extLst>
              <a:ext uri="{FF2B5EF4-FFF2-40B4-BE49-F238E27FC236}">
                <a16:creationId xmlns:a16="http://schemas.microsoft.com/office/drawing/2014/main" id="{ED8EF9F2-9A07-F445-A003-C1C7F91753F5}"/>
              </a:ext>
            </a:extLst>
          </p:cNvPr>
          <p:cNvSpPr txBox="1"/>
          <p:nvPr/>
        </p:nvSpPr>
        <p:spPr>
          <a:xfrm>
            <a:off x="674860" y="1582211"/>
            <a:ext cx="5190681" cy="415498"/>
          </a:xfrm>
          <a:prstGeom prst="rect">
            <a:avLst/>
          </a:prstGeom>
          <a:noFill/>
        </p:spPr>
        <p:txBody>
          <a:bodyPr wrap="square" lIns="0" tIns="0" rIns="0" bIns="0" rtlCol="0">
            <a:noAutofit/>
          </a:bodyPr>
          <a:lstStyle/>
          <a:p>
            <a:r>
              <a:rPr lang="en-US" sz="1000" b="1" dirty="0">
                <a:solidFill>
                  <a:srgbClr val="9E2064"/>
                </a:solidFill>
                <a:latin typeface="Arial" panose="020B0604020202020204" pitchFamily="34" charset="0"/>
                <a:cs typeface="Arial" panose="020B0604020202020204" pitchFamily="34" charset="0"/>
              </a:rPr>
              <a:t>Figure 1. Prevalence, Control Status, and Treatment of Hypertension Among </a:t>
            </a:r>
            <a:br>
              <a:rPr lang="en-US" sz="1000" b="1" dirty="0">
                <a:solidFill>
                  <a:srgbClr val="9E2064"/>
                </a:solidFill>
                <a:latin typeface="Arial" panose="020B0604020202020204" pitchFamily="34" charset="0"/>
                <a:cs typeface="Arial" panose="020B0604020202020204" pitchFamily="34" charset="0"/>
              </a:rPr>
            </a:br>
            <a:r>
              <a:rPr lang="en-US" sz="1000" b="1" dirty="0">
                <a:solidFill>
                  <a:srgbClr val="9E2064"/>
                </a:solidFill>
                <a:latin typeface="Arial" panose="020B0604020202020204" pitchFamily="34" charset="0"/>
                <a:cs typeface="Arial" panose="020B0604020202020204" pitchFamily="34" charset="0"/>
              </a:rPr>
              <a:t>U.S. Adults, National Health and Nutrition Examination Survey, 2013–2016</a:t>
            </a:r>
          </a:p>
        </p:txBody>
      </p:sp>
      <p:pic>
        <p:nvPicPr>
          <p:cNvPr id="11" name="Graphic 1" descr="A diagram illustrating statistics for hypertension among adults in the United States. The diagram begins with 100 generic human figures, 45 of which are highlighted. These are labeled, “U.S. adults with hypertension: 45% (108 million). Refer to footnote A. The rest of the diagram consists of three circle graphs. The first reads, “About 4 in 5 recommended lifestyle changes and prescription medication (87 million).” Refer to footnote B. The second reads, “About 1 in 3 untreated (30 million).” Refer to footnote B. The third reads, “About 3 in 4 uncontrolled. (61 million).” Refer to footnote B.">
            <a:extLst>
              <a:ext uri="{FF2B5EF4-FFF2-40B4-BE49-F238E27FC236}">
                <a16:creationId xmlns:a16="http://schemas.microsoft.com/office/drawing/2014/main" id="{D7FDD3DC-134E-1741-9F01-8AF412B58356}"/>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370031" y="1910021"/>
            <a:ext cx="5404608" cy="2894775"/>
          </a:xfrm>
          <a:prstGeom prst="rect">
            <a:avLst/>
          </a:prstGeom>
        </p:spPr>
      </p:pic>
      <p:sp>
        <p:nvSpPr>
          <p:cNvPr id="13" name="TextBox">
            <a:extLst>
              <a:ext uri="{FF2B5EF4-FFF2-40B4-BE49-F238E27FC236}">
                <a16:creationId xmlns:a16="http://schemas.microsoft.com/office/drawing/2014/main" id="{0434D0F8-C13B-3C42-AD3F-D981CF64A97A}"/>
              </a:ext>
            </a:extLst>
          </p:cNvPr>
          <p:cNvSpPr txBox="1"/>
          <p:nvPr/>
        </p:nvSpPr>
        <p:spPr>
          <a:xfrm>
            <a:off x="674860" y="4780510"/>
            <a:ext cx="4723270" cy="684154"/>
          </a:xfrm>
          <a:prstGeom prst="rect">
            <a:avLst/>
          </a:prstGeom>
          <a:noFill/>
        </p:spPr>
        <p:txBody>
          <a:bodyPr wrap="square" lIns="0" tIns="0" rIns="0" bIns="0" rtlCol="0">
            <a:noAutofit/>
          </a:bodyPr>
          <a:lstStyle/>
          <a:p>
            <a:pPr marL="82296" indent="-228600"/>
            <a:r>
              <a:rPr lang="en-US" sz="800" baseline="30000" dirty="0">
                <a:latin typeface="Arial" panose="020B0604020202020204" pitchFamily="34" charset="0"/>
                <a:cs typeface="Arial" panose="020B0604020202020204" pitchFamily="34" charset="0"/>
              </a:rPr>
              <a:t>a</a:t>
            </a:r>
            <a:r>
              <a:rPr lang="en-US" sz="800" dirty="0">
                <a:latin typeface="Arial" panose="020B0604020202020204" pitchFamily="34" charset="0"/>
                <a:cs typeface="Arial" panose="020B0604020202020204" pitchFamily="34" charset="0"/>
              </a:rPr>
              <a:t> Based on the American College of Cardiology and American Heart Association’s 2017 Hypertension Clinical Practice guideline for adults aged 18 years or older who have blood pressure ≥130/80 mmHg or who are currently using prescription medication to lower their blood pressure.</a:t>
            </a:r>
          </a:p>
          <a:p>
            <a:pPr marL="82296" indent="-228600"/>
            <a:r>
              <a:rPr lang="en-US" sz="800" baseline="30000" dirty="0">
                <a:latin typeface="Arial" panose="020B0604020202020204" pitchFamily="34" charset="0"/>
                <a:cs typeface="Arial" panose="020B0604020202020204" pitchFamily="34" charset="0"/>
              </a:rPr>
              <a:t>b</a:t>
            </a:r>
            <a:r>
              <a:rPr lang="en-US" sz="800" dirty="0">
                <a:latin typeface="Arial" panose="020B0604020202020204" pitchFamily="34" charset="0"/>
                <a:cs typeface="Arial" panose="020B0604020202020204" pitchFamily="34" charset="0"/>
              </a:rPr>
              <a:t> Among those recommended to take prescription medication and make lifestyle changes. </a:t>
            </a:r>
          </a:p>
        </p:txBody>
      </p:sp>
      <p:sp>
        <p:nvSpPr>
          <p:cNvPr id="4" name="Footer Placeholder">
            <a:extLst>
              <a:ext uri="{FF2B5EF4-FFF2-40B4-BE49-F238E27FC236}">
                <a16:creationId xmlns:a16="http://schemas.microsoft.com/office/drawing/2014/main" id="{3E5E3119-BFF9-40EA-BA37-0E672F6943B4}"/>
              </a:ext>
            </a:extLst>
          </p:cNvPr>
          <p:cNvSpPr>
            <a:spLocks noGrp="1"/>
          </p:cNvSpPr>
          <p:nvPr>
            <p:ph type="ftr" sz="quarter" idx="11"/>
          </p:nvPr>
        </p:nvSpPr>
        <p:spPr/>
        <p:txBody>
          <a:bodyPr/>
          <a:lstStyle/>
          <a:p>
            <a:r>
              <a:rPr lang="en-US" dirty="0"/>
              <a:t>Surgeon General’s Call to Action to Control Hypertension</a:t>
            </a:r>
            <a:endParaRPr lang="en-US" sz="1200" dirty="0"/>
          </a:p>
        </p:txBody>
      </p:sp>
      <p:sp>
        <p:nvSpPr>
          <p:cNvPr id="7" name="Slide Number Placeholder">
            <a:extLst>
              <a:ext uri="{FF2B5EF4-FFF2-40B4-BE49-F238E27FC236}">
                <a16:creationId xmlns:a16="http://schemas.microsoft.com/office/drawing/2014/main" id="{60674147-23E3-4EC3-81AC-B3954855AA71}"/>
              </a:ext>
            </a:extLst>
          </p:cNvPr>
          <p:cNvSpPr>
            <a:spLocks noGrp="1"/>
          </p:cNvSpPr>
          <p:nvPr>
            <p:ph type="sldNum" sz="quarter" idx="12"/>
          </p:nvPr>
        </p:nvSpPr>
        <p:spPr>
          <a:xfrm>
            <a:off x="11606879" y="6408951"/>
            <a:ext cx="301885" cy="259921"/>
          </a:xfrm>
        </p:spPr>
        <p:txBody>
          <a:bodyPr/>
          <a:lstStyle/>
          <a:p>
            <a:fld id="{F9F856F4-45BB-994C-B531-D66A4EB85D88}" type="slidenum">
              <a:rPr lang="en-US" smtClean="0"/>
              <a:pPr/>
              <a:t>4</a:t>
            </a:fld>
            <a:endParaRPr lang="en-US" dirty="0"/>
          </a:p>
        </p:txBody>
      </p:sp>
    </p:spTree>
    <p:extLst>
      <p:ext uri="{BB962C8B-B14F-4D97-AF65-F5344CB8AC3E}">
        <p14:creationId xmlns:p14="http://schemas.microsoft.com/office/powerpoint/2010/main" val="5108213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E05B7-6881-4EA4-AADB-65A20958029F}"/>
              </a:ext>
            </a:extLst>
          </p:cNvPr>
          <p:cNvSpPr>
            <a:spLocks noGrp="1"/>
          </p:cNvSpPr>
          <p:nvPr>
            <p:ph type="title"/>
          </p:nvPr>
        </p:nvSpPr>
        <p:spPr>
          <a:xfrm>
            <a:off x="477521" y="291960"/>
            <a:ext cx="10199557" cy="1146722"/>
          </a:xfrm>
        </p:spPr>
        <p:txBody>
          <a:bodyPr/>
          <a:lstStyle/>
          <a:p>
            <a:r>
              <a:rPr lang="en-US" dirty="0"/>
              <a:t>Main </a:t>
            </a:r>
            <a:r>
              <a:rPr lang="en-US" i="1" dirty="0"/>
              <a:t>Call to Action </a:t>
            </a:r>
            <a:r>
              <a:rPr lang="en-US" dirty="0"/>
              <a:t>Document</a:t>
            </a:r>
          </a:p>
        </p:txBody>
      </p:sp>
      <p:sp>
        <p:nvSpPr>
          <p:cNvPr id="3" name="Content Placeholder 2">
            <a:extLst>
              <a:ext uri="{FF2B5EF4-FFF2-40B4-BE49-F238E27FC236}">
                <a16:creationId xmlns:a16="http://schemas.microsoft.com/office/drawing/2014/main" id="{212A271F-B025-4FD4-8995-FA608BD80027}"/>
              </a:ext>
            </a:extLst>
          </p:cNvPr>
          <p:cNvSpPr>
            <a:spLocks noGrp="1"/>
          </p:cNvSpPr>
          <p:nvPr>
            <p:ph idx="1"/>
          </p:nvPr>
        </p:nvSpPr>
        <p:spPr>
          <a:xfrm>
            <a:off x="477521" y="1553642"/>
            <a:ext cx="11243424" cy="3750716"/>
          </a:xfrm>
        </p:spPr>
        <p:txBody>
          <a:bodyPr>
            <a:normAutofit/>
          </a:bodyPr>
          <a:lstStyle/>
          <a:p>
            <a:pPr marL="342900" indent="-342900">
              <a:buFont typeface="Arial" panose="020B0604020202020204" pitchFamily="34" charset="0"/>
              <a:buChar char="•"/>
            </a:pPr>
            <a:r>
              <a:rPr lang="en-US" dirty="0"/>
              <a:t>Section 1: Evidence and the Need for Action </a:t>
            </a:r>
          </a:p>
          <a:p>
            <a:pPr marL="1028700" lvl="1" indent="-342900"/>
            <a:r>
              <a:rPr lang="en-US" dirty="0"/>
              <a:t>Summarizes the current state of hypertension control</a:t>
            </a:r>
          </a:p>
          <a:p>
            <a:pPr marL="1028700" lvl="1" indent="-342900"/>
            <a:r>
              <a:rPr lang="en-US" dirty="0"/>
              <a:t>Includes effective solutions</a:t>
            </a:r>
            <a:r>
              <a:rPr lang="en-US"/>
              <a:t>, barriers, </a:t>
            </a:r>
            <a:r>
              <a:rPr lang="en-US" dirty="0"/>
              <a:t>and broad factors that influence burden and control</a:t>
            </a:r>
          </a:p>
          <a:p>
            <a:pPr marL="342900" indent="-342900">
              <a:buFont typeface="Arial" panose="020B0604020202020204" pitchFamily="34" charset="0"/>
              <a:buChar char="•"/>
            </a:pPr>
            <a:r>
              <a:rPr lang="en-US" dirty="0"/>
              <a:t>Section 2: Goals and Strategies: The Call to Action </a:t>
            </a:r>
          </a:p>
          <a:p>
            <a:pPr marL="1028700" lvl="1" indent="-342900"/>
            <a:r>
              <a:rPr lang="en-US" dirty="0"/>
              <a:t>Summarizes 3 goals and 10 associated strategies to improve hypertension control</a:t>
            </a:r>
          </a:p>
          <a:p>
            <a:pPr marL="1028700" lvl="1" indent="-342900"/>
            <a:r>
              <a:rPr lang="en-US" dirty="0"/>
              <a:t>Strategies intended to promote awareness and effective interventions</a:t>
            </a:r>
          </a:p>
          <a:p>
            <a:pPr marL="342900" indent="-342900">
              <a:buFont typeface="Arial" panose="020B0604020202020204" pitchFamily="34" charset="0"/>
              <a:buChar char="•"/>
            </a:pPr>
            <a:r>
              <a:rPr lang="en-US" dirty="0"/>
              <a:t>Section 3: Sector-Specific Actions  </a:t>
            </a:r>
          </a:p>
          <a:p>
            <a:pPr marL="1028700" lvl="1" indent="-342900"/>
            <a:r>
              <a:rPr lang="en-US" dirty="0"/>
              <a:t>Acknowledges the need for diverse sectors (i.e., partners) to improve control</a:t>
            </a:r>
          </a:p>
          <a:p>
            <a:pPr marL="1028700" lvl="1" indent="-342900"/>
            <a:r>
              <a:rPr lang="en-US" dirty="0"/>
              <a:t>Linked with Sector Guides </a:t>
            </a:r>
          </a:p>
          <a:p>
            <a:endParaRPr lang="en-US" dirty="0"/>
          </a:p>
        </p:txBody>
      </p:sp>
      <p:sp>
        <p:nvSpPr>
          <p:cNvPr id="4" name="Footer Placeholder">
            <a:extLst>
              <a:ext uri="{FF2B5EF4-FFF2-40B4-BE49-F238E27FC236}">
                <a16:creationId xmlns:a16="http://schemas.microsoft.com/office/drawing/2014/main" id="{7A9C5DAE-5D15-4756-A55B-BC844117DBA3}"/>
              </a:ext>
            </a:extLst>
          </p:cNvPr>
          <p:cNvSpPr>
            <a:spLocks noGrp="1"/>
          </p:cNvSpPr>
          <p:nvPr>
            <p:ph type="ftr" sz="quarter" idx="11"/>
          </p:nvPr>
        </p:nvSpPr>
        <p:spPr/>
        <p:txBody>
          <a:bodyPr/>
          <a:lstStyle/>
          <a:p>
            <a:r>
              <a:rPr lang="en-US" dirty="0"/>
              <a:t>Surgeon General’s Call to Action to Control Hypertension</a:t>
            </a:r>
            <a:endParaRPr lang="en-US" sz="1200" dirty="0"/>
          </a:p>
        </p:txBody>
      </p:sp>
      <p:sp>
        <p:nvSpPr>
          <p:cNvPr id="5" name="Slide Number Placeholder">
            <a:extLst>
              <a:ext uri="{FF2B5EF4-FFF2-40B4-BE49-F238E27FC236}">
                <a16:creationId xmlns:a16="http://schemas.microsoft.com/office/drawing/2014/main" id="{E0ED0945-08D6-49EE-864D-F66014FE71ED}"/>
              </a:ext>
            </a:extLst>
          </p:cNvPr>
          <p:cNvSpPr>
            <a:spLocks noGrp="1"/>
          </p:cNvSpPr>
          <p:nvPr>
            <p:ph type="sldNum" sz="quarter" idx="12"/>
          </p:nvPr>
        </p:nvSpPr>
        <p:spPr>
          <a:xfrm>
            <a:off x="11603736" y="6409944"/>
            <a:ext cx="259389" cy="279400"/>
          </a:xfrm>
        </p:spPr>
        <p:txBody>
          <a:bodyPr/>
          <a:lstStyle/>
          <a:p>
            <a:fld id="{F9F856F4-45BB-994C-B531-D66A4EB85D88}" type="slidenum">
              <a:rPr lang="en-US" smtClean="0"/>
              <a:pPr/>
              <a:t>5</a:t>
            </a:fld>
            <a:endParaRPr lang="en-US" dirty="0"/>
          </a:p>
        </p:txBody>
      </p:sp>
    </p:spTree>
    <p:extLst>
      <p:ext uri="{BB962C8B-B14F-4D97-AF65-F5344CB8AC3E}">
        <p14:creationId xmlns:p14="http://schemas.microsoft.com/office/powerpoint/2010/main" val="35636610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F3B285B4-A5D1-46AC-9D0A-10821CD83457}"/>
              </a:ext>
            </a:extLst>
          </p:cNvPr>
          <p:cNvSpPr>
            <a:spLocks noGrp="1"/>
          </p:cNvSpPr>
          <p:nvPr>
            <p:ph type="title"/>
          </p:nvPr>
        </p:nvSpPr>
        <p:spPr>
          <a:xfrm>
            <a:off x="2323136" y="396747"/>
            <a:ext cx="7876421" cy="517375"/>
          </a:xfrm>
          <a:solidFill>
            <a:srgbClr val="F1BA16"/>
          </a:solidFill>
        </p:spPr>
        <p:txBody>
          <a:bodyPr lIns="0" tIns="0" rIns="0" bIns="0" anchor="ctr" anchorCtr="0">
            <a:noAutofit/>
          </a:bodyPr>
          <a:lstStyle/>
          <a:p>
            <a:pPr algn="ctr"/>
            <a:r>
              <a:rPr lang="en-US" sz="1800" b="1" dirty="0">
                <a:solidFill>
                  <a:schemeClr val="tx1"/>
                </a:solidFill>
              </a:rPr>
              <a:t>Goals and Strategies to Improve Hypertension Control</a:t>
            </a:r>
          </a:p>
        </p:txBody>
      </p:sp>
      <p:pic>
        <p:nvPicPr>
          <p:cNvPr id="3" name="Graphic 1" descr="Over a banner that reads, “Promoting Health Equity,” a diagram illustrates strategies to improve the control of high blood pressure. The strategies fall into three categories: Prioritize Control Nationally (illustrated by a golf flag with a heart and EKG graph line); cultivate community supports (illustrated by a pair of hands holding a heart); and optimize patient care (illustrated by a silhouette of a health care professional wearing a stethoscope). Prioritize Control Nationally: Increase awareness of health risks, recognize economic burden, and eliminate disparities. Cultivate Community Supports: Promote physical activity opportunities, promote healthy food opportunities, and connect to lifestyle change resources. Optimize Patient Care: Use standardized treatment approaches, promote team-based care, empower and equip patients, and recognize and reward clinicians.">
            <a:extLst>
              <a:ext uri="{FF2B5EF4-FFF2-40B4-BE49-F238E27FC236}">
                <a16:creationId xmlns:a16="http://schemas.microsoft.com/office/drawing/2014/main" id="{97A7B4F9-A3BF-D540-9FF7-18140FF74250}"/>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2307840" y="784656"/>
            <a:ext cx="7576320" cy="5534008"/>
          </a:xfrm>
          <a:prstGeom prst="rect">
            <a:avLst/>
          </a:prstGeom>
        </p:spPr>
      </p:pic>
      <p:sp>
        <p:nvSpPr>
          <p:cNvPr id="12" name="TextBox">
            <a:extLst>
              <a:ext uri="{FF2B5EF4-FFF2-40B4-BE49-F238E27FC236}">
                <a16:creationId xmlns:a16="http://schemas.microsoft.com/office/drawing/2014/main" id="{F654EFB4-6044-524F-AC20-C8A2E0C3F2BA}"/>
              </a:ext>
            </a:extLst>
          </p:cNvPr>
          <p:cNvSpPr txBox="1"/>
          <p:nvPr/>
        </p:nvSpPr>
        <p:spPr>
          <a:xfrm>
            <a:off x="1924895" y="5727707"/>
            <a:ext cx="8664063" cy="415498"/>
          </a:xfrm>
          <a:prstGeom prst="rect">
            <a:avLst/>
          </a:prstGeom>
          <a:noFill/>
        </p:spPr>
        <p:txBody>
          <a:bodyPr wrap="square" lIns="0" tIns="0" rIns="0" bIns="0" rtlCol="0">
            <a:noAutofit/>
          </a:bodyPr>
          <a:lstStyle/>
          <a:p>
            <a:pPr algn="ctr"/>
            <a:r>
              <a:rPr lang="en-US" sz="1400" dirty="0">
                <a:solidFill>
                  <a:schemeClr val="bg1"/>
                </a:solidFill>
                <a:latin typeface="Arial" panose="020B0604020202020204" pitchFamily="34" charset="0"/>
                <a:cs typeface="Arial" panose="020B0604020202020204" pitchFamily="34" charset="0"/>
              </a:rPr>
              <a:t>Promoting Health Equity</a:t>
            </a:r>
          </a:p>
        </p:txBody>
      </p:sp>
      <p:sp>
        <p:nvSpPr>
          <p:cNvPr id="9" name="Footer Placeholder">
            <a:extLst>
              <a:ext uri="{FF2B5EF4-FFF2-40B4-BE49-F238E27FC236}">
                <a16:creationId xmlns:a16="http://schemas.microsoft.com/office/drawing/2014/main" id="{84747009-0364-4330-B5B8-E33292D73C0D}"/>
              </a:ext>
            </a:extLst>
          </p:cNvPr>
          <p:cNvSpPr>
            <a:spLocks noGrp="1"/>
          </p:cNvSpPr>
          <p:nvPr>
            <p:ph type="ftr" sz="quarter" idx="11"/>
          </p:nvPr>
        </p:nvSpPr>
        <p:spPr>
          <a:xfrm>
            <a:off x="283236" y="6356350"/>
            <a:ext cx="4114800" cy="365125"/>
          </a:xfrm>
        </p:spPr>
        <p:txBody>
          <a:bodyPr/>
          <a:lstStyle/>
          <a:p>
            <a:r>
              <a:rPr lang="en-US" dirty="0"/>
              <a:t>Surgeon General’s Call to Action to Control Hypertension</a:t>
            </a:r>
            <a:endParaRPr lang="en-US" sz="1200" dirty="0"/>
          </a:p>
        </p:txBody>
      </p:sp>
      <p:sp>
        <p:nvSpPr>
          <p:cNvPr id="6" name="Slide Number Placeholder">
            <a:extLst>
              <a:ext uri="{FF2B5EF4-FFF2-40B4-BE49-F238E27FC236}">
                <a16:creationId xmlns:a16="http://schemas.microsoft.com/office/drawing/2014/main" id="{7D8C6E6F-C776-43D9-BAF2-92D499009505}"/>
              </a:ext>
            </a:extLst>
          </p:cNvPr>
          <p:cNvSpPr>
            <a:spLocks noGrp="1"/>
          </p:cNvSpPr>
          <p:nvPr>
            <p:ph type="sldNum" sz="quarter" idx="12"/>
          </p:nvPr>
        </p:nvSpPr>
        <p:spPr/>
        <p:txBody>
          <a:bodyPr/>
          <a:lstStyle/>
          <a:p>
            <a:fld id="{F9F856F4-45BB-994C-B531-D66A4EB85D88}" type="slidenum">
              <a:rPr lang="en-US" smtClean="0"/>
              <a:pPr/>
              <a:t>6</a:t>
            </a:fld>
            <a:endParaRPr lang="en-US" dirty="0"/>
          </a:p>
        </p:txBody>
      </p:sp>
    </p:spTree>
    <p:extLst>
      <p:ext uri="{BB962C8B-B14F-4D97-AF65-F5344CB8AC3E}">
        <p14:creationId xmlns:p14="http://schemas.microsoft.com/office/powerpoint/2010/main" val="22134706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1E6CAE0F-70B3-4BEF-9AA8-0E1B2E571B63}"/>
              </a:ext>
            </a:extLst>
          </p:cNvPr>
          <p:cNvSpPr>
            <a:spLocks noGrp="1"/>
          </p:cNvSpPr>
          <p:nvPr>
            <p:ph type="title"/>
          </p:nvPr>
        </p:nvSpPr>
        <p:spPr>
          <a:xfrm>
            <a:off x="656402" y="-116751"/>
            <a:ext cx="10199557" cy="1146722"/>
          </a:xfrm>
        </p:spPr>
        <p:txBody>
          <a:bodyPr/>
          <a:lstStyle/>
          <a:p>
            <a:r>
              <a:rPr lang="en-US" dirty="0"/>
              <a:t>Many Factors Influence Hypertension Control</a:t>
            </a:r>
          </a:p>
        </p:txBody>
      </p:sp>
      <p:sp>
        <p:nvSpPr>
          <p:cNvPr id="14" name="Rectangle">
            <a:extLst>
              <a:ext uri="{FF2B5EF4-FFF2-40B4-BE49-F238E27FC236}">
                <a16:creationId xmlns:a16="http://schemas.microsoft.com/office/drawing/2014/main" id="{E759DA17-A859-0541-ABFD-228F4DE5FA4D}"/>
              </a:ext>
              <a:ext uri="{C183D7F6-B498-43B3-948B-1728B52AA6E4}">
                <adec:decorative xmlns:adec="http://schemas.microsoft.com/office/drawing/2017/decorative" val="1"/>
              </a:ext>
            </a:extLst>
          </p:cNvPr>
          <p:cNvSpPr/>
          <p:nvPr/>
        </p:nvSpPr>
        <p:spPr>
          <a:xfrm>
            <a:off x="2340636" y="1195638"/>
            <a:ext cx="7724401" cy="46971"/>
          </a:xfrm>
          <a:prstGeom prst="rect">
            <a:avLst/>
          </a:prstGeom>
          <a:solidFill>
            <a:srgbClr val="909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Caption">
            <a:extLst>
              <a:ext uri="{FF2B5EF4-FFF2-40B4-BE49-F238E27FC236}">
                <a16:creationId xmlns:a16="http://schemas.microsoft.com/office/drawing/2014/main" id="{62CCEBF3-D8DA-314F-9EB4-DA69495B3201}"/>
              </a:ext>
            </a:extLst>
          </p:cNvPr>
          <p:cNvSpPr>
            <a:spLocks noGrp="1"/>
          </p:cNvSpPr>
          <p:nvPr>
            <p:ph idx="1"/>
          </p:nvPr>
        </p:nvSpPr>
        <p:spPr>
          <a:xfrm>
            <a:off x="2249529" y="1337577"/>
            <a:ext cx="6870654" cy="300842"/>
          </a:xfrm>
        </p:spPr>
        <p:txBody>
          <a:bodyPr/>
          <a:lstStyle/>
          <a:p>
            <a:r>
              <a:rPr lang="en-US" sz="1300" b="1" dirty="0">
                <a:solidFill>
                  <a:srgbClr val="9E2064"/>
                </a:solidFill>
              </a:rPr>
              <a:t>Figure 4. Multilevel Influences on Disparities in Hypertension Prevention and Control</a:t>
            </a:r>
            <a:endParaRPr lang="en-US" b="1" dirty="0">
              <a:solidFill>
                <a:srgbClr val="9E2064"/>
              </a:solidFill>
            </a:endParaRPr>
          </a:p>
        </p:txBody>
      </p:sp>
      <p:pic>
        <p:nvPicPr>
          <p:cNvPr id="5" name="Graphic 1" descr="A diagram illustrating the multiple levels of influences on disparities in preventing and controlling hypertension. The diagram comprises 7 concentric ovals, each representing a different level. Moving outward from the center, these circles are labeled individual patient (comprising biological effectiveness of medications, adherence to medications/lifestyle, mental health and substance abuse, reactions to discrimination, health literacy, English proficiency, employment status, and health insurance coverage); family/social support (comprising family dynamics, family history, financial strain, and social networks/peer support); provider/clinical team (comprising knowledge, communication skills, awareness of disparities, cultural competency, and trustworthiness); organization and/or practice setting (comprising organization structure and resources, clinical decision support, electronic medical records, and patient education/care coordination); local community environment (comprising income inequality, poverty levels, racial segregation, interpersonal racism, crime rates, and food availability); state health policy environment (comprising health care exchanges, Medicare expansion, hospital performance data policies, and state plans and programs); and national health policy environment (comprising Medicare reimbursement, health care reform, and national initiatives).">
            <a:extLst>
              <a:ext uri="{FF2B5EF4-FFF2-40B4-BE49-F238E27FC236}">
                <a16:creationId xmlns:a16="http://schemas.microsoft.com/office/drawing/2014/main" id="{8AAC8F11-6FDE-3244-B4ED-CD463EF1C255}"/>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2348099" y="1638419"/>
            <a:ext cx="7495801" cy="4452051"/>
          </a:xfrm>
          <a:prstGeom prst="rect">
            <a:avLst/>
          </a:prstGeom>
        </p:spPr>
      </p:pic>
      <p:sp>
        <p:nvSpPr>
          <p:cNvPr id="6" name="Footer Placeholder">
            <a:extLst>
              <a:ext uri="{FF2B5EF4-FFF2-40B4-BE49-F238E27FC236}">
                <a16:creationId xmlns:a16="http://schemas.microsoft.com/office/drawing/2014/main" id="{84776714-52B6-144F-A98F-E2799BBBD19F}"/>
              </a:ext>
            </a:extLst>
          </p:cNvPr>
          <p:cNvSpPr>
            <a:spLocks noGrp="1"/>
          </p:cNvSpPr>
          <p:nvPr>
            <p:ph type="ftr" sz="quarter" idx="11"/>
          </p:nvPr>
        </p:nvSpPr>
        <p:spPr>
          <a:prstGeom prst="rect">
            <a:avLst/>
          </a:prstGeom>
        </p:spPr>
        <p:txBody>
          <a:bodyPr/>
          <a:lstStyle>
            <a:lvl1pPr algn="r">
              <a:defRPr i="1">
                <a:solidFill>
                  <a:schemeClr val="bg1"/>
                </a:solidFill>
                <a:latin typeface="Arial" panose="020B0604020202020204" pitchFamily="34" charset="0"/>
                <a:cs typeface="Arial" panose="020B0604020202020204" pitchFamily="34" charset="0"/>
              </a:defRPr>
            </a:lvl1pPr>
          </a:lstStyle>
          <a:p>
            <a:r>
              <a:rPr lang="en-US" sz="1200" dirty="0"/>
              <a:t>Surgeon General’s Call to Action to Control Hypertension</a:t>
            </a:r>
            <a:endParaRPr lang="en-US" sz="1200" i="1" dirty="0"/>
          </a:p>
        </p:txBody>
      </p:sp>
      <p:sp>
        <p:nvSpPr>
          <p:cNvPr id="2" name="Slide Number Placeholder">
            <a:extLst>
              <a:ext uri="{FF2B5EF4-FFF2-40B4-BE49-F238E27FC236}">
                <a16:creationId xmlns:a16="http://schemas.microsoft.com/office/drawing/2014/main" id="{1331EEA0-CC48-4B56-B1A5-AA2323F63067}"/>
              </a:ext>
            </a:extLst>
          </p:cNvPr>
          <p:cNvSpPr>
            <a:spLocks noGrp="1"/>
          </p:cNvSpPr>
          <p:nvPr>
            <p:ph type="sldNum" sz="quarter" idx="12"/>
          </p:nvPr>
        </p:nvSpPr>
        <p:spPr>
          <a:xfrm>
            <a:off x="11606879" y="6409944"/>
            <a:ext cx="265081" cy="273050"/>
          </a:xfrm>
        </p:spPr>
        <p:txBody>
          <a:bodyPr/>
          <a:lstStyle/>
          <a:p>
            <a:fld id="{F9F856F4-45BB-994C-B531-D66A4EB85D88}" type="slidenum">
              <a:rPr lang="en-US" smtClean="0"/>
              <a:pPr/>
              <a:t>7</a:t>
            </a:fld>
            <a:endParaRPr lang="en-US" dirty="0"/>
          </a:p>
        </p:txBody>
      </p:sp>
    </p:spTree>
    <p:extLst>
      <p:ext uri="{BB962C8B-B14F-4D97-AF65-F5344CB8AC3E}">
        <p14:creationId xmlns:p14="http://schemas.microsoft.com/office/powerpoint/2010/main" val="28075102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736A4-9236-4E10-A206-EB81A54DFC0C}"/>
              </a:ext>
            </a:extLst>
          </p:cNvPr>
          <p:cNvSpPr>
            <a:spLocks noGrp="1"/>
          </p:cNvSpPr>
          <p:nvPr>
            <p:ph type="title"/>
          </p:nvPr>
        </p:nvSpPr>
        <p:spPr>
          <a:xfrm>
            <a:off x="625922" y="304384"/>
            <a:ext cx="9968505" cy="851754"/>
          </a:xfrm>
        </p:spPr>
        <p:txBody>
          <a:bodyPr>
            <a:normAutofit/>
          </a:bodyPr>
          <a:lstStyle/>
          <a:p>
            <a:r>
              <a:rPr lang="en-US" dirty="0"/>
              <a:t>Partnerships Central to Improving Control</a:t>
            </a:r>
          </a:p>
        </p:txBody>
      </p:sp>
      <p:sp>
        <p:nvSpPr>
          <p:cNvPr id="3" name="Content Placeholder 2">
            <a:extLst>
              <a:ext uri="{FF2B5EF4-FFF2-40B4-BE49-F238E27FC236}">
                <a16:creationId xmlns:a16="http://schemas.microsoft.com/office/drawing/2014/main" id="{1DBAFA41-ABD6-426D-9070-44707545F822}"/>
              </a:ext>
            </a:extLst>
          </p:cNvPr>
          <p:cNvSpPr>
            <a:spLocks noGrp="1"/>
          </p:cNvSpPr>
          <p:nvPr>
            <p:ph idx="1"/>
          </p:nvPr>
        </p:nvSpPr>
        <p:spPr>
          <a:xfrm>
            <a:off x="625922" y="1487418"/>
            <a:ext cx="4272650" cy="3750716"/>
          </a:xfrm>
        </p:spPr>
        <p:txBody>
          <a:bodyPr>
            <a:normAutofit/>
          </a:bodyPr>
          <a:lstStyle/>
          <a:p>
            <a:pPr marL="342900" indent="-342900">
              <a:buFont typeface="Arial" panose="020B0604020202020204" pitchFamily="34" charset="0"/>
              <a:buChar char="•"/>
            </a:pPr>
            <a:r>
              <a:rPr lang="en-US" dirty="0"/>
              <a:t>Identifies specific partners to promote hypertension control</a:t>
            </a:r>
          </a:p>
          <a:p>
            <a:pPr marL="342900" indent="-342900">
              <a:buFont typeface="Arial" panose="020B0604020202020204" pitchFamily="34" charset="0"/>
              <a:buChar char="•"/>
            </a:pPr>
            <a:r>
              <a:rPr lang="en-US" dirty="0"/>
              <a:t>Highlights the many partners needed to improve hypertension control</a:t>
            </a:r>
          </a:p>
          <a:p>
            <a:pPr marL="342900" indent="-342900">
              <a:buFont typeface="Arial" panose="020B0604020202020204" pitchFamily="34" charset="0"/>
              <a:buChar char="•"/>
            </a:pPr>
            <a:r>
              <a:rPr lang="en-US" dirty="0"/>
              <a:t>Sector Guides:</a:t>
            </a:r>
          </a:p>
          <a:p>
            <a:pPr marL="1028700" lvl="1" indent="-342900"/>
            <a:r>
              <a:rPr lang="en-US" dirty="0"/>
              <a:t>Recommended Actions</a:t>
            </a:r>
          </a:p>
          <a:p>
            <a:pPr marL="1028700" lvl="1" indent="-342900"/>
            <a:r>
              <a:rPr lang="en-US" dirty="0"/>
              <a:t>Resources </a:t>
            </a:r>
          </a:p>
          <a:p>
            <a:endParaRPr lang="en-US" dirty="0"/>
          </a:p>
        </p:txBody>
      </p:sp>
      <p:pic>
        <p:nvPicPr>
          <p:cNvPr id="39" name="Graphic 1" descr="Sector guide: Individuals, with photos of a smiling woman and a smiling senior man.">
            <a:extLst>
              <a:ext uri="{FF2B5EF4-FFF2-40B4-BE49-F238E27FC236}">
                <a16:creationId xmlns:a16="http://schemas.microsoft.com/office/drawing/2014/main" id="{909D20F4-0B74-AB4B-A7F6-5DB5C938F1C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64904" y="1415917"/>
            <a:ext cx="2082764" cy="1007789"/>
          </a:xfrm>
          <a:prstGeom prst="rect">
            <a:avLst/>
          </a:prstGeom>
        </p:spPr>
      </p:pic>
      <p:pic>
        <p:nvPicPr>
          <p:cNvPr id="17" name="Graphic 2" descr="Sector guide: Employers and Health Plan Administrators, with photos of a smiling man and a smiling woman.">
            <a:extLst>
              <a:ext uri="{FF2B5EF4-FFF2-40B4-BE49-F238E27FC236}">
                <a16:creationId xmlns:a16="http://schemas.microsoft.com/office/drawing/2014/main" id="{F2A17600-F6B5-2640-BEC0-655E93C3B59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360813" y="1415917"/>
            <a:ext cx="2082764" cy="1007789"/>
          </a:xfrm>
          <a:prstGeom prst="rect">
            <a:avLst/>
          </a:prstGeom>
        </p:spPr>
      </p:pic>
      <p:pic>
        <p:nvPicPr>
          <p:cNvPr id="41" name="Graphic 3" descr="Sector guide: Professional Associations and Societies, the photos of a bearded man and a woman wearing a hijab.">
            <a:extLst>
              <a:ext uri="{FF2B5EF4-FFF2-40B4-BE49-F238E27FC236}">
                <a16:creationId xmlns:a16="http://schemas.microsoft.com/office/drawing/2014/main" id="{C810E73E-6CA4-2542-8EA2-939BDFC8A85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56722" y="1415917"/>
            <a:ext cx="2082764" cy="1007789"/>
          </a:xfrm>
          <a:prstGeom prst="rect">
            <a:avLst/>
          </a:prstGeom>
        </p:spPr>
      </p:pic>
      <p:pic>
        <p:nvPicPr>
          <p:cNvPr id="45" name="Graphic 4" descr="Sector guide: State and Local Governments, with an individual photo of a smiling woman and a photo of three people of different ages, genders, and races.">
            <a:extLst>
              <a:ext uri="{FF2B5EF4-FFF2-40B4-BE49-F238E27FC236}">
                <a16:creationId xmlns:a16="http://schemas.microsoft.com/office/drawing/2014/main" id="{6F4CA0E2-0878-5348-9EA7-B42E913F8FA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164904" y="2559443"/>
            <a:ext cx="2082764" cy="1007789"/>
          </a:xfrm>
          <a:prstGeom prst="rect">
            <a:avLst/>
          </a:prstGeom>
        </p:spPr>
      </p:pic>
      <p:pic>
        <p:nvPicPr>
          <p:cNvPr id="15" name="Graphic 5" descr="Sector guide: Community Organizations, Public-Private Partnerships, and Foundations, with a photo of a smiling woman and an emergency medical technician.">
            <a:extLst>
              <a:ext uri="{FF2B5EF4-FFF2-40B4-BE49-F238E27FC236}">
                <a16:creationId xmlns:a16="http://schemas.microsoft.com/office/drawing/2014/main" id="{F6A84EF5-F10C-AF41-A7F6-814BFDF6750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360813" y="2559443"/>
            <a:ext cx="2082764" cy="1007789"/>
          </a:xfrm>
          <a:prstGeom prst="rect">
            <a:avLst/>
          </a:prstGeom>
        </p:spPr>
      </p:pic>
      <p:pic>
        <p:nvPicPr>
          <p:cNvPr id="35" name="Graphic 6" descr="Sector guide: Health Plans and Managed Care Organizations, with photos of a smiling woman and a health care professional wearing a stethoscope.">
            <a:extLst>
              <a:ext uri="{FF2B5EF4-FFF2-40B4-BE49-F238E27FC236}">
                <a16:creationId xmlns:a16="http://schemas.microsoft.com/office/drawing/2014/main" id="{38A32AF4-74A0-4247-927E-44E68EE958E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556722" y="2559443"/>
            <a:ext cx="2082764" cy="1007789"/>
          </a:xfrm>
          <a:prstGeom prst="rect">
            <a:avLst/>
          </a:prstGeom>
        </p:spPr>
      </p:pic>
      <p:pic>
        <p:nvPicPr>
          <p:cNvPr id="33" name="Graphic 7" descr="Sector guide: Health Care Professionals, with photos of two health care professionals, one wearing a lab coat, both wearing stethoscopes.">
            <a:extLst>
              <a:ext uri="{FF2B5EF4-FFF2-40B4-BE49-F238E27FC236}">
                <a16:creationId xmlns:a16="http://schemas.microsoft.com/office/drawing/2014/main" id="{6CEA80E6-8615-9E42-9F99-45D86D3D6F19}"/>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164904" y="3680353"/>
            <a:ext cx="2082764" cy="1007789"/>
          </a:xfrm>
          <a:prstGeom prst="rect">
            <a:avLst/>
          </a:prstGeom>
        </p:spPr>
      </p:pic>
      <p:pic>
        <p:nvPicPr>
          <p:cNvPr id="19" name="Graphic 8" descr="Sector guide: Federal Government, with photos of a man and a woman wearing business attire.">
            <a:extLst>
              <a:ext uri="{FF2B5EF4-FFF2-40B4-BE49-F238E27FC236}">
                <a16:creationId xmlns:a16="http://schemas.microsoft.com/office/drawing/2014/main" id="{840BB87C-CC84-C840-B1AE-A7037E4A8858}"/>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360813" y="3680353"/>
            <a:ext cx="2082764" cy="1007789"/>
          </a:xfrm>
          <a:prstGeom prst="rect">
            <a:avLst/>
          </a:prstGeom>
        </p:spPr>
      </p:pic>
      <p:pic>
        <p:nvPicPr>
          <p:cNvPr id="9" name="Graphic 9" descr="Sector guide: Academic Institutions and Researchers, with photos of a researcher in a lab coat and a woman in a classroom">
            <a:extLst>
              <a:ext uri="{FF2B5EF4-FFF2-40B4-BE49-F238E27FC236}">
                <a16:creationId xmlns:a16="http://schemas.microsoft.com/office/drawing/2014/main" id="{B8E22A19-F6B6-2744-84E5-667DB1163A7F}"/>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9556722" y="3680353"/>
            <a:ext cx="2082764" cy="1007789"/>
          </a:xfrm>
          <a:prstGeom prst="rect">
            <a:avLst/>
          </a:prstGeom>
        </p:spPr>
      </p:pic>
      <p:pic>
        <p:nvPicPr>
          <p:cNvPr id="37" name="Graphic 10" descr="Health Care Practices, Health Centers, and Health Systems, with photos of a smiling man and a woman holding a stack of papers.">
            <a:extLst>
              <a:ext uri="{FF2B5EF4-FFF2-40B4-BE49-F238E27FC236}">
                <a16:creationId xmlns:a16="http://schemas.microsoft.com/office/drawing/2014/main" id="{CB484605-454E-C14C-88E5-BA600E882CFD}"/>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6272853" y="4809866"/>
            <a:ext cx="2082764" cy="1007789"/>
          </a:xfrm>
          <a:prstGeom prst="rect">
            <a:avLst/>
          </a:prstGeom>
        </p:spPr>
      </p:pic>
      <p:pic>
        <p:nvPicPr>
          <p:cNvPr id="43" name="Graphic 11" descr="Public Health Professionals, with two photos of health care professionals, one wearing a lab coat, and both wearing stethoscopes.">
            <a:extLst>
              <a:ext uri="{FF2B5EF4-FFF2-40B4-BE49-F238E27FC236}">
                <a16:creationId xmlns:a16="http://schemas.microsoft.com/office/drawing/2014/main" id="{DFE9778B-FCE2-8046-B373-966FE0C167FC}"/>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8511663" y="4809866"/>
            <a:ext cx="2082764" cy="1007789"/>
          </a:xfrm>
          <a:prstGeom prst="rect">
            <a:avLst/>
          </a:prstGeom>
        </p:spPr>
      </p:pic>
      <p:sp>
        <p:nvSpPr>
          <p:cNvPr id="4" name="Footer Placeholder">
            <a:extLst>
              <a:ext uri="{FF2B5EF4-FFF2-40B4-BE49-F238E27FC236}">
                <a16:creationId xmlns:a16="http://schemas.microsoft.com/office/drawing/2014/main" id="{50BB17AB-4F2D-4063-A07F-C55B77934723}"/>
              </a:ext>
            </a:extLst>
          </p:cNvPr>
          <p:cNvSpPr>
            <a:spLocks noGrp="1"/>
          </p:cNvSpPr>
          <p:nvPr>
            <p:ph type="ftr" sz="quarter" idx="11"/>
          </p:nvPr>
        </p:nvSpPr>
        <p:spPr/>
        <p:txBody>
          <a:bodyPr/>
          <a:lstStyle/>
          <a:p>
            <a:r>
              <a:rPr lang="en-US" dirty="0"/>
              <a:t>Surgeon General’s Call to Action to Control Hypertension</a:t>
            </a:r>
            <a:endParaRPr lang="en-US" sz="1200" dirty="0"/>
          </a:p>
        </p:txBody>
      </p:sp>
      <p:sp>
        <p:nvSpPr>
          <p:cNvPr id="5" name="Slide Number Placeholder">
            <a:extLst>
              <a:ext uri="{FF2B5EF4-FFF2-40B4-BE49-F238E27FC236}">
                <a16:creationId xmlns:a16="http://schemas.microsoft.com/office/drawing/2014/main" id="{51016F34-2526-4B42-B37A-235C87906E02}"/>
              </a:ext>
            </a:extLst>
          </p:cNvPr>
          <p:cNvSpPr>
            <a:spLocks noGrp="1"/>
          </p:cNvSpPr>
          <p:nvPr>
            <p:ph type="sldNum" sz="quarter" idx="12"/>
          </p:nvPr>
        </p:nvSpPr>
        <p:spPr>
          <a:xfrm>
            <a:off x="11606880" y="6409944"/>
            <a:ext cx="278734" cy="262890"/>
          </a:xfrm>
        </p:spPr>
        <p:txBody>
          <a:bodyPr/>
          <a:lstStyle/>
          <a:p>
            <a:fld id="{F9F856F4-45BB-994C-B531-D66A4EB85D88}" type="slidenum">
              <a:rPr lang="en-US" smtClean="0"/>
              <a:pPr/>
              <a:t>8</a:t>
            </a:fld>
            <a:endParaRPr lang="en-US" dirty="0"/>
          </a:p>
        </p:txBody>
      </p:sp>
    </p:spTree>
    <p:extLst>
      <p:ext uri="{BB962C8B-B14F-4D97-AF65-F5344CB8AC3E}">
        <p14:creationId xmlns:p14="http://schemas.microsoft.com/office/powerpoint/2010/main" val="38749846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rrow: Pentagon 8">
            <a:extLst>
              <a:ext uri="{FF2B5EF4-FFF2-40B4-BE49-F238E27FC236}">
                <a16:creationId xmlns:a16="http://schemas.microsoft.com/office/drawing/2014/main" id="{191A0222-DAB9-47A9-BB87-AB72C728B76C}"/>
              </a:ext>
              <a:ext uri="{C183D7F6-B498-43B3-948B-1728B52AA6E4}">
                <adec:decorative xmlns:adec="http://schemas.microsoft.com/office/drawing/2017/decorative" val="1"/>
              </a:ext>
            </a:extLst>
          </p:cNvPr>
          <p:cNvSpPr/>
          <p:nvPr/>
        </p:nvSpPr>
        <p:spPr>
          <a:xfrm>
            <a:off x="3646182" y="454208"/>
            <a:ext cx="4489152" cy="822040"/>
          </a:xfrm>
          <a:prstGeom prst="homePlate">
            <a:avLst/>
          </a:prstGeom>
          <a:solidFill>
            <a:schemeClr val="bg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descr="Sector guide: Health Care Practices, Health Centers, and Health Systems, with photos of health care professionals, a woman holding a stack of papers, and a smiling man.">
            <a:extLst>
              <a:ext uri="{FF2B5EF4-FFF2-40B4-BE49-F238E27FC236}">
                <a16:creationId xmlns:a16="http://schemas.microsoft.com/office/drawing/2014/main" id="{420FF0B6-E5C8-FD44-A6CB-DB60BAFCA4D9}"/>
              </a:ext>
            </a:extLst>
          </p:cNvPr>
          <p:cNvPicPr/>
          <p:nvPr/>
        </p:nvPicPr>
        <p:blipFill>
          <a:blip r:embed="rId3">
            <a:extLst>
              <a:ext uri="{96DAC541-7B7A-43D3-8B79-37D633B846F1}">
                <asvg:svgBlip xmlns:asvg="http://schemas.microsoft.com/office/drawing/2016/SVG/main" r:embed="rId4"/>
              </a:ext>
            </a:extLst>
          </a:blip>
          <a:srcRect/>
          <a:stretch/>
        </p:blipFill>
        <p:spPr>
          <a:xfrm>
            <a:off x="759779" y="424033"/>
            <a:ext cx="2869408" cy="881452"/>
          </a:xfrm>
          <a:prstGeom prst="rect">
            <a:avLst/>
          </a:prstGeom>
        </p:spPr>
      </p:pic>
      <p:sp>
        <p:nvSpPr>
          <p:cNvPr id="16" name="Title">
            <a:extLst>
              <a:ext uri="{FF2B5EF4-FFF2-40B4-BE49-F238E27FC236}">
                <a16:creationId xmlns:a16="http://schemas.microsoft.com/office/drawing/2014/main" id="{9DE9291A-CA0E-4A52-8E84-77A50DEA7328}"/>
              </a:ext>
            </a:extLst>
          </p:cNvPr>
          <p:cNvSpPr>
            <a:spLocks noGrp="1"/>
          </p:cNvSpPr>
          <p:nvPr>
            <p:ph type="title"/>
          </p:nvPr>
        </p:nvSpPr>
        <p:spPr>
          <a:xfrm>
            <a:off x="3646183" y="543966"/>
            <a:ext cx="4316718" cy="681559"/>
          </a:xfrm>
        </p:spPr>
        <p:txBody>
          <a:bodyPr anchor="ctr" anchorCtr="0">
            <a:normAutofit/>
          </a:bodyPr>
          <a:lstStyle/>
          <a:p>
            <a:r>
              <a:rPr lang="en-US" sz="3200" dirty="0">
                <a:solidFill>
                  <a:schemeClr val="bg1"/>
                </a:solidFill>
              </a:rPr>
              <a:t>Actions You Can Take</a:t>
            </a:r>
          </a:p>
        </p:txBody>
      </p:sp>
      <p:sp>
        <p:nvSpPr>
          <p:cNvPr id="18" name="Content Placeholder 2">
            <a:extLst>
              <a:ext uri="{FF2B5EF4-FFF2-40B4-BE49-F238E27FC236}">
                <a16:creationId xmlns:a16="http://schemas.microsoft.com/office/drawing/2014/main" id="{F1C4160A-3D3D-4A06-B74F-EA73E5B1F161}"/>
              </a:ext>
            </a:extLst>
          </p:cNvPr>
          <p:cNvSpPr>
            <a:spLocks noGrp="1"/>
          </p:cNvSpPr>
          <p:nvPr>
            <p:ph idx="1"/>
          </p:nvPr>
        </p:nvSpPr>
        <p:spPr>
          <a:xfrm>
            <a:off x="584462" y="1587246"/>
            <a:ext cx="7865855" cy="4018016"/>
          </a:xfrm>
        </p:spPr>
        <p:txBody>
          <a:bodyPr>
            <a:normAutofit lnSpcReduction="10000"/>
          </a:bodyPr>
          <a:lstStyle/>
          <a:p>
            <a:pPr marL="169863" indent="-169863">
              <a:lnSpc>
                <a:spcPct val="100000"/>
              </a:lnSpc>
              <a:buFont typeface="Arial" panose="020B0604020202020204" pitchFamily="34" charset="0"/>
              <a:buChar char="•"/>
            </a:pPr>
            <a:r>
              <a:rPr lang="en-US" sz="1800" dirty="0"/>
              <a:t>Put validated and calibrated automated blood pressure monitors with </a:t>
            </a:r>
            <a:r>
              <a:rPr lang="en-US" sz="1800"/>
              <a:t>the correct-size </a:t>
            </a:r>
            <a:r>
              <a:rPr lang="en-US" sz="1800" dirty="0"/>
              <a:t>cuffs in all exam rooms.</a:t>
            </a:r>
          </a:p>
          <a:p>
            <a:pPr marL="169863" indent="-169863">
              <a:lnSpc>
                <a:spcPct val="100000"/>
              </a:lnSpc>
              <a:buFont typeface="Arial" panose="020B0604020202020204" pitchFamily="34" charset="0"/>
              <a:buChar char="•"/>
            </a:pPr>
            <a:r>
              <a:rPr lang="en-US" sz="1800" dirty="0"/>
              <a:t>Provide regular training on how to measure and document blood pressure accurately.</a:t>
            </a:r>
          </a:p>
          <a:p>
            <a:pPr marL="169863" indent="-169863">
              <a:lnSpc>
                <a:spcPct val="100000"/>
              </a:lnSpc>
              <a:buFont typeface="Arial" panose="020B0604020202020204" pitchFamily="34" charset="0"/>
              <a:buChar char="•"/>
            </a:pPr>
            <a:r>
              <a:rPr lang="en-US" sz="1800" dirty="0"/>
              <a:t>Implement protocols to standardize patient care. </a:t>
            </a:r>
          </a:p>
          <a:p>
            <a:pPr marL="169863" indent="-169863">
              <a:lnSpc>
                <a:spcPct val="100000"/>
              </a:lnSpc>
              <a:buFont typeface="Arial" panose="020B0604020202020204" pitchFamily="34" charset="0"/>
              <a:buChar char="•"/>
            </a:pPr>
            <a:r>
              <a:rPr lang="en-US" sz="1800" dirty="0"/>
              <a:t>Include high blood pressure control in your quality improvement efforts.</a:t>
            </a:r>
          </a:p>
          <a:p>
            <a:pPr marL="169863" indent="-169863">
              <a:lnSpc>
                <a:spcPct val="100000"/>
              </a:lnSpc>
              <a:buFont typeface="Arial" panose="020B0604020202020204" pitchFamily="34" charset="0"/>
              <a:buChar char="•"/>
            </a:pPr>
            <a:r>
              <a:rPr lang="en-US" sz="1800" dirty="0"/>
              <a:t>Use data from clinician dashboards and patient registries to highlight gaps in care.</a:t>
            </a:r>
          </a:p>
          <a:p>
            <a:pPr marL="169863" indent="-169863">
              <a:lnSpc>
                <a:spcPct val="100000"/>
              </a:lnSpc>
              <a:buFont typeface="Arial" panose="020B0604020202020204" pitchFamily="34" charset="0"/>
              <a:buChar char="•"/>
            </a:pPr>
            <a:r>
              <a:rPr lang="en-US" sz="1800" dirty="0"/>
              <a:t>Ensure that the interventions you use are culturally and linguistically appropriate to the communities you serve.</a:t>
            </a:r>
          </a:p>
          <a:p>
            <a:pPr marL="169863" indent="-169863">
              <a:lnSpc>
                <a:spcPct val="100000"/>
              </a:lnSpc>
              <a:buFont typeface="Arial" panose="020B0604020202020204" pitchFamily="34" charset="0"/>
              <a:buChar char="•"/>
            </a:pPr>
            <a:r>
              <a:rPr lang="en-US" sz="1800" dirty="0"/>
              <a:t>Recognize and reward clinical teams that achieve high levels of success in high blood pressure control.</a:t>
            </a:r>
          </a:p>
        </p:txBody>
      </p:sp>
      <p:sp>
        <p:nvSpPr>
          <p:cNvPr id="19" name="Rectangle">
            <a:extLst>
              <a:ext uri="{FF2B5EF4-FFF2-40B4-BE49-F238E27FC236}">
                <a16:creationId xmlns:a16="http://schemas.microsoft.com/office/drawing/2014/main" id="{8B459646-D4E6-4F5C-A9E6-DF1E2A38F84A}"/>
              </a:ext>
            </a:extLst>
          </p:cNvPr>
          <p:cNvSpPr/>
          <p:nvPr/>
        </p:nvSpPr>
        <p:spPr>
          <a:xfrm>
            <a:off x="8628994" y="1782395"/>
            <a:ext cx="3218006" cy="3293209"/>
          </a:xfrm>
          <a:prstGeom prst="rect">
            <a:avLst/>
          </a:prstGeom>
          <a:ln>
            <a:solidFill>
              <a:schemeClr val="accent1"/>
            </a:solidFill>
          </a:ln>
        </p:spPr>
        <p:txBody>
          <a:bodyPr wrap="square">
            <a:spAutoFit/>
          </a:bodyPr>
          <a:lstStyle/>
          <a:p>
            <a:r>
              <a:rPr lang="en-US" sz="1600" b="1" dirty="0">
                <a:latin typeface="Arial" panose="020B0604020202020204" pitchFamily="34" charset="0"/>
                <a:cs typeface="Arial" panose="020B0604020202020204" pitchFamily="34" charset="0"/>
              </a:rPr>
              <a:t>Selected Resources</a:t>
            </a:r>
          </a:p>
          <a:p>
            <a:r>
              <a:rPr lang="en-US" sz="1600" dirty="0">
                <a:latin typeface="Arial" panose="020B0604020202020204" pitchFamily="34" charset="0"/>
                <a:cs typeface="Arial" panose="020B0604020202020204" pitchFamily="34" charset="0"/>
              </a:rPr>
              <a:t>American Heart Association: </a:t>
            </a:r>
            <a:r>
              <a:rPr lang="en-US" sz="1600" dirty="0">
                <a:solidFill>
                  <a:srgbClr val="3B51A3"/>
                </a:solidFill>
                <a:latin typeface="Arial" panose="020B0604020202020204" pitchFamily="34" charset="0"/>
                <a:cs typeface="Arial" panose="020B0604020202020204" pitchFamily="34" charset="0"/>
                <a:hlinkClick r:id="rId5" tooltip="American Heart Association Enduring Webinar  on The Importance of Measuring Blood Pressure Accurately ">
                  <a:extLst>
                    <a:ext uri="{A12FA001-AC4F-418D-AE19-62706E023703}">
                      <ahyp:hlinkClr xmlns:ahyp="http://schemas.microsoft.com/office/drawing/2018/hyperlinkcolor" val="tx"/>
                    </a:ext>
                  </a:extLst>
                </a:hlinkClick>
              </a:rPr>
              <a:t>The Importance of Measuring Blood Pressure Accurately Webinar</a:t>
            </a:r>
            <a:endParaRPr lang="en-US" sz="1600" dirty="0">
              <a:solidFill>
                <a:srgbClr val="3B51A3"/>
              </a:solidFill>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Target: BP: </a:t>
            </a:r>
            <a:r>
              <a:rPr lang="en-US" sz="1600" dirty="0">
                <a:solidFill>
                  <a:srgbClr val="3B51A3"/>
                </a:solidFill>
                <a:latin typeface="Arial" panose="020B0604020202020204" pitchFamily="34" charset="0"/>
                <a:cs typeface="Arial" panose="020B0604020202020204" pitchFamily="34" charset="0"/>
                <a:hlinkClick r:id="rId6" tooltip="Target:BP webpage for In-Office Measuring Blood Pressure Infographic">
                  <a:extLst>
                    <a:ext uri="{A12FA001-AC4F-418D-AE19-62706E023703}">
                      <ahyp:hlinkClr xmlns:ahyp="http://schemas.microsoft.com/office/drawing/2018/hyperlinkcolor" val="tx"/>
                    </a:ext>
                  </a:extLst>
                </a:hlinkClick>
              </a:rPr>
              <a:t>In-Office Measuring Blood Pressure Infographic</a:t>
            </a:r>
            <a:endParaRPr lang="en-US" sz="1600" dirty="0">
              <a:solidFill>
                <a:srgbClr val="3B51A3"/>
              </a:solidFill>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Million Hearts</a:t>
            </a:r>
            <a:r>
              <a:rPr lang="en-US" sz="1600" baseline="30000" dirty="0">
                <a:latin typeface="Arial" panose="020B0604020202020204" pitchFamily="34" charset="0"/>
                <a:cs typeface="Arial" panose="020B0604020202020204" pitchFamily="34" charset="0"/>
              </a:rPr>
              <a:t>®</a:t>
            </a:r>
            <a:r>
              <a:rPr lang="en-US" sz="1600" dirty="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en-US" sz="1600" dirty="0">
                <a:solidFill>
                  <a:srgbClr val="3B51A3"/>
                </a:solidFill>
                <a:latin typeface="Arial" panose="020B0604020202020204" pitchFamily="34" charset="0"/>
                <a:cs typeface="Arial" panose="020B0604020202020204" pitchFamily="34" charset="0"/>
                <a:hlinkClick r:id="rId7" tooltip="HHS Million Hearts webpage for Hypertension Treatment Protocols">
                  <a:extLst>
                    <a:ext uri="{A12FA001-AC4F-418D-AE19-62706E023703}">
                      <ahyp:hlinkClr xmlns:ahyp="http://schemas.microsoft.com/office/drawing/2018/hyperlinkcolor" val="tx"/>
                    </a:ext>
                  </a:extLst>
                </a:hlinkClick>
              </a:rPr>
              <a:t>Hypertension Treatment Protocols</a:t>
            </a:r>
            <a:endParaRPr lang="en-US" sz="1600" dirty="0">
              <a:solidFill>
                <a:srgbClr val="3B51A3"/>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solidFill>
                  <a:srgbClr val="3B51A3"/>
                </a:solidFill>
                <a:latin typeface="Arial" panose="020B0604020202020204" pitchFamily="34" charset="0"/>
                <a:cs typeface="Arial" panose="020B0604020202020204" pitchFamily="34" charset="0"/>
                <a:hlinkClick r:id="rId8" tooltip="HHS Million Hearts Action Guide (PDF) Hypertension Control Change Package">
                  <a:extLst>
                    <a:ext uri="{A12FA001-AC4F-418D-AE19-62706E023703}">
                      <ahyp:hlinkClr xmlns:ahyp="http://schemas.microsoft.com/office/drawing/2018/hyperlinkcolor" val="tx"/>
                    </a:ext>
                  </a:extLst>
                </a:hlinkClick>
              </a:rPr>
              <a:t>Hypertension Control Change Package </a:t>
            </a:r>
            <a:endParaRPr lang="en-US" sz="1200" dirty="0">
              <a:solidFill>
                <a:srgbClr val="3B51A3"/>
              </a:solidFill>
              <a:latin typeface="Arial" panose="020B0604020202020204" pitchFamily="34" charset="0"/>
              <a:cs typeface="Arial" panose="020B0604020202020204" pitchFamily="34" charset="0"/>
            </a:endParaRPr>
          </a:p>
        </p:txBody>
      </p:sp>
      <p:sp>
        <p:nvSpPr>
          <p:cNvPr id="4" name="Footer Placeholder">
            <a:extLst>
              <a:ext uri="{FF2B5EF4-FFF2-40B4-BE49-F238E27FC236}">
                <a16:creationId xmlns:a16="http://schemas.microsoft.com/office/drawing/2014/main" id="{7B3D843A-1E73-4586-BA7E-04F70ED529D6}"/>
              </a:ext>
            </a:extLst>
          </p:cNvPr>
          <p:cNvSpPr>
            <a:spLocks noGrp="1"/>
          </p:cNvSpPr>
          <p:nvPr>
            <p:ph type="ftr" sz="quarter" idx="11"/>
          </p:nvPr>
        </p:nvSpPr>
        <p:spPr/>
        <p:txBody>
          <a:bodyPr/>
          <a:lstStyle/>
          <a:p>
            <a:r>
              <a:rPr lang="en-US" dirty="0"/>
              <a:t>Surgeon General’s Call to Action to Control Hypertension</a:t>
            </a:r>
          </a:p>
        </p:txBody>
      </p:sp>
      <p:sp>
        <p:nvSpPr>
          <p:cNvPr id="5" name="Slide Number Placeholder">
            <a:extLst>
              <a:ext uri="{FF2B5EF4-FFF2-40B4-BE49-F238E27FC236}">
                <a16:creationId xmlns:a16="http://schemas.microsoft.com/office/drawing/2014/main" id="{C3B1818D-2BA4-45C2-B988-6E90B73CD43C}"/>
              </a:ext>
            </a:extLst>
          </p:cNvPr>
          <p:cNvSpPr>
            <a:spLocks noGrp="1"/>
          </p:cNvSpPr>
          <p:nvPr>
            <p:ph type="sldNum" sz="quarter" idx="12"/>
          </p:nvPr>
        </p:nvSpPr>
        <p:spPr/>
        <p:txBody>
          <a:bodyPr/>
          <a:lstStyle/>
          <a:p>
            <a:fld id="{F9F856F4-45BB-994C-B531-D66A4EB85D88}" type="slidenum">
              <a:rPr lang="en-US" smtClean="0"/>
              <a:pPr/>
              <a:t>9</a:t>
            </a:fld>
            <a:endParaRPr lang="en-US" dirty="0"/>
          </a:p>
        </p:txBody>
      </p:sp>
    </p:spTree>
    <p:extLst>
      <p:ext uri="{BB962C8B-B14F-4D97-AF65-F5344CB8AC3E}">
        <p14:creationId xmlns:p14="http://schemas.microsoft.com/office/powerpoint/2010/main" val="4334590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63EB3D608738046A5AF54F105EE0A77" ma:contentTypeVersion="12" ma:contentTypeDescription="Create a new document." ma:contentTypeScope="" ma:versionID="7185f70c8174233ce28646f5d23f7e39">
  <xsd:schema xmlns:xsd="http://www.w3.org/2001/XMLSchema" xmlns:xs="http://www.w3.org/2001/XMLSchema" xmlns:p="http://schemas.microsoft.com/office/2006/metadata/properties" xmlns:ns3="25c0fa9f-a3e7-4436-ba08-f8a04cc52a6e" xmlns:ns4="1fcd051e-ba88-4af3-8e06-5678e2e467f0" targetNamespace="http://schemas.microsoft.com/office/2006/metadata/properties" ma:root="true" ma:fieldsID="cd38229884875ec617fa4e05f9acb0aa" ns3:_="" ns4:_="">
    <xsd:import namespace="25c0fa9f-a3e7-4436-ba08-f8a04cc52a6e"/>
    <xsd:import namespace="1fcd051e-ba88-4af3-8e06-5678e2e467f0"/>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4:SharedWithUsers" minOccurs="0"/>
                <xsd:element ref="ns4:SharedWithDetails" minOccurs="0"/>
                <xsd:element ref="ns4:SharingHintHash" minOccurs="0"/>
                <xsd:element ref="ns3:MediaServiceDateTaken"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c0fa9f-a3e7-4436-ba08-f8a04cc52a6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fcd051e-ba88-4af3-8e06-5678e2e467f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609B499-4FD9-47E3-8B90-06602F9AF87A}">
  <ds:schemaRefs>
    <ds:schemaRef ds:uri="http://schemas.microsoft.com/sharepoint/v3/contenttype/forms"/>
  </ds:schemaRefs>
</ds:datastoreItem>
</file>

<file path=customXml/itemProps2.xml><?xml version="1.0" encoding="utf-8"?>
<ds:datastoreItem xmlns:ds="http://schemas.openxmlformats.org/officeDocument/2006/customXml" ds:itemID="{A56C0AF2-450E-4DBF-A334-5243BDEEDF7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5c0fa9f-a3e7-4436-ba08-f8a04cc52a6e"/>
    <ds:schemaRef ds:uri="1fcd051e-ba88-4af3-8e06-5678e2e467f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93E608A-9EEF-4A9B-9671-CF0C30426E4B}">
  <ds:schemaRefs>
    <ds:schemaRef ds:uri="http://schemas.microsoft.com/office/2006/metadata/properties"/>
    <ds:schemaRef ds:uri="http://schemas.microsoft.com/office/2006/documentManagement/types"/>
    <ds:schemaRef ds:uri="http://purl.org/dc/dcmitype/"/>
    <ds:schemaRef ds:uri="http://purl.org/dc/elements/1.1/"/>
    <ds:schemaRef ds:uri="http://schemas.openxmlformats.org/package/2006/metadata/core-properties"/>
    <ds:schemaRef ds:uri="http://purl.org/dc/terms/"/>
    <ds:schemaRef ds:uri="http://www.w3.org/XML/1998/namespace"/>
    <ds:schemaRef ds:uri="http://schemas.microsoft.com/office/infopath/2007/PartnerControls"/>
    <ds:schemaRef ds:uri="1fcd051e-ba88-4af3-8e06-5678e2e467f0"/>
    <ds:schemaRef ds:uri="25c0fa9f-a3e7-4436-ba08-f8a04cc52a6e"/>
  </ds:schemaRefs>
</ds:datastoreItem>
</file>

<file path=docProps/app.xml><?xml version="1.0" encoding="utf-8"?>
<Properties xmlns="http://schemas.openxmlformats.org/officeDocument/2006/extended-properties" xmlns:vt="http://schemas.openxmlformats.org/officeDocument/2006/docPropsVTypes">
  <TotalTime>1567</TotalTime>
  <Words>3008</Words>
  <Application>Microsoft Office PowerPoint</Application>
  <PresentationFormat>Widescreen</PresentationFormat>
  <Paragraphs>210</Paragraphs>
  <Slides>16</Slides>
  <Notes>16</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16</vt:i4>
      </vt:variant>
    </vt:vector>
  </HeadingPairs>
  <TitlesOfParts>
    <vt:vector size="19" baseType="lpstr">
      <vt:lpstr>Arial</vt:lpstr>
      <vt:lpstr>Calibri</vt:lpstr>
      <vt:lpstr>Office Theme</vt:lpstr>
      <vt:lpstr>Surgeon General’s Call to Action  to Control Hypertension</vt:lpstr>
      <vt:lpstr>The Surgeon General’s Call to Action to Control Hypertension</vt:lpstr>
      <vt:lpstr>A Note from the U.S. Surgeon General</vt:lpstr>
      <vt:lpstr>Key Messages</vt:lpstr>
      <vt:lpstr>Main Call to Action Document</vt:lpstr>
      <vt:lpstr>Goals and Strategies to Improve Hypertension Control</vt:lpstr>
      <vt:lpstr>Many Factors Influence Hypertension Control</vt:lpstr>
      <vt:lpstr>Partnerships Central to Improving Control</vt:lpstr>
      <vt:lpstr>Actions You Can Take</vt:lpstr>
      <vt:lpstr>Working Together to Improve Hypertension Control</vt:lpstr>
      <vt:lpstr>For additional information:  www.cdc.gov/hypertensionCTA </vt:lpstr>
      <vt:lpstr>Optional Slides </vt:lpstr>
      <vt:lpstr>Health Problems Caused by Uncontrolled Hypertension</vt:lpstr>
      <vt:lpstr>Essential Components of a Treatment Protocol</vt:lpstr>
      <vt:lpstr>Self-Measured Blood Pressure Monitoring </vt:lpstr>
      <vt:lpstr>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Surgeon General’s Call to Action  to Control Hypertension</dc:title>
  <dc:subject>Slide presentation of the Surgeon General's Call to Action to Control Hypertension and ways you can help</dc:subject>
  <dc:creator>Centers for Disease Control and Prevention;Department of Health and Humans Services;Public Health Service</dc:creator>
  <cp:keywords>CDC; Centers for Disease Control and Prevention; hypertension; surgeon general; call to action; heart attack; stroke; kidney disease; cognitive decline; COVID-19; hypertension control champions</cp:keywords>
  <cp:lastModifiedBy>Davis, Susan B. (CDC/DDNID/NCCDPHP/DHDSP) (CTR)</cp:lastModifiedBy>
  <cp:revision>77</cp:revision>
  <dcterms:created xsi:type="dcterms:W3CDTF">2020-10-15T19:44:59Z</dcterms:created>
  <dcterms:modified xsi:type="dcterms:W3CDTF">2020-12-16T18:46:15Z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b94a7b8-f06c-4dfe-bdcc-9b548fd58c31_Enabled">
    <vt:lpwstr>true</vt:lpwstr>
  </property>
  <property fmtid="{D5CDD505-2E9C-101B-9397-08002B2CF9AE}" pid="3" name="MSIP_Label_7b94a7b8-f06c-4dfe-bdcc-9b548fd58c31_SetDate">
    <vt:lpwstr>2020-10-26T18:23:45Z</vt:lpwstr>
  </property>
  <property fmtid="{D5CDD505-2E9C-101B-9397-08002B2CF9AE}" pid="4" name="MSIP_Label_7b94a7b8-f06c-4dfe-bdcc-9b548fd58c31_Method">
    <vt:lpwstr>Privileged</vt:lpwstr>
  </property>
  <property fmtid="{D5CDD505-2E9C-101B-9397-08002B2CF9AE}" pid="5" name="MSIP_Label_7b94a7b8-f06c-4dfe-bdcc-9b548fd58c31_Name">
    <vt:lpwstr>7b94a7b8-f06c-4dfe-bdcc-9b548fd58c31</vt:lpwstr>
  </property>
  <property fmtid="{D5CDD505-2E9C-101B-9397-08002B2CF9AE}" pid="6" name="MSIP_Label_7b94a7b8-f06c-4dfe-bdcc-9b548fd58c31_SiteId">
    <vt:lpwstr>9ce70869-60db-44fd-abe8-d2767077fc8f</vt:lpwstr>
  </property>
  <property fmtid="{D5CDD505-2E9C-101B-9397-08002B2CF9AE}" pid="7" name="MSIP_Label_7b94a7b8-f06c-4dfe-bdcc-9b548fd58c31_ActionId">
    <vt:lpwstr>85f22d92-806b-418d-b66d-a49fee8a20c2</vt:lpwstr>
  </property>
  <property fmtid="{D5CDD505-2E9C-101B-9397-08002B2CF9AE}" pid="8" name="MSIP_Label_7b94a7b8-f06c-4dfe-bdcc-9b548fd58c31_ContentBits">
    <vt:lpwstr>0</vt:lpwstr>
  </property>
  <property fmtid="{D5CDD505-2E9C-101B-9397-08002B2CF9AE}" pid="9" name="Copyright">
    <vt:lpwstr>Public Deomain </vt:lpwstr>
  </property>
  <property fmtid="{D5CDD505-2E9C-101B-9397-08002B2CF9AE}" pid="10" name="Language">
    <vt:lpwstr>English</vt:lpwstr>
  </property>
  <property fmtid="{D5CDD505-2E9C-101B-9397-08002B2CF9AE}" pid="11" name="508 Compliance ">
    <vt:lpwstr>Palladian Partners</vt:lpwstr>
  </property>
  <property fmtid="{D5CDD505-2E9C-101B-9397-08002B2CF9AE}" pid="12" name="ContentTypeId">
    <vt:lpwstr>0x010100863EB3D608738046A5AF54F105EE0A77</vt:lpwstr>
  </property>
</Properties>
</file>