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handoutMasterIdLst>
    <p:handoutMasterId r:id="rId81"/>
  </p:handoutMasterIdLst>
  <p:sldIdLst>
    <p:sldId id="417" r:id="rId2"/>
    <p:sldId id="422" r:id="rId3"/>
    <p:sldId id="501" r:id="rId4"/>
    <p:sldId id="502" r:id="rId5"/>
    <p:sldId id="424" r:id="rId6"/>
    <p:sldId id="426" r:id="rId7"/>
    <p:sldId id="428" r:id="rId8"/>
    <p:sldId id="429" r:id="rId9"/>
    <p:sldId id="432" r:id="rId10"/>
    <p:sldId id="503" r:id="rId11"/>
    <p:sldId id="504" r:id="rId12"/>
    <p:sldId id="430" r:id="rId13"/>
    <p:sldId id="431" r:id="rId14"/>
    <p:sldId id="433" r:id="rId15"/>
    <p:sldId id="505" r:id="rId16"/>
    <p:sldId id="435" r:id="rId17"/>
    <p:sldId id="437" r:id="rId18"/>
    <p:sldId id="508" r:id="rId19"/>
    <p:sldId id="509" r:id="rId20"/>
    <p:sldId id="510" r:id="rId21"/>
    <p:sldId id="573" r:id="rId22"/>
    <p:sldId id="443" r:id="rId23"/>
    <p:sldId id="444" r:id="rId24"/>
    <p:sldId id="445" r:id="rId25"/>
    <p:sldId id="446" r:id="rId26"/>
    <p:sldId id="512" r:id="rId27"/>
    <p:sldId id="513" r:id="rId28"/>
    <p:sldId id="449" r:id="rId29"/>
    <p:sldId id="514" r:id="rId30"/>
    <p:sldId id="515" r:id="rId31"/>
    <p:sldId id="451" r:id="rId32"/>
    <p:sldId id="517" r:id="rId33"/>
    <p:sldId id="518" r:id="rId34"/>
    <p:sldId id="519" r:id="rId35"/>
    <p:sldId id="521" r:id="rId36"/>
    <p:sldId id="568" r:id="rId37"/>
    <p:sldId id="455" r:id="rId38"/>
    <p:sldId id="522" r:id="rId39"/>
    <p:sldId id="457" r:id="rId40"/>
    <p:sldId id="523" r:id="rId41"/>
    <p:sldId id="525" r:id="rId42"/>
    <p:sldId id="569" r:id="rId43"/>
    <p:sldId id="527" r:id="rId44"/>
    <p:sldId id="528" r:id="rId45"/>
    <p:sldId id="464" r:id="rId46"/>
    <p:sldId id="465" r:id="rId47"/>
    <p:sldId id="529" r:id="rId48"/>
    <p:sldId id="466" r:id="rId49"/>
    <p:sldId id="467" r:id="rId50"/>
    <p:sldId id="530" r:id="rId51"/>
    <p:sldId id="532" r:id="rId52"/>
    <p:sldId id="471" r:id="rId53"/>
    <p:sldId id="533" r:id="rId54"/>
    <p:sldId id="534" r:id="rId55"/>
    <p:sldId id="535" r:id="rId56"/>
    <p:sldId id="536" r:id="rId57"/>
    <p:sldId id="478" r:id="rId58"/>
    <p:sldId id="537" r:id="rId59"/>
    <p:sldId id="480" r:id="rId60"/>
    <p:sldId id="481" r:id="rId61"/>
    <p:sldId id="482" r:id="rId62"/>
    <p:sldId id="560" r:id="rId63"/>
    <p:sldId id="539" r:id="rId64"/>
    <p:sldId id="540" r:id="rId65"/>
    <p:sldId id="572" r:id="rId66"/>
    <p:sldId id="557" r:id="rId67"/>
    <p:sldId id="489" r:id="rId68"/>
    <p:sldId id="545" r:id="rId69"/>
    <p:sldId id="546" r:id="rId70"/>
    <p:sldId id="570" r:id="rId71"/>
    <p:sldId id="548" r:id="rId72"/>
    <p:sldId id="555" r:id="rId73"/>
    <p:sldId id="551" r:id="rId74"/>
    <p:sldId id="549" r:id="rId75"/>
    <p:sldId id="550" r:id="rId76"/>
    <p:sldId id="559" r:id="rId77"/>
    <p:sldId id="552" r:id="rId78"/>
    <p:sldId id="561" r:id="rId79"/>
  </p:sldIdLst>
  <p:sldSz cx="6099175" cy="4572000"/>
  <p:notesSz cx="7315200" cy="96012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304861" algn="l" rtl="0" fontAlgn="base">
      <a:spcBef>
        <a:spcPct val="0"/>
      </a:spcBef>
      <a:spcAft>
        <a:spcPct val="0"/>
      </a:spcAft>
      <a:defRPr sz="1600" kern="1200">
        <a:solidFill>
          <a:schemeClr val="tx1"/>
        </a:solidFill>
        <a:latin typeface="Times New Roman" charset="0"/>
        <a:ea typeface="+mn-ea"/>
        <a:cs typeface="+mn-cs"/>
      </a:defRPr>
    </a:lvl2pPr>
    <a:lvl3pPr marL="609722" algn="l" rtl="0" fontAlgn="base">
      <a:spcBef>
        <a:spcPct val="0"/>
      </a:spcBef>
      <a:spcAft>
        <a:spcPct val="0"/>
      </a:spcAft>
      <a:defRPr sz="1600" kern="1200">
        <a:solidFill>
          <a:schemeClr val="tx1"/>
        </a:solidFill>
        <a:latin typeface="Times New Roman" charset="0"/>
        <a:ea typeface="+mn-ea"/>
        <a:cs typeface="+mn-cs"/>
      </a:defRPr>
    </a:lvl3pPr>
    <a:lvl4pPr marL="914583" algn="l" rtl="0" fontAlgn="base">
      <a:spcBef>
        <a:spcPct val="0"/>
      </a:spcBef>
      <a:spcAft>
        <a:spcPct val="0"/>
      </a:spcAft>
      <a:defRPr sz="1600" kern="1200">
        <a:solidFill>
          <a:schemeClr val="tx1"/>
        </a:solidFill>
        <a:latin typeface="Times New Roman" charset="0"/>
        <a:ea typeface="+mn-ea"/>
        <a:cs typeface="+mn-cs"/>
      </a:defRPr>
    </a:lvl4pPr>
    <a:lvl5pPr marL="1219444" algn="l" rtl="0" fontAlgn="base">
      <a:spcBef>
        <a:spcPct val="0"/>
      </a:spcBef>
      <a:spcAft>
        <a:spcPct val="0"/>
      </a:spcAft>
      <a:defRPr sz="1600" kern="1200">
        <a:solidFill>
          <a:schemeClr val="tx1"/>
        </a:solidFill>
        <a:latin typeface="Times New Roman" charset="0"/>
        <a:ea typeface="+mn-ea"/>
        <a:cs typeface="+mn-cs"/>
      </a:defRPr>
    </a:lvl5pPr>
    <a:lvl6pPr marL="1524305" algn="l" defTabSz="609722" rtl="0" eaLnBrk="1" latinLnBrk="0" hangingPunct="1">
      <a:defRPr sz="1600" kern="1200">
        <a:solidFill>
          <a:schemeClr val="tx1"/>
        </a:solidFill>
        <a:latin typeface="Times New Roman" charset="0"/>
        <a:ea typeface="+mn-ea"/>
        <a:cs typeface="+mn-cs"/>
      </a:defRPr>
    </a:lvl6pPr>
    <a:lvl7pPr marL="1829166" algn="l" defTabSz="609722" rtl="0" eaLnBrk="1" latinLnBrk="0" hangingPunct="1">
      <a:defRPr sz="1600" kern="1200">
        <a:solidFill>
          <a:schemeClr val="tx1"/>
        </a:solidFill>
        <a:latin typeface="Times New Roman" charset="0"/>
        <a:ea typeface="+mn-ea"/>
        <a:cs typeface="+mn-cs"/>
      </a:defRPr>
    </a:lvl7pPr>
    <a:lvl8pPr marL="2134027" algn="l" defTabSz="609722" rtl="0" eaLnBrk="1" latinLnBrk="0" hangingPunct="1">
      <a:defRPr sz="1600" kern="1200">
        <a:solidFill>
          <a:schemeClr val="tx1"/>
        </a:solidFill>
        <a:latin typeface="Times New Roman" charset="0"/>
        <a:ea typeface="+mn-ea"/>
        <a:cs typeface="+mn-cs"/>
      </a:defRPr>
    </a:lvl8pPr>
    <a:lvl9pPr marL="2438888" algn="l" defTabSz="609722" rtl="0" eaLnBrk="1" latinLnBrk="0" hangingPunct="1">
      <a:defRPr sz="16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FC5F6"/>
    <a:srgbClr val="E4E4FF"/>
    <a:srgbClr val="BABAFF"/>
    <a:srgbClr val="9C9CFF"/>
    <a:srgbClr val="4C3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67788" autoAdjust="0"/>
  </p:normalViewPr>
  <p:slideViewPr>
    <p:cSldViewPr>
      <p:cViewPr varScale="1">
        <p:scale>
          <a:sx n="73" d="100"/>
          <a:sy n="73" d="100"/>
        </p:scale>
        <p:origin x="1224" y="43"/>
      </p:cViewPr>
      <p:guideLst>
        <p:guide orient="horz" pos="1440"/>
        <p:guide pos="1921"/>
      </p:guideLst>
    </p:cSldViewPr>
  </p:slideViewPr>
  <p:outlineViewPr>
    <p:cViewPr>
      <p:scale>
        <a:sx n="33" d="100"/>
        <a:sy n="33" d="100"/>
      </p:scale>
      <p:origin x="0" y="48558"/>
    </p:cViewPr>
  </p:outlineViewPr>
  <p:notesTextViewPr>
    <p:cViewPr>
      <p:scale>
        <a:sx n="100" d="100"/>
        <a:sy n="100" d="100"/>
      </p:scale>
      <p:origin x="0" y="0"/>
    </p:cViewPr>
  </p:notesTextViewPr>
  <p:sorterViewPr>
    <p:cViewPr varScale="1">
      <p:scale>
        <a:sx n="1" d="1"/>
        <a:sy n="1" d="1"/>
      </p:scale>
      <p:origin x="0" y="6084"/>
    </p:cViewPr>
  </p:sorterViewPr>
  <p:notesViewPr>
    <p:cSldViewPr>
      <p:cViewPr>
        <p:scale>
          <a:sx n="100" d="100"/>
          <a:sy n="100" d="100"/>
        </p:scale>
        <p:origin x="-330" y="6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400" dirty="0" smtClean="0"/>
            <a:t>Purpose</a:t>
          </a:r>
          <a:endParaRPr lang="en-US" sz="1400"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400" dirty="0" smtClean="0"/>
            <a:t>User</a:t>
          </a:r>
          <a:endParaRPr lang="en-US" sz="1400"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To gather information to support the replication and expansion of this asthma-friendly pharmacy pilot program.</a:t>
          </a:r>
          <a:endParaRPr lang="en-US" sz="1200" b="1" dirty="0">
            <a:solidFill>
              <a:schemeClr val="tx2"/>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r>
            <a:rPr lang="en-US" sz="1200" b="1" dirty="0" smtClean="0">
              <a:solidFill>
                <a:schemeClr val="tx2"/>
              </a:solidFill>
            </a:rPr>
            <a:t>The pharmacy champion, the pharmacy chain (funder) company, the pharmacy chain regional manager and pharmacists from potentially adopting sites.</a:t>
          </a:r>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400" dirty="0" smtClean="0"/>
            <a:t>Use</a:t>
          </a:r>
          <a:endParaRPr lang="en-US" sz="1400"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r>
            <a:rPr lang="en-US" sz="1200" b="1" dirty="0" smtClean="0">
              <a:solidFill>
                <a:schemeClr val="tx2"/>
              </a:solidFill>
            </a:rPr>
            <a:t>To learn what resources will be required to expand the AFP program so a decision can be made about whether, how and when the program can be expanded.</a:t>
          </a:r>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DEE6C127-57AF-408D-92B8-8B22521CA935}" type="presOf" srcId="{41D2F134-5492-4D8C-A31F-3143DD41A098}" destId="{0955DC4A-4339-470D-B6C1-6608C3D998CE}" srcOrd="0" destOrd="0" presId="urn:microsoft.com/office/officeart/2005/8/layout/list1"/>
    <dgm:cxn modelId="{4F457BAF-9E4D-4266-9430-385AE0C8DA76}" srcId="{82F48403-9991-4A3B-A064-54F33822EB99}" destId="{245EF375-9A79-4A33-BAC6-010A62B3E0D5}" srcOrd="0" destOrd="0" parTransId="{A8D28FFC-C9F9-4650-8EC5-555289CA742A}" sibTransId="{DE03883D-46A3-48AD-89A2-E74F00FF86C0}"/>
    <dgm:cxn modelId="{FC5602B2-966F-47F1-9F62-CC4F14AF12FF}" srcId="{886D5F34-37FF-4AEB-BF09-ACC77A447F1E}" destId="{41D2F134-5492-4D8C-A31F-3143DD41A098}" srcOrd="0" destOrd="0" parTransId="{74D7841D-EC55-4121-9530-E2B9670481A5}" sibTransId="{A32DE49B-73D2-45ED-AB47-A3C3807F8AD3}"/>
    <dgm:cxn modelId="{D6ED51FC-CB5D-4373-A9E0-368465A9C0F1}" type="presOf" srcId="{BCBF5FA7-EFF3-4177-BE64-D4B0AABBD06B}" destId="{51936011-BA14-4CF0-A49D-CCFE56AE1FC9}" srcOrd="0" destOrd="1"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5A9A4CE6-2EB3-4181-8849-A85A84B9D7E6}" type="presOf" srcId="{DE08CCB9-8C43-4D8C-8758-42C9074F6D4A}" destId="{6A2A8610-CAB1-4DC3-B23B-927D988E05A2}" srcOrd="0" destOrd="0" presId="urn:microsoft.com/office/officeart/2005/8/layout/list1"/>
    <dgm:cxn modelId="{0AE8B201-1093-444D-B9FD-844FD9F473BA}" type="presOf" srcId="{82F48403-9991-4A3B-A064-54F33822EB99}" destId="{60E3B344-9EF1-4AB5-9F6C-F61A5CA9C272}" srcOrd="0" destOrd="0" presId="urn:microsoft.com/office/officeart/2005/8/layout/list1"/>
    <dgm:cxn modelId="{8E51A75F-BDFE-434B-AB4F-F6F2537E7551}" type="presOf" srcId="{886D5F34-37FF-4AEB-BF09-ACC77A447F1E}" destId="{DB04E68D-7B3F-4A73-B870-361DD5010044}" srcOrd="1"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B7FD96B0-57E8-42F2-9B59-05B7A192884B}" type="presOf" srcId="{233CBF1C-9B3E-45DE-B8B8-37F12E799E97}" destId="{51936011-BA14-4CF0-A49D-CCFE56AE1FC9}" srcOrd="0" destOrd="0" presId="urn:microsoft.com/office/officeart/2005/8/layout/list1"/>
    <dgm:cxn modelId="{153CFB49-1927-4198-9AAB-9A735CBA73C6}" type="presOf" srcId="{2EB62B16-7D58-4817-9DED-17352A19FDF7}" destId="{763E4860-2D0F-4B01-B551-AB9B8BAD2CEB}" srcOrd="0" destOrd="0" presId="urn:microsoft.com/office/officeart/2005/8/layout/list1"/>
    <dgm:cxn modelId="{0AAE5BF6-FA27-4DB3-8A93-35036153063D}" srcId="{DE08CCB9-8C43-4D8C-8758-42C9074F6D4A}" destId="{886D5F34-37FF-4AEB-BF09-ACC77A447F1E}" srcOrd="2" destOrd="0" parTransId="{18D0444D-1DF8-40B3-8F01-540A2CBDC284}" sibTransId="{0C26FDAC-966A-43E4-9835-2C8A6FC3E15B}"/>
    <dgm:cxn modelId="{7F486310-0C45-42A2-BB4D-D4A9EBEABDC1}" type="presOf" srcId="{82F48403-9991-4A3B-A064-54F33822EB99}" destId="{97ABC413-C524-4884-AE74-425666A16053}" srcOrd="1" destOrd="0" presId="urn:microsoft.com/office/officeart/2005/8/layout/list1"/>
    <dgm:cxn modelId="{60890FCB-46E9-486B-8BB6-F938C561550A}" type="presOf" srcId="{2EB62B16-7D58-4817-9DED-17352A19FDF7}" destId="{274ACE30-BFBD-45C0-9C5B-33DF5DA04990}" srcOrd="1" destOrd="0" presId="urn:microsoft.com/office/officeart/2005/8/layout/list1"/>
    <dgm:cxn modelId="{257BD811-8780-49D8-950A-AD8DACAF2C4E}" type="presOf" srcId="{245EF375-9A79-4A33-BAC6-010A62B3E0D5}" destId="{1007668A-13EB-4699-A722-6094D671481B}" srcOrd="0" destOrd="0" presId="urn:microsoft.com/office/officeart/2005/8/layout/list1"/>
    <dgm:cxn modelId="{7F1FF65B-63FF-43CF-B4B9-37CC189ACE64}" srcId="{DE08CCB9-8C43-4D8C-8758-42C9074F6D4A}" destId="{82F48403-9991-4A3B-A064-54F33822EB99}" srcOrd="1" destOrd="0" parTransId="{38F08EC4-D266-4101-B429-AF5940A72C81}" sibTransId="{3C2F304A-2E15-4F05-9E87-FB48A5E4DEA2}"/>
    <dgm:cxn modelId="{DEE32FBA-3467-4DF8-AE9A-F5DD9D9A784D}" type="presOf" srcId="{886D5F34-37FF-4AEB-BF09-ACC77A447F1E}" destId="{7099A0A5-9954-4619-8EC2-F762301D17A6}" srcOrd="0" destOrd="0" presId="urn:microsoft.com/office/officeart/2005/8/layout/list1"/>
    <dgm:cxn modelId="{B7F94C91-5418-452E-9BAB-361CCDFA3EE9}" srcId="{2EB62B16-7D58-4817-9DED-17352A19FDF7}" destId="{BCBF5FA7-EFF3-4177-BE64-D4B0AABBD06B}" srcOrd="1" destOrd="0" parTransId="{7CC95EA5-84D6-4120-BD30-DCFDD948C8B7}" sibTransId="{3CE8A9D5-726B-467A-BCB2-804C697A245E}"/>
    <dgm:cxn modelId="{90F25ADF-FD55-4E14-B30B-FD3C5A42DE6D}" type="presParOf" srcId="{6A2A8610-CAB1-4DC3-B23B-927D988E05A2}" destId="{75CADCAC-7DBF-4758-A0C6-74E2EF0FE11F}" srcOrd="0" destOrd="0" presId="urn:microsoft.com/office/officeart/2005/8/layout/list1"/>
    <dgm:cxn modelId="{C64289D5-E85B-42FD-88D9-99AB1B4E2DED}" type="presParOf" srcId="{75CADCAC-7DBF-4758-A0C6-74E2EF0FE11F}" destId="{763E4860-2D0F-4B01-B551-AB9B8BAD2CEB}" srcOrd="0" destOrd="0" presId="urn:microsoft.com/office/officeart/2005/8/layout/list1"/>
    <dgm:cxn modelId="{3484C593-E8B0-4D39-AB2D-116D18EA0D30}" type="presParOf" srcId="{75CADCAC-7DBF-4758-A0C6-74E2EF0FE11F}" destId="{274ACE30-BFBD-45C0-9C5B-33DF5DA04990}" srcOrd="1" destOrd="0" presId="urn:microsoft.com/office/officeart/2005/8/layout/list1"/>
    <dgm:cxn modelId="{D3BA6E0E-20A6-4DB6-BA6A-AE055099931F}" type="presParOf" srcId="{6A2A8610-CAB1-4DC3-B23B-927D988E05A2}" destId="{8FD0B2FF-DB10-466F-95C3-BF5C9E890B2C}" srcOrd="1" destOrd="0" presId="urn:microsoft.com/office/officeart/2005/8/layout/list1"/>
    <dgm:cxn modelId="{D467F21A-B140-43A7-BD44-EB59936D1B31}" type="presParOf" srcId="{6A2A8610-CAB1-4DC3-B23B-927D988E05A2}" destId="{51936011-BA14-4CF0-A49D-CCFE56AE1FC9}" srcOrd="2" destOrd="0" presId="urn:microsoft.com/office/officeart/2005/8/layout/list1"/>
    <dgm:cxn modelId="{DEAB1FCB-BCDB-4A3B-A694-EB7B604CF723}" type="presParOf" srcId="{6A2A8610-CAB1-4DC3-B23B-927D988E05A2}" destId="{91643134-A819-469A-A65B-8C3EE8B75AB6}" srcOrd="3" destOrd="0" presId="urn:microsoft.com/office/officeart/2005/8/layout/list1"/>
    <dgm:cxn modelId="{D3FEE144-A5F1-4705-A07D-5C3871145457}" type="presParOf" srcId="{6A2A8610-CAB1-4DC3-B23B-927D988E05A2}" destId="{C779E11E-F40C-4004-A54F-A974D54CE6BB}" srcOrd="4" destOrd="0" presId="urn:microsoft.com/office/officeart/2005/8/layout/list1"/>
    <dgm:cxn modelId="{1032F352-9886-41A1-9203-D082F2EE5ED0}" type="presParOf" srcId="{C779E11E-F40C-4004-A54F-A974D54CE6BB}" destId="{60E3B344-9EF1-4AB5-9F6C-F61A5CA9C272}" srcOrd="0" destOrd="0" presId="urn:microsoft.com/office/officeart/2005/8/layout/list1"/>
    <dgm:cxn modelId="{A43DEC38-E60D-45F0-A7C3-4CA727E0F24C}" type="presParOf" srcId="{C779E11E-F40C-4004-A54F-A974D54CE6BB}" destId="{97ABC413-C524-4884-AE74-425666A16053}" srcOrd="1" destOrd="0" presId="urn:microsoft.com/office/officeart/2005/8/layout/list1"/>
    <dgm:cxn modelId="{3CDA0397-B853-438A-A050-DB9CFF7E7774}" type="presParOf" srcId="{6A2A8610-CAB1-4DC3-B23B-927D988E05A2}" destId="{BC37B330-2888-4944-96BD-E5D31EA0ABED}" srcOrd="5" destOrd="0" presId="urn:microsoft.com/office/officeart/2005/8/layout/list1"/>
    <dgm:cxn modelId="{3AAF4D6D-3863-414B-8643-9D94765AFDF6}" type="presParOf" srcId="{6A2A8610-CAB1-4DC3-B23B-927D988E05A2}" destId="{1007668A-13EB-4699-A722-6094D671481B}" srcOrd="6" destOrd="0" presId="urn:microsoft.com/office/officeart/2005/8/layout/list1"/>
    <dgm:cxn modelId="{3EB005B3-721E-4C49-9B3C-4F8E9531E0EA}" type="presParOf" srcId="{6A2A8610-CAB1-4DC3-B23B-927D988E05A2}" destId="{9B5A2CE6-E92A-44DA-A74B-F90047CEC1A7}" srcOrd="7" destOrd="0" presId="urn:microsoft.com/office/officeart/2005/8/layout/list1"/>
    <dgm:cxn modelId="{A07B3156-CA7B-4B58-BD72-5092B3236C06}" type="presParOf" srcId="{6A2A8610-CAB1-4DC3-B23B-927D988E05A2}" destId="{D4F25DA0-7C87-47A8-BDDE-97C9C832ACCE}" srcOrd="8" destOrd="0" presId="urn:microsoft.com/office/officeart/2005/8/layout/list1"/>
    <dgm:cxn modelId="{4B5E5AD1-51EE-4708-B41A-3804292333BC}" type="presParOf" srcId="{D4F25DA0-7C87-47A8-BDDE-97C9C832ACCE}" destId="{7099A0A5-9954-4619-8EC2-F762301D17A6}" srcOrd="0" destOrd="0" presId="urn:microsoft.com/office/officeart/2005/8/layout/list1"/>
    <dgm:cxn modelId="{C06D6A23-8FD0-45F0-95BA-6628E7536F3C}" type="presParOf" srcId="{D4F25DA0-7C87-47A8-BDDE-97C9C832ACCE}" destId="{DB04E68D-7B3F-4A73-B870-361DD5010044}" srcOrd="1" destOrd="0" presId="urn:microsoft.com/office/officeart/2005/8/layout/list1"/>
    <dgm:cxn modelId="{5834822C-546B-4FA6-A8AA-CA84DD5CFE10}" type="presParOf" srcId="{6A2A8610-CAB1-4DC3-B23B-927D988E05A2}" destId="{3B7AE665-B3FB-4C7C-99CC-06D03317E3F5}" srcOrd="9" destOrd="0" presId="urn:microsoft.com/office/officeart/2005/8/layout/list1"/>
    <dgm:cxn modelId="{F752F93B-39BE-40CB-AF08-1742E80DCC5E}"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200" b="1" dirty="0" smtClean="0"/>
            <a:t>Purpose</a:t>
          </a:r>
          <a:endParaRPr lang="en-US" sz="1400" b="1"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200" b="1" dirty="0" smtClean="0"/>
            <a:t>User</a:t>
          </a:r>
          <a:endParaRPr lang="en-US" sz="1200" b="1"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What is your answer? </a:t>
          </a:r>
          <a:r>
            <a:rPr lang="en-US" sz="1200" b="1" dirty="0" smtClean="0">
              <a:solidFill>
                <a:schemeClr val="bg1"/>
              </a:solidFill>
            </a:rPr>
            <a:t>To the benefits to the company of continuing the AFP program and to identify possible funding partners. </a:t>
          </a:r>
          <a:endParaRPr lang="en-US" sz="1200" b="1" dirty="0">
            <a:solidFill>
              <a:schemeClr val="bg1"/>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pPr>
            <a:lnSpc>
              <a:spcPts val="1400"/>
            </a:lnSpc>
            <a:spcAft>
              <a:spcPts val="600"/>
            </a:spcAft>
          </a:pPr>
          <a:r>
            <a:rPr lang="en-US" sz="1200" b="1" dirty="0" smtClean="0">
              <a:solidFill>
                <a:schemeClr val="tx2"/>
              </a:solidFill>
            </a:rPr>
            <a:t>What is your answer? </a:t>
          </a:r>
          <a:r>
            <a:rPr lang="en-US" sz="1200" b="1" dirty="0" smtClean="0">
              <a:solidFill>
                <a:schemeClr val="bg1"/>
              </a:solidFill>
            </a:rPr>
            <a:t>pharmacy chain regional manager, the pharmacy chain marketing department and potential funding partners.</a:t>
          </a:r>
          <a:endParaRPr lang="en-US" sz="1200" b="1" dirty="0">
            <a:solidFill>
              <a:schemeClr val="bg1"/>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200" b="1" dirty="0" smtClean="0"/>
            <a:t>Use</a:t>
          </a:r>
          <a:endParaRPr lang="en-US" sz="1200" b="1"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pPr>
            <a:lnSpc>
              <a:spcPts val="1400"/>
            </a:lnSpc>
            <a:spcAft>
              <a:spcPts val="0"/>
            </a:spcAft>
          </a:pPr>
          <a:r>
            <a:rPr lang="en-US" sz="1200" b="1" dirty="0" smtClean="0">
              <a:solidFill>
                <a:schemeClr val="tx2"/>
              </a:solidFill>
            </a:rPr>
            <a:t>What is </a:t>
          </a:r>
          <a:r>
            <a:rPr lang="en-US" sz="1200" b="1" smtClean="0">
              <a:solidFill>
                <a:schemeClr val="tx2"/>
              </a:solidFill>
            </a:rPr>
            <a:t>your answer?</a:t>
          </a:r>
          <a:r>
            <a:rPr lang="en-US" sz="1200" b="1" smtClean="0">
              <a:solidFill>
                <a:schemeClr val="bg1"/>
              </a:solidFill>
            </a:rPr>
            <a:t>funding </a:t>
          </a:r>
          <a:r>
            <a:rPr lang="en-US" sz="1200" b="1" dirty="0" smtClean="0">
              <a:solidFill>
                <a:schemeClr val="bg1"/>
              </a:solidFill>
            </a:rPr>
            <a:t>the AFP program and at what level. Is the program worth the investment?</a:t>
          </a:r>
          <a:endParaRPr lang="en-US" sz="1200" b="1" dirty="0">
            <a:solidFill>
              <a:schemeClr val="bg1"/>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B0FA2400-007D-4E43-AE9F-40F07D4922BB}" type="presOf" srcId="{41D2F134-5492-4D8C-A31F-3143DD41A098}" destId="{0955DC4A-4339-470D-B6C1-6608C3D998CE}" srcOrd="0" destOrd="0" presId="urn:microsoft.com/office/officeart/2005/8/layout/list1"/>
    <dgm:cxn modelId="{ADF7D01F-41C8-4F40-826F-4671DF743000}" type="presOf" srcId="{245EF375-9A79-4A33-BAC6-010A62B3E0D5}" destId="{1007668A-13EB-4699-A722-6094D671481B}" srcOrd="0" destOrd="0" presId="urn:microsoft.com/office/officeart/2005/8/layout/list1"/>
    <dgm:cxn modelId="{4F457BAF-9E4D-4266-9430-385AE0C8DA76}" srcId="{82F48403-9991-4A3B-A064-54F33822EB99}" destId="{245EF375-9A79-4A33-BAC6-010A62B3E0D5}" srcOrd="0" destOrd="0" parTransId="{A8D28FFC-C9F9-4650-8EC5-555289CA742A}" sibTransId="{DE03883D-46A3-48AD-89A2-E74F00FF86C0}"/>
    <dgm:cxn modelId="{FC5602B2-966F-47F1-9F62-CC4F14AF12FF}" srcId="{886D5F34-37FF-4AEB-BF09-ACC77A447F1E}" destId="{41D2F134-5492-4D8C-A31F-3143DD41A098}" srcOrd="0" destOrd="0" parTransId="{74D7841D-EC55-4121-9530-E2B9670481A5}" sibTransId="{A32DE49B-73D2-45ED-AB47-A3C3807F8AD3}"/>
    <dgm:cxn modelId="{B7F94C91-5418-452E-9BAB-361CCDFA3EE9}" srcId="{2EB62B16-7D58-4817-9DED-17352A19FDF7}" destId="{BCBF5FA7-EFF3-4177-BE64-D4B0AABBD06B}" srcOrd="1" destOrd="0" parTransId="{7CC95EA5-84D6-4120-BD30-DCFDD948C8B7}" sibTransId="{3CE8A9D5-726B-467A-BCB2-804C697A245E}"/>
    <dgm:cxn modelId="{584F2BE2-0D5F-4579-B9A3-4621C472BB37}" type="presOf" srcId="{2EB62B16-7D58-4817-9DED-17352A19FDF7}" destId="{274ACE30-BFBD-45C0-9C5B-33DF5DA04990}" srcOrd="1" destOrd="0" presId="urn:microsoft.com/office/officeart/2005/8/layout/list1"/>
    <dgm:cxn modelId="{9C52F833-F44D-462F-90B0-9875BA01EA81}" type="presOf" srcId="{886D5F34-37FF-4AEB-BF09-ACC77A447F1E}" destId="{7099A0A5-9954-4619-8EC2-F762301D17A6}" srcOrd="0"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7F1FF65B-63FF-43CF-B4B9-37CC189ACE64}" srcId="{DE08CCB9-8C43-4D8C-8758-42C9074F6D4A}" destId="{82F48403-9991-4A3B-A064-54F33822EB99}" srcOrd="1" destOrd="0" parTransId="{38F08EC4-D266-4101-B429-AF5940A72C81}" sibTransId="{3C2F304A-2E15-4F05-9E87-FB48A5E4DEA2}"/>
    <dgm:cxn modelId="{0AAE5BF6-FA27-4DB3-8A93-35036153063D}" srcId="{DE08CCB9-8C43-4D8C-8758-42C9074F6D4A}" destId="{886D5F34-37FF-4AEB-BF09-ACC77A447F1E}" srcOrd="2" destOrd="0" parTransId="{18D0444D-1DF8-40B3-8F01-540A2CBDC284}" sibTransId="{0C26FDAC-966A-43E4-9835-2C8A6FC3E15B}"/>
    <dgm:cxn modelId="{D145A27E-0A5C-48AB-B900-E8C656F0648E}" type="presOf" srcId="{82F48403-9991-4A3B-A064-54F33822EB99}" destId="{60E3B344-9EF1-4AB5-9F6C-F61A5CA9C272}" srcOrd="0" destOrd="0" presId="urn:microsoft.com/office/officeart/2005/8/layout/list1"/>
    <dgm:cxn modelId="{2A893F56-3210-4C1D-AB63-FF6200ED7B14}" type="presOf" srcId="{82F48403-9991-4A3B-A064-54F33822EB99}" destId="{97ABC413-C524-4884-AE74-425666A16053}" srcOrd="1" destOrd="0" presId="urn:microsoft.com/office/officeart/2005/8/layout/list1"/>
    <dgm:cxn modelId="{37B3F469-FD82-4D8D-9BBB-2936736B0E70}" type="presOf" srcId="{BCBF5FA7-EFF3-4177-BE64-D4B0AABBD06B}" destId="{51936011-BA14-4CF0-A49D-CCFE56AE1FC9}" srcOrd="0" destOrd="1" presId="urn:microsoft.com/office/officeart/2005/8/layout/list1"/>
    <dgm:cxn modelId="{AEE50281-513A-4E80-9407-C8FC2E3004BF}" type="presOf" srcId="{DE08CCB9-8C43-4D8C-8758-42C9074F6D4A}" destId="{6A2A8610-CAB1-4DC3-B23B-927D988E05A2}" srcOrd="0" destOrd="0"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909A42E5-A103-4ED2-991E-C963530CAD37}" type="presOf" srcId="{2EB62B16-7D58-4817-9DED-17352A19FDF7}" destId="{763E4860-2D0F-4B01-B551-AB9B8BAD2CEB}" srcOrd="0" destOrd="0" presId="urn:microsoft.com/office/officeart/2005/8/layout/list1"/>
    <dgm:cxn modelId="{C7DCF791-8808-484A-BBF6-E01C4AECF672}" type="presOf" srcId="{233CBF1C-9B3E-45DE-B8B8-37F12E799E97}" destId="{51936011-BA14-4CF0-A49D-CCFE56AE1FC9}" srcOrd="0" destOrd="0" presId="urn:microsoft.com/office/officeart/2005/8/layout/list1"/>
    <dgm:cxn modelId="{4C09B755-2171-4F53-A21D-62C7895C8BDD}" type="presOf" srcId="{886D5F34-37FF-4AEB-BF09-ACC77A447F1E}" destId="{DB04E68D-7B3F-4A73-B870-361DD5010044}" srcOrd="1" destOrd="0" presId="urn:microsoft.com/office/officeart/2005/8/layout/list1"/>
    <dgm:cxn modelId="{A8E4D188-8700-4B6F-AE87-6368FF463853}" type="presParOf" srcId="{6A2A8610-CAB1-4DC3-B23B-927D988E05A2}" destId="{75CADCAC-7DBF-4758-A0C6-74E2EF0FE11F}" srcOrd="0" destOrd="0" presId="urn:microsoft.com/office/officeart/2005/8/layout/list1"/>
    <dgm:cxn modelId="{9440FDC7-61A3-4977-A6C8-59570BDADAFA}" type="presParOf" srcId="{75CADCAC-7DBF-4758-A0C6-74E2EF0FE11F}" destId="{763E4860-2D0F-4B01-B551-AB9B8BAD2CEB}" srcOrd="0" destOrd="0" presId="urn:microsoft.com/office/officeart/2005/8/layout/list1"/>
    <dgm:cxn modelId="{24128846-059D-4A91-AB6D-EE5CDB96C170}" type="presParOf" srcId="{75CADCAC-7DBF-4758-A0C6-74E2EF0FE11F}" destId="{274ACE30-BFBD-45C0-9C5B-33DF5DA04990}" srcOrd="1" destOrd="0" presId="urn:microsoft.com/office/officeart/2005/8/layout/list1"/>
    <dgm:cxn modelId="{94454631-122C-48B8-A4F2-8377225D142E}" type="presParOf" srcId="{6A2A8610-CAB1-4DC3-B23B-927D988E05A2}" destId="{8FD0B2FF-DB10-466F-95C3-BF5C9E890B2C}" srcOrd="1" destOrd="0" presId="urn:microsoft.com/office/officeart/2005/8/layout/list1"/>
    <dgm:cxn modelId="{B5FD0D9F-B6EB-465D-BD70-CAF3787520DA}" type="presParOf" srcId="{6A2A8610-CAB1-4DC3-B23B-927D988E05A2}" destId="{51936011-BA14-4CF0-A49D-CCFE56AE1FC9}" srcOrd="2" destOrd="0" presId="urn:microsoft.com/office/officeart/2005/8/layout/list1"/>
    <dgm:cxn modelId="{EA7C3874-4E9A-4502-8F36-89AE4086FF9A}" type="presParOf" srcId="{6A2A8610-CAB1-4DC3-B23B-927D988E05A2}" destId="{91643134-A819-469A-A65B-8C3EE8B75AB6}" srcOrd="3" destOrd="0" presId="urn:microsoft.com/office/officeart/2005/8/layout/list1"/>
    <dgm:cxn modelId="{5F752BA1-3635-43CA-A419-246C77019D79}" type="presParOf" srcId="{6A2A8610-CAB1-4DC3-B23B-927D988E05A2}" destId="{C779E11E-F40C-4004-A54F-A974D54CE6BB}" srcOrd="4" destOrd="0" presId="urn:microsoft.com/office/officeart/2005/8/layout/list1"/>
    <dgm:cxn modelId="{7148C2C8-8456-42FB-BC88-4BD62A9E57EF}" type="presParOf" srcId="{C779E11E-F40C-4004-A54F-A974D54CE6BB}" destId="{60E3B344-9EF1-4AB5-9F6C-F61A5CA9C272}" srcOrd="0" destOrd="0" presId="urn:microsoft.com/office/officeart/2005/8/layout/list1"/>
    <dgm:cxn modelId="{D438ECA0-8C23-4CF3-975C-0AECB55EA7DF}" type="presParOf" srcId="{C779E11E-F40C-4004-A54F-A974D54CE6BB}" destId="{97ABC413-C524-4884-AE74-425666A16053}" srcOrd="1" destOrd="0" presId="urn:microsoft.com/office/officeart/2005/8/layout/list1"/>
    <dgm:cxn modelId="{6743B840-E24F-4C04-93C0-344D6DDB3D7F}" type="presParOf" srcId="{6A2A8610-CAB1-4DC3-B23B-927D988E05A2}" destId="{BC37B330-2888-4944-96BD-E5D31EA0ABED}" srcOrd="5" destOrd="0" presId="urn:microsoft.com/office/officeart/2005/8/layout/list1"/>
    <dgm:cxn modelId="{29844699-1C07-47DC-A0D7-9C7CFA23E04F}" type="presParOf" srcId="{6A2A8610-CAB1-4DC3-B23B-927D988E05A2}" destId="{1007668A-13EB-4699-A722-6094D671481B}" srcOrd="6" destOrd="0" presId="urn:microsoft.com/office/officeart/2005/8/layout/list1"/>
    <dgm:cxn modelId="{918719E8-BD09-498A-8E72-FC2040AF6056}" type="presParOf" srcId="{6A2A8610-CAB1-4DC3-B23B-927D988E05A2}" destId="{9B5A2CE6-E92A-44DA-A74B-F90047CEC1A7}" srcOrd="7" destOrd="0" presId="urn:microsoft.com/office/officeart/2005/8/layout/list1"/>
    <dgm:cxn modelId="{CC25773A-3310-4816-A849-2A1FA8E0DF7E}" type="presParOf" srcId="{6A2A8610-CAB1-4DC3-B23B-927D988E05A2}" destId="{D4F25DA0-7C87-47A8-BDDE-97C9C832ACCE}" srcOrd="8" destOrd="0" presId="urn:microsoft.com/office/officeart/2005/8/layout/list1"/>
    <dgm:cxn modelId="{9E8D8FD4-1AB6-4CF7-B989-69FF2131C848}" type="presParOf" srcId="{D4F25DA0-7C87-47A8-BDDE-97C9C832ACCE}" destId="{7099A0A5-9954-4619-8EC2-F762301D17A6}" srcOrd="0" destOrd="0" presId="urn:microsoft.com/office/officeart/2005/8/layout/list1"/>
    <dgm:cxn modelId="{35E2F32E-9574-449F-A5E0-B7994D08ECD8}" type="presParOf" srcId="{D4F25DA0-7C87-47A8-BDDE-97C9C832ACCE}" destId="{DB04E68D-7B3F-4A73-B870-361DD5010044}" srcOrd="1" destOrd="0" presId="urn:microsoft.com/office/officeart/2005/8/layout/list1"/>
    <dgm:cxn modelId="{CB7FBA6A-0A0B-490E-BF91-FAD719ED6ED7}" type="presParOf" srcId="{6A2A8610-CAB1-4DC3-B23B-927D988E05A2}" destId="{3B7AE665-B3FB-4C7C-99CC-06D03317E3F5}" srcOrd="9" destOrd="0" presId="urn:microsoft.com/office/officeart/2005/8/layout/list1"/>
    <dgm:cxn modelId="{76690E19-5C22-40DF-8CE0-C52CBAA9A436}"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200" b="1" dirty="0" smtClean="0"/>
            <a:t>Purpose</a:t>
          </a:r>
          <a:endParaRPr lang="en-US" sz="1400" b="1"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200" b="1" dirty="0" smtClean="0"/>
            <a:t>User</a:t>
          </a:r>
          <a:endParaRPr lang="en-US" sz="1200" b="1"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To assess the costs and the benefits to the company of continuing the AFP program and to identify possible funding partners. </a:t>
          </a:r>
          <a:endParaRPr lang="en-US" sz="1200" b="1" dirty="0">
            <a:solidFill>
              <a:schemeClr val="tx2"/>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pPr>
            <a:lnSpc>
              <a:spcPts val="1400"/>
            </a:lnSpc>
            <a:spcAft>
              <a:spcPts val="600"/>
            </a:spcAft>
          </a:pPr>
          <a:r>
            <a:rPr lang="en-US" sz="1200" b="1" dirty="0" smtClean="0">
              <a:solidFill>
                <a:schemeClr val="tx2"/>
              </a:solidFill>
            </a:rPr>
            <a:t>The pharmacy chain CFO, pharmacy chain regional manager, the pharmacy chain marketing department and potential funding partners.</a:t>
          </a:r>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200" b="1" dirty="0" smtClean="0"/>
            <a:t>Use</a:t>
          </a:r>
          <a:endParaRPr lang="en-US" sz="1200" b="1"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pPr>
            <a:lnSpc>
              <a:spcPts val="1400"/>
            </a:lnSpc>
            <a:spcAft>
              <a:spcPts val="0"/>
            </a:spcAft>
          </a:pPr>
          <a:r>
            <a:rPr lang="en-US" sz="1200" b="1" dirty="0" smtClean="0">
              <a:solidFill>
                <a:schemeClr val="tx2"/>
              </a:solidFill>
            </a:rPr>
            <a:t>To decide whether to continue funding the AFP program and at what level. Is the program worth the investment?</a:t>
          </a:r>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4F457BAF-9E4D-4266-9430-385AE0C8DA76}" srcId="{82F48403-9991-4A3B-A064-54F33822EB99}" destId="{245EF375-9A79-4A33-BAC6-010A62B3E0D5}" srcOrd="0" destOrd="0" parTransId="{A8D28FFC-C9F9-4650-8EC5-555289CA742A}" sibTransId="{DE03883D-46A3-48AD-89A2-E74F00FF86C0}"/>
    <dgm:cxn modelId="{43BC63CA-9787-4C59-86CD-C03E2D242093}" type="presOf" srcId="{BCBF5FA7-EFF3-4177-BE64-D4B0AABBD06B}" destId="{51936011-BA14-4CF0-A49D-CCFE56AE1FC9}" srcOrd="0" destOrd="1" presId="urn:microsoft.com/office/officeart/2005/8/layout/list1"/>
    <dgm:cxn modelId="{FC5602B2-966F-47F1-9F62-CC4F14AF12FF}" srcId="{886D5F34-37FF-4AEB-BF09-ACC77A447F1E}" destId="{41D2F134-5492-4D8C-A31F-3143DD41A098}" srcOrd="0" destOrd="0" parTransId="{74D7841D-EC55-4121-9530-E2B9670481A5}" sibTransId="{A32DE49B-73D2-45ED-AB47-A3C3807F8AD3}"/>
    <dgm:cxn modelId="{2630C1A4-DEB1-48F4-AB59-FCFCDF6E6242}" type="presOf" srcId="{245EF375-9A79-4A33-BAC6-010A62B3E0D5}" destId="{1007668A-13EB-4699-A722-6094D671481B}" srcOrd="0" destOrd="0"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CC8B314A-E928-43DE-AA22-D82FCA73940A}" type="presOf" srcId="{DE08CCB9-8C43-4D8C-8758-42C9074F6D4A}" destId="{6A2A8610-CAB1-4DC3-B23B-927D988E05A2}" srcOrd="0" destOrd="0" presId="urn:microsoft.com/office/officeart/2005/8/layout/list1"/>
    <dgm:cxn modelId="{17E495EC-1907-4F9C-8A60-64A243136EFF}" type="presOf" srcId="{41D2F134-5492-4D8C-A31F-3143DD41A098}" destId="{0955DC4A-4339-470D-B6C1-6608C3D998CE}" srcOrd="0" destOrd="0" presId="urn:microsoft.com/office/officeart/2005/8/layout/list1"/>
    <dgm:cxn modelId="{CA62B3E4-A2C2-488E-94DC-057CB2A71673}" type="presOf" srcId="{886D5F34-37FF-4AEB-BF09-ACC77A447F1E}" destId="{DB04E68D-7B3F-4A73-B870-361DD5010044}" srcOrd="1" destOrd="0" presId="urn:microsoft.com/office/officeart/2005/8/layout/list1"/>
    <dgm:cxn modelId="{ED44A95D-DC92-4C4E-8AD4-000CA9BA4DBE}" type="presOf" srcId="{886D5F34-37FF-4AEB-BF09-ACC77A447F1E}" destId="{7099A0A5-9954-4619-8EC2-F762301D17A6}" srcOrd="0"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F4080ED2-6285-4252-AFFA-A9A4F7A3EA5F}" type="presOf" srcId="{82F48403-9991-4A3B-A064-54F33822EB99}" destId="{60E3B344-9EF1-4AB5-9F6C-F61A5CA9C272}" srcOrd="0" destOrd="0" presId="urn:microsoft.com/office/officeart/2005/8/layout/list1"/>
    <dgm:cxn modelId="{38101F58-237A-4EF6-B510-B0B74BE6A2E4}" type="presOf" srcId="{82F48403-9991-4A3B-A064-54F33822EB99}" destId="{97ABC413-C524-4884-AE74-425666A16053}" srcOrd="1" destOrd="0" presId="urn:microsoft.com/office/officeart/2005/8/layout/list1"/>
    <dgm:cxn modelId="{0AAE5BF6-FA27-4DB3-8A93-35036153063D}" srcId="{DE08CCB9-8C43-4D8C-8758-42C9074F6D4A}" destId="{886D5F34-37FF-4AEB-BF09-ACC77A447F1E}" srcOrd="2" destOrd="0" parTransId="{18D0444D-1DF8-40B3-8F01-540A2CBDC284}" sibTransId="{0C26FDAC-966A-43E4-9835-2C8A6FC3E15B}"/>
    <dgm:cxn modelId="{6A2EF7F7-87CA-4C87-9922-55F4DFCDC680}" type="presOf" srcId="{2EB62B16-7D58-4817-9DED-17352A19FDF7}" destId="{274ACE30-BFBD-45C0-9C5B-33DF5DA04990}" srcOrd="1" destOrd="0" presId="urn:microsoft.com/office/officeart/2005/8/layout/list1"/>
    <dgm:cxn modelId="{CDD3B272-88C8-410B-8309-EDE17FCA3F78}" type="presOf" srcId="{2EB62B16-7D58-4817-9DED-17352A19FDF7}" destId="{763E4860-2D0F-4B01-B551-AB9B8BAD2CEB}" srcOrd="0" destOrd="0" presId="urn:microsoft.com/office/officeart/2005/8/layout/list1"/>
    <dgm:cxn modelId="{BE83BB20-8858-4236-ABE1-B3A160186555}" type="presOf" srcId="{233CBF1C-9B3E-45DE-B8B8-37F12E799E97}" destId="{51936011-BA14-4CF0-A49D-CCFE56AE1FC9}" srcOrd="0" destOrd="0" presId="urn:microsoft.com/office/officeart/2005/8/layout/list1"/>
    <dgm:cxn modelId="{7F1FF65B-63FF-43CF-B4B9-37CC189ACE64}" srcId="{DE08CCB9-8C43-4D8C-8758-42C9074F6D4A}" destId="{82F48403-9991-4A3B-A064-54F33822EB99}" srcOrd="1" destOrd="0" parTransId="{38F08EC4-D266-4101-B429-AF5940A72C81}" sibTransId="{3C2F304A-2E15-4F05-9E87-FB48A5E4DEA2}"/>
    <dgm:cxn modelId="{B7F94C91-5418-452E-9BAB-361CCDFA3EE9}" srcId="{2EB62B16-7D58-4817-9DED-17352A19FDF7}" destId="{BCBF5FA7-EFF3-4177-BE64-D4B0AABBD06B}" srcOrd="1" destOrd="0" parTransId="{7CC95EA5-84D6-4120-BD30-DCFDD948C8B7}" sibTransId="{3CE8A9D5-726B-467A-BCB2-804C697A245E}"/>
    <dgm:cxn modelId="{78356368-F44B-43BA-83B2-73740902CAF6}" type="presParOf" srcId="{6A2A8610-CAB1-4DC3-B23B-927D988E05A2}" destId="{75CADCAC-7DBF-4758-A0C6-74E2EF0FE11F}" srcOrd="0" destOrd="0" presId="urn:microsoft.com/office/officeart/2005/8/layout/list1"/>
    <dgm:cxn modelId="{AFE94FDC-1E33-4377-ADE8-247FF0CB3C23}" type="presParOf" srcId="{75CADCAC-7DBF-4758-A0C6-74E2EF0FE11F}" destId="{763E4860-2D0F-4B01-B551-AB9B8BAD2CEB}" srcOrd="0" destOrd="0" presId="urn:microsoft.com/office/officeart/2005/8/layout/list1"/>
    <dgm:cxn modelId="{8E7B1D4D-38B7-436F-8CA1-CA1096E02D53}" type="presParOf" srcId="{75CADCAC-7DBF-4758-A0C6-74E2EF0FE11F}" destId="{274ACE30-BFBD-45C0-9C5B-33DF5DA04990}" srcOrd="1" destOrd="0" presId="urn:microsoft.com/office/officeart/2005/8/layout/list1"/>
    <dgm:cxn modelId="{66E1E163-B3B3-4CB4-BF13-F8776FE577A3}" type="presParOf" srcId="{6A2A8610-CAB1-4DC3-B23B-927D988E05A2}" destId="{8FD0B2FF-DB10-466F-95C3-BF5C9E890B2C}" srcOrd="1" destOrd="0" presId="urn:microsoft.com/office/officeart/2005/8/layout/list1"/>
    <dgm:cxn modelId="{4B427BC0-DF22-4784-9341-D832AC7ED6C1}" type="presParOf" srcId="{6A2A8610-CAB1-4DC3-B23B-927D988E05A2}" destId="{51936011-BA14-4CF0-A49D-CCFE56AE1FC9}" srcOrd="2" destOrd="0" presId="urn:microsoft.com/office/officeart/2005/8/layout/list1"/>
    <dgm:cxn modelId="{B875CADE-B3D5-4385-BE4A-4FEC7F11EBD0}" type="presParOf" srcId="{6A2A8610-CAB1-4DC3-B23B-927D988E05A2}" destId="{91643134-A819-469A-A65B-8C3EE8B75AB6}" srcOrd="3" destOrd="0" presId="urn:microsoft.com/office/officeart/2005/8/layout/list1"/>
    <dgm:cxn modelId="{4A1F95FD-5D0B-4794-9086-73D54664AB5B}" type="presParOf" srcId="{6A2A8610-CAB1-4DC3-B23B-927D988E05A2}" destId="{C779E11E-F40C-4004-A54F-A974D54CE6BB}" srcOrd="4" destOrd="0" presId="urn:microsoft.com/office/officeart/2005/8/layout/list1"/>
    <dgm:cxn modelId="{48D234DA-E6DC-4204-BD7C-587FFB65647E}" type="presParOf" srcId="{C779E11E-F40C-4004-A54F-A974D54CE6BB}" destId="{60E3B344-9EF1-4AB5-9F6C-F61A5CA9C272}" srcOrd="0" destOrd="0" presId="urn:microsoft.com/office/officeart/2005/8/layout/list1"/>
    <dgm:cxn modelId="{3C81FBDA-5369-44F6-AB2A-A0F43DCE46E2}" type="presParOf" srcId="{C779E11E-F40C-4004-A54F-A974D54CE6BB}" destId="{97ABC413-C524-4884-AE74-425666A16053}" srcOrd="1" destOrd="0" presId="urn:microsoft.com/office/officeart/2005/8/layout/list1"/>
    <dgm:cxn modelId="{15BCE4FA-155A-49EE-88C2-C605A6C99911}" type="presParOf" srcId="{6A2A8610-CAB1-4DC3-B23B-927D988E05A2}" destId="{BC37B330-2888-4944-96BD-E5D31EA0ABED}" srcOrd="5" destOrd="0" presId="urn:microsoft.com/office/officeart/2005/8/layout/list1"/>
    <dgm:cxn modelId="{F451D5B1-EAE3-40A9-8B2A-FD5716A2B14B}" type="presParOf" srcId="{6A2A8610-CAB1-4DC3-B23B-927D988E05A2}" destId="{1007668A-13EB-4699-A722-6094D671481B}" srcOrd="6" destOrd="0" presId="urn:microsoft.com/office/officeart/2005/8/layout/list1"/>
    <dgm:cxn modelId="{0A2A1C31-D02A-443A-8891-B5B50996EFE9}" type="presParOf" srcId="{6A2A8610-CAB1-4DC3-B23B-927D988E05A2}" destId="{9B5A2CE6-E92A-44DA-A74B-F90047CEC1A7}" srcOrd="7" destOrd="0" presId="urn:microsoft.com/office/officeart/2005/8/layout/list1"/>
    <dgm:cxn modelId="{1FA4211F-8649-40DD-A9E9-FB4DADCB772D}" type="presParOf" srcId="{6A2A8610-CAB1-4DC3-B23B-927D988E05A2}" destId="{D4F25DA0-7C87-47A8-BDDE-97C9C832ACCE}" srcOrd="8" destOrd="0" presId="urn:microsoft.com/office/officeart/2005/8/layout/list1"/>
    <dgm:cxn modelId="{8295E03A-9B78-47F8-A564-FCE8552945CB}" type="presParOf" srcId="{D4F25DA0-7C87-47A8-BDDE-97C9C832ACCE}" destId="{7099A0A5-9954-4619-8EC2-F762301D17A6}" srcOrd="0" destOrd="0" presId="urn:microsoft.com/office/officeart/2005/8/layout/list1"/>
    <dgm:cxn modelId="{099FF70E-1607-4463-8C65-A23C68984BC1}" type="presParOf" srcId="{D4F25DA0-7C87-47A8-BDDE-97C9C832ACCE}" destId="{DB04E68D-7B3F-4A73-B870-361DD5010044}" srcOrd="1" destOrd="0" presId="urn:microsoft.com/office/officeart/2005/8/layout/list1"/>
    <dgm:cxn modelId="{88E147B9-1F8D-487F-BA23-3C12CC0F6EEA}" type="presParOf" srcId="{6A2A8610-CAB1-4DC3-B23B-927D988E05A2}" destId="{3B7AE665-B3FB-4C7C-99CC-06D03317E3F5}" srcOrd="9" destOrd="0" presId="urn:microsoft.com/office/officeart/2005/8/layout/list1"/>
    <dgm:cxn modelId="{87D1AD97-9D87-4B76-A289-934E32115983}"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400" dirty="0" smtClean="0"/>
            <a:t>Purpose</a:t>
          </a:r>
          <a:endParaRPr lang="en-US" sz="1400"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400" dirty="0" smtClean="0"/>
            <a:t>User</a:t>
          </a:r>
          <a:endParaRPr lang="en-US" sz="1400"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BCBF5FA7-EFF3-4177-BE64-D4B0AABBD06B}">
      <dgm:prSet/>
      <dgm:spPr/>
      <dgm:t>
        <a:bodyPr lIns="91440" rIns="91440"/>
        <a:lstStyle/>
        <a:p>
          <a:pPr marL="57150" indent="0"/>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400" dirty="0" smtClean="0"/>
            <a:t>Use</a:t>
          </a:r>
          <a:endParaRPr lang="en-US" sz="1400"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ED5A217A-230B-44E6-A2DA-75FEEC3E961C}">
      <dgm:prSet phldrT="[Text]" custT="1"/>
      <dgm:spPr/>
      <dgm:t>
        <a:bodyPr lIns="91440" rIns="91440"/>
        <a:lstStyle/>
        <a:p>
          <a:pPr marL="114300" indent="0"/>
          <a:endParaRPr lang="en-US" sz="1200" b="1" dirty="0">
            <a:solidFill>
              <a:schemeClr val="tx2"/>
            </a:solidFill>
          </a:endParaRPr>
        </a:p>
      </dgm:t>
    </dgm:pt>
    <dgm:pt modelId="{84A0BD4F-E296-4946-B80B-3AC9EF9575E8}" type="parTrans" cxnId="{2C6637C5-3AD1-439E-A15B-AD85B5962D68}">
      <dgm:prSet/>
      <dgm:spPr/>
      <dgm:t>
        <a:bodyPr/>
        <a:lstStyle/>
        <a:p>
          <a:endParaRPr lang="en-US"/>
        </a:p>
      </dgm:t>
    </dgm:pt>
    <dgm:pt modelId="{01258059-50B4-4CE8-9CE9-F7FF3DB3BCE6}" type="sibTrans" cxnId="{2C6637C5-3AD1-439E-A15B-AD85B5962D68}">
      <dgm:prSet/>
      <dgm:spPr/>
      <dgm:t>
        <a:bodyPr/>
        <a:lstStyle/>
        <a:p>
          <a:endParaRPr lang="en-US"/>
        </a:p>
      </dgm:t>
    </dgm:pt>
    <dgm:pt modelId="{74268ACC-11EF-4897-8ED1-14125750378D}">
      <dgm:prSet phldrT="[Text]" custT="1"/>
      <dgm:spPr/>
      <dgm:t>
        <a:bodyPr lIns="91440" rIns="91440"/>
        <a:lstStyle/>
        <a:p>
          <a:pPr marL="0" indent="285750"/>
          <a:r>
            <a:rPr lang="en-US" sz="1200" b="1" dirty="0" smtClean="0">
              <a:solidFill>
                <a:schemeClr val="tx2"/>
              </a:solidFill>
            </a:rPr>
            <a:t> [</a:t>
          </a:r>
          <a:r>
            <a:rPr lang="en-US" sz="1200" b="1" i="1" dirty="0" smtClean="0">
              <a:solidFill>
                <a:schemeClr val="tx2"/>
              </a:solidFill>
            </a:rPr>
            <a:t>What would be your answer?]</a:t>
          </a:r>
          <a:endParaRPr lang="en-US" sz="1200" b="1" i="1" dirty="0">
            <a:solidFill>
              <a:schemeClr val="tx2"/>
            </a:solidFill>
          </a:endParaRPr>
        </a:p>
      </dgm:t>
    </dgm:pt>
    <dgm:pt modelId="{8107D510-AEF3-4C3C-8345-B489951631DC}" type="parTrans" cxnId="{E7F475C4-05C6-4B84-A517-BAC0CF2F46D2}">
      <dgm:prSet/>
      <dgm:spPr/>
      <dgm:t>
        <a:bodyPr/>
        <a:lstStyle/>
        <a:p>
          <a:endParaRPr lang="en-US"/>
        </a:p>
      </dgm:t>
    </dgm:pt>
    <dgm:pt modelId="{798A8D65-26E9-4948-8E93-075AE42884A6}" type="sibTrans" cxnId="{E7F475C4-05C6-4B84-A517-BAC0CF2F46D2}">
      <dgm:prSet/>
      <dgm:spPr/>
      <dgm:t>
        <a:bodyPr/>
        <a:lstStyle/>
        <a:p>
          <a:endParaRPr lang="en-US"/>
        </a:p>
      </dgm:t>
    </dgm:pt>
    <dgm:pt modelId="{D0058DE6-D7F2-462C-8B9D-312D37AA3D41}">
      <dgm:prSet phldrT="[Text]" custT="1"/>
      <dgm:spPr/>
      <dgm:t>
        <a:bodyPr/>
        <a:lstStyle/>
        <a:p>
          <a:r>
            <a:rPr lang="en-US" sz="1200" b="1" dirty="0" smtClean="0">
              <a:solidFill>
                <a:schemeClr val="tx2"/>
              </a:solidFill>
            </a:rPr>
            <a:t>[</a:t>
          </a:r>
          <a:r>
            <a:rPr lang="en-US" sz="1200" b="1" i="1" dirty="0" smtClean="0">
              <a:solidFill>
                <a:schemeClr val="tx2"/>
              </a:solidFill>
            </a:rPr>
            <a:t>What would be your answer?]</a:t>
          </a:r>
          <a:endParaRPr lang="en-US" sz="1200" b="1" dirty="0">
            <a:solidFill>
              <a:schemeClr val="tx2"/>
            </a:solidFill>
          </a:endParaRPr>
        </a:p>
      </dgm:t>
    </dgm:pt>
    <dgm:pt modelId="{C08F3925-A5A8-42D5-AFF2-3E2DB57A5DF9}" type="parTrans" cxnId="{E44E569F-0A1A-4FE8-8DC1-E0D0680140C5}">
      <dgm:prSet/>
      <dgm:spPr/>
      <dgm:t>
        <a:bodyPr/>
        <a:lstStyle/>
        <a:p>
          <a:endParaRPr lang="en-US"/>
        </a:p>
      </dgm:t>
    </dgm:pt>
    <dgm:pt modelId="{07126A27-1C40-43C3-B7F6-D649EC2F982C}" type="sibTrans" cxnId="{E44E569F-0A1A-4FE8-8DC1-E0D0680140C5}">
      <dgm:prSet/>
      <dgm:spPr/>
      <dgm:t>
        <a:bodyPr/>
        <a:lstStyle/>
        <a:p>
          <a:endParaRPr lang="en-US"/>
        </a:p>
      </dgm:t>
    </dgm:pt>
    <dgm:pt modelId="{DF5D345A-3FA2-4DCC-8A80-CFB0A6DB08F5}">
      <dgm:prSet custT="1"/>
      <dgm:spPr/>
      <dgm:t>
        <a:bodyPr/>
        <a:lstStyle/>
        <a:p>
          <a:r>
            <a:rPr lang="en-US" sz="1200" b="1" dirty="0" smtClean="0">
              <a:solidFill>
                <a:schemeClr val="tx2"/>
              </a:solidFill>
            </a:rPr>
            <a:t>[</a:t>
          </a:r>
          <a:r>
            <a:rPr lang="en-US" sz="1200" b="1" i="1" dirty="0" smtClean="0">
              <a:solidFill>
                <a:schemeClr val="tx2"/>
              </a:solidFill>
            </a:rPr>
            <a:t>What would be your answer?]</a:t>
          </a:r>
          <a:endParaRPr lang="en-US" sz="1200" b="1" dirty="0">
            <a:solidFill>
              <a:schemeClr val="tx2"/>
            </a:solidFill>
          </a:endParaRPr>
        </a:p>
      </dgm:t>
    </dgm:pt>
    <dgm:pt modelId="{B2E0858D-868D-4729-960E-BC0C94FD1A50}" type="parTrans" cxnId="{71488E78-C726-4980-B79A-A45FC0FD818B}">
      <dgm:prSet/>
      <dgm:spPr/>
      <dgm:t>
        <a:bodyPr/>
        <a:lstStyle/>
        <a:p>
          <a:endParaRPr lang="en-US"/>
        </a:p>
      </dgm:t>
    </dgm:pt>
    <dgm:pt modelId="{37E4D13C-D59D-4190-A549-9402A9A95652}" type="sibTrans" cxnId="{71488E78-C726-4980-B79A-A45FC0FD818B}">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custLinFactNeighborY="31124">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B4632401-E61D-4E15-95BA-982156910A69}" type="presOf" srcId="{245EF375-9A79-4A33-BAC6-010A62B3E0D5}" destId="{1007668A-13EB-4699-A722-6094D671481B}" srcOrd="0" destOrd="1" presId="urn:microsoft.com/office/officeart/2005/8/layout/list1"/>
    <dgm:cxn modelId="{71488E78-C726-4980-B79A-A45FC0FD818B}" srcId="{886D5F34-37FF-4AEB-BF09-ACC77A447F1E}" destId="{DF5D345A-3FA2-4DCC-8A80-CFB0A6DB08F5}" srcOrd="0" destOrd="0" parTransId="{B2E0858D-868D-4729-960E-BC0C94FD1A50}" sibTransId="{37E4D13C-D59D-4190-A549-9402A9A95652}"/>
    <dgm:cxn modelId="{83AC423B-4433-465E-8FC4-0C2357EAD10F}" type="presOf" srcId="{ED5A217A-230B-44E6-A2DA-75FEEC3E961C}" destId="{51936011-BA14-4CF0-A49D-CCFE56AE1FC9}" srcOrd="0" destOrd="1" presId="urn:microsoft.com/office/officeart/2005/8/layout/list1"/>
    <dgm:cxn modelId="{B7F94C91-5418-452E-9BAB-361CCDFA3EE9}" srcId="{2EB62B16-7D58-4817-9DED-17352A19FDF7}" destId="{BCBF5FA7-EFF3-4177-BE64-D4B0AABBD06B}" srcOrd="2" destOrd="0" parTransId="{7CC95EA5-84D6-4120-BD30-DCFDD948C8B7}" sibTransId="{3CE8A9D5-726B-467A-BCB2-804C697A245E}"/>
    <dgm:cxn modelId="{0AAE5BF6-FA27-4DB3-8A93-35036153063D}" srcId="{DE08CCB9-8C43-4D8C-8758-42C9074F6D4A}" destId="{886D5F34-37FF-4AEB-BF09-ACC77A447F1E}" srcOrd="2" destOrd="0" parTransId="{18D0444D-1DF8-40B3-8F01-540A2CBDC284}" sibTransId="{0C26FDAC-966A-43E4-9835-2C8A6FC3E15B}"/>
    <dgm:cxn modelId="{9FA21A30-9D12-4119-8D65-9A9303FB7670}" type="presOf" srcId="{D0058DE6-D7F2-462C-8B9D-312D37AA3D41}" destId="{1007668A-13EB-4699-A722-6094D671481B}" srcOrd="0" destOrd="0" presId="urn:microsoft.com/office/officeart/2005/8/layout/list1"/>
    <dgm:cxn modelId="{FC5602B2-966F-47F1-9F62-CC4F14AF12FF}" srcId="{886D5F34-37FF-4AEB-BF09-ACC77A447F1E}" destId="{41D2F134-5492-4D8C-A31F-3143DD41A098}" srcOrd="1" destOrd="0" parTransId="{74D7841D-EC55-4121-9530-E2B9670481A5}" sibTransId="{A32DE49B-73D2-45ED-AB47-A3C3807F8AD3}"/>
    <dgm:cxn modelId="{9A4D883B-CD63-49FF-A848-2897C3EC33E9}" type="presOf" srcId="{DE08CCB9-8C43-4D8C-8758-42C9074F6D4A}" destId="{6A2A8610-CAB1-4DC3-B23B-927D988E05A2}" srcOrd="0" destOrd="0" presId="urn:microsoft.com/office/officeart/2005/8/layout/list1"/>
    <dgm:cxn modelId="{69A7BB9C-10D3-427E-87D7-4907FA359315}" type="presOf" srcId="{886D5F34-37FF-4AEB-BF09-ACC77A447F1E}" destId="{7099A0A5-9954-4619-8EC2-F762301D17A6}" srcOrd="0" destOrd="0" presId="urn:microsoft.com/office/officeart/2005/8/layout/list1"/>
    <dgm:cxn modelId="{5DCC87D1-00B6-444B-9739-9A8C0A4A7421}" type="presOf" srcId="{41D2F134-5492-4D8C-A31F-3143DD41A098}" destId="{0955DC4A-4339-470D-B6C1-6608C3D998CE}" srcOrd="0" destOrd="1" presId="urn:microsoft.com/office/officeart/2005/8/layout/list1"/>
    <dgm:cxn modelId="{7F1FF65B-63FF-43CF-B4B9-37CC189ACE64}" srcId="{DE08CCB9-8C43-4D8C-8758-42C9074F6D4A}" destId="{82F48403-9991-4A3B-A064-54F33822EB99}" srcOrd="1" destOrd="0" parTransId="{38F08EC4-D266-4101-B429-AF5940A72C81}" sibTransId="{3C2F304A-2E15-4F05-9E87-FB48A5E4DEA2}"/>
    <dgm:cxn modelId="{2C6637C5-3AD1-439E-A15B-AD85B5962D68}" srcId="{2EB62B16-7D58-4817-9DED-17352A19FDF7}" destId="{ED5A217A-230B-44E6-A2DA-75FEEC3E961C}" srcOrd="1" destOrd="0" parTransId="{84A0BD4F-E296-4946-B80B-3AC9EF9575E8}" sibTransId="{01258059-50B4-4CE8-9CE9-F7FF3DB3BCE6}"/>
    <dgm:cxn modelId="{4F457BAF-9E4D-4266-9430-385AE0C8DA76}" srcId="{82F48403-9991-4A3B-A064-54F33822EB99}" destId="{245EF375-9A79-4A33-BAC6-010A62B3E0D5}" srcOrd="1" destOrd="0" parTransId="{A8D28FFC-C9F9-4650-8EC5-555289CA742A}" sibTransId="{DE03883D-46A3-48AD-89A2-E74F00FF86C0}"/>
    <dgm:cxn modelId="{8F9314AA-472E-4211-AB15-1455406A3B78}" type="presOf" srcId="{DF5D345A-3FA2-4DCC-8A80-CFB0A6DB08F5}" destId="{0955DC4A-4339-470D-B6C1-6608C3D998CE}" srcOrd="0" destOrd="0"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E7F475C4-05C6-4B84-A517-BAC0CF2F46D2}" srcId="{2EB62B16-7D58-4817-9DED-17352A19FDF7}" destId="{74268ACC-11EF-4897-8ED1-14125750378D}" srcOrd="0" destOrd="0" parTransId="{8107D510-AEF3-4C3C-8345-B489951631DC}" sibTransId="{798A8D65-26E9-4948-8E93-075AE42884A6}"/>
    <dgm:cxn modelId="{BC12AB7F-6958-45E4-B6A2-DF79EB2678CD}" type="presOf" srcId="{74268ACC-11EF-4897-8ED1-14125750378D}" destId="{51936011-BA14-4CF0-A49D-CCFE56AE1FC9}" srcOrd="0" destOrd="0" presId="urn:microsoft.com/office/officeart/2005/8/layout/list1"/>
    <dgm:cxn modelId="{09B9A99C-0A13-48D9-AC2D-DAA1D7EEE292}" type="presOf" srcId="{BCBF5FA7-EFF3-4177-BE64-D4B0AABBD06B}" destId="{51936011-BA14-4CF0-A49D-CCFE56AE1FC9}" srcOrd="0" destOrd="2" presId="urn:microsoft.com/office/officeart/2005/8/layout/list1"/>
    <dgm:cxn modelId="{0EF42D7A-F88A-421C-B64A-06B675DC5A82}" type="presOf" srcId="{2EB62B16-7D58-4817-9DED-17352A19FDF7}" destId="{763E4860-2D0F-4B01-B551-AB9B8BAD2CEB}" srcOrd="0" destOrd="0" presId="urn:microsoft.com/office/officeart/2005/8/layout/list1"/>
    <dgm:cxn modelId="{701EDEB3-6B77-43AA-A786-08A6921EA78C}" type="presOf" srcId="{82F48403-9991-4A3B-A064-54F33822EB99}" destId="{60E3B344-9EF1-4AB5-9F6C-F61A5CA9C272}" srcOrd="0" destOrd="0" presId="urn:microsoft.com/office/officeart/2005/8/layout/list1"/>
    <dgm:cxn modelId="{E44E569F-0A1A-4FE8-8DC1-E0D0680140C5}" srcId="{82F48403-9991-4A3B-A064-54F33822EB99}" destId="{D0058DE6-D7F2-462C-8B9D-312D37AA3D41}" srcOrd="0" destOrd="0" parTransId="{C08F3925-A5A8-42D5-AFF2-3E2DB57A5DF9}" sibTransId="{07126A27-1C40-43C3-B7F6-D649EC2F982C}"/>
    <dgm:cxn modelId="{138A70BF-79F6-4EE6-8C04-C57A87A5EE09}" type="presOf" srcId="{2EB62B16-7D58-4817-9DED-17352A19FDF7}" destId="{274ACE30-BFBD-45C0-9C5B-33DF5DA04990}" srcOrd="1" destOrd="0" presId="urn:microsoft.com/office/officeart/2005/8/layout/list1"/>
    <dgm:cxn modelId="{B9CD0506-ED69-44FF-8748-C38F3E40EC66}" type="presOf" srcId="{886D5F34-37FF-4AEB-BF09-ACC77A447F1E}" destId="{DB04E68D-7B3F-4A73-B870-361DD5010044}" srcOrd="1" destOrd="0" presId="urn:microsoft.com/office/officeart/2005/8/layout/list1"/>
    <dgm:cxn modelId="{B1C685B0-4FEC-4720-A131-4E3955EEE9E2}" type="presOf" srcId="{82F48403-9991-4A3B-A064-54F33822EB99}" destId="{97ABC413-C524-4884-AE74-425666A16053}" srcOrd="1" destOrd="0" presId="urn:microsoft.com/office/officeart/2005/8/layout/list1"/>
    <dgm:cxn modelId="{27121AC4-9F34-4281-89BE-9289BAFAEEEE}" type="presParOf" srcId="{6A2A8610-CAB1-4DC3-B23B-927D988E05A2}" destId="{75CADCAC-7DBF-4758-A0C6-74E2EF0FE11F}" srcOrd="0" destOrd="0" presId="urn:microsoft.com/office/officeart/2005/8/layout/list1"/>
    <dgm:cxn modelId="{CC75B6AB-D5EE-4EEC-BA99-230C4BA40008}" type="presParOf" srcId="{75CADCAC-7DBF-4758-A0C6-74E2EF0FE11F}" destId="{763E4860-2D0F-4B01-B551-AB9B8BAD2CEB}" srcOrd="0" destOrd="0" presId="urn:microsoft.com/office/officeart/2005/8/layout/list1"/>
    <dgm:cxn modelId="{49A83F7B-C437-4278-9DFA-A4C2444BA7AD}" type="presParOf" srcId="{75CADCAC-7DBF-4758-A0C6-74E2EF0FE11F}" destId="{274ACE30-BFBD-45C0-9C5B-33DF5DA04990}" srcOrd="1" destOrd="0" presId="urn:microsoft.com/office/officeart/2005/8/layout/list1"/>
    <dgm:cxn modelId="{A68C6C87-79FA-425C-8910-498C0C661294}" type="presParOf" srcId="{6A2A8610-CAB1-4DC3-B23B-927D988E05A2}" destId="{8FD0B2FF-DB10-466F-95C3-BF5C9E890B2C}" srcOrd="1" destOrd="0" presId="urn:microsoft.com/office/officeart/2005/8/layout/list1"/>
    <dgm:cxn modelId="{01B7020A-61FB-4B3B-9535-4418F5815F86}" type="presParOf" srcId="{6A2A8610-CAB1-4DC3-B23B-927D988E05A2}" destId="{51936011-BA14-4CF0-A49D-CCFE56AE1FC9}" srcOrd="2" destOrd="0" presId="urn:microsoft.com/office/officeart/2005/8/layout/list1"/>
    <dgm:cxn modelId="{AF199B67-D6CB-4B33-A6AB-5E2F70463B9F}" type="presParOf" srcId="{6A2A8610-CAB1-4DC3-B23B-927D988E05A2}" destId="{91643134-A819-469A-A65B-8C3EE8B75AB6}" srcOrd="3" destOrd="0" presId="urn:microsoft.com/office/officeart/2005/8/layout/list1"/>
    <dgm:cxn modelId="{CE5CA4D9-2084-4806-B21C-85E22CA24A1F}" type="presParOf" srcId="{6A2A8610-CAB1-4DC3-B23B-927D988E05A2}" destId="{C779E11E-F40C-4004-A54F-A974D54CE6BB}" srcOrd="4" destOrd="0" presId="urn:microsoft.com/office/officeart/2005/8/layout/list1"/>
    <dgm:cxn modelId="{996BDA43-AC8C-4514-94F1-C32544F2D485}" type="presParOf" srcId="{C779E11E-F40C-4004-A54F-A974D54CE6BB}" destId="{60E3B344-9EF1-4AB5-9F6C-F61A5CA9C272}" srcOrd="0" destOrd="0" presId="urn:microsoft.com/office/officeart/2005/8/layout/list1"/>
    <dgm:cxn modelId="{26E44E40-B53A-479E-9E12-C42D6F66B96E}" type="presParOf" srcId="{C779E11E-F40C-4004-A54F-A974D54CE6BB}" destId="{97ABC413-C524-4884-AE74-425666A16053}" srcOrd="1" destOrd="0" presId="urn:microsoft.com/office/officeart/2005/8/layout/list1"/>
    <dgm:cxn modelId="{4F0D4052-A274-480A-AC24-DC6AB7AFBDD8}" type="presParOf" srcId="{6A2A8610-CAB1-4DC3-B23B-927D988E05A2}" destId="{BC37B330-2888-4944-96BD-E5D31EA0ABED}" srcOrd="5" destOrd="0" presId="urn:microsoft.com/office/officeart/2005/8/layout/list1"/>
    <dgm:cxn modelId="{155C4214-DDA4-4385-8325-77E1951770C7}" type="presParOf" srcId="{6A2A8610-CAB1-4DC3-B23B-927D988E05A2}" destId="{1007668A-13EB-4699-A722-6094D671481B}" srcOrd="6" destOrd="0" presId="urn:microsoft.com/office/officeart/2005/8/layout/list1"/>
    <dgm:cxn modelId="{3CE75827-B106-4FD0-848D-30D6913DFB50}" type="presParOf" srcId="{6A2A8610-CAB1-4DC3-B23B-927D988E05A2}" destId="{9B5A2CE6-E92A-44DA-A74B-F90047CEC1A7}" srcOrd="7" destOrd="0" presId="urn:microsoft.com/office/officeart/2005/8/layout/list1"/>
    <dgm:cxn modelId="{2D47F0B4-96FC-4A71-B2D5-64F2D1C9BC8B}" type="presParOf" srcId="{6A2A8610-CAB1-4DC3-B23B-927D988E05A2}" destId="{D4F25DA0-7C87-47A8-BDDE-97C9C832ACCE}" srcOrd="8" destOrd="0" presId="urn:microsoft.com/office/officeart/2005/8/layout/list1"/>
    <dgm:cxn modelId="{133A8D8B-751A-4505-BCF2-917113E1B2E3}" type="presParOf" srcId="{D4F25DA0-7C87-47A8-BDDE-97C9C832ACCE}" destId="{7099A0A5-9954-4619-8EC2-F762301D17A6}" srcOrd="0" destOrd="0" presId="urn:microsoft.com/office/officeart/2005/8/layout/list1"/>
    <dgm:cxn modelId="{B9445744-CF60-4775-8A06-DF5E42DD3B06}" type="presParOf" srcId="{D4F25DA0-7C87-47A8-BDDE-97C9C832ACCE}" destId="{DB04E68D-7B3F-4A73-B870-361DD5010044}" srcOrd="1" destOrd="0" presId="urn:microsoft.com/office/officeart/2005/8/layout/list1"/>
    <dgm:cxn modelId="{95905997-455E-437A-9AD6-18A30DC89F2C}" type="presParOf" srcId="{6A2A8610-CAB1-4DC3-B23B-927D988E05A2}" destId="{3B7AE665-B3FB-4C7C-99CC-06D03317E3F5}" srcOrd="9" destOrd="0" presId="urn:microsoft.com/office/officeart/2005/8/layout/list1"/>
    <dgm:cxn modelId="{C79AE424-CF5D-420D-BECE-7E8AD1D31B53}"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400" dirty="0" smtClean="0"/>
            <a:t>Purpose</a:t>
          </a:r>
          <a:endParaRPr lang="en-US" sz="1400"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400" dirty="0" smtClean="0"/>
            <a:t>User</a:t>
          </a:r>
          <a:endParaRPr lang="en-US" sz="1400"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To understand why patients at this location are not taking advantage of the free asthma education opportunities to get better control of their asthma. </a:t>
          </a:r>
          <a:endParaRPr lang="en-US" sz="1200" b="1" dirty="0">
            <a:solidFill>
              <a:schemeClr val="tx2"/>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r>
            <a:rPr lang="en-US" sz="1200" b="1" dirty="0" smtClean="0">
              <a:solidFill>
                <a:schemeClr val="tx2"/>
              </a:solidFill>
            </a:rPr>
            <a:t>The state asthma program manager, the lead pharmacist at this location, the AFP program trainer and community  representatives</a:t>
          </a:r>
          <a:r>
            <a:rPr lang="en-US" sz="1200" dirty="0" smtClean="0">
              <a:solidFill>
                <a:schemeClr val="tx2"/>
              </a:solidFill>
            </a:rPr>
            <a:t>.</a:t>
          </a:r>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400" dirty="0" smtClean="0"/>
            <a:t>Use</a:t>
          </a:r>
          <a:endParaRPr lang="en-US" sz="1400"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r>
            <a:rPr lang="en-US" sz="1200" b="1" dirty="0" smtClean="0">
              <a:solidFill>
                <a:schemeClr val="tx2"/>
              </a:solidFill>
            </a:rPr>
            <a:t>To identify and eliminate the barriers to program participation and to improve the marketing of the AFP program in this neighborhood.</a:t>
          </a:r>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4F457BAF-9E4D-4266-9430-385AE0C8DA76}" srcId="{82F48403-9991-4A3B-A064-54F33822EB99}" destId="{245EF375-9A79-4A33-BAC6-010A62B3E0D5}" srcOrd="0" destOrd="0" parTransId="{A8D28FFC-C9F9-4650-8EC5-555289CA742A}" sibTransId="{DE03883D-46A3-48AD-89A2-E74F00FF86C0}"/>
    <dgm:cxn modelId="{DDEE083F-0EB3-4137-B2D3-1FE0CE56905B}" type="presOf" srcId="{233CBF1C-9B3E-45DE-B8B8-37F12E799E97}" destId="{51936011-BA14-4CF0-A49D-CCFE56AE1FC9}" srcOrd="0" destOrd="0" presId="urn:microsoft.com/office/officeart/2005/8/layout/list1"/>
    <dgm:cxn modelId="{FC5602B2-966F-47F1-9F62-CC4F14AF12FF}" srcId="{886D5F34-37FF-4AEB-BF09-ACC77A447F1E}" destId="{41D2F134-5492-4D8C-A31F-3143DD41A098}" srcOrd="0" destOrd="0" parTransId="{74D7841D-EC55-4121-9530-E2B9670481A5}" sibTransId="{A32DE49B-73D2-45ED-AB47-A3C3807F8AD3}"/>
    <dgm:cxn modelId="{ABEE5650-949A-46D1-89C2-2B2D57E34262}" type="presOf" srcId="{2EB62B16-7D58-4817-9DED-17352A19FDF7}" destId="{763E4860-2D0F-4B01-B551-AB9B8BAD2CEB}" srcOrd="0" destOrd="0" presId="urn:microsoft.com/office/officeart/2005/8/layout/list1"/>
    <dgm:cxn modelId="{33B6D6F5-E2EE-4638-8DB7-764E50E8F47A}" type="presOf" srcId="{82F48403-9991-4A3B-A064-54F33822EB99}" destId="{97ABC413-C524-4884-AE74-425666A16053}" srcOrd="1" destOrd="0" presId="urn:microsoft.com/office/officeart/2005/8/layout/list1"/>
    <dgm:cxn modelId="{9A7CCAFB-D61A-4BDF-BC84-92EC3E5309FA}" type="presOf" srcId="{2EB62B16-7D58-4817-9DED-17352A19FDF7}" destId="{274ACE30-BFBD-45C0-9C5B-33DF5DA04990}" srcOrd="1" destOrd="0"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6EB2270A-2A9A-4704-829A-5E67B69C681E}" type="presOf" srcId="{41D2F134-5492-4D8C-A31F-3143DD41A098}" destId="{0955DC4A-4339-470D-B6C1-6608C3D998CE}" srcOrd="0" destOrd="0" presId="urn:microsoft.com/office/officeart/2005/8/layout/list1"/>
    <dgm:cxn modelId="{C9767511-3DDD-4908-A7F5-08B202739803}" type="presOf" srcId="{886D5F34-37FF-4AEB-BF09-ACC77A447F1E}" destId="{DB04E68D-7B3F-4A73-B870-361DD5010044}" srcOrd="1"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147A0FC7-2F2A-4544-B675-750F2D51CEBB}" type="presOf" srcId="{82F48403-9991-4A3B-A064-54F33822EB99}" destId="{60E3B344-9EF1-4AB5-9F6C-F61A5CA9C272}" srcOrd="0" destOrd="0" presId="urn:microsoft.com/office/officeart/2005/8/layout/list1"/>
    <dgm:cxn modelId="{BF7E89A5-367D-450A-9BA2-9FFCE8576DC1}" type="presOf" srcId="{886D5F34-37FF-4AEB-BF09-ACC77A447F1E}" destId="{7099A0A5-9954-4619-8EC2-F762301D17A6}" srcOrd="0" destOrd="0" presId="urn:microsoft.com/office/officeart/2005/8/layout/list1"/>
    <dgm:cxn modelId="{78B5DB8F-9E5C-4940-9865-55C9281D850F}" type="presOf" srcId="{BCBF5FA7-EFF3-4177-BE64-D4B0AABBD06B}" destId="{51936011-BA14-4CF0-A49D-CCFE56AE1FC9}" srcOrd="0" destOrd="1" presId="urn:microsoft.com/office/officeart/2005/8/layout/list1"/>
    <dgm:cxn modelId="{21A0982A-9F30-4E48-8540-E1EBBF0C2610}" type="presOf" srcId="{245EF375-9A79-4A33-BAC6-010A62B3E0D5}" destId="{1007668A-13EB-4699-A722-6094D671481B}" srcOrd="0" destOrd="0" presId="urn:microsoft.com/office/officeart/2005/8/layout/list1"/>
    <dgm:cxn modelId="{CDEC279F-E0DD-478A-8313-74EBA09066BD}" type="presOf" srcId="{DE08CCB9-8C43-4D8C-8758-42C9074F6D4A}" destId="{6A2A8610-CAB1-4DC3-B23B-927D988E05A2}" srcOrd="0" destOrd="0" presId="urn:microsoft.com/office/officeart/2005/8/layout/list1"/>
    <dgm:cxn modelId="{0AAE5BF6-FA27-4DB3-8A93-35036153063D}" srcId="{DE08CCB9-8C43-4D8C-8758-42C9074F6D4A}" destId="{886D5F34-37FF-4AEB-BF09-ACC77A447F1E}" srcOrd="2" destOrd="0" parTransId="{18D0444D-1DF8-40B3-8F01-540A2CBDC284}" sibTransId="{0C26FDAC-966A-43E4-9835-2C8A6FC3E15B}"/>
    <dgm:cxn modelId="{7F1FF65B-63FF-43CF-B4B9-37CC189ACE64}" srcId="{DE08CCB9-8C43-4D8C-8758-42C9074F6D4A}" destId="{82F48403-9991-4A3B-A064-54F33822EB99}" srcOrd="1" destOrd="0" parTransId="{38F08EC4-D266-4101-B429-AF5940A72C81}" sibTransId="{3C2F304A-2E15-4F05-9E87-FB48A5E4DEA2}"/>
    <dgm:cxn modelId="{B7F94C91-5418-452E-9BAB-361CCDFA3EE9}" srcId="{2EB62B16-7D58-4817-9DED-17352A19FDF7}" destId="{BCBF5FA7-EFF3-4177-BE64-D4B0AABBD06B}" srcOrd="1" destOrd="0" parTransId="{7CC95EA5-84D6-4120-BD30-DCFDD948C8B7}" sibTransId="{3CE8A9D5-726B-467A-BCB2-804C697A245E}"/>
    <dgm:cxn modelId="{8734ED8B-0C43-4039-86D5-7A654E7E128A}" type="presParOf" srcId="{6A2A8610-CAB1-4DC3-B23B-927D988E05A2}" destId="{75CADCAC-7DBF-4758-A0C6-74E2EF0FE11F}" srcOrd="0" destOrd="0" presId="urn:microsoft.com/office/officeart/2005/8/layout/list1"/>
    <dgm:cxn modelId="{5977AA12-254C-44D6-B703-E3A30972E5D4}" type="presParOf" srcId="{75CADCAC-7DBF-4758-A0C6-74E2EF0FE11F}" destId="{763E4860-2D0F-4B01-B551-AB9B8BAD2CEB}" srcOrd="0" destOrd="0" presId="urn:microsoft.com/office/officeart/2005/8/layout/list1"/>
    <dgm:cxn modelId="{6113E7F1-A6A4-4F0F-85CD-A5068D159A27}" type="presParOf" srcId="{75CADCAC-7DBF-4758-A0C6-74E2EF0FE11F}" destId="{274ACE30-BFBD-45C0-9C5B-33DF5DA04990}" srcOrd="1" destOrd="0" presId="urn:microsoft.com/office/officeart/2005/8/layout/list1"/>
    <dgm:cxn modelId="{9AF37356-3D92-400B-9F29-84B081EB5E69}" type="presParOf" srcId="{6A2A8610-CAB1-4DC3-B23B-927D988E05A2}" destId="{8FD0B2FF-DB10-466F-95C3-BF5C9E890B2C}" srcOrd="1" destOrd="0" presId="urn:microsoft.com/office/officeart/2005/8/layout/list1"/>
    <dgm:cxn modelId="{B9A0D6F5-238E-4CB4-9ABD-98311B4AFC19}" type="presParOf" srcId="{6A2A8610-CAB1-4DC3-B23B-927D988E05A2}" destId="{51936011-BA14-4CF0-A49D-CCFE56AE1FC9}" srcOrd="2" destOrd="0" presId="urn:microsoft.com/office/officeart/2005/8/layout/list1"/>
    <dgm:cxn modelId="{4C666985-5047-48DB-AD6A-5A0D59AB926D}" type="presParOf" srcId="{6A2A8610-CAB1-4DC3-B23B-927D988E05A2}" destId="{91643134-A819-469A-A65B-8C3EE8B75AB6}" srcOrd="3" destOrd="0" presId="urn:microsoft.com/office/officeart/2005/8/layout/list1"/>
    <dgm:cxn modelId="{7F29EB27-DBED-43AA-B755-9BA03E12C524}" type="presParOf" srcId="{6A2A8610-CAB1-4DC3-B23B-927D988E05A2}" destId="{C779E11E-F40C-4004-A54F-A974D54CE6BB}" srcOrd="4" destOrd="0" presId="urn:microsoft.com/office/officeart/2005/8/layout/list1"/>
    <dgm:cxn modelId="{BF07BBE3-76B5-4800-96C3-6F3BBFFE54B1}" type="presParOf" srcId="{C779E11E-F40C-4004-A54F-A974D54CE6BB}" destId="{60E3B344-9EF1-4AB5-9F6C-F61A5CA9C272}" srcOrd="0" destOrd="0" presId="urn:microsoft.com/office/officeart/2005/8/layout/list1"/>
    <dgm:cxn modelId="{1D98EB8F-A383-42F8-8E41-4D3FEAD9CD1C}" type="presParOf" srcId="{C779E11E-F40C-4004-A54F-A974D54CE6BB}" destId="{97ABC413-C524-4884-AE74-425666A16053}" srcOrd="1" destOrd="0" presId="urn:microsoft.com/office/officeart/2005/8/layout/list1"/>
    <dgm:cxn modelId="{B0CAA196-320F-4BA3-AB4E-0EBBEB92E238}" type="presParOf" srcId="{6A2A8610-CAB1-4DC3-B23B-927D988E05A2}" destId="{BC37B330-2888-4944-96BD-E5D31EA0ABED}" srcOrd="5" destOrd="0" presId="urn:microsoft.com/office/officeart/2005/8/layout/list1"/>
    <dgm:cxn modelId="{F71A1680-E662-4D92-8159-B33B88FDA6E9}" type="presParOf" srcId="{6A2A8610-CAB1-4DC3-B23B-927D988E05A2}" destId="{1007668A-13EB-4699-A722-6094D671481B}" srcOrd="6" destOrd="0" presId="urn:microsoft.com/office/officeart/2005/8/layout/list1"/>
    <dgm:cxn modelId="{8A999D9C-95B5-4CEA-A5E4-37F74DB81AF1}" type="presParOf" srcId="{6A2A8610-CAB1-4DC3-B23B-927D988E05A2}" destId="{9B5A2CE6-E92A-44DA-A74B-F90047CEC1A7}" srcOrd="7" destOrd="0" presId="urn:microsoft.com/office/officeart/2005/8/layout/list1"/>
    <dgm:cxn modelId="{E4402737-E777-49B5-A591-2AFDBBB51618}" type="presParOf" srcId="{6A2A8610-CAB1-4DC3-B23B-927D988E05A2}" destId="{D4F25DA0-7C87-47A8-BDDE-97C9C832ACCE}" srcOrd="8" destOrd="0" presId="urn:microsoft.com/office/officeart/2005/8/layout/list1"/>
    <dgm:cxn modelId="{0CB2E665-E34A-49B7-AD0C-0F9628325CE6}" type="presParOf" srcId="{D4F25DA0-7C87-47A8-BDDE-97C9C832ACCE}" destId="{7099A0A5-9954-4619-8EC2-F762301D17A6}" srcOrd="0" destOrd="0" presId="urn:microsoft.com/office/officeart/2005/8/layout/list1"/>
    <dgm:cxn modelId="{7DD4D53E-59A2-4DA0-A717-23C31C8C240B}" type="presParOf" srcId="{D4F25DA0-7C87-47A8-BDDE-97C9C832ACCE}" destId="{DB04E68D-7B3F-4A73-B870-361DD5010044}" srcOrd="1" destOrd="0" presId="urn:microsoft.com/office/officeart/2005/8/layout/list1"/>
    <dgm:cxn modelId="{018480EC-F12F-4719-BAD5-7748548B6754}" type="presParOf" srcId="{6A2A8610-CAB1-4DC3-B23B-927D988E05A2}" destId="{3B7AE665-B3FB-4C7C-99CC-06D03317E3F5}" srcOrd="9" destOrd="0" presId="urn:microsoft.com/office/officeart/2005/8/layout/list1"/>
    <dgm:cxn modelId="{4C2F0159-5E75-497F-8E1F-8C517CD485FC}"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400" dirty="0" smtClean="0"/>
            <a:t>Purpose</a:t>
          </a:r>
          <a:endParaRPr lang="en-US" sz="1400"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400" dirty="0" smtClean="0"/>
            <a:t>User</a:t>
          </a:r>
          <a:endParaRPr lang="en-US" sz="1400"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To gather information to support the replication and expansion of this asthma-friendly pharmacy pilot program.</a:t>
          </a:r>
          <a:endParaRPr lang="en-US" sz="1200" b="1" dirty="0">
            <a:solidFill>
              <a:schemeClr val="tx2"/>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r>
            <a:rPr lang="en-US" sz="1200" b="1" dirty="0" smtClean="0">
              <a:solidFill>
                <a:schemeClr val="tx2"/>
              </a:solidFill>
            </a:rPr>
            <a:t>The pharmacy champion, the pharmacy chain (funder) company, the pharmacy chain regional manager and pharmacists from potentially adopting sites.</a:t>
          </a:r>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400" dirty="0" smtClean="0"/>
            <a:t>Use</a:t>
          </a:r>
          <a:endParaRPr lang="en-US" sz="1400"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r>
            <a:rPr lang="en-US" sz="1200" b="1" dirty="0" smtClean="0">
              <a:solidFill>
                <a:schemeClr val="tx2"/>
              </a:solidFill>
            </a:rPr>
            <a:t>To learn what resources will be required to expand the AFP program so a decision can be made about whether, how and when the program can be expanded.</a:t>
          </a:r>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4F457BAF-9E4D-4266-9430-385AE0C8DA76}" srcId="{82F48403-9991-4A3B-A064-54F33822EB99}" destId="{245EF375-9A79-4A33-BAC6-010A62B3E0D5}" srcOrd="0" destOrd="0" parTransId="{A8D28FFC-C9F9-4650-8EC5-555289CA742A}" sibTransId="{DE03883D-46A3-48AD-89A2-E74F00FF86C0}"/>
    <dgm:cxn modelId="{BD64391D-D253-4769-B3B1-45C92A571822}" type="presOf" srcId="{2EB62B16-7D58-4817-9DED-17352A19FDF7}" destId="{763E4860-2D0F-4B01-B551-AB9B8BAD2CEB}" srcOrd="0" destOrd="0" presId="urn:microsoft.com/office/officeart/2005/8/layout/list1"/>
    <dgm:cxn modelId="{FC5602B2-966F-47F1-9F62-CC4F14AF12FF}" srcId="{886D5F34-37FF-4AEB-BF09-ACC77A447F1E}" destId="{41D2F134-5492-4D8C-A31F-3143DD41A098}" srcOrd="0" destOrd="0" parTransId="{74D7841D-EC55-4121-9530-E2B9670481A5}" sibTransId="{A32DE49B-73D2-45ED-AB47-A3C3807F8AD3}"/>
    <dgm:cxn modelId="{A62A7066-3B30-4159-9D7A-1006B39B10EA}" type="presOf" srcId="{886D5F34-37FF-4AEB-BF09-ACC77A447F1E}" destId="{7099A0A5-9954-4619-8EC2-F762301D17A6}" srcOrd="0" destOrd="0" presId="urn:microsoft.com/office/officeart/2005/8/layout/list1"/>
    <dgm:cxn modelId="{1B4CE7D3-800B-4EC3-9467-9F40407C7855}" type="presOf" srcId="{245EF375-9A79-4A33-BAC6-010A62B3E0D5}" destId="{1007668A-13EB-4699-A722-6094D671481B}" srcOrd="0" destOrd="0" presId="urn:microsoft.com/office/officeart/2005/8/layout/list1"/>
    <dgm:cxn modelId="{8B48A631-8782-4B7A-B5A1-57B4BD91D6D8}" type="presOf" srcId="{41D2F134-5492-4D8C-A31F-3143DD41A098}" destId="{0955DC4A-4339-470D-B6C1-6608C3D998CE}" srcOrd="0" destOrd="0" presId="urn:microsoft.com/office/officeart/2005/8/layout/list1"/>
    <dgm:cxn modelId="{63E60DD4-C821-45E9-97FB-3665F29604AF}" type="presOf" srcId="{2EB62B16-7D58-4817-9DED-17352A19FDF7}" destId="{274ACE30-BFBD-45C0-9C5B-33DF5DA04990}" srcOrd="1" destOrd="0"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3E6FC8FF-D9A6-4AB8-BC97-67431ED385BD}" type="presOf" srcId="{886D5F34-37FF-4AEB-BF09-ACC77A447F1E}" destId="{DB04E68D-7B3F-4A73-B870-361DD5010044}" srcOrd="1" destOrd="0" presId="urn:microsoft.com/office/officeart/2005/8/layout/list1"/>
    <dgm:cxn modelId="{3D0C29CA-4376-460E-A5D7-CB13DD0413FD}" type="presOf" srcId="{82F48403-9991-4A3B-A064-54F33822EB99}" destId="{97ABC413-C524-4884-AE74-425666A16053}" srcOrd="1"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754FFDFB-6501-4879-B5FC-6C350677B8D8}" type="presOf" srcId="{DE08CCB9-8C43-4D8C-8758-42C9074F6D4A}" destId="{6A2A8610-CAB1-4DC3-B23B-927D988E05A2}" srcOrd="0" destOrd="0" presId="urn:microsoft.com/office/officeart/2005/8/layout/list1"/>
    <dgm:cxn modelId="{0AAE5BF6-FA27-4DB3-8A93-35036153063D}" srcId="{DE08CCB9-8C43-4D8C-8758-42C9074F6D4A}" destId="{886D5F34-37FF-4AEB-BF09-ACC77A447F1E}" srcOrd="2" destOrd="0" parTransId="{18D0444D-1DF8-40B3-8F01-540A2CBDC284}" sibTransId="{0C26FDAC-966A-43E4-9835-2C8A6FC3E15B}"/>
    <dgm:cxn modelId="{71FFE148-0621-4705-8B89-BC13EA12B65B}" type="presOf" srcId="{82F48403-9991-4A3B-A064-54F33822EB99}" destId="{60E3B344-9EF1-4AB5-9F6C-F61A5CA9C272}" srcOrd="0" destOrd="0" presId="urn:microsoft.com/office/officeart/2005/8/layout/list1"/>
    <dgm:cxn modelId="{7F1FF65B-63FF-43CF-B4B9-37CC189ACE64}" srcId="{DE08CCB9-8C43-4D8C-8758-42C9074F6D4A}" destId="{82F48403-9991-4A3B-A064-54F33822EB99}" srcOrd="1" destOrd="0" parTransId="{38F08EC4-D266-4101-B429-AF5940A72C81}" sibTransId="{3C2F304A-2E15-4F05-9E87-FB48A5E4DEA2}"/>
    <dgm:cxn modelId="{AEACC060-F469-4DD9-9612-376367A769CC}" type="presOf" srcId="{BCBF5FA7-EFF3-4177-BE64-D4B0AABBD06B}" destId="{51936011-BA14-4CF0-A49D-CCFE56AE1FC9}" srcOrd="0" destOrd="1" presId="urn:microsoft.com/office/officeart/2005/8/layout/list1"/>
    <dgm:cxn modelId="{B7F94C91-5418-452E-9BAB-361CCDFA3EE9}" srcId="{2EB62B16-7D58-4817-9DED-17352A19FDF7}" destId="{BCBF5FA7-EFF3-4177-BE64-D4B0AABBD06B}" srcOrd="1" destOrd="0" parTransId="{7CC95EA5-84D6-4120-BD30-DCFDD948C8B7}" sibTransId="{3CE8A9D5-726B-467A-BCB2-804C697A245E}"/>
    <dgm:cxn modelId="{F9E5EE59-3602-473A-8CF0-2F5A034D24C7}" type="presOf" srcId="{233CBF1C-9B3E-45DE-B8B8-37F12E799E97}" destId="{51936011-BA14-4CF0-A49D-CCFE56AE1FC9}" srcOrd="0" destOrd="0" presId="urn:microsoft.com/office/officeart/2005/8/layout/list1"/>
    <dgm:cxn modelId="{C7D74FC6-1258-46A5-AB5A-E6846A2DFCB9}" type="presParOf" srcId="{6A2A8610-CAB1-4DC3-B23B-927D988E05A2}" destId="{75CADCAC-7DBF-4758-A0C6-74E2EF0FE11F}" srcOrd="0" destOrd="0" presId="urn:microsoft.com/office/officeart/2005/8/layout/list1"/>
    <dgm:cxn modelId="{D8DF2D90-3378-4BC0-838C-E48C06BE71B2}" type="presParOf" srcId="{75CADCAC-7DBF-4758-A0C6-74E2EF0FE11F}" destId="{763E4860-2D0F-4B01-B551-AB9B8BAD2CEB}" srcOrd="0" destOrd="0" presId="urn:microsoft.com/office/officeart/2005/8/layout/list1"/>
    <dgm:cxn modelId="{127C7CBD-C740-4ACE-82FF-35F488F95E0B}" type="presParOf" srcId="{75CADCAC-7DBF-4758-A0C6-74E2EF0FE11F}" destId="{274ACE30-BFBD-45C0-9C5B-33DF5DA04990}" srcOrd="1" destOrd="0" presId="urn:microsoft.com/office/officeart/2005/8/layout/list1"/>
    <dgm:cxn modelId="{8CE26E38-BD35-4E49-99B0-088442876AD2}" type="presParOf" srcId="{6A2A8610-CAB1-4DC3-B23B-927D988E05A2}" destId="{8FD0B2FF-DB10-466F-95C3-BF5C9E890B2C}" srcOrd="1" destOrd="0" presId="urn:microsoft.com/office/officeart/2005/8/layout/list1"/>
    <dgm:cxn modelId="{1EEAE530-A64D-4901-80FE-13F0E1F03982}" type="presParOf" srcId="{6A2A8610-CAB1-4DC3-B23B-927D988E05A2}" destId="{51936011-BA14-4CF0-A49D-CCFE56AE1FC9}" srcOrd="2" destOrd="0" presId="urn:microsoft.com/office/officeart/2005/8/layout/list1"/>
    <dgm:cxn modelId="{FEBA482F-64BD-4B9B-88B8-88FE1EA9F021}" type="presParOf" srcId="{6A2A8610-CAB1-4DC3-B23B-927D988E05A2}" destId="{91643134-A819-469A-A65B-8C3EE8B75AB6}" srcOrd="3" destOrd="0" presId="urn:microsoft.com/office/officeart/2005/8/layout/list1"/>
    <dgm:cxn modelId="{303F9DEC-AF50-43F8-9E6B-B37245AFA82D}" type="presParOf" srcId="{6A2A8610-CAB1-4DC3-B23B-927D988E05A2}" destId="{C779E11E-F40C-4004-A54F-A974D54CE6BB}" srcOrd="4" destOrd="0" presId="urn:microsoft.com/office/officeart/2005/8/layout/list1"/>
    <dgm:cxn modelId="{25EC4657-BD52-48E8-BB9B-9D9C01E81977}" type="presParOf" srcId="{C779E11E-F40C-4004-A54F-A974D54CE6BB}" destId="{60E3B344-9EF1-4AB5-9F6C-F61A5CA9C272}" srcOrd="0" destOrd="0" presId="urn:microsoft.com/office/officeart/2005/8/layout/list1"/>
    <dgm:cxn modelId="{9AD964F3-162F-4698-B6B8-5BD23EF4985E}" type="presParOf" srcId="{C779E11E-F40C-4004-A54F-A974D54CE6BB}" destId="{97ABC413-C524-4884-AE74-425666A16053}" srcOrd="1" destOrd="0" presId="urn:microsoft.com/office/officeart/2005/8/layout/list1"/>
    <dgm:cxn modelId="{896F7A27-412C-41C9-9933-6DAC07A82454}" type="presParOf" srcId="{6A2A8610-CAB1-4DC3-B23B-927D988E05A2}" destId="{BC37B330-2888-4944-96BD-E5D31EA0ABED}" srcOrd="5" destOrd="0" presId="urn:microsoft.com/office/officeart/2005/8/layout/list1"/>
    <dgm:cxn modelId="{484C99AC-920C-44E1-B271-65A229582FA6}" type="presParOf" srcId="{6A2A8610-CAB1-4DC3-B23B-927D988E05A2}" destId="{1007668A-13EB-4699-A722-6094D671481B}" srcOrd="6" destOrd="0" presId="urn:microsoft.com/office/officeart/2005/8/layout/list1"/>
    <dgm:cxn modelId="{7C01140B-090B-421D-A2C9-439CEBB7084E}" type="presParOf" srcId="{6A2A8610-CAB1-4DC3-B23B-927D988E05A2}" destId="{9B5A2CE6-E92A-44DA-A74B-F90047CEC1A7}" srcOrd="7" destOrd="0" presId="urn:microsoft.com/office/officeart/2005/8/layout/list1"/>
    <dgm:cxn modelId="{B7C33447-933D-43FA-AFB2-36520D9B926F}" type="presParOf" srcId="{6A2A8610-CAB1-4DC3-B23B-927D988E05A2}" destId="{D4F25DA0-7C87-47A8-BDDE-97C9C832ACCE}" srcOrd="8" destOrd="0" presId="urn:microsoft.com/office/officeart/2005/8/layout/list1"/>
    <dgm:cxn modelId="{B4812332-8729-46D4-B215-CF989AEA816E}" type="presParOf" srcId="{D4F25DA0-7C87-47A8-BDDE-97C9C832ACCE}" destId="{7099A0A5-9954-4619-8EC2-F762301D17A6}" srcOrd="0" destOrd="0" presId="urn:microsoft.com/office/officeart/2005/8/layout/list1"/>
    <dgm:cxn modelId="{21771C42-D122-49BF-ABEB-BCA46B93D791}" type="presParOf" srcId="{D4F25DA0-7C87-47A8-BDDE-97C9C832ACCE}" destId="{DB04E68D-7B3F-4A73-B870-361DD5010044}" srcOrd="1" destOrd="0" presId="urn:microsoft.com/office/officeart/2005/8/layout/list1"/>
    <dgm:cxn modelId="{334ED907-48E6-4FD0-A601-DF847BE4F4C1}" type="presParOf" srcId="{6A2A8610-CAB1-4DC3-B23B-927D988E05A2}" destId="{3B7AE665-B3FB-4C7C-99CC-06D03317E3F5}" srcOrd="9" destOrd="0" presId="urn:microsoft.com/office/officeart/2005/8/layout/list1"/>
    <dgm:cxn modelId="{A0EFCE29-613D-4BB9-85F4-A8F9CE9A1E1F}"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400" dirty="0" smtClean="0"/>
            <a:t>Purpose</a:t>
          </a:r>
          <a:endParaRPr lang="en-US" sz="1400"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400" dirty="0" smtClean="0"/>
            <a:t>User</a:t>
          </a:r>
          <a:endParaRPr lang="en-US" sz="1400"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To understand why patients at this location are not taking advantage of the free asthma education opportunities to get better control of their asthma. </a:t>
          </a:r>
          <a:endParaRPr lang="en-US" sz="1200" b="1" dirty="0">
            <a:solidFill>
              <a:schemeClr val="tx2"/>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r>
            <a:rPr lang="en-US" sz="1200" b="1" dirty="0" smtClean="0">
              <a:solidFill>
                <a:schemeClr val="tx2"/>
              </a:solidFill>
            </a:rPr>
            <a:t>The state asthma program manager, the lead pharmacist at this location, the AFP program trainer and community  representatives</a:t>
          </a:r>
          <a:r>
            <a:rPr lang="en-US" sz="1200" dirty="0" smtClean="0">
              <a:solidFill>
                <a:schemeClr val="tx2"/>
              </a:solidFill>
            </a:rPr>
            <a:t>.</a:t>
          </a:r>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400" dirty="0" smtClean="0"/>
            <a:t>Use</a:t>
          </a:r>
          <a:endParaRPr lang="en-US" sz="1400"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r>
            <a:rPr lang="en-US" sz="1200" b="1" dirty="0" smtClean="0">
              <a:solidFill>
                <a:schemeClr val="tx2"/>
              </a:solidFill>
            </a:rPr>
            <a:t>To identify and eliminate the barriers to program participation and to improve the marketing of the AFP program in this neighborhood.</a:t>
          </a:r>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606AC8B9-DF52-41B3-9BF2-0F11BC3AA753}" type="presOf" srcId="{245EF375-9A79-4A33-BAC6-010A62B3E0D5}" destId="{1007668A-13EB-4699-A722-6094D671481B}" srcOrd="0" destOrd="0" presId="urn:microsoft.com/office/officeart/2005/8/layout/list1"/>
    <dgm:cxn modelId="{4F457BAF-9E4D-4266-9430-385AE0C8DA76}" srcId="{82F48403-9991-4A3B-A064-54F33822EB99}" destId="{245EF375-9A79-4A33-BAC6-010A62B3E0D5}" srcOrd="0" destOrd="0" parTransId="{A8D28FFC-C9F9-4650-8EC5-555289CA742A}" sibTransId="{DE03883D-46A3-48AD-89A2-E74F00FF86C0}"/>
    <dgm:cxn modelId="{1442DAA5-43BF-44B9-AC33-24B554F16632}" type="presOf" srcId="{2EB62B16-7D58-4817-9DED-17352A19FDF7}" destId="{763E4860-2D0F-4B01-B551-AB9B8BAD2CEB}" srcOrd="0" destOrd="0" presId="urn:microsoft.com/office/officeart/2005/8/layout/list1"/>
    <dgm:cxn modelId="{562FFD98-ACC3-432C-9E28-AD1BB9FC03C8}" type="presOf" srcId="{2EB62B16-7D58-4817-9DED-17352A19FDF7}" destId="{274ACE30-BFBD-45C0-9C5B-33DF5DA04990}" srcOrd="1" destOrd="0" presId="urn:microsoft.com/office/officeart/2005/8/layout/list1"/>
    <dgm:cxn modelId="{FC5602B2-966F-47F1-9F62-CC4F14AF12FF}" srcId="{886D5F34-37FF-4AEB-BF09-ACC77A447F1E}" destId="{41D2F134-5492-4D8C-A31F-3143DD41A098}" srcOrd="0" destOrd="0" parTransId="{74D7841D-EC55-4121-9530-E2B9670481A5}" sibTransId="{A32DE49B-73D2-45ED-AB47-A3C3807F8AD3}"/>
    <dgm:cxn modelId="{71881294-E630-4998-B75B-1BFAD44348B7}" type="presOf" srcId="{886D5F34-37FF-4AEB-BF09-ACC77A447F1E}" destId="{DB04E68D-7B3F-4A73-B870-361DD5010044}" srcOrd="1" destOrd="0" presId="urn:microsoft.com/office/officeart/2005/8/layout/list1"/>
    <dgm:cxn modelId="{79C7020F-F058-4549-8DA4-C62EA694D417}" type="presOf" srcId="{233CBF1C-9B3E-45DE-B8B8-37F12E799E97}" destId="{51936011-BA14-4CF0-A49D-CCFE56AE1FC9}" srcOrd="0" destOrd="0"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397B7FC0-22DD-40CA-80ED-EFFCE98BC5AD}" type="presOf" srcId="{BCBF5FA7-EFF3-4177-BE64-D4B0AABBD06B}" destId="{51936011-BA14-4CF0-A49D-CCFE56AE1FC9}" srcOrd="0" destOrd="1" presId="urn:microsoft.com/office/officeart/2005/8/layout/list1"/>
    <dgm:cxn modelId="{8C80D493-6E34-4472-A1E3-10CDB015C9AD}" type="presOf" srcId="{41D2F134-5492-4D8C-A31F-3143DD41A098}" destId="{0955DC4A-4339-470D-B6C1-6608C3D998CE}" srcOrd="0" destOrd="0" presId="urn:microsoft.com/office/officeart/2005/8/layout/list1"/>
    <dgm:cxn modelId="{AF94FFDA-61F5-41B7-A363-BB4D166FCBAC}" type="presOf" srcId="{886D5F34-37FF-4AEB-BF09-ACC77A447F1E}" destId="{7099A0A5-9954-4619-8EC2-F762301D17A6}" srcOrd="0" destOrd="0" presId="urn:microsoft.com/office/officeart/2005/8/layout/list1"/>
    <dgm:cxn modelId="{E2829B1C-0841-4CF0-B666-566FA6BCDCDC}" type="presOf" srcId="{82F48403-9991-4A3B-A064-54F33822EB99}" destId="{97ABC413-C524-4884-AE74-425666A16053}" srcOrd="1" destOrd="0" presId="urn:microsoft.com/office/officeart/2005/8/layout/list1"/>
    <dgm:cxn modelId="{6A6EF4BC-4792-40F0-A967-25DC0E69E590}" type="presOf" srcId="{DE08CCB9-8C43-4D8C-8758-42C9074F6D4A}" destId="{6A2A8610-CAB1-4DC3-B23B-927D988E05A2}" srcOrd="0" destOrd="0" presId="urn:microsoft.com/office/officeart/2005/8/layout/list1"/>
    <dgm:cxn modelId="{8BBB6C2D-61C5-47E8-8C11-0A876C43D1EC}" type="presOf" srcId="{82F48403-9991-4A3B-A064-54F33822EB99}" destId="{60E3B344-9EF1-4AB5-9F6C-F61A5CA9C272}" srcOrd="0"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0AAE5BF6-FA27-4DB3-8A93-35036153063D}" srcId="{DE08CCB9-8C43-4D8C-8758-42C9074F6D4A}" destId="{886D5F34-37FF-4AEB-BF09-ACC77A447F1E}" srcOrd="2" destOrd="0" parTransId="{18D0444D-1DF8-40B3-8F01-540A2CBDC284}" sibTransId="{0C26FDAC-966A-43E4-9835-2C8A6FC3E15B}"/>
    <dgm:cxn modelId="{7F1FF65B-63FF-43CF-B4B9-37CC189ACE64}" srcId="{DE08CCB9-8C43-4D8C-8758-42C9074F6D4A}" destId="{82F48403-9991-4A3B-A064-54F33822EB99}" srcOrd="1" destOrd="0" parTransId="{38F08EC4-D266-4101-B429-AF5940A72C81}" sibTransId="{3C2F304A-2E15-4F05-9E87-FB48A5E4DEA2}"/>
    <dgm:cxn modelId="{B7F94C91-5418-452E-9BAB-361CCDFA3EE9}" srcId="{2EB62B16-7D58-4817-9DED-17352A19FDF7}" destId="{BCBF5FA7-EFF3-4177-BE64-D4B0AABBD06B}" srcOrd="1" destOrd="0" parTransId="{7CC95EA5-84D6-4120-BD30-DCFDD948C8B7}" sibTransId="{3CE8A9D5-726B-467A-BCB2-804C697A245E}"/>
    <dgm:cxn modelId="{0E6F5A31-44FF-4077-B7F0-803EEC1DFC23}" type="presParOf" srcId="{6A2A8610-CAB1-4DC3-B23B-927D988E05A2}" destId="{75CADCAC-7DBF-4758-A0C6-74E2EF0FE11F}" srcOrd="0" destOrd="0" presId="urn:microsoft.com/office/officeart/2005/8/layout/list1"/>
    <dgm:cxn modelId="{37445484-95A3-4ECD-B887-EA4B23D6A354}" type="presParOf" srcId="{75CADCAC-7DBF-4758-A0C6-74E2EF0FE11F}" destId="{763E4860-2D0F-4B01-B551-AB9B8BAD2CEB}" srcOrd="0" destOrd="0" presId="urn:microsoft.com/office/officeart/2005/8/layout/list1"/>
    <dgm:cxn modelId="{325EAE1D-3385-4FEF-BAEA-E405D10F3492}" type="presParOf" srcId="{75CADCAC-7DBF-4758-A0C6-74E2EF0FE11F}" destId="{274ACE30-BFBD-45C0-9C5B-33DF5DA04990}" srcOrd="1" destOrd="0" presId="urn:microsoft.com/office/officeart/2005/8/layout/list1"/>
    <dgm:cxn modelId="{C9D546CD-9BEF-4B07-9FE5-EC7DC623245B}" type="presParOf" srcId="{6A2A8610-CAB1-4DC3-B23B-927D988E05A2}" destId="{8FD0B2FF-DB10-466F-95C3-BF5C9E890B2C}" srcOrd="1" destOrd="0" presId="urn:microsoft.com/office/officeart/2005/8/layout/list1"/>
    <dgm:cxn modelId="{34A85B73-AB7D-4DAD-A70F-1443E6E78DCB}" type="presParOf" srcId="{6A2A8610-CAB1-4DC3-B23B-927D988E05A2}" destId="{51936011-BA14-4CF0-A49D-CCFE56AE1FC9}" srcOrd="2" destOrd="0" presId="urn:microsoft.com/office/officeart/2005/8/layout/list1"/>
    <dgm:cxn modelId="{3D0AE64A-0450-43C0-90F7-DA9ED1A65163}" type="presParOf" srcId="{6A2A8610-CAB1-4DC3-B23B-927D988E05A2}" destId="{91643134-A819-469A-A65B-8C3EE8B75AB6}" srcOrd="3" destOrd="0" presId="urn:microsoft.com/office/officeart/2005/8/layout/list1"/>
    <dgm:cxn modelId="{4B70E2FA-8E40-4AAB-804F-182E9AEE332B}" type="presParOf" srcId="{6A2A8610-CAB1-4DC3-B23B-927D988E05A2}" destId="{C779E11E-F40C-4004-A54F-A974D54CE6BB}" srcOrd="4" destOrd="0" presId="urn:microsoft.com/office/officeart/2005/8/layout/list1"/>
    <dgm:cxn modelId="{A3A1B2B0-31B7-48C4-A5DB-B00B1CE403F5}" type="presParOf" srcId="{C779E11E-F40C-4004-A54F-A974D54CE6BB}" destId="{60E3B344-9EF1-4AB5-9F6C-F61A5CA9C272}" srcOrd="0" destOrd="0" presId="urn:microsoft.com/office/officeart/2005/8/layout/list1"/>
    <dgm:cxn modelId="{25C1EC88-8AF1-46B4-874F-1E5F6C0D8A36}" type="presParOf" srcId="{C779E11E-F40C-4004-A54F-A974D54CE6BB}" destId="{97ABC413-C524-4884-AE74-425666A16053}" srcOrd="1" destOrd="0" presId="urn:microsoft.com/office/officeart/2005/8/layout/list1"/>
    <dgm:cxn modelId="{B69D32AD-CC57-409A-8786-59D6458F1CA1}" type="presParOf" srcId="{6A2A8610-CAB1-4DC3-B23B-927D988E05A2}" destId="{BC37B330-2888-4944-96BD-E5D31EA0ABED}" srcOrd="5" destOrd="0" presId="urn:microsoft.com/office/officeart/2005/8/layout/list1"/>
    <dgm:cxn modelId="{0ED19127-B886-434E-BE40-0ECB5944246F}" type="presParOf" srcId="{6A2A8610-CAB1-4DC3-B23B-927D988E05A2}" destId="{1007668A-13EB-4699-A722-6094D671481B}" srcOrd="6" destOrd="0" presId="urn:microsoft.com/office/officeart/2005/8/layout/list1"/>
    <dgm:cxn modelId="{C48FA879-ABEC-4A13-8378-4D691649078D}" type="presParOf" srcId="{6A2A8610-CAB1-4DC3-B23B-927D988E05A2}" destId="{9B5A2CE6-E92A-44DA-A74B-F90047CEC1A7}" srcOrd="7" destOrd="0" presId="urn:microsoft.com/office/officeart/2005/8/layout/list1"/>
    <dgm:cxn modelId="{7D2DAA07-2FA5-4612-A6A9-D8D69CE31BE2}" type="presParOf" srcId="{6A2A8610-CAB1-4DC3-B23B-927D988E05A2}" destId="{D4F25DA0-7C87-47A8-BDDE-97C9C832ACCE}" srcOrd="8" destOrd="0" presId="urn:microsoft.com/office/officeart/2005/8/layout/list1"/>
    <dgm:cxn modelId="{AB0E4C75-1FB3-41BE-BFB2-7D81AE470D9E}" type="presParOf" srcId="{D4F25DA0-7C87-47A8-BDDE-97C9C832ACCE}" destId="{7099A0A5-9954-4619-8EC2-F762301D17A6}" srcOrd="0" destOrd="0" presId="urn:microsoft.com/office/officeart/2005/8/layout/list1"/>
    <dgm:cxn modelId="{1CDE6F20-C2FE-482F-9F8F-535173BE9AB1}" type="presParOf" srcId="{D4F25DA0-7C87-47A8-BDDE-97C9C832ACCE}" destId="{DB04E68D-7B3F-4A73-B870-361DD5010044}" srcOrd="1" destOrd="0" presId="urn:microsoft.com/office/officeart/2005/8/layout/list1"/>
    <dgm:cxn modelId="{D2DB4314-A2F8-44A9-89E5-35178B33AEA9}" type="presParOf" srcId="{6A2A8610-CAB1-4DC3-B23B-927D988E05A2}" destId="{3B7AE665-B3FB-4C7C-99CC-06D03317E3F5}" srcOrd="9" destOrd="0" presId="urn:microsoft.com/office/officeart/2005/8/layout/list1"/>
    <dgm:cxn modelId="{7256EACD-39D3-46B7-9AE2-2B822DBD91AA}"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CD1493-DA3C-46ED-ADE7-06B67B0A59B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614AFBC-AA04-4FB9-80E0-97E42A37DBB9}">
      <dgm:prSet custT="1"/>
      <dgm:spPr/>
      <dgm:t>
        <a:bodyPr/>
        <a:lstStyle/>
        <a:p>
          <a:pPr rtl="0"/>
          <a:r>
            <a:rPr lang="en-US" sz="1400" b="1" dirty="0" smtClean="0"/>
            <a:t>Buy-in</a:t>
          </a:r>
          <a:endParaRPr lang="en-US" sz="1400" b="1" dirty="0"/>
        </a:p>
      </dgm:t>
    </dgm:pt>
    <dgm:pt modelId="{C0A47A40-A65A-408D-B2B0-9EFF5C3D2052}" type="parTrans" cxnId="{D318EFDE-4BF7-4B82-B5EA-84C30981CDFE}">
      <dgm:prSet/>
      <dgm:spPr/>
      <dgm:t>
        <a:bodyPr/>
        <a:lstStyle/>
        <a:p>
          <a:endParaRPr lang="en-US"/>
        </a:p>
      </dgm:t>
    </dgm:pt>
    <dgm:pt modelId="{40C14A88-BCA1-42FB-98A1-7CD53B037098}" type="sibTrans" cxnId="{D318EFDE-4BF7-4B82-B5EA-84C30981CDFE}">
      <dgm:prSet/>
      <dgm:spPr/>
      <dgm:t>
        <a:bodyPr/>
        <a:lstStyle/>
        <a:p>
          <a:endParaRPr lang="en-US"/>
        </a:p>
      </dgm:t>
    </dgm:pt>
    <dgm:pt modelId="{AB179C9F-3B00-40CF-A2B6-149825B15B94}">
      <dgm:prSet custT="1"/>
      <dgm:spPr/>
      <dgm:t>
        <a:bodyPr lIns="73152" tIns="36576" rIns="36576" bIns="36576"/>
        <a:lstStyle/>
        <a:p>
          <a:pPr rtl="0"/>
          <a:r>
            <a:rPr lang="en-US" sz="1200" dirty="0" smtClean="0"/>
            <a:t>Be sure that you understand what the key stakeholders consider to be the purpose of the evaluation.</a:t>
          </a:r>
          <a:endParaRPr lang="en-US" sz="2000" dirty="0"/>
        </a:p>
      </dgm:t>
    </dgm:pt>
    <dgm:pt modelId="{3ED5A053-A9DC-4CDA-888E-417266906E83}" type="parTrans" cxnId="{0B73CC3D-A48B-4322-A8CD-83359D4D5F89}">
      <dgm:prSet/>
      <dgm:spPr/>
      <dgm:t>
        <a:bodyPr/>
        <a:lstStyle/>
        <a:p>
          <a:endParaRPr lang="en-US"/>
        </a:p>
      </dgm:t>
    </dgm:pt>
    <dgm:pt modelId="{44569B26-82E8-4534-827D-754FF6768FA5}" type="sibTrans" cxnId="{0B73CC3D-A48B-4322-A8CD-83359D4D5F89}">
      <dgm:prSet/>
      <dgm:spPr/>
      <dgm:t>
        <a:bodyPr/>
        <a:lstStyle/>
        <a:p>
          <a:endParaRPr lang="en-US"/>
        </a:p>
      </dgm:t>
    </dgm:pt>
    <dgm:pt modelId="{564A0417-D85D-4E3A-ADEA-36D9310FD593}">
      <dgm:prSet custT="1"/>
      <dgm:spPr/>
      <dgm:t>
        <a:bodyPr/>
        <a:lstStyle/>
        <a:p>
          <a:pPr rtl="0"/>
          <a:r>
            <a:rPr lang="en-US" sz="1400" b="1" dirty="0" smtClean="0"/>
            <a:t>Credible evidence</a:t>
          </a:r>
          <a:endParaRPr lang="en-US" sz="1400" b="1" dirty="0"/>
        </a:p>
      </dgm:t>
    </dgm:pt>
    <dgm:pt modelId="{E72B27EB-C1DF-4ECF-A33E-E07DD84EED7D}" type="parTrans" cxnId="{C1BCF4F7-DAFE-4BF4-BEC6-3897508CDEC5}">
      <dgm:prSet/>
      <dgm:spPr/>
      <dgm:t>
        <a:bodyPr/>
        <a:lstStyle/>
        <a:p>
          <a:endParaRPr lang="en-US"/>
        </a:p>
      </dgm:t>
    </dgm:pt>
    <dgm:pt modelId="{8F1D1717-FFED-47E9-8DC1-FB57901420A4}" type="sibTrans" cxnId="{C1BCF4F7-DAFE-4BF4-BEC6-3897508CDEC5}">
      <dgm:prSet/>
      <dgm:spPr/>
      <dgm:t>
        <a:bodyPr/>
        <a:lstStyle/>
        <a:p>
          <a:endParaRPr lang="en-US"/>
        </a:p>
      </dgm:t>
    </dgm:pt>
    <dgm:pt modelId="{BDFB1683-33A7-47E2-929C-DC57A3E64BC3}">
      <dgm:prSet custT="1"/>
      <dgm:spPr/>
      <dgm:t>
        <a:bodyPr lIns="73152" tIns="36576" rIns="36576" bIns="36576"/>
        <a:lstStyle/>
        <a:p>
          <a:pPr rtl="0"/>
          <a:r>
            <a:rPr lang="en-US" sz="1200" dirty="0" smtClean="0"/>
            <a:t>The key stakeholders must be comfortable with the type of data you collect and the way you present it. </a:t>
          </a:r>
          <a:endParaRPr lang="en-US" sz="1200" dirty="0"/>
        </a:p>
      </dgm:t>
    </dgm:pt>
    <dgm:pt modelId="{0E28AB3F-9D01-49D2-ADAC-EA8D5D551364}" type="parTrans" cxnId="{067B2BC4-E393-4D33-86B4-69D277F865C0}">
      <dgm:prSet/>
      <dgm:spPr/>
      <dgm:t>
        <a:bodyPr/>
        <a:lstStyle/>
        <a:p>
          <a:endParaRPr lang="en-US"/>
        </a:p>
      </dgm:t>
    </dgm:pt>
    <dgm:pt modelId="{A351D8E9-7D9A-44DE-B970-A80BB4B334B8}" type="sibTrans" cxnId="{067B2BC4-E393-4D33-86B4-69D277F865C0}">
      <dgm:prSet/>
      <dgm:spPr/>
      <dgm:t>
        <a:bodyPr/>
        <a:lstStyle/>
        <a:p>
          <a:endParaRPr lang="en-US"/>
        </a:p>
      </dgm:t>
    </dgm:pt>
    <dgm:pt modelId="{A774FC9C-43DE-4586-8F3F-F80F829DCCAF}">
      <dgm:prSet custT="1"/>
      <dgm:spPr/>
      <dgm:t>
        <a:bodyPr/>
        <a:lstStyle/>
        <a:p>
          <a:pPr rtl="0"/>
          <a:r>
            <a:rPr lang="en-US" sz="1400" b="1" dirty="0" smtClean="0"/>
            <a:t>Political factors</a:t>
          </a:r>
          <a:endParaRPr lang="en-US" sz="1400" b="1" dirty="0"/>
        </a:p>
      </dgm:t>
    </dgm:pt>
    <dgm:pt modelId="{6F02EBC7-8D05-486E-B4F7-1404FD12FA09}" type="parTrans" cxnId="{2C9549C2-BCE4-4C6D-B742-579C1418C286}">
      <dgm:prSet/>
      <dgm:spPr/>
      <dgm:t>
        <a:bodyPr/>
        <a:lstStyle/>
        <a:p>
          <a:endParaRPr lang="en-US"/>
        </a:p>
      </dgm:t>
    </dgm:pt>
    <dgm:pt modelId="{923D62EC-DB2A-4BD3-9924-69E4C1061199}" type="sibTrans" cxnId="{2C9549C2-BCE4-4C6D-B742-579C1418C286}">
      <dgm:prSet/>
      <dgm:spPr/>
      <dgm:t>
        <a:bodyPr/>
        <a:lstStyle/>
        <a:p>
          <a:endParaRPr lang="en-US"/>
        </a:p>
      </dgm:t>
    </dgm:pt>
    <dgm:pt modelId="{4A2B3CE0-DBA0-4FEE-B831-AF17316829B1}">
      <dgm:prSet custT="1"/>
      <dgm:spPr/>
      <dgm:t>
        <a:bodyPr/>
        <a:lstStyle/>
        <a:p>
          <a:pPr rtl="0"/>
          <a:r>
            <a:rPr lang="en-US" sz="1400" b="1" dirty="0" smtClean="0"/>
            <a:t>Timing</a:t>
          </a:r>
          <a:endParaRPr lang="en-US" sz="1400" b="1" dirty="0"/>
        </a:p>
      </dgm:t>
    </dgm:pt>
    <dgm:pt modelId="{905A1794-701B-4D80-88AC-557F39FB70B2}" type="parTrans" cxnId="{286D5C78-42BD-4296-B3C8-8A61CE6F4C8C}">
      <dgm:prSet/>
      <dgm:spPr/>
      <dgm:t>
        <a:bodyPr/>
        <a:lstStyle/>
        <a:p>
          <a:endParaRPr lang="en-US"/>
        </a:p>
      </dgm:t>
    </dgm:pt>
    <dgm:pt modelId="{D131628D-3E0A-44B1-91B9-C21B7B333315}" type="sibTrans" cxnId="{286D5C78-42BD-4296-B3C8-8A61CE6F4C8C}">
      <dgm:prSet/>
      <dgm:spPr/>
      <dgm:t>
        <a:bodyPr/>
        <a:lstStyle/>
        <a:p>
          <a:endParaRPr lang="en-US"/>
        </a:p>
      </dgm:t>
    </dgm:pt>
    <dgm:pt modelId="{304F36E5-9753-4A4D-BB1A-D3D88321D94D}">
      <dgm:prSet custT="1"/>
      <dgm:spPr/>
      <dgm:t>
        <a:bodyPr lIns="73152" tIns="36576" rIns="36576" bIns="36576"/>
        <a:lstStyle/>
        <a:p>
          <a:pPr rtl="0"/>
          <a:r>
            <a:rPr lang="en-US" sz="1200" b="0" dirty="0" smtClean="0"/>
            <a:t>The findings must be disseminated in time for incorporation into time-sensitive reports or funding applications.</a:t>
          </a:r>
          <a:endParaRPr lang="en-US" sz="1200" b="0" dirty="0"/>
        </a:p>
      </dgm:t>
    </dgm:pt>
    <dgm:pt modelId="{8B1A899C-B31C-4CA9-BE61-C7F058EA9F81}" type="parTrans" cxnId="{DD3E64A5-4E4F-4494-AEA0-E73E40063FE0}">
      <dgm:prSet/>
      <dgm:spPr/>
      <dgm:t>
        <a:bodyPr/>
        <a:lstStyle/>
        <a:p>
          <a:endParaRPr lang="en-US"/>
        </a:p>
      </dgm:t>
    </dgm:pt>
    <dgm:pt modelId="{DBB3B0BC-0DA4-4D2C-8EAF-104E29806E8F}" type="sibTrans" cxnId="{DD3E64A5-4E4F-4494-AEA0-E73E40063FE0}">
      <dgm:prSet/>
      <dgm:spPr/>
      <dgm:t>
        <a:bodyPr/>
        <a:lstStyle/>
        <a:p>
          <a:endParaRPr lang="en-US"/>
        </a:p>
      </dgm:t>
    </dgm:pt>
    <dgm:pt modelId="{6044F7FF-CAEC-4DC2-8D6F-25A30F556C59}">
      <dgm:prSet custT="1"/>
      <dgm:spPr/>
      <dgm:t>
        <a:bodyPr lIns="73152" tIns="36576" rIns="36576" bIns="36576"/>
        <a:lstStyle/>
        <a:p>
          <a:pPr rtl="0"/>
          <a:r>
            <a:rPr lang="en-US" sz="1200" dirty="0" smtClean="0"/>
            <a:t>Your conclusions and final recommendations must be feasible within the context of the evaluation.</a:t>
          </a:r>
          <a:endParaRPr lang="en-US" sz="2000" b="1" dirty="0"/>
        </a:p>
      </dgm:t>
    </dgm:pt>
    <dgm:pt modelId="{3B0823BA-C8AA-4935-B9C8-2B1932A98636}" type="parTrans" cxnId="{E46513B0-FF43-40B7-AAC5-689C14EBBE4F}">
      <dgm:prSet/>
      <dgm:spPr/>
      <dgm:t>
        <a:bodyPr/>
        <a:lstStyle/>
        <a:p>
          <a:endParaRPr lang="en-US"/>
        </a:p>
      </dgm:t>
    </dgm:pt>
    <dgm:pt modelId="{448AF5A2-28A5-4D6D-922F-C5A329D00EB9}" type="sibTrans" cxnId="{E46513B0-FF43-40B7-AAC5-689C14EBBE4F}">
      <dgm:prSet/>
      <dgm:spPr/>
      <dgm:t>
        <a:bodyPr/>
        <a:lstStyle/>
        <a:p>
          <a:endParaRPr lang="en-US"/>
        </a:p>
      </dgm:t>
    </dgm:pt>
    <dgm:pt modelId="{218A8733-6829-4A8C-BB69-D57D94C4FE44}" type="pres">
      <dgm:prSet presAssocID="{F3CD1493-DA3C-46ED-ADE7-06B67B0A59B2}" presName="Name0" presStyleCnt="0">
        <dgm:presLayoutVars>
          <dgm:dir/>
          <dgm:animLvl val="lvl"/>
          <dgm:resizeHandles val="exact"/>
        </dgm:presLayoutVars>
      </dgm:prSet>
      <dgm:spPr/>
      <dgm:t>
        <a:bodyPr/>
        <a:lstStyle/>
        <a:p>
          <a:endParaRPr lang="en-US"/>
        </a:p>
      </dgm:t>
    </dgm:pt>
    <dgm:pt modelId="{7D63825F-9A70-467F-B997-E484C10D98A6}" type="pres">
      <dgm:prSet presAssocID="{D614AFBC-AA04-4FB9-80E0-97E42A37DBB9}" presName="linNode" presStyleCnt="0"/>
      <dgm:spPr/>
    </dgm:pt>
    <dgm:pt modelId="{DEB409B5-CEBA-4AAC-BC1F-79E57F91C978}" type="pres">
      <dgm:prSet presAssocID="{D614AFBC-AA04-4FB9-80E0-97E42A37DBB9}" presName="parentText" presStyleLbl="node1" presStyleIdx="0" presStyleCnt="4" custScaleX="59625" custScaleY="79262" custLinFactNeighborY="100">
        <dgm:presLayoutVars>
          <dgm:chMax val="1"/>
          <dgm:bulletEnabled val="1"/>
        </dgm:presLayoutVars>
      </dgm:prSet>
      <dgm:spPr/>
      <dgm:t>
        <a:bodyPr/>
        <a:lstStyle/>
        <a:p>
          <a:endParaRPr lang="en-US"/>
        </a:p>
      </dgm:t>
    </dgm:pt>
    <dgm:pt modelId="{C8974432-3F6F-4F6B-A0C2-F7E53CA7A999}" type="pres">
      <dgm:prSet presAssocID="{D614AFBC-AA04-4FB9-80E0-97E42A37DBB9}" presName="descendantText" presStyleLbl="alignAccFollowNode1" presStyleIdx="0" presStyleCnt="4" custScaleX="109353" custLinFactNeighborX="2725" custLinFactNeighborY="-179">
        <dgm:presLayoutVars>
          <dgm:bulletEnabled val="1"/>
        </dgm:presLayoutVars>
      </dgm:prSet>
      <dgm:spPr/>
      <dgm:t>
        <a:bodyPr/>
        <a:lstStyle/>
        <a:p>
          <a:endParaRPr lang="en-US"/>
        </a:p>
      </dgm:t>
    </dgm:pt>
    <dgm:pt modelId="{E34E0B1C-1EDD-4D2D-BA4A-9D153247B920}" type="pres">
      <dgm:prSet presAssocID="{40C14A88-BCA1-42FB-98A1-7CD53B037098}" presName="sp" presStyleCnt="0"/>
      <dgm:spPr/>
    </dgm:pt>
    <dgm:pt modelId="{2FF9D2D7-8748-4710-96E1-38FD00D5F5D7}" type="pres">
      <dgm:prSet presAssocID="{564A0417-D85D-4E3A-ADEA-36D9310FD593}" presName="linNode" presStyleCnt="0"/>
      <dgm:spPr/>
    </dgm:pt>
    <dgm:pt modelId="{6DB6B5E5-AF37-44BB-9BCC-86CF4267785D}" type="pres">
      <dgm:prSet presAssocID="{564A0417-D85D-4E3A-ADEA-36D9310FD593}" presName="parentText" presStyleLbl="node1" presStyleIdx="1" presStyleCnt="4" custScaleX="59867" custScaleY="72665">
        <dgm:presLayoutVars>
          <dgm:chMax val="1"/>
          <dgm:bulletEnabled val="1"/>
        </dgm:presLayoutVars>
      </dgm:prSet>
      <dgm:spPr/>
      <dgm:t>
        <a:bodyPr/>
        <a:lstStyle/>
        <a:p>
          <a:endParaRPr lang="en-US"/>
        </a:p>
      </dgm:t>
    </dgm:pt>
    <dgm:pt modelId="{C211A33F-32B2-4D17-BB30-915A2E763CF6}" type="pres">
      <dgm:prSet presAssocID="{564A0417-D85D-4E3A-ADEA-36D9310FD593}" presName="descendantText" presStyleLbl="alignAccFollowNode1" presStyleIdx="1" presStyleCnt="4" custScaleX="109368" custScaleY="85087" custLinFactNeighborX="2483" custLinFactNeighborY="1162">
        <dgm:presLayoutVars>
          <dgm:bulletEnabled val="1"/>
        </dgm:presLayoutVars>
      </dgm:prSet>
      <dgm:spPr/>
      <dgm:t>
        <a:bodyPr/>
        <a:lstStyle/>
        <a:p>
          <a:endParaRPr lang="en-US"/>
        </a:p>
      </dgm:t>
    </dgm:pt>
    <dgm:pt modelId="{F9EA38A7-5BF7-46CB-B5EA-F9B62317E88D}" type="pres">
      <dgm:prSet presAssocID="{8F1D1717-FFED-47E9-8DC1-FB57901420A4}" presName="sp" presStyleCnt="0"/>
      <dgm:spPr/>
    </dgm:pt>
    <dgm:pt modelId="{B6C5A4DC-B472-4DFD-B588-B530B91CADE4}" type="pres">
      <dgm:prSet presAssocID="{A774FC9C-43DE-4586-8F3F-F80F829DCCAF}" presName="linNode" presStyleCnt="0"/>
      <dgm:spPr/>
    </dgm:pt>
    <dgm:pt modelId="{FAC1EBE2-FCCD-4FC6-B550-A26BC3917FA1}" type="pres">
      <dgm:prSet presAssocID="{A774FC9C-43DE-4586-8F3F-F80F829DCCAF}" presName="parentText" presStyleLbl="node1" presStyleIdx="2" presStyleCnt="4" custScaleX="58456" custScaleY="83440">
        <dgm:presLayoutVars>
          <dgm:chMax val="1"/>
          <dgm:bulletEnabled val="1"/>
        </dgm:presLayoutVars>
      </dgm:prSet>
      <dgm:spPr/>
      <dgm:t>
        <a:bodyPr/>
        <a:lstStyle/>
        <a:p>
          <a:endParaRPr lang="en-US"/>
        </a:p>
      </dgm:t>
    </dgm:pt>
    <dgm:pt modelId="{A0626FCB-DA20-4832-AEFE-A9265994D664}" type="pres">
      <dgm:prSet presAssocID="{A774FC9C-43DE-4586-8F3F-F80F829DCCAF}" presName="descendantText" presStyleLbl="alignAccFollowNode1" presStyleIdx="2" presStyleCnt="4" custScaleX="108695" custLinFactNeighborX="3894" custLinFactNeighborY="1459">
        <dgm:presLayoutVars>
          <dgm:bulletEnabled val="1"/>
        </dgm:presLayoutVars>
      </dgm:prSet>
      <dgm:spPr/>
      <dgm:t>
        <a:bodyPr/>
        <a:lstStyle/>
        <a:p>
          <a:endParaRPr lang="en-US"/>
        </a:p>
      </dgm:t>
    </dgm:pt>
    <dgm:pt modelId="{3074A12F-FD48-406A-BA1A-ADB5F0159572}" type="pres">
      <dgm:prSet presAssocID="{923D62EC-DB2A-4BD3-9924-69E4C1061199}" presName="sp" presStyleCnt="0"/>
      <dgm:spPr/>
    </dgm:pt>
    <dgm:pt modelId="{4F31E484-6D52-4F5C-BD0A-3CCA82D9EFA2}" type="pres">
      <dgm:prSet presAssocID="{4A2B3CE0-DBA0-4FEE-B831-AF17316829B1}" presName="linNode" presStyleCnt="0"/>
      <dgm:spPr/>
    </dgm:pt>
    <dgm:pt modelId="{53B264AE-34BA-4759-A898-E1F8935AC368}" type="pres">
      <dgm:prSet presAssocID="{4A2B3CE0-DBA0-4FEE-B831-AF17316829B1}" presName="parentText" presStyleLbl="node1" presStyleIdx="3" presStyleCnt="4" custScaleX="58456" custScaleY="79551">
        <dgm:presLayoutVars>
          <dgm:chMax val="1"/>
          <dgm:bulletEnabled val="1"/>
        </dgm:presLayoutVars>
      </dgm:prSet>
      <dgm:spPr/>
      <dgm:t>
        <a:bodyPr/>
        <a:lstStyle/>
        <a:p>
          <a:endParaRPr lang="en-US"/>
        </a:p>
      </dgm:t>
    </dgm:pt>
    <dgm:pt modelId="{29A29ADD-473B-4DED-9562-1F46919FBB87}" type="pres">
      <dgm:prSet presAssocID="{4A2B3CE0-DBA0-4FEE-B831-AF17316829B1}" presName="descendantText" presStyleLbl="alignAccFollowNode1" presStyleIdx="3" presStyleCnt="4" custScaleX="108695" custLinFactNeighborX="3894" custLinFactNeighborY="3523">
        <dgm:presLayoutVars>
          <dgm:bulletEnabled val="1"/>
        </dgm:presLayoutVars>
      </dgm:prSet>
      <dgm:spPr/>
      <dgm:t>
        <a:bodyPr/>
        <a:lstStyle/>
        <a:p>
          <a:endParaRPr lang="en-US"/>
        </a:p>
      </dgm:t>
    </dgm:pt>
  </dgm:ptLst>
  <dgm:cxnLst>
    <dgm:cxn modelId="{D318EFDE-4BF7-4B82-B5EA-84C30981CDFE}" srcId="{F3CD1493-DA3C-46ED-ADE7-06B67B0A59B2}" destId="{D614AFBC-AA04-4FB9-80E0-97E42A37DBB9}" srcOrd="0" destOrd="0" parTransId="{C0A47A40-A65A-408D-B2B0-9EFF5C3D2052}" sibTransId="{40C14A88-BCA1-42FB-98A1-7CD53B037098}"/>
    <dgm:cxn modelId="{860F71FC-AE39-48C8-A75A-5933762B3739}" type="presOf" srcId="{6044F7FF-CAEC-4DC2-8D6F-25A30F556C59}" destId="{A0626FCB-DA20-4832-AEFE-A9265994D664}" srcOrd="0" destOrd="0" presId="urn:microsoft.com/office/officeart/2005/8/layout/vList5"/>
    <dgm:cxn modelId="{BF3BAC09-4403-4BE4-8B09-D5A792254BE8}" type="presOf" srcId="{564A0417-D85D-4E3A-ADEA-36D9310FD593}" destId="{6DB6B5E5-AF37-44BB-9BCC-86CF4267785D}" srcOrd="0" destOrd="0" presId="urn:microsoft.com/office/officeart/2005/8/layout/vList5"/>
    <dgm:cxn modelId="{E46513B0-FF43-40B7-AAC5-689C14EBBE4F}" srcId="{A774FC9C-43DE-4586-8F3F-F80F829DCCAF}" destId="{6044F7FF-CAEC-4DC2-8D6F-25A30F556C59}" srcOrd="0" destOrd="0" parTransId="{3B0823BA-C8AA-4935-B9C8-2B1932A98636}" sibTransId="{448AF5A2-28A5-4D6D-922F-C5A329D00EB9}"/>
    <dgm:cxn modelId="{286D5C78-42BD-4296-B3C8-8A61CE6F4C8C}" srcId="{F3CD1493-DA3C-46ED-ADE7-06B67B0A59B2}" destId="{4A2B3CE0-DBA0-4FEE-B831-AF17316829B1}" srcOrd="3" destOrd="0" parTransId="{905A1794-701B-4D80-88AC-557F39FB70B2}" sibTransId="{D131628D-3E0A-44B1-91B9-C21B7B333315}"/>
    <dgm:cxn modelId="{99973C3E-B819-457C-B71E-97C5A27BE953}" type="presOf" srcId="{AB179C9F-3B00-40CF-A2B6-149825B15B94}" destId="{C8974432-3F6F-4F6B-A0C2-F7E53CA7A999}" srcOrd="0" destOrd="0" presId="urn:microsoft.com/office/officeart/2005/8/layout/vList5"/>
    <dgm:cxn modelId="{28F76A73-9B9F-4A76-969D-2B1AE3EC1C11}" type="presOf" srcId="{4A2B3CE0-DBA0-4FEE-B831-AF17316829B1}" destId="{53B264AE-34BA-4759-A898-E1F8935AC368}" srcOrd="0" destOrd="0" presId="urn:microsoft.com/office/officeart/2005/8/layout/vList5"/>
    <dgm:cxn modelId="{FFB2163B-E129-41F4-A6AB-18FA4C27351D}" type="presOf" srcId="{F3CD1493-DA3C-46ED-ADE7-06B67B0A59B2}" destId="{218A8733-6829-4A8C-BB69-D57D94C4FE44}" srcOrd="0" destOrd="0" presId="urn:microsoft.com/office/officeart/2005/8/layout/vList5"/>
    <dgm:cxn modelId="{0B73CC3D-A48B-4322-A8CD-83359D4D5F89}" srcId="{D614AFBC-AA04-4FB9-80E0-97E42A37DBB9}" destId="{AB179C9F-3B00-40CF-A2B6-149825B15B94}" srcOrd="0" destOrd="0" parTransId="{3ED5A053-A9DC-4CDA-888E-417266906E83}" sibTransId="{44569B26-82E8-4534-827D-754FF6768FA5}"/>
    <dgm:cxn modelId="{D3CA5732-DCBD-4E9F-9D2B-8100C739C88D}" type="presOf" srcId="{A774FC9C-43DE-4586-8F3F-F80F829DCCAF}" destId="{FAC1EBE2-FCCD-4FC6-B550-A26BC3917FA1}" srcOrd="0" destOrd="0" presId="urn:microsoft.com/office/officeart/2005/8/layout/vList5"/>
    <dgm:cxn modelId="{2C9549C2-BCE4-4C6D-B742-579C1418C286}" srcId="{F3CD1493-DA3C-46ED-ADE7-06B67B0A59B2}" destId="{A774FC9C-43DE-4586-8F3F-F80F829DCCAF}" srcOrd="2" destOrd="0" parTransId="{6F02EBC7-8D05-486E-B4F7-1404FD12FA09}" sibTransId="{923D62EC-DB2A-4BD3-9924-69E4C1061199}"/>
    <dgm:cxn modelId="{9BF60429-8542-4CD0-AB8E-E5D299CCED38}" type="presOf" srcId="{304F36E5-9753-4A4D-BB1A-D3D88321D94D}" destId="{29A29ADD-473B-4DED-9562-1F46919FBB87}" srcOrd="0" destOrd="0" presId="urn:microsoft.com/office/officeart/2005/8/layout/vList5"/>
    <dgm:cxn modelId="{DD3E64A5-4E4F-4494-AEA0-E73E40063FE0}" srcId="{4A2B3CE0-DBA0-4FEE-B831-AF17316829B1}" destId="{304F36E5-9753-4A4D-BB1A-D3D88321D94D}" srcOrd="0" destOrd="0" parTransId="{8B1A899C-B31C-4CA9-BE61-C7F058EA9F81}" sibTransId="{DBB3B0BC-0DA4-4D2C-8EAF-104E29806E8F}"/>
    <dgm:cxn modelId="{71C8D65F-4FEC-4975-B7E8-666DCC1A40EC}" type="presOf" srcId="{D614AFBC-AA04-4FB9-80E0-97E42A37DBB9}" destId="{DEB409B5-CEBA-4AAC-BC1F-79E57F91C978}" srcOrd="0" destOrd="0" presId="urn:microsoft.com/office/officeart/2005/8/layout/vList5"/>
    <dgm:cxn modelId="{067B2BC4-E393-4D33-86B4-69D277F865C0}" srcId="{564A0417-D85D-4E3A-ADEA-36D9310FD593}" destId="{BDFB1683-33A7-47E2-929C-DC57A3E64BC3}" srcOrd="0" destOrd="0" parTransId="{0E28AB3F-9D01-49D2-ADAC-EA8D5D551364}" sibTransId="{A351D8E9-7D9A-44DE-B970-A80BB4B334B8}"/>
    <dgm:cxn modelId="{050C99FD-0D19-4667-8002-DE14E7C688E0}" type="presOf" srcId="{BDFB1683-33A7-47E2-929C-DC57A3E64BC3}" destId="{C211A33F-32B2-4D17-BB30-915A2E763CF6}" srcOrd="0" destOrd="0" presId="urn:microsoft.com/office/officeart/2005/8/layout/vList5"/>
    <dgm:cxn modelId="{C1BCF4F7-DAFE-4BF4-BEC6-3897508CDEC5}" srcId="{F3CD1493-DA3C-46ED-ADE7-06B67B0A59B2}" destId="{564A0417-D85D-4E3A-ADEA-36D9310FD593}" srcOrd="1" destOrd="0" parTransId="{E72B27EB-C1DF-4ECF-A33E-E07DD84EED7D}" sibTransId="{8F1D1717-FFED-47E9-8DC1-FB57901420A4}"/>
    <dgm:cxn modelId="{78118E40-8ADD-45B1-AE79-77314FE65CDC}" type="presParOf" srcId="{218A8733-6829-4A8C-BB69-D57D94C4FE44}" destId="{7D63825F-9A70-467F-B997-E484C10D98A6}" srcOrd="0" destOrd="0" presId="urn:microsoft.com/office/officeart/2005/8/layout/vList5"/>
    <dgm:cxn modelId="{6BC5A011-1F1A-456F-8B82-F8C04563CC2F}" type="presParOf" srcId="{7D63825F-9A70-467F-B997-E484C10D98A6}" destId="{DEB409B5-CEBA-4AAC-BC1F-79E57F91C978}" srcOrd="0" destOrd="0" presId="urn:microsoft.com/office/officeart/2005/8/layout/vList5"/>
    <dgm:cxn modelId="{6FD59519-2A9B-4C7A-944A-B797EA50FF27}" type="presParOf" srcId="{7D63825F-9A70-467F-B997-E484C10D98A6}" destId="{C8974432-3F6F-4F6B-A0C2-F7E53CA7A999}" srcOrd="1" destOrd="0" presId="urn:microsoft.com/office/officeart/2005/8/layout/vList5"/>
    <dgm:cxn modelId="{B513F9DC-6212-453B-B006-0438AF1DB547}" type="presParOf" srcId="{218A8733-6829-4A8C-BB69-D57D94C4FE44}" destId="{E34E0B1C-1EDD-4D2D-BA4A-9D153247B920}" srcOrd="1" destOrd="0" presId="urn:microsoft.com/office/officeart/2005/8/layout/vList5"/>
    <dgm:cxn modelId="{67DDFB58-05A1-4CFF-8DD7-9E1A3AE12A93}" type="presParOf" srcId="{218A8733-6829-4A8C-BB69-D57D94C4FE44}" destId="{2FF9D2D7-8748-4710-96E1-38FD00D5F5D7}" srcOrd="2" destOrd="0" presId="urn:microsoft.com/office/officeart/2005/8/layout/vList5"/>
    <dgm:cxn modelId="{A91AB546-338B-466D-B214-84CB8B058AFA}" type="presParOf" srcId="{2FF9D2D7-8748-4710-96E1-38FD00D5F5D7}" destId="{6DB6B5E5-AF37-44BB-9BCC-86CF4267785D}" srcOrd="0" destOrd="0" presId="urn:microsoft.com/office/officeart/2005/8/layout/vList5"/>
    <dgm:cxn modelId="{A863A517-FB4A-4489-8C83-B50307563626}" type="presParOf" srcId="{2FF9D2D7-8748-4710-96E1-38FD00D5F5D7}" destId="{C211A33F-32B2-4D17-BB30-915A2E763CF6}" srcOrd="1" destOrd="0" presId="urn:microsoft.com/office/officeart/2005/8/layout/vList5"/>
    <dgm:cxn modelId="{FF992098-41B6-4AFE-AFC9-01545324FF6A}" type="presParOf" srcId="{218A8733-6829-4A8C-BB69-D57D94C4FE44}" destId="{F9EA38A7-5BF7-46CB-B5EA-F9B62317E88D}" srcOrd="3" destOrd="0" presId="urn:microsoft.com/office/officeart/2005/8/layout/vList5"/>
    <dgm:cxn modelId="{254AE327-CFE4-4073-AFFB-4F994F6827AF}" type="presParOf" srcId="{218A8733-6829-4A8C-BB69-D57D94C4FE44}" destId="{B6C5A4DC-B472-4DFD-B588-B530B91CADE4}" srcOrd="4" destOrd="0" presId="urn:microsoft.com/office/officeart/2005/8/layout/vList5"/>
    <dgm:cxn modelId="{2C9CAD84-B898-42E7-AB32-7A639E6FAA7F}" type="presParOf" srcId="{B6C5A4DC-B472-4DFD-B588-B530B91CADE4}" destId="{FAC1EBE2-FCCD-4FC6-B550-A26BC3917FA1}" srcOrd="0" destOrd="0" presId="urn:microsoft.com/office/officeart/2005/8/layout/vList5"/>
    <dgm:cxn modelId="{15D6B28A-6D83-449B-B1C7-6F7E83A5FDE3}" type="presParOf" srcId="{B6C5A4DC-B472-4DFD-B588-B530B91CADE4}" destId="{A0626FCB-DA20-4832-AEFE-A9265994D664}" srcOrd="1" destOrd="0" presId="urn:microsoft.com/office/officeart/2005/8/layout/vList5"/>
    <dgm:cxn modelId="{1DB93BFE-824A-4177-943D-8BE12C5AB033}" type="presParOf" srcId="{218A8733-6829-4A8C-BB69-D57D94C4FE44}" destId="{3074A12F-FD48-406A-BA1A-ADB5F0159572}" srcOrd="5" destOrd="0" presId="urn:microsoft.com/office/officeart/2005/8/layout/vList5"/>
    <dgm:cxn modelId="{17A5FF0D-AACF-4855-8744-5B1C59AFFADB}" type="presParOf" srcId="{218A8733-6829-4A8C-BB69-D57D94C4FE44}" destId="{4F31E484-6D52-4F5C-BD0A-3CCA82D9EFA2}" srcOrd="6" destOrd="0" presId="urn:microsoft.com/office/officeart/2005/8/layout/vList5"/>
    <dgm:cxn modelId="{651D452F-F66D-4054-BB9B-A29A128DAFD8}" type="presParOf" srcId="{4F31E484-6D52-4F5C-BD0A-3CCA82D9EFA2}" destId="{53B264AE-34BA-4759-A898-E1F8935AC368}" srcOrd="0" destOrd="0" presId="urn:microsoft.com/office/officeart/2005/8/layout/vList5"/>
    <dgm:cxn modelId="{6FD78D0C-D833-4838-BB73-1345A05C99F3}" type="presParOf" srcId="{4F31E484-6D52-4F5C-BD0A-3CCA82D9EFA2}" destId="{29A29ADD-473B-4DED-9562-1F46919FBB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334C40-0FCA-44C3-9733-9B3732D68A4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2478467-22A1-4DEB-96FC-BCAE6B019C18}">
      <dgm:prSet custT="1"/>
      <dgm:spPr/>
      <dgm:t>
        <a:bodyPr/>
        <a:lstStyle/>
        <a:p>
          <a:pPr marL="365760" indent="-117475" rtl="0">
            <a:spcAft>
              <a:spcPts val="600"/>
            </a:spcAft>
          </a:pPr>
          <a:r>
            <a:rPr lang="en-US" sz="1200" dirty="0" smtClean="0"/>
            <a:t>Explain the focus of the evaluation and its limitations.</a:t>
          </a:r>
          <a:endParaRPr lang="en-US" sz="1200" dirty="0"/>
        </a:p>
      </dgm:t>
    </dgm:pt>
    <dgm:pt modelId="{6F01B3F9-EDB0-4DDF-ADE4-7A0EC5A1790D}" type="parTrans" cxnId="{FE72C0A7-0497-4F9C-AAF7-98A2E1D8BDDD}">
      <dgm:prSet/>
      <dgm:spPr/>
      <dgm:t>
        <a:bodyPr/>
        <a:lstStyle/>
        <a:p>
          <a:endParaRPr lang="en-US"/>
        </a:p>
      </dgm:t>
    </dgm:pt>
    <dgm:pt modelId="{F6F81B7C-8BA0-476F-A747-EDA863562EAB}" type="sibTrans" cxnId="{FE72C0A7-0497-4F9C-AAF7-98A2E1D8BDDD}">
      <dgm:prSet/>
      <dgm:spPr/>
      <dgm:t>
        <a:bodyPr/>
        <a:lstStyle/>
        <a:p>
          <a:endParaRPr lang="en-US"/>
        </a:p>
      </dgm:t>
    </dgm:pt>
    <dgm:pt modelId="{48099B22-8238-4532-AEF8-7DF3ABD4F346}">
      <dgm:prSet custT="1"/>
      <dgm:spPr/>
      <dgm:t>
        <a:bodyPr/>
        <a:lstStyle/>
        <a:p>
          <a:pPr marL="365760" indent="-117475" rtl="0">
            <a:spcAft>
              <a:spcPts val="600"/>
            </a:spcAft>
          </a:pPr>
          <a:r>
            <a:rPr lang="en-US" sz="1200" dirty="0" smtClean="0"/>
            <a:t>Summarize the evaluation plan and procedures.</a:t>
          </a:r>
          <a:endParaRPr lang="en-US" sz="1200" dirty="0"/>
        </a:p>
      </dgm:t>
    </dgm:pt>
    <dgm:pt modelId="{DB9E587B-4D8B-42E5-99B5-DBAF95C12FF7}" type="parTrans" cxnId="{8090E282-08B9-47B0-B8B8-A44617D7E754}">
      <dgm:prSet/>
      <dgm:spPr/>
      <dgm:t>
        <a:bodyPr/>
        <a:lstStyle/>
        <a:p>
          <a:endParaRPr lang="en-US"/>
        </a:p>
      </dgm:t>
    </dgm:pt>
    <dgm:pt modelId="{8E4859D8-5543-4C55-8733-8641B0874500}" type="sibTrans" cxnId="{8090E282-08B9-47B0-B8B8-A44617D7E754}">
      <dgm:prSet/>
      <dgm:spPr/>
      <dgm:t>
        <a:bodyPr/>
        <a:lstStyle/>
        <a:p>
          <a:endParaRPr lang="en-US"/>
        </a:p>
      </dgm:t>
    </dgm:pt>
    <dgm:pt modelId="{E40E16CC-8BA3-4383-8C77-8D9EF1DC893D}">
      <dgm:prSet custT="1"/>
      <dgm:spPr/>
      <dgm:t>
        <a:bodyPr/>
        <a:lstStyle/>
        <a:p>
          <a:pPr marL="365760" indent="-117475" rtl="0">
            <a:spcAft>
              <a:spcPts val="600"/>
            </a:spcAft>
          </a:pPr>
          <a:r>
            <a:rPr lang="en-US" sz="1200" dirty="0" smtClean="0"/>
            <a:t>Present clear and succinct results.</a:t>
          </a:r>
          <a:endParaRPr lang="en-US" sz="1200" dirty="0"/>
        </a:p>
      </dgm:t>
    </dgm:pt>
    <dgm:pt modelId="{2C84FA09-2BF4-460E-A61A-73E1DB029D3A}" type="parTrans" cxnId="{29AABBA8-A232-438E-B313-396C2BA9A9DA}">
      <dgm:prSet/>
      <dgm:spPr/>
      <dgm:t>
        <a:bodyPr/>
        <a:lstStyle/>
        <a:p>
          <a:endParaRPr lang="en-US"/>
        </a:p>
      </dgm:t>
    </dgm:pt>
    <dgm:pt modelId="{0CE8DAFB-B8BA-447B-B635-B6AD5F1C75D3}" type="sibTrans" cxnId="{29AABBA8-A232-438E-B313-396C2BA9A9DA}">
      <dgm:prSet/>
      <dgm:spPr/>
      <dgm:t>
        <a:bodyPr/>
        <a:lstStyle/>
        <a:p>
          <a:endParaRPr lang="en-US"/>
        </a:p>
      </dgm:t>
    </dgm:pt>
    <dgm:pt modelId="{377F5FB5-1C2B-4AF5-BB4A-F0C773BEAB12}">
      <dgm:prSet custT="1"/>
      <dgm:spPr/>
      <dgm:t>
        <a:bodyPr/>
        <a:lstStyle/>
        <a:p>
          <a:pPr marL="365760" indent="-117475" rtl="0">
            <a:spcAft>
              <a:spcPts val="600"/>
            </a:spcAft>
          </a:pPr>
          <a:r>
            <a:rPr lang="en-US" sz="1200" dirty="0" smtClean="0"/>
            <a:t>Make specific, feasible recommendations.</a:t>
          </a:r>
          <a:endParaRPr lang="en-US" sz="1200" dirty="0"/>
        </a:p>
      </dgm:t>
    </dgm:pt>
    <dgm:pt modelId="{9B4198DD-DAB7-4D7F-A496-139CA7BFD0EC}" type="parTrans" cxnId="{B69F442B-14BE-49D0-A069-66147580EC78}">
      <dgm:prSet/>
      <dgm:spPr/>
      <dgm:t>
        <a:bodyPr/>
        <a:lstStyle/>
        <a:p>
          <a:endParaRPr lang="en-US"/>
        </a:p>
      </dgm:t>
    </dgm:pt>
    <dgm:pt modelId="{2C68C720-38EB-41DB-8E1E-930F82070DB0}" type="sibTrans" cxnId="{B69F442B-14BE-49D0-A069-66147580EC78}">
      <dgm:prSet/>
      <dgm:spPr/>
      <dgm:t>
        <a:bodyPr/>
        <a:lstStyle/>
        <a:p>
          <a:endParaRPr lang="en-US"/>
        </a:p>
      </dgm:t>
    </dgm:pt>
    <dgm:pt modelId="{461D77F6-B70D-46AE-AAA4-E526480F144C}">
      <dgm:prSet custT="1"/>
      <dgm:spPr/>
      <dgm:t>
        <a:bodyPr/>
        <a:lstStyle/>
        <a:p>
          <a:pPr marL="365760" indent="-117475" rtl="0">
            <a:spcAft>
              <a:spcPts val="600"/>
            </a:spcAft>
          </a:pPr>
          <a:r>
            <a:rPr lang="en-US" sz="1200" dirty="0" smtClean="0"/>
            <a:t>Be presented in a format that is appropriate to your audience and to their purpose.</a:t>
          </a:r>
          <a:endParaRPr lang="en-US" sz="1200" dirty="0"/>
        </a:p>
      </dgm:t>
    </dgm:pt>
    <dgm:pt modelId="{7802206E-BEEF-4B1B-B008-C215C0975BAA}" type="parTrans" cxnId="{8D7510FB-6508-456A-AD03-C765108EF07F}">
      <dgm:prSet/>
      <dgm:spPr/>
      <dgm:t>
        <a:bodyPr/>
        <a:lstStyle/>
        <a:p>
          <a:endParaRPr lang="en-US"/>
        </a:p>
      </dgm:t>
    </dgm:pt>
    <dgm:pt modelId="{E81E767D-E2CF-4B07-9377-CCCA43EDB466}" type="sibTrans" cxnId="{8D7510FB-6508-456A-AD03-C765108EF07F}">
      <dgm:prSet/>
      <dgm:spPr/>
      <dgm:t>
        <a:bodyPr/>
        <a:lstStyle/>
        <a:p>
          <a:endParaRPr lang="en-US"/>
        </a:p>
      </dgm:t>
    </dgm:pt>
    <dgm:pt modelId="{29B4A156-6FDF-499A-963D-D04BD10DBF5A}">
      <dgm:prSet custT="1"/>
      <dgm:spPr/>
      <dgm:t>
        <a:bodyPr/>
        <a:lstStyle/>
        <a:p>
          <a:pPr marL="91440" indent="0" rtl="0">
            <a:spcAft>
              <a:spcPct val="35000"/>
            </a:spcAft>
          </a:pPr>
          <a:r>
            <a:rPr lang="en-US" sz="1300" dirty="0" smtClean="0"/>
            <a:t> </a:t>
          </a:r>
          <a:r>
            <a:rPr lang="en-US" sz="1200" dirty="0" smtClean="0"/>
            <a:t>Your evaluation report should always:</a:t>
          </a:r>
          <a:endParaRPr lang="en-US" sz="1200" dirty="0"/>
        </a:p>
      </dgm:t>
    </dgm:pt>
    <dgm:pt modelId="{CA028128-1331-4D08-A50B-D6BFBA8FEE61}" type="sibTrans" cxnId="{BB4E2244-4900-45B6-8296-0478227BBBA9}">
      <dgm:prSet/>
      <dgm:spPr/>
      <dgm:t>
        <a:bodyPr/>
        <a:lstStyle/>
        <a:p>
          <a:endParaRPr lang="en-US"/>
        </a:p>
      </dgm:t>
    </dgm:pt>
    <dgm:pt modelId="{0DA05E4D-F14B-4610-8D60-80BBB36836EC}" type="parTrans" cxnId="{BB4E2244-4900-45B6-8296-0478227BBBA9}">
      <dgm:prSet/>
      <dgm:spPr/>
      <dgm:t>
        <a:bodyPr/>
        <a:lstStyle/>
        <a:p>
          <a:endParaRPr lang="en-US"/>
        </a:p>
      </dgm:t>
    </dgm:pt>
    <dgm:pt modelId="{62DAD058-B0C9-4746-8A37-F92EE21ACA8B}">
      <dgm:prSet custT="1"/>
      <dgm:spPr/>
      <dgm:t>
        <a:bodyPr/>
        <a:lstStyle/>
        <a:p>
          <a:pPr marL="365760" indent="-117475" rtl="0">
            <a:spcAft>
              <a:spcPts val="600"/>
            </a:spcAft>
          </a:pPr>
          <a:r>
            <a:rPr lang="en-US" sz="1200" dirty="0" smtClean="0"/>
            <a:t>Summarize the purpose of the evaluation.</a:t>
          </a:r>
          <a:endParaRPr lang="en-US" sz="1200" dirty="0"/>
        </a:p>
      </dgm:t>
    </dgm:pt>
    <dgm:pt modelId="{9B2D0644-35C9-4B90-AC14-C413979AF5ED}" type="sibTrans" cxnId="{3AD1C503-8AF7-465B-9DC9-D92F6AB90F7D}">
      <dgm:prSet/>
      <dgm:spPr/>
      <dgm:t>
        <a:bodyPr/>
        <a:lstStyle/>
        <a:p>
          <a:endParaRPr lang="en-US"/>
        </a:p>
      </dgm:t>
    </dgm:pt>
    <dgm:pt modelId="{BEAD1584-320A-4753-B13E-011F5D2E1554}" type="parTrans" cxnId="{3AD1C503-8AF7-465B-9DC9-D92F6AB90F7D}">
      <dgm:prSet/>
      <dgm:spPr/>
      <dgm:t>
        <a:bodyPr/>
        <a:lstStyle/>
        <a:p>
          <a:endParaRPr lang="en-US"/>
        </a:p>
      </dgm:t>
    </dgm:pt>
    <dgm:pt modelId="{C429BA61-C45D-444A-B09D-D188EE040BC0}" type="pres">
      <dgm:prSet presAssocID="{68334C40-0FCA-44C3-9733-9B3732D68A4E}" presName="compositeShape" presStyleCnt="0">
        <dgm:presLayoutVars>
          <dgm:dir/>
          <dgm:resizeHandles/>
        </dgm:presLayoutVars>
      </dgm:prSet>
      <dgm:spPr/>
      <dgm:t>
        <a:bodyPr/>
        <a:lstStyle/>
        <a:p>
          <a:endParaRPr lang="en-US"/>
        </a:p>
      </dgm:t>
    </dgm:pt>
    <dgm:pt modelId="{6A49982A-F583-42D5-A0CB-4800DCE55823}" type="pres">
      <dgm:prSet presAssocID="{68334C40-0FCA-44C3-9733-9B3732D68A4E}" presName="pyramid" presStyleLbl="node1" presStyleIdx="0" presStyleCnt="1" custAng="5400000" custScaleX="77778" custScaleY="86957" custLinFactNeighborX="-37065"/>
      <dgm:spPr/>
    </dgm:pt>
    <dgm:pt modelId="{F038B647-78A9-4725-BF6F-2B0F72BAE150}" type="pres">
      <dgm:prSet presAssocID="{68334C40-0FCA-44C3-9733-9B3732D68A4E}" presName="theList" presStyleCnt="0"/>
      <dgm:spPr/>
    </dgm:pt>
    <dgm:pt modelId="{595E3B0B-7338-40DA-8D63-908A90005486}" type="pres">
      <dgm:prSet presAssocID="{29B4A156-6FDF-499A-963D-D04BD10DBF5A}" presName="aNode" presStyleLbl="fgAcc1" presStyleIdx="0" presStyleCnt="1" custScaleX="218033" custScaleY="398385" custLinFactNeighborX="59698" custLinFactNeighborY="28999">
        <dgm:presLayoutVars>
          <dgm:bulletEnabled val="1"/>
        </dgm:presLayoutVars>
      </dgm:prSet>
      <dgm:spPr/>
      <dgm:t>
        <a:bodyPr/>
        <a:lstStyle/>
        <a:p>
          <a:endParaRPr lang="en-US"/>
        </a:p>
      </dgm:t>
    </dgm:pt>
    <dgm:pt modelId="{BC83B107-1F7D-45FE-ABB0-D32832156DD7}" type="pres">
      <dgm:prSet presAssocID="{29B4A156-6FDF-499A-963D-D04BD10DBF5A}" presName="aSpace" presStyleCnt="0"/>
      <dgm:spPr/>
    </dgm:pt>
  </dgm:ptLst>
  <dgm:cxnLst>
    <dgm:cxn modelId="{8D7510FB-6508-456A-AD03-C765108EF07F}" srcId="{29B4A156-6FDF-499A-963D-D04BD10DBF5A}" destId="{461D77F6-B70D-46AE-AAA4-E526480F144C}" srcOrd="5" destOrd="0" parTransId="{7802206E-BEEF-4B1B-B008-C215C0975BAA}" sibTransId="{E81E767D-E2CF-4B07-9377-CCCA43EDB466}"/>
    <dgm:cxn modelId="{FE72C0A7-0497-4F9C-AAF7-98A2E1D8BDDD}" srcId="{29B4A156-6FDF-499A-963D-D04BD10DBF5A}" destId="{52478467-22A1-4DEB-96FC-BCAE6B019C18}" srcOrd="1" destOrd="0" parTransId="{6F01B3F9-EDB0-4DDF-ADE4-7A0EC5A1790D}" sibTransId="{F6F81B7C-8BA0-476F-A747-EDA863562EAB}"/>
    <dgm:cxn modelId="{8A64F9A5-818B-4CC1-B396-9314A826453E}" type="presOf" srcId="{E40E16CC-8BA3-4383-8C77-8D9EF1DC893D}" destId="{595E3B0B-7338-40DA-8D63-908A90005486}" srcOrd="0" destOrd="4" presId="urn:microsoft.com/office/officeart/2005/8/layout/pyramid2"/>
    <dgm:cxn modelId="{24B24ED5-BD36-4D1D-8B61-3E9F86C554D9}" type="presOf" srcId="{461D77F6-B70D-46AE-AAA4-E526480F144C}" destId="{595E3B0B-7338-40DA-8D63-908A90005486}" srcOrd="0" destOrd="6" presId="urn:microsoft.com/office/officeart/2005/8/layout/pyramid2"/>
    <dgm:cxn modelId="{9FCBD07F-2BB9-44AC-97B6-EAD1B33742F8}" type="presOf" srcId="{68334C40-0FCA-44C3-9733-9B3732D68A4E}" destId="{C429BA61-C45D-444A-B09D-D188EE040BC0}" srcOrd="0" destOrd="0" presId="urn:microsoft.com/office/officeart/2005/8/layout/pyramid2"/>
    <dgm:cxn modelId="{FF2ABCA2-1A91-4027-A3EF-B61BD4993282}" type="presOf" srcId="{377F5FB5-1C2B-4AF5-BB4A-F0C773BEAB12}" destId="{595E3B0B-7338-40DA-8D63-908A90005486}" srcOrd="0" destOrd="5" presId="urn:microsoft.com/office/officeart/2005/8/layout/pyramid2"/>
    <dgm:cxn modelId="{3AD1C503-8AF7-465B-9DC9-D92F6AB90F7D}" srcId="{29B4A156-6FDF-499A-963D-D04BD10DBF5A}" destId="{62DAD058-B0C9-4746-8A37-F92EE21ACA8B}" srcOrd="0" destOrd="0" parTransId="{BEAD1584-320A-4753-B13E-011F5D2E1554}" sibTransId="{9B2D0644-35C9-4B90-AC14-C413979AF5ED}"/>
    <dgm:cxn modelId="{B69F442B-14BE-49D0-A069-66147580EC78}" srcId="{29B4A156-6FDF-499A-963D-D04BD10DBF5A}" destId="{377F5FB5-1C2B-4AF5-BB4A-F0C773BEAB12}" srcOrd="4" destOrd="0" parTransId="{9B4198DD-DAB7-4D7F-A496-139CA7BFD0EC}" sibTransId="{2C68C720-38EB-41DB-8E1E-930F82070DB0}"/>
    <dgm:cxn modelId="{29AABBA8-A232-438E-B313-396C2BA9A9DA}" srcId="{29B4A156-6FDF-499A-963D-D04BD10DBF5A}" destId="{E40E16CC-8BA3-4383-8C77-8D9EF1DC893D}" srcOrd="3" destOrd="0" parTransId="{2C84FA09-2BF4-460E-A61A-73E1DB029D3A}" sibTransId="{0CE8DAFB-B8BA-447B-B635-B6AD5F1C75D3}"/>
    <dgm:cxn modelId="{05655C54-D9DF-4C92-8D27-2E99BC03DD6C}" type="presOf" srcId="{52478467-22A1-4DEB-96FC-BCAE6B019C18}" destId="{595E3B0B-7338-40DA-8D63-908A90005486}" srcOrd="0" destOrd="2" presId="urn:microsoft.com/office/officeart/2005/8/layout/pyramid2"/>
    <dgm:cxn modelId="{BB4E2244-4900-45B6-8296-0478227BBBA9}" srcId="{68334C40-0FCA-44C3-9733-9B3732D68A4E}" destId="{29B4A156-6FDF-499A-963D-D04BD10DBF5A}" srcOrd="0" destOrd="0" parTransId="{0DA05E4D-F14B-4610-8D60-80BBB36836EC}" sibTransId="{CA028128-1331-4D08-A50B-D6BFBA8FEE61}"/>
    <dgm:cxn modelId="{04063538-E169-40BE-BBA7-7C15923AA0E8}" type="presOf" srcId="{29B4A156-6FDF-499A-963D-D04BD10DBF5A}" destId="{595E3B0B-7338-40DA-8D63-908A90005486}" srcOrd="0" destOrd="0" presId="urn:microsoft.com/office/officeart/2005/8/layout/pyramid2"/>
    <dgm:cxn modelId="{4A4164AD-E299-4660-99D1-23975295F8D6}" type="presOf" srcId="{48099B22-8238-4532-AEF8-7DF3ABD4F346}" destId="{595E3B0B-7338-40DA-8D63-908A90005486}" srcOrd="0" destOrd="3" presId="urn:microsoft.com/office/officeart/2005/8/layout/pyramid2"/>
    <dgm:cxn modelId="{2A1C1F5A-69DF-4061-A824-81A28992FD2F}" type="presOf" srcId="{62DAD058-B0C9-4746-8A37-F92EE21ACA8B}" destId="{595E3B0B-7338-40DA-8D63-908A90005486}" srcOrd="0" destOrd="1" presId="urn:microsoft.com/office/officeart/2005/8/layout/pyramid2"/>
    <dgm:cxn modelId="{8090E282-08B9-47B0-B8B8-A44617D7E754}" srcId="{29B4A156-6FDF-499A-963D-D04BD10DBF5A}" destId="{48099B22-8238-4532-AEF8-7DF3ABD4F346}" srcOrd="2" destOrd="0" parTransId="{DB9E587B-4D8B-42E5-99B5-DBAF95C12FF7}" sibTransId="{8E4859D8-5543-4C55-8733-8641B0874500}"/>
    <dgm:cxn modelId="{C07A9B15-B2A8-40E0-BF89-FF2154B60423}" type="presParOf" srcId="{C429BA61-C45D-444A-B09D-D188EE040BC0}" destId="{6A49982A-F583-42D5-A0CB-4800DCE55823}" srcOrd="0" destOrd="0" presId="urn:microsoft.com/office/officeart/2005/8/layout/pyramid2"/>
    <dgm:cxn modelId="{5B563C11-7BC3-4A0F-B99B-0C3AEB88832F}" type="presParOf" srcId="{C429BA61-C45D-444A-B09D-D188EE040BC0}" destId="{F038B647-78A9-4725-BF6F-2B0F72BAE150}" srcOrd="1" destOrd="0" presId="urn:microsoft.com/office/officeart/2005/8/layout/pyramid2"/>
    <dgm:cxn modelId="{901D8131-B924-4E27-9C1E-EEEA35F50B38}" type="presParOf" srcId="{F038B647-78A9-4725-BF6F-2B0F72BAE150}" destId="{595E3B0B-7338-40DA-8D63-908A90005486}" srcOrd="0" destOrd="0" presId="urn:microsoft.com/office/officeart/2005/8/layout/pyramid2"/>
    <dgm:cxn modelId="{5173D74F-EFF0-4C17-B8DE-3CB6FC7BDACC}" type="presParOf" srcId="{F038B647-78A9-4725-BF6F-2B0F72BAE150}" destId="{BC83B107-1F7D-45FE-ABB0-D32832156DD7}"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400" dirty="0" smtClean="0"/>
            <a:t>Purpose</a:t>
          </a:r>
          <a:endParaRPr lang="en-US" sz="1400"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400" dirty="0" smtClean="0"/>
            <a:t>User</a:t>
          </a:r>
          <a:endParaRPr lang="en-US" sz="1400"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To gather information to support the replication and expansion of this asthma-friendly pharmacy pilot program.</a:t>
          </a:r>
          <a:endParaRPr lang="en-US" sz="1200" b="1" dirty="0">
            <a:solidFill>
              <a:schemeClr val="tx2"/>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r>
            <a:rPr lang="en-US" sz="1200" b="1" dirty="0" smtClean="0">
              <a:solidFill>
                <a:schemeClr val="tx2"/>
              </a:solidFill>
            </a:rPr>
            <a:t>The pharmacy champion, the pharmacy chain (funder) company, the pharmacy chain regional manager and pharmacists from potentially adopting sites.</a:t>
          </a:r>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400" dirty="0" smtClean="0"/>
            <a:t>Use</a:t>
          </a:r>
          <a:endParaRPr lang="en-US" sz="1400"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r>
            <a:rPr lang="en-US" sz="1200" b="1" dirty="0" smtClean="0">
              <a:solidFill>
                <a:schemeClr val="tx2"/>
              </a:solidFill>
            </a:rPr>
            <a:t>To learn what resources will be required to expand the AFP program so a decision can be made about whether, how and when the program can be expanded.</a:t>
          </a:r>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1FD1FC94-4ECC-4629-909C-A0C7A1A7E288}" type="presOf" srcId="{DE08CCB9-8C43-4D8C-8758-42C9074F6D4A}" destId="{6A2A8610-CAB1-4DC3-B23B-927D988E05A2}" srcOrd="0" destOrd="0" presId="urn:microsoft.com/office/officeart/2005/8/layout/list1"/>
    <dgm:cxn modelId="{46A01BD6-2F3F-463C-BDD3-DBD56E223AF9}" type="presOf" srcId="{BCBF5FA7-EFF3-4177-BE64-D4B0AABBD06B}" destId="{51936011-BA14-4CF0-A49D-CCFE56AE1FC9}" srcOrd="0" destOrd="1" presId="urn:microsoft.com/office/officeart/2005/8/layout/list1"/>
    <dgm:cxn modelId="{E4126DE1-9467-48AE-ADAD-4ED9FB0C1481}" type="presOf" srcId="{233CBF1C-9B3E-45DE-B8B8-37F12E799E97}" destId="{51936011-BA14-4CF0-A49D-CCFE56AE1FC9}" srcOrd="0" destOrd="0" presId="urn:microsoft.com/office/officeart/2005/8/layout/list1"/>
    <dgm:cxn modelId="{5E898688-BAF8-4BCB-AE8E-A2AFE3F64384}" type="presOf" srcId="{886D5F34-37FF-4AEB-BF09-ACC77A447F1E}" destId="{DB04E68D-7B3F-4A73-B870-361DD5010044}" srcOrd="1" destOrd="0" presId="urn:microsoft.com/office/officeart/2005/8/layout/list1"/>
    <dgm:cxn modelId="{4F457BAF-9E4D-4266-9430-385AE0C8DA76}" srcId="{82F48403-9991-4A3B-A064-54F33822EB99}" destId="{245EF375-9A79-4A33-BAC6-010A62B3E0D5}" srcOrd="0" destOrd="0" parTransId="{A8D28FFC-C9F9-4650-8EC5-555289CA742A}" sibTransId="{DE03883D-46A3-48AD-89A2-E74F00FF86C0}"/>
    <dgm:cxn modelId="{FC5602B2-966F-47F1-9F62-CC4F14AF12FF}" srcId="{886D5F34-37FF-4AEB-BF09-ACC77A447F1E}" destId="{41D2F134-5492-4D8C-A31F-3143DD41A098}" srcOrd="0" destOrd="0" parTransId="{74D7841D-EC55-4121-9530-E2B9670481A5}" sibTransId="{A32DE49B-73D2-45ED-AB47-A3C3807F8AD3}"/>
    <dgm:cxn modelId="{B7F94C91-5418-452E-9BAB-361CCDFA3EE9}" srcId="{2EB62B16-7D58-4817-9DED-17352A19FDF7}" destId="{BCBF5FA7-EFF3-4177-BE64-D4B0AABBD06B}" srcOrd="1" destOrd="0" parTransId="{7CC95EA5-84D6-4120-BD30-DCFDD948C8B7}" sibTransId="{3CE8A9D5-726B-467A-BCB2-804C697A245E}"/>
    <dgm:cxn modelId="{AF5A8DFD-1918-421B-8FD6-3A14FC84EF12}" type="presOf" srcId="{2EB62B16-7D58-4817-9DED-17352A19FDF7}" destId="{274ACE30-BFBD-45C0-9C5B-33DF5DA04990}" srcOrd="1" destOrd="0" presId="urn:microsoft.com/office/officeart/2005/8/layout/list1"/>
    <dgm:cxn modelId="{E1605424-D315-4FCD-9009-C55B63779C41}" type="presOf" srcId="{2EB62B16-7D58-4817-9DED-17352A19FDF7}" destId="{763E4860-2D0F-4B01-B551-AB9B8BAD2CEB}" srcOrd="0" destOrd="0" presId="urn:microsoft.com/office/officeart/2005/8/layout/list1"/>
    <dgm:cxn modelId="{AAA1E308-79E7-4EB1-9A13-F6040C6F4D2D}" type="presOf" srcId="{886D5F34-37FF-4AEB-BF09-ACC77A447F1E}" destId="{7099A0A5-9954-4619-8EC2-F762301D17A6}" srcOrd="0"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7F1FF65B-63FF-43CF-B4B9-37CC189ACE64}" srcId="{DE08CCB9-8C43-4D8C-8758-42C9074F6D4A}" destId="{82F48403-9991-4A3B-A064-54F33822EB99}" srcOrd="1" destOrd="0" parTransId="{38F08EC4-D266-4101-B429-AF5940A72C81}" sibTransId="{3C2F304A-2E15-4F05-9E87-FB48A5E4DEA2}"/>
    <dgm:cxn modelId="{971A3980-6828-4855-B2D0-D87FE1199CA0}" type="presOf" srcId="{41D2F134-5492-4D8C-A31F-3143DD41A098}" destId="{0955DC4A-4339-470D-B6C1-6608C3D998CE}" srcOrd="0" destOrd="0" presId="urn:microsoft.com/office/officeart/2005/8/layout/list1"/>
    <dgm:cxn modelId="{0AAE5BF6-FA27-4DB3-8A93-35036153063D}" srcId="{DE08CCB9-8C43-4D8C-8758-42C9074F6D4A}" destId="{886D5F34-37FF-4AEB-BF09-ACC77A447F1E}" srcOrd="2" destOrd="0" parTransId="{18D0444D-1DF8-40B3-8F01-540A2CBDC284}" sibTransId="{0C26FDAC-966A-43E4-9835-2C8A6FC3E15B}"/>
    <dgm:cxn modelId="{7C4BCA33-5F5C-43C6-9DCB-E5FA1359A225}" type="presOf" srcId="{82F48403-9991-4A3B-A064-54F33822EB99}" destId="{60E3B344-9EF1-4AB5-9F6C-F61A5CA9C272}" srcOrd="0" destOrd="0" presId="urn:microsoft.com/office/officeart/2005/8/layout/list1"/>
    <dgm:cxn modelId="{EBC78554-6750-44E8-A1F4-555C20512999}" type="presOf" srcId="{82F48403-9991-4A3B-A064-54F33822EB99}" destId="{97ABC413-C524-4884-AE74-425666A16053}" srcOrd="1" destOrd="0" presId="urn:microsoft.com/office/officeart/2005/8/layout/list1"/>
    <dgm:cxn modelId="{16A32D66-D87D-4967-BD55-1E2EB9479C01}" srcId="{DE08CCB9-8C43-4D8C-8758-42C9074F6D4A}" destId="{2EB62B16-7D58-4817-9DED-17352A19FDF7}" srcOrd="0" destOrd="0" parTransId="{FE331799-F62F-4745-9B4F-7BDCC0ED8D47}" sibTransId="{91F4E7B0-34A5-4F10-91DD-B934B1F85A6A}"/>
    <dgm:cxn modelId="{0675AA1E-4BAA-4EA6-8D69-7132958260B8}" type="presOf" srcId="{245EF375-9A79-4A33-BAC6-010A62B3E0D5}" destId="{1007668A-13EB-4699-A722-6094D671481B}" srcOrd="0" destOrd="0" presId="urn:microsoft.com/office/officeart/2005/8/layout/list1"/>
    <dgm:cxn modelId="{8164979A-4503-46B6-96D9-7907A5006321}" type="presParOf" srcId="{6A2A8610-CAB1-4DC3-B23B-927D988E05A2}" destId="{75CADCAC-7DBF-4758-A0C6-74E2EF0FE11F}" srcOrd="0" destOrd="0" presId="urn:microsoft.com/office/officeart/2005/8/layout/list1"/>
    <dgm:cxn modelId="{4641096B-438B-433C-9EF1-FF13389EF751}" type="presParOf" srcId="{75CADCAC-7DBF-4758-A0C6-74E2EF0FE11F}" destId="{763E4860-2D0F-4B01-B551-AB9B8BAD2CEB}" srcOrd="0" destOrd="0" presId="urn:microsoft.com/office/officeart/2005/8/layout/list1"/>
    <dgm:cxn modelId="{2A5DA075-5116-4F07-997E-22B0F2AC3132}" type="presParOf" srcId="{75CADCAC-7DBF-4758-A0C6-74E2EF0FE11F}" destId="{274ACE30-BFBD-45C0-9C5B-33DF5DA04990}" srcOrd="1" destOrd="0" presId="urn:microsoft.com/office/officeart/2005/8/layout/list1"/>
    <dgm:cxn modelId="{C5A3315B-B153-4C0B-B3D7-84885139E1E9}" type="presParOf" srcId="{6A2A8610-CAB1-4DC3-B23B-927D988E05A2}" destId="{8FD0B2FF-DB10-466F-95C3-BF5C9E890B2C}" srcOrd="1" destOrd="0" presId="urn:microsoft.com/office/officeart/2005/8/layout/list1"/>
    <dgm:cxn modelId="{3C6EA9EF-BBAE-4ED2-94EC-3AD5A2E5DC13}" type="presParOf" srcId="{6A2A8610-CAB1-4DC3-B23B-927D988E05A2}" destId="{51936011-BA14-4CF0-A49D-CCFE56AE1FC9}" srcOrd="2" destOrd="0" presId="urn:microsoft.com/office/officeart/2005/8/layout/list1"/>
    <dgm:cxn modelId="{91EF54D5-CAEF-4924-B48D-09E639CAC406}" type="presParOf" srcId="{6A2A8610-CAB1-4DC3-B23B-927D988E05A2}" destId="{91643134-A819-469A-A65B-8C3EE8B75AB6}" srcOrd="3" destOrd="0" presId="urn:microsoft.com/office/officeart/2005/8/layout/list1"/>
    <dgm:cxn modelId="{EF50EF6E-AF2F-4C43-9569-9503344AF3DA}" type="presParOf" srcId="{6A2A8610-CAB1-4DC3-B23B-927D988E05A2}" destId="{C779E11E-F40C-4004-A54F-A974D54CE6BB}" srcOrd="4" destOrd="0" presId="urn:microsoft.com/office/officeart/2005/8/layout/list1"/>
    <dgm:cxn modelId="{9160E818-FC31-402F-B1F1-014035E8001A}" type="presParOf" srcId="{C779E11E-F40C-4004-A54F-A974D54CE6BB}" destId="{60E3B344-9EF1-4AB5-9F6C-F61A5CA9C272}" srcOrd="0" destOrd="0" presId="urn:microsoft.com/office/officeart/2005/8/layout/list1"/>
    <dgm:cxn modelId="{AB395CB9-24A5-46F3-B5F0-301DC369FB9F}" type="presParOf" srcId="{C779E11E-F40C-4004-A54F-A974D54CE6BB}" destId="{97ABC413-C524-4884-AE74-425666A16053}" srcOrd="1" destOrd="0" presId="urn:microsoft.com/office/officeart/2005/8/layout/list1"/>
    <dgm:cxn modelId="{144F5320-F547-4BCD-8DAF-C5A4FAF95FE7}" type="presParOf" srcId="{6A2A8610-CAB1-4DC3-B23B-927D988E05A2}" destId="{BC37B330-2888-4944-96BD-E5D31EA0ABED}" srcOrd="5" destOrd="0" presId="urn:microsoft.com/office/officeart/2005/8/layout/list1"/>
    <dgm:cxn modelId="{14ABF226-F2CE-4152-9AB5-76F2533DFBF8}" type="presParOf" srcId="{6A2A8610-CAB1-4DC3-B23B-927D988E05A2}" destId="{1007668A-13EB-4699-A722-6094D671481B}" srcOrd="6" destOrd="0" presId="urn:microsoft.com/office/officeart/2005/8/layout/list1"/>
    <dgm:cxn modelId="{F93B4010-52ED-497A-8EFE-B2474CA837D4}" type="presParOf" srcId="{6A2A8610-CAB1-4DC3-B23B-927D988E05A2}" destId="{9B5A2CE6-E92A-44DA-A74B-F90047CEC1A7}" srcOrd="7" destOrd="0" presId="urn:microsoft.com/office/officeart/2005/8/layout/list1"/>
    <dgm:cxn modelId="{13074347-5292-4605-A458-FCF6AF878203}" type="presParOf" srcId="{6A2A8610-CAB1-4DC3-B23B-927D988E05A2}" destId="{D4F25DA0-7C87-47A8-BDDE-97C9C832ACCE}" srcOrd="8" destOrd="0" presId="urn:microsoft.com/office/officeart/2005/8/layout/list1"/>
    <dgm:cxn modelId="{F58BC7A6-DFE3-4218-AD95-6000F659B7CB}" type="presParOf" srcId="{D4F25DA0-7C87-47A8-BDDE-97C9C832ACCE}" destId="{7099A0A5-9954-4619-8EC2-F762301D17A6}" srcOrd="0" destOrd="0" presId="urn:microsoft.com/office/officeart/2005/8/layout/list1"/>
    <dgm:cxn modelId="{E05E49E8-6FE9-4EED-AB78-92F5146323BA}" type="presParOf" srcId="{D4F25DA0-7C87-47A8-BDDE-97C9C832ACCE}" destId="{DB04E68D-7B3F-4A73-B870-361DD5010044}" srcOrd="1" destOrd="0" presId="urn:microsoft.com/office/officeart/2005/8/layout/list1"/>
    <dgm:cxn modelId="{BAB894B9-3342-46ED-94C2-BC328E5569AE}" type="presParOf" srcId="{6A2A8610-CAB1-4DC3-B23B-927D988E05A2}" destId="{3B7AE665-B3FB-4C7C-99CC-06D03317E3F5}" srcOrd="9" destOrd="0" presId="urn:microsoft.com/office/officeart/2005/8/layout/list1"/>
    <dgm:cxn modelId="{99807A40-EF04-4F2C-809C-6C718F3942A2}"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08CCB9-8C43-4D8C-8758-42C9074F6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62B16-7D58-4817-9DED-17352A19FDF7}">
      <dgm:prSet phldrT="[Text]" custT="1"/>
      <dgm:spPr/>
      <dgm:t>
        <a:bodyPr/>
        <a:lstStyle/>
        <a:p>
          <a:r>
            <a:rPr lang="en-US" sz="1400" dirty="0" smtClean="0"/>
            <a:t>Purpose</a:t>
          </a:r>
          <a:endParaRPr lang="en-US" sz="1400" dirty="0"/>
        </a:p>
      </dgm:t>
    </dgm:pt>
    <dgm:pt modelId="{FE331799-F62F-4745-9B4F-7BDCC0ED8D47}" type="parTrans" cxnId="{16A32D66-D87D-4967-BD55-1E2EB9479C01}">
      <dgm:prSet/>
      <dgm:spPr/>
      <dgm:t>
        <a:bodyPr/>
        <a:lstStyle/>
        <a:p>
          <a:endParaRPr lang="en-US"/>
        </a:p>
      </dgm:t>
    </dgm:pt>
    <dgm:pt modelId="{91F4E7B0-34A5-4F10-91DD-B934B1F85A6A}" type="sibTrans" cxnId="{16A32D66-D87D-4967-BD55-1E2EB9479C01}">
      <dgm:prSet/>
      <dgm:spPr/>
      <dgm:t>
        <a:bodyPr/>
        <a:lstStyle/>
        <a:p>
          <a:endParaRPr lang="en-US"/>
        </a:p>
      </dgm:t>
    </dgm:pt>
    <dgm:pt modelId="{82F48403-9991-4A3B-A064-54F33822EB99}">
      <dgm:prSet phldrT="[Text]" custT="1"/>
      <dgm:spPr/>
      <dgm:t>
        <a:bodyPr/>
        <a:lstStyle/>
        <a:p>
          <a:r>
            <a:rPr lang="en-US" sz="1400" dirty="0" smtClean="0"/>
            <a:t>User</a:t>
          </a:r>
          <a:endParaRPr lang="en-US" sz="1400" dirty="0"/>
        </a:p>
      </dgm:t>
    </dgm:pt>
    <dgm:pt modelId="{38F08EC4-D266-4101-B429-AF5940A72C81}" type="parTrans" cxnId="{7F1FF65B-63FF-43CF-B4B9-37CC189ACE64}">
      <dgm:prSet/>
      <dgm:spPr/>
      <dgm:t>
        <a:bodyPr/>
        <a:lstStyle/>
        <a:p>
          <a:endParaRPr lang="en-US"/>
        </a:p>
      </dgm:t>
    </dgm:pt>
    <dgm:pt modelId="{3C2F304A-2E15-4F05-9E87-FB48A5E4DEA2}" type="sibTrans" cxnId="{7F1FF65B-63FF-43CF-B4B9-37CC189ACE64}">
      <dgm:prSet/>
      <dgm:spPr/>
      <dgm:t>
        <a:bodyPr/>
        <a:lstStyle/>
        <a:p>
          <a:endParaRPr lang="en-US"/>
        </a:p>
      </dgm:t>
    </dgm:pt>
    <dgm:pt modelId="{233CBF1C-9B3E-45DE-B8B8-37F12E799E97}">
      <dgm:prSet phldrT="[Text]" custT="1"/>
      <dgm:spPr/>
      <dgm:t>
        <a:bodyPr lIns="91440" rIns="91440"/>
        <a:lstStyle/>
        <a:p>
          <a:r>
            <a:rPr lang="en-US" sz="1200" b="1" dirty="0" smtClean="0">
              <a:solidFill>
                <a:schemeClr val="tx2"/>
              </a:solidFill>
            </a:rPr>
            <a:t>To understand why patients at this location are not taking advantage of the free asthma education opportunities to get better control of their asthma. </a:t>
          </a:r>
          <a:endParaRPr lang="en-US" sz="1200" b="1" dirty="0">
            <a:solidFill>
              <a:schemeClr val="tx2"/>
            </a:solidFill>
          </a:endParaRPr>
        </a:p>
      </dgm:t>
    </dgm:pt>
    <dgm:pt modelId="{52E3F40E-85AF-40D6-AFB2-111FC9D90117}" type="parTrans" cxnId="{7C2C1D26-48BE-4C42-9404-625464F935DC}">
      <dgm:prSet/>
      <dgm:spPr/>
      <dgm:t>
        <a:bodyPr/>
        <a:lstStyle/>
        <a:p>
          <a:endParaRPr lang="en-US"/>
        </a:p>
      </dgm:t>
    </dgm:pt>
    <dgm:pt modelId="{B2A69AA5-4E0E-4203-BCF2-A50CD51CD414}" type="sibTrans" cxnId="{7C2C1D26-48BE-4C42-9404-625464F935DC}">
      <dgm:prSet/>
      <dgm:spPr/>
      <dgm:t>
        <a:bodyPr/>
        <a:lstStyle/>
        <a:p>
          <a:endParaRPr lang="en-US"/>
        </a:p>
      </dgm:t>
    </dgm:pt>
    <dgm:pt modelId="{BCBF5FA7-EFF3-4177-BE64-D4B0AABBD06B}">
      <dgm:prSet/>
      <dgm:spPr/>
      <dgm:t>
        <a:bodyPr lIns="91440" rIns="91440"/>
        <a:lstStyle/>
        <a:p>
          <a:endParaRPr lang="en-US" sz="1000" dirty="0"/>
        </a:p>
      </dgm:t>
    </dgm:pt>
    <dgm:pt modelId="{7CC95EA5-84D6-4120-BD30-DCFDD948C8B7}" type="parTrans" cxnId="{B7F94C91-5418-452E-9BAB-361CCDFA3EE9}">
      <dgm:prSet/>
      <dgm:spPr/>
      <dgm:t>
        <a:bodyPr/>
        <a:lstStyle/>
        <a:p>
          <a:endParaRPr lang="en-US"/>
        </a:p>
      </dgm:t>
    </dgm:pt>
    <dgm:pt modelId="{3CE8A9D5-726B-467A-BCB2-804C697A245E}" type="sibTrans" cxnId="{B7F94C91-5418-452E-9BAB-361CCDFA3EE9}">
      <dgm:prSet/>
      <dgm:spPr/>
      <dgm:t>
        <a:bodyPr/>
        <a:lstStyle/>
        <a:p>
          <a:endParaRPr lang="en-US"/>
        </a:p>
      </dgm:t>
    </dgm:pt>
    <dgm:pt modelId="{245EF375-9A79-4A33-BAC6-010A62B3E0D5}">
      <dgm:prSet phldrT="[Text]" custT="1"/>
      <dgm:spPr/>
      <dgm:t>
        <a:bodyPr lIns="91440" rIns="91440"/>
        <a:lstStyle/>
        <a:p>
          <a:r>
            <a:rPr lang="en-US" sz="1200" b="1" dirty="0" smtClean="0">
              <a:solidFill>
                <a:schemeClr val="tx2"/>
              </a:solidFill>
            </a:rPr>
            <a:t>The state asthma program manager, the lead pharmacist at this location, the AFP program trainer and community  representatives</a:t>
          </a:r>
          <a:r>
            <a:rPr lang="en-US" sz="1200" dirty="0" smtClean="0">
              <a:solidFill>
                <a:schemeClr val="tx2"/>
              </a:solidFill>
            </a:rPr>
            <a:t>.</a:t>
          </a:r>
          <a:endParaRPr lang="en-US" sz="1200" b="1" dirty="0">
            <a:solidFill>
              <a:schemeClr val="tx2"/>
            </a:solidFill>
          </a:endParaRPr>
        </a:p>
      </dgm:t>
    </dgm:pt>
    <dgm:pt modelId="{A8D28FFC-C9F9-4650-8EC5-555289CA742A}" type="parTrans" cxnId="{4F457BAF-9E4D-4266-9430-385AE0C8DA76}">
      <dgm:prSet/>
      <dgm:spPr/>
      <dgm:t>
        <a:bodyPr/>
        <a:lstStyle/>
        <a:p>
          <a:endParaRPr lang="en-US"/>
        </a:p>
      </dgm:t>
    </dgm:pt>
    <dgm:pt modelId="{DE03883D-46A3-48AD-89A2-E74F00FF86C0}" type="sibTrans" cxnId="{4F457BAF-9E4D-4266-9430-385AE0C8DA76}">
      <dgm:prSet/>
      <dgm:spPr/>
      <dgm:t>
        <a:bodyPr/>
        <a:lstStyle/>
        <a:p>
          <a:endParaRPr lang="en-US"/>
        </a:p>
      </dgm:t>
    </dgm:pt>
    <dgm:pt modelId="{886D5F34-37FF-4AEB-BF09-ACC77A447F1E}">
      <dgm:prSet custT="1"/>
      <dgm:spPr/>
      <dgm:t>
        <a:bodyPr/>
        <a:lstStyle/>
        <a:p>
          <a:r>
            <a:rPr lang="en-US" sz="1400" dirty="0" smtClean="0"/>
            <a:t>Use</a:t>
          </a:r>
          <a:endParaRPr lang="en-US" sz="1400" dirty="0"/>
        </a:p>
      </dgm:t>
    </dgm:pt>
    <dgm:pt modelId="{18D0444D-1DF8-40B3-8F01-540A2CBDC284}" type="parTrans" cxnId="{0AAE5BF6-FA27-4DB3-8A93-35036153063D}">
      <dgm:prSet/>
      <dgm:spPr/>
      <dgm:t>
        <a:bodyPr/>
        <a:lstStyle/>
        <a:p>
          <a:endParaRPr lang="en-US"/>
        </a:p>
      </dgm:t>
    </dgm:pt>
    <dgm:pt modelId="{0C26FDAC-966A-43E4-9835-2C8A6FC3E15B}" type="sibTrans" cxnId="{0AAE5BF6-FA27-4DB3-8A93-35036153063D}">
      <dgm:prSet/>
      <dgm:spPr/>
      <dgm:t>
        <a:bodyPr/>
        <a:lstStyle/>
        <a:p>
          <a:endParaRPr lang="en-US"/>
        </a:p>
      </dgm:t>
    </dgm:pt>
    <dgm:pt modelId="{41D2F134-5492-4D8C-A31F-3143DD41A098}">
      <dgm:prSet custT="1"/>
      <dgm:spPr/>
      <dgm:t>
        <a:bodyPr lIns="91440" rIns="91440"/>
        <a:lstStyle/>
        <a:p>
          <a:r>
            <a:rPr lang="en-US" sz="1200" b="1" dirty="0" smtClean="0">
              <a:solidFill>
                <a:schemeClr val="tx2"/>
              </a:solidFill>
            </a:rPr>
            <a:t>To identify and eliminate the barriers to program participation and to improve the marketing of the AFP program in this neighborhood.</a:t>
          </a:r>
          <a:endParaRPr lang="en-US" sz="1200" b="1" dirty="0">
            <a:solidFill>
              <a:schemeClr val="tx2"/>
            </a:solidFill>
          </a:endParaRPr>
        </a:p>
      </dgm:t>
    </dgm:pt>
    <dgm:pt modelId="{74D7841D-EC55-4121-9530-E2B9670481A5}" type="parTrans" cxnId="{FC5602B2-966F-47F1-9F62-CC4F14AF12FF}">
      <dgm:prSet/>
      <dgm:spPr/>
      <dgm:t>
        <a:bodyPr/>
        <a:lstStyle/>
        <a:p>
          <a:endParaRPr lang="en-US"/>
        </a:p>
      </dgm:t>
    </dgm:pt>
    <dgm:pt modelId="{A32DE49B-73D2-45ED-AB47-A3C3807F8AD3}" type="sibTrans" cxnId="{FC5602B2-966F-47F1-9F62-CC4F14AF12FF}">
      <dgm:prSet/>
      <dgm:spPr/>
      <dgm:t>
        <a:bodyPr/>
        <a:lstStyle/>
        <a:p>
          <a:endParaRPr lang="en-US"/>
        </a:p>
      </dgm:t>
    </dgm:pt>
    <dgm:pt modelId="{6A2A8610-CAB1-4DC3-B23B-927D988E05A2}" type="pres">
      <dgm:prSet presAssocID="{DE08CCB9-8C43-4D8C-8758-42C9074F6D4A}" presName="linear" presStyleCnt="0">
        <dgm:presLayoutVars>
          <dgm:dir/>
          <dgm:animLvl val="lvl"/>
          <dgm:resizeHandles val="exact"/>
        </dgm:presLayoutVars>
      </dgm:prSet>
      <dgm:spPr/>
      <dgm:t>
        <a:bodyPr/>
        <a:lstStyle/>
        <a:p>
          <a:endParaRPr lang="en-US"/>
        </a:p>
      </dgm:t>
    </dgm:pt>
    <dgm:pt modelId="{75CADCAC-7DBF-4758-A0C6-74E2EF0FE11F}" type="pres">
      <dgm:prSet presAssocID="{2EB62B16-7D58-4817-9DED-17352A19FDF7}" presName="parentLin" presStyleCnt="0"/>
      <dgm:spPr/>
    </dgm:pt>
    <dgm:pt modelId="{763E4860-2D0F-4B01-B551-AB9B8BAD2CEB}" type="pres">
      <dgm:prSet presAssocID="{2EB62B16-7D58-4817-9DED-17352A19FDF7}" presName="parentLeftMargin" presStyleLbl="node1" presStyleIdx="0" presStyleCnt="3"/>
      <dgm:spPr/>
      <dgm:t>
        <a:bodyPr/>
        <a:lstStyle/>
        <a:p>
          <a:endParaRPr lang="en-US"/>
        </a:p>
      </dgm:t>
    </dgm:pt>
    <dgm:pt modelId="{274ACE30-BFBD-45C0-9C5B-33DF5DA04990}" type="pres">
      <dgm:prSet presAssocID="{2EB62B16-7D58-4817-9DED-17352A19FDF7}" presName="parentText" presStyleLbl="node1" presStyleIdx="0" presStyleCnt="3">
        <dgm:presLayoutVars>
          <dgm:chMax val="0"/>
          <dgm:bulletEnabled val="1"/>
        </dgm:presLayoutVars>
      </dgm:prSet>
      <dgm:spPr/>
      <dgm:t>
        <a:bodyPr/>
        <a:lstStyle/>
        <a:p>
          <a:endParaRPr lang="en-US"/>
        </a:p>
      </dgm:t>
    </dgm:pt>
    <dgm:pt modelId="{8FD0B2FF-DB10-466F-95C3-BF5C9E890B2C}" type="pres">
      <dgm:prSet presAssocID="{2EB62B16-7D58-4817-9DED-17352A19FDF7}" presName="negativeSpace" presStyleCnt="0"/>
      <dgm:spPr/>
    </dgm:pt>
    <dgm:pt modelId="{51936011-BA14-4CF0-A49D-CCFE56AE1FC9}" type="pres">
      <dgm:prSet presAssocID="{2EB62B16-7D58-4817-9DED-17352A19FDF7}" presName="childText" presStyleLbl="conFgAcc1" presStyleIdx="0" presStyleCnt="3" custScaleY="73905">
        <dgm:presLayoutVars>
          <dgm:bulletEnabled val="1"/>
        </dgm:presLayoutVars>
      </dgm:prSet>
      <dgm:spPr/>
      <dgm:t>
        <a:bodyPr/>
        <a:lstStyle/>
        <a:p>
          <a:endParaRPr lang="en-US"/>
        </a:p>
      </dgm:t>
    </dgm:pt>
    <dgm:pt modelId="{91643134-A819-469A-A65B-8C3EE8B75AB6}" type="pres">
      <dgm:prSet presAssocID="{91F4E7B0-34A5-4F10-91DD-B934B1F85A6A}" presName="spaceBetweenRectangles" presStyleCnt="0"/>
      <dgm:spPr/>
    </dgm:pt>
    <dgm:pt modelId="{C779E11E-F40C-4004-A54F-A974D54CE6BB}" type="pres">
      <dgm:prSet presAssocID="{82F48403-9991-4A3B-A064-54F33822EB99}" presName="parentLin" presStyleCnt="0"/>
      <dgm:spPr/>
    </dgm:pt>
    <dgm:pt modelId="{60E3B344-9EF1-4AB5-9F6C-F61A5CA9C272}" type="pres">
      <dgm:prSet presAssocID="{82F48403-9991-4A3B-A064-54F33822EB99}" presName="parentLeftMargin" presStyleLbl="node1" presStyleIdx="0" presStyleCnt="3"/>
      <dgm:spPr/>
      <dgm:t>
        <a:bodyPr/>
        <a:lstStyle/>
        <a:p>
          <a:endParaRPr lang="en-US"/>
        </a:p>
      </dgm:t>
    </dgm:pt>
    <dgm:pt modelId="{97ABC413-C524-4884-AE74-425666A16053}" type="pres">
      <dgm:prSet presAssocID="{82F48403-9991-4A3B-A064-54F33822EB99}" presName="parentText" presStyleLbl="node1" presStyleIdx="1" presStyleCnt="3">
        <dgm:presLayoutVars>
          <dgm:chMax val="0"/>
          <dgm:bulletEnabled val="1"/>
        </dgm:presLayoutVars>
      </dgm:prSet>
      <dgm:spPr/>
      <dgm:t>
        <a:bodyPr/>
        <a:lstStyle/>
        <a:p>
          <a:endParaRPr lang="en-US"/>
        </a:p>
      </dgm:t>
    </dgm:pt>
    <dgm:pt modelId="{BC37B330-2888-4944-96BD-E5D31EA0ABED}" type="pres">
      <dgm:prSet presAssocID="{82F48403-9991-4A3B-A064-54F33822EB99}" presName="negativeSpace" presStyleCnt="0"/>
      <dgm:spPr/>
    </dgm:pt>
    <dgm:pt modelId="{1007668A-13EB-4699-A722-6094D671481B}" type="pres">
      <dgm:prSet presAssocID="{82F48403-9991-4A3B-A064-54F33822EB99}" presName="childText" presStyleLbl="conFgAcc1" presStyleIdx="1" presStyleCnt="3">
        <dgm:presLayoutVars>
          <dgm:bulletEnabled val="1"/>
        </dgm:presLayoutVars>
      </dgm:prSet>
      <dgm:spPr/>
      <dgm:t>
        <a:bodyPr/>
        <a:lstStyle/>
        <a:p>
          <a:endParaRPr lang="en-US"/>
        </a:p>
      </dgm:t>
    </dgm:pt>
    <dgm:pt modelId="{9B5A2CE6-E92A-44DA-A74B-F90047CEC1A7}" type="pres">
      <dgm:prSet presAssocID="{3C2F304A-2E15-4F05-9E87-FB48A5E4DEA2}" presName="spaceBetweenRectangles" presStyleCnt="0"/>
      <dgm:spPr/>
    </dgm:pt>
    <dgm:pt modelId="{D4F25DA0-7C87-47A8-BDDE-97C9C832ACCE}" type="pres">
      <dgm:prSet presAssocID="{886D5F34-37FF-4AEB-BF09-ACC77A447F1E}" presName="parentLin" presStyleCnt="0"/>
      <dgm:spPr/>
    </dgm:pt>
    <dgm:pt modelId="{7099A0A5-9954-4619-8EC2-F762301D17A6}" type="pres">
      <dgm:prSet presAssocID="{886D5F34-37FF-4AEB-BF09-ACC77A447F1E}" presName="parentLeftMargin" presStyleLbl="node1" presStyleIdx="1" presStyleCnt="3"/>
      <dgm:spPr/>
      <dgm:t>
        <a:bodyPr/>
        <a:lstStyle/>
        <a:p>
          <a:endParaRPr lang="en-US"/>
        </a:p>
      </dgm:t>
    </dgm:pt>
    <dgm:pt modelId="{DB04E68D-7B3F-4A73-B870-361DD5010044}" type="pres">
      <dgm:prSet presAssocID="{886D5F34-37FF-4AEB-BF09-ACC77A447F1E}" presName="parentText" presStyleLbl="node1" presStyleIdx="2" presStyleCnt="3">
        <dgm:presLayoutVars>
          <dgm:chMax val="0"/>
          <dgm:bulletEnabled val="1"/>
        </dgm:presLayoutVars>
      </dgm:prSet>
      <dgm:spPr/>
      <dgm:t>
        <a:bodyPr/>
        <a:lstStyle/>
        <a:p>
          <a:endParaRPr lang="en-US"/>
        </a:p>
      </dgm:t>
    </dgm:pt>
    <dgm:pt modelId="{3B7AE665-B3FB-4C7C-99CC-06D03317E3F5}" type="pres">
      <dgm:prSet presAssocID="{886D5F34-37FF-4AEB-BF09-ACC77A447F1E}" presName="negativeSpace" presStyleCnt="0"/>
      <dgm:spPr/>
    </dgm:pt>
    <dgm:pt modelId="{0955DC4A-4339-470D-B6C1-6608C3D998CE}" type="pres">
      <dgm:prSet presAssocID="{886D5F34-37FF-4AEB-BF09-ACC77A447F1E}" presName="childText" presStyleLbl="conFgAcc1" presStyleIdx="2" presStyleCnt="3">
        <dgm:presLayoutVars>
          <dgm:bulletEnabled val="1"/>
        </dgm:presLayoutVars>
      </dgm:prSet>
      <dgm:spPr/>
      <dgm:t>
        <a:bodyPr/>
        <a:lstStyle/>
        <a:p>
          <a:endParaRPr lang="en-US"/>
        </a:p>
      </dgm:t>
    </dgm:pt>
  </dgm:ptLst>
  <dgm:cxnLst>
    <dgm:cxn modelId="{DFCA0554-D761-4497-AB37-C2F103AB37D0}" type="presOf" srcId="{2EB62B16-7D58-4817-9DED-17352A19FDF7}" destId="{274ACE30-BFBD-45C0-9C5B-33DF5DA04990}" srcOrd="1" destOrd="0" presId="urn:microsoft.com/office/officeart/2005/8/layout/list1"/>
    <dgm:cxn modelId="{229C50F0-4989-4B78-AD8E-40F7D4120FA2}" type="presOf" srcId="{2EB62B16-7D58-4817-9DED-17352A19FDF7}" destId="{763E4860-2D0F-4B01-B551-AB9B8BAD2CEB}" srcOrd="0" destOrd="0" presId="urn:microsoft.com/office/officeart/2005/8/layout/list1"/>
    <dgm:cxn modelId="{4F457BAF-9E4D-4266-9430-385AE0C8DA76}" srcId="{82F48403-9991-4A3B-A064-54F33822EB99}" destId="{245EF375-9A79-4A33-BAC6-010A62B3E0D5}" srcOrd="0" destOrd="0" parTransId="{A8D28FFC-C9F9-4650-8EC5-555289CA742A}" sibTransId="{DE03883D-46A3-48AD-89A2-E74F00FF86C0}"/>
    <dgm:cxn modelId="{ED3B96C8-FC3D-4098-BD7B-078E988604FC}" type="presOf" srcId="{886D5F34-37FF-4AEB-BF09-ACC77A447F1E}" destId="{DB04E68D-7B3F-4A73-B870-361DD5010044}" srcOrd="1" destOrd="0" presId="urn:microsoft.com/office/officeart/2005/8/layout/list1"/>
    <dgm:cxn modelId="{514A6BE3-527C-48D4-8F73-26C23E32ADCF}" type="presOf" srcId="{BCBF5FA7-EFF3-4177-BE64-D4B0AABBD06B}" destId="{51936011-BA14-4CF0-A49D-CCFE56AE1FC9}" srcOrd="0" destOrd="1" presId="urn:microsoft.com/office/officeart/2005/8/layout/list1"/>
    <dgm:cxn modelId="{E5222D74-FB9B-46FC-B9B1-BD0F13D7E0B0}" type="presOf" srcId="{886D5F34-37FF-4AEB-BF09-ACC77A447F1E}" destId="{7099A0A5-9954-4619-8EC2-F762301D17A6}" srcOrd="0" destOrd="0" presId="urn:microsoft.com/office/officeart/2005/8/layout/list1"/>
    <dgm:cxn modelId="{FC5602B2-966F-47F1-9F62-CC4F14AF12FF}" srcId="{886D5F34-37FF-4AEB-BF09-ACC77A447F1E}" destId="{41D2F134-5492-4D8C-A31F-3143DD41A098}" srcOrd="0" destOrd="0" parTransId="{74D7841D-EC55-4121-9530-E2B9670481A5}" sibTransId="{A32DE49B-73D2-45ED-AB47-A3C3807F8AD3}"/>
    <dgm:cxn modelId="{16A32D66-D87D-4967-BD55-1E2EB9479C01}" srcId="{DE08CCB9-8C43-4D8C-8758-42C9074F6D4A}" destId="{2EB62B16-7D58-4817-9DED-17352A19FDF7}" srcOrd="0" destOrd="0" parTransId="{FE331799-F62F-4745-9B4F-7BDCC0ED8D47}" sibTransId="{91F4E7B0-34A5-4F10-91DD-B934B1F85A6A}"/>
    <dgm:cxn modelId="{80C909A8-57C2-41D2-BE4A-04D1A835DD10}" type="presOf" srcId="{82F48403-9991-4A3B-A064-54F33822EB99}" destId="{97ABC413-C524-4884-AE74-425666A16053}" srcOrd="1" destOrd="0" presId="urn:microsoft.com/office/officeart/2005/8/layout/list1"/>
    <dgm:cxn modelId="{A2F46D81-5F2C-4C07-8E9C-7BEF0A3D1A00}" type="presOf" srcId="{233CBF1C-9B3E-45DE-B8B8-37F12E799E97}" destId="{51936011-BA14-4CF0-A49D-CCFE56AE1FC9}" srcOrd="0" destOrd="0" presId="urn:microsoft.com/office/officeart/2005/8/layout/list1"/>
    <dgm:cxn modelId="{67A07308-408C-4CD0-AD3D-4CE09C6A7E5E}" type="presOf" srcId="{82F48403-9991-4A3B-A064-54F33822EB99}" destId="{60E3B344-9EF1-4AB5-9F6C-F61A5CA9C272}" srcOrd="0" destOrd="0" presId="urn:microsoft.com/office/officeart/2005/8/layout/list1"/>
    <dgm:cxn modelId="{7C2C1D26-48BE-4C42-9404-625464F935DC}" srcId="{2EB62B16-7D58-4817-9DED-17352A19FDF7}" destId="{233CBF1C-9B3E-45DE-B8B8-37F12E799E97}" srcOrd="0" destOrd="0" parTransId="{52E3F40E-85AF-40D6-AFB2-111FC9D90117}" sibTransId="{B2A69AA5-4E0E-4203-BCF2-A50CD51CD414}"/>
    <dgm:cxn modelId="{3216C7B3-0BA4-4447-8882-7586232005DC}" type="presOf" srcId="{41D2F134-5492-4D8C-A31F-3143DD41A098}" destId="{0955DC4A-4339-470D-B6C1-6608C3D998CE}" srcOrd="0" destOrd="0" presId="urn:microsoft.com/office/officeart/2005/8/layout/list1"/>
    <dgm:cxn modelId="{0AAE5BF6-FA27-4DB3-8A93-35036153063D}" srcId="{DE08CCB9-8C43-4D8C-8758-42C9074F6D4A}" destId="{886D5F34-37FF-4AEB-BF09-ACC77A447F1E}" srcOrd="2" destOrd="0" parTransId="{18D0444D-1DF8-40B3-8F01-540A2CBDC284}" sibTransId="{0C26FDAC-966A-43E4-9835-2C8A6FC3E15B}"/>
    <dgm:cxn modelId="{676B664C-3046-48B5-8E99-C142DE4808AE}" type="presOf" srcId="{245EF375-9A79-4A33-BAC6-010A62B3E0D5}" destId="{1007668A-13EB-4699-A722-6094D671481B}" srcOrd="0" destOrd="0" presId="urn:microsoft.com/office/officeart/2005/8/layout/list1"/>
    <dgm:cxn modelId="{7F1FF65B-63FF-43CF-B4B9-37CC189ACE64}" srcId="{DE08CCB9-8C43-4D8C-8758-42C9074F6D4A}" destId="{82F48403-9991-4A3B-A064-54F33822EB99}" srcOrd="1" destOrd="0" parTransId="{38F08EC4-D266-4101-B429-AF5940A72C81}" sibTransId="{3C2F304A-2E15-4F05-9E87-FB48A5E4DEA2}"/>
    <dgm:cxn modelId="{B7F94C91-5418-452E-9BAB-361CCDFA3EE9}" srcId="{2EB62B16-7D58-4817-9DED-17352A19FDF7}" destId="{BCBF5FA7-EFF3-4177-BE64-D4B0AABBD06B}" srcOrd="1" destOrd="0" parTransId="{7CC95EA5-84D6-4120-BD30-DCFDD948C8B7}" sibTransId="{3CE8A9D5-726B-467A-BCB2-804C697A245E}"/>
    <dgm:cxn modelId="{549CB91E-E870-4E6B-9A4B-BCEFA7D558BB}" type="presOf" srcId="{DE08CCB9-8C43-4D8C-8758-42C9074F6D4A}" destId="{6A2A8610-CAB1-4DC3-B23B-927D988E05A2}" srcOrd="0" destOrd="0" presId="urn:microsoft.com/office/officeart/2005/8/layout/list1"/>
    <dgm:cxn modelId="{7D58A460-AA4C-4343-8B0E-C63D0099A413}" type="presParOf" srcId="{6A2A8610-CAB1-4DC3-B23B-927D988E05A2}" destId="{75CADCAC-7DBF-4758-A0C6-74E2EF0FE11F}" srcOrd="0" destOrd="0" presId="urn:microsoft.com/office/officeart/2005/8/layout/list1"/>
    <dgm:cxn modelId="{C2428647-4039-4BD5-BE78-15FA54025125}" type="presParOf" srcId="{75CADCAC-7DBF-4758-A0C6-74E2EF0FE11F}" destId="{763E4860-2D0F-4B01-B551-AB9B8BAD2CEB}" srcOrd="0" destOrd="0" presId="urn:microsoft.com/office/officeart/2005/8/layout/list1"/>
    <dgm:cxn modelId="{8C17EDC8-49BC-479C-AE64-D9434719D5AF}" type="presParOf" srcId="{75CADCAC-7DBF-4758-A0C6-74E2EF0FE11F}" destId="{274ACE30-BFBD-45C0-9C5B-33DF5DA04990}" srcOrd="1" destOrd="0" presId="urn:microsoft.com/office/officeart/2005/8/layout/list1"/>
    <dgm:cxn modelId="{9AA007FC-EAFF-4407-8367-7591C52616AB}" type="presParOf" srcId="{6A2A8610-CAB1-4DC3-B23B-927D988E05A2}" destId="{8FD0B2FF-DB10-466F-95C3-BF5C9E890B2C}" srcOrd="1" destOrd="0" presId="urn:microsoft.com/office/officeart/2005/8/layout/list1"/>
    <dgm:cxn modelId="{5D9C2E5F-BBD4-403C-9D0E-804D5CEA9588}" type="presParOf" srcId="{6A2A8610-CAB1-4DC3-B23B-927D988E05A2}" destId="{51936011-BA14-4CF0-A49D-CCFE56AE1FC9}" srcOrd="2" destOrd="0" presId="urn:microsoft.com/office/officeart/2005/8/layout/list1"/>
    <dgm:cxn modelId="{68E990DE-C32D-48DD-9C59-E2DE1D42BF65}" type="presParOf" srcId="{6A2A8610-CAB1-4DC3-B23B-927D988E05A2}" destId="{91643134-A819-469A-A65B-8C3EE8B75AB6}" srcOrd="3" destOrd="0" presId="urn:microsoft.com/office/officeart/2005/8/layout/list1"/>
    <dgm:cxn modelId="{95A84460-92D7-47EC-8A2F-014CB7422DD3}" type="presParOf" srcId="{6A2A8610-CAB1-4DC3-B23B-927D988E05A2}" destId="{C779E11E-F40C-4004-A54F-A974D54CE6BB}" srcOrd="4" destOrd="0" presId="urn:microsoft.com/office/officeart/2005/8/layout/list1"/>
    <dgm:cxn modelId="{0DE3FEC1-AAB7-48B6-AD96-18E7B411E081}" type="presParOf" srcId="{C779E11E-F40C-4004-A54F-A974D54CE6BB}" destId="{60E3B344-9EF1-4AB5-9F6C-F61A5CA9C272}" srcOrd="0" destOrd="0" presId="urn:microsoft.com/office/officeart/2005/8/layout/list1"/>
    <dgm:cxn modelId="{67378C85-234E-4C80-A893-70A371B59713}" type="presParOf" srcId="{C779E11E-F40C-4004-A54F-A974D54CE6BB}" destId="{97ABC413-C524-4884-AE74-425666A16053}" srcOrd="1" destOrd="0" presId="urn:microsoft.com/office/officeart/2005/8/layout/list1"/>
    <dgm:cxn modelId="{2A47F356-572B-4EE9-8C58-486440CC9527}" type="presParOf" srcId="{6A2A8610-CAB1-4DC3-B23B-927D988E05A2}" destId="{BC37B330-2888-4944-96BD-E5D31EA0ABED}" srcOrd="5" destOrd="0" presId="urn:microsoft.com/office/officeart/2005/8/layout/list1"/>
    <dgm:cxn modelId="{5FE7884D-CB64-4B4D-B783-C6E0CA927690}" type="presParOf" srcId="{6A2A8610-CAB1-4DC3-B23B-927D988E05A2}" destId="{1007668A-13EB-4699-A722-6094D671481B}" srcOrd="6" destOrd="0" presId="urn:microsoft.com/office/officeart/2005/8/layout/list1"/>
    <dgm:cxn modelId="{688111D0-75B9-4172-9361-E75408807F54}" type="presParOf" srcId="{6A2A8610-CAB1-4DC3-B23B-927D988E05A2}" destId="{9B5A2CE6-E92A-44DA-A74B-F90047CEC1A7}" srcOrd="7" destOrd="0" presId="urn:microsoft.com/office/officeart/2005/8/layout/list1"/>
    <dgm:cxn modelId="{E38DD46E-44B9-474B-98F7-EF39175DFFA2}" type="presParOf" srcId="{6A2A8610-CAB1-4DC3-B23B-927D988E05A2}" destId="{D4F25DA0-7C87-47A8-BDDE-97C9C832ACCE}" srcOrd="8" destOrd="0" presId="urn:microsoft.com/office/officeart/2005/8/layout/list1"/>
    <dgm:cxn modelId="{3DD25E96-D260-48FF-9A9F-FFF77A6CE270}" type="presParOf" srcId="{D4F25DA0-7C87-47A8-BDDE-97C9C832ACCE}" destId="{7099A0A5-9954-4619-8EC2-F762301D17A6}" srcOrd="0" destOrd="0" presId="urn:microsoft.com/office/officeart/2005/8/layout/list1"/>
    <dgm:cxn modelId="{3C0E3372-416C-4FB7-B8D9-C890A80C26CF}" type="presParOf" srcId="{D4F25DA0-7C87-47A8-BDDE-97C9C832ACCE}" destId="{DB04E68D-7B3F-4A73-B870-361DD5010044}" srcOrd="1" destOrd="0" presId="urn:microsoft.com/office/officeart/2005/8/layout/list1"/>
    <dgm:cxn modelId="{31875CA2-0A8A-473A-991A-FB58BACFAE6D}" type="presParOf" srcId="{6A2A8610-CAB1-4DC3-B23B-927D988E05A2}" destId="{3B7AE665-B3FB-4C7C-99CC-06D03317E3F5}" srcOrd="9" destOrd="0" presId="urn:microsoft.com/office/officeart/2005/8/layout/list1"/>
    <dgm:cxn modelId="{C890285B-AC39-4388-A55D-8E74AEB5C1B2}" type="presParOf" srcId="{6A2A8610-CAB1-4DC3-B23B-927D988E05A2}" destId="{0955DC4A-4339-470D-B6C1-6608C3D99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B337256-5764-4897-8A0D-519863F02C36}" type="slidenum">
              <a:rPr lang="en-US" smtClean="0"/>
              <a:pPr/>
              <a:t>‹#›</a:t>
            </a:fld>
            <a:endParaRPr lang="en-US"/>
          </a:p>
        </p:txBody>
      </p:sp>
    </p:spTree>
    <p:extLst>
      <p:ext uri="{BB962C8B-B14F-4D97-AF65-F5344CB8AC3E}">
        <p14:creationId xmlns:p14="http://schemas.microsoft.com/office/powerpoint/2010/main" val="3496837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5713" y="720725"/>
            <a:ext cx="480377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atin typeface="Arial" pitchFamily="34" charset="0"/>
                <a:cs typeface="Arial" pitchFamily="34" charset="0"/>
              </a:defRPr>
            </a:lvl1pPr>
          </a:lstStyle>
          <a:p>
            <a:fld id="{3EAC45AD-F9E6-458A-BF6F-64090D6C3C5E}" type="slidenum">
              <a:rPr lang="en-US" smtClean="0"/>
              <a:pPr/>
              <a:t>‹#›</a:t>
            </a:fld>
            <a:endParaRPr lang="en-US" dirty="0"/>
          </a:p>
        </p:txBody>
      </p:sp>
      <p:sp>
        <p:nvSpPr>
          <p:cNvPr id="8" name="Footer Placeholder 7"/>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919898691"/>
      </p:ext>
    </p:extLst>
  </p:cSld>
  <p:clrMap bg1="lt1" tx1="dk1" bg2="lt2" tx2="dk2" accent1="accent1" accent2="accent2" accent3="accent3" accent4="accent4" accent5="accent5" accent6="accent6" hlink="hlink" folHlink="folHlink"/>
  <p:notesStyle>
    <a:lvl1pPr marL="0" algn="l" defTabSz="609722" rtl="0" eaLnBrk="1" latinLnBrk="0" hangingPunct="1">
      <a:defRPr sz="1200" kern="1200">
        <a:solidFill>
          <a:schemeClr val="tx1"/>
        </a:solidFill>
        <a:latin typeface="+mn-lt"/>
        <a:ea typeface="+mn-ea"/>
        <a:cs typeface="+mn-cs"/>
      </a:defRPr>
    </a:lvl1pPr>
    <a:lvl2pPr marL="304861" algn="l" defTabSz="609722" rtl="0" eaLnBrk="1" latinLnBrk="0" hangingPunct="1">
      <a:defRPr sz="1200" kern="1200">
        <a:solidFill>
          <a:schemeClr val="tx1"/>
        </a:solidFill>
        <a:latin typeface="+mn-lt"/>
        <a:ea typeface="+mn-ea"/>
        <a:cs typeface="+mn-cs"/>
      </a:defRPr>
    </a:lvl2pPr>
    <a:lvl3pPr marL="609722" algn="l" defTabSz="609722" rtl="0" eaLnBrk="1" latinLnBrk="0" hangingPunct="1">
      <a:defRPr sz="1200" kern="1200">
        <a:solidFill>
          <a:schemeClr val="tx1"/>
        </a:solidFill>
        <a:latin typeface="+mn-lt"/>
        <a:ea typeface="+mn-ea"/>
        <a:cs typeface="+mn-cs"/>
      </a:defRPr>
    </a:lvl3pPr>
    <a:lvl4pPr marL="914583" algn="l" defTabSz="609722" rtl="0" eaLnBrk="1" latinLnBrk="0" hangingPunct="1">
      <a:defRPr sz="1200" kern="1200">
        <a:solidFill>
          <a:schemeClr val="tx1"/>
        </a:solidFill>
        <a:latin typeface="+mn-lt"/>
        <a:ea typeface="+mn-ea"/>
        <a:cs typeface="+mn-cs"/>
      </a:defRPr>
    </a:lvl4pPr>
    <a:lvl5pPr marL="1219444" algn="l" defTabSz="609722" rtl="0" eaLnBrk="1" latinLnBrk="0" hangingPunct="1">
      <a:defRPr sz="1200" kern="1200">
        <a:solidFill>
          <a:schemeClr val="tx1"/>
        </a:solidFill>
        <a:latin typeface="+mn-lt"/>
        <a:ea typeface="+mn-ea"/>
        <a:cs typeface="+mn-cs"/>
      </a:defRPr>
    </a:lvl5pPr>
    <a:lvl6pPr marL="1524305" algn="l" defTabSz="609722" rtl="0" eaLnBrk="1" latinLnBrk="0" hangingPunct="1">
      <a:defRPr sz="800" kern="1200">
        <a:solidFill>
          <a:schemeClr val="tx1"/>
        </a:solidFill>
        <a:latin typeface="+mn-lt"/>
        <a:ea typeface="+mn-ea"/>
        <a:cs typeface="+mn-cs"/>
      </a:defRPr>
    </a:lvl6pPr>
    <a:lvl7pPr marL="1829166" algn="l" defTabSz="609722" rtl="0" eaLnBrk="1" latinLnBrk="0" hangingPunct="1">
      <a:defRPr sz="800" kern="1200">
        <a:solidFill>
          <a:schemeClr val="tx1"/>
        </a:solidFill>
        <a:latin typeface="+mn-lt"/>
        <a:ea typeface="+mn-ea"/>
        <a:cs typeface="+mn-cs"/>
      </a:defRPr>
    </a:lvl7pPr>
    <a:lvl8pPr marL="2134027" algn="l" defTabSz="609722" rtl="0" eaLnBrk="1" latinLnBrk="0" hangingPunct="1">
      <a:defRPr sz="800" kern="1200">
        <a:solidFill>
          <a:schemeClr val="tx1"/>
        </a:solidFill>
        <a:latin typeface="+mn-lt"/>
        <a:ea typeface="+mn-ea"/>
        <a:cs typeface="+mn-cs"/>
      </a:defRPr>
    </a:lvl8pPr>
    <a:lvl9pPr marL="2438888" algn="l" defTabSz="60972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Welcome to our module, how evaluation purpose, user and use frame evaluation choices.  This is part of a multi-module series and you may have participated in some other ones. </a:t>
            </a:r>
            <a:endParaRPr lang="en-US" sz="1100"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a:t>
            </a:fld>
            <a:endParaRPr lang="en-US"/>
          </a:p>
        </p:txBody>
      </p:sp>
    </p:spTree>
    <p:extLst>
      <p:ext uri="{BB962C8B-B14F-4D97-AF65-F5344CB8AC3E}">
        <p14:creationId xmlns:p14="http://schemas.microsoft.com/office/powerpoint/2010/main" val="253693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intervention itself involves a specialized AFP program trainer to be a pharmacist, a physician, a certified asthma educator.  That person trains both pharmacist and pharmacy techs so that they can deliver patient education.  The second part of the intervention is the patient education materials themselves, simple messages of the month that are put in with the prescription.  The third part is promotional activities that identify the pharmacy as being asthma friendly, and then finally marketing materials to recruit new customers.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C45AD-F9E6-458A-BF6F-64090D6C3C5E}" type="slidenum">
              <a:rPr lang="en-US" smtClean="0"/>
              <a:pPr/>
              <a:t>10</a:t>
            </a:fld>
            <a:endParaRPr lang="en-US" dirty="0"/>
          </a:p>
        </p:txBody>
      </p:sp>
    </p:spTree>
    <p:extLst>
      <p:ext uri="{BB962C8B-B14F-4D97-AF65-F5344CB8AC3E}">
        <p14:creationId xmlns:p14="http://schemas.microsoft.com/office/powerpoint/2010/main" val="87162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desired outcome of this intervention is that patients achieve good control of their asthma through the appropriate use of their asthma medications.</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a:t>
            </a:fld>
            <a:endParaRPr lang="en-US" dirty="0"/>
          </a:p>
        </p:txBody>
      </p:sp>
    </p:spTree>
    <p:extLst>
      <p:ext uri="{BB962C8B-B14F-4D97-AF65-F5344CB8AC3E}">
        <p14:creationId xmlns:p14="http://schemas.microsoft.com/office/powerpoint/2010/main" val="327660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 first step we’re going to deal with is engaging the stakeholders and here we’re going to show how understanding purpose, user, use helps you narrow down what could be an infinite number of stakeholders to a manageable number.</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a:t>
            </a:fld>
            <a:endParaRPr lang="en-US" dirty="0"/>
          </a:p>
        </p:txBody>
      </p:sp>
    </p:spTree>
    <p:extLst>
      <p:ext uri="{BB962C8B-B14F-4D97-AF65-F5344CB8AC3E}">
        <p14:creationId xmlns:p14="http://schemas.microsoft.com/office/powerpoint/2010/main" val="348162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Stakeholders is a very broad word and it can encompass dozens and dozens of folks depending upon how broadly we define it.  However, the key stakeholders as we’ve cited here are generally the ones we need to facilitate access to data or data collection, people we may need to increase the credibility of our effort whether that effort is the evaluation or the intervention we’re evaluating, the people who are responsible for implementing the interventions and who will use these findings to improve the intervention, people who advocate for changes, and of course, the people who provide funding or authorization.  So all those folks are stakeholders.  Why do we care what they think?  Well, I think we’re going to care because we want to know from the start whether they have the same idea about purpose, user and use of this program as we do because once we come to agreement on what the stakeholder needs and who the key stakeholders are, it’s going to influence who we really need to engage.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a:t>
            </a:fld>
            <a:endParaRPr lang="en-US" dirty="0"/>
          </a:p>
        </p:txBody>
      </p:sp>
    </p:spTree>
    <p:extLst>
      <p:ext uri="{BB962C8B-B14F-4D97-AF65-F5344CB8AC3E}">
        <p14:creationId xmlns:p14="http://schemas.microsoft.com/office/powerpoint/2010/main" val="291351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scenario A of the two scenarios is replication and expansion of a pilot program.  So let me read the scenario to you and then we’ll turn to what the implied purpose, user and use is within the scenario and then how that purpose, user and use in our first step, stakeholder engagement, is going to help us define which of the many stakeholders are going to be most important.  So scenario A, one store of a large retail pharmacy chain successfully implemented the AFP program.  More patients are patronizing this pharmacy and asthma patients at this pharmacy have reduced their reliance on rescue medications, which remember that was one of our intended outcomes.  The program was spearheaded by a pharmacist champion and funded by a large retail pharmacy chain.  Now the pharmacist champion would like to convince the pharmacy chain’s regional manager to expand this pilot project into all of the company’s pharmacies in the area.  The pharmacist champion has asked you to evaluate the pilot project and provide the regional manager with the information that he or she would need to decide whether and how to introduce additional AFP programs in that region. </a:t>
            </a:r>
          </a:p>
          <a:p>
            <a:pPr marL="0" marR="0" indent="0" algn="l" defTabSz="60972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how would we begin to design this evaluation?  Well, the title of this module is purpose, user, use and how it frames choices so, of course, the first step is going to be to look at the purpose, user and use embedded in this evaluation scenario.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a:t>
            </a:fld>
            <a:endParaRPr lang="en-US" dirty="0"/>
          </a:p>
        </p:txBody>
      </p:sp>
    </p:spTree>
    <p:extLst>
      <p:ext uri="{BB962C8B-B14F-4D97-AF65-F5344CB8AC3E}">
        <p14:creationId xmlns:p14="http://schemas.microsoft.com/office/powerpoint/2010/main" val="254861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What’s the purpose of this evaluation, why are we doing it? To gather information to support the replication and expansion of an asthma-friendly pharmacy pilot program to additional sites in the region.  Who is going to use this information? Who is going to make the decision based on the information?  The pharmacy champion is the one that’s asking us to collect these data but the ultimate decision maker is going to be the pharmacy chain and the pharmacy chain regional manager and the pharmacist from the potentially adopting sites.  How is the data going to be used?  The data is going to be used to learn what resources would be required to expand the AFP program so a decision can be made about whether, how and when the program can be expanded.  Now, notice we’re not being asked to collect data on whether the program works.  We already know that from previous data collection.  Rather what we’ve got is a really efficacious program and the pharmacist champion is trying to convince the pharmacy to expand it regionally.</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a:t>
            </a:fld>
            <a:endParaRPr lang="en-US" dirty="0"/>
          </a:p>
        </p:txBody>
      </p:sp>
    </p:spTree>
    <p:extLst>
      <p:ext uri="{BB962C8B-B14F-4D97-AF65-F5344CB8AC3E}">
        <p14:creationId xmlns:p14="http://schemas.microsoft.com/office/powerpoint/2010/main" val="30489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 first question is going to be, of the millions of stakeholders potentially involved in this, and I’ve listed about a dozen over here on this slide, who are the key stakeholders?  Now, nothing precludes you from engaging every one of these stakeholders but remember our verb is “engage”, not just “identify”.  And so the act of including a stakeholder means engaging them, thinking about what’s important to them, asking them what they want from the intervention, etc., and so we always have a vested interest in trying to focus in on the stakeholders that matter most.  </a:t>
            </a:r>
          </a:p>
          <a:p>
            <a:pPr marL="0" marR="0" indent="0" algn="l" defTabSz="60972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Who matters most for this scenario?  Again, when you think specifically about this scenario, I think of that long laundry list of stakeholders the ones that matter the most, i.e., the ones I want to engage to make sure they’re on board and on board with each other are the pharmacist champion, the pharmacy chain regional manager, pharmacists from the potentially adopting sites, and the pharmacy chain CFO, that is the person that holds the purse strings at the pharmacy chain headquarters.  These are going to be the people who advocate for the program or who have the authority to decide whether or not to expand the pilot program which is the purpose and use of the data from this evaluation.</a:t>
            </a:r>
          </a:p>
          <a:p>
            <a:pPr marL="0" marR="0" indent="0" algn="l" defTabSz="60972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16</a:t>
            </a:fld>
            <a:endParaRPr lang="en-US" dirty="0"/>
          </a:p>
        </p:txBody>
      </p:sp>
    </p:spTree>
    <p:extLst>
      <p:ext uri="{BB962C8B-B14F-4D97-AF65-F5344CB8AC3E}">
        <p14:creationId xmlns:p14="http://schemas.microsoft.com/office/powerpoint/2010/main" val="2302826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Scenario B by contrast is a program improvement scenario.  So let’s look at this different scenario.  It’s the exact same case study, our AFP program, but with a different context.  Same thing, we’re going to now look and see where the purpose, user, use and the key stakeholders are going to be different in this case.  So in this scenario, a state asthma program manager persuaded a large pharmacy chain to replicate and expand a successful AFP pilot program.  So our pharmacy champion from the first scenario was successful, it’s now expanding regional-wide or perhaps company-wide; however, the patients at one of the new AFP locations are declining to participate even though the program is at no cost to the patient and a private consultation area is available.  The state asthma program manager has asked you to do an evaluation to help them understand why is the AFP program floundering at this one location.  Again, the implication being that it’s being very successful at the pilot stage and also at some other locations.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17</a:t>
            </a:fld>
            <a:endParaRPr lang="en-US" dirty="0"/>
          </a:p>
        </p:txBody>
      </p:sp>
    </p:spTree>
    <p:extLst>
      <p:ext uri="{BB962C8B-B14F-4D97-AF65-F5344CB8AC3E}">
        <p14:creationId xmlns:p14="http://schemas.microsoft.com/office/powerpoint/2010/main" val="45795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this time I’m going to ask you how you would begin designing this evaluation.  I think you already understand what you’re going to need to do is look at that scenario and say in this case what’s the purpose, user and use for this evaluation in this scenario, so give yourself a moment or two to do that.</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18</a:t>
            </a:fld>
            <a:endParaRPr lang="en-US" dirty="0"/>
          </a:p>
        </p:txBody>
      </p:sp>
    </p:spTree>
    <p:extLst>
      <p:ext uri="{BB962C8B-B14F-4D97-AF65-F5344CB8AC3E}">
        <p14:creationId xmlns:p14="http://schemas.microsoft.com/office/powerpoint/2010/main" val="2161077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Here’s what I came up with.  So take a look at my answers and see if they’re close to yours or if you can live with them.  What’s the purpose of this evaluation?  Okay, in this scenario the purpose is to understand why patients at this location are not taking advantage of the free asthma education opportunities to get better control of their asthma.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this scenario, who is going to use the information? Who is going to make the decision?  The state asthma program manager, the lead pharmacist at the location, the AFP program trainer, and community representatives.  So there’s something going on at a particular site such that a program that’s been successful in some sites is not successful here, so you can see that the users are mostly going to be folks related to that site.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will the evaluation data be used for?  To identify and eliminate the barriers to program participation and to improve the marketing of the AFP program in this neighborhood.</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19</a:t>
            </a:fld>
            <a:endParaRPr lang="en-US" dirty="0"/>
          </a:p>
        </p:txBody>
      </p:sp>
    </p:spTree>
    <p:extLst>
      <p:ext uri="{BB962C8B-B14F-4D97-AF65-F5344CB8AC3E}">
        <p14:creationId xmlns:p14="http://schemas.microsoft.com/office/powerpoint/2010/main" val="11324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one we’re going to talk about today, we’re going to define what purpose is and show why it matters.</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a:t>
            </a:fld>
            <a:endParaRPr lang="en-US" dirty="0"/>
          </a:p>
        </p:txBody>
      </p:sp>
    </p:spTree>
    <p:extLst>
      <p:ext uri="{BB962C8B-B14F-4D97-AF65-F5344CB8AC3E}">
        <p14:creationId xmlns:p14="http://schemas.microsoft.com/office/powerpoint/2010/main" val="3195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see our same list of stakeholders in this case, and here the question is going to be for this scenario, who are the key stakeholders?  Again, nothing precludes us from engaging every single one of those stakeholders but it’s going to take a lot of time, so we always want to ask ourselves in this evaluation scenario who is going to be key?  So take a minute and take a look and who would your decisions be?  </a:t>
            </a:r>
          </a:p>
          <a:p>
            <a:pPr marL="0" marR="0" indent="0" algn="l" defTabSz="60972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20</a:t>
            </a:fld>
            <a:endParaRPr lang="en-US" dirty="0"/>
          </a:p>
        </p:txBody>
      </p:sp>
    </p:spTree>
    <p:extLst>
      <p:ext uri="{BB962C8B-B14F-4D97-AF65-F5344CB8AC3E}">
        <p14:creationId xmlns:p14="http://schemas.microsoft.com/office/powerpoint/2010/main" val="30860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who I chose, and see if you agree with me.  The community representatives, the lead pharmacist, the state asthma program manager since that’s the person expressing the concern, and the AFP program trainer because there are probably going to be some barriers we’re going to see locally that really need to be addressed differently by the program trainer visa vi the other sites that they’re working with.  The state asthma program manager is the client.  The AFP program trainer and the community reps are going to be folks who can provide the needed information that might unlock the key to how to make this a more effective program at this particular site.</a:t>
            </a:r>
          </a:p>
          <a:p>
            <a:pPr marL="0" marR="0" indent="0" algn="l" defTabSz="60972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21</a:t>
            </a:fld>
            <a:endParaRPr lang="en-US" dirty="0"/>
          </a:p>
        </p:txBody>
      </p:sp>
    </p:spTree>
    <p:extLst>
      <p:ext uri="{BB962C8B-B14F-4D97-AF65-F5344CB8AC3E}">
        <p14:creationId xmlns:p14="http://schemas.microsoft.com/office/powerpoint/2010/main" val="60438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let’s compare and contrast and that should drive home the point that purpose matters.  In both cases we have the same case study but we have two evaluation scenarios.  Scenario A replication and expansion, scenario B program improvement at one foundering site.  The purpose, as you can see, is different in each case. The purpose in scenario A is to gather information to support replication and expansion.  The purpose in scenario B is replication and expansion have already occurred but one location is not working and we need to figure out why.  The stakeholders conversely differ for scenario A and scenario B because the purpose is different.  In scenario A the pharmacy champion, the funder, the chain regional manager, and the pharmacists from the sites we’re trying to get to adopt are all the stakeholders we’re going to need to engage to make sure this evaluation provides data and answers questions that are important to them.  We want the same thing to happen in scenario B but in that case we have a cast of characters that’s slightly different.  The state asthma program manager, the lead pharmacist, the AFP program trainer, and a host of folks from the community where we have this foundering site.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22</a:t>
            </a:fld>
            <a:endParaRPr lang="en-US" dirty="0"/>
          </a:p>
        </p:txBody>
      </p:sp>
    </p:spTree>
    <p:extLst>
      <p:ext uri="{BB962C8B-B14F-4D97-AF65-F5344CB8AC3E}">
        <p14:creationId xmlns:p14="http://schemas.microsoft.com/office/powerpoint/2010/main" val="314995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we’ve only brushed at the high level on these things.  Here are a couple of links that will help you get into engaging stakeholders in more detail.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23</a:t>
            </a:fld>
            <a:endParaRPr lang="en-US" dirty="0"/>
          </a:p>
        </p:txBody>
      </p:sp>
    </p:spTree>
    <p:extLst>
      <p:ext uri="{BB962C8B-B14F-4D97-AF65-F5344CB8AC3E}">
        <p14:creationId xmlns:p14="http://schemas.microsoft.com/office/powerpoint/2010/main" val="2608451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let’s go through the same drill but we’re going to progress from engaging stakeholders down to step three, focus of the evaluation design.  Now, remember we’re calling out specifically three of the six evaluation framework steps, but this idea of purpose, user, use is going to inform any step, we just think these three are really good illustrations of how important purpose, user and use can be in helping you narrow down what could be infinite options to the ones that make the most sense for a single evaluation at a single point in time.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24</a:t>
            </a:fld>
            <a:endParaRPr lang="en-US" dirty="0"/>
          </a:p>
        </p:txBody>
      </p:sp>
    </p:spTree>
    <p:extLst>
      <p:ext uri="{BB962C8B-B14F-4D97-AF65-F5344CB8AC3E}">
        <p14:creationId xmlns:p14="http://schemas.microsoft.com/office/powerpoint/2010/main" val="967197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at this point we’re going to turn to focusing the evaluation design.  A quick review of evaluation focus.  We want to focus the design because theoretically there are an infinite number of plausible evaluation questions we can ask and all of them at face value are usually valid. However, we don’t usually have the time, energy, motivation to evaluate every single plausible question so what we want to do at the evaluation focus step is narrow in on the priorities for the evaluation focus and that, of course, is going to inform the kinds of evaluation questions I most want to ask.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25</a:t>
            </a:fld>
            <a:endParaRPr lang="en-US" dirty="0"/>
          </a:p>
        </p:txBody>
      </p:sp>
    </p:spTree>
    <p:extLst>
      <p:ext uri="{BB962C8B-B14F-4D97-AF65-F5344CB8AC3E}">
        <p14:creationId xmlns:p14="http://schemas.microsoft.com/office/powerpoint/2010/main" val="3162550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Basically, evaluation focuses fall into five types or flavors and my single evaluation may include only one of these types, it may include all these types. Usually you just include some of them although over the life of a program the types of evaluation focus are going to progress.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the first focus, and one we’re all familiar with, is process evaluation and here the questions being asked are going to focus on did I get the inputs I needed? Could I mount the activities and outputs as I intended?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By contrast, we usually experience evaluation as outcome evaluation.  And there, the questions are going to be, did the program work? Was the program effective? Did it have the intended impact?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Efficiency evaluation is an increasing focus for evaluation and there you’re really looking at the juice-squeeze question, if I give this much as resources, whether it’s funding, staffing or time, how much output, how much did I produce?  So it’s an input-output question.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Causal attribution by contrast is looking at the connections between my activities and my outcomes.  Can I show that the outcomes I achieved occurred because of the activities and outcomes that I produced as opposed to a host of other factors?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then finally cost evaluation or sometimes prevention effectiveness evaluation or cost effectiveness evaluation, there the questions are often of a cost benefit or a cost effectiveness nature.  Given the investment we made in this, what was the return on the investment?  Did we get enough outcome to justify the investment that we made?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Now, here’s the important point.  While all five of these basic types are not usually in play in a single evaluation, every one of these types of evaluation is important.  So the purpose of introducing purpose, user, use at this point is to help me focus in or hone in on which of these sets of questions are most important so I don’t default asking all of these questions all the time and driving myself crazy and busting my budget.</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26</a:t>
            </a:fld>
            <a:endParaRPr lang="en-US" dirty="0"/>
          </a:p>
        </p:txBody>
      </p:sp>
    </p:spTree>
    <p:extLst>
      <p:ext uri="{BB962C8B-B14F-4D97-AF65-F5344CB8AC3E}">
        <p14:creationId xmlns:p14="http://schemas.microsoft.com/office/powerpoint/2010/main" val="532849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again, here’s our AFP case study.  Just to remind you really quickly, the intervention involves a specialized AFP program trainer who trains the pharmacist and the pharmacy techs so they can deliver patient education, patient education materials which are inserted in with the prescription, promotional activities that pitch the pharmacy as asthma friendly, and then marketing materials in the marketing area to recruit new customers.  We want to do this intervention because we’re trying to get patients to achieve good control of their asthma by using their asthma medications appropriately, and we were exploring two scenarios as we will in this case as well.  Scenario A, we want to expand this pilot project company-wide or at least region-wide.  Scenario B, it’s been expanded but it’s doing well at some locations but it’s not doing well at one location in particular and we want to figure out how to salvage it.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C45AD-F9E6-458A-BF6F-64090D6C3C5E}" type="slidenum">
              <a:rPr lang="en-US" smtClean="0"/>
              <a:pPr/>
              <a:t>27</a:t>
            </a:fld>
            <a:endParaRPr lang="en-US" dirty="0"/>
          </a:p>
        </p:txBody>
      </p:sp>
    </p:spTree>
    <p:extLst>
      <p:ext uri="{BB962C8B-B14F-4D97-AF65-F5344CB8AC3E}">
        <p14:creationId xmlns:p14="http://schemas.microsoft.com/office/powerpoint/2010/main" val="394774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 exact same scenario.  Again, in this scenario we’re trying to take a pilot program and replicate it and expand it across the company.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28</a:t>
            </a:fld>
            <a:endParaRPr lang="en-US" dirty="0"/>
          </a:p>
        </p:txBody>
      </p:sp>
    </p:spTree>
    <p:extLst>
      <p:ext uri="{BB962C8B-B14F-4D97-AF65-F5344CB8AC3E}">
        <p14:creationId xmlns:p14="http://schemas.microsoft.com/office/powerpoint/2010/main" val="232727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Again, as a reminder, we don’t need a new purpose, user, use.  Rather, we’re going to deploy them to help us set our focus.  Purpose, gather information to support replication and expander, who’s going to use the pharmacy champion, the pharmacy chain who is the funder, the pharmacy chain regional manager, and of course, ultimately, the frontline pharmacists we’re trying to get to adopt this program.  How are they going to use the data to figure out what resources are going to be required to expand it so they can make decisions about whether to do that or not, how to do it and when to do it.</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29</a:t>
            </a:fld>
            <a:endParaRPr lang="en-US" dirty="0"/>
          </a:p>
        </p:txBody>
      </p:sp>
    </p:spTree>
    <p:extLst>
      <p:ext uri="{BB962C8B-B14F-4D97-AF65-F5344CB8AC3E}">
        <p14:creationId xmlns:p14="http://schemas.microsoft.com/office/powerpoint/2010/main" val="343734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We’re going to focus on three steps in your evaluation:  the stakeholder step, the evaluation focus step, and our final step, ensuring use and sharing lessons learned.  At each point we’re going to show you how the definition of purpose, user, use at the start helps frame and guide choices you make at every one of those steps.  The reality is that purpose, user, use inform all six steps of the evaluation framework, we’re just calling out these three because we think they present the most potent examples.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C45AD-F9E6-458A-BF6F-64090D6C3C5E}" type="slidenum">
              <a:rPr lang="en-US" smtClean="0"/>
              <a:pPr/>
              <a:t>3</a:t>
            </a:fld>
            <a:endParaRPr lang="en-US" dirty="0"/>
          </a:p>
        </p:txBody>
      </p:sp>
    </p:spTree>
    <p:extLst>
      <p:ext uri="{BB962C8B-B14F-4D97-AF65-F5344CB8AC3E}">
        <p14:creationId xmlns:p14="http://schemas.microsoft.com/office/powerpoint/2010/main" val="2971453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how do we turn this into helping us decide where to focus the evaluation?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30</a:t>
            </a:fld>
            <a:endParaRPr lang="en-US" dirty="0"/>
          </a:p>
        </p:txBody>
      </p:sp>
    </p:spTree>
    <p:extLst>
      <p:ext uri="{BB962C8B-B14F-4D97-AF65-F5344CB8AC3E}">
        <p14:creationId xmlns:p14="http://schemas.microsoft.com/office/powerpoint/2010/main" val="4098421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Well, in step two which we’re not going to cover in this session, you may have done a logic model.  If not, you did something in step two of the evaluation framework to help understand your program.  I’ve chosen to display it in typical logic model fashion.  So the typical intervention that we would evaluate has a set of resources or inputs.  It uses those to mount activities which produce deliverables or outputs and that gets us a whole sequence of outcomes.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31</a:t>
            </a:fld>
            <a:endParaRPr lang="en-US" dirty="0"/>
          </a:p>
        </p:txBody>
      </p:sp>
    </p:spTree>
    <p:extLst>
      <p:ext uri="{BB962C8B-B14F-4D97-AF65-F5344CB8AC3E}">
        <p14:creationId xmlns:p14="http://schemas.microsoft.com/office/powerpoint/2010/main" val="509313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 question here at step three is what part of this logic model or what part of this program including every part of it should I be examining?  Should I be focusing my questions on the inputs, on the activities, on the outputs, on the outcomes, or conversely should I be looking at the entire background context and assumptions that underlie this program?</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32</a:t>
            </a:fld>
            <a:endParaRPr lang="en-US" dirty="0"/>
          </a:p>
        </p:txBody>
      </p:sp>
    </p:spTree>
    <p:extLst>
      <p:ext uri="{BB962C8B-B14F-4D97-AF65-F5344CB8AC3E}">
        <p14:creationId xmlns:p14="http://schemas.microsoft.com/office/powerpoint/2010/main" val="1258076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case, I think this is mostly about inputs.  We already know that the program is effective.  What we’re trying to do is to persuade people that it ought to be replicated company-wide.  So the decision makers need to know the inputs.  What are the resources they’re going to need to provide, and that could be money, it could be time, it could be physical facilities, it could be opportunity costs of the pharmacists to do this as opposed to other things, to expand the program to other sites.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33</a:t>
            </a:fld>
            <a:endParaRPr lang="en-US" dirty="0"/>
          </a:p>
        </p:txBody>
      </p:sp>
    </p:spTree>
    <p:extLst>
      <p:ext uri="{BB962C8B-B14F-4D97-AF65-F5344CB8AC3E}">
        <p14:creationId xmlns:p14="http://schemas.microsoft.com/office/powerpoint/2010/main" val="424356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just as with stakeholders, there’s an endless array of questions.  Here we’ve called out ten or so questions that might make sense and when we think about this scenario, the question is: Which of those questions is going to be most useful and most relevant to get us the information we need for this scenario?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34</a:t>
            </a:fld>
            <a:endParaRPr lang="en-US" dirty="0"/>
          </a:p>
        </p:txBody>
      </p:sp>
    </p:spTree>
    <p:extLst>
      <p:ext uri="{BB962C8B-B14F-4D97-AF65-F5344CB8AC3E}">
        <p14:creationId xmlns:p14="http://schemas.microsoft.com/office/powerpoint/2010/main" val="3273293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I made a judgment call here, and you may or may not agree, that of all those questions, and again, we can examine every one of those questions but it’s going to be time consuming and bust the budget. I felt the most useful of those questions was going to be: What resources are required? Are there essential elements at the pilot site that will be difficult to replicate at other sites, i.e., what’s the generalized ability of the success of this pilot site? And what training do pharmacists need to participate effectively in the AFP program?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know that from the pilot site but, again, we want to be conscious of is that going to be a little different requirement when we start moving this out region-wide or company-wide.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questions on the right hand side are great questions, I just don’t think that for this scenario if time and energy are limited to get at the heart of what the user of this data really wants to know to conduct this evaluation. So this scenario provides a really good example of why it’s important to focus the evaluation design before you jump into evaluation questions.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35</a:t>
            </a:fld>
            <a:endParaRPr lang="en-US" dirty="0"/>
          </a:p>
        </p:txBody>
      </p:sp>
    </p:spTree>
    <p:extLst>
      <p:ext uri="{BB962C8B-B14F-4D97-AF65-F5344CB8AC3E}">
        <p14:creationId xmlns:p14="http://schemas.microsoft.com/office/powerpoint/2010/main" val="1931349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it’s easy to say, gosh, what are the key questions being asked here?  But what’s going to be a much more comprehensive and thorough way, systematic way to make sure you’re landing in the right place is to ask yourself first: What part of the program needs to be in play?  Are the questions primarily about activities, primarily about inputs, primarily about outcomes, primarily about </a:t>
            </a:r>
            <a:r>
              <a:rPr lang="en-US" sz="1200" kern="1200" dirty="0" err="1" smtClean="0">
                <a:solidFill>
                  <a:schemeClr val="tx1"/>
                </a:solidFill>
                <a:latin typeface="+mn-lt"/>
                <a:ea typeface="+mn-ea"/>
                <a:cs typeface="+mn-cs"/>
              </a:rPr>
              <a:t>contex</a:t>
            </a:r>
            <a:r>
              <a:rPr lang="en-US" sz="1200" kern="1200" dirty="0" smtClean="0">
                <a:solidFill>
                  <a:schemeClr val="tx1"/>
                </a:solidFill>
                <a:latin typeface="+mn-lt"/>
                <a:ea typeface="+mn-ea"/>
                <a:cs typeface="+mn-cs"/>
              </a:rPr>
              <a:t>?  And once we have that sort of evaluation focus in mind within the program, then it’s easier to translate that into questions.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given this evaluation purpose of these key stakeholders we must focus the evaluation in a certain area, and in this case it was on the inputs.  And once we knew we had to focus on the inputs, it became very clear when we looked at the list of all the possible questions which three were going to most relate to this evaluation focus we decided upon.</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36</a:t>
            </a:fld>
            <a:endParaRPr lang="en-US" dirty="0"/>
          </a:p>
        </p:txBody>
      </p:sp>
    </p:spTree>
    <p:extLst>
      <p:ext uri="{BB962C8B-B14F-4D97-AF65-F5344CB8AC3E}">
        <p14:creationId xmlns:p14="http://schemas.microsoft.com/office/powerpoint/2010/main" val="3950778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let’s contrast that with scenario B and we’re going to go through the same process we did with scenario A, but again, here we’ll see that the difference in purpose, user, use in scenario B is going to lead us to a different evaluation focus.  So remember, in scenario B we’re trying to understand why a program that was successful as a pilot and is successful in many, many other locations around the region in the company, why it’s failing at one location.  So how would you begin?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37</a:t>
            </a:fld>
            <a:endParaRPr lang="en-US" dirty="0"/>
          </a:p>
        </p:txBody>
      </p:sp>
    </p:spTree>
    <p:extLst>
      <p:ext uri="{BB962C8B-B14F-4D97-AF65-F5344CB8AC3E}">
        <p14:creationId xmlns:p14="http://schemas.microsoft.com/office/powerpoint/2010/main" val="4015747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Again, you’re going to look at your purpose, user, use so let me refresh your memory on what those are.  In this case, the purpose, to understand why patients at this location are not taking advantage whereas patients at other locations are.  Who is going to use it?  The state asthma program manager is the one that’s initially puzzled by this, the lead pharmacist at the location, of course, and the program trainer, of course, is going to ask, gosh, how come my program training is working every place else but here, and community representatives who probably can provide some insights on what’s specific or peculiar about that neighborhood or that community. And how is it going to be used? To help identify what the barriers are, what’s special about this situation, and how can we eliminate the barriers so that this will be a successful location just as the other ones are.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C45AD-F9E6-458A-BF6F-64090D6C3C5E}" type="slidenum">
              <a:rPr lang="en-US" smtClean="0"/>
              <a:pPr/>
              <a:t>38</a:t>
            </a:fld>
            <a:endParaRPr lang="en-US" dirty="0"/>
          </a:p>
        </p:txBody>
      </p:sp>
    </p:spTree>
    <p:extLst>
      <p:ext uri="{BB962C8B-B14F-4D97-AF65-F5344CB8AC3E}">
        <p14:creationId xmlns:p14="http://schemas.microsoft.com/office/powerpoint/2010/main" val="2395435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here’s an implicit logic model for this.  It’s the same logic model implicitly that we had for scenario A but the question here is a little bit different.  When you look at scenario B, where are the evaluation questions primarily going to focus?  </a:t>
            </a:r>
          </a:p>
          <a:p>
            <a:endParaRPr lang="en-US" dirty="0" smtClean="0"/>
          </a:p>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Are we really asking questions about inputs, about activities, outputs, outcomes, or about context?  So give yourself a minute to think about that and then I’ll show you the answer I came up with.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39</a:t>
            </a:fld>
            <a:endParaRPr lang="en-US" dirty="0"/>
          </a:p>
        </p:txBody>
      </p:sp>
    </p:spTree>
    <p:extLst>
      <p:ext uri="{BB962C8B-B14F-4D97-AF65-F5344CB8AC3E}">
        <p14:creationId xmlns:p14="http://schemas.microsoft.com/office/powerpoint/2010/main" val="402062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We’ve all heard those dreaded words, we’re going to be evaluated, and a lot of times we dread them because of the connotation those words have, and those connotations are often incorrect.  Our mind jumps to the conclusion that evaluation is going to be punitive and especially that evaluation is going to hold us accountable for very, very distal outcomes.  And that’s true some of the times.  Evaluation is indeed sometimes punitive and there are lots of cases where we’re being held accountable for something very, very downstream like morbidity and mortality and instance and prevalence.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a:t>
            </a:fld>
            <a:endParaRPr lang="en-US" dirty="0"/>
          </a:p>
        </p:txBody>
      </p:sp>
    </p:spTree>
    <p:extLst>
      <p:ext uri="{BB962C8B-B14F-4D97-AF65-F5344CB8AC3E}">
        <p14:creationId xmlns:p14="http://schemas.microsoft.com/office/powerpoint/2010/main" val="1046990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case, you could certainly make the case that this is somewhat about outcomes because the presenting problem is that the outcomes here are really at variance with outcomes in the rest of the program.  But I don’t think this is an outcome evaluation.  Rather what happened is the outcome evaluation we did caused us to realize that this one location is an outlier.  So the question at hand here is how come this place is an outlier, what’s going on?  And I think that answer lies in context and assumptions.  If we implemented this 20 places and dog gone it, it’s working in 19 of them, there’s something peculiar to the situation in site 20 that we probably need to uncover.  So I see that as an evaluation focusing primarily on context and assumptions.  Now, why is that useful to us?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40</a:t>
            </a:fld>
            <a:endParaRPr lang="en-US" dirty="0"/>
          </a:p>
        </p:txBody>
      </p:sp>
    </p:spTree>
    <p:extLst>
      <p:ext uri="{BB962C8B-B14F-4D97-AF65-F5344CB8AC3E}">
        <p14:creationId xmlns:p14="http://schemas.microsoft.com/office/powerpoint/2010/main" val="2427089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again, here’s our 12 questions, or dozens of questions potentially, and here’s some that we called out in particular.  I can always answer all of these questions and collect data but I don’t have the time and energy or the budget to do so.  So knowing now that I primarily want to deal with contextual questions, I’m going to ask myself which of these questions looks like it’s going to be most helpful?  So take a minute to take a look at it and then I’ll show you what I came up with.</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41</a:t>
            </a:fld>
            <a:endParaRPr lang="en-US" dirty="0"/>
          </a:p>
        </p:txBody>
      </p:sp>
    </p:spTree>
    <p:extLst>
      <p:ext uri="{BB962C8B-B14F-4D97-AF65-F5344CB8AC3E}">
        <p14:creationId xmlns:p14="http://schemas.microsoft.com/office/powerpoint/2010/main" val="3251023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Again, I came up with three questions that I thought were going to be most important here.  Now again, all of these questions are valid and probably yield some benefit but the three I felt were going to be most important were could we get at what barriers discourage patient participation? We’re trying to uncover is there a physical barrier? Is there a time or a language barrier talking about this?  What are community members’ perceptions about the ability of pharmacists to provide accurate medical information?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Again, in this case we’re trying to jump backwards from if something is working 19 out of 20 times, why isn’t it working in this 20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location?  Well, the mind immediately leaps to something’s going on with barriers, something’s going on with perceptions of pharmacists, or something’s going on with misperceptions about the program.  And so our third question is: What benefits do patients perceive from their participation in the program?  We know what benefits we want them to perceive.  It certainly seems like they’re perceiving those benefits at the other locations but we want to see if something is being </a:t>
            </a:r>
            <a:r>
              <a:rPr lang="en-US" sz="1200" kern="1200" dirty="0" err="1" smtClean="0">
                <a:solidFill>
                  <a:schemeClr val="tx1"/>
                </a:solidFill>
                <a:latin typeface="+mn-lt"/>
                <a:ea typeface="+mn-ea"/>
                <a:cs typeface="+mn-cs"/>
              </a:rPr>
              <a:t>miscommunicated</a:t>
            </a:r>
            <a:r>
              <a:rPr lang="en-US" sz="1200" kern="1200" dirty="0" smtClean="0">
                <a:solidFill>
                  <a:schemeClr val="tx1"/>
                </a:solidFill>
                <a:latin typeface="+mn-lt"/>
                <a:ea typeface="+mn-ea"/>
                <a:cs typeface="+mn-cs"/>
              </a:rPr>
              <a:t> here.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Now, why is this helpful?  Because it helps us narrow down that evaluation focus and our time and effort to the three questions that are going to most help the users of these evaluation findings to answer their evaluation questions.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42</a:t>
            </a:fld>
            <a:endParaRPr lang="en-US" dirty="0"/>
          </a:p>
        </p:txBody>
      </p:sp>
    </p:spTree>
    <p:extLst>
      <p:ext uri="{BB962C8B-B14F-4D97-AF65-F5344CB8AC3E}">
        <p14:creationId xmlns:p14="http://schemas.microsoft.com/office/powerpoint/2010/main" val="2565064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again, let’s compare and contrast.  Same case study, same purpose, user and use as we used in step one.  Same two scenarios but in this case we can see that the purpose for scenario A and scenario B led us in both cases to a completely different evaluation focus and that focus in turn led us to a different set of priority evaluation questions.  So scenario A, when we wanted to gather information to support replication, the key thing was program inputs.  We already knew the program worked.  We wanted to get some sense of whether it be sticker shock or not to expand it.  What are the evaluation questions we thought were going to be most useful from the list we presented?  What are the resources that are going to be required?  But beyond that, are there critical elements that are going to be hard to replicate?  Again, that’s sort of a resource question.  What training will pharmacists at other sites need to be able to participate effectively?  Again, that’s sort of a resource question.  If every site is going to be a little bit different, then at what point do you start pushing training on pharmacists and it starts interfering with the other things they’re trying to do. Scenario B, by contrast, we’ve got some working 19 out of 20 places.  We’re trying to figure out why it’s not working at site number 20.  Here we decided that, again, it’s not about outcomes.  It’s the fact that site 20’s outcomes look so different that’s causing us to do this evaluation.  So what we’re looking at is what’s going on behind the scenes and the context and the assumptions that might be leading to that outlier performance.  So here, our useful questions are going to be the logical things that we can think of that might be causing the problem and trying to figure out if they’re the source of the issue.  Are there barriers, and if so, what are they?  Physical barriers, time barriers, language barriers that keep patients from being able to participate actively.  Are there perceptual barriers from the community members about the ability of the pharmacist to provide accurate medical information.  This could be a community where no one trusts anyone but their doctor.  They don’t understand that their pharmacist knows as much about medications as anybody.  And then finally, it could be that everything is going swell but the patients just don’t see the benefit of doing this for whatever reason.  We have not made that persuasive case that you can control your asthma symptoms and you control it yourself by accurate use of your medication.  But we’re going to take very different action if it turns out that’s what’s causing these outlier outcomes.</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43</a:t>
            </a:fld>
            <a:endParaRPr lang="en-US" dirty="0"/>
          </a:p>
        </p:txBody>
      </p:sp>
    </p:spTree>
    <p:extLst>
      <p:ext uri="{BB962C8B-B14F-4D97-AF65-F5344CB8AC3E}">
        <p14:creationId xmlns:p14="http://schemas.microsoft.com/office/powerpoint/2010/main" val="1965360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Again, we’ve only covered this superficially.  If you want to dive in more and learn more about how to think about evaluation focus, then here’s some resources for you to use.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44</a:t>
            </a:fld>
            <a:endParaRPr lang="en-US" dirty="0"/>
          </a:p>
        </p:txBody>
      </p:sp>
    </p:spTree>
    <p:extLst>
      <p:ext uri="{BB962C8B-B14F-4D97-AF65-F5344CB8AC3E}">
        <p14:creationId xmlns:p14="http://schemas.microsoft.com/office/powerpoint/2010/main" val="1956646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And finally, we’re going to turn to the third illustrative step of the six and that is our final step, step 6, ensuring use and sharing lessons learned.  Now, as any of you know from listening to the other modules, this is really the culmination and actually the reason that the CDC evaluation framework looks the way it looks.  That evaluation is never for the purposes of gathering information for information’s sake. It’s always got an intended use in mind.  So always trying to maximize the chances that our evaluation findings will be used and that the lessons we’ve learned from this will be shared and shared in a way that’s going to encourage use.  So the question at this point becomes does purpose, user and use of the evaluation help us home in on the best way to share findings and the best way to ensure that those findings turn into program improvement.</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45</a:t>
            </a:fld>
            <a:endParaRPr lang="en-US" dirty="0"/>
          </a:p>
        </p:txBody>
      </p:sp>
    </p:spTree>
    <p:extLst>
      <p:ext uri="{BB962C8B-B14F-4D97-AF65-F5344CB8AC3E}">
        <p14:creationId xmlns:p14="http://schemas.microsoft.com/office/powerpoint/2010/main" val="2158678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are the common factors that we mostly cite in the literature when we look at why is it that some evaluations get used and other evaluations just sit on the shelf.  And they fall into four categories and I’m sure there’s nothing here that surprises anybody that does evaluation.  Buy in.  We have to understand what the key stakeholders consider to be the purpose and provide them with the findings that meet their needs.  Credible evidence.  We’ve got to be comfortable that the evidence we’re going to provide meets the criteria for accuracy and credibility that the users set and, of course, that’s going to be very different situation to situation.  Political factors.  Data are always in a political context when we’re doing evaluation and so there’s going to be some data that just cannot be heard.  And timing.  There’s always going to be a teachable moment and sometimes that teachable moment is the end of the project, sometimes it’s when some crisis is happening.  And so all of those things, the presence or absence of them or the four of them in combination help predict whether or not the findings from a particular evaluation are going to turn into use of any kind or not.</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46</a:t>
            </a:fld>
            <a:endParaRPr lang="en-US" dirty="0"/>
          </a:p>
        </p:txBody>
      </p:sp>
    </p:spTree>
    <p:extLst>
      <p:ext uri="{BB962C8B-B14F-4D97-AF65-F5344CB8AC3E}">
        <p14:creationId xmlns:p14="http://schemas.microsoft.com/office/powerpoint/2010/main" val="4195924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contrast, in terms of sharing lessons learned, we’re really talking about the many, many ways in which we issue our evaluation findings.  So we call this an evaluation report but that’s really, really a misnomer because report automatically conveys a hardcopy document, often a very thick document, and it needn’t be at all.  What we mean by evaluation report is alright, we’re at the point where we have the findings, we’ve drawn our conclusions, we make our recommendations.  How is it that we’re going to package this so that it sings to the intended users, understanding that that intended user is going to be very different scenario to scenario.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47</a:t>
            </a:fld>
            <a:endParaRPr lang="en-US" dirty="0"/>
          </a:p>
        </p:txBody>
      </p:sp>
    </p:spTree>
    <p:extLst>
      <p:ext uri="{BB962C8B-B14F-4D97-AF65-F5344CB8AC3E}">
        <p14:creationId xmlns:p14="http://schemas.microsoft.com/office/powerpoint/2010/main" val="748143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 matter how we package this, the evaluation report—again, report is in quotes—however we package these findings we’re going to have to touch on the purpose of the evaluation, the focus and its limitations, the plan and procedures we used, we’re going to want to present those results clearly and succinctly, we’re </a:t>
            </a:r>
            <a:r>
              <a:rPr lang="en-US" sz="1200" kern="1200" dirty="0" err="1" smtClean="0">
                <a:solidFill>
                  <a:schemeClr val="tx1"/>
                </a:solidFill>
                <a:latin typeface="+mn-lt"/>
                <a:ea typeface="+mn-ea"/>
                <a:cs typeface="+mn-cs"/>
              </a:rPr>
              <a:t>gonna</a:t>
            </a:r>
            <a:r>
              <a:rPr lang="en-US" sz="1200" kern="1200" dirty="0" smtClean="0">
                <a:solidFill>
                  <a:schemeClr val="tx1"/>
                </a:solidFill>
                <a:latin typeface="+mn-lt"/>
                <a:ea typeface="+mn-ea"/>
                <a:cs typeface="+mn-cs"/>
              </a:rPr>
              <a:t> want to make specific and feasible recommendations.  But all of this is going to be done in a format that’s going to match the situation and this is particularly where purpose, user and use is going to help us.</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48</a:t>
            </a:fld>
            <a:endParaRPr lang="en-US" dirty="0"/>
          </a:p>
        </p:txBody>
      </p:sp>
    </p:spTree>
    <p:extLst>
      <p:ext uri="{BB962C8B-B14F-4D97-AF65-F5344CB8AC3E}">
        <p14:creationId xmlns:p14="http://schemas.microsoft.com/office/powerpoint/2010/main" val="917105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here’s a whole array of ways in which we can package evaluation findings from formal written reports, which is probably the immediate connotation that comes up in your mind when I say evaluation report, all the way down to press releases to something in the middle we call action planning sessions where perhaps very little hard copy is going to be shared but rather we’re having a conversation about the findings.  Situation by situation, some or all of these are going to be appropriate or inappropriate as the best way to motivate the user to put the findings to use.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49</a:t>
            </a:fld>
            <a:endParaRPr lang="en-US" dirty="0"/>
          </a:p>
        </p:txBody>
      </p:sp>
    </p:spTree>
    <p:extLst>
      <p:ext uri="{BB962C8B-B14F-4D97-AF65-F5344CB8AC3E}">
        <p14:creationId xmlns:p14="http://schemas.microsoft.com/office/powerpoint/2010/main" val="28951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just as often evaluations are about something else and purpose, user and use are the questions we answer to determine what’s the appropriate focus for the evaluation?  And the goal of this is to make the evaluation useful.  Evaluations not only are for accountability, they’re also for purposes of improving our programs, and for that purpose they need to be useful and to be useful it means that they meet the needs of the key stakeholders, they’re informing the decisions and judgments the stakeholders are needing to make, and consequently the information that’s going to be collected is the information crucial for those decisions.</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a:t>
            </a:fld>
            <a:endParaRPr lang="en-US" dirty="0"/>
          </a:p>
        </p:txBody>
      </p:sp>
    </p:spTree>
    <p:extLst>
      <p:ext uri="{BB962C8B-B14F-4D97-AF65-F5344CB8AC3E}">
        <p14:creationId xmlns:p14="http://schemas.microsoft.com/office/powerpoint/2010/main" val="3837399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let’s go to our scenarios and see how different evaluation purposes, users and uses helps guide the way in which we’re going to package our findings.  Here’s our case study again.  I hope I don’t need to go over it again.  Here’s our scenario A.  Remember, for those who have forgotten, it’s about replicating and expanding a pilot project that we think has been very successful in the pilot.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50</a:t>
            </a:fld>
            <a:endParaRPr lang="en-US" dirty="0"/>
          </a:p>
        </p:txBody>
      </p:sp>
    </p:spTree>
    <p:extLst>
      <p:ext uri="{BB962C8B-B14F-4D97-AF65-F5344CB8AC3E}">
        <p14:creationId xmlns:p14="http://schemas.microsoft.com/office/powerpoint/2010/main" val="1906007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Purpose, user, use, gather information to support replication and expansion.  The users, the champion, the company that’s trying to expand or decide if it wants to expand.  The regional manager, and of course, the pharmacists at these individual sites we’re trying to expand to.  What’s the data going to be used for.  To figure out what resources we need and make a judgment call on whether these resources are doable or too extensive to warrant the expansion.</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51</a:t>
            </a:fld>
            <a:endParaRPr lang="en-US" dirty="0"/>
          </a:p>
        </p:txBody>
      </p:sp>
    </p:spTree>
    <p:extLst>
      <p:ext uri="{BB962C8B-B14F-4D97-AF65-F5344CB8AC3E}">
        <p14:creationId xmlns:p14="http://schemas.microsoft.com/office/powerpoint/2010/main" val="3010709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just as we had a list of questions in step three, just as we had a list of stakeholders in step one, in step six what we have is a list of potential ways, and we haven’t even begun to exhaust all the ways, we’re just called out a decent number of them.  Looking at these ways of doing it, what’s the best way to communicate these findings understanding who the purpose, user and use is in this case?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52</a:t>
            </a:fld>
            <a:endParaRPr lang="en-US" dirty="0"/>
          </a:p>
        </p:txBody>
      </p:sp>
    </p:spTree>
    <p:extLst>
      <p:ext uri="{BB962C8B-B14F-4D97-AF65-F5344CB8AC3E}">
        <p14:creationId xmlns:p14="http://schemas.microsoft.com/office/powerpoint/2010/main" val="2633516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case I decided it was an executive summary and you could persuade me that it needs to be more than that or less than that.  Why?  The decision maker group in this case is small and it’s well acquainted with the context, so really all we need to do is a brief and well-focused communication format targeted really to the business people, right?  Now, if we went into this a little bit more deeply and talked about the credibility of the information, etc., there are all kinds of design stuff we’d want to do.  For example, this has really got to have a lot about the numbers.  There has to be a reasonable certainty about the numbers in the business model.  But the reality is none of this takes a lot of paper to explain.  It just has to be very focused because the decision-making group is small and we want to know what the decision-making group is looking at.  Is the juice worth the squeeze, what’s it </a:t>
            </a:r>
            <a:r>
              <a:rPr lang="en-US" sz="1200" kern="1200" dirty="0" err="1" smtClean="0">
                <a:solidFill>
                  <a:schemeClr val="tx1"/>
                </a:solidFill>
                <a:latin typeface="+mn-lt"/>
                <a:ea typeface="+mn-ea"/>
                <a:cs typeface="+mn-cs"/>
              </a:rPr>
              <a:t>gonna</a:t>
            </a:r>
            <a:r>
              <a:rPr lang="en-US" sz="1200" kern="1200" dirty="0" smtClean="0">
                <a:solidFill>
                  <a:schemeClr val="tx1"/>
                </a:solidFill>
                <a:latin typeface="+mn-lt"/>
                <a:ea typeface="+mn-ea"/>
                <a:cs typeface="+mn-cs"/>
              </a:rPr>
              <a:t> cost me, is it </a:t>
            </a:r>
            <a:r>
              <a:rPr lang="en-US" sz="1200" kern="1200" dirty="0" err="1" smtClean="0">
                <a:solidFill>
                  <a:schemeClr val="tx1"/>
                </a:solidFill>
                <a:latin typeface="+mn-lt"/>
                <a:ea typeface="+mn-ea"/>
                <a:cs typeface="+mn-cs"/>
              </a:rPr>
              <a:t>gonna</a:t>
            </a:r>
            <a:r>
              <a:rPr lang="en-US" sz="1200" kern="1200" dirty="0" smtClean="0">
                <a:solidFill>
                  <a:schemeClr val="tx1"/>
                </a:solidFill>
                <a:latin typeface="+mn-lt"/>
                <a:ea typeface="+mn-ea"/>
                <a:cs typeface="+mn-cs"/>
              </a:rPr>
              <a:t> give me sticker shock, or like the pilot, does it look like something worth investing in.</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53</a:t>
            </a:fld>
            <a:endParaRPr lang="en-US" dirty="0"/>
          </a:p>
        </p:txBody>
      </p:sp>
    </p:spTree>
    <p:extLst>
      <p:ext uri="{BB962C8B-B14F-4D97-AF65-F5344CB8AC3E}">
        <p14:creationId xmlns:p14="http://schemas.microsoft.com/office/powerpoint/2010/main" val="3899861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Scenario B by contrast, we’re trying to decide why it is that things are not going so well in site number 20 even though they’re going great in the other 19 sites.  Purpose, user, use, understand why patients here are not taking advantage even though it’s free. We  have a whole cast of characters who are curious about this and really would love to solve the problems, or can help provide the information to solve the problem, and the data are going to be used to figure out what those barriers are and to the degree we can eliminate them, figure out the way to eliminate them.</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54</a:t>
            </a:fld>
            <a:endParaRPr lang="en-US" dirty="0"/>
          </a:p>
        </p:txBody>
      </p:sp>
    </p:spTree>
    <p:extLst>
      <p:ext uri="{BB962C8B-B14F-4D97-AF65-F5344CB8AC3E}">
        <p14:creationId xmlns:p14="http://schemas.microsoft.com/office/powerpoint/2010/main" val="486797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this time, what would you choose?  Looking at that purpose, user and use, understanding you’ve got this kind of active group that may not trust or know each other very well interacting.  What do you think the best format for communicating these findings and turning them into use is going to be?  Again, don’t default to the formal written report, even though that may be a part of it, but think about how do I get use of these findings or maximize use of these findings.  So give yourself a minute to think through this.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55</a:t>
            </a:fld>
            <a:endParaRPr lang="en-US" dirty="0"/>
          </a:p>
        </p:txBody>
      </p:sp>
    </p:spTree>
    <p:extLst>
      <p:ext uri="{BB962C8B-B14F-4D97-AF65-F5344CB8AC3E}">
        <p14:creationId xmlns:p14="http://schemas.microsoft.com/office/powerpoint/2010/main" val="1047018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again, you could persuade me otherwise but I think in this case an action planning session is going to make the most sense.  The AFP trainer and the pharmacy staff need to understand why patients are reluctant to participate in the program and then discuss among themselves how to address the patients’ concerns.  Now again, we’re jumping ahead and guessing at what the evaluation is going to find, but remember, our three questions are presuming that the fault lies either with consumer perceptions which we correct with our marketing campaign, consumer perceptions of the competency of the pharmacist, which again is a marketing communication task, or there’s some physical,  time, linguistic or other barrier, that keeps the person that we’re trying to get to from participating.  So in all cases I think we want a really interactive setting where people can mull over, discuss, come to agreement, or question these findings so they can walk out with some fairly informed ideas of what next since it’s the people in the room that are going to be the ones that most can come up with the solution to these problems and how to get rid of these barriers.</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56</a:t>
            </a:fld>
            <a:endParaRPr lang="en-US" dirty="0"/>
          </a:p>
        </p:txBody>
      </p:sp>
    </p:spTree>
    <p:extLst>
      <p:ext uri="{BB962C8B-B14F-4D97-AF65-F5344CB8AC3E}">
        <p14:creationId xmlns:p14="http://schemas.microsoft.com/office/powerpoint/2010/main" val="1151375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Comparing and contrasting again.  We had two scenarios, both completely valid, two different purposes led us to two different best ways to package the findings.  When we were trying to make the case for expansion, it was going to be a heavily quantitative financial business model type of report, but it was going to be short.  Executive summary was going to be just fine.  Here’s what it’s </a:t>
            </a:r>
            <a:r>
              <a:rPr lang="en-US" sz="1200" kern="1200" dirty="0" err="1" smtClean="0">
                <a:solidFill>
                  <a:schemeClr val="tx1"/>
                </a:solidFill>
                <a:latin typeface="+mn-lt"/>
                <a:ea typeface="+mn-ea"/>
                <a:cs typeface="+mn-cs"/>
              </a:rPr>
              <a:t>gonna</a:t>
            </a:r>
            <a:r>
              <a:rPr lang="en-US" sz="1200" kern="1200" dirty="0" smtClean="0">
                <a:solidFill>
                  <a:schemeClr val="tx1"/>
                </a:solidFill>
                <a:latin typeface="+mn-lt"/>
                <a:ea typeface="+mn-ea"/>
                <a:cs typeface="+mn-cs"/>
              </a:rPr>
              <a:t> cost us, let’s make the decision it’s worth it or it’s not.  On the other hand, scenario B, we could have a very, very thick report but the question is less what the report says and how do we feel about the findings and what are we going to do about them.  So it’s really about action and it’s really about a cast of characters from the community and from the pharmacy getting together, sitting down and figuring out what these findings mean and how can we address them.  So action planning session, which was the most interactive of the formats we listed there, makes the most sense.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57</a:t>
            </a:fld>
            <a:endParaRPr lang="en-US" dirty="0"/>
          </a:p>
        </p:txBody>
      </p:sp>
    </p:spTree>
    <p:extLst>
      <p:ext uri="{BB962C8B-B14F-4D97-AF65-F5344CB8AC3E}">
        <p14:creationId xmlns:p14="http://schemas.microsoft.com/office/powerpoint/2010/main" val="121692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with steps one and three, we’ve only had a chance to deal with this superficially.  Here are some really good links if you want to dive in and learn more about step six, how we ensure use and share lessons learned</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58</a:t>
            </a:fld>
            <a:endParaRPr lang="en-US" dirty="0"/>
          </a:p>
        </p:txBody>
      </p:sp>
    </p:spTree>
    <p:extLst>
      <p:ext uri="{BB962C8B-B14F-4D97-AF65-F5344CB8AC3E}">
        <p14:creationId xmlns:p14="http://schemas.microsoft.com/office/powerpoint/2010/main" val="383673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we’re going to do one more scenario and I’m </a:t>
            </a:r>
            <a:r>
              <a:rPr lang="en-US" sz="1200" kern="1200" dirty="0" err="1" smtClean="0">
                <a:solidFill>
                  <a:schemeClr val="tx1"/>
                </a:solidFill>
                <a:latin typeface="+mn-lt"/>
                <a:ea typeface="+mn-ea"/>
                <a:cs typeface="+mn-cs"/>
              </a:rPr>
              <a:t>gonna</a:t>
            </a:r>
            <a:r>
              <a:rPr lang="en-US" sz="1200" kern="1200" dirty="0" smtClean="0">
                <a:solidFill>
                  <a:schemeClr val="tx1"/>
                </a:solidFill>
                <a:latin typeface="+mn-lt"/>
                <a:ea typeface="+mn-ea"/>
                <a:cs typeface="+mn-cs"/>
              </a:rPr>
              <a:t> walk you through it soup to nuts and, again, it’s just to reaffirm and drive home the points we’ve already made.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59</a:t>
            </a:fld>
            <a:endParaRPr lang="en-US" dirty="0"/>
          </a:p>
        </p:txBody>
      </p:sp>
    </p:spTree>
    <p:extLst>
      <p:ext uri="{BB962C8B-B14F-4D97-AF65-F5344CB8AC3E}">
        <p14:creationId xmlns:p14="http://schemas.microsoft.com/office/powerpoint/2010/main" val="356320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real life we’re going to construct a house.  Do I need to know the purpose of the house to figure out what the house should look like.  I think we’d all agree every house has a bedroom, may have bathrooms, may have kitchens, a house is always going to have hammers and nails.  But beyond that I want to know is it a summer house or is it a full-time residence, is it a large house I need or a small house I need, are there legal constraints on how large it can be or how small it has to be.  Is the purpose of the house conspicuous consumption to my neighbors or is it really just a place to live.  Is it a house that’s going to house an elderly or disabled person.  I think we’d all agree that knowing those things about the house immediately takes this general concept, a house, and makes it much, much more specific.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a:t>
            </a:fld>
            <a:endParaRPr lang="en-US" dirty="0"/>
          </a:p>
        </p:txBody>
      </p:sp>
    </p:spTree>
    <p:extLst>
      <p:ext uri="{BB962C8B-B14F-4D97-AF65-F5344CB8AC3E}">
        <p14:creationId xmlns:p14="http://schemas.microsoft.com/office/powerpoint/2010/main" val="682465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Scenario C is justifying program expenditures.  For the last five years a major pharmacy chain has supported an asthma-friendly pharmacy program at all of their retail locations in one city.  They hired a dedicated AFP program trainer to train pharmacists and pharmacy techs, to create and update program materials, and to promote the program to the community.  The company’s regional manager has asked you to evaluate the cost of the AFP program and its benefits to the company to justify their continued investment.  They also want you to identify healthcare partners that might share some of the future costs because that’s going to factor into their final decision about whether to continue this or not.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60</a:t>
            </a:fld>
            <a:endParaRPr lang="en-US" dirty="0"/>
          </a:p>
        </p:txBody>
      </p:sp>
    </p:spTree>
    <p:extLst>
      <p:ext uri="{BB962C8B-B14F-4D97-AF65-F5344CB8AC3E}">
        <p14:creationId xmlns:p14="http://schemas.microsoft.com/office/powerpoint/2010/main" val="5212399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how do we begin to design this evaluation?  I’m sure what jumps into your head is I’ve got to look at the purpose, user, use.  Now, scenario C in some ways looks a lot like scenario A and B, but there are additional elements here that look very different and that’s what you want to focus on and concentrate on in looking at the purpose, user and use of scenario C itself as an evaluation scenario.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61</a:t>
            </a:fld>
            <a:endParaRPr lang="en-US" dirty="0"/>
          </a:p>
        </p:txBody>
      </p:sp>
    </p:spTree>
    <p:extLst>
      <p:ext uri="{BB962C8B-B14F-4D97-AF65-F5344CB8AC3E}">
        <p14:creationId xmlns:p14="http://schemas.microsoft.com/office/powerpoint/2010/main" val="377044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give yourself a minute or two to think about that.  What’s the purpose? Why are you doing it? Who’s going to use the information? And who are the decision makers? What are they going to use the evaluation data for? What decisions are they trying to make? So give  yourself a minute or two to think about that.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62</a:t>
            </a:fld>
            <a:endParaRPr lang="en-US" dirty="0"/>
          </a:p>
        </p:txBody>
      </p:sp>
    </p:spTree>
    <p:extLst>
      <p:ext uri="{BB962C8B-B14F-4D97-AF65-F5344CB8AC3E}">
        <p14:creationId xmlns:p14="http://schemas.microsoft.com/office/powerpoint/2010/main" val="29001900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Here’s what I came up with.  The purpose of this evaluation in this case unlike scenario A and scenario B is to assess the cost and the benefits to the company of continuing the AFP program and to identify possible funding partners, I think, because the company understands it’s going to incur a lot of cost if it’s funding this solely by itself.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Who is going to use this information?  The pharmacy chain CFO.  That’s the person who holds the purse strings.  The pharmacy chain regional manager because it’s been implemented in pharmacies in a single region.  The pharmacy chain marketing department, and then conversely a whole bunch of funding partners who are hoping we can show persuasive enough evidence that they’ll jump on this and think it’s worth helping to fund themselves.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How will the evaluation data be used?  To decide whether to continue funding the AFP program and at what level, but related to that is so that funding partners can decide whether or not they want to jump on board which, of course, in turn is going to effect the level of investment that the company needs to make in the AFP program.</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63</a:t>
            </a:fld>
            <a:endParaRPr lang="en-US" dirty="0"/>
          </a:p>
        </p:txBody>
      </p:sp>
    </p:spTree>
    <p:extLst>
      <p:ext uri="{BB962C8B-B14F-4D97-AF65-F5344CB8AC3E}">
        <p14:creationId xmlns:p14="http://schemas.microsoft.com/office/powerpoint/2010/main" val="10438344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next question.  I haven’t changed any of the stakeholders, we’re just going to look at now that we’ve changed the scenario do the key stakeholders matter?  So who do you consider the key stakeholders to be?  In this case, the hint is who are the people who can facilitate communication among all the stakeholders, provide the information we need, and have the authority to implement any of the changes in this case?  So give yourself a minute to look at this, make your choice.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64</a:t>
            </a:fld>
            <a:endParaRPr lang="en-US" dirty="0"/>
          </a:p>
        </p:txBody>
      </p:sp>
    </p:spTree>
    <p:extLst>
      <p:ext uri="{BB962C8B-B14F-4D97-AF65-F5344CB8AC3E}">
        <p14:creationId xmlns:p14="http://schemas.microsoft.com/office/powerpoint/2010/main" val="28763838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Again, we could have chosen all those stakeholders.  At this point we’ve probably already talked to them if we were part of scenario A and B, but the ones that matter specifically for this scenario are the pharmacist champion, health insurance industry representatives-- those are some of the potential funding partners we’re trying to persuade-- the pharmacy chain regional manager, it’s his or her bottom line that’s getting smacked by this expenditure on AFP if we can’t prove the benefit, the pharmacy chain CFO for the exact same reason. The company and its stockholders are going to start asking where is all this money going and what’s the return on investment? And the pharmacy chain marketing manager who may say, gosh, I don’t care what it’s costing us, we’re benefiting widely and wildly in terms of our brand.</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65</a:t>
            </a:fld>
            <a:endParaRPr lang="en-US" dirty="0"/>
          </a:p>
        </p:txBody>
      </p:sp>
    </p:spTree>
    <p:extLst>
      <p:ext uri="{BB962C8B-B14F-4D97-AF65-F5344CB8AC3E}">
        <p14:creationId xmlns:p14="http://schemas.microsoft.com/office/powerpoint/2010/main" val="1144750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compare and contrast.  Again, you remember scenario A, scenario B.  In both those cases the purpose has led us to a very different cast of characters as stakeholders.  Now look at scenario C.  You’ll see that we have a slightly different cast of characters incented by that purpose, user, and use as well.  So since the purpose was to assess the cost and benefits to the company and to identify and lure in possible funding partners, then the cast of characters we care about most are pharmacy chain CFO, pharmacy chain regional manager.  Both of those are the folks who have to defend the ROI, the pharmacy chain marketing manager, the pharmacist champion who, of course, is a big champion of this program and doesn’t want to see it die, and then most importantly here and this hasn’t shown up in any of the other scenarios, people from funding partners, in particular health insurance who might look at these data and say, golly, I’m saving a ton of money if people will manage their asthma through this program.</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66</a:t>
            </a:fld>
            <a:endParaRPr lang="en-US" dirty="0"/>
          </a:p>
        </p:txBody>
      </p:sp>
    </p:spTree>
    <p:extLst>
      <p:ext uri="{BB962C8B-B14F-4D97-AF65-F5344CB8AC3E}">
        <p14:creationId xmlns:p14="http://schemas.microsoft.com/office/powerpoint/2010/main" val="30491935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we’ve got to turn to the issue of focusing the evaluation.  So we’ve identified who the key stakeholders are, and what’s some of the key questions we may need to ask is the question we’re going to ask next.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67</a:t>
            </a:fld>
            <a:endParaRPr lang="en-US" dirty="0"/>
          </a:p>
        </p:txBody>
      </p:sp>
    </p:spTree>
    <p:extLst>
      <p:ext uri="{BB962C8B-B14F-4D97-AF65-F5344CB8AC3E}">
        <p14:creationId xmlns:p14="http://schemas.microsoft.com/office/powerpoint/2010/main" val="17474509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our logic model.  It’s the same logic model implicitly that we had for scenario A and B, but in scenario C we’re asking ourselves when we look at the questions being asked, the purpose, user and use, what part of this logic model are most of the questions going to be about?  What part of the logic model do we need to focus the evaluation on?  So again, we have the five choices.  The backdrop context and assumptions, the inputs, the activities, the outputs, or the outcomes, and of course, it can always be more than one.  Give yourself a second or two to think about this.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68</a:t>
            </a:fld>
            <a:endParaRPr lang="en-US" dirty="0"/>
          </a:p>
        </p:txBody>
      </p:sp>
    </p:spTree>
    <p:extLst>
      <p:ext uri="{BB962C8B-B14F-4D97-AF65-F5344CB8AC3E}">
        <p14:creationId xmlns:p14="http://schemas.microsoft.com/office/powerpoint/2010/main" val="2094416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I look at this, I think for scenario C unlike some of the other scenarios, the most important questions are going to be both input questions and outcome questions.  Why?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 purpose of the evaluation in this case is to justify additional investment so the focus is on cost versus benefit.  So the costs are going to be the inputs and the benefits in this case are going to be the intermediate and the long term outcomes.  And particularly if we’re trying to lure in a funding partner like the health insurance industry, I can almost guarantee that what we’re going to need to demonstrate is that the investment of this program made a difference fairly far downstream in some of the health outcomes they’re looking for or looking to stabilize in people with asthma.  So if we can prove that people use their inhaler med, great.  If we can prove that people took their medication on time, great.  But the thing that they’re really looking for is that this paid off in terms of how many hospital visits or how many disruptive and expensive interventions had to happen because they weren’t managing their own care well.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69</a:t>
            </a:fld>
            <a:endParaRPr lang="en-US" dirty="0"/>
          </a:p>
        </p:txBody>
      </p:sp>
    </p:spTree>
    <p:extLst>
      <p:ext uri="{BB962C8B-B14F-4D97-AF65-F5344CB8AC3E}">
        <p14:creationId xmlns:p14="http://schemas.microsoft.com/office/powerpoint/2010/main" val="385331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Well, the same thing goes for our evaluations.  The equivalent of our rooms are that every evaluation is going to have stakeholders, it’s going to have a program, it’s going to have a focus, it’s going to have to collect data.  But just as our house varies with the purpose, user and use of the residents, so our evaluation choices are going to vary and vary widely depending upon the purpose, user and use of the evaluation.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a:t>
            </a:fld>
            <a:endParaRPr lang="en-US" dirty="0"/>
          </a:p>
        </p:txBody>
      </p:sp>
    </p:spTree>
    <p:extLst>
      <p:ext uri="{BB962C8B-B14F-4D97-AF65-F5344CB8AC3E}">
        <p14:creationId xmlns:p14="http://schemas.microsoft.com/office/powerpoint/2010/main" val="12068752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here’s the evaluation questions this might translate into.  Take a look at these.  Again, they’re the same questions you’ve seen before but I think what we’ll see is that in this scenario we’re going to focus on some that we might not have focused on as much in other cases.  Conversely, in the other scenarios other questions may have been important that for us are not so useful when the purpose, user and use is the one we just named.</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70</a:t>
            </a:fld>
            <a:endParaRPr lang="en-US" dirty="0"/>
          </a:p>
        </p:txBody>
      </p:sp>
    </p:spTree>
    <p:extLst>
      <p:ext uri="{BB962C8B-B14F-4D97-AF65-F5344CB8AC3E}">
        <p14:creationId xmlns:p14="http://schemas.microsoft.com/office/powerpoint/2010/main" val="13113896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case, I think the questions on that list that are going to be most useful for this purpose, user, use is the first one: What resources are going to be required to continue the AFP program? What community partners might share some of the cost?  A lot of that is going to depend upon what our data show the level of achievement of the outcomes is. And what sales and marketing opportunities might be derived from continuing the program?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Why is that last question going to be important?  Let’s say we can’t lure in a whole bunch of health insurance industry representative, particularly the marketing manager may make the case that, well even if this is fairly costly to us and even if we can’t yet make the case to lure in health insurance industry partners, we’re getting major marketing opportunities out of this.  The brand of ourselves as an asthma-friendly pharmacy is leading to more customers, etc.  So all those are questions that are going to be worth asking even though they may not have been as useful questions in scenario A or B.</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71</a:t>
            </a:fld>
            <a:endParaRPr lang="en-US" dirty="0"/>
          </a:p>
        </p:txBody>
      </p:sp>
    </p:spTree>
    <p:extLst>
      <p:ext uri="{BB962C8B-B14F-4D97-AF65-F5344CB8AC3E}">
        <p14:creationId xmlns:p14="http://schemas.microsoft.com/office/powerpoint/2010/main" val="24904674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Take a look at the questions for scenario C.  The questions for scenario A and B which were informed by their purpose we’ve already dealt with.  You can see that one or two of the questions overlap with questions we’re asking in scenario A and B, but we’re really asking them for a very different purpose here.  We’re really trying to make the case for justifying expenditures and proving there is benefit of our investment.  So the questions are key. What resources will be required? What community partners might share the cost?  Let’s say we can’t lure in a lot of partners.  Are we yielding enough benefit from a sales and marketing opportunity that we may still want to continue the program?</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72</a:t>
            </a:fld>
            <a:endParaRPr lang="en-US" dirty="0"/>
          </a:p>
        </p:txBody>
      </p:sp>
    </p:spTree>
    <p:extLst>
      <p:ext uri="{BB962C8B-B14F-4D97-AF65-F5344CB8AC3E}">
        <p14:creationId xmlns:p14="http://schemas.microsoft.com/office/powerpoint/2010/main" val="1517259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Finally, just as with other scenarios, we’re going to close the loop by looking at…once I have my findings, given the scenarios purpose, user and use, what’s the best way to package these findings to ensure that someone is going to use them to change?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73</a:t>
            </a:fld>
            <a:endParaRPr lang="en-US" dirty="0"/>
          </a:p>
        </p:txBody>
      </p:sp>
    </p:spTree>
    <p:extLst>
      <p:ext uri="{BB962C8B-B14F-4D97-AF65-F5344CB8AC3E}">
        <p14:creationId xmlns:p14="http://schemas.microsoft.com/office/powerpoint/2010/main" val="4156252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the normal six or seven ways in which we can package findings.  When you think about this use, which one do you think is going to be the most effective? Take a minute to take a look at it.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74</a:t>
            </a:fld>
            <a:endParaRPr lang="en-US" dirty="0"/>
          </a:p>
        </p:txBody>
      </p:sp>
    </p:spTree>
    <p:extLst>
      <p:ext uri="{BB962C8B-B14F-4D97-AF65-F5344CB8AC3E}">
        <p14:creationId xmlns:p14="http://schemas.microsoft.com/office/powerpoint/2010/main" val="39361618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I really would side with the formal written report. This is a business decision and it’s complex and it involves multiple business partners who are not well acquainted with the AFP program, particularly the part of the evaluation that’s going to stretch beyond the inner circle of the people within the pharmacy chain and try and lure in people as potential funding partners.  So a formal written evaluation report is going to make the most sense because we’re going to need some fairly detailed information to make a convincing case.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Now, it doesn’t mean it’s the only thing we’re going to do.  My guess is a lot of the people reading this formal written report are not going to have a lot of time and would probably want an executive summary for the senior decision makers.  But eventually someone at some point to make a decision is going to want to see all of the data behind these decisions and all the data supporting our decision that this does have a decent return on investment or that it doesn’t.</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75</a:t>
            </a:fld>
            <a:endParaRPr lang="en-US" dirty="0"/>
          </a:p>
        </p:txBody>
      </p:sp>
    </p:spTree>
    <p:extLst>
      <p:ext uri="{BB962C8B-B14F-4D97-AF65-F5344CB8AC3E}">
        <p14:creationId xmlns:p14="http://schemas.microsoft.com/office/powerpoint/2010/main" val="36859733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again, comparing and contrasting.  Scenario C, you can see that just like A and B, scenario C has led us to a very specific preferred format.  That format is informed by the purpose, user, and use of scenario C.  And in this case it’s the one where we want to default to what’s our most common way of thinking about packaging evaluation findings, a formal written report.</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76</a:t>
            </a:fld>
            <a:endParaRPr lang="en-US" dirty="0"/>
          </a:p>
        </p:txBody>
      </p:sp>
    </p:spTree>
    <p:extLst>
      <p:ext uri="{BB962C8B-B14F-4D97-AF65-F5344CB8AC3E}">
        <p14:creationId xmlns:p14="http://schemas.microsoft.com/office/powerpoint/2010/main" val="1039586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to wrap up, all the six evaluation steps in our framework are important.  All six of our steps in our evaluation framework are indeed informed by purpose, user and use.  We called out three just to illustrate how important purpose, user and use can be in helping to frame your evaluation choices.  Why do we care about that?  Well, if you have infinite time, energy and money, we don’t care about it.  But the fact is we never have infinite time, energy and money.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always have a vested interest in homing in on the evaluation questions that matter most, the data collection approaches that matter most and are going to be most credible, and thinking most about how to package findings for use.  Purpose, user and use help us narrow down what could be sometimes an infinite number of options to the set of decisions that makes the most sense for this evaluation this time.  It ensures that the evaluation is going to be useful, feasible, accurate enough for it to turn into program change.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77</a:t>
            </a:fld>
            <a:endParaRPr lang="en-US" dirty="0"/>
          </a:p>
        </p:txBody>
      </p:sp>
    </p:spTree>
    <p:extLst>
      <p:ext uri="{BB962C8B-B14F-4D97-AF65-F5344CB8AC3E}">
        <p14:creationId xmlns:p14="http://schemas.microsoft.com/office/powerpoint/2010/main" val="16914018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Return to Evaluation Webinars home page.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78</a:t>
            </a:fld>
            <a:endParaRPr lang="en-US" dirty="0"/>
          </a:p>
        </p:txBody>
      </p:sp>
    </p:spTree>
    <p:extLst>
      <p:ext uri="{BB962C8B-B14F-4D97-AF65-F5344CB8AC3E}">
        <p14:creationId xmlns:p14="http://schemas.microsoft.com/office/powerpoint/2010/main" val="28378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our module overview.  We’re going to present a relatively straightforward case study.  That case study is going to contain three different scenarios and in each one of those scenarios we’re going to walk you through the three main steps.  Now remember, these are three steps of the six steps in the framework.  But in each one we’re going to show you how that purpose, user and use choice varies with the scenario and conversely and concurrently changes the evaluation choices that are going to make the most sense.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a:t>
            </a:fld>
            <a:endParaRPr lang="en-US" dirty="0"/>
          </a:p>
        </p:txBody>
      </p:sp>
    </p:spTree>
    <p:extLst>
      <p:ext uri="{BB962C8B-B14F-4D97-AF65-F5344CB8AC3E}">
        <p14:creationId xmlns:p14="http://schemas.microsoft.com/office/powerpoint/2010/main" val="69190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here’s our case study.  I’m going to read it slowly to you and then I’m going to walk through the scenarios and then we’ll be repeating this case study at the other steps very quickly.  The asthma-friendly pharmacy or the AFP program is an effort to improve the health of asthma patients by encouraging them to use their asthma-control medications properly thereby reducing their reliance on rescue inhalers.  The AFP program encourages pharmacies to integrate very focused patient education into the normal pharmacy workflow.  This requires moving from a focus on products to a focus on patients.</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a:t>
            </a:fld>
            <a:endParaRPr lang="en-US" dirty="0"/>
          </a:p>
        </p:txBody>
      </p:sp>
    </p:spTree>
    <p:extLst>
      <p:ext uri="{BB962C8B-B14F-4D97-AF65-F5344CB8AC3E}">
        <p14:creationId xmlns:p14="http://schemas.microsoft.com/office/powerpoint/2010/main" val="358270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57438" y="1066800"/>
            <a:ext cx="5184299" cy="2743200"/>
          </a:xfrm>
        </p:spPr>
        <p:txBody>
          <a:bodyPr/>
          <a:lstStyle>
            <a:lvl1pPr>
              <a:defRPr sz="1600">
                <a:solidFill>
                  <a:schemeClr val="tx2"/>
                </a:solidFill>
              </a:defRPr>
            </a:lvl1pPr>
            <a:lvl2pPr marL="460375" indent="-228600">
              <a:buClr>
                <a:schemeClr val="accent5">
                  <a:lumMod val="50000"/>
                </a:schemeClr>
              </a:buClr>
              <a:buSzPct val="150000"/>
              <a:buFont typeface="Arial" pitchFamily="34" charset="0"/>
              <a:buChar char="•"/>
              <a:defRPr sz="1600">
                <a:solidFill>
                  <a:schemeClr val="tx2"/>
                </a:solidFill>
              </a:defRPr>
            </a:lvl2pPr>
            <a:lvl3pPr marL="857250" indent="-247650">
              <a:buClr>
                <a:schemeClr val="accent5">
                  <a:lumMod val="50000"/>
                </a:schemeClr>
              </a:buClr>
              <a:buSzPct val="100000"/>
              <a:buFont typeface="Courier New" pitchFamily="49" charset="0"/>
              <a:buChar char="o"/>
              <a:tabLst/>
              <a:defRPr sz="16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CB199572-6FE0-40DA-A155-E76BACE71DFE}"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5662" y="50800"/>
            <a:ext cx="1296075" cy="401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38" y="50800"/>
            <a:ext cx="3786571"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1B40CCF2-86B4-4D97-9CDE-DA27E1AF9117}"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105" name="Picture 9" descr="C:\Documents and Settings\User\Desktop\NCEH\slidemasterimages\title_master_bottom.jpg"/>
          <p:cNvPicPr>
            <a:picLocks noChangeAspect="1" noChangeArrowheads="1"/>
          </p:cNvPicPr>
          <p:nvPr/>
        </p:nvPicPr>
        <p:blipFill>
          <a:blip r:embed="rId2" cstate="print"/>
          <a:srcRect/>
          <a:stretch>
            <a:fillRect/>
          </a:stretch>
        </p:blipFill>
        <p:spPr bwMode="auto">
          <a:xfrm>
            <a:off x="0" y="3206751"/>
            <a:ext cx="6097057" cy="1654175"/>
          </a:xfrm>
          <a:prstGeom prst="rect">
            <a:avLst/>
          </a:prstGeom>
          <a:noFill/>
        </p:spPr>
      </p:pic>
      <p:pic>
        <p:nvPicPr>
          <p:cNvPr id="4104" name="Picture 8" descr="C:\Documents and Settings\User\Desktop\NCEH\slidemasterimages\title_master_top.jpg"/>
          <p:cNvPicPr>
            <a:picLocks noChangeAspect="1" noChangeArrowheads="1"/>
          </p:cNvPicPr>
          <p:nvPr/>
        </p:nvPicPr>
        <p:blipFill>
          <a:blip r:embed="rId3" cstate="print"/>
          <a:srcRect/>
          <a:stretch>
            <a:fillRect/>
          </a:stretch>
        </p:blipFill>
        <p:spPr bwMode="auto">
          <a:xfrm>
            <a:off x="0" y="0"/>
            <a:ext cx="6097057" cy="1663700"/>
          </a:xfrm>
          <a:prstGeom prst="rect">
            <a:avLst/>
          </a:prstGeom>
          <a:noFill/>
        </p:spPr>
      </p:pic>
      <p:sp>
        <p:nvSpPr>
          <p:cNvPr id="5" name="Title 4"/>
          <p:cNvSpPr>
            <a:spLocks noGrp="1"/>
          </p:cNvSpPr>
          <p:nvPr>
            <p:ph type="title"/>
          </p:nvPr>
        </p:nvSpPr>
        <p:spPr>
          <a:xfrm>
            <a:off x="457438" y="2082800"/>
            <a:ext cx="5184299" cy="762000"/>
          </a:xfrm>
        </p:spPr>
        <p:txBody>
          <a:bodyPr/>
          <a:lstStyle>
            <a:lvl1pPr>
              <a:defRPr sz="1900">
                <a:solidFill>
                  <a:schemeClr val="tx1"/>
                </a:solidFill>
              </a:defRPr>
            </a:lvl1pPr>
          </a:lstStyle>
          <a:p>
            <a:r>
              <a:rPr lang="en-US" smtClean="0"/>
              <a:t>Click to edit Master title style</a:t>
            </a:r>
            <a:endParaRPr lang="en-US" dirty="0"/>
          </a:p>
        </p:txBody>
      </p:sp>
      <p:pic>
        <p:nvPicPr>
          <p:cNvPr id="7" name="Picture 6" descr="title_master_bottom2.jpg"/>
          <p:cNvPicPr>
            <a:picLocks noChangeAspect="1"/>
          </p:cNvPicPr>
          <p:nvPr userDrawn="1"/>
        </p:nvPicPr>
        <p:blipFill>
          <a:blip r:embed="rId4" cstate="print"/>
          <a:stretch>
            <a:fillRect/>
          </a:stretch>
        </p:blipFill>
        <p:spPr>
          <a:xfrm>
            <a:off x="0" y="3221090"/>
            <a:ext cx="6099175" cy="16557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793" y="2937934"/>
            <a:ext cx="5184299" cy="908050"/>
          </a:xfrm>
        </p:spPr>
        <p:txBody>
          <a:bodyPr anchor="t"/>
          <a:lstStyle>
            <a:lvl1pPr algn="l">
              <a:defRPr sz="27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81793" y="1937809"/>
            <a:ext cx="5184299" cy="1000125"/>
          </a:xfrm>
        </p:spPr>
        <p:txBody>
          <a:bodyPr anchor="b"/>
          <a:lstStyle>
            <a:lvl1pPr marL="0" indent="0">
              <a:buNone/>
              <a:defRPr sz="1300"/>
            </a:lvl1pPr>
            <a:lvl2pPr marL="304861" indent="0">
              <a:buNone/>
              <a:defRPr sz="1200"/>
            </a:lvl2pPr>
            <a:lvl3pPr marL="609722" indent="0">
              <a:buNone/>
              <a:defRPr sz="1100"/>
            </a:lvl3pPr>
            <a:lvl4pPr marL="914583" indent="0">
              <a:buNone/>
              <a:defRPr sz="900"/>
            </a:lvl4pPr>
            <a:lvl5pPr marL="1219444" indent="0">
              <a:buNone/>
              <a:defRPr sz="900"/>
            </a:lvl5pPr>
            <a:lvl6pPr marL="1524305" indent="0">
              <a:buNone/>
              <a:defRPr sz="900"/>
            </a:lvl6pPr>
            <a:lvl7pPr marL="1829166" indent="0">
              <a:buNone/>
              <a:defRPr sz="900"/>
            </a:lvl7pPr>
            <a:lvl8pPr marL="2134027" indent="0">
              <a:buNone/>
              <a:defRPr sz="900"/>
            </a:lvl8pPr>
            <a:lvl9pPr marL="2438888" indent="0">
              <a:buNone/>
              <a:defRPr sz="9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a:xfrm>
            <a:off x="4573587" y="4394200"/>
            <a:ext cx="1068150" cy="177800"/>
          </a:xfrm>
        </p:spPr>
        <p:txBody>
          <a:bodyPr/>
          <a:lstStyle>
            <a:lvl1pPr>
              <a:defRPr/>
            </a:lvl1pPr>
          </a:lstStyle>
          <a:p>
            <a:r>
              <a:rPr lang="en-US" dirty="0" smtClean="0"/>
              <a:t> </a:t>
            </a:r>
            <a:r>
              <a:rPr lang="en-US" sz="1050" b="1" dirty="0" smtClean="0">
                <a:solidFill>
                  <a:schemeClr val="bg1"/>
                </a:solidFill>
                <a:latin typeface="+mn-lt"/>
              </a:rPr>
              <a:t>Slide </a:t>
            </a:r>
            <a:fld id="{4BA790FA-A1DB-447A-9D74-60BF5DBFE056}" type="slidenum">
              <a:rPr lang="en-US" sz="1050" b="1" smtClean="0">
                <a:solidFill>
                  <a:schemeClr val="bg1"/>
                </a:solidFill>
                <a:latin typeface="+mn-lt"/>
              </a:rPr>
              <a:pPr/>
              <a:t>‹#›</a:t>
            </a:fld>
            <a:r>
              <a:rPr lang="en-US" sz="1050" b="1" dirty="0" smtClean="0">
                <a:solidFill>
                  <a:schemeClr val="bg1"/>
                </a:solidFill>
                <a:latin typeface="+mn-lt"/>
              </a:rPr>
              <a:t>of 30</a:t>
            </a:r>
            <a:endParaRPr lang="en-US" sz="1050" b="1" dirty="0">
              <a:solidFill>
                <a:schemeClr val="bg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38" y="1066800"/>
            <a:ext cx="2541323" cy="2743200"/>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00414" y="1066800"/>
            <a:ext cx="2541323" cy="2743200"/>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587" y="4191000"/>
            <a:ext cx="1144587" cy="304800"/>
          </a:xfrm>
        </p:spPr>
        <p:txBody>
          <a:bodyPr/>
          <a:lstStyle>
            <a:lvl1pPr algn="l">
              <a:defRPr b="0"/>
            </a:lvl1pPr>
          </a:lstStyle>
          <a:p>
            <a:endParaRPr lang="en-US" dirty="0"/>
          </a:p>
        </p:txBody>
      </p:sp>
      <p:sp>
        <p:nvSpPr>
          <p:cNvPr id="6" name="Slide Number Placeholder 5"/>
          <p:cNvSpPr>
            <a:spLocks noGrp="1"/>
          </p:cNvSpPr>
          <p:nvPr>
            <p:ph type="sldNum" sz="quarter" idx="11"/>
          </p:nvPr>
        </p:nvSpPr>
        <p:spPr>
          <a:xfrm>
            <a:off x="5181837" y="4318000"/>
            <a:ext cx="915750" cy="177800"/>
          </a:xfrm>
        </p:spPr>
        <p:txBody>
          <a:bodyPr/>
          <a:lstStyle>
            <a:lvl1pPr>
              <a:defRPr sz="1050" b="0"/>
            </a:lvl1pPr>
          </a:lstStyle>
          <a:p>
            <a:r>
              <a:rPr lang="en-US" dirty="0" smtClean="0"/>
              <a:t> </a:t>
            </a:r>
            <a:r>
              <a:rPr lang="en-US" sz="900" dirty="0" smtClean="0">
                <a:solidFill>
                  <a:schemeClr val="bg1"/>
                </a:solidFill>
                <a:latin typeface="+mn-lt"/>
              </a:rPr>
              <a:t>Slide </a:t>
            </a:r>
            <a:fld id="{FA56ADD1-5CDF-41A9-A82B-0AB3377C0DD9}" type="slidenum">
              <a:rPr lang="en-US" sz="900" smtClean="0">
                <a:solidFill>
                  <a:schemeClr val="bg1"/>
                </a:solidFill>
                <a:latin typeface="+mn-lt"/>
              </a:rPr>
              <a:pPr/>
              <a:t>‹#›</a:t>
            </a:fld>
            <a:r>
              <a:rPr lang="en-US" sz="900" dirty="0" smtClean="0">
                <a:solidFill>
                  <a:schemeClr val="bg1"/>
                </a:solidFill>
                <a:latin typeface="+mn-lt"/>
              </a:rPr>
              <a:t>of 30</a:t>
            </a:r>
            <a:endParaRPr lang="en-US" sz="900" dirty="0">
              <a:solidFill>
                <a:schemeClr val="bg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3092"/>
            <a:ext cx="5489258"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959" y="1023409"/>
            <a:ext cx="2694862" cy="426508"/>
          </a:xfrm>
        </p:spPr>
        <p:txBody>
          <a:bodyPr anchor="b"/>
          <a:lstStyle>
            <a:lvl1pPr marL="0" indent="0">
              <a:buNone/>
              <a:defRPr sz="1600" b="1"/>
            </a:lvl1pPr>
            <a:lvl2pPr marL="304861" indent="0">
              <a:buNone/>
              <a:defRPr sz="1300" b="1"/>
            </a:lvl2pPr>
            <a:lvl3pPr marL="609722" indent="0">
              <a:buNone/>
              <a:defRPr sz="1200" b="1"/>
            </a:lvl3pPr>
            <a:lvl4pPr marL="914583" indent="0">
              <a:buNone/>
              <a:defRPr sz="1100" b="1"/>
            </a:lvl4pPr>
            <a:lvl5pPr marL="1219444" indent="0">
              <a:buNone/>
              <a:defRPr sz="1100" b="1"/>
            </a:lvl5pPr>
            <a:lvl6pPr marL="1524305" indent="0">
              <a:buNone/>
              <a:defRPr sz="1100" b="1"/>
            </a:lvl6pPr>
            <a:lvl7pPr marL="1829166" indent="0">
              <a:buNone/>
              <a:defRPr sz="1100" b="1"/>
            </a:lvl7pPr>
            <a:lvl8pPr marL="2134027" indent="0">
              <a:buNone/>
              <a:defRPr sz="1100" b="1"/>
            </a:lvl8pPr>
            <a:lvl9pPr marL="243888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959" y="1449917"/>
            <a:ext cx="2694862"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8297" y="1023409"/>
            <a:ext cx="2695920" cy="426508"/>
          </a:xfrm>
        </p:spPr>
        <p:txBody>
          <a:bodyPr anchor="b"/>
          <a:lstStyle>
            <a:lvl1pPr marL="0" indent="0">
              <a:buNone/>
              <a:defRPr sz="1600" b="1"/>
            </a:lvl1pPr>
            <a:lvl2pPr marL="304861" indent="0">
              <a:buNone/>
              <a:defRPr sz="1300" b="1"/>
            </a:lvl2pPr>
            <a:lvl3pPr marL="609722" indent="0">
              <a:buNone/>
              <a:defRPr sz="1200" b="1"/>
            </a:lvl3pPr>
            <a:lvl4pPr marL="914583" indent="0">
              <a:buNone/>
              <a:defRPr sz="1100" b="1"/>
            </a:lvl4pPr>
            <a:lvl5pPr marL="1219444" indent="0">
              <a:buNone/>
              <a:defRPr sz="1100" b="1"/>
            </a:lvl5pPr>
            <a:lvl6pPr marL="1524305" indent="0">
              <a:buNone/>
              <a:defRPr sz="1100" b="1"/>
            </a:lvl6pPr>
            <a:lvl7pPr marL="1829166" indent="0">
              <a:buNone/>
              <a:defRPr sz="1100" b="1"/>
            </a:lvl7pPr>
            <a:lvl8pPr marL="2134027" indent="0">
              <a:buNone/>
              <a:defRPr sz="1100" b="1"/>
            </a:lvl8pPr>
            <a:lvl9pPr marL="243888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8297" y="1449917"/>
            <a:ext cx="2695920"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42805025-5C68-49BD-A21A-D5322973361D}"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87CAA500-E4E0-4497-9F20-C75513BBEBB8}"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r>
              <a:rPr lang="en-US" dirty="0" smtClean="0"/>
              <a:t> </a:t>
            </a:r>
            <a:r>
              <a:rPr lang="en-US" sz="600" b="1" dirty="0" smtClean="0">
                <a:solidFill>
                  <a:schemeClr val="bg1"/>
                </a:solidFill>
                <a:latin typeface="+mn-lt"/>
              </a:rPr>
              <a:t>Slide </a:t>
            </a:r>
            <a:fld id="{19EF57F6-BF4D-47C6-9C20-3DDF4655460D}" type="slidenum">
              <a:rPr lang="en-US" sz="600" b="1" smtClean="0">
                <a:solidFill>
                  <a:schemeClr val="bg1"/>
                </a:solidFill>
                <a:latin typeface="+mn-lt"/>
              </a:rPr>
              <a:pPr/>
              <a:t>‹#›</a:t>
            </a:fld>
            <a:r>
              <a:rPr lang="en-US" sz="600" b="1" dirty="0" smtClean="0">
                <a:solidFill>
                  <a:schemeClr val="bg1"/>
                </a:solidFill>
                <a:latin typeface="+mn-lt"/>
              </a:rPr>
              <a:t> of 30</a:t>
            </a:r>
            <a:endParaRPr lang="en-US" sz="600" b="1" dirty="0">
              <a:solidFill>
                <a:schemeClr val="bg1"/>
              </a:solidFill>
              <a:latin typeface="+mn-lt"/>
            </a:endParaRPr>
          </a:p>
        </p:txBody>
      </p:sp>
      <p:sp>
        <p:nvSpPr>
          <p:cNvPr id="5" name="Content Placeholder 4"/>
          <p:cNvSpPr>
            <a:spLocks noGrp="1"/>
          </p:cNvSpPr>
          <p:nvPr>
            <p:ph sz="quarter" idx="12"/>
          </p:nvPr>
        </p:nvSpPr>
        <p:spPr>
          <a:xfrm>
            <a:off x="304959" y="1117600"/>
            <a:ext cx="5540084" cy="279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2033"/>
            <a:ext cx="2006587"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4608" y="182034"/>
            <a:ext cx="3409608"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959" y="956734"/>
            <a:ext cx="2006587" cy="3127375"/>
          </a:xfrm>
        </p:spPr>
        <p:txBody>
          <a:bodyPr/>
          <a:lstStyle>
            <a:lvl1pPr marL="0" indent="0">
              <a:buNone/>
              <a:defRPr sz="900"/>
            </a:lvl1pPr>
            <a:lvl2pPr marL="304861" indent="0">
              <a:buNone/>
              <a:defRPr sz="800"/>
            </a:lvl2pPr>
            <a:lvl3pPr marL="609722" indent="0">
              <a:buNone/>
              <a:defRPr sz="700"/>
            </a:lvl3pPr>
            <a:lvl4pPr marL="914583" indent="0">
              <a:buNone/>
              <a:defRPr sz="600"/>
            </a:lvl4pPr>
            <a:lvl5pPr marL="1219444" indent="0">
              <a:buNone/>
              <a:defRPr sz="600"/>
            </a:lvl5pPr>
            <a:lvl6pPr marL="1524305" indent="0">
              <a:buNone/>
              <a:defRPr sz="600"/>
            </a:lvl6pPr>
            <a:lvl7pPr marL="1829166" indent="0">
              <a:buNone/>
              <a:defRPr sz="600"/>
            </a:lvl7pPr>
            <a:lvl8pPr marL="2134027" indent="0">
              <a:buNone/>
              <a:defRPr sz="600"/>
            </a:lvl8pPr>
            <a:lvl9pPr marL="24388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392F44F1-E5FB-4487-AE14-4145D050466A}"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481" y="3200400"/>
            <a:ext cx="3659505"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5481" y="408517"/>
            <a:ext cx="3659505" cy="2743200"/>
          </a:xfrm>
        </p:spPr>
        <p:txBody>
          <a:bodyPr/>
          <a:lstStyle>
            <a:lvl1pPr marL="0" indent="0">
              <a:buNone/>
              <a:defRPr sz="2100"/>
            </a:lvl1pPr>
            <a:lvl2pPr marL="304861" indent="0">
              <a:buNone/>
              <a:defRPr sz="1900"/>
            </a:lvl2pPr>
            <a:lvl3pPr marL="609722" indent="0">
              <a:buNone/>
              <a:defRPr sz="1600"/>
            </a:lvl3pPr>
            <a:lvl4pPr marL="914583" indent="0">
              <a:buNone/>
              <a:defRPr sz="1300"/>
            </a:lvl4pPr>
            <a:lvl5pPr marL="1219444" indent="0">
              <a:buNone/>
              <a:defRPr sz="1300"/>
            </a:lvl5pPr>
            <a:lvl6pPr marL="1524305" indent="0">
              <a:buNone/>
              <a:defRPr sz="1300"/>
            </a:lvl6pPr>
            <a:lvl7pPr marL="1829166" indent="0">
              <a:buNone/>
              <a:defRPr sz="1300"/>
            </a:lvl7pPr>
            <a:lvl8pPr marL="2134027" indent="0">
              <a:buNone/>
              <a:defRPr sz="1300"/>
            </a:lvl8pPr>
            <a:lvl9pPr marL="2438888" indent="0">
              <a:buNone/>
              <a:defRPr sz="1300"/>
            </a:lvl9pPr>
          </a:lstStyle>
          <a:p>
            <a:r>
              <a:rPr lang="en-US" smtClean="0"/>
              <a:t>Click icon to add picture</a:t>
            </a:r>
            <a:endParaRPr lang="en-US"/>
          </a:p>
        </p:txBody>
      </p:sp>
      <p:sp>
        <p:nvSpPr>
          <p:cNvPr id="4" name="Text Placeholder 3"/>
          <p:cNvSpPr>
            <a:spLocks noGrp="1"/>
          </p:cNvSpPr>
          <p:nvPr>
            <p:ph type="body" sz="half" idx="2"/>
          </p:nvPr>
        </p:nvSpPr>
        <p:spPr>
          <a:xfrm>
            <a:off x="1195481" y="3578225"/>
            <a:ext cx="3659505" cy="536575"/>
          </a:xfrm>
        </p:spPr>
        <p:txBody>
          <a:bodyPr/>
          <a:lstStyle>
            <a:lvl1pPr marL="0" indent="0">
              <a:buNone/>
              <a:defRPr sz="900"/>
            </a:lvl1pPr>
            <a:lvl2pPr marL="304861" indent="0">
              <a:buNone/>
              <a:defRPr sz="800"/>
            </a:lvl2pPr>
            <a:lvl3pPr marL="609722" indent="0">
              <a:buNone/>
              <a:defRPr sz="700"/>
            </a:lvl3pPr>
            <a:lvl4pPr marL="914583" indent="0">
              <a:buNone/>
              <a:defRPr sz="600"/>
            </a:lvl4pPr>
            <a:lvl5pPr marL="1219444" indent="0">
              <a:buNone/>
              <a:defRPr sz="600"/>
            </a:lvl5pPr>
            <a:lvl6pPr marL="1524305" indent="0">
              <a:buNone/>
              <a:defRPr sz="600"/>
            </a:lvl6pPr>
            <a:lvl7pPr marL="1829166" indent="0">
              <a:buNone/>
              <a:defRPr sz="600"/>
            </a:lvl7pPr>
            <a:lvl8pPr marL="2134027" indent="0">
              <a:buNone/>
              <a:defRPr sz="600"/>
            </a:lvl8pPr>
            <a:lvl9pPr marL="24388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7F0B2A16-0EBD-4B8A-9E30-BEA26E90FEB6}"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lide_master_bottom2.jpg"/>
          <p:cNvPicPr>
            <a:picLocks/>
          </p:cNvPicPr>
          <p:nvPr/>
        </p:nvPicPr>
        <p:blipFill>
          <a:blip r:embed="rId13" cstate="print"/>
          <a:stretch>
            <a:fillRect/>
          </a:stretch>
        </p:blipFill>
        <p:spPr>
          <a:xfrm>
            <a:off x="0" y="3810000"/>
            <a:ext cx="6099048" cy="762000"/>
          </a:xfrm>
          <a:prstGeom prst="rect">
            <a:avLst/>
          </a:prstGeom>
        </p:spPr>
      </p:pic>
      <p:pic>
        <p:nvPicPr>
          <p:cNvPr id="1031" name="Picture 7" descr="C:\Documents and Settings\User\Desktop\NCEH\slidemasterimages\slide_master_top.jpg"/>
          <p:cNvPicPr>
            <a:picLocks noChangeAspect="1" noChangeArrowheads="1"/>
          </p:cNvPicPr>
          <p:nvPr/>
        </p:nvPicPr>
        <p:blipFill>
          <a:blip r:embed="rId14" cstate="print"/>
          <a:srcRect/>
          <a:stretch>
            <a:fillRect/>
          </a:stretch>
        </p:blipFill>
        <p:spPr bwMode="auto">
          <a:xfrm>
            <a:off x="2118" y="1"/>
            <a:ext cx="6097057" cy="892175"/>
          </a:xfrm>
          <a:prstGeom prst="rect">
            <a:avLst/>
          </a:prstGeom>
          <a:noFill/>
        </p:spPr>
      </p:pic>
      <p:sp>
        <p:nvSpPr>
          <p:cNvPr id="1026" name="Rectangle 2"/>
          <p:cNvSpPr>
            <a:spLocks noGrp="1" noChangeArrowheads="1"/>
          </p:cNvSpPr>
          <p:nvPr>
            <p:ph type="title"/>
          </p:nvPr>
        </p:nvSpPr>
        <p:spPr bwMode="auto">
          <a:xfrm>
            <a:off x="457438" y="50800"/>
            <a:ext cx="5184299" cy="762000"/>
          </a:xfrm>
          <a:prstGeom prst="rect">
            <a:avLst/>
          </a:prstGeom>
          <a:noFill/>
          <a:ln w="9525">
            <a:noFill/>
            <a:miter lim="800000"/>
            <a:headEnd/>
            <a:tailEnd/>
          </a:ln>
          <a:effectLst/>
        </p:spPr>
        <p:txBody>
          <a:bodyPr vert="horz" wrap="square" lIns="60972" tIns="30486" rIns="60972" bIns="3048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438" y="1066800"/>
            <a:ext cx="5184299" cy="27432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5"/>
          <p:cNvSpPr>
            <a:spLocks noGrp="1" noChangeArrowheads="1"/>
          </p:cNvSpPr>
          <p:nvPr>
            <p:ph type="ftr" sz="quarter" idx="3"/>
          </p:nvPr>
        </p:nvSpPr>
        <p:spPr bwMode="auto">
          <a:xfrm>
            <a:off x="1587" y="4191000"/>
            <a:ext cx="1219200" cy="3810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lvl1pPr algn="l">
              <a:defRPr sz="1050" b="0">
                <a:solidFill>
                  <a:schemeClr val="bg1"/>
                </a:solidFill>
                <a:latin typeface="+mn-lt"/>
              </a:defRPr>
            </a:lvl1pPr>
          </a:lstStyle>
          <a:p>
            <a:endParaRPr lang="en-US" dirty="0"/>
          </a:p>
        </p:txBody>
      </p:sp>
      <p:sp>
        <p:nvSpPr>
          <p:cNvPr id="1030" name="Rectangle 6"/>
          <p:cNvSpPr>
            <a:spLocks noGrp="1" noChangeArrowheads="1"/>
          </p:cNvSpPr>
          <p:nvPr>
            <p:ph type="sldNum" sz="quarter" idx="4"/>
          </p:nvPr>
        </p:nvSpPr>
        <p:spPr bwMode="auto">
          <a:xfrm>
            <a:off x="5030787" y="4343400"/>
            <a:ext cx="1066800" cy="1778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lvl1pPr algn="r">
              <a:defRPr sz="900" b="0"/>
            </a:lvl1pPr>
          </a:lstStyle>
          <a:p>
            <a:r>
              <a:rPr lang="en-US" dirty="0" smtClean="0"/>
              <a:t> </a:t>
            </a:r>
            <a:r>
              <a:rPr lang="en-US" sz="1050" dirty="0" smtClean="0">
                <a:solidFill>
                  <a:schemeClr val="bg1"/>
                </a:solidFill>
                <a:latin typeface="+mn-lt"/>
              </a:rPr>
              <a:t>Slide </a:t>
            </a:r>
            <a:fld id="{584B41AD-5B6B-4DD7-9B31-0B1DCD0D6665}" type="slidenum">
              <a:rPr lang="en-US" sz="1050" smtClean="0">
                <a:solidFill>
                  <a:schemeClr val="bg1"/>
                </a:solidFill>
                <a:latin typeface="+mn-lt"/>
              </a:rPr>
              <a:pPr/>
              <a:t>‹#›</a:t>
            </a:fld>
            <a:r>
              <a:rPr lang="en-US" sz="1050" dirty="0" smtClean="0">
                <a:solidFill>
                  <a:schemeClr val="bg1"/>
                </a:solidFill>
                <a:latin typeface="+mn-lt"/>
              </a:rPr>
              <a:t>of 30</a:t>
            </a:r>
            <a:endParaRPr lang="en-US" sz="1050" dirty="0">
              <a:solidFill>
                <a:schemeClr val="bg1"/>
              </a:solidFill>
              <a:latin typeface="+mn-lt"/>
            </a:endParaRPr>
          </a:p>
        </p:txBody>
      </p:sp>
      <p:pic>
        <p:nvPicPr>
          <p:cNvPr id="8" name="Picture 7" descr="transparent_tree_logo.gif"/>
          <p:cNvPicPr>
            <a:picLocks noChangeAspect="1"/>
          </p:cNvPicPr>
          <p:nvPr/>
        </p:nvPicPr>
        <p:blipFill>
          <a:blip r:embed="rId15" cstate="print"/>
          <a:stretch>
            <a:fillRect/>
          </a:stretch>
        </p:blipFill>
        <p:spPr>
          <a:xfrm>
            <a:off x="5259387" y="2743200"/>
            <a:ext cx="781050" cy="105727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b="1">
          <a:solidFill>
            <a:schemeClr val="bg1"/>
          </a:solidFill>
          <a:latin typeface="+mj-lt"/>
          <a:ea typeface="+mj-ea"/>
          <a:cs typeface="+mj-cs"/>
        </a:defRPr>
      </a:lvl1pPr>
      <a:lvl2pPr algn="ctr" rtl="0" eaLnBrk="1" fontAlgn="base" hangingPunct="1">
        <a:spcBef>
          <a:spcPct val="0"/>
        </a:spcBef>
        <a:spcAft>
          <a:spcPct val="0"/>
        </a:spcAft>
        <a:defRPr b="1">
          <a:solidFill>
            <a:schemeClr val="bg1"/>
          </a:solidFill>
          <a:latin typeface="Arial" charset="0"/>
        </a:defRPr>
      </a:lvl2pPr>
      <a:lvl3pPr algn="ctr" rtl="0" eaLnBrk="1" fontAlgn="base" hangingPunct="1">
        <a:spcBef>
          <a:spcPct val="0"/>
        </a:spcBef>
        <a:spcAft>
          <a:spcPct val="0"/>
        </a:spcAft>
        <a:defRPr b="1">
          <a:solidFill>
            <a:schemeClr val="bg1"/>
          </a:solidFill>
          <a:latin typeface="Arial" charset="0"/>
        </a:defRPr>
      </a:lvl3pPr>
      <a:lvl4pPr algn="ctr" rtl="0" eaLnBrk="1" fontAlgn="base" hangingPunct="1">
        <a:spcBef>
          <a:spcPct val="0"/>
        </a:spcBef>
        <a:spcAft>
          <a:spcPct val="0"/>
        </a:spcAft>
        <a:defRPr b="1">
          <a:solidFill>
            <a:schemeClr val="bg1"/>
          </a:solidFill>
          <a:latin typeface="Arial" charset="0"/>
        </a:defRPr>
      </a:lvl4pPr>
      <a:lvl5pPr algn="ctr" rtl="0" eaLnBrk="1" fontAlgn="base" hangingPunct="1">
        <a:spcBef>
          <a:spcPct val="0"/>
        </a:spcBef>
        <a:spcAft>
          <a:spcPct val="0"/>
        </a:spcAft>
        <a:defRPr b="1">
          <a:solidFill>
            <a:schemeClr val="bg1"/>
          </a:solidFill>
          <a:latin typeface="Arial" charset="0"/>
        </a:defRPr>
      </a:lvl5pPr>
      <a:lvl6pPr marL="304861" algn="ctr" rtl="0" eaLnBrk="1" fontAlgn="base" hangingPunct="1">
        <a:spcBef>
          <a:spcPct val="0"/>
        </a:spcBef>
        <a:spcAft>
          <a:spcPct val="0"/>
        </a:spcAft>
        <a:defRPr b="1">
          <a:solidFill>
            <a:schemeClr val="bg1"/>
          </a:solidFill>
          <a:latin typeface="Arial" charset="0"/>
        </a:defRPr>
      </a:lvl6pPr>
      <a:lvl7pPr marL="609722" algn="ctr" rtl="0" eaLnBrk="1" fontAlgn="base" hangingPunct="1">
        <a:spcBef>
          <a:spcPct val="0"/>
        </a:spcBef>
        <a:spcAft>
          <a:spcPct val="0"/>
        </a:spcAft>
        <a:defRPr b="1">
          <a:solidFill>
            <a:schemeClr val="bg1"/>
          </a:solidFill>
          <a:latin typeface="Arial" charset="0"/>
        </a:defRPr>
      </a:lvl7pPr>
      <a:lvl8pPr marL="914583" algn="ctr" rtl="0" eaLnBrk="1" fontAlgn="base" hangingPunct="1">
        <a:spcBef>
          <a:spcPct val="0"/>
        </a:spcBef>
        <a:spcAft>
          <a:spcPct val="0"/>
        </a:spcAft>
        <a:defRPr b="1">
          <a:solidFill>
            <a:schemeClr val="bg1"/>
          </a:solidFill>
          <a:latin typeface="Arial" charset="0"/>
        </a:defRPr>
      </a:lvl8pPr>
      <a:lvl9pPr marL="1219444" algn="ctr" rtl="0" eaLnBrk="1" fontAlgn="base" hangingPunct="1">
        <a:spcBef>
          <a:spcPct val="0"/>
        </a:spcBef>
        <a:spcAft>
          <a:spcPct val="0"/>
        </a:spcAft>
        <a:defRPr b="1">
          <a:solidFill>
            <a:schemeClr val="bg1"/>
          </a:solidFill>
          <a:latin typeface="Arial" charset="0"/>
        </a:defRPr>
      </a:lvl9pPr>
    </p:titleStyle>
    <p:bodyStyle>
      <a:lvl1pPr marL="228646" indent="-228646" algn="l" rtl="0" eaLnBrk="1" fontAlgn="base" hangingPunct="1">
        <a:spcBef>
          <a:spcPct val="20000"/>
        </a:spcBef>
        <a:spcAft>
          <a:spcPct val="0"/>
        </a:spcAft>
        <a:defRPr sz="900" b="1">
          <a:solidFill>
            <a:schemeClr val="tx1"/>
          </a:solidFill>
          <a:latin typeface="+mn-lt"/>
          <a:ea typeface="+mn-ea"/>
          <a:cs typeface="+mn-cs"/>
        </a:defRPr>
      </a:lvl1pPr>
      <a:lvl2pPr marL="495399" indent="-190538" algn="l" rtl="0" eaLnBrk="1" fontAlgn="base" hangingPunct="1">
        <a:spcBef>
          <a:spcPct val="20000"/>
        </a:spcBef>
        <a:spcAft>
          <a:spcPct val="0"/>
        </a:spcAft>
        <a:buSzPct val="150000"/>
        <a:buChar char="•"/>
        <a:defRPr sz="900" b="1">
          <a:solidFill>
            <a:schemeClr val="tx1"/>
          </a:solidFill>
          <a:latin typeface="+mn-lt"/>
        </a:defRPr>
      </a:lvl2pPr>
      <a:lvl3pPr marL="762152" indent="-152430" algn="l" rtl="0" eaLnBrk="1" fontAlgn="base" hangingPunct="1">
        <a:spcBef>
          <a:spcPct val="20000"/>
        </a:spcBef>
        <a:spcAft>
          <a:spcPct val="0"/>
        </a:spcAft>
        <a:buChar char="o"/>
        <a:defRPr sz="900" b="1">
          <a:solidFill>
            <a:schemeClr val="tx1"/>
          </a:solidFill>
          <a:latin typeface="+mn-lt"/>
        </a:defRPr>
      </a:lvl3pPr>
      <a:lvl4pPr marL="1067013" indent="-152430" algn="l" rtl="0" eaLnBrk="1" fontAlgn="base" hangingPunct="1">
        <a:spcBef>
          <a:spcPct val="20000"/>
        </a:spcBef>
        <a:spcAft>
          <a:spcPct val="0"/>
        </a:spcAft>
        <a:defRPr sz="1300">
          <a:solidFill>
            <a:schemeClr val="tx1"/>
          </a:solidFill>
          <a:latin typeface="Times New Roman" charset="0"/>
        </a:defRPr>
      </a:lvl4pPr>
      <a:lvl5pPr marL="1371874" indent="-152430" algn="l" rtl="0" eaLnBrk="1" fontAlgn="base" hangingPunct="1">
        <a:spcBef>
          <a:spcPct val="20000"/>
        </a:spcBef>
        <a:spcAft>
          <a:spcPct val="0"/>
        </a:spcAft>
        <a:buChar char="»"/>
        <a:defRPr sz="1300">
          <a:solidFill>
            <a:schemeClr val="tx1"/>
          </a:solidFill>
          <a:latin typeface="Times New Roman" charset="0"/>
        </a:defRPr>
      </a:lvl5pPr>
      <a:lvl6pPr marL="1676735" indent="-152430" algn="l" rtl="0" eaLnBrk="1" fontAlgn="base" hangingPunct="1">
        <a:spcBef>
          <a:spcPct val="20000"/>
        </a:spcBef>
        <a:spcAft>
          <a:spcPct val="0"/>
        </a:spcAft>
        <a:buChar char="»"/>
        <a:defRPr sz="1300">
          <a:solidFill>
            <a:schemeClr val="tx1"/>
          </a:solidFill>
          <a:latin typeface="Times New Roman" charset="0"/>
        </a:defRPr>
      </a:lvl6pPr>
      <a:lvl7pPr marL="1981596" indent="-152430" algn="l" rtl="0" eaLnBrk="1" fontAlgn="base" hangingPunct="1">
        <a:spcBef>
          <a:spcPct val="20000"/>
        </a:spcBef>
        <a:spcAft>
          <a:spcPct val="0"/>
        </a:spcAft>
        <a:buChar char="»"/>
        <a:defRPr sz="1300">
          <a:solidFill>
            <a:schemeClr val="tx1"/>
          </a:solidFill>
          <a:latin typeface="Times New Roman" charset="0"/>
        </a:defRPr>
      </a:lvl7pPr>
      <a:lvl8pPr marL="2286457" indent="-152430" algn="l" rtl="0" eaLnBrk="1" fontAlgn="base" hangingPunct="1">
        <a:spcBef>
          <a:spcPct val="20000"/>
        </a:spcBef>
        <a:spcAft>
          <a:spcPct val="0"/>
        </a:spcAft>
        <a:buChar char="»"/>
        <a:defRPr sz="1300">
          <a:solidFill>
            <a:schemeClr val="tx1"/>
          </a:solidFill>
          <a:latin typeface="Times New Roman" charset="0"/>
        </a:defRPr>
      </a:lvl8pPr>
      <a:lvl9pPr marL="2591318" indent="-152430" algn="l" rtl="0" eaLnBrk="1" fontAlgn="base" hangingPunct="1">
        <a:spcBef>
          <a:spcPct val="20000"/>
        </a:spcBef>
        <a:spcAft>
          <a:spcPct val="0"/>
        </a:spcAft>
        <a:buChar char="»"/>
        <a:defRPr sz="1300">
          <a:solidFill>
            <a:schemeClr val="tx1"/>
          </a:solidFill>
          <a:latin typeface="Times New Roman" charset="0"/>
        </a:defRPr>
      </a:lvl9pPr>
    </p:bodyStyle>
    <p:otherStyle>
      <a:defPPr>
        <a:defRPr lang="en-US"/>
      </a:defPPr>
      <a:lvl1pPr marL="0" algn="l" defTabSz="609722" rtl="0" eaLnBrk="1" latinLnBrk="0" hangingPunct="1">
        <a:defRPr sz="1200" kern="1200">
          <a:solidFill>
            <a:schemeClr val="tx1"/>
          </a:solidFill>
          <a:latin typeface="+mn-lt"/>
          <a:ea typeface="+mn-ea"/>
          <a:cs typeface="+mn-cs"/>
        </a:defRPr>
      </a:lvl1pPr>
      <a:lvl2pPr marL="304861" algn="l" defTabSz="609722" rtl="0" eaLnBrk="1" latinLnBrk="0" hangingPunct="1">
        <a:defRPr sz="1200" kern="1200">
          <a:solidFill>
            <a:schemeClr val="tx1"/>
          </a:solidFill>
          <a:latin typeface="+mn-lt"/>
          <a:ea typeface="+mn-ea"/>
          <a:cs typeface="+mn-cs"/>
        </a:defRPr>
      </a:lvl2pPr>
      <a:lvl3pPr marL="609722" algn="l" defTabSz="609722" rtl="0" eaLnBrk="1" latinLnBrk="0" hangingPunct="1">
        <a:defRPr sz="1200" kern="1200">
          <a:solidFill>
            <a:schemeClr val="tx1"/>
          </a:solidFill>
          <a:latin typeface="+mn-lt"/>
          <a:ea typeface="+mn-ea"/>
          <a:cs typeface="+mn-cs"/>
        </a:defRPr>
      </a:lvl3pPr>
      <a:lvl4pPr marL="914583" algn="l" defTabSz="609722" rtl="0" eaLnBrk="1" latinLnBrk="0" hangingPunct="1">
        <a:defRPr sz="1200" kern="1200">
          <a:solidFill>
            <a:schemeClr val="tx1"/>
          </a:solidFill>
          <a:latin typeface="+mn-lt"/>
          <a:ea typeface="+mn-ea"/>
          <a:cs typeface="+mn-cs"/>
        </a:defRPr>
      </a:lvl4pPr>
      <a:lvl5pPr marL="1219444" algn="l" defTabSz="609722" rtl="0" eaLnBrk="1" latinLnBrk="0" hangingPunct="1">
        <a:defRPr sz="1200" kern="1200">
          <a:solidFill>
            <a:schemeClr val="tx1"/>
          </a:solidFill>
          <a:latin typeface="+mn-lt"/>
          <a:ea typeface="+mn-ea"/>
          <a:cs typeface="+mn-cs"/>
        </a:defRPr>
      </a:lvl5pPr>
      <a:lvl6pPr marL="1524305" algn="l" defTabSz="609722" rtl="0" eaLnBrk="1" latinLnBrk="0" hangingPunct="1">
        <a:defRPr sz="1200" kern="1200">
          <a:solidFill>
            <a:schemeClr val="tx1"/>
          </a:solidFill>
          <a:latin typeface="+mn-lt"/>
          <a:ea typeface="+mn-ea"/>
          <a:cs typeface="+mn-cs"/>
        </a:defRPr>
      </a:lvl6pPr>
      <a:lvl7pPr marL="1829166" algn="l" defTabSz="609722" rtl="0" eaLnBrk="1" latinLnBrk="0" hangingPunct="1">
        <a:defRPr sz="1200" kern="1200">
          <a:solidFill>
            <a:schemeClr val="tx1"/>
          </a:solidFill>
          <a:latin typeface="+mn-lt"/>
          <a:ea typeface="+mn-ea"/>
          <a:cs typeface="+mn-cs"/>
        </a:defRPr>
      </a:lvl7pPr>
      <a:lvl8pPr marL="2134027" algn="l" defTabSz="609722" rtl="0" eaLnBrk="1" latinLnBrk="0" hangingPunct="1">
        <a:defRPr sz="1200" kern="1200">
          <a:solidFill>
            <a:schemeClr val="tx1"/>
          </a:solidFill>
          <a:latin typeface="+mn-lt"/>
          <a:ea typeface="+mn-ea"/>
          <a:cs typeface="+mn-cs"/>
        </a:defRPr>
      </a:lvl8pPr>
      <a:lvl9pPr marL="2438888" algn="l" defTabSz="60972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3587" y="21336"/>
            <a:ext cx="4648200"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4" rIns="91008" bIns="45504" rtlCol="0" anchor="ctr"/>
          <a:lstStyle/>
          <a:p>
            <a:pPr algn="ctr"/>
            <a:endParaRPr lang="en-US"/>
          </a:p>
        </p:txBody>
      </p:sp>
      <p:sp>
        <p:nvSpPr>
          <p:cNvPr id="8" name="Title 7"/>
          <p:cNvSpPr>
            <a:spLocks noGrp="1"/>
          </p:cNvSpPr>
          <p:nvPr>
            <p:ph type="title"/>
          </p:nvPr>
        </p:nvSpPr>
        <p:spPr>
          <a:xfrm>
            <a:off x="1296987" y="1828800"/>
            <a:ext cx="3810001" cy="1371600"/>
          </a:xfrm>
        </p:spPr>
        <p:txBody>
          <a:bodyPr/>
          <a:lstStyle/>
          <a:p>
            <a:r>
              <a:rPr lang="en-US" sz="1800" dirty="0" smtClean="0">
                <a:solidFill>
                  <a:schemeClr val="tx2"/>
                </a:solidFill>
              </a:rPr>
              <a:t>“</a:t>
            </a:r>
            <a:r>
              <a:rPr lang="en-US" sz="1800" i="1" dirty="0" smtClean="0">
                <a:solidFill>
                  <a:schemeClr val="tx2"/>
                </a:solidFill>
              </a:rPr>
              <a:t>How Purpose, User and Use  Frame Evaluation Choices ”</a:t>
            </a:r>
            <a:r>
              <a:rPr lang="en-US" sz="1800" dirty="0" smtClean="0">
                <a:solidFill>
                  <a:schemeClr val="tx2"/>
                </a:solidFill>
              </a:rPr>
              <a:t/>
            </a:r>
            <a:br>
              <a:rPr lang="en-US" sz="1800" dirty="0" smtClean="0">
                <a:solidFill>
                  <a:schemeClr val="tx2"/>
                </a:solidFill>
              </a:rPr>
            </a:br>
            <a:r>
              <a:rPr lang="en-US" sz="1800" dirty="0" smtClean="0">
                <a:solidFill>
                  <a:schemeClr val="tx2"/>
                </a:solidFill>
              </a:rPr>
              <a:t/>
            </a:r>
            <a:br>
              <a:rPr lang="en-US" sz="1800" dirty="0" smtClean="0">
                <a:solidFill>
                  <a:schemeClr val="tx2"/>
                </a:solidFill>
              </a:rPr>
            </a:br>
            <a:r>
              <a:rPr lang="en-US" sz="1400" dirty="0" smtClean="0">
                <a:solidFill>
                  <a:schemeClr val="tx2"/>
                </a:solidFill>
              </a:rPr>
              <a:t>Presented by Tom Chapel</a:t>
            </a:r>
            <a:br>
              <a:rPr lang="en-US" sz="1400" dirty="0" smtClean="0">
                <a:solidFill>
                  <a:schemeClr val="tx2"/>
                </a:solidFill>
              </a:rPr>
            </a:br>
            <a:endParaRPr lang="en-US" sz="1800" dirty="0">
              <a:solidFill>
                <a:schemeClr val="tx2"/>
              </a:solidFill>
            </a:endParaRPr>
          </a:p>
        </p:txBody>
      </p:sp>
      <p:pic>
        <p:nvPicPr>
          <p:cNvPr id="5" name="Picture 4" descr="cdc_logo.png"/>
          <p:cNvPicPr>
            <a:picLocks noChangeAspect="1"/>
          </p:cNvPicPr>
          <p:nvPr/>
        </p:nvPicPr>
        <p:blipFill>
          <a:blip r:embed="rId3" cstate="print"/>
          <a:stretch>
            <a:fillRect/>
          </a:stretch>
        </p:blipFill>
        <p:spPr>
          <a:xfrm>
            <a:off x="845157" y="59176"/>
            <a:ext cx="3982313" cy="398024"/>
          </a:xfrm>
          <a:prstGeom prst="rect">
            <a:avLst/>
          </a:prstGeom>
        </p:spPr>
      </p:pic>
      <p:pic>
        <p:nvPicPr>
          <p:cNvPr id="6" name="Picture 5" descr="hhs_logo.png"/>
          <p:cNvPicPr>
            <a:picLocks noChangeAspect="1"/>
          </p:cNvPicPr>
          <p:nvPr/>
        </p:nvPicPr>
        <p:blipFill>
          <a:blip r:embed="rId4" cstate="print"/>
          <a:stretch>
            <a:fillRect/>
          </a:stretch>
        </p:blipFill>
        <p:spPr>
          <a:xfrm>
            <a:off x="4802187" y="76200"/>
            <a:ext cx="446460" cy="402336"/>
          </a:xfrm>
          <a:prstGeom prst="rect">
            <a:avLst/>
          </a:prstGeom>
        </p:spPr>
      </p:pic>
      <p:pic>
        <p:nvPicPr>
          <p:cNvPr id="10" name="Picture 9" descr="transparent_tree_logo.gif"/>
          <p:cNvPicPr>
            <a:picLocks noChangeAspect="1"/>
          </p:cNvPicPr>
          <p:nvPr/>
        </p:nvPicPr>
        <p:blipFill>
          <a:blip r:embed="rId5" cstate="print"/>
          <a:stretch>
            <a:fillRect/>
          </a:stretch>
        </p:blipFill>
        <p:spPr>
          <a:xfrm>
            <a:off x="5030787" y="1998490"/>
            <a:ext cx="781050" cy="1049535"/>
          </a:xfrm>
          <a:prstGeom prst="rect">
            <a:avLst/>
          </a:prstGeom>
        </p:spPr>
      </p:pic>
      <p:sp>
        <p:nvSpPr>
          <p:cNvPr id="13" name="Rectangle 12"/>
          <p:cNvSpPr>
            <a:spLocks noChangeAspect="1"/>
          </p:cNvSpPr>
          <p:nvPr/>
        </p:nvSpPr>
        <p:spPr>
          <a:xfrm>
            <a:off x="227012" y="3286036"/>
            <a:ext cx="5718175" cy="600164"/>
          </a:xfrm>
          <a:prstGeom prst="rect">
            <a:avLst/>
          </a:prstGeom>
        </p:spPr>
        <p:txBody>
          <a:bodyPr wrap="square">
            <a:spAutoFit/>
          </a:bodyPr>
          <a:lstStyle/>
          <a:p>
            <a:pPr eaLnBrk="1" hangingPunct="1">
              <a:buNone/>
            </a:pPr>
            <a:r>
              <a:rPr lang="en-US" sz="1100" b="1" dirty="0" smtClean="0">
                <a:solidFill>
                  <a:schemeClr val="bg1">
                    <a:lumMod val="95000"/>
                  </a:schemeClr>
                </a:solidFill>
                <a:latin typeface="+mn-lt"/>
              </a:rPr>
              <a:t>Thomas J. Chapel, MA, MBA		                Tchapel@cdc.gov</a:t>
            </a:r>
          </a:p>
          <a:p>
            <a:pPr>
              <a:buNone/>
            </a:pPr>
            <a:r>
              <a:rPr lang="en-US" sz="1100" b="1" dirty="0" smtClean="0">
                <a:solidFill>
                  <a:schemeClr val="bg1">
                    <a:lumMod val="95000"/>
                  </a:schemeClr>
                </a:solidFill>
                <a:latin typeface="+mn-lt"/>
              </a:rPr>
              <a:t>Chief Evaluation Officer				 404-639-2116</a:t>
            </a:r>
          </a:p>
          <a:p>
            <a:pPr eaLnBrk="1" hangingPunct="1">
              <a:buNone/>
            </a:pPr>
            <a:r>
              <a:rPr lang="en-US" sz="1100" b="1" dirty="0" smtClean="0">
                <a:solidFill>
                  <a:schemeClr val="bg1">
                    <a:lumMod val="95000"/>
                  </a:schemeClr>
                </a:solidFill>
                <a:latin typeface="+mn-lt"/>
              </a:rPr>
              <a:t>Centers for Disease Control and Prevention</a:t>
            </a:r>
          </a:p>
        </p:txBody>
      </p:sp>
      <p:pic>
        <p:nvPicPr>
          <p:cNvPr id="9" name="Picture 8" descr="chapel_photo.bmp"/>
          <p:cNvPicPr>
            <a:picLocks noChangeAspect="1"/>
          </p:cNvPicPr>
          <p:nvPr/>
        </p:nvPicPr>
        <p:blipFill>
          <a:blip r:embed="rId6" cstate="print"/>
          <a:stretch>
            <a:fillRect/>
          </a:stretch>
        </p:blipFill>
        <p:spPr>
          <a:xfrm flipH="1">
            <a:off x="306387" y="1828800"/>
            <a:ext cx="1190625" cy="1190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AFP Case Study</a:t>
            </a:r>
            <a:endParaRPr lang="en-US" dirty="0"/>
          </a:p>
        </p:txBody>
      </p:sp>
      <p:sp>
        <p:nvSpPr>
          <p:cNvPr id="3" name="Content Placeholder 2"/>
          <p:cNvSpPr>
            <a:spLocks noGrp="1"/>
          </p:cNvSpPr>
          <p:nvPr>
            <p:ph idx="1"/>
          </p:nvPr>
        </p:nvSpPr>
        <p:spPr/>
        <p:txBody>
          <a:bodyPr>
            <a:normAutofit/>
          </a:bodyPr>
          <a:lstStyle/>
          <a:p>
            <a:pPr>
              <a:lnSpc>
                <a:spcPts val="1700"/>
              </a:lnSpc>
              <a:spcBef>
                <a:spcPts val="0"/>
              </a:spcBef>
              <a:spcAft>
                <a:spcPts val="600"/>
              </a:spcAft>
              <a:buNone/>
            </a:pPr>
            <a:r>
              <a:rPr lang="en-US" sz="1200" dirty="0" smtClean="0"/>
              <a:t>The AFP intervention involves:</a:t>
            </a:r>
            <a:endParaRPr lang="en-US" sz="1200" dirty="0"/>
          </a:p>
          <a:p>
            <a:pPr marL="398463" indent="-214313">
              <a:lnSpc>
                <a:spcPts val="1700"/>
              </a:lnSpc>
              <a:spcBef>
                <a:spcPts val="0"/>
              </a:spcBef>
              <a:spcAft>
                <a:spcPts val="600"/>
              </a:spcAft>
              <a:buClr>
                <a:schemeClr val="accent5">
                  <a:lumMod val="50000"/>
                </a:schemeClr>
              </a:buClr>
              <a:buFont typeface="Wingdings" pitchFamily="2" charset="2"/>
              <a:buChar char="Ø"/>
            </a:pPr>
            <a:r>
              <a:rPr lang="en-US" sz="1200" dirty="0" smtClean="0"/>
              <a:t>a specialized AFP program trainer (a pharmacist, physician, certified asthma educator, etc.) who trains both </a:t>
            </a:r>
            <a:r>
              <a:rPr lang="en-US" sz="1200" dirty="0"/>
              <a:t>pharmacists and pharmacy techs so that they can deliver patient education, </a:t>
            </a:r>
          </a:p>
          <a:p>
            <a:pPr marL="398463" indent="-214313">
              <a:lnSpc>
                <a:spcPts val="1700"/>
              </a:lnSpc>
              <a:spcBef>
                <a:spcPts val="0"/>
              </a:spcBef>
              <a:spcAft>
                <a:spcPts val="600"/>
              </a:spcAft>
              <a:buClr>
                <a:schemeClr val="accent5">
                  <a:lumMod val="50000"/>
                </a:schemeClr>
              </a:buClr>
              <a:buFont typeface="Wingdings" pitchFamily="2" charset="2"/>
              <a:buChar char="Ø"/>
            </a:pPr>
            <a:r>
              <a:rPr lang="en-US" sz="1200" dirty="0"/>
              <a:t>patient education materials (simple message of the month put in with the prescription</a:t>
            </a:r>
            <a:r>
              <a:rPr lang="en-US" sz="1200" dirty="0" smtClean="0"/>
              <a:t>),  </a:t>
            </a:r>
            <a:endParaRPr lang="en-US" sz="1200" dirty="0"/>
          </a:p>
          <a:p>
            <a:pPr marL="398463" indent="-214313">
              <a:lnSpc>
                <a:spcPts val="1700"/>
              </a:lnSpc>
              <a:spcBef>
                <a:spcPts val="0"/>
              </a:spcBef>
              <a:spcAft>
                <a:spcPts val="600"/>
              </a:spcAft>
              <a:buClr>
                <a:schemeClr val="accent5">
                  <a:lumMod val="50000"/>
                </a:schemeClr>
              </a:buClr>
              <a:buFont typeface="Wingdings" pitchFamily="2" charset="2"/>
              <a:buChar char="Ø"/>
            </a:pPr>
            <a:r>
              <a:rPr lang="en-US" sz="1200" dirty="0" smtClean="0"/>
              <a:t>promotional </a:t>
            </a:r>
            <a:r>
              <a:rPr lang="en-US" sz="1200" dirty="0"/>
              <a:t>activities that identify the pharmacy as being asthma </a:t>
            </a:r>
            <a:r>
              <a:rPr lang="en-US" sz="1200" dirty="0" smtClean="0"/>
              <a:t>friendly, and</a:t>
            </a:r>
          </a:p>
          <a:p>
            <a:pPr marL="398463" indent="-214313">
              <a:lnSpc>
                <a:spcPts val="1700"/>
              </a:lnSpc>
              <a:spcBef>
                <a:spcPts val="0"/>
              </a:spcBef>
              <a:spcAft>
                <a:spcPts val="600"/>
              </a:spcAft>
              <a:buClr>
                <a:schemeClr val="accent5">
                  <a:lumMod val="50000"/>
                </a:schemeClr>
              </a:buClr>
              <a:buFont typeface="Wingdings" pitchFamily="2" charset="2"/>
              <a:buChar char="Ø"/>
            </a:pPr>
            <a:r>
              <a:rPr lang="en-US" sz="1200" dirty="0" smtClean="0"/>
              <a:t>marketing materials to recruit new customers.  </a:t>
            </a:r>
          </a:p>
          <a:p>
            <a:pPr marL="304861" indent="-121944"/>
            <a:endParaRPr lang="en-US" dirty="0" smtClean="0"/>
          </a:p>
          <a:p>
            <a:pPr>
              <a:buNone/>
            </a:pPr>
            <a:endParaRPr lang="en-US" dirty="0" smtClean="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AFP Case Study</a:t>
            </a:r>
            <a:endParaRPr lang="en-US" dirty="0"/>
          </a:p>
        </p:txBody>
      </p:sp>
      <p:sp>
        <p:nvSpPr>
          <p:cNvPr id="3" name="Content Placeholder 2"/>
          <p:cNvSpPr>
            <a:spLocks noGrp="1"/>
          </p:cNvSpPr>
          <p:nvPr>
            <p:ph idx="1"/>
          </p:nvPr>
        </p:nvSpPr>
        <p:spPr>
          <a:xfrm>
            <a:off x="687387" y="1066800"/>
            <a:ext cx="4725749" cy="838200"/>
          </a:xfrm>
        </p:spPr>
        <p:txBody>
          <a:bodyPr>
            <a:normAutofit/>
          </a:bodyPr>
          <a:lstStyle/>
          <a:p>
            <a:pPr marL="0" indent="0">
              <a:spcBef>
                <a:spcPts val="0"/>
              </a:spcBef>
              <a:buNone/>
            </a:pPr>
            <a:r>
              <a:rPr lang="en-US" sz="1200" dirty="0" smtClean="0"/>
              <a:t>The desired outcome of this intervention is that patients achieve good control of their asthma through the appropriate use of their asthma medications. </a:t>
            </a:r>
          </a:p>
          <a:p>
            <a:pPr>
              <a:buNone/>
            </a:pPr>
            <a:endParaRPr lang="en-US" dirty="0" smtClean="0">
              <a:solidFill>
                <a:srgbClr val="FF0000"/>
              </a:solidFill>
            </a:endParaRPr>
          </a:p>
        </p:txBody>
      </p:sp>
      <p:pic>
        <p:nvPicPr>
          <p:cNvPr id="4" name="Picture 3" descr="arms_outstretched_sm.jpg"/>
          <p:cNvPicPr>
            <a:picLocks noChangeAspect="1"/>
          </p:cNvPicPr>
          <p:nvPr/>
        </p:nvPicPr>
        <p:blipFill>
          <a:blip r:embed="rId3"/>
          <a:stretch>
            <a:fillRect/>
          </a:stretch>
        </p:blipFill>
        <p:spPr>
          <a:xfrm>
            <a:off x="1741487" y="1981200"/>
            <a:ext cx="2451100" cy="1828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Engage the Stakeholders</a:t>
            </a:r>
            <a:endParaRPr lang="en-US" dirty="0"/>
          </a:p>
        </p:txBody>
      </p:sp>
      <p:sp>
        <p:nvSpPr>
          <p:cNvPr id="3" name="Content Placeholder 2"/>
          <p:cNvSpPr>
            <a:spLocks noGrp="1"/>
          </p:cNvSpPr>
          <p:nvPr>
            <p:ph idx="1"/>
          </p:nvPr>
        </p:nvSpPr>
        <p:spPr>
          <a:xfrm>
            <a:off x="687387" y="1016000"/>
            <a:ext cx="4876800" cy="965200"/>
          </a:xfrm>
        </p:spPr>
        <p:txBody>
          <a:bodyPr/>
          <a:lstStyle/>
          <a:p>
            <a:pPr indent="0"/>
            <a:r>
              <a:rPr lang="en-US" sz="1200" dirty="0" smtClean="0"/>
              <a:t>In the first example, we are going to see how the purpose of the evaluation affects Step 1 of the Evaluation Framework: Engage the Stakeholders. </a:t>
            </a:r>
            <a:endParaRPr lang="en-US" sz="1200" dirty="0"/>
          </a:p>
        </p:txBody>
      </p:sp>
      <p:pic>
        <p:nvPicPr>
          <p:cNvPr id="4" name="Picture 3" descr="Slide4.JPG"/>
          <p:cNvPicPr>
            <a:picLocks noChangeAspect="1"/>
          </p:cNvPicPr>
          <p:nvPr/>
        </p:nvPicPr>
        <p:blipFill>
          <a:blip r:embed="rId3"/>
          <a:stretch>
            <a:fillRect/>
          </a:stretch>
        </p:blipFill>
        <p:spPr>
          <a:xfrm>
            <a:off x="2033059" y="1778906"/>
            <a:ext cx="1931405" cy="1877789"/>
          </a:xfrm>
          <a:prstGeom prst="rect">
            <a:avLst/>
          </a:prstGeom>
        </p:spPr>
      </p:pic>
      <p:sp>
        <p:nvSpPr>
          <p:cNvPr id="5" name="Oval 4"/>
          <p:cNvSpPr/>
          <p:nvPr/>
        </p:nvSpPr>
        <p:spPr>
          <a:xfrm>
            <a:off x="2693803" y="1727200"/>
            <a:ext cx="711570" cy="71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72" tIns="30486" rIns="60972" bIns="30486"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the Key Stakeholders?</a:t>
            </a:r>
            <a:endParaRPr lang="en-US" dirty="0"/>
          </a:p>
        </p:txBody>
      </p:sp>
      <p:sp>
        <p:nvSpPr>
          <p:cNvPr id="3" name="Content Placeholder 2"/>
          <p:cNvSpPr>
            <a:spLocks noGrp="1"/>
          </p:cNvSpPr>
          <p:nvPr>
            <p:ph idx="1"/>
          </p:nvPr>
        </p:nvSpPr>
        <p:spPr>
          <a:xfrm>
            <a:off x="306388" y="990600"/>
            <a:ext cx="5181599" cy="2743200"/>
          </a:xfrm>
        </p:spPr>
        <p:txBody>
          <a:bodyPr/>
          <a:lstStyle/>
          <a:p>
            <a:pPr marL="0" indent="0">
              <a:lnSpc>
                <a:spcPts val="1500"/>
              </a:lnSpc>
              <a:spcBef>
                <a:spcPts val="0"/>
              </a:spcBef>
              <a:buNone/>
            </a:pPr>
            <a:r>
              <a:rPr lang="en-US" sz="1200" dirty="0" smtClean="0"/>
              <a:t>There can be dozens of stakeholders for any evaluation.  However, the evaluation needs to be designed to provide the information that the </a:t>
            </a:r>
            <a:r>
              <a:rPr lang="en-US" sz="1200" i="1" u="sng" dirty="0" smtClean="0"/>
              <a:t>key</a:t>
            </a:r>
            <a:r>
              <a:rPr lang="en-US" sz="1200" dirty="0" smtClean="0"/>
              <a:t> stakeholders need in order to make a knowledge-based decision about the program. </a:t>
            </a:r>
          </a:p>
          <a:p>
            <a:pPr marL="0" indent="0">
              <a:lnSpc>
                <a:spcPts val="1500"/>
              </a:lnSpc>
              <a:spcBef>
                <a:spcPts val="0"/>
              </a:spcBef>
              <a:buNone/>
            </a:pPr>
            <a:endParaRPr lang="en-US" sz="1200" dirty="0" smtClean="0"/>
          </a:p>
          <a:p>
            <a:pPr>
              <a:lnSpc>
                <a:spcPts val="1500"/>
              </a:lnSpc>
              <a:spcBef>
                <a:spcPts val="0"/>
              </a:spcBef>
            </a:pPr>
            <a:r>
              <a:rPr lang="en-US" sz="1200" dirty="0" smtClean="0"/>
              <a:t>Key stakeholders: </a:t>
            </a:r>
          </a:p>
          <a:p>
            <a:pPr marL="304861" indent="-121944">
              <a:lnSpc>
                <a:spcPts val="1500"/>
              </a:lnSpc>
              <a:spcBef>
                <a:spcPts val="0"/>
              </a:spcBef>
              <a:buFont typeface="Arial" pitchFamily="34" charset="0"/>
              <a:buChar char="•"/>
            </a:pPr>
            <a:r>
              <a:rPr lang="en-US" sz="1200" dirty="0" smtClean="0"/>
              <a:t>facilitate access to data or data collection</a:t>
            </a:r>
          </a:p>
          <a:p>
            <a:pPr marL="304861" indent="-121944">
              <a:lnSpc>
                <a:spcPts val="1500"/>
              </a:lnSpc>
              <a:spcBef>
                <a:spcPts val="0"/>
              </a:spcBef>
              <a:buFont typeface="Arial" pitchFamily="34" charset="0"/>
              <a:buChar char="•"/>
            </a:pPr>
            <a:r>
              <a:rPr lang="en-US" sz="1200" dirty="0" smtClean="0"/>
              <a:t>increase the credibility of our efforts</a:t>
            </a:r>
          </a:p>
          <a:p>
            <a:pPr marL="304861" indent="-121944">
              <a:lnSpc>
                <a:spcPts val="1500"/>
              </a:lnSpc>
              <a:spcBef>
                <a:spcPts val="0"/>
              </a:spcBef>
              <a:buFont typeface="Arial" pitchFamily="34" charset="0"/>
              <a:buChar char="•"/>
            </a:pPr>
            <a:r>
              <a:rPr lang="en-US" sz="1200" dirty="0" smtClean="0"/>
              <a:t>implement the interventions</a:t>
            </a:r>
          </a:p>
          <a:p>
            <a:pPr marL="304861" indent="-121944">
              <a:lnSpc>
                <a:spcPts val="1500"/>
              </a:lnSpc>
              <a:spcBef>
                <a:spcPts val="0"/>
              </a:spcBef>
              <a:buFont typeface="Arial" pitchFamily="34" charset="0"/>
              <a:buChar char="•"/>
            </a:pPr>
            <a:r>
              <a:rPr lang="en-US" sz="1200" dirty="0" smtClean="0"/>
              <a:t>advocate for changes</a:t>
            </a:r>
          </a:p>
          <a:p>
            <a:pPr marL="304861" indent="-121944">
              <a:lnSpc>
                <a:spcPts val="1500"/>
              </a:lnSpc>
              <a:spcBef>
                <a:spcPts val="0"/>
              </a:spcBef>
              <a:buFont typeface="Arial" pitchFamily="34" charset="0"/>
              <a:buChar char="•"/>
            </a:pPr>
            <a:r>
              <a:rPr lang="en-US" sz="1200" dirty="0" smtClean="0"/>
              <a:t>provide funding or authorization</a:t>
            </a:r>
          </a:p>
          <a:p>
            <a:pPr marL="304861" indent="-121944">
              <a:lnSpc>
                <a:spcPts val="1500"/>
              </a:lnSpc>
              <a:spcBef>
                <a:spcPts val="0"/>
              </a:spcBef>
              <a:buFont typeface="Arial" pitchFamily="34" charset="0"/>
              <a:buChar char="•"/>
            </a:pPr>
            <a:endParaRPr lang="en-US" sz="1200" dirty="0" smtClean="0"/>
          </a:p>
          <a:p>
            <a:pPr marL="0" indent="0">
              <a:lnSpc>
                <a:spcPts val="1500"/>
              </a:lnSpc>
              <a:spcBef>
                <a:spcPts val="0"/>
              </a:spcBef>
            </a:pPr>
            <a:r>
              <a:rPr lang="en-US" sz="1200" dirty="0" smtClean="0"/>
              <a:t>Let’s work through our first scenario and identify the key stakeholders.</a:t>
            </a:r>
          </a:p>
          <a:p>
            <a:pPr marL="304861" indent="-121944">
              <a:lnSpc>
                <a:spcPts val="1400"/>
              </a:lnSpc>
            </a:pPr>
            <a:endParaRPr lang="en-US" sz="11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 Description</a:t>
            </a:r>
            <a:endParaRPr lang="en-US" dirty="0"/>
          </a:p>
        </p:txBody>
      </p:sp>
      <p:sp>
        <p:nvSpPr>
          <p:cNvPr id="3" name="Content Placeholder 2"/>
          <p:cNvSpPr>
            <a:spLocks noGrp="1"/>
          </p:cNvSpPr>
          <p:nvPr>
            <p:ph idx="1"/>
          </p:nvPr>
        </p:nvSpPr>
        <p:spPr>
          <a:xfrm>
            <a:off x="153987" y="3408891"/>
            <a:ext cx="5489258" cy="324909"/>
          </a:xfrm>
        </p:spPr>
        <p:txBody>
          <a:bodyPr/>
          <a:lstStyle/>
          <a:p>
            <a:pPr>
              <a:buNone/>
            </a:pPr>
            <a:r>
              <a:rPr lang="en-US" sz="1200" dirty="0" smtClean="0"/>
              <a:t>What is </a:t>
            </a:r>
            <a:r>
              <a:rPr lang="en-US" sz="1200" b="1" dirty="0" smtClean="0"/>
              <a:t>the </a:t>
            </a:r>
            <a:r>
              <a:rPr lang="en-US" sz="1200" b="1" dirty="0" smtClean="0">
                <a:solidFill>
                  <a:schemeClr val="accent5">
                    <a:lumMod val="50000"/>
                  </a:schemeClr>
                </a:solidFill>
              </a:rPr>
              <a:t>purpose, user and use </a:t>
            </a:r>
            <a:r>
              <a:rPr lang="en-US" sz="1200" b="1" dirty="0" smtClean="0"/>
              <a:t>of this evaluation?</a:t>
            </a:r>
            <a:endParaRPr lang="en-US" sz="1200" dirty="0"/>
          </a:p>
        </p:txBody>
      </p:sp>
      <p:sp>
        <p:nvSpPr>
          <p:cNvPr id="5" name="Rectangle 4"/>
          <p:cNvSpPr/>
          <p:nvPr/>
        </p:nvSpPr>
        <p:spPr>
          <a:xfrm>
            <a:off x="5411787" y="2743200"/>
            <a:ext cx="687388"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230187" y="955040"/>
          <a:ext cx="5638800" cy="2397760"/>
        </p:xfrm>
        <a:graphic>
          <a:graphicData uri="http://schemas.openxmlformats.org/drawingml/2006/table">
            <a:tbl>
              <a:tblPr firstRow="1" bandRow="1">
                <a:tableStyleId>{5C22544A-7EE6-4342-B048-85BDC9FD1C3A}</a:tableStyleId>
              </a:tblPr>
              <a:tblGrid>
                <a:gridCol w="685800"/>
                <a:gridCol w="4953000"/>
              </a:tblGrid>
              <a:tr h="345440">
                <a:tc>
                  <a:txBody>
                    <a:bodyPr/>
                    <a:lstStyle/>
                    <a:p>
                      <a:endParaRPr lang="en-US" sz="800" dirty="0"/>
                    </a:p>
                  </a:txBody>
                  <a:tcPr marL="60992" marR="60992" marT="30480" marB="30480"/>
                </a:tc>
                <a:tc>
                  <a:txBody>
                    <a:bodyPr/>
                    <a:lstStyle/>
                    <a:p>
                      <a:r>
                        <a:rPr lang="en-US" sz="1400" dirty="0" smtClean="0"/>
                        <a:t>Scenario A: Replicate</a:t>
                      </a:r>
                      <a:r>
                        <a:rPr lang="en-US" sz="1400" baseline="0" dirty="0" smtClean="0"/>
                        <a:t> </a:t>
                      </a:r>
                      <a:r>
                        <a:rPr lang="en-US" sz="1400" dirty="0" smtClean="0"/>
                        <a:t>and Expand</a:t>
                      </a:r>
                      <a:r>
                        <a:rPr lang="en-US" sz="1400" baseline="0" dirty="0" smtClean="0"/>
                        <a:t> </a:t>
                      </a:r>
                      <a:r>
                        <a:rPr lang="en-US" sz="1400" dirty="0" smtClean="0"/>
                        <a:t>a Pilot Project</a:t>
                      </a:r>
                      <a:endParaRPr lang="en-US" sz="1400" dirty="0"/>
                    </a:p>
                  </a:txBody>
                  <a:tcPr marL="60992" marR="60992" marT="30480" marB="30480"/>
                </a:tc>
              </a:tr>
              <a:tr h="2052320">
                <a:tc>
                  <a:txBody>
                    <a:bodyPr/>
                    <a:lstStyle/>
                    <a:p>
                      <a:r>
                        <a:rPr lang="en-US" sz="1200" dirty="0" smtClean="0"/>
                        <a:t>Context</a:t>
                      </a:r>
                      <a:endParaRPr lang="en-US" sz="1200" dirty="0"/>
                    </a:p>
                  </a:txBody>
                  <a:tcPr marL="60992" marR="60992" marT="30480" marB="30480"/>
                </a:tc>
                <a:tc>
                  <a:txBody>
                    <a:bodyPr/>
                    <a:lstStyle/>
                    <a:p>
                      <a:pPr>
                        <a:lnSpc>
                          <a:spcPts val="1200"/>
                        </a:lnSpc>
                        <a:buNone/>
                      </a:pPr>
                      <a:r>
                        <a:rPr lang="en-US" sz="1200" dirty="0" smtClean="0"/>
                        <a:t>One store of a large retail pharmacy chain successfully implemented an Asthma</a:t>
                      </a:r>
                      <a:r>
                        <a:rPr lang="en-US" sz="1200" baseline="0" dirty="0" smtClean="0"/>
                        <a:t> Friendly Pharmacy (</a:t>
                      </a:r>
                      <a:r>
                        <a:rPr lang="en-US" sz="1200" dirty="0" smtClean="0"/>
                        <a:t>AFP) program; more patients are patronizing this pharmacy and  asthma</a:t>
                      </a:r>
                      <a:r>
                        <a:rPr lang="en-US" sz="1200" baseline="0" dirty="0" smtClean="0"/>
                        <a:t> patients at this pharmacy have </a:t>
                      </a:r>
                      <a:r>
                        <a:rPr lang="en-US" sz="1200" dirty="0" smtClean="0"/>
                        <a:t>reduced their reliance on rescue medications.  The program was spearheaded by a pharmacist champion and funded by a large retail pharmacy chain.  Now the</a:t>
                      </a:r>
                      <a:r>
                        <a:rPr lang="en-US" sz="1200" dirty="0" smtClean="0">
                          <a:solidFill>
                            <a:srgbClr val="FF0000"/>
                          </a:solidFill>
                        </a:rPr>
                        <a:t> </a:t>
                      </a:r>
                      <a:r>
                        <a:rPr lang="en-US" sz="1200" dirty="0" smtClean="0">
                          <a:solidFill>
                            <a:schemeClr val="tx1"/>
                          </a:solidFill>
                        </a:rPr>
                        <a:t>pharmacist champion </a:t>
                      </a:r>
                      <a:r>
                        <a:rPr lang="en-US" sz="1200" dirty="0" smtClean="0"/>
                        <a:t>would like to convince the pharmacy chain’s regional manager to expand this pilot project into all of the company’s pharmacies in the area. </a:t>
                      </a:r>
                    </a:p>
                    <a:p>
                      <a:pPr>
                        <a:lnSpc>
                          <a:spcPts val="1200"/>
                        </a:lnSpc>
                        <a:buNone/>
                      </a:pPr>
                      <a:endParaRPr lang="en-US" sz="1200" dirty="0" smtClean="0"/>
                    </a:p>
                    <a:p>
                      <a:pPr>
                        <a:lnSpc>
                          <a:spcPts val="1200"/>
                        </a:lnSpc>
                        <a:buNone/>
                      </a:pPr>
                      <a:r>
                        <a:rPr lang="en-US" sz="1200" dirty="0" smtClean="0"/>
                        <a:t>The pharmacist champion has asked you to evaluate the pilot project and provide the regional manager with the information he needs to decide whether and how to introduce additional AFP programs in his region.</a:t>
                      </a:r>
                    </a:p>
                  </a:txBody>
                  <a:tcPr marL="60992" marR="60992" marT="30480" marB="3048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A: Purpose/User/Use</a:t>
            </a:r>
            <a:endParaRPr lang="en-US" dirty="0"/>
          </a:p>
        </p:txBody>
      </p:sp>
      <p:graphicFrame>
        <p:nvGraphicFramePr>
          <p:cNvPr id="5" name="Diagram 4"/>
          <p:cNvGraphicFramePr/>
          <p:nvPr/>
        </p:nvGraphicFramePr>
        <p:xfrm>
          <a:off x="230187" y="990600"/>
          <a:ext cx="4953000" cy="27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Step 1: </a:t>
            </a:r>
            <a:br>
              <a:rPr lang="en-US" dirty="0" smtClean="0"/>
            </a:br>
            <a:r>
              <a:rPr lang="en-US" dirty="0" smtClean="0"/>
              <a:t>Engage the Stakeholders</a:t>
            </a:r>
            <a:endParaRPr lang="en-US" dirty="0"/>
          </a:p>
        </p:txBody>
      </p:sp>
      <p:sp>
        <p:nvSpPr>
          <p:cNvPr id="14" name="Content Placeholder 13"/>
          <p:cNvSpPr>
            <a:spLocks noGrp="1"/>
          </p:cNvSpPr>
          <p:nvPr>
            <p:ph idx="1"/>
          </p:nvPr>
        </p:nvSpPr>
        <p:spPr>
          <a:xfrm>
            <a:off x="2209799" y="914400"/>
            <a:ext cx="3659188" cy="2743200"/>
          </a:xfrm>
        </p:spPr>
        <p:txBody>
          <a:bodyPr/>
          <a:lstStyle/>
          <a:p>
            <a:pPr marL="155575" lvl="0" indent="242888">
              <a:lnSpc>
                <a:spcPts val="1400"/>
              </a:lnSpc>
              <a:spcBef>
                <a:spcPts val="0"/>
              </a:spcBef>
              <a:spcAft>
                <a:spcPts val="300"/>
              </a:spcAft>
              <a:buFont typeface="Wingdings" pitchFamily="2" charset="2"/>
              <a:buChar char="q"/>
              <a:defRPr/>
            </a:pPr>
            <a:r>
              <a:rPr lang="en-US" sz="1200" dirty="0" smtClean="0"/>
              <a:t>community representatives </a:t>
            </a:r>
          </a:p>
          <a:p>
            <a:pPr marL="155575" lvl="0" indent="242888">
              <a:lnSpc>
                <a:spcPts val="1400"/>
              </a:lnSpc>
              <a:spcBef>
                <a:spcPts val="0"/>
              </a:spcBef>
              <a:spcAft>
                <a:spcPts val="300"/>
              </a:spcAft>
              <a:buFont typeface="Wingdings" pitchFamily="2" charset="2"/>
              <a:buChar char="q"/>
              <a:defRPr/>
            </a:pPr>
            <a:r>
              <a:rPr lang="en-US" sz="1200" dirty="0" smtClean="0"/>
              <a:t> pharmacist champion</a:t>
            </a:r>
          </a:p>
          <a:p>
            <a:pPr marL="155575" lvl="0" indent="242888">
              <a:lnSpc>
                <a:spcPts val="1400"/>
              </a:lnSpc>
              <a:spcBef>
                <a:spcPts val="0"/>
              </a:spcBef>
              <a:spcAft>
                <a:spcPts val="300"/>
              </a:spcAft>
              <a:buFont typeface="Wingdings" pitchFamily="2" charset="2"/>
              <a:buChar char="q"/>
              <a:defRPr/>
            </a:pPr>
            <a:r>
              <a:rPr lang="en-US" sz="1200" dirty="0" smtClean="0"/>
              <a:t> health insurance industry representative</a:t>
            </a:r>
          </a:p>
          <a:p>
            <a:pPr marL="155575" lvl="0" indent="242888">
              <a:lnSpc>
                <a:spcPts val="1400"/>
              </a:lnSpc>
              <a:spcBef>
                <a:spcPts val="0"/>
              </a:spcBef>
              <a:spcAft>
                <a:spcPts val="300"/>
              </a:spcAft>
              <a:buFont typeface="Wingdings" pitchFamily="2" charset="2"/>
              <a:buChar char="q"/>
              <a:defRPr/>
            </a:pPr>
            <a:r>
              <a:rPr lang="en-US" sz="1200" dirty="0" smtClean="0"/>
              <a:t> local physicians</a:t>
            </a:r>
          </a:p>
          <a:p>
            <a:pPr marL="155575" lvl="0" indent="242888">
              <a:lnSpc>
                <a:spcPts val="1400"/>
              </a:lnSpc>
              <a:spcBef>
                <a:spcPts val="0"/>
              </a:spcBef>
              <a:spcAft>
                <a:spcPts val="300"/>
              </a:spcAft>
              <a:buFont typeface="Wingdings" pitchFamily="2" charset="2"/>
              <a:buChar char="q"/>
              <a:defRPr/>
            </a:pPr>
            <a:r>
              <a:rPr lang="en-US" sz="1200" dirty="0" smtClean="0"/>
              <a:t> pharmacy school faculty member</a:t>
            </a:r>
          </a:p>
          <a:p>
            <a:pPr marL="155575" lvl="0" indent="242888">
              <a:lnSpc>
                <a:spcPts val="1400"/>
              </a:lnSpc>
              <a:spcBef>
                <a:spcPts val="0"/>
              </a:spcBef>
              <a:spcAft>
                <a:spcPts val="300"/>
              </a:spcAft>
              <a:buFont typeface="Wingdings" pitchFamily="2" charset="2"/>
              <a:buChar char="q"/>
              <a:defRPr/>
            </a:pPr>
            <a:r>
              <a:rPr lang="en-US" sz="1200" dirty="0" smtClean="0"/>
              <a:t> lead pharmacist</a:t>
            </a:r>
          </a:p>
          <a:p>
            <a:pPr marL="155575" lvl="0" indent="242888">
              <a:lnSpc>
                <a:spcPts val="1400"/>
              </a:lnSpc>
              <a:spcBef>
                <a:spcPts val="0"/>
              </a:spcBef>
              <a:spcAft>
                <a:spcPts val="300"/>
              </a:spcAft>
              <a:buFont typeface="Wingdings" pitchFamily="2" charset="2"/>
              <a:buChar char="q"/>
              <a:defRPr/>
            </a:pPr>
            <a:r>
              <a:rPr lang="en-US" sz="1200" dirty="0" smtClean="0"/>
              <a:t> state asthma program manager</a:t>
            </a:r>
          </a:p>
          <a:p>
            <a:pPr marL="155575" lvl="0" indent="242888">
              <a:lnSpc>
                <a:spcPts val="1400"/>
              </a:lnSpc>
              <a:spcBef>
                <a:spcPts val="0"/>
              </a:spcBef>
              <a:spcAft>
                <a:spcPts val="300"/>
              </a:spcAft>
              <a:buFont typeface="Wingdings" pitchFamily="2" charset="2"/>
              <a:buChar char="q"/>
              <a:defRPr/>
            </a:pPr>
            <a:r>
              <a:rPr lang="en-US" sz="1200" dirty="0" smtClean="0"/>
              <a:t> AFP program trainer</a:t>
            </a:r>
          </a:p>
          <a:p>
            <a:pPr marL="155575" lvl="0" indent="242888">
              <a:lnSpc>
                <a:spcPts val="1400"/>
              </a:lnSpc>
              <a:spcBef>
                <a:spcPts val="0"/>
              </a:spcBef>
              <a:spcAft>
                <a:spcPts val="300"/>
              </a:spcAft>
              <a:buFont typeface="Wingdings" pitchFamily="2" charset="2"/>
              <a:buChar char="q"/>
              <a:defRPr/>
            </a:pPr>
            <a:r>
              <a:rPr lang="en-US" sz="1200" dirty="0" smtClean="0"/>
              <a:t> pharmacy chain regional manager</a:t>
            </a:r>
          </a:p>
          <a:p>
            <a:pPr marL="155575" lvl="0" indent="242888">
              <a:lnSpc>
                <a:spcPts val="1400"/>
              </a:lnSpc>
              <a:spcBef>
                <a:spcPts val="0"/>
              </a:spcBef>
              <a:spcAft>
                <a:spcPts val="300"/>
              </a:spcAft>
              <a:buFont typeface="Wingdings" pitchFamily="2" charset="2"/>
              <a:buChar char="q"/>
              <a:defRPr/>
            </a:pPr>
            <a:r>
              <a:rPr lang="en-US" sz="1200" dirty="0" smtClean="0"/>
              <a:t> pharmacists from adopting sites</a:t>
            </a:r>
          </a:p>
          <a:p>
            <a:pPr marL="155575" lvl="0" indent="242888">
              <a:lnSpc>
                <a:spcPts val="1400"/>
              </a:lnSpc>
              <a:spcBef>
                <a:spcPts val="0"/>
              </a:spcBef>
              <a:spcAft>
                <a:spcPts val="300"/>
              </a:spcAft>
              <a:buFont typeface="Wingdings" pitchFamily="2" charset="2"/>
              <a:buChar char="q"/>
              <a:defRPr/>
            </a:pPr>
            <a:r>
              <a:rPr lang="en-US" sz="1200" dirty="0" smtClean="0"/>
              <a:t> pharmacy chain CFO (funder)</a:t>
            </a:r>
          </a:p>
          <a:p>
            <a:pPr marL="155575" lvl="0" indent="242888">
              <a:lnSpc>
                <a:spcPts val="1400"/>
              </a:lnSpc>
              <a:spcBef>
                <a:spcPts val="0"/>
              </a:spcBef>
              <a:spcAft>
                <a:spcPts val="300"/>
              </a:spcAft>
              <a:buFont typeface="Wingdings" pitchFamily="2" charset="2"/>
              <a:buChar char="q"/>
              <a:defRPr/>
            </a:pPr>
            <a:r>
              <a:rPr lang="en-US" sz="1200" dirty="0" smtClean="0"/>
              <a:t> pharmacy chain marketing manager</a:t>
            </a:r>
          </a:p>
          <a:p>
            <a:pPr marL="155575" lvl="0" indent="242888">
              <a:lnSpc>
                <a:spcPts val="1400"/>
              </a:lnSpc>
              <a:spcBef>
                <a:spcPts val="0"/>
              </a:spcBef>
              <a:spcAft>
                <a:spcPts val="300"/>
              </a:spcAft>
              <a:buFont typeface="Wingdings" pitchFamily="2" charset="2"/>
              <a:buChar char="q"/>
              <a:defRPr/>
            </a:pPr>
            <a:r>
              <a:rPr lang="en-US" sz="1200" dirty="0" smtClean="0"/>
              <a:t> national asthma coalition rep</a:t>
            </a:r>
          </a:p>
          <a:p>
            <a:endParaRPr lang="en-US" dirty="0"/>
          </a:p>
        </p:txBody>
      </p:sp>
      <p:sp>
        <p:nvSpPr>
          <p:cNvPr id="13" name="Rounded Rectangle 12"/>
          <p:cNvSpPr/>
          <p:nvPr/>
        </p:nvSpPr>
        <p:spPr>
          <a:xfrm>
            <a:off x="230187" y="13716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cs typeface="Arial" pitchFamily="34" charset="0"/>
              </a:rPr>
              <a:t>Who are the </a:t>
            </a:r>
          </a:p>
          <a:p>
            <a:r>
              <a:rPr lang="en-US" sz="1400" b="1" i="1" u="sng" dirty="0" smtClean="0">
                <a:solidFill>
                  <a:schemeClr val="accent5">
                    <a:lumMod val="60000"/>
                    <a:lumOff val="40000"/>
                  </a:schemeClr>
                </a:solidFill>
                <a:cs typeface="Arial" pitchFamily="34" charset="0"/>
              </a:rPr>
              <a:t>key stakeholders </a:t>
            </a:r>
          </a:p>
          <a:p>
            <a:r>
              <a:rPr lang="en-US" sz="1400" b="1" dirty="0" smtClean="0">
                <a:cs typeface="Arial" pitchFamily="34" charset="0"/>
              </a:rPr>
              <a:t>for this evaluation?</a:t>
            </a:r>
            <a:endParaRPr lang="en-US" sz="1400" b="1" dirty="0">
              <a:cs typeface="Arial" pitchFamily="34" charset="0"/>
            </a:endParaRPr>
          </a:p>
        </p:txBody>
      </p:sp>
      <p:pic>
        <p:nvPicPr>
          <p:cNvPr id="5" name="Picture 4" descr="checkmark.gif"/>
          <p:cNvPicPr>
            <a:picLocks noChangeAspect="1"/>
          </p:cNvPicPr>
          <p:nvPr/>
        </p:nvPicPr>
        <p:blipFill>
          <a:blip r:embed="rId3"/>
          <a:stretch>
            <a:fillRect/>
          </a:stretch>
        </p:blipFill>
        <p:spPr>
          <a:xfrm>
            <a:off x="2363787" y="1143000"/>
            <a:ext cx="196953" cy="171450"/>
          </a:xfrm>
          <a:prstGeom prst="rect">
            <a:avLst/>
          </a:prstGeom>
        </p:spPr>
      </p:pic>
      <p:pic>
        <p:nvPicPr>
          <p:cNvPr id="6" name="Picture 5" descr="checkmark.gif"/>
          <p:cNvPicPr>
            <a:picLocks noChangeAspect="1"/>
          </p:cNvPicPr>
          <p:nvPr/>
        </p:nvPicPr>
        <p:blipFill>
          <a:blip r:embed="rId3"/>
          <a:stretch>
            <a:fillRect/>
          </a:stretch>
        </p:blipFill>
        <p:spPr>
          <a:xfrm>
            <a:off x="2363787" y="2667000"/>
            <a:ext cx="196953" cy="171450"/>
          </a:xfrm>
          <a:prstGeom prst="rect">
            <a:avLst/>
          </a:prstGeom>
        </p:spPr>
      </p:pic>
      <p:pic>
        <p:nvPicPr>
          <p:cNvPr id="7" name="Picture 6" descr="checkmark.gif"/>
          <p:cNvPicPr>
            <a:picLocks noChangeAspect="1"/>
          </p:cNvPicPr>
          <p:nvPr/>
        </p:nvPicPr>
        <p:blipFill>
          <a:blip r:embed="rId3"/>
          <a:stretch>
            <a:fillRect/>
          </a:stretch>
        </p:blipFill>
        <p:spPr>
          <a:xfrm>
            <a:off x="2363787" y="2895600"/>
            <a:ext cx="196953" cy="171450"/>
          </a:xfrm>
          <a:prstGeom prst="rect">
            <a:avLst/>
          </a:prstGeom>
        </p:spPr>
      </p:pic>
      <p:pic>
        <p:nvPicPr>
          <p:cNvPr id="8" name="Picture 7" descr="checkmark.gif"/>
          <p:cNvPicPr>
            <a:picLocks noChangeAspect="1"/>
          </p:cNvPicPr>
          <p:nvPr/>
        </p:nvPicPr>
        <p:blipFill>
          <a:blip r:embed="rId3"/>
          <a:stretch>
            <a:fillRect/>
          </a:stretch>
        </p:blipFill>
        <p:spPr>
          <a:xfrm>
            <a:off x="2363787" y="3105150"/>
            <a:ext cx="196953" cy="1714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B: </a:t>
            </a:r>
            <a:br>
              <a:rPr lang="en-US" dirty="0" smtClean="0"/>
            </a:br>
            <a:r>
              <a:rPr lang="en-US" dirty="0" smtClean="0"/>
              <a:t>Program Improvement</a:t>
            </a:r>
            <a:endParaRPr lang="en-US" dirty="0"/>
          </a:p>
        </p:txBody>
      </p:sp>
      <p:sp>
        <p:nvSpPr>
          <p:cNvPr id="3" name="Content Placeholder 2"/>
          <p:cNvSpPr>
            <a:spLocks noGrp="1"/>
          </p:cNvSpPr>
          <p:nvPr>
            <p:ph idx="1"/>
          </p:nvPr>
        </p:nvSpPr>
        <p:spPr>
          <a:xfrm>
            <a:off x="227329" y="3352800"/>
            <a:ext cx="5489258" cy="324909"/>
          </a:xfrm>
        </p:spPr>
        <p:txBody>
          <a:bodyPr/>
          <a:lstStyle/>
          <a:p>
            <a:pPr>
              <a:buNone/>
            </a:pPr>
            <a:r>
              <a:rPr lang="en-US" sz="1200" dirty="0" smtClean="0"/>
              <a:t>What is the </a:t>
            </a:r>
            <a:r>
              <a:rPr lang="en-US" sz="1200" dirty="0" smtClean="0">
                <a:solidFill>
                  <a:schemeClr val="accent5">
                    <a:lumMod val="50000"/>
                  </a:schemeClr>
                </a:solidFill>
              </a:rPr>
              <a:t>purpose, user and use </a:t>
            </a:r>
            <a:r>
              <a:rPr lang="en-US" sz="1200" dirty="0" smtClean="0"/>
              <a:t>of this evaluation?</a:t>
            </a:r>
          </a:p>
          <a:p>
            <a:endParaRPr lang="en-US" dirty="0"/>
          </a:p>
        </p:txBody>
      </p:sp>
      <p:graphicFrame>
        <p:nvGraphicFramePr>
          <p:cNvPr id="6" name="Table 5"/>
          <p:cNvGraphicFramePr>
            <a:graphicFrameLocks noGrp="1"/>
          </p:cNvGraphicFramePr>
          <p:nvPr/>
        </p:nvGraphicFramePr>
        <p:xfrm>
          <a:off x="230187" y="955040"/>
          <a:ext cx="4953000" cy="2184400"/>
        </p:xfrm>
        <a:graphic>
          <a:graphicData uri="http://schemas.openxmlformats.org/drawingml/2006/table">
            <a:tbl>
              <a:tblPr firstRow="1" bandRow="1">
                <a:tableStyleId>{5C22544A-7EE6-4342-B048-85BDC9FD1C3A}</a:tableStyleId>
              </a:tblPr>
              <a:tblGrid>
                <a:gridCol w="762000"/>
                <a:gridCol w="4191000"/>
              </a:tblGrid>
              <a:tr h="345440">
                <a:tc>
                  <a:txBody>
                    <a:bodyPr/>
                    <a:lstStyle/>
                    <a:p>
                      <a:endParaRPr lang="en-US" sz="800" dirty="0"/>
                    </a:p>
                  </a:txBody>
                  <a:tcPr marL="60992" marR="60992" marT="30480" marB="30480"/>
                </a:tc>
                <a:tc>
                  <a:txBody>
                    <a:bodyPr/>
                    <a:lstStyle/>
                    <a:p>
                      <a:r>
                        <a:rPr lang="en-US" sz="1400" dirty="0" smtClean="0"/>
                        <a:t>Scenario B: Understand why a program is failing at one location.</a:t>
                      </a:r>
                      <a:endParaRPr lang="en-US" sz="1400" dirty="0"/>
                    </a:p>
                  </a:txBody>
                  <a:tcPr marL="60992" marR="60992" marT="30480" marB="30480"/>
                </a:tc>
              </a:tr>
              <a:tr h="1696720">
                <a:tc>
                  <a:txBody>
                    <a:bodyPr/>
                    <a:lstStyle/>
                    <a:p>
                      <a:r>
                        <a:rPr lang="en-US" sz="1200" dirty="0" smtClean="0"/>
                        <a:t>Context</a:t>
                      </a:r>
                      <a:endParaRPr lang="en-US" sz="1200" dirty="0"/>
                    </a:p>
                  </a:txBody>
                  <a:tcPr marL="60992" marR="60992" marT="30480" marB="30480"/>
                </a:tc>
                <a:tc>
                  <a:txBody>
                    <a:bodyPr/>
                    <a:lstStyle/>
                    <a:p>
                      <a:pPr>
                        <a:lnSpc>
                          <a:spcPts val="1200"/>
                        </a:lnSpc>
                        <a:buNone/>
                      </a:pPr>
                      <a:r>
                        <a:rPr lang="en-US" sz="1200" dirty="0" smtClean="0"/>
                        <a:t>A state asthma program manager persuaded a large  pharmacy chain to replicate and expand a successful AFP pilot program.  However, the patients at one of the new AFP locations are declining to participate even though the program is at no cost to the patient and a private consultation area is available.  </a:t>
                      </a:r>
                    </a:p>
                    <a:p>
                      <a:pPr>
                        <a:lnSpc>
                          <a:spcPts val="1200"/>
                        </a:lnSpc>
                        <a:buNone/>
                      </a:pPr>
                      <a:endParaRPr lang="en-US" sz="1200" dirty="0" smtClean="0"/>
                    </a:p>
                    <a:p>
                      <a:pPr>
                        <a:lnSpc>
                          <a:spcPts val="1200"/>
                        </a:lnSpc>
                        <a:buNone/>
                      </a:pPr>
                      <a:r>
                        <a:rPr lang="en-US" sz="1200" dirty="0" smtClean="0"/>
                        <a:t>The state asthma program manager has asked you to do an evaluation to help them understand why the AFP program is foundering at this</a:t>
                      </a:r>
                      <a:r>
                        <a:rPr lang="en-US" sz="1200" baseline="0" dirty="0" smtClean="0"/>
                        <a:t> </a:t>
                      </a:r>
                      <a:r>
                        <a:rPr lang="en-US" sz="1200" dirty="0" smtClean="0"/>
                        <a:t>one location.</a:t>
                      </a:r>
                    </a:p>
                  </a:txBody>
                  <a:tcPr marL="60992" marR="60992" marT="30480" marB="3048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B: Purpose/User/Use</a:t>
            </a:r>
            <a:endParaRPr lang="en-US" dirty="0"/>
          </a:p>
        </p:txBody>
      </p:sp>
      <p:graphicFrame>
        <p:nvGraphicFramePr>
          <p:cNvPr id="5" name="Diagram 4"/>
          <p:cNvGraphicFramePr/>
          <p:nvPr/>
        </p:nvGraphicFramePr>
        <p:xfrm>
          <a:off x="230187" y="990600"/>
          <a:ext cx="4953000" cy="27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B: Purpose/User/Use</a:t>
            </a:r>
            <a:endParaRPr lang="en-US" dirty="0"/>
          </a:p>
        </p:txBody>
      </p:sp>
      <p:graphicFrame>
        <p:nvGraphicFramePr>
          <p:cNvPr id="5" name="Diagram 4"/>
          <p:cNvGraphicFramePr/>
          <p:nvPr/>
        </p:nvGraphicFramePr>
        <p:xfrm>
          <a:off x="230187" y="990600"/>
          <a:ext cx="4953000" cy="27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a:buNone/>
            </a:pPr>
            <a:r>
              <a:rPr lang="en-US" sz="1200" dirty="0" smtClean="0"/>
              <a:t>At the end of this module, students will be able to:</a:t>
            </a:r>
          </a:p>
          <a:p>
            <a:pPr>
              <a:buNone/>
            </a:pPr>
            <a:endParaRPr lang="en-US" sz="1200" dirty="0" smtClean="0"/>
          </a:p>
          <a:p>
            <a:pPr marL="396875" indent="-214313">
              <a:spcAft>
                <a:spcPts val="600"/>
              </a:spcAft>
              <a:buFont typeface="+mj-lt"/>
              <a:buAutoNum type="arabicPeriod"/>
            </a:pPr>
            <a:r>
              <a:rPr lang="en-US" sz="1200" dirty="0" smtClean="0"/>
              <a:t>Define the purpose of an evaluation based on the context and the intended use of the findings.</a:t>
            </a:r>
          </a:p>
          <a:p>
            <a:pPr marL="396875" indent="-214313">
              <a:buFont typeface="+mj-lt"/>
              <a:buAutoNum type="arabicPeriod"/>
            </a:pPr>
            <a:r>
              <a:rPr lang="en-US" sz="1200" dirty="0" smtClean="0"/>
              <a:t>Explain how the evaluation’s purpose and intended use affect </a:t>
            </a:r>
            <a:r>
              <a:rPr lang="en-US" sz="1200" dirty="0" smtClean="0">
                <a:solidFill>
                  <a:schemeClr val="accent5">
                    <a:lumMod val="50000"/>
                  </a:schemeClr>
                </a:solidFill>
              </a:rPr>
              <a:t>choices made at key steps </a:t>
            </a:r>
            <a:r>
              <a:rPr lang="en-US" sz="1200" dirty="0" smtClean="0"/>
              <a:t>in the CDC Evaluation Framework.</a:t>
            </a:r>
          </a:p>
          <a:p>
            <a:pPr marL="342969" indent="-342969"/>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Step 1: </a:t>
            </a:r>
            <a:br>
              <a:rPr lang="en-US" dirty="0" smtClean="0"/>
            </a:br>
            <a:r>
              <a:rPr lang="en-US" dirty="0" smtClean="0"/>
              <a:t>Engage the Stakeholders</a:t>
            </a:r>
            <a:endParaRPr lang="en-US" dirty="0"/>
          </a:p>
        </p:txBody>
      </p:sp>
      <p:sp>
        <p:nvSpPr>
          <p:cNvPr id="14" name="Content Placeholder 13"/>
          <p:cNvSpPr>
            <a:spLocks noGrp="1"/>
          </p:cNvSpPr>
          <p:nvPr>
            <p:ph idx="1"/>
          </p:nvPr>
        </p:nvSpPr>
        <p:spPr>
          <a:xfrm>
            <a:off x="2209799" y="914400"/>
            <a:ext cx="3735388" cy="2743200"/>
          </a:xfrm>
        </p:spPr>
        <p:txBody>
          <a:bodyPr/>
          <a:lstStyle/>
          <a:p>
            <a:pPr marL="155575" lvl="0" indent="184150">
              <a:lnSpc>
                <a:spcPts val="1400"/>
              </a:lnSpc>
              <a:spcBef>
                <a:spcPts val="0"/>
              </a:spcBef>
              <a:spcAft>
                <a:spcPts val="300"/>
              </a:spcAft>
              <a:buFont typeface="Wingdings" pitchFamily="2" charset="2"/>
              <a:buChar char="q"/>
              <a:defRPr/>
            </a:pPr>
            <a:r>
              <a:rPr lang="en-US" sz="1200" dirty="0" smtClean="0"/>
              <a:t>community representatives </a:t>
            </a:r>
          </a:p>
          <a:p>
            <a:pPr marL="155575" lvl="0" indent="184150">
              <a:lnSpc>
                <a:spcPts val="1400"/>
              </a:lnSpc>
              <a:spcBef>
                <a:spcPts val="0"/>
              </a:spcBef>
              <a:spcAft>
                <a:spcPts val="300"/>
              </a:spcAft>
              <a:buFont typeface="Wingdings" pitchFamily="2" charset="2"/>
              <a:buChar char="q"/>
              <a:defRPr/>
            </a:pPr>
            <a:r>
              <a:rPr lang="en-US" sz="1200" dirty="0" smtClean="0"/>
              <a:t> pharmacist champion</a:t>
            </a:r>
          </a:p>
          <a:p>
            <a:pPr marL="155575" lvl="0" indent="184150">
              <a:lnSpc>
                <a:spcPts val="1400"/>
              </a:lnSpc>
              <a:spcBef>
                <a:spcPts val="0"/>
              </a:spcBef>
              <a:spcAft>
                <a:spcPts val="300"/>
              </a:spcAft>
              <a:buFont typeface="Wingdings" pitchFamily="2" charset="2"/>
              <a:buChar char="q"/>
              <a:defRPr/>
            </a:pPr>
            <a:r>
              <a:rPr lang="en-US" sz="1200" dirty="0" smtClean="0"/>
              <a:t> health insurance industry representative</a:t>
            </a:r>
          </a:p>
          <a:p>
            <a:pPr marL="155575" lvl="0" indent="184150">
              <a:lnSpc>
                <a:spcPts val="1400"/>
              </a:lnSpc>
              <a:spcBef>
                <a:spcPts val="0"/>
              </a:spcBef>
              <a:spcAft>
                <a:spcPts val="300"/>
              </a:spcAft>
              <a:buFont typeface="Wingdings" pitchFamily="2" charset="2"/>
              <a:buChar char="q"/>
              <a:defRPr/>
            </a:pPr>
            <a:r>
              <a:rPr lang="en-US" sz="1200" dirty="0" smtClean="0"/>
              <a:t> local physicians</a:t>
            </a:r>
          </a:p>
          <a:p>
            <a:pPr marL="155575" lvl="0" indent="184150">
              <a:lnSpc>
                <a:spcPts val="1400"/>
              </a:lnSpc>
              <a:spcBef>
                <a:spcPts val="0"/>
              </a:spcBef>
              <a:spcAft>
                <a:spcPts val="300"/>
              </a:spcAft>
              <a:buFont typeface="Wingdings" pitchFamily="2" charset="2"/>
              <a:buChar char="q"/>
              <a:defRPr/>
            </a:pPr>
            <a:r>
              <a:rPr lang="en-US" sz="1200" dirty="0" smtClean="0"/>
              <a:t> pharmacy school faculty member</a:t>
            </a:r>
          </a:p>
          <a:p>
            <a:pPr marL="155575" lvl="0" indent="184150">
              <a:lnSpc>
                <a:spcPts val="1400"/>
              </a:lnSpc>
              <a:spcBef>
                <a:spcPts val="0"/>
              </a:spcBef>
              <a:spcAft>
                <a:spcPts val="300"/>
              </a:spcAft>
              <a:buFont typeface="Wingdings" pitchFamily="2" charset="2"/>
              <a:buChar char="q"/>
              <a:defRPr/>
            </a:pPr>
            <a:r>
              <a:rPr lang="en-US" sz="1200" dirty="0" smtClean="0"/>
              <a:t> lead pharmacist</a:t>
            </a:r>
          </a:p>
          <a:p>
            <a:pPr marL="155575" lvl="0" indent="184150">
              <a:lnSpc>
                <a:spcPts val="1400"/>
              </a:lnSpc>
              <a:spcBef>
                <a:spcPts val="0"/>
              </a:spcBef>
              <a:spcAft>
                <a:spcPts val="300"/>
              </a:spcAft>
              <a:buFont typeface="Wingdings" pitchFamily="2" charset="2"/>
              <a:buChar char="q"/>
              <a:defRPr/>
            </a:pPr>
            <a:r>
              <a:rPr lang="en-US" sz="1200" dirty="0" smtClean="0"/>
              <a:t> state asthma program manager</a:t>
            </a:r>
          </a:p>
          <a:p>
            <a:pPr marL="155575" lvl="0" indent="184150">
              <a:lnSpc>
                <a:spcPts val="1400"/>
              </a:lnSpc>
              <a:spcBef>
                <a:spcPts val="0"/>
              </a:spcBef>
              <a:spcAft>
                <a:spcPts val="300"/>
              </a:spcAft>
              <a:buFont typeface="Wingdings" pitchFamily="2" charset="2"/>
              <a:buChar char="q"/>
              <a:defRPr/>
            </a:pPr>
            <a:r>
              <a:rPr lang="en-US" sz="1200" dirty="0" smtClean="0"/>
              <a:t> AFP program trainer</a:t>
            </a:r>
          </a:p>
          <a:p>
            <a:pPr marL="155575" lvl="0" indent="184150">
              <a:lnSpc>
                <a:spcPts val="1400"/>
              </a:lnSpc>
              <a:spcBef>
                <a:spcPts val="0"/>
              </a:spcBef>
              <a:spcAft>
                <a:spcPts val="300"/>
              </a:spcAft>
              <a:buFont typeface="Wingdings" pitchFamily="2" charset="2"/>
              <a:buChar char="q"/>
              <a:defRPr/>
            </a:pPr>
            <a:r>
              <a:rPr lang="en-US" sz="1200" dirty="0" smtClean="0"/>
              <a:t> pharmacy chain regional manager</a:t>
            </a:r>
          </a:p>
          <a:p>
            <a:pPr marL="155575" lvl="0" indent="184150">
              <a:lnSpc>
                <a:spcPts val="1400"/>
              </a:lnSpc>
              <a:spcBef>
                <a:spcPts val="0"/>
              </a:spcBef>
              <a:spcAft>
                <a:spcPts val="300"/>
              </a:spcAft>
              <a:buFont typeface="Wingdings" pitchFamily="2" charset="2"/>
              <a:buChar char="q"/>
              <a:defRPr/>
            </a:pPr>
            <a:r>
              <a:rPr lang="en-US" sz="1200" dirty="0" smtClean="0"/>
              <a:t> pharmacists from adopting sites</a:t>
            </a:r>
          </a:p>
          <a:p>
            <a:pPr marL="155575" lvl="0" indent="184150">
              <a:lnSpc>
                <a:spcPts val="1400"/>
              </a:lnSpc>
              <a:spcBef>
                <a:spcPts val="0"/>
              </a:spcBef>
              <a:spcAft>
                <a:spcPts val="300"/>
              </a:spcAft>
              <a:buFont typeface="Wingdings" pitchFamily="2" charset="2"/>
              <a:buChar char="q"/>
              <a:defRPr/>
            </a:pPr>
            <a:r>
              <a:rPr lang="en-US" sz="1200" dirty="0" smtClean="0"/>
              <a:t> pharmacy chain CFO (funder)</a:t>
            </a:r>
          </a:p>
          <a:p>
            <a:pPr marL="155575" lvl="0" indent="184150">
              <a:lnSpc>
                <a:spcPts val="1400"/>
              </a:lnSpc>
              <a:spcBef>
                <a:spcPts val="0"/>
              </a:spcBef>
              <a:spcAft>
                <a:spcPts val="300"/>
              </a:spcAft>
              <a:buFont typeface="Wingdings" pitchFamily="2" charset="2"/>
              <a:buChar char="q"/>
              <a:defRPr/>
            </a:pPr>
            <a:r>
              <a:rPr lang="en-US" sz="1200" dirty="0" smtClean="0"/>
              <a:t> pharmacy chain marketing manager</a:t>
            </a:r>
          </a:p>
          <a:p>
            <a:pPr marL="155575" lvl="0" indent="184150">
              <a:lnSpc>
                <a:spcPts val="1400"/>
              </a:lnSpc>
              <a:spcBef>
                <a:spcPts val="0"/>
              </a:spcBef>
              <a:spcAft>
                <a:spcPts val="300"/>
              </a:spcAft>
              <a:buFont typeface="Wingdings" pitchFamily="2" charset="2"/>
              <a:buChar char="q"/>
              <a:defRPr/>
            </a:pPr>
            <a:r>
              <a:rPr lang="en-US" sz="1200" dirty="0" smtClean="0"/>
              <a:t> national asthma coalition rep</a:t>
            </a:r>
          </a:p>
          <a:p>
            <a:endParaRPr lang="en-US" dirty="0"/>
          </a:p>
        </p:txBody>
      </p:sp>
      <p:sp>
        <p:nvSpPr>
          <p:cNvPr id="13" name="Rounded Rectangle 12"/>
          <p:cNvSpPr/>
          <p:nvPr/>
        </p:nvSpPr>
        <p:spPr>
          <a:xfrm>
            <a:off x="230187" y="13716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US" sz="1400" b="1" dirty="0" smtClean="0">
                <a:cs typeface="Arial" pitchFamily="34" charset="0"/>
              </a:rPr>
              <a:t>Who are the </a:t>
            </a:r>
          </a:p>
          <a:p>
            <a:pPr>
              <a:lnSpc>
                <a:spcPts val="1500"/>
              </a:lnSpc>
            </a:pPr>
            <a:r>
              <a:rPr lang="en-US" sz="1400" b="1" i="1" u="sng" dirty="0" smtClean="0">
                <a:solidFill>
                  <a:schemeClr val="accent5">
                    <a:lumMod val="60000"/>
                    <a:lumOff val="40000"/>
                  </a:schemeClr>
                </a:solidFill>
                <a:cs typeface="Arial" pitchFamily="34" charset="0"/>
              </a:rPr>
              <a:t>key stakeholders </a:t>
            </a:r>
          </a:p>
          <a:p>
            <a:pPr>
              <a:lnSpc>
                <a:spcPts val="1500"/>
              </a:lnSpc>
            </a:pPr>
            <a:r>
              <a:rPr lang="en-US" sz="1400" b="1" dirty="0" smtClean="0">
                <a:cs typeface="Arial" pitchFamily="34" charset="0"/>
              </a:rPr>
              <a:t>for this evaluation?</a:t>
            </a:r>
          </a:p>
          <a:p>
            <a:pPr>
              <a:lnSpc>
                <a:spcPts val="1500"/>
              </a:lnSpc>
            </a:pPr>
            <a:endParaRPr lang="en-US" sz="1400" b="1" dirty="0" smtClean="0">
              <a:cs typeface="Arial" pitchFamily="34" charset="0"/>
            </a:endParaRPr>
          </a:p>
          <a:p>
            <a:pPr>
              <a:lnSpc>
                <a:spcPts val="1500"/>
              </a:lnSpc>
            </a:pPr>
            <a:r>
              <a:rPr lang="en-US" sz="1400" b="1" dirty="0" smtClean="0">
                <a:cs typeface="Arial" pitchFamily="34" charset="0"/>
              </a:rPr>
              <a:t>[</a:t>
            </a:r>
            <a:r>
              <a:rPr lang="en-US" sz="1400" b="1" i="1" dirty="0" smtClean="0">
                <a:cs typeface="Arial" pitchFamily="34" charset="0"/>
              </a:rPr>
              <a:t>You choose</a:t>
            </a:r>
            <a:r>
              <a:rPr lang="en-US" sz="1400" b="1" dirty="0" smtClean="0">
                <a:cs typeface="Arial" pitchFamily="34" charset="0"/>
              </a:rPr>
              <a:t>.]</a:t>
            </a:r>
          </a:p>
          <a:p>
            <a:endParaRPr lang="en-US" dirty="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Step 1: </a:t>
            </a:r>
            <a:br>
              <a:rPr lang="en-US" dirty="0" smtClean="0"/>
            </a:br>
            <a:r>
              <a:rPr lang="en-US" dirty="0" smtClean="0"/>
              <a:t>Engage the Stakeholders</a:t>
            </a:r>
            <a:endParaRPr lang="en-US" dirty="0"/>
          </a:p>
        </p:txBody>
      </p:sp>
      <p:sp>
        <p:nvSpPr>
          <p:cNvPr id="14" name="Content Placeholder 13"/>
          <p:cNvSpPr>
            <a:spLocks noGrp="1"/>
          </p:cNvSpPr>
          <p:nvPr>
            <p:ph idx="1"/>
          </p:nvPr>
        </p:nvSpPr>
        <p:spPr>
          <a:xfrm>
            <a:off x="2209799" y="914400"/>
            <a:ext cx="3735388" cy="2743200"/>
          </a:xfrm>
        </p:spPr>
        <p:txBody>
          <a:bodyPr/>
          <a:lstStyle/>
          <a:p>
            <a:pPr marL="155575" lvl="0" indent="184150">
              <a:lnSpc>
                <a:spcPts val="1400"/>
              </a:lnSpc>
              <a:spcBef>
                <a:spcPts val="0"/>
              </a:spcBef>
              <a:spcAft>
                <a:spcPts val="300"/>
              </a:spcAft>
              <a:buFont typeface="Wingdings" pitchFamily="2" charset="2"/>
              <a:buChar char="q"/>
              <a:defRPr/>
            </a:pPr>
            <a:r>
              <a:rPr lang="en-US" sz="1200" dirty="0" smtClean="0"/>
              <a:t>community representatives </a:t>
            </a:r>
          </a:p>
          <a:p>
            <a:pPr marL="155575" lvl="0" indent="184150">
              <a:lnSpc>
                <a:spcPts val="1400"/>
              </a:lnSpc>
              <a:spcBef>
                <a:spcPts val="0"/>
              </a:spcBef>
              <a:spcAft>
                <a:spcPts val="300"/>
              </a:spcAft>
              <a:buFont typeface="Wingdings" pitchFamily="2" charset="2"/>
              <a:buChar char="q"/>
              <a:defRPr/>
            </a:pPr>
            <a:r>
              <a:rPr lang="en-US" sz="1200" dirty="0" smtClean="0"/>
              <a:t> pharmacist champion</a:t>
            </a:r>
          </a:p>
          <a:p>
            <a:pPr marL="155575" lvl="0" indent="184150">
              <a:lnSpc>
                <a:spcPts val="1400"/>
              </a:lnSpc>
              <a:spcBef>
                <a:spcPts val="0"/>
              </a:spcBef>
              <a:spcAft>
                <a:spcPts val="300"/>
              </a:spcAft>
              <a:buFont typeface="Wingdings" pitchFamily="2" charset="2"/>
              <a:buChar char="q"/>
              <a:defRPr/>
            </a:pPr>
            <a:r>
              <a:rPr lang="en-US" sz="1200" dirty="0" smtClean="0"/>
              <a:t> health insurance industry representative</a:t>
            </a:r>
          </a:p>
          <a:p>
            <a:pPr marL="155575" lvl="0" indent="184150">
              <a:lnSpc>
                <a:spcPts val="1400"/>
              </a:lnSpc>
              <a:spcBef>
                <a:spcPts val="0"/>
              </a:spcBef>
              <a:spcAft>
                <a:spcPts val="300"/>
              </a:spcAft>
              <a:buFont typeface="Wingdings" pitchFamily="2" charset="2"/>
              <a:buChar char="q"/>
              <a:defRPr/>
            </a:pPr>
            <a:r>
              <a:rPr lang="en-US" sz="1200" dirty="0" smtClean="0"/>
              <a:t> local physicians</a:t>
            </a:r>
          </a:p>
          <a:p>
            <a:pPr marL="155575" lvl="0" indent="184150">
              <a:lnSpc>
                <a:spcPts val="1400"/>
              </a:lnSpc>
              <a:spcBef>
                <a:spcPts val="0"/>
              </a:spcBef>
              <a:spcAft>
                <a:spcPts val="300"/>
              </a:spcAft>
              <a:buFont typeface="Wingdings" pitchFamily="2" charset="2"/>
              <a:buChar char="q"/>
              <a:defRPr/>
            </a:pPr>
            <a:r>
              <a:rPr lang="en-US" sz="1200" dirty="0" smtClean="0"/>
              <a:t> pharmacy school faculty member</a:t>
            </a:r>
          </a:p>
          <a:p>
            <a:pPr marL="155575" lvl="0" indent="184150">
              <a:lnSpc>
                <a:spcPts val="1400"/>
              </a:lnSpc>
              <a:spcBef>
                <a:spcPts val="0"/>
              </a:spcBef>
              <a:spcAft>
                <a:spcPts val="300"/>
              </a:spcAft>
              <a:buFont typeface="Wingdings" pitchFamily="2" charset="2"/>
              <a:buChar char="q"/>
              <a:defRPr/>
            </a:pPr>
            <a:r>
              <a:rPr lang="en-US" sz="1200" dirty="0" smtClean="0"/>
              <a:t> lead pharmacist</a:t>
            </a:r>
          </a:p>
          <a:p>
            <a:pPr marL="155575" lvl="0" indent="184150">
              <a:lnSpc>
                <a:spcPts val="1400"/>
              </a:lnSpc>
              <a:spcBef>
                <a:spcPts val="0"/>
              </a:spcBef>
              <a:spcAft>
                <a:spcPts val="300"/>
              </a:spcAft>
              <a:buFont typeface="Wingdings" pitchFamily="2" charset="2"/>
              <a:buChar char="q"/>
              <a:defRPr/>
            </a:pPr>
            <a:r>
              <a:rPr lang="en-US" sz="1200" dirty="0" smtClean="0"/>
              <a:t> state asthma program manager</a:t>
            </a:r>
          </a:p>
          <a:p>
            <a:pPr marL="155575" lvl="0" indent="184150">
              <a:lnSpc>
                <a:spcPts val="1400"/>
              </a:lnSpc>
              <a:spcBef>
                <a:spcPts val="0"/>
              </a:spcBef>
              <a:spcAft>
                <a:spcPts val="300"/>
              </a:spcAft>
              <a:buFont typeface="Wingdings" pitchFamily="2" charset="2"/>
              <a:buChar char="q"/>
              <a:defRPr/>
            </a:pPr>
            <a:r>
              <a:rPr lang="en-US" sz="1200" dirty="0" smtClean="0"/>
              <a:t> AFP program trainer</a:t>
            </a:r>
          </a:p>
          <a:p>
            <a:pPr marL="155575" lvl="0" indent="184150">
              <a:lnSpc>
                <a:spcPts val="1400"/>
              </a:lnSpc>
              <a:spcBef>
                <a:spcPts val="0"/>
              </a:spcBef>
              <a:spcAft>
                <a:spcPts val="300"/>
              </a:spcAft>
              <a:buFont typeface="Wingdings" pitchFamily="2" charset="2"/>
              <a:buChar char="q"/>
              <a:defRPr/>
            </a:pPr>
            <a:r>
              <a:rPr lang="en-US" sz="1200" dirty="0" smtClean="0"/>
              <a:t> pharmacy chain regional manager</a:t>
            </a:r>
          </a:p>
          <a:p>
            <a:pPr marL="155575" lvl="0" indent="184150">
              <a:lnSpc>
                <a:spcPts val="1400"/>
              </a:lnSpc>
              <a:spcBef>
                <a:spcPts val="0"/>
              </a:spcBef>
              <a:spcAft>
                <a:spcPts val="300"/>
              </a:spcAft>
              <a:buFont typeface="Wingdings" pitchFamily="2" charset="2"/>
              <a:buChar char="q"/>
              <a:defRPr/>
            </a:pPr>
            <a:r>
              <a:rPr lang="en-US" sz="1200" dirty="0" smtClean="0"/>
              <a:t> pharmacists from adopting sites</a:t>
            </a:r>
          </a:p>
          <a:p>
            <a:pPr marL="155575" lvl="0" indent="184150">
              <a:lnSpc>
                <a:spcPts val="1400"/>
              </a:lnSpc>
              <a:spcBef>
                <a:spcPts val="0"/>
              </a:spcBef>
              <a:spcAft>
                <a:spcPts val="300"/>
              </a:spcAft>
              <a:buFont typeface="Wingdings" pitchFamily="2" charset="2"/>
              <a:buChar char="q"/>
              <a:defRPr/>
            </a:pPr>
            <a:r>
              <a:rPr lang="en-US" sz="1200" dirty="0" smtClean="0"/>
              <a:t> pharmacy chain CFO (funder)</a:t>
            </a:r>
          </a:p>
          <a:p>
            <a:pPr marL="155575" lvl="0" indent="184150">
              <a:lnSpc>
                <a:spcPts val="1400"/>
              </a:lnSpc>
              <a:spcBef>
                <a:spcPts val="0"/>
              </a:spcBef>
              <a:spcAft>
                <a:spcPts val="300"/>
              </a:spcAft>
              <a:buFont typeface="Wingdings" pitchFamily="2" charset="2"/>
              <a:buChar char="q"/>
              <a:defRPr/>
            </a:pPr>
            <a:r>
              <a:rPr lang="en-US" sz="1200" dirty="0" smtClean="0"/>
              <a:t> pharmacy chain marketing manager</a:t>
            </a:r>
          </a:p>
          <a:p>
            <a:pPr marL="155575" lvl="0" indent="184150">
              <a:lnSpc>
                <a:spcPts val="1400"/>
              </a:lnSpc>
              <a:spcBef>
                <a:spcPts val="0"/>
              </a:spcBef>
              <a:spcAft>
                <a:spcPts val="300"/>
              </a:spcAft>
              <a:buFont typeface="Wingdings" pitchFamily="2" charset="2"/>
              <a:buChar char="q"/>
              <a:defRPr/>
            </a:pPr>
            <a:r>
              <a:rPr lang="en-US" sz="1200" dirty="0" smtClean="0"/>
              <a:t> national asthma coalition rep</a:t>
            </a:r>
          </a:p>
          <a:p>
            <a:endParaRPr lang="en-US" dirty="0"/>
          </a:p>
        </p:txBody>
      </p:sp>
      <p:sp>
        <p:nvSpPr>
          <p:cNvPr id="13" name="Rounded Rectangle 12"/>
          <p:cNvSpPr/>
          <p:nvPr/>
        </p:nvSpPr>
        <p:spPr>
          <a:xfrm>
            <a:off x="230187" y="13716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US" sz="1400" b="1" dirty="0" smtClean="0">
                <a:cs typeface="Arial" pitchFamily="34" charset="0"/>
              </a:rPr>
              <a:t>Who are the </a:t>
            </a:r>
          </a:p>
          <a:p>
            <a:pPr>
              <a:lnSpc>
                <a:spcPts val="1500"/>
              </a:lnSpc>
            </a:pPr>
            <a:r>
              <a:rPr lang="en-US" sz="1400" b="1" i="1" u="sng" dirty="0" smtClean="0">
                <a:solidFill>
                  <a:schemeClr val="accent5">
                    <a:lumMod val="60000"/>
                    <a:lumOff val="40000"/>
                  </a:schemeClr>
                </a:solidFill>
                <a:cs typeface="Arial" pitchFamily="34" charset="0"/>
              </a:rPr>
              <a:t>key stakeholders </a:t>
            </a:r>
          </a:p>
          <a:p>
            <a:pPr>
              <a:lnSpc>
                <a:spcPts val="1500"/>
              </a:lnSpc>
            </a:pPr>
            <a:r>
              <a:rPr lang="en-US" sz="1400" b="1" dirty="0" smtClean="0">
                <a:cs typeface="Arial" pitchFamily="34" charset="0"/>
              </a:rPr>
              <a:t>for this evaluation?</a:t>
            </a:r>
          </a:p>
          <a:p>
            <a:pPr>
              <a:lnSpc>
                <a:spcPts val="1500"/>
              </a:lnSpc>
            </a:pPr>
            <a:endParaRPr lang="en-US" sz="1400" b="1" dirty="0" smtClean="0">
              <a:cs typeface="Arial" pitchFamily="34" charset="0"/>
            </a:endParaRPr>
          </a:p>
          <a:p>
            <a:pPr>
              <a:lnSpc>
                <a:spcPts val="1500"/>
              </a:lnSpc>
            </a:pPr>
            <a:r>
              <a:rPr lang="en-US" sz="1400" b="1" dirty="0" smtClean="0">
                <a:cs typeface="Arial" pitchFamily="34" charset="0"/>
              </a:rPr>
              <a:t>[</a:t>
            </a:r>
            <a:r>
              <a:rPr lang="en-US" sz="1400" b="1" i="1" dirty="0" smtClean="0">
                <a:cs typeface="Arial" pitchFamily="34" charset="0"/>
              </a:rPr>
              <a:t>You choose</a:t>
            </a:r>
            <a:r>
              <a:rPr lang="en-US" sz="1400" b="1" dirty="0" smtClean="0">
                <a:cs typeface="Arial" pitchFamily="34" charset="0"/>
              </a:rPr>
              <a:t>.]</a:t>
            </a:r>
          </a:p>
          <a:p>
            <a:endParaRPr lang="en-US" dirty="0">
              <a:cs typeface="Arial" pitchFamily="34" charset="0"/>
            </a:endParaRPr>
          </a:p>
        </p:txBody>
      </p:sp>
      <p:pic>
        <p:nvPicPr>
          <p:cNvPr id="6" name="Picture 5" descr="checkmark.gif"/>
          <p:cNvPicPr>
            <a:picLocks noChangeAspect="1"/>
          </p:cNvPicPr>
          <p:nvPr/>
        </p:nvPicPr>
        <p:blipFill>
          <a:blip r:embed="rId3"/>
          <a:stretch>
            <a:fillRect/>
          </a:stretch>
        </p:blipFill>
        <p:spPr>
          <a:xfrm>
            <a:off x="2363787" y="914400"/>
            <a:ext cx="196953" cy="171450"/>
          </a:xfrm>
          <a:prstGeom prst="rect">
            <a:avLst/>
          </a:prstGeom>
        </p:spPr>
      </p:pic>
      <p:pic>
        <p:nvPicPr>
          <p:cNvPr id="7" name="Picture 6" descr="checkmark.gif"/>
          <p:cNvPicPr>
            <a:picLocks noChangeAspect="1"/>
          </p:cNvPicPr>
          <p:nvPr/>
        </p:nvPicPr>
        <p:blipFill>
          <a:blip r:embed="rId3"/>
          <a:stretch>
            <a:fillRect/>
          </a:stretch>
        </p:blipFill>
        <p:spPr>
          <a:xfrm>
            <a:off x="2363787" y="2209800"/>
            <a:ext cx="196953" cy="171450"/>
          </a:xfrm>
          <a:prstGeom prst="rect">
            <a:avLst/>
          </a:prstGeom>
        </p:spPr>
      </p:pic>
      <p:pic>
        <p:nvPicPr>
          <p:cNvPr id="8" name="Picture 7" descr="checkmark.gif"/>
          <p:cNvPicPr>
            <a:picLocks noChangeAspect="1"/>
          </p:cNvPicPr>
          <p:nvPr/>
        </p:nvPicPr>
        <p:blipFill>
          <a:blip r:embed="rId3"/>
          <a:stretch>
            <a:fillRect/>
          </a:stretch>
        </p:blipFill>
        <p:spPr>
          <a:xfrm>
            <a:off x="2363787" y="2438400"/>
            <a:ext cx="196953" cy="171450"/>
          </a:xfrm>
          <a:prstGeom prst="rect">
            <a:avLst/>
          </a:prstGeom>
        </p:spPr>
      </p:pic>
      <p:pic>
        <p:nvPicPr>
          <p:cNvPr id="9" name="Picture 8" descr="checkmark.gif"/>
          <p:cNvPicPr>
            <a:picLocks noChangeAspect="1"/>
          </p:cNvPicPr>
          <p:nvPr/>
        </p:nvPicPr>
        <p:blipFill>
          <a:blip r:embed="rId3"/>
          <a:stretch>
            <a:fillRect/>
          </a:stretch>
        </p:blipFill>
        <p:spPr>
          <a:xfrm>
            <a:off x="2363787" y="2038350"/>
            <a:ext cx="196953" cy="1714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graphicFrame>
        <p:nvGraphicFramePr>
          <p:cNvPr id="4" name="Content Placeholder 3"/>
          <p:cNvGraphicFramePr>
            <a:graphicFrameLocks noGrp="1"/>
          </p:cNvGraphicFramePr>
          <p:nvPr>
            <p:ph idx="1"/>
          </p:nvPr>
        </p:nvGraphicFramePr>
        <p:xfrm>
          <a:off x="379730" y="1112520"/>
          <a:ext cx="5489257" cy="2468880"/>
        </p:xfrm>
        <a:graphic>
          <a:graphicData uri="http://schemas.openxmlformats.org/drawingml/2006/table">
            <a:tbl>
              <a:tblPr firstRow="1" bandRow="1">
                <a:tableStyleId>{5C22544A-7EE6-4342-B048-85BDC9FD1C3A}</a:tableStyleId>
              </a:tblPr>
              <a:tblGrid>
                <a:gridCol w="992028"/>
                <a:gridCol w="2133600"/>
                <a:gridCol w="2363629"/>
              </a:tblGrid>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60992" marR="60992" marT="30480" marB="30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Scenario A:  Replication and Expansion of a Pilot Project</a:t>
                      </a:r>
                    </a:p>
                  </a:txBody>
                  <a:tcPr marL="60992" marR="60992" marT="30480" marB="30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Scenario</a:t>
                      </a:r>
                      <a:r>
                        <a:rPr lang="en-US" sz="1100" baseline="0" dirty="0" smtClean="0">
                          <a:latin typeface="Arial" pitchFamily="34" charset="0"/>
                          <a:cs typeface="Arial" pitchFamily="34" charset="0"/>
                        </a:rPr>
                        <a:t> B: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Program Improvement</a:t>
                      </a:r>
                    </a:p>
                    <a:p>
                      <a:endParaRPr lang="en-US" sz="1100" dirty="0">
                        <a:latin typeface="Arial" pitchFamily="34" charset="0"/>
                        <a:cs typeface="Arial" pitchFamily="34" charset="0"/>
                      </a:endParaRPr>
                    </a:p>
                  </a:txBody>
                  <a:tcPr marL="60992" marR="60992" marT="30480" marB="30480"/>
                </a:tc>
              </a:tr>
              <a:tr h="670560">
                <a:tc>
                  <a:txBody>
                    <a:bodyPr/>
                    <a:lstStyle/>
                    <a:p>
                      <a:r>
                        <a:rPr lang="en-US" sz="1100" dirty="0" smtClean="0">
                          <a:latin typeface="Arial" pitchFamily="34" charset="0"/>
                          <a:cs typeface="Arial" pitchFamily="34" charset="0"/>
                        </a:rPr>
                        <a:t>Purpose</a:t>
                      </a:r>
                      <a:endParaRPr lang="en-US" sz="1100" dirty="0">
                        <a:latin typeface="Arial" pitchFamily="34" charset="0"/>
                        <a:cs typeface="Arial" pitchFamily="34" charset="0"/>
                      </a:endParaRPr>
                    </a:p>
                  </a:txBody>
                  <a:tcPr marL="60992" marR="60992" marT="30480" marB="30480"/>
                </a:tc>
                <a:tc>
                  <a:txBody>
                    <a:bodyPr/>
                    <a:lstStyle/>
                    <a:p>
                      <a:r>
                        <a:rPr lang="en-US" sz="1100" dirty="0" smtClean="0">
                          <a:latin typeface="Arial" pitchFamily="34" charset="0"/>
                          <a:cs typeface="Arial" pitchFamily="34" charset="0"/>
                        </a:rPr>
                        <a:t>To gather information to support the replication and expansion of a pilot program.</a:t>
                      </a:r>
                      <a:endParaRPr lang="en-US" sz="1100" dirty="0">
                        <a:latin typeface="Arial" pitchFamily="34" charset="0"/>
                        <a:cs typeface="Arial" pitchFamily="34" charset="0"/>
                      </a:endParaRPr>
                    </a:p>
                  </a:txBody>
                  <a:tcPr marL="60992" marR="60992" marT="30480" marB="30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To understand why the program at one location is foundering.</a:t>
                      </a:r>
                    </a:p>
                  </a:txBody>
                  <a:tcPr marL="60992" marR="60992" marT="30480" marB="30480"/>
                </a:tc>
              </a:tr>
              <a:tr h="1056640">
                <a:tc>
                  <a:txBody>
                    <a:bodyPr/>
                    <a:lstStyle/>
                    <a:p>
                      <a:r>
                        <a:rPr lang="en-US" sz="1100" dirty="0" smtClean="0">
                          <a:latin typeface="Arial" pitchFamily="34" charset="0"/>
                          <a:cs typeface="Arial" pitchFamily="34" charset="0"/>
                        </a:rPr>
                        <a:t>Key Stakeholders</a:t>
                      </a:r>
                      <a:endParaRPr lang="en-US" sz="1100" dirty="0">
                        <a:latin typeface="Arial" pitchFamily="34" charset="0"/>
                        <a:cs typeface="Arial" pitchFamily="34" charset="0"/>
                      </a:endParaRPr>
                    </a:p>
                  </a:txBody>
                  <a:tcPr marL="60992" marR="60992" marT="30480" marB="30480"/>
                </a:tc>
                <a:tc>
                  <a:txBody>
                    <a:bodyPr/>
                    <a:lstStyle/>
                    <a:p>
                      <a:pPr marL="173038" indent="-173038">
                        <a:buFont typeface="Arial" pitchFamily="34" charset="0"/>
                        <a:buChar char="•"/>
                      </a:pPr>
                      <a:r>
                        <a:rPr lang="en-US" sz="1100" dirty="0" smtClean="0">
                          <a:solidFill>
                            <a:schemeClr val="tx1"/>
                          </a:solidFill>
                          <a:latin typeface="Arial" pitchFamily="34" charset="0"/>
                          <a:cs typeface="Arial" pitchFamily="34" charset="0"/>
                        </a:rPr>
                        <a:t>the pharmacy champion</a:t>
                      </a:r>
                    </a:p>
                    <a:p>
                      <a:pPr marL="173038" indent="-173038">
                        <a:buFont typeface="Arial" pitchFamily="34" charset="0"/>
                        <a:buChar char="•"/>
                      </a:pPr>
                      <a:r>
                        <a:rPr lang="en-US" sz="1100" dirty="0" smtClean="0">
                          <a:latin typeface="Arial" pitchFamily="34" charset="0"/>
                          <a:cs typeface="Arial" pitchFamily="34" charset="0"/>
                        </a:rPr>
                        <a:t>the pharmacy chain (funder) company</a:t>
                      </a:r>
                    </a:p>
                    <a:p>
                      <a:pPr marL="173038" indent="-173038">
                        <a:buFont typeface="Arial" pitchFamily="34" charset="0"/>
                        <a:buChar char="•"/>
                      </a:pPr>
                      <a:r>
                        <a:rPr lang="en-US" sz="1100" dirty="0" smtClean="0">
                          <a:latin typeface="Arial" pitchFamily="34" charset="0"/>
                          <a:cs typeface="Arial" pitchFamily="34" charset="0"/>
                        </a:rPr>
                        <a:t>the pharmacy chain regional manager</a:t>
                      </a:r>
                    </a:p>
                    <a:p>
                      <a:pPr marL="173038" indent="-173038">
                        <a:buFont typeface="Arial" pitchFamily="34" charset="0"/>
                        <a:buChar char="•"/>
                      </a:pPr>
                      <a:r>
                        <a:rPr lang="en-US" sz="1100" dirty="0" smtClean="0">
                          <a:latin typeface="Arial" pitchFamily="34" charset="0"/>
                          <a:cs typeface="Arial" pitchFamily="34" charset="0"/>
                        </a:rPr>
                        <a:t>pharmacists from potentially adopting sites</a:t>
                      </a:r>
                    </a:p>
                  </a:txBody>
                  <a:tcPr marL="60992" marR="60992" marT="30480" marB="30480"/>
                </a:tc>
                <a:tc>
                  <a:txBody>
                    <a:bodyPr/>
                    <a:lstStyle/>
                    <a:p>
                      <a:pPr marL="173038" indent="-173038">
                        <a:buFont typeface="Arial" pitchFamily="34" charset="0"/>
                        <a:buChar char="•"/>
                      </a:pPr>
                      <a:r>
                        <a:rPr lang="en-US" sz="1100" dirty="0" smtClean="0">
                          <a:latin typeface="Arial" pitchFamily="34" charset="0"/>
                          <a:cs typeface="Arial" pitchFamily="34" charset="0"/>
                        </a:rPr>
                        <a:t>the state asthma program manager</a:t>
                      </a:r>
                    </a:p>
                    <a:p>
                      <a:pPr marL="173038" indent="-173038">
                        <a:buFont typeface="Arial" pitchFamily="34" charset="0"/>
                        <a:buChar char="•"/>
                      </a:pPr>
                      <a:r>
                        <a:rPr lang="en-US" sz="1100" dirty="0" smtClean="0">
                          <a:latin typeface="Arial" pitchFamily="34" charset="0"/>
                          <a:cs typeface="Arial" pitchFamily="34" charset="0"/>
                        </a:rPr>
                        <a:t>the lead pharmacist at this location</a:t>
                      </a:r>
                    </a:p>
                    <a:p>
                      <a:pPr marL="173038" indent="-173038">
                        <a:buFont typeface="Arial" pitchFamily="34" charset="0"/>
                        <a:buChar char="•"/>
                      </a:pPr>
                      <a:r>
                        <a:rPr lang="en-US" sz="1100" dirty="0" smtClean="0">
                          <a:latin typeface="Arial" pitchFamily="34" charset="0"/>
                          <a:cs typeface="Arial" pitchFamily="34" charset="0"/>
                        </a:rPr>
                        <a:t>the AFP program trainer</a:t>
                      </a:r>
                    </a:p>
                    <a:p>
                      <a:pPr marL="173038" indent="-173038">
                        <a:buFont typeface="Arial" pitchFamily="34" charset="0"/>
                        <a:buChar char="•"/>
                      </a:pPr>
                      <a:r>
                        <a:rPr lang="en-US" sz="1100" dirty="0" smtClean="0">
                          <a:latin typeface="Arial" pitchFamily="34" charset="0"/>
                          <a:cs typeface="Arial" pitchFamily="34" charset="0"/>
                        </a:rPr>
                        <a:t>community  representatives</a:t>
                      </a:r>
                    </a:p>
                    <a:p>
                      <a:endParaRPr lang="en-US" sz="1100" dirty="0">
                        <a:latin typeface="Arial" pitchFamily="34" charset="0"/>
                        <a:cs typeface="Arial" pitchFamily="34" charset="0"/>
                      </a:endParaRPr>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41190"/>
    </mc:Choice>
    <mc:Fallback xmlns="">
      <p:transition spd="slow" advTm="4119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Step 1:</a:t>
            </a:r>
            <a:br>
              <a:rPr lang="en-US" dirty="0" smtClean="0"/>
            </a:br>
            <a:r>
              <a:rPr lang="en-US" dirty="0" smtClean="0"/>
              <a:t>Engaging the Stakeholders</a:t>
            </a:r>
            <a:endParaRPr lang="en-US" dirty="0"/>
          </a:p>
        </p:txBody>
      </p:sp>
      <p:sp>
        <p:nvSpPr>
          <p:cNvPr id="3" name="Content Placeholder 2"/>
          <p:cNvSpPr>
            <a:spLocks noGrp="1"/>
          </p:cNvSpPr>
          <p:nvPr>
            <p:ph idx="1"/>
          </p:nvPr>
        </p:nvSpPr>
        <p:spPr>
          <a:xfrm>
            <a:off x="306387" y="990600"/>
            <a:ext cx="5184299" cy="2743200"/>
          </a:xfrm>
        </p:spPr>
        <p:txBody>
          <a:bodyPr/>
          <a:lstStyle/>
          <a:p>
            <a:pPr marL="0" indent="0">
              <a:spcAft>
                <a:spcPts val="600"/>
              </a:spcAft>
            </a:pPr>
            <a:r>
              <a:rPr lang="en-US" sz="1150" dirty="0" smtClean="0"/>
              <a:t>To learn more about engaging stakeholders and identifying the key stakeholders for a particular evaluation see:</a:t>
            </a:r>
          </a:p>
          <a:p>
            <a:pPr marL="517525" indent="-284163">
              <a:spcBef>
                <a:spcPts val="0"/>
              </a:spcBef>
              <a:buBlip>
                <a:blip r:embed="rId3"/>
              </a:buBlip>
            </a:pPr>
            <a:r>
              <a:rPr lang="en-US" sz="1150" dirty="0" smtClean="0"/>
              <a:t> </a:t>
            </a:r>
            <a:r>
              <a:rPr lang="en-US" sz="1150" dirty="0" smtClean="0">
                <a:solidFill>
                  <a:schemeClr val="accent2"/>
                </a:solidFill>
              </a:rPr>
              <a:t>Webinar 2: Getting Started and Engaging Your Stakeholders</a:t>
            </a:r>
            <a:r>
              <a:rPr lang="en-US" sz="1150" dirty="0" smtClean="0"/>
              <a:t> (http://www.cdc.gov/asthma/program_eval/webinar2.htm)</a:t>
            </a:r>
          </a:p>
          <a:p>
            <a:pPr marL="517525" indent="-284163">
              <a:spcBef>
                <a:spcPts val="0"/>
              </a:spcBef>
              <a:buBlip>
                <a:blip r:embed="rId3"/>
              </a:buBlip>
            </a:pPr>
            <a:r>
              <a:rPr lang="en-US" sz="1150" dirty="0" smtClean="0">
                <a:solidFill>
                  <a:schemeClr val="accent2"/>
                </a:solidFill>
              </a:rPr>
              <a:t>Learning and Growing through Evaluation (strategy 1) </a:t>
            </a:r>
            <a:r>
              <a:rPr lang="en-US" sz="1150" dirty="0" smtClean="0"/>
              <a:t>http://www.cdc.gov/asthma/program_eval/lg-mod2_draftfinal_allsections_wordaym.pdf </a:t>
            </a:r>
          </a:p>
          <a:p>
            <a:pPr marL="517525" indent="-284163">
              <a:spcBef>
                <a:spcPts val="0"/>
              </a:spcBef>
              <a:buBlip>
                <a:blip r:embed="rId3"/>
              </a:buBlip>
            </a:pPr>
            <a:r>
              <a:rPr lang="en-US" sz="1150" dirty="0" smtClean="0">
                <a:solidFill>
                  <a:schemeClr val="accent2"/>
                </a:solidFill>
              </a:rPr>
              <a:t>A Practical Guide for Engaging Stakeholders in Developing Evaluation Questions </a:t>
            </a:r>
            <a:r>
              <a:rPr lang="en-US" sz="1150" dirty="0" smtClean="0"/>
              <a:t>(http://www.rwjf.org/en/research-publications/find-rwjf-research/2009/12/the-robert-wood-johnson-foundation-evaluation-series-guidance-fo/a-practical-guide-for-engaging-stakeholders-in-developing-evalua.html)</a:t>
            </a:r>
          </a:p>
          <a:p>
            <a:pPr marL="517525" indent="-284163">
              <a:spcBef>
                <a:spcPts val="0"/>
              </a:spcBef>
              <a:buBlip>
                <a:blip r:embed="rId3"/>
              </a:buBlip>
            </a:pPr>
            <a:r>
              <a:rPr lang="nb-NO" sz="1150" dirty="0" smtClean="0">
                <a:solidFill>
                  <a:schemeClr val="accent2"/>
                </a:solidFill>
              </a:rPr>
              <a:t> GetSmart Program Planner Step 1: Engage Stakeholders</a:t>
            </a:r>
            <a:r>
              <a:rPr lang="nb-NO" sz="1150" dirty="0" smtClean="0"/>
              <a:t> (http://www.cdc.gov/getsmart/program-planner/step1.pdf)</a:t>
            </a:r>
          </a:p>
          <a:p>
            <a:pPr marL="517525" indent="-284163"/>
            <a:endParaRPr lang="en-US" sz="1200" dirty="0" smtClean="0"/>
          </a:p>
          <a:p>
            <a:pPr marL="517525" indent="-284163">
              <a:buBlip>
                <a:blip r:embed="rId3"/>
              </a:buBlip>
            </a:pPr>
            <a:endParaRPr lang="en-US" sz="1200" dirty="0" smtClean="0">
              <a:solidFill>
                <a:schemeClr val="accent2"/>
              </a:solidFill>
            </a:endParaRPr>
          </a:p>
          <a:p>
            <a:pPr marL="690563" indent="-690563"/>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2153"/>
    </mc:Choice>
    <mc:Fallback xmlns="">
      <p:transition spd="slow" advTm="1215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Focus the Evaluation Design</a:t>
            </a:r>
            <a:endParaRPr lang="en-US" dirty="0"/>
          </a:p>
        </p:txBody>
      </p:sp>
      <p:sp>
        <p:nvSpPr>
          <p:cNvPr id="3" name="Content Placeholder 2"/>
          <p:cNvSpPr>
            <a:spLocks noGrp="1"/>
          </p:cNvSpPr>
          <p:nvPr>
            <p:ph idx="1"/>
          </p:nvPr>
        </p:nvSpPr>
        <p:spPr>
          <a:xfrm>
            <a:off x="382588" y="1016000"/>
            <a:ext cx="4952999" cy="965200"/>
          </a:xfrm>
        </p:spPr>
        <p:txBody>
          <a:bodyPr/>
          <a:lstStyle/>
          <a:p>
            <a:pPr indent="0"/>
            <a:r>
              <a:rPr lang="en-US" sz="1200" dirty="0" smtClean="0"/>
              <a:t>In this second example, we are going to see how the purpose of the evaluation affects Step 3 of the Evaluation Framework: Focus the Evaluation Design. </a:t>
            </a:r>
            <a:endParaRPr lang="en-US" sz="1200" dirty="0"/>
          </a:p>
        </p:txBody>
      </p:sp>
      <p:pic>
        <p:nvPicPr>
          <p:cNvPr id="4" name="Picture 3" descr="Slide4.JPG"/>
          <p:cNvPicPr>
            <a:picLocks noChangeAspect="1"/>
          </p:cNvPicPr>
          <p:nvPr/>
        </p:nvPicPr>
        <p:blipFill>
          <a:blip r:embed="rId3"/>
          <a:stretch>
            <a:fillRect/>
          </a:stretch>
        </p:blipFill>
        <p:spPr>
          <a:xfrm>
            <a:off x="2033059" y="1778906"/>
            <a:ext cx="1931405" cy="1877789"/>
          </a:xfrm>
          <a:prstGeom prst="rect">
            <a:avLst/>
          </a:prstGeom>
        </p:spPr>
      </p:pic>
      <p:sp>
        <p:nvSpPr>
          <p:cNvPr id="5" name="Oval 4"/>
          <p:cNvSpPr/>
          <p:nvPr/>
        </p:nvSpPr>
        <p:spPr>
          <a:xfrm>
            <a:off x="3202067" y="2692400"/>
            <a:ext cx="711570" cy="71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72" tIns="30486" rIns="60972" bIns="30486"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8431"/>
    </mc:Choice>
    <mc:Fallback xmlns="">
      <p:transition spd="slow" advTm="184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Evaluation Focus</a:t>
            </a:r>
            <a:endParaRPr lang="en-US" dirty="0"/>
          </a:p>
        </p:txBody>
      </p:sp>
      <p:sp>
        <p:nvSpPr>
          <p:cNvPr id="10" name="TextBox 9"/>
          <p:cNvSpPr txBox="1"/>
          <p:nvPr/>
        </p:nvSpPr>
        <p:spPr>
          <a:xfrm>
            <a:off x="534987" y="990600"/>
            <a:ext cx="5335588" cy="677108"/>
          </a:xfrm>
          <a:prstGeom prst="rect">
            <a:avLst/>
          </a:prstGeom>
          <a:noFill/>
        </p:spPr>
        <p:txBody>
          <a:bodyPr wrap="square" rtlCol="0">
            <a:spAutoFit/>
          </a:bodyPr>
          <a:lstStyle/>
          <a:p>
            <a:r>
              <a:rPr lang="en-US" sz="1200" b="1" dirty="0" smtClean="0">
                <a:solidFill>
                  <a:schemeClr val="tx2"/>
                </a:solidFill>
                <a:latin typeface="+mn-lt"/>
              </a:rPr>
              <a:t>There are probably 50 potential, valid focuses for evaluating </a:t>
            </a:r>
          </a:p>
          <a:p>
            <a:r>
              <a:rPr lang="en-US" sz="1200" b="1" dirty="0" smtClean="0">
                <a:solidFill>
                  <a:schemeClr val="tx2"/>
                </a:solidFill>
                <a:latin typeface="+mn-lt"/>
              </a:rPr>
              <a:t>any complex program.</a:t>
            </a:r>
          </a:p>
          <a:p>
            <a:endParaRPr lang="en-US" sz="1400" dirty="0" smtClean="0">
              <a:latin typeface="+mn-lt"/>
            </a:endParaRPr>
          </a:p>
        </p:txBody>
      </p:sp>
      <p:pic>
        <p:nvPicPr>
          <p:cNvPr id="9" name="Picture 8" descr="target_sm.jpg"/>
          <p:cNvPicPr>
            <a:picLocks noChangeAspect="1"/>
          </p:cNvPicPr>
          <p:nvPr/>
        </p:nvPicPr>
        <p:blipFill>
          <a:blip r:embed="rId3"/>
          <a:stretch>
            <a:fillRect/>
          </a:stretch>
        </p:blipFill>
        <p:spPr>
          <a:xfrm>
            <a:off x="611187" y="1600200"/>
            <a:ext cx="1600200" cy="1574800"/>
          </a:xfrm>
          <a:prstGeom prst="rect">
            <a:avLst/>
          </a:prstGeom>
        </p:spPr>
      </p:pic>
      <p:sp>
        <p:nvSpPr>
          <p:cNvPr id="11" name="TextBox 10"/>
          <p:cNvSpPr txBox="1"/>
          <p:nvPr/>
        </p:nvSpPr>
        <p:spPr>
          <a:xfrm>
            <a:off x="2287587" y="1619071"/>
            <a:ext cx="2783134" cy="1102033"/>
          </a:xfrm>
          <a:prstGeom prst="rect">
            <a:avLst/>
          </a:prstGeom>
          <a:noFill/>
        </p:spPr>
        <p:txBody>
          <a:bodyPr wrap="none" rtlCol="0">
            <a:spAutoFit/>
          </a:bodyPr>
          <a:lstStyle/>
          <a:p>
            <a:pPr>
              <a:lnSpc>
                <a:spcPts val="1600"/>
              </a:lnSpc>
            </a:pPr>
            <a:r>
              <a:rPr lang="en-US" sz="1200" b="1" dirty="0" smtClean="0">
                <a:solidFill>
                  <a:schemeClr val="tx2"/>
                </a:solidFill>
                <a:latin typeface="+mn-lt"/>
              </a:rPr>
              <a:t>So again, </a:t>
            </a:r>
            <a:r>
              <a:rPr lang="en-US" sz="1200" b="1" dirty="0" smtClean="0">
                <a:solidFill>
                  <a:schemeClr val="accent5">
                    <a:lumMod val="50000"/>
                  </a:schemeClr>
                </a:solidFill>
                <a:latin typeface="+mn-lt"/>
              </a:rPr>
              <a:t>purpose, user and use </a:t>
            </a:r>
          </a:p>
          <a:p>
            <a:pPr>
              <a:lnSpc>
                <a:spcPts val="1600"/>
              </a:lnSpc>
            </a:pPr>
            <a:r>
              <a:rPr lang="en-US" sz="1200" b="1" dirty="0" smtClean="0">
                <a:solidFill>
                  <a:schemeClr val="tx2"/>
                </a:solidFill>
                <a:latin typeface="+mn-lt"/>
              </a:rPr>
              <a:t>will help us narrow down the many </a:t>
            </a:r>
          </a:p>
          <a:p>
            <a:pPr>
              <a:lnSpc>
                <a:spcPts val="1600"/>
              </a:lnSpc>
            </a:pPr>
            <a:r>
              <a:rPr lang="en-US" sz="1200" b="1" dirty="0" smtClean="0">
                <a:solidFill>
                  <a:schemeClr val="tx2"/>
                </a:solidFill>
                <a:latin typeface="+mn-lt"/>
              </a:rPr>
              <a:t>possible evaluation focuses to </a:t>
            </a:r>
          </a:p>
          <a:p>
            <a:pPr>
              <a:lnSpc>
                <a:spcPts val="1600"/>
              </a:lnSpc>
            </a:pPr>
            <a:r>
              <a:rPr lang="en-US" sz="1200" b="1" dirty="0" smtClean="0">
                <a:solidFill>
                  <a:schemeClr val="tx2"/>
                </a:solidFill>
                <a:latin typeface="+mn-lt"/>
              </a:rPr>
              <a:t>the ones that matter most for </a:t>
            </a:r>
            <a:r>
              <a:rPr lang="en-US" sz="1200" b="1" i="1" dirty="0" smtClean="0">
                <a:solidFill>
                  <a:schemeClr val="tx2"/>
                </a:solidFill>
                <a:latin typeface="+mn-lt"/>
              </a:rPr>
              <a:t>this </a:t>
            </a:r>
          </a:p>
          <a:p>
            <a:pPr>
              <a:lnSpc>
                <a:spcPts val="1600"/>
              </a:lnSpc>
            </a:pPr>
            <a:r>
              <a:rPr lang="en-US" sz="1200" b="1" dirty="0" smtClean="0">
                <a:solidFill>
                  <a:schemeClr val="tx2"/>
                </a:solidFill>
                <a:latin typeface="+mn-lt"/>
              </a:rPr>
              <a:t>evaluation at </a:t>
            </a:r>
            <a:r>
              <a:rPr lang="en-US" sz="1200" b="1" i="1" dirty="0" smtClean="0">
                <a:solidFill>
                  <a:schemeClr val="tx2"/>
                </a:solidFill>
                <a:latin typeface="+mn-lt"/>
              </a:rPr>
              <a:t>this</a:t>
            </a:r>
            <a:r>
              <a:rPr lang="en-US" sz="1200" b="1" dirty="0" smtClean="0">
                <a:solidFill>
                  <a:schemeClr val="tx2"/>
                </a:solidFill>
                <a:latin typeface="+mn-lt"/>
              </a:rPr>
              <a:t> time.</a:t>
            </a:r>
          </a:p>
        </p:txBody>
      </p:sp>
    </p:spTree>
  </p:cSld>
  <p:clrMapOvr>
    <a:masterClrMapping/>
  </p:clrMapOvr>
  <mc:AlternateContent xmlns:mc="http://schemas.openxmlformats.org/markup-compatibility/2006" xmlns:p14="http://schemas.microsoft.com/office/powerpoint/2010/main">
    <mc:Choice Requires="p14">
      <p:transition spd="slow" p14:dur="2000" advTm="154344"/>
    </mc:Choice>
    <mc:Fallback xmlns="">
      <p:transition spd="slow" advTm="15434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Basic Evaluation Focuses</a:t>
            </a:r>
            <a:endParaRPr lang="en-US" dirty="0"/>
          </a:p>
        </p:txBody>
      </p:sp>
      <p:sp>
        <p:nvSpPr>
          <p:cNvPr id="3" name="Content Placeholder 2"/>
          <p:cNvSpPr>
            <a:spLocks noGrp="1"/>
          </p:cNvSpPr>
          <p:nvPr>
            <p:ph idx="1"/>
          </p:nvPr>
        </p:nvSpPr>
        <p:spPr>
          <a:xfrm>
            <a:off x="457438" y="1295400"/>
            <a:ext cx="5184299" cy="2438400"/>
          </a:xfrm>
        </p:spPr>
        <p:txBody>
          <a:bodyPr/>
          <a:lstStyle/>
          <a:p>
            <a:pPr marL="173038" indent="-173038">
              <a:lnSpc>
                <a:spcPts val="1400"/>
              </a:lnSpc>
              <a:spcBef>
                <a:spcPts val="0"/>
              </a:spcBef>
              <a:spcAft>
                <a:spcPts val="600"/>
              </a:spcAft>
              <a:buFont typeface="+mj-lt"/>
              <a:buAutoNum type="arabicPeriod"/>
            </a:pPr>
            <a:r>
              <a:rPr lang="en-US" sz="1200" dirty="0" smtClean="0"/>
              <a:t>Process Evaluation Questions - “Did I get the inputs I needed?” “Could I mount the activities and outputs as I intended?”</a:t>
            </a:r>
          </a:p>
          <a:p>
            <a:pPr marL="173038" indent="-173038">
              <a:lnSpc>
                <a:spcPts val="1400"/>
              </a:lnSpc>
              <a:spcBef>
                <a:spcPts val="0"/>
              </a:spcBef>
              <a:spcAft>
                <a:spcPts val="600"/>
              </a:spcAft>
              <a:buFont typeface="+mj-lt"/>
              <a:buAutoNum type="arabicPeriod"/>
            </a:pPr>
            <a:r>
              <a:rPr lang="en-US" sz="1200" dirty="0" smtClean="0"/>
              <a:t>Outcome Evaluation Questions - “Did the program work?” “Was it effective?”</a:t>
            </a:r>
          </a:p>
          <a:p>
            <a:pPr marL="173038" indent="-173038">
              <a:lnSpc>
                <a:spcPts val="1400"/>
              </a:lnSpc>
              <a:spcBef>
                <a:spcPts val="0"/>
              </a:spcBef>
              <a:spcAft>
                <a:spcPts val="600"/>
              </a:spcAft>
              <a:buFont typeface="+mj-lt"/>
              <a:buAutoNum type="arabicPeriod"/>
            </a:pPr>
            <a:r>
              <a:rPr lang="en-US" sz="1200" dirty="0" smtClean="0"/>
              <a:t>Efficiency Evaluation Questions - “If I give you this much input, how many activities or how much output could you produce?”</a:t>
            </a:r>
          </a:p>
          <a:p>
            <a:pPr marL="173038" indent="-173038">
              <a:lnSpc>
                <a:spcPts val="1400"/>
              </a:lnSpc>
              <a:spcBef>
                <a:spcPts val="0"/>
              </a:spcBef>
              <a:spcAft>
                <a:spcPts val="600"/>
              </a:spcAft>
              <a:buFont typeface="+mj-lt"/>
              <a:buAutoNum type="arabicPeriod"/>
            </a:pPr>
            <a:r>
              <a:rPr lang="en-US" sz="1200" dirty="0" smtClean="0"/>
              <a:t>Causal Attribution Evaluation - “Did the outcomes occur because  of our program’s activities and outputs?”</a:t>
            </a:r>
          </a:p>
          <a:p>
            <a:pPr marL="173038" indent="-173038">
              <a:lnSpc>
                <a:spcPts val="1400"/>
              </a:lnSpc>
              <a:spcBef>
                <a:spcPts val="0"/>
              </a:spcBef>
              <a:spcAft>
                <a:spcPts val="600"/>
              </a:spcAft>
              <a:buFont typeface="+mj-lt"/>
              <a:buAutoNum type="arabicPeriod"/>
            </a:pPr>
            <a:r>
              <a:rPr lang="en-US" sz="1200" dirty="0" smtClean="0"/>
              <a:t>Cost/Benefit Evaluation – “Did my activities actually make a difference for the key outcomes of interest?” “How much bang    for the buck?”</a:t>
            </a:r>
            <a:endParaRPr lang="en-US" sz="1200" b="1" dirty="0" smtClean="0">
              <a:solidFill>
                <a:srgbClr val="FF0000"/>
              </a:solidFill>
            </a:endParaRPr>
          </a:p>
          <a:p>
            <a:pPr marL="304861" indent="-121944"/>
            <a:endParaRPr lang="en-US" sz="1200" dirty="0" smtClean="0"/>
          </a:p>
        </p:txBody>
      </p:sp>
      <p:sp>
        <p:nvSpPr>
          <p:cNvPr id="5" name="TextBox 4"/>
          <p:cNvSpPr txBox="1"/>
          <p:nvPr/>
        </p:nvSpPr>
        <p:spPr>
          <a:xfrm>
            <a:off x="230187" y="939225"/>
            <a:ext cx="5181600" cy="553998"/>
          </a:xfrm>
          <a:prstGeom prst="rect">
            <a:avLst/>
          </a:prstGeom>
          <a:noFill/>
        </p:spPr>
        <p:txBody>
          <a:bodyPr wrap="square" rtlCol="0">
            <a:spAutoFit/>
          </a:bodyPr>
          <a:lstStyle/>
          <a:p>
            <a:r>
              <a:rPr lang="en-US" sz="1400" b="1" dirty="0" smtClean="0">
                <a:solidFill>
                  <a:schemeClr val="tx2"/>
                </a:solidFill>
                <a:latin typeface="+mn-lt"/>
              </a:rPr>
              <a:t>The 5 most common types of evaluation focus are: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advTm="154344"/>
    </mc:Choice>
    <mc:Fallback xmlns="">
      <p:transition spd="slow" advTm="15434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AFP Case Study Review</a:t>
            </a:r>
            <a:endParaRPr lang="en-US" dirty="0"/>
          </a:p>
        </p:txBody>
      </p:sp>
      <p:sp>
        <p:nvSpPr>
          <p:cNvPr id="4" name="Content Placeholder 3"/>
          <p:cNvSpPr>
            <a:spLocks noGrp="1"/>
          </p:cNvSpPr>
          <p:nvPr>
            <p:ph idx="1"/>
          </p:nvPr>
        </p:nvSpPr>
        <p:spPr>
          <a:xfrm>
            <a:off x="1371837" y="914400"/>
            <a:ext cx="2973150" cy="2743200"/>
          </a:xfrm>
        </p:spPr>
        <p:txBody>
          <a:bodyPr/>
          <a:lstStyle/>
          <a:p>
            <a:pPr marL="0" indent="0">
              <a:lnSpc>
                <a:spcPts val="1700"/>
              </a:lnSpc>
              <a:spcBef>
                <a:spcPts val="0"/>
              </a:spcBef>
              <a:spcAft>
                <a:spcPts val="0"/>
              </a:spcAft>
            </a:pPr>
            <a:r>
              <a:rPr lang="en-US" sz="1200" dirty="0" smtClean="0"/>
              <a:t>Interventions:</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specialized AFP trainer </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patient education materials</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promotional activities</a:t>
            </a:r>
          </a:p>
          <a:p>
            <a:pPr marL="339725" indent="-222250">
              <a:lnSpc>
                <a:spcPts val="1700"/>
              </a:lnSpc>
              <a:spcBef>
                <a:spcPts val="0"/>
              </a:spcBef>
              <a:spcAft>
                <a:spcPts val="600"/>
              </a:spcAft>
              <a:buClr>
                <a:schemeClr val="accent5">
                  <a:lumMod val="50000"/>
                </a:schemeClr>
              </a:buClr>
              <a:buFont typeface="Wingdings" pitchFamily="2" charset="2"/>
              <a:buChar char="Ø"/>
            </a:pPr>
            <a:r>
              <a:rPr lang="en-US" sz="1200" dirty="0" smtClean="0"/>
              <a:t>marketing materials</a:t>
            </a:r>
          </a:p>
          <a:p>
            <a:pPr>
              <a:lnSpc>
                <a:spcPts val="1700"/>
              </a:lnSpc>
              <a:spcBef>
                <a:spcPts val="0"/>
              </a:spcBef>
              <a:spcAft>
                <a:spcPts val="0"/>
              </a:spcAft>
            </a:pPr>
            <a:r>
              <a:rPr lang="en-US" sz="1200" dirty="0" smtClean="0"/>
              <a:t>Desired Outcome: </a:t>
            </a:r>
          </a:p>
          <a:p>
            <a:pPr marL="339725" indent="-222250">
              <a:lnSpc>
                <a:spcPts val="1700"/>
              </a:lnSpc>
              <a:spcBef>
                <a:spcPts val="0"/>
              </a:spcBef>
              <a:spcAft>
                <a:spcPts val="600"/>
              </a:spcAft>
              <a:buClr>
                <a:schemeClr val="accent5">
                  <a:lumMod val="50000"/>
                </a:schemeClr>
              </a:buClr>
              <a:buFont typeface="Wingdings" pitchFamily="2" charset="2"/>
              <a:buChar char="Ø"/>
            </a:pPr>
            <a:r>
              <a:rPr lang="en-US" sz="1200" dirty="0" smtClean="0"/>
              <a:t>good asthma control</a:t>
            </a:r>
          </a:p>
          <a:p>
            <a:pPr marL="0" indent="0">
              <a:lnSpc>
                <a:spcPts val="1700"/>
              </a:lnSpc>
              <a:spcBef>
                <a:spcPts val="0"/>
              </a:spcBef>
              <a:spcAft>
                <a:spcPts val="0"/>
              </a:spcAft>
            </a:pPr>
            <a:r>
              <a:rPr lang="en-US" sz="1200" dirty="0" smtClean="0"/>
              <a:t>Scenarios: </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A: expanding a pilot project.</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B: understand why the program  is failing at one location.</a:t>
            </a:r>
          </a:p>
          <a:p>
            <a:pPr>
              <a:lnSpc>
                <a:spcPts val="1400"/>
              </a:lnSpc>
            </a:pPr>
            <a:endParaRPr lang="en-US" sz="1400" dirty="0"/>
          </a:p>
        </p:txBody>
      </p:sp>
      <p:pic>
        <p:nvPicPr>
          <p:cNvPr id="5" name="Picture 4" descr="asthma_edu.jpg"/>
          <p:cNvPicPr>
            <a:picLocks noChangeAspect="1"/>
          </p:cNvPicPr>
          <p:nvPr/>
        </p:nvPicPr>
        <p:blipFill>
          <a:blip r:embed="rId3"/>
          <a:srcRect b="4308"/>
          <a:stretch>
            <a:fillRect/>
          </a:stretch>
        </p:blipFill>
        <p:spPr>
          <a:xfrm>
            <a:off x="77787" y="990600"/>
            <a:ext cx="1143000" cy="1648239"/>
          </a:xfrm>
          <a:prstGeom prst="rect">
            <a:avLst/>
          </a:prstGeom>
        </p:spPr>
      </p:pic>
      <p:pic>
        <p:nvPicPr>
          <p:cNvPr id="6" name="Picture 5" descr="arms_outstretched_sm.jpg"/>
          <p:cNvPicPr>
            <a:picLocks noChangeAspect="1"/>
          </p:cNvPicPr>
          <p:nvPr/>
        </p:nvPicPr>
        <p:blipFill>
          <a:blip r:embed="rId4"/>
          <a:srcRect r="7936"/>
          <a:stretch>
            <a:fillRect/>
          </a:stretch>
        </p:blipFill>
        <p:spPr>
          <a:xfrm>
            <a:off x="4311121" y="2362200"/>
            <a:ext cx="1786466" cy="1447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 Review</a:t>
            </a:r>
            <a:endParaRPr lang="en-US" dirty="0"/>
          </a:p>
        </p:txBody>
      </p:sp>
      <p:graphicFrame>
        <p:nvGraphicFramePr>
          <p:cNvPr id="4" name="Table 3"/>
          <p:cNvGraphicFramePr>
            <a:graphicFrameLocks noGrp="1"/>
          </p:cNvGraphicFramePr>
          <p:nvPr/>
        </p:nvGraphicFramePr>
        <p:xfrm>
          <a:off x="508266" y="1117600"/>
          <a:ext cx="4674921" cy="2255520"/>
        </p:xfrm>
        <a:graphic>
          <a:graphicData uri="http://schemas.openxmlformats.org/drawingml/2006/table">
            <a:tbl>
              <a:tblPr firstRow="1" bandRow="1">
                <a:tableStyleId>{5C22544A-7EE6-4342-B048-85BDC9FD1C3A}</a:tableStyleId>
              </a:tblPr>
              <a:tblGrid>
                <a:gridCol w="740257"/>
                <a:gridCol w="3934664"/>
              </a:tblGrid>
              <a:tr h="345440">
                <a:tc>
                  <a:txBody>
                    <a:bodyPr/>
                    <a:lstStyle/>
                    <a:p>
                      <a:endParaRPr lang="en-US" sz="800" dirty="0"/>
                    </a:p>
                  </a:txBody>
                  <a:tcPr marL="60992" marR="60992" marT="30480" marB="30480"/>
                </a:tc>
                <a:tc>
                  <a:txBody>
                    <a:bodyPr/>
                    <a:lstStyle/>
                    <a:p>
                      <a:r>
                        <a:rPr lang="en-US" sz="1200" dirty="0" smtClean="0"/>
                        <a:t>Scenario A: Replicate</a:t>
                      </a:r>
                      <a:r>
                        <a:rPr lang="en-US" sz="1200" baseline="0" dirty="0" smtClean="0"/>
                        <a:t> </a:t>
                      </a:r>
                      <a:r>
                        <a:rPr lang="en-US" sz="1200" dirty="0" smtClean="0"/>
                        <a:t>and Expand</a:t>
                      </a:r>
                      <a:r>
                        <a:rPr lang="en-US" sz="1200" baseline="0" dirty="0" smtClean="0"/>
                        <a:t> </a:t>
                      </a:r>
                      <a:r>
                        <a:rPr lang="en-US" sz="1200" dirty="0" smtClean="0"/>
                        <a:t>a Pilot Project</a:t>
                      </a:r>
                      <a:endParaRPr lang="en-US" sz="1200" dirty="0"/>
                    </a:p>
                  </a:txBody>
                  <a:tcPr marL="60992" marR="60992" marT="30480" marB="30480"/>
                </a:tc>
              </a:tr>
              <a:tr h="1910080">
                <a:tc>
                  <a:txBody>
                    <a:bodyPr/>
                    <a:lstStyle/>
                    <a:p>
                      <a:r>
                        <a:rPr lang="en-US" sz="1200" dirty="0" smtClean="0"/>
                        <a:t>Context</a:t>
                      </a:r>
                      <a:endParaRPr lang="en-US" sz="1200" dirty="0"/>
                    </a:p>
                  </a:txBody>
                  <a:tcPr marL="60992" marR="60992" marT="30480" marB="30480"/>
                </a:tc>
                <a:tc>
                  <a:txBody>
                    <a:bodyPr/>
                    <a:lstStyle/>
                    <a:p>
                      <a:pPr marL="0" indent="174625">
                        <a:buFont typeface="Arial" pitchFamily="34" charset="0"/>
                        <a:buChar char="•"/>
                        <a:tabLst/>
                      </a:pPr>
                      <a:r>
                        <a:rPr lang="en-US" sz="1200" dirty="0" smtClean="0"/>
                        <a:t>Successful AFP pilot program </a:t>
                      </a:r>
                    </a:p>
                    <a:p>
                      <a:pPr marL="0" marR="0" indent="174625" algn="l" defTabSz="609722"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Sponsored by a large retail pharmacy chain</a:t>
                      </a:r>
                    </a:p>
                    <a:p>
                      <a:pPr marL="0" indent="174625">
                        <a:buFont typeface="Arial" pitchFamily="34" charset="0"/>
                        <a:buChar char="•"/>
                        <a:tabLst/>
                      </a:pPr>
                      <a:r>
                        <a:rPr lang="en-US" sz="1200" dirty="0" smtClean="0">
                          <a:solidFill>
                            <a:schemeClr val="tx1"/>
                          </a:solidFill>
                        </a:rPr>
                        <a:t>E</a:t>
                      </a:r>
                      <a:r>
                        <a:rPr lang="en-US" sz="1200" dirty="0" smtClean="0"/>
                        <a:t>xpand this pilot project ?</a:t>
                      </a:r>
                    </a:p>
                    <a:p>
                      <a:pPr>
                        <a:buNone/>
                      </a:pPr>
                      <a:endParaRPr lang="en-US" sz="1200" dirty="0" smtClean="0"/>
                    </a:p>
                    <a:p>
                      <a:pPr>
                        <a:buNone/>
                      </a:pPr>
                      <a:r>
                        <a:rPr lang="en-US" sz="1200" dirty="0" smtClean="0"/>
                        <a:t>You are to evaluate the pilot project and provide the regional manager with the information he needs to decide whether and how to introduce additional AFP programs in his region.</a:t>
                      </a:r>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7825"/>
    </mc:Choice>
    <mc:Fallback xmlns="">
      <p:transition spd="slow" advTm="782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A: Review Purpose/User/Use</a:t>
            </a:r>
            <a:endParaRPr lang="en-US" dirty="0"/>
          </a:p>
        </p:txBody>
      </p:sp>
      <p:graphicFrame>
        <p:nvGraphicFramePr>
          <p:cNvPr id="5" name="Diagram 4"/>
          <p:cNvGraphicFramePr/>
          <p:nvPr/>
        </p:nvGraphicFramePr>
        <p:xfrm>
          <a:off x="230187" y="990600"/>
          <a:ext cx="4953000" cy="27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Today’s Focus</a:t>
            </a:r>
            <a:endParaRPr lang="en-US" dirty="0"/>
          </a:p>
        </p:txBody>
      </p:sp>
      <p:sp>
        <p:nvSpPr>
          <p:cNvPr id="4" name="Content Placeholder 3"/>
          <p:cNvSpPr>
            <a:spLocks noGrp="1"/>
          </p:cNvSpPr>
          <p:nvPr>
            <p:ph idx="1"/>
          </p:nvPr>
        </p:nvSpPr>
        <p:spPr/>
        <p:txBody>
          <a:bodyPr/>
          <a:lstStyle/>
          <a:p>
            <a:pPr marL="60325" indent="0"/>
            <a:r>
              <a:rPr lang="en-US" sz="1200" dirty="0" smtClean="0"/>
              <a:t>The evaluation’s purpose informs all 6 steps of the CDC Evaluation Framework. However, today we will focus on  three </a:t>
            </a:r>
            <a:r>
              <a:rPr lang="en-US" sz="1200" i="1" dirty="0" smtClean="0">
                <a:solidFill>
                  <a:schemeClr val="accent5">
                    <a:lumMod val="50000"/>
                  </a:schemeClr>
                </a:solidFill>
              </a:rPr>
              <a:t>key </a:t>
            </a:r>
            <a:r>
              <a:rPr lang="en-US" sz="1200" dirty="0" smtClean="0"/>
              <a:t>steps:</a:t>
            </a:r>
          </a:p>
          <a:p>
            <a:pPr marL="60325" indent="0"/>
            <a:endParaRPr lang="en-US" sz="1200" dirty="0" smtClean="0"/>
          </a:p>
          <a:p>
            <a:pPr marL="292054" lvl="1" indent="0">
              <a:buNone/>
            </a:pPr>
            <a:r>
              <a:rPr lang="en-US" sz="1200" dirty="0" smtClean="0"/>
              <a:t>Step 1: Engage the Stakeholders</a:t>
            </a:r>
          </a:p>
          <a:p>
            <a:pPr marL="292054" lvl="1" indent="0">
              <a:spcBef>
                <a:spcPts val="1200"/>
              </a:spcBef>
              <a:buNone/>
            </a:pPr>
            <a:r>
              <a:rPr lang="en-US" sz="1200" dirty="0" smtClean="0"/>
              <a:t>Step 3: Focus the Evaluation Design</a:t>
            </a:r>
          </a:p>
          <a:p>
            <a:pPr marL="292054" lvl="1" indent="0">
              <a:spcBef>
                <a:spcPts val="1200"/>
              </a:spcBef>
              <a:buNone/>
            </a:pPr>
            <a:r>
              <a:rPr lang="en-US" sz="1200" dirty="0" smtClean="0"/>
              <a:t>Step 6: Ensure Use and Share </a:t>
            </a:r>
          </a:p>
          <a:p>
            <a:pPr marL="292054" lvl="1" indent="0">
              <a:spcBef>
                <a:spcPts val="0"/>
              </a:spcBef>
              <a:buNone/>
            </a:pPr>
            <a:r>
              <a:rPr lang="en-US" sz="1200" dirty="0" smtClean="0"/>
              <a:t>             Lessons Learned</a:t>
            </a:r>
          </a:p>
          <a:p>
            <a:endParaRPr lang="en-US" dirty="0"/>
          </a:p>
        </p:txBody>
      </p:sp>
      <p:sp>
        <p:nvSpPr>
          <p:cNvPr id="6" name="Rectangle 5"/>
          <p:cNvSpPr/>
          <p:nvPr/>
        </p:nvSpPr>
        <p:spPr>
          <a:xfrm>
            <a:off x="5106987" y="2667000"/>
            <a:ext cx="9921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lide4.JPG"/>
          <p:cNvPicPr>
            <a:picLocks noChangeAspect="1"/>
          </p:cNvPicPr>
          <p:nvPr/>
        </p:nvPicPr>
        <p:blipFill>
          <a:blip r:embed="rId3"/>
          <a:stretch>
            <a:fillRect/>
          </a:stretch>
        </p:blipFill>
        <p:spPr>
          <a:xfrm>
            <a:off x="3659187" y="1524000"/>
            <a:ext cx="2272895" cy="2209800"/>
          </a:xfrm>
          <a:prstGeom prst="rect">
            <a:avLst/>
          </a:prstGeom>
        </p:spPr>
      </p:pic>
      <p:sp>
        <p:nvSpPr>
          <p:cNvPr id="7" name="Oval 6"/>
          <p:cNvSpPr/>
          <p:nvPr/>
        </p:nvSpPr>
        <p:spPr>
          <a:xfrm>
            <a:off x="3794760" y="19812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7387" y="15240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6987" y="26670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Choosing the Evaluation Focus</a:t>
            </a:r>
            <a:endParaRPr lang="en-US" dirty="0"/>
          </a:p>
        </p:txBody>
      </p:sp>
      <p:sp>
        <p:nvSpPr>
          <p:cNvPr id="5" name="Content Placeholder 2"/>
          <p:cNvSpPr>
            <a:spLocks noGrp="1"/>
          </p:cNvSpPr>
          <p:nvPr>
            <p:ph idx="1"/>
          </p:nvPr>
        </p:nvSpPr>
        <p:spPr>
          <a:xfrm>
            <a:off x="686038" y="1143000"/>
            <a:ext cx="4725749" cy="609600"/>
          </a:xfrm>
        </p:spPr>
        <p:txBody>
          <a:bodyPr/>
          <a:lstStyle/>
          <a:p>
            <a:pPr marL="0" indent="0" algn="ctr">
              <a:buNone/>
            </a:pPr>
            <a:r>
              <a:rPr lang="en-US" sz="1200" b="1" dirty="0" smtClean="0"/>
              <a:t>Given the </a:t>
            </a:r>
            <a:r>
              <a:rPr lang="en-US" sz="1200" b="1" dirty="0" smtClean="0">
                <a:solidFill>
                  <a:schemeClr val="accent5">
                    <a:lumMod val="50000"/>
                  </a:schemeClr>
                </a:solidFill>
              </a:rPr>
              <a:t>purpose, user and use </a:t>
            </a:r>
            <a:r>
              <a:rPr lang="en-US" sz="1200" b="1" dirty="0" smtClean="0"/>
              <a:t>for this evaluation, how would you begin to focus this evaluation design?</a:t>
            </a:r>
          </a:p>
          <a:p>
            <a:endParaRPr lang="en-US" sz="1400" dirty="0"/>
          </a:p>
        </p:txBody>
      </p:sp>
      <p:pic>
        <p:nvPicPr>
          <p:cNvPr id="6" name="Picture 5" descr="crossroads_sm.jpg"/>
          <p:cNvPicPr>
            <a:picLocks noChangeAspect="1"/>
          </p:cNvPicPr>
          <p:nvPr/>
        </p:nvPicPr>
        <p:blipFill>
          <a:blip r:embed="rId3"/>
          <a:stretch>
            <a:fillRect/>
          </a:stretch>
        </p:blipFill>
        <p:spPr>
          <a:xfrm>
            <a:off x="1754187" y="1752600"/>
            <a:ext cx="2679700" cy="19788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Consider the Program Description</a:t>
            </a:r>
            <a:endParaRPr lang="en-US" dirty="0"/>
          </a:p>
        </p:txBody>
      </p:sp>
      <p:sp>
        <p:nvSpPr>
          <p:cNvPr id="14" name="Content Placeholder 13"/>
          <p:cNvSpPr>
            <a:spLocks noGrp="1"/>
          </p:cNvSpPr>
          <p:nvPr>
            <p:ph idx="1"/>
          </p:nvPr>
        </p:nvSpPr>
        <p:spPr>
          <a:xfrm>
            <a:off x="304959" y="965200"/>
            <a:ext cx="5183028" cy="787400"/>
          </a:xfrm>
        </p:spPr>
        <p:txBody>
          <a:bodyPr/>
          <a:lstStyle/>
          <a:p>
            <a:pPr marL="0" indent="0">
              <a:lnSpc>
                <a:spcPts val="1600"/>
              </a:lnSpc>
              <a:spcBef>
                <a:spcPts val="0"/>
              </a:spcBef>
            </a:pPr>
            <a:r>
              <a:rPr lang="en-US" sz="1200" dirty="0" smtClean="0">
                <a:cs typeface="Arial" pitchFamily="34" charset="0"/>
              </a:rPr>
              <a:t>A logic model, while not required, is a convenient way to develop a “big picture” overview of your program. </a:t>
            </a:r>
          </a:p>
          <a:p>
            <a:pPr marL="0" indent="0">
              <a:lnSpc>
                <a:spcPts val="1600"/>
              </a:lnSpc>
              <a:spcBef>
                <a:spcPts val="0"/>
              </a:spcBef>
            </a:pPr>
            <a:endParaRPr lang="en-US" sz="1200" dirty="0" smtClean="0">
              <a:cs typeface="Arial" pitchFamily="34" charset="0"/>
            </a:endParaRPr>
          </a:p>
          <a:p>
            <a:pPr marL="0" indent="0">
              <a:lnSpc>
                <a:spcPts val="1600"/>
              </a:lnSpc>
              <a:spcBef>
                <a:spcPts val="0"/>
              </a:spcBef>
            </a:pPr>
            <a:r>
              <a:rPr lang="en-US" sz="1200" dirty="0" smtClean="0">
                <a:cs typeface="Arial" pitchFamily="34" charset="0"/>
              </a:rPr>
              <a:t>Assume that you created a logic model for the AFP program:</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6" name="Picture 15" descr="simple_logic_model_color.jpg"/>
          <p:cNvPicPr>
            <a:picLocks noChangeAspect="1"/>
          </p:cNvPicPr>
          <p:nvPr/>
        </p:nvPicPr>
        <p:blipFill>
          <a:blip r:embed="rId3"/>
          <a:stretch>
            <a:fillRect/>
          </a:stretch>
        </p:blipFill>
        <p:spPr>
          <a:xfrm>
            <a:off x="835359" y="2032387"/>
            <a:ext cx="4195428" cy="9394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Focus the Evaluation Design</a:t>
            </a:r>
            <a:endParaRPr lang="en-US" dirty="0"/>
          </a:p>
        </p:txBody>
      </p:sp>
      <p:sp>
        <p:nvSpPr>
          <p:cNvPr id="14" name="Content Placeholder 13"/>
          <p:cNvSpPr>
            <a:spLocks noGrp="1"/>
          </p:cNvSpPr>
          <p:nvPr>
            <p:ph idx="1"/>
          </p:nvPr>
        </p:nvSpPr>
        <p:spPr>
          <a:xfrm>
            <a:off x="382587" y="2209800"/>
            <a:ext cx="2667000" cy="1219200"/>
          </a:xfrm>
        </p:spPr>
        <p:txBody>
          <a:bodyPr/>
          <a:lstStyle/>
          <a:p>
            <a:pPr marL="0" indent="0">
              <a:lnSpc>
                <a:spcPts val="1600"/>
              </a:lnSpc>
              <a:spcBef>
                <a:spcPts val="0"/>
              </a:spcBef>
            </a:pPr>
            <a:r>
              <a:rPr lang="en-US" sz="1200" dirty="0" smtClean="0">
                <a:cs typeface="Arial" pitchFamily="34" charset="0"/>
              </a:rPr>
              <a:t>Knowing the </a:t>
            </a:r>
            <a:r>
              <a:rPr lang="en-US" sz="1200" dirty="0" smtClean="0">
                <a:solidFill>
                  <a:schemeClr val="accent5">
                    <a:lumMod val="50000"/>
                  </a:schemeClr>
                </a:solidFill>
                <a:cs typeface="Arial" pitchFamily="34" charset="0"/>
              </a:rPr>
              <a:t>purpose, user and use </a:t>
            </a:r>
            <a:r>
              <a:rPr lang="en-US" sz="1200" dirty="0" smtClean="0">
                <a:cs typeface="Arial" pitchFamily="34" charset="0"/>
              </a:rPr>
              <a:t>of this evaluation, which part of the logic model should be the focus of this evaluation design?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6" name="Picture 15" descr="simple_logic_model_color.jpg"/>
          <p:cNvPicPr>
            <a:picLocks noChangeAspect="1"/>
          </p:cNvPicPr>
          <p:nvPr/>
        </p:nvPicPr>
        <p:blipFill>
          <a:blip r:embed="rId3"/>
          <a:stretch>
            <a:fillRect/>
          </a:stretch>
        </p:blipFill>
        <p:spPr>
          <a:xfrm>
            <a:off x="835359" y="990600"/>
            <a:ext cx="4195428" cy="939413"/>
          </a:xfrm>
          <a:prstGeom prst="rect">
            <a:avLst/>
          </a:prstGeom>
        </p:spPr>
      </p:pic>
      <p:sp>
        <p:nvSpPr>
          <p:cNvPr id="7" name="TextBox 6"/>
          <p:cNvSpPr txBox="1"/>
          <p:nvPr/>
        </p:nvSpPr>
        <p:spPr>
          <a:xfrm>
            <a:off x="3278187" y="2362200"/>
            <a:ext cx="2438400" cy="1190081"/>
          </a:xfrm>
          <a:prstGeom prst="rect">
            <a:avLst/>
          </a:prstGeom>
          <a:noFill/>
        </p:spPr>
        <p:txBody>
          <a:bodyPr wrap="square" lIns="60972" tIns="30486" rIns="60972" bIns="30486" rtlCol="0">
            <a:spAutoFit/>
          </a:bodyPr>
          <a:lstStyle/>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inputs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activities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outcomes</a:t>
            </a:r>
          </a:p>
          <a:p>
            <a:pPr marL="156665" indent="-156665">
              <a:spcAft>
                <a:spcPts val="400"/>
              </a:spcAft>
              <a:buFont typeface="Wingdings" pitchFamily="2" charset="2"/>
              <a:buChar char="q"/>
            </a:pPr>
            <a:r>
              <a:rPr lang="en-US" sz="1200" b="1" dirty="0" smtClean="0">
                <a:solidFill>
                  <a:srgbClr val="4C3A62"/>
                </a:solidFill>
                <a:latin typeface="Arial"/>
                <a:cs typeface="Arial" pitchFamily="34" charset="0"/>
              </a:rPr>
              <a:t>context and assumptions</a:t>
            </a:r>
            <a:endParaRPr lang="en-US" sz="1200" b="1" dirty="0">
              <a:solidFill>
                <a:schemeClr val="tx2"/>
              </a:solidFill>
              <a:latin typeface="+mn-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Focus the Evaluation Design</a:t>
            </a:r>
            <a:endParaRPr lang="en-US" dirty="0"/>
          </a:p>
        </p:txBody>
      </p:sp>
      <p:sp>
        <p:nvSpPr>
          <p:cNvPr id="14" name="Content Placeholder 13"/>
          <p:cNvSpPr>
            <a:spLocks noGrp="1"/>
          </p:cNvSpPr>
          <p:nvPr>
            <p:ph idx="1"/>
          </p:nvPr>
        </p:nvSpPr>
        <p:spPr>
          <a:xfrm>
            <a:off x="382587" y="2209800"/>
            <a:ext cx="2667000" cy="1219200"/>
          </a:xfrm>
        </p:spPr>
        <p:txBody>
          <a:bodyPr/>
          <a:lstStyle/>
          <a:p>
            <a:pPr marL="0" indent="0">
              <a:lnSpc>
                <a:spcPts val="1600"/>
              </a:lnSpc>
              <a:spcBef>
                <a:spcPts val="0"/>
              </a:spcBef>
            </a:pPr>
            <a:r>
              <a:rPr lang="en-US" sz="1200" dirty="0" smtClean="0">
                <a:cs typeface="Arial" pitchFamily="34" charset="0"/>
              </a:rPr>
              <a:t>Knowing the </a:t>
            </a:r>
            <a:r>
              <a:rPr lang="en-US" sz="1200" dirty="0" smtClean="0">
                <a:solidFill>
                  <a:schemeClr val="accent5">
                    <a:lumMod val="50000"/>
                  </a:schemeClr>
                </a:solidFill>
                <a:cs typeface="Arial" pitchFamily="34" charset="0"/>
              </a:rPr>
              <a:t>purpose, user and use </a:t>
            </a:r>
            <a:r>
              <a:rPr lang="en-US" sz="1200" dirty="0" smtClean="0">
                <a:cs typeface="Arial" pitchFamily="34" charset="0"/>
              </a:rPr>
              <a:t>of this evaluation, which part of the logic model should be the focus of this evaluation design?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6" name="Picture 15" descr="simple_logic_model_color.jpg"/>
          <p:cNvPicPr>
            <a:picLocks noChangeAspect="1"/>
          </p:cNvPicPr>
          <p:nvPr/>
        </p:nvPicPr>
        <p:blipFill>
          <a:blip r:embed="rId3"/>
          <a:stretch>
            <a:fillRect/>
          </a:stretch>
        </p:blipFill>
        <p:spPr>
          <a:xfrm>
            <a:off x="835359" y="990600"/>
            <a:ext cx="4195428" cy="939413"/>
          </a:xfrm>
          <a:prstGeom prst="rect">
            <a:avLst/>
          </a:prstGeom>
        </p:spPr>
      </p:pic>
      <p:grpSp>
        <p:nvGrpSpPr>
          <p:cNvPr id="11" name="Group 10"/>
          <p:cNvGrpSpPr/>
          <p:nvPr/>
        </p:nvGrpSpPr>
        <p:grpSpPr>
          <a:xfrm>
            <a:off x="3278187" y="2359152"/>
            <a:ext cx="2438400" cy="1190081"/>
            <a:chOff x="3278187" y="2359152"/>
            <a:chExt cx="2438400" cy="1190081"/>
          </a:xfrm>
        </p:grpSpPr>
        <p:sp>
          <p:nvSpPr>
            <p:cNvPr id="8" name="TextBox 7"/>
            <p:cNvSpPr txBox="1"/>
            <p:nvPr/>
          </p:nvSpPr>
          <p:spPr>
            <a:xfrm>
              <a:off x="3278187" y="2359152"/>
              <a:ext cx="2438400" cy="1190081"/>
            </a:xfrm>
            <a:prstGeom prst="rect">
              <a:avLst/>
            </a:prstGeom>
            <a:noFill/>
          </p:spPr>
          <p:txBody>
            <a:bodyPr wrap="square" lIns="60972" tIns="30486" rIns="60972" bIns="30486" rtlCol="0">
              <a:spAutoFit/>
            </a:bodyPr>
            <a:lstStyle/>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inputs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activities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outcomes</a:t>
              </a:r>
            </a:p>
            <a:p>
              <a:pPr marL="156665" indent="-156665">
                <a:spcAft>
                  <a:spcPts val="400"/>
                </a:spcAft>
                <a:buFont typeface="Wingdings" pitchFamily="2" charset="2"/>
                <a:buChar char="q"/>
              </a:pPr>
              <a:r>
                <a:rPr lang="en-US" sz="1200" b="1" dirty="0" smtClean="0">
                  <a:solidFill>
                    <a:srgbClr val="4C3A62"/>
                  </a:solidFill>
                  <a:latin typeface="Arial"/>
                  <a:cs typeface="Arial" pitchFamily="34" charset="0"/>
                </a:rPr>
                <a:t>context and assumptions</a:t>
              </a:r>
              <a:endParaRPr lang="en-US" sz="1200" b="1" dirty="0">
                <a:solidFill>
                  <a:schemeClr val="tx2"/>
                </a:solidFill>
                <a:latin typeface="+mn-lt"/>
                <a:cs typeface="Arial" pitchFamily="34" charset="0"/>
              </a:endParaRPr>
            </a:p>
          </p:txBody>
        </p:sp>
        <p:pic>
          <p:nvPicPr>
            <p:cNvPr id="7" name="Picture 6" descr="checkmark.gif"/>
            <p:cNvPicPr>
              <a:picLocks noChangeAspect="1"/>
            </p:cNvPicPr>
            <p:nvPr/>
          </p:nvPicPr>
          <p:blipFill>
            <a:blip r:embed="rId4"/>
            <a:stretch>
              <a:fillRect/>
            </a:stretch>
          </p:blipFill>
          <p:spPr>
            <a:xfrm>
              <a:off x="3309834" y="2407722"/>
              <a:ext cx="196953" cy="171450"/>
            </a:xfrm>
            <a:prstGeom prst="rect">
              <a:avLst/>
            </a:prstGeom>
          </p:spPr>
        </p:pic>
        <p:pic>
          <p:nvPicPr>
            <p:cNvPr id="9" name="Picture 8" descr="checkmark.gif"/>
            <p:cNvPicPr>
              <a:picLocks noChangeAspect="1"/>
            </p:cNvPicPr>
            <p:nvPr/>
          </p:nvPicPr>
          <p:blipFill>
            <a:blip r:embed="rId4"/>
            <a:stretch>
              <a:fillRect/>
            </a:stretch>
          </p:blipFill>
          <p:spPr>
            <a:xfrm>
              <a:off x="3309834" y="2636322"/>
              <a:ext cx="196953" cy="1714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06987" y="2667000"/>
            <a:ext cx="9921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Which Question(s) Will Be</a:t>
            </a:r>
            <a:br>
              <a:rPr lang="en-US" dirty="0" smtClean="0"/>
            </a:br>
            <a:r>
              <a:rPr lang="en-US" dirty="0" smtClean="0"/>
              <a:t>The Most Useful?</a:t>
            </a:r>
            <a:endParaRPr lang="en-US" dirty="0"/>
          </a:p>
        </p:txBody>
      </p:sp>
      <p:graphicFrame>
        <p:nvGraphicFramePr>
          <p:cNvPr id="7" name="Table 6"/>
          <p:cNvGraphicFramePr>
            <a:graphicFrameLocks noGrp="1"/>
          </p:cNvGraphicFramePr>
          <p:nvPr/>
        </p:nvGraphicFramePr>
        <p:xfrm>
          <a:off x="230187" y="990600"/>
          <a:ext cx="5715000" cy="2790614"/>
        </p:xfrm>
        <a:graphic>
          <a:graphicData uri="http://schemas.openxmlformats.org/drawingml/2006/table">
            <a:tbl>
              <a:tblPr firstRow="1" bandRow="1">
                <a:tableStyleId>{5C22544A-7EE6-4342-B048-85BDC9FD1C3A}</a:tableStyleId>
              </a:tblPr>
              <a:tblGrid>
                <a:gridCol w="5715000"/>
              </a:tblGrid>
              <a:tr h="247227">
                <a:tc>
                  <a:txBody>
                    <a:bodyPr/>
                    <a:lstStyle/>
                    <a:p>
                      <a:pPr>
                        <a:lnSpc>
                          <a:spcPts val="1700"/>
                        </a:lnSpc>
                      </a:pPr>
                      <a:r>
                        <a:rPr lang="en-US" sz="1100" dirty="0" smtClean="0"/>
                        <a:t>Possible questions</a:t>
                      </a:r>
                      <a:endParaRPr lang="en-US" sz="1100" dirty="0"/>
                    </a:p>
                  </a:txBody>
                  <a:tcPr marL="60992" marR="60992" marT="30480" marB="30480"/>
                </a:tc>
              </a:tr>
              <a:tr h="247227">
                <a:tc>
                  <a:txBody>
                    <a:bodyPr/>
                    <a:lstStyle/>
                    <a:p>
                      <a:pPr>
                        <a:lnSpc>
                          <a:spcPts val="1700"/>
                        </a:lnSpc>
                      </a:pPr>
                      <a:r>
                        <a:rPr lang="en-US" sz="1100" dirty="0" smtClean="0"/>
                        <a:t>1. What resources are required to successfully implement the AFP program?</a:t>
                      </a:r>
                      <a:endParaRPr lang="en-US" sz="1100" dirty="0"/>
                    </a:p>
                  </a:txBody>
                  <a:tcPr marL="60992" marR="60992" marT="30480" marB="30480"/>
                </a:tc>
              </a:tr>
              <a:tr h="247227">
                <a:tc>
                  <a:txBody>
                    <a:bodyPr/>
                    <a:lstStyle/>
                    <a:p>
                      <a:pPr>
                        <a:lnSpc>
                          <a:spcPts val="1700"/>
                        </a:lnSpc>
                      </a:pPr>
                      <a:r>
                        <a:rPr lang="fr-FR" sz="1100" dirty="0" smtClean="0"/>
                        <a:t>2. What barriers (physical, time, language, etc.) discourage patient participation?</a:t>
                      </a:r>
                      <a:endParaRPr lang="en-US" sz="1100" dirty="0"/>
                    </a:p>
                  </a:txBody>
                  <a:tcPr marL="60992" marR="60992" marT="30480" marB="30480"/>
                </a:tc>
              </a:tr>
              <a:tr h="348827">
                <a:tc>
                  <a:txBody>
                    <a:bodyPr/>
                    <a:lstStyle/>
                    <a:p>
                      <a:pPr>
                        <a:lnSpc>
                          <a:spcPts val="1700"/>
                        </a:lnSpc>
                      </a:pPr>
                      <a:r>
                        <a:rPr lang="en-US" sz="1100" dirty="0" smtClean="0"/>
                        <a:t>3. What are the community members’ perceptions about the ability of pharmacists to provide  accurate medical information? </a:t>
                      </a:r>
                      <a:endParaRPr lang="en-US" sz="1100" dirty="0"/>
                    </a:p>
                  </a:txBody>
                  <a:tcPr marL="60992" marR="60992" marT="30480" marB="30480"/>
                </a:tc>
              </a:tr>
              <a:tr h="348827">
                <a:tc>
                  <a:txBody>
                    <a:bodyPr/>
                    <a:lstStyle/>
                    <a:p>
                      <a:pPr marL="0" marR="0" indent="0" algn="l" defTabSz="609722" rtl="0" eaLnBrk="1" fontAlgn="auto" latinLnBrk="0" hangingPunct="1">
                        <a:lnSpc>
                          <a:spcPts val="1700"/>
                        </a:lnSpc>
                        <a:spcBef>
                          <a:spcPts val="0"/>
                        </a:spcBef>
                        <a:spcAft>
                          <a:spcPts val="0"/>
                        </a:spcAft>
                        <a:buClrTx/>
                        <a:buSzTx/>
                        <a:buFontTx/>
                        <a:buNone/>
                        <a:tabLst/>
                        <a:defRPr/>
                      </a:pPr>
                      <a:r>
                        <a:rPr lang="en-US" sz="1100" dirty="0" smtClean="0"/>
                        <a:t>4. Are there any essential elements at the pilot site  (location, community, relationships, etc.) that will be difficult to replicate at other sites?</a:t>
                      </a:r>
                      <a:endParaRPr lang="en-US" sz="1100" dirty="0"/>
                    </a:p>
                  </a:txBody>
                  <a:tcPr marL="60992" marR="60992" marT="30480" marB="30480"/>
                </a:tc>
              </a:tr>
              <a:tr h="348827">
                <a:tc>
                  <a:txBody>
                    <a:bodyPr/>
                    <a:lstStyle/>
                    <a:p>
                      <a:pPr>
                        <a:lnSpc>
                          <a:spcPts val="1700"/>
                        </a:lnSpc>
                      </a:pPr>
                      <a:r>
                        <a:rPr lang="en-US" sz="1100" dirty="0" smtClean="0"/>
                        <a:t>5. What sales and marketing opportunities might be derived from continuing the program?</a:t>
                      </a:r>
                      <a:endParaRPr lang="en-US" sz="1100" dirty="0"/>
                    </a:p>
                  </a:txBody>
                  <a:tcPr marL="60992" marR="60992" marT="30480" marB="30480"/>
                </a:tc>
              </a:tr>
              <a:tr h="348827">
                <a:tc>
                  <a:txBody>
                    <a:bodyPr/>
                    <a:lstStyle/>
                    <a:p>
                      <a:pPr>
                        <a:lnSpc>
                          <a:spcPts val="1700"/>
                        </a:lnSpc>
                      </a:pPr>
                      <a:r>
                        <a:rPr lang="en-US" sz="1100" dirty="0" smtClean="0"/>
                        <a:t>6. What training do pharmacists need to participate effectively in the AFP program?</a:t>
                      </a:r>
                      <a:endParaRPr lang="en-US" sz="1100" dirty="0"/>
                    </a:p>
                  </a:txBody>
                  <a:tcPr marL="60992" marR="60992" marT="30480" marB="30480"/>
                </a:tc>
              </a:tr>
              <a:tr h="247227">
                <a:tc>
                  <a:txBody>
                    <a:bodyPr/>
                    <a:lstStyle/>
                    <a:p>
                      <a:pPr>
                        <a:lnSpc>
                          <a:spcPts val="1700"/>
                        </a:lnSpc>
                      </a:pPr>
                      <a:r>
                        <a:rPr lang="en-US" sz="1100" dirty="0" smtClean="0"/>
                        <a:t>7. What benefits do patients perceive from their participation in the program?</a:t>
                      </a:r>
                      <a:endParaRPr lang="en-US" sz="1100" dirty="0"/>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16088"/>
    </mc:Choice>
    <mc:Fallback xmlns="">
      <p:transition spd="slow" advTm="11608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06987" y="2667000"/>
            <a:ext cx="9921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Which Question(s) Will Be</a:t>
            </a:r>
            <a:br>
              <a:rPr lang="en-US" dirty="0" smtClean="0"/>
            </a:br>
            <a:r>
              <a:rPr lang="en-US" dirty="0" smtClean="0"/>
              <a:t>The Most Useful?</a:t>
            </a:r>
            <a:endParaRPr lang="en-US" dirty="0"/>
          </a:p>
        </p:txBody>
      </p:sp>
      <p:graphicFrame>
        <p:nvGraphicFramePr>
          <p:cNvPr id="7" name="Table 6"/>
          <p:cNvGraphicFramePr>
            <a:graphicFrameLocks noGrp="1"/>
          </p:cNvGraphicFramePr>
          <p:nvPr/>
        </p:nvGraphicFramePr>
        <p:xfrm>
          <a:off x="230187" y="990600"/>
          <a:ext cx="5715000" cy="2667848"/>
        </p:xfrm>
        <a:graphic>
          <a:graphicData uri="http://schemas.openxmlformats.org/drawingml/2006/table">
            <a:tbl>
              <a:tblPr firstRow="1" bandRow="1">
                <a:tableStyleId>{5C22544A-7EE6-4342-B048-85BDC9FD1C3A}</a:tableStyleId>
              </a:tblPr>
              <a:tblGrid>
                <a:gridCol w="4114800"/>
                <a:gridCol w="838200"/>
                <a:gridCol w="762000"/>
              </a:tblGrid>
              <a:tr h="247227">
                <a:tc>
                  <a:txBody>
                    <a:bodyPr/>
                    <a:lstStyle/>
                    <a:p>
                      <a:pPr>
                        <a:lnSpc>
                          <a:spcPts val="1700"/>
                        </a:lnSpc>
                      </a:pPr>
                      <a:r>
                        <a:rPr lang="en-US" sz="1100" dirty="0" smtClean="0"/>
                        <a:t>Possible questions (abbreviated)</a:t>
                      </a:r>
                      <a:endParaRPr lang="en-US" sz="1100" dirty="0"/>
                    </a:p>
                  </a:txBody>
                  <a:tcPr marL="60992" marR="60992" marT="30480" marB="30480"/>
                </a:tc>
                <a:tc>
                  <a:txBody>
                    <a:bodyPr/>
                    <a:lstStyle/>
                    <a:p>
                      <a:pPr>
                        <a:lnSpc>
                          <a:spcPts val="1500"/>
                        </a:lnSpc>
                      </a:pPr>
                      <a:r>
                        <a:rPr lang="en-US" sz="1100" dirty="0" smtClean="0"/>
                        <a:t>Very</a:t>
                      </a:r>
                      <a:r>
                        <a:rPr lang="en-US" sz="1100" baseline="0" dirty="0" smtClean="0"/>
                        <a:t> useful</a:t>
                      </a:r>
                      <a:endParaRPr lang="en-US" sz="1100" dirty="0"/>
                    </a:p>
                  </a:txBody>
                  <a:tcPr marL="60992" marR="60992" marT="30480" marB="30480"/>
                </a:tc>
                <a:tc>
                  <a:txBody>
                    <a:bodyPr/>
                    <a:lstStyle/>
                    <a:p>
                      <a:pPr>
                        <a:lnSpc>
                          <a:spcPts val="1500"/>
                        </a:lnSpc>
                      </a:pPr>
                      <a:r>
                        <a:rPr lang="en-US" sz="1100" dirty="0" smtClean="0"/>
                        <a:t>Not so useful</a:t>
                      </a:r>
                      <a:endParaRPr lang="en-US" sz="1100" dirty="0"/>
                    </a:p>
                  </a:txBody>
                  <a:tcPr marL="60992" marR="60992" marT="30480" marB="30480"/>
                </a:tc>
              </a:tr>
              <a:tr h="247227">
                <a:tc>
                  <a:txBody>
                    <a:bodyPr/>
                    <a:lstStyle/>
                    <a:p>
                      <a:pPr>
                        <a:lnSpc>
                          <a:spcPts val="1700"/>
                        </a:lnSpc>
                      </a:pPr>
                      <a:r>
                        <a:rPr lang="en-US" sz="1100" dirty="0" smtClean="0"/>
                        <a:t>1. What resources are required?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fr-FR" sz="1100" dirty="0" smtClean="0"/>
                        <a:t>2. What barriers discourage patients?</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3. Community members’ perceptions about pharmacists? </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marL="0" marR="0" indent="0" algn="l" defTabSz="609722" rtl="0" eaLnBrk="1" fontAlgn="auto" latinLnBrk="0" hangingPunct="1">
                        <a:lnSpc>
                          <a:spcPts val="1700"/>
                        </a:lnSpc>
                        <a:spcBef>
                          <a:spcPts val="0"/>
                        </a:spcBef>
                        <a:spcAft>
                          <a:spcPts val="0"/>
                        </a:spcAft>
                        <a:buClrTx/>
                        <a:buSzTx/>
                        <a:buFontTx/>
                        <a:buNone/>
                        <a:tabLst/>
                        <a:defRPr/>
                      </a:pPr>
                      <a:r>
                        <a:rPr lang="en-US" sz="1100" dirty="0" smtClean="0"/>
                        <a:t>4. Are any essential elements difficult to replicate?</a:t>
                      </a: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r>
              <a:tr h="348827">
                <a:tc>
                  <a:txBody>
                    <a:bodyPr/>
                    <a:lstStyle/>
                    <a:p>
                      <a:pPr>
                        <a:lnSpc>
                          <a:spcPts val="1700"/>
                        </a:lnSpc>
                      </a:pPr>
                      <a:r>
                        <a:rPr lang="en-US" sz="1100" dirty="0" smtClean="0"/>
                        <a:t>5. Sales and marketing opportunities?</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6. What AFP training do pharmacists need?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en-US" sz="1100" dirty="0" smtClean="0"/>
                        <a:t>7. What benefits do patients perceive?</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bl>
          </a:graphicData>
        </a:graphic>
      </p:graphicFrame>
      <p:pic>
        <p:nvPicPr>
          <p:cNvPr id="5" name="Picture 4" descr="checkmark.gif"/>
          <p:cNvPicPr>
            <a:picLocks noChangeAspect="1"/>
          </p:cNvPicPr>
          <p:nvPr/>
        </p:nvPicPr>
        <p:blipFill>
          <a:blip r:embed="rId3"/>
          <a:stretch>
            <a:fillRect/>
          </a:stretch>
        </p:blipFill>
        <p:spPr>
          <a:xfrm>
            <a:off x="4616450" y="1504950"/>
            <a:ext cx="185737" cy="171450"/>
          </a:xfrm>
          <a:prstGeom prst="rect">
            <a:avLst/>
          </a:prstGeom>
        </p:spPr>
      </p:pic>
      <p:pic>
        <p:nvPicPr>
          <p:cNvPr id="6" name="Picture 5" descr="checkmark.gif"/>
          <p:cNvPicPr>
            <a:picLocks noChangeAspect="1"/>
          </p:cNvPicPr>
          <p:nvPr/>
        </p:nvPicPr>
        <p:blipFill>
          <a:blip r:embed="rId3"/>
          <a:stretch>
            <a:fillRect/>
          </a:stretch>
        </p:blipFill>
        <p:spPr>
          <a:xfrm>
            <a:off x="4616450" y="2419350"/>
            <a:ext cx="185737" cy="171450"/>
          </a:xfrm>
          <a:prstGeom prst="rect">
            <a:avLst/>
          </a:prstGeom>
        </p:spPr>
      </p:pic>
      <p:pic>
        <p:nvPicPr>
          <p:cNvPr id="8" name="Picture 7" descr="checkmark.gif"/>
          <p:cNvPicPr>
            <a:picLocks noChangeAspect="1"/>
          </p:cNvPicPr>
          <p:nvPr/>
        </p:nvPicPr>
        <p:blipFill>
          <a:blip r:embed="rId3"/>
          <a:stretch>
            <a:fillRect/>
          </a:stretch>
        </p:blipFill>
        <p:spPr>
          <a:xfrm>
            <a:off x="4616450" y="3105150"/>
            <a:ext cx="185737" cy="171450"/>
          </a:xfrm>
          <a:prstGeom prst="rect">
            <a:avLst/>
          </a:prstGeom>
        </p:spPr>
      </p:pic>
      <p:pic>
        <p:nvPicPr>
          <p:cNvPr id="9" name="Picture 8" descr="checkmark.gif"/>
          <p:cNvPicPr>
            <a:picLocks noChangeAspect="1"/>
          </p:cNvPicPr>
          <p:nvPr/>
        </p:nvPicPr>
        <p:blipFill>
          <a:blip r:embed="rId3"/>
          <a:stretch>
            <a:fillRect/>
          </a:stretch>
        </p:blipFill>
        <p:spPr>
          <a:xfrm>
            <a:off x="5454650" y="1752600"/>
            <a:ext cx="185737" cy="171450"/>
          </a:xfrm>
          <a:prstGeom prst="rect">
            <a:avLst/>
          </a:prstGeom>
        </p:spPr>
      </p:pic>
      <p:pic>
        <p:nvPicPr>
          <p:cNvPr id="10" name="Picture 9" descr="checkmark.gif"/>
          <p:cNvPicPr>
            <a:picLocks noChangeAspect="1"/>
          </p:cNvPicPr>
          <p:nvPr/>
        </p:nvPicPr>
        <p:blipFill>
          <a:blip r:embed="rId3"/>
          <a:stretch>
            <a:fillRect/>
          </a:stretch>
        </p:blipFill>
        <p:spPr>
          <a:xfrm>
            <a:off x="5454650" y="2057400"/>
            <a:ext cx="185737" cy="171450"/>
          </a:xfrm>
          <a:prstGeom prst="rect">
            <a:avLst/>
          </a:prstGeom>
        </p:spPr>
      </p:pic>
      <p:pic>
        <p:nvPicPr>
          <p:cNvPr id="11" name="Picture 10" descr="checkmark.gif"/>
          <p:cNvPicPr>
            <a:picLocks noChangeAspect="1"/>
          </p:cNvPicPr>
          <p:nvPr/>
        </p:nvPicPr>
        <p:blipFill>
          <a:blip r:embed="rId3"/>
          <a:stretch>
            <a:fillRect/>
          </a:stretch>
        </p:blipFill>
        <p:spPr>
          <a:xfrm>
            <a:off x="5487987" y="2743200"/>
            <a:ext cx="185737" cy="171450"/>
          </a:xfrm>
          <a:prstGeom prst="rect">
            <a:avLst/>
          </a:prstGeom>
        </p:spPr>
      </p:pic>
      <p:pic>
        <p:nvPicPr>
          <p:cNvPr id="12" name="Picture 11" descr="checkmark.gif"/>
          <p:cNvPicPr>
            <a:picLocks noChangeAspect="1"/>
          </p:cNvPicPr>
          <p:nvPr/>
        </p:nvPicPr>
        <p:blipFill>
          <a:blip r:embed="rId3"/>
          <a:stretch>
            <a:fillRect/>
          </a:stretch>
        </p:blipFill>
        <p:spPr>
          <a:xfrm>
            <a:off x="5487987" y="3409950"/>
            <a:ext cx="185737" cy="17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088"/>
    </mc:Choice>
    <mc:Fallback xmlns="">
      <p:transition spd="slow" advTm="11608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3987" y="1295400"/>
            <a:ext cx="5334000" cy="1981200"/>
          </a:xfrm>
        </p:spPr>
        <p:txBody>
          <a:bodyPr/>
          <a:lstStyle/>
          <a:p>
            <a:r>
              <a:rPr lang="en-US" sz="1200" dirty="0" smtClean="0">
                <a:solidFill>
                  <a:schemeClr val="accent5">
                    <a:lumMod val="50000"/>
                  </a:schemeClr>
                </a:solidFill>
              </a:rPr>
              <a:t>Evaluation Design </a:t>
            </a:r>
          </a:p>
          <a:p>
            <a:r>
              <a:rPr lang="en-US" sz="1200" dirty="0" smtClean="0">
                <a:solidFill>
                  <a:schemeClr val="accent5">
                    <a:lumMod val="50000"/>
                  </a:schemeClr>
                </a:solidFill>
              </a:rPr>
              <a:t>Focus:</a:t>
            </a:r>
          </a:p>
          <a:p>
            <a:endParaRPr lang="en-US" sz="1200" dirty="0" smtClean="0">
              <a:solidFill>
                <a:schemeClr val="accent5">
                  <a:lumMod val="50000"/>
                </a:schemeClr>
              </a:solidFill>
            </a:endParaRPr>
          </a:p>
          <a:p>
            <a:endParaRPr lang="en-US" sz="1200" dirty="0" smtClean="0">
              <a:solidFill>
                <a:schemeClr val="accent5">
                  <a:lumMod val="50000"/>
                </a:schemeClr>
              </a:solidFill>
            </a:endParaRPr>
          </a:p>
          <a:p>
            <a:r>
              <a:rPr lang="en-US" sz="1200" dirty="0" smtClean="0">
                <a:solidFill>
                  <a:schemeClr val="accent5">
                    <a:lumMod val="50000"/>
                  </a:schemeClr>
                </a:solidFill>
              </a:rPr>
              <a:t>Relevant Evaluation </a:t>
            </a:r>
          </a:p>
          <a:p>
            <a:r>
              <a:rPr lang="en-US" sz="1200" dirty="0" smtClean="0">
                <a:solidFill>
                  <a:schemeClr val="accent5">
                    <a:lumMod val="50000"/>
                  </a:schemeClr>
                </a:solidFill>
              </a:rPr>
              <a:t>Questions: </a:t>
            </a:r>
          </a:p>
          <a:p>
            <a:pPr marL="1188720" lvl="2" indent="0">
              <a:buNone/>
            </a:pPr>
            <a:r>
              <a:rPr lang="en-US" sz="1200" dirty="0" smtClean="0"/>
              <a:t>What </a:t>
            </a:r>
            <a:r>
              <a:rPr lang="en-US" sz="1200" i="1" dirty="0" smtClean="0">
                <a:solidFill>
                  <a:schemeClr val="accent5">
                    <a:lumMod val="50000"/>
                  </a:schemeClr>
                </a:solidFill>
              </a:rPr>
              <a:t>resources</a:t>
            </a:r>
            <a:r>
              <a:rPr lang="en-US" sz="1200" dirty="0" smtClean="0">
                <a:solidFill>
                  <a:schemeClr val="accent5">
                    <a:lumMod val="50000"/>
                  </a:schemeClr>
                </a:solidFill>
              </a:rPr>
              <a:t> </a:t>
            </a:r>
            <a:r>
              <a:rPr lang="en-US" sz="1200" dirty="0" smtClean="0"/>
              <a:t>are required? </a:t>
            </a:r>
          </a:p>
          <a:p>
            <a:pPr marL="1188720" lvl="2" indent="0">
              <a:buNone/>
            </a:pPr>
            <a:r>
              <a:rPr lang="en-US" sz="1200" dirty="0" smtClean="0"/>
              <a:t>Are any </a:t>
            </a:r>
            <a:r>
              <a:rPr lang="en-US" sz="1200" i="1" dirty="0" smtClean="0">
                <a:solidFill>
                  <a:schemeClr val="accent5">
                    <a:lumMod val="50000"/>
                  </a:schemeClr>
                </a:solidFill>
              </a:rPr>
              <a:t>essential elements </a:t>
            </a:r>
            <a:r>
              <a:rPr lang="en-US" sz="1200" dirty="0" smtClean="0"/>
              <a:t>are difficult to replicate? </a:t>
            </a:r>
          </a:p>
          <a:p>
            <a:pPr marL="1188720" lvl="2" indent="0">
              <a:buNone/>
            </a:pPr>
            <a:r>
              <a:rPr lang="en-US" sz="1200" dirty="0" smtClean="0"/>
              <a:t>What AFP </a:t>
            </a:r>
            <a:r>
              <a:rPr lang="en-US" sz="1200" i="1" dirty="0" smtClean="0">
                <a:solidFill>
                  <a:schemeClr val="accent5">
                    <a:lumMod val="50000"/>
                  </a:schemeClr>
                </a:solidFill>
              </a:rPr>
              <a:t>training</a:t>
            </a:r>
            <a:r>
              <a:rPr lang="en-US" sz="1200" dirty="0" smtClean="0"/>
              <a:t> do pharmacists need?</a:t>
            </a:r>
          </a:p>
          <a:p>
            <a:endParaRPr lang="en-US" dirty="0"/>
          </a:p>
        </p:txBody>
      </p:sp>
      <p:sp>
        <p:nvSpPr>
          <p:cNvPr id="2" name="Title 1"/>
          <p:cNvSpPr>
            <a:spLocks noGrp="1"/>
          </p:cNvSpPr>
          <p:nvPr>
            <p:ph type="title"/>
          </p:nvPr>
        </p:nvSpPr>
        <p:spPr>
          <a:xfrm>
            <a:off x="457438" y="50800"/>
            <a:ext cx="5259149" cy="762000"/>
          </a:xfrm>
        </p:spPr>
        <p:txBody>
          <a:bodyPr/>
          <a:lstStyle/>
          <a:p>
            <a:r>
              <a:rPr lang="en-US" dirty="0" smtClean="0"/>
              <a:t>Activities and Outcomes Questions</a:t>
            </a:r>
            <a:endParaRPr lang="en-US" dirty="0"/>
          </a:p>
        </p:txBody>
      </p:sp>
      <p:pic>
        <p:nvPicPr>
          <p:cNvPr id="16" name="Picture 15" descr="simple_logic_model_color.jpg"/>
          <p:cNvPicPr>
            <a:picLocks noChangeAspect="1"/>
          </p:cNvPicPr>
          <p:nvPr/>
        </p:nvPicPr>
        <p:blipFill>
          <a:blip r:embed="rId3"/>
          <a:stretch>
            <a:fillRect/>
          </a:stretch>
        </p:blipFill>
        <p:spPr>
          <a:xfrm>
            <a:off x="1597359" y="990600"/>
            <a:ext cx="4195428" cy="9394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B:  Review</a:t>
            </a:r>
            <a:endParaRPr lang="en-US" dirty="0"/>
          </a:p>
        </p:txBody>
      </p:sp>
      <p:graphicFrame>
        <p:nvGraphicFramePr>
          <p:cNvPr id="4" name="Table 3"/>
          <p:cNvGraphicFramePr>
            <a:graphicFrameLocks noGrp="1"/>
          </p:cNvGraphicFramePr>
          <p:nvPr/>
        </p:nvGraphicFramePr>
        <p:xfrm>
          <a:off x="278394" y="1066800"/>
          <a:ext cx="4904793" cy="2320834"/>
        </p:xfrm>
        <a:graphic>
          <a:graphicData uri="http://schemas.openxmlformats.org/drawingml/2006/table">
            <a:tbl>
              <a:tblPr firstRow="1" bandRow="1">
                <a:tableStyleId>{5C22544A-7EE6-4342-B048-85BDC9FD1C3A}</a:tableStyleId>
              </a:tblPr>
              <a:tblGrid>
                <a:gridCol w="702873"/>
                <a:gridCol w="4201920"/>
              </a:tblGrid>
              <a:tr h="315686">
                <a:tc>
                  <a:txBody>
                    <a:bodyPr/>
                    <a:lstStyle/>
                    <a:p>
                      <a:endParaRPr lang="en-US" sz="800" dirty="0"/>
                    </a:p>
                  </a:txBody>
                  <a:tcPr marL="60992" marR="60992" marT="30480" marB="30480"/>
                </a:tc>
                <a:tc>
                  <a:txBody>
                    <a:bodyPr/>
                    <a:lstStyle/>
                    <a:p>
                      <a:r>
                        <a:rPr lang="en-US" sz="1200" dirty="0" smtClean="0"/>
                        <a:t>Scenario B: Understand why a program is failing at one location.</a:t>
                      </a:r>
                      <a:endParaRPr lang="en-US" sz="1200" dirty="0"/>
                    </a:p>
                  </a:txBody>
                  <a:tcPr marL="60992" marR="60992" marT="30480" marB="30480"/>
                </a:tc>
              </a:tr>
              <a:tr h="1894114">
                <a:tc>
                  <a:txBody>
                    <a:bodyPr/>
                    <a:lstStyle/>
                    <a:p>
                      <a:r>
                        <a:rPr lang="en-US" sz="1100" dirty="0" smtClean="0"/>
                        <a:t>Context</a:t>
                      </a:r>
                      <a:endParaRPr lang="en-US" sz="1100" dirty="0"/>
                    </a:p>
                  </a:txBody>
                  <a:tcPr marL="60992" marR="60992" marT="30480" marB="30480"/>
                </a:tc>
                <a:tc>
                  <a:txBody>
                    <a:bodyPr/>
                    <a:lstStyle/>
                    <a:p>
                      <a:pPr marL="233363" indent="-174625">
                        <a:buFont typeface="Arial" pitchFamily="34" charset="0"/>
                        <a:buChar char="•"/>
                      </a:pPr>
                      <a:r>
                        <a:rPr lang="en-US" sz="1200" dirty="0" smtClean="0"/>
                        <a:t>A</a:t>
                      </a:r>
                      <a:r>
                        <a:rPr lang="en-US" sz="1200" baseline="0" dirty="0" smtClean="0"/>
                        <a:t>n AFP pilot program was successfully expanded to multiple sites.</a:t>
                      </a:r>
                    </a:p>
                    <a:p>
                      <a:pPr marL="233363" indent="-174625">
                        <a:buFont typeface="Arial" pitchFamily="34" charset="0"/>
                        <a:buChar char="•"/>
                      </a:pPr>
                      <a:r>
                        <a:rPr lang="en-US" sz="1200" baseline="0" dirty="0" smtClean="0"/>
                        <a:t>Patients at one site are declining to participate.</a:t>
                      </a:r>
                    </a:p>
                    <a:p>
                      <a:pPr marL="233363" indent="-174625">
                        <a:buFont typeface="Arial" pitchFamily="34" charset="0"/>
                        <a:buChar char="•"/>
                      </a:pPr>
                      <a:r>
                        <a:rPr lang="en-US" sz="1200" baseline="0" dirty="0" smtClean="0"/>
                        <a:t>The program is at no cost to the patient and a private consultation area is available. </a:t>
                      </a:r>
                    </a:p>
                    <a:p>
                      <a:pPr>
                        <a:buNone/>
                      </a:pPr>
                      <a:endParaRPr lang="en-US" sz="1200" dirty="0" smtClean="0"/>
                    </a:p>
                    <a:p>
                      <a:pPr>
                        <a:buNone/>
                      </a:pPr>
                      <a:r>
                        <a:rPr lang="en-US" sz="1200" dirty="0" smtClean="0"/>
                        <a:t>The state</a:t>
                      </a:r>
                      <a:r>
                        <a:rPr lang="en-US" sz="1200" baseline="0" dirty="0" smtClean="0"/>
                        <a:t> asthma program manager </a:t>
                      </a:r>
                      <a:r>
                        <a:rPr lang="en-US" sz="1200" dirty="0" smtClean="0"/>
                        <a:t>has asked you to do an evaluation to help</a:t>
                      </a:r>
                      <a:r>
                        <a:rPr lang="en-US" sz="1200" baseline="0" dirty="0" smtClean="0"/>
                        <a:t> them understand why the AFP program is foundering at this  one location</a:t>
                      </a:r>
                      <a:r>
                        <a:rPr lang="en-US" sz="1200" dirty="0" smtClean="0"/>
                        <a:t>.</a:t>
                      </a:r>
                    </a:p>
                    <a:p>
                      <a:endParaRPr lang="en-US" sz="1200" dirty="0"/>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5721"/>
    </mc:Choice>
    <mc:Fallback xmlns="">
      <p:transition spd="slow" advTm="1572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B: Review</a:t>
            </a:r>
            <a:br>
              <a:rPr lang="en-US" dirty="0" smtClean="0"/>
            </a:br>
            <a:r>
              <a:rPr lang="en-US" dirty="0" smtClean="0"/>
              <a:t>Purpose/User/Use</a:t>
            </a:r>
            <a:endParaRPr lang="en-US" dirty="0"/>
          </a:p>
        </p:txBody>
      </p:sp>
      <p:graphicFrame>
        <p:nvGraphicFramePr>
          <p:cNvPr id="5" name="Diagram 4"/>
          <p:cNvGraphicFramePr/>
          <p:nvPr/>
        </p:nvGraphicFramePr>
        <p:xfrm>
          <a:off x="230187" y="990600"/>
          <a:ext cx="4953000" cy="27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Program Description</a:t>
            </a:r>
            <a:endParaRPr lang="en-US" dirty="0"/>
          </a:p>
        </p:txBody>
      </p:sp>
      <p:sp>
        <p:nvSpPr>
          <p:cNvPr id="14" name="Content Placeholder 13"/>
          <p:cNvSpPr>
            <a:spLocks noGrp="1"/>
          </p:cNvSpPr>
          <p:nvPr>
            <p:ph idx="1"/>
          </p:nvPr>
        </p:nvSpPr>
        <p:spPr>
          <a:xfrm>
            <a:off x="304959" y="1066800"/>
            <a:ext cx="5489258" cy="609599"/>
          </a:xfrm>
        </p:spPr>
        <p:txBody>
          <a:bodyPr/>
          <a:lstStyle/>
          <a:p>
            <a:pPr marL="0" indent="0"/>
            <a:r>
              <a:rPr lang="en-US" sz="1400" dirty="0" smtClean="0">
                <a:latin typeface="Arial" pitchFamily="34" charset="0"/>
                <a:cs typeface="Arial" pitchFamily="34" charset="0"/>
              </a:rPr>
              <a:t>Assume you used a logic model to describe the program.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6" name="Picture 15" descr="simple_logic_model_color.jpg"/>
          <p:cNvPicPr>
            <a:picLocks noChangeAspect="1"/>
          </p:cNvPicPr>
          <p:nvPr/>
        </p:nvPicPr>
        <p:blipFill>
          <a:blip r:embed="rId3"/>
          <a:stretch>
            <a:fillRect/>
          </a:stretch>
        </p:blipFill>
        <p:spPr>
          <a:xfrm>
            <a:off x="1067355" y="1600200"/>
            <a:ext cx="4197096" cy="939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418"/>
    </mc:Choice>
    <mc:Fallback xmlns="">
      <p:transition spd="slow" advTm="3441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Those Dreaded Words…</a:t>
            </a:r>
            <a:endParaRPr lang="en-US" dirty="0"/>
          </a:p>
        </p:txBody>
      </p:sp>
      <p:sp>
        <p:nvSpPr>
          <p:cNvPr id="3" name="Content Placeholder 2"/>
          <p:cNvSpPr>
            <a:spLocks noGrp="1"/>
          </p:cNvSpPr>
          <p:nvPr>
            <p:ph idx="1"/>
          </p:nvPr>
        </p:nvSpPr>
        <p:spPr>
          <a:xfrm>
            <a:off x="1143000" y="1447800"/>
            <a:ext cx="4192587" cy="2209800"/>
          </a:xfrm>
        </p:spPr>
        <p:txBody>
          <a:bodyPr>
            <a:noAutofit/>
          </a:bodyPr>
          <a:lstStyle/>
          <a:p>
            <a:pPr indent="0">
              <a:lnSpc>
                <a:spcPts val="1600"/>
              </a:lnSpc>
              <a:spcBef>
                <a:spcPts val="0"/>
              </a:spcBef>
            </a:pPr>
            <a:r>
              <a:rPr lang="en-US" sz="1200" dirty="0" smtClean="0"/>
              <a:t>Those words strike fear into the hearts of </a:t>
            </a:r>
          </a:p>
          <a:p>
            <a:pPr indent="0">
              <a:lnSpc>
                <a:spcPts val="1600"/>
              </a:lnSpc>
              <a:spcBef>
                <a:spcPts val="0"/>
              </a:spcBef>
            </a:pPr>
            <a:r>
              <a:rPr lang="en-US" sz="1200" dirty="0" smtClean="0"/>
              <a:t>many program managers. </a:t>
            </a:r>
          </a:p>
          <a:p>
            <a:pPr indent="0">
              <a:lnSpc>
                <a:spcPts val="1600"/>
              </a:lnSpc>
              <a:spcBef>
                <a:spcPts val="0"/>
              </a:spcBef>
            </a:pPr>
            <a:endParaRPr lang="en-US" sz="1200" dirty="0" smtClean="0"/>
          </a:p>
          <a:p>
            <a:pPr marL="517525" indent="-288925">
              <a:lnSpc>
                <a:spcPts val="1600"/>
              </a:lnSpc>
              <a:spcBef>
                <a:spcPts val="0"/>
              </a:spcBef>
              <a:buClr>
                <a:schemeClr val="accent5">
                  <a:lumMod val="50000"/>
                </a:schemeClr>
              </a:buClr>
              <a:buFont typeface="Wingdings" pitchFamily="2" charset="2"/>
              <a:buChar char="Ø"/>
            </a:pPr>
            <a:r>
              <a:rPr lang="en-US" sz="1200" dirty="0" smtClean="0"/>
              <a:t>They instantly think that being evaluated </a:t>
            </a:r>
          </a:p>
          <a:p>
            <a:pPr marL="517525" indent="0">
              <a:lnSpc>
                <a:spcPts val="1600"/>
              </a:lnSpc>
              <a:spcBef>
                <a:spcPts val="0"/>
              </a:spcBef>
              <a:buClr>
                <a:schemeClr val="accent5">
                  <a:lumMod val="50000"/>
                </a:schemeClr>
              </a:buClr>
            </a:pPr>
            <a:r>
              <a:rPr lang="en-US" sz="1200" dirty="0" smtClean="0"/>
              <a:t>means that </a:t>
            </a:r>
            <a:r>
              <a:rPr lang="en-US" sz="1200" i="1" dirty="0" smtClean="0">
                <a:solidFill>
                  <a:schemeClr val="accent5">
                    <a:lumMod val="50000"/>
                  </a:schemeClr>
                </a:solidFill>
              </a:rPr>
              <a:t>they are  going to be tested </a:t>
            </a:r>
            <a:r>
              <a:rPr lang="en-US" sz="1200" dirty="0" smtClean="0"/>
              <a:t>and (possibly) found wanting. </a:t>
            </a:r>
          </a:p>
          <a:p>
            <a:pPr indent="0">
              <a:lnSpc>
                <a:spcPts val="1600"/>
              </a:lnSpc>
              <a:spcBef>
                <a:spcPts val="0"/>
              </a:spcBef>
              <a:buClr>
                <a:schemeClr val="accent5">
                  <a:lumMod val="50000"/>
                </a:schemeClr>
              </a:buClr>
              <a:buFont typeface="Wingdings" pitchFamily="2" charset="2"/>
              <a:buChar char="Ø"/>
            </a:pPr>
            <a:endParaRPr lang="en-US" sz="1200" dirty="0" smtClean="0"/>
          </a:p>
          <a:p>
            <a:pPr marL="517525" indent="-288925">
              <a:lnSpc>
                <a:spcPts val="1600"/>
              </a:lnSpc>
              <a:spcBef>
                <a:spcPts val="0"/>
              </a:spcBef>
              <a:buClr>
                <a:schemeClr val="accent5">
                  <a:lumMod val="50000"/>
                </a:schemeClr>
              </a:buClr>
              <a:buFont typeface="Wingdings" pitchFamily="2" charset="2"/>
              <a:buChar char="Ø"/>
            </a:pPr>
            <a:r>
              <a:rPr lang="en-US" sz="1200" dirty="0" smtClean="0"/>
              <a:t>Or they think that an evaluation refers only to </a:t>
            </a:r>
            <a:r>
              <a:rPr lang="en-US" sz="1200" i="1" dirty="0" smtClean="0">
                <a:solidFill>
                  <a:schemeClr val="accent5">
                    <a:lumMod val="50000"/>
                  </a:schemeClr>
                </a:solidFill>
              </a:rPr>
              <a:t>the most distal outcomes </a:t>
            </a:r>
            <a:r>
              <a:rPr lang="en-US" sz="1200" dirty="0" smtClean="0"/>
              <a:t>of the program.</a:t>
            </a:r>
          </a:p>
          <a:p>
            <a:pPr>
              <a:lnSpc>
                <a:spcPts val="1600"/>
              </a:lnSpc>
            </a:pPr>
            <a:r>
              <a:rPr lang="en-US" sz="1400" dirty="0" smtClean="0"/>
              <a:t> </a:t>
            </a:r>
          </a:p>
        </p:txBody>
      </p:sp>
      <p:pic>
        <p:nvPicPr>
          <p:cNvPr id="4" name="Picture 3" descr="dread.jpg"/>
          <p:cNvPicPr>
            <a:picLocks noChangeAspect="1"/>
          </p:cNvPicPr>
          <p:nvPr/>
        </p:nvPicPr>
        <p:blipFill>
          <a:blip r:embed="rId3"/>
          <a:stretch>
            <a:fillRect/>
          </a:stretch>
        </p:blipFill>
        <p:spPr>
          <a:xfrm>
            <a:off x="153987" y="990601"/>
            <a:ext cx="1117600" cy="1676400"/>
          </a:xfrm>
          <a:prstGeom prst="rect">
            <a:avLst/>
          </a:prstGeom>
          <a:ln>
            <a:noFill/>
          </a:ln>
        </p:spPr>
      </p:pic>
      <p:sp>
        <p:nvSpPr>
          <p:cNvPr id="5" name="TextBox 4"/>
          <p:cNvSpPr txBox="1"/>
          <p:nvPr/>
        </p:nvSpPr>
        <p:spPr>
          <a:xfrm>
            <a:off x="1296987" y="990600"/>
            <a:ext cx="4648200" cy="338554"/>
          </a:xfrm>
          <a:prstGeom prst="rect">
            <a:avLst/>
          </a:prstGeom>
          <a:noFill/>
        </p:spPr>
        <p:txBody>
          <a:bodyPr wrap="square" rtlCol="0">
            <a:spAutoFit/>
          </a:bodyPr>
          <a:lstStyle/>
          <a:p>
            <a:r>
              <a:rPr lang="en-US" b="1" dirty="0" smtClean="0">
                <a:solidFill>
                  <a:schemeClr val="accent5">
                    <a:lumMod val="50000"/>
                  </a:schemeClr>
                </a:solidFill>
                <a:latin typeface="+mn-lt"/>
              </a:rPr>
              <a:t>“Your program is going to be evaluated.” </a:t>
            </a: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Focus the Evaluation Design</a:t>
            </a:r>
            <a:endParaRPr lang="en-US" dirty="0"/>
          </a:p>
        </p:txBody>
      </p:sp>
      <p:sp>
        <p:nvSpPr>
          <p:cNvPr id="14" name="Content Placeholder 13"/>
          <p:cNvSpPr>
            <a:spLocks noGrp="1"/>
          </p:cNvSpPr>
          <p:nvPr>
            <p:ph idx="1"/>
          </p:nvPr>
        </p:nvSpPr>
        <p:spPr>
          <a:xfrm>
            <a:off x="382587" y="2209800"/>
            <a:ext cx="2667000" cy="1219200"/>
          </a:xfrm>
        </p:spPr>
        <p:txBody>
          <a:bodyPr/>
          <a:lstStyle/>
          <a:p>
            <a:pPr marL="0" indent="0">
              <a:lnSpc>
                <a:spcPts val="1600"/>
              </a:lnSpc>
              <a:spcBef>
                <a:spcPts val="0"/>
              </a:spcBef>
            </a:pPr>
            <a:r>
              <a:rPr lang="en-US" sz="1200" dirty="0" smtClean="0">
                <a:cs typeface="Arial" pitchFamily="34" charset="0"/>
              </a:rPr>
              <a:t>Knowing the </a:t>
            </a:r>
            <a:r>
              <a:rPr lang="en-US" sz="1200" dirty="0" smtClean="0">
                <a:solidFill>
                  <a:schemeClr val="accent5">
                    <a:lumMod val="50000"/>
                  </a:schemeClr>
                </a:solidFill>
                <a:cs typeface="Arial" pitchFamily="34" charset="0"/>
              </a:rPr>
              <a:t>purpose, user and use </a:t>
            </a:r>
            <a:r>
              <a:rPr lang="en-US" sz="1200" dirty="0" smtClean="0">
                <a:cs typeface="Arial" pitchFamily="34" charset="0"/>
              </a:rPr>
              <a:t>of this evaluation, which part of the logic model should be the focus of this evaluation design?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6" name="Picture 15" descr="simple_logic_model_color.jpg"/>
          <p:cNvPicPr>
            <a:picLocks noChangeAspect="1"/>
          </p:cNvPicPr>
          <p:nvPr/>
        </p:nvPicPr>
        <p:blipFill>
          <a:blip r:embed="rId3"/>
          <a:stretch>
            <a:fillRect/>
          </a:stretch>
        </p:blipFill>
        <p:spPr>
          <a:xfrm>
            <a:off x="835359" y="990600"/>
            <a:ext cx="4195428" cy="939413"/>
          </a:xfrm>
          <a:prstGeom prst="rect">
            <a:avLst/>
          </a:prstGeom>
        </p:spPr>
      </p:pic>
      <p:sp>
        <p:nvSpPr>
          <p:cNvPr id="6" name="TextBox 5"/>
          <p:cNvSpPr txBox="1"/>
          <p:nvPr/>
        </p:nvSpPr>
        <p:spPr>
          <a:xfrm>
            <a:off x="3278187" y="2359152"/>
            <a:ext cx="2438400" cy="1190081"/>
          </a:xfrm>
          <a:prstGeom prst="rect">
            <a:avLst/>
          </a:prstGeom>
          <a:noFill/>
        </p:spPr>
        <p:txBody>
          <a:bodyPr wrap="square" lIns="60972" tIns="30486" rIns="60972" bIns="30486" rtlCol="0">
            <a:spAutoFit/>
          </a:bodyPr>
          <a:lstStyle/>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inputs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activities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outcomes</a:t>
            </a:r>
          </a:p>
          <a:p>
            <a:pPr marL="156665" indent="-156665">
              <a:spcAft>
                <a:spcPts val="400"/>
              </a:spcAft>
              <a:buFont typeface="Wingdings" pitchFamily="2" charset="2"/>
              <a:buChar char="q"/>
            </a:pPr>
            <a:r>
              <a:rPr lang="en-US" sz="1200" b="1" dirty="0" smtClean="0">
                <a:solidFill>
                  <a:srgbClr val="4C3A62"/>
                </a:solidFill>
                <a:latin typeface="Arial"/>
                <a:cs typeface="Arial" pitchFamily="34" charset="0"/>
              </a:rPr>
              <a:t>context and assumptions</a:t>
            </a:r>
            <a:endParaRPr lang="en-US" sz="1200" b="1" dirty="0">
              <a:solidFill>
                <a:schemeClr val="tx2"/>
              </a:solidFill>
              <a:latin typeface="+mn-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06987" y="2667000"/>
            <a:ext cx="9921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Which Question(s) Will Be</a:t>
            </a:r>
            <a:br>
              <a:rPr lang="en-US" dirty="0" smtClean="0"/>
            </a:br>
            <a:r>
              <a:rPr lang="en-US" dirty="0" smtClean="0"/>
              <a:t>The Most Useful?</a:t>
            </a:r>
            <a:endParaRPr lang="en-US" dirty="0"/>
          </a:p>
        </p:txBody>
      </p:sp>
      <p:graphicFrame>
        <p:nvGraphicFramePr>
          <p:cNvPr id="7" name="Table 6"/>
          <p:cNvGraphicFramePr>
            <a:graphicFrameLocks noGrp="1"/>
          </p:cNvGraphicFramePr>
          <p:nvPr/>
        </p:nvGraphicFramePr>
        <p:xfrm>
          <a:off x="230187" y="914400"/>
          <a:ext cx="5715000" cy="2790614"/>
        </p:xfrm>
        <a:graphic>
          <a:graphicData uri="http://schemas.openxmlformats.org/drawingml/2006/table">
            <a:tbl>
              <a:tblPr firstRow="1" bandRow="1">
                <a:tableStyleId>{5C22544A-7EE6-4342-B048-85BDC9FD1C3A}</a:tableStyleId>
              </a:tblPr>
              <a:tblGrid>
                <a:gridCol w="5715000"/>
              </a:tblGrid>
              <a:tr h="247227">
                <a:tc>
                  <a:txBody>
                    <a:bodyPr/>
                    <a:lstStyle/>
                    <a:p>
                      <a:pPr>
                        <a:lnSpc>
                          <a:spcPts val="1700"/>
                        </a:lnSpc>
                      </a:pPr>
                      <a:r>
                        <a:rPr lang="en-US" sz="1100" dirty="0" smtClean="0"/>
                        <a:t>Possible questions</a:t>
                      </a:r>
                      <a:endParaRPr lang="en-US" sz="1100" dirty="0"/>
                    </a:p>
                  </a:txBody>
                  <a:tcPr marL="60992" marR="60992" marT="30480" marB="30480"/>
                </a:tc>
              </a:tr>
              <a:tr h="247227">
                <a:tc>
                  <a:txBody>
                    <a:bodyPr/>
                    <a:lstStyle/>
                    <a:p>
                      <a:pPr>
                        <a:lnSpc>
                          <a:spcPts val="1700"/>
                        </a:lnSpc>
                      </a:pPr>
                      <a:r>
                        <a:rPr lang="en-US" sz="1100" dirty="0" smtClean="0"/>
                        <a:t>1. What resources are required to successfully implement the AFP program?</a:t>
                      </a:r>
                      <a:endParaRPr lang="en-US" sz="1100" dirty="0"/>
                    </a:p>
                  </a:txBody>
                  <a:tcPr marL="60992" marR="60992" marT="30480" marB="30480"/>
                </a:tc>
              </a:tr>
              <a:tr h="247227">
                <a:tc>
                  <a:txBody>
                    <a:bodyPr/>
                    <a:lstStyle/>
                    <a:p>
                      <a:pPr>
                        <a:lnSpc>
                          <a:spcPts val="1700"/>
                        </a:lnSpc>
                      </a:pPr>
                      <a:r>
                        <a:rPr lang="fr-FR" sz="1100" dirty="0" smtClean="0"/>
                        <a:t>2. What barriers (physical, time, language, etc.) discourage patient participation?</a:t>
                      </a:r>
                      <a:endParaRPr lang="en-US" sz="1100" dirty="0"/>
                    </a:p>
                  </a:txBody>
                  <a:tcPr marL="60992" marR="60992" marT="30480" marB="30480"/>
                </a:tc>
              </a:tr>
              <a:tr h="348827">
                <a:tc>
                  <a:txBody>
                    <a:bodyPr/>
                    <a:lstStyle/>
                    <a:p>
                      <a:pPr>
                        <a:lnSpc>
                          <a:spcPts val="1700"/>
                        </a:lnSpc>
                      </a:pPr>
                      <a:r>
                        <a:rPr lang="en-US" sz="1100" dirty="0" smtClean="0"/>
                        <a:t>3. What are the community members’ perceptions about the ability of pharmacists to provide  accurate medical information? </a:t>
                      </a:r>
                      <a:endParaRPr lang="en-US" sz="1100" dirty="0"/>
                    </a:p>
                  </a:txBody>
                  <a:tcPr marL="60992" marR="60992" marT="30480" marB="30480"/>
                </a:tc>
              </a:tr>
              <a:tr h="348827">
                <a:tc>
                  <a:txBody>
                    <a:bodyPr/>
                    <a:lstStyle/>
                    <a:p>
                      <a:pPr marL="0" marR="0" indent="0" algn="l" defTabSz="609722" rtl="0" eaLnBrk="1" fontAlgn="auto" latinLnBrk="0" hangingPunct="1">
                        <a:lnSpc>
                          <a:spcPts val="1700"/>
                        </a:lnSpc>
                        <a:spcBef>
                          <a:spcPts val="0"/>
                        </a:spcBef>
                        <a:spcAft>
                          <a:spcPts val="0"/>
                        </a:spcAft>
                        <a:buClrTx/>
                        <a:buSzTx/>
                        <a:buFontTx/>
                        <a:buNone/>
                        <a:tabLst/>
                        <a:defRPr/>
                      </a:pPr>
                      <a:r>
                        <a:rPr lang="en-US" sz="1100" dirty="0" smtClean="0"/>
                        <a:t>4. Are there any essential elements at the pilot site  (location, community, relationships, etc.) that will be difficult to replicate at other sites?</a:t>
                      </a:r>
                      <a:endParaRPr lang="en-US" sz="1100" dirty="0"/>
                    </a:p>
                  </a:txBody>
                  <a:tcPr marL="60992" marR="60992" marT="30480" marB="30480"/>
                </a:tc>
              </a:tr>
              <a:tr h="348827">
                <a:tc>
                  <a:txBody>
                    <a:bodyPr/>
                    <a:lstStyle/>
                    <a:p>
                      <a:pPr>
                        <a:lnSpc>
                          <a:spcPts val="1700"/>
                        </a:lnSpc>
                      </a:pPr>
                      <a:r>
                        <a:rPr lang="en-US" sz="1100" dirty="0" smtClean="0"/>
                        <a:t>5. What sales and marketing opportunities might be derived from continuing the program?</a:t>
                      </a:r>
                      <a:endParaRPr lang="en-US" sz="1100" dirty="0"/>
                    </a:p>
                  </a:txBody>
                  <a:tcPr marL="60992" marR="60992" marT="30480" marB="30480"/>
                </a:tc>
              </a:tr>
              <a:tr h="348827">
                <a:tc>
                  <a:txBody>
                    <a:bodyPr/>
                    <a:lstStyle/>
                    <a:p>
                      <a:pPr>
                        <a:lnSpc>
                          <a:spcPts val="1700"/>
                        </a:lnSpc>
                      </a:pPr>
                      <a:r>
                        <a:rPr lang="en-US" sz="1100" dirty="0" smtClean="0"/>
                        <a:t>6. What training do pharmacists need to participate effectively in the AFP program?</a:t>
                      </a:r>
                      <a:endParaRPr lang="en-US" sz="1100" dirty="0"/>
                    </a:p>
                  </a:txBody>
                  <a:tcPr marL="60992" marR="60992" marT="30480" marB="30480"/>
                </a:tc>
              </a:tr>
              <a:tr h="247227">
                <a:tc>
                  <a:txBody>
                    <a:bodyPr/>
                    <a:lstStyle/>
                    <a:p>
                      <a:pPr>
                        <a:lnSpc>
                          <a:spcPts val="1700"/>
                        </a:lnSpc>
                      </a:pPr>
                      <a:r>
                        <a:rPr lang="en-US" sz="1100" dirty="0" smtClean="0"/>
                        <a:t>7. What benefits do patients perceive from their participation in the program?</a:t>
                      </a:r>
                      <a:endParaRPr lang="en-US" sz="1100" dirty="0"/>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16088"/>
    </mc:Choice>
    <mc:Fallback xmlns="">
      <p:transition spd="slow" advTm="11608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06987" y="2667000"/>
            <a:ext cx="9921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Which Question(s) Will Be</a:t>
            </a:r>
            <a:br>
              <a:rPr lang="en-US" dirty="0" smtClean="0"/>
            </a:br>
            <a:r>
              <a:rPr lang="en-US" dirty="0" smtClean="0"/>
              <a:t>The Most Useful?</a:t>
            </a:r>
            <a:endParaRPr lang="en-US" dirty="0"/>
          </a:p>
        </p:txBody>
      </p:sp>
      <p:graphicFrame>
        <p:nvGraphicFramePr>
          <p:cNvPr id="7" name="Table 6"/>
          <p:cNvGraphicFramePr>
            <a:graphicFrameLocks noGrp="1"/>
          </p:cNvGraphicFramePr>
          <p:nvPr/>
        </p:nvGraphicFramePr>
        <p:xfrm>
          <a:off x="230187" y="990600"/>
          <a:ext cx="5715000" cy="2667848"/>
        </p:xfrm>
        <a:graphic>
          <a:graphicData uri="http://schemas.openxmlformats.org/drawingml/2006/table">
            <a:tbl>
              <a:tblPr firstRow="1" bandRow="1">
                <a:tableStyleId>{5C22544A-7EE6-4342-B048-85BDC9FD1C3A}</a:tableStyleId>
              </a:tblPr>
              <a:tblGrid>
                <a:gridCol w="4114800"/>
                <a:gridCol w="838200"/>
                <a:gridCol w="762000"/>
              </a:tblGrid>
              <a:tr h="247227">
                <a:tc>
                  <a:txBody>
                    <a:bodyPr/>
                    <a:lstStyle/>
                    <a:p>
                      <a:pPr>
                        <a:lnSpc>
                          <a:spcPts val="1700"/>
                        </a:lnSpc>
                      </a:pPr>
                      <a:r>
                        <a:rPr lang="en-US" sz="1100" dirty="0" smtClean="0"/>
                        <a:t>Possible questions (abbreviated)</a:t>
                      </a:r>
                      <a:endParaRPr lang="en-US" sz="1100" dirty="0"/>
                    </a:p>
                  </a:txBody>
                  <a:tcPr marL="60992" marR="60992" marT="30480" marB="30480"/>
                </a:tc>
                <a:tc>
                  <a:txBody>
                    <a:bodyPr/>
                    <a:lstStyle/>
                    <a:p>
                      <a:pPr>
                        <a:lnSpc>
                          <a:spcPts val="1500"/>
                        </a:lnSpc>
                      </a:pPr>
                      <a:r>
                        <a:rPr lang="en-US" sz="1100" dirty="0" smtClean="0"/>
                        <a:t>Very</a:t>
                      </a:r>
                      <a:r>
                        <a:rPr lang="en-US" sz="1100" baseline="0" dirty="0" smtClean="0"/>
                        <a:t> useful</a:t>
                      </a:r>
                      <a:endParaRPr lang="en-US" sz="1100" dirty="0"/>
                    </a:p>
                  </a:txBody>
                  <a:tcPr marL="60992" marR="60992" marT="30480" marB="30480"/>
                </a:tc>
                <a:tc>
                  <a:txBody>
                    <a:bodyPr/>
                    <a:lstStyle/>
                    <a:p>
                      <a:pPr>
                        <a:lnSpc>
                          <a:spcPts val="1500"/>
                        </a:lnSpc>
                      </a:pPr>
                      <a:r>
                        <a:rPr lang="en-US" sz="1100" dirty="0" smtClean="0"/>
                        <a:t>Not so useful</a:t>
                      </a:r>
                      <a:endParaRPr lang="en-US" sz="1100" dirty="0"/>
                    </a:p>
                  </a:txBody>
                  <a:tcPr marL="60992" marR="60992" marT="30480" marB="30480"/>
                </a:tc>
              </a:tr>
              <a:tr h="247227">
                <a:tc>
                  <a:txBody>
                    <a:bodyPr/>
                    <a:lstStyle/>
                    <a:p>
                      <a:pPr>
                        <a:lnSpc>
                          <a:spcPts val="1700"/>
                        </a:lnSpc>
                      </a:pPr>
                      <a:r>
                        <a:rPr lang="en-US" sz="1100" dirty="0" smtClean="0"/>
                        <a:t>1. What resources are required?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fr-FR" sz="1100" dirty="0" smtClean="0"/>
                        <a:t>2. What barriers discourage patient participation?</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3. Community members’ perceptions about pharmacists? </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marL="0" marR="0" indent="0" algn="l" defTabSz="609722" rtl="0" eaLnBrk="1" fontAlgn="auto" latinLnBrk="0" hangingPunct="1">
                        <a:lnSpc>
                          <a:spcPts val="1700"/>
                        </a:lnSpc>
                        <a:spcBef>
                          <a:spcPts val="0"/>
                        </a:spcBef>
                        <a:spcAft>
                          <a:spcPts val="0"/>
                        </a:spcAft>
                        <a:buClrTx/>
                        <a:buSzTx/>
                        <a:buFontTx/>
                        <a:buNone/>
                        <a:tabLst/>
                        <a:defRPr/>
                      </a:pPr>
                      <a:r>
                        <a:rPr lang="en-US" sz="1100" dirty="0" smtClean="0"/>
                        <a:t>4. Are any essential elements difficult to replicate?</a:t>
                      </a: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r>
              <a:tr h="348827">
                <a:tc>
                  <a:txBody>
                    <a:bodyPr/>
                    <a:lstStyle/>
                    <a:p>
                      <a:pPr>
                        <a:lnSpc>
                          <a:spcPts val="1700"/>
                        </a:lnSpc>
                      </a:pPr>
                      <a:r>
                        <a:rPr lang="en-US" sz="1100" dirty="0" smtClean="0"/>
                        <a:t>5. Sales and marketing opportunities?</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6. What AFP training do pharmacists need?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en-US" sz="1100" dirty="0" smtClean="0"/>
                        <a:t>7. What benefits do patients perceive?</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bl>
          </a:graphicData>
        </a:graphic>
      </p:graphicFrame>
      <p:pic>
        <p:nvPicPr>
          <p:cNvPr id="5" name="Picture 4" descr="checkmark.gif"/>
          <p:cNvPicPr>
            <a:picLocks noChangeAspect="1"/>
          </p:cNvPicPr>
          <p:nvPr/>
        </p:nvPicPr>
        <p:blipFill>
          <a:blip r:embed="rId3"/>
          <a:stretch>
            <a:fillRect/>
          </a:stretch>
        </p:blipFill>
        <p:spPr>
          <a:xfrm>
            <a:off x="5378450" y="1504950"/>
            <a:ext cx="185737" cy="171450"/>
          </a:xfrm>
          <a:prstGeom prst="rect">
            <a:avLst/>
          </a:prstGeom>
        </p:spPr>
      </p:pic>
      <p:pic>
        <p:nvPicPr>
          <p:cNvPr id="6" name="Picture 5" descr="checkmark.gif"/>
          <p:cNvPicPr>
            <a:picLocks noChangeAspect="1"/>
          </p:cNvPicPr>
          <p:nvPr/>
        </p:nvPicPr>
        <p:blipFill>
          <a:blip r:embed="rId3"/>
          <a:stretch>
            <a:fillRect/>
          </a:stretch>
        </p:blipFill>
        <p:spPr>
          <a:xfrm>
            <a:off x="5378450" y="2419350"/>
            <a:ext cx="185737" cy="171450"/>
          </a:xfrm>
          <a:prstGeom prst="rect">
            <a:avLst/>
          </a:prstGeom>
        </p:spPr>
      </p:pic>
      <p:pic>
        <p:nvPicPr>
          <p:cNvPr id="8" name="Picture 7" descr="checkmark.gif"/>
          <p:cNvPicPr>
            <a:picLocks noChangeAspect="1"/>
          </p:cNvPicPr>
          <p:nvPr/>
        </p:nvPicPr>
        <p:blipFill>
          <a:blip r:embed="rId3"/>
          <a:stretch>
            <a:fillRect/>
          </a:stretch>
        </p:blipFill>
        <p:spPr>
          <a:xfrm>
            <a:off x="5378450" y="3105150"/>
            <a:ext cx="185737" cy="171450"/>
          </a:xfrm>
          <a:prstGeom prst="rect">
            <a:avLst/>
          </a:prstGeom>
        </p:spPr>
      </p:pic>
      <p:pic>
        <p:nvPicPr>
          <p:cNvPr id="9" name="Picture 8" descr="checkmark.gif"/>
          <p:cNvPicPr>
            <a:picLocks noChangeAspect="1"/>
          </p:cNvPicPr>
          <p:nvPr/>
        </p:nvPicPr>
        <p:blipFill>
          <a:blip r:embed="rId3"/>
          <a:stretch>
            <a:fillRect/>
          </a:stretch>
        </p:blipFill>
        <p:spPr>
          <a:xfrm>
            <a:off x="4649787" y="1752600"/>
            <a:ext cx="185737" cy="171450"/>
          </a:xfrm>
          <a:prstGeom prst="rect">
            <a:avLst/>
          </a:prstGeom>
        </p:spPr>
      </p:pic>
      <p:pic>
        <p:nvPicPr>
          <p:cNvPr id="10" name="Picture 9" descr="checkmark.gif"/>
          <p:cNvPicPr>
            <a:picLocks noChangeAspect="1"/>
          </p:cNvPicPr>
          <p:nvPr/>
        </p:nvPicPr>
        <p:blipFill>
          <a:blip r:embed="rId3"/>
          <a:stretch>
            <a:fillRect/>
          </a:stretch>
        </p:blipFill>
        <p:spPr>
          <a:xfrm>
            <a:off x="4649787" y="2057400"/>
            <a:ext cx="185737" cy="171450"/>
          </a:xfrm>
          <a:prstGeom prst="rect">
            <a:avLst/>
          </a:prstGeom>
        </p:spPr>
      </p:pic>
      <p:pic>
        <p:nvPicPr>
          <p:cNvPr id="11" name="Picture 10" descr="checkmark.gif"/>
          <p:cNvPicPr>
            <a:picLocks noChangeAspect="1"/>
          </p:cNvPicPr>
          <p:nvPr/>
        </p:nvPicPr>
        <p:blipFill>
          <a:blip r:embed="rId3"/>
          <a:stretch>
            <a:fillRect/>
          </a:stretch>
        </p:blipFill>
        <p:spPr>
          <a:xfrm>
            <a:off x="5378450" y="2743200"/>
            <a:ext cx="185737" cy="171450"/>
          </a:xfrm>
          <a:prstGeom prst="rect">
            <a:avLst/>
          </a:prstGeom>
        </p:spPr>
      </p:pic>
      <p:pic>
        <p:nvPicPr>
          <p:cNvPr id="12" name="Picture 11" descr="checkmark.gif"/>
          <p:cNvPicPr>
            <a:picLocks noChangeAspect="1"/>
          </p:cNvPicPr>
          <p:nvPr/>
        </p:nvPicPr>
        <p:blipFill>
          <a:blip r:embed="rId3"/>
          <a:stretch>
            <a:fillRect/>
          </a:stretch>
        </p:blipFill>
        <p:spPr>
          <a:xfrm>
            <a:off x="4649787" y="3409950"/>
            <a:ext cx="185737" cy="17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088"/>
    </mc:Choice>
    <mc:Fallback xmlns="">
      <p:transition spd="slow" advTm="11608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5" name="Rectangle 4"/>
          <p:cNvSpPr/>
          <p:nvPr/>
        </p:nvSpPr>
        <p:spPr>
          <a:xfrm>
            <a:off x="5183187" y="2743200"/>
            <a:ext cx="915988"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230187" y="1036320"/>
          <a:ext cx="5489257" cy="2621280"/>
        </p:xfrm>
        <a:graphic>
          <a:graphicData uri="http://schemas.openxmlformats.org/drawingml/2006/table">
            <a:tbl>
              <a:tblPr firstRow="1" bandRow="1">
                <a:tableStyleId>{5C22544A-7EE6-4342-B048-85BDC9FD1C3A}</a:tableStyleId>
              </a:tblPr>
              <a:tblGrid>
                <a:gridCol w="992028"/>
                <a:gridCol w="2133600"/>
                <a:gridCol w="2363629"/>
              </a:tblGrid>
              <a:tr h="53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60992" marR="60992" marT="30480" marB="30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Scenario A:  Replication and Expansion of a Pilot Project</a:t>
                      </a:r>
                    </a:p>
                  </a:txBody>
                  <a:tcPr marL="60992" marR="60992" marT="30480" marB="30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Scenario</a:t>
                      </a:r>
                      <a:r>
                        <a:rPr lang="en-US" sz="1100" baseline="0" dirty="0" smtClean="0">
                          <a:latin typeface="Arial" pitchFamily="34" charset="0"/>
                          <a:cs typeface="Arial" pitchFamily="34" charset="0"/>
                        </a:rPr>
                        <a:t> B: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Program Improvement</a:t>
                      </a:r>
                    </a:p>
                    <a:p>
                      <a:endParaRPr lang="en-US" sz="1100" dirty="0">
                        <a:latin typeface="Arial" pitchFamily="34" charset="0"/>
                        <a:cs typeface="Arial" pitchFamily="34" charset="0"/>
                      </a:endParaRPr>
                    </a:p>
                  </a:txBody>
                  <a:tcPr marL="60992" marR="60992" marT="30480" marB="30480"/>
                </a:tc>
              </a:tr>
              <a:tr h="574078">
                <a:tc>
                  <a:txBody>
                    <a:bodyPr/>
                    <a:lstStyle/>
                    <a:p>
                      <a:r>
                        <a:rPr lang="en-US" sz="1100" dirty="0" smtClean="0">
                          <a:latin typeface="Arial" pitchFamily="34" charset="0"/>
                          <a:cs typeface="Arial" pitchFamily="34" charset="0"/>
                        </a:rPr>
                        <a:t>Purpose</a:t>
                      </a:r>
                      <a:endParaRPr lang="en-US" sz="1100" dirty="0">
                        <a:latin typeface="Arial" pitchFamily="34" charset="0"/>
                        <a:cs typeface="Arial" pitchFamily="34" charset="0"/>
                      </a:endParaRPr>
                    </a:p>
                  </a:txBody>
                  <a:tcPr marL="60992" marR="60992" marT="30480" marB="30480"/>
                </a:tc>
                <a:tc>
                  <a:txBody>
                    <a:bodyPr/>
                    <a:lstStyle/>
                    <a:p>
                      <a:r>
                        <a:rPr lang="en-US" sz="1100" dirty="0" smtClean="0">
                          <a:latin typeface="Arial" pitchFamily="34" charset="0"/>
                          <a:cs typeface="Arial" pitchFamily="34" charset="0"/>
                        </a:rPr>
                        <a:t>To gather information to support the replication and expansion of a pilot program.</a:t>
                      </a:r>
                      <a:endParaRPr lang="en-US" sz="1100" dirty="0">
                        <a:latin typeface="Arial" pitchFamily="34" charset="0"/>
                        <a:cs typeface="Arial" pitchFamily="34" charset="0"/>
                      </a:endParaRPr>
                    </a:p>
                  </a:txBody>
                  <a:tcPr marL="60992" marR="60992" marT="30480" marB="30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To understand why the program at one location is foundering.</a:t>
                      </a:r>
                    </a:p>
                  </a:txBody>
                  <a:tcPr marL="60992" marR="60992" marT="30480" marB="30480"/>
                </a:tc>
              </a:tr>
              <a:tr h="416522">
                <a:tc>
                  <a:txBody>
                    <a:bodyPr/>
                    <a:lstStyle/>
                    <a:p>
                      <a:r>
                        <a:rPr lang="en-US" sz="1100" dirty="0" smtClean="0">
                          <a:latin typeface="Arial" pitchFamily="34" charset="0"/>
                          <a:cs typeface="Arial" pitchFamily="34" charset="0"/>
                        </a:rPr>
                        <a:t>Evaluation</a:t>
                      </a:r>
                      <a:r>
                        <a:rPr lang="en-US" sz="1100" baseline="0" dirty="0" smtClean="0">
                          <a:latin typeface="Arial" pitchFamily="34" charset="0"/>
                          <a:cs typeface="Arial" pitchFamily="34" charset="0"/>
                        </a:rPr>
                        <a:t> Focus</a:t>
                      </a:r>
                      <a:endParaRPr lang="en-US" sz="1100" dirty="0">
                        <a:latin typeface="Arial" pitchFamily="34" charset="0"/>
                        <a:cs typeface="Arial" pitchFamily="34" charset="0"/>
                      </a:endParaRPr>
                    </a:p>
                  </a:txBody>
                  <a:tcPr marL="60992" marR="60992" marT="30480" marB="30480"/>
                </a:tc>
                <a:tc>
                  <a:txBody>
                    <a:bodyPr/>
                    <a:lstStyle/>
                    <a:p>
                      <a:pPr marL="173038" indent="-173038">
                        <a:buFont typeface="Arial" pitchFamily="34" charset="0"/>
                        <a:buNone/>
                      </a:pPr>
                      <a:r>
                        <a:rPr lang="en-US" sz="1100" b="0" baseline="0" dirty="0" smtClean="0">
                          <a:latin typeface="Arial" pitchFamily="34" charset="0"/>
                          <a:cs typeface="Arial" pitchFamily="34" charset="0"/>
                        </a:rPr>
                        <a:t>Program inputs and activities.</a:t>
                      </a:r>
                    </a:p>
                  </a:txBody>
                  <a:tcPr marL="60992" marR="60992" marT="30480" marB="30480"/>
                </a:tc>
                <a:tc>
                  <a:txBody>
                    <a:bodyPr/>
                    <a:lstStyle/>
                    <a:p>
                      <a:pPr marL="173038" indent="-173038">
                        <a:buFont typeface="Arial" pitchFamily="34" charset="0"/>
                        <a:buNone/>
                      </a:pPr>
                      <a:r>
                        <a:rPr lang="fr-FR" sz="1100" b="0" dirty="0" smtClean="0">
                          <a:latin typeface="Arial" pitchFamily="34" charset="0"/>
                          <a:cs typeface="Arial" pitchFamily="34" charset="0"/>
                        </a:rPr>
                        <a:t>Context and assumptions.</a:t>
                      </a:r>
                    </a:p>
                    <a:p>
                      <a:endParaRPr lang="en-US" sz="1100" dirty="0">
                        <a:latin typeface="Arial" pitchFamily="34" charset="0"/>
                        <a:cs typeface="Arial" pitchFamily="34" charset="0"/>
                      </a:endParaRPr>
                    </a:p>
                  </a:txBody>
                  <a:tcPr marL="60992" marR="60992" marT="30480" marB="30480"/>
                </a:tc>
              </a:tr>
              <a:tr h="995069">
                <a:tc>
                  <a:txBody>
                    <a:bodyPr/>
                    <a:lstStyle/>
                    <a:p>
                      <a:r>
                        <a:rPr lang="en-US" sz="1100" dirty="0" smtClean="0">
                          <a:latin typeface="Arial" pitchFamily="34" charset="0"/>
                          <a:cs typeface="Arial" pitchFamily="34" charset="0"/>
                        </a:rPr>
                        <a:t>Useful Evaluation Questions</a:t>
                      </a:r>
                      <a:endParaRPr lang="en-US" sz="1100" dirty="0">
                        <a:latin typeface="Arial" pitchFamily="34" charset="0"/>
                        <a:cs typeface="Arial" pitchFamily="34" charset="0"/>
                      </a:endParaRPr>
                    </a:p>
                  </a:txBody>
                  <a:tcPr marL="60992" marR="60992" marT="30480" marB="30480"/>
                </a:tc>
                <a:tc>
                  <a:txBody>
                    <a:bodyPr/>
                    <a:lstStyle/>
                    <a:p>
                      <a:pPr marL="173038" indent="-173038">
                        <a:buFont typeface="Arial" pitchFamily="34" charset="0"/>
                        <a:buChar char="•"/>
                      </a:pPr>
                      <a:r>
                        <a:rPr lang="en-US" sz="1100" b="0" baseline="0" dirty="0" smtClean="0">
                          <a:latin typeface="Arial" pitchFamily="34" charset="0"/>
                          <a:cs typeface="Arial" pitchFamily="34" charset="0"/>
                        </a:rPr>
                        <a:t>What resources are required?</a:t>
                      </a:r>
                    </a:p>
                    <a:p>
                      <a:pPr marL="173038" indent="-173038">
                        <a:buFont typeface="Arial" pitchFamily="34" charset="0"/>
                        <a:buChar char="•"/>
                      </a:pPr>
                      <a:r>
                        <a:rPr lang="en-US" sz="1100" b="0" baseline="0" dirty="0" smtClean="0">
                          <a:latin typeface="Arial" pitchFamily="34" charset="0"/>
                          <a:cs typeface="Arial" pitchFamily="34" charset="0"/>
                        </a:rPr>
                        <a:t>Are any essential elements difficult to replicate?</a:t>
                      </a:r>
                    </a:p>
                    <a:p>
                      <a:pPr marL="173038" indent="-173038">
                        <a:buFont typeface="Arial" pitchFamily="34" charset="0"/>
                        <a:buChar char="•"/>
                      </a:pPr>
                      <a:r>
                        <a:rPr lang="en-US" sz="1100" b="0" baseline="0" dirty="0" smtClean="0">
                          <a:latin typeface="Arial" pitchFamily="34" charset="0"/>
                          <a:cs typeface="Arial" pitchFamily="34" charset="0"/>
                        </a:rPr>
                        <a:t>What AFP training do pharmacists need?</a:t>
                      </a:r>
                    </a:p>
                  </a:txBody>
                  <a:tcPr marL="60992" marR="60992" marT="30480" marB="30480"/>
                </a:tc>
                <a:tc>
                  <a:txBody>
                    <a:bodyPr/>
                    <a:lstStyle/>
                    <a:p>
                      <a:pPr marL="117475" indent="-117475">
                        <a:buFont typeface="Arial" pitchFamily="34" charset="0"/>
                        <a:buChar char="•"/>
                      </a:pPr>
                      <a:r>
                        <a:rPr lang="fr-FR" sz="1100" dirty="0" smtClean="0"/>
                        <a:t>What barriers discourage patient</a:t>
                      </a:r>
                      <a:r>
                        <a:rPr lang="fr-FR" sz="1100" baseline="0" dirty="0" smtClean="0"/>
                        <a:t> participation</a:t>
                      </a:r>
                      <a:r>
                        <a:rPr lang="fr-FR" sz="1100" dirty="0" smtClean="0"/>
                        <a:t>?</a:t>
                      </a:r>
                    </a:p>
                    <a:p>
                      <a:pPr marL="117475" indent="-117475">
                        <a:buFont typeface="Arial" pitchFamily="34" charset="0"/>
                        <a:buChar char="•"/>
                      </a:pPr>
                      <a:r>
                        <a:rPr lang="en-US" sz="1100" dirty="0" smtClean="0"/>
                        <a:t>Community members’ perceptions about pharmacists? </a:t>
                      </a:r>
                    </a:p>
                    <a:p>
                      <a:pPr marL="117475" indent="-117475">
                        <a:buFont typeface="Arial" pitchFamily="34" charset="0"/>
                        <a:buChar char="•"/>
                      </a:pPr>
                      <a:r>
                        <a:rPr lang="en-US" sz="1100" dirty="0" smtClean="0"/>
                        <a:t>What benefits do patients perceive?</a:t>
                      </a:r>
                      <a:endParaRPr lang="en-US" sz="1100" dirty="0">
                        <a:latin typeface="Arial" pitchFamily="34" charset="0"/>
                        <a:cs typeface="Arial" pitchFamily="34" charset="0"/>
                      </a:endParaRPr>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41190"/>
    </mc:Choice>
    <mc:Fallback xmlns="">
      <p:transition spd="slow" advTm="4119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Step 3:</a:t>
            </a:r>
            <a:br>
              <a:rPr lang="en-US" dirty="0" smtClean="0"/>
            </a:br>
            <a:r>
              <a:rPr lang="en-US" dirty="0" smtClean="0"/>
              <a:t>Focus the Evaluation Design</a:t>
            </a:r>
            <a:endParaRPr lang="en-US" dirty="0"/>
          </a:p>
        </p:txBody>
      </p:sp>
      <p:sp>
        <p:nvSpPr>
          <p:cNvPr id="3" name="Content Placeholder 2"/>
          <p:cNvSpPr>
            <a:spLocks noGrp="1"/>
          </p:cNvSpPr>
          <p:nvPr>
            <p:ph idx="1"/>
          </p:nvPr>
        </p:nvSpPr>
        <p:spPr>
          <a:xfrm>
            <a:off x="230187" y="1066800"/>
            <a:ext cx="5638800" cy="2209800"/>
          </a:xfrm>
        </p:spPr>
        <p:txBody>
          <a:bodyPr/>
          <a:lstStyle/>
          <a:p>
            <a:pPr marL="0" indent="0"/>
            <a:r>
              <a:rPr lang="en-US" sz="1200" dirty="0" smtClean="0"/>
              <a:t>To learn more about focusing the evaluation design for a particular evaluation see:</a:t>
            </a:r>
          </a:p>
          <a:p>
            <a:pPr marL="517525" indent="-284163">
              <a:spcBef>
                <a:spcPts val="600"/>
              </a:spcBef>
              <a:buSzPct val="100000"/>
              <a:buBlip>
                <a:blip r:embed="rId3"/>
              </a:buBlip>
            </a:pPr>
            <a:r>
              <a:rPr lang="en-US" sz="1200" dirty="0" smtClean="0">
                <a:solidFill>
                  <a:schemeClr val="accent2"/>
                </a:solidFill>
              </a:rPr>
              <a:t>Webinar 3: Describing Your Program and Choosing an Evaluation Focus </a:t>
            </a:r>
            <a:r>
              <a:rPr lang="en-US" sz="1200" dirty="0" smtClean="0"/>
              <a:t>(http://www.cdc.gov/asthma/program_eval/webinar3.htm)</a:t>
            </a:r>
          </a:p>
          <a:p>
            <a:pPr marL="749254" lvl="1" indent="-284163">
              <a:spcBef>
                <a:spcPts val="600"/>
              </a:spcBef>
              <a:buSzPct val="100000"/>
              <a:buBlip>
                <a:blip r:embed="rId3"/>
              </a:buBlip>
            </a:pPr>
            <a:r>
              <a:rPr lang="en-US" sz="1200" dirty="0" smtClean="0">
                <a:solidFill>
                  <a:schemeClr val="accent2"/>
                </a:solidFill>
              </a:rPr>
              <a:t>Tutorial 3A: Focus On…Thinking About Design </a:t>
            </a:r>
            <a:r>
              <a:rPr lang="en-US" sz="1200" dirty="0" smtClean="0"/>
              <a:t>(http://www.cdc.gov/asthma/program_eval/webinar3A.htm)</a:t>
            </a:r>
            <a:endParaRPr lang="en-US" sz="1400" dirty="0" smtClean="0"/>
          </a:p>
          <a:p>
            <a:pPr marL="517525" indent="-284163">
              <a:spcBef>
                <a:spcPts val="600"/>
              </a:spcBef>
              <a:buSzPct val="100000"/>
              <a:buBlip>
                <a:blip r:embed="rId3"/>
              </a:buBlip>
            </a:pPr>
            <a:r>
              <a:rPr lang="en-US" sz="1200" dirty="0" smtClean="0">
                <a:solidFill>
                  <a:schemeClr val="accent2"/>
                </a:solidFill>
              </a:rPr>
              <a:t>Good Evaluation Questions: A Checklist to Help Focus Your Evaluation</a:t>
            </a:r>
          </a:p>
          <a:p>
            <a:pPr marL="517525" indent="-284163">
              <a:spcBef>
                <a:spcPts val="600"/>
              </a:spcBef>
              <a:buSzPct val="100000"/>
              <a:buBlip>
                <a:blip r:embed="rId3"/>
              </a:buBlip>
            </a:pPr>
            <a:endParaRPr lang="en-US" sz="1200" dirty="0" smtClean="0"/>
          </a:p>
          <a:p>
            <a:pPr marL="517525" indent="-284163">
              <a:spcBef>
                <a:spcPts val="1200"/>
              </a:spcBef>
              <a:buSzPct val="100000"/>
              <a:buBlip>
                <a:blip r:embed="rId3"/>
              </a:buBlip>
            </a:pPr>
            <a:r>
              <a:rPr lang="en-US" sz="1200" dirty="0" err="1" smtClean="0">
                <a:solidFill>
                  <a:schemeClr val="accent2"/>
                </a:solidFill>
              </a:rPr>
              <a:t>GetSmart</a:t>
            </a:r>
            <a:r>
              <a:rPr lang="en-US" sz="1200" dirty="0" smtClean="0">
                <a:solidFill>
                  <a:schemeClr val="accent2"/>
                </a:solidFill>
              </a:rPr>
              <a:t> Program Planner Step 3: Focus the Evaluation Design</a:t>
            </a:r>
            <a:endParaRPr lang="nb-NO" sz="1200" dirty="0" smtClean="0">
              <a:solidFill>
                <a:schemeClr val="accent2"/>
              </a:solidFill>
            </a:endParaRPr>
          </a:p>
          <a:p>
            <a:pPr marL="690563" indent="-690563"/>
            <a:endParaRPr lang="en-US" dirty="0" smtClean="0"/>
          </a:p>
        </p:txBody>
      </p:sp>
      <p:sp>
        <p:nvSpPr>
          <p:cNvPr id="4" name="TextBox 3"/>
          <p:cNvSpPr txBox="1"/>
          <p:nvPr/>
        </p:nvSpPr>
        <p:spPr>
          <a:xfrm>
            <a:off x="763587" y="2743200"/>
            <a:ext cx="4419600" cy="461665"/>
          </a:xfrm>
          <a:prstGeom prst="rect">
            <a:avLst/>
          </a:prstGeom>
          <a:noFill/>
        </p:spPr>
        <p:txBody>
          <a:bodyPr wrap="square" rtlCol="0">
            <a:spAutoFit/>
          </a:bodyPr>
          <a:lstStyle/>
          <a:p>
            <a:r>
              <a:rPr lang="en-US" sz="1200" b="1" dirty="0" smtClean="0">
                <a:solidFill>
                  <a:schemeClr val="tx2"/>
                </a:solidFill>
                <a:latin typeface="+mn-lt"/>
              </a:rPr>
              <a:t>(http://www.cdc.gov/asthma/program_eval/assessingevaluationquestionchecklist.pdf )</a:t>
            </a:r>
            <a:endParaRPr lang="en-US" sz="1200" b="1" dirty="0">
              <a:solidFill>
                <a:schemeClr val="tx2"/>
              </a:solidFill>
              <a:latin typeface="+mn-lt"/>
            </a:endParaRPr>
          </a:p>
        </p:txBody>
      </p:sp>
      <p:sp>
        <p:nvSpPr>
          <p:cNvPr id="7" name="TextBox 6"/>
          <p:cNvSpPr txBox="1"/>
          <p:nvPr/>
        </p:nvSpPr>
        <p:spPr>
          <a:xfrm>
            <a:off x="763587" y="3352800"/>
            <a:ext cx="4390048" cy="523220"/>
          </a:xfrm>
          <a:prstGeom prst="rect">
            <a:avLst/>
          </a:prstGeom>
          <a:noFill/>
        </p:spPr>
        <p:txBody>
          <a:bodyPr wrap="square" rtlCol="0">
            <a:spAutoFit/>
          </a:bodyPr>
          <a:lstStyle/>
          <a:p>
            <a:r>
              <a:rPr lang="nb-NO" sz="1200" b="1" dirty="0" smtClean="0">
                <a:solidFill>
                  <a:schemeClr val="tx2"/>
                </a:solidFill>
                <a:latin typeface="+mn-lt"/>
              </a:rPr>
              <a:t>(http://www.cdc.gov/getsmart/program-planner/step3.pdf)</a:t>
            </a:r>
            <a:endParaRPr lang="en-US" sz="1200" b="1" dirty="0" smtClean="0">
              <a:solidFill>
                <a:schemeClr val="tx2"/>
              </a:solidFill>
              <a:latin typeface="+mn-lt"/>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2153"/>
    </mc:Choice>
    <mc:Fallback xmlns="">
      <p:transition spd="slow" advTm="12153"/>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6: Ensure Use and </a:t>
            </a:r>
            <a:br>
              <a:rPr lang="en-US" dirty="0" smtClean="0"/>
            </a:br>
            <a:r>
              <a:rPr lang="en-US" dirty="0" smtClean="0"/>
              <a:t>Share Lessons Learned</a:t>
            </a:r>
            <a:endParaRPr lang="en-US" dirty="0"/>
          </a:p>
        </p:txBody>
      </p:sp>
      <p:sp>
        <p:nvSpPr>
          <p:cNvPr id="3" name="Content Placeholder 2"/>
          <p:cNvSpPr>
            <a:spLocks noGrp="1"/>
          </p:cNvSpPr>
          <p:nvPr>
            <p:ph idx="1"/>
          </p:nvPr>
        </p:nvSpPr>
        <p:spPr>
          <a:xfrm>
            <a:off x="711570" y="1016000"/>
            <a:ext cx="4879340" cy="558800"/>
          </a:xfrm>
        </p:spPr>
        <p:txBody>
          <a:bodyPr>
            <a:normAutofit fontScale="77500" lnSpcReduction="20000"/>
          </a:bodyPr>
          <a:lstStyle/>
          <a:p>
            <a:pPr indent="0"/>
            <a:r>
              <a:rPr lang="en-US" dirty="0" smtClean="0"/>
              <a:t>In this third example, we are going to see how the purpose of the evaluation affects Step 6 of the Evaluation Framework: Ensure Use and Share Lessons Learned. </a:t>
            </a:r>
            <a:endParaRPr lang="en-US" dirty="0"/>
          </a:p>
        </p:txBody>
      </p:sp>
      <p:pic>
        <p:nvPicPr>
          <p:cNvPr id="4" name="Picture 3" descr="Slide4.JPG"/>
          <p:cNvPicPr>
            <a:picLocks noChangeAspect="1"/>
          </p:cNvPicPr>
          <p:nvPr/>
        </p:nvPicPr>
        <p:blipFill>
          <a:blip r:embed="rId3"/>
          <a:stretch>
            <a:fillRect/>
          </a:stretch>
        </p:blipFill>
        <p:spPr>
          <a:xfrm>
            <a:off x="2033059" y="1778906"/>
            <a:ext cx="1931405" cy="1877789"/>
          </a:xfrm>
          <a:prstGeom prst="rect">
            <a:avLst/>
          </a:prstGeom>
        </p:spPr>
      </p:pic>
      <p:sp>
        <p:nvSpPr>
          <p:cNvPr id="5" name="Oval 4"/>
          <p:cNvSpPr/>
          <p:nvPr/>
        </p:nvSpPr>
        <p:spPr>
          <a:xfrm>
            <a:off x="2083885" y="2133600"/>
            <a:ext cx="711570" cy="71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72" tIns="30486" rIns="60972" bIns="30486"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8901"/>
    </mc:Choice>
    <mc:Fallback xmlns="">
      <p:transition spd="slow" advTm="2890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Necessary for Ensuring Use</a:t>
            </a:r>
            <a:endParaRPr lang="en-US" dirty="0"/>
          </a:p>
        </p:txBody>
      </p:sp>
      <p:graphicFrame>
        <p:nvGraphicFramePr>
          <p:cNvPr id="8" name="Content Placeholder 7"/>
          <p:cNvGraphicFramePr>
            <a:graphicFrameLocks noGrp="1"/>
          </p:cNvGraphicFramePr>
          <p:nvPr>
            <p:ph idx="1"/>
          </p:nvPr>
        </p:nvGraphicFramePr>
        <p:xfrm>
          <a:off x="1" y="1066800"/>
          <a:ext cx="543851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1950"/>
    </mc:Choice>
    <mc:Fallback xmlns="">
      <p:transition spd="slow" advTm="6195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Evaluation “Report”</a:t>
            </a:r>
            <a:endParaRPr lang="en-US" dirty="0"/>
          </a:p>
        </p:txBody>
      </p:sp>
      <p:sp>
        <p:nvSpPr>
          <p:cNvPr id="4" name="Content Placeholder 3"/>
          <p:cNvSpPr>
            <a:spLocks noGrp="1"/>
          </p:cNvSpPr>
          <p:nvPr>
            <p:ph idx="1"/>
          </p:nvPr>
        </p:nvSpPr>
        <p:spPr>
          <a:xfrm>
            <a:off x="2211387" y="1295400"/>
            <a:ext cx="3276600" cy="2514600"/>
          </a:xfrm>
        </p:spPr>
        <p:txBody>
          <a:bodyPr/>
          <a:lstStyle/>
          <a:p>
            <a:pPr marL="0" indent="0">
              <a:lnSpc>
                <a:spcPts val="1500"/>
              </a:lnSpc>
              <a:spcBef>
                <a:spcPts val="0"/>
              </a:spcBef>
            </a:pPr>
            <a:r>
              <a:rPr lang="en-US" sz="1200" dirty="0" smtClean="0"/>
              <a:t>The evaluation report is not necessarily one huge document.</a:t>
            </a:r>
          </a:p>
          <a:p>
            <a:pPr>
              <a:lnSpc>
                <a:spcPts val="1600"/>
              </a:lnSpc>
            </a:pPr>
            <a:endParaRPr lang="en-US" sz="1200" dirty="0" smtClean="0"/>
          </a:p>
          <a:p>
            <a:pPr>
              <a:lnSpc>
                <a:spcPts val="1600"/>
              </a:lnSpc>
            </a:pPr>
            <a:endParaRPr lang="en-US" sz="1200" dirty="0" smtClean="0"/>
          </a:p>
          <a:p>
            <a:pPr marL="0" indent="0">
              <a:lnSpc>
                <a:spcPts val="1500"/>
              </a:lnSpc>
              <a:spcBef>
                <a:spcPts val="0"/>
              </a:spcBef>
            </a:pPr>
            <a:r>
              <a:rPr lang="en-US" sz="1200" dirty="0" smtClean="0"/>
              <a:t>The final “report” can take many forms depending on:</a:t>
            </a:r>
          </a:p>
          <a:p>
            <a:pPr marL="230188" lvl="1" indent="227013">
              <a:lnSpc>
                <a:spcPts val="1600"/>
              </a:lnSpc>
              <a:spcBef>
                <a:spcPts val="300"/>
              </a:spcBef>
            </a:pPr>
            <a:r>
              <a:rPr lang="en-US" sz="1200" dirty="0" smtClean="0"/>
              <a:t>the purpose/user/use</a:t>
            </a:r>
          </a:p>
          <a:p>
            <a:pPr marL="230188" lvl="1" indent="227013">
              <a:lnSpc>
                <a:spcPts val="1600"/>
              </a:lnSpc>
              <a:spcBef>
                <a:spcPts val="300"/>
              </a:spcBef>
            </a:pPr>
            <a:r>
              <a:rPr lang="en-US" sz="1200" dirty="0" smtClean="0"/>
              <a:t>the evaluation focus</a:t>
            </a:r>
          </a:p>
          <a:p>
            <a:pPr marL="230188" lvl="1" indent="227013">
              <a:lnSpc>
                <a:spcPts val="1600"/>
              </a:lnSpc>
              <a:spcBef>
                <a:spcPts val="300"/>
              </a:spcBef>
            </a:pPr>
            <a:r>
              <a:rPr lang="en-US" sz="1200" dirty="0" smtClean="0"/>
              <a:t>who are the key stakeholders</a:t>
            </a:r>
          </a:p>
        </p:txBody>
      </p:sp>
      <p:pic>
        <p:nvPicPr>
          <p:cNvPr id="5" name="Picture 4" descr="books_skull_sm.png"/>
          <p:cNvPicPr>
            <a:picLocks noChangeAspect="1"/>
          </p:cNvPicPr>
          <p:nvPr/>
        </p:nvPicPr>
        <p:blipFill>
          <a:blip r:embed="rId3"/>
          <a:stretch>
            <a:fillRect/>
          </a:stretch>
        </p:blipFill>
        <p:spPr>
          <a:xfrm>
            <a:off x="102707" y="990287"/>
            <a:ext cx="2108680" cy="137191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81599" y="2743200"/>
            <a:ext cx="915988"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Key Components of Every</a:t>
            </a:r>
            <a:br>
              <a:rPr lang="en-US" dirty="0" smtClean="0"/>
            </a:br>
            <a:r>
              <a:rPr lang="en-US" dirty="0" smtClean="0"/>
              <a:t>Evaluation Report</a:t>
            </a:r>
            <a:endParaRPr lang="en-US" dirty="0"/>
          </a:p>
        </p:txBody>
      </p:sp>
      <p:graphicFrame>
        <p:nvGraphicFramePr>
          <p:cNvPr id="6" name="Content Placeholder 5"/>
          <p:cNvGraphicFramePr>
            <a:graphicFrameLocks noGrp="1"/>
          </p:cNvGraphicFramePr>
          <p:nvPr>
            <p:ph idx="1"/>
          </p:nvPr>
        </p:nvGraphicFramePr>
        <p:xfrm>
          <a:off x="304959" y="914400"/>
          <a:ext cx="5640228" cy="292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74558" y="1959102"/>
            <a:ext cx="1027229" cy="707898"/>
          </a:xfrm>
          <a:prstGeom prst="rect">
            <a:avLst/>
          </a:prstGeom>
          <a:noFill/>
        </p:spPr>
        <p:txBody>
          <a:bodyPr wrap="none" lIns="60972" tIns="30486" rIns="60972" bIns="30486" rtlCol="0">
            <a:spAutoFit/>
          </a:bodyPr>
          <a:lstStyle/>
          <a:p>
            <a:r>
              <a:rPr lang="en-US" sz="1400" b="1" dirty="0" smtClean="0">
                <a:solidFill>
                  <a:schemeClr val="bg1"/>
                </a:solidFill>
                <a:latin typeface="Arial" pitchFamily="34" charset="0"/>
                <a:cs typeface="Arial" pitchFamily="34" charset="0"/>
              </a:rPr>
              <a:t>The</a:t>
            </a:r>
          </a:p>
          <a:p>
            <a:r>
              <a:rPr lang="en-US" sz="1400" b="1" dirty="0" smtClean="0">
                <a:solidFill>
                  <a:schemeClr val="bg1"/>
                </a:solidFill>
                <a:latin typeface="Arial" pitchFamily="34" charset="0"/>
                <a:cs typeface="Arial" pitchFamily="34" charset="0"/>
              </a:rPr>
              <a:t>Evaluation</a:t>
            </a:r>
          </a:p>
          <a:p>
            <a:r>
              <a:rPr lang="en-US" sz="1400" b="1" dirty="0" smtClean="0">
                <a:solidFill>
                  <a:schemeClr val="bg1"/>
                </a:solidFill>
                <a:latin typeface="Arial" pitchFamily="34" charset="0"/>
                <a:cs typeface="Arial" pitchFamily="34" charset="0"/>
              </a:rPr>
              <a:t>Report</a:t>
            </a:r>
            <a:endParaRPr lang="en-US" sz="1400" b="1"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5697"/>
    </mc:Choice>
    <mc:Fallback xmlns="">
      <p:transition spd="slow" advTm="85697"/>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 Your </a:t>
            </a:r>
            <a:r>
              <a:rPr lang="en-US" smtClean="0"/>
              <a:t>Evaluation Findings </a:t>
            </a:r>
            <a:r>
              <a:rPr lang="en-US" dirty="0" smtClean="0"/>
              <a:t/>
            </a:r>
            <a:br>
              <a:rPr lang="en-US" dirty="0" smtClean="0"/>
            </a:br>
            <a:r>
              <a:rPr lang="en-US" dirty="0" smtClean="0"/>
              <a:t>to Your Audience</a:t>
            </a:r>
            <a:endParaRPr lang="en-US" dirty="0"/>
          </a:p>
        </p:txBody>
      </p:sp>
      <p:sp>
        <p:nvSpPr>
          <p:cNvPr id="3" name="Content Placeholder 2"/>
          <p:cNvSpPr>
            <a:spLocks noGrp="1"/>
          </p:cNvSpPr>
          <p:nvPr>
            <p:ph idx="1"/>
          </p:nvPr>
        </p:nvSpPr>
        <p:spPr>
          <a:xfrm>
            <a:off x="306387" y="1066800"/>
            <a:ext cx="5257800" cy="533400"/>
          </a:xfrm>
        </p:spPr>
        <p:txBody>
          <a:bodyPr/>
          <a:lstStyle/>
          <a:p>
            <a:pPr marL="0" indent="0">
              <a:lnSpc>
                <a:spcPts val="1600"/>
              </a:lnSpc>
              <a:spcBef>
                <a:spcPts val="0"/>
              </a:spcBef>
            </a:pPr>
            <a:r>
              <a:rPr lang="en-US" sz="1200" dirty="0" smtClean="0"/>
              <a:t>Depending on the </a:t>
            </a:r>
            <a:r>
              <a:rPr lang="en-US" sz="1200" dirty="0" smtClean="0">
                <a:solidFill>
                  <a:schemeClr val="accent5">
                    <a:lumMod val="50000"/>
                  </a:schemeClr>
                </a:solidFill>
              </a:rPr>
              <a:t>purpose, user and use</a:t>
            </a:r>
            <a:r>
              <a:rPr lang="en-US" sz="1200" dirty="0" smtClean="0"/>
              <a:t>, appropriate communication formats could include: </a:t>
            </a:r>
          </a:p>
        </p:txBody>
      </p:sp>
      <p:sp>
        <p:nvSpPr>
          <p:cNvPr id="5" name="TextBox 4"/>
          <p:cNvSpPr txBox="1"/>
          <p:nvPr/>
        </p:nvSpPr>
        <p:spPr>
          <a:xfrm>
            <a:off x="534987" y="1663005"/>
            <a:ext cx="2514600" cy="1061829"/>
          </a:xfrm>
          <a:prstGeom prst="rect">
            <a:avLst/>
          </a:prstGeom>
          <a:noFill/>
        </p:spPr>
        <p:txBody>
          <a:bodyPr wrap="square" rtlCol="0">
            <a:spAutoFit/>
          </a:bodyPr>
          <a:lstStyle/>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Formal written reports</a:t>
            </a:r>
          </a:p>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Executive Summaries</a:t>
            </a:r>
          </a:p>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Chart Essays</a:t>
            </a:r>
          </a:p>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Verbal Presentations</a:t>
            </a:r>
          </a:p>
        </p:txBody>
      </p:sp>
      <p:sp>
        <p:nvSpPr>
          <p:cNvPr id="7" name="TextBox 6"/>
          <p:cNvSpPr txBox="1"/>
          <p:nvPr/>
        </p:nvSpPr>
        <p:spPr>
          <a:xfrm>
            <a:off x="2897187" y="1676400"/>
            <a:ext cx="2514600" cy="1061829"/>
          </a:xfrm>
          <a:prstGeom prst="rect">
            <a:avLst/>
          </a:prstGeom>
          <a:noFill/>
        </p:spPr>
        <p:txBody>
          <a:bodyPr wrap="square" rtlCol="0">
            <a:spAutoFit/>
          </a:bodyPr>
          <a:lstStyle/>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Videotape Presentations</a:t>
            </a:r>
          </a:p>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Action Planning Sessions</a:t>
            </a:r>
          </a:p>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Public Meetings</a:t>
            </a:r>
          </a:p>
          <a:p>
            <a:pPr marL="233363" indent="-233363">
              <a:spcBef>
                <a:spcPts val="600"/>
              </a:spcBef>
              <a:buClr>
                <a:schemeClr val="accent5">
                  <a:lumMod val="50000"/>
                </a:schemeClr>
              </a:buClr>
              <a:buFont typeface="Wingdings" pitchFamily="2" charset="2"/>
              <a:buChar char="ü"/>
            </a:pPr>
            <a:r>
              <a:rPr lang="en-US" sz="1200" b="1" dirty="0" smtClean="0">
                <a:solidFill>
                  <a:schemeClr val="tx2"/>
                </a:solidFill>
                <a:latin typeface="+mn-lt"/>
              </a:rPr>
              <a:t>Press Releases</a:t>
            </a:r>
          </a:p>
        </p:txBody>
      </p:sp>
    </p:spTree>
  </p:cSld>
  <p:clrMapOvr>
    <a:masterClrMapping/>
  </p:clrMapOvr>
  <mc:AlternateContent xmlns:mc="http://schemas.openxmlformats.org/markup-compatibility/2006" xmlns:p14="http://schemas.microsoft.com/office/powerpoint/2010/main">
    <mc:Choice Requires="p14">
      <p:transition spd="slow" p14:dur="2000" advTm="36288"/>
    </mc:Choice>
    <mc:Fallback xmlns="">
      <p:transition spd="slow" advTm="3628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Purpose/User/Use</a:t>
            </a:r>
            <a:endParaRPr lang="en-US" dirty="0"/>
          </a:p>
        </p:txBody>
      </p:sp>
      <p:sp>
        <p:nvSpPr>
          <p:cNvPr id="3" name="Content Placeholder 2"/>
          <p:cNvSpPr>
            <a:spLocks noGrp="1"/>
          </p:cNvSpPr>
          <p:nvPr>
            <p:ph idx="1"/>
          </p:nvPr>
        </p:nvSpPr>
        <p:spPr>
          <a:xfrm>
            <a:off x="457438" y="1066800"/>
            <a:ext cx="5182949" cy="2743200"/>
          </a:xfrm>
        </p:spPr>
        <p:txBody>
          <a:bodyPr>
            <a:noAutofit/>
          </a:bodyPr>
          <a:lstStyle/>
          <a:p>
            <a:pPr marL="0" indent="0"/>
            <a:r>
              <a:rPr lang="en-US" sz="1200" dirty="0" smtClean="0"/>
              <a:t>There are many possible reasons to do a program evaluation. Understanding the purpose provides clarity about how to focus the evaluation. </a:t>
            </a:r>
          </a:p>
          <a:p>
            <a:pPr marL="378959" lvl="1" indent="-185246">
              <a:buNone/>
            </a:pPr>
            <a:endParaRPr lang="en-US" sz="1200" dirty="0" smtClean="0"/>
          </a:p>
          <a:p>
            <a:pPr marL="0" lvl="1" indent="0">
              <a:buNone/>
            </a:pPr>
            <a:r>
              <a:rPr lang="en-US" sz="1200" dirty="0" smtClean="0"/>
              <a:t>Before designing an evaluation, you must first understand: </a:t>
            </a:r>
          </a:p>
          <a:p>
            <a:pPr marL="284163" lvl="1" indent="233363"/>
            <a:r>
              <a:rPr lang="en-US" sz="1200" dirty="0" smtClean="0"/>
              <a:t>the purpose of the evaluation, </a:t>
            </a:r>
          </a:p>
          <a:p>
            <a:pPr marL="284163" lvl="1" indent="233363"/>
            <a:r>
              <a:rPr lang="en-US" sz="1200" dirty="0" smtClean="0"/>
              <a:t>who will use the results, and </a:t>
            </a:r>
          </a:p>
          <a:p>
            <a:pPr marL="284163" lvl="1" indent="233363"/>
            <a:r>
              <a:rPr lang="en-US" sz="1200" dirty="0" smtClean="0"/>
              <a:t>what use they will make of the evaluation findings. </a:t>
            </a:r>
          </a:p>
          <a:p>
            <a:pPr marL="0" lvl="1" indent="0">
              <a:buNone/>
            </a:pPr>
            <a:endParaRPr lang="en-US" sz="1200" dirty="0" smtClean="0"/>
          </a:p>
          <a:p>
            <a:pPr marL="0" lvl="1" indent="0">
              <a:buNone/>
            </a:pPr>
            <a:r>
              <a:rPr lang="en-US" sz="1200" dirty="0" smtClean="0"/>
              <a:t>In other words– “</a:t>
            </a:r>
            <a:r>
              <a:rPr lang="en-US" sz="1200" dirty="0" smtClean="0">
                <a:solidFill>
                  <a:schemeClr val="accent5">
                    <a:lumMod val="50000"/>
                  </a:schemeClr>
                </a:solidFill>
              </a:rPr>
              <a:t>Purpose/User/Use”.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AFP Case Study Review</a:t>
            </a:r>
            <a:endParaRPr lang="en-US" dirty="0"/>
          </a:p>
        </p:txBody>
      </p:sp>
      <p:sp>
        <p:nvSpPr>
          <p:cNvPr id="4" name="Content Placeholder 3"/>
          <p:cNvSpPr>
            <a:spLocks noGrp="1"/>
          </p:cNvSpPr>
          <p:nvPr>
            <p:ph idx="1"/>
          </p:nvPr>
        </p:nvSpPr>
        <p:spPr>
          <a:xfrm>
            <a:off x="1371837" y="914400"/>
            <a:ext cx="2973150" cy="2743200"/>
          </a:xfrm>
        </p:spPr>
        <p:txBody>
          <a:bodyPr/>
          <a:lstStyle/>
          <a:p>
            <a:pPr marL="0" indent="0">
              <a:lnSpc>
                <a:spcPts val="1700"/>
              </a:lnSpc>
              <a:spcBef>
                <a:spcPts val="0"/>
              </a:spcBef>
              <a:spcAft>
                <a:spcPts val="0"/>
              </a:spcAft>
            </a:pPr>
            <a:r>
              <a:rPr lang="en-US" sz="1200" dirty="0" smtClean="0"/>
              <a:t>Interventions:</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specialized AFP trainer </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patient education materials</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promotional activities</a:t>
            </a:r>
          </a:p>
          <a:p>
            <a:pPr marL="339725" indent="-222250">
              <a:lnSpc>
                <a:spcPts val="1700"/>
              </a:lnSpc>
              <a:spcBef>
                <a:spcPts val="0"/>
              </a:spcBef>
              <a:spcAft>
                <a:spcPts val="600"/>
              </a:spcAft>
              <a:buClr>
                <a:schemeClr val="accent5">
                  <a:lumMod val="50000"/>
                </a:schemeClr>
              </a:buClr>
              <a:buFont typeface="Wingdings" pitchFamily="2" charset="2"/>
              <a:buChar char="Ø"/>
            </a:pPr>
            <a:r>
              <a:rPr lang="en-US" sz="1200" dirty="0" smtClean="0"/>
              <a:t>marketing materials</a:t>
            </a:r>
          </a:p>
          <a:p>
            <a:pPr>
              <a:lnSpc>
                <a:spcPts val="1700"/>
              </a:lnSpc>
              <a:spcBef>
                <a:spcPts val="0"/>
              </a:spcBef>
              <a:spcAft>
                <a:spcPts val="0"/>
              </a:spcAft>
            </a:pPr>
            <a:r>
              <a:rPr lang="en-US" sz="1200" dirty="0" smtClean="0"/>
              <a:t>Desired Outcome: </a:t>
            </a:r>
          </a:p>
          <a:p>
            <a:pPr marL="339725" indent="-222250">
              <a:lnSpc>
                <a:spcPts val="1700"/>
              </a:lnSpc>
              <a:spcBef>
                <a:spcPts val="0"/>
              </a:spcBef>
              <a:spcAft>
                <a:spcPts val="600"/>
              </a:spcAft>
              <a:buClr>
                <a:schemeClr val="accent5">
                  <a:lumMod val="50000"/>
                </a:schemeClr>
              </a:buClr>
              <a:buFont typeface="Wingdings" pitchFamily="2" charset="2"/>
              <a:buChar char="Ø"/>
            </a:pPr>
            <a:r>
              <a:rPr lang="en-US" sz="1200" dirty="0" smtClean="0"/>
              <a:t>good asthma control</a:t>
            </a:r>
          </a:p>
          <a:p>
            <a:pPr marL="0" indent="0">
              <a:lnSpc>
                <a:spcPts val="1700"/>
              </a:lnSpc>
              <a:spcBef>
                <a:spcPts val="0"/>
              </a:spcBef>
              <a:spcAft>
                <a:spcPts val="0"/>
              </a:spcAft>
            </a:pPr>
            <a:r>
              <a:rPr lang="en-US" sz="1200" dirty="0" smtClean="0"/>
              <a:t>Scenarios: </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A: expanding a pilot project.</a:t>
            </a:r>
          </a:p>
          <a:p>
            <a:pPr marL="339725" indent="-222250">
              <a:lnSpc>
                <a:spcPts val="1700"/>
              </a:lnSpc>
              <a:spcBef>
                <a:spcPts val="0"/>
              </a:spcBef>
              <a:spcAft>
                <a:spcPts val="0"/>
              </a:spcAft>
              <a:buClr>
                <a:schemeClr val="accent5">
                  <a:lumMod val="50000"/>
                </a:schemeClr>
              </a:buClr>
              <a:buFont typeface="Wingdings" pitchFamily="2" charset="2"/>
              <a:buChar char="Ø"/>
            </a:pPr>
            <a:r>
              <a:rPr lang="en-US" sz="1200" dirty="0" smtClean="0"/>
              <a:t>B: understand why the program  is failing at one location.</a:t>
            </a:r>
          </a:p>
          <a:p>
            <a:pPr>
              <a:lnSpc>
                <a:spcPts val="1400"/>
              </a:lnSpc>
            </a:pPr>
            <a:endParaRPr lang="en-US" sz="1400" dirty="0"/>
          </a:p>
        </p:txBody>
      </p:sp>
      <p:pic>
        <p:nvPicPr>
          <p:cNvPr id="5" name="Picture 4" descr="asthma_edu.jpg"/>
          <p:cNvPicPr>
            <a:picLocks noChangeAspect="1"/>
          </p:cNvPicPr>
          <p:nvPr/>
        </p:nvPicPr>
        <p:blipFill>
          <a:blip r:embed="rId3"/>
          <a:srcRect b="4308"/>
          <a:stretch>
            <a:fillRect/>
          </a:stretch>
        </p:blipFill>
        <p:spPr>
          <a:xfrm>
            <a:off x="77787" y="990600"/>
            <a:ext cx="1143000" cy="1648239"/>
          </a:xfrm>
          <a:prstGeom prst="rect">
            <a:avLst/>
          </a:prstGeom>
        </p:spPr>
      </p:pic>
      <p:pic>
        <p:nvPicPr>
          <p:cNvPr id="6" name="Picture 5" descr="arms_outstretched_sm.jpg"/>
          <p:cNvPicPr>
            <a:picLocks noChangeAspect="1"/>
          </p:cNvPicPr>
          <p:nvPr/>
        </p:nvPicPr>
        <p:blipFill>
          <a:blip r:embed="rId4"/>
          <a:srcRect r="7936"/>
          <a:stretch>
            <a:fillRect/>
          </a:stretch>
        </p:blipFill>
        <p:spPr>
          <a:xfrm>
            <a:off x="4311121" y="2362200"/>
            <a:ext cx="1786466" cy="14478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A: Purpose/User/Use</a:t>
            </a:r>
            <a:endParaRPr lang="en-US" dirty="0"/>
          </a:p>
        </p:txBody>
      </p:sp>
      <p:graphicFrame>
        <p:nvGraphicFramePr>
          <p:cNvPr id="5" name="Diagram 4"/>
          <p:cNvGraphicFramePr/>
          <p:nvPr/>
        </p:nvGraphicFramePr>
        <p:xfrm>
          <a:off x="230187" y="990600"/>
          <a:ext cx="4953000" cy="27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973387" y="1016000"/>
            <a:ext cx="2895600" cy="2336800"/>
          </a:xfrm>
          <a:prstGeom prst="rect">
            <a:avLst/>
          </a:prstGeom>
        </p:spPr>
        <p:txBody>
          <a:bodyPr vert="horz" lIns="60972" tIns="30486" rIns="60972" bIns="30486" rtlCol="0">
            <a:noAutofit/>
          </a:bodyPr>
          <a:lstStyle/>
          <a:p>
            <a:pPr marL="233363" indent="-233363">
              <a:spcBef>
                <a:spcPct val="20000"/>
              </a:spcBef>
              <a:buFont typeface="Wingdings" pitchFamily="2" charset="2"/>
              <a:buChar char="q"/>
            </a:pPr>
            <a:r>
              <a:rPr lang="en-US" sz="1200" b="1" dirty="0" smtClean="0">
                <a:solidFill>
                  <a:schemeClr val="tx2"/>
                </a:solidFill>
                <a:latin typeface="+mn-lt"/>
              </a:rPr>
              <a:t>Formal written report</a:t>
            </a:r>
          </a:p>
          <a:p>
            <a:pPr marL="233363" indent="-233363">
              <a:spcBef>
                <a:spcPct val="20000"/>
              </a:spcBef>
              <a:buFont typeface="Wingdings" pitchFamily="2" charset="2"/>
              <a:buChar char="q"/>
            </a:pPr>
            <a:r>
              <a:rPr lang="en-US" sz="1200" b="1" dirty="0" smtClean="0">
                <a:solidFill>
                  <a:schemeClr val="tx2"/>
                </a:solidFill>
                <a:latin typeface="+mn-lt"/>
              </a:rPr>
              <a:t>Executive Summary</a:t>
            </a:r>
          </a:p>
          <a:p>
            <a:pPr marL="233363" indent="-233363">
              <a:spcBef>
                <a:spcPct val="20000"/>
              </a:spcBef>
              <a:buFont typeface="Wingdings" pitchFamily="2" charset="2"/>
              <a:buChar char="q"/>
            </a:pPr>
            <a:r>
              <a:rPr lang="en-US" sz="1200" b="1" dirty="0" smtClean="0">
                <a:solidFill>
                  <a:schemeClr val="tx2"/>
                </a:solidFill>
                <a:latin typeface="+mn-lt"/>
              </a:rPr>
              <a:t>Presentation at quarterly regional meeting</a:t>
            </a:r>
          </a:p>
          <a:p>
            <a:pPr marL="233363" indent="-233363">
              <a:spcBef>
                <a:spcPct val="20000"/>
              </a:spcBef>
              <a:buFont typeface="Wingdings" pitchFamily="2" charset="2"/>
              <a:buChar char="q"/>
            </a:pPr>
            <a:r>
              <a:rPr lang="en-US" sz="1200" b="1" dirty="0" smtClean="0">
                <a:solidFill>
                  <a:schemeClr val="tx2"/>
                </a:solidFill>
                <a:latin typeface="+mn-lt"/>
              </a:rPr>
              <a:t>Chart Essays</a:t>
            </a:r>
          </a:p>
          <a:p>
            <a:pPr marL="233363" indent="-233363">
              <a:spcBef>
                <a:spcPct val="20000"/>
              </a:spcBef>
              <a:buFont typeface="Wingdings" pitchFamily="2" charset="2"/>
              <a:buChar char="q"/>
            </a:pPr>
            <a:r>
              <a:rPr lang="en-US" sz="1200" b="1" dirty="0" smtClean="0">
                <a:solidFill>
                  <a:schemeClr val="tx2"/>
                </a:solidFill>
                <a:latin typeface="+mn-lt"/>
              </a:rPr>
              <a:t>Press release</a:t>
            </a:r>
          </a:p>
          <a:p>
            <a:pPr marL="233363" indent="-233363">
              <a:spcBef>
                <a:spcPct val="20000"/>
              </a:spcBef>
              <a:buFont typeface="Wingdings" pitchFamily="2" charset="2"/>
              <a:buChar char="q"/>
            </a:pPr>
            <a:r>
              <a:rPr lang="en-US" sz="1200" b="1" dirty="0" smtClean="0">
                <a:solidFill>
                  <a:schemeClr val="tx2"/>
                </a:solidFill>
                <a:latin typeface="+mn-lt"/>
              </a:rPr>
              <a:t>Action Planning Session with pharmacy staff</a:t>
            </a:r>
          </a:p>
          <a:p>
            <a:pPr marL="233363" indent="-233363">
              <a:spcBef>
                <a:spcPct val="20000"/>
              </a:spcBef>
              <a:buFont typeface="Wingdings" pitchFamily="2" charset="2"/>
              <a:buChar char="q"/>
            </a:pPr>
            <a:r>
              <a:rPr lang="en-US" sz="1200" b="1" dirty="0" smtClean="0">
                <a:solidFill>
                  <a:schemeClr val="tx2"/>
                </a:solidFill>
                <a:latin typeface="+mn-lt"/>
              </a:rPr>
              <a:t>Email to key stakeholders</a:t>
            </a:r>
          </a:p>
          <a:p>
            <a:pPr marL="156665" indent="-156665">
              <a:spcBef>
                <a:spcPct val="20000"/>
              </a:spcBef>
            </a:pPr>
            <a:endParaRPr lang="en-US" sz="1100" dirty="0" smtClean="0"/>
          </a:p>
          <a:p>
            <a:pPr marL="156665" indent="-156665">
              <a:spcBef>
                <a:spcPct val="20000"/>
              </a:spcBef>
            </a:pPr>
            <a:endParaRPr lang="en-US" sz="1100" dirty="0" smtClean="0"/>
          </a:p>
          <a:p>
            <a:pPr marL="156665" indent="-156665">
              <a:spcBef>
                <a:spcPct val="20000"/>
              </a:spcBef>
              <a:buFont typeface="Wingdings" pitchFamily="2" charset="2"/>
              <a:buChar char="q"/>
            </a:pPr>
            <a:endParaRPr lang="en-US" sz="1100" dirty="0"/>
          </a:p>
          <a:p>
            <a:pPr marL="156665" indent="-156665">
              <a:spcBef>
                <a:spcPct val="20000"/>
              </a:spcBef>
              <a:buFont typeface="Wingdings" pitchFamily="2" charset="2"/>
              <a:buChar char="q"/>
            </a:pPr>
            <a:endParaRPr lang="en-US" sz="1100" dirty="0" smtClean="0"/>
          </a:p>
          <a:p>
            <a:pPr marL="156665" indent="-156665">
              <a:spcBef>
                <a:spcPct val="20000"/>
              </a:spcBef>
              <a:buFont typeface="Wingdings" pitchFamily="2" charset="2"/>
              <a:buChar char="q"/>
            </a:pPr>
            <a:endParaRPr lang="en-US" sz="1100" dirty="0" smtClean="0">
              <a:latin typeface="+mn-lt"/>
            </a:endParaRPr>
          </a:p>
          <a:p>
            <a:pPr marL="156665" indent="-156665">
              <a:spcBef>
                <a:spcPct val="20000"/>
              </a:spcBef>
            </a:pPr>
            <a:endParaRPr lang="en-US" sz="1100" dirty="0">
              <a:latin typeface="+mn-lt"/>
            </a:endParaRPr>
          </a:p>
        </p:txBody>
      </p:sp>
      <p:sp>
        <p:nvSpPr>
          <p:cNvPr id="2" name="Title 1"/>
          <p:cNvSpPr>
            <a:spLocks noGrp="1"/>
          </p:cNvSpPr>
          <p:nvPr>
            <p:ph type="title"/>
          </p:nvPr>
        </p:nvSpPr>
        <p:spPr/>
        <p:txBody>
          <a:bodyPr>
            <a:normAutofit fontScale="90000"/>
          </a:bodyPr>
          <a:lstStyle/>
          <a:p>
            <a:r>
              <a:rPr lang="en-US" dirty="0" smtClean="0"/>
              <a:t>Ensure Use With Appropriate Communication Format</a:t>
            </a:r>
            <a:endParaRPr lang="en-US" dirty="0"/>
          </a:p>
        </p:txBody>
      </p:sp>
      <p:sp>
        <p:nvSpPr>
          <p:cNvPr id="17" name="TextBox 16"/>
          <p:cNvSpPr txBox="1"/>
          <p:nvPr/>
        </p:nvSpPr>
        <p:spPr>
          <a:xfrm>
            <a:off x="355785" y="1099560"/>
            <a:ext cx="2465202" cy="1538895"/>
          </a:xfrm>
          <a:prstGeom prst="rect">
            <a:avLst/>
          </a:prstGeom>
          <a:noFill/>
        </p:spPr>
        <p:txBody>
          <a:bodyPr wrap="square" lIns="60972" tIns="30486" rIns="60972" bIns="30486" rtlCol="0">
            <a:spAutoFit/>
          </a:bodyPr>
          <a:lstStyle/>
          <a:p>
            <a:r>
              <a:rPr lang="en-US" sz="1200" b="1" dirty="0" smtClean="0">
                <a:solidFill>
                  <a:schemeClr val="tx2"/>
                </a:solidFill>
                <a:latin typeface="+mn-lt"/>
                <a:cs typeface="Arial" pitchFamily="34" charset="0"/>
              </a:rPr>
              <a:t>Given the </a:t>
            </a:r>
            <a:r>
              <a:rPr lang="en-US" sz="1200" b="1" dirty="0" smtClean="0">
                <a:solidFill>
                  <a:schemeClr val="accent5">
                    <a:lumMod val="50000"/>
                  </a:schemeClr>
                </a:solidFill>
                <a:latin typeface="+mn-lt"/>
                <a:cs typeface="Arial" pitchFamily="34" charset="0"/>
              </a:rPr>
              <a:t>purpose, user and use </a:t>
            </a:r>
            <a:r>
              <a:rPr lang="en-US" sz="1200" b="1" dirty="0" smtClean="0">
                <a:solidFill>
                  <a:schemeClr val="tx2"/>
                </a:solidFill>
                <a:latin typeface="+mn-lt"/>
                <a:cs typeface="Arial" pitchFamily="34" charset="0"/>
              </a:rPr>
              <a:t>for this evaluation scenario, which would be the best communication format for your final report and  recommendations?</a:t>
            </a:r>
          </a:p>
          <a:p>
            <a:endParaRPr lang="en-US" sz="1200" b="1" dirty="0" smtClean="0">
              <a:solidFill>
                <a:schemeClr val="tx2"/>
              </a:solidFill>
              <a:latin typeface="+mn-lt"/>
              <a:cs typeface="Arial" pitchFamily="34" charset="0"/>
            </a:endParaRPr>
          </a:p>
          <a:p>
            <a:r>
              <a:rPr lang="en-US" sz="1200" b="1" dirty="0" smtClean="0">
                <a:solidFill>
                  <a:schemeClr val="tx2"/>
                </a:solidFill>
                <a:latin typeface="+mn-lt"/>
                <a:cs typeface="Arial" pitchFamily="34" charset="0"/>
              </a:rPr>
              <a:t>Why did you choose that one?</a:t>
            </a:r>
            <a:endParaRPr lang="en-US" sz="1200" b="1" dirty="0">
              <a:solidFill>
                <a:schemeClr val="tx2"/>
              </a:solidFill>
              <a:latin typeface="+mn-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5378"/>
    </mc:Choice>
    <mc:Fallback xmlns="">
      <p:transition spd="slow" advTm="45378"/>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973387" y="1016000"/>
            <a:ext cx="2895600" cy="2336800"/>
          </a:xfrm>
          <a:prstGeom prst="rect">
            <a:avLst/>
          </a:prstGeom>
        </p:spPr>
        <p:txBody>
          <a:bodyPr vert="horz" lIns="60972" tIns="30486" rIns="60972" bIns="30486" rtlCol="0">
            <a:noAutofit/>
          </a:bodyPr>
          <a:lstStyle/>
          <a:p>
            <a:pPr marL="233363" indent="-233363">
              <a:spcBef>
                <a:spcPct val="20000"/>
              </a:spcBef>
              <a:buFont typeface="Wingdings" pitchFamily="2" charset="2"/>
              <a:buChar char="q"/>
            </a:pPr>
            <a:r>
              <a:rPr lang="en-US" sz="1200" b="1" dirty="0" smtClean="0">
                <a:solidFill>
                  <a:schemeClr val="tx2"/>
                </a:solidFill>
                <a:latin typeface="+mn-lt"/>
              </a:rPr>
              <a:t>Formal written report</a:t>
            </a:r>
          </a:p>
          <a:p>
            <a:pPr marL="233363" indent="-233363">
              <a:spcBef>
                <a:spcPct val="20000"/>
              </a:spcBef>
              <a:buFont typeface="Wingdings" pitchFamily="2" charset="2"/>
              <a:buChar char="q"/>
            </a:pPr>
            <a:r>
              <a:rPr lang="en-US" sz="1200" b="1" dirty="0" smtClean="0">
                <a:solidFill>
                  <a:schemeClr val="tx2"/>
                </a:solidFill>
                <a:latin typeface="+mn-lt"/>
              </a:rPr>
              <a:t>Executive Summary</a:t>
            </a:r>
          </a:p>
          <a:p>
            <a:pPr marL="233363" indent="-233363">
              <a:spcBef>
                <a:spcPct val="20000"/>
              </a:spcBef>
              <a:buFont typeface="Wingdings" pitchFamily="2" charset="2"/>
              <a:buChar char="q"/>
            </a:pPr>
            <a:r>
              <a:rPr lang="en-US" sz="1200" b="1" dirty="0" smtClean="0">
                <a:solidFill>
                  <a:schemeClr val="tx2"/>
                </a:solidFill>
                <a:latin typeface="+mn-lt"/>
              </a:rPr>
              <a:t>Presentation at quarterly regional meeting</a:t>
            </a:r>
          </a:p>
          <a:p>
            <a:pPr marL="233363" indent="-233363">
              <a:spcBef>
                <a:spcPct val="20000"/>
              </a:spcBef>
              <a:buFont typeface="Wingdings" pitchFamily="2" charset="2"/>
              <a:buChar char="q"/>
            </a:pPr>
            <a:r>
              <a:rPr lang="en-US" sz="1200" b="1" dirty="0" smtClean="0">
                <a:solidFill>
                  <a:schemeClr val="tx2"/>
                </a:solidFill>
                <a:latin typeface="+mn-lt"/>
              </a:rPr>
              <a:t>Chart Essays</a:t>
            </a:r>
          </a:p>
          <a:p>
            <a:pPr marL="233363" indent="-233363">
              <a:spcBef>
                <a:spcPct val="20000"/>
              </a:spcBef>
              <a:buFont typeface="Wingdings" pitchFamily="2" charset="2"/>
              <a:buChar char="q"/>
            </a:pPr>
            <a:r>
              <a:rPr lang="en-US" sz="1200" b="1" dirty="0" smtClean="0">
                <a:solidFill>
                  <a:schemeClr val="tx2"/>
                </a:solidFill>
                <a:latin typeface="+mn-lt"/>
              </a:rPr>
              <a:t>Press release</a:t>
            </a:r>
          </a:p>
          <a:p>
            <a:pPr marL="233363" indent="-233363">
              <a:spcBef>
                <a:spcPct val="20000"/>
              </a:spcBef>
              <a:buFont typeface="Wingdings" pitchFamily="2" charset="2"/>
              <a:buChar char="q"/>
            </a:pPr>
            <a:r>
              <a:rPr lang="en-US" sz="1200" b="1" dirty="0" smtClean="0">
                <a:solidFill>
                  <a:schemeClr val="tx2"/>
                </a:solidFill>
                <a:latin typeface="+mn-lt"/>
              </a:rPr>
              <a:t>Action Planning Session with pharmacy staff</a:t>
            </a:r>
          </a:p>
          <a:p>
            <a:pPr marL="233363" indent="-233363">
              <a:spcBef>
                <a:spcPct val="20000"/>
              </a:spcBef>
              <a:buFont typeface="Wingdings" pitchFamily="2" charset="2"/>
              <a:buChar char="q"/>
            </a:pPr>
            <a:r>
              <a:rPr lang="en-US" sz="1200" b="1" dirty="0" smtClean="0">
                <a:solidFill>
                  <a:schemeClr val="tx2"/>
                </a:solidFill>
                <a:latin typeface="+mn-lt"/>
              </a:rPr>
              <a:t>Email to key stakeholders</a:t>
            </a:r>
          </a:p>
          <a:p>
            <a:pPr marL="156665" indent="-156665">
              <a:spcBef>
                <a:spcPct val="20000"/>
              </a:spcBef>
            </a:pPr>
            <a:endParaRPr lang="en-US" sz="1100" dirty="0" smtClean="0"/>
          </a:p>
          <a:p>
            <a:pPr marL="156665" indent="-156665">
              <a:spcBef>
                <a:spcPct val="20000"/>
              </a:spcBef>
            </a:pPr>
            <a:endParaRPr lang="en-US" sz="1100" dirty="0" smtClean="0"/>
          </a:p>
          <a:p>
            <a:pPr marL="156665" indent="-156665">
              <a:spcBef>
                <a:spcPct val="20000"/>
              </a:spcBef>
              <a:buFont typeface="Wingdings" pitchFamily="2" charset="2"/>
              <a:buChar char="q"/>
            </a:pPr>
            <a:endParaRPr lang="en-US" sz="1100" dirty="0"/>
          </a:p>
          <a:p>
            <a:pPr marL="156665" indent="-156665">
              <a:spcBef>
                <a:spcPct val="20000"/>
              </a:spcBef>
              <a:buFont typeface="Wingdings" pitchFamily="2" charset="2"/>
              <a:buChar char="q"/>
            </a:pPr>
            <a:endParaRPr lang="en-US" sz="1100" dirty="0" smtClean="0"/>
          </a:p>
          <a:p>
            <a:pPr marL="156665" indent="-156665">
              <a:spcBef>
                <a:spcPct val="20000"/>
              </a:spcBef>
              <a:buFont typeface="Wingdings" pitchFamily="2" charset="2"/>
              <a:buChar char="q"/>
            </a:pPr>
            <a:endParaRPr lang="en-US" sz="1100" dirty="0" smtClean="0">
              <a:latin typeface="+mn-lt"/>
            </a:endParaRPr>
          </a:p>
          <a:p>
            <a:pPr marL="156665" indent="-156665">
              <a:spcBef>
                <a:spcPct val="20000"/>
              </a:spcBef>
            </a:pPr>
            <a:endParaRPr lang="en-US" sz="1100" dirty="0">
              <a:latin typeface="+mn-lt"/>
            </a:endParaRPr>
          </a:p>
        </p:txBody>
      </p:sp>
      <p:sp>
        <p:nvSpPr>
          <p:cNvPr id="2" name="Title 1"/>
          <p:cNvSpPr>
            <a:spLocks noGrp="1"/>
          </p:cNvSpPr>
          <p:nvPr>
            <p:ph type="title"/>
          </p:nvPr>
        </p:nvSpPr>
        <p:spPr/>
        <p:txBody>
          <a:bodyPr>
            <a:normAutofit fontScale="90000"/>
          </a:bodyPr>
          <a:lstStyle/>
          <a:p>
            <a:r>
              <a:rPr lang="en-US" dirty="0" smtClean="0"/>
              <a:t>Ensure Use With Appropriate Communication Format</a:t>
            </a:r>
            <a:endParaRPr lang="en-US" dirty="0"/>
          </a:p>
        </p:txBody>
      </p:sp>
      <p:sp>
        <p:nvSpPr>
          <p:cNvPr id="20" name="Rectangle 19"/>
          <p:cNvSpPr/>
          <p:nvPr/>
        </p:nvSpPr>
        <p:spPr>
          <a:xfrm>
            <a:off x="356616" y="1097280"/>
            <a:ext cx="2541323" cy="24079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60972" tIns="30486" rIns="60972" bIns="30486" rtlCol="0" anchor="ctr"/>
          <a:lstStyle/>
          <a:p>
            <a:r>
              <a:rPr lang="en-US" sz="1200" b="1" dirty="0" smtClean="0">
                <a:solidFill>
                  <a:schemeClr val="tx2"/>
                </a:solidFill>
              </a:rPr>
              <a:t>An Executive Summary would probably be the best communication format for this </a:t>
            </a:r>
            <a:r>
              <a:rPr lang="en-US" sz="1200" b="1" dirty="0" smtClean="0">
                <a:solidFill>
                  <a:schemeClr val="accent5">
                    <a:lumMod val="50000"/>
                  </a:schemeClr>
                </a:solidFill>
              </a:rPr>
              <a:t>purpose, user and use</a:t>
            </a:r>
            <a:r>
              <a:rPr lang="en-US" sz="1200" b="1" dirty="0" smtClean="0">
                <a:solidFill>
                  <a:schemeClr val="tx2"/>
                </a:solidFill>
              </a:rPr>
              <a:t>.</a:t>
            </a:r>
          </a:p>
          <a:p>
            <a:r>
              <a:rPr lang="en-US" sz="1200" b="1" dirty="0" smtClean="0">
                <a:solidFill>
                  <a:schemeClr val="tx2"/>
                </a:solidFill>
              </a:rPr>
              <a:t> </a:t>
            </a:r>
          </a:p>
          <a:p>
            <a:r>
              <a:rPr lang="en-US" sz="1200" b="1" dirty="0" smtClean="0">
                <a:solidFill>
                  <a:schemeClr val="tx2"/>
                </a:solidFill>
              </a:rPr>
              <a:t>Why? Because the decision maker group is small and is well-acquainted with the context. </a:t>
            </a:r>
          </a:p>
          <a:p>
            <a:r>
              <a:rPr lang="en-US" sz="1200" b="1" dirty="0" smtClean="0">
                <a:solidFill>
                  <a:schemeClr val="tx2"/>
                </a:solidFill>
              </a:rPr>
              <a:t>A brief and well-focused communication format targeted to business people is most appropriate. </a:t>
            </a:r>
          </a:p>
          <a:p>
            <a:endParaRPr lang="en-US" sz="1100" dirty="0">
              <a:solidFill>
                <a:schemeClr val="tx1"/>
              </a:solidFill>
              <a:latin typeface="Arial" pitchFamily="34" charset="0"/>
              <a:cs typeface="Arial" pitchFamily="34" charset="0"/>
            </a:endParaRPr>
          </a:p>
        </p:txBody>
      </p:sp>
      <p:pic>
        <p:nvPicPr>
          <p:cNvPr id="11" name="Picture 10" descr="checkmark.gif"/>
          <p:cNvPicPr>
            <a:picLocks noChangeAspect="1"/>
          </p:cNvPicPr>
          <p:nvPr/>
        </p:nvPicPr>
        <p:blipFill>
          <a:blip r:embed="rId3"/>
          <a:stretch>
            <a:fillRect/>
          </a:stretch>
        </p:blipFill>
        <p:spPr>
          <a:xfrm>
            <a:off x="3005034" y="1250950"/>
            <a:ext cx="196953" cy="17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5378"/>
    </mc:Choice>
    <mc:Fallback xmlns="">
      <p:transition spd="slow" advTm="45378"/>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B: Purpose/User/Use</a:t>
            </a:r>
            <a:endParaRPr lang="en-US" dirty="0"/>
          </a:p>
        </p:txBody>
      </p:sp>
      <p:graphicFrame>
        <p:nvGraphicFramePr>
          <p:cNvPr id="5" name="Diagram 4"/>
          <p:cNvGraphicFramePr/>
          <p:nvPr/>
        </p:nvGraphicFramePr>
        <p:xfrm>
          <a:off x="230187" y="990600"/>
          <a:ext cx="4953000" cy="27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973387" y="1016000"/>
            <a:ext cx="2895600" cy="2336800"/>
          </a:xfrm>
          <a:prstGeom prst="rect">
            <a:avLst/>
          </a:prstGeom>
        </p:spPr>
        <p:txBody>
          <a:bodyPr vert="horz" lIns="60972" tIns="30486" rIns="60972" bIns="30486" rtlCol="0">
            <a:noAutofit/>
          </a:bodyPr>
          <a:lstStyle/>
          <a:p>
            <a:pPr marL="233363" indent="-233363">
              <a:spcBef>
                <a:spcPct val="20000"/>
              </a:spcBef>
              <a:buFont typeface="Wingdings" pitchFamily="2" charset="2"/>
              <a:buChar char="q"/>
            </a:pPr>
            <a:r>
              <a:rPr lang="en-US" sz="1200" b="1" dirty="0" smtClean="0">
                <a:solidFill>
                  <a:schemeClr val="tx2"/>
                </a:solidFill>
                <a:latin typeface="+mn-lt"/>
              </a:rPr>
              <a:t>Formal written report</a:t>
            </a:r>
          </a:p>
          <a:p>
            <a:pPr marL="233363" indent="-233363">
              <a:spcBef>
                <a:spcPct val="20000"/>
              </a:spcBef>
              <a:buFont typeface="Wingdings" pitchFamily="2" charset="2"/>
              <a:buChar char="q"/>
            </a:pPr>
            <a:r>
              <a:rPr lang="en-US" sz="1200" b="1" dirty="0" smtClean="0">
                <a:solidFill>
                  <a:schemeClr val="tx2"/>
                </a:solidFill>
                <a:latin typeface="+mn-lt"/>
              </a:rPr>
              <a:t>Executive Summary</a:t>
            </a:r>
          </a:p>
          <a:p>
            <a:pPr marL="233363" indent="-233363">
              <a:spcBef>
                <a:spcPct val="20000"/>
              </a:spcBef>
              <a:buFont typeface="Wingdings" pitchFamily="2" charset="2"/>
              <a:buChar char="q"/>
            </a:pPr>
            <a:r>
              <a:rPr lang="en-US" sz="1200" b="1" dirty="0" smtClean="0">
                <a:solidFill>
                  <a:schemeClr val="tx2"/>
                </a:solidFill>
                <a:latin typeface="+mn-lt"/>
              </a:rPr>
              <a:t>Presentation at quarterly regional meeting</a:t>
            </a:r>
          </a:p>
          <a:p>
            <a:pPr marL="233363" indent="-233363">
              <a:spcBef>
                <a:spcPct val="20000"/>
              </a:spcBef>
              <a:buFont typeface="Wingdings" pitchFamily="2" charset="2"/>
              <a:buChar char="q"/>
            </a:pPr>
            <a:r>
              <a:rPr lang="en-US" sz="1200" b="1" dirty="0" smtClean="0">
                <a:solidFill>
                  <a:schemeClr val="tx2"/>
                </a:solidFill>
                <a:latin typeface="+mn-lt"/>
              </a:rPr>
              <a:t>Chart Essays</a:t>
            </a:r>
          </a:p>
          <a:p>
            <a:pPr marL="233363" indent="-233363">
              <a:spcBef>
                <a:spcPct val="20000"/>
              </a:spcBef>
              <a:buFont typeface="Wingdings" pitchFamily="2" charset="2"/>
              <a:buChar char="q"/>
            </a:pPr>
            <a:r>
              <a:rPr lang="en-US" sz="1200" b="1" dirty="0" smtClean="0">
                <a:solidFill>
                  <a:schemeClr val="tx2"/>
                </a:solidFill>
                <a:latin typeface="+mn-lt"/>
              </a:rPr>
              <a:t>Press release</a:t>
            </a:r>
          </a:p>
          <a:p>
            <a:pPr marL="233363" indent="-233363">
              <a:spcBef>
                <a:spcPct val="20000"/>
              </a:spcBef>
              <a:buFont typeface="Wingdings" pitchFamily="2" charset="2"/>
              <a:buChar char="q"/>
            </a:pPr>
            <a:r>
              <a:rPr lang="en-US" sz="1200" b="1" dirty="0" smtClean="0">
                <a:solidFill>
                  <a:schemeClr val="tx2"/>
                </a:solidFill>
                <a:latin typeface="+mn-lt"/>
              </a:rPr>
              <a:t>Action Planning Session with pharmacy staff</a:t>
            </a:r>
          </a:p>
          <a:p>
            <a:pPr marL="233363" indent="-233363">
              <a:spcBef>
                <a:spcPct val="20000"/>
              </a:spcBef>
              <a:buFont typeface="Wingdings" pitchFamily="2" charset="2"/>
              <a:buChar char="q"/>
            </a:pPr>
            <a:r>
              <a:rPr lang="en-US" sz="1200" b="1" dirty="0" smtClean="0">
                <a:solidFill>
                  <a:schemeClr val="tx2"/>
                </a:solidFill>
                <a:latin typeface="+mn-lt"/>
              </a:rPr>
              <a:t>Email to key stakeholders</a:t>
            </a:r>
          </a:p>
          <a:p>
            <a:pPr marL="156665" indent="-156665">
              <a:spcBef>
                <a:spcPct val="20000"/>
              </a:spcBef>
            </a:pPr>
            <a:endParaRPr lang="en-US" sz="1100" dirty="0" smtClean="0"/>
          </a:p>
          <a:p>
            <a:pPr marL="156665" indent="-156665">
              <a:spcBef>
                <a:spcPct val="20000"/>
              </a:spcBef>
            </a:pPr>
            <a:endParaRPr lang="en-US" sz="1100" dirty="0" smtClean="0"/>
          </a:p>
          <a:p>
            <a:pPr marL="156665" indent="-156665">
              <a:spcBef>
                <a:spcPct val="20000"/>
              </a:spcBef>
              <a:buFont typeface="Wingdings" pitchFamily="2" charset="2"/>
              <a:buChar char="q"/>
            </a:pPr>
            <a:endParaRPr lang="en-US" sz="1100" dirty="0"/>
          </a:p>
          <a:p>
            <a:pPr marL="156665" indent="-156665">
              <a:spcBef>
                <a:spcPct val="20000"/>
              </a:spcBef>
              <a:buFont typeface="Wingdings" pitchFamily="2" charset="2"/>
              <a:buChar char="q"/>
            </a:pPr>
            <a:endParaRPr lang="en-US" sz="1100" dirty="0" smtClean="0"/>
          </a:p>
          <a:p>
            <a:pPr marL="156665" indent="-156665">
              <a:spcBef>
                <a:spcPct val="20000"/>
              </a:spcBef>
              <a:buFont typeface="Wingdings" pitchFamily="2" charset="2"/>
              <a:buChar char="q"/>
            </a:pPr>
            <a:endParaRPr lang="en-US" sz="1100" dirty="0" smtClean="0">
              <a:latin typeface="+mn-lt"/>
            </a:endParaRPr>
          </a:p>
          <a:p>
            <a:pPr marL="156665" indent="-156665">
              <a:spcBef>
                <a:spcPct val="20000"/>
              </a:spcBef>
            </a:pPr>
            <a:endParaRPr lang="en-US" sz="1100" dirty="0">
              <a:latin typeface="+mn-lt"/>
            </a:endParaRPr>
          </a:p>
        </p:txBody>
      </p:sp>
      <p:sp>
        <p:nvSpPr>
          <p:cNvPr id="2" name="Title 1"/>
          <p:cNvSpPr>
            <a:spLocks noGrp="1"/>
          </p:cNvSpPr>
          <p:nvPr>
            <p:ph type="title"/>
          </p:nvPr>
        </p:nvSpPr>
        <p:spPr/>
        <p:txBody>
          <a:bodyPr>
            <a:normAutofit fontScale="90000"/>
          </a:bodyPr>
          <a:lstStyle/>
          <a:p>
            <a:r>
              <a:rPr lang="en-US" dirty="0" smtClean="0"/>
              <a:t>Ensure Use With Appropriate Communication Format</a:t>
            </a:r>
            <a:endParaRPr lang="en-US" dirty="0"/>
          </a:p>
        </p:txBody>
      </p:sp>
      <p:sp>
        <p:nvSpPr>
          <p:cNvPr id="17" name="TextBox 16"/>
          <p:cNvSpPr txBox="1"/>
          <p:nvPr/>
        </p:nvSpPr>
        <p:spPr>
          <a:xfrm>
            <a:off x="355785" y="1099560"/>
            <a:ext cx="2465202" cy="1538895"/>
          </a:xfrm>
          <a:prstGeom prst="rect">
            <a:avLst/>
          </a:prstGeom>
          <a:noFill/>
        </p:spPr>
        <p:txBody>
          <a:bodyPr wrap="square" lIns="60972" tIns="30486" rIns="60972" bIns="30486" rtlCol="0">
            <a:spAutoFit/>
          </a:bodyPr>
          <a:lstStyle/>
          <a:p>
            <a:r>
              <a:rPr lang="en-US" sz="1200" b="1" dirty="0" smtClean="0">
                <a:solidFill>
                  <a:schemeClr val="tx2"/>
                </a:solidFill>
                <a:latin typeface="+mn-lt"/>
                <a:cs typeface="Arial" pitchFamily="34" charset="0"/>
              </a:rPr>
              <a:t>Given the </a:t>
            </a:r>
            <a:r>
              <a:rPr lang="en-US" sz="1200" b="1" dirty="0" smtClean="0">
                <a:solidFill>
                  <a:schemeClr val="accent5">
                    <a:lumMod val="50000"/>
                  </a:schemeClr>
                </a:solidFill>
                <a:latin typeface="+mn-lt"/>
                <a:cs typeface="Arial" pitchFamily="34" charset="0"/>
              </a:rPr>
              <a:t>purpose, user and use </a:t>
            </a:r>
            <a:r>
              <a:rPr lang="en-US" sz="1200" b="1" dirty="0" smtClean="0">
                <a:solidFill>
                  <a:schemeClr val="tx2"/>
                </a:solidFill>
                <a:latin typeface="+mn-lt"/>
                <a:cs typeface="Arial" pitchFamily="34" charset="0"/>
              </a:rPr>
              <a:t>for this evaluation scenario, which would be the best communication format for your final report and  recommendations?</a:t>
            </a:r>
          </a:p>
          <a:p>
            <a:endParaRPr lang="en-US" sz="1200" b="1" dirty="0" smtClean="0">
              <a:solidFill>
                <a:schemeClr val="tx2"/>
              </a:solidFill>
              <a:latin typeface="+mn-lt"/>
              <a:cs typeface="Arial" pitchFamily="34" charset="0"/>
            </a:endParaRPr>
          </a:p>
          <a:p>
            <a:r>
              <a:rPr lang="en-US" sz="1200" b="1" dirty="0" smtClean="0">
                <a:solidFill>
                  <a:schemeClr val="tx2"/>
                </a:solidFill>
                <a:latin typeface="+mn-lt"/>
                <a:cs typeface="Arial" pitchFamily="34" charset="0"/>
              </a:rPr>
              <a:t>Why did you choose that one?</a:t>
            </a:r>
            <a:endParaRPr lang="en-US" sz="1200" b="1" dirty="0">
              <a:solidFill>
                <a:schemeClr val="tx2"/>
              </a:solidFill>
              <a:latin typeface="+mn-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5378"/>
    </mc:Choice>
    <mc:Fallback xmlns="">
      <p:transition spd="slow" advTm="45378"/>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973387" y="1016000"/>
            <a:ext cx="2895600" cy="2336800"/>
          </a:xfrm>
          <a:prstGeom prst="rect">
            <a:avLst/>
          </a:prstGeom>
        </p:spPr>
        <p:txBody>
          <a:bodyPr vert="horz" lIns="60972" tIns="30486" rIns="60972" bIns="30486" rtlCol="0">
            <a:noAutofit/>
          </a:bodyPr>
          <a:lstStyle/>
          <a:p>
            <a:pPr marL="233363" indent="-233363">
              <a:spcBef>
                <a:spcPct val="20000"/>
              </a:spcBef>
              <a:buFont typeface="Wingdings" pitchFamily="2" charset="2"/>
              <a:buChar char="q"/>
            </a:pPr>
            <a:r>
              <a:rPr lang="en-US" sz="1200" b="1" dirty="0" smtClean="0">
                <a:solidFill>
                  <a:schemeClr val="tx2"/>
                </a:solidFill>
                <a:latin typeface="+mn-lt"/>
              </a:rPr>
              <a:t>Formal written report</a:t>
            </a:r>
          </a:p>
          <a:p>
            <a:pPr marL="233363" indent="-233363">
              <a:spcBef>
                <a:spcPct val="20000"/>
              </a:spcBef>
              <a:buFont typeface="Wingdings" pitchFamily="2" charset="2"/>
              <a:buChar char="q"/>
            </a:pPr>
            <a:r>
              <a:rPr lang="en-US" sz="1200" b="1" dirty="0" smtClean="0">
                <a:solidFill>
                  <a:schemeClr val="tx2"/>
                </a:solidFill>
                <a:latin typeface="+mn-lt"/>
              </a:rPr>
              <a:t>Executive Summary</a:t>
            </a:r>
          </a:p>
          <a:p>
            <a:pPr marL="233363" indent="-233363">
              <a:spcBef>
                <a:spcPct val="20000"/>
              </a:spcBef>
              <a:buFont typeface="Wingdings" pitchFamily="2" charset="2"/>
              <a:buChar char="q"/>
            </a:pPr>
            <a:r>
              <a:rPr lang="en-US" sz="1200" b="1" dirty="0" smtClean="0">
                <a:solidFill>
                  <a:schemeClr val="tx2"/>
                </a:solidFill>
                <a:latin typeface="+mn-lt"/>
              </a:rPr>
              <a:t>Presentation at quarterly regional meeting</a:t>
            </a:r>
          </a:p>
          <a:p>
            <a:pPr marL="233363" indent="-233363">
              <a:spcBef>
                <a:spcPct val="20000"/>
              </a:spcBef>
              <a:buFont typeface="Wingdings" pitchFamily="2" charset="2"/>
              <a:buChar char="q"/>
            </a:pPr>
            <a:r>
              <a:rPr lang="en-US" sz="1200" b="1" dirty="0" smtClean="0">
                <a:solidFill>
                  <a:schemeClr val="tx2"/>
                </a:solidFill>
                <a:latin typeface="+mn-lt"/>
              </a:rPr>
              <a:t>Chart Essays</a:t>
            </a:r>
          </a:p>
          <a:p>
            <a:pPr marL="233363" indent="-233363">
              <a:spcBef>
                <a:spcPct val="20000"/>
              </a:spcBef>
              <a:buFont typeface="Wingdings" pitchFamily="2" charset="2"/>
              <a:buChar char="q"/>
            </a:pPr>
            <a:r>
              <a:rPr lang="en-US" sz="1200" b="1" dirty="0" smtClean="0">
                <a:solidFill>
                  <a:schemeClr val="tx2"/>
                </a:solidFill>
                <a:latin typeface="+mn-lt"/>
              </a:rPr>
              <a:t>Press release</a:t>
            </a:r>
          </a:p>
          <a:p>
            <a:pPr marL="233363" indent="-233363">
              <a:spcBef>
                <a:spcPct val="20000"/>
              </a:spcBef>
              <a:buFont typeface="Wingdings" pitchFamily="2" charset="2"/>
              <a:buChar char="q"/>
            </a:pPr>
            <a:r>
              <a:rPr lang="en-US" sz="1200" b="1" dirty="0" smtClean="0">
                <a:solidFill>
                  <a:schemeClr val="tx2"/>
                </a:solidFill>
                <a:latin typeface="+mn-lt"/>
              </a:rPr>
              <a:t>Action Planning Session with pharmacy staff</a:t>
            </a:r>
          </a:p>
          <a:p>
            <a:pPr marL="233363" indent="-233363">
              <a:spcBef>
                <a:spcPct val="20000"/>
              </a:spcBef>
              <a:buFont typeface="Wingdings" pitchFamily="2" charset="2"/>
              <a:buChar char="q"/>
            </a:pPr>
            <a:r>
              <a:rPr lang="en-US" sz="1200" b="1" dirty="0" smtClean="0">
                <a:solidFill>
                  <a:schemeClr val="tx2"/>
                </a:solidFill>
                <a:latin typeface="+mn-lt"/>
              </a:rPr>
              <a:t>Email to key stakeholders</a:t>
            </a:r>
          </a:p>
          <a:p>
            <a:pPr marL="156665" indent="-156665">
              <a:spcBef>
                <a:spcPct val="20000"/>
              </a:spcBef>
            </a:pPr>
            <a:endParaRPr lang="en-US" sz="1100" dirty="0" smtClean="0"/>
          </a:p>
          <a:p>
            <a:pPr marL="156665" indent="-156665">
              <a:spcBef>
                <a:spcPct val="20000"/>
              </a:spcBef>
            </a:pPr>
            <a:endParaRPr lang="en-US" sz="1100" dirty="0" smtClean="0"/>
          </a:p>
          <a:p>
            <a:pPr marL="156665" indent="-156665">
              <a:spcBef>
                <a:spcPct val="20000"/>
              </a:spcBef>
              <a:buFont typeface="Wingdings" pitchFamily="2" charset="2"/>
              <a:buChar char="q"/>
            </a:pPr>
            <a:endParaRPr lang="en-US" sz="1100" dirty="0"/>
          </a:p>
          <a:p>
            <a:pPr marL="156665" indent="-156665">
              <a:spcBef>
                <a:spcPct val="20000"/>
              </a:spcBef>
              <a:buFont typeface="Wingdings" pitchFamily="2" charset="2"/>
              <a:buChar char="q"/>
            </a:pPr>
            <a:endParaRPr lang="en-US" sz="1100" dirty="0" smtClean="0"/>
          </a:p>
          <a:p>
            <a:pPr marL="156665" indent="-156665">
              <a:spcBef>
                <a:spcPct val="20000"/>
              </a:spcBef>
              <a:buFont typeface="Wingdings" pitchFamily="2" charset="2"/>
              <a:buChar char="q"/>
            </a:pPr>
            <a:endParaRPr lang="en-US" sz="1100" dirty="0" smtClean="0">
              <a:latin typeface="+mn-lt"/>
            </a:endParaRPr>
          </a:p>
          <a:p>
            <a:pPr marL="156665" indent="-156665">
              <a:spcBef>
                <a:spcPct val="20000"/>
              </a:spcBef>
            </a:pPr>
            <a:endParaRPr lang="en-US" sz="1100" dirty="0">
              <a:latin typeface="+mn-lt"/>
            </a:endParaRPr>
          </a:p>
        </p:txBody>
      </p:sp>
      <p:sp>
        <p:nvSpPr>
          <p:cNvPr id="2" name="Title 1"/>
          <p:cNvSpPr>
            <a:spLocks noGrp="1"/>
          </p:cNvSpPr>
          <p:nvPr>
            <p:ph type="title"/>
          </p:nvPr>
        </p:nvSpPr>
        <p:spPr/>
        <p:txBody>
          <a:bodyPr>
            <a:normAutofit fontScale="90000"/>
          </a:bodyPr>
          <a:lstStyle/>
          <a:p>
            <a:r>
              <a:rPr lang="en-US" dirty="0" smtClean="0"/>
              <a:t>Ensure Use With Appropriate Communication Format</a:t>
            </a:r>
            <a:endParaRPr lang="en-US" dirty="0"/>
          </a:p>
        </p:txBody>
      </p:sp>
      <p:sp>
        <p:nvSpPr>
          <p:cNvPr id="20" name="Rectangle 19"/>
          <p:cNvSpPr/>
          <p:nvPr/>
        </p:nvSpPr>
        <p:spPr>
          <a:xfrm>
            <a:off x="356616" y="990600"/>
            <a:ext cx="2541323" cy="26365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60972" tIns="30486" rIns="60972" bIns="30486" rtlCol="0" anchor="ctr"/>
          <a:lstStyle/>
          <a:p>
            <a:pPr>
              <a:lnSpc>
                <a:spcPts val="1300"/>
              </a:lnSpc>
            </a:pPr>
            <a:r>
              <a:rPr lang="en-US" sz="1200" b="1" dirty="0" smtClean="0">
                <a:solidFill>
                  <a:schemeClr val="tx2"/>
                </a:solidFill>
              </a:rPr>
              <a:t>An Action Planning Session would probably be the best communication format for this </a:t>
            </a:r>
            <a:r>
              <a:rPr lang="en-US" sz="1200" b="1" dirty="0" smtClean="0">
                <a:solidFill>
                  <a:schemeClr val="accent5">
                    <a:lumMod val="50000"/>
                  </a:schemeClr>
                </a:solidFill>
              </a:rPr>
              <a:t>purpose, user and use</a:t>
            </a:r>
            <a:r>
              <a:rPr lang="en-US" sz="1200" b="1" dirty="0" smtClean="0">
                <a:solidFill>
                  <a:schemeClr val="tx2"/>
                </a:solidFill>
              </a:rPr>
              <a:t>.</a:t>
            </a:r>
          </a:p>
          <a:p>
            <a:pPr>
              <a:lnSpc>
                <a:spcPts val="1300"/>
              </a:lnSpc>
            </a:pPr>
            <a:r>
              <a:rPr lang="en-US" sz="1200" b="1" dirty="0" smtClean="0">
                <a:solidFill>
                  <a:schemeClr val="tx2"/>
                </a:solidFill>
              </a:rPr>
              <a:t> </a:t>
            </a:r>
          </a:p>
          <a:p>
            <a:pPr>
              <a:lnSpc>
                <a:spcPts val="1300"/>
              </a:lnSpc>
            </a:pPr>
            <a:r>
              <a:rPr lang="en-US" sz="1200" b="1" dirty="0" smtClean="0">
                <a:solidFill>
                  <a:schemeClr val="tx2"/>
                </a:solidFill>
              </a:rPr>
              <a:t>Why? Because the AFP trainer and the pharmacy staff need to not only understand why patients are reluctant to participate in the AFP but also to discuss among themselves how to address the patients’ concerns. An Action Planning Session would be the best communication format for this purpose. </a:t>
            </a:r>
            <a:endParaRPr lang="en-US" sz="1100" b="1" dirty="0">
              <a:solidFill>
                <a:schemeClr val="tx1"/>
              </a:solidFill>
              <a:latin typeface="Arial" pitchFamily="34" charset="0"/>
              <a:cs typeface="Arial" pitchFamily="34" charset="0"/>
            </a:endParaRPr>
          </a:p>
        </p:txBody>
      </p:sp>
      <p:pic>
        <p:nvPicPr>
          <p:cNvPr id="11" name="Picture 10" descr="checkmark.gif"/>
          <p:cNvPicPr>
            <a:picLocks noChangeAspect="1"/>
          </p:cNvPicPr>
          <p:nvPr/>
        </p:nvPicPr>
        <p:blipFill>
          <a:blip r:embed="rId3"/>
          <a:stretch>
            <a:fillRect/>
          </a:stretch>
        </p:blipFill>
        <p:spPr>
          <a:xfrm>
            <a:off x="3005034" y="2343150"/>
            <a:ext cx="196953" cy="17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5378"/>
    </mc:Choice>
    <mc:Fallback xmlns="">
      <p:transition spd="slow" advTm="45378"/>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graphicFrame>
        <p:nvGraphicFramePr>
          <p:cNvPr id="4" name="Content Placeholder 3"/>
          <p:cNvGraphicFramePr>
            <a:graphicFrameLocks noGrp="1"/>
          </p:cNvGraphicFramePr>
          <p:nvPr>
            <p:ph idx="1"/>
          </p:nvPr>
        </p:nvGraphicFramePr>
        <p:xfrm>
          <a:off x="304960" y="1066800"/>
          <a:ext cx="4954428" cy="2278770"/>
        </p:xfrm>
        <a:graphic>
          <a:graphicData uri="http://schemas.openxmlformats.org/drawingml/2006/table">
            <a:tbl>
              <a:tblPr firstRow="1" bandRow="1">
                <a:tableStyleId>{5C22544A-7EE6-4342-B048-85BDC9FD1C3A}</a:tableStyleId>
              </a:tblPr>
              <a:tblGrid>
                <a:gridCol w="1296827"/>
                <a:gridCol w="1981200"/>
                <a:gridCol w="1676401"/>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itchFamily="34" charset="0"/>
                        <a:cs typeface="Arial" pitchFamily="34" charset="0"/>
                      </a:endParaRPr>
                    </a:p>
                  </a:txBody>
                  <a:tcPr marL="60992" marR="60992" marT="30480" marB="30480"/>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smtClean="0">
                          <a:latin typeface="Arial" pitchFamily="34" charset="0"/>
                          <a:cs typeface="Arial" pitchFamily="34" charset="0"/>
                        </a:rPr>
                        <a:t>Scenario A:  Replication and Expansion of a Pilot Project</a:t>
                      </a:r>
                    </a:p>
                  </a:txBody>
                  <a:tcPr marL="60992" marR="60992" marT="30480" marB="30480"/>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smtClean="0">
                          <a:latin typeface="Arial" pitchFamily="34" charset="0"/>
                          <a:cs typeface="Arial" pitchFamily="34" charset="0"/>
                        </a:rPr>
                        <a:t>Scenario</a:t>
                      </a:r>
                      <a:r>
                        <a:rPr lang="en-US" sz="1100" baseline="0" dirty="0" smtClean="0">
                          <a:latin typeface="Arial" pitchFamily="34" charset="0"/>
                          <a:cs typeface="Arial" pitchFamily="34" charset="0"/>
                        </a:rPr>
                        <a:t> B:  </a:t>
                      </a:r>
                      <a:r>
                        <a:rPr lang="en-US" sz="1100" dirty="0" smtClean="0">
                          <a:latin typeface="Arial" pitchFamily="34" charset="0"/>
                          <a:cs typeface="Arial" pitchFamily="34" charset="0"/>
                        </a:rPr>
                        <a:t>Program Improvement</a:t>
                      </a:r>
                    </a:p>
                    <a:p>
                      <a:endParaRPr lang="en-US" sz="1100" dirty="0">
                        <a:latin typeface="Arial" pitchFamily="34" charset="0"/>
                        <a:cs typeface="Arial" pitchFamily="34" charset="0"/>
                      </a:endParaRPr>
                    </a:p>
                  </a:txBody>
                  <a:tcPr marL="60992" marR="60992" marT="0" marB="0"/>
                </a:tc>
              </a:tr>
              <a:tr h="846210">
                <a:tc>
                  <a:txBody>
                    <a:bodyPr/>
                    <a:lstStyle/>
                    <a:p>
                      <a:r>
                        <a:rPr lang="en-US" sz="1100" dirty="0" smtClean="0">
                          <a:latin typeface="Arial" pitchFamily="34" charset="0"/>
                          <a:cs typeface="Arial" pitchFamily="34" charset="0"/>
                        </a:rPr>
                        <a:t>Purpose</a:t>
                      </a:r>
                    </a:p>
                  </a:txBody>
                  <a:tcPr marL="60992" marR="60992" marT="30480" marB="30480"/>
                </a:tc>
                <a:tc>
                  <a:txBody>
                    <a:bodyPr/>
                    <a:lstStyle/>
                    <a:p>
                      <a:r>
                        <a:rPr lang="en-US" sz="1100" dirty="0" smtClean="0">
                          <a:latin typeface="Arial" pitchFamily="34" charset="0"/>
                          <a:cs typeface="Arial" pitchFamily="34" charset="0"/>
                        </a:rPr>
                        <a:t>To gather information to support the replication and expansion of a pilot program.</a:t>
                      </a:r>
                      <a:endParaRPr lang="en-US" sz="1100" dirty="0">
                        <a:latin typeface="Arial" pitchFamily="34" charset="0"/>
                        <a:cs typeface="Arial" pitchFamily="34" charset="0"/>
                      </a:endParaRPr>
                    </a:p>
                  </a:txBody>
                  <a:tcPr marL="60992" marR="60992" marT="30480" marB="30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To understand why the program at one location is foundering.</a:t>
                      </a:r>
                    </a:p>
                  </a:txBody>
                  <a:tcPr marL="60992" marR="60992" marT="30480" marB="30480"/>
                </a:tc>
              </a:tr>
              <a:tr h="840459">
                <a:tc>
                  <a:txBody>
                    <a:bodyPr/>
                    <a:lstStyle/>
                    <a:p>
                      <a:r>
                        <a:rPr lang="en-US" sz="1100" dirty="0" smtClean="0">
                          <a:latin typeface="Arial" pitchFamily="34" charset="0"/>
                          <a:cs typeface="Arial" pitchFamily="34" charset="0"/>
                        </a:rPr>
                        <a:t>Framework Step 6: Ensure Use and Share Lessons Learned</a:t>
                      </a:r>
                      <a:endParaRPr lang="en-US" sz="1100" dirty="0">
                        <a:latin typeface="Arial" pitchFamily="34" charset="0"/>
                        <a:cs typeface="Arial" pitchFamily="34" charset="0"/>
                      </a:endParaRPr>
                    </a:p>
                  </a:txBody>
                  <a:tcPr marL="60992" marR="60992" marT="30480" marB="30480"/>
                </a:tc>
                <a:tc>
                  <a:txBody>
                    <a:bodyPr/>
                    <a:lstStyle/>
                    <a:p>
                      <a:pPr marL="0" lvl="0" indent="0">
                        <a:buFont typeface="Arial" pitchFamily="34" charset="0"/>
                        <a:buNone/>
                      </a:pPr>
                      <a:r>
                        <a:rPr lang="en-US" sz="1100" b="0" baseline="0" dirty="0" smtClean="0">
                          <a:latin typeface="Arial" pitchFamily="34" charset="0"/>
                          <a:cs typeface="Arial" pitchFamily="34" charset="0"/>
                        </a:rPr>
                        <a:t>Disseminate results using an Executive Summary.</a:t>
                      </a:r>
                      <a:endParaRPr lang="en-US" sz="1100" b="0" dirty="0" smtClean="0">
                        <a:latin typeface="Arial" pitchFamily="34" charset="0"/>
                        <a:cs typeface="Arial" pitchFamily="34" charset="0"/>
                      </a:endParaRPr>
                    </a:p>
                  </a:txBody>
                  <a:tcPr marL="60992" marR="60992" marT="30480" marB="30480"/>
                </a:tc>
                <a:tc>
                  <a:txBody>
                    <a:bodyPr/>
                    <a:lstStyle/>
                    <a:p>
                      <a:pPr marL="0" indent="0">
                        <a:buFont typeface="Arial" pitchFamily="34" charset="0"/>
                        <a:buNone/>
                      </a:pPr>
                      <a:r>
                        <a:rPr lang="en-US" sz="1100" b="0" dirty="0" smtClean="0">
                          <a:latin typeface="Arial" pitchFamily="34" charset="0"/>
                          <a:cs typeface="Arial" pitchFamily="34" charset="0"/>
                        </a:rPr>
                        <a:t>Disseminate</a:t>
                      </a:r>
                      <a:r>
                        <a:rPr lang="en-US" sz="1100" b="0" baseline="0" dirty="0" smtClean="0">
                          <a:latin typeface="Arial" pitchFamily="34" charset="0"/>
                          <a:cs typeface="Arial" pitchFamily="34" charset="0"/>
                        </a:rPr>
                        <a:t> results in an Action Planning Session.</a:t>
                      </a:r>
                      <a:r>
                        <a:rPr lang="en-US" sz="1100" b="0" dirty="0" smtClean="0">
                          <a:latin typeface="Arial" pitchFamily="34" charset="0"/>
                          <a:cs typeface="Arial" pitchFamily="34" charset="0"/>
                        </a:rPr>
                        <a:t> </a:t>
                      </a:r>
                    </a:p>
                    <a:p>
                      <a:pPr marL="166688" indent="-166688">
                        <a:buFont typeface="Arial" pitchFamily="34" charset="0"/>
                        <a:buNone/>
                      </a:pPr>
                      <a:endParaRPr lang="en-US" sz="1100" b="0" dirty="0" smtClean="0">
                        <a:latin typeface="Arial" pitchFamily="34" charset="0"/>
                        <a:cs typeface="Arial" pitchFamily="34" charset="0"/>
                      </a:endParaRPr>
                    </a:p>
                    <a:p>
                      <a:endParaRPr lang="en-US" sz="1100" b="0" dirty="0">
                        <a:latin typeface="Arial" pitchFamily="34" charset="0"/>
                        <a:cs typeface="Arial" pitchFamily="34" charset="0"/>
                      </a:endParaRPr>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8569"/>
    </mc:Choice>
    <mc:Fallback xmlns="">
      <p:transition spd="slow" advTm="38569"/>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Step 6:</a:t>
            </a:r>
            <a:br>
              <a:rPr lang="en-US" dirty="0" smtClean="0"/>
            </a:br>
            <a:r>
              <a:rPr lang="en-US" dirty="0" smtClean="0"/>
              <a:t>Ensuring Use</a:t>
            </a:r>
            <a:endParaRPr lang="en-US" dirty="0"/>
          </a:p>
        </p:txBody>
      </p:sp>
      <p:sp>
        <p:nvSpPr>
          <p:cNvPr id="3" name="Content Placeholder 2"/>
          <p:cNvSpPr>
            <a:spLocks noGrp="1"/>
          </p:cNvSpPr>
          <p:nvPr>
            <p:ph idx="1"/>
          </p:nvPr>
        </p:nvSpPr>
        <p:spPr>
          <a:xfrm>
            <a:off x="306387" y="914400"/>
            <a:ext cx="5410200" cy="2895600"/>
          </a:xfrm>
        </p:spPr>
        <p:txBody>
          <a:bodyPr/>
          <a:lstStyle/>
          <a:p>
            <a:pPr marL="0" indent="0">
              <a:lnSpc>
                <a:spcPts val="1200"/>
              </a:lnSpc>
              <a:spcBef>
                <a:spcPts val="0"/>
              </a:spcBef>
            </a:pPr>
            <a:r>
              <a:rPr lang="en-US" sz="1100" dirty="0" smtClean="0"/>
              <a:t>To learn more about ensuring use and sharing lessons learned for a particular evaluation see:</a:t>
            </a:r>
          </a:p>
          <a:p>
            <a:pPr marL="517525" indent="-284163">
              <a:lnSpc>
                <a:spcPts val="1200"/>
              </a:lnSpc>
              <a:spcBef>
                <a:spcPts val="600"/>
              </a:spcBef>
              <a:buSzPct val="100000"/>
              <a:buBlip>
                <a:blip r:embed="rId3"/>
              </a:buBlip>
            </a:pPr>
            <a:r>
              <a:rPr lang="en-US" sz="1100" dirty="0" smtClean="0">
                <a:solidFill>
                  <a:schemeClr val="accent2"/>
                </a:solidFill>
              </a:rPr>
              <a:t>Webinar 4: Gathering Data, Developing Conclusions and Putting Your Findings to Use </a:t>
            </a:r>
            <a:r>
              <a:rPr lang="en-US" sz="1100" dirty="0" smtClean="0"/>
              <a:t>(http://www.cdc.gov/asthma/program_eval/webinar4.htm)</a:t>
            </a:r>
          </a:p>
          <a:p>
            <a:pPr marL="749254" lvl="1" indent="-284163">
              <a:lnSpc>
                <a:spcPts val="1200"/>
              </a:lnSpc>
              <a:spcBef>
                <a:spcPts val="600"/>
              </a:spcBef>
              <a:buSzPct val="100000"/>
              <a:buBlip>
                <a:blip r:embed="rId3"/>
              </a:buBlip>
            </a:pPr>
            <a:r>
              <a:rPr lang="en-US" sz="1100" dirty="0" smtClean="0">
                <a:solidFill>
                  <a:schemeClr val="accent2"/>
                </a:solidFill>
              </a:rPr>
              <a:t>Tutorial 4A: Focus On: Data Collection Choices </a:t>
            </a:r>
            <a:r>
              <a:rPr lang="en-US" sz="1100" dirty="0" smtClean="0"/>
              <a:t>(http://www.cdc.gov/asthma/program_eval/webinar4A.htm)</a:t>
            </a:r>
          </a:p>
          <a:p>
            <a:pPr marL="749254" lvl="1" indent="-284163">
              <a:lnSpc>
                <a:spcPts val="1200"/>
              </a:lnSpc>
              <a:spcBef>
                <a:spcPts val="600"/>
              </a:spcBef>
              <a:buSzPct val="100000"/>
              <a:buBlip>
                <a:blip r:embed="rId3"/>
              </a:buBlip>
            </a:pPr>
            <a:r>
              <a:rPr lang="en-US" sz="1100" dirty="0" smtClean="0">
                <a:solidFill>
                  <a:schemeClr val="accent2"/>
                </a:solidFill>
              </a:rPr>
              <a:t>Tutorial 4B: Focus On: Using Mixed Methods </a:t>
            </a:r>
            <a:r>
              <a:rPr lang="en-US" sz="1100" dirty="0" smtClean="0"/>
              <a:t>(http://www.cdc.gov/asthma/program_eval/webinar4B.htm)</a:t>
            </a:r>
            <a:endParaRPr lang="en-US" sz="1200" dirty="0" smtClean="0"/>
          </a:p>
          <a:p>
            <a:pPr marL="517525" indent="-284163">
              <a:lnSpc>
                <a:spcPts val="1200"/>
              </a:lnSpc>
              <a:spcBef>
                <a:spcPts val="600"/>
              </a:spcBef>
              <a:buSzPct val="100000"/>
              <a:buBlip>
                <a:blip r:embed="rId3"/>
              </a:buBlip>
            </a:pPr>
            <a:r>
              <a:rPr lang="nb-NO" sz="1100" dirty="0" smtClean="0">
                <a:solidFill>
                  <a:schemeClr val="accent2"/>
                </a:solidFill>
              </a:rPr>
              <a:t>GetSmart Program Planner Step 6: </a:t>
            </a:r>
            <a:r>
              <a:rPr lang="en-US" sz="1100" dirty="0" smtClean="0">
                <a:solidFill>
                  <a:schemeClr val="accent2"/>
                </a:solidFill>
              </a:rPr>
              <a:t>Ensure Use of Evaluation Findings and Share Lessons Learned </a:t>
            </a:r>
            <a:r>
              <a:rPr lang="nb-NO" sz="1100" dirty="0" smtClean="0">
                <a:solidFill>
                  <a:schemeClr val="accent2"/>
                </a:solidFill>
              </a:rPr>
              <a:t> </a:t>
            </a:r>
            <a:r>
              <a:rPr lang="nb-NO" sz="1100" dirty="0" smtClean="0"/>
              <a:t>(http://www.cdc.gov/getsmart/program-planner/step6.pdf)</a:t>
            </a:r>
          </a:p>
          <a:p>
            <a:pPr marL="517525" indent="-284163">
              <a:lnSpc>
                <a:spcPts val="1200"/>
              </a:lnSpc>
              <a:spcBef>
                <a:spcPts val="600"/>
              </a:spcBef>
              <a:buSzPct val="100000"/>
              <a:buBlip>
                <a:blip r:embed="rId3"/>
              </a:buBlip>
            </a:pPr>
            <a:r>
              <a:rPr lang="en-US" sz="1100" dirty="0" smtClean="0">
                <a:solidFill>
                  <a:schemeClr val="accent2"/>
                </a:solidFill>
              </a:rPr>
              <a:t>Learning and Growing: Implementing Evaluations, Appendix K on action planning </a:t>
            </a:r>
            <a:r>
              <a:rPr lang="en-US" sz="1100" dirty="0" smtClean="0"/>
              <a:t>  (http://www.cdc.gov/asthma/program_eval/lg-mod2_draftfinal_allsections_wordaym.pdf)</a:t>
            </a:r>
          </a:p>
          <a:p>
            <a:pPr marL="517525" indent="-284163">
              <a:lnSpc>
                <a:spcPts val="1400"/>
              </a:lnSpc>
              <a:spcBef>
                <a:spcPts val="600"/>
              </a:spcBef>
              <a:buSzPct val="100000"/>
              <a:buBlip>
                <a:blip r:embed="rId3"/>
              </a:buBlip>
            </a:pPr>
            <a:endParaRPr lang="en-US" sz="1200" dirty="0" smtClean="0">
              <a:solidFill>
                <a:schemeClr val="accent2"/>
              </a:solidFill>
            </a:endParaRPr>
          </a:p>
          <a:p>
            <a:pPr marL="690563" indent="-690563"/>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2153"/>
    </mc:Choice>
    <mc:Fallback xmlns="">
      <p:transition spd="slow" advTm="12153"/>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Scenario C – Flying Solo</a:t>
            </a:r>
            <a:endParaRPr lang="en-US" dirty="0"/>
          </a:p>
        </p:txBody>
      </p:sp>
      <p:sp>
        <p:nvSpPr>
          <p:cNvPr id="3" name="Content Placeholder 2"/>
          <p:cNvSpPr>
            <a:spLocks noGrp="1"/>
          </p:cNvSpPr>
          <p:nvPr>
            <p:ph idx="1"/>
          </p:nvPr>
        </p:nvSpPr>
        <p:spPr>
          <a:xfrm>
            <a:off x="2516187" y="1066800"/>
            <a:ext cx="2438400" cy="2514600"/>
          </a:xfrm>
        </p:spPr>
        <p:txBody>
          <a:bodyPr/>
          <a:lstStyle/>
          <a:p>
            <a:pPr marL="0" indent="0">
              <a:lnSpc>
                <a:spcPts val="1400"/>
              </a:lnSpc>
              <a:spcBef>
                <a:spcPts val="0"/>
              </a:spcBef>
            </a:pPr>
            <a:r>
              <a:rPr lang="en-US" sz="1200" dirty="0" smtClean="0"/>
              <a:t>You are now going to apply what you have learned to a third scenario– Scenario C. But this time you are going to do it all by yourself from beginning to end. </a:t>
            </a:r>
          </a:p>
          <a:p>
            <a:pPr marL="0" indent="0">
              <a:lnSpc>
                <a:spcPts val="1400"/>
              </a:lnSpc>
              <a:spcBef>
                <a:spcPts val="0"/>
              </a:spcBef>
            </a:pPr>
            <a:endParaRPr lang="en-US" sz="1200" dirty="0" smtClean="0"/>
          </a:p>
          <a:p>
            <a:pPr marL="0" indent="0">
              <a:lnSpc>
                <a:spcPts val="1400"/>
              </a:lnSpc>
              <a:spcBef>
                <a:spcPts val="0"/>
              </a:spcBef>
            </a:pPr>
            <a:r>
              <a:rPr lang="en-US" sz="1200" dirty="0" smtClean="0"/>
              <a:t>Once you have made your choice, you can view Tom’s take on things by clicking on the “Next” button.</a:t>
            </a:r>
          </a:p>
          <a:p>
            <a:pPr marL="0" indent="0">
              <a:lnSpc>
                <a:spcPts val="1400"/>
              </a:lnSpc>
              <a:spcBef>
                <a:spcPts val="0"/>
              </a:spcBef>
            </a:pPr>
            <a:endParaRPr lang="en-US" sz="1200" dirty="0" smtClean="0"/>
          </a:p>
          <a:p>
            <a:pPr marL="0" indent="0">
              <a:lnSpc>
                <a:spcPts val="1400"/>
              </a:lnSpc>
              <a:spcBef>
                <a:spcPts val="0"/>
              </a:spcBef>
            </a:pPr>
            <a:endParaRPr lang="en-US" sz="1200" dirty="0" smtClean="0"/>
          </a:p>
          <a:p>
            <a:pPr marL="0" indent="0">
              <a:lnSpc>
                <a:spcPts val="1400"/>
              </a:lnSpc>
              <a:spcBef>
                <a:spcPts val="0"/>
              </a:spcBef>
            </a:pPr>
            <a:r>
              <a:rPr lang="en-US" sz="1200" dirty="0" smtClean="0"/>
              <a:t>Enjoy!</a:t>
            </a:r>
          </a:p>
        </p:txBody>
      </p:sp>
      <p:pic>
        <p:nvPicPr>
          <p:cNvPr id="7" name="Picture 6" descr="solo_1.jpg"/>
          <p:cNvPicPr>
            <a:picLocks noChangeAspect="1"/>
          </p:cNvPicPr>
          <p:nvPr/>
        </p:nvPicPr>
        <p:blipFill>
          <a:blip r:embed="rId3"/>
          <a:stretch>
            <a:fillRect/>
          </a:stretch>
        </p:blipFill>
        <p:spPr>
          <a:xfrm>
            <a:off x="306387" y="1141942"/>
            <a:ext cx="2058987" cy="1372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401"/>
    </mc:Choice>
    <mc:Fallback xmlns="">
      <p:transition spd="slow" advTm="4840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“Building a House” </a:t>
            </a:r>
            <a:br>
              <a:rPr lang="en-US" dirty="0" smtClean="0"/>
            </a:br>
            <a:r>
              <a:rPr lang="en-US" dirty="0" smtClean="0"/>
              <a:t>Analogy</a:t>
            </a:r>
            <a:endParaRPr lang="en-US" dirty="0"/>
          </a:p>
        </p:txBody>
      </p:sp>
      <p:sp>
        <p:nvSpPr>
          <p:cNvPr id="3" name="Content Placeholder 2"/>
          <p:cNvSpPr>
            <a:spLocks noGrp="1"/>
          </p:cNvSpPr>
          <p:nvPr>
            <p:ph idx="1"/>
          </p:nvPr>
        </p:nvSpPr>
        <p:spPr>
          <a:xfrm>
            <a:off x="153987" y="1066800"/>
            <a:ext cx="2971800" cy="2743200"/>
          </a:xfrm>
        </p:spPr>
        <p:txBody>
          <a:bodyPr/>
          <a:lstStyle/>
          <a:p>
            <a:pPr marL="0" indent="0">
              <a:lnSpc>
                <a:spcPts val="1700"/>
              </a:lnSpc>
              <a:spcBef>
                <a:spcPts val="0"/>
              </a:spcBef>
            </a:pPr>
            <a:r>
              <a:rPr lang="en-US" sz="1200" dirty="0" smtClean="0"/>
              <a:t>The </a:t>
            </a:r>
            <a:r>
              <a:rPr lang="en-US" sz="1200" i="1" dirty="0" smtClean="0">
                <a:solidFill>
                  <a:schemeClr val="accent5">
                    <a:lumMod val="50000"/>
                  </a:schemeClr>
                </a:solidFill>
              </a:rPr>
              <a:t>purpose</a:t>
            </a:r>
            <a:r>
              <a:rPr lang="en-US" sz="1200" dirty="0" smtClean="0"/>
              <a:t> of a construction project helps determine what building materials, equipment, and specifications are needed. </a:t>
            </a:r>
          </a:p>
          <a:p>
            <a:pPr marL="0" indent="0">
              <a:lnSpc>
                <a:spcPts val="1700"/>
              </a:lnSpc>
              <a:spcBef>
                <a:spcPts val="0"/>
              </a:spcBef>
            </a:pPr>
            <a:endParaRPr lang="en-US" sz="1200" dirty="0" smtClean="0"/>
          </a:p>
          <a:p>
            <a:pPr marL="0" indent="0">
              <a:lnSpc>
                <a:spcPts val="1700"/>
              </a:lnSpc>
              <a:spcBef>
                <a:spcPts val="0"/>
              </a:spcBef>
            </a:pPr>
            <a:r>
              <a:rPr lang="en-US" sz="1200" dirty="0" smtClean="0"/>
              <a:t>A summer house? A wheelchair accessible house? A </a:t>
            </a:r>
            <a:r>
              <a:rPr lang="en-US" sz="1200" dirty="0" err="1" smtClean="0"/>
              <a:t>McMansion</a:t>
            </a:r>
            <a:r>
              <a:rPr lang="en-US" sz="1200" dirty="0" smtClean="0"/>
              <a:t>? </a:t>
            </a:r>
          </a:p>
          <a:p>
            <a:pPr marL="0" indent="0">
              <a:lnSpc>
                <a:spcPts val="1700"/>
              </a:lnSpc>
              <a:spcBef>
                <a:spcPts val="0"/>
              </a:spcBef>
            </a:pPr>
            <a:endParaRPr lang="en-US" sz="1200" dirty="0" smtClean="0"/>
          </a:p>
          <a:p>
            <a:pPr marL="0" indent="0">
              <a:lnSpc>
                <a:spcPts val="1700"/>
              </a:lnSpc>
              <a:spcBef>
                <a:spcPts val="0"/>
              </a:spcBef>
            </a:pPr>
            <a:r>
              <a:rPr lang="en-US" sz="1200" dirty="0" smtClean="0"/>
              <a:t>Understanding the purpose of the project guides the design of the construction even before it is begun.</a:t>
            </a:r>
          </a:p>
          <a:p>
            <a:endParaRPr lang="en-US" dirty="0" smtClean="0"/>
          </a:p>
          <a:p>
            <a:endParaRPr lang="en-US" dirty="0" smtClean="0"/>
          </a:p>
          <a:p>
            <a:endParaRPr lang="en-US" dirty="0" smtClean="0"/>
          </a:p>
          <a:p>
            <a:endParaRPr lang="en-US" dirty="0" smtClean="0"/>
          </a:p>
          <a:p>
            <a:endParaRPr lang="en-US" dirty="0"/>
          </a:p>
        </p:txBody>
      </p:sp>
      <p:pic>
        <p:nvPicPr>
          <p:cNvPr id="4" name="Content Placeholder 4" descr="blueprint.jpg"/>
          <p:cNvPicPr>
            <a:picLocks noChangeAspect="1"/>
          </p:cNvPicPr>
          <p:nvPr/>
        </p:nvPicPr>
        <p:blipFill>
          <a:blip r:embed="rId3"/>
          <a:stretch>
            <a:fillRect/>
          </a:stretch>
        </p:blipFill>
        <p:spPr bwMode="auto">
          <a:xfrm flipH="1">
            <a:off x="3354387" y="1295400"/>
            <a:ext cx="2653442" cy="2514599"/>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C: </a:t>
            </a:r>
            <a:br>
              <a:rPr lang="en-US" dirty="0" smtClean="0"/>
            </a:br>
            <a:r>
              <a:rPr lang="en-US" dirty="0" smtClean="0"/>
              <a:t>Justify Program Expenditure</a:t>
            </a:r>
            <a:endParaRPr lang="en-US" dirty="0"/>
          </a:p>
        </p:txBody>
      </p:sp>
      <p:graphicFrame>
        <p:nvGraphicFramePr>
          <p:cNvPr id="4" name="Table 3"/>
          <p:cNvGraphicFramePr>
            <a:graphicFrameLocks noGrp="1"/>
          </p:cNvGraphicFramePr>
          <p:nvPr/>
        </p:nvGraphicFramePr>
        <p:xfrm>
          <a:off x="230188" y="1066800"/>
          <a:ext cx="4953000" cy="2633980"/>
        </p:xfrm>
        <a:graphic>
          <a:graphicData uri="http://schemas.openxmlformats.org/drawingml/2006/table">
            <a:tbl>
              <a:tblPr firstRow="1" bandRow="1">
                <a:tableStyleId>{5C22544A-7EE6-4342-B048-85BDC9FD1C3A}</a:tableStyleId>
              </a:tblPr>
              <a:tblGrid>
                <a:gridCol w="786190"/>
                <a:gridCol w="4166810"/>
              </a:tblGrid>
              <a:tr h="385988">
                <a:tc>
                  <a:txBody>
                    <a:bodyPr/>
                    <a:lstStyle/>
                    <a:p>
                      <a:endParaRPr lang="en-US" sz="1200" dirty="0"/>
                    </a:p>
                  </a:txBody>
                  <a:tcPr marL="60992" marR="60992" marT="30480" marB="30480"/>
                </a:tc>
                <a:tc>
                  <a:txBody>
                    <a:bodyPr/>
                    <a:lstStyle/>
                    <a:p>
                      <a:r>
                        <a:rPr lang="en-US" sz="1200" dirty="0" smtClean="0"/>
                        <a:t>Scenario C: Accountability</a:t>
                      </a:r>
                    </a:p>
                    <a:p>
                      <a:endParaRPr lang="en-US" sz="1200" dirty="0"/>
                    </a:p>
                  </a:txBody>
                  <a:tcPr marL="60992" marR="60992" marT="30480" marB="30480"/>
                </a:tc>
              </a:tr>
              <a:tr h="2128612">
                <a:tc>
                  <a:txBody>
                    <a:bodyPr/>
                    <a:lstStyle/>
                    <a:p>
                      <a:r>
                        <a:rPr lang="en-US" sz="1200" dirty="0" smtClean="0">
                          <a:solidFill>
                            <a:schemeClr val="tx2"/>
                          </a:solidFill>
                        </a:rPr>
                        <a:t>Context</a:t>
                      </a:r>
                      <a:endParaRPr lang="en-US" sz="1200" dirty="0">
                        <a:solidFill>
                          <a:schemeClr val="tx2"/>
                        </a:solidFill>
                      </a:endParaRPr>
                    </a:p>
                  </a:txBody>
                  <a:tcPr marL="60992" marR="60992" marT="30480" marB="30480"/>
                </a:tc>
                <a:tc>
                  <a:txBody>
                    <a:bodyPr/>
                    <a:lstStyle/>
                    <a:p>
                      <a:pPr>
                        <a:lnSpc>
                          <a:spcPts val="1300"/>
                        </a:lnSpc>
                        <a:buNone/>
                      </a:pPr>
                      <a:r>
                        <a:rPr lang="en-US" sz="1200" kern="1200" dirty="0" smtClean="0">
                          <a:solidFill>
                            <a:schemeClr val="tx2"/>
                          </a:solidFill>
                          <a:latin typeface="+mn-lt"/>
                          <a:ea typeface="+mn-ea"/>
                          <a:cs typeface="+mn-cs"/>
                        </a:rPr>
                        <a:t>For the last 5 years</a:t>
                      </a:r>
                      <a:r>
                        <a:rPr lang="en-US" sz="1200" kern="1200" baseline="0" dirty="0" smtClean="0">
                          <a:solidFill>
                            <a:schemeClr val="tx2"/>
                          </a:solidFill>
                          <a:latin typeface="+mn-lt"/>
                          <a:ea typeface="+mn-ea"/>
                          <a:cs typeface="+mn-cs"/>
                        </a:rPr>
                        <a:t>, a major </a:t>
                      </a:r>
                      <a:r>
                        <a:rPr lang="en-US" sz="1200" kern="1200" dirty="0" smtClean="0">
                          <a:solidFill>
                            <a:schemeClr val="tx2"/>
                          </a:solidFill>
                          <a:latin typeface="+mn-lt"/>
                          <a:ea typeface="+mn-ea"/>
                          <a:cs typeface="+mn-cs"/>
                        </a:rPr>
                        <a:t>pharmacy chain has supported</a:t>
                      </a:r>
                      <a:r>
                        <a:rPr lang="en-US" sz="1200" kern="1200" baseline="0" dirty="0" smtClean="0">
                          <a:solidFill>
                            <a:schemeClr val="tx2"/>
                          </a:solidFill>
                          <a:latin typeface="+mn-lt"/>
                          <a:ea typeface="+mn-ea"/>
                          <a:cs typeface="+mn-cs"/>
                        </a:rPr>
                        <a:t> an asthma-friendly pharmacy program at all of their retail locations  in one city</a:t>
                      </a:r>
                      <a:r>
                        <a:rPr lang="en-US" sz="1200" kern="1200" dirty="0" smtClean="0">
                          <a:solidFill>
                            <a:schemeClr val="tx2"/>
                          </a:solidFill>
                          <a:latin typeface="+mn-lt"/>
                          <a:ea typeface="+mn-ea"/>
                          <a:cs typeface="+mn-cs"/>
                        </a:rPr>
                        <a:t>. They hired</a:t>
                      </a:r>
                      <a:r>
                        <a:rPr lang="en-US" sz="1200" kern="1200" baseline="0" dirty="0" smtClean="0">
                          <a:solidFill>
                            <a:schemeClr val="tx2"/>
                          </a:solidFill>
                          <a:latin typeface="+mn-lt"/>
                          <a:ea typeface="+mn-ea"/>
                          <a:cs typeface="+mn-cs"/>
                        </a:rPr>
                        <a:t> a dedicated AFP program trainer </a:t>
                      </a:r>
                      <a:r>
                        <a:rPr lang="en-US" sz="1200" kern="1200" dirty="0" smtClean="0">
                          <a:solidFill>
                            <a:schemeClr val="tx2"/>
                          </a:solidFill>
                          <a:latin typeface="+mn-lt"/>
                          <a:ea typeface="+mn-ea"/>
                          <a:cs typeface="+mn-cs"/>
                        </a:rPr>
                        <a:t>to train pharmacists and pharmacy</a:t>
                      </a:r>
                      <a:r>
                        <a:rPr lang="en-US" sz="1200" kern="1200" baseline="0" dirty="0" smtClean="0">
                          <a:solidFill>
                            <a:schemeClr val="tx2"/>
                          </a:solidFill>
                          <a:latin typeface="+mn-lt"/>
                          <a:ea typeface="+mn-ea"/>
                          <a:cs typeface="+mn-cs"/>
                        </a:rPr>
                        <a:t> techs</a:t>
                      </a:r>
                      <a:r>
                        <a:rPr lang="en-US" sz="1200" kern="1200" dirty="0" smtClean="0">
                          <a:solidFill>
                            <a:schemeClr val="tx2"/>
                          </a:solidFill>
                          <a:latin typeface="+mn-lt"/>
                          <a:ea typeface="+mn-ea"/>
                          <a:cs typeface="+mn-cs"/>
                        </a:rPr>
                        <a:t>, to create and update program materials, and to promote the program to the</a:t>
                      </a:r>
                      <a:r>
                        <a:rPr lang="en-US" sz="1200" kern="1200" baseline="0" dirty="0" smtClean="0">
                          <a:solidFill>
                            <a:schemeClr val="tx2"/>
                          </a:solidFill>
                          <a:latin typeface="+mn-lt"/>
                          <a:ea typeface="+mn-ea"/>
                          <a:cs typeface="+mn-cs"/>
                        </a:rPr>
                        <a:t> community</a:t>
                      </a:r>
                      <a:r>
                        <a:rPr lang="en-US" sz="1200" kern="1200" dirty="0" smtClean="0">
                          <a:solidFill>
                            <a:schemeClr val="tx2"/>
                          </a:solidFill>
                          <a:latin typeface="+mn-lt"/>
                          <a:ea typeface="+mn-ea"/>
                          <a:cs typeface="+mn-cs"/>
                        </a:rPr>
                        <a:t>. </a:t>
                      </a:r>
                    </a:p>
                    <a:p>
                      <a:pPr>
                        <a:lnSpc>
                          <a:spcPts val="1300"/>
                        </a:lnSpc>
                        <a:buNone/>
                      </a:pPr>
                      <a:endParaRPr lang="en-US" sz="1200" kern="1200" dirty="0" smtClean="0">
                        <a:solidFill>
                          <a:schemeClr val="tx2"/>
                        </a:solidFill>
                        <a:latin typeface="+mn-lt"/>
                        <a:ea typeface="+mn-ea"/>
                        <a:cs typeface="+mn-cs"/>
                      </a:endParaRPr>
                    </a:p>
                    <a:p>
                      <a:pPr>
                        <a:lnSpc>
                          <a:spcPts val="1300"/>
                        </a:lnSpc>
                        <a:buNone/>
                      </a:pPr>
                      <a:r>
                        <a:rPr lang="en-US" sz="1200" kern="1200" dirty="0" smtClean="0">
                          <a:solidFill>
                            <a:schemeClr val="tx2"/>
                          </a:solidFill>
                          <a:latin typeface="+mn-lt"/>
                          <a:ea typeface="+mn-ea"/>
                          <a:cs typeface="+mn-cs"/>
                        </a:rPr>
                        <a:t>The</a:t>
                      </a:r>
                      <a:r>
                        <a:rPr lang="en-US" sz="1200" kern="1200" baseline="0" dirty="0" smtClean="0">
                          <a:solidFill>
                            <a:schemeClr val="tx2"/>
                          </a:solidFill>
                          <a:latin typeface="+mn-lt"/>
                          <a:ea typeface="+mn-ea"/>
                          <a:cs typeface="+mn-cs"/>
                        </a:rPr>
                        <a:t> company’s regional manager</a:t>
                      </a:r>
                      <a:r>
                        <a:rPr lang="en-US" sz="1200" kern="1200" dirty="0" smtClean="0">
                          <a:solidFill>
                            <a:schemeClr val="tx2"/>
                          </a:solidFill>
                          <a:latin typeface="+mn-lt"/>
                          <a:ea typeface="+mn-ea"/>
                          <a:cs typeface="+mn-cs"/>
                        </a:rPr>
                        <a:t> has asked you to evaluate the cost</a:t>
                      </a:r>
                      <a:r>
                        <a:rPr lang="en-US" sz="1200" kern="1200" baseline="0" dirty="0" smtClean="0">
                          <a:solidFill>
                            <a:schemeClr val="tx2"/>
                          </a:solidFill>
                          <a:latin typeface="+mn-lt"/>
                          <a:ea typeface="+mn-ea"/>
                          <a:cs typeface="+mn-cs"/>
                        </a:rPr>
                        <a:t> of the AFP program and its benefits to the company </a:t>
                      </a:r>
                      <a:r>
                        <a:rPr lang="en-US" sz="1200" kern="1200" dirty="0" smtClean="0">
                          <a:solidFill>
                            <a:schemeClr val="tx2"/>
                          </a:solidFill>
                          <a:latin typeface="+mn-lt"/>
                          <a:ea typeface="+mn-ea"/>
                          <a:cs typeface="+mn-cs"/>
                        </a:rPr>
                        <a:t>to justify their continued investment.</a:t>
                      </a:r>
                      <a:r>
                        <a:rPr lang="en-US" sz="1200" kern="1200" baseline="0" dirty="0" smtClean="0">
                          <a:solidFill>
                            <a:schemeClr val="tx2"/>
                          </a:solidFill>
                          <a:latin typeface="+mn-lt"/>
                          <a:ea typeface="+mn-ea"/>
                          <a:cs typeface="+mn-cs"/>
                        </a:rPr>
                        <a:t> </a:t>
                      </a:r>
                      <a:r>
                        <a:rPr lang="en-US" sz="1200" kern="1200" dirty="0" smtClean="0">
                          <a:solidFill>
                            <a:schemeClr val="tx2"/>
                          </a:solidFill>
                          <a:latin typeface="+mn-lt"/>
                          <a:ea typeface="+mn-ea"/>
                          <a:cs typeface="+mn-cs"/>
                        </a:rPr>
                        <a:t>They </a:t>
                      </a:r>
                      <a:r>
                        <a:rPr lang="en-US" sz="1200" kern="1200" baseline="0" dirty="0" smtClean="0">
                          <a:solidFill>
                            <a:schemeClr val="tx2"/>
                          </a:solidFill>
                          <a:latin typeface="+mn-lt"/>
                          <a:ea typeface="+mn-ea"/>
                          <a:cs typeface="+mn-cs"/>
                        </a:rPr>
                        <a:t>also want you to identify healthcare partners that might share some of the future costs because that will factor into their final decision.</a:t>
                      </a:r>
                      <a:endParaRPr lang="en-US" sz="1200" dirty="0">
                        <a:solidFill>
                          <a:schemeClr val="tx2"/>
                        </a:solidFill>
                      </a:endParaRPr>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1313"/>
    </mc:Choice>
    <mc:Fallback xmlns="">
      <p:transition spd="slow" advTm="61313"/>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Scenario C</a:t>
            </a:r>
            <a:endParaRPr lang="en-US" dirty="0"/>
          </a:p>
        </p:txBody>
      </p:sp>
      <p:sp>
        <p:nvSpPr>
          <p:cNvPr id="4" name="Content Placeholder 2"/>
          <p:cNvSpPr>
            <a:spLocks noGrp="1"/>
          </p:cNvSpPr>
          <p:nvPr>
            <p:ph idx="1"/>
          </p:nvPr>
        </p:nvSpPr>
        <p:spPr>
          <a:xfrm>
            <a:off x="1296987" y="1752600"/>
            <a:ext cx="3733800" cy="457200"/>
          </a:xfrm>
        </p:spPr>
        <p:txBody>
          <a:bodyPr/>
          <a:lstStyle/>
          <a:p>
            <a:pPr>
              <a:buNone/>
            </a:pPr>
            <a:r>
              <a:rPr lang="en-US" sz="1200" b="1" dirty="0" smtClean="0"/>
              <a:t>How would you begin to design this evaluation?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708"/>
    </mc:Choice>
    <mc:Fallback xmlns="">
      <p:transition spd="slow" advTm="708"/>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3987" y="838200"/>
          <a:ext cx="4953000" cy="293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Purpose/User/Use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3987" y="838200"/>
          <a:ext cx="4953000" cy="293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Purpose/User/Use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Step 1: </a:t>
            </a:r>
            <a:br>
              <a:rPr lang="en-US" dirty="0" smtClean="0"/>
            </a:br>
            <a:r>
              <a:rPr lang="en-US" dirty="0" smtClean="0"/>
              <a:t>Engage the Stakeholders</a:t>
            </a:r>
            <a:endParaRPr lang="en-US" dirty="0"/>
          </a:p>
        </p:txBody>
      </p:sp>
      <p:sp>
        <p:nvSpPr>
          <p:cNvPr id="14" name="Content Placeholder 13"/>
          <p:cNvSpPr>
            <a:spLocks noGrp="1"/>
          </p:cNvSpPr>
          <p:nvPr>
            <p:ph idx="1"/>
          </p:nvPr>
        </p:nvSpPr>
        <p:spPr>
          <a:xfrm>
            <a:off x="2209799" y="990600"/>
            <a:ext cx="3735388" cy="2743200"/>
          </a:xfrm>
        </p:spPr>
        <p:txBody>
          <a:bodyPr/>
          <a:lstStyle/>
          <a:p>
            <a:pPr marL="155575" lvl="0" indent="184150">
              <a:lnSpc>
                <a:spcPts val="1400"/>
              </a:lnSpc>
              <a:spcBef>
                <a:spcPts val="0"/>
              </a:spcBef>
              <a:spcAft>
                <a:spcPts val="300"/>
              </a:spcAft>
              <a:buFont typeface="Wingdings" pitchFamily="2" charset="2"/>
              <a:buChar char="q"/>
              <a:defRPr/>
            </a:pPr>
            <a:r>
              <a:rPr lang="en-US" sz="1300" dirty="0" smtClean="0"/>
              <a:t> </a:t>
            </a:r>
            <a:r>
              <a:rPr lang="en-US" sz="1200" dirty="0" smtClean="0"/>
              <a:t>community representatives </a:t>
            </a:r>
          </a:p>
          <a:p>
            <a:pPr marL="155575" lvl="0" indent="184150">
              <a:lnSpc>
                <a:spcPts val="1400"/>
              </a:lnSpc>
              <a:spcBef>
                <a:spcPts val="0"/>
              </a:spcBef>
              <a:spcAft>
                <a:spcPts val="300"/>
              </a:spcAft>
              <a:buFont typeface="Wingdings" pitchFamily="2" charset="2"/>
              <a:buChar char="q"/>
              <a:defRPr/>
            </a:pPr>
            <a:r>
              <a:rPr lang="en-US" sz="1200" dirty="0" smtClean="0"/>
              <a:t> pharmacist champion</a:t>
            </a:r>
          </a:p>
          <a:p>
            <a:pPr marL="155575" lvl="0" indent="184150">
              <a:lnSpc>
                <a:spcPts val="1400"/>
              </a:lnSpc>
              <a:spcBef>
                <a:spcPts val="0"/>
              </a:spcBef>
              <a:spcAft>
                <a:spcPts val="300"/>
              </a:spcAft>
              <a:buFont typeface="Wingdings" pitchFamily="2" charset="2"/>
              <a:buChar char="q"/>
              <a:defRPr/>
            </a:pPr>
            <a:r>
              <a:rPr lang="en-US" sz="1200" dirty="0" smtClean="0"/>
              <a:t> health insurance industry representative</a:t>
            </a:r>
          </a:p>
          <a:p>
            <a:pPr marL="155575" lvl="0" indent="184150">
              <a:lnSpc>
                <a:spcPts val="1400"/>
              </a:lnSpc>
              <a:spcBef>
                <a:spcPts val="0"/>
              </a:spcBef>
              <a:spcAft>
                <a:spcPts val="300"/>
              </a:spcAft>
              <a:buFont typeface="Wingdings" pitchFamily="2" charset="2"/>
              <a:buChar char="q"/>
              <a:defRPr/>
            </a:pPr>
            <a:r>
              <a:rPr lang="en-US" sz="1200" dirty="0" smtClean="0"/>
              <a:t> local physicians</a:t>
            </a:r>
          </a:p>
          <a:p>
            <a:pPr marL="155575" lvl="0" indent="184150">
              <a:lnSpc>
                <a:spcPts val="1400"/>
              </a:lnSpc>
              <a:spcBef>
                <a:spcPts val="0"/>
              </a:spcBef>
              <a:spcAft>
                <a:spcPts val="300"/>
              </a:spcAft>
              <a:buFont typeface="Wingdings" pitchFamily="2" charset="2"/>
              <a:buChar char="q"/>
              <a:defRPr/>
            </a:pPr>
            <a:r>
              <a:rPr lang="en-US" sz="1200" dirty="0" smtClean="0"/>
              <a:t> pharmacy school faculty member</a:t>
            </a:r>
          </a:p>
          <a:p>
            <a:pPr marL="155575" lvl="0" indent="184150">
              <a:lnSpc>
                <a:spcPts val="1400"/>
              </a:lnSpc>
              <a:spcBef>
                <a:spcPts val="0"/>
              </a:spcBef>
              <a:spcAft>
                <a:spcPts val="300"/>
              </a:spcAft>
              <a:buFont typeface="Wingdings" pitchFamily="2" charset="2"/>
              <a:buChar char="q"/>
              <a:defRPr/>
            </a:pPr>
            <a:r>
              <a:rPr lang="en-US" sz="1200" dirty="0" smtClean="0"/>
              <a:t> lead pharmacist</a:t>
            </a:r>
          </a:p>
          <a:p>
            <a:pPr marL="155575" lvl="0" indent="184150">
              <a:lnSpc>
                <a:spcPts val="1400"/>
              </a:lnSpc>
              <a:spcBef>
                <a:spcPts val="0"/>
              </a:spcBef>
              <a:spcAft>
                <a:spcPts val="300"/>
              </a:spcAft>
              <a:buFont typeface="Wingdings" pitchFamily="2" charset="2"/>
              <a:buChar char="q"/>
              <a:defRPr/>
            </a:pPr>
            <a:r>
              <a:rPr lang="en-US" sz="1200" dirty="0" smtClean="0"/>
              <a:t> state asthma program manager</a:t>
            </a:r>
          </a:p>
          <a:p>
            <a:pPr marL="155575" lvl="0" indent="184150">
              <a:lnSpc>
                <a:spcPts val="1400"/>
              </a:lnSpc>
              <a:spcBef>
                <a:spcPts val="0"/>
              </a:spcBef>
              <a:spcAft>
                <a:spcPts val="300"/>
              </a:spcAft>
              <a:buFont typeface="Wingdings" pitchFamily="2" charset="2"/>
              <a:buChar char="q"/>
              <a:defRPr/>
            </a:pPr>
            <a:r>
              <a:rPr lang="en-US" sz="1200" dirty="0" smtClean="0"/>
              <a:t> AFP program trainer</a:t>
            </a:r>
          </a:p>
          <a:p>
            <a:pPr marL="155575" lvl="0" indent="184150">
              <a:lnSpc>
                <a:spcPts val="1400"/>
              </a:lnSpc>
              <a:spcBef>
                <a:spcPts val="0"/>
              </a:spcBef>
              <a:spcAft>
                <a:spcPts val="300"/>
              </a:spcAft>
              <a:buFont typeface="Wingdings" pitchFamily="2" charset="2"/>
              <a:buChar char="q"/>
              <a:defRPr/>
            </a:pPr>
            <a:r>
              <a:rPr lang="en-US" sz="1200" dirty="0" smtClean="0"/>
              <a:t> pharmacy chain regional manager</a:t>
            </a:r>
          </a:p>
          <a:p>
            <a:pPr marL="155575" lvl="0" indent="184150">
              <a:lnSpc>
                <a:spcPts val="1400"/>
              </a:lnSpc>
              <a:spcBef>
                <a:spcPts val="0"/>
              </a:spcBef>
              <a:spcAft>
                <a:spcPts val="300"/>
              </a:spcAft>
              <a:buFont typeface="Wingdings" pitchFamily="2" charset="2"/>
              <a:buChar char="q"/>
              <a:defRPr/>
            </a:pPr>
            <a:r>
              <a:rPr lang="en-US" sz="1200" dirty="0" smtClean="0"/>
              <a:t> pharmacists from adopting sites</a:t>
            </a:r>
          </a:p>
          <a:p>
            <a:pPr marL="155575" lvl="0" indent="184150">
              <a:lnSpc>
                <a:spcPts val="1400"/>
              </a:lnSpc>
              <a:spcBef>
                <a:spcPts val="0"/>
              </a:spcBef>
              <a:spcAft>
                <a:spcPts val="300"/>
              </a:spcAft>
              <a:buFont typeface="Wingdings" pitchFamily="2" charset="2"/>
              <a:buChar char="q"/>
              <a:defRPr/>
            </a:pPr>
            <a:r>
              <a:rPr lang="en-US" sz="1200" dirty="0" smtClean="0"/>
              <a:t> pharmacy chain CFO (funder)</a:t>
            </a:r>
          </a:p>
          <a:p>
            <a:pPr marL="155575" lvl="0" indent="184150">
              <a:lnSpc>
                <a:spcPts val="1400"/>
              </a:lnSpc>
              <a:spcBef>
                <a:spcPts val="0"/>
              </a:spcBef>
              <a:spcAft>
                <a:spcPts val="300"/>
              </a:spcAft>
              <a:buFont typeface="Wingdings" pitchFamily="2" charset="2"/>
              <a:buChar char="q"/>
              <a:defRPr/>
            </a:pPr>
            <a:r>
              <a:rPr lang="en-US" sz="1200" dirty="0" smtClean="0"/>
              <a:t> pharmacy chain marketing manager</a:t>
            </a:r>
          </a:p>
          <a:p>
            <a:pPr marL="155575" lvl="0" indent="184150">
              <a:lnSpc>
                <a:spcPts val="1400"/>
              </a:lnSpc>
              <a:spcBef>
                <a:spcPts val="0"/>
              </a:spcBef>
              <a:spcAft>
                <a:spcPts val="300"/>
              </a:spcAft>
              <a:buFont typeface="Wingdings" pitchFamily="2" charset="2"/>
              <a:buChar char="q"/>
              <a:defRPr/>
            </a:pPr>
            <a:r>
              <a:rPr lang="en-US" sz="1200" dirty="0" smtClean="0"/>
              <a:t> national asthma coalition rep</a:t>
            </a:r>
          </a:p>
          <a:p>
            <a:endParaRPr lang="en-US" dirty="0"/>
          </a:p>
        </p:txBody>
      </p:sp>
      <p:sp>
        <p:nvSpPr>
          <p:cNvPr id="13" name="Rounded Rectangle 12"/>
          <p:cNvSpPr/>
          <p:nvPr/>
        </p:nvSpPr>
        <p:spPr>
          <a:xfrm>
            <a:off x="230187" y="13716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US" sz="1400" b="1" dirty="0" smtClean="0">
                <a:cs typeface="Arial" pitchFamily="34" charset="0"/>
              </a:rPr>
              <a:t>Who are the </a:t>
            </a:r>
          </a:p>
          <a:p>
            <a:pPr>
              <a:lnSpc>
                <a:spcPts val="1500"/>
              </a:lnSpc>
            </a:pPr>
            <a:r>
              <a:rPr lang="en-US" sz="1400" b="1" i="1" u="sng" dirty="0" smtClean="0">
                <a:solidFill>
                  <a:schemeClr val="accent5">
                    <a:lumMod val="60000"/>
                    <a:lumOff val="40000"/>
                  </a:schemeClr>
                </a:solidFill>
                <a:cs typeface="Arial" pitchFamily="34" charset="0"/>
              </a:rPr>
              <a:t>key stakeholders </a:t>
            </a:r>
          </a:p>
          <a:p>
            <a:pPr>
              <a:lnSpc>
                <a:spcPts val="1500"/>
              </a:lnSpc>
            </a:pPr>
            <a:r>
              <a:rPr lang="en-US" sz="1400" b="1" dirty="0" smtClean="0">
                <a:cs typeface="Arial" pitchFamily="34" charset="0"/>
              </a:rPr>
              <a:t>for this evaluation?</a:t>
            </a:r>
          </a:p>
          <a:p>
            <a:pPr>
              <a:lnSpc>
                <a:spcPts val="1500"/>
              </a:lnSpc>
            </a:pPr>
            <a:endParaRPr lang="en-US" sz="1400" b="1" dirty="0" smtClean="0">
              <a:cs typeface="Arial" pitchFamily="34" charset="0"/>
            </a:endParaRPr>
          </a:p>
          <a:p>
            <a:pPr>
              <a:lnSpc>
                <a:spcPts val="1500"/>
              </a:lnSpc>
            </a:pPr>
            <a:r>
              <a:rPr lang="en-US" sz="1400" b="1" dirty="0" smtClean="0">
                <a:cs typeface="Arial" pitchFamily="34" charset="0"/>
              </a:rPr>
              <a:t>[</a:t>
            </a:r>
            <a:r>
              <a:rPr lang="en-US" sz="1400" b="1" i="1" dirty="0" smtClean="0">
                <a:cs typeface="Arial" pitchFamily="34" charset="0"/>
              </a:rPr>
              <a:t>You choose</a:t>
            </a:r>
            <a:r>
              <a:rPr lang="en-US" sz="1400" b="1" dirty="0" smtClean="0">
                <a:cs typeface="Arial" pitchFamily="34" charset="0"/>
              </a:rPr>
              <a:t>.]</a:t>
            </a:r>
          </a:p>
          <a:p>
            <a:endParaRPr lang="en-US" dirty="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Step 1: </a:t>
            </a:r>
            <a:br>
              <a:rPr lang="en-US" dirty="0" smtClean="0"/>
            </a:br>
            <a:r>
              <a:rPr lang="en-US" dirty="0" smtClean="0"/>
              <a:t>Engage the Stakeholders</a:t>
            </a:r>
            <a:endParaRPr lang="en-US" dirty="0"/>
          </a:p>
        </p:txBody>
      </p:sp>
      <p:sp>
        <p:nvSpPr>
          <p:cNvPr id="14" name="Content Placeholder 13"/>
          <p:cNvSpPr>
            <a:spLocks noGrp="1"/>
          </p:cNvSpPr>
          <p:nvPr>
            <p:ph idx="1"/>
          </p:nvPr>
        </p:nvSpPr>
        <p:spPr>
          <a:xfrm>
            <a:off x="2209799" y="990600"/>
            <a:ext cx="3735388" cy="2743200"/>
          </a:xfrm>
        </p:spPr>
        <p:txBody>
          <a:bodyPr/>
          <a:lstStyle/>
          <a:p>
            <a:pPr marL="155575" lvl="0" indent="184150">
              <a:lnSpc>
                <a:spcPts val="1400"/>
              </a:lnSpc>
              <a:spcBef>
                <a:spcPts val="0"/>
              </a:spcBef>
              <a:spcAft>
                <a:spcPts val="300"/>
              </a:spcAft>
              <a:buFont typeface="Wingdings" pitchFamily="2" charset="2"/>
              <a:buChar char="q"/>
              <a:defRPr/>
            </a:pPr>
            <a:r>
              <a:rPr lang="en-US" sz="1300" dirty="0" smtClean="0"/>
              <a:t> </a:t>
            </a:r>
            <a:r>
              <a:rPr lang="en-US" sz="1200" dirty="0" smtClean="0"/>
              <a:t>community representatives </a:t>
            </a:r>
          </a:p>
          <a:p>
            <a:pPr marL="155575" lvl="0" indent="184150">
              <a:lnSpc>
                <a:spcPts val="1400"/>
              </a:lnSpc>
              <a:spcBef>
                <a:spcPts val="0"/>
              </a:spcBef>
              <a:spcAft>
                <a:spcPts val="300"/>
              </a:spcAft>
              <a:buFont typeface="Wingdings" pitchFamily="2" charset="2"/>
              <a:buChar char="q"/>
              <a:defRPr/>
            </a:pPr>
            <a:r>
              <a:rPr lang="en-US" sz="1200" dirty="0" smtClean="0"/>
              <a:t> pharmacist champion</a:t>
            </a:r>
          </a:p>
          <a:p>
            <a:pPr marL="155575" lvl="0" indent="184150">
              <a:lnSpc>
                <a:spcPts val="1400"/>
              </a:lnSpc>
              <a:spcBef>
                <a:spcPts val="0"/>
              </a:spcBef>
              <a:spcAft>
                <a:spcPts val="300"/>
              </a:spcAft>
              <a:buFont typeface="Wingdings" pitchFamily="2" charset="2"/>
              <a:buChar char="q"/>
              <a:defRPr/>
            </a:pPr>
            <a:r>
              <a:rPr lang="en-US" sz="1200" dirty="0" smtClean="0"/>
              <a:t> health insurance industry representative</a:t>
            </a:r>
          </a:p>
          <a:p>
            <a:pPr marL="155575" lvl="0" indent="184150">
              <a:lnSpc>
                <a:spcPts val="1400"/>
              </a:lnSpc>
              <a:spcBef>
                <a:spcPts val="0"/>
              </a:spcBef>
              <a:spcAft>
                <a:spcPts val="300"/>
              </a:spcAft>
              <a:buFont typeface="Wingdings" pitchFamily="2" charset="2"/>
              <a:buChar char="q"/>
              <a:defRPr/>
            </a:pPr>
            <a:r>
              <a:rPr lang="en-US" sz="1200" dirty="0" smtClean="0"/>
              <a:t> local physicians</a:t>
            </a:r>
          </a:p>
          <a:p>
            <a:pPr marL="155575" lvl="0" indent="184150">
              <a:lnSpc>
                <a:spcPts val="1400"/>
              </a:lnSpc>
              <a:spcBef>
                <a:spcPts val="0"/>
              </a:spcBef>
              <a:spcAft>
                <a:spcPts val="300"/>
              </a:spcAft>
              <a:buFont typeface="Wingdings" pitchFamily="2" charset="2"/>
              <a:buChar char="q"/>
              <a:defRPr/>
            </a:pPr>
            <a:r>
              <a:rPr lang="en-US" sz="1200" dirty="0" smtClean="0"/>
              <a:t> pharmacy school faculty member</a:t>
            </a:r>
          </a:p>
          <a:p>
            <a:pPr marL="155575" lvl="0" indent="184150">
              <a:lnSpc>
                <a:spcPts val="1400"/>
              </a:lnSpc>
              <a:spcBef>
                <a:spcPts val="0"/>
              </a:spcBef>
              <a:spcAft>
                <a:spcPts val="300"/>
              </a:spcAft>
              <a:buFont typeface="Wingdings" pitchFamily="2" charset="2"/>
              <a:buChar char="q"/>
              <a:defRPr/>
            </a:pPr>
            <a:r>
              <a:rPr lang="en-US" sz="1200" dirty="0" smtClean="0"/>
              <a:t> lead pharmacist</a:t>
            </a:r>
          </a:p>
          <a:p>
            <a:pPr marL="155575" lvl="0" indent="184150">
              <a:lnSpc>
                <a:spcPts val="1400"/>
              </a:lnSpc>
              <a:spcBef>
                <a:spcPts val="0"/>
              </a:spcBef>
              <a:spcAft>
                <a:spcPts val="300"/>
              </a:spcAft>
              <a:buFont typeface="Wingdings" pitchFamily="2" charset="2"/>
              <a:buChar char="q"/>
              <a:defRPr/>
            </a:pPr>
            <a:r>
              <a:rPr lang="en-US" sz="1200" dirty="0" smtClean="0"/>
              <a:t> state asthma program manager</a:t>
            </a:r>
          </a:p>
          <a:p>
            <a:pPr marL="155575" lvl="0" indent="184150">
              <a:lnSpc>
                <a:spcPts val="1400"/>
              </a:lnSpc>
              <a:spcBef>
                <a:spcPts val="0"/>
              </a:spcBef>
              <a:spcAft>
                <a:spcPts val="300"/>
              </a:spcAft>
              <a:buFont typeface="Wingdings" pitchFamily="2" charset="2"/>
              <a:buChar char="q"/>
              <a:defRPr/>
            </a:pPr>
            <a:r>
              <a:rPr lang="en-US" sz="1200" dirty="0" smtClean="0"/>
              <a:t> AFP program trainer</a:t>
            </a:r>
          </a:p>
          <a:p>
            <a:pPr marL="155575" lvl="0" indent="184150">
              <a:lnSpc>
                <a:spcPts val="1400"/>
              </a:lnSpc>
              <a:spcBef>
                <a:spcPts val="0"/>
              </a:spcBef>
              <a:spcAft>
                <a:spcPts val="300"/>
              </a:spcAft>
              <a:buFont typeface="Wingdings" pitchFamily="2" charset="2"/>
              <a:buChar char="q"/>
              <a:defRPr/>
            </a:pPr>
            <a:r>
              <a:rPr lang="en-US" sz="1200" dirty="0" smtClean="0"/>
              <a:t> pharmacy chain regional manager</a:t>
            </a:r>
          </a:p>
          <a:p>
            <a:pPr marL="155575" lvl="0" indent="184150">
              <a:lnSpc>
                <a:spcPts val="1400"/>
              </a:lnSpc>
              <a:spcBef>
                <a:spcPts val="0"/>
              </a:spcBef>
              <a:spcAft>
                <a:spcPts val="300"/>
              </a:spcAft>
              <a:buFont typeface="Wingdings" pitchFamily="2" charset="2"/>
              <a:buChar char="q"/>
              <a:defRPr/>
            </a:pPr>
            <a:r>
              <a:rPr lang="en-US" sz="1200" dirty="0" smtClean="0"/>
              <a:t> pharmacists from adopting sites</a:t>
            </a:r>
          </a:p>
          <a:p>
            <a:pPr marL="155575" lvl="0" indent="184150">
              <a:lnSpc>
                <a:spcPts val="1400"/>
              </a:lnSpc>
              <a:spcBef>
                <a:spcPts val="0"/>
              </a:spcBef>
              <a:spcAft>
                <a:spcPts val="300"/>
              </a:spcAft>
              <a:buFont typeface="Wingdings" pitchFamily="2" charset="2"/>
              <a:buChar char="q"/>
              <a:defRPr/>
            </a:pPr>
            <a:r>
              <a:rPr lang="en-US" sz="1200" dirty="0" smtClean="0"/>
              <a:t> pharmacy chain CFO (funder)</a:t>
            </a:r>
          </a:p>
          <a:p>
            <a:pPr marL="155575" lvl="0" indent="184150">
              <a:lnSpc>
                <a:spcPts val="1400"/>
              </a:lnSpc>
              <a:spcBef>
                <a:spcPts val="0"/>
              </a:spcBef>
              <a:spcAft>
                <a:spcPts val="300"/>
              </a:spcAft>
              <a:buFont typeface="Wingdings" pitchFamily="2" charset="2"/>
              <a:buChar char="q"/>
              <a:defRPr/>
            </a:pPr>
            <a:r>
              <a:rPr lang="en-US" sz="1200" dirty="0" smtClean="0"/>
              <a:t> pharmacy chain marketing manager</a:t>
            </a:r>
          </a:p>
          <a:p>
            <a:pPr marL="155575" lvl="0" indent="184150">
              <a:lnSpc>
                <a:spcPts val="1400"/>
              </a:lnSpc>
              <a:spcBef>
                <a:spcPts val="0"/>
              </a:spcBef>
              <a:spcAft>
                <a:spcPts val="300"/>
              </a:spcAft>
              <a:buFont typeface="Wingdings" pitchFamily="2" charset="2"/>
              <a:buChar char="q"/>
              <a:defRPr/>
            </a:pPr>
            <a:r>
              <a:rPr lang="en-US" sz="1200" dirty="0" smtClean="0"/>
              <a:t> national asthma coalition rep</a:t>
            </a:r>
          </a:p>
          <a:p>
            <a:endParaRPr lang="en-US" dirty="0"/>
          </a:p>
        </p:txBody>
      </p:sp>
      <p:sp>
        <p:nvSpPr>
          <p:cNvPr id="13" name="Rounded Rectangle 12"/>
          <p:cNvSpPr/>
          <p:nvPr/>
        </p:nvSpPr>
        <p:spPr>
          <a:xfrm>
            <a:off x="230187" y="13716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US" sz="1400" b="1" dirty="0" smtClean="0">
                <a:cs typeface="Arial" pitchFamily="34" charset="0"/>
              </a:rPr>
              <a:t>Who are the </a:t>
            </a:r>
          </a:p>
          <a:p>
            <a:pPr>
              <a:lnSpc>
                <a:spcPts val="1500"/>
              </a:lnSpc>
            </a:pPr>
            <a:r>
              <a:rPr lang="en-US" sz="1400" b="1" i="1" u="sng" dirty="0" smtClean="0">
                <a:solidFill>
                  <a:schemeClr val="accent5">
                    <a:lumMod val="60000"/>
                    <a:lumOff val="40000"/>
                  </a:schemeClr>
                </a:solidFill>
                <a:cs typeface="Arial" pitchFamily="34" charset="0"/>
              </a:rPr>
              <a:t>key stakeholders </a:t>
            </a:r>
          </a:p>
          <a:p>
            <a:pPr>
              <a:lnSpc>
                <a:spcPts val="1500"/>
              </a:lnSpc>
            </a:pPr>
            <a:r>
              <a:rPr lang="en-US" sz="1400" b="1" dirty="0" smtClean="0">
                <a:cs typeface="Arial" pitchFamily="34" charset="0"/>
              </a:rPr>
              <a:t>for this evaluation?</a:t>
            </a:r>
          </a:p>
          <a:p>
            <a:pPr>
              <a:lnSpc>
                <a:spcPts val="1500"/>
              </a:lnSpc>
            </a:pPr>
            <a:endParaRPr lang="en-US" sz="1400" b="1" dirty="0" smtClean="0">
              <a:cs typeface="Arial" pitchFamily="34" charset="0"/>
            </a:endParaRPr>
          </a:p>
          <a:p>
            <a:pPr>
              <a:lnSpc>
                <a:spcPts val="1500"/>
              </a:lnSpc>
            </a:pPr>
            <a:r>
              <a:rPr lang="en-US" sz="1400" b="1" dirty="0" smtClean="0">
                <a:cs typeface="Arial" pitchFamily="34" charset="0"/>
              </a:rPr>
              <a:t>[</a:t>
            </a:r>
            <a:r>
              <a:rPr lang="en-US" sz="1400" b="1" i="1" dirty="0" smtClean="0">
                <a:cs typeface="Arial" pitchFamily="34" charset="0"/>
              </a:rPr>
              <a:t>You choose</a:t>
            </a:r>
            <a:r>
              <a:rPr lang="en-US" sz="1400" b="1" dirty="0" smtClean="0">
                <a:cs typeface="Arial" pitchFamily="34" charset="0"/>
              </a:rPr>
              <a:t>.]</a:t>
            </a:r>
          </a:p>
          <a:p>
            <a:endParaRPr lang="en-US" dirty="0">
              <a:cs typeface="Arial" pitchFamily="34" charset="0"/>
            </a:endParaRPr>
          </a:p>
        </p:txBody>
      </p:sp>
      <p:pic>
        <p:nvPicPr>
          <p:cNvPr id="5" name="Picture 4" descr="checkmark.gif"/>
          <p:cNvPicPr>
            <a:picLocks noChangeAspect="1"/>
          </p:cNvPicPr>
          <p:nvPr/>
        </p:nvPicPr>
        <p:blipFill>
          <a:blip r:embed="rId3"/>
          <a:stretch>
            <a:fillRect/>
          </a:stretch>
        </p:blipFill>
        <p:spPr>
          <a:xfrm>
            <a:off x="2363787" y="1250950"/>
            <a:ext cx="196953" cy="171450"/>
          </a:xfrm>
          <a:prstGeom prst="rect">
            <a:avLst/>
          </a:prstGeom>
        </p:spPr>
      </p:pic>
      <p:pic>
        <p:nvPicPr>
          <p:cNvPr id="6" name="Picture 5" descr="checkmark.gif"/>
          <p:cNvPicPr>
            <a:picLocks noChangeAspect="1"/>
          </p:cNvPicPr>
          <p:nvPr/>
        </p:nvPicPr>
        <p:blipFill>
          <a:blip r:embed="rId3"/>
          <a:stretch>
            <a:fillRect/>
          </a:stretch>
        </p:blipFill>
        <p:spPr>
          <a:xfrm>
            <a:off x="2363787" y="1428750"/>
            <a:ext cx="196953" cy="171450"/>
          </a:xfrm>
          <a:prstGeom prst="rect">
            <a:avLst/>
          </a:prstGeom>
        </p:spPr>
      </p:pic>
      <p:pic>
        <p:nvPicPr>
          <p:cNvPr id="7" name="Picture 6" descr="checkmark.gif"/>
          <p:cNvPicPr>
            <a:picLocks noChangeAspect="1"/>
          </p:cNvPicPr>
          <p:nvPr/>
        </p:nvPicPr>
        <p:blipFill>
          <a:blip r:embed="rId3"/>
          <a:stretch>
            <a:fillRect/>
          </a:stretch>
        </p:blipFill>
        <p:spPr>
          <a:xfrm>
            <a:off x="2363787" y="2743200"/>
            <a:ext cx="196953" cy="171450"/>
          </a:xfrm>
          <a:prstGeom prst="rect">
            <a:avLst/>
          </a:prstGeom>
        </p:spPr>
      </p:pic>
      <p:pic>
        <p:nvPicPr>
          <p:cNvPr id="8" name="Picture 7" descr="checkmark.gif"/>
          <p:cNvPicPr>
            <a:picLocks noChangeAspect="1"/>
          </p:cNvPicPr>
          <p:nvPr/>
        </p:nvPicPr>
        <p:blipFill>
          <a:blip r:embed="rId3"/>
          <a:stretch>
            <a:fillRect/>
          </a:stretch>
        </p:blipFill>
        <p:spPr>
          <a:xfrm>
            <a:off x="2363787" y="3181350"/>
            <a:ext cx="196953" cy="171450"/>
          </a:xfrm>
          <a:prstGeom prst="rect">
            <a:avLst/>
          </a:prstGeom>
        </p:spPr>
      </p:pic>
      <p:pic>
        <p:nvPicPr>
          <p:cNvPr id="9" name="Picture 8" descr="checkmark.gif"/>
          <p:cNvPicPr>
            <a:picLocks noChangeAspect="1"/>
          </p:cNvPicPr>
          <p:nvPr/>
        </p:nvPicPr>
        <p:blipFill>
          <a:blip r:embed="rId3"/>
          <a:stretch>
            <a:fillRect/>
          </a:stretch>
        </p:blipFill>
        <p:spPr>
          <a:xfrm>
            <a:off x="2363787" y="3409950"/>
            <a:ext cx="196953" cy="1714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My Documents\Chapel, Tom\working files\Purpose Module\purpose_module_jpg\purpose_module_08022013\Slide69a.JPG"/>
          <p:cNvPicPr>
            <a:picLocks noChangeAspect="1" noChangeArrowheads="1"/>
          </p:cNvPicPr>
          <p:nvPr/>
        </p:nvPicPr>
        <p:blipFill>
          <a:blip r:embed="rId3"/>
          <a:srcRect/>
          <a:stretch>
            <a:fillRect/>
          </a:stretch>
        </p:blipFill>
        <p:spPr bwMode="auto">
          <a:xfrm>
            <a:off x="1588" y="0"/>
            <a:ext cx="6096000" cy="4572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Step 3: </a:t>
            </a:r>
            <a:br>
              <a:rPr lang="en-US" dirty="0" smtClean="0"/>
            </a:br>
            <a:r>
              <a:rPr lang="en-US" dirty="0" smtClean="0"/>
              <a:t>Focus the Evaluation Design</a:t>
            </a:r>
            <a:endParaRPr lang="en-US" dirty="0"/>
          </a:p>
        </p:txBody>
      </p:sp>
      <p:sp>
        <p:nvSpPr>
          <p:cNvPr id="3" name="Content Placeholder 2"/>
          <p:cNvSpPr>
            <a:spLocks noGrp="1"/>
          </p:cNvSpPr>
          <p:nvPr>
            <p:ph idx="1"/>
          </p:nvPr>
        </p:nvSpPr>
        <p:spPr>
          <a:xfrm>
            <a:off x="1068387" y="1981200"/>
            <a:ext cx="4190999" cy="381000"/>
          </a:xfrm>
        </p:spPr>
        <p:txBody>
          <a:bodyPr/>
          <a:lstStyle/>
          <a:p>
            <a:pPr>
              <a:buNone/>
            </a:pPr>
            <a:r>
              <a:rPr lang="en-US" sz="1200" b="1" dirty="0" smtClean="0"/>
              <a:t>How would you begin to focus this evaluation design?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1252"/>
    </mc:Choice>
    <mc:Fallback xmlns="">
      <p:transition spd="slow" advTm="11252"/>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Focus the Evaluation Design</a:t>
            </a:r>
            <a:endParaRPr lang="en-US" dirty="0"/>
          </a:p>
        </p:txBody>
      </p:sp>
      <p:sp>
        <p:nvSpPr>
          <p:cNvPr id="14" name="Content Placeholder 13"/>
          <p:cNvSpPr>
            <a:spLocks noGrp="1"/>
          </p:cNvSpPr>
          <p:nvPr>
            <p:ph idx="1"/>
          </p:nvPr>
        </p:nvSpPr>
        <p:spPr>
          <a:xfrm>
            <a:off x="382587" y="2209800"/>
            <a:ext cx="2667000" cy="1219200"/>
          </a:xfrm>
        </p:spPr>
        <p:txBody>
          <a:bodyPr/>
          <a:lstStyle/>
          <a:p>
            <a:pPr marL="0" indent="0">
              <a:lnSpc>
                <a:spcPts val="1600"/>
              </a:lnSpc>
              <a:spcBef>
                <a:spcPts val="0"/>
              </a:spcBef>
            </a:pPr>
            <a:r>
              <a:rPr lang="en-US" sz="1200" dirty="0" smtClean="0">
                <a:cs typeface="Arial" pitchFamily="34" charset="0"/>
              </a:rPr>
              <a:t>Knowing the </a:t>
            </a:r>
            <a:r>
              <a:rPr lang="en-US" sz="1200" dirty="0" smtClean="0">
                <a:solidFill>
                  <a:schemeClr val="accent5">
                    <a:lumMod val="50000"/>
                  </a:schemeClr>
                </a:solidFill>
                <a:cs typeface="Arial" pitchFamily="34" charset="0"/>
              </a:rPr>
              <a:t>purpose, user and use </a:t>
            </a:r>
            <a:r>
              <a:rPr lang="en-US" sz="1200" dirty="0" smtClean="0">
                <a:cs typeface="Arial" pitchFamily="34" charset="0"/>
              </a:rPr>
              <a:t>of this evaluation, which part of the logic model should be the focus of this evaluation design?</a:t>
            </a:r>
          </a:p>
          <a:p>
            <a:pPr marL="0" indent="0">
              <a:lnSpc>
                <a:spcPts val="1600"/>
              </a:lnSpc>
              <a:spcBef>
                <a:spcPts val="0"/>
              </a:spcBef>
            </a:pPr>
            <a:endParaRPr lang="en-US" sz="1200" dirty="0" smtClean="0">
              <a:cs typeface="Arial" pitchFamily="34" charset="0"/>
            </a:endParaRPr>
          </a:p>
          <a:p>
            <a:pPr marL="0" indent="0">
              <a:lnSpc>
                <a:spcPts val="1600"/>
              </a:lnSpc>
              <a:spcBef>
                <a:spcPts val="0"/>
              </a:spcBef>
            </a:pPr>
            <a:r>
              <a:rPr lang="en-US" sz="1200" dirty="0" smtClean="0">
                <a:cs typeface="Arial" pitchFamily="34" charset="0"/>
              </a:rPr>
              <a:t>Why?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6" name="Picture 15" descr="simple_logic_model_color.jpg"/>
          <p:cNvPicPr>
            <a:picLocks noChangeAspect="1"/>
          </p:cNvPicPr>
          <p:nvPr/>
        </p:nvPicPr>
        <p:blipFill>
          <a:blip r:embed="rId3"/>
          <a:stretch>
            <a:fillRect/>
          </a:stretch>
        </p:blipFill>
        <p:spPr>
          <a:xfrm>
            <a:off x="835359" y="990600"/>
            <a:ext cx="4195428" cy="939413"/>
          </a:xfrm>
          <a:prstGeom prst="rect">
            <a:avLst/>
          </a:prstGeom>
        </p:spPr>
      </p:pic>
      <p:sp>
        <p:nvSpPr>
          <p:cNvPr id="8" name="TextBox 7"/>
          <p:cNvSpPr txBox="1"/>
          <p:nvPr/>
        </p:nvSpPr>
        <p:spPr>
          <a:xfrm>
            <a:off x="3278187" y="2304288"/>
            <a:ext cx="2438400" cy="1190081"/>
          </a:xfrm>
          <a:prstGeom prst="rect">
            <a:avLst/>
          </a:prstGeom>
          <a:noFill/>
        </p:spPr>
        <p:txBody>
          <a:bodyPr wrap="square" lIns="60972" tIns="30486" rIns="60972" bIns="30486" rtlCol="0">
            <a:spAutoFit/>
          </a:bodyPr>
          <a:lstStyle/>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inputs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activities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outcomes</a:t>
            </a:r>
          </a:p>
          <a:p>
            <a:pPr marL="156665" indent="-156665">
              <a:spcAft>
                <a:spcPts val="400"/>
              </a:spcAft>
              <a:buFont typeface="Wingdings" pitchFamily="2" charset="2"/>
              <a:buChar char="q"/>
            </a:pPr>
            <a:r>
              <a:rPr lang="en-US" sz="1200" b="1" dirty="0" smtClean="0">
                <a:solidFill>
                  <a:srgbClr val="4C3A62"/>
                </a:solidFill>
                <a:latin typeface="Arial"/>
                <a:cs typeface="Arial" pitchFamily="34" charset="0"/>
              </a:rPr>
              <a:t>context and assumptions</a:t>
            </a:r>
            <a:endParaRPr lang="en-US" sz="1200" b="1" dirty="0">
              <a:solidFill>
                <a:schemeClr val="tx2"/>
              </a:solidFill>
              <a:latin typeface="+mn-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78187" y="2304288"/>
            <a:ext cx="2438400" cy="1190081"/>
          </a:xfrm>
          <a:prstGeom prst="rect">
            <a:avLst/>
          </a:prstGeom>
          <a:noFill/>
        </p:spPr>
        <p:txBody>
          <a:bodyPr wrap="square" lIns="60972" tIns="30486" rIns="60972" bIns="30486" rtlCol="0">
            <a:spAutoFit/>
          </a:bodyPr>
          <a:lstStyle/>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inputs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activities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outputs</a:t>
            </a:r>
          </a:p>
          <a:p>
            <a:pPr marL="156665" indent="-156665">
              <a:spcAft>
                <a:spcPts val="400"/>
              </a:spcAft>
              <a:buFont typeface="Wingdings" pitchFamily="2" charset="2"/>
              <a:buChar char="q"/>
            </a:pPr>
            <a:r>
              <a:rPr lang="en-US" sz="1200" b="1" dirty="0" smtClean="0">
                <a:solidFill>
                  <a:schemeClr val="tx2"/>
                </a:solidFill>
                <a:latin typeface="+mn-lt"/>
                <a:cs typeface="Arial" pitchFamily="34" charset="0"/>
              </a:rPr>
              <a:t> outcomes</a:t>
            </a:r>
          </a:p>
          <a:p>
            <a:pPr marL="156665" indent="-156665">
              <a:spcAft>
                <a:spcPts val="400"/>
              </a:spcAft>
              <a:buFont typeface="Wingdings" pitchFamily="2" charset="2"/>
              <a:buChar char="q"/>
            </a:pPr>
            <a:r>
              <a:rPr lang="en-US" sz="1200" b="1" dirty="0" smtClean="0">
                <a:solidFill>
                  <a:srgbClr val="4C3A62"/>
                </a:solidFill>
                <a:latin typeface="Arial"/>
                <a:cs typeface="Arial" pitchFamily="34" charset="0"/>
              </a:rPr>
              <a:t>context and assumptions</a:t>
            </a:r>
            <a:endParaRPr lang="en-US" sz="1200" b="1" dirty="0">
              <a:solidFill>
                <a:schemeClr val="tx2"/>
              </a:solidFill>
              <a:latin typeface="+mn-lt"/>
              <a:cs typeface="Arial" pitchFamily="34" charset="0"/>
            </a:endParaRPr>
          </a:p>
        </p:txBody>
      </p:sp>
      <p:sp>
        <p:nvSpPr>
          <p:cNvPr id="2" name="Title 1"/>
          <p:cNvSpPr>
            <a:spLocks noGrp="1"/>
          </p:cNvSpPr>
          <p:nvPr>
            <p:ph type="title"/>
          </p:nvPr>
        </p:nvSpPr>
        <p:spPr/>
        <p:txBody>
          <a:bodyPr/>
          <a:lstStyle/>
          <a:p>
            <a:r>
              <a:rPr lang="en-US" dirty="0" smtClean="0"/>
              <a:t> Focus the Evaluation Design</a:t>
            </a:r>
            <a:endParaRPr lang="en-US" dirty="0"/>
          </a:p>
        </p:txBody>
      </p:sp>
      <p:sp>
        <p:nvSpPr>
          <p:cNvPr id="14" name="Content Placeholder 13"/>
          <p:cNvSpPr>
            <a:spLocks noGrp="1"/>
          </p:cNvSpPr>
          <p:nvPr>
            <p:ph idx="1"/>
          </p:nvPr>
        </p:nvSpPr>
        <p:spPr>
          <a:xfrm>
            <a:off x="382587" y="2209800"/>
            <a:ext cx="2667000" cy="1219200"/>
          </a:xfrm>
        </p:spPr>
        <p:txBody>
          <a:bodyPr/>
          <a:lstStyle/>
          <a:p>
            <a:pPr marL="0" indent="0" defTabSz="406664">
              <a:lnSpc>
                <a:spcPts val="1400"/>
              </a:lnSpc>
              <a:spcBef>
                <a:spcPts val="0"/>
              </a:spcBef>
            </a:pPr>
            <a:r>
              <a:rPr lang="en-US" sz="1200" dirty="0" smtClean="0"/>
              <a:t>When the purpose of the evaluation is to justify additional investment, the focus is both on the costs (inputs) and on the benefits (intermediate and long-term outcomes).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6" name="Picture 15" descr="simple_logic_model_color.jpg"/>
          <p:cNvPicPr>
            <a:picLocks noChangeAspect="1"/>
          </p:cNvPicPr>
          <p:nvPr/>
        </p:nvPicPr>
        <p:blipFill>
          <a:blip r:embed="rId3"/>
          <a:stretch>
            <a:fillRect/>
          </a:stretch>
        </p:blipFill>
        <p:spPr>
          <a:xfrm>
            <a:off x="835359" y="990600"/>
            <a:ext cx="4195428" cy="939413"/>
          </a:xfrm>
          <a:prstGeom prst="rect">
            <a:avLst/>
          </a:prstGeom>
        </p:spPr>
      </p:pic>
      <p:pic>
        <p:nvPicPr>
          <p:cNvPr id="12" name="Picture 11" descr="checkmark.gif"/>
          <p:cNvPicPr>
            <a:picLocks noChangeAspect="1"/>
          </p:cNvPicPr>
          <p:nvPr/>
        </p:nvPicPr>
        <p:blipFill>
          <a:blip r:embed="rId4"/>
          <a:stretch>
            <a:fillRect/>
          </a:stretch>
        </p:blipFill>
        <p:spPr>
          <a:xfrm>
            <a:off x="3309834" y="2352858"/>
            <a:ext cx="196953" cy="171450"/>
          </a:xfrm>
          <a:prstGeom prst="rect">
            <a:avLst/>
          </a:prstGeom>
        </p:spPr>
      </p:pic>
      <p:pic>
        <p:nvPicPr>
          <p:cNvPr id="13" name="Picture 12" descr="checkmark.gif"/>
          <p:cNvPicPr>
            <a:picLocks noChangeAspect="1"/>
          </p:cNvPicPr>
          <p:nvPr/>
        </p:nvPicPr>
        <p:blipFill>
          <a:blip r:embed="rId4"/>
          <a:stretch>
            <a:fillRect/>
          </a:stretch>
        </p:blipFill>
        <p:spPr>
          <a:xfrm>
            <a:off x="3309834" y="3048000"/>
            <a:ext cx="196953" cy="17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The Purpose Helps You</a:t>
            </a:r>
            <a:br>
              <a:rPr lang="en-US" dirty="0" smtClean="0"/>
            </a:br>
            <a:r>
              <a:rPr lang="en-US" dirty="0" smtClean="0"/>
              <a:t>Focus Your Evaluation Choices</a:t>
            </a:r>
            <a:endParaRPr lang="en-US" dirty="0"/>
          </a:p>
        </p:txBody>
      </p:sp>
      <p:sp>
        <p:nvSpPr>
          <p:cNvPr id="3" name="Content Placeholder 2"/>
          <p:cNvSpPr>
            <a:spLocks noGrp="1"/>
          </p:cNvSpPr>
          <p:nvPr>
            <p:ph idx="1"/>
          </p:nvPr>
        </p:nvSpPr>
        <p:spPr>
          <a:xfrm>
            <a:off x="457438" y="1066800"/>
            <a:ext cx="4725749" cy="2743200"/>
          </a:xfrm>
        </p:spPr>
        <p:txBody>
          <a:bodyPr/>
          <a:lstStyle/>
          <a:p>
            <a:pPr marL="0" indent="0"/>
            <a:r>
              <a:rPr lang="en-US" sz="1200" dirty="0" smtClean="0"/>
              <a:t>As with our construction analogy, a clearly defined evaluation purpose can become a touchstone for  completing the steps in the CDC Framework for Program Evaluation. </a:t>
            </a:r>
          </a:p>
          <a:p>
            <a:pPr marL="0" indent="0"/>
            <a:endParaRPr lang="en-US" sz="1200" dirty="0" smtClean="0"/>
          </a:p>
          <a:p>
            <a:pPr marL="0" indent="0"/>
            <a:r>
              <a:rPr lang="en-US" sz="1200" dirty="0" smtClean="0"/>
              <a:t>Knowing the </a:t>
            </a:r>
            <a:r>
              <a:rPr lang="en-US" sz="1200" dirty="0" smtClean="0">
                <a:solidFill>
                  <a:schemeClr val="accent5">
                    <a:lumMod val="50000"/>
                  </a:schemeClr>
                </a:solidFill>
              </a:rPr>
              <a:t>purpose, user and use </a:t>
            </a:r>
            <a:r>
              <a:rPr lang="en-US" sz="1200" dirty="0" smtClean="0"/>
              <a:t>can help us narrow down our choices for each of the steps of the Framework.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06987" y="2667000"/>
            <a:ext cx="9921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Which Question(s) Will Be</a:t>
            </a:r>
            <a:br>
              <a:rPr lang="en-US" dirty="0" smtClean="0"/>
            </a:br>
            <a:r>
              <a:rPr lang="en-US" dirty="0" smtClean="0"/>
              <a:t>The Most Useful?</a:t>
            </a:r>
            <a:endParaRPr lang="en-US" dirty="0"/>
          </a:p>
        </p:txBody>
      </p:sp>
      <p:graphicFrame>
        <p:nvGraphicFramePr>
          <p:cNvPr id="7" name="Table 6"/>
          <p:cNvGraphicFramePr>
            <a:graphicFrameLocks noGrp="1"/>
          </p:cNvGraphicFramePr>
          <p:nvPr/>
        </p:nvGraphicFramePr>
        <p:xfrm>
          <a:off x="230187" y="990600"/>
          <a:ext cx="5715000" cy="2667848"/>
        </p:xfrm>
        <a:graphic>
          <a:graphicData uri="http://schemas.openxmlformats.org/drawingml/2006/table">
            <a:tbl>
              <a:tblPr firstRow="1" bandRow="1">
                <a:tableStyleId>{5C22544A-7EE6-4342-B048-85BDC9FD1C3A}</a:tableStyleId>
              </a:tblPr>
              <a:tblGrid>
                <a:gridCol w="4114800"/>
                <a:gridCol w="838200"/>
                <a:gridCol w="762000"/>
              </a:tblGrid>
              <a:tr h="247227">
                <a:tc>
                  <a:txBody>
                    <a:bodyPr/>
                    <a:lstStyle/>
                    <a:p>
                      <a:pPr>
                        <a:lnSpc>
                          <a:spcPts val="1700"/>
                        </a:lnSpc>
                      </a:pPr>
                      <a:r>
                        <a:rPr lang="en-US" sz="1100" dirty="0" smtClean="0"/>
                        <a:t>Possible questions (abbreviated)</a:t>
                      </a:r>
                      <a:endParaRPr lang="en-US" sz="1100" dirty="0"/>
                    </a:p>
                  </a:txBody>
                  <a:tcPr marL="60992" marR="60992" marT="30480" marB="30480"/>
                </a:tc>
                <a:tc>
                  <a:txBody>
                    <a:bodyPr/>
                    <a:lstStyle/>
                    <a:p>
                      <a:pPr>
                        <a:lnSpc>
                          <a:spcPts val="1500"/>
                        </a:lnSpc>
                      </a:pPr>
                      <a:r>
                        <a:rPr lang="en-US" sz="1100" dirty="0" smtClean="0"/>
                        <a:t>Very</a:t>
                      </a:r>
                      <a:r>
                        <a:rPr lang="en-US" sz="1100" baseline="0" dirty="0" smtClean="0"/>
                        <a:t> useful</a:t>
                      </a:r>
                      <a:endParaRPr lang="en-US" sz="1100" dirty="0"/>
                    </a:p>
                  </a:txBody>
                  <a:tcPr marL="60992" marR="60992" marT="30480" marB="30480"/>
                </a:tc>
                <a:tc>
                  <a:txBody>
                    <a:bodyPr/>
                    <a:lstStyle/>
                    <a:p>
                      <a:pPr>
                        <a:lnSpc>
                          <a:spcPts val="1500"/>
                        </a:lnSpc>
                      </a:pPr>
                      <a:r>
                        <a:rPr lang="en-US" sz="1100" dirty="0" smtClean="0"/>
                        <a:t>Not so useful</a:t>
                      </a:r>
                      <a:endParaRPr lang="en-US" sz="1100" dirty="0"/>
                    </a:p>
                  </a:txBody>
                  <a:tcPr marL="60992" marR="60992" marT="30480" marB="30480"/>
                </a:tc>
              </a:tr>
              <a:tr h="247227">
                <a:tc>
                  <a:txBody>
                    <a:bodyPr/>
                    <a:lstStyle/>
                    <a:p>
                      <a:pPr>
                        <a:lnSpc>
                          <a:spcPts val="1700"/>
                        </a:lnSpc>
                      </a:pPr>
                      <a:r>
                        <a:rPr lang="en-US" sz="1100" dirty="0" smtClean="0"/>
                        <a:t>1. What resources are required?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fr-FR" sz="1100" dirty="0" smtClean="0"/>
                        <a:t>2. What barriers discourage patient participation?</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3. Are there community partners to share the cost? </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marL="0" marR="0" indent="0" algn="l" defTabSz="609722" rtl="0" eaLnBrk="1" fontAlgn="auto" latinLnBrk="0" hangingPunct="1">
                        <a:lnSpc>
                          <a:spcPts val="1700"/>
                        </a:lnSpc>
                        <a:spcBef>
                          <a:spcPts val="0"/>
                        </a:spcBef>
                        <a:spcAft>
                          <a:spcPts val="0"/>
                        </a:spcAft>
                        <a:buClrTx/>
                        <a:buSzTx/>
                        <a:buFontTx/>
                        <a:buNone/>
                        <a:tabLst/>
                        <a:defRPr/>
                      </a:pPr>
                      <a:r>
                        <a:rPr lang="en-US" sz="1100" dirty="0" smtClean="0"/>
                        <a:t>4. Are any essential elements difficult to replicate?</a:t>
                      </a: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r>
              <a:tr h="348827">
                <a:tc>
                  <a:txBody>
                    <a:bodyPr/>
                    <a:lstStyle/>
                    <a:p>
                      <a:pPr>
                        <a:lnSpc>
                          <a:spcPts val="1700"/>
                        </a:lnSpc>
                      </a:pPr>
                      <a:r>
                        <a:rPr lang="en-US" sz="1100" dirty="0" smtClean="0"/>
                        <a:t>5. Sales and marketing opportunities?</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6. What AFP training do pharmacists need?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en-US" sz="1100" dirty="0" smtClean="0"/>
                        <a:t>7. What benefits do patients perceive?</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16088"/>
    </mc:Choice>
    <mc:Fallback xmlns="">
      <p:transition spd="slow" advTm="116088"/>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06987" y="2667000"/>
            <a:ext cx="9921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Which Question(s) Will Be</a:t>
            </a:r>
            <a:br>
              <a:rPr lang="en-US" dirty="0" smtClean="0"/>
            </a:br>
            <a:r>
              <a:rPr lang="en-US" dirty="0" smtClean="0"/>
              <a:t>The Most Useful?</a:t>
            </a:r>
            <a:endParaRPr lang="en-US" dirty="0"/>
          </a:p>
        </p:txBody>
      </p:sp>
      <p:graphicFrame>
        <p:nvGraphicFramePr>
          <p:cNvPr id="7" name="Table 6"/>
          <p:cNvGraphicFramePr>
            <a:graphicFrameLocks noGrp="1"/>
          </p:cNvGraphicFramePr>
          <p:nvPr/>
        </p:nvGraphicFramePr>
        <p:xfrm>
          <a:off x="230187" y="990600"/>
          <a:ext cx="5715000" cy="2667848"/>
        </p:xfrm>
        <a:graphic>
          <a:graphicData uri="http://schemas.openxmlformats.org/drawingml/2006/table">
            <a:tbl>
              <a:tblPr firstRow="1" bandRow="1">
                <a:tableStyleId>{5C22544A-7EE6-4342-B048-85BDC9FD1C3A}</a:tableStyleId>
              </a:tblPr>
              <a:tblGrid>
                <a:gridCol w="4114800"/>
                <a:gridCol w="838200"/>
                <a:gridCol w="762000"/>
              </a:tblGrid>
              <a:tr h="247227">
                <a:tc>
                  <a:txBody>
                    <a:bodyPr/>
                    <a:lstStyle/>
                    <a:p>
                      <a:pPr>
                        <a:lnSpc>
                          <a:spcPts val="1700"/>
                        </a:lnSpc>
                      </a:pPr>
                      <a:r>
                        <a:rPr lang="en-US" sz="1100" dirty="0" smtClean="0"/>
                        <a:t>Possible questions (abbreviated)</a:t>
                      </a:r>
                      <a:endParaRPr lang="en-US" sz="1100" dirty="0"/>
                    </a:p>
                  </a:txBody>
                  <a:tcPr marL="60992" marR="60992" marT="30480" marB="30480"/>
                </a:tc>
                <a:tc>
                  <a:txBody>
                    <a:bodyPr/>
                    <a:lstStyle/>
                    <a:p>
                      <a:pPr>
                        <a:lnSpc>
                          <a:spcPts val="1500"/>
                        </a:lnSpc>
                      </a:pPr>
                      <a:r>
                        <a:rPr lang="en-US" sz="1100" dirty="0" smtClean="0"/>
                        <a:t>Very</a:t>
                      </a:r>
                      <a:r>
                        <a:rPr lang="en-US" sz="1100" baseline="0" dirty="0" smtClean="0"/>
                        <a:t> useful</a:t>
                      </a:r>
                      <a:endParaRPr lang="en-US" sz="1100" dirty="0"/>
                    </a:p>
                  </a:txBody>
                  <a:tcPr marL="60992" marR="60992" marT="30480" marB="30480"/>
                </a:tc>
                <a:tc>
                  <a:txBody>
                    <a:bodyPr/>
                    <a:lstStyle/>
                    <a:p>
                      <a:pPr>
                        <a:lnSpc>
                          <a:spcPts val="1500"/>
                        </a:lnSpc>
                      </a:pPr>
                      <a:r>
                        <a:rPr lang="en-US" sz="1100" dirty="0" smtClean="0"/>
                        <a:t>Not so useful</a:t>
                      </a:r>
                      <a:endParaRPr lang="en-US" sz="1100" dirty="0"/>
                    </a:p>
                  </a:txBody>
                  <a:tcPr marL="60992" marR="60992" marT="30480" marB="30480"/>
                </a:tc>
              </a:tr>
              <a:tr h="247227">
                <a:tc>
                  <a:txBody>
                    <a:bodyPr/>
                    <a:lstStyle/>
                    <a:p>
                      <a:pPr>
                        <a:lnSpc>
                          <a:spcPts val="1700"/>
                        </a:lnSpc>
                      </a:pPr>
                      <a:r>
                        <a:rPr lang="en-US" sz="1100" dirty="0" smtClean="0"/>
                        <a:t>1. What resources are required?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fr-FR" sz="1100" dirty="0" smtClean="0"/>
                        <a:t>2. </a:t>
                      </a:r>
                      <a:r>
                        <a:rPr lang="fr-FR" sz="1100" dirty="0" err="1" smtClean="0"/>
                        <a:t>What</a:t>
                      </a:r>
                      <a:r>
                        <a:rPr lang="fr-FR" sz="1100" dirty="0" smtClean="0"/>
                        <a:t> </a:t>
                      </a:r>
                      <a:r>
                        <a:rPr lang="fr-FR" sz="1100" dirty="0" err="1" smtClean="0"/>
                        <a:t>barriers</a:t>
                      </a:r>
                      <a:r>
                        <a:rPr lang="fr-FR" sz="1100" dirty="0" smtClean="0"/>
                        <a:t> </a:t>
                      </a:r>
                      <a:r>
                        <a:rPr lang="fr-FR" sz="1100" dirty="0" err="1" smtClean="0"/>
                        <a:t>discourage</a:t>
                      </a:r>
                      <a:r>
                        <a:rPr lang="fr-FR" sz="1100" dirty="0" smtClean="0"/>
                        <a:t> patient participation?</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3. Are there community partners to share the cost? </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marL="0" marR="0" indent="0" algn="l" defTabSz="609722" rtl="0" eaLnBrk="1" fontAlgn="auto" latinLnBrk="0" hangingPunct="1">
                        <a:lnSpc>
                          <a:spcPts val="1700"/>
                        </a:lnSpc>
                        <a:spcBef>
                          <a:spcPts val="0"/>
                        </a:spcBef>
                        <a:spcAft>
                          <a:spcPts val="0"/>
                        </a:spcAft>
                        <a:buClrTx/>
                        <a:buSzTx/>
                        <a:buFontTx/>
                        <a:buNone/>
                        <a:tabLst/>
                        <a:defRPr/>
                      </a:pPr>
                      <a:r>
                        <a:rPr lang="en-US" sz="1100" dirty="0" smtClean="0"/>
                        <a:t>4. Are any essential elements difficult to replicate?</a:t>
                      </a: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c>
                  <a:txBody>
                    <a:bodyPr/>
                    <a:lstStyle/>
                    <a:p>
                      <a:pPr marL="0" marR="0" indent="0" algn="l" defTabSz="609722" rtl="0" eaLnBrk="1" fontAlgn="auto" latinLnBrk="0" hangingPunct="1">
                        <a:lnSpc>
                          <a:spcPts val="1700"/>
                        </a:lnSpc>
                        <a:spcBef>
                          <a:spcPts val="0"/>
                        </a:spcBef>
                        <a:spcAft>
                          <a:spcPts val="0"/>
                        </a:spcAft>
                        <a:buClrTx/>
                        <a:buSzTx/>
                        <a:buFontTx/>
                        <a:buNone/>
                        <a:tabLst/>
                        <a:defRPr/>
                      </a:pPr>
                      <a:endParaRPr lang="en-US" sz="1100" dirty="0"/>
                    </a:p>
                  </a:txBody>
                  <a:tcPr marL="60992" marR="60992" marT="30480" marB="30480"/>
                </a:tc>
              </a:tr>
              <a:tr h="348827">
                <a:tc>
                  <a:txBody>
                    <a:bodyPr/>
                    <a:lstStyle/>
                    <a:p>
                      <a:pPr>
                        <a:lnSpc>
                          <a:spcPts val="1700"/>
                        </a:lnSpc>
                      </a:pPr>
                      <a:r>
                        <a:rPr lang="en-US" sz="1100" dirty="0" smtClean="0"/>
                        <a:t>5. Sales and marketing opportunities?</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348827">
                <a:tc>
                  <a:txBody>
                    <a:bodyPr/>
                    <a:lstStyle/>
                    <a:p>
                      <a:pPr>
                        <a:lnSpc>
                          <a:spcPts val="1700"/>
                        </a:lnSpc>
                      </a:pPr>
                      <a:r>
                        <a:rPr lang="en-US" sz="1100" dirty="0" smtClean="0"/>
                        <a:t>6. What AFP training do pharmacists need?</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r h="247227">
                <a:tc>
                  <a:txBody>
                    <a:bodyPr/>
                    <a:lstStyle/>
                    <a:p>
                      <a:pPr>
                        <a:lnSpc>
                          <a:spcPts val="1700"/>
                        </a:lnSpc>
                      </a:pPr>
                      <a:r>
                        <a:rPr lang="en-US" sz="1100" dirty="0" smtClean="0"/>
                        <a:t>7. What benefits do patients perceive?</a:t>
                      </a:r>
                      <a:endParaRPr lang="en-US" sz="1100" dirty="0"/>
                    </a:p>
                  </a:txBody>
                  <a:tcPr marL="60992" marR="60992" marT="30480" marB="30480"/>
                </a:tc>
                <a:tc>
                  <a:txBody>
                    <a:bodyPr/>
                    <a:lstStyle/>
                    <a:p>
                      <a:pPr>
                        <a:lnSpc>
                          <a:spcPts val="1700"/>
                        </a:lnSpc>
                      </a:pPr>
                      <a:endParaRPr lang="en-US" sz="1100" dirty="0"/>
                    </a:p>
                  </a:txBody>
                  <a:tcPr marL="60992" marR="60992" marT="30480" marB="30480"/>
                </a:tc>
                <a:tc>
                  <a:txBody>
                    <a:bodyPr/>
                    <a:lstStyle/>
                    <a:p>
                      <a:pPr>
                        <a:lnSpc>
                          <a:spcPts val="1700"/>
                        </a:lnSpc>
                      </a:pPr>
                      <a:endParaRPr lang="en-US" sz="1100" dirty="0"/>
                    </a:p>
                  </a:txBody>
                  <a:tcPr marL="60992" marR="60992" marT="30480" marB="30480"/>
                </a:tc>
              </a:tr>
            </a:tbl>
          </a:graphicData>
        </a:graphic>
      </p:graphicFrame>
      <p:pic>
        <p:nvPicPr>
          <p:cNvPr id="5" name="Picture 4" descr="checkmark.gif"/>
          <p:cNvPicPr>
            <a:picLocks noChangeAspect="1"/>
          </p:cNvPicPr>
          <p:nvPr/>
        </p:nvPicPr>
        <p:blipFill>
          <a:blip r:embed="rId3"/>
          <a:stretch>
            <a:fillRect/>
          </a:stretch>
        </p:blipFill>
        <p:spPr>
          <a:xfrm>
            <a:off x="4649787" y="1504950"/>
            <a:ext cx="185737" cy="171450"/>
          </a:xfrm>
          <a:prstGeom prst="rect">
            <a:avLst/>
          </a:prstGeom>
        </p:spPr>
      </p:pic>
      <p:pic>
        <p:nvPicPr>
          <p:cNvPr id="6" name="Picture 5" descr="checkmark.gif"/>
          <p:cNvPicPr>
            <a:picLocks noChangeAspect="1"/>
          </p:cNvPicPr>
          <p:nvPr/>
        </p:nvPicPr>
        <p:blipFill>
          <a:blip r:embed="rId3"/>
          <a:stretch>
            <a:fillRect/>
          </a:stretch>
        </p:blipFill>
        <p:spPr>
          <a:xfrm>
            <a:off x="5378450" y="2419350"/>
            <a:ext cx="185737" cy="171450"/>
          </a:xfrm>
          <a:prstGeom prst="rect">
            <a:avLst/>
          </a:prstGeom>
        </p:spPr>
      </p:pic>
      <p:pic>
        <p:nvPicPr>
          <p:cNvPr id="8" name="Picture 7" descr="checkmark.gif"/>
          <p:cNvPicPr>
            <a:picLocks noChangeAspect="1"/>
          </p:cNvPicPr>
          <p:nvPr/>
        </p:nvPicPr>
        <p:blipFill>
          <a:blip r:embed="rId3"/>
          <a:stretch>
            <a:fillRect/>
          </a:stretch>
        </p:blipFill>
        <p:spPr>
          <a:xfrm>
            <a:off x="5378450" y="3105150"/>
            <a:ext cx="185737" cy="171450"/>
          </a:xfrm>
          <a:prstGeom prst="rect">
            <a:avLst/>
          </a:prstGeom>
        </p:spPr>
      </p:pic>
      <p:pic>
        <p:nvPicPr>
          <p:cNvPr id="9" name="Picture 8" descr="checkmark.gif"/>
          <p:cNvPicPr>
            <a:picLocks noChangeAspect="1"/>
          </p:cNvPicPr>
          <p:nvPr/>
        </p:nvPicPr>
        <p:blipFill>
          <a:blip r:embed="rId3"/>
          <a:stretch>
            <a:fillRect/>
          </a:stretch>
        </p:blipFill>
        <p:spPr>
          <a:xfrm>
            <a:off x="4649787" y="2057400"/>
            <a:ext cx="185737" cy="171450"/>
          </a:xfrm>
          <a:prstGeom prst="rect">
            <a:avLst/>
          </a:prstGeom>
        </p:spPr>
      </p:pic>
      <p:pic>
        <p:nvPicPr>
          <p:cNvPr id="10" name="Picture 9" descr="checkmark.gif"/>
          <p:cNvPicPr>
            <a:picLocks noChangeAspect="1"/>
          </p:cNvPicPr>
          <p:nvPr/>
        </p:nvPicPr>
        <p:blipFill>
          <a:blip r:embed="rId3"/>
          <a:stretch>
            <a:fillRect/>
          </a:stretch>
        </p:blipFill>
        <p:spPr>
          <a:xfrm>
            <a:off x="5335587" y="1752600"/>
            <a:ext cx="185737" cy="171450"/>
          </a:xfrm>
          <a:prstGeom prst="rect">
            <a:avLst/>
          </a:prstGeom>
        </p:spPr>
      </p:pic>
      <p:pic>
        <p:nvPicPr>
          <p:cNvPr id="11" name="Picture 10" descr="checkmark.gif"/>
          <p:cNvPicPr>
            <a:picLocks noChangeAspect="1"/>
          </p:cNvPicPr>
          <p:nvPr/>
        </p:nvPicPr>
        <p:blipFill>
          <a:blip r:embed="rId3"/>
          <a:stretch>
            <a:fillRect/>
          </a:stretch>
        </p:blipFill>
        <p:spPr>
          <a:xfrm>
            <a:off x="4649787" y="2743200"/>
            <a:ext cx="185737" cy="171450"/>
          </a:xfrm>
          <a:prstGeom prst="rect">
            <a:avLst/>
          </a:prstGeom>
        </p:spPr>
      </p:pic>
      <p:pic>
        <p:nvPicPr>
          <p:cNvPr id="12" name="Picture 11" descr="checkmark.gif"/>
          <p:cNvPicPr>
            <a:picLocks noChangeAspect="1"/>
          </p:cNvPicPr>
          <p:nvPr/>
        </p:nvPicPr>
        <p:blipFill>
          <a:blip r:embed="rId3"/>
          <a:stretch>
            <a:fillRect/>
          </a:stretch>
        </p:blipFill>
        <p:spPr>
          <a:xfrm>
            <a:off x="5378450" y="3409950"/>
            <a:ext cx="185737" cy="17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088"/>
    </mc:Choice>
    <mc:Fallback xmlns="">
      <p:transition spd="slow" advTm="116088"/>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Compare and Contrast</a:t>
            </a:r>
            <a:endParaRPr lang="en-US" dirty="0"/>
          </a:p>
        </p:txBody>
      </p:sp>
      <p:graphicFrame>
        <p:nvGraphicFramePr>
          <p:cNvPr id="8" name="Content Placeholder 3"/>
          <p:cNvGraphicFramePr>
            <a:graphicFrameLocks noGrp="1"/>
          </p:cNvGraphicFramePr>
          <p:nvPr>
            <p:ph idx="1"/>
          </p:nvPr>
        </p:nvGraphicFramePr>
        <p:xfrm>
          <a:off x="153987" y="914400"/>
          <a:ext cx="5791200" cy="2773680"/>
        </p:xfrm>
        <a:graphic>
          <a:graphicData uri="http://schemas.openxmlformats.org/drawingml/2006/table">
            <a:tbl>
              <a:tblPr firstRow="1" bandRow="1">
                <a:tableStyleId>{5C22544A-7EE6-4342-B048-85BDC9FD1C3A}</a:tableStyleId>
              </a:tblPr>
              <a:tblGrid>
                <a:gridCol w="803915"/>
                <a:gridCol w="1558285"/>
                <a:gridCol w="1416198"/>
                <a:gridCol w="2012802"/>
              </a:tblGrid>
              <a:tr h="53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60992" marR="60992" marT="30480" marB="30480"/>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smtClean="0">
                          <a:latin typeface="Arial" pitchFamily="34" charset="0"/>
                          <a:cs typeface="Arial" pitchFamily="34" charset="0"/>
                        </a:rPr>
                        <a:t>Scenario A:  Replication and Expansion of a Pilot Project</a:t>
                      </a:r>
                    </a:p>
                  </a:txBody>
                  <a:tcPr marL="60992" marR="60992" marT="30480" marB="30480"/>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smtClean="0">
                          <a:latin typeface="Arial" pitchFamily="34" charset="0"/>
                          <a:cs typeface="Arial" pitchFamily="34" charset="0"/>
                        </a:rPr>
                        <a:t>Scenario</a:t>
                      </a:r>
                      <a:r>
                        <a:rPr lang="en-US" sz="1100" baseline="0" dirty="0" smtClean="0">
                          <a:latin typeface="Arial" pitchFamily="34" charset="0"/>
                          <a:cs typeface="Arial" pitchFamily="34" charset="0"/>
                        </a:rPr>
                        <a:t> B:  </a:t>
                      </a:r>
                    </a:p>
                    <a:p>
                      <a:pPr marL="0" marR="0" indent="0" algn="l" defTabSz="914400" rtl="0" eaLnBrk="1" fontAlgn="auto" latinLnBrk="0" hangingPunct="1">
                        <a:lnSpc>
                          <a:spcPts val="1200"/>
                        </a:lnSpc>
                        <a:spcBef>
                          <a:spcPts val="0"/>
                        </a:spcBef>
                        <a:spcAft>
                          <a:spcPts val="0"/>
                        </a:spcAft>
                        <a:buClrTx/>
                        <a:buSzTx/>
                        <a:buFontTx/>
                        <a:buNone/>
                        <a:tabLst/>
                        <a:defRPr/>
                      </a:pPr>
                      <a:r>
                        <a:rPr lang="en-US" sz="1100" dirty="0" smtClean="0">
                          <a:latin typeface="Arial" pitchFamily="34" charset="0"/>
                          <a:cs typeface="Arial" pitchFamily="34" charset="0"/>
                        </a:rPr>
                        <a:t>Program Improvement</a:t>
                      </a:r>
                    </a:p>
                    <a:p>
                      <a:endParaRPr lang="en-US" sz="1100" dirty="0">
                        <a:latin typeface="Arial" pitchFamily="34" charset="0"/>
                        <a:cs typeface="Arial" pitchFamily="34" charset="0"/>
                      </a:endParaRPr>
                    </a:p>
                  </a:txBody>
                  <a:tcPr marL="60992" marR="60992" marT="30480" marB="30480"/>
                </a:tc>
                <a:tc>
                  <a:txBody>
                    <a:bodyPr/>
                    <a:lstStyle/>
                    <a:p>
                      <a:pPr>
                        <a:lnSpc>
                          <a:spcPts val="1200"/>
                        </a:lnSpc>
                      </a:pPr>
                      <a:r>
                        <a:rPr lang="en-US" sz="1100" dirty="0" smtClean="0">
                          <a:latin typeface="Arial" pitchFamily="34" charset="0"/>
                          <a:cs typeface="Arial" pitchFamily="34" charset="0"/>
                        </a:rPr>
                        <a:t>Scenario C: Accountability– Justify Continuation of Program Funding</a:t>
                      </a:r>
                      <a:endParaRPr lang="en-US" sz="1100" dirty="0">
                        <a:latin typeface="Arial" pitchFamily="34" charset="0"/>
                        <a:cs typeface="Arial" pitchFamily="34" charset="0"/>
                      </a:endParaRPr>
                    </a:p>
                  </a:txBody>
                  <a:tcPr marL="60992" marR="60992" marT="30480" marB="30480"/>
                </a:tc>
              </a:tr>
              <a:tr h="416522">
                <a:tc>
                  <a:txBody>
                    <a:bodyPr/>
                    <a:lstStyle/>
                    <a:p>
                      <a:pPr>
                        <a:lnSpc>
                          <a:spcPts val="1200"/>
                        </a:lnSpc>
                      </a:pPr>
                      <a:r>
                        <a:rPr lang="en-US" sz="1100" dirty="0" smtClean="0">
                          <a:latin typeface="Arial" pitchFamily="34" charset="0"/>
                          <a:cs typeface="Arial" pitchFamily="34" charset="0"/>
                        </a:rPr>
                        <a:t>Evaluation</a:t>
                      </a:r>
                      <a:r>
                        <a:rPr lang="en-US" sz="1100" baseline="0" dirty="0" smtClean="0">
                          <a:latin typeface="Arial" pitchFamily="34" charset="0"/>
                          <a:cs typeface="Arial" pitchFamily="34" charset="0"/>
                        </a:rPr>
                        <a:t> Focus</a:t>
                      </a:r>
                      <a:endParaRPr lang="en-US" sz="1100" dirty="0">
                        <a:latin typeface="Arial" pitchFamily="34" charset="0"/>
                        <a:cs typeface="Arial" pitchFamily="34" charset="0"/>
                      </a:endParaRPr>
                    </a:p>
                  </a:txBody>
                  <a:tcPr marL="60992" marR="60992" marT="30480" marB="30480"/>
                </a:tc>
                <a:tc>
                  <a:txBody>
                    <a:bodyPr/>
                    <a:lstStyle/>
                    <a:p>
                      <a:pPr marL="173038" indent="-173038">
                        <a:lnSpc>
                          <a:spcPts val="1200"/>
                        </a:lnSpc>
                        <a:buFont typeface="Arial" pitchFamily="34" charset="0"/>
                        <a:buNone/>
                      </a:pPr>
                      <a:r>
                        <a:rPr lang="en-US" sz="1100" b="0" baseline="0" dirty="0" smtClean="0">
                          <a:latin typeface="Arial" pitchFamily="34" charset="0"/>
                          <a:cs typeface="Arial" pitchFamily="34" charset="0"/>
                        </a:rPr>
                        <a:t>Program inputs and activities.</a:t>
                      </a:r>
                    </a:p>
                  </a:txBody>
                  <a:tcPr marL="60992" marR="60992" marT="30480" marB="30480"/>
                </a:tc>
                <a:tc>
                  <a:txBody>
                    <a:bodyPr/>
                    <a:lstStyle/>
                    <a:p>
                      <a:pPr marL="173038" indent="-173038">
                        <a:lnSpc>
                          <a:spcPts val="1200"/>
                        </a:lnSpc>
                        <a:buFont typeface="Arial" pitchFamily="34" charset="0"/>
                        <a:buNone/>
                      </a:pPr>
                      <a:r>
                        <a:rPr lang="fr-FR" sz="1100" b="0" dirty="0" smtClean="0">
                          <a:latin typeface="Arial" pitchFamily="34" charset="0"/>
                          <a:cs typeface="Arial" pitchFamily="34" charset="0"/>
                        </a:rPr>
                        <a:t>Context and </a:t>
                      </a:r>
                      <a:r>
                        <a:rPr lang="fr-FR" sz="1100" b="0" dirty="0" err="1" smtClean="0">
                          <a:latin typeface="Arial" pitchFamily="34" charset="0"/>
                          <a:cs typeface="Arial" pitchFamily="34" charset="0"/>
                        </a:rPr>
                        <a:t>assumptions</a:t>
                      </a:r>
                      <a:r>
                        <a:rPr lang="fr-FR" sz="1100" b="0" dirty="0" smtClean="0">
                          <a:latin typeface="Arial" pitchFamily="34" charset="0"/>
                          <a:cs typeface="Arial" pitchFamily="34" charset="0"/>
                        </a:rPr>
                        <a:t>.</a:t>
                      </a:r>
                    </a:p>
                    <a:p>
                      <a:pPr>
                        <a:lnSpc>
                          <a:spcPts val="1200"/>
                        </a:lnSpc>
                      </a:pPr>
                      <a:endParaRPr lang="en-US" sz="1100" dirty="0">
                        <a:latin typeface="Arial" pitchFamily="34" charset="0"/>
                        <a:cs typeface="Arial" pitchFamily="34" charset="0"/>
                      </a:endParaRPr>
                    </a:p>
                  </a:txBody>
                  <a:tcPr marL="60992" marR="60992" marT="30480" marB="30480"/>
                </a:tc>
                <a:tc>
                  <a:txBody>
                    <a:bodyPr/>
                    <a:lstStyle/>
                    <a:p>
                      <a:pPr>
                        <a:lnSpc>
                          <a:spcPts val="1200"/>
                        </a:lnSpc>
                      </a:pPr>
                      <a:r>
                        <a:rPr lang="en-US" sz="1100" dirty="0" smtClean="0">
                          <a:latin typeface="Arial" pitchFamily="34" charset="0"/>
                          <a:cs typeface="Arial" pitchFamily="34" charset="0"/>
                        </a:rPr>
                        <a:t>Assess costs and benefits; identify possible funding partners.</a:t>
                      </a:r>
                      <a:endParaRPr lang="en-US" sz="1100" dirty="0">
                        <a:latin typeface="Arial" pitchFamily="34" charset="0"/>
                        <a:cs typeface="Arial" pitchFamily="34" charset="0"/>
                      </a:endParaRPr>
                    </a:p>
                  </a:txBody>
                  <a:tcPr marL="60992" marR="60992" marT="30480" marB="30480"/>
                </a:tc>
              </a:tr>
              <a:tr h="995069">
                <a:tc>
                  <a:txBody>
                    <a:bodyPr/>
                    <a:lstStyle/>
                    <a:p>
                      <a:r>
                        <a:rPr lang="en-US" sz="1100" dirty="0" smtClean="0">
                          <a:latin typeface="Arial" pitchFamily="34" charset="0"/>
                          <a:cs typeface="Arial" pitchFamily="34" charset="0"/>
                        </a:rPr>
                        <a:t>Useful Evaluation Questions</a:t>
                      </a:r>
                      <a:endParaRPr lang="en-US" sz="1100" dirty="0">
                        <a:latin typeface="Arial" pitchFamily="34" charset="0"/>
                        <a:cs typeface="Arial" pitchFamily="34" charset="0"/>
                      </a:endParaRPr>
                    </a:p>
                  </a:txBody>
                  <a:tcPr marL="60992" marR="60992" marT="30480" marB="30480"/>
                </a:tc>
                <a:tc>
                  <a:txBody>
                    <a:bodyPr/>
                    <a:lstStyle/>
                    <a:p>
                      <a:pPr marL="173038" indent="-173038">
                        <a:buFont typeface="Arial" pitchFamily="34" charset="0"/>
                        <a:buChar char="•"/>
                      </a:pPr>
                      <a:r>
                        <a:rPr lang="en-US" sz="1100" b="0" baseline="0" dirty="0" smtClean="0">
                          <a:latin typeface="Arial" pitchFamily="34" charset="0"/>
                          <a:cs typeface="Arial" pitchFamily="34" charset="0"/>
                        </a:rPr>
                        <a:t>What resources are required?</a:t>
                      </a:r>
                    </a:p>
                    <a:p>
                      <a:pPr marL="173038" indent="-173038">
                        <a:buFont typeface="Arial" pitchFamily="34" charset="0"/>
                        <a:buChar char="•"/>
                      </a:pPr>
                      <a:r>
                        <a:rPr lang="en-US" sz="1100" b="0" baseline="0" dirty="0" smtClean="0">
                          <a:latin typeface="Arial" pitchFamily="34" charset="0"/>
                          <a:cs typeface="Arial" pitchFamily="34" charset="0"/>
                        </a:rPr>
                        <a:t>Are any essential elements difficult to replicate?</a:t>
                      </a:r>
                    </a:p>
                    <a:p>
                      <a:pPr marL="173038" indent="-173038">
                        <a:buFont typeface="Arial" pitchFamily="34" charset="0"/>
                        <a:buChar char="•"/>
                      </a:pPr>
                      <a:r>
                        <a:rPr lang="en-US" sz="1100" b="0" baseline="0" dirty="0" smtClean="0">
                          <a:latin typeface="Arial" pitchFamily="34" charset="0"/>
                          <a:cs typeface="Arial" pitchFamily="34" charset="0"/>
                        </a:rPr>
                        <a:t>What AFP training do pharmacists need?</a:t>
                      </a:r>
                    </a:p>
                  </a:txBody>
                  <a:tcPr marL="60992" marR="60992" marT="30480" marB="30480"/>
                </a:tc>
                <a:tc>
                  <a:txBody>
                    <a:bodyPr/>
                    <a:lstStyle/>
                    <a:p>
                      <a:pPr marL="117475" indent="-117475">
                        <a:buFont typeface="Arial" pitchFamily="34" charset="0"/>
                        <a:buChar char="•"/>
                      </a:pPr>
                      <a:r>
                        <a:rPr lang="fr-FR" sz="1100" dirty="0" smtClean="0"/>
                        <a:t>What barriers discourage patient</a:t>
                      </a:r>
                      <a:r>
                        <a:rPr lang="fr-FR" sz="1100" baseline="0" dirty="0" smtClean="0"/>
                        <a:t> participation</a:t>
                      </a:r>
                      <a:r>
                        <a:rPr lang="fr-FR" sz="1100" dirty="0" smtClean="0"/>
                        <a:t>?</a:t>
                      </a:r>
                    </a:p>
                    <a:p>
                      <a:pPr marL="117475" indent="-117475">
                        <a:buFont typeface="Arial" pitchFamily="34" charset="0"/>
                        <a:buChar char="•"/>
                      </a:pPr>
                      <a:r>
                        <a:rPr lang="en-US" sz="1100" dirty="0" smtClean="0"/>
                        <a:t>Community members’ perceptions about pharmacists? </a:t>
                      </a:r>
                    </a:p>
                    <a:p>
                      <a:pPr marL="117475" indent="-117475">
                        <a:buFont typeface="Arial" pitchFamily="34" charset="0"/>
                        <a:buChar char="•"/>
                      </a:pPr>
                      <a:r>
                        <a:rPr lang="en-US" sz="1100" dirty="0" smtClean="0"/>
                        <a:t>What benefits do patients perceive?</a:t>
                      </a:r>
                      <a:endParaRPr lang="en-US" sz="1100" dirty="0">
                        <a:latin typeface="Arial" pitchFamily="34" charset="0"/>
                        <a:cs typeface="Arial" pitchFamily="34" charset="0"/>
                      </a:endParaRPr>
                    </a:p>
                  </a:txBody>
                  <a:tcPr marL="60992" marR="60992" marT="30480" marB="30480"/>
                </a:tc>
                <a:tc>
                  <a:txBody>
                    <a:bodyPr/>
                    <a:lstStyle/>
                    <a:p>
                      <a:pPr marL="117475" indent="-117475">
                        <a:buFont typeface="Arial" pitchFamily="34" charset="0"/>
                        <a:buChar char="•"/>
                      </a:pPr>
                      <a:r>
                        <a:rPr lang="en-US" sz="1100" dirty="0" smtClean="0">
                          <a:latin typeface="Arial" pitchFamily="34" charset="0"/>
                          <a:cs typeface="Arial" pitchFamily="34" charset="0"/>
                        </a:rPr>
                        <a:t>What resources will be required?</a:t>
                      </a:r>
                    </a:p>
                    <a:p>
                      <a:pPr marL="117475" indent="-117475">
                        <a:buFont typeface="Arial" pitchFamily="34" charset="0"/>
                        <a:buChar char="•"/>
                      </a:pPr>
                      <a:r>
                        <a:rPr lang="en-US" sz="1100" dirty="0" smtClean="0">
                          <a:latin typeface="Arial" pitchFamily="34" charset="0"/>
                          <a:cs typeface="Arial" pitchFamily="34" charset="0"/>
                        </a:rPr>
                        <a:t>Which</a:t>
                      </a:r>
                      <a:r>
                        <a:rPr lang="en-US" sz="1100" baseline="0" dirty="0" smtClean="0">
                          <a:latin typeface="Arial" pitchFamily="34" charset="0"/>
                          <a:cs typeface="Arial" pitchFamily="34" charset="0"/>
                        </a:rPr>
                        <a:t> community partners might share some of the cost?</a:t>
                      </a:r>
                    </a:p>
                    <a:p>
                      <a:pPr marL="117475" indent="-117475">
                        <a:buFont typeface="Arial" pitchFamily="34" charset="0"/>
                        <a:buChar char="•"/>
                      </a:pPr>
                      <a:r>
                        <a:rPr lang="en-US" sz="1100" dirty="0" smtClean="0">
                          <a:latin typeface="Arial" pitchFamily="34" charset="0"/>
                          <a:cs typeface="Arial" pitchFamily="34" charset="0"/>
                        </a:rPr>
                        <a:t>What sales and marketing opportunities might be derived from continuing</a:t>
                      </a:r>
                      <a:r>
                        <a:rPr lang="en-US" sz="1100" baseline="0" dirty="0" smtClean="0">
                          <a:latin typeface="Arial" pitchFamily="34" charset="0"/>
                          <a:cs typeface="Arial" pitchFamily="34" charset="0"/>
                        </a:rPr>
                        <a:t> the program?</a:t>
                      </a:r>
                      <a:endParaRPr lang="en-US" sz="1100" dirty="0">
                        <a:latin typeface="Arial" pitchFamily="34" charset="0"/>
                        <a:cs typeface="Arial" pitchFamily="34" charset="0"/>
                      </a:endParaRPr>
                    </a:p>
                  </a:txBody>
                  <a:tcPr marL="60992" marR="60992" marT="30480" marB="3048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Step 6: Ensure Use </a:t>
            </a:r>
            <a:br>
              <a:rPr lang="en-US" dirty="0" smtClean="0"/>
            </a:br>
            <a:r>
              <a:rPr lang="en-US" dirty="0" smtClean="0"/>
              <a:t>and Share Lessons Leaned</a:t>
            </a:r>
            <a:endParaRPr lang="en-US" dirty="0"/>
          </a:p>
        </p:txBody>
      </p:sp>
      <p:sp>
        <p:nvSpPr>
          <p:cNvPr id="3" name="Content Placeholder 2"/>
          <p:cNvSpPr>
            <a:spLocks noGrp="1"/>
          </p:cNvSpPr>
          <p:nvPr>
            <p:ph idx="1"/>
          </p:nvPr>
        </p:nvSpPr>
        <p:spPr>
          <a:xfrm>
            <a:off x="763587" y="1981200"/>
            <a:ext cx="4343400" cy="381000"/>
          </a:xfrm>
        </p:spPr>
        <p:txBody>
          <a:bodyPr/>
          <a:lstStyle/>
          <a:p>
            <a:pPr marL="0" indent="0">
              <a:spcBef>
                <a:spcPts val="0"/>
              </a:spcBef>
              <a:buNone/>
            </a:pPr>
            <a:r>
              <a:rPr lang="en-US" sz="1200" b="1" dirty="0" smtClean="0"/>
              <a:t>Which communication format would be best to ensure that your data and recommendations get used?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1252"/>
    </mc:Choice>
    <mc:Fallback xmlns="">
      <p:transition spd="slow" advTm="11252"/>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973387" y="1092200"/>
            <a:ext cx="2895600" cy="2336800"/>
          </a:xfrm>
          <a:prstGeom prst="rect">
            <a:avLst/>
          </a:prstGeom>
        </p:spPr>
        <p:txBody>
          <a:bodyPr vert="horz" lIns="60972" tIns="30486" rIns="60972" bIns="30486" rtlCol="0">
            <a:noAutofit/>
          </a:bodyPr>
          <a:lstStyle/>
          <a:p>
            <a:pPr marL="233363" indent="-233363">
              <a:spcBef>
                <a:spcPct val="20000"/>
              </a:spcBef>
              <a:buFont typeface="Wingdings" pitchFamily="2" charset="2"/>
              <a:buChar char="q"/>
            </a:pPr>
            <a:r>
              <a:rPr lang="en-US" sz="1200" b="1" dirty="0" smtClean="0">
                <a:solidFill>
                  <a:schemeClr val="tx2"/>
                </a:solidFill>
                <a:latin typeface="+mn-lt"/>
              </a:rPr>
              <a:t>Formal written report</a:t>
            </a:r>
          </a:p>
          <a:p>
            <a:pPr marL="233363" indent="-233363">
              <a:spcBef>
                <a:spcPct val="20000"/>
              </a:spcBef>
              <a:buFont typeface="Wingdings" pitchFamily="2" charset="2"/>
              <a:buChar char="q"/>
            </a:pPr>
            <a:r>
              <a:rPr lang="en-US" sz="1200" b="1" dirty="0" smtClean="0">
                <a:solidFill>
                  <a:schemeClr val="tx2"/>
                </a:solidFill>
                <a:latin typeface="+mn-lt"/>
              </a:rPr>
              <a:t>Executive Summary</a:t>
            </a:r>
          </a:p>
          <a:p>
            <a:pPr marL="233363" indent="-233363">
              <a:spcBef>
                <a:spcPct val="20000"/>
              </a:spcBef>
              <a:buFont typeface="Wingdings" pitchFamily="2" charset="2"/>
              <a:buChar char="q"/>
            </a:pPr>
            <a:r>
              <a:rPr lang="en-US" sz="1200" b="1" dirty="0" smtClean="0">
                <a:solidFill>
                  <a:schemeClr val="tx2"/>
                </a:solidFill>
                <a:latin typeface="+mn-lt"/>
              </a:rPr>
              <a:t>Presentation at quarterly regional meeting</a:t>
            </a:r>
          </a:p>
          <a:p>
            <a:pPr marL="233363" indent="-233363">
              <a:spcBef>
                <a:spcPct val="20000"/>
              </a:spcBef>
              <a:buFont typeface="Wingdings" pitchFamily="2" charset="2"/>
              <a:buChar char="q"/>
            </a:pPr>
            <a:r>
              <a:rPr lang="en-US" sz="1200" b="1" dirty="0" smtClean="0">
                <a:solidFill>
                  <a:schemeClr val="tx2"/>
                </a:solidFill>
                <a:latin typeface="+mn-lt"/>
              </a:rPr>
              <a:t>Chart Essays</a:t>
            </a:r>
          </a:p>
          <a:p>
            <a:pPr marL="233363" indent="-233363">
              <a:spcBef>
                <a:spcPct val="20000"/>
              </a:spcBef>
              <a:buFont typeface="Wingdings" pitchFamily="2" charset="2"/>
              <a:buChar char="q"/>
            </a:pPr>
            <a:r>
              <a:rPr lang="en-US" sz="1200" b="1" dirty="0" smtClean="0">
                <a:solidFill>
                  <a:schemeClr val="tx2"/>
                </a:solidFill>
                <a:latin typeface="+mn-lt"/>
              </a:rPr>
              <a:t>Press release</a:t>
            </a:r>
          </a:p>
          <a:p>
            <a:pPr marL="233363" indent="-233363">
              <a:spcBef>
                <a:spcPct val="20000"/>
              </a:spcBef>
              <a:buFont typeface="Wingdings" pitchFamily="2" charset="2"/>
              <a:buChar char="q"/>
            </a:pPr>
            <a:r>
              <a:rPr lang="en-US" sz="1200" b="1" dirty="0" smtClean="0">
                <a:solidFill>
                  <a:schemeClr val="tx2"/>
                </a:solidFill>
                <a:latin typeface="+mn-lt"/>
              </a:rPr>
              <a:t>Action Planning Session with pharmacy staff</a:t>
            </a:r>
          </a:p>
          <a:p>
            <a:pPr marL="233363" indent="-233363">
              <a:spcBef>
                <a:spcPct val="20000"/>
              </a:spcBef>
              <a:buFont typeface="Wingdings" pitchFamily="2" charset="2"/>
              <a:buChar char="q"/>
            </a:pPr>
            <a:r>
              <a:rPr lang="en-US" sz="1200" b="1" dirty="0" smtClean="0">
                <a:solidFill>
                  <a:schemeClr val="tx2"/>
                </a:solidFill>
                <a:latin typeface="+mn-lt"/>
              </a:rPr>
              <a:t>Email to key stakeholders</a:t>
            </a:r>
          </a:p>
          <a:p>
            <a:pPr marL="156665" indent="-156665">
              <a:spcBef>
                <a:spcPct val="20000"/>
              </a:spcBef>
            </a:pPr>
            <a:endParaRPr lang="en-US" sz="1100" dirty="0" smtClean="0"/>
          </a:p>
          <a:p>
            <a:pPr marL="156665" indent="-156665">
              <a:spcBef>
                <a:spcPct val="20000"/>
              </a:spcBef>
            </a:pPr>
            <a:endParaRPr lang="en-US" sz="1100" dirty="0" smtClean="0"/>
          </a:p>
          <a:p>
            <a:pPr marL="156665" indent="-156665">
              <a:spcBef>
                <a:spcPct val="20000"/>
              </a:spcBef>
              <a:buFont typeface="Wingdings" pitchFamily="2" charset="2"/>
              <a:buChar char="q"/>
            </a:pPr>
            <a:endParaRPr lang="en-US" sz="1100" dirty="0"/>
          </a:p>
          <a:p>
            <a:pPr marL="156665" indent="-156665">
              <a:spcBef>
                <a:spcPct val="20000"/>
              </a:spcBef>
              <a:buFont typeface="Wingdings" pitchFamily="2" charset="2"/>
              <a:buChar char="q"/>
            </a:pPr>
            <a:endParaRPr lang="en-US" sz="1100" dirty="0" smtClean="0"/>
          </a:p>
          <a:p>
            <a:pPr marL="156665" indent="-156665">
              <a:spcBef>
                <a:spcPct val="20000"/>
              </a:spcBef>
              <a:buFont typeface="Wingdings" pitchFamily="2" charset="2"/>
              <a:buChar char="q"/>
            </a:pPr>
            <a:endParaRPr lang="en-US" sz="1100" dirty="0" smtClean="0">
              <a:latin typeface="+mn-lt"/>
            </a:endParaRPr>
          </a:p>
          <a:p>
            <a:pPr marL="156665" indent="-156665">
              <a:spcBef>
                <a:spcPct val="20000"/>
              </a:spcBef>
            </a:pPr>
            <a:endParaRPr lang="en-US" sz="1100" dirty="0">
              <a:latin typeface="+mn-lt"/>
            </a:endParaRPr>
          </a:p>
        </p:txBody>
      </p:sp>
      <p:sp>
        <p:nvSpPr>
          <p:cNvPr id="2" name="Title 1"/>
          <p:cNvSpPr>
            <a:spLocks noGrp="1"/>
          </p:cNvSpPr>
          <p:nvPr>
            <p:ph type="title"/>
          </p:nvPr>
        </p:nvSpPr>
        <p:spPr/>
        <p:txBody>
          <a:bodyPr>
            <a:normAutofit fontScale="90000"/>
          </a:bodyPr>
          <a:lstStyle/>
          <a:p>
            <a:r>
              <a:rPr lang="en-US" dirty="0" smtClean="0"/>
              <a:t>Ensure Use With Appropriate Communication Format</a:t>
            </a:r>
            <a:endParaRPr lang="en-US" dirty="0"/>
          </a:p>
        </p:txBody>
      </p:sp>
      <p:sp>
        <p:nvSpPr>
          <p:cNvPr id="17" name="TextBox 16"/>
          <p:cNvSpPr txBox="1"/>
          <p:nvPr/>
        </p:nvSpPr>
        <p:spPr>
          <a:xfrm>
            <a:off x="355785" y="1099560"/>
            <a:ext cx="2465202" cy="1538895"/>
          </a:xfrm>
          <a:prstGeom prst="rect">
            <a:avLst/>
          </a:prstGeom>
          <a:noFill/>
        </p:spPr>
        <p:txBody>
          <a:bodyPr wrap="square" lIns="60972" tIns="30486" rIns="60972" bIns="30486" rtlCol="0">
            <a:spAutoFit/>
          </a:bodyPr>
          <a:lstStyle/>
          <a:p>
            <a:r>
              <a:rPr lang="en-US" sz="1200" b="1" dirty="0" smtClean="0">
                <a:solidFill>
                  <a:schemeClr val="tx2"/>
                </a:solidFill>
                <a:latin typeface="+mn-lt"/>
                <a:cs typeface="Arial" pitchFamily="34" charset="0"/>
              </a:rPr>
              <a:t>Given the </a:t>
            </a:r>
            <a:r>
              <a:rPr lang="en-US" sz="1200" b="1" dirty="0" smtClean="0">
                <a:solidFill>
                  <a:schemeClr val="accent5">
                    <a:lumMod val="50000"/>
                  </a:schemeClr>
                </a:solidFill>
                <a:latin typeface="+mn-lt"/>
                <a:cs typeface="Arial" pitchFamily="34" charset="0"/>
              </a:rPr>
              <a:t>purpose, user and use </a:t>
            </a:r>
            <a:r>
              <a:rPr lang="en-US" sz="1200" b="1" dirty="0" smtClean="0">
                <a:solidFill>
                  <a:schemeClr val="tx2"/>
                </a:solidFill>
                <a:latin typeface="+mn-lt"/>
                <a:cs typeface="Arial" pitchFamily="34" charset="0"/>
              </a:rPr>
              <a:t>for this evaluation scenario, which would be the best communication format for your final report and  recommendations?</a:t>
            </a:r>
          </a:p>
          <a:p>
            <a:endParaRPr lang="en-US" sz="1200" b="1" dirty="0" smtClean="0">
              <a:solidFill>
                <a:schemeClr val="tx2"/>
              </a:solidFill>
              <a:latin typeface="+mn-lt"/>
              <a:cs typeface="Arial" pitchFamily="34" charset="0"/>
            </a:endParaRPr>
          </a:p>
          <a:p>
            <a:r>
              <a:rPr lang="en-US" sz="1200" b="1" dirty="0" smtClean="0">
                <a:solidFill>
                  <a:schemeClr val="tx2"/>
                </a:solidFill>
                <a:latin typeface="+mn-lt"/>
                <a:cs typeface="Arial" pitchFamily="34" charset="0"/>
              </a:rPr>
              <a:t>Why did you choose that one?</a:t>
            </a:r>
            <a:endParaRPr lang="en-US" sz="1200" b="1" dirty="0">
              <a:solidFill>
                <a:schemeClr val="tx2"/>
              </a:solidFill>
              <a:latin typeface="+mn-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5378"/>
    </mc:Choice>
    <mc:Fallback xmlns="">
      <p:transition spd="slow" advTm="45378"/>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973387" y="1092200"/>
            <a:ext cx="2895600" cy="2336800"/>
          </a:xfrm>
          <a:prstGeom prst="rect">
            <a:avLst/>
          </a:prstGeom>
        </p:spPr>
        <p:txBody>
          <a:bodyPr vert="horz" lIns="60972" tIns="30486" rIns="60972" bIns="30486" rtlCol="0">
            <a:noAutofit/>
          </a:bodyPr>
          <a:lstStyle/>
          <a:p>
            <a:pPr marL="233363" indent="-233363">
              <a:spcBef>
                <a:spcPct val="20000"/>
              </a:spcBef>
              <a:buFont typeface="Wingdings" pitchFamily="2" charset="2"/>
              <a:buChar char="q"/>
            </a:pPr>
            <a:r>
              <a:rPr lang="en-US" sz="1200" b="1" dirty="0" smtClean="0">
                <a:solidFill>
                  <a:schemeClr val="tx2"/>
                </a:solidFill>
                <a:latin typeface="+mn-lt"/>
              </a:rPr>
              <a:t>Formal written report</a:t>
            </a:r>
          </a:p>
          <a:p>
            <a:pPr marL="233363" indent="-233363">
              <a:spcBef>
                <a:spcPct val="20000"/>
              </a:spcBef>
              <a:buFont typeface="Wingdings" pitchFamily="2" charset="2"/>
              <a:buChar char="q"/>
            </a:pPr>
            <a:r>
              <a:rPr lang="en-US" sz="1200" b="1" dirty="0" smtClean="0">
                <a:solidFill>
                  <a:schemeClr val="tx2"/>
                </a:solidFill>
                <a:latin typeface="+mn-lt"/>
              </a:rPr>
              <a:t>Executive Summary</a:t>
            </a:r>
          </a:p>
          <a:p>
            <a:pPr marL="233363" indent="-233363">
              <a:spcBef>
                <a:spcPct val="20000"/>
              </a:spcBef>
              <a:buFont typeface="Wingdings" pitchFamily="2" charset="2"/>
              <a:buChar char="q"/>
            </a:pPr>
            <a:r>
              <a:rPr lang="en-US" sz="1200" b="1" dirty="0" smtClean="0">
                <a:solidFill>
                  <a:schemeClr val="tx2"/>
                </a:solidFill>
                <a:latin typeface="+mn-lt"/>
              </a:rPr>
              <a:t>Presentation at quarterly regional meeting</a:t>
            </a:r>
          </a:p>
          <a:p>
            <a:pPr marL="233363" indent="-233363">
              <a:spcBef>
                <a:spcPct val="20000"/>
              </a:spcBef>
              <a:buFont typeface="Wingdings" pitchFamily="2" charset="2"/>
              <a:buChar char="q"/>
            </a:pPr>
            <a:r>
              <a:rPr lang="en-US" sz="1200" b="1" dirty="0" smtClean="0">
                <a:solidFill>
                  <a:schemeClr val="tx2"/>
                </a:solidFill>
                <a:latin typeface="+mn-lt"/>
              </a:rPr>
              <a:t>Chart Essays</a:t>
            </a:r>
          </a:p>
          <a:p>
            <a:pPr marL="233363" indent="-233363">
              <a:spcBef>
                <a:spcPct val="20000"/>
              </a:spcBef>
              <a:buFont typeface="Wingdings" pitchFamily="2" charset="2"/>
              <a:buChar char="q"/>
            </a:pPr>
            <a:r>
              <a:rPr lang="en-US" sz="1200" b="1" dirty="0" smtClean="0">
                <a:solidFill>
                  <a:schemeClr val="tx2"/>
                </a:solidFill>
                <a:latin typeface="+mn-lt"/>
              </a:rPr>
              <a:t>Press release</a:t>
            </a:r>
          </a:p>
          <a:p>
            <a:pPr marL="233363" indent="-233363">
              <a:spcBef>
                <a:spcPct val="20000"/>
              </a:spcBef>
              <a:buFont typeface="Wingdings" pitchFamily="2" charset="2"/>
              <a:buChar char="q"/>
            </a:pPr>
            <a:r>
              <a:rPr lang="en-US" sz="1200" b="1" dirty="0" smtClean="0">
                <a:solidFill>
                  <a:schemeClr val="tx2"/>
                </a:solidFill>
                <a:latin typeface="+mn-lt"/>
              </a:rPr>
              <a:t>Action Planning Session with pharmacy staff</a:t>
            </a:r>
          </a:p>
          <a:p>
            <a:pPr marL="233363" indent="-233363">
              <a:spcBef>
                <a:spcPct val="20000"/>
              </a:spcBef>
              <a:buFont typeface="Wingdings" pitchFamily="2" charset="2"/>
              <a:buChar char="q"/>
            </a:pPr>
            <a:r>
              <a:rPr lang="en-US" sz="1200" b="1" dirty="0" smtClean="0">
                <a:solidFill>
                  <a:schemeClr val="tx2"/>
                </a:solidFill>
                <a:latin typeface="+mn-lt"/>
              </a:rPr>
              <a:t>Email to key stakeholders</a:t>
            </a:r>
          </a:p>
          <a:p>
            <a:pPr marL="156665" indent="-156665">
              <a:spcBef>
                <a:spcPct val="20000"/>
              </a:spcBef>
            </a:pPr>
            <a:endParaRPr lang="en-US" sz="1100" dirty="0" smtClean="0"/>
          </a:p>
          <a:p>
            <a:pPr marL="156665" indent="-156665">
              <a:spcBef>
                <a:spcPct val="20000"/>
              </a:spcBef>
            </a:pPr>
            <a:endParaRPr lang="en-US" sz="1100" dirty="0" smtClean="0"/>
          </a:p>
          <a:p>
            <a:pPr marL="156665" indent="-156665">
              <a:spcBef>
                <a:spcPct val="20000"/>
              </a:spcBef>
              <a:buFont typeface="Wingdings" pitchFamily="2" charset="2"/>
              <a:buChar char="q"/>
            </a:pPr>
            <a:endParaRPr lang="en-US" sz="1100" dirty="0"/>
          </a:p>
          <a:p>
            <a:pPr marL="156665" indent="-156665">
              <a:spcBef>
                <a:spcPct val="20000"/>
              </a:spcBef>
              <a:buFont typeface="Wingdings" pitchFamily="2" charset="2"/>
              <a:buChar char="q"/>
            </a:pPr>
            <a:endParaRPr lang="en-US" sz="1100" dirty="0" smtClean="0"/>
          </a:p>
          <a:p>
            <a:pPr marL="156665" indent="-156665">
              <a:spcBef>
                <a:spcPct val="20000"/>
              </a:spcBef>
              <a:buFont typeface="Wingdings" pitchFamily="2" charset="2"/>
              <a:buChar char="q"/>
            </a:pPr>
            <a:endParaRPr lang="en-US" sz="1100" dirty="0" smtClean="0">
              <a:latin typeface="+mn-lt"/>
            </a:endParaRPr>
          </a:p>
          <a:p>
            <a:pPr marL="156665" indent="-156665">
              <a:spcBef>
                <a:spcPct val="20000"/>
              </a:spcBef>
            </a:pPr>
            <a:endParaRPr lang="en-US" sz="1100" dirty="0">
              <a:latin typeface="+mn-lt"/>
            </a:endParaRPr>
          </a:p>
        </p:txBody>
      </p:sp>
      <p:sp>
        <p:nvSpPr>
          <p:cNvPr id="2" name="Title 1"/>
          <p:cNvSpPr>
            <a:spLocks noGrp="1"/>
          </p:cNvSpPr>
          <p:nvPr>
            <p:ph type="title"/>
          </p:nvPr>
        </p:nvSpPr>
        <p:spPr/>
        <p:txBody>
          <a:bodyPr>
            <a:normAutofit fontScale="90000"/>
          </a:bodyPr>
          <a:lstStyle/>
          <a:p>
            <a:r>
              <a:rPr lang="en-US" dirty="0" smtClean="0"/>
              <a:t>Ensure Use With Appropriate Communication Format</a:t>
            </a:r>
            <a:endParaRPr lang="en-US" dirty="0"/>
          </a:p>
        </p:txBody>
      </p:sp>
      <p:sp>
        <p:nvSpPr>
          <p:cNvPr id="20" name="Rectangle 19"/>
          <p:cNvSpPr/>
          <p:nvPr/>
        </p:nvSpPr>
        <p:spPr>
          <a:xfrm>
            <a:off x="382587" y="990600"/>
            <a:ext cx="2541323" cy="24079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60972" tIns="30486" rIns="60972" bIns="30486" rtlCol="0" anchor="ctr"/>
          <a:lstStyle/>
          <a:p>
            <a:pPr>
              <a:lnSpc>
                <a:spcPts val="1400"/>
              </a:lnSpc>
            </a:pPr>
            <a:r>
              <a:rPr lang="en-US" sz="1200" b="1" dirty="0" smtClean="0">
                <a:solidFill>
                  <a:schemeClr val="tx2"/>
                </a:solidFill>
              </a:rPr>
              <a:t>In this case, a </a:t>
            </a:r>
            <a:r>
              <a:rPr lang="en-US" sz="1200" b="1" dirty="0" smtClean="0">
                <a:solidFill>
                  <a:schemeClr val="accent5">
                    <a:lumMod val="50000"/>
                  </a:schemeClr>
                </a:solidFill>
              </a:rPr>
              <a:t>formal written report </a:t>
            </a:r>
            <a:r>
              <a:rPr lang="en-US" sz="1200" b="1" dirty="0" smtClean="0">
                <a:solidFill>
                  <a:schemeClr val="tx2"/>
                </a:solidFill>
              </a:rPr>
              <a:t>would be most appropriate. </a:t>
            </a:r>
          </a:p>
          <a:p>
            <a:pPr>
              <a:lnSpc>
                <a:spcPts val="1400"/>
              </a:lnSpc>
            </a:pPr>
            <a:endParaRPr lang="en-US" sz="1200" b="1" dirty="0" smtClean="0">
              <a:solidFill>
                <a:schemeClr val="tx2"/>
              </a:solidFill>
            </a:endParaRPr>
          </a:p>
          <a:p>
            <a:pPr>
              <a:lnSpc>
                <a:spcPts val="1400"/>
              </a:lnSpc>
            </a:pPr>
            <a:r>
              <a:rPr lang="en-US" sz="1200" b="1" dirty="0" smtClean="0">
                <a:solidFill>
                  <a:schemeClr val="tx2"/>
                </a:solidFill>
              </a:rPr>
              <a:t>Why? This business decision is complex and may involve potential business partners who are not well acquainted with the AFP program. In addition, cost/benefit analyses can be very technical and need to be presented in some detail. </a:t>
            </a:r>
            <a:endParaRPr lang="en-US" sz="1100" dirty="0">
              <a:solidFill>
                <a:schemeClr val="tx1"/>
              </a:solidFill>
              <a:latin typeface="Arial" pitchFamily="34" charset="0"/>
              <a:cs typeface="Arial" pitchFamily="34" charset="0"/>
            </a:endParaRPr>
          </a:p>
        </p:txBody>
      </p:sp>
      <p:pic>
        <p:nvPicPr>
          <p:cNvPr id="11" name="Picture 10" descr="checkmark.gif"/>
          <p:cNvPicPr>
            <a:picLocks noChangeAspect="1"/>
          </p:cNvPicPr>
          <p:nvPr/>
        </p:nvPicPr>
        <p:blipFill>
          <a:blip r:embed="rId3"/>
          <a:stretch>
            <a:fillRect/>
          </a:stretch>
        </p:blipFill>
        <p:spPr>
          <a:xfrm>
            <a:off x="3005034" y="1123950"/>
            <a:ext cx="196953" cy="17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5378"/>
    </mc:Choice>
    <mc:Fallback xmlns="">
      <p:transition spd="slow" advTm="45378"/>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My Documents\Chapel, Tom\working files\Purpose Module\purpose_module_jpg\purpose_module_08022013\Slide77a.JPG"/>
          <p:cNvPicPr>
            <a:picLocks noChangeAspect="1" noChangeArrowheads="1"/>
          </p:cNvPicPr>
          <p:nvPr/>
        </p:nvPicPr>
        <p:blipFill>
          <a:blip r:embed="rId3"/>
          <a:srcRect/>
          <a:stretch>
            <a:fillRect/>
          </a:stretch>
        </p:blipFill>
        <p:spPr bwMode="auto">
          <a:xfrm>
            <a:off x="1588" y="0"/>
            <a:ext cx="6096000" cy="4572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Wrap-up</a:t>
            </a:r>
            <a:endParaRPr lang="en-US" dirty="0"/>
          </a:p>
        </p:txBody>
      </p:sp>
      <p:pic>
        <p:nvPicPr>
          <p:cNvPr id="4" name="Picture 3" descr="clapboard_1_sm.jpg"/>
          <p:cNvPicPr>
            <a:picLocks noChangeAspect="1"/>
          </p:cNvPicPr>
          <p:nvPr/>
        </p:nvPicPr>
        <p:blipFill>
          <a:blip r:embed="rId3"/>
          <a:stretch>
            <a:fillRect/>
          </a:stretch>
        </p:blipFill>
        <p:spPr>
          <a:xfrm>
            <a:off x="153987" y="1025097"/>
            <a:ext cx="1904999" cy="2327703"/>
          </a:xfrm>
          <a:prstGeom prst="rect">
            <a:avLst/>
          </a:prstGeom>
        </p:spPr>
      </p:pic>
      <p:sp>
        <p:nvSpPr>
          <p:cNvPr id="3" name="Content Placeholder 2"/>
          <p:cNvSpPr>
            <a:spLocks noGrp="1"/>
          </p:cNvSpPr>
          <p:nvPr>
            <p:ph idx="1"/>
          </p:nvPr>
        </p:nvSpPr>
        <p:spPr>
          <a:xfrm>
            <a:off x="2592387" y="990600"/>
            <a:ext cx="2743200" cy="2743200"/>
          </a:xfrm>
        </p:spPr>
        <p:txBody>
          <a:bodyPr/>
          <a:lstStyle/>
          <a:p>
            <a:pPr marL="0" indent="0">
              <a:lnSpc>
                <a:spcPts val="1400"/>
              </a:lnSpc>
              <a:spcBef>
                <a:spcPts val="0"/>
              </a:spcBef>
            </a:pPr>
            <a:r>
              <a:rPr lang="en-US" sz="1200" dirty="0" smtClean="0"/>
              <a:t>It is important to consider the </a:t>
            </a:r>
            <a:r>
              <a:rPr lang="en-US" sz="1200" dirty="0" smtClean="0">
                <a:solidFill>
                  <a:schemeClr val="accent5">
                    <a:lumMod val="50000"/>
                  </a:schemeClr>
                </a:solidFill>
              </a:rPr>
              <a:t>purpose, user and use </a:t>
            </a:r>
            <a:r>
              <a:rPr lang="en-US" sz="1200" dirty="0" smtClean="0"/>
              <a:t>of the evaluation during all of the steps of the evaluation framework.</a:t>
            </a:r>
          </a:p>
          <a:p>
            <a:pPr marL="0" indent="0">
              <a:lnSpc>
                <a:spcPts val="1400"/>
              </a:lnSpc>
              <a:spcBef>
                <a:spcPts val="0"/>
              </a:spcBef>
            </a:pPr>
            <a:endParaRPr lang="en-US" sz="1200" dirty="0" smtClean="0"/>
          </a:p>
          <a:p>
            <a:pPr marL="0" indent="0">
              <a:lnSpc>
                <a:spcPts val="1400"/>
              </a:lnSpc>
              <a:spcBef>
                <a:spcPts val="0"/>
              </a:spcBef>
            </a:pPr>
            <a:r>
              <a:rPr lang="en-US" sz="1200" dirty="0" smtClean="0"/>
              <a:t>Understanding the purpose, user and use of the evaluation helps you narrow down the many alternatives you have to the ones that make the most sense for </a:t>
            </a:r>
            <a:r>
              <a:rPr lang="en-US" sz="1200" i="1" dirty="0" smtClean="0"/>
              <a:t>this</a:t>
            </a:r>
            <a:r>
              <a:rPr lang="en-US" sz="1200" dirty="0" smtClean="0"/>
              <a:t> evaluation at </a:t>
            </a:r>
            <a:r>
              <a:rPr lang="en-US" sz="1200" i="1" dirty="0" smtClean="0"/>
              <a:t>this</a:t>
            </a:r>
            <a:r>
              <a:rPr lang="en-US" sz="1200" dirty="0" smtClean="0"/>
              <a:t> time.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83634"/>
    </mc:Choice>
    <mc:Fallback xmlns="">
      <p:transition spd="slow" advTm="83634"/>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“Evaluation Purpose”</a:t>
            </a:r>
            <a:endParaRPr lang="en-US" dirty="0"/>
          </a:p>
        </p:txBody>
      </p:sp>
      <p:sp>
        <p:nvSpPr>
          <p:cNvPr id="3" name="Content Placeholder 2"/>
          <p:cNvSpPr>
            <a:spLocks noGrp="1"/>
          </p:cNvSpPr>
          <p:nvPr>
            <p:ph idx="1"/>
          </p:nvPr>
        </p:nvSpPr>
        <p:spPr>
          <a:xfrm>
            <a:off x="608488" y="1524000"/>
            <a:ext cx="5184299" cy="1447800"/>
          </a:xfrm>
        </p:spPr>
        <p:txBody>
          <a:bodyPr/>
          <a:lstStyle/>
          <a:p>
            <a:pPr marL="285750" indent="-285750">
              <a:spcBef>
                <a:spcPts val="0"/>
              </a:spcBef>
              <a:spcAft>
                <a:spcPts val="0"/>
              </a:spcAft>
              <a:buBlip>
                <a:blip r:embed="rId3"/>
              </a:buBlip>
            </a:pPr>
            <a:r>
              <a:rPr lang="en-US" sz="1600" dirty="0" smtClean="0">
                <a:solidFill>
                  <a:schemeClr val="accent2"/>
                </a:solidFill>
              </a:rPr>
              <a:t>Return to Evaluation Webinars home page.</a:t>
            </a:r>
          </a:p>
          <a:p>
            <a:pPr marL="517479" lvl="1" indent="-285750">
              <a:spcBef>
                <a:spcPts val="0"/>
              </a:spcBef>
              <a:spcAft>
                <a:spcPts val="0"/>
              </a:spcAft>
              <a:buNone/>
            </a:pPr>
            <a:r>
              <a:rPr lang="en-US" sz="1400" dirty="0" smtClean="0"/>
              <a:t>(http://www.cdc.gov/asthma/program_eval/evaluation_webinar.htm)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5259387" y="2667000"/>
            <a:ext cx="839788" cy="1143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Module overview</a:t>
            </a:r>
            <a:endParaRPr lang="en-US" dirty="0"/>
          </a:p>
        </p:txBody>
      </p:sp>
      <p:grpSp>
        <p:nvGrpSpPr>
          <p:cNvPr id="10" name="Group 9"/>
          <p:cNvGrpSpPr/>
          <p:nvPr/>
        </p:nvGrpSpPr>
        <p:grpSpPr>
          <a:xfrm>
            <a:off x="2356600" y="1530067"/>
            <a:ext cx="921587" cy="292666"/>
            <a:chOff x="380997" y="834108"/>
            <a:chExt cx="921587" cy="445066"/>
          </a:xfrm>
          <a:scene3d>
            <a:camera prst="orthographicFront"/>
            <a:lightRig rig="flat" dir="t"/>
          </a:scene3d>
        </p:grpSpPr>
        <p:sp>
          <p:nvSpPr>
            <p:cNvPr id="11" name="Rectangle 10"/>
            <p:cNvSpPr/>
            <p:nvPr/>
          </p:nvSpPr>
          <p:spPr>
            <a:xfrm>
              <a:off x="380997" y="834108"/>
              <a:ext cx="921587" cy="44506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ctangle 11"/>
            <p:cNvSpPr/>
            <p:nvPr/>
          </p:nvSpPr>
          <p:spPr>
            <a:xfrm>
              <a:off x="380997" y="834108"/>
              <a:ext cx="921587" cy="4450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200" kern="1200" dirty="0" smtClean="0"/>
                <a:t> Scenario A </a:t>
              </a:r>
            </a:p>
          </p:txBody>
        </p:sp>
      </p:grpSp>
      <p:grpSp>
        <p:nvGrpSpPr>
          <p:cNvPr id="13" name="Group 12"/>
          <p:cNvGrpSpPr/>
          <p:nvPr/>
        </p:nvGrpSpPr>
        <p:grpSpPr>
          <a:xfrm>
            <a:off x="340882" y="1447800"/>
            <a:ext cx="1641905" cy="457200"/>
            <a:chOff x="2" y="467303"/>
            <a:chExt cx="1641905" cy="227262"/>
          </a:xfrm>
          <a:scene3d>
            <a:camera prst="orthographicFront"/>
            <a:lightRig rig="flat" dir="t"/>
          </a:scene3d>
        </p:grpSpPr>
        <p:sp>
          <p:nvSpPr>
            <p:cNvPr id="14" name="Rounded Rectangle 13"/>
            <p:cNvSpPr/>
            <p:nvPr/>
          </p:nvSpPr>
          <p:spPr>
            <a:xfrm>
              <a:off x="2" y="467303"/>
              <a:ext cx="1641905" cy="227262"/>
            </a:xfrm>
            <a:prstGeom prst="rightArrow">
              <a:avLst/>
            </a:prstGeom>
            <a:gradFill rotWithShape="0">
              <a:gsLst>
                <a:gs pos="0">
                  <a:schemeClr val="accent6">
                    <a:hueOff val="0"/>
                    <a:satOff val="0"/>
                    <a:lumOff val="0"/>
                    <a:alphaOff val="0"/>
                    <a:tint val="50000"/>
                    <a:satMod val="300000"/>
                  </a:schemeClr>
                </a:gs>
                <a:gs pos="35000">
                  <a:srgbClr val="BABAFF"/>
                </a:gs>
                <a:gs pos="100000">
                  <a:srgbClr val="E4E4FF"/>
                </a:gs>
              </a:gsLst>
            </a:gradFill>
            <a:sp3d prstMaterial="dkEdge">
              <a:bevelT w="8200" h="38100"/>
            </a:sp3d>
          </p:spPr>
          <p:style>
            <a:lnRef idx="0">
              <a:schemeClr val="lt1">
                <a:hueOff val="0"/>
                <a:satOff val="0"/>
                <a:lumOff val="0"/>
                <a:alphaOff val="0"/>
              </a:schemeClr>
            </a:lnRef>
            <a:fillRef idx="2">
              <a:scrgbClr r="0" g="0" b="0"/>
            </a:fillRef>
            <a:effectRef idx="1">
              <a:schemeClr val="accent6">
                <a:hueOff val="0"/>
                <a:satOff val="0"/>
                <a:lumOff val="0"/>
                <a:alphaOff val="0"/>
              </a:schemeClr>
            </a:effectRef>
            <a:fontRef idx="minor">
              <a:schemeClr val="dk1"/>
            </a:fontRef>
          </p:style>
        </p:sp>
        <p:sp>
          <p:nvSpPr>
            <p:cNvPr id="15" name="Rounded Rectangle 4"/>
            <p:cNvSpPr/>
            <p:nvPr/>
          </p:nvSpPr>
          <p:spPr>
            <a:xfrm>
              <a:off x="11096" y="478397"/>
              <a:ext cx="1619717" cy="205074"/>
            </a:xfrm>
            <a:prstGeom prst="rightArrow">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smtClean="0"/>
                <a:t>Framework Step 1</a:t>
              </a:r>
              <a:endParaRPr lang="en-US" sz="1200" b="1" kern="1200" dirty="0"/>
            </a:p>
          </p:txBody>
        </p:sp>
      </p:grpSp>
      <p:grpSp>
        <p:nvGrpSpPr>
          <p:cNvPr id="38" name="Group 37"/>
          <p:cNvGrpSpPr/>
          <p:nvPr/>
        </p:nvGrpSpPr>
        <p:grpSpPr>
          <a:xfrm>
            <a:off x="3652000" y="1530067"/>
            <a:ext cx="921587" cy="292666"/>
            <a:chOff x="380997" y="834108"/>
            <a:chExt cx="921587" cy="445066"/>
          </a:xfrm>
          <a:scene3d>
            <a:camera prst="orthographicFront"/>
            <a:lightRig rig="flat" dir="t"/>
          </a:scene3d>
        </p:grpSpPr>
        <p:sp>
          <p:nvSpPr>
            <p:cNvPr id="39" name="Rectangle 38"/>
            <p:cNvSpPr/>
            <p:nvPr/>
          </p:nvSpPr>
          <p:spPr>
            <a:xfrm>
              <a:off x="380997" y="834108"/>
              <a:ext cx="921587" cy="44506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0" name="Rectangle 39"/>
            <p:cNvSpPr/>
            <p:nvPr/>
          </p:nvSpPr>
          <p:spPr>
            <a:xfrm>
              <a:off x="380997" y="834108"/>
              <a:ext cx="921587" cy="4450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200" kern="1200" dirty="0" smtClean="0">
                  <a:latin typeface="Arial"/>
                  <a:cs typeface="Arial"/>
                </a:rPr>
                <a:t> </a:t>
              </a:r>
              <a:r>
                <a:rPr lang="en-US" sz="1200" kern="1200" dirty="0" smtClean="0"/>
                <a:t>Scenario B </a:t>
              </a:r>
            </a:p>
          </p:txBody>
        </p:sp>
      </p:grpSp>
      <p:grpSp>
        <p:nvGrpSpPr>
          <p:cNvPr id="43" name="Group 9"/>
          <p:cNvGrpSpPr/>
          <p:nvPr/>
        </p:nvGrpSpPr>
        <p:grpSpPr>
          <a:xfrm>
            <a:off x="2585200" y="2139667"/>
            <a:ext cx="921587" cy="292666"/>
            <a:chOff x="380997" y="834108"/>
            <a:chExt cx="921587" cy="445066"/>
          </a:xfrm>
          <a:scene3d>
            <a:camera prst="orthographicFront"/>
            <a:lightRig rig="flat" dir="t"/>
          </a:scene3d>
        </p:grpSpPr>
        <p:sp>
          <p:nvSpPr>
            <p:cNvPr id="50" name="Rectangle 49"/>
            <p:cNvSpPr/>
            <p:nvPr/>
          </p:nvSpPr>
          <p:spPr>
            <a:xfrm>
              <a:off x="380997" y="834108"/>
              <a:ext cx="921587" cy="44506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1" name="Rectangle 50"/>
            <p:cNvSpPr/>
            <p:nvPr/>
          </p:nvSpPr>
          <p:spPr>
            <a:xfrm>
              <a:off x="380997" y="834108"/>
              <a:ext cx="921587" cy="4450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200" kern="1200" dirty="0" smtClean="0">
                  <a:latin typeface="Arial"/>
                  <a:cs typeface="Arial"/>
                </a:rPr>
                <a:t> </a:t>
              </a:r>
              <a:r>
                <a:rPr lang="en-US" sz="1200" kern="1200" dirty="0" smtClean="0"/>
                <a:t>Scenario A </a:t>
              </a:r>
            </a:p>
          </p:txBody>
        </p:sp>
      </p:grpSp>
      <p:grpSp>
        <p:nvGrpSpPr>
          <p:cNvPr id="44" name="Group 12"/>
          <p:cNvGrpSpPr/>
          <p:nvPr/>
        </p:nvGrpSpPr>
        <p:grpSpPr>
          <a:xfrm>
            <a:off x="557984" y="2057400"/>
            <a:ext cx="1641905" cy="457200"/>
            <a:chOff x="2" y="467303"/>
            <a:chExt cx="1641905" cy="227262"/>
          </a:xfrm>
          <a:scene3d>
            <a:camera prst="orthographicFront"/>
            <a:lightRig rig="flat" dir="t"/>
          </a:scene3d>
        </p:grpSpPr>
        <p:sp>
          <p:nvSpPr>
            <p:cNvPr id="48" name="Rounded Rectangle 13"/>
            <p:cNvSpPr/>
            <p:nvPr/>
          </p:nvSpPr>
          <p:spPr>
            <a:xfrm>
              <a:off x="2" y="467303"/>
              <a:ext cx="1641905" cy="227262"/>
            </a:xfrm>
            <a:prstGeom prst="rightArrow">
              <a:avLst/>
            </a:prstGeom>
            <a:gradFill rotWithShape="0">
              <a:gsLst>
                <a:gs pos="0">
                  <a:schemeClr val="accent6">
                    <a:hueOff val="0"/>
                    <a:satOff val="0"/>
                    <a:lumOff val="0"/>
                    <a:alphaOff val="0"/>
                    <a:tint val="50000"/>
                    <a:satMod val="300000"/>
                  </a:schemeClr>
                </a:gs>
                <a:gs pos="35000">
                  <a:srgbClr val="BABAFF"/>
                </a:gs>
                <a:gs pos="100000">
                  <a:srgbClr val="E4E4FF"/>
                </a:gs>
              </a:gsLst>
            </a:gradFill>
            <a:sp3d prstMaterial="dkEdge">
              <a:bevelT w="8200" h="38100"/>
            </a:sp3d>
          </p:spPr>
          <p:style>
            <a:lnRef idx="0">
              <a:schemeClr val="lt1">
                <a:hueOff val="0"/>
                <a:satOff val="0"/>
                <a:lumOff val="0"/>
                <a:alphaOff val="0"/>
              </a:schemeClr>
            </a:lnRef>
            <a:fillRef idx="2">
              <a:scrgbClr r="0" g="0" b="0"/>
            </a:fillRef>
            <a:effectRef idx="1">
              <a:schemeClr val="accent6">
                <a:hueOff val="0"/>
                <a:satOff val="0"/>
                <a:lumOff val="0"/>
                <a:alphaOff val="0"/>
              </a:schemeClr>
            </a:effectRef>
            <a:fontRef idx="minor">
              <a:schemeClr val="dk1"/>
            </a:fontRef>
          </p:style>
        </p:sp>
        <p:sp>
          <p:nvSpPr>
            <p:cNvPr id="49" name="Rounded Rectangle 4"/>
            <p:cNvSpPr/>
            <p:nvPr/>
          </p:nvSpPr>
          <p:spPr>
            <a:xfrm>
              <a:off x="11096" y="478397"/>
              <a:ext cx="1619717" cy="205074"/>
            </a:xfrm>
            <a:prstGeom prst="rightArrow">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smtClean="0"/>
                <a:t>Framework Step 3</a:t>
              </a:r>
              <a:endParaRPr lang="en-US" sz="1200" b="1" kern="1200" dirty="0"/>
            </a:p>
          </p:txBody>
        </p:sp>
      </p:grpSp>
      <p:grpSp>
        <p:nvGrpSpPr>
          <p:cNvPr id="45" name="Group 37"/>
          <p:cNvGrpSpPr/>
          <p:nvPr/>
        </p:nvGrpSpPr>
        <p:grpSpPr>
          <a:xfrm>
            <a:off x="3869102" y="2139667"/>
            <a:ext cx="921587" cy="292666"/>
            <a:chOff x="380997" y="834108"/>
            <a:chExt cx="921587" cy="445066"/>
          </a:xfrm>
          <a:scene3d>
            <a:camera prst="orthographicFront"/>
            <a:lightRig rig="flat" dir="t"/>
          </a:scene3d>
        </p:grpSpPr>
        <p:sp>
          <p:nvSpPr>
            <p:cNvPr id="46" name="Rectangle 45"/>
            <p:cNvSpPr/>
            <p:nvPr/>
          </p:nvSpPr>
          <p:spPr>
            <a:xfrm>
              <a:off x="380997" y="834108"/>
              <a:ext cx="921587" cy="44506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7" name="Rectangle 46"/>
            <p:cNvSpPr/>
            <p:nvPr/>
          </p:nvSpPr>
          <p:spPr>
            <a:xfrm>
              <a:off x="380997" y="834108"/>
              <a:ext cx="921587" cy="4450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200" kern="1200" dirty="0" smtClean="0">
                  <a:latin typeface="Arial"/>
                  <a:cs typeface="Arial"/>
                </a:rPr>
                <a:t> </a:t>
              </a:r>
              <a:r>
                <a:rPr lang="en-US" sz="1200" kern="1200" dirty="0" smtClean="0"/>
                <a:t>Scenario B </a:t>
              </a:r>
            </a:p>
          </p:txBody>
        </p:sp>
      </p:grpSp>
      <p:grpSp>
        <p:nvGrpSpPr>
          <p:cNvPr id="53" name="Group 9"/>
          <p:cNvGrpSpPr/>
          <p:nvPr/>
        </p:nvGrpSpPr>
        <p:grpSpPr>
          <a:xfrm>
            <a:off x="2813800" y="2749267"/>
            <a:ext cx="921587" cy="292666"/>
            <a:chOff x="380997" y="834108"/>
            <a:chExt cx="921587" cy="445066"/>
          </a:xfrm>
          <a:scene3d>
            <a:camera prst="orthographicFront"/>
            <a:lightRig rig="flat" dir="t"/>
          </a:scene3d>
        </p:grpSpPr>
        <p:sp>
          <p:nvSpPr>
            <p:cNvPr id="60" name="Rectangle 59"/>
            <p:cNvSpPr/>
            <p:nvPr/>
          </p:nvSpPr>
          <p:spPr>
            <a:xfrm>
              <a:off x="380997" y="834108"/>
              <a:ext cx="921587" cy="44506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1" name="Rectangle 60"/>
            <p:cNvSpPr/>
            <p:nvPr/>
          </p:nvSpPr>
          <p:spPr>
            <a:xfrm>
              <a:off x="380997" y="834108"/>
              <a:ext cx="921587" cy="4450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200" kern="1200" dirty="0" smtClean="0">
                  <a:latin typeface="Arial"/>
                  <a:cs typeface="Arial"/>
                </a:rPr>
                <a:t> </a:t>
              </a:r>
              <a:r>
                <a:rPr lang="en-US" sz="1200" kern="1200" dirty="0" smtClean="0"/>
                <a:t>Scenario A </a:t>
              </a:r>
            </a:p>
          </p:txBody>
        </p:sp>
      </p:grpSp>
      <p:grpSp>
        <p:nvGrpSpPr>
          <p:cNvPr id="54" name="Group 12"/>
          <p:cNvGrpSpPr/>
          <p:nvPr/>
        </p:nvGrpSpPr>
        <p:grpSpPr>
          <a:xfrm>
            <a:off x="775086" y="2667000"/>
            <a:ext cx="1641905" cy="457200"/>
            <a:chOff x="2" y="467303"/>
            <a:chExt cx="1641905" cy="227262"/>
          </a:xfrm>
          <a:scene3d>
            <a:camera prst="orthographicFront"/>
            <a:lightRig rig="flat" dir="t"/>
          </a:scene3d>
        </p:grpSpPr>
        <p:sp>
          <p:nvSpPr>
            <p:cNvPr id="58" name="Rounded Rectangle 13"/>
            <p:cNvSpPr/>
            <p:nvPr/>
          </p:nvSpPr>
          <p:spPr>
            <a:xfrm>
              <a:off x="2" y="467303"/>
              <a:ext cx="1641905" cy="227262"/>
            </a:xfrm>
            <a:prstGeom prst="rightArrow">
              <a:avLst/>
            </a:prstGeom>
            <a:gradFill rotWithShape="0">
              <a:gsLst>
                <a:gs pos="0">
                  <a:schemeClr val="accent6">
                    <a:hueOff val="0"/>
                    <a:satOff val="0"/>
                    <a:lumOff val="0"/>
                    <a:alphaOff val="0"/>
                    <a:tint val="50000"/>
                    <a:satMod val="300000"/>
                  </a:schemeClr>
                </a:gs>
                <a:gs pos="35000">
                  <a:srgbClr val="BABAFF"/>
                </a:gs>
                <a:gs pos="100000">
                  <a:srgbClr val="E4E4FF"/>
                </a:gs>
              </a:gsLst>
            </a:gradFill>
            <a:sp3d prstMaterial="dkEdge">
              <a:bevelT w="8200" h="38100"/>
            </a:sp3d>
          </p:spPr>
          <p:style>
            <a:lnRef idx="0">
              <a:schemeClr val="lt1">
                <a:hueOff val="0"/>
                <a:satOff val="0"/>
                <a:lumOff val="0"/>
                <a:alphaOff val="0"/>
              </a:schemeClr>
            </a:lnRef>
            <a:fillRef idx="2">
              <a:scrgbClr r="0" g="0" b="0"/>
            </a:fillRef>
            <a:effectRef idx="1">
              <a:schemeClr val="accent6">
                <a:hueOff val="0"/>
                <a:satOff val="0"/>
                <a:lumOff val="0"/>
                <a:alphaOff val="0"/>
              </a:schemeClr>
            </a:effectRef>
            <a:fontRef idx="minor">
              <a:schemeClr val="dk1"/>
            </a:fontRef>
          </p:style>
        </p:sp>
        <p:sp>
          <p:nvSpPr>
            <p:cNvPr id="59" name="Rounded Rectangle 4"/>
            <p:cNvSpPr/>
            <p:nvPr/>
          </p:nvSpPr>
          <p:spPr>
            <a:xfrm>
              <a:off x="11096" y="478397"/>
              <a:ext cx="1619717" cy="205074"/>
            </a:xfrm>
            <a:prstGeom prst="rightArrow">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smtClean="0"/>
                <a:t>Framework Step 6</a:t>
              </a:r>
              <a:endParaRPr lang="en-US" sz="1200" b="1" kern="1200" dirty="0"/>
            </a:p>
          </p:txBody>
        </p:sp>
      </p:grpSp>
      <p:grpSp>
        <p:nvGrpSpPr>
          <p:cNvPr id="55" name="Group 37"/>
          <p:cNvGrpSpPr/>
          <p:nvPr/>
        </p:nvGrpSpPr>
        <p:grpSpPr>
          <a:xfrm>
            <a:off x="4086204" y="2749267"/>
            <a:ext cx="921587" cy="292666"/>
            <a:chOff x="380997" y="834108"/>
            <a:chExt cx="921587" cy="445066"/>
          </a:xfrm>
          <a:scene3d>
            <a:camera prst="orthographicFront"/>
            <a:lightRig rig="flat" dir="t"/>
          </a:scene3d>
        </p:grpSpPr>
        <p:sp>
          <p:nvSpPr>
            <p:cNvPr id="56" name="Rectangle 55"/>
            <p:cNvSpPr/>
            <p:nvPr/>
          </p:nvSpPr>
          <p:spPr>
            <a:xfrm>
              <a:off x="380997" y="834108"/>
              <a:ext cx="921587" cy="44506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7" name="Rectangle 56"/>
            <p:cNvSpPr/>
            <p:nvPr/>
          </p:nvSpPr>
          <p:spPr>
            <a:xfrm>
              <a:off x="380997" y="834108"/>
              <a:ext cx="921587" cy="4450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200" kern="1200" dirty="0" smtClean="0">
                  <a:latin typeface="Arial"/>
                  <a:cs typeface="Arial"/>
                </a:rPr>
                <a:t> </a:t>
              </a:r>
              <a:r>
                <a:rPr lang="en-US" sz="1200" kern="1200" dirty="0" smtClean="0"/>
                <a:t>Scenario B </a:t>
              </a:r>
            </a:p>
          </p:txBody>
        </p:sp>
      </p:grpSp>
      <p:cxnSp>
        <p:nvCxnSpPr>
          <p:cNvPr id="73" name="Straight Arrow Connector 72"/>
          <p:cNvCxnSpPr/>
          <p:nvPr/>
        </p:nvCxnSpPr>
        <p:spPr>
          <a:xfrm>
            <a:off x="1982787" y="1676400"/>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285374" y="1676400"/>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211387" y="2284412"/>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513974" y="2284412"/>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439987" y="2894012"/>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742574" y="2894012"/>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1525587" y="3200400"/>
            <a:ext cx="1295400" cy="609600"/>
          </a:xfrm>
          <a:prstGeom prst="rightArrow">
            <a:avLst>
              <a:gd name="adj1" fmla="val 50000"/>
              <a:gd name="adj2" fmla="val 41667"/>
            </a:avLst>
          </a:prstGeom>
          <a:gradFill flip="none" rotWithShape="1">
            <a:gsLst>
              <a:gs pos="0">
                <a:srgbClr val="9C9CFF"/>
              </a:gs>
              <a:gs pos="35000">
                <a:srgbClr val="BABAFF"/>
              </a:gs>
              <a:gs pos="100000">
                <a:srgbClr val="E4E4FF"/>
              </a:gs>
            </a:gsLst>
            <a:lin ang="16200000" scaled="1"/>
            <a:tileRect/>
          </a:gradFill>
          <a:ln w="6350">
            <a:solidFill>
              <a:srgbClr val="4C3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sz="1050" dirty="0" smtClean="0">
                <a:solidFill>
                  <a:schemeClr val="tx1"/>
                </a:solidFill>
              </a:rPr>
              <a:t>Framework </a:t>
            </a:r>
          </a:p>
          <a:p>
            <a:pPr algn="ctr">
              <a:lnSpc>
                <a:spcPts val="1100"/>
              </a:lnSpc>
            </a:pPr>
            <a:r>
              <a:rPr lang="en-US" sz="1050" dirty="0" smtClean="0">
                <a:solidFill>
                  <a:schemeClr val="tx1"/>
                </a:solidFill>
              </a:rPr>
              <a:t>Step 1</a:t>
            </a:r>
            <a:endParaRPr lang="en-US" sz="1050" dirty="0">
              <a:solidFill>
                <a:schemeClr val="tx1"/>
              </a:solidFill>
            </a:endParaRPr>
          </a:p>
        </p:txBody>
      </p:sp>
      <p:grpSp>
        <p:nvGrpSpPr>
          <p:cNvPr id="63" name="Group 9"/>
          <p:cNvGrpSpPr/>
          <p:nvPr/>
        </p:nvGrpSpPr>
        <p:grpSpPr>
          <a:xfrm>
            <a:off x="153987" y="3396967"/>
            <a:ext cx="990600" cy="292666"/>
            <a:chOff x="380997" y="834108"/>
            <a:chExt cx="921587" cy="445066"/>
          </a:xfrm>
          <a:scene3d>
            <a:camera prst="orthographicFront"/>
            <a:lightRig rig="flat" dir="t"/>
          </a:scene3d>
        </p:grpSpPr>
        <p:sp>
          <p:nvSpPr>
            <p:cNvPr id="70" name="Rectangle 69"/>
            <p:cNvSpPr/>
            <p:nvPr/>
          </p:nvSpPr>
          <p:spPr>
            <a:xfrm>
              <a:off x="380997" y="834108"/>
              <a:ext cx="921587" cy="44506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1" name="Rectangle 70"/>
            <p:cNvSpPr/>
            <p:nvPr/>
          </p:nvSpPr>
          <p:spPr>
            <a:xfrm>
              <a:off x="380997" y="834108"/>
              <a:ext cx="921587" cy="4450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200" b="1" kern="1200" dirty="0" smtClean="0"/>
                <a:t>  Scenario C</a:t>
              </a:r>
            </a:p>
          </p:txBody>
        </p:sp>
      </p:grpSp>
      <p:cxnSp>
        <p:nvCxnSpPr>
          <p:cNvPr id="79" name="Straight Arrow Connector 78"/>
          <p:cNvCxnSpPr/>
          <p:nvPr/>
        </p:nvCxnSpPr>
        <p:spPr>
          <a:xfrm>
            <a:off x="1227974" y="3542506"/>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820987" y="3542506"/>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428374" y="3542506"/>
            <a:ext cx="2976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95446" y="914400"/>
            <a:ext cx="3908282" cy="440499"/>
            <a:chOff x="511317" y="-76200"/>
            <a:chExt cx="3908282" cy="291711"/>
          </a:xfrm>
          <a:scene3d>
            <a:camera prst="orthographicFront"/>
            <a:lightRig rig="flat" dir="t"/>
          </a:scene3d>
        </p:grpSpPr>
        <p:sp>
          <p:nvSpPr>
            <p:cNvPr id="17" name="Rounded Rectangle 16"/>
            <p:cNvSpPr/>
            <p:nvPr/>
          </p:nvSpPr>
          <p:spPr>
            <a:xfrm>
              <a:off x="511317" y="-76200"/>
              <a:ext cx="3908282" cy="252309"/>
            </a:xfrm>
            <a:prstGeom prst="roundRect">
              <a:avLst/>
            </a:prstGeom>
            <a:gradFill rotWithShape="0">
              <a:gsLst>
                <a:gs pos="0">
                  <a:schemeClr val="tx2">
                    <a:lumMod val="60000"/>
                    <a:lumOff val="40000"/>
                  </a:schemeClr>
                </a:gs>
                <a:gs pos="53000">
                  <a:srgbClr val="D4DEFF"/>
                </a:gs>
                <a:gs pos="83000">
                  <a:srgbClr val="D4DEFF"/>
                </a:gs>
                <a:gs pos="100000">
                  <a:srgbClr val="96AB94"/>
                </a:gs>
              </a:gsLst>
              <a:lin ang="16200000" scaled="0"/>
            </a:gra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18" name="Rounded Rectangle 4"/>
            <p:cNvSpPr/>
            <p:nvPr/>
          </p:nvSpPr>
          <p:spPr>
            <a:xfrm>
              <a:off x="522377" y="-76200"/>
              <a:ext cx="3886162" cy="29171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Case Study: Asthma-friendly Pharmacy</a:t>
              </a:r>
              <a:endParaRPr lang="en-US" sz="1400" b="1" kern="1200" dirty="0"/>
            </a:p>
          </p:txBody>
        </p:sp>
      </p:grpSp>
      <p:sp>
        <p:nvSpPr>
          <p:cNvPr id="67" name="Right Arrow 66"/>
          <p:cNvSpPr/>
          <p:nvPr/>
        </p:nvSpPr>
        <p:spPr>
          <a:xfrm>
            <a:off x="3125787" y="3200400"/>
            <a:ext cx="1295400" cy="609600"/>
          </a:xfrm>
          <a:prstGeom prst="rightArrow">
            <a:avLst>
              <a:gd name="adj1" fmla="val 50000"/>
              <a:gd name="adj2" fmla="val 41667"/>
            </a:avLst>
          </a:prstGeom>
          <a:gradFill flip="none" rotWithShape="1">
            <a:gsLst>
              <a:gs pos="0">
                <a:srgbClr val="9C9CFF"/>
              </a:gs>
              <a:gs pos="35000">
                <a:srgbClr val="BABAFF"/>
              </a:gs>
              <a:gs pos="100000">
                <a:srgbClr val="E4E4FF"/>
              </a:gs>
            </a:gsLst>
            <a:lin ang="16200000" scaled="1"/>
            <a:tileRect/>
          </a:gradFill>
          <a:ln w="6350">
            <a:solidFill>
              <a:srgbClr val="4C3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sz="1050" dirty="0" smtClean="0">
                <a:solidFill>
                  <a:schemeClr val="tx1"/>
                </a:solidFill>
              </a:rPr>
              <a:t>Framework</a:t>
            </a:r>
          </a:p>
          <a:p>
            <a:pPr algn="ctr">
              <a:lnSpc>
                <a:spcPts val="1100"/>
              </a:lnSpc>
            </a:pPr>
            <a:r>
              <a:rPr lang="en-US" sz="1050" dirty="0" smtClean="0">
                <a:solidFill>
                  <a:schemeClr val="tx1"/>
                </a:solidFill>
              </a:rPr>
              <a:t>Step 3</a:t>
            </a:r>
            <a:endParaRPr lang="en-US" sz="1050" dirty="0">
              <a:solidFill>
                <a:schemeClr val="tx1"/>
              </a:solidFill>
            </a:endParaRPr>
          </a:p>
        </p:txBody>
      </p:sp>
      <p:sp>
        <p:nvSpPr>
          <p:cNvPr id="68" name="Right Arrow 67"/>
          <p:cNvSpPr/>
          <p:nvPr/>
        </p:nvSpPr>
        <p:spPr>
          <a:xfrm>
            <a:off x="4725987" y="3200400"/>
            <a:ext cx="1295400" cy="609600"/>
          </a:xfrm>
          <a:prstGeom prst="rightArrow">
            <a:avLst>
              <a:gd name="adj1" fmla="val 50000"/>
              <a:gd name="adj2" fmla="val 41667"/>
            </a:avLst>
          </a:prstGeom>
          <a:gradFill flip="none" rotWithShape="1">
            <a:gsLst>
              <a:gs pos="0">
                <a:srgbClr val="9C9CFF"/>
              </a:gs>
              <a:gs pos="35000">
                <a:srgbClr val="BABAFF"/>
              </a:gs>
              <a:gs pos="100000">
                <a:srgbClr val="E4E4FF"/>
              </a:gs>
            </a:gsLst>
            <a:lin ang="16200000" scaled="1"/>
            <a:tileRect/>
          </a:gradFill>
          <a:ln w="6350">
            <a:solidFill>
              <a:srgbClr val="4C3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sz="1050" dirty="0" smtClean="0">
                <a:solidFill>
                  <a:schemeClr val="tx1"/>
                </a:solidFill>
              </a:rPr>
              <a:t>Framework</a:t>
            </a:r>
          </a:p>
          <a:p>
            <a:pPr algn="ctr">
              <a:lnSpc>
                <a:spcPts val="1100"/>
              </a:lnSpc>
            </a:pPr>
            <a:r>
              <a:rPr lang="en-US" sz="1050" dirty="0" smtClean="0">
                <a:solidFill>
                  <a:schemeClr val="tx1"/>
                </a:solidFill>
              </a:rPr>
              <a:t>Step 6</a:t>
            </a:r>
            <a:endParaRPr lang="en-US" sz="105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AFP Case Study</a:t>
            </a:r>
            <a:endParaRPr lang="en-US" dirty="0"/>
          </a:p>
        </p:txBody>
      </p:sp>
      <p:sp>
        <p:nvSpPr>
          <p:cNvPr id="3" name="Content Placeholder 2"/>
          <p:cNvSpPr>
            <a:spLocks noGrp="1"/>
          </p:cNvSpPr>
          <p:nvPr>
            <p:ph idx="1"/>
          </p:nvPr>
        </p:nvSpPr>
        <p:spPr>
          <a:xfrm>
            <a:off x="2135187" y="990600"/>
            <a:ext cx="3276600" cy="2514600"/>
          </a:xfrm>
        </p:spPr>
        <p:txBody>
          <a:bodyPr>
            <a:normAutofit/>
          </a:bodyPr>
          <a:lstStyle/>
          <a:p>
            <a:pPr marL="0" indent="0">
              <a:lnSpc>
                <a:spcPts val="1500"/>
              </a:lnSpc>
              <a:spcBef>
                <a:spcPts val="0"/>
              </a:spcBef>
              <a:buNone/>
            </a:pPr>
            <a:r>
              <a:rPr lang="en-US" sz="1200" dirty="0"/>
              <a:t>The </a:t>
            </a:r>
            <a:r>
              <a:rPr lang="en-US" sz="1200" dirty="0" smtClean="0"/>
              <a:t>asthma-friendly pharmacy (AFP) program is </a:t>
            </a:r>
            <a:r>
              <a:rPr lang="en-US" sz="1200" dirty="0"/>
              <a:t>an effort to </a:t>
            </a:r>
            <a:r>
              <a:rPr lang="en-US" sz="1200" dirty="0" smtClean="0"/>
              <a:t>improve the health of  asthma patients by encouraging them to use their asthma control medications  properly, thereby reducing their  reliance on “rescue inhalers”.  </a:t>
            </a:r>
          </a:p>
          <a:p>
            <a:pPr marL="0" indent="0">
              <a:lnSpc>
                <a:spcPts val="1500"/>
              </a:lnSpc>
              <a:spcBef>
                <a:spcPts val="0"/>
              </a:spcBef>
              <a:buNone/>
            </a:pPr>
            <a:endParaRPr lang="en-US" sz="1200" dirty="0" smtClean="0"/>
          </a:p>
          <a:p>
            <a:pPr marL="0" indent="0">
              <a:lnSpc>
                <a:spcPts val="1500"/>
              </a:lnSpc>
              <a:spcBef>
                <a:spcPts val="0"/>
              </a:spcBef>
              <a:buNone/>
            </a:pPr>
            <a:r>
              <a:rPr lang="en-US" sz="1200" dirty="0" smtClean="0"/>
              <a:t>The AFP program encourages pharmacies to integrate </a:t>
            </a:r>
            <a:r>
              <a:rPr lang="en-US" sz="1200" dirty="0"/>
              <a:t>very focused </a:t>
            </a:r>
            <a:r>
              <a:rPr lang="en-US" sz="1200" dirty="0" smtClean="0"/>
              <a:t>patient education into </a:t>
            </a:r>
            <a:r>
              <a:rPr lang="en-US" sz="1200" dirty="0"/>
              <a:t>the normal pharmacy workflow. This requires moving from a focus on products to a focus on patients. </a:t>
            </a:r>
            <a:endParaRPr lang="en-US" sz="1200" dirty="0" smtClean="0"/>
          </a:p>
          <a:p>
            <a:pPr>
              <a:buNone/>
            </a:pPr>
            <a:endParaRPr lang="en-US" dirty="0"/>
          </a:p>
          <a:p>
            <a:pPr>
              <a:buNone/>
            </a:pPr>
            <a:endParaRPr lang="en-US" dirty="0" smtClean="0">
              <a:solidFill>
                <a:srgbClr val="FF0000"/>
              </a:solidFill>
            </a:endParaRPr>
          </a:p>
        </p:txBody>
      </p:sp>
      <p:pic>
        <p:nvPicPr>
          <p:cNvPr id="4" name="Picture 3" descr="asthma_edu.jpg"/>
          <p:cNvPicPr>
            <a:picLocks noChangeAspect="1"/>
          </p:cNvPicPr>
          <p:nvPr/>
        </p:nvPicPr>
        <p:blipFill>
          <a:blip r:embed="rId3"/>
          <a:srcRect b="4308"/>
          <a:stretch>
            <a:fillRect/>
          </a:stretch>
        </p:blipFill>
        <p:spPr>
          <a:xfrm>
            <a:off x="153987" y="1066800"/>
            <a:ext cx="1752600" cy="2527300"/>
          </a:xfrm>
          <a:prstGeom prst="rect">
            <a:avLst/>
          </a:prstGeom>
        </p:spPr>
      </p:pic>
    </p:spTree>
  </p:cSld>
  <p:clrMapOvr>
    <a:masterClrMapping/>
  </p:clrMapOvr>
</p:sld>
</file>

<file path=ppt/theme/theme1.xml><?xml version="1.0" encoding="utf-8"?>
<a:theme xmlns:a="http://schemas.openxmlformats.org/drawingml/2006/main" name="NCEH_template">
  <a:themeElements>
    <a:clrScheme name="Custom 2">
      <a:dk1>
        <a:srgbClr val="000000"/>
      </a:dk1>
      <a:lt1>
        <a:srgbClr val="FFFFFF"/>
      </a:lt1>
      <a:dk2>
        <a:srgbClr val="4C3A62"/>
      </a:dk2>
      <a:lt2>
        <a:srgbClr val="808080"/>
      </a:lt2>
      <a:accent1>
        <a:srgbClr val="6985B6"/>
      </a:accent1>
      <a:accent2>
        <a:srgbClr val="3333CC"/>
      </a:accent2>
      <a:accent3>
        <a:srgbClr val="FFFFFF"/>
      </a:accent3>
      <a:accent4>
        <a:srgbClr val="000000"/>
      </a:accent4>
      <a:accent5>
        <a:srgbClr val="C1D5B0"/>
      </a:accent5>
      <a:accent6>
        <a:srgbClr val="2D2DB9"/>
      </a:accent6>
      <a:hlink>
        <a:srgbClr val="CCCCFF"/>
      </a:hlink>
      <a:folHlink>
        <a:srgbClr val="B2B2B2"/>
      </a:folHlink>
    </a:clrScheme>
    <a:fontScheme name="blue_webinar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25270</TotalTime>
  <Words>13591</Words>
  <Application>Microsoft Office PowerPoint</Application>
  <PresentationFormat>Custom</PresentationFormat>
  <Paragraphs>917</Paragraphs>
  <Slides>78</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Courier New</vt:lpstr>
      <vt:lpstr>Times New Roman</vt:lpstr>
      <vt:lpstr>Wingdings</vt:lpstr>
      <vt:lpstr>NCEH_template</vt:lpstr>
      <vt:lpstr>“How Purpose, User and Use  Frame Evaluation Choices ”  Presented by Tom Chapel </vt:lpstr>
      <vt:lpstr>Learning objectives</vt:lpstr>
      <vt:lpstr>Today’s Focus</vt:lpstr>
      <vt:lpstr>Those Dreaded Words…</vt:lpstr>
      <vt:lpstr>Purpose/User/Use</vt:lpstr>
      <vt:lpstr>The “Building a House”  Analogy</vt:lpstr>
      <vt:lpstr>The Purpose Helps You Focus Your Evaluation Choices</vt:lpstr>
      <vt:lpstr>Module overview</vt:lpstr>
      <vt:lpstr>The AFP Case Study</vt:lpstr>
      <vt:lpstr>The AFP Case Study</vt:lpstr>
      <vt:lpstr>The AFP Case Study</vt:lpstr>
      <vt:lpstr>Step 1: Engage the Stakeholders</vt:lpstr>
      <vt:lpstr>Who Are the Key Stakeholders?</vt:lpstr>
      <vt:lpstr>Scenario A: Description</vt:lpstr>
      <vt:lpstr>Scenario A: Purpose/User/Use</vt:lpstr>
      <vt:lpstr>Framework Step 1:  Engage the Stakeholders</vt:lpstr>
      <vt:lpstr>Scenario B:  Program Improvement</vt:lpstr>
      <vt:lpstr>Scenario B: Purpose/User/Use</vt:lpstr>
      <vt:lpstr>Scenario B: Purpose/User/Use</vt:lpstr>
      <vt:lpstr>Framework Step 1:  Engage the Stakeholders</vt:lpstr>
      <vt:lpstr>Framework Step 1:  Engage the Stakeholders</vt:lpstr>
      <vt:lpstr>Compare and Contrast</vt:lpstr>
      <vt:lpstr>More About Step 1: Engaging the Stakeholders</vt:lpstr>
      <vt:lpstr>Step 3: Focus the Evaluation Design</vt:lpstr>
      <vt:lpstr>Choosing the Evaluation Focus</vt:lpstr>
      <vt:lpstr>Five Basic Evaluation Focuses</vt:lpstr>
      <vt:lpstr>AFP Case Study Review</vt:lpstr>
      <vt:lpstr>Scenario A: Review</vt:lpstr>
      <vt:lpstr>Scenario A: Review Purpose/User/Use</vt:lpstr>
      <vt:lpstr>Choosing the Evaluation Focus</vt:lpstr>
      <vt:lpstr> Consider the Program Description</vt:lpstr>
      <vt:lpstr> Focus the Evaluation Design</vt:lpstr>
      <vt:lpstr> Focus the Evaluation Design</vt:lpstr>
      <vt:lpstr>Which Question(s) Will Be The Most Useful?</vt:lpstr>
      <vt:lpstr>Which Question(s) Will Be The Most Useful?</vt:lpstr>
      <vt:lpstr>Activities and Outcomes Questions</vt:lpstr>
      <vt:lpstr>Scenario B:  Review</vt:lpstr>
      <vt:lpstr>Scenario B: Review Purpose/User/Use</vt:lpstr>
      <vt:lpstr>Consider the Program Description</vt:lpstr>
      <vt:lpstr> Focus the Evaluation Design</vt:lpstr>
      <vt:lpstr>Which Question(s) Will Be The Most Useful?</vt:lpstr>
      <vt:lpstr>Which Question(s) Will Be The Most Useful?</vt:lpstr>
      <vt:lpstr>Compare and Contrast</vt:lpstr>
      <vt:lpstr>More About Step 3: Focus the Evaluation Design</vt:lpstr>
      <vt:lpstr>Step 6: Ensure Use and  Share Lessons Learned</vt:lpstr>
      <vt:lpstr>Factors Necessary for Ensuring Use</vt:lpstr>
      <vt:lpstr>The Evaluation “Report”</vt:lpstr>
      <vt:lpstr>Key Components of Every Evaluation Report</vt:lpstr>
      <vt:lpstr>Tailor Your Evaluation Findings  to Your Audience</vt:lpstr>
      <vt:lpstr>AFP Case Study Review</vt:lpstr>
      <vt:lpstr>Scenario A: Purpose/User/Use</vt:lpstr>
      <vt:lpstr>Ensure Use With Appropriate Communication Format</vt:lpstr>
      <vt:lpstr>Ensure Use With Appropriate Communication Format</vt:lpstr>
      <vt:lpstr>Scenario B: Purpose/User/Use</vt:lpstr>
      <vt:lpstr>Ensure Use With Appropriate Communication Format</vt:lpstr>
      <vt:lpstr>Ensure Use With Appropriate Communication Format</vt:lpstr>
      <vt:lpstr>Compare and Contrast</vt:lpstr>
      <vt:lpstr>More About Step 6: Ensuring Use</vt:lpstr>
      <vt:lpstr>Scenario C – Flying Solo</vt:lpstr>
      <vt:lpstr>Scenario C:  Justify Program Expenditure</vt:lpstr>
      <vt:lpstr>Begin Scenario C</vt:lpstr>
      <vt:lpstr>Purpose/User/Use</vt:lpstr>
      <vt:lpstr>Purpose/User/Use</vt:lpstr>
      <vt:lpstr>Framework Step 1:  Engage the Stakeholders</vt:lpstr>
      <vt:lpstr>Framework Step 1:  Engage the Stakeholders</vt:lpstr>
      <vt:lpstr>PowerPoint Presentation</vt:lpstr>
      <vt:lpstr>Framework Step 3:  Focus the Evaluation Design</vt:lpstr>
      <vt:lpstr> Focus the Evaluation Design</vt:lpstr>
      <vt:lpstr> Focus the Evaluation Design</vt:lpstr>
      <vt:lpstr>Which Question(s) Will Be The Most Useful?</vt:lpstr>
      <vt:lpstr>Which Question(s) Will Be The Most Useful?</vt:lpstr>
      <vt:lpstr>Compare and Contrast</vt:lpstr>
      <vt:lpstr>Framework Step 6: Ensure Use  and Share Lessons Leaned</vt:lpstr>
      <vt:lpstr>Ensure Use With Appropriate Communication Format</vt:lpstr>
      <vt:lpstr>Ensure Use With Appropriate Communication Format</vt:lpstr>
      <vt:lpstr>PowerPoint Presentation</vt:lpstr>
      <vt:lpstr>Wrap-up</vt:lpstr>
      <vt:lpstr>End “Evaluation Purpose”</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Methods in  Program Evaluation”</dc:title>
  <dc:creator>User</dc:creator>
  <cp:lastModifiedBy>IQV2</cp:lastModifiedBy>
  <cp:revision>896</cp:revision>
  <cp:lastPrinted>2012-07-02T17:25:37Z</cp:lastPrinted>
  <dcterms:created xsi:type="dcterms:W3CDTF">2012-05-31T21:18:28Z</dcterms:created>
  <dcterms:modified xsi:type="dcterms:W3CDTF">2016-02-23T18:03:32Z</dcterms:modified>
</cp:coreProperties>
</file>