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6" r:id="rId3"/>
    <p:sldMasterId id="2147483696" r:id="rId4"/>
  </p:sldMasterIdLst>
  <p:notesMasterIdLst>
    <p:notesMasterId r:id="rId27"/>
  </p:notesMasterIdLst>
  <p:handoutMasterIdLst>
    <p:handoutMasterId r:id="rId28"/>
  </p:handoutMasterIdLst>
  <p:sldIdLst>
    <p:sldId id="284" r:id="rId5"/>
    <p:sldId id="283" r:id="rId6"/>
    <p:sldId id="282" r:id="rId7"/>
    <p:sldId id="288" r:id="rId8"/>
    <p:sldId id="286" r:id="rId9"/>
    <p:sldId id="287" r:id="rId10"/>
    <p:sldId id="306" r:id="rId11"/>
    <p:sldId id="262" r:id="rId12"/>
    <p:sldId id="272" r:id="rId13"/>
    <p:sldId id="280" r:id="rId14"/>
    <p:sldId id="302" r:id="rId15"/>
    <p:sldId id="266" r:id="rId16"/>
    <p:sldId id="267" r:id="rId17"/>
    <p:sldId id="304" r:id="rId18"/>
    <p:sldId id="292" r:id="rId19"/>
    <p:sldId id="300" r:id="rId20"/>
    <p:sldId id="303" r:id="rId21"/>
    <p:sldId id="296" r:id="rId22"/>
    <p:sldId id="276" r:id="rId23"/>
    <p:sldId id="307" r:id="rId24"/>
    <p:sldId id="308" r:id="rId25"/>
    <p:sldId id="28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xh9" initials="KH" lastIdx="7" clrIdx="0"/>
  <p:cmAuthor id="1" name="CDC User" initials="CU" lastIdx="3" clrIdx="1"/>
  <p:cmAuthor id="2" name="CDC User" initials="Scd3" lastIdx="8" clrIdx="2"/>
  <p:cmAuthor id="3" name="Myles, Zachary (CDC/DDNID/NCEH/DEHSP)" initials="MZ(" lastIdx="6" clrIdx="3">
    <p:extLst>
      <p:ext uri="{19B8F6BF-5375-455C-9EA6-DF929625EA0E}">
        <p15:presenceInfo xmlns:p15="http://schemas.microsoft.com/office/powerpoint/2012/main" userId="S-1-5-21-1207783550-2075000910-922709458-211106" providerId="AD"/>
      </p:ext>
    </p:extLst>
  </p:cmAuthor>
  <p:cmAuthor id="4" name="Zahran, Hatice S. (CDC/DDNID/NCEH/DEHSP)" initials="ZHS(" lastIdx="3" clrIdx="4">
    <p:extLst>
      <p:ext uri="{19B8F6BF-5375-455C-9EA6-DF929625EA0E}">
        <p15:presenceInfo xmlns:p15="http://schemas.microsoft.com/office/powerpoint/2012/main" userId="S-1-5-21-1207783550-2075000910-922709458-169285" providerId="AD"/>
      </p:ext>
    </p:extLst>
  </p:cmAuthor>
  <p:cmAuthor id="5" name="Wilder, Lynn (CDC/DDNID/NCEH/OD)" initials="WL(" lastIdx="1" clrIdx="5">
    <p:extLst>
      <p:ext uri="{19B8F6BF-5375-455C-9EA6-DF929625EA0E}">
        <p15:presenceInfo xmlns:p15="http://schemas.microsoft.com/office/powerpoint/2012/main" userId="S-1-5-21-1207783550-2075000910-922709458-169179" providerId="AD"/>
      </p:ext>
    </p:extLst>
  </p:cmAuthor>
  <p:cmAuthor id="6" name="NCEH/ATSDR/OD/Office of Science" initials="OS" lastIdx="4" clrIdx="6">
    <p:extLst>
      <p:ext uri="{19B8F6BF-5375-455C-9EA6-DF929625EA0E}">
        <p15:presenceInfo xmlns:p15="http://schemas.microsoft.com/office/powerpoint/2012/main" userId="NCEH/ATSDR/OD/Office of Scien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D57"/>
    <a:srgbClr val="0039A6"/>
    <a:srgbClr val="4B4B4B"/>
    <a:srgbClr val="000000"/>
    <a:srgbClr val="541900"/>
    <a:srgbClr val="D6D100"/>
    <a:srgbClr val="B02200"/>
    <a:srgbClr val="9A9600"/>
    <a:srgbClr val="FF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3" autoAdjust="0"/>
    <p:restoredTop sz="78795" autoAdjust="0"/>
  </p:normalViewPr>
  <p:slideViewPr>
    <p:cSldViewPr>
      <p:cViewPr varScale="1">
        <p:scale>
          <a:sx n="58" d="100"/>
          <a:sy n="58" d="100"/>
        </p:scale>
        <p:origin x="1962" y="6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732" y="-11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0923691877964"/>
          <c:y val="0.1146871114794861"/>
          <c:w val="0.88001468853090603"/>
          <c:h val="0.73328153059814893"/>
        </c:manualLayout>
      </c:layout>
      <c:lineChart>
        <c:grouping val="standard"/>
        <c:varyColors val="0"/>
        <c:ser>
          <c:idx val="15"/>
          <c:order val="0"/>
          <c:tx>
            <c:strRef>
              <c:f>Sheet1!$A$10:$B$10</c:f>
              <c:strCache>
                <c:ptCount val="2"/>
                <c:pt idx="0">
                  <c:v>Current*</c:v>
                </c:pt>
              </c:strCache>
            </c:strRef>
          </c:tx>
          <c:spPr>
            <a:ln w="38100">
              <a:solidFill>
                <a:srgbClr val="541900"/>
              </a:solidFill>
            </a:ln>
          </c:spPr>
          <c:marker>
            <c:symbol val="none"/>
          </c:marker>
          <c:cat>
            <c:numRef>
              <c:f>Sheet1!$C$1:$AM$1</c:f>
              <c:numCache>
                <c:formatCode>General</c:formatCode>
                <c:ptCount val="37"/>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numCache>
            </c:numRef>
          </c:cat>
          <c:val>
            <c:numRef>
              <c:f>Sheet1!$C$10:$AM$10</c:f>
              <c:numCache>
                <c:formatCode>General</c:formatCode>
                <c:ptCount val="37"/>
                <c:pt idx="20">
                  <c:v>7.3</c:v>
                </c:pt>
                <c:pt idx="21">
                  <c:v>7.2</c:v>
                </c:pt>
                <c:pt idx="22">
                  <c:v>6.9</c:v>
                </c:pt>
                <c:pt idx="23">
                  <c:v>7.1</c:v>
                </c:pt>
                <c:pt idx="24">
                  <c:v>7.7</c:v>
                </c:pt>
                <c:pt idx="25">
                  <c:v>7.8</c:v>
                </c:pt>
                <c:pt idx="26">
                  <c:v>7.7</c:v>
                </c:pt>
                <c:pt idx="27">
                  <c:v>7.8</c:v>
                </c:pt>
                <c:pt idx="28">
                  <c:v>8.1999999999999993</c:v>
                </c:pt>
                <c:pt idx="29">
                  <c:v>8.4</c:v>
                </c:pt>
                <c:pt idx="30">
                  <c:v>8.5</c:v>
                </c:pt>
                <c:pt idx="31">
                  <c:v>8.3000000000000007</c:v>
                </c:pt>
                <c:pt idx="32">
                  <c:v>7.3</c:v>
                </c:pt>
                <c:pt idx="33">
                  <c:v>7.7</c:v>
                </c:pt>
                <c:pt idx="34">
                  <c:v>7.8</c:v>
                </c:pt>
                <c:pt idx="35">
                  <c:v>8.3000000000000007</c:v>
                </c:pt>
                <c:pt idx="36">
                  <c:v>7.9</c:v>
                </c:pt>
              </c:numCache>
            </c:numRef>
          </c:val>
          <c:smooth val="0"/>
          <c:extLst>
            <c:ext xmlns:c16="http://schemas.microsoft.com/office/drawing/2014/chart" uri="{C3380CC4-5D6E-409C-BE32-E72D297353CC}">
              <c16:uniqueId val="{00000000-2E5E-42FA-9571-9CCA58CEF432}"/>
            </c:ext>
          </c:extLst>
        </c:ser>
        <c:ser>
          <c:idx val="0"/>
          <c:order val="1"/>
          <c:tx>
            <c:strRef>
              <c:f>Sheet1!$A$2</c:f>
              <c:strCache>
                <c:ptCount val="1"/>
                <c:pt idx="0">
                  <c:v>12-month*</c:v>
                </c:pt>
              </c:strCache>
            </c:strRef>
          </c:tx>
          <c:spPr>
            <a:ln w="38100">
              <a:solidFill>
                <a:srgbClr val="541900"/>
              </a:solidFill>
            </a:ln>
          </c:spPr>
          <c:marker>
            <c:symbol val="none"/>
          </c:marker>
          <c:cat>
            <c:numRef>
              <c:f>Sheet1!$C$1:$AM$1</c:f>
              <c:numCache>
                <c:formatCode>General</c:formatCode>
                <c:ptCount val="37"/>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numCache>
            </c:numRef>
          </c:cat>
          <c:val>
            <c:numRef>
              <c:f>Sheet1!$C$2:$AF$2</c:f>
              <c:numCache>
                <c:formatCode>General</c:formatCode>
                <c:ptCount val="30"/>
                <c:pt idx="0">
                  <c:v>3.2</c:v>
                </c:pt>
                <c:pt idx="1">
                  <c:v>3.5</c:v>
                </c:pt>
                <c:pt idx="2">
                  <c:v>3.8</c:v>
                </c:pt>
                <c:pt idx="3">
                  <c:v>3.6</c:v>
                </c:pt>
                <c:pt idx="4">
                  <c:v>3.7</c:v>
                </c:pt>
                <c:pt idx="5">
                  <c:v>4.0999999999999996</c:v>
                </c:pt>
                <c:pt idx="6">
                  <c:v>4</c:v>
                </c:pt>
                <c:pt idx="7">
                  <c:v>4.0999999999999996</c:v>
                </c:pt>
                <c:pt idx="8">
                  <c:v>4.8</c:v>
                </c:pt>
                <c:pt idx="9">
                  <c:v>4.2</c:v>
                </c:pt>
                <c:pt idx="10">
                  <c:v>4.7</c:v>
                </c:pt>
                <c:pt idx="11">
                  <c:v>4.9000000000000004</c:v>
                </c:pt>
                <c:pt idx="12">
                  <c:v>5.0999999999999996</c:v>
                </c:pt>
                <c:pt idx="13">
                  <c:v>5.6</c:v>
                </c:pt>
                <c:pt idx="14">
                  <c:v>5.7</c:v>
                </c:pt>
                <c:pt idx="15">
                  <c:v>5.5</c:v>
                </c:pt>
              </c:numCache>
            </c:numRef>
          </c:val>
          <c:smooth val="0"/>
          <c:extLst>
            <c:ext xmlns:c16="http://schemas.microsoft.com/office/drawing/2014/chart" uri="{C3380CC4-5D6E-409C-BE32-E72D297353CC}">
              <c16:uniqueId val="{00000001-2E5E-42FA-9571-9CCA58CEF432}"/>
            </c:ext>
          </c:extLst>
        </c:ser>
        <c:dLbls>
          <c:showLegendKey val="0"/>
          <c:showVal val="0"/>
          <c:showCatName val="0"/>
          <c:showSerName val="0"/>
          <c:showPercent val="0"/>
          <c:showBubbleSize val="0"/>
        </c:dLbls>
        <c:smooth val="0"/>
        <c:axId val="124688640"/>
        <c:axId val="124690816"/>
      </c:lineChart>
      <c:catAx>
        <c:axId val="124688640"/>
        <c:scaling>
          <c:orientation val="minMax"/>
        </c:scaling>
        <c:delete val="0"/>
        <c:axPos val="b"/>
        <c:title>
          <c:tx>
            <c:rich>
              <a:bodyPr/>
              <a:lstStyle/>
              <a:p>
                <a:pPr>
                  <a:defRPr sz="1500">
                    <a:solidFill>
                      <a:srgbClr val="0039A6"/>
                    </a:solidFill>
                  </a:defRPr>
                </a:pPr>
                <a:r>
                  <a:rPr lang="en-US" sz="1500" dirty="0" smtClean="0">
                    <a:solidFill>
                      <a:srgbClr val="0039A6"/>
                    </a:solidFill>
                  </a:rPr>
                  <a:t>Year</a:t>
                </a:r>
                <a:endParaRPr lang="en-US" sz="1500" dirty="0">
                  <a:solidFill>
                    <a:srgbClr val="0039A6"/>
                  </a:solidFill>
                </a:endParaRPr>
              </a:p>
            </c:rich>
          </c:tx>
          <c:layout/>
          <c:overlay val="0"/>
        </c:title>
        <c:numFmt formatCode="General" sourceLinked="1"/>
        <c:majorTickMark val="out"/>
        <c:minorTickMark val="none"/>
        <c:tickLblPos val="nextTo"/>
        <c:spPr>
          <a:ln w="3793">
            <a:solidFill>
              <a:srgbClr val="0039A6"/>
            </a:solidFill>
            <a:prstDash val="solid"/>
          </a:ln>
        </c:spPr>
        <c:txPr>
          <a:bodyPr rot="0" vert="horz"/>
          <a:lstStyle/>
          <a:p>
            <a:pPr>
              <a:defRPr sz="1200">
                <a:solidFill>
                  <a:srgbClr val="0039A6"/>
                </a:solidFill>
              </a:defRPr>
            </a:pPr>
            <a:endParaRPr lang="en-US"/>
          </a:p>
        </c:txPr>
        <c:crossAx val="124690816"/>
        <c:crosses val="autoZero"/>
        <c:auto val="1"/>
        <c:lblAlgn val="ctr"/>
        <c:lblOffset val="100"/>
        <c:tickLblSkip val="2"/>
        <c:tickMarkSkip val="1"/>
        <c:noMultiLvlLbl val="0"/>
      </c:catAx>
      <c:valAx>
        <c:axId val="124690816"/>
        <c:scaling>
          <c:orientation val="minMax"/>
          <c:min val="0"/>
        </c:scaling>
        <c:delete val="0"/>
        <c:axPos val="l"/>
        <c:title>
          <c:tx>
            <c:rich>
              <a:bodyPr rot="-5400000" vert="horz"/>
              <a:lstStyle/>
              <a:p>
                <a:pPr>
                  <a:defRPr sz="1400">
                    <a:solidFill>
                      <a:srgbClr val="0039A6"/>
                    </a:solidFill>
                  </a:defRPr>
                </a:pPr>
                <a:r>
                  <a:rPr lang="en-US" sz="1400" b="1" dirty="0" smtClean="0">
                    <a:solidFill>
                      <a:srgbClr val="0039A6"/>
                    </a:solidFill>
                  </a:rPr>
                  <a:t>Percent</a:t>
                </a:r>
                <a:r>
                  <a:rPr lang="en-US" sz="1400" b="1" baseline="0" dirty="0" smtClean="0">
                    <a:solidFill>
                      <a:srgbClr val="0039A6"/>
                    </a:solidFill>
                  </a:rPr>
                  <a:t> </a:t>
                </a:r>
                <a:endParaRPr lang="en-US" sz="1400" b="1" dirty="0">
                  <a:solidFill>
                    <a:srgbClr val="0039A6"/>
                  </a:solidFill>
                </a:endParaRPr>
              </a:p>
            </c:rich>
          </c:tx>
          <c:layout>
            <c:manualLayout>
              <c:xMode val="edge"/>
              <c:yMode val="edge"/>
              <c:x val="2.4505405860964627E-2"/>
              <c:y val="0.35381314177833034"/>
            </c:manualLayout>
          </c:layout>
          <c:overlay val="0"/>
        </c:title>
        <c:numFmt formatCode="General" sourceLinked="1"/>
        <c:majorTickMark val="out"/>
        <c:minorTickMark val="none"/>
        <c:tickLblPos val="nextTo"/>
        <c:spPr>
          <a:ln w="3793">
            <a:solidFill>
              <a:srgbClr val="0039A6"/>
            </a:solidFill>
            <a:prstDash val="solid"/>
          </a:ln>
        </c:spPr>
        <c:txPr>
          <a:bodyPr rot="0" vert="horz"/>
          <a:lstStyle/>
          <a:p>
            <a:pPr>
              <a:defRPr sz="1400">
                <a:solidFill>
                  <a:srgbClr val="0039A6"/>
                </a:solidFill>
              </a:defRPr>
            </a:pPr>
            <a:endParaRPr lang="en-US"/>
          </a:p>
        </c:txPr>
        <c:crossAx val="124688640"/>
        <c:crossesAt val="1"/>
        <c:crossBetween val="between"/>
        <c:majorUnit val="2"/>
        <c:minorUnit val="0.1"/>
      </c:valAx>
      <c:spPr>
        <a:noFill/>
        <a:ln w="30342">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pitchFamily="34" charset="0"/>
          <a:ea typeface="Times New Roman"/>
          <a:cs typeface="Calibri"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88080001895749"/>
          <c:y val="4.2993603617429217E-2"/>
          <c:w val="0.76943909789054143"/>
          <c:h val="0.83304439670615016"/>
        </c:manualLayout>
      </c:layout>
      <c:barChart>
        <c:barDir val="col"/>
        <c:grouping val="clustered"/>
        <c:varyColors val="0"/>
        <c:ser>
          <c:idx val="0"/>
          <c:order val="0"/>
          <c:tx>
            <c:strRef>
              <c:f>Sheet1!$A$2</c:f>
              <c:strCache>
                <c:ptCount val="1"/>
                <c:pt idx="0">
                  <c:v>Number</c:v>
                </c:pt>
              </c:strCache>
            </c:strRef>
          </c:tx>
          <c:spPr>
            <a:solidFill>
              <a:srgbClr val="007D57"/>
            </a:solidFill>
            <a:ln>
              <a:solidFill>
                <a:srgbClr val="000000"/>
              </a:solidFill>
            </a:ln>
          </c:spPr>
          <c:invertIfNegative val="0"/>
          <c:cat>
            <c:strRef>
              <c:f>Sheet1!$B$1:$J$1</c:f>
              <c:strCache>
                <c:ptCount val="9"/>
                <c:pt idx="0">
                  <c:v>2010</c:v>
                </c:pt>
                <c:pt idx="1">
                  <c:v>2011</c:v>
                </c:pt>
                <c:pt idx="2">
                  <c:v>2012</c:v>
                </c:pt>
                <c:pt idx="3">
                  <c:v>2013</c:v>
                </c:pt>
                <c:pt idx="4">
                  <c:v>2014</c:v>
                </c:pt>
                <c:pt idx="5">
                  <c:v>20142</c:v>
                </c:pt>
                <c:pt idx="6">
                  <c:v>2015</c:v>
                </c:pt>
                <c:pt idx="7">
                  <c:v>20152</c:v>
                </c:pt>
                <c:pt idx="8">
                  <c:v>2016</c:v>
                </c:pt>
              </c:strCache>
            </c:strRef>
          </c:cat>
          <c:val>
            <c:numRef>
              <c:f>Sheet1!$B$2:$J$2</c:f>
              <c:numCache>
                <c:formatCode>General</c:formatCode>
                <c:ptCount val="9"/>
                <c:pt idx="0" formatCode="0">
                  <c:v>401.88400000000001</c:v>
                </c:pt>
                <c:pt idx="1">
                  <c:v>369</c:v>
                </c:pt>
                <c:pt idx="2">
                  <c:v>373</c:v>
                </c:pt>
                <c:pt idx="3">
                  <c:v>347</c:v>
                </c:pt>
                <c:pt idx="4">
                  <c:v>340</c:v>
                </c:pt>
                <c:pt idx="6">
                  <c:v>#N/A</c:v>
                </c:pt>
                <c:pt idx="8">
                  <c:v>189</c:v>
                </c:pt>
              </c:numCache>
            </c:numRef>
          </c:val>
          <c:extLst>
            <c:ext xmlns:c16="http://schemas.microsoft.com/office/drawing/2014/chart" uri="{C3380CC4-5D6E-409C-BE32-E72D297353CC}">
              <c16:uniqueId val="{00000000-D0FF-4511-8BDD-8B2A88CF8717}"/>
            </c:ext>
          </c:extLst>
        </c:ser>
        <c:dLbls>
          <c:showLegendKey val="0"/>
          <c:showVal val="0"/>
          <c:showCatName val="0"/>
          <c:showSerName val="0"/>
          <c:showPercent val="0"/>
          <c:showBubbleSize val="0"/>
        </c:dLbls>
        <c:gapWidth val="61"/>
        <c:axId val="352298096"/>
        <c:axId val="352298488"/>
      </c:barChart>
      <c:lineChart>
        <c:grouping val="standard"/>
        <c:varyColors val="0"/>
        <c:ser>
          <c:idx val="2"/>
          <c:order val="1"/>
          <c:tx>
            <c:strRef>
              <c:f>Sheet1!$A$4</c:f>
              <c:strCache>
                <c:ptCount val="1"/>
                <c:pt idx="0">
                  <c:v>PBR</c:v>
                </c:pt>
              </c:strCache>
            </c:strRef>
          </c:tx>
          <c:spPr>
            <a:ln w="38100">
              <a:solidFill>
                <a:schemeClr val="tx1"/>
              </a:solidFill>
            </a:ln>
          </c:spPr>
          <c:marker>
            <c:symbol val="circle"/>
            <c:size val="6"/>
            <c:spPr>
              <a:solidFill>
                <a:srgbClr val="0039A6"/>
              </a:solidFill>
              <a:ln>
                <a:solidFill>
                  <a:srgbClr val="0039A6"/>
                </a:solidFill>
              </a:ln>
            </c:spPr>
          </c:marker>
          <c:cat>
            <c:strRef>
              <c:f>Sheet1!$B$1:$J$1</c:f>
              <c:strCache>
                <c:ptCount val="9"/>
                <c:pt idx="0">
                  <c:v>2010</c:v>
                </c:pt>
                <c:pt idx="1">
                  <c:v>2011</c:v>
                </c:pt>
                <c:pt idx="2">
                  <c:v>2012</c:v>
                </c:pt>
                <c:pt idx="3">
                  <c:v>2013</c:v>
                </c:pt>
                <c:pt idx="4">
                  <c:v>2014</c:v>
                </c:pt>
                <c:pt idx="5">
                  <c:v>20142</c:v>
                </c:pt>
                <c:pt idx="6">
                  <c:v>2015</c:v>
                </c:pt>
                <c:pt idx="7">
                  <c:v>20152</c:v>
                </c:pt>
                <c:pt idx="8">
                  <c:v>2016</c:v>
                </c:pt>
              </c:strCache>
            </c:strRef>
          </c:cat>
          <c:val>
            <c:numRef>
              <c:f>Sheet1!$B$4:$J$4</c:f>
              <c:numCache>
                <c:formatCode>General</c:formatCode>
                <c:ptCount val="9"/>
                <c:pt idx="0" formatCode="0.0">
                  <c:v>12.99</c:v>
                </c:pt>
                <c:pt idx="1">
                  <c:v>11.8</c:v>
                </c:pt>
                <c:pt idx="2">
                  <c:v>11.9</c:v>
                </c:pt>
                <c:pt idx="3">
                  <c:v>11</c:v>
                </c:pt>
                <c:pt idx="4">
                  <c:v>10.7</c:v>
                </c:pt>
                <c:pt idx="6">
                  <c:v>#N/A</c:v>
                </c:pt>
                <c:pt idx="8">
                  <c:v>5.9</c:v>
                </c:pt>
              </c:numCache>
            </c:numRef>
          </c:val>
          <c:smooth val="0"/>
          <c:extLst>
            <c:ext xmlns:c16="http://schemas.microsoft.com/office/drawing/2014/chart" uri="{C3380CC4-5D6E-409C-BE32-E72D297353CC}">
              <c16:uniqueId val="{00000002-D0FF-4511-8BDD-8B2A88CF8717}"/>
            </c:ext>
          </c:extLst>
        </c:ser>
        <c:ser>
          <c:idx val="3"/>
          <c:order val="2"/>
          <c:tx>
            <c:strRef>
              <c:f>Sheet1!#REF!</c:f>
              <c:strCache>
                <c:ptCount val="1"/>
                <c:pt idx="0">
                  <c:v>#REF!</c:v>
                </c:pt>
              </c:strCache>
            </c:strRef>
          </c:tx>
          <c:marker>
            <c:symbol val="none"/>
          </c:marker>
          <c:cat>
            <c:strRef>
              <c:f>Sheet1!$B$1:$J$1</c:f>
              <c:strCache>
                <c:ptCount val="9"/>
                <c:pt idx="0">
                  <c:v>2010</c:v>
                </c:pt>
                <c:pt idx="1">
                  <c:v>2011</c:v>
                </c:pt>
                <c:pt idx="2">
                  <c:v>2012</c:v>
                </c:pt>
                <c:pt idx="3">
                  <c:v>2013</c:v>
                </c:pt>
                <c:pt idx="4">
                  <c:v>2014</c:v>
                </c:pt>
                <c:pt idx="5">
                  <c:v>20142</c:v>
                </c:pt>
                <c:pt idx="6">
                  <c:v>2015</c:v>
                </c:pt>
                <c:pt idx="7">
                  <c:v>20152</c:v>
                </c:pt>
                <c:pt idx="8">
                  <c:v>2016</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0-0F94-49BB-B820-C9FC1F1C9B24}"/>
            </c:ext>
          </c:extLst>
        </c:ser>
        <c:ser>
          <c:idx val="4"/>
          <c:order val="3"/>
          <c:tx>
            <c:strRef>
              <c:f>Sheet1!#REF!</c:f>
              <c:strCache>
                <c:ptCount val="1"/>
                <c:pt idx="0">
                  <c:v>#REF!</c:v>
                </c:pt>
              </c:strCache>
            </c:strRef>
          </c:tx>
          <c:marker>
            <c:symbol val="none"/>
          </c:marker>
          <c:cat>
            <c:strRef>
              <c:f>Sheet1!$B$1:$J$1</c:f>
              <c:strCache>
                <c:ptCount val="9"/>
                <c:pt idx="0">
                  <c:v>2010</c:v>
                </c:pt>
                <c:pt idx="1">
                  <c:v>2011</c:v>
                </c:pt>
                <c:pt idx="2">
                  <c:v>2012</c:v>
                </c:pt>
                <c:pt idx="3">
                  <c:v>2013</c:v>
                </c:pt>
                <c:pt idx="4">
                  <c:v>2014</c:v>
                </c:pt>
                <c:pt idx="5">
                  <c:v>20142</c:v>
                </c:pt>
                <c:pt idx="6">
                  <c:v>2015</c:v>
                </c:pt>
                <c:pt idx="7">
                  <c:v>20152</c:v>
                </c:pt>
                <c:pt idx="8">
                  <c:v>2016</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0F94-49BB-B820-C9FC1F1C9B24}"/>
            </c:ext>
          </c:extLst>
        </c:ser>
        <c:dLbls>
          <c:showLegendKey val="0"/>
          <c:showVal val="0"/>
          <c:showCatName val="0"/>
          <c:showSerName val="0"/>
          <c:showPercent val="0"/>
          <c:showBubbleSize val="0"/>
        </c:dLbls>
        <c:marker val="1"/>
        <c:smooth val="0"/>
        <c:axId val="352299272"/>
        <c:axId val="352298880"/>
      </c:lineChart>
      <c:catAx>
        <c:axId val="352298096"/>
        <c:scaling>
          <c:orientation val="minMax"/>
        </c:scaling>
        <c:delete val="1"/>
        <c:axPos val="b"/>
        <c:title>
          <c:tx>
            <c:rich>
              <a:bodyPr/>
              <a:lstStyle/>
              <a:p>
                <a:pPr>
                  <a:defRPr>
                    <a:solidFill>
                      <a:schemeClr val="bg2"/>
                    </a:solidFill>
                  </a:defRPr>
                </a:pPr>
                <a:r>
                  <a:rPr lang="en-US">
                    <a:solidFill>
                      <a:schemeClr val="bg2"/>
                    </a:solidFill>
                  </a:rPr>
                  <a:t>Year</a:t>
                </a:r>
              </a:p>
            </c:rich>
          </c:tx>
          <c:layout>
            <c:manualLayout>
              <c:xMode val="edge"/>
              <c:yMode val="edge"/>
              <c:x val="0.50434957349081366"/>
              <c:y val="0.93373031496063008"/>
            </c:manualLayout>
          </c:layout>
          <c:overlay val="0"/>
        </c:title>
        <c:numFmt formatCode="General" sourceLinked="0"/>
        <c:majorTickMark val="none"/>
        <c:minorTickMark val="none"/>
        <c:tickLblPos val="nextTo"/>
        <c:crossAx val="352298488"/>
        <c:crosses val="autoZero"/>
        <c:auto val="1"/>
        <c:lblAlgn val="ctr"/>
        <c:lblOffset val="0"/>
        <c:noMultiLvlLbl val="0"/>
      </c:catAx>
      <c:valAx>
        <c:axId val="352298488"/>
        <c:scaling>
          <c:orientation val="minMax"/>
          <c:max val="800"/>
        </c:scaling>
        <c:delete val="0"/>
        <c:axPos val="l"/>
        <c:title>
          <c:tx>
            <c:rich>
              <a:bodyPr rot="-5400000" vert="horz"/>
              <a:lstStyle/>
              <a:p>
                <a:pPr>
                  <a:defRPr/>
                </a:pPr>
                <a:r>
                  <a:rPr lang="en-US" dirty="0">
                    <a:solidFill>
                      <a:schemeClr val="bg2"/>
                    </a:solidFill>
                  </a:rPr>
                  <a:t>Total number of persons in thousands</a:t>
                </a:r>
              </a:p>
            </c:rich>
          </c:tx>
          <c:layout>
            <c:manualLayout>
              <c:xMode val="edge"/>
              <c:yMode val="edge"/>
              <c:x val="2.931444116360455E-2"/>
              <c:y val="0.14341964465980214"/>
            </c:manualLayout>
          </c:layout>
          <c:overlay val="0"/>
        </c:title>
        <c:numFmt formatCode="#,##0" sourceLinked="0"/>
        <c:majorTickMark val="in"/>
        <c:minorTickMark val="none"/>
        <c:tickLblPos val="nextTo"/>
        <c:spPr>
          <a:ln w="15875">
            <a:solidFill>
              <a:schemeClr val="bg2"/>
            </a:solidFill>
          </a:ln>
        </c:spPr>
        <c:txPr>
          <a:bodyPr/>
          <a:lstStyle/>
          <a:p>
            <a:pPr>
              <a:defRPr>
                <a:solidFill>
                  <a:schemeClr val="bg2"/>
                </a:solidFill>
              </a:defRPr>
            </a:pPr>
            <a:endParaRPr lang="en-US"/>
          </a:p>
        </c:txPr>
        <c:crossAx val="352298096"/>
        <c:crosses val="autoZero"/>
        <c:crossBetween val="between"/>
        <c:majorUnit val="100"/>
      </c:valAx>
      <c:valAx>
        <c:axId val="352298880"/>
        <c:scaling>
          <c:orientation val="minMax"/>
          <c:max val="20"/>
        </c:scaling>
        <c:delete val="0"/>
        <c:axPos val="r"/>
        <c:title>
          <c:tx>
            <c:rich>
              <a:bodyPr rot="-5400000" vert="horz"/>
              <a:lstStyle/>
              <a:p>
                <a:pPr>
                  <a:defRPr/>
                </a:pPr>
                <a:r>
                  <a:rPr lang="en-US" dirty="0">
                    <a:solidFill>
                      <a:schemeClr val="bg2"/>
                    </a:solidFill>
                  </a:rPr>
                  <a:t>Rate</a:t>
                </a:r>
              </a:p>
            </c:rich>
          </c:tx>
          <c:layout>
            <c:manualLayout>
              <c:xMode val="edge"/>
              <c:yMode val="edge"/>
              <c:x val="0.94702031386701657"/>
              <c:y val="0.38309837472239044"/>
            </c:manualLayout>
          </c:layout>
          <c:overlay val="0"/>
        </c:title>
        <c:numFmt formatCode="0" sourceLinked="0"/>
        <c:majorTickMark val="in"/>
        <c:minorTickMark val="none"/>
        <c:tickLblPos val="nextTo"/>
        <c:spPr>
          <a:ln w="15875">
            <a:solidFill>
              <a:schemeClr val="bg2"/>
            </a:solidFill>
          </a:ln>
        </c:spPr>
        <c:txPr>
          <a:bodyPr/>
          <a:lstStyle/>
          <a:p>
            <a:pPr>
              <a:defRPr baseline="0">
                <a:solidFill>
                  <a:schemeClr val="bg2"/>
                </a:solidFill>
              </a:defRPr>
            </a:pPr>
            <a:endParaRPr lang="en-US"/>
          </a:p>
        </c:txPr>
        <c:crossAx val="352299272"/>
        <c:crosses val="max"/>
        <c:crossBetween val="between"/>
      </c:valAx>
      <c:catAx>
        <c:axId val="352299272"/>
        <c:scaling>
          <c:orientation val="minMax"/>
        </c:scaling>
        <c:delete val="1"/>
        <c:axPos val="b"/>
        <c:numFmt formatCode="General" sourceLinked="1"/>
        <c:majorTickMark val="out"/>
        <c:minorTickMark val="none"/>
        <c:tickLblPos val="none"/>
        <c:crossAx val="352298880"/>
        <c:crosses val="autoZero"/>
        <c:auto val="1"/>
        <c:lblAlgn val="ctr"/>
        <c:lblOffset val="100"/>
        <c:noMultiLvlLbl val="0"/>
      </c:catAx>
      <c:spPr>
        <a:ln w="6350"/>
      </c:spPr>
    </c:plotArea>
    <c:plotVisOnly val="1"/>
    <c:dispBlanksAs val="gap"/>
    <c:showDLblsOverMax val="0"/>
  </c:chart>
  <c:txPr>
    <a:bodyPr/>
    <a:lstStyle/>
    <a:p>
      <a:pPr>
        <a:defRPr sz="1200" baseline="0">
          <a:latin typeface="Calibri" panose="020F0502020204030204"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Number</c:v>
                </c:pt>
              </c:strCache>
            </c:strRef>
          </c:tx>
          <c:spPr>
            <a:solidFill>
              <a:schemeClr val="accent2"/>
            </a:solidFill>
            <a:ln>
              <a:solidFill>
                <a:srgbClr val="000000"/>
              </a:solidFill>
            </a:ln>
          </c:spPr>
          <c:invertIfNegative val="0"/>
          <c:cat>
            <c:strRef>
              <c:f>Sheet1!$B$1:$R$1</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Sheet1!$B$2:$R$2</c:f>
              <c:numCache>
                <c:formatCode>General</c:formatCode>
                <c:ptCount val="17"/>
                <c:pt idx="0">
                  <c:v>4.2690000000000001</c:v>
                </c:pt>
                <c:pt idx="1">
                  <c:v>4.2610000000000001</c:v>
                </c:pt>
                <c:pt idx="2">
                  <c:v>4.0990000000000002</c:v>
                </c:pt>
                <c:pt idx="3">
                  <c:v>3.8159999999999998</c:v>
                </c:pt>
                <c:pt idx="4">
                  <c:v>3.8839999999999999</c:v>
                </c:pt>
                <c:pt idx="5">
                  <c:v>3.613</c:v>
                </c:pt>
                <c:pt idx="6">
                  <c:v>3.4470000000000001</c:v>
                </c:pt>
                <c:pt idx="7">
                  <c:v>3.3969999999999998</c:v>
                </c:pt>
                <c:pt idx="8">
                  <c:v>3.3879999999999999</c:v>
                </c:pt>
                <c:pt idx="9">
                  <c:v>3.4039999999999999</c:v>
                </c:pt>
                <c:pt idx="10">
                  <c:v>3.3450000000000002</c:v>
                </c:pt>
                <c:pt idx="11">
                  <c:v>3.5310000000000001</c:v>
                </c:pt>
                <c:pt idx="12">
                  <c:v>3.63</c:v>
                </c:pt>
                <c:pt idx="13">
                  <c:v>3.6509999999999998</c:v>
                </c:pt>
                <c:pt idx="14">
                  <c:v>3.6150000000000002</c:v>
                </c:pt>
                <c:pt idx="15">
                  <c:v>3.5179999999999998</c:v>
                </c:pt>
                <c:pt idx="16">
                  <c:v>3.5640000000000001</c:v>
                </c:pt>
              </c:numCache>
            </c:numRef>
          </c:val>
          <c:extLst>
            <c:ext xmlns:c16="http://schemas.microsoft.com/office/drawing/2014/chart" uri="{C3380CC4-5D6E-409C-BE32-E72D297353CC}">
              <c16:uniqueId val="{00000000-9117-4077-8A62-17CADDAFB4B1}"/>
            </c:ext>
          </c:extLst>
        </c:ser>
        <c:dLbls>
          <c:showLegendKey val="0"/>
          <c:showVal val="0"/>
          <c:showCatName val="0"/>
          <c:showSerName val="0"/>
          <c:showPercent val="0"/>
          <c:showBubbleSize val="0"/>
        </c:dLbls>
        <c:gapWidth val="150"/>
        <c:axId val="352301232"/>
        <c:axId val="352538288"/>
      </c:barChart>
      <c:lineChart>
        <c:grouping val="standard"/>
        <c:varyColors val="0"/>
        <c:ser>
          <c:idx val="1"/>
          <c:order val="1"/>
          <c:tx>
            <c:strRef>
              <c:f>Sheet1!$A$3</c:f>
              <c:strCache>
                <c:ptCount val="1"/>
              </c:strCache>
            </c:strRef>
          </c:tx>
          <c:spPr>
            <a:ln w="38100">
              <a:noFill/>
            </a:ln>
          </c:spPr>
          <c:marker>
            <c:symbol val="none"/>
          </c:marker>
          <c:cat>
            <c:strRef>
              <c:f>Sheet1!$B$1:$R$1</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Sheet1!$B$3:$R$3</c:f>
              <c:numCache>
                <c:formatCode>General</c:formatCode>
                <c:ptCount val="17"/>
              </c:numCache>
            </c:numRef>
          </c:val>
          <c:smooth val="0"/>
          <c:extLst>
            <c:ext xmlns:c16="http://schemas.microsoft.com/office/drawing/2014/chart" uri="{C3380CC4-5D6E-409C-BE32-E72D297353CC}">
              <c16:uniqueId val="{00000001-9117-4077-8A62-17CADDAFB4B1}"/>
            </c:ext>
          </c:extLst>
        </c:ser>
        <c:ser>
          <c:idx val="2"/>
          <c:order val="2"/>
          <c:tx>
            <c:strRef>
              <c:f>Sheet1!$A$4</c:f>
              <c:strCache>
                <c:ptCount val="1"/>
                <c:pt idx="0">
                  <c:v>PBR</c:v>
                </c:pt>
              </c:strCache>
            </c:strRef>
          </c:tx>
          <c:spPr>
            <a:ln w="38100">
              <a:solidFill>
                <a:schemeClr val="tx1"/>
              </a:solidFill>
            </a:ln>
          </c:spPr>
          <c:marker>
            <c:symbol val="none"/>
          </c:marker>
          <c:cat>
            <c:strRef>
              <c:f>Sheet1!$B$1:$R$1</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Sheet1!$B$4:$R$4</c:f>
              <c:numCache>
                <c:formatCode>0.00</c:formatCode>
                <c:ptCount val="17"/>
                <c:pt idx="0">
                  <c:v>14.98</c:v>
                </c:pt>
                <c:pt idx="1">
                  <c:v>14.81</c:v>
                </c:pt>
                <c:pt idx="2">
                  <c:v>14.13</c:v>
                </c:pt>
                <c:pt idx="3">
                  <c:v>13.03</c:v>
                </c:pt>
                <c:pt idx="4">
                  <c:v>13.14</c:v>
                </c:pt>
                <c:pt idx="5">
                  <c:v>12.11</c:v>
                </c:pt>
                <c:pt idx="6">
                  <c:v>11.44</c:v>
                </c:pt>
                <c:pt idx="7">
                  <c:v>11.17</c:v>
                </c:pt>
                <c:pt idx="8">
                  <c:v>11.04</c:v>
                </c:pt>
                <c:pt idx="9">
                  <c:v>11.03</c:v>
                </c:pt>
                <c:pt idx="10">
                  <c:v>10.74</c:v>
                </c:pt>
                <c:pt idx="11">
                  <c:v>11.25</c:v>
                </c:pt>
                <c:pt idx="12">
                  <c:v>11.48</c:v>
                </c:pt>
                <c:pt idx="13">
                  <c:v>11.45</c:v>
                </c:pt>
                <c:pt idx="14">
                  <c:v>11.25</c:v>
                </c:pt>
                <c:pt idx="15">
                  <c:v>10.89</c:v>
                </c:pt>
                <c:pt idx="16">
                  <c:v>10.94</c:v>
                </c:pt>
              </c:numCache>
            </c:numRef>
          </c:val>
          <c:smooth val="0"/>
          <c:extLst>
            <c:ext xmlns:c16="http://schemas.microsoft.com/office/drawing/2014/chart" uri="{C3380CC4-5D6E-409C-BE32-E72D297353CC}">
              <c16:uniqueId val="{00000002-9117-4077-8A62-17CADDAFB4B1}"/>
            </c:ext>
          </c:extLst>
        </c:ser>
        <c:dLbls>
          <c:showLegendKey val="0"/>
          <c:showVal val="0"/>
          <c:showCatName val="0"/>
          <c:showSerName val="0"/>
          <c:showPercent val="0"/>
          <c:showBubbleSize val="0"/>
        </c:dLbls>
        <c:marker val="1"/>
        <c:smooth val="0"/>
        <c:axId val="352539072"/>
        <c:axId val="352538680"/>
      </c:lineChart>
      <c:catAx>
        <c:axId val="352301232"/>
        <c:scaling>
          <c:orientation val="minMax"/>
        </c:scaling>
        <c:delete val="0"/>
        <c:axPos val="b"/>
        <c:numFmt formatCode="General" sourceLinked="0"/>
        <c:majorTickMark val="none"/>
        <c:minorTickMark val="none"/>
        <c:tickLblPos val="nextTo"/>
        <c:spPr>
          <a:ln w="15875">
            <a:solidFill>
              <a:schemeClr val="bg2"/>
            </a:solidFill>
          </a:ln>
        </c:spPr>
        <c:txPr>
          <a:bodyPr/>
          <a:lstStyle/>
          <a:p>
            <a:pPr>
              <a:defRPr sz="1100" b="1" baseline="0">
                <a:solidFill>
                  <a:schemeClr val="bg2"/>
                </a:solidFill>
                <a:latin typeface="Calibri" panose="020F0502020204030204" pitchFamily="34" charset="0"/>
              </a:defRPr>
            </a:pPr>
            <a:endParaRPr lang="en-US"/>
          </a:p>
        </c:txPr>
        <c:crossAx val="352538288"/>
        <c:crosses val="autoZero"/>
        <c:auto val="1"/>
        <c:lblAlgn val="ctr"/>
        <c:lblOffset val="0"/>
        <c:tickLblSkip val="1"/>
        <c:tickMarkSkip val="1"/>
        <c:noMultiLvlLbl val="0"/>
      </c:catAx>
      <c:valAx>
        <c:axId val="352538288"/>
        <c:scaling>
          <c:orientation val="minMax"/>
          <c:max val="6"/>
          <c:min val="0"/>
        </c:scaling>
        <c:delete val="0"/>
        <c:axPos val="l"/>
        <c:title>
          <c:tx>
            <c:rich>
              <a:bodyPr rot="-5400000" vert="horz"/>
              <a:lstStyle/>
              <a:p>
                <a:pPr>
                  <a:defRPr baseline="0">
                    <a:solidFill>
                      <a:schemeClr val="bg2"/>
                    </a:solidFill>
                    <a:latin typeface="Calibri" panose="020F0502020204030204" pitchFamily="34" charset="0"/>
                  </a:defRPr>
                </a:pPr>
                <a:r>
                  <a:rPr lang="en-US" baseline="0" dirty="0">
                    <a:solidFill>
                      <a:schemeClr val="bg2"/>
                    </a:solidFill>
                    <a:latin typeface="Calibri" panose="020F0502020204030204" pitchFamily="34" charset="0"/>
                  </a:rPr>
                  <a:t>Total </a:t>
                </a:r>
                <a:r>
                  <a:rPr lang="en-US" baseline="0" dirty="0" smtClean="0">
                    <a:solidFill>
                      <a:schemeClr val="bg2"/>
                    </a:solidFill>
                    <a:latin typeface="Calibri" panose="020F0502020204030204" pitchFamily="34" charset="0"/>
                  </a:rPr>
                  <a:t>number of deaths in thousands</a:t>
                </a:r>
                <a:endParaRPr lang="en-US" baseline="0" dirty="0">
                  <a:solidFill>
                    <a:schemeClr val="bg2"/>
                  </a:solidFill>
                  <a:latin typeface="Calibri" panose="020F0502020204030204" pitchFamily="34" charset="0"/>
                </a:endParaRPr>
              </a:p>
            </c:rich>
          </c:tx>
          <c:layout>
            <c:manualLayout>
              <c:xMode val="edge"/>
              <c:yMode val="edge"/>
              <c:x val="3.0022302788634595E-3"/>
              <c:y val="0.12900744794642696"/>
            </c:manualLayout>
          </c:layout>
          <c:overlay val="0"/>
        </c:title>
        <c:numFmt formatCode="#,##0" sourceLinked="0"/>
        <c:majorTickMark val="in"/>
        <c:minorTickMark val="none"/>
        <c:tickLblPos val="nextTo"/>
        <c:spPr>
          <a:ln w="15875">
            <a:solidFill>
              <a:schemeClr val="bg2"/>
            </a:solidFill>
          </a:ln>
        </c:spPr>
        <c:txPr>
          <a:bodyPr/>
          <a:lstStyle/>
          <a:p>
            <a:pPr>
              <a:defRPr b="1" baseline="0">
                <a:solidFill>
                  <a:schemeClr val="bg2"/>
                </a:solidFill>
                <a:latin typeface="Calibri" panose="020F0502020204030204" pitchFamily="34" charset="0"/>
              </a:defRPr>
            </a:pPr>
            <a:endParaRPr lang="en-US"/>
          </a:p>
        </c:txPr>
        <c:crossAx val="352301232"/>
        <c:crosses val="autoZero"/>
        <c:crossBetween val="between"/>
      </c:valAx>
      <c:valAx>
        <c:axId val="352538680"/>
        <c:scaling>
          <c:orientation val="minMax"/>
          <c:max val="16"/>
        </c:scaling>
        <c:delete val="0"/>
        <c:axPos val="r"/>
        <c:title>
          <c:tx>
            <c:rich>
              <a:bodyPr rot="-5400000" vert="horz"/>
              <a:lstStyle/>
              <a:p>
                <a:pPr>
                  <a:defRPr>
                    <a:solidFill>
                      <a:schemeClr val="bg2"/>
                    </a:solidFill>
                    <a:latin typeface="Calibri" panose="020F0502020204030204" pitchFamily="34" charset="0"/>
                  </a:defRPr>
                </a:pPr>
                <a:r>
                  <a:rPr lang="en-US" dirty="0" smtClean="0">
                    <a:solidFill>
                      <a:schemeClr val="bg2"/>
                    </a:solidFill>
                    <a:latin typeface="Calibri" panose="020F0502020204030204" pitchFamily="34" charset="0"/>
                  </a:rPr>
                  <a:t>Rate</a:t>
                </a:r>
                <a:endParaRPr lang="en-US" dirty="0">
                  <a:solidFill>
                    <a:schemeClr val="bg2"/>
                  </a:solidFill>
                  <a:latin typeface="Calibri" panose="020F0502020204030204" pitchFamily="34" charset="0"/>
                </a:endParaRPr>
              </a:p>
            </c:rich>
          </c:tx>
          <c:layout>
            <c:manualLayout>
              <c:xMode val="edge"/>
              <c:yMode val="edge"/>
              <c:x val="0.95399082097641752"/>
              <c:y val="0.40482154896610278"/>
            </c:manualLayout>
          </c:layout>
          <c:overlay val="0"/>
        </c:title>
        <c:numFmt formatCode="General" sourceLinked="1"/>
        <c:majorTickMark val="in"/>
        <c:minorTickMark val="none"/>
        <c:tickLblPos val="nextTo"/>
        <c:spPr>
          <a:ln w="15875">
            <a:solidFill>
              <a:schemeClr val="bg2"/>
            </a:solidFill>
          </a:ln>
        </c:spPr>
        <c:txPr>
          <a:bodyPr/>
          <a:lstStyle/>
          <a:p>
            <a:pPr>
              <a:defRPr b="1">
                <a:solidFill>
                  <a:schemeClr val="bg2"/>
                </a:solidFill>
                <a:latin typeface="Calibri" panose="020F0502020204030204" pitchFamily="34" charset="0"/>
              </a:defRPr>
            </a:pPr>
            <a:endParaRPr lang="en-US"/>
          </a:p>
        </c:txPr>
        <c:crossAx val="352539072"/>
        <c:crosses val="max"/>
        <c:crossBetween val="between"/>
      </c:valAx>
      <c:catAx>
        <c:axId val="352539072"/>
        <c:scaling>
          <c:orientation val="minMax"/>
        </c:scaling>
        <c:delete val="1"/>
        <c:axPos val="b"/>
        <c:numFmt formatCode="General" sourceLinked="1"/>
        <c:majorTickMark val="out"/>
        <c:minorTickMark val="none"/>
        <c:tickLblPos val="none"/>
        <c:crossAx val="352538680"/>
        <c:crosses val="autoZero"/>
        <c:auto val="1"/>
        <c:lblAlgn val="ctr"/>
        <c:lblOffset val="100"/>
        <c:noMultiLvlLbl val="0"/>
      </c:catAx>
      <c:spPr>
        <a:ln w="15875">
          <a:noFill/>
        </a:ln>
      </c:spPr>
    </c:plotArea>
    <c:plotVisOnly val="1"/>
    <c:dispBlanksAs val="gap"/>
    <c:showDLblsOverMax val="0"/>
  </c:chart>
  <c:txPr>
    <a:bodyPr/>
    <a:lstStyle/>
    <a:p>
      <a:pPr>
        <a:defRPr sz="12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83663328491706"/>
          <c:y val="8.1199395530104204E-2"/>
          <c:w val="0.79632673343016591"/>
          <c:h val="0.83210868527797666"/>
        </c:manualLayout>
      </c:layout>
      <c:barChart>
        <c:barDir val="col"/>
        <c:grouping val="clustered"/>
        <c:varyColors val="0"/>
        <c:ser>
          <c:idx val="0"/>
          <c:order val="0"/>
          <c:tx>
            <c:strRef>
              <c:f>Sheet1!$A$2</c:f>
              <c:strCache>
                <c:ptCount val="1"/>
                <c:pt idx="0">
                  <c:v>Number</c:v>
                </c:pt>
              </c:strCache>
            </c:strRef>
          </c:tx>
          <c:spPr>
            <a:solidFill>
              <a:schemeClr val="accent2"/>
            </a:solidFill>
            <a:ln>
              <a:solidFill>
                <a:srgbClr val="0039A6"/>
              </a:solidFill>
            </a:ln>
          </c:spPr>
          <c:invertIfNegative val="0"/>
          <c:cat>
            <c:strRef>
              <c:f>Sheet1!$B$1:$R$1</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Sheet1!$B$2:$R$2</c:f>
              <c:numCache>
                <c:formatCode>General</c:formatCode>
                <c:ptCount val="17"/>
                <c:pt idx="0">
                  <c:v>20.280602999999999</c:v>
                </c:pt>
                <c:pt idx="1">
                  <c:v>20.025715999999999</c:v>
                </c:pt>
                <c:pt idx="2">
                  <c:v>19.836001</c:v>
                </c:pt>
                <c:pt idx="3">
                  <c:v>20.544836</c:v>
                </c:pt>
                <c:pt idx="4">
                  <c:v>22.227378000000002</c:v>
                </c:pt>
                <c:pt idx="5">
                  <c:v>22.875985</c:v>
                </c:pt>
                <c:pt idx="6">
                  <c:v>22.879141000000001</c:v>
                </c:pt>
                <c:pt idx="7">
                  <c:v>23.333167</c:v>
                </c:pt>
                <c:pt idx="8">
                  <c:v>24.566689</c:v>
                </c:pt>
                <c:pt idx="9" formatCode="#,##0.00000">
                  <c:v>25.710280000000001</c:v>
                </c:pt>
                <c:pt idx="10">
                  <c:v>25.943000000000001</c:v>
                </c:pt>
                <c:pt idx="11">
                  <c:v>25.553000000000001</c:v>
                </c:pt>
                <c:pt idx="12">
                  <c:v>22.648</c:v>
                </c:pt>
                <c:pt idx="13">
                  <c:v>24.009</c:v>
                </c:pt>
                <c:pt idx="14">
                  <c:v>24.632999999999999</c:v>
                </c:pt>
                <c:pt idx="15">
                  <c:v>26.5</c:v>
                </c:pt>
                <c:pt idx="16">
                  <c:v>25.190999999999999</c:v>
                </c:pt>
              </c:numCache>
            </c:numRef>
          </c:val>
          <c:extLst>
            <c:ext xmlns:c16="http://schemas.microsoft.com/office/drawing/2014/chart" uri="{C3380CC4-5D6E-409C-BE32-E72D297353CC}">
              <c16:uniqueId val="{00000000-62FF-439F-A43A-C4C775C278C6}"/>
            </c:ext>
          </c:extLst>
        </c:ser>
        <c:dLbls>
          <c:showLegendKey val="0"/>
          <c:showVal val="0"/>
          <c:showCatName val="0"/>
          <c:showSerName val="0"/>
          <c:showPercent val="0"/>
          <c:showBubbleSize val="0"/>
        </c:dLbls>
        <c:gapWidth val="150"/>
        <c:axId val="124392576"/>
        <c:axId val="124394112"/>
      </c:barChart>
      <c:lineChart>
        <c:grouping val="standard"/>
        <c:varyColors val="0"/>
        <c:ser>
          <c:idx val="1"/>
          <c:order val="1"/>
          <c:tx>
            <c:strRef>
              <c:f>Sheet1!$A$3</c:f>
              <c:strCache>
                <c:ptCount val="1"/>
                <c:pt idx="0">
                  <c:v>ARR</c:v>
                </c:pt>
              </c:strCache>
            </c:strRef>
          </c:tx>
          <c:spPr>
            <a:ln w="38100">
              <a:solidFill>
                <a:schemeClr val="tx2">
                  <a:lumMod val="75000"/>
                </a:schemeClr>
              </a:solidFill>
            </a:ln>
          </c:spPr>
          <c:marker>
            <c:symbol val="none"/>
          </c:marker>
          <c:cat>
            <c:strRef>
              <c:f>Sheet1!$B$1:$R$1</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Sheet1!$B$3:$R$3</c:f>
              <c:numCache>
                <c:formatCode>General</c:formatCode>
                <c:ptCount val="17"/>
                <c:pt idx="0">
                  <c:v>7.3</c:v>
                </c:pt>
                <c:pt idx="1">
                  <c:v>7.2</c:v>
                </c:pt>
                <c:pt idx="2">
                  <c:v>6.9</c:v>
                </c:pt>
                <c:pt idx="3">
                  <c:v>7.1</c:v>
                </c:pt>
                <c:pt idx="4">
                  <c:v>7.7</c:v>
                </c:pt>
                <c:pt idx="5">
                  <c:v>7.8</c:v>
                </c:pt>
                <c:pt idx="6">
                  <c:v>7.7</c:v>
                </c:pt>
                <c:pt idx="7">
                  <c:v>7.8</c:v>
                </c:pt>
                <c:pt idx="8">
                  <c:v>8.1999999999999993</c:v>
                </c:pt>
                <c:pt idx="9">
                  <c:v>8.4</c:v>
                </c:pt>
                <c:pt idx="10">
                  <c:v>8.5</c:v>
                </c:pt>
                <c:pt idx="11">
                  <c:v>8.3000000000000007</c:v>
                </c:pt>
                <c:pt idx="12">
                  <c:v>7.3</c:v>
                </c:pt>
                <c:pt idx="13">
                  <c:v>7.7</c:v>
                </c:pt>
                <c:pt idx="14">
                  <c:v>7.8</c:v>
                </c:pt>
                <c:pt idx="15">
                  <c:v>8.3000000000000007</c:v>
                </c:pt>
                <c:pt idx="16">
                  <c:v>7.9</c:v>
                </c:pt>
              </c:numCache>
            </c:numRef>
          </c:val>
          <c:smooth val="0"/>
          <c:extLst>
            <c:ext xmlns:c16="http://schemas.microsoft.com/office/drawing/2014/chart" uri="{C3380CC4-5D6E-409C-BE32-E72D297353CC}">
              <c16:uniqueId val="{00000001-62FF-439F-A43A-C4C775C278C6}"/>
            </c:ext>
          </c:extLst>
        </c:ser>
        <c:ser>
          <c:idx val="2"/>
          <c:order val="2"/>
          <c:tx>
            <c:strRef>
              <c:f>Sheet1!$A$4</c:f>
              <c:strCache>
                <c:ptCount val="1"/>
              </c:strCache>
            </c:strRef>
          </c:tx>
          <c:marker>
            <c:symbol val="none"/>
          </c:marker>
          <c:cat>
            <c:strRef>
              <c:f>Sheet1!$B$1:$R$1</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Sheet1!$B$4:$R$4</c:f>
              <c:numCache>
                <c:formatCode>General</c:formatCode>
                <c:ptCount val="17"/>
              </c:numCache>
            </c:numRef>
          </c:val>
          <c:smooth val="0"/>
          <c:extLst>
            <c:ext xmlns:c16="http://schemas.microsoft.com/office/drawing/2014/chart" uri="{C3380CC4-5D6E-409C-BE32-E72D297353CC}">
              <c16:uniqueId val="{00000002-62FF-439F-A43A-C4C775C278C6}"/>
            </c:ext>
          </c:extLst>
        </c:ser>
        <c:ser>
          <c:idx val="3"/>
          <c:order val="3"/>
          <c:tx>
            <c:strRef>
              <c:f>Sheet1!$A$5</c:f>
              <c:strCache>
                <c:ptCount val="1"/>
              </c:strCache>
            </c:strRef>
          </c:tx>
          <c:marker>
            <c:symbol val="none"/>
          </c:marker>
          <c:cat>
            <c:strRef>
              <c:f>Sheet1!$B$1:$R$1</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Sheet1!$B$5:$R$5</c:f>
              <c:numCache>
                <c:formatCode>General</c:formatCode>
                <c:ptCount val="17"/>
              </c:numCache>
            </c:numRef>
          </c:val>
          <c:smooth val="0"/>
          <c:extLst>
            <c:ext xmlns:c16="http://schemas.microsoft.com/office/drawing/2014/chart" uri="{C3380CC4-5D6E-409C-BE32-E72D297353CC}">
              <c16:uniqueId val="{00000003-62FF-439F-A43A-C4C775C278C6}"/>
            </c:ext>
          </c:extLst>
        </c:ser>
        <c:ser>
          <c:idx val="4"/>
          <c:order val="4"/>
          <c:tx>
            <c:strRef>
              <c:f>Sheet1!$A$6</c:f>
              <c:strCache>
                <c:ptCount val="1"/>
              </c:strCache>
            </c:strRef>
          </c:tx>
          <c:marker>
            <c:symbol val="none"/>
          </c:marker>
          <c:cat>
            <c:strRef>
              <c:f>Sheet1!$B$1:$R$1</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Sheet1!$B$6:$R$6</c:f>
              <c:numCache>
                <c:formatCode>General</c:formatCode>
                <c:ptCount val="17"/>
              </c:numCache>
            </c:numRef>
          </c:val>
          <c:smooth val="0"/>
          <c:extLst>
            <c:ext xmlns:c16="http://schemas.microsoft.com/office/drawing/2014/chart" uri="{C3380CC4-5D6E-409C-BE32-E72D297353CC}">
              <c16:uniqueId val="{00000004-62FF-439F-A43A-C4C775C278C6}"/>
            </c:ext>
          </c:extLst>
        </c:ser>
        <c:ser>
          <c:idx val="5"/>
          <c:order val="5"/>
          <c:tx>
            <c:strRef>
              <c:f>Sheet1!$A$7</c:f>
              <c:strCache>
                <c:ptCount val="1"/>
              </c:strCache>
            </c:strRef>
          </c:tx>
          <c:marker>
            <c:symbol val="none"/>
          </c:marker>
          <c:cat>
            <c:strRef>
              <c:f>Sheet1!$B$1:$R$1</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Sheet1!$B$7:$R$7</c:f>
              <c:numCache>
                <c:formatCode>General</c:formatCode>
                <c:ptCount val="17"/>
              </c:numCache>
            </c:numRef>
          </c:val>
          <c:smooth val="0"/>
          <c:extLst>
            <c:ext xmlns:c16="http://schemas.microsoft.com/office/drawing/2014/chart" uri="{C3380CC4-5D6E-409C-BE32-E72D297353CC}">
              <c16:uniqueId val="{00000005-62FF-439F-A43A-C4C775C278C6}"/>
            </c:ext>
          </c:extLst>
        </c:ser>
        <c:ser>
          <c:idx val="6"/>
          <c:order val="6"/>
          <c:tx>
            <c:strRef>
              <c:f>Sheet1!$A$8</c:f>
              <c:strCache>
                <c:ptCount val="1"/>
              </c:strCache>
            </c:strRef>
          </c:tx>
          <c:marker>
            <c:symbol val="none"/>
          </c:marker>
          <c:cat>
            <c:strRef>
              <c:f>Sheet1!$B$1:$R$1</c:f>
              <c:strCach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strCache>
            </c:strRef>
          </c:cat>
          <c:val>
            <c:numRef>
              <c:f>Sheet1!$B$8:$R$8</c:f>
              <c:numCache>
                <c:formatCode>General</c:formatCode>
                <c:ptCount val="17"/>
              </c:numCache>
            </c:numRef>
          </c:val>
          <c:smooth val="0"/>
          <c:extLst>
            <c:ext xmlns:c16="http://schemas.microsoft.com/office/drawing/2014/chart" uri="{C3380CC4-5D6E-409C-BE32-E72D297353CC}">
              <c16:uniqueId val="{00000006-62FF-439F-A43A-C4C775C278C6}"/>
            </c:ext>
          </c:extLst>
        </c:ser>
        <c:dLbls>
          <c:showLegendKey val="0"/>
          <c:showVal val="0"/>
          <c:showCatName val="0"/>
          <c:showSerName val="0"/>
          <c:showPercent val="0"/>
          <c:showBubbleSize val="0"/>
        </c:dLbls>
        <c:marker val="1"/>
        <c:smooth val="0"/>
        <c:axId val="124402304"/>
        <c:axId val="124400384"/>
      </c:lineChart>
      <c:catAx>
        <c:axId val="124392576"/>
        <c:scaling>
          <c:orientation val="minMax"/>
        </c:scaling>
        <c:delete val="0"/>
        <c:axPos val="b"/>
        <c:numFmt formatCode="General" sourceLinked="0"/>
        <c:majorTickMark val="out"/>
        <c:minorTickMark val="none"/>
        <c:tickLblPos val="nextTo"/>
        <c:spPr>
          <a:ln>
            <a:solidFill>
              <a:schemeClr val="tx1"/>
            </a:solidFill>
          </a:ln>
        </c:spPr>
        <c:txPr>
          <a:bodyPr/>
          <a:lstStyle/>
          <a:p>
            <a:pPr>
              <a:defRPr sz="1050"/>
            </a:pPr>
            <a:endParaRPr lang="en-US"/>
          </a:p>
        </c:txPr>
        <c:crossAx val="124394112"/>
        <c:crosses val="autoZero"/>
        <c:auto val="1"/>
        <c:lblAlgn val="ctr"/>
        <c:lblOffset val="100"/>
        <c:noMultiLvlLbl val="0"/>
      </c:catAx>
      <c:valAx>
        <c:axId val="124394112"/>
        <c:scaling>
          <c:orientation val="minMax"/>
          <c:max val="26"/>
          <c:min val="0"/>
        </c:scaling>
        <c:delete val="0"/>
        <c:axPos val="l"/>
        <c:title>
          <c:tx>
            <c:rich>
              <a:bodyPr rot="-5400000" vert="horz"/>
              <a:lstStyle/>
              <a:p>
                <a:pPr>
                  <a:defRPr sz="1200"/>
                </a:pPr>
                <a:r>
                  <a:rPr lang="en-US" sz="1200" dirty="0"/>
                  <a:t>Total number </a:t>
                </a:r>
                <a:r>
                  <a:rPr lang="en-US" sz="1200" dirty="0" smtClean="0"/>
                  <a:t>of persons in millions</a:t>
                </a:r>
                <a:endParaRPr lang="en-US" sz="1200" dirty="0"/>
              </a:p>
            </c:rich>
          </c:tx>
          <c:layout>
            <c:manualLayout>
              <c:xMode val="edge"/>
              <c:yMode val="edge"/>
              <c:x val="2.8395731982546763E-2"/>
              <c:y val="0.27829885671070775"/>
            </c:manualLayout>
          </c:layout>
          <c:overlay val="0"/>
        </c:title>
        <c:numFmt formatCode="General" sourceLinked="0"/>
        <c:majorTickMark val="out"/>
        <c:minorTickMark val="none"/>
        <c:tickLblPos val="nextTo"/>
        <c:spPr>
          <a:ln>
            <a:solidFill>
              <a:schemeClr val="tx1"/>
            </a:solidFill>
          </a:ln>
        </c:spPr>
        <c:txPr>
          <a:bodyPr/>
          <a:lstStyle/>
          <a:p>
            <a:pPr>
              <a:defRPr sz="1100"/>
            </a:pPr>
            <a:endParaRPr lang="en-US"/>
          </a:p>
        </c:txPr>
        <c:crossAx val="124392576"/>
        <c:crosses val="autoZero"/>
        <c:crossBetween val="between"/>
        <c:majorUnit val="2"/>
      </c:valAx>
      <c:valAx>
        <c:axId val="124400384"/>
        <c:scaling>
          <c:orientation val="minMax"/>
          <c:max val="10"/>
          <c:min val="0"/>
        </c:scaling>
        <c:delete val="0"/>
        <c:axPos val="r"/>
        <c:title>
          <c:tx>
            <c:rich>
              <a:bodyPr rot="5400000" vert="horz"/>
              <a:lstStyle/>
              <a:p>
                <a:pPr>
                  <a:defRPr sz="1200"/>
                </a:pPr>
                <a:r>
                  <a:rPr lang="en-US" sz="1200"/>
                  <a:t>Percent</a:t>
                </a:r>
              </a:p>
            </c:rich>
          </c:tx>
          <c:layout>
            <c:manualLayout>
              <c:xMode val="edge"/>
              <c:yMode val="edge"/>
              <c:x val="0.93962783171521047"/>
              <c:y val="0.36712620668179191"/>
            </c:manualLayout>
          </c:layout>
          <c:overlay val="0"/>
        </c:title>
        <c:numFmt formatCode="General" sourceLinked="1"/>
        <c:majorTickMark val="out"/>
        <c:minorTickMark val="none"/>
        <c:tickLblPos val="nextTo"/>
        <c:spPr>
          <a:ln>
            <a:solidFill>
              <a:schemeClr val="tx1"/>
            </a:solidFill>
          </a:ln>
        </c:spPr>
        <c:txPr>
          <a:bodyPr/>
          <a:lstStyle/>
          <a:p>
            <a:pPr>
              <a:defRPr sz="1200"/>
            </a:pPr>
            <a:endParaRPr lang="en-US"/>
          </a:p>
        </c:txPr>
        <c:crossAx val="124402304"/>
        <c:crosses val="max"/>
        <c:crossBetween val="between"/>
        <c:majorUnit val="1"/>
      </c:valAx>
      <c:catAx>
        <c:axId val="124402304"/>
        <c:scaling>
          <c:orientation val="minMax"/>
        </c:scaling>
        <c:delete val="1"/>
        <c:axPos val="b"/>
        <c:numFmt formatCode="General" sourceLinked="1"/>
        <c:majorTickMark val="out"/>
        <c:minorTickMark val="none"/>
        <c:tickLblPos val="none"/>
        <c:crossAx val="124400384"/>
        <c:crosses val="autoZero"/>
        <c:auto val="1"/>
        <c:lblAlgn val="ctr"/>
        <c:lblOffset val="100"/>
        <c:noMultiLvlLbl val="0"/>
      </c:catAx>
    </c:plotArea>
    <c:plotVisOnly val="1"/>
    <c:dispBlanksAs val="gap"/>
    <c:showDLblsOverMax val="0"/>
  </c:chart>
  <c:txPr>
    <a:bodyPr/>
    <a:lstStyle/>
    <a:p>
      <a:pPr algn="ctr" rtl="0">
        <a:defRPr lang="en-US" sz="1500" b="1" i="0" u="none" strike="noStrike" kern="1200" baseline="0">
          <a:solidFill>
            <a:srgbClr val="0039A6"/>
          </a:solidFill>
          <a:latin typeface="Calibri" pitchFamily="34" charset="0"/>
          <a:ea typeface="Times New Roman"/>
          <a:cs typeface="Calibri"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54563245384074"/>
          <c:y val="4.6255506607928945E-2"/>
          <c:w val="0.83611542108858983"/>
          <c:h val="0.75797559517667523"/>
        </c:manualLayout>
      </c:layout>
      <c:lineChart>
        <c:grouping val="standard"/>
        <c:varyColors val="0"/>
        <c:ser>
          <c:idx val="6"/>
          <c:order val="0"/>
          <c:tx>
            <c:strRef>
              <c:f>Sheet1!$B$1</c:f>
              <c:strCache>
                <c:ptCount val="1"/>
                <c:pt idx="0">
                  <c:v>White</c:v>
                </c:pt>
              </c:strCache>
            </c:strRef>
          </c:tx>
          <c:spPr>
            <a:ln cap="flat">
              <a:solidFill>
                <a:srgbClr val="007D57"/>
              </a:solidFill>
              <a:prstDash val="solid"/>
            </a:ln>
          </c:spPr>
          <c:marker>
            <c:symbol val="circle"/>
            <c:size val="10"/>
            <c:spPr>
              <a:noFill/>
              <a:ln>
                <a:solidFill>
                  <a:srgbClr val="007D57"/>
                </a:solidFill>
              </a:ln>
            </c:spPr>
          </c:marker>
          <c:dPt>
            <c:idx val="5"/>
            <c:bubble3D val="0"/>
            <c:spPr>
              <a:ln cap="flat">
                <a:solidFill>
                  <a:srgbClr val="007D57"/>
                </a:solidFill>
                <a:prstDash val="solid"/>
              </a:ln>
            </c:spPr>
            <c:extLst>
              <c:ext xmlns:c16="http://schemas.microsoft.com/office/drawing/2014/chart" uri="{C3380CC4-5D6E-409C-BE32-E72D297353CC}">
                <c16:uniqueId val="{00000001-F9F2-4A60-B44E-F1C14EB3F313}"/>
              </c:ext>
            </c:extLst>
          </c:dPt>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General</c:formatCode>
                <c:ptCount val="17"/>
                <c:pt idx="0">
                  <c:v>7.2</c:v>
                </c:pt>
                <c:pt idx="1">
                  <c:v>6.9</c:v>
                </c:pt>
                <c:pt idx="2">
                  <c:v>6.6</c:v>
                </c:pt>
                <c:pt idx="3">
                  <c:v>6.9</c:v>
                </c:pt>
                <c:pt idx="4">
                  <c:v>7.4</c:v>
                </c:pt>
                <c:pt idx="5">
                  <c:v>7.6</c:v>
                </c:pt>
                <c:pt idx="6">
                  <c:v>7.4</c:v>
                </c:pt>
                <c:pt idx="7">
                  <c:v>7.4</c:v>
                </c:pt>
                <c:pt idx="8">
                  <c:v>7.8</c:v>
                </c:pt>
                <c:pt idx="9">
                  <c:v>7.8</c:v>
                </c:pt>
                <c:pt idx="10">
                  <c:v>8.1999999999999993</c:v>
                </c:pt>
                <c:pt idx="11">
                  <c:v>8.1</c:v>
                </c:pt>
                <c:pt idx="12">
                  <c:v>7.4</c:v>
                </c:pt>
                <c:pt idx="13">
                  <c:v>7.6</c:v>
                </c:pt>
                <c:pt idx="14">
                  <c:v>7.8</c:v>
                </c:pt>
                <c:pt idx="15">
                  <c:v>8.3000000000000007</c:v>
                </c:pt>
                <c:pt idx="16">
                  <c:v>8.1</c:v>
                </c:pt>
              </c:numCache>
            </c:numRef>
          </c:val>
          <c:smooth val="0"/>
          <c:extLst>
            <c:ext xmlns:c16="http://schemas.microsoft.com/office/drawing/2014/chart" uri="{C3380CC4-5D6E-409C-BE32-E72D297353CC}">
              <c16:uniqueId val="{00000002-F9F2-4A60-B44E-F1C14EB3F313}"/>
            </c:ext>
          </c:extLst>
        </c:ser>
        <c:ser>
          <c:idx val="0"/>
          <c:order val="1"/>
          <c:tx>
            <c:strRef>
              <c:f>Sheet1!$C$1</c:f>
              <c:strCache>
                <c:ptCount val="1"/>
                <c:pt idx="0">
                  <c:v>Black</c:v>
                </c:pt>
              </c:strCache>
            </c:strRef>
          </c:tx>
          <c:spPr>
            <a:ln>
              <a:solidFill>
                <a:srgbClr val="541900"/>
              </a:solidFill>
            </a:ln>
          </c:spPr>
          <c:marker>
            <c:symbol val="diamond"/>
            <c:size val="9"/>
            <c:spPr>
              <a:solidFill>
                <a:srgbClr val="541900"/>
              </a:solidFill>
              <a:ln>
                <a:solidFill>
                  <a:srgbClr val="541900"/>
                </a:solidFill>
              </a:ln>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General</c:formatCode>
                <c:ptCount val="17"/>
                <c:pt idx="0">
                  <c:v>8.4</c:v>
                </c:pt>
                <c:pt idx="1">
                  <c:v>9.1999999999999993</c:v>
                </c:pt>
                <c:pt idx="2">
                  <c:v>8.8000000000000007</c:v>
                </c:pt>
                <c:pt idx="3">
                  <c:v>8.9</c:v>
                </c:pt>
                <c:pt idx="4">
                  <c:v>9.5</c:v>
                </c:pt>
                <c:pt idx="5">
                  <c:v>9</c:v>
                </c:pt>
                <c:pt idx="6">
                  <c:v>9.8000000000000007</c:v>
                </c:pt>
                <c:pt idx="7">
                  <c:v>10</c:v>
                </c:pt>
                <c:pt idx="8">
                  <c:v>10.8</c:v>
                </c:pt>
                <c:pt idx="9">
                  <c:v>11.9</c:v>
                </c:pt>
                <c:pt idx="10">
                  <c:v>11.6</c:v>
                </c:pt>
                <c:pt idx="11">
                  <c:v>11.9</c:v>
                </c:pt>
                <c:pt idx="12">
                  <c:v>9.9</c:v>
                </c:pt>
                <c:pt idx="13">
                  <c:v>9.9</c:v>
                </c:pt>
                <c:pt idx="14">
                  <c:v>10.3</c:v>
                </c:pt>
                <c:pt idx="15">
                  <c:v>11.6</c:v>
                </c:pt>
                <c:pt idx="16">
                  <c:v>10.1</c:v>
                </c:pt>
              </c:numCache>
            </c:numRef>
          </c:val>
          <c:smooth val="0"/>
          <c:extLst>
            <c:ext xmlns:c16="http://schemas.microsoft.com/office/drawing/2014/chart" uri="{C3380CC4-5D6E-409C-BE32-E72D297353CC}">
              <c16:uniqueId val="{00000003-F9F2-4A60-B44E-F1C14EB3F313}"/>
            </c:ext>
          </c:extLst>
        </c:ser>
        <c:ser>
          <c:idx val="1"/>
          <c:order val="2"/>
          <c:tx>
            <c:strRef>
              <c:f>Sheet1!$D$1</c:f>
              <c:strCache>
                <c:ptCount val="1"/>
                <c:pt idx="0">
                  <c:v>Hispanic</c:v>
                </c:pt>
              </c:strCache>
            </c:strRef>
          </c:tx>
          <c:spPr>
            <a:ln>
              <a:solidFill>
                <a:srgbClr val="3077FF">
                  <a:lumMod val="75000"/>
                </a:srgbClr>
              </a:solidFill>
            </a:ln>
          </c:spPr>
          <c:marker>
            <c:symbol val="star"/>
            <c:size val="11"/>
            <c:spPr>
              <a:noFill/>
              <a:ln>
                <a:solidFill>
                  <a:srgbClr val="3077FF">
                    <a:lumMod val="75000"/>
                  </a:srgbClr>
                </a:solidFill>
              </a:ln>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Sheet1!$D$2:$D$18</c:f>
              <c:numCache>
                <c:formatCode>General</c:formatCode>
                <c:ptCount val="17"/>
                <c:pt idx="0">
                  <c:v>5.8</c:v>
                </c:pt>
                <c:pt idx="1">
                  <c:v>4.7</c:v>
                </c:pt>
                <c:pt idx="2">
                  <c:v>5.4</c:v>
                </c:pt>
                <c:pt idx="3">
                  <c:v>5.2</c:v>
                </c:pt>
                <c:pt idx="4">
                  <c:v>6.2</c:v>
                </c:pt>
                <c:pt idx="5">
                  <c:v>6.2</c:v>
                </c:pt>
                <c:pt idx="6">
                  <c:v>6.9</c:v>
                </c:pt>
                <c:pt idx="7">
                  <c:v>5.9</c:v>
                </c:pt>
                <c:pt idx="8">
                  <c:v>6.4</c:v>
                </c:pt>
                <c:pt idx="9">
                  <c:v>7.2</c:v>
                </c:pt>
                <c:pt idx="10">
                  <c:v>7.3</c:v>
                </c:pt>
                <c:pt idx="11">
                  <c:v>7</c:v>
                </c:pt>
                <c:pt idx="12">
                  <c:v>5.9</c:v>
                </c:pt>
                <c:pt idx="13">
                  <c:v>6.7</c:v>
                </c:pt>
                <c:pt idx="14">
                  <c:v>6.6</c:v>
                </c:pt>
                <c:pt idx="15">
                  <c:v>6.6</c:v>
                </c:pt>
                <c:pt idx="16">
                  <c:v>6.4</c:v>
                </c:pt>
              </c:numCache>
            </c:numRef>
          </c:val>
          <c:smooth val="0"/>
          <c:extLst>
            <c:ext xmlns:c16="http://schemas.microsoft.com/office/drawing/2014/chart" uri="{C3380CC4-5D6E-409C-BE32-E72D297353CC}">
              <c16:uniqueId val="{00000004-F9F2-4A60-B44E-F1C14EB3F313}"/>
            </c:ext>
          </c:extLst>
        </c:ser>
        <c:dLbls>
          <c:showLegendKey val="0"/>
          <c:showVal val="0"/>
          <c:showCatName val="0"/>
          <c:showSerName val="0"/>
          <c:showPercent val="0"/>
          <c:showBubbleSize val="0"/>
        </c:dLbls>
        <c:marker val="1"/>
        <c:smooth val="0"/>
        <c:axId val="124530688"/>
        <c:axId val="124532992"/>
      </c:lineChart>
      <c:catAx>
        <c:axId val="124530688"/>
        <c:scaling>
          <c:orientation val="minMax"/>
        </c:scaling>
        <c:delete val="0"/>
        <c:axPos val="b"/>
        <c:title>
          <c:tx>
            <c:rich>
              <a:bodyPr/>
              <a:lstStyle/>
              <a:p>
                <a:pPr>
                  <a:defRPr sz="1400"/>
                </a:pPr>
                <a:r>
                  <a:rPr lang="en-US" sz="1400"/>
                  <a:t>Year</a:t>
                </a:r>
              </a:p>
            </c:rich>
          </c:tx>
          <c:layout>
            <c:manualLayout>
              <c:xMode val="edge"/>
              <c:yMode val="edge"/>
              <c:x val="0.50422570009249124"/>
              <c:y val="0.90349670719384156"/>
            </c:manualLayout>
          </c:layout>
          <c:overlay val="0"/>
        </c:title>
        <c:numFmt formatCode="General" sourceLinked="1"/>
        <c:majorTickMark val="out"/>
        <c:minorTickMark val="none"/>
        <c:tickLblPos val="nextTo"/>
        <c:spPr>
          <a:ln>
            <a:solidFill>
              <a:srgbClr val="0039A6"/>
            </a:solidFill>
          </a:ln>
        </c:spPr>
        <c:txPr>
          <a:bodyPr rot="0" vert="horz"/>
          <a:lstStyle/>
          <a:p>
            <a:pPr>
              <a:defRPr sz="1200"/>
            </a:pPr>
            <a:endParaRPr lang="en-US"/>
          </a:p>
        </c:txPr>
        <c:crossAx val="124532992"/>
        <c:crosses val="autoZero"/>
        <c:auto val="1"/>
        <c:lblAlgn val="ctr"/>
        <c:lblOffset val="100"/>
        <c:tickLblSkip val="1"/>
        <c:tickMarkSkip val="1"/>
        <c:noMultiLvlLbl val="0"/>
      </c:catAx>
      <c:valAx>
        <c:axId val="124532992"/>
        <c:scaling>
          <c:orientation val="minMax"/>
          <c:max val="14"/>
        </c:scaling>
        <c:delete val="0"/>
        <c:axPos val="l"/>
        <c:title>
          <c:tx>
            <c:rich>
              <a:bodyPr/>
              <a:lstStyle/>
              <a:p>
                <a:pPr algn="ctr" rtl="0">
                  <a:defRPr sz="1400"/>
                </a:pPr>
                <a:r>
                  <a:rPr lang="en-US" sz="1400"/>
                  <a:t>Percent                      </a:t>
                </a:r>
              </a:p>
            </c:rich>
          </c:tx>
          <c:layout>
            <c:manualLayout>
              <c:xMode val="edge"/>
              <c:yMode val="edge"/>
              <c:x val="1.506016317054938E-2"/>
              <c:y val="0.35262031999418342"/>
            </c:manualLayout>
          </c:layout>
          <c:overlay val="0"/>
        </c:title>
        <c:numFmt formatCode="General" sourceLinked="1"/>
        <c:majorTickMark val="out"/>
        <c:minorTickMark val="none"/>
        <c:tickLblPos val="nextTo"/>
        <c:spPr>
          <a:noFill/>
          <a:ln>
            <a:solidFill>
              <a:srgbClr val="0039A6"/>
            </a:solidFill>
            <a:round/>
          </a:ln>
        </c:spPr>
        <c:txPr>
          <a:bodyPr rot="0" vert="horz"/>
          <a:lstStyle/>
          <a:p>
            <a:pPr>
              <a:defRPr sz="1400"/>
            </a:pPr>
            <a:endParaRPr lang="en-US"/>
          </a:p>
        </c:txPr>
        <c:crossAx val="124530688"/>
        <c:crosses val="autoZero"/>
        <c:crossBetween val="midCat"/>
        <c:minorUnit val="0.4"/>
      </c:valAx>
    </c:plotArea>
    <c:legend>
      <c:legendPos val="r"/>
      <c:layout>
        <c:manualLayout>
          <c:xMode val="edge"/>
          <c:yMode val="edge"/>
          <c:x val="0.48188331288259856"/>
          <c:y val="1.7059187321266125E-2"/>
          <c:w val="0.43741071428572054"/>
          <c:h val="0.14655432323465842"/>
        </c:manualLayout>
      </c:layout>
      <c:overlay val="0"/>
      <c:txPr>
        <a:bodyPr/>
        <a:lstStyle/>
        <a:p>
          <a:pPr>
            <a:defRPr sz="1400"/>
          </a:pPr>
          <a:endParaRPr lang="en-US"/>
        </a:p>
      </c:txPr>
    </c:legend>
    <c:plotVisOnly val="1"/>
    <c:dispBlanksAs val="gap"/>
    <c:showDLblsOverMax val="0"/>
  </c:chart>
  <c:txPr>
    <a:bodyPr/>
    <a:lstStyle/>
    <a:p>
      <a:pPr algn="ctr">
        <a:defRPr lang="en-US" sz="1600" b="1" i="0" u="none" strike="noStrike" kern="1200" baseline="0">
          <a:solidFill>
            <a:srgbClr val="0039A6"/>
          </a:solidFill>
          <a:latin typeface="Calibri" panose="020F0502020204030204" pitchFamily="34" charset="0"/>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3512288236691E-2"/>
          <c:y val="8.1339208434287325E-2"/>
          <c:w val="0.90638916726318308"/>
          <c:h val="0.56201502653431701"/>
        </c:manualLayout>
      </c:layout>
      <c:barChart>
        <c:barDir val="col"/>
        <c:grouping val="clustered"/>
        <c:varyColors val="0"/>
        <c:ser>
          <c:idx val="0"/>
          <c:order val="0"/>
          <c:tx>
            <c:strRef>
              <c:f>Sheet1!$B$1</c:f>
              <c:strCache>
                <c:ptCount val="1"/>
                <c:pt idx="0">
                  <c:v>Asth Prev</c:v>
                </c:pt>
              </c:strCache>
            </c:strRef>
          </c:tx>
          <c:spPr>
            <a:solidFill>
              <a:srgbClr val="008265"/>
            </a:solidFill>
            <a:ln>
              <a:solidFill>
                <a:srgbClr val="0039A6"/>
              </a:solidFill>
            </a:ln>
          </c:spPr>
          <c:invertIfNegative val="0"/>
          <c:dPt>
            <c:idx val="0"/>
            <c:invertIfNegative val="0"/>
            <c:bubble3D val="0"/>
            <c:spPr>
              <a:solidFill>
                <a:srgbClr val="007D57"/>
              </a:solidFill>
              <a:ln>
                <a:solidFill>
                  <a:srgbClr val="0039A6"/>
                </a:solidFill>
              </a:ln>
              <a:effectLst>
                <a:outerShdw blurRad="152400" dist="317500" dir="5400000" sx="90000" sy="-19000" rotWithShape="0">
                  <a:srgbClr val="008265">
                    <a:alpha val="15000"/>
                  </a:srgbClr>
                </a:outerShdw>
              </a:effectLst>
            </c:spPr>
            <c:extLst>
              <c:ext xmlns:c16="http://schemas.microsoft.com/office/drawing/2014/chart" uri="{C3380CC4-5D6E-409C-BE32-E72D297353CC}">
                <c16:uniqueId val="{00000001-0945-460E-ACCC-018EDCE24613}"/>
              </c:ext>
            </c:extLst>
          </c:dPt>
          <c:dPt>
            <c:idx val="3"/>
            <c:invertIfNegative val="0"/>
            <c:bubble3D val="0"/>
            <c:extLst>
              <c:ext xmlns:c16="http://schemas.microsoft.com/office/drawing/2014/chart" uri="{C3380CC4-5D6E-409C-BE32-E72D297353CC}">
                <c16:uniqueId val="{00000002-0945-460E-ACCC-018EDCE24613}"/>
              </c:ext>
            </c:extLst>
          </c:dPt>
          <c:dPt>
            <c:idx val="4"/>
            <c:invertIfNegative val="0"/>
            <c:bubble3D val="0"/>
            <c:spPr>
              <a:solidFill>
                <a:srgbClr val="FFFF00"/>
              </a:solidFill>
              <a:ln>
                <a:solidFill>
                  <a:srgbClr val="0039A6"/>
                </a:solidFill>
              </a:ln>
            </c:spPr>
            <c:extLst>
              <c:ext xmlns:c16="http://schemas.microsoft.com/office/drawing/2014/chart" uri="{C3380CC4-5D6E-409C-BE32-E72D297353CC}">
                <c16:uniqueId val="{00000004-0945-460E-ACCC-018EDCE24613}"/>
              </c:ext>
            </c:extLst>
          </c:dPt>
          <c:dPt>
            <c:idx val="7"/>
            <c:invertIfNegative val="0"/>
            <c:bubble3D val="0"/>
            <c:spPr>
              <a:solidFill>
                <a:srgbClr val="FFFF00"/>
              </a:solidFill>
              <a:ln>
                <a:solidFill>
                  <a:srgbClr val="0039A6"/>
                </a:solidFill>
              </a:ln>
            </c:spPr>
            <c:extLst>
              <c:ext xmlns:c16="http://schemas.microsoft.com/office/drawing/2014/chart" uri="{C3380CC4-5D6E-409C-BE32-E72D297353CC}">
                <c16:uniqueId val="{00000006-0945-460E-ACCC-018EDCE24613}"/>
              </c:ext>
            </c:extLst>
          </c:dPt>
          <c:dPt>
            <c:idx val="10"/>
            <c:invertIfNegative val="0"/>
            <c:bubble3D val="0"/>
            <c:spPr>
              <a:solidFill>
                <a:srgbClr val="FFFF00"/>
              </a:solidFill>
              <a:ln>
                <a:solidFill>
                  <a:srgbClr val="0039A6"/>
                </a:solidFill>
              </a:ln>
            </c:spPr>
            <c:extLst>
              <c:ext xmlns:c16="http://schemas.microsoft.com/office/drawing/2014/chart" uri="{C3380CC4-5D6E-409C-BE32-E72D297353CC}">
                <c16:uniqueId val="{00000008-0945-460E-ACCC-018EDCE24613}"/>
              </c:ext>
            </c:extLst>
          </c:dPt>
          <c:dPt>
            <c:idx val="11"/>
            <c:invertIfNegative val="0"/>
            <c:bubble3D val="0"/>
            <c:extLst>
              <c:ext xmlns:c16="http://schemas.microsoft.com/office/drawing/2014/chart" uri="{C3380CC4-5D6E-409C-BE32-E72D297353CC}">
                <c16:uniqueId val="{00000009-0945-460E-ACCC-018EDCE24613}"/>
              </c:ext>
            </c:extLst>
          </c:dPt>
          <c:dPt>
            <c:idx val="13"/>
            <c:invertIfNegative val="0"/>
            <c:bubble3D val="0"/>
            <c:spPr>
              <a:solidFill>
                <a:srgbClr val="FFFF00"/>
              </a:solidFill>
              <a:ln>
                <a:solidFill>
                  <a:srgbClr val="0039A6"/>
                </a:solidFill>
              </a:ln>
            </c:spPr>
            <c:extLst>
              <c:ext xmlns:c16="http://schemas.microsoft.com/office/drawing/2014/chart" uri="{C3380CC4-5D6E-409C-BE32-E72D297353CC}">
                <c16:uniqueId val="{00000015-0945-460E-ACCC-018EDCE24613}"/>
              </c:ext>
            </c:extLst>
          </c:dPt>
          <c:dPt>
            <c:idx val="14"/>
            <c:invertIfNegative val="0"/>
            <c:bubble3D val="0"/>
            <c:spPr>
              <a:solidFill>
                <a:schemeClr val="accent2"/>
              </a:solidFill>
              <a:ln>
                <a:solidFill>
                  <a:srgbClr val="0039A6"/>
                </a:solidFill>
              </a:ln>
            </c:spPr>
            <c:extLst>
              <c:ext xmlns:c16="http://schemas.microsoft.com/office/drawing/2014/chart" uri="{C3380CC4-5D6E-409C-BE32-E72D297353CC}">
                <c16:uniqueId val="{0000000B-0945-460E-ACCC-018EDCE24613}"/>
              </c:ext>
            </c:extLst>
          </c:dPt>
          <c:dPt>
            <c:idx val="18"/>
            <c:invertIfNegative val="0"/>
            <c:bubble3D val="0"/>
            <c:spPr>
              <a:solidFill>
                <a:srgbClr val="007D57"/>
              </a:solidFill>
              <a:ln>
                <a:solidFill>
                  <a:srgbClr val="0039A6"/>
                </a:solidFill>
              </a:ln>
            </c:spPr>
            <c:extLst>
              <c:ext xmlns:c16="http://schemas.microsoft.com/office/drawing/2014/chart" uri="{C3380CC4-5D6E-409C-BE32-E72D297353CC}">
                <c16:uniqueId val="{0000000D-0945-460E-ACCC-018EDCE24613}"/>
              </c:ext>
            </c:extLst>
          </c:dPt>
          <c:dPt>
            <c:idx val="19"/>
            <c:invertIfNegative val="0"/>
            <c:bubble3D val="0"/>
            <c:extLst>
              <c:ext xmlns:c16="http://schemas.microsoft.com/office/drawing/2014/chart" uri="{C3380CC4-5D6E-409C-BE32-E72D297353CC}">
                <c16:uniqueId val="{0000000E-0945-460E-ACCC-018EDCE24613}"/>
              </c:ext>
            </c:extLst>
          </c:dPt>
          <c:dPt>
            <c:idx val="21"/>
            <c:invertIfNegative val="0"/>
            <c:bubble3D val="0"/>
            <c:extLst>
              <c:ext xmlns:c16="http://schemas.microsoft.com/office/drawing/2014/chart" uri="{C3380CC4-5D6E-409C-BE32-E72D297353CC}">
                <c16:uniqueId val="{0000000F-0945-460E-ACCC-018EDCE24613}"/>
              </c:ext>
            </c:extLst>
          </c:dPt>
          <c:dPt>
            <c:idx val="22"/>
            <c:invertIfNegative val="0"/>
            <c:bubble3D val="0"/>
            <c:extLst>
              <c:ext xmlns:c16="http://schemas.microsoft.com/office/drawing/2014/chart" uri="{C3380CC4-5D6E-409C-BE32-E72D297353CC}">
                <c16:uniqueId val="{00000010-0945-460E-ACCC-018EDCE24613}"/>
              </c:ext>
            </c:extLst>
          </c:dPt>
          <c:dPt>
            <c:idx val="23"/>
            <c:invertIfNegative val="0"/>
            <c:bubble3D val="0"/>
            <c:spPr>
              <a:solidFill>
                <a:srgbClr val="007D57"/>
              </a:solidFill>
              <a:ln>
                <a:solidFill>
                  <a:srgbClr val="0039A6"/>
                </a:solidFill>
              </a:ln>
            </c:spPr>
            <c:extLst>
              <c:ext xmlns:c16="http://schemas.microsoft.com/office/drawing/2014/chart" uri="{C3380CC4-5D6E-409C-BE32-E72D297353CC}">
                <c16:uniqueId val="{00000015-F5C8-47BB-97A0-D2CE6269BC9B}"/>
              </c:ext>
            </c:extLst>
          </c:dPt>
          <c:dPt>
            <c:idx val="25"/>
            <c:invertIfNegative val="0"/>
            <c:bubble3D val="0"/>
            <c:spPr>
              <a:solidFill>
                <a:srgbClr val="007D57"/>
              </a:solidFill>
              <a:ln>
                <a:solidFill>
                  <a:srgbClr val="0039A6"/>
                </a:solidFill>
              </a:ln>
            </c:spPr>
            <c:extLst>
              <c:ext xmlns:c16="http://schemas.microsoft.com/office/drawing/2014/chart" uri="{C3380CC4-5D6E-409C-BE32-E72D297353CC}">
                <c16:uniqueId val="{00000015-DAA4-4323-A0A1-D791A15ECD08}"/>
              </c:ext>
            </c:extLst>
          </c:dPt>
          <c:errBars>
            <c:errBarType val="both"/>
            <c:errValType val="cust"/>
            <c:noEndCap val="0"/>
            <c:plus>
              <c:numRef>
                <c:f>Sheet1!$D$2:$D$27</c:f>
                <c:numCache>
                  <c:formatCode>General</c:formatCode>
                  <c:ptCount val="26"/>
                  <c:pt idx="0">
                    <c:v>0.74480000000000002</c:v>
                  </c:pt>
                  <c:pt idx="1">
                    <c:v>0.39200000000000002</c:v>
                  </c:pt>
                  <c:pt idx="2">
                    <c:v>0</c:v>
                  </c:pt>
                  <c:pt idx="3">
                    <c:v>0.49</c:v>
                  </c:pt>
                  <c:pt idx="4">
                    <c:v>0.5292</c:v>
                  </c:pt>
                  <c:pt idx="5">
                    <c:v>0</c:v>
                  </c:pt>
                  <c:pt idx="6">
                    <c:v>0.43119999999999997</c:v>
                  </c:pt>
                  <c:pt idx="7">
                    <c:v>1.1172</c:v>
                  </c:pt>
                  <c:pt idx="8">
                    <c:v>0</c:v>
                  </c:pt>
                  <c:pt idx="9">
                    <c:v>0.98</c:v>
                  </c:pt>
                  <c:pt idx="10">
                    <c:v>4.0179999999999998</c:v>
                  </c:pt>
                  <c:pt idx="11">
                    <c:v>0.96039999999999992</c:v>
                  </c:pt>
                  <c:pt idx="12">
                    <c:v>0</c:v>
                  </c:pt>
                  <c:pt idx="13">
                    <c:v>1.2936000000000001</c:v>
                  </c:pt>
                  <c:pt idx="14">
                    <c:v>0.66639999999999999</c:v>
                  </c:pt>
                  <c:pt idx="15">
                    <c:v>0.68599999999999994</c:v>
                  </c:pt>
                  <c:pt idx="16">
                    <c:v>0.54880000000000007</c:v>
                  </c:pt>
                  <c:pt idx="17">
                    <c:v>0</c:v>
                  </c:pt>
                  <c:pt idx="18">
                    <c:v>0.96039999999999992</c:v>
                  </c:pt>
                  <c:pt idx="19">
                    <c:v>0.68599999999999994</c:v>
                  </c:pt>
                  <c:pt idx="20">
                    <c:v>0.54880000000000007</c:v>
                  </c:pt>
                  <c:pt idx="21">
                    <c:v>0.88200000000000001</c:v>
                  </c:pt>
                  <c:pt idx="22">
                    <c:v>0</c:v>
                  </c:pt>
                  <c:pt idx="23">
                    <c:v>0.42</c:v>
                  </c:pt>
                  <c:pt idx="24">
                    <c:v>0.57999999999999996</c:v>
                  </c:pt>
                  <c:pt idx="25">
                    <c:v>0.72</c:v>
                  </c:pt>
                </c:numCache>
              </c:numRef>
            </c:plus>
            <c:minus>
              <c:numRef>
                <c:f>Sheet1!$D$2:$D$27</c:f>
                <c:numCache>
                  <c:formatCode>General</c:formatCode>
                  <c:ptCount val="26"/>
                  <c:pt idx="0">
                    <c:v>0.74480000000000002</c:v>
                  </c:pt>
                  <c:pt idx="1">
                    <c:v>0.39200000000000002</c:v>
                  </c:pt>
                  <c:pt idx="2">
                    <c:v>0</c:v>
                  </c:pt>
                  <c:pt idx="3">
                    <c:v>0.49</c:v>
                  </c:pt>
                  <c:pt idx="4">
                    <c:v>0.5292</c:v>
                  </c:pt>
                  <c:pt idx="5">
                    <c:v>0</c:v>
                  </c:pt>
                  <c:pt idx="6">
                    <c:v>0.43119999999999997</c:v>
                  </c:pt>
                  <c:pt idx="7">
                    <c:v>1.1172</c:v>
                  </c:pt>
                  <c:pt idx="8">
                    <c:v>0</c:v>
                  </c:pt>
                  <c:pt idx="9">
                    <c:v>0.98</c:v>
                  </c:pt>
                  <c:pt idx="10">
                    <c:v>4.0179999999999998</c:v>
                  </c:pt>
                  <c:pt idx="11">
                    <c:v>0.96039999999999992</c:v>
                  </c:pt>
                  <c:pt idx="12">
                    <c:v>0</c:v>
                  </c:pt>
                  <c:pt idx="13">
                    <c:v>1.2936000000000001</c:v>
                  </c:pt>
                  <c:pt idx="14">
                    <c:v>0.66639999999999999</c:v>
                  </c:pt>
                  <c:pt idx="15">
                    <c:v>0.68599999999999994</c:v>
                  </c:pt>
                  <c:pt idx="16">
                    <c:v>0.54880000000000007</c:v>
                  </c:pt>
                  <c:pt idx="17">
                    <c:v>0</c:v>
                  </c:pt>
                  <c:pt idx="18">
                    <c:v>0.96039999999999992</c:v>
                  </c:pt>
                  <c:pt idx="19">
                    <c:v>0.68599999999999994</c:v>
                  </c:pt>
                  <c:pt idx="20">
                    <c:v>0.54880000000000007</c:v>
                  </c:pt>
                  <c:pt idx="21">
                    <c:v>0.88200000000000001</c:v>
                  </c:pt>
                  <c:pt idx="22">
                    <c:v>0</c:v>
                  </c:pt>
                  <c:pt idx="23">
                    <c:v>0.42</c:v>
                  </c:pt>
                  <c:pt idx="24">
                    <c:v>0.57999999999999996</c:v>
                  </c:pt>
                  <c:pt idx="25">
                    <c:v>0.72</c:v>
                  </c:pt>
                </c:numCache>
              </c:numRef>
            </c:minus>
          </c:errBars>
          <c:cat>
            <c:strRef>
              <c:f>Sheet1!$A$2:$A$27</c:f>
              <c:strCache>
                <c:ptCount val="26"/>
                <c:pt idx="0">
                  <c:v>Children</c:v>
                </c:pt>
                <c:pt idx="1">
                  <c:v>Adults</c:v>
                </c:pt>
                <c:pt idx="3">
                  <c:v>Male</c:v>
                </c:pt>
                <c:pt idx="4">
                  <c:v>Female </c:v>
                </c:pt>
                <c:pt idx="6">
                  <c:v>White</c:v>
                </c:pt>
                <c:pt idx="7">
                  <c:v>Black</c:v>
                </c:pt>
                <c:pt idx="9">
                  <c:v>Total Hispanic</c:v>
                </c:pt>
                <c:pt idx="10">
                  <c:v>Puerto Rican</c:v>
                </c:pt>
                <c:pt idx="11">
                  <c:v>Mexican</c:v>
                </c:pt>
                <c:pt idx="13">
                  <c:v>&lt;100% poverty</c:v>
                </c:pt>
                <c:pt idx="14">
                  <c:v>100-&lt;250% poverty</c:v>
                </c:pt>
                <c:pt idx="15">
                  <c:v>250-&lt;450% poverty</c:v>
                </c:pt>
                <c:pt idx="16">
                  <c:v>≥ 450% poverty</c:v>
                </c:pt>
                <c:pt idx="18">
                  <c:v>Northeast</c:v>
                </c:pt>
                <c:pt idx="19">
                  <c:v>Midwest</c:v>
                </c:pt>
                <c:pt idx="20">
                  <c:v>South</c:v>
                </c:pt>
                <c:pt idx="21">
                  <c:v>West</c:v>
                </c:pt>
                <c:pt idx="23">
                  <c:v>Large MSA</c:v>
                </c:pt>
                <c:pt idx="24">
                  <c:v>Small MSA</c:v>
                </c:pt>
                <c:pt idx="25">
                  <c:v>Not in MSA</c:v>
                </c:pt>
              </c:strCache>
            </c:strRef>
          </c:cat>
          <c:val>
            <c:numRef>
              <c:f>Sheet1!$B$2:$B$27</c:f>
              <c:numCache>
                <c:formatCode>0.0</c:formatCode>
                <c:ptCount val="26"/>
                <c:pt idx="0" formatCode="General">
                  <c:v>8.4</c:v>
                </c:pt>
                <c:pt idx="1">
                  <c:v>7.7</c:v>
                </c:pt>
                <c:pt idx="3">
                  <c:v>6.4</c:v>
                </c:pt>
                <c:pt idx="4">
                  <c:v>9.3000000000000007</c:v>
                </c:pt>
                <c:pt idx="6">
                  <c:v>8.1</c:v>
                </c:pt>
                <c:pt idx="7">
                  <c:v>10.1</c:v>
                </c:pt>
                <c:pt idx="9">
                  <c:v>6.4</c:v>
                </c:pt>
                <c:pt idx="10" formatCode="General">
                  <c:v>12.8</c:v>
                </c:pt>
                <c:pt idx="11">
                  <c:v>5.0999999999999996</c:v>
                </c:pt>
                <c:pt idx="13">
                  <c:v>11.7</c:v>
                </c:pt>
                <c:pt idx="14">
                  <c:v>7.9</c:v>
                </c:pt>
                <c:pt idx="15">
                  <c:v>7.3</c:v>
                </c:pt>
                <c:pt idx="16">
                  <c:v>6.8</c:v>
                </c:pt>
                <c:pt idx="18" formatCode="General">
                  <c:v>8.5</c:v>
                </c:pt>
                <c:pt idx="19">
                  <c:v>8.4</c:v>
                </c:pt>
                <c:pt idx="20" formatCode="General">
                  <c:v>7.7</c:v>
                </c:pt>
                <c:pt idx="21" formatCode="General">
                  <c:v>7.3</c:v>
                </c:pt>
                <c:pt idx="23" formatCode="General">
                  <c:v>7.9</c:v>
                </c:pt>
                <c:pt idx="24" formatCode="General">
                  <c:v>8.5</c:v>
                </c:pt>
                <c:pt idx="25" formatCode="General">
                  <c:v>8.3000000000000007</c:v>
                </c:pt>
              </c:numCache>
            </c:numRef>
          </c:val>
          <c:extLst>
            <c:ext xmlns:c16="http://schemas.microsoft.com/office/drawing/2014/chart" uri="{C3380CC4-5D6E-409C-BE32-E72D297353CC}">
              <c16:uniqueId val="{00000011-0945-460E-ACCC-018EDCE24613}"/>
            </c:ext>
          </c:extLst>
        </c:ser>
        <c:dLbls>
          <c:showLegendKey val="0"/>
          <c:showVal val="0"/>
          <c:showCatName val="0"/>
          <c:showSerName val="0"/>
          <c:showPercent val="0"/>
          <c:showBubbleSize val="0"/>
        </c:dLbls>
        <c:gapWidth val="19"/>
        <c:overlap val="85"/>
        <c:axId val="350879880"/>
        <c:axId val="350923368"/>
      </c:barChart>
      <c:catAx>
        <c:axId val="350879880"/>
        <c:scaling>
          <c:orientation val="minMax"/>
        </c:scaling>
        <c:delete val="0"/>
        <c:axPos val="b"/>
        <c:numFmt formatCode="General" sourceLinked="0"/>
        <c:majorTickMark val="out"/>
        <c:minorTickMark val="none"/>
        <c:tickLblPos val="nextTo"/>
        <c:spPr>
          <a:ln>
            <a:solidFill>
              <a:schemeClr val="bg2"/>
            </a:solidFill>
          </a:ln>
        </c:spPr>
        <c:txPr>
          <a:bodyPr rot="-5400000" vert="horz"/>
          <a:lstStyle/>
          <a:p>
            <a:pPr>
              <a:defRPr sz="1200" b="1">
                <a:solidFill>
                  <a:schemeClr val="bg2"/>
                </a:solidFill>
                <a:latin typeface="Calibri" panose="020F0502020204030204" pitchFamily="34" charset="0"/>
              </a:defRPr>
            </a:pPr>
            <a:endParaRPr lang="en-US"/>
          </a:p>
        </c:txPr>
        <c:crossAx val="350923368"/>
        <c:crosses val="autoZero"/>
        <c:auto val="1"/>
        <c:lblAlgn val="ctr"/>
        <c:lblOffset val="100"/>
        <c:noMultiLvlLbl val="0"/>
      </c:catAx>
      <c:valAx>
        <c:axId val="350923368"/>
        <c:scaling>
          <c:orientation val="minMax"/>
          <c:max val="20"/>
        </c:scaling>
        <c:delete val="0"/>
        <c:axPos val="l"/>
        <c:title>
          <c:tx>
            <c:rich>
              <a:bodyPr rot="-5400000" vert="horz"/>
              <a:lstStyle/>
              <a:p>
                <a:pPr>
                  <a:defRPr sz="1400">
                    <a:solidFill>
                      <a:schemeClr val="bg2"/>
                    </a:solidFill>
                    <a:latin typeface="Calibri" panose="020F0502020204030204" pitchFamily="34" charset="0"/>
                  </a:defRPr>
                </a:pPr>
                <a:r>
                  <a:rPr lang="en-US" sz="1400" dirty="0" smtClean="0">
                    <a:solidFill>
                      <a:schemeClr val="bg2"/>
                    </a:solidFill>
                    <a:latin typeface="Calibri" panose="020F0502020204030204" pitchFamily="34" charset="0"/>
                  </a:rPr>
                  <a:t>Percent</a:t>
                </a:r>
                <a:endParaRPr lang="en-US" sz="1400" dirty="0">
                  <a:solidFill>
                    <a:schemeClr val="bg2"/>
                  </a:solidFill>
                  <a:latin typeface="Calibri" panose="020F0502020204030204" pitchFamily="34" charset="0"/>
                </a:endParaRPr>
              </a:p>
            </c:rich>
          </c:tx>
          <c:layout>
            <c:manualLayout>
              <c:xMode val="edge"/>
              <c:yMode val="edge"/>
              <c:x val="0"/>
              <c:y val="0.24017919199160312"/>
            </c:manualLayout>
          </c:layout>
          <c:overlay val="0"/>
        </c:title>
        <c:numFmt formatCode="General" sourceLinked="1"/>
        <c:majorTickMark val="out"/>
        <c:minorTickMark val="none"/>
        <c:tickLblPos val="nextTo"/>
        <c:spPr>
          <a:ln>
            <a:solidFill>
              <a:schemeClr val="bg2"/>
            </a:solidFill>
          </a:ln>
        </c:spPr>
        <c:txPr>
          <a:bodyPr/>
          <a:lstStyle/>
          <a:p>
            <a:pPr>
              <a:defRPr sz="1200" b="1">
                <a:solidFill>
                  <a:schemeClr val="bg2"/>
                </a:solidFill>
                <a:latin typeface="Calibri" panose="020F0502020204030204" pitchFamily="34" charset="0"/>
              </a:defRPr>
            </a:pPr>
            <a:endParaRPr lang="en-US"/>
          </a:p>
        </c:txPr>
        <c:crossAx val="3508798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064994653446097"/>
          <c:y val="0.10757170126461466"/>
          <c:w val="0.80859300573539405"/>
          <c:h val="0.69145311381531849"/>
        </c:manualLayout>
      </c:layout>
      <c:barChart>
        <c:barDir val="col"/>
        <c:grouping val="clustered"/>
        <c:varyColors val="0"/>
        <c:ser>
          <c:idx val="0"/>
          <c:order val="0"/>
          <c:tx>
            <c:strRef>
              <c:f>Sheet1!$B$1</c:f>
              <c:strCache>
                <c:ptCount val="1"/>
                <c:pt idx="0">
                  <c:v>Male</c:v>
                </c:pt>
              </c:strCache>
            </c:strRef>
          </c:tx>
          <c:spPr>
            <a:solidFill>
              <a:schemeClr val="accent1"/>
            </a:solidFill>
            <a:ln>
              <a:noFill/>
            </a:ln>
          </c:spPr>
          <c:invertIfNegative val="0"/>
          <c:errBars>
            <c:errBarType val="both"/>
            <c:errValType val="cust"/>
            <c:noEndCap val="0"/>
            <c:plus>
              <c:numRef>
                <c:f>Sheet1!$F$2:$F$8</c:f>
                <c:numCache>
                  <c:formatCode>General</c:formatCode>
                  <c:ptCount val="7"/>
                  <c:pt idx="0">
                    <c:v>2.0775999999999999</c:v>
                  </c:pt>
                  <c:pt idx="1">
                    <c:v>1.5092000000000001</c:v>
                  </c:pt>
                  <c:pt idx="2">
                    <c:v>2.1364000000000001</c:v>
                  </c:pt>
                  <c:pt idx="3">
                    <c:v>2.1756000000000002</c:v>
                  </c:pt>
                  <c:pt idx="4">
                    <c:v>1.47</c:v>
                  </c:pt>
                  <c:pt idx="5">
                    <c:v>0.62719999999999998</c:v>
                  </c:pt>
                  <c:pt idx="6">
                    <c:v>0.84279999999999999</c:v>
                  </c:pt>
                </c:numCache>
              </c:numRef>
            </c:plus>
            <c:minus>
              <c:numRef>
                <c:f>Sheet1!$F$2:$F$8</c:f>
                <c:numCache>
                  <c:formatCode>General</c:formatCode>
                  <c:ptCount val="7"/>
                  <c:pt idx="0">
                    <c:v>2.0775999999999999</c:v>
                  </c:pt>
                  <c:pt idx="1">
                    <c:v>1.5092000000000001</c:v>
                  </c:pt>
                  <c:pt idx="2">
                    <c:v>2.1364000000000001</c:v>
                  </c:pt>
                  <c:pt idx="3">
                    <c:v>2.1756000000000002</c:v>
                  </c:pt>
                  <c:pt idx="4">
                    <c:v>1.47</c:v>
                  </c:pt>
                  <c:pt idx="5">
                    <c:v>0.62719999999999998</c:v>
                  </c:pt>
                  <c:pt idx="6">
                    <c:v>0.84279999999999999</c:v>
                  </c:pt>
                </c:numCache>
              </c:numRef>
            </c:minus>
          </c:errBars>
          <c:cat>
            <c:strRef>
              <c:f>Sheet1!$A$2:$A$8</c:f>
              <c:strCache>
                <c:ptCount val="7"/>
                <c:pt idx="0">
                  <c:v> 0-4 </c:v>
                </c:pt>
                <c:pt idx="1">
                  <c:v>5-14</c:v>
                </c:pt>
                <c:pt idx="2">
                  <c:v>15-19</c:v>
                </c:pt>
                <c:pt idx="3">
                  <c:v>20-24 </c:v>
                </c:pt>
                <c:pt idx="4">
                  <c:v>25-34 </c:v>
                </c:pt>
                <c:pt idx="5">
                  <c:v>35-64 </c:v>
                </c:pt>
                <c:pt idx="6">
                  <c:v>65+ </c:v>
                </c:pt>
              </c:strCache>
            </c:strRef>
          </c:cat>
          <c:val>
            <c:numRef>
              <c:f>Sheet1!$B$2:$B$8</c:f>
              <c:numCache>
                <c:formatCode>General</c:formatCode>
                <c:ptCount val="7"/>
                <c:pt idx="0">
                  <c:v>6.8</c:v>
                </c:pt>
                <c:pt idx="1">
                  <c:v>10.3</c:v>
                </c:pt>
                <c:pt idx="2">
                  <c:v>9.6</c:v>
                </c:pt>
                <c:pt idx="3">
                  <c:v>6.9</c:v>
                </c:pt>
                <c:pt idx="4">
                  <c:v>5.5</c:v>
                </c:pt>
                <c:pt idx="5">
                  <c:v>5.2</c:v>
                </c:pt>
                <c:pt idx="6">
                  <c:v>5.2</c:v>
                </c:pt>
              </c:numCache>
            </c:numRef>
          </c:val>
          <c:extLst>
            <c:ext xmlns:c16="http://schemas.microsoft.com/office/drawing/2014/chart" uri="{C3380CC4-5D6E-409C-BE32-E72D297353CC}">
              <c16:uniqueId val="{00000000-E904-4E91-A9EC-71A36ACE5260}"/>
            </c:ext>
          </c:extLst>
        </c:ser>
        <c:ser>
          <c:idx val="1"/>
          <c:order val="1"/>
          <c:tx>
            <c:strRef>
              <c:f>Sheet1!$C$1</c:f>
              <c:strCache>
                <c:ptCount val="1"/>
                <c:pt idx="0">
                  <c:v>Female</c:v>
                </c:pt>
              </c:strCache>
            </c:strRef>
          </c:tx>
          <c:spPr>
            <a:solidFill>
              <a:srgbClr val="FFFF66"/>
            </a:solidFill>
            <a:ln>
              <a:solidFill>
                <a:schemeClr val="tx1"/>
              </a:solidFill>
            </a:ln>
          </c:spPr>
          <c:invertIfNegative val="0"/>
          <c:errBars>
            <c:errBarType val="both"/>
            <c:errValType val="cust"/>
            <c:noEndCap val="0"/>
            <c:plus>
              <c:numRef>
                <c:f>Sheet1!$G$2:$G$8</c:f>
                <c:numCache>
                  <c:formatCode>General</c:formatCode>
                  <c:ptCount val="7"/>
                  <c:pt idx="0">
                    <c:v>0.90160000000000007</c:v>
                  </c:pt>
                  <c:pt idx="1">
                    <c:v>1.47</c:v>
                  </c:pt>
                  <c:pt idx="2">
                    <c:v>2.1952000000000003</c:v>
                  </c:pt>
                  <c:pt idx="3">
                    <c:v>2.2343999999999999</c:v>
                  </c:pt>
                  <c:pt idx="4">
                    <c:v>1.4307999999999998</c:v>
                  </c:pt>
                  <c:pt idx="5">
                    <c:v>0.90160000000000007</c:v>
                  </c:pt>
                  <c:pt idx="6">
                    <c:v>1.0192000000000001</c:v>
                  </c:pt>
                </c:numCache>
              </c:numRef>
            </c:plus>
            <c:minus>
              <c:numRef>
                <c:f>Sheet1!$G$2:$G$8</c:f>
                <c:numCache>
                  <c:formatCode>General</c:formatCode>
                  <c:ptCount val="7"/>
                  <c:pt idx="0">
                    <c:v>0.90160000000000007</c:v>
                  </c:pt>
                  <c:pt idx="1">
                    <c:v>1.47</c:v>
                  </c:pt>
                  <c:pt idx="2">
                    <c:v>2.1952000000000003</c:v>
                  </c:pt>
                  <c:pt idx="3">
                    <c:v>2.2343999999999999</c:v>
                  </c:pt>
                  <c:pt idx="4">
                    <c:v>1.4307999999999998</c:v>
                  </c:pt>
                  <c:pt idx="5">
                    <c:v>0.90160000000000007</c:v>
                  </c:pt>
                  <c:pt idx="6">
                    <c:v>1.0192000000000001</c:v>
                  </c:pt>
                </c:numCache>
              </c:numRef>
            </c:minus>
          </c:errBars>
          <c:cat>
            <c:strRef>
              <c:f>Sheet1!$A$2:$A$8</c:f>
              <c:strCache>
                <c:ptCount val="7"/>
                <c:pt idx="0">
                  <c:v> 0-4 </c:v>
                </c:pt>
                <c:pt idx="1">
                  <c:v>5-14</c:v>
                </c:pt>
                <c:pt idx="2">
                  <c:v>15-19</c:v>
                </c:pt>
                <c:pt idx="3">
                  <c:v>20-24 </c:v>
                </c:pt>
                <c:pt idx="4">
                  <c:v>25-34 </c:v>
                </c:pt>
                <c:pt idx="5">
                  <c:v>35-64 </c:v>
                </c:pt>
                <c:pt idx="6">
                  <c:v>65+ </c:v>
                </c:pt>
              </c:strCache>
            </c:strRef>
          </c:cat>
          <c:val>
            <c:numRef>
              <c:f>Sheet1!$C$2:$C$8</c:f>
              <c:numCache>
                <c:formatCode>General</c:formatCode>
                <c:ptCount val="7"/>
                <c:pt idx="0">
                  <c:v>2</c:v>
                </c:pt>
                <c:pt idx="1">
                  <c:v>9.1</c:v>
                </c:pt>
                <c:pt idx="2">
                  <c:v>9.3000000000000007</c:v>
                </c:pt>
                <c:pt idx="3">
                  <c:v>7.7</c:v>
                </c:pt>
                <c:pt idx="4">
                  <c:v>9.6999999999999993</c:v>
                </c:pt>
                <c:pt idx="5">
                  <c:v>10.9</c:v>
                </c:pt>
                <c:pt idx="6">
                  <c:v>8.5</c:v>
                </c:pt>
              </c:numCache>
            </c:numRef>
          </c:val>
          <c:extLst>
            <c:ext xmlns:c16="http://schemas.microsoft.com/office/drawing/2014/chart" uri="{C3380CC4-5D6E-409C-BE32-E72D297353CC}">
              <c16:uniqueId val="{00000001-E904-4E91-A9EC-71A36ACE5260}"/>
            </c:ext>
          </c:extLst>
        </c:ser>
        <c:dLbls>
          <c:showLegendKey val="0"/>
          <c:showVal val="0"/>
          <c:showCatName val="0"/>
          <c:showSerName val="0"/>
          <c:showPercent val="0"/>
          <c:showBubbleSize val="0"/>
        </c:dLbls>
        <c:gapWidth val="150"/>
        <c:axId val="350924152"/>
        <c:axId val="350924544"/>
      </c:barChart>
      <c:catAx>
        <c:axId val="350924152"/>
        <c:scaling>
          <c:orientation val="minMax"/>
        </c:scaling>
        <c:delete val="0"/>
        <c:axPos val="b"/>
        <c:title>
          <c:tx>
            <c:rich>
              <a:bodyPr/>
              <a:lstStyle/>
              <a:p>
                <a:pPr>
                  <a:defRPr sz="1600">
                    <a:latin typeface="Calibri" panose="020F0502020204030204" pitchFamily="34" charset="0"/>
                    <a:cs typeface="Calibri" panose="020F0502020204030204" pitchFamily="34" charset="0"/>
                  </a:defRPr>
                </a:pPr>
                <a:r>
                  <a:rPr lang="en-US" sz="1600">
                    <a:latin typeface="Calibri" panose="020F0502020204030204" pitchFamily="34" charset="0"/>
                    <a:cs typeface="Calibri" panose="020F0502020204030204" pitchFamily="34" charset="0"/>
                  </a:rPr>
                  <a:t>Age group</a:t>
                </a:r>
              </a:p>
            </c:rich>
          </c:tx>
          <c:layout>
            <c:manualLayout>
              <c:xMode val="edge"/>
              <c:yMode val="edge"/>
              <c:x val="0.4637049188295907"/>
              <c:y val="0.90613624433309481"/>
            </c:manualLayout>
          </c:layout>
          <c:overlay val="0"/>
        </c:title>
        <c:numFmt formatCode="General" sourceLinked="0"/>
        <c:majorTickMark val="out"/>
        <c:minorTickMark val="none"/>
        <c:tickLblPos val="nextTo"/>
        <c:spPr>
          <a:ln w="6350">
            <a:solidFill>
              <a:schemeClr val="bg2"/>
            </a:solidFill>
          </a:ln>
        </c:spPr>
        <c:txPr>
          <a:bodyPr rot="0" vert="horz"/>
          <a:lstStyle/>
          <a:p>
            <a:pPr>
              <a:defRPr sz="1600" b="1">
                <a:latin typeface="Calibri" panose="020F0502020204030204" pitchFamily="34" charset="0"/>
                <a:cs typeface="Calibri" panose="020F0502020204030204" pitchFamily="34" charset="0"/>
              </a:defRPr>
            </a:pPr>
            <a:endParaRPr lang="en-US"/>
          </a:p>
        </c:txPr>
        <c:crossAx val="350924544"/>
        <c:crosses val="autoZero"/>
        <c:auto val="1"/>
        <c:lblAlgn val="ctr"/>
        <c:lblOffset val="100"/>
        <c:noMultiLvlLbl val="0"/>
      </c:catAx>
      <c:valAx>
        <c:axId val="350924544"/>
        <c:scaling>
          <c:orientation val="minMax"/>
        </c:scaling>
        <c:delete val="0"/>
        <c:axPos val="l"/>
        <c:title>
          <c:tx>
            <c:rich>
              <a:bodyPr rot="-5400000" vert="horz"/>
              <a:lstStyle/>
              <a:p>
                <a:pPr>
                  <a:defRPr sz="1600">
                    <a:latin typeface="Calibri" panose="020F0502020204030204" pitchFamily="34" charset="0"/>
                    <a:cs typeface="Calibri" panose="020F0502020204030204" pitchFamily="34" charset="0"/>
                  </a:defRPr>
                </a:pPr>
                <a:r>
                  <a:rPr lang="en-US" sz="1600">
                    <a:latin typeface="Calibri" panose="020F0502020204030204" pitchFamily="34" charset="0"/>
                    <a:cs typeface="Calibri" panose="020F0502020204030204" pitchFamily="34" charset="0"/>
                  </a:rPr>
                  <a:t>Percent</a:t>
                </a:r>
              </a:p>
            </c:rich>
          </c:tx>
          <c:layout>
            <c:manualLayout>
              <c:xMode val="edge"/>
              <c:yMode val="edge"/>
              <c:x val="1.5432098765432098E-3"/>
              <c:y val="0.29217776187067523"/>
            </c:manualLayout>
          </c:layout>
          <c:overlay val="0"/>
        </c:title>
        <c:numFmt formatCode="General" sourceLinked="1"/>
        <c:majorTickMark val="out"/>
        <c:minorTickMark val="none"/>
        <c:tickLblPos val="nextTo"/>
        <c:spPr>
          <a:ln>
            <a:solidFill>
              <a:schemeClr val="bg2"/>
            </a:solidFill>
          </a:ln>
        </c:spPr>
        <c:txPr>
          <a:bodyPr/>
          <a:lstStyle/>
          <a:p>
            <a:pPr>
              <a:defRPr sz="1600">
                <a:latin typeface="Calibri" panose="020F0502020204030204" pitchFamily="34" charset="0"/>
                <a:cs typeface="Calibri" panose="020F0502020204030204" pitchFamily="34" charset="0"/>
              </a:defRPr>
            </a:pPr>
            <a:endParaRPr lang="en-US"/>
          </a:p>
        </c:txPr>
        <c:crossAx val="350924152"/>
        <c:crosses val="autoZero"/>
        <c:crossBetween val="between"/>
      </c:valAx>
    </c:plotArea>
    <c:legend>
      <c:legendPos val="r"/>
      <c:layout>
        <c:manualLayout>
          <c:xMode val="edge"/>
          <c:yMode val="edge"/>
          <c:x val="0.80999453193350834"/>
          <c:y val="3.6624910522548321E-2"/>
          <c:w val="0.1603042675221153"/>
          <c:h val="0.15657361011691717"/>
        </c:manualLayout>
      </c:layout>
      <c:overlay val="0"/>
      <c:spPr>
        <a:ln>
          <a:noFill/>
        </a:ln>
      </c:spPr>
      <c:txPr>
        <a:bodyPr/>
        <a:lstStyle/>
        <a:p>
          <a:pPr>
            <a:defRPr sz="16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solidFill>
            <a:schemeClr val="bg2"/>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4968347225472"/>
          <c:y val="6.9084256417100406E-2"/>
          <c:w val="0.86792966312932363"/>
          <c:h val="0.66085969126740518"/>
        </c:manualLayout>
      </c:layout>
      <c:lineChart>
        <c:grouping val="standard"/>
        <c:varyColors val="0"/>
        <c:ser>
          <c:idx val="0"/>
          <c:order val="0"/>
          <c:tx>
            <c:strRef>
              <c:f>Sheet1!$A$2:$A$2</c:f>
              <c:strCache>
                <c:ptCount val="1"/>
                <c:pt idx="0">
                  <c:v>Children 0-17 years</c:v>
                </c:pt>
              </c:strCache>
            </c:strRef>
          </c:tx>
          <c:spPr>
            <a:ln w="25400">
              <a:solidFill>
                <a:schemeClr val="accent3"/>
              </a:solidFill>
            </a:ln>
          </c:spPr>
          <c:marker>
            <c:symbol val="none"/>
          </c:marker>
          <c:cat>
            <c:numRef>
              <c:f>Sheet1!$B$1:$R$1</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Sheet1!$B$2:$R$2</c:f>
              <c:numCache>
                <c:formatCode>General</c:formatCode>
                <c:ptCount val="17"/>
                <c:pt idx="0">
                  <c:v>61.7</c:v>
                </c:pt>
                <c:pt idx="1">
                  <c:v>64.900000000000006</c:v>
                </c:pt>
                <c:pt idx="2">
                  <c:v>62.7</c:v>
                </c:pt>
                <c:pt idx="3">
                  <c:v>61.2</c:v>
                </c:pt>
                <c:pt idx="4">
                  <c:v>56.7</c:v>
                </c:pt>
                <c:pt idx="5">
                  <c:v>56.1</c:v>
                </c:pt>
                <c:pt idx="6">
                  <c:v>54.8</c:v>
                </c:pt>
                <c:pt idx="7">
                  <c:v>57.2</c:v>
                </c:pt>
                <c:pt idx="8">
                  <c:v>53.9</c:v>
                </c:pt>
                <c:pt idx="9">
                  <c:v>58.3</c:v>
                </c:pt>
                <c:pt idx="10">
                  <c:v>55.5</c:v>
                </c:pt>
                <c:pt idx="11">
                  <c:v>55.2</c:v>
                </c:pt>
                <c:pt idx="12">
                  <c:v>57.9</c:v>
                </c:pt>
                <c:pt idx="13">
                  <c:v>48</c:v>
                </c:pt>
                <c:pt idx="14">
                  <c:v>47.5</c:v>
                </c:pt>
                <c:pt idx="15">
                  <c:v>53.7</c:v>
                </c:pt>
                <c:pt idx="16">
                  <c:v>51.6</c:v>
                </c:pt>
              </c:numCache>
            </c:numRef>
          </c:val>
          <c:smooth val="0"/>
          <c:extLst>
            <c:ext xmlns:c16="http://schemas.microsoft.com/office/drawing/2014/chart" uri="{C3380CC4-5D6E-409C-BE32-E72D297353CC}">
              <c16:uniqueId val="{00000000-DEC9-47EC-9526-F2B2D3A5F9CC}"/>
            </c:ext>
          </c:extLst>
        </c:ser>
        <c:ser>
          <c:idx val="1"/>
          <c:order val="1"/>
          <c:tx>
            <c:strRef>
              <c:f>Sheet1!$A$3:$A$3</c:f>
              <c:strCache>
                <c:ptCount val="1"/>
                <c:pt idx="0">
                  <c:v>Adults 18 years and above</c:v>
                </c:pt>
              </c:strCache>
            </c:strRef>
          </c:tx>
          <c:spPr>
            <a:ln w="25400">
              <a:solidFill>
                <a:schemeClr val="accent2"/>
              </a:solidFill>
              <a:prstDash val="solid"/>
            </a:ln>
          </c:spPr>
          <c:marker>
            <c:symbol val="none"/>
          </c:marker>
          <c:cat>
            <c:numRef>
              <c:f>Sheet1!$B$1:$R$1</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Sheet1!$B$3:$R$3</c:f>
              <c:numCache>
                <c:formatCode>General</c:formatCode>
                <c:ptCount val="17"/>
                <c:pt idx="0">
                  <c:v>53.8</c:v>
                </c:pt>
                <c:pt idx="1">
                  <c:v>53</c:v>
                </c:pt>
                <c:pt idx="2">
                  <c:v>49.8</c:v>
                </c:pt>
                <c:pt idx="3">
                  <c:v>51.3</c:v>
                </c:pt>
                <c:pt idx="4">
                  <c:v>51.8</c:v>
                </c:pt>
                <c:pt idx="5">
                  <c:v>50.3</c:v>
                </c:pt>
                <c:pt idx="6">
                  <c:v>50.4</c:v>
                </c:pt>
                <c:pt idx="7">
                  <c:v>50.7</c:v>
                </c:pt>
                <c:pt idx="8">
                  <c:v>47.7</c:v>
                </c:pt>
                <c:pt idx="9">
                  <c:v>49.1</c:v>
                </c:pt>
                <c:pt idx="10">
                  <c:v>46.7</c:v>
                </c:pt>
                <c:pt idx="11">
                  <c:v>49</c:v>
                </c:pt>
                <c:pt idx="12">
                  <c:v>47</c:v>
                </c:pt>
                <c:pt idx="13">
                  <c:v>43.6</c:v>
                </c:pt>
                <c:pt idx="14">
                  <c:v>46.6</c:v>
                </c:pt>
                <c:pt idx="15">
                  <c:v>44.9</c:v>
                </c:pt>
                <c:pt idx="16">
                  <c:v>43.6</c:v>
                </c:pt>
              </c:numCache>
            </c:numRef>
          </c:val>
          <c:smooth val="0"/>
          <c:extLst>
            <c:ext xmlns:c16="http://schemas.microsoft.com/office/drawing/2014/chart" uri="{C3380CC4-5D6E-409C-BE32-E72D297353CC}">
              <c16:uniqueId val="{00000001-DEC9-47EC-9526-F2B2D3A5F9CC}"/>
            </c:ext>
          </c:extLst>
        </c:ser>
        <c:dLbls>
          <c:showLegendKey val="0"/>
          <c:showVal val="0"/>
          <c:showCatName val="0"/>
          <c:showSerName val="0"/>
          <c:showPercent val="0"/>
          <c:showBubbleSize val="0"/>
        </c:dLbls>
        <c:smooth val="0"/>
        <c:axId val="161995392"/>
        <c:axId val="161997568"/>
      </c:lineChart>
      <c:catAx>
        <c:axId val="161995392"/>
        <c:scaling>
          <c:orientation val="minMax"/>
        </c:scaling>
        <c:delete val="0"/>
        <c:axPos val="b"/>
        <c:title>
          <c:tx>
            <c:rich>
              <a:bodyPr/>
              <a:lstStyle/>
              <a:p>
                <a:pPr>
                  <a:defRPr sz="1600"/>
                </a:pPr>
                <a:r>
                  <a:rPr lang="en-US" sz="1600" b="1" dirty="0" smtClean="0">
                    <a:latin typeface="Calibri" panose="020F0502020204030204" pitchFamily="34" charset="0"/>
                  </a:rPr>
                  <a:t>Year</a:t>
                </a:r>
                <a:endParaRPr lang="en-US" sz="1600" b="1" dirty="0">
                  <a:latin typeface="Calibri" panose="020F0502020204030204" pitchFamily="34" charset="0"/>
                </a:endParaRPr>
              </a:p>
            </c:rich>
          </c:tx>
          <c:layout>
            <c:manualLayout>
              <c:xMode val="edge"/>
              <c:yMode val="edge"/>
              <c:x val="0.52277847278435985"/>
              <c:y val="0.81158703678989275"/>
            </c:manualLayout>
          </c:layout>
          <c:overlay val="0"/>
        </c:title>
        <c:numFmt formatCode="@" sourceLinked="0"/>
        <c:majorTickMark val="out"/>
        <c:minorTickMark val="out"/>
        <c:tickLblPos val="nextTo"/>
        <c:spPr>
          <a:ln>
            <a:solidFill>
              <a:schemeClr val="tx1"/>
            </a:solidFill>
          </a:ln>
        </c:spPr>
        <c:txPr>
          <a:bodyPr rot="0" vert="horz"/>
          <a:lstStyle/>
          <a:p>
            <a:pPr>
              <a:defRPr sz="1200" b="1">
                <a:latin typeface="Calibri" panose="020F0502020204030204" pitchFamily="34" charset="0"/>
              </a:defRPr>
            </a:pPr>
            <a:endParaRPr lang="en-US"/>
          </a:p>
        </c:txPr>
        <c:crossAx val="161997568"/>
        <c:crosses val="autoZero"/>
        <c:auto val="0"/>
        <c:lblAlgn val="ctr"/>
        <c:lblOffset val="100"/>
        <c:tickLblSkip val="1"/>
        <c:tickMarkSkip val="1"/>
        <c:noMultiLvlLbl val="0"/>
      </c:catAx>
      <c:valAx>
        <c:axId val="161997568"/>
        <c:scaling>
          <c:orientation val="minMax"/>
          <c:max val="80"/>
          <c:min val="0"/>
        </c:scaling>
        <c:delete val="0"/>
        <c:axPos val="l"/>
        <c:title>
          <c:tx>
            <c:rich>
              <a:bodyPr/>
              <a:lstStyle/>
              <a:p>
                <a:pPr>
                  <a:defRPr sz="1600">
                    <a:latin typeface="Calibri" panose="020F0502020204030204" pitchFamily="34" charset="0"/>
                  </a:defRPr>
                </a:pPr>
                <a:r>
                  <a:rPr lang="en-US" sz="1600" dirty="0" smtClean="0">
                    <a:latin typeface="Calibri" panose="020F0502020204030204" pitchFamily="34" charset="0"/>
                  </a:rPr>
                  <a:t>Percent </a:t>
                </a:r>
                <a:endParaRPr lang="en-US" sz="1600" dirty="0">
                  <a:latin typeface="Calibri" panose="020F0502020204030204" pitchFamily="34" charset="0"/>
                </a:endParaRPr>
              </a:p>
            </c:rich>
          </c:tx>
          <c:layout>
            <c:manualLayout>
              <c:xMode val="edge"/>
              <c:yMode val="edge"/>
              <c:x val="8.9096573208722763E-3"/>
              <c:y val="0.31192223853374257"/>
            </c:manualLayout>
          </c:layout>
          <c:overlay val="0"/>
        </c:title>
        <c:numFmt formatCode="0" sourceLinked="0"/>
        <c:majorTickMark val="out"/>
        <c:minorTickMark val="none"/>
        <c:tickLblPos val="nextTo"/>
        <c:spPr>
          <a:ln w="9525">
            <a:solidFill>
              <a:schemeClr val="tx1"/>
            </a:solidFill>
          </a:ln>
        </c:spPr>
        <c:txPr>
          <a:bodyPr rot="0" vert="horz"/>
          <a:lstStyle/>
          <a:p>
            <a:pPr>
              <a:defRPr sz="1600" b="1">
                <a:latin typeface="Calibri" panose="020F0502020204030204" pitchFamily="34" charset="0"/>
              </a:defRPr>
            </a:pPr>
            <a:endParaRPr lang="en-US"/>
          </a:p>
        </c:txPr>
        <c:crossAx val="161995392"/>
        <c:crosses val="autoZero"/>
        <c:crossBetween val="between"/>
        <c:majorUnit val="20"/>
        <c:minorUnit val="0.1"/>
      </c:valAx>
      <c:spPr>
        <a:noFill/>
        <a:ln w="25400">
          <a:noFill/>
        </a:ln>
      </c:spPr>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07820550208996E-2"/>
          <c:y val="0.16154406285217807"/>
          <c:w val="0.8907897103139889"/>
          <c:h val="0.49738251878932588"/>
        </c:manualLayout>
      </c:layout>
      <c:barChart>
        <c:barDir val="col"/>
        <c:grouping val="clustered"/>
        <c:varyColors val="0"/>
        <c:ser>
          <c:idx val="0"/>
          <c:order val="0"/>
          <c:tx>
            <c:strRef>
              <c:f>Sheet1!$B$1</c:f>
              <c:strCache>
                <c:ptCount val="1"/>
                <c:pt idx="0">
                  <c:v>Series 1</c:v>
                </c:pt>
              </c:strCache>
            </c:strRef>
          </c:tx>
          <c:spPr>
            <a:solidFill>
              <a:srgbClr val="008265"/>
            </a:solidFill>
            <a:ln>
              <a:solidFill>
                <a:srgbClr val="0039A6"/>
              </a:solidFill>
            </a:ln>
          </c:spPr>
          <c:invertIfNegative val="0"/>
          <c:dPt>
            <c:idx val="0"/>
            <c:invertIfNegative val="0"/>
            <c:bubble3D val="0"/>
            <c:spPr>
              <a:solidFill>
                <a:srgbClr val="FFFF00"/>
              </a:solidFill>
              <a:ln>
                <a:solidFill>
                  <a:srgbClr val="0039A6"/>
                </a:solidFill>
              </a:ln>
            </c:spPr>
            <c:extLst>
              <c:ext xmlns:c16="http://schemas.microsoft.com/office/drawing/2014/chart" uri="{C3380CC4-5D6E-409C-BE32-E72D297353CC}">
                <c16:uniqueId val="{00000001-1FDA-4091-82CD-413DCDA5B0FA}"/>
              </c:ext>
            </c:extLst>
          </c:dPt>
          <c:dPt>
            <c:idx val="3"/>
            <c:invertIfNegative val="0"/>
            <c:bubble3D val="0"/>
            <c:extLst>
              <c:ext xmlns:c16="http://schemas.microsoft.com/office/drawing/2014/chart" uri="{C3380CC4-5D6E-409C-BE32-E72D297353CC}">
                <c16:uniqueId val="{00000002-1FDA-4091-82CD-413DCDA5B0FA}"/>
              </c:ext>
            </c:extLst>
          </c:dPt>
          <c:dPt>
            <c:idx val="4"/>
            <c:invertIfNegative val="0"/>
            <c:bubble3D val="0"/>
            <c:spPr>
              <a:solidFill>
                <a:srgbClr val="FFFF00"/>
              </a:solidFill>
              <a:ln>
                <a:solidFill>
                  <a:srgbClr val="0039A6"/>
                </a:solidFill>
              </a:ln>
            </c:spPr>
            <c:extLst>
              <c:ext xmlns:c16="http://schemas.microsoft.com/office/drawing/2014/chart" uri="{C3380CC4-5D6E-409C-BE32-E72D297353CC}">
                <c16:uniqueId val="{00000004-1FDA-4091-82CD-413DCDA5B0FA}"/>
              </c:ext>
            </c:extLst>
          </c:dPt>
          <c:dPt>
            <c:idx val="7"/>
            <c:invertIfNegative val="0"/>
            <c:bubble3D val="0"/>
            <c:spPr>
              <a:solidFill>
                <a:srgbClr val="007D57"/>
              </a:solidFill>
              <a:ln>
                <a:solidFill>
                  <a:srgbClr val="0039A6"/>
                </a:solidFill>
              </a:ln>
            </c:spPr>
            <c:extLst>
              <c:ext xmlns:c16="http://schemas.microsoft.com/office/drawing/2014/chart" uri="{C3380CC4-5D6E-409C-BE32-E72D297353CC}">
                <c16:uniqueId val="{0000000F-1FDA-4091-82CD-413DCDA5B0FA}"/>
              </c:ext>
            </c:extLst>
          </c:dPt>
          <c:dPt>
            <c:idx val="10"/>
            <c:invertIfNegative val="0"/>
            <c:bubble3D val="0"/>
            <c:spPr>
              <a:solidFill>
                <a:srgbClr val="007D57"/>
              </a:solidFill>
              <a:ln>
                <a:solidFill>
                  <a:srgbClr val="0039A6"/>
                </a:solidFill>
              </a:ln>
            </c:spPr>
            <c:extLst>
              <c:ext xmlns:c16="http://schemas.microsoft.com/office/drawing/2014/chart" uri="{C3380CC4-5D6E-409C-BE32-E72D297353CC}">
                <c16:uniqueId val="{00000010-1FDA-4091-82CD-413DCDA5B0FA}"/>
              </c:ext>
            </c:extLst>
          </c:dPt>
          <c:dPt>
            <c:idx val="13"/>
            <c:invertIfNegative val="0"/>
            <c:bubble3D val="0"/>
            <c:spPr>
              <a:solidFill>
                <a:srgbClr val="007D57"/>
              </a:solidFill>
              <a:ln>
                <a:solidFill>
                  <a:srgbClr val="0039A6"/>
                </a:solidFill>
              </a:ln>
            </c:spPr>
            <c:extLst>
              <c:ext xmlns:c16="http://schemas.microsoft.com/office/drawing/2014/chart" uri="{C3380CC4-5D6E-409C-BE32-E72D297353CC}">
                <c16:uniqueId val="{00000006-1FDA-4091-82CD-413DCDA5B0FA}"/>
              </c:ext>
            </c:extLst>
          </c:dPt>
          <c:dPt>
            <c:idx val="20"/>
            <c:invertIfNegative val="0"/>
            <c:bubble3D val="0"/>
            <c:spPr>
              <a:solidFill>
                <a:srgbClr val="007D57"/>
              </a:solidFill>
              <a:ln>
                <a:solidFill>
                  <a:srgbClr val="0039A6"/>
                </a:solidFill>
              </a:ln>
            </c:spPr>
            <c:extLst>
              <c:ext xmlns:c16="http://schemas.microsoft.com/office/drawing/2014/chart" uri="{C3380CC4-5D6E-409C-BE32-E72D297353CC}">
                <c16:uniqueId val="{00000008-1FDA-4091-82CD-413DCDA5B0FA}"/>
              </c:ext>
            </c:extLst>
          </c:dPt>
          <c:dPt>
            <c:idx val="21"/>
            <c:invertIfNegative val="0"/>
            <c:bubble3D val="0"/>
            <c:extLst>
              <c:ext xmlns:c16="http://schemas.microsoft.com/office/drawing/2014/chart" uri="{C3380CC4-5D6E-409C-BE32-E72D297353CC}">
                <c16:uniqueId val="{0000000A-1FDA-4091-82CD-413DCDA5B0FA}"/>
              </c:ext>
            </c:extLst>
          </c:dPt>
          <c:errBars>
            <c:errBarType val="both"/>
            <c:errValType val="cust"/>
            <c:noEndCap val="0"/>
            <c:plus>
              <c:numRef>
                <c:f>Sheet1!$F$2:$F$23</c:f>
                <c:numCache>
                  <c:formatCode>General</c:formatCode>
                  <c:ptCount val="22"/>
                  <c:pt idx="0">
                    <c:v>4.5863999999999994</c:v>
                  </c:pt>
                  <c:pt idx="1">
                    <c:v>2.6068000000000002</c:v>
                  </c:pt>
                  <c:pt idx="3">
                    <c:v>3.9395999999999995</c:v>
                  </c:pt>
                  <c:pt idx="4">
                    <c:v>2.9792000000000001</c:v>
                  </c:pt>
                  <c:pt idx="6">
                    <c:v>2.8028</c:v>
                  </c:pt>
                  <c:pt idx="7">
                    <c:v>5.6644000000000005</c:v>
                  </c:pt>
                  <c:pt idx="9">
                    <c:v>8.0752000000000006</c:v>
                  </c:pt>
                  <c:pt idx="10">
                    <c:v>14.2296</c:v>
                  </c:pt>
                  <c:pt idx="11">
                    <c:v>10.838800000000001</c:v>
                  </c:pt>
                  <c:pt idx="13">
                    <c:v>5.3704000000000001</c:v>
                  </c:pt>
                  <c:pt idx="14">
                    <c:v>4.3708</c:v>
                  </c:pt>
                  <c:pt idx="15">
                    <c:v>4.7039999999999997</c:v>
                  </c:pt>
                  <c:pt idx="16">
                    <c:v>4.8608000000000002</c:v>
                  </c:pt>
                  <c:pt idx="17">
                    <c:v>0</c:v>
                  </c:pt>
                  <c:pt idx="18">
                    <c:v>5.8212000000000002</c:v>
                  </c:pt>
                  <c:pt idx="19">
                    <c:v>4.3315999999999999</c:v>
                  </c:pt>
                  <c:pt idx="20">
                    <c:v>3.6456</c:v>
                  </c:pt>
                  <c:pt idx="21">
                    <c:v>5.4095999999999993</c:v>
                  </c:pt>
                </c:numCache>
              </c:numRef>
            </c:plus>
            <c:minus>
              <c:numRef>
                <c:f>Sheet1!$F$2:$F$23</c:f>
                <c:numCache>
                  <c:formatCode>General</c:formatCode>
                  <c:ptCount val="22"/>
                  <c:pt idx="0">
                    <c:v>4.5863999999999994</c:v>
                  </c:pt>
                  <c:pt idx="1">
                    <c:v>2.6068000000000002</c:v>
                  </c:pt>
                  <c:pt idx="3">
                    <c:v>3.9395999999999995</c:v>
                  </c:pt>
                  <c:pt idx="4">
                    <c:v>2.9792000000000001</c:v>
                  </c:pt>
                  <c:pt idx="6">
                    <c:v>2.8028</c:v>
                  </c:pt>
                  <c:pt idx="7">
                    <c:v>5.6644000000000005</c:v>
                  </c:pt>
                  <c:pt idx="9">
                    <c:v>8.0752000000000006</c:v>
                  </c:pt>
                  <c:pt idx="10">
                    <c:v>14.2296</c:v>
                  </c:pt>
                  <c:pt idx="11">
                    <c:v>10.838800000000001</c:v>
                  </c:pt>
                  <c:pt idx="13">
                    <c:v>5.3704000000000001</c:v>
                  </c:pt>
                  <c:pt idx="14">
                    <c:v>4.3708</c:v>
                  </c:pt>
                  <c:pt idx="15">
                    <c:v>4.7039999999999997</c:v>
                  </c:pt>
                  <c:pt idx="16">
                    <c:v>4.8608000000000002</c:v>
                  </c:pt>
                  <c:pt idx="17">
                    <c:v>0</c:v>
                  </c:pt>
                  <c:pt idx="18">
                    <c:v>5.8212000000000002</c:v>
                  </c:pt>
                  <c:pt idx="19">
                    <c:v>4.3315999999999999</c:v>
                  </c:pt>
                  <c:pt idx="20">
                    <c:v>3.6456</c:v>
                  </c:pt>
                  <c:pt idx="21">
                    <c:v>5.4095999999999993</c:v>
                  </c:pt>
                </c:numCache>
              </c:numRef>
            </c:minus>
          </c:errBars>
          <c:cat>
            <c:strRef>
              <c:f>Sheet1!$A$2:$A$23</c:f>
              <c:strCache>
                <c:ptCount val="22"/>
                <c:pt idx="0">
                  <c:v>Children</c:v>
                </c:pt>
                <c:pt idx="1">
                  <c:v>Adults</c:v>
                </c:pt>
                <c:pt idx="3">
                  <c:v>Male</c:v>
                </c:pt>
                <c:pt idx="4">
                  <c:v>Female </c:v>
                </c:pt>
                <c:pt idx="6">
                  <c:v>White</c:v>
                </c:pt>
                <c:pt idx="7">
                  <c:v>Black</c:v>
                </c:pt>
                <c:pt idx="9">
                  <c:v>Hispanic</c:v>
                </c:pt>
                <c:pt idx="10">
                  <c:v>Puerto Rican</c:v>
                </c:pt>
                <c:pt idx="11">
                  <c:v>Mexican</c:v>
                </c:pt>
                <c:pt idx="13">
                  <c:v>&lt;100% poverty</c:v>
                </c:pt>
                <c:pt idx="14">
                  <c:v>100-&lt;250% poverty</c:v>
                </c:pt>
                <c:pt idx="15">
                  <c:v>250-&lt;450% poverty</c:v>
                </c:pt>
                <c:pt idx="16">
                  <c:v>≥450% poverty</c:v>
                </c:pt>
                <c:pt idx="18">
                  <c:v>Northeast</c:v>
                </c:pt>
                <c:pt idx="19">
                  <c:v>Midwest</c:v>
                </c:pt>
                <c:pt idx="20">
                  <c:v>South</c:v>
                </c:pt>
                <c:pt idx="21">
                  <c:v>West</c:v>
                </c:pt>
              </c:strCache>
            </c:strRef>
          </c:cat>
          <c:val>
            <c:numRef>
              <c:f>Sheet1!$B$2:$B$23</c:f>
              <c:numCache>
                <c:formatCode>0.0</c:formatCode>
                <c:ptCount val="22"/>
                <c:pt idx="0">
                  <c:v>51.6</c:v>
                </c:pt>
                <c:pt idx="1">
                  <c:v>43.6</c:v>
                </c:pt>
                <c:pt idx="3">
                  <c:v>42.2</c:v>
                </c:pt>
                <c:pt idx="4">
                  <c:v>47.8</c:v>
                </c:pt>
                <c:pt idx="6">
                  <c:v>45.5</c:v>
                </c:pt>
                <c:pt idx="7">
                  <c:v>41.6</c:v>
                </c:pt>
                <c:pt idx="9">
                  <c:v>46.7</c:v>
                </c:pt>
                <c:pt idx="10">
                  <c:v>47.9</c:v>
                </c:pt>
                <c:pt idx="11">
                  <c:v>45.4</c:v>
                </c:pt>
                <c:pt idx="13">
                  <c:v>49.6</c:v>
                </c:pt>
                <c:pt idx="14">
                  <c:v>45.7</c:v>
                </c:pt>
                <c:pt idx="15">
                  <c:v>42.8</c:v>
                </c:pt>
                <c:pt idx="16">
                  <c:v>45</c:v>
                </c:pt>
                <c:pt idx="18" formatCode="General">
                  <c:v>45</c:v>
                </c:pt>
                <c:pt idx="19">
                  <c:v>42.7</c:v>
                </c:pt>
                <c:pt idx="20" formatCode="General">
                  <c:v>45.4</c:v>
                </c:pt>
                <c:pt idx="21" formatCode="General">
                  <c:v>49.4</c:v>
                </c:pt>
              </c:numCache>
            </c:numRef>
          </c:val>
          <c:extLst>
            <c:ext xmlns:c16="http://schemas.microsoft.com/office/drawing/2014/chart" uri="{C3380CC4-5D6E-409C-BE32-E72D297353CC}">
              <c16:uniqueId val="{0000000B-1FDA-4091-82CD-413DCDA5B0FA}"/>
            </c:ext>
          </c:extLst>
        </c:ser>
        <c:ser>
          <c:idx val="1"/>
          <c:order val="1"/>
          <c:tx>
            <c:strRef>
              <c:f>Sheet1!$C$1</c:f>
              <c:strCache>
                <c:ptCount val="1"/>
                <c:pt idx="0">
                  <c:v>Series 2</c:v>
                </c:pt>
              </c:strCache>
            </c:strRef>
          </c:tx>
          <c:spPr>
            <a:solidFill>
              <a:srgbClr val="008265"/>
            </a:solidFill>
          </c:spPr>
          <c:invertIfNegative val="0"/>
          <c:dPt>
            <c:idx val="10"/>
            <c:invertIfNegative val="0"/>
            <c:bubble3D val="0"/>
            <c:extLst>
              <c:ext xmlns:c16="http://schemas.microsoft.com/office/drawing/2014/chart" uri="{C3380CC4-5D6E-409C-BE32-E72D297353CC}">
                <c16:uniqueId val="{0000000C-1FDA-4091-82CD-413DCDA5B0FA}"/>
              </c:ext>
            </c:extLst>
          </c:dPt>
          <c:dPt>
            <c:idx val="11"/>
            <c:invertIfNegative val="0"/>
            <c:bubble3D val="0"/>
            <c:extLst>
              <c:ext xmlns:c16="http://schemas.microsoft.com/office/drawing/2014/chart" uri="{C3380CC4-5D6E-409C-BE32-E72D297353CC}">
                <c16:uniqueId val="{0000000D-1FDA-4091-82CD-413DCDA5B0FA}"/>
              </c:ext>
            </c:extLst>
          </c:dPt>
          <c:errBars>
            <c:errBarType val="both"/>
            <c:errValType val="cust"/>
            <c:noEndCap val="0"/>
            <c:plus>
              <c:numRef>
                <c:f>Sheet1!$H$2:$H$23</c:f>
                <c:numCache>
                  <c:formatCode>General</c:formatCode>
                  <c:ptCount val="22"/>
                  <c:pt idx="10">
                    <c:v>0</c:v>
                  </c:pt>
                  <c:pt idx="11">
                    <c:v>0</c:v>
                  </c:pt>
                </c:numCache>
              </c:numRef>
            </c:plus>
            <c:minus>
              <c:numRef>
                <c:f>Sheet1!$H$2:$H$23</c:f>
                <c:numCache>
                  <c:formatCode>General</c:formatCode>
                  <c:ptCount val="22"/>
                  <c:pt idx="10">
                    <c:v>0</c:v>
                  </c:pt>
                  <c:pt idx="11">
                    <c:v>0</c:v>
                  </c:pt>
                </c:numCache>
              </c:numRef>
            </c:minus>
          </c:errBars>
          <c:cat>
            <c:strRef>
              <c:f>Sheet1!$A$2:$A$23</c:f>
              <c:strCache>
                <c:ptCount val="22"/>
                <c:pt idx="0">
                  <c:v>Children</c:v>
                </c:pt>
                <c:pt idx="1">
                  <c:v>Adults</c:v>
                </c:pt>
                <c:pt idx="3">
                  <c:v>Male</c:v>
                </c:pt>
                <c:pt idx="4">
                  <c:v>Female </c:v>
                </c:pt>
                <c:pt idx="6">
                  <c:v>White</c:v>
                </c:pt>
                <c:pt idx="7">
                  <c:v>Black</c:v>
                </c:pt>
                <c:pt idx="9">
                  <c:v>Hispanic</c:v>
                </c:pt>
                <c:pt idx="10">
                  <c:v>Puerto Rican</c:v>
                </c:pt>
                <c:pt idx="11">
                  <c:v>Mexican</c:v>
                </c:pt>
                <c:pt idx="13">
                  <c:v>&lt;100% poverty</c:v>
                </c:pt>
                <c:pt idx="14">
                  <c:v>100-&lt;250% poverty</c:v>
                </c:pt>
                <c:pt idx="15">
                  <c:v>250-&lt;450% poverty</c:v>
                </c:pt>
                <c:pt idx="16">
                  <c:v>≥450% poverty</c:v>
                </c:pt>
                <c:pt idx="18">
                  <c:v>Northeast</c:v>
                </c:pt>
                <c:pt idx="19">
                  <c:v>Midwest</c:v>
                </c:pt>
                <c:pt idx="20">
                  <c:v>South</c:v>
                </c:pt>
                <c:pt idx="21">
                  <c:v>West</c:v>
                </c:pt>
              </c:strCache>
            </c:strRef>
          </c:cat>
          <c:val>
            <c:numRef>
              <c:f>Sheet1!$C$2:$C$23</c:f>
              <c:numCache>
                <c:formatCode>General</c:formatCode>
                <c:ptCount val="22"/>
              </c:numCache>
            </c:numRef>
          </c:val>
          <c:extLst>
            <c:ext xmlns:c16="http://schemas.microsoft.com/office/drawing/2014/chart" uri="{C3380CC4-5D6E-409C-BE32-E72D297353CC}">
              <c16:uniqueId val="{0000000E-1FDA-4091-82CD-413DCDA5B0FA}"/>
            </c:ext>
          </c:extLst>
        </c:ser>
        <c:dLbls>
          <c:showLegendKey val="0"/>
          <c:showVal val="0"/>
          <c:showCatName val="0"/>
          <c:showSerName val="0"/>
          <c:showPercent val="0"/>
          <c:showBubbleSize val="0"/>
        </c:dLbls>
        <c:gapWidth val="37"/>
        <c:overlap val="100"/>
        <c:axId val="350485704"/>
        <c:axId val="350486096"/>
      </c:barChart>
      <c:catAx>
        <c:axId val="350485704"/>
        <c:scaling>
          <c:orientation val="minMax"/>
        </c:scaling>
        <c:delete val="0"/>
        <c:axPos val="b"/>
        <c:numFmt formatCode="General" sourceLinked="0"/>
        <c:majorTickMark val="out"/>
        <c:minorTickMark val="none"/>
        <c:tickLblPos val="nextTo"/>
        <c:spPr>
          <a:ln>
            <a:solidFill>
              <a:schemeClr val="tx1"/>
            </a:solidFill>
          </a:ln>
        </c:spPr>
        <c:txPr>
          <a:bodyPr rot="-5400000" vert="horz"/>
          <a:lstStyle/>
          <a:p>
            <a:pPr>
              <a:defRPr sz="1200" b="1">
                <a:latin typeface="Calibri" panose="020F0502020204030204" pitchFamily="34" charset="0"/>
                <a:cs typeface="Calibri" panose="020F0502020204030204" pitchFamily="34" charset="0"/>
              </a:defRPr>
            </a:pPr>
            <a:endParaRPr lang="en-US"/>
          </a:p>
        </c:txPr>
        <c:crossAx val="350486096"/>
        <c:crosses val="autoZero"/>
        <c:auto val="1"/>
        <c:lblAlgn val="ctr"/>
        <c:lblOffset val="100"/>
        <c:noMultiLvlLbl val="0"/>
      </c:catAx>
      <c:valAx>
        <c:axId val="350486096"/>
        <c:scaling>
          <c:orientation val="minMax"/>
          <c:max val="70"/>
          <c:min val="0"/>
        </c:scaling>
        <c:delete val="0"/>
        <c:axPos val="l"/>
        <c:title>
          <c:tx>
            <c:rich>
              <a:bodyPr rot="-5400000" vert="horz"/>
              <a:lstStyle/>
              <a:p>
                <a:pPr>
                  <a:defRPr sz="1400">
                    <a:latin typeface="Calibri" panose="020F0502020204030204" pitchFamily="34" charset="0"/>
                    <a:cs typeface="Calibri" panose="020F0502020204030204" pitchFamily="34" charset="0"/>
                  </a:defRPr>
                </a:pPr>
                <a:r>
                  <a:rPr lang="en-US" sz="1400">
                    <a:latin typeface="Calibri" panose="020F0502020204030204" pitchFamily="34" charset="0"/>
                    <a:cs typeface="Calibri" panose="020F0502020204030204" pitchFamily="34" charset="0"/>
                  </a:rPr>
                  <a:t>Percent </a:t>
                </a:r>
              </a:p>
            </c:rich>
          </c:tx>
          <c:layout>
            <c:manualLayout>
              <c:xMode val="edge"/>
              <c:yMode val="edge"/>
              <c:x val="1.6176319081610126E-2"/>
              <c:y val="0.31843103722104399"/>
            </c:manualLayout>
          </c:layout>
          <c:overlay val="0"/>
        </c:title>
        <c:numFmt formatCode="0" sourceLinked="0"/>
        <c:majorTickMark val="out"/>
        <c:minorTickMark val="none"/>
        <c:tickLblPos val="nextTo"/>
        <c:spPr>
          <a:ln>
            <a:solidFill>
              <a:schemeClr val="tx1"/>
            </a:solidFill>
          </a:ln>
        </c:spPr>
        <c:txPr>
          <a:bodyPr/>
          <a:lstStyle/>
          <a:p>
            <a:pPr>
              <a:defRPr>
                <a:latin typeface="Calibri" panose="020F0502020204030204" pitchFamily="34" charset="0"/>
                <a:cs typeface="Calibri" panose="020F0502020204030204" pitchFamily="34" charset="0"/>
              </a:defRPr>
            </a:pPr>
            <a:endParaRPr lang="en-US"/>
          </a:p>
        </c:txPr>
        <c:crossAx val="350485704"/>
        <c:crosses val="autoZero"/>
        <c:crossBetween val="between"/>
      </c:valAx>
    </c:plotArea>
    <c:plotVisOnly val="1"/>
    <c:dispBlanksAs val="gap"/>
    <c:showDLblsOverMax val="0"/>
  </c:chart>
  <c:txPr>
    <a:bodyPr/>
    <a:lstStyle/>
    <a:p>
      <a:pPr>
        <a:defRPr sz="1200">
          <a:solidFill>
            <a:schemeClr val="bg2"/>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438997544661753E-2"/>
          <c:y val="4.017979964923276E-2"/>
          <c:w val="0.82316180130990191"/>
          <c:h val="0.79544615872021529"/>
        </c:manualLayout>
      </c:layout>
      <c:barChart>
        <c:barDir val="col"/>
        <c:grouping val="clustered"/>
        <c:varyColors val="0"/>
        <c:ser>
          <c:idx val="0"/>
          <c:order val="0"/>
          <c:tx>
            <c:strRef>
              <c:f>Sheet1!$A$2</c:f>
              <c:strCache>
                <c:ptCount val="1"/>
                <c:pt idx="0">
                  <c:v>Number</c:v>
                </c:pt>
              </c:strCache>
            </c:strRef>
          </c:tx>
          <c:spPr>
            <a:solidFill>
              <a:srgbClr val="007D57"/>
            </a:solidFill>
            <a:ln>
              <a:solidFill>
                <a:srgbClr val="000000"/>
              </a:solidFill>
            </a:ln>
          </c:spPr>
          <c:invertIfNegative val="0"/>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Sheet1!$B$2:$Q$2</c:f>
              <c:numCache>
                <c:formatCode>General</c:formatCode>
                <c:ptCount val="16"/>
                <c:pt idx="0">
                  <c:v>11.279952</c:v>
                </c:pt>
                <c:pt idx="1">
                  <c:v>12.692170000000001</c:v>
                </c:pt>
                <c:pt idx="2" formatCode="#,##0.000">
                  <c:v>12.855</c:v>
                </c:pt>
                <c:pt idx="3" formatCode="#,##0.000">
                  <c:v>13.606999999999999</c:v>
                </c:pt>
                <c:pt idx="4">
                  <c:v>12.822927</c:v>
                </c:pt>
                <c:pt idx="5">
                  <c:v>10.59</c:v>
                </c:pt>
                <c:pt idx="6">
                  <c:v>13.872</c:v>
                </c:pt>
                <c:pt idx="7">
                  <c:v>8.9079999999999995</c:v>
                </c:pt>
                <c:pt idx="8">
                  <c:v>10.564209</c:v>
                </c:pt>
                <c:pt idx="9">
                  <c:v>14.231999999999999</c:v>
                </c:pt>
                <c:pt idx="10">
                  <c:v>13.907999999999999</c:v>
                </c:pt>
                <c:pt idx="11">
                  <c:v>10.529</c:v>
                </c:pt>
                <c:pt idx="12">
                  <c:v>9.4585800300000002</c:v>
                </c:pt>
                <c:pt idx="13">
                  <c:v>11.0289418</c:v>
                </c:pt>
                <c:pt idx="14">
                  <c:v>9.6285556299999993</c:v>
                </c:pt>
                <c:pt idx="15">
                  <c:v>9.7893500000000007</c:v>
                </c:pt>
              </c:numCache>
            </c:numRef>
          </c:val>
          <c:extLst>
            <c:ext xmlns:c16="http://schemas.microsoft.com/office/drawing/2014/chart" uri="{C3380CC4-5D6E-409C-BE32-E72D297353CC}">
              <c16:uniqueId val="{00000000-9519-49FD-9E88-0D5300A9B92E}"/>
            </c:ext>
          </c:extLst>
        </c:ser>
        <c:dLbls>
          <c:showLegendKey val="0"/>
          <c:showVal val="0"/>
          <c:showCatName val="0"/>
          <c:showSerName val="0"/>
          <c:showPercent val="0"/>
          <c:showBubbleSize val="0"/>
        </c:dLbls>
        <c:gapWidth val="150"/>
        <c:axId val="351589400"/>
        <c:axId val="351589792"/>
      </c:barChart>
      <c:lineChart>
        <c:grouping val="standard"/>
        <c:varyColors val="0"/>
        <c:ser>
          <c:idx val="1"/>
          <c:order val="1"/>
          <c:tx>
            <c:strRef>
              <c:f>Sheet1!$A$3</c:f>
              <c:strCache>
                <c:ptCount val="1"/>
              </c:strCache>
            </c:strRef>
          </c:tx>
          <c:spPr>
            <a:ln w="38100">
              <a:solidFill>
                <a:schemeClr val="accent5">
                  <a:lumMod val="75000"/>
                </a:schemeClr>
              </a:solidFill>
            </a:ln>
          </c:spPr>
          <c:marker>
            <c:symbol val="none"/>
          </c:marker>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Sheet1!$B$3:$Q$3</c:f>
              <c:numCache>
                <c:formatCode>General</c:formatCode>
                <c:ptCount val="16"/>
              </c:numCache>
            </c:numRef>
          </c:val>
          <c:smooth val="0"/>
          <c:extLst>
            <c:ext xmlns:c16="http://schemas.microsoft.com/office/drawing/2014/chart" uri="{C3380CC4-5D6E-409C-BE32-E72D297353CC}">
              <c16:uniqueId val="{00000001-9519-49FD-9E88-0D5300A9B92E}"/>
            </c:ext>
          </c:extLst>
        </c:ser>
        <c:ser>
          <c:idx val="2"/>
          <c:order val="2"/>
          <c:tx>
            <c:strRef>
              <c:f>Sheet1!$A$4</c:f>
              <c:strCache>
                <c:ptCount val="1"/>
                <c:pt idx="0">
                  <c:v>PBR</c:v>
                </c:pt>
              </c:strCache>
            </c:strRef>
          </c:tx>
          <c:spPr>
            <a:ln w="38100">
              <a:solidFill>
                <a:schemeClr val="tx1"/>
              </a:solidFill>
            </a:ln>
          </c:spPr>
          <c:marker>
            <c:symbol val="none"/>
          </c:marker>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Sheet1!$B$4:$Q$4</c:f>
              <c:numCache>
                <c:formatCode>General</c:formatCode>
                <c:ptCount val="16"/>
                <c:pt idx="0">
                  <c:v>409.7</c:v>
                </c:pt>
                <c:pt idx="1">
                  <c:v>457.4</c:v>
                </c:pt>
                <c:pt idx="2">
                  <c:v>448.5</c:v>
                </c:pt>
                <c:pt idx="3">
                  <c:v>470.2</c:v>
                </c:pt>
                <c:pt idx="4">
                  <c:v>440.3</c:v>
                </c:pt>
                <c:pt idx="5">
                  <c:v>361.3</c:v>
                </c:pt>
                <c:pt idx="6">
                  <c:v>475.3</c:v>
                </c:pt>
                <c:pt idx="7">
                  <c:v>298.60000000000002</c:v>
                </c:pt>
                <c:pt idx="8">
                  <c:v>351.2</c:v>
                </c:pt>
                <c:pt idx="9">
                  <c:v>468.74</c:v>
                </c:pt>
                <c:pt idx="10">
                  <c:v>454</c:v>
                </c:pt>
                <c:pt idx="11">
                  <c:v>341.1</c:v>
                </c:pt>
                <c:pt idx="12">
                  <c:v>304.2</c:v>
                </c:pt>
                <c:pt idx="13">
                  <c:v>351.6</c:v>
                </c:pt>
                <c:pt idx="14">
                  <c:v>304.39999999999998</c:v>
                </c:pt>
                <c:pt idx="15">
                  <c:v>307.8</c:v>
                </c:pt>
              </c:numCache>
            </c:numRef>
          </c:val>
          <c:smooth val="0"/>
          <c:extLst>
            <c:ext xmlns:c16="http://schemas.microsoft.com/office/drawing/2014/chart" uri="{C3380CC4-5D6E-409C-BE32-E72D297353CC}">
              <c16:uniqueId val="{00000002-9519-49FD-9E88-0D5300A9B92E}"/>
            </c:ext>
          </c:extLst>
        </c:ser>
        <c:dLbls>
          <c:showLegendKey val="0"/>
          <c:showVal val="0"/>
          <c:showCatName val="0"/>
          <c:showSerName val="0"/>
          <c:showPercent val="0"/>
          <c:showBubbleSize val="0"/>
        </c:dLbls>
        <c:marker val="1"/>
        <c:smooth val="0"/>
        <c:axId val="351590576"/>
        <c:axId val="351590184"/>
      </c:lineChart>
      <c:catAx>
        <c:axId val="351589400"/>
        <c:scaling>
          <c:orientation val="minMax"/>
        </c:scaling>
        <c:delete val="0"/>
        <c:axPos val="b"/>
        <c:title>
          <c:tx>
            <c:rich>
              <a:bodyPr/>
              <a:lstStyle/>
              <a:p>
                <a:pPr>
                  <a:defRPr baseline="0">
                    <a:solidFill>
                      <a:schemeClr val="bg2"/>
                    </a:solidFill>
                    <a:latin typeface="Calibri" panose="020F0502020204030204" pitchFamily="34" charset="0"/>
                  </a:defRPr>
                </a:pPr>
                <a:r>
                  <a:rPr lang="en-US" baseline="0" dirty="0" smtClean="0">
                    <a:solidFill>
                      <a:schemeClr val="bg2"/>
                    </a:solidFill>
                    <a:latin typeface="Calibri" panose="020F0502020204030204" pitchFamily="34" charset="0"/>
                  </a:rPr>
                  <a:t>Year</a:t>
                </a:r>
                <a:endParaRPr lang="en-US" baseline="0" dirty="0">
                  <a:solidFill>
                    <a:schemeClr val="bg2"/>
                  </a:solidFill>
                  <a:latin typeface="Calibri" panose="020F0502020204030204" pitchFamily="34" charset="0"/>
                </a:endParaRPr>
              </a:p>
            </c:rich>
          </c:tx>
          <c:layout>
            <c:manualLayout>
              <c:xMode val="edge"/>
              <c:yMode val="edge"/>
              <c:x val="0.47520432929754747"/>
              <c:y val="0.88822701591831454"/>
            </c:manualLayout>
          </c:layout>
          <c:overlay val="0"/>
        </c:title>
        <c:numFmt formatCode="General" sourceLinked="0"/>
        <c:majorTickMark val="none"/>
        <c:minorTickMark val="none"/>
        <c:tickLblPos val="nextTo"/>
        <c:spPr>
          <a:ln w="22225">
            <a:solidFill>
              <a:schemeClr val="bg2"/>
            </a:solidFill>
          </a:ln>
        </c:spPr>
        <c:txPr>
          <a:bodyPr/>
          <a:lstStyle/>
          <a:p>
            <a:pPr>
              <a:defRPr sz="1050" b="1" baseline="0">
                <a:solidFill>
                  <a:schemeClr val="bg2"/>
                </a:solidFill>
                <a:latin typeface="Calibri" panose="020F0502020204030204" pitchFamily="34" charset="0"/>
              </a:defRPr>
            </a:pPr>
            <a:endParaRPr lang="en-US"/>
          </a:p>
        </c:txPr>
        <c:crossAx val="351589792"/>
        <c:crosses val="autoZero"/>
        <c:auto val="1"/>
        <c:lblAlgn val="ctr"/>
        <c:lblOffset val="0"/>
        <c:noMultiLvlLbl val="0"/>
      </c:catAx>
      <c:valAx>
        <c:axId val="351589792"/>
        <c:scaling>
          <c:orientation val="minMax"/>
          <c:max val="20"/>
          <c:min val="0"/>
        </c:scaling>
        <c:delete val="0"/>
        <c:axPos val="l"/>
        <c:title>
          <c:tx>
            <c:rich>
              <a:bodyPr rot="-5400000" vert="horz"/>
              <a:lstStyle/>
              <a:p>
                <a:pPr>
                  <a:defRPr b="1" baseline="0">
                    <a:solidFill>
                      <a:schemeClr val="bg2"/>
                    </a:solidFill>
                    <a:latin typeface="Calibri" panose="020F0502020204030204" pitchFamily="34" charset="0"/>
                  </a:defRPr>
                </a:pPr>
                <a:r>
                  <a:rPr lang="en-US" b="1" baseline="0" dirty="0">
                    <a:solidFill>
                      <a:schemeClr val="bg2"/>
                    </a:solidFill>
                    <a:latin typeface="Calibri" panose="020F0502020204030204" pitchFamily="34" charset="0"/>
                  </a:rPr>
                  <a:t>Total </a:t>
                </a:r>
                <a:r>
                  <a:rPr lang="en-US" b="1" baseline="0" dirty="0" smtClean="0">
                    <a:solidFill>
                      <a:schemeClr val="bg2"/>
                    </a:solidFill>
                    <a:latin typeface="Calibri" panose="020F0502020204030204" pitchFamily="34" charset="0"/>
                  </a:rPr>
                  <a:t>number of visits in millions</a:t>
                </a:r>
                <a:endParaRPr lang="en-US" b="1" baseline="0" dirty="0">
                  <a:solidFill>
                    <a:schemeClr val="bg2"/>
                  </a:solidFill>
                  <a:latin typeface="Calibri" panose="020F0502020204030204" pitchFamily="34" charset="0"/>
                </a:endParaRPr>
              </a:p>
            </c:rich>
          </c:tx>
          <c:layout>
            <c:manualLayout>
              <c:xMode val="edge"/>
              <c:yMode val="edge"/>
              <c:x val="5.6201845737024808E-3"/>
              <c:y val="0.14646896484430993"/>
            </c:manualLayout>
          </c:layout>
          <c:overlay val="0"/>
        </c:title>
        <c:numFmt formatCode="#,##0" sourceLinked="0"/>
        <c:majorTickMark val="in"/>
        <c:minorTickMark val="none"/>
        <c:tickLblPos val="nextTo"/>
        <c:spPr>
          <a:noFill/>
          <a:ln w="22225">
            <a:solidFill>
              <a:schemeClr val="bg2"/>
            </a:solidFill>
          </a:ln>
        </c:spPr>
        <c:txPr>
          <a:bodyPr/>
          <a:lstStyle/>
          <a:p>
            <a:pPr>
              <a:defRPr b="1" baseline="0">
                <a:solidFill>
                  <a:schemeClr val="bg2"/>
                </a:solidFill>
                <a:latin typeface="Calibri" panose="020F0502020204030204" pitchFamily="34" charset="0"/>
              </a:defRPr>
            </a:pPr>
            <a:endParaRPr lang="en-US"/>
          </a:p>
        </c:txPr>
        <c:crossAx val="351589400"/>
        <c:crosses val="autoZero"/>
        <c:crossBetween val="between"/>
        <c:majorUnit val="2"/>
      </c:valAx>
      <c:valAx>
        <c:axId val="351590184"/>
        <c:scaling>
          <c:orientation val="minMax"/>
        </c:scaling>
        <c:delete val="0"/>
        <c:axPos val="r"/>
        <c:title>
          <c:tx>
            <c:rich>
              <a:bodyPr rot="-5400000" vert="horz"/>
              <a:lstStyle/>
              <a:p>
                <a:pPr>
                  <a:defRPr baseline="0">
                    <a:solidFill>
                      <a:schemeClr val="bg2"/>
                    </a:solidFill>
                    <a:latin typeface="Calibri" panose="020F0502020204030204" pitchFamily="34" charset="0"/>
                  </a:defRPr>
                </a:pPr>
                <a:r>
                  <a:rPr lang="en-US" baseline="0" dirty="0" smtClean="0">
                    <a:solidFill>
                      <a:schemeClr val="bg2"/>
                    </a:solidFill>
                    <a:latin typeface="Calibri" panose="020F0502020204030204" pitchFamily="34" charset="0"/>
                  </a:rPr>
                  <a:t>Rate</a:t>
                </a:r>
                <a:endParaRPr lang="en-US" baseline="0" dirty="0">
                  <a:solidFill>
                    <a:schemeClr val="bg2"/>
                  </a:solidFill>
                  <a:latin typeface="Calibri" panose="020F0502020204030204" pitchFamily="34" charset="0"/>
                </a:endParaRPr>
              </a:p>
            </c:rich>
          </c:tx>
          <c:layout>
            <c:manualLayout>
              <c:xMode val="edge"/>
              <c:yMode val="edge"/>
              <c:x val="0.96729617375319055"/>
              <c:y val="0.35610176826958617"/>
            </c:manualLayout>
          </c:layout>
          <c:overlay val="0"/>
        </c:title>
        <c:numFmt formatCode="General" sourceLinked="1"/>
        <c:majorTickMark val="in"/>
        <c:minorTickMark val="none"/>
        <c:tickLblPos val="nextTo"/>
        <c:spPr>
          <a:ln w="22225">
            <a:solidFill>
              <a:schemeClr val="bg2"/>
            </a:solidFill>
          </a:ln>
        </c:spPr>
        <c:txPr>
          <a:bodyPr/>
          <a:lstStyle/>
          <a:p>
            <a:pPr>
              <a:defRPr b="1" baseline="0">
                <a:solidFill>
                  <a:schemeClr val="bg2"/>
                </a:solidFill>
                <a:latin typeface="Calibri" panose="020F0502020204030204" pitchFamily="34" charset="0"/>
              </a:defRPr>
            </a:pPr>
            <a:endParaRPr lang="en-US"/>
          </a:p>
        </c:txPr>
        <c:crossAx val="351590576"/>
        <c:crosses val="max"/>
        <c:crossBetween val="between"/>
      </c:valAx>
      <c:catAx>
        <c:axId val="351590576"/>
        <c:scaling>
          <c:orientation val="minMax"/>
        </c:scaling>
        <c:delete val="1"/>
        <c:axPos val="t"/>
        <c:numFmt formatCode="General" sourceLinked="1"/>
        <c:majorTickMark val="out"/>
        <c:minorTickMark val="none"/>
        <c:tickLblPos val="none"/>
        <c:crossAx val="351590184"/>
        <c:crosses val="max"/>
        <c:auto val="1"/>
        <c:lblAlgn val="ctr"/>
        <c:lblOffset val="100"/>
        <c:noMultiLvlLbl val="0"/>
      </c:catAx>
      <c:spPr>
        <a:ln>
          <a:noFill/>
        </a:ln>
      </c:spPr>
    </c:plotArea>
    <c:plotVisOnly val="1"/>
    <c:dispBlanksAs val="gap"/>
    <c:showDLblsOverMax val="0"/>
  </c:chart>
  <c:txPr>
    <a:bodyPr/>
    <a:lstStyle/>
    <a:p>
      <a:pPr>
        <a:defRPr sz="12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47497473471276"/>
          <c:y val="4.8210409016936268E-2"/>
          <c:w val="0.7540227251983399"/>
          <c:h val="0.82635004061685502"/>
        </c:manualLayout>
      </c:layout>
      <c:barChart>
        <c:barDir val="col"/>
        <c:grouping val="clustered"/>
        <c:varyColors val="0"/>
        <c:ser>
          <c:idx val="0"/>
          <c:order val="0"/>
          <c:tx>
            <c:strRef>
              <c:f>Sheet1!$A$2</c:f>
              <c:strCache>
                <c:ptCount val="1"/>
                <c:pt idx="0">
                  <c:v>Number</c:v>
                </c:pt>
              </c:strCache>
            </c:strRef>
          </c:tx>
          <c:spPr>
            <a:solidFill>
              <a:srgbClr val="007D57"/>
            </a:solidFill>
            <a:ln>
              <a:solidFill>
                <a:srgbClr val="000000"/>
              </a:solidFill>
            </a:ln>
          </c:spPr>
          <c:invertIfNegative val="0"/>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Sheet1!$B$2:$Q$2</c:f>
              <c:numCache>
                <c:formatCode>General</c:formatCode>
                <c:ptCount val="16"/>
                <c:pt idx="0">
                  <c:v>1664.751</c:v>
                </c:pt>
                <c:pt idx="1">
                  <c:v>1898.2940000000001</c:v>
                </c:pt>
                <c:pt idx="2">
                  <c:v>1753.462</c:v>
                </c:pt>
                <c:pt idx="3">
                  <c:v>1838.03</c:v>
                </c:pt>
                <c:pt idx="4">
                  <c:v>1770.327</c:v>
                </c:pt>
                <c:pt idx="5">
                  <c:v>1591.701</c:v>
                </c:pt>
                <c:pt idx="6">
                  <c:v>1753.8320000000001</c:v>
                </c:pt>
                <c:pt idx="7">
                  <c:v>1903.2080000000001</c:v>
                </c:pt>
                <c:pt idx="8">
                  <c:v>2069.8939999999998</c:v>
                </c:pt>
                <c:pt idx="9">
                  <c:v>1754</c:v>
                </c:pt>
                <c:pt idx="10">
                  <c:v>1781</c:v>
                </c:pt>
                <c:pt idx="11">
                  <c:v>1625</c:v>
                </c:pt>
                <c:pt idx="12">
                  <c:v>1631</c:v>
                </c:pt>
                <c:pt idx="13">
                  <c:v>2024</c:v>
                </c:pt>
                <c:pt idx="14">
                  <c:v>1737</c:v>
                </c:pt>
                <c:pt idx="15">
                  <c:v>1776</c:v>
                </c:pt>
              </c:numCache>
            </c:numRef>
          </c:val>
          <c:extLst>
            <c:ext xmlns:c16="http://schemas.microsoft.com/office/drawing/2014/chart" uri="{C3380CC4-5D6E-409C-BE32-E72D297353CC}">
              <c16:uniqueId val="{00000000-B559-4D8B-B1F6-B3032A835705}"/>
            </c:ext>
          </c:extLst>
        </c:ser>
        <c:dLbls>
          <c:showLegendKey val="0"/>
          <c:showVal val="0"/>
          <c:showCatName val="0"/>
          <c:showSerName val="0"/>
          <c:showPercent val="0"/>
          <c:showBubbleSize val="0"/>
        </c:dLbls>
        <c:gapWidth val="150"/>
        <c:axId val="351597504"/>
        <c:axId val="351597896"/>
      </c:barChart>
      <c:lineChart>
        <c:grouping val="standard"/>
        <c:varyColors val="0"/>
        <c:ser>
          <c:idx val="1"/>
          <c:order val="1"/>
          <c:tx>
            <c:strRef>
              <c:f>Sheet1!$A$3</c:f>
              <c:strCache>
                <c:ptCount val="1"/>
              </c:strCache>
            </c:strRef>
          </c:tx>
          <c:spPr>
            <a:ln w="38100">
              <a:solidFill>
                <a:schemeClr val="accent6">
                  <a:lumMod val="90000"/>
                  <a:lumOff val="10000"/>
                </a:schemeClr>
              </a:solidFill>
            </a:ln>
          </c:spPr>
          <c:marker>
            <c:symbol val="none"/>
          </c:marker>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Sheet1!$B$3:$Q$3</c:f>
              <c:numCache>
                <c:formatCode>General</c:formatCode>
                <c:ptCount val="16"/>
              </c:numCache>
            </c:numRef>
          </c:val>
          <c:smooth val="0"/>
          <c:extLst>
            <c:ext xmlns:c16="http://schemas.microsoft.com/office/drawing/2014/chart" uri="{C3380CC4-5D6E-409C-BE32-E72D297353CC}">
              <c16:uniqueId val="{00000001-B559-4D8B-B1F6-B3032A835705}"/>
            </c:ext>
          </c:extLst>
        </c:ser>
        <c:ser>
          <c:idx val="2"/>
          <c:order val="2"/>
          <c:tx>
            <c:strRef>
              <c:f>Sheet1!$A$4</c:f>
              <c:strCache>
                <c:ptCount val="1"/>
                <c:pt idx="0">
                  <c:v>PBR</c:v>
                </c:pt>
              </c:strCache>
            </c:strRef>
          </c:tx>
          <c:spPr>
            <a:ln w="38100">
              <a:solidFill>
                <a:schemeClr val="tx1"/>
              </a:solidFill>
            </a:ln>
          </c:spPr>
          <c:marker>
            <c:symbol val="none"/>
          </c:marker>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Sheet1!$B$4:$Q$4</c:f>
              <c:numCache>
                <c:formatCode>General</c:formatCode>
                <c:ptCount val="16"/>
                <c:pt idx="0">
                  <c:v>59.699999999999996</c:v>
                </c:pt>
                <c:pt idx="1">
                  <c:v>67.900000000000006</c:v>
                </c:pt>
                <c:pt idx="2">
                  <c:v>61.6</c:v>
                </c:pt>
                <c:pt idx="3">
                  <c:v>64</c:v>
                </c:pt>
                <c:pt idx="4">
                  <c:v>61.699999999999996</c:v>
                </c:pt>
                <c:pt idx="5">
                  <c:v>55.3</c:v>
                </c:pt>
                <c:pt idx="6">
                  <c:v>59.600000000000009</c:v>
                </c:pt>
                <c:pt idx="7">
                  <c:v>64.5</c:v>
                </c:pt>
                <c:pt idx="8">
                  <c:v>69.7</c:v>
                </c:pt>
                <c:pt idx="9">
                  <c:v>57.8</c:v>
                </c:pt>
                <c:pt idx="10">
                  <c:v>58.1</c:v>
                </c:pt>
                <c:pt idx="11">
                  <c:v>54.9</c:v>
                </c:pt>
                <c:pt idx="12">
                  <c:v>52.5</c:v>
                </c:pt>
                <c:pt idx="13">
                  <c:v>64.5</c:v>
                </c:pt>
                <c:pt idx="14">
                  <c:v>55</c:v>
                </c:pt>
                <c:pt idx="15">
                  <c:v>55.9</c:v>
                </c:pt>
              </c:numCache>
            </c:numRef>
          </c:val>
          <c:smooth val="0"/>
          <c:extLst>
            <c:ext xmlns:c16="http://schemas.microsoft.com/office/drawing/2014/chart" uri="{C3380CC4-5D6E-409C-BE32-E72D297353CC}">
              <c16:uniqueId val="{00000002-B559-4D8B-B1F6-B3032A835705}"/>
            </c:ext>
          </c:extLst>
        </c:ser>
        <c:dLbls>
          <c:showLegendKey val="0"/>
          <c:showVal val="0"/>
          <c:showCatName val="0"/>
          <c:showSerName val="0"/>
          <c:showPercent val="0"/>
          <c:showBubbleSize val="0"/>
        </c:dLbls>
        <c:marker val="1"/>
        <c:smooth val="0"/>
        <c:axId val="351598680"/>
        <c:axId val="351598288"/>
      </c:lineChart>
      <c:catAx>
        <c:axId val="351597504"/>
        <c:scaling>
          <c:orientation val="minMax"/>
        </c:scaling>
        <c:delete val="0"/>
        <c:axPos val="b"/>
        <c:title>
          <c:tx>
            <c:rich>
              <a:bodyPr/>
              <a:lstStyle/>
              <a:p>
                <a:pPr>
                  <a:defRPr>
                    <a:solidFill>
                      <a:schemeClr val="bg2"/>
                    </a:solidFill>
                    <a:latin typeface="Calibri" panose="020F0502020204030204" pitchFamily="34" charset="0"/>
                    <a:cs typeface="Calibri" panose="020F0502020204030204" pitchFamily="34" charset="0"/>
                  </a:defRPr>
                </a:pPr>
                <a:r>
                  <a:rPr lang="en-US" baseline="0" dirty="0" smtClean="0">
                    <a:solidFill>
                      <a:schemeClr val="bg2"/>
                    </a:solidFill>
                    <a:latin typeface="Calibri" panose="020F0502020204030204" pitchFamily="34" charset="0"/>
                    <a:cs typeface="Calibri" panose="020F0502020204030204" pitchFamily="34" charset="0"/>
                  </a:rPr>
                  <a:t>Year</a:t>
                </a:r>
                <a:endParaRPr lang="en-US" baseline="0" dirty="0">
                  <a:solidFill>
                    <a:schemeClr val="bg2"/>
                  </a:solidFill>
                  <a:latin typeface="Calibri" panose="020F0502020204030204" pitchFamily="34" charset="0"/>
                  <a:cs typeface="Calibri" panose="020F0502020204030204" pitchFamily="34" charset="0"/>
                </a:endParaRPr>
              </a:p>
            </c:rich>
          </c:tx>
          <c:layout/>
          <c:overlay val="0"/>
        </c:title>
        <c:numFmt formatCode="General" sourceLinked="0"/>
        <c:majorTickMark val="none"/>
        <c:minorTickMark val="none"/>
        <c:tickLblPos val="nextTo"/>
        <c:spPr>
          <a:ln w="15875">
            <a:solidFill>
              <a:schemeClr val="bg2">
                <a:alpha val="96000"/>
              </a:schemeClr>
            </a:solidFill>
          </a:ln>
        </c:spPr>
        <c:txPr>
          <a:bodyPr/>
          <a:lstStyle/>
          <a:p>
            <a:pPr>
              <a:defRPr sz="1000" b="1" baseline="0">
                <a:solidFill>
                  <a:schemeClr val="bg2"/>
                </a:solidFill>
                <a:latin typeface="Calibri" panose="020F0502020204030204" pitchFamily="34" charset="0"/>
              </a:defRPr>
            </a:pPr>
            <a:endParaRPr lang="en-US"/>
          </a:p>
        </c:txPr>
        <c:crossAx val="351597896"/>
        <c:crosses val="autoZero"/>
        <c:auto val="1"/>
        <c:lblAlgn val="ctr"/>
        <c:lblOffset val="0"/>
        <c:noMultiLvlLbl val="0"/>
      </c:catAx>
      <c:valAx>
        <c:axId val="351597896"/>
        <c:scaling>
          <c:orientation val="minMax"/>
          <c:max val="2200"/>
          <c:min val="0"/>
        </c:scaling>
        <c:delete val="0"/>
        <c:axPos val="l"/>
        <c:title>
          <c:tx>
            <c:rich>
              <a:bodyPr rot="-5400000" vert="horz"/>
              <a:lstStyle/>
              <a:p>
                <a:pPr>
                  <a:defRPr baseline="0">
                    <a:solidFill>
                      <a:schemeClr val="bg2"/>
                    </a:solidFill>
                    <a:latin typeface="Calibri" panose="020F0502020204030204" pitchFamily="34" charset="0"/>
                  </a:defRPr>
                </a:pPr>
                <a:r>
                  <a:rPr lang="en-US" baseline="0" dirty="0">
                    <a:solidFill>
                      <a:schemeClr val="bg2"/>
                    </a:solidFill>
                    <a:latin typeface="Calibri" panose="020F0502020204030204" pitchFamily="34" charset="0"/>
                  </a:rPr>
                  <a:t>Total </a:t>
                </a:r>
                <a:r>
                  <a:rPr lang="en-US" baseline="0" dirty="0" smtClean="0">
                    <a:solidFill>
                      <a:schemeClr val="bg2"/>
                    </a:solidFill>
                    <a:latin typeface="Calibri" panose="020F0502020204030204" pitchFamily="34" charset="0"/>
                  </a:rPr>
                  <a:t>number of visits in thousands</a:t>
                </a:r>
                <a:endParaRPr lang="en-US" baseline="0" dirty="0">
                  <a:solidFill>
                    <a:schemeClr val="bg2"/>
                  </a:solidFill>
                  <a:latin typeface="Calibri" panose="020F0502020204030204" pitchFamily="34" charset="0"/>
                </a:endParaRPr>
              </a:p>
            </c:rich>
          </c:tx>
          <c:layout>
            <c:manualLayout>
              <c:xMode val="edge"/>
              <c:yMode val="edge"/>
              <c:x val="1.9268661999121962E-2"/>
              <c:y val="0.18515873648255529"/>
            </c:manualLayout>
          </c:layout>
          <c:overlay val="0"/>
        </c:title>
        <c:numFmt formatCode="#,##0" sourceLinked="0"/>
        <c:majorTickMark val="in"/>
        <c:minorTickMark val="none"/>
        <c:tickLblPos val="nextTo"/>
        <c:spPr>
          <a:ln w="15875">
            <a:solidFill>
              <a:schemeClr val="bg2">
                <a:alpha val="89000"/>
              </a:schemeClr>
            </a:solidFill>
          </a:ln>
        </c:spPr>
        <c:txPr>
          <a:bodyPr/>
          <a:lstStyle/>
          <a:p>
            <a:pPr>
              <a:defRPr b="1" baseline="0">
                <a:solidFill>
                  <a:schemeClr val="bg2"/>
                </a:solidFill>
                <a:latin typeface="Calibri" panose="020F0502020204030204" pitchFamily="34" charset="0"/>
              </a:defRPr>
            </a:pPr>
            <a:endParaRPr lang="en-US"/>
          </a:p>
        </c:txPr>
        <c:crossAx val="351597504"/>
        <c:crosses val="autoZero"/>
        <c:crossBetween val="between"/>
        <c:majorUnit val="200"/>
      </c:valAx>
      <c:valAx>
        <c:axId val="351598288"/>
        <c:scaling>
          <c:orientation val="minMax"/>
        </c:scaling>
        <c:delete val="0"/>
        <c:axPos val="r"/>
        <c:title>
          <c:tx>
            <c:rich>
              <a:bodyPr rot="-5400000" vert="horz"/>
              <a:lstStyle/>
              <a:p>
                <a:pPr>
                  <a:defRPr baseline="0">
                    <a:solidFill>
                      <a:schemeClr val="bg2"/>
                    </a:solidFill>
                    <a:latin typeface="Calibri" panose="020F0502020204030204" pitchFamily="34" charset="0"/>
                    <a:cs typeface="Calibri" panose="020F0502020204030204" pitchFamily="34" charset="0"/>
                  </a:defRPr>
                </a:pPr>
                <a:r>
                  <a:rPr lang="en-US" baseline="0" dirty="0" smtClean="0">
                    <a:solidFill>
                      <a:schemeClr val="bg2"/>
                    </a:solidFill>
                    <a:latin typeface="Calibri" panose="020F0502020204030204" pitchFamily="34" charset="0"/>
                    <a:cs typeface="Calibri" panose="020F0502020204030204" pitchFamily="34" charset="0"/>
                  </a:rPr>
                  <a:t>Rate</a:t>
                </a:r>
                <a:endParaRPr lang="en-US" baseline="0" dirty="0">
                  <a:solidFill>
                    <a:schemeClr val="bg2"/>
                  </a:solidFill>
                  <a:latin typeface="Calibri" panose="020F0502020204030204" pitchFamily="34" charset="0"/>
                  <a:cs typeface="Calibri" panose="020F0502020204030204" pitchFamily="34" charset="0"/>
                </a:endParaRPr>
              </a:p>
            </c:rich>
          </c:tx>
          <c:layout>
            <c:manualLayout>
              <c:xMode val="edge"/>
              <c:yMode val="edge"/>
              <c:x val="0.94704566501911691"/>
              <c:y val="0.36396460595637031"/>
            </c:manualLayout>
          </c:layout>
          <c:overlay val="0"/>
        </c:title>
        <c:numFmt formatCode="General" sourceLinked="1"/>
        <c:majorTickMark val="in"/>
        <c:minorTickMark val="none"/>
        <c:tickLblPos val="nextTo"/>
        <c:spPr>
          <a:ln w="15875">
            <a:solidFill>
              <a:schemeClr val="bg2"/>
            </a:solidFill>
          </a:ln>
        </c:spPr>
        <c:txPr>
          <a:bodyPr/>
          <a:lstStyle/>
          <a:p>
            <a:pPr>
              <a:defRPr b="1" baseline="0">
                <a:solidFill>
                  <a:schemeClr val="bg2"/>
                </a:solidFill>
                <a:latin typeface="Calibri" panose="020F0502020204030204" pitchFamily="34" charset="0"/>
              </a:defRPr>
            </a:pPr>
            <a:endParaRPr lang="en-US"/>
          </a:p>
        </c:txPr>
        <c:crossAx val="351598680"/>
        <c:crosses val="max"/>
        <c:crossBetween val="between"/>
      </c:valAx>
      <c:catAx>
        <c:axId val="351598680"/>
        <c:scaling>
          <c:orientation val="minMax"/>
        </c:scaling>
        <c:delete val="1"/>
        <c:axPos val="b"/>
        <c:numFmt formatCode="General" sourceLinked="1"/>
        <c:majorTickMark val="out"/>
        <c:minorTickMark val="none"/>
        <c:tickLblPos val="none"/>
        <c:crossAx val="351598288"/>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0.90411</cdr:y>
    </cdr:from>
    <cdr:to>
      <cdr:x>1</cdr:x>
      <cdr:y>1</cdr:y>
    </cdr:to>
    <cdr:sp macro="" textlink="">
      <cdr:nvSpPr>
        <cdr:cNvPr id="2" name="TextBox 1"/>
        <cdr:cNvSpPr txBox="1"/>
      </cdr:nvSpPr>
      <cdr:spPr>
        <a:xfrm xmlns:a="http://schemas.openxmlformats.org/drawingml/2006/main">
          <a:off x="-76200" y="5334000"/>
          <a:ext cx="8382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0.7139</cdr:x>
      <cdr:y>0.02532</cdr:y>
    </cdr:from>
    <cdr:to>
      <cdr:x>0.88633</cdr:x>
      <cdr:y>0.12964</cdr:y>
    </cdr:to>
    <cdr:sp macro="" textlink="">
      <cdr:nvSpPr>
        <cdr:cNvPr id="2" name="TextBox 7"/>
        <cdr:cNvSpPr txBox="1"/>
      </cdr:nvSpPr>
      <cdr:spPr>
        <a:xfrm xmlns:a="http://schemas.openxmlformats.org/drawingml/2006/main">
          <a:off x="5105400" y="112067"/>
          <a:ext cx="123318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smtClean="0">
              <a:latin typeface="Calibri" panose="020F0502020204030204" pitchFamily="34" charset="0"/>
            </a:rPr>
            <a:t>Rate per 10,000 </a:t>
          </a:r>
        </a:p>
        <a:p xmlns:a="http://schemas.openxmlformats.org/drawingml/2006/main">
          <a:pPr algn="ctr"/>
          <a:r>
            <a:rPr lang="en-US" sz="1200" b="1" dirty="0" smtClean="0">
              <a:latin typeface="Calibri" panose="020F0502020204030204" pitchFamily="34" charset="0"/>
            </a:rPr>
            <a:t>population</a:t>
          </a:r>
          <a:endParaRPr lang="en-US" sz="1200" b="1" dirty="0">
            <a:latin typeface="Calibri" panose="020F0502020204030204" pitchFamily="34" charset="0"/>
          </a:endParaRPr>
        </a:p>
      </cdr:txBody>
    </cdr:sp>
  </cdr:relSizeAnchor>
  <cdr:relSizeAnchor xmlns:cdr="http://schemas.openxmlformats.org/drawingml/2006/chartDrawing">
    <cdr:from>
      <cdr:x>0.15507</cdr:x>
      <cdr:y>0.11822</cdr:y>
    </cdr:from>
    <cdr:to>
      <cdr:x>0.32184</cdr:x>
      <cdr:y>0.23694</cdr:y>
    </cdr:to>
    <cdr:sp macro="" textlink="">
      <cdr:nvSpPr>
        <cdr:cNvPr id="4" name="TextBox 8"/>
        <cdr:cNvSpPr txBox="1"/>
      </cdr:nvSpPr>
      <cdr:spPr>
        <a:xfrm xmlns:a="http://schemas.openxmlformats.org/drawingml/2006/main">
          <a:off x="1062890" y="459718"/>
          <a:ext cx="11430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chemeClr val="accent2"/>
              </a:solidFill>
              <a:latin typeface="Calibri" panose="020F0502020204030204" pitchFamily="34" charset="0"/>
            </a:rPr>
            <a:t>Total number of visits</a:t>
          </a:r>
          <a:endParaRPr lang="en-US" sz="1200" b="1" dirty="0">
            <a:solidFill>
              <a:schemeClr val="accent2"/>
            </a:solidFill>
            <a:latin typeface="Calibri" panose="020F0502020204030204" pitchFamily="34" charset="0"/>
          </a:endParaRPr>
        </a:p>
      </cdr:txBody>
    </cdr:sp>
  </cdr:relSizeAnchor>
  <cdr:relSizeAnchor xmlns:cdr="http://schemas.openxmlformats.org/drawingml/2006/chartDrawing">
    <cdr:from>
      <cdr:x>0.27703</cdr:x>
      <cdr:y>0.20718</cdr:y>
    </cdr:from>
    <cdr:to>
      <cdr:x>0.31965</cdr:x>
      <cdr:y>0.29327</cdr:y>
    </cdr:to>
    <cdr:cxnSp macro="">
      <cdr:nvCxnSpPr>
        <cdr:cNvPr id="6" name="Straight Arrow Connector 5"/>
        <cdr:cNvCxnSpPr/>
      </cdr:nvCxnSpPr>
      <cdr:spPr>
        <a:xfrm xmlns:a="http://schemas.openxmlformats.org/drawingml/2006/main">
          <a:off x="1981200" y="916918"/>
          <a:ext cx="304800" cy="381000"/>
        </a:xfrm>
        <a:prstGeom xmlns:a="http://schemas.openxmlformats.org/drawingml/2006/main" prst="straightConnector1">
          <a:avLst/>
        </a:prstGeom>
        <a:ln xmlns:a="http://schemas.openxmlformats.org/drawingml/2006/main">
          <a:solidFill>
            <a:srgbClr val="007D57"/>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0.73318</cdr:x>
      <cdr:y>0.13781</cdr:y>
    </cdr:from>
    <cdr:to>
      <cdr:x>0.76425</cdr:x>
      <cdr:y>0.26609</cdr:y>
    </cdr:to>
    <cdr:cxnSp macro="">
      <cdr:nvCxnSpPr>
        <cdr:cNvPr id="15" name="Straight Arrow Connector 14"/>
        <cdr:cNvCxnSpPr/>
      </cdr:nvCxnSpPr>
      <cdr:spPr>
        <a:xfrm xmlns:a="http://schemas.openxmlformats.org/drawingml/2006/main" flipH="1">
          <a:off x="5025290" y="535918"/>
          <a:ext cx="212956" cy="498844"/>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0.56859</cdr:x>
      <cdr:y>0</cdr:y>
    </cdr:from>
    <cdr:to>
      <cdr:x>0.84134</cdr:x>
      <cdr:y>0.06941</cdr:y>
    </cdr:to>
    <cdr:sp macro="" textlink="">
      <cdr:nvSpPr>
        <cdr:cNvPr id="2" name="TextBox 7"/>
        <cdr:cNvSpPr txBox="1"/>
      </cdr:nvSpPr>
      <cdr:spPr>
        <a:xfrm xmlns:a="http://schemas.openxmlformats.org/drawingml/2006/main">
          <a:off x="4130204" y="0"/>
          <a:ext cx="19812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latin typeface="Calibri" panose="020F0502020204030204" pitchFamily="34" charset="0"/>
              <a:cs typeface="Calibri" panose="020F0502020204030204" pitchFamily="34" charset="0"/>
            </a:rPr>
            <a:t>Rate per 10,000 population</a:t>
          </a:r>
          <a:endParaRPr lang="en-US"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0.60078</cdr:x>
      <cdr:y>0.07071</cdr:y>
    </cdr:from>
    <cdr:to>
      <cdr:x>0.64586</cdr:x>
      <cdr:y>0.1949</cdr:y>
    </cdr:to>
    <cdr:cxnSp macro="">
      <cdr:nvCxnSpPr>
        <cdr:cNvPr id="4" name="Straight Arrow Connector 3"/>
        <cdr:cNvCxnSpPr/>
      </cdr:nvCxnSpPr>
      <cdr:spPr>
        <a:xfrm xmlns:a="http://schemas.openxmlformats.org/drawingml/2006/main" flipH="1">
          <a:off x="4918398" y="243420"/>
          <a:ext cx="369069" cy="427559"/>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0.20143</cdr:x>
      <cdr:y>0.01909</cdr:y>
    </cdr:from>
    <cdr:to>
      <cdr:x>0.4532</cdr:x>
      <cdr:y>0.0885</cdr:y>
    </cdr:to>
    <cdr:sp macro="" textlink="">
      <cdr:nvSpPr>
        <cdr:cNvPr id="8" name="TextBox 6"/>
        <cdr:cNvSpPr txBox="1"/>
      </cdr:nvSpPr>
      <cdr:spPr>
        <a:xfrm xmlns:a="http://schemas.openxmlformats.org/drawingml/2006/main">
          <a:off x="1463204" y="76200"/>
          <a:ext cx="1828800"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solidFill>
                <a:schemeClr val="accent2"/>
              </a:solidFill>
              <a:latin typeface="Calibri" panose="020F0502020204030204" pitchFamily="34" charset="0"/>
              <a:cs typeface="Calibri" panose="020F0502020204030204" pitchFamily="34" charset="0"/>
            </a:rPr>
            <a:t>Total number of visits</a:t>
          </a:r>
          <a:endParaRPr lang="en-US" sz="1200" b="1" dirty="0">
            <a:solidFill>
              <a:schemeClr val="accent2"/>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0.30394</cdr:x>
      <cdr:y>0.08381</cdr:y>
    </cdr:from>
    <cdr:to>
      <cdr:x>0.36043</cdr:x>
      <cdr:y>0.19393</cdr:y>
    </cdr:to>
    <cdr:cxnSp macro="">
      <cdr:nvCxnSpPr>
        <cdr:cNvPr id="9" name="Straight Arrow Connector 8"/>
        <cdr:cNvCxnSpPr/>
      </cdr:nvCxnSpPr>
      <cdr:spPr>
        <a:xfrm xmlns:a="http://schemas.openxmlformats.org/drawingml/2006/main">
          <a:off x="2043197" y="307340"/>
          <a:ext cx="379741" cy="403822"/>
        </a:xfrm>
        <a:prstGeom xmlns:a="http://schemas.openxmlformats.org/drawingml/2006/main" prst="straightConnector1">
          <a:avLst/>
        </a:prstGeom>
        <a:ln xmlns:a="http://schemas.openxmlformats.org/drawingml/2006/main">
          <a:solidFill>
            <a:srgbClr val="007D57"/>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0.32292</cdr:x>
      <cdr:y>0.23077</cdr:y>
    </cdr:from>
    <cdr:to>
      <cdr:x>0.63097</cdr:x>
      <cdr:y>0.30501</cdr:y>
    </cdr:to>
    <cdr:sp macro="" textlink="">
      <cdr:nvSpPr>
        <cdr:cNvPr id="3" name="TextBox 7"/>
        <cdr:cNvSpPr txBox="1"/>
      </cdr:nvSpPr>
      <cdr:spPr>
        <a:xfrm xmlns:a="http://schemas.openxmlformats.org/drawingml/2006/main">
          <a:off x="2362200" y="914400"/>
          <a:ext cx="2253447" cy="29416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t>Rate per 10,000 population</a:t>
          </a:r>
          <a:endParaRPr lang="en-US" sz="1200" b="1" dirty="0"/>
        </a:p>
      </cdr:txBody>
    </cdr:sp>
  </cdr:relSizeAnchor>
  <cdr:relSizeAnchor xmlns:cdr="http://schemas.openxmlformats.org/drawingml/2006/chartDrawing">
    <cdr:from>
      <cdr:x>0.13542</cdr:x>
      <cdr:y>0.15385</cdr:y>
    </cdr:from>
    <cdr:to>
      <cdr:x>0.3125</cdr:x>
      <cdr:y>0.26481</cdr:y>
    </cdr:to>
    <cdr:sp macro="" textlink="">
      <cdr:nvSpPr>
        <cdr:cNvPr id="4" name="TextBox 6"/>
        <cdr:cNvSpPr txBox="1"/>
      </cdr:nvSpPr>
      <cdr:spPr>
        <a:xfrm xmlns:a="http://schemas.openxmlformats.org/drawingml/2006/main">
          <a:off x="990600" y="609600"/>
          <a:ext cx="1295376" cy="4396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b="1" dirty="0" smtClean="0">
              <a:solidFill>
                <a:schemeClr val="accent2"/>
              </a:solidFill>
            </a:rPr>
            <a:t>Total number of  hospitalizations</a:t>
          </a:r>
          <a:endParaRPr lang="en-US" sz="1100" b="1" dirty="0">
            <a:solidFill>
              <a:schemeClr val="accent2"/>
            </a:solidFill>
          </a:endParaRPr>
        </a:p>
      </cdr:txBody>
    </cdr:sp>
  </cdr:relSizeAnchor>
  <cdr:relSizeAnchor xmlns:cdr="http://schemas.openxmlformats.org/drawingml/2006/chartDrawing">
    <cdr:from>
      <cdr:x>0.46875</cdr:x>
      <cdr:y>0.30769</cdr:y>
    </cdr:from>
    <cdr:to>
      <cdr:x>0.50466</cdr:x>
      <cdr:y>0.40385</cdr:y>
    </cdr:to>
    <cdr:cxnSp macro="">
      <cdr:nvCxnSpPr>
        <cdr:cNvPr id="8" name="Straight Arrow Connector 7"/>
        <cdr:cNvCxnSpPr/>
      </cdr:nvCxnSpPr>
      <cdr:spPr>
        <a:xfrm xmlns:a="http://schemas.openxmlformats.org/drawingml/2006/main">
          <a:off x="3428999" y="1219200"/>
          <a:ext cx="262720" cy="381018"/>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0.1503</cdr:x>
      <cdr:y>0.25</cdr:y>
    </cdr:from>
    <cdr:to>
      <cdr:x>0.16667</cdr:x>
      <cdr:y>0.43894</cdr:y>
    </cdr:to>
    <cdr:cxnSp macro="">
      <cdr:nvCxnSpPr>
        <cdr:cNvPr id="9" name="Straight Arrow Connector 8"/>
        <cdr:cNvCxnSpPr/>
      </cdr:nvCxnSpPr>
      <cdr:spPr>
        <a:xfrm xmlns:a="http://schemas.openxmlformats.org/drawingml/2006/main" flipH="1">
          <a:off x="1099458" y="990600"/>
          <a:ext cx="119742" cy="748641"/>
        </a:xfrm>
        <a:prstGeom xmlns:a="http://schemas.openxmlformats.org/drawingml/2006/main" prst="straightConnector1">
          <a:avLst/>
        </a:prstGeom>
        <a:ln xmlns:a="http://schemas.openxmlformats.org/drawingml/2006/main">
          <a:solidFill>
            <a:srgbClr val="007D57"/>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0.66667</cdr:x>
      <cdr:y>0.80769</cdr:y>
    </cdr:from>
    <cdr:to>
      <cdr:x>0.70834</cdr:x>
      <cdr:y>0.86539</cdr:y>
    </cdr:to>
    <cdr:sp macro="" textlink="">
      <cdr:nvSpPr>
        <cdr:cNvPr id="6" name="TextBox 5"/>
        <cdr:cNvSpPr txBox="1"/>
      </cdr:nvSpPr>
      <cdr:spPr>
        <a:xfrm xmlns:a="http://schemas.openxmlformats.org/drawingml/2006/main">
          <a:off x="4876800" y="3200400"/>
          <a:ext cx="304824" cy="2286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endParaRPr lang="en-US" sz="1100" dirty="0"/>
        </a:p>
      </cdr:txBody>
    </cdr:sp>
  </cdr:relSizeAnchor>
  <cdr:relSizeAnchor xmlns:cdr="http://schemas.openxmlformats.org/drawingml/2006/chartDrawing">
    <cdr:from>
      <cdr:x>0.68229</cdr:x>
      <cdr:y>0.55288</cdr:y>
    </cdr:from>
    <cdr:to>
      <cdr:x>0.68403</cdr:x>
      <cdr:y>0.74119</cdr:y>
    </cdr:to>
    <cdr:cxnSp macro="">
      <cdr:nvCxnSpPr>
        <cdr:cNvPr id="10" name="Straight Arrow Connector 9"/>
        <cdr:cNvCxnSpPr/>
      </cdr:nvCxnSpPr>
      <cdr:spPr>
        <a:xfrm xmlns:a="http://schemas.openxmlformats.org/drawingml/2006/main">
          <a:off x="4991100" y="2190750"/>
          <a:ext cx="12700" cy="74612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0.5625</cdr:x>
      <cdr:y>0.36538</cdr:y>
    </cdr:from>
    <cdr:to>
      <cdr:x>0.80209</cdr:x>
      <cdr:y>0.5518</cdr:y>
    </cdr:to>
    <cdr:sp macro="" textlink="">
      <cdr:nvSpPr>
        <cdr:cNvPr id="12" name="TextBox 7"/>
        <cdr:cNvSpPr txBox="1"/>
      </cdr:nvSpPr>
      <cdr:spPr>
        <a:xfrm xmlns:a="http://schemas.openxmlformats.org/drawingml/2006/main">
          <a:off x="4114800" y="1447800"/>
          <a:ext cx="1752649" cy="7386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smtClean="0">
              <a:solidFill>
                <a:srgbClr val="FF0000"/>
              </a:solidFill>
              <a:latin typeface="Calibri" panose="020F0502020204030204" pitchFamily="34" charset="0"/>
              <a:cs typeface="Calibri" panose="020F0502020204030204" pitchFamily="34" charset="0"/>
            </a:rPr>
            <a:t>*Trend data unavailable for 2015 due to transition from ICD-9-CM to ICD-10CM in October 2015</a:t>
          </a:r>
          <a:endParaRPr lang="en-US" sz="1050" dirty="0">
            <a:solidFill>
              <a:srgbClr val="FF0000"/>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0.12795</cdr:x>
      <cdr:y>0.87556</cdr:y>
    </cdr:from>
    <cdr:to>
      <cdr:x>0.89692</cdr:x>
      <cdr:y>0.87773</cdr:y>
    </cdr:to>
    <cdr:cxnSp macro="">
      <cdr:nvCxnSpPr>
        <cdr:cNvPr id="5" name="Straight Connector 4"/>
        <cdr:cNvCxnSpPr/>
      </cdr:nvCxnSpPr>
      <cdr:spPr>
        <a:xfrm xmlns:a="http://schemas.openxmlformats.org/drawingml/2006/main">
          <a:off x="936009" y="3469310"/>
          <a:ext cx="5625152" cy="8595"/>
        </a:xfrm>
        <a:prstGeom xmlns:a="http://schemas.openxmlformats.org/drawingml/2006/main" prst="line">
          <a:avLst/>
        </a:prstGeom>
        <a:ln xmlns:a="http://schemas.openxmlformats.org/drawingml/2006/main" w="12700">
          <a:solidFill>
            <a:srgbClr val="4B4B4B"/>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0.14117</cdr:x>
      <cdr:y>0.87976</cdr:y>
    </cdr:from>
    <cdr:to>
      <cdr:x>0.20367</cdr:x>
      <cdr:y>0.93745</cdr:y>
    </cdr:to>
    <cdr:sp macro="" textlink="">
      <cdr:nvSpPr>
        <cdr:cNvPr id="15" name="TextBox 14"/>
        <cdr:cNvSpPr txBox="1"/>
      </cdr:nvSpPr>
      <cdr:spPr>
        <a:xfrm xmlns:a="http://schemas.openxmlformats.org/drawingml/2006/main">
          <a:off x="1032681" y="3485954"/>
          <a:ext cx="457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smtClean="0">
              <a:solidFill>
                <a:srgbClr val="4B4B4B"/>
              </a:solidFill>
              <a:latin typeface="Calibri" panose="020F0502020204030204" pitchFamily="34" charset="0"/>
              <a:cs typeface="Calibri" panose="020F0502020204030204" pitchFamily="34" charset="0"/>
            </a:rPr>
            <a:t>2010</a:t>
          </a:r>
          <a:endParaRPr lang="en-US" sz="1000" b="1" dirty="0">
            <a:solidFill>
              <a:srgbClr val="4B4B4B"/>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0.2275</cdr:x>
      <cdr:y>0.87918</cdr:y>
    </cdr:from>
    <cdr:to>
      <cdr:x>0.29</cdr:x>
      <cdr:y>0.93688</cdr:y>
    </cdr:to>
    <cdr:sp macro="" textlink="">
      <cdr:nvSpPr>
        <cdr:cNvPr id="16" name="TextBox 1"/>
        <cdr:cNvSpPr txBox="1"/>
      </cdr:nvSpPr>
      <cdr:spPr>
        <a:xfrm xmlns:a="http://schemas.openxmlformats.org/drawingml/2006/main">
          <a:off x="1664176" y="3483679"/>
          <a:ext cx="457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rgbClr val="4B4B4B"/>
              </a:solidFill>
              <a:latin typeface="Calibri" panose="020F0502020204030204" pitchFamily="34" charset="0"/>
              <a:cs typeface="Calibri" panose="020F0502020204030204" pitchFamily="34" charset="0"/>
            </a:rPr>
            <a:t>2011</a:t>
          </a:r>
          <a:endParaRPr lang="en-US" sz="1050" b="1" dirty="0">
            <a:solidFill>
              <a:srgbClr val="4B4B4B"/>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0.31343</cdr:x>
      <cdr:y>0.87959</cdr:y>
    </cdr:from>
    <cdr:to>
      <cdr:x>0.37593</cdr:x>
      <cdr:y>0.93728</cdr:y>
    </cdr:to>
    <cdr:sp macro="" textlink="">
      <cdr:nvSpPr>
        <cdr:cNvPr id="17" name="TextBox 1"/>
        <cdr:cNvSpPr txBox="1"/>
      </cdr:nvSpPr>
      <cdr:spPr>
        <a:xfrm xmlns:a="http://schemas.openxmlformats.org/drawingml/2006/main">
          <a:off x="2292831" y="3485287"/>
          <a:ext cx="457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rgbClr val="4B4B4B"/>
              </a:solidFill>
              <a:latin typeface="Calibri" panose="020F0502020204030204" pitchFamily="34" charset="0"/>
              <a:cs typeface="Calibri" panose="020F0502020204030204" pitchFamily="34" charset="0"/>
            </a:rPr>
            <a:t>2012</a:t>
          </a:r>
          <a:endParaRPr lang="en-US" sz="1050" b="1" dirty="0">
            <a:solidFill>
              <a:srgbClr val="4B4B4B"/>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0.39874</cdr:x>
      <cdr:y>0.87954</cdr:y>
    </cdr:from>
    <cdr:to>
      <cdr:x>0.46124</cdr:x>
      <cdr:y>0.93723</cdr:y>
    </cdr:to>
    <cdr:sp macro="" textlink="">
      <cdr:nvSpPr>
        <cdr:cNvPr id="18" name="TextBox 1"/>
        <cdr:cNvSpPr txBox="1"/>
      </cdr:nvSpPr>
      <cdr:spPr>
        <a:xfrm xmlns:a="http://schemas.openxmlformats.org/drawingml/2006/main">
          <a:off x="2916838" y="3485095"/>
          <a:ext cx="457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rgbClr val="4B4B4B"/>
              </a:solidFill>
              <a:latin typeface="Calibri" panose="020F0502020204030204" pitchFamily="34" charset="0"/>
              <a:cs typeface="Calibri" panose="020F0502020204030204" pitchFamily="34" charset="0"/>
            </a:rPr>
            <a:t>2013</a:t>
          </a:r>
          <a:endParaRPr lang="en-US" sz="1050" b="1" dirty="0">
            <a:solidFill>
              <a:srgbClr val="4B4B4B"/>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0.48466</cdr:x>
      <cdr:y>0.87954</cdr:y>
    </cdr:from>
    <cdr:to>
      <cdr:x>0.54716</cdr:x>
      <cdr:y>0.93724</cdr:y>
    </cdr:to>
    <cdr:sp macro="" textlink="">
      <cdr:nvSpPr>
        <cdr:cNvPr id="19" name="TextBox 1"/>
        <cdr:cNvSpPr txBox="1"/>
      </cdr:nvSpPr>
      <cdr:spPr>
        <a:xfrm xmlns:a="http://schemas.openxmlformats.org/drawingml/2006/main">
          <a:off x="3545394" y="3485104"/>
          <a:ext cx="457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rgbClr val="4B4B4B"/>
              </a:solidFill>
              <a:latin typeface="Calibri" panose="020F0502020204030204" pitchFamily="34" charset="0"/>
              <a:cs typeface="Calibri" panose="020F0502020204030204" pitchFamily="34" charset="0"/>
            </a:rPr>
            <a:t>2014</a:t>
          </a:r>
          <a:endParaRPr lang="en-US" sz="1050" b="1" dirty="0">
            <a:solidFill>
              <a:srgbClr val="4B4B4B"/>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0.65339</cdr:x>
      <cdr:y>0.88049</cdr:y>
    </cdr:from>
    <cdr:to>
      <cdr:x>0.71589</cdr:x>
      <cdr:y>0.93818</cdr:y>
    </cdr:to>
    <cdr:sp macro="" textlink="">
      <cdr:nvSpPr>
        <cdr:cNvPr id="20" name="TextBox 1"/>
        <cdr:cNvSpPr txBox="1"/>
      </cdr:nvSpPr>
      <cdr:spPr>
        <a:xfrm xmlns:a="http://schemas.openxmlformats.org/drawingml/2006/main">
          <a:off x="4779666" y="3488843"/>
          <a:ext cx="457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rgbClr val="4B4B4B"/>
              </a:solidFill>
              <a:latin typeface="Calibri" panose="020F0502020204030204" pitchFamily="34" charset="0"/>
              <a:cs typeface="Calibri" panose="020F0502020204030204" pitchFamily="34" charset="0"/>
            </a:rPr>
            <a:t>2015</a:t>
          </a:r>
          <a:endParaRPr lang="en-US" sz="1050" b="1" dirty="0">
            <a:solidFill>
              <a:srgbClr val="4B4B4B"/>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0.82704</cdr:x>
      <cdr:y>0.88049</cdr:y>
    </cdr:from>
    <cdr:to>
      <cdr:x>0.88954</cdr:x>
      <cdr:y>0.93818</cdr:y>
    </cdr:to>
    <cdr:sp macro="" textlink="">
      <cdr:nvSpPr>
        <cdr:cNvPr id="21" name="TextBox 1"/>
        <cdr:cNvSpPr txBox="1"/>
      </cdr:nvSpPr>
      <cdr:spPr>
        <a:xfrm xmlns:a="http://schemas.openxmlformats.org/drawingml/2006/main">
          <a:off x="6049945" y="3488844"/>
          <a:ext cx="4572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rgbClr val="4B4B4B"/>
              </a:solidFill>
              <a:latin typeface="Calibri" panose="020F0502020204030204" pitchFamily="34" charset="0"/>
              <a:cs typeface="Calibri" panose="020F0502020204030204" pitchFamily="34" charset="0"/>
            </a:rPr>
            <a:t>2016</a:t>
          </a:r>
          <a:endParaRPr lang="en-US" sz="1050" b="1" dirty="0">
            <a:solidFill>
              <a:srgbClr val="4B4B4B"/>
            </a:solidFill>
            <a:latin typeface="Calibri" panose="020F0502020204030204" pitchFamily="34" charset="0"/>
            <a:cs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0.07527</cdr:x>
      <cdr:y>0.17469</cdr:y>
    </cdr:from>
    <cdr:to>
      <cdr:x>0.2374</cdr:x>
      <cdr:y>0.29586</cdr:y>
    </cdr:to>
    <cdr:sp macro="" textlink="">
      <cdr:nvSpPr>
        <cdr:cNvPr id="2" name="TextBox 6"/>
        <cdr:cNvSpPr txBox="1"/>
      </cdr:nvSpPr>
      <cdr:spPr>
        <a:xfrm xmlns:a="http://schemas.openxmlformats.org/drawingml/2006/main">
          <a:off x="555688" y="665569"/>
          <a:ext cx="119691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chemeClr val="accent2"/>
              </a:solidFill>
            </a:rPr>
            <a:t>Total </a:t>
          </a:r>
          <a:r>
            <a:rPr lang="en-US" sz="1200" b="1" dirty="0">
              <a:solidFill>
                <a:schemeClr val="accent2"/>
              </a:solidFill>
            </a:rPr>
            <a:t>n</a:t>
          </a:r>
          <a:r>
            <a:rPr lang="en-US" sz="1200" b="1" dirty="0" smtClean="0">
              <a:solidFill>
                <a:schemeClr val="accent2"/>
              </a:solidFill>
            </a:rPr>
            <a:t>umber of  </a:t>
          </a:r>
          <a:r>
            <a:rPr lang="en-US" sz="1200" b="1" dirty="0">
              <a:solidFill>
                <a:schemeClr val="accent2"/>
              </a:solidFill>
            </a:rPr>
            <a:t>d</a:t>
          </a:r>
          <a:r>
            <a:rPr lang="en-US" sz="1200" b="1" dirty="0" smtClean="0">
              <a:solidFill>
                <a:schemeClr val="accent2"/>
              </a:solidFill>
            </a:rPr>
            <a:t>eaths</a:t>
          </a:r>
          <a:endParaRPr lang="en-US" sz="1200" b="1" dirty="0">
            <a:solidFill>
              <a:schemeClr val="accent2"/>
            </a:solidFill>
          </a:endParaRPr>
        </a:p>
      </cdr:txBody>
    </cdr:sp>
  </cdr:relSizeAnchor>
  <cdr:relSizeAnchor xmlns:cdr="http://schemas.openxmlformats.org/drawingml/2006/chartDrawing">
    <cdr:from>
      <cdr:x>0.21675</cdr:x>
      <cdr:y>0.26</cdr:y>
    </cdr:from>
    <cdr:to>
      <cdr:x>0.25999</cdr:x>
      <cdr:y>0.33774</cdr:y>
    </cdr:to>
    <cdr:cxnSp macro="">
      <cdr:nvCxnSpPr>
        <cdr:cNvPr id="3" name="Straight Arrow Connector 2"/>
        <cdr:cNvCxnSpPr/>
      </cdr:nvCxnSpPr>
      <cdr:spPr>
        <a:xfrm xmlns:a="http://schemas.openxmlformats.org/drawingml/2006/main">
          <a:off x="1600200" y="990600"/>
          <a:ext cx="319223" cy="296189"/>
        </a:xfrm>
        <a:prstGeom xmlns:a="http://schemas.openxmlformats.org/drawingml/2006/main" prst="straightConnector1">
          <a:avLst/>
        </a:prstGeom>
        <a:ln xmlns:a="http://schemas.openxmlformats.org/drawingml/2006/main">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0.63994</cdr:x>
      <cdr:y>0.02</cdr:y>
    </cdr:from>
    <cdr:to>
      <cdr:x>0.89644</cdr:x>
      <cdr:y>0.09824</cdr:y>
    </cdr:to>
    <cdr:sp macro="" textlink="">
      <cdr:nvSpPr>
        <cdr:cNvPr id="5" name="TextBox 7"/>
        <cdr:cNvSpPr txBox="1"/>
      </cdr:nvSpPr>
      <cdr:spPr>
        <a:xfrm xmlns:a="http://schemas.openxmlformats.org/drawingml/2006/main">
          <a:off x="4724400" y="76200"/>
          <a:ext cx="1893634" cy="2980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tx1"/>
              </a:solidFill>
            </a:rPr>
            <a:t>Rate per million population</a:t>
          </a:r>
          <a:endParaRPr lang="en-US" sz="1200" b="1" dirty="0">
            <a:solidFill>
              <a:schemeClr val="tx1"/>
            </a:solidFill>
          </a:endParaRPr>
        </a:p>
      </cdr:txBody>
    </cdr:sp>
  </cdr:relSizeAnchor>
  <cdr:relSizeAnchor xmlns:cdr="http://schemas.openxmlformats.org/drawingml/2006/chartDrawing">
    <cdr:from>
      <cdr:x>0.68889</cdr:x>
      <cdr:y>0.15071</cdr:y>
    </cdr:from>
    <cdr:to>
      <cdr:x>0.70555</cdr:x>
      <cdr:y>0.28734</cdr:y>
    </cdr:to>
    <cdr:cxnSp macro="">
      <cdr:nvCxnSpPr>
        <cdr:cNvPr id="6" name="Straight Arrow Connector 5"/>
        <cdr:cNvCxnSpPr/>
      </cdr:nvCxnSpPr>
      <cdr:spPr>
        <a:xfrm xmlns:a="http://schemas.openxmlformats.org/drawingml/2006/main" flipH="1">
          <a:off x="4724400" y="533399"/>
          <a:ext cx="114254" cy="48357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6" cy="464820"/>
          </a:xfrm>
          <a:prstGeom prst="rect">
            <a:avLst/>
          </a:prstGeom>
        </p:spPr>
        <p:txBody>
          <a:bodyPr vert="horz" lIns="92467" tIns="46235" rIns="92467" bIns="46235" rtlCol="0"/>
          <a:lstStyle>
            <a:lvl1pPr algn="l">
              <a:defRPr sz="1200"/>
            </a:lvl1pPr>
          </a:lstStyle>
          <a:p>
            <a:endParaRPr lang="en-US"/>
          </a:p>
        </p:txBody>
      </p:sp>
      <p:sp>
        <p:nvSpPr>
          <p:cNvPr id="3" name="Date Placeholder 2"/>
          <p:cNvSpPr>
            <a:spLocks noGrp="1"/>
          </p:cNvSpPr>
          <p:nvPr>
            <p:ph type="dt" sz="quarter" idx="1"/>
          </p:nvPr>
        </p:nvSpPr>
        <p:spPr>
          <a:xfrm>
            <a:off x="3971554" y="0"/>
            <a:ext cx="3037255" cy="464820"/>
          </a:xfrm>
          <a:prstGeom prst="rect">
            <a:avLst/>
          </a:prstGeom>
        </p:spPr>
        <p:txBody>
          <a:bodyPr vert="horz" lIns="92467" tIns="46235" rIns="92467" bIns="46235" rtlCol="0"/>
          <a:lstStyle>
            <a:lvl1pPr algn="r">
              <a:defRPr sz="1200"/>
            </a:lvl1pPr>
          </a:lstStyle>
          <a:p>
            <a:fld id="{9C63074F-5455-4E27-BB11-5E359454F8E2}" type="datetimeFigureOut">
              <a:rPr lang="en-US" smtClean="0"/>
              <a:t>5/30/2019</a:t>
            </a:fld>
            <a:endParaRPr lang="en-US"/>
          </a:p>
        </p:txBody>
      </p:sp>
      <p:sp>
        <p:nvSpPr>
          <p:cNvPr id="4" name="Footer Placeholder 3"/>
          <p:cNvSpPr>
            <a:spLocks noGrp="1"/>
          </p:cNvSpPr>
          <p:nvPr>
            <p:ph type="ftr" sz="quarter" idx="2"/>
          </p:nvPr>
        </p:nvSpPr>
        <p:spPr>
          <a:xfrm>
            <a:off x="0" y="8829967"/>
            <a:ext cx="3037256" cy="464820"/>
          </a:xfrm>
          <a:prstGeom prst="rect">
            <a:avLst/>
          </a:prstGeom>
        </p:spPr>
        <p:txBody>
          <a:bodyPr vert="horz" lIns="92467" tIns="46235" rIns="92467"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71554" y="8829967"/>
            <a:ext cx="3037255" cy="464820"/>
          </a:xfrm>
          <a:prstGeom prst="rect">
            <a:avLst/>
          </a:prstGeom>
        </p:spPr>
        <p:txBody>
          <a:bodyPr vert="horz" lIns="92467" tIns="46235" rIns="92467" bIns="46235" rtlCol="0" anchor="b"/>
          <a:lstStyle>
            <a:lvl1pPr algn="r">
              <a:defRPr sz="1200"/>
            </a:lvl1pPr>
          </a:lstStyle>
          <a:p>
            <a:fld id="{59D56B18-B0EC-4BF8-8CC1-73F1C796C0B4}" type="slidenum">
              <a:rPr lang="en-US" smtClean="0"/>
              <a:t>‹#›</a:t>
            </a:fld>
            <a:endParaRPr lang="en-US"/>
          </a:p>
        </p:txBody>
      </p:sp>
    </p:spTree>
    <p:extLst>
      <p:ext uri="{BB962C8B-B14F-4D97-AF65-F5344CB8AC3E}">
        <p14:creationId xmlns:p14="http://schemas.microsoft.com/office/powerpoint/2010/main" val="897517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0" tIns="46217" rIns="92440" bIns="4621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0" tIns="46217" rIns="92440" bIns="46217" rtlCol="0"/>
          <a:lstStyle>
            <a:lvl1pPr algn="r">
              <a:defRPr sz="1200"/>
            </a:lvl1pPr>
          </a:lstStyle>
          <a:p>
            <a:fld id="{C6EC2477-4C48-42AB-81CC-5FB722CF9194}" type="datetimeFigureOut">
              <a:rPr lang="en-US" smtClean="0"/>
              <a:pPr/>
              <a:t>5/30/2019</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40" tIns="46217" rIns="92440" bIns="46217"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0" tIns="46217" rIns="92440" bIns="462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0" tIns="46217" rIns="92440" bIns="4621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0" tIns="46217" rIns="92440" bIns="46217" rtlCol="0" anchor="b"/>
          <a:lstStyle>
            <a:lvl1pPr algn="r">
              <a:defRPr sz="1200"/>
            </a:lvl1pPr>
          </a:lstStyle>
          <a:p>
            <a:fld id="{06B58504-2C71-493B-8EAB-3C99C006E3C2}" type="slidenum">
              <a:rPr lang="en-US" smtClean="0"/>
              <a:pPr/>
              <a:t>‹#›</a:t>
            </a:fld>
            <a:endParaRPr lang="en-US"/>
          </a:p>
        </p:txBody>
      </p:sp>
    </p:spTree>
    <p:extLst>
      <p:ext uri="{BB962C8B-B14F-4D97-AF65-F5344CB8AC3E}">
        <p14:creationId xmlns:p14="http://schemas.microsoft.com/office/powerpoint/2010/main" val="396531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924683">
              <a:defRPr/>
            </a:pPr>
            <a:r>
              <a:rPr lang="en-US" dirty="0" smtClean="0">
                <a:latin typeface="Arial" charset="0"/>
              </a:rPr>
              <a:t>Blacks are more</a:t>
            </a:r>
            <a:r>
              <a:rPr lang="en-US" baseline="0" dirty="0" smtClean="0">
                <a:latin typeface="Arial" charset="0"/>
              </a:rPr>
              <a:t> likely to have asthma </a:t>
            </a:r>
            <a:r>
              <a:rPr lang="en-US" dirty="0" smtClean="0">
                <a:latin typeface="Arial" charset="0"/>
              </a:rPr>
              <a:t>than both Whites and Hispanics.</a:t>
            </a:r>
            <a:r>
              <a:rPr lang="en-US" baseline="0" dirty="0" smtClean="0">
                <a:latin typeface="Arial" charset="0"/>
              </a:rPr>
              <a:t> </a:t>
            </a:r>
          </a:p>
          <a:p>
            <a:pPr defTabSz="924683">
              <a:defRPr/>
            </a:pPr>
            <a:endParaRPr lang="en-US" baseline="0" dirty="0" smtClean="0">
              <a:latin typeface="Arial" charset="0"/>
            </a:endParaRPr>
          </a:p>
          <a:p>
            <a:pPr defTabSz="924683">
              <a:defRPr/>
            </a:pPr>
            <a:r>
              <a:rPr lang="en-US" baseline="0" dirty="0" err="1" smtClean="0">
                <a:latin typeface="Arial" charset="0"/>
              </a:rPr>
              <a:t>Joinpoint</a:t>
            </a:r>
            <a:r>
              <a:rPr lang="en-US" baseline="0" dirty="0" smtClean="0">
                <a:latin typeface="Arial" charset="0"/>
              </a:rPr>
              <a:t> regression software was used for trend analysis. </a:t>
            </a:r>
          </a:p>
          <a:p>
            <a:pPr defTabSz="924683">
              <a:defRPr/>
            </a:pPr>
            <a:endParaRPr lang="en-US" baseline="0" dirty="0" smtClean="0">
              <a:latin typeface="Arial" charset="0"/>
            </a:endParaRPr>
          </a:p>
          <a:p>
            <a:pPr defTabSz="924683">
              <a:defRPr/>
            </a:pPr>
            <a:r>
              <a:rPr lang="en-US" baseline="0" dirty="0" smtClean="0">
                <a:latin typeface="Arial" charset="0"/>
              </a:rPr>
              <a:t>The percent of current asthma prevalence for </a:t>
            </a:r>
            <a:r>
              <a:rPr lang="en-US" b="1" baseline="0" dirty="0" smtClean="0">
                <a:latin typeface="Arial" charset="0"/>
              </a:rPr>
              <a:t>Whites</a:t>
            </a:r>
            <a:r>
              <a:rPr lang="en-US" baseline="0" dirty="0" smtClean="0">
                <a:latin typeface="Arial" charset="0"/>
              </a:rPr>
              <a:t> increased from 2001 to 2017. The Annual Percent Change (APC) was 1.0, p-value=0.0; statistically significant. </a:t>
            </a:r>
          </a:p>
          <a:p>
            <a:pPr defTabSz="924683">
              <a:defRPr/>
            </a:pPr>
            <a:r>
              <a:rPr lang="en-US" baseline="0" dirty="0" smtClean="0">
                <a:latin typeface="Arial" charset="0"/>
              </a:rPr>
              <a:t>1 </a:t>
            </a:r>
            <a:r>
              <a:rPr lang="en-US" baseline="0" dirty="0" err="1" smtClean="0">
                <a:latin typeface="Arial" charset="0"/>
              </a:rPr>
              <a:t>Joinpoint</a:t>
            </a:r>
            <a:r>
              <a:rPr lang="en-US" baseline="0" dirty="0" smtClean="0">
                <a:latin typeface="Arial" charset="0"/>
              </a:rPr>
              <a:t>:</a:t>
            </a:r>
          </a:p>
          <a:p>
            <a:pPr defTabSz="924683">
              <a:defRPr/>
            </a:pPr>
            <a:r>
              <a:rPr lang="en-US" baseline="0" dirty="0" smtClean="0">
                <a:latin typeface="Arial" charset="0"/>
              </a:rPr>
              <a:t>2001-2011: APC=1.4, p-value=0.0; statistically significant</a:t>
            </a:r>
          </a:p>
          <a:p>
            <a:pPr defTabSz="924683">
              <a:defRPr/>
            </a:pPr>
            <a:r>
              <a:rPr lang="en-US" baseline="0" dirty="0" smtClean="0">
                <a:latin typeface="Arial" charset="0"/>
              </a:rPr>
              <a:t>2011-2017: APC=0.2, p-value=0.8; not statistically significant </a:t>
            </a:r>
          </a:p>
          <a:p>
            <a:pPr defTabSz="924683">
              <a:defRPr/>
            </a:pPr>
            <a:r>
              <a:rPr lang="en-US" baseline="0" dirty="0" smtClean="0">
                <a:latin typeface="Arial" charset="0"/>
              </a:rPr>
              <a:t>2 </a:t>
            </a:r>
            <a:r>
              <a:rPr lang="en-US" baseline="0" dirty="0" err="1" smtClean="0">
                <a:latin typeface="Arial" charset="0"/>
              </a:rPr>
              <a:t>Joinpoints</a:t>
            </a:r>
            <a:r>
              <a:rPr lang="en-US" baseline="0" dirty="0" smtClean="0">
                <a:latin typeface="Arial" charset="0"/>
              </a:rPr>
              <a:t>:</a:t>
            </a:r>
          </a:p>
          <a:p>
            <a:pPr defTabSz="924683">
              <a:defRPr/>
            </a:pPr>
            <a:r>
              <a:rPr lang="en-US" baseline="0" dirty="0" smtClean="0">
                <a:latin typeface="Arial" charset="0"/>
              </a:rPr>
              <a:t>2001-2003: APC=-4.0, p-value=0.5; not statistically significant</a:t>
            </a:r>
          </a:p>
          <a:p>
            <a:pPr defTabSz="924683">
              <a:defRPr/>
            </a:pPr>
            <a:r>
              <a:rPr lang="en-US" baseline="0" dirty="0" smtClean="0">
                <a:latin typeface="Arial" charset="0"/>
              </a:rPr>
              <a:t>2003-2006: APC=4.4, p-value=0.5; not statistically significant</a:t>
            </a:r>
          </a:p>
          <a:p>
            <a:pPr defTabSz="924683">
              <a:defRPr/>
            </a:pPr>
            <a:r>
              <a:rPr lang="en-US" baseline="0" dirty="0" smtClean="0">
                <a:latin typeface="Arial" charset="0"/>
              </a:rPr>
              <a:t>2006-2017: APC=0.6, p-value=0.1; not statistically significant</a:t>
            </a:r>
          </a:p>
          <a:p>
            <a:pPr defTabSz="924683">
              <a:defRPr/>
            </a:pPr>
            <a:r>
              <a:rPr lang="en-US" baseline="0" dirty="0" smtClean="0">
                <a:latin typeface="Arial" charset="0"/>
              </a:rPr>
              <a:t>3 </a:t>
            </a:r>
            <a:r>
              <a:rPr lang="en-US" baseline="0" dirty="0" err="1" smtClean="0">
                <a:latin typeface="Arial" charset="0"/>
              </a:rPr>
              <a:t>Joinpoints</a:t>
            </a:r>
            <a:r>
              <a:rPr lang="en-US" baseline="0" dirty="0" smtClean="0">
                <a:latin typeface="Arial" charset="0"/>
              </a:rPr>
              <a:t>:</a:t>
            </a:r>
          </a:p>
          <a:p>
            <a:pPr defTabSz="924683">
              <a:defRPr/>
            </a:pPr>
            <a:r>
              <a:rPr lang="en-US" baseline="0" dirty="0" smtClean="0">
                <a:latin typeface="Arial" charset="0"/>
              </a:rPr>
              <a:t>2001-2003: APC=-2.4, p-value=0.6; not statistically significant</a:t>
            </a:r>
          </a:p>
          <a:p>
            <a:pPr defTabSz="924683">
              <a:defRPr/>
            </a:pPr>
            <a:r>
              <a:rPr lang="en-US" baseline="0" dirty="0" smtClean="0">
                <a:latin typeface="Arial" charset="0"/>
              </a:rPr>
              <a:t>2003-2011: APC=2.2, p-value=0.0; statistically significant</a:t>
            </a:r>
          </a:p>
          <a:p>
            <a:pPr defTabSz="924683">
              <a:defRPr/>
            </a:pPr>
            <a:r>
              <a:rPr lang="en-US" baseline="0" dirty="0" smtClean="0">
                <a:latin typeface="Arial" charset="0"/>
              </a:rPr>
              <a:t>2011-2014: APC=-2.4, p-value=0.6; not statistically significant</a:t>
            </a:r>
          </a:p>
          <a:p>
            <a:pPr marL="0" marR="0" lvl="0" indent="0" algn="l" defTabSz="924683" rtl="0" eaLnBrk="1" fontAlgn="auto" latinLnBrk="0" hangingPunct="1">
              <a:lnSpc>
                <a:spcPct val="100000"/>
              </a:lnSpc>
              <a:spcBef>
                <a:spcPts val="0"/>
              </a:spcBef>
              <a:spcAft>
                <a:spcPts val="0"/>
              </a:spcAft>
              <a:buClrTx/>
              <a:buSzTx/>
              <a:buFontTx/>
              <a:buNone/>
              <a:tabLst/>
              <a:defRPr/>
            </a:pPr>
            <a:r>
              <a:rPr lang="en-US" baseline="0" dirty="0" smtClean="0">
                <a:latin typeface="Arial" charset="0"/>
              </a:rPr>
              <a:t>2014-2017: APC=3.2, p-value=0.2; not statistically significant</a:t>
            </a:r>
          </a:p>
          <a:p>
            <a:pPr defTabSz="924683">
              <a:defRPr/>
            </a:pPr>
            <a:endParaRPr lang="en-US" baseline="0" dirty="0" smtClean="0">
              <a:latin typeface="Arial" charset="0"/>
            </a:endParaRPr>
          </a:p>
          <a:p>
            <a:pPr defTabSz="924683">
              <a:defRPr/>
            </a:pPr>
            <a:r>
              <a:rPr lang="en-US" baseline="0" dirty="0" smtClean="0">
                <a:latin typeface="Arial" charset="0"/>
              </a:rPr>
              <a:t>The percent of current asthma prevalence for</a:t>
            </a:r>
            <a:r>
              <a:rPr lang="en-US" b="1" baseline="0" dirty="0" smtClean="0">
                <a:latin typeface="Arial" charset="0"/>
              </a:rPr>
              <a:t> Blacks </a:t>
            </a:r>
            <a:r>
              <a:rPr lang="en-US" baseline="0" dirty="0" smtClean="0">
                <a:latin typeface="Arial" charset="0"/>
              </a:rPr>
              <a:t>increased also from 2001 to 2017. The Annual Percent Change (APC) was 1.6, p-value was 0.0; statistically significant. </a:t>
            </a:r>
          </a:p>
          <a:p>
            <a:pPr defTabSz="924683">
              <a:defRPr/>
            </a:pPr>
            <a:r>
              <a:rPr lang="en-US" baseline="0" dirty="0" smtClean="0">
                <a:latin typeface="Arial" charset="0"/>
              </a:rPr>
              <a:t>1 </a:t>
            </a:r>
            <a:r>
              <a:rPr lang="en-US" baseline="0" dirty="0" err="1" smtClean="0">
                <a:latin typeface="Arial" charset="0"/>
              </a:rPr>
              <a:t>Joinpoint</a:t>
            </a:r>
            <a:r>
              <a:rPr lang="en-US" baseline="0" dirty="0" smtClean="0">
                <a:latin typeface="Arial" charset="0"/>
              </a:rPr>
              <a:t>:</a:t>
            </a:r>
          </a:p>
          <a:p>
            <a:pPr defTabSz="924683">
              <a:defRPr/>
            </a:pPr>
            <a:r>
              <a:rPr lang="en-US" baseline="0" dirty="0" smtClean="0">
                <a:latin typeface="Arial" charset="0"/>
              </a:rPr>
              <a:t>2001-2011: APC=3.1, p-value=0.0; statistically significant</a:t>
            </a:r>
          </a:p>
          <a:p>
            <a:pPr defTabSz="924683">
              <a:defRPr/>
            </a:pPr>
            <a:r>
              <a:rPr lang="en-US" baseline="0" dirty="0" smtClean="0">
                <a:latin typeface="Arial" charset="0"/>
              </a:rPr>
              <a:t>2011-2017: APC=-1.9, p-value=0.3; not statistically significant </a:t>
            </a:r>
          </a:p>
          <a:p>
            <a:pPr defTabSz="924683">
              <a:defRPr/>
            </a:pPr>
            <a:r>
              <a:rPr lang="en-US" baseline="0" dirty="0" smtClean="0">
                <a:latin typeface="Arial" charset="0"/>
              </a:rPr>
              <a:t>2 </a:t>
            </a:r>
            <a:r>
              <a:rPr lang="en-US" baseline="0" dirty="0" err="1" smtClean="0">
                <a:latin typeface="Arial" charset="0"/>
              </a:rPr>
              <a:t>Joinpoints</a:t>
            </a:r>
            <a:r>
              <a:rPr lang="en-US" baseline="0" dirty="0" smtClean="0">
                <a:latin typeface="Arial" charset="0"/>
              </a:rPr>
              <a:t>:</a:t>
            </a:r>
          </a:p>
          <a:p>
            <a:pPr defTabSz="924683">
              <a:defRPr/>
            </a:pPr>
            <a:r>
              <a:rPr lang="en-US" baseline="0" dirty="0" smtClean="0">
                <a:latin typeface="Arial" charset="0"/>
              </a:rPr>
              <a:t>2001-2011: APC=-4.0, p-value=0.5; not statistically significant</a:t>
            </a:r>
          </a:p>
          <a:p>
            <a:pPr defTabSz="924683">
              <a:defRPr/>
            </a:pPr>
            <a:r>
              <a:rPr lang="en-US" baseline="0" dirty="0" smtClean="0">
                <a:latin typeface="Arial" charset="0"/>
              </a:rPr>
              <a:t>2011-2014: APC=-5.0, p-value=0.5; not statistically significant</a:t>
            </a:r>
          </a:p>
          <a:p>
            <a:pPr defTabSz="924683">
              <a:defRPr/>
            </a:pPr>
            <a:r>
              <a:rPr lang="en-US" baseline="0" dirty="0" smtClean="0">
                <a:latin typeface="Arial" charset="0"/>
              </a:rPr>
              <a:t>2014-2017: APC=3.2, p-value=0.5; not statistically significant</a:t>
            </a:r>
          </a:p>
          <a:p>
            <a:pPr defTabSz="924683">
              <a:defRPr/>
            </a:pPr>
            <a:r>
              <a:rPr lang="en-US" baseline="0" dirty="0" smtClean="0">
                <a:latin typeface="Arial" charset="0"/>
              </a:rPr>
              <a:t>3 </a:t>
            </a:r>
            <a:r>
              <a:rPr lang="en-US" baseline="0" dirty="0" err="1" smtClean="0">
                <a:latin typeface="Arial" charset="0"/>
              </a:rPr>
              <a:t>Joinpoints</a:t>
            </a:r>
            <a:r>
              <a:rPr lang="en-US" baseline="0" dirty="0" smtClean="0">
                <a:latin typeface="Arial" charset="0"/>
              </a:rPr>
              <a:t>:</a:t>
            </a:r>
          </a:p>
          <a:p>
            <a:pPr defTabSz="924683">
              <a:defRPr/>
            </a:pPr>
            <a:r>
              <a:rPr lang="en-US" baseline="0" dirty="0" smtClean="0">
                <a:latin typeface="Arial" charset="0"/>
              </a:rPr>
              <a:t>2001-2006: APC=-1.2, p-value=0.4; not statistically significant</a:t>
            </a:r>
          </a:p>
          <a:p>
            <a:pPr defTabSz="924683">
              <a:defRPr/>
            </a:pPr>
            <a:r>
              <a:rPr lang="en-US" baseline="0" dirty="0" smtClean="0">
                <a:latin typeface="Arial" charset="0"/>
              </a:rPr>
              <a:t>2006-2011: APC=5.4, p-value=0.1; not statistically significant</a:t>
            </a:r>
          </a:p>
          <a:p>
            <a:pPr defTabSz="924683">
              <a:defRPr/>
            </a:pPr>
            <a:r>
              <a:rPr lang="en-US" baseline="0" dirty="0" smtClean="0">
                <a:latin typeface="Arial" charset="0"/>
              </a:rPr>
              <a:t>2011-2014: APC=-6.5, p-value=0.3; not statistically significant</a:t>
            </a:r>
          </a:p>
          <a:p>
            <a:pPr marL="0" marR="0" lvl="0" indent="0" algn="l" defTabSz="924683" rtl="0" eaLnBrk="1" fontAlgn="auto" latinLnBrk="0" hangingPunct="1">
              <a:lnSpc>
                <a:spcPct val="100000"/>
              </a:lnSpc>
              <a:spcBef>
                <a:spcPts val="0"/>
              </a:spcBef>
              <a:spcAft>
                <a:spcPts val="0"/>
              </a:spcAft>
              <a:buClrTx/>
              <a:buSzTx/>
              <a:buFontTx/>
              <a:buNone/>
              <a:tabLst/>
              <a:defRPr/>
            </a:pPr>
            <a:r>
              <a:rPr lang="en-US" baseline="0" dirty="0" smtClean="0">
                <a:latin typeface="Arial" charset="0"/>
              </a:rPr>
              <a:t>2014-2017: APC=3.7, p-value=0.4; not statistically significant</a:t>
            </a:r>
          </a:p>
          <a:p>
            <a:pPr defTabSz="924683">
              <a:defRPr/>
            </a:pPr>
            <a:endParaRPr lang="en-US" baseline="0" dirty="0" smtClean="0">
              <a:latin typeface="Arial" charset="0"/>
            </a:endParaRPr>
          </a:p>
          <a:p>
            <a:pPr defTabSz="924683">
              <a:defRPr/>
            </a:pPr>
            <a:r>
              <a:rPr lang="en-US" baseline="0" dirty="0" smtClean="0">
                <a:latin typeface="Arial" charset="0"/>
              </a:rPr>
              <a:t>The percent of current asthma prevalence for </a:t>
            </a:r>
            <a:r>
              <a:rPr lang="en-US" b="1" baseline="0" dirty="0" smtClean="0">
                <a:latin typeface="Arial" charset="0"/>
              </a:rPr>
              <a:t>Hispanics </a:t>
            </a:r>
            <a:r>
              <a:rPr lang="en-US" baseline="0" dirty="0" smtClean="0">
                <a:latin typeface="Arial" charset="0"/>
              </a:rPr>
              <a:t>increased from 2001 to 2017. The Annual Percent Change (APC) was 1.6, p-value was 0.0; statistically significant. </a:t>
            </a:r>
          </a:p>
          <a:p>
            <a:pPr defTabSz="924683">
              <a:defRPr/>
            </a:pPr>
            <a:r>
              <a:rPr lang="en-US" baseline="0" dirty="0" smtClean="0">
                <a:latin typeface="Arial" charset="0"/>
              </a:rPr>
              <a:t>1 </a:t>
            </a:r>
            <a:r>
              <a:rPr lang="en-US" baseline="0" dirty="0" err="1" smtClean="0">
                <a:latin typeface="Arial" charset="0"/>
              </a:rPr>
              <a:t>Joinpoint</a:t>
            </a:r>
            <a:r>
              <a:rPr lang="en-US" baseline="0" dirty="0" smtClean="0">
                <a:latin typeface="Arial" charset="0"/>
              </a:rPr>
              <a:t>:</a:t>
            </a:r>
          </a:p>
          <a:p>
            <a:pPr defTabSz="924683">
              <a:defRPr/>
            </a:pPr>
            <a:r>
              <a:rPr lang="en-US" baseline="0" dirty="0" smtClean="0">
                <a:latin typeface="Arial" charset="0"/>
              </a:rPr>
              <a:t>2001-2011: APC=3.0, p-value=0.0; statistically significant</a:t>
            </a:r>
          </a:p>
          <a:p>
            <a:pPr defTabSz="924683">
              <a:defRPr/>
            </a:pPr>
            <a:r>
              <a:rPr lang="en-US" baseline="0" dirty="0" smtClean="0">
                <a:latin typeface="Arial" charset="0"/>
              </a:rPr>
              <a:t>2011-2017: APC=-1.6, p-value=0.5; not statistically significant </a:t>
            </a:r>
          </a:p>
          <a:p>
            <a:pPr defTabSz="924683">
              <a:defRPr/>
            </a:pPr>
            <a:r>
              <a:rPr lang="en-US" baseline="0" dirty="0" smtClean="0">
                <a:latin typeface="Arial" charset="0"/>
              </a:rPr>
              <a:t>2 </a:t>
            </a:r>
            <a:r>
              <a:rPr lang="en-US" baseline="0" dirty="0" err="1" smtClean="0">
                <a:latin typeface="Arial" charset="0"/>
              </a:rPr>
              <a:t>Joinpoints</a:t>
            </a:r>
            <a:r>
              <a:rPr lang="en-US" baseline="0" dirty="0" smtClean="0">
                <a:latin typeface="Arial" charset="0"/>
              </a:rPr>
              <a:t>:</a:t>
            </a:r>
          </a:p>
          <a:p>
            <a:pPr defTabSz="924683">
              <a:defRPr/>
            </a:pPr>
            <a:r>
              <a:rPr lang="en-US" baseline="0" dirty="0" smtClean="0">
                <a:latin typeface="Arial" charset="0"/>
              </a:rPr>
              <a:t>2001-2003: APC=-4.2, p-value=0.7; not statistically significant</a:t>
            </a:r>
          </a:p>
          <a:p>
            <a:pPr defTabSz="924683">
              <a:defRPr/>
            </a:pPr>
            <a:r>
              <a:rPr lang="en-US" baseline="0" dirty="0" smtClean="0">
                <a:latin typeface="Arial" charset="0"/>
              </a:rPr>
              <a:t>2003-2007: APC=7.4, p-value=0.3; not statistically significant</a:t>
            </a:r>
          </a:p>
          <a:p>
            <a:pPr defTabSz="924683">
              <a:defRPr/>
            </a:pPr>
            <a:r>
              <a:rPr lang="en-US" baseline="0" dirty="0" smtClean="0">
                <a:latin typeface="Arial" charset="0"/>
              </a:rPr>
              <a:t>2007-2017: APC=-0.2, p-value=0.8; not statistically significant</a:t>
            </a:r>
          </a:p>
          <a:p>
            <a:pPr defTabSz="924683">
              <a:defRPr/>
            </a:pPr>
            <a:r>
              <a:rPr lang="en-US" baseline="0" dirty="0" smtClean="0">
                <a:latin typeface="Arial" charset="0"/>
              </a:rPr>
              <a:t>3 </a:t>
            </a:r>
            <a:r>
              <a:rPr lang="en-US" baseline="0" dirty="0" err="1" smtClean="0">
                <a:latin typeface="Arial" charset="0"/>
              </a:rPr>
              <a:t>Joinpoints</a:t>
            </a:r>
            <a:r>
              <a:rPr lang="en-US" baseline="0" dirty="0" smtClean="0">
                <a:latin typeface="Arial" charset="0"/>
              </a:rPr>
              <a:t>:</a:t>
            </a:r>
          </a:p>
          <a:p>
            <a:pPr defTabSz="924683">
              <a:defRPr/>
            </a:pPr>
            <a:r>
              <a:rPr lang="en-US" baseline="0" dirty="0" smtClean="0">
                <a:latin typeface="Arial" charset="0"/>
              </a:rPr>
              <a:t>2001-2003: APC=-2.5, p-value=0.8; not statistically significant</a:t>
            </a:r>
          </a:p>
          <a:p>
            <a:pPr defTabSz="924683">
              <a:defRPr/>
            </a:pPr>
            <a:r>
              <a:rPr lang="en-US" baseline="0" dirty="0" smtClean="0">
                <a:latin typeface="Arial" charset="0"/>
              </a:rPr>
              <a:t>2003-2010: APC=4.8, p-value=0.0; statistically significant</a:t>
            </a:r>
          </a:p>
          <a:p>
            <a:pPr defTabSz="924683">
              <a:defRPr/>
            </a:pPr>
            <a:r>
              <a:rPr lang="en-US" baseline="0" dirty="0" smtClean="0">
                <a:latin typeface="Arial" charset="0"/>
              </a:rPr>
              <a:t>2010-2013: APC=-4.1, p-value=0.7; not statistically significant</a:t>
            </a:r>
          </a:p>
          <a:p>
            <a:pPr marL="0" marR="0" lvl="0" indent="0" algn="l" defTabSz="924683" rtl="0" eaLnBrk="1" fontAlgn="auto" latinLnBrk="0" hangingPunct="1">
              <a:lnSpc>
                <a:spcPct val="100000"/>
              </a:lnSpc>
              <a:spcBef>
                <a:spcPts val="0"/>
              </a:spcBef>
              <a:spcAft>
                <a:spcPts val="0"/>
              </a:spcAft>
              <a:buClrTx/>
              <a:buSzTx/>
              <a:buFontTx/>
              <a:buNone/>
              <a:tabLst/>
              <a:defRPr/>
            </a:pPr>
            <a:r>
              <a:rPr lang="en-US" baseline="0" dirty="0" smtClean="0">
                <a:latin typeface="Arial" charset="0"/>
              </a:rPr>
              <a:t>2013-2017: APC=1.3, p-value=0.7; not statistically significant</a:t>
            </a:r>
          </a:p>
          <a:p>
            <a:pPr defTabSz="924683">
              <a:defRPr/>
            </a:pPr>
            <a:endParaRPr lang="en-US" baseline="0" dirty="0" smtClean="0">
              <a:latin typeface="Arial" charset="0"/>
            </a:endParaRPr>
          </a:p>
          <a:p>
            <a:pPr defTabSz="924683">
              <a:defRPr/>
            </a:pPr>
            <a:endParaRPr lang="en-US" dirty="0" smtClean="0">
              <a:latin typeface="Arial" charset="0"/>
            </a:endParaRPr>
          </a:p>
        </p:txBody>
      </p:sp>
      <p:sp>
        <p:nvSpPr>
          <p:cNvPr id="4" name="Slide Number Placeholder 3"/>
          <p:cNvSpPr>
            <a:spLocks noGrp="1"/>
          </p:cNvSpPr>
          <p:nvPr>
            <p:ph type="sldNum" sz="quarter" idx="10"/>
          </p:nvPr>
        </p:nvSpPr>
        <p:spPr/>
        <p:txBody>
          <a:bodyPr/>
          <a:lstStyle/>
          <a:p>
            <a:fld id="{06B58504-2C71-493B-8EAB-3C99C006E3C2}" type="slidenum">
              <a:rPr lang="en-US" smtClean="0"/>
              <a:pPr/>
              <a:t>10</a:t>
            </a:fld>
            <a:endParaRPr lang="en-US"/>
          </a:p>
        </p:txBody>
      </p:sp>
    </p:spTree>
    <p:extLst>
      <p:ext uri="{BB962C8B-B14F-4D97-AF65-F5344CB8AC3E}">
        <p14:creationId xmlns:p14="http://schemas.microsoft.com/office/powerpoint/2010/main" val="189622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111">
              <a:defRPr/>
            </a:pPr>
            <a:r>
              <a:rPr lang="en-US" baseline="0" dirty="0" smtClean="0">
                <a:solidFill>
                  <a:srgbClr val="000000"/>
                </a:solidFill>
              </a:rPr>
              <a:t>Some people are more likely to have asthma than others.</a:t>
            </a:r>
          </a:p>
          <a:p>
            <a:pPr defTabSz="904111">
              <a:defRPr/>
            </a:pPr>
            <a:endParaRPr lang="en-US" baseline="0" dirty="0" smtClean="0">
              <a:solidFill>
                <a:srgbClr val="000000"/>
              </a:solidFill>
            </a:endParaRPr>
          </a:p>
          <a:p>
            <a:pPr defTabSz="904111">
              <a:defRPr/>
            </a:pPr>
            <a:r>
              <a:rPr lang="en-US" baseline="0" dirty="0" smtClean="0">
                <a:solidFill>
                  <a:srgbClr val="000000"/>
                </a:solidFill>
              </a:rPr>
              <a:t>In 2017, current asthma occurred equally among children (8.4%) and adults (7.7%), while females (9.3%) were more likely than males (6.4%) to have current asthma.</a:t>
            </a:r>
            <a:endParaRPr lang="en-US" dirty="0">
              <a:solidFill>
                <a:srgbClr val="000000"/>
              </a:solidFill>
            </a:endParaRPr>
          </a:p>
          <a:p>
            <a:pPr defTabSz="904111">
              <a:defRPr/>
            </a:pPr>
            <a:r>
              <a:rPr lang="en-US" baseline="0" dirty="0" smtClean="0">
                <a:solidFill>
                  <a:srgbClr val="000000"/>
                </a:solidFill>
              </a:rPr>
              <a:t>Regarding race and ethnicity, asthma prevalence was higher among black persons (10.1%) compared with white persons (8.1%). Among Hispanics, Puerto Ricans (12.8%) were more likely to have asthma compared with Mexican persons (5.1%).</a:t>
            </a:r>
          </a:p>
          <a:p>
            <a:pPr defTabSz="904111">
              <a:defRPr/>
            </a:pPr>
            <a:endParaRPr lang="en-US" baseline="0" dirty="0" smtClean="0">
              <a:solidFill>
                <a:srgbClr val="000000"/>
              </a:solidFill>
            </a:endParaRPr>
          </a:p>
          <a:p>
            <a:pPr defTabSz="904111">
              <a:defRPr/>
            </a:pPr>
            <a:r>
              <a:rPr lang="en-US" dirty="0" smtClean="0">
                <a:solidFill>
                  <a:srgbClr val="000000"/>
                </a:solidFill>
              </a:rPr>
              <a:t>Current asthma </a:t>
            </a:r>
            <a:r>
              <a:rPr lang="en-US" dirty="0">
                <a:solidFill>
                  <a:srgbClr val="000000"/>
                </a:solidFill>
              </a:rPr>
              <a:t>prevalence increased with decreasing annual household </a:t>
            </a:r>
            <a:r>
              <a:rPr lang="en-US" dirty="0" smtClean="0">
                <a:solidFill>
                  <a:srgbClr val="000000"/>
                </a:solidFill>
              </a:rPr>
              <a:t>income. </a:t>
            </a:r>
          </a:p>
          <a:p>
            <a:pPr defTabSz="904111">
              <a:defRPr/>
            </a:pPr>
            <a:endParaRPr lang="en-US" dirty="0" smtClean="0">
              <a:solidFill>
                <a:srgbClr val="000000"/>
              </a:solidFill>
            </a:endParaRPr>
          </a:p>
          <a:p>
            <a:pPr>
              <a:defRPr/>
            </a:pPr>
            <a:r>
              <a:rPr lang="en-US" dirty="0" smtClean="0">
                <a:solidFill>
                  <a:srgbClr val="000000"/>
                </a:solidFill>
              </a:rPr>
              <a:t>As </a:t>
            </a:r>
            <a:r>
              <a:rPr lang="en-US" dirty="0">
                <a:solidFill>
                  <a:srgbClr val="000000"/>
                </a:solidFill>
              </a:rPr>
              <a:t>far </a:t>
            </a:r>
            <a:r>
              <a:rPr lang="en-US" dirty="0" smtClean="0">
                <a:solidFill>
                  <a:srgbClr val="000000"/>
                </a:solidFill>
              </a:rPr>
              <a:t>as geograph</a:t>
            </a:r>
            <a:r>
              <a:rPr lang="en-US" baseline="0" dirty="0" smtClean="0">
                <a:solidFill>
                  <a:srgbClr val="000000"/>
                </a:solidFill>
              </a:rPr>
              <a:t>ic region, </a:t>
            </a:r>
            <a:r>
              <a:rPr lang="en-US" dirty="0" smtClean="0">
                <a:solidFill>
                  <a:srgbClr val="000000"/>
                </a:solidFill>
              </a:rPr>
              <a:t>current asthma did not significantly differ by region or by Metropolitan Statistical Area (MSA).</a:t>
            </a:r>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06B58504-2C71-493B-8EAB-3C99C006E3C2}" type="slidenum">
              <a:rPr lang="en-US" smtClean="0"/>
              <a:pPr/>
              <a:t>11</a:t>
            </a:fld>
            <a:endParaRPr lang="en-US"/>
          </a:p>
        </p:txBody>
      </p:sp>
    </p:spTree>
    <p:extLst>
      <p:ext uri="{BB962C8B-B14F-4D97-AF65-F5344CB8AC3E}">
        <p14:creationId xmlns:p14="http://schemas.microsoft.com/office/powerpoint/2010/main" val="410387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Among children, current asthma prevalence was higher among m</a:t>
            </a:r>
            <a:r>
              <a:rPr lang="en-US" dirty="0" smtClean="0"/>
              <a:t>ale children aged 0 to 4 years (6.8%) compared with female</a:t>
            </a:r>
            <a:r>
              <a:rPr lang="en-US" baseline="0" dirty="0" smtClean="0"/>
              <a:t> children in the same age group (2.0%). </a:t>
            </a:r>
            <a:r>
              <a:rPr lang="en-US" dirty="0" smtClean="0">
                <a:latin typeface="Arial" pitchFamily="34" charset="0"/>
              </a:rPr>
              <a:t>Asthma prevalence was similar for male and female children aged 5-24 years. Among adults 25 years and older, the percent of current</a:t>
            </a:r>
            <a:r>
              <a:rPr lang="en-US" baseline="0" dirty="0" smtClean="0">
                <a:latin typeface="Arial" pitchFamily="34" charset="0"/>
              </a:rPr>
              <a:t> asthma was higher among women than men.</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06B58504-2C71-493B-8EAB-3C99C006E3C2}" type="slidenum">
              <a:rPr lang="en-US" smtClean="0"/>
              <a:pPr/>
              <a:t>12</a:t>
            </a:fld>
            <a:endParaRPr lang="en-US"/>
          </a:p>
        </p:txBody>
      </p:sp>
    </p:spTree>
    <p:extLst>
      <p:ext uri="{BB962C8B-B14F-4D97-AF65-F5344CB8AC3E}">
        <p14:creationId xmlns:p14="http://schemas.microsoft.com/office/powerpoint/2010/main" val="2002679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055"/>
          <p:cNvSpPr>
            <a:spLocks noGrp="1" noChangeArrowheads="1"/>
          </p:cNvSpPr>
          <p:nvPr>
            <p:ph type="sldNum" sz="quarter" idx="5"/>
          </p:nvPr>
        </p:nvSpPr>
        <p:spPr>
          <a:noFill/>
        </p:spPr>
        <p:txBody>
          <a:bodyPr/>
          <a:lstStyle/>
          <a:p>
            <a:fld id="{B4891D53-08A4-4482-9DE7-74C8C1CA014B}" type="slidenum">
              <a:rPr lang="en-US" smtClean="0"/>
              <a:pPr/>
              <a:t>13</a:t>
            </a:fld>
            <a:endParaRPr lang="en-US" dirty="0" smtClean="0"/>
          </a:p>
        </p:txBody>
      </p:sp>
      <p:sp>
        <p:nvSpPr>
          <p:cNvPr id="12291" name="Rectangle 2"/>
          <p:cNvSpPr>
            <a:spLocks noGrp="1" noRot="1" noChangeAspect="1" noChangeArrowheads="1" noTextEdit="1"/>
          </p:cNvSpPr>
          <p:nvPr>
            <p:ph type="sldImg"/>
          </p:nvPr>
        </p:nvSpPr>
        <p:spPr>
          <a:xfrm>
            <a:off x="1176338" y="682625"/>
            <a:ext cx="4621212" cy="3467100"/>
          </a:xfrm>
          <a:ln/>
        </p:spPr>
      </p:sp>
      <p:sp>
        <p:nvSpPr>
          <p:cNvPr id="12292" name="Rectangle 3"/>
          <p:cNvSpPr>
            <a:spLocks noGrp="1" noChangeArrowheads="1"/>
          </p:cNvSpPr>
          <p:nvPr>
            <p:ph type="body" idx="1"/>
          </p:nvPr>
        </p:nvSpPr>
        <p:spPr>
          <a:xfrm>
            <a:off x="908762" y="4389443"/>
            <a:ext cx="5152319" cy="4186237"/>
          </a:xfrm>
          <a:noFill/>
          <a:ln/>
        </p:spPr>
        <p:txBody>
          <a:bodyPr lIns="92069" tIns="46031" rIns="92069" bIns="46031">
            <a:normAutofit fontScale="85000" lnSpcReduction="20000"/>
          </a:bodyPr>
          <a:lstStyle/>
          <a:p>
            <a:pPr algn="l" eaLnBrk="1" hangingPunct="1"/>
            <a:r>
              <a:rPr lang="en-US" dirty="0" smtClean="0">
                <a:latin typeface="Arial" charset="0"/>
              </a:rPr>
              <a:t>In 2001, 61.7% of children and 53.8% of</a:t>
            </a:r>
            <a:r>
              <a:rPr lang="en-US" baseline="0" dirty="0" smtClean="0">
                <a:latin typeface="Arial" charset="0"/>
              </a:rPr>
              <a:t> adults with asthma had at least one asthma attack in the previous 12 months compared with 51.6% and 43.6% in 2017, respectively. </a:t>
            </a:r>
            <a:endParaRPr lang="en-US" dirty="0" smtClean="0">
              <a:latin typeface="Arial" charset="0"/>
            </a:endParaRPr>
          </a:p>
          <a:p>
            <a:pPr defTabSz="914327">
              <a:defRPr/>
            </a:pPr>
            <a:r>
              <a:rPr lang="en-US" dirty="0" smtClean="0"/>
              <a:t>Join point regression software was used for trend analysis. </a:t>
            </a:r>
          </a:p>
          <a:p>
            <a:pPr defTabSz="914327">
              <a:defRPr/>
            </a:pPr>
            <a:endParaRPr lang="en-US" dirty="0" smtClean="0"/>
          </a:p>
          <a:p>
            <a:pPr defTabSz="914327">
              <a:defRPr/>
            </a:pPr>
            <a:r>
              <a:rPr lang="en-US" dirty="0" smtClean="0"/>
              <a:t>The percent</a:t>
            </a:r>
            <a:r>
              <a:rPr lang="en-US" baseline="0" dirty="0" smtClean="0"/>
              <a:t> of asthma attacks for </a:t>
            </a:r>
            <a:r>
              <a:rPr lang="en-US" b="1" baseline="0" dirty="0" smtClean="0"/>
              <a:t>children</a:t>
            </a:r>
            <a:r>
              <a:rPr lang="en-US" baseline="0" dirty="0" smtClean="0"/>
              <a:t> decreased from 2001 to 2017. Annual Percent Change (APC) was -1.3, p-value=0.0; statistically significant.</a:t>
            </a:r>
          </a:p>
          <a:p>
            <a:pPr defTabSz="924683">
              <a:defRPr/>
            </a:pPr>
            <a:r>
              <a:rPr lang="en-US" baseline="0" dirty="0" smtClean="0">
                <a:latin typeface="Arial" charset="0"/>
              </a:rPr>
              <a:t>1 </a:t>
            </a:r>
            <a:r>
              <a:rPr lang="en-US" baseline="0" dirty="0" err="1" smtClean="0">
                <a:latin typeface="Arial" charset="0"/>
              </a:rPr>
              <a:t>Joinpoint</a:t>
            </a:r>
            <a:r>
              <a:rPr lang="en-US" baseline="0" dirty="0" smtClean="0">
                <a:latin typeface="Arial" charset="0"/>
              </a:rPr>
              <a:t>:</a:t>
            </a:r>
          </a:p>
          <a:p>
            <a:pPr defTabSz="924683">
              <a:defRPr/>
            </a:pPr>
            <a:r>
              <a:rPr lang="en-US" baseline="0" dirty="0" smtClean="0">
                <a:latin typeface="Arial" charset="0"/>
              </a:rPr>
              <a:t>2001-2006: APC=-2.2, p-value=0.1; not statistically significant</a:t>
            </a:r>
          </a:p>
          <a:p>
            <a:pPr defTabSz="924683">
              <a:defRPr/>
            </a:pPr>
            <a:r>
              <a:rPr lang="en-US" baseline="0" dirty="0" smtClean="0">
                <a:latin typeface="Arial" charset="0"/>
              </a:rPr>
              <a:t>2006-2017: APC=-0.9, p-value=0.1; not statistically significant </a:t>
            </a:r>
          </a:p>
          <a:p>
            <a:pPr defTabSz="924683">
              <a:defRPr/>
            </a:pPr>
            <a:r>
              <a:rPr lang="en-US" baseline="0" dirty="0" smtClean="0">
                <a:latin typeface="Arial" charset="0"/>
              </a:rPr>
              <a:t>2 </a:t>
            </a:r>
            <a:r>
              <a:rPr lang="en-US" baseline="0" dirty="0" err="1" smtClean="0">
                <a:latin typeface="Arial" charset="0"/>
              </a:rPr>
              <a:t>Joinpoints</a:t>
            </a:r>
            <a:r>
              <a:rPr lang="en-US" baseline="0" dirty="0" smtClean="0">
                <a:latin typeface="Arial" charset="0"/>
              </a:rPr>
              <a:t>:</a:t>
            </a:r>
          </a:p>
          <a:p>
            <a:pPr defTabSz="924683">
              <a:defRPr/>
            </a:pPr>
            <a:r>
              <a:rPr lang="en-US" baseline="0" dirty="0" smtClean="0">
                <a:latin typeface="Arial" charset="0"/>
              </a:rPr>
              <a:t>2001-2007: APC=-2.6, p-value=0.1; not statistically significant</a:t>
            </a:r>
          </a:p>
          <a:p>
            <a:pPr defTabSz="924683">
              <a:defRPr/>
            </a:pPr>
            <a:r>
              <a:rPr lang="en-US" baseline="0" dirty="0" smtClean="0">
                <a:latin typeface="Arial" charset="0"/>
              </a:rPr>
              <a:t>2007-2010: APC=1.1, p-value=0.9; not statistically significant</a:t>
            </a:r>
          </a:p>
          <a:p>
            <a:pPr defTabSz="924683">
              <a:defRPr/>
            </a:pPr>
            <a:r>
              <a:rPr lang="en-US" baseline="0" dirty="0" smtClean="0">
                <a:latin typeface="Arial" charset="0"/>
              </a:rPr>
              <a:t>2010-2017: APC=-1.7, p-value=0.1; not statistically significant</a:t>
            </a:r>
          </a:p>
          <a:p>
            <a:pPr defTabSz="924683">
              <a:defRPr/>
            </a:pPr>
            <a:r>
              <a:rPr lang="en-US" baseline="0" dirty="0" smtClean="0">
                <a:latin typeface="Arial" charset="0"/>
              </a:rPr>
              <a:t>3 </a:t>
            </a:r>
            <a:r>
              <a:rPr lang="en-US" baseline="0" dirty="0" err="1" smtClean="0">
                <a:latin typeface="Arial" charset="0"/>
              </a:rPr>
              <a:t>Joinpoints</a:t>
            </a:r>
            <a:r>
              <a:rPr lang="en-US" baseline="0" dirty="0" smtClean="0">
                <a:latin typeface="Arial" charset="0"/>
              </a:rPr>
              <a:t>:</a:t>
            </a:r>
          </a:p>
          <a:p>
            <a:pPr defTabSz="924683">
              <a:defRPr/>
            </a:pPr>
            <a:r>
              <a:rPr lang="en-US" baseline="0" dirty="0" smtClean="0">
                <a:latin typeface="Arial" charset="0"/>
              </a:rPr>
              <a:t>2001-2007: APC=-2.5, p-value=0.0; statistically significant</a:t>
            </a:r>
          </a:p>
          <a:p>
            <a:pPr defTabSz="924683">
              <a:defRPr/>
            </a:pPr>
            <a:r>
              <a:rPr lang="en-US" baseline="0" dirty="0" smtClean="0">
                <a:latin typeface="Arial" charset="0"/>
              </a:rPr>
              <a:t>2007-2012: APC=0.4, p-value=0.8; not statistically significant</a:t>
            </a:r>
          </a:p>
          <a:p>
            <a:pPr defTabSz="924683">
              <a:defRPr/>
            </a:pPr>
            <a:r>
              <a:rPr lang="en-US" baseline="0" dirty="0" smtClean="0">
                <a:latin typeface="Arial" charset="0"/>
              </a:rPr>
              <a:t>2012-2015: APC=-4.6, p-value=0.5; not statistically significant</a:t>
            </a:r>
          </a:p>
          <a:p>
            <a:pPr marL="0" marR="0" lvl="0" indent="0" algn="l" defTabSz="924683" rtl="0" eaLnBrk="1" fontAlgn="auto" latinLnBrk="0" hangingPunct="1">
              <a:lnSpc>
                <a:spcPct val="100000"/>
              </a:lnSpc>
              <a:spcBef>
                <a:spcPts val="0"/>
              </a:spcBef>
              <a:spcAft>
                <a:spcPts val="0"/>
              </a:spcAft>
              <a:buClrTx/>
              <a:buSzTx/>
              <a:buFontTx/>
              <a:buNone/>
              <a:tabLst/>
              <a:defRPr/>
            </a:pPr>
            <a:r>
              <a:rPr lang="en-US" baseline="0" dirty="0" smtClean="0">
                <a:latin typeface="Arial" charset="0"/>
              </a:rPr>
              <a:t>2015-2017: APC=3.9, p-value=0.6; not statistically significant</a:t>
            </a:r>
          </a:p>
          <a:p>
            <a:pPr marL="0" marR="0" lvl="0" indent="0" algn="l" defTabSz="924683"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percent of asthma attacks for </a:t>
            </a:r>
            <a:r>
              <a:rPr lang="en-US" b="1" baseline="0" dirty="0" smtClean="0"/>
              <a:t>adults</a:t>
            </a:r>
            <a:r>
              <a:rPr lang="en-US" baseline="0" dirty="0" smtClean="0"/>
              <a:t> also decreased from 2001 to 2017. The Annual Percent Change was -1.1, p=value 0.0; statistically significant. </a:t>
            </a:r>
          </a:p>
          <a:p>
            <a:pPr defTabSz="924683">
              <a:defRPr/>
            </a:pPr>
            <a:r>
              <a:rPr lang="en-US" baseline="0" dirty="0" smtClean="0">
                <a:latin typeface="Arial" charset="0"/>
              </a:rPr>
              <a:t>1 </a:t>
            </a:r>
            <a:r>
              <a:rPr lang="en-US" baseline="0" dirty="0" err="1" smtClean="0">
                <a:latin typeface="Arial" charset="0"/>
              </a:rPr>
              <a:t>Joinpoint</a:t>
            </a:r>
            <a:r>
              <a:rPr lang="en-US" baseline="0" dirty="0" smtClean="0">
                <a:latin typeface="Arial" charset="0"/>
              </a:rPr>
              <a:t>:</a:t>
            </a:r>
          </a:p>
          <a:p>
            <a:pPr defTabSz="924683">
              <a:defRPr/>
            </a:pPr>
            <a:r>
              <a:rPr lang="en-US" baseline="0" dirty="0" smtClean="0">
                <a:latin typeface="Arial" charset="0"/>
              </a:rPr>
              <a:t>2001-2012: APC=-1.0, p-value=0.0; statistically significant</a:t>
            </a:r>
          </a:p>
          <a:p>
            <a:pPr defTabSz="924683">
              <a:defRPr/>
            </a:pPr>
            <a:r>
              <a:rPr lang="en-US" baseline="0" dirty="0" smtClean="0">
                <a:latin typeface="Arial" charset="0"/>
              </a:rPr>
              <a:t>2012-2017: APC=-1.6, p-value=0.1; not statistically significant </a:t>
            </a:r>
          </a:p>
          <a:p>
            <a:pPr defTabSz="924683">
              <a:defRPr/>
            </a:pPr>
            <a:r>
              <a:rPr lang="en-US" baseline="0" dirty="0" smtClean="0">
                <a:latin typeface="Arial" charset="0"/>
              </a:rPr>
              <a:t>2 </a:t>
            </a:r>
            <a:r>
              <a:rPr lang="en-US" baseline="0" dirty="0" err="1" smtClean="0">
                <a:latin typeface="Arial" charset="0"/>
              </a:rPr>
              <a:t>Joinpoints</a:t>
            </a:r>
            <a:r>
              <a:rPr lang="en-US" baseline="0" dirty="0" smtClean="0">
                <a:latin typeface="Arial" charset="0"/>
              </a:rPr>
              <a:t>:</a:t>
            </a:r>
          </a:p>
          <a:p>
            <a:pPr defTabSz="924683">
              <a:defRPr/>
            </a:pPr>
            <a:r>
              <a:rPr lang="en-US" baseline="0" dirty="0" smtClean="0">
                <a:latin typeface="Arial" charset="0"/>
              </a:rPr>
              <a:t>2001-2003: APC=-3.1, p-value=0.3; not statistically significant</a:t>
            </a:r>
          </a:p>
          <a:p>
            <a:pPr defTabSz="924683">
              <a:defRPr/>
            </a:pPr>
            <a:r>
              <a:rPr lang="en-US" baseline="0" dirty="0" smtClean="0">
                <a:latin typeface="Arial" charset="0"/>
              </a:rPr>
              <a:t>2003-2006: APC=0.3, p-value=0.9; not statistically significant</a:t>
            </a:r>
          </a:p>
          <a:p>
            <a:pPr defTabSz="924683">
              <a:defRPr/>
            </a:pPr>
            <a:r>
              <a:rPr lang="en-US" baseline="0" dirty="0" smtClean="0">
                <a:latin typeface="Arial" charset="0"/>
              </a:rPr>
              <a:t>2006-2017: APC=-1.4, p-value=0.0; statistically significant</a:t>
            </a:r>
          </a:p>
          <a:p>
            <a:pPr defTabSz="924683">
              <a:defRPr/>
            </a:pPr>
            <a:r>
              <a:rPr lang="en-US" baseline="0" dirty="0" smtClean="0">
                <a:latin typeface="Arial" charset="0"/>
              </a:rPr>
              <a:t>3 </a:t>
            </a:r>
            <a:r>
              <a:rPr lang="en-US" baseline="0" dirty="0" err="1" smtClean="0">
                <a:latin typeface="Arial" charset="0"/>
              </a:rPr>
              <a:t>Joinpoints</a:t>
            </a:r>
            <a:r>
              <a:rPr lang="en-US" baseline="0" dirty="0" smtClean="0">
                <a:latin typeface="Arial" charset="0"/>
              </a:rPr>
              <a:t>:</a:t>
            </a:r>
          </a:p>
          <a:p>
            <a:pPr defTabSz="924683">
              <a:defRPr/>
            </a:pPr>
            <a:r>
              <a:rPr lang="en-US" baseline="0" dirty="0" smtClean="0">
                <a:latin typeface="Arial" charset="0"/>
              </a:rPr>
              <a:t>2001-2003: APC=-3.1, p-value=0.3; not statistically significant</a:t>
            </a:r>
          </a:p>
          <a:p>
            <a:pPr defTabSz="924683">
              <a:defRPr/>
            </a:pPr>
            <a:r>
              <a:rPr lang="en-US" baseline="0" dirty="0" smtClean="0">
                <a:latin typeface="Arial" charset="0"/>
              </a:rPr>
              <a:t>2003-2006: APC=0.2, p-value=1.0; not statistically significant</a:t>
            </a:r>
          </a:p>
          <a:p>
            <a:pPr defTabSz="924683">
              <a:defRPr/>
            </a:pPr>
            <a:r>
              <a:rPr lang="en-US" baseline="0" dirty="0" smtClean="0">
                <a:latin typeface="Arial" charset="0"/>
              </a:rPr>
              <a:t>2006-2012: APC=-1.2, p-value=0.2; not statistically significant</a:t>
            </a:r>
          </a:p>
          <a:p>
            <a:pPr marL="0" marR="0" lvl="0" indent="0" algn="l" defTabSz="924683" rtl="0" eaLnBrk="1" fontAlgn="auto" latinLnBrk="0" hangingPunct="1">
              <a:lnSpc>
                <a:spcPct val="100000"/>
              </a:lnSpc>
              <a:spcBef>
                <a:spcPts val="0"/>
              </a:spcBef>
              <a:spcAft>
                <a:spcPts val="0"/>
              </a:spcAft>
              <a:buClrTx/>
              <a:buSzTx/>
              <a:buFontTx/>
              <a:buNone/>
              <a:tabLst/>
              <a:defRPr/>
            </a:pPr>
            <a:r>
              <a:rPr lang="en-US" baseline="0" dirty="0" smtClean="0">
                <a:latin typeface="Arial" charset="0"/>
              </a:rPr>
              <a:t>2012-2017: APC=-1.6, p-value=0.1; not statistically significant</a:t>
            </a:r>
          </a:p>
          <a:p>
            <a:pPr algn="l" eaLnBrk="1" hangingPunct="1"/>
            <a:endParaRPr lang="en-US" baseline="0"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000000"/>
                </a:solidFill>
              </a:rPr>
              <a:t>A higher percent of children with asthma had at least one asthma attack during the previous 12 months (51.6%) than adults (43.6%). No other statistically significant differences in having asthma attacks were observed between subpopulations.</a:t>
            </a:r>
          </a:p>
          <a:p>
            <a:endParaRPr lang="en-US" baseline="0" dirty="0" smtClean="0">
              <a:solidFill>
                <a:srgbClr val="000000"/>
              </a:solidFill>
            </a:endParaRPr>
          </a:p>
          <a:p>
            <a:r>
              <a:rPr lang="en-US" baseline="0" dirty="0" smtClean="0">
                <a:solidFill>
                  <a:srgbClr val="000000"/>
                </a:solidFill>
              </a:rPr>
              <a:t>Asthma attack prevalence was higher among females (47.8%) then males (42.2%). Asthma attack prevalence did not differ by race or ethnicity, poverty level, or census region. </a:t>
            </a:r>
          </a:p>
        </p:txBody>
      </p:sp>
      <p:sp>
        <p:nvSpPr>
          <p:cNvPr id="4" name="Slide Number Placeholder 3"/>
          <p:cNvSpPr>
            <a:spLocks noGrp="1"/>
          </p:cNvSpPr>
          <p:nvPr>
            <p:ph type="sldNum" sz="quarter" idx="10"/>
          </p:nvPr>
        </p:nvSpPr>
        <p:spPr/>
        <p:txBody>
          <a:bodyPr/>
          <a:lstStyle/>
          <a:p>
            <a:fld id="{06B58504-2C71-493B-8EAB-3C99C006E3C2}" type="slidenum">
              <a:rPr lang="en-US" smtClean="0"/>
              <a:pPr/>
              <a:t>14</a:t>
            </a:fld>
            <a:endParaRPr lang="en-US"/>
          </a:p>
        </p:txBody>
      </p:sp>
    </p:spTree>
    <p:extLst>
      <p:ext uri="{BB962C8B-B14F-4D97-AF65-F5344CB8AC3E}">
        <p14:creationId xmlns:p14="http://schemas.microsoft.com/office/powerpoint/2010/main" val="2613047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00"/>
              </a:spcBef>
              <a:spcAft>
                <a:spcPts val="300"/>
              </a:spcAft>
            </a:pPr>
            <a:r>
              <a:rPr lang="en-US" sz="1200" dirty="0" smtClean="0">
                <a:solidFill>
                  <a:schemeClr val="bg1"/>
                </a:solidFill>
                <a:latin typeface="Calibri" panose="020F0502020204030204" pitchFamily="34" charset="0"/>
              </a:rPr>
              <a:t>The rate of asthma-related physician office visits started at 409.7 per 10,000 population in 2001, had a small but not</a:t>
            </a:r>
            <a:r>
              <a:rPr lang="en-US" sz="1200" baseline="0" dirty="0" smtClean="0">
                <a:solidFill>
                  <a:schemeClr val="bg1"/>
                </a:solidFill>
                <a:latin typeface="Calibri" panose="020F0502020204030204" pitchFamily="34" charset="0"/>
              </a:rPr>
              <a:t> </a:t>
            </a:r>
            <a:r>
              <a:rPr lang="en-US" sz="1200" dirty="0" smtClean="0">
                <a:solidFill>
                  <a:schemeClr val="bg1"/>
                </a:solidFill>
                <a:latin typeface="Calibri" panose="020F0502020204030204" pitchFamily="34" charset="0"/>
              </a:rPr>
              <a:t>significant peak at 448.5 per 10,000 population in 2003, and then declined to 307.8 per 10,000 population in 2016.</a:t>
            </a:r>
          </a:p>
          <a:p>
            <a:pPr algn="l">
              <a:spcBef>
                <a:spcPts val="300"/>
              </a:spcBef>
              <a:spcAft>
                <a:spcPts val="300"/>
              </a:spcAft>
            </a:pPr>
            <a:endParaRPr lang="en-US" sz="1200" dirty="0" smtClean="0">
              <a:solidFill>
                <a:schemeClr val="bg1"/>
              </a:solidFill>
              <a:latin typeface="Calibri" panose="020F0502020204030204" pitchFamily="34" charset="0"/>
            </a:endParaRPr>
          </a:p>
          <a:p>
            <a:pPr algn="l">
              <a:spcBef>
                <a:spcPts val="300"/>
              </a:spcBef>
              <a:spcAft>
                <a:spcPts val="300"/>
              </a:spcAft>
            </a:pPr>
            <a:r>
              <a:rPr lang="en-US" sz="1200" dirty="0" smtClean="0">
                <a:solidFill>
                  <a:schemeClr val="bg1"/>
                </a:solidFill>
                <a:latin typeface="Calibri" panose="020F0502020204030204" pitchFamily="34" charset="0"/>
              </a:rPr>
              <a:t>Join point regression software was used for trend analysis. </a:t>
            </a:r>
          </a:p>
          <a:p>
            <a:pPr algn="l">
              <a:spcBef>
                <a:spcPts val="300"/>
              </a:spcBef>
              <a:spcAft>
                <a:spcPts val="300"/>
              </a:spcAft>
            </a:pPr>
            <a:r>
              <a:rPr lang="en-US" sz="1200" dirty="0" smtClean="0">
                <a:solidFill>
                  <a:schemeClr val="bg1"/>
                </a:solidFill>
                <a:latin typeface="Calibri" panose="020F0502020204030204" pitchFamily="34" charset="0"/>
              </a:rPr>
              <a:t>Rate</a:t>
            </a:r>
            <a:r>
              <a:rPr lang="en-US" sz="1200" baseline="0" dirty="0" smtClean="0">
                <a:solidFill>
                  <a:schemeClr val="bg1"/>
                </a:solidFill>
                <a:latin typeface="Calibri" panose="020F0502020204030204" pitchFamily="34" charset="0"/>
              </a:rPr>
              <a:t> of asthma-related physician office visits decreased from 2001 to 2016. The Annual Percent Change (APC) was -2.7, p-value=0.0; statistically significant.</a:t>
            </a:r>
            <a:endParaRPr lang="en-US" sz="1200" dirty="0" smtClean="0">
              <a:solidFill>
                <a:schemeClr val="bg1"/>
              </a:solidFill>
              <a:latin typeface="Calibri" panose="020F0502020204030204" pitchFamily="34" charset="0"/>
            </a:endParaRPr>
          </a:p>
          <a:p>
            <a:pPr defTabSz="924683">
              <a:defRPr/>
            </a:pPr>
            <a:r>
              <a:rPr lang="en-US" baseline="0" dirty="0" smtClean="0">
                <a:latin typeface="Arial" charset="0"/>
              </a:rPr>
              <a:t>1 </a:t>
            </a:r>
            <a:r>
              <a:rPr lang="en-US" baseline="0" dirty="0" err="1" smtClean="0">
                <a:latin typeface="Arial" charset="0"/>
              </a:rPr>
              <a:t>Joinpoint</a:t>
            </a:r>
            <a:r>
              <a:rPr lang="en-US" baseline="0" dirty="0" smtClean="0">
                <a:latin typeface="Arial" charset="0"/>
              </a:rPr>
              <a:t>:</a:t>
            </a:r>
          </a:p>
          <a:p>
            <a:pPr defTabSz="924683">
              <a:defRPr/>
            </a:pPr>
            <a:r>
              <a:rPr lang="en-US" baseline="0" dirty="0" smtClean="0">
                <a:latin typeface="Arial" charset="0"/>
              </a:rPr>
              <a:t>2001-2003: APC=1.4, p-value=0.0; statistically significant</a:t>
            </a:r>
          </a:p>
          <a:p>
            <a:pPr defTabSz="924683">
              <a:defRPr/>
            </a:pPr>
            <a:r>
              <a:rPr lang="en-US" baseline="0" dirty="0" smtClean="0">
                <a:latin typeface="Arial" charset="0"/>
              </a:rPr>
              <a:t>2003-2016: APC=0.2, p-value=0.8; not statistically significant </a:t>
            </a:r>
          </a:p>
          <a:p>
            <a:pPr defTabSz="924683">
              <a:defRPr/>
            </a:pPr>
            <a:r>
              <a:rPr lang="en-US" baseline="0" dirty="0" smtClean="0">
                <a:latin typeface="Arial" charset="0"/>
              </a:rPr>
              <a:t>2 </a:t>
            </a:r>
            <a:r>
              <a:rPr lang="en-US" baseline="0" dirty="0" err="1" smtClean="0">
                <a:latin typeface="Arial" charset="0"/>
              </a:rPr>
              <a:t>Joinpoints</a:t>
            </a:r>
            <a:r>
              <a:rPr lang="en-US" baseline="0" dirty="0" smtClean="0">
                <a:latin typeface="Arial" charset="0"/>
              </a:rPr>
              <a:t>:</a:t>
            </a:r>
          </a:p>
          <a:p>
            <a:pPr defTabSz="924683">
              <a:defRPr/>
            </a:pPr>
            <a:r>
              <a:rPr lang="en-US" baseline="0" dirty="0" smtClean="0">
                <a:latin typeface="Arial" charset="0"/>
              </a:rPr>
              <a:t>2001-2004: APC=3.6, p-value=0.7; not statistically significant</a:t>
            </a:r>
          </a:p>
          <a:p>
            <a:pPr defTabSz="924683">
              <a:defRPr/>
            </a:pPr>
            <a:r>
              <a:rPr lang="en-US" baseline="0" dirty="0" smtClean="0">
                <a:latin typeface="Arial" charset="0"/>
              </a:rPr>
              <a:t>2004-2008: APC=-6.3, p-value=0.4; not statistically significant</a:t>
            </a:r>
          </a:p>
          <a:p>
            <a:pPr defTabSz="924683">
              <a:defRPr/>
            </a:pPr>
            <a:r>
              <a:rPr lang="en-US" baseline="0" dirty="0" smtClean="0">
                <a:latin typeface="Arial" charset="0"/>
              </a:rPr>
              <a:t>2008-2016: APC=-1.6, p-value=0.5; not statistically significant</a:t>
            </a:r>
          </a:p>
        </p:txBody>
      </p:sp>
      <p:sp>
        <p:nvSpPr>
          <p:cNvPr id="4" name="Slide Number Placeholder 3"/>
          <p:cNvSpPr>
            <a:spLocks noGrp="1"/>
          </p:cNvSpPr>
          <p:nvPr>
            <p:ph type="sldNum" sz="quarter" idx="10"/>
          </p:nvPr>
        </p:nvSpPr>
        <p:spPr/>
        <p:txBody>
          <a:bodyPr/>
          <a:lstStyle/>
          <a:p>
            <a:pPr defTabSz="924708">
              <a:defRPr/>
            </a:pPr>
            <a:fld id="{7E82054C-5FFB-4925-88B8-34BFE44764D6}" type="slidenum">
              <a:rPr lang="en-US">
                <a:solidFill>
                  <a:prstClr val="black"/>
                </a:solidFill>
                <a:latin typeface="Calibri"/>
              </a:rPr>
              <a:pPr defTabSz="924708">
                <a:defRPr/>
              </a:pPr>
              <a:t>15</a:t>
            </a:fld>
            <a:endParaRPr lang="en-US" dirty="0">
              <a:solidFill>
                <a:prstClr val="black"/>
              </a:solidFill>
              <a:latin typeface="Calibri"/>
            </a:endParaRPr>
          </a:p>
        </p:txBody>
      </p:sp>
    </p:spTree>
    <p:extLst>
      <p:ext uri="{BB962C8B-B14F-4D97-AF65-F5344CB8AC3E}">
        <p14:creationId xmlns:p14="http://schemas.microsoft.com/office/powerpoint/2010/main" val="2039580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r>
              <a:rPr lang="en-US" sz="1200" b="1" dirty="0" smtClean="0">
                <a:solidFill>
                  <a:schemeClr val="bg1"/>
                </a:solidFill>
                <a:latin typeface="Calibri" panose="020F0502020204030204" pitchFamily="34" charset="0"/>
              </a:rPr>
              <a:t>The rate of asthma-related emergency department visits did not change significantly from 2001 to 2016.</a:t>
            </a:r>
          </a:p>
          <a:p>
            <a:pPr algn="l"/>
            <a:endParaRPr lang="en-US" sz="1200" dirty="0" smtClean="0">
              <a:solidFill>
                <a:schemeClr val="bg1"/>
              </a:solidFill>
              <a:latin typeface="Calibri" panose="020F0502020204030204" pitchFamily="34" charset="0"/>
            </a:endParaRPr>
          </a:p>
          <a:p>
            <a:pPr algn="l">
              <a:spcBef>
                <a:spcPts val="300"/>
              </a:spcBef>
              <a:spcAft>
                <a:spcPts val="300"/>
              </a:spcAft>
            </a:pPr>
            <a:r>
              <a:rPr lang="en-US" sz="1200" dirty="0" smtClean="0">
                <a:solidFill>
                  <a:schemeClr val="bg1"/>
                </a:solidFill>
                <a:latin typeface="Calibri" panose="020F0502020204030204" pitchFamily="34" charset="0"/>
              </a:rPr>
              <a:t>Join point regression software was used for trend analysis. </a:t>
            </a:r>
          </a:p>
          <a:p>
            <a:pPr algn="l">
              <a:spcBef>
                <a:spcPts val="300"/>
              </a:spcBef>
              <a:spcAft>
                <a:spcPts val="300"/>
              </a:spcAft>
            </a:pPr>
            <a:endParaRPr lang="en-US" sz="1200" dirty="0" smtClean="0">
              <a:solidFill>
                <a:schemeClr val="bg1"/>
              </a:solidFill>
              <a:latin typeface="Calibri" panose="020F0502020204030204" pitchFamily="34" charset="0"/>
            </a:endParaRPr>
          </a:p>
          <a:p>
            <a:pPr algn="l">
              <a:spcBef>
                <a:spcPts val="300"/>
              </a:spcBef>
              <a:spcAft>
                <a:spcPts val="300"/>
              </a:spcAft>
            </a:pPr>
            <a:r>
              <a:rPr lang="en-US" sz="1200" u="sng" dirty="0" smtClean="0">
                <a:solidFill>
                  <a:schemeClr val="bg1"/>
                </a:solidFill>
                <a:latin typeface="Calibri" panose="020F0502020204030204" pitchFamily="34" charset="0"/>
              </a:rPr>
              <a:t>0 </a:t>
            </a:r>
            <a:r>
              <a:rPr lang="en-US" sz="1200" u="sng" dirty="0" err="1" smtClean="0">
                <a:solidFill>
                  <a:schemeClr val="bg1"/>
                </a:solidFill>
                <a:latin typeface="Calibri" panose="020F0502020204030204" pitchFamily="34" charset="0"/>
              </a:rPr>
              <a:t>Joinpoints</a:t>
            </a:r>
            <a:endParaRPr lang="en-US" sz="1200" u="sng" dirty="0" smtClean="0">
              <a:solidFill>
                <a:schemeClr val="bg1"/>
              </a:solidFill>
              <a:latin typeface="Calibri" panose="020F050202020403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dirty="0" smtClean="0">
                <a:solidFill>
                  <a:schemeClr val="bg1"/>
                </a:solidFill>
                <a:latin typeface="Calibri" panose="020F0502020204030204" pitchFamily="34" charset="0"/>
              </a:rPr>
              <a:t>Segment</a:t>
            </a:r>
            <a:r>
              <a:rPr lang="en-US" sz="1200" baseline="0" dirty="0" smtClean="0">
                <a:solidFill>
                  <a:schemeClr val="bg1"/>
                </a:solidFill>
                <a:latin typeface="Calibri" panose="020F0502020204030204" pitchFamily="34" charset="0"/>
              </a:rPr>
              <a:t> 1: </a:t>
            </a:r>
            <a:r>
              <a:rPr lang="en-US" sz="1200" dirty="0" smtClean="0">
                <a:solidFill>
                  <a:schemeClr val="bg1"/>
                </a:solidFill>
                <a:latin typeface="Calibri" panose="020F0502020204030204" pitchFamily="34" charset="0"/>
              </a:rPr>
              <a:t>rate of asthma</a:t>
            </a:r>
            <a:r>
              <a:rPr lang="en-US" sz="1200" baseline="0" dirty="0" smtClean="0">
                <a:solidFill>
                  <a:schemeClr val="bg1"/>
                </a:solidFill>
                <a:latin typeface="Calibri" panose="020F0502020204030204" pitchFamily="34" charset="0"/>
              </a:rPr>
              <a:t> emergency department visits decreased from 2001 to 2016 but not significantly. The Annual Percent Change was -0.7, p-value=0.2; </a:t>
            </a:r>
            <a:r>
              <a:rPr lang="en-US" sz="1200" b="1" baseline="0" dirty="0" smtClean="0">
                <a:solidFill>
                  <a:schemeClr val="bg1"/>
                </a:solidFill>
                <a:latin typeface="Calibri" panose="020F0502020204030204" pitchFamily="34" charset="0"/>
              </a:rPr>
              <a:t>not statistically significant</a:t>
            </a:r>
            <a:r>
              <a:rPr lang="en-US" sz="1200" baseline="0" dirty="0" smtClean="0">
                <a:solidFill>
                  <a:schemeClr val="bg1"/>
                </a:solidFill>
                <a:latin typeface="Calibri" panose="020F0502020204030204" pitchFamily="34" charset="0"/>
              </a:rPr>
              <a:t>.</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200" baseline="0" dirty="0" smtClean="0">
              <a:solidFill>
                <a:schemeClr val="bg1"/>
              </a:solidFill>
              <a:latin typeface="Calibri" panose="020F0502020204030204" pitchFamily="34" charset="0"/>
            </a:endParaRPr>
          </a:p>
          <a:p>
            <a:pPr algn="l">
              <a:spcBef>
                <a:spcPts val="300"/>
              </a:spcBef>
              <a:spcAft>
                <a:spcPts val="300"/>
              </a:spcAft>
            </a:pPr>
            <a:r>
              <a:rPr lang="en-US" sz="1200" u="sng" dirty="0" smtClean="0">
                <a:solidFill>
                  <a:schemeClr val="bg1"/>
                </a:solidFill>
                <a:latin typeface="Calibri" panose="020F0502020204030204" pitchFamily="34" charset="0"/>
              </a:rPr>
              <a:t>1 </a:t>
            </a:r>
            <a:r>
              <a:rPr lang="en-US" sz="1200" u="sng" dirty="0" err="1" smtClean="0">
                <a:solidFill>
                  <a:schemeClr val="bg1"/>
                </a:solidFill>
                <a:latin typeface="Calibri" panose="020F0502020204030204" pitchFamily="34" charset="0"/>
              </a:rPr>
              <a:t>Joinpoint</a:t>
            </a:r>
            <a:endParaRPr lang="en-US" sz="1200" u="sng" dirty="0" smtClean="0">
              <a:solidFill>
                <a:schemeClr val="bg1"/>
              </a:solidFill>
              <a:latin typeface="Calibri" panose="020F050202020403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dirty="0" smtClean="0">
                <a:solidFill>
                  <a:schemeClr val="bg1"/>
                </a:solidFill>
                <a:latin typeface="Calibri" panose="020F0502020204030204" pitchFamily="34" charset="0"/>
              </a:rPr>
              <a:t>Segment</a:t>
            </a:r>
            <a:r>
              <a:rPr lang="en-US" sz="1200" baseline="0" dirty="0" smtClean="0">
                <a:solidFill>
                  <a:schemeClr val="bg1"/>
                </a:solidFill>
                <a:latin typeface="Calibri" panose="020F0502020204030204" pitchFamily="34" charset="0"/>
              </a:rPr>
              <a:t> 1: rate of </a:t>
            </a:r>
            <a:r>
              <a:rPr lang="en-US" sz="1200" dirty="0" smtClean="0">
                <a:solidFill>
                  <a:schemeClr val="bg1"/>
                </a:solidFill>
                <a:latin typeface="Calibri" panose="020F0502020204030204" pitchFamily="34" charset="0"/>
              </a:rPr>
              <a:t>asthma</a:t>
            </a:r>
            <a:r>
              <a:rPr lang="en-US" sz="1200" baseline="0" dirty="0" smtClean="0">
                <a:solidFill>
                  <a:schemeClr val="bg1"/>
                </a:solidFill>
                <a:latin typeface="Calibri" panose="020F0502020204030204" pitchFamily="34" charset="0"/>
              </a:rPr>
              <a:t> emergency department visits remained steady from 2001 to 2009. The Annual Percent Change was -0.0, p-value=1.0; not statistically significant.</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dirty="0" smtClean="0">
                <a:solidFill>
                  <a:schemeClr val="bg1"/>
                </a:solidFill>
                <a:latin typeface="Calibri" panose="020F0502020204030204" pitchFamily="34" charset="0"/>
              </a:rPr>
              <a:t>Segment 2: </a:t>
            </a:r>
            <a:r>
              <a:rPr lang="en-US" sz="1200" baseline="0" dirty="0" smtClean="0">
                <a:solidFill>
                  <a:schemeClr val="bg1"/>
                </a:solidFill>
                <a:latin typeface="Calibri" panose="020F0502020204030204" pitchFamily="34" charset="0"/>
              </a:rPr>
              <a:t>rate of </a:t>
            </a:r>
            <a:r>
              <a:rPr lang="en-US" sz="1200" dirty="0" smtClean="0">
                <a:solidFill>
                  <a:schemeClr val="bg1"/>
                </a:solidFill>
                <a:latin typeface="Calibri" panose="020F0502020204030204" pitchFamily="34" charset="0"/>
              </a:rPr>
              <a:t>asthma</a:t>
            </a:r>
            <a:r>
              <a:rPr lang="en-US" sz="1200" baseline="0" dirty="0" smtClean="0">
                <a:solidFill>
                  <a:schemeClr val="bg1"/>
                </a:solidFill>
                <a:latin typeface="Calibri" panose="020F0502020204030204" pitchFamily="34" charset="0"/>
              </a:rPr>
              <a:t> emergency department visits decreased from 2009 to 2016 but not significantly. The Annual Percent Change was -2.0, p-value=0.3; not statistically significant.</a:t>
            </a:r>
          </a:p>
          <a:p>
            <a:pPr algn="l">
              <a:spcBef>
                <a:spcPts val="300"/>
              </a:spcBef>
              <a:spcAft>
                <a:spcPts val="300"/>
              </a:spcAft>
            </a:pPr>
            <a:endParaRPr lang="en-US" sz="1200" u="sng" baseline="0" dirty="0" smtClean="0">
              <a:solidFill>
                <a:schemeClr val="bg1"/>
              </a:solidFill>
              <a:latin typeface="Calibri" panose="020F0502020204030204" pitchFamily="34" charset="0"/>
            </a:endParaRPr>
          </a:p>
          <a:p>
            <a:pPr algn="l">
              <a:spcBef>
                <a:spcPts val="300"/>
              </a:spcBef>
              <a:spcAft>
                <a:spcPts val="300"/>
              </a:spcAft>
            </a:pPr>
            <a:r>
              <a:rPr lang="en-US" sz="1200" u="sng" baseline="0" dirty="0" smtClean="0">
                <a:solidFill>
                  <a:schemeClr val="bg1"/>
                </a:solidFill>
                <a:latin typeface="Calibri" panose="020F0502020204030204" pitchFamily="34" charset="0"/>
              </a:rPr>
              <a:t>2 </a:t>
            </a:r>
            <a:r>
              <a:rPr lang="en-US" sz="1200" u="sng" baseline="0" dirty="0" err="1" smtClean="0">
                <a:solidFill>
                  <a:schemeClr val="bg1"/>
                </a:solidFill>
                <a:latin typeface="Calibri" panose="020F0502020204030204" pitchFamily="34" charset="0"/>
              </a:rPr>
              <a:t>Joinpoints</a:t>
            </a:r>
            <a:endParaRPr lang="en-US" sz="1200" u="sng" dirty="0" smtClean="0">
              <a:solidFill>
                <a:schemeClr val="bg1"/>
              </a:solidFill>
              <a:latin typeface="Calibri" panose="020F0502020204030204" pitchFamily="34" charset="0"/>
            </a:endParaRPr>
          </a:p>
          <a:p>
            <a:pPr algn="l">
              <a:spcBef>
                <a:spcPts val="300"/>
              </a:spcBef>
              <a:spcAft>
                <a:spcPts val="300"/>
              </a:spcAft>
            </a:pPr>
            <a:r>
              <a:rPr lang="en-US" sz="1200" dirty="0" smtClean="0">
                <a:solidFill>
                  <a:schemeClr val="bg1"/>
                </a:solidFill>
                <a:latin typeface="Calibri" panose="020F0502020204030204" pitchFamily="34" charset="0"/>
              </a:rPr>
              <a:t>Segment 1: rate of asthma emergency department visits </a:t>
            </a:r>
            <a:r>
              <a:rPr lang="en-US" sz="1200" baseline="0" dirty="0" smtClean="0">
                <a:solidFill>
                  <a:schemeClr val="bg1"/>
                </a:solidFill>
                <a:latin typeface="Calibri" panose="020F0502020204030204" pitchFamily="34" charset="0"/>
              </a:rPr>
              <a:t>decreased from 2001 to 2006 but not significantly. The Annual Percent Change was -1.8, p-value=0.2; not statistically significant.</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baseline="0" dirty="0" smtClean="0">
                <a:solidFill>
                  <a:schemeClr val="bg1"/>
                </a:solidFill>
                <a:latin typeface="Calibri" panose="020F0502020204030204" pitchFamily="34" charset="0"/>
              </a:rPr>
              <a:t>Segment 2: </a:t>
            </a:r>
            <a:r>
              <a:rPr lang="en-US" sz="1200" dirty="0" smtClean="0">
                <a:solidFill>
                  <a:schemeClr val="bg1"/>
                </a:solidFill>
                <a:latin typeface="Calibri" panose="020F0502020204030204" pitchFamily="34" charset="0"/>
              </a:rPr>
              <a:t>rate of asthma emergency department visits </a:t>
            </a:r>
            <a:r>
              <a:rPr lang="en-US" sz="1200" baseline="0" dirty="0" smtClean="0">
                <a:solidFill>
                  <a:schemeClr val="bg1"/>
                </a:solidFill>
                <a:latin typeface="Calibri" panose="020F0502020204030204" pitchFamily="34" charset="0"/>
              </a:rPr>
              <a:t>increased from 2006 to 2009 but not significantly. The Annual Percent Change was 3.4, p-value=0.7; not statistically significant.</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baseline="0" dirty="0" smtClean="0">
                <a:solidFill>
                  <a:schemeClr val="bg1"/>
                </a:solidFill>
                <a:latin typeface="Calibri" panose="020F0502020204030204" pitchFamily="34" charset="0"/>
              </a:rPr>
              <a:t>Segment 3: </a:t>
            </a:r>
            <a:r>
              <a:rPr lang="en-US" sz="1200" dirty="0" smtClean="0">
                <a:solidFill>
                  <a:schemeClr val="bg1"/>
                </a:solidFill>
                <a:latin typeface="Calibri" panose="020F0502020204030204" pitchFamily="34" charset="0"/>
              </a:rPr>
              <a:t>rate of asthma emergency department visits </a:t>
            </a:r>
            <a:r>
              <a:rPr lang="en-US" sz="1200" baseline="0" dirty="0" smtClean="0">
                <a:solidFill>
                  <a:schemeClr val="bg1"/>
                </a:solidFill>
                <a:latin typeface="Calibri" panose="020F0502020204030204" pitchFamily="34" charset="0"/>
              </a:rPr>
              <a:t>decreased from 2009 to 2016 but not significantly. The Annual Percent Change was -2.9, p-value=0.1; not statistically significant.</a:t>
            </a:r>
          </a:p>
        </p:txBody>
      </p:sp>
      <p:sp>
        <p:nvSpPr>
          <p:cNvPr id="4" name="Slide Number Placeholder 3"/>
          <p:cNvSpPr>
            <a:spLocks noGrp="1"/>
          </p:cNvSpPr>
          <p:nvPr>
            <p:ph type="sldNum" sz="quarter" idx="10"/>
          </p:nvPr>
        </p:nvSpPr>
        <p:spPr/>
        <p:txBody>
          <a:bodyPr/>
          <a:lstStyle/>
          <a:p>
            <a:pPr defTabSz="924708">
              <a:defRPr/>
            </a:pPr>
            <a:fld id="{7E82054C-5FFB-4925-88B8-34BFE44764D6}" type="slidenum">
              <a:rPr lang="en-US">
                <a:solidFill>
                  <a:prstClr val="black"/>
                </a:solidFill>
                <a:latin typeface="Calibri"/>
              </a:rPr>
              <a:pPr defTabSz="924708">
                <a:defRPr/>
              </a:pPr>
              <a:t>16</a:t>
            </a:fld>
            <a:endParaRPr lang="en-US" dirty="0">
              <a:solidFill>
                <a:prstClr val="black"/>
              </a:solidFill>
              <a:latin typeface="Calibri"/>
            </a:endParaRPr>
          </a:p>
        </p:txBody>
      </p:sp>
    </p:spTree>
    <p:extLst>
      <p:ext uri="{BB962C8B-B14F-4D97-AF65-F5344CB8AC3E}">
        <p14:creationId xmlns:p14="http://schemas.microsoft.com/office/powerpoint/2010/main" val="85876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26" fontAlgn="base">
              <a:spcBef>
                <a:spcPct val="30000"/>
              </a:spcBef>
              <a:spcAft>
                <a:spcPct val="0"/>
              </a:spcAft>
              <a:defRPr/>
            </a:pPr>
            <a:r>
              <a:rPr lang="en-US" dirty="0">
                <a:solidFill>
                  <a:schemeClr val="bg1"/>
                </a:solidFill>
                <a:latin typeface="Calibri" panose="020F0502020204030204" pitchFamily="34" charset="0"/>
              </a:rPr>
              <a:t>The rate of asthma-related hospitalization was 13.0 per 10,000 population in 2010 and </a:t>
            </a:r>
            <a:r>
              <a:rPr lang="en-US" dirty="0" smtClean="0">
                <a:solidFill>
                  <a:schemeClr val="bg1"/>
                </a:solidFill>
                <a:latin typeface="Calibri" panose="020F0502020204030204" pitchFamily="34" charset="0"/>
              </a:rPr>
              <a:t>5.9 per 10,000 </a:t>
            </a:r>
            <a:r>
              <a:rPr lang="en-US" dirty="0">
                <a:solidFill>
                  <a:schemeClr val="bg1"/>
                </a:solidFill>
                <a:latin typeface="Calibri" panose="020F0502020204030204" pitchFamily="34" charset="0"/>
              </a:rPr>
              <a:t>population in </a:t>
            </a:r>
            <a:r>
              <a:rPr lang="en-US" dirty="0" smtClean="0">
                <a:solidFill>
                  <a:schemeClr val="bg1"/>
                </a:solidFill>
                <a:latin typeface="Calibri" panose="020F0502020204030204" pitchFamily="34" charset="0"/>
              </a:rPr>
              <a:t>2016, </a:t>
            </a:r>
            <a:r>
              <a:rPr lang="en-US" dirty="0">
                <a:solidFill>
                  <a:schemeClr val="bg1"/>
                </a:solidFill>
                <a:latin typeface="Calibri" panose="020F0502020204030204" pitchFamily="34" charset="0"/>
              </a:rPr>
              <a:t>using </a:t>
            </a:r>
            <a:r>
              <a:rPr lang="en-US" dirty="0">
                <a:latin typeface="Calibri" panose="020F0502020204030204" pitchFamily="34" charset="0"/>
              </a:rPr>
              <a:t>Healthcare Cost and Utilization Project (</a:t>
            </a:r>
            <a:r>
              <a:rPr lang="en-US" dirty="0" smtClean="0">
                <a:latin typeface="Calibri" panose="020F0502020204030204" pitchFamily="34" charset="0"/>
              </a:rPr>
              <a:t>HCUP)</a:t>
            </a:r>
            <a:r>
              <a:rPr lang="en-US" baseline="0" dirty="0" smtClean="0">
                <a:latin typeface="Calibri" panose="020F0502020204030204" pitchFamily="34" charset="0"/>
              </a:rPr>
              <a:t> </a:t>
            </a:r>
            <a:r>
              <a:rPr lang="en-US" dirty="0" smtClean="0">
                <a:solidFill>
                  <a:schemeClr val="bg1"/>
                </a:solidFill>
                <a:latin typeface="Calibri" panose="020F0502020204030204" pitchFamily="34" charset="0"/>
              </a:rPr>
              <a:t>data.</a:t>
            </a:r>
            <a:endParaRPr lang="en-US" dirty="0">
              <a:solidFill>
                <a:schemeClr val="bg1"/>
              </a:solidFill>
              <a:latin typeface="Calibri" panose="020F0502020204030204" pitchFamily="34" charset="0"/>
            </a:endParaRPr>
          </a:p>
          <a:p>
            <a:pPr marL="0" marR="0" lvl="0" indent="0" algn="l" defTabSz="891326" rtl="0" eaLnBrk="1" fontAlgn="base" latinLnBrk="0" hangingPunct="1">
              <a:lnSpc>
                <a:spcPct val="100000"/>
              </a:lnSpc>
              <a:spcBef>
                <a:spcPct val="30000"/>
              </a:spcBef>
              <a:spcAft>
                <a:spcPct val="0"/>
              </a:spcAft>
              <a:buClrTx/>
              <a:buSzTx/>
              <a:buFontTx/>
              <a:buNone/>
              <a:tabLst/>
              <a:defRPr/>
            </a:pPr>
            <a:r>
              <a:rPr lang="en-US" sz="1200" dirty="0" smtClean="0">
                <a:solidFill>
                  <a:srgbClr val="000000"/>
                </a:solidFill>
                <a:latin typeface="Calibri" panose="020F0502020204030204" pitchFamily="34" charset="0"/>
                <a:cs typeface="Calibri" panose="020F0502020204030204" pitchFamily="34" charset="0"/>
              </a:rPr>
              <a:t>*Asthma hospitalization data in 2015 is not available because in 2015, the first three quarters of year were coded using ICD-9-CM (493) and last quarter of year was coded using ICD-10-CM code for asthma (J45).</a:t>
            </a:r>
          </a:p>
          <a:p>
            <a:pPr defTabSz="891326" fontAlgn="base">
              <a:spcBef>
                <a:spcPct val="30000"/>
              </a:spcBef>
              <a:spcAft>
                <a:spcPct val="0"/>
              </a:spcAft>
              <a:defRPr/>
            </a:pPr>
            <a:endParaRPr lang="en-US" dirty="0" smtClean="0">
              <a:solidFill>
                <a:schemeClr val="bg1"/>
              </a:solidFill>
              <a:latin typeface="Calibri" panose="020F0502020204030204" pitchFamily="34" charset="0"/>
            </a:endParaRPr>
          </a:p>
          <a:p>
            <a:pPr defTabSz="891326" fontAlgn="base">
              <a:spcBef>
                <a:spcPct val="30000"/>
              </a:spcBef>
              <a:spcAft>
                <a:spcPct val="0"/>
              </a:spcAft>
              <a:defRPr/>
            </a:pPr>
            <a:r>
              <a:rPr lang="en-US" dirty="0" smtClean="0">
                <a:solidFill>
                  <a:schemeClr val="bg1"/>
                </a:solidFill>
                <a:latin typeface="Calibri" panose="020F0502020204030204" pitchFamily="34" charset="0"/>
              </a:rPr>
              <a:t>Note</a:t>
            </a:r>
            <a:r>
              <a:rPr lang="en-US" dirty="0">
                <a:solidFill>
                  <a:schemeClr val="bg1"/>
                </a:solidFill>
                <a:latin typeface="Calibri" panose="020F0502020204030204" pitchFamily="34" charset="0"/>
              </a:rPr>
              <a:t>: data source changed in 2010 from NHCS hospital discharge data to HCUP hospital inpatient short stay </a:t>
            </a:r>
            <a:r>
              <a:rPr lang="en-US" dirty="0" smtClean="0">
                <a:solidFill>
                  <a:schemeClr val="bg1"/>
                </a:solidFill>
                <a:latin typeface="Calibri" panose="020F0502020204030204" pitchFamily="34" charset="0"/>
              </a:rPr>
              <a:t>data</a:t>
            </a:r>
            <a:r>
              <a:rPr lang="en-US" baseline="0" dirty="0" smtClean="0">
                <a:solidFill>
                  <a:schemeClr val="bg1"/>
                </a:solidFill>
                <a:latin typeface="Calibri" panose="020F0502020204030204" pitchFamily="34" charset="0"/>
              </a:rPr>
              <a:t>.</a:t>
            </a:r>
          </a:p>
          <a:p>
            <a:pPr defTabSz="891326" fontAlgn="base">
              <a:spcBef>
                <a:spcPct val="30000"/>
              </a:spcBef>
              <a:spcAft>
                <a:spcPct val="0"/>
              </a:spcAft>
              <a:defRPr/>
            </a:pPr>
            <a:r>
              <a:rPr lang="en-US" baseline="0" dirty="0" smtClean="0">
                <a:solidFill>
                  <a:schemeClr val="bg1"/>
                </a:solidFill>
                <a:latin typeface="Calibri" panose="020F0502020204030204" pitchFamily="34" charset="0"/>
              </a:rPr>
              <a:t>Note: could not calculate Join point regression trend due to unavailable standard errors.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24708">
              <a:defRPr/>
            </a:pPr>
            <a:fld id="{7E82054C-5FFB-4925-88B8-34BFE44764D6}" type="slidenum">
              <a:rPr lang="en-US">
                <a:solidFill>
                  <a:prstClr val="black"/>
                </a:solidFill>
                <a:latin typeface="Calibri"/>
              </a:rPr>
              <a:pPr defTabSz="924708">
                <a:defRPr/>
              </a:pPr>
              <a:t>17</a:t>
            </a:fld>
            <a:endParaRPr lang="en-US" dirty="0">
              <a:solidFill>
                <a:prstClr val="black"/>
              </a:solidFill>
              <a:latin typeface="Calibri"/>
            </a:endParaRPr>
          </a:p>
        </p:txBody>
      </p:sp>
    </p:spTree>
    <p:extLst>
      <p:ext uri="{BB962C8B-B14F-4D97-AF65-F5344CB8AC3E}">
        <p14:creationId xmlns:p14="http://schemas.microsoft.com/office/powerpoint/2010/main" val="1618429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l">
              <a:spcBef>
                <a:spcPts val="600"/>
              </a:spcBef>
              <a:spcAft>
                <a:spcPts val="600"/>
              </a:spcAft>
            </a:pPr>
            <a:r>
              <a:rPr lang="en-US" sz="1200" dirty="0" smtClean="0">
                <a:solidFill>
                  <a:schemeClr val="bg1"/>
                </a:solidFill>
                <a:latin typeface="Calibri" panose="020F0502020204030204" pitchFamily="34" charset="0"/>
                <a:cs typeface="Calibri" panose="020F0502020204030204" pitchFamily="34" charset="0"/>
              </a:rPr>
              <a:t>The rate of asthma deaths declined from 15.0 per million population in 2001 to 11.2 deaths per million population in 2008, and did not change through 2017. However, gradually peaked between 2011 and 2014. </a:t>
            </a:r>
          </a:p>
          <a:p>
            <a:pPr algn="l">
              <a:spcBef>
                <a:spcPts val="600"/>
              </a:spcBef>
              <a:spcAft>
                <a:spcPts val="600"/>
              </a:spcAft>
            </a:pPr>
            <a:r>
              <a:rPr lang="en-US" sz="1200" dirty="0" smtClean="0">
                <a:solidFill>
                  <a:schemeClr val="bg1"/>
                </a:solidFill>
                <a:latin typeface="Calibri" panose="020F0502020204030204" pitchFamily="34" charset="0"/>
                <a:cs typeface="Calibri" panose="020F0502020204030204" pitchFamily="34" charset="0"/>
              </a:rPr>
              <a:t>Join point</a:t>
            </a:r>
            <a:r>
              <a:rPr lang="en-US" sz="1200" baseline="0" dirty="0" smtClean="0">
                <a:solidFill>
                  <a:schemeClr val="bg1"/>
                </a:solidFill>
                <a:latin typeface="Calibri" panose="020F0502020204030204" pitchFamily="34" charset="0"/>
                <a:cs typeface="Calibri" panose="020F0502020204030204" pitchFamily="34" charset="0"/>
              </a:rPr>
              <a:t> regression software was used for trend analysis. </a:t>
            </a:r>
          </a:p>
          <a:p>
            <a:pPr algn="l">
              <a:spcBef>
                <a:spcPts val="600"/>
              </a:spcBef>
              <a:spcAft>
                <a:spcPts val="600"/>
              </a:spcAft>
            </a:pPr>
            <a:endParaRPr lang="en-US" sz="1200" baseline="0" dirty="0" smtClean="0">
              <a:solidFill>
                <a:schemeClr val="bg1"/>
              </a:solidFill>
              <a:latin typeface="Calibri" panose="020F0502020204030204" pitchFamily="34" charset="0"/>
              <a:cs typeface="Calibri" panose="020F0502020204030204" pitchFamily="34" charset="0"/>
            </a:endParaRPr>
          </a:p>
          <a:p>
            <a:pPr algn="l">
              <a:spcBef>
                <a:spcPts val="300"/>
              </a:spcBef>
              <a:spcAft>
                <a:spcPts val="300"/>
              </a:spcAft>
            </a:pPr>
            <a:r>
              <a:rPr lang="en-US" sz="1200" u="sng" dirty="0" smtClean="0">
                <a:solidFill>
                  <a:schemeClr val="bg1"/>
                </a:solidFill>
                <a:latin typeface="Calibri" panose="020F0502020204030204" pitchFamily="34" charset="0"/>
              </a:rPr>
              <a:t>0 </a:t>
            </a:r>
            <a:r>
              <a:rPr lang="en-US" sz="1200" u="sng" dirty="0" err="1" smtClean="0">
                <a:solidFill>
                  <a:schemeClr val="bg1"/>
                </a:solidFill>
                <a:latin typeface="Calibri" panose="020F0502020204030204" pitchFamily="34" charset="0"/>
              </a:rPr>
              <a:t>Joinpoints</a:t>
            </a:r>
            <a:endParaRPr lang="en-US" sz="1200" u="sng" dirty="0" smtClean="0">
              <a:solidFill>
                <a:schemeClr val="bg1"/>
              </a:solidFill>
              <a:latin typeface="Calibri" panose="020F050202020403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dirty="0" smtClean="0">
                <a:solidFill>
                  <a:schemeClr val="bg1"/>
                </a:solidFill>
                <a:latin typeface="Calibri" panose="020F0502020204030204" pitchFamily="34" charset="0"/>
              </a:rPr>
              <a:t>Segment</a:t>
            </a:r>
            <a:r>
              <a:rPr lang="en-US" sz="1200" baseline="0" dirty="0" smtClean="0">
                <a:solidFill>
                  <a:schemeClr val="bg1"/>
                </a:solidFill>
                <a:latin typeface="Calibri" panose="020F0502020204030204" pitchFamily="34" charset="0"/>
              </a:rPr>
              <a:t> 1: </a:t>
            </a:r>
            <a:r>
              <a:rPr lang="en-US" sz="1200" dirty="0" smtClean="0">
                <a:solidFill>
                  <a:schemeClr val="bg1"/>
                </a:solidFill>
                <a:latin typeface="Calibri" panose="020F0502020204030204" pitchFamily="34" charset="0"/>
              </a:rPr>
              <a:t>rate of asthma</a:t>
            </a:r>
            <a:r>
              <a:rPr lang="en-US" sz="1200" baseline="0" dirty="0" smtClean="0">
                <a:solidFill>
                  <a:schemeClr val="bg1"/>
                </a:solidFill>
                <a:latin typeface="Calibri" panose="020F0502020204030204" pitchFamily="34" charset="0"/>
              </a:rPr>
              <a:t> deaths decreased from 2001 to 2017. The Annual Percent Change was -1.9, p-value=0.0; statistically significant.</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200" baseline="0" dirty="0" smtClean="0">
              <a:solidFill>
                <a:schemeClr val="bg1"/>
              </a:solidFill>
              <a:latin typeface="Calibri" panose="020F0502020204030204" pitchFamily="34" charset="0"/>
            </a:endParaRPr>
          </a:p>
          <a:p>
            <a:pPr algn="l">
              <a:spcBef>
                <a:spcPts val="300"/>
              </a:spcBef>
              <a:spcAft>
                <a:spcPts val="300"/>
              </a:spcAft>
            </a:pPr>
            <a:r>
              <a:rPr lang="en-US" sz="1200" u="sng" dirty="0" smtClean="0">
                <a:solidFill>
                  <a:schemeClr val="bg1"/>
                </a:solidFill>
                <a:latin typeface="Calibri" panose="020F0502020204030204" pitchFamily="34" charset="0"/>
              </a:rPr>
              <a:t>1 </a:t>
            </a:r>
            <a:r>
              <a:rPr lang="en-US" sz="1200" u="sng" dirty="0" err="1" smtClean="0">
                <a:solidFill>
                  <a:schemeClr val="bg1"/>
                </a:solidFill>
                <a:latin typeface="Calibri" panose="020F0502020204030204" pitchFamily="34" charset="0"/>
              </a:rPr>
              <a:t>Joinpoint</a:t>
            </a:r>
            <a:endParaRPr lang="en-US" sz="1200" u="sng" dirty="0" smtClean="0">
              <a:solidFill>
                <a:schemeClr val="bg1"/>
              </a:solidFill>
              <a:latin typeface="Calibri" panose="020F050202020403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dirty="0" smtClean="0">
                <a:solidFill>
                  <a:schemeClr val="bg1"/>
                </a:solidFill>
                <a:latin typeface="Calibri" panose="020F0502020204030204" pitchFamily="34" charset="0"/>
              </a:rPr>
              <a:t>Segment</a:t>
            </a:r>
            <a:r>
              <a:rPr lang="en-US" sz="1200" baseline="0" dirty="0" smtClean="0">
                <a:solidFill>
                  <a:schemeClr val="bg1"/>
                </a:solidFill>
                <a:latin typeface="Calibri" panose="020F0502020204030204" pitchFamily="34" charset="0"/>
              </a:rPr>
              <a:t> 1: rate of </a:t>
            </a:r>
            <a:r>
              <a:rPr lang="en-US" sz="1200" dirty="0" smtClean="0">
                <a:solidFill>
                  <a:schemeClr val="bg1"/>
                </a:solidFill>
                <a:latin typeface="Calibri" panose="020F0502020204030204" pitchFamily="34" charset="0"/>
              </a:rPr>
              <a:t>asthma</a:t>
            </a:r>
            <a:r>
              <a:rPr lang="en-US" sz="1200" baseline="0" dirty="0" smtClean="0">
                <a:solidFill>
                  <a:schemeClr val="bg1"/>
                </a:solidFill>
                <a:latin typeface="Calibri" panose="020F0502020204030204" pitchFamily="34" charset="0"/>
              </a:rPr>
              <a:t> deaths decreased from 2001 to 2008. The Annual Percent Change was -4.4, p-value=0.0; statistically significant.</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dirty="0" smtClean="0">
                <a:solidFill>
                  <a:schemeClr val="bg1"/>
                </a:solidFill>
                <a:latin typeface="Calibri" panose="020F0502020204030204" pitchFamily="34" charset="0"/>
              </a:rPr>
              <a:t>Segment 2: </a:t>
            </a:r>
            <a:r>
              <a:rPr lang="en-US" sz="1200" baseline="0" dirty="0" smtClean="0">
                <a:solidFill>
                  <a:schemeClr val="bg1"/>
                </a:solidFill>
                <a:latin typeface="Calibri" panose="020F0502020204030204" pitchFamily="34" charset="0"/>
              </a:rPr>
              <a:t>rate of </a:t>
            </a:r>
            <a:r>
              <a:rPr lang="en-US" sz="1200" dirty="0" smtClean="0">
                <a:solidFill>
                  <a:schemeClr val="bg1"/>
                </a:solidFill>
                <a:latin typeface="Calibri" panose="020F0502020204030204" pitchFamily="34" charset="0"/>
              </a:rPr>
              <a:t>asthma</a:t>
            </a:r>
            <a:r>
              <a:rPr lang="en-US" sz="1200" baseline="0" dirty="0" smtClean="0">
                <a:solidFill>
                  <a:schemeClr val="bg1"/>
                </a:solidFill>
                <a:latin typeface="Calibri" panose="020F0502020204030204" pitchFamily="34" charset="0"/>
              </a:rPr>
              <a:t> deaths remained steady from 2008 to 2017. The Annual Percent Change was 0.0, p-value=1.0; not statistically significant.</a:t>
            </a:r>
          </a:p>
          <a:p>
            <a:pPr algn="l">
              <a:spcBef>
                <a:spcPts val="300"/>
              </a:spcBef>
              <a:spcAft>
                <a:spcPts val="300"/>
              </a:spcAft>
            </a:pPr>
            <a:endParaRPr lang="en-US" sz="1200" baseline="0" dirty="0" smtClean="0">
              <a:solidFill>
                <a:schemeClr val="bg1"/>
              </a:solidFill>
              <a:latin typeface="Calibri" panose="020F0502020204030204" pitchFamily="34" charset="0"/>
            </a:endParaRPr>
          </a:p>
          <a:p>
            <a:pPr algn="l">
              <a:spcBef>
                <a:spcPts val="300"/>
              </a:spcBef>
              <a:spcAft>
                <a:spcPts val="300"/>
              </a:spcAft>
            </a:pPr>
            <a:r>
              <a:rPr lang="en-US" sz="1200" u="sng" baseline="0" dirty="0" smtClean="0">
                <a:solidFill>
                  <a:schemeClr val="bg1"/>
                </a:solidFill>
                <a:latin typeface="Calibri" panose="020F0502020204030204" pitchFamily="34" charset="0"/>
              </a:rPr>
              <a:t>2 </a:t>
            </a:r>
            <a:r>
              <a:rPr lang="en-US" sz="1200" u="sng" baseline="0" dirty="0" err="1" smtClean="0">
                <a:solidFill>
                  <a:schemeClr val="bg1"/>
                </a:solidFill>
                <a:latin typeface="Calibri" panose="020F0502020204030204" pitchFamily="34" charset="0"/>
              </a:rPr>
              <a:t>Joinpoints</a:t>
            </a:r>
            <a:endParaRPr lang="en-US" sz="1200" u="sng" dirty="0" smtClean="0">
              <a:solidFill>
                <a:schemeClr val="bg1"/>
              </a:solidFill>
              <a:latin typeface="Calibri" panose="020F0502020204030204" pitchFamily="34" charset="0"/>
            </a:endParaRPr>
          </a:p>
          <a:p>
            <a:pPr algn="l">
              <a:spcBef>
                <a:spcPts val="300"/>
              </a:spcBef>
              <a:spcAft>
                <a:spcPts val="300"/>
              </a:spcAft>
            </a:pPr>
            <a:r>
              <a:rPr lang="en-US" sz="1200" dirty="0" smtClean="0">
                <a:solidFill>
                  <a:schemeClr val="bg1"/>
                </a:solidFill>
                <a:latin typeface="Calibri" panose="020F0502020204030204" pitchFamily="34" charset="0"/>
              </a:rPr>
              <a:t>Segment 1: rate of asthma</a:t>
            </a:r>
            <a:r>
              <a:rPr lang="en-US" sz="1200" baseline="0" dirty="0" smtClean="0">
                <a:solidFill>
                  <a:schemeClr val="bg1"/>
                </a:solidFill>
                <a:latin typeface="Calibri" panose="020F0502020204030204" pitchFamily="34" charset="0"/>
              </a:rPr>
              <a:t> deaths decreased from 2001 to 2009. The Annual Percent Change was -4.2, p-value=0.0; statistically significant.</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baseline="0" dirty="0" smtClean="0">
                <a:solidFill>
                  <a:schemeClr val="bg1"/>
                </a:solidFill>
                <a:latin typeface="Calibri" panose="020F0502020204030204" pitchFamily="34" charset="0"/>
              </a:rPr>
              <a:t>Segment 2: </a:t>
            </a:r>
            <a:r>
              <a:rPr lang="en-US" sz="1200" dirty="0" smtClean="0">
                <a:solidFill>
                  <a:schemeClr val="bg1"/>
                </a:solidFill>
                <a:latin typeface="Calibri" panose="020F0502020204030204" pitchFamily="34" charset="0"/>
              </a:rPr>
              <a:t>rate of asthma</a:t>
            </a:r>
            <a:r>
              <a:rPr lang="en-US" sz="1200" baseline="0" dirty="0" smtClean="0">
                <a:solidFill>
                  <a:schemeClr val="bg1"/>
                </a:solidFill>
                <a:latin typeface="Calibri" panose="020F0502020204030204" pitchFamily="34" charset="0"/>
              </a:rPr>
              <a:t> deaths increased from 2009 to 2014 but not significantly. The Annual Percent Change was 1.3, p-value=0.2; not statistically significant.</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baseline="0" dirty="0" smtClean="0">
                <a:solidFill>
                  <a:schemeClr val="bg1"/>
                </a:solidFill>
                <a:latin typeface="Calibri" panose="020F0502020204030204" pitchFamily="34" charset="0"/>
              </a:rPr>
              <a:t>Segment 3: </a:t>
            </a:r>
            <a:r>
              <a:rPr lang="en-US" sz="1200" dirty="0" smtClean="0">
                <a:solidFill>
                  <a:schemeClr val="bg1"/>
                </a:solidFill>
                <a:latin typeface="Calibri" panose="020F0502020204030204" pitchFamily="34" charset="0"/>
              </a:rPr>
              <a:t>rate of asthma</a:t>
            </a:r>
            <a:r>
              <a:rPr lang="en-US" sz="1200" baseline="0" dirty="0" smtClean="0">
                <a:solidFill>
                  <a:schemeClr val="bg1"/>
                </a:solidFill>
                <a:latin typeface="Calibri" panose="020F0502020204030204" pitchFamily="34" charset="0"/>
              </a:rPr>
              <a:t> deaths decreased from 2014 to 2017 but not significantly. The Annual Percent Change was -1.9, p-value=0.2; not statistically significant.</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200" u="sng" baseline="0" dirty="0" smtClean="0">
              <a:solidFill>
                <a:schemeClr val="bg1"/>
              </a:solidFill>
              <a:latin typeface="Calibri" panose="020F050202020403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u="sng" baseline="0" dirty="0" smtClean="0">
                <a:solidFill>
                  <a:schemeClr val="bg1"/>
                </a:solidFill>
                <a:latin typeface="Calibri" panose="020F0502020204030204" pitchFamily="34" charset="0"/>
              </a:rPr>
              <a:t>3 </a:t>
            </a:r>
            <a:r>
              <a:rPr lang="en-US" sz="1200" u="sng" baseline="0" dirty="0" err="1" smtClean="0">
                <a:solidFill>
                  <a:schemeClr val="bg1"/>
                </a:solidFill>
                <a:latin typeface="Calibri" panose="020F0502020204030204" pitchFamily="34" charset="0"/>
              </a:rPr>
              <a:t>Joinpoints</a:t>
            </a:r>
            <a:endParaRPr lang="en-US" sz="1200" u="sng" dirty="0" smtClean="0">
              <a:solidFill>
                <a:schemeClr val="bg1"/>
              </a:solidFill>
              <a:latin typeface="Calibri" panose="020F0502020204030204" pitchFamily="34" charset="0"/>
            </a:endParaRPr>
          </a:p>
          <a:p>
            <a:pPr algn="l">
              <a:spcBef>
                <a:spcPts val="600"/>
              </a:spcBef>
              <a:spcAft>
                <a:spcPts val="600"/>
              </a:spcAft>
            </a:pPr>
            <a:r>
              <a:rPr lang="en-US" sz="1200" baseline="0" dirty="0" smtClean="0">
                <a:solidFill>
                  <a:schemeClr val="bg1"/>
                </a:solidFill>
                <a:latin typeface="Calibri" panose="020F0502020204030204" pitchFamily="34" charset="0"/>
                <a:cs typeface="Calibri" panose="020F0502020204030204" pitchFamily="34" charset="0"/>
              </a:rPr>
              <a:t>Segment 1: rate of asthma deaths increased from 2001 to 2008. Annual Percent Change was -4.4, p-value=0.0; statistically significant.</a:t>
            </a:r>
          </a:p>
          <a:p>
            <a:pPr algn="l">
              <a:spcBef>
                <a:spcPts val="600"/>
              </a:spcBef>
              <a:spcAft>
                <a:spcPts val="600"/>
              </a:spcAft>
            </a:pPr>
            <a:r>
              <a:rPr lang="en-US" sz="1200" dirty="0" smtClean="0">
                <a:solidFill>
                  <a:schemeClr val="bg1"/>
                </a:solidFill>
                <a:latin typeface="Calibri" panose="020F0502020204030204" pitchFamily="34" charset="0"/>
                <a:cs typeface="Calibri" panose="020F0502020204030204" pitchFamily="34" charset="0"/>
              </a:rPr>
              <a:t>Segment</a:t>
            </a:r>
            <a:r>
              <a:rPr lang="en-US" sz="1200" baseline="0" dirty="0" smtClean="0">
                <a:solidFill>
                  <a:schemeClr val="bg1"/>
                </a:solidFill>
                <a:latin typeface="Calibri" panose="020F0502020204030204" pitchFamily="34" charset="0"/>
                <a:cs typeface="Calibri" panose="020F0502020204030204" pitchFamily="34" charset="0"/>
              </a:rPr>
              <a:t> 2: </a:t>
            </a:r>
            <a:r>
              <a:rPr lang="en-US" sz="1200" dirty="0" smtClean="0">
                <a:solidFill>
                  <a:schemeClr val="bg1"/>
                </a:solidFill>
                <a:latin typeface="Calibri" panose="020F0502020204030204" pitchFamily="34" charset="0"/>
                <a:cs typeface="Calibri" panose="020F0502020204030204" pitchFamily="34" charset="0"/>
              </a:rPr>
              <a:t>rate of asthma deaths decreased between 2008 and 2011 but not significantly. </a:t>
            </a:r>
            <a:r>
              <a:rPr lang="en-US" sz="1200" baseline="0" dirty="0" smtClean="0">
                <a:solidFill>
                  <a:schemeClr val="bg1"/>
                </a:solidFill>
                <a:latin typeface="Calibri" panose="020F0502020204030204" pitchFamily="34" charset="0"/>
                <a:cs typeface="Calibri" panose="020F0502020204030204" pitchFamily="34" charset="0"/>
              </a:rPr>
              <a:t>Annual Percent Change was -0.6, p-value=0.9; not statistically significant.</a:t>
            </a:r>
          </a:p>
          <a:p>
            <a:pPr algn="l">
              <a:spcBef>
                <a:spcPts val="600"/>
              </a:spcBef>
              <a:spcAft>
                <a:spcPts val="600"/>
              </a:spcAft>
            </a:pPr>
            <a:r>
              <a:rPr lang="en-US" sz="1200" baseline="0" dirty="0" smtClean="0">
                <a:solidFill>
                  <a:schemeClr val="bg1"/>
                </a:solidFill>
                <a:latin typeface="Calibri" panose="020F0502020204030204" pitchFamily="34" charset="0"/>
                <a:cs typeface="Calibri" panose="020F0502020204030204" pitchFamily="34" charset="0"/>
              </a:rPr>
              <a:t>Segment 3: rate of asthma deaths increased between 2011 and 2014 </a:t>
            </a:r>
            <a:r>
              <a:rPr lang="en-US" sz="1200" dirty="0" smtClean="0">
                <a:solidFill>
                  <a:schemeClr val="bg1"/>
                </a:solidFill>
                <a:latin typeface="Calibri" panose="020F0502020204030204" pitchFamily="34" charset="0"/>
                <a:cs typeface="Calibri" panose="020F0502020204030204" pitchFamily="34" charset="0"/>
              </a:rPr>
              <a:t>but not significantly. </a:t>
            </a:r>
            <a:r>
              <a:rPr lang="en-US" sz="1200" baseline="0" dirty="0" smtClean="0">
                <a:solidFill>
                  <a:schemeClr val="bg1"/>
                </a:solidFill>
                <a:latin typeface="Calibri" panose="020F0502020204030204" pitchFamily="34" charset="0"/>
                <a:cs typeface="Calibri" panose="020F0502020204030204" pitchFamily="34" charset="0"/>
              </a:rPr>
              <a:t>Annual Percent Change was 1.8, p-value=0.6; not statistically significant.</a:t>
            </a:r>
          </a:p>
          <a:p>
            <a:pPr algn="l">
              <a:spcBef>
                <a:spcPts val="600"/>
              </a:spcBef>
              <a:spcAft>
                <a:spcPts val="600"/>
              </a:spcAft>
            </a:pPr>
            <a:r>
              <a:rPr lang="en-US" sz="1200" baseline="0" dirty="0" smtClean="0">
                <a:solidFill>
                  <a:schemeClr val="bg1"/>
                </a:solidFill>
                <a:latin typeface="Calibri" panose="020F0502020204030204" pitchFamily="34" charset="0"/>
                <a:cs typeface="Calibri" panose="020F0502020204030204" pitchFamily="34" charset="0"/>
              </a:rPr>
              <a:t>Segment 4: rate of asthma deaths decreased between 2014 and 2017 but not significantly. Annual Percent Change was -2.1, p-value=0.2; not statistically significant.</a:t>
            </a:r>
            <a:endParaRPr lang="en-US" sz="1200" dirty="0" smtClean="0">
              <a:solidFill>
                <a:schemeClr val="bg1"/>
              </a:solidFill>
              <a:latin typeface="Calibri" panose="020F0502020204030204" pitchFamily="34" charset="0"/>
              <a:cs typeface="Calibri" panose="020F0502020204030204" pitchFamily="34" charset="0"/>
            </a:endParaRPr>
          </a:p>
          <a:p>
            <a:endParaRPr lang="en-US" dirty="0" smtClean="0"/>
          </a:p>
        </p:txBody>
      </p:sp>
      <p:sp>
        <p:nvSpPr>
          <p:cNvPr id="4" name="Slide Number Placeholder 3"/>
          <p:cNvSpPr>
            <a:spLocks noGrp="1"/>
          </p:cNvSpPr>
          <p:nvPr>
            <p:ph type="sldNum" sz="quarter" idx="10"/>
          </p:nvPr>
        </p:nvSpPr>
        <p:spPr/>
        <p:txBody>
          <a:bodyPr/>
          <a:lstStyle/>
          <a:p>
            <a:pPr defTabSz="924708">
              <a:defRPr/>
            </a:pPr>
            <a:fld id="{7E82054C-5FFB-4925-88B8-34BFE44764D6}" type="slidenum">
              <a:rPr lang="en-US">
                <a:solidFill>
                  <a:prstClr val="black"/>
                </a:solidFill>
                <a:latin typeface="Calibri"/>
              </a:rPr>
              <a:pPr defTabSz="924708">
                <a:defRPr/>
              </a:pPr>
              <a:t>18</a:t>
            </a:fld>
            <a:endParaRPr lang="en-US" dirty="0">
              <a:solidFill>
                <a:prstClr val="black"/>
              </a:solidFill>
              <a:latin typeface="Calibri"/>
            </a:endParaRPr>
          </a:p>
        </p:txBody>
      </p:sp>
    </p:spTree>
    <p:extLst>
      <p:ext uri="{BB962C8B-B14F-4D97-AF65-F5344CB8AC3E}">
        <p14:creationId xmlns:p14="http://schemas.microsoft.com/office/powerpoint/2010/main" val="186600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055"/>
          <p:cNvSpPr>
            <a:spLocks noGrp="1" noChangeArrowheads="1"/>
          </p:cNvSpPr>
          <p:nvPr>
            <p:ph type="sldNum" sz="quarter" idx="5"/>
          </p:nvPr>
        </p:nvSpPr>
        <p:spPr>
          <a:noFill/>
        </p:spPr>
        <p:txBody>
          <a:bodyPr/>
          <a:lstStyle/>
          <a:p>
            <a:fld id="{823725F2-147B-4394-9B75-B4CACEE7EAAF}" type="slidenum">
              <a:rPr lang="en-US" smtClean="0">
                <a:solidFill>
                  <a:prstClr val="black"/>
                </a:solidFill>
              </a:rPr>
              <a:pPr/>
              <a:t>19</a:t>
            </a:fld>
            <a:endParaRPr lang="en-US" smtClean="0">
              <a:solidFill>
                <a:prstClr val="black"/>
              </a:solidFill>
            </a:endParaRPr>
          </a:p>
        </p:txBody>
      </p:sp>
      <p:sp>
        <p:nvSpPr>
          <p:cNvPr id="17411" name="Rectangle 2"/>
          <p:cNvSpPr>
            <a:spLocks noGrp="1" noRot="1" noChangeAspect="1" noChangeArrowheads="1" noTextEdit="1"/>
          </p:cNvSpPr>
          <p:nvPr>
            <p:ph type="sldImg"/>
          </p:nvPr>
        </p:nvSpPr>
        <p:spPr>
          <a:xfrm>
            <a:off x="1176338" y="682625"/>
            <a:ext cx="4622800" cy="3467100"/>
          </a:xfrm>
          <a:ln/>
        </p:spPr>
      </p:sp>
      <p:sp>
        <p:nvSpPr>
          <p:cNvPr id="17412" name="Rectangle 3"/>
          <p:cNvSpPr>
            <a:spLocks noGrp="1" noChangeArrowheads="1"/>
          </p:cNvSpPr>
          <p:nvPr>
            <p:ph type="body" idx="1"/>
          </p:nvPr>
        </p:nvSpPr>
        <p:spPr>
          <a:xfrm>
            <a:off x="908756" y="4389442"/>
            <a:ext cx="5152320" cy="4186237"/>
          </a:xfrm>
          <a:noFill/>
          <a:ln/>
        </p:spPr>
        <p:txBody>
          <a:bodyPr lIns="91058" tIns="45529" rIns="91058" bIns="45529"/>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F6D6-4CEA-4C91-AE54-3001F404745F}" type="slidenum">
              <a:rPr lang="en-US" smtClean="0"/>
              <a:t>2</a:t>
            </a:fld>
            <a:endParaRPr lang="en-US"/>
          </a:p>
        </p:txBody>
      </p:sp>
    </p:spTree>
    <p:extLst>
      <p:ext uri="{BB962C8B-B14F-4D97-AF65-F5344CB8AC3E}">
        <p14:creationId xmlns:p14="http://schemas.microsoft.com/office/powerpoint/2010/main" val="2631130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055"/>
          <p:cNvSpPr>
            <a:spLocks noGrp="1" noChangeArrowheads="1"/>
          </p:cNvSpPr>
          <p:nvPr>
            <p:ph type="sldNum" sz="quarter" idx="5"/>
          </p:nvPr>
        </p:nvSpPr>
        <p:spPr>
          <a:noFill/>
        </p:spPr>
        <p:txBody>
          <a:bodyPr/>
          <a:lstStyle/>
          <a:p>
            <a:fld id="{823725F2-147B-4394-9B75-B4CACEE7EAAF}" type="slidenum">
              <a:rPr lang="en-US" smtClean="0">
                <a:solidFill>
                  <a:prstClr val="black"/>
                </a:solidFill>
              </a:rPr>
              <a:pPr/>
              <a:t>20</a:t>
            </a:fld>
            <a:endParaRPr lang="en-US" smtClean="0">
              <a:solidFill>
                <a:prstClr val="black"/>
              </a:solidFill>
            </a:endParaRPr>
          </a:p>
        </p:txBody>
      </p:sp>
      <p:sp>
        <p:nvSpPr>
          <p:cNvPr id="17411" name="Rectangle 2"/>
          <p:cNvSpPr>
            <a:spLocks noGrp="1" noRot="1" noChangeAspect="1" noChangeArrowheads="1" noTextEdit="1"/>
          </p:cNvSpPr>
          <p:nvPr>
            <p:ph type="sldImg"/>
          </p:nvPr>
        </p:nvSpPr>
        <p:spPr>
          <a:xfrm>
            <a:off x="1176338" y="682625"/>
            <a:ext cx="4622800" cy="3467100"/>
          </a:xfrm>
          <a:ln/>
        </p:spPr>
      </p:sp>
      <p:sp>
        <p:nvSpPr>
          <p:cNvPr id="17412" name="Rectangle 3"/>
          <p:cNvSpPr>
            <a:spLocks noGrp="1" noChangeArrowheads="1"/>
          </p:cNvSpPr>
          <p:nvPr>
            <p:ph type="body" idx="1"/>
          </p:nvPr>
        </p:nvSpPr>
        <p:spPr>
          <a:xfrm>
            <a:off x="908756" y="4389442"/>
            <a:ext cx="5152320" cy="4186237"/>
          </a:xfrm>
          <a:noFill/>
          <a:ln/>
        </p:spPr>
        <p:txBody>
          <a:bodyPr lIns="91058" tIns="45529" rIns="91058" bIns="45529"/>
          <a:lstStyle/>
          <a:p>
            <a:endParaRPr lang="en-US" dirty="0">
              <a:solidFill>
                <a:srgbClr val="0039A6"/>
              </a:solidFill>
              <a:latin typeface="Calibri" panose="020F0502020204030204" pitchFamily="34" charset="0"/>
            </a:endParaRPr>
          </a:p>
        </p:txBody>
      </p:sp>
    </p:spTree>
    <p:extLst>
      <p:ext uri="{BB962C8B-B14F-4D97-AF65-F5344CB8AC3E}">
        <p14:creationId xmlns:p14="http://schemas.microsoft.com/office/powerpoint/2010/main" val="2928999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055"/>
          <p:cNvSpPr>
            <a:spLocks noGrp="1" noChangeArrowheads="1"/>
          </p:cNvSpPr>
          <p:nvPr>
            <p:ph type="sldNum" sz="quarter" idx="5"/>
          </p:nvPr>
        </p:nvSpPr>
        <p:spPr>
          <a:noFill/>
        </p:spPr>
        <p:txBody>
          <a:bodyPr/>
          <a:lstStyle/>
          <a:p>
            <a:fld id="{823725F2-147B-4394-9B75-B4CACEE7EAAF}" type="slidenum">
              <a:rPr lang="en-US" smtClean="0">
                <a:solidFill>
                  <a:prstClr val="black"/>
                </a:solidFill>
              </a:rPr>
              <a:pPr/>
              <a:t>21</a:t>
            </a:fld>
            <a:endParaRPr lang="en-US" smtClean="0">
              <a:solidFill>
                <a:prstClr val="black"/>
              </a:solidFill>
            </a:endParaRPr>
          </a:p>
        </p:txBody>
      </p:sp>
      <p:sp>
        <p:nvSpPr>
          <p:cNvPr id="17411" name="Rectangle 2"/>
          <p:cNvSpPr>
            <a:spLocks noGrp="1" noRot="1" noChangeAspect="1" noChangeArrowheads="1" noTextEdit="1"/>
          </p:cNvSpPr>
          <p:nvPr>
            <p:ph type="sldImg"/>
          </p:nvPr>
        </p:nvSpPr>
        <p:spPr>
          <a:xfrm>
            <a:off x="1176338" y="682625"/>
            <a:ext cx="4622800" cy="3467100"/>
          </a:xfrm>
          <a:ln/>
        </p:spPr>
      </p:sp>
      <p:sp>
        <p:nvSpPr>
          <p:cNvPr id="17412" name="Rectangle 3"/>
          <p:cNvSpPr>
            <a:spLocks noGrp="1" noChangeArrowheads="1"/>
          </p:cNvSpPr>
          <p:nvPr>
            <p:ph type="body" idx="1"/>
          </p:nvPr>
        </p:nvSpPr>
        <p:spPr>
          <a:xfrm>
            <a:off x="908756" y="4389442"/>
            <a:ext cx="5152320" cy="4186237"/>
          </a:xfrm>
          <a:noFill/>
          <a:ln/>
        </p:spPr>
        <p:txBody>
          <a:bodyPr lIns="91058" tIns="45529" rIns="91058" bIns="45529"/>
          <a:lstStyle/>
          <a:p>
            <a:endParaRPr lang="en-US" dirty="0">
              <a:solidFill>
                <a:srgbClr val="0039A6"/>
              </a:solidFill>
              <a:latin typeface="Calibri" panose="020F0502020204030204" pitchFamily="34" charset="0"/>
            </a:endParaRPr>
          </a:p>
        </p:txBody>
      </p:sp>
    </p:spTree>
    <p:extLst>
      <p:ext uri="{BB962C8B-B14F-4D97-AF65-F5344CB8AC3E}">
        <p14:creationId xmlns:p14="http://schemas.microsoft.com/office/powerpoint/2010/main" val="1688228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58504-2C71-493B-8EAB-3C99C006E3C2}" type="slidenum">
              <a:rPr lang="en-US" smtClean="0"/>
              <a:pPr/>
              <a:t>22</a:t>
            </a:fld>
            <a:endParaRPr lang="en-US"/>
          </a:p>
        </p:txBody>
      </p:sp>
    </p:spTree>
    <p:extLst>
      <p:ext uri="{BB962C8B-B14F-4D97-AF65-F5344CB8AC3E}">
        <p14:creationId xmlns:p14="http://schemas.microsoft.com/office/powerpoint/2010/main" val="298934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Asthma is a chronic disease of the lungs. </a:t>
            </a:r>
          </a:p>
          <a:p>
            <a:endParaRPr lang="en-US" dirty="0" smtClean="0"/>
          </a:p>
          <a:p>
            <a:r>
              <a:rPr lang="en-US" dirty="0" smtClean="0"/>
              <a:t>It affects adults and children of all ages and is characterized by repeated episodes of wheezing, breathlessness, chest tightness, and nighttime or early morning coughing. </a:t>
            </a:r>
          </a:p>
          <a:p>
            <a:endParaRPr lang="en-US" dirty="0" smtClean="0"/>
          </a:p>
        </p:txBody>
      </p:sp>
      <p:sp>
        <p:nvSpPr>
          <p:cNvPr id="4" name="Slide Number Placeholder 3"/>
          <p:cNvSpPr>
            <a:spLocks noGrp="1"/>
          </p:cNvSpPr>
          <p:nvPr>
            <p:ph type="sldNum" sz="quarter" idx="10"/>
          </p:nvPr>
        </p:nvSpPr>
        <p:spPr/>
        <p:txBody>
          <a:bodyPr/>
          <a:lstStyle/>
          <a:p>
            <a:fld id="{06B58504-2C71-493B-8EAB-3C99C006E3C2}" type="slidenum">
              <a:rPr lang="en-US" smtClean="0"/>
              <a:pPr/>
              <a:t>3</a:t>
            </a:fld>
            <a:endParaRPr lang="en-US"/>
          </a:p>
        </p:txBody>
      </p:sp>
    </p:spTree>
    <p:extLst>
      <p:ext uri="{BB962C8B-B14F-4D97-AF65-F5344CB8AC3E}">
        <p14:creationId xmlns:p14="http://schemas.microsoft.com/office/powerpoint/2010/main" val="405272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cases, we don’t know the exact causes of asthma and we don’t know how to cure it.</a:t>
            </a:r>
          </a:p>
          <a:p>
            <a:endParaRPr lang="en-US" dirty="0" smtClean="0"/>
          </a:p>
          <a:p>
            <a:r>
              <a:rPr lang="en-US" dirty="0" smtClean="0"/>
              <a:t>However, most people with asthma can control their symptoms by avoiding things that trigger an asthma attack and by receiving appropriate medical care. </a:t>
            </a:r>
          </a:p>
          <a:p>
            <a:endParaRPr lang="en-US" dirty="0" smtClean="0"/>
          </a:p>
          <a:p>
            <a:r>
              <a:rPr lang="en-US" dirty="0" smtClean="0"/>
              <a:t>Without proper management, asthma can result in frequent emergency department (ED) visits, hospitalizations, and premature deaths. </a:t>
            </a:r>
            <a:endParaRPr lang="en-US" dirty="0"/>
          </a:p>
        </p:txBody>
      </p:sp>
      <p:sp>
        <p:nvSpPr>
          <p:cNvPr id="4" name="Slide Number Placeholder 3"/>
          <p:cNvSpPr>
            <a:spLocks noGrp="1"/>
          </p:cNvSpPr>
          <p:nvPr>
            <p:ph type="sldNum" sz="quarter" idx="10"/>
          </p:nvPr>
        </p:nvSpPr>
        <p:spPr/>
        <p:txBody>
          <a:bodyPr/>
          <a:lstStyle/>
          <a:p>
            <a:fld id="{06B58504-2C71-493B-8EAB-3C99C006E3C2}" type="slidenum">
              <a:rPr lang="en-US" smtClean="0"/>
              <a:pPr/>
              <a:t>4</a:t>
            </a:fld>
            <a:endParaRPr lang="en-US"/>
          </a:p>
        </p:txBody>
      </p:sp>
    </p:spTree>
    <p:extLst>
      <p:ext uri="{BB962C8B-B14F-4D97-AF65-F5344CB8AC3E}">
        <p14:creationId xmlns:p14="http://schemas.microsoft.com/office/powerpoint/2010/main" val="368205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Asthma affects 25 million people (2017)</a:t>
            </a:r>
            <a:r>
              <a:rPr lang="en-US" baseline="0" dirty="0" smtClean="0"/>
              <a:t> </a:t>
            </a:r>
            <a:r>
              <a:rPr lang="en-US" dirty="0" smtClean="0"/>
              <a:t>, including 6.0 million children under age 18 (2017); therefore, it is a significant health and economic burden to patients, their families, and society.  </a:t>
            </a:r>
          </a:p>
          <a:p>
            <a:endParaRPr lang="en-US" dirty="0" smtClean="0"/>
          </a:p>
          <a:p>
            <a:r>
              <a:rPr lang="en-US" dirty="0" smtClean="0"/>
              <a:t>In 2016, almost 1.8 million people visited an ED for asthma-related care and in</a:t>
            </a:r>
            <a:r>
              <a:rPr lang="en-US" baseline="0" dirty="0" smtClean="0"/>
              <a:t> 2016, </a:t>
            </a:r>
            <a:r>
              <a:rPr lang="en-US" dirty="0" smtClean="0"/>
              <a:t>189,000 people were hospitalized because of asthma.</a:t>
            </a:r>
          </a:p>
          <a:p>
            <a:endParaRPr lang="en-US" dirty="0"/>
          </a:p>
        </p:txBody>
      </p:sp>
      <p:sp>
        <p:nvSpPr>
          <p:cNvPr id="4" name="Slide Number Placeholder 3"/>
          <p:cNvSpPr>
            <a:spLocks noGrp="1"/>
          </p:cNvSpPr>
          <p:nvPr>
            <p:ph type="sldNum" sz="quarter" idx="10"/>
          </p:nvPr>
        </p:nvSpPr>
        <p:spPr/>
        <p:txBody>
          <a:bodyPr/>
          <a:lstStyle/>
          <a:p>
            <a:fld id="{06B58504-2C71-493B-8EAB-3C99C006E3C2}" type="slidenum">
              <a:rPr lang="en-US" smtClean="0"/>
              <a:pPr/>
              <a:t>5</a:t>
            </a:fld>
            <a:endParaRPr lang="en-US"/>
          </a:p>
        </p:txBody>
      </p:sp>
    </p:spTree>
    <p:extLst>
      <p:ext uri="{BB962C8B-B14F-4D97-AF65-F5344CB8AC3E}">
        <p14:creationId xmlns:p14="http://schemas.microsoft.com/office/powerpoint/2010/main" val="405272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describe the burden of asthma in the United States, we present two types of prevalence estimates. </a:t>
            </a:r>
          </a:p>
          <a:p>
            <a:pPr defTabSz="924708">
              <a:defRPr/>
            </a:pPr>
            <a:endParaRPr lang="en-US" dirty="0"/>
          </a:p>
          <a:p>
            <a:pPr defTabSz="924708">
              <a:defRPr/>
            </a:pPr>
            <a:r>
              <a:rPr lang="en-US" dirty="0"/>
              <a:t>Asthma “period prevalence” was the original measure </a:t>
            </a:r>
            <a:r>
              <a:rPr lang="en-US" dirty="0" smtClean="0"/>
              <a:t>(</a:t>
            </a:r>
            <a:r>
              <a:rPr lang="en-US" dirty="0"/>
              <a:t>1980-1996</a:t>
            </a:r>
            <a:r>
              <a:rPr lang="en-US" dirty="0" smtClean="0"/>
              <a:t>) </a:t>
            </a:r>
            <a:r>
              <a:rPr lang="en-US" dirty="0"/>
              <a:t>of U.S. asthma prevalence and estimated the percentage of the population that had asthma in the previous 12 months. </a:t>
            </a:r>
            <a:endParaRPr lang="en-US" dirty="0">
              <a:ea typeface="Calibri"/>
              <a:cs typeface="Times New Roman"/>
            </a:endParaRPr>
          </a:p>
          <a:p>
            <a:endParaRPr lang="en-US" dirty="0"/>
          </a:p>
          <a:p>
            <a:r>
              <a:rPr lang="en-US" dirty="0"/>
              <a:t>Beginning in 2001, current asthma prevalence was measured by the question, ‘‘Do you still have asthma?’’ for those with an asthma diagnosis and was introduced to identify all persons with asthma.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6B58504-2C71-493B-8EAB-3C99C006E3C2}" type="slidenum">
              <a:rPr lang="en-US" smtClean="0"/>
              <a:pPr/>
              <a:t>6</a:t>
            </a:fld>
            <a:endParaRPr lang="en-US"/>
          </a:p>
        </p:txBody>
      </p:sp>
    </p:spTree>
    <p:extLst>
      <p:ext uri="{BB962C8B-B14F-4D97-AF65-F5344CB8AC3E}">
        <p14:creationId xmlns:p14="http://schemas.microsoft.com/office/powerpoint/2010/main" val="4052723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300"/>
              </a:spcBef>
              <a:spcAft>
                <a:spcPts val="300"/>
              </a:spcAft>
            </a:pPr>
            <a:r>
              <a:rPr lang="en-US" sz="1200" dirty="0" smtClean="0">
                <a:solidFill>
                  <a:schemeClr val="bg1"/>
                </a:solidFill>
                <a:latin typeface="Calibri" panose="020F0502020204030204" pitchFamily="34" charset="0"/>
                <a:cs typeface="Calibri" panose="020F0502020204030204" pitchFamily="34" charset="0"/>
              </a:rPr>
              <a:t>Current asthma prevalence among adults varies in states and Puerto Rico, ranging from 7.3% in Texas to 13.2% in New Hampshire. The median across all states and Puerto Rico was 9.4% with current asthma.</a:t>
            </a:r>
          </a:p>
        </p:txBody>
      </p:sp>
      <p:sp>
        <p:nvSpPr>
          <p:cNvPr id="4" name="Slide Number Placeholder 3"/>
          <p:cNvSpPr>
            <a:spLocks noGrp="1"/>
          </p:cNvSpPr>
          <p:nvPr>
            <p:ph type="sldNum" sz="quarter" idx="10"/>
          </p:nvPr>
        </p:nvSpPr>
        <p:spPr/>
        <p:txBody>
          <a:bodyPr/>
          <a:lstStyle/>
          <a:p>
            <a:fld id="{06B58504-2C71-493B-8EAB-3C99C006E3C2}" type="slidenum">
              <a:rPr lang="en-US" smtClean="0"/>
              <a:pPr/>
              <a:t>7</a:t>
            </a:fld>
            <a:endParaRPr lang="en-US"/>
          </a:p>
        </p:txBody>
      </p:sp>
    </p:spTree>
    <p:extLst>
      <p:ext uri="{BB962C8B-B14F-4D97-AF65-F5344CB8AC3E}">
        <p14:creationId xmlns:p14="http://schemas.microsoft.com/office/powerpoint/2010/main" val="399900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055"/>
          <p:cNvSpPr>
            <a:spLocks noGrp="1" noChangeArrowheads="1"/>
          </p:cNvSpPr>
          <p:nvPr>
            <p:ph type="sldNum" sz="quarter" idx="5"/>
          </p:nvPr>
        </p:nvSpPr>
        <p:spPr>
          <a:noFill/>
        </p:spPr>
        <p:txBody>
          <a:bodyPr/>
          <a:lstStyle/>
          <a:p>
            <a:fld id="{B4891D53-08A4-4482-9DE7-74C8C1CA014B}" type="slidenum">
              <a:rPr lang="en-US" smtClean="0"/>
              <a:pPr/>
              <a:t>8</a:t>
            </a:fld>
            <a:endParaRPr lang="en-US" dirty="0" smtClean="0"/>
          </a:p>
        </p:txBody>
      </p:sp>
      <p:sp>
        <p:nvSpPr>
          <p:cNvPr id="12291" name="Rectangle 2"/>
          <p:cNvSpPr>
            <a:spLocks noGrp="1" noRot="1" noChangeAspect="1" noChangeArrowheads="1" noTextEdit="1"/>
          </p:cNvSpPr>
          <p:nvPr>
            <p:ph type="sldImg"/>
          </p:nvPr>
        </p:nvSpPr>
        <p:spPr>
          <a:xfrm>
            <a:off x="1176338" y="682625"/>
            <a:ext cx="4621212" cy="3467100"/>
          </a:xfrm>
          <a:ln/>
        </p:spPr>
      </p:sp>
      <p:sp>
        <p:nvSpPr>
          <p:cNvPr id="12292" name="Rectangle 3"/>
          <p:cNvSpPr>
            <a:spLocks noGrp="1" noChangeArrowheads="1"/>
          </p:cNvSpPr>
          <p:nvPr>
            <p:ph type="body" idx="1"/>
          </p:nvPr>
        </p:nvSpPr>
        <p:spPr>
          <a:xfrm>
            <a:off x="908762" y="4389443"/>
            <a:ext cx="5152319" cy="4186237"/>
          </a:xfrm>
          <a:noFill/>
          <a:ln/>
        </p:spPr>
        <p:txBody>
          <a:bodyPr lIns="92069" tIns="46031" rIns="92069" bIns="46031">
            <a:normAutofit fontScale="85000" lnSpcReduction="20000"/>
          </a:bodyPr>
          <a:lstStyle/>
          <a:p>
            <a:pPr algn="l">
              <a:spcBef>
                <a:spcPts val="300"/>
              </a:spcBef>
              <a:spcAft>
                <a:spcPts val="300"/>
              </a:spcAft>
            </a:pPr>
            <a:r>
              <a:rPr lang="en-US" sz="1200" dirty="0" smtClean="0">
                <a:solidFill>
                  <a:schemeClr val="bg1"/>
                </a:solidFill>
                <a:latin typeface="Calibri" panose="020F0502020204030204" pitchFamily="34" charset="0"/>
              </a:rPr>
              <a:t>Current asthma increased from 7.3% in 2001 to 7.9% in 2017.</a:t>
            </a:r>
            <a:endParaRPr lang="en-US" baseline="0" dirty="0" smtClean="0">
              <a:latin typeface="Arial" charset="0"/>
            </a:endParaRPr>
          </a:p>
          <a:p>
            <a:pPr algn="l" eaLnBrk="1" hangingPunct="1"/>
            <a:endParaRPr lang="en-US" baseline="0" dirty="0" smtClean="0">
              <a:latin typeface="Arial" charset="0"/>
            </a:endParaRPr>
          </a:p>
          <a:p>
            <a:pPr algn="l" eaLnBrk="1" hangingPunct="1"/>
            <a:r>
              <a:rPr lang="en-US" baseline="0" dirty="0" err="1" smtClean="0">
                <a:latin typeface="Arial" charset="0"/>
              </a:rPr>
              <a:t>Joinpoint</a:t>
            </a:r>
            <a:r>
              <a:rPr lang="en-US" baseline="0" dirty="0" smtClean="0">
                <a:latin typeface="Arial" charset="0"/>
              </a:rPr>
              <a:t> regression software was used for trend analysis for current asthma prevalence, 2001-2017. Standard errors were unavailable for asthma period prevalence, 1980-1996.</a:t>
            </a:r>
          </a:p>
          <a:p>
            <a:pPr algn="l" eaLnBrk="1" hangingPunct="1"/>
            <a:endParaRPr lang="en-US" baseline="0" dirty="0" smtClean="0">
              <a:latin typeface="Arial" charset="0"/>
            </a:endParaRPr>
          </a:p>
          <a:p>
            <a:pPr algn="l" eaLnBrk="1" hangingPunct="1"/>
            <a:r>
              <a:rPr lang="en-US" baseline="0" dirty="0" smtClean="0">
                <a:latin typeface="Arial" charset="0"/>
              </a:rPr>
              <a:t>0 </a:t>
            </a:r>
            <a:r>
              <a:rPr lang="en-US" baseline="0" dirty="0" err="1" smtClean="0">
                <a:latin typeface="Arial" charset="0"/>
              </a:rPr>
              <a:t>Joinpoints</a:t>
            </a:r>
            <a:r>
              <a:rPr lang="en-US" baseline="0" dirty="0" smtClean="0">
                <a:latin typeface="Arial" charset="0"/>
              </a:rPr>
              <a:t>:</a:t>
            </a:r>
          </a:p>
          <a:p>
            <a:pPr algn="l" eaLnBrk="1" hangingPunct="1"/>
            <a:r>
              <a:rPr lang="en-US" baseline="0" dirty="0" smtClean="0">
                <a:latin typeface="Arial" charset="0"/>
              </a:rPr>
              <a:t>Segment 1: The percent of current asthma increased from 2001 to 2017. The Annual Percent change was 0.7, p-value=0.0; statistically significant. </a:t>
            </a:r>
          </a:p>
          <a:p>
            <a:pPr algn="l" eaLnBrk="1" hangingPunct="1"/>
            <a:endParaRPr lang="en-US" baseline="0" dirty="0" smtClean="0">
              <a:latin typeface="Arial" charset="0"/>
            </a:endParaRPr>
          </a:p>
          <a:p>
            <a:pPr algn="l" eaLnBrk="1" hangingPunct="1"/>
            <a:r>
              <a:rPr lang="en-US" baseline="0" dirty="0" smtClean="0">
                <a:latin typeface="Arial" charset="0"/>
              </a:rPr>
              <a:t>1 </a:t>
            </a:r>
            <a:r>
              <a:rPr lang="en-US" baseline="0" dirty="0" err="1" smtClean="0">
                <a:latin typeface="Arial" charset="0"/>
              </a:rPr>
              <a:t>Joinpoint</a:t>
            </a:r>
            <a:r>
              <a:rPr lang="en-US" baseline="0" dirty="0" smtClean="0">
                <a:latin typeface="Arial" charset="0"/>
              </a:rPr>
              <a:t>:</a:t>
            </a:r>
          </a:p>
          <a:p>
            <a:pPr algn="l" eaLnBrk="1" hangingPunct="1"/>
            <a:r>
              <a:rPr lang="en-US" baseline="0" dirty="0" smtClean="0">
                <a:latin typeface="Arial" charset="0"/>
              </a:rPr>
              <a:t>Segment 1: Percent of current asthma increased from 2001 to 2010. Annual Percent Change was 1.5, p-value=0.0; statistically significant. </a:t>
            </a:r>
          </a:p>
          <a:p>
            <a:pPr algn="l" eaLnBrk="1" hangingPunct="1"/>
            <a:r>
              <a:rPr lang="en-US" baseline="0" dirty="0" smtClean="0">
                <a:latin typeface="Arial" charset="0"/>
              </a:rPr>
              <a:t>Segment 2: Percent of current asthma decreased from 2010 to 2017 but was not significant. Annual Percent Change was 0.4, p-value=0.4; not statistically significant. </a:t>
            </a:r>
          </a:p>
          <a:p>
            <a:pPr algn="l" eaLnBrk="1" hangingPunct="1"/>
            <a:endParaRPr lang="en-US" baseline="0" dirty="0" smtClean="0">
              <a:latin typeface="Arial" charset="0"/>
            </a:endParaRPr>
          </a:p>
          <a:p>
            <a:pPr algn="l" eaLnBrk="1" hangingPunct="1"/>
            <a:r>
              <a:rPr lang="en-US" baseline="0" dirty="0" smtClean="0">
                <a:latin typeface="Arial" charset="0"/>
              </a:rPr>
              <a:t>2 </a:t>
            </a:r>
            <a:r>
              <a:rPr lang="en-US" baseline="0" dirty="0" err="1" smtClean="0">
                <a:latin typeface="Arial" charset="0"/>
              </a:rPr>
              <a:t>Joinpoints</a:t>
            </a:r>
            <a:r>
              <a:rPr lang="en-US" baseline="0" dirty="0" smtClean="0">
                <a:latin typeface="Arial" charset="0"/>
              </a:rPr>
              <a:t>:</a:t>
            </a:r>
          </a:p>
          <a:p>
            <a:pPr algn="l" eaLnBrk="1" hangingPunct="1"/>
            <a:r>
              <a:rPr lang="en-US" baseline="0" dirty="0" smtClean="0">
                <a:latin typeface="Arial" charset="0"/>
              </a:rPr>
              <a:t>Segment 1: The percent of current asthma increased from 2001 to 2011. APC was 1.6, p-value=0.0; statistically significant.</a:t>
            </a:r>
          </a:p>
          <a:p>
            <a:pPr algn="l" eaLnBrk="1" hangingPunct="1"/>
            <a:r>
              <a:rPr lang="en-US" baseline="0" dirty="0" smtClean="0">
                <a:latin typeface="Arial" charset="0"/>
              </a:rPr>
              <a:t>Segment 2: The percent of current asthma decreased from 2011 to 2014. APC was -3.5, p-value=0.4; not statistically significant.</a:t>
            </a:r>
          </a:p>
          <a:p>
            <a:pPr algn="l" eaLnBrk="1" hangingPunct="1"/>
            <a:r>
              <a:rPr lang="en-US" baseline="0" dirty="0" smtClean="0">
                <a:latin typeface="Arial" charset="0"/>
              </a:rPr>
              <a:t>Segment 3: The percent of current asthma increased from 2014 to 2017. APC was 2.8, p-value=0.3; not statistically significant. </a:t>
            </a:r>
          </a:p>
          <a:p>
            <a:pPr algn="l" eaLnBrk="1" hangingPunct="1"/>
            <a:endParaRPr lang="en-US" baseline="0" dirty="0" smtClean="0">
              <a:latin typeface="Arial" charset="0"/>
            </a:endParaRPr>
          </a:p>
          <a:p>
            <a:pPr algn="l" eaLnBrk="1" hangingPunct="1"/>
            <a:r>
              <a:rPr lang="en-US" baseline="0" dirty="0" smtClean="0">
                <a:latin typeface="Arial" charset="0"/>
              </a:rPr>
              <a:t>3 </a:t>
            </a:r>
            <a:r>
              <a:rPr lang="en-US" baseline="0" dirty="0" err="1" smtClean="0">
                <a:latin typeface="Arial" charset="0"/>
              </a:rPr>
              <a:t>Jointpoints</a:t>
            </a:r>
            <a:r>
              <a:rPr lang="en-US" baseline="0" dirty="0" smtClean="0">
                <a:latin typeface="Arial" charset="0"/>
              </a:rPr>
              <a:t>:</a:t>
            </a:r>
          </a:p>
          <a:p>
            <a:pPr algn="l" eaLnBrk="1" hangingPunct="1"/>
            <a:r>
              <a:rPr lang="en-US" baseline="0" dirty="0" smtClean="0">
                <a:latin typeface="Arial" charset="0"/>
              </a:rPr>
              <a:t>Segment 1: The percent of current asthma decreased from 2001 to 2003, but not significantly. APC was -2.1, p-value=0.6; not statistically significant.</a:t>
            </a:r>
          </a:p>
          <a:p>
            <a:pPr algn="l" eaLnBrk="1" hangingPunct="1"/>
            <a:r>
              <a:rPr lang="en-US" baseline="0" dirty="0" smtClean="0">
                <a:latin typeface="Arial" charset="0"/>
              </a:rPr>
              <a:t>Segment 2: The percent of current asthma increased from 2003 to 2010. APC was 2.9, p-value=0.0; statistically significant. </a:t>
            </a:r>
          </a:p>
          <a:p>
            <a:pPr algn="l" eaLnBrk="1" hangingPunct="1"/>
            <a:r>
              <a:rPr lang="en-US" baseline="0" dirty="0" smtClean="0">
                <a:latin typeface="Arial" charset="0"/>
              </a:rPr>
              <a:t>Segment 3: The percent of current asthma decreased from 2010 to 2013. APC was -3.7, p-value=0.3; not statistically significant. </a:t>
            </a:r>
          </a:p>
          <a:p>
            <a:pPr algn="l" eaLnBrk="1" hangingPunct="1"/>
            <a:r>
              <a:rPr lang="en-US" baseline="0" dirty="0" smtClean="0">
                <a:latin typeface="Arial" charset="0"/>
              </a:rPr>
              <a:t>Segment 4: The percent of current asthma increased from 2013 to 2017. APC was 1.5, p-value=0.3; not statistically significant.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4327">
              <a:defRPr/>
            </a:pPr>
            <a:r>
              <a:rPr lang="en-US" dirty="0" smtClean="0"/>
              <a:t>About 25 </a:t>
            </a:r>
            <a:r>
              <a:rPr lang="en-US" dirty="0"/>
              <a:t>million, </a:t>
            </a:r>
            <a:r>
              <a:rPr lang="en-US" dirty="0" smtClean="0"/>
              <a:t>8%, </a:t>
            </a:r>
            <a:r>
              <a:rPr lang="en-US" dirty="0"/>
              <a:t>of the </a:t>
            </a:r>
            <a:r>
              <a:rPr lang="en-US" dirty="0" smtClean="0"/>
              <a:t>population </a:t>
            </a:r>
            <a:r>
              <a:rPr lang="en-US" dirty="0"/>
              <a:t>had asthma in </a:t>
            </a:r>
            <a:r>
              <a:rPr lang="en-US" dirty="0" smtClean="0"/>
              <a:t>2017, </a:t>
            </a:r>
            <a:r>
              <a:rPr lang="en-US" dirty="0"/>
              <a:t>compared </a:t>
            </a:r>
            <a:r>
              <a:rPr lang="en-US" dirty="0" smtClean="0"/>
              <a:t>to</a:t>
            </a:r>
            <a:r>
              <a:rPr lang="en-US" baseline="0" dirty="0" smtClean="0"/>
              <a:t> </a:t>
            </a:r>
            <a:r>
              <a:rPr lang="en-US" dirty="0" smtClean="0"/>
              <a:t>20 </a:t>
            </a:r>
            <a:r>
              <a:rPr lang="en-US" dirty="0"/>
              <a:t>million, or </a:t>
            </a:r>
            <a:r>
              <a:rPr lang="en-US" dirty="0" smtClean="0"/>
              <a:t>7.3%,</a:t>
            </a:r>
            <a:r>
              <a:rPr lang="en-US" baseline="0" dirty="0" smtClean="0"/>
              <a:t> who had asthma</a:t>
            </a:r>
            <a:r>
              <a:rPr lang="en-US" dirty="0" smtClean="0"/>
              <a:t> </a:t>
            </a:r>
            <a:r>
              <a:rPr lang="en-US" dirty="0"/>
              <a:t>in 2001</a:t>
            </a:r>
            <a:r>
              <a:rPr lang="en-US" dirty="0" smtClean="0"/>
              <a:t>.</a:t>
            </a:r>
          </a:p>
          <a:p>
            <a:pPr marL="0" marR="0" lvl="0" indent="0" algn="l" defTabSz="914327"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ndParaRPr>
          </a:p>
          <a:p>
            <a:pPr algn="l" eaLnBrk="1" hangingPunct="1"/>
            <a:r>
              <a:rPr lang="en-US" baseline="0" dirty="0" err="1" smtClean="0">
                <a:latin typeface="Arial" charset="0"/>
              </a:rPr>
              <a:t>Joinpoint</a:t>
            </a:r>
            <a:r>
              <a:rPr lang="en-US" baseline="0" dirty="0" smtClean="0">
                <a:latin typeface="Arial" charset="0"/>
              </a:rPr>
              <a:t> regression software was used for trend analysis for current asthma percent, 2001-2017. </a:t>
            </a:r>
          </a:p>
          <a:p>
            <a:pPr algn="l" eaLnBrk="1" hangingPunct="1"/>
            <a:endParaRPr lang="en-US" baseline="0" dirty="0" smtClean="0">
              <a:latin typeface="Arial" charset="0"/>
            </a:endParaRPr>
          </a:p>
          <a:p>
            <a:pPr algn="l" eaLnBrk="1" hangingPunct="1"/>
            <a:r>
              <a:rPr lang="en-US" baseline="0" dirty="0" smtClean="0">
                <a:latin typeface="Arial" charset="0"/>
              </a:rPr>
              <a:t>0 </a:t>
            </a:r>
            <a:r>
              <a:rPr lang="en-US" baseline="0" dirty="0" err="1" smtClean="0">
                <a:latin typeface="Arial" charset="0"/>
              </a:rPr>
              <a:t>Joinpoints</a:t>
            </a:r>
            <a:r>
              <a:rPr lang="en-US" baseline="0" dirty="0" smtClean="0">
                <a:latin typeface="Arial" charset="0"/>
              </a:rPr>
              <a:t>:</a:t>
            </a:r>
          </a:p>
          <a:p>
            <a:pPr algn="l" eaLnBrk="1" hangingPunct="1"/>
            <a:r>
              <a:rPr lang="en-US" baseline="0" dirty="0" smtClean="0">
                <a:latin typeface="Arial" charset="0"/>
              </a:rPr>
              <a:t>Segment 1: The percent of current asthma increased from 2001 to 2017. The Annual Percent change was 0.7, p-value=0.0; statistically significant. </a:t>
            </a:r>
          </a:p>
          <a:p>
            <a:pPr algn="l" eaLnBrk="1" hangingPunct="1"/>
            <a:endParaRPr lang="en-US" baseline="0" dirty="0" smtClean="0">
              <a:latin typeface="Arial" charset="0"/>
            </a:endParaRPr>
          </a:p>
          <a:p>
            <a:pPr algn="l" eaLnBrk="1" hangingPunct="1"/>
            <a:r>
              <a:rPr lang="en-US" baseline="0" dirty="0" smtClean="0">
                <a:latin typeface="Arial" charset="0"/>
              </a:rPr>
              <a:t>1 </a:t>
            </a:r>
            <a:r>
              <a:rPr lang="en-US" baseline="0" dirty="0" err="1" smtClean="0">
                <a:latin typeface="Arial" charset="0"/>
              </a:rPr>
              <a:t>Joinpoint</a:t>
            </a:r>
            <a:r>
              <a:rPr lang="en-US" baseline="0" dirty="0" smtClean="0">
                <a:latin typeface="Arial" charset="0"/>
              </a:rPr>
              <a:t>:</a:t>
            </a:r>
          </a:p>
          <a:p>
            <a:pPr algn="l" eaLnBrk="1" hangingPunct="1"/>
            <a:r>
              <a:rPr lang="en-US" baseline="0" dirty="0" smtClean="0">
                <a:latin typeface="Arial" charset="0"/>
              </a:rPr>
              <a:t>Segment 1: Percent of current asthma increased from 2001 to 2010. Annual Percent Change was 1.5, p-value=0.0; statistically significant. </a:t>
            </a:r>
          </a:p>
          <a:p>
            <a:pPr algn="l" eaLnBrk="1" hangingPunct="1"/>
            <a:r>
              <a:rPr lang="en-US" baseline="0" dirty="0" smtClean="0">
                <a:latin typeface="Arial" charset="0"/>
              </a:rPr>
              <a:t>Segment 2: Percent of current asthma decreased from 2010 to 2017 but was not significant. Annual Percent Change was 0.4, p-value=0.4; not statistically significant. </a:t>
            </a:r>
          </a:p>
          <a:p>
            <a:pPr algn="l" eaLnBrk="1" hangingPunct="1"/>
            <a:endParaRPr lang="en-US" baseline="0" dirty="0" smtClean="0">
              <a:latin typeface="Arial" charset="0"/>
            </a:endParaRPr>
          </a:p>
          <a:p>
            <a:pPr algn="l" eaLnBrk="1" hangingPunct="1"/>
            <a:r>
              <a:rPr lang="en-US" baseline="0" dirty="0" smtClean="0">
                <a:latin typeface="Arial" charset="0"/>
              </a:rPr>
              <a:t>2 </a:t>
            </a:r>
            <a:r>
              <a:rPr lang="en-US" baseline="0" dirty="0" err="1" smtClean="0">
                <a:latin typeface="Arial" charset="0"/>
              </a:rPr>
              <a:t>Joinpoints</a:t>
            </a:r>
            <a:r>
              <a:rPr lang="en-US" baseline="0" dirty="0" smtClean="0">
                <a:latin typeface="Arial" charset="0"/>
              </a:rPr>
              <a:t>:</a:t>
            </a:r>
          </a:p>
          <a:p>
            <a:pPr algn="l" eaLnBrk="1" hangingPunct="1"/>
            <a:r>
              <a:rPr lang="en-US" baseline="0" dirty="0" smtClean="0">
                <a:latin typeface="Arial" charset="0"/>
              </a:rPr>
              <a:t>Segment 1: The percent of current asthma increased from 2001 to 2011. APC was 1.6, p-value=0.0; statistically significant.</a:t>
            </a:r>
          </a:p>
          <a:p>
            <a:pPr algn="l" eaLnBrk="1" hangingPunct="1"/>
            <a:r>
              <a:rPr lang="en-US" baseline="0" dirty="0" smtClean="0">
                <a:latin typeface="Arial" charset="0"/>
              </a:rPr>
              <a:t>Segment 2: The percent of current asthma decreased from 2011 to 2014, but not significantly. APC was -3.5, p-value=0.4; not statistically significant.</a:t>
            </a:r>
          </a:p>
          <a:p>
            <a:pPr algn="l" eaLnBrk="1" hangingPunct="1"/>
            <a:r>
              <a:rPr lang="en-US" baseline="0" dirty="0" smtClean="0">
                <a:latin typeface="Arial" charset="0"/>
              </a:rPr>
              <a:t>Segment 3: The percent of current asthma increased from 2014 to 2017, but not significantly. APC was 2.8, p-value=0.3; not statistically significant. </a:t>
            </a:r>
          </a:p>
          <a:p>
            <a:pPr algn="l" eaLnBrk="1" hangingPunct="1"/>
            <a:endParaRPr lang="en-US" baseline="0" dirty="0" smtClean="0">
              <a:latin typeface="Arial" charset="0"/>
            </a:endParaRPr>
          </a:p>
          <a:p>
            <a:pPr algn="l" eaLnBrk="1" hangingPunct="1"/>
            <a:r>
              <a:rPr lang="en-US" baseline="0" dirty="0" smtClean="0">
                <a:latin typeface="Arial" charset="0"/>
              </a:rPr>
              <a:t>3 </a:t>
            </a:r>
            <a:r>
              <a:rPr lang="en-US" baseline="0" dirty="0" err="1" smtClean="0">
                <a:latin typeface="Arial" charset="0"/>
              </a:rPr>
              <a:t>Jointpoints</a:t>
            </a:r>
            <a:r>
              <a:rPr lang="en-US" baseline="0" dirty="0" smtClean="0">
                <a:latin typeface="Arial" charset="0"/>
              </a:rPr>
              <a:t>:</a:t>
            </a:r>
          </a:p>
          <a:p>
            <a:pPr algn="l" eaLnBrk="1" hangingPunct="1"/>
            <a:r>
              <a:rPr lang="en-US" baseline="0" dirty="0" smtClean="0">
                <a:latin typeface="Arial" charset="0"/>
              </a:rPr>
              <a:t>Segment 1: The percent of current asthma decreased from 2001 to 2003, but not significantly. APC was -2.1, p-value=0.6; not statistically significant.</a:t>
            </a:r>
          </a:p>
          <a:p>
            <a:pPr algn="l" eaLnBrk="1" hangingPunct="1"/>
            <a:r>
              <a:rPr lang="en-US" baseline="0" dirty="0" smtClean="0">
                <a:latin typeface="Arial" charset="0"/>
              </a:rPr>
              <a:t>Segment 2: The percent of current asthma increased from 2003 to 2010. APC was 2.9, p-value=0.0; statistically significant. </a:t>
            </a:r>
          </a:p>
          <a:p>
            <a:pPr algn="l" eaLnBrk="1" hangingPunct="1"/>
            <a:r>
              <a:rPr lang="en-US" baseline="0" dirty="0" smtClean="0">
                <a:latin typeface="Arial" charset="0"/>
              </a:rPr>
              <a:t>Segment 3: The percent of current asthma decreased from 2010 to 2013, but not significantly. APC was -3.7, p-value=0.3; not statistically significant. </a:t>
            </a:r>
          </a:p>
          <a:p>
            <a:pPr algn="l" eaLnBrk="1" hangingPunct="1"/>
            <a:r>
              <a:rPr lang="en-US" baseline="0" dirty="0" smtClean="0">
                <a:latin typeface="Arial" charset="0"/>
              </a:rPr>
              <a:t>Segment 4: The percent of current asthma increased from 2013 to 2017, but not significantly. APC was 1.5, p-value=0.3; not statistically significant. </a:t>
            </a:r>
          </a:p>
          <a:p>
            <a:pPr defTabSz="914327">
              <a:defRPr/>
            </a:pPr>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fld id="{06B58504-2C71-493B-8EAB-3C99C006E3C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20272443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15505284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38512116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extLst>
      <p:ext uri="{BB962C8B-B14F-4D97-AF65-F5344CB8AC3E}">
        <p14:creationId xmlns:p14="http://schemas.microsoft.com/office/powerpoint/2010/main" val="401059539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24172374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11409724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202894049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368837780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19340156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r>
              <a:rPr lang="en-US" noProof="0" smtClean="0"/>
              <a:t>Click icon to add chart</a:t>
            </a:r>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1A4EBD27-DC53-4898-B72E-5655E4B22A68}" type="slidenum">
              <a:rPr lang="en-US" smtClean="0"/>
              <a:pPr>
                <a:defRPr/>
              </a:pPr>
              <a:t>‹#›</a:t>
            </a:fld>
            <a:endParaRPr lang="en-US"/>
          </a:p>
        </p:txBody>
      </p:sp>
    </p:spTree>
    <p:extLst>
      <p:ext uri="{BB962C8B-B14F-4D97-AF65-F5344CB8AC3E}">
        <p14:creationId xmlns:p14="http://schemas.microsoft.com/office/powerpoint/2010/main" val="3412199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9D6636-01E5-4D0C-BC43-B2AB71FC708D}" type="datetimeFigureOut">
              <a:rPr lang="en-US" smtClean="0"/>
              <a:pPr/>
              <a:t>5/30/2019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6BCA30-218A-455F-A9CC-44767D268CF0}" type="slidenum">
              <a:rPr lang="en-US" smtClean="0"/>
              <a:pPr/>
              <a:t>‹#›</a:t>
            </a:fld>
            <a:endParaRPr lang="en-US"/>
          </a:p>
        </p:txBody>
      </p:sp>
    </p:spTree>
    <p:extLst>
      <p:ext uri="{BB962C8B-B14F-4D97-AF65-F5344CB8AC3E}">
        <p14:creationId xmlns:p14="http://schemas.microsoft.com/office/powerpoint/2010/main" val="1625689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2250"/>
              </a:lnSpc>
              <a:defRPr sz="2100" b="1" baseline="0">
                <a:solidFill>
                  <a:srgbClr val="008265"/>
                </a:solidFill>
                <a:effectLst/>
                <a:latin typeface="Calibri" pitchFamily="34" charset="0"/>
              </a:defRPr>
            </a:lvl1pPr>
          </a:lstStyle>
          <a:p>
            <a:r>
              <a:rPr lang="en-US" dirty="0" smtClean="0"/>
              <a:t>Bottom band: NCEH</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8134"/>
          <a:stretch/>
        </p:blipFill>
        <p:spPr>
          <a:xfrm>
            <a:off x="0" y="6688021"/>
            <a:ext cx="9144000" cy="169981"/>
          </a:xfrm>
          <a:prstGeom prst="rect">
            <a:avLst/>
          </a:prstGeom>
        </p:spPr>
      </p:pic>
      <p:sp>
        <p:nvSpPr>
          <p:cNvPr id="7" name="Text Placeholder 7"/>
          <p:cNvSpPr>
            <a:spLocks noGrp="1"/>
          </p:cNvSpPr>
          <p:nvPr>
            <p:ph type="body" sz="quarter" idx="10"/>
          </p:nvPr>
        </p:nvSpPr>
        <p:spPr>
          <a:xfrm>
            <a:off x="457200" y="1545167"/>
            <a:ext cx="8229600" cy="4455584"/>
          </a:xfrm>
          <a:prstGeom prst="rect">
            <a:avLst/>
          </a:prstGeom>
        </p:spPr>
        <p:txBody>
          <a:bodyPr/>
          <a:lstStyle>
            <a:lvl1pPr marL="257175" indent="-257175">
              <a:buFont typeface="Wingdings" panose="05000000000000000000" pitchFamily="2" charset="2"/>
              <a:buChar char="§"/>
              <a:defRPr sz="1500">
                <a:solidFill>
                  <a:schemeClr val="accent4">
                    <a:lumMod val="75000"/>
                  </a:schemeClr>
                </a:solidFill>
              </a:defRPr>
            </a:lvl1pPr>
            <a:lvl2pPr>
              <a:buClr>
                <a:srgbClr val="532E63"/>
              </a:buClr>
              <a:defRPr sz="1500">
                <a:solidFill>
                  <a:schemeClr val="accent4">
                    <a:lumMod val="75000"/>
                  </a:schemeClr>
                </a:solidFill>
              </a:defRPr>
            </a:lvl2pPr>
            <a:lvl3pPr>
              <a:buClr>
                <a:srgbClr val="7A003C"/>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7653130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55478205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84896810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99940678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94154827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87072759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9819125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7259596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8650613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Rectangle 10"/>
          <p:cNvSpPr/>
          <p:nvPr/>
        </p:nvSpPr>
        <p:spPr>
          <a:xfrm>
            <a:off x="1371600" y="4706034"/>
            <a:ext cx="5943600" cy="646331"/>
          </a:xfrm>
          <a:prstGeom prst="rect">
            <a:avLst/>
          </a:prstGeom>
        </p:spPr>
        <p:txBody>
          <a:bodyPr wrap="square">
            <a:spAutoFit/>
          </a:bodyPr>
          <a:lstStyle/>
          <a:p>
            <a:pPr fontAlgn="base">
              <a:spcBef>
                <a:spcPct val="0"/>
              </a:spcBef>
              <a:spcAft>
                <a:spcPct val="0"/>
              </a:spcAft>
            </a:pPr>
            <a:r>
              <a:rPr lang="en-US" sz="1200" b="1" dirty="0" smtClean="0">
                <a:solidFill>
                  <a:srgbClr val="FFFFFF"/>
                </a:solidFill>
              </a:rPr>
              <a:t>1600 Clifton Road NE, Atlanta, GA 30333</a:t>
            </a:r>
          </a:p>
          <a:p>
            <a:pPr fontAlgn="base">
              <a:spcBef>
                <a:spcPct val="0"/>
              </a:spcBef>
              <a:spcAft>
                <a:spcPct val="0"/>
              </a:spcAft>
            </a:pPr>
            <a:r>
              <a:rPr lang="en-US" sz="1200" b="1" dirty="0" smtClean="0">
                <a:solidFill>
                  <a:srgbClr val="FFFFFF"/>
                </a:solidFill>
              </a:rPr>
              <a:t>Telephone, 1-800-CDC-INFO (232-4636)/TTY: 1-888-232-6348</a:t>
            </a:r>
          </a:p>
          <a:p>
            <a:pPr fontAlgn="base">
              <a:spcBef>
                <a:spcPct val="0"/>
              </a:spcBef>
              <a:spcAft>
                <a:spcPct val="0"/>
              </a:spcAft>
            </a:pPr>
            <a:r>
              <a:rPr lang="en-US" sz="1200" b="1"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8" name="Rectangle 7"/>
          <p:cNvSpPr/>
          <p:nvPr/>
        </p:nvSpPr>
        <p:spPr>
          <a:xfrm>
            <a:off x="1371600" y="4432012"/>
            <a:ext cx="6400800" cy="292388"/>
          </a:xfrm>
          <a:prstGeom prst="rect">
            <a:avLst/>
          </a:prstGeom>
        </p:spPr>
        <p:txBody>
          <a:bodyPr wrap="square">
            <a:spAutoFit/>
          </a:bodyPr>
          <a:lstStyle/>
          <a:p>
            <a:pPr fontAlgn="base">
              <a:spcBef>
                <a:spcPct val="0"/>
              </a:spcBef>
              <a:spcAft>
                <a:spcPct val="0"/>
              </a:spcAft>
            </a:pPr>
            <a:r>
              <a:rPr lang="en-US" sz="1300" dirty="0" smtClean="0">
                <a:solidFill>
                  <a:srgbClr val="FFFFFF"/>
                </a:solidFill>
              </a:rPr>
              <a:t>For more information please contact Centers for Disease Control and Prevention</a:t>
            </a:r>
          </a:p>
        </p:txBody>
      </p:sp>
      <p:sp>
        <p:nvSpPr>
          <p:cNvPr id="13" name="Rectangle 12"/>
          <p:cNvSpPr/>
          <p:nvPr/>
        </p:nvSpPr>
        <p:spPr>
          <a:xfrm>
            <a:off x="1371600" y="4706034"/>
            <a:ext cx="5943600" cy="646331"/>
          </a:xfrm>
          <a:prstGeom prst="rect">
            <a:avLst/>
          </a:prstGeom>
        </p:spPr>
        <p:txBody>
          <a:bodyPr wrap="square">
            <a:spAutoFit/>
          </a:bodyPr>
          <a:lstStyle/>
          <a:p>
            <a:pPr fontAlgn="base">
              <a:spcBef>
                <a:spcPct val="0"/>
              </a:spcBef>
              <a:spcAft>
                <a:spcPct val="0"/>
              </a:spcAft>
            </a:pPr>
            <a:r>
              <a:rPr lang="en-US" sz="1200" b="1" dirty="0" smtClean="0">
                <a:solidFill>
                  <a:srgbClr val="FFFFFF"/>
                </a:solidFill>
              </a:rPr>
              <a:t>1600 Clifton Road NE, Atlanta, GA 30333</a:t>
            </a:r>
          </a:p>
          <a:p>
            <a:pPr fontAlgn="base">
              <a:spcBef>
                <a:spcPct val="0"/>
              </a:spcBef>
              <a:spcAft>
                <a:spcPct val="0"/>
              </a:spcAft>
            </a:pPr>
            <a:r>
              <a:rPr lang="en-US" sz="1200" b="1" dirty="0" smtClean="0">
                <a:solidFill>
                  <a:srgbClr val="FFFFFF"/>
                </a:solidFill>
              </a:rPr>
              <a:t>Telephone, 1-800-CDC-INFO (232-4636)/TTY: 1-888-232-6348</a:t>
            </a:r>
          </a:p>
          <a:p>
            <a:pPr fontAlgn="base">
              <a:spcBef>
                <a:spcPct val="0"/>
              </a:spcBef>
              <a:spcAft>
                <a:spcPct val="0"/>
              </a:spcAft>
            </a:pPr>
            <a:r>
              <a:rPr lang="en-US" sz="1200" b="1" dirty="0" smtClean="0">
                <a:solidFill>
                  <a:srgbClr val="FFFFFF"/>
                </a:solidFill>
              </a:rPr>
              <a:t>E-mail: cdcinfo@cdc.gov 	Web: www.cdc.gov</a:t>
            </a:r>
          </a:p>
        </p:txBody>
      </p:sp>
      <p:sp>
        <p:nvSpPr>
          <p:cNvPr id="14" name="Rectangle 13"/>
          <p:cNvSpPr/>
          <p:nvPr/>
        </p:nvSpPr>
        <p:spPr>
          <a:xfrm>
            <a:off x="1371600" y="5421868"/>
            <a:ext cx="5943600" cy="369332"/>
          </a:xfrm>
          <a:prstGeom prst="rect">
            <a:avLst/>
          </a:prstGeom>
        </p:spPr>
        <p:txBody>
          <a:bodyPr wrap="square">
            <a:spAutoFit/>
          </a:bodyPr>
          <a:lstStyle/>
          <a:p>
            <a:pPr fontAlgn="base">
              <a:spcBef>
                <a:spcPct val="0"/>
              </a:spcBef>
              <a:spcAft>
                <a:spcPct val="0"/>
              </a:spcAft>
            </a:pPr>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07429662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2250"/>
              </a:lnSpc>
              <a:defRPr sz="21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75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75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41606156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70992850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41906008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2250"/>
              </a:lnSpc>
              <a:defRPr sz="2100" b="1" baseline="0">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86958268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66367120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lnSpc>
                <a:spcPts val="2850"/>
              </a:lnSpc>
              <a:defRPr sz="2700" b="1" cap="all" baseline="0">
                <a:solidFill>
                  <a:schemeClr val="tx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7721005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3"/>
            <a:ext cx="3008313" cy="4356099"/>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59882322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baseline="0">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tx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2728794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371600" y="4343401"/>
            <a:ext cx="6400800" cy="242374"/>
          </a:xfrm>
          <a:prstGeom prst="rect">
            <a:avLst/>
          </a:prstGeom>
        </p:spPr>
        <p:txBody>
          <a:bodyPr>
            <a:spAutoFit/>
          </a:bodyPr>
          <a:lstStyle/>
          <a:p>
            <a:pPr eaLnBrk="0" fontAlgn="base" hangingPunct="0">
              <a:spcBef>
                <a:spcPct val="0"/>
              </a:spcBef>
              <a:spcAft>
                <a:spcPct val="0"/>
              </a:spcAft>
              <a:defRPr/>
            </a:pPr>
            <a:r>
              <a:rPr lang="en-US" sz="975" b="1" dirty="0">
                <a:solidFill>
                  <a:srgbClr val="FFFFFF"/>
                </a:solidFill>
                <a:latin typeface="Arial" panose="020B0604020202020204" pitchFamily="34" charset="0"/>
              </a:rPr>
              <a:t>For more information please contact Centers for Disease Control and Prevention</a:t>
            </a:r>
          </a:p>
        </p:txBody>
      </p:sp>
      <p:sp>
        <p:nvSpPr>
          <p:cNvPr id="6" name="Rectangle 5"/>
          <p:cNvSpPr/>
          <p:nvPr/>
        </p:nvSpPr>
        <p:spPr>
          <a:xfrm>
            <a:off x="1371600" y="4705351"/>
            <a:ext cx="5943600" cy="507831"/>
          </a:xfrm>
          <a:prstGeom prst="rect">
            <a:avLst/>
          </a:prstGeom>
        </p:spPr>
        <p:txBody>
          <a:bodyPr>
            <a:spAutoFit/>
          </a:bodyPr>
          <a:lstStyle/>
          <a:p>
            <a:pPr eaLnBrk="0" fontAlgn="base" hangingPunct="0">
              <a:spcBef>
                <a:spcPct val="0"/>
              </a:spcBef>
              <a:spcAft>
                <a:spcPct val="0"/>
              </a:spcAft>
              <a:defRPr/>
            </a:pPr>
            <a:r>
              <a:rPr lang="en-US" sz="900" dirty="0">
                <a:solidFill>
                  <a:srgbClr val="FFFFFF"/>
                </a:solidFill>
                <a:latin typeface="Arial" panose="020B0604020202020204" pitchFamily="34" charset="0"/>
              </a:rPr>
              <a:t>1600 Clifton Road NE, Atlanta, GA 30333</a:t>
            </a:r>
          </a:p>
          <a:p>
            <a:pPr eaLnBrk="0" fontAlgn="base" hangingPunct="0">
              <a:spcBef>
                <a:spcPct val="0"/>
              </a:spcBef>
              <a:spcAft>
                <a:spcPct val="0"/>
              </a:spcAft>
              <a:defRPr/>
            </a:pPr>
            <a:r>
              <a:rPr lang="en-US" sz="900" dirty="0">
                <a:solidFill>
                  <a:srgbClr val="FFFFFF"/>
                </a:solidFill>
                <a:latin typeface="Arial" panose="020B0604020202020204" pitchFamily="34" charset="0"/>
              </a:rPr>
              <a:t>Telephone, 1-800-CDC-INFO (232-4636)/TTY: 1-888-232-6348</a:t>
            </a:r>
          </a:p>
          <a:p>
            <a:pPr eaLnBrk="0" fontAlgn="base" hangingPunct="0">
              <a:spcBef>
                <a:spcPct val="0"/>
              </a:spcBef>
              <a:spcAft>
                <a:spcPct val="0"/>
              </a:spcAft>
              <a:defRPr/>
            </a:pPr>
            <a:r>
              <a:rPr lang="en-US" sz="900" dirty="0">
                <a:solidFill>
                  <a:srgbClr val="FFFFFF"/>
                </a:solidFill>
                <a:latin typeface="Arial" panose="020B0604020202020204" pitchFamily="34" charset="0"/>
              </a:rPr>
              <a:t>E-mail: cdcinfo@cdc.gov 	Web: www.cdc.gov</a:t>
            </a:r>
          </a:p>
        </p:txBody>
      </p:sp>
      <p:sp>
        <p:nvSpPr>
          <p:cNvPr id="7" name="Rectangle 6"/>
          <p:cNvSpPr/>
          <p:nvPr/>
        </p:nvSpPr>
        <p:spPr>
          <a:xfrm>
            <a:off x="1371600" y="5421314"/>
            <a:ext cx="5943600" cy="300082"/>
          </a:xfrm>
          <a:prstGeom prst="rect">
            <a:avLst/>
          </a:prstGeom>
        </p:spPr>
        <p:txBody>
          <a:bodyPr>
            <a:spAutoFit/>
          </a:bodyPr>
          <a:lstStyle/>
          <a:p>
            <a:pPr eaLnBrk="0" fontAlgn="base" hangingPunct="0">
              <a:spcBef>
                <a:spcPct val="0"/>
              </a:spcBef>
              <a:spcAft>
                <a:spcPct val="0"/>
              </a:spcAft>
              <a:defRPr/>
            </a:pPr>
            <a:r>
              <a:rPr lang="en-US" sz="675" dirty="0">
                <a:solidFill>
                  <a:srgbClr val="FFFFFF"/>
                </a:solidFill>
                <a:latin typeface="Arial" panose="020B0604020202020204" pitchFamily="34" charset="0"/>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75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75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5444721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xfrm>
            <a:off x="457200" y="6243638"/>
            <a:ext cx="2133600" cy="457200"/>
          </a:xfrm>
          <a:prstGeom prst="rect">
            <a:avLst/>
          </a:prstGeom>
        </p:spPr>
        <p:txBody>
          <a:bodyPr/>
          <a:lstStyle>
            <a:lvl1pPr eaLnBrk="0" hangingPunct="0">
              <a:defRPr/>
            </a:lvl1pPr>
          </a:lstStyle>
          <a:p>
            <a:pPr fontAlgn="base">
              <a:spcBef>
                <a:spcPct val="0"/>
              </a:spcBef>
              <a:spcAft>
                <a:spcPct val="0"/>
              </a:spcAft>
              <a:defRPr/>
            </a:pPr>
            <a:endParaRPr lang="en-US">
              <a:solidFill>
                <a:srgbClr val="FFC000"/>
              </a:solidFill>
              <a:latin typeface="Arial" panose="020B0604020202020204" pitchFamily="34" charset="0"/>
            </a:endParaRPr>
          </a:p>
        </p:txBody>
      </p:sp>
      <p:sp>
        <p:nvSpPr>
          <p:cNvPr id="3" name="Rectangle 45"/>
          <p:cNvSpPr>
            <a:spLocks noGrp="1" noChangeArrowheads="1"/>
          </p:cNvSpPr>
          <p:nvPr>
            <p:ph type="ftr" sz="quarter" idx="11"/>
          </p:nvPr>
        </p:nvSpPr>
        <p:spPr>
          <a:xfrm>
            <a:off x="3124200" y="6248400"/>
            <a:ext cx="2895600" cy="457200"/>
          </a:xfrm>
          <a:prstGeom prst="rect">
            <a:avLst/>
          </a:prstGeom>
        </p:spPr>
        <p:txBody>
          <a:bodyPr/>
          <a:lstStyle>
            <a:lvl1pPr eaLnBrk="0" hangingPunct="0">
              <a:defRPr/>
            </a:lvl1pPr>
          </a:lstStyle>
          <a:p>
            <a:pPr fontAlgn="base">
              <a:spcBef>
                <a:spcPct val="0"/>
              </a:spcBef>
              <a:spcAft>
                <a:spcPct val="0"/>
              </a:spcAft>
              <a:defRPr/>
            </a:pPr>
            <a:endParaRPr lang="en-US">
              <a:solidFill>
                <a:srgbClr val="FFC000"/>
              </a:solidFill>
              <a:latin typeface="Arial" panose="020B0604020202020204" pitchFamily="34" charset="0"/>
            </a:endParaRPr>
          </a:p>
        </p:txBody>
      </p:sp>
      <p:sp>
        <p:nvSpPr>
          <p:cNvPr id="4" name="Rectangle 46"/>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pPr>
            <a:fld id="{038C4412-172A-4EB0-9E8F-1BA43B17038F}" type="slidenum">
              <a:rPr lang="en-US" altLang="en-US" smtClean="0">
                <a:solidFill>
                  <a:srgbClr val="FFC000"/>
                </a:solidFill>
                <a:latin typeface="Arial" panose="020B0604020202020204" pitchFamily="34" charset="0"/>
              </a:rPr>
              <a:pPr fontAlgn="base">
                <a:spcBef>
                  <a:spcPct val="0"/>
                </a:spcBef>
                <a:spcAft>
                  <a:spcPct val="0"/>
                </a:spcAft>
              </a:pPr>
              <a:t>‹#›</a:t>
            </a:fld>
            <a:endParaRPr lang="en-US" altLang="en-US" smtClean="0">
              <a:solidFill>
                <a:srgbClr val="FFC000"/>
              </a:solidFill>
              <a:latin typeface="Arial" panose="020B0604020202020204" pitchFamily="34" charset="0"/>
            </a:endParaRPr>
          </a:p>
        </p:txBody>
      </p:sp>
    </p:spTree>
    <p:extLst>
      <p:ext uri="{BB962C8B-B14F-4D97-AF65-F5344CB8AC3E}">
        <p14:creationId xmlns:p14="http://schemas.microsoft.com/office/powerpoint/2010/main" val="3028601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2250"/>
              </a:lnSpc>
              <a:defRPr sz="21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75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75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13985175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xfrm>
            <a:off x="457200" y="6243638"/>
            <a:ext cx="2133600" cy="457200"/>
          </a:xfrm>
          <a:prstGeom prst="rect">
            <a:avLst/>
          </a:prstGeom>
        </p:spPr>
        <p:txBody>
          <a:bodyPr/>
          <a:lstStyle>
            <a:lvl1pPr eaLnBrk="0" hangingPunct="0">
              <a:defRPr/>
            </a:lvl1pPr>
          </a:lstStyle>
          <a:p>
            <a:pPr fontAlgn="base">
              <a:spcBef>
                <a:spcPct val="0"/>
              </a:spcBef>
              <a:spcAft>
                <a:spcPct val="0"/>
              </a:spcAft>
              <a:defRPr/>
            </a:pPr>
            <a:endParaRPr lang="en-US">
              <a:solidFill>
                <a:srgbClr val="FFC000"/>
              </a:solidFill>
              <a:latin typeface="Arial" panose="020B0604020202020204" pitchFamily="34" charset="0"/>
            </a:endParaRPr>
          </a:p>
        </p:txBody>
      </p:sp>
      <p:sp>
        <p:nvSpPr>
          <p:cNvPr id="5" name="Rectangle 45"/>
          <p:cNvSpPr>
            <a:spLocks noGrp="1" noChangeArrowheads="1"/>
          </p:cNvSpPr>
          <p:nvPr>
            <p:ph type="ftr" sz="quarter" idx="11"/>
          </p:nvPr>
        </p:nvSpPr>
        <p:spPr>
          <a:xfrm>
            <a:off x="3124200" y="6248400"/>
            <a:ext cx="2895600" cy="457200"/>
          </a:xfrm>
          <a:prstGeom prst="rect">
            <a:avLst/>
          </a:prstGeom>
        </p:spPr>
        <p:txBody>
          <a:bodyPr/>
          <a:lstStyle>
            <a:lvl1pPr eaLnBrk="0" hangingPunct="0">
              <a:defRPr/>
            </a:lvl1pPr>
          </a:lstStyle>
          <a:p>
            <a:pPr fontAlgn="base">
              <a:spcBef>
                <a:spcPct val="0"/>
              </a:spcBef>
              <a:spcAft>
                <a:spcPct val="0"/>
              </a:spcAft>
              <a:defRPr/>
            </a:pPr>
            <a:endParaRPr lang="en-US">
              <a:solidFill>
                <a:srgbClr val="FFC000"/>
              </a:solidFill>
              <a:latin typeface="Arial" panose="020B0604020202020204" pitchFamily="34" charset="0"/>
            </a:endParaRPr>
          </a:p>
        </p:txBody>
      </p:sp>
      <p:sp>
        <p:nvSpPr>
          <p:cNvPr id="6" name="Rectangle 46"/>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pPr>
            <a:fld id="{E7B8876D-B56D-4506-B5A2-4DFA6874706F}" type="slidenum">
              <a:rPr lang="en-US" altLang="en-US" smtClean="0">
                <a:solidFill>
                  <a:srgbClr val="FFC000"/>
                </a:solidFill>
                <a:latin typeface="Arial" panose="020B0604020202020204" pitchFamily="34" charset="0"/>
              </a:rPr>
              <a:pPr fontAlgn="base">
                <a:spcBef>
                  <a:spcPct val="0"/>
                </a:spcBef>
                <a:spcAft>
                  <a:spcPct val="0"/>
                </a:spcAft>
              </a:pPr>
              <a:t>‹#›</a:t>
            </a:fld>
            <a:endParaRPr lang="en-US" altLang="en-US" smtClean="0">
              <a:solidFill>
                <a:srgbClr val="FFC000"/>
              </a:solidFill>
              <a:latin typeface="Arial" panose="020B0604020202020204" pitchFamily="34" charset="0"/>
            </a:endParaRPr>
          </a:p>
        </p:txBody>
      </p:sp>
    </p:spTree>
    <p:extLst>
      <p:ext uri="{BB962C8B-B14F-4D97-AF65-F5344CB8AC3E}">
        <p14:creationId xmlns:p14="http://schemas.microsoft.com/office/powerpoint/2010/main" val="3990241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xfrm>
            <a:off x="457200" y="6243638"/>
            <a:ext cx="2133600" cy="457200"/>
          </a:xfrm>
          <a:prstGeom prst="rect">
            <a:avLst/>
          </a:prstGeom>
        </p:spPr>
        <p:txBody>
          <a:bodyPr/>
          <a:lstStyle>
            <a:lvl1pPr eaLnBrk="0" hangingPunct="0">
              <a:defRPr/>
            </a:lvl1pPr>
          </a:lstStyle>
          <a:p>
            <a:pPr fontAlgn="base">
              <a:spcBef>
                <a:spcPct val="0"/>
              </a:spcBef>
              <a:spcAft>
                <a:spcPct val="0"/>
              </a:spcAft>
              <a:defRPr/>
            </a:pPr>
            <a:endParaRPr lang="en-US">
              <a:solidFill>
                <a:srgbClr val="FFC000"/>
              </a:solidFill>
              <a:latin typeface="Arial" panose="020B0604020202020204" pitchFamily="34" charset="0"/>
            </a:endParaRPr>
          </a:p>
        </p:txBody>
      </p:sp>
      <p:sp>
        <p:nvSpPr>
          <p:cNvPr id="4" name="Rectangle 45"/>
          <p:cNvSpPr>
            <a:spLocks noGrp="1" noChangeArrowheads="1"/>
          </p:cNvSpPr>
          <p:nvPr>
            <p:ph type="ftr" sz="quarter" idx="11"/>
          </p:nvPr>
        </p:nvSpPr>
        <p:spPr>
          <a:xfrm>
            <a:off x="3124200" y="6248400"/>
            <a:ext cx="2895600" cy="457200"/>
          </a:xfrm>
          <a:prstGeom prst="rect">
            <a:avLst/>
          </a:prstGeom>
        </p:spPr>
        <p:txBody>
          <a:bodyPr/>
          <a:lstStyle>
            <a:lvl1pPr eaLnBrk="0" hangingPunct="0">
              <a:defRPr/>
            </a:lvl1pPr>
          </a:lstStyle>
          <a:p>
            <a:pPr fontAlgn="base">
              <a:spcBef>
                <a:spcPct val="0"/>
              </a:spcBef>
              <a:spcAft>
                <a:spcPct val="0"/>
              </a:spcAft>
              <a:defRPr/>
            </a:pPr>
            <a:endParaRPr lang="en-US">
              <a:solidFill>
                <a:srgbClr val="FFC000"/>
              </a:solidFill>
              <a:latin typeface="Arial" panose="020B0604020202020204" pitchFamily="34" charset="0"/>
            </a:endParaRPr>
          </a:p>
        </p:txBody>
      </p:sp>
      <p:sp>
        <p:nvSpPr>
          <p:cNvPr id="5" name="Rectangle 46"/>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pPr>
            <a:fld id="{347FFD03-5912-4BE6-9E38-DBD8104BF9E9}" type="slidenum">
              <a:rPr lang="en-US" altLang="en-US" smtClean="0">
                <a:solidFill>
                  <a:srgbClr val="FFC000"/>
                </a:solidFill>
                <a:latin typeface="Arial" panose="020B0604020202020204" pitchFamily="34" charset="0"/>
              </a:rPr>
              <a:pPr fontAlgn="base">
                <a:spcBef>
                  <a:spcPct val="0"/>
                </a:spcBef>
                <a:spcAft>
                  <a:spcPct val="0"/>
                </a:spcAft>
              </a:pPr>
              <a:t>‹#›</a:t>
            </a:fld>
            <a:endParaRPr lang="en-US" altLang="en-US" smtClean="0">
              <a:solidFill>
                <a:srgbClr val="FFC000"/>
              </a:solidFill>
              <a:latin typeface="Arial" panose="020B0604020202020204" pitchFamily="34" charset="0"/>
            </a:endParaRPr>
          </a:p>
        </p:txBody>
      </p:sp>
    </p:spTree>
    <p:extLst>
      <p:ext uri="{BB962C8B-B14F-4D97-AF65-F5344CB8AC3E}">
        <p14:creationId xmlns:p14="http://schemas.microsoft.com/office/powerpoint/2010/main" val="1892071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a:prstGeom prst="rect">
            <a:avLst/>
          </a:prstGeom>
        </p:spPr>
        <p:txBody>
          <a:bodyPr/>
          <a:lstStyle>
            <a:lvl1pPr>
              <a:defRPr baseline="0">
                <a:solidFill>
                  <a:srgbClr val="FFFF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1034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73175"/>
            <a:ext cx="7772400" cy="1362075"/>
          </a:xfrm>
          <a:prstGeom prst="rect">
            <a:avLst/>
          </a:prstGeom>
        </p:spPr>
        <p:txBody>
          <a:bodyPr anchor="t"/>
          <a:lstStyle>
            <a:lvl1pPr algn="ctr">
              <a:lnSpc>
                <a:spcPts val="3800"/>
              </a:lnSpc>
              <a:defRPr sz="3600" b="1" cap="all" baseline="0">
                <a:solidFill>
                  <a:schemeClr val="bg1"/>
                </a:solidFill>
                <a:effectLst/>
                <a:latin typeface="Calibri" pitchFamily="34" charset="0"/>
              </a:defRPr>
            </a:lvl1pPr>
          </a:lstStyle>
          <a:p>
            <a:r>
              <a:rPr lang="en-US" dirty="0" smtClean="0"/>
              <a:t>Section Header</a:t>
            </a:r>
            <a:br>
              <a:rPr lang="en-US" dirty="0" smtClean="0"/>
            </a:br>
            <a:endParaRPr lang="en-US" dirty="0"/>
          </a:p>
        </p:txBody>
      </p:sp>
      <p:sp>
        <p:nvSpPr>
          <p:cNvPr id="3" name="Text Placeholder 2"/>
          <p:cNvSpPr>
            <a:spLocks noGrp="1"/>
          </p:cNvSpPr>
          <p:nvPr>
            <p:ph type="body" idx="1" hasCustomPrompt="1"/>
          </p:nvPr>
        </p:nvSpPr>
        <p:spPr>
          <a:xfrm>
            <a:off x="722313" y="2743200"/>
            <a:ext cx="7772400" cy="568325"/>
          </a:xfrm>
          <a:prstGeom prst="rect">
            <a:avLst/>
          </a:prstGeom>
        </p:spPr>
        <p:txBody>
          <a:bodyPr anchor="b"/>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bg1"/>
              </a:buClr>
              <a:buSzPct val="70000"/>
              <a:buFont typeface="Wingdings" pitchFamily="2" charset="2"/>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Photo Title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8"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bg1"/>
              </a:buClr>
              <a:buSzPct val="70000"/>
              <a:buFont typeface="Arial" pitchFamily="34" charset="0"/>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p:txBody>
      </p:sp>
      <p:sp>
        <p:nvSpPr>
          <p:cNvPr id="9"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10"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4.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4074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13"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6416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invGray">
      <p:bgPr>
        <a:blipFill dpi="0" rotWithShape="0">
          <a:blip r:embed="rId1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957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fade/>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a:defRPr>
      </a:lvl2pPr>
      <a:lvl3pPr algn="ctr" rtl="0" eaLnBrk="0" fontAlgn="base" hangingPunct="0">
        <a:spcBef>
          <a:spcPct val="0"/>
        </a:spcBef>
        <a:spcAft>
          <a:spcPct val="0"/>
        </a:spcAft>
        <a:defRPr sz="3300">
          <a:solidFill>
            <a:schemeClr val="tx1"/>
          </a:solidFill>
          <a:latin typeface="Myriad Web Pro"/>
        </a:defRPr>
      </a:lvl3pPr>
      <a:lvl4pPr algn="ctr" rtl="0" eaLnBrk="0" fontAlgn="base" hangingPunct="0">
        <a:spcBef>
          <a:spcPct val="0"/>
        </a:spcBef>
        <a:spcAft>
          <a:spcPct val="0"/>
        </a:spcAft>
        <a:defRPr sz="3300">
          <a:solidFill>
            <a:schemeClr val="tx1"/>
          </a:solidFill>
          <a:latin typeface="Myriad Web Pro"/>
        </a:defRPr>
      </a:lvl4pPr>
      <a:lvl5pPr algn="ctr" rtl="0" eaLnBrk="0" fontAlgn="base" hangingPunct="0">
        <a:spcBef>
          <a:spcPct val="0"/>
        </a:spcBef>
        <a:spcAft>
          <a:spcPct val="0"/>
        </a:spcAft>
        <a:defRPr sz="3300">
          <a:solidFill>
            <a:schemeClr val="tx1"/>
          </a:solidFill>
          <a:latin typeface="Myriad Web Pro"/>
        </a:defRPr>
      </a:lvl5pPr>
      <a:lvl6pPr marL="342900" algn="ctr" rtl="0" fontAlgn="base">
        <a:spcBef>
          <a:spcPct val="0"/>
        </a:spcBef>
        <a:spcAft>
          <a:spcPct val="0"/>
        </a:spcAft>
        <a:defRPr sz="3300">
          <a:solidFill>
            <a:schemeClr val="tx1"/>
          </a:solidFill>
          <a:latin typeface="Myriad Web Pro"/>
        </a:defRPr>
      </a:lvl6pPr>
      <a:lvl7pPr marL="685800" algn="ctr" rtl="0" fontAlgn="base">
        <a:spcBef>
          <a:spcPct val="0"/>
        </a:spcBef>
        <a:spcAft>
          <a:spcPct val="0"/>
        </a:spcAft>
        <a:defRPr sz="3300">
          <a:solidFill>
            <a:schemeClr val="tx1"/>
          </a:solidFill>
          <a:latin typeface="Myriad Web Pro"/>
        </a:defRPr>
      </a:lvl7pPr>
      <a:lvl8pPr marL="1028700" algn="ctr" rtl="0" fontAlgn="base">
        <a:spcBef>
          <a:spcPct val="0"/>
        </a:spcBef>
        <a:spcAft>
          <a:spcPct val="0"/>
        </a:spcAft>
        <a:defRPr sz="3300">
          <a:solidFill>
            <a:schemeClr val="tx1"/>
          </a:solidFill>
          <a:latin typeface="Myriad Web Pro"/>
        </a:defRPr>
      </a:lvl8pPr>
      <a:lvl9pPr marL="1371600" algn="ctr" rtl="0" fontAlgn="base">
        <a:spcBef>
          <a:spcPct val="0"/>
        </a:spcBef>
        <a:spcAft>
          <a:spcPct val="0"/>
        </a:spcAft>
        <a:defRPr sz="3300">
          <a:solidFill>
            <a:schemeClr val="tx1"/>
          </a:solidFill>
          <a:latin typeface="Myriad Web Pro"/>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www.cdc.gov/brfss/"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asthma/nhis/default.ht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www.hcup-us.ahrq.gov/External"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wonder.cdc.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2286000"/>
            <a:ext cx="8496300" cy="914400"/>
          </a:xfrm>
        </p:spPr>
        <p:txBody>
          <a:bodyPr/>
          <a:lstStyle/>
          <a:p>
            <a:pPr>
              <a:lnSpc>
                <a:spcPct val="100000"/>
              </a:lnSpc>
            </a:pPr>
            <a:r>
              <a:rPr lang="en-US" sz="3200" dirty="0" smtClean="0">
                <a:cs typeface="Calibri" panose="020F0502020204030204" pitchFamily="34" charset="0"/>
              </a:rPr>
              <a:t>Asthma Prevalence and Health Care </a:t>
            </a:r>
            <a:br>
              <a:rPr lang="en-US" sz="3200" dirty="0" smtClean="0">
                <a:cs typeface="Calibri" panose="020F0502020204030204" pitchFamily="34" charset="0"/>
              </a:rPr>
            </a:br>
            <a:r>
              <a:rPr lang="en-US" sz="3200" dirty="0" smtClean="0">
                <a:cs typeface="Calibri" panose="020F0502020204030204" pitchFamily="34" charset="0"/>
              </a:rPr>
              <a:t>Resource Utilization Estimates,</a:t>
            </a:r>
            <a:br>
              <a:rPr lang="en-US" sz="3200" dirty="0" smtClean="0">
                <a:cs typeface="Calibri" panose="020F0502020204030204" pitchFamily="34" charset="0"/>
              </a:rPr>
            </a:br>
            <a:r>
              <a:rPr lang="en-US" sz="3200" dirty="0" smtClean="0">
                <a:cs typeface="Calibri" panose="020F0502020204030204" pitchFamily="34" charset="0"/>
              </a:rPr>
              <a:t>United States, 2001-2017</a:t>
            </a:r>
            <a:endParaRPr lang="en-US" sz="3200" dirty="0">
              <a:cs typeface="Calibri" panose="020F0502020204030204"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
        <p:nvSpPr>
          <p:cNvPr id="8" name="Text Placeholder 5"/>
          <p:cNvSpPr txBox="1">
            <a:spLocks/>
          </p:cNvSpPr>
          <p:nvPr/>
        </p:nvSpPr>
        <p:spPr>
          <a:xfrm>
            <a:off x="2143125" y="627019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National Center for </a:t>
            </a:r>
            <a:r>
              <a:rPr lang="en-US" dirty="0" smtClean="0"/>
              <a:t>Environmental Health</a:t>
            </a:r>
            <a:endParaRPr lang="en-US" dirty="0"/>
          </a:p>
        </p:txBody>
      </p:sp>
      <p:sp>
        <p:nvSpPr>
          <p:cNvPr id="11" name="Text Placeholder 6"/>
          <p:cNvSpPr txBox="1">
            <a:spLocks/>
          </p:cNvSpPr>
          <p:nvPr/>
        </p:nvSpPr>
        <p:spPr>
          <a:xfrm>
            <a:off x="2143124" y="6451727"/>
            <a:ext cx="3419475"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a:solidFill>
                  <a:srgbClr val="FFFFFF"/>
                </a:solidFill>
              </a:rPr>
              <a:t>Division of </a:t>
            </a:r>
            <a:r>
              <a:rPr lang="en-US" dirty="0" smtClean="0">
                <a:solidFill>
                  <a:srgbClr val="FFFFFF"/>
                </a:solidFill>
              </a:rPr>
              <a:t>Environmental Health Science and Practice</a:t>
            </a:r>
            <a:endParaRPr lang="en-US" sz="800" dirty="0">
              <a:solidFill>
                <a:srgbClr val="FFFFFF"/>
              </a:solidFill>
            </a:endParaRPr>
          </a:p>
        </p:txBody>
      </p:sp>
    </p:spTree>
    <p:extLst>
      <p:ext uri="{BB962C8B-B14F-4D97-AF65-F5344CB8AC3E}">
        <p14:creationId xmlns:p14="http://schemas.microsoft.com/office/powerpoint/2010/main" val="20601664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p14="http://schemas.microsoft.com/office/powerpoint/2010/main" val="1617800489"/>
              </p:ext>
            </p:extLst>
          </p:nvPr>
        </p:nvGraphicFramePr>
        <p:xfrm>
          <a:off x="533400" y="1828801"/>
          <a:ext cx="8208344" cy="38861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Grp="1" noChangeArrowheads="1"/>
          </p:cNvSpPr>
          <p:nvPr>
            <p:ph type="title"/>
          </p:nvPr>
        </p:nvSpPr>
        <p:spPr>
          <a:xfrm>
            <a:off x="828675" y="590550"/>
            <a:ext cx="7858125" cy="781050"/>
          </a:xfrm>
        </p:spPr>
        <p:txBody>
          <a:bodyPr/>
          <a:lstStyle/>
          <a:p>
            <a:pPr eaLnBrk="1" hangingPunct="1"/>
            <a:r>
              <a:rPr lang="en-US" sz="1800" b="1" dirty="0" smtClean="0">
                <a:latin typeface="Calibri" panose="020F0502020204030204" pitchFamily="34" charset="0"/>
                <a:cs typeface="Calibri" panose="020F0502020204030204" pitchFamily="34" charset="0"/>
              </a:rPr>
              <a:t>Current Asthma Prevalence by Race and Ethnicity:</a:t>
            </a:r>
            <a:br>
              <a:rPr lang="en-US" sz="1800" b="1" dirty="0" smtClean="0">
                <a:latin typeface="Calibri" panose="020F0502020204030204" pitchFamily="34" charset="0"/>
                <a:cs typeface="Calibri" panose="020F0502020204030204" pitchFamily="34" charset="0"/>
              </a:rPr>
            </a:br>
            <a:r>
              <a:rPr lang="en-US" sz="1800" b="1" dirty="0" smtClean="0">
                <a:latin typeface="Calibri" panose="020F0502020204030204" pitchFamily="34" charset="0"/>
                <a:cs typeface="Calibri" panose="020F0502020204030204" pitchFamily="34" charset="0"/>
              </a:rPr>
              <a:t>United States, 2001-2017</a:t>
            </a:r>
          </a:p>
        </p:txBody>
      </p:sp>
      <p:sp>
        <p:nvSpPr>
          <p:cNvPr id="7" name="Rectangle 6"/>
          <p:cNvSpPr/>
          <p:nvPr/>
        </p:nvSpPr>
        <p:spPr>
          <a:xfrm>
            <a:off x="2514600" y="5791200"/>
            <a:ext cx="4953000" cy="477054"/>
          </a:xfrm>
          <a:prstGeom prst="rect">
            <a:avLst/>
          </a:prstGeom>
          <a:solidFill>
            <a:schemeClr val="tx1"/>
          </a:solidFill>
        </p:spPr>
        <p:txBody>
          <a:bodyPr wrap="square">
            <a:spAutoFit/>
          </a:bodyPr>
          <a:lstStyle/>
          <a:p>
            <a:pPr algn="ctr">
              <a:spcBef>
                <a:spcPts val="300"/>
              </a:spcBef>
              <a:spcAft>
                <a:spcPts val="300"/>
              </a:spcAft>
            </a:pPr>
            <a:r>
              <a:rPr lang="en-US" sz="1000" dirty="0">
                <a:solidFill>
                  <a:schemeClr val="bg1"/>
                </a:solidFill>
                <a:latin typeface="Calibri" panose="020F0502020204030204" pitchFamily="34" charset="0"/>
              </a:rPr>
              <a:t>Blacks are more likely to have asthma than both </a:t>
            </a:r>
            <a:r>
              <a:rPr lang="en-US" sz="1000" dirty="0" smtClean="0">
                <a:solidFill>
                  <a:schemeClr val="bg1"/>
                </a:solidFill>
                <a:latin typeface="Calibri" panose="020F0502020204030204" pitchFamily="34" charset="0"/>
              </a:rPr>
              <a:t>whites </a:t>
            </a:r>
            <a:r>
              <a:rPr lang="en-US" sz="1000" dirty="0">
                <a:solidFill>
                  <a:schemeClr val="bg1"/>
                </a:solidFill>
                <a:latin typeface="Calibri" panose="020F0502020204030204" pitchFamily="34" charset="0"/>
              </a:rPr>
              <a:t>and Hispanics</a:t>
            </a:r>
            <a:r>
              <a:rPr lang="en-US" sz="1000" dirty="0" smtClean="0">
                <a:solidFill>
                  <a:schemeClr val="bg1"/>
                </a:solidFill>
                <a:latin typeface="Calibri" panose="020F0502020204030204" pitchFamily="34" charset="0"/>
              </a:rPr>
              <a:t>.</a:t>
            </a:r>
          </a:p>
          <a:p>
            <a:pPr algn="ctr">
              <a:spcBef>
                <a:spcPts val="300"/>
              </a:spcBef>
              <a:spcAft>
                <a:spcPts val="300"/>
              </a:spcAft>
            </a:pPr>
            <a:r>
              <a:rPr lang="en-US" sz="1000" dirty="0" smtClean="0">
                <a:solidFill>
                  <a:schemeClr val="bg1"/>
                </a:solidFill>
                <a:latin typeface="Calibri" panose="020F0502020204030204" pitchFamily="34" charset="0"/>
              </a:rPr>
              <a:t>Percent of current asthma increased for whites, blacks, and Hispanics from 2001 to 2017. </a:t>
            </a:r>
            <a:endParaRPr lang="en-US"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280529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1500"/>
                                        <p:tgtEl>
                                          <p:spTgt spid="5">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1" dur="2000"/>
                                        <p:tgtEl>
                                          <p:spTgt spid="5">
                                            <p:graphicEl>
                                              <a:chart seriesIdx="0" categoryIdx="-4" bldStep="series"/>
                                            </p:graphicEl>
                                          </p:spTgt>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5" dur="2000"/>
                                        <p:tgtEl>
                                          <p:spTgt spid="5">
                                            <p:graphicEl>
                                              <a:chart seriesIdx="1" categoryIdx="-4" bldStep="series"/>
                                            </p:graphicEl>
                                          </p:spTgt>
                                        </p:tgtEl>
                                      </p:cBhvr>
                                    </p:animEffect>
                                  </p:childTnLst>
                                </p:cTn>
                              </p:par>
                            </p:childTnLst>
                          </p:cTn>
                        </p:par>
                        <p:par>
                          <p:cTn id="16" fill="hold">
                            <p:stCondLst>
                              <p:cond delay="5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9" dur="2000"/>
                                        <p:tgtEl>
                                          <p:spTgt spid="5">
                                            <p:graphicEl>
                                              <a:chart seriesIdx="2" categoryIdx="-4" bldStep="series"/>
                                            </p:graphicEl>
                                          </p:spTgt>
                                        </p:tgtEl>
                                      </p:cBhvr>
                                    </p:animEffect>
                                  </p:childTnLst>
                                </p:cTn>
                              </p:par>
                            </p:childTnLst>
                          </p:cTn>
                        </p:par>
                        <p:par>
                          <p:cTn id="20" fill="hold">
                            <p:stCondLst>
                              <p:cond delay="7500"/>
                            </p:stCondLst>
                            <p:childTnLst>
                              <p:par>
                                <p:cTn id="21" presetID="6" presetClass="emph" presetSubtype="0" fill="hold" grpId="0" nodeType="afterEffect">
                                  <p:stCondLst>
                                    <p:cond delay="0"/>
                                  </p:stCondLst>
                                  <p:childTnLst>
                                    <p:animScale>
                                      <p:cBhvr>
                                        <p:cTn id="2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32137"/>
            <a:ext cx="7620000" cy="923330"/>
          </a:xfrm>
          <a:prstGeom prst="rect">
            <a:avLst/>
          </a:prstGeom>
          <a:noFill/>
        </p:spPr>
        <p:txBody>
          <a:bodyPr wrap="square" rtlCol="0">
            <a:spAutoFit/>
          </a:bodyPr>
          <a:lstStyle/>
          <a:p>
            <a:pPr algn="ctr"/>
            <a:r>
              <a:rPr lang="en-US" b="1" dirty="0" smtClean="0">
                <a:latin typeface="Calibri" panose="020F0502020204030204" pitchFamily="34" charset="0"/>
              </a:rPr>
              <a:t>Current Asthma Prevalence </a:t>
            </a:r>
            <a:r>
              <a:rPr lang="en-US" b="1" dirty="0">
                <a:latin typeface="Calibri" panose="020F0502020204030204" pitchFamily="34" charset="0"/>
              </a:rPr>
              <a:t>by </a:t>
            </a:r>
            <a:r>
              <a:rPr lang="en-US" b="1" dirty="0" smtClean="0">
                <a:latin typeface="Calibri" panose="020F0502020204030204" pitchFamily="34" charset="0"/>
              </a:rPr>
              <a:t>Age Group</a:t>
            </a:r>
            <a:r>
              <a:rPr lang="en-US" b="1" dirty="0">
                <a:latin typeface="Calibri" panose="020F0502020204030204" pitchFamily="34" charset="0"/>
              </a:rPr>
              <a:t>, </a:t>
            </a:r>
            <a:r>
              <a:rPr lang="en-US" b="1" dirty="0" smtClean="0">
                <a:latin typeface="Calibri" panose="020F0502020204030204" pitchFamily="34" charset="0"/>
              </a:rPr>
              <a:t>Sex</a:t>
            </a:r>
            <a:r>
              <a:rPr lang="en-US" b="1" dirty="0">
                <a:latin typeface="Calibri" panose="020F0502020204030204" pitchFamily="34" charset="0"/>
              </a:rPr>
              <a:t>, </a:t>
            </a:r>
            <a:r>
              <a:rPr lang="en-US" b="1" dirty="0" smtClean="0">
                <a:latin typeface="Calibri" panose="020F0502020204030204" pitchFamily="34" charset="0"/>
              </a:rPr>
              <a:t>Race and Ethnicity</a:t>
            </a:r>
            <a:r>
              <a:rPr lang="en-US" b="1" dirty="0">
                <a:latin typeface="Calibri" panose="020F0502020204030204" pitchFamily="34" charset="0"/>
              </a:rPr>
              <a:t>, </a:t>
            </a:r>
            <a:r>
              <a:rPr lang="en-US" b="1" dirty="0" smtClean="0">
                <a:latin typeface="Calibri" panose="020F0502020204030204" pitchFamily="34" charset="0"/>
              </a:rPr>
              <a:t>Poverty Status</a:t>
            </a:r>
            <a:r>
              <a:rPr lang="en-US" b="1" dirty="0">
                <a:latin typeface="Calibri" panose="020F0502020204030204" pitchFamily="34" charset="0"/>
              </a:rPr>
              <a:t>, </a:t>
            </a:r>
            <a:r>
              <a:rPr lang="en-US" b="1" dirty="0" smtClean="0">
                <a:latin typeface="Calibri" panose="020F0502020204030204" pitchFamily="34" charset="0"/>
              </a:rPr>
              <a:t>Geographic Region, and Place of Residence: </a:t>
            </a:r>
          </a:p>
          <a:p>
            <a:pPr algn="ctr"/>
            <a:r>
              <a:rPr lang="en-US" b="1" dirty="0" smtClean="0">
                <a:latin typeface="Calibri" panose="020F0502020204030204" pitchFamily="34" charset="0"/>
              </a:rPr>
              <a:t>United States, 2017 </a:t>
            </a:r>
            <a:endParaRPr lang="en-US" b="1" dirty="0">
              <a:latin typeface="Calibri" panose="020F0502020204030204" pitchFamily="34" charset="0"/>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4059351026"/>
              </p:ext>
            </p:extLst>
          </p:nvPr>
        </p:nvGraphicFramePr>
        <p:xfrm>
          <a:off x="457200" y="1559242"/>
          <a:ext cx="8229600" cy="3891915"/>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2667000" y="5562599"/>
            <a:ext cx="4591050" cy="738662"/>
            <a:chOff x="2133600" y="5492117"/>
            <a:chExt cx="4591050" cy="738662"/>
          </a:xfrm>
        </p:grpSpPr>
        <p:sp>
          <p:nvSpPr>
            <p:cNvPr id="3" name="Rectangle 2"/>
            <p:cNvSpPr/>
            <p:nvPr/>
          </p:nvSpPr>
          <p:spPr>
            <a:xfrm>
              <a:off x="2133600" y="5492117"/>
              <a:ext cx="4591050" cy="246219"/>
            </a:xfrm>
            <a:prstGeom prst="rect">
              <a:avLst/>
            </a:prstGeom>
            <a:solidFill>
              <a:schemeClr val="tx1"/>
            </a:solidFill>
          </p:spPr>
          <p:txBody>
            <a:bodyPr wrap="square">
              <a:spAutoFit/>
            </a:bodyPr>
            <a:lstStyle/>
            <a:p>
              <a:pPr algn="ctr"/>
              <a:r>
                <a:rPr lang="en-US" sz="1000" dirty="0">
                  <a:solidFill>
                    <a:schemeClr val="bg1"/>
                  </a:solidFill>
                  <a:latin typeface="Calibri" panose="020F0502020204030204" pitchFamily="34" charset="0"/>
                </a:rPr>
                <a:t>F</a:t>
              </a:r>
              <a:r>
                <a:rPr lang="en-US" sz="1000" dirty="0" smtClean="0">
                  <a:solidFill>
                    <a:schemeClr val="bg1"/>
                  </a:solidFill>
                  <a:latin typeface="Calibri" panose="020F0502020204030204" pitchFamily="34" charset="0"/>
                </a:rPr>
                <a:t>emales, blacks, and Puerto Ricans are more likely to have asthma.  </a:t>
              </a:r>
              <a:endParaRPr lang="en-US" sz="1000" dirty="0">
                <a:solidFill>
                  <a:schemeClr val="bg1"/>
                </a:solidFill>
                <a:latin typeface="Calibri" panose="020F0502020204030204" pitchFamily="34" charset="0"/>
              </a:endParaRPr>
            </a:p>
          </p:txBody>
        </p:sp>
        <p:sp>
          <p:nvSpPr>
            <p:cNvPr id="5" name="Rectangle 4"/>
            <p:cNvSpPr/>
            <p:nvPr/>
          </p:nvSpPr>
          <p:spPr>
            <a:xfrm>
              <a:off x="2133600" y="5738336"/>
              <a:ext cx="4591050" cy="246222"/>
            </a:xfrm>
            <a:prstGeom prst="rect">
              <a:avLst/>
            </a:prstGeom>
            <a:solidFill>
              <a:schemeClr val="tx1"/>
            </a:solidFill>
          </p:spPr>
          <p:txBody>
            <a:bodyPr wrap="square">
              <a:spAutoFit/>
            </a:bodyPr>
            <a:lstStyle/>
            <a:p>
              <a:pPr algn="ctr"/>
              <a:r>
                <a:rPr lang="en-US" sz="1000" dirty="0" smtClean="0">
                  <a:solidFill>
                    <a:schemeClr val="bg1"/>
                  </a:solidFill>
                  <a:latin typeface="Calibri" panose="020F0502020204030204" pitchFamily="34" charset="0"/>
                </a:rPr>
                <a:t>People with lower </a:t>
              </a:r>
              <a:r>
                <a:rPr lang="en-US" sz="1000" dirty="0">
                  <a:solidFill>
                    <a:schemeClr val="bg1"/>
                  </a:solidFill>
                  <a:latin typeface="Calibri" panose="020F0502020204030204" pitchFamily="34" charset="0"/>
                </a:rPr>
                <a:t>annual household </a:t>
              </a:r>
              <a:r>
                <a:rPr lang="en-US" sz="1000" dirty="0" smtClean="0">
                  <a:solidFill>
                    <a:schemeClr val="bg1"/>
                  </a:solidFill>
                  <a:latin typeface="Calibri" panose="020F0502020204030204" pitchFamily="34" charset="0"/>
                </a:rPr>
                <a:t>income were more likely to have asthma. </a:t>
              </a:r>
              <a:endParaRPr lang="en-US" sz="1000" dirty="0">
                <a:solidFill>
                  <a:schemeClr val="bg1"/>
                </a:solidFill>
                <a:latin typeface="Calibri" panose="020F0502020204030204" pitchFamily="34" charset="0"/>
              </a:endParaRPr>
            </a:p>
          </p:txBody>
        </p:sp>
        <p:sp>
          <p:nvSpPr>
            <p:cNvPr id="6" name="Rectangle 5"/>
            <p:cNvSpPr/>
            <p:nvPr/>
          </p:nvSpPr>
          <p:spPr>
            <a:xfrm>
              <a:off x="2133600" y="5984558"/>
              <a:ext cx="4591050" cy="246221"/>
            </a:xfrm>
            <a:prstGeom prst="rect">
              <a:avLst/>
            </a:prstGeom>
            <a:solidFill>
              <a:schemeClr val="tx1"/>
            </a:solidFill>
          </p:spPr>
          <p:txBody>
            <a:bodyPr wrap="square">
              <a:spAutoFit/>
            </a:bodyPr>
            <a:lstStyle/>
            <a:p>
              <a:pPr algn="ctr"/>
              <a:r>
                <a:rPr lang="en-US" sz="1000" dirty="0" smtClean="0">
                  <a:solidFill>
                    <a:schemeClr val="bg1"/>
                  </a:solidFill>
                  <a:latin typeface="Calibri" panose="020F0502020204030204" pitchFamily="34" charset="0"/>
                </a:rPr>
                <a:t>Asthma did not differ by age group, region, </a:t>
              </a:r>
              <a:r>
                <a:rPr lang="en-US" sz="1000" dirty="0">
                  <a:solidFill>
                    <a:schemeClr val="bg1"/>
                  </a:solidFill>
                  <a:latin typeface="Calibri" panose="020F0502020204030204" pitchFamily="34" charset="0"/>
                </a:rPr>
                <a:t>or Metropolitan Statistical Area (</a:t>
              </a:r>
              <a:r>
                <a:rPr lang="en-US" sz="1000" dirty="0" smtClean="0">
                  <a:solidFill>
                    <a:schemeClr val="bg1"/>
                  </a:solidFill>
                  <a:latin typeface="Calibri" panose="020F0502020204030204" pitchFamily="34" charset="0"/>
                </a:rPr>
                <a:t>MSA).</a:t>
              </a:r>
            </a:p>
          </p:txBody>
        </p:sp>
      </p:grpSp>
    </p:spTree>
    <p:extLst>
      <p:ext uri="{BB962C8B-B14F-4D97-AF65-F5344CB8AC3E}">
        <p14:creationId xmlns:p14="http://schemas.microsoft.com/office/powerpoint/2010/main" val="7935457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left)">
                                      <p:cBhvr>
                                        <p:cTn id="7" dur="2000"/>
                                        <p:tgtEl>
                                          <p:spTgt spid="9">
                                            <p:graphicEl>
                                              <a:chart seriesIdx="-3" categoryIdx="-3" bldStep="gridLegend"/>
                                            </p:graphicEl>
                                          </p:spTgt>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fade">
                                      <p:cBhvr>
                                        <p:cTn id="11" dur="3750"/>
                                        <p:tgtEl>
                                          <p:spTgt spid="9">
                                            <p:graphicEl>
                                              <a:chart seriesIdx="-4" categoryIdx="0" bldStep="category"/>
                                            </p:graphicEl>
                                          </p:spTgt>
                                        </p:tgtEl>
                                      </p:cBhvr>
                                    </p:animEffect>
                                    <p:anim calcmode="lin" valueType="num">
                                      <p:cBhvr>
                                        <p:cTn id="12" dur="3750" fill="hold"/>
                                        <p:tgtEl>
                                          <p:spTgt spid="9">
                                            <p:graphicEl>
                                              <a:chart seriesIdx="-4" categoryIdx="0" bldStep="category"/>
                                            </p:graphicEl>
                                          </p:spTgt>
                                        </p:tgtEl>
                                        <p:attrNameLst>
                                          <p:attrName>ppt_w</p:attrName>
                                        </p:attrNameLst>
                                      </p:cBhvr>
                                      <p:tavLst>
                                        <p:tav tm="0" fmla="#ppt_w*sin(2.5*pi*$)">
                                          <p:val>
                                            <p:fltVal val="0"/>
                                          </p:val>
                                        </p:tav>
                                        <p:tav tm="100000">
                                          <p:val>
                                            <p:fltVal val="1"/>
                                          </p:val>
                                        </p:tav>
                                      </p:tavLst>
                                    </p:anim>
                                    <p:anim calcmode="lin" valueType="num">
                                      <p:cBhvr>
                                        <p:cTn id="13" dur="3750" fill="hold"/>
                                        <p:tgtEl>
                                          <p:spTgt spid="9">
                                            <p:graphicEl>
                                              <a:chart seriesIdx="-4" categoryIdx="0" bldStep="category"/>
                                            </p:graphicEl>
                                          </p:spTgt>
                                        </p:tgtEl>
                                        <p:attrNameLst>
                                          <p:attrName>ppt_h</p:attrName>
                                        </p:attrNameLst>
                                      </p:cBhvr>
                                      <p:tavLst>
                                        <p:tav tm="0">
                                          <p:val>
                                            <p:strVal val="#ppt_h"/>
                                          </p:val>
                                        </p:tav>
                                        <p:tav tm="100000">
                                          <p:val>
                                            <p:strVal val="#ppt_h"/>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wipe(left)">
                                      <p:cBhvr>
                                        <p:cTn id="16" dur="2000"/>
                                        <p:tgtEl>
                                          <p:spTgt spid="9">
                                            <p:graphicEl>
                                              <a:chart seriesIdx="-4" categoryIdx="1" bldStep="category"/>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wipe(left)">
                                      <p:cBhvr>
                                        <p:cTn id="19" dur="2000"/>
                                        <p:tgtEl>
                                          <p:spTgt spid="9">
                                            <p:graphicEl>
                                              <a:chart seriesIdx="-4" categoryIdx="2" bldStep="category"/>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graphicEl>
                                              <a:chart seriesIdx="-4" categoryIdx="3" bldStep="category"/>
                                            </p:graphicEl>
                                          </p:spTgt>
                                        </p:tgtEl>
                                        <p:attrNameLst>
                                          <p:attrName>style.visibility</p:attrName>
                                        </p:attrNameLst>
                                      </p:cBhvr>
                                      <p:to>
                                        <p:strVal val="visible"/>
                                      </p:to>
                                    </p:set>
                                    <p:animEffect transition="in" filter="wipe(left)">
                                      <p:cBhvr>
                                        <p:cTn id="22" dur="2000"/>
                                        <p:tgtEl>
                                          <p:spTgt spid="9">
                                            <p:graphicEl>
                                              <a:chart seriesIdx="-4" categoryIdx="3" bldStep="category"/>
                                            </p:graphicEl>
                                          </p:spTgt>
                                        </p:tgtEl>
                                      </p:cBhvr>
                                    </p:animEffect>
                                  </p:childTnLst>
                                </p:cTn>
                              </p:par>
                              <p:par>
                                <p:cTn id="23" presetID="45" presetClass="entr" presetSubtype="0" fill="hold" grpId="0" nodeType="withEffect">
                                  <p:stCondLst>
                                    <p:cond delay="0"/>
                                  </p:stCondLst>
                                  <p:childTnLst>
                                    <p:set>
                                      <p:cBhvr>
                                        <p:cTn id="24" dur="1" fill="hold">
                                          <p:stCondLst>
                                            <p:cond delay="0"/>
                                          </p:stCondLst>
                                        </p:cTn>
                                        <p:tgtEl>
                                          <p:spTgt spid="9">
                                            <p:graphicEl>
                                              <a:chart seriesIdx="-4" categoryIdx="4" bldStep="category"/>
                                            </p:graphicEl>
                                          </p:spTgt>
                                        </p:tgtEl>
                                        <p:attrNameLst>
                                          <p:attrName>style.visibility</p:attrName>
                                        </p:attrNameLst>
                                      </p:cBhvr>
                                      <p:to>
                                        <p:strVal val="visible"/>
                                      </p:to>
                                    </p:set>
                                    <p:animEffect transition="in" filter="fade">
                                      <p:cBhvr>
                                        <p:cTn id="25" dur="3750"/>
                                        <p:tgtEl>
                                          <p:spTgt spid="9">
                                            <p:graphicEl>
                                              <a:chart seriesIdx="-4" categoryIdx="4" bldStep="category"/>
                                            </p:graphicEl>
                                          </p:spTgt>
                                        </p:tgtEl>
                                      </p:cBhvr>
                                    </p:animEffect>
                                    <p:anim calcmode="lin" valueType="num">
                                      <p:cBhvr>
                                        <p:cTn id="26" dur="3750" fill="hold"/>
                                        <p:tgtEl>
                                          <p:spTgt spid="9">
                                            <p:graphicEl>
                                              <a:chart seriesIdx="-4" categoryIdx="4" bldStep="category"/>
                                            </p:graphicEl>
                                          </p:spTgt>
                                        </p:tgtEl>
                                        <p:attrNameLst>
                                          <p:attrName>ppt_w</p:attrName>
                                        </p:attrNameLst>
                                      </p:cBhvr>
                                      <p:tavLst>
                                        <p:tav tm="0" fmla="#ppt_w*sin(2.5*pi*$)">
                                          <p:val>
                                            <p:fltVal val="0"/>
                                          </p:val>
                                        </p:tav>
                                        <p:tav tm="100000">
                                          <p:val>
                                            <p:fltVal val="1"/>
                                          </p:val>
                                        </p:tav>
                                      </p:tavLst>
                                    </p:anim>
                                    <p:anim calcmode="lin" valueType="num">
                                      <p:cBhvr>
                                        <p:cTn id="27" dur="3750" fill="hold"/>
                                        <p:tgtEl>
                                          <p:spTgt spid="9">
                                            <p:graphicEl>
                                              <a:chart seriesIdx="-4" categoryIdx="4" bldStep="category"/>
                                            </p:graphicEl>
                                          </p:spTgt>
                                        </p:tgtEl>
                                        <p:attrNameLst>
                                          <p:attrName>ppt_h</p:attrName>
                                        </p:attrNameLst>
                                      </p:cBhvr>
                                      <p:tavLst>
                                        <p:tav tm="0">
                                          <p:val>
                                            <p:strVal val="#ppt_h"/>
                                          </p:val>
                                        </p:tav>
                                        <p:tav tm="100000">
                                          <p:val>
                                            <p:strVal val="#ppt_h"/>
                                          </p:val>
                                        </p:tav>
                                      </p:tavLst>
                                    </p:anim>
                                  </p:childTnLst>
                                </p:cTn>
                              </p:par>
                              <p:par>
                                <p:cTn id="28" presetID="22" presetClass="entr" presetSubtype="8" fill="hold" grpId="0" nodeType="withEffect">
                                  <p:stCondLst>
                                    <p:cond delay="0"/>
                                  </p:stCondLst>
                                  <p:childTnLst>
                                    <p:set>
                                      <p:cBhvr>
                                        <p:cTn id="29" dur="1" fill="hold">
                                          <p:stCondLst>
                                            <p:cond delay="0"/>
                                          </p:stCondLst>
                                        </p:cTn>
                                        <p:tgtEl>
                                          <p:spTgt spid="9">
                                            <p:graphicEl>
                                              <a:chart seriesIdx="-4" categoryIdx="5" bldStep="category"/>
                                            </p:graphicEl>
                                          </p:spTgt>
                                        </p:tgtEl>
                                        <p:attrNameLst>
                                          <p:attrName>style.visibility</p:attrName>
                                        </p:attrNameLst>
                                      </p:cBhvr>
                                      <p:to>
                                        <p:strVal val="visible"/>
                                      </p:to>
                                    </p:set>
                                    <p:animEffect transition="in" filter="wipe(left)">
                                      <p:cBhvr>
                                        <p:cTn id="30" dur="2000"/>
                                        <p:tgtEl>
                                          <p:spTgt spid="9">
                                            <p:graphicEl>
                                              <a:chart seriesIdx="-4" categoryIdx="5" bldStep="category"/>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graphicEl>
                                              <a:chart seriesIdx="-4" categoryIdx="6" bldStep="category"/>
                                            </p:graphicEl>
                                          </p:spTgt>
                                        </p:tgtEl>
                                        <p:attrNameLst>
                                          <p:attrName>style.visibility</p:attrName>
                                        </p:attrNameLst>
                                      </p:cBhvr>
                                      <p:to>
                                        <p:strVal val="visible"/>
                                      </p:to>
                                    </p:set>
                                    <p:animEffect transition="in" filter="wipe(left)">
                                      <p:cBhvr>
                                        <p:cTn id="33" dur="2000"/>
                                        <p:tgtEl>
                                          <p:spTgt spid="9">
                                            <p:graphicEl>
                                              <a:chart seriesIdx="-4" categoryIdx="6" bldStep="category"/>
                                            </p:graphicEl>
                                          </p:spTgt>
                                        </p:tgtEl>
                                      </p:cBhvr>
                                    </p:animEffect>
                                  </p:childTnLst>
                                </p:cTn>
                              </p:par>
                              <p:par>
                                <p:cTn id="34" presetID="45" presetClass="entr" presetSubtype="0" fill="hold" grpId="0" nodeType="withEffect">
                                  <p:stCondLst>
                                    <p:cond delay="0"/>
                                  </p:stCondLst>
                                  <p:childTnLst>
                                    <p:set>
                                      <p:cBhvr>
                                        <p:cTn id="35" dur="1" fill="hold">
                                          <p:stCondLst>
                                            <p:cond delay="0"/>
                                          </p:stCondLst>
                                        </p:cTn>
                                        <p:tgtEl>
                                          <p:spTgt spid="9">
                                            <p:graphicEl>
                                              <a:chart seriesIdx="-4" categoryIdx="7" bldStep="category"/>
                                            </p:graphicEl>
                                          </p:spTgt>
                                        </p:tgtEl>
                                        <p:attrNameLst>
                                          <p:attrName>style.visibility</p:attrName>
                                        </p:attrNameLst>
                                      </p:cBhvr>
                                      <p:to>
                                        <p:strVal val="visible"/>
                                      </p:to>
                                    </p:set>
                                    <p:animEffect transition="in" filter="fade">
                                      <p:cBhvr>
                                        <p:cTn id="36" dur="3750"/>
                                        <p:tgtEl>
                                          <p:spTgt spid="9">
                                            <p:graphicEl>
                                              <a:chart seriesIdx="-4" categoryIdx="7" bldStep="category"/>
                                            </p:graphicEl>
                                          </p:spTgt>
                                        </p:tgtEl>
                                      </p:cBhvr>
                                    </p:animEffect>
                                    <p:anim calcmode="lin" valueType="num">
                                      <p:cBhvr>
                                        <p:cTn id="37" dur="3750" fill="hold"/>
                                        <p:tgtEl>
                                          <p:spTgt spid="9">
                                            <p:graphicEl>
                                              <a:chart seriesIdx="-4" categoryIdx="7" bldStep="category"/>
                                            </p:graphicEl>
                                          </p:spTgt>
                                        </p:tgtEl>
                                        <p:attrNameLst>
                                          <p:attrName>ppt_w</p:attrName>
                                        </p:attrNameLst>
                                      </p:cBhvr>
                                      <p:tavLst>
                                        <p:tav tm="0" fmla="#ppt_w*sin(2.5*pi*$)">
                                          <p:val>
                                            <p:fltVal val="0"/>
                                          </p:val>
                                        </p:tav>
                                        <p:tav tm="100000">
                                          <p:val>
                                            <p:fltVal val="1"/>
                                          </p:val>
                                        </p:tav>
                                      </p:tavLst>
                                    </p:anim>
                                    <p:anim calcmode="lin" valueType="num">
                                      <p:cBhvr>
                                        <p:cTn id="38" dur="3750" fill="hold"/>
                                        <p:tgtEl>
                                          <p:spTgt spid="9">
                                            <p:graphicEl>
                                              <a:chart seriesIdx="-4" categoryIdx="7" bldStep="category"/>
                                            </p:graphicEl>
                                          </p:spTgt>
                                        </p:tgtEl>
                                        <p:attrNameLst>
                                          <p:attrName>ppt_h</p:attrName>
                                        </p:attrNameLst>
                                      </p:cBhvr>
                                      <p:tavLst>
                                        <p:tav tm="0">
                                          <p:val>
                                            <p:strVal val="#ppt_h"/>
                                          </p:val>
                                        </p:tav>
                                        <p:tav tm="100000">
                                          <p:val>
                                            <p:strVal val="#ppt_h"/>
                                          </p:val>
                                        </p:tav>
                                      </p:tavLst>
                                    </p:anim>
                                  </p:childTnLst>
                                </p:cTn>
                              </p:par>
                              <p:par>
                                <p:cTn id="39" presetID="22" presetClass="entr" presetSubtype="8" fill="hold" grpId="0" nodeType="withEffect">
                                  <p:stCondLst>
                                    <p:cond delay="0"/>
                                  </p:stCondLst>
                                  <p:childTnLst>
                                    <p:set>
                                      <p:cBhvr>
                                        <p:cTn id="40" dur="1" fill="hold">
                                          <p:stCondLst>
                                            <p:cond delay="0"/>
                                          </p:stCondLst>
                                        </p:cTn>
                                        <p:tgtEl>
                                          <p:spTgt spid="9">
                                            <p:graphicEl>
                                              <a:chart seriesIdx="-4" categoryIdx="8" bldStep="category"/>
                                            </p:graphicEl>
                                          </p:spTgt>
                                        </p:tgtEl>
                                        <p:attrNameLst>
                                          <p:attrName>style.visibility</p:attrName>
                                        </p:attrNameLst>
                                      </p:cBhvr>
                                      <p:to>
                                        <p:strVal val="visible"/>
                                      </p:to>
                                    </p:set>
                                    <p:animEffect transition="in" filter="wipe(left)">
                                      <p:cBhvr>
                                        <p:cTn id="41" dur="2000"/>
                                        <p:tgtEl>
                                          <p:spTgt spid="9">
                                            <p:graphicEl>
                                              <a:chart seriesIdx="-4" categoryIdx="8" bldStep="category"/>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graphicEl>
                                              <a:chart seriesIdx="-4" categoryIdx="9" bldStep="category"/>
                                            </p:graphicEl>
                                          </p:spTgt>
                                        </p:tgtEl>
                                        <p:attrNameLst>
                                          <p:attrName>style.visibility</p:attrName>
                                        </p:attrNameLst>
                                      </p:cBhvr>
                                      <p:to>
                                        <p:strVal val="visible"/>
                                      </p:to>
                                    </p:set>
                                    <p:animEffect transition="in" filter="wipe(left)">
                                      <p:cBhvr>
                                        <p:cTn id="44" dur="2000"/>
                                        <p:tgtEl>
                                          <p:spTgt spid="9">
                                            <p:graphicEl>
                                              <a:chart seriesIdx="-4" categoryIdx="9" bldStep="category"/>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
                                            <p:graphicEl>
                                              <a:chart seriesIdx="-4" categoryIdx="10" bldStep="category"/>
                                            </p:graphicEl>
                                          </p:spTgt>
                                        </p:tgtEl>
                                        <p:attrNameLst>
                                          <p:attrName>style.visibility</p:attrName>
                                        </p:attrNameLst>
                                      </p:cBhvr>
                                      <p:to>
                                        <p:strVal val="visible"/>
                                      </p:to>
                                    </p:set>
                                    <p:animEffect transition="in" filter="wipe(left)">
                                      <p:cBhvr>
                                        <p:cTn id="47" dur="2000"/>
                                        <p:tgtEl>
                                          <p:spTgt spid="9">
                                            <p:graphicEl>
                                              <a:chart seriesIdx="-4" categoryIdx="10" bldStep="category"/>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9">
                                            <p:graphicEl>
                                              <a:chart seriesIdx="-4" categoryIdx="11" bldStep="category"/>
                                            </p:graphicEl>
                                          </p:spTgt>
                                        </p:tgtEl>
                                        <p:attrNameLst>
                                          <p:attrName>style.visibility</p:attrName>
                                        </p:attrNameLst>
                                      </p:cBhvr>
                                      <p:to>
                                        <p:strVal val="visible"/>
                                      </p:to>
                                    </p:set>
                                    <p:animEffect transition="in" filter="wipe(left)">
                                      <p:cBhvr>
                                        <p:cTn id="50" dur="2000"/>
                                        <p:tgtEl>
                                          <p:spTgt spid="9">
                                            <p:graphicEl>
                                              <a:chart seriesIdx="-4" categoryIdx="11" bldStep="category"/>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9">
                                            <p:graphicEl>
                                              <a:chart seriesIdx="-4" categoryIdx="12" bldStep="category"/>
                                            </p:graphicEl>
                                          </p:spTgt>
                                        </p:tgtEl>
                                        <p:attrNameLst>
                                          <p:attrName>style.visibility</p:attrName>
                                        </p:attrNameLst>
                                      </p:cBhvr>
                                      <p:to>
                                        <p:strVal val="visible"/>
                                      </p:to>
                                    </p:set>
                                    <p:animEffect transition="in" filter="wipe(left)">
                                      <p:cBhvr>
                                        <p:cTn id="53" dur="2000"/>
                                        <p:tgtEl>
                                          <p:spTgt spid="9">
                                            <p:graphicEl>
                                              <a:chart seriesIdx="-4" categoryIdx="12" bldStep="category"/>
                                            </p:graphicEl>
                                          </p:spTgt>
                                        </p:tgtEl>
                                      </p:cBhvr>
                                    </p:animEffect>
                                  </p:childTnLst>
                                </p:cTn>
                              </p:par>
                              <p:par>
                                <p:cTn id="54" presetID="45" presetClass="entr" presetSubtype="0" fill="hold" grpId="0" nodeType="withEffect">
                                  <p:stCondLst>
                                    <p:cond delay="0"/>
                                  </p:stCondLst>
                                  <p:childTnLst>
                                    <p:set>
                                      <p:cBhvr>
                                        <p:cTn id="55" dur="1" fill="hold">
                                          <p:stCondLst>
                                            <p:cond delay="0"/>
                                          </p:stCondLst>
                                        </p:cTn>
                                        <p:tgtEl>
                                          <p:spTgt spid="9">
                                            <p:graphicEl>
                                              <a:chart seriesIdx="-4" categoryIdx="13" bldStep="category"/>
                                            </p:graphicEl>
                                          </p:spTgt>
                                        </p:tgtEl>
                                        <p:attrNameLst>
                                          <p:attrName>style.visibility</p:attrName>
                                        </p:attrNameLst>
                                      </p:cBhvr>
                                      <p:to>
                                        <p:strVal val="visible"/>
                                      </p:to>
                                    </p:set>
                                    <p:animEffect transition="in" filter="fade">
                                      <p:cBhvr>
                                        <p:cTn id="56" dur="3750"/>
                                        <p:tgtEl>
                                          <p:spTgt spid="9">
                                            <p:graphicEl>
                                              <a:chart seriesIdx="-4" categoryIdx="13" bldStep="category"/>
                                            </p:graphicEl>
                                          </p:spTgt>
                                        </p:tgtEl>
                                      </p:cBhvr>
                                    </p:animEffect>
                                    <p:anim calcmode="lin" valueType="num">
                                      <p:cBhvr>
                                        <p:cTn id="57" dur="3750" fill="hold"/>
                                        <p:tgtEl>
                                          <p:spTgt spid="9">
                                            <p:graphicEl>
                                              <a:chart seriesIdx="-4" categoryIdx="13" bldStep="category"/>
                                            </p:graphicEl>
                                          </p:spTgt>
                                        </p:tgtEl>
                                        <p:attrNameLst>
                                          <p:attrName>ppt_w</p:attrName>
                                        </p:attrNameLst>
                                      </p:cBhvr>
                                      <p:tavLst>
                                        <p:tav tm="0" fmla="#ppt_w*sin(2.5*pi*$)">
                                          <p:val>
                                            <p:fltVal val="0"/>
                                          </p:val>
                                        </p:tav>
                                        <p:tav tm="100000">
                                          <p:val>
                                            <p:fltVal val="1"/>
                                          </p:val>
                                        </p:tav>
                                      </p:tavLst>
                                    </p:anim>
                                    <p:anim calcmode="lin" valueType="num">
                                      <p:cBhvr>
                                        <p:cTn id="58" dur="3750" fill="hold"/>
                                        <p:tgtEl>
                                          <p:spTgt spid="9">
                                            <p:graphicEl>
                                              <a:chart seriesIdx="-4" categoryIdx="13" bldStep="category"/>
                                            </p:graphicEl>
                                          </p:spTgt>
                                        </p:tgtEl>
                                        <p:attrNameLst>
                                          <p:attrName>ppt_h</p:attrName>
                                        </p:attrNameLst>
                                      </p:cBhvr>
                                      <p:tavLst>
                                        <p:tav tm="0">
                                          <p:val>
                                            <p:strVal val="#ppt_h"/>
                                          </p:val>
                                        </p:tav>
                                        <p:tav tm="100000">
                                          <p:val>
                                            <p:strVal val="#ppt_h"/>
                                          </p:val>
                                        </p:tav>
                                      </p:tavLst>
                                    </p:anim>
                                  </p:childTnLst>
                                </p:cTn>
                              </p:par>
                              <p:par>
                                <p:cTn id="59" presetID="22" presetClass="entr" presetSubtype="8" fill="hold" grpId="0" nodeType="withEffect">
                                  <p:stCondLst>
                                    <p:cond delay="0"/>
                                  </p:stCondLst>
                                  <p:childTnLst>
                                    <p:set>
                                      <p:cBhvr>
                                        <p:cTn id="60" dur="1" fill="hold">
                                          <p:stCondLst>
                                            <p:cond delay="0"/>
                                          </p:stCondLst>
                                        </p:cTn>
                                        <p:tgtEl>
                                          <p:spTgt spid="9">
                                            <p:graphicEl>
                                              <a:chart seriesIdx="-4" categoryIdx="14" bldStep="category"/>
                                            </p:graphicEl>
                                          </p:spTgt>
                                        </p:tgtEl>
                                        <p:attrNameLst>
                                          <p:attrName>style.visibility</p:attrName>
                                        </p:attrNameLst>
                                      </p:cBhvr>
                                      <p:to>
                                        <p:strVal val="visible"/>
                                      </p:to>
                                    </p:set>
                                    <p:animEffect transition="in" filter="wipe(left)">
                                      <p:cBhvr>
                                        <p:cTn id="61" dur="2000"/>
                                        <p:tgtEl>
                                          <p:spTgt spid="9">
                                            <p:graphicEl>
                                              <a:chart seriesIdx="-4" categoryIdx="14" bldStep="category"/>
                                            </p:graphicEl>
                                          </p:spTgt>
                                        </p:tgtEl>
                                      </p:cBhvr>
                                    </p:animEffect>
                                  </p:childTnLst>
                                </p:cTn>
                              </p:par>
                              <p:par>
                                <p:cTn id="62" presetID="45" presetClass="entr" presetSubtype="0" fill="hold" grpId="0" nodeType="withEffect">
                                  <p:stCondLst>
                                    <p:cond delay="0"/>
                                  </p:stCondLst>
                                  <p:childTnLst>
                                    <p:set>
                                      <p:cBhvr>
                                        <p:cTn id="63" dur="1" fill="hold">
                                          <p:stCondLst>
                                            <p:cond delay="0"/>
                                          </p:stCondLst>
                                        </p:cTn>
                                        <p:tgtEl>
                                          <p:spTgt spid="9">
                                            <p:graphicEl>
                                              <a:chart seriesIdx="-4" categoryIdx="15" bldStep="category"/>
                                            </p:graphicEl>
                                          </p:spTgt>
                                        </p:tgtEl>
                                        <p:attrNameLst>
                                          <p:attrName>style.visibility</p:attrName>
                                        </p:attrNameLst>
                                      </p:cBhvr>
                                      <p:to>
                                        <p:strVal val="visible"/>
                                      </p:to>
                                    </p:set>
                                    <p:animEffect transition="in" filter="fade">
                                      <p:cBhvr>
                                        <p:cTn id="64" dur="2000"/>
                                        <p:tgtEl>
                                          <p:spTgt spid="9">
                                            <p:graphicEl>
                                              <a:chart seriesIdx="-4" categoryIdx="15" bldStep="category"/>
                                            </p:graphicEl>
                                          </p:spTgt>
                                        </p:tgtEl>
                                      </p:cBhvr>
                                    </p:animEffect>
                                    <p:anim calcmode="lin" valueType="num">
                                      <p:cBhvr>
                                        <p:cTn id="65" dur="2000" fill="hold"/>
                                        <p:tgtEl>
                                          <p:spTgt spid="9">
                                            <p:graphicEl>
                                              <a:chart seriesIdx="-4" categoryIdx="15" bldStep="category"/>
                                            </p:graphicEl>
                                          </p:spTgt>
                                        </p:tgtEl>
                                        <p:attrNameLst>
                                          <p:attrName>ppt_w</p:attrName>
                                        </p:attrNameLst>
                                      </p:cBhvr>
                                      <p:tavLst>
                                        <p:tav tm="0" fmla="#ppt_w*sin(2.5*pi*$)">
                                          <p:val>
                                            <p:fltVal val="0"/>
                                          </p:val>
                                        </p:tav>
                                        <p:tav tm="100000">
                                          <p:val>
                                            <p:fltVal val="1"/>
                                          </p:val>
                                        </p:tav>
                                      </p:tavLst>
                                    </p:anim>
                                    <p:anim calcmode="lin" valueType="num">
                                      <p:cBhvr>
                                        <p:cTn id="66" dur="2000" fill="hold"/>
                                        <p:tgtEl>
                                          <p:spTgt spid="9">
                                            <p:graphicEl>
                                              <a:chart seriesIdx="-4" categoryIdx="15" bldStep="category"/>
                                            </p:graphicEl>
                                          </p:spTgt>
                                        </p:tgtEl>
                                        <p:attrNameLst>
                                          <p:attrName>ppt_h</p:attrName>
                                        </p:attrNameLst>
                                      </p:cBhvr>
                                      <p:tavLst>
                                        <p:tav tm="0">
                                          <p:val>
                                            <p:strVal val="#ppt_h"/>
                                          </p:val>
                                        </p:tav>
                                        <p:tav tm="100000">
                                          <p:val>
                                            <p:strVal val="#ppt_h"/>
                                          </p:val>
                                        </p:tav>
                                      </p:tavLst>
                                    </p:anim>
                                  </p:childTnLst>
                                </p:cTn>
                              </p:par>
                              <p:par>
                                <p:cTn id="67" presetID="22" presetClass="entr" presetSubtype="8" fill="hold" grpId="0" nodeType="withEffect">
                                  <p:stCondLst>
                                    <p:cond delay="0"/>
                                  </p:stCondLst>
                                  <p:childTnLst>
                                    <p:set>
                                      <p:cBhvr>
                                        <p:cTn id="68" dur="1" fill="hold">
                                          <p:stCondLst>
                                            <p:cond delay="0"/>
                                          </p:stCondLst>
                                        </p:cTn>
                                        <p:tgtEl>
                                          <p:spTgt spid="9">
                                            <p:graphicEl>
                                              <a:chart seriesIdx="-4" categoryIdx="16" bldStep="category"/>
                                            </p:graphicEl>
                                          </p:spTgt>
                                        </p:tgtEl>
                                        <p:attrNameLst>
                                          <p:attrName>style.visibility</p:attrName>
                                        </p:attrNameLst>
                                      </p:cBhvr>
                                      <p:to>
                                        <p:strVal val="visible"/>
                                      </p:to>
                                    </p:set>
                                    <p:animEffect transition="in" filter="wipe(left)">
                                      <p:cBhvr>
                                        <p:cTn id="69" dur="2000"/>
                                        <p:tgtEl>
                                          <p:spTgt spid="9">
                                            <p:graphicEl>
                                              <a:chart seriesIdx="-4" categoryIdx="16" bldStep="category"/>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
                                            <p:graphicEl>
                                              <a:chart seriesIdx="-4" categoryIdx="17" bldStep="category"/>
                                            </p:graphicEl>
                                          </p:spTgt>
                                        </p:tgtEl>
                                        <p:attrNameLst>
                                          <p:attrName>style.visibility</p:attrName>
                                        </p:attrNameLst>
                                      </p:cBhvr>
                                      <p:to>
                                        <p:strVal val="visible"/>
                                      </p:to>
                                    </p:set>
                                    <p:animEffect transition="in" filter="wipe(left)">
                                      <p:cBhvr>
                                        <p:cTn id="72" dur="2000"/>
                                        <p:tgtEl>
                                          <p:spTgt spid="9">
                                            <p:graphicEl>
                                              <a:chart seriesIdx="-4" categoryIdx="17" bldStep="category"/>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
                                            <p:graphicEl>
                                              <a:chart seriesIdx="-4" categoryIdx="18" bldStep="category"/>
                                            </p:graphicEl>
                                          </p:spTgt>
                                        </p:tgtEl>
                                        <p:attrNameLst>
                                          <p:attrName>style.visibility</p:attrName>
                                        </p:attrNameLst>
                                      </p:cBhvr>
                                      <p:to>
                                        <p:strVal val="visible"/>
                                      </p:to>
                                    </p:set>
                                    <p:animEffect transition="in" filter="wipe(left)">
                                      <p:cBhvr>
                                        <p:cTn id="75" dur="2000"/>
                                        <p:tgtEl>
                                          <p:spTgt spid="9">
                                            <p:graphicEl>
                                              <a:chart seriesIdx="-4" categoryIdx="18" bldStep="category"/>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9">
                                            <p:graphicEl>
                                              <a:chart seriesIdx="-4" categoryIdx="19" bldStep="category"/>
                                            </p:graphicEl>
                                          </p:spTgt>
                                        </p:tgtEl>
                                        <p:attrNameLst>
                                          <p:attrName>style.visibility</p:attrName>
                                        </p:attrNameLst>
                                      </p:cBhvr>
                                      <p:to>
                                        <p:strVal val="visible"/>
                                      </p:to>
                                    </p:set>
                                    <p:animEffect transition="in" filter="wipe(left)">
                                      <p:cBhvr>
                                        <p:cTn id="78" dur="2000"/>
                                        <p:tgtEl>
                                          <p:spTgt spid="9">
                                            <p:graphicEl>
                                              <a:chart seriesIdx="-4" categoryIdx="19" bldStep="category"/>
                                            </p:graphicEl>
                                          </p:spTgt>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9">
                                            <p:graphicEl>
                                              <a:chart seriesIdx="-4" categoryIdx="20" bldStep="category"/>
                                            </p:graphicEl>
                                          </p:spTgt>
                                        </p:tgtEl>
                                        <p:attrNameLst>
                                          <p:attrName>style.visibility</p:attrName>
                                        </p:attrNameLst>
                                      </p:cBhvr>
                                      <p:to>
                                        <p:strVal val="visible"/>
                                      </p:to>
                                    </p:set>
                                    <p:animEffect transition="in" filter="wipe(left)">
                                      <p:cBhvr>
                                        <p:cTn id="81" dur="2000"/>
                                        <p:tgtEl>
                                          <p:spTgt spid="9">
                                            <p:graphicEl>
                                              <a:chart seriesIdx="-4" categoryIdx="20" bldStep="category"/>
                                            </p:graphicEl>
                                          </p:spTgt>
                                        </p:tgtEl>
                                      </p:cBhvr>
                                    </p:animEffect>
                                  </p:childTnLst>
                                </p:cTn>
                              </p:par>
                              <p:par>
                                <p:cTn id="82" presetID="45" presetClass="entr" presetSubtype="0" fill="hold" grpId="0" nodeType="withEffect">
                                  <p:stCondLst>
                                    <p:cond delay="0"/>
                                  </p:stCondLst>
                                  <p:childTnLst>
                                    <p:set>
                                      <p:cBhvr>
                                        <p:cTn id="83" dur="1" fill="hold">
                                          <p:stCondLst>
                                            <p:cond delay="0"/>
                                          </p:stCondLst>
                                        </p:cTn>
                                        <p:tgtEl>
                                          <p:spTgt spid="9">
                                            <p:graphicEl>
                                              <a:chart seriesIdx="-4" categoryIdx="21" bldStep="category"/>
                                            </p:graphicEl>
                                          </p:spTgt>
                                        </p:tgtEl>
                                        <p:attrNameLst>
                                          <p:attrName>style.visibility</p:attrName>
                                        </p:attrNameLst>
                                      </p:cBhvr>
                                      <p:to>
                                        <p:strVal val="visible"/>
                                      </p:to>
                                    </p:set>
                                    <p:animEffect transition="in" filter="fade">
                                      <p:cBhvr>
                                        <p:cTn id="84" dur="3750"/>
                                        <p:tgtEl>
                                          <p:spTgt spid="9">
                                            <p:graphicEl>
                                              <a:chart seriesIdx="-4" categoryIdx="21" bldStep="category"/>
                                            </p:graphicEl>
                                          </p:spTgt>
                                        </p:tgtEl>
                                      </p:cBhvr>
                                    </p:animEffect>
                                    <p:anim calcmode="lin" valueType="num">
                                      <p:cBhvr>
                                        <p:cTn id="85" dur="3750" fill="hold"/>
                                        <p:tgtEl>
                                          <p:spTgt spid="9">
                                            <p:graphicEl>
                                              <a:chart seriesIdx="-4" categoryIdx="21" bldStep="category"/>
                                            </p:graphicEl>
                                          </p:spTgt>
                                        </p:tgtEl>
                                        <p:attrNameLst>
                                          <p:attrName>ppt_w</p:attrName>
                                        </p:attrNameLst>
                                      </p:cBhvr>
                                      <p:tavLst>
                                        <p:tav tm="0" fmla="#ppt_w*sin(2.5*pi*$)">
                                          <p:val>
                                            <p:fltVal val="0"/>
                                          </p:val>
                                        </p:tav>
                                        <p:tav tm="100000">
                                          <p:val>
                                            <p:fltVal val="1"/>
                                          </p:val>
                                        </p:tav>
                                      </p:tavLst>
                                    </p:anim>
                                    <p:anim calcmode="lin" valueType="num">
                                      <p:cBhvr>
                                        <p:cTn id="86" dur="3750" fill="hold"/>
                                        <p:tgtEl>
                                          <p:spTgt spid="9">
                                            <p:graphicEl>
                                              <a:chart seriesIdx="-4" categoryIdx="21" bldStep="category"/>
                                            </p:graphic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9">
                                            <p:graphicEl>
                                              <a:chart seriesIdx="-4" categoryIdx="22" bldStep="category"/>
                                            </p:graphicEl>
                                          </p:spTgt>
                                        </p:tgtEl>
                                        <p:attrNameLst>
                                          <p:attrName>style.visibility</p:attrName>
                                        </p:attrNameLst>
                                      </p:cBhvr>
                                      <p:to>
                                        <p:strVal val="visible"/>
                                      </p:to>
                                    </p:set>
                                    <p:animEffect transition="in" filter="wipe(left)">
                                      <p:cBhvr>
                                        <p:cTn id="91" dur="2000"/>
                                        <p:tgtEl>
                                          <p:spTgt spid="9">
                                            <p:graphicEl>
                                              <a:chart seriesIdx="-4" categoryIdx="22" bldStep="category"/>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
                                            <p:graphicEl>
                                              <a:chart seriesIdx="-4" categoryIdx="23" bldStep="category"/>
                                            </p:graphicEl>
                                          </p:spTgt>
                                        </p:tgtEl>
                                        <p:attrNameLst>
                                          <p:attrName>style.visibility</p:attrName>
                                        </p:attrNameLst>
                                      </p:cBhvr>
                                      <p:to>
                                        <p:strVal val="visible"/>
                                      </p:to>
                                    </p:set>
                                    <p:animEffect transition="in" filter="wipe(left)">
                                      <p:cBhvr>
                                        <p:cTn id="96" dur="2000"/>
                                        <p:tgtEl>
                                          <p:spTgt spid="9">
                                            <p:graphicEl>
                                              <a:chart seriesIdx="-4" categoryIdx="23" bldStep="category"/>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9">
                                            <p:graphicEl>
                                              <a:chart seriesIdx="-4" categoryIdx="24" bldStep="category"/>
                                            </p:graphicEl>
                                          </p:spTgt>
                                        </p:tgtEl>
                                        <p:attrNameLst>
                                          <p:attrName>style.visibility</p:attrName>
                                        </p:attrNameLst>
                                      </p:cBhvr>
                                      <p:to>
                                        <p:strVal val="visible"/>
                                      </p:to>
                                    </p:set>
                                    <p:animEffect transition="in" filter="wipe(left)">
                                      <p:cBhvr>
                                        <p:cTn id="101" dur="2000"/>
                                        <p:tgtEl>
                                          <p:spTgt spid="9">
                                            <p:graphicEl>
                                              <a:chart seriesIdx="-4" categoryIdx="24" bldStep="category"/>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9">
                                            <p:graphicEl>
                                              <a:chart seriesIdx="-4" categoryIdx="25" bldStep="category"/>
                                            </p:graphicEl>
                                          </p:spTgt>
                                        </p:tgtEl>
                                        <p:attrNameLst>
                                          <p:attrName>style.visibility</p:attrName>
                                        </p:attrNameLst>
                                      </p:cBhvr>
                                      <p:to>
                                        <p:strVal val="visible"/>
                                      </p:to>
                                    </p:set>
                                    <p:animEffect transition="in" filter="wipe(left)">
                                      <p:cBhvr>
                                        <p:cTn id="106" dur="2000"/>
                                        <p:tgtEl>
                                          <p:spTgt spid="9">
                                            <p:graphicEl>
                                              <a:chart seriesIdx="-4" categoryIdx="2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838200"/>
          </a:xfrm>
        </p:spPr>
        <p:txBody>
          <a:bodyPr/>
          <a:lstStyle/>
          <a:p>
            <a:pPr>
              <a:lnSpc>
                <a:spcPct val="100000"/>
              </a:lnSpc>
            </a:pPr>
            <a:r>
              <a:rPr lang="en-US" sz="1800" dirty="0">
                <a:cs typeface="Calibri" panose="020F0502020204030204" pitchFamily="34" charset="0"/>
              </a:rPr>
              <a:t>Child and Adult </a:t>
            </a:r>
            <a:r>
              <a:rPr lang="en-US" sz="1800" dirty="0" smtClean="0">
                <a:cs typeface="Calibri" panose="020F0502020204030204" pitchFamily="34" charset="0"/>
              </a:rPr>
              <a:t>Current Asthma </a:t>
            </a:r>
            <a:r>
              <a:rPr lang="en-US" sz="1800" dirty="0">
                <a:cs typeface="Calibri" panose="020F0502020204030204" pitchFamily="34" charset="0"/>
              </a:rPr>
              <a:t>Prevalence by Age and </a:t>
            </a:r>
            <a:r>
              <a:rPr lang="en-US" sz="1800" dirty="0" smtClean="0">
                <a:cs typeface="Calibri" panose="020F0502020204030204" pitchFamily="34" charset="0"/>
              </a:rPr>
              <a:t>Sex: </a:t>
            </a:r>
            <a:r>
              <a:rPr lang="en-US" sz="1800" dirty="0">
                <a:cs typeface="Calibri" panose="020F0502020204030204" pitchFamily="34" charset="0"/>
              </a:rPr>
              <a:t/>
            </a:r>
            <a:br>
              <a:rPr lang="en-US" sz="1800" dirty="0">
                <a:cs typeface="Calibri" panose="020F0502020204030204" pitchFamily="34" charset="0"/>
              </a:rPr>
            </a:br>
            <a:r>
              <a:rPr lang="en-US" sz="1800" dirty="0">
                <a:cs typeface="Calibri" panose="020F0502020204030204" pitchFamily="34" charset="0"/>
              </a:rPr>
              <a:t>United States, </a:t>
            </a:r>
            <a:r>
              <a:rPr lang="en-US" sz="1800" dirty="0" smtClean="0">
                <a:cs typeface="Calibri" panose="020F0502020204030204" pitchFamily="34" charset="0"/>
              </a:rPr>
              <a:t>2017</a:t>
            </a:r>
            <a:endParaRPr lang="en-US" sz="1800" dirty="0">
              <a:cs typeface="Calibri" panose="020F0502020204030204" pitchFamily="34" charset="0"/>
            </a:endParaRPr>
          </a:p>
        </p:txBody>
      </p:sp>
      <p:sp>
        <p:nvSpPr>
          <p:cNvPr id="3" name="Rectangle 2"/>
          <p:cNvSpPr/>
          <p:nvPr/>
        </p:nvSpPr>
        <p:spPr>
          <a:xfrm>
            <a:off x="2057400" y="5652700"/>
            <a:ext cx="5486400" cy="630942"/>
          </a:xfrm>
          <a:prstGeom prst="rect">
            <a:avLst/>
          </a:prstGeom>
          <a:solidFill>
            <a:schemeClr val="tx1"/>
          </a:solidFill>
        </p:spPr>
        <p:txBody>
          <a:bodyPr wrap="square">
            <a:spAutoFit/>
          </a:bodyPr>
          <a:lstStyle/>
          <a:p>
            <a:pPr algn="ctr">
              <a:spcBef>
                <a:spcPts val="300"/>
              </a:spcBef>
              <a:spcAft>
                <a:spcPts val="300"/>
              </a:spcAft>
            </a:pPr>
            <a:r>
              <a:rPr lang="en-US" sz="1000" dirty="0" smtClean="0">
                <a:solidFill>
                  <a:schemeClr val="bg1"/>
                </a:solidFill>
                <a:latin typeface="Calibri" panose="020F0502020204030204" pitchFamily="34" charset="0"/>
                <a:cs typeface="Calibri" panose="020F0502020204030204" pitchFamily="34" charset="0"/>
              </a:rPr>
              <a:t>Males and females aged </a:t>
            </a:r>
            <a:r>
              <a:rPr lang="en-US" sz="1000" dirty="0">
                <a:solidFill>
                  <a:schemeClr val="bg1"/>
                </a:solidFill>
                <a:latin typeface="Calibri" panose="020F0502020204030204" pitchFamily="34" charset="0"/>
                <a:cs typeface="Calibri" panose="020F0502020204030204" pitchFamily="34" charset="0"/>
              </a:rPr>
              <a:t>5</a:t>
            </a:r>
            <a:r>
              <a:rPr lang="en-US" sz="1000" dirty="0" smtClean="0">
                <a:solidFill>
                  <a:schemeClr val="bg1"/>
                </a:solidFill>
                <a:latin typeface="Calibri" panose="020F0502020204030204" pitchFamily="34" charset="0"/>
                <a:cs typeface="Calibri" panose="020F0502020204030204" pitchFamily="34" charset="0"/>
              </a:rPr>
              <a:t>-24 years had no difference in percent of current asthma.</a:t>
            </a:r>
          </a:p>
          <a:p>
            <a:pPr algn="ctr">
              <a:spcBef>
                <a:spcPts val="300"/>
              </a:spcBef>
              <a:spcAft>
                <a:spcPts val="300"/>
              </a:spcAft>
            </a:pPr>
            <a:r>
              <a:rPr lang="en-US" sz="1000" dirty="0" smtClean="0">
                <a:solidFill>
                  <a:schemeClr val="bg1"/>
                </a:solidFill>
                <a:latin typeface="Calibri" panose="020F0502020204030204" pitchFamily="34" charset="0"/>
                <a:cs typeface="Calibri" panose="020F0502020204030204" pitchFamily="34" charset="0"/>
              </a:rPr>
              <a:t>Among children 0-4 years, males had a higher percent of asthma and among adults 25 years and older, was higher for women than men. </a:t>
            </a:r>
            <a:endParaRPr lang="en-US" sz="1000" dirty="0">
              <a:solidFill>
                <a:schemeClr val="bg1"/>
              </a:solidFill>
              <a:latin typeface="Calibri" panose="020F0502020204030204" pitchFamily="34" charset="0"/>
              <a:cs typeface="Calibri" panose="020F0502020204030204" pitchFamily="34" charset="0"/>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576130113"/>
              </p:ext>
            </p:extLst>
          </p:nvPr>
        </p:nvGraphicFramePr>
        <p:xfrm>
          <a:off x="457200" y="1461700"/>
          <a:ext cx="82296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96596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par>
                                <p:cTn id="7" presetID="22" presetClass="entr" presetSubtype="8" fill="hold" grpId="0" nodeType="withEffect">
                                  <p:stCondLst>
                                    <p:cond delay="0"/>
                                  </p:stCondLst>
                                  <p:childTnLst>
                                    <p:set>
                                      <p:cBhvr>
                                        <p:cTn id="8"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9" dur="1500"/>
                                        <p:tgtEl>
                                          <p:spTgt spid="7">
                                            <p:graphicEl>
                                              <a:chart seriesIdx="-3" categoryIdx="-3" bldStep="gridLegend"/>
                                            </p:graphicEl>
                                          </p:spTgt>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3" dur="2000"/>
                                        <p:tgtEl>
                                          <p:spTgt spid="7">
                                            <p:graphicEl>
                                              <a:chart seriesIdx="0" categoryIdx="-4" bldStep="series"/>
                                            </p:graphicEl>
                                          </p:spTgt>
                                        </p:tgtEl>
                                      </p:cBhvr>
                                    </p:animEffect>
                                  </p:childTnLst>
                                </p:cTn>
                              </p:par>
                            </p:childTnLst>
                          </p:cTn>
                        </p:par>
                        <p:par>
                          <p:cTn id="14" fill="hold">
                            <p:stCondLst>
                              <p:cond delay="4000"/>
                            </p:stCondLst>
                            <p:childTnLst>
                              <p:par>
                                <p:cTn id="15" presetID="22" presetClass="entr" presetSubtype="8" fill="hold" grpId="0" nodeType="after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7" dur="20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7"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027"/>
          <p:cNvGraphicFramePr>
            <a:graphicFrameLocks noGrp="1" noChangeAspect="1"/>
          </p:cNvGraphicFramePr>
          <p:nvPr>
            <p:ph type="chart" idx="1"/>
            <p:extLst>
              <p:ext uri="{D42A27DB-BD31-4B8C-83A1-F6EECF244321}">
                <p14:modId xmlns:p14="http://schemas.microsoft.com/office/powerpoint/2010/main" val="1422957789"/>
              </p:ext>
            </p:extLst>
          </p:nvPr>
        </p:nvGraphicFramePr>
        <p:xfrm>
          <a:off x="381001" y="14478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385129" y="2236112"/>
            <a:ext cx="2320471" cy="307777"/>
          </a:xfrm>
          <a:prstGeom prst="rect">
            <a:avLst/>
          </a:prstGeom>
          <a:noFill/>
        </p:spPr>
        <p:txBody>
          <a:bodyPr wrap="square" rtlCol="0">
            <a:spAutoFit/>
          </a:bodyPr>
          <a:lstStyle/>
          <a:p>
            <a:r>
              <a:rPr lang="en-US" sz="1400" b="1" dirty="0" smtClean="0">
                <a:solidFill>
                  <a:schemeClr val="accent3"/>
                </a:solidFill>
                <a:latin typeface="Calibri" panose="020F0502020204030204" pitchFamily="34" charset="0"/>
              </a:rPr>
              <a:t>Children aged 0-17 years</a:t>
            </a:r>
            <a:endParaRPr lang="en-US" sz="1400" b="1" dirty="0">
              <a:solidFill>
                <a:schemeClr val="accent3"/>
              </a:solidFill>
              <a:latin typeface="Calibri" panose="020F0502020204030204" pitchFamily="34" charset="0"/>
            </a:endParaRPr>
          </a:p>
        </p:txBody>
      </p:sp>
      <p:sp>
        <p:nvSpPr>
          <p:cNvPr id="6" name="TextBox 5"/>
          <p:cNvSpPr txBox="1"/>
          <p:nvPr/>
        </p:nvSpPr>
        <p:spPr>
          <a:xfrm>
            <a:off x="4038600" y="3011453"/>
            <a:ext cx="3352800" cy="307777"/>
          </a:xfrm>
          <a:prstGeom prst="rect">
            <a:avLst/>
          </a:prstGeom>
          <a:noFill/>
        </p:spPr>
        <p:txBody>
          <a:bodyPr wrap="square" rtlCol="0">
            <a:spAutoFit/>
          </a:bodyPr>
          <a:lstStyle/>
          <a:p>
            <a:r>
              <a:rPr lang="en-US" sz="1400" b="1" dirty="0" smtClean="0">
                <a:solidFill>
                  <a:schemeClr val="accent2"/>
                </a:solidFill>
                <a:latin typeface="Calibri" panose="020F0502020204030204" pitchFamily="34" charset="0"/>
              </a:rPr>
              <a:t>Adults aged 18 and over</a:t>
            </a:r>
            <a:endParaRPr lang="en-US" sz="1400" b="1" dirty="0">
              <a:solidFill>
                <a:schemeClr val="accent2"/>
              </a:solidFill>
              <a:latin typeface="Calibri" panose="020F0502020204030204" pitchFamily="34" charset="0"/>
            </a:endParaRPr>
          </a:p>
        </p:txBody>
      </p:sp>
      <p:sp>
        <p:nvSpPr>
          <p:cNvPr id="2" name="TextBox 1"/>
          <p:cNvSpPr txBox="1"/>
          <p:nvPr/>
        </p:nvSpPr>
        <p:spPr>
          <a:xfrm>
            <a:off x="685800" y="457200"/>
            <a:ext cx="8001000" cy="646331"/>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Asthma Attack Prevalence among Children and Adults with Current Asthma: United States, 2001-2017</a:t>
            </a:r>
            <a:endParaRPr lang="en-US" b="1" dirty="0">
              <a:latin typeface="Calibri" panose="020F0502020204030204" pitchFamily="34" charset="0"/>
              <a:cs typeface="Calibri" panose="020F0502020204030204" pitchFamily="34" charset="0"/>
            </a:endParaRPr>
          </a:p>
        </p:txBody>
      </p:sp>
      <p:sp>
        <p:nvSpPr>
          <p:cNvPr id="8" name="Rectangle 7"/>
          <p:cNvSpPr/>
          <p:nvPr/>
        </p:nvSpPr>
        <p:spPr>
          <a:xfrm>
            <a:off x="1066800" y="5469496"/>
            <a:ext cx="7620000" cy="707886"/>
          </a:xfrm>
          <a:prstGeom prst="rect">
            <a:avLst/>
          </a:prstGeom>
          <a:solidFill>
            <a:schemeClr val="tx1"/>
          </a:solidFill>
        </p:spPr>
        <p:txBody>
          <a:bodyPr wrap="square">
            <a:spAutoFit/>
          </a:bodyPr>
          <a:lstStyle/>
          <a:p>
            <a:pPr algn="ctr">
              <a:spcBef>
                <a:spcPts val="300"/>
              </a:spcBef>
              <a:spcAft>
                <a:spcPts val="300"/>
              </a:spcAft>
            </a:pPr>
            <a:r>
              <a:rPr lang="en-US" sz="1000" dirty="0" smtClean="0">
                <a:solidFill>
                  <a:schemeClr val="bg1"/>
                </a:solidFill>
                <a:latin typeface="Calibri" panose="020F0502020204030204" pitchFamily="34" charset="0"/>
              </a:rPr>
              <a:t>From 2001 to 2017, percent of children and adults with current asthma who </a:t>
            </a:r>
            <a:r>
              <a:rPr lang="en-US" sz="1000" dirty="0">
                <a:solidFill>
                  <a:schemeClr val="bg1"/>
                </a:solidFill>
                <a:latin typeface="Calibri" panose="020F0502020204030204" pitchFamily="34" charset="0"/>
              </a:rPr>
              <a:t>had at least one asthma attack in the previous 12 </a:t>
            </a:r>
            <a:r>
              <a:rPr lang="en-US" sz="1000" dirty="0" smtClean="0">
                <a:solidFill>
                  <a:schemeClr val="bg1"/>
                </a:solidFill>
                <a:latin typeface="Calibri" panose="020F0502020204030204" pitchFamily="34" charset="0"/>
              </a:rPr>
              <a:t>months declined.</a:t>
            </a:r>
          </a:p>
          <a:p>
            <a:pPr algn="ctr">
              <a:spcBef>
                <a:spcPts val="300"/>
              </a:spcBef>
              <a:spcAft>
                <a:spcPts val="300"/>
              </a:spcAft>
            </a:pPr>
            <a:r>
              <a:rPr lang="en-US" sz="1000" dirty="0" smtClean="0">
                <a:solidFill>
                  <a:schemeClr val="bg1"/>
                </a:solidFill>
                <a:latin typeface="Calibri" panose="020F0502020204030204" pitchFamily="34" charset="0"/>
              </a:rPr>
              <a:t> For children, asthma attacks </a:t>
            </a:r>
            <a:r>
              <a:rPr lang="en-US" sz="1000" dirty="0">
                <a:solidFill>
                  <a:schemeClr val="bg1"/>
                </a:solidFill>
                <a:latin typeface="Calibri" panose="020F0502020204030204" pitchFamily="34" charset="0"/>
              </a:rPr>
              <a:t>declined </a:t>
            </a:r>
            <a:r>
              <a:rPr lang="en-US" sz="1000" dirty="0" smtClean="0">
                <a:solidFill>
                  <a:schemeClr val="bg1"/>
                </a:solidFill>
                <a:latin typeface="Calibri" panose="020F0502020204030204" pitchFamily="34" charset="0"/>
              </a:rPr>
              <a:t>from 61.7% of children with asthma in 2001 to 51.6% in 2017.</a:t>
            </a:r>
          </a:p>
          <a:p>
            <a:pPr algn="ctr">
              <a:spcBef>
                <a:spcPts val="300"/>
              </a:spcBef>
              <a:spcAft>
                <a:spcPts val="300"/>
              </a:spcAft>
            </a:pPr>
            <a:r>
              <a:rPr lang="en-US" sz="1000" dirty="0" smtClean="0">
                <a:solidFill>
                  <a:schemeClr val="bg1"/>
                </a:solidFill>
                <a:latin typeface="Calibri" panose="020F0502020204030204" pitchFamily="34" charset="0"/>
              </a:rPr>
              <a:t>For adults, asthma attacks declined from 53.8% </a:t>
            </a:r>
            <a:r>
              <a:rPr lang="en-US" sz="1000" dirty="0">
                <a:solidFill>
                  <a:schemeClr val="bg1"/>
                </a:solidFill>
                <a:latin typeface="Calibri" panose="020F0502020204030204" pitchFamily="34" charset="0"/>
              </a:rPr>
              <a:t>of adults with </a:t>
            </a:r>
            <a:r>
              <a:rPr lang="en-US" sz="1000" dirty="0" smtClean="0">
                <a:solidFill>
                  <a:schemeClr val="bg1"/>
                </a:solidFill>
                <a:latin typeface="Calibri" panose="020F0502020204030204" pitchFamily="34" charset="0"/>
              </a:rPr>
              <a:t>asthma in 2001 to 43.6% </a:t>
            </a:r>
            <a:r>
              <a:rPr lang="en-US" sz="1000" dirty="0">
                <a:solidFill>
                  <a:schemeClr val="bg1"/>
                </a:solidFill>
                <a:latin typeface="Calibri" panose="020F0502020204030204" pitchFamily="34" charset="0"/>
              </a:rPr>
              <a:t>in </a:t>
            </a:r>
            <a:r>
              <a:rPr lang="en-US" sz="1000" dirty="0" smtClean="0">
                <a:solidFill>
                  <a:schemeClr val="bg1"/>
                </a:solidFill>
                <a:latin typeface="Calibri" panose="020F0502020204030204" pitchFamily="34" charset="0"/>
              </a:rPr>
              <a:t>2017.  </a:t>
            </a:r>
            <a:endParaRPr lang="en-US"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74381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000"/>
                                        <p:tgtEl>
                                          <p:spTgt spid="13">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2000"/>
                                        <p:tgtEl>
                                          <p:spTgt spid="13">
                                            <p:graphicEl>
                                              <a:chart seriesIdx="0" categoryIdx="-4" bldStep="series"/>
                                            </p:graphicEl>
                                          </p:spTgt>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20" dur="2000"/>
                                        <p:tgtEl>
                                          <p:spTgt spid="13">
                                            <p:graphicEl>
                                              <a:chart seriesIdx="1" categoryIdx="-4" bldStep="series"/>
                                            </p:graphicEl>
                                          </p:spTgt>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ppt_x</p:attrName>
                                        </p:attrNameLst>
                                      </p:cBhvr>
                                      <p:tavLst>
                                        <p:tav tm="0">
                                          <p:val>
                                            <p:strVal val="#ppt_x"/>
                                          </p:val>
                                        </p:tav>
                                        <p:tav tm="100000">
                                          <p:val>
                                            <p:strVal val="#ppt_x"/>
                                          </p:val>
                                        </p:tav>
                                      </p:tavLst>
                                    </p:anim>
                                    <p:anim calcmode="lin" valueType="num">
                                      <p:cBhvr>
                                        <p:cTn id="25" dur="2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6" presetClass="emph" presetSubtype="0" fill="hold" grpId="0" nodeType="afterEffect">
                                  <p:stCondLst>
                                    <p:cond delay="0"/>
                                  </p:stCondLst>
                                  <p:childTnLst>
                                    <p:animScale>
                                      <p:cBhvr>
                                        <p:cTn id="28"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p:bldSub>
      </p:bldGraphic>
      <p:bldP spid="5" grpId="0"/>
      <p:bldP spid="6"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97134"/>
            <a:ext cx="7391400" cy="923330"/>
          </a:xfrm>
          <a:prstGeom prst="rect">
            <a:avLst/>
          </a:prstGeom>
          <a:noFill/>
        </p:spPr>
        <p:txBody>
          <a:bodyPr wrap="square" rtlCol="0">
            <a:spAutoFit/>
          </a:bodyPr>
          <a:lstStyle/>
          <a:p>
            <a:pPr algn="ctr"/>
            <a:r>
              <a:rPr lang="en-US" b="1" dirty="0" smtClean="0">
                <a:latin typeface="Calibri" panose="020F0502020204030204" pitchFamily="34" charset="0"/>
              </a:rPr>
              <a:t>Asthma Attack Prevalence among Persons </a:t>
            </a:r>
            <a:r>
              <a:rPr lang="en-US" b="1" dirty="0">
                <a:latin typeface="Calibri" panose="020F0502020204030204" pitchFamily="34" charset="0"/>
              </a:rPr>
              <a:t>with </a:t>
            </a:r>
            <a:r>
              <a:rPr lang="en-US" b="1" dirty="0" smtClean="0">
                <a:latin typeface="Calibri" panose="020F0502020204030204" pitchFamily="34" charset="0"/>
              </a:rPr>
              <a:t>Current Asthma by Age </a:t>
            </a:r>
            <a:r>
              <a:rPr lang="en-US" b="1" dirty="0">
                <a:latin typeface="Calibri" panose="020F0502020204030204" pitchFamily="34" charset="0"/>
              </a:rPr>
              <a:t>G</a:t>
            </a:r>
            <a:r>
              <a:rPr lang="en-US" b="1" dirty="0" smtClean="0">
                <a:latin typeface="Calibri" panose="020F0502020204030204" pitchFamily="34" charset="0"/>
              </a:rPr>
              <a:t>roup</a:t>
            </a:r>
            <a:r>
              <a:rPr lang="en-US" b="1" dirty="0">
                <a:latin typeface="Calibri" panose="020F0502020204030204" pitchFamily="34" charset="0"/>
              </a:rPr>
              <a:t>, </a:t>
            </a:r>
            <a:r>
              <a:rPr lang="en-US" b="1" dirty="0" smtClean="0">
                <a:latin typeface="Calibri" panose="020F0502020204030204" pitchFamily="34" charset="0"/>
              </a:rPr>
              <a:t>Sex</a:t>
            </a:r>
            <a:r>
              <a:rPr lang="en-US" b="1" dirty="0">
                <a:latin typeface="Calibri" panose="020F0502020204030204" pitchFamily="34" charset="0"/>
              </a:rPr>
              <a:t>, </a:t>
            </a:r>
            <a:r>
              <a:rPr lang="en-US" b="1" dirty="0" smtClean="0">
                <a:latin typeface="Calibri" panose="020F0502020204030204" pitchFamily="34" charset="0"/>
              </a:rPr>
              <a:t>Race and Ethnicity</a:t>
            </a:r>
            <a:r>
              <a:rPr lang="en-US" b="1" dirty="0">
                <a:latin typeface="Calibri" panose="020F0502020204030204" pitchFamily="34" charset="0"/>
              </a:rPr>
              <a:t>, </a:t>
            </a:r>
            <a:r>
              <a:rPr lang="en-US" b="1" dirty="0" smtClean="0">
                <a:latin typeface="Calibri" panose="020F0502020204030204" pitchFamily="34" charset="0"/>
              </a:rPr>
              <a:t>Poverty Status</a:t>
            </a:r>
            <a:r>
              <a:rPr lang="en-US" b="1" dirty="0">
                <a:latin typeface="Calibri" panose="020F0502020204030204" pitchFamily="34" charset="0"/>
              </a:rPr>
              <a:t>, and </a:t>
            </a:r>
            <a:r>
              <a:rPr lang="en-US" b="1" dirty="0" smtClean="0">
                <a:latin typeface="Calibri" panose="020F0502020204030204" pitchFamily="34" charset="0"/>
              </a:rPr>
              <a:t>Geographic </a:t>
            </a:r>
            <a:r>
              <a:rPr lang="en-US" b="1" dirty="0">
                <a:latin typeface="Calibri" panose="020F0502020204030204" pitchFamily="34" charset="0"/>
              </a:rPr>
              <a:t>R</a:t>
            </a:r>
            <a:r>
              <a:rPr lang="en-US" b="1" dirty="0" smtClean="0">
                <a:latin typeface="Calibri" panose="020F0502020204030204" pitchFamily="34" charset="0"/>
              </a:rPr>
              <a:t>egion</a:t>
            </a:r>
            <a:r>
              <a:rPr lang="en-US" b="1" dirty="0">
                <a:latin typeface="Calibri" panose="020F0502020204030204" pitchFamily="34" charset="0"/>
              </a:rPr>
              <a:t>: Unites States, </a:t>
            </a:r>
            <a:r>
              <a:rPr lang="en-US" b="1" dirty="0" smtClean="0">
                <a:latin typeface="Calibri" panose="020F0502020204030204" pitchFamily="34" charset="0"/>
              </a:rPr>
              <a:t>2017 </a:t>
            </a:r>
            <a:endParaRPr lang="en-US" b="1" dirty="0">
              <a:latin typeface="Calibri" panose="020F0502020204030204" pitchFamily="34" charset="0"/>
            </a:endParaRPr>
          </a:p>
        </p:txBody>
      </p:sp>
      <p:sp>
        <p:nvSpPr>
          <p:cNvPr id="5" name="Rectangle 4"/>
          <p:cNvSpPr/>
          <p:nvPr/>
        </p:nvSpPr>
        <p:spPr>
          <a:xfrm>
            <a:off x="1981200" y="5879068"/>
            <a:ext cx="5629274" cy="400110"/>
          </a:xfrm>
          <a:prstGeom prst="rect">
            <a:avLst/>
          </a:prstGeom>
          <a:solidFill>
            <a:schemeClr val="tx1"/>
          </a:solidFill>
        </p:spPr>
        <p:txBody>
          <a:bodyPr wrap="square">
            <a:spAutoFit/>
          </a:bodyPr>
          <a:lstStyle/>
          <a:p>
            <a:pPr algn="ctr"/>
            <a:r>
              <a:rPr lang="en-US" sz="1000" dirty="0" smtClean="0">
                <a:solidFill>
                  <a:schemeClr val="bg1"/>
                </a:solidFill>
                <a:latin typeface="Calibri" panose="020F0502020204030204" pitchFamily="34" charset="0"/>
              </a:rPr>
              <a:t>In 2017, asthma attacks occurred more often in children and females. </a:t>
            </a:r>
          </a:p>
          <a:p>
            <a:pPr algn="ctr"/>
            <a:r>
              <a:rPr lang="en-US" sz="1000" dirty="0" smtClean="0">
                <a:solidFill>
                  <a:schemeClr val="bg1"/>
                </a:solidFill>
                <a:latin typeface="Calibri" panose="020F0502020204030204" pitchFamily="34" charset="0"/>
              </a:rPr>
              <a:t>Asthma attack prevalence did not differ by race </a:t>
            </a:r>
            <a:r>
              <a:rPr lang="en-US" sz="1000" dirty="0">
                <a:solidFill>
                  <a:schemeClr val="bg1"/>
                </a:solidFill>
                <a:latin typeface="Calibri" panose="020F0502020204030204" pitchFamily="34" charset="0"/>
              </a:rPr>
              <a:t>or </a:t>
            </a:r>
            <a:r>
              <a:rPr lang="en-US" sz="1000" dirty="0" smtClean="0">
                <a:solidFill>
                  <a:schemeClr val="bg1"/>
                </a:solidFill>
                <a:latin typeface="Calibri" panose="020F0502020204030204" pitchFamily="34" charset="0"/>
              </a:rPr>
              <a:t>ethnicity, poverty level, or census region. </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679186101"/>
              </p:ext>
            </p:extLst>
          </p:nvPr>
        </p:nvGraphicFramePr>
        <p:xfrm>
          <a:off x="457200" y="1320464"/>
          <a:ext cx="8153400" cy="4558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6051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10" dur="2000"/>
                                        <p:tgtEl>
                                          <p:spTgt spid="7">
                                            <p:graphicEl>
                                              <a:chart seriesIdx="-3" categoryIdx="-3" bldStep="gridLegend"/>
                                            </p:graphicEl>
                                          </p:spTgt>
                                        </p:tgtEl>
                                      </p:cBhvr>
                                    </p:animEffect>
                                  </p:childTnLst>
                                </p:cTn>
                              </p:par>
                            </p:childTnLst>
                          </p:cTn>
                        </p:par>
                        <p:par>
                          <p:cTn id="11" fill="hold">
                            <p:stCondLst>
                              <p:cond delay="2000"/>
                            </p:stCondLst>
                            <p:childTnLst>
                              <p:par>
                                <p:cTn id="12" presetID="45" presetClass="entr" presetSubtype="0" fill="hold" grpId="0" nodeType="afterEffect">
                                  <p:stCondLst>
                                    <p:cond delay="0"/>
                                  </p:stCondLst>
                                  <p:childTnLst>
                                    <p:set>
                                      <p:cBhvr>
                                        <p:cTn id="13"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14" dur="3000"/>
                                        <p:tgtEl>
                                          <p:spTgt spid="7">
                                            <p:graphicEl>
                                              <a:chart seriesIdx="-4" categoryIdx="0" bldStep="category"/>
                                            </p:graphicEl>
                                          </p:spTgt>
                                        </p:tgtEl>
                                      </p:cBhvr>
                                    </p:animEffect>
                                    <p:anim calcmode="lin" valueType="num">
                                      <p:cBhvr>
                                        <p:cTn id="15" dur="3000" fill="hold"/>
                                        <p:tgtEl>
                                          <p:spTgt spid="7">
                                            <p:graphicEl>
                                              <a:chart seriesIdx="-4" categoryIdx="0" bldStep="category"/>
                                            </p:graphicEl>
                                          </p:spTgt>
                                        </p:tgtEl>
                                        <p:attrNameLst>
                                          <p:attrName>ppt_w</p:attrName>
                                        </p:attrNameLst>
                                      </p:cBhvr>
                                      <p:tavLst>
                                        <p:tav tm="0" fmla="#ppt_w*sin(2.5*pi*$)">
                                          <p:val>
                                            <p:fltVal val="0"/>
                                          </p:val>
                                        </p:tav>
                                        <p:tav tm="100000">
                                          <p:val>
                                            <p:fltVal val="1"/>
                                          </p:val>
                                        </p:tav>
                                      </p:tavLst>
                                    </p:anim>
                                    <p:anim calcmode="lin" valueType="num">
                                      <p:cBhvr>
                                        <p:cTn id="16" dur="3000" fill="hold"/>
                                        <p:tgtEl>
                                          <p:spTgt spid="7">
                                            <p:graphicEl>
                                              <a:chart seriesIdx="-4" categoryIdx="0" bldStep="category"/>
                                            </p:graphicEl>
                                          </p:spTgt>
                                        </p:tgtEl>
                                        <p:attrNameLst>
                                          <p:attrName>ppt_h</p:attrName>
                                        </p:attrNameLst>
                                      </p:cBhvr>
                                      <p:tavLst>
                                        <p:tav tm="0">
                                          <p:val>
                                            <p:strVal val="#ppt_h"/>
                                          </p:val>
                                        </p:tav>
                                        <p:tav tm="100000">
                                          <p:val>
                                            <p:strVal val="#ppt_h"/>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left)">
                                      <p:cBhvr>
                                        <p:cTn id="19" dur="2000"/>
                                        <p:tgtEl>
                                          <p:spTgt spid="7">
                                            <p:graphicEl>
                                              <a:chart seriesIdx="-4" categoryIdx="1" bldStep="category"/>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left)">
                                      <p:cBhvr>
                                        <p:cTn id="22" dur="2000"/>
                                        <p:tgtEl>
                                          <p:spTgt spid="7">
                                            <p:graphicEl>
                                              <a:chart seriesIdx="-4" categoryIdx="2" bldStep="category"/>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left)">
                                      <p:cBhvr>
                                        <p:cTn id="25" dur="2000"/>
                                        <p:tgtEl>
                                          <p:spTgt spid="7">
                                            <p:graphicEl>
                                              <a:chart seriesIdx="-4" categoryIdx="3" bldStep="category"/>
                                            </p:graphicEl>
                                          </p:spTgt>
                                        </p:tgtEl>
                                      </p:cBhvr>
                                    </p:animEffect>
                                  </p:childTnLst>
                                </p:cTn>
                              </p:par>
                              <p:par>
                                <p:cTn id="26" presetID="45" presetClass="entr" presetSubtype="0" fill="hold" grpId="0" nodeType="withEffect">
                                  <p:stCondLst>
                                    <p:cond delay="0"/>
                                  </p:stCondLst>
                                  <p:childTnLst>
                                    <p:set>
                                      <p:cBhvr>
                                        <p:cTn id="27"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fade">
                                      <p:cBhvr>
                                        <p:cTn id="28" dur="3000"/>
                                        <p:tgtEl>
                                          <p:spTgt spid="7">
                                            <p:graphicEl>
                                              <a:chart seriesIdx="-4" categoryIdx="4" bldStep="category"/>
                                            </p:graphicEl>
                                          </p:spTgt>
                                        </p:tgtEl>
                                      </p:cBhvr>
                                    </p:animEffect>
                                    <p:anim calcmode="lin" valueType="num">
                                      <p:cBhvr>
                                        <p:cTn id="29" dur="3000" fill="hold"/>
                                        <p:tgtEl>
                                          <p:spTgt spid="7">
                                            <p:graphicEl>
                                              <a:chart seriesIdx="-4" categoryIdx="4" bldStep="category"/>
                                            </p:graphicEl>
                                          </p:spTgt>
                                        </p:tgtEl>
                                        <p:attrNameLst>
                                          <p:attrName>ppt_w</p:attrName>
                                        </p:attrNameLst>
                                      </p:cBhvr>
                                      <p:tavLst>
                                        <p:tav tm="0" fmla="#ppt_w*sin(2.5*pi*$)">
                                          <p:val>
                                            <p:fltVal val="0"/>
                                          </p:val>
                                        </p:tav>
                                        <p:tav tm="100000">
                                          <p:val>
                                            <p:fltVal val="1"/>
                                          </p:val>
                                        </p:tav>
                                      </p:tavLst>
                                    </p:anim>
                                    <p:anim calcmode="lin" valueType="num">
                                      <p:cBhvr>
                                        <p:cTn id="30" dur="3000" fill="hold"/>
                                        <p:tgtEl>
                                          <p:spTgt spid="7">
                                            <p:graphicEl>
                                              <a:chart seriesIdx="-4" categoryIdx="4" bldStep="category"/>
                                            </p:graphicEl>
                                          </p:spTgt>
                                        </p:tgtEl>
                                        <p:attrNameLst>
                                          <p:attrName>ppt_h</p:attrName>
                                        </p:attrNameLst>
                                      </p:cBhvr>
                                      <p:tavLst>
                                        <p:tav tm="0">
                                          <p:val>
                                            <p:strVal val="#ppt_h"/>
                                          </p:val>
                                        </p:tav>
                                        <p:tav tm="100000">
                                          <p:val>
                                            <p:strVal val="#ppt_h"/>
                                          </p:val>
                                        </p:tav>
                                      </p:tavLst>
                                    </p:anim>
                                  </p:childTnLst>
                                </p:cTn>
                              </p:par>
                              <p:par>
                                <p:cTn id="31" presetID="22" presetClass="entr" presetSubtype="8" fill="hold" grpId="0" nodeType="withEffect">
                                  <p:stCondLst>
                                    <p:cond delay="0"/>
                                  </p:stCondLst>
                                  <p:childTnLst>
                                    <p:set>
                                      <p:cBhvr>
                                        <p:cTn id="32"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left)">
                                      <p:cBhvr>
                                        <p:cTn id="33" dur="2000"/>
                                        <p:tgtEl>
                                          <p:spTgt spid="7">
                                            <p:graphicEl>
                                              <a:chart seriesIdx="-4" categoryIdx="5" bldStep="category"/>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left)">
                                      <p:cBhvr>
                                        <p:cTn id="36" dur="2000"/>
                                        <p:tgtEl>
                                          <p:spTgt spid="7">
                                            <p:graphicEl>
                                              <a:chart seriesIdx="-4" categoryIdx="6" bldStep="category"/>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left)">
                                      <p:cBhvr>
                                        <p:cTn id="39" dur="2000"/>
                                        <p:tgtEl>
                                          <p:spTgt spid="7">
                                            <p:graphicEl>
                                              <a:chart seriesIdx="-4" categoryIdx="7" bldStep="category"/>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left)">
                                      <p:cBhvr>
                                        <p:cTn id="42" dur="2000"/>
                                        <p:tgtEl>
                                          <p:spTgt spid="7">
                                            <p:graphicEl>
                                              <a:chart seriesIdx="-4" categoryIdx="8" bldStep="category"/>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left)">
                                      <p:cBhvr>
                                        <p:cTn id="45" dur="2000"/>
                                        <p:tgtEl>
                                          <p:spTgt spid="7">
                                            <p:graphicEl>
                                              <a:chart seriesIdx="-4" categoryIdx="9" bldStep="category"/>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left)">
                                      <p:cBhvr>
                                        <p:cTn id="48" dur="2000"/>
                                        <p:tgtEl>
                                          <p:spTgt spid="7">
                                            <p:graphicEl>
                                              <a:chart seriesIdx="-4" categoryIdx="10" bldStep="category"/>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left)">
                                      <p:cBhvr>
                                        <p:cTn id="51" dur="2000"/>
                                        <p:tgtEl>
                                          <p:spTgt spid="7">
                                            <p:graphicEl>
                                              <a:chart seriesIdx="-4" categoryIdx="11" bldStep="category"/>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left)">
                                      <p:cBhvr>
                                        <p:cTn id="54" dur="2000"/>
                                        <p:tgtEl>
                                          <p:spTgt spid="7">
                                            <p:graphicEl>
                                              <a:chart seriesIdx="-4" categoryIdx="12" bldStep="category"/>
                                            </p:graphicEl>
                                          </p:spTgt>
                                        </p:tgtEl>
                                      </p:cBhvr>
                                    </p:animEffect>
                                  </p:childTnLst>
                                </p:cTn>
                              </p:par>
                              <p:par>
                                <p:cTn id="55" presetID="45" presetClass="entr" presetSubtype="0" fill="hold" grpId="0" nodeType="withEffect">
                                  <p:stCondLst>
                                    <p:cond delay="0"/>
                                  </p:stCondLst>
                                  <p:childTnLst>
                                    <p:set>
                                      <p:cBhvr>
                                        <p:cTn id="56"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fade">
                                      <p:cBhvr>
                                        <p:cTn id="57" dur="3000"/>
                                        <p:tgtEl>
                                          <p:spTgt spid="7">
                                            <p:graphicEl>
                                              <a:chart seriesIdx="-4" categoryIdx="13" bldStep="category"/>
                                            </p:graphicEl>
                                          </p:spTgt>
                                        </p:tgtEl>
                                      </p:cBhvr>
                                    </p:animEffect>
                                    <p:anim calcmode="lin" valueType="num">
                                      <p:cBhvr>
                                        <p:cTn id="58" dur="3000" fill="hold"/>
                                        <p:tgtEl>
                                          <p:spTgt spid="7">
                                            <p:graphicEl>
                                              <a:chart seriesIdx="-4" categoryIdx="13" bldStep="category"/>
                                            </p:graphicEl>
                                          </p:spTgt>
                                        </p:tgtEl>
                                        <p:attrNameLst>
                                          <p:attrName>ppt_w</p:attrName>
                                        </p:attrNameLst>
                                      </p:cBhvr>
                                      <p:tavLst>
                                        <p:tav tm="0" fmla="#ppt_w*sin(2.5*pi*$)">
                                          <p:val>
                                            <p:fltVal val="0"/>
                                          </p:val>
                                        </p:tav>
                                        <p:tav tm="100000">
                                          <p:val>
                                            <p:fltVal val="1"/>
                                          </p:val>
                                        </p:tav>
                                      </p:tavLst>
                                    </p:anim>
                                    <p:anim calcmode="lin" valueType="num">
                                      <p:cBhvr>
                                        <p:cTn id="59" dur="3000" fill="hold"/>
                                        <p:tgtEl>
                                          <p:spTgt spid="7">
                                            <p:graphicEl>
                                              <a:chart seriesIdx="-4" categoryIdx="13" bldStep="category"/>
                                            </p:graphicEl>
                                          </p:spTgt>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left)">
                                      <p:cBhvr>
                                        <p:cTn id="62" dur="2000"/>
                                        <p:tgtEl>
                                          <p:spTgt spid="7">
                                            <p:graphicEl>
                                              <a:chart seriesIdx="-4" categoryIdx="14" bldStep="category"/>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left)">
                                      <p:cBhvr>
                                        <p:cTn id="65" dur="2000"/>
                                        <p:tgtEl>
                                          <p:spTgt spid="7">
                                            <p:graphicEl>
                                              <a:chart seriesIdx="-4" categoryIdx="15" bldStep="category"/>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left)">
                                      <p:cBhvr>
                                        <p:cTn id="68" dur="2000"/>
                                        <p:tgtEl>
                                          <p:spTgt spid="7">
                                            <p:graphicEl>
                                              <a:chart seriesIdx="-4" categoryIdx="16" bldStep="category"/>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left)">
                                      <p:cBhvr>
                                        <p:cTn id="71" dur="2000"/>
                                        <p:tgtEl>
                                          <p:spTgt spid="7">
                                            <p:graphicEl>
                                              <a:chart seriesIdx="-4" categoryIdx="17" bldStep="category"/>
                                            </p:graphic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wipe(left)">
                                      <p:cBhvr>
                                        <p:cTn id="74" dur="2000"/>
                                        <p:tgtEl>
                                          <p:spTgt spid="7">
                                            <p:graphicEl>
                                              <a:chart seriesIdx="-4" categoryIdx="18" bldStep="category"/>
                                            </p:graphic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wipe(left)">
                                      <p:cBhvr>
                                        <p:cTn id="77" dur="2000"/>
                                        <p:tgtEl>
                                          <p:spTgt spid="7">
                                            <p:graphicEl>
                                              <a:chart seriesIdx="-4" categoryIdx="19" bldStep="category"/>
                                            </p:graphicEl>
                                          </p:spTgt>
                                        </p:tgtEl>
                                      </p:cBhvr>
                                    </p:animEffect>
                                  </p:childTnLst>
                                </p:cTn>
                              </p:par>
                              <p:par>
                                <p:cTn id="78" presetID="45" presetClass="entr" presetSubtype="0" fill="hold" grpId="0" nodeType="withEffect">
                                  <p:stCondLst>
                                    <p:cond delay="0"/>
                                  </p:stCondLst>
                                  <p:childTnLst>
                                    <p:set>
                                      <p:cBhvr>
                                        <p:cTn id="79"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fade">
                                      <p:cBhvr>
                                        <p:cTn id="80" dur="3000"/>
                                        <p:tgtEl>
                                          <p:spTgt spid="7">
                                            <p:graphicEl>
                                              <a:chart seriesIdx="-4" categoryIdx="20" bldStep="category"/>
                                            </p:graphicEl>
                                          </p:spTgt>
                                        </p:tgtEl>
                                      </p:cBhvr>
                                    </p:animEffect>
                                    <p:anim calcmode="lin" valueType="num">
                                      <p:cBhvr>
                                        <p:cTn id="81" dur="3000" fill="hold"/>
                                        <p:tgtEl>
                                          <p:spTgt spid="7">
                                            <p:graphicEl>
                                              <a:chart seriesIdx="-4" categoryIdx="20" bldStep="category"/>
                                            </p:graphicEl>
                                          </p:spTgt>
                                        </p:tgtEl>
                                        <p:attrNameLst>
                                          <p:attrName>ppt_w</p:attrName>
                                        </p:attrNameLst>
                                      </p:cBhvr>
                                      <p:tavLst>
                                        <p:tav tm="0" fmla="#ppt_w*sin(2.5*pi*$)">
                                          <p:val>
                                            <p:fltVal val="0"/>
                                          </p:val>
                                        </p:tav>
                                        <p:tav tm="100000">
                                          <p:val>
                                            <p:fltVal val="1"/>
                                          </p:val>
                                        </p:tav>
                                      </p:tavLst>
                                    </p:anim>
                                    <p:anim calcmode="lin" valueType="num">
                                      <p:cBhvr>
                                        <p:cTn id="82" dur="3000" fill="hold"/>
                                        <p:tgtEl>
                                          <p:spTgt spid="7">
                                            <p:graphicEl>
                                              <a:chart seriesIdx="-4" categoryIdx="20" bldStep="category"/>
                                            </p:graphicEl>
                                          </p:spTgt>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7">
                                            <p:graphicEl>
                                              <a:chart seriesIdx="-4" categoryIdx="21" bldStep="category"/>
                                            </p:graphicEl>
                                          </p:spTgt>
                                        </p:tgtEl>
                                        <p:attrNameLst>
                                          <p:attrName>style.visibility</p:attrName>
                                        </p:attrNameLst>
                                      </p:cBhvr>
                                      <p:to>
                                        <p:strVal val="visible"/>
                                      </p:to>
                                    </p:set>
                                    <p:animEffect transition="in" filter="fade">
                                      <p:cBhvr>
                                        <p:cTn id="85" dur="3000"/>
                                        <p:tgtEl>
                                          <p:spTgt spid="7">
                                            <p:graphicEl>
                                              <a:chart seriesIdx="-4" categoryIdx="21" bldStep="category"/>
                                            </p:graphicEl>
                                          </p:spTgt>
                                        </p:tgtEl>
                                      </p:cBhvr>
                                    </p:animEffect>
                                    <p:anim calcmode="lin" valueType="num">
                                      <p:cBhvr>
                                        <p:cTn id="86" dur="3000" fill="hold"/>
                                        <p:tgtEl>
                                          <p:spTgt spid="7">
                                            <p:graphicEl>
                                              <a:chart seriesIdx="-4" categoryIdx="21" bldStep="category"/>
                                            </p:graphicEl>
                                          </p:spTgt>
                                        </p:tgtEl>
                                        <p:attrNameLst>
                                          <p:attrName>ppt_w</p:attrName>
                                        </p:attrNameLst>
                                      </p:cBhvr>
                                      <p:tavLst>
                                        <p:tav tm="0" fmla="#ppt_w*sin(2.5*pi*$)">
                                          <p:val>
                                            <p:fltVal val="0"/>
                                          </p:val>
                                        </p:tav>
                                        <p:tav tm="100000">
                                          <p:val>
                                            <p:fltVal val="1"/>
                                          </p:val>
                                        </p:tav>
                                      </p:tavLst>
                                    </p:anim>
                                    <p:anim calcmode="lin" valueType="num">
                                      <p:cBhvr>
                                        <p:cTn id="87" dur="3000" fill="hold"/>
                                        <p:tgtEl>
                                          <p:spTgt spid="7">
                                            <p:graphicEl>
                                              <a:chart seriesIdx="-4" categoryIdx="21" bldStep="category"/>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7" grpId="0">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4475" y="1083978"/>
            <a:ext cx="6115050" cy="342900"/>
          </a:xfrm>
          <a:noFill/>
        </p:spPr>
        <p:txBody>
          <a:bodyPr/>
          <a:lstStyle/>
          <a:p>
            <a:pPr algn="ctr">
              <a:lnSpc>
                <a:spcPct val="100000"/>
              </a:lnSpc>
            </a:pPr>
            <a:r>
              <a:rPr lang="en-US" sz="1800" dirty="0">
                <a:solidFill>
                  <a:schemeClr val="tx1"/>
                </a:solidFill>
                <a:cs typeface="Calibri" panose="020F0502020204030204" pitchFamily="34" charset="0"/>
              </a:rPr>
              <a:t>Asthma Physician Office </a:t>
            </a:r>
            <a:r>
              <a:rPr lang="en-US" sz="1800" dirty="0" smtClean="0">
                <a:solidFill>
                  <a:schemeClr val="tx1"/>
                </a:solidFill>
                <a:cs typeface="Calibri" panose="020F0502020204030204" pitchFamily="34" charset="0"/>
              </a:rPr>
              <a:t>Visits:</a:t>
            </a:r>
            <a:br>
              <a:rPr lang="en-US" sz="1800" dirty="0" smtClean="0">
                <a:solidFill>
                  <a:schemeClr val="tx1"/>
                </a:solidFill>
                <a:cs typeface="Calibri" panose="020F0502020204030204" pitchFamily="34" charset="0"/>
              </a:rPr>
            </a:br>
            <a:r>
              <a:rPr lang="en-US" sz="1800" dirty="0" smtClean="0">
                <a:solidFill>
                  <a:schemeClr val="tx1"/>
                </a:solidFill>
                <a:cs typeface="Calibri" panose="020F0502020204030204" pitchFamily="34" charset="0"/>
              </a:rPr>
              <a:t> </a:t>
            </a:r>
            <a:r>
              <a:rPr lang="en-US" sz="1800" dirty="0">
                <a:solidFill>
                  <a:schemeClr val="tx1"/>
                </a:solidFill>
                <a:cs typeface="Calibri" panose="020F0502020204030204" pitchFamily="34" charset="0"/>
              </a:rPr>
              <a:t>United States, </a:t>
            </a:r>
            <a:r>
              <a:rPr lang="en-US" sz="1800" dirty="0" smtClean="0">
                <a:solidFill>
                  <a:schemeClr val="tx1"/>
                </a:solidFill>
                <a:cs typeface="Calibri" panose="020F0502020204030204" pitchFamily="34" charset="0"/>
              </a:rPr>
              <a:t>2001–2016</a:t>
            </a:r>
            <a:r>
              <a:rPr lang="en-US" sz="1800" dirty="0">
                <a:solidFill>
                  <a:schemeClr val="tx1"/>
                </a:solidFill>
                <a:cs typeface="Calibri" panose="020F0502020204030204" pitchFamily="34" charset="0"/>
              </a:rPr>
              <a:t/>
            </a:r>
            <a:br>
              <a:rPr lang="en-US" sz="1800" dirty="0">
                <a:solidFill>
                  <a:schemeClr val="tx1"/>
                </a:solidFill>
                <a:cs typeface="Calibri" panose="020F0502020204030204" pitchFamily="34" charset="0"/>
              </a:rPr>
            </a:br>
            <a:endParaRPr lang="en-US" sz="1800" dirty="0">
              <a:solidFill>
                <a:srgbClr val="FF0000"/>
              </a:solidFill>
              <a:cs typeface="Calibri" panose="020F0502020204030204" pitchFamily="34" charset="0"/>
            </a:endParaRPr>
          </a:p>
        </p:txBody>
      </p:sp>
      <p:graphicFrame>
        <p:nvGraphicFramePr>
          <p:cNvPr id="6" name="Chart Placeholder 3"/>
          <p:cNvGraphicFramePr>
            <a:graphicFrameLocks/>
          </p:cNvGraphicFramePr>
          <p:nvPr>
            <p:extLst>
              <p:ext uri="{D42A27DB-BD31-4B8C-83A1-F6EECF244321}">
                <p14:modId xmlns:p14="http://schemas.microsoft.com/office/powerpoint/2010/main" val="370056079"/>
              </p:ext>
            </p:extLst>
          </p:nvPr>
        </p:nvGraphicFramePr>
        <p:xfrm>
          <a:off x="1143000" y="1752600"/>
          <a:ext cx="7086600" cy="397642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886901" y="5709976"/>
            <a:ext cx="7598797" cy="246221"/>
          </a:xfrm>
          <a:prstGeom prst="rect">
            <a:avLst/>
          </a:prstGeom>
          <a:solidFill>
            <a:schemeClr val="tx1"/>
          </a:solidFill>
        </p:spPr>
        <p:txBody>
          <a:bodyPr wrap="square">
            <a:spAutoFit/>
          </a:bodyPr>
          <a:lstStyle/>
          <a:p>
            <a:pPr algn="ctr">
              <a:spcBef>
                <a:spcPts val="300"/>
              </a:spcBef>
              <a:spcAft>
                <a:spcPts val="300"/>
              </a:spcAft>
            </a:pPr>
            <a:r>
              <a:rPr lang="en-US" sz="1000" dirty="0" smtClean="0">
                <a:solidFill>
                  <a:schemeClr val="bg1"/>
                </a:solidFill>
                <a:latin typeface="Calibri" panose="020F0502020204030204" pitchFamily="34" charset="0"/>
              </a:rPr>
              <a:t>The rate of asthma-related physician office visits declined from 409.7 per 10,000 population in 2001 to 307.8 </a:t>
            </a:r>
            <a:r>
              <a:rPr lang="en-US" sz="1000" dirty="0">
                <a:solidFill>
                  <a:schemeClr val="bg1"/>
                </a:solidFill>
                <a:latin typeface="Calibri" panose="020F0502020204030204" pitchFamily="34" charset="0"/>
              </a:rPr>
              <a:t>per 10,000 </a:t>
            </a:r>
            <a:r>
              <a:rPr lang="en-US" sz="1000" dirty="0" smtClean="0">
                <a:solidFill>
                  <a:schemeClr val="bg1"/>
                </a:solidFill>
                <a:latin typeface="Calibri" panose="020F0502020204030204" pitchFamily="34" charset="0"/>
              </a:rPr>
              <a:t>population in 2016.</a:t>
            </a:r>
            <a:endParaRPr lang="en-US"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510882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5352" y="1468972"/>
            <a:ext cx="7167563" cy="342900"/>
          </a:xfrm>
        </p:spPr>
        <p:txBody>
          <a:bodyPr/>
          <a:lstStyle/>
          <a:p>
            <a:pPr algn="ctr">
              <a:lnSpc>
                <a:spcPct val="100000"/>
              </a:lnSpc>
            </a:pPr>
            <a:r>
              <a:rPr lang="en-US" sz="1800" dirty="0">
                <a:solidFill>
                  <a:schemeClr val="tx1"/>
                </a:solidFill>
                <a:cs typeface="Calibri" panose="020F0502020204030204" pitchFamily="34" charset="0"/>
              </a:rPr>
              <a:t>Asthma Emergency Department Visits: </a:t>
            </a:r>
            <a:br>
              <a:rPr lang="en-US" sz="1800" dirty="0">
                <a:solidFill>
                  <a:schemeClr val="tx1"/>
                </a:solidFill>
                <a:cs typeface="Calibri" panose="020F0502020204030204" pitchFamily="34" charset="0"/>
              </a:rPr>
            </a:br>
            <a:r>
              <a:rPr lang="en-US" sz="1800" dirty="0">
                <a:solidFill>
                  <a:schemeClr val="tx1"/>
                </a:solidFill>
                <a:cs typeface="Calibri" panose="020F0502020204030204" pitchFamily="34" charset="0"/>
              </a:rPr>
              <a:t>United States, </a:t>
            </a:r>
            <a:r>
              <a:rPr lang="en-US" sz="1800" dirty="0" smtClean="0">
                <a:solidFill>
                  <a:schemeClr val="tx1"/>
                </a:solidFill>
                <a:cs typeface="Calibri" panose="020F0502020204030204" pitchFamily="34" charset="0"/>
              </a:rPr>
              <a:t>2001–2016 </a:t>
            </a:r>
            <a:r>
              <a:rPr lang="en-US" sz="1800" dirty="0">
                <a:solidFill>
                  <a:schemeClr val="tx1"/>
                </a:solidFill>
                <a:cs typeface="Calibri" panose="020F0502020204030204" pitchFamily="34" charset="0"/>
              </a:rPr>
              <a:t/>
            </a:r>
            <a:br>
              <a:rPr lang="en-US" sz="1800" dirty="0">
                <a:solidFill>
                  <a:schemeClr val="tx1"/>
                </a:solidFill>
                <a:cs typeface="Calibri" panose="020F0502020204030204" pitchFamily="34" charset="0"/>
              </a:rPr>
            </a:br>
            <a:r>
              <a:rPr lang="en-US" sz="1800" dirty="0">
                <a:cs typeface="Calibri" panose="020F0502020204030204" pitchFamily="34" charset="0"/>
              </a:rPr>
              <a:t/>
            </a:r>
            <a:br>
              <a:rPr lang="en-US" sz="1800" dirty="0">
                <a:cs typeface="Calibri" panose="020F0502020204030204" pitchFamily="34" charset="0"/>
              </a:rPr>
            </a:br>
            <a:endParaRPr lang="en-US" sz="1800" dirty="0">
              <a:cs typeface="Calibri" panose="020F0502020204030204" pitchFamily="34" charset="0"/>
            </a:endParaRPr>
          </a:p>
        </p:txBody>
      </p:sp>
      <p:graphicFrame>
        <p:nvGraphicFramePr>
          <p:cNvPr id="14" name="Chart Placeholder 3"/>
          <p:cNvGraphicFramePr>
            <a:graphicFrameLocks/>
          </p:cNvGraphicFramePr>
          <p:nvPr>
            <p:extLst>
              <p:ext uri="{D42A27DB-BD31-4B8C-83A1-F6EECF244321}">
                <p14:modId xmlns:p14="http://schemas.microsoft.com/office/powerpoint/2010/main" val="3617798469"/>
              </p:ext>
            </p:extLst>
          </p:nvPr>
        </p:nvGraphicFramePr>
        <p:xfrm>
          <a:off x="898996" y="1828800"/>
          <a:ext cx="7263919" cy="399095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828800" y="5903357"/>
            <a:ext cx="5638800" cy="246221"/>
          </a:xfrm>
          <a:prstGeom prst="rect">
            <a:avLst/>
          </a:prstGeom>
          <a:solidFill>
            <a:schemeClr val="tx1"/>
          </a:solidFill>
        </p:spPr>
        <p:txBody>
          <a:bodyPr wrap="square">
            <a:spAutoFit/>
          </a:bodyPr>
          <a:lstStyle/>
          <a:p>
            <a:pPr algn="ctr"/>
            <a:r>
              <a:rPr lang="en-US" sz="1000" dirty="0" smtClean="0">
                <a:solidFill>
                  <a:schemeClr val="bg1"/>
                </a:solidFill>
                <a:latin typeface="Calibri" panose="020F0502020204030204" pitchFamily="34" charset="0"/>
              </a:rPr>
              <a:t>The rate of asthma-related emergency department visits did </a:t>
            </a:r>
            <a:r>
              <a:rPr lang="en-US" sz="1000" dirty="0">
                <a:solidFill>
                  <a:schemeClr val="bg1"/>
                </a:solidFill>
                <a:latin typeface="Calibri" panose="020F0502020204030204" pitchFamily="34" charset="0"/>
              </a:rPr>
              <a:t>not significantly change from </a:t>
            </a:r>
            <a:r>
              <a:rPr lang="en-US" sz="1000" dirty="0" smtClean="0">
                <a:solidFill>
                  <a:schemeClr val="bg1"/>
                </a:solidFill>
                <a:latin typeface="Calibri" panose="020F0502020204030204" pitchFamily="34" charset="0"/>
              </a:rPr>
              <a:t>2001 to 2016.</a:t>
            </a:r>
            <a:endParaRPr lang="en-US"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87232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3"/>
          <p:cNvGraphicFramePr>
            <a:graphicFrameLocks/>
          </p:cNvGraphicFramePr>
          <p:nvPr>
            <p:extLst>
              <p:ext uri="{D42A27DB-BD31-4B8C-83A1-F6EECF244321}">
                <p14:modId xmlns:p14="http://schemas.microsoft.com/office/powerpoint/2010/main" val="3554070770"/>
              </p:ext>
            </p:extLst>
          </p:nvPr>
        </p:nvGraphicFramePr>
        <p:xfrm>
          <a:off x="1143000" y="1524000"/>
          <a:ext cx="7315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469231" y="5486400"/>
            <a:ext cx="6705600" cy="477054"/>
          </a:xfrm>
          <a:prstGeom prst="rect">
            <a:avLst/>
          </a:prstGeom>
          <a:solidFill>
            <a:schemeClr val="tx1"/>
          </a:solidFill>
        </p:spPr>
        <p:txBody>
          <a:bodyPr wrap="square">
            <a:spAutoFit/>
          </a:bodyPr>
          <a:lstStyle/>
          <a:p>
            <a:pPr algn="ctr">
              <a:spcBef>
                <a:spcPts val="300"/>
              </a:spcBef>
              <a:spcAft>
                <a:spcPts val="300"/>
              </a:spcAft>
            </a:pPr>
            <a:r>
              <a:rPr lang="en-US" sz="1000" dirty="0">
                <a:solidFill>
                  <a:schemeClr val="bg1"/>
                </a:solidFill>
                <a:latin typeface="Calibri" panose="020F0502020204030204" pitchFamily="34" charset="0"/>
              </a:rPr>
              <a:t>The rate of asthma-related hospitalization </a:t>
            </a:r>
            <a:r>
              <a:rPr lang="en-US" sz="1000" dirty="0" smtClean="0">
                <a:solidFill>
                  <a:schemeClr val="bg1"/>
                </a:solidFill>
                <a:latin typeface="Calibri" panose="020F0502020204030204" pitchFamily="34" charset="0"/>
              </a:rPr>
              <a:t>was 13.0 </a:t>
            </a:r>
            <a:r>
              <a:rPr lang="en-US" sz="1000" dirty="0">
                <a:solidFill>
                  <a:schemeClr val="bg1"/>
                </a:solidFill>
                <a:latin typeface="Calibri" panose="020F0502020204030204" pitchFamily="34" charset="0"/>
              </a:rPr>
              <a:t>per 10,000 population in 2010 and </a:t>
            </a:r>
            <a:endParaRPr lang="en-US" sz="1000" dirty="0" smtClean="0">
              <a:solidFill>
                <a:schemeClr val="bg1"/>
              </a:solidFill>
              <a:latin typeface="Calibri" panose="020F0502020204030204" pitchFamily="34" charset="0"/>
            </a:endParaRPr>
          </a:p>
          <a:p>
            <a:pPr algn="ctr">
              <a:spcBef>
                <a:spcPts val="300"/>
              </a:spcBef>
              <a:spcAft>
                <a:spcPts val="300"/>
              </a:spcAft>
            </a:pPr>
            <a:r>
              <a:rPr lang="en-US" sz="1000" dirty="0" smtClean="0">
                <a:solidFill>
                  <a:schemeClr val="bg1"/>
                </a:solidFill>
                <a:latin typeface="Calibri" panose="020F0502020204030204" pitchFamily="34" charset="0"/>
              </a:rPr>
              <a:t>10.7 per </a:t>
            </a:r>
            <a:r>
              <a:rPr lang="en-US" sz="1000" dirty="0">
                <a:solidFill>
                  <a:schemeClr val="bg1"/>
                </a:solidFill>
                <a:latin typeface="Calibri" panose="020F0502020204030204" pitchFamily="34" charset="0"/>
              </a:rPr>
              <a:t>10,000 population in </a:t>
            </a:r>
            <a:r>
              <a:rPr lang="en-US" sz="1000" dirty="0" smtClean="0">
                <a:solidFill>
                  <a:schemeClr val="bg1"/>
                </a:solidFill>
                <a:latin typeface="Calibri" panose="020F0502020204030204" pitchFamily="34" charset="0"/>
              </a:rPr>
              <a:t>2014. After the ICD-CM coding scheme transition, the rate dropped to 5.9 per 10,000 in 2016.</a:t>
            </a:r>
            <a:endParaRPr lang="en-US" sz="1000" dirty="0">
              <a:solidFill>
                <a:schemeClr val="bg1"/>
              </a:solidFill>
              <a:latin typeface="Calibri" panose="020F0502020204030204" pitchFamily="34" charset="0"/>
            </a:endParaRPr>
          </a:p>
        </p:txBody>
      </p:sp>
      <p:sp>
        <p:nvSpPr>
          <p:cNvPr id="10" name="Title 4"/>
          <p:cNvSpPr txBox="1">
            <a:spLocks/>
          </p:cNvSpPr>
          <p:nvPr/>
        </p:nvSpPr>
        <p:spPr>
          <a:xfrm>
            <a:off x="988218" y="1371600"/>
            <a:ext cx="7167563" cy="342900"/>
          </a:xfrm>
          <a:prstGeom prst="rect">
            <a:avLst/>
          </a:prstGeom>
        </p:spPr>
        <p:txBody>
          <a:bodyPr anchor="b" anchorCtr="0"/>
          <a:lstStyle>
            <a:lvl1pPr algn="l" defTabSz="914400" rtl="0" eaLnBrk="1" latinLnBrk="0" hangingPunct="1">
              <a:lnSpc>
                <a:spcPts val="2250"/>
              </a:lnSpc>
              <a:spcBef>
                <a:spcPct val="0"/>
              </a:spcBef>
              <a:buNone/>
              <a:defRPr sz="2100" b="1" kern="1200" baseline="0">
                <a:solidFill>
                  <a:srgbClr val="008265"/>
                </a:solidFill>
                <a:effectLst/>
                <a:latin typeface="Calibri" pitchFamily="34" charset="0"/>
                <a:ea typeface="+mj-ea"/>
                <a:cs typeface="+mj-cs"/>
              </a:defRPr>
            </a:lvl1pPr>
          </a:lstStyle>
          <a:p>
            <a:pPr algn="ctr">
              <a:lnSpc>
                <a:spcPts val="1875"/>
              </a:lnSpc>
            </a:pPr>
            <a:r>
              <a:rPr lang="en-US" sz="1800" dirty="0" smtClean="0">
                <a:solidFill>
                  <a:schemeClr val="tx1"/>
                </a:solidFill>
                <a:cs typeface="Calibri" panose="020F0502020204030204" pitchFamily="34" charset="0"/>
              </a:rPr>
              <a:t>Asthma Hospitalizations:</a:t>
            </a:r>
          </a:p>
          <a:p>
            <a:pPr algn="ctr">
              <a:lnSpc>
                <a:spcPts val="1875"/>
              </a:lnSpc>
            </a:pPr>
            <a:r>
              <a:rPr lang="en-US" sz="1800" dirty="0" smtClean="0">
                <a:solidFill>
                  <a:schemeClr val="tx1"/>
                </a:solidFill>
                <a:cs typeface="Calibri" panose="020F0502020204030204" pitchFamily="34" charset="0"/>
              </a:rPr>
              <a:t>United States, 2010-2016</a:t>
            </a:r>
            <a:br>
              <a:rPr lang="en-US" sz="1800" dirty="0" smtClean="0">
                <a:solidFill>
                  <a:schemeClr val="tx1"/>
                </a:solidFill>
                <a:cs typeface="Calibri" panose="020F0502020204030204" pitchFamily="34" charset="0"/>
              </a:rPr>
            </a:br>
            <a:r>
              <a:rPr lang="en-US" sz="1800" dirty="0" smtClean="0">
                <a:cs typeface="Calibri" panose="020F0502020204030204" pitchFamily="34" charset="0"/>
              </a:rPr>
              <a:t/>
            </a:r>
            <a:br>
              <a:rPr lang="en-US" sz="1800" dirty="0" smtClean="0">
                <a:cs typeface="Calibri" panose="020F0502020204030204" pitchFamily="34" charset="0"/>
              </a:rPr>
            </a:br>
            <a:endParaRPr lang="en-US" sz="1800" dirty="0">
              <a:cs typeface="Calibri" panose="020F0502020204030204" pitchFamily="34" charset="0"/>
            </a:endParaRPr>
          </a:p>
        </p:txBody>
      </p:sp>
      <p:sp>
        <p:nvSpPr>
          <p:cNvPr id="2" name="TextBox 1"/>
          <p:cNvSpPr txBox="1"/>
          <p:nvPr/>
        </p:nvSpPr>
        <p:spPr>
          <a:xfrm>
            <a:off x="1162050" y="6019800"/>
            <a:ext cx="7162800" cy="400110"/>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anose="020F0502020204030204" pitchFamily="34" charset="0"/>
              </a:rPr>
              <a:t>*Asthma hospitalization data in 2015 is not available because in 2015, the first three quarters of year were coded using ICD-9-CM (493) and last quarter of year was coded using ICD-10-CM code for asthma (J45).</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2852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0238" y="1068469"/>
            <a:ext cx="5507831" cy="493121"/>
          </a:xfrm>
        </p:spPr>
        <p:txBody>
          <a:bodyPr/>
          <a:lstStyle/>
          <a:p>
            <a:pPr algn="ctr">
              <a:lnSpc>
                <a:spcPct val="100000"/>
              </a:lnSpc>
            </a:pPr>
            <a:r>
              <a:rPr lang="en-US" sz="1800" dirty="0">
                <a:solidFill>
                  <a:schemeClr val="tx1"/>
                </a:solidFill>
                <a:cs typeface="Calibri" panose="020F0502020204030204" pitchFamily="34" charset="0"/>
              </a:rPr>
              <a:t>Asthma Deaths:  </a:t>
            </a:r>
            <a:r>
              <a:rPr lang="en-US" sz="1800" dirty="0" smtClean="0">
                <a:solidFill>
                  <a:schemeClr val="tx1"/>
                </a:solidFill>
                <a:cs typeface="Calibri" panose="020F0502020204030204" pitchFamily="34" charset="0"/>
              </a:rPr>
              <a:t/>
            </a:r>
            <a:br>
              <a:rPr lang="en-US" sz="1800" dirty="0" smtClean="0">
                <a:solidFill>
                  <a:schemeClr val="tx1"/>
                </a:solidFill>
                <a:cs typeface="Calibri" panose="020F0502020204030204" pitchFamily="34" charset="0"/>
              </a:rPr>
            </a:br>
            <a:r>
              <a:rPr lang="en-US" sz="1800" dirty="0" smtClean="0">
                <a:solidFill>
                  <a:schemeClr val="tx1"/>
                </a:solidFill>
                <a:cs typeface="Calibri" panose="020F0502020204030204" pitchFamily="34" charset="0"/>
              </a:rPr>
              <a:t>United </a:t>
            </a:r>
            <a:r>
              <a:rPr lang="en-US" sz="1800" dirty="0">
                <a:solidFill>
                  <a:schemeClr val="tx1"/>
                </a:solidFill>
                <a:cs typeface="Calibri" panose="020F0502020204030204" pitchFamily="34" charset="0"/>
              </a:rPr>
              <a:t>States, </a:t>
            </a:r>
            <a:r>
              <a:rPr lang="en-US" sz="1800" dirty="0" smtClean="0">
                <a:solidFill>
                  <a:schemeClr val="tx1"/>
                </a:solidFill>
                <a:cs typeface="Calibri" panose="020F0502020204030204" pitchFamily="34" charset="0"/>
              </a:rPr>
              <a:t>2001–2017 </a:t>
            </a:r>
            <a:r>
              <a:rPr lang="en-US" sz="1800" dirty="0">
                <a:solidFill>
                  <a:schemeClr val="tx1"/>
                </a:solidFill>
                <a:cs typeface="Calibri" panose="020F0502020204030204" pitchFamily="34" charset="0"/>
              </a:rPr>
              <a:t/>
            </a:r>
            <a:br>
              <a:rPr lang="en-US" sz="1800" dirty="0">
                <a:solidFill>
                  <a:schemeClr val="tx1"/>
                </a:solidFill>
                <a:cs typeface="Calibri" panose="020F0502020204030204" pitchFamily="34" charset="0"/>
              </a:rPr>
            </a:br>
            <a:endParaRPr lang="en-US" sz="1800" dirty="0">
              <a:solidFill>
                <a:schemeClr val="tx1"/>
              </a:solidFill>
              <a:cs typeface="Calibri" panose="020F0502020204030204" pitchFamily="34" charset="0"/>
            </a:endParaRPr>
          </a:p>
        </p:txBody>
      </p:sp>
      <p:graphicFrame>
        <p:nvGraphicFramePr>
          <p:cNvPr id="13" name="Chart Placeholder 3"/>
          <p:cNvGraphicFramePr>
            <a:graphicFrameLocks/>
          </p:cNvGraphicFramePr>
          <p:nvPr>
            <p:extLst>
              <p:ext uri="{D42A27DB-BD31-4B8C-83A1-F6EECF244321}">
                <p14:modId xmlns:p14="http://schemas.microsoft.com/office/powerpoint/2010/main" val="1776245386"/>
              </p:ext>
            </p:extLst>
          </p:nvPr>
        </p:nvGraphicFramePr>
        <p:xfrm>
          <a:off x="838200" y="1676400"/>
          <a:ext cx="7382592" cy="38099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367196" y="5715000"/>
            <a:ext cx="6324600" cy="400110"/>
          </a:xfrm>
          <a:prstGeom prst="rect">
            <a:avLst/>
          </a:prstGeom>
          <a:solidFill>
            <a:schemeClr val="tx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spcAft>
                <a:spcPts val="600"/>
              </a:spcAft>
            </a:pPr>
            <a:r>
              <a:rPr lang="en-US" sz="1000" dirty="0">
                <a:solidFill>
                  <a:schemeClr val="bg1"/>
                </a:solidFill>
                <a:latin typeface="Calibri" panose="020F0502020204030204" pitchFamily="34" charset="0"/>
                <a:cs typeface="Calibri" panose="020F0502020204030204" pitchFamily="34" charset="0"/>
              </a:rPr>
              <a:t>The rate of asthma deaths declined </a:t>
            </a:r>
            <a:r>
              <a:rPr lang="en-US" sz="1000" dirty="0" smtClean="0">
                <a:solidFill>
                  <a:schemeClr val="bg1"/>
                </a:solidFill>
                <a:latin typeface="Calibri" panose="020F0502020204030204" pitchFamily="34" charset="0"/>
                <a:cs typeface="Calibri" panose="020F0502020204030204" pitchFamily="34" charset="0"/>
              </a:rPr>
              <a:t>from 15.0 </a:t>
            </a:r>
            <a:r>
              <a:rPr lang="en-US" sz="1000" dirty="0">
                <a:solidFill>
                  <a:schemeClr val="bg1"/>
                </a:solidFill>
                <a:latin typeface="Calibri" panose="020F0502020204030204" pitchFamily="34" charset="0"/>
                <a:cs typeface="Calibri" panose="020F0502020204030204" pitchFamily="34" charset="0"/>
              </a:rPr>
              <a:t>per million population in 2001 to </a:t>
            </a:r>
            <a:r>
              <a:rPr lang="en-US" sz="1000" dirty="0" smtClean="0">
                <a:solidFill>
                  <a:schemeClr val="bg1"/>
                </a:solidFill>
                <a:latin typeface="Calibri" panose="020F0502020204030204" pitchFamily="34" charset="0"/>
                <a:cs typeface="Calibri" panose="020F0502020204030204" pitchFamily="34" charset="0"/>
              </a:rPr>
              <a:t>11.2 </a:t>
            </a:r>
            <a:r>
              <a:rPr lang="en-US" sz="1000" dirty="0">
                <a:solidFill>
                  <a:schemeClr val="bg1"/>
                </a:solidFill>
                <a:latin typeface="Calibri" panose="020F0502020204030204" pitchFamily="34" charset="0"/>
                <a:cs typeface="Calibri" panose="020F0502020204030204" pitchFamily="34" charset="0"/>
              </a:rPr>
              <a:t>deaths per million population in </a:t>
            </a:r>
            <a:r>
              <a:rPr lang="en-US" sz="1000" dirty="0" smtClean="0">
                <a:solidFill>
                  <a:schemeClr val="bg1"/>
                </a:solidFill>
                <a:latin typeface="Calibri" panose="020F0502020204030204" pitchFamily="34" charset="0"/>
                <a:cs typeface="Calibri" panose="020F0502020204030204" pitchFamily="34" charset="0"/>
              </a:rPr>
              <a:t>2008. </a:t>
            </a:r>
            <a:r>
              <a:rPr lang="en-US" sz="1000" dirty="0">
                <a:solidFill>
                  <a:schemeClr val="bg1"/>
                </a:solidFill>
                <a:latin typeface="Calibri" panose="020F0502020204030204" pitchFamily="34" charset="0"/>
                <a:cs typeface="Calibri" panose="020F0502020204030204" pitchFamily="34" charset="0"/>
              </a:rPr>
              <a:t>Rates </a:t>
            </a:r>
            <a:r>
              <a:rPr lang="en-US" sz="1000" dirty="0" smtClean="0">
                <a:solidFill>
                  <a:schemeClr val="bg1"/>
                </a:solidFill>
                <a:latin typeface="Calibri" panose="020F0502020204030204" pitchFamily="34" charset="0"/>
                <a:cs typeface="Calibri" panose="020F0502020204030204" pitchFamily="34" charset="0"/>
              </a:rPr>
              <a:t>gradually </a:t>
            </a:r>
            <a:r>
              <a:rPr lang="en-US" sz="1000" dirty="0">
                <a:solidFill>
                  <a:schemeClr val="bg1"/>
                </a:solidFill>
                <a:latin typeface="Calibri" panose="020F0502020204030204" pitchFamily="34" charset="0"/>
                <a:cs typeface="Calibri" panose="020F0502020204030204" pitchFamily="34" charset="0"/>
              </a:rPr>
              <a:t>peaked between 2011 and </a:t>
            </a:r>
            <a:r>
              <a:rPr lang="en-US" sz="1000" dirty="0" smtClean="0">
                <a:solidFill>
                  <a:schemeClr val="bg1"/>
                </a:solidFill>
                <a:latin typeface="Calibri" panose="020F0502020204030204" pitchFamily="34" charset="0"/>
                <a:cs typeface="Calibri" panose="020F0502020204030204" pitchFamily="34" charset="0"/>
              </a:rPr>
              <a:t>2014 but not significant. </a:t>
            </a:r>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29216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Line 8"/>
          <p:cNvSpPr>
            <a:spLocks noChangeShapeType="1"/>
          </p:cNvSpPr>
          <p:nvPr/>
        </p:nvSpPr>
        <p:spPr bwMode="auto">
          <a:xfrm flipV="1">
            <a:off x="6229350" y="2819400"/>
            <a:ext cx="342900" cy="323850"/>
          </a:xfrm>
          <a:prstGeom prst="line">
            <a:avLst/>
          </a:prstGeom>
          <a:noFill/>
          <a:ln w="9525">
            <a:noFill/>
            <a:round/>
            <a:headEnd/>
            <a:tailEnd type="triangle" w="med" len="med"/>
          </a:ln>
        </p:spPr>
        <p:txBody>
          <a:bodyPr anchor="ctr"/>
          <a:lstStyle/>
          <a:p>
            <a:endParaRPr lang="en-US" sz="2400">
              <a:solidFill>
                <a:srgbClr val="FFFFFF"/>
              </a:solidFill>
              <a:latin typeface="Times New Roman" pitchFamily="18" charset="0"/>
            </a:endParaRPr>
          </a:p>
        </p:txBody>
      </p:sp>
      <p:sp>
        <p:nvSpPr>
          <p:cNvPr id="3" name="Title 2"/>
          <p:cNvSpPr>
            <a:spLocks noGrp="1"/>
          </p:cNvSpPr>
          <p:nvPr>
            <p:ph type="title"/>
          </p:nvPr>
        </p:nvSpPr>
        <p:spPr>
          <a:xfrm>
            <a:off x="457200" y="387901"/>
            <a:ext cx="8229600" cy="579438"/>
          </a:xfrm>
        </p:spPr>
        <p:txBody>
          <a:bodyPr/>
          <a:lstStyle/>
          <a:p>
            <a:r>
              <a:rPr lang="en-US" sz="3200" dirty="0" smtClean="0">
                <a:latin typeface="+mj-lt"/>
              </a:rPr>
              <a:t>Technical Notes</a:t>
            </a:r>
            <a:endParaRPr lang="en-US" sz="3200" dirty="0">
              <a:latin typeface="+mj-lt"/>
            </a:endParaRPr>
          </a:p>
        </p:txBody>
      </p:sp>
      <p:sp>
        <p:nvSpPr>
          <p:cNvPr id="2" name="Content Placeholder 1"/>
          <p:cNvSpPr>
            <a:spLocks noGrp="1"/>
          </p:cNvSpPr>
          <p:nvPr>
            <p:ph idx="1"/>
          </p:nvPr>
        </p:nvSpPr>
        <p:spPr>
          <a:xfrm>
            <a:off x="457200" y="990600"/>
            <a:ext cx="8229600" cy="5532120"/>
          </a:xfrm>
        </p:spPr>
        <p:txBody>
          <a:bodyPr/>
          <a:lstStyle/>
          <a:p>
            <a:pPr>
              <a:spcBef>
                <a:spcPts val="0"/>
              </a:spcBef>
            </a:pPr>
            <a:r>
              <a:rPr lang="en-US" sz="1400" b="0" dirty="0" smtClean="0">
                <a:solidFill>
                  <a:schemeClr val="tx1"/>
                </a:solidFill>
                <a:cs typeface="Calibri" panose="020F0502020204030204" pitchFamily="34" charset="0"/>
              </a:rPr>
              <a:t>Trends across years were evaluated using </a:t>
            </a:r>
            <a:r>
              <a:rPr lang="en-US" sz="1400" b="0" dirty="0" err="1" smtClean="0">
                <a:solidFill>
                  <a:schemeClr val="tx1"/>
                </a:solidFill>
                <a:cs typeface="Calibri" panose="020F0502020204030204" pitchFamily="34" charset="0"/>
              </a:rPr>
              <a:t>Joinpoint</a:t>
            </a:r>
            <a:r>
              <a:rPr lang="en-US" sz="1400" b="0" dirty="0" smtClean="0">
                <a:solidFill>
                  <a:schemeClr val="tx1"/>
                </a:solidFill>
                <a:cs typeface="Calibri" panose="020F0502020204030204" pitchFamily="34" charset="0"/>
              </a:rPr>
              <a:t> regression software version 4.7.0.0. Annual Percent Change (APC) and corresponding p-value were calculated for </a:t>
            </a:r>
            <a:r>
              <a:rPr lang="en-US" sz="1400" b="0" dirty="0" err="1" smtClean="0">
                <a:solidFill>
                  <a:schemeClr val="tx1"/>
                </a:solidFill>
                <a:cs typeface="Calibri" panose="020F0502020204030204" pitchFamily="34" charset="0"/>
              </a:rPr>
              <a:t>jointpoint</a:t>
            </a:r>
            <a:r>
              <a:rPr lang="en-US" sz="1400" b="0" dirty="0" smtClean="0">
                <a:solidFill>
                  <a:schemeClr val="tx1"/>
                </a:solidFill>
                <a:cs typeface="Calibri" panose="020F0502020204030204" pitchFamily="34" charset="0"/>
              </a:rPr>
              <a:t> segments.</a:t>
            </a:r>
          </a:p>
          <a:p>
            <a:pPr>
              <a:spcBef>
                <a:spcPts val="0"/>
              </a:spcBef>
            </a:pPr>
            <a:r>
              <a:rPr lang="en-US" sz="1400" b="0" dirty="0" smtClean="0">
                <a:solidFill>
                  <a:schemeClr val="tx1"/>
                </a:solidFill>
                <a:cs typeface="Calibri" panose="020F0502020204030204" pitchFamily="34" charset="0"/>
              </a:rPr>
              <a:t>Differences between subgroups were assessed using z-scores calculated from estimates and their standard </a:t>
            </a:r>
            <a:r>
              <a:rPr lang="en-US" sz="1400" b="0" dirty="0">
                <a:solidFill>
                  <a:schemeClr val="tx1"/>
                </a:solidFill>
                <a:cs typeface="Calibri" panose="020F0502020204030204" pitchFamily="34" charset="0"/>
              </a:rPr>
              <a:t>e</a:t>
            </a:r>
            <a:r>
              <a:rPr lang="en-US" sz="1400" b="0" dirty="0" smtClean="0">
                <a:solidFill>
                  <a:schemeClr val="tx1"/>
                </a:solidFill>
                <a:cs typeface="Calibri" panose="020F0502020204030204" pitchFamily="34" charset="0"/>
              </a:rPr>
              <a:t>rrors</a:t>
            </a:r>
            <a:r>
              <a:rPr lang="en-US" sz="1500" dirty="0" smtClean="0">
                <a:solidFill>
                  <a:schemeClr val="tx1"/>
                </a:solidFill>
                <a:cs typeface="Calibri" panose="020F0502020204030204" pitchFamily="34" charset="0"/>
              </a:rPr>
              <a:t/>
            </a:r>
            <a:br>
              <a:rPr lang="en-US" sz="1500" dirty="0" smtClean="0">
                <a:solidFill>
                  <a:schemeClr val="tx1"/>
                </a:solidFill>
                <a:cs typeface="Calibri" panose="020F0502020204030204" pitchFamily="34" charset="0"/>
              </a:rPr>
            </a:br>
            <a:endParaRPr lang="en-US" sz="1500" dirty="0" smtClean="0">
              <a:solidFill>
                <a:schemeClr val="tx1"/>
              </a:solidFill>
              <a:cs typeface="Calibri" panose="020F0502020204030204" pitchFamily="34" charset="0"/>
            </a:endParaRPr>
          </a:p>
          <a:p>
            <a:pPr marL="0" indent="0">
              <a:spcBef>
                <a:spcPts val="0"/>
              </a:spcBef>
              <a:buNone/>
            </a:pPr>
            <a:r>
              <a:rPr lang="en-US" sz="1400" dirty="0" smtClean="0">
                <a:solidFill>
                  <a:schemeClr val="tx1"/>
                </a:solidFill>
                <a:cs typeface="Calibri" panose="020F0502020204030204" pitchFamily="34" charset="0"/>
              </a:rPr>
              <a:t>Asthma Period Prevalence and Current Asthma Prevalence: </a:t>
            </a:r>
          </a:p>
          <a:p>
            <a:pPr marL="0" indent="461963">
              <a:spcBef>
                <a:spcPts val="0"/>
              </a:spcBef>
              <a:buNone/>
              <a:tabLst>
                <a:tab pos="461963" algn="l"/>
              </a:tabLst>
            </a:pPr>
            <a:r>
              <a:rPr lang="en-US" sz="1400" b="0" dirty="0" smtClean="0">
                <a:solidFill>
                  <a:schemeClr val="tx1"/>
                </a:solidFill>
                <a:cs typeface="Calibri" panose="020F0502020204030204" pitchFamily="34" charset="0"/>
              </a:rPr>
              <a:t>Estimates </a:t>
            </a:r>
            <a:r>
              <a:rPr lang="en-US" sz="1400" b="0" dirty="0">
                <a:solidFill>
                  <a:schemeClr val="tx1"/>
                </a:solidFill>
                <a:cs typeface="Calibri" panose="020F0502020204030204" pitchFamily="34" charset="0"/>
              </a:rPr>
              <a:t>of asthma prevalence indicate the percentage of the population with asthma at a given point in time and represent the burden on the U.S. population.  </a:t>
            </a:r>
          </a:p>
          <a:p>
            <a:pPr marL="0" indent="0">
              <a:spcBef>
                <a:spcPts val="0"/>
              </a:spcBef>
              <a:buNone/>
            </a:pPr>
            <a:r>
              <a:rPr lang="en-US" sz="1400" b="0" dirty="0" smtClean="0">
                <a:solidFill>
                  <a:schemeClr val="tx1"/>
                </a:solidFill>
                <a:cs typeface="Calibri" panose="020F0502020204030204" pitchFamily="34" charset="0"/>
              </a:rPr>
              <a:t>Asthma prevalence data are self-reported by respondents to the National </a:t>
            </a:r>
            <a:r>
              <a:rPr lang="en-US" sz="1400" b="0" dirty="0">
                <a:solidFill>
                  <a:schemeClr val="tx1"/>
                </a:solidFill>
                <a:cs typeface="Calibri" panose="020F0502020204030204" pitchFamily="34" charset="0"/>
              </a:rPr>
              <a:t>Health Interview Survey (NHIS</a:t>
            </a:r>
            <a:r>
              <a:rPr lang="en-US" sz="1400" b="0" dirty="0" smtClean="0">
                <a:solidFill>
                  <a:schemeClr val="tx1"/>
                </a:solidFill>
                <a:cs typeface="Calibri" panose="020F0502020204030204" pitchFamily="34" charset="0"/>
              </a:rPr>
              <a:t>). Asthma period prevalence  was the original measure  (1980-1996)  of U.S. asthma prevalence and estimated the percentage of the population that had asthma in the previous 12 months. From 1997-2000, a redesign of the NHIS questions resulted in a break in the trend data </a:t>
            </a:r>
            <a:r>
              <a:rPr lang="en-US" sz="1400" b="0" dirty="0">
                <a:solidFill>
                  <a:schemeClr val="tx1"/>
                </a:solidFill>
                <a:cs typeface="Calibri" panose="020F0502020204030204" pitchFamily="34" charset="0"/>
              </a:rPr>
              <a:t>as the new questions were not fully comparable to the previous questions. </a:t>
            </a:r>
            <a:r>
              <a:rPr lang="en-US" sz="1400" b="0" dirty="0" smtClean="0">
                <a:solidFill>
                  <a:schemeClr val="tx1"/>
                </a:solidFill>
                <a:cs typeface="Calibri" panose="020F0502020204030204" pitchFamily="34" charset="0"/>
              </a:rPr>
              <a:t>Beginning in 2001</a:t>
            </a:r>
            <a:r>
              <a:rPr lang="en-US" sz="1400" b="0" dirty="0">
                <a:solidFill>
                  <a:schemeClr val="tx1"/>
                </a:solidFill>
                <a:cs typeface="Calibri" panose="020F0502020204030204" pitchFamily="34" charset="0"/>
              </a:rPr>
              <a:t>, </a:t>
            </a:r>
            <a:r>
              <a:rPr lang="en-US" sz="1400" b="0" dirty="0" smtClean="0">
                <a:solidFill>
                  <a:schemeClr val="tx1"/>
                </a:solidFill>
                <a:cs typeface="Calibri" panose="020F0502020204030204" pitchFamily="34" charset="0"/>
              </a:rPr>
              <a:t>current </a:t>
            </a:r>
            <a:r>
              <a:rPr lang="en-US" sz="1400" b="0" dirty="0">
                <a:solidFill>
                  <a:schemeClr val="tx1"/>
                </a:solidFill>
                <a:cs typeface="Calibri" panose="020F0502020204030204" pitchFamily="34" charset="0"/>
              </a:rPr>
              <a:t>asthma prevalence (measured by the question, ‘‘Do you still have asthma?’’ for those with an asthma diagnosis) was introduced to </a:t>
            </a:r>
            <a:r>
              <a:rPr lang="en-US" sz="1400" b="0" dirty="0" smtClean="0">
                <a:solidFill>
                  <a:schemeClr val="tx1"/>
                </a:solidFill>
                <a:cs typeface="Calibri" panose="020F0502020204030204" pitchFamily="34" charset="0"/>
              </a:rPr>
              <a:t>identify all </a:t>
            </a:r>
            <a:r>
              <a:rPr lang="en-US" sz="1400" b="0" dirty="0">
                <a:solidFill>
                  <a:schemeClr val="tx1"/>
                </a:solidFill>
                <a:cs typeface="Calibri" panose="020F0502020204030204" pitchFamily="34" charset="0"/>
              </a:rPr>
              <a:t>persons with asthma. </a:t>
            </a:r>
            <a:r>
              <a:rPr lang="en-US" sz="1400" b="0" dirty="0" smtClean="0">
                <a:solidFill>
                  <a:schemeClr val="tx1"/>
                </a:solidFill>
                <a:cs typeface="Calibri" panose="020F0502020204030204" pitchFamily="34" charset="0"/>
              </a:rPr>
              <a:t>Current </a:t>
            </a:r>
            <a:r>
              <a:rPr lang="en-US" sz="1400" b="0" dirty="0">
                <a:solidFill>
                  <a:schemeClr val="tx1"/>
                </a:solidFill>
                <a:cs typeface="Calibri" panose="020F0502020204030204" pitchFamily="34" charset="0"/>
              </a:rPr>
              <a:t>asthma prevalence estimates from 2001 onward are </a:t>
            </a:r>
            <a:r>
              <a:rPr lang="en-US" sz="1400" b="0" dirty="0" smtClean="0">
                <a:solidFill>
                  <a:schemeClr val="tx1"/>
                </a:solidFill>
                <a:cs typeface="Calibri" panose="020F0502020204030204" pitchFamily="34" charset="0"/>
              </a:rPr>
              <a:t>point prevalence (previous </a:t>
            </a:r>
            <a:r>
              <a:rPr lang="en-US" sz="1400" b="0" dirty="0">
                <a:solidFill>
                  <a:schemeClr val="tx1"/>
                </a:solidFill>
                <a:cs typeface="Calibri" panose="020F0502020204030204" pitchFamily="34" charset="0"/>
              </a:rPr>
              <a:t>12 </a:t>
            </a:r>
            <a:r>
              <a:rPr lang="en-US" sz="1400" b="0" dirty="0" smtClean="0">
                <a:solidFill>
                  <a:schemeClr val="tx1"/>
                </a:solidFill>
                <a:cs typeface="Calibri" panose="020F0502020204030204" pitchFamily="34" charset="0"/>
              </a:rPr>
              <a:t>months) </a:t>
            </a:r>
            <a:r>
              <a:rPr lang="en-US" sz="1400" b="0" dirty="0">
                <a:solidFill>
                  <a:schemeClr val="tx1"/>
                </a:solidFill>
                <a:cs typeface="Calibri" panose="020F0502020204030204" pitchFamily="34" charset="0"/>
              </a:rPr>
              <a:t>estimates </a:t>
            </a:r>
            <a:r>
              <a:rPr lang="en-US" sz="1400" b="0" dirty="0" smtClean="0">
                <a:solidFill>
                  <a:schemeClr val="tx1"/>
                </a:solidFill>
                <a:cs typeface="Calibri" panose="020F0502020204030204" pitchFamily="34" charset="0"/>
              </a:rPr>
              <a:t>and therefore are not </a:t>
            </a:r>
            <a:r>
              <a:rPr lang="en-US" sz="1400" b="0" dirty="0">
                <a:solidFill>
                  <a:schemeClr val="tx1"/>
                </a:solidFill>
                <a:cs typeface="Calibri" panose="020F0502020204030204" pitchFamily="34" charset="0"/>
              </a:rPr>
              <a:t>directly comparable with asthma period prevalence estimates from 1980 to </a:t>
            </a:r>
            <a:r>
              <a:rPr lang="en-US" sz="1400" b="0" dirty="0" smtClean="0">
                <a:solidFill>
                  <a:schemeClr val="tx1"/>
                </a:solidFill>
                <a:cs typeface="Calibri" panose="020F0502020204030204" pitchFamily="34" charset="0"/>
              </a:rPr>
              <a:t>1996. </a:t>
            </a:r>
          </a:p>
          <a:p>
            <a:pPr marL="0" indent="0">
              <a:spcBef>
                <a:spcPts val="0"/>
              </a:spcBef>
              <a:buNone/>
            </a:pPr>
            <a:endParaRPr lang="en-US" sz="1400" b="0" dirty="0" smtClean="0">
              <a:solidFill>
                <a:schemeClr val="tx1"/>
              </a:solidFill>
              <a:cs typeface="Calibri" panose="020F0502020204030204" pitchFamily="34" charset="0"/>
            </a:endParaRPr>
          </a:p>
          <a:p>
            <a:pPr marL="0" lvl="1" indent="0">
              <a:spcBef>
                <a:spcPts val="0"/>
              </a:spcBef>
              <a:buClr>
                <a:schemeClr val="accent1"/>
              </a:buClr>
              <a:buSzPct val="70000"/>
              <a:buNone/>
            </a:pPr>
            <a:r>
              <a:rPr lang="en-US" sz="1400" b="1" dirty="0" smtClean="0">
                <a:solidFill>
                  <a:schemeClr val="tx1"/>
                </a:solidFill>
                <a:latin typeface="Calibri" panose="020F0502020204030204" pitchFamily="34" charset="0"/>
                <a:cs typeface="Calibri" panose="020F0502020204030204" pitchFamily="34" charset="0"/>
              </a:rPr>
              <a:t>Behavioral </a:t>
            </a:r>
            <a:r>
              <a:rPr lang="en-US" sz="1400" b="1" dirty="0">
                <a:solidFill>
                  <a:schemeClr val="tx1"/>
                </a:solidFill>
                <a:latin typeface="Calibri" panose="020F0502020204030204" pitchFamily="34" charset="0"/>
                <a:cs typeface="Calibri" panose="020F0502020204030204" pitchFamily="34" charset="0"/>
              </a:rPr>
              <a:t>Risk Factor Surveillance System (BRFSS</a:t>
            </a:r>
            <a:r>
              <a:rPr lang="en-US" sz="1400" b="1" dirty="0" smtClean="0">
                <a:solidFill>
                  <a:schemeClr val="tx1"/>
                </a:solidFill>
                <a:latin typeface="Calibri" panose="020F0502020204030204" pitchFamily="34" charset="0"/>
                <a:cs typeface="Calibri" panose="020F0502020204030204" pitchFamily="34" charset="0"/>
              </a:rPr>
              <a:t>): </a:t>
            </a:r>
          </a:p>
          <a:p>
            <a:pPr marL="0" lvl="1" indent="461963">
              <a:spcBef>
                <a:spcPts val="0"/>
              </a:spcBef>
              <a:buClr>
                <a:schemeClr val="accent1"/>
              </a:buClr>
              <a:buSzPct val="70000"/>
              <a:buNone/>
            </a:pPr>
            <a:r>
              <a:rPr lang="en-US" sz="1400" dirty="0" smtClean="0">
                <a:solidFill>
                  <a:schemeClr val="tx1"/>
                </a:solidFill>
                <a:latin typeface="Calibri" panose="020F0502020204030204" pitchFamily="34" charset="0"/>
                <a:cs typeface="Calibri" panose="020F0502020204030204" pitchFamily="34" charset="0"/>
              </a:rPr>
              <a:t>State </a:t>
            </a:r>
            <a:r>
              <a:rPr lang="en-US" sz="1400" dirty="0">
                <a:solidFill>
                  <a:schemeClr val="tx1"/>
                </a:solidFill>
                <a:latin typeface="Calibri" panose="020F0502020204030204" pitchFamily="34" charset="0"/>
                <a:cs typeface="Calibri" panose="020F0502020204030204" pitchFamily="34" charset="0"/>
              </a:rPr>
              <a:t>asthma prevalence rates on the map come from the </a:t>
            </a:r>
            <a:r>
              <a:rPr lang="en-US" sz="1400" dirty="0" smtClean="0">
                <a:solidFill>
                  <a:schemeClr val="tx1"/>
                </a:solidFill>
                <a:latin typeface="Calibri" panose="020F0502020204030204" pitchFamily="34" charset="0"/>
                <a:cs typeface="Calibri" panose="020F0502020204030204" pitchFamily="34" charset="0"/>
              </a:rPr>
              <a:t>BRFSS. The </a:t>
            </a:r>
            <a:r>
              <a:rPr lang="en-US" sz="1400" dirty="0">
                <a:solidFill>
                  <a:schemeClr val="tx1"/>
                </a:solidFill>
                <a:latin typeface="Calibri" panose="020F0502020204030204" pitchFamily="34" charset="0"/>
                <a:cs typeface="Calibri" panose="020F0502020204030204" pitchFamily="34" charset="0"/>
              </a:rPr>
              <a:t>BRFSS is a state-based, random-digit-dialed telephone survey of the noninstitutionalized civilian population 18 years of age and older. It </a:t>
            </a:r>
            <a:r>
              <a:rPr lang="en-US" sz="1400" dirty="0" smtClean="0">
                <a:solidFill>
                  <a:schemeClr val="tx1"/>
                </a:solidFill>
                <a:latin typeface="Calibri" panose="020F0502020204030204" pitchFamily="34" charset="0"/>
                <a:cs typeface="Calibri" panose="020F0502020204030204" pitchFamily="34" charset="0"/>
              </a:rPr>
              <a:t>monitors </a:t>
            </a:r>
            <a:r>
              <a:rPr lang="en-US" sz="1400" dirty="0">
                <a:solidFill>
                  <a:schemeClr val="tx1"/>
                </a:solidFill>
                <a:latin typeface="Calibri" panose="020F0502020204030204" pitchFamily="34" charset="0"/>
                <a:cs typeface="Calibri" panose="020F0502020204030204" pitchFamily="34" charset="0"/>
              </a:rPr>
              <a:t>the prevalence of the major behavioral risks among adults associated with premature </a:t>
            </a:r>
            <a:r>
              <a:rPr lang="en-US" sz="1400" dirty="0" smtClean="0">
                <a:solidFill>
                  <a:schemeClr val="tx1"/>
                </a:solidFill>
                <a:latin typeface="Calibri" panose="020F0502020204030204" pitchFamily="34" charset="0"/>
                <a:cs typeface="Calibri" panose="020F0502020204030204" pitchFamily="34" charset="0"/>
              </a:rPr>
              <a:t>illness and death. </a:t>
            </a:r>
            <a:r>
              <a:rPr lang="en-US" sz="1400" dirty="0">
                <a:solidFill>
                  <a:schemeClr val="tx1"/>
                </a:solidFill>
                <a:latin typeface="Calibri" panose="020F0502020204030204" pitchFamily="34" charset="0"/>
                <a:cs typeface="Calibri" panose="020F0502020204030204" pitchFamily="34" charset="0"/>
              </a:rPr>
              <a:t>Information from the survey is used to improve the health of the American people</a:t>
            </a:r>
            <a:r>
              <a:rPr lang="en-US" sz="1400" dirty="0" smtClean="0">
                <a:solidFill>
                  <a:schemeClr val="tx1"/>
                </a:solidFill>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More information about BRFSS can be found at: </a:t>
            </a:r>
            <a:r>
              <a:rPr lang="en-US" sz="1400" dirty="0">
                <a:solidFill>
                  <a:schemeClr val="tx1"/>
                </a:solidFill>
                <a:latin typeface="Calibri" panose="020F0502020204030204" pitchFamily="34" charset="0"/>
                <a:cs typeface="Calibri" panose="020F0502020204030204" pitchFamily="34" charset="0"/>
                <a:hlinkClick r:id="rId3"/>
              </a:rPr>
              <a:t>http://www.cdc.gov/brfss/</a:t>
            </a:r>
            <a:r>
              <a:rPr lang="en-US" sz="14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261108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ou5\AppData\Local\Microsoft\Windows\Temporary Internet Files\Content.Outlook\N79PCMDA\Background image PP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15697200" cy="7086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1000" y="-97971"/>
            <a:ext cx="762000" cy="70321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63000" y="-97970"/>
            <a:ext cx="665747" cy="70321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txBox="1">
            <a:spLocks/>
          </p:cNvSpPr>
          <p:nvPr/>
        </p:nvSpPr>
        <p:spPr>
          <a:xfrm>
            <a:off x="513321" y="2667000"/>
            <a:ext cx="8097279" cy="1524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Calibri" pitchFamily="34" charset="0"/>
                <a:ea typeface="+mj-ea"/>
                <a:cs typeface="+mj-cs"/>
              </a:rPr>
              <a:t>CDC’s National Asthma Control Program (NACP) was created in 1999 to help the millions of people with asthma in the United States gain control over their disease. The NACP conducts national asthma surveillance and funds states to help </a:t>
            </a:r>
            <a:r>
              <a:rPr lang="en-US" sz="2000" b="1" dirty="0" smtClean="0">
                <a:latin typeface="Calibri" pitchFamily="34" charset="0"/>
                <a:ea typeface="+mj-ea"/>
                <a:cs typeface="+mj-cs"/>
              </a:rPr>
              <a:t>improve asthma </a:t>
            </a:r>
            <a:r>
              <a:rPr lang="en-US" sz="2000" b="1" dirty="0">
                <a:latin typeface="Calibri" pitchFamily="34" charset="0"/>
                <a:ea typeface="+mj-ea"/>
                <a:cs typeface="+mj-cs"/>
              </a:rPr>
              <a:t>surveillance and to focus efforts and resources where </a:t>
            </a:r>
            <a:r>
              <a:rPr lang="en-US" sz="2000" b="1" dirty="0" smtClean="0">
                <a:latin typeface="Calibri" pitchFamily="34" charset="0"/>
                <a:ea typeface="+mj-ea"/>
                <a:cs typeface="+mj-cs"/>
              </a:rPr>
              <a:t>needed.</a:t>
            </a:r>
            <a:endParaRPr lang="en-US" sz="2000" b="1" dirty="0">
              <a:latin typeface="Calibri" pitchFamily="34" charset="0"/>
              <a:ea typeface="+mj-ea"/>
              <a:cs typeface="+mj-cs"/>
            </a:endParaRPr>
          </a:p>
        </p:txBody>
      </p:sp>
      <p:sp>
        <p:nvSpPr>
          <p:cNvPr id="8" name="Rectangle 7"/>
          <p:cNvSpPr/>
          <p:nvPr/>
        </p:nvSpPr>
        <p:spPr>
          <a:xfrm>
            <a:off x="-381000" y="-152400"/>
            <a:ext cx="9809746" cy="54428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1" y="6389915"/>
            <a:ext cx="9809747" cy="69668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7718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11022E-16 6.35838E-7 L -0.46667 -0.00555 " pathEditMode="relative" rAng="0" ptsTypes="AA">
                                      <p:cBhvr>
                                        <p:cTn id="6" dur="8750" fill="hold"/>
                                        <p:tgtEl>
                                          <p:spTgt spid="2"/>
                                        </p:tgtEl>
                                        <p:attrNameLst>
                                          <p:attrName>ppt_x</p:attrName>
                                          <p:attrName>ppt_y</p:attrName>
                                        </p:attrNameLst>
                                      </p:cBhvr>
                                      <p:rCtr x="-23333" y="-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Line 8"/>
          <p:cNvSpPr>
            <a:spLocks noChangeShapeType="1"/>
          </p:cNvSpPr>
          <p:nvPr/>
        </p:nvSpPr>
        <p:spPr bwMode="auto">
          <a:xfrm flipV="1">
            <a:off x="6229350" y="2819400"/>
            <a:ext cx="342900" cy="323850"/>
          </a:xfrm>
          <a:prstGeom prst="line">
            <a:avLst/>
          </a:prstGeom>
          <a:noFill/>
          <a:ln w="9525">
            <a:noFill/>
            <a:round/>
            <a:headEnd/>
            <a:tailEnd type="triangle" w="med" len="med"/>
          </a:ln>
        </p:spPr>
        <p:txBody>
          <a:bodyPr anchor="ctr"/>
          <a:lstStyle/>
          <a:p>
            <a:endParaRPr lang="en-US" sz="2400">
              <a:solidFill>
                <a:srgbClr val="FFFFFF"/>
              </a:solidFill>
              <a:latin typeface="Times New Roman" pitchFamily="18" charset="0"/>
            </a:endParaRPr>
          </a:p>
        </p:txBody>
      </p:sp>
      <p:sp>
        <p:nvSpPr>
          <p:cNvPr id="3" name="Title 2"/>
          <p:cNvSpPr>
            <a:spLocks noGrp="1"/>
          </p:cNvSpPr>
          <p:nvPr>
            <p:ph type="title"/>
          </p:nvPr>
        </p:nvSpPr>
        <p:spPr>
          <a:xfrm>
            <a:off x="461075" y="381000"/>
            <a:ext cx="8229600" cy="457200"/>
          </a:xfrm>
        </p:spPr>
        <p:txBody>
          <a:bodyPr/>
          <a:lstStyle/>
          <a:p>
            <a:r>
              <a:rPr lang="en-US" sz="3200" dirty="0" smtClean="0">
                <a:cs typeface="Calibri" panose="020F0502020204030204" pitchFamily="34" charset="0"/>
              </a:rPr>
              <a:t>Sources</a:t>
            </a:r>
            <a:endParaRPr lang="en-US" sz="32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94763" y="1219199"/>
                <a:ext cx="8229600" cy="5496827"/>
              </a:xfrm>
            </p:spPr>
            <p:txBody>
              <a:bodyPr/>
              <a:lstStyle/>
              <a:p>
                <a:pPr marL="0" indent="0">
                  <a:spcBef>
                    <a:spcPts val="0"/>
                  </a:spcBef>
                  <a:buNone/>
                </a:pPr>
                <a:r>
                  <a:rPr lang="en-US" sz="1400" dirty="0" smtClean="0">
                    <a:solidFill>
                      <a:schemeClr val="tx1"/>
                    </a:solidFill>
                  </a:rPr>
                  <a:t>CDC </a:t>
                </a:r>
                <a:r>
                  <a:rPr lang="en-US" sz="1400" dirty="0">
                    <a:solidFill>
                      <a:schemeClr val="tx1"/>
                    </a:solidFill>
                  </a:rPr>
                  <a:t>National Center for Health Statistics, National Health Interview Survey (NHIS). </a:t>
                </a:r>
                <a:r>
                  <a:rPr lang="en-US" sz="1400" dirty="0" smtClean="0">
                    <a:solidFill>
                      <a:schemeClr val="tx1"/>
                    </a:solidFill>
                  </a:rPr>
                  <a:t>National </a:t>
                </a:r>
                <a:r>
                  <a:rPr lang="en-US" sz="1400" dirty="0">
                    <a:solidFill>
                      <a:schemeClr val="tx1"/>
                    </a:solidFill>
                  </a:rPr>
                  <a:t>Surveillance of Asthma: United States, </a:t>
                </a:r>
                <a:r>
                  <a:rPr lang="en-US" sz="1400" dirty="0" smtClean="0">
                    <a:solidFill>
                      <a:schemeClr val="tx1"/>
                    </a:solidFill>
                  </a:rPr>
                  <a:t>2001-2017</a:t>
                </a:r>
                <a:br>
                  <a:rPr lang="en-US" sz="1400" dirty="0" smtClean="0">
                    <a:solidFill>
                      <a:schemeClr val="tx1"/>
                    </a:solidFill>
                  </a:rPr>
                </a:br>
                <a:endParaRPr lang="en-US" sz="1400" dirty="0" smtClean="0">
                  <a:solidFill>
                    <a:schemeClr val="tx1"/>
                  </a:solidFill>
                </a:endParaRPr>
              </a:p>
              <a:p>
                <a:pPr marL="457200" indent="0">
                  <a:spcBef>
                    <a:spcPts val="0"/>
                  </a:spcBef>
                  <a:buNone/>
                </a:pPr>
                <a:r>
                  <a:rPr lang="en-US" sz="1400" dirty="0" smtClean="0">
                    <a:solidFill>
                      <a:schemeClr val="tx1"/>
                    </a:solidFill>
                  </a:rPr>
                  <a:t>Moorman </a:t>
                </a:r>
                <a:r>
                  <a:rPr lang="en-US" sz="1400" dirty="0">
                    <a:solidFill>
                      <a:schemeClr val="tx1"/>
                    </a:solidFill>
                  </a:rPr>
                  <a:t>JE, </a:t>
                </a:r>
                <a:r>
                  <a:rPr lang="en-US" sz="1400" dirty="0" err="1">
                    <a:solidFill>
                      <a:schemeClr val="tx1"/>
                    </a:solidFill>
                  </a:rPr>
                  <a:t>Akinbami</a:t>
                </a:r>
                <a:r>
                  <a:rPr lang="en-US" sz="1400" dirty="0">
                    <a:solidFill>
                      <a:schemeClr val="tx1"/>
                    </a:solidFill>
                  </a:rPr>
                  <a:t> LJ, Bailey CM, et al. National Surveillance of Asthma: United States, 2001 -2010. National Center for Health Statistics. Vital Health Stat 3 (35). 2012.</a:t>
                </a:r>
                <a:endParaRPr lang="en-US" sz="1400" dirty="0" smtClean="0">
                  <a:solidFill>
                    <a:schemeClr val="tx1"/>
                  </a:solidFill>
                </a:endParaRPr>
              </a:p>
              <a:p>
                <a:pPr marL="1028700" lvl="1" indent="-342900">
                  <a:spcBef>
                    <a:spcPts val="0"/>
                  </a:spcBef>
                </a:pPr>
                <a:r>
                  <a:rPr lang="en-US" sz="1400" dirty="0" smtClean="0">
                    <a:solidFill>
                      <a:schemeClr val="tx1"/>
                    </a:solidFill>
                    <a:latin typeface="Calibri" panose="020F0502020204030204" pitchFamily="34" charset="0"/>
                  </a:rPr>
                  <a:t>Asthma </a:t>
                </a:r>
                <a:r>
                  <a:rPr lang="en-US" sz="1400" dirty="0">
                    <a:solidFill>
                      <a:schemeClr val="tx1"/>
                    </a:solidFill>
                    <a:latin typeface="Calibri" panose="020F0502020204030204" pitchFamily="34" charset="0"/>
                  </a:rPr>
                  <a:t>Period </a:t>
                </a:r>
                <a:r>
                  <a:rPr lang="en-US" sz="1400" dirty="0" smtClean="0">
                    <a:solidFill>
                      <a:schemeClr val="tx1"/>
                    </a:solidFill>
                    <a:latin typeface="Calibri" panose="020F0502020204030204" pitchFamily="34" charset="0"/>
                  </a:rPr>
                  <a:t>Prevalence (1980-1996) and Current Asthma Prevalence (</a:t>
                </a:r>
                <a:r>
                  <a:rPr lang="en-US" sz="1400" dirty="0">
                    <a:solidFill>
                      <a:schemeClr val="tx1"/>
                    </a:solidFill>
                    <a:latin typeface="Calibri" panose="020F0502020204030204" pitchFamily="34" charset="0"/>
                  </a:rPr>
                  <a:t>2001-2010</a:t>
                </a:r>
                <a:r>
                  <a:rPr lang="en-US" sz="1400" dirty="0" smtClean="0">
                    <a:solidFill>
                      <a:schemeClr val="tx1"/>
                    </a:solidFill>
                    <a:latin typeface="Calibri" panose="020F0502020204030204" pitchFamily="34" charset="0"/>
                  </a:rPr>
                  <a:t>): </a:t>
                </a:r>
                <a:r>
                  <a:rPr lang="en-US" sz="1400" dirty="0">
                    <a:solidFill>
                      <a:schemeClr val="tx1"/>
                    </a:solidFill>
                    <a:latin typeface="Calibri" panose="020F0502020204030204" pitchFamily="34" charset="0"/>
                  </a:rPr>
                  <a:t>United States</a:t>
                </a:r>
                <a:endParaRPr lang="en-US" sz="1400" dirty="0" smtClean="0">
                  <a:solidFill>
                    <a:schemeClr val="tx1"/>
                  </a:solidFill>
                  <a:latin typeface="Calibri" panose="020F0502020204030204" pitchFamily="34" charset="0"/>
                </a:endParaRPr>
              </a:p>
              <a:p>
                <a:pPr marL="1371600" lvl="2" indent="-342900">
                  <a:spcBef>
                    <a:spcPts val="0"/>
                  </a:spcBef>
                </a:pPr>
                <a:r>
                  <a:rPr lang="en-US" sz="1200" dirty="0" smtClean="0">
                    <a:solidFill>
                      <a:schemeClr val="tx1"/>
                    </a:solidFill>
                    <a:latin typeface="Calibri" panose="020F0502020204030204" pitchFamily="34" charset="0"/>
                  </a:rPr>
                  <a:t>Percentages were adjusted by age using the 2000 U.S. Census standard population</a:t>
                </a:r>
              </a:p>
              <a:p>
                <a:pPr marL="1028700" lvl="1" indent="-342900">
                  <a:spcBef>
                    <a:spcPts val="0"/>
                  </a:spcBef>
                </a:pPr>
                <a:r>
                  <a:rPr lang="en-US" sz="1400" dirty="0">
                    <a:solidFill>
                      <a:schemeClr val="tx1"/>
                    </a:solidFill>
                    <a:latin typeface="Calibri" panose="020F0502020204030204" pitchFamily="34" charset="0"/>
                  </a:rPr>
                  <a:t>Asthma </a:t>
                </a:r>
                <a:r>
                  <a:rPr lang="en-US" sz="1400" dirty="0" smtClean="0">
                    <a:solidFill>
                      <a:schemeClr val="tx1"/>
                    </a:solidFill>
                    <a:latin typeface="Calibri" panose="020F0502020204030204" pitchFamily="34" charset="0"/>
                  </a:rPr>
                  <a:t>Attack Prevalence (2001-2010): </a:t>
                </a:r>
                <a:r>
                  <a:rPr lang="en-US" sz="1400" dirty="0">
                    <a:solidFill>
                      <a:schemeClr val="tx1"/>
                    </a:solidFill>
                    <a:latin typeface="Calibri" panose="020F0502020204030204" pitchFamily="34" charset="0"/>
                  </a:rPr>
                  <a:t>United </a:t>
                </a:r>
                <a:r>
                  <a:rPr lang="en-US" sz="1400" dirty="0" smtClean="0">
                    <a:solidFill>
                      <a:schemeClr val="tx1"/>
                    </a:solidFill>
                    <a:latin typeface="Calibri" panose="020F0502020204030204" pitchFamily="34" charset="0"/>
                  </a:rPr>
                  <a:t>States</a:t>
                </a:r>
                <a:endParaRPr lang="en-US" sz="1200" dirty="0" smtClean="0">
                  <a:solidFill>
                    <a:schemeClr val="tx1"/>
                  </a:solidFill>
                  <a:latin typeface="Calibri" panose="020F0502020204030204" pitchFamily="34" charset="0"/>
                </a:endParaRPr>
              </a:p>
              <a:p>
                <a:pPr marL="457200" lvl="2" indent="0">
                  <a:spcBef>
                    <a:spcPts val="0"/>
                  </a:spcBef>
                  <a:buNone/>
                </a:pPr>
                <a:r>
                  <a:rPr lang="en-US" sz="1200" dirty="0" smtClean="0">
                    <a:solidFill>
                      <a:schemeClr val="tx1"/>
                    </a:solidFill>
                    <a:latin typeface="Calibri" panose="020F0502020204030204" pitchFamily="34" charset="0"/>
                  </a:rPr>
                  <a:t/>
                </a:r>
                <a:br>
                  <a:rPr lang="en-US" sz="1200" dirty="0" smtClean="0">
                    <a:solidFill>
                      <a:schemeClr val="tx1"/>
                    </a:solidFill>
                    <a:latin typeface="Calibri" panose="020F0502020204030204" pitchFamily="34" charset="0"/>
                  </a:rPr>
                </a:br>
                <a:r>
                  <a:rPr lang="pt-BR" sz="1400" b="1" dirty="0" smtClean="0">
                    <a:solidFill>
                      <a:schemeClr val="tx1"/>
                    </a:solidFill>
                    <a:latin typeface="Calibri" panose="020F0502020204030204" pitchFamily="34" charset="0"/>
                  </a:rPr>
                  <a:t>NHIS </a:t>
                </a:r>
                <a:r>
                  <a:rPr lang="pt-BR" sz="1400" b="1" dirty="0">
                    <a:solidFill>
                      <a:schemeClr val="tx1"/>
                    </a:solidFill>
                    <a:latin typeface="Calibri" panose="020F0502020204030204" pitchFamily="34" charset="0"/>
                  </a:rPr>
                  <a:t>Asthma Data Tables: </a:t>
                </a:r>
                <a:r>
                  <a:rPr lang="pt-BR" sz="1400" b="1" dirty="0">
                    <a:solidFill>
                      <a:schemeClr val="tx1"/>
                    </a:solidFill>
                    <a:latin typeface="Calibri" panose="020F0502020204030204" pitchFamily="34" charset="0"/>
                    <a:hlinkClick r:id="rId3"/>
                  </a:rPr>
                  <a:t>https://</a:t>
                </a:r>
                <a:r>
                  <a:rPr lang="pt-BR" sz="1400" b="1" dirty="0" smtClean="0">
                    <a:solidFill>
                      <a:schemeClr val="tx1"/>
                    </a:solidFill>
                    <a:latin typeface="Calibri" panose="020F0502020204030204" pitchFamily="34" charset="0"/>
                    <a:hlinkClick r:id="rId3"/>
                  </a:rPr>
                  <a:t>www.cdc.gov/asthma/nhis/default.htm</a:t>
                </a:r>
                <a:r>
                  <a:rPr lang="pt-BR" sz="1400" b="1" dirty="0" smtClean="0">
                    <a:solidFill>
                      <a:schemeClr val="tx1"/>
                    </a:solidFill>
                    <a:latin typeface="Calibri" panose="020F0502020204030204" pitchFamily="34" charset="0"/>
                  </a:rPr>
                  <a:t> </a:t>
                </a:r>
                <a:endParaRPr lang="en-US" sz="1400" b="1" dirty="0">
                  <a:solidFill>
                    <a:schemeClr val="tx1"/>
                  </a:solidFill>
                  <a:latin typeface="Calibri" panose="020F0502020204030204" pitchFamily="34" charset="0"/>
                </a:endParaRPr>
              </a:p>
              <a:p>
                <a:pPr marL="1028700" lvl="1" indent="-342900">
                  <a:spcBef>
                    <a:spcPts val="0"/>
                  </a:spcBef>
                </a:pPr>
                <a:r>
                  <a:rPr lang="en-US" sz="1400" b="0" dirty="0" smtClean="0">
                    <a:solidFill>
                      <a:schemeClr val="tx1"/>
                    </a:solidFill>
                    <a:latin typeface="Calibri" panose="020F0502020204030204" pitchFamily="34" charset="0"/>
                  </a:rPr>
                  <a:t>Current Asthma and Asthma Attack Prevalence (2011-2017): United States</a:t>
                </a:r>
              </a:p>
              <a:p>
                <a:pPr marL="457200" lvl="1" indent="0">
                  <a:spcBef>
                    <a:spcPts val="0"/>
                  </a:spcBef>
                  <a:buNone/>
                </a:pPr>
                <a:endParaRPr lang="en-US" sz="1400" dirty="0" smtClean="0">
                  <a:solidFill>
                    <a:schemeClr val="tx1"/>
                  </a:solidFill>
                  <a:latin typeface="Calibri" panose="020F0502020204030204" pitchFamily="34" charset="0"/>
                  <a:cs typeface="Calibri" panose="020F0502020204030204" pitchFamily="34" charset="0"/>
                </a:endParaRPr>
              </a:p>
              <a:p>
                <a:pPr marL="457200" lvl="1" indent="0">
                  <a:spcBef>
                    <a:spcPts val="0"/>
                  </a:spcBef>
                  <a:buNone/>
                </a:pPr>
                <a:r>
                  <a:rPr lang="en-US" sz="1400" u="sng" dirty="0" smtClean="0">
                    <a:solidFill>
                      <a:schemeClr val="tx1"/>
                    </a:solidFill>
                    <a:latin typeface="Calibri" panose="020F0502020204030204" pitchFamily="34" charset="0"/>
                    <a:cs typeface="Calibri" panose="020F0502020204030204" pitchFamily="34" charset="0"/>
                  </a:rPr>
                  <a:t>Notes</a:t>
                </a:r>
                <a:r>
                  <a:rPr lang="en-US" sz="1400" dirty="0" smtClean="0">
                    <a:solidFill>
                      <a:schemeClr val="tx1"/>
                    </a:solidFill>
                    <a:latin typeface="Calibri" panose="020F0502020204030204" pitchFamily="34" charset="0"/>
                    <a:cs typeface="Calibri" panose="020F0502020204030204" pitchFamily="34" charset="0"/>
                  </a:rPr>
                  <a:t>:</a:t>
                </a:r>
                <a:endParaRPr lang="en-US" sz="1200" dirty="0">
                  <a:solidFill>
                    <a:schemeClr val="tx1"/>
                  </a:solidFill>
                  <a:latin typeface="Calibri" panose="020F0502020204030204" pitchFamily="34" charset="0"/>
                  <a:cs typeface="Calibri" panose="020F0502020204030204" pitchFamily="34" charset="0"/>
                </a:endParaRPr>
              </a:p>
              <a:p>
                <a:pPr marL="1028700" lvl="1" indent="-342900">
                  <a:spcBef>
                    <a:spcPts val="0"/>
                  </a:spcBef>
                </a:pPr>
                <a:r>
                  <a:rPr lang="en-US" sz="1400" dirty="0" smtClean="0">
                    <a:solidFill>
                      <a:schemeClr val="tx1"/>
                    </a:solidFill>
                  </a:rPr>
                  <a:t>“</a:t>
                </a:r>
                <a14:m>
                  <m:oMath xmlns:m="http://schemas.openxmlformats.org/officeDocument/2006/math">
                    <m:r>
                      <m:rPr>
                        <m:sty m:val="p"/>
                      </m:rPr>
                      <a:rPr lang="el-GR" sz="1400">
                        <a:solidFill>
                          <a:schemeClr val="tx1"/>
                        </a:solidFill>
                        <a:latin typeface="Cambria Math"/>
                      </a:rPr>
                      <m:t>Ι</m:t>
                    </m:r>
                    <m:r>
                      <a:rPr lang="en-US" sz="1400" b="0" i="0" smtClean="0">
                        <a:solidFill>
                          <a:schemeClr val="tx1"/>
                        </a:solidFill>
                        <a:latin typeface="Cambria Math" panose="02040503050406030204" pitchFamily="18" charset="0"/>
                      </a:rPr>
                      <m:t>"</m:t>
                    </m:r>
                    <m:r>
                      <a:rPr lang="en-US" sz="1400">
                        <a:solidFill>
                          <a:schemeClr val="tx1"/>
                        </a:solidFill>
                        <a:latin typeface="Cambria Math"/>
                      </a:rPr>
                      <m:t> </m:t>
                    </m:r>
                  </m:oMath>
                </a14:m>
                <a:r>
                  <a:rPr lang="en-US" sz="1400" dirty="0">
                    <a:solidFill>
                      <a:schemeClr val="tx1"/>
                    </a:solidFill>
                    <a:latin typeface="Calibri" panose="020F0502020204030204" pitchFamily="34" charset="0"/>
                    <a:cs typeface="Calibri" panose="020F0502020204030204" pitchFamily="34" charset="0"/>
                  </a:rPr>
                  <a:t>represents 95% confidence interval</a:t>
                </a:r>
              </a:p>
              <a:p>
                <a:pPr marL="1028700" lvl="1" indent="-342900">
                  <a:spcBef>
                    <a:spcPts val="0"/>
                  </a:spcBef>
                </a:pPr>
                <a:r>
                  <a:rPr lang="en-US" sz="1400" dirty="0" smtClean="0">
                    <a:solidFill>
                      <a:schemeClr val="tx1"/>
                    </a:solidFill>
                    <a:latin typeface="Calibri" panose="020F0502020204030204" pitchFamily="34" charset="0"/>
                    <a:cs typeface="Calibri" panose="020F0502020204030204" pitchFamily="34" charset="0"/>
                  </a:rPr>
                  <a:t>Race </a:t>
                </a:r>
                <a:r>
                  <a:rPr lang="en-US" sz="1400" dirty="0">
                    <a:solidFill>
                      <a:schemeClr val="tx1"/>
                    </a:solidFill>
                    <a:latin typeface="Calibri" panose="020F0502020204030204" pitchFamily="34" charset="0"/>
                    <a:cs typeface="Calibri" panose="020F0502020204030204" pitchFamily="34" charset="0"/>
                  </a:rPr>
                  <a:t>categories </a:t>
                </a:r>
                <a:r>
                  <a:rPr lang="en-US" sz="1400" dirty="0" smtClean="0">
                    <a:solidFill>
                      <a:schemeClr val="tx1"/>
                    </a:solidFill>
                    <a:latin typeface="Calibri" panose="020F0502020204030204" pitchFamily="34" charset="0"/>
                    <a:cs typeface="Calibri" panose="020F0502020204030204" pitchFamily="34" charset="0"/>
                  </a:rPr>
                  <a:t>‘white</a:t>
                </a:r>
                <a:r>
                  <a:rPr lang="en-US" sz="1400" dirty="0">
                    <a:solidFill>
                      <a:schemeClr val="tx1"/>
                    </a:solidFill>
                    <a:latin typeface="Calibri" panose="020F0502020204030204" pitchFamily="34" charset="0"/>
                    <a:cs typeface="Calibri" panose="020F0502020204030204" pitchFamily="34" charset="0"/>
                  </a:rPr>
                  <a:t>’ and </a:t>
                </a:r>
                <a:r>
                  <a:rPr lang="en-US" sz="1400" dirty="0" smtClean="0">
                    <a:solidFill>
                      <a:schemeClr val="tx1"/>
                    </a:solidFill>
                    <a:latin typeface="Calibri" panose="020F0502020204030204" pitchFamily="34" charset="0"/>
                    <a:cs typeface="Calibri" panose="020F0502020204030204" pitchFamily="34" charset="0"/>
                  </a:rPr>
                  <a:t>‘black</a:t>
                </a:r>
                <a:r>
                  <a:rPr lang="en-US" sz="1400" dirty="0">
                    <a:solidFill>
                      <a:schemeClr val="tx1"/>
                    </a:solidFill>
                    <a:latin typeface="Calibri" panose="020F0502020204030204" pitchFamily="34" charset="0"/>
                    <a:cs typeface="Calibri" panose="020F0502020204030204" pitchFamily="34" charset="0"/>
                  </a:rPr>
                  <a:t>’ include only those with a single race. Persons of Hispanic origin may be of any </a:t>
                </a:r>
                <a:r>
                  <a:rPr lang="en-US" sz="1400" dirty="0" smtClean="0">
                    <a:solidFill>
                      <a:schemeClr val="tx1"/>
                    </a:solidFill>
                    <a:latin typeface="Calibri" panose="020F0502020204030204" pitchFamily="34" charset="0"/>
                    <a:cs typeface="Calibri" panose="020F0502020204030204" pitchFamily="34" charset="0"/>
                  </a:rPr>
                  <a:t>race</a:t>
                </a:r>
                <a:endParaRPr lang="en-US" sz="1400" dirty="0">
                  <a:solidFill>
                    <a:schemeClr val="tx1"/>
                  </a:solidFill>
                  <a:latin typeface="Calibri" panose="020F0502020204030204" pitchFamily="34" charset="0"/>
                  <a:cs typeface="Calibri" panose="020F0502020204030204" pitchFamily="34" charset="0"/>
                </a:endParaRPr>
              </a:p>
              <a:p>
                <a:pPr marL="1028700" lvl="1" indent="-342900">
                  <a:spcBef>
                    <a:spcPts val="0"/>
                  </a:spcBef>
                </a:pPr>
                <a14:m>
                  <m:oMath xmlns:m="http://schemas.openxmlformats.org/officeDocument/2006/math">
                    <m:r>
                      <m:rPr>
                        <m:nor/>
                      </m:rPr>
                      <a:rPr lang="en-US" sz="1400" dirty="0">
                        <a:solidFill>
                          <a:schemeClr val="tx1"/>
                        </a:solidFill>
                        <a:latin typeface="Calibri" panose="020F0502020204030204" pitchFamily="34" charset="0"/>
                        <a:cs typeface="Calibri" panose="020F0502020204030204" pitchFamily="34" charset="0"/>
                      </a:rPr>
                      <m:t>The</m:t>
                    </m:r>
                    <m:r>
                      <m:rPr>
                        <m:nor/>
                      </m:rPr>
                      <a:rPr lang="en-US" sz="1400" dirty="0">
                        <a:solidFill>
                          <a:schemeClr val="tx1"/>
                        </a:solidFill>
                        <a:latin typeface="Calibri" panose="020F0502020204030204" pitchFamily="34" charset="0"/>
                        <a:cs typeface="Calibri" panose="020F0502020204030204" pitchFamily="34" charset="0"/>
                      </a:rPr>
                      <m:t> </m:t>
                    </m:r>
                    <m:r>
                      <m:rPr>
                        <m:nor/>
                      </m:rPr>
                      <a:rPr lang="en-US" sz="1400" dirty="0">
                        <a:solidFill>
                          <a:schemeClr val="tx1"/>
                        </a:solidFill>
                        <a:latin typeface="Calibri" panose="020F0502020204030204" pitchFamily="34" charset="0"/>
                        <a:cs typeface="Calibri" panose="020F0502020204030204" pitchFamily="34" charset="0"/>
                      </a:rPr>
                      <m:t>categories</m:t>
                    </m:r>
                    <m:r>
                      <m:rPr>
                        <m:nor/>
                      </m:rPr>
                      <a:rPr lang="en-US" sz="1400" dirty="0">
                        <a:solidFill>
                          <a:schemeClr val="tx1"/>
                        </a:solidFill>
                        <a:latin typeface="Calibri" panose="020F0502020204030204" pitchFamily="34" charset="0"/>
                        <a:cs typeface="Calibri" panose="020F0502020204030204" pitchFamily="34" charset="0"/>
                      </a:rPr>
                      <m:t> ‘</m:t>
                    </m:r>
                    <m:r>
                      <m:rPr>
                        <m:nor/>
                      </m:rPr>
                      <a:rPr lang="en-US" sz="1400" dirty="0">
                        <a:solidFill>
                          <a:schemeClr val="tx1"/>
                        </a:solidFill>
                        <a:latin typeface="Calibri" panose="020F0502020204030204" pitchFamily="34" charset="0"/>
                        <a:cs typeface="Calibri" panose="020F0502020204030204" pitchFamily="34" charset="0"/>
                      </a:rPr>
                      <m:t>Puerto</m:t>
                    </m:r>
                    <m:r>
                      <m:rPr>
                        <m:nor/>
                      </m:rPr>
                      <a:rPr lang="en-US" sz="1400" dirty="0">
                        <a:solidFill>
                          <a:schemeClr val="tx1"/>
                        </a:solidFill>
                        <a:latin typeface="Calibri" panose="020F0502020204030204" pitchFamily="34" charset="0"/>
                        <a:cs typeface="Calibri" panose="020F0502020204030204" pitchFamily="34" charset="0"/>
                      </a:rPr>
                      <m:t> </m:t>
                    </m:r>
                    <m:r>
                      <m:rPr>
                        <m:nor/>
                      </m:rPr>
                      <a:rPr lang="en-US" sz="1400" dirty="0">
                        <a:solidFill>
                          <a:schemeClr val="tx1"/>
                        </a:solidFill>
                        <a:latin typeface="Calibri" panose="020F0502020204030204" pitchFamily="34" charset="0"/>
                        <a:cs typeface="Calibri" panose="020F0502020204030204" pitchFamily="34" charset="0"/>
                      </a:rPr>
                      <m:t>Rican</m:t>
                    </m:r>
                    <m:r>
                      <m:rPr>
                        <m:nor/>
                      </m:rPr>
                      <a:rPr lang="en-US" sz="1400" dirty="0">
                        <a:solidFill>
                          <a:schemeClr val="tx1"/>
                        </a:solidFill>
                        <a:latin typeface="Calibri" panose="020F0502020204030204" pitchFamily="34" charset="0"/>
                        <a:cs typeface="Calibri" panose="020F0502020204030204" pitchFamily="34" charset="0"/>
                      </a:rPr>
                      <m:t>’ </m:t>
                    </m:r>
                    <m:r>
                      <m:rPr>
                        <m:nor/>
                      </m:rPr>
                      <a:rPr lang="en-US" sz="1400" dirty="0">
                        <a:solidFill>
                          <a:schemeClr val="tx1"/>
                        </a:solidFill>
                        <a:latin typeface="Calibri" panose="020F0502020204030204" pitchFamily="34" charset="0"/>
                        <a:cs typeface="Calibri" panose="020F0502020204030204" pitchFamily="34" charset="0"/>
                      </a:rPr>
                      <m:t>and</m:t>
                    </m:r>
                    <m:r>
                      <m:rPr>
                        <m:nor/>
                      </m:rPr>
                      <a:rPr lang="en-US" sz="1400" dirty="0">
                        <a:solidFill>
                          <a:schemeClr val="tx1"/>
                        </a:solidFill>
                        <a:latin typeface="Calibri" panose="020F0502020204030204" pitchFamily="34" charset="0"/>
                        <a:cs typeface="Calibri" panose="020F0502020204030204" pitchFamily="34" charset="0"/>
                      </a:rPr>
                      <m:t> ‘</m:t>
                    </m:r>
                    <m:r>
                      <m:rPr>
                        <m:nor/>
                      </m:rPr>
                      <a:rPr lang="en-US" sz="1400" dirty="0">
                        <a:solidFill>
                          <a:schemeClr val="tx1"/>
                        </a:solidFill>
                        <a:latin typeface="Calibri" panose="020F0502020204030204" pitchFamily="34" charset="0"/>
                        <a:cs typeface="Calibri" panose="020F0502020204030204" pitchFamily="34" charset="0"/>
                      </a:rPr>
                      <m:t>Mexican</m:t>
                    </m:r>
                    <m:r>
                      <m:rPr>
                        <m:nor/>
                      </m:rPr>
                      <a:rPr lang="en-US" sz="1400" dirty="0">
                        <a:solidFill>
                          <a:schemeClr val="tx1"/>
                        </a:solidFill>
                        <a:latin typeface="Calibri" panose="020F0502020204030204" pitchFamily="34" charset="0"/>
                        <a:cs typeface="Calibri" panose="020F0502020204030204" pitchFamily="34" charset="0"/>
                      </a:rPr>
                      <m:t>’ </m:t>
                    </m:r>
                    <m:r>
                      <m:rPr>
                        <m:nor/>
                      </m:rPr>
                      <a:rPr lang="en-US" sz="1400" dirty="0">
                        <a:solidFill>
                          <a:schemeClr val="tx1"/>
                        </a:solidFill>
                        <a:latin typeface="Calibri" panose="020F0502020204030204" pitchFamily="34" charset="0"/>
                        <a:cs typeface="Calibri" panose="020F0502020204030204" pitchFamily="34" charset="0"/>
                      </a:rPr>
                      <m:t>are</m:t>
                    </m:r>
                    <m:r>
                      <m:rPr>
                        <m:nor/>
                      </m:rPr>
                      <a:rPr lang="en-US" sz="1400" dirty="0">
                        <a:solidFill>
                          <a:schemeClr val="tx1"/>
                        </a:solidFill>
                        <a:latin typeface="Calibri" panose="020F0502020204030204" pitchFamily="34" charset="0"/>
                        <a:cs typeface="Calibri" panose="020F0502020204030204" pitchFamily="34" charset="0"/>
                      </a:rPr>
                      <m:t> </m:t>
                    </m:r>
                    <m:r>
                      <m:rPr>
                        <m:nor/>
                      </m:rPr>
                      <a:rPr lang="en-US" sz="1400" dirty="0">
                        <a:solidFill>
                          <a:schemeClr val="tx1"/>
                        </a:solidFill>
                        <a:latin typeface="Calibri" panose="020F0502020204030204" pitchFamily="34" charset="0"/>
                        <a:cs typeface="Calibri" panose="020F0502020204030204" pitchFamily="34" charset="0"/>
                      </a:rPr>
                      <m:t>subcategories</m:t>
                    </m:r>
                    <m:r>
                      <m:rPr>
                        <m:nor/>
                      </m:rPr>
                      <a:rPr lang="en-US" sz="1400" dirty="0">
                        <a:solidFill>
                          <a:schemeClr val="tx1"/>
                        </a:solidFill>
                        <a:latin typeface="Calibri" panose="020F0502020204030204" pitchFamily="34" charset="0"/>
                        <a:cs typeface="Calibri" panose="020F0502020204030204" pitchFamily="34" charset="0"/>
                      </a:rPr>
                      <m:t> </m:t>
                    </m:r>
                    <m:r>
                      <m:rPr>
                        <m:nor/>
                      </m:rPr>
                      <a:rPr lang="en-US" sz="1400" dirty="0">
                        <a:solidFill>
                          <a:schemeClr val="tx1"/>
                        </a:solidFill>
                        <a:latin typeface="Calibri" panose="020F0502020204030204" pitchFamily="34" charset="0"/>
                        <a:cs typeface="Calibri" panose="020F0502020204030204" pitchFamily="34" charset="0"/>
                      </a:rPr>
                      <m:t>of</m:t>
                    </m:r>
                    <m:r>
                      <m:rPr>
                        <m:nor/>
                      </m:rPr>
                      <a:rPr lang="en-US" sz="1400" dirty="0">
                        <a:solidFill>
                          <a:schemeClr val="tx1"/>
                        </a:solidFill>
                        <a:latin typeface="Calibri" panose="020F0502020204030204" pitchFamily="34" charset="0"/>
                        <a:cs typeface="Calibri" panose="020F0502020204030204" pitchFamily="34" charset="0"/>
                      </a:rPr>
                      <m:t> </m:t>
                    </m:r>
                    <m:r>
                      <m:rPr>
                        <m:nor/>
                      </m:rPr>
                      <a:rPr lang="en-US" sz="1400" dirty="0">
                        <a:solidFill>
                          <a:schemeClr val="tx1"/>
                        </a:solidFill>
                        <a:latin typeface="Calibri" panose="020F0502020204030204" pitchFamily="34" charset="0"/>
                        <a:cs typeface="Calibri" panose="020F0502020204030204" pitchFamily="34" charset="0"/>
                      </a:rPr>
                      <m:t>Hispanic</m:t>
                    </m:r>
                  </m:oMath>
                </a14:m>
                <a:endParaRPr lang="en-US" sz="1400" dirty="0">
                  <a:solidFill>
                    <a:schemeClr val="tx1"/>
                  </a:solidFill>
                  <a:latin typeface="Calibri" panose="020F0502020204030204" pitchFamily="34" charset="0"/>
                  <a:cs typeface="Calibri" panose="020F0502020204030204" pitchFamily="34" charset="0"/>
                </a:endParaRPr>
              </a:p>
              <a:p>
                <a:pPr marL="0" lvl="1" indent="0" algn="ctr">
                  <a:spcBef>
                    <a:spcPts val="0"/>
                  </a:spcBef>
                  <a:buClr>
                    <a:schemeClr val="accent1"/>
                  </a:buClr>
                  <a:buSzPct val="70000"/>
                  <a:buNone/>
                </a:pPr>
                <a:endParaRPr lang="en-US" sz="1400" b="1" dirty="0" smtClean="0">
                  <a:solidFill>
                    <a:schemeClr val="tx1"/>
                  </a:solidFill>
                  <a:latin typeface="Calibri" pitchFamily="34" charset="0"/>
                </a:endParaRPr>
              </a:p>
              <a:p>
                <a:pPr marL="0" lvl="1" indent="0" algn="ctr">
                  <a:spcBef>
                    <a:spcPts val="0"/>
                  </a:spcBef>
                  <a:buClr>
                    <a:schemeClr val="accent1"/>
                  </a:buClr>
                  <a:buSzPct val="70000"/>
                  <a:buNone/>
                </a:pPr>
                <a:endParaRPr lang="en-US" sz="1400" b="1" dirty="0" smtClean="0">
                  <a:solidFill>
                    <a:schemeClr val="tx1"/>
                  </a:solidFill>
                  <a:latin typeface="Calibri" pitchFamily="34" charset="0"/>
                </a:endParaRPr>
              </a:p>
              <a:p>
                <a:pPr marL="0" lvl="1" indent="0">
                  <a:spcBef>
                    <a:spcPts val="0"/>
                  </a:spcBef>
                  <a:buClr>
                    <a:schemeClr val="accent1"/>
                  </a:buClr>
                  <a:buSzPct val="70000"/>
                  <a:buNone/>
                </a:pPr>
                <a:r>
                  <a:rPr lang="en-US" sz="1400" b="1" dirty="0" smtClean="0">
                    <a:solidFill>
                      <a:schemeClr val="tx1"/>
                    </a:solidFill>
                    <a:latin typeface="Calibri" pitchFamily="34" charset="0"/>
                  </a:rPr>
                  <a:t>CDC </a:t>
                </a:r>
                <a:r>
                  <a:rPr lang="en-US" sz="1400" b="1" dirty="0">
                    <a:solidFill>
                      <a:schemeClr val="tx1"/>
                    </a:solidFill>
                    <a:latin typeface="Calibri" pitchFamily="34" charset="0"/>
                  </a:rPr>
                  <a:t>Behavioral Risk Factor Surveillance System (BRFSS</a:t>
                </a:r>
                <a:r>
                  <a:rPr lang="en-US" sz="1400" b="1" dirty="0" smtClean="0">
                    <a:solidFill>
                      <a:schemeClr val="tx1"/>
                    </a:solidFill>
                    <a:latin typeface="Calibri" pitchFamily="34" charset="0"/>
                  </a:rPr>
                  <a:t>)</a:t>
                </a:r>
              </a:p>
              <a:p>
                <a:pPr marL="346075" lvl="1" indent="-346075">
                  <a:spcBef>
                    <a:spcPts val="0"/>
                  </a:spcBef>
                </a:pPr>
                <a:r>
                  <a:rPr lang="en-US" sz="1400" dirty="0" smtClean="0">
                    <a:solidFill>
                      <a:schemeClr val="tx1"/>
                    </a:solidFill>
                    <a:latin typeface="Calibri" panose="020F0502020204030204" pitchFamily="34" charset="0"/>
                  </a:rPr>
                  <a:t>Adult </a:t>
                </a:r>
                <a:r>
                  <a:rPr lang="en-US" sz="1400" dirty="0">
                    <a:solidFill>
                      <a:schemeClr val="tx1"/>
                    </a:solidFill>
                    <a:latin typeface="Calibri" panose="020F0502020204030204" pitchFamily="34" charset="0"/>
                  </a:rPr>
                  <a:t>Current Asthma Prevalence by State or US Territory, 2017.</a:t>
                </a:r>
                <a:endParaRPr lang="en-US" sz="1400" b="0" dirty="0" smtClean="0">
                  <a:solidFill>
                    <a:schemeClr val="tx1"/>
                  </a:solidFill>
                  <a:latin typeface="Calibri" panose="020F0502020204030204" pitchFamily="34" charset="0"/>
                  <a:cs typeface="Calibri" panose="020F0502020204030204" pitchFamily="34"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94763" y="1219199"/>
                <a:ext cx="8229600" cy="5496827"/>
              </a:xfrm>
              <a:blipFill>
                <a:blip r:embed="rId4"/>
                <a:stretch>
                  <a:fillRect l="-222" t="-222"/>
                </a:stretch>
              </a:blipFill>
            </p:spPr>
            <p:txBody>
              <a:bodyPr/>
              <a:lstStyle/>
              <a:p>
                <a:r>
                  <a:rPr lang="en-US">
                    <a:noFill/>
                  </a:rPr>
                  <a:t> </a:t>
                </a:r>
              </a:p>
            </p:txBody>
          </p:sp>
        </mc:Fallback>
      </mc:AlternateContent>
    </p:spTree>
    <p:extLst>
      <p:ext uri="{BB962C8B-B14F-4D97-AF65-F5344CB8AC3E}">
        <p14:creationId xmlns:p14="http://schemas.microsoft.com/office/powerpoint/2010/main" val="3897503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Line 8"/>
          <p:cNvSpPr>
            <a:spLocks noChangeShapeType="1"/>
          </p:cNvSpPr>
          <p:nvPr/>
        </p:nvSpPr>
        <p:spPr bwMode="auto">
          <a:xfrm flipV="1">
            <a:off x="6229350" y="2819400"/>
            <a:ext cx="342900" cy="323850"/>
          </a:xfrm>
          <a:prstGeom prst="line">
            <a:avLst/>
          </a:prstGeom>
          <a:noFill/>
          <a:ln w="9525">
            <a:noFill/>
            <a:round/>
            <a:headEnd/>
            <a:tailEnd type="triangle" w="med" len="med"/>
          </a:ln>
        </p:spPr>
        <p:txBody>
          <a:bodyPr anchor="ctr"/>
          <a:lstStyle/>
          <a:p>
            <a:endParaRPr lang="en-US" sz="2400">
              <a:solidFill>
                <a:srgbClr val="FFFFFF"/>
              </a:solidFill>
              <a:latin typeface="Times New Roman" pitchFamily="18" charset="0"/>
            </a:endParaRPr>
          </a:p>
        </p:txBody>
      </p:sp>
      <p:sp>
        <p:nvSpPr>
          <p:cNvPr id="3" name="Title 2"/>
          <p:cNvSpPr>
            <a:spLocks noGrp="1"/>
          </p:cNvSpPr>
          <p:nvPr>
            <p:ph type="title"/>
          </p:nvPr>
        </p:nvSpPr>
        <p:spPr>
          <a:xfrm>
            <a:off x="457200" y="457200"/>
            <a:ext cx="8229600" cy="457200"/>
          </a:xfrm>
        </p:spPr>
        <p:txBody>
          <a:bodyPr/>
          <a:lstStyle/>
          <a:p>
            <a:r>
              <a:rPr lang="en-US" sz="3200" dirty="0" smtClean="0">
                <a:cs typeface="Calibri" panose="020F0502020204030204" pitchFamily="34" charset="0"/>
              </a:rPr>
              <a:t>Sources (continued)</a:t>
            </a:r>
            <a:endParaRPr lang="en-US" sz="3200" dirty="0">
              <a:cs typeface="Calibri" panose="020F0502020204030204" pitchFamily="34" charset="0"/>
            </a:endParaRPr>
          </a:p>
        </p:txBody>
      </p:sp>
      <p:sp>
        <p:nvSpPr>
          <p:cNvPr id="2" name="Content Placeholder 1"/>
          <p:cNvSpPr>
            <a:spLocks noGrp="1"/>
          </p:cNvSpPr>
          <p:nvPr>
            <p:ph idx="1"/>
          </p:nvPr>
        </p:nvSpPr>
        <p:spPr>
          <a:xfrm>
            <a:off x="457200" y="990600"/>
            <a:ext cx="8229600" cy="5334000"/>
          </a:xfrm>
        </p:spPr>
        <p:txBody>
          <a:bodyPr/>
          <a:lstStyle/>
          <a:p>
            <a:pPr marL="0" indent="0" algn="ctr">
              <a:buNone/>
            </a:pPr>
            <a:endParaRPr lang="en-US" sz="1400" dirty="0" smtClean="0">
              <a:solidFill>
                <a:schemeClr val="tx1"/>
              </a:solidFill>
            </a:endParaRPr>
          </a:p>
          <a:p>
            <a:pPr marL="0" indent="0">
              <a:buNone/>
            </a:pPr>
            <a:r>
              <a:rPr lang="en-US" sz="1400" dirty="0" smtClean="0">
                <a:solidFill>
                  <a:schemeClr val="tx1"/>
                </a:solidFill>
              </a:rPr>
              <a:t>National Ambulatory Medical Care Survey (NAMCS)</a:t>
            </a:r>
          </a:p>
          <a:p>
            <a:pPr marL="342900" lvl="1" indent="-342900"/>
            <a:r>
              <a:rPr lang="en-US" sz="1400" dirty="0" smtClean="0">
                <a:solidFill>
                  <a:schemeClr val="tx1"/>
                </a:solidFill>
                <a:latin typeface="Calibri" panose="020F0502020204030204" pitchFamily="34" charset="0"/>
              </a:rPr>
              <a:t> Total number and rate (per 10,000 population) of physician office visits, 2001-2016.</a:t>
            </a:r>
          </a:p>
          <a:p>
            <a:pPr marL="742950" lvl="2" indent="-342900">
              <a:spcBef>
                <a:spcPts val="0"/>
              </a:spcBef>
            </a:pPr>
            <a:r>
              <a:rPr lang="en-US" sz="1400" dirty="0">
                <a:solidFill>
                  <a:schemeClr val="tx1"/>
                </a:solidFill>
                <a:latin typeface="Calibri" panose="020F0502020204030204" pitchFamily="34" charset="0"/>
              </a:rPr>
              <a:t>Rates for years 2001-2010 are adjusted by age using the 2000 U.S. Census standard population</a:t>
            </a:r>
            <a:br>
              <a:rPr lang="en-US" sz="1400" dirty="0">
                <a:solidFill>
                  <a:schemeClr val="tx1"/>
                </a:solidFill>
                <a:latin typeface="Calibri" panose="020F0502020204030204" pitchFamily="34" charset="0"/>
              </a:rPr>
            </a:br>
            <a:endParaRPr lang="en-US" sz="1400" dirty="0">
              <a:solidFill>
                <a:schemeClr val="tx1"/>
              </a:solidFill>
              <a:latin typeface="Calibri" panose="020F0502020204030204" pitchFamily="34" charset="0"/>
            </a:endParaRPr>
          </a:p>
          <a:p>
            <a:pPr marL="0" lvl="1" indent="0">
              <a:spcBef>
                <a:spcPts val="0"/>
              </a:spcBef>
              <a:buNone/>
            </a:pPr>
            <a:r>
              <a:rPr lang="en-US" sz="1400" dirty="0" smtClean="0">
                <a:solidFill>
                  <a:schemeClr val="tx1"/>
                </a:solidFill>
                <a:latin typeface="Calibri" panose="020F0502020204030204" pitchFamily="34" charset="0"/>
              </a:rPr>
              <a:t> </a:t>
            </a:r>
            <a:r>
              <a:rPr lang="en-US" sz="1400" b="1" dirty="0">
                <a:solidFill>
                  <a:schemeClr val="tx1"/>
                </a:solidFill>
                <a:latin typeface="Calibri" pitchFamily="34" charset="0"/>
              </a:rPr>
              <a:t>National Hospital Ambulatory Medical Care Survey (NHAMCS</a:t>
            </a:r>
            <a:r>
              <a:rPr lang="en-US" sz="1400" b="1" dirty="0" smtClean="0">
                <a:solidFill>
                  <a:schemeClr val="tx1"/>
                </a:solidFill>
                <a:latin typeface="Calibri" pitchFamily="34" charset="0"/>
              </a:rPr>
              <a:t>)</a:t>
            </a:r>
            <a:endParaRPr lang="en-US" sz="1200" dirty="0">
              <a:solidFill>
                <a:schemeClr val="tx1"/>
              </a:solidFill>
              <a:latin typeface="Calibri" panose="020F0502020204030204" pitchFamily="34" charset="0"/>
            </a:endParaRPr>
          </a:p>
          <a:p>
            <a:pPr marL="342900" lvl="1" indent="-342900">
              <a:spcBef>
                <a:spcPts val="0"/>
              </a:spcBef>
            </a:pPr>
            <a:r>
              <a:rPr lang="en-US" sz="1400" dirty="0" smtClean="0">
                <a:solidFill>
                  <a:schemeClr val="tx1"/>
                </a:solidFill>
                <a:latin typeface="Calibri" panose="020F0502020204030204" pitchFamily="34" charset="0"/>
              </a:rPr>
              <a:t>Total </a:t>
            </a:r>
            <a:r>
              <a:rPr lang="en-US" sz="1400" dirty="0">
                <a:solidFill>
                  <a:schemeClr val="tx1"/>
                </a:solidFill>
                <a:latin typeface="Calibri" panose="020F0502020204030204" pitchFamily="34" charset="0"/>
              </a:rPr>
              <a:t>number and rate (per 10,000 population) of asthma emergency department  (ED) visits, </a:t>
            </a:r>
            <a:r>
              <a:rPr lang="en-US" sz="1400" dirty="0" smtClean="0">
                <a:solidFill>
                  <a:schemeClr val="tx1"/>
                </a:solidFill>
                <a:latin typeface="Calibri" panose="020F0502020204030204" pitchFamily="34" charset="0"/>
              </a:rPr>
              <a:t>2001-2016.</a:t>
            </a:r>
          </a:p>
          <a:p>
            <a:pPr marL="742950" lvl="2" indent="-342900">
              <a:spcBef>
                <a:spcPts val="0"/>
              </a:spcBef>
            </a:pPr>
            <a:r>
              <a:rPr lang="en-US" sz="1400" dirty="0">
                <a:solidFill>
                  <a:schemeClr val="tx1"/>
                </a:solidFill>
                <a:latin typeface="Calibri" panose="020F0502020204030204" pitchFamily="34" charset="0"/>
              </a:rPr>
              <a:t>Rates for years 2001-2010 are adjusted by age using the 2000 U.S. Census standard population</a:t>
            </a:r>
          </a:p>
          <a:p>
            <a:pPr marL="342900" lvl="1" indent="-342900">
              <a:spcBef>
                <a:spcPts val="0"/>
              </a:spcBef>
            </a:pPr>
            <a:r>
              <a:rPr lang="en-US" sz="1400" dirty="0" smtClean="0">
                <a:solidFill>
                  <a:schemeClr val="tx1"/>
                </a:solidFill>
                <a:latin typeface="Calibri" panose="020F0502020204030204" pitchFamily="34" charset="0"/>
              </a:rPr>
              <a:t>NHAMCS does not provide data for hospital office visits and hospital inpatient short stays since 2010. </a:t>
            </a:r>
            <a:br>
              <a:rPr lang="en-US" sz="1400" dirty="0" smtClean="0">
                <a:solidFill>
                  <a:schemeClr val="tx1"/>
                </a:solidFill>
                <a:latin typeface="Calibri" panose="020F0502020204030204" pitchFamily="34" charset="0"/>
              </a:rPr>
            </a:br>
            <a:endParaRPr lang="en-US" sz="1400" dirty="0" smtClean="0">
              <a:solidFill>
                <a:schemeClr val="tx1"/>
              </a:solidFill>
              <a:latin typeface="Calibri" panose="020F0502020204030204" pitchFamily="34" charset="0"/>
            </a:endParaRPr>
          </a:p>
          <a:p>
            <a:pPr marL="0" lvl="1" indent="0">
              <a:spcBef>
                <a:spcPts val="0"/>
              </a:spcBef>
              <a:buNone/>
            </a:pPr>
            <a:r>
              <a:rPr lang="en-US" sz="1400" b="1" dirty="0" smtClean="0">
                <a:solidFill>
                  <a:schemeClr val="tx1"/>
                </a:solidFill>
                <a:latin typeface="Calibri" panose="020F0502020204030204" pitchFamily="34" charset="0"/>
              </a:rPr>
              <a:t>Healthcare Cost and Utilization Project (HCUP)</a:t>
            </a:r>
          </a:p>
          <a:p>
            <a:pPr marL="346075" lvl="2" indent="-346075">
              <a:spcBef>
                <a:spcPts val="0"/>
              </a:spcBef>
              <a:buFont typeface="Arial" panose="020B0604020202020204" pitchFamily="34" charset="0"/>
              <a:buChar char="•"/>
            </a:pPr>
            <a:r>
              <a:rPr lang="en-US" sz="1400" dirty="0" smtClean="0">
                <a:solidFill>
                  <a:schemeClr val="tx1"/>
                </a:solidFill>
                <a:latin typeface="Calibri" panose="020F0502020204030204" pitchFamily="34" charset="0"/>
              </a:rPr>
              <a:t>HCUP data are used for hospital inpatient short stays because NCHS NHAMCS does not provide related data since 2010. Total number and rate (per 10,000 population) of asthma hospitalizations (hospital discharges), 2010-2016 (note: trend </a:t>
            </a:r>
            <a:r>
              <a:rPr lang="en-US" sz="1400" dirty="0">
                <a:solidFill>
                  <a:schemeClr val="tx1"/>
                </a:solidFill>
                <a:latin typeface="Calibri" panose="020F0502020204030204" pitchFamily="34" charset="0"/>
              </a:rPr>
              <a:t>data not available for 2015 due to transition from ICD-9-CM to ICD-10CM in October </a:t>
            </a:r>
            <a:r>
              <a:rPr lang="en-US" sz="1400" dirty="0" smtClean="0">
                <a:solidFill>
                  <a:schemeClr val="tx1"/>
                </a:solidFill>
                <a:latin typeface="Calibri" panose="020F0502020204030204" pitchFamily="34" charset="0"/>
              </a:rPr>
              <a:t>2015)</a:t>
            </a:r>
          </a:p>
          <a:p>
            <a:pPr marL="346075" lvl="2" indent="-346075">
              <a:spcBef>
                <a:spcPts val="0"/>
              </a:spcBef>
              <a:buFont typeface="Arial" panose="020B0604020202020204" pitchFamily="34" charset="0"/>
              <a:buChar char="•"/>
            </a:pPr>
            <a:r>
              <a:rPr lang="en-US" sz="1400" dirty="0" smtClean="0">
                <a:solidFill>
                  <a:schemeClr val="tx1"/>
                </a:solidFill>
                <a:latin typeface="Calibri" panose="020F0502020204030204" pitchFamily="34" charset="0"/>
              </a:rPr>
              <a:t>Source is </a:t>
            </a:r>
            <a:r>
              <a:rPr lang="en-US" sz="1400" dirty="0" err="1" smtClean="0">
                <a:solidFill>
                  <a:schemeClr val="tx1"/>
                </a:solidFill>
                <a:latin typeface="Calibri" panose="020F0502020204030204" pitchFamily="34" charset="0"/>
              </a:rPr>
              <a:t>HCUPnet</a:t>
            </a:r>
            <a:r>
              <a:rPr lang="en-US" sz="1400" dirty="0">
                <a:solidFill>
                  <a:schemeClr val="tx1"/>
                </a:solidFill>
                <a:latin typeface="Calibri" panose="020F0502020204030204" pitchFamily="34" charset="0"/>
              </a:rPr>
              <a:t>, Healthcare Cost and Utilization Project. Agency for Healthcare Research and Quality, Rockville, MD. https://hcupnet.ahrq.govExternal/. For more information about HCUP data see </a:t>
            </a:r>
            <a:r>
              <a:rPr lang="en-US" sz="1400" dirty="0">
                <a:solidFill>
                  <a:schemeClr val="tx1"/>
                </a:solidFill>
                <a:latin typeface="Calibri" panose="020F0502020204030204" pitchFamily="34" charset="0"/>
                <a:hlinkClick r:id="rId3"/>
              </a:rPr>
              <a:t>http://</a:t>
            </a:r>
            <a:r>
              <a:rPr lang="en-US" sz="1400" dirty="0" smtClean="0">
                <a:solidFill>
                  <a:schemeClr val="tx1"/>
                </a:solidFill>
                <a:latin typeface="Calibri" panose="020F0502020204030204" pitchFamily="34" charset="0"/>
                <a:hlinkClick r:id="rId3"/>
              </a:rPr>
              <a:t>www.hcup-us.ahrq.gov/External</a:t>
            </a:r>
            <a:r>
              <a:rPr lang="en-US" sz="1400" dirty="0" smtClean="0">
                <a:solidFill>
                  <a:schemeClr val="tx1"/>
                </a:solidFill>
                <a:latin typeface="Calibri" panose="020F0502020204030204" pitchFamily="34" charset="0"/>
              </a:rPr>
              <a:t>.</a:t>
            </a:r>
            <a:endParaRPr lang="en-US" sz="1200" dirty="0">
              <a:solidFill>
                <a:schemeClr val="tx1"/>
              </a:solidFill>
              <a:latin typeface="Calibri" panose="020F0502020204030204" pitchFamily="34" charset="0"/>
            </a:endParaRPr>
          </a:p>
          <a:p>
            <a:pPr marL="346075" lvl="2" indent="-346075">
              <a:spcBef>
                <a:spcPts val="0"/>
              </a:spcBef>
              <a:buFont typeface="Arial" panose="020B0604020202020204" pitchFamily="34" charset="0"/>
              <a:buChar char="•"/>
            </a:pPr>
            <a:endParaRPr lang="en-US" sz="1200" b="1" dirty="0">
              <a:solidFill>
                <a:schemeClr val="tx1"/>
              </a:solidFill>
              <a:latin typeface="Calibri" panose="020F0502020204030204" pitchFamily="34" charset="0"/>
            </a:endParaRPr>
          </a:p>
          <a:p>
            <a:pPr marL="0" lvl="2" indent="0">
              <a:spcBef>
                <a:spcPts val="0"/>
              </a:spcBef>
              <a:buNone/>
            </a:pPr>
            <a:r>
              <a:rPr lang="en-US" sz="1400" b="1" dirty="0" smtClean="0">
                <a:solidFill>
                  <a:schemeClr val="tx1"/>
                </a:solidFill>
                <a:latin typeface="Calibri" panose="020F0502020204030204" pitchFamily="34" charset="0"/>
              </a:rPr>
              <a:t>National </a:t>
            </a:r>
            <a:r>
              <a:rPr lang="en-US" sz="1400" b="1" dirty="0">
                <a:solidFill>
                  <a:schemeClr val="tx1"/>
                </a:solidFill>
                <a:latin typeface="Calibri" panose="020F0502020204030204" pitchFamily="34" charset="0"/>
              </a:rPr>
              <a:t>Vital Statistics System (NVSS</a:t>
            </a:r>
            <a:r>
              <a:rPr lang="en-US" sz="1400" b="1" dirty="0" smtClean="0">
                <a:solidFill>
                  <a:schemeClr val="tx1"/>
                </a:solidFill>
                <a:latin typeface="Calibri" panose="020F0502020204030204" pitchFamily="34" charset="0"/>
              </a:rPr>
              <a:t>) – CDC Wonder Website</a:t>
            </a:r>
            <a:r>
              <a:rPr lang="en-US" sz="1400" b="1" dirty="0">
                <a:solidFill>
                  <a:schemeClr val="tx1"/>
                </a:solidFill>
                <a:latin typeface="Calibri" panose="020F0502020204030204" pitchFamily="34" charset="0"/>
              </a:rPr>
              <a:t>: </a:t>
            </a:r>
            <a:r>
              <a:rPr lang="en-US" sz="1400" b="1" dirty="0">
                <a:solidFill>
                  <a:schemeClr val="tx1"/>
                </a:solidFill>
                <a:latin typeface="Calibri" panose="020F0502020204030204" pitchFamily="34" charset="0"/>
                <a:hlinkClick r:id="rId4"/>
              </a:rPr>
              <a:t>https://wonder.cdc.gov/</a:t>
            </a:r>
            <a:endParaRPr lang="en-US" sz="1400" b="1" dirty="0" smtClean="0">
              <a:solidFill>
                <a:schemeClr val="tx1"/>
              </a:solidFill>
              <a:latin typeface="Calibri" panose="020F0502020204030204" pitchFamily="34" charset="0"/>
            </a:endParaRPr>
          </a:p>
          <a:p>
            <a:pPr marL="346075" lvl="2" indent="-346075">
              <a:spcBef>
                <a:spcPts val="0"/>
              </a:spcBef>
              <a:buFont typeface="Arial" panose="020B0604020202020204" pitchFamily="34" charset="0"/>
              <a:buChar char="•"/>
            </a:pPr>
            <a:r>
              <a:rPr lang="en-US" sz="1400" dirty="0" smtClean="0">
                <a:solidFill>
                  <a:schemeClr val="tx1"/>
                </a:solidFill>
                <a:latin typeface="Calibri" panose="020F0502020204030204" pitchFamily="34" charset="0"/>
              </a:rPr>
              <a:t>Number </a:t>
            </a:r>
            <a:r>
              <a:rPr lang="en-US" sz="1400" dirty="0">
                <a:solidFill>
                  <a:schemeClr val="tx1"/>
                </a:solidFill>
                <a:latin typeface="Calibri" panose="020F0502020204030204" pitchFamily="34" charset="0"/>
              </a:rPr>
              <a:t>and crude asthma mortality rate (per </a:t>
            </a:r>
            <a:r>
              <a:rPr lang="en-US" sz="1400" dirty="0" smtClean="0">
                <a:solidFill>
                  <a:schemeClr val="tx1"/>
                </a:solidFill>
                <a:latin typeface="Calibri" panose="020F0502020204030204" pitchFamily="34" charset="0"/>
              </a:rPr>
              <a:t>million), 2001-2017</a:t>
            </a:r>
            <a:r>
              <a:rPr lang="en-US" sz="1400" dirty="0">
                <a:solidFill>
                  <a:schemeClr val="tx1"/>
                </a:solidFill>
                <a:latin typeface="Calibri" panose="020F0502020204030204" pitchFamily="34" charset="0"/>
              </a:rPr>
              <a:t>: United </a:t>
            </a:r>
            <a:r>
              <a:rPr lang="en-US" sz="1400" dirty="0" smtClean="0">
                <a:solidFill>
                  <a:schemeClr val="tx1"/>
                </a:solidFill>
                <a:latin typeface="Calibri" panose="020F0502020204030204" pitchFamily="34" charset="0"/>
              </a:rPr>
              <a:t>States</a:t>
            </a:r>
            <a:endParaRPr lang="en-US" sz="1400" dirty="0">
              <a:solidFill>
                <a:schemeClr val="tx1"/>
              </a:solidFill>
              <a:latin typeface="Calibri" panose="020F0502020204030204" pitchFamily="34" charset="0"/>
            </a:endParaRPr>
          </a:p>
          <a:p>
            <a:pPr marL="346075" lvl="2" indent="-346075">
              <a:spcBef>
                <a:spcPts val="0"/>
              </a:spcBef>
              <a:buFont typeface="Arial" panose="020B0604020202020204" pitchFamily="34" charset="0"/>
              <a:buChar char="•"/>
            </a:pPr>
            <a:r>
              <a:rPr lang="en-US" sz="1400" dirty="0">
                <a:solidFill>
                  <a:schemeClr val="tx1"/>
                </a:solidFill>
                <a:latin typeface="Calibri" panose="020F0502020204030204" pitchFamily="34" charset="0"/>
              </a:rPr>
              <a:t>Mortality rates were calculated using records for which asthma was coded as the underlying causes of death, using ICD-10 codes J45 and J46.</a:t>
            </a:r>
          </a:p>
          <a:p>
            <a:pPr marL="457200" lvl="1" indent="0">
              <a:buNone/>
            </a:pPr>
            <a:endParaRPr lang="en-US" sz="1400" dirty="0" smtClean="0">
              <a:solidFill>
                <a:schemeClr val="tx1"/>
              </a:solidFill>
              <a:latin typeface="Calibri" panose="020F0502020204030204" pitchFamily="34" charset="0"/>
            </a:endParaRPr>
          </a:p>
          <a:p>
            <a:pPr lvl="2"/>
            <a:endParaRPr lang="en-US" sz="1400" dirty="0" smtClean="0">
              <a:solidFill>
                <a:schemeClr val="tx1"/>
              </a:solidFill>
              <a:latin typeface="Calibri" panose="020F0502020204030204" pitchFamily="34" charset="0"/>
            </a:endParaRPr>
          </a:p>
          <a:p>
            <a:pPr lvl="2"/>
            <a:endParaRPr lang="en-US" sz="140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863449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smtClean="0">
                <a:solidFill>
                  <a:schemeClr val="tx1"/>
                </a:solidFill>
                <a:latin typeface="Calibri" pitchFamily="34" charset="0"/>
              </a:rPr>
              <a:t>For more information please contact Centers for Disease Control and Prevention</a:t>
            </a:r>
          </a:p>
          <a:p>
            <a:pPr lvl="0" algn="l"/>
            <a:endParaRPr lang="en-US" sz="1200" b="0" dirty="0" smtClean="0">
              <a:solidFill>
                <a:schemeClr val="tx1"/>
              </a:solidFill>
              <a:latin typeface="Calibri" pitchFamily="34" charset="0"/>
            </a:endParaRPr>
          </a:p>
          <a:p>
            <a:pPr lvl="0" algn="l"/>
            <a:r>
              <a:rPr lang="en-US" sz="1200" b="0" dirty="0" smtClean="0">
                <a:solidFill>
                  <a:schemeClr val="tx1"/>
                </a:solidFill>
                <a:latin typeface="Calibri" pitchFamily="34" charset="0"/>
              </a:rPr>
              <a:t>1600 Clifton Road NE,  Atlanta,  GA  30333</a:t>
            </a:r>
          </a:p>
          <a:p>
            <a:pPr lvl="0" algn="l"/>
            <a:r>
              <a:rPr lang="en-US" sz="1200" b="0" dirty="0" smtClean="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www.cdc.gov | Contact CDC at: 1-800-CDC-INFO or www.cdc.gov/info</a:t>
            </a:r>
          </a:p>
          <a:p>
            <a:pPr lvl="0" algn="l"/>
            <a:endParaRPr lang="en-US" sz="1200" b="0" dirty="0" smtClean="0">
              <a:solidFill>
                <a:schemeClr val="tx1"/>
              </a:solidFill>
              <a:latin typeface="Calibri" pitchFamily="34" charset="0"/>
            </a:endParaRPr>
          </a:p>
          <a:p>
            <a:pPr lvl="0" algn="l"/>
            <a:r>
              <a:rPr lang="en-US" sz="900" b="0" dirty="0" smtClean="0">
                <a:solidFill>
                  <a:schemeClr val="tx1"/>
                </a:solidFill>
                <a:latin typeface="Calibri" pitchFamily="34" charset="0"/>
              </a:rPr>
              <a:t>The findings and conclusions in this report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11" name="Text Placeholder 5"/>
          <p:cNvSpPr txBox="1">
            <a:spLocks/>
          </p:cNvSpPr>
          <p:nvPr/>
        </p:nvSpPr>
        <p:spPr>
          <a:xfrm>
            <a:off x="2143125" y="6272784"/>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FFFFFF"/>
                </a:solidFill>
                <a:effectLst/>
                <a:uLnTx/>
                <a:uFillTx/>
                <a:latin typeface="Calibri" pitchFamily="34" charset="0"/>
                <a:ea typeface="+mn-ea"/>
                <a:cs typeface="+mn-cs"/>
              </a:rPr>
              <a:t>National Center for </a:t>
            </a:r>
            <a:r>
              <a:rPr kumimoji="0" lang="en-US" sz="1000" b="0" i="0" u="none" strike="noStrike" kern="1200" cap="none" spc="0" normalizeH="0" baseline="0" noProof="0" dirty="0" smtClean="0">
                <a:ln>
                  <a:noFill/>
                </a:ln>
                <a:solidFill>
                  <a:srgbClr val="FFFFFF"/>
                </a:solidFill>
                <a:effectLst/>
                <a:uLnTx/>
                <a:uFillTx/>
                <a:latin typeface="Calibri" pitchFamily="34" charset="0"/>
                <a:ea typeface="+mn-ea"/>
                <a:cs typeface="+mn-cs"/>
              </a:rPr>
              <a:t>Environmental Health</a:t>
            </a:r>
            <a:endParaRPr kumimoji="0" lang="en-US" sz="1000" b="0"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12" name="Text Placeholder 6"/>
          <p:cNvSpPr txBox="1">
            <a:spLocks/>
          </p:cNvSpPr>
          <p:nvPr/>
        </p:nvSpPr>
        <p:spPr>
          <a:xfrm>
            <a:off x="2143124" y="6451727"/>
            <a:ext cx="3648075"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kumimoji="0" lang="en-US" sz="1000" b="0" i="0" u="none" strike="noStrike" kern="1200" cap="none" spc="0" normalizeH="0" baseline="0" noProof="0" dirty="0" smtClean="0">
                <a:ln>
                  <a:noFill/>
                </a:ln>
                <a:solidFill>
                  <a:srgbClr val="FFFFFF"/>
                </a:solidFill>
                <a:effectLst/>
                <a:uLnTx/>
                <a:uFillTx/>
                <a:latin typeface="Calibri" pitchFamily="34" charset="0"/>
                <a:ea typeface="+mn-ea"/>
                <a:cs typeface="+mn-cs"/>
              </a:rPr>
              <a:t>Division of </a:t>
            </a:r>
            <a:r>
              <a:rPr lang="en-US" dirty="0" smtClean="0">
                <a:solidFill>
                  <a:srgbClr val="FFFFFF"/>
                </a:solidFill>
              </a:rPr>
              <a:t>Environmental Health Science and Practice</a:t>
            </a:r>
            <a:endParaRPr kumimoji="0" lang="en-US" sz="1000" b="0" i="0" u="none" strike="noStrike" kern="1200" cap="none" spc="0" normalizeH="0" baseline="0" noProof="0" dirty="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28244365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200" b="1" dirty="0">
                <a:ea typeface="+mn-ea"/>
                <a:cs typeface="+mn-cs"/>
              </a:rPr>
              <a:t>Introduction</a:t>
            </a:r>
          </a:p>
        </p:txBody>
      </p:sp>
      <p:sp>
        <p:nvSpPr>
          <p:cNvPr id="3" name="Content Placeholder 2"/>
          <p:cNvSpPr>
            <a:spLocks noGrp="1"/>
          </p:cNvSpPr>
          <p:nvPr>
            <p:ph idx="1"/>
          </p:nvPr>
        </p:nvSpPr>
        <p:spPr>
          <a:xfrm>
            <a:off x="838200" y="1066800"/>
            <a:ext cx="7315200" cy="4724400"/>
          </a:xfrm>
        </p:spPr>
        <p:txBody>
          <a:bodyPr/>
          <a:lstStyle/>
          <a:p>
            <a:pPr marL="0" lvl="0" indent="0">
              <a:lnSpc>
                <a:spcPct val="115000"/>
              </a:lnSpc>
              <a:spcBef>
                <a:spcPts val="0"/>
              </a:spcBef>
              <a:spcAft>
                <a:spcPts val="1000"/>
              </a:spcAft>
              <a:buNone/>
            </a:pPr>
            <a:r>
              <a:rPr lang="en-US" sz="2000" dirty="0" smtClean="0">
                <a:latin typeface="Calibri"/>
                <a:ea typeface="Calibri"/>
                <a:cs typeface="Times New Roman"/>
              </a:rPr>
              <a:t>Asthma:</a:t>
            </a:r>
          </a:p>
          <a:p>
            <a:pPr>
              <a:lnSpc>
                <a:spcPct val="115000"/>
              </a:lnSpc>
              <a:spcBef>
                <a:spcPts val="0"/>
              </a:spcBef>
              <a:spcAft>
                <a:spcPts val="1000"/>
              </a:spcAft>
            </a:pPr>
            <a:r>
              <a:rPr lang="en-US" sz="2000" dirty="0" smtClean="0">
                <a:latin typeface="Calibri"/>
                <a:ea typeface="Calibri"/>
                <a:cs typeface="Times New Roman"/>
              </a:rPr>
              <a:t>is </a:t>
            </a:r>
            <a:r>
              <a:rPr lang="en-US" sz="2000" dirty="0">
                <a:latin typeface="Calibri"/>
                <a:ea typeface="Calibri"/>
                <a:cs typeface="Times New Roman"/>
              </a:rPr>
              <a:t>a chronic disease of the </a:t>
            </a:r>
            <a:r>
              <a:rPr lang="en-US" sz="2000" dirty="0" smtClean="0">
                <a:latin typeface="Calibri"/>
                <a:ea typeface="Calibri"/>
                <a:cs typeface="Times New Roman"/>
              </a:rPr>
              <a:t>lungs</a:t>
            </a:r>
          </a:p>
          <a:p>
            <a:pPr>
              <a:lnSpc>
                <a:spcPct val="115000"/>
              </a:lnSpc>
              <a:spcBef>
                <a:spcPts val="0"/>
              </a:spcBef>
              <a:spcAft>
                <a:spcPts val="1000"/>
              </a:spcAft>
            </a:pPr>
            <a:r>
              <a:rPr lang="en-US" sz="2000" dirty="0" smtClean="0">
                <a:latin typeface="Calibri"/>
                <a:ea typeface="Calibri"/>
                <a:cs typeface="Times New Roman"/>
              </a:rPr>
              <a:t>affects </a:t>
            </a:r>
            <a:r>
              <a:rPr lang="en-US" sz="2000" dirty="0">
                <a:latin typeface="Calibri"/>
                <a:ea typeface="Calibri"/>
                <a:cs typeface="Times New Roman"/>
              </a:rPr>
              <a:t>adults and children of all ages </a:t>
            </a:r>
            <a:endParaRPr lang="en-US" sz="2000" dirty="0" smtClean="0">
              <a:latin typeface="Calibri"/>
              <a:ea typeface="Calibri"/>
              <a:cs typeface="Times New Roman"/>
            </a:endParaRPr>
          </a:p>
          <a:p>
            <a:pPr>
              <a:lnSpc>
                <a:spcPct val="115000"/>
              </a:lnSpc>
              <a:spcBef>
                <a:spcPts val="0"/>
              </a:spcBef>
              <a:spcAft>
                <a:spcPts val="1000"/>
              </a:spcAft>
            </a:pPr>
            <a:r>
              <a:rPr lang="en-US" sz="2000" dirty="0" smtClean="0">
                <a:latin typeface="Calibri"/>
                <a:ea typeface="Calibri"/>
                <a:cs typeface="Times New Roman"/>
              </a:rPr>
              <a:t>is </a:t>
            </a:r>
            <a:r>
              <a:rPr lang="en-US" sz="2000" dirty="0">
                <a:latin typeface="Calibri"/>
                <a:ea typeface="Calibri"/>
                <a:cs typeface="Times New Roman"/>
              </a:rPr>
              <a:t>characterized by repeated episodes of wheezing, breathlessness, chest tightness, and nighttime or early morning </a:t>
            </a:r>
            <a:r>
              <a:rPr lang="en-US" sz="2000" dirty="0" smtClean="0">
                <a:latin typeface="Calibri"/>
                <a:ea typeface="Calibri"/>
                <a:cs typeface="Times New Roman"/>
              </a:rPr>
              <a:t>coughing</a:t>
            </a:r>
          </a:p>
          <a:p>
            <a:pPr marL="0" indent="0">
              <a:buNone/>
            </a:pPr>
            <a:endParaRPr lang="en-US" sz="1800" dirty="0"/>
          </a:p>
        </p:txBody>
      </p:sp>
    </p:spTree>
    <p:extLst>
      <p:ext uri="{BB962C8B-B14F-4D97-AF65-F5344CB8AC3E}">
        <p14:creationId xmlns:p14="http://schemas.microsoft.com/office/powerpoint/2010/main" val="26389505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Introduction</a:t>
            </a:r>
            <a:endParaRPr lang="en-US" sz="3200" dirty="0">
              <a:latin typeface="+mj-lt"/>
            </a:endParaRPr>
          </a:p>
        </p:txBody>
      </p:sp>
      <p:sp>
        <p:nvSpPr>
          <p:cNvPr id="3" name="Content Placeholder 2"/>
          <p:cNvSpPr>
            <a:spLocks noGrp="1"/>
          </p:cNvSpPr>
          <p:nvPr>
            <p:ph idx="1"/>
          </p:nvPr>
        </p:nvSpPr>
        <p:spPr/>
        <p:txBody>
          <a:bodyPr/>
          <a:lstStyle/>
          <a:p>
            <a:pPr lvl="1">
              <a:lnSpc>
                <a:spcPct val="115000"/>
              </a:lnSpc>
              <a:spcBef>
                <a:spcPts val="0"/>
              </a:spcBef>
              <a:spcAft>
                <a:spcPts val="1000"/>
              </a:spcAft>
            </a:pPr>
            <a:r>
              <a:rPr lang="en-US" dirty="0" smtClean="0">
                <a:solidFill>
                  <a:schemeClr val="tx1"/>
                </a:solidFill>
                <a:latin typeface="Calibri"/>
                <a:ea typeface="Calibri"/>
                <a:cs typeface="Times New Roman"/>
              </a:rPr>
              <a:t>In </a:t>
            </a:r>
            <a:r>
              <a:rPr lang="en-US" dirty="0">
                <a:solidFill>
                  <a:schemeClr val="tx1"/>
                </a:solidFill>
                <a:latin typeface="Calibri"/>
                <a:ea typeface="Calibri"/>
                <a:cs typeface="Times New Roman"/>
              </a:rPr>
              <a:t>most cases, we don’t know the exact causes of asthma and we don’t know how to cure </a:t>
            </a:r>
            <a:r>
              <a:rPr lang="en-US" dirty="0" smtClean="0">
                <a:solidFill>
                  <a:schemeClr val="tx1"/>
                </a:solidFill>
                <a:latin typeface="Calibri"/>
                <a:ea typeface="Calibri"/>
                <a:cs typeface="Times New Roman"/>
              </a:rPr>
              <a:t>it.</a:t>
            </a:r>
            <a:endParaRPr lang="en-US" dirty="0">
              <a:solidFill>
                <a:schemeClr val="tx1"/>
              </a:solidFill>
              <a:latin typeface="Calibri"/>
              <a:ea typeface="Calibri"/>
              <a:cs typeface="Times New Roman"/>
            </a:endParaRPr>
          </a:p>
          <a:p>
            <a:pPr lvl="1">
              <a:lnSpc>
                <a:spcPct val="115000"/>
              </a:lnSpc>
              <a:spcBef>
                <a:spcPts val="0"/>
              </a:spcBef>
              <a:spcAft>
                <a:spcPts val="1000"/>
              </a:spcAft>
            </a:pPr>
            <a:r>
              <a:rPr lang="en-US" dirty="0" smtClean="0">
                <a:solidFill>
                  <a:schemeClr val="tx1"/>
                </a:solidFill>
                <a:latin typeface="Calibri"/>
                <a:ea typeface="Calibri"/>
                <a:cs typeface="Times New Roman"/>
              </a:rPr>
              <a:t>Most </a:t>
            </a:r>
            <a:r>
              <a:rPr lang="en-US" dirty="0">
                <a:solidFill>
                  <a:schemeClr val="tx1"/>
                </a:solidFill>
                <a:latin typeface="Calibri"/>
                <a:ea typeface="Calibri"/>
                <a:cs typeface="Times New Roman"/>
              </a:rPr>
              <a:t>people with asthma can control their symptoms by: </a:t>
            </a:r>
          </a:p>
          <a:p>
            <a:pPr lvl="2">
              <a:lnSpc>
                <a:spcPct val="115000"/>
              </a:lnSpc>
              <a:spcBef>
                <a:spcPts val="0"/>
              </a:spcBef>
              <a:spcAft>
                <a:spcPts val="1000"/>
              </a:spcAft>
            </a:pPr>
            <a:r>
              <a:rPr lang="en-US" sz="2000" dirty="0">
                <a:solidFill>
                  <a:schemeClr val="tx1"/>
                </a:solidFill>
                <a:latin typeface="Calibri"/>
                <a:ea typeface="Calibri"/>
                <a:cs typeface="Times New Roman"/>
              </a:rPr>
              <a:t>avoiding things that trigger an asthma attack and </a:t>
            </a:r>
          </a:p>
          <a:p>
            <a:pPr lvl="2">
              <a:lnSpc>
                <a:spcPct val="115000"/>
              </a:lnSpc>
              <a:spcBef>
                <a:spcPts val="0"/>
              </a:spcBef>
              <a:spcAft>
                <a:spcPts val="1000"/>
              </a:spcAft>
            </a:pPr>
            <a:r>
              <a:rPr lang="en-US" sz="2000" dirty="0">
                <a:solidFill>
                  <a:schemeClr val="tx1"/>
                </a:solidFill>
                <a:latin typeface="Calibri"/>
                <a:ea typeface="Calibri"/>
                <a:cs typeface="Times New Roman"/>
              </a:rPr>
              <a:t>receiving appropriate medical </a:t>
            </a:r>
            <a:r>
              <a:rPr lang="en-US" sz="2000" dirty="0" smtClean="0">
                <a:solidFill>
                  <a:schemeClr val="tx1"/>
                </a:solidFill>
                <a:latin typeface="Calibri"/>
                <a:ea typeface="Calibri"/>
                <a:cs typeface="Times New Roman"/>
              </a:rPr>
              <a:t>care</a:t>
            </a:r>
          </a:p>
          <a:p>
            <a:pPr lvl="1">
              <a:lnSpc>
                <a:spcPct val="115000"/>
              </a:lnSpc>
              <a:spcBef>
                <a:spcPts val="0"/>
              </a:spcBef>
              <a:spcAft>
                <a:spcPts val="1000"/>
              </a:spcAft>
              <a:tabLst>
                <a:tab pos="457200" algn="l"/>
              </a:tabLst>
            </a:pPr>
            <a:r>
              <a:rPr lang="en-US" b="0" dirty="0">
                <a:solidFill>
                  <a:schemeClr val="tx1"/>
                </a:solidFill>
                <a:latin typeface="Calibri"/>
                <a:ea typeface="Calibri"/>
                <a:cs typeface="Times New Roman"/>
              </a:rPr>
              <a:t>Without proper management, asthma can result in frequent emergency department (ED) visits, hospitalizations, and premature deaths.  </a:t>
            </a:r>
          </a:p>
          <a:p>
            <a:pPr lvl="1">
              <a:lnSpc>
                <a:spcPct val="115000"/>
              </a:lnSpc>
              <a:spcBef>
                <a:spcPts val="0"/>
              </a:spcBef>
              <a:spcAft>
                <a:spcPts val="1000"/>
              </a:spcAft>
            </a:pPr>
            <a:endParaRPr lang="en-US" sz="2200" dirty="0">
              <a:solidFill>
                <a:schemeClr val="tx1"/>
              </a:solidFill>
              <a:latin typeface="Calibri"/>
              <a:ea typeface="Calibri"/>
              <a:cs typeface="Times New Roman"/>
            </a:endParaRPr>
          </a:p>
          <a:p>
            <a:endParaRPr lang="en-US" dirty="0">
              <a:solidFill>
                <a:schemeClr val="tx1"/>
              </a:solidFill>
            </a:endParaRPr>
          </a:p>
        </p:txBody>
      </p:sp>
    </p:spTree>
    <p:extLst>
      <p:ext uri="{BB962C8B-B14F-4D97-AF65-F5344CB8AC3E}">
        <p14:creationId xmlns:p14="http://schemas.microsoft.com/office/powerpoint/2010/main" val="19305169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200" b="1" dirty="0">
                <a:ea typeface="+mn-ea"/>
                <a:cs typeface="+mn-cs"/>
              </a:rPr>
              <a:t>Introduction</a:t>
            </a:r>
          </a:p>
        </p:txBody>
      </p:sp>
      <p:sp>
        <p:nvSpPr>
          <p:cNvPr id="3" name="Content Placeholder 2"/>
          <p:cNvSpPr>
            <a:spLocks noGrp="1"/>
          </p:cNvSpPr>
          <p:nvPr>
            <p:ph idx="1"/>
          </p:nvPr>
        </p:nvSpPr>
        <p:spPr>
          <a:xfrm>
            <a:off x="838200" y="1295400"/>
            <a:ext cx="7543800" cy="5181600"/>
          </a:xfrm>
        </p:spPr>
        <p:txBody>
          <a:bodyPr/>
          <a:lstStyle/>
          <a:p>
            <a:pPr marL="0" lvl="0" indent="0">
              <a:lnSpc>
                <a:spcPct val="115000"/>
              </a:lnSpc>
              <a:spcBef>
                <a:spcPts val="0"/>
              </a:spcBef>
              <a:spcAft>
                <a:spcPts val="1000"/>
              </a:spcAft>
              <a:buNone/>
              <a:tabLst>
                <a:tab pos="457200" algn="l"/>
              </a:tabLst>
            </a:pPr>
            <a:r>
              <a:rPr lang="en-US" sz="2000" dirty="0" smtClean="0">
                <a:latin typeface="Calibri"/>
                <a:ea typeface="Calibri"/>
                <a:cs typeface="Times New Roman"/>
              </a:rPr>
              <a:t>Asthma:</a:t>
            </a:r>
          </a:p>
          <a:p>
            <a:pPr>
              <a:lnSpc>
                <a:spcPct val="115000"/>
              </a:lnSpc>
              <a:spcBef>
                <a:spcPts val="0"/>
              </a:spcBef>
              <a:spcAft>
                <a:spcPts val="1000"/>
              </a:spcAft>
              <a:tabLst>
                <a:tab pos="457200" algn="l"/>
              </a:tabLst>
            </a:pPr>
            <a:r>
              <a:rPr lang="en-US" sz="2000" dirty="0" smtClean="0">
                <a:latin typeface="Calibri"/>
                <a:ea typeface="Calibri"/>
                <a:cs typeface="Times New Roman"/>
              </a:rPr>
              <a:t>affects 25 </a:t>
            </a:r>
            <a:r>
              <a:rPr lang="en-US" sz="2000" dirty="0">
                <a:latin typeface="Calibri"/>
                <a:ea typeface="Calibri"/>
                <a:cs typeface="Times New Roman"/>
              </a:rPr>
              <a:t>million people, including </a:t>
            </a:r>
            <a:r>
              <a:rPr lang="en-US" sz="2000" dirty="0" smtClean="0">
                <a:latin typeface="Calibri"/>
                <a:ea typeface="Calibri"/>
                <a:cs typeface="Times New Roman"/>
              </a:rPr>
              <a:t>6.0 </a:t>
            </a:r>
            <a:r>
              <a:rPr lang="en-US" sz="2000" dirty="0">
                <a:latin typeface="Calibri"/>
                <a:ea typeface="Calibri"/>
                <a:cs typeface="Times New Roman"/>
              </a:rPr>
              <a:t>million children under </a:t>
            </a:r>
            <a:r>
              <a:rPr lang="en-US" sz="2000" dirty="0" smtClean="0">
                <a:latin typeface="Calibri"/>
                <a:ea typeface="Calibri"/>
                <a:cs typeface="Times New Roman"/>
              </a:rPr>
              <a:t>18</a:t>
            </a:r>
            <a:r>
              <a:rPr lang="en-US" sz="2000" dirty="0">
                <a:latin typeface="Calibri"/>
                <a:ea typeface="Calibri"/>
                <a:cs typeface="Times New Roman"/>
              </a:rPr>
              <a:t>; </a:t>
            </a:r>
            <a:endParaRPr lang="en-US" sz="2000" dirty="0" smtClean="0">
              <a:latin typeface="Calibri"/>
              <a:ea typeface="Calibri"/>
              <a:cs typeface="Times New Roman"/>
            </a:endParaRPr>
          </a:p>
          <a:p>
            <a:pPr>
              <a:lnSpc>
                <a:spcPct val="115000"/>
              </a:lnSpc>
              <a:spcBef>
                <a:spcPts val="0"/>
              </a:spcBef>
              <a:spcAft>
                <a:spcPts val="1000"/>
              </a:spcAft>
              <a:tabLst>
                <a:tab pos="457200" algn="l"/>
              </a:tabLst>
            </a:pPr>
            <a:r>
              <a:rPr lang="en-US" sz="2000" dirty="0" smtClean="0">
                <a:latin typeface="Calibri"/>
                <a:ea typeface="Calibri"/>
                <a:cs typeface="Times New Roman"/>
              </a:rPr>
              <a:t>is </a:t>
            </a:r>
            <a:r>
              <a:rPr lang="en-US" sz="2000" dirty="0">
                <a:latin typeface="Calibri"/>
                <a:ea typeface="Calibri"/>
                <a:cs typeface="Times New Roman"/>
              </a:rPr>
              <a:t>a significant health and economic burden to patients, their families, and </a:t>
            </a:r>
            <a:r>
              <a:rPr lang="en-US" sz="2000" dirty="0" smtClean="0">
                <a:latin typeface="Calibri"/>
                <a:ea typeface="Calibri"/>
                <a:cs typeface="Times New Roman"/>
              </a:rPr>
              <a:t>society:</a:t>
            </a:r>
          </a:p>
          <a:p>
            <a:pPr marL="800100" lvl="3" indent="-342900">
              <a:lnSpc>
                <a:spcPct val="115000"/>
              </a:lnSpc>
              <a:spcBef>
                <a:spcPts val="0"/>
              </a:spcBef>
              <a:spcAft>
                <a:spcPts val="1000"/>
              </a:spcAft>
              <a:tabLst>
                <a:tab pos="457200" algn="l"/>
              </a:tabLst>
            </a:pPr>
            <a:r>
              <a:rPr lang="en-US" dirty="0">
                <a:latin typeface="Calibri"/>
                <a:ea typeface="Calibri"/>
                <a:cs typeface="Times New Roman"/>
              </a:rPr>
              <a:t>In </a:t>
            </a:r>
            <a:r>
              <a:rPr lang="en-US" dirty="0" smtClean="0">
                <a:latin typeface="Calibri"/>
                <a:ea typeface="Calibri"/>
                <a:cs typeface="Times New Roman"/>
              </a:rPr>
              <a:t>2016, 1.8 </a:t>
            </a:r>
            <a:r>
              <a:rPr lang="en-US" dirty="0">
                <a:latin typeface="Calibri"/>
                <a:ea typeface="Calibri"/>
                <a:cs typeface="Times New Roman"/>
              </a:rPr>
              <a:t>million people visited an ED for asthma-related care and </a:t>
            </a:r>
            <a:r>
              <a:rPr lang="en-US" dirty="0" smtClean="0">
                <a:latin typeface="Calibri"/>
                <a:ea typeface="Calibri"/>
                <a:cs typeface="Times New Roman"/>
              </a:rPr>
              <a:t>in 2016, 189,000 </a:t>
            </a:r>
            <a:r>
              <a:rPr lang="en-US" dirty="0">
                <a:latin typeface="Calibri"/>
                <a:ea typeface="Calibri"/>
                <a:cs typeface="Times New Roman"/>
              </a:rPr>
              <a:t>people were hospitalized because of asthma</a:t>
            </a:r>
          </a:p>
          <a:p>
            <a:pPr>
              <a:lnSpc>
                <a:spcPct val="115000"/>
              </a:lnSpc>
              <a:spcBef>
                <a:spcPts val="0"/>
              </a:spcBef>
              <a:spcAft>
                <a:spcPts val="1000"/>
              </a:spcAft>
              <a:tabLst>
                <a:tab pos="457200" algn="l"/>
              </a:tabLst>
            </a:pPr>
            <a:endParaRPr lang="en-US" sz="1900" dirty="0" smtClean="0">
              <a:latin typeface="Calibri"/>
              <a:ea typeface="Calibri"/>
              <a:cs typeface="Times New Roman"/>
            </a:endParaRPr>
          </a:p>
          <a:p>
            <a:pPr marL="0" indent="0">
              <a:buNone/>
            </a:pPr>
            <a:endParaRPr lang="en-US" dirty="0"/>
          </a:p>
        </p:txBody>
      </p:sp>
    </p:spTree>
    <p:extLst>
      <p:ext uri="{BB962C8B-B14F-4D97-AF65-F5344CB8AC3E}">
        <p14:creationId xmlns:p14="http://schemas.microsoft.com/office/powerpoint/2010/main" val="12194648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200" b="1" dirty="0">
                <a:ea typeface="+mn-ea"/>
                <a:cs typeface="+mn-cs"/>
              </a:rPr>
              <a:t>Introduction</a:t>
            </a:r>
          </a:p>
        </p:txBody>
      </p:sp>
      <p:sp>
        <p:nvSpPr>
          <p:cNvPr id="3" name="Content Placeholder 2"/>
          <p:cNvSpPr>
            <a:spLocks noGrp="1"/>
          </p:cNvSpPr>
          <p:nvPr>
            <p:ph idx="1"/>
          </p:nvPr>
        </p:nvSpPr>
        <p:spPr>
          <a:xfrm>
            <a:off x="838200" y="1371600"/>
            <a:ext cx="7315200" cy="4724400"/>
          </a:xfrm>
        </p:spPr>
        <p:txBody>
          <a:bodyPr/>
          <a:lstStyle/>
          <a:p>
            <a:pPr marL="0" indent="0">
              <a:spcBef>
                <a:spcPts val="0"/>
              </a:spcBef>
              <a:buNone/>
            </a:pPr>
            <a:r>
              <a:rPr lang="en-US" sz="1600" dirty="0" smtClean="0">
                <a:latin typeface="Calibri"/>
                <a:ea typeface="Calibri"/>
                <a:cs typeface="Times New Roman"/>
              </a:rPr>
              <a:t>Asthma prevalence is an estimate of the percentage of the </a:t>
            </a:r>
            <a:r>
              <a:rPr lang="en-US" sz="1600" dirty="0">
                <a:latin typeface="Calibri"/>
                <a:ea typeface="Calibri"/>
                <a:cs typeface="Times New Roman"/>
              </a:rPr>
              <a:t>U.S</a:t>
            </a:r>
            <a:r>
              <a:rPr lang="en-US" sz="1600" dirty="0" smtClean="0">
                <a:latin typeface="Calibri"/>
                <a:ea typeface="Calibri"/>
                <a:cs typeface="Times New Roman"/>
              </a:rPr>
              <a:t>. population with asthma. Prevalence estimates help us understand the </a:t>
            </a:r>
            <a:r>
              <a:rPr lang="en-US" sz="1600" dirty="0">
                <a:latin typeface="Calibri"/>
                <a:ea typeface="Calibri"/>
                <a:cs typeface="Times New Roman"/>
              </a:rPr>
              <a:t>burden </a:t>
            </a:r>
            <a:r>
              <a:rPr lang="en-US" sz="1600" dirty="0" smtClean="0">
                <a:latin typeface="Calibri"/>
                <a:ea typeface="Calibri"/>
                <a:cs typeface="Times New Roman"/>
              </a:rPr>
              <a:t>of asthma on </a:t>
            </a:r>
            <a:r>
              <a:rPr lang="en-US" sz="1600" dirty="0">
                <a:latin typeface="Calibri"/>
                <a:ea typeface="Calibri"/>
                <a:cs typeface="Times New Roman"/>
              </a:rPr>
              <a:t>the </a:t>
            </a:r>
            <a:r>
              <a:rPr lang="en-US" sz="1600" dirty="0" smtClean="0">
                <a:latin typeface="Calibri"/>
                <a:ea typeface="Calibri"/>
                <a:cs typeface="Times New Roman"/>
              </a:rPr>
              <a:t>nation.  </a:t>
            </a:r>
            <a:endParaRPr lang="en-US" sz="1600" dirty="0">
              <a:latin typeface="Calibri"/>
              <a:ea typeface="Calibri"/>
              <a:cs typeface="Times New Roman"/>
            </a:endParaRPr>
          </a:p>
          <a:p>
            <a:pPr>
              <a:spcBef>
                <a:spcPts val="0"/>
              </a:spcBef>
            </a:pPr>
            <a:endParaRPr lang="en-US" sz="1600" dirty="0" smtClean="0">
              <a:latin typeface="Calibri"/>
              <a:ea typeface="Calibri"/>
              <a:cs typeface="Times New Roman"/>
            </a:endParaRPr>
          </a:p>
          <a:p>
            <a:pPr>
              <a:spcBef>
                <a:spcPts val="0"/>
              </a:spcBef>
            </a:pPr>
            <a:endParaRPr lang="en-US" sz="1600" dirty="0" smtClean="0">
              <a:latin typeface="Calibri"/>
              <a:ea typeface="Calibri"/>
              <a:cs typeface="Times New Roman"/>
            </a:endParaRPr>
          </a:p>
          <a:p>
            <a:pPr>
              <a:spcBef>
                <a:spcPts val="0"/>
              </a:spcBef>
            </a:pPr>
            <a:r>
              <a:rPr lang="en-US" sz="1600" dirty="0" smtClean="0">
                <a:latin typeface="Calibri"/>
                <a:ea typeface="Calibri"/>
                <a:cs typeface="Times New Roman"/>
              </a:rPr>
              <a:t>Asthma “period prevalence” is the percentage of the U.S. population that had asthma in the previous 12 months.</a:t>
            </a:r>
            <a:endParaRPr lang="en-US" sz="1600" dirty="0">
              <a:latin typeface="Calibri"/>
              <a:ea typeface="Calibri"/>
              <a:cs typeface="Times New Roman"/>
            </a:endParaRPr>
          </a:p>
          <a:p>
            <a:pPr lvl="0">
              <a:spcBef>
                <a:spcPts val="0"/>
              </a:spcBef>
            </a:pPr>
            <a:endParaRPr lang="en-US" sz="1600" dirty="0" smtClean="0">
              <a:latin typeface="Calibri"/>
              <a:ea typeface="Calibri"/>
              <a:cs typeface="Times New Roman"/>
            </a:endParaRPr>
          </a:p>
          <a:p>
            <a:pPr lvl="0">
              <a:spcBef>
                <a:spcPts val="0"/>
              </a:spcBef>
            </a:pPr>
            <a:endParaRPr lang="en-US" sz="1600" dirty="0" smtClean="0">
              <a:latin typeface="Calibri"/>
              <a:ea typeface="Calibri"/>
              <a:cs typeface="Times New Roman"/>
            </a:endParaRPr>
          </a:p>
          <a:p>
            <a:pPr lvl="0">
              <a:spcBef>
                <a:spcPts val="0"/>
              </a:spcBef>
            </a:pPr>
            <a:r>
              <a:rPr lang="en-US" sz="1600" dirty="0" smtClean="0">
                <a:latin typeface="Calibri"/>
                <a:ea typeface="Calibri"/>
                <a:cs typeface="Times New Roman"/>
              </a:rPr>
              <a:t>“Current” </a:t>
            </a:r>
            <a:r>
              <a:rPr lang="en-US" sz="1600" dirty="0">
                <a:latin typeface="Calibri"/>
                <a:ea typeface="Calibri"/>
                <a:cs typeface="Times New Roman"/>
              </a:rPr>
              <a:t>asthma prevalence </a:t>
            </a:r>
            <a:r>
              <a:rPr lang="en-US" sz="1600" dirty="0" smtClean="0">
                <a:latin typeface="Calibri"/>
                <a:ea typeface="Calibri"/>
                <a:cs typeface="Times New Roman"/>
              </a:rPr>
              <a:t>is the percentage of </a:t>
            </a:r>
            <a:r>
              <a:rPr lang="en-US" sz="1600" dirty="0">
                <a:latin typeface="Calibri"/>
                <a:ea typeface="Calibri"/>
                <a:cs typeface="Times New Roman"/>
              </a:rPr>
              <a:t>the U.S. population </a:t>
            </a:r>
            <a:r>
              <a:rPr lang="en-US" sz="1600" dirty="0" smtClean="0">
                <a:latin typeface="Calibri"/>
                <a:ea typeface="Calibri"/>
                <a:cs typeface="Times New Roman"/>
              </a:rPr>
              <a:t>who had been diagnosed with asthma </a:t>
            </a:r>
            <a:r>
              <a:rPr lang="en-US" sz="1600" i="1" dirty="0" smtClean="0">
                <a:latin typeface="Calibri"/>
                <a:ea typeface="Calibri"/>
                <a:cs typeface="Times New Roman"/>
              </a:rPr>
              <a:t>and</a:t>
            </a:r>
            <a:r>
              <a:rPr lang="en-US" sz="1600" dirty="0" smtClean="0">
                <a:latin typeface="Calibri"/>
                <a:ea typeface="Calibri"/>
                <a:cs typeface="Times New Roman"/>
              </a:rPr>
              <a:t> had asthma at the time of the survey. </a:t>
            </a:r>
          </a:p>
          <a:p>
            <a:pPr lvl="0">
              <a:spcBef>
                <a:spcPts val="0"/>
              </a:spcBef>
            </a:pPr>
            <a:endParaRPr lang="en-US" sz="1600" dirty="0" smtClean="0">
              <a:latin typeface="Calibri"/>
              <a:ea typeface="Calibri"/>
              <a:cs typeface="Times New Roman"/>
            </a:endParaRPr>
          </a:p>
          <a:p>
            <a:pPr lvl="0">
              <a:spcBef>
                <a:spcPts val="0"/>
              </a:spcBef>
            </a:pPr>
            <a:endParaRPr lang="en-US" sz="1600" dirty="0" smtClean="0">
              <a:latin typeface="Calibri"/>
              <a:ea typeface="Calibri"/>
              <a:cs typeface="Times New Roman"/>
            </a:endParaRPr>
          </a:p>
          <a:p>
            <a:pPr>
              <a:spcBef>
                <a:spcPts val="0"/>
              </a:spcBef>
            </a:pPr>
            <a:r>
              <a:rPr lang="en-US" sz="1600" dirty="0" smtClean="0">
                <a:latin typeface="Calibri"/>
                <a:ea typeface="Calibri"/>
                <a:cs typeface="Times New Roman"/>
              </a:rPr>
              <a:t>Asthma </a:t>
            </a:r>
            <a:r>
              <a:rPr lang="en-US" sz="1600" dirty="0">
                <a:latin typeface="Calibri"/>
                <a:ea typeface="Calibri"/>
                <a:cs typeface="Times New Roman"/>
              </a:rPr>
              <a:t>“period prevalence” was the original prevalence measure (1980-1996). The survey was redesigned in 1997 and this measure was replaced by lifetime prevalence (not presented in slides) and asthma episode or attack in the past 12 months. In 2001, another measure was added to assess current asthma prevalence.</a:t>
            </a:r>
          </a:p>
          <a:p>
            <a:pPr lvl="0">
              <a:spcBef>
                <a:spcPts val="0"/>
              </a:spcBef>
            </a:pPr>
            <a:endParaRPr lang="en-US" sz="1600" dirty="0">
              <a:latin typeface="Calibri"/>
              <a:ea typeface="Calibri"/>
              <a:cs typeface="Times New Roman"/>
            </a:endParaRPr>
          </a:p>
          <a:p>
            <a:pPr lvl="0">
              <a:spcBef>
                <a:spcPts val="0"/>
              </a:spcBef>
            </a:pPr>
            <a:endParaRPr lang="en-US" sz="2000" dirty="0">
              <a:latin typeface="Calibri"/>
              <a:ea typeface="Calibri"/>
              <a:cs typeface="Times New Roman"/>
            </a:endParaRPr>
          </a:p>
          <a:p>
            <a:pPr marL="0" indent="0">
              <a:buNone/>
            </a:pPr>
            <a:endParaRPr lang="en-US" sz="2000" dirty="0">
              <a:latin typeface="Calibri"/>
              <a:ea typeface="Calibri"/>
              <a:cs typeface="Times New Roman"/>
            </a:endParaRPr>
          </a:p>
        </p:txBody>
      </p:sp>
    </p:spTree>
    <p:extLst>
      <p:ext uri="{BB962C8B-B14F-4D97-AF65-F5344CB8AC3E}">
        <p14:creationId xmlns:p14="http://schemas.microsoft.com/office/powerpoint/2010/main" val="39430336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25279"/>
          </a:xfrm>
        </p:spPr>
        <p:txBody>
          <a:bodyPr/>
          <a:lstStyle/>
          <a:p>
            <a:r>
              <a:rPr lang="en-US" sz="1800" b="1" dirty="0">
                <a:latin typeface="Calibri" panose="020F0502020204030204" pitchFamily="34" charset="0"/>
                <a:cs typeface="Calibri" panose="020F0502020204030204" pitchFamily="34" charset="0"/>
              </a:rPr>
              <a:t>Adult Self-Reported Current Asthma Prevalence (%) by </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State or Territory, </a:t>
            </a:r>
            <a:r>
              <a:rPr lang="en-US" sz="1800" b="1" dirty="0" smtClean="0">
                <a:latin typeface="Calibri" panose="020F0502020204030204" pitchFamily="34" charset="0"/>
                <a:cs typeface="Calibri" panose="020F0502020204030204" pitchFamily="34" charset="0"/>
              </a:rPr>
              <a:t>2017</a:t>
            </a:r>
            <a:endParaRPr lang="en-US" sz="1800" b="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018" r="527"/>
          <a:stretch/>
        </p:blipFill>
        <p:spPr>
          <a:xfrm>
            <a:off x="1447800" y="1160364"/>
            <a:ext cx="6412878" cy="4495800"/>
          </a:xfrm>
          <a:prstGeom prst="rect">
            <a:avLst/>
          </a:prstGeom>
        </p:spPr>
      </p:pic>
      <p:sp>
        <p:nvSpPr>
          <p:cNvPr id="7" name="Rectangle 6"/>
          <p:cNvSpPr/>
          <p:nvPr/>
        </p:nvSpPr>
        <p:spPr>
          <a:xfrm>
            <a:off x="1149039" y="5810249"/>
            <a:ext cx="7010400" cy="477054"/>
          </a:xfrm>
          <a:prstGeom prst="rect">
            <a:avLst/>
          </a:prstGeom>
          <a:solidFill>
            <a:schemeClr val="tx1"/>
          </a:solidFill>
        </p:spPr>
        <p:txBody>
          <a:bodyPr wrap="square">
            <a:spAutoFit/>
          </a:bodyPr>
          <a:lstStyle/>
          <a:p>
            <a:pPr algn="ctr">
              <a:spcBef>
                <a:spcPts val="300"/>
              </a:spcBef>
              <a:spcAft>
                <a:spcPts val="300"/>
              </a:spcAft>
            </a:pPr>
            <a:r>
              <a:rPr lang="en-US" sz="1000" dirty="0" smtClean="0">
                <a:solidFill>
                  <a:schemeClr val="bg1"/>
                </a:solidFill>
                <a:latin typeface="Calibri" panose="020F0502020204030204" pitchFamily="34" charset="0"/>
                <a:cs typeface="Calibri" panose="020F0502020204030204" pitchFamily="34" charset="0"/>
              </a:rPr>
              <a:t>Current asthma prevalence among adults varies in states and Puerto Rico, ranging from 7.3% in Texas to 13.2% in New Hampshire. </a:t>
            </a:r>
          </a:p>
          <a:p>
            <a:pPr algn="ctr">
              <a:spcBef>
                <a:spcPts val="300"/>
              </a:spcBef>
              <a:spcAft>
                <a:spcPts val="300"/>
              </a:spcAft>
            </a:pPr>
            <a:r>
              <a:rPr lang="en-US" sz="1000" dirty="0" smtClean="0">
                <a:solidFill>
                  <a:schemeClr val="bg1"/>
                </a:solidFill>
                <a:latin typeface="Calibri" panose="020F0502020204030204" pitchFamily="34" charset="0"/>
                <a:cs typeface="Calibri" panose="020F0502020204030204" pitchFamily="34" charset="0"/>
              </a:rPr>
              <a:t>The median across all states and </a:t>
            </a:r>
            <a:r>
              <a:rPr lang="en-US" sz="1000" dirty="0">
                <a:solidFill>
                  <a:schemeClr val="bg1"/>
                </a:solidFill>
                <a:latin typeface="Calibri" panose="020F0502020204030204" pitchFamily="34" charset="0"/>
                <a:cs typeface="Calibri" panose="020F0502020204030204" pitchFamily="34" charset="0"/>
              </a:rPr>
              <a:t>Puerto </a:t>
            </a:r>
            <a:r>
              <a:rPr lang="en-US" sz="1000" dirty="0" smtClean="0">
                <a:solidFill>
                  <a:schemeClr val="bg1"/>
                </a:solidFill>
                <a:latin typeface="Calibri" panose="020F0502020204030204" pitchFamily="34" charset="0"/>
                <a:cs typeface="Calibri" panose="020F0502020204030204" pitchFamily="34" charset="0"/>
              </a:rPr>
              <a:t>Rico was 9.4% with current asthma.</a:t>
            </a:r>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55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606356724"/>
              </p:ext>
            </p:extLst>
          </p:nvPr>
        </p:nvGraphicFramePr>
        <p:xfrm>
          <a:off x="404751" y="1295400"/>
          <a:ext cx="8305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035" name="Text Box 1035"/>
          <p:cNvSpPr txBox="1">
            <a:spLocks noChangeArrowheads="1"/>
          </p:cNvSpPr>
          <p:nvPr/>
        </p:nvSpPr>
        <p:spPr bwMode="auto">
          <a:xfrm>
            <a:off x="5486400" y="1905000"/>
            <a:ext cx="3048000" cy="307777"/>
          </a:xfrm>
          <a:prstGeom prst="rect">
            <a:avLst/>
          </a:prstGeom>
          <a:noFill/>
          <a:ln w="9525">
            <a:noFill/>
            <a:miter lim="800000"/>
            <a:headEnd/>
            <a:tailEnd/>
          </a:ln>
        </p:spPr>
        <p:txBody>
          <a:bodyPr wrap="square">
            <a:spAutoFit/>
          </a:bodyPr>
          <a:lstStyle/>
          <a:p>
            <a:pPr>
              <a:spcBef>
                <a:spcPct val="50000"/>
              </a:spcBef>
            </a:pPr>
            <a:r>
              <a:rPr lang="en-US" sz="1400" b="1" dirty="0">
                <a:solidFill>
                  <a:srgbClr val="0039A6"/>
                </a:solidFill>
                <a:latin typeface="Calibri" panose="020F0502020204030204" pitchFamily="34" charset="0"/>
              </a:rPr>
              <a:t>Current asthma prevalence, </a:t>
            </a:r>
            <a:r>
              <a:rPr lang="en-US" sz="1400" b="1" dirty="0" smtClean="0">
                <a:solidFill>
                  <a:srgbClr val="0039A6"/>
                </a:solidFill>
                <a:latin typeface="Calibri" panose="020F0502020204030204" pitchFamily="34" charset="0"/>
              </a:rPr>
              <a:t>2001-2017</a:t>
            </a:r>
            <a:endParaRPr lang="en-US" sz="1400" b="1" dirty="0">
              <a:solidFill>
                <a:srgbClr val="0039A6"/>
              </a:solidFill>
              <a:latin typeface="Calibri" panose="020F0502020204030204" pitchFamily="34" charset="0"/>
            </a:endParaRPr>
          </a:p>
        </p:txBody>
      </p:sp>
      <p:sp>
        <p:nvSpPr>
          <p:cNvPr id="7" name="Text Box 1035"/>
          <p:cNvSpPr txBox="1">
            <a:spLocks noChangeArrowheads="1"/>
          </p:cNvSpPr>
          <p:nvPr/>
        </p:nvSpPr>
        <p:spPr bwMode="auto">
          <a:xfrm>
            <a:off x="1600200" y="2819400"/>
            <a:ext cx="3048000" cy="307777"/>
          </a:xfrm>
          <a:prstGeom prst="rect">
            <a:avLst/>
          </a:prstGeom>
          <a:noFill/>
          <a:ln w="9525">
            <a:noFill/>
            <a:miter lim="800000"/>
            <a:headEnd/>
            <a:tailEnd/>
          </a:ln>
        </p:spPr>
        <p:txBody>
          <a:bodyPr wrap="square">
            <a:spAutoFit/>
          </a:bodyPr>
          <a:lstStyle/>
          <a:p>
            <a:pPr>
              <a:spcBef>
                <a:spcPct val="50000"/>
              </a:spcBef>
            </a:pPr>
            <a:r>
              <a:rPr lang="en-US" sz="1400" b="1" dirty="0" smtClean="0">
                <a:solidFill>
                  <a:srgbClr val="0039A6"/>
                </a:solidFill>
                <a:latin typeface="Calibri" panose="020F0502020204030204" pitchFamily="34" charset="0"/>
              </a:rPr>
              <a:t>Asthma period </a:t>
            </a:r>
            <a:r>
              <a:rPr lang="en-US" sz="1400" b="1" dirty="0">
                <a:solidFill>
                  <a:srgbClr val="0039A6"/>
                </a:solidFill>
                <a:latin typeface="Calibri" panose="020F0502020204030204" pitchFamily="34" charset="0"/>
              </a:rPr>
              <a:t>prevalence</a:t>
            </a:r>
            <a:r>
              <a:rPr lang="en-US" sz="1400" b="1" dirty="0" smtClean="0">
                <a:solidFill>
                  <a:srgbClr val="0039A6"/>
                </a:solidFill>
                <a:latin typeface="Calibri" panose="020F0502020204030204" pitchFamily="34" charset="0"/>
              </a:rPr>
              <a:t>, 1980-1996</a:t>
            </a:r>
            <a:endParaRPr lang="en-US" sz="1400" b="1" dirty="0">
              <a:solidFill>
                <a:srgbClr val="0039A6"/>
              </a:solidFill>
              <a:latin typeface="Calibri" panose="020F0502020204030204" pitchFamily="34" charset="0"/>
            </a:endParaRPr>
          </a:p>
        </p:txBody>
      </p:sp>
      <p:sp>
        <p:nvSpPr>
          <p:cNvPr id="2" name="TextBox 1"/>
          <p:cNvSpPr txBox="1"/>
          <p:nvPr/>
        </p:nvSpPr>
        <p:spPr>
          <a:xfrm>
            <a:off x="533400" y="586026"/>
            <a:ext cx="8153400" cy="646331"/>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Asthma Period Prevalence </a:t>
            </a:r>
            <a:r>
              <a:rPr lang="en-US" b="1" dirty="0">
                <a:latin typeface="Calibri" panose="020F0502020204030204" pitchFamily="34" charset="0"/>
                <a:cs typeface="Calibri" panose="020F0502020204030204" pitchFamily="34" charset="0"/>
              </a:rPr>
              <a:t>and </a:t>
            </a:r>
            <a:r>
              <a:rPr lang="en-US" b="1" dirty="0" smtClean="0">
                <a:latin typeface="Calibri" panose="020F0502020204030204" pitchFamily="34" charset="0"/>
                <a:cs typeface="Calibri" panose="020F0502020204030204" pitchFamily="34" charset="0"/>
              </a:rPr>
              <a:t>Current Asthma </a:t>
            </a:r>
            <a:r>
              <a:rPr lang="en-US" b="1" dirty="0">
                <a:latin typeface="Calibri" panose="020F0502020204030204" pitchFamily="34" charset="0"/>
                <a:cs typeface="Calibri" panose="020F0502020204030204" pitchFamily="34" charset="0"/>
              </a:rPr>
              <a:t>P</a:t>
            </a:r>
            <a:r>
              <a:rPr lang="en-US" b="1" dirty="0" smtClean="0">
                <a:latin typeface="Calibri" panose="020F0502020204030204" pitchFamily="34" charset="0"/>
                <a:cs typeface="Calibri" panose="020F0502020204030204" pitchFamily="34" charset="0"/>
              </a:rPr>
              <a:t>revalence</a:t>
            </a:r>
            <a:r>
              <a:rPr lang="en-US" b="1" dirty="0">
                <a:latin typeface="Calibri" panose="020F0502020204030204" pitchFamily="34" charset="0"/>
                <a:cs typeface="Calibri" panose="020F0502020204030204" pitchFamily="34" charset="0"/>
              </a:rPr>
              <a:t>: </a:t>
            </a:r>
            <a:endParaRPr lang="en-US" b="1" dirty="0" smtClean="0">
              <a:latin typeface="Calibri" panose="020F0502020204030204" pitchFamily="34" charset="0"/>
              <a:cs typeface="Calibri" panose="020F0502020204030204" pitchFamily="34" charset="0"/>
            </a:endParaRPr>
          </a:p>
          <a:p>
            <a:pPr algn="ctr"/>
            <a:r>
              <a:rPr lang="en-US" b="1" dirty="0" smtClean="0">
                <a:latin typeface="Calibri" panose="020F0502020204030204" pitchFamily="34" charset="0"/>
                <a:cs typeface="Calibri" panose="020F0502020204030204" pitchFamily="34" charset="0"/>
              </a:rPr>
              <a:t>United </a:t>
            </a:r>
            <a:r>
              <a:rPr lang="en-US" b="1" dirty="0">
                <a:latin typeface="Calibri" panose="020F0502020204030204" pitchFamily="34" charset="0"/>
                <a:cs typeface="Calibri" panose="020F0502020204030204" pitchFamily="34" charset="0"/>
              </a:rPr>
              <a:t>States, </a:t>
            </a:r>
            <a:r>
              <a:rPr lang="en-US" b="1" dirty="0" smtClean="0">
                <a:latin typeface="Calibri" panose="020F0502020204030204" pitchFamily="34" charset="0"/>
                <a:cs typeface="Calibri" panose="020F0502020204030204" pitchFamily="34" charset="0"/>
              </a:rPr>
              <a:t>1980-2017 </a:t>
            </a:r>
            <a:endParaRPr lang="en-US" b="1" dirty="0">
              <a:latin typeface="Calibri" panose="020F0502020204030204" pitchFamily="34" charset="0"/>
              <a:cs typeface="Calibri" panose="020F0502020204030204" pitchFamily="34" charset="0"/>
            </a:endParaRPr>
          </a:p>
        </p:txBody>
      </p:sp>
      <p:sp>
        <p:nvSpPr>
          <p:cNvPr id="4" name="Rectangle 3"/>
          <p:cNvSpPr/>
          <p:nvPr/>
        </p:nvSpPr>
        <p:spPr>
          <a:xfrm>
            <a:off x="2667000" y="5771346"/>
            <a:ext cx="4648200" cy="477054"/>
          </a:xfrm>
          <a:prstGeom prst="rect">
            <a:avLst/>
          </a:prstGeom>
          <a:solidFill>
            <a:schemeClr val="tx1"/>
          </a:solidFill>
        </p:spPr>
        <p:txBody>
          <a:bodyPr wrap="square">
            <a:spAutoFit/>
          </a:bodyPr>
          <a:lstStyle/>
          <a:p>
            <a:pPr algn="ctr">
              <a:spcBef>
                <a:spcPts val="300"/>
              </a:spcBef>
              <a:spcAft>
                <a:spcPts val="300"/>
              </a:spcAft>
            </a:pPr>
            <a:r>
              <a:rPr lang="en-US" sz="1000" dirty="0" smtClean="0">
                <a:solidFill>
                  <a:schemeClr val="bg1"/>
                </a:solidFill>
                <a:latin typeface="Calibri" panose="020F0502020204030204" pitchFamily="34" charset="0"/>
              </a:rPr>
              <a:t>The percentage of the U.S. population with asthma increased over time. </a:t>
            </a:r>
          </a:p>
          <a:p>
            <a:pPr algn="ctr">
              <a:spcBef>
                <a:spcPts val="300"/>
              </a:spcBef>
              <a:spcAft>
                <a:spcPts val="300"/>
              </a:spcAft>
            </a:pPr>
            <a:r>
              <a:rPr lang="en-US" sz="1000" dirty="0" smtClean="0">
                <a:solidFill>
                  <a:schemeClr val="bg1"/>
                </a:solidFill>
                <a:latin typeface="Calibri" panose="020F0502020204030204" pitchFamily="34" charset="0"/>
              </a:rPr>
              <a:t>Current asthma increased </a:t>
            </a:r>
            <a:r>
              <a:rPr lang="en-US" sz="1000" dirty="0">
                <a:solidFill>
                  <a:schemeClr val="bg1"/>
                </a:solidFill>
                <a:latin typeface="Calibri" panose="020F0502020204030204" pitchFamily="34" charset="0"/>
              </a:rPr>
              <a:t>from </a:t>
            </a:r>
            <a:r>
              <a:rPr lang="en-US" sz="1000" dirty="0" smtClean="0">
                <a:solidFill>
                  <a:schemeClr val="bg1"/>
                </a:solidFill>
                <a:latin typeface="Calibri" panose="020F0502020204030204" pitchFamily="34" charset="0"/>
              </a:rPr>
              <a:t>7.3% </a:t>
            </a:r>
            <a:r>
              <a:rPr lang="en-US" sz="1000" dirty="0">
                <a:solidFill>
                  <a:schemeClr val="bg1"/>
                </a:solidFill>
                <a:latin typeface="Calibri" panose="020F0502020204030204" pitchFamily="34" charset="0"/>
              </a:rPr>
              <a:t>in </a:t>
            </a:r>
            <a:r>
              <a:rPr lang="en-US" sz="1000" dirty="0" smtClean="0">
                <a:solidFill>
                  <a:schemeClr val="bg1"/>
                </a:solidFill>
                <a:latin typeface="Calibri" panose="020F0502020204030204" pitchFamily="34" charset="0"/>
              </a:rPr>
              <a:t>2001 </a:t>
            </a:r>
            <a:r>
              <a:rPr lang="en-US" sz="1000" dirty="0">
                <a:solidFill>
                  <a:schemeClr val="bg1"/>
                </a:solidFill>
                <a:latin typeface="Calibri" panose="020F0502020204030204" pitchFamily="34" charset="0"/>
              </a:rPr>
              <a:t>to </a:t>
            </a:r>
            <a:r>
              <a:rPr lang="en-US" sz="1000" dirty="0" smtClean="0">
                <a:solidFill>
                  <a:schemeClr val="bg1"/>
                </a:solidFill>
                <a:latin typeface="Calibri" panose="020F0502020204030204" pitchFamily="34" charset="0"/>
              </a:rPr>
              <a:t>7.9% in 2017.</a:t>
            </a:r>
            <a:endParaRPr lang="en-US"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6921551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1000"/>
                                        <p:tgtEl>
                                          <p:spTgt spid="6">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1" dur="2000"/>
                                        <p:tgtEl>
                                          <p:spTgt spid="6">
                                            <p:graphicEl>
                                              <a:chart seriesIdx="0" categoryIdx="-4" bldStep="series"/>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4" dur="2000"/>
                                        <p:tgtEl>
                                          <p:spTgt spid="6">
                                            <p:graphicEl>
                                              <a:chart seriesIdx="1" categoryIdx="-4" bldStep="series"/>
                                            </p:graphicEl>
                                          </p:spTgt>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2000"/>
                                        <p:tgtEl>
                                          <p:spTgt spid="1035"/>
                                        </p:tgtEl>
                                      </p:cBhvr>
                                    </p:animEffect>
                                    <p:anim calcmode="lin" valueType="num">
                                      <p:cBhvr>
                                        <p:cTn id="18" dur="2000" fill="hold"/>
                                        <p:tgtEl>
                                          <p:spTgt spid="1035"/>
                                        </p:tgtEl>
                                        <p:attrNameLst>
                                          <p:attrName>ppt_x</p:attrName>
                                        </p:attrNameLst>
                                      </p:cBhvr>
                                      <p:tavLst>
                                        <p:tav tm="0">
                                          <p:val>
                                            <p:strVal val="#ppt_x"/>
                                          </p:val>
                                        </p:tav>
                                        <p:tav tm="100000">
                                          <p:val>
                                            <p:strVal val="#ppt_x"/>
                                          </p:val>
                                        </p:tav>
                                      </p:tavLst>
                                    </p:anim>
                                    <p:anim calcmode="lin" valueType="num">
                                      <p:cBhvr>
                                        <p:cTn id="19" dur="2000" fill="hold"/>
                                        <p:tgtEl>
                                          <p:spTgt spid="10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ppt_x</p:attrName>
                                        </p:attrNameLst>
                                      </p:cBhvr>
                                      <p:tavLst>
                                        <p:tav tm="0">
                                          <p:val>
                                            <p:strVal val="#ppt_x"/>
                                          </p:val>
                                        </p:tav>
                                        <p:tav tm="100000">
                                          <p:val>
                                            <p:strVal val="#ppt_x"/>
                                          </p:val>
                                        </p:tav>
                                      </p:tavLst>
                                    </p:anim>
                                    <p:anim calcmode="lin" valueType="num">
                                      <p:cBhvr>
                                        <p:cTn id="24" dur="2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6" presetClass="emph" presetSubtype="0" fill="hold" grpId="0" nodeType="afterEffect">
                                  <p:stCondLst>
                                    <p:cond delay="0"/>
                                  </p:stCondLst>
                                  <p:childTnLst>
                                    <p:animScale>
                                      <p:cBhvr>
                                        <p:cTn id="27"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1035" grpId="0"/>
      <p:bldP spid="7"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p:cNvGraphicFramePr>
            <a:graphicFrameLocks noGrp="1"/>
          </p:cNvGraphicFramePr>
          <p:nvPr>
            <p:ph type="chart" idx="1"/>
            <p:extLst>
              <p:ext uri="{D42A27DB-BD31-4B8C-83A1-F6EECF244321}">
                <p14:modId xmlns:p14="http://schemas.microsoft.com/office/powerpoint/2010/main" val="4138317984"/>
              </p:ext>
            </p:extLst>
          </p:nvPr>
        </p:nvGraphicFramePr>
        <p:xfrm>
          <a:off x="660400" y="1066800"/>
          <a:ext cx="7975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25600" y="1315254"/>
            <a:ext cx="2743200" cy="276999"/>
          </a:xfrm>
          <a:prstGeom prst="rect">
            <a:avLst/>
          </a:prstGeom>
          <a:noFill/>
        </p:spPr>
        <p:txBody>
          <a:bodyPr wrap="square" rtlCol="0">
            <a:spAutoFit/>
          </a:bodyPr>
          <a:lstStyle/>
          <a:p>
            <a:r>
              <a:rPr lang="en-US" sz="1200" b="1" dirty="0" smtClean="0">
                <a:solidFill>
                  <a:schemeClr val="accent2"/>
                </a:solidFill>
                <a:latin typeface="Calibri" panose="020F0502020204030204" pitchFamily="34" charset="0"/>
              </a:rPr>
              <a:t>Total number of persons</a:t>
            </a:r>
            <a:endParaRPr lang="en-US" sz="1200" b="1" dirty="0">
              <a:solidFill>
                <a:schemeClr val="accent2"/>
              </a:solidFill>
              <a:latin typeface="Calibri" panose="020F0502020204030204" pitchFamily="34" charset="0"/>
            </a:endParaRPr>
          </a:p>
        </p:txBody>
      </p:sp>
      <p:sp>
        <p:nvSpPr>
          <p:cNvPr id="8" name="TextBox 7"/>
          <p:cNvSpPr txBox="1"/>
          <p:nvPr/>
        </p:nvSpPr>
        <p:spPr>
          <a:xfrm>
            <a:off x="1625600" y="1717596"/>
            <a:ext cx="838200" cy="276999"/>
          </a:xfrm>
          <a:prstGeom prst="rect">
            <a:avLst/>
          </a:prstGeom>
          <a:noFill/>
        </p:spPr>
        <p:txBody>
          <a:bodyPr wrap="square" rtlCol="0">
            <a:spAutoFit/>
          </a:bodyPr>
          <a:lstStyle/>
          <a:p>
            <a:r>
              <a:rPr lang="en-US" sz="1200" b="1" dirty="0" smtClean="0">
                <a:latin typeface="Calibri" panose="020F0502020204030204" pitchFamily="34" charset="0"/>
              </a:rPr>
              <a:t>Percent</a:t>
            </a:r>
            <a:endParaRPr lang="en-US" sz="1200" b="1" dirty="0">
              <a:latin typeface="Calibri" panose="020F0502020204030204" pitchFamily="34" charset="0"/>
            </a:endParaRPr>
          </a:p>
        </p:txBody>
      </p:sp>
      <p:cxnSp>
        <p:nvCxnSpPr>
          <p:cNvPr id="6" name="Straight Arrow Connector 5"/>
          <p:cNvCxnSpPr/>
          <p:nvPr/>
        </p:nvCxnSpPr>
        <p:spPr>
          <a:xfrm>
            <a:off x="3124200" y="1553448"/>
            <a:ext cx="381000" cy="404257"/>
          </a:xfrm>
          <a:prstGeom prst="straightConnector1">
            <a:avLst/>
          </a:prstGeom>
          <a:ln>
            <a:solidFill>
              <a:srgbClr val="007D57"/>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50900" y="494238"/>
            <a:ext cx="7620000" cy="369332"/>
          </a:xfrm>
          <a:prstGeom prst="rect">
            <a:avLst/>
          </a:prstGeom>
        </p:spPr>
        <p:txBody>
          <a:bodyPr wrap="square">
            <a:spAutoFit/>
          </a:bodyPr>
          <a:lstStyle/>
          <a:p>
            <a:pPr algn="ctr"/>
            <a:r>
              <a:rPr lang="en-US" b="1" dirty="0" smtClean="0">
                <a:latin typeface="Calibri" panose="020F0502020204030204" pitchFamily="34" charset="0"/>
                <a:cs typeface="Calibri" panose="020F0502020204030204" pitchFamily="34" charset="0"/>
              </a:rPr>
              <a:t>Current </a:t>
            </a:r>
            <a:r>
              <a:rPr lang="en-US" b="1" dirty="0">
                <a:latin typeface="Calibri" panose="020F0502020204030204" pitchFamily="34" charset="0"/>
                <a:cs typeface="Calibri" panose="020F0502020204030204" pitchFamily="34" charset="0"/>
              </a:rPr>
              <a:t>Asthma Prevalence: </a:t>
            </a:r>
            <a:r>
              <a:rPr lang="en-US" b="1" dirty="0" smtClean="0">
                <a:latin typeface="Calibri" panose="020F0502020204030204" pitchFamily="34" charset="0"/>
                <a:cs typeface="Calibri" panose="020F0502020204030204" pitchFamily="34" charset="0"/>
              </a:rPr>
              <a:t>United </a:t>
            </a:r>
            <a:r>
              <a:rPr lang="en-US" b="1" dirty="0">
                <a:latin typeface="Calibri" panose="020F0502020204030204" pitchFamily="34" charset="0"/>
                <a:cs typeface="Calibri" panose="020F0502020204030204" pitchFamily="34" charset="0"/>
              </a:rPr>
              <a:t>States, </a:t>
            </a:r>
            <a:r>
              <a:rPr lang="en-US" b="1" dirty="0" smtClean="0">
                <a:latin typeface="Calibri" panose="020F0502020204030204" pitchFamily="34" charset="0"/>
                <a:cs typeface="Calibri" panose="020F0502020204030204" pitchFamily="34" charset="0"/>
              </a:rPr>
              <a:t>2001-2017 </a:t>
            </a:r>
            <a:endParaRPr lang="en-US" b="1" dirty="0">
              <a:latin typeface="Calibri" panose="020F0502020204030204" pitchFamily="34" charset="0"/>
              <a:cs typeface="Calibri" panose="020F0502020204030204" pitchFamily="34" charset="0"/>
            </a:endParaRPr>
          </a:p>
        </p:txBody>
      </p:sp>
      <p:sp>
        <p:nvSpPr>
          <p:cNvPr id="9" name="Rectangle 8"/>
          <p:cNvSpPr/>
          <p:nvPr/>
        </p:nvSpPr>
        <p:spPr>
          <a:xfrm>
            <a:off x="1054100" y="5892810"/>
            <a:ext cx="7188200" cy="246221"/>
          </a:xfrm>
          <a:prstGeom prst="rect">
            <a:avLst/>
          </a:prstGeom>
          <a:solidFill>
            <a:schemeClr val="tx1"/>
          </a:solidFill>
        </p:spPr>
        <p:txBody>
          <a:bodyPr wrap="square">
            <a:spAutoFit/>
          </a:bodyPr>
          <a:lstStyle/>
          <a:p>
            <a:pPr algn="ctr">
              <a:spcBef>
                <a:spcPts val="300"/>
              </a:spcBef>
              <a:spcAft>
                <a:spcPts val="300"/>
              </a:spcAft>
            </a:pPr>
            <a:r>
              <a:rPr lang="en-US" sz="1000" dirty="0">
                <a:solidFill>
                  <a:schemeClr val="bg1"/>
                </a:solidFill>
                <a:latin typeface="Calibri" panose="020F0502020204030204" pitchFamily="34" charset="0"/>
              </a:rPr>
              <a:t>About 25 million (8% of the U.S. population) had asthma in 2017, an increase from 20 million, or 7.3% who had asthma in 2001</a:t>
            </a:r>
            <a:r>
              <a:rPr lang="en-US" sz="1000" dirty="0" smtClean="0">
                <a:solidFill>
                  <a:schemeClr val="bg1"/>
                </a:solidFill>
                <a:latin typeface="Calibri" panose="020F0502020204030204" pitchFamily="34" charset="0"/>
              </a:rPr>
              <a:t>.</a:t>
            </a:r>
            <a:endParaRPr lang="en-US" sz="1000" dirty="0">
              <a:solidFill>
                <a:schemeClr val="bg1"/>
              </a:solidFill>
              <a:latin typeface="Calibri" panose="020F0502020204030204" pitchFamily="34" charset="0"/>
            </a:endParaRPr>
          </a:p>
        </p:txBody>
      </p:sp>
      <p:cxnSp>
        <p:nvCxnSpPr>
          <p:cNvPr id="18" name="Straight Arrow Connector 17"/>
          <p:cNvCxnSpPr/>
          <p:nvPr/>
        </p:nvCxnSpPr>
        <p:spPr>
          <a:xfrm>
            <a:off x="2136775" y="1969285"/>
            <a:ext cx="190500" cy="531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4368800" y="5527358"/>
            <a:ext cx="584200" cy="34004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500" b="1" i="0" u="none" strike="noStrike" kern="1200" baseline="0">
                <a:solidFill>
                  <a:srgbClr val="0039A6"/>
                </a:solidFill>
                <a:latin typeface="Calibri" pitchFamily="34" charset="0"/>
                <a:ea typeface="Times New Roman"/>
                <a:cs typeface="Calibri" pitchFamily="34" charset="0"/>
              </a:defRPr>
            </a:pPr>
            <a:r>
              <a:rPr lang="en-US" sz="1500" b="1" kern="1200" dirty="0">
                <a:solidFill>
                  <a:srgbClr val="0039A6"/>
                </a:solidFill>
                <a:latin typeface="Calibri" pitchFamily="34" charset="0"/>
                <a:ea typeface="Times New Roman"/>
                <a:cs typeface="Calibri" pitchFamily="34" charset="0"/>
              </a:rPr>
              <a:t>Year</a:t>
            </a:r>
          </a:p>
        </p:txBody>
      </p:sp>
    </p:spTree>
    <p:extLst>
      <p:ext uri="{BB962C8B-B14F-4D97-AF65-F5344CB8AC3E}">
        <p14:creationId xmlns:p14="http://schemas.microsoft.com/office/powerpoint/2010/main" val="11408456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1500"/>
                                        <p:tgtEl>
                                          <p:spTgt spid="4">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500"/>
                                        <p:tgtEl>
                                          <p:spTgt spid="10"/>
                                        </p:tgtEl>
                                      </p:cBhvr>
                                    </p:animEffect>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4" dur="1750"/>
                                        <p:tgtEl>
                                          <p:spTgt spid="4">
                                            <p:graphicEl>
                                              <a:chart seriesIdx="0" categoryIdx="-4" bldStep="series"/>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75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750"/>
                                        <p:tgtEl>
                                          <p:spTgt spid="6"/>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4" dur="1750"/>
                                        <p:tgtEl>
                                          <p:spTgt spid="4">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9" dur="1500"/>
                                        <p:tgtEl>
                                          <p:spTgt spid="4">
                                            <p:graphicEl>
                                              <a:chart seriesIdx="2" categoryIdx="-4" bldStep="series"/>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34" dur="1500"/>
                                        <p:tgtEl>
                                          <p:spTgt spid="4">
                                            <p:graphicEl>
                                              <a:chart seriesIdx="3"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39" dur="1500"/>
                                        <p:tgtEl>
                                          <p:spTgt spid="4">
                                            <p:graphicEl>
                                              <a:chart seriesIdx="4" categoryIdx="-4" bldStep="series"/>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44" dur="1500"/>
                                        <p:tgtEl>
                                          <p:spTgt spid="4">
                                            <p:graphicEl>
                                              <a:chart seriesIdx="5" categoryIdx="-4" bldStep="series"/>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wipe(left)">
                                      <p:cBhvr>
                                        <p:cTn id="49" dur="1500"/>
                                        <p:tgtEl>
                                          <p:spTgt spid="4">
                                            <p:graphicEl>
                                              <a:chart seriesIdx="6" categoryIdx="-4" bldStep="series"/>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1750"/>
                                        <p:tgtEl>
                                          <p:spTgt spid="8"/>
                                        </p:tgtEl>
                                      </p:cBhvr>
                                    </p:animEffect>
                                  </p:childTnLst>
                                </p:cTn>
                              </p:par>
                              <p:par>
                                <p:cTn id="53" presetID="22" presetClass="entr" presetSubtype="8"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1750"/>
                                        <p:tgtEl>
                                          <p:spTgt spid="18"/>
                                        </p:tgtEl>
                                      </p:cBhvr>
                                    </p:animEffect>
                                  </p:childTnLst>
                                </p:cTn>
                              </p:par>
                            </p:childTnLst>
                          </p:cTn>
                        </p:par>
                        <p:par>
                          <p:cTn id="56" fill="hold">
                            <p:stCondLst>
                              <p:cond delay="1750"/>
                            </p:stCondLst>
                            <p:childTnLst>
                              <p:par>
                                <p:cTn id="57" presetID="6" presetClass="emph" presetSubtype="0" fill="hold" grpId="0" nodeType="afterEffect">
                                  <p:stCondLst>
                                    <p:cond delay="0"/>
                                  </p:stCondLst>
                                  <p:childTnLst>
                                    <p:animScale>
                                      <p:cBhvr>
                                        <p:cTn id="58"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7" grpId="0" uiExpand="1"/>
      <p:bldP spid="8" grpId="0"/>
      <p:bldP spid="9" grpId="0" animBg="1"/>
      <p:bldP spid="10" grpId="0"/>
    </p:bldLst>
  </p:timing>
</p:sld>
</file>

<file path=ppt/theme/theme1.xml><?xml version="1.0" encoding="utf-8"?>
<a:theme xmlns:a="http://schemas.openxmlformats.org/drawingml/2006/main" name="NCEHTheme">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NCEHTheme</Template>
  <TotalTime>8997</TotalTime>
  <Words>3998</Words>
  <Application>Microsoft Office PowerPoint</Application>
  <PresentationFormat>On-screen Show (4:3)</PresentationFormat>
  <Paragraphs>389</Paragraphs>
  <Slides>22</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Arial</vt:lpstr>
      <vt:lpstr>Calibri</vt:lpstr>
      <vt:lpstr>Cambria Math</vt:lpstr>
      <vt:lpstr>Courier New</vt:lpstr>
      <vt:lpstr>Myriad Web Pro</vt:lpstr>
      <vt:lpstr>Times New Roman</vt:lpstr>
      <vt:lpstr>Wingdings</vt:lpstr>
      <vt:lpstr>NCEHTheme</vt:lpstr>
      <vt:lpstr>CDC_OD_PPT_light([1]</vt:lpstr>
      <vt:lpstr>NCHHSTP_PPT_dark(</vt:lpstr>
      <vt:lpstr>1_NCHHSTP_PPT_dark(</vt:lpstr>
      <vt:lpstr>Asthma Prevalence and Health Care  Resource Utilization Estimates, United States, 2001-2017</vt:lpstr>
      <vt:lpstr>PowerPoint Presentation</vt:lpstr>
      <vt:lpstr>Introduction</vt:lpstr>
      <vt:lpstr>Introduction</vt:lpstr>
      <vt:lpstr>Introduction</vt:lpstr>
      <vt:lpstr>Introduction</vt:lpstr>
      <vt:lpstr>Adult Self-Reported Current Asthma Prevalence (%) by  State or Territory, 2017</vt:lpstr>
      <vt:lpstr>PowerPoint Presentation</vt:lpstr>
      <vt:lpstr>PowerPoint Presentation</vt:lpstr>
      <vt:lpstr>Current Asthma Prevalence by Race and Ethnicity: United States, 2001-2017</vt:lpstr>
      <vt:lpstr>PowerPoint Presentation</vt:lpstr>
      <vt:lpstr>Child and Adult Current Asthma Prevalence by Age and Sex:  United States, 2017</vt:lpstr>
      <vt:lpstr>PowerPoint Presentation</vt:lpstr>
      <vt:lpstr>PowerPoint Presentation</vt:lpstr>
      <vt:lpstr>Asthma Physician Office Visits:  United States, 2001–2016 </vt:lpstr>
      <vt:lpstr>Asthma Emergency Department Visits:  United States, 2001–2016   </vt:lpstr>
      <vt:lpstr>PowerPoint Presentation</vt:lpstr>
      <vt:lpstr>Asthma Deaths:   United States, 2001–2017  </vt:lpstr>
      <vt:lpstr>Technical Notes</vt:lpstr>
      <vt:lpstr>Sources</vt:lpstr>
      <vt:lpstr>Sources (continued)</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hatice zahran;vou5</dc:creator>
  <cp:lastModifiedBy>Myles, Zachary (CDC/DDNID/NCEH/DEHSP)</cp:lastModifiedBy>
  <cp:revision>641</cp:revision>
  <cp:lastPrinted>2019-04-24T14:45:54Z</cp:lastPrinted>
  <dcterms:created xsi:type="dcterms:W3CDTF">2010-10-25T18:55:03Z</dcterms:created>
  <dcterms:modified xsi:type="dcterms:W3CDTF">2019-05-30T18:00:49Z</dcterms:modified>
</cp:coreProperties>
</file>