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9"/>
  </p:notesMasterIdLst>
  <p:handoutMasterIdLst>
    <p:handoutMasterId r:id="rId50"/>
  </p:handoutMasterIdLst>
  <p:sldIdLst>
    <p:sldId id="257" r:id="rId2"/>
    <p:sldId id="308" r:id="rId3"/>
    <p:sldId id="312" r:id="rId4"/>
    <p:sldId id="313" r:id="rId5"/>
    <p:sldId id="258" r:id="rId6"/>
    <p:sldId id="256" r:id="rId7"/>
    <p:sldId id="259" r:id="rId8"/>
    <p:sldId id="261" r:id="rId9"/>
    <p:sldId id="260" r:id="rId10"/>
    <p:sldId id="301" r:id="rId11"/>
    <p:sldId id="262" r:id="rId12"/>
    <p:sldId id="263" r:id="rId13"/>
    <p:sldId id="264" r:id="rId14"/>
    <p:sldId id="270" r:id="rId15"/>
    <p:sldId id="265" r:id="rId16"/>
    <p:sldId id="266" r:id="rId17"/>
    <p:sldId id="306" r:id="rId18"/>
    <p:sldId id="267" r:id="rId19"/>
    <p:sldId id="268" r:id="rId20"/>
    <p:sldId id="302" r:id="rId21"/>
    <p:sldId id="269" r:id="rId22"/>
    <p:sldId id="273" r:id="rId23"/>
    <p:sldId id="274" r:id="rId24"/>
    <p:sldId id="275" r:id="rId25"/>
    <p:sldId id="276" r:id="rId26"/>
    <p:sldId id="278" r:id="rId27"/>
    <p:sldId id="289" r:id="rId28"/>
    <p:sldId id="279" r:id="rId29"/>
    <p:sldId id="281" r:id="rId30"/>
    <p:sldId id="304" r:id="rId31"/>
    <p:sldId id="303" r:id="rId32"/>
    <p:sldId id="282" r:id="rId33"/>
    <p:sldId id="307" r:id="rId34"/>
    <p:sldId id="283" r:id="rId35"/>
    <p:sldId id="288" r:id="rId36"/>
    <p:sldId id="290" r:id="rId37"/>
    <p:sldId id="291" r:id="rId38"/>
    <p:sldId id="292" r:id="rId39"/>
    <p:sldId id="295" r:id="rId40"/>
    <p:sldId id="294" r:id="rId41"/>
    <p:sldId id="297" r:id="rId42"/>
    <p:sldId id="298" r:id="rId43"/>
    <p:sldId id="300" r:id="rId44"/>
    <p:sldId id="305" r:id="rId45"/>
    <p:sldId id="309" r:id="rId46"/>
    <p:sldId id="310" r:id="rId47"/>
    <p:sldId id="311" r:id="rId48"/>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21" autoAdjust="0"/>
  </p:normalViewPr>
  <p:slideViewPr>
    <p:cSldViewPr snapToGrid="0" snapToObjects="1">
      <p:cViewPr varScale="1">
        <p:scale>
          <a:sx n="59" d="100"/>
          <a:sy n="59" d="100"/>
        </p:scale>
        <p:origin x="82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2" d="100"/>
          <a:sy n="82" d="100"/>
        </p:scale>
        <p:origin x="300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43375"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r>
              <a:rPr lang="en-US" dirty="0"/>
              <a:t>Alzheimer’s and Other Dementias – The Basics</a:t>
            </a:r>
          </a:p>
        </p:txBody>
      </p:sp>
    </p:spTree>
    <p:extLst>
      <p:ext uri="{BB962C8B-B14F-4D97-AF65-F5344CB8AC3E}">
        <p14:creationId xmlns:p14="http://schemas.microsoft.com/office/powerpoint/2010/main" val="3360451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5A34AD6A-5576-4AEE-A1C4-B90B26D6963C}" type="datetimeFigureOut">
              <a:rPr lang="en-US"/>
              <a:pPr>
                <a:defRPr/>
              </a:pPr>
              <a:t>10/24/2017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ADB8103C-4441-4391-887F-5757FC6E4E92}" type="slidenum">
              <a:rPr lang="en-US"/>
              <a:pPr>
                <a:defRPr/>
              </a:pPr>
              <a:t>‹#›</a:t>
            </a:fld>
            <a:endParaRPr lang="en-US" dirty="0"/>
          </a:p>
        </p:txBody>
      </p:sp>
    </p:spTree>
    <p:extLst>
      <p:ext uri="{BB962C8B-B14F-4D97-AF65-F5344CB8AC3E}">
        <p14:creationId xmlns:p14="http://schemas.microsoft.com/office/powerpoint/2010/main" val="40361543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nihseniorhealth.gov/alzheimersdisease/whatisalzheimersdisease/video/a2_na.html?intro=y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DISCLAIMERS</a:t>
            </a:r>
          </a:p>
          <a:p>
            <a:pPr eaLnBrk="1" hangingPunct="1">
              <a:spcBef>
                <a:spcPct val="0"/>
              </a:spcBef>
            </a:pPr>
            <a:r>
              <a:rPr lang="en-US" altLang="en-US" dirty="0" smtClean="0"/>
              <a:t>This publication was supported by Cooperative Agreement Number 5U58DP002945-05, funded by the Centers for Disease Control and Prevention. Its contents are solely the responsibility of the authors and do not necessarily represent the official views of the Centers for Disease Control and Prevention or the Department of Health and Human Services. </a:t>
            </a:r>
          </a:p>
          <a:p>
            <a:pPr eaLnBrk="1" hangingPunct="1">
              <a:spcBef>
                <a:spcPct val="0"/>
              </a:spcBef>
            </a:pPr>
            <a:endParaRPr lang="en-US" altLang="en-US" dirty="0" smtClean="0"/>
          </a:p>
          <a:p>
            <a:pPr eaLnBrk="1" hangingPunct="1">
              <a:spcBef>
                <a:spcPct val="0"/>
              </a:spcBef>
            </a:pPr>
            <a:r>
              <a:rPr lang="en-US" altLang="en-US" dirty="0" smtClean="0"/>
              <a:t>The mark "CDC” is owned by the US Dept. of Health and Human Services and is used with permission. Use of this logo is not an endorsement by HHS or CDC of any particular product, service, or enterprise. </a:t>
            </a:r>
          </a:p>
          <a:p>
            <a:pPr eaLnBrk="1" hangingPunct="1">
              <a:spcBef>
                <a:spcPct val="0"/>
              </a:spcBef>
            </a:pPr>
            <a:endParaRPr lang="en-US" altLang="en-US" dirty="0" smtClean="0"/>
          </a:p>
          <a:p>
            <a:pPr eaLnBrk="1" hangingPunct="1">
              <a:spcBef>
                <a:spcPct val="0"/>
              </a:spcBef>
            </a:pPr>
            <a:r>
              <a:rPr lang="en-US" altLang="en-US" b="1" dirty="0" smtClean="0"/>
              <a:t>Talking Points:</a:t>
            </a:r>
          </a:p>
          <a:p>
            <a:pPr eaLnBrk="1" hangingPunct="1">
              <a:spcBef>
                <a:spcPct val="0"/>
              </a:spcBef>
            </a:pPr>
            <a:endParaRPr lang="en-US" altLang="en-US" b="1" dirty="0" smtClean="0"/>
          </a:p>
          <a:p>
            <a:pPr eaLnBrk="1" hangingPunct="1">
              <a:spcBef>
                <a:spcPct val="0"/>
              </a:spcBef>
            </a:pPr>
            <a:r>
              <a:rPr lang="en-US" altLang="en-US" dirty="0" smtClean="0"/>
              <a:t>This presentation entitled, </a:t>
            </a:r>
            <a:r>
              <a:rPr lang="en-US" altLang="en-US" b="1" dirty="0" smtClean="0"/>
              <a:t>Alzheimer’s and Other Dementias – The Basics</a:t>
            </a:r>
            <a:r>
              <a:rPr lang="en-US" altLang="en-US" dirty="0" smtClean="0"/>
              <a:t> is part of a curriculum for public health students entitled, </a:t>
            </a:r>
            <a:r>
              <a:rPr lang="en-US" altLang="en-US" i="1" dirty="0" smtClean="0"/>
              <a:t>A Public Health Approach to Alzheimer’s and Other Dementias.</a:t>
            </a:r>
            <a:r>
              <a:rPr lang="en-US" altLang="en-US" dirty="0" smtClean="0"/>
              <a:t> It was developed by the Emory Centers for Training and Technical Assistance for the Alzheimer’s Association with funding from the Centers for Disease Control and Prevention.</a:t>
            </a:r>
          </a:p>
          <a:p>
            <a:pPr eaLnBrk="1" hangingPunct="1">
              <a:spcBef>
                <a:spcPct val="0"/>
              </a:spcBef>
            </a:pPr>
            <a:r>
              <a:rPr lang="en-US" altLang="en-US" dirty="0" smtClean="0"/>
              <a:t> </a:t>
            </a:r>
          </a:p>
          <a:p>
            <a:pPr eaLnBrk="1" hangingPunct="1">
              <a:spcBef>
                <a:spcPct val="0"/>
              </a:spcBef>
            </a:pPr>
            <a:endParaRPr lang="en-US" altLang="en-US" dirty="0" smtClean="0"/>
          </a:p>
          <a:p>
            <a:pPr eaLnBrk="1" hangingPunct="1">
              <a:spcBef>
                <a:spcPct val="0"/>
              </a:spcBef>
            </a:pPr>
            <a:r>
              <a:rPr lang="en-US" altLang="en-US" dirty="0" smtClean="0"/>
              <a:t>This module provides background information on cognitive health, cognitive impairment, dementia, and Alzheimer’s disease.  It provides essential information on Alzheimer’s disease, including what is known about its causes, its progression, risk factors, and care.</a:t>
            </a:r>
          </a:p>
          <a:p>
            <a:pPr eaLnBrk="1" hangingPunct="1">
              <a:spcBef>
                <a:spcPct val="0"/>
              </a:spcBef>
            </a:pPr>
            <a:endParaRPr lang="en-US" altLang="en-US" b="1" dirty="0" smtClean="0"/>
          </a:p>
          <a:p>
            <a:pPr eaLnBrk="1" hangingPunct="1">
              <a:spcBef>
                <a:spcPct val="0"/>
              </a:spcBef>
            </a:pP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6AFEB35-3ABB-4A03-BE13-239661450873}" type="slidenum">
              <a:rPr lang="en-US" altLang="en-US" smtClean="0">
                <a:latin typeface="Calibri" panose="020F0502020204030204" pitchFamily="34" charset="0"/>
              </a:rPr>
              <a:pPr fontAlgn="base">
                <a:spcBef>
                  <a:spcPct val="0"/>
                </a:spcBef>
                <a:spcAft>
                  <a:spcPct val="0"/>
                </a:spcAft>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65967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Next we turn to </a:t>
            </a:r>
            <a:r>
              <a:rPr lang="en-US" altLang="en-US" b="1" smtClean="0"/>
              <a:t>dementia</a:t>
            </a:r>
            <a:r>
              <a:rPr lang="en-US" altLang="en-US" smtClean="0"/>
              <a:t>.</a:t>
            </a:r>
          </a:p>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37DC80E-F261-4781-B480-3E81159AE590}" type="slidenum">
              <a:rPr lang="en-US" altLang="en-US" smtClean="0">
                <a:latin typeface="Calibri" panose="020F0502020204030204" pitchFamily="34" charset="0"/>
              </a:rPr>
              <a:pPr fontAlgn="base">
                <a:spcBef>
                  <a:spcPct val="0"/>
                </a:spcBef>
                <a:spcAft>
                  <a:spcPct val="0"/>
                </a:spcAft>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60660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Dementia is a general term for a </a:t>
            </a:r>
            <a:r>
              <a:rPr lang="en-US" altLang="en-US" b="1" smtClean="0"/>
              <a:t>decline in mental ability</a:t>
            </a:r>
            <a:r>
              <a:rPr lang="en-US" altLang="en-US" smtClean="0"/>
              <a:t> severe enough to interfere with daily life. </a:t>
            </a:r>
          </a:p>
          <a:p>
            <a:pPr eaLnBrk="1" hangingPunct="1">
              <a:spcBef>
                <a:spcPct val="0"/>
              </a:spcBef>
            </a:pPr>
            <a:endParaRPr lang="en-US" altLang="en-US" smtClean="0"/>
          </a:p>
          <a:p>
            <a:pPr eaLnBrk="1" hangingPunct="1">
              <a:spcBef>
                <a:spcPct val="0"/>
              </a:spcBef>
            </a:pPr>
            <a:r>
              <a:rPr lang="en-US" altLang="en-US" smtClean="0"/>
              <a:t>Dementia is not a specific disease.  It’s an overall term that describes a </a:t>
            </a:r>
            <a:r>
              <a:rPr lang="en-US" altLang="en-US" b="1" smtClean="0"/>
              <a:t>wide range of symptoms</a:t>
            </a:r>
            <a:r>
              <a:rPr lang="en-US" altLang="en-US" smtClean="0"/>
              <a:t> associated with a decline in memory or other thinking skills.  </a:t>
            </a:r>
          </a:p>
          <a:p>
            <a:pPr eaLnBrk="1" hangingPunct="1">
              <a:spcBef>
                <a:spcPct val="0"/>
              </a:spcBef>
            </a:pPr>
            <a:endParaRPr lang="en-US" altLang="en-US" smtClean="0"/>
          </a:p>
          <a:p>
            <a:pPr eaLnBrk="1" hangingPunct="1">
              <a:spcBef>
                <a:spcPct val="0"/>
              </a:spcBef>
            </a:pPr>
            <a:r>
              <a:rPr lang="en-US" altLang="en-US" smtClean="0"/>
              <a:t>Dementia is </a:t>
            </a:r>
            <a:r>
              <a:rPr lang="en-US" altLang="en-US" b="1" smtClean="0"/>
              <a:t>NOT normal aging</a:t>
            </a:r>
            <a:r>
              <a:rPr lang="en-US" altLang="en-US" smtClean="0"/>
              <a:t>.  </a:t>
            </a:r>
          </a:p>
          <a:p>
            <a:pPr eaLnBrk="1" hangingPunct="1">
              <a:spcBef>
                <a:spcPct val="0"/>
              </a:spcBef>
            </a:pPr>
            <a:endParaRPr lang="en-US" altLang="en-US" smtClean="0"/>
          </a:p>
          <a:p>
            <a:pPr eaLnBrk="1" hangingPunct="1">
              <a:spcBef>
                <a:spcPct val="0"/>
              </a:spcBef>
            </a:pPr>
            <a:r>
              <a:rPr lang="en-US" altLang="en-US" smtClean="0"/>
              <a:t>It is caused by </a:t>
            </a:r>
            <a:r>
              <a:rPr lang="en-US" altLang="en-US" b="1" smtClean="0"/>
              <a:t>damage</a:t>
            </a:r>
            <a:r>
              <a:rPr lang="en-US" altLang="en-US" smtClean="0"/>
              <a:t> to </a:t>
            </a:r>
            <a:r>
              <a:rPr lang="en-US" altLang="en-US" b="1" smtClean="0"/>
              <a:t>brain cells</a:t>
            </a:r>
            <a:r>
              <a:rPr lang="en-US" altLang="en-US" smtClean="0"/>
              <a:t> from disease or trauma (such as a brain injury or stroke).  This damage interferes with the ability of brain cells to communicate with each other.  When brain cells cannot communicate normally, thinking, behavior, and feelings can be affected.</a:t>
            </a:r>
          </a:p>
          <a:p>
            <a:pPr eaLnBrk="1" hangingPunct="1">
              <a:spcBef>
                <a:spcPct val="0"/>
              </a:spcBef>
            </a:pPr>
            <a:r>
              <a:rPr lang="en-US" altLang="en-US" smtClean="0"/>
              <a:t>  </a:t>
            </a:r>
          </a:p>
          <a:p>
            <a:pPr eaLnBrk="1" hangingPunct="1">
              <a:spcBef>
                <a:spcPct val="0"/>
              </a:spcBef>
            </a:pPr>
            <a:r>
              <a:rPr lang="en-US" altLang="en-US" smtClean="0"/>
              <a:t>Many dementias are progressive, meaning symptoms start out slowly and gradually get worse. </a:t>
            </a:r>
          </a:p>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3C73485-0310-4FCC-9FC1-6F0A123A3609}" type="slidenum">
              <a:rPr lang="en-US" altLang="en-US" smtClean="0">
                <a:latin typeface="Calibri" panose="020F0502020204030204" pitchFamily="34" charset="0"/>
              </a:rPr>
              <a:pPr fontAlgn="base">
                <a:spcBef>
                  <a:spcPct val="0"/>
                </a:spcBef>
                <a:spcAft>
                  <a:spcPct val="0"/>
                </a:spcAft>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52373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i="1" dirty="0" smtClean="0"/>
              <a:t>(Provide descriptions as needed):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There are numerous types of dementia:</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Alzheimer’s disease</a:t>
            </a:r>
            <a:r>
              <a:rPr lang="en-US" dirty="0" smtClean="0"/>
              <a:t>: </a:t>
            </a:r>
            <a:r>
              <a:rPr lang="en-US" i="1" dirty="0" smtClean="0"/>
              <a:t>description begins on slide #12</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Vascular dementia</a:t>
            </a:r>
            <a:r>
              <a:rPr lang="en-US" dirty="0" smtClean="0"/>
              <a:t>: </a:t>
            </a:r>
            <a:r>
              <a:rPr lang="en-US" i="1" dirty="0" smtClean="0"/>
              <a:t>description on slide #11</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Dementia with Lewy bodies (DLB)</a:t>
            </a:r>
            <a:r>
              <a:rPr lang="en-US" dirty="0" smtClean="0"/>
              <a:t>: memory loss and thinking problems common in Alzheimer’s disease; more likely to have initial or early symptoms such as sleep disturbances, well-formed visual hallucinations, and muscle rigidity or other </a:t>
            </a:r>
            <a:r>
              <a:rPr lang="en-US" u="sng" dirty="0" smtClean="0"/>
              <a:t>parkinsonian movement features</a:t>
            </a:r>
            <a:r>
              <a:rPr lang="en-US" dirty="0" smtClean="0"/>
              <a:t> </a:t>
            </a:r>
          </a:p>
          <a:p>
            <a:pPr marL="181240" indent="-181240" eaLnBrk="1" fontAlgn="auto" hangingPunct="1">
              <a:spcBef>
                <a:spcPts val="0"/>
              </a:spcBef>
              <a:spcAft>
                <a:spcPts val="0"/>
              </a:spcAft>
              <a:buFont typeface="Arial" panose="020B0604020202020204" pitchFamily="34" charset="0"/>
              <a:buChar char="•"/>
              <a:defRPr/>
            </a:pPr>
            <a:r>
              <a:rPr lang="en-US" b="1" dirty="0" smtClean="0"/>
              <a:t>Mixed dementia</a:t>
            </a:r>
            <a:r>
              <a:rPr lang="en-US" dirty="0" smtClean="0"/>
              <a:t>: abnormalities linked to more than one type of dementia occur simultaneously in the brain; researchers increasingly believe a large number of dementia cases are of mixed pathology</a:t>
            </a:r>
          </a:p>
          <a:p>
            <a:pPr marL="181240" indent="-181240" eaLnBrk="1" fontAlgn="auto" hangingPunct="1">
              <a:spcBef>
                <a:spcPts val="0"/>
              </a:spcBef>
              <a:spcAft>
                <a:spcPts val="0"/>
              </a:spcAft>
              <a:buFont typeface="Arial" panose="020B0604020202020204" pitchFamily="34" charset="0"/>
              <a:buChar char="•"/>
              <a:defRPr/>
            </a:pPr>
            <a:r>
              <a:rPr lang="en-US" b="1" dirty="0" smtClean="0"/>
              <a:t>Parkinson’s disease</a:t>
            </a:r>
            <a:r>
              <a:rPr lang="en-US" dirty="0" smtClean="0"/>
              <a:t>: brain changes begin in a region that plays a key role in movement; as changes gradually spread, they often begin to affect mental functions, including memory and the ability to pay attention, make sound judgments and plan the steps needed to complete a task</a:t>
            </a:r>
          </a:p>
          <a:p>
            <a:pPr marL="181240" indent="-181240" eaLnBrk="1" fontAlgn="auto" hangingPunct="1">
              <a:spcBef>
                <a:spcPts val="0"/>
              </a:spcBef>
              <a:spcAft>
                <a:spcPts val="0"/>
              </a:spcAft>
              <a:buFont typeface="Arial" panose="020B0604020202020204" pitchFamily="34" charset="0"/>
              <a:buChar char="•"/>
              <a:defRPr/>
            </a:pPr>
            <a:r>
              <a:rPr lang="en-US" b="1" dirty="0" smtClean="0"/>
              <a:t>Frontotemporal dementia</a:t>
            </a:r>
            <a:r>
              <a:rPr lang="en-US" dirty="0" smtClean="0"/>
              <a:t>: typical symptoms include changes in personality and behavior and difficulty with language; nerve cells in the front and side regions of the brain are especially affected</a:t>
            </a:r>
          </a:p>
          <a:p>
            <a:pPr marL="181240" indent="-181240" eaLnBrk="1" fontAlgn="auto" hangingPunct="1">
              <a:spcBef>
                <a:spcPts val="0"/>
              </a:spcBef>
              <a:spcAft>
                <a:spcPts val="0"/>
              </a:spcAft>
              <a:buFont typeface="Arial" panose="020B0604020202020204" pitchFamily="34" charset="0"/>
              <a:buChar char="•"/>
              <a:defRPr/>
            </a:pPr>
            <a:r>
              <a:rPr lang="en-US" b="1" dirty="0" smtClean="0"/>
              <a:t>Creutzfeldt-Jakob disease</a:t>
            </a:r>
            <a:r>
              <a:rPr lang="en-US" dirty="0" smtClean="0"/>
              <a:t>: rapidly fatal disorder that impairs memory and coordination and causes behavior changes; variant CJD (“mad cow disease”) occurs in cattle and has been transmitted to people under certain circumstances</a:t>
            </a:r>
          </a:p>
          <a:p>
            <a:pPr marL="181240" indent="-181240" eaLnBrk="1" fontAlgn="auto" hangingPunct="1">
              <a:spcBef>
                <a:spcPts val="0"/>
              </a:spcBef>
              <a:spcAft>
                <a:spcPts val="0"/>
              </a:spcAft>
              <a:buFont typeface="Arial" panose="020B0604020202020204" pitchFamily="34" charset="0"/>
              <a:buChar char="•"/>
              <a:defRPr/>
            </a:pPr>
            <a:r>
              <a:rPr lang="en-US" b="1" dirty="0" smtClean="0"/>
              <a:t>Normal pressure hydrocephalus</a:t>
            </a:r>
            <a:r>
              <a:rPr lang="en-US" dirty="0" smtClean="0"/>
              <a:t>: symptoms include difficulty walking, memory loss, and inability to control urination; caused by the buildup of fluid in the brain</a:t>
            </a:r>
          </a:p>
          <a:p>
            <a:pPr marL="181240" indent="-181240" eaLnBrk="1" fontAlgn="auto" hangingPunct="1">
              <a:spcBef>
                <a:spcPts val="0"/>
              </a:spcBef>
              <a:spcAft>
                <a:spcPts val="0"/>
              </a:spcAft>
              <a:buFont typeface="Arial" panose="020B0604020202020204" pitchFamily="34" charset="0"/>
              <a:buChar char="•"/>
              <a:defRPr/>
            </a:pPr>
            <a:r>
              <a:rPr lang="en-US" b="1" dirty="0" smtClean="0"/>
              <a:t>Huntington’s disease</a:t>
            </a:r>
            <a:r>
              <a:rPr lang="en-US" dirty="0" smtClean="0"/>
              <a:t>: progressive brain disorder caused by a single defective gene on chromosome 4; symptoms include abnormal involuntary movements, a severe decline in thinking and reasoning skills, irritability, depression, and other mood changes</a:t>
            </a:r>
          </a:p>
          <a:p>
            <a:pPr marL="181240" indent="-181240" eaLnBrk="1" fontAlgn="auto" hangingPunct="1">
              <a:spcBef>
                <a:spcPts val="0"/>
              </a:spcBef>
              <a:spcAft>
                <a:spcPts val="0"/>
              </a:spcAft>
              <a:buFont typeface="Arial" panose="020B0604020202020204" pitchFamily="34" charset="0"/>
              <a:buChar char="•"/>
              <a:defRPr/>
            </a:pPr>
            <a:r>
              <a:rPr lang="en-US" b="1" dirty="0" smtClean="0"/>
              <a:t>Wernicke-Korsakoff Syndrome</a:t>
            </a:r>
            <a:r>
              <a:rPr lang="en-US" dirty="0" smtClean="0"/>
              <a:t>: a chronic memory disorder caused by severe deficiency of thiamine (vitamin B-1); most common cause is alcohol misuse; memory problems may be strikingly severe while other thinking and social skills seem relatively unaffected</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b="1" dirty="0" smtClean="0"/>
              <a:t>Alzheimer’s disease</a:t>
            </a:r>
            <a:r>
              <a:rPr lang="en-US" dirty="0" smtClean="0"/>
              <a:t> and </a:t>
            </a:r>
            <a:r>
              <a:rPr lang="en-US" b="1" dirty="0" smtClean="0"/>
              <a:t>vascular dementia</a:t>
            </a:r>
            <a:r>
              <a:rPr lang="en-US" dirty="0" smtClean="0"/>
              <a:t> are the most </a:t>
            </a:r>
            <a:r>
              <a:rPr lang="en-US" b="1" dirty="0" smtClean="0"/>
              <a:t>common</a:t>
            </a:r>
            <a:r>
              <a:rPr lang="en-US" dirty="0" smtClean="0"/>
              <a:t> types of dementia.</a:t>
            </a:r>
          </a:p>
          <a:p>
            <a:pPr eaLnBrk="1" fontAlgn="auto" hangingPunct="1">
              <a:spcBef>
                <a:spcPts val="0"/>
              </a:spcBef>
              <a:spcAft>
                <a:spcPts val="0"/>
              </a:spcAft>
              <a:defRPr/>
            </a:pPr>
            <a:r>
              <a:rPr lang="en-US" dirty="0" smtClean="0"/>
              <a:t> </a:t>
            </a: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A17246E-5229-42EF-A2ED-DE81BBB56C9F}" type="slidenum">
              <a:rPr lang="en-US" altLang="en-US" smtClean="0">
                <a:latin typeface="Calibri" panose="020F0502020204030204" pitchFamily="34" charset="0"/>
              </a:rPr>
              <a:pPr fontAlgn="base">
                <a:spcBef>
                  <a:spcPct val="0"/>
                </a:spcBef>
                <a:spcAft>
                  <a:spcPct val="0"/>
                </a:spcAft>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1334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Vascular dementia</a:t>
            </a:r>
            <a:r>
              <a:rPr lang="en-US" altLang="en-US" smtClean="0"/>
              <a:t> is widely considered as the second most common cause of dementia after Alzheimer’s disease, accounting for </a:t>
            </a:r>
            <a:r>
              <a:rPr lang="en-US" altLang="en-US" b="1" smtClean="0"/>
              <a:t>20% to 30%</a:t>
            </a:r>
            <a:r>
              <a:rPr lang="en-US" altLang="en-US" smtClean="0"/>
              <a:t> of cases.  </a:t>
            </a:r>
          </a:p>
          <a:p>
            <a:pPr eaLnBrk="1" hangingPunct="1">
              <a:spcBef>
                <a:spcPct val="0"/>
              </a:spcBef>
            </a:pPr>
            <a:endParaRPr lang="en-US" altLang="en-US" smtClean="0"/>
          </a:p>
          <a:p>
            <a:pPr eaLnBrk="1" hangingPunct="1">
              <a:spcBef>
                <a:spcPct val="0"/>
              </a:spcBef>
            </a:pPr>
            <a:r>
              <a:rPr lang="en-US" altLang="en-US" smtClean="0"/>
              <a:t>Vascular dementia is a decline in thinking skills caused by conditions that block or reduce blood flow to the brain, depriving brain cells of vital oxygen and nutrients.</a:t>
            </a:r>
          </a:p>
          <a:p>
            <a:pPr eaLnBrk="1" hangingPunct="1">
              <a:spcBef>
                <a:spcPct val="0"/>
              </a:spcBef>
            </a:pPr>
            <a:endParaRPr lang="en-US" altLang="en-US" smtClean="0"/>
          </a:p>
          <a:p>
            <a:pPr eaLnBrk="1" hangingPunct="1">
              <a:spcBef>
                <a:spcPct val="0"/>
              </a:spcBef>
            </a:pPr>
            <a:r>
              <a:rPr lang="en-US" altLang="en-US" smtClean="0"/>
              <a:t>In vascular dementia, changes in thinking sometimes </a:t>
            </a:r>
            <a:r>
              <a:rPr lang="en-US" altLang="en-US" b="1" smtClean="0"/>
              <a:t>occur suddenly</a:t>
            </a:r>
            <a:r>
              <a:rPr lang="en-US" altLang="en-US" smtClean="0"/>
              <a:t> following strokes that block major brain blood vessels.  Thinking problems may also begin as mild changes that worsen gradually as a result of multiple minor strokes or other conditions that affect smaller blood vessels, leading to cumulative damage.</a:t>
            </a:r>
          </a:p>
          <a:p>
            <a:pPr eaLnBrk="1" hangingPunct="1">
              <a:spcBef>
                <a:spcPct val="0"/>
              </a:spcBef>
            </a:pPr>
            <a:endParaRPr lang="en-US" altLang="en-US" smtClean="0"/>
          </a:p>
          <a:p>
            <a:pPr eaLnBrk="1" hangingPunct="1">
              <a:spcBef>
                <a:spcPct val="0"/>
              </a:spcBef>
            </a:pPr>
            <a:r>
              <a:rPr lang="en-US" altLang="en-US" smtClean="0"/>
              <a:t>Researchers increasingly believe that many people have mixed vascular dementia and Alzheimer’s.  </a:t>
            </a:r>
          </a:p>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B028165-D1EA-4B9F-B44D-19D085FC38DA}" type="slidenum">
              <a:rPr lang="en-US" altLang="en-US" smtClean="0">
                <a:latin typeface="Calibri" panose="020F0502020204030204" pitchFamily="34" charset="0"/>
              </a:rPr>
              <a:pPr fontAlgn="base">
                <a:spcBef>
                  <a:spcPct val="0"/>
                </a:spcBef>
                <a:spcAft>
                  <a:spcPct val="0"/>
                </a:spcAft>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07804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most common type of dementia is Alzheimer’s disease. We will focus our attention on understanding more about the stages of Alzheimer’s as well as risk factors, treatment and management of the disease. </a:t>
            </a:r>
          </a:p>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D26662F-B950-4088-8FB7-89C6685B6F56}" type="slidenum">
              <a:rPr lang="en-US" altLang="en-US" smtClean="0">
                <a:latin typeface="Calibri" panose="020F0502020204030204" pitchFamily="34" charset="0"/>
              </a:rPr>
              <a:pPr fontAlgn="base">
                <a:spcBef>
                  <a:spcPct val="0"/>
                </a:spcBef>
                <a:spcAft>
                  <a:spcPct val="0"/>
                </a:spcAft>
              </a:pPr>
              <a:t>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2904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Alzheimer’s disease</a:t>
            </a:r>
            <a:r>
              <a:rPr lang="en-US" altLang="en-US" smtClean="0"/>
              <a:t> is the most common type of dementia.  It accounts for an estimated 60% to 80% of cases.  </a:t>
            </a:r>
          </a:p>
          <a:p>
            <a:pPr eaLnBrk="1" hangingPunct="1">
              <a:spcBef>
                <a:spcPct val="0"/>
              </a:spcBef>
            </a:pPr>
            <a:endParaRPr lang="en-US" altLang="en-US" smtClean="0"/>
          </a:p>
          <a:p>
            <a:pPr eaLnBrk="1" hangingPunct="1">
              <a:spcBef>
                <a:spcPct val="0"/>
              </a:spcBef>
            </a:pPr>
            <a:r>
              <a:rPr lang="en-US" altLang="en-US" smtClean="0"/>
              <a:t>Alzheimer’s disease is a progressive disease, in which dementia symptoms gradually worsen over a number of years. </a:t>
            </a:r>
          </a:p>
          <a:p>
            <a:pPr eaLnBrk="1" hangingPunct="1">
              <a:spcBef>
                <a:spcPct val="0"/>
              </a:spcBef>
            </a:pPr>
            <a:endParaRPr lang="en-US" altLang="en-US" smtClean="0"/>
          </a:p>
          <a:p>
            <a:pPr eaLnBrk="1" hangingPunct="1">
              <a:spcBef>
                <a:spcPct val="0"/>
              </a:spcBef>
            </a:pPr>
            <a:r>
              <a:rPr lang="en-US" altLang="en-US" smtClean="0"/>
              <a:t>In its mild (early) stages, people experience some memory loss, but with severe (late-stage) Alzheimer’s disease, individuals lose the ability to carry on a conversation and respond to their environment.  The degenerative nature of the disease means many in the severe stage have difficulty moving, often become bed-bound, and need around-the-clock care.  </a:t>
            </a:r>
          </a:p>
          <a:p>
            <a:pPr eaLnBrk="1" hangingPunct="1">
              <a:spcBef>
                <a:spcPct val="0"/>
              </a:spcBef>
            </a:pPr>
            <a:endParaRPr lang="en-US" altLang="en-US" smtClean="0"/>
          </a:p>
          <a:p>
            <a:pPr eaLnBrk="1" hangingPunct="1">
              <a:spcBef>
                <a:spcPct val="0"/>
              </a:spcBef>
            </a:pPr>
            <a:r>
              <a:rPr lang="en-US" altLang="en-US" i="1" smtClean="0"/>
              <a:t>*Note: The image on the slide shows a healthy brain (left side) as compared to a severe Alzheimer’s brain (right side).  The Alzheimer’s brain is significantly smaller than the healthy brain.</a:t>
            </a:r>
            <a:endParaRPr lang="en-US" altLang="en-US" smtClean="0"/>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37B5581-2361-4F1A-9E4E-F377A4E9F6CA}" type="slidenum">
              <a:rPr lang="en-US" altLang="en-US" smtClean="0">
                <a:latin typeface="Calibri" panose="020F0502020204030204" pitchFamily="34" charset="0"/>
              </a:rPr>
              <a:pPr fontAlgn="base">
                <a:spcBef>
                  <a:spcPct val="0"/>
                </a:spcBef>
                <a:spcAft>
                  <a:spcPct val="0"/>
                </a:spcAft>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93359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was first </a:t>
            </a:r>
            <a:r>
              <a:rPr lang="en-US" altLang="en-US" b="1" smtClean="0"/>
              <a:t>identified</a:t>
            </a:r>
            <a:r>
              <a:rPr lang="en-US" altLang="en-US" smtClean="0"/>
              <a:t> in 1906 by Dr. Alois Alzheimer.  He noticed certain changes in the brain tissue of a woman who had died after a mental illness that included symptoms of memory loss, language problems, and unpredictable behavior. </a:t>
            </a:r>
          </a:p>
          <a:p>
            <a:pPr eaLnBrk="1" hangingPunct="1">
              <a:spcBef>
                <a:spcPct val="0"/>
              </a:spcBef>
            </a:pPr>
            <a:r>
              <a:rPr lang="en-US" altLang="en-US" smtClean="0"/>
              <a:t> </a:t>
            </a:r>
          </a:p>
          <a:p>
            <a:pPr eaLnBrk="1" hangingPunct="1">
              <a:spcBef>
                <a:spcPct val="0"/>
              </a:spcBef>
            </a:pPr>
            <a:r>
              <a:rPr lang="en-US" altLang="en-US" smtClean="0"/>
              <a:t>Dr. Alzheimer examined her brain after her death and found many </a:t>
            </a:r>
            <a:r>
              <a:rPr lang="en-US" altLang="en-US" b="1" smtClean="0"/>
              <a:t>abnormal clumps</a:t>
            </a:r>
            <a:r>
              <a:rPr lang="en-US" altLang="en-US" smtClean="0"/>
              <a:t> (now called amyloid plaques) and tangled bundles of fibers (now called neurofibrillary, or tau, tangles).  </a:t>
            </a:r>
          </a:p>
          <a:p>
            <a:pPr eaLnBrk="1" hangingPunct="1">
              <a:spcBef>
                <a:spcPct val="0"/>
              </a:spcBef>
            </a:pPr>
            <a:endParaRPr lang="en-US" altLang="en-US" smtClean="0"/>
          </a:p>
          <a:p>
            <a:pPr eaLnBrk="1" hangingPunct="1">
              <a:spcBef>
                <a:spcPct val="0"/>
              </a:spcBef>
            </a:pPr>
            <a:r>
              <a:rPr lang="en-US" altLang="en-US" smtClean="0"/>
              <a:t>These </a:t>
            </a:r>
            <a:r>
              <a:rPr lang="en-US" altLang="en-US" b="1" smtClean="0"/>
              <a:t>plaques</a:t>
            </a:r>
            <a:r>
              <a:rPr lang="en-US" altLang="en-US" smtClean="0"/>
              <a:t> and </a:t>
            </a:r>
            <a:r>
              <a:rPr lang="en-US" altLang="en-US" b="1" smtClean="0"/>
              <a:t>tangles</a:t>
            </a:r>
            <a:r>
              <a:rPr lang="en-US" altLang="en-US" smtClean="0"/>
              <a:t> in the brain are still considered some of the hallmarks of Alzheimer’s disease, along with the loss of connections between </a:t>
            </a:r>
            <a:r>
              <a:rPr lang="en-US" altLang="en-US" b="1" smtClean="0"/>
              <a:t>nerve cells</a:t>
            </a:r>
            <a:r>
              <a:rPr lang="en-US" altLang="en-US" smtClean="0"/>
              <a:t> (neurons) in the brain.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25198B7-3791-44D2-A227-0FD857AC216A}" type="slidenum">
              <a:rPr lang="en-US" altLang="en-US" smtClean="0">
                <a:latin typeface="Calibri" panose="020F0502020204030204" pitchFamily="34" charset="0"/>
              </a:rPr>
              <a:pPr fontAlgn="base">
                <a:spcBef>
                  <a:spcPct val="0"/>
                </a:spcBef>
                <a:spcAft>
                  <a:spcPct val="0"/>
                </a:spcAft>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43938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leads to </a:t>
            </a:r>
            <a:r>
              <a:rPr lang="en-US" altLang="en-US" b="1" smtClean="0"/>
              <a:t>nerve cell death</a:t>
            </a:r>
            <a:r>
              <a:rPr lang="en-US" altLang="en-US" smtClean="0"/>
              <a:t> and </a:t>
            </a:r>
            <a:r>
              <a:rPr lang="en-US" altLang="en-US" b="1" smtClean="0"/>
              <a:t>tissue loss</a:t>
            </a:r>
            <a:r>
              <a:rPr lang="en-US" altLang="en-US" smtClean="0"/>
              <a:t> throughout the brain.  Over time, the brain </a:t>
            </a:r>
            <a:r>
              <a:rPr lang="en-US" altLang="en-US" b="1" smtClean="0"/>
              <a:t>shrinks dramatically</a:t>
            </a:r>
            <a:r>
              <a:rPr lang="en-US" altLang="en-US" smtClean="0"/>
              <a:t>, affecting nearly all its functions.</a:t>
            </a:r>
          </a:p>
          <a:p>
            <a:pPr eaLnBrk="1" hangingPunct="1">
              <a:spcBef>
                <a:spcPct val="0"/>
              </a:spcBef>
            </a:pPr>
            <a:endParaRPr lang="en-US" altLang="en-US" smtClean="0"/>
          </a:p>
          <a:p>
            <a:pPr eaLnBrk="1" hangingPunct="1">
              <a:spcBef>
                <a:spcPct val="0"/>
              </a:spcBef>
            </a:pPr>
            <a:r>
              <a:rPr lang="en-US" altLang="en-US" smtClean="0"/>
              <a:t>Scientists are not absolutely sure what causes cell death and tissue loss in the Alzheimer’s brain, but </a:t>
            </a:r>
            <a:r>
              <a:rPr lang="en-US" altLang="en-US" b="1" smtClean="0"/>
              <a:t>plaques</a:t>
            </a:r>
            <a:r>
              <a:rPr lang="en-US" altLang="en-US" smtClean="0"/>
              <a:t> and </a:t>
            </a:r>
            <a:r>
              <a:rPr lang="en-US" altLang="en-US" b="1" smtClean="0"/>
              <a:t>tangles</a:t>
            </a:r>
            <a:r>
              <a:rPr lang="en-US" altLang="en-US" smtClean="0"/>
              <a:t> are prime suspects.  </a:t>
            </a:r>
          </a:p>
          <a:p>
            <a:pPr eaLnBrk="1" hangingPunct="1">
              <a:spcBef>
                <a:spcPct val="0"/>
              </a:spcBef>
            </a:pPr>
            <a:endParaRPr lang="en-US" altLang="en-US" smtClean="0"/>
          </a:p>
          <a:p>
            <a:pPr eaLnBrk="1" hangingPunct="1">
              <a:spcBef>
                <a:spcPct val="0"/>
              </a:spcBef>
            </a:pPr>
            <a:r>
              <a:rPr lang="en-US" altLang="en-US" b="1" smtClean="0"/>
              <a:t>Plaques</a:t>
            </a:r>
            <a:r>
              <a:rPr lang="en-US" altLang="en-US" smtClean="0"/>
              <a:t>, abnormal clusters of protein fragments, build up between nerve cells in the brain.  Plaques form when protein pieces called </a:t>
            </a:r>
            <a:r>
              <a:rPr lang="en-US" altLang="en-US" b="1" smtClean="0"/>
              <a:t>beta-amyloid</a:t>
            </a:r>
            <a:r>
              <a:rPr lang="en-US" altLang="en-US" smtClean="0"/>
              <a:t> clump together.  </a:t>
            </a:r>
          </a:p>
          <a:p>
            <a:pPr eaLnBrk="1" hangingPunct="1">
              <a:spcBef>
                <a:spcPct val="0"/>
              </a:spcBef>
            </a:pPr>
            <a:endParaRPr lang="en-US" altLang="en-US" smtClean="0"/>
          </a:p>
          <a:p>
            <a:pPr eaLnBrk="1" hangingPunct="1">
              <a:spcBef>
                <a:spcPct val="0"/>
              </a:spcBef>
            </a:pPr>
            <a:r>
              <a:rPr lang="en-US" altLang="en-US" smtClean="0"/>
              <a:t>Dead and dying nerve cells contain </a:t>
            </a:r>
            <a:r>
              <a:rPr lang="en-US" altLang="en-US" b="1" smtClean="0"/>
              <a:t>tangles</a:t>
            </a:r>
            <a:r>
              <a:rPr lang="en-US" altLang="en-US" smtClean="0"/>
              <a:t>, which are made up of twisted strands of another protein.  </a:t>
            </a:r>
          </a:p>
          <a:p>
            <a:pPr eaLnBrk="1" hangingPunct="1">
              <a:spcBef>
                <a:spcPct val="0"/>
              </a:spcBef>
            </a:pPr>
            <a:endParaRPr lang="en-US" altLang="en-US" smtClean="0"/>
          </a:p>
          <a:p>
            <a:pPr eaLnBrk="1" hangingPunct="1">
              <a:spcBef>
                <a:spcPct val="0"/>
              </a:spcBef>
            </a:pPr>
            <a:r>
              <a:rPr lang="en-US" altLang="en-US" smtClean="0"/>
              <a:t>Plaques and tangles tend to spread through the brain in a predictable pattern as Alzheimer’s disease progresses.</a:t>
            </a:r>
          </a:p>
          <a:p>
            <a:pPr eaLnBrk="1" hangingPunct="1">
              <a:spcBef>
                <a:spcPct val="0"/>
              </a:spcBef>
            </a:pPr>
            <a:endParaRPr lang="en-US" altLang="en-US" smtClean="0"/>
          </a:p>
          <a:p>
            <a:pPr eaLnBrk="1" hangingPunct="1">
              <a:spcBef>
                <a:spcPct val="0"/>
              </a:spcBef>
            </a:pPr>
            <a:r>
              <a:rPr lang="en-US" altLang="en-US" i="1" smtClean="0"/>
              <a:t>*Note: The image on the slide shows a microscopic illustration of Alzheimer’s tissue with plaques and tangles.</a:t>
            </a:r>
            <a:endParaRPr lang="en-US" altLang="en-US" smtClean="0"/>
          </a:p>
          <a:p>
            <a:pPr eaLnBrk="1" hangingPunct="1">
              <a:spcBef>
                <a:spcPct val="0"/>
              </a:spcBef>
            </a:pPr>
            <a:endParaRPr lang="en-US" altLang="en-US" smtClean="0"/>
          </a:p>
          <a:p>
            <a:pPr eaLnBrk="1" hangingPunct="1">
              <a:spcBef>
                <a:spcPct val="0"/>
              </a:spcBef>
            </a:pPr>
            <a:r>
              <a:rPr lang="en-US" altLang="en-US" b="1" smtClean="0"/>
              <a:t>Video Supplement</a:t>
            </a:r>
            <a:r>
              <a:rPr lang="en-US" altLang="en-US" smtClean="0"/>
              <a:t>: Inside the Brain: Unraveling the Mystery of Alzheimer Disease”. National Institutes of Health, NIH Senior Health. </a:t>
            </a:r>
          </a:p>
          <a:p>
            <a:pPr eaLnBrk="1" hangingPunct="1">
              <a:spcBef>
                <a:spcPct val="0"/>
              </a:spcBef>
            </a:pPr>
            <a:r>
              <a:rPr lang="en-US" altLang="en-US" smtClean="0"/>
              <a:t>Link: </a:t>
            </a:r>
            <a:r>
              <a:rPr lang="en-US" altLang="en-US" u="sng" smtClean="0">
                <a:hlinkClick r:id="rId3"/>
              </a:rPr>
              <a:t>http://nihseniorhealth.gov/alzheimersdisease/whatisalzheimersdisease/video/a2_na.html?intro=yes</a:t>
            </a:r>
            <a:endParaRPr lang="en-US" altLang="en-US" smtClean="0"/>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9B1BB8B-307B-4087-AE10-80878D97CA13}" type="slidenum">
              <a:rPr lang="en-US" altLang="en-US" smtClean="0">
                <a:latin typeface="Calibri" panose="020F0502020204030204" pitchFamily="34" charset="0"/>
              </a:rPr>
              <a:pPr fontAlgn="base">
                <a:spcBef>
                  <a:spcPct val="0"/>
                </a:spcBef>
                <a:spcAft>
                  <a:spcPct val="0"/>
                </a:spcAft>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01623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Although research has revealed a great deal about Alzheimer’s disease, the precise </a:t>
            </a:r>
            <a:r>
              <a:rPr lang="en-US" altLang="en-US" b="1" smtClean="0"/>
              <a:t>changes</a:t>
            </a:r>
            <a:r>
              <a:rPr lang="en-US" altLang="en-US" smtClean="0"/>
              <a:t> that occur in the brain and trigger the development of the disease remain largely unknown.  </a:t>
            </a:r>
          </a:p>
          <a:p>
            <a:pPr eaLnBrk="1" hangingPunct="1">
              <a:spcBef>
                <a:spcPct val="0"/>
              </a:spcBef>
            </a:pPr>
            <a:endParaRPr lang="en-US" altLang="en-US" smtClean="0"/>
          </a:p>
          <a:p>
            <a:pPr eaLnBrk="1" hangingPunct="1">
              <a:spcBef>
                <a:spcPct val="0"/>
              </a:spcBef>
            </a:pPr>
            <a:r>
              <a:rPr lang="en-US" altLang="en-US" smtClean="0"/>
              <a:t>Experts agree that in the vast majority of cases, Alzheimer’s disease, like other common chronic conditions, probably develops as a result of complex interactions among multiple factors, including age, genetics, environment, lifestyle, and coexisting medical conditions.  </a:t>
            </a:r>
          </a:p>
          <a:p>
            <a:pPr eaLnBrk="1" hangingPunct="1">
              <a:spcBef>
                <a:spcPct val="0"/>
              </a:spcBef>
            </a:pPr>
            <a:endParaRPr lang="en-US" altLang="en-US" smtClean="0"/>
          </a:p>
          <a:p>
            <a:pPr eaLnBrk="1" hangingPunct="1">
              <a:spcBef>
                <a:spcPct val="0"/>
              </a:spcBef>
            </a:pPr>
            <a:r>
              <a:rPr lang="en-US" altLang="en-US" smtClean="0"/>
              <a:t>It is likely that damage to the brain starts a decade or more before symptoms begin to appear.  </a:t>
            </a:r>
          </a:p>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C4AFC8A-AAD8-42E2-9E6D-ADDD027EE030}" type="slidenum">
              <a:rPr lang="en-US" altLang="en-US" smtClean="0">
                <a:latin typeface="Calibri" panose="020F0502020204030204" pitchFamily="34" charset="0"/>
              </a:rPr>
              <a:pPr fontAlgn="base">
                <a:spcBef>
                  <a:spcPct val="0"/>
                </a:spcBef>
                <a:spcAft>
                  <a:spcPct val="0"/>
                </a:spcAft>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59773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is not just a disease of old age. </a:t>
            </a:r>
          </a:p>
          <a:p>
            <a:pPr eaLnBrk="1" hangingPunct="1">
              <a:spcBef>
                <a:spcPct val="0"/>
              </a:spcBef>
            </a:pPr>
            <a:endParaRPr lang="en-US" altLang="en-US" smtClean="0"/>
          </a:p>
          <a:p>
            <a:pPr eaLnBrk="1" hangingPunct="1">
              <a:spcBef>
                <a:spcPct val="0"/>
              </a:spcBef>
            </a:pPr>
            <a:r>
              <a:rPr lang="en-US" altLang="en-US" smtClean="0"/>
              <a:t>Younger-onset (also known as early-onset) Alzheimer’s disease affects people younger than 65.  Many people with early onset Alzheimer’s disease are in their 40s and 50s.</a:t>
            </a:r>
          </a:p>
          <a:p>
            <a:pPr eaLnBrk="1" hangingPunct="1">
              <a:spcBef>
                <a:spcPct val="0"/>
              </a:spcBef>
            </a:pPr>
            <a:endParaRPr lang="en-US" altLang="en-US" smtClean="0"/>
          </a:p>
          <a:p>
            <a:pPr eaLnBrk="1" hangingPunct="1">
              <a:spcBef>
                <a:spcPct val="0"/>
              </a:spcBef>
            </a:pPr>
            <a:r>
              <a:rPr lang="en-US" altLang="en-US" smtClean="0"/>
              <a:t>In the U.S., it is estimated that approximately 200,000 people have younger onset Alzheimer’s disease – up to 4% of the population with Alzheimer’s disease.</a:t>
            </a:r>
          </a:p>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A4D1AC5-E20E-49F7-9BD9-DC229D683A95}"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1585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By the end of the presentation, you will be able to: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Define cognitive health</a:t>
            </a:r>
          </a:p>
          <a:p>
            <a:pPr marL="181240" indent="-181240" eaLnBrk="1" fontAlgn="auto" hangingPunct="1">
              <a:spcBef>
                <a:spcPts val="0"/>
              </a:spcBef>
              <a:spcAft>
                <a:spcPts val="0"/>
              </a:spcAft>
              <a:buFont typeface="Arial" panose="020B0604020202020204" pitchFamily="34" charset="0"/>
              <a:buChar char="•"/>
              <a:defRPr/>
            </a:pPr>
            <a:r>
              <a:rPr lang="en-US" dirty="0" smtClean="0"/>
              <a:t>Define and differentiate between dementia and Alzheimer’s </a:t>
            </a:r>
          </a:p>
          <a:p>
            <a:pPr marL="181240" indent="-181240" eaLnBrk="1" fontAlgn="auto" hangingPunct="1">
              <a:spcBef>
                <a:spcPts val="0"/>
              </a:spcBef>
              <a:spcAft>
                <a:spcPts val="0"/>
              </a:spcAft>
              <a:buFont typeface="Arial" panose="020B0604020202020204" pitchFamily="34" charset="0"/>
              <a:buChar char="•"/>
              <a:defRPr/>
            </a:pPr>
            <a:r>
              <a:rPr lang="en-US" dirty="0" smtClean="0"/>
              <a:t>List at least 5 common symptoms of Alzheimer’s</a:t>
            </a:r>
          </a:p>
          <a:p>
            <a:pPr marL="181240" indent="-181240" eaLnBrk="1" fontAlgn="auto" hangingPunct="1">
              <a:spcBef>
                <a:spcPts val="0"/>
              </a:spcBef>
              <a:spcAft>
                <a:spcPts val="0"/>
              </a:spcAft>
              <a:buFont typeface="Arial" panose="020B0604020202020204" pitchFamily="34" charset="0"/>
              <a:buChar char="•"/>
              <a:defRPr/>
            </a:pPr>
            <a:r>
              <a:rPr lang="en-US" dirty="0" smtClean="0"/>
              <a:t>Describe the changes that occur during the course of Alzheimer’s</a:t>
            </a:r>
          </a:p>
          <a:p>
            <a:pPr marL="181240" indent="-181240" eaLnBrk="1" fontAlgn="auto" hangingPunct="1">
              <a:spcBef>
                <a:spcPts val="0"/>
              </a:spcBef>
              <a:spcAft>
                <a:spcPts val="0"/>
              </a:spcAft>
              <a:buFont typeface="Arial" panose="020B0604020202020204" pitchFamily="34" charset="0"/>
              <a:buChar char="•"/>
              <a:defRPr/>
            </a:pPr>
            <a:r>
              <a:rPr lang="en-US" dirty="0" smtClean="0"/>
              <a:t>Identify at least 3 risk factors associated with Alzheimer’s</a:t>
            </a:r>
          </a:p>
          <a:p>
            <a:pPr marL="181240" indent="-181240" eaLnBrk="1" fontAlgn="auto" hangingPunct="1">
              <a:spcBef>
                <a:spcPts val="0"/>
              </a:spcBef>
              <a:spcAft>
                <a:spcPts val="0"/>
              </a:spcAft>
              <a:buFont typeface="Arial" panose="020B0604020202020204" pitchFamily="34" charset="0"/>
              <a:buChar char="•"/>
              <a:defRPr/>
            </a:pPr>
            <a:r>
              <a:rPr lang="en-US" dirty="0" smtClean="0"/>
              <a:t>Describe the role of caregivers</a:t>
            </a:r>
          </a:p>
          <a:p>
            <a:pPr eaLnBrk="1" fontAlgn="auto" hangingPunct="1">
              <a:spcBef>
                <a:spcPts val="0"/>
              </a:spcBef>
              <a:spcAft>
                <a:spcPts val="0"/>
              </a:spcAft>
              <a:defRPr/>
            </a:pPr>
            <a:endParaRPr 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29E410C-2884-4D18-A7AF-5EE5C804D9D3}" type="slidenum">
              <a:rPr lang="en-US" altLang="en-US" smtClean="0">
                <a:latin typeface="Calibri" panose="020F0502020204030204" pitchFamily="34" charset="0"/>
              </a:rPr>
              <a:pPr fontAlgn="base">
                <a:spcBef>
                  <a:spcPct val="0"/>
                </a:spcBef>
                <a:spcAft>
                  <a:spcPct val="0"/>
                </a:spcAft>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558895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What are the characteristics of Alzheimer’s disease?</a:t>
            </a:r>
          </a:p>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809DD80-5700-4447-A1AD-B4A387B4A424}" type="slidenum">
              <a:rPr lang="en-US" altLang="en-US" smtClean="0">
                <a:latin typeface="Calibri" panose="020F0502020204030204" pitchFamily="34" charset="0"/>
              </a:rPr>
              <a:pPr fontAlgn="base">
                <a:spcBef>
                  <a:spcPct val="0"/>
                </a:spcBef>
                <a:spcAft>
                  <a:spcPct val="0"/>
                </a:spcAft>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01808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Alzheimer’s disease affects people in different ways.  Symptoms also change and become more severe as the disease progresses.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most common symptom begins with </a:t>
            </a:r>
            <a:r>
              <a:rPr lang="en-US" b="1" dirty="0" smtClean="0"/>
              <a:t>gradually worsening ability</a:t>
            </a:r>
            <a:r>
              <a:rPr lang="en-US" dirty="0" smtClean="0"/>
              <a:t> to </a:t>
            </a:r>
            <a:r>
              <a:rPr lang="en-US" b="1" dirty="0" smtClean="0"/>
              <a:t>remember new information</a:t>
            </a:r>
            <a:r>
              <a:rPr lang="en-US" dirty="0" smtClean="0"/>
              <a:t>. As damage spreads, individuals experience other difficulties.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following are </a:t>
            </a:r>
            <a:r>
              <a:rPr lang="en-US" b="1" dirty="0" smtClean="0"/>
              <a:t>ten warning signs of Alzheimer’s disease</a:t>
            </a:r>
            <a:r>
              <a:rPr lang="en-US" dirty="0" smtClean="0"/>
              <a:t>:</a:t>
            </a:r>
          </a:p>
          <a:p>
            <a:pPr eaLnBrk="1" fontAlgn="auto" hangingPunct="1">
              <a:spcBef>
                <a:spcPts val="0"/>
              </a:spcBef>
              <a:spcAft>
                <a:spcPts val="0"/>
              </a:spcAft>
              <a:defRPr/>
            </a:pPr>
            <a:endParaRPr lang="en-US" dirty="0" smtClean="0"/>
          </a:p>
          <a:p>
            <a:pPr marL="241653" indent="-241653" eaLnBrk="1" fontAlgn="auto" hangingPunct="1">
              <a:spcBef>
                <a:spcPts val="0"/>
              </a:spcBef>
              <a:spcAft>
                <a:spcPts val="0"/>
              </a:spcAft>
              <a:buFontTx/>
              <a:buAutoNum type="arabicPeriod"/>
              <a:defRPr/>
            </a:pPr>
            <a:r>
              <a:rPr lang="en-US" dirty="0" smtClean="0"/>
              <a:t>Memory loss that </a:t>
            </a:r>
            <a:r>
              <a:rPr lang="en-US" b="1" dirty="0" smtClean="0"/>
              <a:t>disrupts daily life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One of the most common signs of Alzheimer’s disease, especially in the early stages, is forgetting recently learned information.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Others include: forgetting important dates or events; asking for the same information over and over; relying on memory aids (e.g., reminder notes or electronic devices) or family members for things they used to handle on their own.</a:t>
            </a:r>
          </a:p>
          <a:p>
            <a:pPr eaLnBrk="1" fontAlgn="auto" hangingPunct="1">
              <a:spcBef>
                <a:spcPts val="0"/>
              </a:spcBef>
              <a:spcAft>
                <a:spcPts val="0"/>
              </a:spcAft>
              <a:defRPr/>
            </a:pPr>
            <a:endParaRPr lang="en-US" dirty="0" smtClean="0"/>
          </a:p>
          <a:p>
            <a:pPr marL="241653" indent="-241653" eaLnBrk="1" fontAlgn="auto" hangingPunct="1">
              <a:spcBef>
                <a:spcPts val="0"/>
              </a:spcBef>
              <a:spcAft>
                <a:spcPts val="0"/>
              </a:spcAft>
              <a:buFontTx/>
              <a:buAutoNum type="arabicPeriod" startAt="2"/>
              <a:defRPr/>
            </a:pPr>
            <a:r>
              <a:rPr lang="en-US" dirty="0" smtClean="0"/>
              <a:t>Challenges in </a:t>
            </a:r>
            <a:r>
              <a:rPr lang="en-US" b="1" dirty="0" smtClean="0"/>
              <a:t>planning or solving problems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Some people may experience changes in their ability to develop and follow a plan or work with numbers.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They may have trouble following a familiar recipe or keeping track of monthly bills.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They may have difficulty concentrating and take much longer to do things than they did before.</a:t>
            </a:r>
            <a:br>
              <a:rPr lang="en-US" dirty="0" smtClean="0"/>
            </a:br>
            <a:endParaRPr lang="en-US" dirty="0" smtClean="0"/>
          </a:p>
          <a:p>
            <a:pPr eaLnBrk="1" fontAlgn="auto" hangingPunct="1">
              <a:spcBef>
                <a:spcPts val="0"/>
              </a:spcBef>
              <a:spcAft>
                <a:spcPts val="0"/>
              </a:spcAft>
              <a:defRPr/>
            </a:pPr>
            <a:r>
              <a:rPr lang="en-US" dirty="0" smtClean="0"/>
              <a:t>3. Difficulty </a:t>
            </a:r>
            <a:r>
              <a:rPr lang="en-US" b="1" dirty="0" smtClean="0"/>
              <a:t>completing familiar tasks</a:t>
            </a:r>
            <a:r>
              <a:rPr lang="en-US" dirty="0" smtClean="0"/>
              <a:t> at home, at work or at leisure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People with Alzheimer’s disease may have a hard time completing daily tasks.  Sometimes, people may have trouble driving to a familiar location, managing a budget at work, or remembering the rules of a favorite game.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4.  Confusion with </a:t>
            </a:r>
            <a:r>
              <a:rPr lang="en-US" b="1" dirty="0" smtClean="0"/>
              <a:t>time or place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People with Alzheimer’s disease can lose track of dates, seasons, and the passage of time.  They may have trouble understanding something if it is not happening immediately.  Sometimes they may forget where they are or how they got there.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5. Trouble understanding </a:t>
            </a:r>
            <a:r>
              <a:rPr lang="en-US" b="1" dirty="0" smtClean="0"/>
              <a:t>visual images</a:t>
            </a:r>
            <a:r>
              <a:rPr lang="en-US" dirty="0" smtClean="0"/>
              <a:t> and </a:t>
            </a:r>
            <a:r>
              <a:rPr lang="en-US" b="1" dirty="0" smtClean="0"/>
              <a:t>spatial relationships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For some people, having vision problems is a sign of Alzheimer’s disease.  They may have difficulty reading, judging distance and determining color or contrast.  In terms of perception, they may pass a mirror and think someone else is in the room.  They may not recognize their own reflection.</a:t>
            </a:r>
          </a:p>
          <a:p>
            <a:pPr eaLnBrk="1" fontAlgn="auto" hangingPunct="1">
              <a:spcBef>
                <a:spcPts val="0"/>
              </a:spcBef>
              <a:spcAft>
                <a:spcPts val="0"/>
              </a:spcAft>
              <a:defRPr/>
            </a:pPr>
            <a:endParaRPr 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205A843-7FCA-4EA3-BDDA-EE647B46397D}" type="slidenum">
              <a:rPr lang="en-US" altLang="en-US" smtClean="0">
                <a:latin typeface="Calibri" panose="020F0502020204030204" pitchFamily="34" charset="0"/>
              </a:rPr>
              <a:pPr fontAlgn="base">
                <a:spcBef>
                  <a:spcPct val="0"/>
                </a:spcBef>
                <a:spcAft>
                  <a:spcPct val="0"/>
                </a:spcAft>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92816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6. New problems with words in </a:t>
            </a:r>
            <a:r>
              <a:rPr lang="en-US" altLang="en-US" b="1" smtClean="0"/>
              <a:t>speaking</a:t>
            </a:r>
            <a:r>
              <a:rPr lang="en-US" altLang="en-US" smtClean="0"/>
              <a:t> or </a:t>
            </a:r>
            <a:r>
              <a:rPr lang="en-US" altLang="en-US" b="1" smtClean="0"/>
              <a:t>writing</a:t>
            </a:r>
          </a:p>
          <a:p>
            <a:pPr eaLnBrk="1" hangingPunct="1">
              <a:spcBef>
                <a:spcPct val="0"/>
              </a:spcBef>
            </a:pPr>
            <a:endParaRPr lang="en-US" altLang="en-US" smtClean="0"/>
          </a:p>
          <a:p>
            <a:pPr eaLnBrk="1" hangingPunct="1">
              <a:spcBef>
                <a:spcPct val="0"/>
              </a:spcBef>
            </a:pPr>
            <a:r>
              <a:rPr lang="en-US" altLang="en-US" smtClean="0"/>
              <a:t>People with Alzheimer’s disease may have trouble following or joining a conversation.  They may stop in the middle of a conversation and have no idea how to continue, or they may repeat themselves.  They may struggle with vocabulary, have problems finding the right word, or call things by the wrong name (e.g., calling a watch a “hand clock”).</a:t>
            </a:r>
          </a:p>
          <a:p>
            <a:pPr eaLnBrk="1" hangingPunct="1">
              <a:spcBef>
                <a:spcPct val="0"/>
              </a:spcBef>
            </a:pPr>
            <a:endParaRPr lang="en-US" altLang="en-US" smtClean="0"/>
          </a:p>
          <a:p>
            <a:pPr eaLnBrk="1" hangingPunct="1">
              <a:spcBef>
                <a:spcPct val="0"/>
              </a:spcBef>
            </a:pPr>
            <a:r>
              <a:rPr lang="en-US" altLang="en-US" b="1" smtClean="0"/>
              <a:t>7. Misplacing</a:t>
            </a:r>
            <a:r>
              <a:rPr lang="en-US" altLang="en-US" smtClean="0"/>
              <a:t> things and losing the ability to retrace steps</a:t>
            </a:r>
          </a:p>
          <a:p>
            <a:pPr eaLnBrk="1" hangingPunct="1">
              <a:spcBef>
                <a:spcPct val="0"/>
              </a:spcBef>
            </a:pPr>
            <a:endParaRPr lang="en-US" altLang="en-US" smtClean="0"/>
          </a:p>
          <a:p>
            <a:pPr eaLnBrk="1" hangingPunct="1">
              <a:spcBef>
                <a:spcPct val="0"/>
              </a:spcBef>
            </a:pPr>
            <a:r>
              <a:rPr lang="en-US" altLang="en-US" smtClean="0"/>
              <a:t>A person with Alzheimer’s disease may put things in unusual places.  They may lose things and be unable to go back over their steps to find them again.  Sometimes, they may accuse others of stealing.  This may occur more frequently over time. </a:t>
            </a:r>
          </a:p>
          <a:p>
            <a:pPr eaLnBrk="1" hangingPunct="1">
              <a:spcBef>
                <a:spcPct val="0"/>
              </a:spcBef>
            </a:pPr>
            <a:endParaRPr lang="en-US" altLang="en-US" smtClean="0"/>
          </a:p>
          <a:p>
            <a:pPr eaLnBrk="1" hangingPunct="1">
              <a:spcBef>
                <a:spcPct val="0"/>
              </a:spcBef>
            </a:pPr>
            <a:r>
              <a:rPr lang="en-US" altLang="en-US" smtClean="0"/>
              <a:t>8. Decreased or poor </a:t>
            </a:r>
            <a:r>
              <a:rPr lang="en-US" altLang="en-US" b="1" smtClean="0"/>
              <a:t>judgment</a:t>
            </a:r>
          </a:p>
          <a:p>
            <a:pPr eaLnBrk="1" hangingPunct="1">
              <a:spcBef>
                <a:spcPct val="0"/>
              </a:spcBef>
            </a:pPr>
            <a:endParaRPr lang="en-US" altLang="en-US" smtClean="0"/>
          </a:p>
          <a:p>
            <a:pPr eaLnBrk="1" hangingPunct="1">
              <a:spcBef>
                <a:spcPct val="0"/>
              </a:spcBef>
            </a:pPr>
            <a:r>
              <a:rPr lang="en-US" altLang="en-US" smtClean="0"/>
              <a:t>People with Alzheimer’s disease may experience changes in judgment or decision-making.  For example, they may use poor judgment when dealing with money, such as giving large amounts to telemarketers.  They may pay less attention to grooming or keeping themselves clean.</a:t>
            </a:r>
          </a:p>
          <a:p>
            <a:pPr eaLnBrk="1" hangingPunct="1">
              <a:spcBef>
                <a:spcPct val="0"/>
              </a:spcBef>
            </a:pPr>
            <a:endParaRPr lang="en-US" altLang="en-US" smtClean="0"/>
          </a:p>
          <a:p>
            <a:pPr eaLnBrk="1" hangingPunct="1">
              <a:spcBef>
                <a:spcPct val="0"/>
              </a:spcBef>
            </a:pPr>
            <a:r>
              <a:rPr lang="en-US" altLang="en-US" b="1" smtClean="0"/>
              <a:t>9. Withdrawal</a:t>
            </a:r>
            <a:r>
              <a:rPr lang="en-US" altLang="en-US" smtClean="0"/>
              <a:t> from work or social activities</a:t>
            </a:r>
          </a:p>
          <a:p>
            <a:pPr eaLnBrk="1" hangingPunct="1">
              <a:spcBef>
                <a:spcPct val="0"/>
              </a:spcBef>
            </a:pPr>
            <a:endParaRPr lang="en-US" altLang="en-US" smtClean="0"/>
          </a:p>
          <a:p>
            <a:pPr eaLnBrk="1" hangingPunct="1">
              <a:spcBef>
                <a:spcPct val="0"/>
              </a:spcBef>
            </a:pPr>
            <a:r>
              <a:rPr lang="en-US" altLang="en-US" smtClean="0"/>
              <a:t>A person with Alzheimer’s disease may start to remove themselves from hobbies, social activities, work projects or sports.  They may have trouble keeping up with a favorite sports team or remembering how to complete a favorite hobby.  They may also avoid being social because of the changes they have experienced.</a:t>
            </a:r>
          </a:p>
          <a:p>
            <a:pPr eaLnBrk="1" hangingPunct="1">
              <a:spcBef>
                <a:spcPct val="0"/>
              </a:spcBef>
            </a:pPr>
            <a:endParaRPr lang="en-US" altLang="en-US" smtClean="0"/>
          </a:p>
          <a:p>
            <a:pPr eaLnBrk="1" hangingPunct="1">
              <a:spcBef>
                <a:spcPct val="0"/>
              </a:spcBef>
            </a:pPr>
            <a:r>
              <a:rPr lang="en-US" altLang="en-US" b="1" smtClean="0"/>
              <a:t>10. Changes</a:t>
            </a:r>
            <a:r>
              <a:rPr lang="en-US" altLang="en-US" smtClean="0"/>
              <a:t> in mood and personality</a:t>
            </a:r>
          </a:p>
          <a:p>
            <a:pPr eaLnBrk="1" hangingPunct="1">
              <a:spcBef>
                <a:spcPct val="0"/>
              </a:spcBef>
            </a:pPr>
            <a:endParaRPr lang="en-US" altLang="en-US" smtClean="0"/>
          </a:p>
          <a:p>
            <a:pPr eaLnBrk="1" hangingPunct="1">
              <a:spcBef>
                <a:spcPct val="0"/>
              </a:spcBef>
            </a:pPr>
            <a:r>
              <a:rPr lang="en-US" altLang="en-US" smtClean="0"/>
              <a:t>The mood and personalities of people with Alzheimer’s disease can change.  They can become confused, suspicious, depressed, fearful or anxious.  They may be easily upset at home, at work, with friends, or in places where they are out of their comfort zone.</a:t>
            </a:r>
          </a:p>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69572B0-1B8E-46AE-9936-182A7FFF0849}" type="slidenum">
              <a:rPr lang="en-US" altLang="en-US" smtClean="0">
                <a:latin typeface="Calibri" panose="020F0502020204030204" pitchFamily="34" charset="0"/>
              </a:rPr>
              <a:pPr fontAlgn="base">
                <a:spcBef>
                  <a:spcPct val="0"/>
                </a:spcBef>
                <a:spcAft>
                  <a:spcPct val="0"/>
                </a:spcAft>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23067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On average, a person with Alzheimer’s disease lives </a:t>
            </a:r>
            <a:r>
              <a:rPr lang="en-US" altLang="en-US" b="1" smtClean="0"/>
              <a:t>four to eight years</a:t>
            </a:r>
            <a:r>
              <a:rPr lang="en-US" altLang="en-US" smtClean="0"/>
              <a:t> after diagnosis, but can live as long as 20 years, depending on many factors (such as the progression of the disease, other co-occurring conditions, infections, and unintentional injuries). </a:t>
            </a:r>
          </a:p>
          <a:p>
            <a:pPr eaLnBrk="1" hangingPunct="1">
              <a:spcBef>
                <a:spcPct val="0"/>
              </a:spcBef>
            </a:pPr>
            <a:endParaRPr lang="en-US" altLang="en-US" smtClean="0"/>
          </a:p>
          <a:p>
            <a:pPr eaLnBrk="1" hangingPunct="1">
              <a:spcBef>
                <a:spcPct val="0"/>
              </a:spcBef>
            </a:pPr>
            <a:r>
              <a:rPr lang="en-US" altLang="en-US" smtClean="0"/>
              <a:t>The symptoms of Alzheimer’s disease worsen over time, although the </a:t>
            </a:r>
            <a:r>
              <a:rPr lang="en-US" altLang="en-US" b="1" smtClean="0"/>
              <a:t>rate</a:t>
            </a:r>
            <a:r>
              <a:rPr lang="en-US" altLang="en-US" smtClean="0"/>
              <a:t> at which the disease progresses </a:t>
            </a:r>
            <a:r>
              <a:rPr lang="en-US" altLang="en-US" b="1" smtClean="0"/>
              <a:t>varies</a:t>
            </a:r>
            <a:r>
              <a:rPr lang="en-US" altLang="en-US" smtClean="0"/>
              <a:t>.</a:t>
            </a:r>
          </a:p>
          <a:p>
            <a:pPr eaLnBrk="1" hangingPunct="1">
              <a:spcBef>
                <a:spcPct val="0"/>
              </a:spcBef>
            </a:pPr>
            <a:endParaRPr lang="en-US" altLang="en-US" smtClean="0"/>
          </a:p>
          <a:p>
            <a:pPr eaLnBrk="1" hangingPunct="1">
              <a:spcBef>
                <a:spcPct val="0"/>
              </a:spcBef>
            </a:pPr>
            <a:r>
              <a:rPr lang="en-US" altLang="en-US" smtClean="0"/>
              <a:t>Alzheimer’s disease typically progresses slowly in </a:t>
            </a:r>
            <a:r>
              <a:rPr lang="en-US" altLang="en-US" b="1" smtClean="0"/>
              <a:t>three general stages</a:t>
            </a:r>
            <a:r>
              <a:rPr lang="en-US" altLang="en-US" smtClean="0"/>
              <a:t> – mild (early-stage), moderate (middle-stage), and severe (late-stage).</a:t>
            </a:r>
          </a:p>
          <a:p>
            <a:pPr eaLnBrk="1" hangingPunct="1">
              <a:spcBef>
                <a:spcPct val="0"/>
              </a:spcBef>
            </a:pPr>
            <a:endParaRPr lang="en-US" altLang="en-US" smtClean="0"/>
          </a:p>
          <a:p>
            <a:pPr eaLnBrk="1" hangingPunct="1">
              <a:spcBef>
                <a:spcPct val="0"/>
              </a:spcBef>
            </a:pPr>
            <a:r>
              <a:rPr lang="en-US" altLang="en-US" i="1" smtClean="0"/>
              <a:t>*Note: The image on the slide shows the progression of changes to the brain, from preclinical Alzheimer’s (top), mild to moderate (middle), to severe (bottom). </a:t>
            </a: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643807E-2877-4732-AA43-30D8E1AFEBE4}" type="slidenum">
              <a:rPr lang="en-US" altLang="en-US" smtClean="0">
                <a:latin typeface="Calibri" panose="020F0502020204030204" pitchFamily="34" charset="0"/>
              </a:rPr>
              <a:pPr fontAlgn="base">
                <a:spcBef>
                  <a:spcPct val="0"/>
                </a:spcBef>
                <a:spcAft>
                  <a:spcPct val="0"/>
                </a:spcAft>
              </a:pPr>
              <a:t>23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04427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the mild stages of Alzheimer’s disease, a person may function </a:t>
            </a:r>
            <a:r>
              <a:rPr lang="en-US" b="1" dirty="0" smtClean="0"/>
              <a:t>independently</a:t>
            </a:r>
            <a:r>
              <a:rPr lang="en-US" dirty="0" smtClean="0"/>
              <a:t>.  He or she may still </a:t>
            </a:r>
            <a:r>
              <a:rPr lang="en-US" b="1" dirty="0" smtClean="0"/>
              <a:t>drive</a:t>
            </a:r>
            <a:r>
              <a:rPr lang="en-US" dirty="0" smtClean="0"/>
              <a:t>, </a:t>
            </a:r>
            <a:r>
              <a:rPr lang="en-US" b="1" dirty="0" smtClean="0"/>
              <a:t>work</a:t>
            </a:r>
            <a:r>
              <a:rPr lang="en-US" dirty="0" smtClean="0"/>
              <a:t> and be part of </a:t>
            </a:r>
            <a:r>
              <a:rPr lang="en-US" b="1" dirty="0" smtClean="0"/>
              <a:t>social</a:t>
            </a:r>
            <a:r>
              <a:rPr lang="en-US" dirty="0" smtClean="0"/>
              <a:t> </a:t>
            </a:r>
            <a:r>
              <a:rPr lang="en-US" b="1" dirty="0" smtClean="0"/>
              <a:t>activities</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Despite this, the person may feel as if he or she is having </a:t>
            </a:r>
            <a:r>
              <a:rPr lang="en-US" b="1" dirty="0" smtClean="0"/>
              <a:t>memory lapses</a:t>
            </a:r>
            <a:r>
              <a:rPr lang="en-US" dirty="0" smtClean="0"/>
              <a:t>, such as </a:t>
            </a:r>
            <a:r>
              <a:rPr lang="en-US" b="1" dirty="0" smtClean="0"/>
              <a:t>forgetting familiar words</a:t>
            </a:r>
            <a:r>
              <a:rPr lang="en-US" dirty="0" smtClean="0"/>
              <a:t> or the </a:t>
            </a:r>
            <a:r>
              <a:rPr lang="en-US" b="1" dirty="0" smtClean="0"/>
              <a:t>location of everyday objects</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Other common difficulties in the mild stage of Alzheimer’s disease include:</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Trouble </a:t>
            </a:r>
            <a:r>
              <a:rPr lang="en-US" b="1" dirty="0" smtClean="0"/>
              <a:t>remembering names</a:t>
            </a:r>
            <a:r>
              <a:rPr lang="en-US" dirty="0" smtClean="0"/>
              <a:t> when introduced to new people</a:t>
            </a:r>
          </a:p>
          <a:p>
            <a:pPr marL="181240" indent="-181240" eaLnBrk="1" fontAlgn="auto" hangingPunct="1">
              <a:spcBef>
                <a:spcPts val="0"/>
              </a:spcBef>
              <a:spcAft>
                <a:spcPts val="0"/>
              </a:spcAft>
              <a:buFont typeface="Arial" panose="020B0604020202020204" pitchFamily="34" charset="0"/>
              <a:buChar char="•"/>
              <a:defRPr/>
            </a:pPr>
            <a:r>
              <a:rPr lang="en-US" dirty="0" smtClean="0"/>
              <a:t>Having greater difficulty </a:t>
            </a:r>
            <a:r>
              <a:rPr lang="en-US" b="1" dirty="0" smtClean="0"/>
              <a:t>performing</a:t>
            </a:r>
            <a:r>
              <a:rPr lang="en-US" dirty="0" smtClean="0"/>
              <a:t> </a:t>
            </a:r>
            <a:r>
              <a:rPr lang="en-US" b="1" dirty="0" smtClean="0"/>
              <a:t>tasks</a:t>
            </a:r>
            <a:r>
              <a:rPr lang="en-US" dirty="0" smtClean="0"/>
              <a:t> in social or work settings</a:t>
            </a:r>
          </a:p>
          <a:p>
            <a:pPr marL="181240" indent="-181240" eaLnBrk="1" fontAlgn="auto" hangingPunct="1">
              <a:spcBef>
                <a:spcPts val="0"/>
              </a:spcBef>
              <a:spcAft>
                <a:spcPts val="0"/>
              </a:spcAft>
              <a:buFont typeface="Arial" panose="020B0604020202020204" pitchFamily="34" charset="0"/>
              <a:buChar char="•"/>
              <a:defRPr/>
            </a:pPr>
            <a:r>
              <a:rPr lang="en-US" b="1" dirty="0" smtClean="0"/>
              <a:t>Forgetting material</a:t>
            </a:r>
            <a:r>
              <a:rPr lang="en-US" dirty="0" smtClean="0"/>
              <a:t> that one has just read</a:t>
            </a:r>
          </a:p>
          <a:p>
            <a:pPr marL="181240" indent="-181240" eaLnBrk="1" fontAlgn="auto" hangingPunct="1">
              <a:spcBef>
                <a:spcPts val="0"/>
              </a:spcBef>
              <a:spcAft>
                <a:spcPts val="0"/>
              </a:spcAft>
              <a:buFont typeface="Arial" panose="020B0604020202020204" pitchFamily="34" charset="0"/>
              <a:buChar char="•"/>
              <a:defRPr/>
            </a:pPr>
            <a:r>
              <a:rPr lang="en-US" dirty="0" smtClean="0"/>
              <a:t>Increasing trouble with </a:t>
            </a:r>
            <a:r>
              <a:rPr lang="en-US" b="1" dirty="0" smtClean="0"/>
              <a:t>planning</a:t>
            </a:r>
            <a:r>
              <a:rPr lang="en-US" dirty="0" smtClean="0"/>
              <a:t> or </a:t>
            </a:r>
            <a:r>
              <a:rPr lang="en-US" b="1" dirty="0" smtClean="0"/>
              <a:t>organizing</a:t>
            </a: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534817F-29E1-468E-BAB8-07B3AED099F8}" type="slidenum">
              <a:rPr lang="en-US" altLang="en-US" smtClean="0">
                <a:latin typeface="Calibri" panose="020F0502020204030204" pitchFamily="34" charset="0"/>
              </a:rPr>
              <a:pPr fontAlgn="base">
                <a:spcBef>
                  <a:spcPct val="0"/>
                </a:spcBef>
                <a:spcAft>
                  <a:spcPct val="0"/>
                </a:spcAft>
              </a:pPr>
              <a:t>24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58011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As the disease progresses, a person with Alzheimer’s disease will require a </a:t>
            </a:r>
            <a:r>
              <a:rPr lang="en-US" b="1" dirty="0" smtClean="0"/>
              <a:t>greater level of care</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the moderate stage, </a:t>
            </a:r>
            <a:r>
              <a:rPr lang="en-US" b="1" dirty="0" smtClean="0"/>
              <a:t>damage to nerve cells</a:t>
            </a:r>
            <a:r>
              <a:rPr lang="en-US" dirty="0" smtClean="0"/>
              <a:t> in the brain can make it difficult to express thoughts and perform routine tasks.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During this stage, symptoms will be noticeable to others and may include:</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Forgetfulness of events or about one’s own personal history</a:t>
            </a:r>
          </a:p>
          <a:p>
            <a:pPr marL="181240" indent="-181240" eaLnBrk="1" fontAlgn="auto" hangingPunct="1">
              <a:spcBef>
                <a:spcPts val="0"/>
              </a:spcBef>
              <a:spcAft>
                <a:spcPts val="0"/>
              </a:spcAft>
              <a:buFont typeface="Arial" panose="020B0604020202020204" pitchFamily="34" charset="0"/>
              <a:buChar char="•"/>
              <a:defRPr/>
            </a:pPr>
            <a:r>
              <a:rPr lang="en-US" dirty="0" smtClean="0"/>
              <a:t>Confusion about where they are or what day it is</a:t>
            </a:r>
          </a:p>
          <a:p>
            <a:pPr marL="181240" indent="-181240" eaLnBrk="1" fontAlgn="auto" hangingPunct="1">
              <a:spcBef>
                <a:spcPts val="0"/>
              </a:spcBef>
              <a:spcAft>
                <a:spcPts val="0"/>
              </a:spcAft>
              <a:buFont typeface="Arial" panose="020B0604020202020204" pitchFamily="34" charset="0"/>
              <a:buChar char="•"/>
              <a:defRPr/>
            </a:pPr>
            <a:r>
              <a:rPr lang="en-US" dirty="0" smtClean="0"/>
              <a:t>The need for help choosing proper clothing for the season or the occasion</a:t>
            </a:r>
          </a:p>
          <a:p>
            <a:pPr marL="181240" indent="-181240" eaLnBrk="1" fontAlgn="auto" hangingPunct="1">
              <a:spcBef>
                <a:spcPts val="0"/>
              </a:spcBef>
              <a:spcAft>
                <a:spcPts val="0"/>
              </a:spcAft>
              <a:buFont typeface="Arial" panose="020B0604020202020204" pitchFamily="34" charset="0"/>
              <a:buChar char="•"/>
              <a:defRPr/>
            </a:pPr>
            <a:r>
              <a:rPr lang="en-US" dirty="0" smtClean="0"/>
              <a:t>Trouble controlling bladder and bowels in some individuals</a:t>
            </a:r>
          </a:p>
          <a:p>
            <a:pPr marL="181240" indent="-181240" eaLnBrk="1" fontAlgn="auto" hangingPunct="1">
              <a:spcBef>
                <a:spcPts val="0"/>
              </a:spcBef>
              <a:spcAft>
                <a:spcPts val="0"/>
              </a:spcAft>
              <a:buFont typeface="Arial" panose="020B0604020202020204" pitchFamily="34" charset="0"/>
              <a:buChar char="•"/>
              <a:defRPr/>
            </a:pPr>
            <a:r>
              <a:rPr lang="en-US" dirty="0" smtClean="0"/>
              <a:t>Changes in sleep patterns, such as sleeping during the day and becoming restless at night</a:t>
            </a:r>
          </a:p>
          <a:p>
            <a:pPr marL="181240" indent="-181240" eaLnBrk="1" fontAlgn="auto" hangingPunct="1">
              <a:spcBef>
                <a:spcPts val="0"/>
              </a:spcBef>
              <a:spcAft>
                <a:spcPts val="0"/>
              </a:spcAft>
              <a:buFont typeface="Arial" panose="020B0604020202020204" pitchFamily="34" charset="0"/>
              <a:buChar char="•"/>
              <a:defRPr/>
            </a:pPr>
            <a:r>
              <a:rPr lang="en-US" dirty="0" smtClean="0"/>
              <a:t>An increased risk of wandering and becoming lost</a:t>
            </a:r>
          </a:p>
          <a:p>
            <a:pPr marL="181240" indent="-181240" eaLnBrk="1" fontAlgn="auto" hangingPunct="1">
              <a:spcBef>
                <a:spcPts val="0"/>
              </a:spcBef>
              <a:spcAft>
                <a:spcPts val="0"/>
              </a:spcAft>
              <a:buFont typeface="Arial" panose="020B0604020202020204" pitchFamily="34" charset="0"/>
              <a:buChar char="•"/>
              <a:defRPr/>
            </a:pPr>
            <a:r>
              <a:rPr lang="en-US" dirty="0" smtClean="0"/>
              <a:t>Personality and behavioral changes, including suspiciousness and delusions or compulsive, repetitive behavior like hand-wringing or tissue shredding</a:t>
            </a:r>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33A0CB9-B811-4879-A7BF-7C56661D5CFD}" type="slidenum">
              <a:rPr lang="en-US" altLang="en-US" smtClean="0">
                <a:latin typeface="Calibri" panose="020F0502020204030204" pitchFamily="34" charset="0"/>
              </a:rPr>
              <a:pPr fontAlgn="base">
                <a:spcBef>
                  <a:spcPct val="0"/>
                </a:spcBef>
                <a:spcAft>
                  <a:spcPct val="0"/>
                </a:spcAft>
              </a:pPr>
              <a:t>25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84754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severe stage of Alzheimer’s disease is typically the </a:t>
            </a:r>
            <a:r>
              <a:rPr lang="en-US" b="1" dirty="0" smtClean="0"/>
              <a:t>longest stage</a:t>
            </a:r>
            <a:r>
              <a:rPr lang="en-US" dirty="0" smtClean="0"/>
              <a:t> and can last for many years.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the severe stage of Alzheimer’s disease, individuals lose the ability to respond to their environment, to carry on a conversation, and, eventually, to control movement.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They may still say words or phrases, but </a:t>
            </a:r>
            <a:r>
              <a:rPr lang="en-US" b="1" dirty="0" smtClean="0"/>
              <a:t>communicating</a:t>
            </a:r>
            <a:r>
              <a:rPr lang="en-US" dirty="0" smtClean="0"/>
              <a:t> becomes difficult.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As memory and </a:t>
            </a:r>
            <a:r>
              <a:rPr lang="en-US" b="1" dirty="0" smtClean="0"/>
              <a:t>cognitive skills</a:t>
            </a:r>
            <a:r>
              <a:rPr lang="en-US" dirty="0" smtClean="0"/>
              <a:t> continue to worsen, </a:t>
            </a:r>
            <a:r>
              <a:rPr lang="en-US" b="1" dirty="0" smtClean="0"/>
              <a:t>personality</a:t>
            </a:r>
            <a:r>
              <a:rPr lang="en-US" dirty="0" smtClean="0"/>
              <a:t> changes may take place, and individuals need </a:t>
            </a:r>
            <a:r>
              <a:rPr lang="en-US" b="1" dirty="0" smtClean="0"/>
              <a:t>extensive help</a:t>
            </a:r>
            <a:r>
              <a:rPr lang="en-US" dirty="0" smtClean="0"/>
              <a:t> with daily activities.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At this stage, individuals may:</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Require full-time, around-the-clock </a:t>
            </a:r>
            <a:r>
              <a:rPr lang="en-US" b="1" dirty="0" smtClean="0"/>
              <a:t>assistance</a:t>
            </a:r>
            <a:r>
              <a:rPr lang="en-US" dirty="0" smtClean="0"/>
              <a:t> with daily personal care</a:t>
            </a:r>
          </a:p>
          <a:p>
            <a:pPr marL="181240" indent="-181240" eaLnBrk="1" fontAlgn="auto" hangingPunct="1">
              <a:spcBef>
                <a:spcPts val="0"/>
              </a:spcBef>
              <a:spcAft>
                <a:spcPts val="0"/>
              </a:spcAft>
              <a:buFont typeface="Arial" panose="020B0604020202020204" pitchFamily="34" charset="0"/>
              <a:buChar char="•"/>
              <a:defRPr/>
            </a:pPr>
            <a:r>
              <a:rPr lang="en-US" dirty="0" smtClean="0"/>
              <a:t>Lose </a:t>
            </a:r>
            <a:r>
              <a:rPr lang="en-US" b="1" dirty="0" smtClean="0"/>
              <a:t>awareness</a:t>
            </a:r>
            <a:r>
              <a:rPr lang="en-US" dirty="0" smtClean="0"/>
              <a:t> of recent experiences as well as of their surroundings</a:t>
            </a:r>
          </a:p>
          <a:p>
            <a:pPr marL="181240" indent="-181240" eaLnBrk="1" fontAlgn="auto" hangingPunct="1">
              <a:spcBef>
                <a:spcPts val="0"/>
              </a:spcBef>
              <a:spcAft>
                <a:spcPts val="0"/>
              </a:spcAft>
              <a:buFont typeface="Arial" panose="020B0604020202020204" pitchFamily="34" charset="0"/>
              <a:buChar char="•"/>
              <a:defRPr/>
            </a:pPr>
            <a:r>
              <a:rPr lang="en-US" dirty="0" smtClean="0"/>
              <a:t>Experience changes in </a:t>
            </a:r>
            <a:r>
              <a:rPr lang="en-US" b="1" dirty="0" smtClean="0"/>
              <a:t>physical abilities</a:t>
            </a:r>
            <a:r>
              <a:rPr lang="en-US" dirty="0" smtClean="0"/>
              <a:t>, including the ability to walk, sit, and eventually, swallow</a:t>
            </a:r>
          </a:p>
          <a:p>
            <a:pPr marL="181240" indent="-181240" eaLnBrk="1" fontAlgn="auto" hangingPunct="1">
              <a:spcBef>
                <a:spcPts val="0"/>
              </a:spcBef>
              <a:spcAft>
                <a:spcPts val="0"/>
              </a:spcAft>
              <a:buFont typeface="Arial" panose="020B0604020202020204" pitchFamily="34" charset="0"/>
              <a:buChar char="•"/>
              <a:defRPr/>
            </a:pPr>
            <a:r>
              <a:rPr lang="en-US" dirty="0" smtClean="0"/>
              <a:t>Become </a:t>
            </a:r>
            <a:r>
              <a:rPr lang="en-US" b="1" dirty="0" smtClean="0"/>
              <a:t>vulnerable</a:t>
            </a:r>
            <a:r>
              <a:rPr lang="en-US" dirty="0" smtClean="0"/>
              <a:t> </a:t>
            </a:r>
            <a:r>
              <a:rPr lang="en-US" b="1" dirty="0" smtClean="0"/>
              <a:t>to</a:t>
            </a:r>
            <a:r>
              <a:rPr lang="en-US" dirty="0" smtClean="0"/>
              <a:t> </a:t>
            </a:r>
            <a:r>
              <a:rPr lang="en-US" b="1" dirty="0" smtClean="0"/>
              <a:t>infections</a:t>
            </a:r>
            <a:r>
              <a:rPr lang="en-US" dirty="0" smtClean="0"/>
              <a:t>, especially pneumonia</a:t>
            </a:r>
          </a:p>
          <a:p>
            <a:pPr eaLnBrk="1" fontAlgn="auto" hangingPunct="1">
              <a:spcBef>
                <a:spcPts val="0"/>
              </a:spcBef>
              <a:spcAft>
                <a:spcPts val="0"/>
              </a:spcAft>
              <a:defRPr/>
            </a:pPr>
            <a:endParaRPr 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272D8BE-FE6C-49D8-B4EB-C63193C8B63E}" type="slidenum">
              <a:rPr lang="en-US" altLang="en-US" smtClean="0">
                <a:latin typeface="Calibri" panose="020F0502020204030204" pitchFamily="34" charset="0"/>
              </a:rPr>
              <a:pPr fontAlgn="base">
                <a:spcBef>
                  <a:spcPct val="0"/>
                </a:spcBef>
                <a:spcAft>
                  <a:spcPct val="0"/>
                </a:spcAft>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18592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Next we turn to risk factors for Alzheimer’s disease. </a:t>
            </a:r>
          </a:p>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C818AAA-71ED-41C9-A3BF-CC595760C07F}" type="slidenum">
              <a:rPr lang="en-US" altLang="en-US" smtClean="0">
                <a:latin typeface="Calibri" panose="020F0502020204030204" pitchFamily="34" charset="0"/>
              </a:rPr>
              <a:pPr fontAlgn="base">
                <a:spcBef>
                  <a:spcPct val="0"/>
                </a:spcBef>
                <a:spcAft>
                  <a:spcPct val="0"/>
                </a:spcAft>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07278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Currently, researchers don’t fully understand what causes Alzheimer’s disease in most people.  As described earlier, in most cases it is likely a combination of </a:t>
            </a:r>
            <a:r>
              <a:rPr lang="en-US" altLang="en-US" b="1" smtClean="0"/>
              <a:t>genetic</a:t>
            </a:r>
            <a:r>
              <a:rPr lang="en-US" altLang="en-US" smtClean="0"/>
              <a:t>, </a:t>
            </a:r>
            <a:r>
              <a:rPr lang="en-US" altLang="en-US" b="1" smtClean="0"/>
              <a:t>environmental</a:t>
            </a:r>
            <a:r>
              <a:rPr lang="en-US" altLang="en-US" smtClean="0"/>
              <a:t>, and </a:t>
            </a:r>
            <a:r>
              <a:rPr lang="en-US" altLang="en-US" b="1" smtClean="0"/>
              <a:t>lifestyle</a:t>
            </a:r>
            <a:r>
              <a:rPr lang="en-US" altLang="en-US" smtClean="0"/>
              <a:t> factors that take place over a long period of time.  </a:t>
            </a:r>
          </a:p>
          <a:p>
            <a:pPr eaLnBrk="1" hangingPunct="1">
              <a:spcBef>
                <a:spcPct val="0"/>
              </a:spcBef>
            </a:pPr>
            <a:endParaRPr lang="en-US" altLang="en-US" smtClean="0"/>
          </a:p>
          <a:p>
            <a:pPr eaLnBrk="1" hangingPunct="1">
              <a:spcBef>
                <a:spcPct val="0"/>
              </a:spcBef>
            </a:pPr>
            <a:r>
              <a:rPr lang="en-US" altLang="en-US" smtClean="0"/>
              <a:t>A number of risk factors have been identified that contribute to the development of Alzheimer’s disease.  Other risk factors show evidence of decreased risk pending further research.  </a:t>
            </a:r>
          </a:p>
          <a:p>
            <a:pPr eaLnBrk="1" hangingPunct="1">
              <a:spcBef>
                <a:spcPct val="0"/>
              </a:spcBef>
            </a:pPr>
            <a:endParaRPr lang="en-US" altLang="en-US" smtClean="0"/>
          </a:p>
          <a:p>
            <a:pPr eaLnBrk="1" hangingPunct="1">
              <a:spcBef>
                <a:spcPct val="0"/>
              </a:spcBef>
            </a:pPr>
            <a:r>
              <a:rPr lang="en-US" altLang="en-US" smtClean="0"/>
              <a:t>The greatest risk factor for Alzheimer’s disease is </a:t>
            </a:r>
            <a:r>
              <a:rPr lang="en-US" altLang="en-US" b="1" smtClean="0"/>
              <a:t>advancing age</a:t>
            </a:r>
            <a:r>
              <a:rPr lang="en-US" altLang="en-US" smtClean="0"/>
              <a:t>.  Most individuals with the disease are age 65 or older.  However, Alzheimer’s and dementia are not normal parts of aging.</a:t>
            </a:r>
          </a:p>
          <a:p>
            <a:pPr eaLnBrk="1" hangingPunct="1">
              <a:spcBef>
                <a:spcPct val="0"/>
              </a:spcBef>
            </a:pPr>
            <a:endParaRPr lang="en-US" altLang="en-US" smtClean="0"/>
          </a:p>
          <a:p>
            <a:pPr eaLnBrk="1" hangingPunct="1">
              <a:spcBef>
                <a:spcPct val="0"/>
              </a:spcBef>
            </a:pPr>
            <a:r>
              <a:rPr lang="en-US" altLang="en-US" smtClean="0"/>
              <a:t>The risk of developing Alzheimer’s disease increases with age – it approximately doubles every five years after age 65.  In persons age 85 or older, about one in three have Alzheimer’s disease.  </a:t>
            </a:r>
          </a:p>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9AC6D7C-1156-48A1-B4D5-8602A1DF02FC}" type="slidenum">
              <a:rPr lang="en-US" altLang="en-US" smtClean="0">
                <a:latin typeface="Calibri" panose="020F0502020204030204" pitchFamily="34" charset="0"/>
              </a:rPr>
              <a:pPr fontAlgn="base">
                <a:spcBef>
                  <a:spcPct val="0"/>
                </a:spcBef>
                <a:spcAft>
                  <a:spcPct val="0"/>
                </a:spcAft>
              </a:pPr>
              <a:t>28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33147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addition to advancing age, another strong risk factor is </a:t>
            </a:r>
            <a:r>
              <a:rPr lang="en-US" b="1" dirty="0" smtClean="0"/>
              <a:t>family history</a:t>
            </a:r>
            <a:r>
              <a:rPr lang="en-US" dirty="0" smtClean="0"/>
              <a:t>.  People who have an immediate family member – a parent, brother, sister, or child – with Alzheimer’s disease are more likely to develop the disease.  This risk increases if more than one family member has the disease.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When diseases tend to run in families, either </a:t>
            </a:r>
            <a:r>
              <a:rPr lang="en-US" b="1" dirty="0" smtClean="0"/>
              <a:t>hereditary (genetics)</a:t>
            </a:r>
            <a:r>
              <a:rPr lang="en-US" dirty="0" smtClean="0"/>
              <a:t> or environmental factors, or both, may play a role.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Scientists have identified numerous </a:t>
            </a:r>
            <a:r>
              <a:rPr lang="en-US" b="1" dirty="0" smtClean="0"/>
              <a:t>hereditary genes </a:t>
            </a:r>
            <a:r>
              <a:rPr lang="en-US" dirty="0" smtClean="0"/>
              <a:t>that either increase the likelihood or guarantee that people with the gene will develop Alzheimer’s disease.</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Risk genes</a:t>
            </a:r>
            <a:r>
              <a:rPr lang="en-US" dirty="0" smtClean="0"/>
              <a:t>: increase the likelihood of developing a disease, but </a:t>
            </a:r>
            <a:r>
              <a:rPr lang="en-US" b="1" dirty="0" smtClean="0"/>
              <a:t>do not guarantee</a:t>
            </a:r>
            <a:r>
              <a:rPr lang="en-US" dirty="0" smtClean="0"/>
              <a:t> it will happen.  Scientists have identified several risk genes, including APOE-e4, tied to Alzheimer’s disease.</a:t>
            </a:r>
          </a:p>
          <a:p>
            <a:pPr marL="181240" indent="-181240" eaLnBrk="1" fontAlgn="auto" hangingPunct="1">
              <a:spcBef>
                <a:spcPts val="0"/>
              </a:spcBef>
              <a:spcAft>
                <a:spcPts val="0"/>
              </a:spcAft>
              <a:buFont typeface="Arial" panose="020B0604020202020204" pitchFamily="34" charset="0"/>
              <a:buChar char="•"/>
              <a:defRPr/>
            </a:pPr>
            <a:r>
              <a:rPr lang="en-US" b="1" dirty="0" smtClean="0"/>
              <a:t>Deterministic genes</a:t>
            </a:r>
            <a:r>
              <a:rPr lang="en-US" dirty="0" smtClean="0"/>
              <a:t>: directly cause a disease, </a:t>
            </a:r>
            <a:r>
              <a:rPr lang="en-US" b="1" dirty="0" smtClean="0"/>
              <a:t>guaranteeing</a:t>
            </a:r>
            <a:r>
              <a:rPr lang="en-US" dirty="0" smtClean="0"/>
              <a:t> that anyone who inherits them will develop the disorder.  Scientists have discovered variations that directly cause Alzheimer’s disease in the genes of three proteins.  This is very rare, representing perhaps 1% of Alzheimer’s cases.  Onset for Alzheimer’s disease related to these genes tends to occur at a very young age, including people in their 30s.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Researchers are trying to determine the link between dementias and possible environmental factors such as exposure to pesticides, food additives, air pollution and other problematic chemical compounds.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Several studies have demonstrated that fewer years of formal </a:t>
            </a:r>
            <a:r>
              <a:rPr lang="en-US" b="1" dirty="0" smtClean="0"/>
              <a:t>education</a:t>
            </a:r>
            <a:r>
              <a:rPr lang="en-US" dirty="0" smtClean="0"/>
              <a:t> and lower levels of </a:t>
            </a:r>
            <a:r>
              <a:rPr lang="en-US" b="1" dirty="0" smtClean="0"/>
              <a:t>cognitive engagement </a:t>
            </a:r>
            <a:r>
              <a:rPr lang="en-US" dirty="0" smtClean="0"/>
              <a:t>are indicators of risk for dementia.  People who have more years of formal education have lower rates of Alzheimer’s and other dementias than those with less education.  Additional studies suggest that remaining socially and mentally active throughout life may support brain health and possibly reduce the risk of Alzheimer’s and other dementias.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Some researchers have proposed a </a:t>
            </a:r>
            <a:r>
              <a:rPr lang="en-US" b="1" dirty="0" smtClean="0"/>
              <a:t>“cognitive reserve”</a:t>
            </a:r>
            <a:r>
              <a:rPr lang="en-US" dirty="0" smtClean="0"/>
              <a:t> hypothesis, in which ongoing mental activity and stimulation, such as through education, occupation, leisure activity, mental and physical activity, may help protect the brain against damage and decline. </a:t>
            </a:r>
            <a:br>
              <a:rPr lang="en-US" dirty="0" smtClean="0"/>
            </a:br>
            <a:endParaRPr lang="en-US" dirty="0" smtClean="0"/>
          </a:p>
          <a:p>
            <a:pPr eaLnBrk="1" fontAlgn="auto" hangingPunct="1">
              <a:spcBef>
                <a:spcPts val="0"/>
              </a:spcBef>
              <a:spcAft>
                <a:spcPts val="0"/>
              </a:spcAft>
              <a:defRPr/>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8D0BD4B-454A-490E-9821-3ABBD2D5A358}" type="slidenum">
              <a:rPr lang="en-US" altLang="en-US" smtClean="0">
                <a:latin typeface="Calibri" panose="020F0502020204030204" pitchFamily="34" charset="0"/>
              </a:rPr>
              <a:pPr fontAlgn="base">
                <a:spcBef>
                  <a:spcPct val="0"/>
                </a:spcBef>
                <a:spcAft>
                  <a:spcPct val="0"/>
                </a:spcAft>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0707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CAN BE EDITED AS NEEDED)</a:t>
            </a:r>
          </a:p>
          <a:p>
            <a:pPr eaLnBrk="1" hangingPunct="1">
              <a:spcBef>
                <a:spcPct val="0"/>
              </a:spcBef>
            </a:pPr>
            <a:endParaRPr lang="en-US" altLang="en-US" smtClean="0"/>
          </a:p>
          <a:p>
            <a:pPr eaLnBrk="1" hangingPunct="1">
              <a:spcBef>
                <a:spcPct val="0"/>
              </a:spcBef>
            </a:pPr>
            <a:r>
              <a:rPr lang="en-US" altLang="en-US" smtClean="0"/>
              <a:t>The content in this presentation supports the development of the following competencies:</a:t>
            </a:r>
          </a:p>
          <a:p>
            <a:pPr eaLnBrk="1" hangingPunct="1">
              <a:spcBef>
                <a:spcPct val="0"/>
              </a:spcBef>
            </a:pPr>
            <a:endParaRPr lang="en-US" altLang="en-US" b="1" u="sng" smtClean="0"/>
          </a:p>
          <a:p>
            <a:pPr eaLnBrk="1" hangingPunct="1">
              <a:spcBef>
                <a:spcPct val="0"/>
              </a:spcBef>
            </a:pPr>
            <a:r>
              <a:rPr lang="en-US" altLang="en-US" b="1" u="sng" smtClean="0"/>
              <a:t>Association for Gerontology in Higher Education (AGHE)</a:t>
            </a:r>
            <a:r>
              <a:rPr lang="en-US" altLang="en-US" b="1" smtClean="0"/>
              <a:t>:</a:t>
            </a:r>
            <a:endParaRPr lang="en-US" altLang="en-US" smtClean="0"/>
          </a:p>
          <a:p>
            <a:pPr eaLnBrk="1" hangingPunct="1">
              <a:spcBef>
                <a:spcPct val="0"/>
              </a:spcBef>
            </a:pPr>
            <a:r>
              <a:rPr lang="en-US" altLang="en-US" smtClean="0"/>
              <a:t>1.2.1 Distinguish normal biological aging changes from pathology including genetic factors.</a:t>
            </a:r>
          </a:p>
          <a:p>
            <a:pPr eaLnBrk="1" hangingPunct="1">
              <a:spcBef>
                <a:spcPct val="0"/>
              </a:spcBef>
            </a:pPr>
            <a:r>
              <a:rPr lang="en-US" altLang="en-US" smtClean="0"/>
              <a:t>1.3.3 Demonstrate knowledge of signs, symptoms, and impact of common cognitive and mental health problems in late life (e.g., dementia, depression, grief, anxiety).</a:t>
            </a:r>
          </a:p>
          <a:p>
            <a:pPr eaLnBrk="1" hangingPunct="1">
              <a:spcBef>
                <a:spcPct val="0"/>
              </a:spcBef>
            </a:pPr>
            <a:r>
              <a:rPr lang="en-US" altLang="en-US" smtClean="0"/>
              <a:t>1.2.4 Recognize common late-life syndromes and diseases and their related bio-psycho-social risk and protective factors.</a:t>
            </a:r>
          </a:p>
          <a:p>
            <a:pPr eaLnBrk="1" hangingPunct="1">
              <a:spcBef>
                <a:spcPct val="0"/>
              </a:spcBef>
            </a:pPr>
            <a:endParaRPr lang="en-US" altLang="en-US" smtClean="0"/>
          </a:p>
          <a:p>
            <a:pPr eaLnBrk="1" hangingPunct="1">
              <a:spcBef>
                <a:spcPct val="0"/>
              </a:spcBef>
            </a:pPr>
            <a:r>
              <a:rPr lang="en-US" altLang="en-US" b="1" u="sng" smtClean="0"/>
              <a:t>Association of Schools and Programs of Public Health (ASPPH)</a:t>
            </a:r>
            <a:r>
              <a:rPr lang="en-US" altLang="en-US" b="1" smtClean="0"/>
              <a:t>:</a:t>
            </a:r>
            <a:endParaRPr lang="en-US" altLang="en-US" smtClean="0"/>
          </a:p>
          <a:p>
            <a:pPr eaLnBrk="1" hangingPunct="1">
              <a:spcBef>
                <a:spcPct val="0"/>
              </a:spcBef>
            </a:pPr>
            <a:r>
              <a:rPr lang="en-US" altLang="en-US" smtClean="0"/>
              <a:t>Domain 1: Describe risk factors and modes of transmission for infectious and chronic diseases and how these diseases affect both personal and population health.</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29B22A9-30AE-4AA9-A13D-9F48A1C6AB8F}" type="slidenum">
              <a:rPr lang="en-US" altLang="en-US" smtClean="0">
                <a:latin typeface="Calibri" panose="020F0502020204030204" pitchFamily="34" charset="0"/>
              </a:rPr>
              <a:pPr fontAlgn="base">
                <a:spcBef>
                  <a:spcPct val="0"/>
                </a:spcBef>
                <a:spcAft>
                  <a:spcPct val="0"/>
                </a:spcAft>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14315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Race and ethnicity</a:t>
            </a:r>
            <a:r>
              <a:rPr lang="en-US" dirty="0" smtClean="0"/>
              <a:t> may also contribute to increased risk of developing Alzheimer’s and other dementias.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 the U.S., older </a:t>
            </a:r>
            <a:r>
              <a:rPr lang="en-US" b="1" dirty="0" smtClean="0"/>
              <a:t>African-Americans</a:t>
            </a:r>
            <a:r>
              <a:rPr lang="en-US" dirty="0" smtClean="0"/>
              <a:t> are about </a:t>
            </a:r>
            <a:r>
              <a:rPr lang="en-US" b="1" dirty="0" smtClean="0"/>
              <a:t>two times more likely than</a:t>
            </a:r>
            <a:r>
              <a:rPr lang="en-US" dirty="0" smtClean="0"/>
              <a:t> older whites to have Alzheimer’s disease.  First-degree relatives of African-Americans with Alzheimer’s disease have a 43% chance of developing dementia.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Older </a:t>
            </a:r>
            <a:r>
              <a:rPr lang="en-US" b="1" dirty="0" smtClean="0"/>
              <a:t>Hispanics</a:t>
            </a:r>
            <a:r>
              <a:rPr lang="en-US" dirty="0" smtClean="0"/>
              <a:t> are about </a:t>
            </a:r>
            <a:r>
              <a:rPr lang="en-US" b="1" dirty="0" smtClean="0"/>
              <a:t>one and one-half times</a:t>
            </a:r>
            <a:r>
              <a:rPr lang="en-US" dirty="0" smtClean="0"/>
              <a:t> </a:t>
            </a:r>
            <a:r>
              <a:rPr lang="en-US" b="1" dirty="0" smtClean="0"/>
              <a:t>more likely</a:t>
            </a:r>
            <a:r>
              <a:rPr lang="en-US" dirty="0" smtClean="0"/>
              <a:t> than older whites to have Alzheimer’s disease.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Variations in health, lifestyle and socioeconomic circumstances across racial groups likely account for most of the difference in risk of Alzheimer’s and other dementias by race. African-American and Hispanic communities have a higher incidence of certain Alzheimer’s risk factors:</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Conditions such as </a:t>
            </a:r>
            <a:r>
              <a:rPr lang="en-US" b="1" dirty="0" smtClean="0"/>
              <a:t>high blood pressure</a:t>
            </a:r>
            <a:r>
              <a:rPr lang="en-US" dirty="0" smtClean="0"/>
              <a:t> and </a:t>
            </a:r>
            <a:r>
              <a:rPr lang="en-US" b="1" dirty="0" smtClean="0"/>
              <a:t>diabetes </a:t>
            </a:r>
            <a:r>
              <a:rPr lang="en-US" dirty="0" smtClean="0"/>
              <a:t>which are risk factors for Alzheimer’s disease, are more common in African-Americans and Hispanic populations than in whites.  </a:t>
            </a:r>
          </a:p>
          <a:p>
            <a:pPr marL="181240" indent="-181240" eaLnBrk="1" fontAlgn="auto" hangingPunct="1">
              <a:spcBef>
                <a:spcPts val="0"/>
              </a:spcBef>
              <a:spcAft>
                <a:spcPts val="0"/>
              </a:spcAft>
              <a:buFont typeface="Arial" panose="020B0604020202020204" pitchFamily="34" charset="0"/>
              <a:buChar char="•"/>
              <a:defRPr/>
            </a:pPr>
            <a:r>
              <a:rPr lang="en-US" dirty="0" smtClean="0"/>
              <a:t>Lower levels of </a:t>
            </a:r>
            <a:r>
              <a:rPr lang="en-US" b="1" dirty="0" smtClean="0"/>
              <a:t>education</a:t>
            </a:r>
            <a:r>
              <a:rPr lang="en-US" dirty="0" smtClean="0"/>
              <a:t> and other </a:t>
            </a:r>
            <a:r>
              <a:rPr lang="en-US" b="1" dirty="0" smtClean="0"/>
              <a:t>socioeconomic</a:t>
            </a:r>
            <a:r>
              <a:rPr lang="en-US" dirty="0" smtClean="0"/>
              <a:t> characteristics (such as lower income, access to quality care) among older racial and ethnic minorities may also contribute to increased risk.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Some studies suggest that differences based on race and ethnicity do not persist in rigorous analyses that account for such risk factors.</a:t>
            </a:r>
            <a:endParaRPr 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EB163AA-9D66-43C3-87AB-C57DEDACB51C}" type="slidenum">
              <a:rPr lang="en-US" altLang="en-US" smtClean="0">
                <a:latin typeface="Calibri" panose="020F0502020204030204" pitchFamily="34" charset="0"/>
              </a:rPr>
              <a:pPr fontAlgn="base">
                <a:spcBef>
                  <a:spcPct val="0"/>
                </a:spcBef>
                <a:spcAft>
                  <a:spcPct val="0"/>
                </a:spcAft>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02000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81240" indent="-181240" eaLnBrk="1" fontAlgn="auto" hangingPunct="1">
              <a:spcBef>
                <a:spcPts val="0"/>
              </a:spcBef>
              <a:spcAft>
                <a:spcPts val="0"/>
              </a:spcAft>
              <a:buFont typeface="Arial" panose="020B0604020202020204" pitchFamily="34" charset="0"/>
              <a:buChar char="•"/>
              <a:defRPr/>
            </a:pPr>
            <a:r>
              <a:rPr lang="en-US" dirty="0" smtClean="0"/>
              <a:t>Almost 2/3 of U.S. adults with Alzheimer’s disease are </a:t>
            </a:r>
            <a:r>
              <a:rPr lang="en-US" b="1" dirty="0" smtClean="0"/>
              <a:t>women</a:t>
            </a:r>
            <a:r>
              <a:rPr lang="en-US" dirty="0" smtClean="0"/>
              <a:t>.  </a:t>
            </a:r>
          </a:p>
          <a:p>
            <a:pPr marL="181240" indent="-181240" eaLnBrk="1" fontAlgn="auto" hangingPunct="1">
              <a:spcBef>
                <a:spcPts val="0"/>
              </a:spcBef>
              <a:spcAft>
                <a:spcPts val="0"/>
              </a:spcAft>
              <a:buFont typeface="Arial" panose="020B0604020202020204" pitchFamily="34" charset="0"/>
              <a:buChar char="•"/>
              <a:defRPr/>
            </a:pPr>
            <a:r>
              <a:rPr lang="en-US" dirty="0" smtClean="0"/>
              <a:t>Among those aged 71 and older, </a:t>
            </a:r>
            <a:r>
              <a:rPr lang="en-US" b="1" dirty="0" smtClean="0"/>
              <a:t>16% of women have Alzheimer’s </a:t>
            </a:r>
            <a:r>
              <a:rPr lang="en-US" dirty="0" smtClean="0"/>
              <a:t>and other dementias, compared with 11% of men.</a:t>
            </a:r>
          </a:p>
          <a:p>
            <a:pPr marL="181240" indent="-181240" eaLnBrk="1" fontAlgn="auto" hangingPunct="1">
              <a:spcBef>
                <a:spcPts val="0"/>
              </a:spcBef>
              <a:spcAft>
                <a:spcPts val="0"/>
              </a:spcAft>
              <a:buFont typeface="Arial" panose="020B0604020202020204" pitchFamily="34" charset="0"/>
              <a:buChar char="•"/>
              <a:defRPr/>
            </a:pPr>
            <a:r>
              <a:rPr lang="en-US" dirty="0" smtClean="0"/>
              <a:t>At age 65, women without Alzheimer’s disease have more than a </a:t>
            </a:r>
            <a:r>
              <a:rPr lang="en-US" b="1" dirty="0" smtClean="0"/>
              <a:t>one in six chance</a:t>
            </a:r>
            <a:r>
              <a:rPr lang="en-US" dirty="0" smtClean="0"/>
              <a:t> of developing Alzheimer’s disease during the remainder of their lives, compared with a one in 11 chance for men.</a:t>
            </a:r>
          </a:p>
          <a:p>
            <a:pPr marL="181240" indent="-181240" eaLnBrk="1" fontAlgn="auto" hangingPunct="1">
              <a:spcBef>
                <a:spcPts val="0"/>
              </a:spcBef>
              <a:spcAft>
                <a:spcPts val="0"/>
              </a:spcAft>
              <a:buFont typeface="Arial" panose="020B0604020202020204" pitchFamily="34" charset="0"/>
              <a:buChar char="•"/>
              <a:defRPr/>
            </a:pPr>
            <a:r>
              <a:rPr lang="en-US" dirty="0" smtClean="0"/>
              <a:t>Women in their 60s are about </a:t>
            </a:r>
            <a:r>
              <a:rPr lang="en-US" b="1" dirty="0" smtClean="0"/>
              <a:t>twice as likely</a:t>
            </a:r>
            <a:r>
              <a:rPr lang="en-US" dirty="0" smtClean="0"/>
              <a:t> to develop Alzheimer’s disease over the rest of their lives as they are to develop breast cancer.</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This may be primarily explained by the fact that women live longer, on average, than men.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However, researchers are increasingly questioning whether there may be other reasons for the difference in the number of women and men who develop the disease.</a:t>
            </a:r>
          </a:p>
          <a:p>
            <a:pPr eaLnBrk="1" fontAlgn="auto" hangingPunct="1">
              <a:spcBef>
                <a:spcPts val="0"/>
              </a:spcBef>
              <a:spcAft>
                <a:spcPts val="0"/>
              </a:spcAft>
              <a:defRPr/>
            </a:pPr>
            <a:endParaRPr 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062E002-1D07-4ED7-9C42-B4CF896E785A}" type="slidenum">
              <a:rPr lang="en-US" altLang="en-US" smtClean="0">
                <a:latin typeface="Calibri" panose="020F0502020204030204" pitchFamily="34" charset="0"/>
              </a:rPr>
              <a:pPr fontAlgn="base">
                <a:spcBef>
                  <a:spcPct val="0"/>
                </a:spcBef>
                <a:spcAft>
                  <a:spcPct val="0"/>
                </a:spcAft>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46035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some risk factors that may be changed or prevented to help reduce the risk of developing Alzheimer’s disease.  </a:t>
            </a:r>
          </a:p>
          <a:p>
            <a:pPr eaLnBrk="1" hangingPunct="1">
              <a:spcBef>
                <a:spcPct val="0"/>
              </a:spcBef>
            </a:pPr>
            <a:endParaRPr lang="en-US" altLang="en-US" smtClean="0"/>
          </a:p>
          <a:p>
            <a:pPr eaLnBrk="1" hangingPunct="1">
              <a:spcBef>
                <a:spcPct val="0"/>
              </a:spcBef>
            </a:pPr>
            <a:r>
              <a:rPr lang="en-US" altLang="en-US" smtClean="0"/>
              <a:t>Research has linked </a:t>
            </a:r>
            <a:r>
              <a:rPr lang="en-US" altLang="en-US" b="1" smtClean="0"/>
              <a:t>moderate and severe traumatic brain injury to</a:t>
            </a:r>
            <a:r>
              <a:rPr lang="en-US" altLang="en-US" smtClean="0"/>
              <a:t> a greater risk of developing Alzheimer’s or another type of dementia years after the original head injury.  </a:t>
            </a:r>
          </a:p>
          <a:p>
            <a:pPr eaLnBrk="1" hangingPunct="1">
              <a:spcBef>
                <a:spcPct val="0"/>
              </a:spcBef>
            </a:pPr>
            <a:endParaRPr lang="en-US" altLang="en-US" smtClean="0"/>
          </a:p>
          <a:p>
            <a:pPr eaLnBrk="1" hangingPunct="1">
              <a:spcBef>
                <a:spcPct val="0"/>
              </a:spcBef>
            </a:pPr>
            <a:r>
              <a:rPr lang="en-US" altLang="en-US" smtClean="0"/>
              <a:t>One of the key studies showing an increased risk found that older adults with a history of </a:t>
            </a:r>
            <a:r>
              <a:rPr lang="en-US" altLang="en-US" b="1" smtClean="0"/>
              <a:t>moderate traumatic brain injury</a:t>
            </a:r>
            <a:r>
              <a:rPr lang="en-US" altLang="en-US" smtClean="0"/>
              <a:t> (unconsciousness lasting more than 30 minutes) had a 2.3 times greater risk of developing Alzheimer’s disease than seniors with no history of head injury.  </a:t>
            </a:r>
          </a:p>
          <a:p>
            <a:pPr eaLnBrk="1" hangingPunct="1">
              <a:spcBef>
                <a:spcPct val="0"/>
              </a:spcBef>
            </a:pPr>
            <a:endParaRPr lang="en-US" altLang="en-US" smtClean="0"/>
          </a:p>
          <a:p>
            <a:pPr eaLnBrk="1" hangingPunct="1">
              <a:spcBef>
                <a:spcPct val="0"/>
              </a:spcBef>
            </a:pPr>
            <a:r>
              <a:rPr lang="en-US" altLang="en-US" smtClean="0"/>
              <a:t>Those with a history of </a:t>
            </a:r>
            <a:r>
              <a:rPr lang="en-US" altLang="en-US" b="1" smtClean="0"/>
              <a:t>severe traumatic brain injury</a:t>
            </a:r>
            <a:r>
              <a:rPr lang="en-US" altLang="en-US" smtClean="0"/>
              <a:t> (unconsciousness lasting more than 24 hours) had a 4.5 times greater risk.  Also, people with repeated head injuries (such as boxers, football players, and combat veterans) are at an even higher risk of developing dementia.</a:t>
            </a:r>
          </a:p>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951CA26-EDDE-4DFF-980A-64A5FD204F73}" type="slidenum">
              <a:rPr lang="en-US" altLang="en-US" smtClean="0">
                <a:latin typeface="Calibri" panose="020F0502020204030204" pitchFamily="34" charset="0"/>
              </a:rPr>
              <a:pPr fontAlgn="base">
                <a:spcBef>
                  <a:spcPct val="0"/>
                </a:spcBef>
                <a:spcAft>
                  <a:spcPct val="0"/>
                </a:spcAft>
              </a:pPr>
              <a:t>32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37376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Certain </a:t>
            </a:r>
            <a:r>
              <a:rPr lang="en-US" b="1" dirty="0" smtClean="0"/>
              <a:t>lifestyle factors</a:t>
            </a:r>
            <a:r>
              <a:rPr lang="en-US" dirty="0" smtClean="0"/>
              <a:t> may help to protect against developing Alzheimer’s and other dementias.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There is fairly strong evidence that </a:t>
            </a:r>
            <a:r>
              <a:rPr lang="en-US" b="1" dirty="0" smtClean="0"/>
              <a:t>current smoking</a:t>
            </a:r>
            <a:r>
              <a:rPr lang="en-US" dirty="0" smtClean="0"/>
              <a:t> increases the risk of cognitive decline and possibly also dementia, and that quitting smoking may reduce the associated risk to levels comparable to those who have never smoked.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Diet </a:t>
            </a:r>
            <a:r>
              <a:rPr lang="en-US" dirty="0" smtClean="0"/>
              <a:t>and </a:t>
            </a:r>
            <a:r>
              <a:rPr lang="en-US" b="1" dirty="0" smtClean="0"/>
              <a:t>physical activity</a:t>
            </a:r>
            <a:r>
              <a:rPr lang="en-US" dirty="0" smtClean="0"/>
              <a:t> may help to prevent against </a:t>
            </a:r>
            <a:r>
              <a:rPr lang="en-US" b="1" dirty="0" smtClean="0"/>
              <a:t>obesity</a:t>
            </a:r>
            <a:r>
              <a:rPr lang="en-US" dirty="0" smtClean="0"/>
              <a:t>; midlife obesity has been shown to increase risk for Alzheimer’s and other dementias.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Exercise</a:t>
            </a:r>
            <a:r>
              <a:rPr lang="en-US" dirty="0" smtClean="0"/>
              <a:t> may also directly benefit brain cells by increasing blood and oxygen flow in the brain.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Current evidence also suggests that eating a </a:t>
            </a:r>
            <a:r>
              <a:rPr lang="en-US" b="1" dirty="0" smtClean="0"/>
              <a:t>heart-healthy</a:t>
            </a:r>
            <a:r>
              <a:rPr lang="en-US" dirty="0" smtClean="0"/>
              <a:t> </a:t>
            </a:r>
            <a:r>
              <a:rPr lang="en-US" b="1" dirty="0" smtClean="0"/>
              <a:t>diet</a:t>
            </a:r>
            <a:r>
              <a:rPr lang="en-US" dirty="0" smtClean="0"/>
              <a:t> may also help protect the brain against cognitive decline.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Two diets that have been studied and may be beneficial are the </a:t>
            </a:r>
            <a:r>
              <a:rPr lang="en-US" b="1" dirty="0" smtClean="0"/>
              <a:t>DASH (Dietary Approaches to Stop Hypertension)</a:t>
            </a:r>
            <a:r>
              <a:rPr lang="en-US" dirty="0" smtClean="0"/>
              <a:t> diet and the </a:t>
            </a:r>
            <a:r>
              <a:rPr lang="en-US" b="1" dirty="0" smtClean="0"/>
              <a:t>Mediterranean diet</a:t>
            </a:r>
            <a:r>
              <a:rPr lang="en-US" dirty="0" smtClean="0"/>
              <a:t>.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The </a:t>
            </a:r>
            <a:r>
              <a:rPr lang="en-US" b="1" dirty="0" smtClean="0"/>
              <a:t>DASH</a:t>
            </a:r>
            <a:r>
              <a:rPr lang="en-US" dirty="0" smtClean="0"/>
              <a:t> diet emphasizes vegetables, fruits, and fat-free or low-fat dairy products; includes whole grains, fish, poultry, beans, seeds, nuts, and vegetable oils; and limits sodium, sweets, sugary beverages, and red meats.  </a:t>
            </a:r>
          </a:p>
          <a:p>
            <a:pPr marL="181240" indent="-181240" eaLnBrk="1" fontAlgn="auto" hangingPunct="1">
              <a:spcBef>
                <a:spcPts val="0"/>
              </a:spcBef>
              <a:spcAft>
                <a:spcPts val="0"/>
              </a:spcAft>
              <a:buFont typeface="Arial" panose="020B0604020202020204" pitchFamily="34" charset="0"/>
              <a:buChar char="•"/>
              <a:defRPr/>
            </a:pPr>
            <a:r>
              <a:rPr lang="en-US" dirty="0" smtClean="0"/>
              <a:t>The </a:t>
            </a:r>
            <a:r>
              <a:rPr lang="en-US" b="1" dirty="0" smtClean="0"/>
              <a:t>Mediterranean</a:t>
            </a:r>
            <a:r>
              <a:rPr lang="en-US" dirty="0" smtClean="0"/>
              <a:t> </a:t>
            </a:r>
            <a:r>
              <a:rPr lang="en-US" b="1" dirty="0" smtClean="0"/>
              <a:t>diet</a:t>
            </a:r>
            <a:r>
              <a:rPr lang="en-US" dirty="0" smtClean="0"/>
              <a:t> includes relatively little red meat and emphasizes whole grains, fruits and vegetables, fish and shellfish, and nuts, olive oil and other healthy fats.</a:t>
            </a:r>
          </a:p>
          <a:p>
            <a:pPr marL="181240" indent="-18124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Some studies have also indicated that staying </a:t>
            </a:r>
            <a:r>
              <a:rPr lang="en-US" b="1" dirty="0" smtClean="0"/>
              <a:t>cognitively</a:t>
            </a:r>
            <a:r>
              <a:rPr lang="en-US" dirty="0" smtClean="0"/>
              <a:t> and </a:t>
            </a:r>
            <a:r>
              <a:rPr lang="en-US" b="1" dirty="0" smtClean="0"/>
              <a:t>socially</a:t>
            </a:r>
            <a:r>
              <a:rPr lang="en-US" dirty="0" smtClean="0"/>
              <a:t> </a:t>
            </a:r>
            <a:r>
              <a:rPr lang="en-US" b="1" dirty="0" smtClean="0"/>
              <a:t>active</a:t>
            </a:r>
            <a:r>
              <a:rPr lang="en-US" dirty="0" smtClean="0"/>
              <a:t> may help reduce the risk of cognitive decline.  This involves mentally stimulating activities and social connections.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A3924E8-B776-4FB0-A517-45D6448478DA}" type="slidenum">
              <a:rPr lang="en-US" altLang="en-US" smtClean="0">
                <a:latin typeface="Calibri" panose="020F0502020204030204" pitchFamily="34" charset="0"/>
              </a:rPr>
              <a:pPr fontAlgn="base">
                <a:spcBef>
                  <a:spcPct val="0"/>
                </a:spcBef>
                <a:spcAft>
                  <a:spcPct val="0"/>
                </a:spcAft>
              </a:pPr>
              <a:t>33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11568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Growing evidence suggests that the health of the brain is closely linked to the overall health of the </a:t>
            </a:r>
            <a:r>
              <a:rPr lang="en-US" altLang="en-US" b="1" smtClean="0"/>
              <a:t>heart</a:t>
            </a:r>
            <a:r>
              <a:rPr lang="en-US" altLang="en-US" smtClean="0"/>
              <a:t> and </a:t>
            </a:r>
            <a:r>
              <a:rPr lang="en-US" altLang="en-US" b="1" smtClean="0"/>
              <a:t>blood vessels</a:t>
            </a:r>
            <a:r>
              <a:rPr lang="en-US" altLang="en-US" smtClean="0"/>
              <a:t>.  </a:t>
            </a:r>
          </a:p>
          <a:p>
            <a:pPr eaLnBrk="1" hangingPunct="1">
              <a:spcBef>
                <a:spcPct val="0"/>
              </a:spcBef>
            </a:pPr>
            <a:endParaRPr lang="en-US" altLang="en-US" smtClean="0"/>
          </a:p>
          <a:p>
            <a:pPr eaLnBrk="1" hangingPunct="1">
              <a:spcBef>
                <a:spcPct val="0"/>
              </a:spcBef>
            </a:pPr>
            <a:r>
              <a:rPr lang="en-US" altLang="en-US" smtClean="0"/>
              <a:t>The brain is nourished by one of the body’s richest networks of blood vessels.  With every beat, the </a:t>
            </a:r>
            <a:r>
              <a:rPr lang="en-US" altLang="en-US" b="1" smtClean="0"/>
              <a:t>heart pumps about 20% to 25% of the blood to the head,</a:t>
            </a:r>
            <a:r>
              <a:rPr lang="en-US" altLang="en-US" smtClean="0"/>
              <a:t> where brain cells use at least 20% of the food and oxygen carried by the blood in order to function normally.  </a:t>
            </a:r>
          </a:p>
          <a:p>
            <a:pPr eaLnBrk="1" hangingPunct="1">
              <a:spcBef>
                <a:spcPct val="0"/>
              </a:spcBef>
            </a:pPr>
            <a:endParaRPr lang="en-US" altLang="en-US" smtClean="0"/>
          </a:p>
          <a:p>
            <a:pPr eaLnBrk="1" hangingPunct="1">
              <a:spcBef>
                <a:spcPct val="0"/>
              </a:spcBef>
            </a:pPr>
            <a:r>
              <a:rPr lang="en-US" altLang="en-US" smtClean="0"/>
              <a:t>As a result, many factors that damage the heart or blood vessels may also damage the brain – and may increase the risk for developing Alzheimer’s and other dementias.  </a:t>
            </a:r>
          </a:p>
          <a:p>
            <a:pPr eaLnBrk="1" hangingPunct="1">
              <a:spcBef>
                <a:spcPct val="0"/>
              </a:spcBef>
            </a:pPr>
            <a:endParaRPr lang="en-US" altLang="en-US" smtClean="0"/>
          </a:p>
          <a:p>
            <a:pPr eaLnBrk="1" hangingPunct="1">
              <a:spcBef>
                <a:spcPct val="0"/>
              </a:spcBef>
            </a:pPr>
            <a:r>
              <a:rPr lang="en-US" altLang="en-US" smtClean="0"/>
              <a:t>Several conditions known to increase the risk of </a:t>
            </a:r>
            <a:r>
              <a:rPr lang="en-US" altLang="en-US" b="1" smtClean="0"/>
              <a:t>cardiovascular disease</a:t>
            </a:r>
            <a:r>
              <a:rPr lang="en-US" altLang="en-US" smtClean="0"/>
              <a:t> – including high blood pressure, heart disease, stroke, and diabetes– appear to increase the risk of developing Alzheimer’s disease. </a:t>
            </a:r>
          </a:p>
          <a:p>
            <a:pPr eaLnBrk="1" hangingPunct="1">
              <a:spcBef>
                <a:spcPct val="0"/>
              </a:spcBef>
            </a:pPr>
            <a:endParaRPr lang="en-US" altLang="en-US" smtClean="0"/>
          </a:p>
          <a:p>
            <a:pPr eaLnBrk="1" hangingPunct="1">
              <a:spcBef>
                <a:spcPct val="0"/>
              </a:spcBef>
            </a:pPr>
            <a:r>
              <a:rPr lang="en-US" altLang="en-US" smtClean="0"/>
              <a:t>Some autopsy studies show that as many as </a:t>
            </a:r>
            <a:r>
              <a:rPr lang="en-US" altLang="en-US" b="1" smtClean="0"/>
              <a:t>80% of individuals</a:t>
            </a:r>
            <a:r>
              <a:rPr lang="en-US" altLang="en-US" smtClean="0"/>
              <a:t> with Alzheimer’s disease also have cardiovascular disease. </a:t>
            </a:r>
          </a:p>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01FA9E2-5171-4690-B0D2-EE147630C1A3}" type="slidenum">
              <a:rPr lang="en-US" altLang="en-US" smtClean="0">
                <a:latin typeface="Calibri" panose="020F0502020204030204" pitchFamily="34" charset="0"/>
              </a:rPr>
              <a:pPr fontAlgn="base">
                <a:spcBef>
                  <a:spcPct val="0"/>
                </a:spcBef>
                <a:spcAft>
                  <a:spcPct val="0"/>
                </a:spcAft>
              </a:pPr>
              <a:t>34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23608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Next we will discuss how Alzheimer’s disease is diagnosed, treated, and managed.</a:t>
            </a:r>
          </a:p>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E154C36-6E5A-4F9A-B30C-16CEAD41272D}" type="slidenum">
              <a:rPr lang="en-US" altLang="en-US" smtClean="0">
                <a:latin typeface="Calibri" panose="020F0502020204030204" pitchFamily="34" charset="0"/>
              </a:rPr>
              <a:pPr fontAlgn="base">
                <a:spcBef>
                  <a:spcPct val="0"/>
                </a:spcBef>
                <a:spcAft>
                  <a:spcPct val="0"/>
                </a:spcAft>
              </a:pPr>
              <a:t>35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60071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Physicians can almost always determine if a person has </a:t>
            </a:r>
            <a:r>
              <a:rPr lang="en-US" b="1" dirty="0" smtClean="0"/>
              <a:t>dementia</a:t>
            </a:r>
            <a:r>
              <a:rPr lang="en-US" dirty="0" smtClean="0"/>
              <a:t>; however it can be difficult to identify the exact cause.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Establishing a diagnosis for </a:t>
            </a:r>
            <a:r>
              <a:rPr lang="en-US" b="1" dirty="0" smtClean="0"/>
              <a:t>Alzheimer’s disease</a:t>
            </a:r>
            <a:r>
              <a:rPr lang="en-US" dirty="0" smtClean="0"/>
              <a:t> can be more challenging.  There is no single test that can show whether a person has Alzheimer’s disease.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careful medical evaluation is required, which includes:</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A thorough medical history</a:t>
            </a:r>
          </a:p>
          <a:p>
            <a:pPr marL="181240" indent="-181240" eaLnBrk="1" fontAlgn="auto" hangingPunct="1">
              <a:spcBef>
                <a:spcPts val="0"/>
              </a:spcBef>
              <a:spcAft>
                <a:spcPts val="0"/>
              </a:spcAft>
              <a:buFont typeface="Arial" panose="020B0604020202020204" pitchFamily="34" charset="0"/>
              <a:buChar char="•"/>
              <a:defRPr/>
            </a:pPr>
            <a:r>
              <a:rPr lang="en-US" dirty="0" smtClean="0"/>
              <a:t>Mental status testing</a:t>
            </a:r>
          </a:p>
          <a:p>
            <a:pPr marL="181240" indent="-181240" eaLnBrk="1" fontAlgn="auto" hangingPunct="1">
              <a:spcBef>
                <a:spcPts val="0"/>
              </a:spcBef>
              <a:spcAft>
                <a:spcPts val="0"/>
              </a:spcAft>
              <a:buFont typeface="Arial" panose="020B0604020202020204" pitchFamily="34" charset="0"/>
              <a:buChar char="•"/>
              <a:defRPr/>
            </a:pPr>
            <a:r>
              <a:rPr lang="en-US" dirty="0" smtClean="0"/>
              <a:t>Information from family and friends</a:t>
            </a:r>
          </a:p>
          <a:p>
            <a:pPr marL="181240" indent="-181240" eaLnBrk="1" fontAlgn="auto" hangingPunct="1">
              <a:spcBef>
                <a:spcPts val="0"/>
              </a:spcBef>
              <a:spcAft>
                <a:spcPts val="0"/>
              </a:spcAft>
              <a:buFont typeface="Arial" panose="020B0604020202020204" pitchFamily="34" charset="0"/>
              <a:buChar char="•"/>
              <a:defRPr/>
            </a:pPr>
            <a:r>
              <a:rPr lang="en-US" dirty="0" smtClean="0"/>
              <a:t>A physical and neurological exam</a:t>
            </a:r>
          </a:p>
          <a:p>
            <a:pPr marL="181240" indent="-181240" eaLnBrk="1" fontAlgn="auto" hangingPunct="1">
              <a:spcBef>
                <a:spcPts val="0"/>
              </a:spcBef>
              <a:spcAft>
                <a:spcPts val="0"/>
              </a:spcAft>
              <a:buFont typeface="Arial" panose="020B0604020202020204" pitchFamily="34" charset="0"/>
              <a:buChar char="•"/>
              <a:defRPr/>
            </a:pPr>
            <a:r>
              <a:rPr lang="en-US" dirty="0" smtClean="0"/>
              <a:t>Tests (such as blood tests and brain imaging) to rule out other causes of dementia-like symptoms.  </a:t>
            </a:r>
          </a:p>
          <a:p>
            <a:pPr eaLnBrk="1" fontAlgn="auto" hangingPunct="1">
              <a:spcBef>
                <a:spcPts val="0"/>
              </a:spcBef>
              <a:spcAft>
                <a:spcPts val="0"/>
              </a:spcAft>
              <a:defRPr/>
            </a:pPr>
            <a:endParaRPr 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16F8577-EA07-4867-917B-3EE8458EE036}" type="slidenum">
              <a:rPr lang="en-US" altLang="en-US" smtClean="0">
                <a:latin typeface="Calibri" panose="020F0502020204030204" pitchFamily="34" charset="0"/>
              </a:rPr>
              <a:pPr fontAlgn="base">
                <a:spcBef>
                  <a:spcPct val="0"/>
                </a:spcBef>
                <a:spcAft>
                  <a:spcPct val="0"/>
                </a:spcAft>
              </a:pPr>
              <a:t>36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98013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Currently, there is no cure for Alzheimer’s disease and no treatment that slows the progression of the disease.  Drug and non-drug treatments may help with both cognitive and behavioral </a:t>
            </a:r>
            <a:r>
              <a:rPr lang="en-US" i="1" dirty="0" smtClean="0"/>
              <a:t>symptoms</a:t>
            </a:r>
            <a:r>
              <a:rPr lang="en-US" dirty="0" smtClean="0"/>
              <a:t>, but don’t affect the underlying disease.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Medications</a:t>
            </a:r>
            <a:r>
              <a:rPr lang="en-US" dirty="0" smtClean="0"/>
              <a:t> are used to treat symptoms and are more effective if administered after early diagnosis.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chief goals of treatment are to:</a:t>
            </a:r>
          </a:p>
          <a:p>
            <a:pPr marL="181240" indent="-181240" eaLnBrk="1" fontAlgn="auto" hangingPunct="1">
              <a:spcBef>
                <a:spcPts val="0"/>
              </a:spcBef>
              <a:spcAft>
                <a:spcPts val="0"/>
              </a:spcAft>
              <a:buFont typeface="Arial" panose="020B0604020202020204" pitchFamily="34" charset="0"/>
              <a:buChar char="•"/>
              <a:defRPr/>
            </a:pPr>
            <a:r>
              <a:rPr lang="en-US" dirty="0" smtClean="0"/>
              <a:t>Maintain quality of life</a:t>
            </a:r>
          </a:p>
          <a:p>
            <a:pPr marL="181240" indent="-181240" eaLnBrk="1" fontAlgn="auto" hangingPunct="1">
              <a:spcBef>
                <a:spcPts val="0"/>
              </a:spcBef>
              <a:spcAft>
                <a:spcPts val="0"/>
              </a:spcAft>
              <a:buFont typeface="Arial" panose="020B0604020202020204" pitchFamily="34" charset="0"/>
              <a:buChar char="•"/>
              <a:defRPr/>
            </a:pPr>
            <a:r>
              <a:rPr lang="en-US" dirty="0" smtClean="0"/>
              <a:t>Maximize function in daily activities</a:t>
            </a:r>
          </a:p>
          <a:p>
            <a:pPr marL="181240" indent="-181240" eaLnBrk="1" fontAlgn="auto" hangingPunct="1">
              <a:spcBef>
                <a:spcPts val="0"/>
              </a:spcBef>
              <a:spcAft>
                <a:spcPts val="0"/>
              </a:spcAft>
              <a:buFont typeface="Arial" panose="020B0604020202020204" pitchFamily="34" charset="0"/>
              <a:buChar char="•"/>
              <a:defRPr/>
            </a:pPr>
            <a:r>
              <a:rPr lang="en-US" dirty="0" smtClean="0"/>
              <a:t>Enhance cognition, mood and behavior</a:t>
            </a:r>
          </a:p>
          <a:p>
            <a:pPr marL="181240" indent="-181240" eaLnBrk="1" fontAlgn="auto" hangingPunct="1">
              <a:spcBef>
                <a:spcPts val="0"/>
              </a:spcBef>
              <a:spcAft>
                <a:spcPts val="0"/>
              </a:spcAft>
              <a:buFont typeface="Arial" panose="020B0604020202020204" pitchFamily="34" charset="0"/>
              <a:buChar char="•"/>
              <a:defRPr/>
            </a:pPr>
            <a:r>
              <a:rPr lang="en-US" dirty="0" smtClean="0"/>
              <a:t>Foster a safe environment</a:t>
            </a:r>
          </a:p>
          <a:p>
            <a:pPr marL="181240" indent="-181240" eaLnBrk="1" fontAlgn="auto" hangingPunct="1">
              <a:spcBef>
                <a:spcPts val="0"/>
              </a:spcBef>
              <a:spcAft>
                <a:spcPts val="0"/>
              </a:spcAft>
              <a:buFont typeface="Arial" panose="020B0604020202020204" pitchFamily="34" charset="0"/>
              <a:buChar char="•"/>
              <a:defRPr/>
            </a:pPr>
            <a:r>
              <a:rPr lang="en-US" dirty="0" smtClean="0"/>
              <a:t>Promote social engagement, as appropriate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5566D49-B94A-47FD-85C4-AAD493F3EAE3}" type="slidenum">
              <a:rPr lang="en-US" altLang="en-US" smtClean="0">
                <a:latin typeface="Calibri" panose="020F0502020204030204" pitchFamily="34" charset="0"/>
              </a:rPr>
              <a:pPr fontAlgn="base">
                <a:spcBef>
                  <a:spcPct val="0"/>
                </a:spcBef>
                <a:spcAft>
                  <a:spcPct val="0"/>
                </a:spcAft>
              </a:pPr>
              <a:t>37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8388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Treating people with Alzheimer’s often requires the management of </a:t>
            </a:r>
            <a:r>
              <a:rPr lang="en-US" altLang="en-US" b="1" smtClean="0"/>
              <a:t>co-morbidities</a:t>
            </a:r>
            <a:r>
              <a:rPr lang="en-US" altLang="en-US" smtClean="0"/>
              <a:t>.  Co-morbidities refer to additional chronic conditions – such as heart disease, diabetes, depression, and arthritis – that are present in combination with a primary disease.  </a:t>
            </a:r>
          </a:p>
          <a:p>
            <a:pPr eaLnBrk="1" hangingPunct="1">
              <a:spcBef>
                <a:spcPct val="0"/>
              </a:spcBef>
            </a:pPr>
            <a:endParaRPr lang="en-US" altLang="en-US" smtClean="0"/>
          </a:p>
          <a:p>
            <a:pPr eaLnBrk="1" hangingPunct="1">
              <a:spcBef>
                <a:spcPct val="0"/>
              </a:spcBef>
            </a:pPr>
            <a:r>
              <a:rPr lang="en-US" altLang="en-US" smtClean="0"/>
              <a:t>People with Alzheimer’s’ and dementia are </a:t>
            </a:r>
            <a:r>
              <a:rPr lang="en-US" altLang="en-US" b="1" smtClean="0"/>
              <a:t>more likely</a:t>
            </a:r>
            <a:r>
              <a:rPr lang="en-US" altLang="en-US" smtClean="0"/>
              <a:t> to have co-morbidities than other older people without dementia.  </a:t>
            </a:r>
          </a:p>
          <a:p>
            <a:pPr eaLnBrk="1" hangingPunct="1">
              <a:spcBef>
                <a:spcPct val="0"/>
              </a:spcBef>
            </a:pPr>
            <a:endParaRPr lang="en-US" altLang="en-US" smtClean="0"/>
          </a:p>
          <a:p>
            <a:pPr eaLnBrk="1" hangingPunct="1">
              <a:spcBef>
                <a:spcPct val="0"/>
              </a:spcBef>
            </a:pPr>
            <a:r>
              <a:rPr lang="en-US" altLang="en-US" smtClean="0"/>
              <a:t>The cognitive problems associated with Alzheimer’s disease and dementia can lead to </a:t>
            </a:r>
            <a:r>
              <a:rPr lang="en-US" altLang="en-US" b="1" smtClean="0"/>
              <a:t>poor management</a:t>
            </a:r>
            <a:r>
              <a:rPr lang="en-US" altLang="en-US" smtClean="0"/>
              <a:t> of co-morbidities. </a:t>
            </a:r>
          </a:p>
          <a:p>
            <a:pPr eaLnBrk="1" hangingPunct="1">
              <a:spcBef>
                <a:spcPct val="0"/>
              </a:spcBef>
            </a:pPr>
            <a:endParaRPr lang="en-US" altLang="en-US" smtClean="0"/>
          </a:p>
          <a:p>
            <a:pPr eaLnBrk="1" hangingPunct="1">
              <a:spcBef>
                <a:spcPct val="0"/>
              </a:spcBef>
            </a:pPr>
            <a:r>
              <a:rPr lang="en-US" altLang="en-US" smtClean="0"/>
              <a:t>On average, people with dementia have </a:t>
            </a:r>
            <a:r>
              <a:rPr lang="en-US" altLang="en-US" b="1" smtClean="0"/>
              <a:t>three times</a:t>
            </a:r>
            <a:r>
              <a:rPr lang="en-US" altLang="en-US" smtClean="0"/>
              <a:t> as many </a:t>
            </a:r>
            <a:r>
              <a:rPr lang="en-US" altLang="en-US" b="1" smtClean="0"/>
              <a:t>hospital stays</a:t>
            </a:r>
            <a:r>
              <a:rPr lang="en-US" altLang="en-US" smtClean="0"/>
              <a:t> and have </a:t>
            </a:r>
            <a:r>
              <a:rPr lang="en-US" altLang="en-US" b="1" smtClean="0"/>
              <a:t>three times </a:t>
            </a:r>
            <a:r>
              <a:rPr lang="en-US" altLang="en-US" smtClean="0"/>
              <a:t>the average </a:t>
            </a:r>
            <a:r>
              <a:rPr lang="en-US" altLang="en-US" b="1" smtClean="0"/>
              <a:t>Medicare costs</a:t>
            </a:r>
            <a:r>
              <a:rPr lang="en-US" altLang="en-US" smtClean="0"/>
              <a:t> of other older people. </a:t>
            </a:r>
          </a:p>
          <a:p>
            <a:pPr eaLnBrk="1" hangingPunct="1">
              <a:spcBef>
                <a:spcPct val="0"/>
              </a:spcBef>
            </a:pPr>
            <a:r>
              <a:rPr lang="en-US" altLang="en-US" smtClean="0"/>
              <a:t> </a:t>
            </a:r>
          </a:p>
          <a:p>
            <a:pPr eaLnBrk="1" hangingPunct="1">
              <a:spcBef>
                <a:spcPct val="0"/>
              </a:spcBef>
            </a:pPr>
            <a:r>
              <a:rPr lang="en-US" altLang="en-US" smtClean="0"/>
              <a:t>Most of the hospitalizations are not for Alzheimer’s disease itself, but for these other conditions that are often complicated by, or result from, Alzheimer’s disease.  Many of these hospitalizations are </a:t>
            </a:r>
            <a:r>
              <a:rPr lang="en-US" altLang="en-US" b="1" smtClean="0"/>
              <a:t>preventable</a:t>
            </a:r>
            <a:r>
              <a:rPr lang="en-US" altLang="en-US" smtClean="0"/>
              <a:t> (or potentially avoidable) with better quality care and management of co-morbidities.  </a:t>
            </a:r>
          </a:p>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49F493A-74AA-4A2E-A8B5-C19E8B420AB6}" type="slidenum">
              <a:rPr lang="en-US" altLang="en-US" smtClean="0">
                <a:latin typeface="Calibri" panose="020F0502020204030204" pitchFamily="34" charset="0"/>
              </a:rPr>
              <a:pPr fontAlgn="base">
                <a:spcBef>
                  <a:spcPct val="0"/>
                </a:spcBef>
                <a:spcAft>
                  <a:spcPct val="0"/>
                </a:spcAft>
              </a:pPr>
              <a:t>38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24719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various unique aspects and hardships that may accompany Alzheimer’s and other dementias.</a:t>
            </a:r>
          </a:p>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2595F83-8794-41CB-8FF5-DDE623B0902E}" type="slidenum">
              <a:rPr lang="en-US" altLang="en-US" smtClean="0">
                <a:latin typeface="Calibri" panose="020F0502020204030204" pitchFamily="34" charset="0"/>
              </a:rPr>
              <a:pPr fontAlgn="base">
                <a:spcBef>
                  <a:spcPct val="0"/>
                </a:spcBef>
                <a:spcAft>
                  <a:spcPct val="0"/>
                </a:spcAft>
              </a:pPr>
              <a:t>39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3286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CAN BE EDITED AS NEEDED)</a:t>
            </a:r>
          </a:p>
          <a:p>
            <a:pPr eaLnBrk="1" hangingPunct="1">
              <a:spcBef>
                <a:spcPct val="0"/>
              </a:spcBef>
            </a:pPr>
            <a:endParaRPr lang="en-US" altLang="en-US" b="1" u="sng" smtClean="0"/>
          </a:p>
          <a:p>
            <a:pPr eaLnBrk="1" hangingPunct="1">
              <a:spcBef>
                <a:spcPct val="0"/>
              </a:spcBef>
            </a:pPr>
            <a:endParaRPr lang="en-US" altLang="en-US" b="1" u="sng" smtClean="0"/>
          </a:p>
          <a:p>
            <a:pPr eaLnBrk="1" hangingPunct="1">
              <a:spcBef>
                <a:spcPct val="0"/>
              </a:spcBef>
            </a:pPr>
            <a:r>
              <a:rPr lang="en-US" altLang="en-US" b="1" u="sng" smtClean="0"/>
              <a:t>National Association of Chronic Disease Directors (NACDD)</a:t>
            </a:r>
            <a:r>
              <a:rPr lang="en-US" altLang="en-US" b="1" smtClean="0"/>
              <a:t>:</a:t>
            </a:r>
            <a:endParaRPr lang="en-US" altLang="en-US" smtClean="0"/>
          </a:p>
          <a:p>
            <a:pPr eaLnBrk="1" hangingPunct="1">
              <a:spcBef>
                <a:spcPct val="0"/>
              </a:spcBef>
            </a:pPr>
            <a:r>
              <a:rPr lang="en-US" altLang="en-US" smtClean="0"/>
              <a:t>Domain 7: Discuss the underlying causes and management of chronic diseases, including behavioral, medical, genetic, environmental and social factors.</a:t>
            </a:r>
          </a:p>
          <a:p>
            <a:pPr eaLnBrk="1" hangingPunct="1">
              <a:spcBef>
                <a:spcPct val="0"/>
              </a:spcBef>
            </a:pPr>
            <a:r>
              <a:rPr lang="en-US" altLang="en-US" smtClean="0"/>
              <a:t>Domain 7: Articulate key chronic disease issues.</a:t>
            </a:r>
          </a:p>
          <a:p>
            <a:pPr eaLnBrk="1" hangingPunct="1">
              <a:spcBef>
                <a:spcPct val="0"/>
              </a:spcBef>
            </a:pPr>
            <a:r>
              <a:rPr lang="en-US" altLang="en-US" smtClean="0"/>
              <a:t>Domain 7: Describe socioeconomic and behavioral determinants of health disparities.</a:t>
            </a:r>
          </a:p>
          <a:p>
            <a:pPr eaLnBrk="1" hangingPunct="1">
              <a:spcBef>
                <a:spcPct val="0"/>
              </a:spcBef>
            </a:pPr>
            <a:endParaRPr lang="en-US" altLang="en-US" smtClean="0"/>
          </a:p>
          <a:p>
            <a:pPr eaLnBrk="1" hangingPunct="1">
              <a:spcBef>
                <a:spcPct val="0"/>
              </a:spcBef>
            </a:pPr>
            <a:r>
              <a:rPr lang="en-US" altLang="en-US" b="1" u="sng" smtClean="0"/>
              <a:t>National Commission for Health Education Credentialing, Inc. (NCHEC)</a:t>
            </a:r>
            <a:r>
              <a:rPr lang="en-US" altLang="en-US" b="1" smtClean="0"/>
              <a:t>:</a:t>
            </a:r>
            <a:endParaRPr lang="en-US" altLang="en-US" smtClean="0"/>
          </a:p>
          <a:p>
            <a:pPr eaLnBrk="1" hangingPunct="1">
              <a:spcBef>
                <a:spcPct val="0"/>
              </a:spcBef>
            </a:pPr>
            <a:r>
              <a:rPr lang="en-US" altLang="en-US" smtClean="0"/>
              <a:t>7.1.1 Identify current and emerging issues that may influence health and health education</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70F8C11-FB61-46D4-B59A-A1F7298D9C8B}" type="slidenum">
              <a:rPr lang="en-US" altLang="en-US" smtClean="0">
                <a:latin typeface="Calibri" panose="020F0502020204030204" pitchFamily="34" charset="0"/>
              </a:rPr>
              <a:pPr fontAlgn="base">
                <a:spcBef>
                  <a:spcPct val="0"/>
                </a:spcBef>
                <a:spcAft>
                  <a:spcPct val="0"/>
                </a:spcAft>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41736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People with younger-onset dementia may </a:t>
            </a:r>
            <a:r>
              <a:rPr lang="en-US" b="1" dirty="0" smtClean="0"/>
              <a:t>lose income and savings</a:t>
            </a:r>
            <a:r>
              <a:rPr lang="en-US" dirty="0" smtClean="0"/>
              <a:t> when they become unable to work.  Those with dementia at any age may need to pay for additional services, especially as the disease progresses.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As the need for care intensifies, many people with Alzheimer’s and dementia may live in nursing homes for long periods of time.  The financial burden of this care can result in turning to </a:t>
            </a:r>
            <a:r>
              <a:rPr lang="en-US" b="1" dirty="0" smtClean="0"/>
              <a:t>Medicaid</a:t>
            </a:r>
            <a:r>
              <a:rPr lang="en-US" dirty="0" smtClean="0"/>
              <a:t> and other </a:t>
            </a:r>
            <a:r>
              <a:rPr lang="en-US" b="1" dirty="0" smtClean="0"/>
              <a:t>public programs</a:t>
            </a:r>
            <a:r>
              <a:rPr lang="en-US" dirty="0" smtClean="0"/>
              <a:t> to help pay for their services and support.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People with dementia report being </a:t>
            </a:r>
            <a:r>
              <a:rPr lang="en-US" b="1" dirty="0" smtClean="0"/>
              <a:t>afraid</a:t>
            </a:r>
            <a:r>
              <a:rPr lang="en-US" dirty="0" smtClean="0"/>
              <a:t> of the reactions of others and a </a:t>
            </a:r>
            <a:r>
              <a:rPr lang="en-US" b="1" dirty="0" smtClean="0"/>
              <a:t>lower perceived status</a:t>
            </a:r>
            <a:r>
              <a:rPr lang="en-US" dirty="0" smtClean="0"/>
              <a:t> within society because of the diagnosis.  The stigma associated with dementia may contribute to </a:t>
            </a:r>
            <a:r>
              <a:rPr lang="en-US" b="1" dirty="0" smtClean="0"/>
              <a:t>social exclusion</a:t>
            </a:r>
            <a:r>
              <a:rPr lang="en-US" dirty="0" smtClean="0"/>
              <a:t>, a reluctance to seek </a:t>
            </a:r>
            <a:r>
              <a:rPr lang="en-US" b="1" dirty="0" smtClean="0"/>
              <a:t>help </a:t>
            </a:r>
            <a:r>
              <a:rPr lang="en-US" dirty="0" smtClean="0"/>
              <a:t>or even a diagnosis, a sense of </a:t>
            </a:r>
            <a:r>
              <a:rPr lang="en-US" b="1" dirty="0" smtClean="0"/>
              <a:t>shame</a:t>
            </a:r>
            <a:r>
              <a:rPr lang="en-US" dirty="0" smtClean="0"/>
              <a:t> and </a:t>
            </a:r>
            <a:r>
              <a:rPr lang="en-US" b="1" dirty="0" smtClean="0"/>
              <a:t>inadequacy</a:t>
            </a:r>
            <a:r>
              <a:rPr lang="en-US" dirty="0" smtClean="0"/>
              <a:t>, and </a:t>
            </a:r>
            <a:r>
              <a:rPr lang="en-US" b="1" dirty="0" smtClean="0"/>
              <a:t>low self-esteem</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People with Alzheimer’s and other dementias tend to be especially </a:t>
            </a:r>
            <a:r>
              <a:rPr lang="en-US" b="1" dirty="0" smtClean="0"/>
              <a:t>vulnerable to abuse</a:t>
            </a:r>
            <a:r>
              <a:rPr lang="en-US" dirty="0" smtClean="0"/>
              <a:t> because the disease may prevent them from reporting the abuse or recognizing it.  Abuse can occur anywhere, including at home and in care settings.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Abuse can take many forms:</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Physical</a:t>
            </a:r>
            <a:r>
              <a:rPr lang="en-US" dirty="0" smtClean="0"/>
              <a:t>: physical pain or injury</a:t>
            </a:r>
          </a:p>
          <a:p>
            <a:pPr marL="181240" indent="-181240" eaLnBrk="1" fontAlgn="auto" hangingPunct="1">
              <a:spcBef>
                <a:spcPts val="0"/>
              </a:spcBef>
              <a:spcAft>
                <a:spcPts val="0"/>
              </a:spcAft>
              <a:buFont typeface="Arial" panose="020B0604020202020204" pitchFamily="34" charset="0"/>
              <a:buChar char="•"/>
              <a:defRPr/>
            </a:pPr>
            <a:r>
              <a:rPr lang="en-US" b="1" dirty="0" smtClean="0"/>
              <a:t>Emotional</a:t>
            </a:r>
            <a:r>
              <a:rPr lang="en-US" dirty="0" smtClean="0"/>
              <a:t>: verbal assaults, threats of abuse, harassment and intimidation</a:t>
            </a:r>
          </a:p>
          <a:p>
            <a:pPr marL="181240" indent="-181240" eaLnBrk="1" fontAlgn="auto" hangingPunct="1">
              <a:spcBef>
                <a:spcPts val="0"/>
              </a:spcBef>
              <a:spcAft>
                <a:spcPts val="0"/>
              </a:spcAft>
              <a:buFont typeface="Arial" panose="020B0604020202020204" pitchFamily="34" charset="0"/>
              <a:buChar char="•"/>
              <a:defRPr/>
            </a:pPr>
            <a:r>
              <a:rPr lang="en-US" b="1" dirty="0" smtClean="0"/>
              <a:t>Neglect</a:t>
            </a:r>
            <a:r>
              <a:rPr lang="en-US" dirty="0" smtClean="0"/>
              <a:t>: failure to provide necessities, including food, clothing, shelter, medical care or a safe environment</a:t>
            </a:r>
          </a:p>
          <a:p>
            <a:pPr marL="181240" indent="-181240" eaLnBrk="1" fontAlgn="auto" hangingPunct="1">
              <a:spcBef>
                <a:spcPts val="0"/>
              </a:spcBef>
              <a:spcAft>
                <a:spcPts val="0"/>
              </a:spcAft>
              <a:buFont typeface="Arial" panose="020B0604020202020204" pitchFamily="34" charset="0"/>
              <a:buChar char="•"/>
              <a:defRPr/>
            </a:pPr>
            <a:r>
              <a:rPr lang="en-US" b="1" dirty="0" smtClean="0"/>
              <a:t>Financial</a:t>
            </a:r>
            <a:r>
              <a:rPr lang="en-US" dirty="0" smtClean="0"/>
              <a:t>: the misuse or withholding of the person’s financial resources (money, property) to his or her disadvantage or the advantage of someone else</a:t>
            </a:r>
          </a:p>
          <a:p>
            <a:pPr eaLnBrk="1" fontAlgn="auto" hangingPunct="1">
              <a:spcBef>
                <a:spcPts val="0"/>
              </a:spcBef>
              <a:spcAft>
                <a:spcPts val="0"/>
              </a:spcAft>
              <a:defRPr/>
            </a:pPr>
            <a:endParaRPr 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7B9DCF7-E248-4F95-A675-62CA0F37A4A7}" type="slidenum">
              <a:rPr lang="en-US" altLang="en-US" smtClean="0">
                <a:latin typeface="Calibri" panose="020F0502020204030204" pitchFamily="34" charset="0"/>
              </a:rPr>
              <a:pPr fontAlgn="base">
                <a:spcBef>
                  <a:spcPct val="0"/>
                </a:spcBef>
                <a:spcAft>
                  <a:spcPct val="0"/>
                </a:spcAft>
              </a:pPr>
              <a:t>40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804060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Most people with Alzheimer’s disease have a primary </a:t>
            </a:r>
            <a:r>
              <a:rPr lang="en-US" altLang="en-US" b="1" smtClean="0"/>
              <a:t>caregiver</a:t>
            </a:r>
            <a:r>
              <a:rPr lang="en-US" altLang="en-US" smtClean="0"/>
              <a:t> – often a family member – who is crucial to ensuring appropriate care. As the person with Alzheimer’s declines, the primary caregiver(s) often takes on an increasing role in advocating for and attending to all aspects of the person’s health and well-being as well as all their financial affairs. </a:t>
            </a:r>
          </a:p>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F0B76C5-2460-4C18-879A-D8E2FCFDB93D}" type="slidenum">
              <a:rPr lang="en-US" altLang="en-US" smtClean="0">
                <a:latin typeface="Calibri" panose="020F0502020204030204" pitchFamily="34" charset="0"/>
              </a:rPr>
              <a:pPr fontAlgn="base">
                <a:spcBef>
                  <a:spcPct val="0"/>
                </a:spcBef>
                <a:spcAft>
                  <a:spcPct val="0"/>
                </a:spcAft>
              </a:pPr>
              <a:t>41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43090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term </a:t>
            </a:r>
            <a:r>
              <a:rPr lang="en-US" b="1" dirty="0" smtClean="0"/>
              <a:t>caregiver</a:t>
            </a:r>
            <a:r>
              <a:rPr lang="en-US" dirty="0" smtClean="0"/>
              <a:t> is used to describe a person who provides a level of care and support for another that exceeds typical responsibilities of daily life.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Caregiving responsibilities, especially in the moderate and severe stages, often include: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Helping with </a:t>
            </a:r>
            <a:r>
              <a:rPr lang="en-US" b="1" dirty="0" smtClean="0"/>
              <a:t>dressing</a:t>
            </a:r>
            <a:r>
              <a:rPr lang="en-US" dirty="0" smtClean="0"/>
              <a:t>, </a:t>
            </a:r>
            <a:r>
              <a:rPr lang="en-US" b="1" dirty="0" smtClean="0"/>
              <a:t>bathing</a:t>
            </a:r>
            <a:r>
              <a:rPr lang="en-US" dirty="0" smtClean="0"/>
              <a:t>, </a:t>
            </a:r>
            <a:r>
              <a:rPr lang="en-US" b="1" dirty="0" smtClean="0"/>
              <a:t>toileting</a:t>
            </a:r>
            <a:r>
              <a:rPr lang="en-US" dirty="0" smtClean="0"/>
              <a:t>, and </a:t>
            </a:r>
            <a:r>
              <a:rPr lang="en-US" b="1" dirty="0" smtClean="0"/>
              <a:t>feeding</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Shopping</a:t>
            </a:r>
            <a:r>
              <a:rPr lang="en-US" dirty="0" smtClean="0"/>
              <a:t>, </a:t>
            </a:r>
            <a:r>
              <a:rPr lang="en-US" b="1" dirty="0" smtClean="0"/>
              <a:t>meal</a:t>
            </a:r>
            <a:r>
              <a:rPr lang="en-US" dirty="0" smtClean="0"/>
              <a:t> </a:t>
            </a:r>
            <a:r>
              <a:rPr lang="en-US" b="1" dirty="0" smtClean="0"/>
              <a:t>preparation</a:t>
            </a:r>
            <a:r>
              <a:rPr lang="en-US" dirty="0" smtClean="0"/>
              <a:t>, </a:t>
            </a:r>
            <a:r>
              <a:rPr lang="en-US" b="1" dirty="0" smtClean="0"/>
              <a:t>transportation</a:t>
            </a:r>
            <a:r>
              <a:rPr lang="en-US" dirty="0" smtClean="0"/>
              <a:t>, </a:t>
            </a:r>
            <a:r>
              <a:rPr lang="en-US" b="1" dirty="0" smtClean="0"/>
              <a:t>medication</a:t>
            </a:r>
            <a:r>
              <a:rPr lang="en-US" dirty="0" smtClean="0"/>
              <a:t> </a:t>
            </a:r>
            <a:r>
              <a:rPr lang="en-US" b="1" dirty="0" smtClean="0"/>
              <a:t>management</a:t>
            </a:r>
            <a:r>
              <a:rPr lang="en-US" dirty="0" smtClean="0"/>
              <a:t>, and </a:t>
            </a:r>
            <a:r>
              <a:rPr lang="en-US" b="1" dirty="0" smtClean="0"/>
              <a:t>financial</a:t>
            </a:r>
            <a:r>
              <a:rPr lang="en-US" dirty="0" smtClean="0"/>
              <a:t> </a:t>
            </a:r>
            <a:r>
              <a:rPr lang="en-US" b="1" dirty="0" smtClean="0"/>
              <a:t>management</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Providing </a:t>
            </a:r>
            <a:r>
              <a:rPr lang="en-US" b="1" dirty="0" smtClean="0"/>
              <a:t>emotional</a:t>
            </a:r>
            <a:r>
              <a:rPr lang="en-US" dirty="0" smtClean="0"/>
              <a:t> </a:t>
            </a:r>
            <a:r>
              <a:rPr lang="en-US" b="1" dirty="0" smtClean="0"/>
              <a:t>support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People with Alzheimer’s require </a:t>
            </a:r>
            <a:r>
              <a:rPr lang="en-US" b="1" dirty="0" smtClean="0"/>
              <a:t>increasing levels of caregiving</a:t>
            </a:r>
            <a:r>
              <a:rPr lang="en-US" dirty="0" smtClean="0"/>
              <a:t> as the disease progresses; more severe stages may require constant supervision and result in complete dependence on caregivers (paid or unpaid).</a:t>
            </a:r>
          </a:p>
          <a:p>
            <a:pPr eaLnBrk="1" fontAlgn="auto" hangingPunct="1">
              <a:spcBef>
                <a:spcPts val="0"/>
              </a:spcBef>
              <a:spcAft>
                <a:spcPts val="0"/>
              </a:spcAft>
              <a:defRPr/>
            </a:pPr>
            <a:endParaRPr 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3CCF59D-2F4E-4D36-8CCA-223D241302A9}" type="slidenum">
              <a:rPr lang="en-US" altLang="en-US" smtClean="0">
                <a:latin typeface="Calibri" panose="020F0502020204030204" pitchFamily="34" charset="0"/>
              </a:rPr>
              <a:pPr fontAlgn="base">
                <a:spcBef>
                  <a:spcPct val="0"/>
                </a:spcBef>
                <a:spcAft>
                  <a:spcPct val="0"/>
                </a:spcAft>
              </a:pPr>
              <a:t>42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2305746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Being a caregiver for someone with Alzheimer’s disease can take a significant </a:t>
            </a:r>
            <a:r>
              <a:rPr lang="en-US" b="1" dirty="0" smtClean="0"/>
              <a:t>physical</a:t>
            </a:r>
            <a:r>
              <a:rPr lang="en-US" dirty="0" smtClean="0"/>
              <a:t> and </a:t>
            </a:r>
            <a:r>
              <a:rPr lang="en-US" b="1" dirty="0" smtClean="0"/>
              <a:t>emotional</a:t>
            </a:r>
            <a:r>
              <a:rPr lang="en-US" dirty="0" smtClean="0"/>
              <a:t> toll.  </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Due to the physical and emotional toll of caring for someone with Alzheimer’s or other dementias, these caregivers had </a:t>
            </a:r>
            <a:r>
              <a:rPr lang="en-US" b="1" dirty="0" smtClean="0"/>
              <a:t>$10.2 billion</a:t>
            </a:r>
            <a:r>
              <a:rPr lang="en-US" dirty="0" smtClean="0"/>
              <a:t> in additional health care costs in 2015.</a:t>
            </a:r>
          </a:p>
          <a:p>
            <a:pPr marL="181240" indent="-181240" eaLnBrk="1" fontAlgn="auto" hangingPunct="1">
              <a:spcBef>
                <a:spcPts val="0"/>
              </a:spcBef>
              <a:spcAft>
                <a:spcPts val="0"/>
              </a:spcAft>
              <a:buFont typeface="Arial" panose="020B0604020202020204" pitchFamily="34" charset="0"/>
              <a:buChar char="•"/>
              <a:defRPr/>
            </a:pPr>
            <a:r>
              <a:rPr lang="en-US" dirty="0" smtClean="0"/>
              <a:t>Nearly 60% of Alzheimer’s and dementia caregivers rate the emotional stress of caregiving as high or very high.</a:t>
            </a:r>
          </a:p>
          <a:p>
            <a:pPr marL="181240" indent="-181240" eaLnBrk="1" fontAlgn="auto" hangingPunct="1">
              <a:spcBef>
                <a:spcPts val="0"/>
              </a:spcBef>
              <a:spcAft>
                <a:spcPts val="0"/>
              </a:spcAft>
              <a:buFont typeface="Arial" panose="020B0604020202020204" pitchFamily="34" charset="0"/>
              <a:buChar char="•"/>
              <a:defRPr/>
            </a:pPr>
            <a:r>
              <a:rPr lang="en-US" dirty="0" smtClean="0"/>
              <a:t>About 40% of Alzheimer’s and dementia caregivers suffer from depression. </a:t>
            </a:r>
          </a:p>
          <a:p>
            <a:pPr eaLnBrk="1" fontAlgn="auto" hangingPunct="1">
              <a:spcBef>
                <a:spcPts val="0"/>
              </a:spcBef>
              <a:spcAft>
                <a:spcPts val="0"/>
              </a:spcAft>
              <a:defRPr/>
            </a:pPr>
            <a:endParaRPr 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239BB3F-4530-4766-AFA7-35D651E9F661}" type="slidenum">
              <a:rPr lang="en-US" altLang="en-US" smtClean="0">
                <a:latin typeface="Calibri" panose="020F0502020204030204" pitchFamily="34" charset="0"/>
              </a:rPr>
              <a:pPr fontAlgn="base">
                <a:spcBef>
                  <a:spcPct val="0"/>
                </a:spcBef>
                <a:spcAft>
                  <a:spcPct val="0"/>
                </a:spcAft>
              </a:pPr>
              <a:t>43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00007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conclusion, a review of key points from Module 2:</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Experts agree that in the vast majority of cases, Alzheimer’s disease, like other common chronic conditions, probably develops as a result of </a:t>
            </a:r>
            <a:r>
              <a:rPr lang="en-US" b="1" dirty="0" smtClean="0"/>
              <a:t>complex interactions </a:t>
            </a:r>
            <a:r>
              <a:rPr lang="en-US" dirty="0" smtClean="0"/>
              <a:t>among </a:t>
            </a:r>
            <a:r>
              <a:rPr lang="en-US" b="1" dirty="0" smtClean="0"/>
              <a:t>multiple factors</a:t>
            </a:r>
            <a:r>
              <a:rPr lang="en-US" dirty="0" smtClean="0"/>
              <a:t>, including age, genetics, environment, lifestyle, and coexisting medical conditions.  </a:t>
            </a:r>
          </a:p>
          <a:p>
            <a:pPr marL="181240" indent="-181240" eaLnBrk="1" fontAlgn="auto" hangingPunct="1">
              <a:spcBef>
                <a:spcPts val="0"/>
              </a:spcBef>
              <a:spcAft>
                <a:spcPts val="0"/>
              </a:spcAft>
              <a:buFont typeface="Arial" panose="020B0604020202020204" pitchFamily="34" charset="0"/>
              <a:buChar char="•"/>
              <a:defRPr/>
            </a:pPr>
            <a:r>
              <a:rPr lang="en-US" dirty="0" smtClean="0"/>
              <a:t>The symptoms of Alzheimer’s disease worsen over time, although the </a:t>
            </a:r>
            <a:r>
              <a:rPr lang="en-US" b="1" dirty="0" smtClean="0"/>
              <a:t>rate</a:t>
            </a:r>
            <a:r>
              <a:rPr lang="en-US" dirty="0" smtClean="0"/>
              <a:t> at which the disease progresses </a:t>
            </a:r>
            <a:r>
              <a:rPr lang="en-US" b="1" dirty="0" smtClean="0"/>
              <a:t>varies</a:t>
            </a:r>
            <a:r>
              <a:rPr lang="en-US" dirty="0" smtClean="0"/>
              <a:t>.</a:t>
            </a:r>
          </a:p>
          <a:p>
            <a:pPr marL="181240" indent="-181240" eaLnBrk="1" fontAlgn="auto" hangingPunct="1">
              <a:spcBef>
                <a:spcPts val="0"/>
              </a:spcBef>
              <a:spcAft>
                <a:spcPts val="0"/>
              </a:spcAft>
              <a:buFont typeface="Arial" panose="020B0604020202020204" pitchFamily="34" charset="0"/>
              <a:buChar char="•"/>
              <a:defRPr/>
            </a:pPr>
            <a:r>
              <a:rPr lang="en-US" dirty="0" smtClean="0"/>
              <a:t>On average, a person with Alzheimer’s disease lives </a:t>
            </a:r>
            <a:r>
              <a:rPr lang="en-US" b="1" dirty="0" smtClean="0"/>
              <a:t>four to eight years</a:t>
            </a:r>
            <a:r>
              <a:rPr lang="en-US" dirty="0" smtClean="0"/>
              <a:t> after diagnosis, but can live as long as 20 years, depending on other factors. </a:t>
            </a:r>
          </a:p>
          <a:p>
            <a:pPr marL="181240" indent="-181240" eaLnBrk="1" fontAlgn="auto" hangingPunct="1">
              <a:spcBef>
                <a:spcPts val="0"/>
              </a:spcBef>
              <a:spcAft>
                <a:spcPts val="0"/>
              </a:spcAft>
              <a:buFont typeface="Arial" panose="020B0604020202020204" pitchFamily="34" charset="0"/>
              <a:buChar char="•"/>
              <a:defRPr/>
            </a:pPr>
            <a:r>
              <a:rPr lang="en-US" dirty="0" smtClean="0"/>
              <a:t>Risk factors for Alzheimer’s disease include:</a:t>
            </a:r>
          </a:p>
          <a:p>
            <a:pPr marL="664546" lvl="1" indent="-181240" eaLnBrk="1" fontAlgn="auto" hangingPunct="1">
              <a:spcBef>
                <a:spcPts val="0"/>
              </a:spcBef>
              <a:spcAft>
                <a:spcPts val="0"/>
              </a:spcAft>
              <a:buFont typeface="Arial" panose="020B0604020202020204" pitchFamily="34" charset="0"/>
              <a:buChar char="•"/>
              <a:defRPr/>
            </a:pPr>
            <a:r>
              <a:rPr lang="en-US" dirty="0" smtClean="0"/>
              <a:t>Age</a:t>
            </a:r>
          </a:p>
          <a:p>
            <a:pPr marL="664546" lvl="1" indent="-181240" eaLnBrk="1" fontAlgn="auto" hangingPunct="1">
              <a:spcBef>
                <a:spcPts val="0"/>
              </a:spcBef>
              <a:spcAft>
                <a:spcPts val="0"/>
              </a:spcAft>
              <a:buFont typeface="Arial" panose="020B0604020202020204" pitchFamily="34" charset="0"/>
              <a:buChar char="•"/>
              <a:defRPr/>
            </a:pPr>
            <a:r>
              <a:rPr lang="en-US" dirty="0" smtClean="0"/>
              <a:t>Years of formal education</a:t>
            </a:r>
          </a:p>
          <a:p>
            <a:pPr marL="664546" lvl="1" indent="-181240" eaLnBrk="1" fontAlgn="auto" hangingPunct="1">
              <a:spcBef>
                <a:spcPts val="0"/>
              </a:spcBef>
              <a:spcAft>
                <a:spcPts val="0"/>
              </a:spcAft>
              <a:buFont typeface="Arial" panose="020B0604020202020204" pitchFamily="34" charset="0"/>
              <a:buChar char="•"/>
              <a:defRPr/>
            </a:pPr>
            <a:r>
              <a:rPr lang="en-US" dirty="0" smtClean="0"/>
              <a:t>Family history</a:t>
            </a:r>
          </a:p>
          <a:p>
            <a:pPr marL="664546" lvl="1" indent="-181240" eaLnBrk="1" fontAlgn="auto" hangingPunct="1">
              <a:spcBef>
                <a:spcPts val="0"/>
              </a:spcBef>
              <a:spcAft>
                <a:spcPts val="0"/>
              </a:spcAft>
              <a:buFont typeface="Arial" panose="020B0604020202020204" pitchFamily="34" charset="0"/>
              <a:buChar char="•"/>
              <a:defRPr/>
            </a:pPr>
            <a:r>
              <a:rPr lang="en-US" dirty="0" smtClean="0"/>
              <a:t>Head trauma</a:t>
            </a:r>
          </a:p>
          <a:p>
            <a:pPr marL="664546" lvl="1" indent="-181240" eaLnBrk="1" fontAlgn="auto" hangingPunct="1">
              <a:spcBef>
                <a:spcPts val="0"/>
              </a:spcBef>
              <a:spcAft>
                <a:spcPts val="0"/>
              </a:spcAft>
              <a:buFont typeface="Arial" panose="020B0604020202020204" pitchFamily="34" charset="0"/>
              <a:buChar char="•"/>
              <a:defRPr/>
            </a:pPr>
            <a:r>
              <a:rPr lang="en-US" dirty="0" smtClean="0"/>
              <a:t>Education</a:t>
            </a:r>
          </a:p>
          <a:p>
            <a:pPr marL="664546" lvl="1" indent="-181240" eaLnBrk="1" fontAlgn="auto" hangingPunct="1">
              <a:spcBef>
                <a:spcPts val="0"/>
              </a:spcBef>
              <a:spcAft>
                <a:spcPts val="0"/>
              </a:spcAft>
              <a:buFont typeface="Arial" panose="020B0604020202020204" pitchFamily="34" charset="0"/>
              <a:buChar char="•"/>
              <a:defRPr/>
            </a:pPr>
            <a:r>
              <a:rPr lang="en-US" dirty="0" smtClean="0"/>
              <a:t>Lifestyle (current smoking, physical activity, diet, mental and social activity)</a:t>
            </a:r>
          </a:p>
          <a:p>
            <a:pPr marL="664546" lvl="1" indent="-181240" eaLnBrk="1" fontAlgn="auto" hangingPunct="1">
              <a:spcBef>
                <a:spcPts val="0"/>
              </a:spcBef>
              <a:spcAft>
                <a:spcPts val="0"/>
              </a:spcAft>
              <a:buFont typeface="Arial" panose="020B0604020202020204" pitchFamily="34" charset="0"/>
              <a:buChar char="•"/>
              <a:defRPr/>
            </a:pPr>
            <a:r>
              <a:rPr lang="en-US" dirty="0" smtClean="0"/>
              <a:t>Cardiovascular conditions (including high blood pressure, heart disease, stroke, and diabetes)</a:t>
            </a:r>
          </a:p>
          <a:p>
            <a:pPr marL="181240" indent="-181240" eaLnBrk="1" fontAlgn="auto" hangingPunct="1">
              <a:spcBef>
                <a:spcPts val="0"/>
              </a:spcBef>
              <a:spcAft>
                <a:spcPts val="0"/>
              </a:spcAft>
              <a:buFont typeface="Arial" panose="020B0604020202020204" pitchFamily="34" charset="0"/>
              <a:buChar char="•"/>
              <a:defRPr/>
            </a:pPr>
            <a:r>
              <a:rPr lang="en-US" dirty="0" smtClean="0"/>
              <a:t>African-Americans, Hispanics, and women are more likely to develop Alzheimer’s disease.</a:t>
            </a:r>
          </a:p>
          <a:p>
            <a:pPr marL="664546" lvl="1" indent="-181240" eaLnBrk="1" fontAlgn="auto" hangingPunct="1">
              <a:spcBef>
                <a:spcPts val="0"/>
              </a:spcBef>
              <a:spcAft>
                <a:spcPts val="0"/>
              </a:spcAft>
              <a:buFont typeface="Arial" panose="020B0604020202020204" pitchFamily="34" charset="0"/>
              <a:buChar char="•"/>
              <a:defRPr/>
            </a:pPr>
            <a:r>
              <a:rPr lang="en-US" dirty="0" smtClean="0"/>
              <a:t>In the U.S., older </a:t>
            </a:r>
            <a:r>
              <a:rPr lang="en-US" b="1" dirty="0" smtClean="0"/>
              <a:t>African-Americans</a:t>
            </a:r>
            <a:r>
              <a:rPr lang="en-US" dirty="0" smtClean="0"/>
              <a:t> are about </a:t>
            </a:r>
            <a:r>
              <a:rPr lang="en-US" b="1" dirty="0" smtClean="0"/>
              <a:t>two times more likely than</a:t>
            </a:r>
            <a:r>
              <a:rPr lang="en-US" dirty="0" smtClean="0"/>
              <a:t> older whites to have Alzheimer’s disease.  First-degree relatives of African-Americans with Alzheimer’s disease have a 43% chance of developing dementia.  </a:t>
            </a:r>
          </a:p>
          <a:p>
            <a:pPr marL="664546" lvl="1" indent="-181240" eaLnBrk="1" fontAlgn="auto" hangingPunct="1">
              <a:spcBef>
                <a:spcPts val="0"/>
              </a:spcBef>
              <a:spcAft>
                <a:spcPts val="0"/>
              </a:spcAft>
              <a:buFont typeface="Arial" panose="020B0604020202020204" pitchFamily="34" charset="0"/>
              <a:buChar char="•"/>
              <a:defRPr/>
            </a:pPr>
            <a:r>
              <a:rPr lang="en-US" dirty="0" smtClean="0"/>
              <a:t>Older </a:t>
            </a:r>
            <a:r>
              <a:rPr lang="en-US" b="1" dirty="0" smtClean="0"/>
              <a:t>Hispanics</a:t>
            </a:r>
            <a:r>
              <a:rPr lang="en-US" dirty="0" smtClean="0"/>
              <a:t> are about </a:t>
            </a:r>
            <a:r>
              <a:rPr lang="en-US" b="1" dirty="0" smtClean="0"/>
              <a:t>one and one-half times</a:t>
            </a:r>
            <a:r>
              <a:rPr lang="en-US" dirty="0" smtClean="0"/>
              <a:t> </a:t>
            </a:r>
            <a:r>
              <a:rPr lang="en-US" b="1" dirty="0" smtClean="0"/>
              <a:t>more likely</a:t>
            </a:r>
            <a:r>
              <a:rPr lang="en-US" dirty="0" smtClean="0"/>
              <a:t> than older whites to have Alzheimer’s disease.  </a:t>
            </a:r>
          </a:p>
          <a:p>
            <a:pPr marL="664546" lvl="1" indent="-181240" eaLnBrk="1" fontAlgn="auto" hangingPunct="1">
              <a:spcBef>
                <a:spcPts val="0"/>
              </a:spcBef>
              <a:spcAft>
                <a:spcPts val="0"/>
              </a:spcAft>
              <a:buFont typeface="Arial" panose="020B0604020202020204" pitchFamily="34" charset="0"/>
              <a:buChar char="•"/>
              <a:defRPr/>
            </a:pPr>
            <a:r>
              <a:rPr lang="en-US" dirty="0" smtClean="0"/>
              <a:t>Almost 2/3 of U.S. adults with Alzheimer’s disease are </a:t>
            </a:r>
            <a:r>
              <a:rPr lang="en-US" b="1" dirty="0" smtClean="0"/>
              <a:t>women</a:t>
            </a:r>
            <a:r>
              <a:rPr lang="en-US" dirty="0" smtClean="0"/>
              <a:t>.</a:t>
            </a:r>
          </a:p>
          <a:p>
            <a:pPr marL="181240" indent="-181240" eaLnBrk="1" fontAlgn="auto" hangingPunct="1">
              <a:spcBef>
                <a:spcPts val="0"/>
              </a:spcBef>
              <a:spcAft>
                <a:spcPts val="0"/>
              </a:spcAft>
              <a:buFont typeface="Arial" panose="020B0604020202020204" pitchFamily="34" charset="0"/>
              <a:buChar char="•"/>
              <a:defRPr/>
            </a:pPr>
            <a:endParaRPr 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A3C4193-A095-4FCA-81D7-427640AA1E8C}" type="slidenum">
              <a:rPr lang="en-US" altLang="en-US" smtClean="0">
                <a:latin typeface="Calibri" panose="020F0502020204030204" pitchFamily="34" charset="0"/>
              </a:rPr>
              <a:pPr fontAlgn="base">
                <a:spcBef>
                  <a:spcPct val="0"/>
                </a:spcBef>
                <a:spcAft>
                  <a:spcPct val="0"/>
                </a:spcAft>
              </a:pPr>
              <a:t>44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09492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plays an important part in addressing Alzheimer’s. </a:t>
            </a:r>
            <a:r>
              <a:rPr lang="en-US" b="1" i="1" dirty="0" smtClean="0"/>
              <a:t> </a:t>
            </a:r>
            <a:r>
              <a:rPr lang="en-US" dirty="0" smtClean="0"/>
              <a:t>Three key public health intervention tools that can reduce the burden of Alzheimer’s disease:</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b="1" dirty="0" smtClean="0"/>
              <a:t>Surveillance/monitoring</a:t>
            </a:r>
            <a:r>
              <a:rPr lang="en-US" dirty="0" smtClean="0"/>
              <a:t> that allows public health to compile data and use it to: </a:t>
            </a:r>
          </a:p>
          <a:p>
            <a:pPr marL="664546" lvl="1" indent="-181240" eaLnBrk="1" fontAlgn="auto" hangingPunct="1">
              <a:spcBef>
                <a:spcPts val="0"/>
              </a:spcBef>
              <a:spcAft>
                <a:spcPts val="0"/>
              </a:spcAft>
              <a:buFont typeface="Arial" panose="020B0604020202020204" pitchFamily="34" charset="0"/>
              <a:buChar char="•"/>
              <a:defRPr/>
            </a:pPr>
            <a:r>
              <a:rPr lang="en-US" dirty="0" smtClean="0"/>
              <a:t>Develop interventions</a:t>
            </a:r>
          </a:p>
          <a:p>
            <a:pPr marL="664546" lvl="1" indent="-181240" eaLnBrk="1" fontAlgn="auto" hangingPunct="1">
              <a:spcBef>
                <a:spcPts val="0"/>
              </a:spcBef>
              <a:spcAft>
                <a:spcPts val="0"/>
              </a:spcAft>
              <a:buFont typeface="Arial" panose="020B0604020202020204" pitchFamily="34" charset="0"/>
              <a:buChar char="•"/>
              <a:defRPr/>
            </a:pPr>
            <a:r>
              <a:rPr lang="en-US" dirty="0" smtClean="0"/>
              <a:t>Inform public policy</a:t>
            </a:r>
          </a:p>
          <a:p>
            <a:pPr marL="664546" lvl="1" indent="-181240" eaLnBrk="1" fontAlgn="auto" hangingPunct="1">
              <a:spcBef>
                <a:spcPts val="0"/>
              </a:spcBef>
              <a:spcAft>
                <a:spcPts val="0"/>
              </a:spcAft>
              <a:buFont typeface="Arial" panose="020B0604020202020204" pitchFamily="34" charset="0"/>
              <a:buChar char="•"/>
              <a:defRPr/>
            </a:pPr>
            <a:r>
              <a:rPr lang="en-US" dirty="0" smtClean="0"/>
              <a:t>Guide research</a:t>
            </a:r>
          </a:p>
          <a:p>
            <a:pPr marL="664546" lvl="1" indent="-181240" eaLnBrk="1" fontAlgn="auto" hangingPunct="1">
              <a:spcBef>
                <a:spcPts val="0"/>
              </a:spcBef>
              <a:spcAft>
                <a:spcPts val="0"/>
              </a:spcAft>
              <a:buFont typeface="Arial" panose="020B0604020202020204" pitchFamily="34" charset="0"/>
              <a:buChar char="•"/>
              <a:defRPr/>
            </a:pPr>
            <a:r>
              <a:rPr lang="en-US" dirty="0" smtClean="0"/>
              <a:t>Educate populations</a:t>
            </a:r>
          </a:p>
          <a:p>
            <a:pPr marL="181240" indent="-181240" eaLnBrk="1" fontAlgn="auto" hangingPunct="1">
              <a:spcBef>
                <a:spcPts val="0"/>
              </a:spcBef>
              <a:spcAft>
                <a:spcPts val="0"/>
              </a:spcAft>
              <a:buFont typeface="Arial" panose="020B0604020202020204" pitchFamily="34" charset="0"/>
              <a:buChar char="•"/>
              <a:defRPr/>
            </a:pPr>
            <a:r>
              <a:rPr lang="en-US" b="1" dirty="0" smtClean="0"/>
              <a:t>Promoting primary prevention</a:t>
            </a:r>
            <a:r>
              <a:rPr lang="en-US" dirty="0" smtClean="0"/>
              <a:t> can be used to promote </a:t>
            </a:r>
            <a:r>
              <a:rPr lang="en-US" b="1" dirty="0" smtClean="0"/>
              <a:t>risk</a:t>
            </a:r>
            <a:r>
              <a:rPr lang="en-US" dirty="0" smtClean="0"/>
              <a:t> </a:t>
            </a:r>
            <a:r>
              <a:rPr lang="en-US" b="1" dirty="0" smtClean="0"/>
              <a:t>reduction</a:t>
            </a:r>
            <a:r>
              <a:rPr lang="en-US" dirty="0" smtClean="0"/>
              <a:t> and </a:t>
            </a:r>
            <a:r>
              <a:rPr lang="en-US" b="1" dirty="0" smtClean="0"/>
              <a:t>promote cognitive health</a:t>
            </a:r>
            <a:r>
              <a:rPr lang="en-US" dirty="0" smtClean="0"/>
              <a:t>.  </a:t>
            </a:r>
          </a:p>
          <a:p>
            <a:pPr marL="181240" indent="-181240" eaLnBrk="1" fontAlgn="auto" hangingPunct="1">
              <a:spcBef>
                <a:spcPts val="0"/>
              </a:spcBef>
              <a:spcAft>
                <a:spcPts val="0"/>
              </a:spcAft>
              <a:buFont typeface="Arial" panose="020B0604020202020204" pitchFamily="34" charset="0"/>
              <a:buChar char="•"/>
              <a:defRPr/>
            </a:pPr>
            <a:r>
              <a:rPr lang="en-US" dirty="0" smtClean="0"/>
              <a:t>Public health may play an important role increasing </a:t>
            </a:r>
            <a:r>
              <a:rPr lang="en-US" b="1" dirty="0" smtClean="0"/>
              <a:t>early detection and diagnosis</a:t>
            </a:r>
            <a:r>
              <a:rPr lang="en-US" dirty="0" smtClean="0"/>
              <a:t> of Alzheimer’s disease</a:t>
            </a:r>
            <a:endParaRPr lang="en-US"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097770B-A37F-4CAB-8340-5E2D58B22282}" type="slidenum">
              <a:rPr lang="en-US" altLang="en-US" smtClean="0">
                <a:latin typeface="Calibri" panose="020F0502020204030204" pitchFamily="34" charset="0"/>
              </a:rPr>
              <a:pPr fontAlgn="base">
                <a:spcBef>
                  <a:spcPct val="0"/>
                </a:spcBef>
                <a:spcAft>
                  <a:spcPct val="0"/>
                </a:spcAft>
              </a:pPr>
              <a:t>45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191910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At a larger level, states and communities can become dementia capable in accommodating the needs of a population with Alzheimer’s and dementia.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a:t>
            </a:r>
            <a:r>
              <a:rPr lang="en-US" b="1" dirty="0" smtClean="0"/>
              <a:t>dementia capable system</a:t>
            </a:r>
            <a:r>
              <a:rPr lang="en-US" dirty="0" smtClean="0"/>
              <a:t> is a system or infrastructure that works to meet the needs of a people with dementia and their caregivers through providing education, support and services.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can contribute to a </a:t>
            </a:r>
            <a:r>
              <a:rPr lang="en-US" b="1" dirty="0" smtClean="0"/>
              <a:t>dementia capable system</a:t>
            </a:r>
            <a:r>
              <a:rPr lang="en-US" dirty="0" smtClean="0"/>
              <a:t> through:</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Public health </a:t>
            </a:r>
            <a:r>
              <a:rPr lang="en-US" b="1" dirty="0" smtClean="0"/>
              <a:t>research</a:t>
            </a:r>
            <a:r>
              <a:rPr lang="en-US" dirty="0" smtClean="0"/>
              <a:t> and </a:t>
            </a:r>
            <a:r>
              <a:rPr lang="en-US" b="1" dirty="0" smtClean="0"/>
              <a:t>translation</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Ensuring access to </a:t>
            </a:r>
            <a:r>
              <a:rPr lang="en-US" b="1" dirty="0" smtClean="0"/>
              <a:t>support services</a:t>
            </a:r>
            <a:r>
              <a:rPr lang="en-US" dirty="0" smtClean="0"/>
              <a:t> for people with dementia and their caregivers</a:t>
            </a:r>
          </a:p>
          <a:p>
            <a:pPr marL="181240" indent="-181240" eaLnBrk="1" fontAlgn="auto" hangingPunct="1">
              <a:spcBef>
                <a:spcPts val="0"/>
              </a:spcBef>
              <a:spcAft>
                <a:spcPts val="0"/>
              </a:spcAft>
              <a:buFont typeface="Arial" panose="020B0604020202020204" pitchFamily="34" charset="0"/>
              <a:buChar char="•"/>
              <a:defRPr/>
            </a:pPr>
            <a:r>
              <a:rPr lang="en-US" dirty="0" smtClean="0"/>
              <a:t>Workforce </a:t>
            </a:r>
            <a:r>
              <a:rPr lang="en-US" b="1" dirty="0" smtClean="0"/>
              <a:t>training</a:t>
            </a:r>
            <a:r>
              <a:rPr lang="en-US" dirty="0" smtClean="0"/>
              <a:t> and </a:t>
            </a:r>
            <a:r>
              <a:rPr lang="en-US" b="1" dirty="0" smtClean="0"/>
              <a:t>education</a:t>
            </a: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Supporting the creation of </a:t>
            </a:r>
            <a:r>
              <a:rPr lang="en-US" b="1" dirty="0" smtClean="0"/>
              <a:t>dementia friendly communities </a:t>
            </a:r>
            <a:r>
              <a:rPr lang="en-US" dirty="0" smtClean="0"/>
              <a:t>which describes communities that have taken steps to make their community safe for and accessible to people with Alzheimer’s  and other dementias as well as support and empower people with Alzheimer’s and dementia to continue living high-quality lives with as much independence as possible.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i="1" dirty="0" smtClean="0"/>
              <a:t>  Note to presenter: Module 4 addresses dementia capable systems and dementia friendly communities.</a:t>
            </a:r>
            <a:endParaRPr lang="en-US" dirty="0" smtClean="0"/>
          </a:p>
          <a:p>
            <a:pPr eaLnBrk="1" fontAlgn="auto" hangingPunct="1">
              <a:spcBef>
                <a:spcPts val="0"/>
              </a:spcBef>
              <a:spcAft>
                <a:spcPts val="0"/>
              </a:spcAft>
              <a:defRPr/>
            </a:pPr>
            <a:endParaRPr 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470B479-1984-48FD-84D1-A51445B624C8}" type="slidenum">
              <a:rPr lang="en-US" altLang="en-US" smtClean="0">
                <a:latin typeface="Calibri" panose="020F0502020204030204" pitchFamily="34" charset="0"/>
              </a:rPr>
              <a:pPr fontAlgn="base">
                <a:spcBef>
                  <a:spcPct val="0"/>
                </a:spcBef>
                <a:spcAft>
                  <a:spcPct val="0"/>
                </a:spcAft>
              </a:pPr>
              <a:t>46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02587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more information on the topics covered in this presentation, please go to the Alzheimer’s Association website at </a:t>
            </a:r>
            <a:r>
              <a:rPr lang="en-US" altLang="en-US" smtClean="0">
                <a:hlinkClick r:id="rId3"/>
              </a:rPr>
              <a:t>www.alz.org</a:t>
            </a:r>
            <a:r>
              <a:rPr lang="en-US" altLang="en-US" smtClean="0"/>
              <a:t>. There you can find resources, latest research and information.</a:t>
            </a:r>
          </a:p>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5664DC3-B3D4-4A1F-A2CA-34C9CD3CFAA0}" type="slidenum">
              <a:rPr lang="en-US" altLang="en-US" smtClean="0">
                <a:latin typeface="Calibri" panose="020F0502020204030204" pitchFamily="34" charset="0"/>
              </a:rPr>
              <a:pPr fontAlgn="base">
                <a:spcBef>
                  <a:spcPct val="0"/>
                </a:spcBef>
                <a:spcAft>
                  <a:spcPct val="0"/>
                </a:spcAft>
              </a:pPr>
              <a:t>47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3928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What is cognitive health?</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667431E-1309-4258-9E51-BB66E56DF498}" type="slidenum">
              <a:rPr lang="en-US" altLang="en-US" smtClean="0">
                <a:latin typeface="Calibri" panose="020F0502020204030204" pitchFamily="34" charset="0"/>
              </a:rPr>
              <a:pPr fontAlgn="base">
                <a:spcBef>
                  <a:spcPct val="0"/>
                </a:spcBef>
                <a:spcAft>
                  <a:spcPct val="0"/>
                </a:spcAft>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8265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To understand what happens to a person when he or she develops Alzheimer’s or dementia, it is helpful to first consider </a:t>
            </a:r>
            <a:r>
              <a:rPr lang="en-US" b="1" dirty="0" smtClean="0"/>
              <a:t>cognitive health</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Cognition</a:t>
            </a:r>
            <a:r>
              <a:rPr lang="en-US" dirty="0" smtClean="0"/>
              <a:t> refers to the ability to think, learn, and remember.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Cognitive health</a:t>
            </a:r>
            <a:r>
              <a:rPr lang="en-US" dirty="0" smtClean="0"/>
              <a:t> can be viewed along a continuum.  At one end is “optimal functioning,” which refers to a healthy brain that can perform the following mental processes:</a:t>
            </a:r>
          </a:p>
          <a:p>
            <a:pPr eaLnBrk="1" fontAlgn="auto" hangingPunct="1">
              <a:spcBef>
                <a:spcPts val="0"/>
              </a:spcBef>
              <a:spcAft>
                <a:spcPts val="0"/>
              </a:spcAft>
              <a:defRPr/>
            </a:pPr>
            <a:endParaRPr lang="en-US" dirty="0" smtClean="0"/>
          </a:p>
          <a:p>
            <a:pPr marL="181240" indent="-181240" eaLnBrk="1" fontAlgn="auto" hangingPunct="1">
              <a:spcBef>
                <a:spcPts val="0"/>
              </a:spcBef>
              <a:spcAft>
                <a:spcPts val="0"/>
              </a:spcAft>
              <a:buFont typeface="Arial" panose="020B0604020202020204" pitchFamily="34" charset="0"/>
              <a:buChar char="•"/>
              <a:defRPr/>
            </a:pPr>
            <a:r>
              <a:rPr lang="en-US" dirty="0" smtClean="0"/>
              <a:t>Ability to learn new things</a:t>
            </a:r>
          </a:p>
          <a:p>
            <a:pPr marL="181240" indent="-181240" eaLnBrk="1" fontAlgn="auto" hangingPunct="1">
              <a:spcBef>
                <a:spcPts val="0"/>
              </a:spcBef>
              <a:spcAft>
                <a:spcPts val="0"/>
              </a:spcAft>
              <a:buFont typeface="Arial" panose="020B0604020202020204" pitchFamily="34" charset="0"/>
              <a:buChar char="•"/>
              <a:defRPr/>
            </a:pPr>
            <a:r>
              <a:rPr lang="en-US" dirty="0" smtClean="0"/>
              <a:t>Intuition </a:t>
            </a:r>
          </a:p>
          <a:p>
            <a:pPr marL="181240" indent="-181240" eaLnBrk="1" fontAlgn="auto" hangingPunct="1">
              <a:spcBef>
                <a:spcPts val="0"/>
              </a:spcBef>
              <a:spcAft>
                <a:spcPts val="0"/>
              </a:spcAft>
              <a:buFont typeface="Arial" panose="020B0604020202020204" pitchFamily="34" charset="0"/>
              <a:buChar char="•"/>
              <a:defRPr/>
            </a:pPr>
            <a:r>
              <a:rPr lang="en-US" dirty="0" smtClean="0"/>
              <a:t>Judgment</a:t>
            </a:r>
          </a:p>
          <a:p>
            <a:pPr marL="181240" indent="-181240" eaLnBrk="1" fontAlgn="auto" hangingPunct="1">
              <a:spcBef>
                <a:spcPts val="0"/>
              </a:spcBef>
              <a:spcAft>
                <a:spcPts val="0"/>
              </a:spcAft>
              <a:buFont typeface="Arial" panose="020B0604020202020204" pitchFamily="34" charset="0"/>
              <a:buChar char="•"/>
              <a:defRPr/>
            </a:pPr>
            <a:r>
              <a:rPr lang="en-US" dirty="0" smtClean="0"/>
              <a:t>Language</a:t>
            </a:r>
          </a:p>
          <a:p>
            <a:pPr marL="181240" indent="-181240" eaLnBrk="1" fontAlgn="auto" hangingPunct="1">
              <a:spcBef>
                <a:spcPts val="0"/>
              </a:spcBef>
              <a:spcAft>
                <a:spcPts val="0"/>
              </a:spcAft>
              <a:buFont typeface="Arial" panose="020B0604020202020204" pitchFamily="34" charset="0"/>
              <a:buChar char="•"/>
              <a:defRPr/>
            </a:pPr>
            <a:r>
              <a:rPr lang="en-US" dirty="0" smtClean="0"/>
              <a:t>Remembering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At the other end of the spectrum are people with severe Alzheimer’s, dementia, and other brain injuries that render that person unable to function cognitively.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Cognitive health is linked to brain </a:t>
            </a:r>
            <a:r>
              <a:rPr lang="en-US" b="1" dirty="0" smtClean="0"/>
              <a:t>health</a:t>
            </a:r>
            <a:r>
              <a:rPr lang="en-US" dirty="0" smtClean="0"/>
              <a:t> in terms of the physiologic health of the brain and overall functioning.</a:t>
            </a:r>
          </a:p>
          <a:p>
            <a:pPr eaLnBrk="1" fontAlgn="auto" hangingPunct="1">
              <a:spcBef>
                <a:spcPts val="0"/>
              </a:spcBef>
              <a:spcAft>
                <a:spcPts val="0"/>
              </a:spcAft>
              <a:defRPr/>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7020AEA-E159-49CD-8CF2-A38A3DEEC61D}" type="slidenum">
              <a:rPr lang="en-US" altLang="en-US" smtClean="0">
                <a:latin typeface="Calibri" panose="020F0502020204030204" pitchFamily="34" charset="0"/>
              </a:rPr>
              <a:pPr fontAlgn="base">
                <a:spcBef>
                  <a:spcPct val="0"/>
                </a:spcBef>
                <a:spcAft>
                  <a:spcPct val="0"/>
                </a:spcAft>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747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Like other organs in the human body, the brain changes as it ages. Physical structures in the brain change, and its ability to carry out various functions tends to decline.  </a:t>
            </a:r>
          </a:p>
          <a:p>
            <a:pPr eaLnBrk="1" hangingPunct="1">
              <a:spcBef>
                <a:spcPct val="0"/>
              </a:spcBef>
            </a:pPr>
            <a:endParaRPr lang="en-US" altLang="en-US" smtClean="0"/>
          </a:p>
          <a:p>
            <a:pPr eaLnBrk="1" hangingPunct="1">
              <a:spcBef>
                <a:spcPct val="0"/>
              </a:spcBef>
            </a:pPr>
            <a:r>
              <a:rPr lang="en-US" altLang="en-US" smtClean="0"/>
              <a:t>Wisdom and expertise can increase with age, while the speed of processing information, making decisions, and remembering certain things can decline.  </a:t>
            </a:r>
          </a:p>
          <a:p>
            <a:pPr eaLnBrk="1" hangingPunct="1">
              <a:spcBef>
                <a:spcPct val="0"/>
              </a:spcBef>
            </a:pPr>
            <a:endParaRPr lang="en-US" altLang="en-US" smtClean="0"/>
          </a:p>
          <a:p>
            <a:pPr eaLnBrk="1" hangingPunct="1">
              <a:spcBef>
                <a:spcPct val="0"/>
              </a:spcBef>
            </a:pPr>
            <a:r>
              <a:rPr lang="en-US" altLang="en-US" smtClean="0"/>
              <a:t>This process is known as </a:t>
            </a:r>
            <a:r>
              <a:rPr lang="en-US" altLang="en-US" b="1" smtClean="0"/>
              <a:t>cognitive aging</a:t>
            </a:r>
            <a:r>
              <a:rPr lang="en-US" altLang="en-US" smtClean="0"/>
              <a:t> – a decline in memory, decision-making, processing speed, and learning.  For example, a person might have trouble following a recipe, remembering certain words, or finding common items such as glasses or keys.  </a:t>
            </a:r>
          </a:p>
          <a:p>
            <a:pPr eaLnBrk="1" hangingPunct="1">
              <a:spcBef>
                <a:spcPct val="0"/>
              </a:spcBef>
            </a:pPr>
            <a:endParaRPr lang="en-US" altLang="en-US" smtClean="0"/>
          </a:p>
          <a:p>
            <a:pPr eaLnBrk="1" hangingPunct="1">
              <a:spcBef>
                <a:spcPct val="0"/>
              </a:spcBef>
            </a:pPr>
            <a:r>
              <a:rPr lang="en-US" altLang="en-US" smtClean="0"/>
              <a:t>These changes are considered a </a:t>
            </a:r>
            <a:r>
              <a:rPr lang="en-US" altLang="en-US" b="1" smtClean="0"/>
              <a:t>normal part of aging</a:t>
            </a:r>
            <a:r>
              <a:rPr lang="en-US" altLang="en-US" smtClean="0"/>
              <a:t>, are different for different people, and may vary from day to day. </a:t>
            </a:r>
          </a:p>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2CB098D-1DDF-403F-8086-7A1936D4977D}" type="slidenum">
              <a:rPr lang="en-US" altLang="en-US" smtClean="0">
                <a:latin typeface="Calibri" panose="020F0502020204030204" pitchFamily="34" charset="0"/>
              </a:rPr>
              <a:pPr fontAlgn="base">
                <a:spcBef>
                  <a:spcPct val="0"/>
                </a:spcBef>
                <a:spcAft>
                  <a:spcPct val="0"/>
                </a:spcAft>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91655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Mild cognitive impairment</a:t>
            </a:r>
            <a:r>
              <a:rPr lang="en-US" altLang="en-US" smtClean="0"/>
              <a:t> </a:t>
            </a:r>
            <a:r>
              <a:rPr lang="en-US" altLang="en-US" b="1" smtClean="0"/>
              <a:t>(MCI) </a:t>
            </a:r>
            <a:r>
              <a:rPr lang="en-US" altLang="en-US" smtClean="0"/>
              <a:t>is a condition in which people have more memory or other thinking problems than normal for their age, but their symptoms are </a:t>
            </a:r>
            <a:r>
              <a:rPr lang="en-US" altLang="en-US" b="1" smtClean="0"/>
              <a:t>not severe enough to interfere with daily life </a:t>
            </a:r>
            <a:r>
              <a:rPr lang="en-US" altLang="en-US" smtClean="0"/>
              <a:t>or their ability to function independently.  </a:t>
            </a:r>
          </a:p>
          <a:p>
            <a:pPr eaLnBrk="1" hangingPunct="1">
              <a:spcBef>
                <a:spcPct val="0"/>
              </a:spcBef>
            </a:pPr>
            <a:endParaRPr lang="en-US" altLang="en-US" smtClean="0"/>
          </a:p>
          <a:p>
            <a:pPr eaLnBrk="1" hangingPunct="1">
              <a:spcBef>
                <a:spcPct val="0"/>
              </a:spcBef>
            </a:pPr>
            <a:r>
              <a:rPr lang="en-US" altLang="en-US" smtClean="0"/>
              <a:t>Symptoms of MCI may include: forgetting important information that he or she would previously have easily recalled (such as appointments, conversations, or recent events), or a decreased ability to make sound decisions, judge the time or sequence of steps needed to complete a complex task, or have trouble with visual perception.  </a:t>
            </a:r>
          </a:p>
          <a:p>
            <a:pPr eaLnBrk="1" hangingPunct="1">
              <a:spcBef>
                <a:spcPct val="0"/>
              </a:spcBef>
            </a:pPr>
            <a:endParaRPr lang="en-US" altLang="en-US" smtClean="0"/>
          </a:p>
          <a:p>
            <a:pPr eaLnBrk="1" hangingPunct="1">
              <a:spcBef>
                <a:spcPct val="0"/>
              </a:spcBef>
            </a:pPr>
            <a:r>
              <a:rPr lang="en-US" altLang="en-US" smtClean="0"/>
              <a:t>A person with MCI is at an </a:t>
            </a:r>
            <a:r>
              <a:rPr lang="en-US" altLang="en-US" b="1" smtClean="0"/>
              <a:t>increased risk</a:t>
            </a:r>
            <a:r>
              <a:rPr lang="en-US" altLang="en-US" smtClean="0"/>
              <a:t> of developing Alzheimer’s or other dementia.  </a:t>
            </a:r>
          </a:p>
          <a:p>
            <a:pPr eaLnBrk="1" hangingPunct="1">
              <a:spcBef>
                <a:spcPct val="0"/>
              </a:spcBef>
            </a:pPr>
            <a:endParaRPr lang="en-US" altLang="en-US" smtClean="0"/>
          </a:p>
          <a:p>
            <a:pPr eaLnBrk="1" hangingPunct="1">
              <a:spcBef>
                <a:spcPct val="0"/>
              </a:spcBef>
            </a:pPr>
            <a:r>
              <a:rPr lang="en-US" altLang="en-US" smtClean="0"/>
              <a:t>In some cases, however, the condition may be caused by </a:t>
            </a:r>
            <a:r>
              <a:rPr lang="en-US" altLang="en-US" b="1" smtClean="0"/>
              <a:t>external factors</a:t>
            </a:r>
            <a:r>
              <a:rPr lang="en-US" altLang="en-US" smtClean="0"/>
              <a:t>, such as medication, vitamin B12 deficiency, and depression.  In these cases, the condition can be reversed, reverse on its own, or remain stable. </a:t>
            </a:r>
          </a:p>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BDF1685-366C-4B9F-BCB4-7775FA3037D5}" type="slidenum">
              <a:rPr lang="en-US" altLang="en-US" smtClean="0">
                <a:latin typeface="Calibri" panose="020F0502020204030204" pitchFamily="34" charset="0"/>
              </a:rPr>
              <a:pPr fontAlgn="base">
                <a:spcBef>
                  <a:spcPct val="0"/>
                </a:spcBef>
                <a:spcAft>
                  <a:spcPct val="0"/>
                </a:spcAft>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1871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Further along the cognitive health continuum is </a:t>
            </a:r>
            <a:r>
              <a:rPr lang="en-US" altLang="en-US" b="1" smtClean="0"/>
              <a:t>cognitive impairment</a:t>
            </a:r>
            <a:r>
              <a:rPr lang="en-US" altLang="en-US" smtClean="0"/>
              <a:t>. </a:t>
            </a:r>
          </a:p>
          <a:p>
            <a:pPr eaLnBrk="1" hangingPunct="1">
              <a:spcBef>
                <a:spcPct val="0"/>
              </a:spcBef>
            </a:pPr>
            <a:endParaRPr lang="en-US" altLang="en-US" smtClean="0"/>
          </a:p>
          <a:p>
            <a:pPr eaLnBrk="1" hangingPunct="1">
              <a:spcBef>
                <a:spcPct val="0"/>
              </a:spcBef>
            </a:pPr>
            <a:r>
              <a:rPr lang="en-US" altLang="en-US" smtClean="0"/>
              <a:t>When a person has trouble with cognitive processes that begin to affect the things he or she does in everyday life, it is often referred to as </a:t>
            </a:r>
            <a:r>
              <a:rPr lang="en-US" altLang="en-US" b="1" smtClean="0"/>
              <a:t>cognitive impairment</a:t>
            </a:r>
            <a:r>
              <a:rPr lang="en-US" altLang="en-US" smtClean="0"/>
              <a:t>.  </a:t>
            </a:r>
          </a:p>
          <a:p>
            <a:pPr eaLnBrk="1" hangingPunct="1">
              <a:spcBef>
                <a:spcPct val="0"/>
              </a:spcBef>
            </a:pPr>
            <a:endParaRPr lang="en-US" altLang="en-US" smtClean="0"/>
          </a:p>
          <a:p>
            <a:pPr eaLnBrk="1" hangingPunct="1">
              <a:spcBef>
                <a:spcPct val="0"/>
              </a:spcBef>
            </a:pPr>
            <a:r>
              <a:rPr lang="en-US" altLang="en-US" smtClean="0"/>
              <a:t>Cognitive impairment spans a </a:t>
            </a:r>
            <a:r>
              <a:rPr lang="en-US" altLang="en-US" b="1" smtClean="0"/>
              <a:t>wide range of functioning.</a:t>
            </a:r>
            <a:r>
              <a:rPr lang="en-US" altLang="en-US" smtClean="0"/>
              <a:t>  It can occur as a result of Alzheimer’s or other dementias, or with other conditions such as stroke and traumatic brain injury.</a:t>
            </a:r>
          </a:p>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FF50337-C471-4814-8589-CDA4365CD654}" type="slidenum">
              <a:rPr lang="en-US" altLang="en-US" smtClean="0">
                <a:latin typeface="Calibri" panose="020F0502020204030204" pitchFamily="34" charset="0"/>
              </a:rPr>
              <a:pPr fontAlgn="base">
                <a:spcBef>
                  <a:spcPct val="0"/>
                </a:spcBef>
                <a:spcAft>
                  <a:spcPct val="0"/>
                </a:spcAft>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393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447675" y="3387725"/>
            <a:ext cx="8229600" cy="228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solidFill>
                  <a:schemeClr val="accent1">
                    <a:lumMod val="75000"/>
                    <a:lumOff val="25000"/>
                  </a:schemeClr>
                </a:solidFill>
              </a:defRPr>
            </a:lvl1pPr>
          </a:lstStyle>
          <a:p>
            <a:pPr>
              <a:defRPr/>
            </a:pPr>
            <a:fld id="{A7AE35E4-1CF5-4DD0-918E-598081BEE9A5}" type="slidenum">
              <a:rPr lang="en-US"/>
              <a:pPr>
                <a:defRPr/>
              </a:pPr>
              <a:t>‹#›</a:t>
            </a:fld>
            <a:endParaRPr lang="en-US" dirty="0"/>
          </a:p>
        </p:txBody>
      </p:sp>
    </p:spTree>
    <p:extLst>
      <p:ext uri="{BB962C8B-B14F-4D97-AF65-F5344CB8AC3E}">
        <p14:creationId xmlns:p14="http://schemas.microsoft.com/office/powerpoint/2010/main" val="185435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E37636B-7B2C-4165-8A1B-4CA613CB0982}" type="datetime1">
              <a:rPr lang="en-US"/>
              <a:pPr>
                <a:defRPr/>
              </a:pPr>
              <a:t>10/24/2017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A09EBA-3AE8-4E1A-BD0C-B6D6C17BECA8}" type="slidenum">
              <a:rPr lang="en-US"/>
              <a:pPr>
                <a:defRPr/>
              </a:pPr>
              <a:t>‹#›</a:t>
            </a:fld>
            <a:endParaRPr lang="en-US" dirty="0"/>
          </a:p>
        </p:txBody>
      </p:sp>
    </p:spTree>
    <p:extLst>
      <p:ext uri="{BB962C8B-B14F-4D97-AF65-F5344CB8AC3E}">
        <p14:creationId xmlns:p14="http://schemas.microsoft.com/office/powerpoint/2010/main" val="71777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6629400" y="600075"/>
            <a:ext cx="20574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745288" y="5956300"/>
            <a:ext cx="947737" cy="365125"/>
          </a:xfrm>
        </p:spPr>
        <p:txBody>
          <a:bodyPr/>
          <a:lstStyle>
            <a:lvl1pPr>
              <a:defRPr>
                <a:solidFill>
                  <a:schemeClr val="accent1">
                    <a:lumMod val="75000"/>
                    <a:lumOff val="25000"/>
                  </a:schemeClr>
                </a:solidFill>
              </a:defRPr>
            </a:lvl1pPr>
          </a:lstStyle>
          <a:p>
            <a:pPr>
              <a:defRPr/>
            </a:pPr>
            <a:fld id="{F7AD8044-81F3-4556-BCB4-ECE89000F068}" type="datetime1">
              <a:rPr lang="en-US"/>
              <a:pPr>
                <a:defRPr/>
              </a:pPr>
              <a:t>10/24/2017</a:t>
            </a:fld>
            <a:endParaRPr lang="en-US" dirty="0"/>
          </a:p>
        </p:txBody>
      </p:sp>
      <p:sp>
        <p:nvSpPr>
          <p:cNvPr id="6" name="Footer Placeholder 4"/>
          <p:cNvSpPr>
            <a:spLocks noGrp="1"/>
          </p:cNvSpPr>
          <p:nvPr>
            <p:ph type="ftr" sz="quarter" idx="11"/>
          </p:nvPr>
        </p:nvSpPr>
        <p:spPr>
          <a:xfrm>
            <a:off x="581025" y="5951538"/>
            <a:ext cx="59229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271F393A-A382-4233-8FB6-554D7FF2A0BC}" type="slidenum">
              <a:rPr lang="en-US"/>
              <a:pPr>
                <a:defRPr/>
              </a:pPr>
              <a:t>‹#›</a:t>
            </a:fld>
            <a:endParaRPr lang="en-US" dirty="0"/>
          </a:p>
        </p:txBody>
      </p:sp>
    </p:spTree>
    <p:extLst>
      <p:ext uri="{BB962C8B-B14F-4D97-AF65-F5344CB8AC3E}">
        <p14:creationId xmlns:p14="http://schemas.microsoft.com/office/powerpoint/2010/main" val="402626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lvl1pPr>
              <a:defRPr sz="2200"/>
            </a:lvl1pPr>
            <a:lvl2pPr>
              <a:defRPr sz="20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1776FC2-3DC1-46FF-ADA5-63D4FF6D71EF}" type="datetime1">
              <a:rPr lang="en-US"/>
              <a:pPr>
                <a:defRPr/>
              </a:pPr>
              <a:t>10/24/2017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A8DABA-ED8D-4F21-9377-A2648574F8BB}" type="slidenum">
              <a:rPr lang="en-US"/>
              <a:pPr>
                <a:defRPr/>
              </a:pPr>
              <a:t>‹#›</a:t>
            </a:fld>
            <a:endParaRPr lang="en-US" dirty="0"/>
          </a:p>
        </p:txBody>
      </p:sp>
    </p:spTree>
    <p:extLst>
      <p:ext uri="{BB962C8B-B14F-4D97-AF65-F5344CB8AC3E}">
        <p14:creationId xmlns:p14="http://schemas.microsoft.com/office/powerpoint/2010/main" val="320225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1CBF4321-057B-4C5D-BD3A-BACC991646ED}" type="datetime1">
              <a:rPr lang="en-US"/>
              <a:pPr>
                <a:defRPr/>
              </a:pPr>
              <a:t>10/24/2017</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C467979B-2A13-4247-B74C-6D7697144366}" type="slidenum">
              <a:rPr lang="en-US"/>
              <a:pPr>
                <a:defRPr/>
              </a:pPr>
              <a:t>‹#›</a:t>
            </a:fld>
            <a:endParaRPr lang="en-US" dirty="0"/>
          </a:p>
        </p:txBody>
      </p:sp>
    </p:spTree>
    <p:extLst>
      <p:ext uri="{BB962C8B-B14F-4D97-AF65-F5344CB8AC3E}">
        <p14:creationId xmlns:p14="http://schemas.microsoft.com/office/powerpoint/2010/main" val="179190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3191FE79-48AB-4190-BC70-8863BEF042F3}" type="datetime1">
              <a:rPr lang="en-US"/>
              <a:pPr>
                <a:defRPr/>
              </a:pPr>
              <a:t>10/24/2017</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2D15C43-703E-4DB3-83EE-2CBE6BADACD6}" type="slidenum">
              <a:rPr lang="en-US"/>
              <a:pPr>
                <a:defRPr/>
              </a:pPr>
              <a:t>‹#›</a:t>
            </a:fld>
            <a:endParaRPr lang="en-US" dirty="0"/>
          </a:p>
        </p:txBody>
      </p:sp>
    </p:spTree>
    <p:extLst>
      <p:ext uri="{BB962C8B-B14F-4D97-AF65-F5344CB8AC3E}">
        <p14:creationId xmlns:p14="http://schemas.microsoft.com/office/powerpoint/2010/main" val="331261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B32D5320-2051-40B7-A7D4-9F04812A4BA6}" type="datetime1">
              <a:rPr lang="en-US"/>
              <a:pPr>
                <a:defRPr/>
              </a:pPr>
              <a:t>10/24/2017</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7257D4D7-B645-4880-8BEC-168DB32811C5}" type="slidenum">
              <a:rPr lang="en-US"/>
              <a:pPr>
                <a:defRPr/>
              </a:pPr>
              <a:t>‹#›</a:t>
            </a:fld>
            <a:endParaRPr lang="en-US" dirty="0"/>
          </a:p>
        </p:txBody>
      </p:sp>
    </p:spTree>
    <p:extLst>
      <p:ext uri="{BB962C8B-B14F-4D97-AF65-F5344CB8AC3E}">
        <p14:creationId xmlns:p14="http://schemas.microsoft.com/office/powerpoint/2010/main" val="88680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61305CD6-A427-4061-875E-4D5FD8189F48}" type="datetime1">
              <a:rPr lang="en-US"/>
              <a:pPr>
                <a:defRPr/>
              </a:pPr>
              <a:t>10/24/2017</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F872DF5-34CD-4082-9D2F-FE29EFE1F347}" type="slidenum">
              <a:rPr lang="en-US"/>
              <a:pPr>
                <a:defRPr/>
              </a:pPr>
              <a:t>‹#›</a:t>
            </a:fld>
            <a:endParaRPr lang="en-US" dirty="0"/>
          </a:p>
        </p:txBody>
      </p:sp>
    </p:spTree>
    <p:extLst>
      <p:ext uri="{BB962C8B-B14F-4D97-AF65-F5344CB8AC3E}">
        <p14:creationId xmlns:p14="http://schemas.microsoft.com/office/powerpoint/2010/main" val="281644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818171-43D9-462D-8047-23AF973CBA85}" type="datetime1">
              <a:rPr lang="en-US"/>
              <a:pPr>
                <a:defRPr/>
              </a:pPr>
              <a:t>10/24/2017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F29988-FD41-4949-B288-E47A229F288A}" type="slidenum">
              <a:rPr lang="en-US"/>
              <a:pPr>
                <a:defRPr/>
              </a:pPr>
              <a:t>‹#›</a:t>
            </a:fld>
            <a:endParaRPr lang="en-US" dirty="0"/>
          </a:p>
        </p:txBody>
      </p:sp>
    </p:spTree>
    <p:extLst>
      <p:ext uri="{BB962C8B-B14F-4D97-AF65-F5344CB8AC3E}">
        <p14:creationId xmlns:p14="http://schemas.microsoft.com/office/powerpoint/2010/main" val="347473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DA13892A-DCE9-4AF9-9F3C-E16150F32930}" type="datetime1">
              <a:rPr lang="en-US"/>
              <a:pPr>
                <a:defRPr/>
              </a:pPr>
              <a:t>10/24/2017</a:t>
            </a:fld>
            <a:endParaRPr lang="en-US" dirty="0"/>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7238D625-3C3D-4249-81DB-155DFC6332D7}" type="slidenum">
              <a:rPr lang="en-US"/>
              <a:pPr>
                <a:defRPr/>
              </a:pPr>
              <a:t>‹#›</a:t>
            </a:fld>
            <a:endParaRPr lang="en-US" dirty="0"/>
          </a:p>
        </p:txBody>
      </p:sp>
    </p:spTree>
    <p:extLst>
      <p:ext uri="{BB962C8B-B14F-4D97-AF65-F5344CB8AC3E}">
        <p14:creationId xmlns:p14="http://schemas.microsoft.com/office/powerpoint/2010/main" val="35193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1E52D9-7D55-4488-A88F-BEC53C7504E9}" type="datetime1">
              <a:rPr lang="en-US"/>
              <a:pPr>
                <a:defRPr/>
              </a:pPr>
              <a:t>10/24/2017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1F0C52-2AAC-4E3F-BC8F-80C22C9C4EB9}" type="slidenum">
              <a:rPr lang="en-US"/>
              <a:pPr>
                <a:defRPr/>
              </a:pPr>
              <a:t>‹#›</a:t>
            </a:fld>
            <a:endParaRPr lang="en-US" dirty="0"/>
          </a:p>
        </p:txBody>
      </p:sp>
    </p:spTree>
    <p:extLst>
      <p:ext uri="{BB962C8B-B14F-4D97-AF65-F5344CB8AC3E}">
        <p14:creationId xmlns:p14="http://schemas.microsoft.com/office/powerpoint/2010/main" val="402625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E2919F46-375B-401D-A758-E0D0262FEB87}" type="datetime1">
              <a:rPr lang="en-US"/>
              <a:pPr>
                <a:defRPr/>
              </a:pPr>
              <a:t>10/24/2017</a:t>
            </a:fld>
            <a:endParaRPr lang="en-US" dirty="0"/>
          </a:p>
        </p:txBody>
      </p:sp>
      <p:sp>
        <p:nvSpPr>
          <p:cNvPr id="5" name="Footer Placeholder 4"/>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1B73E9A8-E9D1-4C5C-9060-6E4D1307CD8E}" type="slidenum">
              <a:rPr lang="en-US"/>
              <a:pPr>
                <a:defRPr/>
              </a:pPr>
              <a:t>‹#›</a:t>
            </a:fld>
            <a:endParaRPr lang="en-US" dirty="0"/>
          </a:p>
        </p:txBody>
      </p:sp>
      <p:sp>
        <p:nvSpPr>
          <p:cNvPr id="9" name="Rectangle 8"/>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33" r:id="rId7"/>
    <p:sldLayoutId id="2147483741" r:id="rId8"/>
    <p:sldLayoutId id="2147483734" r:id="rId9"/>
    <p:sldLayoutId id="2147483742" r:id="rId10"/>
    <p:sldLayoutId id="2147483743" r:id="rId11"/>
  </p:sldLayoutIdLst>
  <p:hf hdr="0" ft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alz.org/what-is-dementia.asp#caus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lz.org/dementia/types-of-dementia.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alz.org/alzheimers_disease_what_is_alzheimers.as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lz.org/braintour/3_main_parts.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http://www.alz.org/alzheimers_disease_causes_risk_factors.as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lz.org/alzheimers_disease_early_onset.as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lz.org/alzheimers_disease_stages_of_alzheimers.as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hyperlink" Target="http://www.alz.org/alzheimers_disease_stages_of_alzheimers.as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lz.org/alzheimers_disease_stages_of_alzheimers.a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lz.org/alzheimers_disease_stages_of_alzheimers.as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alz.org/alzheimers_disease_causes_risk_factors.as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hyperlink" Target="http://www.alz.org/alzheimers_disease_causes_risk_factors.as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lz.org/research/science/alzheimers_prevention_and_risk.as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lz.org/research/science/alzheimers_prevention_and_risk.as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alz.org/alzheimers_disease_diagnosis.as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hyperlink" Target="http://www.alz.org/health-care-professionals/medical-management-patient-care.as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alz.org/care/alzheimers-dementia-elder-abuse.asp"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ia.nih.gov/alzheimers/topics/mild-cognitive-impairme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1122363"/>
            <a:ext cx="7772400" cy="1701800"/>
          </a:xfrm>
        </p:spPr>
        <p:txBody>
          <a:bodyPr>
            <a:noAutofit/>
          </a:bodyPr>
          <a:lstStyle/>
          <a:p>
            <a:pPr eaLnBrk="1" fontAlgn="auto" hangingPunct="1">
              <a:spcAft>
                <a:spcPts val="0"/>
              </a:spcAft>
              <a:defRPr/>
            </a:pPr>
            <a:r>
              <a:rPr lang="en-US" dirty="0" smtClean="0"/>
              <a:t>A Public Health Approach to </a:t>
            </a:r>
            <a:br>
              <a:rPr lang="en-US" dirty="0" smtClean="0"/>
            </a:br>
            <a:r>
              <a:rPr lang="en-US" dirty="0" smtClean="0"/>
              <a:t>Alzheimer’s and Other Dementias</a:t>
            </a:r>
            <a:endParaRPr lang="en-US" dirty="0"/>
          </a:p>
        </p:txBody>
      </p:sp>
      <p:sp>
        <p:nvSpPr>
          <p:cNvPr id="3" name="Subtitle 2"/>
          <p:cNvSpPr>
            <a:spLocks noGrp="1"/>
          </p:cNvSpPr>
          <p:nvPr>
            <p:ph type="subTitle" idx="1"/>
          </p:nvPr>
        </p:nvSpPr>
        <p:spPr>
          <a:xfrm>
            <a:off x="715963" y="3810000"/>
            <a:ext cx="7678737" cy="590550"/>
          </a:xfrm>
        </p:spPr>
        <p:txBody>
          <a:bodyPr rtlCol="0">
            <a:normAutofit fontScale="25000" lnSpcReduction="20000"/>
          </a:bodyPr>
          <a:lstStyle/>
          <a:p>
            <a:pPr eaLnBrk="1" fontAlgn="auto" hangingPunct="1">
              <a:defRPr/>
            </a:pPr>
            <a:r>
              <a:rPr lang="en-US" sz="9600" b="1" dirty="0" smtClean="0"/>
              <a:t>Alzheimer’s &amp; Other Dementias –</a:t>
            </a:r>
          </a:p>
          <a:p>
            <a:pPr eaLnBrk="1" fontAlgn="auto" hangingPunct="1">
              <a:defRPr/>
            </a:pPr>
            <a:r>
              <a:rPr lang="en-US" sz="9600" b="1" dirty="0" smtClean="0"/>
              <a:t>The Basics</a:t>
            </a:r>
            <a:endParaRPr lang="en-US" sz="9600" b="1" dirty="0"/>
          </a:p>
        </p:txBody>
      </p:sp>
      <p:pic>
        <p:nvPicPr>
          <p:cNvPr id="11" name="Picture 10" descr="Centers for Disease Control and Prevention logo." title="CDC logo"/>
          <p:cNvPicPr>
            <a:picLocks noChangeAspect="1"/>
          </p:cNvPicPr>
          <p:nvPr/>
        </p:nvPicPr>
        <p:blipFill>
          <a:blip r:embed="rId3"/>
          <a:stretch>
            <a:fillRect/>
          </a:stretch>
        </p:blipFill>
        <p:spPr>
          <a:xfrm>
            <a:off x="3871913" y="5842000"/>
            <a:ext cx="1201737" cy="868363"/>
          </a:xfrm>
          <a:prstGeom prst="rect">
            <a:avLst/>
          </a:prstGeom>
        </p:spPr>
      </p:pic>
      <p:pic>
        <p:nvPicPr>
          <p:cNvPr id="12" name="Picture 2" descr="Image of Alzheimer's Association logo." title="Alzheimer's Association Logo"/>
          <p:cNvPicPr>
            <a:picLocks noChangeAspect="1" noChangeArrowheads="1"/>
          </p:cNvPicPr>
          <p:nvPr/>
        </p:nvPicPr>
        <p:blipFill rotWithShape="1">
          <a:blip r:embed="rId4"/>
          <a:srcRect t="17260" b="10030"/>
          <a:stretch/>
        </p:blipFill>
        <p:spPr bwMode="auto">
          <a:xfrm>
            <a:off x="1311275" y="6037263"/>
            <a:ext cx="19558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12" descr="Image of Emory Centers for Training and Technical Assistance Logo" title="Emory Centers for Training and Technical Assistance Logo"/>
          <p:cNvPicPr>
            <a:picLocks noChangeAspect="1"/>
          </p:cNvPicPr>
          <p:nvPr/>
        </p:nvPicPr>
        <p:blipFill>
          <a:blip r:embed="rId5"/>
          <a:srcRect/>
          <a:stretch>
            <a:fillRect/>
          </a:stretch>
        </p:blipFill>
        <p:spPr bwMode="auto">
          <a:xfrm>
            <a:off x="5662613" y="5932488"/>
            <a:ext cx="23050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Dementia</a:t>
            </a:r>
            <a:endParaRPr lang="en-US" dirty="0"/>
          </a:p>
        </p:txBody>
      </p:sp>
      <p:sp>
        <p:nvSpPr>
          <p:cNvPr id="3" name="Text Placeholder 2"/>
          <p:cNvSpPr>
            <a:spLocks noGrp="1"/>
          </p:cNvSpPr>
          <p:nvPr>
            <p:ph type="body" idx="1"/>
          </p:nvPr>
        </p:nvSpPr>
        <p:spPr>
          <a:xfrm>
            <a:off x="581025" y="4541838"/>
            <a:ext cx="7989888" cy="600075"/>
          </a:xfrm>
        </p:spPr>
        <p:txBody>
          <a:bodyPr rtlCol="0"/>
          <a:lstStyle/>
          <a:p>
            <a:pPr eaLnBrk="1" fontAlgn="auto" hangingPunct="1">
              <a:defRPr/>
            </a:pPr>
            <a:r>
              <a:rPr lang="en-US" dirty="0"/>
              <a:t>Alzheimer’s and Other Dementias – The Basics</a:t>
            </a:r>
          </a:p>
        </p:txBody>
      </p:sp>
      <p:sp>
        <p:nvSpPr>
          <p:cNvPr id="4" name="Slide Number Placeholder 3"/>
          <p:cNvSpPr>
            <a:spLocks noGrp="1"/>
          </p:cNvSpPr>
          <p:nvPr>
            <p:ph type="sldNum" sz="quarter" idx="12"/>
          </p:nvPr>
        </p:nvSpPr>
        <p:spPr/>
        <p:txBody>
          <a:bodyPr/>
          <a:lstStyle/>
          <a:p>
            <a:pPr>
              <a:defRPr/>
            </a:pPr>
            <a:fld id="{7DB68637-AEE4-4991-BD9C-226E1AAA82C0}"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Dementia</a:t>
            </a:r>
            <a:endParaRPr lang="en-US" sz="2000" baseline="80000" dirty="0"/>
          </a:p>
        </p:txBody>
      </p:sp>
      <p:sp>
        <p:nvSpPr>
          <p:cNvPr id="33795" name="Content Placeholder 2"/>
          <p:cNvSpPr>
            <a:spLocks noGrp="1"/>
          </p:cNvSpPr>
          <p:nvPr>
            <p:ph idx="1"/>
          </p:nvPr>
        </p:nvSpPr>
        <p:spPr>
          <a:xfrm>
            <a:off x="469513" y="3135584"/>
            <a:ext cx="7989888" cy="2840037"/>
          </a:xfrm>
        </p:spPr>
        <p:txBody>
          <a:bodyPr/>
          <a:lstStyle/>
          <a:p>
            <a:pPr eaLnBrk="1" hangingPunct="1">
              <a:spcAft>
                <a:spcPts val="1200"/>
              </a:spcAft>
            </a:pPr>
            <a:r>
              <a:rPr lang="en-US" altLang="en-US" dirty="0" smtClean="0"/>
              <a:t>Decline in mental ability severe enough to interfere with daily life</a:t>
            </a:r>
          </a:p>
          <a:p>
            <a:pPr eaLnBrk="1" hangingPunct="1">
              <a:spcAft>
                <a:spcPts val="1200"/>
              </a:spcAft>
            </a:pPr>
            <a:r>
              <a:rPr lang="en-US" altLang="en-US" dirty="0" smtClean="0"/>
              <a:t>Not a specific disease</a:t>
            </a:r>
          </a:p>
          <a:p>
            <a:pPr eaLnBrk="1" hangingPunct="1">
              <a:spcAft>
                <a:spcPts val="1200"/>
              </a:spcAft>
            </a:pPr>
            <a:r>
              <a:rPr lang="en-US" altLang="en-US" dirty="0" smtClean="0"/>
              <a:t>Not normal aging</a:t>
            </a:r>
          </a:p>
          <a:p>
            <a:pPr eaLnBrk="1" hangingPunct="1">
              <a:spcAft>
                <a:spcPts val="1200"/>
              </a:spcAft>
            </a:pPr>
            <a:r>
              <a:rPr lang="en-US" altLang="en-US" dirty="0" smtClean="0"/>
              <a:t>Caused by damage to brain cells from disease or trauma</a:t>
            </a:r>
          </a:p>
          <a:p>
            <a:pPr eaLnBrk="1" hangingPunct="1">
              <a:spcAft>
                <a:spcPts val="1200"/>
              </a:spcAft>
            </a:pPr>
            <a:r>
              <a:rPr lang="en-US" altLang="en-US" dirty="0" smtClean="0"/>
              <a:t>Many dementias are progressive</a:t>
            </a:r>
          </a:p>
          <a:p>
            <a:pPr eaLnBrk="1" hangingPunct="1">
              <a:spcAft>
                <a:spcPts val="1200"/>
              </a:spcAft>
            </a:pPr>
            <a:endParaRPr lang="en-US" altLang="en-US" dirty="0" smtClean="0"/>
          </a:p>
          <a:p>
            <a:pPr eaLnBrk="1" hangingPunct="1">
              <a:spcAft>
                <a:spcPts val="1200"/>
              </a:spcAft>
            </a:pPr>
            <a:endParaRPr lang="en-US" altLang="en-US" dirty="0"/>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7 </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What is Dementia? </a:t>
            </a:r>
            <a:r>
              <a:rPr lang="en-US" sz="1100" dirty="0">
                <a:ea typeface="MS Mincho" panose="02020609040205080304" pitchFamily="49" charset="-128"/>
                <a:cs typeface="Times New Roman" panose="02020603050405020304" pitchFamily="18" charset="0"/>
              </a:rPr>
              <a:t>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http://www.alz.org/what-is-dementia.asp#causes</a:t>
            </a:r>
            <a:endParaRPr lang="en-US" sz="1100" dirty="0"/>
          </a:p>
          <a:p>
            <a:pPr marL="0" indent="0" eaLnBrk="1" hangingPunct="1">
              <a:spcAft>
                <a:spcPts val="1200"/>
              </a:spcAft>
              <a:buNone/>
            </a:pPr>
            <a:endParaRPr lang="en-US" altLang="en-US" dirty="0" smtClean="0"/>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E6B5211-9ECB-48D7-A807-0C01FAF919AC}" type="slidenum">
              <a:rPr lang="en-US" altLang="en-US" smtClean="0">
                <a:solidFill>
                  <a:schemeClr val="accent2"/>
                </a:solidFill>
              </a:rPr>
              <a:pPr fontAlgn="base">
                <a:spcBef>
                  <a:spcPct val="0"/>
                </a:spcBef>
                <a:spcAft>
                  <a:spcPct val="0"/>
                </a:spcAft>
              </a:pPr>
              <a:t>11</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Types of Dementia</a:t>
            </a:r>
            <a:endParaRPr lang="en-US" sz="2000" baseline="80000" dirty="0"/>
          </a:p>
        </p:txBody>
      </p:sp>
      <p:sp>
        <p:nvSpPr>
          <p:cNvPr id="3" name="Content Placeholder 2"/>
          <p:cNvSpPr>
            <a:spLocks noGrp="1"/>
          </p:cNvSpPr>
          <p:nvPr>
            <p:ph idx="1"/>
          </p:nvPr>
        </p:nvSpPr>
        <p:spPr>
          <a:xfrm>
            <a:off x="581025" y="2257734"/>
            <a:ext cx="7989888" cy="4452317"/>
          </a:xfrm>
        </p:spPr>
        <p:txBody>
          <a:bodyPr rtlCol="0">
            <a:normAutofit fontScale="62500" lnSpcReduction="20000"/>
          </a:bodyPr>
          <a:lstStyle/>
          <a:p>
            <a:pPr marL="306000" indent="-306000" eaLnBrk="1" fontAlgn="auto" hangingPunct="1">
              <a:defRPr/>
            </a:pPr>
            <a:r>
              <a:rPr lang="en-US" sz="2900" dirty="0" smtClean="0"/>
              <a:t>Alzheimer’s disease</a:t>
            </a:r>
          </a:p>
          <a:p>
            <a:pPr marL="306000" indent="-306000" eaLnBrk="1" fontAlgn="auto" hangingPunct="1">
              <a:defRPr/>
            </a:pPr>
            <a:r>
              <a:rPr lang="en-US" sz="2900" dirty="0" smtClean="0"/>
              <a:t>Vascular dementia</a:t>
            </a:r>
          </a:p>
          <a:p>
            <a:pPr marL="306000" indent="-306000" eaLnBrk="1" fontAlgn="auto" hangingPunct="1">
              <a:defRPr/>
            </a:pPr>
            <a:r>
              <a:rPr lang="en-US" sz="2900" dirty="0" smtClean="0"/>
              <a:t>Dementia with Lewy Bodies (DLB)</a:t>
            </a:r>
          </a:p>
          <a:p>
            <a:pPr marL="306000" indent="-306000" eaLnBrk="1" fontAlgn="auto" hangingPunct="1">
              <a:defRPr/>
            </a:pPr>
            <a:r>
              <a:rPr lang="en-US" sz="2900" dirty="0" smtClean="0"/>
              <a:t>Mixed dementia</a:t>
            </a:r>
          </a:p>
          <a:p>
            <a:pPr marL="306000" indent="-306000" eaLnBrk="1" fontAlgn="auto" hangingPunct="1">
              <a:defRPr/>
            </a:pPr>
            <a:r>
              <a:rPr lang="en-US" sz="2900" dirty="0" smtClean="0"/>
              <a:t>Parkinson’s disease</a:t>
            </a:r>
          </a:p>
          <a:p>
            <a:pPr marL="306000" indent="-306000" eaLnBrk="1" fontAlgn="auto" hangingPunct="1">
              <a:defRPr/>
            </a:pPr>
            <a:r>
              <a:rPr lang="en-US" sz="2900" dirty="0" smtClean="0"/>
              <a:t>Frontotemporal dementia</a:t>
            </a:r>
          </a:p>
          <a:p>
            <a:pPr marL="306000" indent="-306000" eaLnBrk="1" fontAlgn="auto" hangingPunct="1">
              <a:defRPr/>
            </a:pPr>
            <a:r>
              <a:rPr lang="en-US" sz="2900" dirty="0" smtClean="0"/>
              <a:t>Creutzfeldt-Jakob disease</a:t>
            </a:r>
          </a:p>
          <a:p>
            <a:pPr marL="306000" indent="-306000" eaLnBrk="1" fontAlgn="auto" hangingPunct="1">
              <a:defRPr/>
            </a:pPr>
            <a:r>
              <a:rPr lang="en-US" sz="2900" dirty="0" smtClean="0"/>
              <a:t>Normal pressure hydrocephalus</a:t>
            </a:r>
          </a:p>
          <a:p>
            <a:pPr marL="306000" indent="-306000" eaLnBrk="1" fontAlgn="auto" hangingPunct="1">
              <a:defRPr/>
            </a:pPr>
            <a:r>
              <a:rPr lang="en-US" sz="2900" dirty="0" smtClean="0"/>
              <a:t>Huntington’s disease</a:t>
            </a:r>
          </a:p>
          <a:p>
            <a:pPr marL="306000" indent="-306000" eaLnBrk="1" fontAlgn="auto" hangingPunct="1">
              <a:defRPr/>
            </a:pPr>
            <a:r>
              <a:rPr lang="en-US" sz="2900" dirty="0" smtClean="0"/>
              <a:t>Wernicke-</a:t>
            </a:r>
            <a:r>
              <a:rPr lang="en-US" sz="2900" dirty="0" err="1" smtClean="0"/>
              <a:t>Korsakoff</a:t>
            </a:r>
            <a:r>
              <a:rPr lang="en-US" sz="2900" dirty="0" smtClean="0"/>
              <a:t> Syndrome</a:t>
            </a:r>
          </a:p>
          <a:p>
            <a:pPr marL="0" indent="0" eaLnBrk="1" fontAlgn="auto" hangingPunct="1">
              <a:buNone/>
              <a:defRPr/>
            </a:pPr>
            <a:endParaRPr lang="en-US" sz="1800" dirty="0" smtClean="0">
              <a:ea typeface="MS Mincho" panose="02020609040205080304" pitchFamily="49" charset="-128"/>
              <a:cs typeface="Times New Roman" panose="02020603050405020304" pitchFamily="18" charset="0"/>
            </a:endParaRPr>
          </a:p>
          <a:p>
            <a:pPr marL="0" indent="0" eaLnBrk="1" fontAlgn="auto" hangingPunct="1">
              <a:buNone/>
              <a:defRPr/>
            </a:pPr>
            <a:endParaRPr lang="en-US" sz="1800" dirty="0" smtClean="0">
              <a:ea typeface="MS Mincho" panose="02020609040205080304" pitchFamily="49" charset="-128"/>
              <a:cs typeface="Times New Roman" panose="02020603050405020304" pitchFamily="18" charset="0"/>
            </a:endParaRPr>
          </a:p>
          <a:p>
            <a:pPr marL="0" indent="0" eaLnBrk="1" fontAlgn="auto" hangingPunct="1">
              <a:buNone/>
              <a:defRPr/>
            </a:pPr>
            <a:r>
              <a:rPr lang="en-US" sz="1800" baseline="30000" dirty="0" smtClean="0">
                <a:ea typeface="MS Mincho" panose="02020609040205080304" pitchFamily="49" charset="-128"/>
                <a:cs typeface="Times New Roman" panose="02020603050405020304" pitchFamily="18" charset="0"/>
              </a:rPr>
              <a:t>8 </a:t>
            </a:r>
            <a:r>
              <a:rPr lang="en-US" sz="1800" dirty="0" smtClean="0">
                <a:ea typeface="MS Mincho" panose="02020609040205080304" pitchFamily="49" charset="-128"/>
                <a:cs typeface="Times New Roman" panose="02020603050405020304" pitchFamily="18" charset="0"/>
              </a:rPr>
              <a:t>Alzheimer’s </a:t>
            </a:r>
            <a:r>
              <a:rPr lang="en-US" sz="1800" dirty="0">
                <a:ea typeface="MS Mincho" panose="02020609040205080304" pitchFamily="49" charset="-128"/>
                <a:cs typeface="Times New Roman" panose="02020603050405020304" pitchFamily="18" charset="0"/>
              </a:rPr>
              <a:t>Association. </a:t>
            </a:r>
            <a:r>
              <a:rPr lang="en-US" sz="1800" i="1" dirty="0">
                <a:ea typeface="MS Mincho" panose="02020609040205080304" pitchFamily="49" charset="-128"/>
                <a:cs typeface="Times New Roman" panose="02020603050405020304" pitchFamily="18" charset="0"/>
              </a:rPr>
              <a:t>Types of Dementia</a:t>
            </a:r>
            <a:r>
              <a:rPr lang="en-US" sz="1800" dirty="0">
                <a:ea typeface="MS Mincho" panose="02020609040205080304" pitchFamily="49" charset="-128"/>
                <a:cs typeface="Times New Roman" panose="02020603050405020304" pitchFamily="18" charset="0"/>
              </a:rPr>
              <a:t>.  Accessed June 8, 2015 from website: </a:t>
            </a:r>
            <a:r>
              <a:rPr lang="en-US" sz="1800" u="sng" dirty="0">
                <a:solidFill>
                  <a:srgbClr val="0000FF"/>
                </a:solidFill>
                <a:ea typeface="MS Mincho" panose="02020609040205080304" pitchFamily="49" charset="-128"/>
                <a:cs typeface="Times New Roman" panose="02020603050405020304" pitchFamily="18" charset="0"/>
                <a:hlinkClick r:id="rId3"/>
              </a:rPr>
              <a:t>http://www.alz.org/dementia/types-of-dementia.asp</a:t>
            </a:r>
            <a:r>
              <a:rPr lang="en-US" sz="1800" dirty="0">
                <a:ea typeface="MS Mincho" panose="02020609040205080304" pitchFamily="49" charset="-128"/>
                <a:cs typeface="Times New Roman" panose="02020603050405020304" pitchFamily="18" charset="0"/>
              </a:rPr>
              <a:t>.</a:t>
            </a:r>
            <a:br>
              <a:rPr lang="en-US" sz="1800" dirty="0">
                <a:ea typeface="MS Mincho" panose="02020609040205080304" pitchFamily="49" charset="-128"/>
                <a:cs typeface="Times New Roman" panose="02020603050405020304" pitchFamily="18" charset="0"/>
              </a:rPr>
            </a:br>
            <a:r>
              <a:rPr lang="en-US" sz="1800" dirty="0">
                <a:ea typeface="MS Mincho" panose="02020609040205080304" pitchFamily="49" charset="-128"/>
                <a:cs typeface="Times New Roman" panose="02020603050405020304" pitchFamily="18" charset="0"/>
              </a:rPr>
              <a:t>National Institute on Aging. (2015) </a:t>
            </a:r>
            <a:r>
              <a:rPr lang="en-US" sz="1800" i="1" dirty="0">
                <a:ea typeface="MS Mincho" panose="02020609040205080304" pitchFamily="49" charset="-128"/>
                <a:cs typeface="Times New Roman" panose="02020603050405020304" pitchFamily="18" charset="0"/>
              </a:rPr>
              <a:t>Alzheimer’s Disease Fact Sheet</a:t>
            </a:r>
            <a:r>
              <a:rPr lang="en-US" sz="1800" dirty="0">
                <a:ea typeface="MS Mincho" panose="02020609040205080304" pitchFamily="49" charset="-128"/>
                <a:cs typeface="Times New Roman" panose="02020603050405020304" pitchFamily="18" charset="0"/>
              </a:rPr>
              <a:t>.</a:t>
            </a:r>
          </a:p>
          <a:p>
            <a:pPr marL="0" indent="0" eaLnBrk="1" fontAlgn="auto" hangingPunct="1">
              <a:buNone/>
              <a:defRPr/>
            </a:pPr>
            <a:endParaRPr lang="en-US" dirty="0"/>
          </a:p>
        </p:txBody>
      </p:sp>
      <p:pic>
        <p:nvPicPr>
          <p:cNvPr id="4" name="Picture 3" descr="clip art image of brain" title="Image of brain"/>
          <p:cNvPicPr>
            <a:picLocks noChangeAspect="1"/>
          </p:cNvPicPr>
          <p:nvPr/>
        </p:nvPicPr>
        <p:blipFill>
          <a:blip r:embed="rId4"/>
          <a:stretch>
            <a:fillRect/>
          </a:stretch>
        </p:blipFill>
        <p:spPr>
          <a:xfrm>
            <a:off x="5757863" y="2671763"/>
            <a:ext cx="2195512" cy="2743200"/>
          </a:xfrm>
          <a:prstGeom prst="rect">
            <a:avLst/>
          </a:prstGeom>
        </p:spPr>
      </p:pic>
      <p:sp>
        <p:nvSpPr>
          <p:cNvPr id="358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1E4AC37-62EE-4AA6-BE51-6E577329C266}" type="slidenum">
              <a:rPr lang="en-US" altLang="en-US" smtClean="0">
                <a:solidFill>
                  <a:schemeClr val="accent2"/>
                </a:solidFill>
              </a:rPr>
              <a:pPr fontAlgn="base">
                <a:spcBef>
                  <a:spcPct val="0"/>
                </a:spcBef>
                <a:spcAft>
                  <a:spcPct val="0"/>
                </a:spcAft>
              </a:pPr>
              <a:t>12</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Vascular Dementia</a:t>
            </a:r>
            <a:endParaRPr lang="en-US" sz="2000" baseline="80000" dirty="0"/>
          </a:p>
        </p:txBody>
      </p:sp>
      <p:sp>
        <p:nvSpPr>
          <p:cNvPr id="37891" name="Content Placeholder 2"/>
          <p:cNvSpPr>
            <a:spLocks noGrp="1"/>
          </p:cNvSpPr>
          <p:nvPr>
            <p:ph idx="1"/>
          </p:nvPr>
        </p:nvSpPr>
        <p:spPr>
          <a:xfrm>
            <a:off x="581025" y="2984500"/>
            <a:ext cx="7989888" cy="3336925"/>
          </a:xfrm>
        </p:spPr>
        <p:txBody>
          <a:bodyPr/>
          <a:lstStyle/>
          <a:p>
            <a:pPr eaLnBrk="1" hangingPunct="1">
              <a:spcAft>
                <a:spcPts val="1200"/>
              </a:spcAft>
            </a:pPr>
            <a:r>
              <a:rPr lang="en-US" altLang="en-US" dirty="0" smtClean="0"/>
              <a:t>2</a:t>
            </a:r>
            <a:r>
              <a:rPr lang="en-US" altLang="en-US" baseline="30000" dirty="0" smtClean="0"/>
              <a:t>nd</a:t>
            </a:r>
            <a:r>
              <a:rPr lang="en-US" altLang="en-US" dirty="0" smtClean="0"/>
              <a:t> most common cause of dementia</a:t>
            </a:r>
          </a:p>
          <a:p>
            <a:pPr eaLnBrk="1" hangingPunct="1">
              <a:spcAft>
                <a:spcPts val="1200"/>
              </a:spcAft>
            </a:pPr>
            <a:r>
              <a:rPr lang="en-US" altLang="en-US" dirty="0" smtClean="0"/>
              <a:t>20% - 30% of cases</a:t>
            </a:r>
          </a:p>
          <a:p>
            <a:pPr eaLnBrk="1" hangingPunct="1">
              <a:spcAft>
                <a:spcPts val="1200"/>
              </a:spcAft>
            </a:pPr>
            <a:r>
              <a:rPr lang="en-US" altLang="en-US" dirty="0" smtClean="0"/>
              <a:t>Caused by conditions that block or reduce blood flow to the brain</a:t>
            </a:r>
          </a:p>
          <a:p>
            <a:pPr eaLnBrk="1" hangingPunct="1">
              <a:spcAft>
                <a:spcPts val="1200"/>
              </a:spcAft>
            </a:pPr>
            <a:r>
              <a:rPr lang="en-US" altLang="en-US" dirty="0" smtClean="0"/>
              <a:t>Symptoms may occur suddenly following strokes or slowly as a result of cumulative damage</a:t>
            </a:r>
          </a:p>
          <a:p>
            <a:pPr marL="0" indent="0" eaLnBrk="1" hangingPunct="1">
              <a:spcAft>
                <a:spcPts val="1200"/>
              </a:spcAft>
              <a:buNone/>
            </a:pPr>
            <a:endParaRPr lang="en-US" altLang="en-US" dirty="0" smtClean="0"/>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9 </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(2015) </a:t>
            </a:r>
            <a:r>
              <a:rPr lang="en-US" sz="1100" i="1" dirty="0">
                <a:ea typeface="MS Mincho" panose="02020609040205080304" pitchFamily="49" charset="-128"/>
                <a:cs typeface="Times New Roman" panose="02020603050405020304" pitchFamily="18" charset="0"/>
              </a:rPr>
              <a:t>Vascular Dementia</a:t>
            </a:r>
            <a:r>
              <a:rPr lang="en-US" sz="1100" dirty="0">
                <a:ea typeface="MS Mincho" panose="02020609040205080304" pitchFamily="49" charset="-128"/>
                <a:cs typeface="Times New Roman" panose="02020603050405020304" pitchFamily="18" charset="0"/>
              </a:rPr>
              <a:t>. </a:t>
            </a:r>
            <a:endParaRPr lang="en-US" sz="1100" dirty="0"/>
          </a:p>
          <a:p>
            <a:pPr marL="0" indent="0" eaLnBrk="1" hangingPunct="1">
              <a:spcAft>
                <a:spcPts val="1200"/>
              </a:spcAft>
              <a:buNone/>
            </a:pPr>
            <a:endParaRPr lang="en-US" altLang="en-US" dirty="0" smtClean="0"/>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9191408-C9E7-472A-BABC-6DECF0CAE66C}" type="slidenum">
              <a:rPr lang="en-US" altLang="en-US" smtClean="0">
                <a:solidFill>
                  <a:schemeClr val="accent2"/>
                </a:solidFill>
              </a:rPr>
              <a:pPr fontAlgn="base">
                <a:spcBef>
                  <a:spcPct val="0"/>
                </a:spcBef>
                <a:spcAft>
                  <a:spcPct val="0"/>
                </a:spcAft>
              </a:pPr>
              <a:t>13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Alzheimer’s disease</a:t>
            </a:r>
            <a:endParaRPr lang="en-US" dirty="0"/>
          </a:p>
        </p:txBody>
      </p:sp>
      <p:sp>
        <p:nvSpPr>
          <p:cNvPr id="3" name="Text Placeholder 2"/>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and Other Dementias –</a:t>
            </a:r>
            <a:r>
              <a:rPr lang="en-US" dirty="0"/>
              <a:t> </a:t>
            </a:r>
            <a:r>
              <a:rPr lang="en-US" dirty="0" smtClean="0"/>
              <a:t>The Basics</a:t>
            </a:r>
            <a:endParaRPr lang="en-US" dirty="0"/>
          </a:p>
        </p:txBody>
      </p:sp>
      <p:sp>
        <p:nvSpPr>
          <p:cNvPr id="4" name="Slide Number Placeholder 3"/>
          <p:cNvSpPr>
            <a:spLocks noGrp="1"/>
          </p:cNvSpPr>
          <p:nvPr>
            <p:ph type="sldNum" sz="quarter" idx="12"/>
          </p:nvPr>
        </p:nvSpPr>
        <p:spPr/>
        <p:txBody>
          <a:bodyPr/>
          <a:lstStyle/>
          <a:p>
            <a:pPr>
              <a:defRPr/>
            </a:pPr>
            <a:fld id="{BCDB0DA1-194E-4205-8CB4-5E9A5F4DFC2E}" type="slidenum">
              <a:rPr lang="en-US"/>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Disease: Overview</a:t>
            </a:r>
            <a:endParaRPr lang="en-US" sz="2000" baseline="80000" dirty="0"/>
          </a:p>
        </p:txBody>
      </p:sp>
      <p:sp>
        <p:nvSpPr>
          <p:cNvPr id="41988" name="Content Placeholder 2"/>
          <p:cNvSpPr>
            <a:spLocks noGrp="1"/>
          </p:cNvSpPr>
          <p:nvPr>
            <p:ph idx="1"/>
          </p:nvPr>
        </p:nvSpPr>
        <p:spPr>
          <a:xfrm>
            <a:off x="457199" y="3429794"/>
            <a:ext cx="4672362" cy="2551112"/>
          </a:xfrm>
        </p:spPr>
        <p:txBody>
          <a:bodyPr/>
          <a:lstStyle/>
          <a:p>
            <a:pPr eaLnBrk="1" hangingPunct="1">
              <a:spcAft>
                <a:spcPts val="1200"/>
              </a:spcAft>
            </a:pPr>
            <a:r>
              <a:rPr lang="en-US" altLang="en-US" dirty="0" smtClean="0"/>
              <a:t>Most common type of dementia </a:t>
            </a:r>
          </a:p>
          <a:p>
            <a:pPr eaLnBrk="1" hangingPunct="1">
              <a:spcAft>
                <a:spcPts val="1200"/>
              </a:spcAft>
            </a:pPr>
            <a:r>
              <a:rPr lang="en-US" altLang="en-US" dirty="0" smtClean="0"/>
              <a:t>60% - 80% of cases</a:t>
            </a:r>
          </a:p>
          <a:p>
            <a:pPr eaLnBrk="1" hangingPunct="1">
              <a:spcAft>
                <a:spcPts val="1200"/>
              </a:spcAft>
            </a:pPr>
            <a:r>
              <a:rPr lang="en-US" altLang="en-US" dirty="0" smtClean="0"/>
              <a:t>Progressive – symptoms gradually worsen over number of years</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10 </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What is Alzheimer’s? </a:t>
            </a:r>
            <a:r>
              <a:rPr lang="en-US" sz="1100" dirty="0">
                <a:ea typeface="MS Mincho" panose="02020609040205080304" pitchFamily="49" charset="-128"/>
                <a:cs typeface="Times New Roman" panose="02020603050405020304" pitchFamily="18" charset="0"/>
              </a:rPr>
              <a:t>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http://www.alz.org/alzheimers_disease_what_is_alzheimers.asp</a:t>
            </a:r>
            <a:r>
              <a:rPr lang="en-US" sz="1100" dirty="0">
                <a:ea typeface="MS Mincho" panose="02020609040205080304" pitchFamily="49" charset="-128"/>
                <a:cs typeface="Times New Roman" panose="02020603050405020304" pitchFamily="18" charset="0"/>
              </a:rPr>
              <a:t> </a:t>
            </a:r>
            <a:endParaRPr lang="en-US" sz="1100" dirty="0"/>
          </a:p>
          <a:p>
            <a:pPr eaLnBrk="1" hangingPunct="1">
              <a:spcAft>
                <a:spcPts val="1200"/>
              </a:spcAft>
            </a:pPr>
            <a:endParaRPr lang="en-US" altLang="en-US" dirty="0" smtClean="0"/>
          </a:p>
        </p:txBody>
      </p:sp>
      <p:pic>
        <p:nvPicPr>
          <p:cNvPr id="5" name="Picture 4" descr="Healthy brain compared with severe Alzheimer's disease brain; Alzheimer's brain is much smaller and appears shrunken&#10;" title="Image of healthy brain compared with severe Alzheimer's disease brain"/>
          <p:cNvPicPr>
            <a:picLocks noChangeAspect="1"/>
          </p:cNvPicPr>
          <p:nvPr/>
        </p:nvPicPr>
        <p:blipFill rotWithShape="1">
          <a:blip r:embed="rId4"/>
          <a:srcRect/>
          <a:stretch/>
        </p:blipFill>
        <p:spPr>
          <a:xfrm>
            <a:off x="5273675" y="2589213"/>
            <a:ext cx="3267075" cy="2547937"/>
          </a:xfrm>
          <a:prstGeom prst="rect">
            <a:avLst/>
          </a:prstGeom>
          <a:ln w="38100" cmpd="sng">
            <a:solidFill>
              <a:srgbClr val="7F7F7F"/>
            </a:solidFill>
          </a:ln>
        </p:spPr>
      </p:pic>
      <p:sp>
        <p:nvSpPr>
          <p:cNvPr id="419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B4F794A-8DD2-46B7-8A19-9A090C121A12}" type="slidenum">
              <a:rPr lang="en-US" altLang="en-US" smtClean="0">
                <a:solidFill>
                  <a:schemeClr val="accent2"/>
                </a:solidFill>
              </a:rPr>
              <a:pPr fontAlgn="base">
                <a:spcBef>
                  <a:spcPct val="0"/>
                </a:spcBef>
                <a:spcAft>
                  <a:spcPct val="0"/>
                </a:spcAft>
              </a:pPr>
              <a:t>15</a:t>
            </a:fld>
            <a:endParaRPr lang="en-US" altLang="en-US" smtClean="0">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Disease: History</a:t>
            </a:r>
            <a:endParaRPr lang="en-US" sz="2000" baseline="80000" dirty="0"/>
          </a:p>
        </p:txBody>
      </p:sp>
      <p:sp>
        <p:nvSpPr>
          <p:cNvPr id="44036" name="Content Placeholder 2"/>
          <p:cNvSpPr>
            <a:spLocks noGrp="1"/>
          </p:cNvSpPr>
          <p:nvPr>
            <p:ph idx="1"/>
          </p:nvPr>
        </p:nvSpPr>
        <p:spPr>
          <a:xfrm>
            <a:off x="581025" y="2771543"/>
            <a:ext cx="4510088" cy="3810000"/>
          </a:xfrm>
        </p:spPr>
        <p:txBody>
          <a:bodyPr/>
          <a:lstStyle/>
          <a:p>
            <a:pPr eaLnBrk="1" hangingPunct="1">
              <a:spcAft>
                <a:spcPts val="1200"/>
              </a:spcAft>
            </a:pPr>
            <a:r>
              <a:rPr lang="en-US" altLang="en-US" dirty="0" smtClean="0"/>
              <a:t>Identified in 1906 by </a:t>
            </a:r>
            <a:br>
              <a:rPr lang="en-US" altLang="en-US" dirty="0" smtClean="0"/>
            </a:br>
            <a:r>
              <a:rPr lang="en-US" altLang="en-US" dirty="0" smtClean="0"/>
              <a:t>Dr.  </a:t>
            </a:r>
            <a:r>
              <a:rPr lang="en-US" altLang="en-US" dirty="0" err="1" smtClean="0"/>
              <a:t>Alois</a:t>
            </a:r>
            <a:r>
              <a:rPr lang="en-US" altLang="en-US" dirty="0" smtClean="0"/>
              <a:t> Alzheimer</a:t>
            </a:r>
          </a:p>
          <a:p>
            <a:pPr eaLnBrk="1" hangingPunct="1">
              <a:spcAft>
                <a:spcPts val="1200"/>
              </a:spcAft>
            </a:pPr>
            <a:r>
              <a:rPr lang="en-US" altLang="en-US" dirty="0" smtClean="0"/>
              <a:t>Examined brain of woman </a:t>
            </a:r>
            <a:br>
              <a:rPr lang="en-US" altLang="en-US" dirty="0" smtClean="0"/>
            </a:br>
            <a:r>
              <a:rPr lang="en-US" altLang="en-US" dirty="0" smtClean="0"/>
              <a:t>who died after mental illness</a:t>
            </a:r>
          </a:p>
          <a:p>
            <a:pPr eaLnBrk="1" hangingPunct="1">
              <a:spcAft>
                <a:spcPts val="1200"/>
              </a:spcAft>
            </a:pPr>
            <a:r>
              <a:rPr lang="en-US" altLang="en-US" dirty="0" smtClean="0"/>
              <a:t>Found abnormal clumps (plaques) and tangled fibers (tangles)</a:t>
            </a:r>
          </a:p>
          <a:p>
            <a:pPr eaLnBrk="1" hangingPunct="1">
              <a:spcAft>
                <a:spcPts val="1200"/>
              </a:spcAft>
            </a:pPr>
            <a:endParaRPr lang="en-US" altLang="en-US" dirty="0" smtClean="0"/>
          </a:p>
          <a:p>
            <a:pPr eaLnBrk="1" hangingPunct="1">
              <a:spcAft>
                <a:spcPts val="1200"/>
              </a:spcAft>
            </a:pPr>
            <a:endParaRPr lang="en-US" altLang="en-US" dirty="0"/>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11 </a:t>
            </a:r>
            <a:r>
              <a:rPr lang="en-US" sz="1100" dirty="0" smtClean="0">
                <a:ea typeface="MS Mincho" panose="02020609040205080304" pitchFamily="49" charset="-128"/>
                <a:cs typeface="Times New Roman" panose="02020603050405020304" pitchFamily="18" charset="0"/>
              </a:rPr>
              <a:t>National </a:t>
            </a:r>
            <a:r>
              <a:rPr lang="en-US" sz="1100" dirty="0">
                <a:ea typeface="MS Mincho" panose="02020609040205080304" pitchFamily="49" charset="-128"/>
                <a:cs typeface="Times New Roman" panose="02020603050405020304" pitchFamily="18" charset="0"/>
              </a:rPr>
              <a:t>Institute on Aging. (2015) </a:t>
            </a:r>
            <a:r>
              <a:rPr lang="en-US" sz="1100" i="1" dirty="0">
                <a:ea typeface="MS Mincho" panose="02020609040205080304" pitchFamily="49" charset="-128"/>
                <a:cs typeface="Times New Roman" panose="02020603050405020304" pitchFamily="18" charset="0"/>
              </a:rPr>
              <a:t>Alzheimer’s Disease Fact Sheet</a:t>
            </a:r>
            <a:r>
              <a:rPr lang="en-US" sz="1100" dirty="0">
                <a:ea typeface="MS Mincho" panose="02020609040205080304" pitchFamily="49" charset="-128"/>
                <a:cs typeface="Times New Roman" panose="02020603050405020304" pitchFamily="18" charset="0"/>
              </a:rPr>
              <a:t>.</a:t>
            </a:r>
          </a:p>
          <a:p>
            <a:pPr marL="0" indent="0" eaLnBrk="1" hangingPunct="1">
              <a:spcAft>
                <a:spcPts val="1200"/>
              </a:spcAft>
              <a:buNone/>
            </a:pPr>
            <a:endParaRPr lang="en-US" altLang="en-US" dirty="0" smtClean="0"/>
          </a:p>
        </p:txBody>
      </p:sp>
      <p:pic>
        <p:nvPicPr>
          <p:cNvPr id="7" name="Picture 6" descr="Photograph of Dr. Alois Alzheimer&#10;" title="Photograph of Dr. Alois Alzheimer"/>
          <p:cNvPicPr>
            <a:picLocks noChangeAspect="1"/>
          </p:cNvPicPr>
          <p:nvPr/>
        </p:nvPicPr>
        <p:blipFill>
          <a:blip r:embed="rId3"/>
          <a:stretch>
            <a:fillRect/>
          </a:stretch>
        </p:blipFill>
        <p:spPr>
          <a:xfrm>
            <a:off x="5154613" y="2105025"/>
            <a:ext cx="3030537" cy="4216400"/>
          </a:xfrm>
          <a:prstGeom prst="rect">
            <a:avLst/>
          </a:prstGeom>
          <a:ln w="38100" cmpd="sng">
            <a:solidFill>
              <a:srgbClr val="7F7F7F"/>
            </a:solidFill>
          </a:ln>
        </p:spPr>
      </p:pic>
      <p:sp>
        <p:nvSpPr>
          <p:cNvPr id="4403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A1B2DE5-0CAD-4882-8DE1-78D1058539BB}" type="slidenum">
              <a:rPr lang="en-US" altLang="en-US" smtClean="0">
                <a:solidFill>
                  <a:schemeClr val="accent2"/>
                </a:solidFill>
              </a:rPr>
              <a:pPr fontAlgn="base">
                <a:spcBef>
                  <a:spcPct val="0"/>
                </a:spcBef>
                <a:spcAft>
                  <a:spcPct val="0"/>
                </a:spcAft>
              </a:pPr>
              <a:t>16</a:t>
            </a:fld>
            <a:endParaRPr lang="en-US" altLang="en-US" smtClean="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Disease: </a:t>
            </a:r>
            <a:br>
              <a:rPr lang="en-US" dirty="0" smtClean="0"/>
            </a:br>
            <a:r>
              <a:rPr lang="en-US" dirty="0" smtClean="0"/>
              <a:t>Physical Changes</a:t>
            </a:r>
            <a:endParaRPr lang="en-US" sz="2000" baseline="80000" dirty="0"/>
          </a:p>
        </p:txBody>
      </p:sp>
      <p:sp>
        <p:nvSpPr>
          <p:cNvPr id="46084" name="Content Placeholder 2"/>
          <p:cNvSpPr>
            <a:spLocks noGrp="1"/>
          </p:cNvSpPr>
          <p:nvPr>
            <p:ph idx="1"/>
          </p:nvPr>
        </p:nvSpPr>
        <p:spPr>
          <a:xfrm>
            <a:off x="581025" y="2438904"/>
            <a:ext cx="6923746" cy="4289425"/>
          </a:xfrm>
        </p:spPr>
        <p:txBody>
          <a:bodyPr/>
          <a:lstStyle/>
          <a:p>
            <a:pPr eaLnBrk="1" hangingPunct="1"/>
            <a:r>
              <a:rPr lang="en-US" altLang="en-US" dirty="0" smtClean="0"/>
              <a:t>Brain shrinks dramatically</a:t>
            </a:r>
          </a:p>
          <a:p>
            <a:pPr lvl="1" eaLnBrk="1" hangingPunct="1">
              <a:buFont typeface="Courier New" panose="02070309020205020404" pitchFamily="49" charset="0"/>
              <a:buChar char="o"/>
            </a:pPr>
            <a:r>
              <a:rPr lang="en-US" altLang="en-US" dirty="0" smtClean="0"/>
              <a:t>Nerve cell death</a:t>
            </a:r>
          </a:p>
          <a:p>
            <a:pPr lvl="1" eaLnBrk="1" hangingPunct="1">
              <a:buFont typeface="Courier New" panose="02070309020205020404" pitchFamily="49" charset="0"/>
              <a:buChar char="o"/>
            </a:pPr>
            <a:r>
              <a:rPr lang="en-US" altLang="en-US" dirty="0" smtClean="0"/>
              <a:t>Tissue loss</a:t>
            </a:r>
          </a:p>
          <a:p>
            <a:pPr eaLnBrk="1" hangingPunct="1"/>
            <a:r>
              <a:rPr lang="en-US" altLang="en-US" dirty="0" smtClean="0"/>
              <a:t>Plaques: abnormal clusters </a:t>
            </a:r>
            <a:br>
              <a:rPr lang="en-US" altLang="en-US" dirty="0" smtClean="0"/>
            </a:br>
            <a:r>
              <a:rPr lang="en-US" altLang="en-US" dirty="0" smtClean="0"/>
              <a:t>of protein fragments</a:t>
            </a:r>
          </a:p>
          <a:p>
            <a:pPr eaLnBrk="1" hangingPunct="1"/>
            <a:r>
              <a:rPr lang="en-US" altLang="en-US" dirty="0" smtClean="0"/>
              <a:t>Tangles: twisted strands </a:t>
            </a:r>
            <a:br>
              <a:rPr lang="en-US" altLang="en-US" dirty="0" smtClean="0"/>
            </a:br>
            <a:r>
              <a:rPr lang="en-US" altLang="en-US" dirty="0" smtClean="0"/>
              <a:t>of another protein</a:t>
            </a:r>
          </a:p>
          <a:p>
            <a:pPr marL="0" indent="0" eaLnBrk="1" hangingPunct="1">
              <a:buNone/>
            </a:pPr>
            <a:endParaRPr lang="en-US" altLang="en-US" sz="1100" dirty="0" smtClean="0"/>
          </a:p>
          <a:p>
            <a:pPr marL="0" indent="0" eaLnBrk="1" hangingPunct="1">
              <a:buNone/>
            </a:pPr>
            <a:endParaRPr lang="en-US" altLang="en-US" sz="1100" dirty="0"/>
          </a:p>
          <a:p>
            <a:pPr marL="0" indent="0" eaLnBrk="1" hangingPunct="1">
              <a:buNone/>
            </a:pPr>
            <a:endParaRPr lang="en-US" altLang="en-US" sz="1100" dirty="0" smtClean="0"/>
          </a:p>
          <a:p>
            <a:pPr marL="0" indent="0" eaLnBrk="1" hangingPunct="1">
              <a:buNone/>
            </a:pPr>
            <a:endParaRPr lang="en-US" altLang="en-US" sz="1100" dirty="0" smtClean="0"/>
          </a:p>
          <a:p>
            <a:pPr marL="0" indent="0" eaLnBrk="1" hangingPunct="1">
              <a:buNone/>
            </a:pPr>
            <a:r>
              <a:rPr lang="en-US" altLang="en-US" sz="1100" baseline="30000" dirty="0" smtClean="0"/>
              <a:t>12 </a:t>
            </a:r>
            <a:r>
              <a:rPr lang="en-US" sz="1100" dirty="0" smtClean="0">
                <a:solidFill>
                  <a:srgbClr val="000000"/>
                </a:solidFill>
                <a:ea typeface="MS Mincho" panose="02020609040205080304" pitchFamily="49" charset="-128"/>
                <a:cs typeface="Times New Roman" panose="02020603050405020304" pitchFamily="18" charset="0"/>
              </a:rPr>
              <a:t>Alzheimer’s </a:t>
            </a:r>
            <a:r>
              <a:rPr lang="en-US" sz="1100" dirty="0">
                <a:solidFill>
                  <a:srgbClr val="000000"/>
                </a:solidFill>
                <a:ea typeface="MS Mincho" panose="02020609040205080304" pitchFamily="49" charset="-128"/>
                <a:cs typeface="Times New Roman" panose="02020603050405020304" pitchFamily="18" charset="0"/>
              </a:rPr>
              <a:t>Association. </a:t>
            </a:r>
            <a:r>
              <a:rPr lang="en-US" sz="1100" i="1" dirty="0">
                <a:solidFill>
                  <a:srgbClr val="000000"/>
                </a:solidFill>
                <a:ea typeface="MS Mincho" panose="02020609040205080304" pitchFamily="49" charset="-128"/>
                <a:cs typeface="Times New Roman" panose="02020603050405020304" pitchFamily="18" charset="0"/>
              </a:rPr>
              <a:t>Brain Tour</a:t>
            </a:r>
            <a:r>
              <a:rPr lang="en-US" sz="1100" dirty="0">
                <a:solidFill>
                  <a:srgbClr val="000000"/>
                </a:solidFill>
                <a:ea typeface="MS Mincho" panose="02020609040205080304" pitchFamily="49" charset="-128"/>
                <a:cs typeface="Times New Roman" panose="02020603050405020304" pitchFamily="18" charset="0"/>
              </a:rPr>
              <a:t>. Accessed July 1,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http://www.alz.org/braintour/3_main_parts.asp</a:t>
            </a:r>
            <a:r>
              <a:rPr lang="en-US" sz="1100" dirty="0">
                <a:solidFill>
                  <a:srgbClr val="000000"/>
                </a:solidFill>
                <a:ea typeface="MS Mincho" panose="02020609040205080304" pitchFamily="49" charset="-128"/>
                <a:cs typeface="Times New Roman" panose="02020603050405020304" pitchFamily="18" charset="0"/>
              </a:rPr>
              <a:t> </a:t>
            </a:r>
            <a:endParaRPr lang="en-US" sz="1100" dirty="0"/>
          </a:p>
          <a:p>
            <a:pPr eaLnBrk="1" hangingPunct="1"/>
            <a:endParaRPr lang="en-US" altLang="en-US" dirty="0" smtClean="0"/>
          </a:p>
        </p:txBody>
      </p:sp>
      <p:pic>
        <p:nvPicPr>
          <p:cNvPr id="5" name="Picture 4" descr="Image showing loss of connnection between cells, neurons appear frayed and there are visible tangles." title="Image showing loss of connnection between cells"/>
          <p:cNvPicPr>
            <a:picLocks noChangeAspect="1"/>
          </p:cNvPicPr>
          <p:nvPr/>
        </p:nvPicPr>
        <p:blipFill>
          <a:blip r:embed="rId4"/>
          <a:stretch>
            <a:fillRect/>
          </a:stretch>
        </p:blipFill>
        <p:spPr>
          <a:xfrm>
            <a:off x="5043488" y="2071688"/>
            <a:ext cx="3141662" cy="4067175"/>
          </a:xfrm>
          <a:prstGeom prst="rect">
            <a:avLst/>
          </a:prstGeom>
          <a:ln w="38100" cmpd="sng">
            <a:solidFill>
              <a:srgbClr val="7F7F7F"/>
            </a:solidFill>
          </a:ln>
        </p:spPr>
      </p:pic>
      <p:sp>
        <p:nvSpPr>
          <p:cNvPr id="460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6C7BE01-AE72-43AB-AFEF-D265FE590519}" type="slidenum">
              <a:rPr lang="en-US" altLang="en-US" smtClean="0">
                <a:solidFill>
                  <a:schemeClr val="accent2"/>
                </a:solidFill>
              </a:rPr>
              <a:pPr fontAlgn="base">
                <a:spcBef>
                  <a:spcPct val="0"/>
                </a:spcBef>
                <a:spcAft>
                  <a:spcPct val="0"/>
                </a:spcAft>
              </a:pPr>
              <a:t>17</a:t>
            </a:fld>
            <a:endParaRPr lang="en-US" altLang="en-US" smtClean="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Disease: Causes</a:t>
            </a:r>
            <a:endParaRPr lang="en-US" sz="2000" baseline="80000" dirty="0"/>
          </a:p>
        </p:txBody>
      </p:sp>
      <p:sp>
        <p:nvSpPr>
          <p:cNvPr id="48131" name="Content Placeholder 2"/>
          <p:cNvSpPr>
            <a:spLocks noGrp="1"/>
          </p:cNvSpPr>
          <p:nvPr>
            <p:ph idx="1"/>
          </p:nvPr>
        </p:nvSpPr>
        <p:spPr>
          <a:xfrm>
            <a:off x="581025" y="2686244"/>
            <a:ext cx="7989888" cy="3632200"/>
          </a:xfrm>
        </p:spPr>
        <p:txBody>
          <a:bodyPr/>
          <a:lstStyle/>
          <a:p>
            <a:pPr eaLnBrk="1" hangingPunct="1"/>
            <a:r>
              <a:rPr lang="en-US" altLang="en-US" dirty="0" smtClean="0"/>
              <a:t>Precise changes in brain largely unknown</a:t>
            </a:r>
          </a:p>
          <a:p>
            <a:pPr eaLnBrk="1" hangingPunct="1"/>
            <a:r>
              <a:rPr lang="en-US" altLang="en-US" dirty="0" smtClean="0"/>
              <a:t>Probably develops as a result of complex interactions among:</a:t>
            </a:r>
          </a:p>
          <a:p>
            <a:pPr lvl="1" eaLnBrk="1" hangingPunct="1">
              <a:buFont typeface="Courier New" panose="02070309020205020404" pitchFamily="49" charset="0"/>
              <a:buChar char="o"/>
            </a:pPr>
            <a:r>
              <a:rPr lang="en-US" altLang="en-US" dirty="0" smtClean="0"/>
              <a:t>Age</a:t>
            </a:r>
          </a:p>
          <a:p>
            <a:pPr lvl="1" eaLnBrk="1" hangingPunct="1">
              <a:buFont typeface="Courier New" panose="02070309020205020404" pitchFamily="49" charset="0"/>
              <a:buChar char="o"/>
            </a:pPr>
            <a:r>
              <a:rPr lang="en-US" altLang="en-US" dirty="0" smtClean="0"/>
              <a:t>Genetics</a:t>
            </a:r>
          </a:p>
          <a:p>
            <a:pPr lvl="1" eaLnBrk="1" hangingPunct="1">
              <a:buFont typeface="Courier New" panose="02070309020205020404" pitchFamily="49" charset="0"/>
              <a:buChar char="o"/>
            </a:pPr>
            <a:r>
              <a:rPr lang="en-US" altLang="en-US" dirty="0" smtClean="0"/>
              <a:t>Environment</a:t>
            </a:r>
          </a:p>
          <a:p>
            <a:pPr lvl="1" eaLnBrk="1" hangingPunct="1">
              <a:buFont typeface="Courier New" panose="02070309020205020404" pitchFamily="49" charset="0"/>
              <a:buChar char="o"/>
            </a:pPr>
            <a:r>
              <a:rPr lang="en-US" altLang="en-US" dirty="0" smtClean="0"/>
              <a:t>Lifestyle</a:t>
            </a:r>
          </a:p>
          <a:p>
            <a:pPr lvl="1" eaLnBrk="1" hangingPunct="1">
              <a:buFont typeface="Courier New" panose="02070309020205020404" pitchFamily="49" charset="0"/>
              <a:buChar char="o"/>
            </a:pPr>
            <a:r>
              <a:rPr lang="en-US" altLang="en-US" dirty="0" smtClean="0"/>
              <a:t>Coexisting medical conditions</a:t>
            </a:r>
            <a:endParaRPr lang="en-US" altLang="en-US" dirty="0"/>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buNone/>
            </a:pPr>
            <a:r>
              <a:rPr lang="en-US" sz="1100" baseline="30000" dirty="0" smtClean="0">
                <a:ea typeface="MS Mincho" panose="02020609040205080304" pitchFamily="49" charset="-128"/>
                <a:cs typeface="Times New Roman" panose="02020603050405020304" pitchFamily="18" charset="0"/>
              </a:rPr>
              <a:t>13 </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Risk Factors. 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http://www.alz.org/alzheimers_disease_causes_risk_factors.asp</a:t>
            </a:r>
            <a:r>
              <a:rPr lang="en-US" sz="1100" dirty="0">
                <a:ea typeface="MS Mincho" panose="02020609040205080304" pitchFamily="49" charset="-128"/>
                <a:cs typeface="Times New Roman" panose="02020603050405020304" pitchFamily="18" charset="0"/>
              </a:rPr>
              <a:t> </a:t>
            </a:r>
            <a:endParaRPr lang="en-US" sz="1100" dirty="0"/>
          </a:p>
          <a:p>
            <a:pPr marL="323850" lvl="1" indent="0" eaLnBrk="1" hangingPunct="1">
              <a:buNone/>
            </a:pPr>
            <a:endParaRPr lang="en-US" altLang="en-US" dirty="0" smtClean="0"/>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A1EAF9A-102C-43C2-AAEF-F0E5B9849107}" type="slidenum">
              <a:rPr lang="en-US" altLang="en-US" smtClean="0">
                <a:solidFill>
                  <a:schemeClr val="accent2"/>
                </a:solidFill>
              </a:rPr>
              <a:pPr fontAlgn="base">
                <a:spcBef>
                  <a:spcPct val="0"/>
                </a:spcBef>
                <a:spcAft>
                  <a:spcPct val="0"/>
                </a:spcAft>
              </a:pPr>
              <a:t>18</a:t>
            </a:fld>
            <a:endParaRPr lang="en-US" altLang="en-US" smtClean="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Younger-Onset Alzheimer’s Disease</a:t>
            </a:r>
            <a:endParaRPr lang="en-US" sz="2000" baseline="80000" dirty="0"/>
          </a:p>
        </p:txBody>
      </p:sp>
      <p:sp>
        <p:nvSpPr>
          <p:cNvPr id="50180" name="Content Placeholder 2"/>
          <p:cNvSpPr>
            <a:spLocks noGrp="1"/>
          </p:cNvSpPr>
          <p:nvPr>
            <p:ph idx="1"/>
          </p:nvPr>
        </p:nvSpPr>
        <p:spPr>
          <a:xfrm>
            <a:off x="480664" y="2735068"/>
            <a:ext cx="6745326" cy="4262438"/>
          </a:xfrm>
        </p:spPr>
        <p:txBody>
          <a:bodyPr/>
          <a:lstStyle/>
          <a:p>
            <a:pPr eaLnBrk="1" hangingPunct="1">
              <a:spcAft>
                <a:spcPts val="1200"/>
              </a:spcAft>
            </a:pPr>
            <a:r>
              <a:rPr lang="en-US" altLang="en-US" dirty="0" smtClean="0"/>
              <a:t>Affects people younger than 65</a:t>
            </a:r>
          </a:p>
          <a:p>
            <a:pPr eaLnBrk="1" hangingPunct="1">
              <a:spcAft>
                <a:spcPts val="1200"/>
              </a:spcAft>
            </a:pPr>
            <a:r>
              <a:rPr lang="en-US" altLang="en-US" dirty="0" smtClean="0"/>
              <a:t>Many are in their 40s and 50s</a:t>
            </a:r>
          </a:p>
          <a:p>
            <a:pPr eaLnBrk="1" hangingPunct="1">
              <a:spcAft>
                <a:spcPts val="1200"/>
              </a:spcAft>
            </a:pPr>
            <a:r>
              <a:rPr lang="en-US" altLang="en-US" dirty="0" smtClean="0"/>
              <a:t>200,000 have younger onset (in U.S.)  </a:t>
            </a:r>
          </a:p>
          <a:p>
            <a:pPr eaLnBrk="1" hangingPunct="1">
              <a:spcAft>
                <a:spcPts val="1200"/>
              </a:spcAft>
            </a:pPr>
            <a:r>
              <a:rPr lang="en-US" altLang="en-US" dirty="0" smtClean="0"/>
              <a:t>4% of population with Alzheimer’s</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14 </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Younger/Early Onset Alzheimer’s &amp; Dementia</a:t>
            </a:r>
            <a:r>
              <a:rPr lang="en-US" sz="1100" dirty="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http://www.alz.org/alzheimers_disease_early_onset.asp</a:t>
            </a:r>
            <a:endParaRPr lang="en-US" sz="1100" dirty="0"/>
          </a:p>
          <a:p>
            <a:pPr marL="0" indent="0" eaLnBrk="1" hangingPunct="1">
              <a:spcAft>
                <a:spcPts val="1200"/>
              </a:spcAft>
              <a:buNone/>
            </a:pPr>
            <a:endParaRPr lang="en-US" altLang="en-US" dirty="0" smtClean="0"/>
          </a:p>
          <a:p>
            <a:pPr eaLnBrk="1" hangingPunct="1"/>
            <a:endParaRPr lang="en-US" altLang="en-US" dirty="0" smtClean="0"/>
          </a:p>
        </p:txBody>
      </p:sp>
      <p:pic>
        <p:nvPicPr>
          <p:cNvPr id="5" name="Picture 4" descr="Image of mid-life African-American woman sitting and gazing sadly out of a large window.&#10;" title="Image of mid-life African-American woman"/>
          <p:cNvPicPr>
            <a:picLocks noChangeAspect="1"/>
          </p:cNvPicPr>
          <p:nvPr/>
        </p:nvPicPr>
        <p:blipFill>
          <a:blip r:embed="rId4"/>
          <a:stretch>
            <a:fillRect/>
          </a:stretch>
        </p:blipFill>
        <p:spPr>
          <a:xfrm>
            <a:off x="5206118" y="2511034"/>
            <a:ext cx="3371067" cy="2696586"/>
          </a:xfrm>
          <a:prstGeom prst="rect">
            <a:avLst/>
          </a:prstGeom>
          <a:ln w="38100" cmpd="sng">
            <a:solidFill>
              <a:schemeClr val="tx1"/>
            </a:solidFill>
          </a:ln>
        </p:spPr>
      </p:pic>
      <p:sp>
        <p:nvSpPr>
          <p:cNvPr id="501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9C49386-2937-45BC-9740-7A305A94D7E4}" type="slidenum">
              <a:rPr lang="en-US" altLang="en-US" smtClean="0">
                <a:solidFill>
                  <a:schemeClr val="accent2"/>
                </a:solidFill>
              </a:rPr>
              <a:pPr fontAlgn="base">
                <a:spcBef>
                  <a:spcPct val="0"/>
                </a:spcBef>
                <a:spcAft>
                  <a:spcPct val="0"/>
                </a:spcAft>
              </a:pPr>
              <a:t>19</a:t>
            </a:fld>
            <a:endParaRPr lang="en-US" altLang="en-US" smtClean="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Learning Objectives</a:t>
            </a:r>
            <a:endParaRPr lang="en-US" dirty="0"/>
          </a:p>
        </p:txBody>
      </p:sp>
      <p:sp>
        <p:nvSpPr>
          <p:cNvPr id="15363" name="Content Placeholder 2"/>
          <p:cNvSpPr>
            <a:spLocks noGrp="1"/>
          </p:cNvSpPr>
          <p:nvPr>
            <p:ph idx="1"/>
          </p:nvPr>
        </p:nvSpPr>
        <p:spPr>
          <a:xfrm>
            <a:off x="581025" y="2227263"/>
            <a:ext cx="7989888" cy="3632200"/>
          </a:xfrm>
        </p:spPr>
        <p:txBody>
          <a:bodyPr/>
          <a:lstStyle/>
          <a:p>
            <a:pPr eaLnBrk="1" hangingPunct="1"/>
            <a:r>
              <a:rPr lang="en-US" altLang="en-US" dirty="0" smtClean="0"/>
              <a:t>Define cognitive health</a:t>
            </a:r>
          </a:p>
          <a:p>
            <a:pPr eaLnBrk="1" hangingPunct="1"/>
            <a:r>
              <a:rPr lang="en-US" altLang="en-US" dirty="0" smtClean="0"/>
              <a:t>Define and differentiate between dementia and Alzheimer’s </a:t>
            </a:r>
          </a:p>
          <a:p>
            <a:pPr eaLnBrk="1" hangingPunct="1"/>
            <a:r>
              <a:rPr lang="en-US" altLang="en-US" dirty="0" smtClean="0"/>
              <a:t>List at least 5 common symptoms of Alzheimer’s</a:t>
            </a:r>
          </a:p>
          <a:p>
            <a:pPr eaLnBrk="1" hangingPunct="1"/>
            <a:r>
              <a:rPr lang="en-US" altLang="en-US" dirty="0" smtClean="0"/>
              <a:t>Describe the changes that occur during the course of Alzheimer’s </a:t>
            </a:r>
          </a:p>
          <a:p>
            <a:pPr eaLnBrk="1" hangingPunct="1"/>
            <a:r>
              <a:rPr lang="en-US" altLang="en-US" dirty="0" smtClean="0"/>
              <a:t>Identify at least 3 risk factors associated with Alzheimer’s</a:t>
            </a:r>
          </a:p>
          <a:p>
            <a:pPr eaLnBrk="1" hangingPunct="1"/>
            <a:r>
              <a:rPr lang="en-US" altLang="en-US" dirty="0" smtClean="0"/>
              <a:t>Describe the role of caregivers </a:t>
            </a:r>
          </a:p>
          <a:p>
            <a:pPr eaLnBrk="1" hangingPunct="1"/>
            <a:endParaRPr lang="en-US" altLang="en-US" dirty="0" smtClean="0"/>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B794687-3417-404A-B520-B03D848F7D9B}" type="slidenum">
              <a:rPr lang="en-US" altLang="en-US" smtClean="0">
                <a:solidFill>
                  <a:schemeClr val="accent2"/>
                </a:solidFill>
              </a:rPr>
              <a:pPr fontAlgn="base">
                <a:spcBef>
                  <a:spcPct val="0"/>
                </a:spcBef>
                <a:spcAft>
                  <a:spcPct val="0"/>
                </a:spcAft>
              </a:pPr>
              <a:t>2</a:t>
            </a:fld>
            <a:endParaRPr lang="en-US" altLang="en-US" smtClean="0">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52227" name="Content Placeholder 2"/>
          <p:cNvSpPr>
            <a:spLocks noGrp="1"/>
          </p:cNvSpPr>
          <p:nvPr>
            <p:ph idx="1"/>
          </p:nvPr>
        </p:nvSpPr>
        <p:spPr>
          <a:xfrm>
            <a:off x="581025" y="2227263"/>
            <a:ext cx="7989888" cy="3632200"/>
          </a:xfrm>
        </p:spPr>
        <p:txBody>
          <a:bodyPr/>
          <a:lstStyle/>
          <a:p>
            <a:pPr marL="0" indent="0" algn="ctr" eaLnBrk="1" hangingPunct="1">
              <a:buFont typeface="Wingdings 2" panose="05020102010507070707" pitchFamily="18" charset="2"/>
              <a:buNone/>
            </a:pPr>
            <a:endParaRPr lang="en-US" altLang="en-US" sz="3600" smtClean="0"/>
          </a:p>
          <a:p>
            <a:pPr marL="0" indent="0" algn="ctr" eaLnBrk="1" hangingPunct="1">
              <a:buFont typeface="Wingdings 2" panose="05020102010507070707" pitchFamily="18" charset="2"/>
              <a:buNone/>
            </a:pPr>
            <a:endParaRPr lang="en-US" altLang="en-US" sz="3600" smtClean="0"/>
          </a:p>
          <a:p>
            <a:pPr marL="0" indent="0" algn="ctr" eaLnBrk="1" hangingPunct="1">
              <a:buFont typeface="Wingdings 2" panose="05020102010507070707" pitchFamily="18" charset="2"/>
              <a:buNone/>
            </a:pPr>
            <a:endParaRPr lang="en-US" altLang="en-US" sz="3600" smtClean="0"/>
          </a:p>
          <a:p>
            <a:pPr marL="0" indent="0" algn="ctr" eaLnBrk="1" hangingPunct="1">
              <a:buFont typeface="Wingdings 2" panose="05020102010507070707" pitchFamily="18" charset="2"/>
              <a:buNone/>
            </a:pPr>
            <a:r>
              <a:rPr lang="en-US" altLang="en-US" sz="3600" smtClean="0"/>
              <a:t>What are the characteristics of Alzheimer’s disease?</a:t>
            </a:r>
          </a:p>
        </p:txBody>
      </p:sp>
      <p:sp>
        <p:nvSpPr>
          <p:cNvPr id="6" name="Action Button: Help 5" descr="Question mark indicating discussion question" title="Question mark">
            <a:hlinkClick r:id="" action="ppaction://noaction" highlightClick="1"/>
          </p:cNvPr>
          <p:cNvSpPr/>
          <p:nvPr/>
        </p:nvSpPr>
        <p:spPr>
          <a:xfrm>
            <a:off x="3771900" y="2459038"/>
            <a:ext cx="1608138" cy="1439862"/>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36EDD63-B0FC-4479-8B1D-BEEE254A9E99}" type="slidenum">
              <a:rPr lang="en-US" altLang="en-US" smtClean="0">
                <a:solidFill>
                  <a:schemeClr val="accent2"/>
                </a:solidFill>
              </a:rPr>
              <a:pPr fontAlgn="base">
                <a:spcBef>
                  <a:spcPct val="0"/>
                </a:spcBef>
                <a:spcAft>
                  <a:spcPct val="0"/>
                </a:spcAft>
              </a:pPr>
              <a:t>20</a:t>
            </a:fld>
            <a:endParaRPr lang="en-US" altLang="en-US" smtClean="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1</a:t>
            </a:r>
            <a:r>
              <a:rPr lang="en-US" dirty="0" smtClean="0"/>
              <a:t>0 Warning Signs of Alzheimer’s</a:t>
            </a:r>
            <a:endParaRPr lang="en-US" sz="2000" baseline="80000" dirty="0"/>
          </a:p>
        </p:txBody>
      </p:sp>
      <p:sp>
        <p:nvSpPr>
          <p:cNvPr id="54275" name="Content Placeholder 2"/>
          <p:cNvSpPr>
            <a:spLocks noGrp="1"/>
          </p:cNvSpPr>
          <p:nvPr>
            <p:ph idx="1"/>
          </p:nvPr>
        </p:nvSpPr>
        <p:spPr>
          <a:xfrm>
            <a:off x="581025" y="3096825"/>
            <a:ext cx="7989888" cy="3027363"/>
          </a:xfrm>
        </p:spPr>
        <p:txBody>
          <a:bodyPr/>
          <a:lstStyle/>
          <a:p>
            <a:pPr marL="514350" indent="-514350" eaLnBrk="1" hangingPunct="1">
              <a:spcAft>
                <a:spcPts val="1200"/>
              </a:spcAft>
              <a:buFont typeface="Gill Sans MT" panose="020B0502020104020203" pitchFamily="34" charset="0"/>
              <a:buAutoNum type="arabicPeriod"/>
            </a:pPr>
            <a:r>
              <a:rPr lang="en-US" altLang="en-US" dirty="0" smtClean="0"/>
              <a:t>Memory loss that disrupts daily life</a:t>
            </a:r>
          </a:p>
          <a:p>
            <a:pPr marL="514350" indent="-514350" eaLnBrk="1" hangingPunct="1">
              <a:spcAft>
                <a:spcPts val="1200"/>
              </a:spcAft>
              <a:buFont typeface="Gill Sans MT" panose="020B0502020104020203" pitchFamily="34" charset="0"/>
              <a:buAutoNum type="arabicPeriod"/>
            </a:pPr>
            <a:r>
              <a:rPr lang="en-US" altLang="en-US" dirty="0" smtClean="0"/>
              <a:t>Challenges in planning or solving problems</a:t>
            </a:r>
          </a:p>
          <a:p>
            <a:pPr marL="514350" indent="-514350" eaLnBrk="1" hangingPunct="1">
              <a:spcAft>
                <a:spcPts val="1200"/>
              </a:spcAft>
              <a:buFont typeface="Gill Sans MT" panose="020B0502020104020203" pitchFamily="34" charset="0"/>
              <a:buAutoNum type="arabicPeriod"/>
            </a:pPr>
            <a:r>
              <a:rPr lang="en-US" altLang="en-US" dirty="0" smtClean="0"/>
              <a:t>Difficulty completing familiar tasks</a:t>
            </a:r>
          </a:p>
          <a:p>
            <a:pPr marL="514350" indent="-514350" eaLnBrk="1" hangingPunct="1">
              <a:spcAft>
                <a:spcPts val="1200"/>
              </a:spcAft>
              <a:buFont typeface="Gill Sans MT" panose="020B0502020104020203" pitchFamily="34" charset="0"/>
              <a:buAutoNum type="arabicPeriod"/>
            </a:pPr>
            <a:r>
              <a:rPr lang="en-US" altLang="en-US" dirty="0" smtClean="0"/>
              <a:t>Confusion with time or place</a:t>
            </a:r>
          </a:p>
          <a:p>
            <a:pPr marL="514350" indent="-514350" eaLnBrk="1" hangingPunct="1">
              <a:spcAft>
                <a:spcPts val="1200"/>
              </a:spcAft>
              <a:buFont typeface="Gill Sans MT" panose="020B0502020104020203" pitchFamily="34" charset="0"/>
              <a:buAutoNum type="arabicPeriod"/>
            </a:pPr>
            <a:r>
              <a:rPr lang="en-US" altLang="en-US" dirty="0" smtClean="0"/>
              <a:t>Trouble understanding visual images and spatial relationships</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15 </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(2009) </a:t>
            </a:r>
            <a:r>
              <a:rPr lang="en-US" sz="1100" i="1" dirty="0">
                <a:ea typeface="MS Mincho" panose="02020609040205080304" pitchFamily="49" charset="-128"/>
                <a:cs typeface="Times New Roman" panose="02020603050405020304" pitchFamily="18" charset="0"/>
              </a:rPr>
              <a:t>Know the 10 Signs</a:t>
            </a:r>
            <a:r>
              <a:rPr lang="en-US" sz="1100" dirty="0">
                <a:ea typeface="MS Mincho" panose="02020609040205080304" pitchFamily="49" charset="-128"/>
                <a:cs typeface="Times New Roman" panose="02020603050405020304" pitchFamily="18" charset="0"/>
              </a:rPr>
              <a:t>.</a:t>
            </a:r>
            <a:endParaRPr lang="en-US" sz="1100" dirty="0"/>
          </a:p>
          <a:p>
            <a:pPr marL="0" indent="0" eaLnBrk="1" hangingPunct="1">
              <a:spcAft>
                <a:spcPts val="1200"/>
              </a:spcAft>
              <a:buNone/>
            </a:pPr>
            <a:endParaRPr lang="en-US" altLang="en-US" dirty="0" smtClean="0"/>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205051F-EC7E-46BA-BC97-564F22FAF5A2}" type="slidenum">
              <a:rPr lang="en-US" altLang="en-US" smtClean="0">
                <a:solidFill>
                  <a:schemeClr val="accent2"/>
                </a:solidFill>
              </a:rPr>
              <a:pPr fontAlgn="base">
                <a:spcBef>
                  <a:spcPct val="0"/>
                </a:spcBef>
                <a:spcAft>
                  <a:spcPct val="0"/>
                </a:spcAft>
              </a:pPr>
              <a:t>21</a:t>
            </a:fld>
            <a:endParaRPr lang="en-US" altLang="en-US" smtClean="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10 Warning Signs of Alzheimer’s (continued)</a:t>
            </a:r>
            <a:endParaRPr lang="en-US" sz="2000" baseline="80000" dirty="0"/>
          </a:p>
        </p:txBody>
      </p:sp>
      <p:sp>
        <p:nvSpPr>
          <p:cNvPr id="3" name="Content Placeholder 2"/>
          <p:cNvSpPr>
            <a:spLocks noGrp="1"/>
          </p:cNvSpPr>
          <p:nvPr>
            <p:ph idx="1"/>
          </p:nvPr>
        </p:nvSpPr>
        <p:spPr>
          <a:xfrm>
            <a:off x="581025" y="2689225"/>
            <a:ext cx="7989888" cy="3632200"/>
          </a:xfrm>
        </p:spPr>
        <p:txBody>
          <a:bodyPr rtlCol="0">
            <a:normAutofit fontScale="92500" lnSpcReduction="20000"/>
          </a:bodyPr>
          <a:lstStyle/>
          <a:p>
            <a:pPr marL="514350" indent="-514350" eaLnBrk="1" fontAlgn="auto" hangingPunct="1">
              <a:spcAft>
                <a:spcPts val="1200"/>
              </a:spcAft>
              <a:buFont typeface="+mj-lt"/>
              <a:buAutoNum type="arabicPeriod" startAt="6"/>
              <a:defRPr/>
            </a:pPr>
            <a:r>
              <a:rPr lang="en-US" sz="2400" dirty="0" smtClean="0"/>
              <a:t>New problems with words in speaking or writing</a:t>
            </a:r>
          </a:p>
          <a:p>
            <a:pPr marL="514350" indent="-514350" eaLnBrk="1" fontAlgn="auto" hangingPunct="1">
              <a:spcAft>
                <a:spcPts val="1200"/>
              </a:spcAft>
              <a:buFont typeface="+mj-lt"/>
              <a:buAutoNum type="arabicPeriod" startAt="6"/>
              <a:defRPr/>
            </a:pPr>
            <a:r>
              <a:rPr lang="en-US" sz="2400" dirty="0"/>
              <a:t>M</a:t>
            </a:r>
            <a:r>
              <a:rPr lang="en-US" sz="2400" dirty="0" smtClean="0"/>
              <a:t>isplacing things and losing the ability to retrace steps</a:t>
            </a:r>
          </a:p>
          <a:p>
            <a:pPr marL="514350" indent="-514350" eaLnBrk="1" fontAlgn="auto" hangingPunct="1">
              <a:spcAft>
                <a:spcPts val="1200"/>
              </a:spcAft>
              <a:buFont typeface="+mj-lt"/>
              <a:buAutoNum type="arabicPeriod" startAt="6"/>
              <a:defRPr/>
            </a:pPr>
            <a:r>
              <a:rPr lang="en-US" sz="2400" dirty="0" smtClean="0"/>
              <a:t>Decreased or poor judgment</a:t>
            </a:r>
          </a:p>
          <a:p>
            <a:pPr marL="514350" indent="-514350" eaLnBrk="1" fontAlgn="auto" hangingPunct="1">
              <a:spcAft>
                <a:spcPts val="1200"/>
              </a:spcAft>
              <a:buFont typeface="+mj-lt"/>
              <a:buAutoNum type="arabicPeriod" startAt="6"/>
              <a:defRPr/>
            </a:pPr>
            <a:r>
              <a:rPr lang="en-US" sz="2400" dirty="0" smtClean="0"/>
              <a:t>Withdrawal from work or social activities</a:t>
            </a:r>
          </a:p>
          <a:p>
            <a:pPr marL="514350" indent="-514350" eaLnBrk="1" fontAlgn="auto" hangingPunct="1">
              <a:spcAft>
                <a:spcPts val="1200"/>
              </a:spcAft>
              <a:buFont typeface="+mj-lt"/>
              <a:buAutoNum type="arabicPeriod" startAt="6"/>
              <a:defRPr/>
            </a:pPr>
            <a:r>
              <a:rPr lang="en-US" sz="2400" dirty="0"/>
              <a:t> </a:t>
            </a:r>
            <a:r>
              <a:rPr lang="en-US" sz="2400" dirty="0" smtClean="0"/>
              <a:t>Changes in mood and personality</a:t>
            </a:r>
          </a:p>
          <a:p>
            <a:pPr marL="514350" indent="-514350" eaLnBrk="1" fontAlgn="auto" hangingPunct="1">
              <a:buFont typeface="+mj-lt"/>
              <a:buAutoNum type="arabicPeriod" startAt="6"/>
              <a:defRPr/>
            </a:pPr>
            <a:endParaRPr lang="en-US" dirty="0" smtClean="0"/>
          </a:p>
          <a:p>
            <a:pPr marL="0" indent="0" eaLnBrk="1" fontAlgn="auto" hangingPunct="1">
              <a:buNone/>
              <a:defRPr/>
            </a:pPr>
            <a:endParaRPr lang="en-US" dirty="0" smtClean="0"/>
          </a:p>
          <a:p>
            <a:pPr marL="0" indent="0" eaLnBrk="1" fontAlgn="auto" hangingPunct="1">
              <a:buNone/>
              <a:defRPr/>
            </a:pPr>
            <a:r>
              <a:rPr lang="en-US" sz="1100" baseline="30000" dirty="0" smtClean="0">
                <a:ea typeface="MS Mincho" panose="02020609040205080304" pitchFamily="49" charset="-128"/>
                <a:cs typeface="Times New Roman" panose="02020603050405020304" pitchFamily="18" charset="0"/>
              </a:rPr>
              <a:t>16</a:t>
            </a:r>
            <a:r>
              <a:rPr lang="en-US" sz="1100" dirty="0" smtClean="0">
                <a:ea typeface="MS Mincho" panose="02020609040205080304" pitchFamily="49" charset="-128"/>
                <a:cs typeface="Times New Roman" panose="02020603050405020304" pitchFamily="18" charset="0"/>
              </a:rPr>
              <a:t> Alzheimer’s </a:t>
            </a:r>
            <a:r>
              <a:rPr lang="en-US" sz="1100" dirty="0">
                <a:ea typeface="MS Mincho" panose="02020609040205080304" pitchFamily="49" charset="-128"/>
                <a:cs typeface="Times New Roman" panose="02020603050405020304" pitchFamily="18" charset="0"/>
              </a:rPr>
              <a:t>Association. (2009) </a:t>
            </a:r>
            <a:r>
              <a:rPr lang="en-US" sz="1100" i="1" dirty="0">
                <a:ea typeface="MS Mincho" panose="02020609040205080304" pitchFamily="49" charset="-128"/>
                <a:cs typeface="Times New Roman" panose="02020603050405020304" pitchFamily="18" charset="0"/>
              </a:rPr>
              <a:t>Know the 10 Signs</a:t>
            </a:r>
            <a:r>
              <a:rPr lang="en-US" sz="1100" dirty="0">
                <a:ea typeface="MS Mincho" panose="02020609040205080304" pitchFamily="49" charset="-128"/>
                <a:cs typeface="Times New Roman" panose="02020603050405020304" pitchFamily="18" charset="0"/>
              </a:rPr>
              <a:t>.</a:t>
            </a:r>
            <a:endParaRPr lang="en-US" sz="1100" dirty="0"/>
          </a:p>
          <a:p>
            <a:pPr marL="0" indent="0" eaLnBrk="1" fontAlgn="auto" hangingPunct="1">
              <a:buFont typeface="Wingdings 2" panose="05020102010507070707" pitchFamily="18" charset="2"/>
              <a:buNone/>
              <a:defRPr/>
            </a:pPr>
            <a:endParaRPr lang="en-US" dirty="0" smtClean="0"/>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7B2BB95-33CF-4DB0-8659-4281CEEB29C1}" type="slidenum">
              <a:rPr lang="en-US" altLang="en-US" smtClean="0">
                <a:solidFill>
                  <a:schemeClr val="accent2"/>
                </a:solidFill>
              </a:rPr>
              <a:pPr fontAlgn="base">
                <a:spcBef>
                  <a:spcPct val="0"/>
                </a:spcBef>
                <a:spcAft>
                  <a:spcPct val="0"/>
                </a:spcAft>
              </a:pPr>
              <a:t>22</a:t>
            </a:fld>
            <a:endParaRPr lang="en-US" altLang="en-US" smtClean="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Stages of Alzheimer’s Disease</a:t>
            </a:r>
            <a:endParaRPr lang="en-US" sz="2000" baseline="80000" dirty="0"/>
          </a:p>
        </p:txBody>
      </p:sp>
      <p:sp>
        <p:nvSpPr>
          <p:cNvPr id="58372" name="Content Placeholder 2"/>
          <p:cNvSpPr>
            <a:spLocks noGrp="1"/>
          </p:cNvSpPr>
          <p:nvPr>
            <p:ph idx="1"/>
          </p:nvPr>
        </p:nvSpPr>
        <p:spPr>
          <a:xfrm>
            <a:off x="581025" y="2784475"/>
            <a:ext cx="5021263" cy="3536950"/>
          </a:xfrm>
        </p:spPr>
        <p:txBody>
          <a:bodyPr/>
          <a:lstStyle/>
          <a:p>
            <a:pPr eaLnBrk="1" hangingPunct="1">
              <a:spcAft>
                <a:spcPts val="1200"/>
              </a:spcAft>
            </a:pPr>
            <a:r>
              <a:rPr lang="en-US" altLang="en-US" dirty="0" smtClean="0"/>
              <a:t>Average lifespan 4-8 years after diagnosis; as long as 20 years</a:t>
            </a:r>
          </a:p>
          <a:p>
            <a:pPr eaLnBrk="1" hangingPunct="1">
              <a:spcAft>
                <a:spcPts val="1200"/>
              </a:spcAft>
            </a:pPr>
            <a:r>
              <a:rPr lang="en-US" altLang="en-US" dirty="0" smtClean="0"/>
              <a:t>Progresses slowly in 3 stages:</a:t>
            </a:r>
          </a:p>
          <a:p>
            <a:pPr lvl="1" eaLnBrk="1" hangingPunct="1">
              <a:spcAft>
                <a:spcPts val="1200"/>
              </a:spcAft>
              <a:buFont typeface="Courier New" panose="02070309020205020404" pitchFamily="49" charset="0"/>
              <a:buChar char="o"/>
            </a:pPr>
            <a:r>
              <a:rPr lang="en-US" altLang="en-US" dirty="0" smtClean="0"/>
              <a:t>Mild (early-stage)</a:t>
            </a:r>
          </a:p>
          <a:p>
            <a:pPr lvl="1" eaLnBrk="1" hangingPunct="1">
              <a:spcAft>
                <a:spcPts val="1200"/>
              </a:spcAft>
              <a:buFont typeface="Courier New" panose="02070309020205020404" pitchFamily="49" charset="0"/>
              <a:buChar char="o"/>
            </a:pPr>
            <a:r>
              <a:rPr lang="en-US" altLang="en-US" dirty="0" smtClean="0"/>
              <a:t>Moderate (middle-stage)</a:t>
            </a:r>
          </a:p>
          <a:p>
            <a:pPr lvl="1" eaLnBrk="1" hangingPunct="1">
              <a:spcAft>
                <a:spcPts val="1200"/>
              </a:spcAft>
              <a:buFont typeface="Courier New" panose="02070309020205020404" pitchFamily="49" charset="0"/>
              <a:buChar char="o"/>
            </a:pPr>
            <a:r>
              <a:rPr lang="en-US" altLang="en-US" dirty="0" smtClean="0"/>
              <a:t>Severe (late-stage)</a:t>
            </a:r>
          </a:p>
          <a:p>
            <a:pPr lvl="1" eaLnBrk="1" hangingPunct="1">
              <a:spcAft>
                <a:spcPts val="1200"/>
              </a:spcAft>
              <a:buFont typeface="Courier New" panose="02070309020205020404" pitchFamily="49" charset="0"/>
              <a:buChar char="o"/>
            </a:pPr>
            <a:endParaRPr lang="en-US" altLang="en-US" dirty="0"/>
          </a:p>
          <a:p>
            <a:pPr marL="323850" lvl="1"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17 </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Stages of Alzheimer’s</a:t>
            </a:r>
            <a:r>
              <a:rPr lang="en-US" sz="1100" dirty="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http://www.alz.org/alzheimers_disease_stages_of_alzheimers.asp</a:t>
            </a:r>
            <a:endParaRPr lang="en-US" sz="1100" dirty="0"/>
          </a:p>
          <a:p>
            <a:pPr marL="323850" lvl="1" indent="0" eaLnBrk="1" hangingPunct="1">
              <a:spcAft>
                <a:spcPts val="1200"/>
              </a:spcAft>
              <a:buNone/>
            </a:pPr>
            <a:endParaRPr lang="en-US" altLang="en-US" dirty="0" smtClean="0"/>
          </a:p>
        </p:txBody>
      </p:sp>
      <p:pic>
        <p:nvPicPr>
          <p:cNvPr id="4" name="Picture 3" descr="Image of 3 stages of Alzheimer's disease: Preclinical, mild to moderate, and severe.  Color and size changes indicate disease progression and brain degradation.&#10;" title="Image of 3 stages of Alzheimer's disease"/>
          <p:cNvPicPr>
            <a:picLocks noChangeAspect="1"/>
          </p:cNvPicPr>
          <p:nvPr/>
        </p:nvPicPr>
        <p:blipFill>
          <a:blip r:embed="rId4"/>
          <a:stretch>
            <a:fillRect/>
          </a:stretch>
        </p:blipFill>
        <p:spPr>
          <a:xfrm>
            <a:off x="5910263" y="2005013"/>
            <a:ext cx="2228850" cy="4479925"/>
          </a:xfrm>
          <a:prstGeom prst="rect">
            <a:avLst/>
          </a:prstGeom>
          <a:ln w="38100" cmpd="sng">
            <a:solidFill>
              <a:srgbClr val="7F7F7F"/>
            </a:solidFill>
          </a:ln>
        </p:spPr>
      </p:pic>
      <p:sp>
        <p:nvSpPr>
          <p:cNvPr id="583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E6B7A17-A142-4BAF-AA6E-B4F077FCAAD0}" type="slidenum">
              <a:rPr lang="en-US" altLang="en-US" smtClean="0">
                <a:solidFill>
                  <a:schemeClr val="accent2"/>
                </a:solidFill>
              </a:rPr>
              <a:pPr fontAlgn="base">
                <a:spcBef>
                  <a:spcPct val="0"/>
                </a:spcBef>
                <a:spcAft>
                  <a:spcPct val="0"/>
                </a:spcAft>
              </a:pPr>
              <a:t>23</a:t>
            </a:fld>
            <a:endParaRPr lang="en-US" altLang="en-US" smtClean="0">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Mild Alzheimer’s (Early-Stage)</a:t>
            </a:r>
            <a:endParaRPr lang="en-US" sz="2000" baseline="80000" dirty="0"/>
          </a:p>
        </p:txBody>
      </p:sp>
      <p:sp>
        <p:nvSpPr>
          <p:cNvPr id="60419" name="Content Placeholder 2"/>
          <p:cNvSpPr>
            <a:spLocks noGrp="1"/>
          </p:cNvSpPr>
          <p:nvPr>
            <p:ph idx="1"/>
          </p:nvPr>
        </p:nvSpPr>
        <p:spPr>
          <a:xfrm>
            <a:off x="581024" y="2807127"/>
            <a:ext cx="8194985" cy="3632200"/>
          </a:xfrm>
        </p:spPr>
        <p:txBody>
          <a:bodyPr/>
          <a:lstStyle/>
          <a:p>
            <a:pPr eaLnBrk="1" hangingPunct="1"/>
            <a:r>
              <a:rPr lang="en-US" altLang="en-US" dirty="0" smtClean="0"/>
              <a:t>Able to function independently</a:t>
            </a:r>
          </a:p>
          <a:p>
            <a:pPr eaLnBrk="1" hangingPunct="1"/>
            <a:r>
              <a:rPr lang="en-US" altLang="en-US" dirty="0" smtClean="0"/>
              <a:t>Common difficulties:</a:t>
            </a:r>
          </a:p>
          <a:p>
            <a:pPr lvl="1" eaLnBrk="1" hangingPunct="1">
              <a:buFont typeface="Courier New" panose="02070309020205020404" pitchFamily="49" charset="0"/>
              <a:buChar char="o"/>
            </a:pPr>
            <a:r>
              <a:rPr lang="en-US" altLang="en-US" dirty="0" smtClean="0"/>
              <a:t>Forgetting familiar words</a:t>
            </a:r>
          </a:p>
          <a:p>
            <a:pPr lvl="1" eaLnBrk="1" hangingPunct="1">
              <a:buFont typeface="Courier New" panose="02070309020205020404" pitchFamily="49" charset="0"/>
              <a:buChar char="o"/>
            </a:pPr>
            <a:r>
              <a:rPr lang="en-US" altLang="en-US" dirty="0" smtClean="0"/>
              <a:t>Losing everyday objects</a:t>
            </a:r>
          </a:p>
          <a:p>
            <a:pPr lvl="1" eaLnBrk="1" hangingPunct="1">
              <a:buFont typeface="Courier New" panose="02070309020205020404" pitchFamily="49" charset="0"/>
              <a:buChar char="o"/>
            </a:pPr>
            <a:r>
              <a:rPr lang="en-US" altLang="en-US" dirty="0" smtClean="0"/>
              <a:t>Trouble remembering names</a:t>
            </a:r>
          </a:p>
          <a:p>
            <a:pPr lvl="1" eaLnBrk="1" hangingPunct="1">
              <a:buFont typeface="Courier New" panose="02070309020205020404" pitchFamily="49" charset="0"/>
              <a:buChar char="o"/>
            </a:pPr>
            <a:r>
              <a:rPr lang="en-US" altLang="en-US" dirty="0" smtClean="0"/>
              <a:t>Greater difficulty performing tasks </a:t>
            </a:r>
          </a:p>
          <a:p>
            <a:pPr lvl="1" eaLnBrk="1" hangingPunct="1">
              <a:buFont typeface="Courier New" panose="02070309020205020404" pitchFamily="49" charset="0"/>
              <a:buChar char="o"/>
            </a:pPr>
            <a:r>
              <a:rPr lang="en-US" altLang="en-US" dirty="0" smtClean="0"/>
              <a:t>Forgetting material just read</a:t>
            </a:r>
          </a:p>
          <a:p>
            <a:pPr lvl="1" eaLnBrk="1" hangingPunct="1">
              <a:buFont typeface="Courier New" panose="02070309020205020404" pitchFamily="49" charset="0"/>
              <a:buChar char="o"/>
            </a:pPr>
            <a:r>
              <a:rPr lang="en-US" altLang="en-US" dirty="0" smtClean="0"/>
              <a:t>Increasing trouble with planning, organizing</a:t>
            </a: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r>
              <a:rPr lang="en-US" sz="1100" baseline="30000" dirty="0" smtClean="0">
                <a:ea typeface="MS Mincho" panose="02020609040205080304" pitchFamily="49" charset="-128"/>
                <a:cs typeface="Times New Roman" panose="02020603050405020304" pitchFamily="18" charset="0"/>
              </a:rPr>
              <a:t>18</a:t>
            </a:r>
            <a:r>
              <a:rPr lang="en-US" sz="1100" dirty="0" smtClean="0">
                <a:ea typeface="MS Mincho" panose="02020609040205080304" pitchFamily="49" charset="-128"/>
                <a:cs typeface="Times New Roman" panose="02020603050405020304" pitchFamily="18" charset="0"/>
              </a:rPr>
              <a:t> 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Stages of Alzheimer’s</a:t>
            </a:r>
            <a:r>
              <a:rPr lang="en-US" sz="1100" dirty="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http://www.alz.org/alzheimers_disease_stages_of_alzheimers.asp</a:t>
            </a:r>
            <a:endParaRPr lang="en-US" sz="1100" dirty="0"/>
          </a:p>
          <a:p>
            <a:pPr marL="323850" lvl="1" indent="0" eaLnBrk="1" hangingPunct="1">
              <a:buNone/>
            </a:pPr>
            <a:endParaRPr lang="en-US" altLang="en-US" dirty="0" smtClean="0"/>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61254CB-3A90-4D17-8818-F10FB8DE7FD6}" type="slidenum">
              <a:rPr lang="en-US" altLang="en-US" smtClean="0">
                <a:solidFill>
                  <a:schemeClr val="accent2"/>
                </a:solidFill>
              </a:rPr>
              <a:pPr fontAlgn="base">
                <a:spcBef>
                  <a:spcPct val="0"/>
                </a:spcBef>
                <a:spcAft>
                  <a:spcPct val="0"/>
                </a:spcAft>
              </a:pPr>
              <a:t>24</a:t>
            </a:fld>
            <a:endParaRPr lang="en-US" altLang="en-US" smtClean="0">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Moderate Alzheimer’s (Middle-Stage)</a:t>
            </a:r>
            <a:endParaRPr lang="en-US" sz="2000" baseline="80000" dirty="0"/>
          </a:p>
        </p:txBody>
      </p:sp>
      <p:sp>
        <p:nvSpPr>
          <p:cNvPr id="62467" name="Content Placeholder 2"/>
          <p:cNvSpPr>
            <a:spLocks noGrp="1"/>
          </p:cNvSpPr>
          <p:nvPr>
            <p:ph idx="1"/>
          </p:nvPr>
        </p:nvSpPr>
        <p:spPr>
          <a:xfrm>
            <a:off x="581025" y="2927703"/>
            <a:ext cx="7989888" cy="3632200"/>
          </a:xfrm>
        </p:spPr>
        <p:txBody>
          <a:bodyPr/>
          <a:lstStyle/>
          <a:p>
            <a:pPr eaLnBrk="1" hangingPunct="1"/>
            <a:r>
              <a:rPr lang="en-US" altLang="en-US" dirty="0" smtClean="0"/>
              <a:t>Requires increasing care</a:t>
            </a:r>
          </a:p>
          <a:p>
            <a:pPr eaLnBrk="1" hangingPunct="1"/>
            <a:r>
              <a:rPr lang="en-US" altLang="en-US" dirty="0" smtClean="0"/>
              <a:t>Symptoms include:</a:t>
            </a:r>
          </a:p>
          <a:p>
            <a:pPr lvl="1" eaLnBrk="1" hangingPunct="1">
              <a:buFont typeface="Courier New" panose="02070309020205020404" pitchFamily="49" charset="0"/>
              <a:buChar char="o"/>
            </a:pPr>
            <a:r>
              <a:rPr lang="en-US" altLang="en-US" dirty="0" smtClean="0"/>
              <a:t>Forgetfulness of personal history</a:t>
            </a:r>
          </a:p>
          <a:p>
            <a:pPr lvl="1" eaLnBrk="1" hangingPunct="1">
              <a:buFont typeface="Courier New" panose="02070309020205020404" pitchFamily="49" charset="0"/>
              <a:buChar char="o"/>
            </a:pPr>
            <a:r>
              <a:rPr lang="en-US" altLang="en-US" dirty="0" smtClean="0"/>
              <a:t>Confusion about place or time</a:t>
            </a:r>
          </a:p>
          <a:p>
            <a:pPr lvl="1" eaLnBrk="1" hangingPunct="1">
              <a:buFont typeface="Courier New" panose="02070309020205020404" pitchFamily="49" charset="0"/>
              <a:buChar char="o"/>
            </a:pPr>
            <a:r>
              <a:rPr lang="en-US" altLang="en-US" dirty="0" smtClean="0"/>
              <a:t>Need for help with bathing, toileting, dressing</a:t>
            </a:r>
          </a:p>
          <a:p>
            <a:pPr lvl="1" eaLnBrk="1" hangingPunct="1">
              <a:buFont typeface="Courier New" panose="02070309020205020404" pitchFamily="49" charset="0"/>
              <a:buChar char="o"/>
            </a:pPr>
            <a:r>
              <a:rPr lang="en-US" altLang="en-US" dirty="0" smtClean="0"/>
              <a:t>Changes in sleep patterns</a:t>
            </a:r>
          </a:p>
          <a:p>
            <a:pPr lvl="1" eaLnBrk="1" hangingPunct="1">
              <a:buFont typeface="Courier New" panose="02070309020205020404" pitchFamily="49" charset="0"/>
              <a:buChar char="o"/>
            </a:pPr>
            <a:r>
              <a:rPr lang="en-US" altLang="en-US" dirty="0" smtClean="0"/>
              <a:t>Increased risk of wandering</a:t>
            </a:r>
          </a:p>
          <a:p>
            <a:pPr lvl="1" eaLnBrk="1" hangingPunct="1">
              <a:buFont typeface="Courier New" panose="02070309020205020404" pitchFamily="49" charset="0"/>
              <a:buChar char="o"/>
            </a:pPr>
            <a:r>
              <a:rPr lang="en-US" altLang="en-US" dirty="0" smtClean="0"/>
              <a:t>Personality and behavioral changes</a:t>
            </a:r>
          </a:p>
          <a:p>
            <a:pPr lvl="1" eaLnBrk="1" hangingPunct="1">
              <a:buFont typeface="Courier New" panose="02070309020205020404" pitchFamily="49" charset="0"/>
              <a:buChar char="o"/>
            </a:pPr>
            <a:endParaRPr lang="en-US" altLang="en-US" dirty="0"/>
          </a:p>
          <a:p>
            <a:pPr marL="323850" lvl="1" indent="0" eaLnBrk="1" hangingPunct="1">
              <a:buNone/>
            </a:pPr>
            <a:r>
              <a:rPr lang="en-US" sz="1100" baseline="30000" dirty="0" smtClean="0">
                <a:ea typeface="MS Mincho" panose="02020609040205080304" pitchFamily="49" charset="-128"/>
                <a:cs typeface="Times New Roman" panose="02020603050405020304" pitchFamily="18" charset="0"/>
              </a:rPr>
              <a:t>19</a:t>
            </a:r>
            <a:r>
              <a:rPr lang="en-US" sz="1100" dirty="0" smtClean="0">
                <a:ea typeface="MS Mincho" panose="02020609040205080304" pitchFamily="49" charset="-128"/>
                <a:cs typeface="Times New Roman" panose="02020603050405020304" pitchFamily="18" charset="0"/>
              </a:rPr>
              <a:t> 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Stages of Alzheimer’s</a:t>
            </a:r>
            <a:r>
              <a:rPr lang="en-US" sz="1100" dirty="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http://www.alz.org/alzheimers_disease_stages_of_alzheimers.asp</a:t>
            </a:r>
            <a:endParaRPr lang="en-US" sz="1100" dirty="0"/>
          </a:p>
          <a:p>
            <a:pPr marL="323850" lvl="1" indent="0" eaLnBrk="1" hangingPunct="1">
              <a:buNone/>
            </a:pPr>
            <a:endParaRPr lang="en-US" altLang="en-US" dirty="0" smtClean="0"/>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D543BD3-8884-47E2-B63C-3FFCC8C07CD6}" type="slidenum">
              <a:rPr lang="en-US" altLang="en-US" smtClean="0">
                <a:solidFill>
                  <a:schemeClr val="accent2"/>
                </a:solidFill>
              </a:rPr>
              <a:pPr fontAlgn="base">
                <a:spcBef>
                  <a:spcPct val="0"/>
                </a:spcBef>
                <a:spcAft>
                  <a:spcPct val="0"/>
                </a:spcAft>
              </a:pPr>
              <a:t>25</a:t>
            </a:fld>
            <a:endParaRPr lang="en-US" altLang="en-US" smtClean="0">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Severe Alzheimer’s (Late-Stage)</a:t>
            </a:r>
            <a:endParaRPr lang="en-US" sz="2000" baseline="80000" dirty="0"/>
          </a:p>
        </p:txBody>
      </p:sp>
      <p:sp>
        <p:nvSpPr>
          <p:cNvPr id="3" name="Content Placeholder 2"/>
          <p:cNvSpPr>
            <a:spLocks noGrp="1"/>
          </p:cNvSpPr>
          <p:nvPr>
            <p:ph idx="1"/>
          </p:nvPr>
        </p:nvSpPr>
        <p:spPr>
          <a:xfrm>
            <a:off x="581025" y="2390775"/>
            <a:ext cx="8206136" cy="4094162"/>
          </a:xfrm>
        </p:spPr>
        <p:txBody>
          <a:bodyPr rtlCol="0">
            <a:normAutofit fontScale="92500" lnSpcReduction="10000"/>
          </a:bodyPr>
          <a:lstStyle/>
          <a:p>
            <a:pPr marL="306000" indent="-306000" eaLnBrk="1" fontAlgn="auto" hangingPunct="1">
              <a:defRPr/>
            </a:pPr>
            <a:r>
              <a:rPr lang="en-US" dirty="0" smtClean="0"/>
              <a:t>Typically longest stage</a:t>
            </a:r>
          </a:p>
          <a:p>
            <a:pPr marL="306000" indent="-306000" eaLnBrk="1" fontAlgn="auto" hangingPunct="1">
              <a:defRPr/>
            </a:pPr>
            <a:r>
              <a:rPr lang="en-US" dirty="0" smtClean="0"/>
              <a:t>Requires full-time care</a:t>
            </a:r>
          </a:p>
          <a:p>
            <a:pPr marL="306000" indent="-306000" eaLnBrk="1" fontAlgn="auto" hangingPunct="1">
              <a:defRPr/>
            </a:pPr>
            <a:r>
              <a:rPr lang="en-US" dirty="0" smtClean="0"/>
              <a:t>Loss of awareness of </a:t>
            </a:r>
            <a:br>
              <a:rPr lang="en-US" dirty="0" smtClean="0"/>
            </a:br>
            <a:r>
              <a:rPr lang="en-US" dirty="0" smtClean="0"/>
              <a:t>recent experiences </a:t>
            </a:r>
            <a:br>
              <a:rPr lang="en-US" dirty="0" smtClean="0"/>
            </a:br>
            <a:r>
              <a:rPr lang="en-US" dirty="0" smtClean="0"/>
              <a:t>and surroundings</a:t>
            </a:r>
          </a:p>
          <a:p>
            <a:pPr marL="306000" indent="-306000" eaLnBrk="1" fontAlgn="auto" hangingPunct="1">
              <a:defRPr/>
            </a:pPr>
            <a:r>
              <a:rPr lang="en-US" dirty="0" smtClean="0"/>
              <a:t>Changes in physical </a:t>
            </a:r>
            <a:br>
              <a:rPr lang="en-US" dirty="0" smtClean="0"/>
            </a:br>
            <a:r>
              <a:rPr lang="en-US" dirty="0" smtClean="0"/>
              <a:t>abilities (walking, </a:t>
            </a:r>
            <a:br>
              <a:rPr lang="en-US" dirty="0" smtClean="0"/>
            </a:br>
            <a:r>
              <a:rPr lang="en-US" dirty="0" smtClean="0"/>
              <a:t>sitting, swallowing)</a:t>
            </a:r>
          </a:p>
          <a:p>
            <a:pPr marL="306000" indent="-306000" eaLnBrk="1" fontAlgn="auto" hangingPunct="1">
              <a:defRPr/>
            </a:pPr>
            <a:r>
              <a:rPr lang="en-US" dirty="0" smtClean="0"/>
              <a:t>Vulnerable to infections</a:t>
            </a:r>
          </a:p>
          <a:p>
            <a:pPr marL="0" indent="0" eaLnBrk="1" fontAlgn="auto" hangingPunct="1">
              <a:buNone/>
              <a:defRPr/>
            </a:pPr>
            <a:endParaRPr lang="en-US" sz="1300" baseline="30000" dirty="0" smtClean="0">
              <a:ea typeface="MS Mincho" panose="02020609040205080304" pitchFamily="49" charset="-128"/>
              <a:cs typeface="Times New Roman" panose="02020603050405020304" pitchFamily="18" charset="0"/>
            </a:endParaRPr>
          </a:p>
          <a:p>
            <a:pPr marL="0" indent="0" eaLnBrk="1" fontAlgn="auto" hangingPunct="1">
              <a:buNone/>
              <a:defRPr/>
            </a:pPr>
            <a:endParaRPr lang="en-US" sz="1300" baseline="30000" dirty="0">
              <a:ea typeface="MS Mincho" panose="02020609040205080304" pitchFamily="49" charset="-128"/>
              <a:cs typeface="Times New Roman" panose="02020603050405020304" pitchFamily="18" charset="0"/>
            </a:endParaRPr>
          </a:p>
          <a:p>
            <a:pPr marL="0" indent="0" eaLnBrk="1" fontAlgn="auto" hangingPunct="1">
              <a:buNone/>
              <a:defRPr/>
            </a:pPr>
            <a:r>
              <a:rPr lang="en-US" sz="1200" baseline="30000" dirty="0" smtClean="0">
                <a:ea typeface="MS Mincho" panose="02020609040205080304" pitchFamily="49" charset="-128"/>
                <a:cs typeface="Times New Roman" panose="02020603050405020304" pitchFamily="18" charset="0"/>
              </a:rPr>
              <a:t>20</a:t>
            </a:r>
            <a:r>
              <a:rPr lang="en-US" sz="1200" dirty="0" smtClean="0">
                <a:ea typeface="MS Mincho" panose="02020609040205080304" pitchFamily="49" charset="-128"/>
                <a:cs typeface="Times New Roman" panose="02020603050405020304" pitchFamily="18" charset="0"/>
              </a:rPr>
              <a:t> Alzheimer’s </a:t>
            </a:r>
            <a:r>
              <a:rPr lang="en-US" sz="1200" dirty="0">
                <a:ea typeface="MS Mincho" panose="02020609040205080304" pitchFamily="49" charset="-128"/>
                <a:cs typeface="Times New Roman" panose="02020603050405020304" pitchFamily="18" charset="0"/>
              </a:rPr>
              <a:t>Association. </a:t>
            </a:r>
            <a:r>
              <a:rPr lang="en-US" sz="1200" i="1" dirty="0">
                <a:ea typeface="MS Mincho" panose="02020609040205080304" pitchFamily="49" charset="-128"/>
                <a:cs typeface="Times New Roman" panose="02020603050405020304" pitchFamily="18" charset="0"/>
              </a:rPr>
              <a:t>Stages of Alzheimer’s</a:t>
            </a:r>
            <a:r>
              <a:rPr lang="en-US" sz="1200" dirty="0">
                <a:ea typeface="MS Mincho" panose="02020609040205080304" pitchFamily="49" charset="-128"/>
                <a:cs typeface="Times New Roman" panose="02020603050405020304" pitchFamily="18" charset="0"/>
              </a:rPr>
              <a:t>. Accessed June 8, 2015 from website: </a:t>
            </a:r>
            <a:r>
              <a:rPr lang="en-US" sz="1200" u="sng" dirty="0">
                <a:solidFill>
                  <a:srgbClr val="0000FF"/>
                </a:solidFill>
                <a:ea typeface="MS Mincho" panose="02020609040205080304" pitchFamily="49" charset="-128"/>
                <a:cs typeface="Times New Roman" panose="02020603050405020304" pitchFamily="18" charset="0"/>
                <a:hlinkClick r:id="rId3"/>
              </a:rPr>
              <a:t>http://www.alz.org/alzheimers_disease_stages_of_alzheimers.asp</a:t>
            </a:r>
            <a:endParaRPr lang="en-US" sz="1200" dirty="0"/>
          </a:p>
          <a:p>
            <a:pPr marL="630000" lvl="1" indent="-306000" eaLnBrk="1" fontAlgn="auto" hangingPunct="1">
              <a:defRPr/>
            </a:pPr>
            <a:endParaRPr lang="en-US" dirty="0" smtClean="0"/>
          </a:p>
        </p:txBody>
      </p:sp>
      <p:pic>
        <p:nvPicPr>
          <p:cNvPr id="5" name="Picture 4" descr="Image of older husband with wife being tended to by an aide in a care setting, husband looks unsmiling at the camera while holding his wife's hand&#10;" title="Husband with wife and aide"/>
          <p:cNvPicPr>
            <a:picLocks noChangeAspect="1"/>
          </p:cNvPicPr>
          <p:nvPr/>
        </p:nvPicPr>
        <p:blipFill>
          <a:blip r:embed="rId4"/>
          <a:stretch>
            <a:fillRect/>
          </a:stretch>
        </p:blipFill>
        <p:spPr>
          <a:xfrm>
            <a:off x="4449763" y="2390775"/>
            <a:ext cx="3735387" cy="2781300"/>
          </a:xfrm>
          <a:prstGeom prst="rect">
            <a:avLst/>
          </a:prstGeom>
          <a:ln w="38100" cmpd="sng">
            <a:solidFill>
              <a:srgbClr val="7F7F7F"/>
            </a:solidFill>
          </a:ln>
        </p:spPr>
      </p:pic>
      <p:sp>
        <p:nvSpPr>
          <p:cNvPr id="645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4C6CBF3-FA9A-4481-BFC9-C91533B63C95}" type="slidenum">
              <a:rPr lang="en-US" altLang="en-US" smtClean="0">
                <a:solidFill>
                  <a:schemeClr val="accent2"/>
                </a:solidFill>
              </a:rPr>
              <a:pPr fontAlgn="base">
                <a:spcBef>
                  <a:spcPct val="0"/>
                </a:spcBef>
                <a:spcAft>
                  <a:spcPct val="0"/>
                </a:spcAft>
              </a:pPr>
              <a:t>26</a:t>
            </a:fld>
            <a:endParaRPr lang="en-US" altLang="en-US" smtClean="0">
              <a:solidFill>
                <a:schemeClr val="accen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Risk factors</a:t>
            </a:r>
            <a:endParaRPr lang="en-US" dirty="0"/>
          </a:p>
        </p:txBody>
      </p:sp>
      <p:sp>
        <p:nvSpPr>
          <p:cNvPr id="5" name="Text Placeholder 4"/>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and Other Dementias – The Basics</a:t>
            </a:r>
            <a:endParaRPr lang="en-US" dirty="0"/>
          </a:p>
        </p:txBody>
      </p:sp>
      <p:sp>
        <p:nvSpPr>
          <p:cNvPr id="2" name="Slide Number Placeholder 1"/>
          <p:cNvSpPr>
            <a:spLocks noGrp="1"/>
          </p:cNvSpPr>
          <p:nvPr>
            <p:ph type="sldNum" sz="quarter" idx="12"/>
          </p:nvPr>
        </p:nvSpPr>
        <p:spPr/>
        <p:txBody>
          <a:bodyPr/>
          <a:lstStyle/>
          <a:p>
            <a:pPr>
              <a:defRPr/>
            </a:pPr>
            <a:fld id="{CDABB3DB-46FB-45E8-ABC3-63D7855CA932}"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Factors: Age</a:t>
            </a:r>
            <a:endParaRPr lang="en-US" sz="2000" baseline="80000" dirty="0"/>
          </a:p>
        </p:txBody>
      </p:sp>
      <p:sp>
        <p:nvSpPr>
          <p:cNvPr id="68612" name="Content Placeholder 2"/>
          <p:cNvSpPr>
            <a:spLocks noGrp="1"/>
          </p:cNvSpPr>
          <p:nvPr>
            <p:ph idx="1"/>
          </p:nvPr>
        </p:nvSpPr>
        <p:spPr>
          <a:xfrm>
            <a:off x="581025" y="3025891"/>
            <a:ext cx="8128077" cy="3374909"/>
          </a:xfrm>
        </p:spPr>
        <p:txBody>
          <a:bodyPr/>
          <a:lstStyle/>
          <a:p>
            <a:pPr eaLnBrk="1" hangingPunct="1">
              <a:spcAft>
                <a:spcPts val="1200"/>
              </a:spcAft>
            </a:pPr>
            <a:r>
              <a:rPr lang="en-US" altLang="en-US" dirty="0" smtClean="0"/>
              <a:t>#1 risk factor is advancing age</a:t>
            </a:r>
          </a:p>
          <a:p>
            <a:pPr eaLnBrk="1" hangingPunct="1">
              <a:spcAft>
                <a:spcPts val="200"/>
              </a:spcAft>
            </a:pPr>
            <a:r>
              <a:rPr lang="en-US" altLang="en-US" dirty="0" smtClean="0"/>
              <a:t>Approximately doubles every 5</a:t>
            </a:r>
          </a:p>
          <a:p>
            <a:pPr marL="290513" indent="0" eaLnBrk="1" hangingPunct="1">
              <a:spcAft>
                <a:spcPts val="200"/>
              </a:spcAft>
              <a:buNone/>
            </a:pPr>
            <a:r>
              <a:rPr lang="en-US" altLang="en-US" dirty="0" smtClean="0"/>
              <a:t>years after age 65</a:t>
            </a:r>
          </a:p>
          <a:p>
            <a:pPr eaLnBrk="1" hangingPunct="1">
              <a:spcAft>
                <a:spcPts val="1200"/>
              </a:spcAft>
            </a:pPr>
            <a:r>
              <a:rPr lang="en-US" altLang="en-US" dirty="0" smtClean="0"/>
              <a:t>1 in 3 people age ≥85</a:t>
            </a:r>
          </a:p>
          <a:p>
            <a:pPr marL="0"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21</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Risk Factors</a:t>
            </a:r>
            <a:r>
              <a:rPr lang="en-US" sz="1100" dirty="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http://www.alz.org/alzheimers_disease_causes_risk_factors.asp</a:t>
            </a:r>
            <a:r>
              <a:rPr lang="en-US" sz="1100" dirty="0">
                <a:ea typeface="MS Mincho" panose="02020609040205080304" pitchFamily="49" charset="-128"/>
                <a:cs typeface="Times New Roman" panose="02020603050405020304" pitchFamily="18" charset="0"/>
              </a:rPr>
              <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22</a:t>
            </a:r>
            <a:r>
              <a:rPr lang="en-US" sz="1100" dirty="0">
                <a:ea typeface="MS Mincho" panose="02020609040205080304" pitchFamily="49" charset="-128"/>
                <a:cs typeface="Times New Roman" panose="02020603050405020304" pitchFamily="18" charset="0"/>
              </a:rPr>
              <a:t> Alzheimer’s Association, </a:t>
            </a:r>
            <a:r>
              <a:rPr lang="en-US" sz="1100" i="1" dirty="0">
                <a:ea typeface="MS Mincho" panose="02020609040205080304" pitchFamily="49" charset="-128"/>
                <a:cs typeface="Times New Roman" panose="02020603050405020304" pitchFamily="18" charset="0"/>
              </a:rPr>
              <a:t>2015 Alzheimer’s Disease Facts and Figures</a:t>
            </a:r>
            <a:r>
              <a:rPr lang="en-US" sz="1100" dirty="0">
                <a:ea typeface="MS Mincho" panose="02020609040205080304" pitchFamily="49" charset="-128"/>
                <a:cs typeface="Times New Roman" panose="02020603050405020304" pitchFamily="18" charset="0"/>
              </a:rPr>
              <a:t>, March 2015</a:t>
            </a:r>
          </a:p>
          <a:p>
            <a:pPr marL="0" indent="0" eaLnBrk="1" hangingPunct="1">
              <a:spcAft>
                <a:spcPts val="1200"/>
              </a:spcAft>
              <a:buNone/>
            </a:pPr>
            <a:r>
              <a:rPr lang="en-US" altLang="en-US" dirty="0" smtClean="0"/>
              <a:t> </a:t>
            </a:r>
          </a:p>
        </p:txBody>
      </p:sp>
      <p:pic>
        <p:nvPicPr>
          <p:cNvPr id="4" name="Picture 3" descr="Image of older white man putting together a puzzle, a female stands behind him with her hand on his shoulder.&#10;" title="Image of older man"/>
          <p:cNvPicPr>
            <a:picLocks noChangeAspect="1"/>
          </p:cNvPicPr>
          <p:nvPr/>
        </p:nvPicPr>
        <p:blipFill>
          <a:blip r:embed="rId4"/>
          <a:stretch>
            <a:fillRect/>
          </a:stretch>
        </p:blipFill>
        <p:spPr>
          <a:xfrm>
            <a:off x="4926054" y="2515258"/>
            <a:ext cx="3574564" cy="2382606"/>
          </a:xfrm>
          <a:prstGeom prst="rect">
            <a:avLst/>
          </a:prstGeom>
          <a:ln w="38100" cmpd="sng">
            <a:solidFill>
              <a:srgbClr val="7F7F7F"/>
            </a:solidFill>
          </a:ln>
        </p:spPr>
      </p:pic>
      <p:sp>
        <p:nvSpPr>
          <p:cNvPr id="686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8DE2DE2-8A90-4847-8DAA-77064083FEB1}" type="slidenum">
              <a:rPr lang="en-US" altLang="en-US" smtClean="0">
                <a:solidFill>
                  <a:schemeClr val="accent2"/>
                </a:solidFill>
              </a:rPr>
              <a:pPr fontAlgn="base">
                <a:spcBef>
                  <a:spcPct val="0"/>
                </a:spcBef>
                <a:spcAft>
                  <a:spcPct val="0"/>
                </a:spcAft>
              </a:pPr>
              <a:t>28</a:t>
            </a:fld>
            <a:endParaRPr lang="en-US" altLang="en-US" smtClean="0">
              <a:solidFill>
                <a:schemeClr val="accen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Factors: Family History, Education</a:t>
            </a:r>
            <a:endParaRPr lang="en-US" dirty="0"/>
          </a:p>
        </p:txBody>
      </p:sp>
      <p:sp>
        <p:nvSpPr>
          <p:cNvPr id="70660" name="Content Placeholder 2"/>
          <p:cNvSpPr>
            <a:spLocks noGrp="1"/>
          </p:cNvSpPr>
          <p:nvPr>
            <p:ph idx="1"/>
          </p:nvPr>
        </p:nvSpPr>
        <p:spPr>
          <a:xfrm>
            <a:off x="581025" y="2910237"/>
            <a:ext cx="7414399" cy="3221037"/>
          </a:xfrm>
        </p:spPr>
        <p:txBody>
          <a:bodyPr/>
          <a:lstStyle/>
          <a:p>
            <a:pPr eaLnBrk="1" hangingPunct="1">
              <a:spcAft>
                <a:spcPts val="1200"/>
              </a:spcAft>
            </a:pPr>
            <a:r>
              <a:rPr lang="en-US" altLang="en-US" dirty="0" smtClean="0"/>
              <a:t>Family history</a:t>
            </a:r>
          </a:p>
          <a:p>
            <a:pPr eaLnBrk="1" hangingPunct="1">
              <a:spcAft>
                <a:spcPts val="1200"/>
              </a:spcAft>
            </a:pPr>
            <a:r>
              <a:rPr lang="en-US" altLang="en-US" dirty="0" smtClean="0"/>
              <a:t>Hereditary/Genetics</a:t>
            </a:r>
          </a:p>
          <a:p>
            <a:pPr eaLnBrk="1" hangingPunct="1">
              <a:spcAft>
                <a:spcPts val="1200"/>
              </a:spcAft>
            </a:pPr>
            <a:r>
              <a:rPr lang="en-US" altLang="en-US" dirty="0" smtClean="0"/>
              <a:t>Education, cognitive engagement</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23</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Risk Factors</a:t>
            </a:r>
            <a:r>
              <a:rPr lang="en-US" sz="1100" dirty="0">
                <a:ea typeface="MS Mincho" panose="02020609040205080304" pitchFamily="49" charset="-128"/>
                <a:cs typeface="Times New Roman" panose="02020603050405020304" pitchFamily="18" charset="0"/>
              </a:rPr>
              <a:t>. Accessed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http://www.alz.org/alzheimers_disease_causes_risk_factors.asp</a:t>
            </a:r>
            <a:endParaRPr lang="en-US" sz="1100" u="sng" dirty="0">
              <a:solidFill>
                <a:srgbClr val="0000FF"/>
              </a:solidFill>
              <a:ea typeface="MS Mincho" panose="02020609040205080304" pitchFamily="49" charset="-128"/>
              <a:cs typeface="Times New Roman" panose="02020603050405020304" pitchFamily="18" charset="0"/>
            </a:endParaRPr>
          </a:p>
          <a:p>
            <a:pPr marL="0" indent="0" eaLnBrk="1" hangingPunct="1">
              <a:spcAft>
                <a:spcPts val="1200"/>
              </a:spcAft>
              <a:buNone/>
            </a:pPr>
            <a:endParaRPr lang="en-US" altLang="en-US" dirty="0" smtClean="0"/>
          </a:p>
        </p:txBody>
      </p:sp>
      <p:pic>
        <p:nvPicPr>
          <p:cNvPr id="5" name="Picture 4" descr="Health care professional with older adult and younger relative, all are clasping hands, appear to be discussing a serious topic" title="Health care professional with older adult and younger relative"/>
          <p:cNvPicPr>
            <a:picLocks noChangeAspect="1"/>
          </p:cNvPicPr>
          <p:nvPr/>
        </p:nvPicPr>
        <p:blipFill>
          <a:blip r:embed="rId4"/>
          <a:stretch>
            <a:fillRect/>
          </a:stretch>
        </p:blipFill>
        <p:spPr>
          <a:xfrm>
            <a:off x="5103228" y="2535239"/>
            <a:ext cx="3362909" cy="2237484"/>
          </a:xfrm>
          <a:prstGeom prst="rect">
            <a:avLst/>
          </a:prstGeom>
          <a:ln w="38100" cmpd="sng">
            <a:solidFill>
              <a:srgbClr val="7F7F7F"/>
            </a:solidFill>
          </a:ln>
        </p:spPr>
      </p:pic>
      <p:sp>
        <p:nvSpPr>
          <p:cNvPr id="706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72D9C32-ACE6-45BE-9B70-7D77F0B8FD82}" type="slidenum">
              <a:rPr lang="en-US" altLang="en-US" smtClean="0">
                <a:solidFill>
                  <a:schemeClr val="accent2"/>
                </a:solidFill>
              </a:rPr>
              <a:pPr fontAlgn="base">
                <a:spcBef>
                  <a:spcPct val="0"/>
                </a:spcBef>
                <a:spcAft>
                  <a:spcPct val="0"/>
                </a:spcAft>
              </a:pPr>
              <a:t>29</a:t>
            </a:fld>
            <a:endParaRPr lang="en-US" altLang="en-US" smtClean="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COMPETENCIes</a:t>
            </a:r>
            <a:endParaRPr lang="en-US" dirty="0"/>
          </a:p>
        </p:txBody>
      </p:sp>
      <p:sp>
        <p:nvSpPr>
          <p:cNvPr id="3" name="Content Placeholder 2"/>
          <p:cNvSpPr>
            <a:spLocks noGrp="1"/>
          </p:cNvSpPr>
          <p:nvPr>
            <p:ph idx="1"/>
          </p:nvPr>
        </p:nvSpPr>
        <p:spPr>
          <a:xfrm>
            <a:off x="449263" y="2227263"/>
            <a:ext cx="8121650" cy="4094162"/>
          </a:xfrm>
        </p:spPr>
        <p:txBody>
          <a:bodyPr rtlCol="0">
            <a:normAutofit fontScale="70000" lnSpcReduction="20000"/>
          </a:bodyPr>
          <a:lstStyle/>
          <a:p>
            <a:pPr marL="0" indent="0" eaLnBrk="1" fontAlgn="auto" hangingPunct="1">
              <a:buFont typeface="Wingdings 2" panose="05020102010507070707" pitchFamily="18" charset="2"/>
              <a:buNone/>
              <a:defRPr/>
            </a:pPr>
            <a:r>
              <a:rPr lang="en-US" sz="2900" b="1" u="sng" dirty="0"/>
              <a:t>Association for Gerontology in Higher Education (AGHE)</a:t>
            </a:r>
            <a:r>
              <a:rPr lang="en-US" sz="2900" b="1" dirty="0"/>
              <a:t>:</a:t>
            </a:r>
            <a:endParaRPr lang="en-US" sz="2900" dirty="0"/>
          </a:p>
          <a:p>
            <a:pPr marL="0" indent="0" eaLnBrk="1" fontAlgn="auto" hangingPunct="1">
              <a:buFont typeface="Wingdings 2" panose="05020102010507070707" pitchFamily="18" charset="2"/>
              <a:buNone/>
              <a:defRPr/>
            </a:pPr>
            <a:r>
              <a:rPr lang="en-US" sz="2600" dirty="0"/>
              <a:t>1.2.1 Distinguish normal biological aging changes from pathology including genetic factors.</a:t>
            </a:r>
          </a:p>
          <a:p>
            <a:pPr marL="0" indent="0" eaLnBrk="1" fontAlgn="auto" hangingPunct="1">
              <a:buFont typeface="Wingdings 2" panose="05020102010507070707" pitchFamily="18" charset="2"/>
              <a:buNone/>
              <a:defRPr/>
            </a:pPr>
            <a:r>
              <a:rPr lang="en-US" sz="2600" dirty="0"/>
              <a:t>1.3.3 Demonstrate knowledge of signs, symptoms, and impact of common cognitive and mental health problems in late life (e.g., dementia, depression, grief, anxiety).</a:t>
            </a:r>
          </a:p>
          <a:p>
            <a:pPr marL="0" indent="0" eaLnBrk="1" fontAlgn="auto" hangingPunct="1">
              <a:buFont typeface="Wingdings 2" panose="05020102010507070707" pitchFamily="18" charset="2"/>
              <a:buNone/>
              <a:defRPr/>
            </a:pPr>
            <a:r>
              <a:rPr lang="en-US" sz="2600" dirty="0"/>
              <a:t>1.2.4 Recognize common late-life syndromes and diseases and their related bio-psycho-social risk and protective factors</a:t>
            </a:r>
            <a:r>
              <a:rPr lang="en-US" sz="2600" dirty="0" smtClean="0"/>
              <a:t>.</a:t>
            </a:r>
          </a:p>
          <a:p>
            <a:pPr marL="0" indent="0" eaLnBrk="1" fontAlgn="auto" hangingPunct="1">
              <a:buFont typeface="Wingdings 2" panose="05020102010507070707" pitchFamily="18" charset="2"/>
              <a:buNone/>
              <a:defRPr/>
            </a:pPr>
            <a:endParaRPr lang="en-US" sz="2900" dirty="0"/>
          </a:p>
          <a:p>
            <a:pPr marL="0" indent="0" eaLnBrk="1" fontAlgn="auto" hangingPunct="1">
              <a:buFont typeface="Wingdings 2" panose="05020102010507070707" pitchFamily="18" charset="2"/>
              <a:buNone/>
              <a:defRPr/>
            </a:pPr>
            <a:r>
              <a:rPr lang="en-US" sz="2900" b="1" u="sng" dirty="0"/>
              <a:t>Association of Schools and Programs of Public Health (ASPPH)</a:t>
            </a:r>
            <a:r>
              <a:rPr lang="en-US" sz="2900" b="1" dirty="0"/>
              <a:t>:</a:t>
            </a:r>
            <a:endParaRPr lang="en-US" sz="2900" dirty="0"/>
          </a:p>
          <a:p>
            <a:pPr marL="0" indent="0" eaLnBrk="1" fontAlgn="auto" hangingPunct="1">
              <a:buFont typeface="Wingdings 2" panose="05020102010507070707" pitchFamily="18" charset="2"/>
              <a:buNone/>
              <a:defRPr/>
            </a:pPr>
            <a:r>
              <a:rPr lang="en-US" sz="2600" dirty="0"/>
              <a:t>Domain 1: Describe risk factors and modes of transmission for infectious and chronic diseases and how these diseases affect both personal and population health.</a:t>
            </a:r>
          </a:p>
          <a:p>
            <a:pPr marL="306000" indent="-306000" eaLnBrk="1" fontAlgn="auto" hangingPunct="1">
              <a:defRPr/>
            </a:pPr>
            <a:endParaRPr lang="en-US" dirty="0"/>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6797F93-E806-4722-ABA4-0385B85BE840}" type="slidenum">
              <a:rPr lang="en-US" altLang="en-US" smtClean="0">
                <a:solidFill>
                  <a:schemeClr val="accent2"/>
                </a:solidFill>
              </a:rPr>
              <a:pPr fontAlgn="base">
                <a:spcBef>
                  <a:spcPct val="0"/>
                </a:spcBef>
                <a:spcAft>
                  <a:spcPct val="0"/>
                </a:spcAft>
              </a:pPr>
              <a:t>3</a:t>
            </a:fld>
            <a:endParaRPr lang="en-US" altLang="en-US" smtClean="0">
              <a:solidFill>
                <a:schemeClr val="accen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Factors: Race &amp; Ethnicity</a:t>
            </a:r>
            <a:endParaRPr lang="en-US" sz="2000" baseline="80000" dirty="0"/>
          </a:p>
        </p:txBody>
      </p:sp>
      <p:sp>
        <p:nvSpPr>
          <p:cNvPr id="72708" name="Content Placeholder 2"/>
          <p:cNvSpPr>
            <a:spLocks noGrp="1"/>
          </p:cNvSpPr>
          <p:nvPr>
            <p:ph idx="1"/>
          </p:nvPr>
        </p:nvSpPr>
        <p:spPr>
          <a:xfrm>
            <a:off x="581025" y="2285729"/>
            <a:ext cx="5574448" cy="4572271"/>
          </a:xfrm>
        </p:spPr>
        <p:txBody>
          <a:bodyPr/>
          <a:lstStyle/>
          <a:p>
            <a:pPr eaLnBrk="1" hangingPunct="1"/>
            <a:r>
              <a:rPr lang="en-US" altLang="en-US" dirty="0" smtClean="0"/>
              <a:t>African-Americans: 2 times greater risk</a:t>
            </a:r>
          </a:p>
          <a:p>
            <a:pPr eaLnBrk="1" hangingPunct="1"/>
            <a:r>
              <a:rPr lang="en-US" altLang="en-US" dirty="0" smtClean="0"/>
              <a:t>Hispanics: 1.5 times greater risk</a:t>
            </a:r>
          </a:p>
          <a:p>
            <a:pPr eaLnBrk="1" hangingPunct="1"/>
            <a:r>
              <a:rPr lang="en-US" altLang="en-US" dirty="0" smtClean="0"/>
              <a:t>Cardiovascular risk factors more common</a:t>
            </a:r>
          </a:p>
          <a:p>
            <a:pPr eaLnBrk="1" hangingPunct="1"/>
            <a:r>
              <a:rPr lang="en-US" altLang="en-US" dirty="0" smtClean="0"/>
              <a:t>Lower levels of education, socioeconomic status</a:t>
            </a:r>
          </a:p>
          <a:p>
            <a:pPr eaLnBrk="1" hangingPunct="1"/>
            <a:endParaRPr lang="en-US" altLang="en-US" dirty="0"/>
          </a:p>
          <a:p>
            <a:pPr eaLnBrk="1" hangingPunct="1"/>
            <a:endParaRPr lang="en-US" altLang="en-US" dirty="0" smtClean="0"/>
          </a:p>
          <a:p>
            <a:pPr eaLnBrk="1" hangingPunct="1"/>
            <a:endParaRPr lang="en-US" altLang="en-US" dirty="0" smtClean="0"/>
          </a:p>
          <a:p>
            <a:pPr marL="0" indent="0" eaLnBrk="1" hangingPunct="1">
              <a:buNone/>
            </a:pPr>
            <a:r>
              <a:rPr lang="en-US" sz="1100" baseline="30000" dirty="0">
                <a:ea typeface="MS Mincho" panose="02020609040205080304" pitchFamily="49" charset="-128"/>
                <a:cs typeface="Times New Roman" panose="02020603050405020304" pitchFamily="18" charset="0"/>
              </a:rPr>
              <a:t>24</a:t>
            </a:r>
            <a:r>
              <a:rPr lang="en-US" sz="1100" dirty="0">
                <a:ea typeface="MS Mincho" panose="02020609040205080304" pitchFamily="49" charset="-128"/>
                <a:cs typeface="Times New Roman" panose="02020603050405020304" pitchFamily="18" charset="0"/>
              </a:rPr>
              <a:t> Alzheimer’s Association (2016) </a:t>
            </a:r>
            <a:r>
              <a:rPr lang="en-US" sz="1100" i="1" dirty="0">
                <a:ea typeface="MS Mincho" panose="02020609040205080304" pitchFamily="49" charset="-128"/>
                <a:cs typeface="Times New Roman" panose="02020603050405020304" pitchFamily="18" charset="0"/>
              </a:rPr>
              <a:t>Alzheimer’s Disease Facts and Figures</a:t>
            </a:r>
            <a:endParaRPr lang="en-US" sz="1100" dirty="0"/>
          </a:p>
          <a:p>
            <a:pPr eaLnBrk="1" hangingPunct="1"/>
            <a:endParaRPr lang="en-US" altLang="en-US" dirty="0" smtClean="0"/>
          </a:p>
        </p:txBody>
      </p:sp>
      <p:pic>
        <p:nvPicPr>
          <p:cNvPr id="5" name="Picture 4" descr="Image of older African American man, hand on his chin and looking away from the camera." title="Image of older African American man"/>
          <p:cNvPicPr>
            <a:picLocks noChangeAspect="1"/>
          </p:cNvPicPr>
          <p:nvPr/>
        </p:nvPicPr>
        <p:blipFill>
          <a:blip r:embed="rId3"/>
          <a:stretch>
            <a:fillRect/>
          </a:stretch>
        </p:blipFill>
        <p:spPr>
          <a:xfrm>
            <a:off x="6049538" y="2105975"/>
            <a:ext cx="2521375" cy="3782063"/>
          </a:xfrm>
          <a:prstGeom prst="rect">
            <a:avLst/>
          </a:prstGeom>
          <a:ln w="38100" cmpd="sng">
            <a:solidFill>
              <a:srgbClr val="7F7F7F"/>
            </a:solidFill>
          </a:ln>
        </p:spPr>
      </p:pic>
      <p:sp>
        <p:nvSpPr>
          <p:cNvPr id="727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261CE78-C7C9-462D-BC26-3E0ABE7C7570}" type="slidenum">
              <a:rPr lang="en-US" altLang="en-US" smtClean="0">
                <a:solidFill>
                  <a:schemeClr val="accent2"/>
                </a:solidFill>
              </a:rPr>
              <a:pPr fontAlgn="base">
                <a:spcBef>
                  <a:spcPct val="0"/>
                </a:spcBef>
                <a:spcAft>
                  <a:spcPct val="0"/>
                </a:spcAft>
              </a:pPr>
              <a:t>30</a:t>
            </a:fld>
            <a:endParaRPr lang="en-US" altLang="en-US" smtClean="0">
              <a:solidFill>
                <a:schemeClr val="accen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Factors: Women</a:t>
            </a:r>
            <a:endParaRPr lang="en-US" sz="2000" baseline="80000" dirty="0"/>
          </a:p>
        </p:txBody>
      </p:sp>
      <p:sp>
        <p:nvSpPr>
          <p:cNvPr id="74756" name="Content Placeholder 2"/>
          <p:cNvSpPr>
            <a:spLocks noGrp="1"/>
          </p:cNvSpPr>
          <p:nvPr>
            <p:ph idx="1"/>
          </p:nvPr>
        </p:nvSpPr>
        <p:spPr>
          <a:xfrm>
            <a:off x="581025" y="3019425"/>
            <a:ext cx="5019675" cy="3119437"/>
          </a:xfrm>
        </p:spPr>
        <p:txBody>
          <a:bodyPr/>
          <a:lstStyle/>
          <a:p>
            <a:pPr eaLnBrk="1" hangingPunct="1"/>
            <a:r>
              <a:rPr lang="en-US" altLang="en-US" dirty="0" smtClean="0"/>
              <a:t>2/3 of affected population </a:t>
            </a:r>
          </a:p>
          <a:p>
            <a:pPr eaLnBrk="1" hangingPunct="1"/>
            <a:r>
              <a:rPr lang="en-US" altLang="en-US" dirty="0" smtClean="0"/>
              <a:t>16% of women age ≥ 71 (11% of men)</a:t>
            </a:r>
          </a:p>
          <a:p>
            <a:pPr eaLnBrk="1" hangingPunct="1"/>
            <a:r>
              <a:rPr lang="en-US" altLang="en-US" dirty="0" smtClean="0"/>
              <a:t>At age 65 have more than 1 in 6 chance (1 in 11 for men)</a:t>
            </a:r>
          </a:p>
          <a:p>
            <a:pPr eaLnBrk="1" hangingPunct="1"/>
            <a:r>
              <a:rPr lang="en-US" altLang="en-US" dirty="0" smtClean="0"/>
              <a:t>Age ≥ 60, are twice as likely to develop Alzheimer’s than breast cancer</a:t>
            </a:r>
          </a:p>
          <a:p>
            <a:pPr marL="0" indent="0" eaLnBrk="1" hangingPunct="1">
              <a:buNone/>
            </a:pPr>
            <a:endParaRPr lang="en-US" sz="1100" dirty="0" smtClean="0">
              <a:ea typeface="MS Mincho" panose="02020609040205080304" pitchFamily="49" charset="-128"/>
              <a:cs typeface="Times New Roman" panose="02020603050405020304" pitchFamily="18" charset="0"/>
            </a:endParaRPr>
          </a:p>
          <a:p>
            <a:pPr marL="0" indent="0" eaLnBrk="1" hangingPunct="1">
              <a:buNone/>
            </a:pPr>
            <a:endParaRPr lang="en-US" sz="1100" dirty="0">
              <a:ea typeface="MS Mincho" panose="02020609040205080304" pitchFamily="49" charset="-128"/>
              <a:cs typeface="Times New Roman" panose="02020603050405020304" pitchFamily="18" charset="0"/>
            </a:endParaRPr>
          </a:p>
          <a:p>
            <a:pPr marL="0" indent="0" eaLnBrk="1" hangingPunct="1">
              <a:buNone/>
            </a:pPr>
            <a:endParaRPr lang="en-US" sz="1100" dirty="0" smtClean="0">
              <a:ea typeface="MS Mincho" panose="02020609040205080304" pitchFamily="49" charset="-128"/>
              <a:cs typeface="Times New Roman" panose="02020603050405020304" pitchFamily="18" charset="0"/>
            </a:endParaRPr>
          </a:p>
          <a:p>
            <a:pPr marL="0" indent="0" eaLnBrk="1" hangingPunct="1">
              <a:buNone/>
            </a:pPr>
            <a:r>
              <a:rPr lang="en-US" sz="1100" baseline="30000" dirty="0" smtClean="0">
                <a:ea typeface="MS Mincho" panose="02020609040205080304" pitchFamily="49" charset="-128"/>
                <a:cs typeface="Times New Roman" panose="02020603050405020304" pitchFamily="18" charset="0"/>
              </a:rPr>
              <a:t>25</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AAIC Press Release</a:t>
            </a:r>
            <a:r>
              <a:rPr lang="en-US" sz="1100" dirty="0">
                <a:ea typeface="MS Mincho" panose="02020609040205080304" pitchFamily="49" charset="-128"/>
                <a:cs typeface="Times New Roman" panose="02020603050405020304" pitchFamily="18" charset="0"/>
              </a:rPr>
              <a:t>, July 21, 2015</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26</a:t>
            </a:r>
            <a:r>
              <a:rPr lang="en-US" sz="1100" dirty="0">
                <a:ea typeface="MS Mincho" panose="02020609040205080304" pitchFamily="49" charset="-128"/>
                <a:cs typeface="Times New Roman" panose="02020603050405020304" pitchFamily="18" charset="0"/>
              </a:rPr>
              <a:t> Alzheimer’s Association, </a:t>
            </a:r>
            <a:r>
              <a:rPr lang="en-US" sz="1100" i="1" dirty="0">
                <a:ea typeface="MS Mincho" panose="02020609040205080304" pitchFamily="49" charset="-128"/>
                <a:cs typeface="Times New Roman" panose="02020603050405020304" pitchFamily="18" charset="0"/>
              </a:rPr>
              <a:t>Public Health E-News</a:t>
            </a:r>
            <a:r>
              <a:rPr lang="en-US" sz="1100" dirty="0">
                <a:ea typeface="MS Mincho" panose="02020609040205080304" pitchFamily="49" charset="-128"/>
                <a:cs typeface="Times New Roman" panose="02020603050405020304" pitchFamily="18" charset="0"/>
              </a:rPr>
              <a:t>, July 22, 2015</a:t>
            </a:r>
          </a:p>
          <a:p>
            <a:pPr marL="0" indent="0" eaLnBrk="1" hangingPunct="1">
              <a:buNone/>
            </a:pPr>
            <a:endParaRPr lang="en-US" altLang="en-US" dirty="0" smtClean="0"/>
          </a:p>
        </p:txBody>
      </p:sp>
      <p:pic>
        <p:nvPicPr>
          <p:cNvPr id="4" name="Picture 3" descr="Image of woman watering flowers outside&#10;" title="Image of woman watering plants"/>
          <p:cNvPicPr>
            <a:picLocks noChangeAspect="1"/>
          </p:cNvPicPr>
          <p:nvPr/>
        </p:nvPicPr>
        <p:blipFill>
          <a:blip r:embed="rId3"/>
          <a:stretch>
            <a:fillRect/>
          </a:stretch>
        </p:blipFill>
        <p:spPr>
          <a:xfrm>
            <a:off x="6121400" y="2251075"/>
            <a:ext cx="2449513" cy="3705225"/>
          </a:xfrm>
          <a:prstGeom prst="rect">
            <a:avLst/>
          </a:prstGeom>
          <a:ln w="38100" cmpd="sng">
            <a:solidFill>
              <a:srgbClr val="7F7F7F"/>
            </a:solidFill>
          </a:ln>
        </p:spPr>
      </p:pic>
      <p:sp>
        <p:nvSpPr>
          <p:cNvPr id="747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45A647E-BA85-40FB-ACC8-28B8057F9DC8}" type="slidenum">
              <a:rPr lang="en-US" altLang="en-US" smtClean="0">
                <a:solidFill>
                  <a:schemeClr val="accent2"/>
                </a:solidFill>
              </a:rPr>
              <a:pPr fontAlgn="base">
                <a:spcBef>
                  <a:spcPct val="0"/>
                </a:spcBef>
                <a:spcAft>
                  <a:spcPct val="0"/>
                </a:spcAft>
              </a:pPr>
              <a:t>31</a:t>
            </a:fld>
            <a:endParaRPr lang="en-US" altLang="en-US" smtClean="0">
              <a:solidFill>
                <a:schemeClr val="accent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Modifiable Risk Factors: </a:t>
            </a:r>
            <a:br>
              <a:rPr lang="en-US" dirty="0" smtClean="0"/>
            </a:br>
            <a:r>
              <a:rPr lang="en-US" dirty="0" smtClean="0"/>
              <a:t>Head Trauma</a:t>
            </a:r>
            <a:endParaRPr lang="en-US" sz="2000" baseline="80000" dirty="0"/>
          </a:p>
        </p:txBody>
      </p:sp>
      <p:sp>
        <p:nvSpPr>
          <p:cNvPr id="3" name="Content Placeholder 2"/>
          <p:cNvSpPr>
            <a:spLocks noGrp="1"/>
          </p:cNvSpPr>
          <p:nvPr>
            <p:ph idx="1"/>
          </p:nvPr>
        </p:nvSpPr>
        <p:spPr>
          <a:xfrm>
            <a:off x="581025" y="2506662"/>
            <a:ext cx="4943475" cy="3632200"/>
          </a:xfrm>
        </p:spPr>
        <p:txBody>
          <a:bodyPr rtlCol="0">
            <a:normAutofit lnSpcReduction="10000"/>
          </a:bodyPr>
          <a:lstStyle/>
          <a:p>
            <a:pPr marL="306000" indent="-306000" eaLnBrk="1" fontAlgn="auto" hangingPunct="1">
              <a:spcAft>
                <a:spcPts val="1200"/>
              </a:spcAft>
              <a:defRPr/>
            </a:pPr>
            <a:r>
              <a:rPr lang="en-US" dirty="0"/>
              <a:t>M</a:t>
            </a:r>
            <a:r>
              <a:rPr lang="en-US" dirty="0" smtClean="0"/>
              <a:t>oderate and severe traumatic brain injury</a:t>
            </a:r>
            <a:endParaRPr lang="en-US" sz="800" dirty="0" smtClean="0"/>
          </a:p>
          <a:p>
            <a:pPr marL="630000" lvl="1" indent="-306000" eaLnBrk="1" fontAlgn="auto" hangingPunct="1">
              <a:spcAft>
                <a:spcPts val="1200"/>
              </a:spcAft>
              <a:buFont typeface="Courier New"/>
              <a:buChar char="o"/>
              <a:defRPr/>
            </a:pPr>
            <a:r>
              <a:rPr lang="en-US" dirty="0" smtClean="0"/>
              <a:t>Moderate injury: 2.3 times greater risk</a:t>
            </a:r>
          </a:p>
          <a:p>
            <a:pPr marL="630000" lvl="1" indent="-306000" eaLnBrk="1" fontAlgn="auto" hangingPunct="1">
              <a:spcAft>
                <a:spcPts val="1200"/>
              </a:spcAft>
              <a:buFont typeface="Courier New"/>
              <a:buChar char="o"/>
              <a:defRPr/>
            </a:pPr>
            <a:r>
              <a:rPr lang="en-US" dirty="0" smtClean="0"/>
              <a:t>Severe injury: 4.5 times greater risk</a:t>
            </a:r>
          </a:p>
          <a:p>
            <a:pPr marL="306000" indent="-306000" eaLnBrk="1" fontAlgn="auto" hangingPunct="1">
              <a:spcAft>
                <a:spcPts val="1200"/>
              </a:spcAft>
              <a:defRPr/>
            </a:pPr>
            <a:r>
              <a:rPr lang="en-US" dirty="0" smtClean="0"/>
              <a:t>Risk remains for years after injury</a:t>
            </a:r>
          </a:p>
          <a:p>
            <a:pPr marL="0" indent="0" eaLnBrk="1" fontAlgn="auto" hangingPunct="1">
              <a:buNone/>
              <a:defRPr/>
            </a:pPr>
            <a:endParaRPr lang="en-US" sz="1100" baseline="30000" dirty="0" smtClean="0">
              <a:ea typeface="MS Mincho" panose="02020609040205080304" pitchFamily="49" charset="-128"/>
              <a:cs typeface="Times New Roman" panose="02020603050405020304" pitchFamily="18" charset="0"/>
            </a:endParaRPr>
          </a:p>
          <a:p>
            <a:pPr marL="0" indent="0" eaLnBrk="1" fontAlgn="auto" hangingPunct="1">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buNone/>
              <a:defRPr/>
            </a:pPr>
            <a:endParaRPr lang="en-US" sz="1100" baseline="30000" dirty="0" smtClean="0">
              <a:ea typeface="MS Mincho" panose="02020609040205080304" pitchFamily="49" charset="-128"/>
              <a:cs typeface="Times New Roman" panose="02020603050405020304" pitchFamily="18" charset="0"/>
            </a:endParaRPr>
          </a:p>
          <a:p>
            <a:pPr marL="0" indent="0" eaLnBrk="1" fontAlgn="auto" hangingPunct="1">
              <a:buNone/>
              <a:defRPr/>
            </a:pPr>
            <a:endParaRPr lang="en-US" sz="1100" baseline="30000" dirty="0" smtClean="0">
              <a:ea typeface="MS Mincho" panose="02020609040205080304" pitchFamily="49" charset="-128"/>
              <a:cs typeface="Times New Roman" panose="02020603050405020304" pitchFamily="18" charset="0"/>
            </a:endParaRPr>
          </a:p>
          <a:p>
            <a:pPr marL="0" indent="0" eaLnBrk="1" fontAlgn="auto" hangingPunct="1">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buNone/>
              <a:defRPr/>
            </a:pPr>
            <a:r>
              <a:rPr lang="en-US" sz="1100" baseline="30000" dirty="0" smtClean="0">
                <a:ea typeface="MS Mincho" panose="02020609040205080304" pitchFamily="49" charset="-128"/>
                <a:cs typeface="Times New Roman" panose="02020603050405020304" pitchFamily="18" charset="0"/>
              </a:rPr>
              <a:t>27</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(2015) </a:t>
            </a:r>
            <a:r>
              <a:rPr lang="en-US" sz="1100" i="1" dirty="0">
                <a:ea typeface="MS Mincho" panose="02020609040205080304" pitchFamily="49" charset="-128"/>
                <a:cs typeface="Times New Roman" panose="02020603050405020304" pitchFamily="18" charset="0"/>
              </a:rPr>
              <a:t>Traumatic Brain Injury</a:t>
            </a:r>
            <a:r>
              <a:rPr lang="en-US" sz="1100" dirty="0">
                <a:ea typeface="MS Mincho" panose="02020609040205080304" pitchFamily="49" charset="-128"/>
                <a:cs typeface="Times New Roman" panose="02020603050405020304" pitchFamily="18" charset="0"/>
              </a:rPr>
              <a:t>.</a:t>
            </a:r>
            <a:endParaRPr lang="en-US" sz="1100" dirty="0"/>
          </a:p>
          <a:p>
            <a:pPr marL="0" indent="0" eaLnBrk="1" fontAlgn="auto" hangingPunct="1">
              <a:buFont typeface="Wingdings 2" panose="05020102010507070707" pitchFamily="18" charset="2"/>
              <a:buNone/>
              <a:defRPr/>
            </a:pPr>
            <a:endParaRPr lang="en-US" dirty="0"/>
          </a:p>
        </p:txBody>
      </p:sp>
      <p:pic>
        <p:nvPicPr>
          <p:cNvPr id="4" name="Picture 3" descr="Image of head with brain outlined" title="Image of head with brain outlined"/>
          <p:cNvPicPr>
            <a:picLocks noChangeAspect="1"/>
          </p:cNvPicPr>
          <p:nvPr/>
        </p:nvPicPr>
        <p:blipFill>
          <a:blip r:embed="rId3">
            <a:grayscl/>
          </a:blip>
          <a:stretch>
            <a:fillRect/>
          </a:stretch>
        </p:blipFill>
        <p:spPr>
          <a:xfrm>
            <a:off x="6308725" y="2827338"/>
            <a:ext cx="1492250" cy="2073275"/>
          </a:xfrm>
          <a:prstGeom prst="rect">
            <a:avLst/>
          </a:prstGeom>
        </p:spPr>
      </p:pic>
      <p:sp>
        <p:nvSpPr>
          <p:cNvPr id="7680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1C0BEF6-9100-42CB-800F-C9580DE9B807}" type="slidenum">
              <a:rPr lang="en-US" altLang="en-US" smtClean="0">
                <a:solidFill>
                  <a:schemeClr val="accent2"/>
                </a:solidFill>
              </a:rPr>
              <a:pPr fontAlgn="base">
                <a:spcBef>
                  <a:spcPct val="0"/>
                </a:spcBef>
                <a:spcAft>
                  <a:spcPct val="0"/>
                </a:spcAft>
              </a:pPr>
              <a:t>32</a:t>
            </a:fld>
            <a:endParaRPr lang="en-US" altLang="en-US" smtClean="0">
              <a:solidFill>
                <a:schemeClr val="accent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Modifiable Risk Factors: Lifestyle</a:t>
            </a:r>
            <a:endParaRPr lang="en-US" sz="2000" baseline="80000" dirty="0"/>
          </a:p>
        </p:txBody>
      </p:sp>
      <p:sp>
        <p:nvSpPr>
          <p:cNvPr id="78851" name="Content Placeholder 2"/>
          <p:cNvSpPr>
            <a:spLocks noGrp="1"/>
          </p:cNvSpPr>
          <p:nvPr>
            <p:ph idx="1"/>
          </p:nvPr>
        </p:nvSpPr>
        <p:spPr>
          <a:xfrm>
            <a:off x="581025" y="2905202"/>
            <a:ext cx="7989888" cy="3630613"/>
          </a:xfrm>
        </p:spPr>
        <p:txBody>
          <a:bodyPr/>
          <a:lstStyle/>
          <a:p>
            <a:pPr eaLnBrk="1" hangingPunct="1"/>
            <a:r>
              <a:rPr lang="en-US" altLang="en-US" dirty="0" smtClean="0"/>
              <a:t>Increases risk</a:t>
            </a:r>
          </a:p>
          <a:p>
            <a:pPr lvl="1" eaLnBrk="1" hangingPunct="1"/>
            <a:r>
              <a:rPr lang="en-US" altLang="en-US" dirty="0" smtClean="0"/>
              <a:t>Current smoking</a:t>
            </a:r>
          </a:p>
          <a:p>
            <a:pPr lvl="1" eaLnBrk="1" hangingPunct="1"/>
            <a:r>
              <a:rPr lang="en-US" altLang="en-US" dirty="0" smtClean="0"/>
              <a:t>Midlife obesity  </a:t>
            </a:r>
          </a:p>
          <a:p>
            <a:pPr eaLnBrk="1" hangingPunct="1"/>
            <a:r>
              <a:rPr lang="en-US" altLang="en-US" dirty="0" smtClean="0"/>
              <a:t>Decreases risk</a:t>
            </a:r>
          </a:p>
          <a:p>
            <a:pPr lvl="1" eaLnBrk="1" hangingPunct="1"/>
            <a:r>
              <a:rPr lang="en-US" altLang="en-US" dirty="0" smtClean="0"/>
              <a:t>Physical activity</a:t>
            </a:r>
          </a:p>
          <a:p>
            <a:pPr lvl="1" eaLnBrk="1" hangingPunct="1"/>
            <a:r>
              <a:rPr lang="en-US" altLang="en-US" dirty="0" smtClean="0"/>
              <a:t>Heart-healthy diets: DASH, Mediterranean diet</a:t>
            </a:r>
          </a:p>
          <a:p>
            <a:pPr lvl="1" eaLnBrk="1" hangingPunct="1"/>
            <a:r>
              <a:rPr lang="en-US" altLang="en-US" dirty="0" smtClean="0"/>
              <a:t>Mental and social activity</a:t>
            </a:r>
          </a:p>
          <a:p>
            <a:pPr lvl="1" eaLnBrk="1" hangingPunct="1"/>
            <a:endParaRPr lang="en-US" altLang="en-US" dirty="0"/>
          </a:p>
          <a:p>
            <a:pPr marL="323850" lvl="1" indent="0" eaLnBrk="1" hangingPunct="1">
              <a:buNone/>
            </a:pPr>
            <a:endParaRPr lang="en-US" altLang="en-US" sz="1100" dirty="0" smtClean="0"/>
          </a:p>
          <a:p>
            <a:pPr marL="323850" lvl="1" indent="0" eaLnBrk="1" hangingPunct="1">
              <a:buNone/>
            </a:pPr>
            <a:r>
              <a:rPr lang="en-US" sz="1100" baseline="30000" dirty="0">
                <a:ea typeface="MS Mincho" panose="02020609040205080304" pitchFamily="49" charset="-128"/>
                <a:cs typeface="Times New Roman" panose="02020603050405020304" pitchFamily="18" charset="0"/>
              </a:rPr>
              <a:t>28</a:t>
            </a:r>
            <a:r>
              <a:rPr lang="en-US" sz="1100" dirty="0">
                <a:ea typeface="MS Mincho" panose="02020609040205080304" pitchFamily="49" charset="-128"/>
                <a:cs typeface="Times New Roman" panose="02020603050405020304" pitchFamily="18" charset="0"/>
              </a:rPr>
              <a:t> Alzheimer’s Association. (2014) </a:t>
            </a:r>
            <a:r>
              <a:rPr lang="en-US" sz="1100" i="1" dirty="0">
                <a:ea typeface="MS Mincho" panose="02020609040205080304" pitchFamily="49" charset="-128"/>
                <a:cs typeface="Times New Roman" panose="02020603050405020304" pitchFamily="18" charset="0"/>
              </a:rPr>
              <a:t>Alzheimer’s and Public Health Spotlight: Heart Health and Brain Health</a:t>
            </a:r>
            <a:r>
              <a:rPr lang="en-US" sz="1100" dirty="0">
                <a:ea typeface="MS Mincho" panose="02020609040205080304" pitchFamily="49" charset="-128"/>
                <a:cs typeface="Times New Roman" panose="02020603050405020304" pitchFamily="18" charset="0"/>
              </a:rPr>
              <a:t>.</a:t>
            </a:r>
            <a:br>
              <a:rPr lang="en-US" sz="1100" dirty="0">
                <a:ea typeface="MS Mincho" panose="02020609040205080304" pitchFamily="49" charset="-128"/>
                <a:cs typeface="Times New Roman" panose="02020603050405020304" pitchFamily="18" charset="0"/>
              </a:rPr>
            </a:br>
            <a:r>
              <a:rPr lang="en-US" sz="1100" baseline="30000" dirty="0">
                <a:ea typeface="MS Mincho" panose="02020609040205080304" pitchFamily="49" charset="-128"/>
                <a:cs typeface="Times New Roman" panose="02020603050405020304" pitchFamily="18" charset="0"/>
              </a:rPr>
              <a:t>29</a:t>
            </a:r>
            <a:r>
              <a:rPr lang="en-US" sz="1100" dirty="0">
                <a:ea typeface="MS Mincho" panose="02020609040205080304" pitchFamily="49" charset="-128"/>
                <a:cs typeface="Times New Roman" panose="02020603050405020304" pitchFamily="18" charset="0"/>
              </a:rPr>
              <a:t> Alzheimer’s Association. </a:t>
            </a:r>
            <a:r>
              <a:rPr lang="en-US" sz="1100" i="1" dirty="0">
                <a:ea typeface="MS Mincho" panose="02020609040205080304" pitchFamily="49" charset="-128"/>
                <a:cs typeface="Times New Roman" panose="02020603050405020304" pitchFamily="18" charset="0"/>
              </a:rPr>
              <a:t>Prevention and Risk of Alzheimer’s &amp; Dementia</a:t>
            </a:r>
            <a:r>
              <a:rPr lang="en-US" sz="1100" dirty="0">
                <a:ea typeface="MS Mincho" panose="02020609040205080304" pitchFamily="49" charset="-128"/>
                <a:cs typeface="Times New Roman" panose="02020603050405020304" pitchFamily="18" charset="0"/>
              </a:rPr>
              <a:t>. Accessed July 16,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http://www.alz.org/research/science/alzheimers_prevention_and_risk.asp</a:t>
            </a:r>
            <a:endParaRPr lang="en-US" sz="1100" dirty="0"/>
          </a:p>
          <a:p>
            <a:pPr lvl="1" eaLnBrk="1" hangingPunct="1"/>
            <a:endParaRPr lang="en-US" altLang="en-US" dirty="0" smtClean="0"/>
          </a:p>
        </p:txBody>
      </p:sp>
      <p:sp>
        <p:nvSpPr>
          <p:cNvPr id="788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649ABAB-9989-42B9-B581-376907D1AE1F}" type="slidenum">
              <a:rPr lang="en-US" altLang="en-US" smtClean="0">
                <a:solidFill>
                  <a:schemeClr val="accent2"/>
                </a:solidFill>
              </a:rPr>
              <a:pPr fontAlgn="base">
                <a:spcBef>
                  <a:spcPct val="0"/>
                </a:spcBef>
                <a:spcAft>
                  <a:spcPct val="0"/>
                </a:spcAft>
              </a:pPr>
              <a:t>33</a:t>
            </a:fld>
            <a:endParaRPr lang="en-US" altLang="en-US" smtClean="0">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Modifiable Risk Factors: Cardiovascular</a:t>
            </a:r>
            <a:endParaRPr lang="en-US" sz="2000" baseline="80000" dirty="0"/>
          </a:p>
        </p:txBody>
      </p:sp>
      <p:sp>
        <p:nvSpPr>
          <p:cNvPr id="80900" name="Content Placeholder 2"/>
          <p:cNvSpPr>
            <a:spLocks noGrp="1"/>
          </p:cNvSpPr>
          <p:nvPr>
            <p:ph idx="1"/>
          </p:nvPr>
        </p:nvSpPr>
        <p:spPr>
          <a:xfrm>
            <a:off x="581025" y="3222625"/>
            <a:ext cx="6622663" cy="2916237"/>
          </a:xfrm>
        </p:spPr>
        <p:txBody>
          <a:bodyPr/>
          <a:lstStyle/>
          <a:p>
            <a:pPr eaLnBrk="1" hangingPunct="1"/>
            <a:r>
              <a:rPr lang="en-US" altLang="en-US" dirty="0" smtClean="0"/>
              <a:t>Heart-head connection</a:t>
            </a:r>
          </a:p>
          <a:p>
            <a:pPr eaLnBrk="1" hangingPunct="1"/>
            <a:r>
              <a:rPr lang="en-US" altLang="en-US" dirty="0" smtClean="0"/>
              <a:t>Cardiovascular risk factors:</a:t>
            </a:r>
          </a:p>
          <a:p>
            <a:pPr lvl="1" eaLnBrk="1" hangingPunct="1">
              <a:buFont typeface="Courier New" panose="02070309020205020404" pitchFamily="49" charset="0"/>
              <a:buChar char="o"/>
            </a:pPr>
            <a:r>
              <a:rPr lang="en-US" altLang="en-US" dirty="0" smtClean="0"/>
              <a:t>High blood pressure in midlife</a:t>
            </a:r>
          </a:p>
          <a:p>
            <a:pPr lvl="1" eaLnBrk="1" hangingPunct="1">
              <a:buFont typeface="Courier New" panose="02070309020205020404" pitchFamily="49" charset="0"/>
              <a:buChar char="o"/>
            </a:pPr>
            <a:r>
              <a:rPr lang="en-US" altLang="en-US" dirty="0" smtClean="0"/>
              <a:t>Heart disease</a:t>
            </a:r>
          </a:p>
          <a:p>
            <a:pPr lvl="1" eaLnBrk="1" hangingPunct="1">
              <a:buFont typeface="Courier New" panose="02070309020205020404" pitchFamily="49" charset="0"/>
              <a:buChar char="o"/>
            </a:pPr>
            <a:r>
              <a:rPr lang="en-US" altLang="en-US" dirty="0" smtClean="0"/>
              <a:t>Stroke</a:t>
            </a:r>
          </a:p>
          <a:p>
            <a:pPr lvl="1" eaLnBrk="1" hangingPunct="1">
              <a:buFont typeface="Courier New" panose="02070309020205020404" pitchFamily="49" charset="0"/>
              <a:buChar char="o"/>
            </a:pPr>
            <a:r>
              <a:rPr lang="en-US" altLang="en-US" dirty="0" smtClean="0"/>
              <a:t>Diabetes</a:t>
            </a:r>
          </a:p>
          <a:p>
            <a:pPr lvl="1" eaLnBrk="1" hangingPunct="1">
              <a:buFont typeface="Courier New" panose="02070309020205020404" pitchFamily="49" charset="0"/>
              <a:buChar char="o"/>
            </a:pPr>
            <a:endParaRPr lang="en-US" altLang="en-US" dirty="0"/>
          </a:p>
          <a:p>
            <a:pPr lvl="1" eaLnBrk="1" hangingPunct="1">
              <a:buFont typeface="Courier New" panose="02070309020205020404" pitchFamily="49" charset="0"/>
              <a:buChar char="o"/>
            </a:pPr>
            <a:endParaRPr lang="en-US" altLang="en-US" dirty="0" smtClean="0"/>
          </a:p>
          <a:p>
            <a:pPr marL="323850" lvl="1" indent="0" eaLnBrk="1" hangingPunct="1">
              <a:buNone/>
            </a:pPr>
            <a:r>
              <a:rPr lang="en-US" sz="1100" baseline="30000" dirty="0">
                <a:ea typeface="MS Mincho" panose="02020609040205080304" pitchFamily="49" charset="-128"/>
                <a:cs typeface="Times New Roman" panose="02020603050405020304" pitchFamily="18" charset="0"/>
              </a:rPr>
              <a:t>30</a:t>
            </a:r>
            <a:r>
              <a:rPr lang="en-US" sz="1100" dirty="0">
                <a:ea typeface="MS Mincho" panose="02020609040205080304" pitchFamily="49" charset="-128"/>
                <a:cs typeface="Times New Roman" panose="02020603050405020304" pitchFamily="18" charset="0"/>
              </a:rPr>
              <a:t> Alzheimer’s Association. </a:t>
            </a:r>
            <a:r>
              <a:rPr lang="en-US" sz="1100" i="1" dirty="0">
                <a:ea typeface="MS Mincho" panose="02020609040205080304" pitchFamily="49" charset="-128"/>
                <a:cs typeface="Times New Roman" panose="02020603050405020304" pitchFamily="18" charset="0"/>
              </a:rPr>
              <a:t>Prevention and Risk of Alzheimer’s &amp; Dementia</a:t>
            </a:r>
            <a:r>
              <a:rPr lang="en-US" sz="1100" dirty="0">
                <a:ea typeface="MS Mincho" panose="02020609040205080304" pitchFamily="49" charset="-128"/>
                <a:cs typeface="Times New Roman" panose="02020603050405020304" pitchFamily="18" charset="0"/>
              </a:rPr>
              <a:t>. Accessed July 16,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http://www.alz.org/research/science/alzheimers_prevention_and_risk.asp</a:t>
            </a:r>
            <a:endParaRPr lang="en-US" sz="1100" dirty="0"/>
          </a:p>
          <a:p>
            <a:pPr marL="323850" lvl="1" indent="0" eaLnBrk="1" hangingPunct="1">
              <a:buNone/>
            </a:pPr>
            <a:endParaRPr lang="en-US" altLang="en-US" dirty="0" smtClean="0"/>
          </a:p>
        </p:txBody>
      </p:sp>
      <p:pic>
        <p:nvPicPr>
          <p:cNvPr id="4" name="Picture 3" descr="Clip art image of heart" title="Clip art image of heart"/>
          <p:cNvPicPr>
            <a:picLocks noChangeAspect="1"/>
          </p:cNvPicPr>
          <p:nvPr/>
        </p:nvPicPr>
        <p:blipFill>
          <a:blip r:embed="rId4"/>
          <a:stretch>
            <a:fillRect/>
          </a:stretch>
        </p:blipFill>
        <p:spPr>
          <a:xfrm>
            <a:off x="5924550" y="2719388"/>
            <a:ext cx="1639888" cy="2647950"/>
          </a:xfrm>
          <a:prstGeom prst="rect">
            <a:avLst/>
          </a:prstGeom>
        </p:spPr>
      </p:pic>
      <p:sp>
        <p:nvSpPr>
          <p:cNvPr id="809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705FE60-CE86-4FAB-8BBD-BCF8C6C13109}" type="slidenum">
              <a:rPr lang="en-US" altLang="en-US" smtClean="0">
                <a:solidFill>
                  <a:schemeClr val="accent2"/>
                </a:solidFill>
              </a:rPr>
              <a:pPr fontAlgn="base">
                <a:spcBef>
                  <a:spcPct val="0"/>
                </a:spcBef>
                <a:spcAft>
                  <a:spcPct val="0"/>
                </a:spcAft>
              </a:pPr>
              <a:t>34</a:t>
            </a:fld>
            <a:endParaRPr lang="en-US" altLang="en-US" smtClean="0">
              <a:solidFill>
                <a:schemeClr val="accen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Treatment &amp; Management</a:t>
            </a:r>
            <a:endParaRPr lang="en-US" dirty="0"/>
          </a:p>
        </p:txBody>
      </p:sp>
      <p:sp>
        <p:nvSpPr>
          <p:cNvPr id="5" name="Text Placeholder 4"/>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and Other Dementias – The Basics</a:t>
            </a:r>
            <a:endParaRPr lang="en-US" dirty="0"/>
          </a:p>
        </p:txBody>
      </p:sp>
      <p:sp>
        <p:nvSpPr>
          <p:cNvPr id="2" name="Slide Number Placeholder 1"/>
          <p:cNvSpPr>
            <a:spLocks noGrp="1"/>
          </p:cNvSpPr>
          <p:nvPr>
            <p:ph type="sldNum" sz="quarter" idx="12"/>
          </p:nvPr>
        </p:nvSpPr>
        <p:spPr/>
        <p:txBody>
          <a:bodyPr/>
          <a:lstStyle/>
          <a:p>
            <a:pPr>
              <a:defRPr/>
            </a:pPr>
            <a:fld id="{A863363B-2FE1-4B96-AB80-0A860A4DC423}" type="slidenum">
              <a:rPr lang="en-US"/>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Diagnosing Alzheimer’s Disease</a:t>
            </a:r>
            <a:endParaRPr lang="en-US" sz="2000" baseline="80000" dirty="0"/>
          </a:p>
        </p:txBody>
      </p:sp>
      <p:sp>
        <p:nvSpPr>
          <p:cNvPr id="84996" name="Content Placeholder 4"/>
          <p:cNvSpPr>
            <a:spLocks noGrp="1"/>
          </p:cNvSpPr>
          <p:nvPr>
            <p:ph idx="1"/>
          </p:nvPr>
        </p:nvSpPr>
        <p:spPr>
          <a:xfrm>
            <a:off x="581024" y="2410952"/>
            <a:ext cx="7362825" cy="4591050"/>
          </a:xfrm>
        </p:spPr>
        <p:txBody>
          <a:bodyPr/>
          <a:lstStyle/>
          <a:p>
            <a:pPr eaLnBrk="1" hangingPunct="1"/>
            <a:r>
              <a:rPr lang="en-US" altLang="en-US" dirty="0" smtClean="0"/>
              <a:t>No single test </a:t>
            </a:r>
          </a:p>
          <a:p>
            <a:pPr eaLnBrk="1" hangingPunct="1"/>
            <a:r>
              <a:rPr lang="en-US" altLang="en-US" dirty="0" smtClean="0"/>
              <a:t>Medical evaluation</a:t>
            </a:r>
          </a:p>
          <a:p>
            <a:pPr lvl="1" eaLnBrk="1" hangingPunct="1">
              <a:buFont typeface="Courier New" panose="02070309020205020404" pitchFamily="49" charset="0"/>
              <a:buChar char="o"/>
            </a:pPr>
            <a:r>
              <a:rPr lang="en-US" altLang="en-US" dirty="0" smtClean="0"/>
              <a:t>Medical history</a:t>
            </a:r>
          </a:p>
          <a:p>
            <a:pPr lvl="1" eaLnBrk="1" hangingPunct="1">
              <a:buFont typeface="Courier New" panose="02070309020205020404" pitchFamily="49" charset="0"/>
              <a:buChar char="o"/>
            </a:pPr>
            <a:r>
              <a:rPr lang="en-US" altLang="en-US" dirty="0" smtClean="0"/>
              <a:t>Mental status testing</a:t>
            </a:r>
          </a:p>
          <a:p>
            <a:pPr lvl="1" eaLnBrk="1" hangingPunct="1">
              <a:buFont typeface="Courier New" panose="02070309020205020404" pitchFamily="49" charset="0"/>
              <a:buChar char="o"/>
            </a:pPr>
            <a:r>
              <a:rPr lang="en-US" altLang="en-US" dirty="0" smtClean="0"/>
              <a:t>Information from </a:t>
            </a:r>
            <a:br>
              <a:rPr lang="en-US" altLang="en-US" dirty="0" smtClean="0"/>
            </a:br>
            <a:r>
              <a:rPr lang="en-US" altLang="en-US" dirty="0" smtClean="0"/>
              <a:t>family and friends</a:t>
            </a:r>
          </a:p>
          <a:p>
            <a:pPr lvl="1" eaLnBrk="1" hangingPunct="1">
              <a:buFont typeface="Courier New" panose="02070309020205020404" pitchFamily="49" charset="0"/>
              <a:buChar char="o"/>
            </a:pPr>
            <a:r>
              <a:rPr lang="en-US" altLang="en-US" dirty="0" smtClean="0"/>
              <a:t>Physical and neurological exams</a:t>
            </a:r>
          </a:p>
          <a:p>
            <a:pPr lvl="1" eaLnBrk="1" hangingPunct="1">
              <a:buFont typeface="Courier New" panose="02070309020205020404" pitchFamily="49" charset="0"/>
              <a:buChar char="o"/>
            </a:pPr>
            <a:r>
              <a:rPr lang="en-US" altLang="en-US" dirty="0" smtClean="0"/>
              <a:t>Rule out other causes</a:t>
            </a:r>
          </a:p>
          <a:p>
            <a:pPr marL="323850" lvl="1" indent="0" eaLnBrk="1" hangingPunct="1">
              <a:buNone/>
            </a:pPr>
            <a:endParaRPr lang="en-US" sz="11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dirty="0">
              <a:ea typeface="MS Mincho" panose="02020609040205080304" pitchFamily="49" charset="-128"/>
              <a:cs typeface="Times New Roman" panose="02020603050405020304" pitchFamily="18" charset="0"/>
            </a:endParaRPr>
          </a:p>
          <a:p>
            <a:pPr marL="323850" lvl="1" indent="0" eaLnBrk="1" hangingPunct="1">
              <a:buNone/>
            </a:pPr>
            <a:r>
              <a:rPr lang="en-US" sz="1100" baseline="30000" dirty="0" smtClean="0">
                <a:ea typeface="MS Mincho" panose="02020609040205080304" pitchFamily="49" charset="-128"/>
                <a:cs typeface="Times New Roman" panose="02020603050405020304" pitchFamily="18" charset="0"/>
              </a:rPr>
              <a:t>31</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Diagnosis of Alzheimer’s Disease and Dementia</a:t>
            </a:r>
            <a:r>
              <a:rPr lang="en-US" sz="1100" dirty="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http://www.alz.org/alzheimers_disease_diagnosis.asp</a:t>
            </a:r>
            <a:endParaRPr lang="en-US" sz="1100" dirty="0"/>
          </a:p>
          <a:p>
            <a:pPr lvl="1" eaLnBrk="1" hangingPunct="1">
              <a:buFont typeface="Courier New" panose="02070309020205020404" pitchFamily="49" charset="0"/>
              <a:buChar char="o"/>
            </a:pPr>
            <a:endParaRPr lang="en-US" altLang="en-US" dirty="0" smtClean="0"/>
          </a:p>
        </p:txBody>
      </p:sp>
      <p:pic>
        <p:nvPicPr>
          <p:cNvPr id="2" name="Picture 1" descr="Image of an older African American male patient talking with two doctors&#10;" title="Image of patient with two doctors"/>
          <p:cNvPicPr>
            <a:picLocks noChangeAspect="1"/>
          </p:cNvPicPr>
          <p:nvPr/>
        </p:nvPicPr>
        <p:blipFill>
          <a:blip r:embed="rId4"/>
          <a:stretch>
            <a:fillRect/>
          </a:stretch>
        </p:blipFill>
        <p:spPr>
          <a:xfrm>
            <a:off x="4824763" y="2435540"/>
            <a:ext cx="3746150" cy="2437543"/>
          </a:xfrm>
          <a:prstGeom prst="rect">
            <a:avLst/>
          </a:prstGeom>
          <a:ln w="38100" cmpd="sng">
            <a:solidFill>
              <a:schemeClr val="tx1"/>
            </a:solidFill>
          </a:ln>
        </p:spPr>
      </p:pic>
      <p:sp>
        <p:nvSpPr>
          <p:cNvPr id="849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780F543-412F-4A40-9F0C-55979297DA62}" type="slidenum">
              <a:rPr lang="en-US" altLang="en-US" smtClean="0">
                <a:solidFill>
                  <a:schemeClr val="accent2"/>
                </a:solidFill>
              </a:rPr>
              <a:pPr fontAlgn="base">
                <a:spcBef>
                  <a:spcPct val="0"/>
                </a:spcBef>
                <a:spcAft>
                  <a:spcPct val="0"/>
                </a:spcAft>
              </a:pPr>
              <a:t>36</a:t>
            </a:fld>
            <a:endParaRPr lang="en-US" altLang="en-US" smtClean="0">
              <a:solidFill>
                <a:schemeClr val="accent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Treating &amp; Managing Alzheimer’s</a:t>
            </a:r>
            <a:endParaRPr lang="en-US" sz="2000" baseline="80000" dirty="0"/>
          </a:p>
        </p:txBody>
      </p:sp>
      <p:sp>
        <p:nvSpPr>
          <p:cNvPr id="87044" name="Content Placeholder 2"/>
          <p:cNvSpPr>
            <a:spLocks noGrp="1"/>
          </p:cNvSpPr>
          <p:nvPr>
            <p:ph idx="1"/>
          </p:nvPr>
        </p:nvSpPr>
        <p:spPr>
          <a:xfrm>
            <a:off x="581025" y="2958176"/>
            <a:ext cx="7046409" cy="3627127"/>
          </a:xfrm>
        </p:spPr>
        <p:txBody>
          <a:bodyPr/>
          <a:lstStyle/>
          <a:p>
            <a:pPr eaLnBrk="1" hangingPunct="1"/>
            <a:r>
              <a:rPr lang="en-US" altLang="en-US" dirty="0" smtClean="0"/>
              <a:t>No cure</a:t>
            </a:r>
          </a:p>
          <a:p>
            <a:pPr eaLnBrk="1" hangingPunct="1"/>
            <a:r>
              <a:rPr lang="en-US" altLang="en-US" dirty="0" smtClean="0"/>
              <a:t>Drug and non-drug treatments </a:t>
            </a:r>
          </a:p>
          <a:p>
            <a:pPr eaLnBrk="1" hangingPunct="1"/>
            <a:r>
              <a:rPr lang="en-US" altLang="en-US" dirty="0" smtClean="0"/>
              <a:t>Primary goals of treatment:</a:t>
            </a:r>
          </a:p>
          <a:p>
            <a:pPr lvl="1" eaLnBrk="1" hangingPunct="1">
              <a:buFont typeface="Courier New" panose="02070309020205020404" pitchFamily="49" charset="0"/>
              <a:buChar char="o"/>
            </a:pPr>
            <a:r>
              <a:rPr lang="en-US" altLang="en-US" dirty="0" smtClean="0"/>
              <a:t>Maintain quality of life</a:t>
            </a:r>
          </a:p>
          <a:p>
            <a:pPr lvl="1" eaLnBrk="1" hangingPunct="1">
              <a:buFont typeface="Courier New" panose="02070309020205020404" pitchFamily="49" charset="0"/>
              <a:buChar char="o"/>
            </a:pPr>
            <a:r>
              <a:rPr lang="en-US" altLang="en-US" dirty="0" smtClean="0"/>
              <a:t>Maximize function in daily activities</a:t>
            </a:r>
          </a:p>
          <a:p>
            <a:pPr lvl="1" eaLnBrk="1" hangingPunct="1">
              <a:buFont typeface="Courier New" panose="02070309020205020404" pitchFamily="49" charset="0"/>
              <a:buChar char="o"/>
            </a:pPr>
            <a:r>
              <a:rPr lang="en-US" altLang="en-US" dirty="0" smtClean="0"/>
              <a:t>Enhance cognition, mood, behavior</a:t>
            </a:r>
          </a:p>
          <a:p>
            <a:pPr lvl="1" eaLnBrk="1" hangingPunct="1">
              <a:buFont typeface="Courier New" panose="02070309020205020404" pitchFamily="49" charset="0"/>
              <a:buChar char="o"/>
            </a:pPr>
            <a:r>
              <a:rPr lang="en-US" altLang="en-US" dirty="0" smtClean="0"/>
              <a:t>Foster safe environment</a:t>
            </a:r>
          </a:p>
          <a:p>
            <a:pPr lvl="1" eaLnBrk="1" hangingPunct="1">
              <a:buFont typeface="Courier New" panose="02070309020205020404" pitchFamily="49" charset="0"/>
              <a:buChar char="o"/>
            </a:pPr>
            <a:r>
              <a:rPr lang="en-US" altLang="en-US" dirty="0" smtClean="0"/>
              <a:t>Promote social engagement</a:t>
            </a:r>
          </a:p>
          <a:p>
            <a:pPr marL="323850" lvl="1" indent="0" eaLnBrk="1" hangingPunct="1">
              <a:buNone/>
            </a:pPr>
            <a:endParaRPr lang="en-US" altLang="en-US" dirty="0" smtClean="0"/>
          </a:p>
          <a:p>
            <a:pPr marL="323850" lvl="1" indent="0" eaLnBrk="1" hangingPunct="1">
              <a:buNone/>
            </a:pPr>
            <a:r>
              <a:rPr lang="en-US" sz="1100" baseline="30000" dirty="0">
                <a:ea typeface="MS Mincho" panose="02020609040205080304" pitchFamily="49" charset="-128"/>
                <a:cs typeface="Times New Roman" panose="02020603050405020304" pitchFamily="18" charset="0"/>
              </a:rPr>
              <a:t>32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Health Care Professionals and Alzheimer’s</a:t>
            </a:r>
            <a:r>
              <a:rPr lang="en-US" sz="1100" dirty="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http://www.alz.org/health-care-professionals/medical-management-patient-care.asp</a:t>
            </a:r>
            <a:endParaRPr lang="en-US" sz="1100" dirty="0"/>
          </a:p>
          <a:p>
            <a:pPr marL="323850" lvl="1" indent="0" eaLnBrk="1" hangingPunct="1">
              <a:buNone/>
            </a:pPr>
            <a:endParaRPr lang="en-US" altLang="en-US" dirty="0" smtClean="0"/>
          </a:p>
        </p:txBody>
      </p:sp>
      <p:pic>
        <p:nvPicPr>
          <p:cNvPr id="4" name="Picture 3" descr="Image of medical symbol, 2 snakes wrapped around a winged staff, &quot;caduceus&quot;" title="Image of medical symbol"/>
          <p:cNvPicPr>
            <a:picLocks noChangeAspect="1"/>
          </p:cNvPicPr>
          <p:nvPr/>
        </p:nvPicPr>
        <p:blipFill>
          <a:blip r:embed="rId4">
            <a:grayscl/>
            <a:biLevel thresh="50000"/>
          </a:blip>
          <a:stretch>
            <a:fillRect/>
          </a:stretch>
        </p:blipFill>
        <p:spPr>
          <a:xfrm>
            <a:off x="5757863" y="2586038"/>
            <a:ext cx="2427287" cy="2914650"/>
          </a:xfrm>
          <a:prstGeom prst="rect">
            <a:avLst/>
          </a:prstGeom>
        </p:spPr>
      </p:pic>
      <p:sp>
        <p:nvSpPr>
          <p:cNvPr id="870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2F12044-AABE-4777-9D4C-1F628A16FFB5}" type="slidenum">
              <a:rPr lang="en-US" altLang="en-US" smtClean="0">
                <a:solidFill>
                  <a:schemeClr val="accent2"/>
                </a:solidFill>
              </a:rPr>
              <a:pPr fontAlgn="base">
                <a:spcBef>
                  <a:spcPct val="0"/>
                </a:spcBef>
                <a:spcAft>
                  <a:spcPct val="0"/>
                </a:spcAft>
              </a:pPr>
              <a:t>37</a:t>
            </a:fld>
            <a:endParaRPr lang="en-US" altLang="en-US" smtClean="0">
              <a:solidFill>
                <a:schemeClr val="accent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Co-Morbidities</a:t>
            </a:r>
            <a:endParaRPr lang="en-US" sz="2000" baseline="80000" dirty="0"/>
          </a:p>
        </p:txBody>
      </p:sp>
      <p:sp>
        <p:nvSpPr>
          <p:cNvPr id="89092" name="Content Placeholder 2"/>
          <p:cNvSpPr>
            <a:spLocks noGrp="1"/>
          </p:cNvSpPr>
          <p:nvPr>
            <p:ph idx="1"/>
          </p:nvPr>
        </p:nvSpPr>
        <p:spPr>
          <a:xfrm>
            <a:off x="581025" y="2670175"/>
            <a:ext cx="5451785" cy="4187825"/>
          </a:xfrm>
        </p:spPr>
        <p:txBody>
          <a:bodyPr/>
          <a:lstStyle/>
          <a:p>
            <a:pPr eaLnBrk="1" hangingPunct="1"/>
            <a:r>
              <a:rPr lang="en-US" altLang="en-US" dirty="0" smtClean="0"/>
              <a:t>Additional chronic conditions (e.g., heart disease, diabetes, depression)</a:t>
            </a:r>
          </a:p>
          <a:p>
            <a:pPr eaLnBrk="1" hangingPunct="1"/>
            <a:r>
              <a:rPr lang="en-US" altLang="en-US" dirty="0" smtClean="0"/>
              <a:t>Difficult to manage</a:t>
            </a:r>
          </a:p>
          <a:p>
            <a:pPr eaLnBrk="1" hangingPunct="1"/>
            <a:r>
              <a:rPr lang="en-US" altLang="en-US" dirty="0" smtClean="0"/>
              <a:t>Higher rates of hospitalizations </a:t>
            </a:r>
            <a:br>
              <a:rPr lang="en-US" altLang="en-US" dirty="0" smtClean="0"/>
            </a:br>
            <a:r>
              <a:rPr lang="en-US" altLang="en-US" dirty="0" smtClean="0"/>
              <a:t>and costs</a:t>
            </a:r>
          </a:p>
          <a:p>
            <a:pPr lvl="1" eaLnBrk="1" hangingPunct="1">
              <a:buFont typeface="Courier New" panose="02070309020205020404" pitchFamily="49" charset="0"/>
              <a:buChar char="o"/>
            </a:pPr>
            <a:r>
              <a:rPr lang="en-US" altLang="en-US" dirty="0" smtClean="0"/>
              <a:t>3 times as many hospital stays</a:t>
            </a:r>
          </a:p>
          <a:p>
            <a:pPr lvl="1" eaLnBrk="1" hangingPunct="1">
              <a:buFont typeface="Courier New" panose="02070309020205020404" pitchFamily="49" charset="0"/>
              <a:buChar char="o"/>
            </a:pPr>
            <a:r>
              <a:rPr lang="en-US" altLang="en-US" dirty="0" smtClean="0"/>
              <a:t>3 times average Medicare costs</a:t>
            </a:r>
          </a:p>
          <a:p>
            <a:pPr eaLnBrk="1" hangingPunct="1"/>
            <a:r>
              <a:rPr lang="en-US" altLang="en-US" dirty="0" smtClean="0"/>
              <a:t>Preventable hospitalizations</a:t>
            </a:r>
          </a:p>
          <a:p>
            <a:pPr marL="0" indent="0" eaLnBrk="1" hangingPunct="1">
              <a:buNone/>
            </a:pPr>
            <a:endParaRPr lang="en-US" sz="1100" baseline="30000" dirty="0" smtClean="0">
              <a:solidFill>
                <a:srgbClr val="1A1A1A"/>
              </a:solidFill>
              <a:ea typeface="MS Mincho" panose="02020609040205080304" pitchFamily="49" charset="-128"/>
              <a:cs typeface="Arial" panose="020B0604020202020204" pitchFamily="34" charset="0"/>
            </a:endParaRPr>
          </a:p>
          <a:p>
            <a:pPr marL="0" indent="0" eaLnBrk="1" hangingPunct="1">
              <a:buNone/>
            </a:pPr>
            <a:endParaRPr lang="en-US" sz="1100" baseline="30000" dirty="0">
              <a:solidFill>
                <a:srgbClr val="1A1A1A"/>
              </a:solidFill>
              <a:ea typeface="MS Mincho" panose="02020609040205080304" pitchFamily="49" charset="-128"/>
              <a:cs typeface="Arial" panose="020B0604020202020204" pitchFamily="34" charset="0"/>
            </a:endParaRPr>
          </a:p>
          <a:p>
            <a:pPr marL="0" indent="0" eaLnBrk="1" hangingPunct="1">
              <a:buNone/>
            </a:pPr>
            <a:endParaRPr lang="en-US" sz="1100" baseline="30000" dirty="0" smtClean="0">
              <a:solidFill>
                <a:srgbClr val="1A1A1A"/>
              </a:solidFill>
              <a:ea typeface="MS Mincho" panose="02020609040205080304" pitchFamily="49" charset="-128"/>
              <a:cs typeface="Arial" panose="020B0604020202020204" pitchFamily="34" charset="0"/>
            </a:endParaRPr>
          </a:p>
          <a:p>
            <a:pPr marL="0" indent="0" eaLnBrk="1" hangingPunct="1">
              <a:buNone/>
            </a:pPr>
            <a:r>
              <a:rPr lang="en-US" sz="1100" baseline="30000" dirty="0" smtClean="0">
                <a:solidFill>
                  <a:srgbClr val="1A1A1A"/>
                </a:solidFill>
                <a:ea typeface="MS Mincho" panose="02020609040205080304" pitchFamily="49" charset="-128"/>
                <a:cs typeface="Arial" panose="020B0604020202020204" pitchFamily="34" charset="0"/>
              </a:rPr>
              <a:t>33</a:t>
            </a:r>
            <a:r>
              <a:rPr lang="en-US" sz="1100" dirty="0" smtClean="0">
                <a:solidFill>
                  <a:srgbClr val="1A1A1A"/>
                </a:solidFill>
                <a:ea typeface="MS Mincho" panose="02020609040205080304" pitchFamily="49" charset="-128"/>
                <a:cs typeface="Arial" panose="020B0604020202020204" pitchFamily="34" charset="0"/>
              </a:rPr>
              <a:t> </a:t>
            </a:r>
            <a:r>
              <a:rPr lang="en-US" sz="1100" dirty="0">
                <a:solidFill>
                  <a:srgbClr val="1A1A1A"/>
                </a:solidFill>
                <a:ea typeface="MS Mincho" panose="02020609040205080304" pitchFamily="49" charset="-128"/>
                <a:cs typeface="Arial" panose="020B0604020202020204" pitchFamily="34" charset="0"/>
              </a:rPr>
              <a:t>Alzheimer’s Association. (2013) </a:t>
            </a:r>
            <a:r>
              <a:rPr lang="en-US" sz="1100" i="1" dirty="0">
                <a:solidFill>
                  <a:srgbClr val="1A1A1A"/>
                </a:solidFill>
                <a:ea typeface="MS Mincho" panose="02020609040205080304" pitchFamily="49" charset="-128"/>
                <a:cs typeface="Arial" panose="020B0604020202020204" pitchFamily="34" charset="0"/>
              </a:rPr>
              <a:t>Combating Alzheimer’s Disease: A Public Health Agenda.</a:t>
            </a:r>
            <a:endParaRPr lang="en-US" sz="1100" dirty="0"/>
          </a:p>
          <a:p>
            <a:pPr eaLnBrk="1" hangingPunct="1"/>
            <a:endParaRPr lang="en-US" altLang="en-US" dirty="0" smtClean="0"/>
          </a:p>
        </p:txBody>
      </p:sp>
      <p:pic>
        <p:nvPicPr>
          <p:cNvPr id="5" name="Picture 4" descr="Image of senior woman with foot in boot doing physical therapy with bars to help her walk." title="Image of senior woman in physical therapy"/>
          <p:cNvPicPr>
            <a:picLocks noChangeAspect="1"/>
          </p:cNvPicPr>
          <p:nvPr/>
        </p:nvPicPr>
        <p:blipFill>
          <a:blip r:embed="rId3"/>
          <a:stretch>
            <a:fillRect/>
          </a:stretch>
        </p:blipFill>
        <p:spPr>
          <a:xfrm>
            <a:off x="6032810" y="2361697"/>
            <a:ext cx="2371652" cy="3594603"/>
          </a:xfrm>
          <a:prstGeom prst="rect">
            <a:avLst/>
          </a:prstGeom>
          <a:ln w="38100" cmpd="sng">
            <a:solidFill>
              <a:srgbClr val="7F7F7F"/>
            </a:solidFill>
          </a:ln>
        </p:spPr>
      </p:pic>
      <p:sp>
        <p:nvSpPr>
          <p:cNvPr id="890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9E2F056-258D-4187-895E-32C2593B8D77}" type="slidenum">
              <a:rPr lang="en-US" altLang="en-US" smtClean="0">
                <a:solidFill>
                  <a:schemeClr val="accent2"/>
                </a:solidFill>
              </a:rPr>
              <a:pPr fontAlgn="base">
                <a:spcBef>
                  <a:spcPct val="0"/>
                </a:spcBef>
                <a:spcAft>
                  <a:spcPct val="0"/>
                </a:spcAft>
              </a:pPr>
              <a:t>38</a:t>
            </a:fld>
            <a:endParaRPr lang="en-US" altLang="en-US" smtClean="0">
              <a:solidFill>
                <a:schemeClr val="accent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Unique Aspects </a:t>
            </a:r>
            <a:endParaRPr lang="en-US" dirty="0"/>
          </a:p>
        </p:txBody>
      </p:sp>
      <p:sp>
        <p:nvSpPr>
          <p:cNvPr id="5" name="Text Placeholder 4"/>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and Other Dementias – The Basics</a:t>
            </a:r>
            <a:endParaRPr lang="en-US" dirty="0"/>
          </a:p>
        </p:txBody>
      </p:sp>
      <p:sp>
        <p:nvSpPr>
          <p:cNvPr id="2" name="Slide Number Placeholder 1"/>
          <p:cNvSpPr>
            <a:spLocks noGrp="1"/>
          </p:cNvSpPr>
          <p:nvPr>
            <p:ph type="sldNum" sz="quarter" idx="12"/>
          </p:nvPr>
        </p:nvSpPr>
        <p:spPr/>
        <p:txBody>
          <a:bodyPr/>
          <a:lstStyle/>
          <a:p>
            <a:pPr>
              <a:defRPr/>
            </a:pPr>
            <a:fld id="{3682FA47-5EE0-49AE-BBFB-84FAB80FD5C1}" type="slidenum">
              <a:rPr lang="en-US"/>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COMPETENCIes Cont.</a:t>
            </a:r>
            <a:endParaRPr lang="en-US" dirty="0"/>
          </a:p>
        </p:txBody>
      </p:sp>
      <p:sp>
        <p:nvSpPr>
          <p:cNvPr id="3" name="Content Placeholder 2"/>
          <p:cNvSpPr>
            <a:spLocks noGrp="1"/>
          </p:cNvSpPr>
          <p:nvPr>
            <p:ph idx="1"/>
          </p:nvPr>
        </p:nvSpPr>
        <p:spPr>
          <a:xfrm>
            <a:off x="581025" y="2227263"/>
            <a:ext cx="7989888" cy="3957637"/>
          </a:xfrm>
        </p:spPr>
        <p:txBody>
          <a:bodyPr rtlCol="0">
            <a:normAutofit fontScale="92500" lnSpcReduction="20000"/>
          </a:bodyPr>
          <a:lstStyle/>
          <a:p>
            <a:pPr marL="0" indent="0" eaLnBrk="1" fontAlgn="auto" hangingPunct="1">
              <a:buFont typeface="Wingdings 2" panose="05020102010507070707" pitchFamily="18" charset="2"/>
              <a:buNone/>
              <a:defRPr/>
            </a:pPr>
            <a:r>
              <a:rPr lang="en-US" b="1" u="sng" dirty="0"/>
              <a:t>National Association of Chronic Disease Directors (NACDD)</a:t>
            </a:r>
            <a:r>
              <a:rPr lang="en-US" b="1" dirty="0"/>
              <a:t>:</a:t>
            </a:r>
            <a:endParaRPr lang="en-US" dirty="0"/>
          </a:p>
          <a:p>
            <a:pPr marL="0" indent="0" eaLnBrk="1" fontAlgn="auto" hangingPunct="1">
              <a:buFont typeface="Wingdings 2" panose="05020102010507070707" pitchFamily="18" charset="2"/>
              <a:buNone/>
              <a:defRPr/>
            </a:pPr>
            <a:r>
              <a:rPr lang="en-US" dirty="0"/>
              <a:t>Domain 7: Discuss the underlying causes and management of chronic diseases, including behavioral, medical, genetic, environmental and social factors.</a:t>
            </a:r>
          </a:p>
          <a:p>
            <a:pPr marL="0" indent="0" eaLnBrk="1" fontAlgn="auto" hangingPunct="1">
              <a:buFont typeface="Wingdings 2" panose="05020102010507070707" pitchFamily="18" charset="2"/>
              <a:buNone/>
              <a:defRPr/>
            </a:pPr>
            <a:r>
              <a:rPr lang="en-US" dirty="0"/>
              <a:t>Domain 7: Articulate key chronic disease issues.</a:t>
            </a:r>
          </a:p>
          <a:p>
            <a:pPr marL="0" indent="0" eaLnBrk="1" fontAlgn="auto" hangingPunct="1">
              <a:buFont typeface="Wingdings 2" panose="05020102010507070707" pitchFamily="18" charset="2"/>
              <a:buNone/>
              <a:defRPr/>
            </a:pPr>
            <a:r>
              <a:rPr lang="en-US" dirty="0"/>
              <a:t>Domain 7: Describe socioeconomic and behavioral determinants of health disparities</a:t>
            </a:r>
            <a:r>
              <a:rPr lang="en-US" dirty="0" smtClean="0"/>
              <a:t>.</a:t>
            </a:r>
          </a:p>
          <a:p>
            <a:pPr marL="0" indent="0" eaLnBrk="1" fontAlgn="auto" hangingPunct="1">
              <a:buFont typeface="Wingdings 2" panose="05020102010507070707" pitchFamily="18" charset="2"/>
              <a:buNone/>
              <a:defRPr/>
            </a:pPr>
            <a:endParaRPr lang="en-US" dirty="0"/>
          </a:p>
          <a:p>
            <a:pPr marL="0" indent="0" eaLnBrk="1" fontAlgn="auto" hangingPunct="1">
              <a:buFont typeface="Wingdings 2" panose="05020102010507070707" pitchFamily="18" charset="2"/>
              <a:buNone/>
              <a:defRPr/>
            </a:pPr>
            <a:r>
              <a:rPr lang="en-US" b="1" u="sng" dirty="0"/>
              <a:t>National Commission for Health Education Credentialing, Inc. (NCHEC)</a:t>
            </a:r>
            <a:r>
              <a:rPr lang="en-US" b="1" dirty="0"/>
              <a:t>:</a:t>
            </a:r>
            <a:endParaRPr lang="en-US" dirty="0"/>
          </a:p>
          <a:p>
            <a:pPr marL="0" indent="0" eaLnBrk="1" fontAlgn="auto" hangingPunct="1">
              <a:buFont typeface="Wingdings 2" panose="05020102010507070707" pitchFamily="18" charset="2"/>
              <a:buNone/>
              <a:defRPr/>
            </a:pPr>
            <a:r>
              <a:rPr lang="en-US" dirty="0"/>
              <a:t>7.1.1 Identify current and emerging issues that may influence health and health education</a:t>
            </a:r>
          </a:p>
          <a:p>
            <a:pPr marL="306000" indent="-306000" eaLnBrk="1" fontAlgn="auto" hangingPunct="1">
              <a:defRPr/>
            </a:pPr>
            <a:endParaRPr lang="en-US" dirty="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C3EB720-9341-48EC-B945-53BB264408C2}" type="slidenum">
              <a:rPr lang="en-US" altLang="en-US" smtClean="0">
                <a:solidFill>
                  <a:schemeClr val="accent2"/>
                </a:solidFill>
              </a:rPr>
              <a:pPr fontAlgn="base">
                <a:spcBef>
                  <a:spcPct val="0"/>
                </a:spcBef>
                <a:spcAft>
                  <a:spcPct val="0"/>
                </a:spcAft>
              </a:pPr>
              <a:t>4</a:t>
            </a:fld>
            <a:endParaRPr lang="en-US" altLang="en-US" smtClean="0">
              <a:solidFill>
                <a:schemeClr val="accent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Unique Aspects</a:t>
            </a:r>
            <a:endParaRPr lang="en-US" sz="2000" baseline="80000" dirty="0"/>
          </a:p>
        </p:txBody>
      </p:sp>
      <p:sp>
        <p:nvSpPr>
          <p:cNvPr id="93187" name="Content Placeholder 2"/>
          <p:cNvSpPr>
            <a:spLocks noGrp="1"/>
          </p:cNvSpPr>
          <p:nvPr>
            <p:ph idx="1"/>
          </p:nvPr>
        </p:nvSpPr>
        <p:spPr>
          <a:xfrm>
            <a:off x="581025" y="3398837"/>
            <a:ext cx="7989888" cy="2922588"/>
          </a:xfrm>
        </p:spPr>
        <p:txBody>
          <a:bodyPr/>
          <a:lstStyle/>
          <a:p>
            <a:pPr eaLnBrk="1" hangingPunct="1">
              <a:spcAft>
                <a:spcPts val="1200"/>
              </a:spcAft>
            </a:pPr>
            <a:r>
              <a:rPr lang="en-US" altLang="en-US" dirty="0" smtClean="0"/>
              <a:t>Financial hardship</a:t>
            </a:r>
          </a:p>
          <a:p>
            <a:pPr lvl="1" eaLnBrk="1" hangingPunct="1">
              <a:buFont typeface="Courier New" panose="02070309020205020404" pitchFamily="49" charset="0"/>
              <a:buChar char="o"/>
            </a:pPr>
            <a:r>
              <a:rPr lang="en-US" altLang="en-US" dirty="0" smtClean="0"/>
              <a:t>May lose income and savings</a:t>
            </a:r>
          </a:p>
          <a:p>
            <a:pPr lvl="1" eaLnBrk="1" hangingPunct="1">
              <a:buFont typeface="Courier New" panose="02070309020205020404" pitchFamily="49" charset="0"/>
              <a:buChar char="o"/>
            </a:pPr>
            <a:r>
              <a:rPr lang="en-US" altLang="en-US" dirty="0" smtClean="0"/>
              <a:t>Increased reliance on public programs</a:t>
            </a:r>
          </a:p>
          <a:p>
            <a:pPr eaLnBrk="1" hangingPunct="1">
              <a:spcAft>
                <a:spcPts val="1200"/>
              </a:spcAft>
            </a:pPr>
            <a:r>
              <a:rPr lang="en-US" altLang="en-US" dirty="0" smtClean="0"/>
              <a:t>Stigma</a:t>
            </a:r>
          </a:p>
          <a:p>
            <a:pPr eaLnBrk="1" hangingPunct="1">
              <a:spcAft>
                <a:spcPts val="1200"/>
              </a:spcAft>
            </a:pPr>
            <a:r>
              <a:rPr lang="en-US" altLang="en-US" dirty="0" smtClean="0"/>
              <a:t>Vulnerability to abuse</a:t>
            </a:r>
          </a:p>
          <a:p>
            <a:pPr marL="0" indent="0" eaLnBrk="1" hangingPunct="1">
              <a:spcAft>
                <a:spcPts val="1200"/>
              </a:spcAft>
              <a:buNone/>
            </a:pPr>
            <a:endParaRPr lang="en-US" sz="11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34</a:t>
            </a:r>
            <a:r>
              <a:rPr lang="en-US" sz="1100" dirty="0" smtClean="0">
                <a:ea typeface="MS Mincho" panose="02020609040205080304" pitchFamily="49" charset="-128"/>
                <a:cs typeface="Times New Roman" panose="02020603050405020304" pitchFamily="18" charset="0"/>
              </a:rPr>
              <a:t>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Abuse</a:t>
            </a:r>
            <a:r>
              <a:rPr lang="en-US" sz="1100" dirty="0">
                <a:ea typeface="MS Mincho" panose="02020609040205080304" pitchFamily="49" charset="-128"/>
                <a:cs typeface="Times New Roman" panose="02020603050405020304" pitchFamily="18" charset="0"/>
              </a:rPr>
              <a:t>. Accessed July 16,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https://www.alz.org/care/alzheimers-dementia-elder-abuse.asp</a:t>
            </a:r>
            <a:endParaRPr lang="en-US" sz="1100" dirty="0"/>
          </a:p>
          <a:p>
            <a:pPr marL="0" indent="0" eaLnBrk="1" hangingPunct="1">
              <a:spcAft>
                <a:spcPts val="1200"/>
              </a:spcAft>
              <a:buNone/>
            </a:pPr>
            <a:endParaRPr lang="en-US" altLang="en-US" dirty="0" smtClean="0"/>
          </a:p>
        </p:txBody>
      </p:sp>
      <p:sp>
        <p:nvSpPr>
          <p:cNvPr id="931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600266D-CD06-4054-9E4F-DB2DD8CA9A01}" type="slidenum">
              <a:rPr lang="en-US" altLang="en-US" smtClean="0">
                <a:solidFill>
                  <a:schemeClr val="accent2"/>
                </a:solidFill>
              </a:rPr>
              <a:pPr fontAlgn="base">
                <a:spcBef>
                  <a:spcPct val="0"/>
                </a:spcBef>
                <a:spcAft>
                  <a:spcPct val="0"/>
                </a:spcAft>
              </a:pPr>
              <a:t>40</a:t>
            </a:fld>
            <a:endParaRPr lang="en-US" altLang="en-US" smtClean="0">
              <a:solidFill>
                <a:schemeClr val="accent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Caregivers</a:t>
            </a:r>
            <a:endParaRPr lang="en-US" dirty="0"/>
          </a:p>
        </p:txBody>
      </p:sp>
      <p:sp>
        <p:nvSpPr>
          <p:cNvPr id="5" name="Text Placeholder 4"/>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and Other Dementias – The Basics</a:t>
            </a:r>
            <a:endParaRPr lang="en-US" dirty="0"/>
          </a:p>
        </p:txBody>
      </p:sp>
      <p:sp>
        <p:nvSpPr>
          <p:cNvPr id="2" name="Slide Number Placeholder 1"/>
          <p:cNvSpPr>
            <a:spLocks noGrp="1"/>
          </p:cNvSpPr>
          <p:nvPr>
            <p:ph type="sldNum" sz="quarter" idx="12"/>
          </p:nvPr>
        </p:nvSpPr>
        <p:spPr/>
        <p:txBody>
          <a:bodyPr/>
          <a:lstStyle/>
          <a:p>
            <a:pPr>
              <a:defRPr/>
            </a:pPr>
            <a:fld id="{A450C7FB-E1CB-47C0-9619-2D607AE8FEFB}" type="slidenum">
              <a:rPr lang="en-US"/>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Caregivers</a:t>
            </a:r>
            <a:endParaRPr lang="en-US" sz="2000" baseline="80000" dirty="0"/>
          </a:p>
        </p:txBody>
      </p:sp>
      <p:sp>
        <p:nvSpPr>
          <p:cNvPr id="3" name="Content Placeholder 2"/>
          <p:cNvSpPr>
            <a:spLocks noGrp="1"/>
          </p:cNvSpPr>
          <p:nvPr>
            <p:ph idx="1"/>
          </p:nvPr>
        </p:nvSpPr>
        <p:spPr>
          <a:xfrm>
            <a:off x="581025" y="2383380"/>
            <a:ext cx="4321175" cy="4094162"/>
          </a:xfrm>
        </p:spPr>
        <p:txBody>
          <a:bodyPr rtlCol="0">
            <a:normAutofit fontScale="92500" lnSpcReduction="20000"/>
          </a:bodyPr>
          <a:lstStyle/>
          <a:p>
            <a:pPr marL="306000" indent="-306000" eaLnBrk="1" fontAlgn="auto" hangingPunct="1">
              <a:defRPr/>
            </a:pPr>
            <a:r>
              <a:rPr lang="en-US" dirty="0"/>
              <a:t>R</a:t>
            </a:r>
            <a:r>
              <a:rPr lang="en-US" dirty="0" smtClean="0"/>
              <a:t>esponsibilities:</a:t>
            </a:r>
          </a:p>
          <a:p>
            <a:pPr marL="630000" lvl="1" indent="-306000" eaLnBrk="1" fontAlgn="auto" hangingPunct="1">
              <a:buFont typeface="Courier New"/>
              <a:buChar char="o"/>
              <a:defRPr/>
            </a:pPr>
            <a:r>
              <a:rPr lang="en-US" dirty="0"/>
              <a:t>D</a:t>
            </a:r>
            <a:r>
              <a:rPr lang="en-US" dirty="0" smtClean="0"/>
              <a:t>ressing, bathing, toileting,  feeding</a:t>
            </a:r>
          </a:p>
          <a:p>
            <a:pPr marL="630000" lvl="1" indent="-306000" eaLnBrk="1" fontAlgn="auto" hangingPunct="1">
              <a:buFont typeface="Courier New"/>
              <a:buChar char="o"/>
              <a:defRPr/>
            </a:pPr>
            <a:r>
              <a:rPr lang="en-US" dirty="0" smtClean="0"/>
              <a:t>Shopping, meal preparation, transportation</a:t>
            </a:r>
          </a:p>
          <a:p>
            <a:pPr marL="630000" lvl="1" indent="-306000" eaLnBrk="1" fontAlgn="auto" hangingPunct="1">
              <a:buFont typeface="Courier New"/>
              <a:buChar char="o"/>
              <a:defRPr/>
            </a:pPr>
            <a:r>
              <a:rPr lang="en-US" dirty="0"/>
              <a:t>M</a:t>
            </a:r>
            <a:r>
              <a:rPr lang="en-US" dirty="0" smtClean="0"/>
              <a:t>edication </a:t>
            </a:r>
          </a:p>
          <a:p>
            <a:pPr marL="630000" lvl="1" indent="-306000" eaLnBrk="1" fontAlgn="auto" hangingPunct="1">
              <a:buFont typeface="Courier New"/>
              <a:buChar char="o"/>
              <a:defRPr/>
            </a:pPr>
            <a:r>
              <a:rPr lang="en-US" dirty="0" smtClean="0"/>
              <a:t>Financial management</a:t>
            </a:r>
            <a:endParaRPr lang="en-US" dirty="0"/>
          </a:p>
          <a:p>
            <a:pPr marL="630000" lvl="1" indent="-306000" eaLnBrk="1" fontAlgn="auto" hangingPunct="1">
              <a:buFont typeface="Courier New"/>
              <a:buChar char="o"/>
              <a:defRPr/>
            </a:pPr>
            <a:r>
              <a:rPr lang="en-US" dirty="0" smtClean="0"/>
              <a:t>Emotional support</a:t>
            </a:r>
          </a:p>
          <a:p>
            <a:pPr marL="306000" indent="-306000" eaLnBrk="1" fontAlgn="auto" hangingPunct="1">
              <a:defRPr/>
            </a:pPr>
            <a:r>
              <a:rPr lang="en-US" dirty="0"/>
              <a:t>I</a:t>
            </a:r>
            <a:r>
              <a:rPr lang="en-US" dirty="0" smtClean="0"/>
              <a:t>ncreasing levels of care</a:t>
            </a:r>
          </a:p>
          <a:p>
            <a:pPr marL="306000" indent="-306000" eaLnBrk="1" fontAlgn="auto" hangingPunct="1">
              <a:defRPr/>
            </a:pPr>
            <a:r>
              <a:rPr lang="en-US" dirty="0"/>
              <a:t>R</a:t>
            </a:r>
            <a:r>
              <a:rPr lang="en-US" dirty="0" smtClean="0"/>
              <a:t>esults in complete dependence</a:t>
            </a:r>
          </a:p>
          <a:p>
            <a:pPr marL="0" indent="0" eaLnBrk="1" fontAlgn="auto" hangingPunct="1">
              <a:buNone/>
              <a:defRPr/>
            </a:pPr>
            <a:endParaRPr lang="en-US" sz="1200" baseline="30000" dirty="0" smtClean="0">
              <a:ea typeface="MS Mincho" panose="02020609040205080304" pitchFamily="49" charset="-128"/>
              <a:cs typeface="Times New Roman" panose="02020603050405020304" pitchFamily="18" charset="0"/>
            </a:endParaRPr>
          </a:p>
          <a:p>
            <a:pPr marL="0" indent="0" eaLnBrk="1" fontAlgn="auto" hangingPunct="1">
              <a:buNone/>
              <a:defRPr/>
            </a:pPr>
            <a:endParaRPr lang="en-US" sz="1200" baseline="30000" dirty="0">
              <a:ea typeface="MS Mincho" panose="02020609040205080304" pitchFamily="49" charset="-128"/>
              <a:cs typeface="Times New Roman" panose="02020603050405020304" pitchFamily="18" charset="0"/>
            </a:endParaRPr>
          </a:p>
          <a:p>
            <a:pPr marL="0" indent="0" eaLnBrk="1" fontAlgn="auto" hangingPunct="1">
              <a:buNone/>
              <a:defRPr/>
            </a:pPr>
            <a:endParaRPr lang="en-US" sz="1200" baseline="30000" dirty="0" smtClean="0">
              <a:ea typeface="MS Mincho" panose="02020609040205080304" pitchFamily="49" charset="-128"/>
              <a:cs typeface="Times New Roman" panose="02020603050405020304" pitchFamily="18" charset="0"/>
            </a:endParaRPr>
          </a:p>
          <a:p>
            <a:pPr marL="0" indent="0" eaLnBrk="1" fontAlgn="auto" hangingPunct="1">
              <a:buNone/>
              <a:defRPr/>
            </a:pPr>
            <a:r>
              <a:rPr lang="en-US" sz="1200" baseline="30000" dirty="0" smtClean="0">
                <a:ea typeface="MS Mincho" panose="02020609040205080304" pitchFamily="49" charset="-128"/>
                <a:cs typeface="Times New Roman" panose="02020603050405020304" pitchFamily="18" charset="0"/>
              </a:rPr>
              <a:t>35 </a:t>
            </a:r>
            <a:r>
              <a:rPr lang="en-US" sz="1200" dirty="0">
                <a:ea typeface="MS Mincho" panose="02020609040205080304" pitchFamily="49" charset="-128"/>
                <a:cs typeface="Times New Roman" panose="02020603050405020304" pitchFamily="18" charset="0"/>
              </a:rPr>
              <a:t>Alzheimer’s Association. (2015) </a:t>
            </a:r>
            <a:r>
              <a:rPr lang="en-US" sz="1200" i="1" dirty="0">
                <a:ea typeface="MS Mincho" panose="02020609040205080304" pitchFamily="49" charset="-128"/>
                <a:cs typeface="Times New Roman" panose="02020603050405020304" pitchFamily="18" charset="0"/>
              </a:rPr>
              <a:t>Alzheimer’s Disease Caregivers</a:t>
            </a:r>
            <a:r>
              <a:rPr lang="en-US" sz="1200" dirty="0">
                <a:ea typeface="MS Mincho" panose="02020609040205080304" pitchFamily="49" charset="-128"/>
                <a:cs typeface="Times New Roman" panose="02020603050405020304" pitchFamily="18" charset="0"/>
              </a:rPr>
              <a:t>.</a:t>
            </a:r>
            <a:endParaRPr lang="en-US" sz="1200" dirty="0"/>
          </a:p>
          <a:p>
            <a:pPr marL="306000" indent="-306000" eaLnBrk="1" fontAlgn="auto" hangingPunct="1">
              <a:defRPr/>
            </a:pPr>
            <a:endParaRPr lang="en-US" dirty="0"/>
          </a:p>
        </p:txBody>
      </p:sp>
      <p:pic>
        <p:nvPicPr>
          <p:cNvPr id="4" name="Picture 3" descr="Image of caregiver embracing older woman who is lying down in a chair.  " title="Image of woman and caregiver"/>
          <p:cNvPicPr>
            <a:picLocks noChangeAspect="1"/>
          </p:cNvPicPr>
          <p:nvPr/>
        </p:nvPicPr>
        <p:blipFill>
          <a:blip r:embed="rId3"/>
          <a:stretch>
            <a:fillRect/>
          </a:stretch>
        </p:blipFill>
        <p:spPr>
          <a:xfrm>
            <a:off x="4716966" y="3033944"/>
            <a:ext cx="3787272" cy="2518222"/>
          </a:xfrm>
          <a:prstGeom prst="rect">
            <a:avLst/>
          </a:prstGeom>
          <a:ln w="38100" cmpd="sng">
            <a:solidFill>
              <a:srgbClr val="7F7F7F"/>
            </a:solidFill>
          </a:ln>
        </p:spPr>
      </p:pic>
      <p:sp>
        <p:nvSpPr>
          <p:cNvPr id="972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1D094B3-867F-4861-AA34-05502411A563}" type="slidenum">
              <a:rPr lang="en-US" altLang="en-US" smtClean="0">
                <a:solidFill>
                  <a:schemeClr val="accent2"/>
                </a:solidFill>
              </a:rPr>
              <a:pPr fontAlgn="base">
                <a:spcBef>
                  <a:spcPct val="0"/>
                </a:spcBef>
                <a:spcAft>
                  <a:spcPct val="0"/>
                </a:spcAft>
              </a:pPr>
              <a:t>42</a:t>
            </a:fld>
            <a:endParaRPr lang="en-US" altLang="en-US" smtClean="0">
              <a:solidFill>
                <a:schemeClr val="accent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Caregivers: Challenges</a:t>
            </a:r>
            <a:endParaRPr lang="en-US" sz="2000" baseline="80000" dirty="0"/>
          </a:p>
        </p:txBody>
      </p:sp>
      <p:sp>
        <p:nvSpPr>
          <p:cNvPr id="99332" name="Content Placeholder 2"/>
          <p:cNvSpPr>
            <a:spLocks noGrp="1"/>
          </p:cNvSpPr>
          <p:nvPr>
            <p:ph idx="1"/>
          </p:nvPr>
        </p:nvSpPr>
        <p:spPr>
          <a:xfrm>
            <a:off x="497139" y="3484369"/>
            <a:ext cx="7989888" cy="2228850"/>
          </a:xfrm>
        </p:spPr>
        <p:txBody>
          <a:bodyPr/>
          <a:lstStyle/>
          <a:p>
            <a:pPr eaLnBrk="1" hangingPunct="1"/>
            <a:r>
              <a:rPr lang="en-US" altLang="en-US" dirty="0" smtClean="0"/>
              <a:t>Physical, financial, psychological challenges</a:t>
            </a:r>
          </a:p>
          <a:p>
            <a:pPr lvl="1" eaLnBrk="1" hangingPunct="1">
              <a:buFont typeface="Courier New" panose="02070309020205020404" pitchFamily="49" charset="0"/>
              <a:buChar char="o"/>
            </a:pPr>
            <a:r>
              <a:rPr lang="en-US" altLang="en-US" dirty="0" smtClean="0"/>
              <a:t>$10.2 billion additional annual health care costs (2015)</a:t>
            </a:r>
          </a:p>
          <a:p>
            <a:pPr lvl="1" eaLnBrk="1" hangingPunct="1">
              <a:buFont typeface="Courier New" panose="02070309020205020404" pitchFamily="49" charset="0"/>
              <a:buChar char="o"/>
            </a:pPr>
            <a:r>
              <a:rPr lang="en-US" altLang="en-US" dirty="0" smtClean="0"/>
              <a:t>60% rate emotional stress as high or very high</a:t>
            </a:r>
          </a:p>
          <a:p>
            <a:pPr lvl="1" eaLnBrk="1" hangingPunct="1">
              <a:buFont typeface="Courier New" panose="02070309020205020404" pitchFamily="49" charset="0"/>
              <a:buChar char="o"/>
            </a:pPr>
            <a:r>
              <a:rPr lang="en-US" altLang="en-US" dirty="0" smtClean="0"/>
              <a:t> 40% suffer from depression</a:t>
            </a: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smtClean="0">
              <a:ea typeface="MS Mincho" panose="02020609040205080304" pitchFamily="49" charset="-128"/>
              <a:cs typeface="Times New Roman" panose="02020603050405020304" pitchFamily="18" charset="0"/>
            </a:endParaRPr>
          </a:p>
          <a:p>
            <a:pPr marL="111125" lvl="1" indent="0" eaLnBrk="1" hangingPunct="1">
              <a:buNone/>
            </a:pPr>
            <a:r>
              <a:rPr lang="en-US" sz="1100" baseline="30000" dirty="0" smtClean="0">
                <a:ea typeface="MS Mincho" panose="02020609040205080304" pitchFamily="49" charset="-128"/>
                <a:cs typeface="Times New Roman" panose="02020603050405020304" pitchFamily="18" charset="0"/>
              </a:rPr>
              <a:t>36 </a:t>
            </a:r>
            <a:r>
              <a:rPr lang="en-US" sz="1100" dirty="0">
                <a:ea typeface="MS Mincho" panose="02020609040205080304" pitchFamily="49" charset="-128"/>
                <a:cs typeface="Times New Roman" panose="02020603050405020304" pitchFamily="18" charset="0"/>
              </a:rPr>
              <a:t>Alzheimer’s 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marL="323850" lvl="1" indent="0" eaLnBrk="1" hangingPunct="1">
              <a:buNone/>
            </a:pPr>
            <a:endParaRPr lang="en-US" altLang="en-US" sz="1100" dirty="0" smtClean="0"/>
          </a:p>
        </p:txBody>
      </p:sp>
      <p:pic>
        <p:nvPicPr>
          <p:cNvPr id="5" name="Picture 4" descr="Image of two people clasping hands&#10;" title="Image of clasped hands"/>
          <p:cNvPicPr>
            <a:picLocks noChangeAspect="1"/>
          </p:cNvPicPr>
          <p:nvPr/>
        </p:nvPicPr>
        <p:blipFill>
          <a:blip r:embed="rId3"/>
          <a:stretch>
            <a:fillRect/>
          </a:stretch>
        </p:blipFill>
        <p:spPr>
          <a:xfrm>
            <a:off x="4934919" y="4051299"/>
            <a:ext cx="3130550" cy="2087563"/>
          </a:xfrm>
          <a:prstGeom prst="rect">
            <a:avLst/>
          </a:prstGeom>
          <a:ln w="38100" cmpd="sng">
            <a:solidFill>
              <a:srgbClr val="7F7F7F"/>
            </a:solidFill>
          </a:ln>
        </p:spPr>
      </p:pic>
      <p:sp>
        <p:nvSpPr>
          <p:cNvPr id="9933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0795243-9BF7-446F-BD79-78AF7987DDD6}" type="slidenum">
              <a:rPr lang="en-US" altLang="en-US" smtClean="0">
                <a:solidFill>
                  <a:schemeClr val="accent2"/>
                </a:solidFill>
              </a:rPr>
              <a:pPr fontAlgn="base">
                <a:spcBef>
                  <a:spcPct val="0"/>
                </a:spcBef>
                <a:spcAft>
                  <a:spcPct val="0"/>
                </a:spcAft>
              </a:pPr>
              <a:t>43</a:t>
            </a:fld>
            <a:endParaRPr lang="en-US" altLang="en-US" smtClean="0">
              <a:solidFill>
                <a:schemeClr val="accent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Conclusion: Key Points</a:t>
            </a:r>
            <a:endParaRPr lang="en-US" dirty="0"/>
          </a:p>
        </p:txBody>
      </p:sp>
      <p:sp>
        <p:nvSpPr>
          <p:cNvPr id="101379" name="Content Placeholder 2"/>
          <p:cNvSpPr>
            <a:spLocks noGrp="1"/>
          </p:cNvSpPr>
          <p:nvPr>
            <p:ph idx="1"/>
          </p:nvPr>
        </p:nvSpPr>
        <p:spPr>
          <a:xfrm>
            <a:off x="581025" y="2227263"/>
            <a:ext cx="7989888" cy="2705100"/>
          </a:xfrm>
        </p:spPr>
        <p:txBody>
          <a:bodyPr/>
          <a:lstStyle/>
          <a:p>
            <a:pPr eaLnBrk="1" hangingPunct="1"/>
            <a:r>
              <a:rPr lang="en-US" altLang="en-US" dirty="0" smtClean="0"/>
              <a:t>Disease likely develops as result of multiple factors</a:t>
            </a:r>
          </a:p>
          <a:p>
            <a:pPr eaLnBrk="1" hangingPunct="1"/>
            <a:r>
              <a:rPr lang="en-US" altLang="en-US" dirty="0" smtClean="0"/>
              <a:t>Symptoms worsen over time; average lifespan 4-8 years (up to 20)</a:t>
            </a:r>
          </a:p>
          <a:p>
            <a:pPr eaLnBrk="1" hangingPunct="1"/>
            <a:r>
              <a:rPr lang="en-US" altLang="en-US" dirty="0" smtClean="0"/>
              <a:t>Risk factors include: age, family history, head trauma, education, lifestyle, cardiovascular conditions</a:t>
            </a:r>
          </a:p>
          <a:p>
            <a:pPr eaLnBrk="1" hangingPunct="1"/>
            <a:r>
              <a:rPr lang="en-US" altLang="en-US" dirty="0" smtClean="0"/>
              <a:t>African-Americans, Hispanics, women more likely to develop</a:t>
            </a:r>
          </a:p>
        </p:txBody>
      </p:sp>
      <p:sp>
        <p:nvSpPr>
          <p:cNvPr id="1013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14AD5F2-77FD-4A88-9814-8E5CEBDC1579}" type="slidenum">
              <a:rPr lang="en-US" altLang="en-US" smtClean="0">
                <a:solidFill>
                  <a:schemeClr val="accent2"/>
                </a:solidFill>
              </a:rPr>
              <a:pPr fontAlgn="base">
                <a:spcBef>
                  <a:spcPct val="0"/>
                </a:spcBef>
                <a:spcAft>
                  <a:spcPct val="0"/>
                </a:spcAft>
              </a:pPr>
              <a:t>44</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Role of Public Health</a:t>
            </a:r>
            <a:endParaRPr lang="en-US" dirty="0"/>
          </a:p>
        </p:txBody>
      </p:sp>
      <p:sp>
        <p:nvSpPr>
          <p:cNvPr id="103428" name="Content Placeholder 2"/>
          <p:cNvSpPr>
            <a:spLocks noGrp="1"/>
          </p:cNvSpPr>
          <p:nvPr>
            <p:ph idx="1"/>
          </p:nvPr>
        </p:nvSpPr>
        <p:spPr>
          <a:xfrm>
            <a:off x="581025" y="1770063"/>
            <a:ext cx="5053013" cy="3632200"/>
          </a:xfrm>
        </p:spPr>
        <p:txBody>
          <a:bodyPr/>
          <a:lstStyle/>
          <a:p>
            <a:pPr eaLnBrk="1" hangingPunct="1">
              <a:spcAft>
                <a:spcPts val="1200"/>
              </a:spcAft>
              <a:buFont typeface="Wingdings" panose="05000000000000000000" pitchFamily="2" charset="2"/>
              <a:buChar char="§"/>
            </a:pPr>
            <a:r>
              <a:rPr lang="en-US" altLang="en-US" dirty="0" smtClean="0"/>
              <a:t>3 key public health intervention tools:</a:t>
            </a:r>
          </a:p>
          <a:p>
            <a:pPr lvl="1" eaLnBrk="1" hangingPunct="1">
              <a:buFont typeface="Courier New" panose="02070309020205020404" pitchFamily="49" charset="0"/>
              <a:buChar char="o"/>
            </a:pPr>
            <a:r>
              <a:rPr lang="en-US" altLang="en-US" dirty="0" smtClean="0"/>
              <a:t>Surveillance/monitoring</a:t>
            </a:r>
          </a:p>
          <a:p>
            <a:pPr lvl="1" eaLnBrk="1" hangingPunct="1">
              <a:buFont typeface="Courier New" panose="02070309020205020404" pitchFamily="49" charset="0"/>
              <a:buChar char="o"/>
            </a:pPr>
            <a:r>
              <a:rPr lang="en-US" altLang="en-US" dirty="0" smtClean="0"/>
              <a:t>Primary prevention (risk reduction)</a:t>
            </a:r>
          </a:p>
          <a:p>
            <a:pPr lvl="1" eaLnBrk="1" hangingPunct="1">
              <a:buFont typeface="Courier New" panose="02070309020205020404" pitchFamily="49" charset="0"/>
              <a:buChar char="o"/>
            </a:pPr>
            <a:r>
              <a:rPr lang="en-US" altLang="en-US" dirty="0" smtClean="0"/>
              <a:t>Early detection and diagnosis</a:t>
            </a:r>
          </a:p>
          <a:p>
            <a:pPr lvl="1" eaLnBrk="1" hangingPunct="1"/>
            <a:endParaRPr lang="en-US" altLang="en-US" dirty="0" smtClean="0"/>
          </a:p>
        </p:txBody>
      </p:sp>
      <p:pic>
        <p:nvPicPr>
          <p:cNvPr id="5" name="Picture 4" descr="Public Health Symbol with words: Public Health - Prevent. Promote. Protect" title="Public Health Symbol"/>
          <p:cNvPicPr>
            <a:picLocks noChangeAspect="1"/>
          </p:cNvPicPr>
          <p:nvPr/>
        </p:nvPicPr>
        <p:blipFill>
          <a:blip r:embed="rId3"/>
          <a:srcRect/>
          <a:stretch>
            <a:fillRect/>
          </a:stretch>
        </p:blipFill>
        <p:spPr bwMode="auto">
          <a:xfrm>
            <a:off x="5946775" y="2613025"/>
            <a:ext cx="2238375" cy="1946275"/>
          </a:xfrm>
          <a:prstGeom prst="rect">
            <a:avLst/>
          </a:prstGeom>
          <a:noFill/>
          <a:ln w="38100" cmpd="sng">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1034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EBA1A35-9F51-4EC9-8FA7-4CA159568C1E}" type="slidenum">
              <a:rPr lang="en-US" altLang="en-US" smtClean="0">
                <a:solidFill>
                  <a:srgbClr val="8784C7"/>
                </a:solidFill>
              </a:rPr>
              <a:pPr fontAlgn="base">
                <a:spcBef>
                  <a:spcPct val="0"/>
                </a:spcBef>
                <a:spcAft>
                  <a:spcPct val="0"/>
                </a:spcAft>
              </a:pPr>
              <a:t>45</a:t>
            </a:fld>
            <a:endParaRPr lang="en-US" altLang="en-US" smtClean="0">
              <a:solidFill>
                <a:srgbClr val="8784C7"/>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Dementia Capable Systems and dementia friendly communities</a:t>
            </a:r>
            <a:endParaRPr lang="en-US" dirty="0"/>
          </a:p>
        </p:txBody>
      </p:sp>
      <p:sp>
        <p:nvSpPr>
          <p:cNvPr id="105475" name="Content Placeholder 2"/>
          <p:cNvSpPr>
            <a:spLocks noGrp="1"/>
          </p:cNvSpPr>
          <p:nvPr>
            <p:ph idx="1"/>
          </p:nvPr>
        </p:nvSpPr>
        <p:spPr>
          <a:xfrm>
            <a:off x="581025" y="1990725"/>
            <a:ext cx="7989888" cy="3482975"/>
          </a:xfrm>
        </p:spPr>
        <p:txBody>
          <a:bodyPr/>
          <a:lstStyle/>
          <a:p>
            <a:pPr eaLnBrk="1" hangingPunct="1">
              <a:spcAft>
                <a:spcPts val="1200"/>
              </a:spcAft>
            </a:pPr>
            <a:r>
              <a:rPr lang="en-US" altLang="en-US" dirty="0" smtClean="0"/>
              <a:t>Dementia capable systems</a:t>
            </a:r>
          </a:p>
          <a:p>
            <a:pPr lvl="1" eaLnBrk="1" hangingPunct="1">
              <a:buFont typeface="Courier New" panose="02070309020205020404" pitchFamily="49" charset="0"/>
              <a:buChar char="o"/>
            </a:pPr>
            <a:r>
              <a:rPr lang="en-US" altLang="en-US" dirty="0" smtClean="0"/>
              <a:t>Public health research and translation</a:t>
            </a:r>
          </a:p>
          <a:p>
            <a:pPr lvl="1" eaLnBrk="1" hangingPunct="1">
              <a:buFont typeface="Courier New" panose="02070309020205020404" pitchFamily="49" charset="0"/>
              <a:buChar char="o"/>
            </a:pPr>
            <a:r>
              <a:rPr lang="en-US" altLang="en-US" dirty="0" smtClean="0"/>
              <a:t>Support services</a:t>
            </a:r>
          </a:p>
          <a:p>
            <a:pPr lvl="1" eaLnBrk="1" hangingPunct="1">
              <a:buFont typeface="Courier New" panose="02070309020205020404" pitchFamily="49" charset="0"/>
              <a:buChar char="o"/>
            </a:pPr>
            <a:r>
              <a:rPr lang="en-US" altLang="en-US" dirty="0" smtClean="0"/>
              <a:t>Workforce training</a:t>
            </a:r>
          </a:p>
          <a:p>
            <a:pPr eaLnBrk="1" hangingPunct="1"/>
            <a:r>
              <a:rPr lang="en-US" altLang="en-US" dirty="0" smtClean="0"/>
              <a:t>Dementia friendly communities </a:t>
            </a:r>
          </a:p>
          <a:p>
            <a:pPr lvl="1" eaLnBrk="1" hangingPunct="1"/>
            <a:endParaRPr lang="en-US" altLang="en-US" dirty="0" smtClean="0"/>
          </a:p>
        </p:txBody>
      </p:sp>
      <p:pic>
        <p:nvPicPr>
          <p:cNvPr id="6" name="Picture 5" descr="Silhouette of city skyline with sun rays " title="Image of city skyline"/>
          <p:cNvPicPr>
            <a:picLocks noChangeAspect="1"/>
          </p:cNvPicPr>
          <p:nvPr/>
        </p:nvPicPr>
        <p:blipFill>
          <a:blip r:embed="rId3"/>
          <a:stretch>
            <a:fillRect/>
          </a:stretch>
        </p:blipFill>
        <p:spPr>
          <a:xfrm>
            <a:off x="2911475" y="4813300"/>
            <a:ext cx="3503613" cy="1757363"/>
          </a:xfrm>
          <a:prstGeom prst="rect">
            <a:avLst/>
          </a:prstGeom>
          <a:ln w="38100" cmpd="sng">
            <a:solidFill>
              <a:srgbClr val="7F7F7F"/>
            </a:solidFill>
          </a:ln>
        </p:spPr>
      </p:pic>
      <p:sp>
        <p:nvSpPr>
          <p:cNvPr id="1054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7DC2C58-07CB-4F41-972D-317EDB9F24B1}" type="slidenum">
              <a:rPr lang="en-US" altLang="en-US" smtClean="0">
                <a:solidFill>
                  <a:srgbClr val="8784C7"/>
                </a:solidFill>
              </a:rPr>
              <a:pPr fontAlgn="base">
                <a:spcBef>
                  <a:spcPct val="0"/>
                </a:spcBef>
                <a:spcAft>
                  <a:spcPct val="0"/>
                </a:spcAft>
              </a:pPr>
              <a:t>46</a:t>
            </a:fld>
            <a:endParaRPr lang="en-US" altLang="en-US" smtClean="0">
              <a:solidFill>
                <a:srgbClr val="8784C7"/>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For More Information</a:t>
            </a:r>
            <a:endParaRPr lang="en-US" dirty="0"/>
          </a:p>
        </p:txBody>
      </p:sp>
      <p:sp>
        <p:nvSpPr>
          <p:cNvPr id="107523" name="Content Placeholder 2"/>
          <p:cNvSpPr>
            <a:spLocks noGrp="1"/>
          </p:cNvSpPr>
          <p:nvPr>
            <p:ph idx="1"/>
          </p:nvPr>
        </p:nvSpPr>
        <p:spPr>
          <a:xfrm>
            <a:off x="581025" y="2119313"/>
            <a:ext cx="7989888" cy="3630612"/>
          </a:xfrm>
        </p:spPr>
        <p:txBody>
          <a:bodyPr/>
          <a:lstStyle/>
          <a:p>
            <a:pPr marL="0" indent="0" algn="ctr" eaLnBrk="1" hangingPunct="1">
              <a:buSzPct val="100000"/>
              <a:buFont typeface="Wingdings 2" panose="05020102010507070707" pitchFamily="18" charset="2"/>
              <a:buNone/>
            </a:pPr>
            <a:r>
              <a:rPr lang="en-US" altLang="en-US" dirty="0" smtClean="0"/>
              <a:t>For more information, please visit the Alzheimer’s Association website at: </a:t>
            </a:r>
            <a:r>
              <a:rPr lang="en-US" altLang="en-US" dirty="0" smtClean="0">
                <a:hlinkClick r:id="rId3"/>
              </a:rPr>
              <a:t>http://www.alz.org</a:t>
            </a:r>
            <a:endParaRPr lang="en-US" altLang="en-US" dirty="0" smtClean="0"/>
          </a:p>
          <a:p>
            <a:pPr marL="0" indent="0" eaLnBrk="1" hangingPunct="1">
              <a:buSzPct val="100000"/>
              <a:buFont typeface="Wingdings 2" panose="05020102010507070707" pitchFamily="18" charset="2"/>
              <a:buNone/>
            </a:pPr>
            <a:endParaRPr lang="en-US" altLang="en-US" dirty="0" smtClean="0"/>
          </a:p>
          <a:p>
            <a:pPr marL="0" indent="0" eaLnBrk="1" hangingPunct="1">
              <a:buFont typeface="Wingdings 2" panose="05020102010507070707" pitchFamily="18" charset="2"/>
              <a:buNone/>
            </a:pPr>
            <a:endParaRPr lang="en-US" altLang="en-US" sz="1000" dirty="0" smtClean="0"/>
          </a:p>
        </p:txBody>
      </p:sp>
      <p:pic>
        <p:nvPicPr>
          <p:cNvPr id="5" name="Picture 2" descr="Image of Alzheimer's Association logo." title="Alzheimer's Association Logo"/>
          <p:cNvPicPr>
            <a:picLocks noChangeAspect="1" noChangeArrowheads="1"/>
          </p:cNvPicPr>
          <p:nvPr/>
        </p:nvPicPr>
        <p:blipFill rotWithShape="1">
          <a:blip r:embed="rId4"/>
          <a:srcRect t="17260" b="10030"/>
          <a:stretch/>
        </p:blipFill>
        <p:spPr bwMode="auto">
          <a:xfrm>
            <a:off x="3824288" y="5041900"/>
            <a:ext cx="1779587"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471455A-8EC3-4027-AD7F-F7DB94C6381C}" type="slidenum">
              <a:rPr lang="en-US" altLang="en-US" smtClean="0">
                <a:solidFill>
                  <a:schemeClr val="accent2"/>
                </a:solidFill>
              </a:rPr>
              <a:pPr fontAlgn="base">
                <a:spcBef>
                  <a:spcPct val="0"/>
                </a:spcBef>
                <a:spcAft>
                  <a:spcPct val="0"/>
                </a:spcAft>
              </a:pPr>
              <a:t>47</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Discussion Question</a:t>
            </a:r>
            <a:endParaRPr lang="en-US" dirty="0"/>
          </a:p>
        </p:txBody>
      </p:sp>
      <p:sp>
        <p:nvSpPr>
          <p:cNvPr id="21507" name="Content Placeholder 2"/>
          <p:cNvSpPr>
            <a:spLocks noGrp="1"/>
          </p:cNvSpPr>
          <p:nvPr>
            <p:ph idx="1"/>
          </p:nvPr>
        </p:nvSpPr>
        <p:spPr>
          <a:xfrm>
            <a:off x="581025" y="2227263"/>
            <a:ext cx="7989888" cy="3632200"/>
          </a:xfrm>
        </p:spPr>
        <p:txBody>
          <a:bodyPr/>
          <a:lstStyle/>
          <a:p>
            <a:pPr marL="0" indent="0" algn="ctr" eaLnBrk="1" hangingPunct="1">
              <a:buFont typeface="Wingdings 2" panose="05020102010507070707" pitchFamily="18" charset="2"/>
              <a:buNone/>
            </a:pPr>
            <a:endParaRPr lang="en-US" altLang="en-US" sz="3600" dirty="0" smtClean="0"/>
          </a:p>
          <a:p>
            <a:pPr marL="0" indent="0" algn="ctr" eaLnBrk="1" hangingPunct="1">
              <a:buFont typeface="Wingdings 2" panose="05020102010507070707" pitchFamily="18" charset="2"/>
              <a:buNone/>
            </a:pPr>
            <a:endParaRPr lang="en-US" altLang="en-US" sz="3600" dirty="0" smtClean="0"/>
          </a:p>
          <a:p>
            <a:pPr marL="0" indent="0" algn="ctr" eaLnBrk="1" hangingPunct="1">
              <a:buFont typeface="Wingdings 2" panose="05020102010507070707" pitchFamily="18" charset="2"/>
              <a:buNone/>
            </a:pPr>
            <a:endParaRPr lang="en-US" altLang="en-US" sz="3600" dirty="0" smtClean="0"/>
          </a:p>
          <a:p>
            <a:pPr marL="0" indent="0" algn="ctr" eaLnBrk="1" hangingPunct="1">
              <a:buFont typeface="Wingdings 2" panose="05020102010507070707" pitchFamily="18" charset="2"/>
              <a:buNone/>
            </a:pPr>
            <a:r>
              <a:rPr lang="en-US" altLang="en-US" sz="3600" dirty="0" smtClean="0"/>
              <a:t>What is cognitive health?</a:t>
            </a:r>
          </a:p>
        </p:txBody>
      </p:sp>
      <p:sp>
        <p:nvSpPr>
          <p:cNvPr id="5" name="Action Button: Help 4" descr="Question mark indicating discussion question" title="Question mark">
            <a:hlinkClick r:id="" action="ppaction://noaction" highlightClick="1"/>
          </p:cNvPr>
          <p:cNvSpPr/>
          <p:nvPr/>
        </p:nvSpPr>
        <p:spPr>
          <a:xfrm>
            <a:off x="3790950" y="2603500"/>
            <a:ext cx="1606550"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D53C5D1-6D82-4395-B294-5BE25640F188}" type="slidenum">
              <a:rPr lang="en-US" altLang="en-US" smtClean="0">
                <a:solidFill>
                  <a:schemeClr val="accent2"/>
                </a:solidFill>
              </a:rPr>
              <a:pPr fontAlgn="base">
                <a:spcBef>
                  <a:spcPct val="0"/>
                </a:spcBef>
                <a:spcAft>
                  <a:spcPct val="0"/>
                </a:spcAft>
              </a:pPr>
              <a:t>5</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Cognitive Health</a:t>
            </a:r>
            <a:endParaRPr lang="en-US" sz="2000" baseline="80000" dirty="0"/>
          </a:p>
        </p:txBody>
      </p:sp>
      <p:sp>
        <p:nvSpPr>
          <p:cNvPr id="23556" name="Content Placeholder 4"/>
          <p:cNvSpPr>
            <a:spLocks noGrp="1"/>
          </p:cNvSpPr>
          <p:nvPr>
            <p:ph idx="1"/>
          </p:nvPr>
        </p:nvSpPr>
        <p:spPr>
          <a:xfrm>
            <a:off x="581025" y="2979610"/>
            <a:ext cx="7782390" cy="3173412"/>
          </a:xfrm>
        </p:spPr>
        <p:txBody>
          <a:bodyPr/>
          <a:lstStyle/>
          <a:p>
            <a:pPr eaLnBrk="1" hangingPunct="1">
              <a:spcAft>
                <a:spcPts val="1200"/>
              </a:spcAft>
            </a:pPr>
            <a:r>
              <a:rPr lang="en-US" altLang="en-US" dirty="0" smtClean="0"/>
              <a:t>Cognition: the ability to think, learn, and remember</a:t>
            </a:r>
          </a:p>
          <a:p>
            <a:pPr eaLnBrk="1" hangingPunct="1">
              <a:spcAft>
                <a:spcPts val="0"/>
              </a:spcAft>
            </a:pPr>
            <a:r>
              <a:rPr lang="en-US" altLang="en-US" dirty="0" smtClean="0"/>
              <a:t>Cognitive health continuum: </a:t>
            </a:r>
          </a:p>
          <a:p>
            <a:pPr marL="290513" indent="0" eaLnBrk="1" hangingPunct="1">
              <a:spcAft>
                <a:spcPts val="0"/>
              </a:spcAft>
              <a:buNone/>
            </a:pPr>
            <a:r>
              <a:rPr lang="en-US" altLang="en-US" dirty="0" smtClean="0"/>
              <a:t>“optimal functioning” to severe disability</a:t>
            </a:r>
          </a:p>
          <a:p>
            <a:pPr eaLnBrk="1" hangingPunct="1">
              <a:spcAft>
                <a:spcPts val="1200"/>
              </a:spcAft>
            </a:pPr>
            <a:r>
              <a:rPr lang="en-US" altLang="en-US" dirty="0" smtClean="0"/>
              <a:t>Linked to brain health</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 </a:t>
            </a:r>
            <a:r>
              <a:rPr lang="en-US" sz="1100" dirty="0" smtClean="0">
                <a:ea typeface="MS Mincho" panose="02020609040205080304" pitchFamily="49" charset="-128"/>
                <a:cs typeface="Times New Roman" panose="02020603050405020304" pitchFamily="18" charset="0"/>
              </a:rPr>
              <a:t>Centers </a:t>
            </a:r>
            <a:r>
              <a:rPr lang="en-US" sz="1100" dirty="0">
                <a:ea typeface="MS Mincho" panose="02020609040205080304" pitchFamily="49" charset="-128"/>
                <a:cs typeface="Times New Roman" panose="02020603050405020304" pitchFamily="18" charset="0"/>
              </a:rPr>
              <a:t>for Disease Control and Prevention, Division of Healthy Aging. </a:t>
            </a:r>
            <a:r>
              <a:rPr lang="en-US" sz="1100" i="1" dirty="0">
                <a:ea typeface="MS Mincho" panose="02020609040205080304" pitchFamily="49" charset="-128"/>
                <a:cs typeface="Times New Roman" panose="02020603050405020304" pitchFamily="18" charset="0"/>
              </a:rPr>
              <a:t>What is a Healthy Brain? New Research Explores Perceptions of Cognitive Health Among Diverse Older Adults</a:t>
            </a:r>
            <a:r>
              <a:rPr lang="en-US" sz="1100" dirty="0">
                <a:ea typeface="MS Mincho" panose="02020609040205080304" pitchFamily="49" charset="-128"/>
                <a:cs typeface="Times New Roman" panose="02020603050405020304" pitchFamily="18" charset="0"/>
              </a:rPr>
              <a:t>. </a:t>
            </a:r>
            <a:endParaRPr lang="en-US" sz="1100" dirty="0"/>
          </a:p>
          <a:p>
            <a:pPr eaLnBrk="1" hangingPunct="1">
              <a:spcAft>
                <a:spcPts val="1200"/>
              </a:spcAft>
            </a:pPr>
            <a:endParaRPr lang="en-US" altLang="en-US" dirty="0" smtClean="0"/>
          </a:p>
        </p:txBody>
      </p:sp>
      <p:pic>
        <p:nvPicPr>
          <p:cNvPr id="6" name="Picture 5" descr="A grey outline of a head with a detailed red image of the brain's vascular system&#10;" title="Image of the brain's vascular system"/>
          <p:cNvPicPr>
            <a:picLocks noChangeAspect="1"/>
          </p:cNvPicPr>
          <p:nvPr/>
        </p:nvPicPr>
        <p:blipFill>
          <a:blip r:embed="rId3"/>
          <a:stretch>
            <a:fillRect/>
          </a:stretch>
        </p:blipFill>
        <p:spPr>
          <a:xfrm>
            <a:off x="5841608" y="2663166"/>
            <a:ext cx="2690813" cy="3138487"/>
          </a:xfrm>
          <a:prstGeom prst="rect">
            <a:avLst/>
          </a:prstGeom>
          <a:ln w="38100" cmpd="sng">
            <a:solidFill>
              <a:schemeClr val="tx1"/>
            </a:solidFill>
          </a:ln>
        </p:spPr>
      </p:pic>
      <p:sp>
        <p:nvSpPr>
          <p:cNvPr id="2355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31904CF-F81A-45B5-8532-645E8665BF9C}" type="slidenum">
              <a:rPr lang="en-US" altLang="en-US" smtClean="0">
                <a:solidFill>
                  <a:schemeClr val="accent2"/>
                </a:solidFill>
              </a:rPr>
              <a:pPr fontAlgn="base">
                <a:spcBef>
                  <a:spcPct val="0"/>
                </a:spcBef>
                <a:spcAft>
                  <a:spcPct val="0"/>
                </a:spcAft>
              </a:pPr>
              <a:t>6</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Cognitive Aging</a:t>
            </a:r>
            <a:endParaRPr lang="en-US" sz="2000" baseline="80000" dirty="0"/>
          </a:p>
        </p:txBody>
      </p:sp>
      <p:sp>
        <p:nvSpPr>
          <p:cNvPr id="25604" name="Content Placeholder 2"/>
          <p:cNvSpPr>
            <a:spLocks noGrp="1"/>
          </p:cNvSpPr>
          <p:nvPr>
            <p:ph idx="1"/>
          </p:nvPr>
        </p:nvSpPr>
        <p:spPr>
          <a:xfrm>
            <a:off x="581025" y="2807125"/>
            <a:ext cx="7989888" cy="3632200"/>
          </a:xfrm>
        </p:spPr>
        <p:txBody>
          <a:bodyPr/>
          <a:lstStyle/>
          <a:p>
            <a:pPr eaLnBrk="1" hangingPunct="1">
              <a:spcAft>
                <a:spcPts val="1200"/>
              </a:spcAft>
            </a:pPr>
            <a:r>
              <a:rPr lang="en-US" altLang="en-US" dirty="0" smtClean="0"/>
              <a:t>The brain changes as it ages</a:t>
            </a:r>
          </a:p>
          <a:p>
            <a:pPr eaLnBrk="1" hangingPunct="1">
              <a:spcAft>
                <a:spcPts val="1200"/>
              </a:spcAft>
            </a:pPr>
            <a:r>
              <a:rPr lang="en-US" altLang="en-US" dirty="0" smtClean="0"/>
              <a:t>Increase in wisdom </a:t>
            </a:r>
            <a:br>
              <a:rPr lang="en-US" altLang="en-US" dirty="0" smtClean="0"/>
            </a:br>
            <a:r>
              <a:rPr lang="en-US" altLang="en-US" dirty="0" smtClean="0"/>
              <a:t>and expertise </a:t>
            </a:r>
          </a:p>
          <a:p>
            <a:pPr eaLnBrk="1" hangingPunct="1">
              <a:spcAft>
                <a:spcPts val="1200"/>
              </a:spcAft>
            </a:pPr>
            <a:r>
              <a:rPr lang="en-US" altLang="en-US" dirty="0" smtClean="0"/>
              <a:t>Speed of processing, </a:t>
            </a:r>
            <a:br>
              <a:rPr lang="en-US" altLang="en-US" dirty="0" smtClean="0"/>
            </a:br>
            <a:r>
              <a:rPr lang="en-US" altLang="en-US" dirty="0" smtClean="0"/>
              <a:t>making decisions, </a:t>
            </a:r>
            <a:br>
              <a:rPr lang="en-US" altLang="en-US" dirty="0" smtClean="0"/>
            </a:br>
            <a:r>
              <a:rPr lang="en-US" altLang="en-US" dirty="0" smtClean="0"/>
              <a:t>remembering may </a:t>
            </a:r>
            <a:br>
              <a:rPr lang="en-US" altLang="en-US" dirty="0" smtClean="0"/>
            </a:br>
            <a:r>
              <a:rPr lang="en-US" altLang="en-US" dirty="0" smtClean="0"/>
              <a:t>decline</a:t>
            </a:r>
          </a:p>
          <a:p>
            <a:pPr eaLnBrk="1" hangingPunct="1">
              <a:spcAft>
                <a:spcPts val="1200"/>
              </a:spcAft>
            </a:pPr>
            <a:r>
              <a:rPr lang="en-US" altLang="en-US" dirty="0" smtClean="0"/>
              <a:t>Normal part of aging</a:t>
            </a:r>
          </a:p>
          <a:p>
            <a:pPr marL="0" indent="0" eaLnBrk="1" hangingPunct="1">
              <a:spcAft>
                <a:spcPts val="1200"/>
              </a:spcAft>
              <a:buNone/>
            </a:pPr>
            <a:endParaRPr lang="en-US" sz="24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2 </a:t>
            </a:r>
            <a:r>
              <a:rPr lang="en-US" sz="1100" dirty="0" smtClean="0">
                <a:ea typeface="MS Mincho" panose="02020609040205080304" pitchFamily="49" charset="-128"/>
                <a:cs typeface="Times New Roman" panose="02020603050405020304" pitchFamily="18" charset="0"/>
              </a:rPr>
              <a:t>Institute </a:t>
            </a:r>
            <a:r>
              <a:rPr lang="en-US" sz="1100" dirty="0">
                <a:ea typeface="MS Mincho" panose="02020609040205080304" pitchFamily="49" charset="-128"/>
                <a:cs typeface="Times New Roman" panose="02020603050405020304" pitchFamily="18" charset="0"/>
              </a:rPr>
              <a:t>of Medicine. (2015) </a:t>
            </a:r>
            <a:r>
              <a:rPr lang="en-US" sz="1100" i="1" dirty="0">
                <a:ea typeface="MS Mincho" panose="02020609040205080304" pitchFamily="49" charset="-128"/>
                <a:cs typeface="Times New Roman" panose="02020603050405020304" pitchFamily="18" charset="0"/>
              </a:rPr>
              <a:t>Cognitive Aging: Progress in Understanding and Opportunities for Action</a:t>
            </a:r>
            <a:r>
              <a:rPr lang="en-US" sz="1100" dirty="0">
                <a:ea typeface="MS Mincho" panose="02020609040205080304" pitchFamily="49" charset="-128"/>
                <a:cs typeface="Times New Roman" panose="02020603050405020304" pitchFamily="18" charset="0"/>
              </a:rPr>
              <a:t>.</a:t>
            </a:r>
            <a:br>
              <a:rPr lang="en-US" sz="1100" dirty="0">
                <a:ea typeface="MS Mincho" panose="02020609040205080304" pitchFamily="49" charset="-128"/>
                <a:cs typeface="Times New Roman" panose="02020603050405020304" pitchFamily="18" charset="0"/>
              </a:rPr>
            </a:br>
            <a:r>
              <a:rPr lang="en-US" sz="1100" baseline="30000" dirty="0" smtClean="0">
                <a:ea typeface="MS Mincho" panose="02020609040205080304" pitchFamily="49" charset="-128"/>
                <a:cs typeface="Times New Roman" panose="02020603050405020304" pitchFamily="18" charset="0"/>
              </a:rPr>
              <a:t>3 </a:t>
            </a:r>
            <a:r>
              <a:rPr lang="en-US" sz="1100" dirty="0" smtClean="0">
                <a:ea typeface="MS Mincho" panose="02020609040205080304" pitchFamily="49" charset="-128"/>
                <a:cs typeface="Times New Roman" panose="02020603050405020304" pitchFamily="18" charset="0"/>
              </a:rPr>
              <a:t>National </a:t>
            </a:r>
            <a:r>
              <a:rPr lang="en-US" sz="1100" dirty="0">
                <a:ea typeface="MS Mincho" panose="02020609040205080304" pitchFamily="49" charset="-128"/>
                <a:cs typeface="Times New Roman" panose="02020603050405020304" pitchFamily="18" charset="0"/>
              </a:rPr>
              <a:t>Institute on Aging. (2013) </a:t>
            </a:r>
            <a:r>
              <a:rPr lang="en-US" sz="1100" i="1" dirty="0">
                <a:ea typeface="MS Mincho" panose="02020609040205080304" pitchFamily="49" charset="-128"/>
                <a:cs typeface="Times New Roman" panose="02020603050405020304" pitchFamily="18" charset="0"/>
              </a:rPr>
              <a:t>Understanding Memory Loss: What To Do When you Have Trouble Remembering</a:t>
            </a:r>
            <a:r>
              <a:rPr lang="en-US" sz="1100" dirty="0">
                <a:ea typeface="MS Mincho" panose="02020609040205080304" pitchFamily="49" charset="-128"/>
                <a:cs typeface="Times New Roman" panose="02020603050405020304" pitchFamily="18" charset="0"/>
              </a:rPr>
              <a:t>.</a:t>
            </a:r>
          </a:p>
          <a:p>
            <a:pPr eaLnBrk="1" hangingPunct="1">
              <a:spcAft>
                <a:spcPts val="1200"/>
              </a:spcAft>
            </a:pPr>
            <a:endParaRPr lang="en-US" altLang="en-US" dirty="0" smtClean="0"/>
          </a:p>
        </p:txBody>
      </p:sp>
      <p:pic>
        <p:nvPicPr>
          <p:cNvPr id="4" name="Picture 3" descr="Black and white image of older man and young boy playing chess, male is Asian American and is facing the camera." title="Image of man and boy playing chess"/>
          <p:cNvPicPr>
            <a:picLocks noChangeAspect="1"/>
          </p:cNvPicPr>
          <p:nvPr/>
        </p:nvPicPr>
        <p:blipFill>
          <a:blip r:embed="rId3"/>
          <a:stretch>
            <a:fillRect/>
          </a:stretch>
        </p:blipFill>
        <p:spPr>
          <a:xfrm>
            <a:off x="4595813" y="2468563"/>
            <a:ext cx="4044950" cy="2697162"/>
          </a:xfrm>
          <a:prstGeom prst="rect">
            <a:avLst/>
          </a:prstGeom>
          <a:ln w="38100" cmpd="sng">
            <a:solidFill>
              <a:srgbClr val="7F7F7F"/>
            </a:solidFill>
          </a:ln>
        </p:spPr>
      </p:pic>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51786A2-1D26-4271-8517-A0EAE76878A8}" type="slidenum">
              <a:rPr lang="en-US" altLang="en-US" smtClean="0">
                <a:solidFill>
                  <a:schemeClr val="accent2"/>
                </a:solidFill>
              </a:rPr>
              <a:pPr fontAlgn="base">
                <a:spcBef>
                  <a:spcPct val="0"/>
                </a:spcBef>
                <a:spcAft>
                  <a:spcPct val="0"/>
                </a:spcAft>
              </a:pPr>
              <a:t>7</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Mild Cognitive Impairment (MCI)</a:t>
            </a:r>
            <a:endParaRPr lang="en-US" sz="2000" baseline="80000" dirty="0"/>
          </a:p>
        </p:txBody>
      </p:sp>
      <p:sp>
        <p:nvSpPr>
          <p:cNvPr id="27651" name="Content Placeholder 2"/>
          <p:cNvSpPr>
            <a:spLocks noGrp="1"/>
          </p:cNvSpPr>
          <p:nvPr>
            <p:ph idx="1"/>
          </p:nvPr>
        </p:nvSpPr>
        <p:spPr>
          <a:xfrm>
            <a:off x="581025" y="2859398"/>
            <a:ext cx="7989888" cy="3309937"/>
          </a:xfrm>
        </p:spPr>
        <p:txBody>
          <a:bodyPr/>
          <a:lstStyle/>
          <a:p>
            <a:pPr eaLnBrk="1" hangingPunct="1">
              <a:spcAft>
                <a:spcPts val="1200"/>
              </a:spcAft>
            </a:pPr>
            <a:r>
              <a:rPr lang="en-US" altLang="en-US" dirty="0" smtClean="0"/>
              <a:t>Difficulty with cognitive processes</a:t>
            </a:r>
          </a:p>
          <a:p>
            <a:pPr eaLnBrk="1" hangingPunct="1">
              <a:spcAft>
                <a:spcPts val="1200"/>
              </a:spcAft>
            </a:pPr>
            <a:r>
              <a:rPr lang="en-US" altLang="en-US" dirty="0" smtClean="0"/>
              <a:t>Not severe enough to interfere with daily life</a:t>
            </a:r>
          </a:p>
          <a:p>
            <a:pPr eaLnBrk="1" hangingPunct="1">
              <a:spcAft>
                <a:spcPts val="1200"/>
              </a:spcAft>
            </a:pPr>
            <a:r>
              <a:rPr lang="en-US" altLang="en-US" dirty="0" smtClean="0"/>
              <a:t>Increased risk of Alzheimer’s or dementia</a:t>
            </a:r>
          </a:p>
          <a:p>
            <a:pPr eaLnBrk="1" hangingPunct="1">
              <a:spcAft>
                <a:spcPts val="1200"/>
              </a:spcAft>
            </a:pPr>
            <a:r>
              <a:rPr lang="en-US" altLang="en-US" dirty="0" smtClean="0"/>
              <a:t>May be caused by external factors (vitamin B12 deficiency, depression)</a:t>
            </a:r>
          </a:p>
          <a:p>
            <a:pPr eaLnBrk="1" hangingPunct="1">
              <a:spcAft>
                <a:spcPts val="1200"/>
              </a:spcAft>
            </a:pPr>
            <a:endParaRPr lang="en-US" altLang="en-US" dirty="0"/>
          </a:p>
          <a:p>
            <a:pPr eaLnBrk="1" hangingPunct="1">
              <a:spcAft>
                <a:spcPts val="1200"/>
              </a:spcAft>
            </a:pPr>
            <a:endParaRPr lang="en-US" altLang="en-US" dirty="0" smtClean="0"/>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4 </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(2012) </a:t>
            </a:r>
            <a:r>
              <a:rPr lang="en-US" sz="1100" i="1" dirty="0">
                <a:ea typeface="MS Mincho" panose="02020609040205080304" pitchFamily="49" charset="-128"/>
                <a:cs typeface="Times New Roman" panose="02020603050405020304" pitchFamily="18" charset="0"/>
              </a:rPr>
              <a:t>Mild Cognitive Impairment</a:t>
            </a:r>
            <a:r>
              <a:rPr lang="en-US" sz="1100" dirty="0">
                <a:ea typeface="MS Mincho" panose="02020609040205080304" pitchFamily="49" charset="-128"/>
                <a:cs typeface="Times New Roman" panose="02020603050405020304" pitchFamily="18" charset="0"/>
              </a:rPr>
              <a:t>.</a:t>
            </a:r>
            <a:br>
              <a:rPr lang="en-US" sz="1100" dirty="0">
                <a:ea typeface="MS Mincho" panose="02020609040205080304" pitchFamily="49" charset="-128"/>
                <a:cs typeface="Times New Roman" panose="02020603050405020304" pitchFamily="18" charset="0"/>
              </a:rPr>
            </a:br>
            <a:r>
              <a:rPr lang="en-US" sz="1100" baseline="30000" dirty="0" smtClean="0">
                <a:ea typeface="MS Mincho" panose="02020609040205080304" pitchFamily="49" charset="-128"/>
                <a:cs typeface="Times New Roman" panose="02020603050405020304" pitchFamily="18" charset="0"/>
              </a:rPr>
              <a:t>5 </a:t>
            </a:r>
            <a:r>
              <a:rPr lang="en-US" sz="1100" dirty="0" smtClean="0">
                <a:ea typeface="MS Mincho" panose="02020609040205080304" pitchFamily="49" charset="-128"/>
                <a:cs typeface="Times New Roman" panose="02020603050405020304" pitchFamily="18" charset="0"/>
              </a:rPr>
              <a:t>National </a:t>
            </a:r>
            <a:r>
              <a:rPr lang="en-US" sz="1100" dirty="0">
                <a:ea typeface="MS Mincho" panose="02020609040205080304" pitchFamily="49" charset="-128"/>
                <a:cs typeface="Times New Roman" panose="02020603050405020304" pitchFamily="18" charset="0"/>
              </a:rPr>
              <a:t>Institute on Aging, About Alzheimer’s Disease: Mild Cognitive Impairment. Accessed June 10, 2015 from website: </a:t>
            </a:r>
            <a:r>
              <a:rPr lang="en-US" sz="1100" u="sng" dirty="0">
                <a:solidFill>
                  <a:srgbClr val="0000FF"/>
                </a:solidFill>
                <a:ea typeface="MS Mincho" panose="02020609040205080304" pitchFamily="49" charset="-128"/>
                <a:cs typeface="Times New Roman" panose="02020603050405020304" pitchFamily="18" charset="0"/>
                <a:hlinkClick r:id="rId3"/>
              </a:rPr>
              <a:t>https://www.nia.nih.gov/alzheimers/topics/mild-cognitive-impairment</a:t>
            </a:r>
            <a:r>
              <a:rPr lang="en-US" sz="1100" u="sng" dirty="0">
                <a:solidFill>
                  <a:srgbClr val="0000FF"/>
                </a:solidFill>
                <a:ea typeface="MS Mincho" panose="02020609040205080304" pitchFamily="49" charset="-128"/>
                <a:cs typeface="Times New Roman" panose="02020603050405020304" pitchFamily="18" charset="0"/>
              </a:rPr>
              <a:t>. </a:t>
            </a:r>
            <a:endParaRPr lang="en-US" sz="1100" dirty="0"/>
          </a:p>
          <a:p>
            <a:pPr eaLnBrk="1" hangingPunct="1">
              <a:spcAft>
                <a:spcPts val="1200"/>
              </a:spcAft>
            </a:pPr>
            <a:endParaRPr lang="en-US" altLang="en-US" dirty="0" smtClean="0"/>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9A530D7-7082-469A-A39D-2ADB460AB78A}" type="slidenum">
              <a:rPr lang="en-US" altLang="en-US" smtClean="0">
                <a:solidFill>
                  <a:schemeClr val="accent2"/>
                </a:solidFill>
              </a:rPr>
              <a:pPr fontAlgn="base">
                <a:spcBef>
                  <a:spcPct val="0"/>
                </a:spcBef>
                <a:spcAft>
                  <a:spcPct val="0"/>
                </a:spcAft>
              </a:pPr>
              <a:t>8</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Cognitive Impairment</a:t>
            </a:r>
            <a:endParaRPr lang="en-US" sz="2000" baseline="80000" dirty="0"/>
          </a:p>
        </p:txBody>
      </p:sp>
      <p:sp>
        <p:nvSpPr>
          <p:cNvPr id="29700" name="Content Placeholder 2"/>
          <p:cNvSpPr>
            <a:spLocks noGrp="1"/>
          </p:cNvSpPr>
          <p:nvPr>
            <p:ph idx="1"/>
          </p:nvPr>
        </p:nvSpPr>
        <p:spPr>
          <a:xfrm>
            <a:off x="581025" y="2480494"/>
            <a:ext cx="7219950" cy="3829785"/>
          </a:xfrm>
        </p:spPr>
        <p:txBody>
          <a:bodyPr/>
          <a:lstStyle/>
          <a:p>
            <a:pPr eaLnBrk="1" hangingPunct="1">
              <a:spcAft>
                <a:spcPts val="1200"/>
              </a:spcAft>
            </a:pPr>
            <a:r>
              <a:rPr lang="en-US" altLang="en-US" dirty="0" smtClean="0"/>
              <a:t>Difficulty with cognitive processes that affect everyday life</a:t>
            </a:r>
          </a:p>
          <a:p>
            <a:pPr eaLnBrk="1" hangingPunct="1">
              <a:spcAft>
                <a:spcPts val="1200"/>
              </a:spcAft>
            </a:pPr>
            <a:r>
              <a:rPr lang="en-US" altLang="en-US" dirty="0" smtClean="0"/>
              <a:t>Spans wide range of functioning</a:t>
            </a:r>
          </a:p>
          <a:p>
            <a:pPr eaLnBrk="1" hangingPunct="1">
              <a:spcAft>
                <a:spcPts val="0"/>
              </a:spcAft>
            </a:pPr>
            <a:r>
              <a:rPr lang="en-US" altLang="en-US" dirty="0" smtClean="0"/>
              <a:t>Can occur as a result of </a:t>
            </a:r>
          </a:p>
          <a:p>
            <a:pPr marL="290513" indent="0" eaLnBrk="1" hangingPunct="1">
              <a:spcAft>
                <a:spcPts val="0"/>
              </a:spcAft>
              <a:buNone/>
            </a:pPr>
            <a:r>
              <a:rPr lang="en-US" altLang="en-US" dirty="0" smtClean="0"/>
              <a:t>Alzheimer’s, dementia, stroke, </a:t>
            </a:r>
            <a:endParaRPr lang="en-US" altLang="en-US" dirty="0"/>
          </a:p>
          <a:p>
            <a:pPr marL="290513" indent="0" eaLnBrk="1" hangingPunct="1">
              <a:spcAft>
                <a:spcPts val="0"/>
              </a:spcAft>
              <a:buNone/>
            </a:pPr>
            <a:r>
              <a:rPr lang="en-US" altLang="en-US" dirty="0" smtClean="0"/>
              <a:t>traumatic brain injury</a:t>
            </a:r>
          </a:p>
          <a:p>
            <a:pPr eaLnBrk="1" hangingPunct="1">
              <a:spcAft>
                <a:spcPts val="1200"/>
              </a:spcAft>
            </a:pPr>
            <a:endParaRPr lang="en-US" altLang="en-US" dirty="0"/>
          </a:p>
          <a:p>
            <a:pPr eaLnBrk="1" hangingPunct="1">
              <a:spcAft>
                <a:spcPts val="1200"/>
              </a:spcAft>
            </a:pPr>
            <a:endParaRPr lang="en-US" altLang="en-US" dirty="0" smtClean="0"/>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6 </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and Centers for Disease Control and Prevention. (2013) </a:t>
            </a:r>
            <a:r>
              <a:rPr lang="en-US" sz="1100" i="1" dirty="0">
                <a:ea typeface="MS Mincho" panose="02020609040205080304" pitchFamily="49" charset="-128"/>
                <a:cs typeface="Times New Roman" panose="02020603050405020304" pitchFamily="18" charset="0"/>
              </a:rPr>
              <a:t>The CDC Healthy Brain Initiative: Public Health Road Map for State and National Partnerships, 2013-2018</a:t>
            </a:r>
            <a:r>
              <a:rPr lang="en-US" sz="1100" dirty="0">
                <a:ea typeface="MS Mincho" panose="02020609040205080304" pitchFamily="49" charset="-128"/>
                <a:cs typeface="Times New Roman" panose="02020603050405020304" pitchFamily="18" charset="0"/>
              </a:rPr>
              <a:t>. </a:t>
            </a:r>
            <a:endParaRPr lang="en-US" sz="1100" dirty="0"/>
          </a:p>
          <a:p>
            <a:pPr marL="0" indent="0" eaLnBrk="1" hangingPunct="1">
              <a:spcAft>
                <a:spcPts val="1200"/>
              </a:spcAft>
              <a:buNone/>
            </a:pPr>
            <a:endParaRPr lang="en-US" altLang="en-US" dirty="0" smtClean="0"/>
          </a:p>
        </p:txBody>
      </p:sp>
      <p:pic>
        <p:nvPicPr>
          <p:cNvPr id="5" name="Picture 4" descr="Older woman's close-up of her eyes and nose, looking away from the camera&#10;" title="Image of older woman's face"/>
          <p:cNvPicPr>
            <a:picLocks noChangeAspect="1"/>
          </p:cNvPicPr>
          <p:nvPr/>
        </p:nvPicPr>
        <p:blipFill>
          <a:blip r:embed="rId3"/>
          <a:stretch>
            <a:fillRect/>
          </a:stretch>
        </p:blipFill>
        <p:spPr>
          <a:xfrm>
            <a:off x="4808538" y="2765964"/>
            <a:ext cx="3762375" cy="2508250"/>
          </a:xfrm>
          <a:prstGeom prst="rect">
            <a:avLst/>
          </a:prstGeom>
          <a:ln w="38100" cmpd="sng">
            <a:solidFill>
              <a:schemeClr val="tx1"/>
            </a:solidFill>
          </a:ln>
        </p:spPr>
      </p:pic>
      <p:sp>
        <p:nvSpPr>
          <p:cNvPr id="297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932953A-B481-4A86-881E-EDFD52B5759C}" type="slidenum">
              <a:rPr lang="en-US" altLang="en-US" smtClean="0">
                <a:solidFill>
                  <a:schemeClr val="accent2"/>
                </a:solidFill>
              </a:rPr>
              <a:pPr fontAlgn="base">
                <a:spcBef>
                  <a:spcPct val="0"/>
                </a:spcBef>
                <a:spcAft>
                  <a:spcPct val="0"/>
                </a:spcAft>
              </a:pPr>
              <a:t>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Custom 5">
      <a:dk1>
        <a:sysClr val="windowText" lastClr="000000"/>
      </a:dk1>
      <a:lt1>
        <a:sysClr val="window" lastClr="FFFFFF"/>
      </a:lt1>
      <a:dk2>
        <a:srgbClr val="373545"/>
      </a:dk2>
      <a:lt2>
        <a:srgbClr val="DCD8DC"/>
      </a:lt2>
      <a:accent1>
        <a:srgbClr val="4A0D66"/>
      </a:accent1>
      <a:accent2>
        <a:srgbClr val="8784C7"/>
      </a:accent2>
      <a:accent3>
        <a:srgbClr val="34D9C3"/>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58139</TotalTime>
  <Words>7338</Words>
  <Application>Microsoft Office PowerPoint</Application>
  <PresentationFormat>On-screen Show (4:3)</PresentationFormat>
  <Paragraphs>894</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MS Mincho</vt:lpstr>
      <vt:lpstr>Arial</vt:lpstr>
      <vt:lpstr>Calibri</vt:lpstr>
      <vt:lpstr>Courier New</vt:lpstr>
      <vt:lpstr>Gill Sans MT</vt:lpstr>
      <vt:lpstr>Times New Roman</vt:lpstr>
      <vt:lpstr>Wingdings</vt:lpstr>
      <vt:lpstr>Wingdings 2</vt:lpstr>
      <vt:lpstr>Dividend</vt:lpstr>
      <vt:lpstr>A Public Health Approach to  Alzheimer’s and Other Dementias</vt:lpstr>
      <vt:lpstr>Learning Objectives</vt:lpstr>
      <vt:lpstr>COMPETENCIes</vt:lpstr>
      <vt:lpstr>COMPETENCIes Cont.</vt:lpstr>
      <vt:lpstr>Discussion Question</vt:lpstr>
      <vt:lpstr>Cognitive Health</vt:lpstr>
      <vt:lpstr>Cognitive Aging</vt:lpstr>
      <vt:lpstr>Mild Cognitive Impairment (MCI)</vt:lpstr>
      <vt:lpstr>Cognitive Impairment</vt:lpstr>
      <vt:lpstr>Dementia</vt:lpstr>
      <vt:lpstr>Dementia</vt:lpstr>
      <vt:lpstr>Types of Dementia</vt:lpstr>
      <vt:lpstr>Vascular Dementia</vt:lpstr>
      <vt:lpstr>Alzheimer’s disease</vt:lpstr>
      <vt:lpstr>Alzheimer’s Disease: Overview</vt:lpstr>
      <vt:lpstr>Alzheimer’s Disease: History</vt:lpstr>
      <vt:lpstr>Alzheimer’s Disease:  Physical Changes</vt:lpstr>
      <vt:lpstr>Alzheimer’s Disease: Causes</vt:lpstr>
      <vt:lpstr>Younger-Onset Alzheimer’s Disease</vt:lpstr>
      <vt:lpstr>Discussion Question</vt:lpstr>
      <vt:lpstr>10 Warning Signs of Alzheimer’s</vt:lpstr>
      <vt:lpstr>10 Warning Signs of Alzheimer’s (continued)</vt:lpstr>
      <vt:lpstr>Stages of Alzheimer’s Disease</vt:lpstr>
      <vt:lpstr>Mild Alzheimer’s (Early-Stage)</vt:lpstr>
      <vt:lpstr>Moderate Alzheimer’s (Middle-Stage)</vt:lpstr>
      <vt:lpstr>Severe Alzheimer’s (Late-Stage)</vt:lpstr>
      <vt:lpstr>Risk factors</vt:lpstr>
      <vt:lpstr>Risk Factors: Age</vt:lpstr>
      <vt:lpstr>Risk Factors: Family History, Education</vt:lpstr>
      <vt:lpstr>Risk Factors: Race &amp; Ethnicity</vt:lpstr>
      <vt:lpstr>Risk Factors: Women</vt:lpstr>
      <vt:lpstr>Modifiable Risk Factors:  Head Trauma</vt:lpstr>
      <vt:lpstr>Modifiable Risk Factors: Lifestyle</vt:lpstr>
      <vt:lpstr>Modifiable Risk Factors: Cardiovascular</vt:lpstr>
      <vt:lpstr>Treatment &amp; Management</vt:lpstr>
      <vt:lpstr>Diagnosing Alzheimer’s Disease</vt:lpstr>
      <vt:lpstr>Treating &amp; Managing Alzheimer’s</vt:lpstr>
      <vt:lpstr>Alzheimer’s: Co-Morbidities</vt:lpstr>
      <vt:lpstr>Unique Aspects </vt:lpstr>
      <vt:lpstr>Alzheimer’s: Unique Aspects</vt:lpstr>
      <vt:lpstr>Caregivers</vt:lpstr>
      <vt:lpstr>Alzheimer’s: Caregivers</vt:lpstr>
      <vt:lpstr>Caregivers: Challenges</vt:lpstr>
      <vt:lpstr>Conclusion: Key Points</vt:lpstr>
      <vt:lpstr>Role of Public Health</vt:lpstr>
      <vt:lpstr>Dementia Capable Systems and dementia friendly communities</vt:lpstr>
      <vt:lpstr>For More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Public Health Approach to  Alzheimer’s and Other Dementias</dc:title>
  <dc:subject>Module 2: Alzheimer's and Other Dementias - The Basics</dc:subject>
  <dc:creator>Alzheimer's Association and the Centers for Disease Control and Prevention</dc:creator>
  <cp:keywords>Alzheimer's Association, CDC, Centers for Disease Control, dementia, public health</cp:keywords>
  <dc:description/>
  <cp:lastModifiedBy>Evans, Darren (CDC/ONDIEH/NCCDPHP) (CTR)</cp:lastModifiedBy>
  <cp:revision>186</cp:revision>
  <cp:lastPrinted>2016-11-22T00:40:26Z</cp:lastPrinted>
  <dcterms:created xsi:type="dcterms:W3CDTF">2015-08-13T19:37:01Z</dcterms:created>
  <dcterms:modified xsi:type="dcterms:W3CDTF">2017-10-24T19:41:04Z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