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9144000" cy="6858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4" autoAdjust="0"/>
    <p:restoredTop sz="94660"/>
  </p:normalViewPr>
  <p:slideViewPr>
    <p:cSldViewPr>
      <p:cViewPr varScale="1">
        <p:scale>
          <a:sx n="61" d="100"/>
          <a:sy n="61" d="100"/>
        </p:scale>
        <p:origin x="486" y="60"/>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0E3AFD95-EAC0-40E2-B6FF-744CD3317B6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1</a:t>
            </a:r>
          </a:p>
        </p:txBody>
      </p:sp>
      <p:sp>
        <p:nvSpPr>
          <p:cNvPr id="3" name="日期占位符 2">
            <a:extLst>
              <a:ext uri="{FF2B5EF4-FFF2-40B4-BE49-F238E27FC236}">
                <a16:creationId xmlns:a16="http://schemas.microsoft.com/office/drawing/2014/main" xmlns="" id="{A280CB87-D080-447C-9E30-EB07C303F905}"/>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4DA35E0-277E-4FAF-B949-151B386D8417}" type="datetimeFigureOut">
              <a:rPr lang="en-US" smtClean="0"/>
              <a:t>11/22/2021</a:t>
            </a:fld>
            <a:endParaRPr lang="en-US"/>
          </a:p>
        </p:txBody>
      </p:sp>
      <p:sp>
        <p:nvSpPr>
          <p:cNvPr id="4" name="页脚占位符 3">
            <a:extLst>
              <a:ext uri="{FF2B5EF4-FFF2-40B4-BE49-F238E27FC236}">
                <a16:creationId xmlns:a16="http://schemas.microsoft.com/office/drawing/2014/main" xmlns="" id="{B0EBC149-86A9-44CE-ACA6-737715747266}"/>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a:extLst>
              <a:ext uri="{FF2B5EF4-FFF2-40B4-BE49-F238E27FC236}">
                <a16:creationId xmlns:a16="http://schemas.microsoft.com/office/drawing/2014/main" xmlns="" id="{385AEF5E-39C9-4E32-BD3A-B6D9D8470E9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4E3B2A5-D48B-421F-B805-9603A08DF092}" type="slidenum">
              <a:rPr lang="en-US" smtClean="0"/>
              <a:t>‹#›</a:t>
            </a:fld>
            <a:endParaRPr lang="en-US"/>
          </a:p>
        </p:txBody>
      </p:sp>
    </p:spTree>
    <p:extLst>
      <p:ext uri="{BB962C8B-B14F-4D97-AF65-F5344CB8AC3E}">
        <p14:creationId xmlns:p14="http://schemas.microsoft.com/office/powerpoint/2010/main" val="35586718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1</a:t>
            </a: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565C8A8-D3B1-46E1-9404-300708094B2F}" type="datetimeFigureOut">
              <a:rPr lang="en-US" smtClean="0"/>
              <a:t>11/22/2021</a:t>
            </a:fld>
            <a:endParaRPr 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7D2A7F7-004E-464E-AA33-9693FF6363CC}" type="slidenum">
              <a:rPr lang="en-US" smtClean="0"/>
              <a:t>‹#›</a:t>
            </a:fld>
            <a:endParaRPr lang="en-US"/>
          </a:p>
        </p:txBody>
      </p:sp>
    </p:spTree>
    <p:extLst>
      <p:ext uri="{BB962C8B-B14F-4D97-AF65-F5344CB8AC3E}">
        <p14:creationId xmlns:p14="http://schemas.microsoft.com/office/powerpoint/2010/main" val="32732327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665E790-22D1-4A1D-AE6D-C770EE72558A}" type="datetime1">
              <a:rPr lang="en-US" smtClean="0"/>
              <a:t>11/22/2021</a:t>
            </a:fld>
            <a:endParaRPr lang="en-US"/>
          </a:p>
        </p:txBody>
      </p:sp>
      <p:sp>
        <p:nvSpPr>
          <p:cNvPr id="6" name="Holder 6"/>
          <p:cNvSpPr>
            <a:spLocks noGrp="1"/>
          </p:cNvSpPr>
          <p:nvPr>
            <p:ph type="sldNum" sz="quarter" idx="7"/>
          </p:nvPr>
        </p:nvSpPr>
        <p:spPr>
          <a:xfrm>
            <a:off x="6583680" y="6377940"/>
            <a:ext cx="2103120" cy="342900"/>
          </a:xfrm>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CFDF259-7954-450D-9CC1-C9BBEDFD4147}" type="datetime1">
              <a:rPr lang="en-US" smtClean="0"/>
              <a:t>11/22/2021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F4C862A-7AD6-46A7-A1BA-757A510C3A89}" type="datetime1">
              <a:rPr lang="en-US" smtClean="0"/>
              <a:t>11/22/2021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B7830AC-4BFB-4532-A394-E05EC7ADD81C}" type="datetime1">
              <a:rPr lang="en-US" smtClean="0"/>
              <a:t>11/22/2021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22BC6C-BD1C-4909-BD96-AE4BCBD32485}" type="datetime1">
              <a:rPr lang="en-US" smtClean="0"/>
              <a:t>11/22/2021</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F2E7DA"/>
          </a:solidFill>
        </p:spPr>
        <p:txBody>
          <a:bodyPr wrap="square" lIns="0" tIns="0" rIns="0" bIns="0" rtlCol="0"/>
          <a:lstStyle/>
          <a:p>
            <a:endParaRPr/>
          </a:p>
        </p:txBody>
      </p:sp>
      <p:sp>
        <p:nvSpPr>
          <p:cNvPr id="2" name="Holder 2"/>
          <p:cNvSpPr>
            <a:spLocks noGrp="1"/>
          </p:cNvSpPr>
          <p:nvPr>
            <p:ph type="title"/>
          </p:nvPr>
        </p:nvSpPr>
        <p:spPr>
          <a:xfrm>
            <a:off x="1419860" y="461263"/>
            <a:ext cx="6304279" cy="513080"/>
          </a:xfrm>
          <a:prstGeom prst="rect">
            <a:avLst/>
          </a:prstGeom>
        </p:spPr>
        <p:txBody>
          <a:bodyPr wrap="square" lIns="0" tIns="0" rIns="0" bIns="0">
            <a:spAutoFit/>
          </a:bodyPr>
          <a:lstStyle>
            <a:lvl1pPr>
              <a:defRPr sz="3200" b="1" i="0">
                <a:solidFill>
                  <a:srgbClr val="222613"/>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6AB75EC-BF27-46D2-AD80-7BEC5A19E92A}" type="datetime1">
              <a:rPr lang="en-US" smtClean="0"/>
              <a:t>11/22/2021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a:p>
        </p:txBody>
      </p:sp>
      <p:sp>
        <p:nvSpPr>
          <p:cNvPr id="8" name="灯片编号占位符 8">
            <a:extLst>
              <a:ext uri="{FF2B5EF4-FFF2-40B4-BE49-F238E27FC236}">
                <a16:creationId xmlns:a16="http://schemas.microsoft.com/office/drawing/2014/main" xmlns="" id="{2D1555F5-D5D7-4476-85FC-4DE12CA404DC}"/>
              </a:ext>
            </a:extLst>
          </p:cNvPr>
          <p:cNvSpPr txBox="1"/>
          <p:nvPr userDrawn="1"/>
        </p:nvSpPr>
        <p:spPr>
          <a:xfrm>
            <a:off x="152400" y="223590"/>
            <a:ext cx="2103120"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latin typeface="Arial" panose="020B0604020202020204" pitchFamily="34" charset="0"/>
                <a:cs typeface="Arial" panose="020B0604020202020204" pitchFamily="34" charset="0"/>
              </a:rPr>
              <a:t>‹#›</a:t>
            </a:fld>
            <a:endParaRPr lang="en-US" sz="1400" b="1">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9860" y="461263"/>
            <a:ext cx="6000750" cy="499745"/>
          </a:xfrm>
          <a:prstGeom prst="rect">
            <a:avLst/>
          </a:prstGeom>
        </p:spPr>
        <p:txBody>
          <a:bodyPr vert="horz" wrap="square" lIns="0" tIns="12065" rIns="0" bIns="0" rtlCol="0">
            <a:spAutoFit/>
          </a:bodyPr>
          <a:lstStyle/>
          <a:p>
            <a:pPr marL="12700" algn="r" rtl="1">
              <a:lnSpc>
                <a:spcPct val="100000"/>
              </a:lnSpc>
              <a:spcBef>
                <a:spcPts val="95"/>
              </a:spcBef>
            </a:pPr>
            <a:r>
              <a:rPr lang="ps-AF" sz="3200" b="1" i="0" strike="noStrike" cap="none" spc="0" baseline="0" dirty="0">
                <a:solidFill>
                  <a:srgbClr val="222613"/>
                </a:solidFill>
                <a:effectLst/>
                <a:latin typeface="Arial"/>
                <a:ea typeface="Arial"/>
                <a:cs typeface="Arial"/>
              </a:rPr>
              <a:t>هیپاټایټس بی او یو سالم ماشوم</a:t>
            </a:r>
          </a:p>
        </p:txBody>
      </p:sp>
      <p:sp>
        <p:nvSpPr>
          <p:cNvPr id="3" name="object 3"/>
          <p:cNvSpPr/>
          <p:nvPr/>
        </p:nvSpPr>
        <p:spPr>
          <a:xfrm>
            <a:off x="1913382" y="1600200"/>
            <a:ext cx="5306567" cy="3771900"/>
          </a:xfrm>
          <a:prstGeom prst="rect">
            <a:avLst/>
          </a:prstGeom>
          <a:blipFill>
            <a:blip r:embed="rId2"/>
            <a:stretch>
              <a:fillRect/>
            </a:stretch>
          </a:blipFill>
        </p:spPr>
        <p:txBody>
          <a:bodyPr wrap="square" lIns="0" tIns="0" rIns="0" bIns="0" rtlCol="0"/>
          <a:lstStyle/>
          <a:p>
            <a:endParaRPr/>
          </a:p>
        </p:txBody>
      </p:sp>
      <p:sp>
        <p:nvSpPr>
          <p:cNvPr id="5" name="object 5"/>
          <p:cNvSpPr/>
          <p:nvPr/>
        </p:nvSpPr>
        <p:spPr>
          <a:xfrm>
            <a:off x="6885432" y="5715000"/>
            <a:ext cx="873251" cy="881633"/>
          </a:xfrm>
          <a:prstGeom prst="rect">
            <a:avLst/>
          </a:prstGeom>
          <a:blipFill>
            <a:blip r:embed="rId3"/>
            <a:stretch>
              <a:fillRect/>
            </a:stretch>
          </a:blipFill>
        </p:spPr>
        <p:txBody>
          <a:bodyPr wrap="square" lIns="0" tIns="0" rIns="0" bIns="0" rtlCol="0"/>
          <a:lstStyle/>
          <a:p>
            <a:endParaRPr/>
          </a:p>
        </p:txBody>
      </p:sp>
      <p:sp>
        <p:nvSpPr>
          <p:cNvPr id="6" name="object 6"/>
          <p:cNvSpPr/>
          <p:nvPr/>
        </p:nvSpPr>
        <p:spPr>
          <a:xfrm>
            <a:off x="7996428" y="5991605"/>
            <a:ext cx="766572" cy="526542"/>
          </a:xfrm>
          <a:prstGeom prst="rect">
            <a:avLst/>
          </a:prstGeom>
          <a:blipFill>
            <a:blip r:embed="rId4"/>
            <a:stretch>
              <a:fillRect/>
            </a:stretch>
          </a:blipFill>
        </p:spPr>
        <p:txBody>
          <a:bodyPr wrap="square" lIns="0" tIns="0" rIns="0" bIns="0" rtlCol="0"/>
          <a:lstStyle/>
          <a:p>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57209" cy="153670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a:solidFill>
                  <a:srgbClr val="000000"/>
                </a:solidFill>
                <a:effectLst/>
                <a:latin typeface="Arial"/>
                <a:ea typeface="Arial"/>
                <a:cs typeface="Arial"/>
              </a:rPr>
              <a:t>ایا تاسو کولی شئ له خپلې کورنۍ سره خواړه ووخورئ؟</a:t>
            </a:r>
            <a:endParaRPr sz="1800" dirty="0">
              <a:latin typeface="Arial"/>
              <a:cs typeface="Arial"/>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هو، تاسو کولی شئ د خپلې کورنۍ سره خواړه ووخورئ. ستاسو کورنۍ به په ورته میز باندې د ډوډۍ خوړلو یا د خواړو د لوښو شریکولو سره پر هیپاټایټس بی اخته نشي. ځینې میندې خواړه </a:t>
            </a:r>
            <a:r>
              <a:rPr lang="ps-AF" sz="1800" b="0" i="0" strike="noStrike" cap="none" spc="0" baseline="0" dirty="0" smtClean="0">
                <a:solidFill>
                  <a:srgbClr val="000000"/>
                </a:solidFill>
                <a:effectLst/>
                <a:latin typeface="Arial"/>
                <a:ea typeface="Arial"/>
                <a:cs typeface="Arial"/>
              </a:rPr>
              <a:t>ژوي ېا ېې په خوله ماتوي </a:t>
            </a:r>
            <a:r>
              <a:rPr lang="ps-AF" sz="1800" b="0" i="0" strike="noStrike" cap="none" spc="0" baseline="0" dirty="0">
                <a:solidFill>
                  <a:srgbClr val="000000"/>
                </a:solidFill>
                <a:effectLst/>
                <a:latin typeface="Arial"/>
                <a:ea typeface="Arial"/>
                <a:cs typeface="Arial"/>
              </a:rPr>
              <a:t>او بیا ېې خپلو ماشومانو ته خواړه ورکوي. ډاکټران وايي داسې مه کوئ. ستاسو ماشوم ښايي د هغه خواړو څخه چې تاسو یې ژولې ېا مېده کړې </a:t>
            </a:r>
            <a:r>
              <a:rPr lang="ps-AF" sz="1800" b="0" i="0" strike="noStrike" cap="none" spc="0" baseline="0" dirty="0" smtClean="0">
                <a:solidFill>
                  <a:srgbClr val="000000"/>
                </a:solidFill>
                <a:effectLst/>
                <a:latin typeface="Arial"/>
                <a:ea typeface="Arial"/>
                <a:cs typeface="Arial"/>
              </a:rPr>
              <a:t>وي پر </a:t>
            </a:r>
            <a:r>
              <a:rPr lang="ps-AF" sz="1800" b="0" i="0" strike="noStrike" cap="none" spc="0" baseline="0" dirty="0">
                <a:solidFill>
                  <a:srgbClr val="000000"/>
                </a:solidFill>
                <a:effectLst/>
                <a:latin typeface="Arial"/>
                <a:ea typeface="Arial"/>
                <a:cs typeface="Arial"/>
              </a:rPr>
              <a:t>هیپاټایټس بی </a:t>
            </a:r>
            <a:r>
              <a:rPr lang="ps-AF" sz="1800" b="0" i="0" strike="noStrike" cap="none" spc="0" baseline="0" dirty="0" smtClean="0">
                <a:solidFill>
                  <a:srgbClr val="000000"/>
                </a:solidFill>
                <a:effectLst/>
                <a:latin typeface="Arial"/>
                <a:ea typeface="Arial"/>
                <a:cs typeface="Arial"/>
              </a:rPr>
              <a:t>اخته شي.</a:t>
            </a:r>
            <a:endParaRPr lang="ps-AF" sz="1800" b="0" i="0" strike="noStrike" cap="none" spc="0" baseline="0" dirty="0">
              <a:solidFill>
                <a:srgbClr val="000000"/>
              </a:solidFill>
              <a:effectLst/>
              <a:latin typeface="Arial"/>
              <a:ea typeface="Arial"/>
              <a:cs typeface="Arial"/>
            </a:endParaRP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10</a:t>
            </a:r>
            <a:endParaRPr sz="1400">
              <a:latin typeface="Arial"/>
              <a:cs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089900" cy="98806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a:solidFill>
                  <a:srgbClr val="000000"/>
                </a:solidFill>
                <a:effectLst/>
                <a:latin typeface="Arial"/>
                <a:ea typeface="Arial"/>
                <a:cs typeface="Arial"/>
              </a:rPr>
              <a:t>ایا تاسو کولی شئ خپل ماشوم ته غیږه ورکړئ ېا ېې ښکل کړئ؟</a:t>
            </a:r>
            <a:endParaRPr sz="1800" dirty="0">
              <a:latin typeface="Arial"/>
              <a:cs typeface="Arial"/>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هو، دا خوندي ده چې خپل ماشوم ته غیږه ورکړئ او ښکل ېې کړئ. کله چې تاسو خپل ماشوم ته غېږه ورکوئ ېا ېې </a:t>
            </a:r>
            <a:r>
              <a:rPr lang="ps-AF" sz="1800" b="0" i="0" strike="noStrike" cap="none" spc="0" baseline="0" dirty="0" smtClean="0">
                <a:solidFill>
                  <a:srgbClr val="000000"/>
                </a:solidFill>
                <a:effectLst/>
                <a:latin typeface="Arial"/>
                <a:ea typeface="Arial"/>
                <a:cs typeface="Arial"/>
              </a:rPr>
              <a:t>ښکلوی هیپاټایټس بي ورته </a:t>
            </a:r>
            <a:r>
              <a:rPr lang="ps-AF" sz="1800" b="0" i="0" strike="noStrike" cap="none" spc="0" baseline="0" dirty="0">
                <a:solidFill>
                  <a:srgbClr val="000000"/>
                </a:solidFill>
                <a:effectLst/>
                <a:latin typeface="Arial"/>
                <a:ea typeface="Arial"/>
                <a:cs typeface="Arial"/>
              </a:rPr>
              <a:t>نه انتقالیږي.</a:t>
            </a:r>
          </a:p>
        </p:txBody>
      </p:sp>
      <p:sp>
        <p:nvSpPr>
          <p:cNvPr id="4" name="object 4"/>
          <p:cNvSpPr txBox="1"/>
          <p:nvPr/>
        </p:nvSpPr>
        <p:spPr>
          <a:xfrm>
            <a:off x="307340" y="257048"/>
            <a:ext cx="203835" cy="43878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11</a:t>
            </a:r>
            <a:endParaRPr sz="1400">
              <a:latin typeface="Arial"/>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89595" cy="153670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a:solidFill>
                  <a:srgbClr val="000000"/>
                </a:solidFill>
                <a:effectLst/>
                <a:latin typeface="Arial"/>
                <a:ea typeface="Arial"/>
                <a:cs typeface="Arial"/>
              </a:rPr>
              <a:t>تاسو د خپلې کورنۍ د سالمه ساتلو لپاره څه کولی شئ؟</a:t>
            </a:r>
            <a:endParaRPr sz="1800">
              <a:latin typeface="Arial"/>
              <a:cs typeface="Arial"/>
            </a:endParaRPr>
          </a:p>
          <a:p>
            <a:pPr marL="12700" marR="5080" algn="r" rtl="1">
              <a:lnSpc>
                <a:spcPct val="100000"/>
              </a:lnSpc>
              <a:spcBef>
                <a:spcPts val="595"/>
              </a:spcBef>
            </a:pPr>
            <a:r>
              <a:rPr lang="ps-AF" sz="1800" b="0" i="0" strike="noStrike" cap="none" spc="0" baseline="0">
                <a:solidFill>
                  <a:srgbClr val="000000"/>
                </a:solidFill>
                <a:effectLst/>
                <a:latin typeface="Arial"/>
                <a:ea typeface="Arial"/>
                <a:cs typeface="Arial"/>
              </a:rPr>
              <a:t>هرڅوک چې ستاسو په کور کې اوسیږي باېد ډاکټر ته مراجعه وکړي. دا پدې معنې ده چې ستاسو کورنۍ، ستاسو ماشومان او بل څوک چې ستاسو په کور کې ژوند کوي. ستاسو د ماشوم پلار هم باېد ډاکټر ته مراجعه وکړي. ډاکټر به له دوي سره د هیپاټایټس بی د مخنیوي څرنګوالي په اړه خبرې وکړي.</a:t>
            </a: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12</a:t>
            </a:r>
            <a:endParaRPr sz="1400">
              <a:latin typeface="Arial"/>
              <a:cs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15400" cy="48006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102605"/>
            <a:ext cx="8013700" cy="561340"/>
          </a:xfrm>
          <a:prstGeom prst="rect">
            <a:avLst/>
          </a:prstGeom>
        </p:spPr>
        <p:txBody>
          <a:bodyPr vert="horz" wrap="square" lIns="0" tIns="12700" rIns="0" bIns="0" rtlCol="0">
            <a:spAutoFit/>
          </a:bodyPr>
          <a:lstStyle/>
          <a:p>
            <a:pPr marL="12700" marR="5080" algn="r" rtl="1">
              <a:lnSpc>
                <a:spcPct val="100000"/>
              </a:lnSpc>
              <a:spcBef>
                <a:spcPts val="100"/>
              </a:spcBef>
            </a:pPr>
            <a:r>
              <a:rPr lang="ps-AF" sz="1800" b="0" i="0" strike="noStrike" cap="none" spc="0" baseline="0">
                <a:solidFill>
                  <a:srgbClr val="000000"/>
                </a:solidFill>
                <a:effectLst/>
                <a:latin typeface="Arial"/>
                <a:ea typeface="Arial"/>
                <a:cs typeface="Arial"/>
              </a:rPr>
              <a:t>ایا تاسو کومه پوښتنه لرئ؟ که تاسو پوښتنې لرئ، زه به هڅه وکړم چې ځواب درکړم یا بل څوک پیدا کړم چې ځواب درکړي.</a:t>
            </a: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13</a:t>
            </a:r>
            <a:endParaRPr sz="1400">
              <a:latin typeface="Arial"/>
              <a:cs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5026482"/>
            <a:ext cx="8166100" cy="126238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a:solidFill>
                  <a:srgbClr val="000000"/>
                </a:solidFill>
                <a:effectLst/>
                <a:latin typeface="Arial"/>
                <a:ea typeface="Arial"/>
                <a:cs typeface="Arial"/>
              </a:rPr>
              <a:t>هیپاټایټس بی څه شی دی؟</a:t>
            </a:r>
            <a:endParaRPr sz="1800" dirty="0">
              <a:latin typeface="Arial"/>
              <a:cs typeface="Arial"/>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هیپاټایټس بی یوه جدي ناروغي ده چې په ډیری هیوادونو کې خورا عامه ده.</a:t>
            </a:r>
            <a:endParaRPr lang="en-US" sz="1800" dirty="0">
              <a:latin typeface="Arial"/>
              <a:cs typeface="Arial"/>
            </a:endParaRPr>
          </a:p>
          <a:p>
            <a:pPr marL="12700" marR="5080" algn="r" rtl="1">
              <a:lnSpc>
                <a:spcPct val="100000"/>
              </a:lnSpc>
            </a:pPr>
            <a:r>
              <a:rPr lang="ps-AF" sz="1800" b="0" i="0" strike="noStrike" cap="none" spc="0" baseline="0" dirty="0">
                <a:solidFill>
                  <a:srgbClr val="000000"/>
                </a:solidFill>
                <a:effectLst/>
                <a:latin typeface="Arial"/>
                <a:ea typeface="Arial"/>
                <a:cs typeface="Arial"/>
              </a:rPr>
              <a:t>په ټوله نړۍ کې په ملیونونو خلک په هیپاټایټس بی اخته دي. ډیری خلک په هیپاټایټس بی اخته دي او د ناروغۍ احساس نه کوي</a:t>
            </a:r>
            <a:r>
              <a:rPr lang="ps-AF" sz="1800" b="0" i="0" strike="noStrike" cap="none" spc="0" baseline="0" dirty="0" smtClean="0">
                <a:solidFill>
                  <a:srgbClr val="000000"/>
                </a:solidFill>
                <a:effectLst/>
                <a:latin typeface="Arial"/>
                <a:ea typeface="Arial"/>
                <a:cs typeface="Arial"/>
              </a:rPr>
              <a:t>. نور خلک </a:t>
            </a:r>
            <a:r>
              <a:rPr lang="ps-AF" sz="1800" b="0" i="0" strike="noStrike" cap="none" spc="0" baseline="0" dirty="0">
                <a:solidFill>
                  <a:srgbClr val="000000"/>
                </a:solidFill>
                <a:effectLst/>
                <a:latin typeface="Arial"/>
                <a:ea typeface="Arial"/>
                <a:cs typeface="Arial"/>
              </a:rPr>
              <a:t>د هیپاټایټس بی سره ناروغه کیږي.</a:t>
            </a:r>
          </a:p>
        </p:txBody>
      </p:sp>
      <p:sp>
        <p:nvSpPr>
          <p:cNvPr id="3" name="object 3"/>
          <p:cNvSpPr/>
          <p:nvPr/>
        </p:nvSpPr>
        <p:spPr>
          <a:xfrm>
            <a:off x="1905000" y="762000"/>
            <a:ext cx="5181600" cy="4038600"/>
          </a:xfrm>
          <a:prstGeom prst="rect">
            <a:avLst/>
          </a:prstGeom>
          <a:blipFill>
            <a:blip r:embed="rId2"/>
            <a:stretch>
              <a:fillRect/>
            </a:stretch>
          </a:blipFill>
        </p:spPr>
        <p:txBody>
          <a:bodyPr wrap="square" lIns="0" tIns="0" rIns="0" bIns="0" rtlCol="0"/>
          <a:lstStyle/>
          <a:p>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165852"/>
            <a:ext cx="8149590" cy="875240"/>
          </a:xfrm>
          <a:prstGeom prst="rect">
            <a:avLst/>
          </a:prstGeom>
        </p:spPr>
        <p:txBody>
          <a:bodyPr vert="horz" wrap="square" lIns="0" tIns="43815" rIns="0" bIns="0" rtlCol="0">
            <a:spAutoFit/>
          </a:bodyPr>
          <a:lstStyle/>
          <a:p>
            <a:pPr marL="12700" marR="5080" algn="r" rtl="1">
              <a:spcBef>
                <a:spcPts val="345"/>
              </a:spcBef>
            </a:pPr>
            <a:r>
              <a:rPr lang="ps-AF" sz="1800" b="0" i="0" strike="noStrike" cap="none" spc="0" baseline="0" dirty="0">
                <a:solidFill>
                  <a:srgbClr val="000000"/>
                </a:solidFill>
                <a:effectLst/>
                <a:latin typeface="Arial"/>
                <a:ea typeface="Arial"/>
                <a:cs typeface="Arial"/>
              </a:rPr>
              <a:t>دا خبرې د هغو میرمنو لپاره دي چې په هیپاټایټس بی اخته دي او امیندواره دي یا ېې یوازې ېو ماشوم درلود.</a:t>
            </a:r>
            <a:endParaRPr lang="en-US" sz="1800" dirty="0">
              <a:latin typeface="Arial"/>
              <a:cs typeface="Arial"/>
            </a:endParaRPr>
          </a:p>
          <a:p>
            <a:pPr marL="12700" marR="5080" algn="r" rtl="1"/>
            <a:r>
              <a:rPr lang="ps-AF" sz="1800" b="0" i="0" strike="noStrike" cap="none" spc="0" baseline="0" dirty="0">
                <a:solidFill>
                  <a:srgbClr val="000000"/>
                </a:solidFill>
                <a:effectLst/>
                <a:latin typeface="Arial"/>
                <a:ea typeface="Arial"/>
                <a:cs typeface="Arial"/>
              </a:rPr>
              <a:t>هیپاټایټس بی د نوزاد ماشومانو لپاره خورا جدي کیدی شي. دا خبرې به تاسو ته د هیپاټایټس بی په اړه درس درکړي </a:t>
            </a:r>
            <a:r>
              <a:rPr lang="ps-AF" sz="1800" b="0" i="0" strike="noStrike" cap="none" spc="0" baseline="0" dirty="0" smtClean="0">
                <a:solidFill>
                  <a:srgbClr val="000000"/>
                </a:solidFill>
                <a:effectLst/>
                <a:latin typeface="Arial"/>
                <a:ea typeface="Arial"/>
                <a:cs typeface="Arial"/>
              </a:rPr>
              <a:t>او</a:t>
            </a:r>
            <a:r>
              <a:rPr lang="ps-AF" sz="1800" b="0" i="0" strike="noStrike" cap="none" spc="0" dirty="0" smtClean="0">
                <a:solidFill>
                  <a:srgbClr val="000000"/>
                </a:solidFill>
                <a:effectLst/>
                <a:latin typeface="Arial"/>
                <a:ea typeface="Arial"/>
                <a:cs typeface="Arial"/>
              </a:rPr>
              <a:t> هم چې</a:t>
            </a:r>
            <a:r>
              <a:rPr lang="ps-AF" sz="1800" b="0" i="0" strike="noStrike" cap="none" spc="0" baseline="0" dirty="0" smtClean="0">
                <a:solidFill>
                  <a:srgbClr val="000000"/>
                </a:solidFill>
                <a:effectLst/>
                <a:latin typeface="Arial"/>
                <a:ea typeface="Arial"/>
                <a:cs typeface="Arial"/>
              </a:rPr>
              <a:t> </a:t>
            </a:r>
            <a:r>
              <a:rPr lang="ps-AF" sz="1800" b="0" i="0" strike="noStrike" cap="none" spc="0" baseline="0" dirty="0">
                <a:solidFill>
                  <a:srgbClr val="000000"/>
                </a:solidFill>
                <a:effectLst/>
                <a:latin typeface="Arial"/>
                <a:ea typeface="Arial"/>
                <a:cs typeface="Arial"/>
              </a:rPr>
              <a:t>تاسو باېد څه وکړئ چې ستاسو او ستاسو ماشوم سره د روغتیا په برخه کې مرسته وکړئ.</a:t>
            </a:r>
          </a:p>
        </p:txBody>
      </p:sp>
      <p:sp>
        <p:nvSpPr>
          <p:cNvPr id="7" name="object 4">
            <a:extLst>
              <a:ext uri="{FF2B5EF4-FFF2-40B4-BE49-F238E27FC236}">
                <a16:creationId xmlns:a16="http://schemas.microsoft.com/office/drawing/2014/main" xmlns="" id="{24F2C70A-8817-4754-A8E2-6D9D3029553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3</a:t>
            </a:r>
            <a:endParaRPr sz="1400" b="1">
              <a:latin typeface="Arial"/>
              <a:cs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253095" cy="126238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smtClean="0">
                <a:solidFill>
                  <a:srgbClr val="000000"/>
                </a:solidFill>
                <a:effectLst/>
                <a:latin typeface="Arial"/>
                <a:ea typeface="Arial"/>
                <a:cs typeface="Arial"/>
              </a:rPr>
              <a:t>ېوه ښځه</a:t>
            </a:r>
            <a:r>
              <a:rPr lang="ps-AF" sz="1800" b="1" i="0" strike="noStrike" cap="none" spc="0" dirty="0" smtClean="0">
                <a:solidFill>
                  <a:srgbClr val="000000"/>
                </a:solidFill>
                <a:effectLst/>
                <a:latin typeface="Arial"/>
                <a:ea typeface="Arial"/>
                <a:cs typeface="Arial"/>
              </a:rPr>
              <a:t> </a:t>
            </a:r>
            <a:r>
              <a:rPr lang="ps-AF" sz="1800" b="1" i="0" strike="noStrike" cap="none" spc="0" baseline="0" dirty="0" smtClean="0">
                <a:solidFill>
                  <a:srgbClr val="000000"/>
                </a:solidFill>
                <a:effectLst/>
                <a:latin typeface="Arial"/>
                <a:ea typeface="Arial"/>
                <a:cs typeface="Arial"/>
              </a:rPr>
              <a:t>څنګه </a:t>
            </a:r>
            <a:r>
              <a:rPr lang="ps-AF" sz="1800" b="1" i="0" strike="noStrike" cap="none" spc="0" baseline="0" dirty="0">
                <a:solidFill>
                  <a:srgbClr val="000000"/>
                </a:solidFill>
                <a:effectLst/>
                <a:latin typeface="Arial"/>
                <a:ea typeface="Arial"/>
                <a:cs typeface="Arial"/>
              </a:rPr>
              <a:t>پوه شي </a:t>
            </a:r>
            <a:r>
              <a:rPr lang="ps-AF" sz="1800" b="1" i="0" strike="noStrike" cap="none" spc="0" baseline="0" dirty="0" smtClean="0">
                <a:solidFill>
                  <a:srgbClr val="000000"/>
                </a:solidFill>
                <a:effectLst/>
                <a:latin typeface="Arial"/>
                <a:ea typeface="Arial"/>
                <a:cs typeface="Arial"/>
              </a:rPr>
              <a:t>چې</a:t>
            </a:r>
            <a:r>
              <a:rPr lang="ps-AF" sz="1800" b="1" i="0" strike="noStrike" cap="none" spc="0" dirty="0" smtClean="0">
                <a:solidFill>
                  <a:srgbClr val="000000"/>
                </a:solidFill>
                <a:effectLst/>
                <a:latin typeface="Arial"/>
                <a:ea typeface="Arial"/>
                <a:cs typeface="Arial"/>
              </a:rPr>
              <a:t> هغه په</a:t>
            </a:r>
            <a:r>
              <a:rPr lang="ps-AF" sz="1800" b="1" i="0" strike="noStrike" cap="none" spc="0" baseline="0" dirty="0" smtClean="0">
                <a:solidFill>
                  <a:srgbClr val="000000"/>
                </a:solidFill>
                <a:effectLst/>
                <a:latin typeface="Arial"/>
                <a:ea typeface="Arial"/>
                <a:cs typeface="Arial"/>
              </a:rPr>
              <a:t> </a:t>
            </a:r>
            <a:r>
              <a:rPr lang="ps-AF" sz="1800" b="1" i="0" strike="noStrike" cap="none" spc="0" baseline="0" dirty="0">
                <a:solidFill>
                  <a:srgbClr val="000000"/>
                </a:solidFill>
                <a:effectLst/>
                <a:latin typeface="Arial"/>
                <a:ea typeface="Arial"/>
                <a:cs typeface="Arial"/>
              </a:rPr>
              <a:t>هیپاټایټس </a:t>
            </a:r>
            <a:r>
              <a:rPr lang="ps-AF" b="1" dirty="0" smtClean="0">
                <a:solidFill>
                  <a:srgbClr val="000000"/>
                </a:solidFill>
                <a:latin typeface="Arial"/>
                <a:ea typeface="Arial"/>
                <a:cs typeface="Arial"/>
              </a:rPr>
              <a:t>اخته ده</a:t>
            </a:r>
            <a:r>
              <a:rPr lang="ps-AF" sz="1800" b="1" i="0" strike="noStrike" cap="none" spc="0" baseline="0" dirty="0" smtClean="0">
                <a:solidFill>
                  <a:srgbClr val="000000"/>
                </a:solidFill>
                <a:effectLst/>
                <a:latin typeface="Arial"/>
                <a:ea typeface="Arial"/>
                <a:cs typeface="Arial"/>
              </a:rPr>
              <a:t>؟</a:t>
            </a:r>
            <a:endParaRPr sz="1800" dirty="0">
              <a:latin typeface="Arial" panose="020B0604020202020204" pitchFamily="34" charset="0"/>
              <a:cs typeface="Arial" panose="020B0604020202020204" pitchFamily="34" charset="0"/>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د ټولو امیندواره میرمنو د هیپاټایټس بی معاینه کیږي کله چې دوي ډاکټر ته مراجعه وکړي. که </a:t>
            </a:r>
            <a:r>
              <a:rPr lang="ps-AF" sz="1800" b="0" i="0" strike="noStrike" cap="none" spc="0" baseline="0" dirty="0" smtClean="0">
                <a:solidFill>
                  <a:srgbClr val="000000"/>
                </a:solidFill>
                <a:effectLst/>
                <a:latin typeface="Arial"/>
                <a:ea typeface="Arial"/>
                <a:cs typeface="Arial"/>
              </a:rPr>
              <a:t>ېوه </a:t>
            </a:r>
            <a:r>
              <a:rPr lang="ps-AF" sz="1800" b="0" i="0" strike="noStrike" cap="none" spc="0" baseline="0" dirty="0">
                <a:solidFill>
                  <a:srgbClr val="000000"/>
                </a:solidFill>
                <a:effectLst/>
                <a:latin typeface="Arial"/>
                <a:ea typeface="Arial"/>
                <a:cs typeface="Arial"/>
              </a:rPr>
              <a:t>ښځه د امیندوارۍ په وخت کې ډاکټر ته نه وي تللي، د هغې به د زیږون په وخت کې په روغتون کې معاینه وشي. نرس به د دې معاېنې لپاره د یوې میرمنې له لاس څخه لږ مقدار وینه واخلي.</a:t>
            </a:r>
          </a:p>
        </p:txBody>
      </p:sp>
      <p:sp>
        <p:nvSpPr>
          <p:cNvPr id="7" name="object 4">
            <a:extLst>
              <a:ext uri="{FF2B5EF4-FFF2-40B4-BE49-F238E27FC236}">
                <a16:creationId xmlns:a16="http://schemas.microsoft.com/office/drawing/2014/main" xmlns="" id="{35B5617C-768A-4712-B014-43A32B3DE0F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4</a:t>
            </a:r>
            <a:endParaRPr sz="1400" b="1">
              <a:latin typeface="Arial"/>
              <a:cs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252459" cy="1262380"/>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a:solidFill>
                  <a:srgbClr val="000000"/>
                </a:solidFill>
                <a:effectLst/>
                <a:latin typeface="Arial"/>
                <a:ea typeface="Arial"/>
                <a:cs typeface="Arial"/>
              </a:rPr>
              <a:t>ماشوم څنګه په هیپاټایټس بي اخته کيږي؟</a:t>
            </a:r>
            <a:endParaRPr sz="1800">
              <a:latin typeface="Arial"/>
              <a:cs typeface="Arial"/>
            </a:endParaRPr>
          </a:p>
          <a:p>
            <a:pPr marL="12700" marR="5080" algn="r" rtl="1">
              <a:lnSpc>
                <a:spcPct val="100000"/>
              </a:lnSpc>
              <a:spcBef>
                <a:spcPts val="595"/>
              </a:spcBef>
            </a:pPr>
            <a:r>
              <a:rPr lang="ps-AF" sz="1800" b="0" i="0" strike="noStrike" cap="none" spc="0" baseline="0">
                <a:solidFill>
                  <a:srgbClr val="000000"/>
                </a:solidFill>
                <a:effectLst/>
                <a:latin typeface="Arial"/>
                <a:ea typeface="Arial"/>
                <a:cs typeface="Arial"/>
              </a:rPr>
              <a:t>هغه ښځه چې په هیپاټایټس بی اخته وي کولی شي خپل ماشوم ته د زیږون پرمهال هیپاټایټس بی انتقال کړي. که یو ماشوم په هیپاټایټس بی اخته شي، ماشوم ښايي ډیر ناروغه شي کله چې هغه لوی کیږي.</a:t>
            </a:r>
          </a:p>
        </p:txBody>
      </p:sp>
      <p:sp>
        <p:nvSpPr>
          <p:cNvPr id="7" name="object 4">
            <a:extLst>
              <a:ext uri="{FF2B5EF4-FFF2-40B4-BE49-F238E27FC236}">
                <a16:creationId xmlns:a16="http://schemas.microsoft.com/office/drawing/2014/main" xmlns="" id="{8032082F-2815-4243-BA32-1C832BD6934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5</a:t>
            </a:r>
            <a:endParaRPr sz="1400" b="1">
              <a:latin typeface="Arial"/>
              <a:cs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99120" cy="997709"/>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a:solidFill>
                  <a:srgbClr val="000000"/>
                </a:solidFill>
                <a:effectLst/>
                <a:latin typeface="Arial"/>
                <a:ea typeface="Arial"/>
                <a:cs typeface="Arial"/>
              </a:rPr>
              <a:t>آیا ډاکټران کولی </a:t>
            </a:r>
            <a:r>
              <a:rPr lang="ps-AF" sz="1800" b="1" i="0" strike="noStrike" cap="none" spc="0" baseline="0" dirty="0" smtClean="0">
                <a:solidFill>
                  <a:srgbClr val="000000"/>
                </a:solidFill>
                <a:effectLst/>
                <a:latin typeface="Arial"/>
                <a:ea typeface="Arial"/>
                <a:cs typeface="Arial"/>
              </a:rPr>
              <a:t>شي د ماشومانو په </a:t>
            </a:r>
            <a:r>
              <a:rPr lang="ps-AF" sz="1800" b="1" i="0" strike="noStrike" cap="none" spc="0" baseline="0" dirty="0">
                <a:solidFill>
                  <a:srgbClr val="000000"/>
                </a:solidFill>
                <a:effectLst/>
                <a:latin typeface="Arial"/>
                <a:ea typeface="Arial"/>
                <a:cs typeface="Arial"/>
              </a:rPr>
              <a:t>هیپاټایټس </a:t>
            </a:r>
            <a:r>
              <a:rPr lang="ps-AF" sz="1800" b="1" i="0" strike="noStrike" cap="none" spc="0" baseline="0" dirty="0" smtClean="0">
                <a:solidFill>
                  <a:srgbClr val="000000"/>
                </a:solidFill>
                <a:effectLst/>
                <a:latin typeface="Arial"/>
                <a:ea typeface="Arial"/>
                <a:cs typeface="Arial"/>
              </a:rPr>
              <a:t>بی اخته کیدو څخه </a:t>
            </a:r>
            <a:r>
              <a:rPr lang="ps-AF" sz="1800" b="1" i="0" strike="noStrike" cap="none" spc="0" baseline="0" dirty="0">
                <a:solidFill>
                  <a:srgbClr val="000000"/>
                </a:solidFill>
                <a:effectLst/>
                <a:latin typeface="Arial"/>
                <a:ea typeface="Arial"/>
                <a:cs typeface="Arial"/>
              </a:rPr>
              <a:t>مخه ونیسي؟</a:t>
            </a:r>
            <a:endParaRPr sz="1800" dirty="0">
              <a:latin typeface="Arial"/>
              <a:cs typeface="Arial"/>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هو. په متحده ایالاتو کې ټول نوي زیږیدلي ماشومانو ته د هیپاټایټس بی د مخنیوي لپاره ټيکې یا واکسین ورکول کیږي. لومړی ټیکه د ماشوم زیږون وروسته په روغتون کې ماشوم ته ورکول کیږي.</a:t>
            </a:r>
          </a:p>
        </p:txBody>
      </p:sp>
      <p:sp>
        <p:nvSpPr>
          <p:cNvPr id="7" name="object 4">
            <a:extLst>
              <a:ext uri="{FF2B5EF4-FFF2-40B4-BE49-F238E27FC236}">
                <a16:creationId xmlns:a16="http://schemas.microsoft.com/office/drawing/2014/main" xmlns="" id="{671B6D80-84C5-49ED-841F-DFB36CDA0DA7}"/>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6</a:t>
            </a:r>
            <a:endParaRPr sz="1400" b="1">
              <a:latin typeface="Arial"/>
              <a:cs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089900" cy="1551707"/>
          </a:xfrm>
          <a:prstGeom prst="rect">
            <a:avLst/>
          </a:prstGeom>
        </p:spPr>
        <p:txBody>
          <a:bodyPr vert="horz" wrap="square" lIns="0" tIns="88900" rIns="0" bIns="0" rtlCol="0">
            <a:spAutoFit/>
          </a:bodyPr>
          <a:lstStyle/>
          <a:p>
            <a:pPr marL="12700" algn="r" rtl="1">
              <a:lnSpc>
                <a:spcPct val="100000"/>
              </a:lnSpc>
              <a:spcBef>
                <a:spcPts val="700"/>
              </a:spcBef>
            </a:pPr>
            <a:r>
              <a:rPr lang="ps-AF" sz="1800" b="1" i="0" strike="noStrike" cap="none" spc="0" baseline="0" dirty="0">
                <a:solidFill>
                  <a:srgbClr val="000000"/>
                </a:solidFill>
                <a:effectLst/>
                <a:latin typeface="Arial"/>
                <a:ea typeface="Arial"/>
                <a:cs typeface="Arial"/>
              </a:rPr>
              <a:t>یو ماشوم څومره ټیکو ته اړتیا لري چې د هغه </a:t>
            </a:r>
            <a:r>
              <a:rPr lang="ps-AF" sz="1800" b="1" i="0" strike="noStrike" cap="none" spc="0" baseline="0" dirty="0" smtClean="0">
                <a:solidFill>
                  <a:srgbClr val="000000"/>
                </a:solidFill>
                <a:effectLst/>
                <a:latin typeface="Arial"/>
                <a:ea typeface="Arial"/>
                <a:cs typeface="Arial"/>
              </a:rPr>
              <a:t>پر</a:t>
            </a:r>
            <a:r>
              <a:rPr lang="ps-AF" sz="1800" b="1" i="0" strike="noStrike" cap="none" spc="0" dirty="0" smtClean="0">
                <a:solidFill>
                  <a:srgbClr val="000000"/>
                </a:solidFill>
                <a:effectLst/>
                <a:latin typeface="Arial"/>
                <a:ea typeface="Arial"/>
                <a:cs typeface="Arial"/>
              </a:rPr>
              <a:t> </a:t>
            </a:r>
            <a:r>
              <a:rPr lang="ps-AF" sz="1800" b="1" i="0" strike="noStrike" cap="none" spc="0" baseline="0" dirty="0" smtClean="0">
                <a:solidFill>
                  <a:srgbClr val="000000"/>
                </a:solidFill>
                <a:effectLst/>
                <a:latin typeface="Arial"/>
                <a:ea typeface="Arial"/>
                <a:cs typeface="Arial"/>
              </a:rPr>
              <a:t>هیپاټایټس </a:t>
            </a:r>
            <a:r>
              <a:rPr lang="ps-AF" sz="1800" b="1" i="0" strike="noStrike" cap="none" spc="0" baseline="0" dirty="0">
                <a:solidFill>
                  <a:srgbClr val="000000"/>
                </a:solidFill>
                <a:effectLst/>
                <a:latin typeface="Arial"/>
                <a:ea typeface="Arial"/>
                <a:cs typeface="Arial"/>
              </a:rPr>
              <a:t>بی څخه مخنیوی وشي؟</a:t>
            </a:r>
            <a:endParaRPr sz="1800" dirty="0">
              <a:latin typeface="Arial"/>
              <a:cs typeface="Arial"/>
            </a:endParaRPr>
          </a:p>
          <a:p>
            <a:pPr marL="12700" marR="5080" algn="r" rtl="1">
              <a:lnSpc>
                <a:spcPct val="100000"/>
              </a:lnSpc>
              <a:spcBef>
                <a:spcPts val="595"/>
              </a:spcBef>
            </a:pPr>
            <a:r>
              <a:rPr lang="ps-AF" sz="1800" b="0" i="0" strike="noStrike" cap="none" spc="0" baseline="0" dirty="0">
                <a:solidFill>
                  <a:srgbClr val="000000"/>
                </a:solidFill>
                <a:effectLst/>
                <a:latin typeface="Arial"/>
                <a:ea typeface="Arial"/>
                <a:cs typeface="Arial"/>
              </a:rPr>
              <a:t>ماشومان </a:t>
            </a:r>
            <a:r>
              <a:rPr lang="ps-AF" sz="1800" b="0" i="0" strike="noStrike" cap="none" spc="0" baseline="0" dirty="0" smtClean="0">
                <a:solidFill>
                  <a:srgbClr val="000000"/>
                </a:solidFill>
                <a:effectLst/>
                <a:latin typeface="Arial"/>
                <a:ea typeface="Arial"/>
                <a:cs typeface="Arial"/>
              </a:rPr>
              <a:t>ته د </a:t>
            </a:r>
            <a:r>
              <a:rPr lang="ps-AF" sz="1800" b="0" i="0" strike="noStrike" cap="none" spc="0" baseline="0" dirty="0">
                <a:solidFill>
                  <a:srgbClr val="000000"/>
                </a:solidFill>
                <a:effectLst/>
                <a:latin typeface="Arial"/>
                <a:ea typeface="Arial"/>
                <a:cs typeface="Arial"/>
              </a:rPr>
              <a:t>هیپاټایټس بی لپاره </a:t>
            </a:r>
            <a:r>
              <a:rPr lang="en-US" sz="1800" b="0" i="0" strike="noStrike" cap="none" spc="0" baseline="0" dirty="0">
                <a:solidFill>
                  <a:srgbClr val="000000"/>
                </a:solidFill>
                <a:effectLst/>
                <a:latin typeface="Arial"/>
                <a:ea typeface="Arial"/>
                <a:cs typeface="Arial"/>
              </a:rPr>
              <a:t>3</a:t>
            </a:r>
            <a:r>
              <a:rPr lang="ps-AF" sz="1800" b="0" i="0" strike="noStrike" cap="none" spc="0" baseline="0" dirty="0">
                <a:solidFill>
                  <a:srgbClr val="000000"/>
                </a:solidFill>
                <a:effectLst/>
                <a:latin typeface="Arial"/>
                <a:ea typeface="Arial"/>
                <a:cs typeface="Arial"/>
              </a:rPr>
              <a:t> یا ډیر ټیکې </a:t>
            </a:r>
            <a:r>
              <a:rPr lang="ps-AF" sz="1800" b="0" i="0" strike="noStrike" cap="none" spc="0" baseline="0" dirty="0" smtClean="0">
                <a:solidFill>
                  <a:srgbClr val="000000"/>
                </a:solidFill>
                <a:effectLst/>
                <a:latin typeface="Arial"/>
                <a:ea typeface="Arial"/>
                <a:cs typeface="Arial"/>
              </a:rPr>
              <a:t>لګول</a:t>
            </a:r>
            <a:r>
              <a:rPr lang="ps-AF" sz="1800" b="0" i="0" strike="noStrike" cap="none" spc="0" dirty="0" smtClean="0">
                <a:solidFill>
                  <a:srgbClr val="000000"/>
                </a:solidFill>
                <a:effectLst/>
                <a:latin typeface="Arial"/>
                <a:ea typeface="Arial"/>
                <a:cs typeface="Arial"/>
              </a:rPr>
              <a:t> کیږي</a:t>
            </a:r>
            <a:r>
              <a:rPr lang="ps-AF" sz="1800" b="0" i="0" strike="noStrike" cap="none" spc="0" baseline="0" dirty="0" smtClean="0">
                <a:solidFill>
                  <a:srgbClr val="000000"/>
                </a:solidFill>
                <a:effectLst/>
                <a:latin typeface="Arial"/>
                <a:ea typeface="Arial"/>
                <a:cs typeface="Arial"/>
              </a:rPr>
              <a:t>. </a:t>
            </a:r>
            <a:r>
              <a:rPr lang="ps-AF" sz="1800" b="0" i="0" strike="noStrike" cap="none" spc="0" baseline="0" dirty="0">
                <a:solidFill>
                  <a:srgbClr val="000000"/>
                </a:solidFill>
                <a:effectLst/>
                <a:latin typeface="Arial"/>
                <a:ea typeface="Arial"/>
                <a:cs typeface="Arial"/>
              </a:rPr>
              <a:t>ستاسو د ماشوم ډاکټر به تاسو ته ووایي چې ستاسو ماشوم د هیپاټایټس بی څخه د مخنیوي لپاره څومره ټیکو ته اړتیا لري. ستاسو ډاکټر به تاسو څخه وغواړي چې خپل ماشوم د معاینې او نورو ټیکو لپاره کلینیک ته راولئ. دا تاسو سره مرسته کوي چې سالم ماشوم ولرئ.</a:t>
            </a:r>
          </a:p>
        </p:txBody>
      </p:sp>
      <p:sp>
        <p:nvSpPr>
          <p:cNvPr id="4" name="object 4"/>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7</a:t>
            </a:r>
            <a:endParaRPr sz="1400">
              <a:latin typeface="Arial"/>
              <a:cs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47056"/>
            <a:ext cx="8547100" cy="1710725"/>
          </a:xfrm>
          <a:prstGeom prst="rect">
            <a:avLst/>
          </a:prstGeom>
        </p:spPr>
        <p:txBody>
          <a:bodyPr vert="horz" wrap="square" lIns="0" tIns="67945" rIns="0" bIns="0" rtlCol="0">
            <a:spAutoFit/>
          </a:bodyPr>
          <a:lstStyle/>
          <a:p>
            <a:pPr marL="12700" algn="r" rtl="1">
              <a:lnSpc>
                <a:spcPct val="100000"/>
              </a:lnSpc>
              <a:spcBef>
                <a:spcPts val="535"/>
              </a:spcBef>
            </a:pPr>
            <a:r>
              <a:rPr lang="ps-AF" sz="1800" b="1" i="0" strike="noStrike" cap="none" spc="0" baseline="0" dirty="0">
                <a:solidFill>
                  <a:srgbClr val="000000"/>
                </a:solidFill>
                <a:effectLst/>
                <a:latin typeface="Arial"/>
                <a:ea typeface="Arial"/>
                <a:cs typeface="Arial"/>
              </a:rPr>
              <a:t>تاسو خپل ماشوم کله ډاکټر ته راولئ؟</a:t>
            </a:r>
            <a:endParaRPr sz="1800" dirty="0">
              <a:latin typeface="Arial"/>
              <a:cs typeface="Arial"/>
            </a:endParaRPr>
          </a:p>
          <a:p>
            <a:pPr marL="12700" marR="5080" algn="r" rtl="1">
              <a:lnSpc>
                <a:spcPct val="92600"/>
              </a:lnSpc>
              <a:spcBef>
                <a:spcPts val="600"/>
              </a:spcBef>
            </a:pPr>
            <a:r>
              <a:rPr lang="ps-AF" sz="1800" b="0" i="0" strike="noStrike" cap="none" spc="0" baseline="0" dirty="0">
                <a:solidFill>
                  <a:srgbClr val="000000"/>
                </a:solidFill>
                <a:effectLst/>
                <a:latin typeface="Arial"/>
                <a:ea typeface="Arial"/>
                <a:cs typeface="Arial"/>
              </a:rPr>
              <a:t>ستاسو ډاکټر یا نرس به تاسو ته ووایي چې کله خپل ماشوم کلینیک ته راولئ. ستاسو ماشوم باېد د هیپاټایټس بی لپاره دوهمه ټیکه ترلاسه کړي کله چې د هغه عمر د </a:t>
            </a:r>
            <a:r>
              <a:rPr lang="en-US" sz="1800" b="0" i="0" strike="noStrike" cap="none" spc="0" baseline="0" dirty="0">
                <a:solidFill>
                  <a:srgbClr val="000000"/>
                </a:solidFill>
                <a:effectLst/>
                <a:latin typeface="Arial"/>
                <a:ea typeface="Arial"/>
                <a:cs typeface="Arial"/>
              </a:rPr>
              <a:t>1</a:t>
            </a:r>
            <a:r>
              <a:rPr lang="ps-AF" sz="1800" b="0" i="0" strike="noStrike" cap="none" spc="0" baseline="0" dirty="0">
                <a:solidFill>
                  <a:srgbClr val="000000"/>
                </a:solidFill>
                <a:effectLst/>
                <a:latin typeface="Arial"/>
                <a:ea typeface="Arial"/>
                <a:cs typeface="Arial"/>
              </a:rPr>
              <a:t> څخه تر </a:t>
            </a:r>
            <a:r>
              <a:rPr lang="en-US" sz="1800" b="0" i="0" strike="noStrike" cap="none" spc="0" baseline="0" dirty="0">
                <a:solidFill>
                  <a:srgbClr val="000000"/>
                </a:solidFill>
                <a:effectLst/>
                <a:latin typeface="Arial"/>
                <a:ea typeface="Arial"/>
                <a:cs typeface="Arial"/>
              </a:rPr>
              <a:t>2</a:t>
            </a:r>
            <a:r>
              <a:rPr lang="ps-AF" sz="1800" b="0" i="0" strike="noStrike" cap="none" spc="0" baseline="0" dirty="0">
                <a:solidFill>
                  <a:srgbClr val="000000"/>
                </a:solidFill>
                <a:effectLst/>
                <a:latin typeface="Arial"/>
                <a:ea typeface="Arial"/>
                <a:cs typeface="Arial"/>
              </a:rPr>
              <a:t> میاشتو پورې وي. دا ډیره اړینه ده چې خپل ماشوم د دې ټیکو لګولو لپاره ډاکټر ته راولئ. د دوهمې ټېکې څخه وروسته، ستاسو ماشوم اړتیا لري چې د هیپاټایټس بی لپاره درېمه ټيکه واخلي. ډاکټر به تاسو ته ووایي کله چې تاسو اړتیا لرئ د دې ټيکې لپاره </a:t>
            </a:r>
            <a:r>
              <a:rPr lang="ps-AF" sz="1800" b="0" i="0" strike="noStrike" cap="none" spc="0" baseline="0" dirty="0" smtClean="0">
                <a:solidFill>
                  <a:srgbClr val="000000"/>
                </a:solidFill>
                <a:effectLst/>
                <a:latin typeface="Arial"/>
                <a:ea typeface="Arial"/>
                <a:cs typeface="Arial"/>
              </a:rPr>
              <a:t>بیا </a:t>
            </a:r>
            <a:r>
              <a:rPr lang="ps-AF" sz="1800" b="0" i="0" strike="noStrike" cap="none" spc="0" baseline="0" dirty="0">
                <a:solidFill>
                  <a:srgbClr val="000000"/>
                </a:solidFill>
                <a:effectLst/>
                <a:latin typeface="Arial"/>
                <a:ea typeface="Arial"/>
                <a:cs typeface="Arial"/>
              </a:rPr>
              <a:t>راشئ. هغه به تاسو ته دا هم ووایي چې آیا ستاسو ماشوم نورو ټیکو ته اړتیا لري که نه.</a:t>
            </a:r>
          </a:p>
        </p:txBody>
      </p:sp>
      <p:sp>
        <p:nvSpPr>
          <p:cNvPr id="4" name="object 4"/>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8</a:t>
            </a:r>
            <a:endParaRPr sz="1400">
              <a:latin typeface="Arial"/>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3581400" y="5163912"/>
            <a:ext cx="4840111" cy="289823"/>
          </a:xfrm>
          <a:prstGeom prst="rect">
            <a:avLst/>
          </a:prstGeom>
        </p:spPr>
        <p:txBody>
          <a:bodyPr vert="horz" wrap="square" lIns="0" tIns="12700" rIns="0" bIns="0" rtlCol="0">
            <a:spAutoFit/>
          </a:bodyPr>
          <a:lstStyle/>
          <a:p>
            <a:pPr marL="12700" algn="r" rtl="1">
              <a:lnSpc>
                <a:spcPct val="100000"/>
              </a:lnSpc>
              <a:spcBef>
                <a:spcPts val="100"/>
              </a:spcBef>
            </a:pPr>
            <a:r>
              <a:rPr lang="ps-AF" sz="1800" b="1" i="0" strike="noStrike" cap="none" spc="0" baseline="0" dirty="0">
                <a:solidFill>
                  <a:srgbClr val="000000"/>
                </a:solidFill>
                <a:effectLst/>
                <a:latin typeface="Arial"/>
                <a:ea typeface="Arial"/>
                <a:cs typeface="Arial"/>
              </a:rPr>
              <a:t>ایا تاسو کولی شئ خپل ماشوم ته شیدې ورکړئ؟</a:t>
            </a:r>
            <a:endParaRPr sz="1800" dirty="0">
              <a:latin typeface="Arial"/>
              <a:cs typeface="Arial"/>
            </a:endParaRPr>
          </a:p>
        </p:txBody>
      </p:sp>
      <p:sp>
        <p:nvSpPr>
          <p:cNvPr id="5" name="object 5"/>
          <p:cNvSpPr txBox="1"/>
          <p:nvPr/>
        </p:nvSpPr>
        <p:spPr>
          <a:xfrm>
            <a:off x="444500" y="5453049"/>
            <a:ext cx="8013700" cy="561340"/>
          </a:xfrm>
          <a:prstGeom prst="rect">
            <a:avLst/>
          </a:prstGeom>
        </p:spPr>
        <p:txBody>
          <a:bodyPr vert="horz" wrap="square" lIns="0" tIns="12700" rIns="0" bIns="0" rtlCol="0">
            <a:spAutoFit/>
          </a:bodyPr>
          <a:lstStyle/>
          <a:p>
            <a:pPr marL="12700" marR="5080" algn="r" rtl="1">
              <a:spcBef>
                <a:spcPts val="100"/>
              </a:spcBef>
            </a:pPr>
            <a:r>
              <a:rPr lang="ps-AF" sz="1800" b="0" i="0" strike="noStrike" cap="none" spc="0" baseline="0">
                <a:solidFill>
                  <a:srgbClr val="000000"/>
                </a:solidFill>
                <a:effectLst/>
                <a:latin typeface="Arial"/>
                <a:ea typeface="Arial"/>
                <a:cs typeface="Arial"/>
              </a:rPr>
              <a:t>هو، تاسو کولی شئ خپل ماشوم ته شیدې ورکړئ تاسو خپل ماشوم ته د شیدو په ورکولو سره پر هیپاټایټس بی نه اخته کيږي.</a:t>
            </a:r>
          </a:p>
        </p:txBody>
      </p:sp>
      <p:sp>
        <p:nvSpPr>
          <p:cNvPr id="9" name="object 4">
            <a:extLst>
              <a:ext uri="{FF2B5EF4-FFF2-40B4-BE49-F238E27FC236}">
                <a16:creationId xmlns:a16="http://schemas.microsoft.com/office/drawing/2014/main" xmlns="" id="{F86D447E-64A8-414D-8BA3-C28D96BC09D9}"/>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9</a:t>
            </a:r>
            <a:endParaRPr sz="1400" b="1">
              <a:latin typeface="Arial"/>
              <a:cs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等线</vt:lpstr>
      <vt:lpstr>Arial</vt:lpstr>
      <vt:lpstr>Calibri</vt:lpstr>
      <vt:lpstr>Office Theme</vt:lpstr>
      <vt:lpstr>هیپاټایټس بی او یو سالم ماشوم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هیپاټایټس بی او یو سالم ماشوم</dc:title>
  <dc:subject>د انګلیسي د لاسرسي وړ نسخې لپاره، لیدنه وکړئ د غیر لاتیني کریکټ ژبو لپاره مطابقت په https://www.cdc.gov/afghan -evac/index.html </dc:subject>
  <dc:creator>HHS/CDC/OID/NCHHSTP/DVH</dc:creator>
  <cp:keywords>Perinatal,Hepatitis B,Education for Mothers</cp:keywords>
  <cp:lastModifiedBy>Jac Abbott</cp:lastModifiedBy>
  <cp:revision>17</cp:revision>
  <dcterms:created xsi:type="dcterms:W3CDTF">2021-11-18T00:26:51Z</dcterms:created>
  <dcterms:modified xsi:type="dcterms:W3CDTF">2021-11-22T14:09:37Z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2010-04-15T00:00:00Z</vt:filetime>
  </property>
  <property fmtid="{D5CDD505-2E9C-101B-9397-08002B2CF9AE}" pid="3" name="Creator">
    <vt:lpwstr>Acrobat PDFMaker 8.1 for PowerPoint</vt:lpwstr>
  </property>
  <property fmtid="{D5CDD505-2E9C-101B-9397-08002B2CF9AE}" pid="4" name="LastSaved">
    <vt:filetime>2021-11-18T00:00:00Z</vt:filetime>
  </property>
</Properties>
</file>