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9144000" cy="6858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55" autoAdjust="0"/>
    <p:restoredTop sz="94660"/>
  </p:normalViewPr>
  <p:slideViewPr>
    <p:cSldViewPr>
      <p:cViewPr varScale="1">
        <p:scale>
          <a:sx n="34" d="100"/>
          <a:sy n="34" d="100"/>
        </p:scale>
        <p:origin x="1278" y="78"/>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0E3AFD95-EAC0-40E2-B6FF-744CD3317B6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1</a:t>
            </a:r>
          </a:p>
        </p:txBody>
      </p:sp>
      <p:sp>
        <p:nvSpPr>
          <p:cNvPr id="3" name="日期占位符 2">
            <a:extLst>
              <a:ext uri="{FF2B5EF4-FFF2-40B4-BE49-F238E27FC236}">
                <a16:creationId xmlns="" xmlns:a16="http://schemas.microsoft.com/office/drawing/2014/main" id="{A280CB87-D080-447C-9E30-EB07C303F905}"/>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4DA35E0-277E-4FAF-B949-151B386D8417}" type="datetimeFigureOut">
              <a:rPr lang="en-US" smtClean="0"/>
              <a:t>11/22/2021</a:t>
            </a:fld>
            <a:endParaRPr lang="en-US"/>
          </a:p>
        </p:txBody>
      </p:sp>
      <p:sp>
        <p:nvSpPr>
          <p:cNvPr id="4" name="页脚占位符 3">
            <a:extLst>
              <a:ext uri="{FF2B5EF4-FFF2-40B4-BE49-F238E27FC236}">
                <a16:creationId xmlns="" xmlns:a16="http://schemas.microsoft.com/office/drawing/2014/main" id="{B0EBC149-86A9-44CE-ACA6-737715747266}"/>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a:extLst>
              <a:ext uri="{FF2B5EF4-FFF2-40B4-BE49-F238E27FC236}">
                <a16:creationId xmlns="" xmlns:a16="http://schemas.microsoft.com/office/drawing/2014/main" id="{385AEF5E-39C9-4E32-BD3A-B6D9D8470E9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4E3B2A5-D48B-421F-B805-9603A08DF092}" type="slidenum">
              <a:rPr lang="en-US" smtClean="0"/>
              <a:t>‹#›</a:t>
            </a:fld>
            <a:endParaRPr lang="en-US"/>
          </a:p>
        </p:txBody>
      </p:sp>
    </p:spTree>
    <p:extLst>
      <p:ext uri="{BB962C8B-B14F-4D97-AF65-F5344CB8AC3E}">
        <p14:creationId xmlns:p14="http://schemas.microsoft.com/office/powerpoint/2010/main" val="355867187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r>
              <a:rPr lang="en-US"/>
              <a:t>1</a:t>
            </a: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565C8A8-D3B1-46E1-9404-300708094B2F}" type="datetimeFigureOut">
              <a:rPr lang="en-US" smtClean="0"/>
              <a:t>11/22/2021</a:t>
            </a:fld>
            <a:endParaRPr lang="en-US"/>
          </a:p>
        </p:txBody>
      </p:sp>
      <p:sp>
        <p:nvSpPr>
          <p:cNvPr id="4" name="幻灯片图像占位符 3"/>
          <p:cNvSpPr>
            <a:spLocks noGrp="1" noRot="1" noChangeAspect="1"/>
          </p:cNvSpPr>
          <p:nvPr>
            <p:ph type="sldImg" idx="2"/>
          </p:nvPr>
        </p:nvSpPr>
        <p:spPr>
          <a:xfrm>
            <a:off x="3028950" y="857250"/>
            <a:ext cx="3086100" cy="2314575"/>
          </a:xfrm>
          <a:prstGeom prst="rect">
            <a:avLst/>
          </a:prstGeom>
          <a:noFill/>
          <a:ln w="12700">
            <a:solidFill>
              <a:prstClr val="black"/>
            </a:solidFill>
          </a:ln>
        </p:spPr>
      </p:sp>
      <p:sp>
        <p:nvSpPr>
          <p:cNvPr id="5" name="备注占位符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7D2A7F7-004E-464E-AA33-9693FF6363CC}" type="slidenum">
              <a:rPr lang="en-US" smtClean="0"/>
              <a:t>‹#›</a:t>
            </a:fld>
            <a:endParaRPr lang="en-US"/>
          </a:p>
        </p:txBody>
      </p:sp>
    </p:spTree>
    <p:extLst>
      <p:ext uri="{BB962C8B-B14F-4D97-AF65-F5344CB8AC3E}">
        <p14:creationId xmlns:p14="http://schemas.microsoft.com/office/powerpoint/2010/main" val="32732327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665E790-22D1-4A1D-AE6D-C770EE72558A}" type="datetime1">
              <a:rPr lang="en-US" smtClean="0"/>
              <a:t>11/22/2021</a:t>
            </a:fld>
            <a:endParaRPr lang="en-US"/>
          </a:p>
        </p:txBody>
      </p:sp>
      <p:sp>
        <p:nvSpPr>
          <p:cNvPr id="6" name="Holder 6"/>
          <p:cNvSpPr>
            <a:spLocks noGrp="1"/>
          </p:cNvSpPr>
          <p:nvPr>
            <p:ph type="sldNum" sz="quarter" idx="7"/>
          </p:nvPr>
        </p:nvSpPr>
        <p:spPr>
          <a:xfrm>
            <a:off x="6583680" y="6377940"/>
            <a:ext cx="2103120" cy="342900"/>
          </a:xfrm>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CFDF259-7954-450D-9CC1-C9BBEDFD4147}" type="datetime1">
              <a:rPr lang="en-US" smtClean="0"/>
              <a:t>11/22/2021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F4C862A-7AD6-46A7-A1BA-757A510C3A89}" type="datetime1">
              <a:rPr lang="en-US" smtClean="0"/>
              <a:t>11/22/2021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2261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B7830AC-4BFB-4532-A394-E05EC7ADD81C}" type="datetime1">
              <a:rPr lang="en-US" smtClean="0"/>
              <a:t>11/22/2021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22BC6C-BD1C-4909-BD96-AE4BCBD32485}" type="datetime1">
              <a:rPr lang="en-US" smtClean="0"/>
              <a:t>11/22/2021</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F2E7DA"/>
          </a:solidFill>
        </p:spPr>
        <p:txBody>
          <a:bodyPr wrap="square" lIns="0" tIns="0" rIns="0" bIns="0" rtlCol="0"/>
          <a:lstStyle/>
          <a:p>
            <a:endParaRPr/>
          </a:p>
        </p:txBody>
      </p:sp>
      <p:sp>
        <p:nvSpPr>
          <p:cNvPr id="2" name="Holder 2"/>
          <p:cNvSpPr>
            <a:spLocks noGrp="1"/>
          </p:cNvSpPr>
          <p:nvPr>
            <p:ph type="title"/>
          </p:nvPr>
        </p:nvSpPr>
        <p:spPr>
          <a:xfrm>
            <a:off x="1419860" y="461263"/>
            <a:ext cx="6304279" cy="513080"/>
          </a:xfrm>
          <a:prstGeom prst="rect">
            <a:avLst/>
          </a:prstGeom>
        </p:spPr>
        <p:txBody>
          <a:bodyPr wrap="square" lIns="0" tIns="0" rIns="0" bIns="0">
            <a:spAutoFit/>
          </a:bodyPr>
          <a:lstStyle>
            <a:lvl1pPr>
              <a:defRPr sz="3200" b="1" i="0">
                <a:solidFill>
                  <a:srgbClr val="222613"/>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6AB75EC-BF27-46D2-AD80-7BEC5A19E92A}" type="datetime1">
              <a:rPr lang="en-US" smtClean="0"/>
              <a:t>11/22/2021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lang="en-US" smtClean="0"/>
              <a:t>‹#›</a:t>
            </a:fld>
            <a:endParaRPr/>
          </a:p>
        </p:txBody>
      </p:sp>
      <p:sp>
        <p:nvSpPr>
          <p:cNvPr id="8" name="灯片编号占位符 8">
            <a:extLst>
              <a:ext uri="{FF2B5EF4-FFF2-40B4-BE49-F238E27FC236}">
                <a16:creationId xmlns="" xmlns:a16="http://schemas.microsoft.com/office/drawing/2014/main" id="{2D1555F5-D5D7-4476-85FC-4DE12CA404DC}"/>
              </a:ext>
            </a:extLst>
          </p:cNvPr>
          <p:cNvSpPr txBox="1"/>
          <p:nvPr userDrawn="1"/>
        </p:nvSpPr>
        <p:spPr>
          <a:xfrm>
            <a:off x="152400" y="223590"/>
            <a:ext cx="2103120" cy="342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400" b="1" smtClean="0">
                <a:latin typeface="Arial" panose="020B0604020202020204" pitchFamily="34" charset="0"/>
                <a:cs typeface="Arial" panose="020B0604020202020204" pitchFamily="34" charset="0"/>
              </a:rPr>
              <a:t>‹#›</a:t>
            </a:fld>
            <a:endParaRPr lang="en-US" sz="1400" b="1">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9860" y="461263"/>
            <a:ext cx="6000750" cy="499745"/>
          </a:xfrm>
          <a:prstGeom prst="rect">
            <a:avLst/>
          </a:prstGeom>
        </p:spPr>
        <p:txBody>
          <a:bodyPr vert="horz" wrap="square" lIns="0" tIns="12065" rIns="0" bIns="0" rtlCol="0">
            <a:spAutoFit/>
          </a:bodyPr>
          <a:lstStyle/>
          <a:p>
            <a:pPr marL="12700" algn="r" rtl="1">
              <a:lnSpc>
                <a:spcPct val="100000"/>
              </a:lnSpc>
              <a:spcBef>
                <a:spcPts val="95"/>
              </a:spcBef>
            </a:pPr>
            <a:r>
              <a:rPr lang="x-none" sz="3200" b="1" i="0" strike="noStrike" cap="none" spc="0" baseline="0" dirty="0">
                <a:solidFill>
                  <a:srgbClr val="222613"/>
                </a:solidFill>
                <a:effectLst/>
                <a:latin typeface="Arial"/>
                <a:ea typeface="Arial"/>
                <a:cs typeface="Arial"/>
              </a:rPr>
              <a:t>هیپاتیت </a:t>
            </a:r>
            <a:r>
              <a:rPr lang="en-US" sz="3200" b="1" i="0" strike="noStrike" cap="none" spc="0" baseline="0" dirty="0">
                <a:solidFill>
                  <a:srgbClr val="222613"/>
                </a:solidFill>
                <a:effectLst/>
                <a:latin typeface="Arial"/>
                <a:ea typeface="Arial"/>
                <a:cs typeface="Arial"/>
              </a:rPr>
              <a:t>B</a:t>
            </a:r>
            <a:r>
              <a:rPr lang="x-none" sz="3200" b="1" i="0" strike="noStrike" cap="none" spc="0" baseline="0" dirty="0">
                <a:solidFill>
                  <a:srgbClr val="222613"/>
                </a:solidFill>
                <a:effectLst/>
                <a:latin typeface="Arial"/>
                <a:ea typeface="Arial"/>
                <a:cs typeface="Arial"/>
              </a:rPr>
              <a:t> و یک طفل صحتمند</a:t>
            </a:r>
          </a:p>
        </p:txBody>
      </p:sp>
      <p:sp>
        <p:nvSpPr>
          <p:cNvPr id="3" name="object 3"/>
          <p:cNvSpPr/>
          <p:nvPr/>
        </p:nvSpPr>
        <p:spPr>
          <a:xfrm>
            <a:off x="1913382" y="1600200"/>
            <a:ext cx="5306567" cy="3771900"/>
          </a:xfrm>
          <a:prstGeom prst="rect">
            <a:avLst/>
          </a:prstGeom>
          <a:blipFill>
            <a:blip r:embed="rId2"/>
            <a:stretch>
              <a:fillRect/>
            </a:stretch>
          </a:blipFill>
        </p:spPr>
        <p:txBody>
          <a:bodyPr wrap="square" lIns="0" tIns="0" rIns="0" bIns="0" rtlCol="0"/>
          <a:lstStyle/>
          <a:p>
            <a:endParaRPr/>
          </a:p>
        </p:txBody>
      </p:sp>
      <p:sp>
        <p:nvSpPr>
          <p:cNvPr id="5" name="object 5"/>
          <p:cNvSpPr/>
          <p:nvPr/>
        </p:nvSpPr>
        <p:spPr>
          <a:xfrm>
            <a:off x="6885432" y="5715000"/>
            <a:ext cx="873251" cy="881633"/>
          </a:xfrm>
          <a:prstGeom prst="rect">
            <a:avLst/>
          </a:prstGeom>
          <a:blipFill>
            <a:blip r:embed="rId3"/>
            <a:stretch>
              <a:fillRect/>
            </a:stretch>
          </a:blipFill>
        </p:spPr>
        <p:txBody>
          <a:bodyPr wrap="square" lIns="0" tIns="0" rIns="0" bIns="0" rtlCol="0"/>
          <a:lstStyle/>
          <a:p>
            <a:endParaRPr/>
          </a:p>
        </p:txBody>
      </p:sp>
      <p:sp>
        <p:nvSpPr>
          <p:cNvPr id="6" name="object 6"/>
          <p:cNvSpPr/>
          <p:nvPr/>
        </p:nvSpPr>
        <p:spPr>
          <a:xfrm>
            <a:off x="7996428" y="5991605"/>
            <a:ext cx="766572" cy="526542"/>
          </a:xfrm>
          <a:prstGeom prst="rect">
            <a:avLst/>
          </a:prstGeom>
          <a:blipFill>
            <a:blip r:embed="rId4"/>
            <a:stretch>
              <a:fillRect/>
            </a:stretch>
          </a:blipFill>
        </p:spPr>
        <p:txBody>
          <a:bodyPr wrap="square" lIns="0" tIns="0" rIns="0" bIns="0" rtlCol="0"/>
          <a:lstStyle/>
          <a:p>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57209" cy="153670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آیا می توانید همراه با فامیل تان غذا بخورید؟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بلی، شما می توانید همراه با فامیل تان غذا بخورید. وقتی با فامیل تان در یک میز و یا در یک ظرف غذا می خورید، اعضای فامیل به این مریضی مبتلا نمی شوند. بعضی از مادران غذا را می جوند و در دهان طفل خود می گذارند. توصیه داکتران این است که این کار را نکنید. ممکن است نوزاد تان از غذایی که شما آن را برای وی جویده اید، به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مبتلا شوند.</a:t>
            </a: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10</a:t>
            </a:r>
            <a:endParaRPr sz="1400">
              <a:latin typeface="Arial"/>
              <a:cs typeface="Aria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089900" cy="98806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آیا می توانید طفل تان را بغل کنید یا ببوسید؟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بلی، بغل کردن یا بوسیدن طفل تان، خطری برای وی به همراه ندارد.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از طریق بغل کردن و بوسیدن به طفل تان منتقل نمی شود.</a:t>
            </a:r>
          </a:p>
        </p:txBody>
      </p:sp>
      <p:sp>
        <p:nvSpPr>
          <p:cNvPr id="4" name="object 4"/>
          <p:cNvSpPr txBox="1"/>
          <p:nvPr/>
        </p:nvSpPr>
        <p:spPr>
          <a:xfrm>
            <a:off x="307340" y="257048"/>
            <a:ext cx="203835" cy="43878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11</a:t>
            </a:r>
            <a:endParaRPr sz="1400">
              <a:latin typeface="Arial"/>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89595" cy="126238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برای حفظ سلامت فامیل تان چه کار می توانید بکنید؟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تک تک اعضای فامیل تان باید به داکتر مراجعه کنند. یعنی فامیل تان، اولادتان و هرکس دیگری که با شما در خانه تان زندگی می کند. پدر طفل تان هم باید به داکتر مراجعه کند. داکتر به آنها خواهد گفت که چطور از ابتلا به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جلوگیری کنند.</a:t>
            </a: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12</a:t>
            </a:r>
            <a:endParaRPr sz="1400">
              <a:latin typeface="Arial"/>
              <a:cs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15400" cy="48006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102605"/>
            <a:ext cx="8013700" cy="561340"/>
          </a:xfrm>
          <a:prstGeom prst="rect">
            <a:avLst/>
          </a:prstGeom>
        </p:spPr>
        <p:txBody>
          <a:bodyPr vert="horz" wrap="square" lIns="0" tIns="12700" rIns="0" bIns="0" rtlCol="0">
            <a:spAutoFit/>
          </a:bodyPr>
          <a:lstStyle/>
          <a:p>
            <a:pPr marL="12700" marR="5080" algn="r" rtl="1">
              <a:lnSpc>
                <a:spcPct val="100000"/>
              </a:lnSpc>
              <a:spcBef>
                <a:spcPts val="100"/>
              </a:spcBef>
            </a:pPr>
            <a:r>
              <a:rPr lang="x-none" sz="1800" b="0" i="0" strike="noStrike" cap="none" spc="0" baseline="0">
                <a:solidFill>
                  <a:srgbClr val="000000"/>
                </a:solidFill>
                <a:effectLst/>
                <a:latin typeface="Arial"/>
                <a:ea typeface="Arial"/>
                <a:cs typeface="Arial"/>
              </a:rPr>
              <a:t>سوالی دارید؟ اگر سوالی دارید، کوشش می کنم که به آنها جواب بدهم و یا شخصی دیگر را پیدا کنم تا به آنها جواب بدهد.</a:t>
            </a:r>
          </a:p>
        </p:txBody>
      </p:sp>
      <p:sp>
        <p:nvSpPr>
          <p:cNvPr id="4" name="object 4"/>
          <p:cNvSpPr txBox="1"/>
          <p:nvPr/>
        </p:nvSpPr>
        <p:spPr>
          <a:xfrm>
            <a:off x="307340" y="257048"/>
            <a:ext cx="22352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13</a:t>
            </a:r>
            <a:endParaRPr sz="1400">
              <a:latin typeface="Arial"/>
              <a:cs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5026482"/>
            <a:ext cx="8166100" cy="126238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هیپاتیت </a:t>
            </a:r>
            <a:r>
              <a:rPr lang="en-US" sz="1800" b="1" i="0" strike="noStrike" cap="none" spc="0" baseline="0">
                <a:solidFill>
                  <a:srgbClr val="000000"/>
                </a:solidFill>
                <a:effectLst/>
                <a:latin typeface="Arial"/>
                <a:ea typeface="Arial"/>
                <a:cs typeface="Arial"/>
              </a:rPr>
              <a:t>B</a:t>
            </a:r>
            <a:r>
              <a:rPr lang="x-none" sz="1800" b="1" i="0" strike="noStrike" cap="none" spc="0" baseline="0">
                <a:solidFill>
                  <a:srgbClr val="000000"/>
                </a:solidFill>
                <a:effectLst/>
                <a:latin typeface="Arial"/>
                <a:ea typeface="Arial"/>
                <a:cs typeface="Arial"/>
              </a:rPr>
              <a:t> چیست؟</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یک مریضی شدید است که در بسیاری از کشورهای جهان شایع است.</a:t>
            </a:r>
            <a:endParaRPr lang="en-US" sz="1800">
              <a:latin typeface="Arial"/>
              <a:cs typeface="Arial"/>
            </a:endParaRPr>
          </a:p>
          <a:p>
            <a:pPr marL="12700" marR="5080" algn="r" rtl="1">
              <a:lnSpc>
                <a:spcPct val="100000"/>
              </a:lnSpc>
            </a:pPr>
            <a:r>
              <a:rPr lang="x-none" sz="1800" b="0" i="0" strike="noStrike" cap="none" spc="0" baseline="0">
                <a:solidFill>
                  <a:srgbClr val="000000"/>
                </a:solidFill>
                <a:effectLst/>
                <a:latin typeface="Arial"/>
                <a:ea typeface="Arial"/>
                <a:cs typeface="Arial"/>
              </a:rPr>
              <a:t>ملیون ها نفر در سراسر جهان به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مبتلا هستند. بسیاری از اشخاص به این مرض مبتلا هستند و اما احساس مریضی نمی کنند. بسیاری دیگر از مبتلایان، مریض هم می شوند.</a:t>
            </a:r>
          </a:p>
        </p:txBody>
      </p:sp>
      <p:sp>
        <p:nvSpPr>
          <p:cNvPr id="3" name="object 3"/>
          <p:cNvSpPr/>
          <p:nvPr/>
        </p:nvSpPr>
        <p:spPr>
          <a:xfrm>
            <a:off x="1905000" y="762000"/>
            <a:ext cx="5181600" cy="4038600"/>
          </a:xfrm>
          <a:prstGeom prst="rect">
            <a:avLst/>
          </a:prstGeom>
          <a:blipFill>
            <a:blip r:embed="rId2"/>
            <a:stretch>
              <a:fillRect/>
            </a:stretch>
          </a:blipFill>
        </p:spPr>
        <p:txBody>
          <a:bodyPr wrap="square" lIns="0" tIns="0" rIns="0" bIns="0" rtlCol="0"/>
          <a:lstStyle/>
          <a:p>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165852"/>
            <a:ext cx="8149590" cy="866775"/>
          </a:xfrm>
          <a:prstGeom prst="rect">
            <a:avLst/>
          </a:prstGeom>
        </p:spPr>
        <p:txBody>
          <a:bodyPr vert="horz" wrap="square" lIns="0" tIns="43815" rIns="0" bIns="0" rtlCol="0">
            <a:spAutoFit/>
          </a:bodyPr>
          <a:lstStyle/>
          <a:p>
            <a:pPr marL="12700" marR="5080" algn="r" rtl="1">
              <a:spcBef>
                <a:spcPts val="345"/>
              </a:spcBef>
            </a:pPr>
            <a:r>
              <a:rPr lang="x-none" sz="1800" b="0" i="0" strike="noStrike" cap="none" spc="0" baseline="0">
                <a:solidFill>
                  <a:srgbClr val="000000"/>
                </a:solidFill>
                <a:effectLst/>
                <a:latin typeface="Arial"/>
                <a:ea typeface="Arial"/>
                <a:cs typeface="Arial"/>
              </a:rPr>
              <a:t>این گفتگو اختصاص دارد به زنان حامله و زاچه ای که به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مبتلا هستند.</a:t>
            </a:r>
            <a:endParaRPr lang="en-US" sz="1800">
              <a:latin typeface="Arial"/>
              <a:cs typeface="Arial"/>
            </a:endParaRPr>
          </a:p>
          <a:p>
            <a:pPr marL="12700" marR="5080" algn="r" rtl="1"/>
            <a:r>
              <a:rPr lang="x-none" sz="1800" b="0" i="0" strike="noStrike" cap="none" spc="0" baseline="0">
                <a:solidFill>
                  <a:srgbClr val="000000"/>
                </a:solidFill>
                <a:effectLst/>
                <a:latin typeface="Arial"/>
                <a:ea typeface="Arial"/>
                <a:cs typeface="Arial"/>
              </a:rPr>
              <a:t>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ممکن است نوزاد را به شدت مریض کند. در این گفتگو درباره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و طریقه های حفظ سلامت خود و طفل تان به شما معلومات می دهیم.</a:t>
            </a:r>
          </a:p>
        </p:txBody>
      </p:sp>
      <p:sp>
        <p:nvSpPr>
          <p:cNvPr id="7" name="object 4">
            <a:extLst>
              <a:ext uri="{FF2B5EF4-FFF2-40B4-BE49-F238E27FC236}">
                <a16:creationId xmlns="" xmlns:a16="http://schemas.microsoft.com/office/drawing/2014/main" id="{24F2C70A-8817-4754-A8E2-6D9D3029553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3</a:t>
            </a:r>
            <a:endParaRPr sz="1400" b="1">
              <a:latin typeface="Arial"/>
              <a:cs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253095" cy="126238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یک زن چطور بفهمد که به هیپاتیت </a:t>
            </a:r>
            <a:r>
              <a:rPr lang="en-US" sz="1800" b="1" i="0" strike="noStrike" cap="none" spc="0" baseline="0">
                <a:solidFill>
                  <a:srgbClr val="000000"/>
                </a:solidFill>
                <a:effectLst/>
                <a:latin typeface="Arial"/>
                <a:ea typeface="Arial"/>
                <a:cs typeface="Arial"/>
              </a:rPr>
              <a:t>B</a:t>
            </a:r>
            <a:r>
              <a:rPr lang="x-none" sz="1800" b="1" i="0" strike="noStrike" cap="none" spc="0" baseline="0">
                <a:solidFill>
                  <a:srgbClr val="000000"/>
                </a:solidFill>
                <a:effectLst/>
                <a:latin typeface="Arial"/>
                <a:ea typeface="Arial"/>
                <a:cs typeface="Arial"/>
              </a:rPr>
              <a:t> مبتلا است؟</a:t>
            </a:r>
            <a:endParaRPr sz="1800">
              <a:latin typeface="Arial" panose="020B0604020202020204" pitchFamily="34" charset="0"/>
              <a:cs typeface="Arial" panose="020B0604020202020204" pitchFamily="34" charset="0"/>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تمام زنان حامله وقتی به داکتر مراجعه می کنند، به آنها گفته می شود که آزمایش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بدهند. اگر زنی از وقتی که حامله شده است به داکتر مراجعه نکرده است، در وقت وضع حمل در شفاخانه، از او آزمایش گرفته می شود. نرس برای انجام آزمایش، مقداری خون از بازوی زن می گیرد.</a:t>
            </a:r>
          </a:p>
        </p:txBody>
      </p:sp>
      <p:sp>
        <p:nvSpPr>
          <p:cNvPr id="7" name="object 4">
            <a:extLst>
              <a:ext uri="{FF2B5EF4-FFF2-40B4-BE49-F238E27FC236}">
                <a16:creationId xmlns="" xmlns:a16="http://schemas.microsoft.com/office/drawing/2014/main" id="{35B5617C-768A-4712-B014-43A32B3DE0F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4</a:t>
            </a:r>
            <a:endParaRPr sz="1400" b="1">
              <a:latin typeface="Arial"/>
              <a:cs typeface="Aria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252459" cy="98806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یک نوزاد چطور به هیپاتیت </a:t>
            </a:r>
            <a:r>
              <a:rPr lang="en-US" sz="1800" b="1" i="0" strike="noStrike" cap="none" spc="0" baseline="0">
                <a:solidFill>
                  <a:srgbClr val="000000"/>
                </a:solidFill>
                <a:effectLst/>
                <a:latin typeface="Arial"/>
                <a:ea typeface="Arial"/>
                <a:cs typeface="Arial"/>
              </a:rPr>
              <a:t>B</a:t>
            </a:r>
            <a:r>
              <a:rPr lang="x-none" sz="1800" b="1" i="0" strike="noStrike" cap="none" spc="0" baseline="0">
                <a:solidFill>
                  <a:srgbClr val="000000"/>
                </a:solidFill>
                <a:effectLst/>
                <a:latin typeface="Arial"/>
                <a:ea typeface="Arial"/>
                <a:cs typeface="Arial"/>
              </a:rPr>
              <a:t> مبتلا می شود؟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این مریضی ممکن است از زن دچار این مریضی، در طی وضع حمل، به طفل او منتقل شود. اگر یک نوزاد به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مبتلا شود، بعد از تولد و در جریان رشد ممکن است به شدت مریض شود.</a:t>
            </a:r>
          </a:p>
        </p:txBody>
      </p:sp>
      <p:sp>
        <p:nvSpPr>
          <p:cNvPr id="7" name="object 4">
            <a:extLst>
              <a:ext uri="{FF2B5EF4-FFF2-40B4-BE49-F238E27FC236}">
                <a16:creationId xmlns="" xmlns:a16="http://schemas.microsoft.com/office/drawing/2014/main" id="{8032082F-2815-4243-BA32-1C832BD69346}"/>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5</a:t>
            </a:r>
            <a:endParaRPr sz="1400" b="1">
              <a:latin typeface="Arial"/>
              <a:cs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199120" cy="98806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آیا داکتران می توانند از ابتلای نوزادان به هیپاتیت </a:t>
            </a:r>
            <a:r>
              <a:rPr lang="en-US" sz="1800" b="1" i="0" strike="noStrike" cap="none" spc="0" baseline="0">
                <a:solidFill>
                  <a:srgbClr val="000000"/>
                </a:solidFill>
                <a:effectLst/>
                <a:latin typeface="Arial"/>
                <a:ea typeface="Arial"/>
                <a:cs typeface="Arial"/>
              </a:rPr>
              <a:t>B</a:t>
            </a:r>
            <a:r>
              <a:rPr lang="x-none" sz="1800" b="1" i="0" strike="noStrike" cap="none" spc="0" baseline="0">
                <a:solidFill>
                  <a:srgbClr val="000000"/>
                </a:solidFill>
                <a:effectLst/>
                <a:latin typeface="Arial"/>
                <a:ea typeface="Arial"/>
                <a:cs typeface="Arial"/>
              </a:rPr>
              <a:t> جلوگیری کنند؟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بلی. تمام نوزادانی که در ایالات متحده متولد می شوند، برای محافظت شدن از این مریضی، پیچکاری یا واکسین می شوند. پیچکاری اول در شفاخانه بعد از تولد طفل تطبیق می شود.</a:t>
            </a:r>
          </a:p>
        </p:txBody>
      </p:sp>
      <p:sp>
        <p:nvSpPr>
          <p:cNvPr id="7" name="object 4">
            <a:extLst>
              <a:ext uri="{FF2B5EF4-FFF2-40B4-BE49-F238E27FC236}">
                <a16:creationId xmlns="" xmlns:a16="http://schemas.microsoft.com/office/drawing/2014/main" id="{671B6D80-84C5-49ED-841F-DFB36CDA0DA7}"/>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6</a:t>
            </a:r>
            <a:endParaRPr sz="1400" b="1">
              <a:latin typeface="Arial"/>
              <a:cs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26482"/>
            <a:ext cx="8089900" cy="1536700"/>
          </a:xfrm>
          <a:prstGeom prst="rect">
            <a:avLst/>
          </a:prstGeom>
        </p:spPr>
        <p:txBody>
          <a:bodyPr vert="horz" wrap="square" lIns="0" tIns="88900" rIns="0" bIns="0" rtlCol="0">
            <a:spAutoFit/>
          </a:bodyPr>
          <a:lstStyle/>
          <a:p>
            <a:pPr marL="12700" algn="r" rtl="1">
              <a:lnSpc>
                <a:spcPct val="100000"/>
              </a:lnSpc>
              <a:spcBef>
                <a:spcPts val="700"/>
              </a:spcBef>
            </a:pPr>
            <a:r>
              <a:rPr lang="x-none" sz="1800" b="1" i="0" strike="noStrike" cap="none" spc="0" baseline="0">
                <a:solidFill>
                  <a:srgbClr val="000000"/>
                </a:solidFill>
                <a:effectLst/>
                <a:latin typeface="Arial"/>
                <a:ea typeface="Arial"/>
                <a:cs typeface="Arial"/>
              </a:rPr>
              <a:t>یک طفل برای اینکه از مریضی هیپاتیت </a:t>
            </a:r>
            <a:r>
              <a:rPr lang="en-US" sz="1800" b="1" i="0" strike="noStrike" cap="none" spc="0" baseline="0">
                <a:solidFill>
                  <a:srgbClr val="000000"/>
                </a:solidFill>
                <a:effectLst/>
                <a:latin typeface="Arial"/>
                <a:ea typeface="Arial"/>
                <a:cs typeface="Arial"/>
              </a:rPr>
              <a:t>B</a:t>
            </a:r>
            <a:r>
              <a:rPr lang="x-none" sz="1800" b="1" i="0" strike="noStrike" cap="none" spc="0" baseline="0">
                <a:solidFill>
                  <a:srgbClr val="000000"/>
                </a:solidFill>
                <a:effectLst/>
                <a:latin typeface="Arial"/>
                <a:ea typeface="Arial"/>
                <a:cs typeface="Arial"/>
              </a:rPr>
              <a:t> محفوظ بماند، چند مرتبه باید پیچکاری شود؟</a:t>
            </a:r>
            <a:endParaRPr sz="1800">
              <a:latin typeface="Arial"/>
              <a:cs typeface="Arial"/>
            </a:endParaRPr>
          </a:p>
          <a:p>
            <a:pPr marL="12700" marR="5080" algn="r" rtl="1">
              <a:lnSpc>
                <a:spcPct val="100000"/>
              </a:lnSpc>
              <a:spcBef>
                <a:spcPts val="595"/>
              </a:spcBef>
            </a:pPr>
            <a:r>
              <a:rPr lang="x-none" sz="1800" b="0" i="0" strike="noStrike" cap="none" spc="0" baseline="0">
                <a:solidFill>
                  <a:srgbClr val="000000"/>
                </a:solidFill>
                <a:effectLst/>
                <a:latin typeface="Arial"/>
                <a:ea typeface="Arial"/>
                <a:cs typeface="Arial"/>
              </a:rPr>
              <a:t>نوزادان برای محفوظ ماندن از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سه مرتبه یا بیشتر پیچکاری می شوند. داکتر طفل شما به شما خواهد گفت که طفل تان برای محفوظ ماندن از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چند مرتبه باید پیچکاری کند. همچنین داکترتان از شما درخواست خواهد کرد که نوزادتان را برای معاینه یا تطبیق پیچکاری های دیگر، به کلینیک بیاورید. این کار به حفظ سلامت طفل تان کمک می کند.</a:t>
            </a:r>
          </a:p>
        </p:txBody>
      </p:sp>
      <p:sp>
        <p:nvSpPr>
          <p:cNvPr id="4" name="object 4"/>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7</a:t>
            </a:r>
            <a:endParaRPr sz="1400">
              <a:latin typeface="Arial"/>
              <a:cs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047056"/>
            <a:ext cx="8547100" cy="1942587"/>
          </a:xfrm>
          <a:prstGeom prst="rect">
            <a:avLst/>
          </a:prstGeom>
        </p:spPr>
        <p:txBody>
          <a:bodyPr vert="horz" wrap="square" lIns="0" tIns="67945" rIns="0" bIns="0" rtlCol="0">
            <a:spAutoFit/>
          </a:bodyPr>
          <a:lstStyle/>
          <a:p>
            <a:pPr marL="12700" algn="r" rtl="1">
              <a:lnSpc>
                <a:spcPct val="100000"/>
              </a:lnSpc>
              <a:spcBef>
                <a:spcPts val="535"/>
              </a:spcBef>
            </a:pPr>
            <a:r>
              <a:rPr lang="x-none" sz="1800" b="1" i="0" strike="noStrike" cap="none" spc="0" baseline="0">
                <a:solidFill>
                  <a:srgbClr val="000000"/>
                </a:solidFill>
                <a:effectLst/>
                <a:latin typeface="Arial"/>
                <a:ea typeface="Arial"/>
                <a:cs typeface="Arial"/>
              </a:rPr>
              <a:t>چه وقت طفل تان را باید نزد داکتر بیاورید؟</a:t>
            </a:r>
            <a:endParaRPr sz="1800">
              <a:latin typeface="Arial"/>
              <a:cs typeface="Arial"/>
            </a:endParaRPr>
          </a:p>
          <a:p>
            <a:pPr marL="12700" marR="5080" algn="r" rtl="1">
              <a:lnSpc>
                <a:spcPct val="92600"/>
              </a:lnSpc>
              <a:spcBef>
                <a:spcPts val="600"/>
              </a:spcBef>
            </a:pPr>
            <a:r>
              <a:rPr lang="x-none" sz="1800" b="0" i="0" strike="noStrike" cap="none" spc="0" baseline="0">
                <a:solidFill>
                  <a:srgbClr val="000000"/>
                </a:solidFill>
                <a:effectLst/>
                <a:latin typeface="Arial"/>
                <a:ea typeface="Arial"/>
                <a:cs typeface="Arial"/>
              </a:rPr>
              <a:t>داکتر یا نرس تان به شما خواهد گفت که چه وقت نوزادتان را به کلینیک بیاورید. پیچکاری دوم هیپاتیت </a:t>
            </a:r>
            <a:r>
              <a:rPr lang="en-US" sz="1800" b="0" i="0" strike="noStrike" cap="none" spc="0" baseline="0">
                <a:solidFill>
                  <a:srgbClr val="000000"/>
                </a:solidFill>
                <a:effectLst/>
                <a:latin typeface="Arial"/>
                <a:ea typeface="Arial"/>
                <a:cs typeface="Arial"/>
              </a:rPr>
              <a:t>B</a:t>
            </a:r>
            <a:r>
              <a:rPr lang="x-none" sz="1800" b="0" i="0" strike="noStrike" cap="none" spc="0" baseline="0">
                <a:solidFill>
                  <a:srgbClr val="000000"/>
                </a:solidFill>
                <a:effectLst/>
                <a:latin typeface="Arial"/>
                <a:ea typeface="Arial"/>
                <a:cs typeface="Arial"/>
              </a:rPr>
              <a:t> نوزادتان معمولاً در </a:t>
            </a:r>
            <a:r>
              <a:rPr lang="en-US" sz="1800" b="0" i="0" strike="noStrike" cap="none" spc="0" baseline="0">
                <a:solidFill>
                  <a:srgbClr val="000000"/>
                </a:solidFill>
                <a:effectLst/>
                <a:latin typeface="Arial"/>
                <a:ea typeface="Arial"/>
                <a:cs typeface="Arial"/>
              </a:rPr>
              <a:t>1</a:t>
            </a:r>
            <a:r>
              <a:rPr lang="x-none" sz="1800" b="0" i="0" strike="noStrike" cap="none" spc="0" baseline="0">
                <a:solidFill>
                  <a:srgbClr val="000000"/>
                </a:solidFill>
                <a:effectLst/>
                <a:latin typeface="Arial"/>
                <a:ea typeface="Arial"/>
                <a:cs typeface="Arial"/>
              </a:rPr>
              <a:t> یا </a:t>
            </a:r>
            <a:r>
              <a:rPr lang="en-US" sz="1800" b="0" i="0" strike="noStrike" cap="none" spc="0" baseline="0">
                <a:solidFill>
                  <a:srgbClr val="000000"/>
                </a:solidFill>
                <a:effectLst/>
                <a:latin typeface="Arial"/>
                <a:ea typeface="Arial"/>
                <a:cs typeface="Arial"/>
              </a:rPr>
              <a:t>2</a:t>
            </a:r>
            <a:r>
              <a:rPr lang="x-none" sz="1800" b="0" i="0" strike="noStrike" cap="none" spc="0" baseline="0">
                <a:solidFill>
                  <a:srgbClr val="000000"/>
                </a:solidFill>
                <a:effectLst/>
                <a:latin typeface="Arial"/>
                <a:ea typeface="Arial"/>
                <a:cs typeface="Arial"/>
              </a:rPr>
              <a:t> ماهگی وی تطبیق می شود. به یاد داشته باشید که حتماً برای تطبیق این پیچکاری همراه با نوزادتان به کلینیک مراجعه کنید. بعد از پیچکاری دوم، طفل شما باید پیچکاری سوم را تطبیق کند. داکترتان به شما خواهد گفت که نوبت بعدی پیچکاری نوزادتان چی وقت است. داکترتان همچنین به شما خواهد گفت که آیا طفل تان به تطبیق پیچکاری بیشتر ضرورت دارد یا نی.</a:t>
            </a:r>
          </a:p>
        </p:txBody>
      </p:sp>
      <p:sp>
        <p:nvSpPr>
          <p:cNvPr id="4" name="object 4"/>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8</a:t>
            </a:r>
            <a:endParaRPr sz="1400">
              <a:latin typeface="Arial"/>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29200"/>
          </a:xfrm>
          <a:prstGeom prst="rect">
            <a:avLst/>
          </a:prstGeom>
          <a:blipFill>
            <a:blip r:embed="rId2"/>
            <a:stretch>
              <a:fillRect/>
            </a:stretch>
          </a:blipFill>
        </p:spPr>
        <p:txBody>
          <a:bodyPr wrap="square" lIns="0" tIns="0" rIns="0" bIns="0" rtlCol="0"/>
          <a:lstStyle/>
          <a:p>
            <a:endParaRPr/>
          </a:p>
        </p:txBody>
      </p:sp>
      <p:sp>
        <p:nvSpPr>
          <p:cNvPr id="3" name="object 3"/>
          <p:cNvSpPr txBox="1"/>
          <p:nvPr/>
        </p:nvSpPr>
        <p:spPr>
          <a:xfrm>
            <a:off x="444500" y="5102605"/>
            <a:ext cx="8013700" cy="289823"/>
          </a:xfrm>
          <a:prstGeom prst="rect">
            <a:avLst/>
          </a:prstGeom>
        </p:spPr>
        <p:txBody>
          <a:bodyPr vert="horz" wrap="square" lIns="0" tIns="12700" rIns="0" bIns="0" rtlCol="0">
            <a:spAutoFit/>
          </a:bodyPr>
          <a:lstStyle/>
          <a:p>
            <a:pPr marL="12700" algn="r" rtl="1">
              <a:lnSpc>
                <a:spcPct val="100000"/>
              </a:lnSpc>
              <a:spcBef>
                <a:spcPts val="100"/>
              </a:spcBef>
            </a:pPr>
            <a:r>
              <a:rPr lang="x-none" sz="1800" b="1" i="0" strike="noStrike" cap="none" spc="0" baseline="0" dirty="0">
                <a:solidFill>
                  <a:srgbClr val="000000"/>
                </a:solidFill>
                <a:effectLst/>
                <a:latin typeface="Arial"/>
                <a:ea typeface="Arial"/>
                <a:cs typeface="Arial"/>
              </a:rPr>
              <a:t>آیا می توانید </a:t>
            </a:r>
            <a:r>
              <a:rPr lang="en-US" sz="1800" b="1" i="0" strike="noStrike" cap="none" spc="0" baseline="0" dirty="0" smtClean="0">
                <a:solidFill>
                  <a:srgbClr val="000000"/>
                </a:solidFill>
                <a:effectLst/>
                <a:latin typeface="Arial"/>
                <a:ea typeface="Arial"/>
                <a:cs typeface="Arial"/>
              </a:rPr>
              <a:t>)</a:t>
            </a:r>
            <a:r>
              <a:rPr lang="x-none" sz="1800" b="1" i="0" strike="noStrike" cap="none" spc="0" baseline="0" dirty="0" smtClean="0">
                <a:solidFill>
                  <a:srgbClr val="000000"/>
                </a:solidFill>
                <a:effectLst/>
                <a:latin typeface="Arial"/>
                <a:ea typeface="Arial"/>
                <a:cs typeface="Arial"/>
              </a:rPr>
              <a:t>در </a:t>
            </a:r>
            <a:r>
              <a:rPr lang="x-none" sz="1800" b="1" i="0" strike="noStrike" cap="none" spc="0" baseline="0" dirty="0">
                <a:solidFill>
                  <a:srgbClr val="000000"/>
                </a:solidFill>
                <a:effectLst/>
                <a:latin typeface="Arial"/>
                <a:ea typeface="Arial"/>
                <a:cs typeface="Arial"/>
              </a:rPr>
              <a:t>صورت ابتلا به </a:t>
            </a:r>
            <a:r>
              <a:rPr lang="x-none" sz="1800" b="1" i="0" strike="noStrike" cap="none" spc="0" baseline="0" dirty="0" smtClean="0">
                <a:solidFill>
                  <a:srgbClr val="000000"/>
                </a:solidFill>
                <a:effectLst/>
                <a:latin typeface="Arial"/>
                <a:ea typeface="Arial"/>
                <a:cs typeface="Arial"/>
              </a:rPr>
              <a:t>هیپاتیت </a:t>
            </a:r>
            <a:r>
              <a:rPr lang="en-US" sz="1800" b="1" i="0" strike="noStrike" cap="none" spc="0" baseline="0" dirty="0" smtClean="0">
                <a:solidFill>
                  <a:srgbClr val="000000"/>
                </a:solidFill>
                <a:effectLst/>
                <a:latin typeface="Arial"/>
                <a:ea typeface="Arial"/>
                <a:cs typeface="Arial"/>
              </a:rPr>
              <a:t>B</a:t>
            </a:r>
            <a:r>
              <a:rPr lang="x-none" sz="1800" b="1" i="0" strike="noStrike" cap="none" spc="0" baseline="0" dirty="0" smtClean="0">
                <a:solidFill>
                  <a:srgbClr val="000000"/>
                </a:solidFill>
                <a:effectLst/>
                <a:latin typeface="Arial"/>
                <a:ea typeface="Arial"/>
                <a:cs typeface="Arial"/>
              </a:rPr>
              <a:t> </a:t>
            </a:r>
            <a:r>
              <a:rPr lang="en-US" sz="1800" b="1" i="0" strike="noStrike" cap="none" spc="0" baseline="0" dirty="0" smtClean="0">
                <a:solidFill>
                  <a:srgbClr val="000000"/>
                </a:solidFill>
                <a:effectLst/>
                <a:latin typeface="Arial"/>
                <a:ea typeface="Arial"/>
                <a:cs typeface="Arial"/>
              </a:rPr>
              <a:t>(</a:t>
            </a:r>
            <a:r>
              <a:rPr lang="x-none" sz="1800" b="1" i="0" strike="noStrike" cap="none" spc="0" baseline="0" dirty="0" smtClean="0">
                <a:solidFill>
                  <a:srgbClr val="000000"/>
                </a:solidFill>
                <a:effectLst/>
                <a:latin typeface="Arial"/>
                <a:ea typeface="Arial"/>
                <a:cs typeface="Arial"/>
              </a:rPr>
              <a:t>به </a:t>
            </a:r>
            <a:r>
              <a:rPr lang="x-none" sz="1800" b="1" i="0" strike="noStrike" cap="none" spc="0" baseline="0" dirty="0">
                <a:solidFill>
                  <a:srgbClr val="000000"/>
                </a:solidFill>
                <a:effectLst/>
                <a:latin typeface="Arial"/>
                <a:ea typeface="Arial"/>
                <a:cs typeface="Arial"/>
              </a:rPr>
              <a:t>طفل تان شیر بدهید؟</a:t>
            </a:r>
            <a:endParaRPr sz="1800" dirty="0">
              <a:latin typeface="Arial"/>
              <a:cs typeface="Arial"/>
            </a:endParaRPr>
          </a:p>
        </p:txBody>
      </p:sp>
      <p:sp>
        <p:nvSpPr>
          <p:cNvPr id="5" name="object 5"/>
          <p:cNvSpPr txBox="1"/>
          <p:nvPr/>
        </p:nvSpPr>
        <p:spPr>
          <a:xfrm>
            <a:off x="444500" y="5453049"/>
            <a:ext cx="8013700" cy="561340"/>
          </a:xfrm>
          <a:prstGeom prst="rect">
            <a:avLst/>
          </a:prstGeom>
        </p:spPr>
        <p:txBody>
          <a:bodyPr vert="horz" wrap="square" lIns="0" tIns="12700" rIns="0" bIns="0" rtlCol="0">
            <a:spAutoFit/>
          </a:bodyPr>
          <a:lstStyle/>
          <a:p>
            <a:pPr marL="12700" marR="5080" algn="r" rtl="1">
              <a:spcBef>
                <a:spcPts val="100"/>
              </a:spcBef>
            </a:pPr>
            <a:r>
              <a:rPr lang="x-none" sz="1800" b="0" i="0" strike="noStrike" cap="none" spc="0" baseline="0" dirty="0">
                <a:solidFill>
                  <a:srgbClr val="000000"/>
                </a:solidFill>
                <a:effectLst/>
                <a:latin typeface="Arial"/>
                <a:ea typeface="Arial"/>
                <a:cs typeface="Arial"/>
              </a:rPr>
              <a:t>بلی، شما می توانید به طفل تان شیر بدهید. این مریضی از طریق شیر دادن به طفل تان منتقل نمی شود.</a:t>
            </a:r>
          </a:p>
        </p:txBody>
      </p:sp>
      <p:sp>
        <p:nvSpPr>
          <p:cNvPr id="9" name="object 4">
            <a:extLst>
              <a:ext uri="{FF2B5EF4-FFF2-40B4-BE49-F238E27FC236}">
                <a16:creationId xmlns="" xmlns:a16="http://schemas.microsoft.com/office/drawing/2014/main" id="{F86D447E-64A8-414D-8BA3-C28D96BC09D9}"/>
              </a:ext>
            </a:extLst>
          </p:cNvPr>
          <p:cNvSpPr txBox="1"/>
          <p:nvPr/>
        </p:nvSpPr>
        <p:spPr>
          <a:xfrm>
            <a:off x="307340" y="257048"/>
            <a:ext cx="124460" cy="225425"/>
          </a:xfrm>
          <a:prstGeom prst="rect">
            <a:avLst/>
          </a:prstGeom>
        </p:spPr>
        <p:txBody>
          <a:bodyPr vert="horz" wrap="square" lIns="0" tIns="12065" rIns="0" bIns="0" rtlCol="0">
            <a:spAutoFit/>
          </a:bodyPr>
          <a:lstStyle/>
          <a:p>
            <a:pPr marL="12700" algn="r" rtl="1">
              <a:lnSpc>
                <a:spcPct val="100000"/>
              </a:lnSpc>
              <a:spcBef>
                <a:spcPts val="95"/>
              </a:spcBef>
            </a:pPr>
            <a:r>
              <a:rPr lang="en-US" sz="1400" b="1" i="0" strike="noStrike" cap="none" spc="0" baseline="0">
                <a:solidFill>
                  <a:srgbClr val="000000"/>
                </a:solidFill>
                <a:effectLst/>
                <a:latin typeface="Arial"/>
                <a:ea typeface="Arial"/>
                <a:cs typeface="Arial"/>
              </a:rPr>
              <a:t>9</a:t>
            </a:r>
            <a:endParaRPr sz="1400" b="1">
              <a:latin typeface="Arial"/>
              <a:cs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764</Words>
  <Application>Microsoft Office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等线</vt:lpstr>
      <vt:lpstr>Arial</vt:lpstr>
      <vt:lpstr>Calibri</vt:lpstr>
      <vt:lpstr>Office Theme</vt:lpstr>
      <vt:lpstr>هیپاتیت B و یک طفل صحتمند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هیپاتیت B و یک طفل صحتمند</dc:title>
  <dc:subject/>
  <dc:creator>HHS/CDC/OID/NCHHSTP/DVH</dc:creator>
  <cp:keywords>Perinatal,Hepatitis B,Education for Mothers</cp:keywords>
  <cp:lastModifiedBy>Jac Abbott</cp:lastModifiedBy>
  <cp:revision>16</cp:revision>
  <dcterms:created xsi:type="dcterms:W3CDTF">2021-11-18T00:26:51Z</dcterms:created>
  <dcterms:modified xsi:type="dcterms:W3CDTF">2021-11-22T14:09:01Z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2010-04-15T00:00:00Z</vt:filetime>
  </property>
  <property fmtid="{D5CDD505-2E9C-101B-9397-08002B2CF9AE}" pid="3" name="Creator">
    <vt:lpwstr>Acrobat PDFMaker 8.1 for PowerPoint</vt:lpwstr>
  </property>
  <property fmtid="{D5CDD505-2E9C-101B-9397-08002B2CF9AE}" pid="4" name="LastSaved">
    <vt:filetime>2021-11-18T00:00:00Z</vt:filetime>
  </property>
</Properties>
</file>