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83" r:id="rId2"/>
    <p:sldId id="284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</p:sldIdLst>
  <p:sldSz cx="9144000" cy="6858000" type="screen4x3"/>
  <p:notesSz cx="7010400" cy="92964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8">
          <p15:clr>
            <a:srgbClr val="A4A3A4"/>
          </p15:clr>
        </p15:guide>
        <p15:guide id="2" pos="2208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572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47" d="100"/>
          <a:sy n="47" d="100"/>
        </p:scale>
        <p:origin x="-1440" y="-90"/>
      </p:cViewPr>
      <p:guideLst>
        <p:guide orient="horz" pos="2928"/>
        <p:guide pos="2208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E2C91345-8120-D65B-C064-6C871A67894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847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>
            <a:lvl1pPr defTabSz="931863">
              <a:spcBef>
                <a:spcPct val="20000"/>
              </a:spcBef>
              <a:defRPr sz="1200"/>
            </a:lvl1pPr>
          </a:lstStyle>
          <a:p>
            <a:r>
              <a:rPr lang="en-US" altLang="en-US"/>
              <a:t>Mark L. Messonnier, M.S., Ph.D.</a:t>
            </a:r>
          </a:p>
        </p:txBody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3E4588E1-36F0-ADEF-CAE9-F519D3EC7EE6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70338" y="0"/>
            <a:ext cx="303847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>
            <a:lvl1pPr algn="r" defTabSz="931863">
              <a:defRPr sz="1200"/>
            </a:lvl1pPr>
          </a:lstStyle>
          <a:p>
            <a:r>
              <a:rPr lang="en-US" altLang="en-US"/>
              <a:t>June 2007</a:t>
            </a:r>
          </a:p>
        </p:txBody>
      </p:sp>
      <p:sp>
        <p:nvSpPr>
          <p:cNvPr id="59396" name="Rectangle 4">
            <a:extLst>
              <a:ext uri="{FF2B5EF4-FFF2-40B4-BE49-F238E27FC236}">
                <a16:creationId xmlns:a16="http://schemas.microsoft.com/office/drawing/2014/main" id="{3A01D010-4417-8520-C653-7D19DE929C73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29675"/>
            <a:ext cx="451802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3177" tIns="46589" rIns="93177" bIns="46589" numCol="1" anchor="b" anchorCtr="0" compatLnSpc="1">
            <a:prstTxWarp prst="textNoShape">
              <a:avLst/>
            </a:prstTxWarp>
          </a:bodyPr>
          <a:lstStyle>
            <a:lvl1pPr defTabSz="931863">
              <a:spcBef>
                <a:spcPct val="20000"/>
              </a:spcBef>
              <a:defRPr sz="1200"/>
            </a:lvl1pPr>
          </a:lstStyle>
          <a:p>
            <a:r>
              <a:rPr lang="en-US" altLang="en-US"/>
              <a:t>National Center for Immunization for Respiratory Diseases</a:t>
            </a:r>
          </a:p>
          <a:p>
            <a:r>
              <a:rPr lang="en-US" altLang="en-US"/>
              <a:t>Centers for Disease Control and Prevention</a:t>
            </a:r>
          </a:p>
        </p:txBody>
      </p:sp>
      <p:sp>
        <p:nvSpPr>
          <p:cNvPr id="59397" name="Rectangle 5">
            <a:extLst>
              <a:ext uri="{FF2B5EF4-FFF2-40B4-BE49-F238E27FC236}">
                <a16:creationId xmlns:a16="http://schemas.microsoft.com/office/drawing/2014/main" id="{7CDF34C8-8091-8973-882B-FA2B18F0E08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70338" y="8829675"/>
            <a:ext cx="303847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3177" tIns="46589" rIns="93177" bIns="46589" numCol="1" anchor="b" anchorCtr="0" compatLnSpc="1">
            <a:prstTxWarp prst="textNoShape">
              <a:avLst/>
            </a:prstTxWarp>
          </a:bodyPr>
          <a:lstStyle>
            <a:lvl1pPr algn="r" defTabSz="931863">
              <a:defRPr sz="1200"/>
            </a:lvl1pPr>
          </a:lstStyle>
          <a:p>
            <a:fld id="{4499C3E3-0F0D-4E8E-A79D-BEE5671C2780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7518BB91-9692-3DC2-224B-2F19C9CE762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847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>
            <a:lvl1pPr defTabSz="931863">
              <a:defRPr sz="1200"/>
            </a:lvl1pPr>
          </a:lstStyle>
          <a:p>
            <a:endParaRPr lang="en-US" altLang="en-US"/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13B6BFBF-29B4-3FD1-90AB-916B64D1DA51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970338" y="0"/>
            <a:ext cx="303847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>
            <a:lvl1pPr algn="r" defTabSz="931863">
              <a:defRPr sz="1200"/>
            </a:lvl1pPr>
          </a:lstStyle>
          <a:p>
            <a:endParaRPr lang="en-US" altLang="en-US"/>
          </a:p>
        </p:txBody>
      </p:sp>
      <p:sp>
        <p:nvSpPr>
          <p:cNvPr id="36868" name="Rectangle 4">
            <a:extLst>
              <a:ext uri="{FF2B5EF4-FFF2-40B4-BE49-F238E27FC236}">
                <a16:creationId xmlns:a16="http://schemas.microsoft.com/office/drawing/2014/main" id="{C2F11A55-AD02-C76B-305E-885BBFC84645}"/>
              </a:ext>
            </a:extLst>
          </p:cNvPr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81100" y="696913"/>
            <a:ext cx="4648200" cy="34861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6869" name="Rectangle 5">
            <a:extLst>
              <a:ext uri="{FF2B5EF4-FFF2-40B4-BE49-F238E27FC236}">
                <a16:creationId xmlns:a16="http://schemas.microsoft.com/office/drawing/2014/main" id="{1219CA94-780B-D081-F8BD-5B80704C5AB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1675" y="4416425"/>
            <a:ext cx="5607050" cy="4183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36870" name="Rectangle 6">
            <a:extLst>
              <a:ext uri="{FF2B5EF4-FFF2-40B4-BE49-F238E27FC236}">
                <a16:creationId xmlns:a16="http://schemas.microsoft.com/office/drawing/2014/main" id="{FB11E78D-BB65-4B58-32E8-6834FFCE6E13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9675"/>
            <a:ext cx="303847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3177" tIns="46589" rIns="93177" bIns="46589" numCol="1" anchor="b" anchorCtr="0" compatLnSpc="1">
            <a:prstTxWarp prst="textNoShape">
              <a:avLst/>
            </a:prstTxWarp>
          </a:bodyPr>
          <a:lstStyle>
            <a:lvl1pPr defTabSz="931863">
              <a:defRPr sz="1200"/>
            </a:lvl1pPr>
          </a:lstStyle>
          <a:p>
            <a:endParaRPr lang="en-US" altLang="en-US"/>
          </a:p>
        </p:txBody>
      </p:sp>
      <p:sp>
        <p:nvSpPr>
          <p:cNvPr id="36871" name="Rectangle 7">
            <a:extLst>
              <a:ext uri="{FF2B5EF4-FFF2-40B4-BE49-F238E27FC236}">
                <a16:creationId xmlns:a16="http://schemas.microsoft.com/office/drawing/2014/main" id="{D0F6C782-08F7-4130-1AF9-9CC1911F6B2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70338" y="8829675"/>
            <a:ext cx="303847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3177" tIns="46589" rIns="93177" bIns="46589" numCol="1" anchor="b" anchorCtr="0" compatLnSpc="1">
            <a:prstTxWarp prst="textNoShape">
              <a:avLst/>
            </a:prstTxWarp>
          </a:bodyPr>
          <a:lstStyle>
            <a:lvl1pPr algn="r" defTabSz="931863">
              <a:defRPr sz="1200"/>
            </a:lvl1pPr>
          </a:lstStyle>
          <a:p>
            <a:fld id="{AB3BDEBC-BFA9-40CB-AAD0-98E4BBF4ED56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50B0D94C-AFB2-DD28-FB98-8FFA9EA0DCB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B884E19-D36B-44EA-B7DC-440EEC241229}" type="slidenum">
              <a:rPr lang="en-US" altLang="en-US"/>
              <a:pPr/>
              <a:t>1</a:t>
            </a:fld>
            <a:endParaRPr lang="en-US" altLang="en-US"/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0F991011-DC18-037C-B8A5-E19263D57DF2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AF2F8929-F8EF-6558-843D-57A3261A75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The title of the study should be, typically be an abbreviated form of the study question.  For example, the title could be “The cost-effectiveness of routinely vaccinating age group X  against Disease Y”</a:t>
            </a:r>
          </a:p>
          <a:p>
            <a:endParaRPr lang="en-US" altLang="en-US"/>
          </a:p>
          <a:p>
            <a:r>
              <a:rPr lang="en-US" altLang="en-US"/>
              <a:t>TO BE AVOIDED: Titles with subjective valuations, such as “Is it worthwhile to vaccinate against Disease Y?”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D980B850-9855-62F4-E203-261A2EF8367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4E4F995-4027-4C7E-85DE-D2E9080EEAB2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40962" name="Rectangle 2">
            <a:extLst>
              <a:ext uri="{FF2B5EF4-FFF2-40B4-BE49-F238E27FC236}">
                <a16:creationId xmlns:a16="http://schemas.microsoft.com/office/drawing/2014/main" id="{5B953E08-81B0-53A2-FF97-1107C1A33BDE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49A506F9-AA1C-5B7C-7607-58CD8F79C0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These statements should be very brief sentences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19C1100D-817C-8761-898B-DA968570545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CCFCB00-8CE6-4D8E-B327-EF62835A30E9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43010" name="Rectangle 2">
            <a:extLst>
              <a:ext uri="{FF2B5EF4-FFF2-40B4-BE49-F238E27FC236}">
                <a16:creationId xmlns:a16="http://schemas.microsoft.com/office/drawing/2014/main" id="{C2F6694B-E744-D37A-08E3-D453C2424529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B298B138-9E34-9A58-EF49-2D90B4D3DA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These statements should be very brief sentences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19DF8C71-E595-2DBD-6F67-6F4FC8AF7C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CDEC8D-9D5D-45A4-B7E3-E82F1539E372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7689BF97-7566-B681-0785-AA1D3E548A12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195904C1-DBEA-2DF3-818B-5BB55B14AE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4425C-12A7-1C5C-07D0-F66B839962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50EB10-43F5-9FCB-F492-748F0D3E6E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CEA932-4A9B-4F71-6851-942E78816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F54968-3288-5070-5C01-CA6599871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720BED-0217-0339-4E4D-BABFE0989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110174-3BB0-40D6-B002-FD38635D394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685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F7C92-96BF-48F9-2F77-FB09A5052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7B006-F76E-D40E-79CF-F93E118645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A2329-83BE-A5D1-0A18-CC834DD61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91778-3CF5-D705-E63D-653940CEE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F43F6-2C34-AAA7-2C5B-9268B7182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7BF627-BF1A-4982-BAEC-342C66F8F45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68082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9B6AB-1D85-0367-F184-56E2DF56D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B0DB38-7325-9C70-B12B-B154519C54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B168D-A1A9-4DF3-8F51-DB5053180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BD39A3-BB0E-3718-83C3-2EB575768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3A5B4-48F0-06B3-F5B9-AB3EE9CBD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541A1B-EA75-4E05-A872-7B066EB27FC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00245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4E6A7-AC04-9F74-EBA5-720943D5A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30F60-674B-76DF-8BAF-D3A78B11CA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6FBF84-13CB-7316-A8C5-BAA9D24CE6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56099-7187-3B6B-27B3-5F08BC8A9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9642B-F91A-7A70-164D-62E21B5BC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F339C-CE4C-E90A-4124-09B7361C2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203DB-3A87-4AC0-A0BD-1F73127072C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2571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D7BCE-9485-54EE-8E38-EBDCFF781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D2F8A4-0AEF-3AEF-5BB5-083A5375A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A0E670-AD14-58CE-A372-044EF19666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1E9EEB-C7BF-B379-50D0-208DECA327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A6CFD6-4113-48C1-95BC-8C3F0D3417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F8956D-833F-9F9B-AA1D-FD8C68604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8C3718-57CE-4026-E22C-C05C4EBEB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BF7965-907A-90BB-F260-78767192D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EDE92D-BD82-4F4E-B04C-4B56221030C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235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68A65-889D-2D8C-BFBC-B7D158DC6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118796-9398-1B64-7942-50C66672C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3CB8F0-99ED-C338-509C-15104CAE8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096CA4-E7EF-0AE1-BACA-AE8D9DC81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B82447-EE9F-435A-A3F7-05BA8EAFBF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40640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A2AB5C-07B1-FE5E-4818-40D67D3CC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44B475-4102-C99A-8C9C-DC8A8DAED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058650-416A-D5D3-B852-8AE1CE3FE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4E3244-8B62-40CF-AB37-453E771D658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2157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73C3F-A310-1903-9588-0E6B70B4B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2A937-91BC-36D1-57CF-4077C7A14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CB0807-D85E-5317-578A-3144AE8112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FB2CF1-E280-7559-23F7-3E0AE9FAC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871F97-0573-0723-BE79-4925B8B0B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93B936-69B8-DA25-C823-38590B85D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E3875B-3422-40D4-8471-CA570BFD70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87227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16FFF-C15F-9393-70E9-660405D2A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EAB684-E3E5-728E-E3E0-6C54853C1E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26B604-8D6F-B07C-7C5C-30B80FEB43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D74AE1-9400-8531-82E7-7D1E315F3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0744D5-5538-57B4-DAC0-8A774EFCA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670A13-2FD5-8CD8-741A-D6A9C9523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71310C-B525-4959-B540-E0EC0A368AC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9373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8D46C-4908-E149-A823-BC3174527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9DB764-0322-E240-E9C3-F8ABD3454B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69B42D-0DEB-3029-4B77-B561CE46C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0BDD8-BB35-DCB5-9603-E9EFECFA9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F770F-28A8-02DD-44D2-AB4BB166B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CDA2A4-BFDF-4A35-8B0D-D9411ED8B31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70932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B5FF9D-60EE-8996-7C5B-7FDEB38E8F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CC1041-93BB-6FEE-47A0-A093F8D1C9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1DE92-B502-0804-6FF9-C98A1B8FA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4C5AA5-64C8-1AAF-69D8-8601C6730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703CDC-AFE4-ADBD-BE0A-83C6A54BC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A5F1D1-A65B-40CB-9F4A-E56D7964066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789912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BBBB8-A96A-4D16-0AA0-015A5A00C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id="{883CAE9E-F943-A93C-A92C-919C9E87038F}"/>
              </a:ext>
            </a:extLst>
          </p:cNvPr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C8C41-717F-36B0-930A-B52CFE3FA4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6BA974-4B84-A5EA-A516-78886B79C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9E6C82-C884-16BE-2E68-01547ACDE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7DDBCFF-5F88-4866-8E44-C8EAD2116B3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30297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0CA9C42D-2E33-791A-9FFB-1FB88593A4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223E9188-627A-DF98-40F9-5504F73824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1398E24B-A54B-E1D0-2DE6-1F763FC3A9B9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9DB25D7A-7B76-10D9-5BA5-EC2B325F45BE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F221F2B9-7F9E-8DA2-729E-32C4C20547F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75FD028-CAC8-4115-A893-7F0D99AF98CE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FFFA9720-4660-3BA1-8BA5-9BA8D4035B26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anchor="ctr"/>
          <a:lstStyle/>
          <a:p>
            <a:r>
              <a:rPr lang="en-US" altLang="en-US" sz="4000" b="1"/>
              <a:t>Title of study</a:t>
            </a:r>
            <a:br>
              <a:rPr lang="en-US" altLang="en-US" sz="4000" b="1"/>
            </a:br>
            <a:r>
              <a:rPr lang="en-US" altLang="en-US" sz="2000" b="1"/>
              <a:t>(should clearly represent the study question)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E61FAC6E-C446-F9CF-C85E-F060B90B2E6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r>
              <a:rPr lang="en-US" altLang="en-US" sz="3200" b="1"/>
              <a:t>Authors names and affiliations</a:t>
            </a:r>
          </a:p>
        </p:txBody>
      </p:sp>
      <p:sp>
        <p:nvSpPr>
          <p:cNvPr id="35844" name="Text Box 4">
            <a:extLst>
              <a:ext uri="{FF2B5EF4-FFF2-40B4-BE49-F238E27FC236}">
                <a16:creationId xmlns:a16="http://schemas.microsoft.com/office/drawing/2014/main" id="{66ED640C-793E-6FB6-3B8C-9EF1E184E4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6800" y="5105400"/>
            <a:ext cx="6889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b="1"/>
              <a:t>Can include logos, as desired, to identify affiliation of authors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E833A79C-9BD5-DC2B-EC9B-296E1B92C5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Conflicts of interest</a:t>
            </a:r>
            <a:r>
              <a:rPr lang="en-US" altLang="en-US" sz="4000"/>
              <a:t> </a:t>
            </a:r>
            <a:r>
              <a:rPr lang="en-US" altLang="en-US" sz="4000" b="1"/>
              <a:t>statements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57ABEA3C-872B-199D-5B4C-A86F3BFF2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53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/>
              <a:t>If any author has a real or perceived conflict of interest, this must be noted,  e.g.,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Author C: Consultant for vaccine manufacturer</a:t>
            </a:r>
            <a:endParaRPr lang="en-US" altLang="en-US" i="1"/>
          </a:p>
          <a:p>
            <a:pPr>
              <a:lnSpc>
                <a:spcPct val="90000"/>
              </a:lnSpc>
              <a:buFontTx/>
              <a:buNone/>
            </a:pPr>
            <a:endParaRPr lang="en-US" altLang="en-US"/>
          </a:p>
          <a:p>
            <a:pPr>
              <a:lnSpc>
                <a:spcPct val="90000"/>
              </a:lnSpc>
            </a:pPr>
            <a:r>
              <a:rPr lang="en-US" altLang="en-US"/>
              <a:t>If author(s) have no known conflict of interest, this must be noted, e.g.,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Authors A, B and C: no known conflict of interests.</a:t>
            </a:r>
          </a:p>
          <a:p>
            <a:pPr>
              <a:lnSpc>
                <a:spcPct val="90000"/>
              </a:lnSpc>
            </a:pPr>
            <a:endParaRPr lang="en-US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ED7F0422-8A7A-C58E-8061-2D329C21E6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Methods: Study question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F16FB5FF-EAC0-3651-C8C2-166FC26736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33400" y="2332038"/>
            <a:ext cx="8229600" cy="4525962"/>
          </a:xfrm>
        </p:spPr>
        <p:txBody>
          <a:bodyPr/>
          <a:lstStyle/>
          <a:p>
            <a:r>
              <a:rPr lang="en-US" altLang="en-US" sz="2800"/>
              <a:t>Simple, complete statement of study question</a:t>
            </a:r>
          </a:p>
          <a:p>
            <a:endParaRPr lang="en-US" altLang="en-US"/>
          </a:p>
          <a:p>
            <a:r>
              <a:rPr lang="en-US" altLang="en-US" sz="2800"/>
              <a:t>Statement of perspective(s)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F8F07DF6-4FE1-B84F-C85D-F840674C8B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Methods: Intervention(s)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55DC30CE-22A7-873E-EDDC-15FECD9B25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Simple statement of intervention(s) included in the study</a:t>
            </a:r>
          </a:p>
          <a:p>
            <a:endParaRPr lang="en-US" altLang="en-US"/>
          </a:p>
          <a:p>
            <a:r>
              <a:rPr lang="en-US" altLang="en-US" sz="2800"/>
              <a:t>Statement of time frame and analytic horizon, e.g.,</a:t>
            </a:r>
          </a:p>
          <a:p>
            <a:pPr lvl="1"/>
            <a:r>
              <a:rPr lang="en-US" altLang="en-US" sz="2400"/>
              <a:t>Intervention time frame: 3 years</a:t>
            </a:r>
            <a:br>
              <a:rPr lang="en-US" altLang="en-US" sz="2400"/>
            </a:br>
            <a:r>
              <a:rPr lang="en-US" altLang="en-US" sz="2400"/>
              <a:t>Analytic horizon: outcomes counted for 10 years</a:t>
            </a:r>
          </a:p>
          <a:p>
            <a:endParaRPr lang="en-US" altLang="en-US" sz="2400"/>
          </a:p>
          <a:p>
            <a:r>
              <a:rPr lang="en-US" altLang="en-US" sz="2800"/>
              <a:t>Discounting – rate used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5F4BBA39-8831-76D4-77A4-804875C224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Methods: Economic model</a:t>
            </a:r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761C52AD-3C0E-6722-76F8-0270B11013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Specify analytic method</a:t>
            </a:r>
          </a:p>
          <a:p>
            <a:pPr lvl="1"/>
            <a:r>
              <a:rPr lang="en-US" altLang="en-US" sz="2400"/>
              <a:t>Identify summary measure</a:t>
            </a:r>
          </a:p>
          <a:p>
            <a:pPr lvl="2"/>
            <a:r>
              <a:rPr lang="en-US" altLang="en-US"/>
              <a:t>This could be presented as a word equation such as </a:t>
            </a:r>
          </a:p>
          <a:p>
            <a:pPr lvl="3"/>
            <a:r>
              <a:rPr lang="en-US" altLang="en-US"/>
              <a:t>Cost per case averted = etc., etc.</a:t>
            </a:r>
          </a:p>
          <a:p>
            <a:r>
              <a:rPr lang="en-US" altLang="en-US" sz="2800"/>
              <a:t>Simple statement of economic model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90E507-67BD-48D1-2525-A277AA2090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Methods: Health outcomes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5F98BB7A-975C-38F8-1C08-C069FA8049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List of health outcomes measured and their perspective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EB5874C2-B543-6E2B-E27D-82886189C1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Methods: Epidemiological model</a:t>
            </a:r>
          </a:p>
        </p:txBody>
      </p:sp>
      <p:sp>
        <p:nvSpPr>
          <p:cNvPr id="46083" name="Text Box 3">
            <a:extLst>
              <a:ext uri="{FF2B5EF4-FFF2-40B4-BE49-F238E27FC236}">
                <a16:creationId xmlns:a16="http://schemas.microsoft.com/office/drawing/2014/main" id="{DB225F6D-DACA-4F7C-F936-146D97EA67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1984375"/>
            <a:ext cx="76200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2800"/>
              <a:t>If developed and used as part of research, show as a schematic diagram with suitable annotation.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168401C0-04DB-832B-FE84-A0C55E30B9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Methods: Inputs</a:t>
            </a:r>
          </a:p>
        </p:txBody>
      </p:sp>
      <p:graphicFrame>
        <p:nvGraphicFramePr>
          <p:cNvPr id="47107" name="Group 3">
            <a:extLst>
              <a:ext uri="{FF2B5EF4-FFF2-40B4-BE49-F238E27FC236}">
                <a16:creationId xmlns:a16="http://schemas.microsoft.com/office/drawing/2014/main" id="{D8A4A6D3-845D-01A0-C92E-A607AF8F153A}"/>
              </a:ext>
            </a:extLst>
          </p:cNvPr>
          <p:cNvGraphicFramePr>
            <a:graphicFrameLocks noGrp="1"/>
          </p:cNvGraphicFramePr>
          <p:nvPr>
            <p:ph type="tbl"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table">
            <a:tbl>
              <a:tblPr/>
              <a:tblGrid>
                <a:gridCol w="2057400">
                  <a:extLst>
                    <a:ext uri="{9D8B030D-6E8A-4147-A177-3AD203B41FA5}">
                      <a16:colId xmlns:a16="http://schemas.microsoft.com/office/drawing/2014/main" val="249372892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4124971988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3236550950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512924676"/>
                    </a:ext>
                  </a:extLst>
                </a:gridCol>
              </a:tblGrid>
              <a:tr h="7540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Variable</a:t>
                      </a:r>
                    </a:p>
                  </a:txBody>
                  <a:tcPr anchor="b" anchorCtr="1" horzOverflow="overflow">
                    <a:lnL cap="flat"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Value</a:t>
                      </a:r>
                    </a:p>
                  </a:txBody>
                  <a:tcPr anchor="b" anchorCtr="1" horzOverflow="overflow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Range</a:t>
                      </a:r>
                    </a:p>
                  </a:txBody>
                  <a:tcPr anchor="b" anchorCtr="1" horzOverflow="overflow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Source</a:t>
                      </a:r>
                    </a:p>
                  </a:txBody>
                  <a:tcPr anchor="b" anchorCtr="1" horzOverflow="overflow">
                    <a:lnL>
                      <a:noFill/>
                    </a:lnL>
                    <a:lnR cap="flat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6552497"/>
                  </a:ext>
                </a:extLst>
              </a:tr>
              <a:tr h="7540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8366803"/>
                  </a:ext>
                </a:extLst>
              </a:tr>
              <a:tr h="755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4949259"/>
                  </a:ext>
                </a:extLst>
              </a:tr>
              <a:tr h="7540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78002211"/>
                  </a:ext>
                </a:extLst>
              </a:tr>
              <a:tr h="7540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06262154"/>
                  </a:ext>
                </a:extLst>
              </a:tr>
              <a:tr h="7540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2103717"/>
                  </a:ext>
                </a:extLst>
              </a:tr>
            </a:tbl>
          </a:graphicData>
        </a:graphic>
      </p:graphicFrame>
      <p:sp>
        <p:nvSpPr>
          <p:cNvPr id="47147" name="Text Box 43">
            <a:extLst>
              <a:ext uri="{FF2B5EF4-FFF2-40B4-BE49-F238E27FC236}">
                <a16:creationId xmlns:a16="http://schemas.microsoft.com/office/drawing/2014/main" id="{5A5DAC06-F1F1-F4E9-4787-12A8BB6266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2743200"/>
            <a:ext cx="7808913" cy="3167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FontTx/>
              <a:buChar char="-"/>
            </a:pPr>
            <a:r>
              <a:rPr lang="en-US" altLang="en-US" sz="2800"/>
              <a:t> May have &gt; 1 of these slides</a:t>
            </a:r>
          </a:p>
          <a:p>
            <a:r>
              <a:rPr lang="en-US" altLang="en-US" sz="2800"/>
              <a:t>- Inputs that should always be presented include</a:t>
            </a:r>
          </a:p>
          <a:p>
            <a:r>
              <a:rPr lang="en-US" altLang="en-US" sz="2800"/>
              <a:t>	- disease incidence</a:t>
            </a:r>
          </a:p>
          <a:p>
            <a:r>
              <a:rPr lang="en-US" altLang="en-US" sz="2800"/>
              <a:t>	- vaccine effectiveness</a:t>
            </a:r>
          </a:p>
          <a:p>
            <a:r>
              <a:rPr lang="en-US" altLang="en-US" sz="2800"/>
              <a:t>	- duration of immunity</a:t>
            </a:r>
          </a:p>
          <a:p>
            <a:r>
              <a:rPr lang="en-US" altLang="en-US" sz="2800"/>
              <a:t>	- cost</a:t>
            </a:r>
          </a:p>
          <a:p>
            <a:pPr>
              <a:spcBef>
                <a:spcPct val="20000"/>
              </a:spcBef>
              <a:buFontTx/>
              <a:buChar char="-"/>
            </a:pPr>
            <a:endParaRPr lang="en-US" altLang="en-US" sz="28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BC5785A8-DDDB-FD91-D107-E5972CB73D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Methods: Sensitivity analyses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9490B8F2-CF57-6BFA-E312-CF732AF393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Description of what sensitivity analyses were conducted</a:t>
            </a:r>
          </a:p>
          <a:p>
            <a:pPr lvl="1"/>
            <a:r>
              <a:rPr lang="en-US" altLang="en-US" sz="2400"/>
              <a:t>Type</a:t>
            </a:r>
          </a:p>
          <a:p>
            <a:pPr lvl="1"/>
            <a:r>
              <a:rPr lang="en-US" altLang="en-US" sz="2400"/>
              <a:t>Variables included</a:t>
            </a:r>
          </a:p>
          <a:p>
            <a:pPr lvl="1"/>
            <a:r>
              <a:rPr lang="en-US" altLang="en-US" sz="2400"/>
              <a:t>Ranges and sources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FA32AF83-B196-5A47-8EBF-915750327D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Results: Health Outcomes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A64E9C7B-BFA2-8503-2EF8-27318FF6DB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These could be presented in either a table or a graph.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FC849380-A17E-C880-B54E-538F9DAAD6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Results: Costs</a:t>
            </a: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17586C27-95CC-3884-8047-A5CA97A8EA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These could be presented in either a table or a graph.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>
            <a:extLst>
              <a:ext uri="{FF2B5EF4-FFF2-40B4-BE49-F238E27FC236}">
                <a16:creationId xmlns:a16="http://schemas.microsoft.com/office/drawing/2014/main" id="{B19BC00F-7085-F1A8-E7BC-6630CFBD2B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Results: Summary measure(s)</a:t>
            </a:r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4651C64B-F1F8-7A2C-B9C1-D1A6E29B7A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Combine health outcomes and costs here.</a:t>
            </a:r>
          </a:p>
          <a:p>
            <a:r>
              <a:rPr lang="en-US" altLang="en-US" sz="2800"/>
              <a:t>These could be presented in either a table or a graph.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779D85F5-83E6-4BE3-A5E2-8D4FDE5749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Results: Additional results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7B15E33D-B5A1-D8B7-BFF2-52AAEB1F5A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1-2 tables and/or graphs presenting some additional results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EB09070E-D460-66A9-ECB8-6CF391C5A7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Results: Sensitivity analyses</a:t>
            </a: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58306F0E-6A27-E101-5429-C1ABCDF2E6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1-2 slides presenting tables or graphs showing results from sensitivity analyses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751F6801-8098-E557-ABC0-5423A3F1B1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Results: Influential variables</a:t>
            </a:r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3D2933EB-3B85-4FF4-5037-32B5C222B5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List/table/graph of influential variables (typically 3-5)</a:t>
            </a:r>
          </a:p>
          <a:p>
            <a:pPr lvl="1"/>
            <a:r>
              <a:rPr lang="en-US" altLang="en-US" sz="2400"/>
              <a:t>Include how they might change results.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0DA19D19-6CA8-EDE4-CAFC-1C47295E22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Limitations</a:t>
            </a: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3DEA7867-2492-FCD0-2D4D-B77E031D04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List of important limitations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>
            <a:extLst>
              <a:ext uri="{FF2B5EF4-FFF2-40B4-BE49-F238E27FC236}">
                <a16:creationId xmlns:a16="http://schemas.microsoft.com/office/drawing/2014/main" id="{34EF0B48-0846-E1A5-7D0C-864165D344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Relation to other studies</a:t>
            </a:r>
          </a:p>
        </p:txBody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6C261AED-7C14-940B-E93E-3962BF34D6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If appropriate, compare results to results from other studies. Could be presented as a list or table.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4CB3BD4C-DC7F-A2B5-8C83-F8F125ED50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/>
              <a:t>Peer review comments</a:t>
            </a:r>
          </a:p>
        </p:txBody>
      </p:sp>
      <p:sp>
        <p:nvSpPr>
          <p:cNvPr id="58371" name="Rectangle 3">
            <a:extLst>
              <a:ext uri="{FF2B5EF4-FFF2-40B4-BE49-F238E27FC236}">
                <a16:creationId xmlns:a16="http://schemas.microsoft.com/office/drawing/2014/main" id="{1A0AD97D-F7B9-14EB-CA95-DAC7FB5620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1-3 slides listing some comments from the internal peer-review.  </a:t>
            </a:r>
          </a:p>
          <a:p>
            <a:endParaRPr lang="en-US" altLang="en-US" sz="2800"/>
          </a:p>
          <a:p>
            <a:r>
              <a:rPr lang="en-US" altLang="en-US" sz="2800"/>
              <a:t>These slides may be presented by a CDC-based economist.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663</TotalTime>
  <Words>521</Words>
  <Application>Microsoft Office PowerPoint</Application>
  <PresentationFormat>On-screen Show (4:3)</PresentationFormat>
  <Paragraphs>77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0" baseType="lpstr">
      <vt:lpstr>Arial</vt:lpstr>
      <vt:lpstr>Default Design</vt:lpstr>
      <vt:lpstr>Title of study (should clearly represent the study question)</vt:lpstr>
      <vt:lpstr>Conflicts of interest statements</vt:lpstr>
      <vt:lpstr>Methods: Study question</vt:lpstr>
      <vt:lpstr>Methods: Intervention(s)</vt:lpstr>
      <vt:lpstr>Methods: Economic model</vt:lpstr>
      <vt:lpstr>Methods: Health outcomes</vt:lpstr>
      <vt:lpstr>Methods: Epidemiological model</vt:lpstr>
      <vt:lpstr>Methods: Inputs</vt:lpstr>
      <vt:lpstr>Methods: Sensitivity analyses</vt:lpstr>
      <vt:lpstr>Results: Health Outcomes</vt:lpstr>
      <vt:lpstr>Results: Costs</vt:lpstr>
      <vt:lpstr>Results: Summary measure(s)</vt:lpstr>
      <vt:lpstr>Results: Additional results</vt:lpstr>
      <vt:lpstr>Results: Sensitivity analyses</vt:lpstr>
      <vt:lpstr>Results: Influential variables</vt:lpstr>
      <vt:lpstr>Limitations</vt:lpstr>
      <vt:lpstr>Relation to other studies</vt:lpstr>
      <vt:lpstr>Peer review comments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Suggested Format for Slide Presentations</dc:title>
  <dc:subject>Suggested Format for Slide Presentations of Economic Studies to the ACIP</dc:subject>
  <dc:creator>CDC/CCID/NCIRD</dc:creator>
  <cp:keywords>Cost-effectiveness analysis, ACIP, economic studies</cp:keywords>
  <dc:description/>
  <cp:lastModifiedBy>Liz Gueguen</cp:lastModifiedBy>
  <cp:revision>26</cp:revision>
  <dcterms:created xsi:type="dcterms:W3CDTF">2007-03-13T00:42:23Z</dcterms:created>
  <dcterms:modified xsi:type="dcterms:W3CDTF">2023-04-19T18:46:55Z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b94a7b8-f06c-4dfe-bdcc-9b548fd58c31_Enabled">
    <vt:lpwstr>true</vt:lpwstr>
  </property>
  <property fmtid="{D5CDD505-2E9C-101B-9397-08002B2CF9AE}" pid="3" name="MSIP_Label_7b94a7b8-f06c-4dfe-bdcc-9b548fd58c31_SetDate">
    <vt:lpwstr>2023-04-19T18:46:28Z</vt:lpwstr>
  </property>
  <property fmtid="{D5CDD505-2E9C-101B-9397-08002B2CF9AE}" pid="4" name="MSIP_Label_7b94a7b8-f06c-4dfe-bdcc-9b548fd58c31_Method">
    <vt:lpwstr>Privileged</vt:lpwstr>
  </property>
  <property fmtid="{D5CDD505-2E9C-101B-9397-08002B2CF9AE}" pid="5" name="MSIP_Label_7b94a7b8-f06c-4dfe-bdcc-9b548fd58c31_Name">
    <vt:lpwstr>7b94a7b8-f06c-4dfe-bdcc-9b548fd58c31</vt:lpwstr>
  </property>
  <property fmtid="{D5CDD505-2E9C-101B-9397-08002B2CF9AE}" pid="6" name="MSIP_Label_7b94a7b8-f06c-4dfe-bdcc-9b548fd58c31_SiteId">
    <vt:lpwstr>9ce70869-60db-44fd-abe8-d2767077fc8f</vt:lpwstr>
  </property>
  <property fmtid="{D5CDD505-2E9C-101B-9397-08002B2CF9AE}" pid="7" name="MSIP_Label_7b94a7b8-f06c-4dfe-bdcc-9b548fd58c31_ActionId">
    <vt:lpwstr>99ce840e-3008-44e4-ab22-a60bb71b7e10</vt:lpwstr>
  </property>
  <property fmtid="{D5CDD505-2E9C-101B-9397-08002B2CF9AE}" pid="8" name="MSIP_Label_7b94a7b8-f06c-4dfe-bdcc-9b548fd58c31_ContentBits">
    <vt:lpwstr>0</vt:lpwstr>
  </property>
</Properties>
</file>