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3.xml" ContentType="application/vnd.openxmlformats-officedocument.presentationml.slideLayout+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customXml/itemProps1.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34"/>
  </p:notesMasterIdLst>
  <p:sldIdLst>
    <p:sldId id="276" r:id="rId5"/>
    <p:sldId id="278" r:id="rId6"/>
    <p:sldId id="353" r:id="rId7"/>
    <p:sldId id="354" r:id="rId8"/>
    <p:sldId id="355" r:id="rId9"/>
    <p:sldId id="367" r:id="rId10"/>
    <p:sldId id="2145706477" r:id="rId11"/>
    <p:sldId id="333" r:id="rId12"/>
    <p:sldId id="366" r:id="rId13"/>
    <p:sldId id="368" r:id="rId14"/>
    <p:sldId id="369" r:id="rId15"/>
    <p:sldId id="364" r:id="rId16"/>
    <p:sldId id="2145706470" r:id="rId17"/>
    <p:sldId id="2145706478" r:id="rId18"/>
    <p:sldId id="274" r:id="rId19"/>
    <p:sldId id="373" r:id="rId20"/>
    <p:sldId id="371" r:id="rId21"/>
    <p:sldId id="376" r:id="rId22"/>
    <p:sldId id="2145706467" r:id="rId23"/>
    <p:sldId id="375" r:id="rId24"/>
    <p:sldId id="374" r:id="rId25"/>
    <p:sldId id="2145706466" r:id="rId26"/>
    <p:sldId id="2145706476" r:id="rId27"/>
    <p:sldId id="2145706471" r:id="rId28"/>
    <p:sldId id="2145706469" r:id="rId29"/>
    <p:sldId id="2145706475" r:id="rId30"/>
    <p:sldId id="2145706472" r:id="rId31"/>
    <p:sldId id="377" r:id="rId32"/>
    <p:sldId id="277" r:id="rId33"/>
  </p:sldIdLst>
  <p:sldSz cx="9144000" cy="5143500" type="screen16x9"/>
  <p:notesSz cx="7315200" cy="9601200"/>
  <p:embeddedFontLst>
    <p:embeddedFont>
      <p:font typeface="Calibri" panose="020F0502020204030204" pitchFamily="34" charset="0"/>
      <p:regular r:id="rId35"/>
      <p:bold r:id="rId36"/>
      <p:italic r:id="rId37"/>
      <p:boldItalic r:id="rId38"/>
    </p:embeddedFont>
    <p:embeddedFont>
      <p:font typeface="Myriad Web Pro" panose="020B0604020202020204" charset="0"/>
      <p:regular r:id="rId39"/>
      <p:bold r:id="rId40"/>
      <p:italic r:id="rId41"/>
      <p:boldItalic r:id="rId42"/>
    </p:embeddedFont>
    <p:embeddedFont>
      <p:font typeface="Nunito Sans" panose="020B0604020202020204" pitchFamily="2"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Segoe UI" panose="020B0502040204020203" pitchFamily="34" charset="0"/>
      <p:regular r:id="rId51"/>
      <p:bold r:id="rId52"/>
      <p:italic r:id="rId53"/>
      <p:boldItalic r:id="rId54"/>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4B775B-93D9-A88D-9B23-F29AA15C0534}" name="Fleming-Dutra, Katherine E. (CDC/NCIRD/CORVD)" initials="FDKE(" userId="S::ftu2@cdc.gov::bbebbca5-cdd2-450f-827b-cd54ac77027b" providerId="AD"/>
  <p188:author id="{0850C793-7CA3-4522-4E8E-79C1C8192B65}" name="Jones, Jefferson (CDC/NCIRD/CORVD)" initials="J(" userId="S::ioe8@cdc.gov::0eb1172e-9844-486b-b95e-839ed89b6367" providerId="AD"/>
  <p188:author id="{EE53629C-7687-8517-8420-853641DB8DDA}" name="Roper, Lauren (CDC/NCIRD/CORVD)" initials="RL(" userId="S::yui9@cdc.gov::9c14b1c5-c0fa-4571-a37c-a81025ed8841" providerId="AD"/>
  <p188:author id="{5C779ABA-5D4A-A9B9-29ED-5AFD32F8D9B5}" name="Van Beneden, Chris A. (CDC/NCIRD/CORVD) (CTR)" initials="V(" userId="S::cav7@cdc.gov::56f5a7a2-5e98-4a3f-a981-f5cfb473e473" providerId="AD"/>
  <p188:author id="{673BCEBF-F6AF-2C95-B6D2-9CCB6F272FAD}" name="Elisha Hall" initials="EH" userId="S::nyu2@cdc.gov::dcda524f-b92a-48c2-9ffd-03ed0d50ec81" providerId="AD"/>
  <p188:author id="{FE4CFDEA-BFA9-3905-BE41-A1AB84615D83}" name="Kara Polen" initials="KP" userId="S::fvc1@cdc.gov::bbfb9708-049b-46f2-b8b1-e8b559e779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2650"/>
    <a:srgbClr val="000000"/>
    <a:srgbClr val="002E89"/>
    <a:srgbClr val="461E64"/>
    <a:srgbClr val="004C34"/>
    <a:srgbClr val="17468F"/>
    <a:srgbClr val="00853F"/>
    <a:srgbClr val="006848"/>
    <a:srgbClr val="632B8D"/>
    <a:srgbClr val="007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22F4F-8C12-4133-A243-956822D9BE1D}" v="533" dt="2023-11-16T20:17:00.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3" autoAdjust="0"/>
    <p:restoredTop sz="86375" autoAdjust="0"/>
  </p:normalViewPr>
  <p:slideViewPr>
    <p:cSldViewPr snapToGrid="0">
      <p:cViewPr varScale="1">
        <p:scale>
          <a:sx n="76" d="100"/>
          <a:sy n="76" d="100"/>
        </p:scale>
        <p:origin x="296" y="56"/>
      </p:cViewPr>
      <p:guideLst>
        <p:guide orient="horz" pos="1620"/>
        <p:guide pos="2880"/>
      </p:guideLst>
    </p:cSldViewPr>
  </p:slideViewPr>
  <p:outlineViewPr>
    <p:cViewPr>
      <p:scale>
        <a:sx n="33" d="100"/>
        <a:sy n="33" d="100"/>
      </p:scale>
      <p:origin x="0" y="-126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customXml" Target="../customXml/item4.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11/17/2023</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vaccines/parents/by-age/pregnancy.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cdc.gov/vaccines/vpd/rsv/immunization-information-statement.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mmwr/volumes/72/wr/mm7234a4.htm#B1_dow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RSV can be dangerous for infants and young children. Each year in the United States, an estimated 58,000-80,000 children younger than 5 years are hospitalized due to RSV infection. </a:t>
            </a:r>
            <a:r>
              <a:rPr lang="en-US" sz="1200">
                <a:effectLst/>
                <a:latin typeface="Calibri" panose="020F0502020204030204" pitchFamily="34" charset="0"/>
                <a:ea typeface="Calibri" panose="020F0502020204030204" pitchFamily="34" charset="0"/>
                <a:cs typeface="Times New Roman" panose="02020603050405020304" pitchFamily="18" charset="0"/>
              </a:rPr>
              <a:t>Nearly 80% of those hospitalized &lt;2 years had no underlying medical condition. RSV leads to 100-300 deaths among children younger than 5.</a:t>
            </a:r>
          </a:p>
          <a:p>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b="0" i="0">
                <a:solidFill>
                  <a:srgbClr val="000000"/>
                </a:solidFill>
                <a:effectLst/>
                <a:latin typeface="Open Sans" panose="020B0606030504020204" pitchFamily="34" charset="0"/>
              </a:rPr>
              <a:t>The highest incidence of RSV-associated hospitalization occurs in infants aged &lt;3 months and then decreases with increasing age</a:t>
            </a:r>
            <a:r>
              <a:rPr lang="en-US" sz="1200" b="0" i="0">
                <a:solidFill>
                  <a:srgbClr val="000000"/>
                </a:solidFill>
                <a:effectLst/>
                <a:latin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i="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a:solidFill>
                  <a:srgbClr val="7A003B"/>
                </a:solidFill>
                <a:latin typeface="Calibri" panose="020F0502020204030204" pitchFamily="34" charset="0"/>
                <a:cs typeface="Times New Roman" panose="02020603050405020304" pitchFamily="18" charset="0"/>
              </a:rPr>
              <a:t>Preterm infants </a:t>
            </a:r>
            <a:r>
              <a:rPr lang="en-US" sz="1200">
                <a:latin typeface="Calibri" panose="020F0502020204030204" pitchFamily="34" charset="0"/>
                <a:cs typeface="Times New Roman" panose="02020603050405020304" pitchFamily="18" charset="0"/>
              </a:rPr>
              <a:t>experience higher hospitalization and ICU admission rates</a:t>
            </a:r>
            <a:endParaRPr lang="en-US" sz="1200" b="1">
              <a:solidFill>
                <a:srgbClr val="7A003B"/>
              </a:solidFill>
            </a:endParaRPr>
          </a:p>
          <a:p>
            <a:endParaRPr lang="en-US" b="0" i="0">
              <a:solidFill>
                <a:srgbClr val="000000"/>
              </a:solidFill>
              <a:effectLst/>
              <a:latin typeface="Open Sans" panose="020B0606030504020204" pitchFamily="34" charset="0"/>
            </a:endParaRPr>
          </a:p>
          <a:p>
            <a:endParaRPr lang="en-US" b="0" i="0">
              <a:solidFill>
                <a:srgbClr val="000000"/>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753665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cs typeface="Calibri"/>
              </a:rPr>
              <a:t>Most common side effects included injection site reactions and rash. </a:t>
            </a:r>
            <a:endParaRPr lang="en-US">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solidFill>
                <a:srgbClr val="FF0000"/>
              </a:solidFill>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cs typeface="Calibri"/>
              </a:rPr>
              <a:t>Clinical trial data showed no increase of serious adverse events in infants who received </a:t>
            </a:r>
            <a:r>
              <a:rPr lang="en-US" err="1">
                <a:solidFill>
                  <a:srgbClr val="FF0000"/>
                </a:solidFill>
                <a:cs typeface="Calibri"/>
              </a:rPr>
              <a:t>nirsevimab</a:t>
            </a:r>
            <a:r>
              <a:rPr lang="en-US">
                <a:solidFill>
                  <a:srgbClr val="FF0000"/>
                </a:solidFill>
                <a:cs typeface="Calibri"/>
              </a:rPr>
              <a:t> compared to those who received the placebo. We anticipate side effects to be mild or moderate and like those experienced after routine vaccinations.</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2420880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October 23, 2023, CDC released a HAN Health Advisory describing interim recommendations to provide options for clinicians to protect infants from RSV in the context of a limited supply of </a:t>
            </a:r>
            <a:r>
              <a:rPr lang="en-US" err="1"/>
              <a:t>nirsevimab</a:t>
            </a:r>
            <a:r>
              <a:rPr lang="en-US"/>
              <a:t>.</a:t>
            </a:r>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925735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16006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To summarize, CDC recommends two ways to protect infants from severe RSV disease. </a:t>
            </a:r>
            <a:r>
              <a:rPr lang="en-US" sz="1800" err="1">
                <a:effectLst/>
                <a:latin typeface="Segoe UI" panose="020B0502040204020203" pitchFamily="34" charset="0"/>
              </a:rPr>
              <a:t>Abrysvo</a:t>
            </a:r>
            <a:r>
              <a:rPr lang="en-US" sz="1800">
                <a:effectLst/>
                <a:latin typeface="Segoe UI" panose="020B0502040204020203" pitchFamily="34" charset="0"/>
              </a:rPr>
              <a:t>, from Pfizer, is the only RSV vaccine given to pregnant people to prevent RSV in infants. I want to emphasize this point, because there is another RSV product for use in older adults that is not approved for use in pregnant people. The second option to protect infants from severe RSV is </a:t>
            </a:r>
            <a:r>
              <a:rPr lang="en-US" sz="1800" err="1">
                <a:effectLst/>
                <a:latin typeface="Segoe UI" panose="020B0502040204020203" pitchFamily="34" charset="0"/>
              </a:rPr>
              <a:t>nirsevimab</a:t>
            </a:r>
            <a:r>
              <a:rPr lang="en-US" sz="1800">
                <a:effectLst/>
                <a:latin typeface="Segoe UI" panose="020B0502040204020203" pitchFamily="34" charset="0"/>
              </a:rPr>
              <a:t>, which is an RSV monoclonal antibody, and is only given to infants.</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067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Shared decision-making is an important component of counseling pregnant patients and their families about their options to help prevent severe RSV in young infants. On this slide are key points to consider during your shared decision-making conversation.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65985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800" dirty="0">
                <a:effectLst/>
                <a:latin typeface="Calibri" panose="020F0502020204030204" pitchFamily="34" charset="0"/>
                <a:ea typeface="Calibri" panose="020F0502020204030204" pitchFamily="34" charset="0"/>
              </a:rPr>
              <a:t>As part of these conversations, discuss the relative advantages and disadvantages of both maternal RSV vaccination and </a:t>
            </a:r>
            <a:r>
              <a:rPr lang="en-US" sz="1800" dirty="0" err="1">
                <a:effectLst/>
                <a:latin typeface="Calibri" panose="020F0502020204030204" pitchFamily="34" charset="0"/>
                <a:ea typeface="Calibri" panose="020F0502020204030204" pitchFamily="34" charset="0"/>
              </a:rPr>
              <a:t>nirsevimab</a:t>
            </a:r>
            <a:r>
              <a:rPr lang="en-US" sz="1800" dirty="0">
                <a:effectLst/>
                <a:latin typeface="Calibri" panose="020F0502020204030204" pitchFamily="34" charset="0"/>
                <a:ea typeface="Calibri" panose="020F0502020204030204" pitchFamily="34" charset="0"/>
              </a:rPr>
              <a:t>. Consider patient preferences when determining whether to vaccinate your pregnant patient or to rely on administration of </a:t>
            </a:r>
            <a:r>
              <a:rPr lang="en-US" sz="1800" dirty="0" err="1">
                <a:effectLst/>
                <a:latin typeface="Calibri" panose="020F0502020204030204" pitchFamily="34" charset="0"/>
                <a:ea typeface="Calibri" panose="020F0502020204030204" pitchFamily="34" charset="0"/>
              </a:rPr>
              <a:t>nirsevimab</a:t>
            </a:r>
            <a:r>
              <a:rPr lang="en-US" sz="1800" dirty="0">
                <a:effectLst/>
                <a:latin typeface="Calibri" panose="020F0502020204030204" pitchFamily="34" charset="0"/>
                <a:ea typeface="Calibri" panose="020F0502020204030204" pitchFamily="34" charset="0"/>
              </a:rPr>
              <a:t> to the infant. </a:t>
            </a:r>
          </a:p>
          <a:p>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err="1">
                <a:effectLst/>
                <a:latin typeface="Calibri" panose="020F0502020204030204" pitchFamily="34" charset="0"/>
                <a:ea typeface="Calibri" panose="020F0502020204030204" pitchFamily="34" charset="0"/>
              </a:rPr>
              <a:t>Abrysvo</a:t>
            </a:r>
            <a:r>
              <a:rPr lang="en-US" sz="1800" dirty="0">
                <a:effectLst/>
                <a:latin typeface="Calibri" panose="020F0502020204030204" pitchFamily="34" charset="0"/>
                <a:ea typeface="Calibri" panose="020F0502020204030204" pitchFamily="34" charset="0"/>
              </a:rPr>
              <a:t> (Pfizer) provides more immediate protection after birth and might be more resistant to potential mutations in RSV’s F protein. It might have reduced protection in some situations (e.g., </a:t>
            </a:r>
            <a:r>
              <a:rPr lang="en-US" sz="1800" dirty="0">
                <a:solidFill>
                  <a:srgbClr val="FF0000"/>
                </a:solidFill>
                <a:cs typeface="Calibri"/>
              </a:rPr>
              <a:t>in immunocompromised pregnant persons, if delivery of infant &lt;14d after administration). It might increase the risk for preterm birth and hypertensive disorders of pregnancy. However, t</a:t>
            </a:r>
            <a:r>
              <a:rPr lang="en-US" sz="1800" dirty="0">
                <a:effectLst/>
                <a:latin typeface="Calibri" panose="020F0502020204030204" pitchFamily="34" charset="0"/>
                <a:ea typeface="Calibri" panose="020F0502020204030204" pitchFamily="34" charset="0"/>
              </a:rPr>
              <a:t>o reduce the potential risk of preterm birth and complications from it when administering RSV vaccine, FDA approved the vaccine for use during weeks 32 through 36 of pregnancy. </a:t>
            </a: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2129183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it relates to </a:t>
            </a:r>
            <a:r>
              <a:rPr lang="en-US" err="1"/>
              <a:t>nirsevimab’s</a:t>
            </a:r>
            <a:r>
              <a:rPr lang="en-US"/>
              <a:t> advantages, protection might wane more slowly than protection from maternal RSV vaccine. This option also assures direct receipt of antibodies and is not associated with any increased risk for adverse pregnancy outcomes. For the 2023-2024 season, </a:t>
            </a:r>
            <a:r>
              <a:rPr lang="en-US" err="1"/>
              <a:t>nirsevimab</a:t>
            </a:r>
            <a:r>
              <a:rPr lang="en-US"/>
              <a:t> shortages have been identified, potentially limiting its availability. It also requires an infant injection.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711433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kern="1200">
                <a:solidFill>
                  <a:schemeClr val="tx2"/>
                </a:solidFill>
                <a:effectLst/>
                <a:latin typeface="+mn-lt"/>
                <a:ea typeface="+mn-ea"/>
                <a:cs typeface="+mn-cs"/>
              </a:rPr>
              <a:t>Now we’ll cover some common questions we’ve heard and suggestions for how you might respond to your patients.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87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42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CDC recommends you use one of these two tools to protect your baby from getting very sick with RSV:</a:t>
            </a:r>
          </a:p>
          <a:p>
            <a:pPr algn="l">
              <a:buFont typeface="Arial" panose="020B0604020202020204" pitchFamily="34" charset="0"/>
              <a:buChar char="•"/>
            </a:pPr>
            <a:r>
              <a:rPr lang="en-US" b="0" i="0">
                <a:solidFill>
                  <a:srgbClr val="000000"/>
                </a:solidFill>
                <a:effectLst/>
                <a:latin typeface="Open Sans" panose="020B0606030504020204" pitchFamily="34" charset="0"/>
              </a:rPr>
              <a:t>An </a:t>
            </a:r>
            <a:r>
              <a:rPr lang="en-US" b="0" i="0" u="sng">
                <a:solidFill>
                  <a:srgbClr val="075290"/>
                </a:solidFill>
                <a:effectLst/>
                <a:latin typeface="Open Sans" panose="020B0606030504020204" pitchFamily="34" charset="0"/>
                <a:hlinkClick r:id="rId3"/>
              </a:rPr>
              <a:t>RSV vaccine</a:t>
            </a:r>
            <a:r>
              <a:rPr lang="en-US" b="0" i="0">
                <a:solidFill>
                  <a:srgbClr val="000000"/>
                </a:solidFill>
                <a:effectLst/>
                <a:latin typeface="Open Sans" panose="020B0606030504020204" pitchFamily="34" charset="0"/>
              </a:rPr>
              <a:t> given during pregnancy</a:t>
            </a:r>
          </a:p>
          <a:p>
            <a:pPr algn="l">
              <a:buFont typeface="Arial" panose="020B0604020202020204" pitchFamily="34" charset="0"/>
              <a:buChar char="•"/>
            </a:pPr>
            <a:r>
              <a:rPr lang="en-US" b="0" i="0">
                <a:solidFill>
                  <a:srgbClr val="000000"/>
                </a:solidFill>
                <a:effectLst/>
                <a:latin typeface="Open Sans" panose="020B0606030504020204" pitchFamily="34" charset="0"/>
              </a:rPr>
              <a:t>An </a:t>
            </a:r>
            <a:r>
              <a:rPr lang="en-US" b="0" i="0" u="sng">
                <a:solidFill>
                  <a:srgbClr val="075290"/>
                </a:solidFill>
                <a:effectLst/>
                <a:latin typeface="Open Sans" panose="020B0606030504020204" pitchFamily="34" charset="0"/>
                <a:hlinkClick r:id="rId4"/>
              </a:rPr>
              <a:t>RSV immunization</a:t>
            </a:r>
            <a:r>
              <a:rPr lang="en-US" b="0" i="0">
                <a:solidFill>
                  <a:srgbClr val="000000"/>
                </a:solidFill>
                <a:effectLst/>
                <a:latin typeface="Open Sans" panose="020B0606030504020204" pitchFamily="34" charset="0"/>
              </a:rPr>
              <a:t> given to infants and older babies</a:t>
            </a:r>
          </a:p>
          <a:p>
            <a:pPr algn="l"/>
            <a:r>
              <a:rPr lang="en-US" b="0" i="0">
                <a:solidFill>
                  <a:srgbClr val="000000"/>
                </a:solidFill>
                <a:effectLst/>
                <a:latin typeface="Open Sans" panose="020B0606030504020204" pitchFamily="34" charset="0"/>
              </a:rPr>
              <a:t>Most infants will not need both.</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1034922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fontAlgn="base">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These circumstances may include: </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Calibri" panose="020F0502020204030204" pitchFamily="34" charset="0"/>
                <a:ea typeface="Times New Roman" panose="02020603050405020304" pitchFamily="18" charset="0"/>
              </a:rPr>
              <a:t>Pregnant people who may not have an adequate immune response to vaccination (for example, if the mother is immunocompromised) or who have conditions that may cause fewer antibodies to be transferred to the developing baby across the placenta (for example, if the mother is living with HIV) </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Calibri" panose="020F0502020204030204" pitchFamily="34" charset="0"/>
                <a:ea typeface="Times New Roman" panose="02020603050405020304" pitchFamily="18" charset="0"/>
              </a:rPr>
              <a:t>Infants at substantially higher risk for severe RSV disease (for example, infants with severe heart disease; infants admitted to intensive care and requiring home oxygen after discharge) </a:t>
            </a:r>
            <a:endParaRPr lang="en-US"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solidFill>
                  <a:srgbClr val="000000"/>
                </a:solidFill>
                <a:effectLst/>
                <a:latin typeface="Calibri" panose="020F0502020204030204" pitchFamily="34" charset="0"/>
                <a:ea typeface="Times New Roman" panose="02020603050405020304" pitchFamily="18" charset="0"/>
              </a:rPr>
              <a:t>Infants who undergo procedures that can remove RSV antibodies from their blood (for example, cardiopulmonary bypass—during heart surgery the blood is drained from the body and a machine performs the function of the heart and lungs) </a:t>
            </a:r>
            <a:endParaRPr lang="en-US" sz="1800">
              <a:solidFill>
                <a:srgbClr val="000000"/>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rPr>
              <a:t>Also, if the mother’s vaccine history is unknown, the baby should receive </a:t>
            </a:r>
            <a:r>
              <a:rPr lang="en-US" sz="1800" err="1">
                <a:effectLst/>
                <a:latin typeface="Calibri" panose="020F0502020204030204" pitchFamily="34" charset="0"/>
                <a:ea typeface="Times New Roman" panose="02020603050405020304" pitchFamily="18" charset="0"/>
              </a:rPr>
              <a:t>nirsevimab</a:t>
            </a: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a:solidFill>
                  <a:srgbClr val="000000"/>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endParaRPr lang="en-US" sz="1600" kern="120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24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593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questions about ordering, costs, insurance, storage, handling, administration, </a:t>
            </a:r>
            <a:r>
              <a:rPr lang="en-US" err="1"/>
              <a:t>etc</a:t>
            </a:r>
            <a:r>
              <a:rPr lang="en-US"/>
              <a:t>, visit CDC website or Pfizer website (www.pfizervax.com) </a:t>
            </a:r>
          </a:p>
          <a:p>
            <a:endParaRPr lang="en-US"/>
          </a:p>
          <a:p>
            <a:r>
              <a:rPr lang="en-US"/>
              <a:t>Vaccines.gov</a:t>
            </a:r>
          </a:p>
          <a:p>
            <a:r>
              <a:rPr lang="en-US"/>
              <a:t>Pfizer call line?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361309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cs typeface="Calibri"/>
              </a:rPr>
              <a:t>The </a:t>
            </a:r>
            <a:r>
              <a:rPr lang="en-US" err="1">
                <a:solidFill>
                  <a:srgbClr val="FF0000"/>
                </a:solidFill>
                <a:cs typeface="Calibri"/>
              </a:rPr>
              <a:t>Abrysvo</a:t>
            </a:r>
            <a:r>
              <a:rPr lang="en-US">
                <a:solidFill>
                  <a:srgbClr val="FF0000"/>
                </a:solidFill>
                <a:cs typeface="Calibri"/>
              </a:rPr>
              <a:t> (Pfizer) is the ONLY RSV vaccine approved for pregnant people; the GSK RSV vaccine is NOT approved for use in pregnant people. The </a:t>
            </a:r>
            <a:r>
              <a:rPr lang="en-US" err="1">
                <a:solidFill>
                  <a:srgbClr val="FF0000"/>
                </a:solidFill>
                <a:cs typeface="Calibri"/>
              </a:rPr>
              <a:t>Abrysvo</a:t>
            </a:r>
            <a:r>
              <a:rPr lang="en-US">
                <a:solidFill>
                  <a:srgbClr val="FF0000"/>
                </a:solidFill>
                <a:cs typeface="Calibri"/>
              </a:rPr>
              <a:t> vaccine is recommended starting at 32w0d through 36w6d and is recommended to be given to pregnant persons during the September-January months to capture most infants born during peak RSV season. Seasonality may differ depending on which state or jurisdiction you come from (e.g. Puerto Rico, </a:t>
            </a:r>
            <a:r>
              <a:rPr lang="en-US" err="1">
                <a:solidFill>
                  <a:srgbClr val="FF0000"/>
                </a:solidFill>
                <a:cs typeface="Calibri"/>
              </a:rPr>
              <a:t>Alaksa</a:t>
            </a:r>
            <a:r>
              <a:rPr lang="en-US">
                <a:solidFill>
                  <a:srgbClr val="FF0000"/>
                </a:solidFill>
                <a:cs typeface="Calibri"/>
              </a:rPr>
              <a:t>, etc.). Vaccine can be administered with other vaccinations include flu, Covid</a:t>
            </a:r>
          </a:p>
          <a:p>
            <a:endParaRPr lang="en-US">
              <a:solidFill>
                <a:srgbClr val="FF0000"/>
              </a:solidFill>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401793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0" i="0">
                <a:solidFill>
                  <a:srgbClr val="5F5F5F"/>
                </a:solidFill>
                <a:effectLst/>
                <a:latin typeface="Nunito Sans" pitchFamily="2" charset="0"/>
              </a:rPr>
              <a:t>A clinical trial including more than 7500 pregnant people compared more than 3,600 people who received the </a:t>
            </a:r>
            <a:r>
              <a:rPr lang="en-US" b="0" i="0" err="1">
                <a:solidFill>
                  <a:srgbClr val="5F5F5F"/>
                </a:solidFill>
                <a:effectLst/>
                <a:latin typeface="Nunito Sans" pitchFamily="2" charset="0"/>
              </a:rPr>
              <a:t>Abrysv</a:t>
            </a:r>
            <a:r>
              <a:rPr lang="en-US" b="0" i="0">
                <a:solidFill>
                  <a:srgbClr val="5F5F5F"/>
                </a:solidFill>
                <a:effectLst/>
                <a:latin typeface="Nunito Sans" pitchFamily="2" charset="0"/>
              </a:rPr>
              <a:t> (Pfizer) RSV vaccine between 24 and 36 weeks of pregnancy to a similar group that did not receive the vaccine </a:t>
            </a:r>
            <a:r>
              <a:rPr lang="en-US">
                <a:solidFill>
                  <a:srgbClr val="5F5F5F"/>
                </a:solidFill>
                <a:latin typeface="Nunito Sans"/>
              </a:rPr>
              <a:t>but received a placebo. </a:t>
            </a:r>
          </a:p>
          <a:p>
            <a:endParaRPr lang="en-US">
              <a:solidFill>
                <a:srgbClr val="5F5F5F"/>
              </a:solidFill>
              <a:latin typeface="Nunito Sans"/>
            </a:endParaRPr>
          </a:p>
          <a:p>
            <a:r>
              <a:rPr lang="en-US">
                <a:solidFill>
                  <a:srgbClr val="5F5F5F"/>
                </a:solidFill>
                <a:latin typeface="Nunito Sans"/>
              </a:rPr>
              <a:t>To ensure we are all on the same page about terms on this slide– vaccine efficacy is a measure of how well a vaccine prevents certain health outcomes. For example, if we say a vaccine has an efficacy of 50%, that means there was a 50% reduction in the health outcome of interest in the vaccinated group compared with the placebo group during the clinical trial. </a:t>
            </a:r>
          </a:p>
          <a:p>
            <a:endParaRPr lang="en-US">
              <a:solidFill>
                <a:srgbClr val="5F5F5F"/>
              </a:solidFill>
              <a:latin typeface="Nunito Sans"/>
            </a:endParaRPr>
          </a:p>
          <a:p>
            <a:r>
              <a:rPr lang="en-US" sz="1800">
                <a:effectLst/>
                <a:latin typeface="Segoe UI" panose="020B0502040204020203" pitchFamily="34" charset="0"/>
              </a:rPr>
              <a:t>For the GRADE assessment which informed these recommendations, data were included from phase 2b and 3 trials using the trial dosing interval of 24–36 weeks’ gestation. Using all available data from the trial dosing interval provided increased power to detect potential benefits and harms. E</a:t>
            </a:r>
            <a:r>
              <a:rPr lang="en-US" sz="2800" b="0" i="0">
                <a:solidFill>
                  <a:srgbClr val="000000"/>
                </a:solidFill>
                <a:effectLst/>
                <a:latin typeface="Open Sans" panose="020B0606030504020204" pitchFamily="34" charset="0"/>
              </a:rPr>
              <a:t>fficacy against severe medically attended RSV-associated LRTI was 69.4% among the full trial population (trial dosing interval of 24–36 weeks’ gestation), and efficacy against hospitalization for RSV-associated LRTI was 56.8% during the full trial dosing interval.</a:t>
            </a:r>
            <a:endParaRPr lang="en-US">
              <a:solidFill>
                <a:srgbClr val="5F5F5F"/>
              </a:solidFill>
              <a:latin typeface="Nunito Sans"/>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086744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F5F5F"/>
                </a:solidFill>
                <a:effectLst/>
                <a:latin typeface="Nunito Sans" pitchFamily="2" charset="0"/>
              </a:rPr>
              <a:t>Between the two groups, there were no significant differences in pregnancy-related problems, such as low birth weight (weighing less than 5 pounds, 8 ounces [2500 grams] at birth). Slightly more preterm deliveries were seen in those who received the vaccine compared to those who did not. In most cases, the preterm deliveries happened a month or more after getting the vaccine. It is not clear from this study if preterm deliveries were due to the vaccine or to other factors. The recommendation to get the vaccine closer to the end of pregnancy (at 32-36 weeks) allows time for antibodies to pass to the baby before delivery but lowers the chance (if there is one) of delivering early from the vaccine, since the vaccine is given closer to full term.</a:t>
            </a:r>
          </a:p>
          <a:p>
            <a:endParaRPr lang="en-US" b="0" i="0">
              <a:solidFill>
                <a:srgbClr val="5F5F5F"/>
              </a:solidFill>
              <a:effectLst/>
              <a:latin typeface="Nunito Sans"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latin typeface="Nunito Sans"/>
              </a:rPr>
              <a:t>This difference in preterm birth was seen in the approved group 32-36 but in a smaller scale of difference and again with no statistical significance. </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20477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v-safe is currently available for adults 60+ who received RSV vaccine, but soon will be available for pregnant people who receive </a:t>
            </a:r>
            <a:r>
              <a:rPr lang="en-US" err="1"/>
              <a:t>Abrysvo</a:t>
            </a:r>
            <a:r>
              <a:rPr lang="en-US"/>
              <a:t> (Pfizer) vaccine.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62228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580403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err="1">
                <a:solidFill>
                  <a:srgbClr val="FF0000"/>
                </a:solidFill>
                <a:cs typeface="Calibri"/>
              </a:rPr>
              <a:t>Nirsevimab</a:t>
            </a:r>
            <a:r>
              <a:rPr lang="en-US">
                <a:solidFill>
                  <a:srgbClr val="FF0000"/>
                </a:solidFill>
                <a:cs typeface="Calibri"/>
              </a:rPr>
              <a:t>, also know as </a:t>
            </a:r>
            <a:r>
              <a:rPr lang="en-US" err="1">
                <a:solidFill>
                  <a:srgbClr val="FF0000"/>
                </a:solidFill>
                <a:cs typeface="Calibri"/>
              </a:rPr>
              <a:t>Beyfortus</a:t>
            </a:r>
            <a:r>
              <a:rPr lang="en-US">
                <a:solidFill>
                  <a:srgbClr val="FF0000"/>
                </a:solidFill>
                <a:cs typeface="Calibri"/>
              </a:rPr>
              <a:t>, is the second option to protect infants and children at increased risk from RSV. The administration recommendations are shown on this slide. For this season, it will be important to encourage patients to inquire from their chosen pediatrician about availability of </a:t>
            </a:r>
            <a:r>
              <a:rPr lang="en-US" err="1">
                <a:solidFill>
                  <a:srgbClr val="FF0000"/>
                </a:solidFill>
                <a:cs typeface="Calibri"/>
              </a:rPr>
              <a:t>nirsevimab</a:t>
            </a:r>
            <a:r>
              <a:rPr lang="en-US">
                <a:solidFill>
                  <a:srgbClr val="FF0000"/>
                </a:solidFill>
                <a:cs typeface="Calibri"/>
              </a:rPr>
              <a:t> prior to delivery when possible. Interim recommendations for this season due to limited availability will be discussed shortly.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230530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solidFill>
                  <a:srgbClr val="FF0000"/>
                </a:solidFill>
                <a:cs typeface="Calibri"/>
              </a:rPr>
              <a:t>Nirsevimab</a:t>
            </a:r>
            <a:r>
              <a:rPr lang="en-US">
                <a:solidFill>
                  <a:srgbClr val="FF0000"/>
                </a:solidFill>
                <a:cs typeface="Calibri"/>
              </a:rPr>
              <a:t>, the monoclonal antibody has been shown to be efficacious in preventing severe RSV disease in infants. Two placebo-controlled trials were conducted; the efficacy rates are shown here from. </a:t>
            </a:r>
          </a:p>
          <a:p>
            <a:r>
              <a:rPr lang="en-US">
                <a:solidFill>
                  <a:srgbClr val="FF0000"/>
                </a:solidFill>
                <a:cs typeface="Calibri"/>
              </a:rPr>
              <a:t>MMWR link: </a:t>
            </a:r>
            <a:r>
              <a:rPr lang="en-US">
                <a:solidFill>
                  <a:srgbClr val="FF0000"/>
                </a:solidFill>
                <a:hlinkClick r:id="rId3"/>
              </a:rPr>
              <a:t>https://www.cdc.gov/mmwr/volumes/72/wr/mm7234a4.htm#B1_down</a:t>
            </a:r>
            <a:r>
              <a:rPr lang="en-US">
                <a:solidFill>
                  <a:srgbClr val="FF0000"/>
                </a:solidFill>
              </a:rPr>
              <a:t> </a:t>
            </a:r>
          </a:p>
          <a:p>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cs typeface="Calibri"/>
              </a:rPr>
              <a:t>*Phase 2b included 24-34w, phase 3 35w up to term = pooled results shown above included both but only infant that received correct dosing v. placebo </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3354450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29" y="81524"/>
            <a:ext cx="1895548" cy="726447"/>
          </a:xfrm>
          <a:prstGeom prst="rect">
            <a:avLst/>
          </a:prstGeom>
        </p:spPr>
      </p:pic>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2959"/>
            <a:ext cx="9144000" cy="90541"/>
          </a:xfrm>
          <a:prstGeom prst="rect">
            <a:avLst/>
          </a:prstGeom>
        </p:spPr>
      </p:pic>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a:p>
        </p:txBody>
      </p:sp>
      <p:sp>
        <p:nvSpPr>
          <p:cNvPr id="6" name="Content Placeholder 18">
            <a:extLst>
              <a:ext uri="{FF2B5EF4-FFF2-40B4-BE49-F238E27FC236}">
                <a16:creationId xmlns:a16="http://schemas.microsoft.com/office/drawing/2014/main" id="{2B740530-9FB4-416D-81D1-709E1379603A}"/>
              </a:ext>
            </a:extLst>
          </p:cNvPr>
          <p:cNvSpPr>
            <a:spLocks noGrp="1"/>
          </p:cNvSpPr>
          <p:nvPr>
            <p:ph sz="quarter" idx="11"/>
          </p:nvPr>
        </p:nvSpPr>
        <p:spPr>
          <a:xfrm>
            <a:off x="457200" y="1368213"/>
            <a:ext cx="8229600" cy="3132350"/>
          </a:xfrm>
        </p:spPr>
        <p:txBody>
          <a:bodyPr/>
          <a:lstStyle>
            <a:lvl1pPr marL="282575" indent="-282575">
              <a:spcAft>
                <a:spcPts val="600"/>
              </a:spcAft>
              <a:buFont typeface="Arial" panose="020B0604020202020204" pitchFamily="34" charset="0"/>
              <a:buChar char="•"/>
              <a:defRPr sz="2000" b="0">
                <a:solidFill>
                  <a:srgbClr val="000000"/>
                </a:solidFill>
              </a:defRPr>
            </a:lvl1pPr>
            <a:lvl2pPr marL="573088" indent="-231775">
              <a:spcBef>
                <a:spcPts val="0"/>
              </a:spcBef>
              <a:spcAft>
                <a:spcPts val="600"/>
              </a:spcAft>
              <a:buClr>
                <a:srgbClr val="E25423"/>
              </a:buClr>
              <a:buFont typeface="Arial" panose="020B0604020202020204" pitchFamily="34" charset="0"/>
              <a:buChar char="‒"/>
              <a:defRPr sz="2000"/>
            </a:lvl2pPr>
            <a:lvl3pPr marL="623888" indent="-333375">
              <a:spcBef>
                <a:spcPts val="600"/>
              </a:spcBef>
              <a:spcAft>
                <a:spcPts val="600"/>
              </a:spcAft>
              <a:buClr>
                <a:srgbClr val="692145"/>
              </a:buClr>
              <a:defRPr sz="2400"/>
            </a:lvl3pPr>
            <a:lvl4pPr marL="914400" indent="-231775">
              <a:spcBef>
                <a:spcPts val="0"/>
              </a:spcBef>
              <a:spcAft>
                <a:spcPts val="0"/>
              </a:spcAft>
              <a:buClr>
                <a:schemeClr val="bg2">
                  <a:lumMod val="50000"/>
                </a:schemeClr>
              </a:buClr>
              <a:buFont typeface="Arial" panose="020B0604020202020204" pitchFamily="34" charset="0"/>
              <a:buChar char="•"/>
              <a:defRPr/>
            </a:lvl4pPr>
            <a:lvl5pPr marL="1255713" indent="-225425">
              <a:spcBef>
                <a:spcPts val="0"/>
              </a:spcBef>
              <a:buClr>
                <a:schemeClr val="bg2">
                  <a:lumMod val="50000"/>
                </a:schemeClr>
              </a:buClr>
              <a:buFont typeface="Arial" panose="020B0604020202020204" pitchFamily="34" charset="0"/>
              <a:buChar char="–"/>
              <a:defRPr/>
            </a:lvl5pPr>
            <a:lvl6pPr marL="1603375" indent="-231775">
              <a:buClr>
                <a:schemeClr val="bg2">
                  <a:lumMod val="50000"/>
                </a:schemeClr>
              </a:buClr>
              <a:buFont typeface="Arial" panose="020B0604020202020204" pitchFamily="34" charset="0"/>
              <a:buChar char="»"/>
              <a:defRPr>
                <a:solidFill>
                  <a:srgbClr val="000000"/>
                </a:solidFill>
                <a:latin typeface="Calibri" panose="020F0502020204030204" pitchFamily="34" charset="0"/>
                <a:cs typeface="Calibri" panose="020F0502020204030204" pitchFamily="34" charset="0"/>
              </a:defRPr>
            </a:lvl6pPr>
          </a:lstStyle>
          <a:p>
            <a:pPr lvl="0"/>
            <a:r>
              <a:rPr lang="en-US"/>
              <a:t>Click to edit Master text styles</a:t>
            </a:r>
          </a:p>
          <a:p>
            <a:pPr lvl="1"/>
            <a:r>
              <a:rPr lang="en-US"/>
              <a:t>Second level</a:t>
            </a:r>
          </a:p>
          <a:p>
            <a:pPr lvl="3"/>
            <a:r>
              <a:rPr lang="en-US"/>
              <a:t>Third level</a:t>
            </a:r>
          </a:p>
          <a:p>
            <a:pPr lvl="4"/>
            <a:r>
              <a:rPr lang="en-US"/>
              <a:t>Fourth level</a:t>
            </a:r>
          </a:p>
          <a:p>
            <a:pPr lvl="5"/>
            <a:r>
              <a:rPr lang="en-US"/>
              <a:t>Fifth level</a:t>
            </a:r>
          </a:p>
          <a:p>
            <a:pPr lvl="0"/>
            <a:endParaRPr lang="en-US"/>
          </a:p>
        </p:txBody>
      </p:sp>
    </p:spTree>
    <p:extLst>
      <p:ext uri="{BB962C8B-B14F-4D97-AF65-F5344CB8AC3E}">
        <p14:creationId xmlns:p14="http://schemas.microsoft.com/office/powerpoint/2010/main" val="20280403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29079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444473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5" y="63513"/>
            <a:ext cx="1225267" cy="702137"/>
          </a:xfrm>
          <a:prstGeom prst="rect">
            <a:avLst/>
          </a:prstGeom>
        </p:spPr>
      </p:pic>
    </p:spTree>
    <p:extLst>
      <p:ext uri="{BB962C8B-B14F-4D97-AF65-F5344CB8AC3E}">
        <p14:creationId xmlns:p14="http://schemas.microsoft.com/office/powerpoint/2010/main" val="410066439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29" y="4327565"/>
            <a:ext cx="1895548" cy="726447"/>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26" name="Picture 25" descr="A tall building in a city&#10;&#10;Description automatically generated">
            <a:extLst>
              <a:ext uri="{FF2B5EF4-FFF2-40B4-BE49-F238E27FC236}">
                <a16:creationId xmlns:a16="http://schemas.microsoft.com/office/drawing/2014/main" id="{89785A3B-6C5C-45C7-B895-8A1A9ACE30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3" name="TextBox 2"/>
          <p:cNvSpPr txBox="1"/>
          <p:nvPr userDrawn="1"/>
        </p:nvSpPr>
        <p:spPr>
          <a:xfrm>
            <a:off x="127218" y="3656862"/>
            <a:ext cx="6639341" cy="1384995"/>
          </a:xfrm>
          <a:prstGeom prst="rect">
            <a:avLst/>
          </a:prstGeom>
          <a:noFill/>
        </p:spPr>
        <p:txBody>
          <a:bodyPr wrap="square" rtlCol="0">
            <a:spAutoFit/>
          </a:bodyPr>
          <a:lstStyle/>
          <a:p>
            <a:r>
              <a:rPr lang="en-US" sz="1200">
                <a:solidFill>
                  <a:schemeClr val="bg2"/>
                </a:solidFill>
                <a:latin typeface="Calibri" panose="020F0502020204030204" pitchFamily="34" charset="0"/>
              </a:rPr>
              <a:t>For more information, contact CDC</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1-800-CDC-INFO (232-4636)</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TTY:  1-888-232-6348    www.cdc.gov</a:t>
            </a: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5" y="4339720"/>
            <a:ext cx="1225267" cy="702137"/>
          </a:xfrm>
          <a:prstGeom prst="rect">
            <a:avLst/>
          </a:prstGeom>
        </p:spPr>
      </p:pic>
    </p:spTree>
    <p:extLst>
      <p:ext uri="{BB962C8B-B14F-4D97-AF65-F5344CB8AC3E}">
        <p14:creationId xmlns:p14="http://schemas.microsoft.com/office/powerpoint/2010/main" val="82517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25" r:id="rId2"/>
    <p:sldLayoutId id="2147483827" r:id="rId3"/>
    <p:sldLayoutId id="2147483824" r:id="rId4"/>
    <p:sldLayoutId id="2147483811" r:id="rId5"/>
    <p:sldLayoutId id="2147483815" r:id="rId6"/>
    <p:sldLayoutId id="2147483823" r:id="rId7"/>
    <p:sldLayoutId id="2147483822" r:id="rId8"/>
    <p:sldLayoutId id="2147483826" r:id="rId9"/>
    <p:sldLayoutId id="2147483828"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cdc.gov/mmwr/volumes/72/wr/mm7234a4.ht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mmwr/volumes/72/wr/mm7234a4.htm"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https://pubmed.ncbi.nlm.nih.gov/21487331/" TargetMode="External"/><Relationship Id="rId4" Type="http://schemas.openxmlformats.org/officeDocument/2006/relationships/hyperlink" Target="https://www.nejm.org/doi/10.1056/NEJMoa0804877?url_ver=Z39.88-2003&amp;rfr_id=ori:rid:crossref.org&amp;rfr_dat=cr_pub%20%200www.ncbi.nlm.nih.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cdc.gov/mmwr/volumes/72/wr/mm7241e1.ht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mmwr/volumes/72/wr/mm7241e1.ht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www.vaers.hhs.gov/"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www.cdc.gov/vaccinesafety/ensuringsafety/monitoring/v-safe/index.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vaccinesafety/ensuringsafety/monitoring/v-safe/index.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cdc.gov/mmwr/volumes/72/wr/mm7234a4.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aby&#10;&#10;">
            <a:extLst>
              <a:ext uri="{FF2B5EF4-FFF2-40B4-BE49-F238E27FC236}">
                <a16:creationId xmlns:a16="http://schemas.microsoft.com/office/drawing/2014/main" id="{F9A70680-D077-269F-4AF3-AD408DDB4843}"/>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b="30003"/>
          <a:stretch/>
        </p:blipFill>
        <p:spPr>
          <a:xfrm flipH="1">
            <a:off x="0" y="876480"/>
            <a:ext cx="9144000" cy="4267019"/>
          </a:xfrm>
          <a:prstGeom prst="rect">
            <a:avLst/>
          </a:prstGeom>
        </p:spPr>
      </p:pic>
      <p:sp>
        <p:nvSpPr>
          <p:cNvPr id="3" name="Title 2"/>
          <p:cNvSpPr>
            <a:spLocks noGrp="1"/>
          </p:cNvSpPr>
          <p:nvPr>
            <p:ph type="title"/>
          </p:nvPr>
        </p:nvSpPr>
        <p:spPr>
          <a:xfrm>
            <a:off x="457200" y="1074070"/>
            <a:ext cx="5166765" cy="866834"/>
          </a:xfrm>
        </p:spPr>
        <p:txBody>
          <a:bodyPr/>
          <a:lstStyle/>
          <a:p>
            <a:r>
              <a:rPr lang="en-US" sz="2800" dirty="0">
                <a:solidFill>
                  <a:schemeClr val="accent6">
                    <a:lumMod val="90000"/>
                    <a:lumOff val="10000"/>
                  </a:schemeClr>
                </a:solidFill>
              </a:rPr>
              <a:t>Respiratory Syncytial Virus (RSV) Immunization Recommendations to Protect Infants and Children </a:t>
            </a:r>
            <a:endParaRPr lang="en-US" dirty="0">
              <a:solidFill>
                <a:schemeClr val="accent6">
                  <a:lumMod val="90000"/>
                  <a:lumOff val="10000"/>
                </a:schemeClr>
              </a:solidFill>
            </a:endParaRPr>
          </a:p>
        </p:txBody>
      </p:sp>
      <p:sp>
        <p:nvSpPr>
          <p:cNvPr id="5" name="Text Placeholder 4"/>
          <p:cNvSpPr>
            <a:spLocks noGrp="1"/>
          </p:cNvSpPr>
          <p:nvPr>
            <p:ph type="body" sz="quarter" idx="10"/>
          </p:nvPr>
        </p:nvSpPr>
        <p:spPr>
          <a:xfrm>
            <a:off x="457201" y="4139054"/>
            <a:ext cx="3494314" cy="971550"/>
          </a:xfrm>
        </p:spPr>
        <p:txBody>
          <a:bodyPr/>
          <a:lstStyle/>
          <a:p>
            <a:r>
              <a:rPr lang="en-US" b="1">
                <a:solidFill>
                  <a:schemeClr val="accent6">
                    <a:lumMod val="90000"/>
                    <a:lumOff val="10000"/>
                  </a:schemeClr>
                </a:solidFill>
              </a:rPr>
              <a:t>Slide Deck</a:t>
            </a:r>
          </a:p>
          <a:p>
            <a:r>
              <a:rPr lang="en-US" sz="1600" b="1">
                <a:solidFill>
                  <a:schemeClr val="accent6">
                    <a:lumMod val="90000"/>
                    <a:lumOff val="10000"/>
                  </a:schemeClr>
                </a:solidFill>
              </a:rPr>
              <a:t>Audience: Healthcare Professionals who Provide Care to Pregnant Patients</a:t>
            </a:r>
          </a:p>
        </p:txBody>
      </p:sp>
    </p:spTree>
    <p:extLst>
      <p:ext uri="{BB962C8B-B14F-4D97-AF65-F5344CB8AC3E}">
        <p14:creationId xmlns:p14="http://schemas.microsoft.com/office/powerpoint/2010/main" val="3903348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381000" y="935295"/>
            <a:ext cx="8305800" cy="708421"/>
          </a:xfrm>
        </p:spPr>
        <p:txBody>
          <a:bodyPr/>
          <a:lstStyle/>
          <a:p>
            <a:r>
              <a:rPr lang="en-US" dirty="0" err="1"/>
              <a:t>Nirsevimab</a:t>
            </a:r>
            <a:r>
              <a:rPr lang="en-US" dirty="0"/>
              <a:t> (Sanofi and AstraZeneca) is </a:t>
            </a:r>
            <a:r>
              <a:rPr lang="en-US" u="sng" dirty="0"/>
              <a:t>efficacious</a:t>
            </a:r>
            <a:r>
              <a:rPr lang="en-US" dirty="0"/>
              <a:t> against severe RSV among infants entering their first RSV season</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757878"/>
            <a:ext cx="8686800" cy="1774702"/>
          </a:xfrm>
        </p:spPr>
        <p:txBody>
          <a:bodyPr/>
          <a:lstStyle/>
          <a:p>
            <a:pPr marL="0" indent="0">
              <a:spcAft>
                <a:spcPts val="1200"/>
              </a:spcAft>
              <a:buNone/>
            </a:pPr>
            <a:r>
              <a:rPr lang="en-US">
                <a:solidFill>
                  <a:srgbClr val="000000"/>
                </a:solidFill>
              </a:rPr>
              <a:t>Two placebo-controlled, randomized trials including pre-term and term infants</a:t>
            </a:r>
            <a:endParaRPr lang="en-US"/>
          </a:p>
          <a:p>
            <a:pPr marL="0" indent="0">
              <a:buNone/>
            </a:pPr>
            <a:r>
              <a:rPr lang="en-US" b="1" dirty="0">
                <a:solidFill>
                  <a:srgbClr val="000000"/>
                </a:solidFill>
                <a:latin typeface="Calibri"/>
                <a:cs typeface="Calibri"/>
              </a:rPr>
              <a:t>Vaccine efficacy estimates (through 150 days after injection):</a:t>
            </a:r>
          </a:p>
          <a:p>
            <a:pPr marL="0" indent="0">
              <a:buNone/>
            </a:pPr>
            <a:endParaRPr lang="en-US">
              <a:solidFill>
                <a:srgbClr val="000000"/>
              </a:solidFill>
            </a:endParaRPr>
          </a:p>
        </p:txBody>
      </p:sp>
      <p:sp>
        <p:nvSpPr>
          <p:cNvPr id="4" name="Rectangle 3">
            <a:extLst>
              <a:ext uri="{FF2B5EF4-FFF2-40B4-BE49-F238E27FC236}">
                <a16:creationId xmlns:a16="http://schemas.microsoft.com/office/drawing/2014/main" id="{FB243E3A-9BC9-5FDB-E14B-3ED84BD7B76F}"/>
              </a:ext>
            </a:extLst>
          </p:cNvPr>
          <p:cNvSpPr/>
          <p:nvPr/>
        </p:nvSpPr>
        <p:spPr>
          <a:xfrm>
            <a:off x="304800" y="2684676"/>
            <a:ext cx="4165600" cy="1739899"/>
          </a:xfrm>
          <a:prstGeom prst="rect">
            <a:avLst/>
          </a:prstGeom>
          <a:solidFill>
            <a:srgbClr val="E3F3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741045">
              <a:spcAft>
                <a:spcPts val="1200"/>
              </a:spcAft>
            </a:pPr>
            <a:r>
              <a:rPr lang="en-US" b="1" dirty="0">
                <a:solidFill>
                  <a:srgbClr val="004C34"/>
                </a:solidFill>
                <a:latin typeface="Calibri"/>
                <a:cs typeface="Calibri"/>
              </a:rPr>
              <a:t>Medically attended RSV-associated lower respiratory tract infections (LTRI):</a:t>
            </a:r>
            <a:endParaRPr lang="en-US" dirty="0">
              <a:latin typeface="Calibri"/>
              <a:cs typeface="Calibri"/>
            </a:endParaRPr>
          </a:p>
          <a:p>
            <a:pPr algn="ctr"/>
            <a:r>
              <a:rPr lang="en-US" b="1">
                <a:solidFill>
                  <a:srgbClr val="004C34"/>
                </a:solidFill>
                <a:latin typeface="Calibri" panose="020F0502020204030204" pitchFamily="34" charset="0"/>
                <a:cs typeface="Calibri" panose="020F0502020204030204" pitchFamily="34" charset="0"/>
              </a:rPr>
              <a:t>79.0%</a:t>
            </a:r>
            <a:r>
              <a:rPr lang="en-US">
                <a:solidFill>
                  <a:srgbClr val="004C34"/>
                </a:solidFill>
                <a:latin typeface="Calibri" panose="020F0502020204030204" pitchFamily="34" charset="0"/>
                <a:cs typeface="Calibri" panose="020F0502020204030204" pitchFamily="34" charset="0"/>
              </a:rPr>
              <a:t> (95% CI = 68.5%–86.1%)</a:t>
            </a:r>
            <a:endParaRPr lang="en-US" sz="1600">
              <a:solidFill>
                <a:srgbClr val="004C34"/>
              </a:solidFill>
              <a:latin typeface="Calibri" panose="020F0502020204030204" pitchFamily="34" charset="0"/>
              <a:cs typeface="Calibri" panose="020F0502020204030204" pitchFamily="34" charset="0"/>
            </a:endParaRPr>
          </a:p>
        </p:txBody>
      </p:sp>
      <p:pic>
        <p:nvPicPr>
          <p:cNvPr id="7" name="Graphic 6" descr="Lungs with solid fill">
            <a:extLst>
              <a:ext uri="{FF2B5EF4-FFF2-40B4-BE49-F238E27FC236}">
                <a16:creationId xmlns:a16="http://schemas.microsoft.com/office/drawing/2014/main" id="{898816D8-0A54-2157-45FE-1D196479D7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6" y="2824228"/>
            <a:ext cx="772437" cy="772437"/>
          </a:xfrm>
          <a:prstGeom prst="rect">
            <a:avLst/>
          </a:prstGeom>
        </p:spPr>
      </p:pic>
      <p:sp>
        <p:nvSpPr>
          <p:cNvPr id="5" name="Rectangle 4">
            <a:extLst>
              <a:ext uri="{FF2B5EF4-FFF2-40B4-BE49-F238E27FC236}">
                <a16:creationId xmlns:a16="http://schemas.microsoft.com/office/drawing/2014/main" id="{919C18DB-1683-015E-74BB-E9D1CCB92C8D}"/>
              </a:ext>
            </a:extLst>
          </p:cNvPr>
          <p:cNvSpPr/>
          <p:nvPr/>
        </p:nvSpPr>
        <p:spPr>
          <a:xfrm>
            <a:off x="4673601" y="2684676"/>
            <a:ext cx="4165595" cy="1739899"/>
          </a:xfrm>
          <a:prstGeom prst="rect">
            <a:avLst/>
          </a:prstGeom>
          <a:solidFill>
            <a:srgbClr val="004C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914400">
              <a:spcAft>
                <a:spcPts val="1200"/>
              </a:spcAft>
            </a:pPr>
            <a:r>
              <a:rPr lang="en-US" b="1" dirty="0">
                <a:solidFill>
                  <a:schemeClr val="bg2"/>
                </a:solidFill>
                <a:latin typeface="Calibri"/>
                <a:cs typeface="Calibri"/>
              </a:rPr>
              <a:t>Hospitalization for RSV-associated LRTI:</a:t>
            </a:r>
          </a:p>
          <a:p>
            <a:endParaRPr lang="en-US" b="1">
              <a:solidFill>
                <a:schemeClr val="bg2"/>
              </a:solidFill>
              <a:latin typeface="Calibri" panose="020F0502020204030204" pitchFamily="34" charset="0"/>
              <a:cs typeface="Calibri" panose="020F0502020204030204" pitchFamily="34" charset="0"/>
            </a:endParaRPr>
          </a:p>
          <a:p>
            <a:pPr algn="ctr"/>
            <a:r>
              <a:rPr lang="en-US" b="1">
                <a:solidFill>
                  <a:schemeClr val="bg2"/>
                </a:solidFill>
                <a:latin typeface="Calibri" panose="020F0502020204030204" pitchFamily="34" charset="0"/>
                <a:cs typeface="Calibri" panose="020F0502020204030204" pitchFamily="34" charset="0"/>
              </a:rPr>
              <a:t>80.6%</a:t>
            </a:r>
            <a:r>
              <a:rPr lang="en-US">
                <a:solidFill>
                  <a:schemeClr val="bg2"/>
                </a:solidFill>
                <a:latin typeface="Calibri" panose="020F0502020204030204" pitchFamily="34" charset="0"/>
                <a:cs typeface="Calibri" panose="020F0502020204030204" pitchFamily="34" charset="0"/>
              </a:rPr>
              <a:t> (95% CI = 62.3%–90.1%)</a:t>
            </a:r>
            <a:endParaRPr lang="en-US" sz="1600">
              <a:solidFill>
                <a:schemeClr val="bg2"/>
              </a:solidFill>
              <a:latin typeface="Calibri" panose="020F0502020204030204" pitchFamily="34" charset="0"/>
              <a:cs typeface="Calibri" panose="020F0502020204030204" pitchFamily="34" charset="0"/>
            </a:endParaRPr>
          </a:p>
        </p:txBody>
      </p:sp>
      <p:pic>
        <p:nvPicPr>
          <p:cNvPr id="8" name="Graphic 7" descr="Ambulance with solid fill">
            <a:extLst>
              <a:ext uri="{FF2B5EF4-FFF2-40B4-BE49-F238E27FC236}">
                <a16:creationId xmlns:a16="http://schemas.microsoft.com/office/drawing/2014/main" id="{A4B7973D-A53E-2B44-611B-8DC8D1E4E6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3602" y="2584613"/>
            <a:ext cx="914400" cy="914400"/>
          </a:xfrm>
          <a:prstGeom prst="rect">
            <a:avLst/>
          </a:prstGeom>
        </p:spPr>
      </p:pic>
      <p:sp>
        <p:nvSpPr>
          <p:cNvPr id="6" name="TextBox 5">
            <a:extLst>
              <a:ext uri="{FF2B5EF4-FFF2-40B4-BE49-F238E27FC236}">
                <a16:creationId xmlns:a16="http://schemas.microsoft.com/office/drawing/2014/main" id="{A7BC1984-81FE-991B-CE16-C99FA1C2495A}"/>
              </a:ext>
            </a:extLst>
          </p:cNvPr>
          <p:cNvSpPr txBox="1"/>
          <p:nvPr/>
        </p:nvSpPr>
        <p:spPr>
          <a:xfrm>
            <a:off x="457197" y="4451646"/>
            <a:ext cx="8382000" cy="577081"/>
          </a:xfrm>
          <a:prstGeom prst="rect">
            <a:avLst/>
          </a:prstGeom>
          <a:noFill/>
        </p:spPr>
        <p:txBody>
          <a:bodyPr wrap="square">
            <a:spAutoFit/>
          </a:bodyPr>
          <a:lstStyle/>
          <a:p>
            <a:pPr algn="l"/>
            <a:r>
              <a:rPr lang="en-US" sz="1050">
                <a:solidFill>
                  <a:srgbClr val="000000"/>
                </a:solidFill>
                <a:latin typeface="Calibri" panose="020F0502020204030204" pitchFamily="34" charset="0"/>
                <a:cs typeface="Calibri" panose="020F0502020204030204" pitchFamily="34" charset="0"/>
              </a:rPr>
              <a:t>Griffin MP, Yuan Y, Takas T, et al</a:t>
            </a:r>
            <a:r>
              <a:rPr lang="en-US" sz="1050">
                <a:latin typeface="Calibri" panose="020F0502020204030204" pitchFamily="34" charset="0"/>
                <a:cs typeface="Calibri" panose="020F0502020204030204" pitchFamily="34" charset="0"/>
              </a:rPr>
              <a:t>. https://doi.org/10.1056/NEJMoa1913556 </a:t>
            </a:r>
          </a:p>
          <a:p>
            <a:pPr algn="l"/>
            <a:r>
              <a:rPr lang="en-US" sz="1050">
                <a:solidFill>
                  <a:srgbClr val="000000"/>
                </a:solidFill>
                <a:latin typeface="Calibri" panose="020F0502020204030204" pitchFamily="34" charset="0"/>
                <a:cs typeface="Calibri" panose="020F0502020204030204" pitchFamily="34" charset="0"/>
              </a:rPr>
              <a:t>Muller WJ, </a:t>
            </a:r>
            <a:r>
              <a:rPr lang="en-US" sz="1050" err="1">
                <a:solidFill>
                  <a:srgbClr val="000000"/>
                </a:solidFill>
                <a:latin typeface="Calibri" panose="020F0502020204030204" pitchFamily="34" charset="0"/>
                <a:cs typeface="Calibri" panose="020F0502020204030204" pitchFamily="34" charset="0"/>
              </a:rPr>
              <a:t>Madhi</a:t>
            </a:r>
            <a:r>
              <a:rPr lang="en-US" sz="1050">
                <a:solidFill>
                  <a:srgbClr val="000000"/>
                </a:solidFill>
                <a:latin typeface="Calibri" panose="020F0502020204030204" pitchFamily="34" charset="0"/>
                <a:cs typeface="Calibri" panose="020F0502020204030204" pitchFamily="34" charset="0"/>
              </a:rPr>
              <a:t> SA, </a:t>
            </a:r>
            <a:r>
              <a:rPr lang="en-US" sz="1050" err="1">
                <a:solidFill>
                  <a:srgbClr val="000000"/>
                </a:solidFill>
                <a:latin typeface="Calibri" panose="020F0502020204030204" pitchFamily="34" charset="0"/>
                <a:cs typeface="Calibri" panose="020F0502020204030204" pitchFamily="34" charset="0"/>
              </a:rPr>
              <a:t>Seoane</a:t>
            </a:r>
            <a:r>
              <a:rPr lang="en-US" sz="1050">
                <a:solidFill>
                  <a:srgbClr val="000000"/>
                </a:solidFill>
                <a:latin typeface="Calibri" panose="020F0502020204030204" pitchFamily="34" charset="0"/>
                <a:cs typeface="Calibri" panose="020F0502020204030204" pitchFamily="34" charset="0"/>
              </a:rPr>
              <a:t> </a:t>
            </a:r>
            <a:r>
              <a:rPr lang="en-US" sz="1050" err="1">
                <a:solidFill>
                  <a:srgbClr val="000000"/>
                </a:solidFill>
                <a:latin typeface="Calibri" panose="020F0502020204030204" pitchFamily="34" charset="0"/>
                <a:cs typeface="Calibri" panose="020F0502020204030204" pitchFamily="34" charset="0"/>
              </a:rPr>
              <a:t>Nuñez</a:t>
            </a:r>
            <a:r>
              <a:rPr lang="en-US" sz="1050">
                <a:solidFill>
                  <a:srgbClr val="000000"/>
                </a:solidFill>
                <a:latin typeface="Calibri" panose="020F0502020204030204" pitchFamily="34" charset="0"/>
                <a:cs typeface="Calibri" panose="020F0502020204030204" pitchFamily="34" charset="0"/>
              </a:rPr>
              <a:t> B, et al. </a:t>
            </a:r>
            <a:r>
              <a:rPr lang="en-US" sz="1050">
                <a:latin typeface="Calibri" panose="020F0502020204030204" pitchFamily="34" charset="0"/>
                <a:cs typeface="Calibri" panose="020F0502020204030204" pitchFamily="34" charset="0"/>
              </a:rPr>
              <a:t>https://doi.org/10.1056/NEJMc2214773 </a:t>
            </a:r>
          </a:p>
          <a:p>
            <a:pPr algn="l"/>
            <a:r>
              <a:rPr lang="en-US" sz="1050">
                <a:solidFill>
                  <a:srgbClr val="000000"/>
                </a:solidFill>
                <a:latin typeface="Calibri" panose="020F0502020204030204" pitchFamily="34" charset="0"/>
                <a:cs typeface="Calibri" panose="020F0502020204030204" pitchFamily="34" charset="0"/>
              </a:rPr>
              <a:t>Jones JM, Fleming-Dutra KE, </a:t>
            </a:r>
            <a:r>
              <a:rPr lang="en-US" sz="1050" err="1">
                <a:solidFill>
                  <a:srgbClr val="000000"/>
                </a:solidFill>
                <a:latin typeface="Calibri" panose="020F0502020204030204" pitchFamily="34" charset="0"/>
                <a:cs typeface="Calibri" panose="020F0502020204030204" pitchFamily="34" charset="0"/>
              </a:rPr>
              <a:t>Prill</a:t>
            </a:r>
            <a:r>
              <a:rPr lang="en-US" sz="1050">
                <a:solidFill>
                  <a:srgbClr val="000000"/>
                </a:solidFill>
                <a:latin typeface="Calibri" panose="020F0502020204030204" pitchFamily="34" charset="0"/>
                <a:cs typeface="Calibri" panose="020F0502020204030204" pitchFamily="34" charset="0"/>
              </a:rPr>
              <a:t> MM, et al. </a:t>
            </a:r>
            <a:r>
              <a:rPr lang="en-US" sz="1050">
                <a:latin typeface="Calibri" panose="020F0502020204030204" pitchFamily="34" charset="0"/>
                <a:cs typeface="Calibri" panose="020F0502020204030204" pitchFamily="34" charset="0"/>
                <a:hlinkClick r:id="rId7"/>
              </a:rPr>
              <a:t>https://www.cdc.gov/mmwr/volumes/72/wr/mm7234a4.htm</a:t>
            </a:r>
            <a:r>
              <a:rPr lang="en-US" sz="1050">
                <a:latin typeface="Calibri" panose="020F0502020204030204" pitchFamily="34" charset="0"/>
                <a:cs typeface="Calibri" panose="020F0502020204030204" pitchFamily="34" charset="0"/>
              </a:rPr>
              <a:t> </a:t>
            </a:r>
            <a:endParaRPr lang="en-US" sz="1050" b="0" i="0">
              <a:solidFill>
                <a:srgbClr val="22222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5700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457199" y="574279"/>
            <a:ext cx="8548007" cy="708421"/>
          </a:xfrm>
        </p:spPr>
        <p:txBody>
          <a:bodyPr/>
          <a:lstStyle/>
          <a:p>
            <a:r>
              <a:rPr lang="en-US" dirty="0"/>
              <a:t>Benefits of </a:t>
            </a:r>
            <a:r>
              <a:rPr lang="en-US" dirty="0" err="1"/>
              <a:t>nirsevimab</a:t>
            </a:r>
            <a:r>
              <a:rPr lang="en-US" dirty="0"/>
              <a:t> administration outweigh potential risks</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473469"/>
          </a:xfrm>
        </p:spPr>
        <p:txBody>
          <a:bodyPr/>
          <a:lstStyle/>
          <a:p>
            <a:r>
              <a:rPr lang="en-US">
                <a:solidFill>
                  <a:srgbClr val="000000"/>
                </a:solidFill>
              </a:rPr>
              <a:t>Most common side effects: injection site reactions, rash</a:t>
            </a:r>
          </a:p>
        </p:txBody>
      </p:sp>
      <p:sp>
        <p:nvSpPr>
          <p:cNvPr id="4" name="Rectangle 3">
            <a:extLst>
              <a:ext uri="{FF2B5EF4-FFF2-40B4-BE49-F238E27FC236}">
                <a16:creationId xmlns:a16="http://schemas.microsoft.com/office/drawing/2014/main" id="{FB243E3A-9BC9-5FDB-E14B-3ED84BD7B76F}"/>
              </a:ext>
            </a:extLst>
          </p:cNvPr>
          <p:cNvSpPr/>
          <p:nvPr/>
        </p:nvSpPr>
        <p:spPr>
          <a:xfrm>
            <a:off x="457199" y="1816100"/>
            <a:ext cx="4013199" cy="17613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a:solidFill>
                  <a:srgbClr val="000000"/>
                </a:solidFill>
                <a:latin typeface="Calibri" panose="020F0502020204030204" pitchFamily="34" charset="0"/>
                <a:cs typeface="Calibri" panose="020F0502020204030204" pitchFamily="34" charset="0"/>
              </a:rPr>
              <a:t>What did clinical trial data show about safety of </a:t>
            </a:r>
            <a:r>
              <a:rPr lang="en-US" b="1" err="1">
                <a:solidFill>
                  <a:srgbClr val="000000"/>
                </a:solidFill>
                <a:latin typeface="Calibri" panose="020F0502020204030204" pitchFamily="34" charset="0"/>
                <a:cs typeface="Calibri" panose="020F0502020204030204" pitchFamily="34" charset="0"/>
              </a:rPr>
              <a:t>nirsevimab</a:t>
            </a:r>
            <a:r>
              <a:rPr lang="en-US" b="1">
                <a:solidFill>
                  <a:srgbClr val="00000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1600">
                <a:solidFill>
                  <a:srgbClr val="000000"/>
                </a:solidFill>
                <a:latin typeface="Calibri" panose="020F0502020204030204" pitchFamily="34" charset="0"/>
                <a:cs typeface="Calibri" panose="020F0502020204030204" pitchFamily="34" charset="0"/>
              </a:rPr>
              <a:t>The incidence of serious adverse events was not increased in those who received  </a:t>
            </a:r>
            <a:r>
              <a:rPr lang="en-US" sz="1600" err="1">
                <a:solidFill>
                  <a:srgbClr val="000000"/>
                </a:solidFill>
                <a:latin typeface="Calibri" panose="020F0502020204030204" pitchFamily="34" charset="0"/>
                <a:cs typeface="Calibri" panose="020F0502020204030204" pitchFamily="34" charset="0"/>
              </a:rPr>
              <a:t>nirsevimab</a:t>
            </a:r>
            <a:r>
              <a:rPr lang="en-US" sz="1600">
                <a:solidFill>
                  <a:srgbClr val="000000"/>
                </a:solidFill>
                <a:latin typeface="Calibri" panose="020F0502020204030204" pitchFamily="34" charset="0"/>
                <a:cs typeface="Calibri" panose="020F0502020204030204" pitchFamily="34" charset="0"/>
              </a:rPr>
              <a:t> compared with those who received placebo</a:t>
            </a:r>
          </a:p>
          <a:p>
            <a:pPr marL="285750" indent="-285750">
              <a:buFont typeface="Arial" panose="020B0604020202020204" pitchFamily="34" charset="0"/>
              <a:buChar char="•"/>
            </a:pPr>
            <a:endParaRPr lang="en-US" sz="1600">
              <a:solidFill>
                <a:schemeClr val="accent6">
                  <a:lumMod val="90000"/>
                  <a:lumOff val="10000"/>
                </a:schemeClr>
              </a:solidFill>
              <a:latin typeface="Calibri" panose="020F0502020204030204" pitchFamily="34" charset="0"/>
              <a:cs typeface="Calibri" panose="020F0502020204030204" pitchFamily="34" charset="0"/>
            </a:endParaRPr>
          </a:p>
        </p:txBody>
      </p:sp>
      <p:cxnSp>
        <p:nvCxnSpPr>
          <p:cNvPr id="9" name="Connector: Elbow 8">
            <a:extLst>
              <a:ext uri="{FF2B5EF4-FFF2-40B4-BE49-F238E27FC236}">
                <a16:creationId xmlns:a16="http://schemas.microsoft.com/office/drawing/2014/main" id="{4A163375-611A-0DFB-A456-41408DFEDAF5}"/>
              </a:ext>
              <a:ext uri="{C183D7F6-B498-43B3-948B-1728B52AA6E4}">
                <adec:decorative xmlns:adec="http://schemas.microsoft.com/office/drawing/2017/decorative" val="1"/>
              </a:ext>
            </a:extLst>
          </p:cNvPr>
          <p:cNvCxnSpPr>
            <a:cxnSpLocks/>
            <a:stCxn id="4" idx="2"/>
            <a:endCxn id="5" idx="1"/>
          </p:cNvCxnSpPr>
          <p:nvPr/>
        </p:nvCxnSpPr>
        <p:spPr>
          <a:xfrm rot="16200000" flipH="1">
            <a:off x="3418644" y="2622605"/>
            <a:ext cx="300113" cy="2209803"/>
          </a:xfrm>
          <a:prstGeom prst="bentConnector2">
            <a:avLst/>
          </a:prstGeom>
          <a:ln w="76200">
            <a:solidFill>
              <a:srgbClr val="004C34"/>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9C18DB-1683-015E-74BB-E9D1CCB92C8D}"/>
              </a:ext>
            </a:extLst>
          </p:cNvPr>
          <p:cNvSpPr/>
          <p:nvPr/>
        </p:nvSpPr>
        <p:spPr>
          <a:xfrm>
            <a:off x="4673602" y="3286644"/>
            <a:ext cx="4013200" cy="1181839"/>
          </a:xfrm>
          <a:prstGeom prst="rect">
            <a:avLst/>
          </a:prstGeom>
          <a:solidFill>
            <a:srgbClr val="004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a:solidFill>
                  <a:schemeClr val="bg2"/>
                </a:solidFill>
                <a:latin typeface="Calibri" panose="020F0502020204030204" pitchFamily="34" charset="0"/>
                <a:cs typeface="Calibri" panose="020F0502020204030204" pitchFamily="34" charset="0"/>
              </a:rPr>
              <a:t>How do we interpret this?</a:t>
            </a:r>
          </a:p>
          <a:p>
            <a:pPr marL="285750" indent="-285750">
              <a:buFont typeface="Arial" panose="020B0604020202020204" pitchFamily="34" charset="0"/>
              <a:buChar char="•"/>
            </a:pPr>
            <a:r>
              <a:rPr lang="en-US" sz="1600" b="1">
                <a:solidFill>
                  <a:schemeClr val="bg2"/>
                </a:solidFill>
                <a:latin typeface="Calibri" panose="020F0502020204030204" pitchFamily="34" charset="0"/>
                <a:cs typeface="Calibri" panose="020F0502020204030204" pitchFamily="34" charset="0"/>
              </a:rPr>
              <a:t>We anticipate side effects to be mild or moderate and like those experienced after routine vaccinations</a:t>
            </a:r>
            <a:endParaRPr lang="en-US" sz="1600">
              <a:solidFill>
                <a:schemeClr val="bg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7BC1984-81FE-991B-CE16-C99FA1C2495A}"/>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Jones JM, Fleming-Dutra KE, </a:t>
            </a:r>
            <a:r>
              <a:rPr lang="en-US" sz="1050" b="0" i="0" err="1">
                <a:solidFill>
                  <a:srgbClr val="222222"/>
                </a:solidFill>
                <a:effectLst/>
                <a:latin typeface="Calibri" panose="020F0502020204030204" pitchFamily="34" charset="0"/>
                <a:cs typeface="Calibri" panose="020F0502020204030204" pitchFamily="34" charset="0"/>
              </a:rPr>
              <a:t>Prill</a:t>
            </a:r>
            <a:r>
              <a:rPr lang="en-US" sz="1050" b="0" i="0">
                <a:solidFill>
                  <a:srgbClr val="222222"/>
                </a:solidFill>
                <a:effectLst/>
                <a:latin typeface="Calibri" panose="020F0502020204030204" pitchFamily="34" charset="0"/>
                <a:cs typeface="Calibri" panose="020F0502020204030204" pitchFamily="34" charset="0"/>
              </a:rPr>
              <a:t> MM et al: </a:t>
            </a:r>
            <a:r>
              <a:rPr lang="en-US" sz="1050" b="0" i="0">
                <a:solidFill>
                  <a:srgbClr val="222222"/>
                </a:solidFill>
                <a:effectLst/>
                <a:latin typeface="Calibri" panose="020F0502020204030204" pitchFamily="34" charset="0"/>
                <a:cs typeface="Calibri" panose="020F0502020204030204" pitchFamily="34" charset="0"/>
                <a:hlinkClick r:id="rId3"/>
              </a:rPr>
              <a:t>https://www.cdc.gov/mmwr/volumes/72/wr/mm7234a4.htm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042100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CE0A-E291-9E7B-6DAC-A0B7FEDE527E}"/>
              </a:ext>
            </a:extLst>
          </p:cNvPr>
          <p:cNvSpPr>
            <a:spLocks noGrp="1"/>
          </p:cNvSpPr>
          <p:nvPr>
            <p:ph type="title"/>
          </p:nvPr>
        </p:nvSpPr>
        <p:spPr>
          <a:xfrm>
            <a:off x="457200" y="205979"/>
            <a:ext cx="8229600" cy="666857"/>
          </a:xfrm>
        </p:spPr>
        <p:txBody>
          <a:bodyPr/>
          <a:lstStyle/>
          <a:p>
            <a:r>
              <a:rPr lang="en-US" dirty="0"/>
              <a:t>Limited supply of </a:t>
            </a:r>
            <a:r>
              <a:rPr lang="en-US" dirty="0" err="1"/>
              <a:t>nirsevimab</a:t>
            </a:r>
            <a:r>
              <a:rPr lang="en-US" dirty="0"/>
              <a:t> is a challenge this season</a:t>
            </a:r>
          </a:p>
        </p:txBody>
      </p:sp>
      <p:pic>
        <p:nvPicPr>
          <p:cNvPr id="5" name="Picture 4" descr="Screenshot of a health alert notice on nirsevimab">
            <a:extLst>
              <a:ext uri="{FF2B5EF4-FFF2-40B4-BE49-F238E27FC236}">
                <a16:creationId xmlns:a16="http://schemas.microsoft.com/office/drawing/2014/main" id="{9C1742BA-C267-162C-0919-D3E868C2564B}"/>
              </a:ext>
            </a:extLst>
          </p:cNvPr>
          <p:cNvPicPr>
            <a:picLocks noChangeAspect="1"/>
          </p:cNvPicPr>
          <p:nvPr/>
        </p:nvPicPr>
        <p:blipFill>
          <a:blip r:embed="rId3"/>
          <a:stretch>
            <a:fillRect/>
          </a:stretch>
        </p:blipFill>
        <p:spPr>
          <a:xfrm>
            <a:off x="1197033" y="894102"/>
            <a:ext cx="6686435" cy="4077096"/>
          </a:xfrm>
          <a:prstGeom prst="rect">
            <a:avLst/>
          </a:prstGeom>
        </p:spPr>
      </p:pic>
      <p:sp>
        <p:nvSpPr>
          <p:cNvPr id="7" name="TextBox 6">
            <a:extLst>
              <a:ext uri="{FF2B5EF4-FFF2-40B4-BE49-F238E27FC236}">
                <a16:creationId xmlns:a16="http://schemas.microsoft.com/office/drawing/2014/main" id="{08D2735D-76CA-B7B9-C691-EA6B5CD172AE}"/>
              </a:ext>
            </a:extLst>
          </p:cNvPr>
          <p:cNvSpPr txBox="1"/>
          <p:nvPr/>
        </p:nvSpPr>
        <p:spPr>
          <a:xfrm>
            <a:off x="5902036" y="4823733"/>
            <a:ext cx="3241964" cy="253916"/>
          </a:xfrm>
          <a:prstGeom prst="rect">
            <a:avLst/>
          </a:prstGeom>
          <a:noFill/>
        </p:spPr>
        <p:txBody>
          <a:bodyPr wrap="square">
            <a:spAutoFit/>
          </a:bodyPr>
          <a:lstStyle/>
          <a:p>
            <a:r>
              <a:rPr lang="en-US" sz="1050">
                <a:latin typeface="Calibri" panose="020F0502020204030204" pitchFamily="34" charset="0"/>
                <a:cs typeface="Calibri" panose="020F0502020204030204" pitchFamily="34" charset="0"/>
              </a:rPr>
              <a:t>https://emergency.cdc.gov/han/2023/han00499.asp</a:t>
            </a:r>
          </a:p>
        </p:txBody>
      </p:sp>
    </p:spTree>
    <p:extLst>
      <p:ext uri="{BB962C8B-B14F-4D97-AF65-F5344CB8AC3E}">
        <p14:creationId xmlns:p14="http://schemas.microsoft.com/office/powerpoint/2010/main" val="16987241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6E8D-1516-4A83-840F-0ED9C4AB9EE2}"/>
              </a:ext>
            </a:extLst>
          </p:cNvPr>
          <p:cNvSpPr>
            <a:spLocks noGrp="1"/>
          </p:cNvSpPr>
          <p:nvPr>
            <p:ph type="title"/>
          </p:nvPr>
        </p:nvSpPr>
        <p:spPr>
          <a:xfrm>
            <a:off x="457200" y="205979"/>
            <a:ext cx="8229600" cy="683483"/>
          </a:xfrm>
        </p:spPr>
        <p:txBody>
          <a:bodyPr/>
          <a:lstStyle/>
          <a:p>
            <a:r>
              <a:rPr lang="en-US" dirty="0"/>
              <a:t>Other barriers may exist this season</a:t>
            </a:r>
          </a:p>
        </p:txBody>
      </p:sp>
      <p:sp>
        <p:nvSpPr>
          <p:cNvPr id="3" name="Text Placeholder 2">
            <a:extLst>
              <a:ext uri="{FF2B5EF4-FFF2-40B4-BE49-F238E27FC236}">
                <a16:creationId xmlns:a16="http://schemas.microsoft.com/office/drawing/2014/main" id="{FAE661D7-AD31-3765-D4C7-CC32D9DE4D01}"/>
              </a:ext>
            </a:extLst>
          </p:cNvPr>
          <p:cNvSpPr>
            <a:spLocks noGrp="1"/>
          </p:cNvSpPr>
          <p:nvPr>
            <p:ph type="body" sz="quarter" idx="10"/>
          </p:nvPr>
        </p:nvSpPr>
        <p:spPr/>
        <p:txBody>
          <a:bodyPr/>
          <a:lstStyle/>
          <a:p>
            <a:r>
              <a:rPr lang="en-US">
                <a:solidFill>
                  <a:srgbClr val="000000"/>
                </a:solidFill>
              </a:rPr>
              <a:t>Your clinic or hospital may or may not have these products available.</a:t>
            </a:r>
          </a:p>
          <a:p>
            <a:r>
              <a:rPr lang="en-US">
                <a:solidFill>
                  <a:srgbClr val="000000"/>
                </a:solidFill>
              </a:rPr>
              <a:t>Your local pharmacy may or may not have these products available.</a:t>
            </a:r>
          </a:p>
          <a:p>
            <a:r>
              <a:rPr lang="en-US">
                <a:solidFill>
                  <a:srgbClr val="000000"/>
                </a:solidFill>
              </a:rPr>
              <a:t>Pharmacies may require a prescription. </a:t>
            </a:r>
          </a:p>
          <a:p>
            <a:r>
              <a:rPr lang="en-US">
                <a:solidFill>
                  <a:srgbClr val="000000"/>
                </a:solidFill>
              </a:rPr>
              <a:t>Insurers have a year to cover newly approved products.</a:t>
            </a:r>
          </a:p>
          <a:p>
            <a:r>
              <a:rPr lang="en-US">
                <a:solidFill>
                  <a:srgbClr val="000000"/>
                </a:solidFill>
              </a:rPr>
              <a:t>Out-of-pocket costs are expensive to individuals (e.g., $295 for </a:t>
            </a:r>
            <a:r>
              <a:rPr lang="en-US" err="1">
                <a:solidFill>
                  <a:srgbClr val="000000"/>
                </a:solidFill>
              </a:rPr>
              <a:t>Abrysvo</a:t>
            </a:r>
            <a:r>
              <a:rPr lang="en-US">
                <a:solidFill>
                  <a:srgbClr val="000000"/>
                </a:solidFill>
              </a:rPr>
              <a:t>; $495 for </a:t>
            </a:r>
            <a:r>
              <a:rPr lang="en-US" err="1">
                <a:solidFill>
                  <a:srgbClr val="000000"/>
                </a:solidFill>
              </a:rPr>
              <a:t>nirsevimab</a:t>
            </a:r>
            <a:r>
              <a:rPr lang="en-US">
                <a:solidFill>
                  <a:srgbClr val="000000"/>
                </a:solidFill>
              </a:rPr>
              <a:t>).</a:t>
            </a:r>
          </a:p>
          <a:p>
            <a:r>
              <a:rPr lang="en-US">
                <a:solidFill>
                  <a:srgbClr val="000000"/>
                </a:solidFill>
              </a:rPr>
              <a:t>Lack of documentation of maternal vaccination might be a barrier to informed decision making for young infants. </a:t>
            </a:r>
          </a:p>
        </p:txBody>
      </p:sp>
    </p:spTree>
    <p:extLst>
      <p:ext uri="{BB962C8B-B14F-4D97-AF65-F5344CB8AC3E}">
        <p14:creationId xmlns:p14="http://schemas.microsoft.com/office/powerpoint/2010/main" val="298496023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5D7E-EDBF-D48F-8C0D-2747F6D97DB8}"/>
              </a:ext>
            </a:extLst>
          </p:cNvPr>
          <p:cNvSpPr>
            <a:spLocks noGrp="1"/>
          </p:cNvSpPr>
          <p:nvPr>
            <p:ph type="title"/>
          </p:nvPr>
        </p:nvSpPr>
        <p:spPr>
          <a:xfrm>
            <a:off x="457200" y="556212"/>
            <a:ext cx="8229600" cy="721121"/>
          </a:xfrm>
        </p:spPr>
        <p:txBody>
          <a:bodyPr/>
          <a:lstStyle/>
          <a:p>
            <a:r>
              <a:rPr lang="en-US" dirty="0"/>
              <a:t>Summary: Two ways to protect infants from severe RSV disease</a:t>
            </a:r>
          </a:p>
        </p:txBody>
      </p:sp>
      <p:pic>
        <p:nvPicPr>
          <p:cNvPr id="12" name="Picture 11" descr="A person with her hands on her pregnant belly">
            <a:extLst>
              <a:ext uri="{FF2B5EF4-FFF2-40B4-BE49-F238E27FC236}">
                <a16:creationId xmlns:a16="http://schemas.microsoft.com/office/drawing/2014/main" id="{15DD8A33-40B3-B8EA-27ED-27F59B298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70" t="15309" r="17570" b="11773"/>
          <a:stretch/>
        </p:blipFill>
        <p:spPr>
          <a:xfrm>
            <a:off x="0" y="1288584"/>
            <a:ext cx="4572000" cy="3750538"/>
          </a:xfrm>
          <a:prstGeom prst="rect">
            <a:avLst/>
          </a:prstGeom>
        </p:spPr>
      </p:pic>
      <p:sp>
        <p:nvSpPr>
          <p:cNvPr id="13" name="Rectangle 12">
            <a:extLst>
              <a:ext uri="{FF2B5EF4-FFF2-40B4-BE49-F238E27FC236}">
                <a16:creationId xmlns:a16="http://schemas.microsoft.com/office/drawing/2014/main" id="{C528D146-4EE4-35AE-53D0-40FD5BEEB86B}"/>
              </a:ext>
            </a:extLst>
          </p:cNvPr>
          <p:cNvSpPr/>
          <p:nvPr/>
        </p:nvSpPr>
        <p:spPr>
          <a:xfrm>
            <a:off x="2149929" y="1288583"/>
            <a:ext cx="2286000" cy="3750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600" b="1" dirty="0">
                <a:solidFill>
                  <a:srgbClr val="7030A0"/>
                </a:solidFill>
                <a:latin typeface="Calibri" panose="020F0502020204030204" pitchFamily="34" charset="0"/>
                <a:cs typeface="Calibri" panose="020F0502020204030204" pitchFamily="34" charset="0"/>
              </a:rPr>
              <a:t>A</a:t>
            </a:r>
            <a:r>
              <a:rPr kumimoji="0" lang="en-US" sz="26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brysvo</a:t>
            </a: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(Pfizer) is the only RSV vaccine for use during pregnancy</a:t>
            </a:r>
          </a:p>
        </p:txBody>
      </p:sp>
      <p:pic>
        <p:nvPicPr>
          <p:cNvPr id="15" name="Picture 14" descr="A baby lying on its back&#10;">
            <a:extLst>
              <a:ext uri="{FF2B5EF4-FFF2-40B4-BE49-F238E27FC236}">
                <a16:creationId xmlns:a16="http://schemas.microsoft.com/office/drawing/2014/main" id="{A2F61C60-135C-C981-2040-A5493B8F1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5" r="8105" b="7609"/>
          <a:stretch/>
        </p:blipFill>
        <p:spPr>
          <a:xfrm flipH="1">
            <a:off x="4435929" y="1308905"/>
            <a:ext cx="4708071" cy="3741467"/>
          </a:xfrm>
          <a:prstGeom prst="rect">
            <a:avLst/>
          </a:prstGeom>
        </p:spPr>
      </p:pic>
      <p:sp>
        <p:nvSpPr>
          <p:cNvPr id="16" name="Rectangle 15">
            <a:extLst>
              <a:ext uri="{FF2B5EF4-FFF2-40B4-BE49-F238E27FC236}">
                <a16:creationId xmlns:a16="http://schemas.microsoft.com/office/drawing/2014/main" id="{7A7B2EAB-F5E1-479A-F610-59A3BF46ED8F}"/>
              </a:ext>
            </a:extLst>
          </p:cNvPr>
          <p:cNvSpPr/>
          <p:nvPr/>
        </p:nvSpPr>
        <p:spPr>
          <a:xfrm>
            <a:off x="7066643" y="1297654"/>
            <a:ext cx="1941286" cy="3079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853F"/>
                </a:solidFill>
                <a:effectLst/>
                <a:uLnTx/>
                <a:uFillTx/>
                <a:latin typeface="Calibri" panose="020F0502020204030204" pitchFamily="34" charset="0"/>
                <a:ea typeface="+mn-ea"/>
                <a:cs typeface="Calibri" panose="020F0502020204030204" pitchFamily="34" charset="0"/>
              </a:rPr>
              <a:t> </a:t>
            </a:r>
            <a:r>
              <a:rPr lang="en-US" sz="2600" b="1" dirty="0">
                <a:solidFill>
                  <a:srgbClr val="00853F"/>
                </a:solidFill>
                <a:latin typeface="Calibri" panose="020F0502020204030204" pitchFamily="34" charset="0"/>
                <a:cs typeface="Calibri" panose="020F0502020204030204" pitchFamily="34" charset="0"/>
              </a:rPr>
              <a:t>N</a:t>
            </a:r>
            <a:r>
              <a:rPr kumimoji="0" lang="en-US" sz="2600" b="1" i="0" u="none" strike="noStrike" kern="1200" cap="none" spc="0" normalizeH="0" baseline="0" noProof="0" dirty="0" err="1">
                <a:ln>
                  <a:noFill/>
                </a:ln>
                <a:solidFill>
                  <a:srgbClr val="00853F"/>
                </a:solidFill>
                <a:effectLst/>
                <a:uLnTx/>
                <a:uFillTx/>
                <a:latin typeface="Calibri" panose="020F0502020204030204" pitchFamily="34" charset="0"/>
                <a:ea typeface="+mn-ea"/>
                <a:cs typeface="Calibri" panose="020F0502020204030204" pitchFamily="34" charset="0"/>
              </a:rPr>
              <a:t>irsevimab</a:t>
            </a:r>
            <a:r>
              <a:rPr kumimoji="0" lang="en-US" sz="2600" b="1" i="0" u="none" strike="noStrike" kern="1200" cap="none" spc="0" normalizeH="0" baseline="0" noProof="0" dirty="0">
                <a:ln>
                  <a:noFill/>
                </a:ln>
                <a:solidFill>
                  <a:srgbClr val="00853F"/>
                </a:solidFill>
                <a:effectLst/>
                <a:uLnTx/>
                <a:uFillTx/>
                <a:latin typeface="Calibri" panose="020F0502020204030204" pitchFamily="34" charset="0"/>
                <a:ea typeface="+mn-ea"/>
                <a:cs typeface="Calibri" panose="020F0502020204030204" pitchFamily="34" charset="0"/>
              </a:rPr>
              <a:t>, an RSV antibody, is only given to infants</a:t>
            </a:r>
          </a:p>
        </p:txBody>
      </p:sp>
    </p:spTree>
    <p:extLst>
      <p:ext uri="{BB962C8B-B14F-4D97-AF65-F5344CB8AC3E}">
        <p14:creationId xmlns:p14="http://schemas.microsoft.com/office/powerpoint/2010/main" val="13084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1" y="3300153"/>
            <a:ext cx="8229599" cy="921708"/>
          </a:xfrm>
        </p:spPr>
        <p:txBody>
          <a:bodyPr/>
          <a:lstStyle/>
          <a:p>
            <a:r>
              <a:rPr lang="en-US" dirty="0"/>
              <a:t>Counseling pregnant patients this season</a:t>
            </a:r>
          </a:p>
        </p:txBody>
      </p:sp>
      <p:sp>
        <p:nvSpPr>
          <p:cNvPr id="2" name="Text Placeholder 1">
            <a:extLst>
              <a:ext uri="{FF2B5EF4-FFF2-40B4-BE49-F238E27FC236}">
                <a16:creationId xmlns:a16="http://schemas.microsoft.com/office/drawing/2014/main" id="{693DD1CC-25E8-608A-273D-06F94CD8742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01656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BB1E-D528-6CE6-B44C-2E63CB7259D9}"/>
              </a:ext>
            </a:extLst>
          </p:cNvPr>
          <p:cNvSpPr>
            <a:spLocks noGrp="1"/>
          </p:cNvSpPr>
          <p:nvPr>
            <p:ph type="title"/>
          </p:nvPr>
        </p:nvSpPr>
        <p:spPr/>
        <p:txBody>
          <a:bodyPr/>
          <a:lstStyle/>
          <a:p>
            <a:r>
              <a:rPr lang="en-US" dirty="0"/>
              <a:t>Healthcare providers are trusted source</a:t>
            </a:r>
          </a:p>
        </p:txBody>
      </p:sp>
      <p:pic>
        <p:nvPicPr>
          <p:cNvPr id="5" name="Picture 4" descr="Picture of smiling doctors">
            <a:extLst>
              <a:ext uri="{FF2B5EF4-FFF2-40B4-BE49-F238E27FC236}">
                <a16:creationId xmlns:a16="http://schemas.microsoft.com/office/drawing/2014/main" id="{035E41F2-E975-C3BC-CB2C-908ABF814E17}"/>
              </a:ext>
            </a:extLst>
          </p:cNvPr>
          <p:cNvPicPr>
            <a:picLocks noChangeAspect="1"/>
          </p:cNvPicPr>
          <p:nvPr/>
        </p:nvPicPr>
        <p:blipFill>
          <a:blip r:embed="rId2"/>
          <a:stretch>
            <a:fillRect/>
          </a:stretch>
        </p:blipFill>
        <p:spPr>
          <a:xfrm>
            <a:off x="0" y="5928"/>
            <a:ext cx="9144000" cy="5131643"/>
          </a:xfrm>
          <a:prstGeom prst="rect">
            <a:avLst/>
          </a:prstGeom>
        </p:spPr>
      </p:pic>
    </p:spTree>
    <p:extLst>
      <p:ext uri="{BB962C8B-B14F-4D97-AF65-F5344CB8AC3E}">
        <p14:creationId xmlns:p14="http://schemas.microsoft.com/office/powerpoint/2010/main" val="34101661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E15C-0BD5-634D-FE4B-55C0BF66588A}"/>
              </a:ext>
            </a:extLst>
          </p:cNvPr>
          <p:cNvSpPr>
            <a:spLocks noGrp="1"/>
          </p:cNvSpPr>
          <p:nvPr>
            <p:ph type="title"/>
          </p:nvPr>
        </p:nvSpPr>
        <p:spPr>
          <a:xfrm>
            <a:off x="457200" y="571739"/>
            <a:ext cx="8229600" cy="675170"/>
          </a:xfrm>
        </p:spPr>
        <p:txBody>
          <a:bodyPr/>
          <a:lstStyle/>
          <a:p>
            <a:r>
              <a:rPr lang="en-US" dirty="0"/>
              <a:t>Consider raising these key points during shared decision-making conversations with pregnant patients </a:t>
            </a:r>
          </a:p>
        </p:txBody>
      </p:sp>
      <p:sp>
        <p:nvSpPr>
          <p:cNvPr id="3" name="Text Placeholder 2">
            <a:extLst>
              <a:ext uri="{FF2B5EF4-FFF2-40B4-BE49-F238E27FC236}">
                <a16:creationId xmlns:a16="http://schemas.microsoft.com/office/drawing/2014/main" id="{D8A2D4C2-CCE5-EEAB-B8DD-265E77C9C634}"/>
              </a:ext>
            </a:extLst>
          </p:cNvPr>
          <p:cNvSpPr>
            <a:spLocks noGrp="1"/>
          </p:cNvSpPr>
          <p:nvPr>
            <p:ph type="body" sz="quarter" idx="10"/>
          </p:nvPr>
        </p:nvSpPr>
        <p:spPr>
          <a:xfrm>
            <a:off x="457200" y="1346661"/>
            <a:ext cx="8229600" cy="3153901"/>
          </a:xfrm>
        </p:spPr>
        <p:txBody>
          <a:bodyPr/>
          <a:lstStyle/>
          <a:p>
            <a:r>
              <a:rPr lang="en-US">
                <a:solidFill>
                  <a:srgbClr val="000000"/>
                </a:solidFill>
              </a:rPr>
              <a:t>Risk of severe RSV for young infants</a:t>
            </a:r>
          </a:p>
          <a:p>
            <a:r>
              <a:rPr lang="en-US">
                <a:solidFill>
                  <a:srgbClr val="000000"/>
                </a:solidFill>
              </a:rPr>
              <a:t>Known benefits of the approved products to help prevent severe RSV</a:t>
            </a:r>
          </a:p>
          <a:p>
            <a:r>
              <a:rPr lang="en-US">
                <a:solidFill>
                  <a:srgbClr val="000000"/>
                </a:solidFill>
              </a:rPr>
              <a:t>Relative advantages and disadvantages of each product</a:t>
            </a:r>
          </a:p>
          <a:p>
            <a:r>
              <a:rPr lang="en-US">
                <a:solidFill>
                  <a:srgbClr val="000000"/>
                </a:solidFill>
              </a:rPr>
              <a:t>Patient preferences</a:t>
            </a:r>
          </a:p>
          <a:p>
            <a:r>
              <a:rPr lang="en-US">
                <a:solidFill>
                  <a:srgbClr val="000000"/>
                </a:solidFill>
              </a:rPr>
              <a:t>Local availability of </a:t>
            </a:r>
            <a:r>
              <a:rPr lang="en-US" err="1">
                <a:solidFill>
                  <a:srgbClr val="000000"/>
                </a:solidFill>
              </a:rPr>
              <a:t>nirsevimab</a:t>
            </a:r>
            <a:endParaRPr lang="en-US">
              <a:solidFill>
                <a:srgbClr val="000000"/>
              </a:solidFill>
            </a:endParaRPr>
          </a:p>
        </p:txBody>
      </p:sp>
    </p:spTree>
    <p:extLst>
      <p:ext uri="{BB962C8B-B14F-4D97-AF65-F5344CB8AC3E}">
        <p14:creationId xmlns:p14="http://schemas.microsoft.com/office/powerpoint/2010/main" val="40519121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care provider counseling a pregnant patient">
            <a:extLst>
              <a:ext uri="{FF2B5EF4-FFF2-40B4-BE49-F238E27FC236}">
                <a16:creationId xmlns:a16="http://schemas.microsoft.com/office/drawing/2014/main" id="{6F95B547-F1E4-B62D-6334-BEB0F5F6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22" r="34163" b="5921"/>
          <a:stretch/>
        </p:blipFill>
        <p:spPr>
          <a:xfrm>
            <a:off x="-1" y="0"/>
            <a:ext cx="3513209" cy="5052059"/>
          </a:xfrm>
          <a:prstGeom prst="rect">
            <a:avLst/>
          </a:prstGeom>
        </p:spPr>
      </p:pic>
      <p:sp>
        <p:nvSpPr>
          <p:cNvPr id="6" name="Rectangle 5">
            <a:extLst>
              <a:ext uri="{FF2B5EF4-FFF2-40B4-BE49-F238E27FC236}">
                <a16:creationId xmlns:a16="http://schemas.microsoft.com/office/drawing/2014/main" id="{4D5B6ED0-F0DC-8F9F-2F32-ABB68EDEBDB3}"/>
              </a:ext>
              <a:ext uri="{C183D7F6-B498-43B3-948B-1728B52AA6E4}">
                <adec:decorative xmlns:adec="http://schemas.microsoft.com/office/drawing/2017/decorative" val="1"/>
              </a:ext>
            </a:extLst>
          </p:cNvPr>
          <p:cNvSpPr/>
          <p:nvPr/>
        </p:nvSpPr>
        <p:spPr>
          <a:xfrm>
            <a:off x="2360815" y="0"/>
            <a:ext cx="1288469"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24999-21E7-4852-EDF6-5ABD3C43C3D4}"/>
              </a:ext>
            </a:extLst>
          </p:cNvPr>
          <p:cNvSpPr>
            <a:spLocks noGrp="1"/>
          </p:cNvSpPr>
          <p:nvPr>
            <p:ph type="title"/>
          </p:nvPr>
        </p:nvSpPr>
        <p:spPr>
          <a:xfrm>
            <a:off x="3233652" y="205979"/>
            <a:ext cx="5619404" cy="666857"/>
          </a:xfrm>
        </p:spPr>
        <p:txBody>
          <a:bodyPr/>
          <a:lstStyle/>
          <a:p>
            <a:r>
              <a:rPr lang="en-US" dirty="0"/>
              <a:t>Sample script to counsel patients</a:t>
            </a:r>
          </a:p>
        </p:txBody>
      </p:sp>
      <p:sp>
        <p:nvSpPr>
          <p:cNvPr id="7" name="Speech Bubble: Rectangle with Corners Rounded 6" descr="Speech bubble depicting a conversation between a healthcare provider and a patient">
            <a:extLst>
              <a:ext uri="{FF2B5EF4-FFF2-40B4-BE49-F238E27FC236}">
                <a16:creationId xmlns:a16="http://schemas.microsoft.com/office/drawing/2014/main" id="{246D6BA3-2DB6-BF81-0337-AB71D0D412E3}"/>
              </a:ext>
            </a:extLst>
          </p:cNvPr>
          <p:cNvSpPr/>
          <p:nvPr/>
        </p:nvSpPr>
        <p:spPr>
          <a:xfrm>
            <a:off x="3336533" y="1001619"/>
            <a:ext cx="5557123" cy="2780672"/>
          </a:xfrm>
          <a:prstGeom prst="wedgeRoundRectCallout">
            <a:avLst>
              <a:gd name="adj1" fmla="val -75170"/>
              <a:gd name="adj2" fmla="val -17156"/>
              <a:gd name="adj3" fmla="val 16667"/>
            </a:avLst>
          </a:prstGeom>
          <a:solidFill>
            <a:srgbClr val="46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685783">
              <a:spcAft>
                <a:spcPts val="1200"/>
              </a:spcAft>
            </a:pPr>
            <a:r>
              <a:rPr lang="en-US" sz="1600">
                <a:solidFill>
                  <a:schemeClr val="bg2"/>
                </a:solidFill>
                <a:latin typeface="Calibri" panose="020F0502020204030204" pitchFamily="34" charset="0"/>
                <a:cs typeface="Calibri" panose="020F0502020204030204" pitchFamily="34" charset="0"/>
              </a:rPr>
              <a:t>At this point in your pregnancy, you are eligible to get the RSV vaccine to protect your baby from a severe respiratory illness called RSV. RSV is a common seasonal viral infection that can cause babies to get very sick. It can make it hard for babies to breathe. We have </a:t>
            </a:r>
            <a:r>
              <a:rPr lang="en-US" sz="1600" b="1">
                <a:solidFill>
                  <a:schemeClr val="bg2"/>
                </a:solidFill>
                <a:latin typeface="Calibri" panose="020F0502020204030204" pitchFamily="34" charset="0"/>
                <a:cs typeface="Calibri" panose="020F0502020204030204" pitchFamily="34" charset="0"/>
              </a:rPr>
              <a:t>two options for preventing severe RSV illness in babies</a:t>
            </a:r>
            <a:r>
              <a:rPr lang="en-US" sz="1600">
                <a:solidFill>
                  <a:schemeClr val="bg2"/>
                </a:solidFill>
                <a:latin typeface="Calibri" panose="020F0502020204030204" pitchFamily="34" charset="0"/>
                <a:cs typeface="Calibri" panose="020F0502020204030204" pitchFamily="34" charset="0"/>
              </a:rPr>
              <a:t>.</a:t>
            </a:r>
          </a:p>
          <a:p>
            <a:pPr marL="115888" defTabSz="685783">
              <a:spcAft>
                <a:spcPts val="1200"/>
              </a:spcAft>
            </a:pPr>
            <a:r>
              <a:rPr lang="en-US" sz="1600">
                <a:solidFill>
                  <a:schemeClr val="bg2"/>
                </a:solidFill>
                <a:latin typeface="Calibri" panose="020F0502020204030204" pitchFamily="34" charset="0"/>
                <a:cs typeface="Calibri" panose="020F0502020204030204" pitchFamily="34" charset="0"/>
              </a:rPr>
              <a:t>One option is a new vaccine that we give you during pregnancy. The vaccine causes you to make antibodies that you pass to your baby through the placenta. These antibodies help protect your baby early in their life.</a:t>
            </a:r>
          </a:p>
        </p:txBody>
      </p:sp>
    </p:spTree>
    <p:extLst>
      <p:ext uri="{BB962C8B-B14F-4D97-AF65-F5344CB8AC3E}">
        <p14:creationId xmlns:p14="http://schemas.microsoft.com/office/powerpoint/2010/main" val="2160200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ealthcare provider counseling a pregnant patient">
            <a:extLst>
              <a:ext uri="{FF2B5EF4-FFF2-40B4-BE49-F238E27FC236}">
                <a16:creationId xmlns:a16="http://schemas.microsoft.com/office/drawing/2014/main" id="{B5C0B041-F56A-48EF-AAF5-E00D66BE73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19" r="39225"/>
          <a:stretch/>
        </p:blipFill>
        <p:spPr>
          <a:xfrm flipH="1">
            <a:off x="5289223" y="4157"/>
            <a:ext cx="3850683" cy="5047902"/>
          </a:xfrm>
          <a:prstGeom prst="rect">
            <a:avLst/>
          </a:prstGeom>
        </p:spPr>
      </p:pic>
      <p:sp>
        <p:nvSpPr>
          <p:cNvPr id="10" name="Rectangle 9">
            <a:extLst>
              <a:ext uri="{FF2B5EF4-FFF2-40B4-BE49-F238E27FC236}">
                <a16:creationId xmlns:a16="http://schemas.microsoft.com/office/drawing/2014/main" id="{3DBB007B-56C2-445F-3C84-5ADC25FDF70C}"/>
              </a:ext>
              <a:ext uri="{C183D7F6-B498-43B3-948B-1728B52AA6E4}">
                <adec:decorative xmlns:adec="http://schemas.microsoft.com/office/drawing/2017/decorative" val="1"/>
              </a:ext>
            </a:extLst>
          </p:cNvPr>
          <p:cNvSpPr/>
          <p:nvPr/>
        </p:nvSpPr>
        <p:spPr>
          <a:xfrm>
            <a:off x="5289223" y="2078"/>
            <a:ext cx="1288469"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24999-21E7-4852-EDF6-5ABD3C43C3D4}"/>
              </a:ext>
            </a:extLst>
          </p:cNvPr>
          <p:cNvSpPr>
            <a:spLocks noGrp="1"/>
          </p:cNvSpPr>
          <p:nvPr>
            <p:ph type="title"/>
          </p:nvPr>
        </p:nvSpPr>
        <p:spPr>
          <a:xfrm>
            <a:off x="486231" y="205979"/>
            <a:ext cx="8366825" cy="666857"/>
          </a:xfrm>
        </p:spPr>
        <p:txBody>
          <a:bodyPr/>
          <a:lstStyle/>
          <a:p>
            <a:r>
              <a:rPr lang="en-US" dirty="0"/>
              <a:t>Sample script to counsel patient continued</a:t>
            </a:r>
          </a:p>
        </p:txBody>
      </p:sp>
      <p:sp>
        <p:nvSpPr>
          <p:cNvPr id="7" name="Speech Bubble: Rectangle with Corners Rounded 6" descr="Speech bubble depicting a conversation between a healthcare provider and a patient">
            <a:extLst>
              <a:ext uri="{FF2B5EF4-FFF2-40B4-BE49-F238E27FC236}">
                <a16:creationId xmlns:a16="http://schemas.microsoft.com/office/drawing/2014/main" id="{DB17263C-F95F-EC2A-5051-258589152139}"/>
              </a:ext>
            </a:extLst>
          </p:cNvPr>
          <p:cNvSpPr/>
          <p:nvPr/>
        </p:nvSpPr>
        <p:spPr>
          <a:xfrm>
            <a:off x="247265" y="1762801"/>
            <a:ext cx="5557123" cy="2399293"/>
          </a:xfrm>
          <a:prstGeom prst="wedgeRoundRectCallout">
            <a:avLst>
              <a:gd name="adj1" fmla="val 81298"/>
              <a:gd name="adj2" fmla="val -26799"/>
              <a:gd name="adj3" fmla="val 16667"/>
            </a:avLst>
          </a:prstGeom>
          <a:solidFill>
            <a:srgbClr val="46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685783">
              <a:spcAft>
                <a:spcPts val="1200"/>
              </a:spcAft>
            </a:pPr>
            <a:r>
              <a:rPr lang="en-US" sz="1600">
                <a:solidFill>
                  <a:schemeClr val="bg2"/>
                </a:solidFill>
                <a:latin typeface="Calibri" panose="020F0502020204030204" pitchFamily="34" charset="0"/>
                <a:cs typeface="Calibri" panose="020F0502020204030204" pitchFamily="34" charset="0"/>
              </a:rPr>
              <a:t>The other option called </a:t>
            </a:r>
            <a:r>
              <a:rPr lang="en-US" sz="1600" err="1">
                <a:solidFill>
                  <a:schemeClr val="bg2"/>
                </a:solidFill>
                <a:latin typeface="Calibri" panose="020F0502020204030204" pitchFamily="34" charset="0"/>
                <a:cs typeface="Calibri" panose="020F0502020204030204" pitchFamily="34" charset="0"/>
              </a:rPr>
              <a:t>nirsevimab</a:t>
            </a:r>
            <a:r>
              <a:rPr lang="en-US" sz="1600">
                <a:solidFill>
                  <a:schemeClr val="bg2"/>
                </a:solidFill>
                <a:latin typeface="Calibri" panose="020F0502020204030204" pitchFamily="34" charset="0"/>
                <a:cs typeface="Calibri" panose="020F0502020204030204" pitchFamily="34" charset="0"/>
              </a:rPr>
              <a:t> can be given to your baby after birth and works similarly to protect your baby from RSV illness after delivery. </a:t>
            </a:r>
          </a:p>
          <a:p>
            <a:pPr marL="115888" defTabSz="685783">
              <a:spcAft>
                <a:spcPts val="1200"/>
              </a:spcAft>
            </a:pPr>
            <a:r>
              <a:rPr lang="en-US" sz="1600" b="1">
                <a:solidFill>
                  <a:schemeClr val="bg2"/>
                </a:solidFill>
                <a:latin typeface="Calibri" panose="020F0502020204030204" pitchFamily="34" charset="0"/>
                <a:cs typeface="Calibri" panose="020F0502020204030204" pitchFamily="34" charset="0"/>
              </a:rPr>
              <a:t>One or the other is recommended, but both are not needed for most babies. Keep in mind though that there may be limited availability of </a:t>
            </a:r>
            <a:r>
              <a:rPr lang="en-US" sz="1600" b="1" err="1">
                <a:solidFill>
                  <a:schemeClr val="bg2"/>
                </a:solidFill>
                <a:latin typeface="Calibri" panose="020F0502020204030204" pitchFamily="34" charset="0"/>
                <a:cs typeface="Calibri" panose="020F0502020204030204" pitchFamily="34" charset="0"/>
              </a:rPr>
              <a:t>nirsevimab</a:t>
            </a:r>
            <a:r>
              <a:rPr lang="en-US" sz="1600" b="1">
                <a:solidFill>
                  <a:schemeClr val="bg2"/>
                </a:solidFill>
                <a:latin typeface="Calibri" panose="020F0502020204030204" pitchFamily="34" charset="0"/>
                <a:cs typeface="Calibri" panose="020F0502020204030204" pitchFamily="34" charset="0"/>
              </a:rPr>
              <a:t> this season once your baby is born.</a:t>
            </a:r>
          </a:p>
        </p:txBody>
      </p:sp>
    </p:spTree>
    <p:extLst>
      <p:ext uri="{BB962C8B-B14F-4D97-AF65-F5344CB8AC3E}">
        <p14:creationId xmlns:p14="http://schemas.microsoft.com/office/powerpoint/2010/main" val="7252727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Sweet premature baby in an incubator and unrecognizable mom caressing baby trying to calm him down Sweet premature baby in an incubator with oxygen and unrecognizable mom caressing baby trying to calm him down sick baby in hospital, crying stock pictures, royalty-free photos &amp; images">
            <a:extLst>
              <a:ext uri="{FF2B5EF4-FFF2-40B4-BE49-F238E27FC236}">
                <a16:creationId xmlns:a16="http://schemas.microsoft.com/office/drawing/2014/main" id="{6C7B511E-6968-1E78-8873-6460B37C2C87}"/>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13568" t="19675" b="9005"/>
          <a:stretch/>
        </p:blipFill>
        <p:spPr bwMode="auto">
          <a:xfrm flipH="1">
            <a:off x="1692" y="12700"/>
            <a:ext cx="9142307"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5D1E61-9357-00D6-EAC4-72626BC914F1}"/>
              </a:ext>
            </a:extLst>
          </p:cNvPr>
          <p:cNvSpPr>
            <a:spLocks noGrp="1"/>
          </p:cNvSpPr>
          <p:nvPr>
            <p:ph type="title"/>
          </p:nvPr>
        </p:nvSpPr>
        <p:spPr>
          <a:xfrm>
            <a:off x="0" y="205979"/>
            <a:ext cx="9142307" cy="684567"/>
          </a:xfrm>
          <a:gradFill flip="none" rotWithShape="1">
            <a:gsLst>
              <a:gs pos="29000">
                <a:srgbClr val="F4F4F4">
                  <a:alpha val="60000"/>
                </a:srgbClr>
              </a:gs>
              <a:gs pos="9792">
                <a:srgbClr val="F3F3F3">
                  <a:alpha val="40000"/>
                </a:srgbClr>
              </a:gs>
              <a:gs pos="93678">
                <a:schemeClr val="bg2"/>
              </a:gs>
              <a:gs pos="575">
                <a:schemeClr val="bg2">
                  <a:lumMod val="95000"/>
                  <a:alpha val="10000"/>
                </a:schemeClr>
              </a:gs>
            </a:gsLst>
            <a:lin ang="10800000" scaled="1"/>
            <a:tileRect/>
          </a:gradFill>
        </p:spPr>
        <p:txBody>
          <a:bodyPr lIns="91440" tIns="45720" rIns="91440" bIns="45720" anchor="b" anchorCtr="0"/>
          <a:lstStyle/>
          <a:p>
            <a:pPr indent="342900"/>
            <a:r>
              <a:rPr lang="en-US" dirty="0">
                <a:solidFill>
                  <a:schemeClr val="accent6">
                    <a:lumMod val="90000"/>
                    <a:lumOff val="10000"/>
                  </a:schemeClr>
                </a:solidFill>
                <a:latin typeface="Calibri"/>
                <a:cs typeface="Calibri"/>
              </a:rPr>
              <a:t>RSV is a</a:t>
            </a:r>
            <a:r>
              <a:rPr lang="en-US" b="0" dirty="0">
                <a:solidFill>
                  <a:schemeClr val="accent6">
                    <a:lumMod val="90000"/>
                    <a:lumOff val="10000"/>
                  </a:schemeClr>
                </a:solidFill>
                <a:latin typeface="Calibri"/>
                <a:cs typeface="Calibri"/>
              </a:rPr>
              <a:t> </a:t>
            </a:r>
            <a:r>
              <a:rPr lang="en-US" dirty="0">
                <a:solidFill>
                  <a:schemeClr val="accent6">
                    <a:lumMod val="90000"/>
                    <a:lumOff val="10000"/>
                  </a:schemeClr>
                </a:solidFill>
                <a:latin typeface="Calibri"/>
                <a:cs typeface="Calibri"/>
              </a:rPr>
              <a:t>leading cause of hospitalization in US infants</a:t>
            </a:r>
          </a:p>
        </p:txBody>
      </p:sp>
      <p:sp>
        <p:nvSpPr>
          <p:cNvPr id="3" name="Text Placeholder 2">
            <a:extLst>
              <a:ext uri="{FF2B5EF4-FFF2-40B4-BE49-F238E27FC236}">
                <a16:creationId xmlns:a16="http://schemas.microsoft.com/office/drawing/2014/main" id="{78E0F91F-7DB8-6018-2096-EA3FD0D8370C}"/>
              </a:ext>
            </a:extLst>
          </p:cNvPr>
          <p:cNvSpPr>
            <a:spLocks noGrp="1"/>
          </p:cNvSpPr>
          <p:nvPr>
            <p:ph type="body" sz="quarter" idx="10"/>
          </p:nvPr>
        </p:nvSpPr>
        <p:spPr>
          <a:xfrm>
            <a:off x="-1692" y="890546"/>
            <a:ext cx="4878492" cy="4151354"/>
          </a:xfrm>
          <a:gradFill>
            <a:gsLst>
              <a:gs pos="17845">
                <a:srgbClr val="F4F4F4">
                  <a:alpha val="60000"/>
                </a:srgbClr>
              </a:gs>
              <a:gs pos="9792">
                <a:srgbClr val="F3F3F3">
                  <a:alpha val="40000"/>
                </a:srgbClr>
              </a:gs>
              <a:gs pos="93678">
                <a:schemeClr val="bg2"/>
              </a:gs>
              <a:gs pos="575">
                <a:schemeClr val="bg2">
                  <a:lumMod val="95000"/>
                  <a:alpha val="10000"/>
                </a:schemeClr>
              </a:gs>
            </a:gsLst>
            <a:lin ang="10800000" scaled="1"/>
          </a:gradFill>
        </p:spPr>
        <p:txBody>
          <a:bodyPr/>
          <a:lstStyle/>
          <a:p>
            <a:pPr marL="635000" indent="-292100">
              <a:spcBef>
                <a:spcPts val="1200"/>
              </a:spcBef>
              <a:spcAft>
                <a:spcPts val="0"/>
              </a:spcAft>
            </a:pPr>
            <a:endParaRPr lang="en-US" sz="100" b="1" dirty="0">
              <a:solidFill>
                <a:srgbClr val="000000"/>
              </a:solidFill>
            </a:endParaRPr>
          </a:p>
          <a:p>
            <a:pPr marL="635000" indent="-292100">
              <a:spcBef>
                <a:spcPts val="1200"/>
              </a:spcBef>
              <a:spcAft>
                <a:spcPts val="600"/>
              </a:spcAft>
            </a:pPr>
            <a:r>
              <a:rPr lang="en-US" b="1" dirty="0">
                <a:solidFill>
                  <a:srgbClr val="000000"/>
                </a:solidFill>
                <a:latin typeface="Calibri"/>
                <a:cs typeface="Calibri"/>
              </a:rPr>
              <a:t>About </a:t>
            </a:r>
            <a:r>
              <a:rPr lang="en-US" sz="2200" b="1" dirty="0">
                <a:solidFill>
                  <a:schemeClr val="accent6">
                    <a:lumMod val="90000"/>
                    <a:lumOff val="10000"/>
                  </a:schemeClr>
                </a:solidFill>
                <a:latin typeface="Calibri"/>
                <a:cs typeface="Calibri"/>
              </a:rPr>
              <a:t>2-3% of young infants</a:t>
            </a:r>
            <a:r>
              <a:rPr lang="en-US" sz="2200" b="1" dirty="0">
                <a:solidFill>
                  <a:srgbClr val="000000"/>
                </a:solidFill>
                <a:latin typeface="Calibri"/>
                <a:cs typeface="Calibri"/>
              </a:rPr>
              <a:t> </a:t>
            </a:r>
            <a:r>
              <a:rPr lang="en-US" b="1" dirty="0">
                <a:solidFill>
                  <a:srgbClr val="000000"/>
                </a:solidFill>
                <a:latin typeface="Calibri"/>
                <a:cs typeface="Calibri"/>
              </a:rPr>
              <a:t>will be hospitalized for RSV </a:t>
            </a:r>
            <a:endParaRPr lang="en-US" b="1" dirty="0">
              <a:solidFill>
                <a:srgbClr val="000000"/>
              </a:solidFill>
              <a:cs typeface="Calibri"/>
            </a:endParaRPr>
          </a:p>
          <a:p>
            <a:pPr marL="635000" indent="-292100">
              <a:spcAft>
                <a:spcPts val="600"/>
              </a:spcAft>
            </a:pPr>
            <a:r>
              <a:rPr lang="en-US" b="1" dirty="0">
                <a:solidFill>
                  <a:srgbClr val="000000"/>
                </a:solidFill>
                <a:latin typeface="Calibri"/>
                <a:cs typeface="Calibri"/>
              </a:rPr>
              <a:t>About </a:t>
            </a:r>
            <a:r>
              <a:rPr lang="en-US" sz="2200" b="1" dirty="0">
                <a:solidFill>
                  <a:schemeClr val="accent6">
                    <a:lumMod val="90000"/>
                    <a:lumOff val="10000"/>
                  </a:schemeClr>
                </a:solidFill>
                <a:latin typeface="Calibri"/>
                <a:cs typeface="Calibri"/>
              </a:rPr>
              <a:t>58,000-80,000 US children </a:t>
            </a:r>
            <a:r>
              <a:rPr lang="en-US" sz="2200" b="1" dirty="0">
                <a:solidFill>
                  <a:srgbClr val="000000"/>
                </a:solidFill>
                <a:latin typeface="Calibri"/>
                <a:cs typeface="Calibri"/>
              </a:rPr>
              <a:t>aged</a:t>
            </a:r>
            <a:r>
              <a:rPr lang="en-US" sz="2200" b="1" dirty="0">
                <a:solidFill>
                  <a:schemeClr val="accent6">
                    <a:lumMod val="90000"/>
                    <a:lumOff val="10000"/>
                  </a:schemeClr>
                </a:solidFill>
                <a:latin typeface="Calibri"/>
                <a:cs typeface="Calibri"/>
              </a:rPr>
              <a:t> &lt;5 years </a:t>
            </a:r>
            <a:r>
              <a:rPr lang="en-US" b="1" dirty="0">
                <a:solidFill>
                  <a:srgbClr val="000000"/>
                </a:solidFill>
                <a:latin typeface="Calibri"/>
                <a:cs typeface="Calibri"/>
              </a:rPr>
              <a:t>are hospitalized with RSV each year</a:t>
            </a:r>
          </a:p>
          <a:p>
            <a:pPr marL="635000" indent="-292100">
              <a:spcAft>
                <a:spcPts val="600"/>
              </a:spcAft>
            </a:pPr>
            <a:r>
              <a:rPr lang="en-US" b="1" i="0" dirty="0">
                <a:solidFill>
                  <a:srgbClr val="000000"/>
                </a:solidFill>
                <a:effectLst/>
                <a:latin typeface="Calibri"/>
                <a:cs typeface="Calibri"/>
              </a:rPr>
              <a:t>RSV-associated hospitalization highest in </a:t>
            </a:r>
            <a:r>
              <a:rPr lang="en-US" sz="2200" b="1" i="0" dirty="0">
                <a:solidFill>
                  <a:schemeClr val="accent6">
                    <a:lumMod val="90000"/>
                    <a:lumOff val="10000"/>
                  </a:schemeClr>
                </a:solidFill>
                <a:effectLst/>
                <a:latin typeface="Calibri"/>
                <a:cs typeface="Calibri"/>
              </a:rPr>
              <a:t>infants </a:t>
            </a:r>
            <a:r>
              <a:rPr lang="en-US" sz="2200" b="1" dirty="0">
                <a:solidFill>
                  <a:srgbClr val="002E89"/>
                </a:solidFill>
                <a:latin typeface="Calibri"/>
                <a:cs typeface="Calibri"/>
              </a:rPr>
              <a:t>aged</a:t>
            </a:r>
            <a:r>
              <a:rPr lang="en-US" sz="2200" b="1" dirty="0">
                <a:solidFill>
                  <a:srgbClr val="000000"/>
                </a:solidFill>
                <a:latin typeface="Calibri"/>
                <a:cs typeface="Calibri"/>
              </a:rPr>
              <a:t> </a:t>
            </a:r>
            <a:r>
              <a:rPr lang="en-US" sz="2200" b="1" i="0" dirty="0">
                <a:solidFill>
                  <a:schemeClr val="accent6">
                    <a:lumMod val="90000"/>
                    <a:lumOff val="10000"/>
                  </a:schemeClr>
                </a:solidFill>
                <a:effectLst/>
                <a:latin typeface="Calibri"/>
                <a:cs typeface="Calibri"/>
              </a:rPr>
              <a:t>&lt;3 months </a:t>
            </a:r>
            <a:r>
              <a:rPr lang="en-US" b="1" i="0" dirty="0">
                <a:solidFill>
                  <a:srgbClr val="000000"/>
                </a:solidFill>
                <a:effectLst/>
                <a:latin typeface="Calibri"/>
                <a:cs typeface="Calibri"/>
              </a:rPr>
              <a:t>and then decreases with increasing age</a:t>
            </a:r>
          </a:p>
          <a:p>
            <a:pPr marL="635000" indent="-292100">
              <a:spcAft>
                <a:spcPts val="600"/>
              </a:spcAft>
            </a:pPr>
            <a:r>
              <a:rPr lang="en-US" sz="2200" b="1" dirty="0">
                <a:solidFill>
                  <a:schemeClr val="accent6">
                    <a:lumMod val="90000"/>
                    <a:lumOff val="10000"/>
                  </a:schemeClr>
                </a:solidFill>
                <a:latin typeface="Calibri"/>
                <a:cs typeface="Calibri"/>
              </a:rPr>
              <a:t>Preterm infants</a:t>
            </a:r>
            <a:r>
              <a:rPr lang="en-US" b="1" dirty="0">
                <a:solidFill>
                  <a:srgbClr val="000000"/>
                </a:solidFill>
                <a:latin typeface="Calibri"/>
                <a:cs typeface="Calibri"/>
              </a:rPr>
              <a:t> experience higher hospitalization and ICU rates</a:t>
            </a:r>
            <a:endParaRPr lang="en-US" sz="2200" b="1" dirty="0">
              <a:solidFill>
                <a:srgbClr val="000000"/>
              </a:solidFill>
              <a:latin typeface="Calibri"/>
              <a:cs typeface="Calibri"/>
            </a:endParaRPr>
          </a:p>
          <a:p>
            <a:pPr marL="635000" indent="-292100"/>
            <a:endParaRPr lang="en-US" sz="2200" b="1" dirty="0">
              <a:solidFill>
                <a:srgbClr val="000000"/>
              </a:solidFill>
            </a:endParaRPr>
          </a:p>
        </p:txBody>
      </p:sp>
      <p:sp>
        <p:nvSpPr>
          <p:cNvPr id="4" name="TextBox 3">
            <a:extLst>
              <a:ext uri="{FF2B5EF4-FFF2-40B4-BE49-F238E27FC236}">
                <a16:creationId xmlns:a16="http://schemas.microsoft.com/office/drawing/2014/main" id="{1EA871E1-FC50-CAC2-0BB3-355D843C3B33}"/>
              </a:ext>
            </a:extLst>
          </p:cNvPr>
          <p:cNvSpPr txBox="1"/>
          <p:nvPr/>
        </p:nvSpPr>
        <p:spPr>
          <a:xfrm>
            <a:off x="380153" y="4810563"/>
            <a:ext cx="8382000" cy="253916"/>
          </a:xfrm>
          <a:prstGeom prst="rect">
            <a:avLst/>
          </a:prstGeom>
          <a:noFill/>
        </p:spPr>
        <p:txBody>
          <a:bodyPr wrap="square">
            <a:spAutoFit/>
          </a:bodyPr>
          <a:lstStyle/>
          <a:p>
            <a:pPr algn="l"/>
            <a:r>
              <a:rPr lang="en-US" sz="1050">
                <a:solidFill>
                  <a:srgbClr val="000000"/>
                </a:solidFill>
                <a:latin typeface="Calibri" panose="020F0502020204030204" pitchFamily="34" charset="0"/>
                <a:cs typeface="Calibri" panose="020F0502020204030204" pitchFamily="34" charset="0"/>
                <a:hlinkClick r:id="rId4"/>
              </a:rPr>
              <a:t>Hall et al</a:t>
            </a:r>
            <a:r>
              <a:rPr lang="en-US" sz="1050">
                <a:latin typeface="Calibri" panose="020F0502020204030204" pitchFamily="34" charset="0"/>
                <a:cs typeface="Calibri" panose="020F0502020204030204" pitchFamily="34" charset="0"/>
                <a:hlinkClick r:id="rId4"/>
              </a:rPr>
              <a:t>. (2013)</a:t>
            </a:r>
            <a:r>
              <a:rPr lang="en-US" sz="1050">
                <a:latin typeface="Calibri" panose="020F0502020204030204" pitchFamily="34" charset="0"/>
                <a:cs typeface="Calibri" panose="020F0502020204030204" pitchFamily="34" charset="0"/>
              </a:rPr>
              <a:t>; </a:t>
            </a:r>
            <a:r>
              <a:rPr lang="en-US" sz="1050">
                <a:latin typeface="Calibri" panose="020F0502020204030204" pitchFamily="34" charset="0"/>
                <a:cs typeface="Calibri" panose="020F0502020204030204" pitchFamily="34" charset="0"/>
                <a:hlinkClick r:id="rId5"/>
              </a:rPr>
              <a:t>Langley &amp; Anderson (2011</a:t>
            </a:r>
            <a:r>
              <a:rPr lang="en-US" sz="1050">
                <a:latin typeface="Calibri" panose="020F0502020204030204" pitchFamily="34" charset="0"/>
                <a:cs typeface="Calibri" panose="020F0502020204030204" pitchFamily="34" charset="0"/>
              </a:rPr>
              <a:t>); </a:t>
            </a:r>
            <a:r>
              <a:rPr lang="en-US" sz="1050">
                <a:solidFill>
                  <a:srgbClr val="461E64"/>
                </a:solidFill>
              </a:rPr>
              <a:t>CDC NVSN data</a:t>
            </a:r>
            <a:endParaRPr lang="en-US" sz="1050" b="0" i="0">
              <a:solidFill>
                <a:srgbClr val="461E64"/>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71184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black pregnant woman">
            <a:extLst>
              <a:ext uri="{FF2B5EF4-FFF2-40B4-BE49-F238E27FC236}">
                <a16:creationId xmlns:a16="http://schemas.microsoft.com/office/drawing/2014/main" id="{FFF3E2DF-CAE1-ECEE-C087-4897528500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76" b="1976"/>
          <a:stretch/>
        </p:blipFill>
        <p:spPr>
          <a:xfrm>
            <a:off x="0" y="0"/>
            <a:ext cx="1951568" cy="5041900"/>
          </a:xfrm>
          <a:prstGeom prst="rect">
            <a:avLst/>
          </a:prstGeom>
        </p:spPr>
      </p:pic>
      <p:sp>
        <p:nvSpPr>
          <p:cNvPr id="2" name="Title 1">
            <a:extLst>
              <a:ext uri="{FF2B5EF4-FFF2-40B4-BE49-F238E27FC236}">
                <a16:creationId xmlns:a16="http://schemas.microsoft.com/office/drawing/2014/main" id="{551A8E50-266F-3D04-8124-1BC733132861}"/>
              </a:ext>
            </a:extLst>
          </p:cNvPr>
          <p:cNvSpPr>
            <a:spLocks noGrp="1"/>
          </p:cNvSpPr>
          <p:nvPr>
            <p:ph type="title"/>
          </p:nvPr>
        </p:nvSpPr>
        <p:spPr>
          <a:xfrm>
            <a:off x="2252749" y="586979"/>
            <a:ext cx="6738851" cy="695721"/>
          </a:xfrm>
        </p:spPr>
        <p:txBody>
          <a:bodyPr/>
          <a:lstStyle/>
          <a:p>
            <a:r>
              <a:rPr lang="en-US" dirty="0"/>
              <a:t>Advantages and disadvantages of </a:t>
            </a:r>
            <a:r>
              <a:rPr lang="en-US" dirty="0" err="1"/>
              <a:t>Abrysvo</a:t>
            </a:r>
            <a:r>
              <a:rPr lang="en-US" dirty="0"/>
              <a:t> (Pfizer) during pregnancy</a:t>
            </a:r>
          </a:p>
        </p:txBody>
      </p:sp>
      <p:sp>
        <p:nvSpPr>
          <p:cNvPr id="3" name="Text Placeholder 2">
            <a:extLst>
              <a:ext uri="{FF2B5EF4-FFF2-40B4-BE49-F238E27FC236}">
                <a16:creationId xmlns:a16="http://schemas.microsoft.com/office/drawing/2014/main" id="{AB7E3A61-8BA4-315E-E78E-F253660360F9}"/>
              </a:ext>
            </a:extLst>
          </p:cNvPr>
          <p:cNvSpPr>
            <a:spLocks noGrp="1"/>
          </p:cNvSpPr>
          <p:nvPr>
            <p:ph type="body" sz="quarter" idx="10"/>
          </p:nvPr>
        </p:nvSpPr>
        <p:spPr>
          <a:xfrm>
            <a:off x="2335876" y="1523999"/>
            <a:ext cx="6425352" cy="2976563"/>
          </a:xfrm>
        </p:spPr>
        <p:txBody>
          <a:bodyPr/>
          <a:lstStyle/>
          <a:p>
            <a:r>
              <a:rPr lang="en-US" sz="2000" dirty="0">
                <a:solidFill>
                  <a:srgbClr val="000000"/>
                </a:solidFill>
              </a:rPr>
              <a:t>Advantages</a:t>
            </a:r>
          </a:p>
          <a:p>
            <a:pPr lvl="1"/>
            <a:r>
              <a:rPr lang="en-US" sz="1800" dirty="0">
                <a:solidFill>
                  <a:srgbClr val="000000"/>
                </a:solidFill>
              </a:rPr>
              <a:t>Immediate protection after birth</a:t>
            </a:r>
          </a:p>
          <a:p>
            <a:pPr lvl="1"/>
            <a:r>
              <a:rPr lang="en-US" sz="1800" dirty="0">
                <a:solidFill>
                  <a:srgbClr val="000000"/>
                </a:solidFill>
              </a:rPr>
              <a:t>Might be more resistant to potential changes in the virus, or variants</a:t>
            </a:r>
            <a:endParaRPr lang="en-US" dirty="0">
              <a:solidFill>
                <a:srgbClr val="000000"/>
              </a:solidFill>
            </a:endParaRPr>
          </a:p>
          <a:p>
            <a:r>
              <a:rPr lang="en-US" dirty="0">
                <a:solidFill>
                  <a:srgbClr val="000000"/>
                </a:solidFill>
              </a:rPr>
              <a:t>Disadvantages</a:t>
            </a:r>
          </a:p>
          <a:p>
            <a:pPr lvl="1"/>
            <a:r>
              <a:rPr lang="en-US" sz="1800" dirty="0">
                <a:solidFill>
                  <a:srgbClr val="000000"/>
                </a:solidFill>
              </a:rPr>
              <a:t>Potentially reduced protection in some situations (e.g., if birth of baby happens within 14 days of vaccination)</a:t>
            </a:r>
          </a:p>
          <a:p>
            <a:pPr lvl="1"/>
            <a:r>
              <a:rPr lang="en-US" sz="1800" dirty="0">
                <a:solidFill>
                  <a:srgbClr val="000000"/>
                </a:solidFill>
              </a:rPr>
              <a:t>Potential risk for preterm birth and hypertensive disorders of pregnancy</a:t>
            </a:r>
          </a:p>
          <a:p>
            <a:endParaRPr lang="en-US" b="1" dirty="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740999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58B6-BF81-9AA8-BE9B-0AE1763E9986}"/>
              </a:ext>
            </a:extLst>
          </p:cNvPr>
          <p:cNvSpPr>
            <a:spLocks noGrp="1"/>
          </p:cNvSpPr>
          <p:nvPr>
            <p:ph type="title"/>
          </p:nvPr>
        </p:nvSpPr>
        <p:spPr>
          <a:xfrm>
            <a:off x="3758566" y="415302"/>
            <a:ext cx="4928233" cy="857250"/>
          </a:xfrm>
        </p:spPr>
        <p:txBody>
          <a:bodyPr/>
          <a:lstStyle/>
          <a:p>
            <a:r>
              <a:rPr lang="en-US" dirty="0"/>
              <a:t>Advantages and disadvantages of </a:t>
            </a:r>
            <a:r>
              <a:rPr lang="en-US" dirty="0" err="1"/>
              <a:t>nirsevimab</a:t>
            </a:r>
            <a:r>
              <a:rPr lang="en-US" dirty="0"/>
              <a:t> for young infants</a:t>
            </a:r>
          </a:p>
        </p:txBody>
      </p:sp>
      <p:pic>
        <p:nvPicPr>
          <p:cNvPr id="5" name="Picture 4" descr="A person holding a baby&#10;">
            <a:extLst>
              <a:ext uri="{FF2B5EF4-FFF2-40B4-BE49-F238E27FC236}">
                <a16:creationId xmlns:a16="http://schemas.microsoft.com/office/drawing/2014/main" id="{7280A77D-940B-6391-DD30-C8C52B0043DF}"/>
              </a:ext>
            </a:extLst>
          </p:cNvPr>
          <p:cNvPicPr>
            <a:picLocks noChangeAspect="1"/>
          </p:cNvPicPr>
          <p:nvPr/>
        </p:nvPicPr>
        <p:blipFill rotWithShape="1">
          <a:blip r:embed="rId3">
            <a:extLst>
              <a:ext uri="{28A0092B-C50C-407E-A947-70E740481C1C}">
                <a14:useLocalDpi xmlns:a14="http://schemas.microsoft.com/office/drawing/2010/main" val="0"/>
              </a:ext>
            </a:extLst>
          </a:blip>
          <a:srcRect l="15387" r="44364"/>
          <a:stretch/>
        </p:blipFill>
        <p:spPr>
          <a:xfrm>
            <a:off x="0" y="0"/>
            <a:ext cx="3607724" cy="5042051"/>
          </a:xfrm>
          <a:prstGeom prst="rect">
            <a:avLst/>
          </a:prstGeom>
        </p:spPr>
      </p:pic>
      <p:sp>
        <p:nvSpPr>
          <p:cNvPr id="6" name="Rectangle 5">
            <a:extLst>
              <a:ext uri="{FF2B5EF4-FFF2-40B4-BE49-F238E27FC236}">
                <a16:creationId xmlns:a16="http://schemas.microsoft.com/office/drawing/2014/main" id="{F2D8479B-5320-257A-4589-5A26BCF5C5E0}"/>
              </a:ext>
              <a:ext uri="{C183D7F6-B498-43B3-948B-1728B52AA6E4}">
                <adec:decorative xmlns:adec="http://schemas.microsoft.com/office/drawing/2017/decorative" val="1"/>
              </a:ext>
            </a:extLst>
          </p:cNvPr>
          <p:cNvSpPr/>
          <p:nvPr/>
        </p:nvSpPr>
        <p:spPr>
          <a:xfrm>
            <a:off x="2360815" y="0"/>
            <a:ext cx="1288469"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F1C89F01-716A-B749-0FBC-4100DB25A428}"/>
              </a:ext>
            </a:extLst>
          </p:cNvPr>
          <p:cNvSpPr txBox="1">
            <a:spLocks/>
          </p:cNvSpPr>
          <p:nvPr/>
        </p:nvSpPr>
        <p:spPr bwMode="auto">
          <a:xfrm>
            <a:off x="3758567" y="1523999"/>
            <a:ext cx="4961484"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5DAA"/>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Advantages</a:t>
            </a:r>
          </a:p>
          <a:p>
            <a:pPr lvl="1"/>
            <a:r>
              <a:rPr lang="en-US" sz="1700" dirty="0">
                <a:solidFill>
                  <a:srgbClr val="000000"/>
                </a:solidFill>
              </a:rPr>
              <a:t>Protection might last longer than protection from maternal RSV vaccine</a:t>
            </a:r>
          </a:p>
          <a:p>
            <a:pPr lvl="1"/>
            <a:r>
              <a:rPr lang="en-US" sz="1700" dirty="0">
                <a:solidFill>
                  <a:srgbClr val="000000"/>
                </a:solidFill>
              </a:rPr>
              <a:t>Assures direct receipt of antibodies</a:t>
            </a:r>
          </a:p>
          <a:p>
            <a:pPr lvl="1"/>
            <a:r>
              <a:rPr lang="en-US" sz="1700" dirty="0">
                <a:solidFill>
                  <a:srgbClr val="000000"/>
                </a:solidFill>
              </a:rPr>
              <a:t>No potential risk for adverse pregnancy outcomes</a:t>
            </a:r>
          </a:p>
          <a:p>
            <a:r>
              <a:rPr lang="en-US" dirty="0">
                <a:solidFill>
                  <a:srgbClr val="000000"/>
                </a:solidFill>
              </a:rPr>
              <a:t>Disadvantages</a:t>
            </a:r>
          </a:p>
          <a:p>
            <a:pPr lvl="1"/>
            <a:r>
              <a:rPr lang="en-US" sz="1700" dirty="0">
                <a:solidFill>
                  <a:srgbClr val="000000"/>
                </a:solidFill>
              </a:rPr>
              <a:t>Potentially limited availability during 2023-24 RSV season</a:t>
            </a:r>
          </a:p>
          <a:p>
            <a:pPr lvl="1"/>
            <a:r>
              <a:rPr lang="en-US" sz="1700" dirty="0">
                <a:solidFill>
                  <a:srgbClr val="000000"/>
                </a:solidFill>
              </a:rPr>
              <a:t>Requires infant injection</a:t>
            </a:r>
          </a:p>
          <a:p>
            <a:endParaRPr lang="en-US" b="1" dirty="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704021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a:t>
            </a:r>
          </a:p>
        </p:txBody>
      </p:sp>
      <p:pic>
        <p:nvPicPr>
          <p:cNvPr id="5" name="Picture 4" descr="Picture of woman looking off in the distance">
            <a:extLst>
              <a:ext uri="{FF2B5EF4-FFF2-40B4-BE49-F238E27FC236}">
                <a16:creationId xmlns:a16="http://schemas.microsoft.com/office/drawing/2014/main" id="{48BB4544-BCA4-4272-A649-D00A4B3ED82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97" b="97980" l="2883" r="89952">
                        <a14:foregroundMark x1="20501" y1="6141" x2="29957" y2="7192"/>
                        <a14:foregroundMark x1="4418" y1="46990" x2="9914" y2="91838"/>
                        <a14:foregroundMark x1="13308" y1="73657" x2="51967" y2="97980"/>
                        <a14:foregroundMark x1="889" y1="42949" x2="3260" y2="92081"/>
                        <a14:foregroundMark x1="3260" y1="92081" x2="2883" y2="94828"/>
                        <a14:foregroundMark x1="17134" y1="62020" x2="26158" y2="69414"/>
                        <a14:foregroundMark x1="18966" y1="2101" x2="23949" y2="1697"/>
                        <a14:foregroundMark x1="23949" y1="1697" x2="33001" y2="8081"/>
                        <a14:foregroundMark x1="33001" y1="8081" x2="36207" y2="13939"/>
                        <a14:foregroundMark x1="36207" y1="13939" x2="36584" y2="15677"/>
                        <a14:foregroundMark x1="39547" y1="35758" x2="44235" y2="34586"/>
                        <a14:foregroundMark x1="44235" y1="34586" x2="49380" y2="37253"/>
                        <a14:foregroundMark x1="49380" y1="37253" x2="55927" y2="60081"/>
                        <a14:foregroundMark x1="55927" y1="60081" x2="54930" y2="67313"/>
                        <a14:foregroundMark x1="54930" y1="67313" x2="56358" y2="74303"/>
                        <a14:foregroundMark x1="56358" y1="74303" x2="56196" y2="79596"/>
                        <a14:foregroundMark x1="54795" y1="60525" x2="57328" y2="76404"/>
                        <a14:foregroundMark x1="57328" y1="76404" x2="58459" y2="91838"/>
                        <a14:foregroundMark x1="58459" y1="91838" x2="57759" y2="94384"/>
                      </a14:backgroundRemoval>
                    </a14:imgEffect>
                  </a14:imgLayer>
                </a14:imgProps>
              </a:ext>
              <a:ext uri="{28A0092B-C50C-407E-A947-70E740481C1C}">
                <a14:useLocalDpi xmlns:a14="http://schemas.microsoft.com/office/drawing/2010/main" val="0"/>
              </a:ext>
            </a:extLst>
          </a:blip>
          <a:srcRect l="1592" r="40827" b="2439"/>
          <a:stretch/>
        </p:blipFill>
        <p:spPr>
          <a:xfrm>
            <a:off x="0" y="1785257"/>
            <a:ext cx="2890859" cy="3265715"/>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2618049" y="1103449"/>
            <a:ext cx="5557123" cy="1253308"/>
          </a:xfrm>
          <a:prstGeom prst="wedgeRoundRectCallout">
            <a:avLst>
              <a:gd name="adj1" fmla="val -60211"/>
              <a:gd name="adj2" fmla="val 54476"/>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chemeClr val="bg2"/>
                </a:solidFill>
                <a:effectLst/>
                <a:latin typeface="Calibri" panose="020F0502020204030204" pitchFamily="34" charset="0"/>
                <a:ea typeface="Calibri" panose="020F0502020204030204" pitchFamily="34" charset="0"/>
              </a:rPr>
              <a:t>Which product is better – </a:t>
            </a:r>
            <a:r>
              <a:rPr lang="en-US" sz="1800" b="1" err="1">
                <a:solidFill>
                  <a:schemeClr val="bg2"/>
                </a:solidFill>
                <a:effectLst/>
                <a:latin typeface="Calibri" panose="020F0502020204030204" pitchFamily="34" charset="0"/>
                <a:ea typeface="Calibri" panose="020F0502020204030204" pitchFamily="34" charset="0"/>
              </a:rPr>
              <a:t>nirsevimab</a:t>
            </a:r>
            <a:r>
              <a:rPr lang="en-US" sz="1800" b="1">
                <a:solidFill>
                  <a:schemeClr val="bg2"/>
                </a:solidFill>
                <a:effectLst/>
                <a:latin typeface="Calibri" panose="020F0502020204030204" pitchFamily="34" charset="0"/>
                <a:ea typeface="Calibri" panose="020F0502020204030204" pitchFamily="34" charset="0"/>
              </a:rPr>
              <a:t> or maternal RSV vaccine?</a:t>
            </a:r>
            <a:r>
              <a:rPr lang="en-US" sz="1800">
                <a:solidFill>
                  <a:schemeClr val="bg2"/>
                </a:solidFill>
                <a:effectLst/>
                <a:latin typeface="Calibri" panose="020F0502020204030204" pitchFamily="34" charset="0"/>
                <a:ea typeface="Calibri" panose="020F0502020204030204" pitchFamily="34" charset="0"/>
              </a:rPr>
              <a:t> </a:t>
            </a:r>
            <a:r>
              <a:rPr lang="en-US">
                <a:solidFill>
                  <a:schemeClr val="bg2"/>
                </a:solidFill>
                <a:latin typeface="Calibri" panose="020F0502020204030204" pitchFamily="34" charset="0"/>
                <a:ea typeface="Calibri" panose="020F0502020204030204" pitchFamily="34" charset="0"/>
              </a:rPr>
              <a:t>Does one work better than the other? Is one safer than the other?</a:t>
            </a:r>
            <a:endParaRPr lang="en-US" b="1">
              <a:solidFill>
                <a:schemeClr val="bg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3124200" y="2615330"/>
            <a:ext cx="5787044" cy="1605568"/>
          </a:xfrm>
          <a:prstGeom prst="rect">
            <a:avLst/>
          </a:prstGeom>
          <a:noFill/>
        </p:spPr>
        <p:txBody>
          <a:bodyPr wrap="square" rtlCol="0">
            <a:spAutoFit/>
          </a:bodyPr>
          <a:lstStyle/>
          <a:p>
            <a:pPr marL="257175" indent="-257175" defTabSz="685800">
              <a:spcAft>
                <a:spcPts val="450"/>
              </a:spcAft>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rPr>
              <a:t>No studies have directly compared the two products. </a:t>
            </a:r>
          </a:p>
          <a:p>
            <a:pPr marL="257175" indent="-257175" defTabSz="685800">
              <a:spcAft>
                <a:spcPts val="450"/>
              </a:spcAft>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rPr>
              <a:t>However, both products have been shown to provide significant protection against severe RSV in young babies. </a:t>
            </a:r>
          </a:p>
          <a:p>
            <a:pPr marL="257175" indent="-257175" defTabSz="685800">
              <a:spcAft>
                <a:spcPts val="450"/>
              </a:spcAft>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rPr>
              <a:t>Let’s talk about which option might be best for you and your family.  </a:t>
            </a:r>
            <a:endParaRPr lang="en-US" sz="1350">
              <a:solidFill>
                <a:srgbClr val="000000"/>
              </a:solidFill>
              <a:latin typeface="Calibri" panose="020F0502020204030204" pitchFamily="34" charset="0"/>
            </a:endParaRPr>
          </a:p>
        </p:txBody>
      </p:sp>
    </p:spTree>
    <p:extLst>
      <p:ext uri="{BB962C8B-B14F-4D97-AF65-F5344CB8AC3E}">
        <p14:creationId xmlns:p14="http://schemas.microsoft.com/office/powerpoint/2010/main" val="32297388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What is it?</a:t>
            </a:r>
          </a:p>
        </p:txBody>
      </p:sp>
      <p:pic>
        <p:nvPicPr>
          <p:cNvPr id="9" name="Picture 8" descr="Picture of pregnant couple talking with a healthcare provider">
            <a:extLst>
              <a:ext uri="{FF2B5EF4-FFF2-40B4-BE49-F238E27FC236}">
                <a16:creationId xmlns:a16="http://schemas.microsoft.com/office/drawing/2014/main" id="{E7C2246A-8AE6-419F-8F80-D750E5454B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8" r="23620"/>
          <a:stretch/>
        </p:blipFill>
        <p:spPr>
          <a:xfrm>
            <a:off x="5776956" y="1562985"/>
            <a:ext cx="3377076" cy="3486653"/>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665018" y="1134836"/>
            <a:ext cx="4887389" cy="766082"/>
          </a:xfrm>
          <a:prstGeom prst="wedgeRoundRectCallout">
            <a:avLst>
              <a:gd name="adj1" fmla="val 61971"/>
              <a:gd name="adj2" fmla="val 119314"/>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rgbClr val="000000"/>
                </a:solidFill>
                <a:effectLst/>
                <a:latin typeface="Calibri" panose="020F0502020204030204" pitchFamily="34" charset="0"/>
                <a:ea typeface="Calibri" panose="020F0502020204030204" pitchFamily="34" charset="0"/>
              </a:rPr>
              <a:t> </a:t>
            </a:r>
            <a:r>
              <a:rPr lang="en-US" sz="1800" b="1">
                <a:solidFill>
                  <a:schemeClr val="bg2"/>
                </a:solidFill>
                <a:effectLst/>
                <a:latin typeface="Calibri" panose="020F0502020204030204" pitchFamily="34" charset="0"/>
                <a:ea typeface="Calibri" panose="020F0502020204030204" pitchFamily="34" charset="0"/>
              </a:rPr>
              <a:t>What is the maternal RSV vaccine made of and how does it work? </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6A20113-C68D-3197-E6A2-8DE22448A014}"/>
              </a:ext>
            </a:extLst>
          </p:cNvPr>
          <p:cNvSpPr txBox="1"/>
          <p:nvPr/>
        </p:nvSpPr>
        <p:spPr>
          <a:xfrm>
            <a:off x="609069" y="2204456"/>
            <a:ext cx="4943338" cy="2500685"/>
          </a:xfrm>
          <a:prstGeom prst="rect">
            <a:avLst/>
          </a:prstGeom>
          <a:noFill/>
        </p:spPr>
        <p:txBody>
          <a:bodyPr wrap="square" rtlCol="0">
            <a:spAutoFit/>
          </a:bodyPr>
          <a:lstStyle/>
          <a:p>
            <a:pPr marL="257175" indent="-257175" defTabSz="685800">
              <a:spcAft>
                <a:spcPts val="450"/>
              </a:spcAft>
              <a:buFont typeface="Arial" panose="020B0604020202020204" pitchFamily="34" charset="0"/>
              <a:buChar char="•"/>
            </a:pPr>
            <a:r>
              <a:rPr lang="en-US" sz="1600" err="1">
                <a:solidFill>
                  <a:srgbClr val="000000"/>
                </a:solidFill>
                <a:effectLst/>
                <a:latin typeface="Calibri" panose="020F0502020204030204" pitchFamily="34" charset="0"/>
                <a:ea typeface="Calibri" panose="020F0502020204030204" pitchFamily="34" charset="0"/>
              </a:rPr>
              <a:t>Abrysvo</a:t>
            </a:r>
            <a:r>
              <a:rPr lang="en-US" sz="1600">
                <a:solidFill>
                  <a:srgbClr val="000000"/>
                </a:solidFill>
                <a:effectLst/>
                <a:latin typeface="Calibri" panose="020F0502020204030204" pitchFamily="34" charset="0"/>
                <a:ea typeface="Calibri" panose="020F0502020204030204" pitchFamily="34" charset="0"/>
              </a:rPr>
              <a:t> is a recombinant protein vaccine. </a:t>
            </a:r>
            <a:r>
              <a:rPr lang="en-US" sz="1600">
                <a:solidFill>
                  <a:srgbClr val="000000"/>
                </a:solidFill>
                <a:latin typeface="Calibri" panose="020F0502020204030204" pitchFamily="34" charset="0"/>
              </a:rPr>
              <a:t>It targets two F-proteins of the virus (</a:t>
            </a:r>
            <a:r>
              <a:rPr lang="en-US" sz="1600" err="1">
                <a:solidFill>
                  <a:srgbClr val="000000"/>
                </a:solidFill>
                <a:latin typeface="Calibri" panose="020F0502020204030204" pitchFamily="34" charset="0"/>
              </a:rPr>
              <a:t>RSVpreF</a:t>
            </a:r>
            <a:r>
              <a:rPr lang="en-US" sz="1600">
                <a:solidFill>
                  <a:srgbClr val="000000"/>
                </a:solidFill>
                <a:latin typeface="Calibri" panose="020F0502020204030204" pitchFamily="34" charset="0"/>
              </a:rPr>
              <a:t> A and </a:t>
            </a:r>
            <a:r>
              <a:rPr lang="en-US" sz="1600" err="1">
                <a:solidFill>
                  <a:srgbClr val="000000"/>
                </a:solidFill>
                <a:latin typeface="Calibri" panose="020F0502020204030204" pitchFamily="34" charset="0"/>
              </a:rPr>
              <a:t>RSVpreF</a:t>
            </a:r>
            <a:r>
              <a:rPr lang="en-US" sz="1600">
                <a:solidFill>
                  <a:srgbClr val="000000"/>
                </a:solidFill>
                <a:latin typeface="Calibri" panose="020F0502020204030204" pitchFamily="34" charset="0"/>
              </a:rPr>
              <a:t> B). </a:t>
            </a:r>
          </a:p>
          <a:p>
            <a:pPr marL="257175" indent="-257175" defTabSz="685800">
              <a:spcAft>
                <a:spcPts val="450"/>
              </a:spcAft>
              <a:buFont typeface="Arial" panose="020B0604020202020204" pitchFamily="34" charset="0"/>
              <a:buChar char="•"/>
            </a:pPr>
            <a:r>
              <a:rPr lang="en-US" sz="1600">
                <a:solidFill>
                  <a:srgbClr val="000000"/>
                </a:solidFill>
                <a:latin typeface="Calibri" panose="020F0502020204030204" pitchFamily="34" charset="0"/>
              </a:rPr>
              <a:t>If you get vaccinated during pregnancy, your body will build antibodies against these two RSV proteins. </a:t>
            </a:r>
          </a:p>
          <a:p>
            <a:pPr marL="257175" indent="-257175" defTabSz="685800">
              <a:spcAft>
                <a:spcPts val="450"/>
              </a:spcAft>
              <a:buFont typeface="Arial" panose="020B0604020202020204" pitchFamily="34" charset="0"/>
              <a:buChar char="•"/>
            </a:pPr>
            <a:r>
              <a:rPr lang="en-US" sz="1600">
                <a:solidFill>
                  <a:srgbClr val="000000"/>
                </a:solidFill>
                <a:latin typeface="Calibri" panose="020F0502020204030204" pitchFamily="34" charset="0"/>
              </a:rPr>
              <a:t>These antibodies will transfer across your placenta to your baby while you are pregnant. </a:t>
            </a:r>
          </a:p>
          <a:p>
            <a:pPr marL="257175" indent="-257175" defTabSz="685800">
              <a:spcAft>
                <a:spcPts val="450"/>
              </a:spcAft>
              <a:buFont typeface="Arial" panose="020B0604020202020204" pitchFamily="34" charset="0"/>
              <a:buChar char="•"/>
            </a:pPr>
            <a:r>
              <a:rPr lang="en-US" sz="1600">
                <a:solidFill>
                  <a:srgbClr val="000000"/>
                </a:solidFill>
                <a:latin typeface="Calibri" panose="020F0502020204030204" pitchFamily="34" charset="0"/>
              </a:rPr>
              <a:t>After birth, if your baby is exposed to RSV early in life, your baby will use the antibodies it got from you to recognize RSV and fight against it. </a:t>
            </a:r>
          </a:p>
        </p:txBody>
      </p:sp>
    </p:spTree>
    <p:extLst>
      <p:ext uri="{BB962C8B-B14F-4D97-AF65-F5344CB8AC3E}">
        <p14:creationId xmlns:p14="http://schemas.microsoft.com/office/powerpoint/2010/main" val="34878826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Coadministration</a:t>
            </a:r>
          </a:p>
        </p:txBody>
      </p:sp>
      <p:pic>
        <p:nvPicPr>
          <p:cNvPr id="3" name="Picture 2" descr="Picture of a woman asking question in an medical office setting">
            <a:extLst>
              <a:ext uri="{FF2B5EF4-FFF2-40B4-BE49-F238E27FC236}">
                <a16:creationId xmlns:a16="http://schemas.microsoft.com/office/drawing/2014/main" id="{FC495A2E-3082-96C4-8012-4B51C7F606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05"/>
          <a:stretch/>
        </p:blipFill>
        <p:spPr>
          <a:xfrm flipH="1">
            <a:off x="0" y="993858"/>
            <a:ext cx="2709923" cy="4061822"/>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3183774" y="993858"/>
            <a:ext cx="4887389" cy="890434"/>
          </a:xfrm>
          <a:prstGeom prst="wedgeRoundRectCallout">
            <a:avLst>
              <a:gd name="adj1" fmla="val -69623"/>
              <a:gd name="adj2" fmla="val 54904"/>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rgbClr val="000000"/>
                </a:solidFill>
                <a:effectLst/>
                <a:latin typeface="Calibri" panose="020F0502020204030204" pitchFamily="34" charset="0"/>
                <a:ea typeface="Calibri" panose="020F0502020204030204" pitchFamily="34" charset="0"/>
              </a:rPr>
              <a:t> </a:t>
            </a:r>
            <a:r>
              <a:rPr lang="en-US" sz="1800" b="1">
                <a:solidFill>
                  <a:schemeClr val="bg2"/>
                </a:solidFill>
                <a:effectLst/>
                <a:latin typeface="Calibri" panose="020F0502020204030204" pitchFamily="34" charset="0"/>
                <a:ea typeface="Calibri" panose="020F0502020204030204" pitchFamily="34" charset="0"/>
              </a:rPr>
              <a:t>Can the RSV vaccine be given at the same time as other maternal vaccines? </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3183774" y="2219890"/>
            <a:ext cx="4564207" cy="830997"/>
          </a:xfrm>
          <a:prstGeom prst="rect">
            <a:avLst/>
          </a:prstGeom>
          <a:noFill/>
        </p:spPr>
        <p:txBody>
          <a:bodyPr wrap="square" rtlCol="0">
            <a:spAutoFit/>
          </a:bodyPr>
          <a:lstStyle/>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 </a:t>
            </a:r>
            <a:r>
              <a:rPr lang="en-US" sz="1600">
                <a:solidFill>
                  <a:srgbClr val="000000"/>
                </a:solidFill>
                <a:latin typeface="Calibri" panose="020F0502020204030204" pitchFamily="34" charset="0"/>
                <a:ea typeface="Times New Roman" panose="02020603050405020304" pitchFamily="18" charset="0"/>
                <a:cs typeface="Calibri" panose="020F0502020204030204" pitchFamily="34" charset="0"/>
              </a:rPr>
              <a:t>you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 receive RSV vaccine at the same time as other routine vaccinations, like Tdap, COVID-19, and flu. </a:t>
            </a:r>
          </a:p>
        </p:txBody>
      </p:sp>
    </p:spTree>
    <p:extLst>
      <p:ext uri="{BB962C8B-B14F-4D97-AF65-F5344CB8AC3E}">
        <p14:creationId xmlns:p14="http://schemas.microsoft.com/office/powerpoint/2010/main" val="33771034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Receiving both products</a:t>
            </a:r>
          </a:p>
        </p:txBody>
      </p:sp>
      <p:pic>
        <p:nvPicPr>
          <p:cNvPr id="9" name="Picture 8" descr="Black couple looking at her pregnant belly">
            <a:extLst>
              <a:ext uri="{FF2B5EF4-FFF2-40B4-BE49-F238E27FC236}">
                <a16:creationId xmlns:a16="http://schemas.microsoft.com/office/drawing/2014/main" id="{E7C2246A-8AE6-419F-8F80-D750E5454B64}"/>
              </a:ext>
            </a:extLst>
          </p:cNvPr>
          <p:cNvPicPr>
            <a:picLocks noChangeAspect="1"/>
          </p:cNvPicPr>
          <p:nvPr/>
        </p:nvPicPr>
        <p:blipFill rotWithShape="1">
          <a:blip r:embed="rId3">
            <a:extLst>
              <a:ext uri="{28A0092B-C50C-407E-A947-70E740481C1C}">
                <a14:useLocalDpi xmlns:a14="http://schemas.microsoft.com/office/drawing/2010/main" val="0"/>
              </a:ext>
            </a:extLst>
          </a:blip>
          <a:srcRect l="17107" r="14313"/>
          <a:stretch/>
        </p:blipFill>
        <p:spPr>
          <a:xfrm>
            <a:off x="5534671" y="2090057"/>
            <a:ext cx="3609330" cy="2960408"/>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665018" y="1010484"/>
            <a:ext cx="4887389" cy="890434"/>
          </a:xfrm>
          <a:prstGeom prst="wedgeRoundRectCallout">
            <a:avLst>
              <a:gd name="adj1" fmla="val 63894"/>
              <a:gd name="adj2" fmla="val 93180"/>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chemeClr val="bg2"/>
                </a:solidFill>
                <a:effectLst/>
                <a:latin typeface="Calibri" panose="020F0502020204030204" pitchFamily="34" charset="0"/>
                <a:ea typeface="Calibri" panose="020F0502020204030204" pitchFamily="34" charset="0"/>
              </a:rPr>
              <a:t>Can a baby receive </a:t>
            </a:r>
            <a:r>
              <a:rPr lang="en-US" sz="1800" b="1" err="1">
                <a:solidFill>
                  <a:schemeClr val="bg2"/>
                </a:solidFill>
                <a:effectLst/>
                <a:latin typeface="Calibri" panose="020F0502020204030204" pitchFamily="34" charset="0"/>
                <a:ea typeface="Calibri" panose="020F0502020204030204" pitchFamily="34" charset="0"/>
              </a:rPr>
              <a:t>nirsevimab</a:t>
            </a:r>
            <a:r>
              <a:rPr lang="en-US" sz="1800" b="1">
                <a:solidFill>
                  <a:schemeClr val="bg2"/>
                </a:solidFill>
                <a:effectLst/>
                <a:latin typeface="Calibri" panose="020F0502020204030204" pitchFamily="34" charset="0"/>
                <a:ea typeface="Calibri" panose="020F0502020204030204" pitchFamily="34" charset="0"/>
              </a:rPr>
              <a:t> if their mother received the RSV vaccine?</a:t>
            </a:r>
            <a:r>
              <a:rPr lang="en-US" sz="1800">
                <a:solidFill>
                  <a:schemeClr val="bg2"/>
                </a:solidFill>
                <a:effectLst/>
                <a:latin typeface="Calibri" panose="020F0502020204030204" pitchFamily="34" charset="0"/>
                <a:ea typeface="Calibri" panose="020F0502020204030204" pitchFamily="34" charset="0"/>
              </a:rPr>
              <a:t> </a:t>
            </a:r>
            <a:endParaRPr lang="en-US" b="1">
              <a:solidFill>
                <a:schemeClr val="bg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665018" y="2236516"/>
            <a:ext cx="4564207" cy="2554545"/>
          </a:xfrm>
          <a:prstGeom prst="rect">
            <a:avLst/>
          </a:prstGeom>
          <a:noFill/>
        </p:spPr>
        <p:txBody>
          <a:bodyPr wrap="square" rtlCol="0">
            <a:spAutoFit/>
          </a:bodyPr>
          <a:lstStyle/>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Both products protect babies from severe RSV by providing antibodies, either from the mother to the baby or directly to the baby. </a:t>
            </a:r>
          </a:p>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Most babies will likely only need protection from either the maternal RSV vaccine or nirsevimab (not both). </a:t>
            </a:r>
          </a:p>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there may be some situations in which nirsevimab would be recommended for a baby after the mother received an RSV vaccine. </a:t>
            </a:r>
          </a:p>
          <a:p>
            <a:pPr marR="0" fontAlgn="base">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p:txBody>
      </p:sp>
    </p:spTree>
    <p:extLst>
      <p:ext uri="{BB962C8B-B14F-4D97-AF65-F5344CB8AC3E}">
        <p14:creationId xmlns:p14="http://schemas.microsoft.com/office/powerpoint/2010/main" val="328557035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3B0C-AB40-7831-B1C6-CFEB0082974C}"/>
              </a:ext>
            </a:extLst>
          </p:cNvPr>
          <p:cNvSpPr>
            <a:spLocks noGrp="1"/>
          </p:cNvSpPr>
          <p:nvPr>
            <p:ph type="title"/>
          </p:nvPr>
        </p:nvSpPr>
        <p:spPr>
          <a:xfrm>
            <a:off x="457200" y="205979"/>
            <a:ext cx="8229600" cy="675764"/>
          </a:xfrm>
        </p:spPr>
        <p:txBody>
          <a:bodyPr/>
          <a:lstStyle/>
          <a:p>
            <a:r>
              <a:rPr lang="en-US" sz="2800" dirty="0"/>
              <a:t>Common questions: Prior infection</a:t>
            </a:r>
            <a:endParaRPr lang="en-US" dirty="0"/>
          </a:p>
        </p:txBody>
      </p:sp>
      <p:pic>
        <p:nvPicPr>
          <p:cNvPr id="6" name="Picture 5" descr="A group of women sitting in a room&#10;">
            <a:extLst>
              <a:ext uri="{FF2B5EF4-FFF2-40B4-BE49-F238E27FC236}">
                <a16:creationId xmlns:a16="http://schemas.microsoft.com/office/drawing/2014/main" id="{2B2E9647-126E-03B3-4CD5-081D1F940E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90" r="10710"/>
          <a:stretch/>
        </p:blipFill>
        <p:spPr>
          <a:xfrm>
            <a:off x="307649" y="1959429"/>
            <a:ext cx="3008119" cy="2663846"/>
          </a:xfrm>
          <a:prstGeom prst="rect">
            <a:avLst/>
          </a:prstGeom>
        </p:spPr>
      </p:pic>
      <p:sp>
        <p:nvSpPr>
          <p:cNvPr id="4" name="Speech Bubble: Rectangle with Corners Rounded 3" descr="Speech bubble depicting a conversation between a healthcare provider and a patient">
            <a:extLst>
              <a:ext uri="{FF2B5EF4-FFF2-40B4-BE49-F238E27FC236}">
                <a16:creationId xmlns:a16="http://schemas.microsoft.com/office/drawing/2014/main" id="{69160B15-7E89-4F03-3E50-997B9980A169}"/>
              </a:ext>
            </a:extLst>
          </p:cNvPr>
          <p:cNvSpPr/>
          <p:nvPr/>
        </p:nvSpPr>
        <p:spPr>
          <a:xfrm>
            <a:off x="2128305" y="944691"/>
            <a:ext cx="4887389" cy="890434"/>
          </a:xfrm>
          <a:prstGeom prst="wedgeRoundRectCallout">
            <a:avLst>
              <a:gd name="adj1" fmla="val -56408"/>
              <a:gd name="adj2" fmla="val 122546"/>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chemeClr val="bg2"/>
                </a:solidFill>
                <a:effectLst/>
                <a:latin typeface="Calibri" panose="020F0502020204030204" pitchFamily="34" charset="0"/>
                <a:ea typeface="Calibri" panose="020F0502020204030204" pitchFamily="34" charset="0"/>
              </a:rPr>
              <a:t>Should I get the RSV vaccine if I’ve already had RSV before? </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8CF17B0-99C7-4938-06FC-FFE4422B231B}"/>
              </a:ext>
            </a:extLst>
          </p:cNvPr>
          <p:cNvSpPr>
            <a:spLocks noGrp="1"/>
          </p:cNvSpPr>
          <p:nvPr>
            <p:ph type="body" sz="quarter" idx="10"/>
          </p:nvPr>
        </p:nvSpPr>
        <p:spPr>
          <a:xfrm>
            <a:off x="3670419" y="2020785"/>
            <a:ext cx="4887389" cy="2541134"/>
          </a:xfrm>
        </p:spPr>
        <p:txBody>
          <a:bodyPr/>
          <a:lstStyle/>
          <a:p>
            <a:r>
              <a:rPr lang="en-US" sz="1600" dirty="0">
                <a:solidFill>
                  <a:srgbClr val="000000"/>
                </a:solidFill>
                <a:effectLst/>
                <a:cs typeface="Calibri" panose="020F0502020204030204" pitchFamily="34" charset="0"/>
              </a:rPr>
              <a:t>Even if you had RSV infection in the past, RSV vaccination can help protect infants from severe RSV. </a:t>
            </a:r>
          </a:p>
          <a:p>
            <a:r>
              <a:rPr lang="en-US" sz="1600" dirty="0">
                <a:solidFill>
                  <a:srgbClr val="000000"/>
                </a:solidFill>
                <a:effectLst/>
                <a:cs typeface="Calibri" panose="020F0502020204030204" pitchFamily="34" charset="0"/>
              </a:rPr>
              <a:t>There is no specific length of time that you need to wait after having RSV infection before you can receive an RSV vaccine. </a:t>
            </a:r>
          </a:p>
          <a:p>
            <a:pPr lvl="1"/>
            <a:r>
              <a:rPr lang="en-US" sz="1400" dirty="0">
                <a:solidFill>
                  <a:srgbClr val="000000"/>
                </a:solidFill>
                <a:effectLst/>
                <a:cs typeface="Calibri" panose="020F0502020204030204" pitchFamily="34" charset="0"/>
              </a:rPr>
              <a:t>Generally, if you have a moderate or severe illness, you should wait until you recover before receiving an RSV vaccine. </a:t>
            </a:r>
          </a:p>
          <a:p>
            <a:pPr lvl="1"/>
            <a:r>
              <a:rPr lang="en-US" sz="1400" dirty="0">
                <a:solidFill>
                  <a:srgbClr val="000000"/>
                </a:solidFill>
                <a:effectLst/>
                <a:cs typeface="Calibri" panose="020F0502020204030204" pitchFamily="34" charset="0"/>
              </a:rPr>
              <a:t>If you have a minor illness, such as a cold, you can get an RSV vaccine.</a:t>
            </a:r>
          </a:p>
        </p:txBody>
      </p:sp>
    </p:spTree>
    <p:extLst>
      <p:ext uri="{BB962C8B-B14F-4D97-AF65-F5344CB8AC3E}">
        <p14:creationId xmlns:p14="http://schemas.microsoft.com/office/powerpoint/2010/main" val="105051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Insurance coverage</a:t>
            </a:r>
          </a:p>
        </p:txBody>
      </p:sp>
      <p:pic>
        <p:nvPicPr>
          <p:cNvPr id="9" name="Picture 8" descr="Female patient talking with a healthcare provider">
            <a:extLst>
              <a:ext uri="{FF2B5EF4-FFF2-40B4-BE49-F238E27FC236}">
                <a16:creationId xmlns:a16="http://schemas.microsoft.com/office/drawing/2014/main" id="{E7C2246A-8AE6-419F-8F80-D750E5454B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99" r="9396"/>
          <a:stretch/>
        </p:blipFill>
        <p:spPr>
          <a:xfrm flipH="1">
            <a:off x="5906811" y="2088420"/>
            <a:ext cx="3237190" cy="2965717"/>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665018" y="1010484"/>
            <a:ext cx="4397433" cy="890434"/>
          </a:xfrm>
          <a:prstGeom prst="wedgeRoundRectCallout">
            <a:avLst>
              <a:gd name="adj1" fmla="val 80994"/>
              <a:gd name="adj2" fmla="val 91313"/>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rgbClr val="000000"/>
                </a:solidFill>
                <a:effectLst/>
                <a:latin typeface="Calibri" panose="020F0502020204030204" pitchFamily="34" charset="0"/>
                <a:ea typeface="Calibri" panose="020F0502020204030204" pitchFamily="34" charset="0"/>
              </a:rPr>
              <a:t> </a:t>
            </a:r>
            <a:r>
              <a:rPr lang="en-US" sz="1800" b="1">
                <a:solidFill>
                  <a:schemeClr val="bg2"/>
                </a:solidFill>
                <a:effectLst/>
                <a:latin typeface="Calibri" panose="020F0502020204030204" pitchFamily="34" charset="0"/>
                <a:ea typeface="Calibri" panose="020F0502020204030204" pitchFamily="34" charset="0"/>
              </a:rPr>
              <a:t>Are these both covered by insurance and/or Medicaid?</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665018" y="2088421"/>
            <a:ext cx="5295207" cy="3400931"/>
          </a:xfrm>
          <a:prstGeom prst="rect">
            <a:avLst/>
          </a:prstGeom>
          <a:noFill/>
        </p:spPr>
        <p:txBody>
          <a:bodyPr wrap="square" rtlCol="0">
            <a:spAutoFit/>
          </a:bodyPr>
          <a:lstStyle/>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Maternal RSV vaccine is covered </a:t>
            </a:r>
          </a:p>
          <a:p>
            <a:pPr marL="742950" lvl="1" indent="-285750">
              <a:spcBef>
                <a:spcPts val="0"/>
              </a:spcBef>
              <a:spcAft>
                <a:spcPts val="0"/>
              </a:spcAft>
              <a:buFont typeface="Arial" panose="020B0604020202020204" pitchFamily="34" charset="0"/>
              <a:buChar char="•"/>
            </a:pPr>
            <a:r>
              <a:rPr lang="en-US"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By Medicaid without cost-sharing for nearly all full-benefit adult beneficiaries with traditional Medicaid</a:t>
            </a:r>
          </a:p>
          <a:p>
            <a:pPr marL="742950" lvl="1" indent="-285750">
              <a:spcBef>
                <a:spcPts val="0"/>
              </a:spcBef>
              <a:spcAft>
                <a:spcPts val="0"/>
              </a:spcAft>
              <a:buFont typeface="Arial" panose="020B0604020202020204" pitchFamily="34" charset="0"/>
              <a:buChar char="•"/>
            </a:pP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By the Vaccines For Children (VFC) program for people younger than 19 years</a:t>
            </a:r>
          </a:p>
          <a:p>
            <a:pPr marL="742950" lvl="1" indent="-285750">
              <a:spcBef>
                <a:spcPts val="0"/>
              </a:spcBef>
              <a:spcAft>
                <a:spcPts val="0"/>
              </a:spcAft>
              <a:buFont typeface="Arial" panose="020B0604020202020204" pitchFamily="34" charset="0"/>
              <a:buChar char="•"/>
            </a:pPr>
            <a:r>
              <a:rPr lang="en-US"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By </a:t>
            </a: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most private insurance plans, but companies have one year to comply with new recommendations</a:t>
            </a:r>
          </a:p>
          <a:p>
            <a:pPr marL="742950" lvl="1" indent="-285750">
              <a:spcBef>
                <a:spcPts val="0"/>
              </a:spcBef>
              <a:spcAft>
                <a:spcPts val="0"/>
              </a:spcAft>
              <a:buFont typeface="Arial" panose="020B0604020202020204" pitchFamily="34" charset="0"/>
              <a:buChar char="•"/>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spcBef>
                <a:spcPts val="0"/>
              </a:spcBef>
              <a:spcAft>
                <a:spcPts val="0"/>
              </a:spcAft>
              <a:buFont typeface="Arial" panose="020B0604020202020204" pitchFamily="34" charset="0"/>
              <a:buChar char="•"/>
            </a:pPr>
            <a:r>
              <a:rPr lang="en-US"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Nirsevimab</a:t>
            </a:r>
            <a:r>
              <a:rPr lang="en-US" sz="1600">
                <a:solidFill>
                  <a:srgbClr val="000000"/>
                </a:solidFill>
                <a:latin typeface="Calibri" panose="020F0502020204030204" pitchFamily="34" charset="0"/>
                <a:ea typeface="Times New Roman" panose="02020603050405020304" pitchFamily="18" charset="0"/>
                <a:cs typeface="Calibri" panose="020F0502020204030204" pitchFamily="34" charset="0"/>
              </a:rPr>
              <a:t> is covered</a:t>
            </a:r>
          </a:p>
          <a:p>
            <a:pPr marL="742950" lvl="1" indent="-285750">
              <a:spcBef>
                <a:spcPts val="0"/>
              </a:spcBef>
              <a:spcAft>
                <a:spcPts val="0"/>
              </a:spcAft>
              <a:buFont typeface="Arial" panose="020B0604020202020204" pitchFamily="34" charset="0"/>
              <a:buChar char="•"/>
            </a:pP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By the VFC program</a:t>
            </a:r>
          </a:p>
          <a:p>
            <a:pPr marL="742950" lvl="1" indent="-285750">
              <a:spcBef>
                <a:spcPts val="0"/>
              </a:spcBef>
              <a:spcAft>
                <a:spcPts val="0"/>
              </a:spcAft>
              <a:buFont typeface="Arial" panose="020B0604020202020204" pitchFamily="34" charset="0"/>
              <a:buChar char="•"/>
            </a:pP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By most private insurance plans, but companies have one year to comply with new recommendations</a:t>
            </a:r>
          </a:p>
          <a:p>
            <a:pPr lvl="1">
              <a:spcBef>
                <a:spcPts val="0"/>
              </a:spcBef>
              <a:spcAft>
                <a:spcPts val="0"/>
              </a:spcAft>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R="0" fontAlgn="base">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p:txBody>
      </p:sp>
    </p:spTree>
    <p:extLst>
      <p:ext uri="{BB962C8B-B14F-4D97-AF65-F5344CB8AC3E}">
        <p14:creationId xmlns:p14="http://schemas.microsoft.com/office/powerpoint/2010/main" val="37313641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6696-E67A-F8ED-13BB-E4939F214BCC}"/>
              </a:ext>
            </a:extLst>
          </p:cNvPr>
          <p:cNvSpPr>
            <a:spLocks noGrp="1"/>
          </p:cNvSpPr>
          <p:nvPr>
            <p:ph type="title"/>
          </p:nvPr>
        </p:nvSpPr>
        <p:spPr>
          <a:xfrm>
            <a:off x="457200" y="205978"/>
            <a:ext cx="8229600" cy="691797"/>
          </a:xfrm>
        </p:spPr>
        <p:txBody>
          <a:bodyPr/>
          <a:lstStyle/>
          <a:p>
            <a:r>
              <a:rPr lang="en-US" dirty="0"/>
              <a:t>As a provider, you can facilitate implementation</a:t>
            </a:r>
          </a:p>
        </p:txBody>
      </p:sp>
      <p:sp>
        <p:nvSpPr>
          <p:cNvPr id="3" name="Text Placeholder 2">
            <a:extLst>
              <a:ext uri="{FF2B5EF4-FFF2-40B4-BE49-F238E27FC236}">
                <a16:creationId xmlns:a16="http://schemas.microsoft.com/office/drawing/2014/main" id="{07108F1F-85F7-8947-BA25-1B48203B04FE}"/>
              </a:ext>
            </a:extLst>
          </p:cNvPr>
          <p:cNvSpPr>
            <a:spLocks noGrp="1"/>
          </p:cNvSpPr>
          <p:nvPr>
            <p:ph type="body" sz="quarter" idx="10"/>
          </p:nvPr>
        </p:nvSpPr>
        <p:spPr/>
        <p:txBody>
          <a:bodyPr/>
          <a:lstStyle/>
          <a:p>
            <a:r>
              <a:rPr lang="en-US" dirty="0">
                <a:solidFill>
                  <a:srgbClr val="000000"/>
                </a:solidFill>
                <a:latin typeface="Calibri"/>
                <a:cs typeface="Calibri"/>
              </a:rPr>
              <a:t>Document receipt of maternal RSV vaccination (e.g., via immunization information system, electronic health records, written documentation)</a:t>
            </a:r>
          </a:p>
          <a:p>
            <a:r>
              <a:rPr lang="en-US" dirty="0">
                <a:solidFill>
                  <a:srgbClr val="000000"/>
                </a:solidFill>
                <a:latin typeface="Calibri"/>
                <a:cs typeface="Calibri"/>
              </a:rPr>
              <a:t>Routinely provide prescriptions for RSV vaccine for pregnant individuals who are 32-36 weeks gestation. Clearly indicate pregnancy on the </a:t>
            </a:r>
            <a:r>
              <a:rPr lang="en-US">
                <a:solidFill>
                  <a:srgbClr val="000000"/>
                </a:solidFill>
                <a:latin typeface="Calibri"/>
                <a:cs typeface="Calibri"/>
              </a:rPr>
              <a:t>prescription to ensure receipt of correct vaccine – </a:t>
            </a:r>
            <a:r>
              <a:rPr lang="en-US" err="1">
                <a:solidFill>
                  <a:srgbClr val="000000"/>
                </a:solidFill>
                <a:latin typeface="Calibri"/>
                <a:cs typeface="Calibri"/>
              </a:rPr>
              <a:t>Abrysvo</a:t>
            </a:r>
            <a:r>
              <a:rPr lang="en-US" dirty="0">
                <a:solidFill>
                  <a:srgbClr val="000000"/>
                </a:solidFill>
                <a:latin typeface="Calibri"/>
                <a:cs typeface="Calibri"/>
              </a:rPr>
              <a:t> (Pfizer). </a:t>
            </a:r>
            <a:endParaRPr lang="en-US" dirty="0">
              <a:solidFill>
                <a:srgbClr val="000000"/>
              </a:solidFill>
              <a:cs typeface="Calibri"/>
            </a:endParaRPr>
          </a:p>
          <a:p>
            <a:r>
              <a:rPr lang="en-US" dirty="0">
                <a:solidFill>
                  <a:srgbClr val="000000"/>
                </a:solidFill>
                <a:latin typeface="Calibri"/>
                <a:cs typeface="Calibri"/>
              </a:rPr>
              <a:t>Get familiar with your local access</a:t>
            </a:r>
          </a:p>
          <a:p>
            <a:pPr lvl="1"/>
            <a:r>
              <a:rPr lang="en-US" dirty="0">
                <a:solidFill>
                  <a:srgbClr val="000000"/>
                </a:solidFill>
                <a:latin typeface="Calibri"/>
                <a:cs typeface="Calibri"/>
              </a:rPr>
              <a:t>Call local pharmacies to assess availability of RSV-prevention products</a:t>
            </a:r>
          </a:p>
          <a:p>
            <a:pPr lvl="1"/>
            <a:r>
              <a:rPr lang="en-US" dirty="0">
                <a:solidFill>
                  <a:srgbClr val="000000"/>
                </a:solidFill>
                <a:latin typeface="Calibri"/>
                <a:cs typeface="Calibri"/>
              </a:rPr>
              <a:t>Ask local hospital about prioritization and availability of </a:t>
            </a:r>
            <a:r>
              <a:rPr lang="en-US" dirty="0" err="1">
                <a:solidFill>
                  <a:srgbClr val="000000"/>
                </a:solidFill>
                <a:latin typeface="Calibri"/>
                <a:cs typeface="Calibri"/>
              </a:rPr>
              <a:t>nirsevimab</a:t>
            </a:r>
            <a:r>
              <a:rPr lang="en-US" dirty="0">
                <a:solidFill>
                  <a:srgbClr val="000000"/>
                </a:solidFill>
                <a:latin typeface="Calibri"/>
                <a:cs typeface="Calibri"/>
              </a:rPr>
              <a:t> </a:t>
            </a:r>
          </a:p>
          <a:p>
            <a:pPr lvl="1"/>
            <a:r>
              <a:rPr lang="en-US" dirty="0">
                <a:solidFill>
                  <a:srgbClr val="000000"/>
                </a:solidFill>
                <a:latin typeface="Calibri"/>
                <a:cs typeface="Calibri"/>
              </a:rPr>
              <a:t>If your practice does not carry these products or has insufficient supply, refer patients to local resources </a:t>
            </a:r>
            <a:endParaRPr lang="en-US" dirty="0">
              <a:solidFill>
                <a:srgbClr val="000000"/>
              </a:solidFill>
              <a:cs typeface="Calibri"/>
            </a:endParaRPr>
          </a:p>
          <a:p>
            <a:endParaRPr lang="en-US">
              <a:solidFill>
                <a:srgbClr val="000000"/>
              </a:solidFill>
            </a:endParaRPr>
          </a:p>
          <a:p>
            <a:pPr marL="457200" lvl="1" indent="0">
              <a:buNone/>
            </a:pPr>
            <a:endParaRPr lang="en-US" dirty="0">
              <a:solidFill>
                <a:srgbClr val="000000"/>
              </a:solidFill>
              <a:cs typeface="Calibri"/>
            </a:endParaRPr>
          </a:p>
          <a:p>
            <a:pPr lvl="1"/>
            <a:endParaRPr lang="en-US"/>
          </a:p>
        </p:txBody>
      </p:sp>
    </p:spTree>
    <p:extLst>
      <p:ext uri="{BB962C8B-B14F-4D97-AF65-F5344CB8AC3E}">
        <p14:creationId xmlns:p14="http://schemas.microsoft.com/office/powerpoint/2010/main" val="30874646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166C-9CA8-1BAF-4B68-3969980C9DD1}"/>
              </a:ext>
            </a:extLst>
          </p:cNvPr>
          <p:cNvSpPr>
            <a:spLocks noGrp="1"/>
          </p:cNvSpPr>
          <p:nvPr>
            <p:ph type="title" idx="4294967295"/>
          </p:nvPr>
        </p:nvSpPr>
        <p:spPr>
          <a:xfrm>
            <a:off x="1322388" y="185738"/>
            <a:ext cx="7821612" cy="993775"/>
          </a:xfrm>
          <a:prstGeom prst="rect">
            <a:avLst/>
          </a:prstGeom>
        </p:spPr>
        <p:txBody>
          <a:bodyPr/>
          <a:lstStyle/>
          <a:p>
            <a:pPr algn="l"/>
            <a:r>
              <a:rPr lang="en-US" sz="2800" b="1" dirty="0">
                <a:solidFill>
                  <a:schemeClr val="bg2"/>
                </a:solidFill>
                <a:latin typeface="Calibri" panose="020F0502020204030204" pitchFamily="34" charset="0"/>
                <a:cs typeface="Calibri" panose="020F0502020204030204" pitchFamily="34" charset="0"/>
              </a:rPr>
              <a:t>Thank you</a:t>
            </a:r>
            <a:r>
              <a:rPr lang="en-US" b="1" dirty="0">
                <a:solidFill>
                  <a:schemeClr val="bg2"/>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889119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5D7E-EDBF-D48F-8C0D-2747F6D97DB8}"/>
              </a:ext>
            </a:extLst>
          </p:cNvPr>
          <p:cNvSpPr>
            <a:spLocks noGrp="1"/>
          </p:cNvSpPr>
          <p:nvPr>
            <p:ph type="title"/>
          </p:nvPr>
        </p:nvSpPr>
        <p:spPr>
          <a:xfrm>
            <a:off x="457200" y="556212"/>
            <a:ext cx="8229600" cy="721121"/>
          </a:xfrm>
        </p:spPr>
        <p:txBody>
          <a:bodyPr/>
          <a:lstStyle/>
          <a:p>
            <a:r>
              <a:rPr lang="en-US" dirty="0"/>
              <a:t>FDA approved and CDC recommends two ways to protect infants from severe RSV disease</a:t>
            </a:r>
          </a:p>
        </p:txBody>
      </p:sp>
      <p:pic>
        <p:nvPicPr>
          <p:cNvPr id="12" name="Picture 11" descr="A person with her hands in pregnant belly">
            <a:extLst>
              <a:ext uri="{FF2B5EF4-FFF2-40B4-BE49-F238E27FC236}">
                <a16:creationId xmlns:a16="http://schemas.microsoft.com/office/drawing/2014/main" id="{15DD8A33-40B3-B8EA-27ED-27F59B298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70" t="15309" r="17570" b="11773"/>
          <a:stretch/>
        </p:blipFill>
        <p:spPr>
          <a:xfrm>
            <a:off x="0" y="1288584"/>
            <a:ext cx="4572000" cy="3750538"/>
          </a:xfrm>
          <a:prstGeom prst="rect">
            <a:avLst/>
          </a:prstGeom>
        </p:spPr>
      </p:pic>
      <p:sp>
        <p:nvSpPr>
          <p:cNvPr id="13" name="Rectangle 12">
            <a:extLst>
              <a:ext uri="{FF2B5EF4-FFF2-40B4-BE49-F238E27FC236}">
                <a16:creationId xmlns:a16="http://schemas.microsoft.com/office/drawing/2014/main" id="{C528D146-4EE4-35AE-53D0-40FD5BEEB86B}"/>
              </a:ext>
            </a:extLst>
          </p:cNvPr>
          <p:cNvSpPr/>
          <p:nvPr/>
        </p:nvSpPr>
        <p:spPr>
          <a:xfrm>
            <a:off x="2286000" y="1016000"/>
            <a:ext cx="2286000" cy="4023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a:solidFill>
                  <a:srgbClr val="7030A0"/>
                </a:solidFill>
                <a:latin typeface="Calibri" panose="020F0502020204030204" pitchFamily="34" charset="0"/>
                <a:cs typeface="Calibri" panose="020F0502020204030204" pitchFamily="34" charset="0"/>
              </a:rPr>
              <a:t>RSV vaccine given during pregnancy</a:t>
            </a:r>
          </a:p>
        </p:txBody>
      </p:sp>
      <p:pic>
        <p:nvPicPr>
          <p:cNvPr id="15" name="Picture 14" descr="A baby lying on its back">
            <a:extLst>
              <a:ext uri="{FF2B5EF4-FFF2-40B4-BE49-F238E27FC236}">
                <a16:creationId xmlns:a16="http://schemas.microsoft.com/office/drawing/2014/main" id="{A2F61C60-135C-C981-2040-A5493B8F1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r="8829" b="7609"/>
          <a:stretch/>
        </p:blipFill>
        <p:spPr>
          <a:xfrm flipH="1">
            <a:off x="4571997" y="1299834"/>
            <a:ext cx="4572002" cy="3750538"/>
          </a:xfrm>
          <a:prstGeom prst="rect">
            <a:avLst/>
          </a:prstGeom>
        </p:spPr>
      </p:pic>
      <p:sp>
        <p:nvSpPr>
          <p:cNvPr id="16" name="Rectangle 15">
            <a:extLst>
              <a:ext uri="{FF2B5EF4-FFF2-40B4-BE49-F238E27FC236}">
                <a16:creationId xmlns:a16="http://schemas.microsoft.com/office/drawing/2014/main" id="{7A7B2EAB-F5E1-479A-F610-59A3BF46ED8F}"/>
              </a:ext>
            </a:extLst>
          </p:cNvPr>
          <p:cNvSpPr/>
          <p:nvPr/>
        </p:nvSpPr>
        <p:spPr>
          <a:xfrm>
            <a:off x="6696978" y="1015999"/>
            <a:ext cx="2286000" cy="4023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pPr algn="r"/>
            <a:r>
              <a:rPr lang="en-US" sz="2600" b="1" dirty="0">
                <a:solidFill>
                  <a:srgbClr val="00853F"/>
                </a:solidFill>
                <a:latin typeface="Calibri" panose="020F0502020204030204" pitchFamily="34" charset="0"/>
                <a:cs typeface="Calibri" panose="020F0502020204030204" pitchFamily="34" charset="0"/>
              </a:rPr>
              <a:t>RSV </a:t>
            </a:r>
          </a:p>
          <a:p>
            <a:pPr algn="r"/>
            <a:r>
              <a:rPr lang="en-US" sz="2600" b="1" dirty="0">
                <a:solidFill>
                  <a:srgbClr val="00853F"/>
                </a:solidFill>
                <a:latin typeface="Calibri" panose="020F0502020204030204" pitchFamily="34" charset="0"/>
                <a:cs typeface="Calibri" panose="020F0502020204030204" pitchFamily="34" charset="0"/>
              </a:rPr>
              <a:t>antibody </a:t>
            </a:r>
          </a:p>
          <a:p>
            <a:pPr algn="r"/>
            <a:r>
              <a:rPr lang="en-US" sz="2600" b="1" dirty="0">
                <a:solidFill>
                  <a:srgbClr val="00853F"/>
                </a:solidFill>
                <a:latin typeface="Calibri" panose="020F0502020204030204" pitchFamily="34" charset="0"/>
                <a:cs typeface="Calibri" panose="020F0502020204030204" pitchFamily="34" charset="0"/>
              </a:rPr>
              <a:t>given to </a:t>
            </a:r>
          </a:p>
          <a:p>
            <a:pPr algn="r"/>
            <a:r>
              <a:rPr lang="en-US" sz="2600" b="1" dirty="0">
                <a:solidFill>
                  <a:srgbClr val="00853F"/>
                </a:solidFill>
                <a:latin typeface="Calibri" panose="020F0502020204030204" pitchFamily="34" charset="0"/>
                <a:cs typeface="Calibri" panose="020F0502020204030204" pitchFamily="34" charset="0"/>
              </a:rPr>
              <a:t>the infant</a:t>
            </a:r>
          </a:p>
        </p:txBody>
      </p:sp>
    </p:spTree>
    <p:extLst>
      <p:ext uri="{BB962C8B-B14F-4D97-AF65-F5344CB8AC3E}">
        <p14:creationId xmlns:p14="http://schemas.microsoft.com/office/powerpoint/2010/main" val="265005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8E50-266F-3D04-8124-1BC733132861}"/>
              </a:ext>
            </a:extLst>
          </p:cNvPr>
          <p:cNvSpPr>
            <a:spLocks noGrp="1"/>
          </p:cNvSpPr>
          <p:nvPr>
            <p:ph type="title"/>
          </p:nvPr>
        </p:nvSpPr>
        <p:spPr>
          <a:xfrm>
            <a:off x="2923154" y="586979"/>
            <a:ext cx="6068446" cy="695721"/>
          </a:xfrm>
        </p:spPr>
        <p:txBody>
          <a:bodyPr/>
          <a:lstStyle/>
          <a:p>
            <a:r>
              <a:rPr lang="en-US" dirty="0" err="1"/>
              <a:t>Abrysvo</a:t>
            </a:r>
            <a:r>
              <a:rPr lang="en-US" dirty="0"/>
              <a:t> (Pfizer) is the ONLY RSV vaccine approved for pregnant people</a:t>
            </a:r>
          </a:p>
        </p:txBody>
      </p:sp>
      <p:sp>
        <p:nvSpPr>
          <p:cNvPr id="3" name="Text Placeholder 2">
            <a:extLst>
              <a:ext uri="{FF2B5EF4-FFF2-40B4-BE49-F238E27FC236}">
                <a16:creationId xmlns:a16="http://schemas.microsoft.com/office/drawing/2014/main" id="{AB7E3A61-8BA4-315E-E78E-F253660360F9}"/>
              </a:ext>
            </a:extLst>
          </p:cNvPr>
          <p:cNvSpPr>
            <a:spLocks noGrp="1"/>
          </p:cNvSpPr>
          <p:nvPr>
            <p:ph type="body" sz="quarter" idx="10"/>
          </p:nvPr>
        </p:nvSpPr>
        <p:spPr>
          <a:xfrm>
            <a:off x="2933700" y="1523999"/>
            <a:ext cx="5981700" cy="2976563"/>
          </a:xfrm>
        </p:spPr>
        <p:txBody>
          <a:bodyPr/>
          <a:lstStyle/>
          <a:p>
            <a:r>
              <a:rPr lang="en-US" sz="2000" dirty="0">
                <a:solidFill>
                  <a:srgbClr val="000000"/>
                </a:solidFill>
                <a:latin typeface="Calibri"/>
                <a:cs typeface="Calibri"/>
              </a:rPr>
              <a:t>CDC recommends </a:t>
            </a:r>
            <a:r>
              <a:rPr lang="en-US" sz="2000" b="1" dirty="0">
                <a:solidFill>
                  <a:srgbClr val="000000"/>
                </a:solidFill>
                <a:latin typeface="Calibri"/>
                <a:cs typeface="Calibri"/>
              </a:rPr>
              <a:t>maternal RSV vaccination during </a:t>
            </a:r>
            <a:r>
              <a:rPr lang="en-US" sz="2200" b="1" dirty="0">
                <a:solidFill>
                  <a:srgbClr val="7030A0"/>
                </a:solidFill>
                <a:latin typeface="Calibri"/>
                <a:cs typeface="Calibri"/>
              </a:rPr>
              <a:t>32 weeks + 0 days through 36 weeks + 6 days</a:t>
            </a:r>
            <a:r>
              <a:rPr lang="en-US" sz="2000" b="1" dirty="0">
                <a:solidFill>
                  <a:srgbClr val="7030A0"/>
                </a:solidFill>
                <a:latin typeface="Calibri"/>
                <a:cs typeface="Calibri"/>
              </a:rPr>
              <a:t> </a:t>
            </a:r>
            <a:r>
              <a:rPr lang="en-US" sz="2000" b="1" dirty="0">
                <a:solidFill>
                  <a:srgbClr val="000000"/>
                </a:solidFill>
                <a:latin typeface="Calibri"/>
                <a:cs typeface="Calibri"/>
              </a:rPr>
              <a:t>gestation</a:t>
            </a:r>
            <a:r>
              <a:rPr lang="en-US" sz="2000" dirty="0">
                <a:solidFill>
                  <a:srgbClr val="000000"/>
                </a:solidFill>
                <a:latin typeface="Calibri"/>
                <a:cs typeface="Calibri"/>
              </a:rPr>
              <a:t>, with seasonal administration</a:t>
            </a:r>
          </a:p>
          <a:p>
            <a:pPr lvl="1"/>
            <a:r>
              <a:rPr lang="en-US" sz="1800" dirty="0">
                <a:solidFill>
                  <a:srgbClr val="000000"/>
                </a:solidFill>
                <a:latin typeface="Calibri"/>
                <a:cs typeface="Calibri"/>
              </a:rPr>
              <a:t>During </a:t>
            </a:r>
            <a:r>
              <a:rPr lang="en-US" sz="1800" b="1" dirty="0">
                <a:solidFill>
                  <a:srgbClr val="000000"/>
                </a:solidFill>
                <a:latin typeface="Calibri"/>
                <a:cs typeface="Calibri"/>
              </a:rPr>
              <a:t>September through January </a:t>
            </a:r>
            <a:r>
              <a:rPr lang="en-US" sz="1800" dirty="0">
                <a:solidFill>
                  <a:srgbClr val="000000"/>
                </a:solidFill>
                <a:latin typeface="Calibri"/>
                <a:cs typeface="Calibri"/>
              </a:rPr>
              <a:t>in most of the continental United States</a:t>
            </a:r>
          </a:p>
          <a:p>
            <a:pPr lvl="1"/>
            <a:r>
              <a:rPr lang="en-US" sz="1800" dirty="0">
                <a:solidFill>
                  <a:srgbClr val="000000"/>
                </a:solidFill>
                <a:latin typeface="Calibri"/>
                <a:cs typeface="Calibri"/>
              </a:rPr>
              <a:t>According to </a:t>
            </a:r>
            <a:r>
              <a:rPr lang="en-US" sz="1800" b="1" dirty="0">
                <a:solidFill>
                  <a:srgbClr val="000000"/>
                </a:solidFill>
                <a:latin typeface="Calibri"/>
                <a:cs typeface="Calibri"/>
              </a:rPr>
              <a:t>local guidance </a:t>
            </a:r>
            <a:r>
              <a:rPr lang="en-US" sz="1800" dirty="0">
                <a:solidFill>
                  <a:srgbClr val="000000"/>
                </a:solidFill>
                <a:latin typeface="Calibri"/>
                <a:cs typeface="Calibri"/>
              </a:rPr>
              <a:t>in jurisdictions where seasonality differs from most of the continental US</a:t>
            </a:r>
          </a:p>
          <a:p>
            <a:pPr lvl="1"/>
            <a:endParaRPr lang="en-US" sz="1000" b="1" dirty="0">
              <a:solidFill>
                <a:srgbClr val="000000"/>
              </a:solidFill>
              <a:cs typeface="Calibri"/>
            </a:endParaRPr>
          </a:p>
          <a:p>
            <a:r>
              <a:rPr lang="en-US" dirty="0" err="1">
                <a:solidFill>
                  <a:srgbClr val="000000"/>
                </a:solidFill>
                <a:latin typeface="Calibri"/>
                <a:cs typeface="Calibri"/>
              </a:rPr>
              <a:t>Abrysvo</a:t>
            </a:r>
            <a:r>
              <a:rPr lang="en-US" dirty="0">
                <a:solidFill>
                  <a:srgbClr val="000000"/>
                </a:solidFill>
                <a:latin typeface="Calibri"/>
                <a:cs typeface="Calibri"/>
              </a:rPr>
              <a:t> (Pfizer) RSV vaccine can be </a:t>
            </a:r>
            <a:r>
              <a:rPr lang="en-US" sz="2200" b="1" dirty="0">
                <a:solidFill>
                  <a:srgbClr val="7030A0"/>
                </a:solidFill>
                <a:latin typeface="Calibri"/>
                <a:cs typeface="Calibri"/>
              </a:rPr>
              <a:t>simultaneously administered</a:t>
            </a:r>
            <a:r>
              <a:rPr lang="en-US" b="1" dirty="0">
                <a:solidFill>
                  <a:srgbClr val="000000"/>
                </a:solidFill>
                <a:latin typeface="Calibri"/>
                <a:cs typeface="Calibri"/>
              </a:rPr>
              <a:t> </a:t>
            </a:r>
            <a:r>
              <a:rPr lang="en-US" dirty="0">
                <a:solidFill>
                  <a:srgbClr val="000000"/>
                </a:solidFill>
                <a:latin typeface="Calibri"/>
                <a:cs typeface="Calibri"/>
              </a:rPr>
              <a:t>with other indicated vaccinations</a:t>
            </a:r>
          </a:p>
          <a:p>
            <a:endParaRPr lang="en-US" b="1" dirty="0">
              <a:solidFill>
                <a:srgbClr val="000000"/>
              </a:solidFill>
            </a:endParaRPr>
          </a:p>
          <a:p>
            <a:endParaRPr lang="en-US" dirty="0">
              <a:solidFill>
                <a:srgbClr val="000000"/>
              </a:solidFill>
            </a:endParaRPr>
          </a:p>
          <a:p>
            <a:endParaRPr lang="en-US" dirty="0">
              <a:solidFill>
                <a:srgbClr val="000000"/>
              </a:solidFill>
            </a:endParaRPr>
          </a:p>
        </p:txBody>
      </p:sp>
      <p:grpSp>
        <p:nvGrpSpPr>
          <p:cNvPr id="8" name="Group 7">
            <a:extLst>
              <a:ext uri="{FF2B5EF4-FFF2-40B4-BE49-F238E27FC236}">
                <a16:creationId xmlns:a16="http://schemas.microsoft.com/office/drawing/2014/main" id="{03451447-33F7-3D59-1AF9-39A6F5B18A05}"/>
              </a:ext>
              <a:ext uri="{C183D7F6-B498-43B3-948B-1728B52AA6E4}">
                <adec:decorative xmlns:adec="http://schemas.microsoft.com/office/drawing/2017/decorative" val="1"/>
              </a:ext>
            </a:extLst>
          </p:cNvPr>
          <p:cNvGrpSpPr/>
          <p:nvPr/>
        </p:nvGrpSpPr>
        <p:grpSpPr>
          <a:xfrm>
            <a:off x="-1" y="0"/>
            <a:ext cx="2933701" cy="5047488"/>
            <a:chOff x="-1" y="0"/>
            <a:chExt cx="2933701" cy="5074920"/>
          </a:xfrm>
        </p:grpSpPr>
        <p:pic>
          <p:nvPicPr>
            <p:cNvPr id="6" name="Picture 5">
              <a:extLst>
                <a:ext uri="{FF2B5EF4-FFF2-40B4-BE49-F238E27FC236}">
                  <a16:creationId xmlns:a16="http://schemas.microsoft.com/office/drawing/2014/main" id="{9F7986BB-CED4-6169-19BF-31ED787DE841}"/>
                </a:ext>
              </a:extLst>
            </p:cNvPr>
            <p:cNvPicPr>
              <a:picLocks noChangeAspect="1"/>
            </p:cNvPicPr>
            <p:nvPr/>
          </p:nvPicPr>
          <p:blipFill rotWithShape="1">
            <a:blip r:embed="rId3">
              <a:alphaModFix amt="80000"/>
            </a:blip>
            <a:srcRect l="16968" r="42645"/>
            <a:stretch/>
          </p:blipFill>
          <p:spPr>
            <a:xfrm flipH="1">
              <a:off x="-1" y="0"/>
              <a:ext cx="2923155" cy="5074920"/>
            </a:xfrm>
            <a:prstGeom prst="rect">
              <a:avLst/>
            </a:prstGeom>
          </p:spPr>
        </p:pic>
        <p:sp>
          <p:nvSpPr>
            <p:cNvPr id="7" name="Rectangle 6">
              <a:extLst>
                <a:ext uri="{FF2B5EF4-FFF2-40B4-BE49-F238E27FC236}">
                  <a16:creationId xmlns:a16="http://schemas.microsoft.com/office/drawing/2014/main" id="{C4E3EADC-D37C-AAAF-592B-60FDE4F1E9C1}"/>
                </a:ext>
              </a:extLst>
            </p:cNvPr>
            <p:cNvSpPr/>
            <p:nvPr/>
          </p:nvSpPr>
          <p:spPr>
            <a:xfrm>
              <a:off x="2505456" y="22861"/>
              <a:ext cx="428244"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467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378552" y="574279"/>
            <a:ext cx="8765448" cy="708421"/>
          </a:xfrm>
        </p:spPr>
        <p:txBody>
          <a:bodyPr/>
          <a:lstStyle/>
          <a:p>
            <a:r>
              <a:rPr lang="en-US" dirty="0"/>
              <a:t>Maternal </a:t>
            </a:r>
            <a:r>
              <a:rPr lang="en-US" dirty="0" err="1"/>
              <a:t>Abrysvo</a:t>
            </a:r>
            <a:r>
              <a:rPr lang="en-US" dirty="0"/>
              <a:t> (Pfizer) RSV vaccine is </a:t>
            </a:r>
            <a:r>
              <a:rPr lang="en-US" u="sng" dirty="0"/>
              <a:t>efficacious</a:t>
            </a:r>
            <a:r>
              <a:rPr lang="en-US" dirty="0"/>
              <a:t> against severe RSV disease in infants up to 6 months</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1464069"/>
          </a:xfrm>
        </p:spPr>
        <p:txBody>
          <a:bodyPr/>
          <a:lstStyle/>
          <a:p>
            <a:r>
              <a:rPr lang="en-US" err="1">
                <a:solidFill>
                  <a:srgbClr val="000000"/>
                </a:solidFill>
              </a:rPr>
              <a:t>Abrysvo</a:t>
            </a:r>
            <a:r>
              <a:rPr lang="en-US">
                <a:solidFill>
                  <a:srgbClr val="000000"/>
                </a:solidFill>
              </a:rPr>
              <a:t> (Pfizer) RSV vaccine: Phase 2b and 3 trials (included &gt;7500 people)</a:t>
            </a:r>
          </a:p>
          <a:p>
            <a:pPr lvl="1"/>
            <a:r>
              <a:rPr lang="en-US" sz="1800">
                <a:solidFill>
                  <a:srgbClr val="000000"/>
                </a:solidFill>
              </a:rPr>
              <a:t>Full trial dosing interval included administration 24–36 weeks gestation</a:t>
            </a:r>
          </a:p>
          <a:p>
            <a:pPr lvl="1">
              <a:spcAft>
                <a:spcPts val="1200"/>
              </a:spcAft>
            </a:pPr>
            <a:r>
              <a:rPr lang="en-US" sz="1800">
                <a:solidFill>
                  <a:srgbClr val="000000"/>
                </a:solidFill>
              </a:rPr>
              <a:t>Additional analyses conducted during approved dosing interval (32–36 weeks)</a:t>
            </a:r>
          </a:p>
          <a:p>
            <a:pPr marL="457200" lvl="1" indent="-457200">
              <a:buNone/>
            </a:pPr>
            <a:r>
              <a:rPr lang="en-US" b="1">
                <a:solidFill>
                  <a:srgbClr val="000000"/>
                </a:solidFill>
              </a:rPr>
              <a:t>Vaccine efficacy estimates (through 180 days of life):</a:t>
            </a:r>
          </a:p>
          <a:p>
            <a:pPr marL="404813" indent="0">
              <a:buNone/>
            </a:pPr>
            <a:endParaRPr lang="en-US">
              <a:solidFill>
                <a:srgbClr val="000000"/>
              </a:solidFill>
            </a:endParaRPr>
          </a:p>
        </p:txBody>
      </p:sp>
      <p:sp>
        <p:nvSpPr>
          <p:cNvPr id="4" name="Rectangle 3">
            <a:extLst>
              <a:ext uri="{FF2B5EF4-FFF2-40B4-BE49-F238E27FC236}">
                <a16:creationId xmlns:a16="http://schemas.microsoft.com/office/drawing/2014/main" id="{FB243E3A-9BC9-5FDB-E14B-3ED84BD7B76F}"/>
              </a:ext>
            </a:extLst>
          </p:cNvPr>
          <p:cNvSpPr/>
          <p:nvPr/>
        </p:nvSpPr>
        <p:spPr>
          <a:xfrm>
            <a:off x="378552" y="2981994"/>
            <a:ext cx="4075220" cy="1882001"/>
          </a:xfrm>
          <a:prstGeom prst="rect">
            <a:avLst/>
          </a:prstGeom>
          <a:solidFill>
            <a:srgbClr val="EAE0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685800">
              <a:spcAft>
                <a:spcPts val="1200"/>
              </a:spcAft>
            </a:pPr>
            <a:r>
              <a:rPr lang="en-US" b="1" dirty="0">
                <a:solidFill>
                  <a:srgbClr val="461E64"/>
                </a:solidFill>
                <a:latin typeface="Calibri"/>
                <a:cs typeface="Calibri"/>
              </a:rPr>
              <a:t>Severe medically attended RSV-associated lower respiratory tract infections (LTRI):</a:t>
            </a:r>
          </a:p>
          <a:p>
            <a:pPr algn="ctr"/>
            <a:r>
              <a:rPr lang="en-US" b="1" dirty="0">
                <a:solidFill>
                  <a:srgbClr val="461E64"/>
                </a:solidFill>
                <a:latin typeface="Calibri" panose="020F0502020204030204" pitchFamily="34" charset="0"/>
                <a:cs typeface="Calibri" panose="020F0502020204030204" pitchFamily="34" charset="0"/>
              </a:rPr>
              <a:t>69.4%</a:t>
            </a:r>
            <a:r>
              <a:rPr lang="en-US" dirty="0">
                <a:solidFill>
                  <a:srgbClr val="461E64"/>
                </a:solidFill>
                <a:latin typeface="Calibri" panose="020F0502020204030204" pitchFamily="34" charset="0"/>
                <a:cs typeface="Calibri" panose="020F0502020204030204" pitchFamily="34" charset="0"/>
              </a:rPr>
              <a:t> (97.58% CI = 44.3%–84.1%) </a:t>
            </a:r>
            <a:r>
              <a:rPr lang="en-US" sz="1600" dirty="0">
                <a:solidFill>
                  <a:srgbClr val="461E64"/>
                </a:solidFill>
                <a:latin typeface="Calibri" panose="020F0502020204030204" pitchFamily="34" charset="0"/>
                <a:cs typeface="Calibri" panose="020F0502020204030204" pitchFamily="34" charset="0"/>
              </a:rPr>
              <a:t>when vaccinated during full trial dosing interval </a:t>
            </a:r>
          </a:p>
          <a:p>
            <a:pPr algn="ctr"/>
            <a:r>
              <a:rPr lang="en-US" sz="1600" dirty="0">
                <a:solidFill>
                  <a:srgbClr val="461E64"/>
                </a:solidFill>
                <a:latin typeface="Calibri" panose="020F0502020204030204" pitchFamily="34" charset="0"/>
                <a:cs typeface="Calibri" panose="020F0502020204030204" pitchFamily="34" charset="0"/>
              </a:rPr>
              <a:t>(24-36 weeks)NEJM.</a:t>
            </a:r>
          </a:p>
        </p:txBody>
      </p:sp>
      <p:pic>
        <p:nvPicPr>
          <p:cNvPr id="7" name="Graphic 6" descr="Lungs with solid fill">
            <a:extLst>
              <a:ext uri="{FF2B5EF4-FFF2-40B4-BE49-F238E27FC236}">
                <a16:creationId xmlns:a16="http://schemas.microsoft.com/office/drawing/2014/main" id="{A33ED162-852A-4783-5A6F-342837677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52" y="3008594"/>
            <a:ext cx="772437" cy="772437"/>
          </a:xfrm>
          <a:prstGeom prst="rect">
            <a:avLst/>
          </a:prstGeom>
        </p:spPr>
      </p:pic>
      <p:sp>
        <p:nvSpPr>
          <p:cNvPr id="5" name="Rectangle 4">
            <a:extLst>
              <a:ext uri="{FF2B5EF4-FFF2-40B4-BE49-F238E27FC236}">
                <a16:creationId xmlns:a16="http://schemas.microsoft.com/office/drawing/2014/main" id="{919C18DB-1683-015E-74BB-E9D1CCB92C8D}"/>
              </a:ext>
            </a:extLst>
          </p:cNvPr>
          <p:cNvSpPr/>
          <p:nvPr/>
        </p:nvSpPr>
        <p:spPr>
          <a:xfrm>
            <a:off x="4690228" y="2981994"/>
            <a:ext cx="4075220" cy="18820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857250">
              <a:spcAft>
                <a:spcPts val="1200"/>
              </a:spcAft>
            </a:pPr>
            <a:r>
              <a:rPr lang="en-US" b="1" dirty="0">
                <a:solidFill>
                  <a:schemeClr val="bg2"/>
                </a:solidFill>
                <a:latin typeface="Calibri"/>
                <a:cs typeface="Calibri"/>
              </a:rPr>
              <a:t>Hospitalization for RSV-associated LRTI:</a:t>
            </a:r>
          </a:p>
          <a:p>
            <a:endParaRPr lang="en-US" b="1">
              <a:solidFill>
                <a:schemeClr val="bg2"/>
              </a:solidFill>
              <a:latin typeface="Calibri" panose="020F0502020204030204" pitchFamily="34" charset="0"/>
              <a:cs typeface="Calibri" panose="020F0502020204030204" pitchFamily="34" charset="0"/>
            </a:endParaRPr>
          </a:p>
          <a:p>
            <a:pPr algn="ctr"/>
            <a:r>
              <a:rPr lang="en-US" b="1" dirty="0">
                <a:solidFill>
                  <a:schemeClr val="bg2"/>
                </a:solidFill>
                <a:latin typeface="Calibri" panose="020F0502020204030204" pitchFamily="34" charset="0"/>
                <a:cs typeface="Calibri" panose="020F0502020204030204" pitchFamily="34" charset="0"/>
              </a:rPr>
              <a:t>56.8%</a:t>
            </a:r>
            <a:r>
              <a:rPr lang="en-US" dirty="0">
                <a:solidFill>
                  <a:schemeClr val="bg2"/>
                </a:solidFill>
                <a:latin typeface="Calibri" panose="020F0502020204030204" pitchFamily="34" charset="0"/>
                <a:cs typeface="Calibri" panose="020F0502020204030204" pitchFamily="34" charset="0"/>
              </a:rPr>
              <a:t> (99.17% CI = 10.1%–80.7%) </a:t>
            </a:r>
            <a:r>
              <a:rPr lang="en-US" sz="1600" dirty="0">
                <a:solidFill>
                  <a:schemeClr val="bg2"/>
                </a:solidFill>
                <a:latin typeface="Calibri" panose="020F0502020204030204" pitchFamily="34" charset="0"/>
                <a:cs typeface="Calibri" panose="020F0502020204030204" pitchFamily="34" charset="0"/>
              </a:rPr>
              <a:t>when vaccinated during full trial dosing interval </a:t>
            </a:r>
          </a:p>
          <a:p>
            <a:pPr algn="ctr"/>
            <a:r>
              <a:rPr lang="en-US" sz="1600" dirty="0">
                <a:solidFill>
                  <a:schemeClr val="bg2"/>
                </a:solidFill>
                <a:latin typeface="Calibri" panose="020F0502020204030204" pitchFamily="34" charset="0"/>
                <a:cs typeface="Calibri" panose="020F0502020204030204" pitchFamily="34" charset="0"/>
              </a:rPr>
              <a:t>(24-36 weeks)</a:t>
            </a:r>
          </a:p>
        </p:txBody>
      </p:sp>
      <p:pic>
        <p:nvPicPr>
          <p:cNvPr id="13" name="Graphic 12" descr="Ambulance with solid fill">
            <a:extLst>
              <a:ext uri="{FF2B5EF4-FFF2-40B4-BE49-F238E27FC236}">
                <a16:creationId xmlns:a16="http://schemas.microsoft.com/office/drawing/2014/main" id="{A24205D2-782D-4CCD-C9AA-5D1ED7664E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0228" y="2866631"/>
            <a:ext cx="914400" cy="914400"/>
          </a:xfrm>
          <a:prstGeom prst="rect">
            <a:avLst/>
          </a:prstGeom>
        </p:spPr>
      </p:pic>
      <p:sp>
        <p:nvSpPr>
          <p:cNvPr id="6" name="TextBox 5">
            <a:extLst>
              <a:ext uri="{FF2B5EF4-FFF2-40B4-BE49-F238E27FC236}">
                <a16:creationId xmlns:a16="http://schemas.microsoft.com/office/drawing/2014/main" id="{A7BC1984-81FE-991B-CE16-C99FA1C2495A}"/>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Fleming-Dutra KE, Jones JM, Roper LE, et al: </a:t>
            </a:r>
            <a:r>
              <a:rPr lang="en-US" sz="1050" b="0" i="0">
                <a:solidFill>
                  <a:srgbClr val="222222"/>
                </a:solidFill>
                <a:effectLst/>
                <a:latin typeface="Calibri" panose="020F0502020204030204" pitchFamily="34" charset="0"/>
                <a:cs typeface="Calibri" panose="020F0502020204030204" pitchFamily="34" charset="0"/>
                <a:hlinkClick r:id="rId7"/>
              </a:rPr>
              <a:t>https://www.cdc.gov/mmwr/volumes/72/wr/mm7241e1.htm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533877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457198" y="574279"/>
            <a:ext cx="8382001" cy="708421"/>
          </a:xfrm>
        </p:spPr>
        <p:txBody>
          <a:bodyPr/>
          <a:lstStyle/>
          <a:p>
            <a:r>
              <a:rPr lang="en-US" dirty="0"/>
              <a:t>Benefits of maternal vaccination with </a:t>
            </a:r>
            <a:r>
              <a:rPr lang="en-US" dirty="0" err="1"/>
              <a:t>Abrysvo</a:t>
            </a:r>
            <a:r>
              <a:rPr lang="en-US" dirty="0"/>
              <a:t> (Pfizer) RSV vaccine outweigh potential risks</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473469"/>
          </a:xfrm>
        </p:spPr>
        <p:txBody>
          <a:bodyPr/>
          <a:lstStyle/>
          <a:p>
            <a:r>
              <a:rPr lang="en-US">
                <a:solidFill>
                  <a:srgbClr val="000000"/>
                </a:solidFill>
              </a:rPr>
              <a:t>Most common side effects: pain at injection site, headache, myalgia, nausea</a:t>
            </a:r>
          </a:p>
        </p:txBody>
      </p:sp>
      <p:sp>
        <p:nvSpPr>
          <p:cNvPr id="4" name="Rectangle 3">
            <a:extLst>
              <a:ext uri="{FF2B5EF4-FFF2-40B4-BE49-F238E27FC236}">
                <a16:creationId xmlns:a16="http://schemas.microsoft.com/office/drawing/2014/main" id="{FB243E3A-9BC9-5FDB-E14B-3ED84BD7B76F}"/>
              </a:ext>
            </a:extLst>
          </p:cNvPr>
          <p:cNvSpPr/>
          <p:nvPr/>
        </p:nvSpPr>
        <p:spPr>
          <a:xfrm>
            <a:off x="457199" y="1816100"/>
            <a:ext cx="4013199" cy="19159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rgbClr val="000000"/>
                </a:solidFill>
                <a:latin typeface="Calibri" panose="020F0502020204030204" pitchFamily="34" charset="0"/>
                <a:cs typeface="Calibri" panose="020F0502020204030204" pitchFamily="34" charset="0"/>
              </a:rPr>
              <a:t>What did clinical trial data show about risks during pregnancy?</a:t>
            </a:r>
          </a:p>
          <a:p>
            <a:r>
              <a:rPr lang="en-US" sz="1600" dirty="0">
                <a:solidFill>
                  <a:srgbClr val="000000"/>
                </a:solidFill>
                <a:latin typeface="Calibri" panose="020F0502020204030204" pitchFamily="34" charset="0"/>
                <a:cs typeface="Calibri" panose="020F0502020204030204" pitchFamily="34" charset="0"/>
              </a:rPr>
              <a:t>More preterm births and reports of hypertension during pregnancy were observed among those who received vaccine during weeks 24-36 gestation versus placebo. The imbalance was not statistically significant. </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solidFill>
                <a:schemeClr val="accent6">
                  <a:lumMod val="90000"/>
                  <a:lumOff val="10000"/>
                </a:schemeClr>
              </a:solidFill>
              <a:latin typeface="Calibri" panose="020F0502020204030204" pitchFamily="34" charset="0"/>
              <a:cs typeface="Calibri" panose="020F0502020204030204" pitchFamily="34" charset="0"/>
            </a:endParaRPr>
          </a:p>
        </p:txBody>
      </p:sp>
      <p:cxnSp>
        <p:nvCxnSpPr>
          <p:cNvPr id="9" name="Connector: Elbow 8">
            <a:extLst>
              <a:ext uri="{FF2B5EF4-FFF2-40B4-BE49-F238E27FC236}">
                <a16:creationId xmlns:a16="http://schemas.microsoft.com/office/drawing/2014/main" id="{4A163375-611A-0DFB-A456-41408DFEDAF5}"/>
              </a:ext>
              <a:ext uri="{C183D7F6-B498-43B3-948B-1728B52AA6E4}">
                <adec:decorative xmlns:adec="http://schemas.microsoft.com/office/drawing/2017/decorative" val="1"/>
              </a:ext>
            </a:extLst>
          </p:cNvPr>
          <p:cNvCxnSpPr>
            <a:cxnSpLocks/>
            <a:stCxn id="4" idx="2"/>
          </p:cNvCxnSpPr>
          <p:nvPr/>
        </p:nvCxnSpPr>
        <p:spPr>
          <a:xfrm rot="16200000" flipH="1">
            <a:off x="3445619" y="2750208"/>
            <a:ext cx="246165" cy="2209804"/>
          </a:xfrm>
          <a:prstGeom prst="bentConnector2">
            <a:avLst/>
          </a:prstGeom>
          <a:ln w="76200">
            <a:solidFill>
              <a:srgbClr val="461E64"/>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9C18DB-1683-015E-74BB-E9D1CCB92C8D}"/>
              </a:ext>
            </a:extLst>
          </p:cNvPr>
          <p:cNvSpPr/>
          <p:nvPr/>
        </p:nvSpPr>
        <p:spPr>
          <a:xfrm>
            <a:off x="4673601" y="2571750"/>
            <a:ext cx="4165597" cy="230505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chemeClr val="bg2"/>
                </a:solidFill>
                <a:latin typeface="Calibri" panose="020F0502020204030204" pitchFamily="34" charset="0"/>
                <a:cs typeface="Calibri" panose="020F0502020204030204" pitchFamily="34" charset="0"/>
              </a:rPr>
              <a:t>How do we interpret this?</a:t>
            </a:r>
          </a:p>
          <a:p>
            <a:pPr marL="285750" indent="-285750">
              <a:buFont typeface="Arial" panose="020B0604020202020204" pitchFamily="34" charset="0"/>
              <a:buChar char="•"/>
            </a:pPr>
            <a:r>
              <a:rPr lang="en-US" sz="1600" b="1" dirty="0">
                <a:solidFill>
                  <a:schemeClr val="bg2"/>
                </a:solidFill>
                <a:latin typeface="Calibri" panose="020F0502020204030204" pitchFamily="34" charset="0"/>
                <a:cs typeface="Calibri" panose="020F0502020204030204" pitchFamily="34" charset="0"/>
              </a:rPr>
              <a:t>Available data are insufficient </a:t>
            </a:r>
            <a:r>
              <a:rPr lang="en-US" sz="1600" dirty="0">
                <a:solidFill>
                  <a:schemeClr val="bg2"/>
                </a:solidFill>
                <a:latin typeface="Calibri" panose="020F0502020204030204" pitchFamily="34" charset="0"/>
                <a:cs typeface="Calibri" panose="020F0502020204030204" pitchFamily="34" charset="0"/>
              </a:rPr>
              <a:t>to establish or exclude a causal relationship between these outcomes and </a:t>
            </a:r>
            <a:r>
              <a:rPr lang="en-US" sz="1600" dirty="0" err="1">
                <a:solidFill>
                  <a:schemeClr val="bg2"/>
                </a:solidFill>
                <a:latin typeface="Calibri" panose="020F0502020204030204" pitchFamily="34" charset="0"/>
                <a:cs typeface="Calibri" panose="020F0502020204030204" pitchFamily="34" charset="0"/>
              </a:rPr>
              <a:t>Abrysvo</a:t>
            </a:r>
            <a:r>
              <a:rPr lang="en-US" sz="1600" dirty="0">
                <a:solidFill>
                  <a:schemeClr val="bg2"/>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1600" dirty="0">
              <a:solidFill>
                <a:schemeClr val="bg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2"/>
                </a:solidFill>
                <a:latin typeface="Calibri" panose="020F0502020204030204" pitchFamily="34" charset="0"/>
                <a:cs typeface="Calibri" panose="020F0502020204030204" pitchFamily="34" charset="0"/>
              </a:rPr>
              <a:t>To reduce the potential risk of preterm birth, </a:t>
            </a:r>
            <a:r>
              <a:rPr lang="en-US" sz="1600" b="1" dirty="0">
                <a:solidFill>
                  <a:schemeClr val="bg2"/>
                </a:solidFill>
                <a:latin typeface="Calibri" panose="020F0502020204030204" pitchFamily="34" charset="0"/>
                <a:cs typeface="Calibri" panose="020F0502020204030204" pitchFamily="34" charset="0"/>
              </a:rPr>
              <a:t>vaccine was approved for use during weeks </a:t>
            </a:r>
            <a:r>
              <a:rPr lang="en-US" b="1" dirty="0">
                <a:solidFill>
                  <a:schemeClr val="bg2"/>
                </a:solidFill>
                <a:latin typeface="Calibri" panose="020F0502020204030204" pitchFamily="34" charset="0"/>
                <a:cs typeface="Calibri" panose="020F0502020204030204" pitchFamily="34" charset="0"/>
              </a:rPr>
              <a:t>32 through 36 of pregnancy</a:t>
            </a:r>
            <a:r>
              <a:rPr lang="en-US" sz="1600" dirty="0">
                <a:solidFill>
                  <a:schemeClr val="bg2"/>
                </a:solidFill>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A7BC1984-81FE-991B-CE16-C99FA1C2495A}"/>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Fleming-Dutra KE, Jones JM, Roper LE, et al: </a:t>
            </a:r>
            <a:r>
              <a:rPr lang="en-US" sz="1050" b="0" i="0">
                <a:solidFill>
                  <a:srgbClr val="222222"/>
                </a:solidFill>
                <a:effectLst/>
                <a:latin typeface="Calibri" panose="020F0502020204030204" pitchFamily="34" charset="0"/>
                <a:cs typeface="Calibri" panose="020F0502020204030204" pitchFamily="34" charset="0"/>
                <a:hlinkClick r:id="rId3"/>
              </a:rPr>
              <a:t>https://www.cdc.gov/mmwr/volumes/72/wr/mm7241e1.htm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602821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408316" y="427633"/>
            <a:ext cx="8479768" cy="845007"/>
          </a:xfrm>
        </p:spPr>
        <p:txBody>
          <a:bodyPr/>
          <a:lstStyle/>
          <a:p>
            <a:r>
              <a:rPr lang="en-US" dirty="0"/>
              <a:t>Monitoring safety and effectiveness of maternal RSV vaccine will continue</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473469"/>
          </a:xfrm>
        </p:spPr>
        <p:txBody>
          <a:bodyPr/>
          <a:lstStyle/>
          <a:p>
            <a:r>
              <a:rPr lang="en-US" b="1" dirty="0">
                <a:solidFill>
                  <a:srgbClr val="000000"/>
                </a:solidFill>
                <a:latin typeface="Calibri"/>
                <a:cs typeface="Calibri"/>
              </a:rPr>
              <a:t>Pfizer’s pregnancy registry: </a:t>
            </a:r>
            <a:r>
              <a:rPr lang="en-US" dirty="0">
                <a:solidFill>
                  <a:srgbClr val="000000"/>
                </a:solidFill>
                <a:latin typeface="Calibri"/>
                <a:cs typeface="Calibri"/>
              </a:rPr>
              <a:t>Individuals who received </a:t>
            </a:r>
            <a:r>
              <a:rPr lang="en-US" dirty="0" err="1">
                <a:solidFill>
                  <a:srgbClr val="000000"/>
                </a:solidFill>
                <a:latin typeface="Calibri"/>
                <a:cs typeface="Calibri"/>
              </a:rPr>
              <a:t>Abrysvo</a:t>
            </a:r>
            <a:r>
              <a:rPr lang="en-US" dirty="0">
                <a:solidFill>
                  <a:srgbClr val="000000"/>
                </a:solidFill>
                <a:latin typeface="Calibri"/>
                <a:cs typeface="Calibri"/>
              </a:rPr>
              <a:t> during pregnancy are encouraged to contact, or have their healthcare provider contact, 1-800-616-3791 to enroll in or get information about the registry.</a:t>
            </a:r>
          </a:p>
          <a:p>
            <a:r>
              <a:rPr lang="en-US" b="1" dirty="0">
                <a:solidFill>
                  <a:srgbClr val="000000"/>
                </a:solidFill>
                <a:latin typeface="Calibri"/>
                <a:cs typeface="Calibri"/>
              </a:rPr>
              <a:t>Vaccine Adverse Event Reporting System (VAERS): </a:t>
            </a:r>
            <a:r>
              <a:rPr lang="en-US" dirty="0">
                <a:solidFill>
                  <a:srgbClr val="000000"/>
                </a:solidFill>
                <a:latin typeface="Calibri"/>
                <a:cs typeface="Calibri"/>
              </a:rPr>
              <a:t>Advise vaccine recipient to report any adverse events to their healthcare provider or to the VAERS at 1-800-822-7967 and </a:t>
            </a:r>
            <a:r>
              <a:rPr lang="en-US" dirty="0">
                <a:solidFill>
                  <a:srgbClr val="000000"/>
                </a:solidFill>
                <a:latin typeface="Calibri"/>
                <a:cs typeface="Calibri"/>
                <a:hlinkClick r:id="rId3"/>
              </a:rPr>
              <a:t>www.vaers.hhs.gov</a:t>
            </a:r>
            <a:r>
              <a:rPr lang="en-US" dirty="0">
                <a:solidFill>
                  <a:srgbClr val="000000"/>
                </a:solidFill>
                <a:latin typeface="Calibri"/>
                <a:cs typeface="Calibri"/>
              </a:rPr>
              <a:t>.</a:t>
            </a:r>
          </a:p>
          <a:p>
            <a:r>
              <a:rPr lang="en-US" b="1" dirty="0">
                <a:solidFill>
                  <a:srgbClr val="000000"/>
                </a:solidFill>
                <a:latin typeface="Calibri"/>
                <a:cs typeface="Calibri"/>
              </a:rPr>
              <a:t>V-safe: </a:t>
            </a:r>
            <a:r>
              <a:rPr lang="en-US" dirty="0">
                <a:solidFill>
                  <a:srgbClr val="000000"/>
                </a:solidFill>
                <a:latin typeface="Calibri"/>
                <a:cs typeface="Calibri"/>
              </a:rPr>
              <a:t>Encourage pregnant individuals to register for </a:t>
            </a:r>
            <a:r>
              <a:rPr lang="en-US" dirty="0">
                <a:solidFill>
                  <a:srgbClr val="000000"/>
                </a:solidFill>
                <a:latin typeface="Calibri"/>
                <a:cs typeface="Calibri"/>
                <a:hlinkClick r:id="rId4"/>
              </a:rPr>
              <a:t>v-safe</a:t>
            </a:r>
            <a:r>
              <a:rPr lang="en-US" dirty="0">
                <a:solidFill>
                  <a:srgbClr val="000000"/>
                </a:solidFill>
                <a:latin typeface="Calibri"/>
                <a:cs typeface="Calibri"/>
              </a:rPr>
              <a:t>, a digital platform that conducts health check-ins following RSV vaccination.</a:t>
            </a:r>
          </a:p>
          <a:p>
            <a:endParaRPr lang="en-US" dirty="0">
              <a:solidFill>
                <a:srgbClr val="000000"/>
              </a:solidFill>
            </a:endParaRPr>
          </a:p>
        </p:txBody>
      </p:sp>
    </p:spTree>
    <p:extLst>
      <p:ext uri="{BB962C8B-B14F-4D97-AF65-F5344CB8AC3E}">
        <p14:creationId xmlns:p14="http://schemas.microsoft.com/office/powerpoint/2010/main" val="20699857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94A9-0A63-DC75-74DC-7ADAC4027DB7}"/>
              </a:ext>
            </a:extLst>
          </p:cNvPr>
          <p:cNvSpPr>
            <a:spLocks noGrp="1"/>
          </p:cNvSpPr>
          <p:nvPr>
            <p:ph type="title"/>
          </p:nvPr>
        </p:nvSpPr>
        <p:spPr>
          <a:xfrm>
            <a:off x="457200" y="205979"/>
            <a:ext cx="8229600" cy="670321"/>
          </a:xfrm>
        </p:spPr>
        <p:txBody>
          <a:bodyPr/>
          <a:lstStyle/>
          <a:p>
            <a:r>
              <a:rPr lang="en-US" dirty="0"/>
              <a:t>Promote V-safe – we need your help!</a:t>
            </a:r>
          </a:p>
        </p:txBody>
      </p:sp>
      <p:sp>
        <p:nvSpPr>
          <p:cNvPr id="3" name="Content Placeholder 2">
            <a:extLst>
              <a:ext uri="{FF2B5EF4-FFF2-40B4-BE49-F238E27FC236}">
                <a16:creationId xmlns:a16="http://schemas.microsoft.com/office/drawing/2014/main" id="{C7021D43-200A-8D2B-37AD-80D5877FE46D}"/>
              </a:ext>
            </a:extLst>
          </p:cNvPr>
          <p:cNvSpPr>
            <a:spLocks noGrp="1"/>
          </p:cNvSpPr>
          <p:nvPr>
            <p:ph type="body" sz="quarter" idx="10"/>
          </p:nvPr>
        </p:nvSpPr>
        <p:spPr>
          <a:xfrm>
            <a:off x="457200" y="1158875"/>
            <a:ext cx="5248275" cy="3341688"/>
          </a:xfrm>
        </p:spPr>
        <p:txBody>
          <a:bodyPr/>
          <a:lstStyle/>
          <a:p>
            <a:pPr marL="0" indent="0" algn="l" rtl="0" fontAlgn="base">
              <a:buNone/>
            </a:pPr>
            <a:r>
              <a:rPr lang="en-US" b="0" i="0" u="none" strike="noStrike" dirty="0">
                <a:solidFill>
                  <a:srgbClr val="000000"/>
                </a:solidFill>
                <a:effectLst/>
                <a:latin typeface="Calibri" panose="020F0502020204030204" pitchFamily="34" charset="0"/>
              </a:rPr>
              <a:t>Materials are available to </a:t>
            </a:r>
            <a:r>
              <a:rPr lang="en-US" dirty="0">
                <a:solidFill>
                  <a:srgbClr val="000000"/>
                </a:solidFill>
              </a:rPr>
              <a:t>share information about </a:t>
            </a:r>
            <a:r>
              <a:rPr lang="en-US" b="0" i="0" u="none" strike="noStrike" dirty="0">
                <a:solidFill>
                  <a:srgbClr val="000000"/>
                </a:solidFill>
                <a:effectLst/>
                <a:latin typeface="Calibri" panose="020F0502020204030204" pitchFamily="34" charset="0"/>
              </a:rPr>
              <a:t>V-safe</a:t>
            </a:r>
            <a:r>
              <a:rPr lang="en-US" b="0" i="0" dirty="0">
                <a:solidFill>
                  <a:srgbClr val="000000"/>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1D1D1D"/>
                </a:solidFill>
                <a:effectLst/>
                <a:latin typeface="Calibri" panose="020F0502020204030204" pitchFamily="34" charset="0"/>
              </a:rPr>
              <a:t>Information sheets</a:t>
            </a:r>
            <a:r>
              <a:rPr lang="en-US" b="0" i="0" dirty="0">
                <a:solidFill>
                  <a:srgbClr val="1D1D1D"/>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1D1D1D"/>
                </a:solidFill>
                <a:effectLst/>
                <a:latin typeface="Calibri" panose="020F0502020204030204" pitchFamily="34" charset="0"/>
              </a:rPr>
              <a:t>Social media posts</a:t>
            </a:r>
            <a:r>
              <a:rPr lang="en-US" b="0" i="0" dirty="0">
                <a:solidFill>
                  <a:srgbClr val="1D1D1D"/>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1D1D1D"/>
                </a:solidFill>
                <a:effectLst/>
                <a:latin typeface="Calibri" panose="020F0502020204030204" pitchFamily="34" charset="0"/>
              </a:rPr>
              <a:t>Communications to vaccine recipients</a:t>
            </a:r>
            <a:r>
              <a:rPr lang="en-US" b="0" i="0" dirty="0">
                <a:solidFill>
                  <a:srgbClr val="1D1D1D"/>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endParaRPr lang="en-US" b="0" i="0" dirty="0">
              <a:solidFill>
                <a:srgbClr val="0F56DC"/>
              </a:solidFill>
              <a:effectLst/>
              <a:latin typeface="Arial" panose="020B0604020202020204" pitchFamily="34" charset="0"/>
            </a:endParaRPr>
          </a:p>
          <a:p>
            <a:pPr marL="0" indent="0" algn="l" rtl="0" fontAlgn="base">
              <a:buNone/>
            </a:pPr>
            <a:r>
              <a:rPr lang="en-US" b="0" i="0" u="none" strike="noStrike" dirty="0">
                <a:solidFill>
                  <a:srgbClr val="000000"/>
                </a:solidFill>
                <a:effectLst/>
                <a:latin typeface="Calibri" panose="020F0502020204030204" pitchFamily="34" charset="0"/>
              </a:rPr>
              <a:t>Materials and more information available at:</a:t>
            </a:r>
            <a:r>
              <a:rPr lang="en-US" b="0" i="0" dirty="0">
                <a:solidFill>
                  <a:srgbClr val="000000"/>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marL="0" indent="0" algn="l" rtl="0" fontAlgn="base">
              <a:buNone/>
            </a:pPr>
            <a:r>
              <a:rPr lang="en-US" sz="1200" b="0" i="0" u="sng" strike="noStrike" dirty="0">
                <a:solidFill>
                  <a:srgbClr val="0F56DC"/>
                </a:solidFill>
                <a:effectLst/>
                <a:latin typeface="Calibri"/>
                <a:ea typeface="Calibri"/>
                <a:cs typeface="Calibri"/>
                <a:hlinkClick r:id="rId3"/>
              </a:rPr>
              <a:t>https://www.cdc.gov/vaccinesafety/ensuringsafety/monitoring/v-safe/index.html</a:t>
            </a:r>
            <a:endParaRPr lang="en-US" sz="1200" b="0" i="0" dirty="0">
              <a:solidFill>
                <a:srgbClr val="0F56DC"/>
              </a:solidFill>
              <a:effectLst/>
              <a:latin typeface="Calibri"/>
              <a:ea typeface="Calibri"/>
              <a:cs typeface="Calibri"/>
            </a:endParaRPr>
          </a:p>
        </p:txBody>
      </p:sp>
      <p:pic>
        <p:nvPicPr>
          <p:cNvPr id="9" name="Picture 8" descr="Screenshot of a v-safe factsheet">
            <a:extLst>
              <a:ext uri="{FF2B5EF4-FFF2-40B4-BE49-F238E27FC236}">
                <a16:creationId xmlns:a16="http://schemas.microsoft.com/office/drawing/2014/main" id="{8EA53FC5-4626-0340-39E1-DEC0FB8880E7}"/>
              </a:ext>
            </a:extLst>
          </p:cNvPr>
          <p:cNvPicPr>
            <a:picLocks noChangeAspect="1"/>
          </p:cNvPicPr>
          <p:nvPr/>
        </p:nvPicPr>
        <p:blipFill rotWithShape="1">
          <a:blip r:embed="rId4"/>
          <a:srcRect l="29166" t="23457" r="43797" b="14403"/>
          <a:stretch/>
        </p:blipFill>
        <p:spPr>
          <a:xfrm>
            <a:off x="5854996" y="950981"/>
            <a:ext cx="3062176" cy="3958808"/>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32957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by lying on its back&#10;">
            <a:extLst>
              <a:ext uri="{FF2B5EF4-FFF2-40B4-BE49-F238E27FC236}">
                <a16:creationId xmlns:a16="http://schemas.microsoft.com/office/drawing/2014/main" id="{8957121A-62EF-0176-D321-F59125A789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325" t="1" r="8417" b="889"/>
          <a:stretch/>
        </p:blipFill>
        <p:spPr>
          <a:xfrm flipH="1">
            <a:off x="5457524" y="0"/>
            <a:ext cx="3686476" cy="5052059"/>
          </a:xfrm>
          <a:prstGeom prst="rect">
            <a:avLst/>
          </a:prstGeom>
        </p:spPr>
      </p:pic>
      <p:sp>
        <p:nvSpPr>
          <p:cNvPr id="5" name="Rectangle 4">
            <a:extLst>
              <a:ext uri="{FF2B5EF4-FFF2-40B4-BE49-F238E27FC236}">
                <a16:creationId xmlns:a16="http://schemas.microsoft.com/office/drawing/2014/main" id="{43275855-E6D7-5F37-F08D-6F5F6CA1B702}"/>
              </a:ext>
              <a:ext uri="{C183D7F6-B498-43B3-948B-1728B52AA6E4}">
                <adec:decorative xmlns:adec="http://schemas.microsoft.com/office/drawing/2017/decorative" val="1"/>
              </a:ext>
            </a:extLst>
          </p:cNvPr>
          <p:cNvSpPr/>
          <p:nvPr/>
        </p:nvSpPr>
        <p:spPr>
          <a:xfrm>
            <a:off x="5457525" y="0"/>
            <a:ext cx="1857675"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D41B6-E4DB-341F-1A1E-4F9D0BFDB342}"/>
              </a:ext>
            </a:extLst>
          </p:cNvPr>
          <p:cNvSpPr>
            <a:spLocks noGrp="1"/>
          </p:cNvSpPr>
          <p:nvPr>
            <p:ph type="title"/>
          </p:nvPr>
        </p:nvSpPr>
        <p:spPr>
          <a:xfrm>
            <a:off x="457199" y="588369"/>
            <a:ext cx="6325985" cy="1064556"/>
          </a:xfrm>
        </p:spPr>
        <p:txBody>
          <a:bodyPr/>
          <a:lstStyle/>
          <a:p>
            <a:r>
              <a:rPr lang="en-US" dirty="0" err="1"/>
              <a:t>Nirsevimab</a:t>
            </a:r>
            <a:r>
              <a:rPr lang="en-US" dirty="0"/>
              <a:t> (Sanofi and AstraZeneca) is recommended for infants this season and young children at increased risk</a:t>
            </a:r>
          </a:p>
        </p:txBody>
      </p:sp>
      <p:sp>
        <p:nvSpPr>
          <p:cNvPr id="3" name="Text Placeholder 2">
            <a:extLst>
              <a:ext uri="{FF2B5EF4-FFF2-40B4-BE49-F238E27FC236}">
                <a16:creationId xmlns:a16="http://schemas.microsoft.com/office/drawing/2014/main" id="{FA041268-39F5-6F11-478C-785F79E806CC}"/>
              </a:ext>
            </a:extLst>
          </p:cNvPr>
          <p:cNvSpPr>
            <a:spLocks noGrp="1"/>
          </p:cNvSpPr>
          <p:nvPr>
            <p:ph type="body" sz="quarter" idx="10"/>
          </p:nvPr>
        </p:nvSpPr>
        <p:spPr>
          <a:xfrm>
            <a:off x="457200" y="1673836"/>
            <a:ext cx="5972476" cy="3114525"/>
          </a:xfrm>
        </p:spPr>
        <p:txBody>
          <a:bodyPr/>
          <a:lstStyle/>
          <a:p>
            <a:pPr>
              <a:spcAft>
                <a:spcPts val="0"/>
              </a:spcAft>
            </a:pPr>
            <a:r>
              <a:rPr lang="en-US" sz="1800" b="1">
                <a:solidFill>
                  <a:srgbClr val="000000"/>
                </a:solidFill>
              </a:rPr>
              <a:t>For </a:t>
            </a:r>
            <a:r>
              <a:rPr lang="en-US" sz="1800" b="1">
                <a:solidFill>
                  <a:srgbClr val="007D57"/>
                </a:solidFill>
              </a:rPr>
              <a:t>infants born October 2023 through March 2024</a:t>
            </a:r>
            <a:r>
              <a:rPr lang="en-US" sz="1800" b="1">
                <a:solidFill>
                  <a:srgbClr val="000000"/>
                </a:solidFill>
              </a:rPr>
              <a:t>, immunize within 1 week of birth</a:t>
            </a:r>
          </a:p>
          <a:p>
            <a:pPr lvl="1">
              <a:spcAft>
                <a:spcPts val="800"/>
              </a:spcAft>
            </a:pPr>
            <a:r>
              <a:rPr lang="en-US" sz="1600">
                <a:solidFill>
                  <a:srgbClr val="000000"/>
                </a:solidFill>
              </a:rPr>
              <a:t>Immunize infants with prolonged birth hospitalizations </a:t>
            </a:r>
            <a:r>
              <a:rPr lang="en-US" sz="1600" b="1">
                <a:solidFill>
                  <a:srgbClr val="000000"/>
                </a:solidFill>
              </a:rPr>
              <a:t>shortly before or promptly after discharge</a:t>
            </a:r>
          </a:p>
          <a:p>
            <a:pPr>
              <a:spcAft>
                <a:spcPts val="800"/>
              </a:spcAft>
            </a:pPr>
            <a:r>
              <a:rPr lang="en-US" sz="1800" b="1">
                <a:solidFill>
                  <a:srgbClr val="000000"/>
                </a:solidFill>
              </a:rPr>
              <a:t>For </a:t>
            </a:r>
            <a:r>
              <a:rPr lang="en-US" sz="1800" b="1">
                <a:solidFill>
                  <a:srgbClr val="007D57"/>
                </a:solidFill>
              </a:rPr>
              <a:t>all other infants younger than 8 months </a:t>
            </a:r>
            <a:r>
              <a:rPr lang="en-US" sz="1800" b="1">
                <a:solidFill>
                  <a:srgbClr val="000000"/>
                </a:solidFill>
              </a:rPr>
              <a:t>this season</a:t>
            </a:r>
            <a:r>
              <a:rPr lang="en-US" sz="1800">
                <a:solidFill>
                  <a:srgbClr val="000000"/>
                </a:solidFill>
              </a:rPr>
              <a:t>, administer as soon as </a:t>
            </a:r>
            <a:r>
              <a:rPr lang="en-US" sz="1800" err="1">
                <a:solidFill>
                  <a:srgbClr val="000000"/>
                </a:solidFill>
              </a:rPr>
              <a:t>nirsevimab</a:t>
            </a:r>
            <a:r>
              <a:rPr lang="en-US" sz="1800">
                <a:solidFill>
                  <a:srgbClr val="000000"/>
                </a:solidFill>
              </a:rPr>
              <a:t> is available assuming sufficient availability</a:t>
            </a:r>
          </a:p>
          <a:p>
            <a:pPr>
              <a:spcAft>
                <a:spcPts val="800"/>
              </a:spcAft>
            </a:pPr>
            <a:r>
              <a:rPr lang="en-US" sz="1800" b="1">
                <a:solidFill>
                  <a:srgbClr val="000000"/>
                </a:solidFill>
              </a:rPr>
              <a:t>For </a:t>
            </a:r>
            <a:r>
              <a:rPr lang="en-US" sz="1800" b="1">
                <a:solidFill>
                  <a:srgbClr val="007D57"/>
                </a:solidFill>
              </a:rPr>
              <a:t>children 8</a:t>
            </a:r>
            <a:r>
              <a:rPr lang="en-US" sz="1800">
                <a:solidFill>
                  <a:srgbClr val="000000"/>
                </a:solidFill>
              </a:rPr>
              <a:t>–</a:t>
            </a:r>
            <a:r>
              <a:rPr lang="en-US" sz="1800" b="1">
                <a:solidFill>
                  <a:srgbClr val="007D57"/>
                </a:solidFill>
              </a:rPr>
              <a:t>19 months </a:t>
            </a:r>
            <a:r>
              <a:rPr lang="en-US" sz="1800" b="1" u="sng">
                <a:solidFill>
                  <a:srgbClr val="007D57"/>
                </a:solidFill>
              </a:rPr>
              <a:t>and</a:t>
            </a:r>
            <a:r>
              <a:rPr lang="en-US" sz="1800" b="1">
                <a:solidFill>
                  <a:srgbClr val="007D57"/>
                </a:solidFill>
              </a:rPr>
              <a:t> at increased risk for severe disease</a:t>
            </a:r>
            <a:r>
              <a:rPr lang="en-US" sz="1800" b="1">
                <a:solidFill>
                  <a:srgbClr val="000000"/>
                </a:solidFill>
              </a:rPr>
              <a:t>, </a:t>
            </a:r>
            <a:r>
              <a:rPr lang="en-US" sz="1800">
                <a:solidFill>
                  <a:srgbClr val="000000"/>
                </a:solidFill>
              </a:rPr>
              <a:t>administer as soon as </a:t>
            </a:r>
            <a:r>
              <a:rPr lang="en-US" sz="1800" err="1">
                <a:solidFill>
                  <a:srgbClr val="000000"/>
                </a:solidFill>
              </a:rPr>
              <a:t>nirsevimab</a:t>
            </a:r>
            <a:r>
              <a:rPr lang="en-US" sz="1800">
                <a:solidFill>
                  <a:srgbClr val="000000"/>
                </a:solidFill>
              </a:rPr>
              <a:t> is available assuming sufficient availability</a:t>
            </a:r>
          </a:p>
        </p:txBody>
      </p:sp>
      <p:sp>
        <p:nvSpPr>
          <p:cNvPr id="6" name="TextBox 5">
            <a:extLst>
              <a:ext uri="{FF2B5EF4-FFF2-40B4-BE49-F238E27FC236}">
                <a16:creationId xmlns:a16="http://schemas.microsoft.com/office/drawing/2014/main" id="{950B60C7-B1F2-5A9B-7446-B7B972C7C27C}"/>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Jones JM, Fleming-Dutra KE, </a:t>
            </a:r>
            <a:r>
              <a:rPr lang="en-US" sz="1050" b="0" i="0" err="1">
                <a:solidFill>
                  <a:srgbClr val="222222"/>
                </a:solidFill>
                <a:effectLst/>
                <a:latin typeface="Calibri" panose="020F0502020204030204" pitchFamily="34" charset="0"/>
                <a:cs typeface="Calibri" panose="020F0502020204030204" pitchFamily="34" charset="0"/>
              </a:rPr>
              <a:t>Prill</a:t>
            </a:r>
            <a:r>
              <a:rPr lang="en-US" sz="1050" b="0" i="0">
                <a:solidFill>
                  <a:srgbClr val="222222"/>
                </a:solidFill>
                <a:effectLst/>
                <a:latin typeface="Calibri" panose="020F0502020204030204" pitchFamily="34" charset="0"/>
                <a:cs typeface="Calibri" panose="020F0502020204030204" pitchFamily="34" charset="0"/>
              </a:rPr>
              <a:t> MM et al: </a:t>
            </a:r>
            <a:r>
              <a:rPr lang="en-US" sz="1050" b="0" i="0">
                <a:solidFill>
                  <a:srgbClr val="222222"/>
                </a:solidFill>
                <a:effectLst/>
                <a:latin typeface="Calibri" panose="020F0502020204030204" pitchFamily="34" charset="0"/>
                <a:cs typeface="Calibri" panose="020F0502020204030204" pitchFamily="34" charset="0"/>
                <a:hlinkClick r:id="rId4"/>
              </a:rPr>
              <a:t>https://www.cdc.gov/mmwr/volumes/72/wr/mm7234a4.htm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40009386"/>
      </p:ext>
    </p:extLst>
  </p:cSld>
  <p:clrMapOvr>
    <a:masterClrMapping/>
  </p:clrMapOvr>
  <p:transition>
    <p:fade/>
  </p:transition>
</p:sld>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riendlyName xmlns="6494a3be-e040-4f6c-bab4-12d0ef0caeaa">RSV_ForHCPsCaringForPregPatients_Cleared11-15-23.pptx</FriendlyName>
    <WebRequestID xmlns="6494a3be-e040-4f6c-bab4-12d0ef0caeaa">5777</WebRequestID>
    <RequestType xmlns="6494a3be-e040-4f6c-bab4-12d0ef0caeaa">Update</RequestType>
    <TaxCatchAll xmlns="6b844f05-3e3b-4981-9fe2-1ce4c9f3377d" xsi:nil="true"/>
    <lcf76f155ced4ddcb4097134ff3c332f xmlns="6a3a1654-6fd6-4978-b8ca-1b3bf4bd571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55FFF414654248BFED7428B63CEAAE" ma:contentTypeVersion="16" ma:contentTypeDescription="Create a new document." ma:contentTypeScope="" ma:versionID="dd457661ece659b211701dccfa52da48">
  <xsd:schema xmlns:xsd="http://www.w3.org/2001/XMLSchema" xmlns:xs="http://www.w3.org/2001/XMLSchema" xmlns:p="http://schemas.microsoft.com/office/2006/metadata/properties" xmlns:ns2="c1b87af4-f275-4c5d-8ef7-1cff048bb152" xmlns:ns3="6494a3be-e040-4f6c-bab4-12d0ef0caeaa" xmlns:ns4="6a3a1654-6fd6-4978-b8ca-1b3bf4bd571a" xmlns:ns5="6b844f05-3e3b-4981-9fe2-1ce4c9f3377d" targetNamespace="http://schemas.microsoft.com/office/2006/metadata/properties" ma:root="true" ma:fieldsID="b24be1a9d015e1d2cb5d0f89320720ae" ns2:_="" ns3:_="" ns4:_="" ns5:_="">
    <xsd:import namespace="c1b87af4-f275-4c5d-8ef7-1cff048bb152"/>
    <xsd:import namespace="6494a3be-e040-4f6c-bab4-12d0ef0caeaa"/>
    <xsd:import namespace="6a3a1654-6fd6-4978-b8ca-1b3bf4bd571a"/>
    <xsd:import namespace="6b844f05-3e3b-4981-9fe2-1ce4c9f3377d"/>
    <xsd:element name="properties">
      <xsd:complexType>
        <xsd:sequence>
          <xsd:element name="documentManagement">
            <xsd:complexType>
              <xsd:all>
                <xsd:element ref="ns2:_dlc_DocId" minOccurs="0"/>
                <xsd:element ref="ns2:_dlc_DocIdUrl" minOccurs="0"/>
                <xsd:element ref="ns2:_dlc_DocIdPersistId" minOccurs="0"/>
                <xsd:element ref="ns3:WebRequestID" minOccurs="0"/>
                <xsd:element ref="ns3:RequestType" minOccurs="0"/>
                <xsd:element ref="ns3:FriendlyName"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lcf76f155ced4ddcb4097134ff3c332f" minOccurs="0"/>
                <xsd:element ref="ns5:TaxCatchAll"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b87af4-f275-4c5d-8ef7-1cff048bb15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494a3be-e040-4f6c-bab4-12d0ef0caeaa" elementFormDefault="qualified">
    <xsd:import namespace="http://schemas.microsoft.com/office/2006/documentManagement/types"/>
    <xsd:import namespace="http://schemas.microsoft.com/office/infopath/2007/PartnerControls"/>
    <xsd:element name="WebRequestID" ma:index="11" nillable="true" ma:displayName="WebRequestID" ma:internalName="WebRequestID">
      <xsd:simpleType>
        <xsd:restriction base="dms:Number"/>
      </xsd:simpleType>
    </xsd:element>
    <xsd:element name="RequestType" ma:index="12" nillable="true" ma:displayName="RequestType" ma:internalName="RequestType">
      <xsd:simpleType>
        <xsd:restriction base="dms:Text">
          <xsd:maxLength value="255"/>
        </xsd:restriction>
      </xsd:simpleType>
    </xsd:element>
    <xsd:element name="FriendlyName" ma:index="13" nillable="true" ma:displayName="FriendlyName" ma:internalName="Friendly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3a1654-6fd6-4978-b8ca-1b3bf4bd571a"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844f05-3e3b-4981-9fe2-1ce4c9f3377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4ee2cfd-8582-4553-a017-cabf2eeab969}" ma:internalName="TaxCatchAll" ma:showField="CatchAllData" ma:web="6b844f05-3e3b-4981-9fe2-1ce4c9f337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9713B84-26A1-4CD8-965D-1AD55A73DF59}">
  <ds:schemaRefs>
    <ds:schemaRef ds:uri="1ba7171b-bee1-41b4-94c5-214e9f6977b0"/>
    <ds:schemaRef ds:uri="http://purl.org/dc/terms/"/>
    <ds:schemaRef ds:uri="http://purl.org/dc/dcmitype/"/>
    <ds:schemaRef ds:uri="http://www.w3.org/XML/1998/namespace"/>
    <ds:schemaRef ds:uri="d3fdf717-482a-4e30-84d9-454596506beb"/>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963D79E1-6207-4F97-8877-B9249A9C735D}"/>
</file>

<file path=customXml/itemProps3.xml><?xml version="1.0" encoding="utf-8"?>
<ds:datastoreItem xmlns:ds="http://schemas.openxmlformats.org/officeDocument/2006/customXml" ds:itemID="{782B191A-0EC8-4B59-AB6B-712E8D1912F2}">
  <ds:schemaRefs>
    <ds:schemaRef ds:uri="http://schemas.microsoft.com/sharepoint/v3/contenttype/forms"/>
  </ds:schemaRefs>
</ds:datastoreItem>
</file>

<file path=customXml/itemProps4.xml><?xml version="1.0" encoding="utf-8"?>
<ds:datastoreItem xmlns:ds="http://schemas.openxmlformats.org/officeDocument/2006/customXml" ds:itemID="{A02A5688-8052-420A-8635-B6ABE7AD960A}"/>
</file>

<file path=docProps/app.xml><?xml version="1.0" encoding="utf-8"?>
<Properties xmlns="http://schemas.openxmlformats.org/officeDocument/2006/extended-properties" xmlns:vt="http://schemas.openxmlformats.org/officeDocument/2006/docPropsVTypes">
  <Template/>
  <TotalTime>77</TotalTime>
  <Words>3556</Words>
  <Application>Microsoft Office PowerPoint</Application>
  <PresentationFormat>On-screen Show (16:9)</PresentationFormat>
  <Paragraphs>250</Paragraphs>
  <Slides>29</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Nunito Sans</vt:lpstr>
      <vt:lpstr>Calibri</vt:lpstr>
      <vt:lpstr>Symbol</vt:lpstr>
      <vt:lpstr>Courier New</vt:lpstr>
      <vt:lpstr>Wingdings</vt:lpstr>
      <vt:lpstr>Segoe UI</vt:lpstr>
      <vt:lpstr>Open Sans</vt:lpstr>
      <vt:lpstr>Myriad Web Pro</vt:lpstr>
      <vt:lpstr>Times New Roman</vt:lpstr>
      <vt:lpstr>Master</vt:lpstr>
      <vt:lpstr>Respiratory Syncytial Virus (RSV) Immunization Recommendations to Protect Infants and Children </vt:lpstr>
      <vt:lpstr>RSV is a leading cause of hospitalization in US infants</vt:lpstr>
      <vt:lpstr>FDA approved and CDC recommends two ways to protect infants from severe RSV disease</vt:lpstr>
      <vt:lpstr>Abrysvo (Pfizer) is the ONLY RSV vaccine approved for pregnant people</vt:lpstr>
      <vt:lpstr>Maternal Abrysvo (Pfizer) RSV vaccine is efficacious against severe RSV disease in infants up to 6 months</vt:lpstr>
      <vt:lpstr>Benefits of maternal vaccination with Abrysvo (Pfizer) RSV vaccine outweigh potential risks</vt:lpstr>
      <vt:lpstr>Monitoring safety and effectiveness of maternal RSV vaccine will continue</vt:lpstr>
      <vt:lpstr>Promote V-safe – we need your help!</vt:lpstr>
      <vt:lpstr>Nirsevimab (Sanofi and AstraZeneca) is recommended for infants this season and young children at increased risk</vt:lpstr>
      <vt:lpstr>Nirsevimab (Sanofi and AstraZeneca) is efficacious against severe RSV among infants entering their first RSV season</vt:lpstr>
      <vt:lpstr>Benefits of nirsevimab administration outweigh potential risks</vt:lpstr>
      <vt:lpstr>Limited supply of nirsevimab is a challenge this season</vt:lpstr>
      <vt:lpstr>Other barriers may exist this season</vt:lpstr>
      <vt:lpstr>Summary: Two ways to protect infants from severe RSV disease</vt:lpstr>
      <vt:lpstr>Counseling pregnant patients this season</vt:lpstr>
      <vt:lpstr>Healthcare providers are trusted source</vt:lpstr>
      <vt:lpstr>Consider raising these key points during shared decision-making conversations with pregnant patients </vt:lpstr>
      <vt:lpstr>Sample script to counsel patients</vt:lpstr>
      <vt:lpstr>Sample script to counsel patient continued</vt:lpstr>
      <vt:lpstr>Advantages and disadvantages of Abrysvo (Pfizer) during pregnancy</vt:lpstr>
      <vt:lpstr>Advantages and disadvantages of nirsevimab for young infants</vt:lpstr>
      <vt:lpstr>Common questions</vt:lpstr>
      <vt:lpstr>Common questions: What is it?</vt:lpstr>
      <vt:lpstr>Common questions: Coadministration</vt:lpstr>
      <vt:lpstr>Common questions: Receiving both products</vt:lpstr>
      <vt:lpstr>Common questions: Prior infection</vt:lpstr>
      <vt:lpstr>Common questions: Insurance coverage</vt:lpstr>
      <vt:lpstr>As a provider, you can facilitate implementation</vt:lpstr>
      <vt:lpstr>Thank you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Breier, Maureen (CDC/NCIRD/ISD)</cp:lastModifiedBy>
  <cp:revision>66</cp:revision>
  <dcterms:created xsi:type="dcterms:W3CDTF">2011-03-17T17:43:16Z</dcterms:created>
  <dcterms:modified xsi:type="dcterms:W3CDTF">2023-11-17T17:52:39Z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0x010100B055FFF414654248BFED7428B63CEAAE</vt:lpwstr>
  </property>
  <property fmtid="{D5CDD505-2E9C-101B-9397-08002B2CF9AE}" pid="4" name="MSIP_Label_7b94a7b8-f06c-4dfe-bdcc-9b548fd58c31_Enabled">
    <vt:lpwstr>true</vt:lpwstr>
  </property>
  <property fmtid="{D5CDD505-2E9C-101B-9397-08002B2CF9AE}" pid="5" name="MSIP_Label_7b94a7b8-f06c-4dfe-bdcc-9b548fd58c31_SetDate">
    <vt:lpwstr>2023-10-23T18:20:24Z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148b779b-3206-429b-8b39-452095b77389</vt:lpwstr>
  </property>
  <property fmtid="{D5CDD505-2E9C-101B-9397-08002B2CF9AE}" pid="10" name="MSIP_Label_7b94a7b8-f06c-4dfe-bdcc-9b548fd58c31_ContentBits">
    <vt:lpwstr>0</vt:lpwstr>
  </property>
</Properties>
</file>