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60" r:id="rId3"/>
    <p:sldMasterId id="2147483976" r:id="rId4"/>
    <p:sldMasterId id="2147484080" r:id="rId5"/>
    <p:sldMasterId id="2147484105" r:id="rId6"/>
    <p:sldMasterId id="2147484118" r:id="rId7"/>
    <p:sldMasterId id="2147484149" r:id="rId8"/>
    <p:sldMasterId id="2147484157" r:id="rId9"/>
    <p:sldMasterId id="2147484163" r:id="rId10"/>
    <p:sldMasterId id="2147484177" r:id="rId11"/>
  </p:sldMasterIdLst>
  <p:notesMasterIdLst>
    <p:notesMasterId r:id="rId48"/>
  </p:notesMasterIdLst>
  <p:handoutMasterIdLst>
    <p:handoutMasterId r:id="rId49"/>
  </p:handoutMasterIdLst>
  <p:sldIdLst>
    <p:sldId id="1221" r:id="rId12"/>
    <p:sldId id="1310" r:id="rId13"/>
    <p:sldId id="831" r:id="rId14"/>
    <p:sldId id="1372" r:id="rId15"/>
    <p:sldId id="1225" r:id="rId16"/>
    <p:sldId id="1391" r:id="rId17"/>
    <p:sldId id="257" r:id="rId18"/>
    <p:sldId id="258" r:id="rId19"/>
    <p:sldId id="262" r:id="rId20"/>
    <p:sldId id="263" r:id="rId21"/>
    <p:sldId id="1376" r:id="rId22"/>
    <p:sldId id="1370" r:id="rId23"/>
    <p:sldId id="1387" r:id="rId24"/>
    <p:sldId id="1388" r:id="rId25"/>
    <p:sldId id="1379" r:id="rId26"/>
    <p:sldId id="1380" r:id="rId27"/>
    <p:sldId id="1381" r:id="rId28"/>
    <p:sldId id="1382" r:id="rId29"/>
    <p:sldId id="1383" r:id="rId30"/>
    <p:sldId id="1384" r:id="rId31"/>
    <p:sldId id="1385" r:id="rId32"/>
    <p:sldId id="1392" r:id="rId33"/>
    <p:sldId id="1386" r:id="rId34"/>
    <p:sldId id="1238" r:id="rId35"/>
    <p:sldId id="307" r:id="rId36"/>
    <p:sldId id="912" r:id="rId37"/>
    <p:sldId id="1358" r:id="rId38"/>
    <p:sldId id="1369" r:id="rId39"/>
    <p:sldId id="1357" r:id="rId40"/>
    <p:sldId id="1232" r:id="rId41"/>
    <p:sldId id="1326" r:id="rId42"/>
    <p:sldId id="1344" r:id="rId43"/>
    <p:sldId id="1393" r:id="rId44"/>
    <p:sldId id="1389" r:id="rId45"/>
    <p:sldId id="1347" r:id="rId46"/>
    <p:sldId id="122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32"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24"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DAB"/>
    <a:srgbClr val="00213D"/>
    <a:srgbClr val="D2DEEF"/>
    <a:srgbClr val="000000"/>
    <a:srgbClr val="262626"/>
    <a:srgbClr val="0088B7"/>
    <a:srgbClr val="005CA8"/>
    <a:srgbClr val="3A4A6A"/>
    <a:srgbClr val="367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0" autoAdjust="0"/>
    <p:restoredTop sz="79212" autoAdjust="0"/>
  </p:normalViewPr>
  <p:slideViewPr>
    <p:cSldViewPr snapToGrid="0">
      <p:cViewPr varScale="1">
        <p:scale>
          <a:sx n="36" d="100"/>
          <a:sy n="36" d="100"/>
        </p:scale>
        <p:origin x="1186" y="34"/>
      </p:cViewPr>
      <p:guideLst/>
    </p:cSldViewPr>
  </p:slideViewPr>
  <p:outlineViewPr>
    <p:cViewPr>
      <p:scale>
        <a:sx n="33" d="100"/>
        <a:sy n="33" d="100"/>
      </p:scale>
      <p:origin x="0" y="-20458"/>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80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08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83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2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84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021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24</a:t>
            </a:fld>
            <a:endParaRPr lang="en-US" dirty="0"/>
          </a:p>
        </p:txBody>
      </p:sp>
    </p:spTree>
    <p:extLst>
      <p:ext uri="{BB962C8B-B14F-4D97-AF65-F5344CB8AC3E}">
        <p14:creationId xmlns:p14="http://schemas.microsoft.com/office/powerpoint/2010/main" val="23006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1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03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97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68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416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646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482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69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37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35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9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Myriad Web Pro" panose="020B0503030403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178159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99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7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a:xfrm>
            <a:off x="8610600" y="6356350"/>
            <a:ext cx="2743200" cy="365125"/>
          </a:xfrm>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11" name="Slide Number Placeholder 2">
            <a:extLst>
              <a:ext uri="{FF2B5EF4-FFF2-40B4-BE49-F238E27FC236}">
                <a16:creationId xmlns:a16="http://schemas.microsoft.com/office/drawing/2014/main" id="{F466B6DE-764F-4DD1-99CE-0D56459ED747}"/>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312715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8273AB9B-92F2-48AE-B340-ECEEC497C965}"/>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8630715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0A1067D-3198-40B4-B636-2ECC5D683FBD}"/>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389302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948421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869129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176256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BE22FCE5-0B59-403D-A57C-1513A8519D82}"/>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1624428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F7B4E1E-A2AB-43EA-BB57-540025838575}"/>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689277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37646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446231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13285634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209333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2411360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500768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80042228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9338236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227193331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24572"/>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4729074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86554775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68166987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19160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12309088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FF67-60D8-4D15-A1C6-D33EF4E7B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B72C2-28A3-4EBC-B403-AF195CBBA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54668-8E06-4571-95FD-574B4060CA3C}"/>
              </a:ext>
            </a:extLst>
          </p:cNvPr>
          <p:cNvSpPr>
            <a:spLocks noGrp="1"/>
          </p:cNvSpPr>
          <p:nvPr>
            <p:ph type="dt" sz="half" idx="10"/>
          </p:nvPr>
        </p:nvSpPr>
        <p:spPr/>
        <p:txBody>
          <a:bodyPr/>
          <a:lstStyle/>
          <a:p>
            <a:fld id="{E68CE89A-2705-4C79-BA87-FB8B26D604A7}" type="datetime1">
              <a:rPr lang="en-US" smtClean="0"/>
              <a:t>4/22/2021</a:t>
            </a:fld>
            <a:endParaRPr lang="en-US"/>
          </a:p>
        </p:txBody>
      </p:sp>
      <p:sp>
        <p:nvSpPr>
          <p:cNvPr id="5" name="Footer Placeholder 4">
            <a:extLst>
              <a:ext uri="{FF2B5EF4-FFF2-40B4-BE49-F238E27FC236}">
                <a16:creationId xmlns:a16="http://schemas.microsoft.com/office/drawing/2014/main" id="{E5928BD6-4938-4324-BAFD-77E649C84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40BEC-7D66-42B8-BC7C-C2CD3DD5A269}"/>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328543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38D5-28EE-4636-A6C3-5CAE96705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0A898-9E07-4F4B-AC54-F4F678ECF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5BFE1-9E98-4BCA-A646-E1DEC72796AA}"/>
              </a:ext>
            </a:extLst>
          </p:cNvPr>
          <p:cNvSpPr>
            <a:spLocks noGrp="1"/>
          </p:cNvSpPr>
          <p:nvPr>
            <p:ph type="dt" sz="half" idx="10"/>
          </p:nvPr>
        </p:nvSpPr>
        <p:spPr/>
        <p:txBody>
          <a:bodyPr/>
          <a:lstStyle/>
          <a:p>
            <a:fld id="{D7249D19-8BD1-42F1-839D-9C40CA5962AA}" type="datetime1">
              <a:rPr lang="en-US" smtClean="0"/>
              <a:t>4/22/2021</a:t>
            </a:fld>
            <a:endParaRPr lang="en-US"/>
          </a:p>
        </p:txBody>
      </p:sp>
      <p:sp>
        <p:nvSpPr>
          <p:cNvPr id="5" name="Footer Placeholder 4">
            <a:extLst>
              <a:ext uri="{FF2B5EF4-FFF2-40B4-BE49-F238E27FC236}">
                <a16:creationId xmlns:a16="http://schemas.microsoft.com/office/drawing/2014/main" id="{FB37FB69-D3AD-423D-B86E-EC21BE54E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F9A2-1E0B-4BD2-9002-F71AB8D19DEF}"/>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3321167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E4DB-54BD-46CC-8139-CD948C8A9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8D7CA-422A-47A0-AF96-02292DDD1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AD515D-22A4-40C4-9CFE-C81AE079CDA1}"/>
              </a:ext>
            </a:extLst>
          </p:cNvPr>
          <p:cNvSpPr>
            <a:spLocks noGrp="1"/>
          </p:cNvSpPr>
          <p:nvPr>
            <p:ph type="dt" sz="half" idx="10"/>
          </p:nvPr>
        </p:nvSpPr>
        <p:spPr/>
        <p:txBody>
          <a:bodyPr/>
          <a:lstStyle/>
          <a:p>
            <a:fld id="{247A8BD3-271B-444E-BFA3-3852B88A9A5B}" type="datetime1">
              <a:rPr lang="en-US" smtClean="0"/>
              <a:t>4/22/2021</a:t>
            </a:fld>
            <a:endParaRPr lang="en-US"/>
          </a:p>
        </p:txBody>
      </p:sp>
      <p:sp>
        <p:nvSpPr>
          <p:cNvPr id="5" name="Footer Placeholder 4">
            <a:extLst>
              <a:ext uri="{FF2B5EF4-FFF2-40B4-BE49-F238E27FC236}">
                <a16:creationId xmlns:a16="http://schemas.microsoft.com/office/drawing/2014/main" id="{6D18E413-5714-41FE-ABFF-BBA6AB982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6604B-8279-45A3-8361-D9AF7C4C75A3}"/>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3244269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1828-1567-44B4-B195-0F98BCF70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89DCCD-C978-4FA4-B22C-A4AAFAF781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16B0D-B1C9-4537-B864-2C7D8AE754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63617-0F69-484E-AF54-6D2DF24891C1}"/>
              </a:ext>
            </a:extLst>
          </p:cNvPr>
          <p:cNvSpPr>
            <a:spLocks noGrp="1"/>
          </p:cNvSpPr>
          <p:nvPr>
            <p:ph type="dt" sz="half" idx="10"/>
          </p:nvPr>
        </p:nvSpPr>
        <p:spPr/>
        <p:txBody>
          <a:bodyPr/>
          <a:lstStyle/>
          <a:p>
            <a:fld id="{BFBC1644-FF56-43DC-9F3E-A7C5753BEBCA}" type="datetime1">
              <a:rPr lang="en-US" smtClean="0"/>
              <a:t>4/22/2021</a:t>
            </a:fld>
            <a:endParaRPr lang="en-US"/>
          </a:p>
        </p:txBody>
      </p:sp>
      <p:sp>
        <p:nvSpPr>
          <p:cNvPr id="6" name="Footer Placeholder 5">
            <a:extLst>
              <a:ext uri="{FF2B5EF4-FFF2-40B4-BE49-F238E27FC236}">
                <a16:creationId xmlns:a16="http://schemas.microsoft.com/office/drawing/2014/main" id="{93AD7E40-7314-41EF-9674-974779054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87F59-213D-4C0B-A297-5203565D900E}"/>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4218226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AE3C-A80D-45C5-A57B-E834C29708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637230-AE87-453B-9170-98E448526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6D071-DD26-4F11-8951-696EB4B0EC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AC213-C926-4793-AEFD-A9DEE6804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DCCE6F-B039-4EFC-9332-5BEE4E96C1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F8749-1BF2-4F04-90B5-3969966441B4}"/>
              </a:ext>
            </a:extLst>
          </p:cNvPr>
          <p:cNvSpPr>
            <a:spLocks noGrp="1"/>
          </p:cNvSpPr>
          <p:nvPr>
            <p:ph type="dt" sz="half" idx="10"/>
          </p:nvPr>
        </p:nvSpPr>
        <p:spPr/>
        <p:txBody>
          <a:bodyPr/>
          <a:lstStyle/>
          <a:p>
            <a:fld id="{866A95AA-A0C1-470C-8AA1-AD74FBFDB737}" type="datetime1">
              <a:rPr lang="en-US" smtClean="0"/>
              <a:t>4/22/2021</a:t>
            </a:fld>
            <a:endParaRPr lang="en-US"/>
          </a:p>
        </p:txBody>
      </p:sp>
      <p:sp>
        <p:nvSpPr>
          <p:cNvPr id="8" name="Footer Placeholder 7">
            <a:extLst>
              <a:ext uri="{FF2B5EF4-FFF2-40B4-BE49-F238E27FC236}">
                <a16:creationId xmlns:a16="http://schemas.microsoft.com/office/drawing/2014/main" id="{A7CB35BE-2A61-4BD9-943B-EB5E272AD6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F0C86-46B1-4D8B-B467-346ED2494C26}"/>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227860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5D26-C780-4B66-9A52-9417E7D2F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661779-73F9-47D0-8A0D-66F9CA18FF31}"/>
              </a:ext>
            </a:extLst>
          </p:cNvPr>
          <p:cNvSpPr>
            <a:spLocks noGrp="1"/>
          </p:cNvSpPr>
          <p:nvPr>
            <p:ph type="dt" sz="half" idx="10"/>
          </p:nvPr>
        </p:nvSpPr>
        <p:spPr/>
        <p:txBody>
          <a:bodyPr/>
          <a:lstStyle/>
          <a:p>
            <a:fld id="{142EAEF4-22B9-4EDE-B801-542495E00128}" type="datetime1">
              <a:rPr lang="en-US" smtClean="0"/>
              <a:t>4/22/2021</a:t>
            </a:fld>
            <a:endParaRPr lang="en-US"/>
          </a:p>
        </p:txBody>
      </p:sp>
      <p:sp>
        <p:nvSpPr>
          <p:cNvPr id="4" name="Footer Placeholder 3">
            <a:extLst>
              <a:ext uri="{FF2B5EF4-FFF2-40B4-BE49-F238E27FC236}">
                <a16:creationId xmlns:a16="http://schemas.microsoft.com/office/drawing/2014/main" id="{9AB18714-1CB8-4A30-8B2E-049CAAAE6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7A1AF1-3397-4EBD-ACE6-FFCA68924745}"/>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31437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33AD3-99F8-424B-AFF0-472352F35A84}"/>
              </a:ext>
            </a:extLst>
          </p:cNvPr>
          <p:cNvSpPr>
            <a:spLocks noGrp="1"/>
          </p:cNvSpPr>
          <p:nvPr>
            <p:ph type="dt" sz="half" idx="10"/>
          </p:nvPr>
        </p:nvSpPr>
        <p:spPr/>
        <p:txBody>
          <a:bodyPr/>
          <a:lstStyle/>
          <a:p>
            <a:fld id="{191D03AF-15EB-4A37-923F-21FFC88EDF30}" type="datetime1">
              <a:rPr lang="en-US" smtClean="0"/>
              <a:t>4/22/2021</a:t>
            </a:fld>
            <a:endParaRPr lang="en-US"/>
          </a:p>
        </p:txBody>
      </p:sp>
      <p:sp>
        <p:nvSpPr>
          <p:cNvPr id="3" name="Footer Placeholder 2">
            <a:extLst>
              <a:ext uri="{FF2B5EF4-FFF2-40B4-BE49-F238E27FC236}">
                <a16:creationId xmlns:a16="http://schemas.microsoft.com/office/drawing/2014/main" id="{3B49BE11-23A7-4B7C-934D-9D56ED1A2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5DB7D6-66A8-4ABA-8987-790375C2561A}"/>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2748923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6CF5-1F5E-4661-BB1B-C782AC58A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8D29FD-E2E4-4B8C-BCF7-10F0BCE92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0315F-0B6C-4387-981A-DE0A98DA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287D4-7700-490F-BC54-BA04662E8318}"/>
              </a:ext>
            </a:extLst>
          </p:cNvPr>
          <p:cNvSpPr>
            <a:spLocks noGrp="1"/>
          </p:cNvSpPr>
          <p:nvPr>
            <p:ph type="dt" sz="half" idx="10"/>
          </p:nvPr>
        </p:nvSpPr>
        <p:spPr/>
        <p:txBody>
          <a:bodyPr/>
          <a:lstStyle/>
          <a:p>
            <a:fld id="{FABC304C-B800-4049-85F6-F998A98D5219}" type="datetime1">
              <a:rPr lang="en-US" smtClean="0"/>
              <a:t>4/22/2021</a:t>
            </a:fld>
            <a:endParaRPr lang="en-US"/>
          </a:p>
        </p:txBody>
      </p:sp>
      <p:sp>
        <p:nvSpPr>
          <p:cNvPr id="6" name="Footer Placeholder 5">
            <a:extLst>
              <a:ext uri="{FF2B5EF4-FFF2-40B4-BE49-F238E27FC236}">
                <a16:creationId xmlns:a16="http://schemas.microsoft.com/office/drawing/2014/main" id="{5A1FE64F-26BD-4235-AA54-B4E328BBF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15068-FE40-47F2-9AB9-6F5219FC4F57}"/>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2040464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2D18-1113-4D8C-BFBD-DBBAC7A02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10E56-177C-48D7-9B73-E0FACE576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B27D9A-CE6C-49A9-8C1C-A7204572B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8F178-4354-4F74-87E7-B064CB840ED8}"/>
              </a:ext>
            </a:extLst>
          </p:cNvPr>
          <p:cNvSpPr>
            <a:spLocks noGrp="1"/>
          </p:cNvSpPr>
          <p:nvPr>
            <p:ph type="dt" sz="half" idx="10"/>
          </p:nvPr>
        </p:nvSpPr>
        <p:spPr/>
        <p:txBody>
          <a:bodyPr/>
          <a:lstStyle/>
          <a:p>
            <a:fld id="{4257A0CC-3063-447A-94E5-98075AE2535C}" type="datetime1">
              <a:rPr lang="en-US" smtClean="0"/>
              <a:t>4/22/2021</a:t>
            </a:fld>
            <a:endParaRPr lang="en-US"/>
          </a:p>
        </p:txBody>
      </p:sp>
      <p:sp>
        <p:nvSpPr>
          <p:cNvPr id="6" name="Footer Placeholder 5">
            <a:extLst>
              <a:ext uri="{FF2B5EF4-FFF2-40B4-BE49-F238E27FC236}">
                <a16:creationId xmlns:a16="http://schemas.microsoft.com/office/drawing/2014/main" id="{84A6E219-7CD3-4842-80FB-67C151494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984A7-262E-4A78-B5FA-045C8E77BCE4}"/>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201035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876F-2E6D-43ED-A7A2-40FB12E947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A2B18-4356-4A7C-9DD4-96E8D5BCF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3E111-814B-43DF-B62F-2DD1ED90E4A0}"/>
              </a:ext>
            </a:extLst>
          </p:cNvPr>
          <p:cNvSpPr>
            <a:spLocks noGrp="1"/>
          </p:cNvSpPr>
          <p:nvPr>
            <p:ph type="dt" sz="half" idx="10"/>
          </p:nvPr>
        </p:nvSpPr>
        <p:spPr/>
        <p:txBody>
          <a:bodyPr/>
          <a:lstStyle/>
          <a:p>
            <a:fld id="{87AB9FD7-5A62-4E58-B4F2-F3D7722A4928}" type="datetime1">
              <a:rPr lang="en-US" smtClean="0"/>
              <a:t>4/22/2021</a:t>
            </a:fld>
            <a:endParaRPr lang="en-US"/>
          </a:p>
        </p:txBody>
      </p:sp>
      <p:sp>
        <p:nvSpPr>
          <p:cNvPr id="5" name="Footer Placeholder 4">
            <a:extLst>
              <a:ext uri="{FF2B5EF4-FFF2-40B4-BE49-F238E27FC236}">
                <a16:creationId xmlns:a16="http://schemas.microsoft.com/office/drawing/2014/main" id="{320AD77C-2130-40D9-A0DC-7718C50A4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B29EE-032F-4C33-8E3E-F2669608A633}"/>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1816198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42FA2-1F2D-4B98-9708-78DE1DC90E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0F9915-AC1F-4160-A793-B5A0B061A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C5618-6470-4B0D-8333-73757AE947FD}"/>
              </a:ext>
            </a:extLst>
          </p:cNvPr>
          <p:cNvSpPr>
            <a:spLocks noGrp="1"/>
          </p:cNvSpPr>
          <p:nvPr>
            <p:ph type="dt" sz="half" idx="10"/>
          </p:nvPr>
        </p:nvSpPr>
        <p:spPr/>
        <p:txBody>
          <a:bodyPr/>
          <a:lstStyle/>
          <a:p>
            <a:fld id="{92517A7E-7710-46AC-B6AA-D020891FA766}" type="datetime1">
              <a:rPr lang="en-US" smtClean="0"/>
              <a:t>4/22/2021</a:t>
            </a:fld>
            <a:endParaRPr lang="en-US"/>
          </a:p>
        </p:txBody>
      </p:sp>
      <p:sp>
        <p:nvSpPr>
          <p:cNvPr id="5" name="Footer Placeholder 4">
            <a:extLst>
              <a:ext uri="{FF2B5EF4-FFF2-40B4-BE49-F238E27FC236}">
                <a16:creationId xmlns:a16="http://schemas.microsoft.com/office/drawing/2014/main" id="{222292FC-D2CA-4801-9680-9E6736F83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3C978-1C97-4FA4-8B35-FB5316782B06}"/>
              </a:ext>
            </a:extLst>
          </p:cNvPr>
          <p:cNvSpPr>
            <a:spLocks noGrp="1"/>
          </p:cNvSpPr>
          <p:nvPr>
            <p:ph type="sldNum" sz="quarter" idx="12"/>
          </p:nvPr>
        </p:nvSpPr>
        <p:spPr/>
        <p:txBody>
          <a:bodyPr/>
          <a:lstStyle/>
          <a:p>
            <a:fld id="{8CC4BC20-893B-45CF-8116-8106A1CEEEF7}" type="slidenum">
              <a:rPr lang="en-US" smtClean="0"/>
              <a:t>‹#›</a:t>
            </a:fld>
            <a:endParaRPr lang="en-US"/>
          </a:p>
        </p:txBody>
      </p:sp>
    </p:spTree>
    <p:extLst>
      <p:ext uri="{BB962C8B-B14F-4D97-AF65-F5344CB8AC3E}">
        <p14:creationId xmlns:p14="http://schemas.microsoft.com/office/powerpoint/2010/main" val="1652975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7086692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41744358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24378818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5342616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79240848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0482424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6449923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1.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7.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9.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6E68F-BBA0-447B-A590-E9FAE823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EF8F4-B75B-4FA4-8457-C454E430A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9FA8-8CF1-48E2-BC21-66E01438C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A1C62-63DE-48F3-9F92-B93FC687F9E4}" type="datetime1">
              <a:rPr lang="en-US" smtClean="0"/>
              <a:t>4/22/2021</a:t>
            </a:fld>
            <a:endParaRPr lang="en-US" dirty="0"/>
          </a:p>
        </p:txBody>
      </p:sp>
      <p:sp>
        <p:nvSpPr>
          <p:cNvPr id="5" name="Footer Placeholder 4">
            <a:extLst>
              <a:ext uri="{FF2B5EF4-FFF2-40B4-BE49-F238E27FC236}">
                <a16:creationId xmlns:a16="http://schemas.microsoft.com/office/drawing/2014/main" id="{5457AF17-FFF7-4D18-A619-86844EB88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4B7971-D4C2-4AC3-82A4-20506F173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4BC20-893B-45CF-8116-8106A1CEEEF7}" type="slidenum">
              <a:rPr lang="en-US" smtClean="0"/>
              <a:t>‹#›</a:t>
            </a:fld>
            <a:endParaRPr lang="en-US" dirty="0"/>
          </a:p>
        </p:txBody>
      </p:sp>
    </p:spTree>
    <p:extLst>
      <p:ext uri="{BB962C8B-B14F-4D97-AF65-F5344CB8AC3E}">
        <p14:creationId xmlns:p14="http://schemas.microsoft.com/office/powerpoint/2010/main" val="34580553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73125827"/>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2">
            <a:extLst>
              <a:ext uri="{FF2B5EF4-FFF2-40B4-BE49-F238E27FC236}">
                <a16:creationId xmlns:a16="http://schemas.microsoft.com/office/drawing/2014/main" id="{0BF8C528-165F-45C6-B7C7-43491A0B930B}"/>
              </a:ext>
            </a:extLst>
          </p:cNvPr>
          <p:cNvSpPr>
            <a:spLocks noGrp="1"/>
          </p:cNvSpPr>
          <p:nvPr>
            <p:ph type="sldNum" sz="quarter" idx="4"/>
          </p:nvPr>
        </p:nvSpPr>
        <p:spPr>
          <a:xfrm>
            <a:off x="8610600" y="6338656"/>
            <a:ext cx="2743200" cy="382819"/>
          </a:xfrm>
          <a:prstGeom prst="rect">
            <a:avLst/>
          </a:prstGeom>
        </p:spPr>
        <p:txBody>
          <a:bodyPr/>
          <a:lstStyle>
            <a:lvl1pPr algn="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111430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6798426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24857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11190433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s://ndc.services.cdc.gov/message-mapping-guide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ndc.services.cdc.gov/conditions/coronavirus-disease-2019-covid-19/" TargetMode="External"/><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hyperlink" Target="https://ndc.services.cdc.gov/message-mapping-guides/" TargetMode="External"/><Relationship Id="rId3" Type="http://schemas.openxmlformats.org/officeDocument/2006/relationships/hyperlink" Target="https://phinvads.cdc.gov/vads/ViewValueSet.action?oid=2.16.840.1.114222.4.11.1004" TargetMode="External"/><Relationship Id="rId7" Type="http://schemas.openxmlformats.org/officeDocument/2006/relationships/hyperlink" Target="https://phinvads.cdc.gov/vads/ViewValueSet.action?oid=2.16.840.1.114222.4.11.1009"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hyperlink" Target="https://phinvads.cdc.gov/vads/ViewValueSet.action?oid=2.16.840.1.114222.4.11.967" TargetMode="External"/><Relationship Id="rId5" Type="http://schemas.openxmlformats.org/officeDocument/2006/relationships/hyperlink" Target="https://phinvads.cdc.gov/vads/ViewValueSet.action?oid=2.16.840.1.114222.4.11.946" TargetMode="External"/><Relationship Id="rId4" Type="http://schemas.openxmlformats.org/officeDocument/2006/relationships/hyperlink" Target="https://phinvads.cdc.gov/vads/ViewValueSet.action?oid=2.16.840.1.114222.4.11.10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June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June</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a:t>
            </a:r>
            <a:r>
              <a:rPr lang="en-US" sz="2400" b="1" dirty="0">
                <a:solidFill>
                  <a:srgbClr val="005DAB"/>
                </a:solidFill>
                <a:latin typeface="Calibri" pitchFamily="34" charset="0"/>
              </a:rPr>
              <a:t>23</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B1AC0DE-9BAE-4E90-8CD9-8DB684B9BAFD}"/>
              </a:ext>
              <a:ext uri="{C183D7F6-B498-43B3-948B-1728B52AA6E4}">
                <adec:decorative xmlns:adec="http://schemas.microsoft.com/office/drawing/2017/decorative" val="1"/>
              </a:ext>
            </a:extLst>
          </p:cNvPr>
          <p:cNvCxnSpPr>
            <a:cxnSpLocks/>
          </p:cNvCxnSpPr>
          <p:nvPr/>
        </p:nvCxnSpPr>
        <p:spPr>
          <a:xfrm>
            <a:off x="2971802" y="1855304"/>
            <a:ext cx="0" cy="5002696"/>
          </a:xfrm>
          <a:prstGeom prst="line">
            <a:avLst/>
          </a:prstGeom>
          <a:ln w="381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14808E-85EA-455D-968B-DE165F30B1B1}"/>
              </a:ext>
            </a:extLst>
          </p:cNvPr>
          <p:cNvSpPr>
            <a:spLocks noGrp="1"/>
          </p:cNvSpPr>
          <p:nvPr>
            <p:ph type="title"/>
          </p:nvPr>
        </p:nvSpPr>
        <p:spPr>
          <a:xfrm>
            <a:off x="225287" y="182691"/>
            <a:ext cx="11701655" cy="1540092"/>
          </a:xfrm>
        </p:spPr>
        <p:txBody>
          <a:bodyPr>
            <a:normAutofit fontScale="90000"/>
          </a:bodyPr>
          <a:lstStyle/>
          <a:p>
            <a:r>
              <a:rPr lang="en-US" sz="4900" b="1" dirty="0">
                <a:solidFill>
                  <a:srgbClr val="C00000"/>
                </a:solidFill>
              </a:rPr>
              <a:t>Multisystem Inflammatory Syndrome (MIS) </a:t>
            </a:r>
            <a:br>
              <a:rPr lang="en-US" sz="4900" b="1" dirty="0">
                <a:solidFill>
                  <a:srgbClr val="C00000"/>
                </a:solidFill>
              </a:rPr>
            </a:br>
            <a:r>
              <a:rPr lang="en-US" sz="4900" b="1" dirty="0">
                <a:solidFill>
                  <a:srgbClr val="005DAB"/>
                </a:solidFill>
              </a:rPr>
              <a:t>Case Notification Process</a:t>
            </a:r>
            <a:br>
              <a:rPr lang="en-US" b="1" dirty="0">
                <a:solidFill>
                  <a:srgbClr val="005DAB"/>
                </a:solidFill>
              </a:rPr>
            </a:br>
            <a:r>
              <a:rPr lang="en-US" sz="3600" b="1" dirty="0">
                <a:solidFill>
                  <a:srgbClr val="005DAB"/>
                </a:solidFill>
              </a:rPr>
              <a:t>with basic info </a:t>
            </a:r>
            <a:r>
              <a:rPr lang="en-US" sz="3600" b="1" i="1" dirty="0">
                <a:solidFill>
                  <a:srgbClr val="005DAB"/>
                </a:solidFill>
              </a:rPr>
              <a:t>initiated</a:t>
            </a:r>
            <a:r>
              <a:rPr lang="en-US" sz="3600" b="1" dirty="0">
                <a:solidFill>
                  <a:srgbClr val="005DAB"/>
                </a:solidFill>
              </a:rPr>
              <a:t> in NNDSS, additional info directly in DCIPHER</a:t>
            </a:r>
            <a:endParaRPr lang="en-US" b="1" dirty="0">
              <a:solidFill>
                <a:srgbClr val="005DAB"/>
              </a:solidFill>
            </a:endParaRPr>
          </a:p>
        </p:txBody>
      </p:sp>
      <p:sp>
        <p:nvSpPr>
          <p:cNvPr id="5" name="Rectangle 4">
            <a:extLst>
              <a:ext uri="{FF2B5EF4-FFF2-40B4-BE49-F238E27FC236}">
                <a16:creationId xmlns:a16="http://schemas.microsoft.com/office/drawing/2014/main" id="{EBCCFE1B-9942-45CC-AD4C-F3F54E37A166}"/>
              </a:ext>
            </a:extLst>
          </p:cNvPr>
          <p:cNvSpPr/>
          <p:nvPr/>
        </p:nvSpPr>
        <p:spPr>
          <a:xfrm>
            <a:off x="225288" y="3998846"/>
            <a:ext cx="1616765" cy="1325563"/>
          </a:xfrm>
          <a:prstGeom prst="rect">
            <a:avLst/>
          </a:prstGeom>
          <a:solidFill>
            <a:srgbClr val="7030A0"/>
          </a:solidFill>
          <a:ln>
            <a:solidFill>
              <a:srgbClr val="421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Jurisdiction Surveillance System(s)*</a:t>
            </a:r>
          </a:p>
        </p:txBody>
      </p:sp>
      <p:sp>
        <p:nvSpPr>
          <p:cNvPr id="6" name="Rectangle 5">
            <a:extLst>
              <a:ext uri="{FF2B5EF4-FFF2-40B4-BE49-F238E27FC236}">
                <a16:creationId xmlns:a16="http://schemas.microsoft.com/office/drawing/2014/main" id="{5E25625A-1BF8-463C-8ED5-5555FF078888}"/>
              </a:ext>
            </a:extLst>
          </p:cNvPr>
          <p:cNvSpPr/>
          <p:nvPr/>
        </p:nvSpPr>
        <p:spPr>
          <a:xfrm>
            <a:off x="4128055"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Notifiable Diseases Surveillance System (NNDSS)</a:t>
            </a:r>
          </a:p>
        </p:txBody>
      </p:sp>
      <p:sp>
        <p:nvSpPr>
          <p:cNvPr id="9" name="Rectangle 8">
            <a:extLst>
              <a:ext uri="{FF2B5EF4-FFF2-40B4-BE49-F238E27FC236}">
                <a16:creationId xmlns:a16="http://schemas.microsoft.com/office/drawing/2014/main" id="{C6AFDB15-349F-4E97-AFBC-E26E63320AF0}"/>
              </a:ext>
            </a:extLst>
          </p:cNvPr>
          <p:cNvSpPr/>
          <p:nvPr/>
        </p:nvSpPr>
        <p:spPr>
          <a:xfrm>
            <a:off x="6692351"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NCIRD NNDSS Analytic Database (NNAD)</a:t>
            </a:r>
          </a:p>
        </p:txBody>
      </p:sp>
      <p:sp>
        <p:nvSpPr>
          <p:cNvPr id="10" name="Flowchart: Alternate Process 9">
            <a:extLst>
              <a:ext uri="{FF2B5EF4-FFF2-40B4-BE49-F238E27FC236}">
                <a16:creationId xmlns:a16="http://schemas.microsoft.com/office/drawing/2014/main" id="{395E72FB-CD74-4566-A2C4-CB650CC78B9A}"/>
              </a:ext>
            </a:extLst>
          </p:cNvPr>
          <p:cNvSpPr/>
          <p:nvPr/>
        </p:nvSpPr>
        <p:spPr>
          <a:xfrm>
            <a:off x="9939132" y="3998846"/>
            <a:ext cx="1987826" cy="1325563"/>
          </a:xfrm>
          <a:prstGeom prst="flowChartAlternateProcess">
            <a:avLst/>
          </a:prstGeom>
          <a:solidFill>
            <a:srgbClr val="A21620"/>
          </a:solidFill>
          <a:ln>
            <a:solidFill>
              <a:srgbClr val="6F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Collation and Integration for Public Health Event Response (DCIPHER)​</a:t>
            </a:r>
          </a:p>
        </p:txBody>
      </p:sp>
      <p:sp>
        <p:nvSpPr>
          <p:cNvPr id="11" name="Flowchart: Document 10">
            <a:extLst>
              <a:ext uri="{FF2B5EF4-FFF2-40B4-BE49-F238E27FC236}">
                <a16:creationId xmlns:a16="http://schemas.microsoft.com/office/drawing/2014/main" id="{1A274BB1-1A08-476E-8540-12F880D4494E}"/>
              </a:ext>
            </a:extLst>
          </p:cNvPr>
          <p:cNvSpPr/>
          <p:nvPr/>
        </p:nvSpPr>
        <p:spPr>
          <a:xfrm>
            <a:off x="2451661" y="2853529"/>
            <a:ext cx="1066782" cy="869149"/>
          </a:xfrm>
          <a:prstGeom prst="flowChartDocument">
            <a:avLst/>
          </a:prstGeom>
          <a:solidFill>
            <a:srgbClr val="D91D2A"/>
          </a:solidFill>
          <a:ln>
            <a:solidFill>
              <a:srgbClr val="A21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CSV</a:t>
            </a:r>
          </a:p>
        </p:txBody>
      </p:sp>
      <p:sp>
        <p:nvSpPr>
          <p:cNvPr id="15" name="TextBox 14">
            <a:extLst>
              <a:ext uri="{FF2B5EF4-FFF2-40B4-BE49-F238E27FC236}">
                <a16:creationId xmlns:a16="http://schemas.microsoft.com/office/drawing/2014/main" id="{0CE4516A-32FE-4FBA-BE4A-AED2DE50BBD1}"/>
              </a:ext>
            </a:extLst>
          </p:cNvPr>
          <p:cNvSpPr txBox="1"/>
          <p:nvPr/>
        </p:nvSpPr>
        <p:spPr>
          <a:xfrm>
            <a:off x="119270" y="2266126"/>
            <a:ext cx="2093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21C5E"/>
                </a:solidFill>
                <a:effectLst/>
                <a:uLnTx/>
                <a:uFillTx/>
                <a:latin typeface="Calibri" panose="020F0502020204030204"/>
                <a:ea typeface="+mn-ea"/>
                <a:cs typeface="+mn-cs"/>
              </a:rPr>
              <a:t>Jurisdiction</a:t>
            </a:r>
          </a:p>
        </p:txBody>
      </p:sp>
      <p:sp>
        <p:nvSpPr>
          <p:cNvPr id="16" name="TextBox 15">
            <a:extLst>
              <a:ext uri="{FF2B5EF4-FFF2-40B4-BE49-F238E27FC236}">
                <a16:creationId xmlns:a16="http://schemas.microsoft.com/office/drawing/2014/main" id="{8F00EDE7-9EAC-4528-9103-385338AD689E}"/>
              </a:ext>
            </a:extLst>
          </p:cNvPr>
          <p:cNvSpPr txBox="1"/>
          <p:nvPr/>
        </p:nvSpPr>
        <p:spPr>
          <a:xfrm>
            <a:off x="5128593" y="2266126"/>
            <a:ext cx="2365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63856"/>
                </a:solidFill>
                <a:effectLst/>
                <a:uLnTx/>
                <a:uFillTx/>
                <a:latin typeface="Calibri" panose="020F0502020204030204"/>
                <a:ea typeface="+mn-ea"/>
                <a:cs typeface="+mn-cs"/>
              </a:rPr>
              <a:t>CDC</a:t>
            </a:r>
          </a:p>
        </p:txBody>
      </p:sp>
      <p:cxnSp>
        <p:nvCxnSpPr>
          <p:cNvPr id="18" name="Straight Arrow Connector 17">
            <a:extLst>
              <a:ext uri="{FF2B5EF4-FFF2-40B4-BE49-F238E27FC236}">
                <a16:creationId xmlns:a16="http://schemas.microsoft.com/office/drawing/2014/main" id="{A7DD8710-5359-4725-93AD-3591F818F85D}"/>
              </a:ext>
              <a:ext uri="{C183D7F6-B498-43B3-948B-1728B52AA6E4}">
                <adec:decorative xmlns:adec="http://schemas.microsoft.com/office/drawing/2017/decorative" val="1"/>
              </a:ext>
            </a:extLst>
          </p:cNvPr>
          <p:cNvCxnSpPr>
            <a:stCxn id="5" idx="3"/>
            <a:endCxn id="6" idx="1"/>
          </p:cNvCxnSpPr>
          <p:nvPr/>
        </p:nvCxnSpPr>
        <p:spPr>
          <a:xfrm>
            <a:off x="1842053" y="4661628"/>
            <a:ext cx="2286002"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38412D-5510-48BD-B282-4D9C122E7326}"/>
              </a:ext>
              <a:ext uri="{C183D7F6-B498-43B3-948B-1728B52AA6E4}">
                <adec:decorative xmlns:adec="http://schemas.microsoft.com/office/drawing/2017/decorative" val="1"/>
              </a:ext>
            </a:extLst>
          </p:cNvPr>
          <p:cNvCxnSpPr>
            <a:cxnSpLocks/>
            <a:stCxn id="6" idx="3"/>
            <a:endCxn id="9" idx="1"/>
          </p:cNvCxnSpPr>
          <p:nvPr/>
        </p:nvCxnSpPr>
        <p:spPr>
          <a:xfrm>
            <a:off x="5950227" y="4661628"/>
            <a:ext cx="74212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5F5FAC-CAF0-4135-A9A7-DD112F500FC8}"/>
              </a:ext>
              <a:ext uri="{C183D7F6-B498-43B3-948B-1728B52AA6E4}">
                <adec:decorative xmlns:adec="http://schemas.microsoft.com/office/drawing/2017/decorative" val="1"/>
              </a:ext>
            </a:extLst>
          </p:cNvPr>
          <p:cNvCxnSpPr>
            <a:cxnSpLocks/>
            <a:stCxn id="9" idx="3"/>
            <a:endCxn id="10" idx="1"/>
          </p:cNvCxnSpPr>
          <p:nvPr/>
        </p:nvCxnSpPr>
        <p:spPr>
          <a:xfrm>
            <a:off x="8514523" y="4661628"/>
            <a:ext cx="142460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705A8CE-3A36-41AC-9924-6AC1EA6EE19F}"/>
              </a:ext>
              <a:ext uri="{C183D7F6-B498-43B3-948B-1728B52AA6E4}">
                <adec:decorative xmlns:adec="http://schemas.microsoft.com/office/drawing/2017/decorative" val="1"/>
              </a:ext>
            </a:extLst>
          </p:cNvPr>
          <p:cNvCxnSpPr>
            <a:cxnSpLocks/>
            <a:stCxn id="5" idx="0"/>
            <a:endCxn id="11" idx="1"/>
          </p:cNvCxnSpPr>
          <p:nvPr/>
        </p:nvCxnSpPr>
        <p:spPr>
          <a:xfrm rot="5400000" flipH="1" flipV="1">
            <a:off x="1387295" y="2934480"/>
            <a:ext cx="710742" cy="1417990"/>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Document 30">
            <a:extLst>
              <a:ext uri="{FF2B5EF4-FFF2-40B4-BE49-F238E27FC236}">
                <a16:creationId xmlns:a16="http://schemas.microsoft.com/office/drawing/2014/main" id="{EDC15C4B-4D86-4B39-A555-C280CBCBB969}"/>
              </a:ext>
            </a:extLst>
          </p:cNvPr>
          <p:cNvSpPr/>
          <p:nvPr/>
        </p:nvSpPr>
        <p:spPr>
          <a:xfrm>
            <a:off x="2305883" y="4268813"/>
            <a:ext cx="1358339" cy="8691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Genv2 MMG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NETSS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NBS MM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Connector: Elbow 36">
            <a:extLst>
              <a:ext uri="{FF2B5EF4-FFF2-40B4-BE49-F238E27FC236}">
                <a16:creationId xmlns:a16="http://schemas.microsoft.com/office/drawing/2014/main" id="{DD62148A-0AC7-4C8E-99B6-EE323584CBC0}"/>
              </a:ext>
              <a:ext uri="{C183D7F6-B498-43B3-948B-1728B52AA6E4}">
                <adec:decorative xmlns:adec="http://schemas.microsoft.com/office/drawing/2017/decorative" val="1"/>
              </a:ext>
            </a:extLst>
          </p:cNvPr>
          <p:cNvCxnSpPr>
            <a:stCxn id="11" idx="3"/>
            <a:endCxn id="10" idx="0"/>
          </p:cNvCxnSpPr>
          <p:nvPr/>
        </p:nvCxnSpPr>
        <p:spPr>
          <a:xfrm>
            <a:off x="3518443" y="3288104"/>
            <a:ext cx="7414602" cy="710742"/>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98AA599-B4E7-4B75-90FA-D3D0B35CF3E2}"/>
              </a:ext>
            </a:extLst>
          </p:cNvPr>
          <p:cNvSpPr txBox="1"/>
          <p:nvPr/>
        </p:nvSpPr>
        <p:spPr>
          <a:xfrm>
            <a:off x="225288" y="5685183"/>
            <a:ext cx="16167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21C5E"/>
                </a:solidFill>
                <a:effectLst/>
                <a:uLnTx/>
                <a:uFillTx/>
                <a:latin typeface="Calibri" panose="020F0502020204030204"/>
                <a:ea typeface="+mn-ea"/>
                <a:cs typeface="+mn-cs"/>
              </a:rPr>
              <a:t>*May include outbreak system, integration engine, etc.</a:t>
            </a:r>
          </a:p>
        </p:txBody>
      </p:sp>
      <p:sp>
        <p:nvSpPr>
          <p:cNvPr id="3" name="Flowchart: Connector 2">
            <a:extLst>
              <a:ext uri="{FF2B5EF4-FFF2-40B4-BE49-F238E27FC236}">
                <a16:creationId xmlns:a16="http://schemas.microsoft.com/office/drawing/2014/main" id="{6100EC9D-05BE-4DC7-BAB5-CF8AF65DECEE}"/>
              </a:ext>
            </a:extLst>
          </p:cNvPr>
          <p:cNvSpPr/>
          <p:nvPr/>
        </p:nvSpPr>
        <p:spPr>
          <a:xfrm>
            <a:off x="1232461" y="3048778"/>
            <a:ext cx="450574" cy="43457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20" name="Flowchart: Connector 19">
            <a:extLst>
              <a:ext uri="{FF2B5EF4-FFF2-40B4-BE49-F238E27FC236}">
                <a16:creationId xmlns:a16="http://schemas.microsoft.com/office/drawing/2014/main" id="{5894EBFE-D34B-418A-B6E9-293D598B581F}"/>
              </a:ext>
            </a:extLst>
          </p:cNvPr>
          <p:cNvSpPr/>
          <p:nvPr/>
        </p:nvSpPr>
        <p:spPr>
          <a:xfrm>
            <a:off x="1855309" y="4433421"/>
            <a:ext cx="450574" cy="434574"/>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Slide Number Placeholder 3">
            <a:extLst>
              <a:ext uri="{FF2B5EF4-FFF2-40B4-BE49-F238E27FC236}">
                <a16:creationId xmlns:a16="http://schemas.microsoft.com/office/drawing/2014/main" id="{38DF3319-1058-4EA0-A95F-C7DEACA6BFCF}"/>
              </a:ext>
            </a:extLst>
          </p:cNvPr>
          <p:cNvSpPr>
            <a:spLocks noGrp="1"/>
          </p:cNvSpPr>
          <p:nvPr>
            <p:ph type="sldNum" sz="quarter" idx="12"/>
          </p:nvPr>
        </p:nvSpPr>
        <p:spPr/>
        <p:txBody>
          <a:bodyPr/>
          <a:lstStyle/>
          <a:p>
            <a:fld id="{B1808B90-C856-4DD9-AE7E-B04D6EB9DAE8}" type="slidenum">
              <a:rPr lang="en-US" sz="1800" b="1">
                <a:solidFill>
                  <a:srgbClr val="002060"/>
                </a:solidFill>
                <a:latin typeface="Calibri" panose="020F0502020204030204" pitchFamily="34" charset="0"/>
                <a:cs typeface="Calibri" panose="020F0502020204030204" pitchFamily="34" charset="0"/>
              </a:rPr>
              <a:pPr/>
              <a:t>10</a:t>
            </a:fld>
            <a:endParaRPr lang="en-US" dirty="0"/>
          </a:p>
        </p:txBody>
      </p:sp>
    </p:spTree>
    <p:extLst>
      <p:ext uri="{BB962C8B-B14F-4D97-AF65-F5344CB8AC3E}">
        <p14:creationId xmlns:p14="http://schemas.microsoft.com/office/powerpoint/2010/main" val="429329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COVID-19</a:t>
            </a:r>
            <a:r>
              <a:rPr lang="en-US" i="1" dirty="0"/>
              <a:t> </a:t>
            </a:r>
            <a:r>
              <a:rPr lang="en-US" dirty="0"/>
              <a:t>Notification</a:t>
            </a:r>
          </a:p>
        </p:txBody>
      </p:sp>
      <p:sp>
        <p:nvSpPr>
          <p:cNvPr id="4" name="TextBox 3"/>
          <p:cNvSpPr txBox="1"/>
          <p:nvPr/>
        </p:nvSpPr>
        <p:spPr>
          <a:xfrm>
            <a:off x="1647206" y="2344584"/>
            <a:ext cx="1845343" cy="7487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ID, age, sex, hospitalized…</a:t>
            </a:r>
          </a:p>
        </p:txBody>
      </p:sp>
      <p:sp>
        <p:nvSpPr>
          <p:cNvPr id="12" name="TextBox 11"/>
          <p:cNvSpPr txBox="1"/>
          <p:nvPr/>
        </p:nvSpPr>
        <p:spPr>
          <a:xfrm>
            <a:off x="4760864" y="2344584"/>
            <a:ext cx="2335261" cy="10770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Signs and symptoms, exposures, etc.</a:t>
            </a:r>
          </a:p>
        </p:txBody>
      </p:sp>
      <p:sp>
        <p:nvSpPr>
          <p:cNvPr id="13" name="TextBox 12"/>
          <p:cNvSpPr txBox="1"/>
          <p:nvPr/>
        </p:nvSpPr>
        <p:spPr>
          <a:xfrm>
            <a:off x="8364440" y="2344584"/>
            <a:ext cx="1847508" cy="10770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Order Number, Test Ordered Name…</a:t>
            </a:r>
          </a:p>
        </p:txBody>
      </p:sp>
      <p:grpSp>
        <p:nvGrpSpPr>
          <p:cNvPr id="15" name="Group 14" descr="Diagram containing an example of COVID-19 Notification. Describing a HL7 message beginning with Generic v2 on to COVID-19 specific data elements and ending with a lab template that is optional  "/>
          <p:cNvGrpSpPr/>
          <p:nvPr/>
        </p:nvGrpSpPr>
        <p:grpSpPr>
          <a:xfrm>
            <a:off x="912108" y="3540563"/>
            <a:ext cx="10367785" cy="2666773"/>
            <a:chOff x="-521052" y="2092215"/>
            <a:chExt cx="7775838" cy="2000080"/>
          </a:xfrm>
        </p:grpSpPr>
        <p:sp>
          <p:nvSpPr>
            <p:cNvPr id="16" name="Chevron 15"/>
            <p:cNvSpPr/>
            <p:nvPr/>
          </p:nvSpPr>
          <p:spPr>
            <a:xfrm>
              <a:off x="-521052" y="2092215"/>
              <a:ext cx="2743200" cy="1157002"/>
            </a:xfrm>
            <a:prstGeom prst="chevron">
              <a:avLst/>
            </a:prstGeom>
            <a:ln>
              <a:solidFill>
                <a:schemeClr val="accent6"/>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Myriad Web Pro"/>
                  <a:ea typeface="+mn-ea"/>
                  <a:cs typeface="+mn-cs"/>
                </a:rPr>
                <a:t>Generic v2</a:t>
              </a:r>
            </a:p>
          </p:txBody>
        </p:sp>
        <p:sp>
          <p:nvSpPr>
            <p:cNvPr id="18" name="Left Brace 17"/>
            <p:cNvSpPr/>
            <p:nvPr/>
          </p:nvSpPr>
          <p:spPr>
            <a:xfrm rot="16200000">
              <a:off x="3256865" y="-404581"/>
              <a:ext cx="220006" cy="777583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0" name="TextBox 19"/>
            <p:cNvSpPr txBox="1"/>
            <p:nvPr/>
          </p:nvSpPr>
          <p:spPr>
            <a:xfrm>
              <a:off x="2365515" y="3699880"/>
              <a:ext cx="2079127" cy="39241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One HL7 message</a:t>
              </a:r>
            </a:p>
          </p:txBody>
        </p:sp>
        <p:sp>
          <p:nvSpPr>
            <p:cNvPr id="22" name="Chevron 21"/>
            <p:cNvSpPr/>
            <p:nvPr/>
          </p:nvSpPr>
          <p:spPr>
            <a:xfrm>
              <a:off x="1968496" y="2092215"/>
              <a:ext cx="2743200" cy="1157002"/>
            </a:xfrm>
            <a:prstGeom prst="chevron">
              <a:avLst/>
            </a:prstGeom>
            <a:solidFill>
              <a:schemeClr val="accent6"/>
            </a:solidFill>
            <a:ln>
              <a:solidFill>
                <a:schemeClr val="accent6"/>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67" b="0" i="0" u="none" strike="noStrike" kern="1200" cap="none" spc="0" normalizeH="0" baseline="0" noProof="0" dirty="0">
                  <a:ln>
                    <a:noFill/>
                  </a:ln>
                  <a:solidFill>
                    <a:srgbClr val="FFFFFF"/>
                  </a:solidFill>
                  <a:effectLst/>
                  <a:uLnTx/>
                  <a:uFillTx/>
                  <a:latin typeface="Myriad Web Pro"/>
                  <a:ea typeface="+mn-ea"/>
                  <a:cs typeface="+mn-cs"/>
                </a:rPr>
                <a:t>COVID-19-specific Data Elements</a:t>
              </a:r>
            </a:p>
          </p:txBody>
        </p:sp>
        <p:sp>
          <p:nvSpPr>
            <p:cNvPr id="25" name="Chevron 24"/>
            <p:cNvSpPr/>
            <p:nvPr/>
          </p:nvSpPr>
          <p:spPr>
            <a:xfrm>
              <a:off x="4458045" y="2092215"/>
              <a:ext cx="2743200" cy="1159341"/>
            </a:xfrm>
            <a:prstGeom prst="chevron">
              <a:avLst/>
            </a:prstGeom>
            <a:solidFill>
              <a:schemeClr val="accent5">
                <a:lumMod val="40000"/>
                <a:lumOff val="60000"/>
              </a:schemeClr>
            </a:solidFill>
            <a:ln>
              <a:solidFill>
                <a:schemeClr val="accent6"/>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nchorCtr="0"/>
            <a:lstStyle/>
            <a:p>
              <a:pPr marL="0" marR="0" lvl="0" indent="0" algn="ctr" defTabSz="888978" rtl="0" eaLnBrk="0" fontAlgn="base" latinLnBrk="0" hangingPunct="0">
                <a:lnSpc>
                  <a:spcPct val="9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Myriad Web Pro"/>
                  <a:ea typeface="+mn-ea"/>
                  <a:cs typeface="+mn-cs"/>
                </a:rPr>
                <a:t>Lab</a:t>
              </a:r>
              <a:r>
                <a:rPr kumimoji="0" lang="en-US" sz="2400" b="1" i="0" u="none" strike="noStrike" kern="1200" cap="none" spc="0" normalizeH="0" baseline="0" noProof="0" dirty="0">
                  <a:ln>
                    <a:noFill/>
                  </a:ln>
                  <a:solidFill>
                    <a:srgbClr val="FFFFFF"/>
                  </a:solidFill>
                  <a:effectLst/>
                  <a:uLnTx/>
                  <a:uFillTx/>
                  <a:latin typeface="Myriad Web Pro"/>
                  <a:ea typeface="+mn-ea"/>
                  <a:cs typeface="+mn-cs"/>
                </a:rPr>
                <a:t> </a:t>
              </a:r>
              <a:r>
                <a:rPr kumimoji="0" lang="en-US" sz="2133" b="0" i="0" u="none" strike="noStrike" kern="1200" cap="none" spc="0" normalizeH="0" baseline="0" noProof="0" dirty="0">
                  <a:ln>
                    <a:noFill/>
                  </a:ln>
                  <a:solidFill>
                    <a:srgbClr val="FFFFFF"/>
                  </a:solidFill>
                  <a:effectLst/>
                  <a:uLnTx/>
                  <a:uFillTx/>
                  <a:latin typeface="Myriad Web Pro"/>
                  <a:ea typeface="+mn-ea"/>
                  <a:cs typeface="+mn-cs"/>
                </a:rPr>
                <a:t>Template</a:t>
              </a:r>
            </a:p>
            <a:p>
              <a:pPr marL="0" marR="0" lvl="0" indent="0" algn="ctr" defTabSz="888978" rtl="0" eaLnBrk="0" fontAlgn="base" latinLnBrk="0" hangingPunct="0">
                <a:lnSpc>
                  <a:spcPct val="9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Myriad Web Pro"/>
                  <a:ea typeface="+mn-ea"/>
                  <a:cs typeface="+mn-cs"/>
                </a:rPr>
                <a:t>(Optional) </a:t>
              </a:r>
              <a:endParaRPr kumimoji="0" lang="en-US" sz="2400" b="1" i="0" u="none" strike="noStrike" kern="1200" cap="none" spc="0" normalizeH="0" baseline="0" noProof="0" dirty="0">
                <a:ln>
                  <a:noFill/>
                </a:ln>
                <a:solidFill>
                  <a:srgbClr val="FFFFFF"/>
                </a:solidFill>
                <a:effectLst/>
                <a:uLnTx/>
                <a:uFillTx/>
                <a:latin typeface="Myriad Web Pro"/>
                <a:ea typeface="+mn-ea"/>
                <a:cs typeface="+mn-cs"/>
              </a:endParaRPr>
            </a:p>
          </p:txBody>
        </p:sp>
      </p:grpSp>
      <p:sp>
        <p:nvSpPr>
          <p:cNvPr id="14" name="Slide Number Placeholder 3">
            <a:extLst>
              <a:ext uri="{FF2B5EF4-FFF2-40B4-BE49-F238E27FC236}">
                <a16:creationId xmlns:a16="http://schemas.microsoft.com/office/drawing/2014/main" id="{7F250F1D-890D-4D8F-8344-E42EE93D068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21815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4664-F394-4BFE-B164-E3CA63ED62CA}"/>
              </a:ext>
            </a:extLst>
          </p:cNvPr>
          <p:cNvSpPr>
            <a:spLocks noGrp="1"/>
          </p:cNvSpPr>
          <p:nvPr>
            <p:ph type="title"/>
          </p:nvPr>
        </p:nvSpPr>
        <p:spPr/>
        <p:txBody>
          <a:bodyPr/>
          <a:lstStyle/>
          <a:p>
            <a:r>
              <a:rPr lang="en-US" dirty="0"/>
              <a:t>External Review Results</a:t>
            </a:r>
          </a:p>
        </p:txBody>
      </p:sp>
      <p:sp>
        <p:nvSpPr>
          <p:cNvPr id="3" name="Text Placeholder 2">
            <a:extLst>
              <a:ext uri="{FF2B5EF4-FFF2-40B4-BE49-F238E27FC236}">
                <a16:creationId xmlns:a16="http://schemas.microsoft.com/office/drawing/2014/main" id="{C632100E-B8D7-49B5-8FDF-99986591F124}"/>
              </a:ext>
            </a:extLst>
          </p:cNvPr>
          <p:cNvSpPr>
            <a:spLocks noGrp="1"/>
          </p:cNvSpPr>
          <p:nvPr>
            <p:ph type="body" sz="quarter" idx="10"/>
          </p:nvPr>
        </p:nvSpPr>
        <p:spPr/>
        <p:txBody>
          <a:bodyPr/>
          <a:lstStyle/>
          <a:p>
            <a:endParaRPr lang="en-US" sz="2670" dirty="0"/>
          </a:p>
          <a:p>
            <a:r>
              <a:rPr lang="en-US" sz="2670" dirty="0"/>
              <a:t>4 Business Day Review</a:t>
            </a:r>
          </a:p>
          <a:p>
            <a:pPr lvl="1"/>
            <a:r>
              <a:rPr lang="en-US" sz="2670" dirty="0"/>
              <a:t>6/5 – 6/11</a:t>
            </a:r>
          </a:p>
          <a:p>
            <a:r>
              <a:rPr lang="en-US" sz="2670" dirty="0"/>
              <a:t>15 Entities Provide Feedback</a:t>
            </a:r>
          </a:p>
          <a:p>
            <a:pPr lvl="1"/>
            <a:r>
              <a:rPr lang="en-US" sz="2000" dirty="0"/>
              <a:t>3 Internal CDC Groups</a:t>
            </a:r>
          </a:p>
          <a:p>
            <a:pPr lvl="1"/>
            <a:r>
              <a:rPr lang="en-US" sz="2000" dirty="0"/>
              <a:t>12 States</a:t>
            </a:r>
          </a:p>
          <a:p>
            <a:r>
              <a:rPr lang="en-US" sz="2670" dirty="0"/>
              <a:t>308 Comments total</a:t>
            </a:r>
          </a:p>
          <a:p>
            <a:pPr lvl="1"/>
            <a:endParaRPr lang="en-US" sz="2000" dirty="0"/>
          </a:p>
          <a:p>
            <a:pPr lvl="1"/>
            <a:endParaRPr lang="en-US" sz="2000" dirty="0"/>
          </a:p>
        </p:txBody>
      </p:sp>
      <p:sp>
        <p:nvSpPr>
          <p:cNvPr id="5" name="Slide Number Placeholder 3">
            <a:extLst>
              <a:ext uri="{FF2B5EF4-FFF2-40B4-BE49-F238E27FC236}">
                <a16:creationId xmlns:a16="http://schemas.microsoft.com/office/drawing/2014/main" id="{47D49D2F-65AB-40BC-88DE-46EA50F78C2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Explosion: 14 Points 3">
            <a:extLst>
              <a:ext uri="{FF2B5EF4-FFF2-40B4-BE49-F238E27FC236}">
                <a16:creationId xmlns:a16="http://schemas.microsoft.com/office/drawing/2014/main" id="{5B3483B4-E160-4C33-BE4A-A042F111B4AD}"/>
              </a:ext>
              <a:ext uri="{C183D7F6-B498-43B3-948B-1728B52AA6E4}">
                <adec:decorative xmlns:adec="http://schemas.microsoft.com/office/drawing/2017/decorative" val="1"/>
              </a:ext>
            </a:extLst>
          </p:cNvPr>
          <p:cNvSpPr/>
          <p:nvPr/>
        </p:nvSpPr>
        <p:spPr>
          <a:xfrm rot="930249">
            <a:off x="5943601" y="1698171"/>
            <a:ext cx="5410199" cy="4302579"/>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7" name="TextBox 6">
            <a:extLst>
              <a:ext uri="{FF2B5EF4-FFF2-40B4-BE49-F238E27FC236}">
                <a16:creationId xmlns:a16="http://schemas.microsoft.com/office/drawing/2014/main" id="{4857C134-F5E0-44C8-BB3F-0C1738F56E88}"/>
              </a:ext>
            </a:extLst>
          </p:cNvPr>
          <p:cNvSpPr txBox="1"/>
          <p:nvPr/>
        </p:nvSpPr>
        <p:spPr>
          <a:xfrm>
            <a:off x="6997959" y="3491110"/>
            <a:ext cx="27991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THANK YOU!</a:t>
            </a:r>
          </a:p>
        </p:txBody>
      </p:sp>
    </p:spTree>
    <p:extLst>
      <p:ext uri="{BB962C8B-B14F-4D97-AF65-F5344CB8AC3E}">
        <p14:creationId xmlns:p14="http://schemas.microsoft.com/office/powerpoint/2010/main" val="38797116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4664-F394-4BFE-B164-E3CA63ED62CA}"/>
              </a:ext>
            </a:extLst>
          </p:cNvPr>
          <p:cNvSpPr>
            <a:spLocks noGrp="1"/>
          </p:cNvSpPr>
          <p:nvPr>
            <p:ph type="title"/>
          </p:nvPr>
        </p:nvSpPr>
        <p:spPr/>
        <p:txBody>
          <a:bodyPr/>
          <a:lstStyle/>
          <a:p>
            <a:r>
              <a:rPr lang="en-US" dirty="0"/>
              <a:t>Differences from the Case Report Form</a:t>
            </a:r>
          </a:p>
        </p:txBody>
      </p:sp>
      <p:sp>
        <p:nvSpPr>
          <p:cNvPr id="3" name="Text Placeholder 2">
            <a:extLst>
              <a:ext uri="{FF2B5EF4-FFF2-40B4-BE49-F238E27FC236}">
                <a16:creationId xmlns:a16="http://schemas.microsoft.com/office/drawing/2014/main" id="{C632100E-B8D7-49B5-8FDF-99986591F124}"/>
              </a:ext>
            </a:extLst>
          </p:cNvPr>
          <p:cNvSpPr>
            <a:spLocks noGrp="1"/>
          </p:cNvSpPr>
          <p:nvPr>
            <p:ph type="body" sz="quarter" idx="10"/>
          </p:nvPr>
        </p:nvSpPr>
        <p:spPr>
          <a:xfrm>
            <a:off x="609600" y="1417639"/>
            <a:ext cx="10972800" cy="4455584"/>
          </a:xfrm>
        </p:spPr>
        <p:txBody>
          <a:bodyPr/>
          <a:lstStyle/>
          <a:p>
            <a:r>
              <a:rPr lang="en-US" sz="2670" dirty="0"/>
              <a:t>Repeating Groups Used for:</a:t>
            </a:r>
            <a:r>
              <a:rPr lang="en-US" sz="2800" dirty="0"/>
              <a:t>     </a:t>
            </a:r>
          </a:p>
          <a:p>
            <a:pPr lvl="1"/>
            <a:r>
              <a:rPr lang="en-US" sz="2000" dirty="0"/>
              <a:t>Exposures</a:t>
            </a:r>
          </a:p>
          <a:p>
            <a:pPr lvl="1"/>
            <a:r>
              <a:rPr lang="en-US" sz="2000" dirty="0"/>
              <a:t>Travel</a:t>
            </a:r>
          </a:p>
          <a:p>
            <a:pPr lvl="1"/>
            <a:r>
              <a:rPr lang="en-US" sz="2000" dirty="0"/>
              <a:t>Clinical Findings</a:t>
            </a:r>
          </a:p>
          <a:p>
            <a:pPr lvl="1"/>
            <a:r>
              <a:rPr lang="en-US" sz="2000" dirty="0"/>
              <a:t>Treatment/Intervention</a:t>
            </a:r>
          </a:p>
          <a:p>
            <a:pPr lvl="1"/>
            <a:r>
              <a:rPr lang="en-US" sz="2000" dirty="0"/>
              <a:t>Signs and Symptoms</a:t>
            </a:r>
          </a:p>
          <a:p>
            <a:pPr lvl="1"/>
            <a:r>
              <a:rPr lang="en-US" sz="2000" dirty="0"/>
              <a:t>Risk Factors</a:t>
            </a:r>
          </a:p>
          <a:p>
            <a:pPr marL="76199" indent="0">
              <a:buNone/>
            </a:pPr>
            <a:endParaRPr lang="en-US" sz="2670" dirty="0"/>
          </a:p>
          <a:p>
            <a:r>
              <a:rPr lang="en-US" sz="2670" dirty="0"/>
              <a:t>Tribal Enrollment:</a:t>
            </a:r>
          </a:p>
          <a:p>
            <a:pPr lvl="1"/>
            <a:r>
              <a:rPr lang="en-US" sz="2000" dirty="0"/>
              <a:t>Indicate tribe enrolled</a:t>
            </a:r>
          </a:p>
          <a:p>
            <a:pPr marL="0" indent="0">
              <a:buNone/>
            </a:pPr>
            <a:endParaRPr lang="en-US" sz="2000" dirty="0"/>
          </a:p>
          <a:p>
            <a:endParaRPr lang="en-US" sz="2000" dirty="0"/>
          </a:p>
        </p:txBody>
      </p:sp>
      <p:sp>
        <p:nvSpPr>
          <p:cNvPr id="5" name="Slide Number Placeholder 3">
            <a:extLst>
              <a:ext uri="{FF2B5EF4-FFF2-40B4-BE49-F238E27FC236}">
                <a16:creationId xmlns:a16="http://schemas.microsoft.com/office/drawing/2014/main" id="{2DCA6BFC-E649-40F4-8BD5-89A59EFA504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Text Placeholder 2">
            <a:extLst>
              <a:ext uri="{FF2B5EF4-FFF2-40B4-BE49-F238E27FC236}">
                <a16:creationId xmlns:a16="http://schemas.microsoft.com/office/drawing/2014/main" id="{862EA812-2DB0-4E86-9F95-5F17BADDA961}"/>
              </a:ext>
            </a:extLst>
          </p:cNvPr>
          <p:cNvSpPr txBox="1">
            <a:spLocks/>
          </p:cNvSpPr>
          <p:nvPr/>
        </p:nvSpPr>
        <p:spPr bwMode="auto">
          <a:xfrm>
            <a:off x="5643153" y="1480458"/>
            <a:ext cx="5939247" cy="439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200" marR="0" lvl="0" indent="-294210" algn="l" defTabSz="914400" rtl="0" eaLnBrk="1" fontAlgn="base" latinLnBrk="0" hangingPunct="1">
              <a:lnSpc>
                <a:spcPct val="100000"/>
              </a:lnSpc>
              <a:spcBef>
                <a:spcPts val="768"/>
              </a:spcBef>
              <a:spcAft>
                <a:spcPct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Selected Text Fields Changed to Coded</a:t>
            </a:r>
          </a:p>
          <a:p>
            <a:pPr marL="162990" marR="0" lvl="0" indent="0" algn="l" defTabSz="914400" rtl="0" eaLnBrk="1" fontAlgn="base" latinLnBrk="0" hangingPunct="1">
              <a:lnSpc>
                <a:spcPct val="100000"/>
              </a:lnSpc>
              <a:spcBef>
                <a:spcPts val="768"/>
              </a:spcBef>
              <a:spcAft>
                <a:spcPct val="0"/>
              </a:spcAft>
              <a:buClr>
                <a:srgbClr val="0088B7"/>
              </a:buClr>
              <a:buSzTx/>
              <a:buFont typeface="Wingdings" panose="05000000000000000000" pitchFamily="2" charset="2"/>
              <a:buNone/>
              <a:tabLst/>
              <a:defRPr/>
            </a:pPr>
            <a:r>
              <a:rPr kumimoji="0" lang="en-US" sz="267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 </a:t>
            </a:r>
          </a:p>
          <a:p>
            <a:pPr marL="620190" marR="0" lvl="0" indent="-457200" algn="l" defTabSz="914400" rtl="0" eaLnBrk="1" fontAlgn="base" latinLnBrk="0" hangingPunct="1">
              <a:lnSpc>
                <a:spcPct val="100000"/>
              </a:lnSpc>
              <a:spcBef>
                <a:spcPts val="768"/>
              </a:spcBef>
              <a:spcAft>
                <a:spcPct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Information Added to MMG</a:t>
            </a:r>
            <a:r>
              <a:rPr kumimoji="0" lang="en-US" sz="2670" b="1"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 </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Pregnancy Trimester, Weeks Gestation</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Industry and Occupation Repeating Group</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Travel Dates</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Type of Other Diagnosis</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Reason for Testing </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Supporting Lab Information </a:t>
            </a:r>
          </a:p>
          <a:p>
            <a:pPr marL="1153576" marR="0" lvl="1" indent="-457200" algn="l" defTabSz="914400" rtl="0" eaLnBrk="1" fontAlgn="base" latinLnBrk="0" hangingPunct="1">
              <a:lnSpc>
                <a:spcPct val="100000"/>
              </a:lnSpc>
              <a:spcBef>
                <a:spcPts val="768"/>
              </a:spcBef>
              <a:spcAft>
                <a:spcPct val="0"/>
              </a:spcAft>
              <a:buClr>
                <a:srgbClr val="3D6C2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rPr>
              <a:t>Vaccine Information </a:t>
            </a:r>
          </a:p>
          <a:p>
            <a:pPr marL="162990" marR="0" lvl="0" indent="0" algn="l" defTabSz="914400" rtl="0" eaLnBrk="1" fontAlgn="base" latinLnBrk="0" hangingPunct="1">
              <a:lnSpc>
                <a:spcPct val="100000"/>
              </a:lnSpc>
              <a:spcBef>
                <a:spcPts val="768"/>
              </a:spcBef>
              <a:spcAft>
                <a:spcPct val="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a:p>
            <a:pPr marL="162990" marR="0" lvl="0" indent="0" algn="l" defTabSz="914400" rtl="0" eaLnBrk="1" fontAlgn="base" latinLnBrk="0" hangingPunct="1">
              <a:lnSpc>
                <a:spcPct val="100000"/>
              </a:lnSpc>
              <a:spcBef>
                <a:spcPts val="768"/>
              </a:spcBef>
              <a:spcAft>
                <a:spcPct val="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a:p>
            <a:pPr marL="552435" marR="0" lvl="1" indent="0" algn="l" defTabSz="914400" rtl="0" eaLnBrk="1" fontAlgn="base" latinLnBrk="0" hangingPunct="1">
              <a:lnSpc>
                <a:spcPct val="100000"/>
              </a:lnSpc>
              <a:spcBef>
                <a:spcPts val="0"/>
              </a:spcBef>
              <a:spcAft>
                <a:spcPct val="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552435" marR="0" lvl="1" indent="0" algn="l" defTabSz="914400" rtl="0" eaLnBrk="1" fontAlgn="base" latinLnBrk="0" hangingPunct="1">
              <a:lnSpc>
                <a:spcPct val="100000"/>
              </a:lnSpc>
              <a:spcBef>
                <a:spcPts val="0"/>
              </a:spcBef>
              <a:spcAft>
                <a:spcPct val="0"/>
              </a:spcAft>
              <a:buClr>
                <a:srgbClr val="3D6C2A"/>
              </a:buClr>
              <a:buSzTx/>
              <a:buFont typeface="Arial" panose="020B0604020202020204" pitchFamily="34" charset="0"/>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30682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4664-F394-4BFE-B164-E3CA63ED62CA}"/>
              </a:ext>
            </a:extLst>
          </p:cNvPr>
          <p:cNvSpPr>
            <a:spLocks noGrp="1"/>
          </p:cNvSpPr>
          <p:nvPr>
            <p:ph type="title"/>
          </p:nvPr>
        </p:nvSpPr>
        <p:spPr/>
        <p:txBody>
          <a:bodyPr/>
          <a:lstStyle/>
          <a:p>
            <a:r>
              <a:rPr lang="en-US" dirty="0"/>
              <a:t>Differences from the Case Report Form</a:t>
            </a:r>
          </a:p>
        </p:txBody>
      </p:sp>
      <p:sp>
        <p:nvSpPr>
          <p:cNvPr id="3" name="Text Placeholder 2">
            <a:extLst>
              <a:ext uri="{FF2B5EF4-FFF2-40B4-BE49-F238E27FC236}">
                <a16:creationId xmlns:a16="http://schemas.microsoft.com/office/drawing/2014/main" id="{C632100E-B8D7-49B5-8FDF-99986591F124}"/>
              </a:ext>
            </a:extLst>
          </p:cNvPr>
          <p:cNvSpPr>
            <a:spLocks noGrp="1"/>
          </p:cNvSpPr>
          <p:nvPr>
            <p:ph type="body" sz="quarter" idx="10"/>
          </p:nvPr>
        </p:nvSpPr>
        <p:spPr/>
        <p:txBody>
          <a:bodyPr/>
          <a:lstStyle/>
          <a:p>
            <a:r>
              <a:rPr lang="en-US" sz="2670" dirty="0"/>
              <a:t>Tribal Enrollment:</a:t>
            </a:r>
          </a:p>
          <a:p>
            <a:pPr lvl="1"/>
            <a:r>
              <a:rPr lang="en-US" sz="2000" dirty="0"/>
              <a:t>Indicate tribe enrolled instead of check box for enrolled</a:t>
            </a:r>
          </a:p>
          <a:p>
            <a:r>
              <a:rPr lang="en-US" sz="2670" dirty="0"/>
              <a:t>Language</a:t>
            </a:r>
          </a:p>
          <a:p>
            <a:pPr lvl="1"/>
            <a:r>
              <a:rPr lang="en-US" sz="2000" dirty="0"/>
              <a:t>Can send for any case</a:t>
            </a:r>
          </a:p>
          <a:p>
            <a:r>
              <a:rPr lang="en-US" sz="2670" dirty="0"/>
              <a:t>Text to Coded</a:t>
            </a:r>
          </a:p>
          <a:p>
            <a:pPr lvl="1"/>
            <a:r>
              <a:rPr lang="en-US" sz="2000" dirty="0"/>
              <a:t>Language</a:t>
            </a:r>
          </a:p>
          <a:p>
            <a:pPr lvl="1"/>
            <a:r>
              <a:rPr lang="en-US" sz="2000" dirty="0"/>
              <a:t>State</a:t>
            </a:r>
          </a:p>
          <a:p>
            <a:pPr lvl="1"/>
            <a:r>
              <a:rPr lang="en-US" sz="2000" dirty="0"/>
              <a:t>Country</a:t>
            </a:r>
          </a:p>
          <a:p>
            <a:pPr lvl="1"/>
            <a:r>
              <a:rPr lang="en-US" sz="2000" dirty="0"/>
              <a:t>Tribe Name</a:t>
            </a:r>
          </a:p>
          <a:p>
            <a:pPr lvl="1"/>
            <a:r>
              <a:rPr lang="en-US" sz="2000" dirty="0"/>
              <a:t>Tribe Enrolled</a:t>
            </a:r>
          </a:p>
          <a:p>
            <a:pPr lvl="1"/>
            <a:r>
              <a:rPr lang="en-US" sz="2000" dirty="0"/>
              <a:t>Critical Infrastructure Workplace Setting </a:t>
            </a:r>
          </a:p>
          <a:p>
            <a:pPr lvl="1"/>
            <a:endParaRPr lang="en-US" sz="2000" dirty="0"/>
          </a:p>
          <a:p>
            <a:pPr marL="609585" lvl="1" indent="0">
              <a:buNone/>
            </a:pPr>
            <a:endParaRPr lang="en-US" sz="2000" dirty="0"/>
          </a:p>
        </p:txBody>
      </p:sp>
      <p:pic>
        <p:nvPicPr>
          <p:cNvPr id="6" name="Picture 5" descr="Screen shot of Case Demographics section from the Case Report Form. Highlighting does the case have any tribal affiliation? tribal name(s) and enrolled member">
            <a:extLst>
              <a:ext uri="{FF2B5EF4-FFF2-40B4-BE49-F238E27FC236}">
                <a16:creationId xmlns:a16="http://schemas.microsoft.com/office/drawing/2014/main" id="{0F8B829F-D6CD-445E-9CCE-ECAEB00EB09A}"/>
              </a:ext>
            </a:extLst>
          </p:cNvPr>
          <p:cNvPicPr>
            <a:picLocks noChangeAspect="1"/>
          </p:cNvPicPr>
          <p:nvPr/>
        </p:nvPicPr>
        <p:blipFill>
          <a:blip r:embed="rId2"/>
          <a:stretch>
            <a:fillRect/>
          </a:stretch>
        </p:blipFill>
        <p:spPr>
          <a:xfrm>
            <a:off x="4410735" y="2794936"/>
            <a:ext cx="7171665" cy="2517897"/>
          </a:xfrm>
          <a:prstGeom prst="rect">
            <a:avLst/>
          </a:prstGeom>
        </p:spPr>
      </p:pic>
      <p:sp>
        <p:nvSpPr>
          <p:cNvPr id="5" name="Slide Number Placeholder 3">
            <a:extLst>
              <a:ext uri="{FF2B5EF4-FFF2-40B4-BE49-F238E27FC236}">
                <a16:creationId xmlns:a16="http://schemas.microsoft.com/office/drawing/2014/main" id="{47D49D2F-65AB-40BC-88DE-46EA50F78C2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Star: 5 Points 6" descr="highlighting indication of tribe enrolled instead of check box for enrolled. Indicating the guide has been updated based on external review feedback. ">
            <a:extLst>
              <a:ext uri="{FF2B5EF4-FFF2-40B4-BE49-F238E27FC236}">
                <a16:creationId xmlns:a16="http://schemas.microsoft.com/office/drawing/2014/main" id="{8992E49A-7B4E-4ED9-A0AE-0A5D1B7D96F5}"/>
              </a:ext>
              <a:ext uri="{C183D7F6-B498-43B3-948B-1728B52AA6E4}">
                <adec:decorative xmlns:adec="http://schemas.microsoft.com/office/drawing/2017/decorative" val="0"/>
              </a:ext>
            </a:extLst>
          </p:cNvPr>
          <p:cNvSpPr/>
          <p:nvPr/>
        </p:nvSpPr>
        <p:spPr>
          <a:xfrm>
            <a:off x="7498273" y="2099890"/>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Star: 5 Points 7" descr="highlighting text to coded; critical infrastructure workplace setting. Indicating the guide has been updated based on external review feedback. ">
            <a:extLst>
              <a:ext uri="{FF2B5EF4-FFF2-40B4-BE49-F238E27FC236}">
                <a16:creationId xmlns:a16="http://schemas.microsoft.com/office/drawing/2014/main" id="{7DF46431-F38B-4094-A47A-5E72963E8824}"/>
              </a:ext>
            </a:extLst>
          </p:cNvPr>
          <p:cNvSpPr/>
          <p:nvPr/>
        </p:nvSpPr>
        <p:spPr>
          <a:xfrm>
            <a:off x="5853404" y="5650987"/>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Star: 5 Points 8" descr="Symbol Indicating the guide has been updated based on external review feedback. ">
            <a:extLst>
              <a:ext uri="{FF2B5EF4-FFF2-40B4-BE49-F238E27FC236}">
                <a16:creationId xmlns:a16="http://schemas.microsoft.com/office/drawing/2014/main" id="{9BF3E8A4-86DB-454A-893A-09898C569B0B}"/>
              </a:ext>
            </a:extLst>
          </p:cNvPr>
          <p:cNvSpPr/>
          <p:nvPr/>
        </p:nvSpPr>
        <p:spPr>
          <a:xfrm>
            <a:off x="367004" y="6237386"/>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4" name="TextBox 3">
            <a:extLst>
              <a:ext uri="{FF2B5EF4-FFF2-40B4-BE49-F238E27FC236}">
                <a16:creationId xmlns:a16="http://schemas.microsoft.com/office/drawing/2014/main" id="{3E5B3F58-58E4-49B0-BF85-E078623D869B}"/>
              </a:ext>
            </a:extLst>
          </p:cNvPr>
          <p:cNvSpPr txBox="1"/>
          <p:nvPr/>
        </p:nvSpPr>
        <p:spPr>
          <a:xfrm>
            <a:off x="609600" y="6128279"/>
            <a:ext cx="9205732" cy="872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Guide has been updated based on external review feedback.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0427781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Exposure Information</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490983" y="5241559"/>
            <a:ext cx="5486400" cy="2229581"/>
          </a:xfrm>
        </p:spPr>
        <p:txBody>
          <a:bodyPr/>
          <a:lstStyle/>
          <a:p>
            <a:pPr marL="381014" indent="-457200"/>
            <a:r>
              <a:rPr lang="en-US" sz="1800" dirty="0">
                <a:solidFill>
                  <a:srgbClr val="000000"/>
                </a:solidFill>
              </a:rPr>
              <a:t>2 Data Element Repeating Group</a:t>
            </a:r>
          </a:p>
          <a:p>
            <a:pPr marL="914400" lvl="1" indent="-457200">
              <a:buFont typeface="Wingdings" panose="05000000000000000000" pitchFamily="2" charset="2"/>
              <a:buChar char="§"/>
            </a:pPr>
            <a:r>
              <a:rPr lang="en-US" sz="1800" dirty="0">
                <a:solidFill>
                  <a:srgbClr val="000000"/>
                </a:solidFill>
              </a:rPr>
              <a:t>Exposure – Pink</a:t>
            </a:r>
          </a:p>
          <a:p>
            <a:pPr marL="914400" lvl="1" indent="-457200">
              <a:buFont typeface="Wingdings" panose="05000000000000000000" pitchFamily="2" charset="2"/>
              <a:buChar char="§"/>
            </a:pPr>
            <a:r>
              <a:rPr lang="en-US" sz="1800" dirty="0">
                <a:solidFill>
                  <a:srgbClr val="000000"/>
                </a:solidFill>
              </a:rPr>
              <a:t>Exposure Indicator  (new)</a:t>
            </a:r>
          </a:p>
          <a:p>
            <a:pPr marL="381014" indent="-457200"/>
            <a:r>
              <a:rPr lang="en-US" sz="1800" dirty="0">
                <a:solidFill>
                  <a:srgbClr val="000000"/>
                </a:solidFill>
              </a:rPr>
              <a:t>Travel History Repeating Group – Blue</a:t>
            </a:r>
          </a:p>
          <a:p>
            <a:pPr marL="0" indent="0">
              <a:buNone/>
            </a:pPr>
            <a:endParaRPr lang="en-US" sz="2000" dirty="0"/>
          </a:p>
        </p:txBody>
      </p:sp>
      <p:pic>
        <p:nvPicPr>
          <p:cNvPr id="8" name="Picture 7" descr="Sample picture of Exposure Information asked within the 14 days prior to illness onset">
            <a:extLst>
              <a:ext uri="{FF2B5EF4-FFF2-40B4-BE49-F238E27FC236}">
                <a16:creationId xmlns:a16="http://schemas.microsoft.com/office/drawing/2014/main" id="{049D06ED-B624-4001-9784-250148BBA895}"/>
              </a:ext>
            </a:extLst>
          </p:cNvPr>
          <p:cNvPicPr>
            <a:picLocks noChangeAspect="1"/>
          </p:cNvPicPr>
          <p:nvPr/>
        </p:nvPicPr>
        <p:blipFill>
          <a:blip r:embed="rId3"/>
          <a:stretch>
            <a:fillRect/>
          </a:stretch>
        </p:blipFill>
        <p:spPr>
          <a:xfrm>
            <a:off x="60503" y="1417637"/>
            <a:ext cx="12102175" cy="3620893"/>
          </a:xfrm>
          <a:prstGeom prst="rect">
            <a:avLst/>
          </a:prstGeom>
        </p:spPr>
      </p:pic>
      <p:sp>
        <p:nvSpPr>
          <p:cNvPr id="5" name="Slide Number Placeholder 3">
            <a:extLst>
              <a:ext uri="{FF2B5EF4-FFF2-40B4-BE49-F238E27FC236}">
                <a16:creationId xmlns:a16="http://schemas.microsoft.com/office/drawing/2014/main" id="{21F9F2D9-492F-432D-A95D-7360D61E788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Text Placeholder 2">
            <a:extLst>
              <a:ext uri="{FF2B5EF4-FFF2-40B4-BE49-F238E27FC236}">
                <a16:creationId xmlns:a16="http://schemas.microsoft.com/office/drawing/2014/main" id="{126E0FFB-13FC-459E-B832-A886B8C883FD}"/>
              </a:ext>
            </a:extLst>
          </p:cNvPr>
          <p:cNvSpPr txBox="1">
            <a:spLocks/>
          </p:cNvSpPr>
          <p:nvPr/>
        </p:nvSpPr>
        <p:spPr bwMode="auto">
          <a:xfrm>
            <a:off x="6096000" y="5241559"/>
            <a:ext cx="5486400" cy="222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81014" marR="0" lvl="0" indent="-457200" algn="l" defTabSz="914400" rtl="0" eaLnBrk="1" fontAlgn="base" latinLnBrk="0" hangingPunct="1">
              <a:lnSpc>
                <a:spcPct val="100000"/>
              </a:lnSpc>
              <a:spcBef>
                <a:spcPct val="20000"/>
              </a:spcBef>
              <a:spcAft>
                <a:spcPct val="0"/>
              </a:spcAft>
              <a:buClr>
                <a:srgbClr val="0088B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 Individual Data Elements – Green</a:t>
            </a:r>
          </a:p>
          <a:p>
            <a:pPr marL="914400" marR="0" lvl="1" indent="-457200" algn="l" defTabSz="914400" rtl="0" eaLnBrk="1" fontAlgn="base" latinLnBrk="0" hangingPunct="1">
              <a:lnSpc>
                <a:spcPct val="100000"/>
              </a:lnSpc>
              <a:spcBef>
                <a:spcPct val="20000"/>
              </a:spcBef>
              <a:spcAft>
                <a:spcPct val="0"/>
              </a:spcAft>
              <a:buClr>
                <a:srgbClr val="3D6C2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Critical Infrastructure Workplace Setting – coded </a:t>
            </a:r>
          </a:p>
          <a:p>
            <a:pPr marL="381014" marR="0" lvl="0" indent="-457200" algn="l" defTabSz="914400" rtl="0" eaLnBrk="1" fontAlgn="base" latinLnBrk="0" hangingPunct="1">
              <a:lnSpc>
                <a:spcPct val="100000"/>
              </a:lnSpc>
              <a:spcBef>
                <a:spcPct val="20000"/>
              </a:spcBef>
              <a:spcAft>
                <a:spcPct val="0"/>
              </a:spcAft>
              <a:buClr>
                <a:srgbClr val="0088B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Gen v2 Outbreak Data Elements - Orange</a:t>
            </a:r>
          </a:p>
          <a:p>
            <a:pPr marL="457189" marR="0" lvl="0" indent="-457189" algn="l" defTabSz="914400" rtl="0" eaLnBrk="1" fontAlgn="base" latinLnBrk="0" hangingPunct="1">
              <a:lnSpc>
                <a:spcPct val="100000"/>
              </a:lnSpc>
              <a:spcBef>
                <a:spcPct val="20000"/>
              </a:spcBef>
              <a:spcAft>
                <a:spcPct val="0"/>
              </a:spcAft>
              <a:buClr>
                <a:srgbClr val="0088B7"/>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3" name="Star: 5 Points 2" descr="Changed critical infrastructure Workplace Setting to &quot;coded &quot; based on external review feedback. ">
            <a:extLst>
              <a:ext uri="{FF2B5EF4-FFF2-40B4-BE49-F238E27FC236}">
                <a16:creationId xmlns:a16="http://schemas.microsoft.com/office/drawing/2014/main" id="{2196C696-684D-430D-8D65-D27D8469CBD0}"/>
              </a:ext>
            </a:extLst>
          </p:cNvPr>
          <p:cNvSpPr/>
          <p:nvPr/>
        </p:nvSpPr>
        <p:spPr>
          <a:xfrm>
            <a:off x="7828384" y="5943600"/>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0" name="Star: 5 Points 9" descr="Added exposure indicator based on external review feedback.  ">
            <a:extLst>
              <a:ext uri="{FF2B5EF4-FFF2-40B4-BE49-F238E27FC236}">
                <a16:creationId xmlns:a16="http://schemas.microsoft.com/office/drawing/2014/main" id="{53316877-CBE9-4261-9676-09063002A070}"/>
              </a:ext>
            </a:extLst>
          </p:cNvPr>
          <p:cNvSpPr/>
          <p:nvPr/>
        </p:nvSpPr>
        <p:spPr>
          <a:xfrm>
            <a:off x="3959290" y="5943600"/>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Star: 5 Points 10" descr="Updated value set for exposure based on external review feedback.  ">
            <a:extLst>
              <a:ext uri="{FF2B5EF4-FFF2-40B4-BE49-F238E27FC236}">
                <a16:creationId xmlns:a16="http://schemas.microsoft.com/office/drawing/2014/main" id="{4A7F891B-1A0B-4A6F-AA62-8B2A36533BF4}"/>
              </a:ext>
            </a:extLst>
          </p:cNvPr>
          <p:cNvSpPr/>
          <p:nvPr/>
        </p:nvSpPr>
        <p:spPr>
          <a:xfrm>
            <a:off x="3112885" y="5601478"/>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531089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Travel History Repeating Group</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609600" y="1417641"/>
            <a:ext cx="10972800" cy="2737110"/>
          </a:xfrm>
        </p:spPr>
        <p:txBody>
          <a:bodyPr/>
          <a:lstStyle/>
          <a:p>
            <a:r>
              <a:rPr lang="en-US" sz="2000" dirty="0">
                <a:solidFill>
                  <a:srgbClr val="000000"/>
                </a:solidFill>
              </a:rPr>
              <a:t>4 Data Element Repeating Group</a:t>
            </a:r>
          </a:p>
          <a:p>
            <a:pPr lvl="1"/>
            <a:r>
              <a:rPr lang="en-US" sz="2000" dirty="0">
                <a:solidFill>
                  <a:srgbClr val="000000"/>
                </a:solidFill>
              </a:rPr>
              <a:t>International Destination of Recent Travel</a:t>
            </a:r>
          </a:p>
          <a:p>
            <a:pPr lvl="1"/>
            <a:r>
              <a:rPr lang="en-US" sz="2000" dirty="0">
                <a:solidFill>
                  <a:srgbClr val="000000"/>
                </a:solidFill>
              </a:rPr>
              <a:t>Travel State</a:t>
            </a:r>
          </a:p>
          <a:p>
            <a:pPr lvl="1"/>
            <a:r>
              <a:rPr lang="en-US" sz="2000" dirty="0">
                <a:solidFill>
                  <a:srgbClr val="000000"/>
                </a:solidFill>
              </a:rPr>
              <a:t>Date Left for Travel</a:t>
            </a:r>
          </a:p>
          <a:p>
            <a:pPr lvl="1"/>
            <a:r>
              <a:rPr lang="en-US" sz="2000" dirty="0">
                <a:solidFill>
                  <a:srgbClr val="000000"/>
                </a:solidFill>
              </a:rPr>
              <a:t>Date of Return from Travel</a:t>
            </a:r>
          </a:p>
          <a:p>
            <a:r>
              <a:rPr lang="en-US" sz="2000" dirty="0">
                <a:solidFill>
                  <a:srgbClr val="000000"/>
                </a:solidFill>
              </a:rPr>
              <a:t>Similar to Format Used in Other MMGs</a:t>
            </a:r>
          </a:p>
          <a:p>
            <a:pPr lvl="1"/>
            <a:r>
              <a:rPr lang="en-US" sz="2000" dirty="0">
                <a:solidFill>
                  <a:srgbClr val="000000"/>
                </a:solidFill>
              </a:rPr>
              <a:t>Malaria, Babesiosis, Foodborne, etc.</a:t>
            </a:r>
          </a:p>
          <a:p>
            <a:r>
              <a:rPr lang="en-US" sz="2000" dirty="0">
                <a:solidFill>
                  <a:srgbClr val="000000"/>
                </a:solidFill>
              </a:rPr>
              <a:t>Can Repeat as Often as Needed</a:t>
            </a:r>
          </a:p>
          <a:p>
            <a:endParaRPr lang="en-US" sz="2000" dirty="0"/>
          </a:p>
        </p:txBody>
      </p:sp>
      <p:graphicFrame>
        <p:nvGraphicFramePr>
          <p:cNvPr id="3" name="Table 3">
            <a:extLst>
              <a:ext uri="{FF2B5EF4-FFF2-40B4-BE49-F238E27FC236}">
                <a16:creationId xmlns:a16="http://schemas.microsoft.com/office/drawing/2014/main" id="{7047BA16-1568-40F2-B172-7F1FDDD7EFDF}"/>
              </a:ext>
            </a:extLst>
          </p:cNvPr>
          <p:cNvGraphicFramePr>
            <a:graphicFrameLocks noGrp="1"/>
          </p:cNvGraphicFramePr>
          <p:nvPr/>
        </p:nvGraphicFramePr>
        <p:xfrm>
          <a:off x="609600" y="4439410"/>
          <a:ext cx="10972800" cy="2194560"/>
        </p:xfrm>
        <a:graphic>
          <a:graphicData uri="http://schemas.openxmlformats.org/drawingml/2006/table">
            <a:tbl>
              <a:tblPr firstRow="1" bandRow="1">
                <a:tableStyleId>{17292A2E-F333-43FB-9621-5CBBE7FDCDCB}</a:tableStyleId>
              </a:tblPr>
              <a:tblGrid>
                <a:gridCol w="2743200">
                  <a:extLst>
                    <a:ext uri="{9D8B030D-6E8A-4147-A177-3AD203B41FA5}">
                      <a16:colId xmlns:a16="http://schemas.microsoft.com/office/drawing/2014/main" val="1215643918"/>
                    </a:ext>
                  </a:extLst>
                </a:gridCol>
                <a:gridCol w="2743200">
                  <a:extLst>
                    <a:ext uri="{9D8B030D-6E8A-4147-A177-3AD203B41FA5}">
                      <a16:colId xmlns:a16="http://schemas.microsoft.com/office/drawing/2014/main" val="222543542"/>
                    </a:ext>
                  </a:extLst>
                </a:gridCol>
                <a:gridCol w="2743200">
                  <a:extLst>
                    <a:ext uri="{9D8B030D-6E8A-4147-A177-3AD203B41FA5}">
                      <a16:colId xmlns:a16="http://schemas.microsoft.com/office/drawing/2014/main" val="1303869949"/>
                    </a:ext>
                  </a:extLst>
                </a:gridCol>
                <a:gridCol w="2743200">
                  <a:extLst>
                    <a:ext uri="{9D8B030D-6E8A-4147-A177-3AD203B41FA5}">
                      <a16:colId xmlns:a16="http://schemas.microsoft.com/office/drawing/2014/main" val="1988973530"/>
                    </a:ext>
                  </a:extLst>
                </a:gridCol>
              </a:tblGrid>
              <a:tr h="370840">
                <a:tc>
                  <a:txBody>
                    <a:bodyPr/>
                    <a:lstStyle/>
                    <a:p>
                      <a:pPr algn="ctr"/>
                      <a:r>
                        <a:rPr lang="en-US" dirty="0">
                          <a:solidFill>
                            <a:schemeClr val="tx2"/>
                          </a:solidFill>
                        </a:rPr>
                        <a:t>International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solidFill>
                            <a:schemeClr val="tx2"/>
                          </a:solidFill>
                        </a:rPr>
                        <a:t>State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solidFill>
                            <a:schemeClr val="tx2"/>
                          </a:solidFill>
                        </a:rPr>
                        <a:t>Left for Travel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solidFill>
                            <a:schemeClr val="tx2"/>
                          </a:solidFill>
                        </a:rPr>
                        <a:t>Return from Travel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60036970"/>
                  </a:ext>
                </a:extLst>
              </a:tr>
              <a:tr h="370840">
                <a:tc>
                  <a:txBody>
                    <a:bodyPr/>
                    <a:lstStyle/>
                    <a:p>
                      <a:r>
                        <a:rPr lang="en-US" dirty="0">
                          <a:solidFill>
                            <a:srgbClr val="005CA8"/>
                          </a:solidFill>
                        </a:rPr>
                        <a:t>Italy</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endParaRPr lang="en-US" dirty="0">
                        <a:solidFill>
                          <a:srgbClr val="005CA8"/>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2020/02/13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2020/02/20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520815526"/>
                  </a:ext>
                </a:extLst>
              </a:tr>
              <a:tr h="370840">
                <a:tc>
                  <a:txBody>
                    <a:bodyPr/>
                    <a:lstStyle/>
                    <a:p>
                      <a:r>
                        <a:rPr lang="en-US" dirty="0">
                          <a:solidFill>
                            <a:srgbClr val="005CA8"/>
                          </a:solidFill>
                        </a:rPr>
                        <a:t>USA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Alabama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2020/03/01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2020/03/10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96643169"/>
                  </a:ext>
                </a:extLst>
              </a:tr>
              <a:tr h="370840">
                <a:tc>
                  <a:txBody>
                    <a:bodyPr/>
                    <a:lstStyle/>
                    <a:p>
                      <a:endParaRPr lang="en-US" dirty="0">
                        <a:solidFill>
                          <a:srgbClr val="005CA8"/>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Montana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2020/03/12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CA8"/>
                          </a:solidFill>
                        </a:rPr>
                        <a:t>9999/99/99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53534438"/>
                  </a:ext>
                </a:extLst>
              </a:tr>
            </a:tbl>
          </a:graphicData>
        </a:graphic>
      </p:graphicFrame>
      <p:sp>
        <p:nvSpPr>
          <p:cNvPr id="5" name="Slide Number Placeholder 3">
            <a:extLst>
              <a:ext uri="{FF2B5EF4-FFF2-40B4-BE49-F238E27FC236}">
                <a16:creationId xmlns:a16="http://schemas.microsoft.com/office/drawing/2014/main" id="{6120F4AA-D7BB-4123-A2E0-CFF0F3C50476}"/>
              </a:ext>
            </a:extLst>
          </p:cNvPr>
          <p:cNvSpPr txBox="1">
            <a:spLocks/>
          </p:cNvSpPr>
          <p:nvPr/>
        </p:nvSpPr>
        <p:spPr>
          <a:xfrm>
            <a:off x="8683813" y="637030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97557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Clinical Information</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609600" y="3750906"/>
            <a:ext cx="5486400" cy="3321263"/>
          </a:xfrm>
        </p:spPr>
        <p:txBody>
          <a:bodyPr/>
          <a:lstStyle/>
          <a:p>
            <a:pPr marL="381014" indent="-457200"/>
            <a:r>
              <a:rPr lang="en-US" sz="1800" dirty="0">
                <a:solidFill>
                  <a:srgbClr val="000000"/>
                </a:solidFill>
              </a:rPr>
              <a:t>Clinical Finding Repeating Group (2 DE)</a:t>
            </a:r>
          </a:p>
          <a:p>
            <a:pPr marL="914400" lvl="1" indent="-457200">
              <a:buFont typeface="Wingdings" panose="05000000000000000000" pitchFamily="2" charset="2"/>
              <a:buChar char="§"/>
            </a:pPr>
            <a:r>
              <a:rPr lang="en-US" sz="1800" dirty="0">
                <a:solidFill>
                  <a:srgbClr val="000000"/>
                </a:solidFill>
              </a:rPr>
              <a:t>Clinical Finding - Green</a:t>
            </a:r>
          </a:p>
          <a:p>
            <a:pPr marL="914400" lvl="1" indent="-457200">
              <a:buFont typeface="Wingdings" panose="05000000000000000000" pitchFamily="2" charset="2"/>
              <a:buChar char="§"/>
            </a:pPr>
            <a:r>
              <a:rPr lang="en-US" sz="1800" dirty="0">
                <a:solidFill>
                  <a:srgbClr val="000000"/>
                </a:solidFill>
              </a:rPr>
              <a:t>Clinical Finding Indicator - Yellow </a:t>
            </a:r>
          </a:p>
          <a:p>
            <a:pPr marL="914400" lvl="1" indent="-457200">
              <a:buFont typeface="Wingdings" panose="05000000000000000000" pitchFamily="2" charset="2"/>
              <a:buChar char="§"/>
            </a:pPr>
            <a:endParaRPr lang="en-US" sz="1800" dirty="0">
              <a:solidFill>
                <a:srgbClr val="000000"/>
              </a:solidFill>
            </a:endParaRPr>
          </a:p>
          <a:p>
            <a:pPr marL="381014" indent="-457200"/>
            <a:r>
              <a:rPr lang="en-US" sz="1800" dirty="0">
                <a:solidFill>
                  <a:srgbClr val="000000"/>
                </a:solidFill>
              </a:rPr>
              <a:t>Secondary Diagnosis (2 DE) – Orange</a:t>
            </a:r>
          </a:p>
          <a:p>
            <a:pPr marL="914400" lvl="1" indent="-457200">
              <a:buFont typeface="Wingdings" panose="05000000000000000000" pitchFamily="2" charset="2"/>
              <a:buChar char="§"/>
            </a:pPr>
            <a:r>
              <a:rPr lang="en-US" sz="1800" dirty="0">
                <a:solidFill>
                  <a:srgbClr val="000000"/>
                </a:solidFill>
              </a:rPr>
              <a:t>Additional data element to specify type of Secondary Diagnosis if known (text)</a:t>
            </a:r>
          </a:p>
          <a:p>
            <a:endParaRPr lang="en-US" sz="1800" dirty="0"/>
          </a:p>
        </p:txBody>
      </p:sp>
      <p:sp>
        <p:nvSpPr>
          <p:cNvPr id="5" name="Slide Number Placeholder 3">
            <a:extLst>
              <a:ext uri="{FF2B5EF4-FFF2-40B4-BE49-F238E27FC236}">
                <a16:creationId xmlns:a16="http://schemas.microsoft.com/office/drawing/2014/main" id="{4A8DEF76-0060-48DA-9E8A-C6624FBF85E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descr="Picture highlighting clinical information captured&#10;">
            <a:extLst>
              <a:ext uri="{FF2B5EF4-FFF2-40B4-BE49-F238E27FC236}">
                <a16:creationId xmlns:a16="http://schemas.microsoft.com/office/drawing/2014/main" id="{74BB9681-0918-40C1-90DE-73B12A42B76C}"/>
              </a:ext>
            </a:extLst>
          </p:cNvPr>
          <p:cNvPicPr>
            <a:picLocks noChangeAspect="1"/>
          </p:cNvPicPr>
          <p:nvPr/>
        </p:nvPicPr>
        <p:blipFill>
          <a:blip r:embed="rId3"/>
          <a:stretch>
            <a:fillRect/>
          </a:stretch>
        </p:blipFill>
        <p:spPr>
          <a:xfrm>
            <a:off x="1" y="1417639"/>
            <a:ext cx="12192000" cy="2082800"/>
          </a:xfrm>
          <a:prstGeom prst="rect">
            <a:avLst/>
          </a:prstGeom>
        </p:spPr>
      </p:pic>
      <p:sp>
        <p:nvSpPr>
          <p:cNvPr id="7" name="Text Placeholder 2">
            <a:extLst>
              <a:ext uri="{FF2B5EF4-FFF2-40B4-BE49-F238E27FC236}">
                <a16:creationId xmlns:a16="http://schemas.microsoft.com/office/drawing/2014/main" id="{A5EBB40F-F9AB-489B-9060-60A59C1CBD18}"/>
              </a:ext>
            </a:extLst>
          </p:cNvPr>
          <p:cNvSpPr txBox="1">
            <a:spLocks/>
          </p:cNvSpPr>
          <p:nvPr/>
        </p:nvSpPr>
        <p:spPr bwMode="auto">
          <a:xfrm>
            <a:off x="6096000" y="3750905"/>
            <a:ext cx="5486400" cy="33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81014" marR="0" lvl="0" indent="-457200" algn="l" defTabSz="914400" rtl="0" eaLnBrk="1" fontAlgn="base" latinLnBrk="0" hangingPunct="1">
              <a:lnSpc>
                <a:spcPct val="100000"/>
              </a:lnSpc>
              <a:spcBef>
                <a:spcPct val="20000"/>
              </a:spcBef>
              <a:spcAft>
                <a:spcPct val="0"/>
              </a:spcAft>
              <a:buClr>
                <a:srgbClr val="0088B7"/>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Treatment/Medical Intervention Repeating Group (3 DE)</a:t>
            </a:r>
          </a:p>
          <a:p>
            <a:pPr marL="914400" marR="0" lvl="1" indent="-457200" algn="l" defTabSz="914400" rtl="0" eaLnBrk="1" fontAlgn="base" latinLnBrk="0" hangingPunct="1">
              <a:lnSpc>
                <a:spcPct val="100000"/>
              </a:lnSpc>
              <a:spcBef>
                <a:spcPct val="20000"/>
              </a:spcBef>
              <a:spcAft>
                <a:spcPct val="0"/>
              </a:spcAft>
              <a:buClr>
                <a:srgbClr val="3D6C2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Treatment/Medical Intervention – Blue</a:t>
            </a:r>
          </a:p>
          <a:p>
            <a:pPr marL="914400" marR="0" lvl="1" indent="-457200" algn="l" defTabSz="914400" rtl="0" eaLnBrk="1" fontAlgn="base" latinLnBrk="0" hangingPunct="1">
              <a:lnSpc>
                <a:spcPct val="100000"/>
              </a:lnSpc>
              <a:spcBef>
                <a:spcPct val="20000"/>
              </a:spcBef>
              <a:spcAft>
                <a:spcPct val="0"/>
              </a:spcAft>
              <a:buClr>
                <a:srgbClr val="3D6C2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Indicator - Pink</a:t>
            </a:r>
          </a:p>
          <a:p>
            <a:pPr marL="914400" marR="0" lvl="1" indent="-457200" algn="l" defTabSz="914400" rtl="0" eaLnBrk="1" fontAlgn="base" latinLnBrk="0" hangingPunct="1">
              <a:lnSpc>
                <a:spcPct val="100000"/>
              </a:lnSpc>
              <a:spcBef>
                <a:spcPct val="20000"/>
              </a:spcBef>
              <a:spcAft>
                <a:spcPct val="0"/>
              </a:spcAft>
              <a:buClr>
                <a:srgbClr val="3D6C2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Duration – Purple</a:t>
            </a:r>
          </a:p>
          <a:p>
            <a:pPr marL="1447787" marR="0" lvl="2" indent="-457200" algn="l" defTabSz="914400" rtl="0" eaLnBrk="1" fontAlgn="base" latinLnBrk="0" hangingPunct="1">
              <a:lnSpc>
                <a:spcPct val="100000"/>
              </a:lnSpc>
              <a:spcBef>
                <a:spcPct val="20000"/>
              </a:spcBef>
              <a:spcAft>
                <a:spcPct val="0"/>
              </a:spcAft>
              <a:buClr>
                <a:srgbClr val="7A003C"/>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 be used for both M/V and ECMO or skipped for ECMO</a:t>
            </a:r>
          </a:p>
          <a:p>
            <a:pPr marL="0" marR="0" lvl="0" indent="0" algn="l" defTabSz="914400" rtl="0" eaLnBrk="1" fontAlgn="base" latinLnBrk="0" hangingPunct="1">
              <a:lnSpc>
                <a:spcPct val="100000"/>
              </a:lnSpc>
              <a:spcBef>
                <a:spcPct val="20000"/>
              </a:spcBef>
              <a:spcAft>
                <a:spcPct val="0"/>
              </a:spcAft>
              <a:buClr>
                <a:srgbClr val="0088B7"/>
              </a:buClr>
              <a:buSzTx/>
              <a:buFont typeface="Wingdings" panose="05000000000000000000" pitchFamily="2" charset="2"/>
              <a:buNone/>
              <a:tabLst/>
              <a:defRPr/>
            </a:pPr>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8" name="Star: 5 Points 7" descr="Clarification added based on comments from the external review on the Treatment Duration. Can be used for both mechanical ventilation also known as M/V  and ECMO or skipped for ECMO. ">
            <a:extLst>
              <a:ext uri="{FF2B5EF4-FFF2-40B4-BE49-F238E27FC236}">
                <a16:creationId xmlns:a16="http://schemas.microsoft.com/office/drawing/2014/main" id="{B8CA56BA-861A-407F-AA21-197579FE4D25}"/>
              </a:ext>
            </a:extLst>
          </p:cNvPr>
          <p:cNvSpPr/>
          <p:nvPr/>
        </p:nvSpPr>
        <p:spPr>
          <a:xfrm>
            <a:off x="9408368" y="5645020"/>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4417654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Signs and Symptoms Repeating Group</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609600" y="1417641"/>
            <a:ext cx="10972800" cy="2737110"/>
          </a:xfrm>
        </p:spPr>
        <p:txBody>
          <a:bodyPr/>
          <a:lstStyle/>
          <a:p>
            <a:r>
              <a:rPr lang="en-US" sz="2000" dirty="0">
                <a:solidFill>
                  <a:srgbClr val="000000"/>
                </a:solidFill>
              </a:rPr>
              <a:t>2 Data Element Repeating Group</a:t>
            </a:r>
          </a:p>
          <a:p>
            <a:pPr lvl="1"/>
            <a:r>
              <a:rPr lang="en-US" sz="2000" dirty="0">
                <a:solidFill>
                  <a:srgbClr val="000000"/>
                </a:solidFill>
              </a:rPr>
              <a:t>Signs and Symptoms</a:t>
            </a:r>
          </a:p>
          <a:p>
            <a:pPr lvl="1"/>
            <a:r>
              <a:rPr lang="en-US" sz="2000" dirty="0">
                <a:solidFill>
                  <a:srgbClr val="000000"/>
                </a:solidFill>
              </a:rPr>
              <a:t>Signs and Symptoms Indicator</a:t>
            </a:r>
          </a:p>
          <a:p>
            <a:r>
              <a:rPr lang="en-US" sz="2000" dirty="0">
                <a:solidFill>
                  <a:srgbClr val="000000"/>
                </a:solidFill>
              </a:rPr>
              <a:t>Similar to Format Used in Other MMGs</a:t>
            </a:r>
          </a:p>
          <a:p>
            <a:r>
              <a:rPr lang="en-US" sz="2000" dirty="0">
                <a:solidFill>
                  <a:srgbClr val="000000"/>
                </a:solidFill>
              </a:rPr>
              <a:t>Can Repeat as Often as Needed</a:t>
            </a:r>
          </a:p>
          <a:p>
            <a:r>
              <a:rPr lang="en-US" sz="2000" dirty="0">
                <a:solidFill>
                  <a:srgbClr val="000000"/>
                </a:solidFill>
              </a:rPr>
              <a:t>Please Complete for each value in the Signs and Symptoms value set</a:t>
            </a:r>
          </a:p>
          <a:p>
            <a:endParaRPr lang="en-US" sz="2000" dirty="0"/>
          </a:p>
        </p:txBody>
      </p:sp>
      <p:graphicFrame>
        <p:nvGraphicFramePr>
          <p:cNvPr id="3" name="Table 3">
            <a:extLst>
              <a:ext uri="{FF2B5EF4-FFF2-40B4-BE49-F238E27FC236}">
                <a16:creationId xmlns:a16="http://schemas.microsoft.com/office/drawing/2014/main" id="{7047BA16-1568-40F2-B172-7F1FDDD7EFDF}"/>
              </a:ext>
            </a:extLst>
          </p:cNvPr>
          <p:cNvGraphicFramePr>
            <a:graphicFrameLocks noGrp="1"/>
          </p:cNvGraphicFramePr>
          <p:nvPr/>
        </p:nvGraphicFramePr>
        <p:xfrm>
          <a:off x="2633709" y="3619238"/>
          <a:ext cx="6924582" cy="2743200"/>
        </p:xfrm>
        <a:graphic>
          <a:graphicData uri="http://schemas.openxmlformats.org/drawingml/2006/table">
            <a:tbl>
              <a:tblPr firstRow="1" bandRow="1">
                <a:tableStyleId>{17292A2E-F333-43FB-9621-5CBBE7FDCDCB}</a:tableStyleId>
              </a:tblPr>
              <a:tblGrid>
                <a:gridCol w="3462291">
                  <a:extLst>
                    <a:ext uri="{9D8B030D-6E8A-4147-A177-3AD203B41FA5}">
                      <a16:colId xmlns:a16="http://schemas.microsoft.com/office/drawing/2014/main" val="1215643918"/>
                    </a:ext>
                  </a:extLst>
                </a:gridCol>
                <a:gridCol w="3462291">
                  <a:extLst>
                    <a:ext uri="{9D8B030D-6E8A-4147-A177-3AD203B41FA5}">
                      <a16:colId xmlns:a16="http://schemas.microsoft.com/office/drawing/2014/main" val="222543542"/>
                    </a:ext>
                  </a:extLst>
                </a:gridCol>
              </a:tblGrid>
              <a:tr h="370840">
                <a:tc>
                  <a:txBody>
                    <a:bodyPr/>
                    <a:lstStyle/>
                    <a:p>
                      <a:pPr algn="ctr"/>
                      <a:r>
                        <a:rPr lang="en-US" dirty="0">
                          <a:solidFill>
                            <a:schemeClr val="tx2"/>
                          </a:solidFill>
                        </a:rPr>
                        <a:t>Sign/Symptom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solidFill>
                            <a:schemeClr val="tx2"/>
                          </a:solidFill>
                        </a:rPr>
                        <a:t>Indicator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60036970"/>
                  </a:ext>
                </a:extLst>
              </a:tr>
              <a:tr h="370840">
                <a:tc>
                  <a:txBody>
                    <a:bodyPr/>
                    <a:lstStyle/>
                    <a:p>
                      <a:r>
                        <a:rPr lang="en-US" dirty="0">
                          <a:solidFill>
                            <a:srgbClr val="005DAB"/>
                          </a:solidFill>
                        </a:rPr>
                        <a:t>Fever &gt;100.4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DAB"/>
                          </a:solidFill>
                        </a:rPr>
                        <a:t>Yes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520815526"/>
                  </a:ext>
                </a:extLst>
              </a:tr>
              <a:tr h="370840">
                <a:tc>
                  <a:txBody>
                    <a:bodyPr/>
                    <a:lstStyle/>
                    <a:p>
                      <a:r>
                        <a:rPr lang="en-US" dirty="0">
                          <a:solidFill>
                            <a:srgbClr val="005DAB"/>
                          </a:solidFill>
                        </a:rPr>
                        <a:t>Subjective Fever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DAB"/>
                          </a:solidFill>
                        </a:rPr>
                        <a:t>Unknown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96643169"/>
                  </a:ext>
                </a:extLst>
              </a:tr>
              <a:tr h="370840">
                <a:tc>
                  <a:txBody>
                    <a:bodyPr/>
                    <a:lstStyle/>
                    <a:p>
                      <a:r>
                        <a:rPr lang="en-US" dirty="0">
                          <a:solidFill>
                            <a:srgbClr val="005DAB"/>
                          </a:solidFill>
                        </a:rPr>
                        <a:t>Chills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DAB"/>
                          </a:solidFill>
                        </a:rPr>
                        <a:t>Yes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53534438"/>
                  </a:ext>
                </a:extLst>
              </a:tr>
              <a:tr h="370840">
                <a:tc>
                  <a:txBody>
                    <a:bodyPr/>
                    <a:lstStyle/>
                    <a:p>
                      <a:r>
                        <a:rPr lang="en-US" dirty="0">
                          <a:solidFill>
                            <a:srgbClr val="005DAB"/>
                          </a:solidFill>
                        </a:rPr>
                        <a:t>Rigor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DAB"/>
                          </a:solidFill>
                        </a:rPr>
                        <a:t>No</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1478587"/>
                  </a:ext>
                </a:extLst>
              </a:tr>
              <a:tr h="370840">
                <a:tc>
                  <a:txBody>
                    <a:bodyPr/>
                    <a:lstStyle/>
                    <a:p>
                      <a:r>
                        <a:rPr lang="en-US" dirty="0">
                          <a:solidFill>
                            <a:srgbClr val="005DAB"/>
                          </a:solidFill>
                        </a:rPr>
                        <a:t>Muscle Aches (Myalgia)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dirty="0">
                          <a:solidFill>
                            <a:srgbClr val="005DAB"/>
                          </a:solidFill>
                        </a:rPr>
                        <a:t>Yes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06835201"/>
                  </a:ext>
                </a:extLst>
              </a:tr>
            </a:tbl>
          </a:graphicData>
        </a:graphic>
      </p:graphicFrame>
      <p:sp>
        <p:nvSpPr>
          <p:cNvPr id="5" name="Slide Number Placeholder 3">
            <a:extLst>
              <a:ext uri="{FF2B5EF4-FFF2-40B4-BE49-F238E27FC236}">
                <a16:creationId xmlns:a16="http://schemas.microsoft.com/office/drawing/2014/main" id="{BEBC500D-B400-4CBB-AD5B-6BD9D1833B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30579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Risk Factor Information</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261257" y="4910612"/>
            <a:ext cx="10972800" cy="2098953"/>
          </a:xfrm>
        </p:spPr>
        <p:txBody>
          <a:bodyPr/>
          <a:lstStyle/>
          <a:p>
            <a:pPr marL="914400" lvl="1" indent="-457200">
              <a:buFont typeface="Wingdings" panose="05000000000000000000" pitchFamily="2" charset="2"/>
              <a:buChar char="§"/>
            </a:pPr>
            <a:r>
              <a:rPr lang="en-US" sz="1800" dirty="0">
                <a:solidFill>
                  <a:srgbClr val="000000"/>
                </a:solidFill>
              </a:rPr>
              <a:t>Risk Factor Repeating Group (2 DE) </a:t>
            </a:r>
          </a:p>
          <a:p>
            <a:pPr marL="1447787" lvl="2" indent="-457200">
              <a:buFont typeface="Wingdings" panose="05000000000000000000" pitchFamily="2" charset="2"/>
              <a:buChar char="§"/>
            </a:pPr>
            <a:r>
              <a:rPr lang="en-US" sz="1800" dirty="0">
                <a:solidFill>
                  <a:srgbClr val="000000"/>
                </a:solidFill>
              </a:rPr>
              <a:t>Patient Epidemiological Risk Factors (Pink)</a:t>
            </a:r>
          </a:p>
          <a:p>
            <a:pPr marL="1447787" lvl="2" indent="-457200">
              <a:buFont typeface="Wingdings" panose="05000000000000000000" pitchFamily="2" charset="2"/>
              <a:buChar char="§"/>
            </a:pPr>
            <a:r>
              <a:rPr lang="en-US" sz="1800" dirty="0">
                <a:solidFill>
                  <a:srgbClr val="000000"/>
                </a:solidFill>
              </a:rPr>
              <a:t>Patient Epidemiological Risk Factors Indicator (Blue)</a:t>
            </a:r>
          </a:p>
          <a:p>
            <a:pPr marL="914400" lvl="1" indent="-457200">
              <a:buFont typeface="Wingdings" panose="05000000000000000000" pitchFamily="2" charset="2"/>
              <a:buChar char="§"/>
            </a:pPr>
            <a:r>
              <a:rPr lang="en-US" sz="1800" dirty="0">
                <a:solidFill>
                  <a:srgbClr val="000000"/>
                </a:solidFill>
              </a:rPr>
              <a:t>Individual Data Elements (3 DE) – Green</a:t>
            </a:r>
          </a:p>
          <a:p>
            <a:pPr marL="1447787" lvl="2" indent="-457200">
              <a:buFont typeface="Wingdings" panose="05000000000000000000" pitchFamily="2" charset="2"/>
              <a:buChar char="§"/>
            </a:pPr>
            <a:r>
              <a:rPr lang="en-US" sz="1800" dirty="0">
                <a:solidFill>
                  <a:srgbClr val="000000"/>
                </a:solidFill>
              </a:rPr>
              <a:t>Additional data element to specify type of Disability or Psychological Condition if known (text)</a:t>
            </a:r>
          </a:p>
          <a:p>
            <a:endParaRPr lang="en-US" sz="2000" dirty="0"/>
          </a:p>
        </p:txBody>
      </p:sp>
      <p:pic>
        <p:nvPicPr>
          <p:cNvPr id="4" name="Picture 3" descr="Picture highlighting Risk Factor Information. Based on the question of did they have any underlying medical conditions and/or risk behaviors ? Yes, No, or Unknown.">
            <a:extLst>
              <a:ext uri="{FF2B5EF4-FFF2-40B4-BE49-F238E27FC236}">
                <a16:creationId xmlns:a16="http://schemas.microsoft.com/office/drawing/2014/main" id="{81E56508-3D50-4383-ABAE-80962E9D66C6}"/>
              </a:ext>
            </a:extLst>
          </p:cNvPr>
          <p:cNvPicPr>
            <a:picLocks noChangeAspect="1"/>
          </p:cNvPicPr>
          <p:nvPr/>
        </p:nvPicPr>
        <p:blipFill>
          <a:blip r:embed="rId3"/>
          <a:stretch>
            <a:fillRect/>
          </a:stretch>
        </p:blipFill>
        <p:spPr>
          <a:xfrm>
            <a:off x="49764" y="1417639"/>
            <a:ext cx="12092472" cy="3399450"/>
          </a:xfrm>
          <a:prstGeom prst="rect">
            <a:avLst/>
          </a:prstGeom>
        </p:spPr>
      </p:pic>
      <p:sp>
        <p:nvSpPr>
          <p:cNvPr id="5" name="Slide Number Placeholder 3">
            <a:extLst>
              <a:ext uri="{FF2B5EF4-FFF2-40B4-BE49-F238E27FC236}">
                <a16:creationId xmlns:a16="http://schemas.microsoft.com/office/drawing/2014/main" id="{B4E02EF4-6C2E-410E-8956-DF05FAD8D02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Star: 5 Points 5" descr="Highlighting the point of additional data elements to specify  type of Disability or Psychological Condition if known (text) . Updated with clarification based on external review feedback.">
            <a:extLst>
              <a:ext uri="{FF2B5EF4-FFF2-40B4-BE49-F238E27FC236}">
                <a16:creationId xmlns:a16="http://schemas.microsoft.com/office/drawing/2014/main" id="{D33E6F4C-62A8-4B30-A44B-E65B3E55D862}"/>
              </a:ext>
            </a:extLst>
          </p:cNvPr>
          <p:cNvSpPr/>
          <p:nvPr/>
        </p:nvSpPr>
        <p:spPr>
          <a:xfrm>
            <a:off x="10564741" y="6277138"/>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8058629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554161"/>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Overview of the COVID-19 HL7 Case Notification Message</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Questions and Answers</a:t>
            </a:r>
          </a:p>
          <a:p>
            <a:pPr marL="0" marR="0" lvl="0" indent="0" algn="l" defTabSz="914400" rtl="0" eaLnBrk="0" fontAlgn="base" latinLnBrk="0" hangingPunct="0">
              <a:lnSpc>
                <a:spcPct val="100000"/>
              </a:lnSpc>
              <a:spcBef>
                <a:spcPts val="1200"/>
              </a:spcBef>
              <a:spcAft>
                <a:spcPts val="0"/>
              </a:spcAft>
              <a:buClr>
                <a:srgbClr val="0088B7"/>
              </a:buClr>
              <a:buSzTx/>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6323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19F-A6DD-4216-AD54-F3B848D505D8}"/>
              </a:ext>
            </a:extLst>
          </p:cNvPr>
          <p:cNvSpPr>
            <a:spLocks noGrp="1"/>
          </p:cNvSpPr>
          <p:nvPr>
            <p:ph type="title"/>
          </p:nvPr>
        </p:nvSpPr>
        <p:spPr/>
        <p:txBody>
          <a:bodyPr/>
          <a:lstStyle/>
          <a:p>
            <a:r>
              <a:rPr lang="en-US" dirty="0"/>
              <a:t>Laboratory Repeating Group</a:t>
            </a:r>
          </a:p>
        </p:txBody>
      </p:sp>
      <p:sp>
        <p:nvSpPr>
          <p:cNvPr id="9" name="Text Placeholder 2">
            <a:extLst>
              <a:ext uri="{FF2B5EF4-FFF2-40B4-BE49-F238E27FC236}">
                <a16:creationId xmlns:a16="http://schemas.microsoft.com/office/drawing/2014/main" id="{1C2FE978-CCBC-4C87-AD63-9A0E789DDFEA}"/>
              </a:ext>
            </a:extLst>
          </p:cNvPr>
          <p:cNvSpPr>
            <a:spLocks noGrp="1"/>
          </p:cNvSpPr>
          <p:nvPr>
            <p:ph type="body" sz="quarter" idx="10"/>
          </p:nvPr>
        </p:nvSpPr>
        <p:spPr>
          <a:xfrm>
            <a:off x="609600" y="3107093"/>
            <a:ext cx="11454160" cy="2205135"/>
          </a:xfrm>
        </p:spPr>
        <p:txBody>
          <a:bodyPr/>
          <a:lstStyle/>
          <a:p>
            <a:r>
              <a:rPr lang="en-US" sz="1800" dirty="0">
                <a:solidFill>
                  <a:srgbClr val="000000"/>
                </a:solidFill>
              </a:rPr>
              <a:t>8 Data Element Repeating Group</a:t>
            </a:r>
          </a:p>
          <a:p>
            <a:pPr lvl="1"/>
            <a:r>
              <a:rPr lang="en-US" sz="1800" dirty="0"/>
              <a:t>Test Type</a:t>
            </a:r>
          </a:p>
          <a:p>
            <a:pPr lvl="1"/>
            <a:r>
              <a:rPr lang="en-US" sz="1800" dirty="0"/>
              <a:t>Specimen Source</a:t>
            </a:r>
          </a:p>
          <a:p>
            <a:pPr lvl="1"/>
            <a:r>
              <a:rPr lang="en-US" sz="1800" dirty="0"/>
              <a:t>Test Result</a:t>
            </a:r>
          </a:p>
          <a:p>
            <a:pPr lvl="1"/>
            <a:r>
              <a:rPr lang="en-US" sz="1800" dirty="0"/>
              <a:t>Test Result Quantitative &amp; Unit</a:t>
            </a:r>
          </a:p>
          <a:p>
            <a:pPr lvl="1"/>
            <a:r>
              <a:rPr lang="en-US" sz="1800" dirty="0"/>
              <a:t>Specimen Collection Date</a:t>
            </a:r>
          </a:p>
          <a:p>
            <a:pPr lvl="1"/>
            <a:r>
              <a:rPr lang="en-US" sz="1800" dirty="0"/>
              <a:t>Performing Laboratory Specimen ID</a:t>
            </a:r>
          </a:p>
          <a:p>
            <a:pPr lvl="1"/>
            <a:r>
              <a:rPr lang="en-US" sz="1800" dirty="0"/>
              <a:t>Performing Laboratory Type</a:t>
            </a:r>
          </a:p>
          <a:p>
            <a:r>
              <a:rPr lang="en-US" sz="1800" dirty="0"/>
              <a:t>Expanded Value Sets</a:t>
            </a:r>
          </a:p>
          <a:p>
            <a:r>
              <a:rPr lang="en-US" sz="1800" dirty="0"/>
              <a:t>Reason for Testing</a:t>
            </a:r>
          </a:p>
        </p:txBody>
      </p:sp>
      <p:pic>
        <p:nvPicPr>
          <p:cNvPr id="4" name="Picture 3" descr="Picture of SARS-CoV-2 Testing containing Molecular amplification test (RT PCR), Serologic test, and other specified test for Laboratory Repeating Group in the Case Report Form">
            <a:extLst>
              <a:ext uri="{FF2B5EF4-FFF2-40B4-BE49-F238E27FC236}">
                <a16:creationId xmlns:a16="http://schemas.microsoft.com/office/drawing/2014/main" id="{9BC21518-732E-4413-9E79-50A7D285FAEA}"/>
              </a:ext>
            </a:extLst>
          </p:cNvPr>
          <p:cNvPicPr>
            <a:picLocks noChangeAspect="1"/>
          </p:cNvPicPr>
          <p:nvPr/>
        </p:nvPicPr>
        <p:blipFill>
          <a:blip r:embed="rId3"/>
          <a:stretch>
            <a:fillRect/>
          </a:stretch>
        </p:blipFill>
        <p:spPr>
          <a:xfrm>
            <a:off x="2867666" y="1537052"/>
            <a:ext cx="8486134" cy="1587182"/>
          </a:xfrm>
          <a:prstGeom prst="rect">
            <a:avLst/>
          </a:prstGeom>
        </p:spPr>
      </p:pic>
      <p:pic>
        <p:nvPicPr>
          <p:cNvPr id="5" name="Picture 4" descr="Picture of Specimens for CoV-19 Testing. Spaces provided to give Specimen ID in the Case Report Form">
            <a:extLst>
              <a:ext uri="{FF2B5EF4-FFF2-40B4-BE49-F238E27FC236}">
                <a16:creationId xmlns:a16="http://schemas.microsoft.com/office/drawing/2014/main" id="{0268F7A5-1CC9-4A20-9B09-95C7D5D1503E}"/>
              </a:ext>
            </a:extLst>
          </p:cNvPr>
          <p:cNvPicPr>
            <a:picLocks noChangeAspect="1"/>
          </p:cNvPicPr>
          <p:nvPr/>
        </p:nvPicPr>
        <p:blipFill>
          <a:blip r:embed="rId4"/>
          <a:stretch>
            <a:fillRect/>
          </a:stretch>
        </p:blipFill>
        <p:spPr>
          <a:xfrm>
            <a:off x="6241403" y="3695046"/>
            <a:ext cx="5340997" cy="2203002"/>
          </a:xfrm>
          <a:prstGeom prst="rect">
            <a:avLst/>
          </a:prstGeom>
        </p:spPr>
      </p:pic>
      <p:sp>
        <p:nvSpPr>
          <p:cNvPr id="6" name="Slide Number Placeholder 3">
            <a:extLst>
              <a:ext uri="{FF2B5EF4-FFF2-40B4-BE49-F238E27FC236}">
                <a16:creationId xmlns:a16="http://schemas.microsoft.com/office/drawing/2014/main" id="{E9A24536-AE8C-4139-94A8-65390F5FF87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Star: 5 Points 6" descr="Added values to Test Type based on feedback from external review.">
            <a:extLst>
              <a:ext uri="{FF2B5EF4-FFF2-40B4-BE49-F238E27FC236}">
                <a16:creationId xmlns:a16="http://schemas.microsoft.com/office/drawing/2014/main" id="{71BCC717-9915-4FEB-8657-A0F582E29CF7}"/>
              </a:ext>
            </a:extLst>
          </p:cNvPr>
          <p:cNvSpPr/>
          <p:nvPr/>
        </p:nvSpPr>
        <p:spPr>
          <a:xfrm>
            <a:off x="2628238" y="3495839"/>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Star: 5 Points 7" descr="Added values to Specimen Source based on feedback from external review">
            <a:extLst>
              <a:ext uri="{FF2B5EF4-FFF2-40B4-BE49-F238E27FC236}">
                <a16:creationId xmlns:a16="http://schemas.microsoft.com/office/drawing/2014/main" id="{DD35E053-9667-47DD-991E-27A63F1ADDAF}"/>
              </a:ext>
            </a:extLst>
          </p:cNvPr>
          <p:cNvSpPr/>
          <p:nvPr/>
        </p:nvSpPr>
        <p:spPr>
          <a:xfrm>
            <a:off x="3374629" y="3815663"/>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0" name="Star: 5 Points 9" descr="Added &quot;Reason for Testing&quot; based on  feedback from external review.">
            <a:extLst>
              <a:ext uri="{FF2B5EF4-FFF2-40B4-BE49-F238E27FC236}">
                <a16:creationId xmlns:a16="http://schemas.microsoft.com/office/drawing/2014/main" id="{44B237D0-7F31-4092-8AF6-778573ECB0AA}"/>
              </a:ext>
            </a:extLst>
          </p:cNvPr>
          <p:cNvSpPr/>
          <p:nvPr/>
        </p:nvSpPr>
        <p:spPr>
          <a:xfrm>
            <a:off x="2973471" y="6118422"/>
            <a:ext cx="242596" cy="237928"/>
          </a:xfrm>
          <a:prstGeom prst="star5">
            <a:avLst>
              <a:gd name="adj" fmla="val 15551"/>
              <a:gd name="hf" fmla="val 105146"/>
              <a:gd name="vf" fmla="val 1105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35804735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327764"/>
            <a:ext cx="10972800" cy="1143000"/>
          </a:xfrm>
        </p:spPr>
        <p:txBody>
          <a:bodyPr/>
          <a:lstStyle/>
          <a:p>
            <a:r>
              <a:rPr lang="en-US" dirty="0"/>
              <a:t>Vaccine Information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740229" y="1602376"/>
            <a:ext cx="10842172" cy="4927859"/>
          </a:xfrm>
        </p:spPr>
        <p:txBody>
          <a:bodyPr/>
          <a:lstStyle/>
          <a:p>
            <a:pPr marL="620190" indent="-457200">
              <a:spcBef>
                <a:spcPts val="768"/>
              </a:spcBef>
              <a:defRPr/>
            </a:pPr>
            <a:r>
              <a:rPr lang="en-US" sz="2400" dirty="0">
                <a:solidFill>
                  <a:srgbClr val="262626"/>
                </a:solidFill>
              </a:rPr>
              <a:t>15 Data Elements</a:t>
            </a:r>
          </a:p>
          <a:p>
            <a:pPr marL="1153576" lvl="1" indent="-457200">
              <a:spcBef>
                <a:spcPts val="768"/>
              </a:spcBef>
              <a:buFont typeface="Wingdings" panose="05000000000000000000" pitchFamily="2" charset="2"/>
              <a:buChar char="§"/>
              <a:defRPr/>
            </a:pPr>
            <a:r>
              <a:rPr lang="en-US" sz="2400" dirty="0">
                <a:solidFill>
                  <a:srgbClr val="262626"/>
                </a:solidFill>
              </a:rPr>
              <a:t>6 Individual Data Elements  </a:t>
            </a:r>
          </a:p>
          <a:p>
            <a:pPr marL="1153576" lvl="1" indent="-457200">
              <a:spcBef>
                <a:spcPts val="768"/>
              </a:spcBef>
              <a:buFont typeface="Wingdings" panose="05000000000000000000" pitchFamily="2" charset="2"/>
              <a:buChar char="§"/>
              <a:defRPr/>
            </a:pPr>
            <a:r>
              <a:rPr lang="en-US" sz="2400" dirty="0">
                <a:solidFill>
                  <a:srgbClr val="262626"/>
                </a:solidFill>
              </a:rPr>
              <a:t>9 Data Elements in 1 Repeating Group</a:t>
            </a:r>
          </a:p>
          <a:p>
            <a:pPr marL="620190" indent="-457200">
              <a:spcBef>
                <a:spcPts val="768"/>
              </a:spcBef>
              <a:defRPr/>
            </a:pPr>
            <a:r>
              <a:rPr lang="en-US" sz="2400" dirty="0">
                <a:solidFill>
                  <a:srgbClr val="262626"/>
                </a:solidFill>
              </a:rPr>
              <a:t>Previously Used in Other VPD MMGs</a:t>
            </a:r>
          </a:p>
          <a:p>
            <a:pPr marL="1153576" lvl="1" indent="-457200">
              <a:spcBef>
                <a:spcPts val="768"/>
              </a:spcBef>
              <a:buFont typeface="Wingdings" panose="05000000000000000000" pitchFamily="2" charset="2"/>
              <a:buChar char="§"/>
              <a:defRPr/>
            </a:pPr>
            <a:r>
              <a:rPr lang="en-US" sz="2400" dirty="0">
                <a:solidFill>
                  <a:srgbClr val="262626"/>
                </a:solidFill>
              </a:rPr>
              <a:t>Completely Harmonized</a:t>
            </a:r>
          </a:p>
          <a:p>
            <a:pPr marL="1153576" lvl="1" indent="-457200">
              <a:spcBef>
                <a:spcPts val="768"/>
              </a:spcBef>
              <a:buFont typeface="Wingdings" panose="05000000000000000000" pitchFamily="2" charset="2"/>
              <a:buChar char="§"/>
              <a:defRPr/>
            </a:pPr>
            <a:r>
              <a:rPr lang="en-US" sz="2400" dirty="0">
                <a:solidFill>
                  <a:srgbClr val="262626"/>
                </a:solidFill>
              </a:rPr>
              <a:t>Vaccine Type Value Set is Only Difference</a:t>
            </a:r>
          </a:p>
          <a:p>
            <a:pPr marL="552435" lvl="1" indent="0">
              <a:spcBef>
                <a:spcPts val="0"/>
              </a:spcBef>
              <a:buNone/>
              <a:defRPr/>
            </a:pPr>
            <a:endParaRPr lang="en-US" sz="2670" dirty="0"/>
          </a:p>
          <a:p>
            <a:pPr marL="552435" lvl="1" indent="0">
              <a:spcBef>
                <a:spcPts val="0"/>
              </a:spcBef>
              <a:buNone/>
              <a:defRPr/>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lvl="0">
              <a:defRPr/>
            </a:pPr>
            <a:fld id="{B1808B90-C856-4DD9-AE7E-B04D6EB9DAE8}" type="slidenum">
              <a:rPr lang="en-US" b="1">
                <a:solidFill>
                  <a:srgbClr val="002060"/>
                </a:solidFill>
              </a:rPr>
              <a:pPr lvl="0">
                <a:defRPr/>
              </a:pPr>
              <a:t>21</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745688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p:txBody>
          <a:bodyPr/>
          <a:lstStyle/>
          <a:p>
            <a:r>
              <a:rPr lang="en-US" dirty="0"/>
              <a:t>Data Element Priority Changes</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idx="1"/>
          </p:nvPr>
        </p:nvSpPr>
        <p:spPr/>
        <p:txBody>
          <a:bodyPr/>
          <a:lstStyle/>
          <a:p>
            <a:pPr marL="476249" indent="-457200">
              <a:spcBef>
                <a:spcPts val="0"/>
              </a:spcBef>
              <a:defRPr/>
            </a:pPr>
            <a:r>
              <a:rPr lang="en-US" sz="2000" dirty="0"/>
              <a:t>Increase</a:t>
            </a:r>
          </a:p>
          <a:p>
            <a:pPr marL="1009635" lvl="1" indent="-457200">
              <a:spcBef>
                <a:spcPts val="0"/>
              </a:spcBef>
              <a:defRPr/>
            </a:pPr>
            <a:r>
              <a:rPr lang="en-US" sz="1800" dirty="0">
                <a:solidFill>
                  <a:srgbClr val="00213D"/>
                </a:solidFill>
              </a:rPr>
              <a:t>Interpreter – 3 to 2</a:t>
            </a:r>
          </a:p>
          <a:p>
            <a:pPr marL="1543022" lvl="2" indent="-457200">
              <a:spcBef>
                <a:spcPts val="0"/>
              </a:spcBef>
              <a:defRPr/>
            </a:pPr>
            <a:r>
              <a:rPr lang="en-US" sz="1800" dirty="0">
                <a:solidFill>
                  <a:srgbClr val="00213D"/>
                </a:solidFill>
              </a:rPr>
              <a:t>Assist with the creation of public health messaging</a:t>
            </a:r>
          </a:p>
          <a:p>
            <a:pPr marL="1009635" lvl="1" indent="-457200">
              <a:spcBef>
                <a:spcPts val="0"/>
              </a:spcBef>
              <a:defRPr/>
            </a:pPr>
            <a:r>
              <a:rPr lang="en-US" sz="1800" dirty="0">
                <a:solidFill>
                  <a:srgbClr val="00213D"/>
                </a:solidFill>
              </a:rPr>
              <a:t>Tribal Affiliation – 3 to 2</a:t>
            </a:r>
          </a:p>
          <a:p>
            <a:pPr marL="1543022" lvl="2" indent="-457200">
              <a:spcBef>
                <a:spcPts val="0"/>
              </a:spcBef>
              <a:defRPr/>
            </a:pPr>
            <a:r>
              <a:rPr lang="en-US" sz="1800" dirty="0">
                <a:solidFill>
                  <a:srgbClr val="00213D"/>
                </a:solidFill>
              </a:rPr>
              <a:t>Help inform health equity concerns in vulnerable populations</a:t>
            </a:r>
          </a:p>
          <a:p>
            <a:pPr marL="1009635" lvl="1" indent="-457200">
              <a:spcBef>
                <a:spcPts val="0"/>
              </a:spcBef>
              <a:defRPr/>
            </a:pPr>
            <a:r>
              <a:rPr lang="en-US" sz="1800" dirty="0">
                <a:solidFill>
                  <a:srgbClr val="00213D"/>
                </a:solidFill>
              </a:rPr>
              <a:t>Workplace Critical Infrastructure – 3 to 2</a:t>
            </a:r>
          </a:p>
          <a:p>
            <a:pPr marL="1543022" lvl="2" indent="-457200">
              <a:spcBef>
                <a:spcPts val="0"/>
              </a:spcBef>
              <a:defRPr/>
            </a:pPr>
            <a:r>
              <a:rPr lang="en-US" sz="1800" dirty="0">
                <a:solidFill>
                  <a:srgbClr val="00213D"/>
                </a:solidFill>
              </a:rPr>
              <a:t>Identify at-risk occupations in the population</a:t>
            </a:r>
          </a:p>
          <a:p>
            <a:pPr marL="1009635" lvl="1" indent="-457200">
              <a:spcBef>
                <a:spcPts val="0"/>
              </a:spcBef>
              <a:defRPr/>
            </a:pPr>
            <a:r>
              <a:rPr lang="en-US" sz="1800" dirty="0">
                <a:solidFill>
                  <a:srgbClr val="00213D"/>
                </a:solidFill>
              </a:rPr>
              <a:t>Workplace Critical Infrastructure Setting – 3 to 2</a:t>
            </a:r>
          </a:p>
          <a:p>
            <a:pPr marL="1543022" lvl="2" indent="-457200">
              <a:spcBef>
                <a:spcPts val="0"/>
              </a:spcBef>
              <a:defRPr/>
            </a:pPr>
            <a:r>
              <a:rPr lang="en-US" sz="1800" dirty="0">
                <a:solidFill>
                  <a:srgbClr val="00213D"/>
                </a:solidFill>
              </a:rPr>
              <a:t>Identify at-risk occupations in the population</a:t>
            </a:r>
          </a:p>
          <a:p>
            <a:pPr marL="1009635" lvl="1" indent="-457200">
              <a:spcBef>
                <a:spcPts val="0"/>
              </a:spcBef>
              <a:defRPr/>
            </a:pPr>
            <a:r>
              <a:rPr lang="en-US" sz="1800" dirty="0">
                <a:solidFill>
                  <a:srgbClr val="00213D"/>
                </a:solidFill>
              </a:rPr>
              <a:t>First Positive Specimen Date – 3 to 2</a:t>
            </a:r>
          </a:p>
          <a:p>
            <a:pPr marL="1543022" lvl="2" indent="-457200">
              <a:spcBef>
                <a:spcPts val="0"/>
              </a:spcBef>
              <a:defRPr/>
            </a:pPr>
            <a:r>
              <a:rPr lang="en-US" sz="1800" dirty="0">
                <a:solidFill>
                  <a:srgbClr val="00213D"/>
                </a:solidFill>
              </a:rPr>
              <a:t>Assess epidemiologic trends</a:t>
            </a:r>
          </a:p>
          <a:p>
            <a:pPr marL="476249" indent="-457200">
              <a:spcBef>
                <a:spcPts val="0"/>
              </a:spcBef>
              <a:defRPr/>
            </a:pPr>
            <a:endParaRPr lang="en-US" sz="2670" dirty="0"/>
          </a:p>
          <a:p>
            <a:pPr marL="552435" lvl="1" indent="0">
              <a:spcBef>
                <a:spcPts val="0"/>
              </a:spcBef>
              <a:buNone/>
              <a:defRPr/>
            </a:pPr>
            <a:endParaRPr lang="en-US" dirty="0"/>
          </a:p>
        </p:txBody>
      </p:sp>
      <p:sp>
        <p:nvSpPr>
          <p:cNvPr id="4" name="Content Placeholder 3">
            <a:extLst>
              <a:ext uri="{FF2B5EF4-FFF2-40B4-BE49-F238E27FC236}">
                <a16:creationId xmlns:a16="http://schemas.microsoft.com/office/drawing/2014/main" id="{CC23EDBF-CF28-426F-9B8F-1D2C8B40057D}"/>
              </a:ext>
            </a:extLst>
          </p:cNvPr>
          <p:cNvSpPr>
            <a:spLocks noGrp="1"/>
          </p:cNvSpPr>
          <p:nvPr>
            <p:ph idx="10"/>
          </p:nvPr>
        </p:nvSpPr>
        <p:spPr/>
        <p:txBody>
          <a:bodyPr/>
          <a:lstStyle/>
          <a:p>
            <a:r>
              <a:rPr lang="en-US" sz="2000" dirty="0"/>
              <a:t>Increase cont.</a:t>
            </a:r>
          </a:p>
          <a:p>
            <a:pPr marL="1009635" lvl="1" indent="-457200">
              <a:spcBef>
                <a:spcPts val="0"/>
              </a:spcBef>
              <a:defRPr/>
            </a:pPr>
            <a:r>
              <a:rPr lang="en-US" sz="1800" dirty="0">
                <a:solidFill>
                  <a:srgbClr val="00213D"/>
                </a:solidFill>
              </a:rPr>
              <a:t>Primary Language – 3 to 2</a:t>
            </a:r>
          </a:p>
          <a:p>
            <a:pPr marL="1543022" lvl="2" indent="-457200">
              <a:spcBef>
                <a:spcPts val="0"/>
              </a:spcBef>
              <a:defRPr/>
            </a:pPr>
            <a:r>
              <a:rPr lang="en-US" sz="1800" dirty="0">
                <a:solidFill>
                  <a:srgbClr val="00213D"/>
                </a:solidFill>
              </a:rPr>
              <a:t>Supports Sec. 4302 of the Affordable Care Act aimed to collect data to reduce health disparities</a:t>
            </a:r>
          </a:p>
          <a:p>
            <a:r>
              <a:rPr lang="en-US" sz="2000" dirty="0"/>
              <a:t>Decrease</a:t>
            </a:r>
          </a:p>
          <a:p>
            <a:pPr lvl="1"/>
            <a:r>
              <a:rPr lang="en-US" sz="1800" dirty="0">
                <a:solidFill>
                  <a:srgbClr val="00213D"/>
                </a:solidFill>
              </a:rPr>
              <a:t>Date of First ICU Admission – 1 to 2</a:t>
            </a:r>
          </a:p>
          <a:p>
            <a:pPr lvl="2"/>
            <a:r>
              <a:rPr lang="en-US" sz="1800" dirty="0">
                <a:solidFill>
                  <a:srgbClr val="00213D"/>
                </a:solidFill>
              </a:rPr>
              <a:t>High priority but understand many do not currently collect at this time</a:t>
            </a:r>
          </a:p>
          <a:p>
            <a:pPr lvl="1"/>
            <a:r>
              <a:rPr lang="en-US" sz="1800" dirty="0">
                <a:solidFill>
                  <a:srgbClr val="00213D"/>
                </a:solidFill>
              </a:rPr>
              <a:t>Type of Healthcare Occupation – 1 to 2</a:t>
            </a:r>
          </a:p>
          <a:p>
            <a:pPr lvl="2"/>
            <a:r>
              <a:rPr lang="en-US" sz="1800" dirty="0">
                <a:solidFill>
                  <a:srgbClr val="00213D"/>
                </a:solidFill>
              </a:rPr>
              <a:t>Allow more flexibility for implementation of industry/occupation data elements</a:t>
            </a:r>
          </a:p>
          <a:p>
            <a:pPr lvl="2"/>
            <a:r>
              <a:rPr lang="en-US" sz="1800" dirty="0">
                <a:solidFill>
                  <a:srgbClr val="00213D"/>
                </a:solidFill>
              </a:rPr>
              <a:t>Encourage use of I&amp;O in conjunction</a:t>
            </a:r>
          </a:p>
          <a:p>
            <a:pPr lvl="1"/>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lvl="0">
              <a:defRPr/>
            </a:pPr>
            <a:fld id="{B1808B90-C856-4DD9-AE7E-B04D6EB9DAE8}" type="slidenum">
              <a:rPr lang="en-US" b="1">
                <a:solidFill>
                  <a:srgbClr val="002060"/>
                </a:solidFill>
              </a:rPr>
              <a:pPr lvl="0">
                <a:defRPr/>
              </a:pPr>
              <a:t>22</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35098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p:txBody>
          <a:bodyPr/>
          <a:lstStyle/>
          <a:p>
            <a:r>
              <a:rPr lang="en-US" dirty="0"/>
              <a:t>Other External Review Changes</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idx="1"/>
          </p:nvPr>
        </p:nvSpPr>
        <p:spPr>
          <a:xfrm>
            <a:off x="609600" y="1600201"/>
            <a:ext cx="10744199" cy="4191000"/>
          </a:xfrm>
        </p:spPr>
        <p:txBody>
          <a:bodyPr/>
          <a:lstStyle/>
          <a:p>
            <a:pPr marL="476249" indent="-457200">
              <a:spcBef>
                <a:spcPts val="0"/>
              </a:spcBef>
              <a:defRPr/>
            </a:pPr>
            <a:r>
              <a:rPr lang="en-US" sz="2800" dirty="0"/>
              <a:t>Value Sets</a:t>
            </a:r>
          </a:p>
          <a:p>
            <a:pPr marL="1009635" lvl="1" indent="-457200">
              <a:spcBef>
                <a:spcPts val="0"/>
              </a:spcBef>
              <a:defRPr/>
            </a:pPr>
            <a:r>
              <a:rPr lang="en-US" sz="2000" dirty="0">
                <a:solidFill>
                  <a:srgbClr val="00213D"/>
                </a:solidFill>
              </a:rPr>
              <a:t>Detection Method </a:t>
            </a:r>
          </a:p>
          <a:p>
            <a:pPr marL="1009635" lvl="1" indent="-457200">
              <a:spcBef>
                <a:spcPts val="0"/>
              </a:spcBef>
              <a:defRPr/>
            </a:pPr>
            <a:r>
              <a:rPr lang="en-US" sz="2000" dirty="0">
                <a:solidFill>
                  <a:srgbClr val="00213D"/>
                </a:solidFill>
              </a:rPr>
              <a:t>Tribes</a:t>
            </a:r>
          </a:p>
          <a:p>
            <a:pPr marL="1009635" lvl="1" indent="-457200">
              <a:spcBef>
                <a:spcPts val="0"/>
              </a:spcBef>
              <a:defRPr/>
            </a:pPr>
            <a:r>
              <a:rPr lang="en-US" sz="2000" dirty="0">
                <a:solidFill>
                  <a:srgbClr val="00213D"/>
                </a:solidFill>
              </a:rPr>
              <a:t>Clinical Finding Indicator</a:t>
            </a:r>
          </a:p>
          <a:p>
            <a:pPr marL="1009635" lvl="1" indent="-457200">
              <a:spcBef>
                <a:spcPts val="0"/>
              </a:spcBef>
              <a:defRPr/>
            </a:pPr>
            <a:r>
              <a:rPr lang="en-US" sz="2000" dirty="0">
                <a:solidFill>
                  <a:srgbClr val="00213D"/>
                </a:solidFill>
              </a:rPr>
              <a:t>Lab Test Type</a:t>
            </a:r>
          </a:p>
          <a:p>
            <a:pPr marL="1009635" lvl="1" indent="-457200">
              <a:spcBef>
                <a:spcPts val="0"/>
              </a:spcBef>
              <a:defRPr/>
            </a:pPr>
            <a:r>
              <a:rPr lang="en-US" sz="2000" dirty="0">
                <a:solidFill>
                  <a:srgbClr val="00213D"/>
                </a:solidFill>
              </a:rPr>
              <a:t>Specimen Type</a:t>
            </a:r>
          </a:p>
          <a:p>
            <a:pPr marL="476249" indent="-457200">
              <a:spcBef>
                <a:spcPts val="0"/>
              </a:spcBef>
              <a:defRPr/>
            </a:pPr>
            <a:r>
              <a:rPr lang="en-US" sz="2800" dirty="0"/>
              <a:t>New Data Elements</a:t>
            </a:r>
          </a:p>
          <a:p>
            <a:pPr marL="1009635" lvl="1" indent="-457200">
              <a:spcBef>
                <a:spcPts val="0"/>
              </a:spcBef>
              <a:defRPr/>
            </a:pPr>
            <a:r>
              <a:rPr lang="en-US" sz="2000" dirty="0">
                <a:solidFill>
                  <a:srgbClr val="00213D"/>
                </a:solidFill>
              </a:rPr>
              <a:t>Exposure Indicator</a:t>
            </a:r>
          </a:p>
          <a:p>
            <a:pPr marL="1543022" lvl="2" indent="-457200">
              <a:spcBef>
                <a:spcPts val="0"/>
              </a:spcBef>
              <a:defRPr/>
            </a:pPr>
            <a:r>
              <a:rPr lang="en-US" sz="1800" dirty="0">
                <a:solidFill>
                  <a:srgbClr val="00213D"/>
                </a:solidFill>
              </a:rPr>
              <a:t>Creates exposure repeating group to allow for YNU response for all exposures </a:t>
            </a:r>
          </a:p>
          <a:p>
            <a:pPr marL="1009635" lvl="1" indent="-457200">
              <a:spcBef>
                <a:spcPts val="0"/>
              </a:spcBef>
              <a:defRPr/>
            </a:pPr>
            <a:r>
              <a:rPr lang="en-US" sz="2000" dirty="0">
                <a:solidFill>
                  <a:srgbClr val="00213D"/>
                </a:solidFill>
              </a:rPr>
              <a:t>Reason for Testing</a:t>
            </a:r>
          </a:p>
          <a:p>
            <a:pPr marL="476249" indent="-457200">
              <a:spcBef>
                <a:spcPts val="0"/>
              </a:spcBef>
              <a:defRPr/>
            </a:pPr>
            <a:r>
              <a:rPr lang="en-US" sz="2800" dirty="0"/>
              <a:t>Removed Data Elements</a:t>
            </a:r>
          </a:p>
          <a:p>
            <a:pPr marL="1009635" lvl="1" indent="-457200">
              <a:spcBef>
                <a:spcPts val="0"/>
              </a:spcBef>
              <a:defRPr/>
            </a:pPr>
            <a:r>
              <a:rPr lang="en-US" sz="2000" dirty="0">
                <a:solidFill>
                  <a:srgbClr val="00213D"/>
                </a:solidFill>
              </a:rPr>
              <a:t>Symptom Onset Date</a:t>
            </a:r>
          </a:p>
          <a:p>
            <a:pPr marL="1543022" lvl="2" indent="-457200">
              <a:spcBef>
                <a:spcPts val="0"/>
              </a:spcBef>
              <a:defRPr/>
            </a:pPr>
            <a:r>
              <a:rPr lang="en-US" sz="1800" dirty="0">
                <a:solidFill>
                  <a:srgbClr val="00213D"/>
                </a:solidFill>
              </a:rPr>
              <a:t>Map CRF field to Date of Illness Onset in Gen v2</a:t>
            </a:r>
          </a:p>
          <a:p>
            <a:pPr marL="1009635" lvl="1" indent="-457200">
              <a:spcBef>
                <a:spcPts val="0"/>
              </a:spcBef>
              <a:defRPr/>
            </a:pPr>
            <a:r>
              <a:rPr lang="en-US" sz="2000" dirty="0">
                <a:solidFill>
                  <a:srgbClr val="00213D"/>
                </a:solidFill>
              </a:rPr>
              <a:t>Symptom Resolution Date</a:t>
            </a:r>
          </a:p>
          <a:p>
            <a:pPr marL="1543022" lvl="2" indent="-457200">
              <a:spcBef>
                <a:spcPts val="0"/>
              </a:spcBef>
              <a:defRPr/>
            </a:pPr>
            <a:r>
              <a:rPr lang="en-US" sz="1800" dirty="0">
                <a:solidFill>
                  <a:srgbClr val="00213D"/>
                </a:solidFill>
              </a:rPr>
              <a:t>Map CRF field to Illness End Date in Gen v2</a:t>
            </a:r>
          </a:p>
          <a:p>
            <a:pPr marL="1009635" lvl="1" indent="-457200">
              <a:spcBef>
                <a:spcPts val="0"/>
              </a:spcBef>
              <a:defRPr/>
            </a:pPr>
            <a:endParaRPr lang="en-US" sz="1467" dirty="0"/>
          </a:p>
          <a:p>
            <a:pPr marL="1009635" lvl="1" indent="-457200">
              <a:spcBef>
                <a:spcPts val="0"/>
              </a:spcBef>
              <a:defRPr/>
            </a:pPr>
            <a:endParaRPr lang="en-US" sz="1467" dirty="0"/>
          </a:p>
          <a:p>
            <a:pPr marL="1009635" lvl="1" indent="-457200">
              <a:spcBef>
                <a:spcPts val="0"/>
              </a:spcBef>
              <a:defRPr/>
            </a:pPr>
            <a:endParaRPr lang="en-US" sz="2670" dirty="0"/>
          </a:p>
          <a:p>
            <a:pPr marL="476249" indent="-457200">
              <a:spcBef>
                <a:spcPts val="0"/>
              </a:spcBef>
              <a:defRPr/>
            </a:pPr>
            <a:endParaRPr lang="en-US" sz="2670" dirty="0"/>
          </a:p>
          <a:p>
            <a:pPr marL="552435" lvl="1" indent="0">
              <a:spcBef>
                <a:spcPts val="0"/>
              </a:spcBef>
              <a:buNone/>
              <a:defRPr/>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lvl="0">
              <a:defRPr/>
            </a:pPr>
            <a:fld id="{B1808B90-C856-4DD9-AE7E-B04D6EB9DAE8}" type="slidenum">
              <a:rPr lang="en-US" b="1">
                <a:solidFill>
                  <a:srgbClr val="002060"/>
                </a:solidFill>
              </a:rPr>
              <a:pPr lvl="0">
                <a:defRPr/>
              </a:pPr>
              <a:t>23</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466990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6ECB-CF48-4618-8849-7770E2BC7F00}"/>
              </a:ext>
            </a:extLst>
          </p:cNvPr>
          <p:cNvSpPr>
            <a:spLocks noGrp="1"/>
          </p:cNvSpPr>
          <p:nvPr>
            <p:ph type="title"/>
          </p:nvPr>
        </p:nvSpPr>
        <p:spPr>
          <a:xfrm>
            <a:off x="609600" y="0"/>
            <a:ext cx="10972800" cy="1051560"/>
          </a:xfrm>
        </p:spPr>
        <p:txBody>
          <a:bodyPr>
            <a:normAutofit/>
          </a:bodyPr>
          <a:lstStyle/>
          <a:p>
            <a:r>
              <a:rPr lang="en-US" dirty="0"/>
              <a:t>Next Steps for COVID-19 MMG</a:t>
            </a:r>
          </a:p>
        </p:txBody>
      </p:sp>
      <p:sp>
        <p:nvSpPr>
          <p:cNvPr id="3" name="Text Placeholder 2">
            <a:extLst>
              <a:ext uri="{FF2B5EF4-FFF2-40B4-BE49-F238E27FC236}">
                <a16:creationId xmlns:a16="http://schemas.microsoft.com/office/drawing/2014/main" id="{A632C284-83B1-4BFA-95D8-F2800034E032}"/>
              </a:ext>
            </a:extLst>
          </p:cNvPr>
          <p:cNvSpPr>
            <a:spLocks noGrp="1"/>
          </p:cNvSpPr>
          <p:nvPr>
            <p:ph type="body" sz="quarter" idx="10"/>
          </p:nvPr>
        </p:nvSpPr>
        <p:spPr>
          <a:xfrm>
            <a:off x="609600" y="1352550"/>
            <a:ext cx="10972800" cy="4636770"/>
          </a:xfrm>
        </p:spPr>
        <p:txBody>
          <a:bodyPr>
            <a:normAutofit/>
          </a:bodyPr>
          <a:lstStyle/>
          <a:p>
            <a:pPr marL="0" indent="0">
              <a:spcBef>
                <a:spcPts val="0"/>
              </a:spcBef>
              <a:buNone/>
            </a:pPr>
            <a:r>
              <a:rPr lang="en-US" dirty="0"/>
              <a:t>Summer</a:t>
            </a:r>
          </a:p>
          <a:p>
            <a:pPr>
              <a:spcBef>
                <a:spcPts val="0"/>
              </a:spcBef>
            </a:pPr>
            <a:r>
              <a:rPr lang="en-US" dirty="0"/>
              <a:t>Publish COVID-19 MMG </a:t>
            </a:r>
            <a:r>
              <a:rPr lang="en-US" sz="2800" dirty="0"/>
              <a:t>to the </a:t>
            </a:r>
            <a:r>
              <a:rPr lang="en-US" sz="2800" dirty="0">
                <a:hlinkClick r:id="rId3"/>
              </a:rPr>
              <a:t>NNDSS website</a:t>
            </a:r>
            <a:endParaRPr lang="en-US" dirty="0"/>
          </a:p>
          <a:p>
            <a:pPr>
              <a:spcBef>
                <a:spcPts val="0"/>
              </a:spcBef>
            </a:pPr>
            <a:r>
              <a:rPr lang="en-US" dirty="0"/>
              <a:t>Complete readiness assessments for initial cohort</a:t>
            </a:r>
          </a:p>
          <a:p>
            <a:pPr>
              <a:spcBef>
                <a:spcPts val="0"/>
              </a:spcBef>
            </a:pPr>
            <a:r>
              <a:rPr lang="en-US" dirty="0"/>
              <a:t>Kick-off for initial cohort</a:t>
            </a:r>
          </a:p>
          <a:p>
            <a:pPr>
              <a:spcBef>
                <a:spcPts val="0"/>
              </a:spcBef>
            </a:pPr>
            <a:r>
              <a:rPr lang="en-US" dirty="0"/>
              <a:t>METS available to jurisdictions</a:t>
            </a:r>
          </a:p>
          <a:p>
            <a:pPr>
              <a:spcBef>
                <a:spcPts val="0"/>
              </a:spcBef>
            </a:pPr>
            <a:r>
              <a:rPr lang="en-US" dirty="0"/>
              <a:t>Request participation in a future COVID-19 cohort</a:t>
            </a:r>
          </a:p>
          <a:p>
            <a:pPr>
              <a:spcBef>
                <a:spcPts val="0"/>
              </a:spcBef>
            </a:pPr>
            <a:endParaRPr lang="en-US" dirty="0"/>
          </a:p>
          <a:p>
            <a:pPr marL="0" indent="0">
              <a:spcBef>
                <a:spcPts val="0"/>
              </a:spcBef>
              <a:buNone/>
            </a:pPr>
            <a:r>
              <a:rPr lang="en-US" dirty="0"/>
              <a:t>Summer/Fall</a:t>
            </a:r>
          </a:p>
          <a:p>
            <a:pPr>
              <a:spcBef>
                <a:spcPts val="0"/>
              </a:spcBef>
            </a:pPr>
            <a:r>
              <a:rPr lang="en-US" dirty="0"/>
              <a:t>Begin onboarding</a:t>
            </a:r>
          </a:p>
          <a:p>
            <a:pPr>
              <a:spcBef>
                <a:spcPts val="0"/>
              </a:spcBef>
            </a:pPr>
            <a:r>
              <a:rPr lang="en-US" dirty="0"/>
              <a:t>Revise MMG, as needed</a:t>
            </a:r>
          </a:p>
        </p:txBody>
      </p:sp>
      <p:sp>
        <p:nvSpPr>
          <p:cNvPr id="4" name="Slide Number Placeholder 3">
            <a:extLst>
              <a:ext uri="{FF2B5EF4-FFF2-40B4-BE49-F238E27FC236}">
                <a16:creationId xmlns:a16="http://schemas.microsoft.com/office/drawing/2014/main" id="{5B2D215A-A77D-42C7-AD09-F6650C0D235B}"/>
              </a:ext>
            </a:extLst>
          </p:cNvPr>
          <p:cNvSpPr>
            <a:spLocks noGrp="1"/>
          </p:cNvSpPr>
          <p:nvPr>
            <p:ph type="sldNum" sz="quarter" idx="11"/>
          </p:nvPr>
        </p:nvSpPr>
        <p:spPr/>
        <p:txBody>
          <a:bodyPr/>
          <a:lstStyle/>
          <a:p>
            <a:fld id="{B1808B90-C856-4DD9-AE7E-B04D6EB9DAE8}" type="slidenum">
              <a:rPr lang="en-US" b="1">
                <a:solidFill>
                  <a:srgbClr val="002060"/>
                </a:solidFill>
              </a:rPr>
              <a:pPr/>
              <a:t>24</a:t>
            </a:fld>
            <a:endParaRPr lang="en-US" b="1" dirty="0">
              <a:solidFill>
                <a:srgbClr val="575F6F"/>
              </a:solidFill>
            </a:endParaRPr>
          </a:p>
        </p:txBody>
      </p:sp>
    </p:spTree>
    <p:extLst>
      <p:ext uri="{BB962C8B-B14F-4D97-AF65-F5344CB8AC3E}">
        <p14:creationId xmlns:p14="http://schemas.microsoft.com/office/powerpoint/2010/main" val="19496289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673A7E-BD44-43B3-B3ED-5E698D292171}"/>
              </a:ext>
            </a:extLst>
          </p:cNvPr>
          <p:cNvSpPr txBox="1"/>
          <p:nvPr/>
        </p:nvSpPr>
        <p:spPr>
          <a:xfrm>
            <a:off x="1083076" y="994299"/>
            <a:ext cx="984533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Questions?</a:t>
            </a:r>
          </a:p>
        </p:txBody>
      </p:sp>
      <p:sp>
        <p:nvSpPr>
          <p:cNvPr id="3" name="Title 2">
            <a:extLst>
              <a:ext uri="{FF2B5EF4-FFF2-40B4-BE49-F238E27FC236}">
                <a16:creationId xmlns:a16="http://schemas.microsoft.com/office/drawing/2014/main" id="{2113FEA0-89FD-4ACF-B1CE-700B26292B60}"/>
              </a:ext>
            </a:extLst>
          </p:cNvPr>
          <p:cNvSpPr>
            <a:spLocks noGrp="1"/>
          </p:cNvSpPr>
          <p:nvPr>
            <p:ph type="title" idx="4294967295"/>
          </p:nvPr>
        </p:nvSpPr>
        <p:spPr>
          <a:xfrm>
            <a:off x="747944" y="1957442"/>
            <a:ext cx="10515600" cy="1325563"/>
          </a:xfrm>
          <a:prstGeom prst="rect">
            <a:avLst/>
          </a:prstGeom>
        </p:spPr>
        <p:txBody>
          <a:bodyPr/>
          <a:lstStyle/>
          <a:p>
            <a:r>
              <a:rPr lang="en-US" dirty="0">
                <a:solidFill>
                  <a:srgbClr val="FFFFFF"/>
                </a:solidFill>
              </a:rPr>
              <a:t>Questions</a:t>
            </a:r>
            <a:r>
              <a:rPr lang="en-US" baseline="0" dirty="0">
                <a:solidFill>
                  <a:srgbClr val="FFFFFF"/>
                </a:solidFill>
              </a:rPr>
              <a:t> Slide</a:t>
            </a:r>
            <a:endParaRPr lang="en-US" dirty="0">
              <a:solidFill>
                <a:srgbClr val="FFFFFF"/>
              </a:solidFill>
            </a:endParaRPr>
          </a:p>
        </p:txBody>
      </p:sp>
    </p:spTree>
    <p:extLst>
      <p:ext uri="{BB962C8B-B14F-4D97-AF65-F5344CB8AC3E}">
        <p14:creationId xmlns:p14="http://schemas.microsoft.com/office/powerpoint/2010/main" val="11593972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81158"/>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July 28,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600" dirty="0"/>
              <a:t>Appendix  </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1233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327764"/>
            <a:ext cx="10972800" cy="1143000"/>
          </a:xfrm>
        </p:spPr>
        <p:txBody>
          <a:bodyPr/>
          <a:lstStyle/>
          <a:p>
            <a:r>
              <a:rPr lang="en-US" dirty="0"/>
              <a:t>NNDSS Data Reconciliation &amp; COVID-19 Case Definition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0" y="1601393"/>
            <a:ext cx="11066584" cy="5387236"/>
          </a:xfrm>
        </p:spPr>
        <p:txBody>
          <a:bodyPr>
            <a:normAutofit/>
          </a:bodyPr>
          <a:lstStyle/>
          <a:p>
            <a:pPr marL="313259" indent="-294210">
              <a:spcBef>
                <a:spcPts val="0"/>
              </a:spcBef>
              <a:defRPr/>
            </a:pPr>
            <a:r>
              <a:rPr lang="en-US" dirty="0"/>
              <a:t>NNDSS 2019 Data Reconciliation process timeline has changed:</a:t>
            </a:r>
            <a:endParaRPr lang="en-US" strike="sngStrike" dirty="0">
              <a:highlight>
                <a:srgbClr val="00FF00"/>
              </a:highlight>
            </a:endParaRPr>
          </a:p>
          <a:p>
            <a:pPr marL="846645" lvl="1" indent="-294210">
              <a:spcBef>
                <a:spcPts val="0"/>
              </a:spcBef>
              <a:defRPr/>
            </a:pPr>
            <a:r>
              <a:rPr lang="en-US" dirty="0"/>
              <a:t>Last day to transmit/update 2019 final data: Sept. 30, 2020.</a:t>
            </a:r>
          </a:p>
          <a:p>
            <a:pPr marL="846645" lvl="1" indent="-294210">
              <a:spcBef>
                <a:spcPts val="0"/>
              </a:spcBef>
              <a:defRPr/>
            </a:pPr>
            <a:r>
              <a:rPr lang="en-US" dirty="0"/>
              <a:t>Last day for State/Territorial Epidemiologist to sign-off: Oct. 30, 2020.</a:t>
            </a:r>
          </a:p>
          <a:p>
            <a:pPr marL="552435" lvl="1" indent="0">
              <a:spcBef>
                <a:spcPts val="0"/>
              </a:spcBef>
              <a:buNone/>
              <a:defRPr/>
            </a:pPr>
            <a:endParaRPr lang="en-US" dirty="0"/>
          </a:p>
          <a:p>
            <a:pPr marL="313259" indent="-294210">
              <a:spcBef>
                <a:spcPts val="0"/>
              </a:spcBef>
              <a:defRPr/>
            </a:pPr>
            <a:endParaRPr lang="en-US" dirty="0"/>
          </a:p>
          <a:p>
            <a:pPr marL="313259" indent="-294210">
              <a:spcBef>
                <a:spcPts val="0"/>
              </a:spcBef>
              <a:defRPr/>
            </a:pPr>
            <a:r>
              <a:rPr lang="en-US" dirty="0"/>
              <a:t>The COVID-19 case definition is available on the NNDSS Surveillance Case Definitions webpage</a:t>
            </a:r>
            <a:r>
              <a:rPr lang="en-US"/>
              <a:t>: </a:t>
            </a:r>
            <a:r>
              <a:rPr lang="en-US">
                <a:hlinkClick r:id="rId3"/>
              </a:rPr>
              <a:t>https://ndc.services.cdc.gov/conditions/coronavirus-disease-2019-covid-19/</a:t>
            </a:r>
            <a:r>
              <a:rPr lang="en-US"/>
              <a:t>.</a:t>
            </a:r>
            <a:endParaRPr lang="en-US" dirty="0"/>
          </a:p>
          <a:p>
            <a:pPr marL="846645" lvl="1" indent="-294210">
              <a:spcBef>
                <a:spcPts val="0"/>
              </a:spcBef>
              <a:defRPr/>
            </a:pPr>
            <a:r>
              <a:rPr lang="en-US" dirty="0"/>
              <a:t>Please begin using immediately for all 2020 case notifications being sent to NNDSS.</a:t>
            </a:r>
          </a:p>
          <a:p>
            <a:pPr marL="19049" indent="0">
              <a:spcBef>
                <a:spcPts val="0"/>
              </a:spcBef>
              <a:buNone/>
              <a:defRPr/>
            </a:pPr>
            <a:endParaRPr lang="en-US" dirty="0"/>
          </a:p>
          <a:p>
            <a:pPr marL="19049" indent="0">
              <a:spcBef>
                <a:spcPts val="0"/>
              </a:spcBef>
              <a:buNone/>
              <a:defRPr/>
            </a:pPr>
            <a:endParaRPr lang="en-US" dirty="0"/>
          </a:p>
          <a:p>
            <a:pPr marL="19049" indent="0">
              <a:spcBef>
                <a:spcPts val="0"/>
              </a:spcBef>
              <a:buNone/>
              <a:defRPr/>
            </a:pPr>
            <a:r>
              <a:rPr lang="en-US" dirty="0"/>
              <a:t> </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a:xfrm>
            <a:off x="8649929" y="6492875"/>
            <a:ext cx="2743200" cy="365125"/>
          </a:xfrm>
        </p:spPr>
        <p:txBody>
          <a:bodyPr/>
          <a:lstStyle/>
          <a:p>
            <a:pPr>
              <a:defRPr/>
            </a:pPr>
            <a:fld id="{B1808B90-C856-4DD9-AE7E-B04D6EB9DAE8}" type="slidenum">
              <a:rPr lang="en-US" sz="1800" b="1"/>
              <a:pPr>
                <a:defRPr/>
              </a:pPr>
              <a:t>28</a:t>
            </a:fld>
            <a:endParaRPr lang="en-US" sz="1800" dirty="0"/>
          </a:p>
          <a:p>
            <a:pPr lvl="0">
              <a:defRPr/>
            </a:pPr>
            <a:endParaRPr lang="en-US" sz="1800" b="1" dirty="0">
              <a:solidFill>
                <a:srgbClr val="3A4A6A"/>
              </a:solidFill>
            </a:endParaRPr>
          </a:p>
        </p:txBody>
      </p:sp>
    </p:spTree>
    <p:extLst>
      <p:ext uri="{BB962C8B-B14F-4D97-AF65-F5344CB8AC3E}">
        <p14:creationId xmlns:p14="http://schemas.microsoft.com/office/powerpoint/2010/main" val="35030770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E3C2-C4A7-4CBE-BD28-4EC8AA8167C8}"/>
              </a:ext>
            </a:extLst>
          </p:cNvPr>
          <p:cNvSpPr>
            <a:spLocks noGrp="1"/>
          </p:cNvSpPr>
          <p:nvPr>
            <p:ph type="title"/>
          </p:nvPr>
        </p:nvSpPr>
        <p:spPr>
          <a:xfrm>
            <a:off x="609600" y="368424"/>
            <a:ext cx="10972800" cy="749176"/>
          </a:xfrm>
        </p:spPr>
        <p:txBody>
          <a:bodyPr/>
          <a:lstStyle/>
          <a:p>
            <a:r>
              <a:rPr lang="en-US" dirty="0"/>
              <a:t>Multisystem Inflammatory Syndrome Case Notification</a:t>
            </a:r>
          </a:p>
        </p:txBody>
      </p:sp>
      <p:sp>
        <p:nvSpPr>
          <p:cNvPr id="3" name="Text Placeholder 2">
            <a:extLst>
              <a:ext uri="{FF2B5EF4-FFF2-40B4-BE49-F238E27FC236}">
                <a16:creationId xmlns:a16="http://schemas.microsoft.com/office/drawing/2014/main" id="{D1F15060-F22C-46FC-8BA4-F61D7CFD6FF0}"/>
              </a:ext>
            </a:extLst>
          </p:cNvPr>
          <p:cNvSpPr>
            <a:spLocks noGrp="1"/>
          </p:cNvSpPr>
          <p:nvPr>
            <p:ph type="body" sz="quarter" idx="10"/>
          </p:nvPr>
        </p:nvSpPr>
        <p:spPr>
          <a:xfrm>
            <a:off x="609600" y="1302244"/>
            <a:ext cx="10972800" cy="5054106"/>
          </a:xfrm>
        </p:spPr>
        <p:txBody>
          <a:bodyPr/>
          <a:lstStyle/>
          <a:p>
            <a:r>
              <a:rPr lang="en-US" dirty="0"/>
              <a:t>Health Alert Network Advisory issued on May 14, 2020 for </a:t>
            </a:r>
            <a:r>
              <a:rPr lang="en-US" i="1" dirty="0"/>
              <a:t>Multisystem Inflammatory Syndrome in Children (MIS-C) Associated with Coronavirus Disease 2019 (COVID-19)</a:t>
            </a:r>
          </a:p>
          <a:p>
            <a:pPr lvl="1"/>
            <a:r>
              <a:rPr lang="en-US" dirty="0"/>
              <a:t>Includes case definition</a:t>
            </a:r>
            <a:endParaRPr lang="en-US" sz="1600" dirty="0"/>
          </a:p>
          <a:p>
            <a:pPr>
              <a:spcBef>
                <a:spcPts val="1800"/>
              </a:spcBef>
            </a:pPr>
            <a:r>
              <a:rPr lang="en-US" dirty="0"/>
              <a:t>Plan to receive cases through NNDSS</a:t>
            </a:r>
          </a:p>
          <a:p>
            <a:pPr lvl="1"/>
            <a:r>
              <a:rPr lang="en-US" dirty="0"/>
              <a:t>Gen v2, NETSS, NBS</a:t>
            </a:r>
            <a:endParaRPr lang="en-US" sz="1600" dirty="0"/>
          </a:p>
          <a:p>
            <a:pPr lvl="0">
              <a:spcBef>
                <a:spcPts val="1800"/>
              </a:spcBef>
            </a:pPr>
            <a:r>
              <a:rPr lang="en-US" dirty="0"/>
              <a:t>New event code for MIS: </a:t>
            </a:r>
            <a:r>
              <a:rPr lang="en-US" b="1" dirty="0"/>
              <a:t>11066</a:t>
            </a:r>
            <a:r>
              <a:rPr lang="en-US" dirty="0"/>
              <a:t>.</a:t>
            </a:r>
          </a:p>
          <a:p>
            <a:pPr>
              <a:spcBef>
                <a:spcPts val="1800"/>
              </a:spcBef>
            </a:pPr>
            <a:r>
              <a:rPr lang="en-US" dirty="0"/>
              <a:t>NNDSS case notification will initiate DCIPHER record; additional data added via DCIPHER web entry or CSV upload</a:t>
            </a:r>
          </a:p>
          <a:p>
            <a:pPr lvl="1"/>
            <a:endParaRPr lang="en-US" dirty="0"/>
          </a:p>
        </p:txBody>
      </p:sp>
      <p:sp>
        <p:nvSpPr>
          <p:cNvPr id="4" name="Slide Number Placeholder 3">
            <a:extLst>
              <a:ext uri="{FF2B5EF4-FFF2-40B4-BE49-F238E27FC236}">
                <a16:creationId xmlns:a16="http://schemas.microsoft.com/office/drawing/2014/main" id="{3B1FA122-9AF7-48FE-8B39-389BC2F2CB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948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and Timeline</a:t>
            </a:r>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42D-FCA0-4255-BE1D-75A59AFFD6AF}"/>
              </a:ext>
            </a:extLst>
          </p:cNvPr>
          <p:cNvSpPr>
            <a:spLocks noGrp="1"/>
          </p:cNvSpPr>
          <p:nvPr>
            <p:ph type="title"/>
          </p:nvPr>
        </p:nvSpPr>
        <p:spPr/>
        <p:txBody>
          <a:bodyPr/>
          <a:lstStyle/>
          <a:p>
            <a:r>
              <a:rPr lang="en-US" dirty="0"/>
              <a:t>Recent Updates to Finalized MMG Value Sets</a:t>
            </a:r>
          </a:p>
        </p:txBody>
      </p:sp>
      <p:sp>
        <p:nvSpPr>
          <p:cNvPr id="3" name="Text Placeholder 2">
            <a:extLst>
              <a:ext uri="{FF2B5EF4-FFF2-40B4-BE49-F238E27FC236}">
                <a16:creationId xmlns:a16="http://schemas.microsoft.com/office/drawing/2014/main" id="{C6664E84-0361-461E-A5A7-12171DF6D2D0}"/>
              </a:ext>
            </a:extLst>
          </p:cNvPr>
          <p:cNvSpPr>
            <a:spLocks noGrp="1"/>
          </p:cNvSpPr>
          <p:nvPr>
            <p:ph type="body" sz="quarter" idx="10"/>
          </p:nvPr>
        </p:nvSpPr>
        <p:spPr>
          <a:xfrm>
            <a:off x="609600" y="1545168"/>
            <a:ext cx="10972800" cy="3444276"/>
          </a:xfrm>
        </p:spPr>
        <p:txBody>
          <a:bodyPr/>
          <a:lstStyle/>
          <a:p>
            <a:r>
              <a:rPr lang="en-US" dirty="0"/>
              <a:t>Lab Template:</a:t>
            </a:r>
          </a:p>
          <a:p>
            <a:pPr lvl="1"/>
            <a:r>
              <a:rPr lang="en-US" dirty="0">
                <a:hlinkClick r:id="rId3"/>
              </a:rPr>
              <a:t>Ordered test</a:t>
            </a:r>
            <a:r>
              <a:rPr lang="en-US" dirty="0"/>
              <a:t> (PHVS_LabTestOrderables_CDC)</a:t>
            </a:r>
          </a:p>
          <a:p>
            <a:pPr lvl="1"/>
            <a:r>
              <a:rPr lang="en-US" dirty="0">
                <a:hlinkClick r:id="rId4"/>
              </a:rPr>
              <a:t>Lab Test Result Name</a:t>
            </a:r>
            <a:r>
              <a:rPr lang="en-US" dirty="0"/>
              <a:t> (PHVS_LabTestName_CDC)</a:t>
            </a:r>
          </a:p>
          <a:p>
            <a:pPr lvl="1"/>
            <a:r>
              <a:rPr lang="en-US" dirty="0">
                <a:highlight>
                  <a:srgbClr val="FFFFFF"/>
                </a:highlight>
                <a:hlinkClick r:id="rId5"/>
              </a:rPr>
              <a:t>Specimen</a:t>
            </a:r>
            <a:r>
              <a:rPr lang="en-US" dirty="0">
                <a:highlight>
                  <a:srgbClr val="FFFFFF"/>
                </a:highlight>
              </a:rPr>
              <a:t> (PHVS_Specimen_CDC) </a:t>
            </a:r>
          </a:p>
          <a:p>
            <a:pPr lvl="1"/>
            <a:r>
              <a:rPr lang="en-US" dirty="0">
                <a:highlight>
                  <a:srgbClr val="FFFFFF"/>
                </a:highlight>
                <a:hlinkClick r:id="rId6"/>
              </a:rPr>
              <a:t>Body Site</a:t>
            </a:r>
            <a:r>
              <a:rPr lang="en-US" dirty="0">
                <a:highlight>
                  <a:srgbClr val="FFFFFF"/>
                </a:highlight>
              </a:rPr>
              <a:t> (PHVS_BodySite_CDC)</a:t>
            </a:r>
          </a:p>
          <a:p>
            <a:pPr lvl="1"/>
            <a:r>
              <a:rPr lang="en-US" dirty="0">
                <a:hlinkClick r:id="rId7"/>
              </a:rPr>
              <a:t>Microorganism</a:t>
            </a:r>
            <a:r>
              <a:rPr lang="en-US" dirty="0"/>
              <a:t> (PHVS_Microorganism_CDC)</a:t>
            </a:r>
          </a:p>
          <a:p>
            <a:pPr marL="152397" indent="0">
              <a:buNone/>
            </a:pPr>
            <a:r>
              <a:rPr lang="en-US" dirty="0"/>
              <a:t>                                                                                                                            </a:t>
            </a:r>
          </a:p>
          <a:p>
            <a:pPr marL="152397" indent="0">
              <a:buNone/>
            </a:pPr>
            <a:r>
              <a:rPr lang="en-US" dirty="0"/>
              <a:t>  For more information, visit the HL7 Resource Center: </a:t>
            </a:r>
          </a:p>
        </p:txBody>
      </p:sp>
      <p:sp>
        <p:nvSpPr>
          <p:cNvPr id="4" name="Rectangle 3">
            <a:extLst>
              <a:ext uri="{FF2B5EF4-FFF2-40B4-BE49-F238E27FC236}">
                <a16:creationId xmlns:a16="http://schemas.microsoft.com/office/drawing/2014/main" id="{3E596EC8-D137-43AD-AB69-51E67A7EBFB0}"/>
              </a:ext>
            </a:extLst>
          </p:cNvPr>
          <p:cNvSpPr/>
          <p:nvPr/>
        </p:nvSpPr>
        <p:spPr>
          <a:xfrm>
            <a:off x="959556" y="5585252"/>
            <a:ext cx="10272888" cy="46935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8"/>
              </a:rPr>
              <a:t>https://ndc.services.cdc.gov/message-mapping-guides/</a:t>
            </a: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5" name="Slide Number Placeholder 4">
            <a:extLst>
              <a:ext uri="{FF2B5EF4-FFF2-40B4-BE49-F238E27FC236}">
                <a16:creationId xmlns:a16="http://schemas.microsoft.com/office/drawing/2014/main" id="{69BE0953-D334-44B7-9021-61206A1C9F38}"/>
              </a:ext>
            </a:extLst>
          </p:cNvPr>
          <p:cNvSpPr>
            <a:spLocks noGrp="1"/>
          </p:cNvSpPr>
          <p:nvPr>
            <p:ph type="sldNum" sz="quarter" idx="11"/>
          </p:nvPr>
        </p:nvSpPr>
        <p:spPr/>
        <p:txBody>
          <a:bodyPr/>
          <a:lstStyle/>
          <a:p>
            <a:pPr>
              <a:defRPr/>
            </a:pPr>
            <a:fld id="{B1808B90-C856-4DD9-AE7E-B04D6EB9DAE8}" type="slidenum">
              <a:rPr lang="en-US" b="1">
                <a:solidFill>
                  <a:srgbClr val="002060"/>
                </a:solidFill>
              </a:rPr>
              <a:pPr>
                <a:defRPr/>
              </a:pPr>
              <a:t>30</a:t>
            </a:fld>
            <a:endParaRPr lang="en-US" dirty="0"/>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7820394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5" name="Picture 4" descr="Map of all states and territories containing the Highest Message Mapping Guide Implementation Status. The current status is 42 states in production along with 2 states and 3 territories onboarding message mapping guides.  ">
            <a:extLst>
              <a:ext uri="{FF2B5EF4-FFF2-40B4-BE49-F238E27FC236}">
                <a16:creationId xmlns:a16="http://schemas.microsoft.com/office/drawing/2014/main" id="{C14D0909-0C77-4776-B9E3-2C87F58BC038}"/>
              </a:ext>
            </a:extLst>
          </p:cNvPr>
          <p:cNvPicPr>
            <a:picLocks noChangeAspect="1"/>
          </p:cNvPicPr>
          <p:nvPr/>
        </p:nvPicPr>
        <p:blipFill>
          <a:blip r:embed="rId3"/>
          <a:stretch>
            <a:fillRect/>
          </a:stretch>
        </p:blipFill>
        <p:spPr>
          <a:xfrm>
            <a:off x="653143" y="280988"/>
            <a:ext cx="10388483" cy="6139674"/>
          </a:xfrm>
          <a:prstGeom prst="rect">
            <a:avLst/>
          </a:prstGeom>
        </p:spPr>
      </p:pic>
    </p:spTree>
    <p:extLst>
      <p:ext uri="{BB962C8B-B14F-4D97-AF65-F5344CB8AC3E}">
        <p14:creationId xmlns:p14="http://schemas.microsoft.com/office/powerpoint/2010/main" val="39545120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8FE84E2-5984-4E9B-8272-482CBAD1F22D}"/>
              </a:ext>
              <a:ext uri="{C183D7F6-B498-43B3-948B-1728B52AA6E4}">
                <adec:decorative xmlns:adec="http://schemas.microsoft.com/office/drawing/2017/decorative" val="1"/>
              </a:ext>
            </a:extLst>
          </p:cNvPr>
          <p:cNvSpPr txBox="1"/>
          <p:nvPr/>
        </p:nvSpPr>
        <p:spPr>
          <a:xfrm>
            <a:off x="9393621"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F9C6734-172D-4551-ACE7-F886AA0A612D}"/>
              </a:ext>
              <a:ext uri="{C183D7F6-B498-43B3-948B-1728B52AA6E4}">
                <adec:decorative xmlns:adec="http://schemas.microsoft.com/office/drawing/2017/decorative" val="1"/>
              </a:ext>
            </a:extLst>
          </p:cNvPr>
          <p:cNvSpPr txBox="1"/>
          <p:nvPr/>
        </p:nvSpPr>
        <p:spPr>
          <a:xfrm>
            <a:off x="9189036"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3454C212-BD73-4E40-9823-20AAFF30CE46}"/>
              </a:ext>
            </a:extLst>
          </p:cNvPr>
          <p:cNvSpPr>
            <a:spLocks noGrp="1"/>
          </p:cNvSpPr>
          <p:nvPr>
            <p:ph type="title"/>
          </p:nvPr>
        </p:nvSpPr>
        <p:spPr/>
        <p:txBody>
          <a:bodyPr/>
          <a:lstStyle/>
          <a:p>
            <a:r>
              <a:rPr lang="en-US" sz="800" dirty="0">
                <a:solidFill>
                  <a:schemeClr val="bg2"/>
                </a:solidFill>
              </a:rPr>
              <a:t>Total MMGs in Production</a:t>
            </a:r>
          </a:p>
        </p:txBody>
      </p:sp>
      <p:sp>
        <p:nvSpPr>
          <p:cNvPr id="10" name="TextBox 9">
            <a:extLst>
              <a:ext uri="{FF2B5EF4-FFF2-40B4-BE49-F238E27FC236}">
                <a16:creationId xmlns:a16="http://schemas.microsoft.com/office/drawing/2014/main" id="{A394FEA0-36FD-4686-9964-16D361E5CC21}"/>
              </a:ext>
              <a:ext uri="{C183D7F6-B498-43B3-948B-1728B52AA6E4}">
                <adec:decorative xmlns:adec="http://schemas.microsoft.com/office/drawing/2017/decorative" val="1"/>
              </a:ext>
            </a:extLst>
          </p:cNvPr>
          <p:cNvSpPr txBox="1"/>
          <p:nvPr/>
        </p:nvSpPr>
        <p:spPr>
          <a:xfrm>
            <a:off x="9675680" y="26193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E5590322-843F-4546-8929-8397132943E8}"/>
              </a:ext>
              <a:ext uri="{C183D7F6-B498-43B3-948B-1728B52AA6E4}">
                <adec:decorative xmlns:adec="http://schemas.microsoft.com/office/drawing/2017/decorative" val="1"/>
              </a:ext>
            </a:extLst>
          </p:cNvPr>
          <p:cNvSpPr txBox="1"/>
          <p:nvPr/>
        </p:nvSpPr>
        <p:spPr>
          <a:xfrm>
            <a:off x="9248226" y="32464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 name="Picture 2" descr="Map of total message mapping guides in production up to 6. Highlighting Utah and ID with 6 message mapping guides in production while Oregon has 5 message mapping guides in productions. The other ranges are 0 to 4 message mapping guides in production ">
            <a:extLst>
              <a:ext uri="{FF2B5EF4-FFF2-40B4-BE49-F238E27FC236}">
                <a16:creationId xmlns:a16="http://schemas.microsoft.com/office/drawing/2014/main" id="{2ED8C0A8-4B75-45F9-AB29-8DE757ABF252}"/>
              </a:ext>
            </a:extLst>
          </p:cNvPr>
          <p:cNvPicPr>
            <a:picLocks noChangeAspect="1"/>
          </p:cNvPicPr>
          <p:nvPr/>
        </p:nvPicPr>
        <p:blipFill>
          <a:blip r:embed="rId3"/>
          <a:stretch>
            <a:fillRect/>
          </a:stretch>
        </p:blipFill>
        <p:spPr>
          <a:xfrm>
            <a:off x="775063" y="438150"/>
            <a:ext cx="10447358" cy="5981700"/>
          </a:xfrm>
          <a:prstGeom prst="rect">
            <a:avLst/>
          </a:prstGeom>
        </p:spPr>
      </p:pic>
    </p:spTree>
    <p:extLst>
      <p:ext uri="{BB962C8B-B14F-4D97-AF65-F5344CB8AC3E}">
        <p14:creationId xmlns:p14="http://schemas.microsoft.com/office/powerpoint/2010/main" val="1285361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sp>
        <p:nvSpPr>
          <p:cNvPr id="10" name="TextBox 9">
            <a:extLst>
              <a:ext uri="{FF2B5EF4-FFF2-40B4-BE49-F238E27FC236}">
                <a16:creationId xmlns:a16="http://schemas.microsoft.com/office/drawing/2014/main" id="{B0AF8895-A700-4A55-BE86-9061CF938BBA}"/>
              </a:ext>
              <a:ext uri="{C183D7F6-B498-43B3-948B-1728B52AA6E4}">
                <adec:decorative xmlns:adec="http://schemas.microsoft.com/office/drawing/2017/decorative" val="1"/>
              </a:ext>
            </a:extLst>
          </p:cNvPr>
          <p:cNvSpPr txBox="1"/>
          <p:nvPr/>
        </p:nvSpPr>
        <p:spPr>
          <a:xfrm>
            <a:off x="9616490" y="198071"/>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Generic version 2.0 message mapping guides implementation status. There are currently 31 states in production and 3 states and 2 territory Onboarding the guide. Highlighting North Carolina and US Virgin Islands as new to Onboarding. Highlighting Indiana new to production for Generic V2">
            <a:extLst>
              <a:ext uri="{FF2B5EF4-FFF2-40B4-BE49-F238E27FC236}">
                <a16:creationId xmlns:a16="http://schemas.microsoft.com/office/drawing/2014/main" id="{1D3C016F-13B3-47F1-A7DF-A37062B02820}"/>
              </a:ext>
            </a:extLst>
          </p:cNvPr>
          <p:cNvPicPr>
            <a:picLocks noChangeAspect="1"/>
          </p:cNvPicPr>
          <p:nvPr/>
        </p:nvPicPr>
        <p:blipFill>
          <a:blip r:embed="rId3"/>
          <a:stretch>
            <a:fillRect/>
          </a:stretch>
        </p:blipFill>
        <p:spPr>
          <a:xfrm>
            <a:off x="838200" y="261937"/>
            <a:ext cx="10124768" cy="6334125"/>
          </a:xfrm>
          <a:prstGeom prst="rect">
            <a:avLst/>
          </a:prstGeom>
        </p:spPr>
      </p:pic>
    </p:spTree>
    <p:extLst>
      <p:ext uri="{BB962C8B-B14F-4D97-AF65-F5344CB8AC3E}">
        <p14:creationId xmlns:p14="http://schemas.microsoft.com/office/powerpoint/2010/main" val="18804157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F73606-3F8B-4FF2-A548-7010203F6167}"/>
              </a:ext>
              <a:ext uri="{C183D7F6-B498-43B3-948B-1728B52AA6E4}">
                <adec:decorative xmlns:adec="http://schemas.microsoft.com/office/drawing/2017/decorative" val="1"/>
              </a:ext>
            </a:extLst>
          </p:cNvPr>
          <p:cNvSpPr txBox="1"/>
          <p:nvPr/>
        </p:nvSpPr>
        <p:spPr>
          <a:xfrm>
            <a:off x="9525000" y="400050"/>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C5A37925-4D4F-4FF1-8220-0376495DB93B}"/>
              </a:ext>
            </a:extLst>
          </p:cNvPr>
          <p:cNvSpPr>
            <a:spLocks noGrp="1"/>
          </p:cNvSpPr>
          <p:nvPr>
            <p:ph type="title"/>
          </p:nvPr>
        </p:nvSpPr>
        <p:spPr/>
        <p:txBody>
          <a:bodyPr/>
          <a:lstStyle/>
          <a:p>
            <a:r>
              <a:rPr lang="en-US" sz="800" dirty="0">
                <a:solidFill>
                  <a:schemeClr val="bg2"/>
                </a:solidFill>
              </a:rPr>
              <a:t>Arboviral v1.3 MMG Implementation</a:t>
            </a:r>
            <a:r>
              <a:rPr lang="en-US" sz="800" baseline="0" dirty="0">
                <a:solidFill>
                  <a:schemeClr val="bg2"/>
                </a:solidFill>
              </a:rPr>
              <a:t> Status </a:t>
            </a:r>
            <a:endParaRPr lang="en-US" sz="800" dirty="0">
              <a:solidFill>
                <a:schemeClr val="bg2"/>
              </a:solidFill>
            </a:endParaRPr>
          </a:p>
        </p:txBody>
      </p:sp>
      <p:sp>
        <p:nvSpPr>
          <p:cNvPr id="8" name="TextBox 7">
            <a:extLst>
              <a:ext uri="{FF2B5EF4-FFF2-40B4-BE49-F238E27FC236}">
                <a16:creationId xmlns:a16="http://schemas.microsoft.com/office/drawing/2014/main" id="{325BFA03-FAE3-4D97-BB1A-152C75BCCF19}"/>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Arboviral version 1.3 mapping guides implementation status. There are currently 26 states in production and 4 states Onboarding.  ">
            <a:extLst>
              <a:ext uri="{FF2B5EF4-FFF2-40B4-BE49-F238E27FC236}">
                <a16:creationId xmlns:a16="http://schemas.microsoft.com/office/drawing/2014/main" id="{F51821DC-1BA2-49CD-A6AE-5906B8ED4A1B}"/>
              </a:ext>
            </a:extLst>
          </p:cNvPr>
          <p:cNvPicPr>
            <a:picLocks noChangeAspect="1"/>
          </p:cNvPicPr>
          <p:nvPr/>
        </p:nvPicPr>
        <p:blipFill>
          <a:blip r:embed="rId3"/>
          <a:stretch>
            <a:fillRect/>
          </a:stretch>
        </p:blipFill>
        <p:spPr>
          <a:xfrm>
            <a:off x="721895" y="348019"/>
            <a:ext cx="10189946" cy="6252806"/>
          </a:xfrm>
          <a:prstGeom prst="rect">
            <a:avLst/>
          </a:prstGeom>
        </p:spPr>
      </p:pic>
    </p:spTree>
    <p:extLst>
      <p:ext uri="{BB962C8B-B14F-4D97-AF65-F5344CB8AC3E}">
        <p14:creationId xmlns:p14="http://schemas.microsoft.com/office/powerpoint/2010/main" val="248949521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584874" y="647541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F0507CF-4589-4628-9E51-3DFFC1D7B80A}"/>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A2714567-7B6F-47AE-A785-78C900F96E4E}"/>
              </a:ext>
            </a:extLst>
          </p:cNvPr>
          <p:cNvSpPr>
            <a:spLocks noGrp="1"/>
          </p:cNvSpPr>
          <p:nvPr>
            <p:ph type="title"/>
          </p:nvPr>
        </p:nvSpPr>
        <p:spPr/>
        <p:txBody>
          <a:bodyPr/>
          <a:lstStyle/>
          <a:p>
            <a:r>
              <a:rPr lang="en-US" sz="800" dirty="0">
                <a:solidFill>
                  <a:schemeClr val="bg2"/>
                </a:solidFill>
              </a:rPr>
              <a:t>Hepatitis v1.0 MMG Implementation Status </a:t>
            </a:r>
          </a:p>
        </p:txBody>
      </p:sp>
      <p:sp>
        <p:nvSpPr>
          <p:cNvPr id="8" name="TextBox 7">
            <a:extLst>
              <a:ext uri="{FF2B5EF4-FFF2-40B4-BE49-F238E27FC236}">
                <a16:creationId xmlns:a16="http://schemas.microsoft.com/office/drawing/2014/main" id="{DE0389D0-1D43-41E9-ADBF-4517A0E20F90}"/>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descr="Map of Hepatitis version 1.0 message mapping guides implementation status. There are currently 21 states in production and 2 states and 3 territories Onboarding. Highlighting US Virgin Islands new to Onboarding ">
            <a:extLst>
              <a:ext uri="{FF2B5EF4-FFF2-40B4-BE49-F238E27FC236}">
                <a16:creationId xmlns:a16="http://schemas.microsoft.com/office/drawing/2014/main" id="{4637D8A3-7D7F-4B1B-A68D-3ABF707BFDE7}"/>
              </a:ext>
            </a:extLst>
          </p:cNvPr>
          <p:cNvPicPr>
            <a:picLocks noChangeAspect="1"/>
          </p:cNvPicPr>
          <p:nvPr/>
        </p:nvPicPr>
        <p:blipFill>
          <a:blip r:embed="rId3"/>
          <a:stretch>
            <a:fillRect/>
          </a:stretch>
        </p:blipFill>
        <p:spPr>
          <a:xfrm>
            <a:off x="1423987" y="257175"/>
            <a:ext cx="9344025" cy="6343650"/>
          </a:xfrm>
          <a:prstGeom prst="rect">
            <a:avLst/>
          </a:prstGeom>
        </p:spPr>
      </p:pic>
    </p:spTree>
    <p:extLst>
      <p:ext uri="{BB962C8B-B14F-4D97-AF65-F5344CB8AC3E}">
        <p14:creationId xmlns:p14="http://schemas.microsoft.com/office/powerpoint/2010/main" val="4775914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a:xfrm>
            <a:off x="8610600" y="6492875"/>
            <a:ext cx="2743200" cy="365125"/>
          </a:xfrm>
        </p:spPr>
        <p:txBody>
          <a:bodyPr/>
          <a:lstStyle/>
          <a:p>
            <a:pPr>
              <a:defRPr/>
            </a:pPr>
            <a:fld id="{B1808B90-C856-4DD9-AE7E-B04D6EB9DAE8}" type="slidenum">
              <a:rPr lang="en-US">
                <a:solidFill>
                  <a:srgbClr val="002060"/>
                </a:solidFill>
              </a:rPr>
              <a:pPr>
                <a:defRPr/>
              </a:pPr>
              <a:t>36</a:t>
            </a:fld>
            <a:endParaRPr lang="en-US" dirty="0">
              <a:solidFill>
                <a:srgbClr val="00206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5F2958A-F963-434B-814C-A1BB2C8E2386}"/>
              </a:ext>
            </a:extLst>
          </p:cNvPr>
          <p:cNvSpPr txBox="1"/>
          <p:nvPr/>
        </p:nvSpPr>
        <p:spPr>
          <a:xfrm>
            <a:off x="10651253" y="5824953"/>
            <a:ext cx="1195754"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6/11/2020</a:t>
            </a:r>
          </a:p>
        </p:txBody>
      </p:sp>
      <p:pic>
        <p:nvPicPr>
          <p:cNvPr id="7" name="Picture 6" descr="NNDSS HL7 Message Mapping Guide Estimated Timeline containing all message mapping guides and their current status with development, pre-pilot, piloting, preparation for production, and production. Highlighting that there are 9 message mapping guides that are in production. They include, Arboviral v1.3, Generic V2, Hepatitis, Sexually Transmitted Diseases, Congenital Syphilis, Mumps, Pertussis, Varicella, and Malaria.">
            <a:extLst>
              <a:ext uri="{FF2B5EF4-FFF2-40B4-BE49-F238E27FC236}">
                <a16:creationId xmlns:a16="http://schemas.microsoft.com/office/drawing/2014/main" id="{44FF2F81-266D-43FE-84E6-1D3C6B7BCF6E}"/>
              </a:ext>
            </a:extLst>
          </p:cNvPr>
          <p:cNvPicPr>
            <a:picLocks noChangeAspect="1"/>
          </p:cNvPicPr>
          <p:nvPr/>
        </p:nvPicPr>
        <p:blipFill>
          <a:blip r:embed="rId3"/>
          <a:stretch>
            <a:fillRect/>
          </a:stretch>
        </p:blipFill>
        <p:spPr>
          <a:xfrm>
            <a:off x="0" y="981075"/>
            <a:ext cx="12431717" cy="4895850"/>
          </a:xfrm>
          <a:prstGeom prst="rect">
            <a:avLst/>
          </a:prstGeom>
        </p:spPr>
      </p:pic>
    </p:spTree>
    <p:extLst>
      <p:ext uri="{BB962C8B-B14F-4D97-AF65-F5344CB8AC3E}">
        <p14:creationId xmlns:p14="http://schemas.microsoft.com/office/powerpoint/2010/main" val="1575221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3263264621"/>
              </p:ext>
            </p:extLst>
          </p:nvPr>
        </p:nvGraphicFramePr>
        <p:xfrm>
          <a:off x="1177290" y="1060232"/>
          <a:ext cx="9694498" cy="5072237"/>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HAI MDRO </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&amp;  CS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RIBD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354126954"/>
                  </a:ext>
                </a:extLst>
              </a:tr>
            </a:tbl>
          </a:graphicData>
        </a:graphic>
      </p:graphicFrame>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pPr lvl="0">
              <a:defRPr/>
            </a:pPr>
            <a:fld id="{B1808B90-C856-4DD9-AE7E-B04D6EB9DAE8}" type="slidenum">
              <a:rPr lang="en-US">
                <a:solidFill>
                  <a:srgbClr val="002060"/>
                </a:solidFill>
              </a:rPr>
              <a:pPr lvl="0">
                <a:defRPr/>
              </a:pPr>
              <a:t>4</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23DCA3D3-8E89-4728-A10F-C3BD69E8E855}"/>
              </a:ext>
            </a:extLst>
          </p:cNvPr>
          <p:cNvSpPr txBox="1"/>
          <p:nvPr/>
        </p:nvSpPr>
        <p:spPr>
          <a:xfrm>
            <a:off x="9215582" y="6352143"/>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6/23/2020</a:t>
            </a:r>
          </a:p>
        </p:txBody>
      </p:sp>
      <p:sp>
        <p:nvSpPr>
          <p:cNvPr id="2" name="TextBox 1">
            <a:extLst>
              <a:ext uri="{FF2B5EF4-FFF2-40B4-BE49-F238E27FC236}">
                <a16:creationId xmlns:a16="http://schemas.microsoft.com/office/drawing/2014/main" id="{2377AF51-6EB0-4708-9D2D-AD22C51C51FA}"/>
              </a:ext>
            </a:extLst>
          </p:cNvPr>
          <p:cNvSpPr txBox="1"/>
          <p:nvPr/>
        </p:nvSpPr>
        <p:spPr>
          <a:xfrm>
            <a:off x="937834" y="6252448"/>
            <a:ext cx="5158166" cy="369332"/>
          </a:xfrm>
          <a:prstGeom prst="rect">
            <a:avLst/>
          </a:prstGeom>
          <a:noFill/>
        </p:spPr>
        <p:txBody>
          <a:bodyPr wrap="square" rtlCol="0">
            <a:spAutoFit/>
          </a:bodyPr>
          <a:lstStyle/>
          <a:p>
            <a:r>
              <a:rPr lang="en-US" dirty="0">
                <a:solidFill>
                  <a:srgbClr val="000000"/>
                </a:solidFill>
                <a:latin typeface="Calibri" panose="020F0502020204030204" pitchFamily="34" charset="0"/>
              </a:rPr>
              <a:t>    New version of guide coming soon!</a:t>
            </a:r>
          </a:p>
        </p:txBody>
      </p:sp>
      <p:sp>
        <p:nvSpPr>
          <p:cNvPr id="9" name="Star: 4 Points 8" descr="Informs that STD has a new version of guide coming soon">
            <a:extLst>
              <a:ext uri="{FF2B5EF4-FFF2-40B4-BE49-F238E27FC236}">
                <a16:creationId xmlns:a16="http://schemas.microsoft.com/office/drawing/2014/main" id="{A011EFFF-594B-4861-BFC8-CC8EC513963F}"/>
              </a:ext>
            </a:extLst>
          </p:cNvPr>
          <p:cNvSpPr/>
          <p:nvPr/>
        </p:nvSpPr>
        <p:spPr>
          <a:xfrm>
            <a:off x="5778659" y="4258982"/>
            <a:ext cx="114300" cy="1172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descr="Informs that Congenital Syphilis has a new version of guide coming soon">
            <a:extLst>
              <a:ext uri="{FF2B5EF4-FFF2-40B4-BE49-F238E27FC236}">
                <a16:creationId xmlns:a16="http://schemas.microsoft.com/office/drawing/2014/main" id="{CCD21563-CDEF-4A6B-9073-02FB947AFCA9}"/>
              </a:ext>
            </a:extLst>
          </p:cNvPr>
          <p:cNvSpPr/>
          <p:nvPr/>
        </p:nvSpPr>
        <p:spPr>
          <a:xfrm>
            <a:off x="6472386" y="4258982"/>
            <a:ext cx="114300" cy="1172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descr="Symbol informing there is a new version of the STD and Congenital Syphilis guides are coming soon">
            <a:extLst>
              <a:ext uri="{FF2B5EF4-FFF2-40B4-BE49-F238E27FC236}">
                <a16:creationId xmlns:a16="http://schemas.microsoft.com/office/drawing/2014/main" id="{1CF39B02-CDCE-4058-9DE9-492E06FA8758}"/>
              </a:ext>
            </a:extLst>
          </p:cNvPr>
          <p:cNvSpPr/>
          <p:nvPr/>
        </p:nvSpPr>
        <p:spPr>
          <a:xfrm>
            <a:off x="1120140" y="6254789"/>
            <a:ext cx="114300" cy="1172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1690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Arial" panose="020B0604020202020204" pitchFamily="34" charset="0"/>
              </a:rPr>
              <a:t>Loretta Foster</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MPH</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Arial" panose="020B0604020202020204" pitchFamily="34" charset="0"/>
              </a:rPr>
              <a:t>Epidemiologist</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354544" y="2668692"/>
            <a:ext cx="9191535" cy="1155779"/>
          </a:xfrm>
        </p:spPr>
        <p:txBody>
          <a:bodyPr/>
          <a:lstStyle/>
          <a:p>
            <a:pPr lvl="0" algn="ctr">
              <a:defRPr/>
            </a:pPr>
            <a:r>
              <a:rPr lang="en-US" dirty="0">
                <a:solidFill>
                  <a:srgbClr val="005DAB"/>
                </a:solidFill>
              </a:rPr>
              <a:t>Overview of the COVID-19 HL7 </a:t>
            </a:r>
            <a:br>
              <a:rPr lang="en-US" dirty="0">
                <a:solidFill>
                  <a:srgbClr val="005DAB"/>
                </a:solidFill>
              </a:rPr>
            </a:br>
            <a:r>
              <a:rPr lang="en-US" dirty="0">
                <a:solidFill>
                  <a:srgbClr val="005DAB"/>
                </a:solidFill>
              </a:rPr>
              <a:t>Case Notification Message  </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762224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6FF9-7F1D-4C7F-9A8A-B278A08AE649}"/>
              </a:ext>
            </a:extLst>
          </p:cNvPr>
          <p:cNvSpPr>
            <a:spLocks noGrp="1"/>
          </p:cNvSpPr>
          <p:nvPr>
            <p:ph type="title"/>
          </p:nvPr>
        </p:nvSpPr>
        <p:spPr/>
        <p:txBody>
          <a:bodyPr/>
          <a:lstStyle/>
          <a:p>
            <a:r>
              <a:rPr lang="en-US" dirty="0"/>
              <a:t>Finalized COVID-19 Message Mapping Guide </a:t>
            </a:r>
          </a:p>
        </p:txBody>
      </p:sp>
      <p:sp>
        <p:nvSpPr>
          <p:cNvPr id="3" name="Text Placeholder 2">
            <a:extLst>
              <a:ext uri="{FF2B5EF4-FFF2-40B4-BE49-F238E27FC236}">
                <a16:creationId xmlns:a16="http://schemas.microsoft.com/office/drawing/2014/main" id="{0DF8E16F-8673-4227-8E71-9404C1F31991}"/>
              </a:ext>
            </a:extLst>
          </p:cNvPr>
          <p:cNvSpPr>
            <a:spLocks noGrp="1"/>
          </p:cNvSpPr>
          <p:nvPr>
            <p:ph type="body" sz="quarter" idx="10"/>
          </p:nvPr>
        </p:nvSpPr>
        <p:spPr>
          <a:xfrm>
            <a:off x="609600" y="2015065"/>
            <a:ext cx="10972800" cy="4171951"/>
          </a:xfrm>
        </p:spPr>
        <p:txBody>
          <a:bodyPr/>
          <a:lstStyle/>
          <a:p>
            <a:r>
              <a:rPr lang="en-US" sz="2670" dirty="0"/>
              <a:t>Contains all data elements from the May COVID-19 case report form (CRF)</a:t>
            </a:r>
          </a:p>
          <a:p>
            <a:endParaRPr lang="en-US" sz="2670" dirty="0"/>
          </a:p>
          <a:p>
            <a:r>
              <a:rPr lang="en-US" sz="2670" dirty="0"/>
              <a:t>COVID-19 message fulfills reporting for notifiable conditions </a:t>
            </a:r>
            <a:r>
              <a:rPr lang="en-US" sz="2670" i="1" dirty="0"/>
              <a:t>and</a:t>
            </a:r>
            <a:r>
              <a:rPr lang="en-US" sz="2670" dirty="0"/>
              <a:t> DCIPHER COVID case</a:t>
            </a:r>
          </a:p>
          <a:p>
            <a:pPr marL="609585" lvl="1" indent="0">
              <a:buNone/>
            </a:pPr>
            <a:endParaRPr lang="en-US" sz="2670" dirty="0"/>
          </a:p>
          <a:p>
            <a:r>
              <a:rPr lang="en-US" sz="2670" dirty="0"/>
              <a:t>Process for COVID-19 MMG will differ from others due to emergency response</a:t>
            </a:r>
          </a:p>
        </p:txBody>
      </p:sp>
      <p:sp>
        <p:nvSpPr>
          <p:cNvPr id="4" name="Slide Number Placeholder 3">
            <a:extLst>
              <a:ext uri="{FF2B5EF4-FFF2-40B4-BE49-F238E27FC236}">
                <a16:creationId xmlns:a16="http://schemas.microsoft.com/office/drawing/2014/main" id="{B8A1DC3C-7151-492E-834F-E7BA0FE321C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336233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B1AC0DE-9BAE-4E90-8CD9-8DB684B9BAFD}"/>
              </a:ext>
              <a:ext uri="{C183D7F6-B498-43B3-948B-1728B52AA6E4}">
                <adec:decorative xmlns:adec="http://schemas.microsoft.com/office/drawing/2017/decorative" val="1"/>
              </a:ext>
            </a:extLst>
          </p:cNvPr>
          <p:cNvCxnSpPr>
            <a:cxnSpLocks/>
          </p:cNvCxnSpPr>
          <p:nvPr/>
        </p:nvCxnSpPr>
        <p:spPr>
          <a:xfrm>
            <a:off x="2971802" y="1855304"/>
            <a:ext cx="0" cy="5002696"/>
          </a:xfrm>
          <a:prstGeom prst="line">
            <a:avLst/>
          </a:prstGeom>
          <a:ln w="381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14808E-85EA-455D-968B-DE165F30B1B1}"/>
              </a:ext>
            </a:extLst>
          </p:cNvPr>
          <p:cNvSpPr>
            <a:spLocks noGrp="1"/>
          </p:cNvSpPr>
          <p:nvPr>
            <p:ph type="title"/>
          </p:nvPr>
        </p:nvSpPr>
        <p:spPr>
          <a:xfrm>
            <a:off x="225287" y="182691"/>
            <a:ext cx="11728169" cy="1332879"/>
          </a:xfrm>
        </p:spPr>
        <p:txBody>
          <a:bodyPr>
            <a:normAutofit/>
          </a:bodyPr>
          <a:lstStyle/>
          <a:p>
            <a:r>
              <a:rPr lang="en-US" b="1" dirty="0">
                <a:solidFill>
                  <a:schemeClr val="accent5">
                    <a:lumMod val="50000"/>
                  </a:schemeClr>
                </a:solidFill>
              </a:rPr>
              <a:t>Routine</a:t>
            </a:r>
            <a:r>
              <a:rPr lang="en-US" b="1" dirty="0">
                <a:solidFill>
                  <a:srgbClr val="002060"/>
                </a:solidFill>
              </a:rPr>
              <a:t> </a:t>
            </a:r>
            <a:r>
              <a:rPr lang="en-US" b="1" dirty="0">
                <a:solidFill>
                  <a:srgbClr val="005DAB"/>
                </a:solidFill>
              </a:rPr>
              <a:t>NNDSS</a:t>
            </a:r>
            <a:r>
              <a:rPr lang="en-US" b="1" dirty="0">
                <a:solidFill>
                  <a:srgbClr val="002060"/>
                </a:solidFill>
              </a:rPr>
              <a:t> </a:t>
            </a:r>
            <a:r>
              <a:rPr lang="en-US" b="1" dirty="0">
                <a:solidFill>
                  <a:srgbClr val="005DAB"/>
                </a:solidFill>
              </a:rPr>
              <a:t>Case Notification Process </a:t>
            </a:r>
            <a:br>
              <a:rPr lang="en-US" b="1" dirty="0">
                <a:solidFill>
                  <a:srgbClr val="002060"/>
                </a:solidFill>
              </a:rPr>
            </a:br>
            <a:r>
              <a:rPr lang="en-US" sz="3100" b="1" dirty="0">
                <a:solidFill>
                  <a:srgbClr val="005DAB"/>
                </a:solidFill>
              </a:rPr>
              <a:t>to the National Center for Immunization and Respiratory Diseases (NCIRD)</a:t>
            </a:r>
            <a:endParaRPr lang="en-US" b="1" dirty="0">
              <a:solidFill>
                <a:srgbClr val="005DAB"/>
              </a:solidFill>
            </a:endParaRPr>
          </a:p>
        </p:txBody>
      </p:sp>
      <p:sp>
        <p:nvSpPr>
          <p:cNvPr id="5" name="Rectangle 4">
            <a:extLst>
              <a:ext uri="{FF2B5EF4-FFF2-40B4-BE49-F238E27FC236}">
                <a16:creationId xmlns:a16="http://schemas.microsoft.com/office/drawing/2014/main" id="{EBCCFE1B-9942-45CC-AD4C-F3F54E37A166}"/>
              </a:ext>
            </a:extLst>
          </p:cNvPr>
          <p:cNvSpPr/>
          <p:nvPr/>
        </p:nvSpPr>
        <p:spPr>
          <a:xfrm>
            <a:off x="225288" y="3998846"/>
            <a:ext cx="1616765" cy="1325563"/>
          </a:xfrm>
          <a:prstGeom prst="rect">
            <a:avLst/>
          </a:prstGeom>
          <a:solidFill>
            <a:srgbClr val="7030A0"/>
          </a:solidFill>
          <a:ln>
            <a:solidFill>
              <a:srgbClr val="421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Jurisdiction Surveillance System(s)*</a:t>
            </a:r>
          </a:p>
        </p:txBody>
      </p:sp>
      <p:sp>
        <p:nvSpPr>
          <p:cNvPr id="6" name="Rectangle 5">
            <a:extLst>
              <a:ext uri="{FF2B5EF4-FFF2-40B4-BE49-F238E27FC236}">
                <a16:creationId xmlns:a16="http://schemas.microsoft.com/office/drawing/2014/main" id="{5E25625A-1BF8-463C-8ED5-5555FF078888}"/>
              </a:ext>
            </a:extLst>
          </p:cNvPr>
          <p:cNvSpPr/>
          <p:nvPr/>
        </p:nvSpPr>
        <p:spPr>
          <a:xfrm>
            <a:off x="4128055"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Notifiable Diseases Surveillance System (NNDSS)</a:t>
            </a:r>
          </a:p>
        </p:txBody>
      </p:sp>
      <p:sp>
        <p:nvSpPr>
          <p:cNvPr id="9" name="Rectangle 8">
            <a:extLst>
              <a:ext uri="{FF2B5EF4-FFF2-40B4-BE49-F238E27FC236}">
                <a16:creationId xmlns:a16="http://schemas.microsoft.com/office/drawing/2014/main" id="{C6AFDB15-349F-4E97-AFBC-E26E63320AF0}"/>
              </a:ext>
            </a:extLst>
          </p:cNvPr>
          <p:cNvSpPr/>
          <p:nvPr/>
        </p:nvSpPr>
        <p:spPr>
          <a:xfrm>
            <a:off x="6692351"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NCIRD NNDSS Analytic Database (NNAD)</a:t>
            </a:r>
          </a:p>
        </p:txBody>
      </p:sp>
      <p:sp>
        <p:nvSpPr>
          <p:cNvPr id="15" name="TextBox 14">
            <a:extLst>
              <a:ext uri="{FF2B5EF4-FFF2-40B4-BE49-F238E27FC236}">
                <a16:creationId xmlns:a16="http://schemas.microsoft.com/office/drawing/2014/main" id="{0CE4516A-32FE-4FBA-BE4A-AED2DE50BBD1}"/>
              </a:ext>
            </a:extLst>
          </p:cNvPr>
          <p:cNvSpPr txBox="1"/>
          <p:nvPr/>
        </p:nvSpPr>
        <p:spPr>
          <a:xfrm>
            <a:off x="119270" y="2266126"/>
            <a:ext cx="2093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21C5E"/>
                </a:solidFill>
                <a:effectLst/>
                <a:uLnTx/>
                <a:uFillTx/>
                <a:latin typeface="Calibri" panose="020F0502020204030204"/>
                <a:ea typeface="+mn-ea"/>
                <a:cs typeface="+mn-cs"/>
              </a:rPr>
              <a:t>Jurisdiction</a:t>
            </a:r>
          </a:p>
        </p:txBody>
      </p:sp>
      <p:sp>
        <p:nvSpPr>
          <p:cNvPr id="16" name="TextBox 15">
            <a:extLst>
              <a:ext uri="{FF2B5EF4-FFF2-40B4-BE49-F238E27FC236}">
                <a16:creationId xmlns:a16="http://schemas.microsoft.com/office/drawing/2014/main" id="{8F00EDE7-9EAC-4528-9103-385338AD689E}"/>
              </a:ext>
            </a:extLst>
          </p:cNvPr>
          <p:cNvSpPr txBox="1"/>
          <p:nvPr/>
        </p:nvSpPr>
        <p:spPr>
          <a:xfrm>
            <a:off x="5128593" y="2266126"/>
            <a:ext cx="2365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63856"/>
                </a:solidFill>
                <a:effectLst/>
                <a:uLnTx/>
                <a:uFillTx/>
                <a:latin typeface="Calibri" panose="020F0502020204030204"/>
                <a:ea typeface="+mn-ea"/>
                <a:cs typeface="+mn-cs"/>
              </a:rPr>
              <a:t>CDC</a:t>
            </a:r>
          </a:p>
        </p:txBody>
      </p:sp>
      <p:cxnSp>
        <p:nvCxnSpPr>
          <p:cNvPr id="18" name="Straight Arrow Connector 17">
            <a:extLst>
              <a:ext uri="{FF2B5EF4-FFF2-40B4-BE49-F238E27FC236}">
                <a16:creationId xmlns:a16="http://schemas.microsoft.com/office/drawing/2014/main" id="{A7DD8710-5359-4725-93AD-3591F818F85D}"/>
              </a:ext>
              <a:ext uri="{C183D7F6-B498-43B3-948B-1728B52AA6E4}">
                <adec:decorative xmlns:adec="http://schemas.microsoft.com/office/drawing/2017/decorative" val="1"/>
              </a:ext>
            </a:extLst>
          </p:cNvPr>
          <p:cNvCxnSpPr>
            <a:stCxn id="5" idx="3"/>
            <a:endCxn id="6" idx="1"/>
          </p:cNvCxnSpPr>
          <p:nvPr/>
        </p:nvCxnSpPr>
        <p:spPr>
          <a:xfrm>
            <a:off x="1842053" y="4661628"/>
            <a:ext cx="2286002"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38412D-5510-48BD-B282-4D9C122E7326}"/>
              </a:ext>
              <a:ext uri="{C183D7F6-B498-43B3-948B-1728B52AA6E4}">
                <adec:decorative xmlns:adec="http://schemas.microsoft.com/office/drawing/2017/decorative" val="1"/>
              </a:ext>
            </a:extLst>
          </p:cNvPr>
          <p:cNvCxnSpPr>
            <a:cxnSpLocks/>
            <a:stCxn id="6" idx="3"/>
            <a:endCxn id="9" idx="1"/>
          </p:cNvCxnSpPr>
          <p:nvPr/>
        </p:nvCxnSpPr>
        <p:spPr>
          <a:xfrm>
            <a:off x="5950227" y="4661628"/>
            <a:ext cx="74212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Document 30">
            <a:extLst>
              <a:ext uri="{FF2B5EF4-FFF2-40B4-BE49-F238E27FC236}">
                <a16:creationId xmlns:a16="http://schemas.microsoft.com/office/drawing/2014/main" id="{EDC15C4B-4D86-4B39-A555-C280CBCBB969}"/>
              </a:ext>
            </a:extLst>
          </p:cNvPr>
          <p:cNvSpPr/>
          <p:nvPr/>
        </p:nvSpPr>
        <p:spPr>
          <a:xfrm>
            <a:off x="2451661" y="4268813"/>
            <a:ext cx="1066785" cy="8691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MMG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NETSS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NBS MM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698AA599-B4E7-4B75-90FA-D3D0B35CF3E2}"/>
              </a:ext>
            </a:extLst>
          </p:cNvPr>
          <p:cNvSpPr txBox="1"/>
          <p:nvPr/>
        </p:nvSpPr>
        <p:spPr>
          <a:xfrm>
            <a:off x="225288" y="5685183"/>
            <a:ext cx="16167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21C5E"/>
                </a:solidFill>
                <a:effectLst/>
                <a:uLnTx/>
                <a:uFillTx/>
                <a:latin typeface="Calibri" panose="020F0502020204030204"/>
                <a:ea typeface="+mn-ea"/>
                <a:cs typeface="+mn-cs"/>
              </a:rPr>
              <a:t>*May include outbreak system, integration engine, etc.</a:t>
            </a:r>
          </a:p>
        </p:txBody>
      </p:sp>
      <p:sp>
        <p:nvSpPr>
          <p:cNvPr id="3" name="Slide Number Placeholder 2">
            <a:extLst>
              <a:ext uri="{FF2B5EF4-FFF2-40B4-BE49-F238E27FC236}">
                <a16:creationId xmlns:a16="http://schemas.microsoft.com/office/drawing/2014/main" id="{F4033520-FF10-43A6-8091-98752E5B7FD5}"/>
              </a:ext>
            </a:extLst>
          </p:cNvPr>
          <p:cNvSpPr>
            <a:spLocks noGrp="1"/>
          </p:cNvSpPr>
          <p:nvPr>
            <p:ph type="sldNum" sz="quarter" idx="12"/>
          </p:nvPr>
        </p:nvSpPr>
        <p:spPr/>
        <p:txBody>
          <a:bodyPr/>
          <a:lstStyle/>
          <a:p>
            <a:fld id="{B1808B90-C856-4DD9-AE7E-B04D6EB9DAE8}" type="slidenum">
              <a:rPr lang="en-US" sz="1800" b="1">
                <a:solidFill>
                  <a:srgbClr val="002060"/>
                </a:solidFill>
                <a:latin typeface="Calibri" panose="020F0502020204030204" pitchFamily="34" charset="0"/>
                <a:cs typeface="Calibri" panose="020F0502020204030204" pitchFamily="34" charset="0"/>
              </a:rPr>
              <a:pPr/>
              <a:t>7</a:t>
            </a:fld>
            <a:endParaRPr lang="en-US" sz="1800" dirty="0"/>
          </a:p>
        </p:txBody>
      </p:sp>
    </p:spTree>
    <p:extLst>
      <p:ext uri="{BB962C8B-B14F-4D97-AF65-F5344CB8AC3E}">
        <p14:creationId xmlns:p14="http://schemas.microsoft.com/office/powerpoint/2010/main" val="119675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B1AC0DE-9BAE-4E90-8CD9-8DB684B9BAFD}"/>
              </a:ext>
              <a:ext uri="{C183D7F6-B498-43B3-948B-1728B52AA6E4}">
                <adec:decorative xmlns:adec="http://schemas.microsoft.com/office/drawing/2017/decorative" val="1"/>
              </a:ext>
            </a:extLst>
          </p:cNvPr>
          <p:cNvCxnSpPr>
            <a:cxnSpLocks/>
          </p:cNvCxnSpPr>
          <p:nvPr/>
        </p:nvCxnSpPr>
        <p:spPr>
          <a:xfrm>
            <a:off x="2971802" y="1855304"/>
            <a:ext cx="0" cy="5002696"/>
          </a:xfrm>
          <a:prstGeom prst="line">
            <a:avLst/>
          </a:prstGeom>
          <a:ln w="381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14808E-85EA-455D-968B-DE165F30B1B1}"/>
              </a:ext>
            </a:extLst>
          </p:cNvPr>
          <p:cNvSpPr>
            <a:spLocks noGrp="1"/>
          </p:cNvSpPr>
          <p:nvPr>
            <p:ph type="title"/>
          </p:nvPr>
        </p:nvSpPr>
        <p:spPr>
          <a:xfrm>
            <a:off x="225287" y="182691"/>
            <a:ext cx="11701655" cy="1332879"/>
          </a:xfrm>
        </p:spPr>
        <p:txBody>
          <a:bodyPr>
            <a:normAutofit fontScale="90000"/>
          </a:bodyPr>
          <a:lstStyle/>
          <a:p>
            <a:r>
              <a:rPr lang="en-US" sz="4900" b="1" dirty="0">
                <a:solidFill>
                  <a:srgbClr val="C00000"/>
                </a:solidFill>
              </a:rPr>
              <a:t>Emergency COVID-19 </a:t>
            </a:r>
            <a:r>
              <a:rPr lang="en-US" sz="4900" b="1" dirty="0">
                <a:solidFill>
                  <a:srgbClr val="005DAB"/>
                </a:solidFill>
              </a:rPr>
              <a:t>Case Notification Process</a:t>
            </a:r>
            <a:br>
              <a:rPr lang="en-US" b="1" dirty="0">
                <a:solidFill>
                  <a:srgbClr val="005DAB"/>
                </a:solidFill>
              </a:rPr>
            </a:br>
            <a:r>
              <a:rPr lang="en-US" sz="3600" b="1" dirty="0">
                <a:solidFill>
                  <a:srgbClr val="005DAB"/>
                </a:solidFill>
              </a:rPr>
              <a:t>with basic info through NNDSS and additional info directly in DCIPHER</a:t>
            </a:r>
            <a:endParaRPr lang="en-US" b="1" dirty="0">
              <a:solidFill>
                <a:srgbClr val="005DAB"/>
              </a:solidFill>
            </a:endParaRPr>
          </a:p>
        </p:txBody>
      </p:sp>
      <p:sp>
        <p:nvSpPr>
          <p:cNvPr id="5" name="Rectangle 4">
            <a:extLst>
              <a:ext uri="{FF2B5EF4-FFF2-40B4-BE49-F238E27FC236}">
                <a16:creationId xmlns:a16="http://schemas.microsoft.com/office/drawing/2014/main" id="{EBCCFE1B-9942-45CC-AD4C-F3F54E37A166}"/>
              </a:ext>
            </a:extLst>
          </p:cNvPr>
          <p:cNvSpPr/>
          <p:nvPr/>
        </p:nvSpPr>
        <p:spPr>
          <a:xfrm>
            <a:off x="225288" y="3998846"/>
            <a:ext cx="1616765" cy="1325563"/>
          </a:xfrm>
          <a:prstGeom prst="rect">
            <a:avLst/>
          </a:prstGeom>
          <a:solidFill>
            <a:srgbClr val="7030A0"/>
          </a:solidFill>
          <a:ln>
            <a:solidFill>
              <a:srgbClr val="421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Jurisdiction Surveillance System(s)*</a:t>
            </a:r>
          </a:p>
        </p:txBody>
      </p:sp>
      <p:sp>
        <p:nvSpPr>
          <p:cNvPr id="6" name="Rectangle 5">
            <a:extLst>
              <a:ext uri="{FF2B5EF4-FFF2-40B4-BE49-F238E27FC236}">
                <a16:creationId xmlns:a16="http://schemas.microsoft.com/office/drawing/2014/main" id="{5E25625A-1BF8-463C-8ED5-5555FF078888}"/>
              </a:ext>
            </a:extLst>
          </p:cNvPr>
          <p:cNvSpPr/>
          <p:nvPr/>
        </p:nvSpPr>
        <p:spPr>
          <a:xfrm>
            <a:off x="4128055"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Notifiable Diseases Surveillance System (NNDSS)</a:t>
            </a:r>
          </a:p>
        </p:txBody>
      </p:sp>
      <p:sp>
        <p:nvSpPr>
          <p:cNvPr id="9" name="Rectangle 8">
            <a:extLst>
              <a:ext uri="{FF2B5EF4-FFF2-40B4-BE49-F238E27FC236}">
                <a16:creationId xmlns:a16="http://schemas.microsoft.com/office/drawing/2014/main" id="{C6AFDB15-349F-4E97-AFBC-E26E63320AF0}"/>
              </a:ext>
            </a:extLst>
          </p:cNvPr>
          <p:cNvSpPr/>
          <p:nvPr/>
        </p:nvSpPr>
        <p:spPr>
          <a:xfrm>
            <a:off x="6692351"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NCIRD NNDSS Analytic Database (NNAD)</a:t>
            </a:r>
          </a:p>
        </p:txBody>
      </p:sp>
      <p:sp>
        <p:nvSpPr>
          <p:cNvPr id="10" name="Flowchart: Alternate Process 9">
            <a:extLst>
              <a:ext uri="{FF2B5EF4-FFF2-40B4-BE49-F238E27FC236}">
                <a16:creationId xmlns:a16="http://schemas.microsoft.com/office/drawing/2014/main" id="{395E72FB-CD74-4566-A2C4-CB650CC78B9A}"/>
              </a:ext>
            </a:extLst>
          </p:cNvPr>
          <p:cNvSpPr/>
          <p:nvPr/>
        </p:nvSpPr>
        <p:spPr>
          <a:xfrm>
            <a:off x="9939132" y="3998846"/>
            <a:ext cx="1987826" cy="1325563"/>
          </a:xfrm>
          <a:prstGeom prst="flowChartAlternateProcess">
            <a:avLst/>
          </a:prstGeom>
          <a:solidFill>
            <a:srgbClr val="A21620"/>
          </a:solidFill>
          <a:ln>
            <a:solidFill>
              <a:srgbClr val="6F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Collation and Integration for Public Health Event Response (DCIPHER)​</a:t>
            </a:r>
          </a:p>
        </p:txBody>
      </p:sp>
      <p:sp>
        <p:nvSpPr>
          <p:cNvPr id="11" name="Flowchart: Document 10">
            <a:extLst>
              <a:ext uri="{FF2B5EF4-FFF2-40B4-BE49-F238E27FC236}">
                <a16:creationId xmlns:a16="http://schemas.microsoft.com/office/drawing/2014/main" id="{1A274BB1-1A08-476E-8540-12F880D4494E}"/>
              </a:ext>
            </a:extLst>
          </p:cNvPr>
          <p:cNvSpPr/>
          <p:nvPr/>
        </p:nvSpPr>
        <p:spPr>
          <a:xfrm>
            <a:off x="2451661" y="2853529"/>
            <a:ext cx="1066782" cy="869149"/>
          </a:xfrm>
          <a:prstGeom prst="flowChartDocument">
            <a:avLst/>
          </a:prstGeom>
          <a:solidFill>
            <a:srgbClr val="D91D2A"/>
          </a:solidFill>
          <a:ln>
            <a:solidFill>
              <a:srgbClr val="A21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CSV</a:t>
            </a:r>
          </a:p>
        </p:txBody>
      </p:sp>
      <p:sp>
        <p:nvSpPr>
          <p:cNvPr id="15" name="TextBox 14">
            <a:extLst>
              <a:ext uri="{FF2B5EF4-FFF2-40B4-BE49-F238E27FC236}">
                <a16:creationId xmlns:a16="http://schemas.microsoft.com/office/drawing/2014/main" id="{0CE4516A-32FE-4FBA-BE4A-AED2DE50BBD1}"/>
              </a:ext>
            </a:extLst>
          </p:cNvPr>
          <p:cNvSpPr txBox="1"/>
          <p:nvPr/>
        </p:nvSpPr>
        <p:spPr>
          <a:xfrm>
            <a:off x="119270" y="2266126"/>
            <a:ext cx="2093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21C5E"/>
                </a:solidFill>
                <a:effectLst/>
                <a:uLnTx/>
                <a:uFillTx/>
                <a:latin typeface="Calibri" panose="020F0502020204030204"/>
                <a:ea typeface="+mn-ea"/>
                <a:cs typeface="+mn-cs"/>
              </a:rPr>
              <a:t>Jurisdiction</a:t>
            </a:r>
          </a:p>
        </p:txBody>
      </p:sp>
      <p:sp>
        <p:nvSpPr>
          <p:cNvPr id="16" name="TextBox 15">
            <a:extLst>
              <a:ext uri="{FF2B5EF4-FFF2-40B4-BE49-F238E27FC236}">
                <a16:creationId xmlns:a16="http://schemas.microsoft.com/office/drawing/2014/main" id="{8F00EDE7-9EAC-4528-9103-385338AD689E}"/>
              </a:ext>
            </a:extLst>
          </p:cNvPr>
          <p:cNvSpPr txBox="1"/>
          <p:nvPr/>
        </p:nvSpPr>
        <p:spPr>
          <a:xfrm>
            <a:off x="5128593" y="2266126"/>
            <a:ext cx="2365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63856"/>
                </a:solidFill>
                <a:effectLst/>
                <a:uLnTx/>
                <a:uFillTx/>
                <a:latin typeface="Calibri" panose="020F0502020204030204"/>
                <a:ea typeface="+mn-ea"/>
                <a:cs typeface="+mn-cs"/>
              </a:rPr>
              <a:t>CDC</a:t>
            </a:r>
          </a:p>
        </p:txBody>
      </p:sp>
      <p:cxnSp>
        <p:nvCxnSpPr>
          <p:cNvPr id="18" name="Straight Arrow Connector 17">
            <a:extLst>
              <a:ext uri="{FF2B5EF4-FFF2-40B4-BE49-F238E27FC236}">
                <a16:creationId xmlns:a16="http://schemas.microsoft.com/office/drawing/2014/main" id="{A7DD8710-5359-4725-93AD-3591F818F85D}"/>
              </a:ext>
              <a:ext uri="{C183D7F6-B498-43B3-948B-1728B52AA6E4}">
                <adec:decorative xmlns:adec="http://schemas.microsoft.com/office/drawing/2017/decorative" val="1"/>
              </a:ext>
            </a:extLst>
          </p:cNvPr>
          <p:cNvCxnSpPr>
            <a:stCxn id="5" idx="3"/>
            <a:endCxn id="6" idx="1"/>
          </p:cNvCxnSpPr>
          <p:nvPr/>
        </p:nvCxnSpPr>
        <p:spPr>
          <a:xfrm>
            <a:off x="1842053" y="4661628"/>
            <a:ext cx="2286002"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38412D-5510-48BD-B282-4D9C122E7326}"/>
              </a:ext>
              <a:ext uri="{C183D7F6-B498-43B3-948B-1728B52AA6E4}">
                <adec:decorative xmlns:adec="http://schemas.microsoft.com/office/drawing/2017/decorative" val="1"/>
              </a:ext>
            </a:extLst>
          </p:cNvPr>
          <p:cNvCxnSpPr>
            <a:cxnSpLocks/>
            <a:stCxn id="6" idx="3"/>
            <a:endCxn id="9" idx="1"/>
          </p:cNvCxnSpPr>
          <p:nvPr/>
        </p:nvCxnSpPr>
        <p:spPr>
          <a:xfrm>
            <a:off x="5950227" y="4661628"/>
            <a:ext cx="74212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5F5FAC-CAF0-4135-A9A7-DD112F500FC8}"/>
              </a:ext>
              <a:ext uri="{C183D7F6-B498-43B3-948B-1728B52AA6E4}">
                <adec:decorative xmlns:adec="http://schemas.microsoft.com/office/drawing/2017/decorative" val="1"/>
              </a:ext>
            </a:extLst>
          </p:cNvPr>
          <p:cNvCxnSpPr>
            <a:cxnSpLocks/>
            <a:stCxn id="9" idx="3"/>
            <a:endCxn id="10" idx="1"/>
          </p:cNvCxnSpPr>
          <p:nvPr/>
        </p:nvCxnSpPr>
        <p:spPr>
          <a:xfrm>
            <a:off x="8514523" y="4661628"/>
            <a:ext cx="142460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descr="Diagram marker stating there is a connection between CSV and Jurisdiction Surveillance Systems ">
            <a:extLst>
              <a:ext uri="{FF2B5EF4-FFF2-40B4-BE49-F238E27FC236}">
                <a16:creationId xmlns:a16="http://schemas.microsoft.com/office/drawing/2014/main" id="{5705A8CE-3A36-41AC-9924-6AC1EA6EE19F}"/>
              </a:ext>
            </a:extLst>
          </p:cNvPr>
          <p:cNvCxnSpPr>
            <a:cxnSpLocks/>
            <a:stCxn id="5" idx="0"/>
            <a:endCxn id="11" idx="1"/>
          </p:cNvCxnSpPr>
          <p:nvPr/>
        </p:nvCxnSpPr>
        <p:spPr>
          <a:xfrm rot="5400000" flipH="1" flipV="1">
            <a:off x="1387295" y="2934480"/>
            <a:ext cx="710742" cy="1417990"/>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Document 30">
            <a:extLst>
              <a:ext uri="{FF2B5EF4-FFF2-40B4-BE49-F238E27FC236}">
                <a16:creationId xmlns:a16="http://schemas.microsoft.com/office/drawing/2014/main" id="{EDC15C4B-4D86-4B39-A555-C280CBCBB969}"/>
              </a:ext>
            </a:extLst>
          </p:cNvPr>
          <p:cNvSpPr/>
          <p:nvPr/>
        </p:nvSpPr>
        <p:spPr>
          <a:xfrm>
            <a:off x="2305883" y="4268813"/>
            <a:ext cx="1358339" cy="8691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Genv2 MMG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NETSS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NBS MM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Connector: Elbow 36" descr="Diagram marker stating there is a connection between CSV and Data Collation and Integration for Public Health Event Response ">
            <a:extLst>
              <a:ext uri="{FF2B5EF4-FFF2-40B4-BE49-F238E27FC236}">
                <a16:creationId xmlns:a16="http://schemas.microsoft.com/office/drawing/2014/main" id="{DD62148A-0AC7-4C8E-99B6-EE323584CBC0}"/>
              </a:ext>
            </a:extLst>
          </p:cNvPr>
          <p:cNvCxnSpPr>
            <a:stCxn id="11" idx="3"/>
            <a:endCxn id="10" idx="0"/>
          </p:cNvCxnSpPr>
          <p:nvPr/>
        </p:nvCxnSpPr>
        <p:spPr>
          <a:xfrm>
            <a:off x="3518443" y="3288104"/>
            <a:ext cx="7414602" cy="710742"/>
          </a:xfrm>
          <a:prstGeom prst="bentConnector2">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98AA599-B4E7-4B75-90FA-D3D0B35CF3E2}"/>
              </a:ext>
            </a:extLst>
          </p:cNvPr>
          <p:cNvSpPr txBox="1"/>
          <p:nvPr/>
        </p:nvSpPr>
        <p:spPr>
          <a:xfrm>
            <a:off x="225288" y="5685183"/>
            <a:ext cx="16167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21C5E"/>
                </a:solidFill>
                <a:effectLst/>
                <a:uLnTx/>
                <a:uFillTx/>
                <a:latin typeface="Calibri" panose="020F0502020204030204"/>
                <a:ea typeface="+mn-ea"/>
                <a:cs typeface="+mn-cs"/>
              </a:rPr>
              <a:t>*May include outbreak system, integration engine, etc.</a:t>
            </a:r>
          </a:p>
        </p:txBody>
      </p:sp>
      <p:sp>
        <p:nvSpPr>
          <p:cNvPr id="3" name="Slide Number Placeholder 2">
            <a:extLst>
              <a:ext uri="{FF2B5EF4-FFF2-40B4-BE49-F238E27FC236}">
                <a16:creationId xmlns:a16="http://schemas.microsoft.com/office/drawing/2014/main" id="{5041C4DA-7032-4B87-ADB3-FA17739A082E}"/>
              </a:ext>
            </a:extLst>
          </p:cNvPr>
          <p:cNvSpPr>
            <a:spLocks noGrp="1"/>
          </p:cNvSpPr>
          <p:nvPr>
            <p:ph type="sldNum" sz="quarter" idx="12"/>
          </p:nvPr>
        </p:nvSpPr>
        <p:spPr/>
        <p:txBody>
          <a:bodyPr/>
          <a:lstStyle/>
          <a:p>
            <a:fld id="{B1808B90-C856-4DD9-AE7E-B04D6EB9DAE8}" type="slidenum">
              <a:rPr lang="en-US" sz="1800" b="1">
                <a:solidFill>
                  <a:srgbClr val="002060"/>
                </a:solidFill>
                <a:latin typeface="Calibri" panose="020F0502020204030204" pitchFamily="34" charset="0"/>
                <a:cs typeface="Calibri" panose="020F0502020204030204" pitchFamily="34" charset="0"/>
              </a:rPr>
              <a:pPr/>
              <a:t>8</a:t>
            </a:fld>
            <a:endParaRPr lang="en-US" sz="1800" dirty="0"/>
          </a:p>
        </p:txBody>
      </p:sp>
    </p:spTree>
    <p:extLst>
      <p:ext uri="{BB962C8B-B14F-4D97-AF65-F5344CB8AC3E}">
        <p14:creationId xmlns:p14="http://schemas.microsoft.com/office/powerpoint/2010/main" val="35909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B1AC0DE-9BAE-4E90-8CD9-8DB684B9BAFD}"/>
              </a:ext>
              <a:ext uri="{C183D7F6-B498-43B3-948B-1728B52AA6E4}">
                <adec:decorative xmlns:adec="http://schemas.microsoft.com/office/drawing/2017/decorative" val="1"/>
              </a:ext>
            </a:extLst>
          </p:cNvPr>
          <p:cNvCxnSpPr>
            <a:cxnSpLocks/>
          </p:cNvCxnSpPr>
          <p:nvPr/>
        </p:nvCxnSpPr>
        <p:spPr>
          <a:xfrm>
            <a:off x="2971802" y="1855304"/>
            <a:ext cx="0" cy="5002696"/>
          </a:xfrm>
          <a:prstGeom prst="line">
            <a:avLst/>
          </a:prstGeom>
          <a:ln w="381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14808E-85EA-455D-968B-DE165F30B1B1}"/>
              </a:ext>
            </a:extLst>
          </p:cNvPr>
          <p:cNvSpPr>
            <a:spLocks noGrp="1"/>
          </p:cNvSpPr>
          <p:nvPr>
            <p:ph type="title"/>
          </p:nvPr>
        </p:nvSpPr>
        <p:spPr>
          <a:xfrm>
            <a:off x="225289" y="182691"/>
            <a:ext cx="11701670" cy="1332879"/>
          </a:xfrm>
        </p:spPr>
        <p:txBody>
          <a:bodyPr>
            <a:normAutofit fontScale="90000"/>
          </a:bodyPr>
          <a:lstStyle/>
          <a:p>
            <a:r>
              <a:rPr lang="en-US" sz="4900" b="1" dirty="0">
                <a:solidFill>
                  <a:srgbClr val="C00000"/>
                </a:solidFill>
              </a:rPr>
              <a:t>COVID-19 MMG </a:t>
            </a:r>
            <a:r>
              <a:rPr lang="en-US" sz="4900" b="1" dirty="0">
                <a:solidFill>
                  <a:srgbClr val="005DAB"/>
                </a:solidFill>
              </a:rPr>
              <a:t>Case Notification Process</a:t>
            </a:r>
            <a:br>
              <a:rPr lang="en-US" b="1" dirty="0">
                <a:solidFill>
                  <a:srgbClr val="005DAB"/>
                </a:solidFill>
              </a:rPr>
            </a:br>
            <a:r>
              <a:rPr lang="en-US" sz="3600" b="1" dirty="0">
                <a:solidFill>
                  <a:srgbClr val="005DAB"/>
                </a:solidFill>
              </a:rPr>
              <a:t>with all COVID-19 case info through NNDSS and passed to DCIPHER</a:t>
            </a:r>
            <a:endParaRPr lang="en-US" b="1" dirty="0">
              <a:solidFill>
                <a:srgbClr val="005DAB"/>
              </a:solidFill>
            </a:endParaRPr>
          </a:p>
        </p:txBody>
      </p:sp>
      <p:sp>
        <p:nvSpPr>
          <p:cNvPr id="5" name="Rectangle 4">
            <a:extLst>
              <a:ext uri="{FF2B5EF4-FFF2-40B4-BE49-F238E27FC236}">
                <a16:creationId xmlns:a16="http://schemas.microsoft.com/office/drawing/2014/main" id="{EBCCFE1B-9942-45CC-AD4C-F3F54E37A166}"/>
              </a:ext>
            </a:extLst>
          </p:cNvPr>
          <p:cNvSpPr/>
          <p:nvPr/>
        </p:nvSpPr>
        <p:spPr>
          <a:xfrm>
            <a:off x="225288" y="3998846"/>
            <a:ext cx="1616765" cy="1325563"/>
          </a:xfrm>
          <a:prstGeom prst="rect">
            <a:avLst/>
          </a:prstGeom>
          <a:solidFill>
            <a:srgbClr val="7030A0"/>
          </a:solidFill>
          <a:ln>
            <a:solidFill>
              <a:srgbClr val="421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Jurisdiction Surveillance System(s)*</a:t>
            </a:r>
          </a:p>
        </p:txBody>
      </p:sp>
      <p:sp>
        <p:nvSpPr>
          <p:cNvPr id="6" name="Rectangle 5">
            <a:extLst>
              <a:ext uri="{FF2B5EF4-FFF2-40B4-BE49-F238E27FC236}">
                <a16:creationId xmlns:a16="http://schemas.microsoft.com/office/drawing/2014/main" id="{5E25625A-1BF8-463C-8ED5-5555FF078888}"/>
              </a:ext>
            </a:extLst>
          </p:cNvPr>
          <p:cNvSpPr/>
          <p:nvPr/>
        </p:nvSpPr>
        <p:spPr>
          <a:xfrm>
            <a:off x="4128055"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National Notifiable Diseases Surveillance System (NNDSS)</a:t>
            </a:r>
          </a:p>
        </p:txBody>
      </p:sp>
      <p:sp>
        <p:nvSpPr>
          <p:cNvPr id="9" name="Rectangle 8">
            <a:extLst>
              <a:ext uri="{FF2B5EF4-FFF2-40B4-BE49-F238E27FC236}">
                <a16:creationId xmlns:a16="http://schemas.microsoft.com/office/drawing/2014/main" id="{C6AFDB15-349F-4E97-AFBC-E26E63320AF0}"/>
              </a:ext>
            </a:extLst>
          </p:cNvPr>
          <p:cNvSpPr/>
          <p:nvPr/>
        </p:nvSpPr>
        <p:spPr>
          <a:xfrm>
            <a:off x="6692351" y="3998846"/>
            <a:ext cx="1822172" cy="1325563"/>
          </a:xfrm>
          <a:prstGeom prst="rect">
            <a:avLst/>
          </a:prstGeom>
          <a:solidFill>
            <a:schemeClr val="accent5">
              <a:lumMod val="50000"/>
            </a:schemeClr>
          </a:solidFill>
          <a:ln>
            <a:solidFill>
              <a:srgbClr val="163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NCIRD NNDSS Analytic Database (NNAD)</a:t>
            </a:r>
          </a:p>
        </p:txBody>
      </p:sp>
      <p:sp>
        <p:nvSpPr>
          <p:cNvPr id="10" name="Flowchart: Alternate Process 9">
            <a:extLst>
              <a:ext uri="{FF2B5EF4-FFF2-40B4-BE49-F238E27FC236}">
                <a16:creationId xmlns:a16="http://schemas.microsoft.com/office/drawing/2014/main" id="{395E72FB-CD74-4566-A2C4-CB650CC78B9A}"/>
              </a:ext>
            </a:extLst>
          </p:cNvPr>
          <p:cNvSpPr/>
          <p:nvPr/>
        </p:nvSpPr>
        <p:spPr>
          <a:xfrm>
            <a:off x="9939132" y="3998846"/>
            <a:ext cx="1987826" cy="1325563"/>
          </a:xfrm>
          <a:prstGeom prst="flowChartAlternateProcess">
            <a:avLst/>
          </a:prstGeom>
          <a:solidFill>
            <a:srgbClr val="A21620"/>
          </a:solidFill>
          <a:ln>
            <a:solidFill>
              <a:srgbClr val="6F0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Collation and Integration for Public Health Event Response (DCIPHER)​</a:t>
            </a:r>
          </a:p>
        </p:txBody>
      </p:sp>
      <p:sp>
        <p:nvSpPr>
          <p:cNvPr id="15" name="TextBox 14">
            <a:extLst>
              <a:ext uri="{FF2B5EF4-FFF2-40B4-BE49-F238E27FC236}">
                <a16:creationId xmlns:a16="http://schemas.microsoft.com/office/drawing/2014/main" id="{0CE4516A-32FE-4FBA-BE4A-AED2DE50BBD1}"/>
              </a:ext>
            </a:extLst>
          </p:cNvPr>
          <p:cNvSpPr txBox="1"/>
          <p:nvPr/>
        </p:nvSpPr>
        <p:spPr>
          <a:xfrm>
            <a:off x="119270" y="2266126"/>
            <a:ext cx="2093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21C5E"/>
                </a:solidFill>
                <a:effectLst/>
                <a:uLnTx/>
                <a:uFillTx/>
                <a:latin typeface="Calibri" panose="020F0502020204030204"/>
                <a:ea typeface="+mn-ea"/>
                <a:cs typeface="+mn-cs"/>
              </a:rPr>
              <a:t>Jurisdiction</a:t>
            </a:r>
          </a:p>
        </p:txBody>
      </p:sp>
      <p:sp>
        <p:nvSpPr>
          <p:cNvPr id="16" name="TextBox 15">
            <a:extLst>
              <a:ext uri="{FF2B5EF4-FFF2-40B4-BE49-F238E27FC236}">
                <a16:creationId xmlns:a16="http://schemas.microsoft.com/office/drawing/2014/main" id="{8F00EDE7-9EAC-4528-9103-385338AD689E}"/>
              </a:ext>
            </a:extLst>
          </p:cNvPr>
          <p:cNvSpPr txBox="1"/>
          <p:nvPr/>
        </p:nvSpPr>
        <p:spPr>
          <a:xfrm>
            <a:off x="5128593" y="2266126"/>
            <a:ext cx="23655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63856"/>
                </a:solidFill>
                <a:effectLst/>
                <a:uLnTx/>
                <a:uFillTx/>
                <a:latin typeface="Calibri" panose="020F0502020204030204"/>
                <a:ea typeface="+mn-ea"/>
                <a:cs typeface="+mn-cs"/>
              </a:rPr>
              <a:t>CDC</a:t>
            </a:r>
          </a:p>
        </p:txBody>
      </p:sp>
      <p:cxnSp>
        <p:nvCxnSpPr>
          <p:cNvPr id="18" name="Straight Arrow Connector 17" descr="Diagram showing the connection between Jurisdiction Surveillance System(s) and National Notifiable Diseases Surveillance System (NNDSS) with the COVID-19 message mapping guide">
            <a:extLst>
              <a:ext uri="{FF2B5EF4-FFF2-40B4-BE49-F238E27FC236}">
                <a16:creationId xmlns:a16="http://schemas.microsoft.com/office/drawing/2014/main" id="{A7DD8710-5359-4725-93AD-3591F818F85D}"/>
              </a:ext>
            </a:extLst>
          </p:cNvPr>
          <p:cNvCxnSpPr>
            <a:stCxn id="5" idx="3"/>
            <a:endCxn id="6" idx="1"/>
          </p:cNvCxnSpPr>
          <p:nvPr/>
        </p:nvCxnSpPr>
        <p:spPr>
          <a:xfrm>
            <a:off x="1842053" y="4661628"/>
            <a:ext cx="2286002"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Diagram showing the connection of the COVID-19 MMG Case Notification process flow from the National Notifiable Diseases Surveillance System (NNDSS) to NCIRD NNDSS Analytic Database (NNAD) ">
            <a:extLst>
              <a:ext uri="{FF2B5EF4-FFF2-40B4-BE49-F238E27FC236}">
                <a16:creationId xmlns:a16="http://schemas.microsoft.com/office/drawing/2014/main" id="{3838412D-5510-48BD-B282-4D9C122E7326}"/>
              </a:ext>
            </a:extLst>
          </p:cNvPr>
          <p:cNvCxnSpPr>
            <a:cxnSpLocks/>
            <a:stCxn id="6" idx="3"/>
            <a:endCxn id="9" idx="1"/>
          </p:cNvCxnSpPr>
          <p:nvPr/>
        </p:nvCxnSpPr>
        <p:spPr>
          <a:xfrm>
            <a:off x="5950227" y="4661628"/>
            <a:ext cx="74212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descr="Diagram showing the connection of the COVID-19 MMG Case Notification process flow from the NCIRD NNDSS Analytic Database (NNAD) to the Data Collation and Integration for Public Health Event Response (DCIPHER) ">
            <a:extLst>
              <a:ext uri="{FF2B5EF4-FFF2-40B4-BE49-F238E27FC236}">
                <a16:creationId xmlns:a16="http://schemas.microsoft.com/office/drawing/2014/main" id="{855F5FAC-CAF0-4135-A9A7-DD112F500FC8}"/>
              </a:ext>
            </a:extLst>
          </p:cNvPr>
          <p:cNvCxnSpPr>
            <a:cxnSpLocks/>
            <a:stCxn id="9" idx="3"/>
            <a:endCxn id="10" idx="1"/>
          </p:cNvCxnSpPr>
          <p:nvPr/>
        </p:nvCxnSpPr>
        <p:spPr>
          <a:xfrm>
            <a:off x="8514523" y="4661628"/>
            <a:ext cx="142460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Document 30">
            <a:extLst>
              <a:ext uri="{FF2B5EF4-FFF2-40B4-BE49-F238E27FC236}">
                <a16:creationId xmlns:a16="http://schemas.microsoft.com/office/drawing/2014/main" id="{EDC15C4B-4D86-4B39-A555-C280CBCBB969}"/>
              </a:ext>
            </a:extLst>
          </p:cNvPr>
          <p:cNvSpPr/>
          <p:nvPr/>
        </p:nvSpPr>
        <p:spPr>
          <a:xfrm>
            <a:off x="2305883" y="4268813"/>
            <a:ext cx="1358339" cy="869148"/>
          </a:xfrm>
          <a:prstGeom prst="flowChartDocument">
            <a:avLst/>
          </a:prstGeom>
          <a:solidFill>
            <a:srgbClr val="D91D2A"/>
          </a:solidFill>
          <a:ln>
            <a:solidFill>
              <a:srgbClr val="A21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COVID-19 MMG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698AA599-B4E7-4B75-90FA-D3D0B35CF3E2}"/>
              </a:ext>
            </a:extLst>
          </p:cNvPr>
          <p:cNvSpPr txBox="1"/>
          <p:nvPr/>
        </p:nvSpPr>
        <p:spPr>
          <a:xfrm>
            <a:off x="225288" y="5685183"/>
            <a:ext cx="16167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21C5E"/>
                </a:solidFill>
                <a:effectLst/>
                <a:uLnTx/>
                <a:uFillTx/>
                <a:latin typeface="Calibri" panose="020F0502020204030204"/>
                <a:ea typeface="+mn-ea"/>
                <a:cs typeface="+mn-cs"/>
              </a:rPr>
              <a:t>*May include outbreak system, integration engine, etc.</a:t>
            </a:r>
          </a:p>
        </p:txBody>
      </p:sp>
      <p:sp>
        <p:nvSpPr>
          <p:cNvPr id="3" name="Slide Number Placeholder 2">
            <a:extLst>
              <a:ext uri="{FF2B5EF4-FFF2-40B4-BE49-F238E27FC236}">
                <a16:creationId xmlns:a16="http://schemas.microsoft.com/office/drawing/2014/main" id="{44745ED8-19AC-4A6D-80B3-C4D15BDBD09A}"/>
              </a:ext>
            </a:extLst>
          </p:cNvPr>
          <p:cNvSpPr>
            <a:spLocks noGrp="1"/>
          </p:cNvSpPr>
          <p:nvPr>
            <p:ph type="sldNum" sz="quarter" idx="12"/>
          </p:nvPr>
        </p:nvSpPr>
        <p:spPr/>
        <p:txBody>
          <a:bodyPr/>
          <a:lstStyle/>
          <a:p>
            <a:fld id="{B1808B90-C856-4DD9-AE7E-B04D6EB9DAE8}" type="slidenum">
              <a:rPr lang="en-US" sz="1800" b="1">
                <a:solidFill>
                  <a:srgbClr val="002060"/>
                </a:solidFill>
                <a:latin typeface="Calibri" panose="020F0502020204030204" pitchFamily="34" charset="0"/>
                <a:cs typeface="Calibri" panose="020F0502020204030204" pitchFamily="34" charset="0"/>
              </a:rPr>
              <a:pPr/>
              <a:t>9</a:t>
            </a:fld>
            <a:endParaRPr lang="en-US" sz="1800" dirty="0"/>
          </a:p>
        </p:txBody>
      </p:sp>
    </p:spTree>
    <p:extLst>
      <p:ext uri="{BB962C8B-B14F-4D97-AF65-F5344CB8AC3E}">
        <p14:creationId xmlns:p14="http://schemas.microsoft.com/office/powerpoint/2010/main" val="1556608719"/>
      </p:ext>
    </p:extLst>
  </p:cSld>
  <p:clrMapOvr>
    <a:masterClrMapping/>
  </p:clrMapOvr>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CSELS_Theme_2020">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CSELS_Theme_2020" id="{D67DF6BE-AA28-4195-A5E9-B68309BF1BAD}" vid="{F7CEA2DA-913E-40A9-825A-DA03C1669AFD}"/>
    </a:ext>
  </a:extLst>
</a:theme>
</file>

<file path=docProps/app.xml><?xml version="1.0" encoding="utf-8"?>
<Properties xmlns="http://schemas.openxmlformats.org/officeDocument/2006/extended-properties" xmlns:vt="http://schemas.openxmlformats.org/officeDocument/2006/docPropsVTypes">
  <TotalTime>40906</TotalTime>
  <Words>1657</Words>
  <Application>Microsoft Office PowerPoint</Application>
  <PresentationFormat>Widescreen</PresentationFormat>
  <Paragraphs>395</Paragraphs>
  <Slides>36</Slides>
  <Notes>27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36</vt:i4>
      </vt:variant>
    </vt:vector>
  </HeadingPairs>
  <TitlesOfParts>
    <vt:vector size="53" baseType="lpstr">
      <vt:lpstr>Arial</vt:lpstr>
      <vt:lpstr>Calibri</vt:lpstr>
      <vt:lpstr>Calibri Light</vt:lpstr>
      <vt:lpstr>Courier New</vt:lpstr>
      <vt:lpstr>Myriad Web Pro</vt:lpstr>
      <vt:lpstr>Wingdings</vt:lpstr>
      <vt:lpstr>13_NCEH_ATSDR_combined</vt:lpstr>
      <vt:lpstr>19_NCEH_ATSDR_combined</vt:lpstr>
      <vt:lpstr>24_NCEH_ATSDR_combined</vt:lpstr>
      <vt:lpstr>27_NCEH_ATSDR_combined</vt:lpstr>
      <vt:lpstr>4_NCEH_ATSDR_combined</vt:lpstr>
      <vt:lpstr>7_NCEH_ATSDR_combined</vt:lpstr>
      <vt:lpstr>31_NCEH_ATSDR_combined</vt:lpstr>
      <vt:lpstr>23_NCEH_ATSDR_combined</vt:lpstr>
      <vt:lpstr>CSELS_Theme_2020</vt:lpstr>
      <vt:lpstr>1_Office Theme</vt:lpstr>
      <vt:lpstr>32_NCEH_ATSDR_combined</vt:lpstr>
      <vt:lpstr>NNDSS Modernization Initiative (NMI):  June eSHARE Webinar </vt:lpstr>
      <vt:lpstr>Agenda</vt:lpstr>
      <vt:lpstr>NMI Updates and Timeline</vt:lpstr>
      <vt:lpstr>Finalized Guides  </vt:lpstr>
      <vt:lpstr>Overview of the COVID-19 HL7  Case Notification Message  </vt:lpstr>
      <vt:lpstr>Finalized COVID-19 Message Mapping Guide </vt:lpstr>
      <vt:lpstr>Routine NNDSS Case Notification Process  to the National Center for Immunization and Respiratory Diseases (NCIRD)</vt:lpstr>
      <vt:lpstr>Emergency COVID-19 Case Notification Process with basic info through NNDSS and additional info directly in DCIPHER</vt:lpstr>
      <vt:lpstr>COVID-19 MMG Case Notification Process with all COVID-19 case info through NNDSS and passed to DCIPHER</vt:lpstr>
      <vt:lpstr>Multisystem Inflammatory Syndrome (MIS)  Case Notification Process with basic info initiated in NNDSS, additional info directly in DCIPHER</vt:lpstr>
      <vt:lpstr>Example COVID-19 Notification</vt:lpstr>
      <vt:lpstr>External Review Results</vt:lpstr>
      <vt:lpstr>Differences from the Case Report Form</vt:lpstr>
      <vt:lpstr>Differences from the Case Report Form</vt:lpstr>
      <vt:lpstr>Exposure Information</vt:lpstr>
      <vt:lpstr>Travel History Repeating Group</vt:lpstr>
      <vt:lpstr>Clinical Information</vt:lpstr>
      <vt:lpstr>Signs and Symptoms Repeating Group</vt:lpstr>
      <vt:lpstr>Risk Factor Information</vt:lpstr>
      <vt:lpstr>Laboratory Repeating Group</vt:lpstr>
      <vt:lpstr>Vaccine Information  </vt:lpstr>
      <vt:lpstr>Data Element Priority Changes</vt:lpstr>
      <vt:lpstr>Other External Review Changes</vt:lpstr>
      <vt:lpstr>Next Steps for COVID-19 MMG</vt:lpstr>
      <vt:lpstr>Questions Slide</vt:lpstr>
      <vt:lpstr>PowerPoint Presentation</vt:lpstr>
      <vt:lpstr>Appendix  </vt:lpstr>
      <vt:lpstr>NNDSS Data Reconciliation &amp; COVID-19 Case Definition </vt:lpstr>
      <vt:lpstr>Multisystem Inflammatory Syndrome Case Notification</vt:lpstr>
      <vt:lpstr>Recent Updates to Finalized MMG Value Sets</vt:lpstr>
      <vt:lpstr>Highest MMG Implementation Status</vt:lpstr>
      <vt:lpstr>Total MMGs in Production</vt:lpstr>
      <vt:lpstr>Generic v2.0 MMG Implementation Status </vt:lpstr>
      <vt:lpstr>Arboviral v1.3 MMG Implementation Status </vt:lpstr>
      <vt:lpstr>Hepatitis v1.0 MMG Implementation Status </vt:lpstr>
      <vt:lpstr>NNDSS HL7 Message Mapping Guide Estimated Timeline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June 2020</dc:title>
  <dc:subject>NMI eSHARE Overview of COVID-19 HL7 Case Notification Message</dc:subject>
  <dc:creator>CDC</dc:creator>
  <cp:keywords>NMI, Modernization Initiative, eSHARE, NNDSS, National Notifiable Diseases Surveillance System, Message Mapping Guide, MMG, NMI Implementation, HL7, Generic v2.0, Gen V2, Arboviral v1.3, Hepatitis v1.0, NETSS, NBS, Emergency, COVID-19 Case Notification Messages, CoV-19 Testing, Data Collation and Integration for Public Health Event Responses, DCIPHER, Risk Factor Information, Clinical Information, Travel History, Exposure Information, Signs and Symptoms Repeating Group, Laboratory Repeating Group, Vaccine Information, Case Report Form, CRF, CSV, Tribal Enrollment, Value Sets, Priority Changes, Data Elements, Text to Coded, National Center for Immunization and Respiratory Diseases, NCIRD, NCIRD NNDSS Analytic Database, NNAD</cp:keywords>
  <cp:lastModifiedBy>Laspina, Michael (CDC/DDPHSS/CSELS/DHIS)</cp:lastModifiedBy>
  <cp:revision>2230</cp:revision>
  <cp:lastPrinted>2020-03-09T18:49:31Z</cp:lastPrinted>
  <dcterms:created xsi:type="dcterms:W3CDTF">2016-10-13T18:50:31Z</dcterms:created>
  <dcterms:modified xsi:type="dcterms:W3CDTF">2021-04-22T18:28:23Z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2021-04-22T15:33:55Z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8794a081-74ee-4466-a7bf-ce7a32b6752b</vt:lpwstr>
  </property>
  <property fmtid="{D5CDD505-2E9C-101B-9397-08002B2CF9AE}" pid="8" name="MSIP_Label_7b94a7b8-f06c-4dfe-bdcc-9b548fd58c31_ContentBits">
    <vt:lpwstr>0</vt:lpwstr>
  </property>
</Properties>
</file>