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5"/>
    <p:sldMasterId id="2147483694" r:id="rId6"/>
    <p:sldMasterId id="2147483737" r:id="rId7"/>
    <p:sldMasterId id="2147483748" r:id="rId8"/>
  </p:sldMasterIdLst>
  <p:notesMasterIdLst>
    <p:notesMasterId r:id="rId41"/>
  </p:notesMasterIdLst>
  <p:handoutMasterIdLst>
    <p:handoutMasterId r:id="rId42"/>
  </p:handoutMasterIdLst>
  <p:sldIdLst>
    <p:sldId id="385" r:id="rId9"/>
    <p:sldId id="386" r:id="rId10"/>
    <p:sldId id="372" r:id="rId11"/>
    <p:sldId id="346" r:id="rId12"/>
    <p:sldId id="258" r:id="rId13"/>
    <p:sldId id="272" r:id="rId14"/>
    <p:sldId id="364" r:id="rId15"/>
    <p:sldId id="369" r:id="rId16"/>
    <p:sldId id="329" r:id="rId17"/>
    <p:sldId id="365" r:id="rId18"/>
    <p:sldId id="368" r:id="rId19"/>
    <p:sldId id="366" r:id="rId20"/>
    <p:sldId id="367" r:id="rId21"/>
    <p:sldId id="378" r:id="rId22"/>
    <p:sldId id="379" r:id="rId23"/>
    <p:sldId id="334" r:id="rId24"/>
    <p:sldId id="305" r:id="rId25"/>
    <p:sldId id="320" r:id="rId26"/>
    <p:sldId id="311" r:id="rId27"/>
    <p:sldId id="312" r:id="rId28"/>
    <p:sldId id="314" r:id="rId29"/>
    <p:sldId id="341" r:id="rId30"/>
    <p:sldId id="342" r:id="rId31"/>
    <p:sldId id="343" r:id="rId32"/>
    <p:sldId id="336" r:id="rId33"/>
    <p:sldId id="337" r:id="rId34"/>
    <p:sldId id="338" r:id="rId35"/>
    <p:sldId id="339" r:id="rId36"/>
    <p:sldId id="384" r:id="rId37"/>
    <p:sldId id="376" r:id="rId38"/>
    <p:sldId id="394" r:id="rId39"/>
    <p:sldId id="263" r:id="rId40"/>
  </p:sldIdLst>
  <p:sldSz cx="9144000" cy="6858000" type="screen4x3"/>
  <p:notesSz cx="9296400" cy="147828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Myriad Web Pro" panose="020B0503030403020204" pitchFamily="34" charset="0"/>
      <p:regular r:id="rId49"/>
      <p:bold r:id="rId50"/>
      <p: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6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28" clrIdx="7"/>
  <p:cmAuthor id="1" name="Hoover, Michele (CDC/OPHSS/CSELS)" initials="HM(" lastIdx="32" clrIdx="0">
    <p:extLst>
      <p:ext uri="{19B8F6BF-5375-455C-9EA6-DF929625EA0E}">
        <p15:presenceInfo xmlns:p15="http://schemas.microsoft.com/office/powerpoint/2012/main" userId="S-1-5-21-1207783550-2075000910-922709458-171411" providerId="AD"/>
      </p:ext>
    </p:extLst>
  </p:cmAuthor>
  <p:cmAuthor id="2" name="Stefurak, Steve (CDC/OPHSS/CSELS) (CTR)" initials="SS((" lastIdx="8" clrIdx="1">
    <p:extLst>
      <p:ext uri="{19B8F6BF-5375-455C-9EA6-DF929625EA0E}">
        <p15:presenceInfo xmlns:p15="http://schemas.microsoft.com/office/powerpoint/2012/main" userId="S-1-5-21-1207783550-2075000910-922709458-265362" providerId="AD"/>
      </p:ext>
    </p:extLst>
  </p:cmAuthor>
  <p:cmAuthor id="3" name="Berkley, Delilah S. (CDC/OCOO/OCIO/MISO) (CTR)" initials="BDS((" lastIdx="1" clrIdx="2">
    <p:extLst>
      <p:ext uri="{19B8F6BF-5375-455C-9EA6-DF929625EA0E}">
        <p15:presenceInfo xmlns:p15="http://schemas.microsoft.com/office/powerpoint/2012/main" userId="S-1-5-21-1207783550-2075000910-922709458-404218" providerId="AD"/>
      </p:ext>
    </p:extLst>
  </p:cmAuthor>
  <p:cmAuthor id="4" name="Bastin, Lisa H. (CDC/OPHSS/CSELS)" initials="BLH(" lastIdx="5" clrIdx="3">
    <p:extLst>
      <p:ext uri="{19B8F6BF-5375-455C-9EA6-DF929625EA0E}">
        <p15:presenceInfo xmlns:p15="http://schemas.microsoft.com/office/powerpoint/2012/main" userId="S-1-5-21-1207783550-2075000910-922709458-167177" providerId="AD"/>
      </p:ext>
    </p:extLst>
  </p:cmAuthor>
  <p:cmAuthor id="5" name="Lata, Joann (CDC/OPHSS/CSELS) (CTR)" initials="LJ((" lastIdx="2" clrIdx="4">
    <p:extLst>
      <p:ext uri="{19B8F6BF-5375-455C-9EA6-DF929625EA0E}">
        <p15:presenceInfo xmlns:p15="http://schemas.microsoft.com/office/powerpoint/2012/main" userId="S-1-5-21-1207783550-2075000910-922709458-243543" providerId="AD"/>
      </p:ext>
    </p:extLst>
  </p:cmAuthor>
  <p:cmAuthor id="6" name="Melissa" initials="M" lastIdx="6" clrIdx="5">
    <p:extLst>
      <p:ext uri="{19B8F6BF-5375-455C-9EA6-DF929625EA0E}">
        <p15:presenceInfo xmlns:p15="http://schemas.microsoft.com/office/powerpoint/2012/main" userId="Melis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9" autoAdjust="0"/>
    <p:restoredTop sz="86400" autoAdjust="0"/>
  </p:normalViewPr>
  <p:slideViewPr>
    <p:cSldViewPr snapToGrid="0">
      <p:cViewPr varScale="1">
        <p:scale>
          <a:sx n="70" d="100"/>
          <a:sy n="70" d="100"/>
        </p:scale>
        <p:origin x="1229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6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456" y="-120"/>
      </p:cViewPr>
      <p:guideLst>
        <p:guide orient="horz" pos="4656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3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2.fntdata"/><Relationship Id="rId52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4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4.fntdata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0B384-4D88-466A-ACBD-973E6BB0FB0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9665E3-23D1-49E8-8EBD-6A2644FAEF3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Jurisdiction User </a:t>
          </a:r>
        </a:p>
      </dgm:t>
    </dgm:pt>
    <dgm:pt modelId="{F8469447-B07F-499D-8848-F4635EF3D5F6}" type="parTrans" cxnId="{782D69CA-DA41-46EA-9661-C6266B2DA8E8}">
      <dgm:prSet/>
      <dgm:spPr/>
      <dgm:t>
        <a:bodyPr/>
        <a:lstStyle/>
        <a:p>
          <a:endParaRPr lang="en-US"/>
        </a:p>
      </dgm:t>
    </dgm:pt>
    <dgm:pt modelId="{4FA1BCEF-0622-42AF-97F3-62771307181A}" type="sibTrans" cxnId="{782D69CA-DA41-46EA-9661-C6266B2DA8E8}">
      <dgm:prSet/>
      <dgm:spPr/>
      <dgm:t>
        <a:bodyPr/>
        <a:lstStyle/>
        <a:p>
          <a:endParaRPr lang="en-US" sz="1400"/>
        </a:p>
      </dgm:t>
    </dgm:pt>
    <dgm:pt modelId="{E4CD1189-5D35-4F9F-B6F2-D851AFAAAAF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Jurisdiction Data Manager </a:t>
          </a:r>
        </a:p>
      </dgm:t>
    </dgm:pt>
    <dgm:pt modelId="{04BCB049-A3A0-4B4B-A62B-64B614ABDCBC}" type="parTrans" cxnId="{9C03CD22-F19A-4A49-B65E-1816D5AE9BA6}">
      <dgm:prSet/>
      <dgm:spPr/>
      <dgm:t>
        <a:bodyPr/>
        <a:lstStyle/>
        <a:p>
          <a:endParaRPr lang="en-US"/>
        </a:p>
      </dgm:t>
    </dgm:pt>
    <dgm:pt modelId="{0DED5633-302C-4109-BF09-D07818BDA833}" type="sibTrans" cxnId="{9C03CD22-F19A-4A49-B65E-1816D5AE9BA6}">
      <dgm:prSet/>
      <dgm:spPr/>
      <dgm:t>
        <a:bodyPr/>
        <a:lstStyle/>
        <a:p>
          <a:endParaRPr lang="en-US" sz="1400"/>
        </a:p>
      </dgm:t>
    </dgm:pt>
    <dgm:pt modelId="{52971D43-8D76-4DBE-9D71-F3237FA4E30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MVPS Support Manage</a:t>
          </a:r>
          <a:r>
            <a:rPr lang="en-US" sz="1600" dirty="0"/>
            <a:t>r </a:t>
          </a:r>
        </a:p>
      </dgm:t>
    </dgm:pt>
    <dgm:pt modelId="{B3EDB0B0-9CC5-4D11-8405-07496FA74139}" type="parTrans" cxnId="{E5C2C8E7-3DB7-4563-BC5F-65DCDDAE6A82}">
      <dgm:prSet/>
      <dgm:spPr/>
      <dgm:t>
        <a:bodyPr/>
        <a:lstStyle/>
        <a:p>
          <a:endParaRPr lang="en-US"/>
        </a:p>
      </dgm:t>
    </dgm:pt>
    <dgm:pt modelId="{38BE76D4-BC49-48C2-A622-67BB7A787076}" type="sibTrans" cxnId="{E5C2C8E7-3DB7-4563-BC5F-65DCDDAE6A82}">
      <dgm:prSet/>
      <dgm:spPr/>
      <dgm:t>
        <a:bodyPr/>
        <a:lstStyle/>
        <a:p>
          <a:endParaRPr lang="en-US"/>
        </a:p>
      </dgm:t>
    </dgm:pt>
    <dgm:pt modelId="{42445C35-986C-45C0-B5AB-1CD182C34410}">
      <dgm:prSet custT="1"/>
      <dgm:spPr/>
      <dgm:t>
        <a:bodyPr/>
        <a:lstStyle/>
        <a:p>
          <a:r>
            <a:rPr lang="en-US" sz="1200" dirty="0">
              <a:solidFill>
                <a:schemeClr val="accent6"/>
              </a:solidFill>
              <a:latin typeface="Calibri" panose="020F0502020204030204" pitchFamily="34" charset="0"/>
            </a:rPr>
            <a:t>Submits MVPS Access Request to MVPS Support Manager via EDX@cdc.gov</a:t>
          </a:r>
          <a:r>
            <a:rPr lang="en-US" sz="1200" dirty="0">
              <a:latin typeface="Calibri" panose="020F0502020204030204" pitchFamily="34" charset="0"/>
            </a:rPr>
            <a:t>	</a:t>
          </a:r>
        </a:p>
      </dgm:t>
    </dgm:pt>
    <dgm:pt modelId="{378FBE59-0300-47E4-8A19-3E82C8A6940D}" type="parTrans" cxnId="{86F63104-7CAA-42A5-9EFC-F6FE3964ECEA}">
      <dgm:prSet/>
      <dgm:spPr/>
      <dgm:t>
        <a:bodyPr/>
        <a:lstStyle/>
        <a:p>
          <a:endParaRPr lang="en-US"/>
        </a:p>
      </dgm:t>
    </dgm:pt>
    <dgm:pt modelId="{7AFC0BE1-6EFF-46A5-9ABC-C0C6D3F220F2}" type="sibTrans" cxnId="{86F63104-7CAA-42A5-9EFC-F6FE3964ECEA}">
      <dgm:prSet/>
      <dgm:spPr/>
      <dgm:t>
        <a:bodyPr/>
        <a:lstStyle/>
        <a:p>
          <a:endParaRPr lang="en-US"/>
        </a:p>
      </dgm:t>
    </dgm:pt>
    <dgm:pt modelId="{A5FB9D73-CA1A-4393-9084-98C36841B51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200" dirty="0">
              <a:solidFill>
                <a:schemeClr val="accent6"/>
              </a:solidFill>
              <a:latin typeface="Calibri" panose="020F0502020204030204" pitchFamily="34" charset="0"/>
            </a:rPr>
            <a:t>Verifies SAMS User ID; activates MVPS link in SAMS</a:t>
          </a:r>
        </a:p>
      </dgm:t>
    </dgm:pt>
    <dgm:pt modelId="{209FD3E7-F3FF-4D56-B4C9-4E30FBC89BEB}" type="parTrans" cxnId="{7EB32D56-E197-40DC-AF90-20314077B49B}">
      <dgm:prSet/>
      <dgm:spPr/>
      <dgm:t>
        <a:bodyPr/>
        <a:lstStyle/>
        <a:p>
          <a:endParaRPr lang="en-US"/>
        </a:p>
      </dgm:t>
    </dgm:pt>
    <dgm:pt modelId="{D919081A-4A6F-47A0-A723-AFBCDC23B4A9}" type="sibTrans" cxnId="{7EB32D56-E197-40DC-AF90-20314077B49B}">
      <dgm:prSet/>
      <dgm:spPr/>
      <dgm:t>
        <a:bodyPr/>
        <a:lstStyle/>
        <a:p>
          <a:endParaRPr lang="en-US"/>
        </a:p>
      </dgm:t>
    </dgm:pt>
    <dgm:pt modelId="{87C503A9-51C8-448B-8836-0235D8B5F3F1}">
      <dgm:prSet phldrT="[Text]" custT="1"/>
      <dgm:spPr/>
      <dgm:t>
        <a:bodyPr/>
        <a:lstStyle/>
        <a:p>
          <a:r>
            <a:rPr lang="en-US" sz="1200" dirty="0">
              <a:solidFill>
                <a:schemeClr val="accent6"/>
              </a:solidFill>
              <a:latin typeface="Calibri" panose="020F0502020204030204" pitchFamily="34" charset="0"/>
            </a:rPr>
            <a:t>Contacts the jurisdiction data manager to request access to MVPS Dashboard </a:t>
          </a:r>
        </a:p>
      </dgm:t>
    </dgm:pt>
    <dgm:pt modelId="{CBB31F52-A4DC-4A38-A010-78FE5726A609}" type="parTrans" cxnId="{60CD1CF1-3A17-4C8F-8780-4F64BF633827}">
      <dgm:prSet/>
      <dgm:spPr/>
      <dgm:t>
        <a:bodyPr/>
        <a:lstStyle/>
        <a:p>
          <a:endParaRPr lang="en-US"/>
        </a:p>
      </dgm:t>
    </dgm:pt>
    <dgm:pt modelId="{42761822-5EEE-47C2-BED4-2A7346005FB6}" type="sibTrans" cxnId="{60CD1CF1-3A17-4C8F-8780-4F64BF633827}">
      <dgm:prSet/>
      <dgm:spPr/>
      <dgm:t>
        <a:bodyPr/>
        <a:lstStyle/>
        <a:p>
          <a:endParaRPr lang="en-US"/>
        </a:p>
      </dgm:t>
    </dgm:pt>
    <dgm:pt modelId="{635CEF91-EB20-4202-843E-2310FC1E43E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Jurisdiction Data Manager </a:t>
          </a:r>
        </a:p>
      </dgm:t>
    </dgm:pt>
    <dgm:pt modelId="{1A2B7220-ACE8-4909-817D-715B3ED46E84}" type="parTrans" cxnId="{1DD687D5-BC6C-4806-9BEA-D81249F7CB7D}">
      <dgm:prSet/>
      <dgm:spPr/>
      <dgm:t>
        <a:bodyPr/>
        <a:lstStyle/>
        <a:p>
          <a:endParaRPr lang="en-US"/>
        </a:p>
      </dgm:t>
    </dgm:pt>
    <dgm:pt modelId="{203BC404-34B3-414A-8421-3919A84F54BD}" type="sibTrans" cxnId="{1DD687D5-BC6C-4806-9BEA-D81249F7CB7D}">
      <dgm:prSet/>
      <dgm:spPr/>
      <dgm:t>
        <a:bodyPr/>
        <a:lstStyle/>
        <a:p>
          <a:endParaRPr lang="en-US" sz="1400"/>
        </a:p>
      </dgm:t>
    </dgm:pt>
    <dgm:pt modelId="{6729F78B-0ED6-47B1-92B7-E9B3BD68F036}">
      <dgm:prSet phldrT="[Text]" custT="1"/>
      <dgm:spPr/>
      <dgm:t>
        <a:bodyPr/>
        <a:lstStyle/>
        <a:p>
          <a:r>
            <a:rPr lang="en-US" sz="1200" dirty="0">
              <a:solidFill>
                <a:schemeClr val="accent6"/>
              </a:solidFill>
              <a:latin typeface="Calibri" panose="020F0502020204030204" pitchFamily="34" charset="0"/>
            </a:rPr>
            <a:t>Grants user access to MVPS based on jurisdiction’s authorization process  </a:t>
          </a:r>
        </a:p>
      </dgm:t>
    </dgm:pt>
    <dgm:pt modelId="{2231B45F-55AC-4585-988C-73E3512CE117}" type="parTrans" cxnId="{BB46B013-605E-4D4D-95DA-078571C1CC56}">
      <dgm:prSet/>
      <dgm:spPr/>
      <dgm:t>
        <a:bodyPr/>
        <a:lstStyle/>
        <a:p>
          <a:endParaRPr lang="en-US"/>
        </a:p>
      </dgm:t>
    </dgm:pt>
    <dgm:pt modelId="{9A19E791-D80A-4705-B88B-4A551A748570}" type="sibTrans" cxnId="{BB46B013-605E-4D4D-95DA-078571C1CC56}">
      <dgm:prSet/>
      <dgm:spPr/>
      <dgm:t>
        <a:bodyPr/>
        <a:lstStyle/>
        <a:p>
          <a:endParaRPr lang="en-US"/>
        </a:p>
      </dgm:t>
    </dgm:pt>
    <dgm:pt modelId="{7D87152B-E2BF-4E0E-B0AA-AB56FF71EB35}" type="pres">
      <dgm:prSet presAssocID="{50E0B384-4D88-466A-ACBD-973E6BB0FB0A}" presName="Name0" presStyleCnt="0">
        <dgm:presLayoutVars>
          <dgm:dir/>
          <dgm:animLvl val="lvl"/>
          <dgm:resizeHandles val="exact"/>
        </dgm:presLayoutVars>
      </dgm:prSet>
      <dgm:spPr/>
    </dgm:pt>
    <dgm:pt modelId="{43DA3B94-5226-4DA6-AA4E-D6C57ADA6ACD}" type="pres">
      <dgm:prSet presAssocID="{50E0B384-4D88-466A-ACBD-973E6BB0FB0A}" presName="tSp" presStyleCnt="0"/>
      <dgm:spPr/>
    </dgm:pt>
    <dgm:pt modelId="{62C82595-8072-490A-BF80-B62020F62A0B}" type="pres">
      <dgm:prSet presAssocID="{50E0B384-4D88-466A-ACBD-973E6BB0FB0A}" presName="bSp" presStyleCnt="0"/>
      <dgm:spPr/>
    </dgm:pt>
    <dgm:pt modelId="{FD14E146-352A-4EB7-93CB-6CC0392E9A16}" type="pres">
      <dgm:prSet presAssocID="{50E0B384-4D88-466A-ACBD-973E6BB0FB0A}" presName="process" presStyleCnt="0"/>
      <dgm:spPr/>
    </dgm:pt>
    <dgm:pt modelId="{7C10A3AF-5410-4CE4-95A0-B8EB089B7CB9}" type="pres">
      <dgm:prSet presAssocID="{D09665E3-23D1-49E8-8EBD-6A2644FAEF36}" presName="composite1" presStyleCnt="0"/>
      <dgm:spPr/>
    </dgm:pt>
    <dgm:pt modelId="{40C3483E-15FA-4F06-A229-CA59B65796D1}" type="pres">
      <dgm:prSet presAssocID="{D09665E3-23D1-49E8-8EBD-6A2644FAEF36}" presName="dummyNode1" presStyleLbl="node1" presStyleIdx="0" presStyleCnt="4"/>
      <dgm:spPr/>
    </dgm:pt>
    <dgm:pt modelId="{56C15D8D-D717-4A77-A067-DA61C2880931}" type="pres">
      <dgm:prSet presAssocID="{D09665E3-23D1-49E8-8EBD-6A2644FAEF36}" presName="childNode1" presStyleLbl="bgAcc1" presStyleIdx="0" presStyleCnt="4">
        <dgm:presLayoutVars>
          <dgm:bulletEnabled val="1"/>
        </dgm:presLayoutVars>
      </dgm:prSet>
      <dgm:spPr/>
    </dgm:pt>
    <dgm:pt modelId="{8CA24178-125B-4DEA-9D80-05670E03A914}" type="pres">
      <dgm:prSet presAssocID="{D09665E3-23D1-49E8-8EBD-6A2644FAEF36}" presName="childNode1tx" presStyleLbl="bgAcc1" presStyleIdx="0" presStyleCnt="4">
        <dgm:presLayoutVars>
          <dgm:bulletEnabled val="1"/>
        </dgm:presLayoutVars>
      </dgm:prSet>
      <dgm:spPr/>
    </dgm:pt>
    <dgm:pt modelId="{FF3E748A-EFCD-4256-B185-9C0C7EAE1CB5}" type="pres">
      <dgm:prSet presAssocID="{D09665E3-23D1-49E8-8EBD-6A2644FAEF36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A808ADE9-B6D3-4A52-A78D-645573280F5F}" type="pres">
      <dgm:prSet presAssocID="{D09665E3-23D1-49E8-8EBD-6A2644FAEF36}" presName="connSite1" presStyleCnt="0"/>
      <dgm:spPr/>
    </dgm:pt>
    <dgm:pt modelId="{32A8C17A-F41B-496A-BA74-B1FA6553DA4F}" type="pres">
      <dgm:prSet presAssocID="{4FA1BCEF-0622-42AF-97F3-62771307181A}" presName="Name9" presStyleLbl="sibTrans2D1" presStyleIdx="0" presStyleCnt="3"/>
      <dgm:spPr/>
    </dgm:pt>
    <dgm:pt modelId="{1E032E36-B761-4D24-952B-C0C2CAED8A98}" type="pres">
      <dgm:prSet presAssocID="{635CEF91-EB20-4202-843E-2310FC1E43E2}" presName="composite2" presStyleCnt="0"/>
      <dgm:spPr/>
    </dgm:pt>
    <dgm:pt modelId="{8CF93DE2-CE24-41E1-8501-37A45375234F}" type="pres">
      <dgm:prSet presAssocID="{635CEF91-EB20-4202-843E-2310FC1E43E2}" presName="dummyNode2" presStyleLbl="node1" presStyleIdx="0" presStyleCnt="4"/>
      <dgm:spPr/>
    </dgm:pt>
    <dgm:pt modelId="{E30C54B8-180F-425D-85C3-B7A196732994}" type="pres">
      <dgm:prSet presAssocID="{635CEF91-EB20-4202-843E-2310FC1E43E2}" presName="childNode2" presStyleLbl="bgAcc1" presStyleIdx="1" presStyleCnt="4" custScaleX="103505" custScaleY="101914">
        <dgm:presLayoutVars>
          <dgm:bulletEnabled val="1"/>
        </dgm:presLayoutVars>
      </dgm:prSet>
      <dgm:spPr/>
    </dgm:pt>
    <dgm:pt modelId="{4FDBB265-375B-465B-BA43-42D44E52C0B1}" type="pres">
      <dgm:prSet presAssocID="{635CEF91-EB20-4202-843E-2310FC1E43E2}" presName="childNode2tx" presStyleLbl="bgAcc1" presStyleIdx="1" presStyleCnt="4">
        <dgm:presLayoutVars>
          <dgm:bulletEnabled val="1"/>
        </dgm:presLayoutVars>
      </dgm:prSet>
      <dgm:spPr/>
    </dgm:pt>
    <dgm:pt modelId="{D67B5D82-DA7D-4C10-9828-E70AF30A8904}" type="pres">
      <dgm:prSet presAssocID="{635CEF91-EB20-4202-843E-2310FC1E43E2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8BBFB804-1F2E-4BA7-B2E1-D3D564D2CD62}" type="pres">
      <dgm:prSet presAssocID="{635CEF91-EB20-4202-843E-2310FC1E43E2}" presName="connSite2" presStyleCnt="0"/>
      <dgm:spPr/>
    </dgm:pt>
    <dgm:pt modelId="{E7608433-530D-4CD3-A43E-E4958F1837AC}" type="pres">
      <dgm:prSet presAssocID="{203BC404-34B3-414A-8421-3919A84F54BD}" presName="Name18" presStyleLbl="sibTrans2D1" presStyleIdx="1" presStyleCnt="3"/>
      <dgm:spPr/>
    </dgm:pt>
    <dgm:pt modelId="{52E2A701-510B-48D8-8239-4710D896498F}" type="pres">
      <dgm:prSet presAssocID="{E4CD1189-5D35-4F9F-B6F2-D851AFAAAAF7}" presName="composite1" presStyleCnt="0"/>
      <dgm:spPr/>
    </dgm:pt>
    <dgm:pt modelId="{8D30F9FA-0E72-4679-85A4-E2EE0A9C576E}" type="pres">
      <dgm:prSet presAssocID="{E4CD1189-5D35-4F9F-B6F2-D851AFAAAAF7}" presName="dummyNode1" presStyleLbl="node1" presStyleIdx="1" presStyleCnt="4"/>
      <dgm:spPr/>
    </dgm:pt>
    <dgm:pt modelId="{8856C5B0-BFC0-4035-B45F-E32358ABD0B6}" type="pres">
      <dgm:prSet presAssocID="{E4CD1189-5D35-4F9F-B6F2-D851AFAAAAF7}" presName="childNode1" presStyleLbl="bgAcc1" presStyleIdx="2" presStyleCnt="4">
        <dgm:presLayoutVars>
          <dgm:bulletEnabled val="1"/>
        </dgm:presLayoutVars>
      </dgm:prSet>
      <dgm:spPr/>
    </dgm:pt>
    <dgm:pt modelId="{66AB7188-4365-4389-BE28-5C836A7B8562}" type="pres">
      <dgm:prSet presAssocID="{E4CD1189-5D35-4F9F-B6F2-D851AFAAAAF7}" presName="childNode1tx" presStyleLbl="bgAcc1" presStyleIdx="2" presStyleCnt="4">
        <dgm:presLayoutVars>
          <dgm:bulletEnabled val="1"/>
        </dgm:presLayoutVars>
      </dgm:prSet>
      <dgm:spPr/>
    </dgm:pt>
    <dgm:pt modelId="{AFC37BE1-5C31-4398-B2B5-00F32F442B2D}" type="pres">
      <dgm:prSet presAssocID="{E4CD1189-5D35-4F9F-B6F2-D851AFAAAAF7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EE862EA6-74E2-41D4-9059-2876E1941174}" type="pres">
      <dgm:prSet presAssocID="{E4CD1189-5D35-4F9F-B6F2-D851AFAAAAF7}" presName="connSite1" presStyleCnt="0"/>
      <dgm:spPr/>
    </dgm:pt>
    <dgm:pt modelId="{7BC9D1E5-686E-4494-9ED2-AB7ADB81B680}" type="pres">
      <dgm:prSet presAssocID="{0DED5633-302C-4109-BF09-D07818BDA833}" presName="Name9" presStyleLbl="sibTrans2D1" presStyleIdx="2" presStyleCnt="3"/>
      <dgm:spPr/>
    </dgm:pt>
    <dgm:pt modelId="{6E798D8A-A206-434B-B3D7-AB8E3CE49706}" type="pres">
      <dgm:prSet presAssocID="{52971D43-8D76-4DBE-9D71-F3237FA4E306}" presName="composite2" presStyleCnt="0"/>
      <dgm:spPr/>
    </dgm:pt>
    <dgm:pt modelId="{7D734CE6-0807-47C7-A773-BF172D7A2DD6}" type="pres">
      <dgm:prSet presAssocID="{52971D43-8D76-4DBE-9D71-F3237FA4E306}" presName="dummyNode2" presStyleLbl="node1" presStyleIdx="2" presStyleCnt="4"/>
      <dgm:spPr/>
    </dgm:pt>
    <dgm:pt modelId="{BB86BF5D-0FF3-4DBA-A6E9-6B9D0761070D}" type="pres">
      <dgm:prSet presAssocID="{52971D43-8D76-4DBE-9D71-F3237FA4E306}" presName="childNode2" presStyleLbl="bgAcc1" presStyleIdx="3" presStyleCnt="4" custScaleY="101841">
        <dgm:presLayoutVars>
          <dgm:bulletEnabled val="1"/>
        </dgm:presLayoutVars>
      </dgm:prSet>
      <dgm:spPr/>
    </dgm:pt>
    <dgm:pt modelId="{4E0A5F1F-6FD1-4179-B312-7B86358169A9}" type="pres">
      <dgm:prSet presAssocID="{52971D43-8D76-4DBE-9D71-F3237FA4E306}" presName="childNode2tx" presStyleLbl="bgAcc1" presStyleIdx="3" presStyleCnt="4">
        <dgm:presLayoutVars>
          <dgm:bulletEnabled val="1"/>
        </dgm:presLayoutVars>
      </dgm:prSet>
      <dgm:spPr/>
    </dgm:pt>
    <dgm:pt modelId="{1C6BF849-30C9-42C0-83B3-030A0B1E5251}" type="pres">
      <dgm:prSet presAssocID="{52971D43-8D76-4DBE-9D71-F3237FA4E306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0E1D9352-1410-47D2-BAA7-B9FA424E65DB}" type="pres">
      <dgm:prSet presAssocID="{52971D43-8D76-4DBE-9D71-F3237FA4E306}" presName="connSite2" presStyleCnt="0"/>
      <dgm:spPr/>
    </dgm:pt>
  </dgm:ptLst>
  <dgm:cxnLst>
    <dgm:cxn modelId="{86F63104-7CAA-42A5-9EFC-F6FE3964ECEA}" srcId="{E4CD1189-5D35-4F9F-B6F2-D851AFAAAAF7}" destId="{42445C35-986C-45C0-B5AB-1CD182C34410}" srcOrd="0" destOrd="0" parTransId="{378FBE59-0300-47E4-8A19-3E82C8A6940D}" sibTransId="{7AFC0BE1-6EFF-46A5-9ABC-C0C6D3F220F2}"/>
    <dgm:cxn modelId="{BB46B013-605E-4D4D-95DA-078571C1CC56}" srcId="{635CEF91-EB20-4202-843E-2310FC1E43E2}" destId="{6729F78B-0ED6-47B1-92B7-E9B3BD68F036}" srcOrd="0" destOrd="0" parTransId="{2231B45F-55AC-4585-988C-73E3512CE117}" sibTransId="{9A19E791-D80A-4705-B88B-4A551A748570}"/>
    <dgm:cxn modelId="{9C03CD22-F19A-4A49-B65E-1816D5AE9BA6}" srcId="{50E0B384-4D88-466A-ACBD-973E6BB0FB0A}" destId="{E4CD1189-5D35-4F9F-B6F2-D851AFAAAAF7}" srcOrd="2" destOrd="0" parTransId="{04BCB049-A3A0-4B4B-A62B-64B614ABDCBC}" sibTransId="{0DED5633-302C-4109-BF09-D07818BDA833}"/>
    <dgm:cxn modelId="{F2AFC931-D5B6-4C2C-9DE0-0E3FAC27C0B5}" type="presOf" srcId="{D09665E3-23D1-49E8-8EBD-6A2644FAEF36}" destId="{FF3E748A-EFCD-4256-B185-9C0C7EAE1CB5}" srcOrd="0" destOrd="0" presId="urn:microsoft.com/office/officeart/2005/8/layout/hProcess4"/>
    <dgm:cxn modelId="{5E8D5A3C-2491-4BE2-8866-05C2B6B867EC}" type="presOf" srcId="{42445C35-986C-45C0-B5AB-1CD182C34410}" destId="{8856C5B0-BFC0-4035-B45F-E32358ABD0B6}" srcOrd="0" destOrd="0" presId="urn:microsoft.com/office/officeart/2005/8/layout/hProcess4"/>
    <dgm:cxn modelId="{22976440-F1C8-4776-BF56-ABADCA842EE9}" type="presOf" srcId="{50E0B384-4D88-466A-ACBD-973E6BB0FB0A}" destId="{7D87152B-E2BF-4E0E-B0AA-AB56FF71EB35}" srcOrd="0" destOrd="0" presId="urn:microsoft.com/office/officeart/2005/8/layout/hProcess4"/>
    <dgm:cxn modelId="{A4EE004A-7190-4732-BA44-A7F6E5FE2687}" type="presOf" srcId="{6729F78B-0ED6-47B1-92B7-E9B3BD68F036}" destId="{4FDBB265-375B-465B-BA43-42D44E52C0B1}" srcOrd="1" destOrd="0" presId="urn:microsoft.com/office/officeart/2005/8/layout/hProcess4"/>
    <dgm:cxn modelId="{0492C975-082A-4B77-AB80-9FB13947AE2C}" type="presOf" srcId="{4FA1BCEF-0622-42AF-97F3-62771307181A}" destId="{32A8C17A-F41B-496A-BA74-B1FA6553DA4F}" srcOrd="0" destOrd="0" presId="urn:microsoft.com/office/officeart/2005/8/layout/hProcess4"/>
    <dgm:cxn modelId="{7EB32D56-E197-40DC-AF90-20314077B49B}" srcId="{52971D43-8D76-4DBE-9D71-F3237FA4E306}" destId="{A5FB9D73-CA1A-4393-9084-98C36841B51C}" srcOrd="0" destOrd="0" parTransId="{209FD3E7-F3FF-4D56-B4C9-4E30FBC89BEB}" sibTransId="{D919081A-4A6F-47A0-A723-AFBCDC23B4A9}"/>
    <dgm:cxn modelId="{F7102059-14EF-4A96-8BCF-EB395586834A}" type="presOf" srcId="{635CEF91-EB20-4202-843E-2310FC1E43E2}" destId="{D67B5D82-DA7D-4C10-9828-E70AF30A8904}" srcOrd="0" destOrd="0" presId="urn:microsoft.com/office/officeart/2005/8/layout/hProcess4"/>
    <dgm:cxn modelId="{3C58EB8B-E372-46BE-8DEE-B74D671BCDBC}" type="presOf" srcId="{A5FB9D73-CA1A-4393-9084-98C36841B51C}" destId="{BB86BF5D-0FF3-4DBA-A6E9-6B9D0761070D}" srcOrd="0" destOrd="0" presId="urn:microsoft.com/office/officeart/2005/8/layout/hProcess4"/>
    <dgm:cxn modelId="{5F95FA94-D3E9-48CB-9729-9345E5620662}" type="presOf" srcId="{E4CD1189-5D35-4F9F-B6F2-D851AFAAAAF7}" destId="{AFC37BE1-5C31-4398-B2B5-00F32F442B2D}" srcOrd="0" destOrd="0" presId="urn:microsoft.com/office/officeart/2005/8/layout/hProcess4"/>
    <dgm:cxn modelId="{9BB2909C-0AD9-479C-A56F-0F56A6BBEDFA}" type="presOf" srcId="{52971D43-8D76-4DBE-9D71-F3237FA4E306}" destId="{1C6BF849-30C9-42C0-83B3-030A0B1E5251}" srcOrd="0" destOrd="0" presId="urn:microsoft.com/office/officeart/2005/8/layout/hProcess4"/>
    <dgm:cxn modelId="{641E8A9E-F7D0-42F5-BE86-5521359C53F7}" type="presOf" srcId="{0DED5633-302C-4109-BF09-D07818BDA833}" destId="{7BC9D1E5-686E-4494-9ED2-AB7ADB81B680}" srcOrd="0" destOrd="0" presId="urn:microsoft.com/office/officeart/2005/8/layout/hProcess4"/>
    <dgm:cxn modelId="{840A34C3-C95D-4A0B-8910-68CD24C59057}" type="presOf" srcId="{203BC404-34B3-414A-8421-3919A84F54BD}" destId="{E7608433-530D-4CD3-A43E-E4958F1837AC}" srcOrd="0" destOrd="0" presId="urn:microsoft.com/office/officeart/2005/8/layout/hProcess4"/>
    <dgm:cxn modelId="{782D69CA-DA41-46EA-9661-C6266B2DA8E8}" srcId="{50E0B384-4D88-466A-ACBD-973E6BB0FB0A}" destId="{D09665E3-23D1-49E8-8EBD-6A2644FAEF36}" srcOrd="0" destOrd="0" parTransId="{F8469447-B07F-499D-8848-F4635EF3D5F6}" sibTransId="{4FA1BCEF-0622-42AF-97F3-62771307181A}"/>
    <dgm:cxn modelId="{76421CCC-9CBE-40E0-8239-93DBC09F5D07}" type="presOf" srcId="{87C503A9-51C8-448B-8836-0235D8B5F3F1}" destId="{8CA24178-125B-4DEA-9D80-05670E03A914}" srcOrd="1" destOrd="0" presId="urn:microsoft.com/office/officeart/2005/8/layout/hProcess4"/>
    <dgm:cxn modelId="{3A9BF6D0-F3B9-4AAA-905A-03D24A5735C2}" type="presOf" srcId="{6729F78B-0ED6-47B1-92B7-E9B3BD68F036}" destId="{E30C54B8-180F-425D-85C3-B7A196732994}" srcOrd="0" destOrd="0" presId="urn:microsoft.com/office/officeart/2005/8/layout/hProcess4"/>
    <dgm:cxn modelId="{0BC85ED2-8882-4B10-BAB3-FA5FFB39B180}" type="presOf" srcId="{42445C35-986C-45C0-B5AB-1CD182C34410}" destId="{66AB7188-4365-4389-BE28-5C836A7B8562}" srcOrd="1" destOrd="0" presId="urn:microsoft.com/office/officeart/2005/8/layout/hProcess4"/>
    <dgm:cxn modelId="{1DD687D5-BC6C-4806-9BEA-D81249F7CB7D}" srcId="{50E0B384-4D88-466A-ACBD-973E6BB0FB0A}" destId="{635CEF91-EB20-4202-843E-2310FC1E43E2}" srcOrd="1" destOrd="0" parTransId="{1A2B7220-ACE8-4909-817D-715B3ED46E84}" sibTransId="{203BC404-34B3-414A-8421-3919A84F54BD}"/>
    <dgm:cxn modelId="{EF8EF8DF-AF74-437B-B647-B79D6FAAA72E}" type="presOf" srcId="{87C503A9-51C8-448B-8836-0235D8B5F3F1}" destId="{56C15D8D-D717-4A77-A067-DA61C2880931}" srcOrd="0" destOrd="0" presId="urn:microsoft.com/office/officeart/2005/8/layout/hProcess4"/>
    <dgm:cxn modelId="{E5C2C8E7-3DB7-4563-BC5F-65DCDDAE6A82}" srcId="{50E0B384-4D88-466A-ACBD-973E6BB0FB0A}" destId="{52971D43-8D76-4DBE-9D71-F3237FA4E306}" srcOrd="3" destOrd="0" parTransId="{B3EDB0B0-9CC5-4D11-8405-07496FA74139}" sibTransId="{38BE76D4-BC49-48C2-A622-67BB7A787076}"/>
    <dgm:cxn modelId="{60CD1CF1-3A17-4C8F-8780-4F64BF633827}" srcId="{D09665E3-23D1-49E8-8EBD-6A2644FAEF36}" destId="{87C503A9-51C8-448B-8836-0235D8B5F3F1}" srcOrd="0" destOrd="0" parTransId="{CBB31F52-A4DC-4A38-A010-78FE5726A609}" sibTransId="{42761822-5EEE-47C2-BED4-2A7346005FB6}"/>
    <dgm:cxn modelId="{5FB56EF6-602D-43ED-974F-96F1C381E51B}" type="presOf" srcId="{A5FB9D73-CA1A-4393-9084-98C36841B51C}" destId="{4E0A5F1F-6FD1-4179-B312-7B86358169A9}" srcOrd="1" destOrd="0" presId="urn:microsoft.com/office/officeart/2005/8/layout/hProcess4"/>
    <dgm:cxn modelId="{DFFADCD6-7710-4C85-8B98-E4441CC6FDED}" type="presParOf" srcId="{7D87152B-E2BF-4E0E-B0AA-AB56FF71EB35}" destId="{43DA3B94-5226-4DA6-AA4E-D6C57ADA6ACD}" srcOrd="0" destOrd="0" presId="urn:microsoft.com/office/officeart/2005/8/layout/hProcess4"/>
    <dgm:cxn modelId="{D497A1AC-99CA-4F3C-8FD3-1D90BF4099CC}" type="presParOf" srcId="{7D87152B-E2BF-4E0E-B0AA-AB56FF71EB35}" destId="{62C82595-8072-490A-BF80-B62020F62A0B}" srcOrd="1" destOrd="0" presId="urn:microsoft.com/office/officeart/2005/8/layout/hProcess4"/>
    <dgm:cxn modelId="{6A9FABFD-E568-421F-ADD5-7E62D50868FB}" type="presParOf" srcId="{7D87152B-E2BF-4E0E-B0AA-AB56FF71EB35}" destId="{FD14E146-352A-4EB7-93CB-6CC0392E9A16}" srcOrd="2" destOrd="0" presId="urn:microsoft.com/office/officeart/2005/8/layout/hProcess4"/>
    <dgm:cxn modelId="{072891C5-905F-40BA-9F6A-9B811500E100}" type="presParOf" srcId="{FD14E146-352A-4EB7-93CB-6CC0392E9A16}" destId="{7C10A3AF-5410-4CE4-95A0-B8EB089B7CB9}" srcOrd="0" destOrd="0" presId="urn:microsoft.com/office/officeart/2005/8/layout/hProcess4"/>
    <dgm:cxn modelId="{A021C566-5673-4750-92D8-38C8F2F7BB48}" type="presParOf" srcId="{7C10A3AF-5410-4CE4-95A0-B8EB089B7CB9}" destId="{40C3483E-15FA-4F06-A229-CA59B65796D1}" srcOrd="0" destOrd="0" presId="urn:microsoft.com/office/officeart/2005/8/layout/hProcess4"/>
    <dgm:cxn modelId="{C737B4E1-9767-4015-8A3A-FEDAEEA158C6}" type="presParOf" srcId="{7C10A3AF-5410-4CE4-95A0-B8EB089B7CB9}" destId="{56C15D8D-D717-4A77-A067-DA61C2880931}" srcOrd="1" destOrd="0" presId="urn:microsoft.com/office/officeart/2005/8/layout/hProcess4"/>
    <dgm:cxn modelId="{0BEAFD53-8A94-4A4C-BC0C-131229D30179}" type="presParOf" srcId="{7C10A3AF-5410-4CE4-95A0-B8EB089B7CB9}" destId="{8CA24178-125B-4DEA-9D80-05670E03A914}" srcOrd="2" destOrd="0" presId="urn:microsoft.com/office/officeart/2005/8/layout/hProcess4"/>
    <dgm:cxn modelId="{475199C3-15B2-4371-8917-28515E21B7D5}" type="presParOf" srcId="{7C10A3AF-5410-4CE4-95A0-B8EB089B7CB9}" destId="{FF3E748A-EFCD-4256-B185-9C0C7EAE1CB5}" srcOrd="3" destOrd="0" presId="urn:microsoft.com/office/officeart/2005/8/layout/hProcess4"/>
    <dgm:cxn modelId="{B9D01F2F-BA4A-434A-80BA-644C506CEF2F}" type="presParOf" srcId="{7C10A3AF-5410-4CE4-95A0-B8EB089B7CB9}" destId="{A808ADE9-B6D3-4A52-A78D-645573280F5F}" srcOrd="4" destOrd="0" presId="urn:microsoft.com/office/officeart/2005/8/layout/hProcess4"/>
    <dgm:cxn modelId="{C1806444-01CA-4D9A-959C-0F2EC0621153}" type="presParOf" srcId="{FD14E146-352A-4EB7-93CB-6CC0392E9A16}" destId="{32A8C17A-F41B-496A-BA74-B1FA6553DA4F}" srcOrd="1" destOrd="0" presId="urn:microsoft.com/office/officeart/2005/8/layout/hProcess4"/>
    <dgm:cxn modelId="{C7C3CEBE-8B18-4D70-9EAB-720E2514B7E3}" type="presParOf" srcId="{FD14E146-352A-4EB7-93CB-6CC0392E9A16}" destId="{1E032E36-B761-4D24-952B-C0C2CAED8A98}" srcOrd="2" destOrd="0" presId="urn:microsoft.com/office/officeart/2005/8/layout/hProcess4"/>
    <dgm:cxn modelId="{7695DF03-EF40-4291-BA3A-A77FE2EAACAE}" type="presParOf" srcId="{1E032E36-B761-4D24-952B-C0C2CAED8A98}" destId="{8CF93DE2-CE24-41E1-8501-37A45375234F}" srcOrd="0" destOrd="0" presId="urn:microsoft.com/office/officeart/2005/8/layout/hProcess4"/>
    <dgm:cxn modelId="{CABDADA4-22F4-47C6-A8D6-850A2D84B35A}" type="presParOf" srcId="{1E032E36-B761-4D24-952B-C0C2CAED8A98}" destId="{E30C54B8-180F-425D-85C3-B7A196732994}" srcOrd="1" destOrd="0" presId="urn:microsoft.com/office/officeart/2005/8/layout/hProcess4"/>
    <dgm:cxn modelId="{A90B239D-39EA-4F75-A49E-EC061EBEA47F}" type="presParOf" srcId="{1E032E36-B761-4D24-952B-C0C2CAED8A98}" destId="{4FDBB265-375B-465B-BA43-42D44E52C0B1}" srcOrd="2" destOrd="0" presId="urn:microsoft.com/office/officeart/2005/8/layout/hProcess4"/>
    <dgm:cxn modelId="{2D9F9601-536F-4291-BA4D-841DBF228E79}" type="presParOf" srcId="{1E032E36-B761-4D24-952B-C0C2CAED8A98}" destId="{D67B5D82-DA7D-4C10-9828-E70AF30A8904}" srcOrd="3" destOrd="0" presId="urn:microsoft.com/office/officeart/2005/8/layout/hProcess4"/>
    <dgm:cxn modelId="{8431F0D0-8080-4045-ABF8-1ABD92283E39}" type="presParOf" srcId="{1E032E36-B761-4D24-952B-C0C2CAED8A98}" destId="{8BBFB804-1F2E-4BA7-B2E1-D3D564D2CD62}" srcOrd="4" destOrd="0" presId="urn:microsoft.com/office/officeart/2005/8/layout/hProcess4"/>
    <dgm:cxn modelId="{9C4F1F12-685F-46A6-94B0-FF06CD99C042}" type="presParOf" srcId="{FD14E146-352A-4EB7-93CB-6CC0392E9A16}" destId="{E7608433-530D-4CD3-A43E-E4958F1837AC}" srcOrd="3" destOrd="0" presId="urn:microsoft.com/office/officeart/2005/8/layout/hProcess4"/>
    <dgm:cxn modelId="{5F16748C-222E-46DE-8D92-8BB4592AF7F8}" type="presParOf" srcId="{FD14E146-352A-4EB7-93CB-6CC0392E9A16}" destId="{52E2A701-510B-48D8-8239-4710D896498F}" srcOrd="4" destOrd="0" presId="urn:microsoft.com/office/officeart/2005/8/layout/hProcess4"/>
    <dgm:cxn modelId="{FAC009BF-A2DB-4593-A42C-E58B087436D8}" type="presParOf" srcId="{52E2A701-510B-48D8-8239-4710D896498F}" destId="{8D30F9FA-0E72-4679-85A4-E2EE0A9C576E}" srcOrd="0" destOrd="0" presId="urn:microsoft.com/office/officeart/2005/8/layout/hProcess4"/>
    <dgm:cxn modelId="{21881E63-51D1-4706-A3A5-DFC0B2AEF196}" type="presParOf" srcId="{52E2A701-510B-48D8-8239-4710D896498F}" destId="{8856C5B0-BFC0-4035-B45F-E32358ABD0B6}" srcOrd="1" destOrd="0" presId="urn:microsoft.com/office/officeart/2005/8/layout/hProcess4"/>
    <dgm:cxn modelId="{85BE2138-6B95-476F-91F3-29C40272AC7E}" type="presParOf" srcId="{52E2A701-510B-48D8-8239-4710D896498F}" destId="{66AB7188-4365-4389-BE28-5C836A7B8562}" srcOrd="2" destOrd="0" presId="urn:microsoft.com/office/officeart/2005/8/layout/hProcess4"/>
    <dgm:cxn modelId="{40CD3531-F7CF-4308-9080-7AB77D1D084F}" type="presParOf" srcId="{52E2A701-510B-48D8-8239-4710D896498F}" destId="{AFC37BE1-5C31-4398-B2B5-00F32F442B2D}" srcOrd="3" destOrd="0" presId="urn:microsoft.com/office/officeart/2005/8/layout/hProcess4"/>
    <dgm:cxn modelId="{E277D6C9-0E7A-4319-A852-E4A8854F3E57}" type="presParOf" srcId="{52E2A701-510B-48D8-8239-4710D896498F}" destId="{EE862EA6-74E2-41D4-9059-2876E1941174}" srcOrd="4" destOrd="0" presId="urn:microsoft.com/office/officeart/2005/8/layout/hProcess4"/>
    <dgm:cxn modelId="{547510AF-68F3-4CC4-9503-6173D8717685}" type="presParOf" srcId="{FD14E146-352A-4EB7-93CB-6CC0392E9A16}" destId="{7BC9D1E5-686E-4494-9ED2-AB7ADB81B680}" srcOrd="5" destOrd="0" presId="urn:microsoft.com/office/officeart/2005/8/layout/hProcess4"/>
    <dgm:cxn modelId="{61B8598F-6273-47ED-BC1E-0D303B3B364A}" type="presParOf" srcId="{FD14E146-352A-4EB7-93CB-6CC0392E9A16}" destId="{6E798D8A-A206-434B-B3D7-AB8E3CE49706}" srcOrd="6" destOrd="0" presId="urn:microsoft.com/office/officeart/2005/8/layout/hProcess4"/>
    <dgm:cxn modelId="{BFF40E5D-9B5D-4EBE-ADC9-9E074027F655}" type="presParOf" srcId="{6E798D8A-A206-434B-B3D7-AB8E3CE49706}" destId="{7D734CE6-0807-47C7-A773-BF172D7A2DD6}" srcOrd="0" destOrd="0" presId="urn:microsoft.com/office/officeart/2005/8/layout/hProcess4"/>
    <dgm:cxn modelId="{8D1C95F2-34A1-4B64-BF5E-5D270D3EA1AF}" type="presParOf" srcId="{6E798D8A-A206-434B-B3D7-AB8E3CE49706}" destId="{BB86BF5D-0FF3-4DBA-A6E9-6B9D0761070D}" srcOrd="1" destOrd="0" presId="urn:microsoft.com/office/officeart/2005/8/layout/hProcess4"/>
    <dgm:cxn modelId="{D894AF88-34E8-4581-B6AB-7966B1601274}" type="presParOf" srcId="{6E798D8A-A206-434B-B3D7-AB8E3CE49706}" destId="{4E0A5F1F-6FD1-4179-B312-7B86358169A9}" srcOrd="2" destOrd="0" presId="urn:microsoft.com/office/officeart/2005/8/layout/hProcess4"/>
    <dgm:cxn modelId="{092355A7-1E9B-4F6C-AB4E-967E991B1659}" type="presParOf" srcId="{6E798D8A-A206-434B-B3D7-AB8E3CE49706}" destId="{1C6BF849-30C9-42C0-83B3-030A0B1E5251}" srcOrd="3" destOrd="0" presId="urn:microsoft.com/office/officeart/2005/8/layout/hProcess4"/>
    <dgm:cxn modelId="{80585683-2069-43E3-A3F7-02CF2F330E12}" type="presParOf" srcId="{6E798D8A-A206-434B-B3D7-AB8E3CE49706}" destId="{0E1D9352-1410-47D2-BAA7-B9FA424E65D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15D8D-D717-4A77-A067-DA61C2880931}">
      <dsp:nvSpPr>
        <dsp:cNvPr id="0" name=""/>
        <dsp:cNvSpPr/>
      </dsp:nvSpPr>
      <dsp:spPr>
        <a:xfrm>
          <a:off x="4154" y="1411638"/>
          <a:ext cx="1658266" cy="1367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accent6"/>
              </a:solidFill>
              <a:latin typeface="Calibri" panose="020F0502020204030204" pitchFamily="34" charset="0"/>
            </a:rPr>
            <a:t>Contacts the jurisdiction data manager to request access to MVPS Dashboard </a:t>
          </a:r>
        </a:p>
      </dsp:txBody>
      <dsp:txXfrm>
        <a:off x="35629" y="1443113"/>
        <a:ext cx="1595316" cy="1011689"/>
      </dsp:txXfrm>
    </dsp:sp>
    <dsp:sp modelId="{32A8C17A-F41B-496A-BA74-B1FA6553DA4F}">
      <dsp:nvSpPr>
        <dsp:cNvPr id="0" name=""/>
        <dsp:cNvSpPr/>
      </dsp:nvSpPr>
      <dsp:spPr>
        <a:xfrm>
          <a:off x="934098" y="1713169"/>
          <a:ext cx="1861150" cy="1861150"/>
        </a:xfrm>
        <a:prstGeom prst="leftCircularArrow">
          <a:avLst>
            <a:gd name="adj1" fmla="val 3092"/>
            <a:gd name="adj2" fmla="val 379981"/>
            <a:gd name="adj3" fmla="val 2155705"/>
            <a:gd name="adj4" fmla="val 9024702"/>
            <a:gd name="adj5" fmla="val 36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E748A-EFCD-4256-B185-9C0C7EAE1CB5}">
      <dsp:nvSpPr>
        <dsp:cNvPr id="0" name=""/>
        <dsp:cNvSpPr/>
      </dsp:nvSpPr>
      <dsp:spPr>
        <a:xfrm>
          <a:off x="372658" y="2486278"/>
          <a:ext cx="1474014" cy="586167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</a:rPr>
            <a:t>Jurisdiction User </a:t>
          </a:r>
        </a:p>
      </dsp:txBody>
      <dsp:txXfrm>
        <a:off x="389826" y="2503446"/>
        <a:ext cx="1439678" cy="551831"/>
      </dsp:txXfrm>
    </dsp:sp>
    <dsp:sp modelId="{E30C54B8-180F-425D-85C3-B7A196732994}">
      <dsp:nvSpPr>
        <dsp:cNvPr id="0" name=""/>
        <dsp:cNvSpPr/>
      </dsp:nvSpPr>
      <dsp:spPr>
        <a:xfrm>
          <a:off x="2120725" y="1398455"/>
          <a:ext cx="1716388" cy="1393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accent6"/>
              </a:solidFill>
              <a:latin typeface="Calibri" panose="020F0502020204030204" pitchFamily="34" charset="0"/>
            </a:rPr>
            <a:t>Grants user access to MVPS based on jurisdiction’s authorization process  </a:t>
          </a:r>
        </a:p>
      </dsp:txBody>
      <dsp:txXfrm>
        <a:off x="2152803" y="1729227"/>
        <a:ext cx="1652232" cy="1031052"/>
      </dsp:txXfrm>
    </dsp:sp>
    <dsp:sp modelId="{E7608433-530D-4CD3-A43E-E4958F1837AC}">
      <dsp:nvSpPr>
        <dsp:cNvPr id="0" name=""/>
        <dsp:cNvSpPr/>
      </dsp:nvSpPr>
      <dsp:spPr>
        <a:xfrm>
          <a:off x="3068037" y="571510"/>
          <a:ext cx="2039620" cy="2039620"/>
        </a:xfrm>
        <a:prstGeom prst="circularArrow">
          <a:avLst>
            <a:gd name="adj1" fmla="val 2822"/>
            <a:gd name="adj2" fmla="val 344536"/>
            <a:gd name="adj3" fmla="val 19480146"/>
            <a:gd name="adj4" fmla="val 12575704"/>
            <a:gd name="adj5" fmla="val 329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B5D82-DA7D-4C10-9828-E70AF30A8904}">
      <dsp:nvSpPr>
        <dsp:cNvPr id="0" name=""/>
        <dsp:cNvSpPr/>
      </dsp:nvSpPr>
      <dsp:spPr>
        <a:xfrm>
          <a:off x="2518289" y="1118461"/>
          <a:ext cx="1474014" cy="586167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</a:rPr>
            <a:t>Jurisdiction Data Manager </a:t>
          </a:r>
        </a:p>
      </dsp:txBody>
      <dsp:txXfrm>
        <a:off x="2535457" y="1135629"/>
        <a:ext cx="1439678" cy="551831"/>
      </dsp:txXfrm>
    </dsp:sp>
    <dsp:sp modelId="{8856C5B0-BFC0-4035-B45F-E32358ABD0B6}">
      <dsp:nvSpPr>
        <dsp:cNvPr id="0" name=""/>
        <dsp:cNvSpPr/>
      </dsp:nvSpPr>
      <dsp:spPr>
        <a:xfrm>
          <a:off x="4266356" y="1411638"/>
          <a:ext cx="1658266" cy="1367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accent6"/>
              </a:solidFill>
              <a:latin typeface="Calibri" panose="020F0502020204030204" pitchFamily="34" charset="0"/>
            </a:rPr>
            <a:t>Submits MVPS Access Request to MVPS Support Manager via EDX@cdc.gov</a:t>
          </a:r>
          <a:r>
            <a:rPr lang="en-US" sz="1200" kern="1200" dirty="0">
              <a:latin typeface="Calibri" panose="020F0502020204030204" pitchFamily="34" charset="0"/>
            </a:rPr>
            <a:t>	</a:t>
          </a:r>
        </a:p>
      </dsp:txBody>
      <dsp:txXfrm>
        <a:off x="4297831" y="1443113"/>
        <a:ext cx="1595316" cy="1011689"/>
      </dsp:txXfrm>
    </dsp:sp>
    <dsp:sp modelId="{7BC9D1E5-686E-4494-9ED2-AB7ADB81B680}">
      <dsp:nvSpPr>
        <dsp:cNvPr id="0" name=""/>
        <dsp:cNvSpPr/>
      </dsp:nvSpPr>
      <dsp:spPr>
        <a:xfrm>
          <a:off x="5198478" y="1738129"/>
          <a:ext cx="1827730" cy="1827730"/>
        </a:xfrm>
        <a:prstGeom prst="leftCircularArrow">
          <a:avLst>
            <a:gd name="adj1" fmla="val 3149"/>
            <a:gd name="adj2" fmla="val 387446"/>
            <a:gd name="adj3" fmla="val 2163165"/>
            <a:gd name="adj4" fmla="val 9024698"/>
            <a:gd name="adj5" fmla="val 36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37BE1-5C31-4398-B2B5-00F32F442B2D}">
      <dsp:nvSpPr>
        <dsp:cNvPr id="0" name=""/>
        <dsp:cNvSpPr/>
      </dsp:nvSpPr>
      <dsp:spPr>
        <a:xfrm>
          <a:off x="4634860" y="2486278"/>
          <a:ext cx="1474014" cy="586167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</a:rPr>
            <a:t>Jurisdiction Data Manager </a:t>
          </a:r>
        </a:p>
      </dsp:txBody>
      <dsp:txXfrm>
        <a:off x="4652028" y="2503446"/>
        <a:ext cx="1439678" cy="551831"/>
      </dsp:txXfrm>
    </dsp:sp>
    <dsp:sp modelId="{BB86BF5D-0FF3-4DBA-A6E9-6B9D0761070D}">
      <dsp:nvSpPr>
        <dsp:cNvPr id="0" name=""/>
        <dsp:cNvSpPr/>
      </dsp:nvSpPr>
      <dsp:spPr>
        <a:xfrm>
          <a:off x="6382927" y="1398958"/>
          <a:ext cx="1658266" cy="1392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200" kern="1200" dirty="0">
              <a:solidFill>
                <a:schemeClr val="accent6"/>
              </a:solidFill>
              <a:latin typeface="Calibri" panose="020F0502020204030204" pitchFamily="34" charset="0"/>
            </a:rPr>
            <a:t>Verifies SAMS User ID; activates MVPS link in SAMS</a:t>
          </a:r>
        </a:p>
      </dsp:txBody>
      <dsp:txXfrm>
        <a:off x="6414982" y="1729492"/>
        <a:ext cx="1594156" cy="1030313"/>
      </dsp:txXfrm>
    </dsp:sp>
    <dsp:sp modelId="{1C6BF849-30C9-42C0-83B3-030A0B1E5251}">
      <dsp:nvSpPr>
        <dsp:cNvPr id="0" name=""/>
        <dsp:cNvSpPr/>
      </dsp:nvSpPr>
      <dsp:spPr>
        <a:xfrm>
          <a:off x="6751430" y="1118465"/>
          <a:ext cx="1474014" cy="586167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</a:rPr>
            <a:t>MVPS Support Manage</a:t>
          </a:r>
          <a:r>
            <a:rPr lang="en-US" sz="1600" kern="1200" dirty="0"/>
            <a:t>r </a:t>
          </a:r>
        </a:p>
      </dsp:txBody>
      <dsp:txXfrm>
        <a:off x="6768598" y="1135633"/>
        <a:ext cx="1439678" cy="551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844" cy="740608"/>
          </a:xfrm>
          <a:prstGeom prst="rect">
            <a:avLst/>
          </a:prstGeom>
        </p:spPr>
        <p:txBody>
          <a:bodyPr vert="horz" lIns="130147" tIns="65074" rIns="130147" bIns="65074" rtlCol="0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39" y="0"/>
            <a:ext cx="4028844" cy="740608"/>
          </a:xfrm>
          <a:prstGeom prst="rect">
            <a:avLst/>
          </a:prstGeom>
        </p:spPr>
        <p:txBody>
          <a:bodyPr vert="horz" lIns="130147" tIns="65074" rIns="130147" bIns="65074" rtlCol="0"/>
          <a:lstStyle>
            <a:lvl1pPr algn="r">
              <a:defRPr sz="1800"/>
            </a:lvl1pPr>
          </a:lstStyle>
          <a:p>
            <a:fld id="{CB8A7896-3EAD-4E37-B8DB-76F385EC17D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4042195"/>
            <a:ext cx="4028844" cy="740606"/>
          </a:xfrm>
          <a:prstGeom prst="rect">
            <a:avLst/>
          </a:prstGeom>
        </p:spPr>
        <p:txBody>
          <a:bodyPr vert="horz" lIns="130147" tIns="65074" rIns="130147" bIns="65074" rtlCol="0" anchor="b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39" y="14042195"/>
            <a:ext cx="4028844" cy="740606"/>
          </a:xfrm>
          <a:prstGeom prst="rect">
            <a:avLst/>
          </a:prstGeom>
        </p:spPr>
        <p:txBody>
          <a:bodyPr vert="horz" lIns="130147" tIns="65074" rIns="130147" bIns="65074" rtlCol="0" anchor="b"/>
          <a:lstStyle>
            <a:lvl1pPr algn="r">
              <a:defRPr sz="1800"/>
            </a:lvl1pPr>
          </a:lstStyle>
          <a:p>
            <a:fld id="{406AD926-1490-4740-8B87-A43695C8E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565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844" cy="738163"/>
          </a:xfrm>
          <a:prstGeom prst="rect">
            <a:avLst/>
          </a:prstGeom>
        </p:spPr>
        <p:txBody>
          <a:bodyPr vert="horz" lIns="130147" tIns="65074" rIns="130147" bIns="65074" rtlCol="0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1"/>
            <a:ext cx="4028844" cy="738163"/>
          </a:xfrm>
          <a:prstGeom prst="rect">
            <a:avLst/>
          </a:prstGeom>
        </p:spPr>
        <p:txBody>
          <a:bodyPr vert="horz" lIns="130147" tIns="65074" rIns="130147" bIns="65074" rtlCol="0"/>
          <a:lstStyle>
            <a:lvl1pPr algn="r">
              <a:defRPr sz="1800"/>
            </a:lvl1pPr>
          </a:lstStyle>
          <a:p>
            <a:fld id="{89D8F3C2-1545-407C-9696-9FBD8A87D061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1109663"/>
            <a:ext cx="7391400" cy="5545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0147" tIns="65074" rIns="130147" bIns="650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046" y="7022320"/>
            <a:ext cx="7436312" cy="6650793"/>
          </a:xfrm>
          <a:prstGeom prst="rect">
            <a:avLst/>
          </a:prstGeom>
        </p:spPr>
        <p:txBody>
          <a:bodyPr vert="horz" lIns="130147" tIns="65074" rIns="130147" bIns="650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42196"/>
            <a:ext cx="4028844" cy="738163"/>
          </a:xfrm>
          <a:prstGeom prst="rect">
            <a:avLst/>
          </a:prstGeom>
        </p:spPr>
        <p:txBody>
          <a:bodyPr vert="horz" lIns="130147" tIns="65074" rIns="130147" bIns="65074" rtlCol="0" anchor="b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14042196"/>
            <a:ext cx="4028844" cy="738163"/>
          </a:xfrm>
          <a:prstGeom prst="rect">
            <a:avLst/>
          </a:prstGeom>
        </p:spPr>
        <p:txBody>
          <a:bodyPr vert="horz" lIns="130147" tIns="65074" rIns="130147" bIns="65074" rtlCol="0" anchor="b"/>
          <a:lstStyle>
            <a:lvl1pPr algn="r">
              <a:defRPr sz="1800"/>
            </a:lvl1pPr>
          </a:lstStyle>
          <a:p>
            <a:fld id="{7E82054C-5FFB-4925-88B8-34BFE44764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619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68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62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29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74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85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04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04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81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17600"/>
            <a:ext cx="4181475" cy="3136900"/>
          </a:xfrm>
        </p:spPr>
      </p:sp>
      <p:sp>
        <p:nvSpPr>
          <p:cNvPr id="5" name="Notes Placeholder 4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2787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46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17600"/>
            <a:ext cx="4181475" cy="3136900"/>
          </a:xfrm>
        </p:spPr>
      </p:sp>
      <p:sp>
        <p:nvSpPr>
          <p:cNvPr id="5" name="Notes Placeholder 4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2787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95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2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54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0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0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2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91020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75000"/>
              <a:tabLst>
                <a:tab pos="5768497" algn="l"/>
              </a:tabLst>
            </a:pPr>
            <a:endParaRPr lang="en-US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6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5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21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0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pPr defTabSz="1301470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7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7162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5612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6400" y="1155700"/>
            <a:ext cx="8339328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171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143125" y="6238511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Center for Surveillance, Epidemiology, and Laboratory Services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2143124" y="6415999"/>
            <a:ext cx="3857625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Division of Health Informatics and Surveillance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5999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2377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9210901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0831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4232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7499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947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0523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1664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367244"/>
            <a:ext cx="762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67244"/>
            <a:ext cx="609600" cy="365125"/>
          </a:xfrm>
          <a:prstGeom prst="rect">
            <a:avLst/>
          </a:prstGeom>
        </p:spPr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01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52459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39845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6400" y="1155700"/>
            <a:ext cx="8339328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0449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09321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15615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81377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28595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5739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3495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98036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35418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0124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23133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5667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10979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68957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96701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3847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5954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47407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89211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64950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51272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62182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84184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93360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41724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47797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49433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143125" y="6238511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Center for Surveillance, Epidemiology, and Laboratory Services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2143124" y="6415999"/>
            <a:ext cx="3857625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Division of Health Informatics and Surveillance</a:t>
            </a:r>
          </a:p>
        </p:txBody>
      </p:sp>
    </p:spTree>
    <p:extLst>
      <p:ext uri="{BB962C8B-B14F-4D97-AF65-F5344CB8AC3E}">
        <p14:creationId xmlns:p14="http://schemas.microsoft.com/office/powerpoint/2010/main" val="98454562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329082427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88683540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7323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282602271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138629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356035116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39791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5499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367244"/>
            <a:ext cx="762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67244"/>
            <a:ext cx="609600" cy="365125"/>
          </a:xfrm>
          <a:prstGeom prst="rect">
            <a:avLst/>
          </a:prstGeom>
        </p:spPr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893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BA25-45DC-4178-8CE2-662FD695E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9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BA25-45DC-4178-8CE2-662FD695E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420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BA25-45DC-4178-8CE2-662FD695E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323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BA25-45DC-4178-8CE2-662FD695E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748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BA25-45DC-4178-8CE2-662FD695E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645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BA25-45DC-4178-8CE2-662FD695E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909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BA25-45DC-4178-8CE2-662FD695E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57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BA25-45DC-4178-8CE2-662FD695E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BA25-45DC-4178-8CE2-662FD695E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028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BA25-45DC-4178-8CE2-662FD695E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BA25-45DC-4178-8CE2-662FD695E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4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6" r:id="rId3"/>
    <p:sldLayoutId id="2147483684" r:id="rId4"/>
    <p:sldLayoutId id="2147483685" r:id="rId5"/>
    <p:sldLayoutId id="2147483655" r:id="rId6"/>
    <p:sldLayoutId id="2147483660" r:id="rId7"/>
    <p:sldLayoutId id="2147483661" r:id="rId8"/>
    <p:sldLayoutId id="2147483666" r:id="rId9"/>
    <p:sldLayoutId id="2147483689" r:id="rId10"/>
    <p:sldLayoutId id="2147483692" r:id="rId11"/>
    <p:sldLayoutId id="2147483693" r:id="rId12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90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  <p:sldLayoutId id="2147483733" r:id="rId38"/>
    <p:sldLayoutId id="2147483734" r:id="rId39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8303264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BA25-45DC-4178-8CE2-662FD695E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8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rtualsepd.adobeconnect.com/nmieshar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cdc.gov/nndss/trc/data-systems/sams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ams.cdc.go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2.png"/><Relationship Id="rId4" Type="http://schemas.openxmlformats.org/officeDocument/2006/relationships/hyperlink" Target="mailto:EDX@cdc.g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vpsuat.cdc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4" Type="http://schemas.openxmlformats.org/officeDocument/2006/relationships/hyperlink" Target="mailto:EDX@cdc.go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ndss/trc/data-systems/sams.html" TargetMode="External"/><Relationship Id="rId2" Type="http://schemas.openxmlformats.org/officeDocument/2006/relationships/hyperlink" Target="mailto:EDX@cdc.gov" TargetMode="Externa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DX@cdc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6321" y="524406"/>
            <a:ext cx="8479765" cy="646118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eSHARE Webinar:</a:t>
            </a:r>
            <a:br>
              <a:rPr lang="en-US" sz="2000" dirty="0"/>
            </a:br>
            <a:r>
              <a:rPr lang="en-US" sz="2000" dirty="0"/>
              <a:t>	</a:t>
            </a:r>
            <a:br>
              <a:rPr lang="en-US" sz="4800" dirty="0"/>
            </a:br>
            <a:r>
              <a:rPr lang="en-US" sz="3100" dirty="0"/>
              <a:t>Message Validation, Processing, and Provisioning System Trainings </a:t>
            </a:r>
            <a:br>
              <a:rPr lang="en-US" sz="3100" dirty="0"/>
            </a:br>
            <a:br>
              <a:rPr lang="en-US" sz="2000" dirty="0"/>
            </a:br>
            <a:r>
              <a:rPr lang="en-US" dirty="0"/>
              <a:t>Conference Number: </a:t>
            </a:r>
            <a:r>
              <a:rPr lang="en-US" dirty="0">
                <a:solidFill>
                  <a:srgbClr val="FF0000"/>
                </a:solidFill>
              </a:rPr>
              <a:t>800-779-9623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Participant Code: </a:t>
            </a:r>
            <a:r>
              <a:rPr lang="en-US" dirty="0">
                <a:solidFill>
                  <a:srgbClr val="FF0000"/>
                </a:solidFill>
              </a:rPr>
              <a:t>9740330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NOTE: </a:t>
            </a:r>
            <a:r>
              <a:rPr lang="en-US" sz="2200" dirty="0"/>
              <a:t>Adobe Connects Audio is not available.  </a:t>
            </a:r>
            <a:br>
              <a:rPr lang="en-US" sz="2200" dirty="0">
                <a:solidFill>
                  <a:srgbClr val="FF0000"/>
                </a:solidFill>
              </a:rPr>
            </a:br>
            <a:br>
              <a:rPr lang="en-US" sz="2200" dirty="0">
                <a:solidFill>
                  <a:srgbClr val="FF0000"/>
                </a:solidFill>
              </a:rPr>
            </a:br>
            <a:r>
              <a:rPr lang="en-US" sz="2700" dirty="0"/>
              <a:t>Join the Adobe Connects meeting at: </a:t>
            </a:r>
            <a:r>
              <a:rPr lang="en-US" sz="2700" dirty="0">
                <a:hlinkClick r:id="rId3"/>
              </a:rPr>
              <a:t>https://virtualsepd.adobeconnect.com/nmieshare/</a:t>
            </a:r>
            <a:r>
              <a:rPr lang="en-US" sz="2700" dirty="0"/>
              <a:t>. Click “Enter as a Guest,” provide your name, and click “Enter Room.”</a:t>
            </a:r>
            <a:br>
              <a:rPr lang="en-US" sz="2700" u="sng" dirty="0"/>
            </a:br>
            <a:r>
              <a:rPr lang="en-US" sz="2700" dirty="0"/>
              <a:t>May 19, 2016    </a:t>
            </a:r>
            <a:br>
              <a:rPr lang="en-US" sz="2700" dirty="0"/>
            </a:br>
            <a:r>
              <a:rPr lang="en-US" sz="2700" dirty="0"/>
              <a:t> 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3506968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8244" y="2654300"/>
            <a:ext cx="7439025" cy="81121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</a:pPr>
            <a:r>
              <a:rPr lang="en-US" sz="4000" b="1" dirty="0">
                <a:latin typeface="Calibri" pitchFamily="34" charset="0"/>
                <a:ea typeface="+mj-ea"/>
                <a:cs typeface="+mj-cs"/>
              </a:rPr>
              <a:t>Using the METS Tool  </a:t>
            </a:r>
          </a:p>
          <a:p>
            <a:pPr marL="457200" lvl="1" indent="0"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0039A6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Using the METS Tool 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7213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METS Overview </a:t>
            </a:r>
          </a:p>
        </p:txBody>
      </p:sp>
      <p:graphicFrame>
        <p:nvGraphicFramePr>
          <p:cNvPr id="4" name="Table 3" title="&quot;&quot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913988"/>
              </p:ext>
            </p:extLst>
          </p:nvPr>
        </p:nvGraphicFramePr>
        <p:xfrm>
          <a:off x="897340" y="1649714"/>
          <a:ext cx="7349320" cy="1258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Name: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 Evaluation and Testing Service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32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tool for jurisdictions to use to validate and</a:t>
                      </a:r>
                      <a:r>
                        <a:rPr lang="en-US" sz="20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receive feedback on messages before submitting to </a:t>
                      </a:r>
                      <a:r>
                        <a:rPr lang="en-US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MVPS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 title="METS screen sho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r="1460" b="19101"/>
          <a:stretch/>
        </p:blipFill>
        <p:spPr>
          <a:xfrm>
            <a:off x="2821749" y="3140416"/>
            <a:ext cx="5424911" cy="333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4202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8136"/>
            <a:ext cx="8229600" cy="11430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METS Access</a:t>
            </a:r>
          </a:p>
        </p:txBody>
      </p:sp>
      <p:pic>
        <p:nvPicPr>
          <p:cNvPr id="14" name="Picture 13" title="screen sho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r="1460" b="19101"/>
          <a:stretch/>
        </p:blipFill>
        <p:spPr>
          <a:xfrm>
            <a:off x="1296346" y="2210053"/>
            <a:ext cx="5967402" cy="3665268"/>
          </a:xfrm>
          <a:prstGeom prst="rect">
            <a:avLst/>
          </a:prstGeom>
        </p:spPr>
      </p:pic>
      <p:sp>
        <p:nvSpPr>
          <p:cNvPr id="15" name="Oval 14" title="&quot;&quot;"/>
          <p:cNvSpPr/>
          <p:nvPr/>
        </p:nvSpPr>
        <p:spPr>
          <a:xfrm>
            <a:off x="2534150" y="3553890"/>
            <a:ext cx="2037850" cy="242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 title="&quot;&quot;"/>
          <p:cNvSpPr/>
          <p:nvPr/>
        </p:nvSpPr>
        <p:spPr>
          <a:xfrm>
            <a:off x="5764664" y="2379785"/>
            <a:ext cx="685228" cy="178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4386" y="3136703"/>
            <a:ext cx="251536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Users have two options to access the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Message Validation Tool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on the METS Landing Page</a:t>
            </a:r>
          </a:p>
        </p:txBody>
      </p:sp>
      <p:sp>
        <p:nvSpPr>
          <p:cNvPr id="3" name="Oval 2"/>
          <p:cNvSpPr/>
          <p:nvPr/>
        </p:nvSpPr>
        <p:spPr>
          <a:xfrm>
            <a:off x="2269281" y="3431806"/>
            <a:ext cx="264869" cy="24079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511951" y="2123524"/>
            <a:ext cx="264869" cy="24079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749062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METS Message Validation</a:t>
            </a:r>
          </a:p>
        </p:txBody>
      </p:sp>
      <p:pic>
        <p:nvPicPr>
          <p:cNvPr id="4" name="Picture 3" title="screen sho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333" r="981" b="35431"/>
          <a:stretch/>
        </p:blipFill>
        <p:spPr>
          <a:xfrm>
            <a:off x="1222059" y="2236454"/>
            <a:ext cx="7015191" cy="2903935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8" name="Straight Arrow Connector 7" title="&quot;&quot;"/>
          <p:cNvCxnSpPr/>
          <p:nvPr/>
        </p:nvCxnSpPr>
        <p:spPr>
          <a:xfrm flipV="1">
            <a:off x="1588243" y="5098771"/>
            <a:ext cx="0" cy="3850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 title="&quot;&quot;"/>
          <p:cNvCxnSpPr/>
          <p:nvPr/>
        </p:nvCxnSpPr>
        <p:spPr>
          <a:xfrm flipH="1" flipV="1">
            <a:off x="2581765" y="3572809"/>
            <a:ext cx="890207" cy="27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71972" y="3149812"/>
            <a:ext cx="251536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Users may input a message directly into METS by using the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Validate by Direct Input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feature or upload a message file by using the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Validate by File Upload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5843" y="5507316"/>
            <a:ext cx="251536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Select the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Validate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button to complete the message validation</a:t>
            </a:r>
          </a:p>
        </p:txBody>
      </p:sp>
    </p:spTree>
    <p:extLst>
      <p:ext uri="{BB962C8B-B14F-4D97-AF65-F5344CB8AC3E}">
        <p14:creationId xmlns:p14="http://schemas.microsoft.com/office/powerpoint/2010/main" val="199598038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654300"/>
            <a:ext cx="7439025" cy="81121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</a:pPr>
            <a:r>
              <a:rPr lang="en-US" sz="4000" b="1" dirty="0">
                <a:latin typeface="Calibri" pitchFamily="34" charset="0"/>
                <a:ea typeface="+mj-ea"/>
                <a:cs typeface="+mj-cs"/>
              </a:rPr>
              <a:t>SAMS Access to MVPS   </a:t>
            </a:r>
          </a:p>
          <a:p>
            <a:pPr marL="457200" lvl="1" indent="0"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0039A6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SAMS Access to MVPS  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9436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1800" b="0" kern="1200" dirty="0">
                <a:solidFill>
                  <a:srgbClr val="003F82"/>
                </a:solidFill>
                <a:effectLst/>
                <a:latin typeface="Myriad Web Pro"/>
                <a:ea typeface="+mn-ea"/>
                <a:cs typeface="+mn-cs"/>
              </a:rPr>
              <a:t>MVPS Dashboard Access for User with SAMS UserID</a:t>
            </a:r>
            <a:endParaRPr lang="en-US" dirty="0">
              <a:effectLst/>
            </a:endParaRPr>
          </a:p>
          <a:p>
            <a:endParaRPr lang="en-US" dirty="0"/>
          </a:p>
        </p:txBody>
      </p:sp>
      <p:graphicFrame>
        <p:nvGraphicFramePr>
          <p:cNvPr id="5" name="Content Placeholder 4" title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600179"/>
              </p:ext>
            </p:extLst>
          </p:nvPr>
        </p:nvGraphicFramePr>
        <p:xfrm>
          <a:off x="422275" y="1777930"/>
          <a:ext cx="8229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owchart: Connector 8"/>
          <p:cNvSpPr/>
          <p:nvPr/>
        </p:nvSpPr>
        <p:spPr>
          <a:xfrm>
            <a:off x="422275" y="4430692"/>
            <a:ext cx="280534" cy="26780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2648422" y="3049151"/>
            <a:ext cx="280534" cy="26780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2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4666101" y="4430692"/>
            <a:ext cx="280534" cy="26780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3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6853431" y="3049151"/>
            <a:ext cx="280534" cy="26780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4</a:t>
            </a:r>
          </a:p>
        </p:txBody>
      </p:sp>
      <p:cxnSp>
        <p:nvCxnSpPr>
          <p:cNvPr id="13" name="Straight Arrow Connector 12" title="&quot;&quot;"/>
          <p:cNvCxnSpPr/>
          <p:nvPr/>
        </p:nvCxnSpPr>
        <p:spPr>
          <a:xfrm>
            <a:off x="7795655" y="4564593"/>
            <a:ext cx="0" cy="764079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 title="&quot;&quot;"/>
          <p:cNvSpPr/>
          <p:nvPr/>
        </p:nvSpPr>
        <p:spPr>
          <a:xfrm>
            <a:off x="7133965" y="5328672"/>
            <a:ext cx="1302168" cy="776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68112" y="5449656"/>
            <a:ext cx="143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Calibri" panose="020F0502020204030204" pitchFamily="34" charset="0"/>
              </a:rPr>
              <a:t>User logs on to MVPS by using the SAMS portal 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7029921" y="5328672"/>
            <a:ext cx="280534" cy="26780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5</a:t>
            </a:r>
          </a:p>
        </p:txBody>
      </p:sp>
      <p:sp>
        <p:nvSpPr>
          <p:cNvPr id="17" name="Title 7"/>
          <p:cNvSpPr txBox="1">
            <a:spLocks/>
          </p:cNvSpPr>
          <p:nvPr/>
        </p:nvSpPr>
        <p:spPr>
          <a:xfrm>
            <a:off x="551301" y="613993"/>
            <a:ext cx="8229600" cy="580100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pPr>
              <a:buClr>
                <a:schemeClr val="accent1"/>
              </a:buClr>
            </a:pPr>
            <a:r>
              <a:rPr lang="en-US" dirty="0"/>
              <a:t>MVPS Dashboard Access for User with SAMS UserID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3463" y="1628852"/>
            <a:ext cx="7957073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For a complete list of SAMS training documents and resources, please use the following link: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7"/>
              </a:rPr>
              <a:t>https://www.cdc.gov/nndss/trc/data-systems/sams.html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1609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654300"/>
            <a:ext cx="7439025" cy="81121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</a:pPr>
            <a:r>
              <a:rPr lang="en-US" sz="4000" b="1" dirty="0">
                <a:latin typeface="Calibri" pitchFamily="34" charset="0"/>
                <a:ea typeface="+mj-ea"/>
                <a:cs typeface="+mj-cs"/>
              </a:rPr>
              <a:t>Using the MVPS Dashboard </a:t>
            </a:r>
          </a:p>
          <a:p>
            <a:pPr marL="457200" lvl="1" indent="0"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0039A6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Using the MVPS Dashboard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9012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8136"/>
            <a:ext cx="8229600" cy="11430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MVPS Dashboard Access: </a:t>
            </a:r>
            <a:br>
              <a:rPr lang="en-US" dirty="0"/>
            </a:br>
            <a:r>
              <a:rPr lang="en-US" dirty="0"/>
              <a:t>Website and Login for Jurisdictions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4975"/>
          </a:xfrm>
        </p:spPr>
        <p:txBody>
          <a:bodyPr/>
          <a:lstStyle/>
          <a:p>
            <a:pPr marL="171450" lvl="1" indent="-171450">
              <a:buClr>
                <a:schemeClr val="accent1"/>
              </a:buClr>
              <a:buSzPct val="700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Testers will be granted access to the MVPS Dashboard.</a:t>
            </a:r>
          </a:p>
          <a:p>
            <a:pPr marL="171450" lvl="1" indent="-171450">
              <a:buClr>
                <a:schemeClr val="accent1"/>
              </a:buClr>
              <a:buSzPct val="700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Jurisdiction testers login with SAMS Credentials: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3"/>
              </a:rPr>
              <a:t>https://sams.cdc.gov/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en-US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lvl="1" indent="-171450">
              <a:buClr>
                <a:schemeClr val="accent1"/>
              </a:buClr>
              <a:buSzPct val="700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Click the “Message Validation, Processing, and Provisioning System: UAT” link.</a:t>
            </a:r>
          </a:p>
          <a:p>
            <a:pPr marL="400050">
              <a:spcBef>
                <a:spcPts val="0"/>
              </a:spcBef>
              <a:buClr>
                <a:schemeClr val="accent1"/>
              </a:buClr>
            </a:pP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>
              <a:spcBef>
                <a:spcPts val="0"/>
              </a:spcBef>
              <a:buClr>
                <a:schemeClr val="accent1"/>
              </a:buClr>
            </a:pP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>
              <a:spcBef>
                <a:spcPts val="0"/>
              </a:spcBef>
              <a:buClr>
                <a:schemeClr val="accent1"/>
              </a:buClr>
            </a:pP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>
              <a:spcBef>
                <a:spcPts val="0"/>
              </a:spcBef>
              <a:buClr>
                <a:schemeClr val="accent1"/>
              </a:buClr>
            </a:pP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>
              <a:spcBef>
                <a:spcPts val="0"/>
              </a:spcBef>
              <a:buClr>
                <a:schemeClr val="accent1"/>
              </a:buClr>
            </a:pP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lvl="1" indent="-171450">
              <a:buClr>
                <a:schemeClr val="accent1"/>
              </a:buClr>
              <a:buSzPct val="700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Successful access will take testers to the “Dashboard Snapshot” landing page.</a:t>
            </a:r>
          </a:p>
          <a:p>
            <a:pPr marL="171450" lvl="1" indent="-171450">
              <a:buClr>
                <a:schemeClr val="accent1"/>
              </a:buClr>
              <a:buSzPct val="700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Unsuccessful access will take testers to an error page.</a:t>
            </a:r>
          </a:p>
          <a:p>
            <a:pPr marL="171450" lvl="1" indent="-171450">
              <a:buClr>
                <a:schemeClr val="accent1"/>
              </a:buClr>
              <a:buSzPct val="700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If unable to access the MVPS Dashboard, please contact: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4"/>
              </a:rPr>
              <a:t>EDX@cdc.gov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</a:t>
            </a:r>
          </a:p>
        </p:txBody>
      </p:sp>
      <p:pic>
        <p:nvPicPr>
          <p:cNvPr id="2" name="Picture 1" title="screen sho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206" y="2837393"/>
            <a:ext cx="5878196" cy="200629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Oval 6" title="&quot;&quot;"/>
          <p:cNvSpPr/>
          <p:nvPr/>
        </p:nvSpPr>
        <p:spPr>
          <a:xfrm>
            <a:off x="3272616" y="4248074"/>
            <a:ext cx="3259375" cy="397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 title="screen shot"/>
          <p:cNvSpPr/>
          <p:nvPr/>
        </p:nvSpPr>
        <p:spPr>
          <a:xfrm>
            <a:off x="2467897" y="3205316"/>
            <a:ext cx="639097" cy="786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7934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8136"/>
            <a:ext cx="8229600" cy="11430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MVPS Dashboard Access: </a:t>
            </a:r>
            <a:br>
              <a:rPr lang="en-US" dirty="0"/>
            </a:br>
            <a:r>
              <a:rPr lang="en-US" dirty="0"/>
              <a:t>Website and Login for CDC Programs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Internal program users may access the MVPS Dashboard at </a:t>
            </a: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https://mvpsuat.cdc.gov</a:t>
            </a: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 by using their CDC network access, WIA.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Successful access will take testers to the “Dashboard Snapshot” landing page.</a:t>
            </a: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Unsuccessful access will take testers to an error page.</a:t>
            </a: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If unable to access the MVPS Dashboard, please contact: </a:t>
            </a: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EDX@cdc.gov</a:t>
            </a: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333962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screen sho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/>
        </p:blipFill>
        <p:spPr>
          <a:xfrm>
            <a:off x="596973" y="1916204"/>
            <a:ext cx="7165025" cy="301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r>
              <a:rPr lang="en-US" dirty="0"/>
              <a:t>MVPS Dashboard Orientation:</a:t>
            </a:r>
            <a:br>
              <a:rPr lang="en-US" dirty="0"/>
            </a:br>
            <a:r>
              <a:rPr lang="en-US" dirty="0"/>
              <a:t>MVPS Dashboard Landing Page—Dashboard Snapshot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6634" y="1602599"/>
            <a:ext cx="251536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Dashboard Snapshot view provides three ways to access and view message data.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863" y="4214098"/>
            <a:ext cx="4636248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pPr marL="0" indent="0">
              <a:buNone/>
            </a:pPr>
            <a:r>
              <a:rPr lang="en-US" sz="1600" dirty="0">
                <a:solidFill>
                  <a:srgbClr val="003C5A"/>
                </a:solidFill>
                <a:latin typeface="Calibri" pitchFamily="34" charset="0"/>
              </a:rPr>
              <a:t>When users log into MVPS, they will be taken to the MPVS Dashboard landing page. From here users will be able to do the following:</a:t>
            </a: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3C5A"/>
                </a:solidFill>
                <a:latin typeface="Calibri" pitchFamily="34" charset="0"/>
              </a:rPr>
              <a:t>See User name.</a:t>
            </a: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3C5A"/>
                </a:solidFill>
                <a:latin typeface="Calibri" pitchFamily="34" charset="0"/>
              </a:rPr>
              <a:t>Access Dashboard Snapshot.</a:t>
            </a: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3C5A"/>
                </a:solidFill>
                <a:latin typeface="Calibri" pitchFamily="34" charset="0"/>
              </a:rPr>
              <a:t>Access User Management.</a:t>
            </a: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3C5A"/>
                </a:solidFill>
                <a:latin typeface="Calibri" pitchFamily="34" charset="0"/>
              </a:rPr>
              <a:t>Change Current Role (if applicable). </a:t>
            </a: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3C5A"/>
                </a:solidFill>
                <a:latin typeface="Calibri" pitchFamily="34" charset="0"/>
              </a:rPr>
              <a:t>Access Tools and Additional Resources.</a:t>
            </a:r>
          </a:p>
        </p:txBody>
      </p:sp>
      <p:sp>
        <p:nvSpPr>
          <p:cNvPr id="14" name="Slide Number Placeholder 4" title="screen shot"/>
          <p:cNvSpPr txBox="1">
            <a:spLocks/>
          </p:cNvSpPr>
          <p:nvPr/>
        </p:nvSpPr>
        <p:spPr>
          <a:xfrm>
            <a:off x="8184482" y="6485177"/>
            <a:ext cx="934786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5" name="Rectangle 4" title="screen shot - Download Snapshot"/>
          <p:cNvSpPr/>
          <p:nvPr/>
        </p:nvSpPr>
        <p:spPr>
          <a:xfrm>
            <a:off x="595024" y="2494550"/>
            <a:ext cx="2001202" cy="282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04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947"/>
            <a:ext cx="8229600" cy="59621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196"/>
            <a:ext cx="8229600" cy="4738915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800" b="1" dirty="0">
                <a:latin typeface="Calibri" panose="020F0502020204030204" pitchFamily="34" charset="0"/>
              </a:rPr>
              <a:t>Welcome, Announcements, and Introductions</a:t>
            </a:r>
          </a:p>
          <a:p>
            <a:pPr marL="342900" lvl="1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lvl="1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800" b="1" dirty="0">
                <a:latin typeface="Calibri" panose="020F0502020204030204" pitchFamily="34" charset="0"/>
              </a:rPr>
              <a:t>Message Validation, Processing, and Provisioning System (MVPS)-related trainings</a:t>
            </a:r>
          </a:p>
          <a:p>
            <a:pPr marL="342900" lvl="1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endParaRPr lang="en-US" b="0" dirty="0"/>
          </a:p>
          <a:p>
            <a:r>
              <a:rPr lang="en-US" sz="2800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5681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screen sho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830" r="257"/>
          <a:stretch/>
        </p:blipFill>
        <p:spPr>
          <a:xfrm>
            <a:off x="414571" y="2130133"/>
            <a:ext cx="8291413" cy="3213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696"/>
            <a:ext cx="8229600" cy="1420741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r>
              <a:rPr lang="en-US" dirty="0"/>
              <a:t>MVPS Dashboard Orientation: </a:t>
            </a:r>
            <a:br>
              <a:rPr lang="en-US" dirty="0"/>
            </a:br>
            <a:r>
              <a:rPr lang="en-US" dirty="0"/>
              <a:t>MVPS Dashboard Tab—Dashboard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7384" y="1634463"/>
            <a:ext cx="3001781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Using the Dashboard tab allows the user to filter and search on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message transactions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Message Received date range can be adjusted by the user; defaults to week ending in today’s date</a:t>
            </a:r>
          </a:p>
        </p:txBody>
      </p:sp>
      <p:cxnSp>
        <p:nvCxnSpPr>
          <p:cNvPr id="11" name="Straight Arrow Connector 10" title="&quot;&quot;"/>
          <p:cNvCxnSpPr/>
          <p:nvPr/>
        </p:nvCxnSpPr>
        <p:spPr>
          <a:xfrm flipH="1">
            <a:off x="970427" y="2018096"/>
            <a:ext cx="2646958" cy="8888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 title="&quot;&quot;"/>
          <p:cNvSpPr/>
          <p:nvPr/>
        </p:nvSpPr>
        <p:spPr>
          <a:xfrm rot="10800000">
            <a:off x="465601" y="2862963"/>
            <a:ext cx="504825" cy="203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 title="&quot;&quot;"/>
          <p:cNvCxnSpPr/>
          <p:nvPr/>
        </p:nvCxnSpPr>
        <p:spPr>
          <a:xfrm flipH="1">
            <a:off x="2649415" y="2613617"/>
            <a:ext cx="967969" cy="607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78126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screen shot"/>
          <p:cNvPicPr>
            <a:picLocks noChangeAspect="1"/>
          </p:cNvPicPr>
          <p:nvPr/>
        </p:nvPicPr>
        <p:blipFill rotWithShape="1">
          <a:blip r:embed="rId2"/>
          <a:srcRect l="50160" t="8002"/>
          <a:stretch/>
        </p:blipFill>
        <p:spPr>
          <a:xfrm>
            <a:off x="715077" y="1702999"/>
            <a:ext cx="7713845" cy="44495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MVPS Dashboard Orientation:</a:t>
            </a:r>
            <a:br>
              <a:rPr lang="en-US" dirty="0"/>
            </a:br>
            <a:r>
              <a:rPr lang="en-US" dirty="0"/>
              <a:t>MVPS Dashboard Tab—Detailed View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8159750" y="6485176"/>
            <a:ext cx="9842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3635289-6983-44C9-8E4C-81D46041F10C}" type="slidenum">
              <a:rPr lang="en-US" sz="1000" smtClean="0">
                <a:solidFill>
                  <a:schemeClr val="accent6"/>
                </a:solidFill>
              </a:rPr>
              <a:t>21</a:t>
            </a:fld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15" name="Oval 14" title="&quot;&quot;"/>
          <p:cNvSpPr/>
          <p:nvPr/>
        </p:nvSpPr>
        <p:spPr>
          <a:xfrm>
            <a:off x="1159089" y="2277610"/>
            <a:ext cx="814815" cy="397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6" name="Straight Arrow Connector 15" title="&quot;&quot;"/>
          <p:cNvCxnSpPr/>
          <p:nvPr/>
        </p:nvCxnSpPr>
        <p:spPr>
          <a:xfrm flipH="1">
            <a:off x="1973904" y="2070713"/>
            <a:ext cx="1623472" cy="2817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97376" y="1810468"/>
            <a:ext cx="2160511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050" dirty="0">
                <a:solidFill>
                  <a:srgbClr val="003C5A"/>
                </a:solidFill>
                <a:latin typeface="Calibri" panose="020F0502020204030204" pitchFamily="34" charset="0"/>
              </a:rPr>
              <a:t>The Detailed View tab allows the user to search for and display </a:t>
            </a:r>
            <a:r>
              <a:rPr lang="en-US" sz="1050" b="1" i="1" dirty="0">
                <a:solidFill>
                  <a:srgbClr val="003C5A"/>
                </a:solidFill>
                <a:latin typeface="Calibri" panose="020F0502020204030204" pitchFamily="34" charset="0"/>
              </a:rPr>
              <a:t>message data </a:t>
            </a:r>
            <a:r>
              <a:rPr lang="en-US" sz="1050" dirty="0">
                <a:solidFill>
                  <a:srgbClr val="003C5A"/>
                </a:solidFill>
                <a:latin typeface="Calibri" panose="020F0502020204030204" pitchFamily="34" charset="0"/>
              </a:rPr>
              <a:t>by various criteria such as: </a:t>
            </a:r>
          </a:p>
          <a:p>
            <a:pPr marL="182880" indent="-182880">
              <a:buClr>
                <a:schemeClr val="accent6"/>
              </a:buClr>
            </a:pPr>
            <a:r>
              <a:rPr lang="en-US" sz="1050" dirty="0">
                <a:solidFill>
                  <a:srgbClr val="003C5A"/>
                </a:solidFill>
                <a:latin typeface="Calibri" panose="020F0502020204030204" pitchFamily="34" charset="0"/>
              </a:rPr>
              <a:t>Message Received date range</a:t>
            </a:r>
          </a:p>
          <a:p>
            <a:pPr marL="182880" indent="-182880">
              <a:buClr>
                <a:schemeClr val="accent6"/>
              </a:buClr>
            </a:pPr>
            <a:r>
              <a:rPr lang="en-US" sz="1050" dirty="0">
                <a:solidFill>
                  <a:srgbClr val="003C5A"/>
                </a:solidFill>
                <a:latin typeface="Calibri" panose="020F0502020204030204" pitchFamily="34" charset="0"/>
              </a:rPr>
              <a:t>Program/ Jurisdiction/ MMG</a:t>
            </a:r>
          </a:p>
          <a:p>
            <a:pPr marL="182880" indent="-182880">
              <a:buClr>
                <a:schemeClr val="accent6"/>
              </a:buClr>
            </a:pPr>
            <a:r>
              <a:rPr lang="en-US" sz="1050" dirty="0">
                <a:solidFill>
                  <a:srgbClr val="003C5A"/>
                </a:solidFill>
                <a:latin typeface="Calibri" panose="020F0502020204030204" pitchFamily="34" charset="0"/>
              </a:rPr>
              <a:t>Message Type (HL7, NEDSS Base System [NBS], National Electronic Telecommunications System for Surveillance [NETSS) </a:t>
            </a:r>
          </a:p>
          <a:p>
            <a:pPr marL="182880" indent="-182880">
              <a:buClr>
                <a:schemeClr val="accent6"/>
              </a:buClr>
            </a:pPr>
            <a:r>
              <a:rPr lang="en-US" sz="1050" dirty="0">
                <a:solidFill>
                  <a:srgbClr val="003C5A"/>
                </a:solidFill>
                <a:latin typeface="Calibri" panose="020F0502020204030204" pitchFamily="34" charset="0"/>
              </a:rPr>
              <a:t>Status</a:t>
            </a:r>
          </a:p>
          <a:p>
            <a:pPr marL="182880" indent="-182880">
              <a:buClr>
                <a:schemeClr val="accent6"/>
              </a:buClr>
            </a:pPr>
            <a:r>
              <a:rPr lang="en-US" sz="1050" dirty="0">
                <a:solidFill>
                  <a:srgbClr val="003C5A"/>
                </a:solidFill>
                <a:latin typeface="Calibri" panose="020F0502020204030204" pitchFamily="34" charset="0"/>
              </a:rPr>
              <a:t>Number of Errors/Warnings</a:t>
            </a:r>
          </a:p>
        </p:txBody>
      </p:sp>
      <p:grpSp>
        <p:nvGrpSpPr>
          <p:cNvPr id="17" name="Group 16" descr="The message status is: &#10;No Errors;&#10;Warnings;&#10;Errors;&#10;Processing"/>
          <p:cNvGrpSpPr/>
          <p:nvPr/>
        </p:nvGrpSpPr>
        <p:grpSpPr>
          <a:xfrm>
            <a:off x="940448" y="5293121"/>
            <a:ext cx="3044584" cy="842853"/>
            <a:chOff x="285856" y="5543041"/>
            <a:chExt cx="2829990" cy="609032"/>
          </a:xfrm>
        </p:grpSpPr>
        <p:sp>
          <p:nvSpPr>
            <p:cNvPr id="11" name="TextBox 10"/>
            <p:cNvSpPr txBox="1"/>
            <p:nvPr/>
          </p:nvSpPr>
          <p:spPr>
            <a:xfrm>
              <a:off x="285856" y="5543041"/>
              <a:ext cx="2829990" cy="6090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3C5A"/>
                  </a:solidFill>
                  <a:latin typeface="Calibri" panose="020F0502020204030204" pitchFamily="34" charset="0"/>
                </a:rPr>
                <a:t>The message status is:</a:t>
              </a:r>
              <a:r>
                <a:rPr lang="en-US" sz="1200" dirty="0">
                  <a:solidFill>
                    <a:srgbClr val="003C5A"/>
                  </a:solidFill>
                </a:rPr>
                <a:t>	</a:t>
              </a:r>
              <a:r>
                <a:rPr lang="en-US" sz="1200" dirty="0">
                  <a:solidFill>
                    <a:srgbClr val="003C5A"/>
                  </a:solidFill>
                  <a:latin typeface="Calibri" panose="020F0502020204030204" pitchFamily="34" charset="0"/>
                </a:rPr>
                <a:t>No Errors</a:t>
              </a:r>
            </a:p>
            <a:p>
              <a:r>
                <a:rPr lang="en-US" sz="1200" dirty="0">
                  <a:solidFill>
                    <a:srgbClr val="003C5A"/>
                  </a:solidFill>
                  <a:latin typeface="Calibri" panose="020F0502020204030204" pitchFamily="34" charset="0"/>
                </a:rPr>
                <a:t>		Warnings </a:t>
              </a:r>
            </a:p>
            <a:p>
              <a:r>
                <a:rPr lang="en-US" sz="1200" dirty="0">
                  <a:solidFill>
                    <a:srgbClr val="003C5A"/>
                  </a:solidFill>
                  <a:latin typeface="Calibri" panose="020F0502020204030204" pitchFamily="34" charset="0"/>
                </a:rPr>
                <a:t>		Errors   </a:t>
              </a:r>
            </a:p>
            <a:p>
              <a:r>
                <a:rPr lang="en-US" sz="1200" dirty="0">
                  <a:solidFill>
                    <a:srgbClr val="003C5A"/>
                  </a:solidFill>
                  <a:latin typeface="Calibri" panose="020F0502020204030204" pitchFamily="34" charset="0"/>
                </a:rPr>
                <a:t>		Processing</a:t>
              </a:r>
              <a:r>
                <a:rPr lang="en-US" sz="1200" dirty="0">
                  <a:solidFill>
                    <a:srgbClr val="003C5A"/>
                  </a:solidFill>
                </a:rPr>
                <a:t> </a:t>
              </a:r>
            </a:p>
          </p:txBody>
        </p:sp>
        <p:pic>
          <p:nvPicPr>
            <p:cNvPr id="12" name="Picture 11" title="screen shot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958" y="5601403"/>
              <a:ext cx="182315" cy="107470"/>
            </a:xfrm>
            <a:prstGeom prst="rect">
              <a:avLst/>
            </a:prstGeom>
          </p:spPr>
        </p:pic>
        <p:pic>
          <p:nvPicPr>
            <p:cNvPr id="14" name="Picture 13" title="screen shot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127" y="5858373"/>
              <a:ext cx="182315" cy="107470"/>
            </a:xfrm>
            <a:prstGeom prst="rect">
              <a:avLst/>
            </a:prstGeom>
          </p:spPr>
        </p:pic>
        <p:pic>
          <p:nvPicPr>
            <p:cNvPr id="13" name="Picture 12" title="screen shot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127" y="5745827"/>
              <a:ext cx="182315" cy="107470"/>
            </a:xfrm>
            <a:prstGeom prst="rect">
              <a:avLst/>
            </a:prstGeom>
          </p:spPr>
        </p:pic>
      </p:grpSp>
      <p:cxnSp>
        <p:nvCxnSpPr>
          <p:cNvPr id="19" name="Straight Arrow Connector 18" title="&quot;&quot;"/>
          <p:cNvCxnSpPr/>
          <p:nvPr/>
        </p:nvCxnSpPr>
        <p:spPr>
          <a:xfrm flipH="1" flipV="1">
            <a:off x="1159089" y="4927322"/>
            <a:ext cx="273465" cy="3572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title="screen sho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411" y="5915449"/>
            <a:ext cx="201168" cy="16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224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0821" y="274638"/>
            <a:ext cx="8820795" cy="11430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MVPS Dashboard Orientation:</a:t>
            </a:r>
            <a:br>
              <a:rPr lang="en-US" dirty="0"/>
            </a:br>
            <a:r>
              <a:rPr lang="en-US" dirty="0"/>
              <a:t>MVPS Dashboard Tab—Detailed View</a:t>
            </a:r>
          </a:p>
        </p:txBody>
      </p:sp>
      <p:grpSp>
        <p:nvGrpSpPr>
          <p:cNvPr id="6" name="Group 5" title="screen shot"/>
          <p:cNvGrpSpPr/>
          <p:nvPr/>
        </p:nvGrpSpPr>
        <p:grpSpPr>
          <a:xfrm>
            <a:off x="380340" y="1756577"/>
            <a:ext cx="8571084" cy="4734534"/>
            <a:chOff x="380340" y="1756577"/>
            <a:chExt cx="8571084" cy="4734534"/>
          </a:xfrm>
        </p:grpSpPr>
        <p:pic>
          <p:nvPicPr>
            <p:cNvPr id="18" name="Picture 17" title="screen shot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84" r="496"/>
            <a:stretch/>
          </p:blipFill>
          <p:spPr>
            <a:xfrm>
              <a:off x="380340" y="1756577"/>
              <a:ext cx="8271535" cy="3850563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4000292" y="3371873"/>
              <a:ext cx="1" cy="11291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574066" y="2246347"/>
              <a:ext cx="8377358" cy="4244764"/>
              <a:chOff x="574066" y="2246347"/>
              <a:chExt cx="8377358" cy="42447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961844" y="2448350"/>
                <a:ext cx="740741" cy="39707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16" name="Picture 15" title="screen shot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5490" y="4308294"/>
                <a:ext cx="6205934" cy="2182817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1526083" y="3014895"/>
                <a:ext cx="274320" cy="27432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74066" y="5116217"/>
                <a:ext cx="1711934" cy="10156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</a:lvl1pPr>
                <a:lvl2pPr marL="742950" lvl="1" indent="-285750">
                  <a:buFont typeface="Arial" panose="020B0604020202020204" pitchFamily="34" charset="0"/>
                  <a:buChar char="•"/>
                </a:lvl2pPr>
              </a:lstStyle>
              <a:p>
                <a:pPr marL="0" indent="0">
                  <a:buNone/>
                </a:pPr>
                <a:r>
                  <a:rPr lang="en-US" sz="1200" dirty="0">
                    <a:solidFill>
                      <a:srgbClr val="003C5A"/>
                    </a:solidFill>
                    <a:latin typeface="Calibri" panose="020F0502020204030204" pitchFamily="34" charset="0"/>
                  </a:rPr>
                  <a:t>Users will be able to view message data for conditions they have been granted access to view.    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08296" y="2246347"/>
                <a:ext cx="2554243" cy="120032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</a:lvl1pPr>
                <a:lvl2pPr marL="742950" lvl="1" indent="-285750">
                  <a:buFont typeface="Arial" panose="020B0604020202020204" pitchFamily="34" charset="0"/>
                  <a:buChar char="•"/>
                </a:lvl2pPr>
              </a:lstStyle>
              <a:p>
                <a:pPr marL="0" indent="0">
                  <a:buNone/>
                </a:pPr>
                <a:r>
                  <a:rPr lang="en-US" sz="1200" dirty="0">
                    <a:solidFill>
                      <a:srgbClr val="003C5A"/>
                    </a:solidFill>
                    <a:latin typeface="Calibri" panose="020F0502020204030204" pitchFamily="34" charset="0"/>
                  </a:rPr>
                  <a:t>Selecting the setting icon will allow a user to select/deselect which </a:t>
                </a:r>
                <a:r>
                  <a:rPr lang="en-US" sz="1200" b="1" i="1" dirty="0">
                    <a:solidFill>
                      <a:srgbClr val="003C5A"/>
                    </a:solidFill>
                    <a:latin typeface="Calibri" panose="020F0502020204030204" pitchFamily="34" charset="0"/>
                  </a:rPr>
                  <a:t>columns</a:t>
                </a:r>
                <a:r>
                  <a:rPr lang="en-US" sz="1200" dirty="0">
                    <a:solidFill>
                      <a:srgbClr val="003C5A"/>
                    </a:solidFill>
                    <a:latin typeface="Calibri" panose="020F0502020204030204" pitchFamily="34" charset="0"/>
                  </a:rPr>
                  <a:t> appear in the Detailed View Table to display the results of the search.  The display can be changed as needed.  </a:t>
                </a:r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H="1">
              <a:off x="1800403" y="3150536"/>
              <a:ext cx="198861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80512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102385" cy="1394779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3100" dirty="0"/>
              <a:t>MVPS Dashboard Orientation: </a:t>
            </a:r>
            <a:br>
              <a:rPr lang="en-US" sz="3100" dirty="0"/>
            </a:br>
            <a:r>
              <a:rPr lang="en-US" sz="3100" dirty="0"/>
              <a:t>MVPS Dashboard Tab—Detailed View</a:t>
            </a:r>
          </a:p>
        </p:txBody>
      </p:sp>
      <p:cxnSp>
        <p:nvCxnSpPr>
          <p:cNvPr id="15" name="Straight Arrow Connector 14" title="&quot;&quot;"/>
          <p:cNvCxnSpPr/>
          <p:nvPr/>
        </p:nvCxnSpPr>
        <p:spPr>
          <a:xfrm>
            <a:off x="7304097" y="3060338"/>
            <a:ext cx="22020" cy="5102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 title="&quot;&quot;"/>
          <p:cNvCxnSpPr>
            <a:stCxn id="11" idx="1"/>
          </p:cNvCxnSpPr>
          <p:nvPr/>
        </p:nvCxnSpPr>
        <p:spPr>
          <a:xfrm flipH="1">
            <a:off x="4371975" y="2644840"/>
            <a:ext cx="1565854" cy="17006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title="screen shot"/>
          <p:cNvGrpSpPr/>
          <p:nvPr/>
        </p:nvGrpSpPr>
        <p:grpSpPr>
          <a:xfrm>
            <a:off x="457200" y="1779977"/>
            <a:ext cx="8271535" cy="4749079"/>
            <a:chOff x="457200" y="1779977"/>
            <a:chExt cx="8271535" cy="4749079"/>
          </a:xfrm>
        </p:grpSpPr>
        <p:pic>
          <p:nvPicPr>
            <p:cNvPr id="13" name="Picture 12" title="screen shot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84" r="496"/>
            <a:stretch/>
          </p:blipFill>
          <p:spPr>
            <a:xfrm>
              <a:off x="457200" y="1779977"/>
              <a:ext cx="8271535" cy="385056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37829" y="2229341"/>
              <a:ext cx="2621756" cy="8309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1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</a:lvl1pPr>
              <a:lvl2pPr marL="742950" lvl="1" indent="-285750">
                <a:buFont typeface="Arial" panose="020B0604020202020204" pitchFamily="34" charset="0"/>
                <a:buChar char="•"/>
              </a:lvl2pPr>
            </a:lstStyle>
            <a:p>
              <a:pPr marL="0" indent="0">
                <a:buNone/>
              </a:pPr>
              <a:r>
                <a:rPr lang="en-US" sz="1200" dirty="0">
                  <a:solidFill>
                    <a:srgbClr val="003C5A"/>
                  </a:solidFill>
                  <a:latin typeface="Calibri" panose="020F0502020204030204" pitchFamily="34" charset="0"/>
                </a:rPr>
                <a:t>Clicking on any part of the message line within the Detailed View will display the Submission Detail popup window.  </a:t>
              </a:r>
            </a:p>
          </p:txBody>
        </p:sp>
        <p:pic>
          <p:nvPicPr>
            <p:cNvPr id="8" name="Picture 7" title="screen sho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4122157"/>
              <a:ext cx="5067700" cy="2357070"/>
            </a:xfrm>
            <a:prstGeom prst="rect">
              <a:avLst/>
            </a:prstGeom>
            <a:ln w="15875">
              <a:solidFill>
                <a:schemeClr val="accent1">
                  <a:lumMod val="50000"/>
                </a:schemeClr>
              </a:solidFill>
              <a:prstDash val="dash"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466797" y="5328727"/>
              <a:ext cx="2692953" cy="120032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1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</a:lvl1pPr>
              <a:lvl2pPr marL="742950" lvl="1" indent="-285750">
                <a:buFont typeface="Arial" panose="020B0604020202020204" pitchFamily="34" charset="0"/>
                <a:buChar char="•"/>
              </a:lvl2pPr>
            </a:lstStyle>
            <a:p>
              <a:pPr marL="91440" indent="-91440">
                <a:buClr>
                  <a:schemeClr val="accent6"/>
                </a:buClr>
              </a:pPr>
              <a:r>
                <a:rPr lang="en-US" sz="1200" dirty="0">
                  <a:solidFill>
                    <a:srgbClr val="003C5A"/>
                  </a:solidFill>
                  <a:latin typeface="Calibri" panose="020F0502020204030204" pitchFamily="34" charset="0"/>
                </a:rPr>
                <a:t>The Submission Details page has two sections: General Information (as displayed) and Errors/Warnings.  </a:t>
              </a:r>
            </a:p>
            <a:p>
              <a:pPr marL="91440" indent="-91440">
                <a:buClr>
                  <a:schemeClr val="accent6"/>
                </a:buClr>
              </a:pPr>
              <a:r>
                <a:rPr lang="en-US" sz="1200" dirty="0">
                  <a:solidFill>
                    <a:srgbClr val="003C5A"/>
                  </a:solidFill>
                  <a:latin typeface="Calibri" panose="020F0502020204030204" pitchFamily="34" charset="0"/>
                </a:rPr>
                <a:t>The </a:t>
              </a:r>
              <a:r>
                <a:rPr lang="en-US" sz="1200" b="1" dirty="0">
                  <a:solidFill>
                    <a:srgbClr val="003C5A"/>
                  </a:solidFill>
                  <a:latin typeface="Calibri" panose="020F0502020204030204" pitchFamily="34" charset="0"/>
                </a:rPr>
                <a:t>General Information</a:t>
              </a:r>
              <a:r>
                <a:rPr lang="en-US" sz="1200" dirty="0">
                  <a:solidFill>
                    <a:srgbClr val="003C5A"/>
                  </a:solidFill>
                  <a:latin typeface="Calibri" panose="020F0502020204030204" pitchFamily="34" charset="0"/>
                </a:rPr>
                <a:t> tab displays data regarding message receipt, record data, etc.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457200" y="3542575"/>
              <a:ext cx="8271535" cy="2232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2305050" y="4827678"/>
              <a:ext cx="3161747" cy="14486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530411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45925"/>
          </a:xfrm>
        </p:spPr>
        <p:txBody>
          <a:bodyPr>
            <a:normAutofit fontScale="90000"/>
          </a:bodyPr>
          <a:lstStyle/>
          <a:p>
            <a:pPr>
              <a:buClr>
                <a:schemeClr val="accent1"/>
              </a:buClr>
            </a:pPr>
            <a:br>
              <a:rPr lang="en-US" dirty="0"/>
            </a:br>
            <a:r>
              <a:rPr lang="en-US" dirty="0"/>
              <a:t>MVPS Dashboard Orientation: </a:t>
            </a:r>
            <a:br>
              <a:rPr lang="en-US" dirty="0"/>
            </a:br>
            <a:r>
              <a:rPr lang="en-US" dirty="0"/>
              <a:t>Detailed View—Submission Details/Errors and Warnings</a:t>
            </a:r>
          </a:p>
        </p:txBody>
      </p:sp>
      <p:pic>
        <p:nvPicPr>
          <p:cNvPr id="2" name="Picture 1" title="screen sho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5" y="3889306"/>
            <a:ext cx="4799591" cy="2521202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  <a:prstDash val="dash"/>
          </a:ln>
        </p:spPr>
      </p:pic>
      <p:grpSp>
        <p:nvGrpSpPr>
          <p:cNvPr id="4" name="Group 3" title="screen shot"/>
          <p:cNvGrpSpPr/>
          <p:nvPr/>
        </p:nvGrpSpPr>
        <p:grpSpPr>
          <a:xfrm>
            <a:off x="866083" y="2028092"/>
            <a:ext cx="7860822" cy="4178977"/>
            <a:chOff x="866083" y="2028092"/>
            <a:chExt cx="7860822" cy="4178977"/>
          </a:xfrm>
        </p:grpSpPr>
        <p:pic>
          <p:nvPicPr>
            <p:cNvPr id="3" name="Picture 2" title="screen shot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84" r="496"/>
            <a:stretch/>
          </p:blipFill>
          <p:spPr>
            <a:xfrm>
              <a:off x="866083" y="2028092"/>
              <a:ext cx="6835979" cy="3182284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3819396" y="4077385"/>
              <a:ext cx="940611" cy="4440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44418" y="5191406"/>
              <a:ext cx="3082487" cy="101566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1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</a:lvl1pPr>
              <a:lvl2pPr marL="742950" lvl="1" indent="-285750">
                <a:buFont typeface="Arial" panose="020B0604020202020204" pitchFamily="34" charset="0"/>
                <a:buChar char="•"/>
              </a:lvl2pPr>
            </a:lstStyle>
            <a:p>
              <a:pPr marL="91440" indent="-91440">
                <a:buClr>
                  <a:schemeClr val="accent6"/>
                </a:buClr>
              </a:pPr>
              <a:r>
                <a:rPr lang="en-US" sz="1200" dirty="0">
                  <a:solidFill>
                    <a:srgbClr val="003C5A"/>
                  </a:solidFill>
                  <a:latin typeface="Calibri" panose="020F0502020204030204" pitchFamily="34" charset="0"/>
                </a:rPr>
                <a:t>The </a:t>
              </a:r>
              <a:r>
                <a:rPr lang="en-US" sz="1200" b="1" dirty="0">
                  <a:solidFill>
                    <a:srgbClr val="003C5A"/>
                  </a:solidFill>
                  <a:latin typeface="Calibri" panose="020F0502020204030204" pitchFamily="34" charset="0"/>
                </a:rPr>
                <a:t>Errors/Warnings</a:t>
              </a:r>
              <a:r>
                <a:rPr lang="en-US" sz="1200" dirty="0">
                  <a:solidFill>
                    <a:srgbClr val="003C5A"/>
                  </a:solidFill>
                  <a:latin typeface="Calibri" panose="020F0502020204030204" pitchFamily="34" charset="0"/>
                </a:rPr>
                <a:t> tab shows the raw message received</a:t>
              </a:r>
            </a:p>
            <a:p>
              <a:pPr marL="91440" indent="-91440">
                <a:buClr>
                  <a:schemeClr val="accent6"/>
                </a:buClr>
              </a:pPr>
              <a:r>
                <a:rPr lang="en-US" sz="1200" dirty="0">
                  <a:solidFill>
                    <a:srgbClr val="003C5A"/>
                  </a:solidFill>
                  <a:latin typeface="Calibri" panose="020F0502020204030204" pitchFamily="34" charset="0"/>
                </a:rPr>
                <a:t>Users can click on a error or warning message to get more information and locate the error or warning within the raw message.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4810126" y="4591050"/>
              <a:ext cx="834292" cy="6944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890630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Additional Resources</a:t>
            </a:r>
            <a:br>
              <a:rPr lang="en-US" dirty="0"/>
            </a:br>
            <a:r>
              <a:rPr lang="en-US" dirty="0"/>
              <a:t>Message Validation: Uploading Test Message</a:t>
            </a:r>
          </a:p>
        </p:txBody>
      </p:sp>
      <p:pic>
        <p:nvPicPr>
          <p:cNvPr id="5" name="Content Placeholder 4" title="screen shot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85800" y="1766887"/>
            <a:ext cx="7772400" cy="385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title="screen shot"/>
          <p:cNvPicPr>
            <a:picLocks noChangeAspect="1"/>
          </p:cNvPicPr>
          <p:nvPr/>
        </p:nvPicPr>
        <p:blipFill rotWithShape="1">
          <a:blip r:embed="rId3"/>
          <a:srcRect l="3042" r="23585" b="4445"/>
          <a:stretch/>
        </p:blipFill>
        <p:spPr>
          <a:xfrm>
            <a:off x="4299651" y="3392012"/>
            <a:ext cx="4542818" cy="3029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5701535" y="4749132"/>
            <a:ext cx="2942800" cy="10926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pPr marL="0" indent="0">
              <a:buNone/>
            </a:pPr>
            <a:r>
              <a:rPr lang="en-US" sz="1200" dirty="0">
                <a:solidFill>
                  <a:srgbClr val="003C5A"/>
                </a:solidFill>
                <a:latin typeface="Calibri" panose="020F0502020204030204" pitchFamily="34" charset="0"/>
              </a:rPr>
              <a:t>There are two ways to validate the message: </a:t>
            </a:r>
          </a:p>
          <a:p>
            <a:pPr marL="274320" indent="-91440">
              <a:spcBef>
                <a:spcPts val="200"/>
              </a:spcBef>
              <a:spcAft>
                <a:spcPts val="200"/>
              </a:spcAft>
            </a:pPr>
            <a:r>
              <a:rPr lang="en-US" sz="1200" dirty="0">
                <a:solidFill>
                  <a:srgbClr val="003C5A"/>
                </a:solidFill>
                <a:latin typeface="Calibri" panose="020F0502020204030204" pitchFamily="34" charset="0"/>
              </a:rPr>
              <a:t>Paste message into the text box under “Validate by Direct Input” tab</a:t>
            </a:r>
          </a:p>
          <a:p>
            <a:pPr marL="274320" indent="-91440">
              <a:spcBef>
                <a:spcPts val="200"/>
              </a:spcBef>
              <a:spcAft>
                <a:spcPts val="200"/>
              </a:spcAft>
            </a:pPr>
            <a:r>
              <a:rPr lang="en-US" sz="1200" dirty="0">
                <a:solidFill>
                  <a:srgbClr val="003C5A"/>
                </a:solidFill>
                <a:latin typeface="Calibri" panose="020F0502020204030204" pitchFamily="34" charset="0"/>
              </a:rPr>
              <a:t>Upload document to the “Validate by File Upload” tab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5449" y="1782123"/>
            <a:ext cx="1392479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pPr marL="0" indent="0">
              <a:buNone/>
            </a:pPr>
            <a:r>
              <a:rPr lang="en-US" sz="1200" dirty="0">
                <a:solidFill>
                  <a:srgbClr val="003C5A"/>
                </a:solidFill>
                <a:latin typeface="Calibri" panose="020F0502020204030204" pitchFamily="34" charset="0"/>
              </a:rPr>
              <a:t>Users can access the Message Validation feature by clicking on the Tools dropdown, then selecting Message Validation</a:t>
            </a:r>
          </a:p>
        </p:txBody>
      </p:sp>
      <p:pic>
        <p:nvPicPr>
          <p:cNvPr id="8" name="Picture 7" title="screen sho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880" y="1807727"/>
            <a:ext cx="5942341" cy="984223"/>
          </a:xfrm>
          <a:prstGeom prst="rect">
            <a:avLst/>
          </a:prstGeom>
        </p:spPr>
      </p:pic>
      <p:cxnSp>
        <p:nvCxnSpPr>
          <p:cNvPr id="14" name="Straight Arrow Connector 13" title="&quot;&quot;"/>
          <p:cNvCxnSpPr/>
          <p:nvPr/>
        </p:nvCxnSpPr>
        <p:spPr>
          <a:xfrm flipH="1">
            <a:off x="3524611" y="2369746"/>
            <a:ext cx="2014336" cy="9648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 title="&quot;&quot;"/>
          <p:cNvCxnSpPr/>
          <p:nvPr/>
        </p:nvCxnSpPr>
        <p:spPr>
          <a:xfrm flipH="1">
            <a:off x="5972175" y="2452963"/>
            <a:ext cx="173594" cy="12740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 title="&quot;&quot;"/>
          <p:cNvCxnSpPr/>
          <p:nvPr/>
        </p:nvCxnSpPr>
        <p:spPr>
          <a:xfrm flipH="1">
            <a:off x="6445448" y="2007365"/>
            <a:ext cx="980001" cy="3623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5168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Additional Resources </a:t>
            </a:r>
            <a:br>
              <a:rPr lang="en-US" dirty="0"/>
            </a:br>
            <a:r>
              <a:rPr lang="en-US" dirty="0"/>
              <a:t>Message Validation: Validation Results</a:t>
            </a:r>
          </a:p>
        </p:txBody>
      </p:sp>
      <p:pic>
        <p:nvPicPr>
          <p:cNvPr id="8" name="Content Placeholder 7" title="screen sho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49515"/>
            <a:ext cx="8229600" cy="3492369"/>
          </a:xfrm>
          <a:prstGeom prst="rect">
            <a:avLst/>
          </a:prstGeom>
        </p:spPr>
      </p:pic>
      <p:cxnSp>
        <p:nvCxnSpPr>
          <p:cNvPr id="11" name="Straight Arrow Connector 10" title="&quot;&quot;"/>
          <p:cNvCxnSpPr/>
          <p:nvPr/>
        </p:nvCxnSpPr>
        <p:spPr>
          <a:xfrm flipV="1">
            <a:off x="2118499" y="4240596"/>
            <a:ext cx="1406111" cy="14000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5465929"/>
            <a:ext cx="2812223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3C5A"/>
                </a:solidFill>
                <a:latin typeface="Calibri" panose="020F0502020204030204" pitchFamily="34" charset="0"/>
              </a:rPr>
              <a:t>After the user inputs the message to be validated, a pop-up window with the Validation Results will appear. It will include:</a:t>
            </a:r>
          </a:p>
          <a:p>
            <a:pPr marL="182880" lvl="1" indent="-18288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3C5A"/>
                </a:solidFill>
                <a:latin typeface="Calibri" panose="020F0502020204030204" pitchFamily="34" charset="0"/>
              </a:rPr>
              <a:t>Validation Errors</a:t>
            </a:r>
          </a:p>
          <a:p>
            <a:pPr marL="182880" lvl="1" indent="-18288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3C5A"/>
                </a:solidFill>
                <a:latin typeface="Calibri" panose="020F0502020204030204" pitchFamily="34" charset="0"/>
              </a:rPr>
              <a:t>Message Text</a:t>
            </a:r>
          </a:p>
        </p:txBody>
      </p:sp>
    </p:spTree>
    <p:extLst>
      <p:ext uri="{BB962C8B-B14F-4D97-AF65-F5344CB8AC3E}">
        <p14:creationId xmlns:p14="http://schemas.microsoft.com/office/powerpoint/2010/main" val="347682533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Additional Resources</a:t>
            </a:r>
            <a:br>
              <a:rPr lang="en-US" dirty="0"/>
            </a:br>
            <a:r>
              <a:rPr lang="en-US" dirty="0"/>
              <a:t>Vocabulary: Look up of OIDS and Results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0533" y="3403458"/>
            <a:ext cx="2663447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pPr marL="91440" indent="-91440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</a:pPr>
            <a:r>
              <a:rPr lang="en-US" sz="1200" dirty="0">
                <a:solidFill>
                  <a:srgbClr val="003C5A"/>
                </a:solidFill>
                <a:latin typeface="Calibri" panose="020F0502020204030204" pitchFamily="34" charset="0"/>
              </a:rPr>
              <a:t>Users will be able to access the Vocabulary feature by clicking on the Tools dropdown, then selecting Vocabulary.</a:t>
            </a:r>
          </a:p>
          <a:p>
            <a:pPr marL="91440" indent="-91440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</a:pPr>
            <a:r>
              <a:rPr lang="en-US" sz="1200" dirty="0">
                <a:solidFill>
                  <a:srgbClr val="003C5A"/>
                </a:solidFill>
                <a:latin typeface="Calibri" panose="020F0502020204030204" pitchFamily="34" charset="0"/>
              </a:rPr>
              <a:t>Users will be able to look up values by entering the Value Set ID</a:t>
            </a:r>
          </a:p>
          <a:p>
            <a:pPr marL="91440" indent="-91440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</a:pPr>
            <a:r>
              <a:rPr lang="en-US" sz="1200" dirty="0">
                <a:solidFill>
                  <a:srgbClr val="003C5A"/>
                </a:solidFill>
                <a:latin typeface="Calibri" panose="020F0502020204030204" pitchFamily="34" charset="0"/>
              </a:rPr>
              <a:t>Information about the Value Set will appear regarding the Code, Name, OID, Description, and Version.</a:t>
            </a:r>
          </a:p>
          <a:p>
            <a:pPr marL="91440" indent="-91440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</a:pPr>
            <a:r>
              <a:rPr lang="en-US" sz="1200" dirty="0">
                <a:solidFill>
                  <a:srgbClr val="003C5A"/>
                </a:solidFill>
                <a:latin typeface="Calibri" panose="020F0502020204030204" pitchFamily="34" charset="0"/>
              </a:rPr>
              <a:t>Users also will be able to Search and Download PHIN Vocabulary Access and Distribution System (VADS) data</a:t>
            </a:r>
          </a:p>
        </p:txBody>
      </p:sp>
      <p:pic>
        <p:nvPicPr>
          <p:cNvPr id="2" name="Picture 1" title="screen sh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88" y="1565267"/>
            <a:ext cx="6189286" cy="1234473"/>
          </a:xfrm>
          <a:prstGeom prst="rect">
            <a:avLst/>
          </a:prstGeom>
        </p:spPr>
      </p:pic>
      <p:pic>
        <p:nvPicPr>
          <p:cNvPr id="8" name="Picture 7" title="screen sh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231" y="3002759"/>
            <a:ext cx="4579569" cy="3334787"/>
          </a:xfrm>
          <a:prstGeom prst="rect">
            <a:avLst/>
          </a:prstGeom>
        </p:spPr>
      </p:pic>
      <p:cxnSp>
        <p:nvCxnSpPr>
          <p:cNvPr id="11" name="Straight Arrow Connector 10" title="&quot;&quot;"/>
          <p:cNvCxnSpPr/>
          <p:nvPr/>
        </p:nvCxnSpPr>
        <p:spPr>
          <a:xfrm>
            <a:off x="2175653" y="2589728"/>
            <a:ext cx="2060830" cy="9529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33925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654300"/>
            <a:ext cx="7439025" cy="81121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</a:pPr>
            <a:r>
              <a:rPr lang="en-US" sz="4000" b="1" dirty="0">
                <a:latin typeface="Calibri" pitchFamily="34" charset="0"/>
                <a:ea typeface="+mj-ea"/>
                <a:cs typeface="+mj-cs"/>
              </a:rPr>
              <a:t>Next Steps and Questions </a:t>
            </a:r>
          </a:p>
          <a:p>
            <a:pPr marL="457200" lvl="1" indent="0"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0039A6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Next Steps and Questions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8663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443" y="-70419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chemeClr val="accent6"/>
                </a:solidFill>
              </a:rPr>
              <a:t>Next Steps</a:t>
            </a:r>
          </a:p>
        </p:txBody>
      </p:sp>
      <p:graphicFrame>
        <p:nvGraphicFramePr>
          <p:cNvPr id="2" name="Content Placeholder 1" title="Next Steps Table, with a list of owners, activities, time frames, and comment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72063"/>
              </p:ext>
            </p:extLst>
          </p:nvPr>
        </p:nvGraphicFramePr>
        <p:xfrm>
          <a:off x="984737" y="1416156"/>
          <a:ext cx="7175013" cy="4934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938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anose="020F0502020204030204" pitchFamily="34" charset="0"/>
                        </a:rPr>
                        <a:t>Owner</a:t>
                      </a:r>
                    </a:p>
                  </a:txBody>
                  <a:tcPr marL="66158" marR="66158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anose="020F0502020204030204" pitchFamily="34" charset="0"/>
                        </a:rPr>
                        <a:t>Activity</a:t>
                      </a:r>
                    </a:p>
                  </a:txBody>
                  <a:tcPr marL="66158" marR="66158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anose="020F0502020204030204" pitchFamily="34" charset="0"/>
                        </a:rPr>
                        <a:t>Comments</a:t>
                      </a:r>
                    </a:p>
                  </a:txBody>
                  <a:tcPr marL="66158" marR="66158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Jurisdiction</a:t>
                      </a:r>
                    </a:p>
                  </a:txBody>
                  <a:tcPr marL="66158" marR="66158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Develop and communicate policy for adding jurisdiction users to the MVPS Dashboard.</a:t>
                      </a:r>
                    </a:p>
                  </a:txBody>
                  <a:tcPr marL="66158" marR="66158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Do not send to CDC. Policy is for internal jurisdiction purposes only.</a:t>
                      </a:r>
                    </a:p>
                  </a:txBody>
                  <a:tcPr marL="66158" marR="66158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Jurisdiction </a:t>
                      </a:r>
                    </a:p>
                  </a:txBody>
                  <a:tcPr marL="66158" marR="66158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Identify jurisdiction data manager and alternate data manager if applicable; send names to MVPS Support Manager via 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  <a:hlinkClick r:id="rId2"/>
                        </a:rPr>
                        <a:t>EDX@cdc.gov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6158" marR="66158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Subject line = MVPS Jurisdiction Data Manager</a:t>
                      </a:r>
                    </a:p>
                  </a:txBody>
                  <a:tcPr marL="66158" marR="66158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Jurisdiction Data Manager</a:t>
                      </a:r>
                    </a:p>
                  </a:txBody>
                  <a:tcPr marL="66158" marR="66158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Identify potential MVPS users and send to MVPS Support Manager via EDX@cdc.gov. </a:t>
                      </a:r>
                    </a:p>
                  </a:txBody>
                  <a:tcPr marL="66158" marR="66158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Subject line = MVPS Jurisdiction Users </a:t>
                      </a:r>
                    </a:p>
                  </a:txBody>
                  <a:tcPr marL="66158" marR="66158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Jurisdiction Data Manager</a:t>
                      </a:r>
                    </a:p>
                  </a:txBody>
                  <a:tcPr marL="66158" marR="66158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Complete the SAMS registration process if not already registered.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Review the SAMS Training </a:t>
                      </a:r>
                      <a:r>
                        <a:rPr lang="en-US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at </a:t>
                      </a:r>
                      <a:r>
                        <a:rPr lang="en-US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  <a:hlinkClick r:id="rId3"/>
                        </a:rPr>
                        <a:t>https://www.cdc.gov/nndss/trc/data-systems/sams.html</a:t>
                      </a:r>
                      <a:r>
                        <a:rPr lang="en-US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6158" marR="66158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Contact MVPS Support Manager via EDX@cdc.gov if you need help in this process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6158" marR="66158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7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Jurisdiction User</a:t>
                      </a:r>
                    </a:p>
                  </a:txBody>
                  <a:tcPr marL="66158" marR="66158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Look for invite from SAMS to begin registration process (if applicable); complete the registration process as soon as possible.</a:t>
                      </a:r>
                    </a:p>
                  </a:txBody>
                  <a:tcPr marL="66158" marR="66158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Jurisdiction users involved in MVPS User Acceptance Testing (UAT) must have completed the SAMS registration. </a:t>
                      </a:r>
                    </a:p>
                  </a:txBody>
                  <a:tcPr marL="66158" marR="66158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4768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654300"/>
            <a:ext cx="7439025" cy="81121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</a:pPr>
            <a:r>
              <a:rPr lang="en-US" sz="4000" b="1" dirty="0">
                <a:latin typeface="Calibri" pitchFamily="34" charset="0"/>
                <a:ea typeface="+mj-ea"/>
                <a:cs typeface="+mj-cs"/>
              </a:rPr>
              <a:t>Introduction to MVPS  </a:t>
            </a:r>
          </a:p>
          <a:p>
            <a:pPr marL="457200" lvl="1" indent="0"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0039A6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Introduction to MVPS 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2274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MVPS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35063" y="1600200"/>
            <a:ext cx="8008937" cy="8096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Please contact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EDX@cdc.gov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with any question related to MVPS.</a:t>
            </a:r>
          </a:p>
          <a:p>
            <a:pPr marL="57150" lvl="0" indent="0">
              <a:spcBef>
                <a:spcPts val="100"/>
              </a:spcBef>
              <a:spcAft>
                <a:spcPts val="100"/>
              </a:spcAft>
              <a:buClr>
                <a:srgbClr val="0077B3"/>
              </a:buClr>
              <a:buSzPct val="75000"/>
              <a:buNone/>
            </a:pPr>
            <a:endParaRPr lang="en-US" sz="2000" dirty="0">
              <a:solidFill>
                <a:srgbClr val="0077B3">
                  <a:lumMod val="50000"/>
                </a:srgbClr>
              </a:solidFill>
              <a:latin typeface="Calibri" pitchFamily="34" charset="0"/>
            </a:endParaRP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9618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86489" y="524646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Questions?  Email EDX@cdc.gov</a:t>
            </a:r>
          </a:p>
        </p:txBody>
      </p:sp>
      <p:pic>
        <p:nvPicPr>
          <p:cNvPr id="11" name="Picture Placeholder 10" descr="Photo of Centers for Disease Control and Prevention headquarters in Atlanta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38" r="52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746632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/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Calibri" pitchFamily="34" charset="0"/>
              </a:rPr>
              <a:t>For more information, please contact Centers for Disease Control and Prevention</a:t>
            </a:r>
          </a:p>
          <a:p>
            <a:pPr lvl="0" algn="l"/>
            <a:endParaRPr lang="en-US" sz="1200" b="0" dirty="0">
              <a:solidFill>
                <a:schemeClr val="tx1"/>
              </a:solidFill>
              <a:latin typeface="Calibri" pitchFamily="34" charset="0"/>
            </a:endParaRPr>
          </a:p>
          <a:p>
            <a:pPr lvl="0" algn="l"/>
            <a:r>
              <a:rPr lang="en-US" sz="1200" b="0" dirty="0">
                <a:solidFill>
                  <a:schemeClr val="tx1"/>
                </a:solidFill>
                <a:latin typeface="Calibri" pitchFamily="34" charset="0"/>
              </a:rPr>
              <a:t>1600 Clifton Road NE,  Atlanta,  GA  30333</a:t>
            </a:r>
          </a:p>
          <a:p>
            <a:pPr lvl="0" algn="l"/>
            <a:r>
              <a:rPr lang="en-US" sz="1200" b="0" dirty="0">
                <a:solidFill>
                  <a:schemeClr val="tx1"/>
                </a:solidFill>
                <a:latin typeface="Calibri" pitchFamily="34" charset="0"/>
              </a:rPr>
              <a:t>Telephone: 1-800-CDC-INFO (232-4636)/TTY: 1-888-232-6348</a:t>
            </a:r>
          </a:p>
          <a:p>
            <a:pPr lvl="0" algn="l"/>
            <a:r>
              <a:rPr lang="en-US" sz="1200" b="0" dirty="0">
                <a:solidFill>
                  <a:schemeClr val="tx1"/>
                </a:solidFill>
                <a:latin typeface="Calibri" pitchFamily="34" charset="0"/>
              </a:rPr>
              <a:t>Visit: http://www.cdc.gov | Contact CDC at: 1-800-CDC-INFO or http://www.cdc.gov/info</a:t>
            </a:r>
          </a:p>
          <a:p>
            <a:pPr lvl="0" algn="l"/>
            <a:endParaRPr lang="en-US" sz="1200" b="0" dirty="0">
              <a:solidFill>
                <a:schemeClr val="tx1"/>
              </a:solidFill>
              <a:latin typeface="Calibri" pitchFamily="34" charset="0"/>
            </a:endParaRPr>
          </a:p>
          <a:p>
            <a:pPr lvl="0" algn="l"/>
            <a:r>
              <a:rPr lang="en-US" sz="900" b="0" dirty="0">
                <a:solidFill>
                  <a:schemeClr val="tx1"/>
                </a:solidFill>
                <a:latin typeface="Calibri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8" name="Picture 7" descr=" 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2143125" y="6238932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Center for Surveillance, Epidemiology, and Laboratory Services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2143125" y="6416420"/>
            <a:ext cx="3219450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Division of Health Informatics and Surveillance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2295008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696" y="3760020"/>
            <a:ext cx="2630104" cy="279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7883" y="1509770"/>
            <a:ext cx="8194638" cy="2754600"/>
          </a:xfrm>
        </p:spPr>
        <p:txBody>
          <a:bodyPr lIns="0"/>
          <a:lstStyle/>
          <a:p>
            <a:pPr marL="0" lvl="0" indent="0"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Welcome to the 2016 MVPS Training </a:t>
            </a:r>
          </a:p>
          <a:p>
            <a:pPr marL="0" lvl="0" indent="0">
              <a:spcBef>
                <a:spcPts val="0"/>
              </a:spcBef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Training Facilitator: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Ariel Powell (MVPS Team) </a:t>
            </a:r>
          </a:p>
          <a:p>
            <a:pPr marL="0" lvl="0" indent="0">
              <a:spcBef>
                <a:spcPts val="0"/>
              </a:spcBef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At the end of this training, you will be able to do the following:</a:t>
            </a:r>
          </a:p>
          <a:p>
            <a:pPr marL="342900" lvl="1" indent="-34290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Understand the features and benefits of MVPS. </a:t>
            </a:r>
          </a:p>
          <a:p>
            <a:pPr marL="342900" lvl="1" indent="-34290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Navigate the Message Evaluation and Testing Service (METS) tool and MVPS Dashboard. </a:t>
            </a:r>
          </a:p>
          <a:p>
            <a:pPr marL="914400" lvl="2" indent="0">
              <a:buNone/>
            </a:pPr>
            <a:endParaRPr lang="en-US" sz="1800" dirty="0"/>
          </a:p>
        </p:txBody>
      </p:sp>
      <p:sp>
        <p:nvSpPr>
          <p:cNvPr id="8195" name="SHP_216"/>
          <p:cNvSpPr>
            <a:spLocks noGrp="1" noChangeArrowheads="1"/>
          </p:cNvSpPr>
          <p:nvPr>
            <p:ph type="title"/>
          </p:nvPr>
        </p:nvSpPr>
        <p:spPr bwMode="gray">
          <a:xfrm>
            <a:off x="402336" y="854948"/>
            <a:ext cx="8330184" cy="430887"/>
          </a:xfrm>
        </p:spPr>
        <p:txBody>
          <a:bodyPr lIns="0" tIns="0" rIns="0" bIns="0" anchor="b" anchorCtr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Training Introduction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329557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/>
          <p:cNvSpPr>
            <a:spLocks noGrp="1"/>
          </p:cNvSpPr>
          <p:nvPr>
            <p:ph type="title"/>
          </p:nvPr>
        </p:nvSpPr>
        <p:spPr>
          <a:xfrm>
            <a:off x="457200" y="763792"/>
            <a:ext cx="8229600" cy="653845"/>
          </a:xfrm>
        </p:spPr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+mj-cs"/>
              </a:rPr>
              <a:t>Agenda </a:t>
            </a:r>
            <a:endParaRPr lang="en-US" dirty="0">
              <a:effectLst/>
            </a:endParaRPr>
          </a:p>
          <a:p>
            <a:br>
              <a:rPr lang="en-US" dirty="0"/>
            </a:br>
            <a:r>
              <a:rPr lang="en-US" dirty="0"/>
              <a:t>Agenda </a:t>
            </a:r>
          </a:p>
        </p:txBody>
      </p:sp>
      <p:graphicFrame>
        <p:nvGraphicFramePr>
          <p:cNvPr id="2" name="Table 1" title="Agenda Item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608548"/>
              </p:ext>
            </p:extLst>
          </p:nvPr>
        </p:nvGraphicFramePr>
        <p:xfrm>
          <a:off x="559399" y="1622425"/>
          <a:ext cx="8014446" cy="371592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301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Agenda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Items 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9525" cap="flat" cmpd="sng" algn="ctr">
                      <a:noFill/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"/>
                        <a:cs typeface=""/>
                      </a:endParaRPr>
                    </a:p>
                  </a:txBody>
                  <a:tcPr anchor="ctr">
                    <a:lnB w="9525" cap="flat" cmpd="sng" algn="ctr">
                      <a:noFill/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1. Training Introduction and Objectives</a:t>
                      </a:r>
                      <a:r>
                        <a:rPr lang="en-US" sz="2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2. Introduction to MVPS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 Using the METS Tool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4. Secure Access Management Services (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SAMS) Access to  MVPS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 Using the MVPS Dashboard 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 Next Steps and Questions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MVPS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5812" y="1517650"/>
            <a:ext cx="8007350" cy="811213"/>
          </a:xfrm>
          <a:prstGeom prst="rect">
            <a:avLst/>
          </a:prstGeom>
        </p:spPr>
        <p:txBody>
          <a:bodyPr/>
          <a:lstStyle/>
          <a:p>
            <a:pPr marL="57150" inden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 Message Validation, Processing, and Provisioning System validates and processes nationally notifiable disease data messages sent by jurisdictions and provisions the data to CDC programs.</a:t>
            </a:r>
          </a:p>
          <a:p>
            <a:pPr marL="57150" lvl="0" indent="0">
              <a:spcBef>
                <a:spcPts val="100"/>
              </a:spcBef>
              <a:spcAft>
                <a:spcPts val="100"/>
              </a:spcAft>
              <a:buClr>
                <a:srgbClr val="0077B3"/>
              </a:buClr>
              <a:buSzPct val="75000"/>
              <a:buNone/>
            </a:pPr>
            <a:endParaRPr lang="en-US" sz="2000" dirty="0">
              <a:solidFill>
                <a:srgbClr val="0077B3">
                  <a:lumMod val="50000"/>
                </a:srgbClr>
              </a:solidFill>
              <a:latin typeface="Calibri" pitchFamily="34" charset="0"/>
            </a:endParaRP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39" y="2471815"/>
            <a:ext cx="7755911" cy="208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SzPct val="75000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SzPct val="750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MVPS Dashboard  </a:t>
            </a:r>
          </a:p>
          <a:p>
            <a:pPr marL="342900" lvl="1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receives and processes HL7 messages from jurisdictions via a transport service,</a:t>
            </a:r>
          </a:p>
          <a:p>
            <a:pPr marL="342900" lvl="1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validates messages based upon structural and content rules (errors and warnings), and</a:t>
            </a:r>
          </a:p>
          <a:p>
            <a:pPr marL="342900" lvl="1" indent="-342900" fontAlgn="t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provisions data to CDC programs to support reporting and analysis.</a:t>
            </a:r>
          </a:p>
        </p:txBody>
      </p:sp>
      <p:pic>
        <p:nvPicPr>
          <p:cNvPr id="23" name="Picture 22" title="MVPS Over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421" y="4796742"/>
            <a:ext cx="5020132" cy="164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3762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MVPS Benefits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3042" y="1517650"/>
            <a:ext cx="8007350" cy="811213"/>
          </a:xfrm>
          <a:prstGeom prst="rect">
            <a:avLst/>
          </a:prstGeom>
        </p:spPr>
        <p:txBody>
          <a:bodyPr/>
          <a:lstStyle/>
          <a:p>
            <a:pPr marL="0" lvl="1" inden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MVPS will provide several benefits to jurisdictions and CDC programs:</a:t>
            </a:r>
          </a:p>
          <a:p>
            <a:pPr marL="342900" lvl="1" indent="-34290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Reduce the number of systems processing data at CDC.</a:t>
            </a:r>
          </a:p>
          <a:p>
            <a:pPr marL="342900" lvl="1" indent="-34290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Streamline message processing from jurisdictions to CDC.</a:t>
            </a:r>
          </a:p>
          <a:p>
            <a:pPr marL="342900" lvl="1" indent="-34290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Ensure data security and compliance with federal regulations.</a:t>
            </a:r>
          </a:p>
          <a:p>
            <a:pPr marL="342900" lvl="1" indent="-34290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Ensure that standards-based data are processed at CDC.</a:t>
            </a:r>
          </a:p>
          <a:p>
            <a:pPr marL="342900" lvl="1" indent="-34290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Increase efficiency to receive, process, store, access, share, and analyze data.</a:t>
            </a:r>
          </a:p>
          <a:p>
            <a:pPr marL="342900" lvl="1" indent="-34290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Increase visibility of jurisdictions to view data submitted and identify data quality issues.</a:t>
            </a:r>
          </a:p>
          <a:p>
            <a:pPr marL="57150" lvl="0" indent="0">
              <a:spcBef>
                <a:spcPts val="100"/>
              </a:spcBef>
              <a:spcAft>
                <a:spcPts val="100"/>
              </a:spcAft>
              <a:buClr>
                <a:srgbClr val="0077B3"/>
              </a:buClr>
              <a:buSzPct val="75000"/>
              <a:buNone/>
            </a:pPr>
            <a:endParaRPr lang="en-US" sz="2000" dirty="0">
              <a:solidFill>
                <a:srgbClr val="0077B3">
                  <a:lumMod val="50000"/>
                </a:srgbClr>
              </a:solidFill>
              <a:latin typeface="Calibri" pitchFamily="34" charset="0"/>
            </a:endParaRP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75000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561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939"/>
          </a:xfrm>
        </p:spPr>
        <p:txBody>
          <a:bodyPr/>
          <a:lstStyle/>
          <a:p>
            <a:r>
              <a:rPr lang="en-US" dirty="0"/>
              <a:t>Common MVPS Terminology</a:t>
            </a:r>
          </a:p>
        </p:txBody>
      </p:sp>
      <p:graphicFrame>
        <p:nvGraphicFramePr>
          <p:cNvPr id="2" name="Table 1" title="Common MVPS Terminology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317338"/>
              </p:ext>
            </p:extLst>
          </p:nvPr>
        </p:nvGraphicFramePr>
        <p:xfrm>
          <a:off x="641445" y="1355258"/>
          <a:ext cx="8045355" cy="522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MVPS Term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4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 Mapping Guides (MMGs)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Data dictionaries defining the required data elements a Health Level 7 (HL7) message should contain for a specific type of notifiable disease.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35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 Processing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Messages submitted by jurisdictions are processed, validated for errors and warnings, and stored on the MVPS Dashboard.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</a:t>
                      </a:r>
                      <a:r>
                        <a:rPr lang="en-US" sz="12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Processing: Successful </a:t>
                      </a:r>
                      <a:endParaRPr lang="en-US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 Processing: Warnings </a:t>
                      </a:r>
                      <a:endParaRPr lang="en-US" sz="12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Signals the user that something could be wrong with the values in the</a:t>
                      </a:r>
                      <a:r>
                        <a:rPr lang="en-US" sz="12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data; the data will still pass in MVPS and go into the provisioning tables but will trigger a warning in case the user wants to resend/update the message.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Message Processing: Errors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A message is missing a required data element or does not properly follow HL7 structure and will not be processed or provisioned in MVPS.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3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 Provisioning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HL7 messages submitted by jurisdictions are provisioned into the appropriate format for respective programs.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01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Functional Testing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Functional testing is an internal way of checking software to ensure that it has all the required functionality that is specified within its functional requirements.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07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User Acceptance Testing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End users (CDC programs and jurisdictions) test the software to make sure it can handle required tasks in real-world scenarios, according to specifications.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Picture 9" title="red x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61" y="4135978"/>
            <a:ext cx="315885" cy="265176"/>
          </a:xfrm>
          <a:prstGeom prst="rect">
            <a:avLst/>
          </a:prstGeom>
        </p:spPr>
      </p:pic>
      <p:pic>
        <p:nvPicPr>
          <p:cNvPr id="11" name="Picture 10" title="yellow check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24" y="3257282"/>
            <a:ext cx="287168" cy="217755"/>
          </a:xfrm>
          <a:prstGeom prst="rect">
            <a:avLst/>
          </a:prstGeom>
        </p:spPr>
      </p:pic>
      <p:pic>
        <p:nvPicPr>
          <p:cNvPr id="7" name="Picture 6" title="green check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61" y="2907967"/>
            <a:ext cx="320040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566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2940" y="5119021"/>
            <a:ext cx="781812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SzPct val="850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Key Points</a:t>
            </a:r>
          </a:p>
          <a:p>
            <a:pPr marL="582930" lvl="1" indent="-182880"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Neither the data manager nor user can see or access information that they do not have access rights to see (including other messages).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397" y="1669863"/>
            <a:ext cx="3850194" cy="369332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Data Manager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34408" y="1657477"/>
            <a:ext cx="3850194" cy="369332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User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Roles and Responsibilities of </a:t>
            </a:r>
            <a:r>
              <a:rPr lang="en-US" dirty="0"/>
              <a:t>MVPS Users: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9397" y="2032840"/>
            <a:ext cx="3850194" cy="28161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880" indent="-182880"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Will be granted access by the MVPS User Support Manager or the MVPS Support Manager</a:t>
            </a:r>
          </a:p>
          <a:p>
            <a:pPr marL="182880" indent="-182880"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Will have access to MMG data (i.e., multiple MMGs) through the MVPS Dashboard</a:t>
            </a:r>
          </a:p>
          <a:p>
            <a:pPr marL="182880" indent="-182880"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Can add authorized users to MVPS </a:t>
            </a:r>
          </a:p>
          <a:p>
            <a:pPr marL="182880" indent="-182880"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Can add and/or edit users and access their conditions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4408" y="2034032"/>
            <a:ext cx="3850194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880" indent="-182880">
              <a:buClr>
                <a:schemeClr val="accent6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Can access data for one or more conditions through the MVPS Dashboard as assigned by the data manager</a:t>
            </a:r>
          </a:p>
          <a:p>
            <a:pPr marL="182880" indent="-182880">
              <a:buClr>
                <a:schemeClr val="accent6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Can see all messages sent to the MVPS Dashboard for assigned conditions</a:t>
            </a:r>
          </a:p>
          <a:p>
            <a:pPr marL="182880" indent="-182880">
              <a:buClr>
                <a:schemeClr val="accent6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Can see the HL7 message detail as assigned by the data manager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182880" indent="-182880">
              <a:buClr>
                <a:schemeClr val="accent6"/>
              </a:buClr>
              <a:buSzPct val="850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0861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DC_OD_PPT_light([1]">
  <a:themeElements>
    <a:clrScheme name="CSEL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77B3"/>
      </a:accent1>
      <a:accent2>
        <a:srgbClr val="3E5118"/>
      </a:accent2>
      <a:accent3>
        <a:srgbClr val="F1AA48"/>
      </a:accent3>
      <a:accent4>
        <a:srgbClr val="601013"/>
      </a:accent4>
      <a:accent5>
        <a:srgbClr val="857D6D"/>
      </a:accent5>
      <a:accent6>
        <a:srgbClr val="003F8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</a:ln>
      </a:spPr>
      <a:bodyPr wrap="square" rtlCol="0">
        <a:spAutoFit/>
      </a:bodyPr>
      <a:lstStyle>
        <a:defPPr marL="228600" indent="-228600">
          <a:buFontTx/>
          <a:buAutoNum type="arabicParenR"/>
          <a:defRPr sz="1400" dirty="0" smtClean="0">
            <a:solidFill>
              <a:srgbClr val="0077B3">
                <a:lumMod val="50000"/>
              </a:srgbClr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eme3">
  <a:themeElements>
    <a:clrScheme name="CSEL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77B3"/>
      </a:accent1>
      <a:accent2>
        <a:srgbClr val="3E5118"/>
      </a:accent2>
      <a:accent3>
        <a:srgbClr val="F1AA48"/>
      </a:accent3>
      <a:accent4>
        <a:srgbClr val="601013"/>
      </a:accent4>
      <a:accent5>
        <a:srgbClr val="857D6D"/>
      </a:accent5>
      <a:accent6>
        <a:srgbClr val="003F8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38B46329-BB79-43C7-89F9-719A4830CA63}" vid="{7CBE117D-5F8E-4A59-9665-BDFDFCC7001D}"/>
    </a:ext>
  </a:extLst>
</a:theme>
</file>

<file path=ppt/theme/theme3.xml><?xml version="1.0" encoding="utf-8"?>
<a:theme xmlns:a="http://schemas.openxmlformats.org/drawingml/2006/main" name="1_CDC_OD_PPT_light([1]">
  <a:themeElements>
    <a:clrScheme name="CSEL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77B3"/>
      </a:accent1>
      <a:accent2>
        <a:srgbClr val="3E5118"/>
      </a:accent2>
      <a:accent3>
        <a:srgbClr val="F1AA48"/>
      </a:accent3>
      <a:accent4>
        <a:srgbClr val="601013"/>
      </a:accent4>
      <a:accent5>
        <a:srgbClr val="857D6D"/>
      </a:accent5>
      <a:accent6>
        <a:srgbClr val="003F8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1e0aa89-821a-4b43-b623-2509ea82b111">7DAU5SSH7P55-269-9643</_dlc_DocId>
    <_dlc_DocIdUrl xmlns="61e0aa89-821a-4b43-b623-2509ea82b111">
      <Url>https://esp.cdc.gov/sites/osels/OD/Projects/MVPS/_layouts/15/DocIdRedir.aspx?ID=7DAU5SSH7P55-269-9643</Url>
      <Description>7DAU5SSH7P55-269-9643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B36E9D8B7FC43BFE80D5EB151DCB4" ma:contentTypeVersion="3" ma:contentTypeDescription="Create a new document." ma:contentTypeScope="" ma:versionID="0165d2bc8a22414c0e9e22dea6d6be65">
  <xsd:schema xmlns:xsd="http://www.w3.org/2001/XMLSchema" xmlns:xs="http://www.w3.org/2001/XMLSchema" xmlns:p="http://schemas.microsoft.com/office/2006/metadata/properties" xmlns:ns2="61e0aa89-821a-4b43-b623-2509ea82b111" targetNamespace="http://schemas.microsoft.com/office/2006/metadata/properties" ma:root="true" ma:fieldsID="4c82496ea3947cd95974c1d6f18b8c20" ns2:_="">
    <xsd:import namespace="61e0aa89-821a-4b43-b623-2509ea82b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0aa89-821a-4b43-b623-2509ea82b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1C35279-BB22-4374-9AA0-B151C53C0E5F}">
  <ds:schemaRefs>
    <ds:schemaRef ds:uri="http://purl.org/dc/elements/1.1/"/>
    <ds:schemaRef ds:uri="http://schemas.microsoft.com/office/2006/documentManagement/types"/>
    <ds:schemaRef ds:uri="http://purl.org/dc/terms/"/>
    <ds:schemaRef ds:uri="61e0aa89-821a-4b43-b623-2509ea82b111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8AD2E0-46DA-40D2-A6BD-B2B74ED8BD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3B7A6F-D3B3-4E8B-BEB4-C95AD59ACF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e0aa89-821a-4b43-b623-2509ea82b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FE0DCE7-028A-49C5-8016-9D605622B5B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6441</TotalTime>
  <Words>1992</Words>
  <Application>Microsoft Office PowerPoint</Application>
  <PresentationFormat>On-screen Show (4:3)</PresentationFormat>
  <Paragraphs>214</Paragraphs>
  <Slides>32</Slides>
  <Notes>21</Notes>
  <HiddenSlides>11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Wingdings</vt:lpstr>
      <vt:lpstr>Arial</vt:lpstr>
      <vt:lpstr>Calibri Light</vt:lpstr>
      <vt:lpstr>Calibri</vt:lpstr>
      <vt:lpstr>Myriad Web Pro</vt:lpstr>
      <vt:lpstr>Courier New</vt:lpstr>
      <vt:lpstr>CDC_OD_PPT_light([1]</vt:lpstr>
      <vt:lpstr>Theme3</vt:lpstr>
      <vt:lpstr>1_CDC_OD_PPT_light([1]</vt:lpstr>
      <vt:lpstr>Office Theme</vt:lpstr>
      <vt:lpstr>eSHARE Webinar:   Message Validation, Processing, and Provisioning System Trainings   Conference Number: 800-779-9623 Participant Code: 9740330 NOTE: Adobe Connects Audio is not available.    Join the Adobe Connects meeting at: https://virtualsepd.adobeconnect.com/nmieshare/. Click “Enter as a Guest,” provide your name, and click “Enter Room.” May 19, 2016       </vt:lpstr>
      <vt:lpstr>Agenda</vt:lpstr>
      <vt:lpstr>Introduction to MVPS   </vt:lpstr>
      <vt:lpstr>Training Introduction and Objectives</vt:lpstr>
      <vt:lpstr>Agenda   Agenda </vt:lpstr>
      <vt:lpstr>MVPS Overview </vt:lpstr>
      <vt:lpstr>MVPS Benefits  </vt:lpstr>
      <vt:lpstr>Common MVPS Terminology</vt:lpstr>
      <vt:lpstr>Roles and Responsibilities of MVPS Users:</vt:lpstr>
      <vt:lpstr>Using the METS Tool   </vt:lpstr>
      <vt:lpstr>METS Overview </vt:lpstr>
      <vt:lpstr>METS Access</vt:lpstr>
      <vt:lpstr>METS Message Validation</vt:lpstr>
      <vt:lpstr>SAMS Access to MVPS    </vt:lpstr>
      <vt:lpstr>MVPS Dashboard Access for User with SAMS UserID </vt:lpstr>
      <vt:lpstr>Using the MVPS Dashboard  </vt:lpstr>
      <vt:lpstr>MVPS Dashboard Access:  Website and Login for Jurisdictions </vt:lpstr>
      <vt:lpstr>MVPS Dashboard Access:  Website and Login for CDC Programs</vt:lpstr>
      <vt:lpstr>MVPS Dashboard Orientation: MVPS Dashboard Landing Page—Dashboard Snapshot</vt:lpstr>
      <vt:lpstr>MVPS Dashboard Orientation:  MVPS Dashboard Tab—Dashboard </vt:lpstr>
      <vt:lpstr>MVPS Dashboard Orientation: MVPS Dashboard Tab—Detailed View</vt:lpstr>
      <vt:lpstr>MVPS Dashboard Orientation: MVPS Dashboard Tab—Detailed View</vt:lpstr>
      <vt:lpstr>MVPS Dashboard Orientation:  MVPS Dashboard Tab—Detailed View</vt:lpstr>
      <vt:lpstr> MVPS Dashboard Orientation:  Detailed View—Submission Details/Errors and Warnings</vt:lpstr>
      <vt:lpstr>Additional Resources Message Validation: Uploading Test Message</vt:lpstr>
      <vt:lpstr>Additional Resources  Message Validation: Validation Results</vt:lpstr>
      <vt:lpstr>Additional Resources Vocabulary: Look up of OIDS and Results</vt:lpstr>
      <vt:lpstr>Next Steps and Questions  </vt:lpstr>
      <vt:lpstr>Next Steps</vt:lpstr>
      <vt:lpstr>Contacting MVPS  </vt:lpstr>
      <vt:lpstr>Questions?  Email EDX@cdc.gov</vt:lpstr>
      <vt:lpstr>End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NNDSS Modernization Initiative (NMI) eSHARE - MVPS - May 2016</dc:title>
  <dc:subject>NMI eSHARE</dc:subject>
  <dc:creator>CDC</dc:creator>
  <cp:keywords>NMI, eSHARE, MVPS, message, validation, processing, provisioning, system, dashboard</cp:keywords>
  <cp:lastModifiedBy>Laspina, Michael (CDC/DDPHSS/CSELS/DHIS)</cp:lastModifiedBy>
  <cp:revision>484</cp:revision>
  <cp:lastPrinted>2015-07-27T16:16:09Z</cp:lastPrinted>
  <dcterms:created xsi:type="dcterms:W3CDTF">2011-03-17T17:43:16Z</dcterms:created>
  <dcterms:modified xsi:type="dcterms:W3CDTF">2021-04-26T20:51:37Z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_dlc_DocIdItemGuid">
    <vt:lpwstr>74b74945-1661-4fa5-a3b4-046950befd4c</vt:lpwstr>
  </property>
  <property fmtid="{D5CDD505-2E9C-101B-9397-08002B2CF9AE}" pid="4" name="ContentTypeId">
    <vt:lpwstr>0x010100AF1B36E9D8B7FC43BFE80D5EB151DCB4</vt:lpwstr>
  </property>
  <property fmtid="{D5CDD505-2E9C-101B-9397-08002B2CF9AE}" pid="5" name="_NewReviewCycle">
    <vt:lpwstr/>
  </property>
  <property fmtid="{D5CDD505-2E9C-101B-9397-08002B2CF9AE}" pid="6" name="MSIP_Label_7b94a7b8-f06c-4dfe-bdcc-9b548fd58c31_Enabled">
    <vt:lpwstr>true</vt:lpwstr>
  </property>
  <property fmtid="{D5CDD505-2E9C-101B-9397-08002B2CF9AE}" pid="7" name="MSIP_Label_7b94a7b8-f06c-4dfe-bdcc-9b548fd58c31_SetDate">
    <vt:lpwstr>2021-04-26T17:40:12Z</vt:lpwstr>
  </property>
  <property fmtid="{D5CDD505-2E9C-101B-9397-08002B2CF9AE}" pid="8" name="MSIP_Label_7b94a7b8-f06c-4dfe-bdcc-9b548fd58c31_Method">
    <vt:lpwstr>Privileged</vt:lpwstr>
  </property>
  <property fmtid="{D5CDD505-2E9C-101B-9397-08002B2CF9AE}" pid="9" name="MSIP_Label_7b94a7b8-f06c-4dfe-bdcc-9b548fd58c31_Name">
    <vt:lpwstr>7b94a7b8-f06c-4dfe-bdcc-9b548fd58c31</vt:lpwstr>
  </property>
  <property fmtid="{D5CDD505-2E9C-101B-9397-08002B2CF9AE}" pid="10" name="MSIP_Label_7b94a7b8-f06c-4dfe-bdcc-9b548fd58c31_SiteId">
    <vt:lpwstr>9ce70869-60db-44fd-abe8-d2767077fc8f</vt:lpwstr>
  </property>
  <property fmtid="{D5CDD505-2E9C-101B-9397-08002B2CF9AE}" pid="11" name="MSIP_Label_7b94a7b8-f06c-4dfe-bdcc-9b548fd58c31_ActionId">
    <vt:lpwstr>a05fedfe-c366-4dd0-a6b8-d949deef73b3</vt:lpwstr>
  </property>
  <property fmtid="{D5CDD505-2E9C-101B-9397-08002B2CF9AE}" pid="12" name="MSIP_Label_7b94a7b8-f06c-4dfe-bdcc-9b548fd58c31_ContentBits">
    <vt:lpwstr>0</vt:lpwstr>
  </property>
</Properties>
</file>