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07" r:id="rId2"/>
    <p:sldId id="300" r:id="rId3"/>
    <p:sldId id="284" r:id="rId4"/>
    <p:sldId id="408" r:id="rId5"/>
    <p:sldId id="409" r:id="rId6"/>
    <p:sldId id="410" r:id="rId7"/>
    <p:sldId id="394" r:id="rId8"/>
    <p:sldId id="285" r:id="rId9"/>
    <p:sldId id="399" r:id="rId10"/>
    <p:sldId id="400" r:id="rId11"/>
    <p:sldId id="401" r:id="rId12"/>
    <p:sldId id="402" r:id="rId13"/>
    <p:sldId id="403" r:id="rId14"/>
    <p:sldId id="406" r:id="rId15"/>
    <p:sldId id="323" r:id="rId16"/>
  </p:sldIdLst>
  <p:sldSz cx="9144000" cy="6858000" type="screen4x3"/>
  <p:notesSz cx="7099300" cy="102346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016">
          <p15:clr>
            <a:srgbClr val="A4A3A4"/>
          </p15:clr>
        </p15:guide>
        <p15:guide id="4" pos="22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4" autoAdjust="0"/>
    <p:restoredTop sz="95498" autoAdjust="0"/>
  </p:normalViewPr>
  <p:slideViewPr>
    <p:cSldViewPr showGuides="1">
      <p:cViewPr varScale="1">
        <p:scale>
          <a:sx n="83" d="100"/>
          <a:sy n="83" d="100"/>
        </p:scale>
        <p:origin x="446" y="101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692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106"/>
    </p:cViewPr>
  </p:sorter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  <p:guide orient="horz" pos="3016"/>
        <p:guide pos="22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aborges\AppData\Local\Temp\Temp1_PIRAMIDES.zip\PIRAMIDES\COM%20PESO\VISUAL\BRASIL\DEFICIENCIA%20VISUAL%20ALGUMA%202010%202000%20PIRAMIDE%20BRASIL%20COM%20EXPANSA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reaborges\AppData\Local\Temp\Temp1_PIRAMIDES.zip\PIRAMIDES\COM%20PESO\VISUAL\BRASIL\DEFICIENCIA%20VISUAL%20ALGUMA%202010%202000%20PIRAMIDE%20BRASIL%20COM%20EXPANSA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pt-BR"/>
              <a:t>2000</a:t>
            </a:r>
          </a:p>
        </c:rich>
      </c:tx>
      <c:layout>
        <c:manualLayout>
          <c:xMode val="edge"/>
          <c:yMode val="edge"/>
          <c:x val="0.46902695401250882"/>
          <c:y val="1.714285714285717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345216870520612E-2"/>
          <c:y val="0.14000000000000001"/>
          <c:w val="0.82654938688242086"/>
          <c:h val="0.6914285714285725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'CONTAS PIRÂMIDE'!$N$6:$N$207</c:f>
              <c:numCache>
                <c:formatCode>0.00_)</c:formatCode>
                <c:ptCount val="202"/>
                <c:pt idx="0">
                  <c:v>2.2214551468480542E-2</c:v>
                </c:pt>
                <c:pt idx="1">
                  <c:v>3.1808855209080576E-2</c:v>
                </c:pt>
                <c:pt idx="2">
                  <c:v>4.9877286321978617E-2</c:v>
                </c:pt>
                <c:pt idx="3">
                  <c:v>6.5251990793177034E-2</c:v>
                </c:pt>
                <c:pt idx="4">
                  <c:v>8.4990748985479425E-2</c:v>
                </c:pt>
                <c:pt idx="5">
                  <c:v>0.12110056769745978</c:v>
                </c:pt>
                <c:pt idx="6">
                  <c:v>0.17767523246591191</c:v>
                </c:pt>
                <c:pt idx="7">
                  <c:v>0.25889558553141256</c:v>
                </c:pt>
                <c:pt idx="8">
                  <c:v>0.31861162810626431</c:v>
                </c:pt>
                <c:pt idx="9">
                  <c:v>0.3641928106123587</c:v>
                </c:pt>
                <c:pt idx="10">
                  <c:v>0.42158042676766988</c:v>
                </c:pt>
                <c:pt idx="11">
                  <c:v>0.46536558108437753</c:v>
                </c:pt>
                <c:pt idx="12">
                  <c:v>0.50226751995452046</c:v>
                </c:pt>
                <c:pt idx="13">
                  <c:v>0.51521625786803149</c:v>
                </c:pt>
                <c:pt idx="14">
                  <c:v>0.52712823792136254</c:v>
                </c:pt>
                <c:pt idx="15">
                  <c:v>0.53159952659712373</c:v>
                </c:pt>
                <c:pt idx="16">
                  <c:v>0.55255765070608021</c:v>
                </c:pt>
                <c:pt idx="17">
                  <c:v>0.57448928627285978</c:v>
                </c:pt>
                <c:pt idx="18">
                  <c:v>0.58154393563368001</c:v>
                </c:pt>
                <c:pt idx="19">
                  <c:v>0.56164397530344923</c:v>
                </c:pt>
                <c:pt idx="20">
                  <c:v>0.56332617962875731</c:v>
                </c:pt>
                <c:pt idx="21">
                  <c:v>0.53921864022526711</c:v>
                </c:pt>
                <c:pt idx="22">
                  <c:v>0.56638102951214719</c:v>
                </c:pt>
                <c:pt idx="23">
                  <c:v>0.56375130028863163</c:v>
                </c:pt>
                <c:pt idx="24">
                  <c:v>0.56223915136564062</c:v>
                </c:pt>
                <c:pt idx="25">
                  <c:v>0.55465816050624017</c:v>
                </c:pt>
                <c:pt idx="26">
                  <c:v>0.53540668610831643</c:v>
                </c:pt>
                <c:pt idx="27">
                  <c:v>0.56132453639853208</c:v>
                </c:pt>
                <c:pt idx="28">
                  <c:v>0.55652139858698568</c:v>
                </c:pt>
                <c:pt idx="29">
                  <c:v>0.5451695078189055</c:v>
                </c:pt>
                <c:pt idx="30">
                  <c:v>0.57474249808670963</c:v>
                </c:pt>
                <c:pt idx="31">
                  <c:v>0.55927230177176013</c:v>
                </c:pt>
                <c:pt idx="32">
                  <c:v>0.59172358374147915</c:v>
                </c:pt>
                <c:pt idx="33">
                  <c:v>0.61209394845270493</c:v>
                </c:pt>
                <c:pt idx="34">
                  <c:v>0.64000238159859513</c:v>
                </c:pt>
                <c:pt idx="35">
                  <c:v>0.63800680339050286</c:v>
                </c:pt>
                <c:pt idx="36">
                  <c:v>0.69641573768073772</c:v>
                </c:pt>
                <c:pt idx="37">
                  <c:v>0.74455318829139516</c:v>
                </c:pt>
                <c:pt idx="38">
                  <c:v>0.78871682842511814</c:v>
                </c:pt>
                <c:pt idx="39">
                  <c:v>0.86408261456609892</c:v>
                </c:pt>
                <c:pt idx="40">
                  <c:v>1.017534548743019</c:v>
                </c:pt>
                <c:pt idx="41">
                  <c:v>1.0402715467558739</c:v>
                </c:pt>
                <c:pt idx="42">
                  <c:v>1.193483151412511</c:v>
                </c:pt>
                <c:pt idx="43">
                  <c:v>1.2300628268017904</c:v>
                </c:pt>
                <c:pt idx="44">
                  <c:v>1.2843815557096314</c:v>
                </c:pt>
                <c:pt idx="45">
                  <c:v>1.2826236601869176</c:v>
                </c:pt>
                <c:pt idx="46">
                  <c:v>1.2967360669547521</c:v>
                </c:pt>
                <c:pt idx="47">
                  <c:v>1.254289697570683</c:v>
                </c:pt>
                <c:pt idx="48">
                  <c:v>1.2630845121527883</c:v>
                </c:pt>
                <c:pt idx="49">
                  <c:v>1.1913382092170766</c:v>
                </c:pt>
                <c:pt idx="50">
                  <c:v>1.2477517283736719</c:v>
                </c:pt>
                <c:pt idx="51">
                  <c:v>1.0917930516414018</c:v>
                </c:pt>
                <c:pt idx="52">
                  <c:v>1.109987345319714</c:v>
                </c:pt>
                <c:pt idx="53">
                  <c:v>1.0598471473212621</c:v>
                </c:pt>
                <c:pt idx="54">
                  <c:v>1.0015388593246788</c:v>
                </c:pt>
                <c:pt idx="55">
                  <c:v>1.0276200685516659</c:v>
                </c:pt>
                <c:pt idx="56">
                  <c:v>0.99161357889044088</c:v>
                </c:pt>
                <c:pt idx="57">
                  <c:v>0.91942086262814371</c:v>
                </c:pt>
                <c:pt idx="58">
                  <c:v>0.87989017254342861</c:v>
                </c:pt>
                <c:pt idx="59">
                  <c:v>0.83786463260000577</c:v>
                </c:pt>
                <c:pt idx="60">
                  <c:v>0.99975746949527244</c:v>
                </c:pt>
                <c:pt idx="61">
                  <c:v>0.79131373607481259</c:v>
                </c:pt>
                <c:pt idx="62">
                  <c:v>0.80427517051743591</c:v>
                </c:pt>
                <c:pt idx="63">
                  <c:v>0.79970810455668151</c:v>
                </c:pt>
                <c:pt idx="64">
                  <c:v>0.82747353990522243</c:v>
                </c:pt>
                <c:pt idx="65">
                  <c:v>0.78943719079829089</c:v>
                </c:pt>
                <c:pt idx="66">
                  <c:v>0.70830225241697631</c:v>
                </c:pt>
                <c:pt idx="67">
                  <c:v>0.6978680248777468</c:v>
                </c:pt>
                <c:pt idx="68">
                  <c:v>0.69642510947766045</c:v>
                </c:pt>
                <c:pt idx="69">
                  <c:v>0.64927222578327515</c:v>
                </c:pt>
                <c:pt idx="70">
                  <c:v>0.72519061259882567</c:v>
                </c:pt>
                <c:pt idx="71">
                  <c:v>0.56443083396190119</c:v>
                </c:pt>
                <c:pt idx="72">
                  <c:v>0.60209275170092058</c:v>
                </c:pt>
                <c:pt idx="73">
                  <c:v>0.54899124795157073</c:v>
                </c:pt>
                <c:pt idx="74">
                  <c:v>0.52235362756218762</c:v>
                </c:pt>
                <c:pt idx="75">
                  <c:v>0.51493557439890469</c:v>
                </c:pt>
                <c:pt idx="76">
                  <c:v>0.44775512191085598</c:v>
                </c:pt>
                <c:pt idx="77">
                  <c:v>0.40487085980944004</c:v>
                </c:pt>
                <c:pt idx="78">
                  <c:v>0.37542018444035097</c:v>
                </c:pt>
                <c:pt idx="79">
                  <c:v>0.32523568106107381</c:v>
                </c:pt>
                <c:pt idx="80">
                  <c:v>0.35805471711215786</c:v>
                </c:pt>
                <c:pt idx="81">
                  <c:v>0.25924986480701606</c:v>
                </c:pt>
                <c:pt idx="82">
                  <c:v>0.25180920720625982</c:v>
                </c:pt>
                <c:pt idx="83">
                  <c:v>0.22263231985299195</c:v>
                </c:pt>
                <c:pt idx="84">
                  <c:v>0.20927959129274404</c:v>
                </c:pt>
                <c:pt idx="85">
                  <c:v>0.18473147841005541</c:v>
                </c:pt>
                <c:pt idx="86">
                  <c:v>0.15598145207822425</c:v>
                </c:pt>
                <c:pt idx="87">
                  <c:v>0.13609379964578705</c:v>
                </c:pt>
                <c:pt idx="88">
                  <c:v>0.11006749273581612</c:v>
                </c:pt>
                <c:pt idx="89">
                  <c:v>9.0363807010753222E-2</c:v>
                </c:pt>
                <c:pt idx="90">
                  <c:v>7.9646036034593345E-2</c:v>
                </c:pt>
                <c:pt idx="91">
                  <c:v>4.5839442476286463E-2</c:v>
                </c:pt>
                <c:pt idx="92">
                  <c:v>4.3708860359564464E-2</c:v>
                </c:pt>
                <c:pt idx="93">
                  <c:v>3.6325005192132984E-2</c:v>
                </c:pt>
                <c:pt idx="94">
                  <c:v>2.9948927145513757E-2</c:v>
                </c:pt>
                <c:pt idx="95">
                  <c:v>2.2841378160949471E-2</c:v>
                </c:pt>
                <c:pt idx="96">
                  <c:v>1.6193904682326423E-2</c:v>
                </c:pt>
                <c:pt idx="97">
                  <c:v>1.051757532031755E-2</c:v>
                </c:pt>
                <c:pt idx="98">
                  <c:v>9.5922602537763316E-3</c:v>
                </c:pt>
                <c:pt idx="99">
                  <c:v>7.3020513301795716E-3</c:v>
                </c:pt>
                <c:pt idx="100">
                  <c:v>2.1267957038890128E-2</c:v>
                </c:pt>
                <c:pt idx="101" formatCode="0.00">
                  <c:v>-4.8389063205017506E-3</c:v>
                </c:pt>
                <c:pt idx="102" formatCode="0.00">
                  <c:v>-3.2921409307405045E-3</c:v>
                </c:pt>
                <c:pt idx="103" formatCode="0.00">
                  <c:v>-4.4334372938678434E-3</c:v>
                </c:pt>
                <c:pt idx="104" formatCode="0.00">
                  <c:v>-5.6850196072092563E-3</c:v>
                </c:pt>
                <c:pt idx="105" formatCode="0.00">
                  <c:v>-9.3149159404064125E-3</c:v>
                </c:pt>
                <c:pt idx="106" formatCode="0.00">
                  <c:v>-1.2442192040906378E-2</c:v>
                </c:pt>
                <c:pt idx="107" formatCode="0.00">
                  <c:v>-1.5483382841815475E-2</c:v>
                </c:pt>
                <c:pt idx="108" formatCode="0.00">
                  <c:v>-1.9434384467652943E-2</c:v>
                </c:pt>
                <c:pt idx="109" formatCode="0.00">
                  <c:v>-2.3943083398296643E-2</c:v>
                </c:pt>
                <c:pt idx="110" formatCode="0.00">
                  <c:v>-2.8500620907733688E-2</c:v>
                </c:pt>
                <c:pt idx="111" formatCode="0.00">
                  <c:v>-4.9655278872909873E-2</c:v>
                </c:pt>
                <c:pt idx="112" formatCode="0.00">
                  <c:v>-5.6489121729030513E-2</c:v>
                </c:pt>
                <c:pt idx="113" formatCode="0.00">
                  <c:v>-7.355135225045567E-2</c:v>
                </c:pt>
                <c:pt idx="114" formatCode="0.00">
                  <c:v>-8.8370831037310194E-2</c:v>
                </c:pt>
                <c:pt idx="115" formatCode="0.00">
                  <c:v>-0.10554738524650728</c:v>
                </c:pt>
                <c:pt idx="116" formatCode="0.00">
                  <c:v>-0.13387193306857137</c:v>
                </c:pt>
                <c:pt idx="117" formatCode="0.00">
                  <c:v>-0.14452548305161866</c:v>
                </c:pt>
                <c:pt idx="118" formatCode="0.00">
                  <c:v>-0.16021084973101726</c:v>
                </c:pt>
                <c:pt idx="119" formatCode="0.00">
                  <c:v>-0.19798695450946055</c:v>
                </c:pt>
                <c:pt idx="120" formatCode="0.00">
                  <c:v>-0.20019403645318529</c:v>
                </c:pt>
                <c:pt idx="121">
                  <c:v>-0.25650969432773507</c:v>
                </c:pt>
                <c:pt idx="122">
                  <c:v>-0.24715183188526038</c:v>
                </c:pt>
                <c:pt idx="123">
                  <c:v>-0.29967221818085854</c:v>
                </c:pt>
                <c:pt idx="124">
                  <c:v>-0.32776292859857908</c:v>
                </c:pt>
                <c:pt idx="125">
                  <c:v>-0.35165305151435389</c:v>
                </c:pt>
                <c:pt idx="126">
                  <c:v>-0.41099677072624374</c:v>
                </c:pt>
                <c:pt idx="127">
                  <c:v>-0.42067837988191947</c:v>
                </c:pt>
                <c:pt idx="128">
                  <c:v>-0.43937852576186626</c:v>
                </c:pt>
                <c:pt idx="129">
                  <c:v>-0.47085873264104827</c:v>
                </c:pt>
                <c:pt idx="130">
                  <c:v>-0.46064834610169475</c:v>
                </c:pt>
                <c:pt idx="131">
                  <c:v>-0.58188091302376121</c:v>
                </c:pt>
                <c:pt idx="132">
                  <c:v>-0.51673468531848865</c:v>
                </c:pt>
                <c:pt idx="133">
                  <c:v>-0.55488344223826613</c:v>
                </c:pt>
                <c:pt idx="134">
                  <c:v>-0.56244136423959501</c:v>
                </c:pt>
                <c:pt idx="135">
                  <c:v>-0.55884091440218753</c:v>
                </c:pt>
                <c:pt idx="136">
                  <c:v>-0.63412835708147786</c:v>
                </c:pt>
                <c:pt idx="137">
                  <c:v>-0.66091995801199765</c:v>
                </c:pt>
                <c:pt idx="138">
                  <c:v>-0.64199468349733491</c:v>
                </c:pt>
                <c:pt idx="139">
                  <c:v>-0.66568566751148373</c:v>
                </c:pt>
                <c:pt idx="140">
                  <c:v>-0.657536225099563</c:v>
                </c:pt>
                <c:pt idx="141">
                  <c:v>-0.82190095333092295</c:v>
                </c:pt>
                <c:pt idx="142">
                  <c:v>-0.7069019765088842</c:v>
                </c:pt>
                <c:pt idx="143">
                  <c:v>-0.76146731614104524</c:v>
                </c:pt>
                <c:pt idx="144">
                  <c:v>-0.78941545092767829</c:v>
                </c:pt>
                <c:pt idx="145">
                  <c:v>-0.834090759091906</c:v>
                </c:pt>
                <c:pt idx="146">
                  <c:v>-0.83848461240240491</c:v>
                </c:pt>
                <c:pt idx="147">
                  <c:v>-0.85913882579232559</c:v>
                </c:pt>
                <c:pt idx="148">
                  <c:v>-0.9415993202842402</c:v>
                </c:pt>
                <c:pt idx="149">
                  <c:v>-0.99048057204798956</c:v>
                </c:pt>
                <c:pt idx="150">
                  <c:v>-0.95177662585350065</c:v>
                </c:pt>
                <c:pt idx="151">
                  <c:v>-1.0981314488986462</c:v>
                </c:pt>
                <c:pt idx="152">
                  <c:v>-1.0314128627674357</c:v>
                </c:pt>
                <c:pt idx="153">
                  <c:v>-1.0739438673650359</c:v>
                </c:pt>
                <c:pt idx="154">
                  <c:v>-1.0388649843222779</c:v>
                </c:pt>
                <c:pt idx="155">
                  <c:v>-1.0650615561117227</c:v>
                </c:pt>
                <c:pt idx="156">
                  <c:v>-1.0191206354996813</c:v>
                </c:pt>
                <c:pt idx="157">
                  <c:v>-0.94644532304360363</c:v>
                </c:pt>
                <c:pt idx="158">
                  <c:v>-0.88102350227575144</c:v>
                </c:pt>
                <c:pt idx="159">
                  <c:v>-0.84981514882904952</c:v>
                </c:pt>
                <c:pt idx="160">
                  <c:v>-0.69104048562307674</c:v>
                </c:pt>
                <c:pt idx="161">
                  <c:v>-0.66386585379489316</c:v>
                </c:pt>
                <c:pt idx="162">
                  <c:v>-0.54419046589743969</c:v>
                </c:pt>
                <c:pt idx="163">
                  <c:v>-0.51723907235705202</c:v>
                </c:pt>
                <c:pt idx="164">
                  <c:v>-0.49441569427134291</c:v>
                </c:pt>
                <c:pt idx="165">
                  <c:v>-0.4858955948390361</c:v>
                </c:pt>
                <c:pt idx="166">
                  <c:v>-0.46664915955978825</c:v>
                </c:pt>
                <c:pt idx="167">
                  <c:v>-0.45182808971854338</c:v>
                </c:pt>
                <c:pt idx="168">
                  <c:v>-0.43823262624666431</c:v>
                </c:pt>
                <c:pt idx="169">
                  <c:v>-0.42872539805510068</c:v>
                </c:pt>
                <c:pt idx="170">
                  <c:v>-0.41426170727106337</c:v>
                </c:pt>
                <c:pt idx="171">
                  <c:v>-0.4367374985194743</c:v>
                </c:pt>
                <c:pt idx="172">
                  <c:v>-0.40313833391451037</c:v>
                </c:pt>
                <c:pt idx="173">
                  <c:v>-0.3914885732389215</c:v>
                </c:pt>
                <c:pt idx="174">
                  <c:v>-0.39839941679439045</c:v>
                </c:pt>
                <c:pt idx="175">
                  <c:v>-0.38356473861831158</c:v>
                </c:pt>
                <c:pt idx="176">
                  <c:v>-0.39408922035805566</c:v>
                </c:pt>
                <c:pt idx="177">
                  <c:v>-0.38222534825714538</c:v>
                </c:pt>
                <c:pt idx="178">
                  <c:v>-0.38203003249208084</c:v>
                </c:pt>
                <c:pt idx="179">
                  <c:v>-0.38955413129928923</c:v>
                </c:pt>
                <c:pt idx="180">
                  <c:v>-0.37597041973615913</c:v>
                </c:pt>
                <c:pt idx="181">
                  <c:v>-0.38792674469839106</c:v>
                </c:pt>
                <c:pt idx="182">
                  <c:v>-0.36815232987502605</c:v>
                </c:pt>
                <c:pt idx="183">
                  <c:v>-0.39942485928031968</c:v>
                </c:pt>
                <c:pt idx="184">
                  <c:v>-0.38550658001439586</c:v>
                </c:pt>
                <c:pt idx="185">
                  <c:v>-0.36183631426435314</c:v>
                </c:pt>
                <c:pt idx="186">
                  <c:v>-0.36423617201944136</c:v>
                </c:pt>
                <c:pt idx="187">
                  <c:v>-0.37237485526868297</c:v>
                </c:pt>
                <c:pt idx="188">
                  <c:v>-0.37920642766214535</c:v>
                </c:pt>
                <c:pt idx="189">
                  <c:v>-0.38112406117402203</c:v>
                </c:pt>
                <c:pt idx="190">
                  <c:v>-0.3862933363244439</c:v>
                </c:pt>
                <c:pt idx="191">
                  <c:v>-0.36203858436503611</c:v>
                </c:pt>
                <c:pt idx="192">
                  <c:v>-0.3177568023611268</c:v>
                </c:pt>
                <c:pt idx="193">
                  <c:v>-0.30184321279227561</c:v>
                </c:pt>
                <c:pt idx="194">
                  <c:v>-0.24739109798555939</c:v>
                </c:pt>
                <c:pt idx="195">
                  <c:v>-0.17772929667843401</c:v>
                </c:pt>
                <c:pt idx="196">
                  <c:v>-0.13011347243433491</c:v>
                </c:pt>
                <c:pt idx="197">
                  <c:v>-9.9220102608897576E-2</c:v>
                </c:pt>
                <c:pt idx="198">
                  <c:v>-7.3001559238684496E-2</c:v>
                </c:pt>
                <c:pt idx="199">
                  <c:v>-5.121268588858837E-2</c:v>
                </c:pt>
                <c:pt idx="200">
                  <c:v>-3.5859344309171447E-2</c:v>
                </c:pt>
                <c:pt idx="201">
                  <c:v>-2.3698756766884953E-2</c:v>
                </c:pt>
              </c:numCache>
            </c:numRef>
          </c:xVal>
          <c:yVal>
            <c:numRef>
              <c:f>'CONTAS PIRÂMIDE'!$M$6:$M$207</c:f>
              <c:numCache>
                <c:formatCode>General_)</c:formatCode>
                <c:ptCount val="20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100</c:v>
                </c:pt>
                <c:pt idx="102">
                  <c:v>99</c:v>
                </c:pt>
                <c:pt idx="103">
                  <c:v>98</c:v>
                </c:pt>
                <c:pt idx="104">
                  <c:v>97</c:v>
                </c:pt>
                <c:pt idx="105">
                  <c:v>96</c:v>
                </c:pt>
                <c:pt idx="106">
                  <c:v>95</c:v>
                </c:pt>
                <c:pt idx="107">
                  <c:v>94</c:v>
                </c:pt>
                <c:pt idx="108">
                  <c:v>93</c:v>
                </c:pt>
                <c:pt idx="109">
                  <c:v>92</c:v>
                </c:pt>
                <c:pt idx="110">
                  <c:v>91</c:v>
                </c:pt>
                <c:pt idx="111">
                  <c:v>90</c:v>
                </c:pt>
                <c:pt idx="112">
                  <c:v>89</c:v>
                </c:pt>
                <c:pt idx="113">
                  <c:v>88</c:v>
                </c:pt>
                <c:pt idx="114">
                  <c:v>87</c:v>
                </c:pt>
                <c:pt idx="115">
                  <c:v>86</c:v>
                </c:pt>
                <c:pt idx="116">
                  <c:v>85</c:v>
                </c:pt>
                <c:pt idx="117">
                  <c:v>84</c:v>
                </c:pt>
                <c:pt idx="118">
                  <c:v>83</c:v>
                </c:pt>
                <c:pt idx="119">
                  <c:v>82</c:v>
                </c:pt>
                <c:pt idx="120">
                  <c:v>81</c:v>
                </c:pt>
                <c:pt idx="121">
                  <c:v>80</c:v>
                </c:pt>
                <c:pt idx="122">
                  <c:v>79</c:v>
                </c:pt>
                <c:pt idx="123">
                  <c:v>78</c:v>
                </c:pt>
                <c:pt idx="124">
                  <c:v>77</c:v>
                </c:pt>
                <c:pt idx="125">
                  <c:v>76</c:v>
                </c:pt>
                <c:pt idx="126">
                  <c:v>75</c:v>
                </c:pt>
                <c:pt idx="127">
                  <c:v>74</c:v>
                </c:pt>
                <c:pt idx="128">
                  <c:v>73</c:v>
                </c:pt>
                <c:pt idx="129">
                  <c:v>72</c:v>
                </c:pt>
                <c:pt idx="130">
                  <c:v>71</c:v>
                </c:pt>
                <c:pt idx="131">
                  <c:v>70</c:v>
                </c:pt>
                <c:pt idx="132">
                  <c:v>69</c:v>
                </c:pt>
                <c:pt idx="133">
                  <c:v>68</c:v>
                </c:pt>
                <c:pt idx="134">
                  <c:v>67</c:v>
                </c:pt>
                <c:pt idx="135">
                  <c:v>66</c:v>
                </c:pt>
                <c:pt idx="136">
                  <c:v>65</c:v>
                </c:pt>
                <c:pt idx="137">
                  <c:v>64</c:v>
                </c:pt>
                <c:pt idx="138">
                  <c:v>63</c:v>
                </c:pt>
                <c:pt idx="139">
                  <c:v>62</c:v>
                </c:pt>
                <c:pt idx="140">
                  <c:v>61</c:v>
                </c:pt>
                <c:pt idx="141">
                  <c:v>60</c:v>
                </c:pt>
                <c:pt idx="142">
                  <c:v>59</c:v>
                </c:pt>
                <c:pt idx="143">
                  <c:v>58</c:v>
                </c:pt>
                <c:pt idx="144">
                  <c:v>57</c:v>
                </c:pt>
                <c:pt idx="145">
                  <c:v>56</c:v>
                </c:pt>
                <c:pt idx="146">
                  <c:v>55</c:v>
                </c:pt>
                <c:pt idx="147">
                  <c:v>54</c:v>
                </c:pt>
                <c:pt idx="148">
                  <c:v>53</c:v>
                </c:pt>
                <c:pt idx="149">
                  <c:v>52</c:v>
                </c:pt>
                <c:pt idx="150">
                  <c:v>51</c:v>
                </c:pt>
                <c:pt idx="151">
                  <c:v>50</c:v>
                </c:pt>
                <c:pt idx="152">
                  <c:v>49</c:v>
                </c:pt>
                <c:pt idx="153">
                  <c:v>48</c:v>
                </c:pt>
                <c:pt idx="154">
                  <c:v>47</c:v>
                </c:pt>
                <c:pt idx="155">
                  <c:v>46</c:v>
                </c:pt>
                <c:pt idx="156">
                  <c:v>45</c:v>
                </c:pt>
                <c:pt idx="157">
                  <c:v>44</c:v>
                </c:pt>
                <c:pt idx="158">
                  <c:v>43</c:v>
                </c:pt>
                <c:pt idx="159">
                  <c:v>42</c:v>
                </c:pt>
                <c:pt idx="160">
                  <c:v>41</c:v>
                </c:pt>
                <c:pt idx="161">
                  <c:v>40</c:v>
                </c:pt>
                <c:pt idx="162">
                  <c:v>39</c:v>
                </c:pt>
                <c:pt idx="163">
                  <c:v>38</c:v>
                </c:pt>
                <c:pt idx="164">
                  <c:v>37</c:v>
                </c:pt>
                <c:pt idx="165">
                  <c:v>36</c:v>
                </c:pt>
                <c:pt idx="166">
                  <c:v>35</c:v>
                </c:pt>
                <c:pt idx="167">
                  <c:v>34</c:v>
                </c:pt>
                <c:pt idx="168">
                  <c:v>33</c:v>
                </c:pt>
                <c:pt idx="169">
                  <c:v>32</c:v>
                </c:pt>
                <c:pt idx="170">
                  <c:v>31</c:v>
                </c:pt>
                <c:pt idx="171">
                  <c:v>30</c:v>
                </c:pt>
                <c:pt idx="172">
                  <c:v>29</c:v>
                </c:pt>
                <c:pt idx="173">
                  <c:v>28</c:v>
                </c:pt>
                <c:pt idx="174">
                  <c:v>27</c:v>
                </c:pt>
                <c:pt idx="175">
                  <c:v>26</c:v>
                </c:pt>
                <c:pt idx="176">
                  <c:v>25</c:v>
                </c:pt>
                <c:pt idx="177">
                  <c:v>24</c:v>
                </c:pt>
                <c:pt idx="178">
                  <c:v>23</c:v>
                </c:pt>
                <c:pt idx="179">
                  <c:v>22</c:v>
                </c:pt>
                <c:pt idx="180">
                  <c:v>21</c:v>
                </c:pt>
                <c:pt idx="181">
                  <c:v>20</c:v>
                </c:pt>
                <c:pt idx="182">
                  <c:v>19</c:v>
                </c:pt>
                <c:pt idx="183">
                  <c:v>18</c:v>
                </c:pt>
                <c:pt idx="184">
                  <c:v>17</c:v>
                </c:pt>
                <c:pt idx="185">
                  <c:v>16</c:v>
                </c:pt>
                <c:pt idx="186">
                  <c:v>15</c:v>
                </c:pt>
                <c:pt idx="187">
                  <c:v>14</c:v>
                </c:pt>
                <c:pt idx="188">
                  <c:v>13</c:v>
                </c:pt>
                <c:pt idx="189">
                  <c:v>12</c:v>
                </c:pt>
                <c:pt idx="190">
                  <c:v>11</c:v>
                </c:pt>
                <c:pt idx="191">
                  <c:v>10</c:v>
                </c:pt>
                <c:pt idx="192">
                  <c:v>9</c:v>
                </c:pt>
                <c:pt idx="193">
                  <c:v>8</c:v>
                </c:pt>
                <c:pt idx="194">
                  <c:v>7</c:v>
                </c:pt>
                <c:pt idx="195">
                  <c:v>6</c:v>
                </c:pt>
                <c:pt idx="196">
                  <c:v>5</c:v>
                </c:pt>
                <c:pt idx="197">
                  <c:v>4</c:v>
                </c:pt>
                <c:pt idx="198">
                  <c:v>3</c:v>
                </c:pt>
                <c:pt idx="199">
                  <c:v>2</c:v>
                </c:pt>
                <c:pt idx="200">
                  <c:v>1</c:v>
                </c:pt>
                <c:pt idx="20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123224"/>
        <c:axId val="148047648"/>
      </c:scatterChart>
      <c:valAx>
        <c:axId val="1481232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pt-BR"/>
                  <a:t>(%)</a:t>
                </a:r>
              </a:p>
            </c:rich>
          </c:tx>
          <c:layout>
            <c:manualLayout>
              <c:xMode val="edge"/>
              <c:yMode val="edge"/>
              <c:x val="0.49203582345463182"/>
              <c:y val="0.9085714285714287"/>
            </c:manualLayout>
          </c:layout>
          <c:overlay val="0"/>
          <c:spPr>
            <a:noFill/>
            <a:ln w="25400">
              <a:noFill/>
            </a:ln>
          </c:spPr>
        </c:title>
        <c:numFmt formatCode="0.0;0.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48047648"/>
        <c:crosses val="autoZero"/>
        <c:crossBetween val="midCat"/>
      </c:valAx>
      <c:valAx>
        <c:axId val="148047648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General_)" sourceLinked="1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4812322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pt-BR"/>
              <a:t>2010</a:t>
            </a:r>
          </a:p>
        </c:rich>
      </c:tx>
      <c:layout>
        <c:manualLayout>
          <c:xMode val="edge"/>
          <c:yMode val="edge"/>
          <c:x val="0.46913661047834421"/>
          <c:y val="1.690143169761185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6419901930221199E-2"/>
          <c:y val="0.13802835886382991"/>
          <c:w val="0.84127129021868585"/>
          <c:h val="0.69577560488502044"/>
        </c:manualLayout>
      </c:layout>
      <c:scatterChart>
        <c:scatterStyle val="smoothMarker"/>
        <c:varyColors val="0"/>
        <c:ser>
          <c:idx val="0"/>
          <c:order val="0"/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'CONTAS PIRÂMIDE'!$O$6:$O$207</c:f>
              <c:numCache>
                <c:formatCode>0.00_)</c:formatCode>
                <c:ptCount val="202"/>
                <c:pt idx="0">
                  <c:v>1.7281421736002705E-2</c:v>
                </c:pt>
                <c:pt idx="1">
                  <c:v>2.7265711613803079E-2</c:v>
                </c:pt>
                <c:pt idx="2">
                  <c:v>3.8022398724309577E-2</c:v>
                </c:pt>
                <c:pt idx="3">
                  <c:v>5.5103311621104295E-2</c:v>
                </c:pt>
                <c:pt idx="4">
                  <c:v>7.2637745469237167E-2</c:v>
                </c:pt>
                <c:pt idx="5">
                  <c:v>0.10927165131955659</c:v>
                </c:pt>
                <c:pt idx="6">
                  <c:v>0.16971133933631188</c:v>
                </c:pt>
                <c:pt idx="7">
                  <c:v>0.24268773989046921</c:v>
                </c:pt>
                <c:pt idx="8">
                  <c:v>0.30597562149618041</c:v>
                </c:pt>
                <c:pt idx="9">
                  <c:v>0.38193194669056568</c:v>
                </c:pt>
                <c:pt idx="10">
                  <c:v>0.46989057483935698</c:v>
                </c:pt>
                <c:pt idx="11">
                  <c:v>0.47729648290585597</c:v>
                </c:pt>
                <c:pt idx="12">
                  <c:v>0.49897017088469203</c:v>
                </c:pt>
                <c:pt idx="13">
                  <c:v>0.5072177928580508</c:v>
                </c:pt>
                <c:pt idx="14">
                  <c:v>0.53376409953766069</c:v>
                </c:pt>
                <c:pt idx="15">
                  <c:v>0.55768788597409125</c:v>
                </c:pt>
                <c:pt idx="16">
                  <c:v>0.56698793096873445</c:v>
                </c:pt>
                <c:pt idx="17">
                  <c:v>0.56196128596248152</c:v>
                </c:pt>
                <c:pt idx="18">
                  <c:v>0.55683309532840963</c:v>
                </c:pt>
                <c:pt idx="19">
                  <c:v>0.54731730399127188</c:v>
                </c:pt>
                <c:pt idx="20">
                  <c:v>0.57317335462919006</c:v>
                </c:pt>
                <c:pt idx="21">
                  <c:v>0.59231551405723271</c:v>
                </c:pt>
                <c:pt idx="22">
                  <c:v>0.61889472349571384</c:v>
                </c:pt>
                <c:pt idx="23">
                  <c:v>0.60400830278380302</c:v>
                </c:pt>
                <c:pt idx="24">
                  <c:v>0.61532396809446488</c:v>
                </c:pt>
                <c:pt idx="25">
                  <c:v>0.61298657291899561</c:v>
                </c:pt>
                <c:pt idx="26">
                  <c:v>0.59518473097369851</c:v>
                </c:pt>
                <c:pt idx="27">
                  <c:v>0.6406847499120405</c:v>
                </c:pt>
                <c:pt idx="28">
                  <c:v>0.65037430642165439</c:v>
                </c:pt>
                <c:pt idx="29">
                  <c:v>0.63531397713646753</c:v>
                </c:pt>
                <c:pt idx="30">
                  <c:v>0.66011263589453761</c:v>
                </c:pt>
                <c:pt idx="31">
                  <c:v>0.61511876143657662</c:v>
                </c:pt>
                <c:pt idx="32">
                  <c:v>0.62349217479703301</c:v>
                </c:pt>
                <c:pt idx="33">
                  <c:v>0.61674746223468979</c:v>
                </c:pt>
                <c:pt idx="34">
                  <c:v>0.61569653506650235</c:v>
                </c:pt>
                <c:pt idx="35">
                  <c:v>0.6280001410415883</c:v>
                </c:pt>
                <c:pt idx="36">
                  <c:v>0.61797014548745455</c:v>
                </c:pt>
                <c:pt idx="37">
                  <c:v>0.6627621327964307</c:v>
                </c:pt>
                <c:pt idx="38">
                  <c:v>0.70367568103434663</c:v>
                </c:pt>
                <c:pt idx="39">
                  <c:v>0.77596175497960962</c:v>
                </c:pt>
                <c:pt idx="40">
                  <c:v>0.93254833672238435</c:v>
                </c:pt>
                <c:pt idx="41">
                  <c:v>0.99406194964005756</c:v>
                </c:pt>
                <c:pt idx="42">
                  <c:v>1.1155184535190921</c:v>
                </c:pt>
                <c:pt idx="43">
                  <c:v>1.2081658332343115</c:v>
                </c:pt>
                <c:pt idx="44">
                  <c:v>1.3038821288821041</c:v>
                </c:pt>
                <c:pt idx="45">
                  <c:v>1.370544142813394</c:v>
                </c:pt>
                <c:pt idx="46">
                  <c:v>1.4163516688146738</c:v>
                </c:pt>
                <c:pt idx="47">
                  <c:v>1.4003016465662612</c:v>
                </c:pt>
                <c:pt idx="48">
                  <c:v>1.3496279264676221</c:v>
                </c:pt>
                <c:pt idx="49">
                  <c:v>1.3191007926093969</c:v>
                </c:pt>
                <c:pt idx="50">
                  <c:v>1.3894171128288006</c:v>
                </c:pt>
                <c:pt idx="51">
                  <c:v>1.2468595483455989</c:v>
                </c:pt>
                <c:pt idx="52">
                  <c:v>1.30033700637514</c:v>
                </c:pt>
                <c:pt idx="53">
                  <c:v>1.2340178900430103</c:v>
                </c:pt>
                <c:pt idx="54">
                  <c:v>1.2160232954015873</c:v>
                </c:pt>
                <c:pt idx="55">
                  <c:v>1.1834419854685476</c:v>
                </c:pt>
                <c:pt idx="56">
                  <c:v>1.1296837368804575</c:v>
                </c:pt>
                <c:pt idx="57">
                  <c:v>1.0476357969807151</c:v>
                </c:pt>
                <c:pt idx="58">
                  <c:v>1.0293077135637263</c:v>
                </c:pt>
                <c:pt idx="59">
                  <c:v>0.98629957120473422</c:v>
                </c:pt>
                <c:pt idx="60">
                  <c:v>1.0224861182177041</c:v>
                </c:pt>
                <c:pt idx="61">
                  <c:v>0.8586927457859278</c:v>
                </c:pt>
                <c:pt idx="62">
                  <c:v>0.8789758568059155</c:v>
                </c:pt>
                <c:pt idx="63">
                  <c:v>0.82903203709705253</c:v>
                </c:pt>
                <c:pt idx="64">
                  <c:v>0.77046232987466745</c:v>
                </c:pt>
                <c:pt idx="65">
                  <c:v>0.77450722095175706</c:v>
                </c:pt>
                <c:pt idx="66">
                  <c:v>0.72067555674777894</c:v>
                </c:pt>
                <c:pt idx="67">
                  <c:v>0.67579724555255194</c:v>
                </c:pt>
                <c:pt idx="68">
                  <c:v>0.63502756523881365</c:v>
                </c:pt>
                <c:pt idx="69">
                  <c:v>0.58864054095194629</c:v>
                </c:pt>
                <c:pt idx="70">
                  <c:v>0.66635752806882464</c:v>
                </c:pt>
                <c:pt idx="71">
                  <c:v>0.53721530701555098</c:v>
                </c:pt>
                <c:pt idx="72">
                  <c:v>0.52718791540854304</c:v>
                </c:pt>
                <c:pt idx="73">
                  <c:v>0.49364683445050644</c:v>
                </c:pt>
                <c:pt idx="74">
                  <c:v>0.50996989255663483</c:v>
                </c:pt>
                <c:pt idx="75">
                  <c:v>0.4519886066114524</c:v>
                </c:pt>
                <c:pt idx="76">
                  <c:v>0.39643471025294663</c:v>
                </c:pt>
                <c:pt idx="77">
                  <c:v>0.37362367136106722</c:v>
                </c:pt>
                <c:pt idx="78">
                  <c:v>0.36373087724186742</c:v>
                </c:pt>
                <c:pt idx="79">
                  <c:v>0.32483651380525047</c:v>
                </c:pt>
                <c:pt idx="80">
                  <c:v>0.33571389065431834</c:v>
                </c:pt>
                <c:pt idx="81">
                  <c:v>0.25748566561555547</c:v>
                </c:pt>
                <c:pt idx="82">
                  <c:v>0.2383224101980832</c:v>
                </c:pt>
                <c:pt idx="83">
                  <c:v>0.21637268267090864</c:v>
                </c:pt>
                <c:pt idx="84">
                  <c:v>0.19312733753999267</c:v>
                </c:pt>
                <c:pt idx="85">
                  <c:v>0.16732844019340232</c:v>
                </c:pt>
                <c:pt idx="86">
                  <c:v>0.13717147364441898</c:v>
                </c:pt>
                <c:pt idx="87">
                  <c:v>0.11656770293288637</c:v>
                </c:pt>
                <c:pt idx="88">
                  <c:v>9.5269974337274826E-2</c:v>
                </c:pt>
                <c:pt idx="89">
                  <c:v>7.6925189293411855E-2</c:v>
                </c:pt>
                <c:pt idx="90">
                  <c:v>7.4295448874537304E-2</c:v>
                </c:pt>
                <c:pt idx="91">
                  <c:v>5.0924401260899956E-2</c:v>
                </c:pt>
                <c:pt idx="92">
                  <c:v>4.3238179024596264E-2</c:v>
                </c:pt>
                <c:pt idx="93">
                  <c:v>3.4178542495426886E-2</c:v>
                </c:pt>
                <c:pt idx="94">
                  <c:v>2.7841951892137538E-2</c:v>
                </c:pt>
                <c:pt idx="95">
                  <c:v>2.1345887400980767E-2</c:v>
                </c:pt>
                <c:pt idx="96">
                  <c:v>1.5994104312447095E-2</c:v>
                </c:pt>
                <c:pt idx="97">
                  <c:v>1.2279286798423434E-2</c:v>
                </c:pt>
                <c:pt idx="98">
                  <c:v>9.148158850060031E-3</c:v>
                </c:pt>
                <c:pt idx="99">
                  <c:v>5.8350244408986278E-3</c:v>
                </c:pt>
                <c:pt idx="100">
                  <c:v>1.5690605878974577E-2</c:v>
                </c:pt>
                <c:pt idx="101" formatCode="0.00">
                  <c:v>-6.2495785579957152E-3</c:v>
                </c:pt>
                <c:pt idx="102" formatCode="0.00">
                  <c:v>-3.461658429801348E-3</c:v>
                </c:pt>
                <c:pt idx="103" formatCode="0.00">
                  <c:v>-4.6697181311575429E-3</c:v>
                </c:pt>
                <c:pt idx="104" formatCode="0.00">
                  <c:v>-5.5921750368240495E-3</c:v>
                </c:pt>
                <c:pt idx="105" formatCode="0.00">
                  <c:v>-8.3679665335420102E-3</c:v>
                </c:pt>
                <c:pt idx="106" formatCode="0.00">
                  <c:v>-1.1279343561992127E-2</c:v>
                </c:pt>
                <c:pt idx="107" formatCode="0.00">
                  <c:v>-1.4356095751176403E-2</c:v>
                </c:pt>
                <c:pt idx="108" formatCode="0.00">
                  <c:v>-1.9109423077298647E-2</c:v>
                </c:pt>
                <c:pt idx="109" formatCode="0.00">
                  <c:v>-2.4480353195427941E-2</c:v>
                </c:pt>
                <c:pt idx="110" formatCode="0.00">
                  <c:v>-2.8973832284165179E-2</c:v>
                </c:pt>
                <c:pt idx="111" formatCode="0.00">
                  <c:v>-4.1907669422185906E-2</c:v>
                </c:pt>
                <c:pt idx="112" formatCode="0.00">
                  <c:v>-4.6536894441402771E-2</c:v>
                </c:pt>
                <c:pt idx="113" formatCode="0.00">
                  <c:v>-5.9880387748553483E-2</c:v>
                </c:pt>
                <c:pt idx="114" formatCode="0.00">
                  <c:v>-7.0739283166168412E-2</c:v>
                </c:pt>
                <c:pt idx="115" formatCode="0.00">
                  <c:v>-8.8334057024575127E-2</c:v>
                </c:pt>
                <c:pt idx="116" formatCode="0.00">
                  <c:v>-0.11040100907985868</c:v>
                </c:pt>
                <c:pt idx="117" formatCode="0.00">
                  <c:v>-0.12226681973966512</c:v>
                </c:pt>
                <c:pt idx="118" formatCode="0.00">
                  <c:v>-0.13821300407639145</c:v>
                </c:pt>
                <c:pt idx="119" formatCode="0.00">
                  <c:v>-0.15988460439908411</c:v>
                </c:pt>
                <c:pt idx="120" formatCode="0.00">
                  <c:v>-0.17174584917170133</c:v>
                </c:pt>
                <c:pt idx="121">
                  <c:v>-0.22111862945693186</c:v>
                </c:pt>
                <c:pt idx="122">
                  <c:v>-0.22339430026864687</c:v>
                </c:pt>
                <c:pt idx="123">
                  <c:v>-0.25862704167524558</c:v>
                </c:pt>
                <c:pt idx="124">
                  <c:v>-0.2636472668856093</c:v>
                </c:pt>
                <c:pt idx="125">
                  <c:v>-0.27789322288461182</c:v>
                </c:pt>
                <c:pt idx="126">
                  <c:v>-0.32150598349775539</c:v>
                </c:pt>
                <c:pt idx="127">
                  <c:v>-0.35836328067740958</c:v>
                </c:pt>
                <c:pt idx="128">
                  <c:v>-0.35399843846535106</c:v>
                </c:pt>
                <c:pt idx="129">
                  <c:v>-0.39144035652611109</c:v>
                </c:pt>
                <c:pt idx="130">
                  <c:v>-0.40207678523367135</c:v>
                </c:pt>
                <c:pt idx="131">
                  <c:v>-0.5003080652509333</c:v>
                </c:pt>
                <c:pt idx="132">
                  <c:v>-0.44703618367892628</c:v>
                </c:pt>
                <c:pt idx="133">
                  <c:v>-0.47611198911485397</c:v>
                </c:pt>
                <c:pt idx="134">
                  <c:v>-0.51455251990254747</c:v>
                </c:pt>
                <c:pt idx="135">
                  <c:v>-0.55042192706820392</c:v>
                </c:pt>
                <c:pt idx="136">
                  <c:v>-0.6097669483011916</c:v>
                </c:pt>
                <c:pt idx="137">
                  <c:v>-0.59043275338708656</c:v>
                </c:pt>
                <c:pt idx="138">
                  <c:v>-0.64252920271863934</c:v>
                </c:pt>
                <c:pt idx="139">
                  <c:v>-0.68780254769911564</c:v>
                </c:pt>
                <c:pt idx="140">
                  <c:v>-0.66643006514874503</c:v>
                </c:pt>
                <c:pt idx="141">
                  <c:v>-0.80540828697418765</c:v>
                </c:pt>
                <c:pt idx="142">
                  <c:v>-0.78267239072330352</c:v>
                </c:pt>
                <c:pt idx="143">
                  <c:v>-0.82210004088299349</c:v>
                </c:pt>
                <c:pt idx="144">
                  <c:v>-0.83041769340968152</c:v>
                </c:pt>
                <c:pt idx="145">
                  <c:v>-0.90262456110730449</c:v>
                </c:pt>
                <c:pt idx="146">
                  <c:v>-0.95092680086741543</c:v>
                </c:pt>
                <c:pt idx="147">
                  <c:v>-0.95518798081316258</c:v>
                </c:pt>
                <c:pt idx="148">
                  <c:v>-0.972937941781858</c:v>
                </c:pt>
                <c:pt idx="149">
                  <c:v>-1.036372093275262</c:v>
                </c:pt>
                <c:pt idx="150">
                  <c:v>-0.98743228054681897</c:v>
                </c:pt>
                <c:pt idx="151">
                  <c:v>-1.094171552800463</c:v>
                </c:pt>
                <c:pt idx="152">
                  <c:v>-1.0094741425087472</c:v>
                </c:pt>
                <c:pt idx="153">
                  <c:v>-1.0246664575052662</c:v>
                </c:pt>
                <c:pt idx="154">
                  <c:v>-1.0362626110858453</c:v>
                </c:pt>
                <c:pt idx="155">
                  <c:v>-1.0066251972674269</c:v>
                </c:pt>
                <c:pt idx="156">
                  <c:v>-0.96718762278291037</c:v>
                </c:pt>
                <c:pt idx="157">
                  <c:v>-0.86840679145163047</c:v>
                </c:pt>
                <c:pt idx="158">
                  <c:v>-0.76052102191635851</c:v>
                </c:pt>
                <c:pt idx="159">
                  <c:v>-0.68470545460680998</c:v>
                </c:pt>
                <c:pt idx="160">
                  <c:v>-0.5894826404544965</c:v>
                </c:pt>
                <c:pt idx="161">
                  <c:v>-0.55930747374707013</c:v>
                </c:pt>
                <c:pt idx="162">
                  <c:v>-0.45934054793385537</c:v>
                </c:pt>
                <c:pt idx="163">
                  <c:v>-0.42564699908959147</c:v>
                </c:pt>
                <c:pt idx="164">
                  <c:v>-0.39793757035275912</c:v>
                </c:pt>
                <c:pt idx="165">
                  <c:v>-0.39997724780243477</c:v>
                </c:pt>
                <c:pt idx="166">
                  <c:v>-0.40188075279350788</c:v>
                </c:pt>
                <c:pt idx="167">
                  <c:v>-0.38962363553321477</c:v>
                </c:pt>
                <c:pt idx="168">
                  <c:v>-0.40022925130141601</c:v>
                </c:pt>
                <c:pt idx="169">
                  <c:v>-0.41608586359999211</c:v>
                </c:pt>
                <c:pt idx="170">
                  <c:v>-0.40527608203163001</c:v>
                </c:pt>
                <c:pt idx="171">
                  <c:v>-0.45271454404302924</c:v>
                </c:pt>
                <c:pt idx="172">
                  <c:v>-0.41935264112283654</c:v>
                </c:pt>
                <c:pt idx="173">
                  <c:v>-0.43448179654564628</c:v>
                </c:pt>
                <c:pt idx="174">
                  <c:v>-0.42978786012660936</c:v>
                </c:pt>
                <c:pt idx="175">
                  <c:v>-0.4036691647982088</c:v>
                </c:pt>
                <c:pt idx="176">
                  <c:v>-0.41312887433237266</c:v>
                </c:pt>
                <c:pt idx="177">
                  <c:v>-0.41974351776127389</c:v>
                </c:pt>
                <c:pt idx="178">
                  <c:v>-0.40891664872993344</c:v>
                </c:pt>
                <c:pt idx="179">
                  <c:v>-0.41817542509448591</c:v>
                </c:pt>
                <c:pt idx="180">
                  <c:v>-0.39413880213969404</c:v>
                </c:pt>
                <c:pt idx="181">
                  <c:v>-0.38387894635516218</c:v>
                </c:pt>
                <c:pt idx="182">
                  <c:v>-0.36153349688368841</c:v>
                </c:pt>
                <c:pt idx="183">
                  <c:v>-0.36817044380822495</c:v>
                </c:pt>
                <c:pt idx="184">
                  <c:v>-0.37024209455565582</c:v>
                </c:pt>
                <c:pt idx="185">
                  <c:v>-0.3728300565092359</c:v>
                </c:pt>
                <c:pt idx="186">
                  <c:v>-0.38545217528447312</c:v>
                </c:pt>
                <c:pt idx="187">
                  <c:v>-0.38751426117060278</c:v>
                </c:pt>
                <c:pt idx="188">
                  <c:v>-0.38327915857231976</c:v>
                </c:pt>
                <c:pt idx="189">
                  <c:v>-0.3895517692366593</c:v>
                </c:pt>
                <c:pt idx="190">
                  <c:v>-0.3831845613591936</c:v>
                </c:pt>
                <c:pt idx="191">
                  <c:v>-0.38659869069722685</c:v>
                </c:pt>
                <c:pt idx="192">
                  <c:v>-0.3310522612077611</c:v>
                </c:pt>
                <c:pt idx="193">
                  <c:v>-0.27782092518376478</c:v>
                </c:pt>
                <c:pt idx="194">
                  <c:v>-0.22648922861314133</c:v>
                </c:pt>
                <c:pt idx="195">
                  <c:v>-0.16050846384110229</c:v>
                </c:pt>
                <c:pt idx="196">
                  <c:v>-0.11143494778519736</c:v>
                </c:pt>
                <c:pt idx="197">
                  <c:v>-7.9856633540975108E-2</c:v>
                </c:pt>
                <c:pt idx="198">
                  <c:v>-5.5063398671193128E-2</c:v>
                </c:pt>
                <c:pt idx="199">
                  <c:v>-3.6855666819620228E-2</c:v>
                </c:pt>
                <c:pt idx="200">
                  <c:v>-2.7416222745195142E-2</c:v>
                </c:pt>
                <c:pt idx="201">
                  <c:v>-1.7281421736002705E-2</c:v>
                </c:pt>
              </c:numCache>
            </c:numRef>
          </c:xVal>
          <c:yVal>
            <c:numRef>
              <c:f>'CONTAS PIRÂMIDE'!$M$6:$M$207</c:f>
              <c:numCache>
                <c:formatCode>General_)</c:formatCode>
                <c:ptCount val="20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100</c:v>
                </c:pt>
                <c:pt idx="102">
                  <c:v>99</c:v>
                </c:pt>
                <c:pt idx="103">
                  <c:v>98</c:v>
                </c:pt>
                <c:pt idx="104">
                  <c:v>97</c:v>
                </c:pt>
                <c:pt idx="105">
                  <c:v>96</c:v>
                </c:pt>
                <c:pt idx="106">
                  <c:v>95</c:v>
                </c:pt>
                <c:pt idx="107">
                  <c:v>94</c:v>
                </c:pt>
                <c:pt idx="108">
                  <c:v>93</c:v>
                </c:pt>
                <c:pt idx="109">
                  <c:v>92</c:v>
                </c:pt>
                <c:pt idx="110">
                  <c:v>91</c:v>
                </c:pt>
                <c:pt idx="111">
                  <c:v>90</c:v>
                </c:pt>
                <c:pt idx="112">
                  <c:v>89</c:v>
                </c:pt>
                <c:pt idx="113">
                  <c:v>88</c:v>
                </c:pt>
                <c:pt idx="114">
                  <c:v>87</c:v>
                </c:pt>
                <c:pt idx="115">
                  <c:v>86</c:v>
                </c:pt>
                <c:pt idx="116">
                  <c:v>85</c:v>
                </c:pt>
                <c:pt idx="117">
                  <c:v>84</c:v>
                </c:pt>
                <c:pt idx="118">
                  <c:v>83</c:v>
                </c:pt>
                <c:pt idx="119">
                  <c:v>82</c:v>
                </c:pt>
                <c:pt idx="120">
                  <c:v>81</c:v>
                </c:pt>
                <c:pt idx="121">
                  <c:v>80</c:v>
                </c:pt>
                <c:pt idx="122">
                  <c:v>79</c:v>
                </c:pt>
                <c:pt idx="123">
                  <c:v>78</c:v>
                </c:pt>
                <c:pt idx="124">
                  <c:v>77</c:v>
                </c:pt>
                <c:pt idx="125">
                  <c:v>76</c:v>
                </c:pt>
                <c:pt idx="126">
                  <c:v>75</c:v>
                </c:pt>
                <c:pt idx="127">
                  <c:v>74</c:v>
                </c:pt>
                <c:pt idx="128">
                  <c:v>73</c:v>
                </c:pt>
                <c:pt idx="129">
                  <c:v>72</c:v>
                </c:pt>
                <c:pt idx="130">
                  <c:v>71</c:v>
                </c:pt>
                <c:pt idx="131">
                  <c:v>70</c:v>
                </c:pt>
                <c:pt idx="132">
                  <c:v>69</c:v>
                </c:pt>
                <c:pt idx="133">
                  <c:v>68</c:v>
                </c:pt>
                <c:pt idx="134">
                  <c:v>67</c:v>
                </c:pt>
                <c:pt idx="135">
                  <c:v>66</c:v>
                </c:pt>
                <c:pt idx="136">
                  <c:v>65</c:v>
                </c:pt>
                <c:pt idx="137">
                  <c:v>64</c:v>
                </c:pt>
                <c:pt idx="138">
                  <c:v>63</c:v>
                </c:pt>
                <c:pt idx="139">
                  <c:v>62</c:v>
                </c:pt>
                <c:pt idx="140">
                  <c:v>61</c:v>
                </c:pt>
                <c:pt idx="141">
                  <c:v>60</c:v>
                </c:pt>
                <c:pt idx="142">
                  <c:v>59</c:v>
                </c:pt>
                <c:pt idx="143">
                  <c:v>58</c:v>
                </c:pt>
                <c:pt idx="144">
                  <c:v>57</c:v>
                </c:pt>
                <c:pt idx="145">
                  <c:v>56</c:v>
                </c:pt>
                <c:pt idx="146">
                  <c:v>55</c:v>
                </c:pt>
                <c:pt idx="147">
                  <c:v>54</c:v>
                </c:pt>
                <c:pt idx="148">
                  <c:v>53</c:v>
                </c:pt>
                <c:pt idx="149">
                  <c:v>52</c:v>
                </c:pt>
                <c:pt idx="150">
                  <c:v>51</c:v>
                </c:pt>
                <c:pt idx="151">
                  <c:v>50</c:v>
                </c:pt>
                <c:pt idx="152">
                  <c:v>49</c:v>
                </c:pt>
                <c:pt idx="153">
                  <c:v>48</c:v>
                </c:pt>
                <c:pt idx="154">
                  <c:v>47</c:v>
                </c:pt>
                <c:pt idx="155">
                  <c:v>46</c:v>
                </c:pt>
                <c:pt idx="156">
                  <c:v>45</c:v>
                </c:pt>
                <c:pt idx="157">
                  <c:v>44</c:v>
                </c:pt>
                <c:pt idx="158">
                  <c:v>43</c:v>
                </c:pt>
                <c:pt idx="159">
                  <c:v>42</c:v>
                </c:pt>
                <c:pt idx="160">
                  <c:v>41</c:v>
                </c:pt>
                <c:pt idx="161">
                  <c:v>40</c:v>
                </c:pt>
                <c:pt idx="162">
                  <c:v>39</c:v>
                </c:pt>
                <c:pt idx="163">
                  <c:v>38</c:v>
                </c:pt>
                <c:pt idx="164">
                  <c:v>37</c:v>
                </c:pt>
                <c:pt idx="165">
                  <c:v>36</c:v>
                </c:pt>
                <c:pt idx="166">
                  <c:v>35</c:v>
                </c:pt>
                <c:pt idx="167">
                  <c:v>34</c:v>
                </c:pt>
                <c:pt idx="168">
                  <c:v>33</c:v>
                </c:pt>
                <c:pt idx="169">
                  <c:v>32</c:v>
                </c:pt>
                <c:pt idx="170">
                  <c:v>31</c:v>
                </c:pt>
                <c:pt idx="171">
                  <c:v>30</c:v>
                </c:pt>
                <c:pt idx="172">
                  <c:v>29</c:v>
                </c:pt>
                <c:pt idx="173">
                  <c:v>28</c:v>
                </c:pt>
                <c:pt idx="174">
                  <c:v>27</c:v>
                </c:pt>
                <c:pt idx="175">
                  <c:v>26</c:v>
                </c:pt>
                <c:pt idx="176">
                  <c:v>25</c:v>
                </c:pt>
                <c:pt idx="177">
                  <c:v>24</c:v>
                </c:pt>
                <c:pt idx="178">
                  <c:v>23</c:v>
                </c:pt>
                <c:pt idx="179">
                  <c:v>22</c:v>
                </c:pt>
                <c:pt idx="180">
                  <c:v>21</c:v>
                </c:pt>
                <c:pt idx="181">
                  <c:v>20</c:v>
                </c:pt>
                <c:pt idx="182">
                  <c:v>19</c:v>
                </c:pt>
                <c:pt idx="183">
                  <c:v>18</c:v>
                </c:pt>
                <c:pt idx="184">
                  <c:v>17</c:v>
                </c:pt>
                <c:pt idx="185">
                  <c:v>16</c:v>
                </c:pt>
                <c:pt idx="186">
                  <c:v>15</c:v>
                </c:pt>
                <c:pt idx="187">
                  <c:v>14</c:v>
                </c:pt>
                <c:pt idx="188">
                  <c:v>13</c:v>
                </c:pt>
                <c:pt idx="189">
                  <c:v>12</c:v>
                </c:pt>
                <c:pt idx="190">
                  <c:v>11</c:v>
                </c:pt>
                <c:pt idx="191">
                  <c:v>10</c:v>
                </c:pt>
                <c:pt idx="192">
                  <c:v>9</c:v>
                </c:pt>
                <c:pt idx="193">
                  <c:v>8</c:v>
                </c:pt>
                <c:pt idx="194">
                  <c:v>7</c:v>
                </c:pt>
                <c:pt idx="195">
                  <c:v>6</c:v>
                </c:pt>
                <c:pt idx="196">
                  <c:v>5</c:v>
                </c:pt>
                <c:pt idx="197">
                  <c:v>4</c:v>
                </c:pt>
                <c:pt idx="198">
                  <c:v>3</c:v>
                </c:pt>
                <c:pt idx="199">
                  <c:v>2</c:v>
                </c:pt>
                <c:pt idx="200">
                  <c:v>1</c:v>
                </c:pt>
                <c:pt idx="20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659744"/>
        <c:axId val="146813096"/>
      </c:scatterChart>
      <c:valAx>
        <c:axId val="147659744"/>
        <c:scaling>
          <c:orientation val="minMax"/>
          <c:max val="1.5"/>
        </c:scaling>
        <c:delete val="0"/>
        <c:axPos val="b"/>
        <c:title>
          <c:tx>
            <c:rich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pt-BR"/>
                  <a:t>(%)</a:t>
                </a:r>
              </a:p>
            </c:rich>
          </c:tx>
          <c:layout>
            <c:manualLayout>
              <c:xMode val="edge"/>
              <c:yMode val="edge"/>
              <c:x val="0.48853699662594524"/>
              <c:y val="0.90986040638810384"/>
            </c:manualLayout>
          </c:layout>
          <c:overlay val="0"/>
          <c:spPr>
            <a:noFill/>
            <a:ln w="25400">
              <a:noFill/>
            </a:ln>
          </c:spPr>
        </c:title>
        <c:numFmt formatCode="0.0;0.0" sourceLinked="0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46813096"/>
        <c:crosses val="autoZero"/>
        <c:crossBetween val="midCat"/>
      </c:valAx>
      <c:valAx>
        <c:axId val="146813096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ysDash"/>
            </a:ln>
          </c:spPr>
        </c:majorGridlines>
        <c:numFmt formatCode="General_)" sourceLinked="1"/>
        <c:majorTickMark val="none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147659744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139" y="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A5D2D-8F98-4235-8F51-5E507B915EA1}" type="datetimeFigureOut">
              <a:rPr lang="pt-BR" smtClean="0"/>
              <a:pPr/>
              <a:t>21/01/2016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72185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139" y="9721850"/>
            <a:ext cx="3076575" cy="5111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6E9DF-7A33-445B-A853-D7BF22698916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80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67" tIns="48033" rIns="96067" bIns="48033" anchor="ctr"/>
          <a:lstStyle/>
          <a:p>
            <a:endParaRPr lang="pt-BR"/>
          </a:p>
        </p:txBody>
      </p:sp>
      <p:sp>
        <p:nvSpPr>
          <p:cNvPr id="38915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67" tIns="48033" rIns="96067" bIns="48033" anchor="ctr"/>
          <a:lstStyle/>
          <a:p>
            <a:endParaRPr lang="pt-BR"/>
          </a:p>
        </p:txBody>
      </p:sp>
      <p:sp>
        <p:nvSpPr>
          <p:cNvPr id="38916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67" tIns="48033" rIns="96067" bIns="48033" anchor="ctr"/>
          <a:lstStyle/>
          <a:p>
            <a:endParaRPr lang="pt-BR"/>
          </a:p>
        </p:txBody>
      </p:sp>
      <p:sp>
        <p:nvSpPr>
          <p:cNvPr id="38917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67" tIns="48033" rIns="96067" bIns="48033" anchor="ctr"/>
          <a:lstStyle/>
          <a:p>
            <a:endParaRPr lang="pt-BR"/>
          </a:p>
        </p:txBody>
      </p:sp>
      <p:sp>
        <p:nvSpPr>
          <p:cNvPr id="38918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67" tIns="48033" rIns="96067" bIns="48033" anchor="ctr"/>
          <a:lstStyle/>
          <a:p>
            <a:endParaRPr lang="pt-BR"/>
          </a:p>
        </p:txBody>
      </p:sp>
      <p:sp>
        <p:nvSpPr>
          <p:cNvPr id="38919" name="AutoShape 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67" tIns="48033" rIns="96067" bIns="48033" anchor="ctr"/>
          <a:lstStyle/>
          <a:p>
            <a:endParaRPr lang="pt-BR"/>
          </a:p>
        </p:txBody>
      </p:sp>
      <p:sp>
        <p:nvSpPr>
          <p:cNvPr id="38920" name="AutoShape 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67" tIns="48033" rIns="96067" bIns="48033" anchor="ctr"/>
          <a:lstStyle/>
          <a:p>
            <a:endParaRPr lang="pt-BR"/>
          </a:p>
        </p:txBody>
      </p:sp>
      <p:sp>
        <p:nvSpPr>
          <p:cNvPr id="38921" name="AutoShape 8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067" tIns="48033" rIns="96067" bIns="48033" anchor="ctr"/>
          <a:lstStyle/>
          <a:p>
            <a:endParaRPr lang="pt-B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63626" cy="498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528" tIns="45764" rIns="91528" bIns="45764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dt"/>
          </p:nvPr>
        </p:nvSpPr>
        <p:spPr bwMode="auto">
          <a:xfrm>
            <a:off x="4020591" y="0"/>
            <a:ext cx="3063626" cy="4986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528" tIns="45764" rIns="91528" bIns="45764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924" name="Rectangle 1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3775" y="768350"/>
            <a:ext cx="5097463" cy="38242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60" name="Rectangle 12"/>
          <p:cNvSpPr>
            <a:spLocks noGrp="1" noChangeArrowheads="1"/>
          </p:cNvSpPr>
          <p:nvPr>
            <p:ph type="body"/>
          </p:nvPr>
        </p:nvSpPr>
        <p:spPr bwMode="auto">
          <a:xfrm>
            <a:off x="708925" y="4860487"/>
            <a:ext cx="5668044" cy="45928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528" tIns="45764" rIns="91528" bIns="45764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ftr"/>
          </p:nvPr>
        </p:nvSpPr>
        <p:spPr bwMode="auto">
          <a:xfrm>
            <a:off x="0" y="9720972"/>
            <a:ext cx="3063626" cy="4970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528" tIns="45764" rIns="91528" bIns="45764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4020591" y="9720972"/>
            <a:ext cx="3063626" cy="4970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528" tIns="45764" rIns="91528" bIns="45764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D33D627-C748-4C32-83C5-932AE2F7C95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3984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641839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3122173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602507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4082842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fld id="{B43E4CF8-F2BB-4746-A885-A6121522912D}" type="slidenum">
              <a:rPr lang="pt-BR" sz="1200" smtClean="0">
                <a:solidFill>
                  <a:srgbClr val="000000"/>
                </a:solidFill>
              </a:rPr>
              <a:pPr/>
              <a:t>1</a:t>
            </a:fld>
            <a:endParaRPr lang="pt-BR" sz="1200" dirty="0" smtClean="0">
              <a:solidFill>
                <a:srgbClr val="000000"/>
              </a:solidFill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925" y="4860484"/>
            <a:ext cx="5669719" cy="4596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99036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641839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3122173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602507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4082842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fld id="{63959C7F-D345-4F87-AFA0-0F5302F9D291}" type="slidenum">
              <a:rPr lang="pt-BR" sz="1200" smtClean="0">
                <a:solidFill>
                  <a:srgbClr val="000000"/>
                </a:solidFill>
              </a:rPr>
              <a:pPr/>
              <a:t>10</a:t>
            </a:fld>
            <a:endParaRPr lang="pt-BR" sz="1200" dirty="0" smtClean="0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925" y="4860484"/>
            <a:ext cx="5669719" cy="4596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46972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641839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3122173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602507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4082842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fld id="{63959C7F-D345-4F87-AFA0-0F5302F9D291}" type="slidenum">
              <a:rPr lang="pt-BR" sz="1200" smtClean="0">
                <a:solidFill>
                  <a:srgbClr val="000000"/>
                </a:solidFill>
              </a:rPr>
              <a:pPr/>
              <a:t>11</a:t>
            </a:fld>
            <a:endParaRPr lang="pt-BR" sz="1200" dirty="0" smtClean="0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925" y="4860484"/>
            <a:ext cx="5669719" cy="4596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46972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641839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3122173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602507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4082842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fld id="{63959C7F-D345-4F87-AFA0-0F5302F9D291}" type="slidenum">
              <a:rPr lang="pt-BR" sz="1200" smtClean="0">
                <a:solidFill>
                  <a:srgbClr val="000000"/>
                </a:solidFill>
              </a:rPr>
              <a:pPr/>
              <a:t>12</a:t>
            </a:fld>
            <a:endParaRPr lang="pt-BR" sz="1200" dirty="0" smtClean="0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925" y="4860484"/>
            <a:ext cx="5669719" cy="4596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46972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641839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3122173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602507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4082842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fld id="{63959C7F-D345-4F87-AFA0-0F5302F9D291}" type="slidenum">
              <a:rPr lang="pt-BR" sz="1200" smtClean="0">
                <a:solidFill>
                  <a:srgbClr val="000000"/>
                </a:solidFill>
              </a:rPr>
              <a:pPr/>
              <a:t>13</a:t>
            </a:fld>
            <a:endParaRPr lang="pt-BR" sz="1200" dirty="0" smtClean="0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925" y="4860484"/>
            <a:ext cx="5669719" cy="4596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46972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641839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3122173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602507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4082842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fld id="{63959C7F-D345-4F87-AFA0-0F5302F9D291}" type="slidenum">
              <a:rPr lang="pt-BR" sz="1200" smtClean="0">
                <a:solidFill>
                  <a:srgbClr val="000000"/>
                </a:solidFill>
              </a:rPr>
              <a:pPr/>
              <a:t>14</a:t>
            </a:fld>
            <a:endParaRPr lang="pt-BR" sz="1200" dirty="0" smtClean="0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925" y="4860484"/>
            <a:ext cx="5669719" cy="4596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46972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DD33D627-C748-4C32-83C5-932AE2F7C951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824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641839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3122173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602507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4082842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fld id="{63959C7F-D345-4F87-AFA0-0F5302F9D291}" type="slidenum">
              <a:rPr lang="pt-BR" sz="1200" smtClean="0">
                <a:solidFill>
                  <a:srgbClr val="000000"/>
                </a:solidFill>
              </a:rPr>
              <a:pPr/>
              <a:t>2</a:t>
            </a:fld>
            <a:endParaRPr lang="pt-BR" sz="1200" dirty="0" smtClean="0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925" y="4860484"/>
            <a:ext cx="5669719" cy="4596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5062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641839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3122173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602507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4082842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fld id="{63959C7F-D345-4F87-AFA0-0F5302F9D291}" type="slidenum">
              <a:rPr lang="pt-BR" sz="1200" smtClean="0">
                <a:solidFill>
                  <a:srgbClr val="000000"/>
                </a:solidFill>
              </a:rPr>
              <a:pPr/>
              <a:t>3</a:t>
            </a:fld>
            <a:endParaRPr lang="pt-BR" sz="1200" dirty="0" smtClean="0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925" y="4860484"/>
            <a:ext cx="5669719" cy="4596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4816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641839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3122173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602507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4082842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fld id="{63959C7F-D345-4F87-AFA0-0F5302F9D291}" type="slidenum">
              <a:rPr lang="pt-BR" sz="1200" smtClean="0">
                <a:solidFill>
                  <a:srgbClr val="000000"/>
                </a:solidFill>
              </a:rPr>
              <a:pPr/>
              <a:t>4</a:t>
            </a:fld>
            <a:endParaRPr lang="pt-BR" sz="1200" dirty="0" smtClean="0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925" y="4860484"/>
            <a:ext cx="5669719" cy="4596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26645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641839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3122173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602507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4082842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fld id="{63959C7F-D345-4F87-AFA0-0F5302F9D291}" type="slidenum">
              <a:rPr lang="pt-BR" sz="1200" smtClean="0">
                <a:solidFill>
                  <a:srgbClr val="000000"/>
                </a:solidFill>
              </a:rPr>
              <a:pPr/>
              <a:t>5</a:t>
            </a:fld>
            <a:endParaRPr lang="pt-BR" sz="1200" dirty="0" smtClean="0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925" y="4860484"/>
            <a:ext cx="5669719" cy="4596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046376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641839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3122173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602507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4082842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fld id="{63959C7F-D345-4F87-AFA0-0F5302F9D291}" type="slidenum">
              <a:rPr lang="pt-BR" sz="1200" smtClean="0">
                <a:solidFill>
                  <a:srgbClr val="000000"/>
                </a:solidFill>
              </a:rPr>
              <a:pPr/>
              <a:t>6</a:t>
            </a:fld>
            <a:endParaRPr lang="pt-BR" sz="1200" dirty="0" smtClean="0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925" y="4860484"/>
            <a:ext cx="5669719" cy="4596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53481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641839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3122173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602507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4082842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fld id="{63959C7F-D345-4F87-AFA0-0F5302F9D291}" type="slidenum">
              <a:rPr lang="pt-BR" sz="1200" smtClean="0">
                <a:solidFill>
                  <a:srgbClr val="000000"/>
                </a:solidFill>
              </a:rPr>
              <a:pPr/>
              <a:t>7</a:t>
            </a:fld>
            <a:endParaRPr lang="pt-BR" sz="1200" dirty="0" smtClean="0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925" y="4860484"/>
            <a:ext cx="5669719" cy="4596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34816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641839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3122173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602507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4082842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fld id="{63959C7F-D345-4F87-AFA0-0F5302F9D291}" type="slidenum">
              <a:rPr lang="pt-BR" sz="1200" smtClean="0">
                <a:solidFill>
                  <a:srgbClr val="000000"/>
                </a:solidFill>
              </a:rPr>
              <a:pPr/>
              <a:t>8</a:t>
            </a:fld>
            <a:endParaRPr lang="pt-BR" sz="1200" dirty="0" smtClean="0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925" y="4860484"/>
            <a:ext cx="5669719" cy="4596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46972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641839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3122173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602507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4082842" indent="-240167" defTabSz="471996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70327" algn="l"/>
                <a:tab pos="942323" algn="l"/>
                <a:tab pos="1414318" algn="l"/>
                <a:tab pos="1886313" algn="l"/>
                <a:tab pos="2358308" algn="l"/>
                <a:tab pos="2830304" algn="l"/>
                <a:tab pos="3302298" algn="l"/>
                <a:tab pos="3774294" algn="l"/>
                <a:tab pos="4246289" algn="l"/>
                <a:tab pos="4718285" algn="l"/>
                <a:tab pos="5190279" algn="l"/>
                <a:tab pos="5662275" algn="l"/>
                <a:tab pos="6134270" algn="l"/>
                <a:tab pos="6606265" algn="l"/>
                <a:tab pos="7078260" algn="l"/>
                <a:tab pos="7550256" algn="l"/>
                <a:tab pos="8022250" algn="l"/>
                <a:tab pos="8494246" algn="l"/>
                <a:tab pos="8966241" algn="l"/>
                <a:tab pos="9438236" algn="l"/>
              </a:tabLst>
              <a:defRPr sz="25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fld id="{63959C7F-D345-4F87-AFA0-0F5302F9D291}" type="slidenum">
              <a:rPr lang="pt-BR" sz="1200" smtClean="0">
                <a:solidFill>
                  <a:srgbClr val="000000"/>
                </a:solidFill>
              </a:rPr>
              <a:pPr/>
              <a:t>9</a:t>
            </a:fld>
            <a:endParaRPr lang="pt-BR" sz="1200" dirty="0" smtClean="0">
              <a:solidFill>
                <a:srgbClr val="000000"/>
              </a:solidFill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9013" y="768350"/>
            <a:ext cx="5118100" cy="3838575"/>
          </a:xfrm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8925" y="4860484"/>
            <a:ext cx="5669719" cy="45961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74697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04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6390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19875" y="174625"/>
            <a:ext cx="2054225" cy="59436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0275" cy="59436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359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65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4012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2250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59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51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18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264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98548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0984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solidFill>
            <a:srgbClr val="0935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24"/>
          <a:stretch>
            <a:fillRect/>
          </a:stretch>
        </p:blipFill>
        <p:spPr bwMode="auto">
          <a:xfrm>
            <a:off x="7761288" y="125413"/>
            <a:ext cx="1185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490538"/>
            <a:ext cx="9144000" cy="42862"/>
          </a:xfrm>
          <a:prstGeom prst="rect">
            <a:avLst/>
          </a:prstGeom>
          <a:solidFill>
            <a:srgbClr val="000000"/>
          </a:solidFill>
          <a:ln w="648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169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69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da estrutura de tópicos</a:t>
            </a:r>
          </a:p>
          <a:p>
            <a:pPr lvl="1"/>
            <a:r>
              <a:rPr lang="en-GB" smtClean="0"/>
              <a:t>2º Nível da estrutura de tópicos</a:t>
            </a:r>
          </a:p>
          <a:p>
            <a:pPr lvl="2"/>
            <a:r>
              <a:rPr lang="en-GB" smtClean="0"/>
              <a:t>3º Nível da estrutura de tópicos</a:t>
            </a:r>
          </a:p>
          <a:p>
            <a:pPr lvl="3"/>
            <a:r>
              <a:rPr lang="en-GB" smtClean="0"/>
              <a:t>4º Nível da estrutura de tópicos</a:t>
            </a:r>
          </a:p>
          <a:p>
            <a:pPr lvl="4"/>
            <a:r>
              <a:rPr lang="en-GB" smtClean="0"/>
              <a:t>5º Nível da estrutura de tópicos</a:t>
            </a:r>
          </a:p>
          <a:p>
            <a:pPr lvl="4"/>
            <a:r>
              <a:rPr lang="en-GB" smtClean="0"/>
              <a:t>6º Nível da estrutura de tópicos</a:t>
            </a:r>
          </a:p>
          <a:p>
            <a:pPr lvl="4"/>
            <a:r>
              <a:rPr lang="en-GB" smtClean="0"/>
              <a:t>7º Nível da estrutura de tópicos</a:t>
            </a:r>
          </a:p>
          <a:p>
            <a:pPr lvl="4"/>
            <a:r>
              <a:rPr lang="en-GB" smtClean="0"/>
              <a:t>8º Nível da estrutura de tópicos</a:t>
            </a:r>
          </a:p>
          <a:p>
            <a:pPr lvl="4"/>
            <a:r>
              <a:rPr lang="en-GB" smtClean="0"/>
              <a:t>9º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Times New Roman" pitchFamily="18" charset="0"/>
          <a:ea typeface="SimSun" pitchFamily="2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1143000" cy="3962400"/>
          </a:xfrm>
          <a:prstGeom prst="rect">
            <a:avLst/>
          </a:prstGeom>
          <a:solidFill>
            <a:srgbClr val="0935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052" name="Rectangle 3" descr="Blue rectangle"/>
          <p:cNvSpPr>
            <a:spLocks noChangeArrowheads="1"/>
          </p:cNvSpPr>
          <p:nvPr/>
        </p:nvSpPr>
        <p:spPr bwMode="auto">
          <a:xfrm>
            <a:off x="0" y="3962400"/>
            <a:ext cx="1143000" cy="2895600"/>
          </a:xfrm>
          <a:prstGeom prst="rect">
            <a:avLst/>
          </a:prstGeom>
          <a:solidFill>
            <a:srgbClr val="6E81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055" name="Picture 6" descr="Instituto Brasileiro de Geografia e Estatística  (IBGE)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31051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6" name="Rectangle 7" descr="Solid black line"/>
          <p:cNvSpPr>
            <a:spLocks noChangeArrowheads="1"/>
          </p:cNvSpPr>
          <p:nvPr/>
        </p:nvSpPr>
        <p:spPr bwMode="auto">
          <a:xfrm>
            <a:off x="0" y="3886200"/>
            <a:ext cx="9144000" cy="7620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74999"/>
            <a:ext cx="7772400" cy="1470025"/>
          </a:xfrm>
        </p:spPr>
        <p:txBody>
          <a:bodyPr/>
          <a:lstStyle/>
          <a:p>
            <a:pPr lvl="0" eaLnBrk="1"/>
            <a:r>
              <a:rPr lang="en-US" sz="2800" b="1" kern="1200" dirty="0">
                <a:solidFill>
                  <a:srgbClr val="093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People with disabilities: a comparison between the results for the 2000 and 2010 Population Censuses</a:t>
            </a:r>
            <a:br>
              <a:rPr lang="en-US" sz="2800" b="1" kern="1200" dirty="0">
                <a:solidFill>
                  <a:srgbClr val="0935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3688" y="5708848"/>
            <a:ext cx="6400800" cy="960512"/>
          </a:xfrm>
        </p:spPr>
        <p:txBody>
          <a:bodyPr/>
          <a:lstStyle/>
          <a:p>
            <a:pPr lvl="0" algn="r">
              <a:spcBef>
                <a:spcPct val="0"/>
              </a:spcBef>
              <a:buClrTx/>
            </a:pPr>
            <a:r>
              <a:rPr lang="pt-BR" sz="1600" b="1" kern="1200" dirty="0">
                <a:latin typeface="Univers" pitchFamily="34" charset="0"/>
                <a:ea typeface="SimSun" pitchFamily="2" charset="-122"/>
              </a:rPr>
              <a:t>Andréa Borges Paim, IBGE/Brazil</a:t>
            </a:r>
          </a:p>
          <a:p>
            <a:pPr lvl="0" algn="r">
              <a:spcBef>
                <a:spcPct val="0"/>
              </a:spcBef>
              <a:buClrTx/>
            </a:pPr>
            <a:r>
              <a:rPr lang="en-US" sz="1600" b="1" kern="1200" dirty="0">
                <a:latin typeface="Univers" pitchFamily="34" charset="0"/>
                <a:ea typeface="SimSun" pitchFamily="2" charset="-122"/>
              </a:rPr>
              <a:t>15th Meeting of the Washington Group on Disability Statistics</a:t>
            </a:r>
          </a:p>
          <a:p>
            <a:pPr lvl="0" algn="r">
              <a:spcBef>
                <a:spcPct val="0"/>
              </a:spcBef>
              <a:buClrTx/>
            </a:pPr>
            <a:r>
              <a:rPr lang="en-US" sz="1600" b="1" kern="1200" dirty="0">
                <a:latin typeface="Univers" pitchFamily="34" charset="0"/>
                <a:ea typeface="SimSun" pitchFamily="2" charset="-122"/>
              </a:rPr>
              <a:t>October 27th – 29th, </a:t>
            </a:r>
            <a:r>
              <a:rPr lang="en-US" sz="1600" b="1" kern="1200" dirty="0" smtClean="0">
                <a:latin typeface="Univers" pitchFamily="34" charset="0"/>
                <a:ea typeface="SimSun" pitchFamily="2" charset="-122"/>
              </a:rPr>
              <a:t>2015</a:t>
            </a:r>
            <a:endParaRPr lang="en-US" sz="1600" b="1" kern="1200" dirty="0">
              <a:latin typeface="Univers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0306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pic>
        <p:nvPicPr>
          <p:cNvPr id="8" name="Picture 7" descr="Chart showing results from Eight-digit code analysi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08" y="1392443"/>
            <a:ext cx="8503920" cy="5419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88" y="0"/>
            <a:ext cx="8216900" cy="525461"/>
          </a:xfrm>
        </p:spPr>
        <p:txBody>
          <a:bodyPr/>
          <a:lstStyle/>
          <a:p>
            <a:pPr lvl="0"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Eight-digit code </a:t>
            </a:r>
            <a:r>
              <a:rPr lang="en-US" sz="24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576" y="692696"/>
            <a:ext cx="2170584" cy="855662"/>
          </a:xfr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/>
          <a:lstStyle/>
          <a:p>
            <a:pPr marL="0" lvl="0" indent="0" algn="ctr">
              <a:spcBef>
                <a:spcPts val="0"/>
              </a:spcBef>
            </a:pPr>
            <a:r>
              <a:rPr lang="pt-BR" sz="2400" b="1" kern="1200" dirty="0">
                <a:solidFill>
                  <a:srgbClr val="FFFFFF"/>
                </a:solidFill>
                <a:latin typeface="Calibri" pitchFamily="34" charset="0"/>
              </a:rPr>
              <a:t>Brazil</a:t>
            </a:r>
          </a:p>
          <a:p>
            <a:pPr marL="0" lvl="0" indent="0" algn="ctr">
              <a:spcBef>
                <a:spcPts val="0"/>
              </a:spcBef>
            </a:pPr>
            <a:r>
              <a:rPr lang="pt-BR" sz="2400" b="1" kern="1200" dirty="0">
                <a:solidFill>
                  <a:srgbClr val="FFFFFF"/>
                </a:solidFill>
                <a:latin typeface="Calibri" pitchFamily="34" charset="0"/>
              </a:rPr>
              <a:t>%2010 - %2000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25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5465" y="-111127"/>
            <a:ext cx="8216900" cy="773093"/>
          </a:xfrm>
        </p:spPr>
        <p:txBody>
          <a:bodyPr/>
          <a:lstStyle/>
          <a:p>
            <a:pPr lvl="0"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Eight-digit code </a:t>
            </a:r>
            <a:r>
              <a:rPr lang="en-US" sz="24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analysis</a:t>
            </a:r>
            <a:endParaRPr lang="en-US" dirty="0"/>
          </a:p>
        </p:txBody>
      </p:sp>
      <p:pic>
        <p:nvPicPr>
          <p:cNvPr id="6" name="Picture 5" descr="Diagram showing process for Eight-digit code analysi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49" y="1268760"/>
            <a:ext cx="8052816" cy="492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325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pic>
        <p:nvPicPr>
          <p:cNvPr id="6" name="Picture 5" descr="Chart showing results from Eight-digit code analysi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6" y="822920"/>
            <a:ext cx="8430768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88" y="-387424"/>
            <a:ext cx="8216900" cy="1205580"/>
          </a:xfrm>
        </p:spPr>
        <p:txBody>
          <a:bodyPr/>
          <a:lstStyle/>
          <a:p>
            <a:pPr lvl="0"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Eight-digit code </a:t>
            </a:r>
            <a:r>
              <a:rPr lang="en-US" sz="24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analysis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89248" y="908721"/>
            <a:ext cx="2170584" cy="747054"/>
          </a:xfr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/>
          <a:lstStyle/>
          <a:p>
            <a:pPr marL="0" lvl="0" indent="0" algn="ctr">
              <a:spcBef>
                <a:spcPts val="0"/>
              </a:spcBef>
            </a:pPr>
            <a:r>
              <a:rPr lang="pt-BR" sz="2400" b="1" kern="1200" dirty="0">
                <a:solidFill>
                  <a:srgbClr val="FFFFFF"/>
                </a:solidFill>
                <a:latin typeface="Calibri" pitchFamily="34" charset="0"/>
              </a:rPr>
              <a:t>Brazil</a:t>
            </a:r>
          </a:p>
          <a:p>
            <a:pPr marL="0" lvl="0" indent="0" algn="ctr">
              <a:spcBef>
                <a:spcPts val="0"/>
              </a:spcBef>
            </a:pPr>
            <a:r>
              <a:rPr lang="pt-BR" sz="2400" b="1" kern="1200" dirty="0">
                <a:solidFill>
                  <a:srgbClr val="FFFFFF"/>
                </a:solidFill>
                <a:latin typeface="Calibri" pitchFamily="34" charset="0"/>
              </a:rPr>
              <a:t>%2010 - %2000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25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886200" y="2935288"/>
            <a:ext cx="1371600" cy="34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/>
              <a:t>00 Seeing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886200" y="3651250"/>
            <a:ext cx="1371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/>
              <a:t>00 Mental</a:t>
            </a:r>
          </a:p>
        </p:txBody>
      </p:sp>
      <p:grpSp>
        <p:nvGrpSpPr>
          <p:cNvPr id="27" name="Grupo 26" descr="Chart showing age and sex composition for people reporting difficulty seeing in the 2000 and 2010 Brazilian Censuses"/>
          <p:cNvGrpSpPr/>
          <p:nvPr/>
        </p:nvGrpSpPr>
        <p:grpSpPr>
          <a:xfrm>
            <a:off x="2320664" y="1281754"/>
            <a:ext cx="4861211" cy="5361956"/>
            <a:chOff x="2320664" y="1071522"/>
            <a:chExt cx="4861211" cy="5361956"/>
          </a:xfrm>
        </p:grpSpPr>
        <p:graphicFrame>
          <p:nvGraphicFramePr>
            <p:cNvPr id="25" name="Chart 6"/>
            <p:cNvGraphicFramePr>
              <a:graphicFrameLocks/>
            </p:cNvGraphicFramePr>
            <p:nvPr/>
          </p:nvGraphicFramePr>
          <p:xfrm>
            <a:off x="2329238" y="1071522"/>
            <a:ext cx="4844063" cy="26100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6" name="Chart 7"/>
            <p:cNvGraphicFramePr>
              <a:graphicFrameLocks/>
            </p:cNvGraphicFramePr>
            <p:nvPr/>
          </p:nvGraphicFramePr>
          <p:xfrm>
            <a:off x="2320664" y="3786190"/>
            <a:ext cx="4861211" cy="26472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2" y="-99392"/>
            <a:ext cx="8216900" cy="669925"/>
          </a:xfrm>
        </p:spPr>
        <p:txBody>
          <a:bodyPr/>
          <a:lstStyle/>
          <a:p>
            <a:pPr lvl="0"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Age and sex </a:t>
            </a:r>
            <a:r>
              <a:rPr lang="en-US" sz="24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648" y="692697"/>
            <a:ext cx="6995120" cy="360040"/>
          </a:xfr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/>
          <a:lstStyle/>
          <a:p>
            <a:pPr marL="0" lvl="0" indent="0" algn="ctr">
              <a:spcBef>
                <a:spcPct val="50000"/>
              </a:spcBef>
            </a:pPr>
            <a:r>
              <a:rPr lang="en-US" sz="2000" b="1" kern="1200" dirty="0">
                <a:solidFill>
                  <a:srgbClr val="FFFFFF"/>
                </a:solidFill>
                <a:latin typeface="Calibri" pitchFamily="34" charset="0"/>
              </a:rPr>
              <a:t>People that reported difficulty in seeing:  Brazil, </a:t>
            </a:r>
            <a:r>
              <a:rPr lang="en-US" sz="2000" b="1" kern="1200" dirty="0" smtClean="0">
                <a:solidFill>
                  <a:srgbClr val="FFFFFF"/>
                </a:solidFill>
                <a:latin typeface="Calibri" pitchFamily="34" charset="0"/>
              </a:rPr>
              <a:t>2000-2010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25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pic>
        <p:nvPicPr>
          <p:cNvPr id="6" name="Picture 5" descr="Bar graph showing percentage of people reporting difficulty seeing in the 2000 and 2010 Brazilian Censuses by geographical are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24" y="1405080"/>
            <a:ext cx="8144256" cy="5480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88" y="-113805"/>
            <a:ext cx="8216900" cy="769588"/>
          </a:xfrm>
        </p:spPr>
        <p:txBody>
          <a:bodyPr/>
          <a:lstStyle/>
          <a:p>
            <a:pPr lvl="0"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Disability by geographical </a:t>
            </a:r>
            <a:r>
              <a:rPr lang="en-US" sz="24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296" y="764704"/>
            <a:ext cx="6851104" cy="887933"/>
          </a:xfr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/>
          <a:lstStyle/>
          <a:p>
            <a:pPr marL="0" lvl="0" indent="0" algn="ctr">
              <a:spcBef>
                <a:spcPts val="0"/>
              </a:spcBef>
            </a:pPr>
            <a:r>
              <a:rPr lang="en-US" sz="2400" b="1" kern="1200" dirty="0">
                <a:solidFill>
                  <a:srgbClr val="FFFFFF"/>
                </a:solidFill>
                <a:latin typeface="Calibri" pitchFamily="34" charset="0"/>
              </a:rPr>
              <a:t>People that reported to have difficulty to see.</a:t>
            </a:r>
          </a:p>
          <a:p>
            <a:pPr marL="0" lvl="0" indent="0" algn="ctr">
              <a:spcBef>
                <a:spcPts val="0"/>
              </a:spcBef>
            </a:pPr>
            <a:r>
              <a:rPr lang="en-US" sz="2400" b="1" kern="1200" dirty="0">
                <a:solidFill>
                  <a:srgbClr val="FFFFFF"/>
                </a:solidFill>
                <a:latin typeface="Calibri" pitchFamily="34" charset="0"/>
              </a:rPr>
              <a:t>Brazilian Federation Units, 2000-2010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25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pic>
        <p:nvPicPr>
          <p:cNvPr id="4" name="Picture 2" descr="Image of five figures holding hands.  One is holding a crutch and another is sitting in a wheelch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44" y="2852948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16900" cy="1339850"/>
          </a:xfrm>
        </p:spPr>
        <p:txBody>
          <a:bodyPr/>
          <a:lstStyle/>
          <a:p>
            <a:pPr lvl="0"/>
            <a:r>
              <a:rPr lang="pt-BR" sz="3600" b="1" i="1" kern="1200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+mn-cs"/>
              </a:rPr>
              <a:t>Thank you!</a:t>
            </a:r>
            <a:br>
              <a:rPr lang="pt-BR" sz="3600" b="1" i="1" kern="1200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imSun" pitchFamily="2" charset="-122"/>
                <a:cs typeface="+mn-cs"/>
              </a:rPr>
            </a:br>
            <a:r>
              <a:rPr lang="pt-BR" sz="3600" b="1" i="1" kern="1200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SimSun" pitchFamily="2" charset="-122"/>
                <a:cs typeface="+mn-cs"/>
              </a:rPr>
              <a:t/>
            </a:r>
            <a:br>
              <a:rPr lang="pt-BR" sz="3600" b="1" i="1" kern="1200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SimSun" pitchFamily="2" charset="-122"/>
                <a:cs typeface="+mn-cs"/>
              </a:rPr>
            </a:br>
            <a:r>
              <a:rPr lang="pt-BR" sz="3600" b="1" i="1" kern="1200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SimSun" pitchFamily="2" charset="-122"/>
                <a:cs typeface="+mn-cs"/>
              </a:rPr>
              <a:t>andrea.borges@ibge.gov.br</a:t>
            </a:r>
            <a:br>
              <a:rPr lang="pt-BR" sz="3600" b="1" i="1" kern="1200" dirty="0">
                <a:ln w="1905"/>
                <a:gradFill>
                  <a:gsLst>
                    <a:gs pos="0">
                      <a:srgbClr val="2D2DB9">
                        <a:shade val="20000"/>
                        <a:satMod val="200000"/>
                      </a:srgbClr>
                    </a:gs>
                    <a:gs pos="78000">
                      <a:srgbClr val="2D2DB9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2D2DB9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SimSun" pitchFamily="2" charset="-122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8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63612" y="1196752"/>
            <a:ext cx="8216900" cy="4513262"/>
          </a:xfrm>
        </p:spPr>
        <p:txBody>
          <a:bodyPr/>
          <a:lstStyle/>
          <a:p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</a:rPr>
              <a:t>Disability questions in 2000 and </a:t>
            </a:r>
            <a:r>
              <a:rPr lang="en-US" sz="24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</a:rPr>
              <a:t>2010 Censuses</a:t>
            </a:r>
          </a:p>
          <a:p>
            <a:endParaRPr lang="en-US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" pitchFamily="34" charset="0"/>
              <a:ea typeface="SimSun" pitchFamily="2" charset="-122"/>
            </a:endParaRPr>
          </a:p>
          <a:p>
            <a:pPr marL="0" lvl="0" indent="0">
              <a:spcBef>
                <a:spcPct val="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</a:rPr>
              <a:t>Disability prevalence, 2000 and 2010 </a:t>
            </a:r>
            <a:r>
              <a:rPr lang="en-US" sz="24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</a:rPr>
              <a:t>Censuses</a:t>
            </a:r>
          </a:p>
          <a:p>
            <a:pPr marL="0" lvl="0" indent="0">
              <a:spcBef>
                <a:spcPct val="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" pitchFamily="34" charset="0"/>
              <a:ea typeface="SimSun" pitchFamily="2" charset="-122"/>
            </a:endParaRPr>
          </a:p>
          <a:p>
            <a:pPr marL="0" lvl="0" indent="0">
              <a:spcBef>
                <a:spcPct val="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</a:rPr>
              <a:t>Eight-digit </a:t>
            </a:r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</a:rPr>
              <a:t>code </a:t>
            </a:r>
            <a:r>
              <a:rPr lang="en-US" sz="24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</a:rPr>
              <a:t>analysis</a:t>
            </a:r>
          </a:p>
          <a:p>
            <a:pPr marL="0" lvl="0" indent="0">
              <a:spcBef>
                <a:spcPct val="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" pitchFamily="34" charset="0"/>
              <a:ea typeface="SimSun" pitchFamily="2" charset="-122"/>
            </a:endParaRPr>
          </a:p>
          <a:p>
            <a:pPr marL="0" lvl="0" indent="0">
              <a:spcBef>
                <a:spcPct val="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</a:rPr>
              <a:t>Age and sex </a:t>
            </a:r>
            <a:r>
              <a:rPr lang="en-US" sz="24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</a:rPr>
              <a:t>composition</a:t>
            </a:r>
          </a:p>
          <a:p>
            <a:pPr marL="0" lvl="0" indent="0">
              <a:spcBef>
                <a:spcPct val="0"/>
              </a:spcBef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" pitchFamily="34" charset="0"/>
              <a:ea typeface="SimSun" pitchFamily="2" charset="-122"/>
            </a:endParaRPr>
          </a:p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</a:rPr>
              <a:t>Disability by geographical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</a:rPr>
              <a:t>areas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56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914400" y="1165225"/>
            <a:ext cx="7696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just">
              <a:buClrTx/>
              <a:buFontTx/>
              <a:buNone/>
            </a:pPr>
            <a:r>
              <a:rPr lang="pt-BR" sz="2600">
                <a:solidFill>
                  <a:srgbClr val="C42B1A"/>
                </a:solidFill>
                <a:latin typeface="Univers ATT" charset="0"/>
                <a:cs typeface="Times New Roman" pitchFamily="18" charset="0"/>
              </a:rPr>
              <a:t> </a:t>
            </a:r>
          </a:p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600">
                <a:solidFill>
                  <a:srgbClr val="000000"/>
                </a:solidFill>
                <a:latin typeface="Univers ATT" charset="0"/>
                <a:cs typeface="Times New Roman" pitchFamily="18" charset="0"/>
              </a:rPr>
              <a:t> </a:t>
            </a:r>
          </a:p>
          <a:p>
            <a:pPr algn="just">
              <a:buClrTx/>
              <a:buFontTx/>
              <a:buNone/>
            </a:pPr>
            <a:endParaRPr lang="pt-BR" sz="2600">
              <a:solidFill>
                <a:srgbClr val="000000"/>
              </a:solidFill>
              <a:latin typeface="Univers ATT" charset="0"/>
              <a:cs typeface="Times New Roman" pitchFamily="18" charset="0"/>
            </a:endParaRPr>
          </a:p>
          <a:p>
            <a:pPr algn="just">
              <a:buClrTx/>
              <a:buFontTx/>
              <a:buNone/>
            </a:pPr>
            <a:r>
              <a:rPr lang="pt-BR" sz="2600">
                <a:solidFill>
                  <a:srgbClr val="000000"/>
                </a:solidFill>
                <a:latin typeface="Univers ATT" charset="0"/>
                <a:cs typeface="Times New Roman" pitchFamily="18" charset="0"/>
              </a:rPr>
              <a:t> 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762000" y="752645"/>
            <a:ext cx="8202488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marL="342900" indent="-342900" algn="just">
              <a:buClrTx/>
              <a:buFont typeface="Wingdings" pitchFamily="2" charset="2"/>
              <a:buChar char="§"/>
            </a:pPr>
            <a:endParaRPr lang="pt-BR" sz="2200" dirty="0">
              <a:solidFill>
                <a:srgbClr val="000000"/>
              </a:solidFill>
              <a:latin typeface="Univers ATT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596" y="-387424"/>
            <a:ext cx="8216900" cy="1339850"/>
          </a:xfrm>
        </p:spPr>
        <p:txBody>
          <a:bodyPr/>
          <a:lstStyle/>
          <a:p>
            <a:pPr algn="l"/>
            <a:r>
              <a:rPr lang="en-US" sz="22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Disability questions in 2000 and </a:t>
            </a:r>
            <a:r>
              <a:rPr lang="en-US" sz="22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2010 Censuses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596" y="643930"/>
            <a:ext cx="8216900" cy="4513262"/>
          </a:xfrm>
        </p:spPr>
        <p:txBody>
          <a:bodyPr/>
          <a:lstStyle/>
          <a:p>
            <a:pPr lvl="0"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US" b="1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Seeing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b="1" kern="12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SimSun" pitchFamily="2" charset="-122"/>
                <a:cs typeface="Times New Roman" pitchFamily="18" charset="0"/>
              </a:rPr>
              <a:t>		2000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	How do you evaluate your ability to see?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	(If you wear glasses of contact lens, please make your evaluation 	while using it)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	1 – Unable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	2 – A lot of permanent difficulty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	3 – Some permanent difficulty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	4 – No difficulty</a:t>
            </a:r>
          </a:p>
          <a:p>
            <a:pPr marL="0" lvl="0" indent="0" algn="just">
              <a:spcBef>
                <a:spcPct val="0"/>
              </a:spcBef>
              <a:buClrTx/>
            </a:pPr>
            <a:endParaRPr lang="en-US" sz="2200" kern="1200" dirty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en-US" sz="2200" b="1" kern="1200" dirty="0" smtClean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SimSun" pitchFamily="2" charset="-122"/>
                <a:cs typeface="Times New Roman" pitchFamily="18" charset="0"/>
              </a:rPr>
              <a:t>2010</a:t>
            </a:r>
          </a:p>
          <a:p>
            <a:pPr marL="0" lvl="1" indent="0" algn="just">
              <a:spcBef>
                <a:spcPct val="0"/>
              </a:spcBef>
              <a:buClrTx/>
            </a:pPr>
            <a:r>
              <a:rPr lang="en-US" sz="2200" kern="12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	Do you have permanent difficulty to see? (If you wear glasses of 		contact lens, please make your evaluation while using it) </a:t>
            </a:r>
          </a:p>
          <a:p>
            <a:pPr marL="0" lvl="1" indent="0" algn="just">
              <a:spcBef>
                <a:spcPct val="0"/>
              </a:spcBef>
              <a:buClrTx/>
            </a:pPr>
            <a:r>
              <a:rPr lang="en-US" sz="2200" kern="12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	1 – Yes, cannot do at all</a:t>
            </a:r>
          </a:p>
          <a:p>
            <a:pPr marL="0" lvl="1" indent="0" algn="just">
              <a:spcBef>
                <a:spcPct val="0"/>
              </a:spcBef>
              <a:buClrTx/>
            </a:pPr>
            <a:r>
              <a:rPr lang="en-US" sz="2200" kern="12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	2 – Yes, a lot of difficulty</a:t>
            </a:r>
          </a:p>
          <a:p>
            <a:pPr marL="0" lvl="1" indent="0" algn="just">
              <a:spcBef>
                <a:spcPct val="0"/>
              </a:spcBef>
              <a:buClrTx/>
            </a:pPr>
            <a:r>
              <a:rPr lang="en-US" sz="2200" kern="12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	3 – Yes, some difficulty</a:t>
            </a:r>
          </a:p>
          <a:p>
            <a:pPr marL="0" lvl="1" indent="0" algn="just">
              <a:spcBef>
                <a:spcPct val="0"/>
              </a:spcBef>
              <a:buClrTx/>
            </a:pPr>
            <a:r>
              <a:rPr lang="en-US" sz="2200" kern="12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	4 – No, no difficulty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59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914400" y="1165225"/>
            <a:ext cx="7696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just">
              <a:buClrTx/>
              <a:buFontTx/>
              <a:buNone/>
            </a:pPr>
            <a:r>
              <a:rPr lang="pt-BR" sz="2600">
                <a:solidFill>
                  <a:srgbClr val="C42B1A"/>
                </a:solidFill>
                <a:latin typeface="Univers ATT" charset="0"/>
                <a:cs typeface="Times New Roman" pitchFamily="18" charset="0"/>
              </a:rPr>
              <a:t> </a:t>
            </a:r>
          </a:p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600">
                <a:solidFill>
                  <a:srgbClr val="000000"/>
                </a:solidFill>
                <a:latin typeface="Univers ATT" charset="0"/>
                <a:cs typeface="Times New Roman" pitchFamily="18" charset="0"/>
              </a:rPr>
              <a:t> </a:t>
            </a:r>
          </a:p>
          <a:p>
            <a:pPr algn="just">
              <a:buClrTx/>
              <a:buFontTx/>
              <a:buNone/>
            </a:pPr>
            <a:endParaRPr lang="pt-BR" sz="2600">
              <a:solidFill>
                <a:srgbClr val="000000"/>
              </a:solidFill>
              <a:latin typeface="Univers ATT" charset="0"/>
              <a:cs typeface="Times New Roman" pitchFamily="18" charset="0"/>
            </a:endParaRPr>
          </a:p>
          <a:p>
            <a:pPr algn="just">
              <a:buClrTx/>
              <a:buFontTx/>
              <a:buNone/>
            </a:pPr>
            <a:r>
              <a:rPr lang="pt-BR" sz="2600">
                <a:solidFill>
                  <a:srgbClr val="000000"/>
                </a:solidFill>
                <a:latin typeface="Univers ATT" charset="0"/>
                <a:cs typeface="Times New Roman" pitchFamily="18" charset="0"/>
              </a:rPr>
              <a:t> 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762000" y="752645"/>
            <a:ext cx="8202488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marL="342900" indent="-342900" algn="just">
              <a:buClrTx/>
              <a:buFont typeface="Wingdings" pitchFamily="2" charset="2"/>
              <a:buChar char="§"/>
            </a:pPr>
            <a:endParaRPr lang="pt-BR" sz="2200" dirty="0">
              <a:solidFill>
                <a:srgbClr val="000000"/>
              </a:solidFill>
              <a:latin typeface="Univers ATT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596" y="-387424"/>
            <a:ext cx="8216900" cy="1339850"/>
          </a:xfrm>
        </p:spPr>
        <p:txBody>
          <a:bodyPr/>
          <a:lstStyle/>
          <a:p>
            <a:pPr algn="l"/>
            <a:r>
              <a:rPr lang="en-US" sz="22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Disability questions in 2000 and </a:t>
            </a:r>
            <a:r>
              <a:rPr lang="en-US" sz="22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2010 Censuses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596" y="643930"/>
            <a:ext cx="8216900" cy="4513262"/>
          </a:xfrm>
        </p:spPr>
        <p:txBody>
          <a:bodyPr/>
          <a:lstStyle/>
          <a:p>
            <a:pPr lvl="0"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US" b="1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Hearing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en-US" sz="2200" b="1" kern="12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SimSun" pitchFamily="2" charset="-122"/>
                <a:cs typeface="Times New Roman" pitchFamily="18" charset="0"/>
              </a:rPr>
              <a:t>2000</a:t>
            </a:r>
            <a:endParaRPr lang="en-US" sz="2200" kern="1200" dirty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How do you evaluate your ability to  hear?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(If you use hearing aid, please make your evaluation while using it)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1 – Unable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2 – A lot of permanent difficulty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3 – Some permanent difficulty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4 – No difficulty</a:t>
            </a:r>
          </a:p>
          <a:p>
            <a:pPr marL="0" lvl="0" indent="0" algn="just">
              <a:spcBef>
                <a:spcPct val="0"/>
              </a:spcBef>
              <a:buClrTx/>
            </a:pPr>
            <a:endParaRPr lang="en-US" sz="2200" kern="1200" dirty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en-US" sz="2200" b="1" kern="1200" dirty="0" smtClean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SimSun" pitchFamily="2" charset="-122"/>
                <a:cs typeface="Times New Roman" pitchFamily="18" charset="0"/>
              </a:rPr>
              <a:t>2010</a:t>
            </a: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:</a:t>
            </a:r>
          </a:p>
          <a:p>
            <a:pPr marL="0" lvl="1" indent="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en-US" sz="2200" kern="12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Do </a:t>
            </a: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you have permanent difficulty to hear? (If you use hearing aid, 		please make your evaluation while using it) </a:t>
            </a:r>
          </a:p>
          <a:p>
            <a:pPr marL="0" lvl="1" indent="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en-US" sz="2200" kern="12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1 </a:t>
            </a: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– Yes, cannot do at all</a:t>
            </a:r>
          </a:p>
          <a:p>
            <a:pPr marL="0" lvl="1" indent="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en-US" sz="2200" kern="12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2 </a:t>
            </a: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– Yes, a lot of difficulty</a:t>
            </a:r>
          </a:p>
          <a:p>
            <a:pPr marL="0" lvl="1" indent="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en-US" sz="2200" kern="12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3 </a:t>
            </a: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– Yes, some difficulty</a:t>
            </a:r>
          </a:p>
          <a:p>
            <a:pPr marL="0" lvl="1" indent="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en-US" sz="2200" kern="12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4 </a:t>
            </a: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– No, no difficulty</a:t>
            </a:r>
          </a:p>
          <a:p>
            <a:pPr marL="0" lvl="0" indent="0" algn="just">
              <a:spcBef>
                <a:spcPct val="0"/>
              </a:spcBef>
              <a:buClrTx/>
            </a:pPr>
            <a:endParaRPr lang="en-US" sz="2200" kern="1200" dirty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78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914400" y="1165225"/>
            <a:ext cx="7696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just">
              <a:buClrTx/>
              <a:buFontTx/>
              <a:buNone/>
            </a:pPr>
            <a:r>
              <a:rPr lang="pt-BR" sz="2600">
                <a:solidFill>
                  <a:srgbClr val="C42B1A"/>
                </a:solidFill>
                <a:latin typeface="Univers ATT" charset="0"/>
                <a:cs typeface="Times New Roman" pitchFamily="18" charset="0"/>
              </a:rPr>
              <a:t> </a:t>
            </a:r>
          </a:p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600">
                <a:solidFill>
                  <a:srgbClr val="000000"/>
                </a:solidFill>
                <a:latin typeface="Univers ATT" charset="0"/>
                <a:cs typeface="Times New Roman" pitchFamily="18" charset="0"/>
              </a:rPr>
              <a:t> </a:t>
            </a:r>
          </a:p>
          <a:p>
            <a:pPr algn="just">
              <a:buClrTx/>
              <a:buFontTx/>
              <a:buNone/>
            </a:pPr>
            <a:endParaRPr lang="pt-BR" sz="2600">
              <a:solidFill>
                <a:srgbClr val="000000"/>
              </a:solidFill>
              <a:latin typeface="Univers ATT" charset="0"/>
              <a:cs typeface="Times New Roman" pitchFamily="18" charset="0"/>
            </a:endParaRPr>
          </a:p>
          <a:p>
            <a:pPr algn="just">
              <a:buClrTx/>
              <a:buFontTx/>
              <a:buNone/>
            </a:pPr>
            <a:r>
              <a:rPr lang="pt-BR" sz="2600">
                <a:solidFill>
                  <a:srgbClr val="000000"/>
                </a:solidFill>
                <a:latin typeface="Univers ATT" charset="0"/>
                <a:cs typeface="Times New Roman" pitchFamily="18" charset="0"/>
              </a:rPr>
              <a:t> 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762000" y="752645"/>
            <a:ext cx="8202488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marL="342900" indent="-342900" algn="just">
              <a:buClrTx/>
              <a:buFont typeface="Wingdings" pitchFamily="2" charset="2"/>
              <a:buChar char="§"/>
            </a:pPr>
            <a:endParaRPr lang="pt-BR" sz="2200" dirty="0">
              <a:solidFill>
                <a:srgbClr val="000000"/>
              </a:solidFill>
              <a:latin typeface="Univers ATT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596" y="-387424"/>
            <a:ext cx="8216900" cy="1339850"/>
          </a:xfrm>
        </p:spPr>
        <p:txBody>
          <a:bodyPr/>
          <a:lstStyle/>
          <a:p>
            <a:pPr algn="l"/>
            <a:r>
              <a:rPr lang="en-US" sz="22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Disability questions in 2000 and </a:t>
            </a:r>
            <a:r>
              <a:rPr lang="en-US" sz="22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2010 Censuses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596" y="643930"/>
            <a:ext cx="8216900" cy="4513262"/>
          </a:xfrm>
        </p:spPr>
        <p:txBody>
          <a:bodyPr/>
          <a:lstStyle/>
          <a:p>
            <a:pPr lvl="0"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US" b="1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Mobility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b="1" kern="12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SimSun" pitchFamily="2" charset="-122"/>
                <a:cs typeface="Times New Roman" pitchFamily="18" charset="0"/>
              </a:rPr>
              <a:t> 	2000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	How do you evaluate your ability to  walk/climbing stairs?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	(If you use a can or walking aid, please make your evaluation while 	using it)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	1 – Unable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	2 – A lot of permanent difficulty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	3 – Some permanent difficulty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	4 – No difficulty</a:t>
            </a:r>
          </a:p>
          <a:p>
            <a:pPr marL="0" lvl="0" indent="0" algn="just">
              <a:spcBef>
                <a:spcPct val="0"/>
              </a:spcBef>
              <a:buClrTx/>
            </a:pPr>
            <a:endParaRPr lang="en-US" sz="900" kern="1200" dirty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en-US" sz="2200" b="1" kern="1200" dirty="0" smtClean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SimSun" pitchFamily="2" charset="-122"/>
                <a:cs typeface="Times New Roman" pitchFamily="18" charset="0"/>
              </a:rPr>
              <a:t>2010</a:t>
            </a:r>
            <a:endParaRPr lang="en-US" sz="2200" kern="1200" dirty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lvl="1" indent="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en-US" sz="2200" kern="12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Do </a:t>
            </a: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you have permanent difficulty to walk or climbing steps? (If you 		use a can or walking aid, please make your evaluation while using 		it) </a:t>
            </a:r>
          </a:p>
          <a:p>
            <a:pPr marL="0" lvl="1" indent="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en-US" sz="2200" kern="12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1 </a:t>
            </a: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– Yes, cannot do at all</a:t>
            </a:r>
          </a:p>
          <a:p>
            <a:pPr marL="0" lvl="1" indent="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en-US" sz="2200" kern="12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2 </a:t>
            </a: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– Yes, a lot of difficulty</a:t>
            </a:r>
          </a:p>
          <a:p>
            <a:pPr marL="0" lvl="1" indent="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en-US" sz="2200" kern="12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3 </a:t>
            </a: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– Yes, some difficulty</a:t>
            </a:r>
          </a:p>
          <a:p>
            <a:pPr marL="0" lvl="1" indent="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en-US" sz="2200" kern="12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4 </a:t>
            </a: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– No, no difficulty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887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914400" y="1165225"/>
            <a:ext cx="7696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algn="just">
              <a:buClrTx/>
              <a:buFontTx/>
              <a:buNone/>
            </a:pPr>
            <a:r>
              <a:rPr lang="pt-BR" sz="2600">
                <a:solidFill>
                  <a:srgbClr val="C42B1A"/>
                </a:solidFill>
                <a:latin typeface="Univers ATT" charset="0"/>
                <a:cs typeface="Times New Roman" pitchFamily="18" charset="0"/>
              </a:rPr>
              <a:t> </a:t>
            </a:r>
          </a:p>
          <a:p>
            <a:pPr algn="just">
              <a:lnSpc>
                <a:spcPct val="115000"/>
              </a:lnSpc>
              <a:buClrTx/>
              <a:buFontTx/>
              <a:buNone/>
            </a:pPr>
            <a:r>
              <a:rPr lang="pt-BR" sz="2600">
                <a:solidFill>
                  <a:srgbClr val="000000"/>
                </a:solidFill>
                <a:latin typeface="Univers ATT" charset="0"/>
                <a:cs typeface="Times New Roman" pitchFamily="18" charset="0"/>
              </a:rPr>
              <a:t> </a:t>
            </a:r>
          </a:p>
          <a:p>
            <a:pPr algn="just">
              <a:buClrTx/>
              <a:buFontTx/>
              <a:buNone/>
            </a:pPr>
            <a:endParaRPr lang="pt-BR" sz="2600">
              <a:solidFill>
                <a:srgbClr val="000000"/>
              </a:solidFill>
              <a:latin typeface="Univers ATT" charset="0"/>
              <a:cs typeface="Times New Roman" pitchFamily="18" charset="0"/>
            </a:endParaRPr>
          </a:p>
          <a:p>
            <a:pPr algn="just">
              <a:buClrTx/>
              <a:buFontTx/>
              <a:buNone/>
            </a:pPr>
            <a:r>
              <a:rPr lang="pt-BR" sz="2600">
                <a:solidFill>
                  <a:srgbClr val="000000"/>
                </a:solidFill>
                <a:latin typeface="Univers ATT" charset="0"/>
                <a:cs typeface="Times New Roman" pitchFamily="18" charset="0"/>
              </a:rPr>
              <a:t> 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762000" y="752645"/>
            <a:ext cx="8202488" cy="43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SimSun" pitchFamily="2" charset="-122"/>
              </a:defRPr>
            </a:lvl9pPr>
          </a:lstStyle>
          <a:p>
            <a:pPr marL="342900" indent="-342900" algn="just">
              <a:buClrTx/>
              <a:buFont typeface="Wingdings" pitchFamily="2" charset="2"/>
              <a:buChar char="§"/>
            </a:pPr>
            <a:endParaRPr lang="pt-BR" sz="2200" dirty="0">
              <a:solidFill>
                <a:srgbClr val="000000"/>
              </a:solidFill>
              <a:latin typeface="Univers ATT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596" y="-387424"/>
            <a:ext cx="8216900" cy="1339850"/>
          </a:xfrm>
        </p:spPr>
        <p:txBody>
          <a:bodyPr/>
          <a:lstStyle/>
          <a:p>
            <a:pPr algn="l"/>
            <a:r>
              <a:rPr lang="en-US" sz="22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Disability questions in 2000 and </a:t>
            </a:r>
            <a:r>
              <a:rPr lang="en-US" sz="22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2010 Censuses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596" y="643930"/>
            <a:ext cx="8216900" cy="4513262"/>
          </a:xfrm>
        </p:spPr>
        <p:txBody>
          <a:bodyPr/>
          <a:lstStyle/>
          <a:p>
            <a:pPr lvl="0" algn="just">
              <a:spcBef>
                <a:spcPct val="0"/>
              </a:spcBef>
              <a:buClrTx/>
              <a:buFont typeface="Wingdings" pitchFamily="2" charset="2"/>
              <a:buChar char="§"/>
            </a:pPr>
            <a:r>
              <a:rPr lang="en-US" b="1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Mental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en-US" sz="2200" b="1" kern="1200" dirty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SimSun" pitchFamily="2" charset="-122"/>
                <a:cs typeface="Times New Roman" pitchFamily="18" charset="0"/>
              </a:rPr>
              <a:t> 2000</a:t>
            </a:r>
            <a:endParaRPr lang="en-US" sz="2200" kern="1200" dirty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	Do you have any permanent mental disability that limits your 	habitual activities? (Such as working, attending school, playing, 	etc.)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	1 – Yes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	2 – No</a:t>
            </a:r>
          </a:p>
          <a:p>
            <a:pPr marL="0" lvl="0" indent="0" algn="just">
              <a:spcBef>
                <a:spcPct val="0"/>
              </a:spcBef>
              <a:buClrTx/>
            </a:pPr>
            <a:endParaRPr lang="en-US" sz="2200" kern="1200" dirty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0" lvl="0" indent="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en-US" sz="2200" b="1" kern="1200" dirty="0" smtClean="0">
                <a:solidFill>
                  <a:srgbClr val="2D2D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SimSun" pitchFamily="2" charset="-122"/>
                <a:cs typeface="Times New Roman" pitchFamily="18" charset="0"/>
              </a:rPr>
              <a:t>2010</a:t>
            </a:r>
            <a:endParaRPr lang="en-US" sz="2200" kern="1200" dirty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	Do you have any permanent mental/intellectual disability that 	limits your habitual activities, such as working, attending school, 	playing, etc.?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	1 – Yes</a:t>
            </a:r>
          </a:p>
          <a:p>
            <a:pPr marL="355600" lvl="1" indent="-88900" algn="just">
              <a:spcBef>
                <a:spcPct val="0"/>
              </a:spcBef>
              <a:buClrTx/>
            </a:pPr>
            <a:r>
              <a:rPr lang="en-US" sz="2200" kern="1200" dirty="0">
                <a:latin typeface="Calibri" pitchFamily="34" charset="0"/>
                <a:ea typeface="SimSun" pitchFamily="2" charset="-122"/>
                <a:cs typeface="Times New Roman" pitchFamily="18" charset="0"/>
              </a:rPr>
              <a:t>		2 – </a:t>
            </a:r>
            <a:r>
              <a:rPr lang="en-US" sz="2200" kern="1200" dirty="0" smtClean="0">
                <a:latin typeface="Calibri" pitchFamily="34" charset="0"/>
                <a:ea typeface="SimSun" pitchFamily="2" charset="-122"/>
                <a:cs typeface="Times New Roman" pitchFamily="18" charset="0"/>
              </a:rPr>
              <a:t>No</a:t>
            </a:r>
            <a:endParaRPr lang="en-US" sz="2200" kern="1200" dirty="0">
              <a:latin typeface="Calibri" pitchFamily="34" charset="0"/>
              <a:ea typeface="SimSun" pitchFamily="2" charset="-122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56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pic>
        <p:nvPicPr>
          <p:cNvPr id="4" name="Picture 3" descr="Disability prevalence estimates from 2000 and 2010 Brazilain Census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56" y="1484784"/>
            <a:ext cx="8308848" cy="5096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04" y="-24141"/>
            <a:ext cx="8216900" cy="642576"/>
          </a:xfrm>
        </p:spPr>
        <p:txBody>
          <a:bodyPr/>
          <a:lstStyle/>
          <a:p>
            <a:pPr lvl="0"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Disability prevalence, 2000 and 2010 </a:t>
            </a:r>
            <a:r>
              <a:rPr lang="en-US" sz="24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Censuses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145" y="621036"/>
            <a:ext cx="2094618" cy="983426"/>
          </a:xfr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/>
          <a:lstStyle/>
          <a:p>
            <a:pPr marL="0" lvl="0" indent="0" algn="ctr">
              <a:spcBef>
                <a:spcPct val="50000"/>
              </a:spcBef>
            </a:pPr>
            <a:r>
              <a:rPr lang="pt-BR" sz="2400" b="1" kern="1200" dirty="0">
                <a:solidFill>
                  <a:srgbClr val="FFFFFF"/>
                </a:solidFill>
                <a:latin typeface="Calibri" pitchFamily="34" charset="0"/>
              </a:rPr>
              <a:t>Brazil</a:t>
            </a:r>
          </a:p>
          <a:p>
            <a:pPr marL="0" lvl="0" indent="0" algn="ctr">
              <a:spcBef>
                <a:spcPct val="50000"/>
              </a:spcBef>
            </a:pPr>
            <a:r>
              <a:rPr lang="pt-BR" sz="2400" b="1" kern="1200" dirty="0">
                <a:solidFill>
                  <a:srgbClr val="FFFFFF"/>
                </a:solidFill>
                <a:latin typeface="Calibri" pitchFamily="34" charset="0"/>
              </a:rPr>
              <a:t>%2010 - %2000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59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685800" y="23664"/>
            <a:ext cx="7086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nivers" pitchFamily="34" charset="0"/>
            </a:endParaRPr>
          </a:p>
        </p:txBody>
      </p:sp>
      <p:pic>
        <p:nvPicPr>
          <p:cNvPr id="1026" name="Picture 2" descr="Table showing disability prevalence estimates from 2000 and 2010 Brazilian Census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621866"/>
            <a:ext cx="8358214" cy="230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88" y="-27384"/>
            <a:ext cx="8216900" cy="576064"/>
          </a:xfrm>
        </p:spPr>
        <p:txBody>
          <a:bodyPr/>
          <a:lstStyle/>
          <a:p>
            <a:pPr lvl="0"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Disability prevalence, 2000 and 2010 </a:t>
            </a:r>
            <a:r>
              <a:rPr lang="en-US" sz="24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Censuses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576" y="1115953"/>
            <a:ext cx="1738536" cy="1016903"/>
          </a:xfrm>
          <a:gradFill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/>
          <a:lstStyle/>
          <a:p>
            <a:pPr marL="0" lvl="0" indent="0" algn="ctr">
              <a:spcBef>
                <a:spcPct val="50000"/>
              </a:spcBef>
            </a:pPr>
            <a:r>
              <a:rPr lang="pt-BR" sz="2400" b="1" kern="1200" dirty="0">
                <a:solidFill>
                  <a:srgbClr val="FFFFFF"/>
                </a:solidFill>
                <a:latin typeface="Calibri" pitchFamily="34" charset="0"/>
              </a:rPr>
              <a:t>Brazil</a:t>
            </a:r>
          </a:p>
          <a:p>
            <a:pPr marL="0" lvl="0" indent="0" algn="ctr">
              <a:spcBef>
                <a:spcPct val="50000"/>
              </a:spcBef>
            </a:pPr>
            <a:r>
              <a:rPr lang="pt-BR" sz="2400" b="1" kern="1200" dirty="0">
                <a:solidFill>
                  <a:srgbClr val="FFFFFF"/>
                </a:solidFill>
                <a:latin typeface="Calibri" pitchFamily="34" charset="0"/>
              </a:rPr>
              <a:t>2000/2010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325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0" y="0"/>
            <a:ext cx="914400" cy="0"/>
          </a:xfrm>
          <a:prstGeom prst="line">
            <a:avLst/>
          </a:prstGeom>
          <a:solidFill>
            <a:srgbClr val="00B8FF"/>
          </a:solidFill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588" y="-99392"/>
            <a:ext cx="8216900" cy="648072"/>
          </a:xfrm>
        </p:spPr>
        <p:txBody>
          <a:bodyPr/>
          <a:lstStyle/>
          <a:p>
            <a:pPr lvl="0" algn="l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Eight-digit code </a:t>
            </a:r>
            <a:r>
              <a:rPr lang="en-US" sz="24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nivers" pitchFamily="34" charset="0"/>
                <a:ea typeface="SimSun" pitchFamily="2" charset="-122"/>
                <a:cs typeface="+mn-cs"/>
              </a:rPr>
              <a:t>analysis</a:t>
            </a:r>
            <a:endParaRPr lang="en-US" dirty="0"/>
          </a:p>
        </p:txBody>
      </p:sp>
      <p:pic>
        <p:nvPicPr>
          <p:cNvPr id="4" name="Content Placeholder 3" descr="Diagram showing the process for Eight-digit code analysi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8101584" cy="3724656"/>
          </a:xfrm>
        </p:spPr>
      </p:pic>
    </p:spTree>
    <p:extLst>
      <p:ext uri="{BB962C8B-B14F-4D97-AF65-F5344CB8AC3E}">
        <p14:creationId xmlns:p14="http://schemas.microsoft.com/office/powerpoint/2010/main" val="26743254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SimSun"/>
        <a:cs typeface=""/>
      </a:majorFont>
      <a:minorFont>
        <a:latin typeface="Times New Roman"/>
        <a:ea typeface="SimSun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SimSun" pitchFamily="2" charset="-122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4118</TotalTime>
  <Words>198</Words>
  <Application>Microsoft Office PowerPoint</Application>
  <PresentationFormat>On-screen Show (4:3)</PresentationFormat>
  <Paragraphs>129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SimSun</vt:lpstr>
      <vt:lpstr>Calibri</vt:lpstr>
      <vt:lpstr>Times New Roman</vt:lpstr>
      <vt:lpstr>Univers</vt:lpstr>
      <vt:lpstr>Univers ATT</vt:lpstr>
      <vt:lpstr>Wingdings</vt:lpstr>
      <vt:lpstr>Design padrão</vt:lpstr>
      <vt:lpstr>People with disabilities: a comparison between the results for the 2000 and 2010 Population Censuses </vt:lpstr>
      <vt:lpstr>PowerPoint Presentation</vt:lpstr>
      <vt:lpstr>Disability questions in 2000 and 2010 Censuses</vt:lpstr>
      <vt:lpstr>Disability questions in 2000 and 2010 Censuses</vt:lpstr>
      <vt:lpstr>Disability questions in 2000 and 2010 Censuses</vt:lpstr>
      <vt:lpstr>Disability questions in 2000 and 2010 Censuses</vt:lpstr>
      <vt:lpstr>Disability prevalence, 2000 and 2010 Censuses</vt:lpstr>
      <vt:lpstr>Disability prevalence, 2000 and 2010 Censuses</vt:lpstr>
      <vt:lpstr>Eight-digit code analysis</vt:lpstr>
      <vt:lpstr>Eight-digit code analysis</vt:lpstr>
      <vt:lpstr>Eight-digit code analysis</vt:lpstr>
      <vt:lpstr>Eight-digit code analysis</vt:lpstr>
      <vt:lpstr>Age and sex composition</vt:lpstr>
      <vt:lpstr>Disability by geographical areas</vt:lpstr>
      <vt:lpstr>Thank you!  andrea.borges@ibge.gov.br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GEC</dc:creator>
  <cp:lastModifiedBy>Golden, Cordell (CDC/OPHSS/NCHS)</cp:lastModifiedBy>
  <cp:revision>512</cp:revision>
  <cp:lastPrinted>1601-01-01T00:00:00Z</cp:lastPrinted>
  <dcterms:created xsi:type="dcterms:W3CDTF">2001-03-06T14:47:28Z</dcterms:created>
  <dcterms:modified xsi:type="dcterms:W3CDTF">2016-01-21T20:18:16Z</dcterms:modified>
</cp:coreProperties>
</file>