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cb004220af0346c9" Type="http://schemas.microsoft.com/office/2006/relationships/ui/extensibility" Target="customUI/customUI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272" r:id="rId3"/>
    <p:sldId id="257" r:id="rId4"/>
    <p:sldId id="260" r:id="rId5"/>
    <p:sldId id="275" r:id="rId6"/>
    <p:sldId id="273" r:id="rId7"/>
    <p:sldId id="259" r:id="rId8"/>
    <p:sldId id="261" r:id="rId9"/>
    <p:sldId id="277" r:id="rId10"/>
    <p:sldId id="276" r:id="rId11"/>
    <p:sldId id="268" r:id="rId12"/>
    <p:sldId id="269" r:id="rId13"/>
    <p:sldId id="258" r:id="rId14"/>
    <p:sldId id="271" r:id="rId15"/>
    <p:sldId id="264" r:id="rId16"/>
    <p:sldId id="263" r:id="rId17"/>
    <p:sldId id="266" r:id="rId18"/>
    <p:sldId id="267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60">
          <p15:clr>
            <a:srgbClr val="A4A3A4"/>
          </p15:clr>
        </p15:guide>
        <p15:guide id="2" pos="30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5193">
          <p15:clr>
            <a:srgbClr val="A4A3A4"/>
          </p15:clr>
        </p15:guide>
        <p15:guide id="2" pos="238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1D4"/>
    <a:srgbClr val="75B6E5"/>
    <a:srgbClr val="26A3DD"/>
    <a:srgbClr val="A3CCEE"/>
    <a:srgbClr val="102D69"/>
    <a:srgbClr val="CFE2F6"/>
    <a:srgbClr val="0F78C8"/>
    <a:srgbClr val="2585B8"/>
    <a:srgbClr val="4BA6DD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8" autoAdjust="0"/>
    <p:restoredTop sz="86427" autoAdjust="0"/>
  </p:normalViewPr>
  <p:slideViewPr>
    <p:cSldViewPr>
      <p:cViewPr varScale="1">
        <p:scale>
          <a:sx n="66" d="100"/>
          <a:sy n="66" d="100"/>
        </p:scale>
        <p:origin x="48" y="254"/>
      </p:cViewPr>
      <p:guideLst>
        <p:guide orient="horz" pos="4060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6" d="100"/>
          <a:sy n="76" d="100"/>
        </p:scale>
        <p:origin x="-3990" y="-84"/>
      </p:cViewPr>
      <p:guideLst>
        <p:guide orient="horz" pos="5193"/>
        <p:guide pos="238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ogroe\AppData\Local\Temp\20151025101854164374894HAND06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/>
              <a:t>Individuals between 16-64 years old receiving some kind of disability service. Categorized by public benefit status.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4C3-4BFD-B71E-73C74FABEF8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4C3-4BFD-B71E-73C74FABEF8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4C3-4BFD-B71E-73C74FABEF8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4C3-4BFD-B71E-73C74FABEF8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4C3-4BFD-B71E-73C74FABEF8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Sheet1!$D$6:$D$10</c:f>
              <c:strCache>
                <c:ptCount val="5"/>
                <c:pt idx="0">
                  <c:v>Supported employment</c:v>
                </c:pt>
                <c:pt idx="1">
                  <c:v>No public benefits</c:v>
                </c:pt>
                <c:pt idx="2">
                  <c:v>Unemployment and pension</c:v>
                </c:pt>
                <c:pt idx="3">
                  <c:v>Training and education</c:v>
                </c:pt>
                <c:pt idx="4">
                  <c:v>Passive benefits</c:v>
                </c:pt>
              </c:strCache>
            </c:strRef>
          </c:cat>
          <c:val>
            <c:numRef>
              <c:f>Sheet1!$E$6:$E$10</c:f>
              <c:numCache>
                <c:formatCode>General</c:formatCode>
                <c:ptCount val="5"/>
                <c:pt idx="0">
                  <c:v>7</c:v>
                </c:pt>
                <c:pt idx="1">
                  <c:v>8</c:v>
                </c:pt>
                <c:pt idx="2">
                  <c:v>2</c:v>
                </c:pt>
                <c:pt idx="3">
                  <c:v>4</c:v>
                </c:pt>
                <c:pt idx="4">
                  <c:v>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4C3-4BFD-B71E-73C74FABEF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Number of activity</a:t>
            </a:r>
            <a:r>
              <a:rPr lang="en-US" baseline="0" dirty="0"/>
              <a:t> and social support services </a:t>
            </a:r>
            <a:r>
              <a:rPr lang="en-US" baseline="0" dirty="0" smtClean="0"/>
              <a:t>per </a:t>
            </a:r>
            <a:r>
              <a:rPr lang="en-US" baseline="0" dirty="0"/>
              <a:t>thousand citizens in </a:t>
            </a:r>
            <a:r>
              <a:rPr lang="en-US" baseline="0" dirty="0" smtClean="0"/>
              <a:t>selected municipalities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'[20151025101854164374894HAND06.xlsx]HAND06'!$B$5:$B$16</c:f>
              <c:strCache>
                <c:ptCount val="12"/>
                <c:pt idx="0">
                  <c:v>Ringsted</c:v>
                </c:pt>
                <c:pt idx="1">
                  <c:v>Nyborg</c:v>
                </c:pt>
                <c:pt idx="2">
                  <c:v>Odder</c:v>
                </c:pt>
                <c:pt idx="3">
                  <c:v>Stevns</c:v>
                </c:pt>
                <c:pt idx="4">
                  <c:v>Rudersdal</c:v>
                </c:pt>
                <c:pt idx="5">
                  <c:v>Favrskov</c:v>
                </c:pt>
                <c:pt idx="6">
                  <c:v>Holstebro</c:v>
                </c:pt>
                <c:pt idx="7">
                  <c:v>Nordfyns</c:v>
                </c:pt>
                <c:pt idx="8">
                  <c:v>Egedal</c:v>
                </c:pt>
                <c:pt idx="9">
                  <c:v>Ishøj</c:v>
                </c:pt>
                <c:pt idx="10">
                  <c:v>Lemvig</c:v>
                </c:pt>
                <c:pt idx="11">
                  <c:v>Norddjurs</c:v>
                </c:pt>
              </c:strCache>
            </c:strRef>
          </c:cat>
          <c:val>
            <c:numRef>
              <c:f>'[20151025101854164374894HAND06.xlsx]HAND06'!$C$5:$C$16</c:f>
              <c:numCache>
                <c:formatCode>General</c:formatCode>
                <c:ptCount val="12"/>
                <c:pt idx="0">
                  <c:v>1.3</c:v>
                </c:pt>
                <c:pt idx="1">
                  <c:v>1.5</c:v>
                </c:pt>
                <c:pt idx="2">
                  <c:v>1.9</c:v>
                </c:pt>
                <c:pt idx="3">
                  <c:v>2.1</c:v>
                </c:pt>
                <c:pt idx="4">
                  <c:v>2.4</c:v>
                </c:pt>
                <c:pt idx="5">
                  <c:v>2.7</c:v>
                </c:pt>
                <c:pt idx="6">
                  <c:v>3.3</c:v>
                </c:pt>
                <c:pt idx="7">
                  <c:v>3.6</c:v>
                </c:pt>
                <c:pt idx="8">
                  <c:v>4</c:v>
                </c:pt>
                <c:pt idx="9">
                  <c:v>4.5999999999999996</c:v>
                </c:pt>
                <c:pt idx="10">
                  <c:v>5</c:v>
                </c:pt>
                <c:pt idx="11">
                  <c:v>6.1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CA76-4669-BDA8-9FAF05F670F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9394152"/>
        <c:axId val="129391688"/>
      </c:barChart>
      <c:catAx>
        <c:axId val="129394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91688"/>
        <c:crosses val="autoZero"/>
        <c:auto val="1"/>
        <c:lblAlgn val="ctr"/>
        <c:lblOffset val="100"/>
        <c:noMultiLvlLbl val="0"/>
      </c:catAx>
      <c:valAx>
        <c:axId val="1293916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9394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77E02-92A6-4B9C-BBA2-74867274E378}" type="slidenum">
              <a:rPr lang="da-DK" smtClean="0"/>
              <a:t>‹#›</a:t>
            </a:fld>
            <a:endParaRPr lang="da-DK"/>
          </a:p>
        </p:txBody>
      </p:sp>
      <p:pic>
        <p:nvPicPr>
          <p:cNvPr id="4" name="Picture 2" descr="Q:\PPT\SAMLING\JV\Logo2013\LogoD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3780" cy="47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13402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720EA3-EEEC-4EE3-8111-65C8C600CA44}" type="slidenum">
              <a:rPr lang="da-DK" smtClean="0"/>
              <a:t>‹#›</a:t>
            </a:fld>
            <a:endParaRPr lang="da-DK"/>
          </a:p>
        </p:txBody>
      </p:sp>
      <p:pic>
        <p:nvPicPr>
          <p:cNvPr id="6" name="Picture 2" descr="Q:\PPT\SAMLING\JV\Logo2013\LogoDkPrin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200" y="8532000"/>
            <a:ext cx="913780" cy="476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2262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>
          <a:xfrm>
            <a:off x="684213" y="323850"/>
            <a:ext cx="5470525" cy="4103688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>
          <a:xfrm>
            <a:off x="684000" y="4680000"/>
            <a:ext cx="5472000" cy="3600000"/>
          </a:xfrm>
        </p:spPr>
        <p:txBody>
          <a:bodyPr/>
          <a:lstStyle/>
          <a:p>
            <a:endParaRPr lang="da-DK" dirty="0">
              <a:latin typeface="Lucida Sans"/>
            </a:endParaRP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>
          <a:xfrm>
            <a:off x="3227461" y="8676456"/>
            <a:ext cx="403077" cy="321941"/>
          </a:xfrm>
        </p:spPr>
        <p:txBody>
          <a:bodyPr/>
          <a:lstStyle/>
          <a:p>
            <a:pPr algn="ctr"/>
            <a:fld id="{DC720EA3-EEEC-4EE3-8111-65C8C600CA44}" type="slidenum">
              <a:rPr lang="da-DK" smtClean="0">
                <a:latin typeface="Lucida Sans"/>
              </a:rPr>
              <a:pPr algn="ctr"/>
              <a:t>1</a:t>
            </a:fld>
            <a:endParaRPr lang="da-DK">
              <a:latin typeface="Lucida Sans"/>
            </a:endParaRPr>
          </a:p>
        </p:txBody>
      </p:sp>
    </p:spTree>
    <p:extLst>
      <p:ext uri="{BB962C8B-B14F-4D97-AF65-F5344CB8AC3E}">
        <p14:creationId xmlns:p14="http://schemas.microsoft.com/office/powerpoint/2010/main" val="2747049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323528" y="332656"/>
            <a:ext cx="8352928" cy="3456384"/>
          </a:xfrm>
          <a:prstGeom prst="rect">
            <a:avLst/>
          </a:prstGeom>
          <a:solidFill>
            <a:srgbClr val="26A3DD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264696" cy="1467594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bg1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467544" y="2060848"/>
            <a:ext cx="6264696" cy="1554857"/>
          </a:xfrm>
        </p:spPr>
        <p:txBody>
          <a:bodyPr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4" name="Rektangel 3"/>
          <p:cNvSpPr/>
          <p:nvPr userDrawn="1"/>
        </p:nvSpPr>
        <p:spPr>
          <a:xfrm rot="16200000" flipH="1">
            <a:off x="7997456" y="6575711"/>
            <a:ext cx="461401" cy="108450"/>
          </a:xfrm>
          <a:prstGeom prst="rect">
            <a:avLst/>
          </a:prstGeom>
          <a:solidFill>
            <a:srgbClr val="75B6E5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8" name="Rektangel 7"/>
          <p:cNvSpPr/>
          <p:nvPr userDrawn="1"/>
        </p:nvSpPr>
        <p:spPr>
          <a:xfrm rot="16200000" flipH="1">
            <a:off x="7928875" y="6375773"/>
            <a:ext cx="861282" cy="108450"/>
          </a:xfrm>
          <a:prstGeom prst="rect">
            <a:avLst/>
          </a:prstGeom>
          <a:solidFill>
            <a:srgbClr val="26A3DD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ktangel 9"/>
          <p:cNvSpPr/>
          <p:nvPr userDrawn="1"/>
        </p:nvSpPr>
        <p:spPr>
          <a:xfrm rot="16200000" flipH="1">
            <a:off x="8106372" y="6421910"/>
            <a:ext cx="769002" cy="108450"/>
          </a:xfrm>
          <a:prstGeom prst="rect">
            <a:avLst/>
          </a:prstGeom>
          <a:solidFill>
            <a:srgbClr val="A3CCE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ktangel 10"/>
          <p:cNvSpPr/>
          <p:nvPr userDrawn="1"/>
        </p:nvSpPr>
        <p:spPr>
          <a:xfrm rot="16200000" flipH="1">
            <a:off x="8322321" y="6506501"/>
            <a:ext cx="599821" cy="108450"/>
          </a:xfrm>
          <a:prstGeom prst="rect">
            <a:avLst/>
          </a:prstGeom>
          <a:solidFill>
            <a:srgbClr val="0091D4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1026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0" y="5958000"/>
            <a:ext cx="939857" cy="489600"/>
          </a:xfrm>
          <a:prstGeom prst="rect">
            <a:avLst/>
          </a:prstGeom>
          <a:noFill/>
          <a:effectLst>
            <a:outerShdw blurRad="12700" dist="12700" dir="2700000" algn="ctr" rotWithShape="0">
              <a:schemeClr val="tx1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05355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8219256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8" name="Rektangel 7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1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2050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7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22721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ktangel 20"/>
          <p:cNvSpPr/>
          <p:nvPr userDrawn="1"/>
        </p:nvSpPr>
        <p:spPr>
          <a:xfrm>
            <a:off x="-7169" y="6165304"/>
            <a:ext cx="9151169" cy="692696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Pladsholder til indhold 2"/>
          <p:cNvSpPr>
            <a:spLocks noGrp="1"/>
          </p:cNvSpPr>
          <p:nvPr>
            <p:ph idx="1"/>
          </p:nvPr>
        </p:nvSpPr>
        <p:spPr>
          <a:xfrm>
            <a:off x="467544" y="1600200"/>
            <a:ext cx="5472608" cy="4525963"/>
          </a:xfrm>
        </p:spPr>
        <p:txBody>
          <a:bodyPr/>
          <a:lstStyle>
            <a:lvl1pPr marL="268288" indent="-268288">
              <a:buClr>
                <a:srgbClr val="0091D4"/>
              </a:buClr>
              <a:buSzPct val="100000"/>
              <a:buFont typeface="Wingdings" pitchFamily="2" charset="2"/>
              <a:buChar char=""/>
              <a:defRPr sz="2600" b="0">
                <a:latin typeface="Arial" pitchFamily="34" charset="0"/>
                <a:cs typeface="Arial" pitchFamily="34" charset="0"/>
              </a:defRPr>
            </a:lvl1pPr>
            <a:lvl2pPr marL="531813" indent="-263525">
              <a:buClr>
                <a:srgbClr val="0091D4"/>
              </a:buClr>
              <a:buSzPct val="80000"/>
              <a:buFont typeface="Wingdings" pitchFamily="2" charset="2"/>
              <a:buChar char="§"/>
              <a:defRPr sz="2200">
                <a:latin typeface="Arial" pitchFamily="34" charset="0"/>
                <a:cs typeface="Arial" pitchFamily="34" charset="0"/>
              </a:defRPr>
            </a:lvl2pPr>
            <a:lvl3pPr marL="809625" indent="-266700">
              <a:buClr>
                <a:srgbClr val="0091D4"/>
              </a:buClr>
              <a:buSzPct val="100000"/>
              <a:buFontTx/>
              <a:buChar char="-"/>
              <a:defRPr sz="1800" baseline="0">
                <a:latin typeface="Arial" pitchFamily="34" charset="0"/>
              </a:defRPr>
            </a:lvl3pPr>
            <a:lvl4pPr marL="648000" indent="-180000">
              <a:buClr>
                <a:srgbClr val="2585B8"/>
              </a:buClr>
              <a:buSzPct val="60000"/>
              <a:buFont typeface="Wingdings" pitchFamily="2" charset="2"/>
              <a:buChar char="n"/>
              <a:defRPr sz="1400">
                <a:latin typeface="Lucida Sans" pitchFamily="34" charset="0"/>
              </a:defRPr>
            </a:lvl4pPr>
            <a:lvl5pPr marL="756000" indent="-180000">
              <a:buClr>
                <a:srgbClr val="2585B8"/>
              </a:buClr>
              <a:buSzPct val="50000"/>
              <a:buFont typeface="Wingdings" pitchFamily="2" charset="2"/>
              <a:buChar char="n"/>
              <a:defRPr sz="1200">
                <a:latin typeface="Lucida Sans" pitchFamily="34" charset="0"/>
              </a:defRPr>
            </a:lvl5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grpSp>
        <p:nvGrpSpPr>
          <p:cNvPr id="13" name="Gruppe 12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4" name="Rektangel 13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5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7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13258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ktangel 25"/>
          <p:cNvSpPr/>
          <p:nvPr userDrawn="1"/>
        </p:nvSpPr>
        <p:spPr>
          <a:xfrm>
            <a:off x="0" y="6165304"/>
            <a:ext cx="9144001" cy="695743"/>
          </a:xfrm>
          <a:prstGeom prst="rect">
            <a:avLst/>
          </a:prstGeom>
          <a:solidFill>
            <a:srgbClr val="0091D4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8691562" y="6514165"/>
            <a:ext cx="416942" cy="270537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bg1"/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 dirty="0"/>
          </a:p>
        </p:txBody>
      </p:sp>
      <p:sp>
        <p:nvSpPr>
          <p:cNvPr id="18" name="Pladsholder til indhold 3"/>
          <p:cNvSpPr>
            <a:spLocks noGrp="1"/>
          </p:cNvSpPr>
          <p:nvPr>
            <p:ph sz="half" idx="2"/>
          </p:nvPr>
        </p:nvSpPr>
        <p:spPr>
          <a:xfrm>
            <a:off x="6156176" y="1628800"/>
            <a:ext cx="2530624" cy="4536504"/>
          </a:xfrm>
          <a:solidFill>
            <a:srgbClr val="0091D4">
              <a:alpha val="80000"/>
            </a:srgbClr>
          </a:solidFill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2600" b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  <a:lvl2pPr marL="144000" indent="0">
              <a:buFontTx/>
              <a:buNone/>
              <a:defRPr sz="22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2pPr>
            <a:lvl3pPr marL="288000" indent="0">
              <a:buFontTx/>
              <a:buNone/>
              <a:defRPr sz="1800">
                <a:solidFill>
                  <a:schemeClr val="bg1"/>
                </a:solidFill>
                <a:latin typeface="Lucida Sans" pitchFamily="34" charset="0"/>
              </a:defRPr>
            </a:lvl3pPr>
            <a:lvl4pPr marL="432000" indent="0">
              <a:buFontTx/>
              <a:buNone/>
              <a:defRPr sz="1600">
                <a:solidFill>
                  <a:schemeClr val="bg1"/>
                </a:solidFill>
                <a:latin typeface="Lucida Sans" pitchFamily="34" charset="0"/>
              </a:defRPr>
            </a:lvl4pPr>
            <a:lvl5pPr marL="576000" indent="0">
              <a:buFontTx/>
              <a:buNone/>
              <a:defRPr sz="1600">
                <a:solidFill>
                  <a:schemeClr val="bg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</p:txBody>
      </p:sp>
      <p:sp>
        <p:nvSpPr>
          <p:cNvPr id="38" name="Titel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08912" cy="1143000"/>
          </a:xfrm>
        </p:spPr>
        <p:txBody>
          <a:bodyPr>
            <a:normAutofit/>
          </a:bodyPr>
          <a:lstStyle>
            <a:lvl1pPr algn="l">
              <a:defRPr sz="3200" b="1">
                <a:solidFill>
                  <a:srgbClr val="0091D4"/>
                </a:solidFill>
                <a:latin typeface="Georgia" pitchFamily="18" charset="0"/>
              </a:defRPr>
            </a:lvl1pPr>
          </a:lstStyle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grpSp>
        <p:nvGrpSpPr>
          <p:cNvPr id="14" name="Gruppe 13"/>
          <p:cNvGrpSpPr/>
          <p:nvPr userDrawn="1"/>
        </p:nvGrpSpPr>
        <p:grpSpPr>
          <a:xfrm rot="16200000" flipH="1">
            <a:off x="8156697" y="6392697"/>
            <a:ext cx="514221" cy="422476"/>
            <a:chOff x="4355976" y="4293096"/>
            <a:chExt cx="4032448" cy="2335646"/>
          </a:xfrm>
        </p:grpSpPr>
        <p:sp>
          <p:nvSpPr>
            <p:cNvPr id="15" name="Rektangel 14"/>
            <p:cNvSpPr/>
            <p:nvPr userDrawn="1"/>
          </p:nvSpPr>
          <p:spPr>
            <a:xfrm>
              <a:off x="6228184" y="4293096"/>
              <a:ext cx="216024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4355976" y="4903626"/>
              <a:ext cx="4032448" cy="50405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4788022" y="5514155"/>
              <a:ext cx="3600400" cy="504056"/>
            </a:xfrm>
            <a:prstGeom prst="rect">
              <a:avLst/>
            </a:prstGeom>
            <a:solidFill>
              <a:srgbClr val="A3CCE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  <p:sp>
          <p:nvSpPr>
            <p:cNvPr id="19" name="Rektangel 18"/>
            <p:cNvSpPr/>
            <p:nvPr userDrawn="1"/>
          </p:nvSpPr>
          <p:spPr>
            <a:xfrm>
              <a:off x="5580112" y="6124686"/>
              <a:ext cx="2808312" cy="504056"/>
            </a:xfrm>
            <a:prstGeom prst="rect">
              <a:avLst/>
            </a:prstGeom>
            <a:solidFill>
              <a:srgbClr val="CFE2F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>
                <a:solidFill>
                  <a:schemeClr val="tx1"/>
                </a:solidFill>
              </a:endParaRPr>
            </a:p>
          </p:txBody>
        </p:sp>
      </p:grpSp>
      <p:pic>
        <p:nvPicPr>
          <p:cNvPr id="13" name="Picture 2" descr="H:\JV\DIV\logoer\Logo2013\DKhvid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0" y="6343200"/>
            <a:ext cx="649607" cy="3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2653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noProof="0" smtClean="0"/>
              <a:t>Klik for at redigere i master</a:t>
            </a:r>
            <a:endParaRPr lang="da-DK" noProof="0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noProof="0" smtClean="0"/>
              <a:t>Klik for at redigere i master</a:t>
            </a:r>
          </a:p>
          <a:p>
            <a:pPr lvl="1"/>
            <a:r>
              <a:rPr lang="da-DK" noProof="0" smtClean="0"/>
              <a:t>Andet niveau</a:t>
            </a:r>
          </a:p>
          <a:p>
            <a:pPr lvl="2"/>
            <a:r>
              <a:rPr lang="da-DK" noProof="0" smtClean="0"/>
              <a:t>Tredje niveau</a:t>
            </a:r>
          </a:p>
          <a:p>
            <a:pPr lvl="3"/>
            <a:r>
              <a:rPr lang="da-DK" noProof="0" smtClean="0"/>
              <a:t>Fjerde niveau</a:t>
            </a:r>
          </a:p>
          <a:p>
            <a:pPr lvl="4"/>
            <a:r>
              <a:rPr lang="da-DK" noProof="0" smtClean="0"/>
              <a:t>Femte niveau</a:t>
            </a:r>
            <a:endParaRPr lang="da-DK" noProof="0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Lucida Sans"/>
              </a:defRPr>
            </a:lvl1pPr>
          </a:lstStyle>
          <a:p>
            <a:fld id="{BE0DDEB0-2A7A-4824-9558-A361FF9FC87C}" type="datetime4">
              <a:rPr lang="en-US" smtClean="0"/>
              <a:t>January 20, 2016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Lucida Sans"/>
              </a:defRPr>
            </a:lvl1pPr>
          </a:lstStyle>
          <a:p>
            <a:fld id="{04C73271-F603-4B8B-BC48-CACE9C399C01}" type="slidenum">
              <a:rPr lang="da-DK" smtClean="0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44967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0" r:id="rId4"/>
  </p:sldLayoutIdLst>
  <p:timing>
    <p:tnLst>
      <p:par>
        <p:cTn id="1" dur="indefinite" restart="never" nodeType="tmRoot"/>
      </p:par>
    </p:tnLst>
  </p:timing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ogd@dst.dk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/>
          <p:cNvSpPr>
            <a:spLocks noGrp="1"/>
          </p:cNvSpPr>
          <p:nvPr>
            <p:ph type="ctrTitle"/>
          </p:nvPr>
        </p:nvSpPr>
        <p:spPr>
          <a:xfrm>
            <a:off x="467544" y="476672"/>
            <a:ext cx="6336704" cy="2304256"/>
          </a:xfrm>
        </p:spPr>
        <p:txBody>
          <a:bodyPr>
            <a:normAutofit/>
          </a:bodyPr>
          <a:lstStyle/>
          <a:p>
            <a:r>
              <a:rPr lang="en-US" noProof="0" dirty="0" smtClean="0"/>
              <a:t>Practical experiences from the Danish disability registry</a:t>
            </a:r>
            <a:endParaRPr lang="en-US" noProof="0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"/>
          </p:nvPr>
        </p:nvSpPr>
        <p:spPr>
          <a:xfrm>
            <a:off x="467544" y="2780928"/>
            <a:ext cx="6264696" cy="906785"/>
          </a:xfrm>
        </p:spPr>
        <p:txBody>
          <a:bodyPr>
            <a:normAutofit/>
          </a:bodyPr>
          <a:lstStyle/>
          <a:p>
            <a:r>
              <a:rPr lang="en-US" sz="2600" noProof="0" dirty="0" smtClean="0"/>
              <a:t>Microdata on services provided on the basis of the social service law</a:t>
            </a:r>
          </a:p>
        </p:txBody>
      </p:sp>
    </p:spTree>
    <p:extLst>
      <p:ext uri="{BB962C8B-B14F-4D97-AF65-F5344CB8AC3E}">
        <p14:creationId xmlns:p14="http://schemas.microsoft.com/office/powerpoint/2010/main" val="341948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 smtClean="0"/>
              <a:t>Target groups are not, by definition, indicative of a medical diagnosis. </a:t>
            </a:r>
          </a:p>
          <a:p>
            <a:r>
              <a:rPr lang="da-DK" noProof="0" dirty="0" smtClean="0"/>
              <a:t>By far the largest groups are cognitive disabilities and psychiatric disabilities.</a:t>
            </a:r>
            <a:endParaRPr lang="en-US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noProof="0" dirty="0" smtClean="0"/>
              <a:t>Target groups occurence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10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0075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Target groups – log10 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11</a:t>
            </a:fld>
            <a:endParaRPr lang="da-DK" dirty="0"/>
          </a:p>
        </p:txBody>
      </p:sp>
      <p:pic>
        <p:nvPicPr>
          <p:cNvPr id="2" name="Picture 1" descr="Diagram showing results of analysis of target groups using a log10 model"/>
          <p:cNvPicPr>
            <a:picLocks noChangeAspect="1"/>
          </p:cNvPicPr>
          <p:nvPr/>
        </p:nvPicPr>
        <p:blipFill rotWithShape="1">
          <a:blip r:embed="rId2"/>
          <a:srcRect l="1176" t="8701" r="53150" b="10800"/>
          <a:stretch/>
        </p:blipFill>
        <p:spPr>
          <a:xfrm>
            <a:off x="2051720" y="1125366"/>
            <a:ext cx="4938496" cy="489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41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Target groups – linear scale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12</a:t>
            </a:fld>
            <a:endParaRPr lang="da-DK" dirty="0"/>
          </a:p>
        </p:txBody>
      </p:sp>
      <p:pic>
        <p:nvPicPr>
          <p:cNvPr id="2" name="Picture 1" descr="Diagram showing results of analysis of target groups using a linear scale model"/>
          <p:cNvPicPr>
            <a:picLocks noChangeAspect="1"/>
          </p:cNvPicPr>
          <p:nvPr/>
        </p:nvPicPr>
        <p:blipFill rotWithShape="1">
          <a:blip r:embed="rId2"/>
          <a:srcRect l="1176" t="9400" r="53150" b="9654"/>
          <a:stretch/>
        </p:blipFill>
        <p:spPr>
          <a:xfrm>
            <a:off x="1928183" y="1052736"/>
            <a:ext cx="5164097" cy="4968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099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The first publication in May 2015 contained data from 13 municipalities</a:t>
            </a:r>
          </a:p>
          <a:p>
            <a:r>
              <a:rPr lang="en-US" noProof="0" dirty="0" smtClean="0"/>
              <a:t>Some data has arrived from close to 70 municipalities </a:t>
            </a:r>
            <a:r>
              <a:rPr lang="en-US" dirty="0" smtClean="0"/>
              <a:t>– this is</a:t>
            </a:r>
            <a:r>
              <a:rPr lang="en-US" noProof="0" dirty="0" smtClean="0"/>
              <a:t> available to researchers</a:t>
            </a:r>
          </a:p>
          <a:p>
            <a:r>
              <a:rPr lang="en-US" noProof="0" dirty="0" smtClean="0"/>
              <a:t>More than double the initial publication size is expected for the next </a:t>
            </a:r>
            <a:r>
              <a:rPr lang="en-US" dirty="0"/>
              <a:t>publication in December </a:t>
            </a:r>
            <a:r>
              <a:rPr lang="en-US" dirty="0" smtClean="0"/>
              <a:t>2015</a:t>
            </a:r>
            <a:endParaRPr lang="en-US" noProof="0" dirty="0" smtClean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Data coverage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094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noProof="0" dirty="0" smtClean="0"/>
              <a:t>There were two assumptions about data that were made on the basis of an initial consultant report.</a:t>
            </a:r>
          </a:p>
          <a:p>
            <a:pPr marL="514350" indent="-514350">
              <a:buAutoNum type="arabicPeriod"/>
            </a:pPr>
            <a:r>
              <a:rPr lang="en-US" noProof="0" dirty="0" smtClean="0"/>
              <a:t>All municipalities would store their data in some systematic way, as they all have to provide services according to the same rules.</a:t>
            </a:r>
          </a:p>
          <a:p>
            <a:pPr marL="514350" indent="-514350">
              <a:buAutoNum type="arabicPeriod"/>
            </a:pPr>
            <a:r>
              <a:rPr lang="en-US" noProof="0" dirty="0" smtClean="0"/>
              <a:t>The providers of the IT system would relatively easily be able to extract the information in a standardized way.</a:t>
            </a:r>
          </a:p>
          <a:p>
            <a:pPr marL="0" indent="0">
              <a:buNone/>
            </a:pPr>
            <a:endParaRPr lang="en-US" noProof="0" dirty="0" smtClean="0"/>
          </a:p>
          <a:p>
            <a:pPr marL="0" indent="0">
              <a:buNone/>
            </a:pPr>
            <a:r>
              <a:rPr lang="en-US" noProof="0" dirty="0" smtClean="0"/>
              <a:t>Turns out : They didn't and they weren't.</a:t>
            </a:r>
            <a:endParaRPr lang="en-US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Why is it hard to deliver data?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14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3480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All microdata is available on DST servers</a:t>
            </a:r>
          </a:p>
          <a:p>
            <a:r>
              <a:rPr lang="en-US" noProof="0" dirty="0" smtClean="0"/>
              <a:t>Data is categorized for quality</a:t>
            </a:r>
          </a:p>
          <a:p>
            <a:r>
              <a:rPr lang="en-US" noProof="0" dirty="0" smtClean="0"/>
              <a:t>Available for foreign researchers through accredited Danish institutions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Data available to scientific community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2707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Constant communication with municipalities</a:t>
            </a:r>
          </a:p>
          <a:p>
            <a:r>
              <a:rPr lang="en-US" noProof="0" dirty="0" smtClean="0"/>
              <a:t>Municipalities must verify their own data</a:t>
            </a:r>
          </a:p>
          <a:p>
            <a:r>
              <a:rPr lang="en-US" noProof="0" dirty="0" smtClean="0"/>
              <a:t>Updating the specifications as new issues arise</a:t>
            </a:r>
          </a:p>
          <a:p>
            <a:r>
              <a:rPr lang="en-US" noProof="0" dirty="0" smtClean="0"/>
              <a:t>Extensive error-checking using statistical and logical models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Improving data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655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Number of services vary greatly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17</a:t>
            </a:fld>
            <a:endParaRPr lang="da-DK" dirty="0"/>
          </a:p>
        </p:txBody>
      </p:sp>
      <p:graphicFrame>
        <p:nvGraphicFramePr>
          <p:cNvPr id="5" name="Chart 4" descr="Bar chart showing the number of activity and social support services per thousand citizens in selected municipaliti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8959472"/>
              </p:ext>
            </p:extLst>
          </p:nvPr>
        </p:nvGraphicFramePr>
        <p:xfrm>
          <a:off x="1043608" y="1556792"/>
          <a:ext cx="705678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85634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noProof="0" dirty="0" smtClean="0"/>
              <a:t>Questions?</a:t>
            </a:r>
            <a:endParaRPr lang="en-US" noProof="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noProof="0" dirty="0" smtClean="0"/>
              <a:t>Contact:</a:t>
            </a:r>
          </a:p>
          <a:p>
            <a:r>
              <a:rPr lang="en-US" noProof="0" dirty="0" smtClean="0">
                <a:hlinkClick r:id="rId3"/>
              </a:rPr>
              <a:t>ogd@dst.dk</a:t>
            </a:r>
            <a:endParaRPr lang="en-US" noProof="0" dirty="0" smtClean="0"/>
          </a:p>
          <a:p>
            <a:r>
              <a:rPr lang="en-US" noProof="0" dirty="0" smtClean="0"/>
              <a:t>+45 39 17 31 09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502163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noProof="0" dirty="0" smtClean="0"/>
              <a:t>A service </a:t>
            </a:r>
            <a:r>
              <a:rPr lang="en-US" noProof="0" dirty="0" smtClean="0"/>
              <a:t>– An actual service provided to an individual citizen, such as a specific instance of pedagogical support.</a:t>
            </a:r>
          </a:p>
          <a:p>
            <a:r>
              <a:rPr lang="en-US" b="1" noProof="0" dirty="0" smtClean="0"/>
              <a:t>A service provider</a:t>
            </a:r>
            <a:r>
              <a:rPr lang="en-US" noProof="0" dirty="0" smtClean="0"/>
              <a:t> – A specific nursing home or rehabilitation center.</a:t>
            </a:r>
          </a:p>
          <a:p>
            <a:r>
              <a:rPr lang="en-US" b="1" noProof="0" dirty="0" smtClean="0"/>
              <a:t>A target group</a:t>
            </a:r>
            <a:r>
              <a:rPr lang="en-US" noProof="0" dirty="0" smtClean="0"/>
              <a:t> – The category of disability that forms the basis of the municipality’s decision to award a specific service to a citizen.</a:t>
            </a:r>
            <a:endParaRPr lang="en-US" b="1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Three core concepts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2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8769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Longitudinal data on individuals and services</a:t>
            </a:r>
          </a:p>
          <a:p>
            <a:pPr lvl="1"/>
            <a:r>
              <a:rPr lang="en-US" noProof="0" dirty="0" smtClean="0"/>
              <a:t>In principal, for all services which have been active since 2013-07-01</a:t>
            </a:r>
          </a:p>
          <a:p>
            <a:r>
              <a:rPr lang="en-US" noProof="0" dirty="0" smtClean="0"/>
              <a:t>Every service has basic background information, information about the service provider and information about the target group.</a:t>
            </a:r>
          </a:p>
          <a:p>
            <a:r>
              <a:rPr lang="en-US" noProof="0" dirty="0" smtClean="0"/>
              <a:t>All service types map to paragraphs in the law on social services.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The data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3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22288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08912" cy="1143000"/>
          </a:xfrm>
        </p:spPr>
        <p:txBody>
          <a:bodyPr/>
          <a:lstStyle/>
          <a:p>
            <a:r>
              <a:rPr lang="en-US" noProof="0" dirty="0" smtClean="0"/>
              <a:t>Example of longitudinal data</a:t>
            </a:r>
            <a:endParaRPr lang="en-US" noProof="0" dirty="0"/>
          </a:p>
        </p:txBody>
      </p:sp>
      <p:pic>
        <p:nvPicPr>
          <p:cNvPr id="11" name="Picture 10" descr="Image of example of longitudinal data collected on individuals and services through Danish disability registr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" y="1497680"/>
            <a:ext cx="9058656" cy="4163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17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a-DK" dirty="0" smtClean="0"/>
              <a:t>Describes the obligations of municipalities with regard to their citizens including their disabled citizens. Some requirements are specific, others less so.</a:t>
            </a:r>
          </a:p>
          <a:p>
            <a:pPr marL="0" indent="0">
              <a:buNone/>
            </a:pPr>
            <a:endParaRPr lang="da-DK" dirty="0"/>
          </a:p>
          <a:p>
            <a:r>
              <a:rPr lang="da-DK" dirty="0" smtClean="0"/>
              <a:t>§107 and §108 describe the municipalities’ obligation to provide long and short term residence with appropriate support.</a:t>
            </a:r>
          </a:p>
          <a:p>
            <a:r>
              <a:rPr lang="da-DK" dirty="0" smtClean="0"/>
              <a:t>§85 describes the obligation of the municipality to ‘provide help, care and support’ as well as training for individuals with significant disability or particular social problems.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The law on social services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5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9371617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Disability definitions based on service law</a:t>
            </a:r>
          </a:p>
          <a:p>
            <a:r>
              <a:rPr lang="en-US" noProof="0" dirty="0" smtClean="0"/>
              <a:t>Target groups based on VUM specifications</a:t>
            </a:r>
          </a:p>
          <a:p>
            <a:r>
              <a:rPr lang="en-US" noProof="0" dirty="0" smtClean="0"/>
              <a:t>Basic unit is services and not individuals</a:t>
            </a:r>
          </a:p>
          <a:p>
            <a:r>
              <a:rPr lang="da-DK" dirty="0" smtClean="0"/>
              <a:t>No primary target group</a:t>
            </a:r>
            <a:endParaRPr lang="en-US" noProof="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Controversial design decisions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6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13208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484785"/>
            <a:ext cx="8219256" cy="792088"/>
          </a:xfrm>
        </p:spPr>
        <p:txBody>
          <a:bodyPr/>
          <a:lstStyle/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da-DK" sz="1800" dirty="0">
                <a:solidFill>
                  <a:prstClr val="black"/>
                </a:solidFill>
                <a:latin typeface="Lucida Sans Unicode"/>
                <a:cs typeface="+mn-cs"/>
              </a:rPr>
              <a:t>Sample size = N and the personal ID number enables</a:t>
            </a:r>
          </a:p>
          <a:p>
            <a:pPr marL="0" lvl="0" indent="0">
              <a:spcBef>
                <a:spcPts val="0"/>
              </a:spcBef>
              <a:buClrTx/>
              <a:buSzTx/>
              <a:buNone/>
            </a:pPr>
            <a:r>
              <a:rPr lang="da-DK" sz="1800" dirty="0">
                <a:solidFill>
                  <a:prstClr val="black"/>
                </a:solidFill>
                <a:latin typeface="Lucida Sans Unicode"/>
                <a:cs typeface="+mn-cs"/>
              </a:rPr>
              <a:t>unique research opportunities</a:t>
            </a:r>
            <a:endParaRPr lang="en-US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Analytical perspective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7</a:t>
            </a:fld>
            <a:endParaRPr lang="da-DK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8867880"/>
              </p:ext>
            </p:extLst>
          </p:nvPr>
        </p:nvGraphicFramePr>
        <p:xfrm>
          <a:off x="1524000" y="2399288"/>
          <a:ext cx="60960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Input measures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measures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What services were provided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To whom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By whom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On</a:t>
                      </a:r>
                      <a:r>
                        <a:rPr lang="en-US" baseline="0" dirty="0" smtClean="0"/>
                        <a:t> what basis</a:t>
                      </a:r>
                      <a:endParaRPr lang="en-US" dirty="0" smtClean="0"/>
                    </a:p>
                    <a:p>
                      <a:pPr marL="0" indent="0">
                        <a:buNone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US" dirty="0" smtClean="0"/>
                        <a:t>Changes</a:t>
                      </a:r>
                      <a:r>
                        <a:rPr lang="en-US" baseline="0" dirty="0" smtClean="0"/>
                        <a:t> in income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Changes in employment status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smtClean="0"/>
                        <a:t>Educational attainment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US" baseline="0" dirty="0" err="1" smtClean="0"/>
                        <a:t>etc</a:t>
                      </a:r>
                      <a:r>
                        <a:rPr lang="en-US" baseline="0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7279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Example outcome measure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8</a:t>
            </a:fld>
            <a:endParaRPr lang="da-DK" dirty="0"/>
          </a:p>
        </p:txBody>
      </p:sp>
      <p:sp>
        <p:nvSpPr>
          <p:cNvPr id="5" name="AutoShape 2" descr="Graf: Modtagere af handicapydelser på typer af offentlig forsørgelse, 16-64 år. 1. kvt. 2015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sp>
        <p:nvSpPr>
          <p:cNvPr id="6" name="AutoShape 4" descr="Graf: Modtagere af handicapydelser på typer af offentlig forsørgelse, 16-64 år. 1. kvt. 2015"/>
          <p:cNvSpPr>
            <a:spLocks noChangeAspect="1" noChangeArrowheads="1"/>
          </p:cNvSpPr>
          <p:nvPr/>
        </p:nvSpPr>
        <p:spPr bwMode="auto">
          <a:xfrm>
            <a:off x="215900" y="1587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a-DK"/>
          </a:p>
        </p:txBody>
      </p:sp>
      <p:graphicFrame>
        <p:nvGraphicFramePr>
          <p:cNvPr id="7" name="Chart 6" descr="Diagram showing an example of an outcome measure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921823"/>
              </p:ext>
            </p:extLst>
          </p:nvPr>
        </p:nvGraphicFramePr>
        <p:xfrm>
          <a:off x="1504950" y="1304924"/>
          <a:ext cx="6134100" cy="4716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517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noProof="0" dirty="0" smtClean="0"/>
              <a:t>The data in principle allows us to identify the specific service provider delivering a service.</a:t>
            </a:r>
          </a:p>
          <a:p>
            <a:pPr lvl="1"/>
            <a:r>
              <a:rPr lang="en-US" noProof="0" dirty="0" smtClean="0"/>
              <a:t>IT providers and municipalities are struggling to deliver this data</a:t>
            </a:r>
          </a:p>
          <a:p>
            <a:pPr lvl="1"/>
            <a:r>
              <a:rPr lang="en-US" noProof="0" dirty="0" smtClean="0"/>
              <a:t>The national registry of service providers is still undergoing quality checks</a:t>
            </a:r>
          </a:p>
          <a:p>
            <a:pPr lvl="1"/>
            <a:r>
              <a:rPr lang="en-US" noProof="0" dirty="0" smtClean="0"/>
              <a:t>In 2016, better quality is expected</a:t>
            </a:r>
          </a:p>
          <a:p>
            <a:r>
              <a:rPr lang="en-US" noProof="0" dirty="0" smtClean="0"/>
              <a:t>New possibilities</a:t>
            </a:r>
          </a:p>
          <a:p>
            <a:pPr lvl="1"/>
            <a:r>
              <a:rPr lang="en-US" noProof="0" dirty="0" smtClean="0"/>
              <a:t>More information about the contents of services</a:t>
            </a:r>
          </a:p>
          <a:p>
            <a:pPr lvl="1"/>
            <a:r>
              <a:rPr lang="en-US" noProof="0" dirty="0" smtClean="0"/>
              <a:t>More information about the price of services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 smtClean="0"/>
              <a:t>Future perspectives on data about service providers</a:t>
            </a:r>
            <a:endParaRPr lang="en-US" noProof="0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4C73271-F603-4B8B-BC48-CACE9C399C01}" type="slidenum">
              <a:rPr lang="da-DK" smtClean="0"/>
              <a:pPr/>
              <a:t>9</a:t>
            </a:fld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95842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stBlå">
  <a:themeElements>
    <a:clrScheme name="Ds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BA6DD"/>
      </a:accent1>
      <a:accent2>
        <a:srgbClr val="2585B8"/>
      </a:accent2>
      <a:accent3>
        <a:srgbClr val="A0B24F"/>
      </a:accent3>
      <a:accent4>
        <a:srgbClr val="6AB24F"/>
      </a:accent4>
      <a:accent5>
        <a:srgbClr val="D73858"/>
      </a:accent5>
      <a:accent6>
        <a:srgbClr val="F79646"/>
      </a:accent6>
      <a:hlink>
        <a:srgbClr val="0000FF"/>
      </a:hlink>
      <a:folHlink>
        <a:srgbClr val="800080"/>
      </a:folHlink>
    </a:clrScheme>
    <a:fontScheme name="DST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>
            <a:lumMod val="90000"/>
          </a:schemeClr>
        </a:solidFill>
        <a:ln>
          <a:solidFill>
            <a:schemeClr val="tx1"/>
          </a:solidFill>
        </a:ln>
      </a:spPr>
      <a:bodyPr rtlCol="0" anchor="ctr"/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st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BA6DD"/>
    </a:accent1>
    <a:accent2>
      <a:srgbClr val="2585B8"/>
    </a:accent2>
    <a:accent3>
      <a:srgbClr val="A0B24F"/>
    </a:accent3>
    <a:accent4>
      <a:srgbClr val="6AB24F"/>
    </a:accent4>
    <a:accent5>
      <a:srgbClr val="D73858"/>
    </a:accent5>
    <a:accent6>
      <a:srgbClr val="F79646"/>
    </a:accent6>
    <a:hlink>
      <a:srgbClr val="0000FF"/>
    </a:hlink>
    <a:folHlink>
      <a:srgbClr val="800080"/>
    </a:folHlink>
  </a:clrScheme>
</a:themeOverride>
</file>

<file path=customUI/customUI.xml>
</file>

<file path=docProps/app.xml><?xml version="1.0" encoding="utf-8"?>
<Properties xmlns="http://schemas.openxmlformats.org/officeDocument/2006/extended-properties" xmlns:vt="http://schemas.openxmlformats.org/officeDocument/2006/docPropsVTypes">
  <Template>DstBlå</Template>
  <TotalTime>1000</TotalTime>
  <Words>629</Words>
  <Application>Microsoft Office PowerPoint</Application>
  <PresentationFormat>On-screen Show (4:3)</PresentationFormat>
  <Paragraphs>91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Georgia</vt:lpstr>
      <vt:lpstr>Lucida Sans</vt:lpstr>
      <vt:lpstr>Lucida Sans Unicode</vt:lpstr>
      <vt:lpstr>Wingdings</vt:lpstr>
      <vt:lpstr>DstBlå</vt:lpstr>
      <vt:lpstr>Practical experiences from the Danish disability registry</vt:lpstr>
      <vt:lpstr>Three core concepts</vt:lpstr>
      <vt:lpstr>The data</vt:lpstr>
      <vt:lpstr>Example of longitudinal data</vt:lpstr>
      <vt:lpstr>The law on social services</vt:lpstr>
      <vt:lpstr>Controversial design decisions</vt:lpstr>
      <vt:lpstr>Analytical perspective</vt:lpstr>
      <vt:lpstr>Example outcome measure</vt:lpstr>
      <vt:lpstr>Future perspectives on data about service providers</vt:lpstr>
      <vt:lpstr>Target groups occurence</vt:lpstr>
      <vt:lpstr>Target groups – log10 </vt:lpstr>
      <vt:lpstr>Target groups – linear scale</vt:lpstr>
      <vt:lpstr>Data coverage</vt:lpstr>
      <vt:lpstr>Why is it hard to deliver data?</vt:lpstr>
      <vt:lpstr>Data available to scientific community</vt:lpstr>
      <vt:lpstr>Improving data</vt:lpstr>
      <vt:lpstr>Number of services vary greatly</vt:lpstr>
      <vt:lpstr>Questions?</vt:lpstr>
    </vt:vector>
  </TitlesOfParts>
  <Company>Danmarks Statistik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Nye handicap data</dc:title>
  <dc:creator>Olav Grøndal</dc:creator>
  <cp:lastModifiedBy>Golden, Cordell (CDC/OPHSS/NCHS)</cp:lastModifiedBy>
  <cp:revision>88</cp:revision>
  <dcterms:created xsi:type="dcterms:W3CDTF">2015-05-27T10:21:04Z</dcterms:created>
  <dcterms:modified xsi:type="dcterms:W3CDTF">2016-01-20T19:03:16Z</dcterms:modified>
</cp:coreProperties>
</file>