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7"/>
  </p:notesMasterIdLst>
  <p:sldIdLst>
    <p:sldId id="1405" r:id="rId5"/>
    <p:sldId id="140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CF3EB15-BBD3-99A4-0359-63AB68FC5583}" name="Hume, Hannah (WAS-WSW)" initials="H(" userId="S::hhume@webershandwick.com::1bb01234-e597-429e-a4f3-0d568afa47d5" providerId="AD"/>
  <p188:author id="{584AB69A-6491-6A07-0B1E-2AC16A3C1D23}" name="Kelly, Stephen (NYC-RSD)" initials="K(" userId="S::stephen.kelly@resolute.com::b14b489e-cdff-4591-8fac-e12f79eda3e7" providerId="AD"/>
  <p188:author id="{41C2BACC-10A2-F589-CDB7-D648C0EDC9E7}" name="Gruber, Mark (BUF-RSD)" initials="MG" userId="Gruber, Mark (BUF-RSD)" providerId="None"/>
  <p188:author id="{4A3819CD-B176-3C91-3CE2-D277CDC17572}" name="Lemos, Pam" initials="OSH" userId="Lemos, Pam" providerId="None"/>
  <p188:author id="{E8D0B9D4-F70F-BEA7-87F7-DC905F0488A0}" name="Sporrong, Katari (NYC-RSD)" initials="SK(R" userId="S::katari.sporrong@resolute.com::34da16c7-c116-4814-8e7a-e4fd6891184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EDC8"/>
    <a:srgbClr val="497D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17" d="100"/>
          <a:sy n="117" d="100"/>
        </p:scale>
        <p:origin x="8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katari.sporrong\Dropbox%20(Resolute%20Digital)\Creative\CDC\CDC_Hepatitis_Surveillance\01-Assets\PPT%20and%20PDF%20Assets\Data\2_HepB_Data_Table_Figures_NNDSS2020_July14_2022-Char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'Fig2.1'!$B$29</c:f>
              <c:strCache>
                <c:ptCount val="1"/>
                <c:pt idx="0">
                  <c:v>Estimated acute infections†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'Fig2.1'!$C$28:$J$28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'Fig2.1'!$C$29:$J$29</c:f>
              <c:numCache>
                <c:formatCode>#,##0</c:formatCode>
                <c:ptCount val="8"/>
                <c:pt idx="0">
                  <c:v>19800</c:v>
                </c:pt>
                <c:pt idx="1">
                  <c:v>18100</c:v>
                </c:pt>
                <c:pt idx="2">
                  <c:v>21900</c:v>
                </c:pt>
                <c:pt idx="3">
                  <c:v>20900</c:v>
                </c:pt>
                <c:pt idx="4">
                  <c:v>22200</c:v>
                </c:pt>
                <c:pt idx="5">
                  <c:v>21600</c:v>
                </c:pt>
                <c:pt idx="6">
                  <c:v>20700</c:v>
                </c:pt>
                <c:pt idx="7">
                  <c:v>14000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B1-7E44-9C62-A8078DE3B5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8344656"/>
        <c:axId val="102607856"/>
      </c:barChart>
      <c:lineChart>
        <c:grouping val="standard"/>
        <c:varyColors val="0"/>
        <c:ser>
          <c:idx val="2"/>
          <c:order val="1"/>
          <c:tx>
            <c:strRef>
              <c:f>'Fig2.1'!$B$30</c:f>
              <c:strCache>
                <c:ptCount val="1"/>
                <c:pt idx="0">
                  <c:v>Reported acute cases*</c:v>
                </c:pt>
              </c:strCache>
            </c:strRef>
          </c:tx>
          <c:spPr>
            <a:ln w="28575" cap="rnd">
              <a:solidFill>
                <a:schemeClr val="accent3">
                  <a:tint val="65000"/>
                </a:schemeClr>
              </a:solidFill>
              <a:round/>
            </a:ln>
            <a:effectLst/>
          </c:spPr>
          <c:marker>
            <c:symbol val="none"/>
          </c:marker>
          <c:val>
            <c:numRef>
              <c:f>'Fig2.1'!$C$30:$J$30</c:f>
              <c:numCache>
                <c:formatCode>#,##0</c:formatCode>
                <c:ptCount val="8"/>
                <c:pt idx="0">
                  <c:v>3050</c:v>
                </c:pt>
                <c:pt idx="1">
                  <c:v>2791</c:v>
                </c:pt>
                <c:pt idx="2">
                  <c:v>3370</c:v>
                </c:pt>
                <c:pt idx="3">
                  <c:v>3218</c:v>
                </c:pt>
                <c:pt idx="4">
                  <c:v>3409</c:v>
                </c:pt>
                <c:pt idx="5">
                  <c:v>3322</c:v>
                </c:pt>
                <c:pt idx="6">
                  <c:v>3192</c:v>
                </c:pt>
                <c:pt idx="7">
                  <c:v>2157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FB1-7E44-9C62-A8078DE3B5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44656"/>
        <c:axId val="102607856"/>
      </c:lineChart>
      <c:catAx>
        <c:axId val="834465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607856"/>
        <c:crosses val="autoZero"/>
        <c:auto val="1"/>
        <c:lblAlgn val="ctr"/>
        <c:lblOffset val="100"/>
        <c:noMultiLvlLbl val="0"/>
      </c:catAx>
      <c:valAx>
        <c:axId val="10260785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/>
                  <a:t>Number of acute</a:t>
                </a:r>
                <a:r>
                  <a:rPr lang="en-US" sz="1200" b="1" baseline="0"/>
                  <a:t> case</a:t>
                </a:r>
                <a:endParaRPr lang="en-US" sz="1200" b="1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44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7840502403467965"/>
          <c:y val="5.4149315672034223E-2"/>
          <c:w val="0.39411235851004106"/>
          <c:h val="5.07506525868971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29C5D-02AB-5F42-9AD3-11C8416AE42E}" type="datetimeFigureOut">
              <a:rPr lang="en-US" smtClean="0"/>
              <a:t>10/6/22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67CC9-5E4A-1847-A444-D6A280072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466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867CC9-5E4A-1847-A444-D6A28007215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8177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867CC9-5E4A-1847-A444-D6A28007215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508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4" name="Chart Placeholder 6">
            <a:extLst>
              <a:ext uri="{FF2B5EF4-FFF2-40B4-BE49-F238E27FC236}">
                <a16:creationId xmlns:a16="http://schemas.microsoft.com/office/drawing/2014/main" id="{C80933AD-D2DD-A9E2-8D34-33EEF4674503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BB14DA59-0A5E-644C-8337-E9CE1AC1E9D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600356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3522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Hep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4" name="Chart Placeholder 6">
            <a:extLst>
              <a:ext uri="{FF2B5EF4-FFF2-40B4-BE49-F238E27FC236}">
                <a16:creationId xmlns:a16="http://schemas.microsoft.com/office/drawing/2014/main" id="{1C4A26B3-F4FE-9EB9-8DF7-D9EA7E5D0263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7390F0AC-781B-4F55-644D-295E7803003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8959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Hep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7390F0AC-781B-4F55-644D-295E7803003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hart Placeholder 1">
            <a:extLst>
              <a:ext uri="{FF2B5EF4-FFF2-40B4-BE49-F238E27FC236}">
                <a16:creationId xmlns:a16="http://schemas.microsoft.com/office/drawing/2014/main" id="{6ABFD9B3-D7C6-9A7A-A7BC-03431B7451C7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</p:spTree>
    <p:extLst>
      <p:ext uri="{BB962C8B-B14F-4D97-AF65-F5344CB8AC3E}">
        <p14:creationId xmlns:p14="http://schemas.microsoft.com/office/powerpoint/2010/main" val="184625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Hep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2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7383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7" name="Chart Placeholder 1">
            <a:extLst>
              <a:ext uri="{FF2B5EF4-FFF2-40B4-BE49-F238E27FC236}">
                <a16:creationId xmlns:a16="http://schemas.microsoft.com/office/drawing/2014/main" id="{E7DBF9DB-7D7A-E8F3-66C7-AE6631A2C05F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39F508C-DB97-C41C-39F3-08C81E19E47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600356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2004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982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4888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Hep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rgbClr val="497D0C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13A1AD42-0BB7-E320-8206-1D9FF4F98264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208DF79-0411-CD8E-6751-AF460FE5FE0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600356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551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Hep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rgbClr val="497D0C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208DF79-0411-CD8E-6751-AF460FE5FE0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5" name="Chart Placeholder 1">
            <a:extLst>
              <a:ext uri="{FF2B5EF4-FFF2-40B4-BE49-F238E27FC236}">
                <a16:creationId xmlns:a16="http://schemas.microsoft.com/office/drawing/2014/main" id="{30AB71F8-E431-CD0D-21C3-13878CF0030B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</p:spTree>
    <p:extLst>
      <p:ext uri="{BB962C8B-B14F-4D97-AF65-F5344CB8AC3E}">
        <p14:creationId xmlns:p14="http://schemas.microsoft.com/office/powerpoint/2010/main" val="3476343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Hep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4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rgbClr val="497D0C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8804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6161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Hep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4" name="Chart Placeholder 6">
            <a:extLst>
              <a:ext uri="{FF2B5EF4-FFF2-40B4-BE49-F238E27FC236}">
                <a16:creationId xmlns:a16="http://schemas.microsoft.com/office/drawing/2014/main" id="{6FB2E7C6-3AA9-7531-3698-9412310F5F01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B2CDC1F8-DB48-2640-3FAE-198A428BA83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3902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Hep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B2CDC1F8-DB48-2640-3FAE-198A428BA83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hart Placeholder 1">
            <a:extLst>
              <a:ext uri="{FF2B5EF4-FFF2-40B4-BE49-F238E27FC236}">
                <a16:creationId xmlns:a16="http://schemas.microsoft.com/office/drawing/2014/main" id="{B5FED8DF-4B16-1B4D-C138-AEAE4A5147FA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</p:spTree>
    <p:extLst>
      <p:ext uri="{BB962C8B-B14F-4D97-AF65-F5344CB8AC3E}">
        <p14:creationId xmlns:p14="http://schemas.microsoft.com/office/powerpoint/2010/main" val="2381757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Hep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3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3084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DA5914-F582-127A-A0C0-BEEAE6340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593E62-6399-6690-3C9D-789FA53EE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A8DD37-4D67-3133-9238-8D45E9F812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CCB6D-DABD-754A-8426-905EF76E08FB}" type="datetimeFigureOut">
              <a:rPr lang="en-US" smtClean="0"/>
              <a:t>10/6/22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CEF80A-7254-2D67-59AC-FAAF77ED43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D70E55-1FF7-27E7-1FE4-B9F7F83989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DF645-D866-8748-B450-53C9FCD6D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791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73" r:id="rId2"/>
    <p:sldLayoutId id="2147483664" r:id="rId3"/>
    <p:sldLayoutId id="2147483666" r:id="rId4"/>
    <p:sldLayoutId id="2147483672" r:id="rId5"/>
    <p:sldLayoutId id="2147483667" r:id="rId6"/>
    <p:sldLayoutId id="2147483668" r:id="rId7"/>
    <p:sldLayoutId id="2147483674" r:id="rId8"/>
    <p:sldLayoutId id="2147483669" r:id="rId9"/>
    <p:sldLayoutId id="2147483670" r:id="rId10"/>
    <p:sldLayoutId id="2147483675" r:id="rId11"/>
    <p:sldLayoutId id="214748367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cdc.gov/hepatitis/statistics/2020surveillance/index.htm" TargetMode="External"/><Relationship Id="rId4" Type="http://schemas.openxmlformats.org/officeDocument/2006/relationships/hyperlink" Target="https://ndc.services.cdc.gov/conditions/hepatitis-b-acute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ndc.services.cdc.gov/conditions/hepatitis-b-acute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4" Type="http://schemas.openxmlformats.org/officeDocument/2006/relationships/hyperlink" Target="https://www.cdc.gov/hepatitis/statistics/2020surveillance/index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B3179CD-C93E-2819-EE9F-102C4DCB3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0"/>
              <a:t>Figure 2.1 – Part 1 of 2</a:t>
            </a:r>
            <a:br>
              <a:rPr lang="en-US" sz="2000"/>
            </a:br>
            <a:r>
              <a:rPr lang="en-US" sz="2000" b="1"/>
              <a:t>Number of reported cases* of acute hepatitis B virus infection and estimated infections† </a:t>
            </a:r>
            <a:br>
              <a:rPr lang="en-US" sz="2000" b="1"/>
            </a:br>
            <a:r>
              <a:rPr lang="en-US" sz="2000" b="1"/>
              <a:t>United States, 2013–2020</a:t>
            </a:r>
          </a:p>
        </p:txBody>
      </p:sp>
      <p:graphicFrame>
        <p:nvGraphicFramePr>
          <p:cNvPr id="6" name="Chart 5" descr="The number of reported cases and estimated infections of acute hepatitis B in the United States during 2013–2020. During 2020, the number of reported cases was 2,157, which corresponds to 14,000 estimated infections after adjusting for case underascertainment and underreporting. ">
            <a:extLst>
              <a:ext uri="{FF2B5EF4-FFF2-40B4-BE49-F238E27FC236}">
                <a16:creationId xmlns:a16="http://schemas.microsoft.com/office/drawing/2014/main" id="{501F638B-A0E1-20C8-40E5-BA6FBA9D46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6463579"/>
              </p:ext>
            </p:extLst>
          </p:nvPr>
        </p:nvGraphicFramePr>
        <p:xfrm>
          <a:off x="376518" y="1321864"/>
          <a:ext cx="11403106" cy="4221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3329BAF6-91F2-2E9B-048D-EC0FF370578B}"/>
              </a:ext>
            </a:extLst>
          </p:cNvPr>
          <p:cNvSpPr txBox="1"/>
          <p:nvPr/>
        </p:nvSpPr>
        <p:spPr>
          <a:xfrm>
            <a:off x="446568" y="5966487"/>
            <a:ext cx="5638799" cy="83099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800"/>
              <a:t>* Reported confirmed cases. For the case definition, see </a:t>
            </a:r>
            <a:r>
              <a:rPr lang="en-US" sz="800">
                <a:hlinkClick r:id="rId4"/>
              </a:rPr>
              <a:t>https://ndc.services.cdc.gov/conditions/hepatitis-b-acute/</a:t>
            </a:r>
            <a:r>
              <a:rPr lang="en-US" sz="800"/>
              <a:t>. 					</a:t>
            </a:r>
          </a:p>
          <a:p>
            <a:r>
              <a:rPr lang="en-US" sz="800"/>
              <a:t>† The number of estimated viral hepatitis infections was determined by multiplying the number of reported cases that met the classification criteria for a confirmed case by a factor that adjusted for </a:t>
            </a:r>
            <a:r>
              <a:rPr lang="en-US" sz="800" err="1"/>
              <a:t>underascertainment</a:t>
            </a:r>
            <a:r>
              <a:rPr lang="en-US" sz="800"/>
              <a:t> and underreporting. The 95% bootstrap confidence intervals for the estimated number of infections are displayed in the Appendix.		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A7832CA-58E6-B024-2C7E-B4CC51D83E7E}"/>
              </a:ext>
            </a:extLst>
          </p:cNvPr>
          <p:cNvSpPr txBox="1"/>
          <p:nvPr/>
        </p:nvSpPr>
        <p:spPr>
          <a:xfrm>
            <a:off x="6293225" y="5595838"/>
            <a:ext cx="4080888" cy="107721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800"/>
              <a:t>Source: CDC, National Notifiable Diseases Surveillance System.</a:t>
            </a:r>
          </a:p>
          <a:p>
            <a:endParaRPr lang="en-US" sz="800"/>
          </a:p>
          <a:p>
            <a:r>
              <a:rPr lang="en-US" sz="800"/>
              <a:t>Reference: </a:t>
            </a:r>
            <a:r>
              <a:rPr lang="en-US" sz="800" err="1"/>
              <a:t>Klevens</a:t>
            </a:r>
            <a:r>
              <a:rPr lang="en-US" sz="800"/>
              <a:t> RM, Liu, S, Roberts H, et al. Estimating acute viral hepatitis infections from nationally reported cases. Am J Public Health 2014; 104:482. PMC3953761.</a:t>
            </a:r>
          </a:p>
          <a:p>
            <a:endParaRPr lang="en-US" sz="800"/>
          </a:p>
          <a:p>
            <a:r>
              <a:rPr lang="en-US" sz="800">
                <a:ea typeface="+mn-lt"/>
                <a:cs typeface="+mn-lt"/>
              </a:rPr>
              <a:t>Centers for Disease Control and Prevention. Viral Hepatitis Surveillance Report – United States, 2020. </a:t>
            </a:r>
            <a:r>
              <a:rPr lang="en-US" sz="800">
                <a:ea typeface="+mn-lt"/>
                <a:cs typeface="+mn-lt"/>
                <a:hlinkClick r:id="rId5"/>
              </a:rPr>
              <a:t>https://www.cdc.gov/hepatitis/statistics/2020surveillance/index.htm</a:t>
            </a:r>
            <a:r>
              <a:rPr lang="en-US" sz="800">
                <a:ea typeface="+mn-lt"/>
                <a:cs typeface="+mn-lt"/>
              </a:rPr>
              <a:t>. </a:t>
            </a:r>
            <a:br>
              <a:rPr lang="en-US" sz="800">
                <a:ea typeface="+mn-lt"/>
                <a:cs typeface="+mn-lt"/>
              </a:rPr>
            </a:br>
            <a:r>
              <a:rPr lang="en-US" sz="800">
                <a:ea typeface="+mn-lt"/>
                <a:cs typeface="+mn-lt"/>
              </a:rPr>
              <a:t>Published September 2022.</a:t>
            </a:r>
            <a:endParaRPr lang="en-US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00847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DB7B2F9-6165-7697-F68A-A8B6BF36C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0"/>
              <a:t>Figure 2.1 – Part 2 of 2</a:t>
            </a:r>
            <a:br>
              <a:rPr lang="en-US" sz="2000"/>
            </a:br>
            <a:r>
              <a:rPr lang="en-US" sz="2000" b="1"/>
              <a:t>Number of reported cases* of acute hepatitis B virus infection and estimated infections† </a:t>
            </a:r>
            <a:br>
              <a:rPr lang="en-US" sz="2000" b="1"/>
            </a:br>
            <a:r>
              <a:rPr lang="en-US" sz="2000" b="1"/>
              <a:t>United States, 2013–2020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4208B15-A7C5-A3A7-0D1A-B2538C350D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0463518"/>
              </p:ext>
            </p:extLst>
          </p:nvPr>
        </p:nvGraphicFramePr>
        <p:xfrm>
          <a:off x="535833" y="1354885"/>
          <a:ext cx="11120331" cy="82296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849763">
                  <a:extLst>
                    <a:ext uri="{9D8B030D-6E8A-4147-A177-3AD203B41FA5}">
                      <a16:colId xmlns:a16="http://schemas.microsoft.com/office/drawing/2014/main" val="259690472"/>
                    </a:ext>
                  </a:extLst>
                </a:gridCol>
                <a:gridCol w="1158821">
                  <a:extLst>
                    <a:ext uri="{9D8B030D-6E8A-4147-A177-3AD203B41FA5}">
                      <a16:colId xmlns:a16="http://schemas.microsoft.com/office/drawing/2014/main" val="426678286"/>
                    </a:ext>
                  </a:extLst>
                </a:gridCol>
                <a:gridCol w="1158821">
                  <a:extLst>
                    <a:ext uri="{9D8B030D-6E8A-4147-A177-3AD203B41FA5}">
                      <a16:colId xmlns:a16="http://schemas.microsoft.com/office/drawing/2014/main" val="915001170"/>
                    </a:ext>
                  </a:extLst>
                </a:gridCol>
                <a:gridCol w="1158821">
                  <a:extLst>
                    <a:ext uri="{9D8B030D-6E8A-4147-A177-3AD203B41FA5}">
                      <a16:colId xmlns:a16="http://schemas.microsoft.com/office/drawing/2014/main" val="2531453528"/>
                    </a:ext>
                  </a:extLst>
                </a:gridCol>
                <a:gridCol w="1158821">
                  <a:extLst>
                    <a:ext uri="{9D8B030D-6E8A-4147-A177-3AD203B41FA5}">
                      <a16:colId xmlns:a16="http://schemas.microsoft.com/office/drawing/2014/main" val="2878969775"/>
                    </a:ext>
                  </a:extLst>
                </a:gridCol>
                <a:gridCol w="1158821">
                  <a:extLst>
                    <a:ext uri="{9D8B030D-6E8A-4147-A177-3AD203B41FA5}">
                      <a16:colId xmlns:a16="http://schemas.microsoft.com/office/drawing/2014/main" val="1885776081"/>
                    </a:ext>
                  </a:extLst>
                </a:gridCol>
                <a:gridCol w="1158821">
                  <a:extLst>
                    <a:ext uri="{9D8B030D-6E8A-4147-A177-3AD203B41FA5}">
                      <a16:colId xmlns:a16="http://schemas.microsoft.com/office/drawing/2014/main" val="2522656109"/>
                    </a:ext>
                  </a:extLst>
                </a:gridCol>
                <a:gridCol w="1158821">
                  <a:extLst>
                    <a:ext uri="{9D8B030D-6E8A-4147-A177-3AD203B41FA5}">
                      <a16:colId xmlns:a16="http://schemas.microsoft.com/office/drawing/2014/main" val="273246930"/>
                    </a:ext>
                  </a:extLst>
                </a:gridCol>
                <a:gridCol w="1158821">
                  <a:extLst>
                    <a:ext uri="{9D8B030D-6E8A-4147-A177-3AD203B41FA5}">
                      <a16:colId xmlns:a16="http://schemas.microsoft.com/office/drawing/2014/main" val="643922625"/>
                    </a:ext>
                  </a:extLst>
                </a:gridCol>
              </a:tblGrid>
              <a:tr h="4023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Acute Hepatitis B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2013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2014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2015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2016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2017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2018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2019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2020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6663725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Reported acute cases*</a:t>
                      </a:r>
                      <a:endParaRPr lang="en-US" sz="1100" b="1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3,050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2,791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3,370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3,218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3,409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3,322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3,192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2,157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7364340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Estimated acute infections</a:t>
                      </a:r>
                      <a:r>
                        <a:rPr lang="en-US" sz="1100" u="none" strike="noStrike" baseline="30000">
                          <a:effectLst/>
                        </a:rPr>
                        <a:t>†</a:t>
                      </a:r>
                      <a:endParaRPr lang="en-US" sz="1100" b="1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19,800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18,100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21,900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20,900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22,200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21,600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20,700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14,000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2855837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5EDBA4C-0129-3928-46D0-C2B796001E4E}"/>
              </a:ext>
            </a:extLst>
          </p:cNvPr>
          <p:cNvSpPr txBox="1"/>
          <p:nvPr/>
        </p:nvSpPr>
        <p:spPr>
          <a:xfrm>
            <a:off x="446568" y="5966458"/>
            <a:ext cx="5638799" cy="83099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800"/>
              <a:t>* Reported confirmed cases. For the case definition, see </a:t>
            </a:r>
            <a:r>
              <a:rPr lang="en-US" sz="800">
                <a:hlinkClick r:id="rId3"/>
              </a:rPr>
              <a:t>https://ndc.services.cdc.gov/conditions/hepatitis-b-acute/</a:t>
            </a:r>
            <a:r>
              <a:rPr lang="en-US" sz="800"/>
              <a:t>. 					</a:t>
            </a:r>
          </a:p>
          <a:p>
            <a:r>
              <a:rPr lang="en-US" sz="800"/>
              <a:t>† The number of estimated viral hepatitis infections was determined by multiplying the number of reported cases that met the classification criteria for a confirmed case by a factor that adjusted for </a:t>
            </a:r>
            <a:r>
              <a:rPr lang="en-US" sz="800" err="1"/>
              <a:t>underascertainment</a:t>
            </a:r>
            <a:r>
              <a:rPr lang="en-US" sz="800"/>
              <a:t> and underreporting. The 95% bootstrap confidence intervals for the estimated number of infections are displayed in the Appendix.		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D58407-0AB4-7532-1408-478215A968E0}"/>
              </a:ext>
            </a:extLst>
          </p:cNvPr>
          <p:cNvSpPr txBox="1"/>
          <p:nvPr/>
        </p:nvSpPr>
        <p:spPr>
          <a:xfrm>
            <a:off x="6293225" y="5599403"/>
            <a:ext cx="4088312" cy="107721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800"/>
              <a:t>Source: CDC, National Notifiable Diseases Surveillance System.</a:t>
            </a:r>
          </a:p>
          <a:p>
            <a:endParaRPr lang="en-US" sz="800"/>
          </a:p>
          <a:p>
            <a:r>
              <a:rPr lang="en-US" sz="800"/>
              <a:t>Reference: </a:t>
            </a:r>
            <a:r>
              <a:rPr lang="en-US" sz="800" err="1"/>
              <a:t>Klevens</a:t>
            </a:r>
            <a:r>
              <a:rPr lang="en-US" sz="800"/>
              <a:t> RM, Liu, S, Roberts H, et al. Estimating acute viral hepatitis infections from nationally reported cases. Am J Public Health 2014; 104:482. PMC3953761.</a:t>
            </a:r>
          </a:p>
          <a:p>
            <a:endParaRPr lang="en-US" sz="800"/>
          </a:p>
          <a:p>
            <a:r>
              <a:rPr lang="en-US" sz="800">
                <a:ea typeface="+mn-lt"/>
                <a:cs typeface="+mn-lt"/>
              </a:rPr>
              <a:t>Centers for Disease Control and Prevention. Viral Hepatitis Surveillance Report – United States, 2020. </a:t>
            </a:r>
            <a:r>
              <a:rPr lang="en-US" sz="800">
                <a:ea typeface="+mn-lt"/>
                <a:cs typeface="+mn-lt"/>
                <a:hlinkClick r:id="rId4"/>
              </a:rPr>
              <a:t>https://www.cdc.gov/hepatitis/statistics/2020surveillance/index.htm</a:t>
            </a:r>
            <a:r>
              <a:rPr lang="en-US" sz="800">
                <a:ea typeface="+mn-lt"/>
                <a:cs typeface="+mn-lt"/>
              </a:rPr>
              <a:t>. </a:t>
            </a:r>
            <a:br>
              <a:rPr lang="en-US" sz="800">
                <a:ea typeface="+mn-lt"/>
                <a:cs typeface="+mn-lt"/>
              </a:rPr>
            </a:br>
            <a:r>
              <a:rPr lang="en-US" sz="800">
                <a:ea typeface="+mn-lt"/>
                <a:cs typeface="+mn-lt"/>
              </a:rPr>
              <a:t>Published September 2022.</a:t>
            </a:r>
            <a:endParaRPr lang="en-US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13707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Hep-All-v2">
      <a:dk1>
        <a:srgbClr val="000000"/>
      </a:dk1>
      <a:lt1>
        <a:srgbClr val="FFFFFF"/>
      </a:lt1>
      <a:dk2>
        <a:srgbClr val="FFFFFF"/>
      </a:dk2>
      <a:lt2>
        <a:srgbClr val="83BC49"/>
      </a:lt2>
      <a:accent1>
        <a:srgbClr val="28434E"/>
      </a:accent1>
      <a:accent2>
        <a:srgbClr val="26418F"/>
      </a:accent2>
      <a:accent3>
        <a:srgbClr val="004940"/>
      </a:accent3>
      <a:accent4>
        <a:srgbClr val="497D0C"/>
      </a:accent4>
      <a:accent5>
        <a:srgbClr val="92A6DD"/>
      </a:accent5>
      <a:accent6>
        <a:srgbClr val="4EBAAA"/>
      </a:accent6>
      <a:hlink>
        <a:srgbClr val="0F56DC"/>
      </a:hlink>
      <a:folHlink>
        <a:srgbClr val="3077F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bf74ea8-196f-4ed0-acda-4d1b8eb91222" xsi:nil="true"/>
    <lcf76f155ced4ddcb4097134ff3c332f xmlns="a5db0dc4-de41-4547-9920-1aed1993f095">
      <Terms xmlns="http://schemas.microsoft.com/office/infopath/2007/PartnerControls"/>
    </lcf76f155ced4ddcb4097134ff3c332f>
    <SharedWithUsers xmlns="0bf74ea8-196f-4ed0-acda-4d1b8eb91222">
      <UserInfo>
        <DisplayName/>
        <AccountId xsi:nil="true"/>
        <AccountType/>
      </UserInfo>
    </SharedWithUsers>
    <MediaLengthInSeconds xmlns="a5db0dc4-de41-4547-9920-1aed1993f09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90A988FF22164CA46804D9F7DD7698" ma:contentTypeVersion="19" ma:contentTypeDescription="Create a new document." ma:contentTypeScope="" ma:versionID="5f760c2749a5f24658e399241b39d6cf">
  <xsd:schema xmlns:xsd="http://www.w3.org/2001/XMLSchema" xmlns:xs="http://www.w3.org/2001/XMLSchema" xmlns:p="http://schemas.microsoft.com/office/2006/metadata/properties" xmlns:ns2="a5db0dc4-de41-4547-9920-1aed1993f095" xmlns:ns3="0bf74ea8-196f-4ed0-acda-4d1b8eb91222" targetNamespace="http://schemas.microsoft.com/office/2006/metadata/properties" ma:root="true" ma:fieldsID="ab42fd9982eb8cf9a4287e0180a47030" ns2:_="" ns3:_="">
    <xsd:import namespace="a5db0dc4-de41-4547-9920-1aed1993f095"/>
    <xsd:import namespace="0bf74ea8-196f-4ed0-acda-4d1b8eb912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db0dc4-de41-4547-9920-1aed1993f0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3a7d435f-bc0a-452e-b7b2-4cb57826a06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f74ea8-196f-4ed0-acda-4d1b8eb9122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f9529543-8a12-4055-9543-ea40c2f05781}" ma:internalName="TaxCatchAll" ma:showField="CatchAllData" ma:web="0bf74ea8-196f-4ed0-acda-4d1b8eb9122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569B53A-F81D-42F9-86B6-31365665533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E9434D5-4D44-4090-9F30-B85933BA4D4D}">
  <ds:schemaRefs>
    <ds:schemaRef ds:uri="http://purl.org/dc/terms/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0bf74ea8-196f-4ed0-acda-4d1b8eb91222"/>
    <ds:schemaRef ds:uri="a5db0dc4-de41-4547-9920-1aed1993f095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6567549-253E-4488-8C4A-9907633B1E0D}">
  <ds:schemaRefs>
    <ds:schemaRef ds:uri="0bf74ea8-196f-4ed0-acda-4d1b8eb91222"/>
    <ds:schemaRef ds:uri="a5db0dc4-de41-4547-9920-1aed1993f09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440</Words>
  <Application>Microsoft Macintosh PowerPoint</Application>
  <PresentationFormat>Widescreen</PresentationFormat>
  <Paragraphs>47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Figure 2.1 – Part 1 of 2 Number of reported cases* of acute hepatitis B virus infection and estimated infections†  United States, 2013–2020</vt:lpstr>
      <vt:lpstr>Figure 2.1 – Part 2 of 2 Number of reported cases* of acute hepatitis B virus infection and estimated infections†  United States, 2013–2020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Sporrong, Katari (NYC-RSD)</dc:creator>
  <cp:lastModifiedBy>Sporrong, Katari (NYC-RSD)</cp:lastModifiedBy>
  <cp:revision>13</cp:revision>
  <dcterms:created xsi:type="dcterms:W3CDTF">2022-08-02T19:32:21Z</dcterms:created>
  <dcterms:modified xsi:type="dcterms:W3CDTF">2022-10-06T19:10:06Z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0x0101004E90A988FF22164CA46804D9F7DD7698</vt:lpwstr>
  </property>
  <property fmtid="{D5CDD505-2E9C-101B-9397-08002B2CF9AE}" pid="3" name="MediaServiceImageTags">
    <vt:lpwstr/>
  </property>
  <property fmtid="{D5CDD505-2E9C-101B-9397-08002B2CF9AE}" pid="4" name="Order">
    <vt:r8>323400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  <property fmtid="{D5CDD505-2E9C-101B-9397-08002B2CF9AE}" pid="11" name="_SharedFileIndex">
    <vt:lpwstr/>
  </property>
  <property fmtid="{D5CDD505-2E9C-101B-9397-08002B2CF9AE}" pid="12" name="_SourceUrl">
    <vt:lpwstr/>
  </property>
  <property fmtid="{D5CDD505-2E9C-101B-9397-08002B2CF9AE}" pid="13" name="MSIP_Label_8af03ff0-41c5-4c41-b55e-fabb8fae94be_Name">
    <vt:lpwstr>8af03ff0-41c5-4c41-b55e-fabb8fae94be</vt:lpwstr>
  </property>
  <property fmtid="{D5CDD505-2E9C-101B-9397-08002B2CF9AE}" pid="14" name="MSIP_Label_8af03ff0-41c5-4c41-b55e-fabb8fae94be_Enabled">
    <vt:lpwstr>true</vt:lpwstr>
  </property>
  <property fmtid="{D5CDD505-2E9C-101B-9397-08002B2CF9AE}" pid="15" name="MSIP_Label_8af03ff0-41c5-4c41-b55e-fabb8fae94be_SetDate">
    <vt:lpwstr>2022-09-26T18:12:39Z</vt:lpwstr>
  </property>
  <property fmtid="{D5CDD505-2E9C-101B-9397-08002B2CF9AE}" pid="16" name="MSIP_Label_8af03ff0-41c5-4c41-b55e-fabb8fae94be_SiteId">
    <vt:lpwstr>9ce70869-60db-44fd-abe8-d2767077fc8f</vt:lpwstr>
  </property>
  <property fmtid="{D5CDD505-2E9C-101B-9397-08002B2CF9AE}" pid="17" name="MSIP_Label_8af03ff0-41c5-4c41-b55e-fabb8fae94be_Method">
    <vt:lpwstr>Privileged</vt:lpwstr>
  </property>
  <property fmtid="{D5CDD505-2E9C-101B-9397-08002B2CF9AE}" pid="18" name="MSIP_Label_8af03ff0-41c5-4c41-b55e-fabb8fae94be_ContentBits">
    <vt:lpwstr>0</vt:lpwstr>
  </property>
  <property fmtid="{D5CDD505-2E9C-101B-9397-08002B2CF9AE}" pid="19" name="MSIP_Label_8af03ff0-41c5-4c41-b55e-fabb8fae94be_ActionId">
    <vt:lpwstr>0889dd41-5272-4998-baba-61054e125ce3</vt:lpwstr>
  </property>
</Properties>
</file>