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513" r:id="rId5"/>
    <p:sldId id="151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katari.sporrong\Dropbox%20(Resolute%20Digital)\Creative\CDC\CDC_Hepatitis_Surveillance\01-Assets\PPT%20and%20PDF%20Assets\Data\1_HepA_Data_Table_Figures_NNDSS2020_July14_2022-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'Fig1.5'!$B$3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chemeClr val="accent4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shade val="76000"/>
                </a:schemeClr>
              </a:solidFill>
              <a:ln w="9525">
                <a:solidFill>
                  <a:schemeClr val="accent4">
                    <a:shade val="76000"/>
                  </a:schemeClr>
                </a:solidFill>
              </a:ln>
              <a:effectLst/>
            </c:spPr>
          </c:marker>
          <c:cat>
            <c:numRef>
              <c:f>'Fig1.5'!$C$2:$R$2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'Fig1.5'!$C$3:$R$3</c:f>
              <c:numCache>
                <c:formatCode>0.0</c:formatCode>
                <c:ptCount val="16"/>
                <c:pt idx="0">
                  <c:v>1.7</c:v>
                </c:pt>
                <c:pt idx="1">
                  <c:v>1.3</c:v>
                </c:pt>
                <c:pt idx="2">
                  <c:v>1.1000000000000001</c:v>
                </c:pt>
                <c:pt idx="3">
                  <c:v>0.9</c:v>
                </c:pt>
                <c:pt idx="4">
                  <c:v>0.7</c:v>
                </c:pt>
                <c:pt idx="5">
                  <c:v>0.6</c:v>
                </c:pt>
                <c:pt idx="6">
                  <c:v>0.5</c:v>
                </c:pt>
                <c:pt idx="7">
                  <c:v>0.5</c:v>
                </c:pt>
                <c:pt idx="8">
                  <c:v>0.6</c:v>
                </c:pt>
                <c:pt idx="9">
                  <c:v>0.4</c:v>
                </c:pt>
                <c:pt idx="10">
                  <c:v>0.5</c:v>
                </c:pt>
                <c:pt idx="11">
                  <c:v>0.7</c:v>
                </c:pt>
                <c:pt idx="12">
                  <c:v>1.4</c:v>
                </c:pt>
                <c:pt idx="13">
                  <c:v>4.7</c:v>
                </c:pt>
                <c:pt idx="14">
                  <c:v>7.3</c:v>
                </c:pt>
                <c:pt idx="15">
                  <c:v>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22-0946-B7EC-7D234DE6D26A}"/>
            </c:ext>
          </c:extLst>
        </c:ser>
        <c:ser>
          <c:idx val="1"/>
          <c:order val="1"/>
          <c:tx>
            <c:strRef>
              <c:f>'Fig1.5'!$B$4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chemeClr val="accent4">
                  <a:tint val="7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tint val="77000"/>
                </a:schemeClr>
              </a:solidFill>
              <a:ln w="9525">
                <a:solidFill>
                  <a:schemeClr val="accent4">
                    <a:tint val="77000"/>
                  </a:schemeClr>
                </a:solidFill>
              </a:ln>
              <a:effectLst/>
            </c:spPr>
          </c:marker>
          <c:cat>
            <c:numRef>
              <c:f>'Fig1.5'!$C$2:$R$2</c:f>
              <c:numCache>
                <c:formatCode>General</c:formatCode>
                <c:ptCount val="1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</c:numCache>
            </c:numRef>
          </c:cat>
          <c:val>
            <c:numRef>
              <c:f>'Fig1.5'!$C$4:$R$4</c:f>
              <c:numCache>
                <c:formatCode>0.0</c:formatCode>
                <c:ptCount val="16"/>
                <c:pt idx="0">
                  <c:v>1.3</c:v>
                </c:pt>
                <c:pt idx="1">
                  <c:v>1.1000000000000001</c:v>
                </c:pt>
                <c:pt idx="2">
                  <c:v>0.9</c:v>
                </c:pt>
                <c:pt idx="3">
                  <c:v>0.8</c:v>
                </c:pt>
                <c:pt idx="4">
                  <c:v>0.6</c:v>
                </c:pt>
                <c:pt idx="5">
                  <c:v>0.5</c:v>
                </c:pt>
                <c:pt idx="6">
                  <c:v>0.4</c:v>
                </c:pt>
                <c:pt idx="7">
                  <c:v>0.5</c:v>
                </c:pt>
                <c:pt idx="8">
                  <c:v>0.6</c:v>
                </c:pt>
                <c:pt idx="9">
                  <c:v>0.4</c:v>
                </c:pt>
                <c:pt idx="10">
                  <c:v>0.4</c:v>
                </c:pt>
                <c:pt idx="11">
                  <c:v>0.5</c:v>
                </c:pt>
                <c:pt idx="12">
                  <c:v>0.7</c:v>
                </c:pt>
                <c:pt idx="13">
                  <c:v>3</c:v>
                </c:pt>
                <c:pt idx="14">
                  <c:v>4.2</c:v>
                </c:pt>
                <c:pt idx="15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22-0946-B7EC-7D234DE6D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806928"/>
        <c:axId val="145796944"/>
      </c:lineChart>
      <c:catAx>
        <c:axId val="1458069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Year</a:t>
                </a:r>
              </a:p>
            </c:rich>
          </c:tx>
          <c:layout>
            <c:manualLayout>
              <c:xMode val="edge"/>
              <c:yMode val="edge"/>
              <c:x val="0.50662895927601814"/>
              <c:y val="0.866083461107919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96944"/>
        <c:crosses val="autoZero"/>
        <c:auto val="1"/>
        <c:lblAlgn val="ctr"/>
        <c:lblOffset val="100"/>
        <c:noMultiLvlLbl val="0"/>
      </c:catAx>
      <c:valAx>
        <c:axId val="1457969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/>
                  <a:t>Reported Cases per 100,000 population</a:t>
                </a:r>
              </a:p>
            </c:rich>
          </c:tx>
          <c:layout>
            <c:manualLayout>
              <c:xMode val="edge"/>
              <c:yMode val="edge"/>
              <c:x val="6.7873303167420816E-3"/>
              <c:y val="0.156892758105661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80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637323190935976"/>
          <c:y val="3.8616952292728046E-2"/>
          <c:w val="0.16951597962019452"/>
          <c:h val="4.9618341824918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10/6/22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878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10/6/22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cdc.gov/hepatitis/statistics/2020surveillance/index.htm" TargetMode="External"/><Relationship Id="rId4" Type="http://schemas.openxmlformats.org/officeDocument/2006/relationships/hyperlink" Target="https://ndc.services.cdc.gov/conditions/hepatitis-a-acut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hyperlink" Target="https://ndc.services.cdc.gov/conditions/hepatitis-a-acute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1.5 – Part 1 of 2</a:t>
            </a:r>
            <a:br>
              <a:rPr lang="en-US" sz="2400"/>
            </a:br>
            <a:r>
              <a:rPr lang="en-US" sz="2000" b="1"/>
              <a:t>Rates* of reported cases† of hepatitis A virus infection, by sex </a:t>
            </a:r>
            <a:br>
              <a:rPr lang="en-US" sz="2000" b="1"/>
            </a:br>
            <a:r>
              <a:rPr lang="en-US" sz="2000" b="1"/>
              <a:t>United States, 2005–2020</a:t>
            </a:r>
            <a:endParaRPr lang="en-US" sz="2400" b="1"/>
          </a:p>
        </p:txBody>
      </p:sp>
      <p:graphicFrame>
        <p:nvGraphicFramePr>
          <p:cNvPr id="5" name="Chart Placeholder 4" descr="Rates of reported hepatitis A in the United States by sex during 2005–2020. The sex classifications are male and female. The reported rates of hepatitis A increased substantially during 2017–2019 for both males and females but decreased for both sexes during 2020. ">
            <a:extLst>
              <a:ext uri="{FF2B5EF4-FFF2-40B4-BE49-F238E27FC236}">
                <a16:creationId xmlns:a16="http://schemas.microsoft.com/office/drawing/2014/main" id="{EE55F729-CC15-5997-5B08-D91DA68B7B79}"/>
              </a:ext>
            </a:extLst>
          </p:cNvPr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755129859"/>
              </p:ext>
            </p:extLst>
          </p:nvPr>
        </p:nvGraphicFramePr>
        <p:xfrm>
          <a:off x="457200" y="1355006"/>
          <a:ext cx="11226800" cy="4179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ootnote 1">
            <a:extLst>
              <a:ext uri="{FF2B5EF4-FFF2-40B4-BE49-F238E27FC236}">
                <a16:creationId xmlns:a16="http://schemas.microsoft.com/office/drawing/2014/main" id="{338C2790-D1D5-870B-651F-F02BD0B49F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7537" y="6200208"/>
            <a:ext cx="5638800" cy="67312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/>
              <a:t>* Rates per 100,000 population.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4"/>
              </a:rPr>
              <a:t>https://ndc.services.cdc.gov/conditions/hepatitis-a-acute/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	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C64FA38-52CD-79AD-EF36-A2ECC91FCD27}"/>
              </a:ext>
            </a:extLst>
          </p:cNvPr>
          <p:cNvSpPr txBox="1"/>
          <p:nvPr/>
        </p:nvSpPr>
        <p:spPr>
          <a:xfrm>
            <a:off x="6513813" y="5982521"/>
            <a:ext cx="39835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5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4765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Figure 1.5 – Part 2 of 2</a:t>
            </a:r>
            <a:br>
              <a:rPr lang="en-US" sz="2400"/>
            </a:br>
            <a:r>
              <a:rPr lang="en-US" sz="2000" b="1"/>
              <a:t>Rates* of reported cases† of hepatitis A virus infection, by sex </a:t>
            </a:r>
            <a:br>
              <a:rPr lang="en-US" sz="2000" b="1"/>
            </a:br>
            <a:r>
              <a:rPr lang="en-US" sz="2000" b="1"/>
              <a:t>United States, 2005–2020</a:t>
            </a:r>
            <a:endParaRPr lang="en-US" sz="2400" b="1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E4DB4-BE1B-9F97-C18E-213469BE6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527274"/>
              </p:ext>
            </p:extLst>
          </p:nvPr>
        </p:nvGraphicFramePr>
        <p:xfrm>
          <a:off x="535834" y="1360043"/>
          <a:ext cx="11120329" cy="8229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54137">
                  <a:extLst>
                    <a:ext uri="{9D8B030D-6E8A-4147-A177-3AD203B41FA5}">
                      <a16:colId xmlns:a16="http://schemas.microsoft.com/office/drawing/2014/main" val="2103756755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293876576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42515786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886116225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201851793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868981837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1508270811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576013414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759788711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847835832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65184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754688796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1666326368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3176897221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577294038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2703288403"/>
                    </a:ext>
                  </a:extLst>
                </a:gridCol>
                <a:gridCol w="654137">
                  <a:extLst>
                    <a:ext uri="{9D8B030D-6E8A-4147-A177-3AD203B41FA5}">
                      <a16:colId xmlns:a16="http://schemas.microsoft.com/office/drawing/2014/main" val="568575044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Sex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2011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2018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2019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2020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60775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Male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020422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Female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0.9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3.0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4.2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2.3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753" marR="8753" marT="0" marB="0" anchor="ctr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177736"/>
                  </a:ext>
                </a:extLst>
              </a:tr>
            </a:tbl>
          </a:graphicData>
        </a:graphic>
      </p:graphicFrame>
      <p:sp>
        <p:nvSpPr>
          <p:cNvPr id="11" name="Footnote 1">
            <a:extLst>
              <a:ext uri="{FF2B5EF4-FFF2-40B4-BE49-F238E27FC236}">
                <a16:creationId xmlns:a16="http://schemas.microsoft.com/office/drawing/2014/main" id="{44DF1E09-AC8B-8112-309E-447BD4906776}"/>
              </a:ext>
            </a:extLst>
          </p:cNvPr>
          <p:cNvSpPr txBox="1">
            <a:spLocks/>
          </p:cNvSpPr>
          <p:nvPr/>
        </p:nvSpPr>
        <p:spPr>
          <a:xfrm>
            <a:off x="435935" y="6202194"/>
            <a:ext cx="5638800" cy="673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800"/>
              <a:t>* Rates per 100,000 population.		</a:t>
            </a:r>
          </a:p>
          <a:p>
            <a:pPr>
              <a:lnSpc>
                <a:spcPct val="100000"/>
              </a:lnSpc>
            </a:pPr>
            <a:r>
              <a:rPr lang="en-US" sz="800"/>
              <a:t>† Reported confirmed cases. For the case definition, see </a:t>
            </a:r>
            <a:r>
              <a:rPr lang="en-US" sz="800">
                <a:hlinkClick r:id="rId2"/>
              </a:rPr>
              <a:t>https://ndc.services.cdc.gov/conditions/hepatitis-a-acute/</a:t>
            </a:r>
            <a:r>
              <a:rPr lang="en-US" sz="800"/>
              <a:t>. </a:t>
            </a:r>
            <a:endParaRPr lang="en-US" sz="800"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800"/>
              <a:t>		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F6CB99-B69A-AB2E-B610-D40BD50E5ABF}"/>
              </a:ext>
            </a:extLst>
          </p:cNvPr>
          <p:cNvSpPr txBox="1"/>
          <p:nvPr/>
        </p:nvSpPr>
        <p:spPr>
          <a:xfrm>
            <a:off x="6513813" y="5982521"/>
            <a:ext cx="39835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800"/>
              <a:t>Source: CDC, National Notifiable Diseases Surveillance System.</a:t>
            </a:r>
          </a:p>
          <a:p>
            <a:endParaRPr lang="en-US" sz="800"/>
          </a:p>
          <a:p>
            <a:r>
              <a:rPr lang="en-US" sz="800">
                <a:ea typeface="+mn-lt"/>
                <a:cs typeface="+mn-lt"/>
              </a:rPr>
              <a:t>Centers for Disease Control and Prevention. Viral Hepatitis Surveillance Report – United States, 2020. </a:t>
            </a:r>
            <a:r>
              <a:rPr lang="en-US" sz="800">
                <a:ea typeface="+mn-lt"/>
                <a:cs typeface="+mn-lt"/>
                <a:hlinkClick r:id="rId3"/>
              </a:rPr>
              <a:t>https://www.cdc.gov/hepatitis/statistics/2020surveillance/index.htm</a:t>
            </a:r>
            <a:r>
              <a:rPr lang="en-US" sz="800">
                <a:ea typeface="+mn-lt"/>
                <a:cs typeface="+mn-lt"/>
              </a:rPr>
              <a:t>. </a:t>
            </a:r>
            <a:br>
              <a:rPr lang="en-US" sz="800">
                <a:ea typeface="+mn-lt"/>
                <a:cs typeface="+mn-lt"/>
              </a:rPr>
            </a:br>
            <a:r>
              <a:rPr lang="en-US" sz="800">
                <a:ea typeface="+mn-lt"/>
                <a:cs typeface="+mn-lt"/>
              </a:rPr>
              <a:t>Published September 2022.</a:t>
            </a:r>
            <a:endParaRPr lang="en-US">
              <a:ea typeface="+mn-lt"/>
              <a:cs typeface="+mn-lt"/>
            </a:endParaRPr>
          </a:p>
          <a:p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2183548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f74ea8-196f-4ed0-acda-4d1b8eb91222" xsi:nil="true"/>
    <lcf76f155ced4ddcb4097134ff3c332f xmlns="a5db0dc4-de41-4547-9920-1aed1993f095">
      <Terms xmlns="http://schemas.microsoft.com/office/infopath/2007/PartnerControls"/>
    </lcf76f155ced4ddcb4097134ff3c332f>
    <SharedWithUsers xmlns="0bf74ea8-196f-4ed0-acda-4d1b8eb91222">
      <UserInfo>
        <DisplayName/>
        <AccountId xsi:nil="true"/>
        <AccountType/>
      </UserInfo>
    </SharedWithUsers>
    <MediaLengthInSeconds xmlns="a5db0dc4-de41-4547-9920-1aed1993f09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0A988FF22164CA46804D9F7DD7698" ma:contentTypeVersion="19" ma:contentTypeDescription="Create a new document." ma:contentTypeScope="" ma:versionID="5f760c2749a5f24658e399241b39d6cf">
  <xsd:schema xmlns:xsd="http://www.w3.org/2001/XMLSchema" xmlns:xs="http://www.w3.org/2001/XMLSchema" xmlns:p="http://schemas.microsoft.com/office/2006/metadata/properties" xmlns:ns2="a5db0dc4-de41-4547-9920-1aed1993f095" xmlns:ns3="0bf74ea8-196f-4ed0-acda-4d1b8eb91222" targetNamespace="http://schemas.microsoft.com/office/2006/metadata/properties" ma:root="true" ma:fieldsID="ab42fd9982eb8cf9a4287e0180a47030" ns2:_="" ns3:_="">
    <xsd:import namespace="a5db0dc4-de41-4547-9920-1aed1993f095"/>
    <xsd:import namespace="0bf74ea8-196f-4ed0-acda-4d1b8eb912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db0dc4-de41-4547-9920-1aed1993f0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74ea8-196f-4ed0-acda-4d1b8eb9122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f9529543-8a12-4055-9543-ea40c2f05781}" ma:internalName="TaxCatchAll" ma:showField="CatchAllData" ma:web="0bf74ea8-196f-4ed0-acda-4d1b8eb9122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9434D5-4D44-4090-9F30-B85933BA4D4D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bf74ea8-196f-4ed0-acda-4d1b8eb91222"/>
    <ds:schemaRef ds:uri="a5db0dc4-de41-4547-9920-1aed1993f09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567549-253E-4488-8C4A-9907633B1E0D}">
  <ds:schemaRefs>
    <ds:schemaRef ds:uri="0bf74ea8-196f-4ed0-acda-4d1b8eb91222"/>
    <ds:schemaRef ds:uri="a5db0dc4-de41-4547-9920-1aed1993f09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282</Words>
  <Application>Microsoft Macintosh PowerPoint</Application>
  <PresentationFormat>Widescreen</PresentationFormat>
  <Paragraphs>68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Figure 1.5 – Part 1 of 2 Rates* of reported cases† of hepatitis A virus infection, by sex  United States, 2005–2020</vt:lpstr>
      <vt:lpstr>Figure 1.5 – Part 2 of 2 Rates* of reported cases† of hepatitis A virus infection, by sex  United States, 2005–2020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Sporrong, Katari (NYC-RSD)</cp:lastModifiedBy>
  <cp:revision>7</cp:revision>
  <dcterms:created xsi:type="dcterms:W3CDTF">2022-08-02T19:32:21Z</dcterms:created>
  <dcterms:modified xsi:type="dcterms:W3CDTF">2022-10-06T19:06:55Z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0x0101004E90A988FF22164CA46804D9F7DD7698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