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772400" cy="6985000"/>
  <p:notesSz cx="7772400" cy="6985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726" y="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2165350"/>
            <a:ext cx="6606540" cy="14668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3911600"/>
            <a:ext cx="5440680" cy="17462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5/19/2021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5/19/2021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88620" y="1606550"/>
            <a:ext cx="3380994" cy="46101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002786" y="1606550"/>
            <a:ext cx="3380994" cy="46101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5/19/2021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5/19/2021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5/19/2021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1028106" y="1723297"/>
            <a:ext cx="0" cy="2891790"/>
          </a:xfrm>
          <a:custGeom>
            <a:avLst/>
            <a:gdLst/>
            <a:ahLst/>
            <a:cxnLst/>
            <a:rect l="l" t="t" r="r" b="b"/>
            <a:pathLst>
              <a:path h="2891790">
                <a:moveTo>
                  <a:pt x="0" y="2891523"/>
                </a:moveTo>
                <a:lnTo>
                  <a:pt x="0" y="0"/>
                </a:lnTo>
              </a:path>
            </a:pathLst>
          </a:custGeom>
          <a:ln w="9588">
            <a:solidFill>
              <a:srgbClr val="47474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983254" y="1723299"/>
            <a:ext cx="45085" cy="0"/>
          </a:xfrm>
          <a:custGeom>
            <a:avLst/>
            <a:gdLst/>
            <a:ahLst/>
            <a:cxnLst/>
            <a:rect l="l" t="t" r="r" b="b"/>
            <a:pathLst>
              <a:path w="45084">
                <a:moveTo>
                  <a:pt x="0" y="0"/>
                </a:moveTo>
                <a:lnTo>
                  <a:pt x="44856" y="0"/>
                </a:lnTo>
              </a:path>
            </a:pathLst>
          </a:custGeom>
          <a:ln w="9588">
            <a:solidFill>
              <a:srgbClr val="47474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994756" y="1723299"/>
            <a:ext cx="33655" cy="0"/>
          </a:xfrm>
          <a:custGeom>
            <a:avLst/>
            <a:gdLst/>
            <a:ahLst/>
            <a:cxnLst/>
            <a:rect l="l" t="t" r="r" b="b"/>
            <a:pathLst>
              <a:path w="33655">
                <a:moveTo>
                  <a:pt x="0" y="0"/>
                </a:moveTo>
                <a:lnTo>
                  <a:pt x="33350" y="0"/>
                </a:lnTo>
              </a:path>
            </a:pathLst>
          </a:custGeom>
          <a:ln w="9588">
            <a:solidFill>
              <a:srgbClr val="47474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994756" y="2084740"/>
            <a:ext cx="33655" cy="0"/>
          </a:xfrm>
          <a:custGeom>
            <a:avLst/>
            <a:gdLst/>
            <a:ahLst/>
            <a:cxnLst/>
            <a:rect l="l" t="t" r="r" b="b"/>
            <a:pathLst>
              <a:path w="33655">
                <a:moveTo>
                  <a:pt x="0" y="0"/>
                </a:moveTo>
                <a:lnTo>
                  <a:pt x="33350" y="0"/>
                </a:lnTo>
              </a:path>
            </a:pathLst>
          </a:custGeom>
          <a:ln w="9588">
            <a:solidFill>
              <a:srgbClr val="47474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994756" y="2446181"/>
            <a:ext cx="33655" cy="0"/>
          </a:xfrm>
          <a:custGeom>
            <a:avLst/>
            <a:gdLst/>
            <a:ahLst/>
            <a:cxnLst/>
            <a:rect l="l" t="t" r="r" b="b"/>
            <a:pathLst>
              <a:path w="33655">
                <a:moveTo>
                  <a:pt x="0" y="0"/>
                </a:moveTo>
                <a:lnTo>
                  <a:pt x="33350" y="0"/>
                </a:lnTo>
              </a:path>
            </a:pathLst>
          </a:custGeom>
          <a:ln w="9588">
            <a:solidFill>
              <a:srgbClr val="47474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994756" y="2807619"/>
            <a:ext cx="33655" cy="0"/>
          </a:xfrm>
          <a:custGeom>
            <a:avLst/>
            <a:gdLst/>
            <a:ahLst/>
            <a:cxnLst/>
            <a:rect l="l" t="t" r="r" b="b"/>
            <a:pathLst>
              <a:path w="33655">
                <a:moveTo>
                  <a:pt x="0" y="0"/>
                </a:moveTo>
                <a:lnTo>
                  <a:pt x="33350" y="0"/>
                </a:lnTo>
              </a:path>
            </a:pathLst>
          </a:custGeom>
          <a:ln w="9588">
            <a:solidFill>
              <a:srgbClr val="47474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k object 22"/>
          <p:cNvSpPr/>
          <p:nvPr/>
        </p:nvSpPr>
        <p:spPr>
          <a:xfrm>
            <a:off x="994756" y="3169060"/>
            <a:ext cx="33655" cy="0"/>
          </a:xfrm>
          <a:custGeom>
            <a:avLst/>
            <a:gdLst/>
            <a:ahLst/>
            <a:cxnLst/>
            <a:rect l="l" t="t" r="r" b="b"/>
            <a:pathLst>
              <a:path w="33655">
                <a:moveTo>
                  <a:pt x="0" y="0"/>
                </a:moveTo>
                <a:lnTo>
                  <a:pt x="33350" y="0"/>
                </a:lnTo>
              </a:path>
            </a:pathLst>
          </a:custGeom>
          <a:ln w="9588">
            <a:solidFill>
              <a:srgbClr val="47474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k object 23"/>
          <p:cNvSpPr/>
          <p:nvPr/>
        </p:nvSpPr>
        <p:spPr>
          <a:xfrm>
            <a:off x="994756" y="3891940"/>
            <a:ext cx="33655" cy="0"/>
          </a:xfrm>
          <a:custGeom>
            <a:avLst/>
            <a:gdLst/>
            <a:ahLst/>
            <a:cxnLst/>
            <a:rect l="l" t="t" r="r" b="b"/>
            <a:pathLst>
              <a:path w="33655">
                <a:moveTo>
                  <a:pt x="0" y="0"/>
                </a:moveTo>
                <a:lnTo>
                  <a:pt x="33350" y="0"/>
                </a:lnTo>
              </a:path>
            </a:pathLst>
          </a:custGeom>
          <a:ln w="9588">
            <a:solidFill>
              <a:srgbClr val="47474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k object 24"/>
          <p:cNvSpPr/>
          <p:nvPr/>
        </p:nvSpPr>
        <p:spPr>
          <a:xfrm>
            <a:off x="994756" y="3530499"/>
            <a:ext cx="33655" cy="0"/>
          </a:xfrm>
          <a:custGeom>
            <a:avLst/>
            <a:gdLst/>
            <a:ahLst/>
            <a:cxnLst/>
            <a:rect l="l" t="t" r="r" b="b"/>
            <a:pathLst>
              <a:path w="33655">
                <a:moveTo>
                  <a:pt x="0" y="0"/>
                </a:moveTo>
                <a:lnTo>
                  <a:pt x="33350" y="0"/>
                </a:lnTo>
              </a:path>
            </a:pathLst>
          </a:custGeom>
          <a:ln w="9588">
            <a:solidFill>
              <a:srgbClr val="47474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k object 25"/>
          <p:cNvSpPr/>
          <p:nvPr/>
        </p:nvSpPr>
        <p:spPr>
          <a:xfrm>
            <a:off x="994756" y="4253381"/>
            <a:ext cx="33655" cy="0"/>
          </a:xfrm>
          <a:custGeom>
            <a:avLst/>
            <a:gdLst/>
            <a:ahLst/>
            <a:cxnLst/>
            <a:rect l="l" t="t" r="r" b="b"/>
            <a:pathLst>
              <a:path w="33655">
                <a:moveTo>
                  <a:pt x="0" y="0"/>
                </a:moveTo>
                <a:lnTo>
                  <a:pt x="33350" y="0"/>
                </a:lnTo>
              </a:path>
            </a:pathLst>
          </a:custGeom>
          <a:ln w="9588">
            <a:solidFill>
              <a:srgbClr val="47474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k object 26"/>
          <p:cNvSpPr/>
          <p:nvPr/>
        </p:nvSpPr>
        <p:spPr>
          <a:xfrm>
            <a:off x="994756" y="4614820"/>
            <a:ext cx="33655" cy="0"/>
          </a:xfrm>
          <a:custGeom>
            <a:avLst/>
            <a:gdLst/>
            <a:ahLst/>
            <a:cxnLst/>
            <a:rect l="l" t="t" r="r" b="b"/>
            <a:pathLst>
              <a:path w="33655">
                <a:moveTo>
                  <a:pt x="0" y="0"/>
                </a:moveTo>
                <a:lnTo>
                  <a:pt x="33350" y="0"/>
                </a:lnTo>
              </a:path>
            </a:pathLst>
          </a:custGeom>
          <a:ln w="9588">
            <a:solidFill>
              <a:srgbClr val="47474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k object 27"/>
          <p:cNvSpPr/>
          <p:nvPr/>
        </p:nvSpPr>
        <p:spPr>
          <a:xfrm>
            <a:off x="1028106" y="4614820"/>
            <a:ext cx="6229350" cy="0"/>
          </a:xfrm>
          <a:custGeom>
            <a:avLst/>
            <a:gdLst/>
            <a:ahLst/>
            <a:cxnLst/>
            <a:rect l="l" t="t" r="r" b="b"/>
            <a:pathLst>
              <a:path w="6229350">
                <a:moveTo>
                  <a:pt x="0" y="0"/>
                </a:moveTo>
                <a:lnTo>
                  <a:pt x="6229311" y="0"/>
                </a:lnTo>
              </a:path>
            </a:pathLst>
          </a:custGeom>
          <a:ln w="9588">
            <a:solidFill>
              <a:srgbClr val="47474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k object 28"/>
          <p:cNvSpPr/>
          <p:nvPr/>
        </p:nvSpPr>
        <p:spPr>
          <a:xfrm>
            <a:off x="7257419" y="4614820"/>
            <a:ext cx="0" cy="43815"/>
          </a:xfrm>
          <a:custGeom>
            <a:avLst/>
            <a:gdLst/>
            <a:ahLst/>
            <a:cxnLst/>
            <a:rect l="l" t="t" r="r" b="b"/>
            <a:pathLst>
              <a:path h="43814">
                <a:moveTo>
                  <a:pt x="0" y="0"/>
                </a:moveTo>
                <a:lnTo>
                  <a:pt x="0" y="43713"/>
                </a:lnTo>
              </a:path>
            </a:pathLst>
          </a:custGeom>
          <a:ln w="9588">
            <a:solidFill>
              <a:srgbClr val="47474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bk object 29"/>
          <p:cNvSpPr/>
          <p:nvPr/>
        </p:nvSpPr>
        <p:spPr>
          <a:xfrm>
            <a:off x="6842204" y="4614820"/>
            <a:ext cx="0" cy="43815"/>
          </a:xfrm>
          <a:custGeom>
            <a:avLst/>
            <a:gdLst/>
            <a:ahLst/>
            <a:cxnLst/>
            <a:rect l="l" t="t" r="r" b="b"/>
            <a:pathLst>
              <a:path h="43814">
                <a:moveTo>
                  <a:pt x="0" y="0"/>
                </a:moveTo>
                <a:lnTo>
                  <a:pt x="0" y="43713"/>
                </a:lnTo>
              </a:path>
            </a:pathLst>
          </a:custGeom>
          <a:ln w="9588">
            <a:solidFill>
              <a:srgbClr val="47474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bk object 30"/>
          <p:cNvSpPr/>
          <p:nvPr/>
        </p:nvSpPr>
        <p:spPr>
          <a:xfrm>
            <a:off x="6426999" y="4614820"/>
            <a:ext cx="0" cy="43815"/>
          </a:xfrm>
          <a:custGeom>
            <a:avLst/>
            <a:gdLst/>
            <a:ahLst/>
            <a:cxnLst/>
            <a:rect l="l" t="t" r="r" b="b"/>
            <a:pathLst>
              <a:path h="43814">
                <a:moveTo>
                  <a:pt x="0" y="0"/>
                </a:moveTo>
                <a:lnTo>
                  <a:pt x="0" y="43713"/>
                </a:lnTo>
              </a:path>
            </a:pathLst>
          </a:custGeom>
          <a:ln w="9588">
            <a:solidFill>
              <a:srgbClr val="47474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bk object 31"/>
          <p:cNvSpPr/>
          <p:nvPr/>
        </p:nvSpPr>
        <p:spPr>
          <a:xfrm>
            <a:off x="6011786" y="4614820"/>
            <a:ext cx="0" cy="43815"/>
          </a:xfrm>
          <a:custGeom>
            <a:avLst/>
            <a:gdLst/>
            <a:ahLst/>
            <a:cxnLst/>
            <a:rect l="l" t="t" r="r" b="b"/>
            <a:pathLst>
              <a:path h="43814">
                <a:moveTo>
                  <a:pt x="0" y="0"/>
                </a:moveTo>
                <a:lnTo>
                  <a:pt x="0" y="43713"/>
                </a:lnTo>
              </a:path>
            </a:pathLst>
          </a:custGeom>
          <a:ln w="9588">
            <a:solidFill>
              <a:srgbClr val="47474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bk object 32"/>
          <p:cNvSpPr/>
          <p:nvPr/>
        </p:nvSpPr>
        <p:spPr>
          <a:xfrm>
            <a:off x="5596572" y="4614820"/>
            <a:ext cx="0" cy="43815"/>
          </a:xfrm>
          <a:custGeom>
            <a:avLst/>
            <a:gdLst/>
            <a:ahLst/>
            <a:cxnLst/>
            <a:rect l="l" t="t" r="r" b="b"/>
            <a:pathLst>
              <a:path h="43814">
                <a:moveTo>
                  <a:pt x="0" y="0"/>
                </a:moveTo>
                <a:lnTo>
                  <a:pt x="0" y="43713"/>
                </a:lnTo>
              </a:path>
            </a:pathLst>
          </a:custGeom>
          <a:ln w="9588">
            <a:solidFill>
              <a:srgbClr val="47474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bk object 33"/>
          <p:cNvSpPr/>
          <p:nvPr/>
        </p:nvSpPr>
        <p:spPr>
          <a:xfrm>
            <a:off x="5181367" y="4614820"/>
            <a:ext cx="0" cy="43815"/>
          </a:xfrm>
          <a:custGeom>
            <a:avLst/>
            <a:gdLst/>
            <a:ahLst/>
            <a:cxnLst/>
            <a:rect l="l" t="t" r="r" b="b"/>
            <a:pathLst>
              <a:path h="43814">
                <a:moveTo>
                  <a:pt x="0" y="0"/>
                </a:moveTo>
                <a:lnTo>
                  <a:pt x="0" y="43713"/>
                </a:lnTo>
              </a:path>
            </a:pathLst>
          </a:custGeom>
          <a:ln w="9588">
            <a:solidFill>
              <a:srgbClr val="47474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bk object 34"/>
          <p:cNvSpPr/>
          <p:nvPr/>
        </p:nvSpPr>
        <p:spPr>
          <a:xfrm>
            <a:off x="4766155" y="4614820"/>
            <a:ext cx="0" cy="43815"/>
          </a:xfrm>
          <a:custGeom>
            <a:avLst/>
            <a:gdLst/>
            <a:ahLst/>
            <a:cxnLst/>
            <a:rect l="l" t="t" r="r" b="b"/>
            <a:pathLst>
              <a:path h="43814">
                <a:moveTo>
                  <a:pt x="0" y="0"/>
                </a:moveTo>
                <a:lnTo>
                  <a:pt x="0" y="43713"/>
                </a:lnTo>
              </a:path>
            </a:pathLst>
          </a:custGeom>
          <a:ln w="9588">
            <a:solidFill>
              <a:srgbClr val="47474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bk object 35"/>
          <p:cNvSpPr/>
          <p:nvPr/>
        </p:nvSpPr>
        <p:spPr>
          <a:xfrm>
            <a:off x="4349789" y="4614820"/>
            <a:ext cx="0" cy="43815"/>
          </a:xfrm>
          <a:custGeom>
            <a:avLst/>
            <a:gdLst/>
            <a:ahLst/>
            <a:cxnLst/>
            <a:rect l="l" t="t" r="r" b="b"/>
            <a:pathLst>
              <a:path h="43814">
                <a:moveTo>
                  <a:pt x="0" y="0"/>
                </a:moveTo>
                <a:lnTo>
                  <a:pt x="0" y="43713"/>
                </a:lnTo>
              </a:path>
            </a:pathLst>
          </a:custGeom>
          <a:ln w="9588">
            <a:solidFill>
              <a:srgbClr val="47474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bk object 36"/>
          <p:cNvSpPr/>
          <p:nvPr/>
        </p:nvSpPr>
        <p:spPr>
          <a:xfrm>
            <a:off x="3934584" y="4614820"/>
            <a:ext cx="0" cy="43815"/>
          </a:xfrm>
          <a:custGeom>
            <a:avLst/>
            <a:gdLst/>
            <a:ahLst/>
            <a:cxnLst/>
            <a:rect l="l" t="t" r="r" b="b"/>
            <a:pathLst>
              <a:path h="43814">
                <a:moveTo>
                  <a:pt x="0" y="0"/>
                </a:moveTo>
                <a:lnTo>
                  <a:pt x="0" y="43713"/>
                </a:lnTo>
              </a:path>
            </a:pathLst>
          </a:custGeom>
          <a:ln w="9588">
            <a:solidFill>
              <a:srgbClr val="47474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bk object 37"/>
          <p:cNvSpPr/>
          <p:nvPr/>
        </p:nvSpPr>
        <p:spPr>
          <a:xfrm>
            <a:off x="3519370" y="4614820"/>
            <a:ext cx="0" cy="43815"/>
          </a:xfrm>
          <a:custGeom>
            <a:avLst/>
            <a:gdLst/>
            <a:ahLst/>
            <a:cxnLst/>
            <a:rect l="l" t="t" r="r" b="b"/>
            <a:pathLst>
              <a:path h="43814">
                <a:moveTo>
                  <a:pt x="0" y="0"/>
                </a:moveTo>
                <a:lnTo>
                  <a:pt x="0" y="43713"/>
                </a:lnTo>
              </a:path>
            </a:pathLst>
          </a:custGeom>
          <a:ln w="9588">
            <a:solidFill>
              <a:srgbClr val="47474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bk object 38"/>
          <p:cNvSpPr/>
          <p:nvPr/>
        </p:nvSpPr>
        <p:spPr>
          <a:xfrm>
            <a:off x="3104156" y="4614820"/>
            <a:ext cx="0" cy="43815"/>
          </a:xfrm>
          <a:custGeom>
            <a:avLst/>
            <a:gdLst/>
            <a:ahLst/>
            <a:cxnLst/>
            <a:rect l="l" t="t" r="r" b="b"/>
            <a:pathLst>
              <a:path h="43814">
                <a:moveTo>
                  <a:pt x="0" y="0"/>
                </a:moveTo>
                <a:lnTo>
                  <a:pt x="0" y="43713"/>
                </a:lnTo>
              </a:path>
            </a:pathLst>
          </a:custGeom>
          <a:ln w="9588">
            <a:solidFill>
              <a:srgbClr val="47474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bk object 39"/>
          <p:cNvSpPr/>
          <p:nvPr/>
        </p:nvSpPr>
        <p:spPr>
          <a:xfrm>
            <a:off x="2688951" y="4614820"/>
            <a:ext cx="0" cy="43815"/>
          </a:xfrm>
          <a:custGeom>
            <a:avLst/>
            <a:gdLst/>
            <a:ahLst/>
            <a:cxnLst/>
            <a:rect l="l" t="t" r="r" b="b"/>
            <a:pathLst>
              <a:path h="43814">
                <a:moveTo>
                  <a:pt x="0" y="0"/>
                </a:moveTo>
                <a:lnTo>
                  <a:pt x="0" y="43713"/>
                </a:lnTo>
              </a:path>
            </a:pathLst>
          </a:custGeom>
          <a:ln w="9588">
            <a:solidFill>
              <a:srgbClr val="47474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bk object 40"/>
          <p:cNvSpPr/>
          <p:nvPr/>
        </p:nvSpPr>
        <p:spPr>
          <a:xfrm>
            <a:off x="2273738" y="4614820"/>
            <a:ext cx="0" cy="43815"/>
          </a:xfrm>
          <a:custGeom>
            <a:avLst/>
            <a:gdLst/>
            <a:ahLst/>
            <a:cxnLst/>
            <a:rect l="l" t="t" r="r" b="b"/>
            <a:pathLst>
              <a:path h="43814">
                <a:moveTo>
                  <a:pt x="0" y="0"/>
                </a:moveTo>
                <a:lnTo>
                  <a:pt x="0" y="43713"/>
                </a:lnTo>
              </a:path>
            </a:pathLst>
          </a:custGeom>
          <a:ln w="9588">
            <a:solidFill>
              <a:srgbClr val="47474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bk object 41"/>
          <p:cNvSpPr/>
          <p:nvPr/>
        </p:nvSpPr>
        <p:spPr>
          <a:xfrm>
            <a:off x="1858524" y="4614820"/>
            <a:ext cx="0" cy="43815"/>
          </a:xfrm>
          <a:custGeom>
            <a:avLst/>
            <a:gdLst/>
            <a:ahLst/>
            <a:cxnLst/>
            <a:rect l="l" t="t" r="r" b="b"/>
            <a:pathLst>
              <a:path h="43814">
                <a:moveTo>
                  <a:pt x="0" y="0"/>
                </a:moveTo>
                <a:lnTo>
                  <a:pt x="0" y="43713"/>
                </a:lnTo>
              </a:path>
            </a:pathLst>
          </a:custGeom>
          <a:ln w="9588">
            <a:solidFill>
              <a:srgbClr val="47474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bk object 42"/>
          <p:cNvSpPr/>
          <p:nvPr/>
        </p:nvSpPr>
        <p:spPr>
          <a:xfrm>
            <a:off x="1443320" y="4614820"/>
            <a:ext cx="0" cy="43815"/>
          </a:xfrm>
          <a:custGeom>
            <a:avLst/>
            <a:gdLst/>
            <a:ahLst/>
            <a:cxnLst/>
            <a:rect l="l" t="t" r="r" b="b"/>
            <a:pathLst>
              <a:path h="43814">
                <a:moveTo>
                  <a:pt x="0" y="0"/>
                </a:moveTo>
                <a:lnTo>
                  <a:pt x="0" y="43713"/>
                </a:lnTo>
              </a:path>
            </a:pathLst>
          </a:custGeom>
          <a:ln w="9588">
            <a:solidFill>
              <a:srgbClr val="47474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bk object 43"/>
          <p:cNvSpPr/>
          <p:nvPr/>
        </p:nvSpPr>
        <p:spPr>
          <a:xfrm>
            <a:off x="1028106" y="4614820"/>
            <a:ext cx="0" cy="43815"/>
          </a:xfrm>
          <a:custGeom>
            <a:avLst/>
            <a:gdLst/>
            <a:ahLst/>
            <a:cxnLst/>
            <a:rect l="l" t="t" r="r" b="b"/>
            <a:pathLst>
              <a:path h="43814">
                <a:moveTo>
                  <a:pt x="0" y="0"/>
                </a:moveTo>
                <a:lnTo>
                  <a:pt x="0" y="43713"/>
                </a:lnTo>
              </a:path>
            </a:pathLst>
          </a:custGeom>
          <a:ln w="9588">
            <a:solidFill>
              <a:srgbClr val="47474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8620" y="279400"/>
            <a:ext cx="6995160" cy="1117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1606550"/>
            <a:ext cx="6995160" cy="46101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642616" y="6496050"/>
            <a:ext cx="2487168" cy="3492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88620" y="6496050"/>
            <a:ext cx="1787652" cy="3492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5/19/2021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596128" y="6496050"/>
            <a:ext cx="1787652" cy="3492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9" name="object 14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4537776"/>
              </p:ext>
            </p:extLst>
          </p:nvPr>
        </p:nvGraphicFramePr>
        <p:xfrm>
          <a:off x="457200" y="5600700"/>
          <a:ext cx="6854825" cy="85090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{2D5ABB26-0587-4C30-8999-92F81FD0307C}</a:tableStyleId>
              </a:tblPr>
              <a:tblGrid>
                <a:gridCol w="7588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</a:tblGrid>
              <a:tr h="28575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800" b="1" spc="-20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Sex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80645" marB="0">
                    <a:lnR w="19050">
                      <a:solidFill>
                        <a:srgbClr val="FFFFFF"/>
                      </a:solidFill>
                      <a:prstDash val="solid"/>
                    </a:lnR>
                    <a:solidFill>
                      <a:srgbClr val="005E6D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800" b="1" spc="-1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2004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8064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solidFill>
                      <a:srgbClr val="005E6D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800" b="1" spc="-1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2005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80645" marB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solidFill>
                      <a:srgbClr val="005E6D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800" b="1" spc="-1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2006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80645" marB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solidFill>
                      <a:srgbClr val="005E6D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800" b="1" spc="-1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2007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80645" marB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solidFill>
                      <a:srgbClr val="005E6D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800" b="1" spc="-1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2008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80645" marB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solidFill>
                      <a:srgbClr val="005E6D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800" b="1" spc="-1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2009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80645" marB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solidFill>
                      <a:srgbClr val="005E6D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800" b="1" spc="-1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2010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80645" marB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solidFill>
                      <a:srgbClr val="005E6D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800" b="1" spc="-1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2011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80645" marB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solidFill>
                      <a:srgbClr val="005E6D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800" b="1" spc="-1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2012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80645" marB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solidFill>
                      <a:srgbClr val="005E6D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800" b="1" spc="-1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2013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80645" marB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solidFill>
                      <a:srgbClr val="005E6D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800" b="1" spc="-1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2014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80645" marB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solidFill>
                      <a:srgbClr val="005E6D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800" b="1" spc="-1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2015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80645" marB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solidFill>
                      <a:srgbClr val="005E6D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800" b="1" spc="-1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2016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80645" marB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solidFill>
                      <a:srgbClr val="005E6D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800" b="1" spc="-1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2017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80645" marB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solidFill>
                      <a:srgbClr val="005E6D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800" b="1" spc="-1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2018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80645" marB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solidFill>
                      <a:srgbClr val="005E6D"/>
                    </a:solidFill>
                  </a:tcPr>
                </a:tc>
                <a:tc>
                  <a:txBody>
                    <a:bodyPr/>
                    <a:lstStyle/>
                    <a:p>
                      <a:pPr marL="7620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800" b="1" spc="-1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2019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80645" marB="0">
                    <a:lnL w="9525">
                      <a:solidFill>
                        <a:srgbClr val="FFFFFF"/>
                      </a:solidFill>
                      <a:prstDash val="solid"/>
                    </a:lnL>
                    <a:solidFill>
                      <a:srgbClr val="005E6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10"/>
                        </a:spcBef>
                      </a:pPr>
                      <a:r>
                        <a:rPr sz="800" b="1" spc="-10" dirty="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Male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77470" marB="0"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610"/>
                        </a:spcBef>
                      </a:pPr>
                      <a:r>
                        <a:rPr sz="800" b="1" spc="-20" dirty="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0.3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7747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610"/>
                        </a:spcBef>
                      </a:pPr>
                      <a:r>
                        <a:rPr sz="800" b="1" spc="-20" dirty="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0.3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7747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610"/>
                        </a:spcBef>
                      </a:pPr>
                      <a:r>
                        <a:rPr sz="800" b="1" spc="-20" dirty="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0.3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7747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610"/>
                        </a:spcBef>
                      </a:pPr>
                      <a:r>
                        <a:rPr sz="800" b="1" spc="-20" dirty="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0.3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7747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610"/>
                        </a:spcBef>
                      </a:pPr>
                      <a:r>
                        <a:rPr sz="800" b="1" spc="-20" dirty="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0.3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7747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610"/>
                        </a:spcBef>
                      </a:pPr>
                      <a:r>
                        <a:rPr sz="800" b="1" spc="-20" dirty="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0.3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7747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610"/>
                        </a:spcBef>
                      </a:pPr>
                      <a:r>
                        <a:rPr sz="800" b="1" spc="-20" dirty="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0.3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7747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610"/>
                        </a:spcBef>
                      </a:pPr>
                      <a:r>
                        <a:rPr sz="800" b="1" spc="-20" dirty="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0.4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7747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610"/>
                        </a:spcBef>
                      </a:pPr>
                      <a:r>
                        <a:rPr sz="800" b="1" spc="-20" dirty="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0.7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7747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610"/>
                        </a:spcBef>
                      </a:pPr>
                      <a:r>
                        <a:rPr sz="800" b="1" spc="-20" dirty="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0.8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7747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610"/>
                        </a:spcBef>
                      </a:pPr>
                      <a:r>
                        <a:rPr sz="800" b="1" spc="-20" dirty="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0.8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7747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610"/>
                        </a:spcBef>
                      </a:pPr>
                      <a:r>
                        <a:rPr sz="800" b="1" spc="-20" dirty="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0.9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7747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610"/>
                        </a:spcBef>
                      </a:pPr>
                      <a:r>
                        <a:rPr sz="800" b="1" spc="-20" dirty="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1.1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7747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610"/>
                        </a:spcBef>
                      </a:pPr>
                      <a:r>
                        <a:rPr sz="800" b="1" spc="-20" dirty="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1.2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7747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610"/>
                        </a:spcBef>
                      </a:pPr>
                      <a:r>
                        <a:rPr sz="800" b="1" spc="-20" dirty="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1.3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7747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620" algn="ctr">
                        <a:lnSpc>
                          <a:spcPct val="100000"/>
                        </a:lnSpc>
                        <a:spcBef>
                          <a:spcPts val="610"/>
                        </a:spcBef>
                      </a:pPr>
                      <a:r>
                        <a:rPr sz="800" b="1" spc="-20" dirty="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1.6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77470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800" b="1" spc="-20" dirty="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Female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80645" marB="0"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800" b="1" spc="-20" dirty="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0.2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8064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800" b="1" spc="-20" dirty="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0.2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8064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800" b="1" spc="-20" dirty="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0.2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8064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800" b="1" spc="-20" dirty="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0.3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8064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800" b="1" spc="-20" dirty="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0.3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8064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800" b="1" spc="-20" dirty="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0.3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8064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800" b="1" spc="-20" dirty="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0.3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8064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800" b="1" spc="-20" dirty="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0.4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8064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800" b="1" spc="-20" dirty="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0.5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8064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800" b="1" spc="-20" dirty="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0.7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8064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800" b="1" spc="-20" dirty="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0.7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8064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800" b="1" spc="-20" dirty="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0.7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8064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800" b="1" spc="-20" dirty="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0.8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8064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800" b="1" spc="-20" dirty="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0.9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8064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800" b="1" spc="-20" dirty="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1.0</a:t>
                      </a:r>
                      <a:endParaRPr sz="800">
                        <a:latin typeface="Tahoma"/>
                        <a:cs typeface="Tahoma"/>
                      </a:endParaRPr>
                    </a:p>
                  </a:txBody>
                  <a:tcPr marL="0" marR="0" marT="8064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8255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800" b="1" spc="-20" dirty="0">
                          <a:solidFill>
                            <a:srgbClr val="231F20"/>
                          </a:solidFill>
                          <a:latin typeface="Tahoma"/>
                          <a:cs typeface="Tahoma"/>
                        </a:rPr>
                        <a:t>1.0</a:t>
                      </a:r>
                      <a:endParaRPr sz="800" dirty="0">
                        <a:latin typeface="Tahoma"/>
                        <a:cs typeface="Tahoma"/>
                      </a:endParaRPr>
                    </a:p>
                  </a:txBody>
                  <a:tcPr marL="0" marR="0" marT="80645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E5EE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50" name="object 150"/>
          <p:cNvSpPr txBox="1"/>
          <p:nvPr/>
        </p:nvSpPr>
        <p:spPr>
          <a:xfrm>
            <a:off x="444500" y="6551804"/>
            <a:ext cx="2536190" cy="132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00" spc="-30" dirty="0">
                <a:solidFill>
                  <a:srgbClr val="231F20"/>
                </a:solidFill>
                <a:latin typeface="Century Gothic"/>
                <a:cs typeface="Century Gothic"/>
              </a:rPr>
              <a:t>Source: </a:t>
            </a:r>
            <a:r>
              <a:rPr sz="700" spc="-90" dirty="0">
                <a:solidFill>
                  <a:srgbClr val="231F20"/>
                </a:solidFill>
                <a:latin typeface="Century Gothic"/>
                <a:cs typeface="Century Gothic"/>
              </a:rPr>
              <a:t>CDC, </a:t>
            </a:r>
            <a:r>
              <a:rPr sz="700" spc="-30" dirty="0">
                <a:solidFill>
                  <a:srgbClr val="231F20"/>
                </a:solidFill>
                <a:latin typeface="Century Gothic"/>
                <a:cs typeface="Century Gothic"/>
              </a:rPr>
              <a:t>National </a:t>
            </a:r>
            <a:r>
              <a:rPr sz="700" spc="-20" dirty="0">
                <a:solidFill>
                  <a:srgbClr val="231F20"/>
                </a:solidFill>
                <a:latin typeface="Century Gothic"/>
                <a:cs typeface="Century Gothic"/>
              </a:rPr>
              <a:t>Notifiable </a:t>
            </a:r>
            <a:r>
              <a:rPr sz="700" spc="-15" dirty="0">
                <a:solidFill>
                  <a:srgbClr val="231F20"/>
                </a:solidFill>
                <a:latin typeface="Century Gothic"/>
                <a:cs typeface="Century Gothic"/>
              </a:rPr>
              <a:t>Diseases </a:t>
            </a:r>
            <a:r>
              <a:rPr sz="700" spc="-25" dirty="0">
                <a:solidFill>
                  <a:srgbClr val="231F20"/>
                </a:solidFill>
                <a:latin typeface="Century Gothic"/>
                <a:cs typeface="Century Gothic"/>
              </a:rPr>
              <a:t>Surveillance</a:t>
            </a:r>
            <a:r>
              <a:rPr sz="700" spc="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700" spc="-5" dirty="0">
                <a:solidFill>
                  <a:srgbClr val="231F20"/>
                </a:solidFill>
                <a:latin typeface="Century Gothic"/>
                <a:cs typeface="Century Gothic"/>
              </a:rPr>
              <a:t>System.</a:t>
            </a:r>
            <a:endParaRPr sz="700">
              <a:latin typeface="Century Gothic"/>
              <a:cs typeface="Century Gothic"/>
            </a:endParaRPr>
          </a:p>
        </p:txBody>
      </p:sp>
      <p:sp>
        <p:nvSpPr>
          <p:cNvPr id="151" name="object 15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59977" y="5463461"/>
            <a:ext cx="6699884" cy="0"/>
          </a:xfrm>
          <a:custGeom>
            <a:avLst/>
            <a:gdLst/>
            <a:ahLst/>
            <a:cxnLst/>
            <a:rect l="l" t="t" r="r" b="b"/>
            <a:pathLst>
              <a:path w="6699884">
                <a:moveTo>
                  <a:pt x="0" y="0"/>
                </a:moveTo>
                <a:lnTo>
                  <a:pt x="6699808" y="0"/>
                </a:lnTo>
              </a:path>
            </a:pathLst>
          </a:custGeom>
          <a:ln w="34391">
            <a:solidFill>
              <a:srgbClr val="A7A7A7"/>
            </a:solidFill>
            <a:prstDash val="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2" name="object 152"/>
          <p:cNvSpPr/>
          <p:nvPr/>
        </p:nvSpPr>
        <p:spPr>
          <a:xfrm>
            <a:off x="456105" y="546346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4391">
            <a:solidFill>
              <a:srgbClr val="A7A7A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3" name="object 153"/>
          <p:cNvSpPr/>
          <p:nvPr/>
        </p:nvSpPr>
        <p:spPr>
          <a:xfrm>
            <a:off x="7311718" y="546346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4391">
            <a:solidFill>
              <a:srgbClr val="A7A7A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4" name="object 154"/>
          <p:cNvSpPr/>
          <p:nvPr/>
        </p:nvSpPr>
        <p:spPr>
          <a:xfrm>
            <a:off x="5527701" y="496415"/>
            <a:ext cx="0" cy="52069"/>
          </a:xfrm>
          <a:custGeom>
            <a:avLst/>
            <a:gdLst/>
            <a:ahLst/>
            <a:cxnLst/>
            <a:rect l="l" t="t" r="r" b="b"/>
            <a:pathLst>
              <a:path h="52070">
                <a:moveTo>
                  <a:pt x="0" y="0"/>
                </a:moveTo>
                <a:lnTo>
                  <a:pt x="0" y="51561"/>
                </a:lnTo>
              </a:path>
            </a:pathLst>
          </a:custGeom>
          <a:ln w="10960">
            <a:solidFill>
              <a:srgbClr val="8B25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5" name="object 155"/>
          <p:cNvSpPr/>
          <p:nvPr/>
        </p:nvSpPr>
        <p:spPr>
          <a:xfrm>
            <a:off x="5503455" y="496415"/>
            <a:ext cx="0" cy="52069"/>
          </a:xfrm>
          <a:custGeom>
            <a:avLst/>
            <a:gdLst/>
            <a:ahLst/>
            <a:cxnLst/>
            <a:rect l="l" t="t" r="r" b="b"/>
            <a:pathLst>
              <a:path h="52070">
                <a:moveTo>
                  <a:pt x="0" y="0"/>
                </a:moveTo>
                <a:lnTo>
                  <a:pt x="0" y="51561"/>
                </a:lnTo>
              </a:path>
            </a:pathLst>
          </a:custGeom>
          <a:ln w="10960">
            <a:solidFill>
              <a:srgbClr val="8B25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6" name="object 156"/>
          <p:cNvSpPr/>
          <p:nvPr/>
        </p:nvSpPr>
        <p:spPr>
          <a:xfrm>
            <a:off x="5551947" y="507359"/>
            <a:ext cx="0" cy="40640"/>
          </a:xfrm>
          <a:custGeom>
            <a:avLst/>
            <a:gdLst/>
            <a:ahLst/>
            <a:cxnLst/>
            <a:rect l="l" t="t" r="r" b="b"/>
            <a:pathLst>
              <a:path h="40640">
                <a:moveTo>
                  <a:pt x="0" y="0"/>
                </a:moveTo>
                <a:lnTo>
                  <a:pt x="0" y="40627"/>
                </a:lnTo>
              </a:path>
            </a:pathLst>
          </a:custGeom>
          <a:ln w="10960">
            <a:solidFill>
              <a:srgbClr val="8B25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7" name="object 157"/>
          <p:cNvSpPr/>
          <p:nvPr/>
        </p:nvSpPr>
        <p:spPr>
          <a:xfrm>
            <a:off x="5576191" y="475048"/>
            <a:ext cx="0" cy="73025"/>
          </a:xfrm>
          <a:custGeom>
            <a:avLst/>
            <a:gdLst/>
            <a:ahLst/>
            <a:cxnLst/>
            <a:rect l="l" t="t" r="r" b="b"/>
            <a:pathLst>
              <a:path h="73025">
                <a:moveTo>
                  <a:pt x="0" y="0"/>
                </a:moveTo>
                <a:lnTo>
                  <a:pt x="0" y="72936"/>
                </a:lnTo>
              </a:path>
            </a:pathLst>
          </a:custGeom>
          <a:ln w="10960">
            <a:solidFill>
              <a:srgbClr val="8B25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8" name="object 158"/>
          <p:cNvSpPr/>
          <p:nvPr/>
        </p:nvSpPr>
        <p:spPr>
          <a:xfrm>
            <a:off x="5402159" y="325601"/>
            <a:ext cx="200660" cy="244475"/>
          </a:xfrm>
          <a:custGeom>
            <a:avLst/>
            <a:gdLst/>
            <a:ahLst/>
            <a:cxnLst/>
            <a:rect l="l" t="t" r="r" b="b"/>
            <a:pathLst>
              <a:path w="200660" h="244475">
                <a:moveTo>
                  <a:pt x="121945" y="244055"/>
                </a:moveTo>
                <a:lnTo>
                  <a:pt x="11785" y="244055"/>
                </a:lnTo>
                <a:lnTo>
                  <a:pt x="5257" y="244055"/>
                </a:lnTo>
                <a:lnTo>
                  <a:pt x="0" y="238772"/>
                </a:lnTo>
                <a:lnTo>
                  <a:pt x="0" y="232244"/>
                </a:lnTo>
                <a:lnTo>
                  <a:pt x="0" y="13271"/>
                </a:lnTo>
                <a:lnTo>
                  <a:pt x="0" y="5943"/>
                </a:lnTo>
                <a:lnTo>
                  <a:pt x="5943" y="0"/>
                </a:lnTo>
                <a:lnTo>
                  <a:pt x="13271" y="0"/>
                </a:lnTo>
                <a:lnTo>
                  <a:pt x="186943" y="0"/>
                </a:lnTo>
                <a:lnTo>
                  <a:pt x="194271" y="0"/>
                </a:lnTo>
                <a:lnTo>
                  <a:pt x="200215" y="5943"/>
                </a:lnTo>
                <a:lnTo>
                  <a:pt x="200215" y="13271"/>
                </a:lnTo>
                <a:lnTo>
                  <a:pt x="200215" y="119748"/>
                </a:lnTo>
              </a:path>
            </a:pathLst>
          </a:custGeom>
          <a:ln w="10960">
            <a:solidFill>
              <a:srgbClr val="005E6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9" name="object 159"/>
          <p:cNvSpPr/>
          <p:nvPr/>
        </p:nvSpPr>
        <p:spPr>
          <a:xfrm>
            <a:off x="5418396" y="345154"/>
            <a:ext cx="168107" cy="20283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0" name="object 160"/>
          <p:cNvSpPr/>
          <p:nvPr/>
        </p:nvSpPr>
        <p:spPr>
          <a:xfrm>
            <a:off x="5402163" y="325607"/>
            <a:ext cx="200660" cy="244475"/>
          </a:xfrm>
          <a:custGeom>
            <a:avLst/>
            <a:gdLst/>
            <a:ahLst/>
            <a:cxnLst/>
            <a:rect l="l" t="t" r="r" b="b"/>
            <a:pathLst>
              <a:path w="200660" h="244475">
                <a:moveTo>
                  <a:pt x="78270" y="0"/>
                </a:moveTo>
                <a:lnTo>
                  <a:pt x="188429" y="0"/>
                </a:lnTo>
                <a:lnTo>
                  <a:pt x="194957" y="0"/>
                </a:lnTo>
                <a:lnTo>
                  <a:pt x="200202" y="5283"/>
                </a:lnTo>
                <a:lnTo>
                  <a:pt x="200202" y="11811"/>
                </a:lnTo>
                <a:lnTo>
                  <a:pt x="200202" y="230784"/>
                </a:lnTo>
                <a:lnTo>
                  <a:pt x="200202" y="238112"/>
                </a:lnTo>
                <a:lnTo>
                  <a:pt x="194271" y="244043"/>
                </a:lnTo>
                <a:lnTo>
                  <a:pt x="186944" y="244043"/>
                </a:lnTo>
                <a:lnTo>
                  <a:pt x="13271" y="244043"/>
                </a:lnTo>
                <a:lnTo>
                  <a:pt x="5943" y="244043"/>
                </a:lnTo>
                <a:lnTo>
                  <a:pt x="0" y="238112"/>
                </a:lnTo>
                <a:lnTo>
                  <a:pt x="0" y="230784"/>
                </a:lnTo>
                <a:lnTo>
                  <a:pt x="0" y="124307"/>
                </a:lnTo>
              </a:path>
            </a:pathLst>
          </a:custGeom>
          <a:ln w="10960">
            <a:solidFill>
              <a:srgbClr val="005E6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1" name="object 161"/>
          <p:cNvSpPr txBox="1"/>
          <p:nvPr/>
        </p:nvSpPr>
        <p:spPr>
          <a:xfrm>
            <a:off x="444500" y="272592"/>
            <a:ext cx="6828790" cy="1093056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5232400">
              <a:lnSpc>
                <a:spcPts val="1230"/>
              </a:lnSpc>
              <a:spcBef>
                <a:spcPts val="130"/>
              </a:spcBef>
            </a:pPr>
            <a:r>
              <a:rPr sz="1000" b="1" spc="75" dirty="0">
                <a:solidFill>
                  <a:srgbClr val="005E6D"/>
                </a:solidFill>
                <a:latin typeface="Century Gothic"/>
                <a:cs typeface="Century Gothic"/>
              </a:rPr>
              <a:t>2019 </a:t>
            </a:r>
            <a:r>
              <a:rPr sz="1050" b="1" spc="90" dirty="0">
                <a:solidFill>
                  <a:srgbClr val="8C2689"/>
                </a:solidFill>
                <a:latin typeface="Century Gothic"/>
                <a:cs typeface="Century Gothic"/>
              </a:rPr>
              <a:t>VIRAL</a:t>
            </a:r>
            <a:r>
              <a:rPr sz="1050" b="1" spc="-25" dirty="0">
                <a:solidFill>
                  <a:srgbClr val="8C2689"/>
                </a:solidFill>
                <a:latin typeface="Century Gothic"/>
                <a:cs typeface="Century Gothic"/>
              </a:rPr>
              <a:t> </a:t>
            </a:r>
            <a:r>
              <a:rPr sz="1050" b="1" spc="130" dirty="0">
                <a:solidFill>
                  <a:srgbClr val="8C2689"/>
                </a:solidFill>
                <a:latin typeface="Century Gothic"/>
                <a:cs typeface="Century Gothic"/>
              </a:rPr>
              <a:t>HEPATITIS</a:t>
            </a:r>
            <a:endParaRPr sz="1050" dirty="0">
              <a:latin typeface="Century Gothic"/>
              <a:cs typeface="Century Gothic"/>
            </a:endParaRPr>
          </a:p>
          <a:p>
            <a:pPr marL="5232400">
              <a:lnSpc>
                <a:spcPts val="1230"/>
              </a:lnSpc>
            </a:pPr>
            <a:r>
              <a:rPr sz="1050" spc="30" dirty="0">
                <a:solidFill>
                  <a:srgbClr val="005E6D"/>
                </a:solidFill>
                <a:latin typeface="Century Gothic"/>
                <a:cs typeface="Century Gothic"/>
              </a:rPr>
              <a:t>SURVEILLANCE</a:t>
            </a:r>
            <a:r>
              <a:rPr sz="1050" spc="70" dirty="0">
                <a:solidFill>
                  <a:srgbClr val="005E6D"/>
                </a:solidFill>
                <a:latin typeface="Century Gothic"/>
                <a:cs typeface="Century Gothic"/>
              </a:rPr>
              <a:t> REPORT</a:t>
            </a:r>
            <a:endParaRPr sz="1050" dirty="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</a:pPr>
            <a:endParaRPr sz="1300" dirty="0">
              <a:latin typeface="Times New Roman"/>
              <a:cs typeface="Times New Roman"/>
            </a:endParaRPr>
          </a:p>
          <a:p>
            <a:pPr marL="12700" marR="525145">
              <a:lnSpc>
                <a:spcPct val="107200"/>
              </a:lnSpc>
              <a:spcBef>
                <a:spcPts val="990"/>
              </a:spcBef>
            </a:pPr>
            <a:r>
              <a:rPr sz="1400" b="1" spc="-5" dirty="0">
                <a:solidFill>
                  <a:srgbClr val="005E6D"/>
                </a:solidFill>
                <a:latin typeface="Tahoma"/>
                <a:cs typeface="Tahoma"/>
              </a:rPr>
              <a:t>Figure</a:t>
            </a:r>
            <a:r>
              <a:rPr sz="1400" b="1" spc="-50" dirty="0">
                <a:solidFill>
                  <a:srgbClr val="005E6D"/>
                </a:solidFill>
                <a:latin typeface="Tahoma"/>
                <a:cs typeface="Tahoma"/>
              </a:rPr>
              <a:t> </a:t>
            </a:r>
            <a:r>
              <a:rPr sz="1400" b="1" spc="-30" dirty="0">
                <a:solidFill>
                  <a:srgbClr val="005E6D"/>
                </a:solidFill>
                <a:latin typeface="Tahoma"/>
                <a:cs typeface="Tahoma"/>
              </a:rPr>
              <a:t>3.5.</a:t>
            </a:r>
            <a:r>
              <a:rPr sz="1400" b="1" spc="-50" dirty="0">
                <a:solidFill>
                  <a:srgbClr val="005E6D"/>
                </a:solidFill>
                <a:latin typeface="Tahoma"/>
                <a:cs typeface="Tahoma"/>
              </a:rPr>
              <a:t> </a:t>
            </a:r>
            <a:r>
              <a:rPr sz="1400" b="1" dirty="0">
                <a:solidFill>
                  <a:srgbClr val="8C2689"/>
                </a:solidFill>
                <a:latin typeface="Tahoma"/>
                <a:cs typeface="Tahoma"/>
              </a:rPr>
              <a:t>Rates</a:t>
            </a:r>
            <a:r>
              <a:rPr sz="1400" b="1" spc="-50" dirty="0">
                <a:solidFill>
                  <a:srgbClr val="8C2689"/>
                </a:solidFill>
                <a:latin typeface="Tahoma"/>
                <a:cs typeface="Tahoma"/>
              </a:rPr>
              <a:t> </a:t>
            </a:r>
            <a:r>
              <a:rPr sz="1400" b="1" spc="20" dirty="0">
                <a:solidFill>
                  <a:srgbClr val="8C2689"/>
                </a:solidFill>
                <a:latin typeface="Tahoma"/>
                <a:cs typeface="Tahoma"/>
              </a:rPr>
              <a:t>of</a:t>
            </a:r>
            <a:r>
              <a:rPr sz="1400" b="1" spc="-75" dirty="0">
                <a:solidFill>
                  <a:srgbClr val="8C2689"/>
                </a:solidFill>
                <a:latin typeface="Tahoma"/>
                <a:cs typeface="Tahoma"/>
              </a:rPr>
              <a:t> </a:t>
            </a:r>
            <a:r>
              <a:rPr sz="1400" b="1" spc="10" dirty="0">
                <a:solidFill>
                  <a:srgbClr val="8C2689"/>
                </a:solidFill>
                <a:latin typeface="Tahoma"/>
                <a:cs typeface="Tahoma"/>
              </a:rPr>
              <a:t>reported</a:t>
            </a:r>
            <a:r>
              <a:rPr sz="1400" b="1" spc="-50" dirty="0">
                <a:solidFill>
                  <a:srgbClr val="8C2689"/>
                </a:solidFill>
                <a:latin typeface="Tahoma"/>
                <a:cs typeface="Tahoma"/>
              </a:rPr>
              <a:t> </a:t>
            </a:r>
            <a:r>
              <a:rPr sz="1400" b="1" spc="-5" dirty="0">
                <a:solidFill>
                  <a:srgbClr val="8C2689"/>
                </a:solidFill>
                <a:latin typeface="Tahoma"/>
                <a:cs typeface="Tahoma"/>
              </a:rPr>
              <a:t>acute</a:t>
            </a:r>
            <a:r>
              <a:rPr sz="1400" b="1" spc="-50" dirty="0">
                <a:solidFill>
                  <a:srgbClr val="8C2689"/>
                </a:solidFill>
                <a:latin typeface="Tahoma"/>
                <a:cs typeface="Tahoma"/>
              </a:rPr>
              <a:t> </a:t>
            </a:r>
            <a:r>
              <a:rPr sz="1400" b="1" spc="10" dirty="0">
                <a:solidFill>
                  <a:srgbClr val="8C2689"/>
                </a:solidFill>
                <a:latin typeface="Tahoma"/>
                <a:cs typeface="Tahoma"/>
              </a:rPr>
              <a:t>hepatitis</a:t>
            </a:r>
            <a:r>
              <a:rPr sz="1400" b="1" spc="-50" dirty="0">
                <a:solidFill>
                  <a:srgbClr val="8C2689"/>
                </a:solidFill>
                <a:latin typeface="Tahoma"/>
                <a:cs typeface="Tahoma"/>
              </a:rPr>
              <a:t> </a:t>
            </a:r>
            <a:r>
              <a:rPr sz="1400" b="1" spc="-65" dirty="0">
                <a:solidFill>
                  <a:srgbClr val="8C2689"/>
                </a:solidFill>
                <a:latin typeface="Tahoma"/>
                <a:cs typeface="Tahoma"/>
              </a:rPr>
              <a:t>C</a:t>
            </a:r>
            <a:r>
              <a:rPr sz="1400" b="1" spc="-80" dirty="0">
                <a:solidFill>
                  <a:srgbClr val="8C2689"/>
                </a:solidFill>
                <a:latin typeface="Tahoma"/>
                <a:cs typeface="Tahoma"/>
              </a:rPr>
              <a:t> </a:t>
            </a:r>
            <a:r>
              <a:rPr sz="1400" b="1" dirty="0">
                <a:solidFill>
                  <a:srgbClr val="8C2689"/>
                </a:solidFill>
                <a:latin typeface="Tahoma"/>
                <a:cs typeface="Tahoma"/>
              </a:rPr>
              <a:t>virus</a:t>
            </a:r>
            <a:r>
              <a:rPr sz="1400" b="1" spc="-50" dirty="0">
                <a:solidFill>
                  <a:srgbClr val="8C2689"/>
                </a:solidFill>
                <a:latin typeface="Tahoma"/>
                <a:cs typeface="Tahoma"/>
              </a:rPr>
              <a:t> </a:t>
            </a:r>
            <a:r>
              <a:rPr sz="1400" b="1" spc="5" dirty="0">
                <a:solidFill>
                  <a:srgbClr val="8C2689"/>
                </a:solidFill>
                <a:latin typeface="Tahoma"/>
                <a:cs typeface="Tahoma"/>
              </a:rPr>
              <a:t>infection,</a:t>
            </a:r>
            <a:r>
              <a:rPr sz="1400" b="1" spc="-50" dirty="0">
                <a:solidFill>
                  <a:srgbClr val="8C2689"/>
                </a:solidFill>
                <a:latin typeface="Tahoma"/>
                <a:cs typeface="Tahoma"/>
              </a:rPr>
              <a:t> </a:t>
            </a:r>
            <a:r>
              <a:rPr sz="1400" b="1" spc="-10" dirty="0">
                <a:solidFill>
                  <a:srgbClr val="8C2689"/>
                </a:solidFill>
                <a:latin typeface="Tahoma"/>
                <a:cs typeface="Tahoma"/>
              </a:rPr>
              <a:t>by</a:t>
            </a:r>
            <a:r>
              <a:rPr sz="1400" b="1" spc="-80" dirty="0">
                <a:solidFill>
                  <a:srgbClr val="8C2689"/>
                </a:solidFill>
                <a:latin typeface="Tahoma"/>
                <a:cs typeface="Tahoma"/>
              </a:rPr>
              <a:t> </a:t>
            </a:r>
            <a:r>
              <a:rPr sz="1400" b="1" spc="-35" dirty="0">
                <a:solidFill>
                  <a:srgbClr val="8C2689"/>
                </a:solidFill>
                <a:latin typeface="Tahoma"/>
                <a:cs typeface="Tahoma"/>
              </a:rPr>
              <a:t>sex</a:t>
            </a:r>
            <a:r>
              <a:rPr sz="1400" b="1" spc="-70" dirty="0">
                <a:solidFill>
                  <a:srgbClr val="8C2689"/>
                </a:solidFill>
                <a:latin typeface="Tahoma"/>
                <a:cs typeface="Tahoma"/>
              </a:rPr>
              <a:t> </a:t>
            </a:r>
            <a:r>
              <a:rPr sz="1400" b="1" spc="65" dirty="0">
                <a:solidFill>
                  <a:srgbClr val="8C2689"/>
                </a:solidFill>
                <a:latin typeface="Tahoma"/>
                <a:cs typeface="Tahoma"/>
              </a:rPr>
              <a:t>—  </a:t>
            </a:r>
            <a:r>
              <a:rPr sz="1400" b="1" dirty="0">
                <a:solidFill>
                  <a:srgbClr val="8C2689"/>
                </a:solidFill>
                <a:latin typeface="Tahoma"/>
                <a:cs typeface="Tahoma"/>
              </a:rPr>
              <a:t>United </a:t>
            </a:r>
            <a:r>
              <a:rPr sz="1400" b="1" spc="5" dirty="0">
                <a:solidFill>
                  <a:srgbClr val="8C2689"/>
                </a:solidFill>
                <a:latin typeface="Tahoma"/>
                <a:cs typeface="Tahoma"/>
              </a:rPr>
              <a:t>States,</a:t>
            </a:r>
            <a:r>
              <a:rPr sz="1400" b="1" spc="-105" dirty="0">
                <a:solidFill>
                  <a:srgbClr val="8C2689"/>
                </a:solidFill>
                <a:latin typeface="Tahoma"/>
                <a:cs typeface="Tahoma"/>
              </a:rPr>
              <a:t> </a:t>
            </a:r>
            <a:r>
              <a:rPr sz="1400" b="1" spc="-25" dirty="0">
                <a:solidFill>
                  <a:srgbClr val="8C2689"/>
                </a:solidFill>
                <a:latin typeface="Tahoma"/>
                <a:cs typeface="Tahoma"/>
              </a:rPr>
              <a:t>2004–2019</a:t>
            </a:r>
            <a:endParaRPr sz="1050" dirty="0">
              <a:latin typeface="Tahoma"/>
              <a:cs typeface="Tahoma"/>
            </a:endParaRPr>
          </a:p>
        </p:txBody>
      </p:sp>
      <p:pic>
        <p:nvPicPr>
          <p:cNvPr id="162" name="Picture 161" descr="Rates of reported acute hepatitis C in the United States by sex during 2004–2019. The sex classifications are male and female. The reported rates of acute hepatitis C increased substantially during 2010–2019 for both males and females.">
            <a:extLst>
              <a:ext uri="{FF2B5EF4-FFF2-40B4-BE49-F238E27FC236}">
                <a16:creationId xmlns:a16="http://schemas.microsoft.com/office/drawing/2014/main" id="{351A5607-CCA8-48E2-82F7-542C2C768B3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92" y="1502886"/>
            <a:ext cx="7595616" cy="3797808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</TotalTime>
  <Words>85</Words>
  <Application>Microsoft Office PowerPoint</Application>
  <PresentationFormat>Custom</PresentationFormat>
  <Paragraphs>56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Calibri</vt:lpstr>
      <vt:lpstr>Century Gothic</vt:lpstr>
      <vt:lpstr>Tahoma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 3.5. Rates of reported acute hepatitis C virus infection, by sex — United States, 2004–2019</dc:title>
  <dc:subject>Figure 3.5. Rates of reported acute hepatitis C virus infection, by sex — United States, 2004–2019</dc:subject>
  <dc:creator>HHS / CDC / DDID / NCHHSTP / DVH</dc:creator>
  <cp:lastModifiedBy>Yunes Malkou, Cristina (CDC/DDID/NCHHSTP/OD) (CTR)</cp:lastModifiedBy>
  <cp:revision>2</cp:revision>
  <dcterms:created xsi:type="dcterms:W3CDTF">2021-05-18T23:21:29Z</dcterms:created>
  <dcterms:modified xsi:type="dcterms:W3CDTF">2021-05-19T14:08:00Z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2021-05-18T00:00:00Z</vt:filetime>
  </property>
  <property fmtid="{D5CDD505-2E9C-101B-9397-08002B2CF9AE}" pid="3" name="Creator">
    <vt:lpwstr>Adobe InDesign 16.2 (Windows)</vt:lpwstr>
  </property>
  <property fmtid="{D5CDD505-2E9C-101B-9397-08002B2CF9AE}" pid="4" name="LastSaved">
    <vt:filetime>2021-05-18T00:00:00Z</vt:filetime>
  </property>
  <property fmtid="{D5CDD505-2E9C-101B-9397-08002B2CF9AE}" pid="5" name="MSIP_Label_7b94a7b8-f06c-4dfe-bdcc-9b548fd58c31_Enabled">
    <vt:lpwstr>true</vt:lpwstr>
  </property>
  <property fmtid="{D5CDD505-2E9C-101B-9397-08002B2CF9AE}" pid="6" name="MSIP_Label_7b94a7b8-f06c-4dfe-bdcc-9b548fd58c31_SetDate">
    <vt:lpwstr>2021-05-18T23:22:52Z</vt:lpwstr>
  </property>
  <property fmtid="{D5CDD505-2E9C-101B-9397-08002B2CF9AE}" pid="7" name="MSIP_Label_7b94a7b8-f06c-4dfe-bdcc-9b548fd58c31_Method">
    <vt:lpwstr>Privileged</vt:lpwstr>
  </property>
  <property fmtid="{D5CDD505-2E9C-101B-9397-08002B2CF9AE}" pid="8" name="MSIP_Label_7b94a7b8-f06c-4dfe-bdcc-9b548fd58c31_Name">
    <vt:lpwstr>7b94a7b8-f06c-4dfe-bdcc-9b548fd58c31</vt:lpwstr>
  </property>
  <property fmtid="{D5CDD505-2E9C-101B-9397-08002B2CF9AE}" pid="9" name="MSIP_Label_7b94a7b8-f06c-4dfe-bdcc-9b548fd58c31_SiteId">
    <vt:lpwstr>9ce70869-60db-44fd-abe8-d2767077fc8f</vt:lpwstr>
  </property>
  <property fmtid="{D5CDD505-2E9C-101B-9397-08002B2CF9AE}" pid="10" name="MSIP_Label_7b94a7b8-f06c-4dfe-bdcc-9b548fd58c31_ActionId">
    <vt:lpwstr>10f070dc-d7cd-4cf1-be71-cbfc76f5b736</vt:lpwstr>
  </property>
  <property fmtid="{D5CDD505-2E9C-101B-9397-08002B2CF9AE}" pid="11" name="MSIP_Label_7b94a7b8-f06c-4dfe-bdcc-9b548fd58c31_ContentBits">
    <vt:lpwstr>0</vt:lpwstr>
  </property>
</Properties>
</file>