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1806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9FBB0-F860-4F23-8504-75D006E6AC20}" type="datetimeFigureOut">
              <a:rPr lang="en-US" smtClean="0"/>
              <a:t>5/19/2021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74925" y="1257300"/>
            <a:ext cx="2622550" cy="339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840288"/>
            <a:ext cx="6216650" cy="39608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48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8BD843-15E3-4B20-A66A-68BC4826BA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172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newly reported cases of chronic hepatitis B, by state or jurisdiction in 2019. The first column lists the state or jurisdiction; the second column provides the number of chronic hepatitis B cases, and the third column provides the rate (reported cases per 100,000 population) for each </a:t>
            </a:r>
            <a:r>
              <a:rPr lang="en-US"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state.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B8BD843-15E3-4B20-A66A-68BC4826BA6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6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dc.services.cdc.gov/conditions/hepatitis-b-chronic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04899"/>
            <a:ext cx="1641475" cy="20834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7305">
              <a:lnSpc>
                <a:spcPct val="107200"/>
              </a:lnSpc>
              <a:spcBef>
                <a:spcPts val="100"/>
              </a:spcBef>
            </a:pPr>
            <a:r>
              <a:rPr sz="1400" b="1" spc="-70" dirty="0">
                <a:solidFill>
                  <a:srgbClr val="005E6D"/>
                </a:solidFill>
                <a:latin typeface="Lucida Sans"/>
                <a:cs typeface="Lucida Sans"/>
              </a:rPr>
              <a:t>Table </a:t>
            </a:r>
            <a:r>
              <a:rPr sz="1400" b="1" spc="10" dirty="0">
                <a:solidFill>
                  <a:srgbClr val="005E6D"/>
                </a:solidFill>
                <a:latin typeface="Lucida Sans"/>
                <a:cs typeface="Lucida Sans"/>
              </a:rPr>
              <a:t>2.5.</a:t>
            </a:r>
            <a:r>
              <a:rPr sz="1400" b="1" spc="-145" dirty="0">
                <a:solidFill>
                  <a:srgbClr val="005E6D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Number  and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rates*</a:t>
            </a:r>
            <a:r>
              <a:rPr sz="1400" b="1" spc="-1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endParaRPr sz="1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newly</a:t>
            </a:r>
            <a:r>
              <a:rPr sz="1400" b="1" spc="-13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reported</a:t>
            </a:r>
            <a:endParaRPr sz="1400">
              <a:latin typeface="Lucida Sans"/>
              <a:cs typeface="Lucida Sans"/>
            </a:endParaRPr>
          </a:p>
          <a:p>
            <a:pPr marL="12700" marR="127000">
              <a:lnSpc>
                <a:spcPct val="107200"/>
              </a:lnSpc>
            </a:pPr>
            <a:r>
              <a:rPr sz="1400" b="1" spc="-80" dirty="0">
                <a:solidFill>
                  <a:srgbClr val="8C2689"/>
                </a:solidFill>
                <a:latin typeface="Lucida Sans"/>
                <a:cs typeface="Lucida Sans"/>
              </a:rPr>
              <a:t>cases†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of</a:t>
            </a:r>
            <a:r>
              <a:rPr sz="1400" b="1" spc="-18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20" dirty="0">
                <a:solidFill>
                  <a:srgbClr val="8C2689"/>
                </a:solidFill>
                <a:latin typeface="Lucida Sans"/>
                <a:cs typeface="Lucida Sans"/>
              </a:rPr>
              <a:t>chronic  </a:t>
            </a: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hepatitis </a:t>
            </a:r>
            <a:r>
              <a:rPr sz="1400" b="1" spc="75" dirty="0">
                <a:solidFill>
                  <a:srgbClr val="8C2689"/>
                </a:solidFill>
                <a:latin typeface="Lucida Sans"/>
                <a:cs typeface="Lucida Sans"/>
              </a:rPr>
              <a:t>B</a:t>
            </a:r>
            <a:r>
              <a:rPr sz="1400" b="1" spc="-26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-30" dirty="0">
                <a:solidFill>
                  <a:srgbClr val="8C2689"/>
                </a:solidFill>
                <a:latin typeface="Lucida Sans"/>
                <a:cs typeface="Lucida Sans"/>
              </a:rPr>
              <a:t>virus</a:t>
            </a:r>
            <a:endParaRPr sz="1400">
              <a:latin typeface="Lucida Sans"/>
              <a:cs typeface="Lucida Sans"/>
            </a:endParaRPr>
          </a:p>
          <a:p>
            <a:pPr marL="12700" marR="5080">
              <a:lnSpc>
                <a:spcPct val="107200"/>
              </a:lnSpc>
            </a:pPr>
            <a:r>
              <a:rPr sz="1400" b="1" spc="-5" dirty="0">
                <a:solidFill>
                  <a:srgbClr val="8C2689"/>
                </a:solidFill>
                <a:latin typeface="Lucida Sans"/>
                <a:cs typeface="Lucida Sans"/>
              </a:rPr>
              <a:t>infection, </a:t>
            </a: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by</a:t>
            </a:r>
            <a:r>
              <a:rPr sz="1400" b="1" spc="-245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10" dirty="0">
                <a:solidFill>
                  <a:srgbClr val="8C2689"/>
                </a:solidFill>
                <a:latin typeface="Lucida Sans"/>
                <a:cs typeface="Lucida Sans"/>
              </a:rPr>
              <a:t>state  </a:t>
            </a:r>
            <a:r>
              <a:rPr sz="1400" b="1" spc="-25" dirty="0">
                <a:solidFill>
                  <a:srgbClr val="8C2689"/>
                </a:solidFill>
                <a:latin typeface="Lucida Sans"/>
                <a:cs typeface="Lucida Sans"/>
              </a:rPr>
              <a:t>or jurisdiction </a:t>
            </a:r>
            <a:r>
              <a:rPr sz="1400" b="1" spc="-65" dirty="0">
                <a:solidFill>
                  <a:srgbClr val="8C2689"/>
                </a:solidFill>
                <a:latin typeface="Lucida Sans"/>
                <a:cs typeface="Lucida Sans"/>
              </a:rPr>
              <a:t>—  </a:t>
            </a:r>
            <a:r>
              <a:rPr sz="1400" b="1" spc="-10" dirty="0">
                <a:solidFill>
                  <a:srgbClr val="8C2689"/>
                </a:solidFill>
                <a:latin typeface="Lucida Sans"/>
                <a:cs typeface="Lucida Sans"/>
              </a:rPr>
              <a:t>United</a:t>
            </a:r>
            <a:r>
              <a:rPr sz="1400" b="1" spc="-100" dirty="0">
                <a:solidFill>
                  <a:srgbClr val="8C2689"/>
                </a:solidFill>
                <a:latin typeface="Lucida Sans"/>
                <a:cs typeface="Lucida Sans"/>
              </a:rPr>
              <a:t> </a:t>
            </a:r>
            <a:r>
              <a:rPr sz="1400" b="1" spc="35" dirty="0">
                <a:solidFill>
                  <a:srgbClr val="8C2689"/>
                </a:solidFill>
                <a:latin typeface="Lucida Sans"/>
                <a:cs typeface="Lucida Sans"/>
              </a:rPr>
              <a:t>States,</a:t>
            </a:r>
            <a:endParaRPr sz="1400">
              <a:latin typeface="Lucida Sans"/>
              <a:cs typeface="Lucida Sans"/>
            </a:endParaRPr>
          </a:p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400" b="1" spc="-40" dirty="0">
                <a:solidFill>
                  <a:srgbClr val="8C2689"/>
                </a:solidFill>
                <a:latin typeface="Lucida Sans"/>
                <a:cs typeface="Lucida Sans"/>
              </a:rPr>
              <a:t>2019</a:t>
            </a:r>
            <a:endParaRPr sz="1400">
              <a:latin typeface="Lucida Sans"/>
              <a:cs typeface="Lucida Sans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406224"/>
              </p:ext>
            </p:extLst>
          </p:nvPr>
        </p:nvGraphicFramePr>
        <p:xfrm>
          <a:off x="2327148" y="975867"/>
          <a:ext cx="2883535" cy="8618945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{2D5ABB26-0587-4C30-8999-92F81FD0307C}</a:tableStyleId>
              </a:tblPr>
              <a:tblGrid>
                <a:gridCol w="1298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2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2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State </a:t>
                      </a:r>
                      <a:r>
                        <a:rPr sz="800" b="1" spc="-1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or</a:t>
                      </a:r>
                      <a:r>
                        <a:rPr sz="800" b="1" spc="-150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 </a:t>
                      </a: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Jurisdiction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No.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005E6D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-5" dirty="0">
                          <a:solidFill>
                            <a:srgbClr val="FFFFFF"/>
                          </a:solidFill>
                          <a:latin typeface="Lucida Sans"/>
                          <a:cs typeface="Lucida Sans"/>
                        </a:rPr>
                        <a:t>Rate*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19050" marB="0">
                    <a:solidFill>
                      <a:srgbClr val="005E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40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Alabama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587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Arizona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California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Colorado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Connecticut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Delaware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District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sz="800" b="1" spc="1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Columbia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Florida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2,283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Georgia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1,271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Hawaii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 dirty="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Idaho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Illinois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543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Indiana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275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4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Iowa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7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Kansas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Kentucky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Louisiana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305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Maine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Maryland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Massachusetts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Michigan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280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Minnesota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274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Mississippi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Missouri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467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Montana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Nebraska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Nevada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Hampshire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Jersey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332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3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Mexico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sz="800" b="1" spc="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York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257810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1,355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522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North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685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Ohio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777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Oklahoma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191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Oregon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Pennsylvania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926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Rhode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Island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0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Carolina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173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1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South</a:t>
                      </a: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Dakota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1.7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2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Tennessee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735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10.8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3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spc="4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Texas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1270" algn="ctr">
                        <a:lnSpc>
                          <a:spcPct val="100000"/>
                        </a:lnSpc>
                        <a:spcBef>
                          <a:spcPts val="16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2032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—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4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Utah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2.5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5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Vermont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21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6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548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"/>
                  </a:ext>
                </a:extLst>
              </a:tr>
              <a:tr h="162750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Washington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482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6.3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8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5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West</a:t>
                      </a:r>
                      <a:r>
                        <a:rPr sz="800" b="1" spc="2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sz="800" b="1" spc="5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Virginia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200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5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11.2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9"/>
                  </a:ext>
                </a:extLst>
              </a:tr>
              <a:tr h="162737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Wisconsin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R w="12700">
                      <a:solidFill>
                        <a:srgbClr val="FFFFFF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54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0.9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9050" marB="0">
                    <a:lnL w="9525">
                      <a:solidFill>
                        <a:srgbClr val="005E6D"/>
                      </a:solidFill>
                      <a:prstDash val="solid"/>
                    </a:lnL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0"/>
                  </a:ext>
                </a:extLst>
              </a:tr>
              <a:tr h="162746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7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Wyoming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9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R w="9525">
                      <a:solidFill>
                        <a:srgbClr val="005E6D"/>
                      </a:solidFill>
                      <a:prstDash val="solid"/>
                    </a:lnR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sz="800" b="1" spc="60" dirty="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4.0</a:t>
                      </a:r>
                      <a:endParaRPr sz="800">
                        <a:latin typeface="Calibri"/>
                        <a:cs typeface="Calibri"/>
                      </a:endParaRPr>
                    </a:p>
                  </a:txBody>
                  <a:tcPr marL="0" marR="0" marT="16510" marB="0">
                    <a:lnL w="9525">
                      <a:solidFill>
                        <a:srgbClr val="005E6D"/>
                      </a:solidFill>
                      <a:prstDash val="solid"/>
                    </a:lnL>
                    <a:lnB w="12700">
                      <a:solidFill>
                        <a:srgbClr val="005E6D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1"/>
                  </a:ext>
                </a:extLst>
              </a:tr>
              <a:tr h="162741">
                <a:tc>
                  <a:txBody>
                    <a:bodyPr/>
                    <a:lstStyle/>
                    <a:p>
                      <a:pPr marL="5715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spc="-2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Total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22225" marB="0"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22479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spc="-5" dirty="0">
                          <a:solidFill>
                            <a:srgbClr val="231F20"/>
                          </a:solidFill>
                          <a:latin typeface="Lucida Sans"/>
                          <a:cs typeface="Lucida Sans"/>
                        </a:rPr>
                        <a:t>13,859</a:t>
                      </a:r>
                      <a:endParaRPr sz="800">
                        <a:latin typeface="Lucida Sans"/>
                        <a:cs typeface="Lucida Sans"/>
                      </a:endParaRPr>
                    </a:p>
                  </a:txBody>
                  <a:tcPr marL="0" marR="0" marT="22225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9525">
                      <a:solidFill>
                        <a:srgbClr val="005E6D"/>
                      </a:solidFill>
                      <a:prstDash val="solid"/>
                    </a:lnR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sz="800" b="1" spc="5" dirty="0">
                          <a:latin typeface="Lucida Sans"/>
                          <a:cs typeface="Lucida Sans"/>
                        </a:rPr>
                        <a:t>5.9</a:t>
                      </a:r>
                      <a:endParaRPr sz="800" dirty="0">
                        <a:latin typeface="Lucida Sans"/>
                        <a:cs typeface="Lucida Sans"/>
                      </a:endParaRPr>
                    </a:p>
                  </a:txBody>
                  <a:tcPr marL="0" marR="0" marT="22225" marB="0">
                    <a:lnL w="9525">
                      <a:solidFill>
                        <a:srgbClr val="005E6D"/>
                      </a:solidFill>
                      <a:prstDash val="solid"/>
                    </a:lnL>
                    <a:lnT w="12700">
                      <a:solidFill>
                        <a:srgbClr val="005E6D"/>
                      </a:solidFill>
                      <a:prstDash val="solid"/>
                    </a:lnT>
                    <a:solidFill>
                      <a:srgbClr val="E5E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52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444500" y="7606004"/>
            <a:ext cx="1526540" cy="20262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7804">
              <a:lnSpc>
                <a:spcPct val="107200"/>
              </a:lnSpc>
              <a:spcBef>
                <a:spcPts val="100"/>
              </a:spcBef>
            </a:pP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Source: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CDC,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National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Notifiable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Diseases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Surveillance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System.</a:t>
            </a:r>
            <a:endParaRPr sz="7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9"/>
              </a:spcBef>
            </a:pP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*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Rates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per </a:t>
            </a:r>
            <a:r>
              <a:rPr sz="700" spc="15" dirty="0">
                <a:solidFill>
                  <a:srgbClr val="231F20"/>
                </a:solidFill>
                <a:latin typeface="Century Gothic"/>
                <a:cs typeface="Century Gothic"/>
              </a:rPr>
              <a:t>100,000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population.</a:t>
            </a:r>
            <a:endParaRPr sz="700">
              <a:latin typeface="Century Gothic"/>
              <a:cs typeface="Century Gothic"/>
            </a:endParaRPr>
          </a:p>
          <a:p>
            <a:pPr marL="12700" marR="214629">
              <a:lnSpc>
                <a:spcPct val="107200"/>
              </a:lnSpc>
              <a:spcBef>
                <a:spcPts val="450"/>
              </a:spcBef>
            </a:pPr>
            <a:r>
              <a:rPr sz="700" spc="-10" dirty="0">
                <a:solidFill>
                  <a:srgbClr val="231F20"/>
                </a:solidFill>
                <a:latin typeface="Century Gothic"/>
                <a:cs typeface="Century Gothic"/>
              </a:rPr>
              <a:t>†For </a:t>
            </a:r>
            <a:r>
              <a:rPr sz="700" spc="-60" dirty="0">
                <a:solidFill>
                  <a:srgbClr val="231F20"/>
                </a:solidFill>
                <a:latin typeface="Century Gothic"/>
                <a:cs typeface="Century Gothic"/>
              </a:rPr>
              <a:t>case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definition,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see  </a:t>
            </a:r>
            <a:r>
              <a:rPr sz="700" u="sng" spc="-4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https://ndc.services.cdc.gov/ </a:t>
            </a:r>
            <a:r>
              <a:rPr sz="700" spc="-40" dirty="0">
                <a:solidFill>
                  <a:srgbClr val="205E9E"/>
                </a:solidFill>
                <a:latin typeface="Century Gothic"/>
                <a:cs typeface="Century Gothic"/>
              </a:rPr>
              <a:t> </a:t>
            </a:r>
            <a:r>
              <a:rPr sz="700" u="sng" spc="-20" dirty="0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entury Gothic"/>
                <a:cs typeface="Century Gothic"/>
                <a:hlinkClick r:id="rId3"/>
              </a:rPr>
              <a:t>conditions/hepatitis-b-chronic/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.</a:t>
            </a:r>
            <a:endParaRPr sz="700">
              <a:latin typeface="Century Gothic"/>
              <a:cs typeface="Century Gothic"/>
            </a:endParaRPr>
          </a:p>
          <a:p>
            <a:pPr marL="12700" marR="33020" algn="just">
              <a:lnSpc>
                <a:spcPct val="107200"/>
              </a:lnSpc>
              <a:spcBef>
                <a:spcPts val="450"/>
              </a:spcBef>
            </a:pP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—: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No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reported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did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submit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any </a:t>
            </a:r>
            <a:r>
              <a:rPr sz="700" spc="-35" dirty="0">
                <a:solidFill>
                  <a:srgbClr val="231F20"/>
                </a:solidFill>
                <a:latin typeface="Century Gothic"/>
                <a:cs typeface="Century Gothic"/>
              </a:rPr>
              <a:t>cases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to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90" dirty="0">
                <a:solidFill>
                  <a:srgbClr val="231F20"/>
                </a:solidFill>
                <a:latin typeface="Century Gothic"/>
                <a:cs typeface="Century Gothic"/>
              </a:rPr>
              <a:t>CDC.</a:t>
            </a:r>
            <a:endParaRPr sz="700">
              <a:latin typeface="Century Gothic"/>
              <a:cs typeface="Century Gothic"/>
            </a:endParaRPr>
          </a:p>
          <a:p>
            <a:pPr marL="12700" marR="5080">
              <a:lnSpc>
                <a:spcPct val="107200"/>
              </a:lnSpc>
              <a:spcBef>
                <a:spcPts val="450"/>
              </a:spcBef>
            </a:pP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N: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reportable.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disease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 </a:t>
            </a:r>
            <a:r>
              <a:rPr sz="700" spc="-30" dirty="0">
                <a:solidFill>
                  <a:srgbClr val="231F20"/>
                </a:solidFill>
                <a:latin typeface="Century Gothic"/>
                <a:cs typeface="Century Gothic"/>
              </a:rPr>
              <a:t>condition was </a:t>
            </a:r>
            <a:r>
              <a:rPr sz="700" spc="-20" dirty="0">
                <a:solidFill>
                  <a:srgbClr val="231F20"/>
                </a:solidFill>
                <a:latin typeface="Century Gothic"/>
                <a:cs typeface="Century Gothic"/>
              </a:rPr>
              <a:t>not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reportable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by </a:t>
            </a:r>
            <a:r>
              <a:rPr sz="700" spc="-50" dirty="0">
                <a:solidFill>
                  <a:srgbClr val="231F20"/>
                </a:solidFill>
                <a:latin typeface="Century Gothic"/>
                <a:cs typeface="Century Gothic"/>
              </a:rPr>
              <a:t>law, 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statute, </a:t>
            </a:r>
            <a:r>
              <a:rPr sz="700" spc="10" dirty="0">
                <a:solidFill>
                  <a:srgbClr val="231F20"/>
                </a:solidFill>
                <a:latin typeface="Century Gothic"/>
                <a:cs typeface="Century Gothic"/>
              </a:rPr>
              <a:t>or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regulation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in </a:t>
            </a:r>
            <a:r>
              <a:rPr sz="700" spc="-25" dirty="0">
                <a:solidFill>
                  <a:srgbClr val="231F20"/>
                </a:solidFill>
                <a:latin typeface="Century Gothic"/>
                <a:cs typeface="Century Gothic"/>
              </a:rPr>
              <a:t>the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15" dirty="0">
                <a:solidFill>
                  <a:srgbClr val="231F20"/>
                </a:solidFill>
                <a:latin typeface="Century Gothic"/>
                <a:cs typeface="Century Gothic"/>
              </a:rPr>
              <a:t>reporting  </a:t>
            </a:r>
            <a:r>
              <a:rPr sz="700" spc="-5" dirty="0">
                <a:solidFill>
                  <a:srgbClr val="231F20"/>
                </a:solidFill>
                <a:latin typeface="Century Gothic"/>
                <a:cs typeface="Century Gothic"/>
              </a:rPr>
              <a:t>jurisdiction.</a:t>
            </a:r>
            <a:endParaRPr sz="700">
              <a:latin typeface="Century Gothic"/>
              <a:cs typeface="Century Gothic"/>
            </a:endParaRPr>
          </a:p>
          <a:p>
            <a:pPr marL="12700" marR="322580">
              <a:lnSpc>
                <a:spcPct val="107200"/>
              </a:lnSpc>
              <a:spcBef>
                <a:spcPts val="450"/>
              </a:spcBef>
            </a:pP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U: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Unavailable. </a:t>
            </a:r>
            <a:r>
              <a:rPr sz="700" dirty="0">
                <a:solidFill>
                  <a:srgbClr val="231F20"/>
                </a:solidFill>
                <a:latin typeface="Century Gothic"/>
                <a:cs typeface="Century Gothic"/>
              </a:rPr>
              <a:t>The </a:t>
            </a:r>
            <a:r>
              <a:rPr sz="700" spc="-65" dirty="0">
                <a:solidFill>
                  <a:srgbClr val="231F20"/>
                </a:solidFill>
                <a:latin typeface="Century Gothic"/>
                <a:cs typeface="Century Gothic"/>
              </a:rPr>
              <a:t>data</a:t>
            </a:r>
            <a:r>
              <a:rPr sz="700" spc="-105" dirty="0">
                <a:solidFill>
                  <a:srgbClr val="231F20"/>
                </a:solidFill>
                <a:latin typeface="Century Gothic"/>
                <a:cs typeface="Century Gothic"/>
              </a:rPr>
              <a:t> </a:t>
            </a:r>
            <a:r>
              <a:rPr sz="700" spc="-40" dirty="0">
                <a:solidFill>
                  <a:srgbClr val="231F20"/>
                </a:solidFill>
                <a:latin typeface="Century Gothic"/>
                <a:cs typeface="Century Gothic"/>
              </a:rPr>
              <a:t>were  </a:t>
            </a:r>
            <a:r>
              <a:rPr sz="700" spc="-45" dirty="0">
                <a:solidFill>
                  <a:srgbClr val="231F20"/>
                </a:solidFill>
                <a:latin typeface="Century Gothic"/>
                <a:cs typeface="Century Gothic"/>
              </a:rPr>
              <a:t>unavailable.</a:t>
            </a:r>
            <a:endParaRPr sz="70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527701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503455" y="496415"/>
            <a:ext cx="0" cy="52069"/>
          </a:xfrm>
          <a:custGeom>
            <a:avLst/>
            <a:gdLst/>
            <a:ahLst/>
            <a:cxnLst/>
            <a:rect l="l" t="t" r="r" b="b"/>
            <a:pathLst>
              <a:path h="52070">
                <a:moveTo>
                  <a:pt x="0" y="0"/>
                </a:moveTo>
                <a:lnTo>
                  <a:pt x="0" y="51561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5551947" y="507359"/>
            <a:ext cx="0" cy="40640"/>
          </a:xfrm>
          <a:custGeom>
            <a:avLst/>
            <a:gdLst/>
            <a:ahLst/>
            <a:cxnLst/>
            <a:rect l="l" t="t" r="r" b="b"/>
            <a:pathLst>
              <a:path h="40640">
                <a:moveTo>
                  <a:pt x="0" y="0"/>
                </a:moveTo>
                <a:lnTo>
                  <a:pt x="0" y="40627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576191" y="475048"/>
            <a:ext cx="0" cy="73025"/>
          </a:xfrm>
          <a:custGeom>
            <a:avLst/>
            <a:gdLst/>
            <a:ahLst/>
            <a:cxnLst/>
            <a:rect l="l" t="t" r="r" b="b"/>
            <a:pathLst>
              <a:path h="73025">
                <a:moveTo>
                  <a:pt x="0" y="0"/>
                </a:moveTo>
                <a:lnTo>
                  <a:pt x="0" y="72936"/>
                </a:lnTo>
              </a:path>
            </a:pathLst>
          </a:custGeom>
          <a:ln w="10960">
            <a:solidFill>
              <a:srgbClr val="8B25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402159" y="325601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121945" y="244055"/>
                </a:moveTo>
                <a:lnTo>
                  <a:pt x="11785" y="244055"/>
                </a:lnTo>
                <a:lnTo>
                  <a:pt x="5257" y="244055"/>
                </a:lnTo>
                <a:lnTo>
                  <a:pt x="0" y="238772"/>
                </a:lnTo>
                <a:lnTo>
                  <a:pt x="0" y="232244"/>
                </a:lnTo>
                <a:lnTo>
                  <a:pt x="0" y="13271"/>
                </a:lnTo>
                <a:lnTo>
                  <a:pt x="0" y="5943"/>
                </a:lnTo>
                <a:lnTo>
                  <a:pt x="5943" y="0"/>
                </a:lnTo>
                <a:lnTo>
                  <a:pt x="13271" y="0"/>
                </a:lnTo>
                <a:lnTo>
                  <a:pt x="186943" y="0"/>
                </a:lnTo>
                <a:lnTo>
                  <a:pt x="194271" y="0"/>
                </a:lnTo>
                <a:lnTo>
                  <a:pt x="200215" y="5943"/>
                </a:lnTo>
                <a:lnTo>
                  <a:pt x="200215" y="13271"/>
                </a:lnTo>
                <a:lnTo>
                  <a:pt x="200215" y="119748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418396" y="345154"/>
            <a:ext cx="168107" cy="2028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402163" y="325607"/>
            <a:ext cx="200660" cy="244475"/>
          </a:xfrm>
          <a:custGeom>
            <a:avLst/>
            <a:gdLst/>
            <a:ahLst/>
            <a:cxnLst/>
            <a:rect l="l" t="t" r="r" b="b"/>
            <a:pathLst>
              <a:path w="200660" h="244475">
                <a:moveTo>
                  <a:pt x="78270" y="0"/>
                </a:moveTo>
                <a:lnTo>
                  <a:pt x="188429" y="0"/>
                </a:lnTo>
                <a:lnTo>
                  <a:pt x="194957" y="0"/>
                </a:lnTo>
                <a:lnTo>
                  <a:pt x="200202" y="5283"/>
                </a:lnTo>
                <a:lnTo>
                  <a:pt x="200202" y="11811"/>
                </a:lnTo>
                <a:lnTo>
                  <a:pt x="200202" y="230784"/>
                </a:lnTo>
                <a:lnTo>
                  <a:pt x="200202" y="238112"/>
                </a:lnTo>
                <a:lnTo>
                  <a:pt x="194271" y="244043"/>
                </a:lnTo>
                <a:lnTo>
                  <a:pt x="186944" y="244043"/>
                </a:lnTo>
                <a:lnTo>
                  <a:pt x="13271" y="244043"/>
                </a:lnTo>
                <a:lnTo>
                  <a:pt x="5943" y="244043"/>
                </a:lnTo>
                <a:lnTo>
                  <a:pt x="0" y="238112"/>
                </a:lnTo>
                <a:lnTo>
                  <a:pt x="0" y="230784"/>
                </a:lnTo>
                <a:lnTo>
                  <a:pt x="0" y="124307"/>
                </a:lnTo>
              </a:path>
            </a:pathLst>
          </a:custGeom>
          <a:ln w="10960">
            <a:solidFill>
              <a:srgbClr val="005E6D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664301" y="272592"/>
            <a:ext cx="1608455" cy="3429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ts val="1230"/>
              </a:lnSpc>
              <a:spcBef>
                <a:spcPts val="130"/>
              </a:spcBef>
            </a:pPr>
            <a:r>
              <a:rPr sz="1000" b="1" spc="75" dirty="0">
                <a:solidFill>
                  <a:srgbClr val="005E6D"/>
                </a:solidFill>
                <a:latin typeface="Century Gothic"/>
                <a:cs typeface="Century Gothic"/>
              </a:rPr>
              <a:t>2019 </a:t>
            </a:r>
            <a:r>
              <a:rPr sz="1050" b="1" spc="95" dirty="0">
                <a:solidFill>
                  <a:srgbClr val="8C2689"/>
                </a:solidFill>
                <a:latin typeface="Trebuchet MS"/>
                <a:cs typeface="Trebuchet MS"/>
              </a:rPr>
              <a:t>VIRAL</a:t>
            </a:r>
            <a:r>
              <a:rPr sz="1050" b="1" spc="-30" dirty="0">
                <a:solidFill>
                  <a:srgbClr val="8C2689"/>
                </a:solidFill>
                <a:latin typeface="Trebuchet MS"/>
                <a:cs typeface="Trebuchet MS"/>
              </a:rPr>
              <a:t> </a:t>
            </a:r>
            <a:r>
              <a:rPr sz="1050" b="1" spc="90" dirty="0">
                <a:solidFill>
                  <a:srgbClr val="8C2689"/>
                </a:solidFill>
                <a:latin typeface="Trebuchet MS"/>
                <a:cs typeface="Trebuchet MS"/>
              </a:rPr>
              <a:t>HEPATITIS</a:t>
            </a:r>
            <a:endParaRPr sz="1050">
              <a:latin typeface="Trebuchet MS"/>
              <a:cs typeface="Trebuchet MS"/>
            </a:endParaRPr>
          </a:p>
          <a:p>
            <a:pPr marL="12700">
              <a:lnSpc>
                <a:spcPts val="1230"/>
              </a:lnSpc>
            </a:pPr>
            <a:r>
              <a:rPr sz="1050" spc="30" dirty="0">
                <a:solidFill>
                  <a:srgbClr val="005E6D"/>
                </a:solidFill>
                <a:latin typeface="Century Gothic"/>
                <a:cs typeface="Century Gothic"/>
              </a:rPr>
              <a:t>SURVEILLANCE</a:t>
            </a:r>
            <a:r>
              <a:rPr sz="1050" spc="70" dirty="0">
                <a:solidFill>
                  <a:srgbClr val="005E6D"/>
                </a:solidFill>
                <a:latin typeface="Century Gothic"/>
                <a:cs typeface="Century Gothic"/>
              </a:rPr>
              <a:t> REPORT</a:t>
            </a:r>
            <a:endParaRPr sz="105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05E9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Custom</PresentationFormat>
  <Paragraphs>174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Century Gothic</vt:lpstr>
      <vt:lpstr>Lucida Sans</vt:lpstr>
      <vt:lpstr>Trebuchet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Table 2.5. Number and rates* of newly reported cases† of chronic hepatitis B virus infection, by state or jurisdiction — United States, 2019</dc:title>
  <dc:subject>Table 2.5. Number and rates* of newly reported cases† of chronic hepatitis B virus infection, by state or jurisdiction — United States, 2019</dc:subject>
  <dc:creator>HHS / CDC / DDID / NCHHSTP / DVH</dc:creator>
  <cp:lastModifiedBy>Peterson, Paul (CDC/DDID/NCHHSTP/DVH) (CTR)</cp:lastModifiedBy>
  <cp:revision>2</cp:revision>
  <dcterms:created xsi:type="dcterms:W3CDTF">2021-05-18T21:52:11Z</dcterms:created>
  <dcterms:modified xsi:type="dcterms:W3CDTF">2021-05-19T13:56:57Z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2021-05-18T00:00:00Z</vt:filetime>
  </property>
  <property fmtid="{D5CDD505-2E9C-101B-9397-08002B2CF9AE}" pid="3" name="Creator">
    <vt:lpwstr>Adobe InDesign 16.2 (Windows)</vt:lpwstr>
  </property>
  <property fmtid="{D5CDD505-2E9C-101B-9397-08002B2CF9AE}" pid="4" name="LastSaved">
    <vt:filetime>2021-05-18T00:00:00Z</vt:filetime>
  </property>
  <property fmtid="{D5CDD505-2E9C-101B-9397-08002B2CF9AE}" pid="5" name="MSIP_Label_8af03ff0-41c5-4c41-b55e-fabb8fae94be_Enabled">
    <vt:lpwstr>true</vt:lpwstr>
  </property>
  <property fmtid="{D5CDD505-2E9C-101B-9397-08002B2CF9AE}" pid="6" name="MSIP_Label_8af03ff0-41c5-4c41-b55e-fabb8fae94be_SetDate">
    <vt:lpwstr>2021-05-19T13:47:50Z</vt:lpwstr>
  </property>
  <property fmtid="{D5CDD505-2E9C-101B-9397-08002B2CF9AE}" pid="7" name="MSIP_Label_8af03ff0-41c5-4c41-b55e-fabb8fae94be_Method">
    <vt:lpwstr>Privileged</vt:lpwstr>
  </property>
  <property fmtid="{D5CDD505-2E9C-101B-9397-08002B2CF9AE}" pid="8" name="MSIP_Label_8af03ff0-41c5-4c41-b55e-fabb8fae94be_Name">
    <vt:lpwstr>8af03ff0-41c5-4c41-b55e-fabb8fae94be</vt:lpwstr>
  </property>
  <property fmtid="{D5CDD505-2E9C-101B-9397-08002B2CF9AE}" pid="9" name="MSIP_Label_8af03ff0-41c5-4c41-b55e-fabb8fae94be_SiteId">
    <vt:lpwstr>9ce70869-60db-44fd-abe8-d2767077fc8f</vt:lpwstr>
  </property>
  <property fmtid="{D5CDD505-2E9C-101B-9397-08002B2CF9AE}" pid="10" name="MSIP_Label_8af03ff0-41c5-4c41-b55e-fabb8fae94be_ActionId">
    <vt:lpwstr>b2785379-9ea4-435b-b41f-dd247936c57a</vt:lpwstr>
  </property>
  <property fmtid="{D5CDD505-2E9C-101B-9397-08002B2CF9AE}" pid="11" name="MSIP_Label_8af03ff0-41c5-4c41-b55e-fabb8fae94be_ContentBits">
    <vt:lpwstr>0</vt:lpwstr>
  </property>
</Properties>
</file>