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772400" cy="8077200"/>
  <p:notesSz cx="7772400" cy="8077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056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2503932"/>
            <a:ext cx="6606540" cy="16962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4523232"/>
            <a:ext cx="5440680" cy="20193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1857756"/>
            <a:ext cx="3380994" cy="533095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1857756"/>
            <a:ext cx="3380994" cy="533095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323088"/>
            <a:ext cx="6995160" cy="129235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1857756"/>
            <a:ext cx="6995160" cy="533095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7511796"/>
            <a:ext cx="2487168" cy="4038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7511796"/>
            <a:ext cx="1787652" cy="4038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7511796"/>
            <a:ext cx="1787652" cy="4038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object 23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59977" y="5425361"/>
            <a:ext cx="6699884" cy="0"/>
          </a:xfrm>
          <a:custGeom>
            <a:avLst/>
            <a:gdLst/>
            <a:ahLst/>
            <a:cxnLst/>
            <a:rect l="l" t="t" r="r" b="b"/>
            <a:pathLst>
              <a:path w="6699884">
                <a:moveTo>
                  <a:pt x="0" y="0"/>
                </a:moveTo>
                <a:lnTo>
                  <a:pt x="6699808" y="0"/>
                </a:lnTo>
              </a:path>
            </a:pathLst>
          </a:custGeom>
          <a:ln w="34391">
            <a:solidFill>
              <a:srgbClr val="A7A7A7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7" name="object 237"/>
          <p:cNvSpPr/>
          <p:nvPr/>
        </p:nvSpPr>
        <p:spPr>
          <a:xfrm>
            <a:off x="456105" y="542536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4391">
            <a:solidFill>
              <a:srgbClr val="A7A7A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8" name="object 238"/>
          <p:cNvSpPr/>
          <p:nvPr/>
        </p:nvSpPr>
        <p:spPr>
          <a:xfrm>
            <a:off x="7311718" y="542536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4391">
            <a:solidFill>
              <a:srgbClr val="A7A7A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240" name="object 2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9487375"/>
              </p:ext>
            </p:extLst>
          </p:nvPr>
        </p:nvGraphicFramePr>
        <p:xfrm>
          <a:off x="457200" y="5569203"/>
          <a:ext cx="6858000" cy="2037841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{2D5ABB26-0587-4C30-8999-92F81FD0307C}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14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14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714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714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714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714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714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7147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7147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7147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7147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7147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7147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71475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71475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71475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</a:tblGrid>
              <a:tr h="329692"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  <a:spcBef>
                          <a:spcPts val="810"/>
                        </a:spcBef>
                      </a:pPr>
                      <a:r>
                        <a:rPr sz="800" b="1" spc="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Race/Ethnicity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102870" marB="0">
                    <a:lnR w="19050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10"/>
                        </a:spcBef>
                      </a:pPr>
                      <a:r>
                        <a:rPr sz="800" b="1" spc="-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2004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10287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810"/>
                        </a:spcBef>
                      </a:pPr>
                      <a:r>
                        <a:rPr sz="800" b="1" spc="-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2005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102870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810"/>
                        </a:spcBef>
                      </a:pPr>
                      <a:r>
                        <a:rPr sz="800" b="1" spc="-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2006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102870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810"/>
                        </a:spcBef>
                      </a:pPr>
                      <a:r>
                        <a:rPr sz="800" b="1" spc="-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2007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102870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810"/>
                        </a:spcBef>
                      </a:pPr>
                      <a:r>
                        <a:rPr sz="800" b="1" spc="-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2008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102870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810"/>
                        </a:spcBef>
                      </a:pPr>
                      <a:r>
                        <a:rPr sz="800" b="1" spc="-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2009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102870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810"/>
                        </a:spcBef>
                      </a:pPr>
                      <a:r>
                        <a:rPr sz="800" b="1" spc="-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2010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102870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810"/>
                        </a:spcBef>
                      </a:pPr>
                      <a:r>
                        <a:rPr sz="800" b="1" spc="-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2011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102870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810"/>
                        </a:spcBef>
                      </a:pPr>
                      <a:r>
                        <a:rPr sz="800" b="1" spc="-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2012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102870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810"/>
                        </a:spcBef>
                      </a:pPr>
                      <a:r>
                        <a:rPr sz="800" b="1" spc="-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2013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102870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810"/>
                        </a:spcBef>
                      </a:pPr>
                      <a:r>
                        <a:rPr sz="800" b="1" spc="-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2014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102870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810"/>
                        </a:spcBef>
                      </a:pPr>
                      <a:r>
                        <a:rPr sz="800" b="1" spc="-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2015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102870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810"/>
                        </a:spcBef>
                      </a:pPr>
                      <a:r>
                        <a:rPr sz="800" b="1" spc="-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2016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102870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810"/>
                        </a:spcBef>
                      </a:pPr>
                      <a:r>
                        <a:rPr sz="800" b="1" spc="-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2017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102870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810"/>
                        </a:spcBef>
                      </a:pPr>
                      <a:r>
                        <a:rPr sz="800" b="1" spc="-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2018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102870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810"/>
                        </a:spcBef>
                      </a:pPr>
                      <a:r>
                        <a:rPr sz="800" b="1" spc="-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2019</a:t>
                      </a:r>
                      <a:endParaRPr sz="800" dirty="0">
                        <a:latin typeface="Tahoma"/>
                        <a:cs typeface="Tahoma"/>
                      </a:endParaRPr>
                    </a:p>
                  </a:txBody>
                  <a:tcPr marL="0" marR="0" marT="102870" marB="0">
                    <a:lnL w="9525">
                      <a:solidFill>
                        <a:srgbClr val="FFFFFF"/>
                      </a:solidFill>
                      <a:prstDash val="solid"/>
                    </a:lnL>
                    <a:solidFill>
                      <a:srgbClr val="005E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6550">
                <a:tc>
                  <a:txBody>
                    <a:bodyPr/>
                    <a:lstStyle/>
                    <a:p>
                      <a:pPr marL="56515" marR="39370">
                        <a:lnSpc>
                          <a:spcPct val="104200"/>
                        </a:lnSpc>
                        <a:spcBef>
                          <a:spcPts val="29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American</a:t>
                      </a:r>
                      <a:r>
                        <a:rPr sz="800" b="1" spc="-114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b="1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Indian/  </a:t>
                      </a:r>
                      <a:r>
                        <a:rPr sz="800" b="1" spc="1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Alaska</a:t>
                      </a:r>
                      <a:r>
                        <a:rPr sz="800" b="1" spc="-5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b="1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Native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T="37465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4445" algn="ctr">
                        <a:lnSpc>
                          <a:spcPct val="100000"/>
                        </a:lnSpc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1.5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T="381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1.6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T="381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1.5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T="381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1.4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T="381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1.8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T="381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1.0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T="381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1.1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T="381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0.5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T="381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0.7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T="381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109220">
                        <a:lnSpc>
                          <a:spcPct val="100000"/>
                        </a:lnSpc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0.7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T="381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0.8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T="381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0.7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T="381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0.5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T="381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0.7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T="381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0.9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T="381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5715" algn="ctr">
                        <a:lnSpc>
                          <a:spcPct val="100000"/>
                        </a:lnSpc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0.6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T="3810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56515" marR="205104">
                        <a:lnSpc>
                          <a:spcPct val="104200"/>
                        </a:lnSpc>
                        <a:spcBef>
                          <a:spcPts val="32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Asian/</a:t>
                      </a:r>
                      <a:r>
                        <a:rPr sz="800" b="1" spc="1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P</a:t>
                      </a:r>
                      <a:r>
                        <a:rPr sz="800" b="1" spc="2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acific  Islander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T="40640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3810" algn="ctr">
                        <a:lnSpc>
                          <a:spcPct val="100000"/>
                        </a:lnSpc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1.3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T="698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1.3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T="698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1.2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T="698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0.9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T="698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0.8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T="698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0.7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T="698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0.6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T="698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0.4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T="698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0.4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T="698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109220">
                        <a:lnSpc>
                          <a:spcPct val="100000"/>
                        </a:lnSpc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0.3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T="698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0.3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T="698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0.4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T="698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0.3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T="698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0.3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T="698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0.3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T="698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5080" algn="ctr">
                        <a:lnSpc>
                          <a:spcPct val="100000"/>
                        </a:lnSpc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0.3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T="698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2899">
                <a:tc>
                  <a:txBody>
                    <a:bodyPr/>
                    <a:lstStyle/>
                    <a:p>
                      <a:pPr marL="55880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800" b="1" spc="5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Black,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  <a:p>
                      <a:pPr marL="5715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800" b="1" spc="25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non-Hispanic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5080" algn="ctr">
                        <a:lnSpc>
                          <a:spcPct val="100000"/>
                        </a:lnSpc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2.9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T="698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2540" algn="ctr">
                        <a:lnSpc>
                          <a:spcPct val="100000"/>
                        </a:lnSpc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3.0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T="698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2.3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T="698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2.3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T="698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2.2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T="698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1.7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T="698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1.7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T="698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1.4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T="698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1.1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T="698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109855">
                        <a:lnSpc>
                          <a:spcPct val="100000"/>
                        </a:lnSpc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0.9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T="698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0.8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T="698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1.0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T="698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0.9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T="698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1.0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T="698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1.0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T="698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6350" algn="ctr">
                        <a:lnSpc>
                          <a:spcPct val="100000"/>
                        </a:lnSpc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0.9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T="698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White,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  <a:p>
                      <a:pPr marL="5715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800" b="1" spc="25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non-Hispanic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5080" algn="ctr">
                        <a:lnSpc>
                          <a:spcPct val="100000"/>
                        </a:lnSpc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1.2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T="698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2540" algn="ctr">
                        <a:lnSpc>
                          <a:spcPct val="100000"/>
                        </a:lnSpc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1.1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T="698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1.0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T="698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1.0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T="698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0.9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T="698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0.8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T="698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0.8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T="698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0.8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T="698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0.8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T="698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109855">
                        <a:lnSpc>
                          <a:spcPct val="100000"/>
                        </a:lnSpc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0.9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T="698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0.9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T="698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1.1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T="698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1.0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T="698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1.1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T="698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1.0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T="698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6350" algn="ctr">
                        <a:lnSpc>
                          <a:spcPct val="100000"/>
                        </a:lnSpc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1.0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T="698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56515">
                        <a:lnSpc>
                          <a:spcPct val="100000"/>
                        </a:lnSpc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Hispanic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T="6985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4445" algn="ctr">
                        <a:lnSpc>
                          <a:spcPct val="100000"/>
                        </a:lnSpc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1.0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T="698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1.1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T="698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1.1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T="698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1.0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T="698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0.8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T="698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0.7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T="698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0.6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T="698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0.4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T="698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0.4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T="698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109220">
                        <a:lnSpc>
                          <a:spcPct val="100000"/>
                        </a:lnSpc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0.4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T="698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0.3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T="698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0.3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T="698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0.3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T="698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0.3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T="698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0.4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T="698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 marL="5715" algn="ctr">
                        <a:lnSpc>
                          <a:spcPct val="100000"/>
                        </a:lnSpc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0.4</a:t>
                      </a:r>
                      <a:endParaRPr sz="800" dirty="0">
                        <a:latin typeface="Trebuchet MS"/>
                        <a:cs typeface="Trebuchet MS"/>
                      </a:endParaRPr>
                    </a:p>
                  </a:txBody>
                  <a:tcPr marL="0" marR="0" marT="698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41" name="object 241"/>
          <p:cNvSpPr txBox="1"/>
          <p:nvPr/>
        </p:nvSpPr>
        <p:spPr>
          <a:xfrm>
            <a:off x="444500" y="7695692"/>
            <a:ext cx="2536190" cy="132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" spc="-30" dirty="0">
                <a:solidFill>
                  <a:srgbClr val="231F20"/>
                </a:solidFill>
                <a:latin typeface="Century Gothic"/>
                <a:cs typeface="Century Gothic"/>
              </a:rPr>
              <a:t>Source: </a:t>
            </a:r>
            <a:r>
              <a:rPr sz="700" spc="-90" dirty="0">
                <a:solidFill>
                  <a:srgbClr val="231F20"/>
                </a:solidFill>
                <a:latin typeface="Century Gothic"/>
                <a:cs typeface="Century Gothic"/>
              </a:rPr>
              <a:t>CDC, </a:t>
            </a:r>
            <a:r>
              <a:rPr sz="700" spc="-30" dirty="0">
                <a:solidFill>
                  <a:srgbClr val="231F20"/>
                </a:solidFill>
                <a:latin typeface="Century Gothic"/>
                <a:cs typeface="Century Gothic"/>
              </a:rPr>
              <a:t>National </a:t>
            </a:r>
            <a:r>
              <a:rPr sz="700" spc="-20" dirty="0">
                <a:solidFill>
                  <a:srgbClr val="231F20"/>
                </a:solidFill>
                <a:latin typeface="Century Gothic"/>
                <a:cs typeface="Century Gothic"/>
              </a:rPr>
              <a:t>Notifiable </a:t>
            </a:r>
            <a:r>
              <a:rPr sz="700" spc="-15" dirty="0">
                <a:solidFill>
                  <a:srgbClr val="231F20"/>
                </a:solidFill>
                <a:latin typeface="Century Gothic"/>
                <a:cs typeface="Century Gothic"/>
              </a:rPr>
              <a:t>Diseases </a:t>
            </a:r>
            <a:r>
              <a:rPr sz="700" spc="-25" dirty="0">
                <a:solidFill>
                  <a:srgbClr val="231F20"/>
                </a:solidFill>
                <a:latin typeface="Century Gothic"/>
                <a:cs typeface="Century Gothic"/>
              </a:rPr>
              <a:t>Surveillance</a:t>
            </a:r>
            <a:r>
              <a:rPr sz="700" spc="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700" spc="-5" dirty="0">
                <a:solidFill>
                  <a:srgbClr val="231F20"/>
                </a:solidFill>
                <a:latin typeface="Century Gothic"/>
                <a:cs typeface="Century Gothic"/>
              </a:rPr>
              <a:t>System.</a:t>
            </a:r>
            <a:endParaRPr sz="700">
              <a:latin typeface="Century Gothic"/>
              <a:cs typeface="Century Gothic"/>
            </a:endParaRPr>
          </a:p>
        </p:txBody>
      </p:sp>
      <p:sp>
        <p:nvSpPr>
          <p:cNvPr id="242" name="object 242"/>
          <p:cNvSpPr/>
          <p:nvPr/>
        </p:nvSpPr>
        <p:spPr>
          <a:xfrm>
            <a:off x="5527701" y="496415"/>
            <a:ext cx="0" cy="52069"/>
          </a:xfrm>
          <a:custGeom>
            <a:avLst/>
            <a:gdLst/>
            <a:ahLst/>
            <a:cxnLst/>
            <a:rect l="l" t="t" r="r" b="b"/>
            <a:pathLst>
              <a:path h="52070">
                <a:moveTo>
                  <a:pt x="0" y="0"/>
                </a:moveTo>
                <a:lnTo>
                  <a:pt x="0" y="51561"/>
                </a:lnTo>
              </a:path>
            </a:pathLst>
          </a:custGeom>
          <a:ln w="10960">
            <a:solidFill>
              <a:srgbClr val="8B25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3" name="object 243"/>
          <p:cNvSpPr/>
          <p:nvPr/>
        </p:nvSpPr>
        <p:spPr>
          <a:xfrm>
            <a:off x="5503455" y="496415"/>
            <a:ext cx="0" cy="52069"/>
          </a:xfrm>
          <a:custGeom>
            <a:avLst/>
            <a:gdLst/>
            <a:ahLst/>
            <a:cxnLst/>
            <a:rect l="l" t="t" r="r" b="b"/>
            <a:pathLst>
              <a:path h="52070">
                <a:moveTo>
                  <a:pt x="0" y="0"/>
                </a:moveTo>
                <a:lnTo>
                  <a:pt x="0" y="51561"/>
                </a:lnTo>
              </a:path>
            </a:pathLst>
          </a:custGeom>
          <a:ln w="10960">
            <a:solidFill>
              <a:srgbClr val="8B25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4" name="object 244"/>
          <p:cNvSpPr/>
          <p:nvPr/>
        </p:nvSpPr>
        <p:spPr>
          <a:xfrm>
            <a:off x="5551947" y="507359"/>
            <a:ext cx="0" cy="40640"/>
          </a:xfrm>
          <a:custGeom>
            <a:avLst/>
            <a:gdLst/>
            <a:ahLst/>
            <a:cxnLst/>
            <a:rect l="l" t="t" r="r" b="b"/>
            <a:pathLst>
              <a:path h="40640">
                <a:moveTo>
                  <a:pt x="0" y="0"/>
                </a:moveTo>
                <a:lnTo>
                  <a:pt x="0" y="40627"/>
                </a:lnTo>
              </a:path>
            </a:pathLst>
          </a:custGeom>
          <a:ln w="10960">
            <a:solidFill>
              <a:srgbClr val="8B25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5" name="object 245"/>
          <p:cNvSpPr/>
          <p:nvPr/>
        </p:nvSpPr>
        <p:spPr>
          <a:xfrm>
            <a:off x="5576191" y="475048"/>
            <a:ext cx="0" cy="73025"/>
          </a:xfrm>
          <a:custGeom>
            <a:avLst/>
            <a:gdLst/>
            <a:ahLst/>
            <a:cxnLst/>
            <a:rect l="l" t="t" r="r" b="b"/>
            <a:pathLst>
              <a:path h="73025">
                <a:moveTo>
                  <a:pt x="0" y="0"/>
                </a:moveTo>
                <a:lnTo>
                  <a:pt x="0" y="72936"/>
                </a:lnTo>
              </a:path>
            </a:pathLst>
          </a:custGeom>
          <a:ln w="10960">
            <a:solidFill>
              <a:srgbClr val="8B25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6" name="object 246"/>
          <p:cNvSpPr/>
          <p:nvPr/>
        </p:nvSpPr>
        <p:spPr>
          <a:xfrm>
            <a:off x="5402159" y="325601"/>
            <a:ext cx="200660" cy="244475"/>
          </a:xfrm>
          <a:custGeom>
            <a:avLst/>
            <a:gdLst/>
            <a:ahLst/>
            <a:cxnLst/>
            <a:rect l="l" t="t" r="r" b="b"/>
            <a:pathLst>
              <a:path w="200660" h="244475">
                <a:moveTo>
                  <a:pt x="121945" y="244055"/>
                </a:moveTo>
                <a:lnTo>
                  <a:pt x="11785" y="244055"/>
                </a:lnTo>
                <a:lnTo>
                  <a:pt x="5257" y="244055"/>
                </a:lnTo>
                <a:lnTo>
                  <a:pt x="0" y="238772"/>
                </a:lnTo>
                <a:lnTo>
                  <a:pt x="0" y="232244"/>
                </a:lnTo>
                <a:lnTo>
                  <a:pt x="0" y="13271"/>
                </a:lnTo>
                <a:lnTo>
                  <a:pt x="0" y="5943"/>
                </a:lnTo>
                <a:lnTo>
                  <a:pt x="5943" y="0"/>
                </a:lnTo>
                <a:lnTo>
                  <a:pt x="13271" y="0"/>
                </a:lnTo>
                <a:lnTo>
                  <a:pt x="186943" y="0"/>
                </a:lnTo>
                <a:lnTo>
                  <a:pt x="194271" y="0"/>
                </a:lnTo>
                <a:lnTo>
                  <a:pt x="200215" y="5943"/>
                </a:lnTo>
                <a:lnTo>
                  <a:pt x="200215" y="13271"/>
                </a:lnTo>
                <a:lnTo>
                  <a:pt x="200215" y="119748"/>
                </a:lnTo>
              </a:path>
            </a:pathLst>
          </a:custGeom>
          <a:ln w="10960">
            <a:solidFill>
              <a:srgbClr val="005E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7" name="object 247"/>
          <p:cNvSpPr/>
          <p:nvPr/>
        </p:nvSpPr>
        <p:spPr>
          <a:xfrm>
            <a:off x="5418396" y="345154"/>
            <a:ext cx="168107" cy="20283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8" name="object 248"/>
          <p:cNvSpPr/>
          <p:nvPr/>
        </p:nvSpPr>
        <p:spPr>
          <a:xfrm>
            <a:off x="5402163" y="325607"/>
            <a:ext cx="200660" cy="244475"/>
          </a:xfrm>
          <a:custGeom>
            <a:avLst/>
            <a:gdLst/>
            <a:ahLst/>
            <a:cxnLst/>
            <a:rect l="l" t="t" r="r" b="b"/>
            <a:pathLst>
              <a:path w="200660" h="244475">
                <a:moveTo>
                  <a:pt x="78270" y="0"/>
                </a:moveTo>
                <a:lnTo>
                  <a:pt x="188429" y="0"/>
                </a:lnTo>
                <a:lnTo>
                  <a:pt x="194957" y="0"/>
                </a:lnTo>
                <a:lnTo>
                  <a:pt x="200202" y="5283"/>
                </a:lnTo>
                <a:lnTo>
                  <a:pt x="200202" y="11811"/>
                </a:lnTo>
                <a:lnTo>
                  <a:pt x="200202" y="230784"/>
                </a:lnTo>
                <a:lnTo>
                  <a:pt x="200202" y="238112"/>
                </a:lnTo>
                <a:lnTo>
                  <a:pt x="194271" y="244043"/>
                </a:lnTo>
                <a:lnTo>
                  <a:pt x="186944" y="244043"/>
                </a:lnTo>
                <a:lnTo>
                  <a:pt x="13271" y="244043"/>
                </a:lnTo>
                <a:lnTo>
                  <a:pt x="5943" y="244043"/>
                </a:lnTo>
                <a:lnTo>
                  <a:pt x="0" y="238112"/>
                </a:lnTo>
                <a:lnTo>
                  <a:pt x="0" y="230784"/>
                </a:lnTo>
                <a:lnTo>
                  <a:pt x="0" y="124307"/>
                </a:lnTo>
              </a:path>
            </a:pathLst>
          </a:custGeom>
          <a:ln w="10960">
            <a:solidFill>
              <a:srgbClr val="005E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9" name="object 249"/>
          <p:cNvSpPr txBox="1"/>
          <p:nvPr/>
        </p:nvSpPr>
        <p:spPr>
          <a:xfrm>
            <a:off x="444500" y="272592"/>
            <a:ext cx="6828790" cy="1093056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5232400">
              <a:lnSpc>
                <a:spcPts val="1230"/>
              </a:lnSpc>
              <a:spcBef>
                <a:spcPts val="130"/>
              </a:spcBef>
            </a:pPr>
            <a:r>
              <a:rPr sz="1000" b="1" spc="75" dirty="0">
                <a:solidFill>
                  <a:srgbClr val="005E6D"/>
                </a:solidFill>
                <a:latin typeface="Century Gothic"/>
                <a:cs typeface="Century Gothic"/>
              </a:rPr>
              <a:t>2019 </a:t>
            </a:r>
            <a:r>
              <a:rPr sz="1050" b="1" spc="90" dirty="0">
                <a:solidFill>
                  <a:srgbClr val="8C2689"/>
                </a:solidFill>
                <a:latin typeface="Century Gothic"/>
                <a:cs typeface="Century Gothic"/>
              </a:rPr>
              <a:t>VIRAL</a:t>
            </a:r>
            <a:r>
              <a:rPr sz="1050" b="1" spc="-25" dirty="0">
                <a:solidFill>
                  <a:srgbClr val="8C2689"/>
                </a:solidFill>
                <a:latin typeface="Century Gothic"/>
                <a:cs typeface="Century Gothic"/>
              </a:rPr>
              <a:t> </a:t>
            </a:r>
            <a:r>
              <a:rPr sz="1050" b="1" spc="130" dirty="0">
                <a:solidFill>
                  <a:srgbClr val="8C2689"/>
                </a:solidFill>
                <a:latin typeface="Century Gothic"/>
                <a:cs typeface="Century Gothic"/>
              </a:rPr>
              <a:t>HEPATITIS</a:t>
            </a:r>
            <a:endParaRPr sz="1050" dirty="0">
              <a:latin typeface="Century Gothic"/>
              <a:cs typeface="Century Gothic"/>
            </a:endParaRPr>
          </a:p>
          <a:p>
            <a:pPr marL="5232400">
              <a:lnSpc>
                <a:spcPts val="1230"/>
              </a:lnSpc>
            </a:pPr>
            <a:r>
              <a:rPr sz="1050" spc="30" dirty="0">
                <a:solidFill>
                  <a:srgbClr val="005E6D"/>
                </a:solidFill>
                <a:latin typeface="Century Gothic"/>
                <a:cs typeface="Century Gothic"/>
              </a:rPr>
              <a:t>SURVEILLANCE</a:t>
            </a:r>
            <a:r>
              <a:rPr sz="1050" spc="70" dirty="0">
                <a:solidFill>
                  <a:srgbClr val="005E6D"/>
                </a:solidFill>
                <a:latin typeface="Century Gothic"/>
                <a:cs typeface="Century Gothic"/>
              </a:rPr>
              <a:t> REPORT</a:t>
            </a:r>
            <a:endParaRPr sz="1050" dirty="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</a:pPr>
            <a:endParaRPr sz="1300" dirty="0">
              <a:latin typeface="Times New Roman"/>
              <a:cs typeface="Times New Roman"/>
            </a:endParaRPr>
          </a:p>
          <a:p>
            <a:pPr marL="12700" marR="457834">
              <a:lnSpc>
                <a:spcPct val="107200"/>
              </a:lnSpc>
              <a:spcBef>
                <a:spcPts val="990"/>
              </a:spcBef>
            </a:pPr>
            <a:r>
              <a:rPr sz="1400" b="1" spc="-5" dirty="0">
                <a:solidFill>
                  <a:srgbClr val="005E6D"/>
                </a:solidFill>
                <a:latin typeface="Tahoma"/>
                <a:cs typeface="Tahoma"/>
              </a:rPr>
              <a:t>Figure</a:t>
            </a:r>
            <a:r>
              <a:rPr sz="1400" b="1" spc="-50" dirty="0">
                <a:solidFill>
                  <a:srgbClr val="005E6D"/>
                </a:solidFill>
                <a:latin typeface="Tahoma"/>
                <a:cs typeface="Tahoma"/>
              </a:rPr>
              <a:t> </a:t>
            </a:r>
            <a:r>
              <a:rPr sz="1400" b="1" spc="-30" dirty="0">
                <a:solidFill>
                  <a:srgbClr val="005E6D"/>
                </a:solidFill>
                <a:latin typeface="Tahoma"/>
                <a:cs typeface="Tahoma"/>
              </a:rPr>
              <a:t>2.6.</a:t>
            </a:r>
            <a:r>
              <a:rPr sz="1400" b="1" spc="-50" dirty="0">
                <a:solidFill>
                  <a:srgbClr val="005E6D"/>
                </a:solidFill>
                <a:latin typeface="Tahoma"/>
                <a:cs typeface="Tahoma"/>
              </a:rPr>
              <a:t> </a:t>
            </a:r>
            <a:r>
              <a:rPr sz="1400" b="1" dirty="0">
                <a:solidFill>
                  <a:srgbClr val="8C2689"/>
                </a:solidFill>
                <a:latin typeface="Tahoma"/>
                <a:cs typeface="Tahoma"/>
              </a:rPr>
              <a:t>Rates</a:t>
            </a:r>
            <a:r>
              <a:rPr sz="1400" b="1" spc="-50" dirty="0">
                <a:solidFill>
                  <a:srgbClr val="8C2689"/>
                </a:solidFill>
                <a:latin typeface="Tahoma"/>
                <a:cs typeface="Tahoma"/>
              </a:rPr>
              <a:t> </a:t>
            </a:r>
            <a:r>
              <a:rPr sz="1400" b="1" spc="20" dirty="0">
                <a:solidFill>
                  <a:srgbClr val="8C2689"/>
                </a:solidFill>
                <a:latin typeface="Tahoma"/>
                <a:cs typeface="Tahoma"/>
              </a:rPr>
              <a:t>of</a:t>
            </a:r>
            <a:r>
              <a:rPr sz="1400" b="1" spc="-70" dirty="0">
                <a:solidFill>
                  <a:srgbClr val="8C2689"/>
                </a:solidFill>
                <a:latin typeface="Tahoma"/>
                <a:cs typeface="Tahoma"/>
              </a:rPr>
              <a:t> </a:t>
            </a:r>
            <a:r>
              <a:rPr sz="1400" b="1" spc="10" dirty="0">
                <a:solidFill>
                  <a:srgbClr val="8C2689"/>
                </a:solidFill>
                <a:latin typeface="Tahoma"/>
                <a:cs typeface="Tahoma"/>
              </a:rPr>
              <a:t>reported</a:t>
            </a:r>
            <a:r>
              <a:rPr sz="1400" b="1" spc="-50" dirty="0">
                <a:solidFill>
                  <a:srgbClr val="8C2689"/>
                </a:solidFill>
                <a:latin typeface="Tahoma"/>
                <a:cs typeface="Tahoma"/>
              </a:rPr>
              <a:t> </a:t>
            </a:r>
            <a:r>
              <a:rPr sz="1400" b="1" spc="-5" dirty="0">
                <a:solidFill>
                  <a:srgbClr val="8C2689"/>
                </a:solidFill>
                <a:latin typeface="Tahoma"/>
                <a:cs typeface="Tahoma"/>
              </a:rPr>
              <a:t>acute</a:t>
            </a:r>
            <a:r>
              <a:rPr sz="1400" b="1" spc="-50" dirty="0">
                <a:solidFill>
                  <a:srgbClr val="8C2689"/>
                </a:solidFill>
                <a:latin typeface="Tahoma"/>
                <a:cs typeface="Tahoma"/>
              </a:rPr>
              <a:t> </a:t>
            </a:r>
            <a:r>
              <a:rPr sz="1400" b="1" spc="10" dirty="0">
                <a:solidFill>
                  <a:srgbClr val="8C2689"/>
                </a:solidFill>
                <a:latin typeface="Tahoma"/>
                <a:cs typeface="Tahoma"/>
              </a:rPr>
              <a:t>hepatitis</a:t>
            </a:r>
            <a:r>
              <a:rPr sz="1400" b="1" spc="-50" dirty="0">
                <a:solidFill>
                  <a:srgbClr val="8C2689"/>
                </a:solidFill>
                <a:latin typeface="Tahoma"/>
                <a:cs typeface="Tahoma"/>
              </a:rPr>
              <a:t> </a:t>
            </a:r>
            <a:r>
              <a:rPr sz="1400" b="1" spc="-5" dirty="0">
                <a:solidFill>
                  <a:srgbClr val="8C2689"/>
                </a:solidFill>
                <a:latin typeface="Tahoma"/>
                <a:cs typeface="Tahoma"/>
              </a:rPr>
              <a:t>B</a:t>
            </a:r>
            <a:r>
              <a:rPr sz="1400" b="1" spc="-75" dirty="0">
                <a:solidFill>
                  <a:srgbClr val="8C2689"/>
                </a:solidFill>
                <a:latin typeface="Tahoma"/>
                <a:cs typeface="Tahoma"/>
              </a:rPr>
              <a:t> </a:t>
            </a:r>
            <a:r>
              <a:rPr sz="1400" b="1" dirty="0">
                <a:solidFill>
                  <a:srgbClr val="8C2689"/>
                </a:solidFill>
                <a:latin typeface="Tahoma"/>
                <a:cs typeface="Tahoma"/>
              </a:rPr>
              <a:t>virus</a:t>
            </a:r>
            <a:r>
              <a:rPr sz="1400" b="1" spc="-50" dirty="0">
                <a:solidFill>
                  <a:srgbClr val="8C2689"/>
                </a:solidFill>
                <a:latin typeface="Tahoma"/>
                <a:cs typeface="Tahoma"/>
              </a:rPr>
              <a:t> </a:t>
            </a:r>
            <a:r>
              <a:rPr sz="1400" b="1" spc="5" dirty="0">
                <a:solidFill>
                  <a:srgbClr val="8C2689"/>
                </a:solidFill>
                <a:latin typeface="Tahoma"/>
                <a:cs typeface="Tahoma"/>
              </a:rPr>
              <a:t>infections,</a:t>
            </a:r>
            <a:r>
              <a:rPr sz="1400" b="1" spc="-50" dirty="0">
                <a:solidFill>
                  <a:srgbClr val="8C2689"/>
                </a:solidFill>
                <a:latin typeface="Tahoma"/>
                <a:cs typeface="Tahoma"/>
              </a:rPr>
              <a:t> </a:t>
            </a:r>
            <a:r>
              <a:rPr sz="1400" b="1" spc="-10" dirty="0">
                <a:solidFill>
                  <a:srgbClr val="8C2689"/>
                </a:solidFill>
                <a:latin typeface="Tahoma"/>
                <a:cs typeface="Tahoma"/>
              </a:rPr>
              <a:t>by</a:t>
            </a:r>
            <a:r>
              <a:rPr sz="1400" b="1" spc="-80" dirty="0">
                <a:solidFill>
                  <a:srgbClr val="8C2689"/>
                </a:solidFill>
                <a:latin typeface="Tahoma"/>
                <a:cs typeface="Tahoma"/>
              </a:rPr>
              <a:t> </a:t>
            </a:r>
            <a:r>
              <a:rPr sz="1400" b="1" spc="-30" dirty="0">
                <a:solidFill>
                  <a:srgbClr val="8C2689"/>
                </a:solidFill>
                <a:latin typeface="Tahoma"/>
                <a:cs typeface="Tahoma"/>
              </a:rPr>
              <a:t>race/  </a:t>
            </a:r>
            <a:r>
              <a:rPr sz="1400" b="1" spc="10" dirty="0">
                <a:solidFill>
                  <a:srgbClr val="8C2689"/>
                </a:solidFill>
                <a:latin typeface="Tahoma"/>
                <a:cs typeface="Tahoma"/>
              </a:rPr>
              <a:t>ethnicity </a:t>
            </a:r>
            <a:r>
              <a:rPr sz="1400" b="1" spc="65" dirty="0">
                <a:solidFill>
                  <a:srgbClr val="8C2689"/>
                </a:solidFill>
                <a:latin typeface="Tahoma"/>
                <a:cs typeface="Tahoma"/>
              </a:rPr>
              <a:t>—</a:t>
            </a:r>
            <a:r>
              <a:rPr sz="1400" b="1" spc="-250" dirty="0">
                <a:solidFill>
                  <a:srgbClr val="8C2689"/>
                </a:solidFill>
                <a:latin typeface="Tahoma"/>
                <a:cs typeface="Tahoma"/>
              </a:rPr>
              <a:t> </a:t>
            </a:r>
            <a:r>
              <a:rPr sz="1400" b="1" dirty="0">
                <a:solidFill>
                  <a:srgbClr val="8C2689"/>
                </a:solidFill>
                <a:latin typeface="Tahoma"/>
                <a:cs typeface="Tahoma"/>
              </a:rPr>
              <a:t>United </a:t>
            </a:r>
            <a:r>
              <a:rPr sz="1400" b="1" spc="5" dirty="0">
                <a:solidFill>
                  <a:srgbClr val="8C2689"/>
                </a:solidFill>
                <a:latin typeface="Tahoma"/>
                <a:cs typeface="Tahoma"/>
              </a:rPr>
              <a:t>States, </a:t>
            </a:r>
            <a:r>
              <a:rPr sz="1400" b="1" spc="-25" dirty="0">
                <a:solidFill>
                  <a:srgbClr val="8C2689"/>
                </a:solidFill>
                <a:latin typeface="Tahoma"/>
                <a:cs typeface="Tahoma"/>
              </a:rPr>
              <a:t>2004–2019</a:t>
            </a:r>
            <a:endParaRPr sz="1050" dirty="0">
              <a:latin typeface="Century Gothic"/>
              <a:cs typeface="Century Gothic"/>
            </a:endParaRPr>
          </a:p>
        </p:txBody>
      </p:sp>
      <p:pic>
        <p:nvPicPr>
          <p:cNvPr id="250" name="Picture 249" descr="Rates of reported acute hepatitis B by race/ethnicity for 2004–2019. The race/ethnicity classifications are American Indian/Alaska Native, Asian/Pacific Islander, Black non-Hispanic, White non-Hispanic, and Hispanic. Rates of reported acute hepatitis B decreased or remained stable during 2019 among all racial/ethnicity categories. The highest rate was observed among non-Hispanic White persons at 1.0 cases per 100,000 population.">
            <a:extLst>
              <a:ext uri="{FF2B5EF4-FFF2-40B4-BE49-F238E27FC236}">
                <a16:creationId xmlns:a16="http://schemas.microsoft.com/office/drawing/2014/main" id="{F7645ACD-A9AA-4927-9245-694C97FB77D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432" y="1505712"/>
            <a:ext cx="6955536" cy="382828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151</Words>
  <Application>Microsoft Office PowerPoint</Application>
  <PresentationFormat>Custom</PresentationFormat>
  <Paragraphs>190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Calibri</vt:lpstr>
      <vt:lpstr>Century Gothic</vt:lpstr>
      <vt:lpstr>Tahoma</vt:lpstr>
      <vt:lpstr>Times New Roman</vt:lpstr>
      <vt:lpstr>Trebuchet MS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2.6. Rates of reported acute hepatitis B virus infections, by race/ethnicity — United States, 2004–2019</dc:title>
  <dc:subject>Figure 2.6. Rates of reported acute hepatitis B virus infections, by race/ethnicity — United States, 2004–2019</dc:subject>
  <dc:creator>HHS / CDC / DDID / NCHHSTP / DVH</dc:creator>
  <cp:lastModifiedBy>Yunes Malkou, Cristina (CDC/DDID/NCHHSTP/OD) (CTR)</cp:lastModifiedBy>
  <cp:revision>2</cp:revision>
  <dcterms:created xsi:type="dcterms:W3CDTF">2021-05-18T21:23:13Z</dcterms:created>
  <dcterms:modified xsi:type="dcterms:W3CDTF">2021-05-19T13:50:56Z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2021-05-18T00:00:00Z</vt:filetime>
  </property>
  <property fmtid="{D5CDD505-2E9C-101B-9397-08002B2CF9AE}" pid="3" name="Creator">
    <vt:lpwstr>Adobe InDesign 16.2 (Windows)</vt:lpwstr>
  </property>
  <property fmtid="{D5CDD505-2E9C-101B-9397-08002B2CF9AE}" pid="4" name="LastSaved">
    <vt:filetime>2021-05-18T00:00:00Z</vt:filetime>
  </property>
  <property fmtid="{D5CDD505-2E9C-101B-9397-08002B2CF9AE}" pid="5" name="MSIP_Label_8af03ff0-41c5-4c41-b55e-fabb8fae94be_Enabled">
    <vt:lpwstr>true</vt:lpwstr>
  </property>
  <property fmtid="{D5CDD505-2E9C-101B-9397-08002B2CF9AE}" pid="6" name="MSIP_Label_8af03ff0-41c5-4c41-b55e-fabb8fae94be_SetDate">
    <vt:lpwstr>2021-05-18T23:28:57Z</vt:lpwstr>
  </property>
  <property fmtid="{D5CDD505-2E9C-101B-9397-08002B2CF9AE}" pid="7" name="MSIP_Label_8af03ff0-41c5-4c41-b55e-fabb8fae94be_Method">
    <vt:lpwstr>Privileged</vt:lpwstr>
  </property>
  <property fmtid="{D5CDD505-2E9C-101B-9397-08002B2CF9AE}" pid="8" name="MSIP_Label_8af03ff0-41c5-4c41-b55e-fabb8fae94be_Name">
    <vt:lpwstr>8af03ff0-41c5-4c41-b55e-fabb8fae94be</vt:lpwstr>
  </property>
  <property fmtid="{D5CDD505-2E9C-101B-9397-08002B2CF9AE}" pid="9" name="MSIP_Label_8af03ff0-41c5-4c41-b55e-fabb8fae94be_SiteId">
    <vt:lpwstr>9ce70869-60db-44fd-abe8-d2767077fc8f</vt:lpwstr>
  </property>
  <property fmtid="{D5CDD505-2E9C-101B-9397-08002B2CF9AE}" pid="10" name="MSIP_Label_8af03ff0-41c5-4c41-b55e-fabb8fae94be_ActionId">
    <vt:lpwstr>e5d2e3dc-19a8-4bd0-92c5-3b08530308cd</vt:lpwstr>
  </property>
  <property fmtid="{D5CDD505-2E9C-101B-9397-08002B2CF9AE}" pid="11" name="MSIP_Label_8af03ff0-41c5-4c41-b55e-fabb8fae94be_ContentBits">
    <vt:lpwstr>0</vt:lpwstr>
  </property>
</Properties>
</file>