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3" autoAdjust="0"/>
    <p:restoredTop sz="94660"/>
  </p:normalViewPr>
  <p:slideViewPr>
    <p:cSldViewPr>
      <p:cViewPr varScale="1">
        <p:scale>
          <a:sx n="106" d="100"/>
          <a:sy n="106" d="100"/>
        </p:scale>
        <p:origin x="394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5031" y="1240663"/>
            <a:ext cx="7023100" cy="7612380"/>
          </a:xfrm>
          <a:custGeom>
            <a:avLst/>
            <a:gdLst/>
            <a:ahLst/>
            <a:cxnLst/>
            <a:rect l="l" t="t" r="r" b="b"/>
            <a:pathLst>
              <a:path w="7023100" h="7612380">
                <a:moveTo>
                  <a:pt x="0" y="0"/>
                </a:moveTo>
                <a:lnTo>
                  <a:pt x="7022592" y="0"/>
                </a:lnTo>
                <a:lnTo>
                  <a:pt x="7022592" y="7612380"/>
                </a:lnTo>
                <a:lnTo>
                  <a:pt x="0" y="76123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wonder/help/mcd.html" TargetMode="External"/><Relationship Id="rId2" Type="http://schemas.openxmlformats.org/officeDocument/2006/relationships/hyperlink" Target="http://wonder.cdc.gov/mcd-icd10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323339"/>
          <a:ext cx="6854825" cy="7449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3443">
                <a:tc rowSpan="2"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5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7366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Alabama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40" dirty="0">
                          <a:latin typeface="Lucida Sans"/>
                          <a:cs typeface="Lucida Sans"/>
                        </a:rPr>
                        <a:t>Alaska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Arizona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Arkansas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California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406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0.96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0.82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0.80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Colorado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Connecticut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Delaware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District of</a:t>
                      </a:r>
                      <a:r>
                        <a:rPr sz="750" b="1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Columbia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Florida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98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Georgia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Hawaii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Idaho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40" dirty="0">
                          <a:latin typeface="Lucida Sans"/>
                          <a:cs typeface="Lucida Sans"/>
                        </a:rPr>
                        <a:t>Illinois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Indiana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Iowa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Kansas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Kentucky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0.98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Louisiana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0.88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Maine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Maryland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Massachusetts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Michigan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Minnesota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Mississippi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Missouri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latin typeface="Lucida Sans"/>
                          <a:cs typeface="Lucida Sans"/>
                        </a:rPr>
                        <a:t>Montana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7" baseline="34722" dirty="0">
                          <a:latin typeface="Lucida Sans"/>
                          <a:cs typeface="Lucida Sans"/>
                        </a:rPr>
                        <a:t>¶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Nebraska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Nevada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Hampshire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7" baseline="34722" dirty="0">
                          <a:latin typeface="Lucida Sans"/>
                          <a:cs typeface="Lucida Sans"/>
                        </a:rPr>
                        <a:t>¶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20" dirty="0">
                          <a:latin typeface="Lucida Sans"/>
                          <a:cs typeface="Lucida Sans"/>
                        </a:rPr>
                        <a:t>Jersey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25" dirty="0">
                          <a:latin typeface="Lucida Sans"/>
                          <a:cs typeface="Lucida Sans"/>
                        </a:rPr>
                        <a:t>Mexico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7" baseline="34722" dirty="0">
                          <a:latin typeface="Lucida Sans"/>
                          <a:cs typeface="Lucida Sans"/>
                        </a:rPr>
                        <a:t>¶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New</a:t>
                      </a:r>
                      <a:r>
                        <a:rPr sz="750" b="1" spc="-6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50" dirty="0">
                          <a:latin typeface="Lucida Sans"/>
                          <a:cs typeface="Lucida Sans"/>
                        </a:rPr>
                        <a:t>York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North</a:t>
                      </a:r>
                      <a:r>
                        <a:rPr sz="750" b="1" spc="-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Carolina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North</a:t>
                      </a:r>
                      <a:r>
                        <a:rPr sz="750" b="1" spc="-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Dakota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Ohio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Oklahoma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0.95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0.95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1.16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Oregon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Pennsylvania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Rhode</a:t>
                      </a:r>
                      <a:r>
                        <a:rPr sz="750" b="1" spc="-30" dirty="0">
                          <a:latin typeface="Lucida Sans"/>
                          <a:cs typeface="Lucida Sans"/>
                        </a:rPr>
                        <a:t> Island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latin typeface="Lucida Sans"/>
                          <a:cs typeface="Lucida Sans"/>
                        </a:rPr>
                        <a:t>South</a:t>
                      </a:r>
                      <a:r>
                        <a:rPr sz="750" b="1" spc="-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Carolina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38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0.42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latin typeface="Lucida Sans"/>
                          <a:cs typeface="Lucida Sans"/>
                        </a:rPr>
                        <a:t>South</a:t>
                      </a:r>
                      <a:r>
                        <a:rPr sz="750" b="1" spc="-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Dakota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40" dirty="0">
                          <a:latin typeface="Lucida Sans"/>
                          <a:cs typeface="Lucida Sans"/>
                        </a:rPr>
                        <a:t>Tennessee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0.71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63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0.83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55" dirty="0">
                          <a:latin typeface="Lucida Sans"/>
                          <a:cs typeface="Lucida Sans"/>
                        </a:rPr>
                        <a:t>Texas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0.40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5" dirty="0">
                          <a:latin typeface="Lucida Sans"/>
                          <a:cs typeface="Lucida Sans"/>
                        </a:rPr>
                        <a:t>Utah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0" dirty="0">
                          <a:latin typeface="Lucida Sans"/>
                          <a:cs typeface="Lucida Sans"/>
                        </a:rPr>
                        <a:t>Vermont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3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35" dirty="0">
                          <a:latin typeface="Lucida Sans"/>
                          <a:cs typeface="Lucida Sans"/>
                        </a:rPr>
                        <a:t>Virginia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0.28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Washington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0.66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47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53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0.57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West</a:t>
                      </a:r>
                      <a:r>
                        <a:rPr sz="750" b="1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50" b="1" spc="-35" dirty="0">
                          <a:latin typeface="Lucida Sans"/>
                          <a:cs typeface="Lucida Sans"/>
                        </a:rPr>
                        <a:t>Virginia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0.89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14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1.26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Wisconsin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18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21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0.31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19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380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-20" dirty="0">
                          <a:latin typeface="Lucida Sans"/>
                          <a:cs typeface="Lucida Sans"/>
                        </a:rPr>
                        <a:t>Wyoming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05"/>
                        </a:lnSpc>
                      </a:pPr>
                      <a:r>
                        <a:rPr sz="1125" b="1" spc="37" baseline="-18518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400" b="1" spc="25" dirty="0">
                          <a:latin typeface="Lucida Sans"/>
                          <a:cs typeface="Lucida Sans"/>
                        </a:rPr>
                        <a:t>¶</a:t>
                      </a:r>
                      <a:endParaRPr sz="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latin typeface="Lucida Sans"/>
                          <a:cs typeface="Lucida Sans"/>
                        </a:rPr>
                        <a:t>UR</a:t>
                      </a:r>
                      <a:r>
                        <a:rPr sz="600" b="1" spc="15" baseline="34722" dirty="0">
                          <a:latin typeface="Lucida Sans"/>
                          <a:cs typeface="Lucida Sans"/>
                        </a:rPr>
                        <a:t>§</a:t>
                      </a:r>
                      <a:endParaRPr sz="600" baseline="34722">
                        <a:latin typeface="Lucida Sans"/>
                        <a:cs typeface="Lucida San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38076">
                <a:tc>
                  <a:txBody>
                    <a:bodyPr/>
                    <a:lstStyle/>
                    <a:p>
                      <a:pPr marL="57150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1,837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0.50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1,707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0.46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1,690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0.45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1,727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0.46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Lucida Sans"/>
                          <a:cs typeface="Lucida Sans"/>
                        </a:rPr>
                        <a:t>1,649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-5" dirty="0">
                          <a:latin typeface="Lucida Sans"/>
                          <a:cs typeface="Lucida Sans"/>
                        </a:rPr>
                        <a:t>0.43</a:t>
                      </a:r>
                      <a:endParaRPr sz="750">
                        <a:latin typeface="Lucida Sans"/>
                        <a:cs typeface="Lucida Sans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29260" y="8915400"/>
            <a:ext cx="6882765" cy="102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550" spc="-30" dirty="0">
                <a:latin typeface="Lucida Sans"/>
                <a:cs typeface="Lucida Sans"/>
              </a:rPr>
              <a:t>Source: </a:t>
            </a:r>
            <a:r>
              <a:rPr sz="550" spc="-55" dirty="0">
                <a:latin typeface="Lucida Sans"/>
                <a:cs typeface="Lucida Sans"/>
              </a:rPr>
              <a:t>CDC, </a:t>
            </a:r>
            <a:r>
              <a:rPr sz="550" spc="-30" dirty="0">
                <a:latin typeface="Lucida Sans"/>
                <a:cs typeface="Lucida Sans"/>
              </a:rPr>
              <a:t>National Center </a:t>
            </a:r>
            <a:r>
              <a:rPr sz="550" spc="-25" dirty="0">
                <a:latin typeface="Lucida Sans"/>
                <a:cs typeface="Lucida Sans"/>
              </a:rPr>
              <a:t>for </a:t>
            </a:r>
            <a:r>
              <a:rPr sz="550" spc="-30" dirty="0">
                <a:latin typeface="Lucida Sans"/>
                <a:cs typeface="Lucida Sans"/>
              </a:rPr>
              <a:t>Health Statistics, Multiple </a:t>
            </a:r>
            <a:r>
              <a:rPr sz="550" spc="-35" dirty="0">
                <a:latin typeface="Lucida Sans"/>
                <a:cs typeface="Lucida Sans"/>
              </a:rPr>
              <a:t>Cause </a:t>
            </a:r>
            <a:r>
              <a:rPr sz="550" spc="-20" dirty="0">
                <a:latin typeface="Lucida Sans"/>
                <a:cs typeface="Lucida Sans"/>
              </a:rPr>
              <a:t>of </a:t>
            </a:r>
            <a:r>
              <a:rPr sz="550" spc="-30" dirty="0">
                <a:latin typeface="Lucida Sans"/>
                <a:cs typeface="Lucida Sans"/>
              </a:rPr>
              <a:t>Death </a:t>
            </a:r>
            <a:r>
              <a:rPr sz="550" spc="-25" dirty="0">
                <a:latin typeface="Lucida Sans"/>
                <a:cs typeface="Lucida Sans"/>
              </a:rPr>
              <a:t>1999–2018 </a:t>
            </a:r>
            <a:r>
              <a:rPr sz="550" spc="-30" dirty="0">
                <a:latin typeface="Lucida Sans"/>
                <a:cs typeface="Lucida Sans"/>
              </a:rPr>
              <a:t>on </a:t>
            </a:r>
            <a:r>
              <a:rPr sz="550" spc="-50" dirty="0">
                <a:latin typeface="Lucida Sans"/>
                <a:cs typeface="Lucida Sans"/>
              </a:rPr>
              <a:t>CDC </a:t>
            </a:r>
            <a:r>
              <a:rPr sz="550" spc="-5" dirty="0">
                <a:latin typeface="Lucida Sans"/>
                <a:cs typeface="Lucida Sans"/>
              </a:rPr>
              <a:t>WONDER </a:t>
            </a:r>
            <a:r>
              <a:rPr sz="550" spc="-35" dirty="0">
                <a:latin typeface="Lucida Sans"/>
                <a:cs typeface="Lucida Sans"/>
              </a:rPr>
              <a:t>Online </a:t>
            </a:r>
            <a:r>
              <a:rPr sz="550" spc="-30" dirty="0">
                <a:latin typeface="Lucida Sans"/>
                <a:cs typeface="Lucida Sans"/>
              </a:rPr>
              <a:t>Database. </a:t>
            </a:r>
            <a:r>
              <a:rPr sz="550" spc="-25" dirty="0">
                <a:latin typeface="Lucida Sans"/>
                <a:cs typeface="Lucida Sans"/>
              </a:rPr>
              <a:t>Data are from </a:t>
            </a:r>
            <a:r>
              <a:rPr sz="550" spc="-20" dirty="0">
                <a:latin typeface="Lucida Sans"/>
                <a:cs typeface="Lucida Sans"/>
              </a:rPr>
              <a:t>the </a:t>
            </a:r>
            <a:r>
              <a:rPr sz="550" spc="-25" dirty="0">
                <a:latin typeface="Lucida Sans"/>
                <a:cs typeface="Lucida Sans"/>
              </a:rPr>
              <a:t>2014–2018 </a:t>
            </a:r>
            <a:r>
              <a:rPr sz="550" spc="-30" dirty="0">
                <a:latin typeface="Lucida Sans"/>
                <a:cs typeface="Lucida Sans"/>
              </a:rPr>
              <a:t>Multiple </a:t>
            </a:r>
            <a:r>
              <a:rPr sz="550" spc="-35" dirty="0">
                <a:latin typeface="Lucida Sans"/>
                <a:cs typeface="Lucida Sans"/>
              </a:rPr>
              <a:t>Cause </a:t>
            </a:r>
            <a:r>
              <a:rPr sz="550" spc="-20" dirty="0">
                <a:latin typeface="Lucida Sans"/>
                <a:cs typeface="Lucida Sans"/>
              </a:rPr>
              <a:t>of </a:t>
            </a:r>
            <a:r>
              <a:rPr sz="550" spc="-30" dirty="0">
                <a:latin typeface="Lucida Sans"/>
                <a:cs typeface="Lucida Sans"/>
              </a:rPr>
              <a:t>Death files </a:t>
            </a:r>
            <a:r>
              <a:rPr sz="550" spc="-25" dirty="0">
                <a:latin typeface="Lucida Sans"/>
                <a:cs typeface="Lucida Sans"/>
              </a:rPr>
              <a:t>and are based </a:t>
            </a:r>
            <a:r>
              <a:rPr sz="550" spc="-30" dirty="0">
                <a:latin typeface="Lucida Sans"/>
                <a:cs typeface="Lucida Sans"/>
              </a:rPr>
              <a:t>on information </a:t>
            </a:r>
            <a:r>
              <a:rPr sz="550" spc="-25" dirty="0">
                <a:latin typeface="Lucida Sans"/>
                <a:cs typeface="Lucida Sans"/>
              </a:rPr>
              <a:t>from </a:t>
            </a:r>
            <a:r>
              <a:rPr sz="550" spc="-40" dirty="0">
                <a:latin typeface="Lucida Sans"/>
                <a:cs typeface="Lucida Sans"/>
              </a:rPr>
              <a:t>all  </a:t>
            </a:r>
            <a:r>
              <a:rPr sz="550" spc="-25" dirty="0">
                <a:latin typeface="Lucida Sans"/>
                <a:cs typeface="Lucida Sans"/>
              </a:rPr>
              <a:t>death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certificates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filed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in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vital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records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offices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fifty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states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and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District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Columbia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through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the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Vital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Statistics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Cooperative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Program.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Deaths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of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nonresidents</a:t>
            </a:r>
            <a:r>
              <a:rPr sz="550" spc="-50" dirty="0">
                <a:latin typeface="Lucida Sans"/>
                <a:cs typeface="Lucida Sans"/>
              </a:rPr>
              <a:t> (e.g., </a:t>
            </a:r>
            <a:r>
              <a:rPr sz="550" spc="-30" dirty="0">
                <a:latin typeface="Lucida Sans"/>
                <a:cs typeface="Lucida Sans"/>
              </a:rPr>
              <a:t>nonresident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aliens,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nationals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living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5" dirty="0">
                <a:latin typeface="Lucida Sans"/>
                <a:cs typeface="Lucida Sans"/>
              </a:rPr>
              <a:t>abroad,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residents  </a:t>
            </a:r>
            <a:r>
              <a:rPr sz="550" spc="-20" dirty="0">
                <a:latin typeface="Lucida Sans"/>
                <a:cs typeface="Lucida Sans"/>
              </a:rPr>
              <a:t>of </a:t>
            </a:r>
            <a:r>
              <a:rPr sz="550" spc="-15" dirty="0">
                <a:latin typeface="Lucida Sans"/>
                <a:cs typeface="Lucida Sans"/>
              </a:rPr>
              <a:t>Puerto </a:t>
            </a:r>
            <a:r>
              <a:rPr sz="550" spc="-35" dirty="0">
                <a:latin typeface="Lucida Sans"/>
                <a:cs typeface="Lucida Sans"/>
              </a:rPr>
              <a:t>Rico, Guam, </a:t>
            </a:r>
            <a:r>
              <a:rPr sz="550" spc="-20" dirty="0">
                <a:latin typeface="Lucida Sans"/>
                <a:cs typeface="Lucida Sans"/>
              </a:rPr>
              <a:t>the </a:t>
            </a:r>
            <a:r>
              <a:rPr sz="550" spc="-35" dirty="0">
                <a:latin typeface="Lucida Sans"/>
                <a:cs typeface="Lucida Sans"/>
              </a:rPr>
              <a:t>Virgin Islands, </a:t>
            </a:r>
            <a:r>
              <a:rPr sz="550" spc="-25" dirty="0">
                <a:latin typeface="Lucida Sans"/>
                <a:cs typeface="Lucida Sans"/>
              </a:rPr>
              <a:t>and other </a:t>
            </a:r>
            <a:r>
              <a:rPr sz="550" spc="-30" dirty="0">
                <a:latin typeface="Lucida Sans"/>
                <a:cs typeface="Lucida Sans"/>
              </a:rPr>
              <a:t>U.S. </a:t>
            </a:r>
            <a:r>
              <a:rPr sz="550" spc="-35" dirty="0">
                <a:latin typeface="Lucida Sans"/>
                <a:cs typeface="Lucida Sans"/>
              </a:rPr>
              <a:t>Territories) </a:t>
            </a:r>
            <a:r>
              <a:rPr sz="550" spc="-25" dirty="0">
                <a:latin typeface="Lucida Sans"/>
                <a:cs typeface="Lucida Sans"/>
              </a:rPr>
              <a:t>and fetal deaths are </a:t>
            </a:r>
            <a:r>
              <a:rPr sz="550" spc="-40" dirty="0">
                <a:latin typeface="Lucida Sans"/>
                <a:cs typeface="Lucida Sans"/>
              </a:rPr>
              <a:t>excluded. </a:t>
            </a:r>
            <a:r>
              <a:rPr sz="550" spc="-30" dirty="0">
                <a:latin typeface="Lucida Sans"/>
                <a:cs typeface="Lucida Sans"/>
              </a:rPr>
              <a:t>Numbers </a:t>
            </a:r>
            <a:r>
              <a:rPr sz="550" spc="-25" dirty="0">
                <a:latin typeface="Lucida Sans"/>
                <a:cs typeface="Lucida Sans"/>
              </a:rPr>
              <a:t>are </a:t>
            </a:r>
            <a:r>
              <a:rPr sz="550" spc="-35" dirty="0">
                <a:latin typeface="Lucida Sans"/>
                <a:cs typeface="Lucida Sans"/>
              </a:rPr>
              <a:t>slightly </a:t>
            </a:r>
            <a:r>
              <a:rPr sz="550" spc="-25" dirty="0">
                <a:latin typeface="Lucida Sans"/>
                <a:cs typeface="Lucida Sans"/>
              </a:rPr>
              <a:t>lower than </a:t>
            </a:r>
            <a:r>
              <a:rPr sz="550" spc="-35" dirty="0">
                <a:latin typeface="Lucida Sans"/>
                <a:cs typeface="Lucida Sans"/>
              </a:rPr>
              <a:t>previously </a:t>
            </a:r>
            <a:r>
              <a:rPr sz="550" spc="-25" dirty="0">
                <a:latin typeface="Lucida Sans"/>
                <a:cs typeface="Lucida Sans"/>
              </a:rPr>
              <a:t>reported for 2013–2016 </a:t>
            </a:r>
            <a:r>
              <a:rPr sz="550" spc="-30" dirty="0">
                <a:latin typeface="Lucida Sans"/>
                <a:cs typeface="Lucida Sans"/>
              </a:rPr>
              <a:t>due </a:t>
            </a:r>
            <a:r>
              <a:rPr sz="550" spc="-20" dirty="0">
                <a:latin typeface="Lucida Sans"/>
                <a:cs typeface="Lucida Sans"/>
              </a:rPr>
              <a:t>to NCHS </a:t>
            </a:r>
            <a:r>
              <a:rPr sz="550" spc="-30" dirty="0">
                <a:latin typeface="Lucida Sans"/>
                <a:cs typeface="Lucida Sans"/>
              </a:rPr>
              <a:t>standards which </a:t>
            </a:r>
            <a:r>
              <a:rPr sz="550" spc="-25" dirty="0">
                <a:latin typeface="Lucida Sans"/>
                <a:cs typeface="Lucida Sans"/>
              </a:rPr>
              <a:t>restrict </a:t>
            </a:r>
            <a:r>
              <a:rPr sz="550" spc="-35" dirty="0">
                <a:latin typeface="Lucida Sans"/>
                <a:cs typeface="Lucida Sans"/>
              </a:rPr>
              <a:t>displayed </a:t>
            </a:r>
            <a:r>
              <a:rPr sz="550" spc="-20" dirty="0">
                <a:latin typeface="Lucida Sans"/>
                <a:cs typeface="Lucida Sans"/>
              </a:rPr>
              <a:t>data to </a:t>
            </a:r>
            <a:r>
              <a:rPr sz="550" dirty="0">
                <a:latin typeface="Lucida Sans"/>
                <a:cs typeface="Lucida Sans"/>
              </a:rPr>
              <a:t>U</a:t>
            </a:r>
            <a:r>
              <a:rPr lang="en-US" sz="550" dirty="0">
                <a:latin typeface="Lucida Sans"/>
                <a:cs typeface="Lucida Sans"/>
              </a:rPr>
              <a:t>.</a:t>
            </a:r>
            <a:r>
              <a:rPr sz="550" dirty="0">
                <a:latin typeface="Lucida Sans"/>
                <a:cs typeface="Lucida Sans"/>
              </a:rPr>
              <a:t>S</a:t>
            </a:r>
            <a:r>
              <a:rPr lang="en-US" sz="550" dirty="0">
                <a:latin typeface="Lucida Sans"/>
                <a:cs typeface="Lucida Sans"/>
              </a:rPr>
              <a:t>.</a:t>
            </a:r>
            <a:r>
              <a:rPr sz="550" dirty="0">
                <a:latin typeface="Lucida Sans"/>
                <a:cs typeface="Lucida Sans"/>
              </a:rPr>
              <a:t>  </a:t>
            </a:r>
            <a:r>
              <a:rPr sz="550" spc="-35" dirty="0">
                <a:latin typeface="Lucida Sans"/>
                <a:cs typeface="Lucida Sans"/>
              </a:rPr>
              <a:t>residents.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Accessed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at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2"/>
              </a:rPr>
              <a:t>http://wonder.cdc.gov/mcd-icd10.htm</a:t>
            </a:r>
            <a:r>
              <a:rPr sz="550" spc="-40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l</a:t>
            </a:r>
            <a:r>
              <a:rPr sz="550" spc="-50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on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February</a:t>
            </a:r>
            <a:r>
              <a:rPr sz="550" spc="-6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14,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40" dirty="0">
                <a:latin typeface="Lucida Sans"/>
                <a:cs typeface="Lucida Sans"/>
              </a:rPr>
              <a:t>2020.</a:t>
            </a:r>
            <a:r>
              <a:rPr sz="550" spc="-50" dirty="0">
                <a:latin typeface="Lucida Sans"/>
                <a:cs typeface="Lucida Sans"/>
              </a:rPr>
              <a:t> CDC</a:t>
            </a:r>
            <a:r>
              <a:rPr sz="550" spc="-70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WONDER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dataset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documentation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and</a:t>
            </a:r>
            <a:r>
              <a:rPr sz="550" spc="-6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technical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methods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can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be</a:t>
            </a:r>
            <a:r>
              <a:rPr sz="550" spc="-50" dirty="0">
                <a:latin typeface="Lucida Sans"/>
                <a:cs typeface="Lucida Sans"/>
              </a:rPr>
              <a:t> </a:t>
            </a:r>
            <a:r>
              <a:rPr sz="550" spc="-30" dirty="0">
                <a:latin typeface="Lucida Sans"/>
                <a:cs typeface="Lucida Sans"/>
              </a:rPr>
              <a:t>accessed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at</a:t>
            </a:r>
            <a:r>
              <a:rPr sz="550" spc="-55" dirty="0"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3"/>
              </a:rPr>
              <a:t>https://wonder.cdc.gov/wonder/help/mcd.html#</a:t>
            </a:r>
            <a:r>
              <a:rPr sz="550" spc="-40" dirty="0">
                <a:latin typeface="Lucida Sans"/>
                <a:cs typeface="Lucida Sans"/>
              </a:rPr>
              <a:t>.</a:t>
            </a:r>
            <a:endParaRPr sz="550" dirty="0">
              <a:latin typeface="Lucida Sans"/>
              <a:cs typeface="Lucida Sans"/>
            </a:endParaRPr>
          </a:p>
          <a:p>
            <a:pPr marL="12700" marR="99060">
              <a:lnSpc>
                <a:spcPct val="106100"/>
              </a:lnSpc>
              <a:spcBef>
                <a:spcPts val="215"/>
              </a:spcBef>
            </a:pPr>
            <a:r>
              <a:rPr sz="550" spc="-60" dirty="0">
                <a:latin typeface="Lucida Sans"/>
                <a:cs typeface="Lucida Sans"/>
              </a:rPr>
              <a:t>* </a:t>
            </a:r>
            <a:r>
              <a:rPr sz="550" spc="-5" dirty="0">
                <a:latin typeface="Lucida Sans"/>
                <a:cs typeface="Lucida Sans"/>
              </a:rPr>
              <a:t>Rates </a:t>
            </a:r>
            <a:r>
              <a:rPr sz="550" spc="-15" dirty="0">
                <a:latin typeface="Lucida Sans"/>
                <a:cs typeface="Lucida Sans"/>
              </a:rPr>
              <a:t>are </a:t>
            </a:r>
            <a:r>
              <a:rPr sz="550" spc="-10" dirty="0">
                <a:latin typeface="Lucida Sans"/>
                <a:cs typeface="Lucida Sans"/>
              </a:rPr>
              <a:t>age-adjusted </a:t>
            </a:r>
            <a:r>
              <a:rPr sz="550" spc="-5" dirty="0">
                <a:latin typeface="Lucida Sans"/>
                <a:cs typeface="Lucida Sans"/>
              </a:rPr>
              <a:t>per </a:t>
            </a:r>
            <a:r>
              <a:rPr sz="550" spc="-25" dirty="0">
                <a:latin typeface="Lucida Sans"/>
                <a:cs typeface="Lucida Sans"/>
              </a:rPr>
              <a:t>100,000 </a:t>
            </a:r>
            <a:r>
              <a:rPr sz="550" spc="-15" dirty="0">
                <a:latin typeface="Lucida Sans"/>
                <a:cs typeface="Lucida Sans"/>
              </a:rPr>
              <a:t>U.S. </a:t>
            </a:r>
            <a:r>
              <a:rPr sz="550" spc="-10" dirty="0">
                <a:latin typeface="Lucida Sans"/>
                <a:cs typeface="Lucida Sans"/>
              </a:rPr>
              <a:t>standard </a:t>
            </a:r>
            <a:r>
              <a:rPr sz="550" spc="-15" dirty="0">
                <a:latin typeface="Lucida Sans"/>
                <a:cs typeface="Lucida Sans"/>
              </a:rPr>
              <a:t>population </a:t>
            </a:r>
            <a:r>
              <a:rPr sz="550" spc="-25" dirty="0">
                <a:latin typeface="Lucida Sans"/>
                <a:cs typeface="Lucida Sans"/>
              </a:rPr>
              <a:t>in </a:t>
            </a:r>
            <a:r>
              <a:rPr sz="550" spc="-20" dirty="0">
                <a:latin typeface="Lucida Sans"/>
                <a:cs typeface="Lucida Sans"/>
              </a:rPr>
              <a:t>2000 using </a:t>
            </a:r>
            <a:r>
              <a:rPr sz="550" spc="-10" dirty="0">
                <a:latin typeface="Lucida Sans"/>
                <a:cs typeface="Lucida Sans"/>
              </a:rPr>
              <a:t>the </a:t>
            </a:r>
            <a:r>
              <a:rPr sz="550" spc="-20" dirty="0">
                <a:latin typeface="Lucida Sans"/>
                <a:cs typeface="Lucida Sans"/>
              </a:rPr>
              <a:t>following </a:t>
            </a:r>
            <a:r>
              <a:rPr sz="550" spc="-15" dirty="0">
                <a:latin typeface="Lucida Sans"/>
                <a:cs typeface="Lucida Sans"/>
              </a:rPr>
              <a:t>age </a:t>
            </a:r>
            <a:r>
              <a:rPr sz="550" spc="-20" dirty="0">
                <a:latin typeface="Lucida Sans"/>
                <a:cs typeface="Lucida Sans"/>
              </a:rPr>
              <a:t>group </a:t>
            </a:r>
            <a:r>
              <a:rPr sz="550" spc="-15" dirty="0">
                <a:latin typeface="Lucida Sans"/>
                <a:cs typeface="Lucida Sans"/>
              </a:rPr>
              <a:t>distribution </a:t>
            </a:r>
            <a:r>
              <a:rPr sz="550" spc="-25" dirty="0">
                <a:latin typeface="Lucida Sans"/>
                <a:cs typeface="Lucida Sans"/>
              </a:rPr>
              <a:t>(in </a:t>
            </a:r>
            <a:r>
              <a:rPr sz="550" spc="-20" dirty="0">
                <a:latin typeface="Lucida Sans"/>
                <a:cs typeface="Lucida Sans"/>
              </a:rPr>
              <a:t>years): </a:t>
            </a:r>
            <a:r>
              <a:rPr sz="550" spc="-30" dirty="0">
                <a:latin typeface="Lucida Sans"/>
                <a:cs typeface="Lucida Sans"/>
              </a:rPr>
              <a:t>&lt;1, </a:t>
            </a:r>
            <a:r>
              <a:rPr sz="550" spc="-5" dirty="0">
                <a:latin typeface="Lucida Sans"/>
                <a:cs typeface="Lucida Sans"/>
              </a:rPr>
              <a:t>1–4, 5–14, </a:t>
            </a:r>
            <a:r>
              <a:rPr sz="550" spc="-10" dirty="0">
                <a:latin typeface="Lucida Sans"/>
                <a:cs typeface="Lucida Sans"/>
              </a:rPr>
              <a:t>15–24, 25–34, 35–44, 45–54, 55–64, 65–74, 75–84, and </a:t>
            </a:r>
            <a:r>
              <a:rPr sz="550" spc="-25" dirty="0">
                <a:latin typeface="Lucida Sans"/>
                <a:cs typeface="Lucida Sans"/>
              </a:rPr>
              <a:t>85+. </a:t>
            </a:r>
            <a:r>
              <a:rPr sz="550" dirty="0">
                <a:latin typeface="Lucida Sans"/>
                <a:cs typeface="Lucida Sans"/>
              </a:rPr>
              <a:t>For  </a:t>
            </a:r>
            <a:r>
              <a:rPr sz="550" spc="-10" dirty="0">
                <a:latin typeface="Lucida Sans"/>
                <a:cs typeface="Lucida Sans"/>
              </a:rPr>
              <a:t>age-adjusted death </a:t>
            </a:r>
            <a:r>
              <a:rPr sz="550" spc="-15" dirty="0">
                <a:latin typeface="Lucida Sans"/>
                <a:cs typeface="Lucida Sans"/>
              </a:rPr>
              <a:t>rates, </a:t>
            </a:r>
            <a:r>
              <a:rPr sz="550" spc="-10" dirty="0">
                <a:latin typeface="Lucida Sans"/>
                <a:cs typeface="Lucida Sans"/>
              </a:rPr>
              <a:t>the age-specific death rate </a:t>
            </a:r>
            <a:r>
              <a:rPr sz="550" spc="-25" dirty="0">
                <a:latin typeface="Lucida Sans"/>
                <a:cs typeface="Lucida Sans"/>
              </a:rPr>
              <a:t>is </a:t>
            </a:r>
            <a:r>
              <a:rPr sz="550" spc="-15" dirty="0">
                <a:latin typeface="Lucida Sans"/>
                <a:cs typeface="Lucida Sans"/>
              </a:rPr>
              <a:t>rounded </a:t>
            </a:r>
            <a:r>
              <a:rPr sz="550" spc="-10" dirty="0">
                <a:latin typeface="Lucida Sans"/>
                <a:cs typeface="Lucida Sans"/>
              </a:rPr>
              <a:t>to </a:t>
            </a:r>
            <a:r>
              <a:rPr sz="550" spc="-15" dirty="0">
                <a:latin typeface="Lucida Sans"/>
                <a:cs typeface="Lucida Sans"/>
              </a:rPr>
              <a:t>one decimal place before proceeding </a:t>
            </a:r>
            <a:r>
              <a:rPr sz="550" spc="-10" dirty="0">
                <a:latin typeface="Lucida Sans"/>
                <a:cs typeface="Lucida Sans"/>
              </a:rPr>
              <a:t>to the </a:t>
            </a:r>
            <a:r>
              <a:rPr sz="550" spc="-20" dirty="0">
                <a:latin typeface="Lucida Sans"/>
                <a:cs typeface="Lucida Sans"/>
              </a:rPr>
              <a:t>next </a:t>
            </a:r>
            <a:r>
              <a:rPr sz="550" spc="-10" dirty="0">
                <a:latin typeface="Lucida Sans"/>
                <a:cs typeface="Lucida Sans"/>
              </a:rPr>
              <a:t>step </a:t>
            </a:r>
            <a:r>
              <a:rPr sz="550" spc="-25" dirty="0">
                <a:latin typeface="Lucida Sans"/>
                <a:cs typeface="Lucida Sans"/>
              </a:rPr>
              <a:t>in </a:t>
            </a:r>
            <a:r>
              <a:rPr sz="550" spc="-10" dirty="0">
                <a:latin typeface="Lucida Sans"/>
                <a:cs typeface="Lucida Sans"/>
              </a:rPr>
              <a:t>the </a:t>
            </a:r>
            <a:r>
              <a:rPr sz="550" spc="-15" dirty="0">
                <a:latin typeface="Lucida Sans"/>
                <a:cs typeface="Lucida Sans"/>
              </a:rPr>
              <a:t>calculation </a:t>
            </a:r>
            <a:r>
              <a:rPr sz="550" spc="-10" dirty="0">
                <a:latin typeface="Lucida Sans"/>
                <a:cs typeface="Lucida Sans"/>
              </a:rPr>
              <a:t>of age-adjusted death rates for </a:t>
            </a:r>
            <a:r>
              <a:rPr sz="550" spc="-5" dirty="0">
                <a:latin typeface="Lucida Sans"/>
                <a:cs typeface="Lucida Sans"/>
              </a:rPr>
              <a:t>NCHS </a:t>
            </a:r>
            <a:r>
              <a:rPr sz="550" spc="-15" dirty="0">
                <a:latin typeface="Lucida Sans"/>
                <a:cs typeface="Lucida Sans"/>
              </a:rPr>
              <a:t>Multiple </a:t>
            </a:r>
            <a:r>
              <a:rPr sz="550" spc="-20" dirty="0">
                <a:latin typeface="Lucida Sans"/>
                <a:cs typeface="Lucida Sans"/>
              </a:rPr>
              <a:t>Cause </a:t>
            </a:r>
            <a:r>
              <a:rPr sz="550" spc="-10" dirty="0">
                <a:latin typeface="Lucida Sans"/>
                <a:cs typeface="Lucida Sans"/>
              </a:rPr>
              <a:t>of </a:t>
            </a:r>
            <a:r>
              <a:rPr sz="550" spc="-15" dirty="0">
                <a:latin typeface="Lucida Sans"/>
                <a:cs typeface="Lucida Sans"/>
              </a:rPr>
              <a:t>Death </a:t>
            </a:r>
            <a:r>
              <a:rPr sz="550" spc="-20" dirty="0">
                <a:latin typeface="Lucida Sans"/>
                <a:cs typeface="Lucida Sans"/>
              </a:rPr>
              <a:t>on </a:t>
            </a:r>
            <a:r>
              <a:rPr sz="550" spc="-35" dirty="0">
                <a:latin typeface="Lucida Sans"/>
                <a:cs typeface="Lucida Sans"/>
              </a:rPr>
              <a:t>CDC  </a:t>
            </a:r>
            <a:r>
              <a:rPr sz="550" spc="5" dirty="0">
                <a:latin typeface="Lucida Sans"/>
                <a:cs typeface="Lucida Sans"/>
              </a:rPr>
              <a:t>WONDER.</a:t>
            </a:r>
            <a:r>
              <a:rPr sz="550" spc="-45" dirty="0">
                <a:latin typeface="Lucida Sans"/>
                <a:cs typeface="Lucida Sans"/>
              </a:rPr>
              <a:t> </a:t>
            </a:r>
            <a:r>
              <a:rPr sz="550" spc="-25" dirty="0">
                <a:latin typeface="Lucida Sans"/>
                <a:cs typeface="Lucida Sans"/>
              </a:rPr>
              <a:t>This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rounding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step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may</a:t>
            </a:r>
            <a:r>
              <a:rPr sz="550" spc="-40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affect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the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precision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of</a:t>
            </a:r>
            <a:r>
              <a:rPr sz="550" spc="-4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rates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calculated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for</a:t>
            </a:r>
            <a:r>
              <a:rPr sz="550" spc="-4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small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numbers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of</a:t>
            </a:r>
            <a:r>
              <a:rPr sz="550" spc="-4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deaths.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Missing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data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are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not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included.</a:t>
            </a:r>
            <a:endParaRPr sz="550" dirty="0">
              <a:latin typeface="Lucida Sans"/>
              <a:cs typeface="Lucida Sans"/>
            </a:endParaRPr>
          </a:p>
          <a:p>
            <a:pPr marL="12700" marR="614680">
              <a:lnSpc>
                <a:spcPct val="138800"/>
              </a:lnSpc>
            </a:pPr>
            <a:r>
              <a:rPr sz="550" spc="-130" dirty="0">
                <a:latin typeface="Lucida Sans"/>
                <a:cs typeface="Lucida Sans"/>
              </a:rPr>
              <a:t>† </a:t>
            </a:r>
            <a:r>
              <a:rPr sz="550" spc="-20" dirty="0">
                <a:latin typeface="Lucida Sans"/>
                <a:cs typeface="Lucida Sans"/>
              </a:rPr>
              <a:t>Cause </a:t>
            </a:r>
            <a:r>
              <a:rPr sz="550" spc="-10" dirty="0">
                <a:latin typeface="Lucida Sans"/>
                <a:cs typeface="Lucida Sans"/>
              </a:rPr>
              <a:t>of death </a:t>
            </a:r>
            <a:r>
              <a:rPr sz="550" spc="-25" dirty="0">
                <a:latin typeface="Lucida Sans"/>
                <a:cs typeface="Lucida Sans"/>
              </a:rPr>
              <a:t>is </a:t>
            </a:r>
            <a:r>
              <a:rPr sz="550" spc="-15" dirty="0">
                <a:latin typeface="Lucida Sans"/>
                <a:cs typeface="Lucida Sans"/>
              </a:rPr>
              <a:t>defined as one </a:t>
            </a:r>
            <a:r>
              <a:rPr sz="550" spc="-10" dirty="0">
                <a:latin typeface="Lucida Sans"/>
                <a:cs typeface="Lucida Sans"/>
              </a:rPr>
              <a:t>of the </a:t>
            </a:r>
            <a:r>
              <a:rPr sz="550" spc="-15" dirty="0">
                <a:latin typeface="Lucida Sans"/>
                <a:cs typeface="Lucida Sans"/>
              </a:rPr>
              <a:t>multiple causes </a:t>
            </a:r>
            <a:r>
              <a:rPr sz="550" spc="-10" dirty="0">
                <a:latin typeface="Lucida Sans"/>
                <a:cs typeface="Lucida Sans"/>
              </a:rPr>
              <a:t>of death and </a:t>
            </a:r>
            <a:r>
              <a:rPr sz="550" spc="-25" dirty="0">
                <a:latin typeface="Lucida Sans"/>
                <a:cs typeface="Lucida Sans"/>
              </a:rPr>
              <a:t>is </a:t>
            </a:r>
            <a:r>
              <a:rPr sz="550" spc="-10" dirty="0">
                <a:latin typeface="Lucida Sans"/>
                <a:cs typeface="Lucida Sans"/>
              </a:rPr>
              <a:t>based </a:t>
            </a:r>
            <a:r>
              <a:rPr sz="550" spc="-20" dirty="0">
                <a:latin typeface="Lucida Sans"/>
                <a:cs typeface="Lucida Sans"/>
              </a:rPr>
              <a:t>on </a:t>
            </a:r>
            <a:r>
              <a:rPr sz="550" spc="-10" dirty="0">
                <a:latin typeface="Lucida Sans"/>
                <a:cs typeface="Lucida Sans"/>
              </a:rPr>
              <a:t>the </a:t>
            </a:r>
            <a:r>
              <a:rPr sz="550" spc="-15" dirty="0">
                <a:latin typeface="Lucida Sans"/>
                <a:cs typeface="Lucida Sans"/>
              </a:rPr>
              <a:t>International </a:t>
            </a:r>
            <a:r>
              <a:rPr sz="550" spc="-20" dirty="0">
                <a:latin typeface="Lucida Sans"/>
                <a:cs typeface="Lucida Sans"/>
              </a:rPr>
              <a:t>Classification </a:t>
            </a:r>
            <a:r>
              <a:rPr sz="550" spc="-10" dirty="0">
                <a:latin typeface="Lucida Sans"/>
                <a:cs typeface="Lucida Sans"/>
              </a:rPr>
              <a:t>of </a:t>
            </a:r>
            <a:r>
              <a:rPr sz="550" spc="-20" dirty="0">
                <a:latin typeface="Lucida Sans"/>
                <a:cs typeface="Lucida Sans"/>
              </a:rPr>
              <a:t>Diseases, </a:t>
            </a:r>
            <a:r>
              <a:rPr sz="550" spc="-15" dirty="0">
                <a:latin typeface="Lucida Sans"/>
                <a:cs typeface="Lucida Sans"/>
              </a:rPr>
              <a:t>10th Revision </a:t>
            </a:r>
            <a:r>
              <a:rPr sz="550" spc="-10" dirty="0">
                <a:latin typeface="Lucida Sans"/>
                <a:cs typeface="Lucida Sans"/>
              </a:rPr>
              <a:t>(ICD-10) </a:t>
            </a:r>
            <a:r>
              <a:rPr sz="550" spc="-15" dirty="0">
                <a:latin typeface="Lucida Sans"/>
                <a:cs typeface="Lucida Sans"/>
              </a:rPr>
              <a:t>codes </a:t>
            </a:r>
            <a:r>
              <a:rPr sz="550" spc="-10" dirty="0">
                <a:latin typeface="Lucida Sans"/>
                <a:cs typeface="Lucida Sans"/>
              </a:rPr>
              <a:t>B16, </a:t>
            </a:r>
            <a:r>
              <a:rPr sz="550" spc="-15" dirty="0">
                <a:latin typeface="Lucida Sans"/>
                <a:cs typeface="Lucida Sans"/>
              </a:rPr>
              <a:t>B17.0, B18.0, </a:t>
            </a:r>
            <a:r>
              <a:rPr sz="550" spc="-10" dirty="0">
                <a:latin typeface="Lucida Sans"/>
                <a:cs typeface="Lucida Sans"/>
              </a:rPr>
              <a:t>B18.1 </a:t>
            </a:r>
            <a:r>
              <a:rPr sz="550" spc="-15" dirty="0">
                <a:latin typeface="Lucida Sans"/>
                <a:cs typeface="Lucida Sans"/>
              </a:rPr>
              <a:t>(hepatitis </a:t>
            </a:r>
            <a:r>
              <a:rPr sz="550" spc="-10" dirty="0">
                <a:latin typeface="Lucida Sans"/>
                <a:cs typeface="Lucida Sans"/>
              </a:rPr>
              <a:t>B).  </a:t>
            </a:r>
            <a:r>
              <a:rPr sz="550" spc="15" dirty="0">
                <a:latin typeface="Lucida Sans"/>
                <a:cs typeface="Lucida Sans"/>
              </a:rPr>
              <a:t>UR</a:t>
            </a:r>
            <a:r>
              <a:rPr sz="450" spc="22" baseline="37037" dirty="0">
                <a:latin typeface="Lucida Sans"/>
                <a:cs typeface="Lucida Sans"/>
              </a:rPr>
              <a:t>§</a:t>
            </a:r>
            <a:r>
              <a:rPr sz="450" spc="75" baseline="37037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Unreliable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rate: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Rates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where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death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counts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were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less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than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20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were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not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displayed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due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to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the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instability</a:t>
            </a:r>
            <a:r>
              <a:rPr sz="550" spc="-4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associated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with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those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rates.</a:t>
            </a:r>
            <a:endParaRPr sz="55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550" spc="15" dirty="0">
                <a:latin typeface="Lucida Sans"/>
                <a:cs typeface="Lucida Sans"/>
              </a:rPr>
              <a:t>S</a:t>
            </a:r>
            <a:r>
              <a:rPr sz="450" spc="22" baseline="37037" dirty="0">
                <a:latin typeface="Lucida Sans"/>
                <a:cs typeface="Lucida Sans"/>
              </a:rPr>
              <a:t>¶</a:t>
            </a:r>
            <a:r>
              <a:rPr sz="450" spc="75" baseline="37037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Suppressed: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Sub-national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data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representing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fewer</a:t>
            </a:r>
            <a:r>
              <a:rPr sz="550" spc="-4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than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ten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deaths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5" dirty="0">
                <a:latin typeface="Lucida Sans"/>
                <a:cs typeface="Lucida Sans"/>
              </a:rPr>
              <a:t>(0-9)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are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suppressed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or</a:t>
            </a:r>
            <a:r>
              <a:rPr sz="550" spc="-35" dirty="0">
                <a:latin typeface="Lucida Sans"/>
                <a:cs typeface="Lucida Sans"/>
              </a:rPr>
              <a:t> CDC</a:t>
            </a:r>
            <a:r>
              <a:rPr sz="550" spc="-40" dirty="0">
                <a:latin typeface="Lucida Sans"/>
                <a:cs typeface="Lucida Sans"/>
              </a:rPr>
              <a:t> </a:t>
            </a:r>
            <a:r>
              <a:rPr sz="550" spc="15" dirty="0">
                <a:latin typeface="Lucida Sans"/>
                <a:cs typeface="Lucida Sans"/>
              </a:rPr>
              <a:t>WONDER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20" dirty="0">
                <a:latin typeface="Lucida Sans"/>
                <a:cs typeface="Lucida Sans"/>
              </a:rPr>
              <a:t>did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not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have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the</a:t>
            </a:r>
            <a:r>
              <a:rPr sz="550" spc="-3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functionality</a:t>
            </a:r>
            <a:r>
              <a:rPr sz="550" spc="-45" dirty="0">
                <a:latin typeface="Lucida Sans"/>
                <a:cs typeface="Lucida Sans"/>
              </a:rPr>
              <a:t> </a:t>
            </a:r>
            <a:r>
              <a:rPr sz="550" spc="-10" dirty="0">
                <a:latin typeface="Lucida Sans"/>
                <a:cs typeface="Lucida Sans"/>
              </a:rPr>
              <a:t>to</a:t>
            </a:r>
            <a:r>
              <a:rPr sz="550" spc="-25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calculate</a:t>
            </a:r>
            <a:r>
              <a:rPr sz="550" spc="-30" dirty="0">
                <a:latin typeface="Lucida Sans"/>
                <a:cs typeface="Lucida Sans"/>
              </a:rPr>
              <a:t> </a:t>
            </a:r>
            <a:r>
              <a:rPr sz="550" spc="-15" dirty="0">
                <a:latin typeface="Lucida Sans"/>
                <a:cs typeface="Lucida Sans"/>
              </a:rPr>
              <a:t>rates.</a:t>
            </a:r>
            <a:endParaRPr sz="55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609" y="261077"/>
            <a:ext cx="7031991" cy="90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18415" indent="-635">
              <a:lnSpc>
                <a:spcPct val="107200"/>
              </a:lnSpc>
            </a:pP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14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2.6.</a:t>
            </a:r>
            <a:r>
              <a:rPr sz="1400" b="1" spc="-13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7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rate*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deaths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>
                <a:solidFill>
                  <a:srgbClr val="8C268A"/>
                </a:solidFill>
                <a:latin typeface="Lucida Sans"/>
                <a:cs typeface="Lucida Sans"/>
              </a:rPr>
              <a:t>with</a:t>
            </a:r>
            <a:r>
              <a:rPr sz="1400" b="1" spc="-135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4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Lucida Sans"/>
                <a:cs typeface="Lucida Sans"/>
              </a:rPr>
              <a:t>B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listed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Lucida Sans"/>
                <a:cs typeface="Lucida Sans"/>
              </a:rPr>
              <a:t>as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a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cause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75" dirty="0">
                <a:solidFill>
                  <a:srgbClr val="8C268A"/>
                </a:solidFill>
                <a:latin typeface="Lucida Sans"/>
                <a:cs typeface="Lucida Sans"/>
              </a:rPr>
              <a:t>death† </a:t>
            </a:r>
            <a:r>
              <a:rPr sz="1400" b="1" spc="-60">
                <a:solidFill>
                  <a:srgbClr val="8C268A"/>
                </a:solidFill>
                <a:latin typeface="Lucida Sans"/>
                <a:cs typeface="Lucida Sans"/>
              </a:rPr>
              <a:t>among</a:t>
            </a:r>
            <a:r>
              <a:rPr sz="1400" b="1" spc="-14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20">
                <a:solidFill>
                  <a:srgbClr val="8C268A"/>
                </a:solidFill>
                <a:latin typeface="Lucida Sans"/>
                <a:cs typeface="Lucida Sans"/>
              </a:rPr>
              <a:t>U</a:t>
            </a:r>
            <a:r>
              <a:rPr lang="en-US" sz="1400" b="1" spc="20">
                <a:solidFill>
                  <a:srgbClr val="8C268A"/>
                </a:solidFill>
                <a:latin typeface="Lucida Sans"/>
                <a:cs typeface="Lucida Sans"/>
              </a:rPr>
              <a:t>.</a:t>
            </a:r>
            <a:r>
              <a:rPr sz="1400" b="1" spc="20">
                <a:solidFill>
                  <a:srgbClr val="8C268A"/>
                </a:solidFill>
                <a:latin typeface="Lucida Sans"/>
                <a:cs typeface="Lucida Sans"/>
              </a:rPr>
              <a:t>S</a:t>
            </a:r>
            <a:r>
              <a:rPr lang="en-US" sz="1400" b="1" spc="20">
                <a:solidFill>
                  <a:srgbClr val="8C268A"/>
                </a:solidFill>
                <a:latin typeface="Lucida Sans"/>
                <a:cs typeface="Lucida Sans"/>
              </a:rPr>
              <a:t>.</a:t>
            </a:r>
            <a:r>
              <a:rPr sz="1400" b="1" spc="-14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residents,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jurisdiction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year</a:t>
            </a:r>
            <a:r>
              <a:rPr sz="1400" b="1" spc="-16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4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13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2014–2018</a:t>
            </a:r>
            <a:endParaRPr sz="14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72950" y="41084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48705" y="410844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97195" y="421790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21439" y="38947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7407" y="240030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63644" y="259583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47411" y="24003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1212</Words>
  <Application>Microsoft Office PowerPoint</Application>
  <PresentationFormat>Custom</PresentationFormat>
  <Paragraphs>595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2.6. Number and rate of deaths with hepatitis B listed as a cause of death among US residents, by jurisdiction and year ― United States, 2014–2018</dc:subject>
  <dc:creator>HHS / CDC / DDID / NCHHSTP / DVH</dc:creator>
  <cp:lastModifiedBy>Peterson, Paul (CDC/DDID/NCHHSTP/DVH) (CTR)</cp:lastModifiedBy>
  <cp:revision>4</cp:revision>
  <dcterms:created xsi:type="dcterms:W3CDTF">2020-07-21T17:32:11Z</dcterms:created>
  <dcterms:modified xsi:type="dcterms:W3CDTF">2020-07-27T20:22:24Z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