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AA927B5-BB4B-434F-9481-0F0AFCC97CF7}">
          <p14:sldIdLst>
            <p14:sldId id="266"/>
          </p14:sldIdLst>
        </p14:section>
        <p14:section name="Untitled Section" id="{0563C6F6-70C6-4D14-BE99-FBA0F486532D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91" autoAdjust="0"/>
    <p:restoredTop sz="80333" autoAdjust="0"/>
  </p:normalViewPr>
  <p:slideViewPr>
    <p:cSldViewPr snapToGrid="0">
      <p:cViewPr varScale="1">
        <p:scale>
          <a:sx n="59" d="100"/>
          <a:sy n="59" d="100"/>
        </p:scale>
        <p:origin x="11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647435897435897"/>
          <c:y val="4.764388647060442E-2"/>
          <c:w val="0.83567989097516659"/>
          <c:h val="0.744461924791425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American Indian/Alaska Native</c:v>
                </c:pt>
              </c:strCache>
            </c:strRef>
          </c:tx>
          <c:spPr>
            <a:ln>
              <a:solidFill>
                <a:srgbClr val="0066FF"/>
              </a:solidFill>
            </a:ln>
          </c:spPr>
          <c:marker>
            <c:symbol val="circle"/>
            <c:size val="5"/>
            <c:spPr>
              <a:solidFill>
                <a:srgbClr val="0066FF"/>
              </a:solidFill>
              <a:ln>
                <a:solidFill>
                  <a:srgbClr val="0066FF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0.7</c:v>
                </c:pt>
                <c:pt idx="1">
                  <c:v>0.42</c:v>
                </c:pt>
                <c:pt idx="2">
                  <c:v>0.68</c:v>
                </c:pt>
                <c:pt idx="3">
                  <c:v>0.31</c:v>
                </c:pt>
                <c:pt idx="4">
                  <c:v>0.71</c:v>
                </c:pt>
                <c:pt idx="5">
                  <c:v>0.61</c:v>
                </c:pt>
                <c:pt idx="6">
                  <c:v>0.81</c:v>
                </c:pt>
                <c:pt idx="7">
                  <c:v>0.64</c:v>
                </c:pt>
                <c:pt idx="8">
                  <c:v>1.01</c:v>
                </c:pt>
                <c:pt idx="9">
                  <c:v>1.0900000000000001</c:v>
                </c:pt>
                <c:pt idx="10">
                  <c:v>2.0299999999999998</c:v>
                </c:pt>
                <c:pt idx="11">
                  <c:v>1.74</c:v>
                </c:pt>
                <c:pt idx="12">
                  <c:v>1.32</c:v>
                </c:pt>
                <c:pt idx="13">
                  <c:v>1.76</c:v>
                </c:pt>
                <c:pt idx="14">
                  <c:v>3.12</c:v>
                </c:pt>
                <c:pt idx="15">
                  <c:v>2.94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ED3-44DF-81AB-FF6555B87D0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Asian/Pacific Islander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diamond"/>
            <c:size val="5"/>
            <c:spPr>
              <a:solidFill>
                <a:schemeClr val="accent2"/>
              </a:solidFill>
              <a:ln>
                <a:solidFill>
                  <a:srgbClr val="FF9933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0.08</c:v>
                </c:pt>
                <c:pt idx="1">
                  <c:v>0.08</c:v>
                </c:pt>
                <c:pt idx="2">
                  <c:v>0.06</c:v>
                </c:pt>
                <c:pt idx="3">
                  <c:v>0.02</c:v>
                </c:pt>
                <c:pt idx="4">
                  <c:v>0.08</c:v>
                </c:pt>
                <c:pt idx="5">
                  <c:v>0.02</c:v>
                </c:pt>
                <c:pt idx="6">
                  <c:v>0.04</c:v>
                </c:pt>
                <c:pt idx="7">
                  <c:v>0.04</c:v>
                </c:pt>
                <c:pt idx="8">
                  <c:v>7.0000000000000007E-2</c:v>
                </c:pt>
                <c:pt idx="9">
                  <c:v>0.05</c:v>
                </c:pt>
                <c:pt idx="10">
                  <c:v>0.1</c:v>
                </c:pt>
                <c:pt idx="11">
                  <c:v>0.08</c:v>
                </c:pt>
                <c:pt idx="12">
                  <c:v>7.0000000000000007E-2</c:v>
                </c:pt>
                <c:pt idx="13">
                  <c:v>0.09</c:v>
                </c:pt>
                <c:pt idx="14">
                  <c:v>0.14000000000000001</c:v>
                </c:pt>
                <c:pt idx="15">
                  <c:v>0.12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ED3-44DF-81AB-FF6555B87D0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Black, Non-Hispanic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tar"/>
            <c:size val="5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Sheet1!$D$2:$D$17</c:f>
              <c:numCache>
                <c:formatCode>General</c:formatCode>
                <c:ptCount val="16"/>
                <c:pt idx="0">
                  <c:v>0.37</c:v>
                </c:pt>
                <c:pt idx="1">
                  <c:v>0.27</c:v>
                </c:pt>
                <c:pt idx="2">
                  <c:v>0.17</c:v>
                </c:pt>
                <c:pt idx="3">
                  <c:v>0.11</c:v>
                </c:pt>
                <c:pt idx="4">
                  <c:v>0.16</c:v>
                </c:pt>
                <c:pt idx="5">
                  <c:v>0.18</c:v>
                </c:pt>
                <c:pt idx="6">
                  <c:v>0.16</c:v>
                </c:pt>
                <c:pt idx="7">
                  <c:v>0.12</c:v>
                </c:pt>
                <c:pt idx="8">
                  <c:v>0.11</c:v>
                </c:pt>
                <c:pt idx="9">
                  <c:v>0.14000000000000001</c:v>
                </c:pt>
                <c:pt idx="10">
                  <c:v>0.15</c:v>
                </c:pt>
                <c:pt idx="11">
                  <c:v>0.2</c:v>
                </c:pt>
                <c:pt idx="12">
                  <c:v>0.19</c:v>
                </c:pt>
                <c:pt idx="13">
                  <c:v>0.28000000000000003</c:v>
                </c:pt>
                <c:pt idx="14">
                  <c:v>0.32</c:v>
                </c:pt>
                <c:pt idx="15">
                  <c:v>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ED3-44DF-81AB-FF6555B87D0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White, Non-Hispanic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5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Sheet1!$E$2:$E$17</c:f>
              <c:numCache>
                <c:formatCode>General</c:formatCode>
                <c:ptCount val="16"/>
                <c:pt idx="0">
                  <c:v>0.35</c:v>
                </c:pt>
                <c:pt idx="1">
                  <c:v>0.27</c:v>
                </c:pt>
                <c:pt idx="2">
                  <c:v>0.21</c:v>
                </c:pt>
                <c:pt idx="3">
                  <c:v>0.21</c:v>
                </c:pt>
                <c:pt idx="4">
                  <c:v>0.24</c:v>
                </c:pt>
                <c:pt idx="5">
                  <c:v>0.25</c:v>
                </c:pt>
                <c:pt idx="6">
                  <c:v>0.28999999999999998</c:v>
                </c:pt>
                <c:pt idx="7">
                  <c:v>0.27</c:v>
                </c:pt>
                <c:pt idx="8">
                  <c:v>0.31</c:v>
                </c:pt>
                <c:pt idx="9">
                  <c:v>0.47</c:v>
                </c:pt>
                <c:pt idx="10">
                  <c:v>0.64</c:v>
                </c:pt>
                <c:pt idx="11">
                  <c:v>0.82</c:v>
                </c:pt>
                <c:pt idx="12">
                  <c:v>0.84</c:v>
                </c:pt>
                <c:pt idx="13">
                  <c:v>0.92</c:v>
                </c:pt>
                <c:pt idx="14">
                  <c:v>1.1100000000000001</c:v>
                </c:pt>
                <c:pt idx="15">
                  <c:v>1.17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ED3-44DF-81AB-FF6555B87D0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Hispanic</c:v>
                </c:pt>
              </c:strCache>
            </c:strRef>
          </c:tx>
          <c:spPr>
            <a:ln>
              <a:solidFill>
                <a:srgbClr val="9933FF"/>
              </a:solidFill>
            </a:ln>
          </c:spPr>
          <c:marker>
            <c:symbol val="square"/>
            <c:size val="5"/>
            <c:spPr>
              <a:solidFill>
                <a:srgbClr val="9933FF"/>
              </a:solidFill>
              <a:ln>
                <a:solidFill>
                  <a:srgbClr val="9933FF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Sheet1!$F$2:$F$17</c:f>
              <c:numCache>
                <c:formatCode>General</c:formatCode>
                <c:ptCount val="16"/>
                <c:pt idx="0">
                  <c:v>0.28000000000000003</c:v>
                </c:pt>
                <c:pt idx="1">
                  <c:v>0.17</c:v>
                </c:pt>
                <c:pt idx="2">
                  <c:v>0.11</c:v>
                </c:pt>
                <c:pt idx="3">
                  <c:v>0.15</c:v>
                </c:pt>
                <c:pt idx="4">
                  <c:v>0.11</c:v>
                </c:pt>
                <c:pt idx="5">
                  <c:v>0.15</c:v>
                </c:pt>
                <c:pt idx="6">
                  <c:v>0.13</c:v>
                </c:pt>
                <c:pt idx="7">
                  <c:v>0.13</c:v>
                </c:pt>
                <c:pt idx="8">
                  <c:v>0.14000000000000001</c:v>
                </c:pt>
                <c:pt idx="9">
                  <c:v>0.17</c:v>
                </c:pt>
                <c:pt idx="10">
                  <c:v>0.21</c:v>
                </c:pt>
                <c:pt idx="11">
                  <c:v>0.22</c:v>
                </c:pt>
                <c:pt idx="12">
                  <c:v>0.25</c:v>
                </c:pt>
                <c:pt idx="13">
                  <c:v>0.28000000000000003</c:v>
                </c:pt>
                <c:pt idx="14">
                  <c:v>0.35</c:v>
                </c:pt>
                <c:pt idx="15">
                  <c:v>0.42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ED3-44DF-81AB-FF6555B87D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7154336"/>
        <c:axId val="407149240"/>
      </c:lineChart>
      <c:catAx>
        <c:axId val="4071543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Year</a:t>
                </a:r>
              </a:p>
            </c:rich>
          </c:tx>
          <c:layout>
            <c:manualLayout>
              <c:xMode val="edge"/>
              <c:yMode val="edge"/>
              <c:x val="0.63589771387272243"/>
              <c:y val="0.930000049685802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2000"/>
            </a:pPr>
            <a:endParaRPr lang="en-US"/>
          </a:p>
        </c:txPr>
        <c:crossAx val="407149240"/>
        <c:crosses val="autoZero"/>
        <c:auto val="1"/>
        <c:lblAlgn val="ctr"/>
        <c:lblOffset val="100"/>
        <c:tickLblSkip val="3"/>
        <c:noMultiLvlLbl val="0"/>
      </c:catAx>
      <c:valAx>
        <c:axId val="40714924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000" b="0"/>
                </a:pPr>
                <a:r>
                  <a:rPr lang="en-US" sz="2000" b="0"/>
                  <a:t>Reported cases/100,000 population                     </a:t>
                </a:r>
              </a:p>
            </c:rich>
          </c:tx>
          <c:layout>
            <c:manualLayout>
              <c:xMode val="edge"/>
              <c:yMode val="edge"/>
              <c:x val="1.8745958385636578E-2"/>
              <c:y val="2.7161283786075401E-2"/>
            </c:manualLayout>
          </c:layout>
          <c:overlay val="0"/>
        </c:title>
        <c:numFmt formatCode="#,##0.0" sourceLinked="0"/>
        <c:majorTickMark val="out"/>
        <c:minorTickMark val="out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407154336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0.2371345649101555"/>
          <c:y val="0.10076303679474768"/>
          <c:w val="0.39276853365027486"/>
          <c:h val="0.3492098005515808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3406A-D3B8-4265-8FB6-9F4A555098BE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326A0-8BF7-4907-BFD8-0CB6CC62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37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33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14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0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05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43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3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69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68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462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5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35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Figure 4.5. Rates of reported acute hepatitis C, by race/ethnicity — United States, 2002–2017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1855" y="6238754"/>
            <a:ext cx="9832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CDC, National Notifiable Diseases Surveillance System.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451594665"/>
              </p:ext>
            </p:extLst>
          </p:nvPr>
        </p:nvGraphicFramePr>
        <p:xfrm>
          <a:off x="838200" y="1690688"/>
          <a:ext cx="10515600" cy="4629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982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35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Figure 4.5. Rates of reported acute hepatitis C, by race/ethnicity — United States, 2002–2017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United States, 2017</dc:title>
  <dc:creator>BENJAMIN KUPRONIS</dc:creator>
  <cp:lastModifiedBy>Peterson, Paul (CDC/DDID/NCHHSTP/DVH) (CTR)</cp:lastModifiedBy>
  <cp:revision>42</cp:revision>
  <dcterms:created xsi:type="dcterms:W3CDTF">2019-05-14T20:24:37Z</dcterms:created>
  <dcterms:modified xsi:type="dcterms:W3CDTF">2019-10-31T17:03:44Z</dcterms:modified>
</cp:coreProperties>
</file>