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61" d="100"/>
          <a:sy n="61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0476190476191"/>
          <c:y val="3.168543372754519E-2"/>
          <c:w val="0.76687499999999997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E9-4783-A310-C56AB3EB6A63}"/>
                </c:ext>
              </c:extLst>
            </c:dLbl>
            <c:dLbl>
              <c:idx val="1"/>
              <c:layout>
                <c:manualLayout>
                  <c:x val="-1.09556617922762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AE9-4783-A310-C56AB3EB6A6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E9-4783-A310-C56AB3EB6A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</c:v>
                </c:pt>
                <c:pt idx="1">
                  <c:v>18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E9-4783-A310-C56AB3EB6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AE9-4783-A310-C56AB3EB6A63}"/>
              </c:ext>
            </c:extLst>
          </c:dPt>
          <c:dLbls>
            <c:dLbl>
              <c:idx val="2"/>
              <c:layout>
                <c:manualLayout>
                  <c:x val="6.7238470191226373E-3"/>
                  <c:y val="-8.6200108607113763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AE9-4783-A310-C56AB3EB6A6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E9-4783-A310-C56AB3EB6A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534</c:v>
                </c:pt>
                <c:pt idx="1">
                  <c:v>502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E9-4783-A310-C56AB3EB6A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812</c:v>
                </c:pt>
                <c:pt idx="1">
                  <c:v>870</c:v>
                </c:pt>
                <c:pt idx="2">
                  <c:v>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AE9-4783-A310-C56AB3EB6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39980832"/>
        <c:axId val="239980440"/>
      </c:barChart>
      <c:valAx>
        <c:axId val="239980440"/>
        <c:scaling>
          <c:orientation val="minMax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latin typeface="Calibri" panose="020F0502020204030204" pitchFamily="34" charset="0"/>
              </a:defRPr>
            </a:pPr>
            <a:endParaRPr lang="en-US"/>
          </a:p>
        </c:txPr>
        <c:crossAx val="239980832"/>
        <c:crosses val="autoZero"/>
        <c:crossBetween val="between"/>
        <c:majorUnit val="200"/>
      </c:valAx>
      <c:catAx>
        <c:axId val="23998083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Calibri" panose="020F0502020204030204" pitchFamily="34" charset="0"/>
              </a:defRPr>
            </a:pPr>
            <a:endParaRPr lang="en-US"/>
          </a:p>
        </c:txPr>
        <c:crossAx val="239980440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2124390701162342"/>
          <c:y val="0.63520137569010771"/>
          <c:w val="0.14155371203599551"/>
          <c:h val="0.22389127065166756"/>
        </c:manualLayout>
      </c:layout>
      <c:overlay val="1"/>
      <c:spPr>
        <a:noFill/>
      </c:spPr>
      <c:txPr>
        <a:bodyPr/>
        <a:lstStyle/>
        <a:p>
          <a:pPr>
            <a:defRPr sz="1600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Figure 2.6a presents reported risk exposures/behaviors for acute hepatitis A during the incubation period, 2–6 weeks prior to onset of symptoms: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578 case reports that included information about travel, 7.6% (n= 44) indicated travel outside of the United States or Canada.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520 case reports that included information about injection-drug use, 3.5% (n=18) indicated use of injection drugs.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100 case reports from males that included information about sexual preference/practices, 8.0% (n=8) indicated having sex with another man.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0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3820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2.6a.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 reports*,</a:t>
            </a:r>
            <a:b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by risk exposure/behavior† — United States, 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5638800"/>
            <a:ext cx="6705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: </a:t>
            </a:r>
            <a:r>
              <a:rPr lang="en-US" sz="1000" b="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1,390 case reports of hepatitis A were received in 2015.  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</a:t>
            </a:r>
          </a:p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j-lt"/>
              </a:rPr>
              <a:t>§ No risk data reported.</a:t>
            </a:r>
          </a:p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j-lt"/>
              </a:rPr>
              <a:t>¶A total of 726 hepatitis A cases were reported among males in 2015.</a:t>
            </a: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800600" y="5531078"/>
            <a:ext cx="12200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Number of cases</a:t>
            </a: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1685680488"/>
              </p:ext>
            </p:extLst>
          </p:nvPr>
        </p:nvGraphicFramePr>
        <p:xfrm>
          <a:off x="402771" y="1143000"/>
          <a:ext cx="8534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0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15170</TotalTime>
  <Words>175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Web Pro</vt:lpstr>
      <vt:lpstr>Wingdings</vt:lpstr>
      <vt:lpstr>NCHHSTP_PPT_dark(</vt:lpstr>
      <vt:lpstr>Figure 2.6a. Hepatitis A reports*, by risk exposure/behavior† — United States, 2015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593</cp:revision>
  <cp:lastPrinted>2017-05-31T17:10:40Z</cp:lastPrinted>
  <dcterms:created xsi:type="dcterms:W3CDTF">2010-03-26T18:21:29Z</dcterms:created>
  <dcterms:modified xsi:type="dcterms:W3CDTF">2017-06-05T14:38:32Z</dcterms:modified>
</cp:coreProperties>
</file>