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86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0000"/>
    <a:srgbClr val="FBB0A3"/>
    <a:srgbClr val="FF00FF"/>
    <a:srgbClr val="00CCFF"/>
    <a:srgbClr val="9E5ECE"/>
    <a:srgbClr val="488DB8"/>
    <a:srgbClr val="022C5E"/>
    <a:srgbClr val="FFFF99"/>
    <a:srgbClr val="5AA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38" autoAdjust="0"/>
    <p:restoredTop sz="78402" autoAdjust="0"/>
  </p:normalViewPr>
  <p:slideViewPr>
    <p:cSldViewPr>
      <p:cViewPr varScale="1">
        <p:scale>
          <a:sx n="95" d="100"/>
          <a:sy n="95" d="100"/>
        </p:scale>
        <p:origin x="61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2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c:spPr>
          <c:dPt>
            <c:idx val="0"/>
            <c:bubble3D val="0"/>
            <c:spPr>
              <a:solidFill>
                <a:schemeClr val="tx1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c:spPr>
          </c:dPt>
          <c:dPt>
            <c:idx val="2"/>
            <c:bubble3D val="0"/>
            <c:spPr>
              <a:solidFill>
                <a:schemeClr val="accent2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c:spPr>
          </c:dPt>
          <c:dLbls>
            <c:dLbl>
              <c:idx val="2"/>
              <c:layout>
                <c:manualLayout>
                  <c:x val="9.8932332677165349E-2"/>
                  <c:y val="-1.040698818897637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Risk identified*</c:v>
                </c:pt>
                <c:pt idx="1">
                  <c:v>No risk identified</c:v>
                </c:pt>
                <c:pt idx="2">
                  <c:v>Risk data missing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87</c:v>
                </c:pt>
                <c:pt idx="1">
                  <c:v>646</c:v>
                </c:pt>
                <c:pt idx="2">
                  <c:v>506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42"/>
      </c:pieChart>
    </c:plotArea>
    <c:legend>
      <c:legendPos val="r"/>
      <c:layout/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5/17/2016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76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05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the 1,239 case-reports of hepatitis A received by CDC during 2014, a total of 506 (41%) cases did not include a response (i.e., a “yes” or “no” response to any of the questions about risk exposures and behaviors) to enable assessment of risk exposures or behaviors.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the 733 case-reports that had risk exposure/behavior information: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646 (88.1%) indicated no risk exposures/behaviors for hepatitis A and 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87 (11.9%) indicated at least one risk exposures/behaviors for hepatitis A during the 2–6 weeks prior to onset of illness.</a:t>
            </a:r>
            <a:r>
              <a:rPr lang="en-US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230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sz="2400" b="1" dirty="0" smtClean="0">
                <a:ln w="11430"/>
                <a:latin typeface="+mn-lt"/>
                <a:cs typeface="Arial" charset="0"/>
              </a:rPr>
              <a:t>Figure 2.5. Availability of risk exposures/behaviors associated with acute hepatitis A — United States, 2014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5029200"/>
            <a:ext cx="8001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57150"/>
            <a:r>
              <a:rPr lang="en-US" sz="1100" b="0" dirty="0">
                <a:solidFill>
                  <a:schemeClr val="bg2"/>
                </a:solidFill>
                <a:cs typeface="Arial" charset="0"/>
              </a:rPr>
              <a:t>Source: </a:t>
            </a:r>
            <a:r>
              <a:rPr lang="en-US" sz="1100" b="0" dirty="0" smtClean="0">
                <a:solidFill>
                  <a:schemeClr val="bg2"/>
                </a:solidFill>
                <a:cs typeface="Arial" charset="0"/>
              </a:rPr>
              <a:t>CDC, National </a:t>
            </a:r>
            <a:r>
              <a:rPr lang="en-US" sz="1100" b="0" dirty="0">
                <a:solidFill>
                  <a:schemeClr val="bg2"/>
                </a:solidFill>
                <a:cs typeface="Arial" charset="0"/>
              </a:rPr>
              <a:t>Notifiable Diseases Surveillance System (NNDSS)</a:t>
            </a:r>
          </a:p>
          <a:p>
            <a:pPr marL="57150" indent="-57150"/>
            <a:r>
              <a:rPr lang="en-US" sz="1100" b="0" dirty="0" smtClean="0">
                <a:solidFill>
                  <a:schemeClr val="bg2"/>
                </a:solidFill>
                <a:latin typeface="+mn-lt"/>
              </a:rPr>
              <a:t>* Includes case reports indicating the presence of at least one of the following risks 2–6 weeks prior to onset of acute, symptomatic hepatitis A: 1)  having traveled to hepatitis A-endemic regions of Mexico, South/Central America,  Africa,  Asia/South Pacific, or the Middle East; 2) having sexual/household or other contact with suspected/confirmed hepatitis A patient; 3) being a child/employee in day care center/nursery/preschool  or having had contact with such persons; 4) being involved in a foodborne/waterborne outbreak; 5) being a man who has sex with men; and 6) using injection drugs.</a:t>
            </a:r>
            <a:endParaRPr lang="en-US" sz="1100" b="0" dirty="0">
              <a:solidFill>
                <a:schemeClr val="bg2"/>
              </a:solidFill>
            </a:endParaRPr>
          </a:p>
        </p:txBody>
      </p:sp>
      <p:graphicFrame>
        <p:nvGraphicFramePr>
          <p:cNvPr id="22" name="Chart 21"/>
          <p:cNvGraphicFramePr/>
          <p:nvPr>
            <p:extLst>
              <p:ext uri="{D42A27DB-BD31-4B8C-83A1-F6EECF244321}">
                <p14:modId xmlns:p14="http://schemas.microsoft.com/office/powerpoint/2010/main" val="601772729"/>
              </p:ext>
            </p:extLst>
          </p:nvPr>
        </p:nvGraphicFramePr>
        <p:xfrm>
          <a:off x="1524000" y="12954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14785</TotalTime>
  <Words>242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Courier New</vt:lpstr>
      <vt:lpstr>Myriad Web Pro</vt:lpstr>
      <vt:lpstr>Times New Roman</vt:lpstr>
      <vt:lpstr>Wingdings</vt:lpstr>
      <vt:lpstr>NCHHSTP_PPT_dark(</vt:lpstr>
      <vt:lpstr>Figure 2.5. Availability of risk exposures/behaviors associated with acute hepatitis A — United States, 2014</vt:lpstr>
    </vt:vector>
  </TitlesOfParts>
  <Company>ITSO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Peterson, Paul (CDC/OID/NCHHSTP) (CTR)</cp:lastModifiedBy>
  <cp:revision>535</cp:revision>
  <cp:lastPrinted>2012-04-16T17:55:55Z</cp:lastPrinted>
  <dcterms:created xsi:type="dcterms:W3CDTF">2010-03-26T18:21:29Z</dcterms:created>
  <dcterms:modified xsi:type="dcterms:W3CDTF">2016-05-17T21:56:46Z</dcterms:modified>
</cp:coreProperties>
</file>