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95" r:id="rId2"/>
    <p:sldId id="296" r:id="rId3"/>
    <p:sldId id="297" r:id="rId4"/>
    <p:sldId id="298" r:id="rId5"/>
    <p:sldId id="286" r:id="rId6"/>
    <p:sldId id="289" r:id="rId7"/>
    <p:sldId id="28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95" d="100"/>
          <a:sy n="95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13397</c:v>
                </c:pt>
                <c:pt idx="1">
                  <c:v>10615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  <c:pt idx="11">
                  <c:v>1398</c:v>
                </c:pt>
                <c:pt idx="12">
                  <c:v>1562</c:v>
                </c:pt>
                <c:pt idx="13">
                  <c:v>1781</c:v>
                </c:pt>
                <c:pt idx="14">
                  <c:v>1239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232936"/>
        <c:axId val="114233328"/>
      </c:lineChart>
      <c:catAx>
        <c:axId val="114232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14233328"/>
        <c:crosses val="autoZero"/>
        <c:auto val="1"/>
        <c:lblAlgn val="ctr"/>
        <c:lblOffset val="100"/>
        <c:tickLblSkip val="2"/>
        <c:noMultiLvlLbl val="0"/>
      </c:catAx>
      <c:valAx>
        <c:axId val="1142333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142329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  <c:pt idx="11">
                  <c:v>0.18</c:v>
                </c:pt>
                <c:pt idx="12">
                  <c:v>0.15</c:v>
                </c:pt>
                <c:pt idx="13">
                  <c:v>0.14000000000000001</c:v>
                </c:pt>
                <c:pt idx="14">
                  <c:v>0.1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10-19 yrs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  <c:pt idx="11">
                  <c:v>0.41</c:v>
                </c:pt>
                <c:pt idx="12">
                  <c:v>0.4</c:v>
                </c:pt>
                <c:pt idx="13">
                  <c:v>0.33</c:v>
                </c:pt>
                <c:pt idx="14">
                  <c:v>0.27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  <c:pt idx="11">
                  <c:v>0.64</c:v>
                </c:pt>
                <c:pt idx="12">
                  <c:v>0.69</c:v>
                </c:pt>
                <c:pt idx="13">
                  <c:v>0.68</c:v>
                </c:pt>
                <c:pt idx="14">
                  <c:v>0.55000000000000004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  <c:pt idx="11">
                  <c:v>0.51</c:v>
                </c:pt>
                <c:pt idx="12">
                  <c:v>0.51</c:v>
                </c:pt>
                <c:pt idx="13">
                  <c:v>0.74</c:v>
                </c:pt>
                <c:pt idx="14">
                  <c:v>0.5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  <c:pt idx="11">
                  <c:v>0.39</c:v>
                </c:pt>
                <c:pt idx="12">
                  <c:v>0.47</c:v>
                </c:pt>
                <c:pt idx="13">
                  <c:v>0.64</c:v>
                </c:pt>
                <c:pt idx="14">
                  <c:v>0.34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CCFF"/>
              </a:solidFill>
            </a:ln>
          </c:spPr>
          <c:marker>
            <c:symbol val="circle"/>
            <c:size val="9"/>
            <c:spPr>
              <a:solidFill>
                <a:srgbClr val="00CCFF"/>
              </a:solidFill>
              <a:ln>
                <a:solidFill>
                  <a:srgbClr val="00CC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Sheet1!$G$2:$G$16</c:f>
              <c:numCache>
                <c:formatCode>General</c:formatCode>
                <c:ptCount val="15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  <c:pt idx="11">
                  <c:v>0.42</c:v>
                </c:pt>
                <c:pt idx="12">
                  <c:v>0.56000000000000005</c:v>
                </c:pt>
                <c:pt idx="13">
                  <c:v>0.64</c:v>
                </c:pt>
                <c:pt idx="14">
                  <c:v>0.41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60+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Sheet1!$H$2:$H$16</c:f>
              <c:numCache>
                <c:formatCode>General</c:formatCode>
                <c:ptCount val="15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  <c:pt idx="11">
                  <c:v>0.5</c:v>
                </c:pt>
                <c:pt idx="12">
                  <c:v>0.59</c:v>
                </c:pt>
                <c:pt idx="13">
                  <c:v>0.66</c:v>
                </c:pt>
                <c:pt idx="14">
                  <c:v>0.47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574648"/>
        <c:axId val="179575040"/>
      </c:lineChart>
      <c:catAx>
        <c:axId val="179574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179575040"/>
        <c:crosses val="autoZero"/>
        <c:auto val="1"/>
        <c:lblAlgn val="ctr"/>
        <c:lblOffset val="100"/>
        <c:tickLblSkip val="2"/>
        <c:noMultiLvlLbl val="0"/>
      </c:catAx>
      <c:valAx>
        <c:axId val="179575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0" i="0" baseline="0" dirty="0" smtClean="0">
                    <a:effectLst/>
                  </a:rPr>
                  <a:t>Reported cases/100,000 population                     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95746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7.1964906670930084E-2"/>
          <c:w val="0.12690950048566763"/>
          <c:h val="0.42099884088093048"/>
        </c:manualLayout>
      </c:layout>
      <c:overlay val="0"/>
      <c:txPr>
        <a:bodyPr/>
        <a:lstStyle/>
        <a:p>
          <a:pPr>
            <a:defRPr sz="16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>
                  <c:v>0.56999999999999995</c:v>
                </c:pt>
                <c:pt idx="11">
                  <c:v>0.46</c:v>
                </c:pt>
                <c:pt idx="12">
                  <c:v>0.5</c:v>
                </c:pt>
                <c:pt idx="13">
                  <c:v>0.56000000000000005</c:v>
                </c:pt>
                <c:pt idx="14">
                  <c:v>0.41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3.86</c:v>
                </c:pt>
                <c:pt idx="1">
                  <c:v>2.56</c:v>
                </c:pt>
                <c:pt idx="2">
                  <c:v>2.2599999999999998</c:v>
                </c:pt>
                <c:pt idx="3">
                  <c:v>2.4300000000000002</c:v>
                </c:pt>
                <c:pt idx="4">
                  <c:v>1.79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>
                  <c:v>0.51</c:v>
                </c:pt>
                <c:pt idx="11">
                  <c:v>0.44</c:v>
                </c:pt>
                <c:pt idx="12">
                  <c:v>0.49</c:v>
                </c:pt>
                <c:pt idx="13">
                  <c:v>0.56999999999999995</c:v>
                </c:pt>
                <c:pt idx="14">
                  <c:v>0.37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529928"/>
        <c:axId val="192530320"/>
      </c:lineChart>
      <c:catAx>
        <c:axId val="192529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92530320"/>
        <c:crosses val="autoZero"/>
        <c:auto val="1"/>
        <c:lblAlgn val="ctr"/>
        <c:lblOffset val="100"/>
        <c:tickLblSkip val="2"/>
        <c:noMultiLvlLbl val="0"/>
      </c:catAx>
      <c:valAx>
        <c:axId val="1925303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Reported cases/100,000 population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5299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81528590977413"/>
          <c:y val="0.22930475520168916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3.42</c:v>
                </c:pt>
                <c:pt idx="1">
                  <c:v>5.87</c:v>
                </c:pt>
                <c:pt idx="2">
                  <c:v>4.08</c:v>
                </c:pt>
                <c:pt idx="3">
                  <c:v>1.51</c:v>
                </c:pt>
                <c:pt idx="4">
                  <c:v>0.77</c:v>
                </c:pt>
                <c:pt idx="5">
                  <c:v>0.63</c:v>
                </c:pt>
                <c:pt idx="6">
                  <c:v>0.53</c:v>
                </c:pt>
                <c:pt idx="7">
                  <c:v>0.66</c:v>
                </c:pt>
                <c:pt idx="8">
                  <c:v>0.77</c:v>
                </c:pt>
                <c:pt idx="9">
                  <c:v>0.34</c:v>
                </c:pt>
                <c:pt idx="10">
                  <c:v>0.23</c:v>
                </c:pt>
                <c:pt idx="11">
                  <c:v>0.65</c:v>
                </c:pt>
                <c:pt idx="12">
                  <c:v>0.23</c:v>
                </c:pt>
                <c:pt idx="13">
                  <c:v>0.27</c:v>
                </c:pt>
                <c:pt idx="14">
                  <c:v>0.15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2.13</c:v>
                </c:pt>
                <c:pt idx="1">
                  <c:v>2.0699999999999998</c:v>
                </c:pt>
                <c:pt idx="2">
                  <c:v>2.14</c:v>
                </c:pt>
                <c:pt idx="3">
                  <c:v>1.94</c:v>
                </c:pt>
                <c:pt idx="4">
                  <c:v>2.88</c:v>
                </c:pt>
                <c:pt idx="5">
                  <c:v>1.69</c:v>
                </c:pt>
                <c:pt idx="6">
                  <c:v>1.45</c:v>
                </c:pt>
                <c:pt idx="7">
                  <c:v>1.1100000000000001</c:v>
                </c:pt>
                <c:pt idx="8">
                  <c:v>1.31</c:v>
                </c:pt>
                <c:pt idx="9">
                  <c:v>1.06</c:v>
                </c:pt>
                <c:pt idx="10">
                  <c:v>0.97</c:v>
                </c:pt>
                <c:pt idx="11">
                  <c:v>0.85</c:v>
                </c:pt>
                <c:pt idx="12">
                  <c:v>0.59</c:v>
                </c:pt>
                <c:pt idx="13">
                  <c:v>0.56999999999999995</c:v>
                </c:pt>
                <c:pt idx="14">
                  <c:v>0.73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4.0999999999999996</c:v>
                </c:pt>
                <c:pt idx="1">
                  <c:v>2.5299999999999998</c:v>
                </c:pt>
                <c:pt idx="2">
                  <c:v>1.97</c:v>
                </c:pt>
                <c:pt idx="3">
                  <c:v>1.52</c:v>
                </c:pt>
                <c:pt idx="4">
                  <c:v>0.95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  <c:pt idx="11">
                  <c:v>0.27</c:v>
                </c:pt>
                <c:pt idx="12">
                  <c:v>0.24</c:v>
                </c:pt>
                <c:pt idx="13">
                  <c:v>0.19</c:v>
                </c:pt>
                <c:pt idx="14">
                  <c:v>0.2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1.1200000000000001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  <c:pt idx="11">
                  <c:v>0.28999999999999998</c:v>
                </c:pt>
                <c:pt idx="12">
                  <c:v>0.38</c:v>
                </c:pt>
                <c:pt idx="13">
                  <c:v>0.48</c:v>
                </c:pt>
                <c:pt idx="14">
                  <c:v>0.28000000000000003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9.56</c:v>
                </c:pt>
                <c:pt idx="1">
                  <c:v>4.9000000000000004</c:v>
                </c:pt>
                <c:pt idx="2">
                  <c:v>3.92</c:v>
                </c:pt>
                <c:pt idx="3">
                  <c:v>2.72</c:v>
                </c:pt>
                <c:pt idx="4">
                  <c:v>2.68</c:v>
                </c:pt>
                <c:pt idx="5">
                  <c:v>2.69</c:v>
                </c:pt>
                <c:pt idx="6">
                  <c:v>2.27</c:v>
                </c:pt>
                <c:pt idx="7">
                  <c:v>1.4</c:v>
                </c:pt>
                <c:pt idx="8">
                  <c:v>1</c:v>
                </c:pt>
                <c:pt idx="9">
                  <c:v>0.81</c:v>
                </c:pt>
                <c:pt idx="10">
                  <c:v>0.7</c:v>
                </c:pt>
                <c:pt idx="11">
                  <c:v>0.53</c:v>
                </c:pt>
                <c:pt idx="12">
                  <c:v>0.49</c:v>
                </c:pt>
                <c:pt idx="13">
                  <c:v>0.51</c:v>
                </c:pt>
                <c:pt idx="14">
                  <c:v>0.38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531104"/>
        <c:axId val="192531496"/>
      </c:lineChart>
      <c:catAx>
        <c:axId val="192531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192531496"/>
        <c:crosses val="autoZero"/>
        <c:auto val="1"/>
        <c:lblAlgn val="ctr"/>
        <c:lblOffset val="100"/>
        <c:tickLblSkip val="2"/>
        <c:noMultiLvlLbl val="0"/>
      </c:catAx>
      <c:valAx>
        <c:axId val="1925314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 i="0" baseline="0" dirty="0" smtClean="0">
                    <a:effectLst/>
                  </a:rPr>
                  <a:t>Reported cases/100,000 population                     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253110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6619434952706382"/>
          <c:y val="0.22677052868391451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2"/>
              <c:layout>
                <c:manualLayout>
                  <c:x val="9.8932332677165349E-2"/>
                  <c:y val="-1.0406988188976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87</c:v>
                </c:pt>
                <c:pt idx="1">
                  <c:v>646</c:v>
                </c:pt>
                <c:pt idx="2">
                  <c:v>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9556617922762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17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0033"/>
            </a:solidFill>
          </c:spPr>
          <c:invertIfNegative val="0"/>
          <c:dPt>
            <c:idx val="2"/>
            <c:invertIfNegative val="0"/>
            <c:bubble3D val="0"/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485</c:v>
                </c:pt>
                <c:pt idx="1">
                  <c:v>411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732</c:v>
                </c:pt>
                <c:pt idx="1">
                  <c:v>811</c:v>
                </c:pt>
                <c:pt idx="2">
                  <c:v>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2533064"/>
        <c:axId val="192532672"/>
      </c:barChart>
      <c:valAx>
        <c:axId val="192532672"/>
        <c:scaling>
          <c:orientation val="minMax"/>
          <c:max val="12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92533064"/>
        <c:crosses val="autoZero"/>
        <c:crossBetween val="between"/>
        <c:majorUnit val="200"/>
      </c:valAx>
      <c:catAx>
        <c:axId val="19253306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/>
            </a:pPr>
            <a:endParaRPr lang="en-US"/>
          </a:p>
        </c:txPr>
        <c:crossAx val="19253267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124390701162342"/>
          <c:y val="0.63520137569010771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14</c:v>
                </c:pt>
                <c:pt idx="2">
                  <c:v>19</c:v>
                </c:pt>
                <c:pt idx="3">
                  <c:v>13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443</c:v>
                </c:pt>
                <c:pt idx="1">
                  <c:v>606</c:v>
                </c:pt>
                <c:pt idx="2">
                  <c:v>502</c:v>
                </c:pt>
                <c:pt idx="3">
                  <c:v>487</c:v>
                </c:pt>
                <c:pt idx="4">
                  <c:v>449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788</c:v>
                </c:pt>
                <c:pt idx="1">
                  <c:v>619</c:v>
                </c:pt>
                <c:pt idx="2">
                  <c:v>718</c:v>
                </c:pt>
                <c:pt idx="3">
                  <c:v>739</c:v>
                </c:pt>
                <c:pt idx="4">
                  <c:v>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251328"/>
        <c:axId val="206250936"/>
      </c:barChart>
      <c:valAx>
        <c:axId val="206250936"/>
        <c:scaling>
          <c:orientation val="minMax"/>
          <c:max val="12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206251328"/>
        <c:crosses val="autoZero"/>
        <c:crossBetween val="between"/>
      </c:valAx>
      <c:catAx>
        <c:axId val="20625132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20625093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868438320209958"/>
          <c:y val="0.24402955250732258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number of hepatitis A cases declined by 90.8%, from 13,397 in 2000 to 1,239 in 2014.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2010 through 2014, the number of hepatitis A cases decreased by 25.8% (from 1,670 to 1,239); this number decreased 20.7% over the years 2012–2014, from 1,562 to 1,239. </a:t>
            </a:r>
          </a:p>
          <a:p>
            <a:pPr defTabSz="91424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2000–2014, rates of hepatitis A declined, except for an increase in 2012 and 2013 among all age groups excluding those aged 0–9 and 10–19 years.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comparing the 2014 hepatitis A rates of all age groups, persons aged 20–29 years had the highest rate (0.55 cases per 100,000 population); persons aged 0–9 years had the lowest rate (0.10 cases per 100,000 population).</a:t>
            </a:r>
          </a:p>
          <a:p>
            <a:pPr defTabSz="91424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2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2000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2011, rates of hepatitis A among males and females both declined, and by 2011, the rates in these two groups were similar.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2014, the incidence rate was 0.4 cases per 100,000 population for males and females.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24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0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2000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2007, rates of hepatitis A among Hispanics were generally higher than those of other racial/ethnic populations.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2008, the rate of hepatitis A has been higher for Asians/Pacific Islanders (0.73 cases per 100,000 population in 2014) than for other race/ethnic groups.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24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00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1,239 case-reports of hepatitis A received by CDC during 2014, a total of 506 (41%) cases did not include a response (i.e., a “yes” or “no” response to any of the questions about risk exposures and behaviors) to enable assessment of risk exposures or behaviors.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733 case-reports that had risk exposure/behavior information: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646 (88.1%) indicated no risk exposures/behaviors for hepatitis A and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87 (11.9%) indicated at least one risk exposures/behaviors for hepatitis A during the 2–6 weeks prior to onset of illness.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30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2.6a presents reported risk exposures/behaviors for hepatitis A during the incubation period, 2–6 weeks prior to onset of symptoms: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507 case-reports that included information about travel, 4.3% (n= 22) indicated traveling outside of the United States or Canada.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428 case-reports that included information about injection-drug use, 4.0% (n=17) indicated use of injection drugs.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44 case-reports from males that included information about sexual preference/practices, 9.1% (n=4) indicated having sex with another man.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93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/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2.6b presents reported risk exposures/behaviors during the incubation period, 2–6 weeks prior to onset of symptoms: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451 case-reports that contained information about contact with a hepatitis A-infected person, 1.8% (n=8) indicated sexual or household contact with a person confirmed or suspected of having hepatitis A.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620 case-reports that included information about employment or attendance at a nursery, day-care center, or preschool, 2.3% (n=14) indicated working at or attending a nursery, day care center, or preschool.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521 case-reports that included information about household contact with an employee of or a child attending a nursery, day-care center, or preschool, 3.6% (n=19) indicated such contact. 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500 case-reports that included information about linkage to an outbreak, 2.6% (n=13) indicated exposure that may have been linked to a common-source foodborne or waterborne outbreak.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451 case-reports that included information about additional contact (i.e., other than household or sexual contact) with someone confirmed or suspected of having hepatitis A, 0.4% (n=2) indicated such contact.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9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2.1. Reported number of acute hepatitis A cases — </a:t>
            </a:r>
            <a:r>
              <a:rPr lang="en-US" sz="2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2000–2014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29206087"/>
              </p:ext>
            </p:extLst>
          </p:nvPr>
        </p:nvGraphicFramePr>
        <p:xfrm>
          <a:off x="571500" y="1574800"/>
          <a:ext cx="8001000" cy="454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51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cs typeface="Arial" charset="0"/>
              </a:rPr>
              <a:t>Figure 2.2. </a:t>
            </a:r>
            <a:r>
              <a:rPr lang="en-US" sz="2400" b="1" dirty="0" smtClean="0">
                <a:ln w="11430"/>
                <a:cs typeface="Arial" charset="0"/>
              </a:rPr>
              <a:t>Incidence </a:t>
            </a:r>
            <a:r>
              <a:rPr lang="en-US" sz="2400" b="1" dirty="0">
                <a:ln w="11430"/>
                <a:cs typeface="Arial" charset="0"/>
              </a:rPr>
              <a:t>of acute hepatitis A,</a:t>
            </a:r>
            <a:br>
              <a:rPr lang="en-US" sz="2400" b="1" dirty="0">
                <a:ln w="11430"/>
                <a:cs typeface="Arial" charset="0"/>
              </a:rPr>
            </a:br>
            <a:r>
              <a:rPr lang="en-US" sz="2400" b="1" dirty="0">
                <a:ln w="11430"/>
                <a:cs typeface="Arial" charset="0"/>
              </a:rPr>
              <a:t> by age group — United States, </a:t>
            </a:r>
            <a:r>
              <a:rPr lang="en-US" sz="2400" b="1" dirty="0" smtClean="0">
                <a:ln w="11430"/>
                <a:cs typeface="Arial" charset="0"/>
              </a:rPr>
              <a:t>2000–2014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74189297"/>
              </p:ext>
            </p:extLst>
          </p:nvPr>
        </p:nvGraphicFramePr>
        <p:xfrm>
          <a:off x="381000" y="1367710"/>
          <a:ext cx="9677400" cy="4880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35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cs typeface="Arial" charset="0"/>
              </a:rPr>
              <a:t>Figure 2.3. </a:t>
            </a:r>
            <a:r>
              <a:rPr lang="en-US" sz="2400" b="1" dirty="0" smtClean="0">
                <a:ln w="11430"/>
                <a:cs typeface="Arial" charset="0"/>
              </a:rPr>
              <a:t>Incidence </a:t>
            </a:r>
            <a:r>
              <a:rPr lang="en-US" sz="2400" b="1" dirty="0">
                <a:ln w="11430"/>
                <a:cs typeface="Arial" charset="0"/>
              </a:rPr>
              <a:t>of acute hepatitis A,</a:t>
            </a:r>
            <a:br>
              <a:rPr lang="en-US" sz="2400" b="1" dirty="0">
                <a:ln w="11430"/>
                <a:cs typeface="Arial" charset="0"/>
              </a:rPr>
            </a:br>
            <a:r>
              <a:rPr lang="en-US" sz="2400" b="1" dirty="0">
                <a:ln w="11430"/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cs typeface="Arial" charset="0"/>
              </a:rPr>
              <a:t>2000–2014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43774166"/>
              </p:ext>
            </p:extLst>
          </p:nvPr>
        </p:nvGraphicFramePr>
        <p:xfrm>
          <a:off x="914400" y="1397000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1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cs typeface="Arial" charset="0"/>
              </a:rPr>
              <a:t>Figure </a:t>
            </a:r>
            <a:r>
              <a:rPr lang="en-US" sz="2400" b="1" dirty="0" smtClean="0">
                <a:ln w="11430"/>
                <a:cs typeface="Arial" charset="0"/>
              </a:rPr>
              <a:t>2.4. Incidence </a:t>
            </a:r>
            <a:r>
              <a:rPr lang="en-US" sz="2400" b="1" dirty="0">
                <a:ln w="11430"/>
                <a:cs typeface="Arial" charset="0"/>
              </a:rPr>
              <a:t>of acute hepatitis A,</a:t>
            </a:r>
            <a:br>
              <a:rPr lang="en-US" sz="2400" b="1" dirty="0">
                <a:ln w="11430"/>
                <a:cs typeface="Arial" charset="0"/>
              </a:rPr>
            </a:br>
            <a:r>
              <a:rPr lang="en-US" sz="2400" b="1" dirty="0">
                <a:ln w="11430"/>
                <a:cs typeface="Arial" charset="0"/>
              </a:rPr>
              <a:t> by </a:t>
            </a:r>
            <a:r>
              <a:rPr lang="en-US" sz="2400" b="1" dirty="0" smtClean="0">
                <a:ln w="11430"/>
                <a:cs typeface="Arial" charset="0"/>
              </a:rPr>
              <a:t>race/ethnicity — </a:t>
            </a:r>
            <a:r>
              <a:rPr lang="en-US" sz="2400" b="1" dirty="0">
                <a:ln w="11430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cs typeface="Arial" charset="0"/>
              </a:rPr>
              <a:t>2000–2014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03568261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37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Availability of risk exposures/behaviors associated with acute hepatitis A — United States, 2014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0292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Source: </a:t>
            </a:r>
            <a:r>
              <a:rPr lang="en-US" sz="11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11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601772729"/>
              </p:ext>
            </p:extLst>
          </p:nvPr>
        </p:nvGraphicFramePr>
        <p:xfrm>
          <a:off x="1524000" y="1295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90678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400" b="1" dirty="0" smtClean="0">
                <a:ln w="11430"/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 — United States, 2014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638800"/>
            <a:ext cx="670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1,239 case reports of hepatitis A were received in 2014.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No risk data reported.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¶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A total of 645 hepatitis A cases were reported among males in 2014.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572000" y="5609510"/>
            <a:ext cx="1352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4058617002"/>
              </p:ext>
            </p:extLst>
          </p:nvPr>
        </p:nvGraphicFramePr>
        <p:xfrm>
          <a:off x="304800" y="1295400"/>
          <a:ext cx="853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 smtClean="0">
                <a:ln w="11430"/>
                <a:latin typeface="+mn-lt"/>
                <a:cs typeface="Arial" charset="0"/>
              </a:rPr>
              <a:t>Figure 2.6b. Acute hepatitis A reports*,</a:t>
            </a:r>
            <a:br>
              <a:rPr lang="en-US" sz="2400" b="1" dirty="0" smtClean="0">
                <a:ln w="11430"/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 — United States, 2014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715000"/>
            <a:ext cx="502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A total of 1,239 case reports with hepatitis A were received in 2014.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 </a:t>
            </a:r>
          </a:p>
          <a:p>
            <a:pPr eaLnBrk="0" hangingPunct="0"/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No risk data reported.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550245023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419600" y="5609510"/>
            <a:ext cx="1352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14781</TotalTime>
  <Words>1000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Myriad Web Pro</vt:lpstr>
      <vt:lpstr>Symbol</vt:lpstr>
      <vt:lpstr>Times New Roman</vt:lpstr>
      <vt:lpstr>Wingdings</vt:lpstr>
      <vt:lpstr>NCHHSTP_PPT_dark(</vt:lpstr>
      <vt:lpstr>Figure 2.1. Reported number of acute hepatitis A cases — United States, 2000–2014</vt:lpstr>
      <vt:lpstr>Figure 2.2. Incidence of acute hepatitis A,  by age group — United States, 2000–2014</vt:lpstr>
      <vt:lpstr>Figure 2.3. Incidence of acute hepatitis A,   by sex — United States, 2000–2014</vt:lpstr>
      <vt:lpstr>Figure 2.4. Incidence of acute hepatitis A,  by race/ethnicity — United States, 2000–2014</vt:lpstr>
      <vt:lpstr>Figure 2.5. Availability of risk exposures/behaviors associated with acute hepatitis A — United States, 2014</vt:lpstr>
      <vt:lpstr>Figure 2.6a.  Acute hepatitis A reports*, by risk exposure/behavior† — United States, 2014</vt:lpstr>
      <vt:lpstr>Figure 2.6b. Acute hepatitis A reports*, by risk exposure/behavior† — United States, 2014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530</cp:revision>
  <cp:lastPrinted>2012-04-16T17:55:55Z</cp:lastPrinted>
  <dcterms:created xsi:type="dcterms:W3CDTF">2010-03-26T18:21:29Z</dcterms:created>
  <dcterms:modified xsi:type="dcterms:W3CDTF">2016-05-17T21:53:14Z</dcterms:modified>
</cp:coreProperties>
</file>