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notesMasterIdLst>
    <p:notesMasterId r:id="rId3"/>
  </p:notesMasterIdLst>
  <p:handoutMasterIdLst>
    <p:handoutMasterId r:id="rId4"/>
  </p:handoutMasterIdLst>
  <p:sldIdLst>
    <p:sldId id="288" r:id="rId2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FBB0A3"/>
    <a:srgbClr val="9E5ECE"/>
    <a:srgbClr val="488DB8"/>
    <a:srgbClr val="022C5E"/>
    <a:srgbClr val="FFFF99"/>
    <a:srgbClr val="5AA545"/>
    <a:srgbClr val="06C6A6"/>
    <a:srgbClr val="6BE2EF"/>
    <a:srgbClr val="E4E04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338" autoAdjust="0"/>
    <p:restoredTop sz="71593" autoAdjust="0"/>
  </p:normalViewPr>
  <p:slideViewPr>
    <p:cSldViewPr>
      <p:cViewPr varScale="1">
        <p:scale>
          <a:sx n="78" d="100"/>
          <a:sy n="78" d="100"/>
        </p:scale>
        <p:origin x="-114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2022" y="-84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1442725909261343"/>
          <c:y val="3.168543372754519E-2"/>
          <c:w val="0.74685250281214843"/>
          <c:h val="0.86037270416691802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Yes</c:v>
                </c:pt>
              </c:strCache>
            </c:strRef>
          </c:tx>
          <c:invertIfNegative val="0"/>
          <c:dLbls>
            <c:dLbl>
              <c:idx val="8"/>
              <c:delete val="1"/>
            </c:dLbl>
            <c:txPr>
              <a:bodyPr/>
              <a:lstStyle/>
              <a:p>
                <a:pPr>
                  <a:defRPr>
                    <a:solidFill>
                      <a:schemeClr val="tx2"/>
                    </a:solidFill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5"/>
                <c:pt idx="0">
                  <c:v>Sexual/household contact with hepatitis A-infected person</c:v>
                </c:pt>
                <c:pt idx="1">
                  <c:v>Child/employee in a daycare center</c:v>
                </c:pt>
                <c:pt idx="2">
                  <c:v>Contact with a daycare child or employee</c:v>
                </c:pt>
                <c:pt idx="3">
                  <c:v>Food/waterborne outbreak</c:v>
                </c:pt>
                <c:pt idx="4">
                  <c:v>Other contact with hepatitis A patient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38</c:v>
                </c:pt>
                <c:pt idx="1">
                  <c:v>14</c:v>
                </c:pt>
                <c:pt idx="2">
                  <c:v>34</c:v>
                </c:pt>
                <c:pt idx="3">
                  <c:v>13</c:v>
                </c:pt>
                <c:pt idx="4">
                  <c:v>23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No</c:v>
                </c:pt>
              </c:strCache>
            </c:strRef>
          </c:tx>
          <c:invertIfNegative val="0"/>
          <c:dLbls>
            <c:dLbl>
              <c:idx val="8"/>
              <c:delete val="1"/>
            </c:dLbl>
            <c:txPr>
              <a:bodyPr/>
              <a:lstStyle/>
              <a:p>
                <a:pPr>
                  <a:defRPr>
                    <a:solidFill>
                      <a:schemeClr val="tx1"/>
                    </a:solidFill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5"/>
                <c:pt idx="0">
                  <c:v>Sexual/household contact with hepatitis A-infected person</c:v>
                </c:pt>
                <c:pt idx="1">
                  <c:v>Child/employee in a daycare center</c:v>
                </c:pt>
                <c:pt idx="2">
                  <c:v>Contact with a daycare child or employee</c:v>
                </c:pt>
                <c:pt idx="3">
                  <c:v>Food/waterborne outbreak</c:v>
                </c:pt>
                <c:pt idx="4">
                  <c:v>Other contact with hepatitis A patient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716</c:v>
                </c:pt>
                <c:pt idx="1">
                  <c:v>859</c:v>
                </c:pt>
                <c:pt idx="2">
                  <c:v>758</c:v>
                </c:pt>
                <c:pt idx="3">
                  <c:v>690</c:v>
                </c:pt>
                <c:pt idx="4">
                  <c:v>731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Missing§</c:v>
                </c:pt>
              </c:strCache>
            </c:strRef>
          </c:tx>
          <c:spPr>
            <a:solidFill>
              <a:schemeClr val="tx1"/>
            </a:solidFill>
          </c:spPr>
          <c:invertIfNegative val="0"/>
          <c:dLbls>
            <c:txPr>
              <a:bodyPr/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5"/>
                <c:pt idx="0">
                  <c:v>Sexual/household contact with hepatitis A-infected person</c:v>
                </c:pt>
                <c:pt idx="1">
                  <c:v>Child/employee in a daycare center</c:v>
                </c:pt>
                <c:pt idx="2">
                  <c:v>Contact with a daycare child or employee</c:v>
                </c:pt>
                <c:pt idx="3">
                  <c:v>Food/waterborne outbreak</c:v>
                </c:pt>
                <c:pt idx="4">
                  <c:v>Other contact with hepatitis A patient</c:v>
                </c:pt>
              </c:strCache>
            </c:strRef>
          </c:cat>
          <c:val>
            <c:numRef>
              <c:f>Sheet1!$D$2:$D$6</c:f>
              <c:numCache>
                <c:formatCode>General</c:formatCode>
                <c:ptCount val="5"/>
                <c:pt idx="0">
                  <c:v>808</c:v>
                </c:pt>
                <c:pt idx="1">
                  <c:v>689</c:v>
                </c:pt>
                <c:pt idx="2">
                  <c:v>770</c:v>
                </c:pt>
                <c:pt idx="3">
                  <c:v>859</c:v>
                </c:pt>
                <c:pt idx="4">
                  <c:v>808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113010944"/>
        <c:axId val="113009408"/>
      </c:barChart>
      <c:valAx>
        <c:axId val="113009408"/>
        <c:scaling>
          <c:orientation val="minMax"/>
          <c:max val="1000"/>
        </c:scaling>
        <c:delete val="0"/>
        <c:axPos val="t"/>
        <c:majorGridlines/>
        <c:numFmt formatCode="General" sourceLinked="1"/>
        <c:majorTickMark val="none"/>
        <c:minorTickMark val="none"/>
        <c:tickLblPos val="high"/>
        <c:txPr>
          <a:bodyPr rot="0" vert="horz" anchor="t" anchorCtr="0"/>
          <a:lstStyle/>
          <a:p>
            <a:pPr>
              <a:defRPr/>
            </a:pPr>
            <a:endParaRPr lang="en-US"/>
          </a:p>
        </c:txPr>
        <c:crossAx val="113010944"/>
        <c:crosses val="autoZero"/>
        <c:crossBetween val="between"/>
      </c:valAx>
      <c:catAx>
        <c:axId val="113010944"/>
        <c:scaling>
          <c:orientation val="maxMin"/>
        </c:scaling>
        <c:delete val="0"/>
        <c:axPos val="l"/>
        <c:numFmt formatCode="General" sourceLinked="1"/>
        <c:majorTickMark val="cross"/>
        <c:minorTickMark val="none"/>
        <c:tickLblPos val="nextTo"/>
        <c:spPr>
          <a:ln w="19050"/>
        </c:spPr>
        <c:txPr>
          <a:bodyPr rot="0" vert="horz" anchor="ctr" anchorCtr="0"/>
          <a:lstStyle/>
          <a:p>
            <a:pPr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400" b="0"/>
            </a:pPr>
            <a:endParaRPr lang="en-US"/>
          </a:p>
        </c:txPr>
        <c:crossAx val="113009408"/>
        <c:crosses val="autoZero"/>
        <c:auto val="0"/>
        <c:lblAlgn val="ctr"/>
        <c:lblOffset val="50"/>
        <c:tickMarkSkip val="1"/>
        <c:noMultiLvlLbl val="0"/>
      </c:catAx>
      <c:spPr>
        <a:ln>
          <a:solidFill>
            <a:schemeClr val="tx1"/>
          </a:solidFill>
        </a:ln>
      </c:spPr>
    </c:plotArea>
    <c:legend>
      <c:legendPos val="r"/>
      <c:layout>
        <c:manualLayout>
          <c:xMode val="edge"/>
          <c:yMode val="edge"/>
          <c:x val="0.81231533558305202"/>
          <c:y val="0.39669573319458579"/>
          <c:w val="0.14155371203599551"/>
          <c:h val="0.22389127065166756"/>
        </c:manualLayout>
      </c:layout>
      <c:overlay val="1"/>
      <c:spPr>
        <a:noFill/>
      </c:spPr>
    </c:legend>
    <c:plotVisOnly val="1"/>
    <c:dispBlanksAs val="gap"/>
    <c:showDLblsOverMax val="0"/>
  </c:chart>
  <c:txPr>
    <a:bodyPr/>
    <a:lstStyle/>
    <a:p>
      <a:pPr>
        <a:spcBef>
          <a:spcPts val="0"/>
        </a:spcBef>
        <a:spcAft>
          <a:spcPts val="0"/>
        </a:spcAft>
        <a:defRPr sz="1800"/>
      </a:pPr>
      <a:endParaRPr lang="en-US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0.15833</cdr:x>
      <cdr:y>0.09859</cdr:y>
    </cdr:from>
    <cdr:to>
      <cdr:x>0.25833</cdr:x>
      <cdr:y>0.26761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47800" y="53340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eaLnBrk="0" hangingPunct="0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9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fld id="{62F3CAEC-39C7-40F8-99B5-F518E6398476}" type="datetimeFigureOut">
              <a:rPr lang="en-US"/>
              <a:pPr>
                <a:defRPr/>
              </a:pPr>
              <a:t>8/25/2014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eaLnBrk="0" hangingPunct="0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9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fld id="{8D63A9B1-16ED-499D-92BF-65F2F9F3AD2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737675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b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9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7"/>
            <a:ext cx="560705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b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9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/>
            </a:lvl1pPr>
          </a:lstStyle>
          <a:p>
            <a:pPr>
              <a:defRPr/>
            </a:pPr>
            <a:fld id="{BF2162EA-B22B-4C65-8CF4-41453BBF4B5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120510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4720" y="4415790"/>
            <a:ext cx="5140960" cy="4183380"/>
          </a:xfrm>
          <a:noFill/>
          <a:ln/>
        </p:spPr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Figure 2.6b presents patient engagement in selected risk behaviors and exposures during the incubation period, 2–6 weeks prior to onset of symptoms: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Of the 754 case reports that contained information about contact, 5.0% (n=38) involved persons who had sexual or household contact with a person confirmed or suspected of having hepatitis A.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Of the 873 case reports that included information about employment or attendance at a nursery, day-care center, or preschool, 1.6% (n=14) involved persons who worked at or attended a nursery, day-care center, or preschool.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Of the 792 case reports that included information about household contact with an employee of or a child attending a nursery, day-care center, or preschool, 4.3% (n=34) indicated such contact. 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Of the 703 case reports that had information about linkage to an outbreak, 1.8% (n=13) indicated exposure that may have been linked to a common-source foodborne or waterborne outbreak.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Of the 754 case reports that included information about additional contact (i.e., other than household or sexual contact) with someone confirmed or suspected of having hepatitis A, 3.1% (n=23) of persons reported such contact. </a:t>
            </a:r>
          </a:p>
          <a:p>
            <a:endParaRPr lang="en-US" sz="1200" kern="1200" dirty="0" smtClean="0">
              <a:solidFill>
                <a:schemeClr val="tx1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F2162EA-B22B-4C65-8CF4-41453BBF4B54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4572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="1" baseline="0">
                <a:solidFill>
                  <a:schemeClr val="bg2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Presenters Name – Myriad Pro, Bold, 20pt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1371600" y="4267200"/>
            <a:ext cx="6400800" cy="1295400"/>
          </a:xfrm>
          <a:prstGeom prst="rect">
            <a:avLst/>
          </a:prstGeom>
        </p:spPr>
        <p:txBody>
          <a:bodyPr/>
          <a:lstStyle>
            <a:lvl1pPr algn="ctr">
              <a:lnSpc>
                <a:spcPts val="2000"/>
              </a:lnSpc>
              <a:buNone/>
              <a:defRPr sz="18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z="1800" dirty="0" smtClean="0"/>
              <a:t>Title of Presenter –Myriad Pro, 18pt</a:t>
            </a:r>
          </a:p>
          <a:p>
            <a:pPr lvl="0"/>
            <a:endParaRPr lang="en-US" sz="1800" dirty="0" smtClean="0"/>
          </a:p>
          <a:p>
            <a:pPr lvl="0"/>
            <a:r>
              <a:rPr lang="en-US" sz="1800" dirty="0" smtClean="0"/>
              <a:t>Title of Event</a:t>
            </a:r>
          </a:p>
          <a:p>
            <a:pPr lvl="0"/>
            <a:r>
              <a:rPr lang="en-US" sz="1800" dirty="0" smtClean="0"/>
              <a:t>Date of Event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981200"/>
            <a:ext cx="8229600" cy="1676400"/>
          </a:xfrm>
          <a:prstGeom prst="rect">
            <a:avLst/>
          </a:prstGeom>
        </p:spPr>
        <p:txBody>
          <a:bodyPr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Title of Presentation – Myriad Pro</a:t>
            </a:r>
            <a:br>
              <a:rPr lang="en-US" dirty="0" smtClean="0"/>
            </a:br>
            <a:r>
              <a:rPr lang="en-US" dirty="0" smtClean="0"/>
              <a:t> Bold, Shadow 28pt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2286000" y="6272784"/>
            <a:ext cx="5105400" cy="18288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Place Descriptor Here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2286000" y="6464808"/>
            <a:ext cx="5105400" cy="22860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Place Descriptor Here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har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endParaRPr lang="en-US" noProof="0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Headline – Myriad Pro, Bold, Shadow, 28pt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600201"/>
            <a:ext cx="8229600" cy="4191000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q"/>
              <a:defRPr sz="2400" b="1" baseline="0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 baseline="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 smtClean="0"/>
              <a:t>First level – Myriad Pro, Bold, 24pt</a:t>
            </a:r>
          </a:p>
          <a:p>
            <a:pPr lvl="1"/>
            <a:r>
              <a:rPr lang="en-US" dirty="0" smtClean="0"/>
              <a:t>Second level – Myriad Pro, 20pt</a:t>
            </a:r>
          </a:p>
          <a:p>
            <a:pPr lvl="2"/>
            <a:r>
              <a:rPr lang="en-US" dirty="0" smtClean="0"/>
              <a:t>Third level – Myriad Pro, 18pt	</a:t>
            </a:r>
          </a:p>
          <a:p>
            <a:pPr lvl="3"/>
            <a:r>
              <a:rPr lang="en-US" dirty="0" smtClean="0"/>
              <a:t>Fourth level – Myriad Pro, 18pt</a:t>
            </a:r>
          </a:p>
          <a:p>
            <a:pPr lvl="4"/>
            <a:r>
              <a:rPr lang="en-US" dirty="0" smtClean="0"/>
              <a:t>Fifth level – Myriad Pro, 18pt</a:t>
            </a:r>
            <a:endParaRPr lang="en-US" dirty="0"/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5791200"/>
            <a:ext cx="8229600" cy="609600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ts val="1100"/>
              </a:lnSpc>
              <a:buNone/>
              <a:defRPr sz="11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*Citations and references – Myriad Pro, 11pt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ata Slide (for content heavy tables and charts)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Headline – Myriad Pro, Bold, Shadow, 28pt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600201"/>
            <a:ext cx="8229600" cy="4191000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q"/>
              <a:defRPr sz="2400" b="1" baseline="0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 baseline="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 smtClean="0"/>
              <a:t>First level – Myriad Pro, Bold, 24pt</a:t>
            </a:r>
          </a:p>
          <a:p>
            <a:pPr lvl="1"/>
            <a:r>
              <a:rPr lang="en-US" dirty="0" smtClean="0"/>
              <a:t>Second level – Myriad Pro, 20pt</a:t>
            </a:r>
          </a:p>
          <a:p>
            <a:pPr lvl="2"/>
            <a:r>
              <a:rPr lang="en-US" dirty="0" smtClean="0"/>
              <a:t>Third level – Myriad Pro, 18pt	</a:t>
            </a:r>
          </a:p>
          <a:p>
            <a:pPr lvl="3"/>
            <a:r>
              <a:rPr lang="en-US" dirty="0" smtClean="0"/>
              <a:t>Fourth level – Myriad Pro, 18pt</a:t>
            </a:r>
          </a:p>
          <a:p>
            <a:pPr lvl="4"/>
            <a:r>
              <a:rPr lang="en-US" dirty="0" smtClean="0"/>
              <a:t>Fifth level – Myriad Pro, 18pt</a:t>
            </a:r>
            <a:endParaRPr lang="en-US" dirty="0"/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5791200"/>
            <a:ext cx="8229600" cy="609600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ts val="1100"/>
              </a:lnSpc>
              <a:buNone/>
              <a:defRPr sz="11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*Citations and references – Myriad Pro, 11pt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Badg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4572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="1" baseline="0">
                <a:solidFill>
                  <a:schemeClr val="bg2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Presenters Name – Myriad Pro, Bold, 20pt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1371600" y="4267200"/>
            <a:ext cx="6400800" cy="1295400"/>
          </a:xfrm>
          <a:prstGeom prst="rect">
            <a:avLst/>
          </a:prstGeom>
        </p:spPr>
        <p:txBody>
          <a:bodyPr/>
          <a:lstStyle>
            <a:lvl1pPr algn="ctr">
              <a:lnSpc>
                <a:spcPts val="2000"/>
              </a:lnSpc>
              <a:buNone/>
              <a:defRPr sz="18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z="1800" dirty="0" smtClean="0"/>
              <a:t>Title of Presenter –Myriad Pro, 18pt</a:t>
            </a:r>
          </a:p>
          <a:p>
            <a:pPr lvl="0"/>
            <a:endParaRPr lang="en-US" sz="1800" dirty="0" smtClean="0"/>
          </a:p>
          <a:p>
            <a:pPr lvl="0"/>
            <a:r>
              <a:rPr lang="en-US" sz="1800" dirty="0" smtClean="0"/>
              <a:t>Title of Event</a:t>
            </a:r>
          </a:p>
          <a:p>
            <a:pPr lvl="0"/>
            <a:r>
              <a:rPr lang="en-US" sz="1800" dirty="0" smtClean="0"/>
              <a:t>Date of Event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981200"/>
            <a:ext cx="8229600" cy="1676400"/>
          </a:xfrm>
          <a:prstGeom prst="rect">
            <a:avLst/>
          </a:prstGeom>
        </p:spPr>
        <p:txBody>
          <a:bodyPr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Title of Presentation – Myriad Pro</a:t>
            </a:r>
            <a:br>
              <a:rPr lang="en-US" dirty="0" smtClean="0"/>
            </a:br>
            <a:r>
              <a:rPr lang="en-US" dirty="0" smtClean="0"/>
              <a:t> Bold, Shadow 28pt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sic Content Badg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Headline – Myriad Pro, Bold, Shadow, 28pt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600201"/>
            <a:ext cx="8229600" cy="4191000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q"/>
              <a:defRPr sz="2400" b="1" baseline="0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 baseline="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 smtClean="0"/>
              <a:t>First level – Myriad Pro, Bold, 24pt</a:t>
            </a:r>
          </a:p>
          <a:p>
            <a:pPr lvl="1"/>
            <a:r>
              <a:rPr lang="en-US" dirty="0" smtClean="0"/>
              <a:t>Second level – Myriad Pro, 20pt</a:t>
            </a:r>
          </a:p>
          <a:p>
            <a:pPr lvl="2"/>
            <a:r>
              <a:rPr lang="en-US" dirty="0" smtClean="0"/>
              <a:t>Third level – Myriad Pro, 18pt	</a:t>
            </a:r>
          </a:p>
          <a:p>
            <a:pPr lvl="3"/>
            <a:r>
              <a:rPr lang="en-US" dirty="0" smtClean="0"/>
              <a:t>Fourth level – Myriad Pro, 18pt</a:t>
            </a:r>
          </a:p>
          <a:p>
            <a:pPr lvl="4"/>
            <a:r>
              <a:rPr lang="en-US" dirty="0" smtClean="0"/>
              <a:t>Fifth level – Myriad Pro, 18pt</a:t>
            </a:r>
            <a:endParaRPr lang="en-US" dirty="0"/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5791200"/>
            <a:ext cx="6705600" cy="609600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ts val="1100"/>
              </a:lnSpc>
              <a:buNone/>
              <a:defRPr sz="11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*Citations and references – Myriad Pro, 11pt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lnSpc>
                <a:spcPts val="3800"/>
              </a:lnSpc>
              <a:defRPr sz="3600" b="1" cap="all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Section Header</a:t>
            </a:r>
            <a:br>
              <a:rPr lang="en-US" dirty="0" smtClean="0"/>
            </a:br>
            <a:r>
              <a:rPr lang="en-US" dirty="0" smtClean="0"/>
              <a:t>Myriad Pro, bold, shadow, 36pt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lnSpc>
                <a:spcPts val="2200"/>
              </a:lnSpc>
              <a:buNone/>
              <a:defRPr sz="2000" baseline="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Subhead – Myriad Pro, 20pt</a:t>
            </a:r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Header – Myriad Pro, bold, shadow, 20pt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575050" y="273051"/>
            <a:ext cx="5111750" cy="5518150"/>
          </a:xfrm>
          <a:prstGeom prst="rect">
            <a:avLst/>
          </a:prstGeom>
        </p:spPr>
        <p:txBody>
          <a:bodyPr anchor="ctr" anchorCtr="0"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q"/>
              <a:defRPr sz="2400" b="1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First level – Myriad Pro, bold, 24pt</a:t>
            </a:r>
          </a:p>
          <a:p>
            <a:pPr lvl="1"/>
            <a:r>
              <a:rPr lang="en-US" dirty="0" smtClean="0"/>
              <a:t>Second level – Myriad Pro, 20pt</a:t>
            </a:r>
          </a:p>
          <a:p>
            <a:pPr lvl="2"/>
            <a:r>
              <a:rPr lang="en-US" dirty="0" smtClean="0"/>
              <a:t>Third level – Myriad Pro, 18pt	</a:t>
            </a:r>
          </a:p>
          <a:p>
            <a:pPr lvl="3"/>
            <a:r>
              <a:rPr lang="en-US" dirty="0" smtClean="0"/>
              <a:t>Fourth level – Myriad Pro, 18pt</a:t>
            </a:r>
          </a:p>
          <a:p>
            <a:pPr lvl="4"/>
            <a:r>
              <a:rPr lang="en-US" dirty="0" smtClean="0"/>
              <a:t>Fifth level – Myriad Pro, 18pt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457200" y="1435101"/>
            <a:ext cx="3008313" cy="435609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aseline="0">
                <a:solidFill>
                  <a:schemeClr val="bg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Paragraph of type</a:t>
            </a:r>
          </a:p>
          <a:p>
            <a:pPr lvl="0"/>
            <a:r>
              <a:rPr lang="en-US" dirty="0" smtClean="0"/>
              <a:t>Myriad Pro, 14pt</a:t>
            </a:r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5791200"/>
            <a:ext cx="8229600" cy="609600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ts val="1100"/>
              </a:lnSpc>
              <a:buNone/>
              <a:defRPr sz="11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*Citations and references – Myriad Pro, 11pt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Photo Title – Myriad Pro, Bold, Shadow, 20pt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ln w="25400">
            <a:solidFill>
              <a:schemeClr val="bg2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aseline="0">
                <a:solidFill>
                  <a:schemeClr val="bg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Caption or credits for photo – Myriad Pro, 14pt</a:t>
            </a:r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sing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1981200"/>
            <a:ext cx="6400800" cy="20574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800" b="1" baseline="0">
                <a:solidFill>
                  <a:schemeClr val="bg2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Closing– Myriad Pro, Bold, 28pt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371600" y="4706034"/>
            <a:ext cx="5943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1600 Clifton Road NE, Atlanta, GA 30333</a:t>
            </a:r>
          </a:p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Telephone, 1-800-CDC-INFO (232-4636)/TTY: 1-888-232-6348</a:t>
            </a:r>
          </a:p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E-mail: cdcinfo@cdc.gov 	Web: www.cdc.gov</a:t>
            </a:r>
          </a:p>
        </p:txBody>
      </p:sp>
      <p:sp>
        <p:nvSpPr>
          <p:cNvPr id="10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2286000" y="6272784"/>
            <a:ext cx="5105400" cy="18288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Place Descriptor Here</a:t>
            </a:r>
            <a:endParaRPr lang="en-US" dirty="0"/>
          </a:p>
        </p:txBody>
      </p:sp>
      <p:sp>
        <p:nvSpPr>
          <p:cNvPr id="12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2286000" y="6464808"/>
            <a:ext cx="5105400" cy="22860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Place Descriptor Here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371600" y="4432012"/>
            <a:ext cx="6400800" cy="2923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300" b="0" dirty="0" smtClean="0">
                <a:solidFill>
                  <a:schemeClr val="tx2"/>
                </a:solidFill>
                <a:latin typeface="+mj-lt"/>
              </a:rPr>
              <a:t>For more information please contact Centers for Disease Control and Prevention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371600" y="4706034"/>
            <a:ext cx="5943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1600 Clifton Road NE, Atlanta, GA 30333</a:t>
            </a:r>
          </a:p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Telephone, 1-800-CDC-INFO (232-4636)/TTY: 1-888-232-6348</a:t>
            </a:r>
          </a:p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E-mail: cdcinfo@cdc.gov 	Web: www.cdc.gov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371600" y="5421868"/>
            <a:ext cx="5943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900" b="0" dirty="0" smtClean="0">
                <a:solidFill>
                  <a:schemeClr val="tx2"/>
                </a:solidFill>
                <a:latin typeface="+mj-lt"/>
              </a:rPr>
              <a:t>The findings</a:t>
            </a:r>
            <a:r>
              <a:rPr lang="en-US" sz="900" b="0" baseline="0" dirty="0" smtClean="0">
                <a:solidFill>
                  <a:schemeClr val="tx2"/>
                </a:solidFill>
                <a:latin typeface="+mj-lt"/>
              </a:rPr>
              <a:t> and conclusions in this report are those of the authors and do not necessarily represent the official position of the Centers for Disease Control and Prevention.</a:t>
            </a:r>
            <a:endParaRPr lang="en-US" sz="900" b="0" dirty="0" smtClean="0">
              <a:solidFill>
                <a:schemeClr val="tx2"/>
              </a:solidFill>
              <a:latin typeface="+mj-lt"/>
            </a:endParaRPr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</p:sldLayoutIdLst>
  <p:transition>
    <p:fad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/>
          </p:cNvSpPr>
          <p:nvPr>
            <p:ph type="title" idx="4294967295"/>
          </p:nvPr>
        </p:nvSpPr>
        <p:spPr>
          <a:xfrm>
            <a:off x="152400" y="457200"/>
            <a:ext cx="8763000" cy="914400"/>
          </a:xfrm>
          <a:prstGeom prst="rect">
            <a:avLst/>
          </a:prstGeo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>
              <a:lnSpc>
                <a:spcPts val="3200"/>
              </a:lnSpc>
            </a:pPr>
            <a:r>
              <a:rPr lang="en-US" sz="2800" b="1" dirty="0" smtClean="0">
                <a:ln w="11430"/>
                <a:latin typeface="+mn-lt"/>
                <a:cs typeface="Arial" charset="0"/>
              </a:rPr>
              <a:t>Figure 2.6b.  Acute hepatitis A reports*,</a:t>
            </a:r>
            <a:br>
              <a:rPr lang="en-US" sz="2800" b="1" dirty="0" smtClean="0">
                <a:ln w="11430"/>
                <a:latin typeface="+mn-lt"/>
                <a:cs typeface="Arial" charset="0"/>
              </a:rPr>
            </a:br>
            <a:r>
              <a:rPr lang="en-US" sz="2800" b="1" dirty="0" smtClean="0">
                <a:ln w="11430"/>
                <a:latin typeface="+mn-lt"/>
                <a:cs typeface="Arial" charset="0"/>
              </a:rPr>
              <a:t>by risk exposure</a:t>
            </a:r>
            <a:r>
              <a:rPr lang="en-US" sz="2800" b="1" baseline="30000" dirty="0" smtClean="0">
                <a:ln w="11430"/>
                <a:latin typeface="+mn-lt"/>
                <a:cs typeface="Arial" pitchFamily="34" charset="0"/>
              </a:rPr>
              <a:t>†</a:t>
            </a:r>
            <a:r>
              <a:rPr lang="en-US" sz="2800" b="1" dirty="0" smtClean="0">
                <a:ln w="11430"/>
                <a:latin typeface="+mn-lt"/>
                <a:cs typeface="Arial" charset="0"/>
              </a:rPr>
              <a:t> — United States, 2012</a:t>
            </a:r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533400" y="5791200"/>
            <a:ext cx="50292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800" b="0" dirty="0" smtClean="0">
                <a:solidFill>
                  <a:schemeClr val="bg2"/>
                </a:solidFill>
                <a:latin typeface="+mn-lt"/>
              </a:rPr>
              <a:t>*A total of 1,562 case reports with hepatitis A were received in 2012.  </a:t>
            </a:r>
          </a:p>
          <a:p>
            <a:pPr eaLnBrk="0" hangingPunct="0"/>
            <a:r>
              <a:rPr lang="en-US" sz="1200" b="0" baseline="30000" dirty="0" smtClean="0">
                <a:solidFill>
                  <a:schemeClr val="bg2"/>
                </a:solidFill>
                <a:latin typeface="Myriad Pro" pitchFamily="34" charset="0"/>
                <a:cs typeface="Arial" charset="0"/>
              </a:rPr>
              <a:t>†</a:t>
            </a:r>
            <a:r>
              <a:rPr lang="en-US" sz="800" b="0" baseline="30000" dirty="0" smtClean="0">
                <a:solidFill>
                  <a:schemeClr val="bg2"/>
                </a:solidFill>
                <a:latin typeface="Myriad Pro" pitchFamily="34" charset="0"/>
              </a:rPr>
              <a:t> </a:t>
            </a:r>
            <a:r>
              <a:rPr lang="en-US" sz="800" b="0" dirty="0" smtClean="0">
                <a:solidFill>
                  <a:schemeClr val="bg2"/>
                </a:solidFill>
                <a:latin typeface="+mn-lt"/>
              </a:rPr>
              <a:t>More than one risk exposure may be indicated on each case report. </a:t>
            </a:r>
          </a:p>
          <a:p>
            <a:pPr eaLnBrk="0" hangingPunct="0"/>
            <a:r>
              <a:rPr lang="en-US" sz="1200" b="0" baseline="8000" dirty="0" smtClean="0">
                <a:solidFill>
                  <a:schemeClr val="bg2"/>
                </a:solidFill>
                <a:latin typeface="Myriad Pro" pitchFamily="34" charset="0"/>
              </a:rPr>
              <a:t>§</a:t>
            </a:r>
            <a:r>
              <a:rPr lang="en-US" sz="1200" b="0" baseline="30000" dirty="0" smtClean="0">
                <a:solidFill>
                  <a:schemeClr val="bg2"/>
                </a:solidFill>
                <a:latin typeface="+mn-lt"/>
              </a:rPr>
              <a:t> </a:t>
            </a:r>
            <a:r>
              <a:rPr lang="en-US" sz="800" b="0" dirty="0" smtClean="0">
                <a:solidFill>
                  <a:schemeClr val="bg2"/>
                </a:solidFill>
                <a:latin typeface="+mn-lt"/>
              </a:rPr>
              <a:t>No risk data reported.</a:t>
            </a:r>
          </a:p>
          <a:p>
            <a:pPr eaLnBrk="0" hangingPunct="0"/>
            <a:r>
              <a:rPr lang="en-US" sz="800" b="0" dirty="0" smtClean="0">
                <a:solidFill>
                  <a:schemeClr val="bg2"/>
                </a:solidFill>
                <a:latin typeface="+mn-lt"/>
                <a:cs typeface="Arial" charset="0"/>
              </a:rPr>
              <a:t>Source</a:t>
            </a:r>
            <a:r>
              <a:rPr lang="en-US" sz="800" b="0" dirty="0">
                <a:solidFill>
                  <a:schemeClr val="bg2"/>
                </a:solidFill>
                <a:latin typeface="+mn-lt"/>
                <a:cs typeface="Arial" charset="0"/>
              </a:rPr>
              <a:t>: National Notifiable Diseases Surveillance System (NNDSS)</a:t>
            </a:r>
          </a:p>
        </p:txBody>
      </p:sp>
      <p:graphicFrame>
        <p:nvGraphicFramePr>
          <p:cNvPr id="47" name="Chart 46"/>
          <p:cNvGraphicFramePr/>
          <p:nvPr>
            <p:extLst>
              <p:ext uri="{D42A27DB-BD31-4B8C-83A1-F6EECF244321}">
                <p14:modId xmlns:p14="http://schemas.microsoft.com/office/powerpoint/2010/main" val="2275242343"/>
              </p:ext>
            </p:extLst>
          </p:nvPr>
        </p:nvGraphicFramePr>
        <p:xfrm>
          <a:off x="304800" y="1295400"/>
          <a:ext cx="8534400" cy="44089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Rectangle 49"/>
          <p:cNvSpPr>
            <a:spLocks noChangeArrowheads="1"/>
          </p:cNvSpPr>
          <p:nvPr/>
        </p:nvSpPr>
        <p:spPr bwMode="auto">
          <a:xfrm>
            <a:off x="4038600" y="5609510"/>
            <a:ext cx="1551707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</a:rPr>
              <a:t>Number of cases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CHHSTP_PPT_dark(">
  <a:themeElements>
    <a:clrScheme name="NCBDD Dark PPT Colors">
      <a:dk1>
        <a:srgbClr val="FFC000"/>
      </a:dk1>
      <a:lt1>
        <a:srgbClr val="0F56DC"/>
      </a:lt1>
      <a:dk2>
        <a:srgbClr val="FFFFFF"/>
      </a:dk2>
      <a:lt2>
        <a:srgbClr val="FFFFFF"/>
      </a:lt2>
      <a:accent1>
        <a:srgbClr val="7CA295"/>
      </a:accent1>
      <a:accent2>
        <a:srgbClr val="8A343D"/>
      </a:accent2>
      <a:accent3>
        <a:srgbClr val="6639B7"/>
      </a:accent3>
      <a:accent4>
        <a:srgbClr val="D47B22"/>
      </a:accent4>
      <a:accent5>
        <a:srgbClr val="EAAB00"/>
      </a:accent5>
      <a:accent6>
        <a:srgbClr val="7F7F7F"/>
      </a:accent6>
      <a:hlink>
        <a:srgbClr val="007D57"/>
      </a:hlink>
      <a:folHlink>
        <a:srgbClr val="FFFFFF"/>
      </a:folHlink>
    </a:clrScheme>
    <a:fontScheme name="CDC Myriad Web Pro">
      <a:majorFont>
        <a:latin typeface="Myriad Web Pro"/>
        <a:ea typeface=""/>
        <a:cs typeface=""/>
      </a:majorFont>
      <a:minorFont>
        <a:latin typeface="Myriad Web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tpblue</Template>
  <TotalTime>16407</TotalTime>
  <Words>272</Words>
  <Application>Microsoft Office PowerPoint</Application>
  <PresentationFormat>On-screen Show (4:3)</PresentationFormat>
  <Paragraphs>13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NCHHSTP_PPT_dark(</vt:lpstr>
      <vt:lpstr>Figure 2.6b.  Acute hepatitis A reports*, by risk exposure† — United States, 2012</vt:lpstr>
    </vt:vector>
  </TitlesOfParts>
  <Company>ITSO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hdn0</dc:creator>
  <cp:lastModifiedBy>CDC User</cp:lastModifiedBy>
  <cp:revision>521</cp:revision>
  <cp:lastPrinted>2012-04-16T17:55:55Z</cp:lastPrinted>
  <dcterms:created xsi:type="dcterms:W3CDTF">2010-03-26T18:21:29Z</dcterms:created>
  <dcterms:modified xsi:type="dcterms:W3CDTF">2014-08-25T17:50:45Z</dcterms:modified>
</cp:coreProperties>
</file>