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95" r:id="rId2"/>
    <p:sldId id="293" r:id="rId3"/>
    <p:sldId id="297" r:id="rId4"/>
    <p:sldId id="296" r:id="rId5"/>
    <p:sldId id="288" r:id="rId6"/>
    <p:sldId id="289" r:id="rId7"/>
    <p:sldId id="29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70964" autoAdjust="0"/>
  </p:normalViewPr>
  <p:slideViewPr>
    <p:cSldViewPr>
      <p:cViewPr varScale="1">
        <p:scale>
          <a:sx n="70" d="100"/>
          <a:sy n="70" d="100"/>
        </p:scale>
        <p:origin x="-134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4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 formatCode="General">
                  <c:v>3197</c:v>
                </c:pt>
                <c:pt idx="1">
                  <c:v>1640</c:v>
                </c:pt>
                <c:pt idx="2">
                  <c:v>1223</c:v>
                </c:pt>
                <c:pt idx="3" formatCode="General">
                  <c:v>891</c:v>
                </c:pt>
                <c:pt idx="4" formatCode="General">
                  <c:v>758</c:v>
                </c:pt>
                <c:pt idx="5" formatCode="General">
                  <c:v>694</c:v>
                </c:pt>
                <c:pt idx="6" formatCode="General">
                  <c:v>802</c:v>
                </c:pt>
                <c:pt idx="7" formatCode="General">
                  <c:v>849</c:v>
                </c:pt>
                <c:pt idx="8" formatCode="General">
                  <c:v>878</c:v>
                </c:pt>
                <c:pt idx="9" formatCode="General">
                  <c:v>781</c:v>
                </c:pt>
                <c:pt idx="10">
                  <c:v>850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643584"/>
        <c:axId val="36645888"/>
      </c:lineChart>
      <c:catAx>
        <c:axId val="36643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3664588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6458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6643584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0.11</c:v>
                </c:pt>
                <c:pt idx="1">
                  <c:v>0.08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0.79</c:v>
                </c:pt>
                <c:pt idx="1">
                  <c:v>0.53</c:v>
                </c:pt>
                <c:pt idx="2">
                  <c:v>0.56000000000000005</c:v>
                </c:pt>
                <c:pt idx="3">
                  <c:v>0.5</c:v>
                </c:pt>
                <c:pt idx="4">
                  <c:v>0.4</c:v>
                </c:pt>
                <c:pt idx="5">
                  <c:v>0.4</c:v>
                </c:pt>
                <c:pt idx="6">
                  <c:v>0.52</c:v>
                </c:pt>
                <c:pt idx="7">
                  <c:v>0.54</c:v>
                </c:pt>
                <c:pt idx="8">
                  <c:v>0.62</c:v>
                </c:pt>
                <c:pt idx="9">
                  <c:v>0.66</c:v>
                </c:pt>
                <c:pt idx="10">
                  <c:v>0.75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1.7</c:v>
                </c:pt>
                <c:pt idx="1">
                  <c:v>0.97</c:v>
                </c:pt>
                <c:pt idx="2">
                  <c:v>0.77</c:v>
                </c:pt>
                <c:pt idx="3">
                  <c:v>0.5</c:v>
                </c:pt>
                <c:pt idx="4">
                  <c:v>0.4</c:v>
                </c:pt>
                <c:pt idx="5">
                  <c:v>0.44</c:v>
                </c:pt>
                <c:pt idx="6">
                  <c:v>0.45</c:v>
                </c:pt>
                <c:pt idx="7">
                  <c:v>0.48</c:v>
                </c:pt>
                <c:pt idx="8">
                  <c:v>0.46</c:v>
                </c:pt>
                <c:pt idx="9">
                  <c:v>0.49</c:v>
                </c:pt>
                <c:pt idx="10">
                  <c:v>0.6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2.83</c:v>
                </c:pt>
                <c:pt idx="1">
                  <c:v>1.5</c:v>
                </c:pt>
                <c:pt idx="2">
                  <c:v>0.92</c:v>
                </c:pt>
                <c:pt idx="3">
                  <c:v>0.6</c:v>
                </c:pt>
                <c:pt idx="4">
                  <c:v>0.51</c:v>
                </c:pt>
                <c:pt idx="5">
                  <c:v>0.39</c:v>
                </c:pt>
                <c:pt idx="6">
                  <c:v>0.42</c:v>
                </c:pt>
                <c:pt idx="7">
                  <c:v>0.49</c:v>
                </c:pt>
                <c:pt idx="8">
                  <c:v>0.45</c:v>
                </c:pt>
                <c:pt idx="9">
                  <c:v>0.43</c:v>
                </c:pt>
                <c:pt idx="10">
                  <c:v>0.33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1.5</c:v>
                </c:pt>
                <c:pt idx="1">
                  <c:v>0.73</c:v>
                </c:pt>
                <c:pt idx="2">
                  <c:v>0.44</c:v>
                </c:pt>
                <c:pt idx="3">
                  <c:v>0.34</c:v>
                </c:pt>
                <c:pt idx="4">
                  <c:v>0.28000000000000003</c:v>
                </c:pt>
                <c:pt idx="5">
                  <c:v>0.23</c:v>
                </c:pt>
                <c:pt idx="6">
                  <c:v>0.28000000000000003</c:v>
                </c:pt>
                <c:pt idx="7">
                  <c:v>0.31</c:v>
                </c:pt>
                <c:pt idx="8">
                  <c:v>0.35</c:v>
                </c:pt>
                <c:pt idx="9">
                  <c:v>0.22</c:v>
                </c:pt>
                <c:pt idx="10">
                  <c:v>0.25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0.6</c:v>
                </c:pt>
                <c:pt idx="1">
                  <c:v>0.28999999999999998</c:v>
                </c:pt>
                <c:pt idx="2">
                  <c:v>0.14000000000000001</c:v>
                </c:pt>
                <c:pt idx="3">
                  <c:v>0.11</c:v>
                </c:pt>
                <c:pt idx="4">
                  <c:v>0.09</c:v>
                </c:pt>
                <c:pt idx="5">
                  <c:v>7.0000000000000007E-2</c:v>
                </c:pt>
                <c:pt idx="6">
                  <c:v>0.09</c:v>
                </c:pt>
                <c:pt idx="7">
                  <c:v>0.08</c:v>
                </c:pt>
                <c:pt idx="8">
                  <c:v>0.09</c:v>
                </c:pt>
                <c:pt idx="9">
                  <c:v>0.04</c:v>
                </c:pt>
                <c:pt idx="10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29600"/>
        <c:axId val="36731904"/>
      </c:lineChart>
      <c:catAx>
        <c:axId val="36729600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367319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7319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3672960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2138639848236286"/>
          <c:y val="0.10356951122929062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1.4</c:v>
                </c:pt>
                <c:pt idx="1">
                  <c:v>0.76</c:v>
                </c:pt>
                <c:pt idx="2">
                  <c:v>0.53</c:v>
                </c:pt>
                <c:pt idx="3">
                  <c:v>0.37</c:v>
                </c:pt>
                <c:pt idx="4">
                  <c:v>0.28999999999999998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0.31</c:v>
                </c:pt>
                <c:pt idx="9">
                  <c:v>0.28000000000000003</c:v>
                </c:pt>
                <c:pt idx="10">
                  <c:v>0.32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0.83</c:v>
                </c:pt>
                <c:pt idx="1">
                  <c:v>0.44</c:v>
                </c:pt>
                <c:pt idx="2">
                  <c:v>0.33</c:v>
                </c:pt>
                <c:pt idx="3">
                  <c:v>0.26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0.26</c:v>
                </c:pt>
                <c:pt idx="10">
                  <c:v>0.26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22464"/>
        <c:axId val="36237312"/>
      </c:lineChart>
      <c:catAx>
        <c:axId val="36222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671859633297625"/>
              <c:y val="0.945290996892425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362373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2373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6222464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0.52</c:v>
                </c:pt>
                <c:pt idx="1">
                  <c:v>0.56000000000000005</c:v>
                </c:pt>
                <c:pt idx="2">
                  <c:v>0.57999999999999996</c:v>
                </c:pt>
                <c:pt idx="3">
                  <c:v>0.32</c:v>
                </c:pt>
                <c:pt idx="4">
                  <c:v>0.52</c:v>
                </c:pt>
                <c:pt idx="5">
                  <c:v>0.31</c:v>
                </c:pt>
                <c:pt idx="6">
                  <c:v>0.6</c:v>
                </c:pt>
                <c:pt idx="7">
                  <c:v>0.46</c:v>
                </c:pt>
                <c:pt idx="8">
                  <c:v>0.57999999999999996</c:v>
                </c:pt>
                <c:pt idx="9">
                  <c:v>0.46</c:v>
                </c:pt>
                <c:pt idx="10">
                  <c:v>1.01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0.14000000000000001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0.02</c:v>
                </c:pt>
                <c:pt idx="6">
                  <c:v>7.0000000000000007E-2</c:v>
                </c:pt>
                <c:pt idx="7">
                  <c:v>0.02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1.29</c:v>
                </c:pt>
                <c:pt idx="1">
                  <c:v>0.66</c:v>
                </c:pt>
                <c:pt idx="2">
                  <c:v>0.37</c:v>
                </c:pt>
                <c:pt idx="3">
                  <c:v>0.27</c:v>
                </c:pt>
                <c:pt idx="4">
                  <c:v>0.17</c:v>
                </c:pt>
                <c:pt idx="5">
                  <c:v>0.11</c:v>
                </c:pt>
                <c:pt idx="6">
                  <c:v>0.16</c:v>
                </c:pt>
                <c:pt idx="7">
                  <c:v>0.18</c:v>
                </c:pt>
                <c:pt idx="8">
                  <c:v>0.16</c:v>
                </c:pt>
                <c:pt idx="9">
                  <c:v>0.12</c:v>
                </c:pt>
                <c:pt idx="10">
                  <c:v>0.11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0.64</c:v>
                </c:pt>
                <c:pt idx="1">
                  <c:v>0.42</c:v>
                </c:pt>
                <c:pt idx="2">
                  <c:v>0.35</c:v>
                </c:pt>
                <c:pt idx="3">
                  <c:v>0.27</c:v>
                </c:pt>
                <c:pt idx="4">
                  <c:v>0.2</c:v>
                </c:pt>
                <c:pt idx="5">
                  <c:v>0.21</c:v>
                </c:pt>
                <c:pt idx="6">
                  <c:v>0.24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0.31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0.36</c:v>
                </c:pt>
                <c:pt idx="1">
                  <c:v>0.36</c:v>
                </c:pt>
                <c:pt idx="2">
                  <c:v>0.28999999999999998</c:v>
                </c:pt>
                <c:pt idx="3">
                  <c:v>0.17</c:v>
                </c:pt>
                <c:pt idx="4">
                  <c:v>0.12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91328"/>
        <c:axId val="36293632"/>
      </c:lineChart>
      <c:catAx>
        <c:axId val="36291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216393906644031"/>
              <c:y val="0.942881826354976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362936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2936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629132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3028105861767272"/>
          <c:y val="1.5944541225430696E-3"/>
          <c:w val="0.46692462270341206"/>
          <c:h val="0.50595410925195439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324</c:v>
                </c:pt>
                <c:pt idx="1">
                  <c:v>198</c:v>
                </c:pt>
                <c:pt idx="2">
                  <c:v>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70204747844019499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39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406</c:v>
                </c:pt>
                <c:pt idx="1">
                  <c:v>320</c:v>
                </c:pt>
                <c:pt idx="2">
                  <c:v>281</c:v>
                </c:pt>
                <c:pt idx="3">
                  <c:v>300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437</c:v>
                </c:pt>
                <c:pt idx="1">
                  <c:v>529</c:v>
                </c:pt>
                <c:pt idx="2">
                  <c:v>530</c:v>
                </c:pt>
                <c:pt idx="3">
                  <c:v>525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436992"/>
        <c:axId val="36435456"/>
      </c:barChart>
      <c:valAx>
        <c:axId val="36435456"/>
        <c:scaling>
          <c:orientation val="minMax"/>
          <c:max val="5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36436992"/>
        <c:crosses val="autoZero"/>
        <c:crossBetween val="between"/>
      </c:valAx>
      <c:catAx>
        <c:axId val="3643699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3643545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695819272590912"/>
          <c:y val="0.38229326331842883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202</c:v>
                </c:pt>
                <c:pt idx="1">
                  <c:v>7</c:v>
                </c:pt>
                <c:pt idx="2">
                  <c:v>21</c:v>
                </c:pt>
                <c:pt idx="3">
                  <c:v>109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179</c:v>
                </c:pt>
                <c:pt idx="1">
                  <c:v>61</c:v>
                </c:pt>
                <c:pt idx="2">
                  <c:v>96</c:v>
                </c:pt>
                <c:pt idx="3">
                  <c:v>219</c:v>
                </c:pt>
                <c:pt idx="4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469</c:v>
                </c:pt>
                <c:pt idx="1">
                  <c:v>386</c:v>
                </c:pt>
                <c:pt idx="2">
                  <c:v>733</c:v>
                </c:pt>
                <c:pt idx="3">
                  <c:v>522</c:v>
                </c:pt>
                <c:pt idx="4">
                  <c:v>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1508608"/>
        <c:axId val="81507072"/>
      </c:barChart>
      <c:valAx>
        <c:axId val="81507072"/>
        <c:scaling>
          <c:orientation val="minMax"/>
          <c:max val="7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81508608"/>
        <c:crosses val="autoZero"/>
        <c:crossBetween val="between"/>
      </c:valAx>
      <c:catAx>
        <c:axId val="8150860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8150707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0877851806985803"/>
          <c:y val="6.446340040828244E-2"/>
          <c:w val="0.15162034232900376"/>
          <c:h val="0.3631364829396332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C declined rapidly until 2002 and has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remained stable for the past 8 years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 There were 850 cases in 2010.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Prior to 2002, incidence rates for acute hepatitis C decreased for all age groups (excluding the 0–19 year age group); rates remained fairly constant from 2002 through 2010.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rates were highest among persons aged 20–29 years (0.75 cases per 100,000 population) and lowest among persons ≥60 years of age (0.05 cases per 100,000 population).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Incidence rates of acute hepatitis C decreased dramatically for both males and females through 2003 and remained fairly constant from 2004 through 2010.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for males declined faster than rates for females and by 2004, the rates were nearly equal.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rates for males and females were both estimated at 0.3 cases per 100,000 population.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for acute hepatitis C decreased for all racial/ethnic populations through 2003.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2002–2010, the incidence rate of acute hepatitis C remained below 0.5 cases per 100,000 for all racial/ethnic populations except AI/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 the rate for hepatitis C was lowest among APIs (0.04 case per 100,000 population) and highest among AI/ANs (0.46 case per 100,000 population).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850 case reports of acute hepatitis C received by CDC during 2010, 328 (39%) did not include a response (i.e., a “yes” or “no” response to any of the questions about risk behaviors and exposures) to enable assessment of risk behaviors or exposures.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522 (61%) case reports that had complete information, 38% (n=198) indicated no risk behaviors/exposures for hepatitis C infection, and 62% (n=324) indicated at least one risk behavior/exposure for hepatitis C infection during the 6 weeks to 6 months prior to illness onset.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dirty="0">
              <a:latin typeface="+mn-lt"/>
            </a:endParaRP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413 </a:t>
            </a:r>
            <a:r>
              <a:rPr lang="en-US" dirty="0">
                <a:latin typeface="+mn-lt"/>
              </a:rPr>
              <a:t>case reports that contained information about occupational exposures, </a:t>
            </a:r>
            <a:r>
              <a:rPr lang="en-US" dirty="0" smtClean="0">
                <a:latin typeface="+mn-lt"/>
              </a:rPr>
              <a:t>1.7%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n=7) </a:t>
            </a:r>
            <a:r>
              <a:rPr lang="en-US" dirty="0">
                <a:latin typeface="+mn-lt"/>
              </a:rPr>
              <a:t>involved persons employed in a medical, dental, or other field involving contact with human blood.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321 </a:t>
            </a:r>
            <a:r>
              <a:rPr lang="en-US" dirty="0">
                <a:latin typeface="+mn-lt"/>
              </a:rPr>
              <a:t>case reports that had information about receipt of dialysis or a kidney transplant, 0.3% (n=1) indicated patient receipt of dialysis or a kidney transplant.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320 </a:t>
            </a:r>
            <a:r>
              <a:rPr lang="en-US" dirty="0">
                <a:latin typeface="+mn-lt"/>
              </a:rPr>
              <a:t>case reports that had information about surgery, </a:t>
            </a:r>
            <a:r>
              <a:rPr lang="en-US" dirty="0" smtClean="0">
                <a:latin typeface="+mn-lt"/>
              </a:rPr>
              <a:t>12.2%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n=39</a:t>
            </a:r>
            <a:r>
              <a:rPr lang="en-US" dirty="0">
                <a:latin typeface="+mn-lt"/>
              </a:rPr>
              <a:t>) were among persons who had undergone surgery.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325 </a:t>
            </a:r>
            <a:r>
              <a:rPr lang="en-US" dirty="0">
                <a:latin typeface="+mn-lt"/>
              </a:rPr>
              <a:t>case reports that included information about needle sticks, </a:t>
            </a:r>
            <a:r>
              <a:rPr lang="en-US" dirty="0" smtClean="0">
                <a:latin typeface="+mn-lt"/>
              </a:rPr>
              <a:t>7.7%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n=25) </a:t>
            </a:r>
            <a:r>
              <a:rPr lang="en-US" dirty="0">
                <a:latin typeface="+mn-lt"/>
              </a:rPr>
              <a:t>indicated accidental needle stick/puncture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dirty="0">
              <a:latin typeface="+mn-lt"/>
            </a:endParaRPr>
          </a:p>
          <a:p>
            <a:pPr lvl="0"/>
            <a:r>
              <a:rPr lang="en-US" dirty="0" smtClean="0">
                <a:latin typeface="+mn-lt"/>
              </a:rPr>
              <a:t>Of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381 case </a:t>
            </a:r>
            <a:r>
              <a:rPr lang="en-US" dirty="0">
                <a:latin typeface="+mn-lt"/>
              </a:rPr>
              <a:t>reports that had information about injection-drug use, </a:t>
            </a:r>
            <a:r>
              <a:rPr lang="en-US" dirty="0" smtClean="0">
                <a:latin typeface="+mn-lt"/>
              </a:rPr>
              <a:t>53.0%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n=202) </a:t>
            </a:r>
            <a:r>
              <a:rPr lang="en-US" dirty="0">
                <a:latin typeface="+mn-lt"/>
              </a:rPr>
              <a:t>noted use of these drugs.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68 case </a:t>
            </a:r>
            <a:r>
              <a:rPr lang="en-US" dirty="0">
                <a:latin typeface="+mn-lt"/>
              </a:rPr>
              <a:t>reports from males that included information about sexual preferences/practices, </a:t>
            </a:r>
            <a:r>
              <a:rPr lang="en-US" dirty="0" smtClean="0">
                <a:latin typeface="+mn-lt"/>
              </a:rPr>
              <a:t>10.3%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n=7) </a:t>
            </a:r>
            <a:r>
              <a:rPr lang="en-US" dirty="0">
                <a:latin typeface="+mn-lt"/>
              </a:rPr>
              <a:t>indicated sex with another man. 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117 case </a:t>
            </a:r>
            <a:r>
              <a:rPr lang="en-US" dirty="0">
                <a:latin typeface="+mn-lt"/>
              </a:rPr>
              <a:t>reports that had information about sexual contact, </a:t>
            </a:r>
            <a:r>
              <a:rPr lang="en-US" dirty="0" smtClean="0">
                <a:latin typeface="+mn-lt"/>
              </a:rPr>
              <a:t>17.9%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n=21) </a:t>
            </a:r>
            <a:r>
              <a:rPr lang="en-US" dirty="0">
                <a:latin typeface="+mn-lt"/>
              </a:rPr>
              <a:t>involved persons reporting sexual contact with a person with confirmed or suspected hepatitis C infection.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328 case </a:t>
            </a:r>
            <a:r>
              <a:rPr lang="en-US" dirty="0">
                <a:latin typeface="+mn-lt"/>
              </a:rPr>
              <a:t>reports that had information about number of sex partners, </a:t>
            </a:r>
            <a:r>
              <a:rPr lang="en-US" dirty="0" smtClean="0">
                <a:latin typeface="+mn-lt"/>
              </a:rPr>
              <a:t>33.2%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n=109) </a:t>
            </a:r>
            <a:r>
              <a:rPr lang="en-US" dirty="0">
                <a:latin typeface="+mn-lt"/>
              </a:rPr>
              <a:t>involved persons with ≥2 sex partners.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117 </a:t>
            </a:r>
            <a:r>
              <a:rPr lang="en-US" dirty="0">
                <a:latin typeface="+mn-lt"/>
              </a:rPr>
              <a:t>case reports that had information about household contact, </a:t>
            </a:r>
            <a:r>
              <a:rPr lang="en-US" dirty="0" smtClean="0">
                <a:latin typeface="+mn-lt"/>
              </a:rPr>
              <a:t>1.7%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n=2) </a:t>
            </a:r>
            <a:r>
              <a:rPr lang="en-US" dirty="0">
                <a:latin typeface="+mn-lt"/>
              </a:rPr>
              <a:t>indicated household contact with someone with confirmed or suspected hepatitis C infection.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4.1. Reported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number </a:t>
            </a: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of acute</a:t>
            </a:r>
            <a:b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C cases — United States,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874856"/>
              </p:ext>
            </p:extLst>
          </p:nvPr>
        </p:nvGraphicFramePr>
        <p:xfrm>
          <a:off x="381000" y="1197429"/>
          <a:ext cx="8382000" cy="5031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2929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  <a:p>
            <a:pPr eaLnBrk="0" hangingPunct="0"/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62776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4.2.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917291"/>
              </p:ext>
            </p:extLst>
          </p:nvPr>
        </p:nvGraphicFramePr>
        <p:xfrm>
          <a:off x="533400" y="1295400"/>
          <a:ext cx="826477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7183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4.3.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82147"/>
              </p:ext>
            </p:extLst>
          </p:nvPr>
        </p:nvGraphicFramePr>
        <p:xfrm>
          <a:off x="381000" y="1364865"/>
          <a:ext cx="7981950" cy="456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5953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4.4.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 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 by race/ethnicity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39448"/>
              </p:ext>
            </p:extLst>
          </p:nvPr>
        </p:nvGraphicFramePr>
        <p:xfrm>
          <a:off x="8382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8912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4.5. Distribution of risk exposures/behaviors associated with acute hepatitis C — United States,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2010</a:t>
            </a:r>
            <a:endParaRPr lang="en-US" sz="2400" b="1" cap="none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273981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09600" y="5181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dirty="0" smtClean="0">
                <a:solidFill>
                  <a:schemeClr val="bg2"/>
                </a:solidFill>
              </a:rPr>
              <a:t>*Includes case reports indicating the presence of at least one of the following risks 6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9906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4.6a.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2010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533400" y="5892225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850 case reports of hepatitis C were received in 2010.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800" dirty="0" smtClean="0">
                <a:solidFill>
                  <a:schemeClr val="bg2"/>
                </a:solidFill>
              </a:rPr>
              <a:t>More than one risk exposure may be indicated on each case report.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4262136884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962400" y="56211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421711782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9144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4.6b.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2010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8" name="Rectangle 4"/>
          <p:cNvSpPr>
            <a:spLocks noChangeArrowheads="1"/>
          </p:cNvSpPr>
          <p:nvPr/>
        </p:nvSpPr>
        <p:spPr bwMode="auto">
          <a:xfrm>
            <a:off x="685800" y="5692914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850 case reports of hepatitis C were received in 2010.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800" dirty="0" smtClean="0">
                <a:solidFill>
                  <a:schemeClr val="bg2"/>
                </a:solidFill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¶</a:t>
            </a:r>
            <a:r>
              <a:rPr lang="en-US" sz="800" dirty="0" smtClean="0">
                <a:solidFill>
                  <a:schemeClr val="bg2"/>
                </a:solidFill>
              </a:rPr>
              <a:t>A total of 454 hepatitis C cases were reported among males in 2010.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2573328180"/>
              </p:ext>
            </p:extLst>
          </p:nvPr>
        </p:nvGraphicFramePr>
        <p:xfrm>
          <a:off x="506437" y="1349514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4697437" y="56973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5315619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10028</TotalTime>
  <Words>753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4.1. Reported number of acute hepatitis C cases — United States, 2000–2010</vt:lpstr>
      <vt:lpstr>Figure 4.2. Incidence of acute hepatitis C,  by age group — United States, 2000–2010</vt:lpstr>
      <vt:lpstr>Figure 4.3. Incidence of acute hepatitis C,  by sex — United States, 2000–2010</vt:lpstr>
      <vt:lpstr>Figure 4.4. Incidence of acute hepatitis C,    by race/ethnicity — United States, 2000–2010</vt:lpstr>
      <vt:lpstr>Figure 4.5. Distribution of risk exposures/behaviors associated with acute hepatitis C — United States, 2010</vt:lpstr>
      <vt:lpstr>Figure 4.6a.  Acute hepatitis C reports,  by risk exposure† — United States, 2010</vt:lpstr>
      <vt:lpstr>Figure 4.6b.  Acute hepatitis C reports,  by risk behavior†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rmk2</cp:lastModifiedBy>
  <cp:revision>308</cp:revision>
  <cp:lastPrinted>2012-04-11T21:44:05Z</cp:lastPrinted>
  <dcterms:created xsi:type="dcterms:W3CDTF">2010-03-26T18:21:29Z</dcterms:created>
  <dcterms:modified xsi:type="dcterms:W3CDTF">2012-05-30T18:06:13Z</dcterms:modified>
</cp:coreProperties>
</file>