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99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tags/tag68.xml" ContentType="application/vnd.openxmlformats-officedocument.presentationml.tags+xml"/>
  <Override PartName="/ppt/tags/tag77.xml" ContentType="application/vnd.openxmlformats-officedocument.presentationml.tags+xml"/>
  <Override PartName="/ppt/tags/tag86.xml" ContentType="application/vnd.openxmlformats-officedocument.presentationml.tags+xml"/>
  <Override PartName="/ppt/tags/tag88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tags/tag75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Default Extension="vml" ContentType="application/vnd.openxmlformats-officedocument.vmlDrawing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slides/slide2.xml" ContentType="application/vnd.openxmlformats-officedocument.presentationml.slide+xml"/>
  <Override PartName="/ppt/tags/tag2.xml" ContentType="application/vnd.openxmlformats-officedocument.presentationml.tags+xml"/>
  <Default Extension="wmf" ContentType="image/x-wmf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71" r:id="rId12"/>
    <p:sldId id="272" r:id="rId13"/>
    <p:sldId id="273" r:id="rId14"/>
    <p:sldId id="269" r:id="rId15"/>
    <p:sldId id="270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03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24" autoAdjust="0"/>
  </p:normalViewPr>
  <p:slideViewPr>
    <p:cSldViewPr>
      <p:cViewPr varScale="1">
        <p:scale>
          <a:sx n="50" d="100"/>
          <a:sy n="50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CA97-284F-49A9-888D-829AD6192CF3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7F6A-307F-4003-B6D4-A785B06A0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CA97-284F-49A9-888D-829AD6192CF3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7F6A-307F-4003-B6D4-A785B06A0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CA97-284F-49A9-888D-829AD6192CF3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7F6A-307F-4003-B6D4-A785B06A0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CA97-284F-49A9-888D-829AD6192CF3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7F6A-307F-4003-B6D4-A785B06A0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CA97-284F-49A9-888D-829AD6192CF3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7F6A-307F-4003-B6D4-A785B06A0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CA97-284F-49A9-888D-829AD6192CF3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7F6A-307F-4003-B6D4-A785B06A0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CA97-284F-49A9-888D-829AD6192CF3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7F6A-307F-4003-B6D4-A785B06A0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CA97-284F-49A9-888D-829AD6192CF3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7F6A-307F-4003-B6D4-A785B06A0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CA97-284F-49A9-888D-829AD6192CF3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7F6A-307F-4003-B6D4-A785B06A0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CA97-284F-49A9-888D-829AD6192CF3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7F6A-307F-4003-B6D4-A785B06A0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CA97-284F-49A9-888D-829AD6192CF3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7F6A-307F-4003-B6D4-A785B06A0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CA97-284F-49A9-888D-829AD6192CF3}" type="datetimeFigureOut">
              <a:rPr lang="en-US" smtClean="0"/>
              <a:pPr/>
              <a:t>8/15/2010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77F6A-307F-4003-B6D4-A785B06A05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tags" Target="../tags/tag46.xml"/><Relationship Id="rId7" Type="http://schemas.openxmlformats.org/officeDocument/2006/relationships/image" Target="../media/image12.jpeg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image" Target="../media/image11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13" Type="http://schemas.openxmlformats.org/officeDocument/2006/relationships/tags" Target="../tags/tag60.xml"/><Relationship Id="rId18" Type="http://schemas.openxmlformats.org/officeDocument/2006/relationships/image" Target="../media/image1.jpeg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12" Type="http://schemas.openxmlformats.org/officeDocument/2006/relationships/tags" Target="../tags/tag5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6" Type="http://schemas.openxmlformats.org/officeDocument/2006/relationships/tags" Target="../tags/tag63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tags" Target="../tags/tag58.xml"/><Relationship Id="rId5" Type="http://schemas.openxmlformats.org/officeDocument/2006/relationships/tags" Target="../tags/tag52.xml"/><Relationship Id="rId15" Type="http://schemas.openxmlformats.org/officeDocument/2006/relationships/tags" Target="../tags/tag62.xml"/><Relationship Id="rId10" Type="http://schemas.openxmlformats.org/officeDocument/2006/relationships/tags" Target="../tags/tag57.xml"/><Relationship Id="rId4" Type="http://schemas.openxmlformats.org/officeDocument/2006/relationships/tags" Target="../tags/tag51.xml"/><Relationship Id="rId9" Type="http://schemas.openxmlformats.org/officeDocument/2006/relationships/tags" Target="../tags/tag56.xml"/><Relationship Id="rId14" Type="http://schemas.openxmlformats.org/officeDocument/2006/relationships/tags" Target="../tags/tag6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image" Target="../media/image8.jpeg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10" Type="http://schemas.openxmlformats.org/officeDocument/2006/relationships/tags" Target="../tags/tag73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tags" Target="../tags/tag92.xml"/><Relationship Id="rId18" Type="http://schemas.openxmlformats.org/officeDocument/2006/relationships/image" Target="../media/image11.jpeg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6" Type="http://schemas.openxmlformats.org/officeDocument/2006/relationships/tags" Target="../tags/tag95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10" Type="http://schemas.openxmlformats.org/officeDocument/2006/relationships/tags" Target="../tags/tag89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7.xml"/><Relationship Id="rId1" Type="http://schemas.openxmlformats.org/officeDocument/2006/relationships/tags" Target="../tags/tag9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9.xml"/><Relationship Id="rId1" Type="http://schemas.openxmlformats.org/officeDocument/2006/relationships/tags" Target="../tags/tag9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3" Type="http://schemas.openxmlformats.org/officeDocument/2006/relationships/tags" Target="../tags/tag10.xml"/><Relationship Id="rId21" Type="http://schemas.openxmlformats.org/officeDocument/2006/relationships/tags" Target="../tags/tag28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image" Target="../media/image1.jpeg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3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vmlDrawing" Target="../drawings/vmlDrawing1.v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10" Type="http://schemas.openxmlformats.org/officeDocument/2006/relationships/oleObject" Target="../embeddings/oleObject3.bin"/><Relationship Id="rId4" Type="http://schemas.openxmlformats.org/officeDocument/2006/relationships/tags" Target="../tags/tag31.xml"/><Relationship Id="rId9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tags" Target="../tags/tag42.xml"/><Relationship Id="rId7" Type="http://schemas.openxmlformats.org/officeDocument/2006/relationships/image" Target="../media/image9.jpeg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8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304800"/>
            <a:ext cx="7848600" cy="1600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Bayesian change point analysis of prevalence rates of chronic diseases by gender and race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2133600"/>
            <a:ext cx="73152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Trivellore Raghunathan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Chair and Professor of Biostatistics, School of Public Health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Research Professor, Institute for Social Research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Michigan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Presented at the National Conference on Health Statistics, August 16-18,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Prevalence rates of Hypertension</a:t>
            </a:r>
            <a:endParaRPr lang="en-US" dirty="0"/>
          </a:p>
        </p:txBody>
      </p:sp>
      <p:pic>
        <p:nvPicPr>
          <p:cNvPr id="4" name="Content Placeholder 3" descr="Hypertension5.jpeg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76200" y="533400"/>
            <a:ext cx="3200400" cy="3200400"/>
          </a:xfrm>
        </p:spPr>
      </p:pic>
      <p:pic>
        <p:nvPicPr>
          <p:cNvPr id="5" name="Content Placeholder 3" descr="Hypertension_gender5.jpe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4953001" y="533400"/>
            <a:ext cx="3276600" cy="3276600"/>
          </a:xfrm>
          <a:prstGeom prst="rect">
            <a:avLst/>
          </a:prstGeom>
        </p:spPr>
      </p:pic>
      <p:pic>
        <p:nvPicPr>
          <p:cNvPr id="6" name="Content Placeholder 3" descr="Hypertension_race5.jpe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2590800" y="3505200"/>
            <a:ext cx="32766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9" descr="Diabetes.jpeg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8" cstate="print"/>
          <a:stretch>
            <a:fillRect/>
          </a:stretch>
        </p:blipFill>
        <p:spPr>
          <a:xfrm>
            <a:off x="0" y="685800"/>
            <a:ext cx="8839200" cy="5943600"/>
          </a:xfrm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1981200" y="1447800"/>
            <a:ext cx="838200" cy="4267200"/>
          </a:xfrm>
          <a:prstGeom prst="rect">
            <a:avLst/>
          </a:prstGeom>
          <a:solidFill>
            <a:srgbClr val="2603BD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Diabetes by administration</a:t>
            </a:r>
            <a:endParaRPr lang="en-US" dirty="0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2819400" y="1447800"/>
            <a:ext cx="685800" cy="4267200"/>
          </a:xfrm>
          <a:prstGeom prst="rect">
            <a:avLst/>
          </a:prstGeom>
          <a:solidFill>
            <a:srgbClr val="FF00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3505200" y="1447800"/>
            <a:ext cx="381000" cy="4267200"/>
          </a:xfrm>
          <a:prstGeom prst="rect">
            <a:avLst/>
          </a:prstGeom>
          <a:solidFill>
            <a:srgbClr val="FF00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3886200" y="1447800"/>
            <a:ext cx="533400" cy="4267200"/>
          </a:xfrm>
          <a:prstGeom prst="rect">
            <a:avLst/>
          </a:prstGeom>
          <a:solidFill>
            <a:srgbClr val="2603BD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4419600" y="1447800"/>
            <a:ext cx="1066800" cy="4267200"/>
          </a:xfrm>
          <a:prstGeom prst="rect">
            <a:avLst/>
          </a:prstGeom>
          <a:solidFill>
            <a:srgbClr val="FF00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486400" y="1447800"/>
            <a:ext cx="533400" cy="4267200"/>
          </a:xfrm>
          <a:prstGeom prst="rect">
            <a:avLst/>
          </a:prstGeom>
          <a:solidFill>
            <a:srgbClr val="FF00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6019800" y="1447800"/>
            <a:ext cx="1066800" cy="4267200"/>
          </a:xfrm>
          <a:prstGeom prst="rect">
            <a:avLst/>
          </a:prstGeom>
          <a:solidFill>
            <a:srgbClr val="2603BD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0"/>
            </p:custDataLst>
          </p:nvPr>
        </p:nvSpPr>
        <p:spPr>
          <a:xfrm>
            <a:off x="7086600" y="1447800"/>
            <a:ext cx="914400" cy="4267200"/>
          </a:xfrm>
          <a:prstGeom prst="rect">
            <a:avLst/>
          </a:prstGeom>
          <a:solidFill>
            <a:srgbClr val="FF00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>
            <p:custDataLst>
              <p:tags r:id="rId11"/>
            </p:custDataLst>
          </p:nvPr>
        </p:nvSpPr>
        <p:spPr>
          <a:xfrm>
            <a:off x="1752600" y="838200"/>
            <a:ext cx="1066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Johnson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>
            <p:custDataLst>
              <p:tags r:id="rId12"/>
            </p:custDataLst>
          </p:nvPr>
        </p:nvSpPr>
        <p:spPr>
          <a:xfrm>
            <a:off x="2819400" y="685800"/>
            <a:ext cx="990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Nixon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/Ford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>
            <p:custDataLst>
              <p:tags r:id="rId13"/>
            </p:custDataLst>
          </p:nvPr>
        </p:nvSpPr>
        <p:spPr>
          <a:xfrm>
            <a:off x="3810000" y="685800"/>
            <a:ext cx="838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>
            <p:custDataLst>
              <p:tags r:id="rId14"/>
            </p:custDataLst>
          </p:nvPr>
        </p:nvSpPr>
        <p:spPr>
          <a:xfrm>
            <a:off x="4648200" y="838200"/>
            <a:ext cx="1066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Reagan/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Bush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>
            <p:custDataLst>
              <p:tags r:id="rId15"/>
            </p:custDataLst>
          </p:nvPr>
        </p:nvSpPr>
        <p:spPr>
          <a:xfrm>
            <a:off x="6019800" y="838200"/>
            <a:ext cx="1066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Clinton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>
            <p:custDataLst>
              <p:tags r:id="rId16"/>
            </p:custDataLst>
          </p:nvPr>
        </p:nvSpPr>
        <p:spPr>
          <a:xfrm>
            <a:off x="7086600" y="838200"/>
            <a:ext cx="1066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Bush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sthma5.jpeg"/>
          <p:cNvPicPr>
            <a:picLocks noGrp="1"/>
          </p:cNvPicPr>
          <p:nvPr>
            <p:ph idx="1"/>
            <p:custDataLst>
              <p:tags r:id="rId1"/>
            </p:custDataLst>
          </p:nvPr>
        </p:nvPicPr>
        <p:blipFill>
          <a:blip r:embed="rId18" cstate="print"/>
          <a:stretch>
            <a:fillRect/>
          </a:stretch>
        </p:blipFill>
        <p:spPr>
          <a:xfrm>
            <a:off x="76200" y="914400"/>
            <a:ext cx="8763000" cy="5943600"/>
          </a:xfrm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Asthma</a:t>
            </a:r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1447800" y="1676400"/>
            <a:ext cx="838200" cy="4267200"/>
          </a:xfrm>
          <a:prstGeom prst="rect">
            <a:avLst/>
          </a:prstGeom>
          <a:solidFill>
            <a:srgbClr val="2603BD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2286000" y="1676400"/>
            <a:ext cx="762000" cy="4267200"/>
          </a:xfrm>
          <a:prstGeom prst="rect">
            <a:avLst/>
          </a:prstGeom>
          <a:solidFill>
            <a:srgbClr val="FF00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3048000" y="1676400"/>
            <a:ext cx="457200" cy="4267200"/>
          </a:xfrm>
          <a:prstGeom prst="rect">
            <a:avLst/>
          </a:prstGeom>
          <a:solidFill>
            <a:srgbClr val="FF00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3505200" y="1676400"/>
            <a:ext cx="533400" cy="4267200"/>
          </a:xfrm>
          <a:prstGeom prst="rect">
            <a:avLst/>
          </a:prstGeom>
          <a:solidFill>
            <a:srgbClr val="2603BD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4038600" y="1676400"/>
            <a:ext cx="1143000" cy="4267200"/>
          </a:xfrm>
          <a:prstGeom prst="rect">
            <a:avLst/>
          </a:prstGeom>
          <a:solidFill>
            <a:srgbClr val="FF00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5181600" y="1676400"/>
            <a:ext cx="685800" cy="4267200"/>
          </a:xfrm>
          <a:prstGeom prst="rect">
            <a:avLst/>
          </a:prstGeom>
          <a:solidFill>
            <a:srgbClr val="FF00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5867400" y="1676400"/>
            <a:ext cx="1066800" cy="4267200"/>
          </a:xfrm>
          <a:prstGeom prst="rect">
            <a:avLst/>
          </a:prstGeom>
          <a:solidFill>
            <a:srgbClr val="2603BD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10"/>
            </p:custDataLst>
          </p:nvPr>
        </p:nvSpPr>
        <p:spPr>
          <a:xfrm>
            <a:off x="6934200" y="1676400"/>
            <a:ext cx="1066800" cy="4267200"/>
          </a:xfrm>
          <a:prstGeom prst="rect">
            <a:avLst/>
          </a:prstGeom>
          <a:solidFill>
            <a:srgbClr val="FF00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1295400" y="1219200"/>
            <a:ext cx="1066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Johnson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>
            <p:custDataLst>
              <p:tags r:id="rId12"/>
            </p:custDataLst>
          </p:nvPr>
        </p:nvSpPr>
        <p:spPr>
          <a:xfrm>
            <a:off x="2362200" y="1066800"/>
            <a:ext cx="990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Nixon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/Ford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13"/>
            </p:custDataLst>
          </p:nvPr>
        </p:nvSpPr>
        <p:spPr>
          <a:xfrm>
            <a:off x="3429000" y="1066800"/>
            <a:ext cx="838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>
            <p:custDataLst>
              <p:tags r:id="rId14"/>
            </p:custDataLst>
          </p:nvPr>
        </p:nvSpPr>
        <p:spPr>
          <a:xfrm>
            <a:off x="4495800" y="1219200"/>
            <a:ext cx="1066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Reagan/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Bush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>
            <p:custDataLst>
              <p:tags r:id="rId15"/>
            </p:custDataLst>
          </p:nvPr>
        </p:nvSpPr>
        <p:spPr>
          <a:xfrm>
            <a:off x="5867400" y="1219200"/>
            <a:ext cx="1066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Clinton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>
            <p:custDataLst>
              <p:tags r:id="rId16"/>
            </p:custDataLst>
          </p:nvPr>
        </p:nvSpPr>
        <p:spPr>
          <a:xfrm>
            <a:off x="6934200" y="1219200"/>
            <a:ext cx="1066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Bush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ypertension5.jpeg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8" cstate="print"/>
          <a:stretch>
            <a:fillRect/>
          </a:stretch>
        </p:blipFill>
        <p:spPr>
          <a:xfrm>
            <a:off x="0" y="381000"/>
            <a:ext cx="9144000" cy="5867400"/>
          </a:xfrm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1447800" y="1066800"/>
            <a:ext cx="838200" cy="4267200"/>
          </a:xfrm>
          <a:prstGeom prst="rect">
            <a:avLst/>
          </a:prstGeom>
          <a:solidFill>
            <a:srgbClr val="2603BD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2286000" y="1066800"/>
            <a:ext cx="762000" cy="4267200"/>
          </a:xfrm>
          <a:prstGeom prst="rect">
            <a:avLst/>
          </a:prstGeom>
          <a:solidFill>
            <a:srgbClr val="FF00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3048000" y="1066800"/>
            <a:ext cx="533400" cy="4267200"/>
          </a:xfrm>
          <a:prstGeom prst="rect">
            <a:avLst/>
          </a:prstGeom>
          <a:solidFill>
            <a:srgbClr val="FF00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5"/>
            </p:custDataLst>
          </p:nvPr>
        </p:nvSpPr>
        <p:spPr>
          <a:xfrm>
            <a:off x="3581400" y="1066800"/>
            <a:ext cx="533400" cy="4267200"/>
          </a:xfrm>
          <a:prstGeom prst="rect">
            <a:avLst/>
          </a:prstGeom>
          <a:solidFill>
            <a:srgbClr val="2603BD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4114800" y="1066800"/>
            <a:ext cx="1295400" cy="4267200"/>
          </a:xfrm>
          <a:prstGeom prst="rect">
            <a:avLst/>
          </a:prstGeom>
          <a:solidFill>
            <a:srgbClr val="FF00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5410200" y="1066800"/>
            <a:ext cx="609600" cy="4267200"/>
          </a:xfrm>
          <a:prstGeom prst="rect">
            <a:avLst/>
          </a:prstGeom>
          <a:solidFill>
            <a:srgbClr val="FF00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6019800" y="1066800"/>
            <a:ext cx="1143000" cy="4267200"/>
          </a:xfrm>
          <a:prstGeom prst="rect">
            <a:avLst/>
          </a:prstGeom>
          <a:solidFill>
            <a:srgbClr val="2603BD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7162800" y="1066800"/>
            <a:ext cx="1066800" cy="4267200"/>
          </a:xfrm>
          <a:prstGeom prst="rect">
            <a:avLst/>
          </a:prstGeom>
          <a:solidFill>
            <a:srgbClr val="FF000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457200" y="-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Hypertension</a:t>
            </a:r>
            <a:endParaRPr lang="en-US" dirty="0"/>
          </a:p>
        </p:txBody>
      </p:sp>
      <p:sp>
        <p:nvSpPr>
          <p:cNvPr id="13" name="Rectangle 12"/>
          <p:cNvSpPr/>
          <p:nvPr>
            <p:custDataLst>
              <p:tags r:id="rId11"/>
            </p:custDataLst>
          </p:nvPr>
        </p:nvSpPr>
        <p:spPr>
          <a:xfrm>
            <a:off x="1371600" y="685800"/>
            <a:ext cx="1066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Johnson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>
            <p:custDataLst>
              <p:tags r:id="rId12"/>
            </p:custDataLst>
          </p:nvPr>
        </p:nvSpPr>
        <p:spPr>
          <a:xfrm>
            <a:off x="2438400" y="533400"/>
            <a:ext cx="9906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Nixon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/Ford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13"/>
            </p:custDataLst>
          </p:nvPr>
        </p:nvSpPr>
        <p:spPr>
          <a:xfrm>
            <a:off x="3505200" y="533400"/>
            <a:ext cx="838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Carter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>
            <p:custDataLst>
              <p:tags r:id="rId14"/>
            </p:custDataLst>
          </p:nvPr>
        </p:nvSpPr>
        <p:spPr>
          <a:xfrm>
            <a:off x="4648200" y="609600"/>
            <a:ext cx="1066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Reagan/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Bush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>
            <p:custDataLst>
              <p:tags r:id="rId15"/>
            </p:custDataLst>
          </p:nvPr>
        </p:nvSpPr>
        <p:spPr>
          <a:xfrm>
            <a:off x="6096000" y="685800"/>
            <a:ext cx="1066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Clinton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>
            <p:custDataLst>
              <p:tags r:id="rId16"/>
            </p:custDataLst>
          </p:nvPr>
        </p:nvSpPr>
        <p:spPr>
          <a:xfrm>
            <a:off x="7239000" y="685800"/>
            <a:ext cx="1066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Bush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Issues and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371600"/>
            <a:ext cx="8534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Major design changes, instruments, definitions etc</a:t>
            </a:r>
          </a:p>
          <a:p>
            <a:pPr lvl="1"/>
            <a:r>
              <a:rPr lang="en-US" dirty="0" smtClean="0"/>
              <a:t>Reflecting such changes in the model development</a:t>
            </a:r>
          </a:p>
          <a:p>
            <a:r>
              <a:rPr lang="en-US" dirty="0" smtClean="0"/>
              <a:t>Any policy change takes time to have an impact. Incorporation of time lag in the model</a:t>
            </a:r>
          </a:p>
          <a:p>
            <a:r>
              <a:rPr lang="en-US" dirty="0" smtClean="0"/>
              <a:t>Outliers</a:t>
            </a:r>
          </a:p>
          <a:p>
            <a:r>
              <a:rPr lang="en-US" dirty="0" smtClean="0"/>
              <a:t>Regardless of these concerns:</a:t>
            </a:r>
          </a:p>
          <a:p>
            <a:pPr lvl="1"/>
            <a:r>
              <a:rPr lang="en-US" dirty="0" smtClean="0"/>
              <a:t>Persistent differences between race</a:t>
            </a:r>
          </a:p>
          <a:p>
            <a:pPr lvl="1"/>
            <a:r>
              <a:rPr lang="en-US" dirty="0" smtClean="0"/>
              <a:t>Lessening of differences between men and women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Relating the time series data to important </a:t>
            </a:r>
            <a:r>
              <a:rPr lang="en-US" dirty="0" smtClean="0"/>
              <a:t>epics/events </a:t>
            </a:r>
            <a:r>
              <a:rPr lang="en-US" dirty="0" smtClean="0"/>
              <a:t>can be useful to understand potential </a:t>
            </a:r>
            <a:r>
              <a:rPr lang="en-US" dirty="0" smtClean="0"/>
              <a:t>effects </a:t>
            </a:r>
            <a:r>
              <a:rPr lang="en-US" dirty="0" smtClean="0"/>
              <a:t>of policy/cultural changes</a:t>
            </a:r>
          </a:p>
          <a:p>
            <a:r>
              <a:rPr lang="en-US" dirty="0" smtClean="0"/>
              <a:t>Investigation of </a:t>
            </a:r>
            <a:r>
              <a:rPr lang="en-US" dirty="0"/>
              <a:t>h</a:t>
            </a:r>
            <a:r>
              <a:rPr lang="en-US" dirty="0" smtClean="0"/>
              <a:t>ealth disparities across various </a:t>
            </a:r>
            <a:r>
              <a:rPr lang="en-US" dirty="0" smtClean="0"/>
              <a:t>subpopulations</a:t>
            </a:r>
            <a:endParaRPr lang="en-US" dirty="0" smtClean="0"/>
          </a:p>
          <a:p>
            <a:r>
              <a:rPr lang="en-US" dirty="0" smtClean="0"/>
              <a:t> Subgroups can be determined based on economic, social, cultural aspects of the society</a:t>
            </a:r>
          </a:p>
          <a:p>
            <a:r>
              <a:rPr lang="en-US" dirty="0" smtClean="0"/>
              <a:t>Useful exercise for any democratic society to look at the health of the nation</a:t>
            </a:r>
          </a:p>
          <a:p>
            <a:r>
              <a:rPr lang="en-US" dirty="0" smtClean="0"/>
              <a:t>Thank you NCHS, for this great data source!!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0" y="838200"/>
            <a:ext cx="9144000" cy="5715000"/>
          </a:xfrm>
        </p:spPr>
        <p:txBody>
          <a:bodyPr>
            <a:noAutofit/>
          </a:bodyPr>
          <a:lstStyle/>
          <a:p>
            <a:r>
              <a:rPr lang="en-US" dirty="0" smtClean="0"/>
              <a:t>Need for assessing the health of the nation cannot be understated</a:t>
            </a:r>
          </a:p>
          <a:p>
            <a:r>
              <a:rPr lang="en-US" dirty="0" smtClean="0"/>
              <a:t>NCHS has been in the forefront of collecting data needed</a:t>
            </a:r>
          </a:p>
          <a:p>
            <a:r>
              <a:rPr lang="en-US" dirty="0" smtClean="0"/>
              <a:t>A look back on one such long series</a:t>
            </a:r>
          </a:p>
          <a:p>
            <a:pPr lvl="1"/>
            <a:r>
              <a:rPr lang="en-US" sz="3200" dirty="0" smtClean="0"/>
              <a:t>National Health Interview Survey (as it is currently known)</a:t>
            </a:r>
          </a:p>
          <a:p>
            <a:pPr lvl="1"/>
            <a:r>
              <a:rPr lang="en-US" sz="3200" dirty="0" smtClean="0"/>
              <a:t>Began in 1957</a:t>
            </a:r>
          </a:p>
          <a:p>
            <a:pPr lvl="1"/>
            <a:r>
              <a:rPr lang="en-US" sz="3200" dirty="0" smtClean="0"/>
              <a:t>Limited Data available prior to 1962</a:t>
            </a:r>
          </a:p>
          <a:p>
            <a:r>
              <a:rPr lang="en-US" dirty="0" smtClean="0"/>
              <a:t>Relate the prevalence information to time line </a:t>
            </a:r>
            <a:r>
              <a:rPr lang="en-US" dirty="0" smtClean="0"/>
              <a:t>of our </a:t>
            </a:r>
            <a:r>
              <a:rPr lang="en-US" dirty="0" smtClean="0"/>
              <a:t>history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295400"/>
            <a:ext cx="84582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Diseases</a:t>
            </a:r>
          </a:p>
          <a:p>
            <a:pPr lvl="1"/>
            <a:r>
              <a:rPr lang="en-US" dirty="0" smtClean="0"/>
              <a:t>Diabetes (1957-1959, 1962-2008)</a:t>
            </a:r>
          </a:p>
          <a:p>
            <a:pPr lvl="1"/>
            <a:r>
              <a:rPr lang="en-US" dirty="0" smtClean="0"/>
              <a:t>Asthma and Hypertension (1962-2008)</a:t>
            </a:r>
          </a:p>
          <a:p>
            <a:r>
              <a:rPr lang="en-US" dirty="0" smtClean="0"/>
              <a:t>Populations</a:t>
            </a:r>
          </a:p>
          <a:p>
            <a:pPr lvl="1"/>
            <a:r>
              <a:rPr lang="en-US" dirty="0" smtClean="0"/>
              <a:t>Overall</a:t>
            </a:r>
          </a:p>
          <a:p>
            <a:pPr lvl="1"/>
            <a:r>
              <a:rPr lang="en-US" dirty="0" smtClean="0"/>
              <a:t>Male/Female</a:t>
            </a:r>
          </a:p>
          <a:p>
            <a:pPr lvl="1"/>
            <a:r>
              <a:rPr lang="en-US" dirty="0" smtClean="0"/>
              <a:t>White/Black</a:t>
            </a:r>
          </a:p>
          <a:p>
            <a:r>
              <a:rPr lang="en-US" dirty="0" smtClean="0"/>
              <a:t>Time line</a:t>
            </a:r>
          </a:p>
          <a:p>
            <a:pPr lvl="1"/>
            <a:r>
              <a:rPr lang="en-US" dirty="0" smtClean="0"/>
              <a:t>Important events (health and economic)</a:t>
            </a:r>
          </a:p>
          <a:p>
            <a:r>
              <a:rPr lang="en-US" dirty="0" smtClean="0"/>
              <a:t>The analysis is preliminary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9" descr="Diabetes.jpeg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23" cstate="print"/>
          <a:stretch>
            <a:fillRect/>
          </a:stretch>
        </p:blipFill>
        <p:spPr>
          <a:xfrm>
            <a:off x="152400" y="533400"/>
            <a:ext cx="8763000" cy="5387182"/>
          </a:xfrm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Prevalence of Diabetes</a:t>
            </a:r>
            <a:endParaRPr lang="en-US" dirty="0"/>
          </a:p>
        </p:txBody>
      </p:sp>
      <p:cxnSp>
        <p:nvCxnSpPr>
          <p:cNvPr id="7" name="Straight Arrow Connector 6"/>
          <p:cNvCxnSpPr/>
          <p:nvPr>
            <p:custDataLst>
              <p:tags r:id="rId3"/>
            </p:custDataLst>
          </p:nvPr>
        </p:nvCxnSpPr>
        <p:spPr>
          <a:xfrm rot="10800000" flipV="1">
            <a:off x="1371600" y="51054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152400" y="5638800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Civil Rights (64)</a:t>
            </a:r>
            <a:endParaRPr lang="en-US" dirty="0"/>
          </a:p>
        </p:txBody>
      </p:sp>
      <p:cxnSp>
        <p:nvCxnSpPr>
          <p:cNvPr id="12" name="Straight Arrow Connector 11"/>
          <p:cNvCxnSpPr/>
          <p:nvPr>
            <p:custDataLst>
              <p:tags r:id="rId5"/>
            </p:custDataLst>
          </p:nvPr>
        </p:nvCxnSpPr>
        <p:spPr>
          <a:xfrm rot="5400000">
            <a:off x="1562100" y="5372100"/>
            <a:ext cx="1143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>
            <p:custDataLst>
              <p:tags r:id="rId6"/>
            </p:custDataLst>
          </p:nvPr>
        </p:nvSpPr>
        <p:spPr>
          <a:xfrm>
            <a:off x="990600" y="6248400"/>
            <a:ext cx="1447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Medicaid/AA (65)</a:t>
            </a:r>
            <a:endParaRPr lang="en-US" dirty="0"/>
          </a:p>
        </p:txBody>
      </p:sp>
      <p:cxnSp>
        <p:nvCxnSpPr>
          <p:cNvPr id="16" name="Straight Arrow Connector 15"/>
          <p:cNvCxnSpPr/>
          <p:nvPr>
            <p:custDataLst>
              <p:tags r:id="rId7"/>
            </p:custDataLst>
          </p:nvPr>
        </p:nvCxnSpPr>
        <p:spPr>
          <a:xfrm rot="5400000">
            <a:off x="2286794" y="5334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>
            <p:custDataLst>
              <p:tags r:id="rId8"/>
            </p:custDataLst>
          </p:nvPr>
        </p:nvSpPr>
        <p:spPr>
          <a:xfrm>
            <a:off x="2133600" y="5562600"/>
            <a:ext cx="144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Medicare (66)</a:t>
            </a:r>
            <a:endParaRPr lang="en-US" dirty="0"/>
          </a:p>
        </p:txBody>
      </p:sp>
      <p:cxnSp>
        <p:nvCxnSpPr>
          <p:cNvPr id="20" name="Straight Arrow Connector 19"/>
          <p:cNvCxnSpPr/>
          <p:nvPr>
            <p:custDataLst>
              <p:tags r:id="rId9"/>
            </p:custDataLst>
          </p:nvPr>
        </p:nvCxnSpPr>
        <p:spPr>
          <a:xfrm rot="16200000" flipH="1">
            <a:off x="3200400" y="5486400"/>
            <a:ext cx="914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>
            <p:custDataLst>
              <p:tags r:id="rId10"/>
            </p:custDataLst>
          </p:nvPr>
        </p:nvSpPr>
        <p:spPr>
          <a:xfrm>
            <a:off x="3048000" y="60960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Recession (74)</a:t>
            </a:r>
          </a:p>
          <a:p>
            <a:pPr algn="ctr"/>
            <a:r>
              <a:rPr lang="en-US" dirty="0" smtClean="0"/>
              <a:t>Oil crisis (73-75)</a:t>
            </a:r>
            <a:endParaRPr lang="en-US" dirty="0"/>
          </a:p>
        </p:txBody>
      </p:sp>
      <p:sp>
        <p:nvSpPr>
          <p:cNvPr id="22" name="Flowchart: Terminator 21"/>
          <p:cNvSpPr/>
          <p:nvPr>
            <p:custDataLst>
              <p:tags r:id="rId11"/>
            </p:custDataLst>
          </p:nvPr>
        </p:nvSpPr>
        <p:spPr>
          <a:xfrm>
            <a:off x="3429000" y="5059681"/>
            <a:ext cx="304800" cy="4571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Terminator 22"/>
          <p:cNvSpPr/>
          <p:nvPr>
            <p:custDataLst>
              <p:tags r:id="rId12"/>
            </p:custDataLst>
          </p:nvPr>
        </p:nvSpPr>
        <p:spPr>
          <a:xfrm>
            <a:off x="4191000" y="5029200"/>
            <a:ext cx="228600" cy="4571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>
            <p:custDataLst>
              <p:tags r:id="rId13"/>
            </p:custDataLst>
          </p:nvPr>
        </p:nvSpPr>
        <p:spPr>
          <a:xfrm>
            <a:off x="4953000" y="41910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Hostage (79)</a:t>
            </a:r>
          </a:p>
          <a:p>
            <a:pPr algn="ctr"/>
            <a:r>
              <a:rPr lang="en-US" dirty="0" smtClean="0"/>
              <a:t>Recession (</a:t>
            </a:r>
            <a:r>
              <a:rPr lang="en-US" dirty="0" smtClean="0"/>
              <a:t>80)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3" idx="0"/>
            <a:endCxn id="26" idx="1"/>
          </p:cNvCxnSpPr>
          <p:nvPr>
            <p:custDataLst>
              <p:tags r:id="rId14"/>
            </p:custDataLst>
          </p:nvPr>
        </p:nvCxnSpPr>
        <p:spPr>
          <a:xfrm rot="5400000" flipH="1" flipV="1">
            <a:off x="4381500" y="4457700"/>
            <a:ext cx="495300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>
            <p:custDataLst>
              <p:tags r:id="rId15"/>
            </p:custDataLst>
          </p:nvPr>
        </p:nvSpPr>
        <p:spPr>
          <a:xfrm>
            <a:off x="5562600" y="56388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Gulf war</a:t>
            </a:r>
          </a:p>
          <a:p>
            <a:pPr algn="ctr"/>
            <a:r>
              <a:rPr lang="en-US" dirty="0" smtClean="0"/>
              <a:t>Recession (90)</a:t>
            </a:r>
            <a:endParaRPr lang="en-US" dirty="0"/>
          </a:p>
        </p:txBody>
      </p:sp>
      <p:cxnSp>
        <p:nvCxnSpPr>
          <p:cNvPr id="31" name="Straight Arrow Connector 30"/>
          <p:cNvCxnSpPr/>
          <p:nvPr>
            <p:custDataLst>
              <p:tags r:id="rId16"/>
            </p:custDataLst>
          </p:nvPr>
        </p:nvCxnSpPr>
        <p:spPr>
          <a:xfrm rot="16200000" flipH="1">
            <a:off x="5676900" y="51435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Terminator 31"/>
          <p:cNvSpPr/>
          <p:nvPr>
            <p:custDataLst>
              <p:tags r:id="rId17"/>
            </p:custDataLst>
          </p:nvPr>
        </p:nvSpPr>
        <p:spPr>
          <a:xfrm>
            <a:off x="2438400" y="4876800"/>
            <a:ext cx="1219200" cy="3810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Vietnam </a:t>
            </a:r>
          </a:p>
          <a:p>
            <a:pPr algn="ctr"/>
            <a:r>
              <a:rPr lang="en-US" dirty="0" smtClean="0"/>
              <a:t>War</a:t>
            </a:r>
            <a:endParaRPr lang="en-US" dirty="0"/>
          </a:p>
        </p:txBody>
      </p:sp>
      <p:cxnSp>
        <p:nvCxnSpPr>
          <p:cNvPr id="34" name="Straight Arrow Connector 33"/>
          <p:cNvCxnSpPr/>
          <p:nvPr>
            <p:custDataLst>
              <p:tags r:id="rId18"/>
            </p:custDataLst>
          </p:nvPr>
        </p:nvCxnSpPr>
        <p:spPr>
          <a:xfrm rot="5400000" flipH="1" flipV="1">
            <a:off x="7620794" y="4800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>
            <p:custDataLst>
              <p:tags r:id="rId19"/>
            </p:custDataLst>
          </p:nvPr>
        </p:nvSpPr>
        <p:spPr>
          <a:xfrm>
            <a:off x="7010400" y="3810000"/>
            <a:ext cx="1828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Recession (97)</a:t>
            </a:r>
            <a:endParaRPr lang="en-US" dirty="0"/>
          </a:p>
        </p:txBody>
      </p:sp>
      <p:cxnSp>
        <p:nvCxnSpPr>
          <p:cNvPr id="37" name="Straight Arrow Connector 36"/>
          <p:cNvCxnSpPr/>
          <p:nvPr>
            <p:custDataLst>
              <p:tags r:id="rId20"/>
            </p:custDataLst>
          </p:nvPr>
        </p:nvCxnSpPr>
        <p:spPr>
          <a:xfrm rot="16200000" flipH="1">
            <a:off x="7162800" y="51054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>
            <p:custDataLst>
              <p:tags r:id="rId21"/>
            </p:custDataLst>
          </p:nvPr>
        </p:nvSpPr>
        <p:spPr>
          <a:xfrm>
            <a:off x="7772400" y="6019800"/>
            <a:ext cx="106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9/11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>
            <p:custDataLst>
              <p:tags r:id="rId2"/>
            </p:custDataLst>
          </p:nvPr>
        </p:nvSpPr>
        <p:spPr>
          <a:xfrm>
            <a:off x="5334000" y="1600200"/>
            <a:ext cx="2895600" cy="8382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>
            <p:custDataLst>
              <p:tags r:id="rId3"/>
            </p:custDataLst>
          </p:nvPr>
        </p:nvSpPr>
        <p:spPr>
          <a:xfrm>
            <a:off x="2209800" y="3276600"/>
            <a:ext cx="6858000" cy="3429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228600" y="533400"/>
            <a:ext cx="4495800" cy="2743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>
          <a:xfrm>
            <a:off x="457200" y="-152400"/>
            <a:ext cx="8229600" cy="944562"/>
          </a:xfrm>
        </p:spPr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6"/>
            </p:custDataLst>
          </p:nvPr>
        </p:nvSpPr>
        <p:spPr>
          <a:xfrm>
            <a:off x="457200" y="1219200"/>
            <a:ext cx="8458200" cy="4906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2400" y="457200"/>
          <a:ext cx="4495800" cy="2697480"/>
        </p:xfrm>
        <a:graphic>
          <a:graphicData uri="http://schemas.openxmlformats.org/presentationml/2006/ole">
            <p:oleObj spid="_x0000_s1026" name="Equation" r:id="rId8" imgW="1523880" imgH="91440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438400" y="3276600"/>
          <a:ext cx="6333153" cy="3429000"/>
        </p:xfrm>
        <a:graphic>
          <a:graphicData uri="http://schemas.openxmlformats.org/presentationml/2006/ole">
            <p:oleObj spid="_x0000_s1027" name="Equation" r:id="rId9" imgW="2298600" imgH="1244520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321300" y="1600200"/>
          <a:ext cx="2755900" cy="800100"/>
        </p:xfrm>
        <a:graphic>
          <a:graphicData uri="http://schemas.openxmlformats.org/presentationml/2006/ole">
            <p:oleObj spid="_x0000_s1028" name="Equation" r:id="rId10" imgW="78732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Fit the model using MCMC or MLE</a:t>
            </a:r>
          </a:p>
          <a:p>
            <a:r>
              <a:rPr lang="en-US" dirty="0" smtClean="0"/>
              <a:t>Calculate</a:t>
            </a:r>
          </a:p>
          <a:p>
            <a:r>
              <a:rPr lang="en-US" dirty="0" smtClean="0"/>
              <a:t>Choose knots based on the time-line</a:t>
            </a:r>
          </a:p>
          <a:p>
            <a:r>
              <a:rPr lang="en-US" dirty="0" smtClean="0"/>
              <a:t>For this analysis choose 5 knots (1965, 1974, 1980, 1990, 2001)</a:t>
            </a:r>
          </a:p>
          <a:p>
            <a:r>
              <a:rPr lang="en-US" dirty="0" smtClean="0"/>
              <a:t>Modification (in progress)</a:t>
            </a:r>
          </a:p>
          <a:p>
            <a:pPr lvl="1"/>
            <a:r>
              <a:rPr lang="en-US" dirty="0" smtClean="0"/>
              <a:t> Treat knots as unknown parameters and estimate them from the data</a:t>
            </a:r>
          </a:p>
          <a:p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438400" y="1828800"/>
          <a:ext cx="2901950" cy="723900"/>
        </p:xfrm>
        <a:graphic>
          <a:graphicData uri="http://schemas.openxmlformats.org/presentationml/2006/ole">
            <p:oleObj spid="_x0000_s2050" name="Equation" r:id="rId5" imgW="7743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Diabetes by Gender</a:t>
            </a:r>
            <a:endParaRPr lang="en-US" dirty="0"/>
          </a:p>
        </p:txBody>
      </p:sp>
      <p:pic>
        <p:nvPicPr>
          <p:cNvPr id="4" name="Content Placeholder 3" descr="Diabetes_gender5.jpeg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2400" y="1143000"/>
            <a:ext cx="8832850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Diabetes by Race</a:t>
            </a:r>
            <a:endParaRPr lang="en-US" dirty="0"/>
          </a:p>
        </p:txBody>
      </p:sp>
      <p:pic>
        <p:nvPicPr>
          <p:cNvPr id="4" name="Content Placeholder 3" descr="Diabetes_race5.jpeg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0" y="1143000"/>
            <a:ext cx="9144000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sthma5.jpeg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1" y="304800"/>
            <a:ext cx="3657600" cy="3657600"/>
          </a:xfrm>
        </p:spPr>
      </p:pic>
      <p:pic>
        <p:nvPicPr>
          <p:cNvPr id="5" name="Content Placeholder 3" descr="Asthma_gender5.jpe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257800" y="228600"/>
            <a:ext cx="3581400" cy="3581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Prevalence rates of Asthma </a:t>
            </a:r>
            <a:endParaRPr lang="en-US" dirty="0"/>
          </a:p>
        </p:txBody>
      </p:sp>
      <p:pic>
        <p:nvPicPr>
          <p:cNvPr id="6" name="Content Placeholder 3" descr="Asthma_race5.jpe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3352800" y="3505200"/>
            <a:ext cx="32004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405</Words>
  <Application>Microsoft Office PowerPoint</Application>
  <PresentationFormat>On-screen Show (4:3)</PresentationFormat>
  <Paragraphs>94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A Bayesian change point analysis of prevalence rates of chronic diseases by gender and race</vt:lpstr>
      <vt:lpstr>Setup</vt:lpstr>
      <vt:lpstr>Data</vt:lpstr>
      <vt:lpstr>Prevalence of Diabetes</vt:lpstr>
      <vt:lpstr>Model</vt:lpstr>
      <vt:lpstr>Analysis</vt:lpstr>
      <vt:lpstr>Diabetes by Gender</vt:lpstr>
      <vt:lpstr>Diabetes by Race</vt:lpstr>
      <vt:lpstr>Prevalence rates of Asthma </vt:lpstr>
      <vt:lpstr>Prevalence rates of Hypertension</vt:lpstr>
      <vt:lpstr>Diabetes by administration</vt:lpstr>
      <vt:lpstr>Asthma</vt:lpstr>
      <vt:lpstr>Hypertension</vt:lpstr>
      <vt:lpstr>Issues and Concerns</vt:lpstr>
      <vt:lpstr>Discussion</vt:lpstr>
    </vt:vector>
  </TitlesOfParts>
  <Company>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Bayesian Change Point Analysis of Survey Data</dc:title>
  <dc:creator>Raghu</dc:creator>
  <cp:lastModifiedBy>Raghu</cp:lastModifiedBy>
  <cp:revision>26</cp:revision>
  <dcterms:created xsi:type="dcterms:W3CDTF">2010-08-15T16:00:42Z</dcterms:created>
  <dcterms:modified xsi:type="dcterms:W3CDTF">2010-08-16T01:53:41Z</dcterms:modified>
</cp:coreProperties>
</file>