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406" r:id="rId3"/>
    <p:sldId id="407" r:id="rId4"/>
    <p:sldId id="365" r:id="rId5"/>
    <p:sldId id="402" r:id="rId6"/>
    <p:sldId id="404" r:id="rId7"/>
    <p:sldId id="366" r:id="rId8"/>
    <p:sldId id="405" r:id="rId9"/>
    <p:sldId id="357" r:id="rId10"/>
    <p:sldId id="359" r:id="rId11"/>
    <p:sldId id="360" r:id="rId12"/>
    <p:sldId id="361" r:id="rId13"/>
    <p:sldId id="362" r:id="rId14"/>
    <p:sldId id="363" r:id="rId15"/>
    <p:sldId id="377" r:id="rId16"/>
    <p:sldId id="378" r:id="rId17"/>
    <p:sldId id="383" r:id="rId18"/>
    <p:sldId id="388" r:id="rId19"/>
    <p:sldId id="379" r:id="rId20"/>
    <p:sldId id="380" r:id="rId21"/>
    <p:sldId id="381" r:id="rId22"/>
    <p:sldId id="382" r:id="rId23"/>
    <p:sldId id="389" r:id="rId24"/>
  </p:sldIdLst>
  <p:sldSz cx="9144000" cy="6858000" type="screen4x3"/>
  <p:notesSz cx="6769100" cy="9906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9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00CC"/>
    <a:srgbClr val="FF3300"/>
    <a:srgbClr val="0099FF"/>
    <a:srgbClr val="FF9933"/>
    <a:srgbClr val="FF9900"/>
    <a:srgbClr val="99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8" autoAdjust="0"/>
    <p:restoredTop sz="86449" autoAdjust="0"/>
  </p:normalViewPr>
  <p:slideViewPr>
    <p:cSldViewPr>
      <p:cViewPr varScale="1">
        <p:scale>
          <a:sx n="68" d="100"/>
          <a:sy n="68" d="100"/>
        </p:scale>
        <p:origin x="77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45" tIns="45473" rIns="90945" bIns="45473" numCol="1" anchor="t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813" y="0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45" tIns="45473" rIns="90945" bIns="45473" numCol="1" anchor="t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4F68E6-CFF3-4FF9-A777-58876866A570}" type="datetimeFigureOut">
              <a:rPr lang="es-ES"/>
              <a:pPr>
                <a:defRPr/>
              </a:pPr>
              <a:t>23/04/2015</a:t>
            </a:fld>
            <a:endParaRPr lang="es-ES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45" tIns="45473" rIns="90945" bIns="45473" numCol="1" anchor="b" anchorCtr="0" compatLnSpc="1">
            <a:prstTxWarp prst="textNoShape">
              <a:avLst/>
            </a:prstTxWarp>
          </a:bodyPr>
          <a:lstStyle>
            <a:lvl1pPr defTabSz="909638" eaLnBrk="0" hangingPunct="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813" y="9409113"/>
            <a:ext cx="2933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45" tIns="45473" rIns="90945" bIns="45473" numCol="1" anchor="b" anchorCtr="0" compatLnSpc="1">
            <a:prstTxWarp prst="textNoShape">
              <a:avLst/>
            </a:prstTxWarp>
          </a:bodyPr>
          <a:lstStyle>
            <a:lvl1pPr algn="r" defTabSz="909638" eaLnBrk="0" hangingPunct="0">
              <a:defRPr sz="1200">
                <a:solidFill>
                  <a:schemeClr val="tx1"/>
                </a:solidFill>
              </a:defRPr>
            </a:lvl1pPr>
          </a:lstStyle>
          <a:p>
            <a:fld id="{D15D2696-0984-42FB-AC73-2D35A2A934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42926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BAAD5-6CE3-4FD4-A93B-CA079A4385B9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67263"/>
            <a:ext cx="54165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0C7C3-A31A-420D-9BCB-A27F0E8B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0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0C7C3-A31A-420D-9BCB-A27F0E8B5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7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F756D-BC1B-4375-BBDD-FAE20807F56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8096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F6FE1-265F-4B76-845F-AFB7D640FA2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1786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60F6F-7E24-4A87-96DC-BF33C428649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937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98F096-657A-4687-AD64-A47D896472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190472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27A90-52C9-4579-BE91-3A0761ACC92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99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DDEEF-CD28-4DF9-BC74-2DC9417B77E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2978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CBBC1-4A06-4826-87FD-5D6DDEA2174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8839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EB7DE-1EF9-420E-900F-EFD0E045E17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96752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1C972-5C23-4F87-949D-0121269A01B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332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9955F-6855-4AE4-BA82-F2BBD321E43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1216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8E6D26-5A82-4E45-B474-3F60064EF01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04500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0CEF7-3B59-4CB6-869E-CA2A10FCCAA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2044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F08A92-AAAC-462E-9765-E6A7896796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4671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1A3D7-0C8A-42AC-91AC-785AD1773DCF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10211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41865-A4AA-4E53-9C24-7290FE9C9A4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16652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2AEC4D3-30FA-4B9B-A31D-5112B98A017F}" type="slidenum">
              <a:rPr lang="es-ES" altLang="en-US"/>
              <a:pPr/>
              <a:t>‹#›</a:t>
            </a:fld>
            <a:endParaRPr lang="es-ES" altLang="en-US"/>
          </a:p>
        </p:txBody>
      </p:sp>
      <p:pic>
        <p:nvPicPr>
          <p:cNvPr id="1031" name="Picture 4" descr="pagina-0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6" descr="tapa-0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2564904"/>
            <a:ext cx="6908304" cy="1470025"/>
          </a:xfrm>
        </p:spPr>
        <p:txBody>
          <a:bodyPr/>
          <a:lstStyle/>
          <a:p>
            <a:r>
              <a:rPr lang="es-AR" altLang="en-US" sz="2000" b="1" dirty="0" smtClean="0">
                <a:solidFill>
                  <a:srgbClr val="9900CC"/>
                </a:solidFill>
                <a:latin typeface="Century" panose="02040604050505020304" pitchFamily="18" charset="0"/>
              </a:rPr>
              <a:t>14to. Encuentro del Grupo de Washington sobre Estadísticas de la Discapacidad</a:t>
            </a:r>
            <a:br>
              <a:rPr lang="es-AR" altLang="en-US" sz="2000" b="1" dirty="0" smtClean="0">
                <a:solidFill>
                  <a:srgbClr val="9900CC"/>
                </a:solidFill>
                <a:latin typeface="Century" panose="02040604050505020304" pitchFamily="18" charset="0"/>
              </a:rPr>
            </a:br>
            <a:r>
              <a:rPr lang="es-AR" altLang="en-US" sz="2000" b="1" dirty="0" smtClean="0">
                <a:solidFill>
                  <a:srgbClr val="9900CC"/>
                </a:solidFill>
                <a:latin typeface="Century" panose="02040604050505020304" pitchFamily="18" charset="0"/>
              </a:rPr>
              <a:t/>
            </a:r>
            <a:br>
              <a:rPr lang="es-AR" altLang="en-US" sz="2000" b="1" dirty="0" smtClean="0">
                <a:solidFill>
                  <a:srgbClr val="9900CC"/>
                </a:solidFill>
                <a:latin typeface="Century" panose="02040604050505020304" pitchFamily="18" charset="0"/>
              </a:rPr>
            </a:br>
            <a:r>
              <a:rPr lang="es-AR" altLang="en-US" sz="2000" b="1" i="1" dirty="0" smtClean="0">
                <a:solidFill>
                  <a:srgbClr val="9900CC"/>
                </a:solidFill>
                <a:latin typeface="Century" panose="02040604050505020304" pitchFamily="18" charset="0"/>
              </a:rPr>
              <a:t>“ Proyecto de Cuestionario para Prueba Piloto sobre 2ª Encuesta Nacional de Personas con Discapacidad”</a:t>
            </a:r>
            <a:br>
              <a:rPr lang="es-AR" altLang="en-US" sz="2000" b="1" i="1" dirty="0" smtClean="0">
                <a:solidFill>
                  <a:srgbClr val="9900CC"/>
                </a:solidFill>
                <a:latin typeface="Century" panose="02040604050505020304" pitchFamily="18" charset="0"/>
              </a:rPr>
            </a:br>
            <a:r>
              <a:rPr lang="es-AR" altLang="en-US" sz="2000" b="1" dirty="0" smtClean="0">
                <a:solidFill>
                  <a:srgbClr val="9900CC"/>
                </a:solidFill>
                <a:latin typeface="Century" panose="02040604050505020304" pitchFamily="18" charset="0"/>
              </a:rPr>
              <a:t/>
            </a:r>
            <a:br>
              <a:rPr lang="es-AR" altLang="en-US" sz="2000" b="1" dirty="0" smtClean="0">
                <a:solidFill>
                  <a:srgbClr val="9900CC"/>
                </a:solidFill>
                <a:latin typeface="Century" panose="02040604050505020304" pitchFamily="18" charset="0"/>
              </a:rPr>
            </a:br>
            <a:r>
              <a:rPr lang="es-AR" altLang="en-US" sz="2000" b="1" dirty="0" smtClean="0">
                <a:solidFill>
                  <a:srgbClr val="9900CC"/>
                </a:solidFill>
                <a:latin typeface="Century" panose="02040604050505020304" pitchFamily="18" charset="0"/>
              </a:rPr>
              <a:t/>
            </a:r>
            <a:br>
              <a:rPr lang="es-AR" altLang="en-US" sz="2000" b="1" dirty="0" smtClean="0">
                <a:solidFill>
                  <a:srgbClr val="9900CC"/>
                </a:solidFill>
                <a:latin typeface="Century" panose="02040604050505020304" pitchFamily="18" charset="0"/>
              </a:rPr>
            </a:br>
            <a:r>
              <a:rPr lang="es-AR" altLang="en-US" sz="2000" b="1" dirty="0" smtClean="0">
                <a:solidFill>
                  <a:srgbClr val="4D4D4D"/>
                </a:solidFill>
              </a:rPr>
              <a:t>Buenos Aires, Argentina</a:t>
            </a:r>
            <a:br>
              <a:rPr lang="es-AR" altLang="en-US" sz="2000" b="1" dirty="0" smtClean="0">
                <a:solidFill>
                  <a:srgbClr val="4D4D4D"/>
                </a:solidFill>
              </a:rPr>
            </a:br>
            <a:r>
              <a:rPr lang="es-AR" altLang="en-US" sz="2000" b="1" dirty="0" smtClean="0">
                <a:solidFill>
                  <a:srgbClr val="4D4D4D"/>
                </a:solidFill>
              </a:rPr>
              <a:t>8, 9 y 10 de Octubre de 2014</a:t>
            </a:r>
            <a:r>
              <a:rPr lang="es-AR" altLang="en-US" sz="2400" b="1" dirty="0" smtClean="0">
                <a:solidFill>
                  <a:srgbClr val="4D4D4D"/>
                </a:solidFill>
              </a:rPr>
              <a:t/>
            </a:r>
            <a:br>
              <a:rPr lang="es-AR" altLang="en-US" sz="2400" b="1" dirty="0" smtClean="0">
                <a:solidFill>
                  <a:srgbClr val="4D4D4D"/>
                </a:solidFill>
              </a:rPr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5105400"/>
            <a:ext cx="4816624" cy="1752600"/>
          </a:xfrm>
        </p:spPr>
        <p:txBody>
          <a:bodyPr/>
          <a:lstStyle/>
          <a:p>
            <a:r>
              <a:rPr lang="es-AR" altLang="en-US" sz="1600" b="1" i="1" dirty="0">
                <a:solidFill>
                  <a:srgbClr val="4D4D4D"/>
                </a:solidFill>
                <a:latin typeface="HelveticaNeueLT Std" pitchFamily="34" charset="0"/>
              </a:rPr>
              <a:t>Lic. Roxana B. Cuevas</a:t>
            </a:r>
          </a:p>
          <a:p>
            <a:r>
              <a:rPr lang="es-AR" altLang="en-US" sz="1400" b="1" i="1" dirty="0">
                <a:solidFill>
                  <a:srgbClr val="4D4D4D"/>
                </a:solidFill>
                <a:latin typeface="HelveticaNeueLT Std" pitchFamily="34" charset="0"/>
              </a:rPr>
              <a:t>Dirección Nacional de Estadísticas Sociales y de Población </a:t>
            </a:r>
            <a:endParaRPr lang="es-ES" altLang="en-US" sz="1400" b="1" i="1" dirty="0">
              <a:solidFill>
                <a:srgbClr val="4D4D4D"/>
              </a:solidFill>
              <a:latin typeface="HelveticaNeueLT St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Image of questions related to age at onset and cause of difficulty"/>
          <p:cNvGrpSpPr/>
          <p:nvPr/>
        </p:nvGrpSpPr>
        <p:grpSpPr>
          <a:xfrm>
            <a:off x="1692275" y="1339695"/>
            <a:ext cx="6086475" cy="4383243"/>
            <a:chOff x="1692275" y="1339695"/>
            <a:chExt cx="6086475" cy="4383243"/>
          </a:xfrm>
        </p:grpSpPr>
        <p:pic>
          <p:nvPicPr>
            <p:cNvPr id="88069" name="Picture 5" descr="Image of additional questio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339695"/>
              <a:ext cx="6086475" cy="4383243"/>
            </a:xfrm>
            <a:prstGeom prst="rect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8077" name="Rectangle 13"/>
            <p:cNvSpPr>
              <a:spLocks noChangeArrowheads="1"/>
            </p:cNvSpPr>
            <p:nvPr/>
          </p:nvSpPr>
          <p:spPr bwMode="auto">
            <a:xfrm>
              <a:off x="4284663" y="2780928"/>
              <a:ext cx="1152525" cy="9354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fontAlgn="base"/>
            <a:r>
              <a:rPr lang="es-AR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Edad de origen y causa de la dificultad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Image of questions related to Social Security benef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1209675"/>
            <a:ext cx="52768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fontAlgn="base"/>
            <a:r>
              <a:rPr lang="es-AR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Seguridad social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Image of assistive device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981075"/>
            <a:ext cx="521017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rtl="0" fontAlgn="base"/>
            <a:r>
              <a:rPr lang="es-AR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Apoyos o ayudas técnicas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 descr="Image of additonal assistive device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5148263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229600" cy="1143000"/>
          </a:xfrm>
        </p:spPr>
        <p:txBody>
          <a:bodyPr/>
          <a:lstStyle/>
          <a:p>
            <a:r>
              <a:rPr lang="es-AR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Apoyos o ayudas técnicas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908050"/>
            <a:ext cx="5324475" cy="557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90" name="Picture 6" descr="Image of early intervention and rehabilitation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908050"/>
            <a:ext cx="53244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229600" cy="1143000"/>
          </a:xfrm>
        </p:spPr>
        <p:txBody>
          <a:bodyPr/>
          <a:lstStyle/>
          <a:p>
            <a:pPr rtl="0" fontAlgn="base"/>
            <a:r>
              <a:rPr lang="es-AR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Estimulación temprana y rehabilitación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Image of questions on legal knowledge and discrimination"/>
          <p:cNvGrpSpPr/>
          <p:nvPr/>
        </p:nvGrpSpPr>
        <p:grpSpPr>
          <a:xfrm>
            <a:off x="900113" y="1052513"/>
            <a:ext cx="7200900" cy="5287962"/>
            <a:chOff x="900113" y="1052513"/>
            <a:chExt cx="7200900" cy="5287962"/>
          </a:xfrm>
        </p:grpSpPr>
        <p:pic>
          <p:nvPicPr>
            <p:cNvPr id="1075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052513"/>
              <a:ext cx="6696075" cy="5287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5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125538"/>
              <a:ext cx="7200900" cy="504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75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584" y="2276872"/>
              <a:ext cx="5181600" cy="201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512" y="45591"/>
            <a:ext cx="7772400" cy="935137"/>
          </a:xfrm>
        </p:spPr>
        <p:txBody>
          <a:bodyPr/>
          <a:lstStyle/>
          <a:p>
            <a:pPr rtl="0" fontAlgn="base"/>
            <a:r>
              <a:rPr lang="es-AR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Conocimiento jurídico y discriminación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60575"/>
            <a:ext cx="51625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 descr="Image of questions on leisure activities, recreation and participation"/>
          <p:cNvGrpSpPr/>
          <p:nvPr/>
        </p:nvGrpSpPr>
        <p:grpSpPr>
          <a:xfrm>
            <a:off x="827088" y="1341438"/>
            <a:ext cx="6913562" cy="4908550"/>
            <a:chOff x="827088" y="1341438"/>
            <a:chExt cx="6913562" cy="4908550"/>
          </a:xfrm>
        </p:grpSpPr>
        <p:pic>
          <p:nvPicPr>
            <p:cNvPr id="1085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1341438"/>
              <a:ext cx="6913562" cy="4908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855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1484313"/>
              <a:ext cx="6624637" cy="4664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44624"/>
            <a:ext cx="8229600" cy="1143000"/>
          </a:xfrm>
        </p:spPr>
        <p:txBody>
          <a:bodyPr/>
          <a:lstStyle/>
          <a:p>
            <a:pPr rtl="0" fontAlgn="base"/>
            <a:r>
              <a:rPr lang="es-ES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Ocio, esparcimiento y participación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872" y="736104"/>
            <a:ext cx="8229600" cy="388640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1400" b="1" dirty="0" smtClean="0">
                <a:solidFill>
                  <a:schemeClr val="tx1"/>
                </a:solidFill>
              </a:rPr>
              <a:t>A partir de aquí indague acerca de cada una de las personas de 3 años o más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1435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68413"/>
            <a:ext cx="512445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268413"/>
            <a:ext cx="51435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 descr="Image of questions related to education"/>
          <p:cNvGrpSpPr/>
          <p:nvPr/>
        </p:nvGrpSpPr>
        <p:grpSpPr>
          <a:xfrm>
            <a:off x="1790700" y="1196975"/>
            <a:ext cx="5111750" cy="4714875"/>
            <a:chOff x="1790700" y="1196975"/>
            <a:chExt cx="5111750" cy="4714875"/>
          </a:xfrm>
        </p:grpSpPr>
        <p:pic>
          <p:nvPicPr>
            <p:cNvPr id="11366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1196975"/>
              <a:ext cx="5067300" cy="4714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67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0700" y="1268413"/>
              <a:ext cx="5086350" cy="441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216" y="274638"/>
            <a:ext cx="8229600" cy="555625"/>
          </a:xfrm>
        </p:spPr>
        <p:txBody>
          <a:bodyPr/>
          <a:lstStyle/>
          <a:p>
            <a:pPr rtl="0" fontAlgn="base"/>
            <a:r>
              <a:rPr lang="es-ES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Educación (siguen los de 3 años y más)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916113"/>
            <a:ext cx="50482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 descr="Image of questions related to self-reliance"/>
          <p:cNvGrpSpPr/>
          <p:nvPr/>
        </p:nvGrpSpPr>
        <p:grpSpPr>
          <a:xfrm>
            <a:off x="1187450" y="1196975"/>
            <a:ext cx="6467475" cy="4443413"/>
            <a:chOff x="1187450" y="1196975"/>
            <a:chExt cx="6467475" cy="4443413"/>
          </a:xfrm>
        </p:grpSpPr>
        <p:pic>
          <p:nvPicPr>
            <p:cNvPr id="1187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1196975"/>
              <a:ext cx="6467475" cy="504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8790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050" y="1916113"/>
              <a:ext cx="5095875" cy="3724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rtl="0" fontAlgn="base"/>
            <a:r>
              <a:rPr lang="es-ES" sz="2400" b="1" kern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Autovalimiento</a:t>
            </a:r>
            <a:r>
              <a:rPr lang="es-ES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(definir el filtro de edad)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Image of marital status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89138"/>
            <a:ext cx="7272338" cy="249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8229600" cy="1143000"/>
          </a:xfrm>
        </p:spPr>
        <p:txBody>
          <a:bodyPr/>
          <a:lstStyle/>
          <a:p>
            <a:pPr rtl="0" fontAlgn="base"/>
            <a:r>
              <a:rPr lang="es-ES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Situación conyugal (12 años y más)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 descr="Image of household r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" r="1714" b="19762"/>
          <a:stretch>
            <a:fillRect/>
          </a:stretch>
        </p:blipFill>
        <p:spPr bwMode="auto">
          <a:xfrm>
            <a:off x="539750" y="1484784"/>
            <a:ext cx="7920038" cy="33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16" y="44624"/>
            <a:ext cx="7772400" cy="1470025"/>
          </a:xfrm>
        </p:spPr>
        <p:txBody>
          <a:bodyPr/>
          <a:lstStyle/>
          <a:p>
            <a:pPr algn="l" rtl="0" fontAlgn="base"/>
            <a:r>
              <a:rPr lang="es-AR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Lista de personas del hogar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Image of employment questions"/>
          <p:cNvGrpSpPr/>
          <p:nvPr/>
        </p:nvGrpSpPr>
        <p:grpSpPr>
          <a:xfrm>
            <a:off x="971550" y="981075"/>
            <a:ext cx="6408738" cy="5472113"/>
            <a:chOff x="971550" y="981075"/>
            <a:chExt cx="6408738" cy="5472113"/>
          </a:xfrm>
        </p:grpSpPr>
        <p:pic>
          <p:nvPicPr>
            <p:cNvPr id="1105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988" y="1125538"/>
              <a:ext cx="6337300" cy="518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5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550" y="981075"/>
              <a:ext cx="6048375" cy="5472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05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8" y="1052513"/>
              <a:ext cx="5834062" cy="51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1143000"/>
          </a:xfrm>
        </p:spPr>
        <p:txBody>
          <a:bodyPr/>
          <a:lstStyle/>
          <a:p>
            <a:pPr rtl="0" fontAlgn="base"/>
            <a:r>
              <a:rPr lang="es-ES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Ocupación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9" name="Picture 3" descr="Image of questions related to sexual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6563"/>
            <a:ext cx="6696075" cy="40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067128" cy="1143000"/>
          </a:xfrm>
        </p:spPr>
        <p:txBody>
          <a:bodyPr/>
          <a:lstStyle/>
          <a:p>
            <a:pPr rtl="0" fontAlgn="base"/>
            <a:r>
              <a:rPr lang="es-ES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Sexualidad (a definir la ubicación del bloque temático)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Image of questions related to fertility"/>
          <p:cNvGrpSpPr/>
          <p:nvPr/>
        </p:nvGrpSpPr>
        <p:grpSpPr>
          <a:xfrm>
            <a:off x="1692275" y="1628775"/>
            <a:ext cx="6367463" cy="4392613"/>
            <a:chOff x="1692275" y="1628775"/>
            <a:chExt cx="6367463" cy="4392613"/>
          </a:xfrm>
        </p:grpSpPr>
        <p:pic>
          <p:nvPicPr>
            <p:cNvPr id="11264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628775"/>
              <a:ext cx="5832475" cy="4392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4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643063"/>
              <a:ext cx="6367463" cy="416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/>
          <a:lstStyle/>
          <a:p>
            <a:pPr rtl="0" fontAlgn="base"/>
            <a:r>
              <a:rPr lang="es-ES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Fecundidad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1216" y="980728"/>
            <a:ext cx="7427168" cy="532656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1400" b="1" dirty="0" smtClean="0">
                <a:solidFill>
                  <a:schemeClr val="tx1"/>
                </a:solidFill>
              </a:rPr>
              <a:t>A partir de aquí contestan las mujeres con dificultad permanente de 12 años o más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6" descr="tapa-0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altLang="en-US" sz="3600" b="1" dirty="0" smtClean="0">
                <a:solidFill>
                  <a:schemeClr val="tx1"/>
                </a:solidFill>
                <a:latin typeface="HelveticaNeueLT Std" pitchFamily="34" charset="0"/>
              </a:rPr>
              <a:t>Muchas Gracias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787208" cy="4205064"/>
          </a:xfrm>
        </p:spPr>
        <p:txBody>
          <a:bodyPr/>
          <a:lstStyle/>
          <a:p>
            <a:r>
              <a:rPr lang="es-AR" altLang="en-US" sz="2400" b="1" dirty="0" smtClean="0"/>
              <a:t>Bloque de detección de Personas con Dificultad (aún en trabajo):</a:t>
            </a:r>
          </a:p>
          <a:p>
            <a:endParaRPr lang="es-AR" altLang="en-US" sz="2400" b="1" dirty="0" smtClean="0"/>
          </a:p>
          <a:p>
            <a:r>
              <a:rPr lang="es-AR" altLang="en-US" sz="2400" b="1" dirty="0" smtClean="0"/>
              <a:t> - falta definir set de niños con discapacidad</a:t>
            </a:r>
          </a:p>
          <a:p>
            <a:endParaRPr lang="es-AR" altLang="en-US" sz="2400" b="1" dirty="0" smtClean="0"/>
          </a:p>
          <a:p>
            <a:r>
              <a:rPr lang="es-AR" altLang="en-US" sz="2400" b="1" dirty="0" smtClean="0"/>
              <a:t>- faltan definir filtros de edad</a:t>
            </a:r>
          </a:p>
          <a:p>
            <a:endParaRPr lang="es-AR" altLang="en-US" sz="2400" b="1" dirty="0" smtClean="0"/>
          </a:p>
          <a:p>
            <a:pPr>
              <a:buFontTx/>
              <a:buChar char="-"/>
            </a:pPr>
            <a:r>
              <a:rPr lang="es-AR" altLang="en-US" sz="2400" b="1" dirty="0" smtClean="0"/>
              <a:t>falta definir la utilización completa de set largo de WG + otras preguntas solicitadas por organismos o bien un mix</a:t>
            </a:r>
          </a:p>
          <a:p>
            <a:endParaRPr lang="es-AR" altLang="en-US" sz="2400" b="1" dirty="0" smtClean="0"/>
          </a:p>
          <a:p>
            <a:pPr>
              <a:buFontTx/>
              <a:buChar char="-"/>
            </a:pPr>
            <a:r>
              <a:rPr lang="es-AR" altLang="en-US" sz="2400" b="1" dirty="0" smtClean="0"/>
              <a:t> falta definir el corte en gradientes para PCD o no</a:t>
            </a:r>
            <a:endParaRPr lang="es-ES" altLang="en-US" sz="2400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List of disability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92"/>
          <a:stretch>
            <a:fillRect/>
          </a:stretch>
        </p:blipFill>
        <p:spPr bwMode="auto">
          <a:xfrm>
            <a:off x="1547813" y="1431925"/>
            <a:ext cx="4103687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8970"/>
            <a:ext cx="6552728" cy="1143000"/>
          </a:xfrm>
        </p:spPr>
        <p:txBody>
          <a:bodyPr/>
          <a:lstStyle/>
          <a:p>
            <a:pPr algn="l" rtl="0" fontAlgn="base"/>
            <a:r>
              <a:rPr lang="es-ES" sz="20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¿Alguna de las personas que mencionó en la lista tiene dificultad para...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2276872"/>
            <a:ext cx="3034680" cy="1756792"/>
          </a:xfrm>
        </p:spPr>
        <p:txBody>
          <a:bodyPr/>
          <a:lstStyle/>
          <a:p>
            <a:pPr marL="0" indent="0">
              <a:buNone/>
            </a:pPr>
            <a:r>
              <a:rPr lang="es-AR" altLang="en-US" sz="1400" b="1" dirty="0" smtClean="0"/>
              <a:t>Categorías de respuesta:</a:t>
            </a:r>
          </a:p>
          <a:p>
            <a:pPr marL="0" indent="0">
              <a:buNone/>
            </a:pPr>
            <a:endParaRPr lang="es-AR" altLang="en-US" sz="1400" b="1" dirty="0" smtClean="0"/>
          </a:p>
          <a:p>
            <a:pPr marL="0" indent="0">
              <a:buNone/>
            </a:pPr>
            <a:r>
              <a:rPr lang="es-AR" altLang="en-US" sz="1400" b="1" dirty="0" smtClean="0"/>
              <a:t>No puede hacerlo</a:t>
            </a:r>
          </a:p>
          <a:p>
            <a:pPr marL="0" indent="0">
              <a:buNone/>
            </a:pPr>
            <a:r>
              <a:rPr lang="es-AR" altLang="en-US" sz="1400" b="1" dirty="0" smtClean="0"/>
              <a:t>Tiene mucha dificultad</a:t>
            </a:r>
          </a:p>
          <a:p>
            <a:pPr marL="0" indent="0">
              <a:buNone/>
            </a:pPr>
            <a:r>
              <a:rPr lang="es-AR" altLang="en-US" sz="1400" b="1" dirty="0" smtClean="0"/>
              <a:t>Tiene alguna dificultad</a:t>
            </a:r>
          </a:p>
          <a:p>
            <a:pPr marL="0" indent="0">
              <a:buNone/>
            </a:pPr>
            <a:r>
              <a:rPr lang="es-AR" altLang="en-US" sz="1400" b="1" dirty="0" smtClean="0"/>
              <a:t>No tiene dificultad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7" name="Picture 5" descr="Image of additional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5"/>
          <a:stretch>
            <a:fillRect/>
          </a:stretch>
        </p:blipFill>
        <p:spPr bwMode="auto">
          <a:xfrm>
            <a:off x="323850" y="1052513"/>
            <a:ext cx="4103688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6200" name="Picture 8" descr="Image of additional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85" b="6905"/>
          <a:stretch>
            <a:fillRect/>
          </a:stretch>
        </p:blipFill>
        <p:spPr bwMode="auto">
          <a:xfrm>
            <a:off x="4500563" y="1052513"/>
            <a:ext cx="4176712" cy="485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6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7" name="Picture 7" descr="Image of additional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53"/>
          <a:stretch>
            <a:fillRect/>
          </a:stretch>
        </p:blipFill>
        <p:spPr bwMode="auto">
          <a:xfrm>
            <a:off x="2124075" y="1700213"/>
            <a:ext cx="518477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268413"/>
            <a:ext cx="80962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62" name="Picture 6" descr="Image of household roster questionna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05815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rtl="0" fontAlgn="base"/>
            <a:r>
              <a:rPr lang="es-AR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Detección de falsos positivos y negativos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/>
          <p:cNvSpPr>
            <a:spLocks noChangeArrowheads="1"/>
          </p:cNvSpPr>
          <p:nvPr/>
        </p:nvSpPr>
        <p:spPr bwMode="auto">
          <a:xfrm>
            <a:off x="1906588" y="692150"/>
            <a:ext cx="1296987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AR" altLang="en-US"/>
          </a:p>
        </p:txBody>
      </p:sp>
      <p:pic>
        <p:nvPicPr>
          <p:cNvPr id="139268" name="Picture 4" descr="Image of additional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"/>
          <a:stretch>
            <a:fillRect/>
          </a:stretch>
        </p:blipFill>
        <p:spPr bwMode="auto">
          <a:xfrm>
            <a:off x="827088" y="1412875"/>
            <a:ext cx="3744912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69" name="Picture 5" descr="Image of additional ques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84538"/>
            <a:ext cx="36671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0" name="Picture 6" descr="Image of additional ques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37063"/>
            <a:ext cx="36957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1" name="Picture 7" descr="Image of additional ques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412875"/>
            <a:ext cx="37242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2" name="Picture 8" descr="Image of additional ques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37052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9273" name="Picture 9" descr="Image of additional quest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92600"/>
            <a:ext cx="36766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rtl="0" fontAlgn="base"/>
            <a:r>
              <a:rPr lang="es-AR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Características Habitacionales del hogar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1906588" y="692150"/>
            <a:ext cx="1296987" cy="287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s-AR" altLang="en-US"/>
          </a:p>
        </p:txBody>
      </p:sp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370522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77" name="Picture 29" descr="Image of questions related to household character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892425"/>
            <a:ext cx="37623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78" name="Picture 30" descr="Image of questions related to household characterist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24075"/>
            <a:ext cx="36576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79" name="Picture 31" descr="Image of questions related to household characterist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4437063"/>
            <a:ext cx="35623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80" name="Picture 32" descr="Image of questions related to household characteristic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588000"/>
            <a:ext cx="368617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81" name="Picture 33" descr="Image of questions related to household characterist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196975"/>
            <a:ext cx="36195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82" name="Picture 34" descr="Image of questions related to household characteristi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565400"/>
            <a:ext cx="36957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83" name="Picture 35" descr="Image of questions related to household characteristic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4508500"/>
            <a:ext cx="36861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84" name="Picture 36" descr="Image of questions related to household characteristic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37719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 rtl="0" fontAlgn="base"/>
            <a:r>
              <a:rPr lang="es-AR" sz="2400" b="1" kern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Características Habitacionales del hogar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6712</TotalTime>
  <Words>237</Words>
  <Application>Microsoft Office PowerPoint</Application>
  <PresentationFormat>On-screen Show (4:3)</PresentationFormat>
  <Paragraphs>40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</vt:lpstr>
      <vt:lpstr>HelveticaNeueLT Std</vt:lpstr>
      <vt:lpstr>Diseño predeterminado</vt:lpstr>
      <vt:lpstr>14to. Encuentro del Grupo de Washington sobre Estadísticas de la Discapacidad  “ Proyecto de Cuestionario para Prueba Piloto sobre 2ª Encuesta Nacional de Personas con Discapacidad”   Buenos Aires, Argentina 8, 9 y 10 de Octubre de 2014 </vt:lpstr>
      <vt:lpstr>Lista de personas del hogar</vt:lpstr>
      <vt:lpstr>PowerPoint Presentation</vt:lpstr>
      <vt:lpstr>¿Alguna de las personas que mencionó en la lista tiene dificultad para...</vt:lpstr>
      <vt:lpstr>PowerPoint Presentation</vt:lpstr>
      <vt:lpstr>PowerPoint Presentation</vt:lpstr>
      <vt:lpstr>Detección de falsos positivos y negativos</vt:lpstr>
      <vt:lpstr>Características Habitacionales del hogar</vt:lpstr>
      <vt:lpstr>Características Habitacionales del hogar</vt:lpstr>
      <vt:lpstr>Edad de origen y causa de la dificultad</vt:lpstr>
      <vt:lpstr>Seguridad social</vt:lpstr>
      <vt:lpstr>Apoyos o ayudas técnicas</vt:lpstr>
      <vt:lpstr>Apoyos o ayudas técnicas</vt:lpstr>
      <vt:lpstr>Estimulación temprana y rehabilitación</vt:lpstr>
      <vt:lpstr>Conocimiento jurídico y discriminación</vt:lpstr>
      <vt:lpstr>Ocio, esparcimiento y participación</vt:lpstr>
      <vt:lpstr>Educación (siguen los de 3 años y más)</vt:lpstr>
      <vt:lpstr>Autovalimiento (definir el filtro de edad)</vt:lpstr>
      <vt:lpstr>Situación conyugal (12 años y más)</vt:lpstr>
      <vt:lpstr>Ocupación</vt:lpstr>
      <vt:lpstr>Sexualidad (a definir la ubicación del bloque temático)</vt:lpstr>
      <vt:lpstr>Fecundidad</vt:lpstr>
      <vt:lpstr>Muchas Gracias</vt:lpstr>
    </vt:vector>
  </TitlesOfParts>
  <Company>PC NEW &amp;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esola</dc:creator>
  <cp:lastModifiedBy>Golden, Cordell (CDC/OPHSS/NCHS)</cp:lastModifiedBy>
  <cp:revision>313</cp:revision>
  <dcterms:created xsi:type="dcterms:W3CDTF">2011-04-07T16:27:49Z</dcterms:created>
  <dcterms:modified xsi:type="dcterms:W3CDTF">2015-04-23T20:24:41Z</dcterms:modified>
</cp:coreProperties>
</file>