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08" r:id="rId2"/>
    <p:sldId id="445" r:id="rId3"/>
    <p:sldId id="446" r:id="rId4"/>
    <p:sldId id="449" r:id="rId5"/>
    <p:sldId id="447" r:id="rId6"/>
    <p:sldId id="448" r:id="rId7"/>
    <p:sldId id="460" r:id="rId8"/>
    <p:sldId id="461" r:id="rId9"/>
    <p:sldId id="476" r:id="rId10"/>
    <p:sldId id="543" r:id="rId11"/>
    <p:sldId id="542" r:id="rId12"/>
    <p:sldId id="545" r:id="rId13"/>
    <p:sldId id="546" r:id="rId14"/>
    <p:sldId id="547" r:id="rId15"/>
    <p:sldId id="532" r:id="rId16"/>
    <p:sldId id="477" r:id="rId17"/>
    <p:sldId id="485" r:id="rId18"/>
    <p:sldId id="478" r:id="rId19"/>
    <p:sldId id="474" r:id="rId20"/>
    <p:sldId id="544" r:id="rId21"/>
    <p:sldId id="539" r:id="rId22"/>
    <p:sldId id="534" r:id="rId23"/>
    <p:sldId id="533" r:id="rId24"/>
    <p:sldId id="535" r:id="rId25"/>
    <p:sldId id="536" r:id="rId26"/>
    <p:sldId id="537" r:id="rId27"/>
    <p:sldId id="541" r:id="rId28"/>
    <p:sldId id="540" r:id="rId29"/>
    <p:sldId id="427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39" autoAdjust="0"/>
  </p:normalViewPr>
  <p:slideViewPr>
    <p:cSldViewPr>
      <p:cViewPr>
        <p:scale>
          <a:sx n="76" d="100"/>
          <a:sy n="76" d="100"/>
        </p:scale>
        <p:origin x="-97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2195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C8059-39DA-43A3-A733-BCCD058A5B9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8C77D2-8302-4C24-A8B5-63DCDFD05399}">
      <dgm:prSet phldrT="[Text]" custT="1"/>
      <dgm:spPr/>
      <dgm:t>
        <a:bodyPr/>
        <a:lstStyle/>
        <a:p>
          <a:r>
            <a:rPr lang="en-US" sz="2000" b="1" dirty="0" smtClean="0"/>
            <a:t>1.  Attitudes</a:t>
          </a:r>
          <a:endParaRPr lang="en-US" sz="2000" dirty="0"/>
        </a:p>
      </dgm:t>
    </dgm:pt>
    <dgm:pt modelId="{38D998C0-D105-4561-B1FE-2F5A578A6B48}" type="parTrans" cxnId="{8D3C17F7-51F4-4AF2-A02F-8A554337F614}">
      <dgm:prSet/>
      <dgm:spPr/>
      <dgm:t>
        <a:bodyPr/>
        <a:lstStyle/>
        <a:p>
          <a:endParaRPr lang="en-US"/>
        </a:p>
      </dgm:t>
    </dgm:pt>
    <dgm:pt modelId="{5DD29225-19F0-458B-9E56-072DBD956A11}" type="sibTrans" cxnId="{8D3C17F7-51F4-4AF2-A02F-8A554337F614}">
      <dgm:prSet/>
      <dgm:spPr/>
      <dgm:t>
        <a:bodyPr/>
        <a:lstStyle/>
        <a:p>
          <a:endParaRPr lang="en-US"/>
        </a:p>
      </dgm:t>
    </dgm:pt>
    <dgm:pt modelId="{86265D58-9F74-42DA-99B8-FE5CCAE76BEF}">
      <dgm:prSet/>
      <dgm:spPr/>
      <dgm:t>
        <a:bodyPr/>
        <a:lstStyle/>
        <a:p>
          <a:r>
            <a:rPr lang="en-US" dirty="0" smtClean="0"/>
            <a:t>- parent’s perceptions</a:t>
          </a:r>
          <a:br>
            <a:rPr lang="en-US" dirty="0" smtClean="0"/>
          </a:br>
          <a:r>
            <a:rPr lang="en-US" dirty="0" smtClean="0"/>
            <a:t>- their perceptions of - other’s attitudes</a:t>
          </a:r>
          <a:br>
            <a:rPr lang="en-US" dirty="0" smtClean="0"/>
          </a:br>
          <a:r>
            <a:rPr lang="en-US" dirty="0" smtClean="0"/>
            <a:t>- societal and cultural norms</a:t>
          </a:r>
          <a:br>
            <a:rPr lang="en-US" dirty="0" smtClean="0"/>
          </a:br>
          <a:r>
            <a:rPr lang="en-US" dirty="0" smtClean="0"/>
            <a:t>- other children’s attitudes </a:t>
          </a:r>
          <a:br>
            <a:rPr lang="en-US" dirty="0" smtClean="0"/>
          </a:br>
          <a:r>
            <a:rPr lang="en-US" dirty="0" smtClean="0"/>
            <a:t>- school staff perceptions </a:t>
          </a:r>
          <a:endParaRPr lang="en-US" dirty="0"/>
        </a:p>
      </dgm:t>
    </dgm:pt>
    <dgm:pt modelId="{52514AE9-349B-4905-8FB6-BC5F3A6B512F}" type="parTrans" cxnId="{646FF2EE-333A-45DC-8AF4-D8875E118E89}">
      <dgm:prSet/>
      <dgm:spPr/>
      <dgm:t>
        <a:bodyPr/>
        <a:lstStyle/>
        <a:p>
          <a:endParaRPr lang="en-US"/>
        </a:p>
      </dgm:t>
    </dgm:pt>
    <dgm:pt modelId="{EB2C70F4-C064-4A26-B1C0-B554ABF70A0F}" type="sibTrans" cxnId="{646FF2EE-333A-45DC-8AF4-D8875E118E89}">
      <dgm:prSet/>
      <dgm:spPr/>
      <dgm:t>
        <a:bodyPr/>
        <a:lstStyle/>
        <a:p>
          <a:endParaRPr lang="en-US"/>
        </a:p>
      </dgm:t>
    </dgm:pt>
    <dgm:pt modelId="{7476895B-A80B-4A3A-B818-8BF95B9C1FB8}">
      <dgm:prSet custT="1"/>
      <dgm:spPr/>
      <dgm:t>
        <a:bodyPr/>
        <a:lstStyle/>
        <a:p>
          <a:r>
            <a:rPr lang="en-US" sz="2000" b="1" dirty="0" smtClean="0"/>
            <a:t>2. Getting to School</a:t>
          </a:r>
          <a:endParaRPr lang="en-US" sz="2000" dirty="0"/>
        </a:p>
      </dgm:t>
    </dgm:pt>
    <dgm:pt modelId="{CB46F668-F1CF-45D6-A922-934CD6DF1221}" type="parTrans" cxnId="{12AB0E52-FDAA-442D-8F3E-5D3D182E2E17}">
      <dgm:prSet/>
      <dgm:spPr/>
      <dgm:t>
        <a:bodyPr/>
        <a:lstStyle/>
        <a:p>
          <a:endParaRPr lang="en-US"/>
        </a:p>
      </dgm:t>
    </dgm:pt>
    <dgm:pt modelId="{5EA38E5F-5D30-4975-B90D-2875941ADD7D}" type="sibTrans" cxnId="{12AB0E52-FDAA-442D-8F3E-5D3D182E2E17}">
      <dgm:prSet/>
      <dgm:spPr/>
      <dgm:t>
        <a:bodyPr/>
        <a:lstStyle/>
        <a:p>
          <a:endParaRPr lang="en-US"/>
        </a:p>
      </dgm:t>
    </dgm:pt>
    <dgm:pt modelId="{2E1F4469-9ED6-4A15-B5A4-FD4DED0DDABF}">
      <dgm:prSet/>
      <dgm:spPr/>
      <dgm:t>
        <a:bodyPr/>
        <a:lstStyle/>
        <a:p>
          <a:r>
            <a:rPr lang="en-US" dirty="0" smtClean="0"/>
            <a:t>- transportation (characteristics of all aspects of the system and the need for assistance) </a:t>
          </a:r>
          <a:br>
            <a:rPr lang="en-US" dirty="0" smtClean="0"/>
          </a:br>
          <a:r>
            <a:rPr lang="en-US" dirty="0" smtClean="0"/>
            <a:t>-environmental and social safety</a:t>
          </a:r>
          <a:br>
            <a:rPr lang="en-US" dirty="0" smtClean="0"/>
          </a:br>
          <a:r>
            <a:rPr lang="en-US" dirty="0" smtClean="0"/>
            <a:t>-weather/seasonality</a:t>
          </a:r>
          <a:endParaRPr lang="en-US" dirty="0"/>
        </a:p>
      </dgm:t>
    </dgm:pt>
    <dgm:pt modelId="{E19782F3-AFAD-4027-9328-713B6C56E47B}" type="parTrans" cxnId="{BCA24A4D-0A50-4D00-ABC1-B9FD98645F12}">
      <dgm:prSet/>
      <dgm:spPr/>
      <dgm:t>
        <a:bodyPr/>
        <a:lstStyle/>
        <a:p>
          <a:endParaRPr lang="en-US"/>
        </a:p>
      </dgm:t>
    </dgm:pt>
    <dgm:pt modelId="{988887FF-8A6B-4EF0-BF1C-E9271FE45E14}" type="sibTrans" cxnId="{BCA24A4D-0A50-4D00-ABC1-B9FD98645F12}">
      <dgm:prSet/>
      <dgm:spPr/>
      <dgm:t>
        <a:bodyPr/>
        <a:lstStyle/>
        <a:p>
          <a:endParaRPr lang="en-US"/>
        </a:p>
      </dgm:t>
    </dgm:pt>
    <dgm:pt modelId="{014C3DFF-A722-451E-812C-54CD9C4FFD4B}">
      <dgm:prSet custT="1"/>
      <dgm:spPr/>
      <dgm:t>
        <a:bodyPr/>
        <a:lstStyle/>
        <a:p>
          <a:r>
            <a:rPr lang="en-US" sz="2000" b="1" dirty="0" smtClean="0"/>
            <a:t>3. Accessibility within the School</a:t>
          </a:r>
          <a:endParaRPr lang="en-US" sz="2000" dirty="0"/>
        </a:p>
      </dgm:t>
    </dgm:pt>
    <dgm:pt modelId="{15D7D033-1735-4A37-987D-B305C46EE356}" type="parTrans" cxnId="{CA009B85-A2AC-4577-820D-8EEE9F3E2CAB}">
      <dgm:prSet/>
      <dgm:spPr/>
      <dgm:t>
        <a:bodyPr/>
        <a:lstStyle/>
        <a:p>
          <a:endParaRPr lang="en-US"/>
        </a:p>
      </dgm:t>
    </dgm:pt>
    <dgm:pt modelId="{2FA05182-DCFC-4DE9-A81E-6AA946183322}" type="sibTrans" cxnId="{CA009B85-A2AC-4577-820D-8EEE9F3E2CAB}">
      <dgm:prSet/>
      <dgm:spPr/>
      <dgm:t>
        <a:bodyPr/>
        <a:lstStyle/>
        <a:p>
          <a:endParaRPr lang="en-US"/>
        </a:p>
      </dgm:t>
    </dgm:pt>
    <dgm:pt modelId="{577C4B51-FE90-436D-849A-7C6E4E2A8578}">
      <dgm:prSet/>
      <dgm:spPr/>
      <dgm:t>
        <a:bodyPr/>
        <a:lstStyle/>
        <a:p>
          <a:r>
            <a:rPr lang="en-US" dirty="0" smtClean="0"/>
            <a:t>- physical accessibility (entryway, corridors, bathrooms, lunch room, classroom, common areas etc.)</a:t>
          </a:r>
          <a:br>
            <a:rPr lang="en-US" dirty="0" smtClean="0"/>
          </a:br>
          <a:r>
            <a:rPr lang="en-US" dirty="0" smtClean="0"/>
            <a:t>- information accessibility</a:t>
          </a:r>
          <a:br>
            <a:rPr lang="en-US" dirty="0" smtClean="0"/>
          </a:br>
          <a:r>
            <a:rPr lang="en-US" dirty="0" smtClean="0"/>
            <a:t>- communication accessibility</a:t>
          </a:r>
          <a:br>
            <a:rPr lang="en-US" dirty="0" smtClean="0"/>
          </a:br>
          <a:r>
            <a:rPr lang="en-US" dirty="0" smtClean="0"/>
            <a:t>- programmatic accessibility/adaptability</a:t>
          </a:r>
          <a:br>
            <a:rPr lang="en-US" dirty="0" smtClean="0"/>
          </a:br>
          <a:r>
            <a:rPr lang="en-US" dirty="0" smtClean="0"/>
            <a:t>- teacher and school attitudes towards disability</a:t>
          </a:r>
          <a:endParaRPr lang="en-US" dirty="0"/>
        </a:p>
      </dgm:t>
    </dgm:pt>
    <dgm:pt modelId="{D91BDF55-666D-4325-BD0D-3A161FBF2314}" type="parTrans" cxnId="{D53E077F-0AA3-4EE6-9773-C8F2B3CFE5FB}">
      <dgm:prSet/>
      <dgm:spPr/>
      <dgm:t>
        <a:bodyPr/>
        <a:lstStyle/>
        <a:p>
          <a:endParaRPr lang="en-US"/>
        </a:p>
      </dgm:t>
    </dgm:pt>
    <dgm:pt modelId="{2B423764-4449-4565-9375-B34C9019D208}" type="sibTrans" cxnId="{D53E077F-0AA3-4EE6-9773-C8F2B3CFE5FB}">
      <dgm:prSet/>
      <dgm:spPr/>
      <dgm:t>
        <a:bodyPr/>
        <a:lstStyle/>
        <a:p>
          <a:endParaRPr lang="en-US"/>
        </a:p>
      </dgm:t>
    </dgm:pt>
    <dgm:pt modelId="{6D54ED81-CEC0-481C-AD8C-0636EB59E139}">
      <dgm:prSet custT="1"/>
      <dgm:spPr/>
      <dgm:t>
        <a:bodyPr/>
        <a:lstStyle/>
        <a:p>
          <a:r>
            <a:rPr lang="en-US" sz="2000" b="1" dirty="0" smtClean="0"/>
            <a:t>4. Affordability</a:t>
          </a:r>
          <a:endParaRPr lang="en-US" sz="2000" dirty="0"/>
        </a:p>
      </dgm:t>
    </dgm:pt>
    <dgm:pt modelId="{D3A3DB1D-DA70-4848-B8B1-50947B7A4E7A}" type="parTrans" cxnId="{B879C4D3-EB28-4F75-A6AC-D00AC524A60F}">
      <dgm:prSet/>
      <dgm:spPr/>
      <dgm:t>
        <a:bodyPr/>
        <a:lstStyle/>
        <a:p>
          <a:endParaRPr lang="en-US"/>
        </a:p>
      </dgm:t>
    </dgm:pt>
    <dgm:pt modelId="{A2E7E256-827D-4274-8327-AF90AE053D52}" type="sibTrans" cxnId="{B879C4D3-EB28-4F75-A6AC-D00AC524A60F}">
      <dgm:prSet/>
      <dgm:spPr/>
      <dgm:t>
        <a:bodyPr/>
        <a:lstStyle/>
        <a:p>
          <a:endParaRPr lang="en-US"/>
        </a:p>
      </dgm:t>
    </dgm:pt>
    <dgm:pt modelId="{69319276-DF41-4200-9E8C-B31148F42A71}">
      <dgm:prSet/>
      <dgm:spPr/>
      <dgm:t>
        <a:bodyPr/>
        <a:lstStyle/>
        <a:p>
          <a:r>
            <a:rPr lang="en-US" dirty="0" smtClean="0"/>
            <a:t>- fees, costs, and competition for resources associated with attendance</a:t>
          </a:r>
          <a:br>
            <a:rPr lang="en-US" dirty="0" smtClean="0"/>
          </a:br>
          <a:r>
            <a:rPr lang="en-US" dirty="0" smtClean="0"/>
            <a:t>- the availability of types of assistance (financial, assistive devices, rehabilitation)</a:t>
          </a:r>
          <a:br>
            <a:rPr lang="en-US" dirty="0" smtClean="0"/>
          </a:br>
          <a:r>
            <a:rPr lang="en-US" dirty="0" smtClean="0"/>
            <a:t>- non-educational benefits (e.g., meals)</a:t>
          </a:r>
          <a:endParaRPr lang="en-US" dirty="0"/>
        </a:p>
      </dgm:t>
    </dgm:pt>
    <dgm:pt modelId="{78E83C82-5BE7-4484-9C44-3044F6F151C1}" type="parTrans" cxnId="{3556AFBA-5DC8-4A63-AB92-7AD04A6A7D22}">
      <dgm:prSet/>
      <dgm:spPr/>
      <dgm:t>
        <a:bodyPr/>
        <a:lstStyle/>
        <a:p>
          <a:endParaRPr lang="en-US"/>
        </a:p>
      </dgm:t>
    </dgm:pt>
    <dgm:pt modelId="{72B45034-B61E-458F-9366-CB7B50B229AA}" type="sibTrans" cxnId="{3556AFBA-5DC8-4A63-AB92-7AD04A6A7D22}">
      <dgm:prSet/>
      <dgm:spPr/>
      <dgm:t>
        <a:bodyPr/>
        <a:lstStyle/>
        <a:p>
          <a:endParaRPr lang="en-US"/>
        </a:p>
      </dgm:t>
    </dgm:pt>
    <dgm:pt modelId="{D667F8EC-3944-4000-91B1-1D23E015E2DF}" type="pres">
      <dgm:prSet presAssocID="{473C8059-39DA-43A3-A733-BCCD058A5B9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6E9A91A-49F8-4511-8001-BB8E724F593D}" type="pres">
      <dgm:prSet presAssocID="{E68C77D2-8302-4C24-A8B5-63DCDFD05399}" presName="thickLine" presStyleLbl="alignNode1" presStyleIdx="0" presStyleCnt="4"/>
      <dgm:spPr/>
    </dgm:pt>
    <dgm:pt modelId="{A525EDBC-03FE-4A30-AEA9-F591D2E07CBD}" type="pres">
      <dgm:prSet presAssocID="{E68C77D2-8302-4C24-A8B5-63DCDFD05399}" presName="horz1" presStyleCnt="0"/>
      <dgm:spPr/>
    </dgm:pt>
    <dgm:pt modelId="{5D1B8691-6602-418A-9E41-E171094E49D8}" type="pres">
      <dgm:prSet presAssocID="{E68C77D2-8302-4C24-A8B5-63DCDFD05399}" presName="tx1" presStyleLbl="revTx" presStyleIdx="0" presStyleCnt="8" custScaleX="161106"/>
      <dgm:spPr/>
      <dgm:t>
        <a:bodyPr/>
        <a:lstStyle/>
        <a:p>
          <a:endParaRPr lang="en-US"/>
        </a:p>
      </dgm:t>
    </dgm:pt>
    <dgm:pt modelId="{E20DB000-A586-4E3A-AA14-8489A6D6E0BA}" type="pres">
      <dgm:prSet presAssocID="{E68C77D2-8302-4C24-A8B5-63DCDFD05399}" presName="vert1" presStyleCnt="0"/>
      <dgm:spPr/>
    </dgm:pt>
    <dgm:pt modelId="{BACC677F-A492-4E11-B960-968BD780E185}" type="pres">
      <dgm:prSet presAssocID="{86265D58-9F74-42DA-99B8-FE5CCAE76BEF}" presName="vertSpace2a" presStyleCnt="0"/>
      <dgm:spPr/>
    </dgm:pt>
    <dgm:pt modelId="{439CD254-F507-4AE9-B3A4-C703871DAE86}" type="pres">
      <dgm:prSet presAssocID="{86265D58-9F74-42DA-99B8-FE5CCAE76BEF}" presName="horz2" presStyleCnt="0"/>
      <dgm:spPr/>
    </dgm:pt>
    <dgm:pt modelId="{386C40BC-3627-4833-832B-B9E283AA8FBB}" type="pres">
      <dgm:prSet presAssocID="{86265D58-9F74-42DA-99B8-FE5CCAE76BEF}" presName="horzSpace2" presStyleCnt="0"/>
      <dgm:spPr/>
    </dgm:pt>
    <dgm:pt modelId="{20214B53-BC70-4143-B132-60B946891C70}" type="pres">
      <dgm:prSet presAssocID="{86265D58-9F74-42DA-99B8-FE5CCAE76BEF}" presName="tx2" presStyleLbl="revTx" presStyleIdx="1" presStyleCnt="8"/>
      <dgm:spPr/>
      <dgm:t>
        <a:bodyPr/>
        <a:lstStyle/>
        <a:p>
          <a:endParaRPr lang="en-US"/>
        </a:p>
      </dgm:t>
    </dgm:pt>
    <dgm:pt modelId="{30E33B3F-FAB2-4033-911D-65463510FE69}" type="pres">
      <dgm:prSet presAssocID="{86265D58-9F74-42DA-99B8-FE5CCAE76BEF}" presName="vert2" presStyleCnt="0"/>
      <dgm:spPr/>
    </dgm:pt>
    <dgm:pt modelId="{1BFAC0DF-7F26-40A3-B64A-F5068462F722}" type="pres">
      <dgm:prSet presAssocID="{86265D58-9F74-42DA-99B8-FE5CCAE76BEF}" presName="thinLine2b" presStyleLbl="callout" presStyleIdx="0" presStyleCnt="4"/>
      <dgm:spPr/>
    </dgm:pt>
    <dgm:pt modelId="{22DF06C7-6763-40C8-A88A-14C75E5404B1}" type="pres">
      <dgm:prSet presAssocID="{86265D58-9F74-42DA-99B8-FE5CCAE76BEF}" presName="vertSpace2b" presStyleCnt="0"/>
      <dgm:spPr/>
    </dgm:pt>
    <dgm:pt modelId="{B22C68DB-4DF3-4E9E-92D4-7F3186CAAEE4}" type="pres">
      <dgm:prSet presAssocID="{7476895B-A80B-4A3A-B818-8BF95B9C1FB8}" presName="thickLine" presStyleLbl="alignNode1" presStyleIdx="1" presStyleCnt="4"/>
      <dgm:spPr/>
    </dgm:pt>
    <dgm:pt modelId="{F63CBDD3-D56E-440F-AB6A-97679E49A4F9}" type="pres">
      <dgm:prSet presAssocID="{7476895B-A80B-4A3A-B818-8BF95B9C1FB8}" presName="horz1" presStyleCnt="0"/>
      <dgm:spPr/>
    </dgm:pt>
    <dgm:pt modelId="{CE46668A-0716-402B-B55A-4AD0EEB19A91}" type="pres">
      <dgm:prSet presAssocID="{7476895B-A80B-4A3A-B818-8BF95B9C1FB8}" presName="tx1" presStyleLbl="revTx" presStyleIdx="2" presStyleCnt="8" custScaleX="161106"/>
      <dgm:spPr/>
      <dgm:t>
        <a:bodyPr/>
        <a:lstStyle/>
        <a:p>
          <a:endParaRPr lang="en-US"/>
        </a:p>
      </dgm:t>
    </dgm:pt>
    <dgm:pt modelId="{583316FA-161B-4E82-8F8F-F4F2D6FF84B5}" type="pres">
      <dgm:prSet presAssocID="{7476895B-A80B-4A3A-B818-8BF95B9C1FB8}" presName="vert1" presStyleCnt="0"/>
      <dgm:spPr/>
    </dgm:pt>
    <dgm:pt modelId="{C0B829E1-7962-46AF-92C2-F4EEBF0B94CB}" type="pres">
      <dgm:prSet presAssocID="{2E1F4469-9ED6-4A15-B5A4-FD4DED0DDABF}" presName="vertSpace2a" presStyleCnt="0"/>
      <dgm:spPr/>
    </dgm:pt>
    <dgm:pt modelId="{2DCAACF3-38DB-412A-B85B-7B1A31F0FAA5}" type="pres">
      <dgm:prSet presAssocID="{2E1F4469-9ED6-4A15-B5A4-FD4DED0DDABF}" presName="horz2" presStyleCnt="0"/>
      <dgm:spPr/>
    </dgm:pt>
    <dgm:pt modelId="{DC40122A-A234-4643-86CD-8865DF87C72F}" type="pres">
      <dgm:prSet presAssocID="{2E1F4469-9ED6-4A15-B5A4-FD4DED0DDABF}" presName="horzSpace2" presStyleCnt="0"/>
      <dgm:spPr/>
    </dgm:pt>
    <dgm:pt modelId="{5CEC389D-FB54-46E1-8857-F31E9EF79C0F}" type="pres">
      <dgm:prSet presAssocID="{2E1F4469-9ED6-4A15-B5A4-FD4DED0DDABF}" presName="tx2" presStyleLbl="revTx" presStyleIdx="3" presStyleCnt="8"/>
      <dgm:spPr/>
      <dgm:t>
        <a:bodyPr/>
        <a:lstStyle/>
        <a:p>
          <a:endParaRPr lang="en-US"/>
        </a:p>
      </dgm:t>
    </dgm:pt>
    <dgm:pt modelId="{6890FD95-88F0-4068-B88A-99532118520B}" type="pres">
      <dgm:prSet presAssocID="{2E1F4469-9ED6-4A15-B5A4-FD4DED0DDABF}" presName="vert2" presStyleCnt="0"/>
      <dgm:spPr/>
    </dgm:pt>
    <dgm:pt modelId="{530397D3-9488-460B-BE5B-10F2843FCA92}" type="pres">
      <dgm:prSet presAssocID="{2E1F4469-9ED6-4A15-B5A4-FD4DED0DDABF}" presName="thinLine2b" presStyleLbl="callout" presStyleIdx="1" presStyleCnt="4"/>
      <dgm:spPr/>
    </dgm:pt>
    <dgm:pt modelId="{E9D1B791-8063-43F7-A900-E81977E28D88}" type="pres">
      <dgm:prSet presAssocID="{2E1F4469-9ED6-4A15-B5A4-FD4DED0DDABF}" presName="vertSpace2b" presStyleCnt="0"/>
      <dgm:spPr/>
    </dgm:pt>
    <dgm:pt modelId="{DCC62125-50B9-4CE7-BEFC-99F7CD90CD76}" type="pres">
      <dgm:prSet presAssocID="{014C3DFF-A722-451E-812C-54CD9C4FFD4B}" presName="thickLine" presStyleLbl="alignNode1" presStyleIdx="2" presStyleCnt="4"/>
      <dgm:spPr/>
    </dgm:pt>
    <dgm:pt modelId="{F6D91E2C-7F50-4A76-9847-9FC1EB05074A}" type="pres">
      <dgm:prSet presAssocID="{014C3DFF-A722-451E-812C-54CD9C4FFD4B}" presName="horz1" presStyleCnt="0"/>
      <dgm:spPr/>
    </dgm:pt>
    <dgm:pt modelId="{F495D437-C9D8-4887-8C76-2A136215EF8F}" type="pres">
      <dgm:prSet presAssocID="{014C3DFF-A722-451E-812C-54CD9C4FFD4B}" presName="tx1" presStyleLbl="revTx" presStyleIdx="4" presStyleCnt="8" custScaleX="161106"/>
      <dgm:spPr/>
      <dgm:t>
        <a:bodyPr/>
        <a:lstStyle/>
        <a:p>
          <a:endParaRPr lang="en-US"/>
        </a:p>
      </dgm:t>
    </dgm:pt>
    <dgm:pt modelId="{F60904EC-3EE1-4589-A949-CD1F0232B5D4}" type="pres">
      <dgm:prSet presAssocID="{014C3DFF-A722-451E-812C-54CD9C4FFD4B}" presName="vert1" presStyleCnt="0"/>
      <dgm:spPr/>
    </dgm:pt>
    <dgm:pt modelId="{F80DD7C8-9B0F-4351-93B1-AC49A1D54C4A}" type="pres">
      <dgm:prSet presAssocID="{577C4B51-FE90-436D-849A-7C6E4E2A8578}" presName="vertSpace2a" presStyleCnt="0"/>
      <dgm:spPr/>
    </dgm:pt>
    <dgm:pt modelId="{EF94135D-CDE1-45AF-B3CD-5EA415A98647}" type="pres">
      <dgm:prSet presAssocID="{577C4B51-FE90-436D-849A-7C6E4E2A8578}" presName="horz2" presStyleCnt="0"/>
      <dgm:spPr/>
    </dgm:pt>
    <dgm:pt modelId="{A41398B0-FEE5-4044-B517-60C956E7DF2D}" type="pres">
      <dgm:prSet presAssocID="{577C4B51-FE90-436D-849A-7C6E4E2A8578}" presName="horzSpace2" presStyleCnt="0"/>
      <dgm:spPr/>
    </dgm:pt>
    <dgm:pt modelId="{A2B290DF-56EA-42E9-BE8A-FCBCDED7BB7C}" type="pres">
      <dgm:prSet presAssocID="{577C4B51-FE90-436D-849A-7C6E4E2A8578}" presName="tx2" presStyleLbl="revTx" presStyleIdx="5" presStyleCnt="8"/>
      <dgm:spPr/>
      <dgm:t>
        <a:bodyPr/>
        <a:lstStyle/>
        <a:p>
          <a:endParaRPr lang="en-US"/>
        </a:p>
      </dgm:t>
    </dgm:pt>
    <dgm:pt modelId="{1C8008E2-D082-459A-9D44-ADADE0212A8B}" type="pres">
      <dgm:prSet presAssocID="{577C4B51-FE90-436D-849A-7C6E4E2A8578}" presName="vert2" presStyleCnt="0"/>
      <dgm:spPr/>
    </dgm:pt>
    <dgm:pt modelId="{E1C32F23-7027-45B6-A4B9-E2BAD0427FF3}" type="pres">
      <dgm:prSet presAssocID="{577C4B51-FE90-436D-849A-7C6E4E2A8578}" presName="thinLine2b" presStyleLbl="callout" presStyleIdx="2" presStyleCnt="4"/>
      <dgm:spPr/>
    </dgm:pt>
    <dgm:pt modelId="{53D556F1-7001-4763-B7AA-8FB8128A8BE9}" type="pres">
      <dgm:prSet presAssocID="{577C4B51-FE90-436D-849A-7C6E4E2A8578}" presName="vertSpace2b" presStyleCnt="0"/>
      <dgm:spPr/>
    </dgm:pt>
    <dgm:pt modelId="{097F90F5-EF39-46C4-9847-56B77FD77B6E}" type="pres">
      <dgm:prSet presAssocID="{6D54ED81-CEC0-481C-AD8C-0636EB59E139}" presName="thickLine" presStyleLbl="alignNode1" presStyleIdx="3" presStyleCnt="4"/>
      <dgm:spPr/>
    </dgm:pt>
    <dgm:pt modelId="{3F3A33FC-245E-4B5D-95B1-1513AE46904C}" type="pres">
      <dgm:prSet presAssocID="{6D54ED81-CEC0-481C-AD8C-0636EB59E139}" presName="horz1" presStyleCnt="0"/>
      <dgm:spPr/>
    </dgm:pt>
    <dgm:pt modelId="{716B9117-D2AA-4BEE-B457-6874FCFBFCE3}" type="pres">
      <dgm:prSet presAssocID="{6D54ED81-CEC0-481C-AD8C-0636EB59E139}" presName="tx1" presStyleLbl="revTx" presStyleIdx="6" presStyleCnt="8" custScaleX="161106"/>
      <dgm:spPr/>
      <dgm:t>
        <a:bodyPr/>
        <a:lstStyle/>
        <a:p>
          <a:endParaRPr lang="en-US"/>
        </a:p>
      </dgm:t>
    </dgm:pt>
    <dgm:pt modelId="{1C327861-E70F-4D26-B69B-B0E436ACFD70}" type="pres">
      <dgm:prSet presAssocID="{6D54ED81-CEC0-481C-AD8C-0636EB59E139}" presName="vert1" presStyleCnt="0"/>
      <dgm:spPr/>
    </dgm:pt>
    <dgm:pt modelId="{2BB82BDC-64BC-453A-92E4-AAD3E9E0A3D6}" type="pres">
      <dgm:prSet presAssocID="{69319276-DF41-4200-9E8C-B31148F42A71}" presName="vertSpace2a" presStyleCnt="0"/>
      <dgm:spPr/>
    </dgm:pt>
    <dgm:pt modelId="{1D9B32B7-BE00-4C44-8693-8711D00FDF39}" type="pres">
      <dgm:prSet presAssocID="{69319276-DF41-4200-9E8C-B31148F42A71}" presName="horz2" presStyleCnt="0"/>
      <dgm:spPr/>
    </dgm:pt>
    <dgm:pt modelId="{7AE8CC42-5F38-4344-93B4-559CDF4C9A78}" type="pres">
      <dgm:prSet presAssocID="{69319276-DF41-4200-9E8C-B31148F42A71}" presName="horzSpace2" presStyleCnt="0"/>
      <dgm:spPr/>
    </dgm:pt>
    <dgm:pt modelId="{14450AB2-77E0-4C4A-80B0-5733A1FF808D}" type="pres">
      <dgm:prSet presAssocID="{69319276-DF41-4200-9E8C-B31148F42A71}" presName="tx2" presStyleLbl="revTx" presStyleIdx="7" presStyleCnt="8"/>
      <dgm:spPr/>
      <dgm:t>
        <a:bodyPr/>
        <a:lstStyle/>
        <a:p>
          <a:endParaRPr lang="en-US"/>
        </a:p>
      </dgm:t>
    </dgm:pt>
    <dgm:pt modelId="{11500BE7-73C1-4265-98D1-C3A0A3C056E2}" type="pres">
      <dgm:prSet presAssocID="{69319276-DF41-4200-9E8C-B31148F42A71}" presName="vert2" presStyleCnt="0"/>
      <dgm:spPr/>
    </dgm:pt>
    <dgm:pt modelId="{E406DE23-A78D-49A7-9AEE-13A6BB46F7E9}" type="pres">
      <dgm:prSet presAssocID="{69319276-DF41-4200-9E8C-B31148F42A71}" presName="thinLine2b" presStyleLbl="callout" presStyleIdx="3" presStyleCnt="4"/>
      <dgm:spPr/>
    </dgm:pt>
    <dgm:pt modelId="{D5C0634A-BC94-4F28-971A-14DFEB3E2335}" type="pres">
      <dgm:prSet presAssocID="{69319276-DF41-4200-9E8C-B31148F42A71}" presName="vertSpace2b" presStyleCnt="0"/>
      <dgm:spPr/>
    </dgm:pt>
  </dgm:ptLst>
  <dgm:cxnLst>
    <dgm:cxn modelId="{B879C4D3-EB28-4F75-A6AC-D00AC524A60F}" srcId="{473C8059-39DA-43A3-A733-BCCD058A5B9C}" destId="{6D54ED81-CEC0-481C-AD8C-0636EB59E139}" srcOrd="3" destOrd="0" parTransId="{D3A3DB1D-DA70-4848-B8B1-50947B7A4E7A}" sibTransId="{A2E7E256-827D-4274-8327-AF90AE053D52}"/>
    <dgm:cxn modelId="{8D3C17F7-51F4-4AF2-A02F-8A554337F614}" srcId="{473C8059-39DA-43A3-A733-BCCD058A5B9C}" destId="{E68C77D2-8302-4C24-A8B5-63DCDFD05399}" srcOrd="0" destOrd="0" parTransId="{38D998C0-D105-4561-B1FE-2F5A578A6B48}" sibTransId="{5DD29225-19F0-458B-9E56-072DBD956A11}"/>
    <dgm:cxn modelId="{8D0F5DD4-8965-4B33-9CAB-15AEFE0639CA}" type="presOf" srcId="{473C8059-39DA-43A3-A733-BCCD058A5B9C}" destId="{D667F8EC-3944-4000-91B1-1D23E015E2DF}" srcOrd="0" destOrd="0" presId="urn:microsoft.com/office/officeart/2008/layout/LinedList"/>
    <dgm:cxn modelId="{7F55485F-761C-4320-885B-7DF3D394E946}" type="presOf" srcId="{2E1F4469-9ED6-4A15-B5A4-FD4DED0DDABF}" destId="{5CEC389D-FB54-46E1-8857-F31E9EF79C0F}" srcOrd="0" destOrd="0" presId="urn:microsoft.com/office/officeart/2008/layout/LinedList"/>
    <dgm:cxn modelId="{8BDB2D57-BCAB-4C7B-8628-DEA8DA32AF12}" type="presOf" srcId="{E68C77D2-8302-4C24-A8B5-63DCDFD05399}" destId="{5D1B8691-6602-418A-9E41-E171094E49D8}" srcOrd="0" destOrd="0" presId="urn:microsoft.com/office/officeart/2008/layout/LinedList"/>
    <dgm:cxn modelId="{646FF2EE-333A-45DC-8AF4-D8875E118E89}" srcId="{E68C77D2-8302-4C24-A8B5-63DCDFD05399}" destId="{86265D58-9F74-42DA-99B8-FE5CCAE76BEF}" srcOrd="0" destOrd="0" parTransId="{52514AE9-349B-4905-8FB6-BC5F3A6B512F}" sibTransId="{EB2C70F4-C064-4A26-B1C0-B554ABF70A0F}"/>
    <dgm:cxn modelId="{BCA24A4D-0A50-4D00-ABC1-B9FD98645F12}" srcId="{7476895B-A80B-4A3A-B818-8BF95B9C1FB8}" destId="{2E1F4469-9ED6-4A15-B5A4-FD4DED0DDABF}" srcOrd="0" destOrd="0" parTransId="{E19782F3-AFAD-4027-9328-713B6C56E47B}" sibTransId="{988887FF-8A6B-4EF0-BF1C-E9271FE45E14}"/>
    <dgm:cxn modelId="{1EC60185-DFF8-4106-A760-C4D9CEC953B5}" type="presOf" srcId="{69319276-DF41-4200-9E8C-B31148F42A71}" destId="{14450AB2-77E0-4C4A-80B0-5733A1FF808D}" srcOrd="0" destOrd="0" presId="urn:microsoft.com/office/officeart/2008/layout/LinedList"/>
    <dgm:cxn modelId="{1BF7C104-69D9-4EA8-A324-D8A3973483A7}" type="presOf" srcId="{7476895B-A80B-4A3A-B818-8BF95B9C1FB8}" destId="{CE46668A-0716-402B-B55A-4AD0EEB19A91}" srcOrd="0" destOrd="0" presId="urn:microsoft.com/office/officeart/2008/layout/LinedList"/>
    <dgm:cxn modelId="{3556AFBA-5DC8-4A63-AB92-7AD04A6A7D22}" srcId="{6D54ED81-CEC0-481C-AD8C-0636EB59E139}" destId="{69319276-DF41-4200-9E8C-B31148F42A71}" srcOrd="0" destOrd="0" parTransId="{78E83C82-5BE7-4484-9C44-3044F6F151C1}" sibTransId="{72B45034-B61E-458F-9366-CB7B50B229AA}"/>
    <dgm:cxn modelId="{12AB0E52-FDAA-442D-8F3E-5D3D182E2E17}" srcId="{473C8059-39DA-43A3-A733-BCCD058A5B9C}" destId="{7476895B-A80B-4A3A-B818-8BF95B9C1FB8}" srcOrd="1" destOrd="0" parTransId="{CB46F668-F1CF-45D6-A922-934CD6DF1221}" sibTransId="{5EA38E5F-5D30-4975-B90D-2875941ADD7D}"/>
    <dgm:cxn modelId="{D53E077F-0AA3-4EE6-9773-C8F2B3CFE5FB}" srcId="{014C3DFF-A722-451E-812C-54CD9C4FFD4B}" destId="{577C4B51-FE90-436D-849A-7C6E4E2A8578}" srcOrd="0" destOrd="0" parTransId="{D91BDF55-666D-4325-BD0D-3A161FBF2314}" sibTransId="{2B423764-4449-4565-9375-B34C9019D208}"/>
    <dgm:cxn modelId="{CA009B85-A2AC-4577-820D-8EEE9F3E2CAB}" srcId="{473C8059-39DA-43A3-A733-BCCD058A5B9C}" destId="{014C3DFF-A722-451E-812C-54CD9C4FFD4B}" srcOrd="2" destOrd="0" parTransId="{15D7D033-1735-4A37-987D-B305C46EE356}" sibTransId="{2FA05182-DCFC-4DE9-A81E-6AA946183322}"/>
    <dgm:cxn modelId="{EF1B5D93-FF9C-4D2F-B27D-7E2EF9818E59}" type="presOf" srcId="{86265D58-9F74-42DA-99B8-FE5CCAE76BEF}" destId="{20214B53-BC70-4143-B132-60B946891C70}" srcOrd="0" destOrd="0" presId="urn:microsoft.com/office/officeart/2008/layout/LinedList"/>
    <dgm:cxn modelId="{2B2A275A-38BF-44E5-AD1C-736AF0D8D501}" type="presOf" srcId="{6D54ED81-CEC0-481C-AD8C-0636EB59E139}" destId="{716B9117-D2AA-4BEE-B457-6874FCFBFCE3}" srcOrd="0" destOrd="0" presId="urn:microsoft.com/office/officeart/2008/layout/LinedList"/>
    <dgm:cxn modelId="{C876A0FF-138D-423B-B408-26E098A27C75}" type="presOf" srcId="{577C4B51-FE90-436D-849A-7C6E4E2A8578}" destId="{A2B290DF-56EA-42E9-BE8A-FCBCDED7BB7C}" srcOrd="0" destOrd="0" presId="urn:microsoft.com/office/officeart/2008/layout/LinedList"/>
    <dgm:cxn modelId="{F40C226F-FFE4-4192-9551-12C3F97ED688}" type="presOf" srcId="{014C3DFF-A722-451E-812C-54CD9C4FFD4B}" destId="{F495D437-C9D8-4887-8C76-2A136215EF8F}" srcOrd="0" destOrd="0" presId="urn:microsoft.com/office/officeart/2008/layout/LinedList"/>
    <dgm:cxn modelId="{29D2E582-9051-43D2-AD71-5142F8196F06}" type="presParOf" srcId="{D667F8EC-3944-4000-91B1-1D23E015E2DF}" destId="{16E9A91A-49F8-4511-8001-BB8E724F593D}" srcOrd="0" destOrd="0" presId="urn:microsoft.com/office/officeart/2008/layout/LinedList"/>
    <dgm:cxn modelId="{E696A611-1F3F-4B89-908D-3FB0CB7F02F6}" type="presParOf" srcId="{D667F8EC-3944-4000-91B1-1D23E015E2DF}" destId="{A525EDBC-03FE-4A30-AEA9-F591D2E07CBD}" srcOrd="1" destOrd="0" presId="urn:microsoft.com/office/officeart/2008/layout/LinedList"/>
    <dgm:cxn modelId="{9D9E5318-158E-42FF-A546-07D4DE2EAFA7}" type="presParOf" srcId="{A525EDBC-03FE-4A30-AEA9-F591D2E07CBD}" destId="{5D1B8691-6602-418A-9E41-E171094E49D8}" srcOrd="0" destOrd="0" presId="urn:microsoft.com/office/officeart/2008/layout/LinedList"/>
    <dgm:cxn modelId="{40480B21-AF7A-46F0-9E5E-851172B56538}" type="presParOf" srcId="{A525EDBC-03FE-4A30-AEA9-F591D2E07CBD}" destId="{E20DB000-A586-4E3A-AA14-8489A6D6E0BA}" srcOrd="1" destOrd="0" presId="urn:microsoft.com/office/officeart/2008/layout/LinedList"/>
    <dgm:cxn modelId="{79DA181D-1281-4FD4-AF93-FC89757DE8BA}" type="presParOf" srcId="{E20DB000-A586-4E3A-AA14-8489A6D6E0BA}" destId="{BACC677F-A492-4E11-B960-968BD780E185}" srcOrd="0" destOrd="0" presId="urn:microsoft.com/office/officeart/2008/layout/LinedList"/>
    <dgm:cxn modelId="{03AFD03B-0A54-44EF-B829-0553D9158598}" type="presParOf" srcId="{E20DB000-A586-4E3A-AA14-8489A6D6E0BA}" destId="{439CD254-F507-4AE9-B3A4-C703871DAE86}" srcOrd="1" destOrd="0" presId="urn:microsoft.com/office/officeart/2008/layout/LinedList"/>
    <dgm:cxn modelId="{D02E473C-A8E1-4E1F-A571-7515BEA4D507}" type="presParOf" srcId="{439CD254-F507-4AE9-B3A4-C703871DAE86}" destId="{386C40BC-3627-4833-832B-B9E283AA8FBB}" srcOrd="0" destOrd="0" presId="urn:microsoft.com/office/officeart/2008/layout/LinedList"/>
    <dgm:cxn modelId="{B0B8A40E-ACAE-4C70-B542-6A529499637B}" type="presParOf" srcId="{439CD254-F507-4AE9-B3A4-C703871DAE86}" destId="{20214B53-BC70-4143-B132-60B946891C70}" srcOrd="1" destOrd="0" presId="urn:microsoft.com/office/officeart/2008/layout/LinedList"/>
    <dgm:cxn modelId="{970951AA-C2E9-4637-B5EA-5216CDE73207}" type="presParOf" srcId="{439CD254-F507-4AE9-B3A4-C703871DAE86}" destId="{30E33B3F-FAB2-4033-911D-65463510FE69}" srcOrd="2" destOrd="0" presId="urn:microsoft.com/office/officeart/2008/layout/LinedList"/>
    <dgm:cxn modelId="{F6E7F26C-B314-4E2C-9D07-18DE6013149F}" type="presParOf" srcId="{E20DB000-A586-4E3A-AA14-8489A6D6E0BA}" destId="{1BFAC0DF-7F26-40A3-B64A-F5068462F722}" srcOrd="2" destOrd="0" presId="urn:microsoft.com/office/officeart/2008/layout/LinedList"/>
    <dgm:cxn modelId="{705295D3-1944-4E05-9224-D56A7FE6C884}" type="presParOf" srcId="{E20DB000-A586-4E3A-AA14-8489A6D6E0BA}" destId="{22DF06C7-6763-40C8-A88A-14C75E5404B1}" srcOrd="3" destOrd="0" presId="urn:microsoft.com/office/officeart/2008/layout/LinedList"/>
    <dgm:cxn modelId="{81805AF1-FEEF-4CCC-8F32-D5039D623D24}" type="presParOf" srcId="{D667F8EC-3944-4000-91B1-1D23E015E2DF}" destId="{B22C68DB-4DF3-4E9E-92D4-7F3186CAAEE4}" srcOrd="2" destOrd="0" presId="urn:microsoft.com/office/officeart/2008/layout/LinedList"/>
    <dgm:cxn modelId="{E094A627-20D3-4184-81C3-1642655BCD8A}" type="presParOf" srcId="{D667F8EC-3944-4000-91B1-1D23E015E2DF}" destId="{F63CBDD3-D56E-440F-AB6A-97679E49A4F9}" srcOrd="3" destOrd="0" presId="urn:microsoft.com/office/officeart/2008/layout/LinedList"/>
    <dgm:cxn modelId="{C625D606-6858-4A3A-8924-F74DA262B710}" type="presParOf" srcId="{F63CBDD3-D56E-440F-AB6A-97679E49A4F9}" destId="{CE46668A-0716-402B-B55A-4AD0EEB19A91}" srcOrd="0" destOrd="0" presId="urn:microsoft.com/office/officeart/2008/layout/LinedList"/>
    <dgm:cxn modelId="{9BA51EC0-E89F-4F9D-A83B-DC5ACEAAC15F}" type="presParOf" srcId="{F63CBDD3-D56E-440F-AB6A-97679E49A4F9}" destId="{583316FA-161B-4E82-8F8F-F4F2D6FF84B5}" srcOrd="1" destOrd="0" presId="urn:microsoft.com/office/officeart/2008/layout/LinedList"/>
    <dgm:cxn modelId="{5A9E2AC0-496D-4C92-8471-419EEAE383E3}" type="presParOf" srcId="{583316FA-161B-4E82-8F8F-F4F2D6FF84B5}" destId="{C0B829E1-7962-46AF-92C2-F4EEBF0B94CB}" srcOrd="0" destOrd="0" presId="urn:microsoft.com/office/officeart/2008/layout/LinedList"/>
    <dgm:cxn modelId="{74B3BCB3-A8E7-413E-B480-C232C3FEC523}" type="presParOf" srcId="{583316FA-161B-4E82-8F8F-F4F2D6FF84B5}" destId="{2DCAACF3-38DB-412A-B85B-7B1A31F0FAA5}" srcOrd="1" destOrd="0" presId="urn:microsoft.com/office/officeart/2008/layout/LinedList"/>
    <dgm:cxn modelId="{DFB7073D-E6F0-4D98-A40C-C8F9E791641E}" type="presParOf" srcId="{2DCAACF3-38DB-412A-B85B-7B1A31F0FAA5}" destId="{DC40122A-A234-4643-86CD-8865DF87C72F}" srcOrd="0" destOrd="0" presId="urn:microsoft.com/office/officeart/2008/layout/LinedList"/>
    <dgm:cxn modelId="{636191C0-EAB3-44FB-AA83-0F8A63933CEB}" type="presParOf" srcId="{2DCAACF3-38DB-412A-B85B-7B1A31F0FAA5}" destId="{5CEC389D-FB54-46E1-8857-F31E9EF79C0F}" srcOrd="1" destOrd="0" presId="urn:microsoft.com/office/officeart/2008/layout/LinedList"/>
    <dgm:cxn modelId="{AFCBD37D-0C35-42F5-89C2-DFDB2860B32E}" type="presParOf" srcId="{2DCAACF3-38DB-412A-B85B-7B1A31F0FAA5}" destId="{6890FD95-88F0-4068-B88A-99532118520B}" srcOrd="2" destOrd="0" presId="urn:microsoft.com/office/officeart/2008/layout/LinedList"/>
    <dgm:cxn modelId="{138941BC-0259-4243-B8B6-1C7221731CB1}" type="presParOf" srcId="{583316FA-161B-4E82-8F8F-F4F2D6FF84B5}" destId="{530397D3-9488-460B-BE5B-10F2843FCA92}" srcOrd="2" destOrd="0" presId="urn:microsoft.com/office/officeart/2008/layout/LinedList"/>
    <dgm:cxn modelId="{636DBCB0-E331-4C89-ABE0-1A104744EBC1}" type="presParOf" srcId="{583316FA-161B-4E82-8F8F-F4F2D6FF84B5}" destId="{E9D1B791-8063-43F7-A900-E81977E28D88}" srcOrd="3" destOrd="0" presId="urn:microsoft.com/office/officeart/2008/layout/LinedList"/>
    <dgm:cxn modelId="{9DC000E6-5566-41ED-B6AE-4C36B472DC8B}" type="presParOf" srcId="{D667F8EC-3944-4000-91B1-1D23E015E2DF}" destId="{DCC62125-50B9-4CE7-BEFC-99F7CD90CD76}" srcOrd="4" destOrd="0" presId="urn:microsoft.com/office/officeart/2008/layout/LinedList"/>
    <dgm:cxn modelId="{63EB0D18-C2F9-4FD7-ADDB-417DB5CEA4B3}" type="presParOf" srcId="{D667F8EC-3944-4000-91B1-1D23E015E2DF}" destId="{F6D91E2C-7F50-4A76-9847-9FC1EB05074A}" srcOrd="5" destOrd="0" presId="urn:microsoft.com/office/officeart/2008/layout/LinedList"/>
    <dgm:cxn modelId="{0C4ACD8A-8236-474C-99BA-E03FEC3C92B1}" type="presParOf" srcId="{F6D91E2C-7F50-4A76-9847-9FC1EB05074A}" destId="{F495D437-C9D8-4887-8C76-2A136215EF8F}" srcOrd="0" destOrd="0" presId="urn:microsoft.com/office/officeart/2008/layout/LinedList"/>
    <dgm:cxn modelId="{C9669062-54A3-441E-8A91-9F9F7B41FC87}" type="presParOf" srcId="{F6D91E2C-7F50-4A76-9847-9FC1EB05074A}" destId="{F60904EC-3EE1-4589-A949-CD1F0232B5D4}" srcOrd="1" destOrd="0" presId="urn:microsoft.com/office/officeart/2008/layout/LinedList"/>
    <dgm:cxn modelId="{99A9D868-7A8A-43F0-A8F8-35A96EAD777C}" type="presParOf" srcId="{F60904EC-3EE1-4589-A949-CD1F0232B5D4}" destId="{F80DD7C8-9B0F-4351-93B1-AC49A1D54C4A}" srcOrd="0" destOrd="0" presId="urn:microsoft.com/office/officeart/2008/layout/LinedList"/>
    <dgm:cxn modelId="{88AC9D11-73A5-4AAD-8AAF-A5EBD588693F}" type="presParOf" srcId="{F60904EC-3EE1-4589-A949-CD1F0232B5D4}" destId="{EF94135D-CDE1-45AF-B3CD-5EA415A98647}" srcOrd="1" destOrd="0" presId="urn:microsoft.com/office/officeart/2008/layout/LinedList"/>
    <dgm:cxn modelId="{D53D55CB-B285-4FBC-880B-58AA42D937C1}" type="presParOf" srcId="{EF94135D-CDE1-45AF-B3CD-5EA415A98647}" destId="{A41398B0-FEE5-4044-B517-60C956E7DF2D}" srcOrd="0" destOrd="0" presId="urn:microsoft.com/office/officeart/2008/layout/LinedList"/>
    <dgm:cxn modelId="{E9ADED10-DDDB-495D-BE2B-8CD48E43D1D7}" type="presParOf" srcId="{EF94135D-CDE1-45AF-B3CD-5EA415A98647}" destId="{A2B290DF-56EA-42E9-BE8A-FCBCDED7BB7C}" srcOrd="1" destOrd="0" presId="urn:microsoft.com/office/officeart/2008/layout/LinedList"/>
    <dgm:cxn modelId="{52F352FA-406A-4210-92F1-1DF7D57563CF}" type="presParOf" srcId="{EF94135D-CDE1-45AF-B3CD-5EA415A98647}" destId="{1C8008E2-D082-459A-9D44-ADADE0212A8B}" srcOrd="2" destOrd="0" presId="urn:microsoft.com/office/officeart/2008/layout/LinedList"/>
    <dgm:cxn modelId="{D2FB7A2B-DF3C-4F10-BFA8-0A1E9482E06D}" type="presParOf" srcId="{F60904EC-3EE1-4589-A949-CD1F0232B5D4}" destId="{E1C32F23-7027-45B6-A4B9-E2BAD0427FF3}" srcOrd="2" destOrd="0" presId="urn:microsoft.com/office/officeart/2008/layout/LinedList"/>
    <dgm:cxn modelId="{142715F1-FCE1-476E-944B-A4C52DCFA364}" type="presParOf" srcId="{F60904EC-3EE1-4589-A949-CD1F0232B5D4}" destId="{53D556F1-7001-4763-B7AA-8FB8128A8BE9}" srcOrd="3" destOrd="0" presId="urn:microsoft.com/office/officeart/2008/layout/LinedList"/>
    <dgm:cxn modelId="{A6D6407B-4D8C-4FAD-9854-C1C96E6180DF}" type="presParOf" srcId="{D667F8EC-3944-4000-91B1-1D23E015E2DF}" destId="{097F90F5-EF39-46C4-9847-56B77FD77B6E}" srcOrd="6" destOrd="0" presId="urn:microsoft.com/office/officeart/2008/layout/LinedList"/>
    <dgm:cxn modelId="{07ACBA4D-A5FA-4A86-9C31-C3EE016FD312}" type="presParOf" srcId="{D667F8EC-3944-4000-91B1-1D23E015E2DF}" destId="{3F3A33FC-245E-4B5D-95B1-1513AE46904C}" srcOrd="7" destOrd="0" presId="urn:microsoft.com/office/officeart/2008/layout/LinedList"/>
    <dgm:cxn modelId="{68617990-F9CF-462E-9BEC-53DB5442DF22}" type="presParOf" srcId="{3F3A33FC-245E-4B5D-95B1-1513AE46904C}" destId="{716B9117-D2AA-4BEE-B457-6874FCFBFCE3}" srcOrd="0" destOrd="0" presId="urn:microsoft.com/office/officeart/2008/layout/LinedList"/>
    <dgm:cxn modelId="{2E473102-8288-48DE-866D-43AB871C6453}" type="presParOf" srcId="{3F3A33FC-245E-4B5D-95B1-1513AE46904C}" destId="{1C327861-E70F-4D26-B69B-B0E436ACFD70}" srcOrd="1" destOrd="0" presId="urn:microsoft.com/office/officeart/2008/layout/LinedList"/>
    <dgm:cxn modelId="{B3879333-4F03-4941-9CAA-C3230299CF80}" type="presParOf" srcId="{1C327861-E70F-4D26-B69B-B0E436ACFD70}" destId="{2BB82BDC-64BC-453A-92E4-AAD3E9E0A3D6}" srcOrd="0" destOrd="0" presId="urn:microsoft.com/office/officeart/2008/layout/LinedList"/>
    <dgm:cxn modelId="{F60F7853-0652-4008-9FA3-08EE9437E113}" type="presParOf" srcId="{1C327861-E70F-4D26-B69B-B0E436ACFD70}" destId="{1D9B32B7-BE00-4C44-8693-8711D00FDF39}" srcOrd="1" destOrd="0" presId="urn:microsoft.com/office/officeart/2008/layout/LinedList"/>
    <dgm:cxn modelId="{B738206C-6316-4C4B-ABF2-9EAB9280BF58}" type="presParOf" srcId="{1D9B32B7-BE00-4C44-8693-8711D00FDF39}" destId="{7AE8CC42-5F38-4344-93B4-559CDF4C9A78}" srcOrd="0" destOrd="0" presId="urn:microsoft.com/office/officeart/2008/layout/LinedList"/>
    <dgm:cxn modelId="{F8BF2ABD-1EAF-47D3-870D-926B1DFC2800}" type="presParOf" srcId="{1D9B32B7-BE00-4C44-8693-8711D00FDF39}" destId="{14450AB2-77E0-4C4A-80B0-5733A1FF808D}" srcOrd="1" destOrd="0" presId="urn:microsoft.com/office/officeart/2008/layout/LinedList"/>
    <dgm:cxn modelId="{351B2405-E511-434F-A3F3-489281101A4C}" type="presParOf" srcId="{1D9B32B7-BE00-4C44-8693-8711D00FDF39}" destId="{11500BE7-73C1-4265-98D1-C3A0A3C056E2}" srcOrd="2" destOrd="0" presId="urn:microsoft.com/office/officeart/2008/layout/LinedList"/>
    <dgm:cxn modelId="{66FC0D7F-44E9-4ACB-963E-5706F64CB961}" type="presParOf" srcId="{1C327861-E70F-4D26-B69B-B0E436ACFD70}" destId="{E406DE23-A78D-49A7-9AEE-13A6BB46F7E9}" srcOrd="2" destOrd="0" presId="urn:microsoft.com/office/officeart/2008/layout/LinedList"/>
    <dgm:cxn modelId="{9BA95DE8-D5FC-49FE-A5ED-3B9C3E547153}" type="presParOf" srcId="{1C327861-E70F-4D26-B69B-B0E436ACFD70}" destId="{D5C0634A-BC94-4F28-971A-14DFEB3E233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C23C63-97D6-47A8-BD3C-249D7A786F38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68312C-D57E-4A44-B0E1-0BF87B72C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95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E7842-D3DB-439E-8075-1AF4F04FAE7E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4DA62B-DBAF-47ED-A434-87D1ECE7C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A62B-DBAF-47ED-A434-87D1ECE7CA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A62B-DBAF-47ED-A434-87D1ECE7CA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A62B-DBAF-47ED-A434-87D1ECE7CA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943600"/>
            <a:ext cx="320040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Image of children in a classroom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211796" cy="4143732"/>
          </a:xfrm>
          <a:ln>
            <a:solidFill>
              <a:schemeClr val="accent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marL="0" algn="ctr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 smtClean="0">
                <a:solidFill>
                  <a:srgbClr val="0070C0"/>
                </a:solidFill>
                <a:effectLst/>
                <a:latin typeface="Calibri"/>
              </a:rPr>
              <a:t>Measuring Environmental Factors and School Participation for Children with Disability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“Why is [name] not attending school?”</a:t>
            </a:r>
            <a:endParaRPr lang="en-US" dirty="0"/>
          </a:p>
        </p:txBody>
      </p:sp>
      <p:graphicFrame>
        <p:nvGraphicFramePr>
          <p:cNvPr id="4" name="Content Placeholder 3" descr="Example showing question used in the 2002 Dominica Survey of Living Condition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300390"/>
              </p:ext>
            </p:extLst>
          </p:nvPr>
        </p:nvGraphicFramePr>
        <p:xfrm>
          <a:off x="381000" y="2057400"/>
          <a:ext cx="8229600" cy="207264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71600"/>
                <a:gridCol w="990600"/>
                <a:gridCol w="1371600"/>
                <a:gridCol w="44958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Country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Time Period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Survey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Response options to the question: “Why is [name] not attending school?”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Dominica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2002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Survey of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Living Conditions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02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Illness/ disability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02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Financial problems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02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Failed exams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02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Problems at school 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02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Other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7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“Why is [name] not attending school?”</a:t>
            </a:r>
            <a:endParaRPr lang="en-US" dirty="0"/>
          </a:p>
        </p:txBody>
      </p:sp>
      <p:graphicFrame>
        <p:nvGraphicFramePr>
          <p:cNvPr id="4" name="Content Placeholder 3" descr="Example showing question used in the 2008 Tanzania Disability Survey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187317"/>
              </p:ext>
            </p:extLst>
          </p:nvPr>
        </p:nvGraphicFramePr>
        <p:xfrm>
          <a:off x="381000" y="2057400"/>
          <a:ext cx="8229600" cy="27432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71600"/>
                <a:gridCol w="990600"/>
                <a:gridCol w="1371600"/>
                <a:gridCol w="4495800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Country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Time Period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Survey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Response options to the question: “Why is [name] not attending school?”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Tanzania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2008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Arial"/>
                        </a:rPr>
                        <a:t>Tanzania Disability Survey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02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Disability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02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Poverty situation of my family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02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Environment of school conditions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02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Transport allocation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02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Distance to the school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02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Lack of assistive devices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02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Lack of Personal assistance/care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02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Lack of disable school/class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02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Other (specify)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19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School participation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4" y="6261448"/>
            <a:ext cx="8164286" cy="3810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Child and Adolescent Scale of Participation (CASP</a:t>
            </a:r>
            <a:r>
              <a:rPr lang="en-US" sz="1800" dirty="0" smtClean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pic>
        <p:nvPicPr>
          <p:cNvPr id="4" name="Picture 3" descr="Example of school participation questions used in the Child and Adolescent Scale of Participation (CASP)&#10;"/>
          <p:cNvPicPr>
            <a:picLocks noChangeAspect="1"/>
          </p:cNvPicPr>
          <p:nvPr/>
        </p:nvPicPr>
        <p:blipFill rotWithShape="1">
          <a:blip r:embed="rId2"/>
          <a:srcRect l="30000" t="24223" r="29500" b="28666"/>
          <a:stretch/>
        </p:blipFill>
        <p:spPr>
          <a:xfrm>
            <a:off x="762000" y="1220639"/>
            <a:ext cx="7696200" cy="5035785"/>
          </a:xfrm>
          <a:prstGeom prst="rect">
            <a:avLst/>
          </a:prstGeom>
        </p:spPr>
      </p:pic>
      <p:pic>
        <p:nvPicPr>
          <p:cNvPr id="6" name="Picture 5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4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School participation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102350"/>
            <a:ext cx="8229600" cy="4572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Child and Adolescent Scale of Participation (CASP</a:t>
            </a:r>
            <a:r>
              <a:rPr lang="en-US" sz="1800" dirty="0" smtClean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pic>
        <p:nvPicPr>
          <p:cNvPr id="9" name="Picture 8" descr="Example of school participation questions used in the Child and Adolescent Scale of Participation (CASP)"/>
          <p:cNvPicPr>
            <a:picLocks noChangeAspect="1"/>
          </p:cNvPicPr>
          <p:nvPr/>
        </p:nvPicPr>
        <p:blipFill rotWithShape="1">
          <a:blip r:embed="rId2"/>
          <a:srcRect l="30000" t="59778" r="30500" b="21555"/>
          <a:stretch/>
        </p:blipFill>
        <p:spPr>
          <a:xfrm>
            <a:off x="639284" y="2286000"/>
            <a:ext cx="8026400" cy="2133600"/>
          </a:xfrm>
          <a:prstGeom prst="rect">
            <a:avLst/>
          </a:prstGeom>
        </p:spPr>
      </p:pic>
      <p:pic>
        <p:nvPicPr>
          <p:cNvPr id="5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1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057400"/>
            <a:ext cx="29718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Generic questions on environment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7" y="6507822"/>
            <a:ext cx="4352273" cy="304800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</a:rPr>
              <a:t>Child and Family Follow-Up Survey (CFFS)</a:t>
            </a:r>
          </a:p>
        </p:txBody>
      </p:sp>
      <p:pic>
        <p:nvPicPr>
          <p:cNvPr id="4" name="Picture 3" descr="Example of generic questions on environment from the Child and Family Follow-Up Survey (CFFS)"/>
          <p:cNvPicPr>
            <a:picLocks noChangeAspect="1"/>
          </p:cNvPicPr>
          <p:nvPr/>
        </p:nvPicPr>
        <p:blipFill rotWithShape="1">
          <a:blip r:embed="rId2"/>
          <a:srcRect l="30668" t="13993" r="30668" b="15333"/>
          <a:stretch/>
        </p:blipFill>
        <p:spPr>
          <a:xfrm>
            <a:off x="152400" y="143408"/>
            <a:ext cx="6210822" cy="6385876"/>
          </a:xfrm>
          <a:prstGeom prst="rect">
            <a:avLst/>
          </a:prstGeom>
        </p:spPr>
      </p:pic>
      <p:pic>
        <p:nvPicPr>
          <p:cNvPr id="6" name="Picture 5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928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Attitudes of society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GB" dirty="0"/>
              <a:t>Would a family have concern about disclosure if one of their children had a disability? </a:t>
            </a:r>
            <a:endParaRPr lang="en-US" dirty="0"/>
          </a:p>
          <a:p>
            <a:pPr lvl="1"/>
            <a:r>
              <a:rPr lang="en-GB" dirty="0"/>
              <a:t>Would having a family member with a disability be a problem for a person to get married? </a:t>
            </a:r>
            <a:endParaRPr lang="en-US" dirty="0"/>
          </a:p>
          <a:p>
            <a:pPr lvl="1"/>
            <a:r>
              <a:rPr lang="en-GB" dirty="0"/>
              <a:t>Would a parent that has a child with a disability keep others from knowing, if possible?</a:t>
            </a:r>
            <a:endParaRPr lang="en-US" dirty="0"/>
          </a:p>
          <a:p>
            <a:pPr lvl="1"/>
            <a:r>
              <a:rPr lang="en-GB" dirty="0"/>
              <a:t>Would a family with a new born child with a disability be expected from society to place the disabled child in an institution?</a:t>
            </a:r>
            <a:endParaRPr lang="en-US" dirty="0"/>
          </a:p>
          <a:p>
            <a:pPr lvl="1"/>
            <a:r>
              <a:rPr lang="en-GB" dirty="0"/>
              <a:t>Would other people in your community avoid a child with a disability?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09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Attitudes of the respondent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about children with disabilities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1"/>
            <a:ext cx="6019800" cy="495935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I </a:t>
            </a:r>
            <a:r>
              <a:rPr lang="en-US" sz="3600" dirty="0"/>
              <a:t>wouldn’t mind if a handicapped child sits next to me </a:t>
            </a:r>
            <a:endParaRPr lang="en-US" sz="3600" dirty="0" smtClean="0"/>
          </a:p>
          <a:p>
            <a:r>
              <a:rPr lang="en-US" sz="3600" dirty="0"/>
              <a:t>Handicapped children can do lots of things for </a:t>
            </a:r>
            <a:r>
              <a:rPr lang="en-US" sz="3600" dirty="0" smtClean="0"/>
              <a:t>themselves</a:t>
            </a:r>
          </a:p>
          <a:p>
            <a:r>
              <a:rPr lang="en-US" sz="3600" dirty="0"/>
              <a:t>I would be afraid of a handicapped child </a:t>
            </a:r>
            <a:endParaRPr lang="en-US" sz="3600" dirty="0" smtClean="0"/>
          </a:p>
          <a:p>
            <a:r>
              <a:rPr lang="en-US" sz="3600" dirty="0"/>
              <a:t>I feel upset when I </a:t>
            </a:r>
            <a:r>
              <a:rPr lang="en-US" sz="3600" dirty="0" smtClean="0"/>
              <a:t>see </a:t>
            </a:r>
            <a:r>
              <a:rPr lang="en-US" sz="3600" dirty="0"/>
              <a:t>a handicapped child </a:t>
            </a:r>
            <a:endParaRPr lang="en-US" sz="3600" dirty="0" smtClean="0"/>
          </a:p>
          <a:p>
            <a:r>
              <a:rPr lang="en-US" sz="3600" dirty="0"/>
              <a:t>I would talk to a handicapped child I didn’t know </a:t>
            </a:r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2300" dirty="0" err="1">
                <a:solidFill>
                  <a:prstClr val="black"/>
                </a:solidFill>
              </a:rPr>
              <a:t>Chedoke</a:t>
            </a:r>
            <a:r>
              <a:rPr lang="en-US" sz="2300" dirty="0">
                <a:solidFill>
                  <a:prstClr val="black"/>
                </a:solidFill>
              </a:rPr>
              <a:t>-McMaster Attitudes Towards Children with Handicaps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400800" y="2484437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Agree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Neutral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Disagree</a:t>
            </a:r>
          </a:p>
          <a:p>
            <a:endParaRPr lang="en-US" dirty="0"/>
          </a:p>
        </p:txBody>
      </p:sp>
      <p:pic>
        <p:nvPicPr>
          <p:cNvPr id="6" name="Picture 5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88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Attitudes of respondent about his/her own child with disability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Yes/No</a:t>
            </a:r>
          </a:p>
          <a:p>
            <a:endParaRPr lang="en-US" dirty="0"/>
          </a:p>
          <a:p>
            <a:r>
              <a:rPr lang="en-US" i="1" dirty="0"/>
              <a:t>Did you hide your child from around when you understood that your child was different?</a:t>
            </a:r>
            <a:r>
              <a:rPr lang="en-US" dirty="0"/>
              <a:t> </a:t>
            </a:r>
            <a:endParaRPr lang="en-US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err="1" smtClean="0"/>
              <a:t>Baskanligi</a:t>
            </a:r>
            <a:r>
              <a:rPr lang="en-US" sz="1800" dirty="0"/>
              <a:t>, O. I. (2002). Turkey disability survey. Ankara: </a:t>
            </a:r>
            <a:r>
              <a:rPr lang="en-US" sz="1800" dirty="0" err="1"/>
              <a:t>Basbakanlik</a:t>
            </a:r>
            <a:r>
              <a:rPr lang="en-US" sz="1800" dirty="0"/>
              <a:t> </a:t>
            </a:r>
            <a:r>
              <a:rPr lang="en-US" sz="1800" dirty="0" err="1"/>
              <a:t>Yayinlari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9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Attitudes of the respondent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Multiple Choice and Yes/No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6204743"/>
            <a:ext cx="4953000" cy="424657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UNICEF for Children with Disabilities in </a:t>
            </a:r>
            <a:r>
              <a:rPr lang="en-US" sz="1800" dirty="0" smtClean="0">
                <a:solidFill>
                  <a:prstClr val="black"/>
                </a:solidFill>
              </a:rPr>
              <a:t>Armenia</a:t>
            </a:r>
            <a:endParaRPr lang="en-US" dirty="0"/>
          </a:p>
        </p:txBody>
      </p:sp>
      <p:grpSp>
        <p:nvGrpSpPr>
          <p:cNvPr id="5" name="Group 4" descr="Example of the questions on attitudes"/>
          <p:cNvGrpSpPr/>
          <p:nvPr/>
        </p:nvGrpSpPr>
        <p:grpSpPr>
          <a:xfrm>
            <a:off x="457200" y="1676400"/>
            <a:ext cx="7286625" cy="2714625"/>
            <a:chOff x="457200" y="1676400"/>
            <a:chExt cx="7286625" cy="271462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057400"/>
              <a:ext cx="728662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676400"/>
              <a:ext cx="303847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12" y="3429000"/>
              <a:ext cx="67818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 descr="United Nations Children's Fund (UNICEF) log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47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Attitudes of family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248400"/>
            <a:ext cx="5181600" cy="3810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UNICEF for Children with Disabilities in </a:t>
            </a:r>
            <a:r>
              <a:rPr lang="en-US" sz="1800" dirty="0" smtClean="0">
                <a:solidFill>
                  <a:prstClr val="black"/>
                </a:solidFill>
              </a:rPr>
              <a:t>Armenia</a:t>
            </a:r>
            <a:endParaRPr lang="en-US" dirty="0"/>
          </a:p>
        </p:txBody>
      </p:sp>
      <p:pic>
        <p:nvPicPr>
          <p:cNvPr id="4" name="Picture 6" descr="Questions on attitudes of family me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16056" cy="312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Rationale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WG and UNICEF have started working on an </a:t>
            </a:r>
            <a:r>
              <a:rPr lang="en-US" b="1" dirty="0" smtClean="0"/>
              <a:t>extended set </a:t>
            </a:r>
            <a:r>
              <a:rPr lang="en-US" dirty="0" smtClean="0"/>
              <a:t>of questions on child disability </a:t>
            </a:r>
            <a:r>
              <a:rPr lang="en-US" dirty="0"/>
              <a:t>that will focus on environmental factors and </a:t>
            </a:r>
            <a:r>
              <a:rPr lang="en-US" dirty="0" smtClean="0"/>
              <a:t>participation</a:t>
            </a:r>
          </a:p>
          <a:p>
            <a:pPr marL="0" indent="0" algn="just">
              <a:buNone/>
            </a:pPr>
            <a:endParaRPr lang="en-US" dirty="0" smtClean="0"/>
          </a:p>
          <a:p>
            <a:pPr lvl="1" algn="just"/>
            <a:r>
              <a:rPr lang="en-US" dirty="0" smtClean="0"/>
              <a:t>to </a:t>
            </a:r>
            <a:r>
              <a:rPr lang="en-US" dirty="0"/>
              <a:t>provide information that can inform </a:t>
            </a:r>
            <a:r>
              <a:rPr lang="en-US" dirty="0" smtClean="0"/>
              <a:t>policy</a:t>
            </a:r>
          </a:p>
          <a:p>
            <a:pPr lvl="1" algn="just"/>
            <a:r>
              <a:rPr lang="en-US" dirty="0" smtClean="0"/>
              <a:t>to </a:t>
            </a:r>
            <a:r>
              <a:rPr lang="en-US" dirty="0"/>
              <a:t>provide a statistical summary of environmental influences on participation in </a:t>
            </a:r>
            <a:r>
              <a:rPr lang="en-US" dirty="0" smtClean="0"/>
              <a:t>school</a:t>
            </a:r>
          </a:p>
          <a:p>
            <a:pPr lvl="1" algn="just"/>
            <a:r>
              <a:rPr lang="en-US" dirty="0" smtClean="0"/>
              <a:t>to </a:t>
            </a:r>
            <a:r>
              <a:rPr lang="en-US" dirty="0"/>
              <a:t>identify areas with key bottlenecks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5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Getting to s</a:t>
            </a:r>
            <a:r>
              <a:rPr lang="en-US" dirty="0" smtClean="0">
                <a:solidFill>
                  <a:srgbClr val="0070C0"/>
                </a:solidFill>
              </a:rPr>
              <a:t>chool</a:t>
            </a:r>
            <a:endParaRPr lang="en-US" dirty="0"/>
          </a:p>
        </p:txBody>
      </p:sp>
      <p:graphicFrame>
        <p:nvGraphicFramePr>
          <p:cNvPr id="4" name="Content Placeholder 3" descr="Examples of questions on getting to school from the Canadian Survey on Disability (CSD)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5093911"/>
              </p:ext>
            </p:extLst>
          </p:nvPr>
        </p:nvGraphicFramePr>
        <p:xfrm>
          <a:off x="685800" y="838200"/>
          <a:ext cx="7924800" cy="5262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6811"/>
                <a:gridCol w="4277989"/>
              </a:tblGrid>
              <a:tr h="2321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/>
                        <a:t>DID you require specialized transportation to attend school?</a:t>
                      </a:r>
                    </a:p>
                  </a:txBody>
                  <a:tcPr marL="2592" marR="2592" marT="5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/>
                        <a:t>Yes/No</a:t>
                      </a:r>
                    </a:p>
                  </a:txBody>
                  <a:tcPr marL="2592" marR="2592" marT="5526" marB="0"/>
                </a:tc>
              </a:tr>
              <a:tr h="2321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/>
                        <a:t>WAS specialized transportation available to you?</a:t>
                      </a:r>
                    </a:p>
                  </a:txBody>
                  <a:tcPr marL="2592" marR="2592" marT="5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/>
                        <a:t>Yes/No</a:t>
                      </a:r>
                    </a:p>
                  </a:txBody>
                  <a:tcPr marL="2592" marR="2592" marT="5526" marB="0"/>
                </a:tc>
              </a:tr>
              <a:tr h="34815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/>
                        <a:t>Do you regularly use public transit, such as a public bus, subway, Sky Train, metro, street car, or light rail transit</a:t>
                      </a:r>
                    </a:p>
                  </a:txBody>
                  <a:tcPr marL="2592" marR="2592" marT="5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/>
                        <a:t>Yes/No</a:t>
                      </a:r>
                    </a:p>
                  </a:txBody>
                  <a:tcPr marL="2592" marR="2592" marT="5526" marB="0"/>
                </a:tc>
              </a:tr>
              <a:tr h="2321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/>
                        <a:t>Is regular public transit available in your city or local community?</a:t>
                      </a:r>
                    </a:p>
                  </a:txBody>
                  <a:tcPr marL="2592" marR="2592" marT="5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/>
                        <a:t>Yes/No</a:t>
                      </a:r>
                    </a:p>
                  </a:txBody>
                  <a:tcPr marL="2592" marR="2592" marT="5526" marB="0"/>
                </a:tc>
              </a:tr>
              <a:tr h="34815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/>
                        <a:t>Do you regularly use specialized transit service, such as a special bus, van or subsidized accessible taxi service?</a:t>
                      </a:r>
                    </a:p>
                  </a:txBody>
                  <a:tcPr marL="2592" marR="2592" marT="5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/>
                        <a:t>Yes/No</a:t>
                      </a:r>
                    </a:p>
                  </a:txBody>
                  <a:tcPr marL="2592" marR="2592" marT="5526" marB="0"/>
                </a:tc>
              </a:tr>
              <a:tr h="2321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/>
                        <a:t>Is specialized transit service available in your city or local community?</a:t>
                      </a:r>
                    </a:p>
                  </a:txBody>
                  <a:tcPr marL="2592" marR="2592" marT="5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/>
                        <a:t>Yes/No</a:t>
                      </a:r>
                    </a:p>
                  </a:txBody>
                  <a:tcPr marL="2592" marR="2592" marT="5526" marB="0"/>
                </a:tc>
              </a:tr>
              <a:tr h="4642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/>
                        <a:t>Because of your condition, do you experience any difficulty using public transit or specialized transit service?</a:t>
                      </a:r>
                    </a:p>
                  </a:txBody>
                  <a:tcPr marL="2592" marR="2592" marT="5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/>
                        <a:t>1. No difficulty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2. Some difficulty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3. A lot of difficulty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2592" marR="2592" marT="5526" marB="0"/>
                </a:tc>
              </a:tr>
              <a:tr h="243705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/>
                        <a:t>What are the reasons you have difficulty using public transit or specialized transit service?</a:t>
                      </a:r>
                    </a:p>
                  </a:txBody>
                  <a:tcPr marL="2592" marR="2592" marT="5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/>
                        <a:t>1. Service is not available when you need it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2. Booking rules don’t allow for last minute arrangements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3. Difficulty getting to or locating bus stops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4. Difficulty getting on or off the vehicle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5. Difficulty seeing signs or notices, stops or hearing announcements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6. Overcrowding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7. Difficulty requesting service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8. Difficulty interpreting schedules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9. Difficulty transferring or completing complicated transfers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10. condition or health problem is aggravated when you go out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11. Too expensive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12 Other reason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DK, RF</a:t>
                      </a:r>
                    </a:p>
                  </a:txBody>
                  <a:tcPr marL="2592" marR="2592" marT="5526" marB="0"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6248400"/>
            <a:ext cx="3962400" cy="3048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</a:rPr>
              <a:t>Canadian Survey on Disability (CSD</a:t>
            </a:r>
            <a:r>
              <a:rPr lang="en-US" sz="1600" dirty="0" smtClean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pic>
        <p:nvPicPr>
          <p:cNvPr id="6" name="Picture 5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7" y="6410325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9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Draft module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10" descr="Image of little girl play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446756"/>
            <a:ext cx="6703415" cy="445226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399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General structure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Module to be used in conjunction with:</a:t>
            </a:r>
          </a:p>
          <a:p>
            <a:pPr lvl="1" algn="just">
              <a:buFontTx/>
              <a:buChar char="-"/>
            </a:pPr>
            <a:r>
              <a:rPr lang="en-US" sz="2000" dirty="0"/>
              <a:t> module on school attendance</a:t>
            </a:r>
          </a:p>
          <a:p>
            <a:pPr lvl="1" algn="just">
              <a:buFontTx/>
              <a:buChar char="-"/>
            </a:pPr>
            <a:r>
              <a:rPr lang="en-US" sz="2000" dirty="0"/>
              <a:t> module on child </a:t>
            </a:r>
            <a:r>
              <a:rPr lang="en-US" sz="2000" dirty="0" smtClean="0"/>
              <a:t>functioning and disability </a:t>
            </a:r>
            <a:endParaRPr lang="en-US" sz="2000" dirty="0"/>
          </a:p>
          <a:p>
            <a:pPr algn="just"/>
            <a:r>
              <a:rPr lang="en-US" dirty="0" smtClean="0"/>
              <a:t>Structured around four domains</a:t>
            </a:r>
          </a:p>
          <a:p>
            <a:pPr algn="just"/>
            <a:r>
              <a:rPr lang="en-US" dirty="0" smtClean="0"/>
              <a:t>Format: </a:t>
            </a:r>
          </a:p>
          <a:p>
            <a:pPr lvl="1" algn="just">
              <a:buFontTx/>
              <a:buChar char="-"/>
            </a:pPr>
            <a:r>
              <a:rPr lang="en-US" sz="2000" dirty="0" smtClean="0"/>
              <a:t>Generic questions addressed to all mothers/caregivers </a:t>
            </a:r>
          </a:p>
          <a:p>
            <a:pPr lvl="1" algn="just">
              <a:buFontTx/>
              <a:buChar char="-"/>
            </a:pPr>
            <a:r>
              <a:rPr lang="en-US" sz="2000" dirty="0" smtClean="0"/>
              <a:t>Specific questions addressed to mothers/caregivers of children with activity limitations</a:t>
            </a:r>
          </a:p>
          <a:p>
            <a:pPr lvl="1" algn="just">
              <a:buFontTx/>
              <a:buChar char="-"/>
            </a:pPr>
            <a:r>
              <a:rPr lang="en-US" sz="2000" dirty="0" smtClean="0"/>
              <a:t>Specific questions addressed to mothers/caregivers of children of  who do not attend school or missed school days </a:t>
            </a:r>
            <a:endParaRPr lang="en-US" sz="2000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3057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Attitudes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 smtClean="0"/>
              <a:t>1a</a:t>
            </a:r>
            <a:r>
              <a:rPr lang="en-GB" sz="1400" dirty="0"/>
              <a:t>) Should all children attend primary school?</a:t>
            </a:r>
            <a:endParaRPr lang="en-US" sz="1400" dirty="0"/>
          </a:p>
          <a:p>
            <a:pPr marL="0" indent="0">
              <a:buNone/>
            </a:pPr>
            <a:r>
              <a:rPr lang="en-GB" sz="1400" dirty="0"/>
              <a:t>1b) Should all children attend secondary school?</a:t>
            </a:r>
            <a:endParaRPr lang="en-US" sz="1400" dirty="0"/>
          </a:p>
          <a:p>
            <a:pPr marL="0" indent="0">
              <a:buNone/>
            </a:pPr>
            <a:r>
              <a:rPr lang="en-GB" sz="1400" dirty="0"/>
              <a:t>2a) Should children with disabilities go to primary school?</a:t>
            </a:r>
            <a:endParaRPr lang="en-US" sz="1400" dirty="0"/>
          </a:p>
          <a:p>
            <a:pPr marL="0" indent="0">
              <a:buNone/>
            </a:pPr>
            <a:r>
              <a:rPr lang="en-GB" sz="1400" dirty="0"/>
              <a:t>2b) Should children with disabilities go to secondary school?</a:t>
            </a:r>
            <a:endParaRPr lang="en-US" sz="1400" dirty="0"/>
          </a:p>
          <a:p>
            <a:pPr marL="0" indent="0">
              <a:buNone/>
            </a:pPr>
            <a:r>
              <a:rPr lang="en-GB" sz="1400" dirty="0"/>
              <a:t>2c) Should children with disabilities go to the same school as other children?</a:t>
            </a:r>
            <a:endParaRPr lang="en-US" sz="1400" dirty="0"/>
          </a:p>
          <a:p>
            <a:pPr marL="0" indent="0">
              <a:buNone/>
            </a:pPr>
            <a:r>
              <a:rPr lang="en-GB" sz="1400" dirty="0"/>
              <a:t> </a:t>
            </a:r>
            <a:endParaRPr lang="en-US" sz="1400" dirty="0"/>
          </a:p>
          <a:p>
            <a:r>
              <a:rPr lang="en-GB" sz="1400" dirty="0"/>
              <a:t>IF THE CHILD SCREENED POSITIVE FOR ACTIVITY LIMITATIONS: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GB" sz="1400" dirty="0"/>
              <a:t>3a) I want my child to attend </a:t>
            </a:r>
            <a:r>
              <a:rPr lang="en-GB" sz="1400" dirty="0" smtClean="0"/>
              <a:t>school </a:t>
            </a:r>
            <a:r>
              <a:rPr lang="en-GB" sz="1400" dirty="0"/>
              <a:t>(Attitude of </a:t>
            </a:r>
            <a:r>
              <a:rPr lang="en-GB" sz="1400" dirty="0" smtClean="0"/>
              <a:t>parents)</a:t>
            </a:r>
            <a:endParaRPr lang="en-US" sz="1400" dirty="0"/>
          </a:p>
          <a:p>
            <a:pPr marL="0" indent="0">
              <a:buNone/>
            </a:pPr>
            <a:r>
              <a:rPr lang="en-GB" sz="1400" dirty="0"/>
              <a:t>3b) Teachers are committed to teaching children with disabilities (Attitude of </a:t>
            </a:r>
            <a:r>
              <a:rPr lang="en-GB" sz="1400" dirty="0" smtClean="0"/>
              <a:t>teachers)</a:t>
            </a:r>
            <a:endParaRPr lang="en-US" sz="1400" dirty="0"/>
          </a:p>
          <a:p>
            <a:pPr marL="0" indent="0">
              <a:buNone/>
            </a:pPr>
            <a:r>
              <a:rPr lang="en-GB" sz="1400" dirty="0" smtClean="0"/>
              <a:t>3c</a:t>
            </a:r>
            <a:r>
              <a:rPr lang="en-GB" sz="1400" dirty="0"/>
              <a:t>) Children/parents are accepting of children with disabilities in </a:t>
            </a:r>
            <a:r>
              <a:rPr lang="en-GB" sz="1400" dirty="0" smtClean="0"/>
              <a:t>school (Attitude </a:t>
            </a:r>
            <a:r>
              <a:rPr lang="en-GB" sz="1400" dirty="0"/>
              <a:t>of other </a:t>
            </a:r>
            <a:r>
              <a:rPr lang="en-GB" sz="1400" dirty="0" smtClean="0"/>
              <a:t>children/parents)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GB" sz="1400" dirty="0"/>
              <a:t>IF THE CHILD HAS MISSED SCHOOL: </a:t>
            </a:r>
            <a:endParaRPr lang="en-US" sz="1400" dirty="0"/>
          </a:p>
          <a:p>
            <a:pPr marL="0" indent="0">
              <a:buNone/>
            </a:pPr>
            <a:r>
              <a:rPr lang="en-GB" sz="1400" dirty="0"/>
              <a:t> </a:t>
            </a:r>
            <a:endParaRPr lang="en-US" sz="1400" dirty="0"/>
          </a:p>
          <a:p>
            <a:pPr marL="0" indent="0">
              <a:buNone/>
            </a:pPr>
            <a:r>
              <a:rPr lang="en-GB" sz="1400" dirty="0"/>
              <a:t>4) Are any of the above reasons [questions 1,2,3] your child has missed school?</a:t>
            </a:r>
            <a:endParaRPr lang="en-US" sz="1400" dirty="0"/>
          </a:p>
          <a:p>
            <a:pPr marL="0" indent="0">
              <a:buNone/>
            </a:pPr>
            <a:r>
              <a:rPr lang="en-GB" sz="1400" dirty="0"/>
              <a:t> </a:t>
            </a:r>
            <a:endParaRPr lang="en-US" sz="1400" dirty="0"/>
          </a:p>
          <a:p>
            <a:r>
              <a:rPr lang="en-GB" sz="1400" dirty="0"/>
              <a:t>IF THE CHILD IS NOT IN </a:t>
            </a:r>
            <a:r>
              <a:rPr lang="en-GB" sz="1400" dirty="0" smtClean="0"/>
              <a:t>SCHOOL: </a:t>
            </a:r>
            <a:endParaRPr lang="en-US" sz="1400" dirty="0"/>
          </a:p>
          <a:p>
            <a:pPr marL="0" indent="0">
              <a:buNone/>
            </a:pPr>
            <a:r>
              <a:rPr lang="en-GB" sz="1400" dirty="0"/>
              <a:t> </a:t>
            </a:r>
            <a:endParaRPr lang="en-US" sz="1400" dirty="0"/>
          </a:p>
          <a:p>
            <a:pPr marL="0" indent="0">
              <a:buNone/>
            </a:pPr>
            <a:r>
              <a:rPr lang="en-GB" sz="1400" dirty="0"/>
              <a:t>5) Is [questions 1,2,3] why your child does not attend school?</a:t>
            </a:r>
            <a:endParaRPr lang="en-US" sz="1400" dirty="0"/>
          </a:p>
          <a:p>
            <a:pPr marL="0" indent="0">
              <a:buNone/>
            </a:pPr>
            <a:r>
              <a:rPr lang="en-GB" sz="1100" dirty="0"/>
              <a:t> </a:t>
            </a:r>
            <a:endParaRPr lang="en-US" sz="1100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07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Going to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4500" dirty="0"/>
              <a:t>In your community, how do children typically get to school?</a:t>
            </a:r>
            <a:endParaRPr lang="en-US" sz="4500" dirty="0"/>
          </a:p>
          <a:p>
            <a:pPr marL="514350" lvl="0" indent="-514350">
              <a:buFont typeface="+mj-lt"/>
              <a:buAutoNum type="arabicPeriod"/>
            </a:pPr>
            <a:r>
              <a:rPr lang="en-GB" sz="4500" dirty="0"/>
              <a:t>How does your child get to school?</a:t>
            </a:r>
            <a:endParaRPr lang="en-US" sz="4500" dirty="0"/>
          </a:p>
          <a:p>
            <a:pPr marL="0" indent="0">
              <a:buNone/>
            </a:pPr>
            <a:r>
              <a:rPr lang="en-GB" sz="4500" cap="all" dirty="0"/>
              <a:t> </a:t>
            </a:r>
            <a:endParaRPr lang="en-US" sz="4500" dirty="0"/>
          </a:p>
          <a:p>
            <a:r>
              <a:rPr lang="en-GB" sz="4500" dirty="0"/>
              <a:t>IF THE CHILD SCREENED POSITIVE FOR ACTIVITY LIMITATIONS:</a:t>
            </a:r>
          </a:p>
          <a:p>
            <a:pPr marL="0" indent="0">
              <a:buNone/>
            </a:pPr>
            <a:r>
              <a:rPr lang="en-GB" sz="4500" dirty="0"/>
              <a:t> </a:t>
            </a:r>
            <a:endParaRPr lang="en-US" sz="4500" dirty="0"/>
          </a:p>
          <a:p>
            <a:pPr marL="0" indent="0">
              <a:buNone/>
            </a:pPr>
            <a:r>
              <a:rPr lang="en-GB" sz="4500" dirty="0" smtClean="0"/>
              <a:t>3a</a:t>
            </a:r>
            <a:r>
              <a:rPr lang="en-GB" sz="4500" dirty="0"/>
              <a:t>) Is [question 2] a reliable means of transportation (are you satisfied)?</a:t>
            </a:r>
            <a:endParaRPr lang="en-US" sz="4500" dirty="0"/>
          </a:p>
          <a:p>
            <a:pPr marL="0" indent="0">
              <a:buNone/>
            </a:pPr>
            <a:r>
              <a:rPr lang="en-GB" sz="4500" dirty="0"/>
              <a:t>3b) What is the reason you are not using </a:t>
            </a:r>
            <a:r>
              <a:rPr lang="en-GB" sz="4500" dirty="0" smtClean="0"/>
              <a:t>other </a:t>
            </a:r>
            <a:r>
              <a:rPr lang="en-GB" sz="4500" dirty="0"/>
              <a:t>modes of transportation?</a:t>
            </a:r>
            <a:endParaRPr lang="en-US" sz="4500" dirty="0"/>
          </a:p>
          <a:p>
            <a:pPr marL="0" indent="0">
              <a:buNone/>
            </a:pPr>
            <a:r>
              <a:rPr lang="en-GB" sz="4500" dirty="0"/>
              <a:t> </a:t>
            </a:r>
            <a:endParaRPr lang="en-US" sz="4500" dirty="0"/>
          </a:p>
          <a:p>
            <a:r>
              <a:rPr lang="en-GB" sz="4500" dirty="0"/>
              <a:t>IF THE CHILD HAS MISSED SCHOOL: </a:t>
            </a:r>
            <a:endParaRPr lang="en-US" sz="4500" dirty="0"/>
          </a:p>
          <a:p>
            <a:pPr marL="0" indent="0">
              <a:buNone/>
            </a:pPr>
            <a:r>
              <a:rPr lang="en-GB" sz="4500" dirty="0"/>
              <a:t> </a:t>
            </a:r>
            <a:endParaRPr lang="en-US" sz="4500" dirty="0"/>
          </a:p>
          <a:p>
            <a:pPr marL="0" indent="0">
              <a:buNone/>
            </a:pPr>
            <a:r>
              <a:rPr lang="en-GB" sz="4500" dirty="0"/>
              <a:t>4) Are any of the above reasons your child has missed school?</a:t>
            </a:r>
            <a:endParaRPr lang="en-US" sz="4500" dirty="0"/>
          </a:p>
          <a:p>
            <a:pPr marL="0" indent="0">
              <a:buNone/>
            </a:pPr>
            <a:r>
              <a:rPr lang="en-GB" sz="4500" dirty="0"/>
              <a:t> </a:t>
            </a:r>
            <a:endParaRPr lang="en-US" sz="4500" dirty="0"/>
          </a:p>
          <a:p>
            <a:r>
              <a:rPr lang="en-GB" sz="4500" dirty="0"/>
              <a:t>IF THE CHILD IS NOT IN SCHOOL: </a:t>
            </a:r>
            <a:endParaRPr lang="en-US" sz="4500" dirty="0"/>
          </a:p>
          <a:p>
            <a:pPr marL="0" indent="0">
              <a:buNone/>
            </a:pPr>
            <a:r>
              <a:rPr lang="en-GB" sz="4500" dirty="0"/>
              <a:t> </a:t>
            </a:r>
            <a:endParaRPr lang="en-US" sz="4500" dirty="0"/>
          </a:p>
          <a:p>
            <a:pPr marL="0" indent="0">
              <a:buNone/>
            </a:pPr>
            <a:r>
              <a:rPr lang="en-GB" sz="4500" dirty="0"/>
              <a:t>5a) Is the availability of [questions 1,2,3] why your child does not attend school?</a:t>
            </a:r>
            <a:endParaRPr lang="en-US" sz="4500" dirty="0"/>
          </a:p>
          <a:p>
            <a:pPr marL="0" indent="0">
              <a:buNone/>
            </a:pPr>
            <a:r>
              <a:rPr lang="en-GB" sz="4500" dirty="0"/>
              <a:t>5b) Are the characteristics of [questions 1,2,3] why your child does not attend school?</a:t>
            </a:r>
            <a:endParaRPr lang="en-US" sz="4500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299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174625" indent="-174625"/>
            <a:r>
              <a:rPr lang="en-GB" sz="5600" dirty="0"/>
              <a:t>IF THE CHILD SCREENED POSITIVE FOR ACTIVITY LIMITATIONS:</a:t>
            </a:r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r>
              <a:rPr lang="en-GB" sz="5600" dirty="0" smtClean="0"/>
              <a:t>1a</a:t>
            </a:r>
            <a:r>
              <a:rPr lang="en-GB" sz="5600" dirty="0"/>
              <a:t>) Does your child attend a special school?</a:t>
            </a:r>
            <a:endParaRPr lang="en-US" sz="5600" dirty="0"/>
          </a:p>
          <a:p>
            <a:pPr marL="0" indent="0">
              <a:buNone/>
            </a:pPr>
            <a:r>
              <a:rPr lang="en-GB" sz="5600" dirty="0"/>
              <a:t>1b) Does your child attend a special class?</a:t>
            </a:r>
            <a:endParaRPr lang="en-US" sz="5600" dirty="0"/>
          </a:p>
          <a:p>
            <a:pPr marL="0" indent="0">
              <a:buNone/>
            </a:pPr>
            <a:r>
              <a:rPr lang="en-GB" sz="5600" dirty="0"/>
              <a:t>1c) Does your child receive a special curriculum?</a:t>
            </a:r>
            <a:endParaRPr lang="en-US" sz="5600" dirty="0"/>
          </a:p>
          <a:p>
            <a:pPr marL="0" indent="0">
              <a:buNone/>
            </a:pPr>
            <a:r>
              <a:rPr lang="en-GB" sz="5600" dirty="0"/>
              <a:t> </a:t>
            </a:r>
            <a:endParaRPr lang="en-US" sz="5600" dirty="0"/>
          </a:p>
          <a:p>
            <a:pPr marL="0" indent="0">
              <a:buNone/>
            </a:pPr>
            <a:r>
              <a:rPr lang="en-GB" sz="5600" cap="all" dirty="0"/>
              <a:t>2) </a:t>
            </a:r>
            <a:r>
              <a:rPr lang="en-GB" sz="5600" dirty="0"/>
              <a:t>Are you aware of any problems with:</a:t>
            </a:r>
            <a:endParaRPr lang="en-US" sz="5600" dirty="0"/>
          </a:p>
          <a:p>
            <a:pPr lvl="1" algn="just"/>
            <a:r>
              <a:rPr lang="en-US" sz="5600" dirty="0"/>
              <a:t>Educational (academic) activities with other children in his or her classroom at school</a:t>
            </a:r>
          </a:p>
          <a:p>
            <a:pPr lvl="1" algn="just"/>
            <a:r>
              <a:rPr lang="en-GB" sz="5600" dirty="0"/>
              <a:t> </a:t>
            </a:r>
            <a:r>
              <a:rPr lang="en-US" sz="5600" dirty="0" smtClean="0"/>
              <a:t>Social</a:t>
            </a:r>
            <a:r>
              <a:rPr lang="en-US" sz="5600" dirty="0"/>
              <a:t>, play and recreational activities with other children at school </a:t>
            </a:r>
            <a:r>
              <a:rPr lang="en-US" sz="5600" dirty="0" smtClean="0"/>
              <a:t> (</a:t>
            </a:r>
            <a:r>
              <a:rPr lang="en-US" sz="5600" dirty="0"/>
              <a:t>e.g., “hanging out,” sports, clubs, hobbies, creative arts, lunchtime or recess activities)</a:t>
            </a:r>
          </a:p>
          <a:p>
            <a:pPr lvl="1" algn="just"/>
            <a:r>
              <a:rPr lang="en-US" sz="5600" dirty="0"/>
              <a:t> </a:t>
            </a:r>
            <a:r>
              <a:rPr lang="en-US" sz="5600" dirty="0" smtClean="0"/>
              <a:t>Getting </a:t>
            </a:r>
            <a:r>
              <a:rPr lang="en-US" sz="5600" dirty="0"/>
              <a:t>in and moving around at school (e.g., to get to and use bathroom, playground, cafeteria, library or other rooms and things that are available to other children his or her age)</a:t>
            </a:r>
          </a:p>
          <a:p>
            <a:pPr lvl="1" algn="just"/>
            <a:r>
              <a:rPr lang="en-US" sz="5600" dirty="0"/>
              <a:t> </a:t>
            </a:r>
            <a:r>
              <a:rPr lang="en-US" sz="5600" dirty="0" smtClean="0"/>
              <a:t>Using </a:t>
            </a:r>
            <a:r>
              <a:rPr lang="en-US" sz="5600" dirty="0"/>
              <a:t>educational materials and equipment that are available to other children in his or her classroom/s </a:t>
            </a:r>
          </a:p>
          <a:p>
            <a:pPr lvl="1" algn="just"/>
            <a:r>
              <a:rPr lang="en-US" sz="5600" dirty="0"/>
              <a:t> </a:t>
            </a:r>
            <a:r>
              <a:rPr lang="en-US" sz="5600" dirty="0" smtClean="0"/>
              <a:t>Using </a:t>
            </a:r>
            <a:r>
              <a:rPr lang="en-US" sz="5600" dirty="0"/>
              <a:t>educational materials and equipment that have been modified for your child (e.g., books, computers, chairs and desks)</a:t>
            </a:r>
          </a:p>
          <a:p>
            <a:pPr lvl="1" algn="just"/>
            <a:r>
              <a:rPr lang="en-US" sz="5600" dirty="0"/>
              <a:t> </a:t>
            </a:r>
            <a:r>
              <a:rPr lang="en-US" sz="5600" dirty="0" smtClean="0"/>
              <a:t>Communicating </a:t>
            </a:r>
            <a:r>
              <a:rPr lang="en-US" sz="5600" dirty="0"/>
              <a:t>with other children at school</a:t>
            </a:r>
          </a:p>
          <a:p>
            <a:pPr lvl="1" algn="just"/>
            <a:r>
              <a:rPr lang="en-US" sz="5600" dirty="0"/>
              <a:t> </a:t>
            </a:r>
            <a:r>
              <a:rPr lang="en-US" sz="5600" dirty="0" smtClean="0"/>
              <a:t>Communicating </a:t>
            </a:r>
            <a:r>
              <a:rPr lang="en-US" sz="5600" dirty="0"/>
              <a:t>with adults at school</a:t>
            </a:r>
          </a:p>
          <a:p>
            <a:pPr marL="0" indent="0">
              <a:buNone/>
            </a:pPr>
            <a:r>
              <a:rPr lang="en-GB" sz="5600" cap="all" dirty="0"/>
              <a:t> </a:t>
            </a:r>
            <a:endParaRPr lang="en-US" sz="5600" dirty="0"/>
          </a:p>
          <a:p>
            <a:r>
              <a:rPr lang="en-GB" sz="5600" dirty="0"/>
              <a:t>IF THE CHILD HAS MISSED SCHOOL: </a:t>
            </a:r>
            <a:endParaRPr lang="en-US" sz="5600" dirty="0"/>
          </a:p>
          <a:p>
            <a:pPr marL="0" indent="0">
              <a:buNone/>
            </a:pPr>
            <a:r>
              <a:rPr lang="en-GB" sz="5600" dirty="0"/>
              <a:t>3) Are any of the above reasons your child has missed school?</a:t>
            </a:r>
            <a:endParaRPr lang="en-US" sz="5600" dirty="0"/>
          </a:p>
          <a:p>
            <a:pPr marL="0" indent="0">
              <a:buNone/>
            </a:pPr>
            <a:r>
              <a:rPr lang="en-GB" sz="5600" dirty="0"/>
              <a:t> </a:t>
            </a:r>
            <a:endParaRPr lang="en-US" sz="5600" dirty="0"/>
          </a:p>
          <a:p>
            <a:r>
              <a:rPr lang="en-GB" sz="5600" dirty="0"/>
              <a:t>IF THE CHILD IS NOT IN SCHOOL: </a:t>
            </a:r>
            <a:endParaRPr lang="en-GB" sz="5600" dirty="0" smtClean="0"/>
          </a:p>
          <a:p>
            <a:pPr marL="0" indent="0">
              <a:buNone/>
            </a:pPr>
            <a:r>
              <a:rPr lang="en-GB" sz="5600" dirty="0" smtClean="0"/>
              <a:t>4</a:t>
            </a:r>
            <a:r>
              <a:rPr lang="en-GB" sz="5600" dirty="0"/>
              <a:t>) Is [questions 1,2] why your child does not attend school?</a:t>
            </a:r>
            <a:endParaRPr lang="en-US" sz="5600" dirty="0"/>
          </a:p>
          <a:p>
            <a:pPr marL="0" indent="0">
              <a:buNone/>
            </a:pPr>
            <a:r>
              <a:rPr lang="en-GB" sz="4400" b="1" cap="all" dirty="0"/>
              <a:t> </a:t>
            </a:r>
            <a:endParaRPr lang="en-US" sz="4400" dirty="0"/>
          </a:p>
          <a:p>
            <a:endParaRPr lang="en-US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700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Affordability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GB" dirty="0" smtClean="0"/>
              <a:t>1a) </a:t>
            </a:r>
            <a:r>
              <a:rPr lang="en-GB" dirty="0"/>
              <a:t>Are there fees associated with attending school? (tuition, materials, uniforms, etc. )</a:t>
            </a:r>
            <a:endParaRPr lang="en-US" dirty="0"/>
          </a:p>
          <a:p>
            <a:pPr marL="0" indent="0" algn="just">
              <a:buNone/>
            </a:pPr>
            <a:r>
              <a:rPr lang="en-GB" dirty="0" smtClean="0"/>
              <a:t>1b) </a:t>
            </a:r>
            <a:r>
              <a:rPr lang="en-GB" dirty="0"/>
              <a:t>Are there fees associated with transportation to school</a:t>
            </a:r>
            <a:r>
              <a:rPr lang="en-GB" dirty="0" smtClean="0"/>
              <a:t>?</a:t>
            </a:r>
            <a:endParaRPr lang="en-US" dirty="0"/>
          </a:p>
          <a:p>
            <a:pPr marL="0" indent="0" algn="just">
              <a:buNone/>
            </a:pPr>
            <a:r>
              <a:rPr lang="en-GB" dirty="0" smtClean="0"/>
              <a:t>1c) </a:t>
            </a:r>
            <a:r>
              <a:rPr lang="en-GB" dirty="0"/>
              <a:t>Can you afford these </a:t>
            </a:r>
            <a:r>
              <a:rPr lang="en-GB" dirty="0" smtClean="0"/>
              <a:t>fees?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2) </a:t>
            </a:r>
            <a:r>
              <a:rPr lang="en-GB" dirty="0" smtClean="0"/>
              <a:t>Do </a:t>
            </a:r>
            <a:r>
              <a:rPr lang="en-GB" dirty="0"/>
              <a:t>you have to miss work to get your child to and from school?</a:t>
            </a:r>
            <a:endParaRPr lang="en-US" dirty="0"/>
          </a:p>
          <a:p>
            <a:pPr marL="0" indent="0" algn="just">
              <a:buNone/>
            </a:pPr>
            <a:r>
              <a:rPr lang="en-GB" dirty="0"/>
              <a:t> </a:t>
            </a:r>
            <a:endParaRPr lang="en-US" dirty="0"/>
          </a:p>
          <a:p>
            <a:pPr algn="just"/>
            <a:r>
              <a:rPr lang="en-GB" dirty="0"/>
              <a:t>IF THE CHILD HAS MISSED SCHOOL: </a:t>
            </a:r>
            <a:endParaRPr lang="en-US" dirty="0"/>
          </a:p>
          <a:p>
            <a:pPr marL="0" lvl="0" indent="0" algn="just">
              <a:buNone/>
            </a:pPr>
            <a:r>
              <a:rPr lang="en-GB" dirty="0" smtClean="0"/>
              <a:t>Are </a:t>
            </a:r>
            <a:r>
              <a:rPr lang="en-GB" dirty="0"/>
              <a:t>any of the above reasons your child has missed school?</a:t>
            </a:r>
            <a:endParaRPr lang="en-US" dirty="0"/>
          </a:p>
          <a:p>
            <a:pPr marL="0" indent="0" algn="just">
              <a:buNone/>
            </a:pPr>
            <a:r>
              <a:rPr lang="en-GB" dirty="0"/>
              <a:t> </a:t>
            </a:r>
            <a:endParaRPr lang="en-US" dirty="0"/>
          </a:p>
          <a:p>
            <a:pPr algn="just"/>
            <a:r>
              <a:rPr lang="en-GB" dirty="0"/>
              <a:t>IF THE CHILD IS NOT IN SCHOOL: </a:t>
            </a:r>
          </a:p>
          <a:p>
            <a:pPr marL="0" lvl="0" indent="0" algn="just">
              <a:buNone/>
            </a:pPr>
            <a:r>
              <a:rPr lang="en-GB" dirty="0" smtClean="0"/>
              <a:t>Is </a:t>
            </a:r>
            <a:r>
              <a:rPr lang="en-GB" dirty="0"/>
              <a:t>[questions 1,2,3 ] why your child does not attend school?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038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US" sz="3600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Image of little girl walking up stai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82" y="1600200"/>
            <a:ext cx="6205537" cy="42195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46395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Next steps</a:t>
            </a:r>
          </a:p>
        </p:txBody>
      </p:sp>
      <p:pic>
        <p:nvPicPr>
          <p:cNvPr id="5" name="Picture 4" descr="United Nations Children's Fund (UNICEF)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38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Next steps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 of a draft module </a:t>
            </a:r>
          </a:p>
          <a:p>
            <a:r>
              <a:rPr lang="en-US" dirty="0" smtClean="0"/>
              <a:t>Meetings with key stakeholders to finalize a module for testing </a:t>
            </a:r>
          </a:p>
          <a:p>
            <a:r>
              <a:rPr lang="en-US" dirty="0" smtClean="0"/>
              <a:t>Cognitive testing</a:t>
            </a:r>
          </a:p>
          <a:p>
            <a:r>
              <a:rPr lang="en-US" dirty="0" smtClean="0"/>
              <a:t>Field testing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Module to be finalized by end of 2014</a:t>
            </a:r>
          </a:p>
          <a:p>
            <a:endParaRPr lang="en-US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5171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971800" y="5464294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THANK YOU!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914400"/>
            <a:ext cx="8610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457200"/>
            <a:ext cx="3338450" cy="474706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8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Basic principles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This set of questions will:</a:t>
            </a:r>
          </a:p>
          <a:p>
            <a:pPr lvl="1" algn="just"/>
            <a:r>
              <a:rPr lang="en-US" dirty="0" smtClean="0"/>
              <a:t>Be a </a:t>
            </a:r>
            <a:r>
              <a:rPr lang="en-US" dirty="0"/>
              <a:t>module that can be added to another </a:t>
            </a:r>
            <a:r>
              <a:rPr lang="en-US" dirty="0" smtClean="0"/>
              <a:t>survey</a:t>
            </a:r>
          </a:p>
          <a:p>
            <a:pPr lvl="1" algn="just"/>
            <a:r>
              <a:rPr lang="en-US" dirty="0" smtClean="0"/>
              <a:t>To be used in conjunction with the module on child functioning and disability  </a:t>
            </a:r>
          </a:p>
          <a:p>
            <a:pPr lvl="1" algn="just"/>
            <a:r>
              <a:rPr lang="en-US" dirty="0" smtClean="0"/>
              <a:t>Take </a:t>
            </a:r>
            <a:r>
              <a:rPr lang="en-US" dirty="0"/>
              <a:t>approximately 10 </a:t>
            </a:r>
            <a:r>
              <a:rPr lang="en-US" dirty="0" smtClean="0"/>
              <a:t>minutes</a:t>
            </a:r>
            <a:endParaRPr lang="en-US" dirty="0"/>
          </a:p>
          <a:p>
            <a:pPr lvl="1" algn="just"/>
            <a:r>
              <a:rPr lang="en-US" dirty="0"/>
              <a:t>F</a:t>
            </a:r>
            <a:r>
              <a:rPr lang="en-US" dirty="0" smtClean="0"/>
              <a:t>ocus </a:t>
            </a:r>
            <a:r>
              <a:rPr lang="en-US" dirty="0"/>
              <a:t>on </a:t>
            </a:r>
            <a:r>
              <a:rPr lang="en-US" i="1" dirty="0" smtClean="0"/>
              <a:t>formal</a:t>
            </a:r>
            <a:r>
              <a:rPr lang="en-US" dirty="0" smtClean="0"/>
              <a:t> education </a:t>
            </a:r>
            <a:r>
              <a:rPr lang="en-US" dirty="0"/>
              <a:t>and environmental factors that influence participation </a:t>
            </a:r>
            <a:endParaRPr lang="en-US" dirty="0" smtClean="0"/>
          </a:p>
          <a:p>
            <a:pPr lvl="1" algn="just"/>
            <a:r>
              <a:rPr lang="en-US" dirty="0" smtClean="0"/>
              <a:t>Be designed to </a:t>
            </a:r>
            <a:r>
              <a:rPr lang="en-US" dirty="0"/>
              <a:t>capture the</a:t>
            </a:r>
            <a:r>
              <a:rPr lang="en-US" i="1" dirty="0"/>
              <a:t> interaction </a:t>
            </a:r>
            <a:r>
              <a:rPr lang="en-US" dirty="0"/>
              <a:t>between the participant and the </a:t>
            </a:r>
            <a:r>
              <a:rPr lang="en-US" dirty="0" smtClean="0"/>
              <a:t>environment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66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Conceptual </a:t>
            </a:r>
            <a:r>
              <a:rPr lang="en-US" sz="4000" dirty="0">
                <a:solidFill>
                  <a:srgbClr val="0070C0"/>
                </a:solidFill>
              </a:rPr>
              <a:t>f</a:t>
            </a:r>
            <a:r>
              <a:rPr lang="en-US" sz="4000" dirty="0" smtClean="0">
                <a:solidFill>
                  <a:srgbClr val="0070C0"/>
                </a:solidFill>
              </a:rPr>
              <a:t>ramework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/>
              <a:t>The International Classiﬁcation of Functioning, Disability and Health (World Health Organization, </a:t>
            </a:r>
            <a:r>
              <a:rPr lang="en-US" dirty="0" smtClean="0"/>
              <a:t>2001) outlines five </a:t>
            </a:r>
            <a:r>
              <a:rPr lang="en-US" dirty="0"/>
              <a:t>categories of environmental factors that influence </a:t>
            </a:r>
            <a:r>
              <a:rPr lang="en-US" dirty="0" smtClean="0"/>
              <a:t>participation: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514350" indent="-514350" algn="just">
              <a:buAutoNum type="arabicParenBoth"/>
            </a:pPr>
            <a:r>
              <a:rPr lang="en-US" dirty="0" smtClean="0"/>
              <a:t>Products </a:t>
            </a:r>
            <a:r>
              <a:rPr lang="en-US" dirty="0"/>
              <a:t>and technology; </a:t>
            </a:r>
            <a:endParaRPr lang="en-US" dirty="0" smtClean="0"/>
          </a:p>
          <a:p>
            <a:pPr marL="514350" indent="-514350" algn="just">
              <a:buAutoNum type="arabicParenBoth"/>
            </a:pPr>
            <a:r>
              <a:rPr lang="en-US" dirty="0" smtClean="0"/>
              <a:t>Natural </a:t>
            </a:r>
            <a:r>
              <a:rPr lang="en-US" dirty="0"/>
              <a:t>environment and human-made changes to environment; </a:t>
            </a:r>
            <a:endParaRPr lang="en-US" dirty="0" smtClean="0"/>
          </a:p>
          <a:p>
            <a:pPr marL="514350" indent="-514350" algn="just">
              <a:buAutoNum type="arabicParenBoth"/>
            </a:pPr>
            <a:r>
              <a:rPr lang="en-US" dirty="0" smtClean="0"/>
              <a:t>Support </a:t>
            </a:r>
            <a:r>
              <a:rPr lang="en-US" dirty="0"/>
              <a:t>and relationships; </a:t>
            </a:r>
            <a:endParaRPr lang="en-US" dirty="0" smtClean="0"/>
          </a:p>
          <a:p>
            <a:pPr marL="514350" indent="-514350" algn="just">
              <a:buAutoNum type="arabicParenBoth"/>
            </a:pPr>
            <a:r>
              <a:rPr lang="en-US" dirty="0" smtClean="0"/>
              <a:t>Attitudes</a:t>
            </a:r>
            <a:r>
              <a:rPr lang="en-US" dirty="0"/>
              <a:t>; and </a:t>
            </a:r>
            <a:endParaRPr lang="en-US" dirty="0" smtClean="0"/>
          </a:p>
          <a:p>
            <a:pPr marL="514350" indent="-514350" algn="just">
              <a:buAutoNum type="arabicParenBoth"/>
            </a:pPr>
            <a:r>
              <a:rPr lang="en-US" dirty="0" smtClean="0"/>
              <a:t>Services</a:t>
            </a:r>
            <a:r>
              <a:rPr lang="en-US" dirty="0"/>
              <a:t>, systems and policies. </a:t>
            </a:r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2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Conceptual Framework</a:t>
            </a:r>
            <a:endParaRPr lang="en-US" dirty="0"/>
          </a:p>
        </p:txBody>
      </p:sp>
      <p:graphicFrame>
        <p:nvGraphicFramePr>
          <p:cNvPr id="4" name="Content Placeholder 3" descr="Table showing conceptual framework for measuring environmental factors and school participation for children with disability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4396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United Nations Children's Fund (UNICEF) logo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49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Review of existing questions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Measures </a:t>
            </a:r>
            <a:r>
              <a:rPr lang="en-US" sz="2800" dirty="0"/>
              <a:t>with information about environmental factors 	</a:t>
            </a:r>
            <a:endParaRPr lang="en-US" sz="2800" dirty="0" smtClean="0"/>
          </a:p>
          <a:p>
            <a:pPr marL="0" indent="0" algn="just">
              <a:buNone/>
            </a:pPr>
            <a:endParaRPr lang="en-US" sz="2800" dirty="0"/>
          </a:p>
          <a:p>
            <a:pPr algn="just"/>
            <a:r>
              <a:rPr lang="en-US" sz="2800" dirty="0"/>
              <a:t>Grouped into the four themes: Attitudes, Getting to school, Accessibility within the school, and </a:t>
            </a:r>
            <a:r>
              <a:rPr lang="en-US" sz="2800" dirty="0" smtClean="0"/>
              <a:t>Affordability</a:t>
            </a:r>
          </a:p>
          <a:p>
            <a:pPr marL="0" indent="0" algn="just">
              <a:buNone/>
            </a:pPr>
            <a:endParaRPr lang="en-US" sz="2800" dirty="0"/>
          </a:p>
          <a:p>
            <a:pPr algn="just"/>
            <a:r>
              <a:rPr lang="en-US" sz="2800" dirty="0" smtClean="0"/>
              <a:t>Plus</a:t>
            </a:r>
            <a:r>
              <a:rPr lang="en-US" sz="2800" dirty="0"/>
              <a:t>, measures of education and school participation</a:t>
            </a:r>
          </a:p>
          <a:p>
            <a:pPr lvl="1" algn="just"/>
            <a:r>
              <a:rPr lang="en-US" dirty="0" smtClean="0"/>
              <a:t>Focus </a:t>
            </a:r>
            <a:r>
              <a:rPr lang="en-US" dirty="0"/>
              <a:t>on MICS, DHS and </a:t>
            </a:r>
            <a:r>
              <a:rPr lang="en-US" dirty="0" err="1" smtClean="0"/>
              <a:t>EdData</a:t>
            </a:r>
            <a:endParaRPr lang="en-US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77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 sources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 search (</a:t>
            </a:r>
            <a:r>
              <a:rPr lang="en-US" dirty="0" err="1" smtClean="0"/>
              <a:t>PsycInfo</a:t>
            </a:r>
            <a:r>
              <a:rPr lang="en-US" dirty="0" smtClean="0"/>
              <a:t>, Google Scholar):</a:t>
            </a:r>
          </a:p>
          <a:p>
            <a:pPr lvl="1"/>
            <a:r>
              <a:rPr lang="en-US" dirty="0" smtClean="0"/>
              <a:t>search </a:t>
            </a:r>
            <a:r>
              <a:rPr lang="en-US" dirty="0"/>
              <a:t>terms </a:t>
            </a:r>
            <a:r>
              <a:rPr lang="en-US" dirty="0" smtClean="0"/>
              <a:t>: </a:t>
            </a:r>
            <a:r>
              <a:rPr lang="en-US" i="1" dirty="0"/>
              <a:t>environment, support, facilitator, barrier, attitudes, assessment, measurement, survey, self-report, participation, disability/</a:t>
            </a:r>
            <a:r>
              <a:rPr lang="en-US" i="1" dirty="0" err="1"/>
              <a:t>ies</a:t>
            </a:r>
            <a:r>
              <a:rPr lang="en-US" i="1" dirty="0"/>
              <a:t>. </a:t>
            </a:r>
            <a:endParaRPr lang="en-US" dirty="0"/>
          </a:p>
          <a:p>
            <a:r>
              <a:rPr lang="en-US" dirty="0" smtClean="0"/>
              <a:t>Reference </a:t>
            </a:r>
            <a:r>
              <a:rPr lang="en-US" dirty="0"/>
              <a:t>lists from retrieved </a:t>
            </a:r>
            <a:r>
              <a:rPr lang="en-US" dirty="0" smtClean="0"/>
              <a:t>publications</a:t>
            </a:r>
          </a:p>
          <a:p>
            <a:r>
              <a:rPr lang="en-US" dirty="0"/>
              <a:t>Experts </a:t>
            </a:r>
            <a:endParaRPr lang="en-US" dirty="0" smtClean="0"/>
          </a:p>
          <a:p>
            <a:r>
              <a:rPr lang="en-US" dirty="0"/>
              <a:t>UNICEF database on disability data collection </a:t>
            </a:r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42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</a:rPr>
              <a:t>32</a:t>
            </a:r>
            <a:r>
              <a:rPr lang="en-US" dirty="0" smtClean="0"/>
              <a:t> measures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668</a:t>
            </a:r>
            <a:r>
              <a:rPr lang="en-US" dirty="0" smtClean="0"/>
              <a:t> questions related </a:t>
            </a:r>
            <a:r>
              <a:rPr lang="en-US" dirty="0"/>
              <a:t>to environmental </a:t>
            </a:r>
            <a:r>
              <a:rPr lang="en-US" dirty="0" smtClean="0"/>
              <a:t>factors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primarily used in smaller scale research studies, and answered by a proxy </a:t>
            </a:r>
            <a:r>
              <a:rPr lang="en-US" dirty="0" smtClean="0"/>
              <a:t>respondent; </a:t>
            </a:r>
          </a:p>
          <a:p>
            <a:pPr lvl="1" algn="just"/>
            <a:r>
              <a:rPr lang="en-US" dirty="0" smtClean="0"/>
              <a:t>typically </a:t>
            </a:r>
            <a:r>
              <a:rPr lang="en-US" dirty="0"/>
              <a:t>the parent or primary </a:t>
            </a:r>
            <a:r>
              <a:rPr lang="en-US" dirty="0" smtClean="0"/>
              <a:t>caregiver</a:t>
            </a:r>
            <a:endParaRPr lang="en-US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4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86621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Some examples of questions</a:t>
            </a:r>
            <a:endParaRPr lang="en-US" dirty="0"/>
          </a:p>
        </p:txBody>
      </p:sp>
      <p:pic>
        <p:nvPicPr>
          <p:cNvPr id="5" name="Picture 4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mage of African children going to school.  One child is in a wheelchai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76" y="685800"/>
            <a:ext cx="6357459" cy="423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4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6396</TotalTime>
  <Words>1129</Words>
  <Application>Microsoft Office PowerPoint</Application>
  <PresentationFormat>On-screen Show (4:3)</PresentationFormat>
  <Paragraphs>232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</vt:lpstr>
      <vt:lpstr>Measuring Environmental Factors and School Participation for Children with Disability</vt:lpstr>
      <vt:lpstr>Rationale</vt:lpstr>
      <vt:lpstr>Basic principles </vt:lpstr>
      <vt:lpstr>Conceptual framework</vt:lpstr>
      <vt:lpstr>The Conceptual Framework</vt:lpstr>
      <vt:lpstr>Review of existing questions</vt:lpstr>
      <vt:lpstr>Data sources</vt:lpstr>
      <vt:lpstr>Results</vt:lpstr>
      <vt:lpstr>Some examples of questions</vt:lpstr>
      <vt:lpstr>“Why is [name] not attending school?”</vt:lpstr>
      <vt:lpstr>“Why is [name] not attending school?”</vt:lpstr>
      <vt:lpstr>School participation</vt:lpstr>
      <vt:lpstr>School participation</vt:lpstr>
      <vt:lpstr>Generic questions on environment</vt:lpstr>
      <vt:lpstr>Attitudes of society</vt:lpstr>
      <vt:lpstr>Attitudes of the respondent about children with disabilities</vt:lpstr>
      <vt:lpstr>Attitudes of respondent about his/her own child with disability</vt:lpstr>
      <vt:lpstr>Attitudes of the respondent Multiple Choice and Yes/No</vt:lpstr>
      <vt:lpstr>Attitudes of family members</vt:lpstr>
      <vt:lpstr>Getting to school</vt:lpstr>
      <vt:lpstr>Draft module</vt:lpstr>
      <vt:lpstr>General structure</vt:lpstr>
      <vt:lpstr>Attitudes</vt:lpstr>
      <vt:lpstr>Going to school</vt:lpstr>
      <vt:lpstr>Accessibility</vt:lpstr>
      <vt:lpstr>Affordability </vt:lpstr>
      <vt:lpstr>Next steps</vt:lpstr>
      <vt:lpstr>Next steps</vt:lpstr>
      <vt:lpstr>PowerPoint Presentation</vt:lpstr>
    </vt:vector>
  </TitlesOfParts>
  <Company>UNICEF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Child Disability via Household Surveys: The MICS Experience</dc:title>
  <dc:creator>UNICEF</dc:creator>
  <cp:lastModifiedBy>EJZ6</cp:lastModifiedBy>
  <cp:revision>360</cp:revision>
  <cp:lastPrinted>2013-06-11T12:48:13Z</cp:lastPrinted>
  <dcterms:created xsi:type="dcterms:W3CDTF">2011-10-28T20:50:59Z</dcterms:created>
  <dcterms:modified xsi:type="dcterms:W3CDTF">2014-03-26T18:30:24Z</dcterms:modified>
</cp:coreProperties>
</file>