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70" r:id="rId2"/>
    <p:sldId id="257" r:id="rId3"/>
    <p:sldId id="258" r:id="rId4"/>
    <p:sldId id="259" r:id="rId5"/>
    <p:sldId id="260" r:id="rId6"/>
    <p:sldId id="261" r:id="rId7"/>
    <p:sldId id="279" r:id="rId8"/>
    <p:sldId id="266" r:id="rId9"/>
    <p:sldId id="267" r:id="rId10"/>
    <p:sldId id="268" r:id="rId11"/>
    <p:sldId id="277" r:id="rId12"/>
    <p:sldId id="269" r:id="rId13"/>
    <p:sldId id="271" r:id="rId14"/>
    <p:sldId id="278" r:id="rId15"/>
    <p:sldId id="272" r:id="rId16"/>
    <p:sldId id="273" r:id="rId17"/>
    <p:sldId id="275" r:id="rId18"/>
    <p:sldId id="280" r:id="rId19"/>
    <p:sldId id="274" r:id="rId20"/>
    <p:sldId id="276" r:id="rId21"/>
    <p:sldId id="262"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323" autoAdjust="0"/>
  </p:normalViewPr>
  <p:slideViewPr>
    <p:cSldViewPr>
      <p:cViewPr varScale="1">
        <p:scale>
          <a:sx n="63" d="100"/>
          <a:sy n="63" d="100"/>
        </p:scale>
        <p:origin x="-336" y="-108"/>
      </p:cViewPr>
      <p:guideLst>
        <p:guide orient="horz" pos="2160"/>
        <p:guide pos="2880"/>
      </p:guideLst>
    </p:cSldViewPr>
  </p:slideViewPr>
  <p:outlineViewPr>
    <p:cViewPr>
      <p:scale>
        <a:sx n="33" d="100"/>
        <a:sy n="33" d="100"/>
      </p:scale>
      <p:origin x="0" y="2017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E9F7BFF-99BB-4403-806E-945F8C09AD17}" type="datetimeFigureOut">
              <a:rPr lang="en-US"/>
              <a:pPr>
                <a:defRPr/>
              </a:pPr>
              <a:t>2/26/2011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0E401EC-2732-4C66-9918-055C06725EE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AF6AEA-A591-40EC-9D22-73A826A5B4E8}" type="slidenum">
              <a:rPr lang="en-US"/>
              <a:pPr fontAlgn="base">
                <a:spcBef>
                  <a:spcPct val="0"/>
                </a:spcBef>
                <a:spcAft>
                  <a:spcPct val="0"/>
                </a:spcAft>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B34052-4635-43F3-B202-73A5C384CE9D}" type="slidenum">
              <a:rPr lang="en-US"/>
              <a:pPr fontAlgn="base">
                <a:spcBef>
                  <a:spcPct val="0"/>
                </a:spcBef>
                <a:spcAft>
                  <a:spcPct val="0"/>
                </a:spcAft>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DE8E2F-63A4-48BD-920E-59308E57B104}"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26F4DC-56A3-4AF2-888A-C145196ABCB4}"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A85CAB-220C-4E6D-B77B-D2DE59C2DF3C}" type="slidenum">
              <a:rPr lang="en-US"/>
              <a:pPr fontAlgn="base">
                <a:spcBef>
                  <a:spcPct val="0"/>
                </a:spcBef>
                <a:spcAft>
                  <a:spcPct val="0"/>
                </a:spcAft>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95DE18-D0FB-4829-877E-A7BA6E61FFDF}" type="slidenum">
              <a:rPr lang="en-US"/>
              <a:pPr fontAlgn="base">
                <a:spcBef>
                  <a:spcPct val="0"/>
                </a:spcBef>
                <a:spcAft>
                  <a:spcPct val="0"/>
                </a:spcAft>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C5A214-EA97-4E52-B6AA-46724DFE305E}" type="slidenum">
              <a:rPr lang="en-US"/>
              <a:pPr fontAlgn="base">
                <a:spcBef>
                  <a:spcPct val="0"/>
                </a:spcBef>
                <a:spcAft>
                  <a:spcPct val="0"/>
                </a:spcAft>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4BC0C9-87AC-40F9-9266-0B53B576104D}" type="slidenum">
              <a:rPr lang="en-US"/>
              <a:pPr fontAlgn="base">
                <a:spcBef>
                  <a:spcPct val="0"/>
                </a:spcBef>
                <a:spcAft>
                  <a:spcPct val="0"/>
                </a:spcAft>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0D1E01-5B61-46A2-81B5-AE3127DF9328}" type="slidenum">
              <a:rPr lang="en-US"/>
              <a:pPr fontAlgn="base">
                <a:spcBef>
                  <a:spcPct val="0"/>
                </a:spcBef>
                <a:spcAft>
                  <a:spcPct val="0"/>
                </a:spcAft>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272658-FC0E-4E51-8BE6-006EB3543119}" type="slidenum">
              <a:rPr lang="en-US"/>
              <a:pPr fontAlgn="base">
                <a:spcBef>
                  <a:spcPct val="0"/>
                </a:spcBef>
                <a:spcAft>
                  <a:spcPct val="0"/>
                </a:spcAft>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2BB03D68-5671-4467-A441-F502A842451C}" type="datetimeFigureOut">
              <a:rPr lang="en-US"/>
              <a:pPr>
                <a:defRPr/>
              </a:pPr>
              <a:t>2/26/2011</a:t>
            </a:fld>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0845DAFA-CA05-4803-A827-F1C373BA89A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72D9791-CA88-46FF-A45A-414DE20A0102}" type="datetimeFigureOut">
              <a:rPr lang="en-US"/>
              <a:pPr>
                <a:defRPr/>
              </a:pPr>
              <a:t>2/26/2011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FFC7F0D-98AF-48F9-B5BF-6D0C47D6C6C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E5DB504-3D8D-4BD6-84B7-4CDFDDF42B87}" type="datetimeFigureOut">
              <a:rPr lang="en-US"/>
              <a:pPr>
                <a:defRPr/>
              </a:pPr>
              <a:t>2/26/2011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EF55114-0B0F-451C-8EB3-9BDCE78D6F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0217E8A0-4674-4194-8F7F-FBDCE95DCABB}" type="datetimeFigureOut">
              <a:rPr lang="en-US"/>
              <a:pPr>
                <a:defRPr/>
              </a:pPr>
              <a:t>2/26/2011</a:t>
            </a:fld>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8D590E-660A-481C-B2E9-1ED5AE3D15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458D7217-F58A-4447-A5B3-728235AB8120}" type="datetimeFigureOut">
              <a:rPr lang="en-US"/>
              <a:pPr>
                <a:defRPr/>
              </a:pPr>
              <a:t>2/26/2011</a:t>
            </a:fld>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590F3E0D-151A-4956-9339-725B6EE63B2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AC9C6A69-33CB-4D04-8D51-798B4F517303}" type="datetimeFigureOut">
              <a:rPr lang="en-US"/>
              <a:pPr>
                <a:defRPr/>
              </a:pPr>
              <a:t>2/26/2011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AAFCDDC-3101-4D32-889D-EB5DB1B9E4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C24747FD-6671-40C3-9435-3D56D9815AE3}" type="datetimeFigureOut">
              <a:rPr lang="en-US"/>
              <a:pPr>
                <a:defRPr/>
              </a:pPr>
              <a:t>2/26/2011</a:t>
            </a:fld>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smtClean="0"/>
            </a:lvl1pPr>
          </a:lstStyle>
          <a:p>
            <a:pPr>
              <a:defRPr/>
            </a:pPr>
            <a:fld id="{FB8B36B4-B985-4D4F-B14C-0FE20F64C62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9AB67A92-EA30-4EB6-B496-A5617B952466}" type="datetimeFigureOut">
              <a:rPr lang="en-US"/>
              <a:pPr>
                <a:defRPr/>
              </a:pPr>
              <a:t>2/26/2011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0D90A48-9793-4410-88A6-54D97CF3C72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67DB1FA-2EF8-4D49-9CE6-A9F566EEB540}" type="datetimeFigureOut">
              <a:rPr lang="en-US"/>
              <a:pPr>
                <a:defRPr/>
              </a:pPr>
              <a:t>2/26/2011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17B50705-16FF-4FB6-AF6C-4FD8D7F150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smtClean="0"/>
            </a:lvl1pPr>
          </a:lstStyle>
          <a:p>
            <a:pPr>
              <a:defRPr/>
            </a:pPr>
            <a:fld id="{170E3C7A-89ED-48CF-A903-5F9C8736C96D}" type="datetimeFigureOut">
              <a:rPr lang="en-US"/>
              <a:pPr>
                <a:defRPr/>
              </a:pPr>
              <a:t>2/26/2011</a:t>
            </a:fld>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smtClean="0"/>
            </a:lvl1pPr>
          </a:lstStyle>
          <a:p>
            <a:pPr>
              <a:defRPr/>
            </a:pPr>
            <a:fld id="{1EF3E351-5D1C-4D29-9EBC-674DDF9E930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smtClean="0"/>
            </a:lvl1pPr>
          </a:lstStyle>
          <a:p>
            <a:pPr>
              <a:defRPr/>
            </a:pPr>
            <a:fld id="{E62AD98D-E468-4C9C-A9D7-363C3A541A79}" type="datetimeFigureOut">
              <a:rPr lang="en-US"/>
              <a:pPr>
                <a:defRPr/>
              </a:pPr>
              <a:t>2/26/2011</a:t>
            </a:fld>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smtClean="0"/>
            </a:lvl1pPr>
          </a:lstStyle>
          <a:p>
            <a:pPr>
              <a:defRPr/>
            </a:pPr>
            <a:fld id="{D1CB7CA6-65E7-4F50-BC16-8580D859F95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2054"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cs typeface="+mn-cs"/>
              </a:defRPr>
            </a:lvl1pPr>
          </a:lstStyle>
          <a:p>
            <a:pPr>
              <a:defRPr/>
            </a:pPr>
            <a:fld id="{3C0E7E3F-5349-4DF4-A0AF-E113141E676E}" type="datetimeFigureOut">
              <a:rPr lang="en-US"/>
              <a:pPr>
                <a:defRPr/>
              </a:pPr>
              <a:t>2/26/2011</a:t>
            </a:fld>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cs typeface="+mn-cs"/>
              </a:defRPr>
            </a:lvl1pPr>
          </a:lstStyle>
          <a:p>
            <a:pPr>
              <a:defRPr/>
            </a:pPr>
            <a:fld id="{CA611A84-8317-4039-A95E-9448B6158D8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63" r:id="rId6"/>
    <p:sldLayoutId id="2147483764" r:id="rId7"/>
    <p:sldLayoutId id="2147483772" r:id="rId8"/>
    <p:sldLayoutId id="2147483773" r:id="rId9"/>
    <p:sldLayoutId id="2147483765" r:id="rId10"/>
    <p:sldLayoutId id="2147483766" r:id="rId11"/>
  </p:sldLayoutIdLst>
  <p:txStyles>
    <p:titleStyle>
      <a:lvl1pPr marL="484188" indent="-484188" algn="l" rtl="0" fontAlgn="base">
        <a:spcBef>
          <a:spcPct val="0"/>
        </a:spcBef>
        <a:spcAft>
          <a:spcPct val="0"/>
        </a:spcAft>
        <a:defRPr sz="4200" kern="1200">
          <a:ln w="6350">
            <a:solidFill>
              <a:schemeClr val="accent1">
                <a:shade val="43000"/>
              </a:schemeClr>
            </a:solidFill>
          </a:ln>
          <a:solidFill>
            <a:srgbClr val="FFC453"/>
          </a:solidFill>
          <a:effectLst>
            <a:outerShdw blurRad="26000" dist="26000" dir="14500000" algn="tl" rotWithShape="0">
              <a:srgbClr val="000000">
                <a:alpha val="40000"/>
              </a:srgbClr>
            </a:outerShdw>
          </a:effectLst>
          <a:latin typeface="+mj-lt"/>
          <a:ea typeface="+mj-ea"/>
          <a:cs typeface="+mj-cs"/>
        </a:defRPr>
      </a:lvl1pPr>
      <a:lvl2pPr marL="484188" indent="-484188" algn="l" rtl="0" fontAlgn="base">
        <a:spcBef>
          <a:spcPct val="0"/>
        </a:spcBef>
        <a:spcAft>
          <a:spcPct val="0"/>
        </a:spcAft>
        <a:defRPr sz="4200">
          <a:solidFill>
            <a:srgbClr val="FFC453"/>
          </a:solidFill>
          <a:latin typeface="Century Gothic" pitchFamily="34" charset="0"/>
        </a:defRPr>
      </a:lvl2pPr>
      <a:lvl3pPr marL="484188" indent="-484188" algn="l" rtl="0" fontAlgn="base">
        <a:spcBef>
          <a:spcPct val="0"/>
        </a:spcBef>
        <a:spcAft>
          <a:spcPct val="0"/>
        </a:spcAft>
        <a:defRPr sz="4200">
          <a:solidFill>
            <a:srgbClr val="FFC453"/>
          </a:solidFill>
          <a:latin typeface="Century Gothic" pitchFamily="34" charset="0"/>
        </a:defRPr>
      </a:lvl3pPr>
      <a:lvl4pPr marL="484188" indent="-484188" algn="l" rtl="0" fontAlgn="base">
        <a:spcBef>
          <a:spcPct val="0"/>
        </a:spcBef>
        <a:spcAft>
          <a:spcPct val="0"/>
        </a:spcAft>
        <a:defRPr sz="4200">
          <a:solidFill>
            <a:srgbClr val="FFC453"/>
          </a:solidFill>
          <a:latin typeface="Century Gothic" pitchFamily="34" charset="0"/>
        </a:defRPr>
      </a:lvl4pPr>
      <a:lvl5pPr marL="484188" indent="-484188" algn="l" rtl="0" fontAlgn="base">
        <a:spcBef>
          <a:spcPct val="0"/>
        </a:spcBef>
        <a:spcAft>
          <a:spcPct val="0"/>
        </a:spcAft>
        <a:defRPr sz="4200">
          <a:solidFill>
            <a:srgbClr val="FFC453"/>
          </a:solidFill>
          <a:latin typeface="Century Gothic" pitchFamily="34" charset="0"/>
        </a:defRPr>
      </a:lvl5pPr>
      <a:lvl6pPr marL="941388" indent="-484188" algn="l" rtl="0" fontAlgn="base">
        <a:spcBef>
          <a:spcPct val="0"/>
        </a:spcBef>
        <a:spcAft>
          <a:spcPct val="0"/>
        </a:spcAft>
        <a:defRPr sz="4200">
          <a:solidFill>
            <a:srgbClr val="FFC453"/>
          </a:solidFill>
          <a:latin typeface="Century Gothic" pitchFamily="34" charset="0"/>
        </a:defRPr>
      </a:lvl6pPr>
      <a:lvl7pPr marL="1398588" indent="-484188" algn="l" rtl="0" fontAlgn="base">
        <a:spcBef>
          <a:spcPct val="0"/>
        </a:spcBef>
        <a:spcAft>
          <a:spcPct val="0"/>
        </a:spcAft>
        <a:defRPr sz="4200">
          <a:solidFill>
            <a:srgbClr val="FFC453"/>
          </a:solidFill>
          <a:latin typeface="Century Gothic" pitchFamily="34" charset="0"/>
        </a:defRPr>
      </a:lvl7pPr>
      <a:lvl8pPr marL="1855788" indent="-484188" algn="l" rtl="0" fontAlgn="base">
        <a:spcBef>
          <a:spcPct val="0"/>
        </a:spcBef>
        <a:spcAft>
          <a:spcPct val="0"/>
        </a:spcAft>
        <a:defRPr sz="4200">
          <a:solidFill>
            <a:srgbClr val="FFC453"/>
          </a:solidFill>
          <a:latin typeface="Century Gothic" pitchFamily="34" charset="0"/>
        </a:defRPr>
      </a:lvl8pPr>
      <a:lvl9pPr marL="2312988" indent="-484188" algn="l" rtl="0" fontAlgn="base">
        <a:spcBef>
          <a:spcPct val="0"/>
        </a:spcBef>
        <a:spcAft>
          <a:spcPct val="0"/>
        </a:spcAft>
        <a:defRPr sz="4200">
          <a:solidFill>
            <a:srgbClr val="FFC453"/>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4C689"/>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package" Target="../embeddings/Microsoft_Office_PowerPoint_Slide1.sld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p:cNvSpPr>
          <p:nvPr>
            <p:ph type="ctrTitle" idx="4294967295"/>
          </p:nvPr>
        </p:nvSpPr>
        <p:spPr bwMode="auto">
          <a:xfrm>
            <a:off x="685800" y="2130425"/>
            <a:ext cx="7772400" cy="1470025"/>
          </a:xfrm>
          <a:noFill/>
        </p:spPr>
        <p:txBody>
          <a:bodyPr wrap="square" lIns="91440" tIns="45720" rIns="91440" bIns="45720" numCol="1" anchorCtr="0" compatLnSpc="1">
            <a:prstTxWarp prst="textNoShape">
              <a:avLst/>
            </a:prstTxWarp>
          </a:bodyPr>
          <a:lstStyle/>
          <a:p>
            <a:pPr marL="0" indent="0"/>
            <a:r>
              <a:rPr lang="en-US" dirty="0" smtClean="0">
                <a:ln>
                  <a:noFill/>
                </a:ln>
                <a:effectLst/>
              </a:rPr>
              <a:t>Measuring the Environment Cross-Culturally</a:t>
            </a:r>
          </a:p>
        </p:txBody>
      </p:sp>
      <p:sp>
        <p:nvSpPr>
          <p:cNvPr id="50181" name="Rectangle 5"/>
          <p:cNvSpPr>
            <a:spLocks noGrp="1"/>
          </p:cNvSpPr>
          <p:nvPr>
            <p:ph type="subTitle" idx="4294967295"/>
          </p:nvPr>
        </p:nvSpPr>
        <p:spPr>
          <a:xfrm>
            <a:off x="1371600" y="3886200"/>
            <a:ext cx="6400800" cy="1752600"/>
          </a:xfrm>
        </p:spPr>
        <p:txBody>
          <a:bodyPr/>
          <a:lstStyle/>
          <a:p>
            <a:pPr marL="65088" indent="0" algn="ctr">
              <a:buFont typeface="Wingdings 2" pitchFamily="18" charset="2"/>
              <a:buNone/>
            </a:pPr>
            <a:r>
              <a:rPr lang="en-US" dirty="0" smtClean="0"/>
              <a:t>Barbara M. Altman</a:t>
            </a:r>
          </a:p>
          <a:p>
            <a:pPr marL="65088" indent="0" algn="ctr">
              <a:buFont typeface="Wingdings 2" pitchFamily="18" charset="2"/>
              <a:buNone/>
            </a:pPr>
            <a:r>
              <a:rPr lang="en-US" dirty="0" smtClean="0"/>
              <a:t>U.S.A.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56506"/>
          </a:xfrm>
        </p:spPr>
        <p:txBody>
          <a:bodyPr/>
          <a:lstStyle/>
          <a:p>
            <a:pPr marL="484632" indent="0" fontAlgn="auto">
              <a:spcAft>
                <a:spcPts val="0"/>
              </a:spcAft>
              <a:defRPr/>
            </a:pPr>
            <a:r>
              <a:rPr lang="en-US" sz="3600" dirty="0" smtClean="0">
                <a:solidFill>
                  <a:schemeClr val="accent1">
                    <a:tint val="83000"/>
                    <a:satMod val="150000"/>
                  </a:schemeClr>
                </a:solidFill>
                <a:effectLst/>
              </a:rPr>
              <a:t>Examples of Personal Evaluation</a:t>
            </a:r>
            <a:r>
              <a:rPr lang="en-US" dirty="0" smtClean="0">
                <a:solidFill>
                  <a:schemeClr val="accent1">
                    <a:tint val="83000"/>
                    <a:satMod val="150000"/>
                  </a:schemeClr>
                </a:solidFill>
                <a:effectLst/>
              </a:rPr>
              <a:t>*</a:t>
            </a:r>
            <a:endParaRPr lang="en-US" dirty="0">
              <a:solidFill>
                <a:schemeClr val="accent1">
                  <a:tint val="83000"/>
                  <a:satMod val="150000"/>
                </a:schemeClr>
              </a:solidFill>
              <a:effectLst/>
            </a:endParaRPr>
          </a:p>
        </p:txBody>
      </p:sp>
      <p:sp>
        <p:nvSpPr>
          <p:cNvPr id="3" name="Content Placeholder 2"/>
          <p:cNvSpPr>
            <a:spLocks noGrp="1"/>
          </p:cNvSpPr>
          <p:nvPr>
            <p:ph idx="1"/>
          </p:nvPr>
        </p:nvSpPr>
        <p:spPr>
          <a:xfrm>
            <a:off x="457200" y="1524000"/>
            <a:ext cx="8229600" cy="4495800"/>
          </a:xfrm>
        </p:spPr>
        <p:txBody>
          <a:bodyPr>
            <a:normAutofit fontScale="92500" lnSpcReduction="20000"/>
          </a:bodyPr>
          <a:lstStyle/>
          <a:p>
            <a:pPr marL="448056" indent="-384048" fontAlgn="auto">
              <a:spcAft>
                <a:spcPts val="0"/>
              </a:spcAft>
              <a:buFont typeface="Wingdings 2"/>
              <a:buChar char=""/>
              <a:defRPr/>
            </a:pPr>
            <a:r>
              <a:rPr lang="en-US" dirty="0" smtClean="0"/>
              <a:t>Gray, Hollingsworth, Stark and Morgan (2008) Facilitators and Barriers Survey (FABS).</a:t>
            </a:r>
          </a:p>
          <a:p>
            <a:pPr marL="822960" lvl="1" fontAlgn="auto">
              <a:spcAft>
                <a:spcPts val="0"/>
              </a:spcAft>
              <a:buFont typeface="Verdana"/>
              <a:buChar char="›"/>
              <a:defRPr/>
            </a:pPr>
            <a:r>
              <a:rPr lang="en-US" sz="2800" b="1" dirty="0" smtClean="0">
                <a:solidFill>
                  <a:srgbClr val="FFC000"/>
                </a:solidFill>
              </a:rPr>
              <a:t>If Yes - How much? (Helps a lot, help some, limit some, limit a lot)</a:t>
            </a:r>
          </a:p>
          <a:p>
            <a:pPr marL="822960" lvl="1" fontAlgn="auto">
              <a:spcAft>
                <a:spcPts val="0"/>
              </a:spcAft>
              <a:buFont typeface="Verdana"/>
              <a:buChar char="›"/>
              <a:defRPr/>
            </a:pPr>
            <a:r>
              <a:rPr lang="en-US" sz="2800" b="1" dirty="0" smtClean="0">
                <a:solidFill>
                  <a:srgbClr val="FFC000"/>
                </a:solidFill>
              </a:rPr>
              <a:t>How often? (Daily, Weekly, Monthly, Less than monthly)</a:t>
            </a:r>
            <a:endParaRPr lang="en-US" b="1" dirty="0" smtClean="0">
              <a:solidFill>
                <a:srgbClr val="FFC000"/>
              </a:solidFill>
            </a:endParaRPr>
          </a:p>
          <a:p>
            <a:pPr marL="448056" indent="-384048" fontAlgn="auto">
              <a:spcAft>
                <a:spcPts val="0"/>
              </a:spcAft>
              <a:buFont typeface="Wingdings 2"/>
              <a:buChar char=""/>
              <a:defRPr/>
            </a:pPr>
            <a:r>
              <a:rPr lang="en-US" dirty="0" err="1" smtClean="0"/>
              <a:t>Whiteneck</a:t>
            </a:r>
            <a:r>
              <a:rPr lang="en-US" dirty="0" smtClean="0"/>
              <a:t> et al (2004) Craig Hospital Inventory of Environmental Factors (CHIEF).</a:t>
            </a:r>
          </a:p>
          <a:p>
            <a:pPr marL="822960" lvl="1" fontAlgn="auto">
              <a:spcAft>
                <a:spcPts val="0"/>
              </a:spcAft>
              <a:buFont typeface="Verdana"/>
              <a:buChar char="›"/>
              <a:defRPr/>
            </a:pPr>
            <a:r>
              <a:rPr lang="en-US" b="1" dirty="0" smtClean="0">
                <a:solidFill>
                  <a:srgbClr val="FFC000"/>
                </a:solidFill>
              </a:rPr>
              <a:t>When this problem occurs has it been a big problem or a little one? (Little, Big)</a:t>
            </a:r>
          </a:p>
          <a:p>
            <a:pPr marL="822960" lvl="1" fontAlgn="auto">
              <a:spcAft>
                <a:spcPts val="0"/>
              </a:spcAft>
              <a:buFont typeface="Verdana"/>
              <a:buChar char="›"/>
              <a:defRPr/>
            </a:pPr>
            <a:endParaRPr lang="en-US" sz="1900" dirty="0" smtClean="0">
              <a:solidFill>
                <a:schemeClr val="accent1">
                  <a:lumMod val="60000"/>
                  <a:lumOff val="40000"/>
                </a:schemeClr>
              </a:solidFill>
            </a:endParaRPr>
          </a:p>
          <a:p>
            <a:pPr lvl="1" indent="-598488" fontAlgn="auto">
              <a:spcAft>
                <a:spcPts val="0"/>
              </a:spcAft>
              <a:buNone/>
              <a:defRPr/>
            </a:pPr>
            <a:r>
              <a:rPr lang="en-US" sz="1900" dirty="0" smtClean="0">
                <a:solidFill>
                  <a:schemeClr val="accent1">
                    <a:lumMod val="60000"/>
                    <a:lumOff val="40000"/>
                  </a:schemeClr>
                </a:solidFill>
              </a:rPr>
              <a:t>* Questions are paired with previous questions on personal description</a:t>
            </a:r>
          </a:p>
          <a:p>
            <a:pPr marL="822960" lvl="1" fontAlgn="auto">
              <a:spcAft>
                <a:spcPts val="0"/>
              </a:spcAft>
              <a:buFont typeface="Verdana"/>
              <a:buChar char="›"/>
              <a:defRPr/>
            </a:pPr>
            <a:endParaRPr lang="en-US" b="1" dirty="0" smtClean="0">
              <a:solidFill>
                <a:srgbClr val="FFC000"/>
              </a:solidFill>
            </a:endParaRPr>
          </a:p>
          <a:p>
            <a:pPr marL="448056" indent="-384048" fontAlgn="auto">
              <a:spcAft>
                <a:spcPts val="0"/>
              </a:spcAft>
              <a:buFont typeface="Wingdings 2"/>
              <a:buChar char=""/>
              <a:defRPr/>
            </a:pPr>
            <a:endParaRPr lang="en-US" dirty="0" smtClean="0"/>
          </a:p>
          <a:p>
            <a:pPr marL="448056" indent="-384048" fontAlgn="auto">
              <a:spcAft>
                <a:spcPts val="0"/>
              </a:spcAft>
              <a:buFont typeface="Wingdings 2"/>
              <a:buChar cha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r>
              <a:rPr lang="en-US" sz="3800" dirty="0" smtClean="0">
                <a:ln>
                  <a:noFill/>
                </a:ln>
                <a:effectLst/>
              </a:rPr>
              <a:t>Differences Between a Rehabilitation Approach and a More General Survey Approach</a:t>
            </a:r>
          </a:p>
        </p:txBody>
      </p:sp>
      <p:sp>
        <p:nvSpPr>
          <p:cNvPr id="60419" name="Rectangle 3"/>
          <p:cNvSpPr>
            <a:spLocks noGrp="1"/>
          </p:cNvSpPr>
          <p:nvPr>
            <p:ph type="body" idx="4294967295"/>
          </p:nvPr>
        </p:nvSpPr>
        <p:spPr/>
        <p:txBody>
          <a:bodyPr/>
          <a:lstStyle/>
          <a:p>
            <a:r>
              <a:rPr lang="en-US" sz="2600" dirty="0" smtClean="0"/>
              <a:t>Descriptive questions document characteristics of the built environment emphasizing aspects that would provide difficulty for those with mobility limitations. As a data point it is a characteristic of the environment.</a:t>
            </a:r>
          </a:p>
          <a:p>
            <a:r>
              <a:rPr lang="en-US" sz="2600" dirty="0" smtClean="0"/>
              <a:t>Paired personal experience and evaluation questions document the </a:t>
            </a:r>
            <a:r>
              <a:rPr lang="en-US" sz="2600" b="1" dirty="0" smtClean="0"/>
              <a:t>individual interaction</a:t>
            </a:r>
            <a:r>
              <a:rPr lang="en-US" sz="2600" dirty="0" smtClean="0"/>
              <a:t> in the environment and measure individual “disability” as identified by the IOM model. As a data point it is a characteristic of the person.</a:t>
            </a:r>
          </a:p>
          <a:p>
            <a:endParaRPr lang="en-US" sz="2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Diagram illustrating Disability and the Envornment effecting a person with potentially disabling conditions."/>
          <p:cNvPicPr>
            <a:picLocks noChangeAspect="1" noChangeArrowheads="1"/>
          </p:cNvPicPr>
          <p:nvPr/>
        </p:nvPicPr>
        <p:blipFill>
          <a:blip r:embed="rId3" cstate="print"/>
          <a:srcRect/>
          <a:stretch>
            <a:fillRect/>
          </a:stretch>
        </p:blipFill>
        <p:spPr bwMode="auto">
          <a:xfrm>
            <a:off x="1600200" y="838200"/>
            <a:ext cx="5562600" cy="5029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dirty="0" smtClean="0">
                <a:ln>
                  <a:noFill/>
                </a:ln>
                <a:effectLst/>
              </a:rPr>
              <a:t>Alternative Approaches</a:t>
            </a:r>
          </a:p>
        </p:txBody>
      </p:sp>
      <p:sp>
        <p:nvSpPr>
          <p:cNvPr id="52227" name="Rectangle 3"/>
          <p:cNvSpPr>
            <a:spLocks noGrp="1"/>
          </p:cNvSpPr>
          <p:nvPr>
            <p:ph type="body" idx="4294967295"/>
          </p:nvPr>
        </p:nvSpPr>
        <p:spPr/>
        <p:txBody>
          <a:bodyPr/>
          <a:lstStyle/>
          <a:p>
            <a:pPr>
              <a:lnSpc>
                <a:spcPct val="90000"/>
              </a:lnSpc>
            </a:pPr>
            <a:r>
              <a:rPr lang="en-US" sz="2600" dirty="0" smtClean="0"/>
              <a:t>Census and survey approaches to data seek to provide aggregate information that reflects population experience rather than individual experience.</a:t>
            </a:r>
          </a:p>
          <a:p>
            <a:pPr>
              <a:lnSpc>
                <a:spcPct val="90000"/>
              </a:lnSpc>
            </a:pPr>
            <a:r>
              <a:rPr lang="en-US" sz="2600" dirty="0" smtClean="0"/>
              <a:t>Other approaches ask different questions of the data for prevalence estimates and policy purposes</a:t>
            </a:r>
          </a:p>
          <a:p>
            <a:pPr lvl="1">
              <a:lnSpc>
                <a:spcPct val="90000"/>
              </a:lnSpc>
            </a:pPr>
            <a:r>
              <a:rPr lang="en-US" sz="1800" dirty="0" smtClean="0"/>
              <a:t>What types of building components create inaccessibility for persons with various types of disabilities?</a:t>
            </a:r>
          </a:p>
          <a:p>
            <a:pPr lvl="1">
              <a:lnSpc>
                <a:spcPct val="90000"/>
              </a:lnSpc>
            </a:pPr>
            <a:r>
              <a:rPr lang="en-US" sz="1800" dirty="0" smtClean="0"/>
              <a:t>Which type of limitation experiences the greatest difficulty in a home or community setting?</a:t>
            </a:r>
          </a:p>
          <a:p>
            <a:pPr lvl="1">
              <a:lnSpc>
                <a:spcPct val="90000"/>
              </a:lnSpc>
            </a:pPr>
            <a:r>
              <a:rPr lang="en-US" sz="1800" dirty="0" smtClean="0"/>
              <a:t>What type of environmental barriers are associated with reduced participation?</a:t>
            </a:r>
          </a:p>
          <a:p>
            <a:pPr lvl="1">
              <a:lnSpc>
                <a:spcPct val="90000"/>
              </a:lnSpc>
            </a:pPr>
            <a:endParaRPr lang="en-US" sz="1800" dirty="0" smtClean="0"/>
          </a:p>
          <a:p>
            <a:pPr lvl="1">
              <a:lnSpc>
                <a:spcPct val="90000"/>
              </a:lnSpc>
            </a:pPr>
            <a:endParaRPr lang="en-US" sz="1800" dirty="0" smtClean="0"/>
          </a:p>
          <a:p>
            <a:pPr lvl="1">
              <a:lnSpc>
                <a:spcPct val="90000"/>
              </a:lnSpc>
            </a:pPr>
            <a:endParaRPr lang="en-US" sz="2200" dirty="0" smtClean="0"/>
          </a:p>
          <a:p>
            <a:pPr>
              <a:lnSpc>
                <a:spcPct val="90000"/>
              </a:lnSpc>
            </a:pPr>
            <a:endParaRPr lang="en-US" sz="2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dirty="0" smtClean="0">
                <a:ln>
                  <a:noFill/>
                </a:ln>
                <a:effectLst/>
              </a:rPr>
              <a:t>Alternative Approach cont.</a:t>
            </a:r>
          </a:p>
        </p:txBody>
      </p:sp>
      <p:sp>
        <p:nvSpPr>
          <p:cNvPr id="61443" name="Rectangle 3"/>
          <p:cNvSpPr>
            <a:spLocks noGrp="1"/>
          </p:cNvSpPr>
          <p:nvPr>
            <p:ph type="body" idx="4294967295"/>
          </p:nvPr>
        </p:nvSpPr>
        <p:spPr/>
        <p:txBody>
          <a:bodyPr/>
          <a:lstStyle/>
          <a:p>
            <a:r>
              <a:rPr lang="en-US" dirty="0" smtClean="0"/>
              <a:t>Data identifying problem areas (or helpful areas) in selected contexts give a description of the experience but in terms of environmental  characteristics rather than personal ones. (the difference of indicating that bathroom facilities are difficult to use rather than indicating how difficult they are to use or how often they are difficult.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z="3600" dirty="0" smtClean="0">
                <a:ln>
                  <a:noFill/>
                </a:ln>
                <a:effectLst/>
              </a:rPr>
              <a:t>Other Types of Questions Found in Surveys that Address Alternatives</a:t>
            </a:r>
          </a:p>
        </p:txBody>
      </p:sp>
      <p:sp>
        <p:nvSpPr>
          <p:cNvPr id="53251" name="Rectangle 3"/>
          <p:cNvSpPr>
            <a:spLocks noGrp="1"/>
          </p:cNvSpPr>
          <p:nvPr>
            <p:ph type="body" idx="4294967295"/>
          </p:nvPr>
        </p:nvSpPr>
        <p:spPr/>
        <p:txBody>
          <a:bodyPr/>
          <a:lstStyle/>
          <a:p>
            <a:r>
              <a:rPr lang="en-US" sz="2600" dirty="0" smtClean="0"/>
              <a:t>Questions from the 2002 NHIS</a:t>
            </a:r>
          </a:p>
          <a:p>
            <a:pPr lvl="1"/>
            <a:r>
              <a:rPr lang="en-US" sz="2200" dirty="0" smtClean="0"/>
              <a:t>Thinking of your home situation, do problems with any of the things on the list, NOW limit or prevent your participation in home activities or household responsibilities?</a:t>
            </a:r>
          </a:p>
          <a:p>
            <a:pPr lvl="1"/>
            <a:r>
              <a:rPr lang="en-US" sz="2200" dirty="0" smtClean="0"/>
              <a:t>LIST: Building design (stairs bathrooms, narrow or heavy doors); Lighting (too dim to read, too bright, too distracting); Sound (background noise); Household equipment hard to use; Crowds; Sidewalks and curbs; Transportation; Attitudes of other people; Policies (rental policies, rules); Other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dirty="0" smtClean="0">
                <a:ln>
                  <a:noFill/>
                </a:ln>
                <a:effectLst/>
              </a:rPr>
              <a:t>Other Types of Questions Found in Surveys</a:t>
            </a:r>
          </a:p>
        </p:txBody>
      </p:sp>
      <p:sp>
        <p:nvSpPr>
          <p:cNvPr id="55299" name="Rectangle 3"/>
          <p:cNvSpPr>
            <a:spLocks noGrp="1"/>
          </p:cNvSpPr>
          <p:nvPr>
            <p:ph type="body" idx="4294967295"/>
          </p:nvPr>
        </p:nvSpPr>
        <p:spPr/>
        <p:txBody>
          <a:bodyPr/>
          <a:lstStyle/>
          <a:p>
            <a:pPr>
              <a:lnSpc>
                <a:spcPct val="90000"/>
              </a:lnSpc>
            </a:pPr>
            <a:r>
              <a:rPr lang="en-US" dirty="0" smtClean="0"/>
              <a:t>Questions from the Life Opportunity Survey</a:t>
            </a:r>
          </a:p>
          <a:p>
            <a:pPr lvl="1">
              <a:lnSpc>
                <a:spcPct val="90000"/>
              </a:lnSpc>
            </a:pPr>
            <a:r>
              <a:rPr lang="en-US" dirty="0" smtClean="0"/>
              <a:t>Discrimination may occur when people are treated unfairly because they are seen as being different from others. Do you feel that you have experienced discrimination or been treated unfairly by others for any of the following reasons?</a:t>
            </a:r>
          </a:p>
          <a:p>
            <a:pPr lvl="2">
              <a:lnSpc>
                <a:spcPct val="90000"/>
              </a:lnSpc>
            </a:pPr>
            <a:r>
              <a:rPr lang="en-US" dirty="0" smtClean="0"/>
              <a:t>Age, Sex, Health problem/disability, Ethnicity or race, Religion, Sexual orientation, Other reasons</a:t>
            </a:r>
          </a:p>
          <a:p>
            <a:pPr>
              <a:lnSpc>
                <a:spcPct val="90000"/>
              </a:lnSpc>
            </a:pP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dirty="0" smtClean="0">
                <a:ln>
                  <a:noFill/>
                </a:ln>
                <a:effectLst/>
              </a:rPr>
              <a:t>Life Opportunity Survey Cont.</a:t>
            </a:r>
          </a:p>
        </p:txBody>
      </p:sp>
      <p:sp>
        <p:nvSpPr>
          <p:cNvPr id="57347" name="Rectangle 3"/>
          <p:cNvSpPr>
            <a:spLocks noGrp="1"/>
          </p:cNvSpPr>
          <p:nvPr>
            <p:ph type="body" idx="4294967295"/>
          </p:nvPr>
        </p:nvSpPr>
        <p:spPr/>
        <p:txBody>
          <a:bodyPr/>
          <a:lstStyle/>
          <a:p>
            <a:r>
              <a:rPr lang="en-US" dirty="0" smtClean="0"/>
              <a:t>In the past twelve months, who discriminated against you because of a health problem or disability? Code all that apply:</a:t>
            </a:r>
          </a:p>
          <a:p>
            <a:pPr lvl="1"/>
            <a:r>
              <a:rPr lang="en-US" dirty="0" smtClean="0"/>
              <a:t>Employer			Bank Managers</a:t>
            </a:r>
          </a:p>
          <a:p>
            <a:pPr lvl="1"/>
            <a:r>
              <a:rPr lang="en-US" dirty="0" smtClean="0"/>
              <a:t>Work colleagues		Insurance agents</a:t>
            </a:r>
          </a:p>
          <a:p>
            <a:pPr lvl="1"/>
            <a:r>
              <a:rPr lang="en-US" dirty="0" smtClean="0"/>
              <a:t>Employment agencies	Mortgage brokers</a:t>
            </a:r>
          </a:p>
          <a:p>
            <a:pPr lvl="1"/>
            <a:r>
              <a:rPr lang="en-US" dirty="0" smtClean="0"/>
              <a:t>Health services staff	Travel Agents</a:t>
            </a:r>
          </a:p>
          <a:p>
            <a:pPr lvl="1"/>
            <a:r>
              <a:rPr lang="en-US" dirty="0" smtClean="0"/>
              <a:t>Local government officials	Etc.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r>
              <a:rPr lang="en-US" sz="3600" dirty="0" smtClean="0">
                <a:ln>
                  <a:noFill/>
                </a:ln>
                <a:effectLst/>
              </a:rPr>
              <a:t>UN Convention Provides Us with Several Examples of Approaches to Environmental Context</a:t>
            </a:r>
          </a:p>
        </p:txBody>
      </p:sp>
      <p:sp>
        <p:nvSpPr>
          <p:cNvPr id="63491" name="Rectangle 3"/>
          <p:cNvSpPr>
            <a:spLocks noGrp="1"/>
          </p:cNvSpPr>
          <p:nvPr>
            <p:ph type="body" idx="4294967295"/>
          </p:nvPr>
        </p:nvSpPr>
        <p:spPr/>
        <p:txBody>
          <a:bodyPr/>
          <a:lstStyle/>
          <a:p>
            <a:r>
              <a:rPr lang="en-US" sz="2600" dirty="0" smtClean="0"/>
              <a:t>Article 9 – State Parties shall take appropriate measures to ensure to persons with disabilities access, on an equal basis with others, to the physical environment, to transportation, to information and communications and to other facilities and services  open or provided to the public, in both urban and rural areas.</a:t>
            </a:r>
          </a:p>
          <a:p>
            <a:r>
              <a:rPr lang="en-US" sz="2600" dirty="0" smtClean="0"/>
              <a:t>Article 29 - State Parties shall guarantee to persons with disabilities political rights and the opportunity to enjoy them on an equal basis with others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dirty="0" smtClean="0">
                <a:ln>
                  <a:noFill/>
                </a:ln>
                <a:effectLst/>
              </a:rPr>
              <a:t>Choice of Question Objectives</a:t>
            </a:r>
          </a:p>
        </p:txBody>
      </p:sp>
      <p:sp>
        <p:nvSpPr>
          <p:cNvPr id="56323" name="Rectangle 3"/>
          <p:cNvSpPr>
            <a:spLocks noGrp="1"/>
          </p:cNvSpPr>
          <p:nvPr>
            <p:ph type="body" idx="4294967295"/>
          </p:nvPr>
        </p:nvSpPr>
        <p:spPr/>
        <p:txBody>
          <a:bodyPr/>
          <a:lstStyle/>
          <a:p>
            <a:r>
              <a:rPr lang="en-US" sz="2600" dirty="0" smtClean="0"/>
              <a:t>Accessibility – whether self described in a survey context or gathered through an examination of representative contexts.</a:t>
            </a:r>
          </a:p>
          <a:p>
            <a:r>
              <a:rPr lang="en-US" sz="2600" dirty="0" smtClean="0"/>
              <a:t>Identification of problem areas - personal experience of actual buildings, interactions or other contexts as representative samples of population experience.</a:t>
            </a:r>
          </a:p>
          <a:p>
            <a:r>
              <a:rPr lang="en-US" sz="2600" dirty="0" smtClean="0"/>
              <a:t>Evaluation of problem areas – personal descriptions of the level of disability in the person/context experience.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marL="484632" indent="0" fontAlgn="auto">
              <a:spcAft>
                <a:spcPts val="0"/>
              </a:spcAft>
              <a:defRPr/>
            </a:pPr>
            <a:r>
              <a:rPr lang="en-US" dirty="0" smtClean="0">
                <a:solidFill>
                  <a:schemeClr val="accent1">
                    <a:tint val="83000"/>
                    <a:satMod val="150000"/>
                  </a:schemeClr>
                </a:solidFill>
                <a:effectLst/>
              </a:rPr>
              <a:t>The Person, The Environment, The Interaction</a:t>
            </a:r>
            <a:endParaRPr lang="en-US" dirty="0">
              <a:solidFill>
                <a:schemeClr val="accent1">
                  <a:tint val="83000"/>
                  <a:satMod val="150000"/>
                </a:schemeClr>
              </a:solidFill>
              <a:effectLst/>
            </a:endParaRPr>
          </a:p>
        </p:txBody>
      </p:sp>
      <p:sp>
        <p:nvSpPr>
          <p:cNvPr id="2" name="Content Placeholder 1"/>
          <p:cNvSpPr>
            <a:spLocks noGrp="1"/>
          </p:cNvSpPr>
          <p:nvPr>
            <p:ph idx="1"/>
          </p:nvPr>
        </p:nvSpPr>
        <p:spPr>
          <a:xfrm>
            <a:off x="457200" y="1676400"/>
            <a:ext cx="8229600" cy="4778375"/>
          </a:xfrm>
        </p:spPr>
        <p:txBody>
          <a:bodyPr>
            <a:normAutofit fontScale="62500" lnSpcReduction="20000"/>
          </a:bodyPr>
          <a:lstStyle/>
          <a:p>
            <a:pPr marL="448056" indent="-384048" fontAlgn="auto">
              <a:spcAft>
                <a:spcPts val="0"/>
              </a:spcAft>
              <a:buFont typeface="Wingdings 2"/>
              <a:buChar char=""/>
              <a:defRPr/>
            </a:pPr>
            <a:r>
              <a:rPr lang="en-US" sz="3200" dirty="0" smtClean="0"/>
              <a:t>Participation in the social system requires that a person move  outside their home and interact with other people and the physical environment that surrounds them.</a:t>
            </a:r>
          </a:p>
          <a:p>
            <a:pPr marL="448056" indent="-384048" fontAlgn="auto">
              <a:spcAft>
                <a:spcPts val="0"/>
              </a:spcAft>
              <a:buFont typeface="Wingdings 2"/>
              <a:buChar char=""/>
              <a:defRPr/>
            </a:pPr>
            <a:r>
              <a:rPr lang="en-US" sz="3200" dirty="0" smtClean="0"/>
              <a:t>In most surveys today, measurement at this level reflects social role performance, </a:t>
            </a:r>
            <a:r>
              <a:rPr lang="en-US" sz="3200" i="1" dirty="0" smtClean="0"/>
              <a:t>from a person orientation</a:t>
            </a:r>
            <a:r>
              <a:rPr lang="en-US" sz="3200" dirty="0" smtClean="0"/>
              <a:t>, within a context that usually goes unelaborated.</a:t>
            </a:r>
          </a:p>
          <a:p>
            <a:pPr marL="448056" indent="-384048" fontAlgn="auto">
              <a:spcAft>
                <a:spcPts val="0"/>
              </a:spcAft>
              <a:buFont typeface="Wingdings 2"/>
              <a:buChar char=""/>
              <a:defRPr/>
            </a:pPr>
            <a:r>
              <a:rPr lang="en-US" sz="3200" dirty="0" smtClean="0"/>
              <a:t> While we may know limitations a person brings to the attempt to use public transportation, we know nothing about the transportation system itself, the regularity, the type of vehicles, the routes they travel, the fares they charge, etc.</a:t>
            </a:r>
          </a:p>
          <a:p>
            <a:pPr marL="448056" indent="-384048" fontAlgn="auto">
              <a:spcAft>
                <a:spcPts val="0"/>
              </a:spcAft>
              <a:buFont typeface="Wingdings 2"/>
              <a:buChar char=""/>
              <a:defRPr/>
            </a:pPr>
            <a:r>
              <a:rPr lang="en-US" sz="3200" dirty="0" smtClean="0"/>
              <a:t>Questions used to try to get at these more complicated aspects of social integration and participation are relatively basic, not necessarily applicable to all types of limitations or in all cultures, and do not include the element of choice. </a:t>
            </a:r>
          </a:p>
          <a:p>
            <a:pPr marL="448056" indent="-384048" fontAlgn="auto">
              <a:spcAft>
                <a:spcPts val="0"/>
              </a:spcAft>
              <a:buFont typeface="Wingdings 2"/>
              <a:buChar char=""/>
              <a:defRPr/>
            </a:pPr>
            <a:r>
              <a:rPr lang="en-US" sz="3200" dirty="0" smtClean="0"/>
              <a:t>Using such measures provide a false sense of having measured the environmental c</a:t>
            </a:r>
            <a:r>
              <a:rPr lang="en-US" dirty="0" smtClean="0"/>
              <a:t>oncept.</a:t>
            </a:r>
          </a:p>
          <a:p>
            <a:pPr marL="448056" indent="-384048" fontAlgn="auto">
              <a:spcAft>
                <a:spcPts val="0"/>
              </a:spcAft>
              <a:buFont typeface="Wingdings 2"/>
              <a:buChar cha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240" name="Group 872"/>
          <p:cNvGraphicFramePr>
            <a:graphicFrameLocks noGrp="1"/>
          </p:cNvGraphicFramePr>
          <p:nvPr/>
        </p:nvGraphicFramePr>
        <p:xfrm>
          <a:off x="457200" y="381000"/>
          <a:ext cx="8297863" cy="6099175"/>
        </p:xfrm>
        <a:graphic>
          <a:graphicData uri="http://schemas.openxmlformats.org/drawingml/2006/table">
            <a:tbl>
              <a:tblPr/>
              <a:tblGrid>
                <a:gridCol w="1008063"/>
                <a:gridCol w="590550"/>
                <a:gridCol w="679450"/>
                <a:gridCol w="793750"/>
                <a:gridCol w="793750"/>
                <a:gridCol w="793750"/>
                <a:gridCol w="793750"/>
                <a:gridCol w="800100"/>
                <a:gridCol w="720725"/>
                <a:gridCol w="693737"/>
                <a:gridCol w="630238"/>
              </a:tblGrid>
              <a:tr h="609600">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dirty="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10">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Calibri" charset="0"/>
                        <a:cs typeface="Times New Roman" pitchFamily="18" charset="0"/>
                      </a:endParaRPr>
                    </a:p>
                    <a:p>
                      <a:pPr marL="447675" marR="0" lvl="0" indent="-382588"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Calibri" charset="0"/>
                          <a:cs typeface="Times New Roman" pitchFamily="18" charset="0"/>
                        </a:rPr>
                        <a:t>Environmental Components</a:t>
                      </a:r>
                      <a:endParaRPr kumimoji="0" lang="en-US" sz="1800" b="0" i="0" u="none" strike="noStrike" cap="none" normalizeH="0" baseline="0" smtClean="0">
                        <a:ln>
                          <a:noFill/>
                        </a:ln>
                        <a:solidFill>
                          <a:schemeClr val="tx1"/>
                        </a:solidFill>
                        <a:effectLst/>
                        <a:latin typeface="Century Gothic" pitchFamily="34" charset="0"/>
                        <a:ea typeface="Calibri"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0350">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Home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Transport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Work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Equipment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Social Settings or Relationships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Civic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Value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charset="0"/>
                          <a:cs typeface="Times New Roman" pitchFamily="18" charset="0"/>
                        </a:rPr>
                        <a:t>Nature</a:t>
                      </a:r>
                      <a:endParaRPr kumimoji="0" lang="en-US" sz="1800" b="0" i="0" u="none" strike="noStrike" cap="none" normalizeH="0" baseline="0" smtClean="0">
                        <a:ln>
                          <a:noFill/>
                        </a:ln>
                        <a:solidFill>
                          <a:schemeClr val="tx1"/>
                        </a:solidFill>
                        <a:effectLst/>
                        <a:latin typeface="Century Gothic" pitchFamily="34" charset="0"/>
                        <a:ea typeface="Calibri"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5">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Church</a:t>
                      </a:r>
                    </a:p>
                    <a:p>
                      <a:pPr marL="447675" marR="0" lvl="0" indent="-382588"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Religion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Friends</a:t>
                      </a:r>
                    </a:p>
                    <a:p>
                      <a:pPr marL="447675" marR="0" lvl="0" indent="-382588"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Entertain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Shop or </a:t>
                      </a:r>
                    </a:p>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Service </a:t>
                      </a:r>
                    </a:p>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Calibri" charset="0"/>
                          <a:cs typeface="Times New Roman" pitchFamily="18" charset="0"/>
                        </a:rPr>
                        <a:t>Systems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charset="0"/>
                          <a:cs typeface="Times New Roman" pitchFamily="18" charset="0"/>
                        </a:rPr>
                        <a:t>Physical</a:t>
                      </a:r>
                    </a:p>
                    <a:p>
                      <a:pPr marL="447675" marR="0" lvl="0" indent="-382588"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charset="0"/>
                          <a:cs typeface="Times New Roman" pitchFamily="18" charset="0"/>
                        </a:rPr>
                        <a:t>Description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dirty="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447675" marR="0" lvl="0" indent="-382588" algn="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charset="0"/>
                          <a:cs typeface="Times New Roman" pitchFamily="18" charset="0"/>
                        </a:rPr>
                        <a:t>Person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447675" marR="0" lvl="0" indent="-382588" algn="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charset="0"/>
                          <a:cs typeface="Times New Roman" pitchFamily="18" charset="0"/>
                        </a:rPr>
                        <a:t>Observer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0188">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9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charset="0"/>
                          <a:cs typeface="Times New Roman" pitchFamily="18" charset="0"/>
                        </a:rPr>
                        <a:t>Personal</a:t>
                      </a:r>
                    </a:p>
                    <a:p>
                      <a:pPr marL="447675" marR="0" lvl="0" indent="-382588"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charset="0"/>
                          <a:cs typeface="Times New Roman" pitchFamily="18" charset="0"/>
                        </a:rPr>
                        <a:t>Experience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accent2"/>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0">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9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875">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charset="0"/>
                          <a:cs typeface="Times New Roman" pitchFamily="18" charset="0"/>
                        </a:rPr>
                        <a:t>Personal</a:t>
                      </a:r>
                    </a:p>
                    <a:p>
                      <a:pPr marL="447675" marR="0" lvl="0" indent="-382588"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charset="0"/>
                          <a:cs typeface="Times New Roman" pitchFamily="18" charset="0"/>
                        </a:rPr>
                        <a:t>Evaluation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9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2775">
                <a:tc>
                  <a:txBody>
                    <a:bodyPr/>
                    <a:lstStyle/>
                    <a:p>
                      <a:pPr marL="447675" marR="0" lvl="0" indent="-382588"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charset="0"/>
                          <a:cs typeface="Times New Roman" pitchFamily="18" charset="0"/>
                        </a:rPr>
                        <a:t>Personal</a:t>
                      </a:r>
                    </a:p>
                    <a:p>
                      <a:pPr marL="447675" marR="0" lvl="0" indent="-382588"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charset="0"/>
                          <a:cs typeface="Times New Roman" pitchFamily="18" charset="0"/>
                        </a:rPr>
                        <a:t>Choice/</a:t>
                      </a:r>
                    </a:p>
                    <a:p>
                      <a:pPr marL="447675" marR="0" lvl="0" indent="-382588"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ea typeface="Calibri" charset="0"/>
                          <a:cs typeface="Times New Roman" pitchFamily="18" charset="0"/>
                        </a:rPr>
                        <a:t>Expectation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dirty="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dirty="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dirty="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dirty="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5088" marR="0" lvl="0" indent="0" algn="l" defTabSz="914400" rtl="0" eaLnBrk="1" fontAlgn="base" latinLnBrk="0" hangingPunct="1">
                        <a:lnSpc>
                          <a:spcPct val="100000"/>
                        </a:lnSpc>
                        <a:spcBef>
                          <a:spcPct val="20000"/>
                        </a:spcBef>
                        <a:spcAft>
                          <a:spcPct val="0"/>
                        </a:spcAft>
                        <a:buClr>
                          <a:schemeClr val="accent1"/>
                        </a:buClr>
                        <a:buSzPct val="80000"/>
                        <a:buFont typeface="Wingdings 2" pitchFamily="18" charset="2"/>
                        <a:buNone/>
                        <a:tabLst/>
                      </a:pPr>
                      <a:endParaRPr kumimoji="0" lang="en-US" sz="2600" b="0" i="0" u="none" strike="noStrike" cap="none" normalizeH="0" baseline="0" dirty="0" smtClean="0">
                        <a:ln>
                          <a:noFill/>
                        </a:ln>
                        <a:solidFill>
                          <a:schemeClr val="tx1"/>
                        </a:solidFill>
                        <a:effectLst/>
                        <a:latin typeface="Century Gothic"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0" name="Title 149"/>
          <p:cNvSpPr>
            <a:spLocks noGrp="1"/>
          </p:cNvSpPr>
          <p:nvPr>
            <p:ph type="title"/>
          </p:nvPr>
        </p:nvSpPr>
        <p:spPr>
          <a:xfrm>
            <a:off x="1219200" y="-152400"/>
            <a:ext cx="7239000" cy="646906"/>
          </a:xfrm>
        </p:spPr>
        <p:txBody>
          <a:bodyPr>
            <a:normAutofit/>
          </a:bodyPr>
          <a:lstStyle/>
          <a:p>
            <a:pPr algn="ctr"/>
            <a:r>
              <a:rPr lang="en-US" sz="1400" dirty="0" smtClean="0">
                <a:solidFill>
                  <a:schemeClr val="tx1"/>
                </a:solidFill>
                <a:effectLst/>
                <a:latin typeface="Times New Roman" pitchFamily="18" charset="0"/>
                <a:cs typeface="Times New Roman" pitchFamily="18" charset="0"/>
              </a:rPr>
              <a:t>Environmental Matrix</a:t>
            </a:r>
            <a:endParaRPr lang="en-US" sz="1400" dirty="0">
              <a:solidFill>
                <a:schemeClr val="tx1"/>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fontAlgn="auto">
              <a:spcAft>
                <a:spcPts val="0"/>
              </a:spcAft>
              <a:defRPr/>
            </a:pPr>
            <a:r>
              <a:rPr lang="en-US" dirty="0" smtClean="0">
                <a:solidFill>
                  <a:schemeClr val="accent1">
                    <a:tint val="83000"/>
                    <a:satMod val="150000"/>
                  </a:schemeClr>
                </a:solidFill>
                <a:effectLst/>
              </a:rPr>
              <a:t>Recommendations for Types of Questions</a:t>
            </a:r>
            <a:endParaRPr lang="en-US" dirty="0">
              <a:solidFill>
                <a:schemeClr val="accent1">
                  <a:tint val="83000"/>
                  <a:satMod val="150000"/>
                </a:schemeClr>
              </a:solidFill>
              <a:effectLst/>
            </a:endParaRPr>
          </a:p>
        </p:txBody>
      </p:sp>
      <p:sp>
        <p:nvSpPr>
          <p:cNvPr id="22531" name="Content Placeholder 2"/>
          <p:cNvSpPr>
            <a:spLocks noGrp="1"/>
          </p:cNvSpPr>
          <p:nvPr>
            <p:ph idx="1"/>
          </p:nvPr>
        </p:nvSpPr>
        <p:spPr>
          <a:xfrm>
            <a:off x="457200" y="1882775"/>
            <a:ext cx="8229600" cy="4572000"/>
          </a:xfrm>
        </p:spPr>
        <p:txBody>
          <a:bodyPr/>
          <a:lstStyle/>
          <a:p>
            <a:r>
              <a:rPr lang="en-US" dirty="0" smtClean="0"/>
              <a:t>Use and need for assistive devices</a:t>
            </a:r>
          </a:p>
          <a:p>
            <a:r>
              <a:rPr lang="en-US" dirty="0" smtClean="0"/>
              <a:t>Identification of experiences of problem areas in home and community</a:t>
            </a:r>
          </a:p>
          <a:p>
            <a:pPr marL="742950" lvl="1"/>
            <a:r>
              <a:rPr lang="en-US" sz="2000" dirty="0" smtClean="0"/>
              <a:t>Home</a:t>
            </a:r>
          </a:p>
          <a:p>
            <a:pPr marL="742950" lvl="1"/>
            <a:r>
              <a:rPr lang="en-US" sz="2000" dirty="0" smtClean="0"/>
              <a:t>Transportation</a:t>
            </a:r>
          </a:p>
          <a:p>
            <a:pPr marL="742950" lvl="1"/>
            <a:r>
              <a:rPr lang="en-US" sz="2000" dirty="0" smtClean="0"/>
              <a:t>Discrimination</a:t>
            </a:r>
          </a:p>
          <a:p>
            <a:pPr marL="742950" lvl="1"/>
            <a:r>
              <a:rPr lang="en-US" sz="2000" dirty="0" smtClean="0"/>
              <a:t>Possibly some social settings/activities</a:t>
            </a:r>
          </a:p>
          <a:p>
            <a:pPr marL="742950" lvl="1"/>
            <a:r>
              <a:rPr lang="en-US" sz="2000" dirty="0" smtClean="0"/>
              <a:t>Possibly civic settings/activities</a:t>
            </a:r>
          </a:p>
          <a:p>
            <a:r>
              <a:rPr lang="en-US" dirty="0" smtClean="0"/>
              <a:t>Question about safety in a natural disaster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marL="484632" indent="0" fontAlgn="auto">
              <a:spcAft>
                <a:spcPts val="0"/>
              </a:spcAft>
              <a:defRPr/>
            </a:pPr>
            <a:r>
              <a:rPr lang="en-US" dirty="0" smtClean="0">
                <a:solidFill>
                  <a:schemeClr val="accent1">
                    <a:tint val="83000"/>
                    <a:satMod val="150000"/>
                  </a:schemeClr>
                </a:solidFill>
                <a:effectLst/>
              </a:rPr>
              <a:t>Where Does One Begin? </a:t>
            </a:r>
            <a:endParaRPr lang="en-US" dirty="0">
              <a:solidFill>
                <a:schemeClr val="accent1">
                  <a:tint val="83000"/>
                  <a:satMod val="150000"/>
                </a:schemeClr>
              </a:solidFill>
              <a:effectLst/>
            </a:endParaRPr>
          </a:p>
        </p:txBody>
      </p:sp>
      <p:sp>
        <p:nvSpPr>
          <p:cNvPr id="2" name="Content Placeholder 1"/>
          <p:cNvSpPr>
            <a:spLocks noGrp="1"/>
          </p:cNvSpPr>
          <p:nvPr>
            <p:ph idx="1"/>
          </p:nvPr>
        </p:nvSpPr>
        <p:spPr>
          <a:xfrm>
            <a:off x="457200" y="1882775"/>
            <a:ext cx="8229600" cy="4572000"/>
          </a:xfrm>
        </p:spPr>
        <p:txBody>
          <a:bodyPr>
            <a:normAutofit fontScale="77500" lnSpcReduction="20000"/>
          </a:bodyPr>
          <a:lstStyle/>
          <a:p>
            <a:pPr marL="448056" indent="-384048" fontAlgn="auto">
              <a:spcAft>
                <a:spcPts val="0"/>
              </a:spcAft>
              <a:buFont typeface="Wingdings 2"/>
              <a:buChar char=""/>
              <a:defRPr/>
            </a:pPr>
            <a:r>
              <a:rPr lang="en-US" dirty="0" smtClean="0"/>
              <a:t>One begins by recognizing that the issue is not the sophistication or simplicity of the transportation system or the variety of architectural styles or the various topographies of separate regions, but rather, how what is available works to inhibit or facilitate the participation of the individual with a specific functional limitation. </a:t>
            </a:r>
          </a:p>
          <a:p>
            <a:pPr marL="448056" indent="-384048" fontAlgn="auto">
              <a:spcAft>
                <a:spcPts val="0"/>
              </a:spcAft>
              <a:buFont typeface="Wingdings 2"/>
              <a:buChar char=""/>
              <a:defRPr/>
            </a:pPr>
            <a:r>
              <a:rPr lang="en-US" dirty="0" smtClean="0"/>
              <a:t>It is necessary to create an approach that is culturally neutral while at the same time recognizing that physical topography and weather, building structure, means of transportation and culturally approved methods for doing things are what create the barriers we seek to identify.</a:t>
            </a:r>
          </a:p>
          <a:p>
            <a:pPr marL="448056" indent="-384048" fontAlgn="auto">
              <a:spcAft>
                <a:spcPts val="0"/>
              </a:spcAft>
              <a:buFont typeface="Wingdings 2"/>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pPr marL="484632" indent="0" fontAlgn="auto">
              <a:spcAft>
                <a:spcPts val="0"/>
              </a:spcAft>
              <a:defRPr/>
            </a:pPr>
            <a:r>
              <a:rPr lang="en-US" dirty="0" smtClean="0">
                <a:solidFill>
                  <a:schemeClr val="accent1">
                    <a:tint val="83000"/>
                    <a:satMod val="150000"/>
                  </a:schemeClr>
                </a:solidFill>
                <a:effectLst/>
              </a:rPr>
              <a:t>Elements that Influence Environment</a:t>
            </a:r>
            <a:endParaRPr lang="en-US" dirty="0">
              <a:solidFill>
                <a:schemeClr val="accent1">
                  <a:tint val="83000"/>
                  <a:satMod val="150000"/>
                </a:schemeClr>
              </a:solidFill>
              <a:effectLst/>
            </a:endParaRPr>
          </a:p>
        </p:txBody>
      </p:sp>
      <p:sp>
        <p:nvSpPr>
          <p:cNvPr id="102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Century Gothic" pitchFamily="34" charset="0"/>
            </a:endParaRPr>
          </a:p>
        </p:txBody>
      </p:sp>
      <p:graphicFrame>
        <p:nvGraphicFramePr>
          <p:cNvPr id="1026" name="Object 1"/>
          <p:cNvGraphicFramePr>
            <a:graphicFrameLocks noChangeAspect="1"/>
          </p:cNvGraphicFramePr>
          <p:nvPr/>
        </p:nvGraphicFramePr>
        <p:xfrm>
          <a:off x="2133600" y="2590800"/>
          <a:ext cx="4562475" cy="3429000"/>
        </p:xfrm>
        <a:graphic>
          <a:graphicData uri="http://schemas.openxmlformats.org/presentationml/2006/ole">
            <p:oleObj spid="_x0000_s1026" name="Slide" r:id="rId4" imgW="4570388" imgH="3427437" progId="PowerPoint.Slide.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1399032"/>
          </a:xfrm>
        </p:spPr>
        <p:txBody>
          <a:bodyPr/>
          <a:lstStyle/>
          <a:p>
            <a:pPr marL="484632" indent="0" fontAlgn="auto">
              <a:spcAft>
                <a:spcPts val="0"/>
              </a:spcAft>
              <a:defRPr/>
            </a:pPr>
            <a:r>
              <a:rPr lang="en-US" dirty="0" smtClean="0">
                <a:solidFill>
                  <a:schemeClr val="accent1">
                    <a:tint val="83000"/>
                    <a:satMod val="150000"/>
                  </a:schemeClr>
                </a:solidFill>
                <a:effectLst/>
              </a:rPr>
              <a:t>Models and Taxonomies of Environment</a:t>
            </a:r>
            <a:endParaRPr lang="en-US" dirty="0">
              <a:solidFill>
                <a:schemeClr val="accent1">
                  <a:tint val="83000"/>
                  <a:satMod val="150000"/>
                </a:schemeClr>
              </a:solidFill>
              <a:effectLst/>
            </a:endParaRPr>
          </a:p>
        </p:txBody>
      </p:sp>
      <p:graphicFrame>
        <p:nvGraphicFramePr>
          <p:cNvPr id="5" name="Table 4"/>
          <p:cNvGraphicFramePr>
            <a:graphicFrameLocks noGrp="1"/>
          </p:cNvGraphicFramePr>
          <p:nvPr/>
        </p:nvGraphicFramePr>
        <p:xfrm>
          <a:off x="914400" y="2079625"/>
          <a:ext cx="7086601" cy="4767072"/>
        </p:xfrm>
        <a:graphic>
          <a:graphicData uri="http://schemas.openxmlformats.org/drawingml/2006/table">
            <a:tbl>
              <a:tblPr/>
              <a:tblGrid>
                <a:gridCol w="1256021"/>
                <a:gridCol w="1993474"/>
                <a:gridCol w="1739331"/>
                <a:gridCol w="2097775"/>
              </a:tblGrid>
              <a:tr h="383654">
                <a:tc>
                  <a:txBody>
                    <a:bodyPr/>
                    <a:lstStyle/>
                    <a:p>
                      <a:pPr marL="0" marR="0">
                        <a:lnSpc>
                          <a:spcPct val="115000"/>
                        </a:lnSpc>
                        <a:spcBef>
                          <a:spcPts val="0"/>
                        </a:spcBef>
                        <a:spcAft>
                          <a:spcPts val="0"/>
                        </a:spcAft>
                      </a:pPr>
                      <a:r>
                        <a:rPr lang="en-US" sz="1600" b="1" dirty="0">
                          <a:latin typeface="Calibri"/>
                          <a:ea typeface="Calibri"/>
                          <a:cs typeface="Times New Roman"/>
                        </a:rPr>
                        <a:t>MODEL</a:t>
                      </a:r>
                      <a:endParaRPr lang="en-US" sz="1600" dirty="0">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Calibri"/>
                          <a:ea typeface="Calibri"/>
                          <a:cs typeface="Times New Roman"/>
                        </a:rPr>
                        <a:t>Cultural Component</a:t>
                      </a:r>
                      <a:endParaRPr lang="en-US" sz="1600">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Calibri"/>
                          <a:ea typeface="Calibri"/>
                          <a:cs typeface="Times New Roman"/>
                        </a:rPr>
                        <a:t>Natural Component</a:t>
                      </a:r>
                      <a:endParaRPr lang="en-US" sz="1600">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a:latin typeface="Calibri"/>
                          <a:ea typeface="Calibri"/>
                          <a:cs typeface="Times New Roman"/>
                        </a:rPr>
                        <a:t>Natural/Cultural Combination</a:t>
                      </a:r>
                      <a:endParaRPr lang="en-US" sz="1600">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9134">
                <a:tc>
                  <a:txBody>
                    <a:bodyPr/>
                    <a:lstStyle/>
                    <a:p>
                      <a:pPr marL="0" marR="0">
                        <a:lnSpc>
                          <a:spcPct val="115000"/>
                        </a:lnSpc>
                        <a:spcBef>
                          <a:spcPts val="0"/>
                        </a:spcBef>
                        <a:spcAft>
                          <a:spcPts val="0"/>
                        </a:spcAft>
                      </a:pPr>
                      <a:r>
                        <a:rPr lang="en-US" sz="1600" dirty="0">
                          <a:latin typeface="Calibri"/>
                          <a:ea typeface="Calibri"/>
                          <a:cs typeface="Times New Roman"/>
                        </a:rPr>
                        <a:t>ICF Model</a:t>
                      </a:r>
                    </a:p>
                    <a:p>
                      <a:pPr marL="0" marR="0">
                        <a:lnSpc>
                          <a:spcPct val="115000"/>
                        </a:lnSpc>
                        <a:spcBef>
                          <a:spcPts val="0"/>
                        </a:spcBef>
                        <a:spcAft>
                          <a:spcPts val="0"/>
                        </a:spcAft>
                      </a:pPr>
                      <a:r>
                        <a:rPr lang="en-US" sz="1600" dirty="0">
                          <a:latin typeface="Calibri"/>
                          <a:ea typeface="Calibri"/>
                          <a:cs typeface="Times New Roman"/>
                        </a:rPr>
                        <a:t>(WHO, 2001)</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US" sz="1600" dirty="0">
                          <a:latin typeface="Calibri"/>
                          <a:ea typeface="Calibri"/>
                          <a:cs typeface="Times New Roman"/>
                        </a:rPr>
                        <a:t>Attitudes and Services</a:t>
                      </a:r>
                    </a:p>
                    <a:p>
                      <a:pPr marL="342900" marR="0" lvl="0" indent="-342900">
                        <a:lnSpc>
                          <a:spcPct val="115000"/>
                        </a:lnSpc>
                        <a:spcBef>
                          <a:spcPts val="0"/>
                        </a:spcBef>
                        <a:spcAft>
                          <a:spcPts val="0"/>
                        </a:spcAft>
                        <a:buFont typeface="+mj-lt"/>
                        <a:buAutoNum type="arabicPeriod"/>
                      </a:pPr>
                      <a:r>
                        <a:rPr lang="en-US" sz="1600" dirty="0">
                          <a:latin typeface="Calibri"/>
                          <a:ea typeface="Calibri"/>
                          <a:cs typeface="Times New Roman"/>
                        </a:rPr>
                        <a:t>Systems and Policies</a:t>
                      </a:r>
                    </a:p>
                    <a:p>
                      <a:pPr marL="342900" marR="0" lvl="0" indent="-342900">
                        <a:lnSpc>
                          <a:spcPct val="115000"/>
                        </a:lnSpc>
                        <a:spcBef>
                          <a:spcPts val="0"/>
                        </a:spcBef>
                        <a:spcAft>
                          <a:spcPts val="0"/>
                        </a:spcAft>
                        <a:buFont typeface="+mj-lt"/>
                        <a:buAutoNum type="arabicPeriod"/>
                      </a:pPr>
                      <a:r>
                        <a:rPr lang="en-US" sz="1600" dirty="0">
                          <a:latin typeface="Calibri"/>
                          <a:ea typeface="Calibri"/>
                          <a:cs typeface="Times New Roman"/>
                        </a:rPr>
                        <a:t>Support and Relationships</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 Natural  Environment                       </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 Products and  Technology                </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481">
                <a:tc>
                  <a:txBody>
                    <a:bodyPr/>
                    <a:lstStyle/>
                    <a:p>
                      <a:pPr marL="0" marR="0">
                        <a:lnSpc>
                          <a:spcPct val="115000"/>
                        </a:lnSpc>
                        <a:spcBef>
                          <a:spcPts val="0"/>
                        </a:spcBef>
                        <a:spcAft>
                          <a:spcPts val="0"/>
                        </a:spcAft>
                      </a:pPr>
                      <a:r>
                        <a:rPr lang="en-US" sz="1600" dirty="0">
                          <a:latin typeface="Calibri"/>
                          <a:ea typeface="Calibri"/>
                          <a:cs typeface="Times New Roman"/>
                        </a:rPr>
                        <a:t>Quebec Model</a:t>
                      </a:r>
                    </a:p>
                    <a:p>
                      <a:pPr marL="0" marR="0">
                        <a:lnSpc>
                          <a:spcPct val="115000"/>
                        </a:lnSpc>
                        <a:spcBef>
                          <a:spcPts val="0"/>
                        </a:spcBef>
                        <a:spcAft>
                          <a:spcPts val="0"/>
                        </a:spcAft>
                      </a:pPr>
                      <a:r>
                        <a:rPr lang="en-US" sz="1600" dirty="0">
                          <a:latin typeface="Calibri"/>
                          <a:ea typeface="Calibri"/>
                          <a:cs typeface="Times New Roman"/>
                        </a:rPr>
                        <a:t>(</a:t>
                      </a:r>
                      <a:r>
                        <a:rPr lang="en-US" sz="1600" dirty="0" err="1">
                          <a:latin typeface="Calibri"/>
                          <a:ea typeface="Calibri"/>
                          <a:cs typeface="Times New Roman"/>
                        </a:rPr>
                        <a:t>Fougeyrollas</a:t>
                      </a:r>
                      <a:r>
                        <a:rPr lang="en-US" sz="1600" dirty="0">
                          <a:latin typeface="Calibri"/>
                          <a:ea typeface="Calibri"/>
                          <a:cs typeface="Times New Roman"/>
                        </a:rPr>
                        <a:t>, 1993)</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US" sz="1600">
                          <a:latin typeface="Calibri"/>
                          <a:ea typeface="Calibri"/>
                          <a:cs typeface="Times New Roman"/>
                        </a:rPr>
                        <a:t>Political-economic factors</a:t>
                      </a:r>
                    </a:p>
                    <a:p>
                      <a:pPr marL="342900" marR="0" lvl="0" indent="-342900">
                        <a:lnSpc>
                          <a:spcPct val="115000"/>
                        </a:lnSpc>
                        <a:spcBef>
                          <a:spcPts val="0"/>
                        </a:spcBef>
                        <a:spcAft>
                          <a:spcPts val="0"/>
                        </a:spcAft>
                        <a:buFont typeface="+mj-lt"/>
                        <a:buAutoNum type="arabicPeriod"/>
                      </a:pPr>
                      <a:r>
                        <a:rPr lang="en-US" sz="1600">
                          <a:latin typeface="Calibri"/>
                          <a:ea typeface="Calibri"/>
                          <a:cs typeface="Times New Roman"/>
                        </a:rPr>
                        <a:t>Sociocultural factors</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Natural factors</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Development factors</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481">
                <a:tc>
                  <a:txBody>
                    <a:bodyPr/>
                    <a:lstStyle/>
                    <a:p>
                      <a:pPr marL="0" marR="0">
                        <a:lnSpc>
                          <a:spcPct val="115000"/>
                        </a:lnSpc>
                        <a:spcBef>
                          <a:spcPts val="0"/>
                        </a:spcBef>
                        <a:spcAft>
                          <a:spcPts val="0"/>
                        </a:spcAft>
                      </a:pPr>
                      <a:r>
                        <a:rPr lang="en-US" sz="1600" dirty="0" err="1">
                          <a:latin typeface="Calibri"/>
                          <a:ea typeface="Calibri"/>
                          <a:cs typeface="Times New Roman"/>
                        </a:rPr>
                        <a:t>Whiteneck</a:t>
                      </a:r>
                      <a:r>
                        <a:rPr lang="en-US" sz="1600" dirty="0">
                          <a:latin typeface="Calibri"/>
                          <a:ea typeface="Calibri"/>
                          <a:cs typeface="Times New Roman"/>
                        </a:rPr>
                        <a:t>, et al</a:t>
                      </a:r>
                    </a:p>
                    <a:p>
                      <a:pPr marL="0" marR="0">
                        <a:lnSpc>
                          <a:spcPct val="115000"/>
                        </a:lnSpc>
                        <a:spcBef>
                          <a:spcPts val="0"/>
                        </a:spcBef>
                        <a:spcAft>
                          <a:spcPts val="0"/>
                        </a:spcAft>
                      </a:pPr>
                      <a:r>
                        <a:rPr lang="en-US" sz="1600" dirty="0">
                          <a:latin typeface="Calibri"/>
                          <a:ea typeface="Calibri"/>
                          <a:cs typeface="Times New Roman"/>
                        </a:rPr>
                        <a:t>(2004)</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US" sz="1600" dirty="0">
                          <a:latin typeface="Calibri"/>
                          <a:ea typeface="Calibri"/>
                          <a:cs typeface="Times New Roman"/>
                        </a:rPr>
                        <a:t>Resource availability</a:t>
                      </a:r>
                    </a:p>
                    <a:p>
                      <a:pPr marL="342900" marR="0" lvl="0" indent="-342900">
                        <a:lnSpc>
                          <a:spcPct val="115000"/>
                        </a:lnSpc>
                        <a:spcBef>
                          <a:spcPts val="0"/>
                        </a:spcBef>
                        <a:spcAft>
                          <a:spcPts val="0"/>
                        </a:spcAft>
                        <a:buFont typeface="+mj-lt"/>
                        <a:buAutoNum type="arabicPeriod"/>
                      </a:pPr>
                      <a:r>
                        <a:rPr lang="en-US" sz="1600" dirty="0">
                          <a:latin typeface="Calibri"/>
                          <a:ea typeface="Calibri"/>
                          <a:cs typeface="Times New Roman"/>
                        </a:rPr>
                        <a:t>Social support</a:t>
                      </a:r>
                    </a:p>
                    <a:p>
                      <a:pPr marL="342900" marR="0" lvl="0" indent="-342900">
                        <a:lnSpc>
                          <a:spcPct val="115000"/>
                        </a:lnSpc>
                        <a:spcBef>
                          <a:spcPts val="0"/>
                        </a:spcBef>
                        <a:spcAft>
                          <a:spcPts val="0"/>
                        </a:spcAft>
                        <a:buFont typeface="+mj-lt"/>
                        <a:buAutoNum type="arabicPeriod"/>
                      </a:pPr>
                      <a:r>
                        <a:rPr lang="en-US" sz="1600" dirty="0">
                          <a:latin typeface="Calibri"/>
                          <a:ea typeface="Calibri"/>
                          <a:cs typeface="Times New Roman"/>
                        </a:rPr>
                        <a:t>Equality</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nSpc>
                          <a:spcPct val="115000"/>
                        </a:lnSpc>
                        <a:spcBef>
                          <a:spcPts val="0"/>
                        </a:spcBef>
                        <a:spcAft>
                          <a:spcPts val="0"/>
                        </a:spcAft>
                      </a:pPr>
                      <a:endParaRPr lang="en-US" sz="1600" dirty="0">
                        <a:latin typeface="Calibri"/>
                        <a:ea typeface="Calibri"/>
                        <a:cs typeface="Times New Roman"/>
                      </a:endParaRP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US" sz="1600" dirty="0">
                          <a:latin typeface="Calibri"/>
                          <a:ea typeface="Calibri"/>
                          <a:cs typeface="Times New Roman"/>
                        </a:rPr>
                        <a:t>Accessibility</a:t>
                      </a:r>
                    </a:p>
                    <a:p>
                      <a:pPr marL="342900" marR="0" lvl="0" indent="-342900">
                        <a:lnSpc>
                          <a:spcPct val="115000"/>
                        </a:lnSpc>
                        <a:spcBef>
                          <a:spcPts val="0"/>
                        </a:spcBef>
                        <a:spcAft>
                          <a:spcPts val="0"/>
                        </a:spcAft>
                        <a:buFont typeface="+mj-lt"/>
                        <a:buAutoNum type="arabicPeriod"/>
                      </a:pPr>
                      <a:r>
                        <a:rPr lang="en-US" sz="1600" dirty="0">
                          <a:latin typeface="Calibri"/>
                          <a:ea typeface="Calibri"/>
                          <a:cs typeface="Times New Roman"/>
                        </a:rPr>
                        <a:t>Accommodations</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827">
                <a:tc>
                  <a:txBody>
                    <a:bodyPr/>
                    <a:lstStyle/>
                    <a:p>
                      <a:pPr marL="0" marR="0">
                        <a:lnSpc>
                          <a:spcPct val="115000"/>
                        </a:lnSpc>
                        <a:spcBef>
                          <a:spcPts val="0"/>
                        </a:spcBef>
                        <a:spcAft>
                          <a:spcPts val="0"/>
                        </a:spcAft>
                      </a:pPr>
                      <a:r>
                        <a:rPr lang="en-US" sz="1600">
                          <a:latin typeface="Calibri"/>
                          <a:ea typeface="Calibri"/>
                          <a:cs typeface="Times New Roman"/>
                        </a:rPr>
                        <a:t>IOM Model</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nSpc>
                          <a:spcPct val="115000"/>
                        </a:lnSpc>
                        <a:spcBef>
                          <a:spcPts val="0"/>
                        </a:spcBef>
                        <a:spcAft>
                          <a:spcPts val="0"/>
                        </a:spcAft>
                      </a:pPr>
                      <a:r>
                        <a:rPr lang="en-US" sz="1600" dirty="0">
                          <a:latin typeface="Calibri"/>
                          <a:ea typeface="Calibri"/>
                          <a:cs typeface="Times New Roman"/>
                        </a:rPr>
                        <a:t>No taxonomy of environment provided</a:t>
                      </a:r>
                    </a:p>
                  </a:txBody>
                  <a:tcPr marL="68239" marR="682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marL="484632" indent="0" fontAlgn="auto">
              <a:spcAft>
                <a:spcPts val="0"/>
              </a:spcAft>
              <a:defRPr/>
            </a:pPr>
            <a:r>
              <a:rPr lang="en-US" dirty="0" smtClean="0">
                <a:solidFill>
                  <a:schemeClr val="accent1">
                    <a:tint val="83000"/>
                    <a:satMod val="150000"/>
                  </a:schemeClr>
                </a:solidFill>
                <a:effectLst/>
              </a:rPr>
              <a:t>Current Approaches to Measuring Environment</a:t>
            </a:r>
            <a:endParaRPr lang="en-US" dirty="0">
              <a:solidFill>
                <a:schemeClr val="accent1">
                  <a:tint val="83000"/>
                  <a:satMod val="150000"/>
                </a:schemeClr>
              </a:solidFill>
              <a:effectLst/>
            </a:endParaRPr>
          </a:p>
        </p:txBody>
      </p:sp>
      <p:sp>
        <p:nvSpPr>
          <p:cNvPr id="4" name="Content Placeholder 3"/>
          <p:cNvSpPr>
            <a:spLocks noGrp="1"/>
          </p:cNvSpPr>
          <p:nvPr>
            <p:ph idx="1"/>
          </p:nvPr>
        </p:nvSpPr>
        <p:spPr>
          <a:xfrm>
            <a:off x="457200" y="1882775"/>
            <a:ext cx="8229600" cy="4572000"/>
          </a:xfrm>
        </p:spPr>
        <p:txBody>
          <a:bodyPr>
            <a:normAutofit fontScale="62500" lnSpcReduction="20000"/>
          </a:bodyPr>
          <a:lstStyle/>
          <a:p>
            <a:pPr marL="448056" indent="-384048" fontAlgn="auto">
              <a:spcAft>
                <a:spcPts val="0"/>
              </a:spcAft>
              <a:buFont typeface="Wingdings 2"/>
              <a:buChar char=""/>
              <a:defRPr/>
            </a:pPr>
            <a:r>
              <a:rPr lang="en-US" dirty="0" smtClean="0"/>
              <a:t>Focus on the relationship of the individual to his/her environment primarily coming from a rehabilitation perspective, particularly from the perspective of an individual with a mobility limitation. </a:t>
            </a:r>
          </a:p>
          <a:p>
            <a:pPr marL="448056" indent="-384048" fontAlgn="auto">
              <a:spcAft>
                <a:spcPts val="0"/>
              </a:spcAft>
              <a:buFont typeface="Wingdings 2"/>
              <a:buChar char=""/>
              <a:defRPr/>
            </a:pPr>
            <a:r>
              <a:rPr lang="en-US" dirty="0" smtClean="0"/>
              <a:t>As proposed by Stark et al (Stark, 2007) the purpose of the environmental questions were to examine the ecological validity or receptivity of physical features from the perspective of individuals with mobility impairments.  </a:t>
            </a:r>
          </a:p>
          <a:p>
            <a:pPr marL="448056" indent="-384048" fontAlgn="auto">
              <a:spcAft>
                <a:spcPts val="0"/>
              </a:spcAft>
              <a:buFont typeface="Wingdings 2"/>
              <a:buChar char=""/>
              <a:defRPr/>
            </a:pPr>
            <a:r>
              <a:rPr lang="en-US" dirty="0" smtClean="0"/>
              <a:t>A very different approach is that of  Clark and George who focused on what are called the 3 Ds, density, diversity and design, environmental conceptions that are used to represent the built environment in many study areas such as examinations of transportation use, poverty, and crime and violence (Clarke, 2005). </a:t>
            </a:r>
          </a:p>
          <a:p>
            <a:pPr marL="448056" indent="-384048" fontAlgn="auto">
              <a:spcAft>
                <a:spcPts val="0"/>
              </a:spcAft>
              <a:buFont typeface="Wingdings 2"/>
              <a:buChar char=""/>
              <a:defRPr/>
            </a:pPr>
            <a:r>
              <a:rPr lang="en-US" dirty="0" smtClean="0"/>
              <a:t>Another frequently used measure of environment for the aging population is associated with the use of assistive devices to mitigate some of the limitation (Agree, 1999)</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dirty="0" smtClean="0">
                <a:ln>
                  <a:noFill/>
                </a:ln>
                <a:effectLst/>
              </a:rPr>
              <a:t>Three Orientations of Environmental Questions</a:t>
            </a:r>
          </a:p>
        </p:txBody>
      </p:sp>
      <p:sp>
        <p:nvSpPr>
          <p:cNvPr id="62467" name="Rectangle 3"/>
          <p:cNvSpPr>
            <a:spLocks noGrp="1"/>
          </p:cNvSpPr>
          <p:nvPr>
            <p:ph type="body" idx="4294967295"/>
          </p:nvPr>
        </p:nvSpPr>
        <p:spPr/>
        <p:txBody>
          <a:bodyPr/>
          <a:lstStyle/>
          <a:p>
            <a:pPr>
              <a:lnSpc>
                <a:spcPct val="90000"/>
              </a:lnSpc>
            </a:pPr>
            <a:r>
              <a:rPr lang="en-US" sz="2600" dirty="0" smtClean="0"/>
              <a:t>The first approach focuses on the self-reported (or community representative’) description of the characteristics of the home, community, and transportation system, use of assistive devices and appraisal of people’s attitudes in the community.</a:t>
            </a:r>
          </a:p>
          <a:p>
            <a:pPr>
              <a:lnSpc>
                <a:spcPct val="90000"/>
              </a:lnSpc>
            </a:pPr>
            <a:r>
              <a:rPr lang="en-US" sz="2600" dirty="0" smtClean="0"/>
              <a:t>The second approach focuses on the personal experience of encountering the environmental components.</a:t>
            </a:r>
          </a:p>
          <a:p>
            <a:pPr>
              <a:lnSpc>
                <a:spcPct val="90000"/>
              </a:lnSpc>
            </a:pPr>
            <a:r>
              <a:rPr lang="en-US" sz="2600" dirty="0" smtClean="0"/>
              <a:t>The third approach is concerned with the evaluation of that experience.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fontAlgn="auto">
              <a:spcAft>
                <a:spcPts val="0"/>
              </a:spcAft>
              <a:defRPr/>
            </a:pPr>
            <a:r>
              <a:rPr lang="en-US" dirty="0" smtClean="0">
                <a:solidFill>
                  <a:schemeClr val="accent1">
                    <a:tint val="83000"/>
                    <a:satMod val="150000"/>
                  </a:schemeClr>
                </a:solidFill>
                <a:effectLst/>
              </a:rPr>
              <a:t>Examples of Description</a:t>
            </a:r>
            <a:endParaRPr lang="en-US" dirty="0">
              <a:solidFill>
                <a:schemeClr val="accent1">
                  <a:tint val="83000"/>
                  <a:satMod val="150000"/>
                </a:schemeClr>
              </a:solidFill>
              <a:effectLst/>
            </a:endParaRPr>
          </a:p>
        </p:txBody>
      </p:sp>
      <p:sp>
        <p:nvSpPr>
          <p:cNvPr id="3" name="Content Placeholder 2"/>
          <p:cNvSpPr>
            <a:spLocks noGrp="1"/>
          </p:cNvSpPr>
          <p:nvPr>
            <p:ph idx="1"/>
          </p:nvPr>
        </p:nvSpPr>
        <p:spPr>
          <a:xfrm>
            <a:off x="457200" y="1882775"/>
            <a:ext cx="8229600" cy="4572000"/>
          </a:xfrm>
        </p:spPr>
        <p:txBody>
          <a:bodyPr>
            <a:normAutofit lnSpcReduction="10000"/>
          </a:bodyPr>
          <a:lstStyle/>
          <a:p>
            <a:pPr marL="448056" indent="-384048" fontAlgn="auto">
              <a:spcAft>
                <a:spcPts val="0"/>
              </a:spcAft>
              <a:buFont typeface="Wingdings 2"/>
              <a:buChar char=""/>
              <a:defRPr/>
            </a:pPr>
            <a:r>
              <a:rPr lang="en-US" dirty="0" smtClean="0"/>
              <a:t>Respondent description HACE instrument (</a:t>
            </a:r>
            <a:r>
              <a:rPr lang="en-US" dirty="0" err="1" smtClean="0"/>
              <a:t>Keysor</a:t>
            </a:r>
            <a:r>
              <a:rPr lang="en-US" dirty="0" smtClean="0"/>
              <a:t>, 2005)</a:t>
            </a:r>
          </a:p>
          <a:p>
            <a:pPr marL="822960" lvl="1" fontAlgn="auto">
              <a:spcAft>
                <a:spcPts val="0"/>
              </a:spcAft>
              <a:buFont typeface="Verdana"/>
              <a:buChar char="›"/>
              <a:defRPr/>
            </a:pPr>
            <a:r>
              <a:rPr lang="en-US" b="1" dirty="0" smtClean="0">
                <a:solidFill>
                  <a:srgbClr val="FFC000"/>
                </a:solidFill>
              </a:rPr>
              <a:t>How many steps are at the main entrance of your home ?(none, one or two, several, 10 or more)</a:t>
            </a:r>
          </a:p>
          <a:p>
            <a:pPr marL="448056" indent="-384048" fontAlgn="auto">
              <a:spcAft>
                <a:spcPts val="0"/>
              </a:spcAft>
              <a:buFont typeface="Wingdings 2"/>
              <a:buChar char=""/>
              <a:defRPr/>
            </a:pPr>
            <a:r>
              <a:rPr lang="en-US" dirty="0" smtClean="0"/>
              <a:t> CHEC describes community receptivity which through a rank ordered checklist (Stark, 2007)</a:t>
            </a:r>
          </a:p>
          <a:p>
            <a:pPr marL="822960" lvl="1" fontAlgn="auto">
              <a:spcAft>
                <a:spcPts val="0"/>
              </a:spcAft>
              <a:buFont typeface="Verdana"/>
              <a:buChar char="›"/>
              <a:defRPr/>
            </a:pPr>
            <a:r>
              <a:rPr lang="en-US" b="1" dirty="0" smtClean="0">
                <a:solidFill>
                  <a:srgbClr val="FFC000"/>
                </a:solidFill>
              </a:rPr>
              <a:t>Are the distances between personal transportation (cars) drop off areas and the building as short as possible? (Yes, No, NA)</a:t>
            </a:r>
          </a:p>
          <a:p>
            <a:pPr marL="822960" lvl="1" fontAlgn="auto">
              <a:spcAft>
                <a:spcPts val="0"/>
              </a:spcAft>
              <a:buFont typeface="Verdana"/>
              <a:buChar cha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fontAlgn="auto">
              <a:spcAft>
                <a:spcPts val="0"/>
              </a:spcAft>
              <a:defRPr/>
            </a:pPr>
            <a:r>
              <a:rPr lang="en-US" dirty="0" smtClean="0">
                <a:solidFill>
                  <a:schemeClr val="accent1">
                    <a:tint val="83000"/>
                    <a:satMod val="150000"/>
                  </a:schemeClr>
                </a:solidFill>
                <a:effectLst/>
              </a:rPr>
              <a:t>Examples of Personal Experience</a:t>
            </a:r>
            <a:endParaRPr lang="en-US" dirty="0">
              <a:solidFill>
                <a:schemeClr val="accent1">
                  <a:tint val="83000"/>
                  <a:satMod val="150000"/>
                </a:schemeClr>
              </a:solidFill>
              <a:effectLst/>
            </a:endParaRPr>
          </a:p>
        </p:txBody>
      </p:sp>
      <p:sp>
        <p:nvSpPr>
          <p:cNvPr id="3" name="Content Placeholder 2"/>
          <p:cNvSpPr>
            <a:spLocks noGrp="1"/>
          </p:cNvSpPr>
          <p:nvPr>
            <p:ph idx="1"/>
          </p:nvPr>
        </p:nvSpPr>
        <p:spPr>
          <a:xfrm>
            <a:off x="457200" y="1882775"/>
            <a:ext cx="8229600" cy="4572000"/>
          </a:xfrm>
        </p:spPr>
        <p:txBody>
          <a:bodyPr>
            <a:normAutofit fontScale="92500"/>
          </a:bodyPr>
          <a:lstStyle/>
          <a:p>
            <a:pPr marL="448056" indent="-384048" fontAlgn="auto">
              <a:spcAft>
                <a:spcPts val="0"/>
              </a:spcAft>
              <a:buFont typeface="Wingdings 2"/>
              <a:buChar char=""/>
              <a:defRPr/>
            </a:pPr>
            <a:r>
              <a:rPr lang="en-US" dirty="0" smtClean="0"/>
              <a:t>Gray, Hollingsworth, Stark and Morgan (2008) Facilitators and Barriers Survey (FABS)</a:t>
            </a:r>
          </a:p>
          <a:p>
            <a:pPr marL="822960" lvl="1" fontAlgn="auto">
              <a:spcAft>
                <a:spcPts val="0"/>
              </a:spcAft>
              <a:buFont typeface="Verdana"/>
              <a:buChar char="›"/>
              <a:defRPr/>
            </a:pPr>
            <a:r>
              <a:rPr lang="en-US" b="1" dirty="0" smtClean="0">
                <a:solidFill>
                  <a:srgbClr val="FFC000"/>
                </a:solidFill>
              </a:rPr>
              <a:t>In your home, do the following influence your participation in activities? Stairs? (Yes, No, NA)</a:t>
            </a:r>
          </a:p>
          <a:p>
            <a:pPr marL="448056" indent="-384048" fontAlgn="auto">
              <a:spcAft>
                <a:spcPts val="0"/>
              </a:spcAft>
              <a:buFont typeface="Wingdings 2"/>
              <a:buChar char=""/>
              <a:defRPr/>
            </a:pPr>
            <a:r>
              <a:rPr lang="en-US" dirty="0" err="1" smtClean="0"/>
              <a:t>Whiteneck</a:t>
            </a:r>
            <a:r>
              <a:rPr lang="en-US" dirty="0" smtClean="0"/>
              <a:t> et al (2004) Craig Hospital Inventory of Environmental Factors (CHIEF)</a:t>
            </a:r>
          </a:p>
          <a:p>
            <a:pPr marL="822960" lvl="1" fontAlgn="auto">
              <a:spcAft>
                <a:spcPts val="0"/>
              </a:spcAft>
              <a:buFont typeface="Verdana"/>
              <a:buChar char="›"/>
              <a:defRPr/>
            </a:pPr>
            <a:r>
              <a:rPr lang="en-US" b="1" dirty="0" smtClean="0">
                <a:solidFill>
                  <a:srgbClr val="FFC000"/>
                </a:solidFill>
              </a:rPr>
              <a:t>In the past 12 months, how often has the design and layout of your home made it difficult to do what you want or need to do? (Daily to never)</a:t>
            </a:r>
            <a:endParaRPr lang="en-US" b="1" dirty="0">
              <a:solidFill>
                <a:srgbClr val="FFC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1401</TotalTime>
  <Words>1512</Words>
  <Application>Microsoft Office PowerPoint</Application>
  <PresentationFormat>On-screen Show (4:3)</PresentationFormat>
  <Paragraphs>151</Paragraphs>
  <Slides>21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Verve</vt:lpstr>
      <vt:lpstr>Slide</vt:lpstr>
      <vt:lpstr>Measuring the Environment Cross-Culturally</vt:lpstr>
      <vt:lpstr>The Person, The Environment, The Interaction</vt:lpstr>
      <vt:lpstr>Where Does One Begin? </vt:lpstr>
      <vt:lpstr>Elements that Influence Environment</vt:lpstr>
      <vt:lpstr>Models and Taxonomies of Environment</vt:lpstr>
      <vt:lpstr>Current Approaches to Measuring Environment</vt:lpstr>
      <vt:lpstr>Three Orientations of Environmental Questions</vt:lpstr>
      <vt:lpstr>Examples of Description</vt:lpstr>
      <vt:lpstr>Examples of Personal Experience</vt:lpstr>
      <vt:lpstr>Examples of Personal Evaluation*</vt:lpstr>
      <vt:lpstr>Differences Between a Rehabilitation Approach and a More General Survey Approach</vt:lpstr>
      <vt:lpstr>Slide 12</vt:lpstr>
      <vt:lpstr>Alternative Approaches</vt:lpstr>
      <vt:lpstr>Alternative Approach cont.</vt:lpstr>
      <vt:lpstr>Other Types of Questions Found in Surveys that Address Alternatives</vt:lpstr>
      <vt:lpstr>Other Types of Questions Found in Surveys</vt:lpstr>
      <vt:lpstr>Life Opportunity Survey Cont.</vt:lpstr>
      <vt:lpstr>UN Convention Provides Us with Several Examples of Approaches to Environmental Context</vt:lpstr>
      <vt:lpstr>Choice of Question Objectives</vt:lpstr>
      <vt:lpstr>Environmental Matrix</vt:lpstr>
      <vt:lpstr>Recommendations for Types of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the Environment  Cross-Culturally</dc:title>
  <dc:creator>Barbara Altman</dc:creator>
  <cp:lastModifiedBy>Centers for Disease Control &amp; Prevention</cp:lastModifiedBy>
  <cp:revision>13</cp:revision>
  <dcterms:created xsi:type="dcterms:W3CDTF">2010-10-26T15:37:05Z</dcterms:created>
  <dcterms:modified xsi:type="dcterms:W3CDTF">2011-02-26T21:54:39Z</dcterms:modified>
</cp:coreProperties>
</file>