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53" r:id="rId2"/>
    <p:sldId id="554" r:id="rId3"/>
    <p:sldId id="408" r:id="rId4"/>
    <p:sldId id="445" r:id="rId5"/>
    <p:sldId id="446" r:id="rId6"/>
    <p:sldId id="558" r:id="rId7"/>
    <p:sldId id="559" r:id="rId8"/>
    <p:sldId id="560" r:id="rId9"/>
    <p:sldId id="561" r:id="rId10"/>
    <p:sldId id="562" r:id="rId11"/>
    <p:sldId id="540" r:id="rId12"/>
    <p:sldId id="565" r:id="rId13"/>
    <p:sldId id="543" r:id="rId14"/>
    <p:sldId id="563" r:id="rId15"/>
    <p:sldId id="566" r:id="rId16"/>
    <p:sldId id="567" r:id="rId17"/>
    <p:sldId id="568" r:id="rId18"/>
    <p:sldId id="564" r:id="rId19"/>
    <p:sldId id="556" r:id="rId20"/>
    <p:sldId id="42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8" autoAdjust="0"/>
    <p:restoredTop sz="86439" autoAdjust="0"/>
  </p:normalViewPr>
  <p:slideViewPr>
    <p:cSldViewPr>
      <p:cViewPr varScale="1">
        <p:scale>
          <a:sx n="78" d="100"/>
          <a:sy n="78" d="100"/>
        </p:scale>
        <p:origin x="-32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C23C63-97D6-47A8-BD3C-249D7A786F38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68312C-D57E-4A44-B0E1-0BF87B72C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95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E7842-D3DB-439E-8075-1AF4F04FAE7E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4DA62B-DBAF-47ED-A434-87D1ECE7C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1"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09" indent="-285734" defTabSz="931811"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2937" indent="-228587" defTabSz="931811">
              <a:defRPr sz="3200">
                <a:solidFill>
                  <a:schemeClr val="tx1"/>
                </a:solidFill>
                <a:latin typeface="Times" pitchFamily="18" charset="0"/>
              </a:defRPr>
            </a:lvl3pPr>
            <a:lvl4pPr marL="1600111" indent="-228587" defTabSz="931811">
              <a:defRPr sz="3200">
                <a:solidFill>
                  <a:schemeClr val="tx1"/>
                </a:solidFill>
                <a:latin typeface="Times" pitchFamily="18" charset="0"/>
              </a:defRPr>
            </a:lvl4pPr>
            <a:lvl5pPr marL="2057287" indent="-228587" defTabSz="931811">
              <a:defRPr sz="3200">
                <a:solidFill>
                  <a:schemeClr val="tx1"/>
                </a:solidFill>
                <a:latin typeface="Times" pitchFamily="18" charset="0"/>
              </a:defRPr>
            </a:lvl5pPr>
            <a:lvl6pPr marL="251446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18" charset="0"/>
              </a:defRPr>
            </a:lvl6pPr>
            <a:lvl7pPr marL="297163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18" charset="0"/>
              </a:defRPr>
            </a:lvl7pPr>
            <a:lvl8pPr marL="342881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18" charset="0"/>
              </a:defRPr>
            </a:lvl8pPr>
            <a:lvl9pPr marL="388598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BD71124-DD29-4B9F-B47A-B75F5C7CA7D5}" type="slidenum">
              <a:rPr lang="en-US" sz="1200">
                <a:latin typeface="Times New Roman" pitchFamily="18" charset="0"/>
              </a:rPr>
              <a:pPr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2285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1"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09" indent="-285734" defTabSz="931811"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2937" indent="-228587" defTabSz="931811">
              <a:defRPr sz="3200">
                <a:solidFill>
                  <a:schemeClr val="tx1"/>
                </a:solidFill>
                <a:latin typeface="Times" pitchFamily="18" charset="0"/>
              </a:defRPr>
            </a:lvl3pPr>
            <a:lvl4pPr marL="1600111" indent="-228587" defTabSz="931811">
              <a:defRPr sz="3200">
                <a:solidFill>
                  <a:schemeClr val="tx1"/>
                </a:solidFill>
                <a:latin typeface="Times" pitchFamily="18" charset="0"/>
              </a:defRPr>
            </a:lvl4pPr>
            <a:lvl5pPr marL="2057287" indent="-228587" defTabSz="931811">
              <a:defRPr sz="3200">
                <a:solidFill>
                  <a:schemeClr val="tx1"/>
                </a:solidFill>
                <a:latin typeface="Times" pitchFamily="18" charset="0"/>
              </a:defRPr>
            </a:lvl5pPr>
            <a:lvl6pPr marL="251446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18" charset="0"/>
              </a:defRPr>
            </a:lvl6pPr>
            <a:lvl7pPr marL="297163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18" charset="0"/>
              </a:defRPr>
            </a:lvl7pPr>
            <a:lvl8pPr marL="342881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18" charset="0"/>
              </a:defRPr>
            </a:lvl8pPr>
            <a:lvl9pPr marL="388598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BD71124-DD29-4B9F-B47A-B75F5C7CA7D5}" type="slidenum">
              <a:rPr lang="en-US" sz="1200">
                <a:latin typeface="Times New Roman" pitchFamily="18" charset="0"/>
              </a:rPr>
              <a:pPr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2440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A62B-DBAF-47ED-A434-87D1ECE7CA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9144000" cy="1447800"/>
          </a:xfrm>
          <a:noFill/>
        </p:spPr>
        <p:txBody>
          <a:bodyPr>
            <a:no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i="1" dirty="0">
                <a:solidFill>
                  <a:srgbClr val="00B0F0"/>
                </a:solidFill>
              </a:rPr>
              <a:t>UNICEF’s work and planned activities </a:t>
            </a:r>
            <a:r>
              <a:rPr lang="en-GB" sz="2800" b="1" i="1" dirty="0" smtClean="0">
                <a:solidFill>
                  <a:srgbClr val="00B0F0"/>
                </a:solidFill>
              </a:rPr>
              <a:t/>
            </a:r>
            <a:br>
              <a:rPr lang="en-GB" sz="2800" b="1" i="1" dirty="0" smtClean="0">
                <a:solidFill>
                  <a:srgbClr val="00B0F0"/>
                </a:solidFill>
              </a:rPr>
            </a:br>
            <a:r>
              <a:rPr lang="en-GB" sz="2800" b="1" i="1" dirty="0" smtClean="0">
                <a:solidFill>
                  <a:srgbClr val="00B0F0"/>
                </a:solidFill>
              </a:rPr>
              <a:t>for </a:t>
            </a:r>
            <a:r>
              <a:rPr lang="en-GB" sz="2800" b="1" i="1" dirty="0">
                <a:solidFill>
                  <a:srgbClr val="00B0F0"/>
                </a:solidFill>
              </a:rPr>
              <a:t>the </a:t>
            </a:r>
            <a:r>
              <a:rPr lang="en-GB" sz="2800" b="1" i="1" dirty="0" smtClean="0">
                <a:solidFill>
                  <a:srgbClr val="00B0F0"/>
                </a:solidFill>
              </a:rPr>
              <a:t>production of data on children with disabilities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1600" kern="1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Claudia </a:t>
            </a:r>
            <a:r>
              <a:rPr lang="en-US" sz="1600" kern="12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Cappa</a:t>
            </a:r>
            <a:r>
              <a:rPr lang="en-US" sz="1600" kern="1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endParaRPr lang="en-US" sz="16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and Analytics Section, UNICEF, NY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of woman and young boy playing with block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72" y="1447800"/>
            <a:ext cx="6412028" cy="41951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13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Conceptual Framework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1447800"/>
          </a:xfrm>
        </p:spPr>
        <p:txBody>
          <a:bodyPr>
            <a:normAutofit fontScale="32500" lnSpcReduction="20000"/>
          </a:bodyPr>
          <a:lstStyle/>
          <a:p>
            <a:pPr marL="1371600" lvl="0" indent="-1371600">
              <a:buFont typeface="+mj-lt"/>
              <a:buAutoNum type="arabicPeriod" startAt="3"/>
            </a:pPr>
            <a:r>
              <a:rPr lang="en-US" sz="9800" b="1" dirty="0" smtClean="0"/>
              <a:t>Out of school</a:t>
            </a:r>
          </a:p>
          <a:p>
            <a:pPr marL="0" lvl="0" indent="0">
              <a:buNone/>
            </a:pPr>
            <a:endParaRPr lang="en-US" sz="9800" dirty="0"/>
          </a:p>
          <a:p>
            <a:pPr lvl="0"/>
            <a:r>
              <a:rPr lang="en-US" sz="8600" dirty="0" smtClean="0"/>
              <a:t>Reasons for not attending school</a:t>
            </a:r>
          </a:p>
        </p:txBody>
      </p:sp>
    </p:spTree>
    <p:extLst>
      <p:ext uri="{BB962C8B-B14F-4D97-AF65-F5344CB8AC3E}">
        <p14:creationId xmlns:p14="http://schemas.microsoft.com/office/powerpoint/2010/main" val="138451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Completed tasks and next steps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36" y="1524000"/>
            <a:ext cx="8448964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Review of existing questions finalized (</a:t>
            </a:r>
            <a:r>
              <a:rPr lang="en-US" sz="3000" dirty="0">
                <a:solidFill>
                  <a:srgbClr val="0070C0"/>
                </a:solidFill>
              </a:rPr>
              <a:t>32 </a:t>
            </a:r>
            <a:r>
              <a:rPr lang="en-US" sz="3000" dirty="0" smtClean="0"/>
              <a:t>measures and </a:t>
            </a:r>
            <a:r>
              <a:rPr lang="en-US" sz="3000" dirty="0" smtClean="0">
                <a:solidFill>
                  <a:srgbClr val="0070C0"/>
                </a:solidFill>
              </a:rPr>
              <a:t>668</a:t>
            </a:r>
            <a:r>
              <a:rPr lang="en-US" sz="3000" dirty="0" smtClean="0"/>
              <a:t> </a:t>
            </a:r>
            <a:r>
              <a:rPr lang="en-US" sz="3000" dirty="0"/>
              <a:t>questions related to environmental </a:t>
            </a:r>
            <a:r>
              <a:rPr lang="en-US" sz="3000" dirty="0" smtClean="0"/>
              <a:t>factors reviewed)</a:t>
            </a:r>
          </a:p>
          <a:p>
            <a:pPr marL="0" indent="0" algn="just">
              <a:buNone/>
            </a:pPr>
            <a:endParaRPr lang="en-US" sz="3000" dirty="0" smtClean="0"/>
          </a:p>
          <a:p>
            <a:pPr algn="just"/>
            <a:r>
              <a:rPr lang="en-US" sz="3000" dirty="0" smtClean="0"/>
              <a:t>Preparation of a draft module ongoing</a:t>
            </a:r>
          </a:p>
          <a:p>
            <a:pPr algn="just"/>
            <a:r>
              <a:rPr lang="en-US" sz="3000" dirty="0" smtClean="0"/>
              <a:t>Meetings with key stakeholders to finalize a module for testing : December 2014</a:t>
            </a:r>
            <a:endParaRPr lang="en-US" sz="3000" dirty="0"/>
          </a:p>
          <a:p>
            <a:pPr algn="just"/>
            <a:r>
              <a:rPr lang="en-US" sz="3000" dirty="0" smtClean="0"/>
              <a:t>Cognitive and field testing will follow</a:t>
            </a:r>
          </a:p>
          <a:p>
            <a:pPr algn="just"/>
            <a:r>
              <a:rPr lang="en-US" sz="3000" dirty="0" smtClean="0"/>
              <a:t>Module to be finalized by end of </a:t>
            </a:r>
            <a:r>
              <a:rPr lang="en-US" sz="3000" dirty="0" smtClean="0"/>
              <a:t>2015</a:t>
            </a:r>
            <a:endParaRPr lang="en-US" sz="3000" dirty="0" smtClean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517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Development of Guidelines and Manual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for data collection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of African children going to school.  One boy is in a wheelchai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06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1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Guidelines for </a:t>
            </a:r>
            <a:r>
              <a:rPr lang="en-US" sz="3200" b="1" dirty="0">
                <a:solidFill>
                  <a:srgbClr val="0070C0"/>
                </a:solidFill>
              </a:rPr>
              <a:t>producing statistics </a:t>
            </a:r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on </a:t>
            </a:r>
            <a:r>
              <a:rPr lang="en-US" sz="3200" b="1" dirty="0">
                <a:solidFill>
                  <a:srgbClr val="0070C0"/>
                </a:solidFill>
              </a:rPr>
              <a:t>children with disabilities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274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/>
              <a:t>Objective: Provide </a:t>
            </a:r>
            <a:r>
              <a:rPr lang="en-GB" sz="2400" dirty="0"/>
              <a:t>guidance for those considering collecting data on children with </a:t>
            </a:r>
            <a:r>
              <a:rPr lang="en-GB" sz="2400" dirty="0" smtClean="0"/>
              <a:t>disabilities</a:t>
            </a:r>
            <a:endParaRPr lang="en-GB" sz="2400" dirty="0"/>
          </a:p>
          <a:p>
            <a:pPr algn="just"/>
            <a:endParaRPr lang="en-GB" sz="2000" dirty="0" smtClean="0"/>
          </a:p>
          <a:p>
            <a:pPr algn="just"/>
            <a:r>
              <a:rPr lang="en-GB" sz="2400" dirty="0"/>
              <a:t>D</a:t>
            </a:r>
            <a:r>
              <a:rPr lang="en-GB" sz="2400" dirty="0" smtClean="0"/>
              <a:t>iscusses </a:t>
            </a:r>
            <a:r>
              <a:rPr lang="en-GB" sz="2400" dirty="0"/>
              <a:t>conceptual and theoretical issues related to measuring disability </a:t>
            </a:r>
            <a:endParaRPr lang="en-GB" sz="2400" dirty="0" smtClean="0"/>
          </a:p>
          <a:p>
            <a:pPr marL="0" indent="0" algn="just">
              <a:buNone/>
            </a:pPr>
            <a:endParaRPr lang="en-GB" sz="2000" dirty="0"/>
          </a:p>
          <a:p>
            <a:pPr algn="just"/>
            <a:r>
              <a:rPr lang="en-GB" sz="2400" dirty="0" smtClean="0"/>
              <a:t>Includes considerations </a:t>
            </a:r>
            <a:r>
              <a:rPr lang="en-GB" sz="2400" dirty="0"/>
              <a:t>for designing, planning, and implementing the collection of data on children with </a:t>
            </a:r>
            <a:r>
              <a:rPr lang="en-GB" sz="2400" dirty="0" smtClean="0"/>
              <a:t>disabilities</a:t>
            </a:r>
          </a:p>
          <a:p>
            <a:pPr algn="just"/>
            <a:endParaRPr lang="en-GB" sz="2000" dirty="0"/>
          </a:p>
          <a:p>
            <a:pPr algn="just"/>
            <a:r>
              <a:rPr lang="en-GB" sz="2400" dirty="0" smtClean="0"/>
              <a:t>Expected </a:t>
            </a:r>
            <a:r>
              <a:rPr lang="en-GB" sz="2400" dirty="0"/>
              <a:t>to be ready </a:t>
            </a:r>
            <a:r>
              <a:rPr lang="en-GB" sz="2400" dirty="0" smtClean="0"/>
              <a:t>in late 2014/early 2015</a:t>
            </a:r>
            <a:endParaRPr lang="en-US" sz="2400" dirty="0"/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153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Table of </a:t>
            </a:r>
            <a:r>
              <a:rPr lang="en-US" sz="3600" b="1" dirty="0" smtClean="0">
                <a:solidFill>
                  <a:srgbClr val="0070C0"/>
                </a:solidFill>
              </a:rPr>
              <a:t>contents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165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 smtClean="0"/>
              <a:t>Chapter 1: </a:t>
            </a:r>
            <a:r>
              <a:rPr lang="en-US" sz="7200" dirty="0" smtClean="0"/>
              <a:t>Overview </a:t>
            </a:r>
          </a:p>
          <a:p>
            <a:pPr marL="0" indent="0">
              <a:buNone/>
            </a:pPr>
            <a:r>
              <a:rPr lang="en-US" sz="7200" dirty="0" smtClean="0"/>
              <a:t> </a:t>
            </a:r>
          </a:p>
          <a:p>
            <a:pPr marL="0" indent="0">
              <a:buNone/>
            </a:pPr>
            <a:r>
              <a:rPr lang="en-US" sz="7200" b="1" dirty="0" smtClean="0"/>
              <a:t>Chapter 2: </a:t>
            </a:r>
            <a:r>
              <a:rPr lang="en-US" sz="7200" dirty="0" smtClean="0"/>
              <a:t>The importance of monitoring child development and disability </a:t>
            </a:r>
          </a:p>
          <a:p>
            <a:pPr marL="0" indent="0">
              <a:buNone/>
            </a:pPr>
            <a:r>
              <a:rPr lang="en-US" sz="7200" dirty="0" smtClean="0"/>
              <a:t>  </a:t>
            </a:r>
          </a:p>
          <a:p>
            <a:pPr marL="0" indent="0">
              <a:buNone/>
            </a:pPr>
            <a:r>
              <a:rPr lang="en-US" sz="7200" b="1" dirty="0" smtClean="0"/>
              <a:t>Chapter 3: </a:t>
            </a:r>
            <a:r>
              <a:rPr lang="en-US" sz="7200" dirty="0" smtClean="0"/>
              <a:t>Concepts and definitions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b="1" dirty="0" smtClean="0"/>
              <a:t>Chapter 4: </a:t>
            </a:r>
            <a:r>
              <a:rPr lang="en-US" sz="7200" dirty="0" smtClean="0"/>
              <a:t>Assessing factors of the environment and participation in child disability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b="1" dirty="0" smtClean="0"/>
              <a:t>Chapter 5: </a:t>
            </a:r>
            <a:r>
              <a:rPr lang="en-US" sz="7200" dirty="0" smtClean="0"/>
              <a:t>Key domains of child development and disability 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b="1" dirty="0" smtClean="0"/>
              <a:t>Chapter 6: </a:t>
            </a:r>
            <a:r>
              <a:rPr lang="en-US" sz="7200" dirty="0" smtClean="0"/>
              <a:t>Review of methods and tools used to date to measure disability in children 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b="1" dirty="0" smtClean="0"/>
              <a:t>Chapter 7: </a:t>
            </a:r>
            <a:r>
              <a:rPr lang="en-GB" sz="7200" dirty="0"/>
              <a:t>K</a:t>
            </a:r>
            <a:r>
              <a:rPr lang="en-GB" sz="7200" dirty="0" smtClean="0"/>
              <a:t>ey considerations in planning, designing, and implementing the collection of data on disability in children </a:t>
            </a:r>
          </a:p>
          <a:p>
            <a:pPr marL="0" indent="0">
              <a:buNone/>
            </a:pPr>
            <a:endParaRPr lang="en-GB" sz="7200" dirty="0" smtClean="0"/>
          </a:p>
          <a:p>
            <a:pPr marL="0" indent="0">
              <a:buNone/>
            </a:pPr>
            <a:r>
              <a:rPr lang="en-US" sz="7200" b="1" dirty="0" smtClean="0"/>
              <a:t>Chapter 8: </a:t>
            </a:r>
            <a:r>
              <a:rPr lang="en-US" sz="7200" dirty="0" smtClean="0"/>
              <a:t>Data analysis and dissemination 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b="1" dirty="0" smtClean="0"/>
              <a:t>Chapter 9: </a:t>
            </a:r>
            <a:r>
              <a:rPr lang="en-US" sz="7200" dirty="0" smtClean="0"/>
              <a:t>Translating knowledge into action 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b="1" dirty="0" smtClean="0"/>
              <a:t>Chapter 10: </a:t>
            </a:r>
            <a:r>
              <a:rPr lang="en-US" sz="7200" dirty="0" smtClean="0"/>
              <a:t>Conclusions </a:t>
            </a:r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43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Manual/User’s Guide for the UNICEF/WG child functioning and disability module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274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/>
              <a:t>Objective: </a:t>
            </a:r>
            <a:r>
              <a:rPr lang="en-GB" sz="2400" dirty="0"/>
              <a:t>This manual provides background information on the development of the module, as well as technical information that will be useful for countries intending to implement it.  </a:t>
            </a:r>
            <a:endParaRPr lang="en-US" sz="2400" dirty="0"/>
          </a:p>
          <a:p>
            <a:pPr algn="just"/>
            <a:r>
              <a:rPr lang="en-GB" sz="2400" dirty="0" smtClean="0"/>
              <a:t>The manual </a:t>
            </a:r>
            <a:r>
              <a:rPr lang="en-GB" sz="2400" dirty="0"/>
              <a:t>should be used in conjunction with the general Multiple Indicator Cluster Survey (MICS) manual which discusses the overall survey methodology in detail.  </a:t>
            </a:r>
            <a:endParaRPr lang="en-US" sz="2400" dirty="0"/>
          </a:p>
          <a:p>
            <a:pPr algn="just"/>
            <a:endParaRPr lang="en-GB" sz="2400" dirty="0"/>
          </a:p>
          <a:p>
            <a:pPr algn="just"/>
            <a:r>
              <a:rPr lang="en-GB" sz="2400" dirty="0" smtClean="0"/>
              <a:t>Expected </a:t>
            </a:r>
            <a:r>
              <a:rPr lang="en-GB" sz="2400" dirty="0"/>
              <a:t>to be ready </a:t>
            </a:r>
            <a:r>
              <a:rPr lang="en-GB" sz="2400" dirty="0" smtClean="0"/>
              <a:t>in late 2014/early 2015</a:t>
            </a:r>
            <a:endParaRPr lang="en-US" sz="2400" dirty="0"/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529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Table of </a:t>
            </a:r>
            <a:r>
              <a:rPr lang="en-US" sz="3600" b="1" dirty="0" smtClean="0">
                <a:solidFill>
                  <a:srgbClr val="0070C0"/>
                </a:solidFill>
              </a:rPr>
              <a:t>contents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45513" cy="5334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5500" b="1" dirty="0"/>
              <a:t>Chapter 1: </a:t>
            </a:r>
            <a:r>
              <a:rPr lang="en-GB" sz="5500" b="1" dirty="0" smtClean="0"/>
              <a:t>The </a:t>
            </a:r>
            <a:r>
              <a:rPr lang="en-GB" sz="5500" b="1" dirty="0"/>
              <a:t>Importance of Disability Statistics for </a:t>
            </a:r>
            <a:r>
              <a:rPr lang="en-GB" sz="5500" b="1" dirty="0" smtClean="0"/>
              <a:t>Children</a:t>
            </a:r>
            <a:r>
              <a:rPr lang="en-GB" sz="5500" dirty="0" smtClean="0"/>
              <a:t>: </a:t>
            </a:r>
            <a:r>
              <a:rPr lang="en-GB" sz="5500" dirty="0"/>
              <a:t>discusses the need for reliable data that is comparable across countries; the complexities in collecting such data and findings from previous data collection efforts. </a:t>
            </a:r>
            <a:endParaRPr lang="en-US" sz="5500" dirty="0"/>
          </a:p>
          <a:p>
            <a:pPr marL="0" indent="0">
              <a:buNone/>
            </a:pPr>
            <a:endParaRPr lang="en-GB" sz="5500" b="1" dirty="0" smtClean="0"/>
          </a:p>
          <a:p>
            <a:pPr marL="0" indent="0">
              <a:buNone/>
            </a:pPr>
            <a:r>
              <a:rPr lang="en-GB" sz="5500" b="1" dirty="0" smtClean="0"/>
              <a:t>Chapter </a:t>
            </a:r>
            <a:r>
              <a:rPr lang="en-GB" sz="5500" b="1" dirty="0"/>
              <a:t>2: </a:t>
            </a:r>
            <a:r>
              <a:rPr lang="en-GB" sz="5500" b="1" dirty="0" smtClean="0"/>
              <a:t>Background</a:t>
            </a:r>
            <a:r>
              <a:rPr lang="en-GB" sz="5500" dirty="0" smtClean="0"/>
              <a:t>: </a:t>
            </a:r>
            <a:r>
              <a:rPr lang="en-GB" sz="5500" dirty="0"/>
              <a:t>presents the International Classification of Functioning, Disability and Health (ICF) as the conceptual framework for the child functioning and disability module and describes the steps that </a:t>
            </a:r>
            <a:r>
              <a:rPr lang="en-GB" sz="5500" dirty="0" smtClean="0"/>
              <a:t>UNICEF </a:t>
            </a:r>
            <a:r>
              <a:rPr lang="en-GB" sz="5500" dirty="0"/>
              <a:t>and the Washington Group on Disability </a:t>
            </a:r>
            <a:r>
              <a:rPr lang="en-GB" sz="5500" dirty="0" smtClean="0"/>
              <a:t>Statistics used </a:t>
            </a:r>
            <a:r>
              <a:rPr lang="en-GB" sz="5500" dirty="0"/>
              <a:t>to design, test and validate the instrument.</a:t>
            </a:r>
            <a:endParaRPr lang="en-US" sz="5500" dirty="0"/>
          </a:p>
          <a:p>
            <a:pPr marL="0" indent="0">
              <a:buNone/>
            </a:pPr>
            <a:endParaRPr lang="en-GB" sz="5500" b="1" dirty="0" smtClean="0"/>
          </a:p>
          <a:p>
            <a:pPr marL="0" indent="0">
              <a:buNone/>
            </a:pPr>
            <a:r>
              <a:rPr lang="en-GB" sz="5500" b="1" dirty="0" smtClean="0"/>
              <a:t>Chapter </a:t>
            </a:r>
            <a:r>
              <a:rPr lang="en-GB" sz="5500" b="1" dirty="0"/>
              <a:t>3: </a:t>
            </a:r>
            <a:r>
              <a:rPr lang="en-GB" sz="5500" b="1" dirty="0" smtClean="0"/>
              <a:t>How </a:t>
            </a:r>
            <a:r>
              <a:rPr lang="en-GB" sz="5500" b="1" dirty="0"/>
              <a:t>to Use the </a:t>
            </a:r>
            <a:r>
              <a:rPr lang="en-GB" sz="5500" b="1" dirty="0" smtClean="0"/>
              <a:t>Module</a:t>
            </a:r>
            <a:r>
              <a:rPr lang="en-GB" sz="5500" dirty="0" smtClean="0"/>
              <a:t>: </a:t>
            </a:r>
            <a:r>
              <a:rPr lang="en-GB" sz="5500" dirty="0"/>
              <a:t>presents options for using the questionnaire as a module in an ongoing household survey such as the MICS or the Demographic Health Survey (DHS), as a screening tool for a two-stage data collection process or as a stand-alone module in a health or disability survey.  </a:t>
            </a:r>
            <a:endParaRPr lang="en-US" sz="5500" dirty="0"/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1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Table of </a:t>
            </a:r>
            <a:r>
              <a:rPr lang="en-US" sz="3600" b="1" dirty="0" smtClean="0">
                <a:solidFill>
                  <a:srgbClr val="0070C0"/>
                </a:solidFill>
              </a:rPr>
              <a:t>contents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45513" cy="5754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100" b="1" dirty="0" smtClean="0"/>
              <a:t>Chapter </a:t>
            </a:r>
            <a:r>
              <a:rPr lang="en-GB" sz="3100" b="1" dirty="0"/>
              <a:t>4: </a:t>
            </a:r>
            <a:r>
              <a:rPr lang="en-GB" sz="3100" b="1" dirty="0" smtClean="0"/>
              <a:t>Content </a:t>
            </a:r>
            <a:r>
              <a:rPr lang="en-GB" sz="3100" b="1" dirty="0"/>
              <a:t>of the </a:t>
            </a:r>
            <a:r>
              <a:rPr lang="en-GB" sz="3100" b="1" dirty="0" smtClean="0"/>
              <a:t>Module</a:t>
            </a:r>
            <a:r>
              <a:rPr lang="en-GB" sz="3100" dirty="0" smtClean="0"/>
              <a:t>: </a:t>
            </a:r>
            <a:r>
              <a:rPr lang="en-GB" sz="3100" dirty="0"/>
              <a:t>describes the rationale behind each question and how the </a:t>
            </a:r>
            <a:r>
              <a:rPr lang="en-GB" sz="3100" dirty="0" smtClean="0"/>
              <a:t>module differs </a:t>
            </a:r>
            <a:r>
              <a:rPr lang="en-GB" sz="3100" dirty="0"/>
              <a:t>from questionnaires designed to measure disability among adults. </a:t>
            </a:r>
            <a:endParaRPr lang="en-US" sz="3100" dirty="0"/>
          </a:p>
          <a:p>
            <a:pPr marL="0" indent="0">
              <a:buNone/>
            </a:pPr>
            <a:endParaRPr lang="en-GB" sz="3100" b="1" dirty="0" smtClean="0"/>
          </a:p>
          <a:p>
            <a:pPr marL="0" indent="0">
              <a:buNone/>
            </a:pPr>
            <a:r>
              <a:rPr lang="en-GB" sz="3100" b="1" dirty="0" smtClean="0"/>
              <a:t>Chapter </a:t>
            </a:r>
            <a:r>
              <a:rPr lang="en-GB" sz="3100" b="1" dirty="0"/>
              <a:t>5: </a:t>
            </a:r>
            <a:r>
              <a:rPr lang="en-GB" sz="3100" b="1" dirty="0" smtClean="0"/>
              <a:t>Implementing </a:t>
            </a:r>
            <a:r>
              <a:rPr lang="en-GB" sz="3100" b="1" dirty="0"/>
              <a:t>the </a:t>
            </a:r>
            <a:r>
              <a:rPr lang="en-GB" sz="3100" b="1" dirty="0" smtClean="0"/>
              <a:t>Module</a:t>
            </a:r>
            <a:r>
              <a:rPr lang="en-GB" sz="3100" dirty="0" smtClean="0"/>
              <a:t>: </a:t>
            </a:r>
            <a:r>
              <a:rPr lang="en-GB" sz="3100" dirty="0"/>
              <a:t>provides special instructions about translation, pretesting, sample requirements, identification of respondents and eligible children and guidelines for customization</a:t>
            </a:r>
            <a:endParaRPr lang="en-US" sz="3100" dirty="0"/>
          </a:p>
          <a:p>
            <a:pPr marL="0" indent="0">
              <a:buNone/>
            </a:pPr>
            <a:endParaRPr lang="en-GB" sz="3100" b="1" dirty="0" smtClean="0"/>
          </a:p>
          <a:p>
            <a:pPr marL="0" indent="0">
              <a:buNone/>
            </a:pPr>
            <a:r>
              <a:rPr lang="en-GB" sz="3100" b="1" dirty="0" smtClean="0"/>
              <a:t>Chapter </a:t>
            </a:r>
            <a:r>
              <a:rPr lang="en-GB" sz="3100" b="1" dirty="0"/>
              <a:t>6 </a:t>
            </a:r>
            <a:r>
              <a:rPr lang="en-GB" sz="3100" b="1" dirty="0" smtClean="0"/>
              <a:t>Data processing</a:t>
            </a:r>
            <a:r>
              <a:rPr lang="en-GB" sz="3100" dirty="0" smtClean="0"/>
              <a:t>: </a:t>
            </a:r>
            <a:r>
              <a:rPr lang="en-GB" sz="3100" dirty="0"/>
              <a:t>provides guidance and for entering the data and syntaxes for data processing.</a:t>
            </a:r>
            <a:endParaRPr lang="en-US" sz="3100" dirty="0"/>
          </a:p>
          <a:p>
            <a:pPr marL="0" indent="0">
              <a:buNone/>
            </a:pPr>
            <a:endParaRPr lang="en-GB" sz="3100" b="1" dirty="0" smtClean="0"/>
          </a:p>
          <a:p>
            <a:pPr marL="0" indent="0">
              <a:buNone/>
            </a:pPr>
            <a:r>
              <a:rPr lang="en-GB" sz="3100" b="1" dirty="0" smtClean="0"/>
              <a:t>Chapter </a:t>
            </a:r>
            <a:r>
              <a:rPr lang="en-GB" sz="3100" b="1" dirty="0"/>
              <a:t>7 </a:t>
            </a:r>
            <a:r>
              <a:rPr lang="en-GB" sz="3100" b="1" dirty="0" smtClean="0"/>
              <a:t>Data </a:t>
            </a:r>
            <a:r>
              <a:rPr lang="en-GB" sz="3100" b="1" dirty="0"/>
              <a:t>analysis and </a:t>
            </a:r>
            <a:r>
              <a:rPr lang="en-GB" sz="3100" b="1" dirty="0" smtClean="0"/>
              <a:t>dissemination</a:t>
            </a:r>
            <a:r>
              <a:rPr lang="en-GB" sz="3100" dirty="0" smtClean="0"/>
              <a:t>: </a:t>
            </a:r>
            <a:r>
              <a:rPr lang="en-GB" sz="3100" dirty="0"/>
              <a:t>provides guidance for analysing and interpreting the findings, calculating indicators, and tabulating and reporting the data</a:t>
            </a:r>
            <a:r>
              <a:rPr lang="en-GB" sz="3100" dirty="0" smtClean="0"/>
              <a:t>.</a:t>
            </a:r>
            <a:endParaRPr lang="en-US" sz="3100" dirty="0"/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5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Capacity Building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10" descr="Image of little girl using sign langu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752600"/>
            <a:ext cx="5898747" cy="391782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1574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a typeface="+mn-ea"/>
                <a:cs typeface="+mn-cs"/>
              </a:rPr>
              <a:t>Workshops on the measurement </a:t>
            </a:r>
            <a:br>
              <a:rPr lang="en-US" sz="3600" b="1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n-US" sz="3600" b="1" dirty="0">
                <a:solidFill>
                  <a:srgbClr val="0070C0"/>
                </a:solidFill>
                <a:ea typeface="+mn-ea"/>
                <a:cs typeface="+mn-cs"/>
              </a:rPr>
              <a:t>of child </a:t>
            </a:r>
            <a:r>
              <a:rPr lang="en-US" sz="3600" b="1" dirty="0" smtClean="0">
                <a:solidFill>
                  <a:srgbClr val="0070C0"/>
                </a:solidFill>
                <a:ea typeface="+mn-ea"/>
                <a:cs typeface="+mn-cs"/>
              </a:rPr>
              <a:t>disability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Purpose: </a:t>
            </a:r>
            <a:r>
              <a:rPr lang="en-GB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GB" sz="2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build/strengthen local capacity for data collection, interpretation, and use.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GB" sz="2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Content: </a:t>
            </a:r>
            <a:r>
              <a:rPr lang="en-GB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Concepts, models and measures of disability, survey design, data processing, data analysis, data dissemination and data use.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GB" sz="2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Audience(s): </a:t>
            </a:r>
            <a:r>
              <a:rPr lang="en-GB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Statistics Offices, other Government staff, local researchers, DPOs, etc.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GB" sz="2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When: </a:t>
            </a:r>
            <a:r>
              <a:rPr lang="en-GB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workshops are expected to take place in 2015/2016.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GB" sz="2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Where: </a:t>
            </a:r>
            <a:r>
              <a:rPr lang="en-GB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7 UNICEF regions (Latin America and the Caribbean, West and Central Africa, East and Southern Africa, Middle East and North Africa, CEE/CIS, East Asia and the Pacific, and South Asia).</a:t>
            </a:r>
            <a:endParaRPr lang="en-US" sz="2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5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mage of little girl sitting on steps with another girl in the backgr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9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374650"/>
            <a:ext cx="3429000" cy="5949950"/>
          </a:xfrm>
        </p:spPr>
        <p:txBody>
          <a:bodyPr>
            <a:norm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7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Component 1: </a:t>
            </a:r>
            <a:endParaRPr lang="en-US" dirty="0" smtClean="0">
              <a:effectLst/>
            </a:endParaRPr>
          </a:p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700" kern="12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Development of a new survey module</a:t>
            </a:r>
            <a:br>
              <a:rPr lang="en-US" sz="2700" kern="12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</a:br>
            <a:endParaRPr lang="en-US" dirty="0" smtClean="0">
              <a:effectLst/>
            </a:endParaRPr>
          </a:p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7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Component 2: </a:t>
            </a:r>
            <a:endParaRPr lang="en-US" dirty="0" smtClean="0">
              <a:effectLst/>
            </a:endParaRPr>
          </a:p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700" kern="12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Guidelines and manuals for data collection </a:t>
            </a:r>
            <a:br>
              <a:rPr lang="en-US" sz="2700" kern="12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</a:br>
            <a:endParaRPr lang="en-US" dirty="0" smtClean="0">
              <a:effectLst/>
            </a:endParaRPr>
          </a:p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7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Component 3: </a:t>
            </a:r>
            <a:endParaRPr lang="en-US" dirty="0" smtClean="0">
              <a:effectLst/>
            </a:endParaRPr>
          </a:p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700" kern="12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Capacity building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00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28600" y="914400"/>
            <a:ext cx="8610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Image of children in classroom sitting in pairs reading together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457200"/>
            <a:ext cx="3338450" cy="474706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638800"/>
            <a:ext cx="8229600" cy="1143000"/>
          </a:xfrm>
        </p:spPr>
        <p:txBody>
          <a:bodyPr/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kern="1200" dirty="0" smtClean="0">
                <a:solidFill>
                  <a:srgbClr val="00B0F0"/>
                </a:solidFill>
                <a:effectLst/>
                <a:latin typeface="Calibri"/>
                <a:ea typeface="+mn-ea"/>
                <a:cs typeface="+mn-cs"/>
              </a:rPr>
              <a:t>THANK YOU!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943600"/>
            <a:ext cx="320040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Image of children with teacher in classroom.  One boy has a pair of crutches near his desk. 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211796" cy="4143732"/>
          </a:xfrm>
          <a:ln>
            <a:solidFill>
              <a:schemeClr val="accent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algn="ctr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Module to measure environmental factors </a:t>
            </a:r>
            <a:endParaRPr lang="en-US" sz="3200" dirty="0" smtClean="0">
              <a:effectLst/>
            </a:endParaRPr>
          </a:p>
          <a:p>
            <a:pPr marL="0" algn="ctr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and school participation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97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52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Rationale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WG and UNICEF have started working on an </a:t>
            </a:r>
            <a:r>
              <a:rPr lang="en-US" b="1" dirty="0" smtClean="0"/>
              <a:t>extended set </a:t>
            </a:r>
            <a:r>
              <a:rPr lang="en-US" dirty="0" smtClean="0"/>
              <a:t>of questions on child disability </a:t>
            </a:r>
            <a:r>
              <a:rPr lang="en-US" dirty="0"/>
              <a:t>that will focus on environmental factors and </a:t>
            </a:r>
            <a:r>
              <a:rPr lang="en-US" dirty="0" smtClean="0"/>
              <a:t>participation</a:t>
            </a:r>
          </a:p>
          <a:p>
            <a:pPr marL="0" indent="0" algn="just">
              <a:buNone/>
            </a:pPr>
            <a:endParaRPr lang="en-US" dirty="0" smtClean="0"/>
          </a:p>
          <a:p>
            <a:pPr lvl="1" algn="just"/>
            <a:r>
              <a:rPr lang="en-US" dirty="0" smtClean="0"/>
              <a:t>to </a:t>
            </a:r>
            <a:r>
              <a:rPr lang="en-US" dirty="0"/>
              <a:t>provide information that can inform </a:t>
            </a:r>
            <a:r>
              <a:rPr lang="en-US" dirty="0" smtClean="0"/>
              <a:t>policy</a:t>
            </a:r>
          </a:p>
          <a:p>
            <a:pPr lvl="1" algn="just"/>
            <a:r>
              <a:rPr lang="en-US" dirty="0" smtClean="0"/>
              <a:t>to </a:t>
            </a:r>
            <a:r>
              <a:rPr lang="en-US" dirty="0"/>
              <a:t>provide a statistical summary of environmental influences on participation in </a:t>
            </a:r>
            <a:r>
              <a:rPr lang="en-US" dirty="0" smtClean="0"/>
              <a:t>school</a:t>
            </a:r>
          </a:p>
          <a:p>
            <a:pPr lvl="1" algn="just"/>
            <a:r>
              <a:rPr lang="en-US" dirty="0" smtClean="0"/>
              <a:t>to </a:t>
            </a:r>
            <a:r>
              <a:rPr lang="en-US" dirty="0"/>
              <a:t>identify areas with key bottlenecks </a:t>
            </a:r>
            <a:endParaRPr lang="en-US" dirty="0" smtClean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5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Basic principles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set of questions will:</a:t>
            </a:r>
          </a:p>
          <a:p>
            <a:pPr lvl="1" algn="just"/>
            <a:r>
              <a:rPr lang="en-US" sz="2400" dirty="0" smtClean="0"/>
              <a:t>Be a </a:t>
            </a:r>
            <a:r>
              <a:rPr lang="en-US" sz="2400" dirty="0"/>
              <a:t>module that can be added to another </a:t>
            </a:r>
            <a:r>
              <a:rPr lang="en-US" sz="2400" dirty="0" smtClean="0"/>
              <a:t>survey</a:t>
            </a:r>
          </a:p>
          <a:p>
            <a:pPr lvl="1" algn="just"/>
            <a:r>
              <a:rPr lang="en-US" sz="2400" dirty="0" smtClean="0"/>
              <a:t>To be used in conjunction with the module on child functioning and disability  </a:t>
            </a:r>
          </a:p>
          <a:p>
            <a:pPr lvl="1" algn="just"/>
            <a:r>
              <a:rPr lang="en-US" sz="2400" dirty="0" smtClean="0"/>
              <a:t>Take </a:t>
            </a:r>
            <a:r>
              <a:rPr lang="en-US" sz="2400" dirty="0"/>
              <a:t>approximately 10 </a:t>
            </a:r>
            <a:r>
              <a:rPr lang="en-US" sz="2400" dirty="0" smtClean="0"/>
              <a:t>minutes</a:t>
            </a:r>
            <a:endParaRPr lang="en-US" sz="2400" dirty="0"/>
          </a:p>
          <a:p>
            <a:pPr lvl="1" algn="just"/>
            <a:r>
              <a:rPr lang="en-US" sz="2400" dirty="0"/>
              <a:t>F</a:t>
            </a:r>
            <a:r>
              <a:rPr lang="en-US" sz="2400" dirty="0" smtClean="0"/>
              <a:t>ocus </a:t>
            </a:r>
            <a:r>
              <a:rPr lang="en-US" sz="2400" dirty="0"/>
              <a:t>on </a:t>
            </a:r>
            <a:r>
              <a:rPr lang="en-US" sz="2400" i="1" dirty="0" smtClean="0"/>
              <a:t>formal</a:t>
            </a:r>
            <a:r>
              <a:rPr lang="en-US" sz="2400" dirty="0" smtClean="0"/>
              <a:t> education </a:t>
            </a:r>
            <a:r>
              <a:rPr lang="en-US" sz="2400" dirty="0"/>
              <a:t>and environmental factors that influence participation </a:t>
            </a:r>
            <a:endParaRPr lang="en-US" sz="2400" dirty="0" smtClean="0"/>
          </a:p>
          <a:p>
            <a:pPr lvl="1" algn="just"/>
            <a:r>
              <a:rPr lang="en-US" sz="2400" dirty="0" smtClean="0"/>
              <a:t>Be designed to </a:t>
            </a:r>
            <a:r>
              <a:rPr lang="en-US" sz="2400" dirty="0"/>
              <a:t>capture the</a:t>
            </a:r>
            <a:r>
              <a:rPr lang="en-US" sz="2400" i="1" dirty="0"/>
              <a:t> interaction </a:t>
            </a:r>
            <a:r>
              <a:rPr lang="en-US" sz="2400" dirty="0"/>
              <a:t>between the participant and the </a:t>
            </a:r>
            <a:r>
              <a:rPr lang="en-US" sz="2400" dirty="0" smtClean="0"/>
              <a:t>environment</a:t>
            </a:r>
            <a:endParaRPr lang="en-US" sz="2400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66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Conceptual Framework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     Attitudes</a:t>
            </a:r>
          </a:p>
          <a:p>
            <a:r>
              <a:rPr lang="en-US" sz="2800" dirty="0" smtClean="0"/>
              <a:t>parents’ perceptions</a:t>
            </a:r>
          </a:p>
          <a:p>
            <a:r>
              <a:rPr lang="en-US" sz="2800" dirty="0" smtClean="0"/>
              <a:t>their perceptions of others’ attitudes, including school staff </a:t>
            </a:r>
          </a:p>
          <a:p>
            <a:r>
              <a:rPr lang="en-US" sz="2800" dirty="0" smtClean="0"/>
              <a:t>societal and cultural norms</a:t>
            </a:r>
            <a:endParaRPr lang="en-US" sz="2800" dirty="0"/>
          </a:p>
          <a:p>
            <a:r>
              <a:rPr lang="en-US" sz="2800" dirty="0" smtClean="0"/>
              <a:t>other children’s attitudes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5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Conceptual Framework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2286000"/>
          </a:xfrm>
        </p:spPr>
        <p:txBody>
          <a:bodyPr>
            <a:normAutofit fontScale="62500" lnSpcReduction="20000"/>
          </a:bodyPr>
          <a:lstStyle/>
          <a:p>
            <a:pPr marL="914400" lvl="0" indent="-914400">
              <a:buFont typeface="+mj-lt"/>
              <a:buAutoNum type="arabicPeriod" startAt="2"/>
            </a:pPr>
            <a:r>
              <a:rPr lang="en-US" sz="5100" b="1" dirty="0" smtClean="0"/>
              <a:t>School Environment</a:t>
            </a:r>
          </a:p>
          <a:p>
            <a:pPr marL="0" lvl="0" indent="0">
              <a:buNone/>
            </a:pPr>
            <a:r>
              <a:rPr lang="en-US" sz="5100" b="1" dirty="0" smtClean="0"/>
              <a:t>a) getting </a:t>
            </a:r>
            <a:r>
              <a:rPr lang="en-US" sz="5100" b="1" dirty="0"/>
              <a:t>to </a:t>
            </a:r>
            <a:r>
              <a:rPr lang="en-US" sz="5100" b="1" dirty="0" smtClean="0"/>
              <a:t>school</a:t>
            </a:r>
            <a:endParaRPr lang="en-US" sz="5100" dirty="0"/>
          </a:p>
          <a:p>
            <a:pPr lvl="0"/>
            <a:r>
              <a:rPr lang="en-US" sz="4500" dirty="0" smtClean="0"/>
              <a:t>transportation </a:t>
            </a:r>
            <a:r>
              <a:rPr lang="en-US" sz="4500" dirty="0"/>
              <a:t>(characteristics of all aspects of the system and the need for assistance) </a:t>
            </a:r>
            <a:endParaRPr lang="en-US" sz="4500" dirty="0" smtClean="0"/>
          </a:p>
          <a:p>
            <a:pPr lvl="0"/>
            <a:r>
              <a:rPr lang="en-US" sz="4500" dirty="0" smtClean="0"/>
              <a:t>environmental </a:t>
            </a:r>
            <a:r>
              <a:rPr lang="en-US" sz="4500" dirty="0"/>
              <a:t>and social </a:t>
            </a:r>
            <a:r>
              <a:rPr lang="en-US" sz="4500" dirty="0" smtClean="0"/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67934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Conceptual Framework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581400"/>
          </a:xfrm>
        </p:spPr>
        <p:txBody>
          <a:bodyPr>
            <a:normAutofit fontScale="32500" lnSpcReduction="20000"/>
          </a:bodyPr>
          <a:lstStyle/>
          <a:p>
            <a:pPr marL="1371600" lvl="0" indent="-1371600">
              <a:buFont typeface="+mj-lt"/>
              <a:buAutoNum type="arabicPeriod" startAt="2"/>
            </a:pPr>
            <a:r>
              <a:rPr lang="en-US" sz="9800" b="1" dirty="0" smtClean="0"/>
              <a:t>School Environment</a:t>
            </a:r>
          </a:p>
          <a:p>
            <a:pPr marL="0" lvl="0" indent="0">
              <a:buNone/>
            </a:pPr>
            <a:r>
              <a:rPr lang="en-US" sz="9800" b="1" dirty="0" smtClean="0"/>
              <a:t>b) </a:t>
            </a:r>
            <a:r>
              <a:rPr lang="en-US" sz="9800" b="1" dirty="0"/>
              <a:t>accessibility within the </a:t>
            </a:r>
            <a:r>
              <a:rPr lang="en-US" sz="9800" b="1" dirty="0" smtClean="0"/>
              <a:t>school </a:t>
            </a:r>
            <a:endParaRPr lang="en-US" sz="9800" dirty="0"/>
          </a:p>
          <a:p>
            <a:pPr lvl="0"/>
            <a:r>
              <a:rPr lang="en-US" sz="8600" dirty="0" smtClean="0"/>
              <a:t>physical accessibility (entryway, corridors, bathrooms, lunch room, classroom, common areas etc.)</a:t>
            </a:r>
          </a:p>
          <a:p>
            <a:pPr lvl="0"/>
            <a:r>
              <a:rPr lang="en-US" sz="8600" dirty="0" smtClean="0"/>
              <a:t>information accessibility</a:t>
            </a:r>
            <a:endParaRPr lang="en-US" sz="8600" dirty="0"/>
          </a:p>
          <a:p>
            <a:pPr lvl="0"/>
            <a:r>
              <a:rPr lang="en-US" sz="8600" dirty="0" smtClean="0"/>
              <a:t>communication accessibility</a:t>
            </a:r>
            <a:endParaRPr lang="en-US" sz="8600" dirty="0"/>
          </a:p>
          <a:p>
            <a:pPr lvl="0"/>
            <a:r>
              <a:rPr lang="en-US" sz="8600" dirty="0" smtClean="0"/>
              <a:t>programmatic accessibility/adaptability</a:t>
            </a:r>
            <a:endParaRPr lang="en-US" sz="8600" dirty="0"/>
          </a:p>
          <a:p>
            <a:pPr lvl="0"/>
            <a:r>
              <a:rPr lang="en-US" sz="8600" dirty="0" smtClean="0"/>
              <a:t>teacher and school attitudes towards disability</a:t>
            </a:r>
          </a:p>
        </p:txBody>
      </p:sp>
    </p:spTree>
    <p:extLst>
      <p:ext uri="{BB962C8B-B14F-4D97-AF65-F5344CB8AC3E}">
        <p14:creationId xmlns:p14="http://schemas.microsoft.com/office/powerpoint/2010/main" val="125465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Conceptual Framework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352800"/>
          </a:xfrm>
        </p:spPr>
        <p:txBody>
          <a:bodyPr>
            <a:normAutofit fontScale="32500" lnSpcReduction="20000"/>
          </a:bodyPr>
          <a:lstStyle/>
          <a:p>
            <a:pPr marL="1371600" lvl="0" indent="-1371600">
              <a:buFont typeface="+mj-lt"/>
              <a:buAutoNum type="arabicPeriod" startAt="2"/>
            </a:pPr>
            <a:r>
              <a:rPr lang="en-US" sz="9800" b="1" dirty="0" smtClean="0"/>
              <a:t>School Environment</a:t>
            </a:r>
          </a:p>
          <a:p>
            <a:pPr marL="0" lvl="0" indent="0">
              <a:buNone/>
            </a:pPr>
            <a:r>
              <a:rPr lang="en-US" sz="9800" b="1" dirty="0" smtClean="0"/>
              <a:t>c) affordability</a:t>
            </a:r>
            <a:endParaRPr lang="en-US" sz="9800" dirty="0"/>
          </a:p>
          <a:p>
            <a:pPr lvl="0"/>
            <a:r>
              <a:rPr lang="en-US" sz="8600" dirty="0" smtClean="0"/>
              <a:t>fees</a:t>
            </a:r>
            <a:r>
              <a:rPr lang="en-US" sz="8600" dirty="0"/>
              <a:t>, costs, and competition for resources associated with </a:t>
            </a:r>
            <a:r>
              <a:rPr lang="en-US" sz="8600" dirty="0" smtClean="0"/>
              <a:t>attendance</a:t>
            </a:r>
          </a:p>
          <a:p>
            <a:pPr lvl="0"/>
            <a:r>
              <a:rPr lang="en-US" sz="8600" dirty="0" smtClean="0"/>
              <a:t>the </a:t>
            </a:r>
            <a:r>
              <a:rPr lang="en-US" sz="8600" dirty="0"/>
              <a:t>availability of types of assistance (financial, assistive devices, </a:t>
            </a:r>
            <a:r>
              <a:rPr lang="en-US" sz="8600" dirty="0" smtClean="0"/>
              <a:t>rehabilitation)</a:t>
            </a:r>
          </a:p>
          <a:p>
            <a:pPr lvl="0"/>
            <a:r>
              <a:rPr lang="en-US" sz="8600" dirty="0" smtClean="0"/>
              <a:t>non-educational </a:t>
            </a:r>
            <a:r>
              <a:rPr lang="en-US" sz="8600" dirty="0"/>
              <a:t>benefits (e.g., meals</a:t>
            </a:r>
            <a:r>
              <a:rPr lang="en-US" sz="8600" dirty="0" smtClean="0"/>
              <a:t>)</a:t>
            </a:r>
            <a:endParaRPr lang="en-US" sz="8600" dirty="0"/>
          </a:p>
        </p:txBody>
      </p:sp>
    </p:spTree>
    <p:extLst>
      <p:ext uri="{BB962C8B-B14F-4D97-AF65-F5344CB8AC3E}">
        <p14:creationId xmlns:p14="http://schemas.microsoft.com/office/powerpoint/2010/main" val="125465575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6527</TotalTime>
  <Words>837</Words>
  <Application>Microsoft Office PowerPoint</Application>
  <PresentationFormat>On-screen Show (4:3)</PresentationFormat>
  <Paragraphs>122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</vt:lpstr>
      <vt:lpstr>UNICEF’s work and planned activities  for the production of data on children with disabilities          Claudia Cappa,  Data and Analytics Section, UNICEF, NY</vt:lpstr>
      <vt:lpstr>Component 1:  Development of a new survey module  Component 2:  Guidelines and manuals for data collection   Component 3:  Capacity building</vt:lpstr>
      <vt:lpstr>Module to measure environmental factors  and school participation</vt:lpstr>
      <vt:lpstr>Rationale</vt:lpstr>
      <vt:lpstr>Basic principles </vt:lpstr>
      <vt:lpstr>Conceptual Framework</vt:lpstr>
      <vt:lpstr>Conceptual Framework</vt:lpstr>
      <vt:lpstr>Conceptual Framework</vt:lpstr>
      <vt:lpstr>Conceptual Framework</vt:lpstr>
      <vt:lpstr>Conceptual Framework</vt:lpstr>
      <vt:lpstr>Completed tasks and next steps</vt:lpstr>
      <vt:lpstr>Development of Guidelines and Manual  for data collection </vt:lpstr>
      <vt:lpstr>Guidelines for producing statistics  on children with disabilities</vt:lpstr>
      <vt:lpstr>Table of contents</vt:lpstr>
      <vt:lpstr>Manual/User’s Guide for the UNICEF/WG child functioning and disability module</vt:lpstr>
      <vt:lpstr>Table of contents</vt:lpstr>
      <vt:lpstr>Table of contents</vt:lpstr>
      <vt:lpstr>Capacity Building</vt:lpstr>
      <vt:lpstr>Workshops on the measurement  of child disability</vt:lpstr>
      <vt:lpstr>THANK YOU! </vt:lpstr>
    </vt:vector>
  </TitlesOfParts>
  <Company>UNICEF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Child Disability via Household Surveys: The MICS Experience</dc:title>
  <dc:creator>UNICEF</dc:creator>
  <cp:lastModifiedBy>CDC User</cp:lastModifiedBy>
  <cp:revision>394</cp:revision>
  <cp:lastPrinted>2013-06-11T12:48:13Z</cp:lastPrinted>
  <dcterms:created xsi:type="dcterms:W3CDTF">2011-10-28T20:50:59Z</dcterms:created>
  <dcterms:modified xsi:type="dcterms:W3CDTF">2015-03-25T15:47:26Z</dcterms:modified>
</cp:coreProperties>
</file>