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9.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0.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9" r:id="rId4"/>
    <p:sldMasterId id="2147483976" r:id="rId5"/>
    <p:sldMasterId id="2147484118" r:id="rId6"/>
    <p:sldMasterId id="2147484183" r:id="rId7"/>
    <p:sldMasterId id="2147484204" r:id="rId8"/>
    <p:sldMasterId id="2147484249" r:id="rId9"/>
    <p:sldMasterId id="2147484258" r:id="rId10"/>
    <p:sldMasterId id="2147484293" r:id="rId11"/>
    <p:sldMasterId id="2147484306" r:id="rId12"/>
    <p:sldMasterId id="2147484326" r:id="rId13"/>
    <p:sldMasterId id="2147484332" r:id="rId14"/>
  </p:sldMasterIdLst>
  <p:notesMasterIdLst>
    <p:notesMasterId r:id="rId60"/>
  </p:notesMasterIdLst>
  <p:handoutMasterIdLst>
    <p:handoutMasterId r:id="rId61"/>
  </p:handoutMasterIdLst>
  <p:sldIdLst>
    <p:sldId id="1221" r:id="rId15"/>
    <p:sldId id="4605" r:id="rId16"/>
    <p:sldId id="831" r:id="rId17"/>
    <p:sldId id="1416" r:id="rId18"/>
    <p:sldId id="931" r:id="rId19"/>
    <p:sldId id="4592" r:id="rId20"/>
    <p:sldId id="4593" r:id="rId21"/>
    <p:sldId id="4594" r:id="rId22"/>
    <p:sldId id="4595" r:id="rId23"/>
    <p:sldId id="4596" r:id="rId24"/>
    <p:sldId id="4597" r:id="rId25"/>
    <p:sldId id="4598" r:id="rId26"/>
    <p:sldId id="4599" r:id="rId27"/>
    <p:sldId id="4600" r:id="rId28"/>
    <p:sldId id="4601" r:id="rId29"/>
    <p:sldId id="4602" r:id="rId30"/>
    <p:sldId id="4603" r:id="rId31"/>
    <p:sldId id="4604" r:id="rId32"/>
    <p:sldId id="1413" r:id="rId33"/>
    <p:sldId id="4562" r:id="rId34"/>
    <p:sldId id="4563" r:id="rId35"/>
    <p:sldId id="4564" r:id="rId36"/>
    <p:sldId id="4565" r:id="rId37"/>
    <p:sldId id="4566" r:id="rId38"/>
    <p:sldId id="4567" r:id="rId39"/>
    <p:sldId id="4568" r:id="rId40"/>
    <p:sldId id="1155" r:id="rId41"/>
    <p:sldId id="4569" r:id="rId42"/>
    <p:sldId id="4570" r:id="rId43"/>
    <p:sldId id="4571" r:id="rId44"/>
    <p:sldId id="4572" r:id="rId45"/>
    <p:sldId id="4573" r:id="rId46"/>
    <p:sldId id="4574" r:id="rId47"/>
    <p:sldId id="4575" r:id="rId48"/>
    <p:sldId id="4576" r:id="rId49"/>
    <p:sldId id="4577" r:id="rId50"/>
    <p:sldId id="4578" r:id="rId51"/>
    <p:sldId id="4579" r:id="rId52"/>
    <p:sldId id="4561" r:id="rId53"/>
    <p:sldId id="912" r:id="rId54"/>
    <p:sldId id="4580" r:id="rId55"/>
    <p:sldId id="4581" r:id="rId56"/>
    <p:sldId id="4582" r:id="rId57"/>
    <p:sldId id="4583" r:id="rId58"/>
    <p:sldId id="4584" r:id="rId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over, Michele (CDC/OPHSS/CSELS)" initials="HM(" lastIdx="6" clrIdx="0">
    <p:extLst>
      <p:ext uri="{19B8F6BF-5375-455C-9EA6-DF929625EA0E}">
        <p15:presenceInfo xmlns:p15="http://schemas.microsoft.com/office/powerpoint/2012/main" userId="S-1-5-21-1207783550-2075000910-922709458-171411" providerId="AD"/>
      </p:ext>
    </p:extLst>
  </p:cmAuthor>
  <p:cmAuthor id="2" name="Helmus, Lesliann E. (CDC/OPHSS/CSELS)" initials="HLE(" lastIdx="57" clrIdx="1">
    <p:extLst>
      <p:ext uri="{19B8F6BF-5375-455C-9EA6-DF929625EA0E}">
        <p15:presenceInfo xmlns:p15="http://schemas.microsoft.com/office/powerpoint/2012/main" userId="S-1-5-21-1207783550-2075000910-922709458-429956" providerId="AD"/>
      </p:ext>
    </p:extLst>
  </p:cmAuthor>
  <p:cmAuthor id="3" name="uaa0" initials="uaa0" lastIdx="7" clrIdx="2">
    <p:extLst>
      <p:ext uri="{19B8F6BF-5375-455C-9EA6-DF929625EA0E}">
        <p15:presenceInfo xmlns:p15="http://schemas.microsoft.com/office/powerpoint/2012/main" userId="uaa0" providerId="None"/>
      </p:ext>
    </p:extLst>
  </p:cmAuthor>
  <p:cmAuthor id="4" name="Cohen, Nicole (Nicky) (CDC/OID/NCEZID)" initials="CN((" lastIdx="11" clrIdx="3">
    <p:extLst>
      <p:ext uri="{19B8F6BF-5375-455C-9EA6-DF929625EA0E}">
        <p15:presenceInfo xmlns:p15="http://schemas.microsoft.com/office/powerpoint/2012/main" userId="S-1-5-21-1207783550-2075000910-922709458-188894" providerId="AD"/>
      </p:ext>
    </p:extLst>
  </p:cmAuthor>
  <p:cmAuthor id="5" name="Thomas, Melinda Christine (CDC/OPHSS/CSELS/DHIS)" initials="TMC(" lastIdx="7" clrIdx="4">
    <p:extLst>
      <p:ext uri="{19B8F6BF-5375-455C-9EA6-DF929625EA0E}">
        <p15:presenceInfo xmlns:p15="http://schemas.microsoft.com/office/powerpoint/2012/main" userId="S-1-5-21-1207783550-2075000910-922709458-542783" providerId="AD"/>
      </p:ext>
    </p:extLst>
  </p:cmAuthor>
  <p:cmAuthor id="6" name="Bastin, Lisa H. (CDC/OPHSS/CSELS/DHIS)" initials="BLH(" lastIdx="1" clrIdx="5">
    <p:extLst>
      <p:ext uri="{19B8F6BF-5375-455C-9EA6-DF929625EA0E}">
        <p15:presenceInfo xmlns:p15="http://schemas.microsoft.com/office/powerpoint/2012/main" userId="S-1-5-21-1207783550-2075000910-922709458-167177" providerId="AD"/>
      </p:ext>
    </p:extLst>
  </p:cmAuthor>
  <p:cmAuthor id="7" name="Robinson, Tamara (CDC/OPHSS/CSELS/DHIS) (CTR)" initials="RT((" lastIdx="19" clrIdx="6">
    <p:extLst>
      <p:ext uri="{19B8F6BF-5375-455C-9EA6-DF929625EA0E}">
        <p15:presenceInfo xmlns:p15="http://schemas.microsoft.com/office/powerpoint/2012/main" userId="S-1-5-21-1207783550-2075000910-922709458-690614" providerId="AD"/>
      </p:ext>
    </p:extLst>
  </p:cmAuthor>
  <p:cmAuthor id="8" name="Nguyen, Thuy H. (CDC/DDPHSS/CSELS/DHIS) (CTR)" initials="NTH((" lastIdx="2" clrIdx="7">
    <p:extLst>
      <p:ext uri="{19B8F6BF-5375-455C-9EA6-DF929625EA0E}">
        <p15:presenceInfo xmlns:p15="http://schemas.microsoft.com/office/powerpoint/2012/main" userId="S-1-5-21-1207783550-2075000910-922709458-447095" providerId="AD"/>
      </p:ext>
    </p:extLst>
  </p:cmAuthor>
  <p:cmAuthor id="9" name="Helmus, Lesliann E. (CDC/DDPHSS/CSELS/DHIS)" initials="HLE(" lastIdx="43" clrIdx="8">
    <p:extLst>
      <p:ext uri="{19B8F6BF-5375-455C-9EA6-DF929625EA0E}">
        <p15:presenceInfo xmlns:p15="http://schemas.microsoft.com/office/powerpoint/2012/main" userId="S::lth7@cdc.gov::146eb41b-cd7a-4845-8c9f-18d5f43d2d11" providerId="AD"/>
      </p:ext>
    </p:extLst>
  </p:cmAuthor>
  <p:cmAuthor id="10" name="Robinson, Tamara (CDC/DDPHSS/CSELS/DHIS) (CTR)" initials="RT((" lastIdx="34" clrIdx="9">
    <p:extLst>
      <p:ext uri="{19B8F6BF-5375-455C-9EA6-DF929625EA0E}">
        <p15:presenceInfo xmlns:p15="http://schemas.microsoft.com/office/powerpoint/2012/main" userId="S::okf9@cdc.gov::a16a7704-10a4-405e-9d16-ecfeead0d373" providerId="AD"/>
      </p:ext>
    </p:extLst>
  </p:cmAuthor>
  <p:cmAuthor id="11" name="Armstrong, Paige A (CDC/DDID/NCEZID/DVBD)" initials="APA(" lastIdx="4" clrIdx="10">
    <p:extLst>
      <p:ext uri="{19B8F6BF-5375-455C-9EA6-DF929625EA0E}">
        <p15:presenceInfo xmlns:p15="http://schemas.microsoft.com/office/powerpoint/2012/main" userId="S-1-5-21-1207783550-2075000910-922709458-517150" providerId="AD"/>
      </p:ext>
    </p:extLst>
  </p:cmAuthor>
  <p:cmAuthor id="12" name="Hoover, Michele (CDC/DDPHSS/CSELS/DHIS)" initials="HM(" lastIdx="6" clrIdx="11">
    <p:extLst>
      <p:ext uri="{19B8F6BF-5375-455C-9EA6-DF929625EA0E}">
        <p15:presenceInfo xmlns:p15="http://schemas.microsoft.com/office/powerpoint/2012/main" userId="S::mlh5@cdc.gov::9a9dd205-6d81-4b23-a69a-9c182c4f18af" providerId="AD"/>
      </p:ext>
    </p:extLst>
  </p:cmAuthor>
  <p:cmAuthor id="13" name="Strine, Tara (CDC/DDPHSS/CSELS/DHIS)" initials="ST(" lastIdx="2" clrIdx="12">
    <p:extLst>
      <p:ext uri="{19B8F6BF-5375-455C-9EA6-DF929625EA0E}">
        <p15:presenceInfo xmlns:p15="http://schemas.microsoft.com/office/powerpoint/2012/main" userId="S::tws2@cdc.gov::6fc4a39f-cf14-4db1-9fb9-b5c6a3a91a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DAB"/>
    <a:srgbClr val="00213D"/>
    <a:srgbClr val="D2DEEF"/>
    <a:srgbClr val="000000"/>
    <a:srgbClr val="262626"/>
    <a:srgbClr val="0088B7"/>
    <a:srgbClr val="005CA8"/>
    <a:srgbClr val="3A4A6A"/>
    <a:srgbClr val="367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23" autoAdjust="0"/>
    <p:restoredTop sz="95220" autoAdjust="0"/>
  </p:normalViewPr>
  <p:slideViewPr>
    <p:cSldViewPr snapToGrid="0">
      <p:cViewPr varScale="1">
        <p:scale>
          <a:sx n="77" d="100"/>
          <a:sy n="77" d="100"/>
        </p:scale>
        <p:origin x="528" y="72"/>
      </p:cViewPr>
      <p:guideLst/>
    </p:cSldViewPr>
  </p:slideViewPr>
  <p:outlineViewPr>
    <p:cViewPr>
      <p:scale>
        <a:sx n="33" d="100"/>
        <a:sy n="33" d="100"/>
      </p:scale>
      <p:origin x="0" y="-12984"/>
    </p:cViewPr>
  </p:outlineViewPr>
  <p:notesTextViewPr>
    <p:cViewPr>
      <p:scale>
        <a:sx n="1" d="1"/>
        <a:sy n="1" d="1"/>
      </p:scale>
      <p:origin x="0" y="0"/>
    </p:cViewPr>
  </p:notesTextViewPr>
  <p:sorterViewPr>
    <p:cViewPr>
      <p:scale>
        <a:sx n="75" d="100"/>
        <a:sy n="75" d="100"/>
      </p:scale>
      <p:origin x="0" y="-2933"/>
    </p:cViewPr>
  </p:sorterViewPr>
  <p:notesViewPr>
    <p:cSldViewPr snapToGrid="0">
      <p:cViewPr varScale="1">
        <p:scale>
          <a:sx n="87" d="100"/>
          <a:sy n="87" d="100"/>
        </p:scale>
        <p:origin x="3797"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4.xml"/><Relationship Id="rId3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C3CED9-72AF-47E3-B844-26F574034F16}" type="doc">
      <dgm:prSet loTypeId="urn:microsoft.com/office/officeart/2005/8/layout/chevron1" loCatId="process" qsTypeId="urn:microsoft.com/office/officeart/2005/8/quickstyle/simple1" qsCatId="simple" csTypeId="urn:microsoft.com/office/officeart/2005/8/colors/accent1_2" csCatId="accent1" phldr="1"/>
      <dgm:spPr/>
    </dgm:pt>
    <dgm:pt modelId="{11F2EEF1-35DD-4A79-A665-41472B3F6FB1}">
      <dgm:prSet phldrT="[Text]"/>
      <dgm:spPr/>
      <dgm:t>
        <a:bodyPr/>
        <a:lstStyle/>
        <a:p>
          <a:r>
            <a:rPr lang="en-US" dirty="0"/>
            <a:t>Complete assessment</a:t>
          </a:r>
        </a:p>
      </dgm:t>
    </dgm:pt>
    <dgm:pt modelId="{7A8AAC07-CC99-46D1-AC01-D883975DA856}" type="parTrans" cxnId="{AFBC3992-DE0D-4C87-A1C0-2CF9A30FE306}">
      <dgm:prSet/>
      <dgm:spPr/>
      <dgm:t>
        <a:bodyPr/>
        <a:lstStyle/>
        <a:p>
          <a:endParaRPr lang="en-US"/>
        </a:p>
      </dgm:t>
    </dgm:pt>
    <dgm:pt modelId="{B6059496-4273-48EB-A266-9925C0B36AF5}" type="sibTrans" cxnId="{AFBC3992-DE0D-4C87-A1C0-2CF9A30FE306}">
      <dgm:prSet/>
      <dgm:spPr/>
      <dgm:t>
        <a:bodyPr/>
        <a:lstStyle/>
        <a:p>
          <a:endParaRPr lang="en-US"/>
        </a:p>
      </dgm:t>
    </dgm:pt>
    <dgm:pt modelId="{7E0C2758-8687-46BE-801D-CACCF25778E1}">
      <dgm:prSet phldrT="[Text]"/>
      <dgm:spPr/>
      <dgm:t>
        <a:bodyPr/>
        <a:lstStyle/>
        <a:p>
          <a:r>
            <a:rPr lang="en-US" dirty="0"/>
            <a:t>CDC compiles results</a:t>
          </a:r>
        </a:p>
      </dgm:t>
    </dgm:pt>
    <dgm:pt modelId="{3DC522BB-A38C-42B6-9C4D-5164DA607CCC}" type="parTrans" cxnId="{8CC3E693-B449-43F3-A138-7D2DD6C35493}">
      <dgm:prSet/>
      <dgm:spPr/>
      <dgm:t>
        <a:bodyPr/>
        <a:lstStyle/>
        <a:p>
          <a:endParaRPr lang="en-US"/>
        </a:p>
      </dgm:t>
    </dgm:pt>
    <dgm:pt modelId="{156E7F9E-9438-43FA-AD3D-22087031A0B0}" type="sibTrans" cxnId="{8CC3E693-B449-43F3-A138-7D2DD6C35493}">
      <dgm:prSet/>
      <dgm:spPr/>
      <dgm:t>
        <a:bodyPr/>
        <a:lstStyle/>
        <a:p>
          <a:endParaRPr lang="en-US"/>
        </a:p>
      </dgm:t>
    </dgm:pt>
    <dgm:pt modelId="{FCA10FF1-E5A8-4849-A587-BF155C3727F3}">
      <dgm:prSet phldrT="[Text]"/>
      <dgm:spPr/>
      <dgm:t>
        <a:bodyPr/>
        <a:lstStyle/>
        <a:p>
          <a:r>
            <a:rPr lang="en-US" dirty="0"/>
            <a:t>Preliminary results shared with jurisdictions</a:t>
          </a:r>
        </a:p>
      </dgm:t>
      <dgm:extLst>
        <a:ext uri="{E40237B7-FDA0-4F09-8148-C483321AD2D9}">
          <dgm14:cNvPr xmlns:dgm14="http://schemas.microsoft.com/office/drawing/2010/diagram" id="0" name="" descr="Timeline for preliminary results being shared with the jurisdictions. "/>
        </a:ext>
      </dgm:extLst>
    </dgm:pt>
    <dgm:pt modelId="{35C32755-1F76-4FDC-8FA3-48041E669A9D}" type="parTrans" cxnId="{9C5FBA95-0327-4639-9F8E-C4BAE0F2D82F}">
      <dgm:prSet/>
      <dgm:spPr/>
      <dgm:t>
        <a:bodyPr/>
        <a:lstStyle/>
        <a:p>
          <a:endParaRPr lang="en-US"/>
        </a:p>
      </dgm:t>
    </dgm:pt>
    <dgm:pt modelId="{A74E9B9F-22A9-4159-96A2-B7EB6E6C9D52}" type="sibTrans" cxnId="{9C5FBA95-0327-4639-9F8E-C4BAE0F2D82F}">
      <dgm:prSet/>
      <dgm:spPr/>
      <dgm:t>
        <a:bodyPr/>
        <a:lstStyle/>
        <a:p>
          <a:endParaRPr lang="en-US"/>
        </a:p>
      </dgm:t>
    </dgm:pt>
    <dgm:pt modelId="{91D6121E-19A3-4FBE-992B-99714EA828AF}" type="pres">
      <dgm:prSet presAssocID="{6DC3CED9-72AF-47E3-B844-26F574034F16}" presName="Name0" presStyleCnt="0">
        <dgm:presLayoutVars>
          <dgm:dir/>
          <dgm:animLvl val="lvl"/>
          <dgm:resizeHandles val="exact"/>
        </dgm:presLayoutVars>
      </dgm:prSet>
      <dgm:spPr/>
    </dgm:pt>
    <dgm:pt modelId="{A7CE4AD2-98F9-4107-8659-F703428FB42B}" type="pres">
      <dgm:prSet presAssocID="{11F2EEF1-35DD-4A79-A665-41472B3F6FB1}" presName="parTxOnly" presStyleLbl="node1" presStyleIdx="0" presStyleCnt="3" custScaleX="133557">
        <dgm:presLayoutVars>
          <dgm:chMax val="0"/>
          <dgm:chPref val="0"/>
          <dgm:bulletEnabled val="1"/>
        </dgm:presLayoutVars>
      </dgm:prSet>
      <dgm:spPr/>
    </dgm:pt>
    <dgm:pt modelId="{C0B30034-4FF9-4745-9B14-CC897BBA599E}" type="pres">
      <dgm:prSet presAssocID="{B6059496-4273-48EB-A266-9925C0B36AF5}" presName="parTxOnlySpace" presStyleCnt="0"/>
      <dgm:spPr/>
    </dgm:pt>
    <dgm:pt modelId="{646D9605-AA86-4365-88A1-8CFFB1FAF4C0}" type="pres">
      <dgm:prSet presAssocID="{7E0C2758-8687-46BE-801D-CACCF25778E1}" presName="parTxOnly" presStyleLbl="node1" presStyleIdx="1" presStyleCnt="3" custScaleX="60743">
        <dgm:presLayoutVars>
          <dgm:chMax val="0"/>
          <dgm:chPref val="0"/>
          <dgm:bulletEnabled val="1"/>
        </dgm:presLayoutVars>
      </dgm:prSet>
      <dgm:spPr/>
    </dgm:pt>
    <dgm:pt modelId="{81489255-0680-4233-B519-E4D0A16E8DA3}" type="pres">
      <dgm:prSet presAssocID="{156E7F9E-9438-43FA-AD3D-22087031A0B0}" presName="parTxOnlySpace" presStyleCnt="0"/>
      <dgm:spPr/>
    </dgm:pt>
    <dgm:pt modelId="{BB8C399A-2145-458E-9BC6-C5C2EAB62082}" type="pres">
      <dgm:prSet presAssocID="{FCA10FF1-E5A8-4849-A587-BF155C3727F3}" presName="parTxOnly" presStyleLbl="node1" presStyleIdx="2" presStyleCnt="3">
        <dgm:presLayoutVars>
          <dgm:chMax val="0"/>
          <dgm:chPref val="0"/>
          <dgm:bulletEnabled val="1"/>
        </dgm:presLayoutVars>
      </dgm:prSet>
      <dgm:spPr/>
    </dgm:pt>
  </dgm:ptLst>
  <dgm:cxnLst>
    <dgm:cxn modelId="{030DB922-ED8B-427A-9212-D44DAA97292F}" type="presOf" srcId="{FCA10FF1-E5A8-4849-A587-BF155C3727F3}" destId="{BB8C399A-2145-458E-9BC6-C5C2EAB62082}" srcOrd="0" destOrd="0" presId="urn:microsoft.com/office/officeart/2005/8/layout/chevron1"/>
    <dgm:cxn modelId="{AFBC3992-DE0D-4C87-A1C0-2CF9A30FE306}" srcId="{6DC3CED9-72AF-47E3-B844-26F574034F16}" destId="{11F2EEF1-35DD-4A79-A665-41472B3F6FB1}" srcOrd="0" destOrd="0" parTransId="{7A8AAC07-CC99-46D1-AC01-D883975DA856}" sibTransId="{B6059496-4273-48EB-A266-9925C0B36AF5}"/>
    <dgm:cxn modelId="{8CC3E693-B449-43F3-A138-7D2DD6C35493}" srcId="{6DC3CED9-72AF-47E3-B844-26F574034F16}" destId="{7E0C2758-8687-46BE-801D-CACCF25778E1}" srcOrd="1" destOrd="0" parTransId="{3DC522BB-A38C-42B6-9C4D-5164DA607CCC}" sibTransId="{156E7F9E-9438-43FA-AD3D-22087031A0B0}"/>
    <dgm:cxn modelId="{9C5FBA95-0327-4639-9F8E-C4BAE0F2D82F}" srcId="{6DC3CED9-72AF-47E3-B844-26F574034F16}" destId="{FCA10FF1-E5A8-4849-A587-BF155C3727F3}" srcOrd="2" destOrd="0" parTransId="{35C32755-1F76-4FDC-8FA3-48041E669A9D}" sibTransId="{A74E9B9F-22A9-4159-96A2-B7EB6E6C9D52}"/>
    <dgm:cxn modelId="{63FC8498-BACF-4D0D-BC4D-626EBF1BC160}" type="presOf" srcId="{7E0C2758-8687-46BE-801D-CACCF25778E1}" destId="{646D9605-AA86-4365-88A1-8CFFB1FAF4C0}" srcOrd="0" destOrd="0" presId="urn:microsoft.com/office/officeart/2005/8/layout/chevron1"/>
    <dgm:cxn modelId="{0E2F73B4-3D39-4953-AAD9-57AC7B25A830}" type="presOf" srcId="{11F2EEF1-35DD-4A79-A665-41472B3F6FB1}" destId="{A7CE4AD2-98F9-4107-8659-F703428FB42B}" srcOrd="0" destOrd="0" presId="urn:microsoft.com/office/officeart/2005/8/layout/chevron1"/>
    <dgm:cxn modelId="{56F156C1-F9F1-4B29-9C0F-CCF0A06703C4}" type="presOf" srcId="{6DC3CED9-72AF-47E3-B844-26F574034F16}" destId="{91D6121E-19A3-4FBE-992B-99714EA828AF}" srcOrd="0" destOrd="0" presId="urn:microsoft.com/office/officeart/2005/8/layout/chevron1"/>
    <dgm:cxn modelId="{F8A240FC-A1AB-4EAD-80AE-6567FF542DD4}" type="presParOf" srcId="{91D6121E-19A3-4FBE-992B-99714EA828AF}" destId="{A7CE4AD2-98F9-4107-8659-F703428FB42B}" srcOrd="0" destOrd="0" presId="urn:microsoft.com/office/officeart/2005/8/layout/chevron1"/>
    <dgm:cxn modelId="{BB68C347-AECF-43E6-A8E0-51AA02A2CF92}" type="presParOf" srcId="{91D6121E-19A3-4FBE-992B-99714EA828AF}" destId="{C0B30034-4FF9-4745-9B14-CC897BBA599E}" srcOrd="1" destOrd="0" presId="urn:microsoft.com/office/officeart/2005/8/layout/chevron1"/>
    <dgm:cxn modelId="{A1417971-BFAE-4853-BB06-66654B1AFD1B}" type="presParOf" srcId="{91D6121E-19A3-4FBE-992B-99714EA828AF}" destId="{646D9605-AA86-4365-88A1-8CFFB1FAF4C0}" srcOrd="2" destOrd="0" presId="urn:microsoft.com/office/officeart/2005/8/layout/chevron1"/>
    <dgm:cxn modelId="{A341A840-0EFA-49EA-A6B0-5B589B68EF09}" type="presParOf" srcId="{91D6121E-19A3-4FBE-992B-99714EA828AF}" destId="{81489255-0680-4233-B519-E4D0A16E8DA3}" srcOrd="3" destOrd="0" presId="urn:microsoft.com/office/officeart/2005/8/layout/chevron1"/>
    <dgm:cxn modelId="{64DD91BE-2FCF-433A-99FB-060C8C75AA00}" type="presParOf" srcId="{91D6121E-19A3-4FBE-992B-99714EA828AF}" destId="{BB8C399A-2145-458E-9BC6-C5C2EAB62082}"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E4AD2-98F9-4107-8659-F703428FB42B}">
      <dsp:nvSpPr>
        <dsp:cNvPr id="0" name=""/>
        <dsp:cNvSpPr/>
      </dsp:nvSpPr>
      <dsp:spPr>
        <a:xfrm>
          <a:off x="4654" y="0"/>
          <a:ext cx="5386213" cy="101389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Complete assessment</a:t>
          </a:r>
        </a:p>
      </dsp:txBody>
      <dsp:txXfrm>
        <a:off x="511599" y="0"/>
        <a:ext cx="4372323" cy="1013890"/>
      </dsp:txXfrm>
    </dsp:sp>
    <dsp:sp modelId="{646D9605-AA86-4365-88A1-8CFFB1FAF4C0}">
      <dsp:nvSpPr>
        <dsp:cNvPr id="0" name=""/>
        <dsp:cNvSpPr/>
      </dsp:nvSpPr>
      <dsp:spPr>
        <a:xfrm>
          <a:off x="4987578" y="0"/>
          <a:ext cx="2449701" cy="101389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CDC compiles results</a:t>
          </a:r>
        </a:p>
      </dsp:txBody>
      <dsp:txXfrm>
        <a:off x="5494523" y="0"/>
        <a:ext cx="1435811" cy="1013890"/>
      </dsp:txXfrm>
    </dsp:sp>
    <dsp:sp modelId="{BB8C399A-2145-458E-9BC6-C5C2EAB62082}">
      <dsp:nvSpPr>
        <dsp:cNvPr id="0" name=""/>
        <dsp:cNvSpPr/>
      </dsp:nvSpPr>
      <dsp:spPr>
        <a:xfrm>
          <a:off x="7033990" y="0"/>
          <a:ext cx="4032894" cy="101389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Preliminary results shared with jurisdictions</a:t>
          </a:r>
        </a:p>
      </dsp:txBody>
      <dsp:txXfrm>
        <a:off x="7540935" y="0"/>
        <a:ext cx="3019004" cy="10138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7" y="1"/>
            <a:ext cx="3037840" cy="466434"/>
          </a:xfrm>
          <a:prstGeom prst="rect">
            <a:avLst/>
          </a:prstGeom>
        </p:spPr>
        <p:txBody>
          <a:bodyPr vert="horz" lIns="93164" tIns="46582" rIns="93164" bIns="46582" rtlCol="0"/>
          <a:lstStyle>
            <a:lvl1pPr algn="r">
              <a:defRPr sz="1200"/>
            </a:lvl1pPr>
          </a:lstStyle>
          <a:p>
            <a:fld id="{031B8493-A2A6-4847-AE35-33172CCDB615}" type="datetimeFigureOut">
              <a:rPr lang="en-US" smtClean="0"/>
              <a:t>4/26/2021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64" tIns="46582" rIns="93164" bIns="46582" rtlCol="0" anchor="b"/>
          <a:lstStyle>
            <a:lvl1pPr algn="r">
              <a:defRPr sz="1200"/>
            </a:lvl1pPr>
          </a:lstStyle>
          <a:p>
            <a:fld id="{1EE5F92A-FA89-4075-A7E6-DDC984F67BB3}" type="slidenum">
              <a:rPr lang="en-US" smtClean="0"/>
              <a:t>‹#›</a:t>
            </a:fld>
            <a:endParaRPr lang="en-US" dirty="0"/>
          </a:p>
        </p:txBody>
      </p:sp>
    </p:spTree>
    <p:extLst>
      <p:ext uri="{BB962C8B-B14F-4D97-AF65-F5344CB8AC3E}">
        <p14:creationId xmlns:p14="http://schemas.microsoft.com/office/powerpoint/2010/main" val="301084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7" y="1"/>
            <a:ext cx="3037840" cy="466434"/>
          </a:xfrm>
          <a:prstGeom prst="rect">
            <a:avLst/>
          </a:prstGeom>
        </p:spPr>
        <p:txBody>
          <a:bodyPr vert="horz" lIns="93164" tIns="46582" rIns="93164" bIns="46582" rtlCol="0"/>
          <a:lstStyle>
            <a:lvl1pPr algn="r">
              <a:defRPr sz="1200"/>
            </a:lvl1pPr>
          </a:lstStyle>
          <a:p>
            <a:fld id="{C437787A-DC68-4BDA-B9E4-AE58888B3A55}" type="datetimeFigureOut">
              <a:rPr lang="en-US" smtClean="0"/>
              <a:t>4/26/2021</a:t>
            </a:fld>
            <a:endParaRPr lang="en-US" dirty="0"/>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64" tIns="46582" rIns="93164" bIns="46582" rtlCol="0" anchor="b"/>
          <a:lstStyle>
            <a:lvl1pPr algn="r">
              <a:defRPr sz="1200"/>
            </a:lvl1pPr>
          </a:lstStyle>
          <a:p>
            <a:fld id="{E8CF6D08-AA4D-4E4A-BC5A-6638DFC699C5}" type="slidenum">
              <a:rPr lang="en-US" smtClean="0"/>
              <a:t>‹#›</a:t>
            </a:fld>
            <a:endParaRPr lang="en-US" dirty="0"/>
          </a:p>
        </p:txBody>
      </p:sp>
    </p:spTree>
    <p:extLst>
      <p:ext uri="{BB962C8B-B14F-4D97-AF65-F5344CB8AC3E}">
        <p14:creationId xmlns:p14="http://schemas.microsoft.com/office/powerpoint/2010/main" val="9801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117236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7393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246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8546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7421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8465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319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1582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4481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870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60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5576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F05CF55B-ED22-4FC3-9007-528EF65988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74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F05CF55B-ED22-4FC3-9007-528EF65988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786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F05CF55B-ED22-4FC3-9007-528EF65988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466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F05CF55B-ED22-4FC3-9007-528EF65988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720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F05CF55B-ED22-4FC3-9007-528EF65988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328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F05CF55B-ED22-4FC3-9007-528EF65988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527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F05CF55B-ED22-4FC3-9007-528EF65988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225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F05CF55B-ED22-4FC3-9007-528EF65988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615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F05CF55B-ED22-4FC3-9007-528EF65988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029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F05CF55B-ED22-4FC3-9007-528EF65988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074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27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F05CF55B-ED22-4FC3-9007-528EF65988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0623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F05CF55B-ED22-4FC3-9007-528EF65988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425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F05CF55B-ED22-4FC3-9007-528EF65988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321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F05CF55B-ED22-4FC3-9007-528EF65988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869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F05CF55B-ED22-4FC3-9007-528EF65988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459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F05CF55B-ED22-4FC3-9007-528EF65988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457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4616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5318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F05CF55B-ED22-4FC3-9007-528EF65988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5857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F05CF55B-ED22-4FC3-9007-528EF65988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63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09394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F05CF55B-ED22-4FC3-9007-528EF65988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640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3668"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66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13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0465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9287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2002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0567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4" Type="http://schemas.openxmlformats.org/officeDocument/2006/relationships/image" Target="../media/image10.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64001660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77218715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43177686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13D"/>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87392378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a:xfrm>
            <a:off x="8610600" y="6338656"/>
            <a:ext cx="2743200" cy="382819"/>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82482112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3345401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26471646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DE53-85BE-428E-95B1-6935EE4751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7FF6-7855-41B4-9503-7CD6A4562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6424C7-1F15-435C-BF4D-27E83341FF4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45B5036-0114-495D-A416-F06A04438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94931-FC8E-4E48-9CA0-6A1238277919}"/>
              </a:ext>
            </a:extLst>
          </p:cNvPr>
          <p:cNvSpPr>
            <a:spLocks noGrp="1"/>
          </p:cNvSpPr>
          <p:nvPr>
            <p:ph type="sldNum" sz="quarter" idx="12"/>
          </p:nvPr>
        </p:nvSpPr>
        <p:spPr>
          <a:xfrm>
            <a:off x="8610600" y="6356350"/>
            <a:ext cx="2743200" cy="365125"/>
          </a:xfrm>
          <a:prstGeom prst="rect">
            <a:avLst/>
          </a:prstGeom>
        </p:spPr>
        <p:txBody>
          <a:bodyPr/>
          <a:lstStyle/>
          <a:p>
            <a:endParaRPr lang="en-US" dirty="0"/>
          </a:p>
        </p:txBody>
      </p:sp>
    </p:spTree>
    <p:extLst>
      <p:ext uri="{BB962C8B-B14F-4D97-AF65-F5344CB8AC3E}">
        <p14:creationId xmlns:p14="http://schemas.microsoft.com/office/powerpoint/2010/main" val="1534937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E36E-4A7E-4B02-95A6-2AA8EF0B16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9E873-B623-4088-B3F1-6F58234DC8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DEFF7-0EFE-4EFB-83BE-B79E4A3DDF8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B819AE4-C59C-4244-836B-5E34061DB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75AB9-9E90-4CF2-8A43-BAC2D880420E}"/>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4037473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DADD-92FA-4A86-9489-E88C38792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2CFD92-4D6D-46E7-B702-36D09B4D4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27916D-05DF-4852-98F8-A567C4FF6BF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AE3FFF7-08B1-4EA7-8AED-128AE6E90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68CFB-DB65-4456-84DC-B2CCD1C2904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575F6F"/>
                </a:solidFill>
              </a:defRPr>
            </a:lvl1pPr>
          </a:lstStyle>
          <a:p>
            <a:endParaRPr lang="en-US" dirty="0"/>
          </a:p>
        </p:txBody>
      </p:sp>
    </p:spTree>
    <p:extLst>
      <p:ext uri="{BB962C8B-B14F-4D97-AF65-F5344CB8AC3E}">
        <p14:creationId xmlns:p14="http://schemas.microsoft.com/office/powerpoint/2010/main" val="3284218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02E8-960B-4790-825B-76558BCCD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EC623-37B6-45CE-B2F6-435E630BA9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7634F-1649-4B15-8100-91EC94A759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F362BB-D336-493C-8685-DA8EB2BD1BA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058BF08-6FC2-4A0A-813E-7FD2A671D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656045-79F7-4C8A-AC63-2F23D86C78AC}"/>
              </a:ext>
            </a:extLst>
          </p:cNvPr>
          <p:cNvSpPr>
            <a:spLocks noGrp="1"/>
          </p:cNvSpPr>
          <p:nvPr>
            <p:ph type="sldNum" sz="quarter" idx="12"/>
          </p:nvPr>
        </p:nvSpPr>
        <p:spPr>
          <a:xfrm>
            <a:off x="8610600" y="6356350"/>
            <a:ext cx="2743200" cy="365125"/>
          </a:xfrm>
          <a:prstGeom prst="rect">
            <a:avLst/>
          </a:prstGeom>
        </p:spPr>
        <p:txBody>
          <a:bodyPr/>
          <a:lstStyle/>
          <a:p>
            <a:pPr algn="r"/>
            <a:fld id="{45C4275C-E6AF-4482-B75A-0DA9B1B6C297}" type="slidenum">
              <a:rPr lang="en-US" smtClean="0"/>
              <a:pPr algn="r"/>
              <a:t>‹#›</a:t>
            </a:fld>
            <a:endParaRPr lang="en-US" dirty="0"/>
          </a:p>
        </p:txBody>
      </p:sp>
    </p:spTree>
    <p:extLst>
      <p:ext uri="{BB962C8B-B14F-4D97-AF65-F5344CB8AC3E}">
        <p14:creationId xmlns:p14="http://schemas.microsoft.com/office/powerpoint/2010/main" val="390828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50809959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660B-4279-415B-BE8C-EAF18AC5EA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1C027A-6E48-4B59-B805-E8869CA50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08A5E2-17F2-400B-9097-7347D3AEDC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BDF6-D844-4E5C-A998-12BBFCB16F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09A7E6-C885-44B8-9DDD-BB9ABBEB1C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9C97C-EC81-4CD3-8E4F-64B4C385341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C866957-9D40-420C-9381-E447070A7A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87E93C-3476-4B1F-9852-91C8E27F640F}"/>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Tree>
    <p:extLst>
      <p:ext uri="{BB962C8B-B14F-4D97-AF65-F5344CB8AC3E}">
        <p14:creationId xmlns:p14="http://schemas.microsoft.com/office/powerpoint/2010/main" val="4276634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DF2B-3927-40E7-8AA9-42F4C6D54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66F0B3-16FD-4F3F-9999-82901812AF4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65B460D-61F9-4314-AB3C-09C9CF8C52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05DE98-6BC7-43CC-8E36-5CBFABA47EB0}"/>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839986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B11F0-407C-4822-9BB4-6056FBA3799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E974D2E-E434-41C4-ABA5-FF5EF1B024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8CA388-4E7F-4621-BE11-A235018DC0C7}"/>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3354987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DCB4-A0B1-4146-8E54-F9178CE1D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5D54A1-FD30-4EB9-A80E-C04E10FDA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F30BD7-C61A-47FD-846A-E7B367E43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071C06-728D-4468-BDEF-9FAEEE3D93B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1029E0E-7ADF-43CF-8FA2-97411BAF4D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621067-2DEB-4566-B96B-8946B6F9EC25}"/>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3267333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3FD5-71B1-4B51-8918-A8F45210E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E3E19D-C021-46A1-9989-E657D5137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BBF27B-ED52-4219-9EAC-55FB06D1B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A428FA-A949-4AA6-9150-26988A8810F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112415-AD48-4E03-BD4B-C7C7AA001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D4947-787B-4D80-AA0D-F677565A2E4B}"/>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
        <p:nvSpPr>
          <p:cNvPr id="8" name="Slide Number Placeholder 2">
            <a:extLst>
              <a:ext uri="{FF2B5EF4-FFF2-40B4-BE49-F238E27FC236}">
                <a16:creationId xmlns:a16="http://schemas.microsoft.com/office/drawing/2014/main" id="{4DEE0998-0253-4DCE-AF69-D648AE1D0B71}"/>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130830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D9F1-C4B0-46BD-B602-968949F3CA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45522B-425A-46A0-A04D-90756D5373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1B33C-7804-4438-BCE1-FF24D40C6B5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2BE9666-0F5C-43CE-95B1-7BD645972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E24DA-0861-4203-B35A-8C3C7C0DF20E}"/>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4181332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06C428-5355-4E33-BBB1-BD682DC5A1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312BA-0D25-4100-9DF9-997AB1770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FB4AF-86CC-4357-A38D-02FF376BDB1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D8045D5-242D-4319-9B32-036366D3A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52553-3B2C-45C7-ABB8-B45ADA73975B}"/>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421734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8" name="Slide Number Placeholder 2">
            <a:extLst>
              <a:ext uri="{FF2B5EF4-FFF2-40B4-BE49-F238E27FC236}">
                <a16:creationId xmlns:a16="http://schemas.microsoft.com/office/drawing/2014/main" id="{4255671E-6B38-4454-8E78-6DBC1DF99A11}"/>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5027162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CF0E9437-E65D-46AC-87E9-706C97F880D8}"/>
              </a:ext>
            </a:extLst>
          </p:cNvPr>
          <p:cNvSpPr txBox="1">
            <a:spLocks/>
          </p:cNvSpPr>
          <p:nvPr userDrawn="1"/>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rgbClr val="00213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0382275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1863559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279061712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988885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3452339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275359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3441845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1566739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229180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7724056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4246743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36800304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794984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7125693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37082082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69332"/>
          </a:xfrm>
          <a:prstGeom prst="rect">
            <a:avLst/>
          </a:prstGeom>
          <a:noFill/>
        </p:spPr>
        <p:txBody>
          <a:bodyPr wrap="square" rtlCol="0">
            <a:spAutoFit/>
          </a:bodyPr>
          <a:lstStyle/>
          <a:p>
            <a:pPr algn="r" defTabSz="914377"/>
            <a:fld id="{546F342E-8484-4702-8326-3C4F0D187E4A}" type="slidenum">
              <a:rPr lang="en-US" sz="1800">
                <a:solidFill>
                  <a:srgbClr val="0F56DC"/>
                </a:solidFill>
              </a:rPr>
              <a:pPr algn="r" defTabSz="914377"/>
              <a:t>‹#›</a:t>
            </a:fld>
            <a:endParaRPr lang="en-US" sz="1800" dirty="0">
              <a:solidFill>
                <a:srgbClr val="0F56DC"/>
              </a:solidFill>
            </a:endParaRPr>
          </a:p>
        </p:txBody>
      </p:sp>
    </p:spTree>
    <p:extLst>
      <p:ext uri="{BB962C8B-B14F-4D97-AF65-F5344CB8AC3E}">
        <p14:creationId xmlns:p14="http://schemas.microsoft.com/office/powerpoint/2010/main" val="200821439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_CSEL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98324220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88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TextBox 3"/>
          <p:cNvSpPr txBox="1"/>
          <p:nvPr userDrawn="1"/>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solidFill>
                  <a:schemeClr val="bg2"/>
                </a:solidFill>
              </a:rPr>
              <a:pPr algn="r"/>
              <a:t>‹#›</a:t>
            </a:fld>
            <a:endParaRPr lang="en-US" sz="2400" dirty="0">
              <a:solidFill>
                <a:schemeClr val="bg2"/>
              </a:solidFill>
            </a:endParaRPr>
          </a:p>
        </p:txBody>
      </p:sp>
    </p:spTree>
    <p:extLst>
      <p:ext uri="{BB962C8B-B14F-4D97-AF65-F5344CB8AC3E}">
        <p14:creationId xmlns:p14="http://schemas.microsoft.com/office/powerpoint/2010/main" val="227828989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a:p>
        </p:txBody>
      </p:sp>
    </p:spTree>
    <p:extLst>
      <p:ext uri="{BB962C8B-B14F-4D97-AF65-F5344CB8AC3E}">
        <p14:creationId xmlns:p14="http://schemas.microsoft.com/office/powerpoint/2010/main" val="394985776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28369639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07290463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5321673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66956910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4031801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74280467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164889622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184526689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3"/>
            <a:ext cx="12192000" cy="1210615"/>
          </a:xfrm>
          <a:prstGeom prst="rect">
            <a:avLst/>
          </a:prstGeom>
        </p:spPr>
      </p:pic>
      <p:sp>
        <p:nvSpPr>
          <p:cNvPr id="7" name="Title 1"/>
          <p:cNvSpPr>
            <a:spLocks noGrp="1"/>
          </p:cNvSpPr>
          <p:nvPr>
            <p:ph type="title"/>
          </p:nvPr>
        </p:nvSpPr>
        <p:spPr>
          <a:xfrm>
            <a:off x="609601" y="1386073"/>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5"/>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a:p>
        </p:txBody>
      </p:sp>
    </p:spTree>
    <p:extLst>
      <p:ext uri="{BB962C8B-B14F-4D97-AF65-F5344CB8AC3E}">
        <p14:creationId xmlns:p14="http://schemas.microsoft.com/office/powerpoint/2010/main" val="404969228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1"/>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48491767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80249979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9"/>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30"/>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2614492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54"/>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05139196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59541487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10"/>
            <a:ext cx="12198571" cy="1178193"/>
          </a:xfrm>
          <a:prstGeom prst="rect">
            <a:avLst/>
          </a:prstGeom>
        </p:spPr>
      </p:pic>
      <p:sp>
        <p:nvSpPr>
          <p:cNvPr id="3" name="TextBox 2"/>
          <p:cNvSpPr txBox="1"/>
          <p:nvPr userDrawn="1"/>
        </p:nvSpPr>
        <p:spPr>
          <a:xfrm>
            <a:off x="351715" y="3662435"/>
            <a:ext cx="8852455" cy="1815882"/>
          </a:xfrm>
          <a:prstGeom prst="rect">
            <a:avLst/>
          </a:prstGeom>
          <a:noFill/>
        </p:spPr>
        <p:txBody>
          <a:bodyPr wrap="square" rtlCol="0">
            <a:spAutoFit/>
          </a:bodyPr>
          <a:lstStyle/>
          <a:p>
            <a:pPr defTabSz="914354"/>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54"/>
            <a:fld id="{546F342E-8484-4702-8326-3C4F0D187E4A}" type="slidenum">
              <a:rPr lang="en-US" sz="1800">
                <a:solidFill>
                  <a:srgbClr val="FFFFFF"/>
                </a:solidFill>
              </a:rPr>
              <a:pPr algn="r" defTabSz="914354"/>
              <a:t>‹#›</a:t>
            </a:fld>
            <a:endParaRPr lang="en-US" sz="1800" dirty="0">
              <a:solidFill>
                <a:srgbClr val="FFFFFF"/>
              </a:solidFill>
            </a:endParaRPr>
          </a:p>
        </p:txBody>
      </p:sp>
    </p:spTree>
    <p:extLst>
      <p:ext uri="{BB962C8B-B14F-4D97-AF65-F5344CB8AC3E}">
        <p14:creationId xmlns:p14="http://schemas.microsoft.com/office/powerpoint/2010/main" val="11428340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mn-lt"/>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0C82D4-A210-41B0-A744-72A574E851B2}" type="datetime1">
              <a:rPr lang="en-US" smtClean="0"/>
              <a:t>4/26/2021</a:t>
            </a:fld>
            <a:endParaRPr lang="en-US"/>
          </a:p>
        </p:txBody>
      </p:sp>
      <p:sp>
        <p:nvSpPr>
          <p:cNvPr id="6" name="Slide Number Placeholder 5"/>
          <p:cNvSpPr>
            <a:spLocks noGrp="1"/>
          </p:cNvSpPr>
          <p:nvPr>
            <p:ph type="sldNum" sz="quarter" idx="12"/>
          </p:nvPr>
        </p:nvSpPr>
        <p:spPr/>
        <p:txBody>
          <a:bodyPr/>
          <a:lstStyle/>
          <a:p>
            <a:fld id="{E0C93C2E-233E-4C5B-9B04-F24EAFDB3B09}" type="slidenum">
              <a:rPr lang="en-US" smtClean="0"/>
              <a:t>‹#›</a:t>
            </a:fld>
            <a:endParaRPr lang="en-US"/>
          </a:p>
        </p:txBody>
      </p:sp>
    </p:spTree>
    <p:extLst>
      <p:ext uri="{BB962C8B-B14F-4D97-AF65-F5344CB8AC3E}">
        <p14:creationId xmlns:p14="http://schemas.microsoft.com/office/powerpoint/2010/main" val="328128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15094167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01294"/>
            <a:ext cx="10515600" cy="1325563"/>
          </a:xfrm>
        </p:spPr>
        <p:txBody>
          <a:bodyPr/>
          <a:lstStyle>
            <a:lvl1pPr>
              <a:defRPr>
                <a:latin typeface="Myriad Pro" panose="020B0503030403020204" pitchFamily="34" charset="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A00C0011-7DEA-4654-A967-E7397B460851}" type="datetime1">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93C2E-233E-4C5B-9B04-F24EAFDB3B09}" type="slidenum">
              <a:rPr lang="en-US" smtClean="0"/>
              <a:t>‹#›</a:t>
            </a:fld>
            <a:endParaRPr lang="en-US"/>
          </a:p>
        </p:txBody>
      </p:sp>
    </p:spTree>
    <p:extLst>
      <p:ext uri="{BB962C8B-B14F-4D97-AF65-F5344CB8AC3E}">
        <p14:creationId xmlns:p14="http://schemas.microsoft.com/office/powerpoint/2010/main" val="3458583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6679"/>
          <a:stretch/>
        </p:blipFill>
        <p:spPr>
          <a:xfrm>
            <a:off x="0" y="-77491"/>
            <a:ext cx="12331646" cy="6935491"/>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23892" t="92413" r="35760"/>
          <a:stretch/>
        </p:blipFill>
        <p:spPr>
          <a:xfrm>
            <a:off x="3636379" y="6347004"/>
            <a:ext cx="5141089" cy="440173"/>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b="78961"/>
          <a:stretch/>
        </p:blipFill>
        <p:spPr>
          <a:xfrm>
            <a:off x="0" y="-77491"/>
            <a:ext cx="12315409" cy="1177086"/>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n-lt"/>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mn-lt"/>
              </a:defRPr>
            </a:lvl1pPr>
          </a:lstStyle>
          <a:p>
            <a:fld id="{DC13B46C-4AF7-4A85-90C3-5413CAD716B4}" type="datetime1">
              <a:rPr lang="en-US" smtClean="0"/>
              <a:t>4/26/2021</a:t>
            </a:fld>
            <a:endParaRPr lang="en-US"/>
          </a:p>
        </p:txBody>
      </p:sp>
      <p:sp>
        <p:nvSpPr>
          <p:cNvPr id="5" name="Footer Placeholder 4"/>
          <p:cNvSpPr>
            <a:spLocks noGrp="1"/>
          </p:cNvSpPr>
          <p:nvPr>
            <p:ph type="ftr" sz="quarter" idx="11"/>
          </p:nvPr>
        </p:nvSpPr>
        <p:spPr/>
        <p:txBody>
          <a:bodyPr/>
          <a:lstStyle>
            <a:lvl1pPr>
              <a:defRPr>
                <a:latin typeface="+mn-lt"/>
              </a:defRPr>
            </a:lvl1pPr>
          </a:lstStyle>
          <a:p>
            <a:endParaRPr lang="en-US"/>
          </a:p>
        </p:txBody>
      </p:sp>
      <p:sp>
        <p:nvSpPr>
          <p:cNvPr id="6" name="Slide Number Placeholder 5"/>
          <p:cNvSpPr>
            <a:spLocks noGrp="1"/>
          </p:cNvSpPr>
          <p:nvPr>
            <p:ph type="sldNum" sz="quarter" idx="12"/>
          </p:nvPr>
        </p:nvSpPr>
        <p:spPr/>
        <p:txBody>
          <a:bodyPr/>
          <a:lstStyle>
            <a:lvl1pPr>
              <a:defRPr>
                <a:latin typeface="+mn-lt"/>
              </a:defRPr>
            </a:lvl1pPr>
          </a:lstStyle>
          <a:p>
            <a:fld id="{E0C93C2E-233E-4C5B-9B04-F24EAFDB3B09}" type="slidenum">
              <a:rPr lang="en-US" smtClean="0"/>
              <a:pPr/>
              <a:t>‹#›</a:t>
            </a:fld>
            <a:endParaRPr lang="en-US"/>
          </a:p>
        </p:txBody>
      </p:sp>
    </p:spTree>
    <p:extLst>
      <p:ext uri="{BB962C8B-B14F-4D97-AF65-F5344CB8AC3E}">
        <p14:creationId xmlns:p14="http://schemas.microsoft.com/office/powerpoint/2010/main" val="11325020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2"/>
          <a:stretch/>
        </p:blipFill>
        <p:spPr>
          <a:xfrm>
            <a:off x="1" y="6316232"/>
            <a:ext cx="12191999" cy="528896"/>
          </a:xfrm>
          <a:prstGeom prst="rect">
            <a:avLst/>
          </a:prstGeom>
        </p:spPr>
      </p:pic>
      <p:sp>
        <p:nvSpPr>
          <p:cNvPr id="2" name="Title 1"/>
          <p:cNvSpPr>
            <a:spLocks noGrp="1"/>
          </p:cNvSpPr>
          <p:nvPr>
            <p:ph type="title"/>
          </p:nvPr>
        </p:nvSpPr>
        <p:spPr>
          <a:xfrm>
            <a:off x="838200" y="1036719"/>
            <a:ext cx="10515600" cy="1325563"/>
          </a:xfrm>
        </p:spPr>
        <p:txBody>
          <a:bodyPr/>
          <a:lstStyle>
            <a:lvl1pPr>
              <a:defRPr>
                <a:latin typeface="Myriad Pro" panose="020B0503030403020204" pitchFamily="34" charset="0"/>
              </a:defRPr>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5E1FA891-8E20-4F84-8F66-4EDFC597D974}" type="datetime1">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93C2E-233E-4C5B-9B04-F24EAFDB3B09}" type="slidenum">
              <a:rPr lang="en-US" smtClean="0"/>
              <a:t>‹#›</a:t>
            </a:fld>
            <a:endParaRPr lang="en-US"/>
          </a:p>
        </p:txBody>
      </p:sp>
    </p:spTree>
    <p:extLst>
      <p:ext uri="{BB962C8B-B14F-4D97-AF65-F5344CB8AC3E}">
        <p14:creationId xmlns:p14="http://schemas.microsoft.com/office/powerpoint/2010/main" val="12333211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mn-lt"/>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mn-lt"/>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mn-lt"/>
              </a:defRPr>
            </a:lvl1pPr>
          </a:lstStyle>
          <a:p>
            <a:fld id="{CCE74FC6-0AB3-474D-8253-33407408467D}" type="datetime1">
              <a:rPr lang="en-US" smtClean="0"/>
              <a:t>4/26/2021</a:t>
            </a:fld>
            <a:endParaRPr lang="en-US"/>
          </a:p>
        </p:txBody>
      </p:sp>
      <p:sp>
        <p:nvSpPr>
          <p:cNvPr id="8" name="Footer Placeholder 7"/>
          <p:cNvSpPr>
            <a:spLocks noGrp="1"/>
          </p:cNvSpPr>
          <p:nvPr>
            <p:ph type="ftr" sz="quarter" idx="11"/>
          </p:nvPr>
        </p:nvSpPr>
        <p:spPr/>
        <p:txBody>
          <a:bodyPr/>
          <a:lstStyle>
            <a:lvl1pPr>
              <a:defRPr>
                <a:latin typeface="+mn-lt"/>
              </a:defRPr>
            </a:lvl1pPr>
          </a:lstStyle>
          <a:p>
            <a:endParaRPr lang="en-US"/>
          </a:p>
        </p:txBody>
      </p:sp>
      <p:sp>
        <p:nvSpPr>
          <p:cNvPr id="9" name="Slide Number Placeholder 8"/>
          <p:cNvSpPr>
            <a:spLocks noGrp="1"/>
          </p:cNvSpPr>
          <p:nvPr>
            <p:ph type="sldNum" sz="quarter" idx="12"/>
          </p:nvPr>
        </p:nvSpPr>
        <p:spPr/>
        <p:txBody>
          <a:bodyPr/>
          <a:lstStyle>
            <a:lvl1pPr>
              <a:defRPr>
                <a:latin typeface="+mn-lt"/>
              </a:defRPr>
            </a:lvl1pPr>
          </a:lstStyle>
          <a:p>
            <a:fld id="{E0C93C2E-233E-4C5B-9B04-F24EAFDB3B09}" type="slidenum">
              <a:rPr lang="en-US" smtClean="0"/>
              <a:pPr/>
              <a:t>‹#›</a:t>
            </a:fld>
            <a:endParaRPr lang="en-US"/>
          </a:p>
        </p:txBody>
      </p:sp>
    </p:spTree>
    <p:extLst>
      <p:ext uri="{BB962C8B-B14F-4D97-AF65-F5344CB8AC3E}">
        <p14:creationId xmlns:p14="http://schemas.microsoft.com/office/powerpoint/2010/main" val="39227354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9271" y="1136544"/>
            <a:ext cx="10673314" cy="838280"/>
          </a:xfrm>
        </p:spPr>
        <p:txBody>
          <a:bodyPr/>
          <a:lstStyle>
            <a:lvl1pPr>
              <a:defRPr b="0">
                <a:latin typeface="+mn-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mn-lt"/>
              </a:defRPr>
            </a:lvl1pPr>
          </a:lstStyle>
          <a:p>
            <a:fld id="{7F455DDB-C42B-497F-8E7D-33FAE6A4CA14}" type="datetime1">
              <a:rPr lang="en-US" smtClean="0"/>
              <a:t>4/26/2021</a:t>
            </a:fld>
            <a:endParaRPr lang="en-US"/>
          </a:p>
        </p:txBody>
      </p:sp>
      <p:sp>
        <p:nvSpPr>
          <p:cNvPr id="4" name="Footer Placeholder 3"/>
          <p:cNvSpPr>
            <a:spLocks noGrp="1"/>
          </p:cNvSpPr>
          <p:nvPr>
            <p:ph type="ftr" sz="quarter" idx="11"/>
          </p:nvPr>
        </p:nvSpPr>
        <p:spPr/>
        <p:txBody>
          <a:bodyPr/>
          <a:lstStyle>
            <a:lvl1pPr>
              <a:defRPr>
                <a:latin typeface="+mn-lt"/>
              </a:defRPr>
            </a:lvl1pPr>
          </a:lstStyle>
          <a:p>
            <a:endParaRPr lang="en-US"/>
          </a:p>
        </p:txBody>
      </p:sp>
      <p:sp>
        <p:nvSpPr>
          <p:cNvPr id="5" name="Slide Number Placeholder 4"/>
          <p:cNvSpPr>
            <a:spLocks noGrp="1"/>
          </p:cNvSpPr>
          <p:nvPr>
            <p:ph type="sldNum" sz="quarter" idx="12"/>
          </p:nvPr>
        </p:nvSpPr>
        <p:spPr/>
        <p:txBody>
          <a:bodyPr/>
          <a:lstStyle>
            <a:lvl1pPr>
              <a:defRPr>
                <a:latin typeface="+mn-lt"/>
              </a:defRPr>
            </a:lvl1pPr>
          </a:lstStyle>
          <a:p>
            <a:fld id="{E0C93C2E-233E-4C5B-9B04-F24EAFDB3B09}" type="slidenum">
              <a:rPr lang="en-US" smtClean="0"/>
              <a:pPr/>
              <a:t>‹#›</a:t>
            </a:fld>
            <a:endParaRPr lang="en-US"/>
          </a:p>
        </p:txBody>
      </p:sp>
      <p:sp>
        <p:nvSpPr>
          <p:cNvPr id="7" name="Content Placeholder 2"/>
          <p:cNvSpPr>
            <a:spLocks noGrp="1"/>
          </p:cNvSpPr>
          <p:nvPr>
            <p:ph idx="1"/>
          </p:nvPr>
        </p:nvSpPr>
        <p:spPr>
          <a:xfrm>
            <a:off x="6066147" y="2166875"/>
            <a:ext cx="5828803" cy="4226181"/>
          </a:xfrm>
        </p:spPr>
        <p:txBody>
          <a:bodyPr/>
          <a:lstStyle>
            <a:lvl1pPr>
              <a:defRPr sz="3200">
                <a:latin typeface="+mn-lt"/>
              </a:defRPr>
            </a:lvl1pPr>
            <a:lvl2pPr marL="529146" indent="-284416">
              <a:buFont typeface="Wingdings" panose="05000000000000000000" pitchFamily="2" charset="2"/>
              <a:buChar char="§"/>
              <a:defRPr sz="2800">
                <a:latin typeface="+mn-lt"/>
              </a:defRPr>
            </a:lvl2pPr>
            <a:lvl3pPr marL="788427" indent="-246053">
              <a:buSzPct val="50000"/>
              <a:buFont typeface="Wingdings" panose="05000000000000000000" pitchFamily="2" charset="2"/>
              <a:buChar char=""/>
              <a:defRPr sz="2400">
                <a:latin typeface="+mn-lt"/>
              </a:defRPr>
            </a:lvl3pPr>
            <a:lvl4pPr marL="1033157" indent="-244730">
              <a:buSzPct val="50000"/>
              <a:buFont typeface="Wingdings" panose="05000000000000000000" pitchFamily="2" charset="2"/>
              <a:buChar char=""/>
              <a:defRPr sz="2000">
                <a:latin typeface="+mn-lt"/>
              </a:defRPr>
            </a:lvl4pPr>
            <a:lvl5pPr marL="1239524" indent="-206367">
              <a:buSzPct val="50000"/>
              <a:buFont typeface="Wingdings" panose="05000000000000000000" pitchFamily="2" charset="2"/>
              <a:buChar char=""/>
              <a:defRPr sz="200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3"/>
          </p:nvPr>
        </p:nvSpPr>
        <p:spPr>
          <a:xfrm>
            <a:off x="409271" y="2166875"/>
            <a:ext cx="5505916" cy="4226181"/>
          </a:xfrm>
        </p:spPr>
        <p:txBody>
          <a:bodyPr/>
          <a:lstStyle>
            <a:lvl1pPr>
              <a:defRPr sz="3200">
                <a:latin typeface="+mn-lt"/>
              </a:defRPr>
            </a:lvl1pPr>
            <a:lvl2pPr marL="529146" indent="-284416">
              <a:buFont typeface="Wingdings" panose="05000000000000000000" pitchFamily="2" charset="2"/>
              <a:buChar char="§"/>
              <a:defRPr sz="2800">
                <a:latin typeface="+mn-lt"/>
              </a:defRPr>
            </a:lvl2pPr>
            <a:lvl3pPr marL="788427" indent="-246053">
              <a:buSzPct val="50000"/>
              <a:buFont typeface="Wingdings" panose="05000000000000000000" pitchFamily="2" charset="2"/>
              <a:buChar char=""/>
              <a:defRPr sz="2400">
                <a:latin typeface="+mn-lt"/>
              </a:defRPr>
            </a:lvl3pPr>
            <a:lvl4pPr marL="1033157" indent="-244730">
              <a:buSzPct val="50000"/>
              <a:buFont typeface="Wingdings" panose="05000000000000000000" pitchFamily="2" charset="2"/>
              <a:buChar char=""/>
              <a:defRPr sz="2000">
                <a:latin typeface="+mn-lt"/>
              </a:defRPr>
            </a:lvl4pPr>
            <a:lvl5pPr marL="1239524" indent="-206367">
              <a:buSzPct val="50000"/>
              <a:buFont typeface="Wingdings" panose="05000000000000000000" pitchFamily="2" charset="2"/>
              <a:buChar char=""/>
              <a:defRPr sz="200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81562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2CE72-2FDF-40AB-87A6-8979E1A66576}" type="datetime1">
              <a:rPr lang="en-US" smtClean="0"/>
              <a:t>4/26/2021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C93C2E-233E-4C5B-9B04-F24EAFDB3B09}" type="slidenum">
              <a:rPr lang="en-US" smtClean="0"/>
              <a:t>‹#›</a:t>
            </a:fld>
            <a:endParaRPr lang="en-US"/>
          </a:p>
        </p:txBody>
      </p:sp>
      <p:sp>
        <p:nvSpPr>
          <p:cNvPr id="8" name="Content Placeholder 2"/>
          <p:cNvSpPr>
            <a:spLocks noGrp="1"/>
          </p:cNvSpPr>
          <p:nvPr>
            <p:ph idx="1"/>
          </p:nvPr>
        </p:nvSpPr>
        <p:spPr>
          <a:xfrm>
            <a:off x="426204" y="2246041"/>
            <a:ext cx="10929185" cy="4157448"/>
          </a:xfrm>
        </p:spPr>
        <p:txBody>
          <a:bodyPr/>
          <a:lstStyle>
            <a:lvl1pPr>
              <a:defRPr sz="3200">
                <a:latin typeface="+mn-lt"/>
              </a:defRPr>
            </a:lvl1pPr>
            <a:lvl2pPr marL="529146" indent="-284416">
              <a:buFont typeface="Wingdings" panose="05000000000000000000" pitchFamily="2" charset="2"/>
              <a:buChar char="§"/>
              <a:defRPr sz="2800">
                <a:latin typeface="+mn-lt"/>
              </a:defRPr>
            </a:lvl2pPr>
            <a:lvl3pPr marL="788427" indent="-246053">
              <a:buSzPct val="50000"/>
              <a:buFont typeface="Wingdings" panose="05000000000000000000" pitchFamily="2" charset="2"/>
              <a:buChar char=""/>
              <a:defRPr sz="2400">
                <a:latin typeface="+mn-lt"/>
              </a:defRPr>
            </a:lvl3pPr>
            <a:lvl4pPr marL="1033157" indent="-244730">
              <a:buSzPct val="50000"/>
              <a:buFont typeface="Wingdings" panose="05000000000000000000" pitchFamily="2" charset="2"/>
              <a:buChar char=""/>
              <a:defRPr sz="2000">
                <a:latin typeface="+mn-lt"/>
              </a:defRPr>
            </a:lvl4pPr>
            <a:lvl5pPr marL="1239524" indent="-206367">
              <a:buSzPct val="50000"/>
              <a:buFont typeface="Wingdings" panose="05000000000000000000" pitchFamily="2" charset="2"/>
              <a:buChar char=""/>
              <a:defRPr sz="200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a:off x="426205" y="920479"/>
            <a:ext cx="10927596" cy="1325563"/>
          </a:xfrm>
        </p:spPr>
        <p:txBody>
          <a:bodyPr/>
          <a:lstStyle>
            <a:lvl1pPr>
              <a:defRPr b="0">
                <a:latin typeface="+mn-lt"/>
              </a:defRPr>
            </a:lvl1pPr>
          </a:lstStyle>
          <a:p>
            <a:r>
              <a:rPr lang="en-US" dirty="0"/>
              <a:t>Click to </a:t>
            </a:r>
            <a:r>
              <a:rPr lang="en-US" dirty="0" err="1"/>
              <a:t>dit</a:t>
            </a:r>
            <a:r>
              <a:rPr lang="en-US" dirty="0"/>
              <a:t> Master title style</a:t>
            </a:r>
          </a:p>
        </p:txBody>
      </p:sp>
    </p:spTree>
    <p:extLst>
      <p:ext uri="{BB962C8B-B14F-4D97-AF65-F5344CB8AC3E}">
        <p14:creationId xmlns:p14="http://schemas.microsoft.com/office/powerpoint/2010/main" val="31293563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194" y="826577"/>
            <a:ext cx="3932237" cy="1308313"/>
          </a:xfrm>
        </p:spPr>
        <p:txBody>
          <a:bodyPr anchor="b"/>
          <a:lstStyle>
            <a:lvl1pPr>
              <a:defRPr sz="3200"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4365356" y="1265695"/>
            <a:ext cx="6990033" cy="4672846"/>
          </a:xfrm>
        </p:spPr>
        <p:txBody>
          <a:bodyPr/>
          <a:lstStyle>
            <a:lvl1pPr>
              <a:defRPr sz="3200">
                <a:latin typeface="+mn-lt"/>
              </a:defRPr>
            </a:lvl1pPr>
            <a:lvl2pPr marL="529146" indent="-284416">
              <a:buFont typeface="Wingdings" panose="05000000000000000000" pitchFamily="2" charset="2"/>
              <a:buChar char="§"/>
              <a:defRPr sz="2800">
                <a:latin typeface="+mn-lt"/>
              </a:defRPr>
            </a:lvl2pPr>
            <a:lvl3pPr marL="788427" indent="-246053">
              <a:buSzPct val="50000"/>
              <a:buFont typeface="Wingdings" panose="05000000000000000000" pitchFamily="2" charset="2"/>
              <a:buChar char=""/>
              <a:defRPr sz="2400">
                <a:latin typeface="+mn-lt"/>
              </a:defRPr>
            </a:lvl3pPr>
            <a:lvl4pPr marL="1033157" indent="-244730">
              <a:buSzPct val="50000"/>
              <a:buFont typeface="Wingdings" panose="05000000000000000000" pitchFamily="2" charset="2"/>
              <a:buChar char=""/>
              <a:defRPr sz="2000">
                <a:latin typeface="+mn-lt"/>
              </a:defRPr>
            </a:lvl4pPr>
            <a:lvl5pPr marL="1239524" indent="-206367">
              <a:buSzPct val="50000"/>
              <a:buFont typeface="Wingdings" panose="05000000000000000000" pitchFamily="2" charset="2"/>
              <a:buChar char=""/>
              <a:defRPr sz="200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8194" y="2134890"/>
            <a:ext cx="3932237" cy="3811588"/>
          </a:xfrm>
        </p:spPr>
        <p:txBody>
          <a:bodyPr/>
          <a:lstStyle>
            <a:lvl1pPr marL="0" indent="0">
              <a:buNone/>
              <a:defRPr sz="1600">
                <a:latin typeface="+mn-lt"/>
              </a:defRPr>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mn-lt"/>
              </a:defRPr>
            </a:lvl1pPr>
          </a:lstStyle>
          <a:p>
            <a:fld id="{48EB75FD-F82F-4312-99CA-D84632C5713D}" type="datetime1">
              <a:rPr lang="en-US" smtClean="0"/>
              <a:t>4/26/2021</a:t>
            </a:fld>
            <a:endParaRPr lang="en-US" dirty="0"/>
          </a:p>
        </p:txBody>
      </p:sp>
      <p:sp>
        <p:nvSpPr>
          <p:cNvPr id="6" name="Footer Placeholder 5"/>
          <p:cNvSpPr>
            <a:spLocks noGrp="1"/>
          </p:cNvSpPr>
          <p:nvPr>
            <p:ph type="ftr" sz="quarter" idx="11"/>
          </p:nvPr>
        </p:nvSpPr>
        <p:spPr/>
        <p:txBody>
          <a:bodyPr/>
          <a:lstStyle>
            <a:lvl1pPr>
              <a:defRPr>
                <a:latin typeface="+mn-lt"/>
              </a:defRPr>
            </a:lvl1pPr>
          </a:lstStyle>
          <a:p>
            <a:endParaRPr lang="en-US"/>
          </a:p>
        </p:txBody>
      </p:sp>
      <p:sp>
        <p:nvSpPr>
          <p:cNvPr id="7" name="Slide Number Placeholder 6"/>
          <p:cNvSpPr>
            <a:spLocks noGrp="1"/>
          </p:cNvSpPr>
          <p:nvPr>
            <p:ph type="sldNum" sz="quarter" idx="12"/>
          </p:nvPr>
        </p:nvSpPr>
        <p:spPr/>
        <p:txBody>
          <a:bodyPr/>
          <a:lstStyle>
            <a:lvl1pPr>
              <a:defRPr>
                <a:latin typeface="+mn-lt"/>
              </a:defRPr>
            </a:lvl1pPr>
          </a:lstStyle>
          <a:p>
            <a:fld id="{E0C93C2E-233E-4C5B-9B04-F24EAFDB3B09}" type="slidenum">
              <a:rPr lang="en-US" smtClean="0"/>
              <a:pPr/>
              <a:t>‹#›</a:t>
            </a:fld>
            <a:endParaRPr lang="en-US"/>
          </a:p>
        </p:txBody>
      </p:sp>
    </p:spTree>
    <p:extLst>
      <p:ext uri="{BB962C8B-B14F-4D97-AF65-F5344CB8AC3E}">
        <p14:creationId xmlns:p14="http://schemas.microsoft.com/office/powerpoint/2010/main" val="6118402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268626" y="1188203"/>
            <a:ext cx="7086763" cy="5031623"/>
          </a:xfrm>
        </p:spPr>
        <p:txBody>
          <a:bodyPr anchor="t"/>
          <a:lstStyle>
            <a:lvl1pPr marL="0" indent="0">
              <a:buNone/>
              <a:defRPr sz="3200">
                <a:latin typeface="+mn-lt"/>
              </a:defRPr>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lvl1pPr>
              <a:defRPr>
                <a:latin typeface="+mn-lt"/>
              </a:defRPr>
            </a:lvl1pPr>
          </a:lstStyle>
          <a:p>
            <a:fld id="{A9D119E0-A22B-4ECF-AAD9-D7F26A102CAD}" type="datetime1">
              <a:rPr lang="en-US" smtClean="0"/>
              <a:t>4/26/2021</a:t>
            </a:fld>
            <a:endParaRPr lang="en-US"/>
          </a:p>
        </p:txBody>
      </p:sp>
      <p:sp>
        <p:nvSpPr>
          <p:cNvPr id="6" name="Footer Placeholder 5"/>
          <p:cNvSpPr>
            <a:spLocks noGrp="1"/>
          </p:cNvSpPr>
          <p:nvPr>
            <p:ph type="ftr" sz="quarter" idx="11"/>
          </p:nvPr>
        </p:nvSpPr>
        <p:spPr/>
        <p:txBody>
          <a:bodyPr/>
          <a:lstStyle>
            <a:lvl1pPr>
              <a:defRPr>
                <a:latin typeface="+mn-lt"/>
              </a:defRPr>
            </a:lvl1pPr>
          </a:lstStyle>
          <a:p>
            <a:endParaRPr lang="en-US"/>
          </a:p>
        </p:txBody>
      </p:sp>
      <p:sp>
        <p:nvSpPr>
          <p:cNvPr id="7" name="Slide Number Placeholder 6"/>
          <p:cNvSpPr>
            <a:spLocks noGrp="1"/>
          </p:cNvSpPr>
          <p:nvPr>
            <p:ph type="sldNum" sz="quarter" idx="12"/>
          </p:nvPr>
        </p:nvSpPr>
        <p:spPr/>
        <p:txBody>
          <a:bodyPr/>
          <a:lstStyle>
            <a:lvl1pPr>
              <a:defRPr>
                <a:latin typeface="+mn-lt"/>
              </a:defRPr>
            </a:lvl1pPr>
          </a:lstStyle>
          <a:p>
            <a:fld id="{E0C93C2E-233E-4C5B-9B04-F24EAFDB3B09}" type="slidenum">
              <a:rPr lang="en-US" smtClean="0"/>
              <a:pPr/>
              <a:t>‹#›</a:t>
            </a:fld>
            <a:endParaRPr lang="en-US"/>
          </a:p>
        </p:txBody>
      </p:sp>
      <p:sp>
        <p:nvSpPr>
          <p:cNvPr id="10" name="Title 1"/>
          <p:cNvSpPr>
            <a:spLocks noGrp="1"/>
          </p:cNvSpPr>
          <p:nvPr>
            <p:ph type="title"/>
          </p:nvPr>
        </p:nvSpPr>
        <p:spPr>
          <a:xfrm>
            <a:off x="168194" y="1188203"/>
            <a:ext cx="3932237" cy="1385813"/>
          </a:xfrm>
        </p:spPr>
        <p:txBody>
          <a:bodyPr anchor="b"/>
          <a:lstStyle>
            <a:lvl1pPr>
              <a:defRPr sz="3200" b="1">
                <a:latin typeface="+mn-lt"/>
              </a:defRPr>
            </a:lvl1pPr>
          </a:lstStyle>
          <a:p>
            <a:r>
              <a:rPr lang="en-US"/>
              <a:t>Click to edit Master title style</a:t>
            </a:r>
            <a:endParaRPr lang="en-US" dirty="0"/>
          </a:p>
        </p:txBody>
      </p:sp>
      <p:sp>
        <p:nvSpPr>
          <p:cNvPr id="11" name="Text Placeholder 3"/>
          <p:cNvSpPr>
            <a:spLocks noGrp="1"/>
          </p:cNvSpPr>
          <p:nvPr>
            <p:ph type="body" sz="half" idx="2"/>
          </p:nvPr>
        </p:nvSpPr>
        <p:spPr>
          <a:xfrm>
            <a:off x="168194" y="2574016"/>
            <a:ext cx="3932237" cy="3645810"/>
          </a:xfrm>
        </p:spPr>
        <p:txBody>
          <a:bodyPr/>
          <a:lstStyle>
            <a:lvl1pPr marL="0" indent="0">
              <a:buNone/>
              <a:defRPr sz="1600">
                <a:latin typeface="+mn-lt"/>
              </a:defRPr>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Tree>
    <p:extLst>
      <p:ext uri="{BB962C8B-B14F-4D97-AF65-F5344CB8AC3E}">
        <p14:creationId xmlns:p14="http://schemas.microsoft.com/office/powerpoint/2010/main" val="37409114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B7A9D-C5D4-433B-97D4-A4DB50C9792A}" type="datetime1">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93C2E-233E-4C5B-9B04-F24EAFDB3B09}" type="slidenum">
              <a:rPr lang="en-US" smtClean="0"/>
              <a:t>‹#›</a:t>
            </a:fld>
            <a:endParaRPr lang="en-US"/>
          </a:p>
        </p:txBody>
      </p:sp>
    </p:spTree>
    <p:extLst>
      <p:ext uri="{BB962C8B-B14F-4D97-AF65-F5344CB8AC3E}">
        <p14:creationId xmlns:p14="http://schemas.microsoft.com/office/powerpoint/2010/main" val="14295407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CED0C4-DEBD-4CC0-9FE7-E7B65C2B8801}" type="datetime1">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93C2E-233E-4C5B-9B04-F24EAFDB3B09}" type="slidenum">
              <a:rPr lang="en-US" smtClean="0"/>
              <a:t>‹#›</a:t>
            </a:fld>
            <a:endParaRPr lang="en-US"/>
          </a:p>
        </p:txBody>
      </p:sp>
    </p:spTree>
    <p:extLst>
      <p:ext uri="{BB962C8B-B14F-4D97-AF65-F5344CB8AC3E}">
        <p14:creationId xmlns:p14="http://schemas.microsoft.com/office/powerpoint/2010/main" val="1212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3">
            <a:extLst>
              <a:ext uri="{FF2B5EF4-FFF2-40B4-BE49-F238E27FC236}">
                <a16:creationId xmlns:a16="http://schemas.microsoft.com/office/drawing/2014/main" id="{AA23863B-A48E-4BB9-91EF-0B2AFEE62093}"/>
              </a:ext>
            </a:extLst>
          </p:cNvPr>
          <p:cNvSpPr>
            <a:spLocks noGrp="1"/>
          </p:cNvSpPr>
          <p:nvPr>
            <p:ph type="sldNum" sz="quarter" idx="11"/>
          </p:nvPr>
        </p:nvSpPr>
        <p:spPr>
          <a:xfrm>
            <a:off x="8965707" y="6200542"/>
            <a:ext cx="2743200" cy="382819"/>
          </a:xfrm>
          <a:prstGeom prst="rect">
            <a:avLst/>
          </a:prstGeom>
        </p:spPr>
        <p:txBody>
          <a:bodyPr/>
          <a:lstStyle>
            <a:lvl1pPr algn="r">
              <a:defRPr b="1">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601644437"/>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t" anchorCtr="0"/>
          <a:lstStyle>
            <a:lvl1pPr algn="l">
              <a:lnSpc>
                <a:spcPts val="4000"/>
              </a:lnSpc>
              <a:defRPr sz="3733" b="1" baseline="0">
                <a:solidFill>
                  <a:srgbClr val="526681"/>
                </a:solidFill>
                <a:effectLst/>
                <a:latin typeface="Calibri" pitchFamily="34" charset="0"/>
              </a:defRPr>
            </a:lvl1pPr>
          </a:lstStyle>
          <a:p>
            <a:endParaRPr lang="en-US" dirty="0"/>
          </a:p>
        </p:txBody>
      </p:sp>
      <p:sp>
        <p:nvSpPr>
          <p:cNvPr id="3" name="Content Placeholder 2"/>
          <p:cNvSpPr>
            <a:spLocks noGrp="1"/>
          </p:cNvSpPr>
          <p:nvPr>
            <p:ph idx="1"/>
          </p:nvPr>
        </p:nvSpPr>
        <p:spPr>
          <a:xfrm>
            <a:off x="609602" y="1600202"/>
            <a:ext cx="5172892" cy="4191000"/>
          </a:xfrm>
          <a:prstGeom prst="rect">
            <a:avLst/>
          </a:prstGeom>
        </p:spPr>
        <p:txBody>
          <a:bodyPr/>
          <a:lstStyle>
            <a:lvl1pPr marL="457171" indent="-457171">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35" indent="-380976">
              <a:buClr>
                <a:srgbClr val="005984"/>
              </a:buClr>
              <a:buSzPct val="100000"/>
              <a:buFont typeface="Arial" panose="020B0604020202020204" pitchFamily="34" charset="0"/>
              <a:buChar char="•"/>
              <a:defRPr sz="2667">
                <a:solidFill>
                  <a:schemeClr val="accent4">
                    <a:lumMod val="75000"/>
                  </a:schemeClr>
                </a:solidFill>
              </a:defRPr>
            </a:lvl2pPr>
            <a:lvl3pPr>
              <a:buClr>
                <a:srgbClr val="C00000"/>
              </a:buClr>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10" y="1600202"/>
            <a:ext cx="5172892" cy="4191000"/>
          </a:xfrm>
          <a:prstGeom prst="rect">
            <a:avLst/>
          </a:prstGeom>
        </p:spPr>
        <p:txBody>
          <a:bodyPr/>
          <a:lstStyle>
            <a:lvl1pPr marL="457171" indent="-457171">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35" indent="-380976">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5" name="Rectangle 4"/>
          <p:cNvSpPr/>
          <p:nvPr userDrawn="1"/>
        </p:nvSpPr>
        <p:spPr>
          <a:xfrm>
            <a:off x="3" y="6735515"/>
            <a:ext cx="7537836" cy="128831"/>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p:cNvSpPr/>
          <p:nvPr userDrawn="1"/>
        </p:nvSpPr>
        <p:spPr>
          <a:xfrm>
            <a:off x="7537838" y="6735515"/>
            <a:ext cx="943555" cy="128831"/>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p:cNvSpPr/>
          <p:nvPr userDrawn="1"/>
        </p:nvSpPr>
        <p:spPr>
          <a:xfrm>
            <a:off x="8481393" y="6735515"/>
            <a:ext cx="943555" cy="128831"/>
          </a:xfrm>
          <a:prstGeom prst="rect">
            <a:avLst/>
          </a:prstGeom>
          <a:solidFill>
            <a:srgbClr val="718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userDrawn="1"/>
        </p:nvSpPr>
        <p:spPr>
          <a:xfrm>
            <a:off x="9424948" y="6735515"/>
            <a:ext cx="943555" cy="128831"/>
          </a:xfrm>
          <a:prstGeom prst="rect">
            <a:avLst/>
          </a:prstGeom>
          <a:solidFill>
            <a:srgbClr val="B50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userDrawn="1"/>
        </p:nvSpPr>
        <p:spPr>
          <a:xfrm>
            <a:off x="10368501" y="6735515"/>
            <a:ext cx="943555" cy="128831"/>
          </a:xfrm>
          <a:prstGeom prst="rect">
            <a:avLst/>
          </a:prstGeom>
          <a:solidFill>
            <a:srgbClr val="7A8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userDrawn="1"/>
        </p:nvSpPr>
        <p:spPr>
          <a:xfrm>
            <a:off x="11312056" y="6735514"/>
            <a:ext cx="879944" cy="122488"/>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408995285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mn-lt"/>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81A168-45FD-4266-9A00-87E5C8B51481}" type="datetime1">
              <a:rPr lang="en-US" smtClean="0"/>
              <a:t>4/26/2021</a:t>
            </a:fld>
            <a:endParaRPr lang="en-US"/>
          </a:p>
        </p:txBody>
      </p:sp>
      <p:sp>
        <p:nvSpPr>
          <p:cNvPr id="6" name="Slide Number Placeholder 5"/>
          <p:cNvSpPr>
            <a:spLocks noGrp="1"/>
          </p:cNvSpPr>
          <p:nvPr>
            <p:ph type="sldNum" sz="quarter" idx="12"/>
          </p:nvPr>
        </p:nvSpPr>
        <p:spPr/>
        <p:txBody>
          <a:bodyPr/>
          <a:lstStyle/>
          <a:p>
            <a:fld id="{E0C93C2E-233E-4C5B-9B04-F24EAFDB3B09}" type="slidenum">
              <a:rPr lang="en-US" smtClean="0"/>
              <a:t>‹#›</a:t>
            </a:fld>
            <a:endParaRPr lang="en-US"/>
          </a:p>
        </p:txBody>
      </p:sp>
    </p:spTree>
    <p:extLst>
      <p:ext uri="{BB962C8B-B14F-4D97-AF65-F5344CB8AC3E}">
        <p14:creationId xmlns:p14="http://schemas.microsoft.com/office/powerpoint/2010/main" val="14878434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01294"/>
            <a:ext cx="10515600" cy="1325563"/>
          </a:xfrm>
        </p:spPr>
        <p:txBody>
          <a:bodyPr/>
          <a:lstStyle>
            <a:lvl1pPr>
              <a:defRPr>
                <a:latin typeface="Myriad Pro" panose="020B0503030403020204" pitchFamily="34" charset="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AEA2CEC-4A31-4C2F-A22D-96BD83B90C16}" type="datetime1">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93C2E-233E-4C5B-9B04-F24EAFDB3B09}" type="slidenum">
              <a:rPr lang="en-US" smtClean="0"/>
              <a:t>‹#›</a:t>
            </a:fld>
            <a:endParaRPr lang="en-US"/>
          </a:p>
        </p:txBody>
      </p:sp>
    </p:spTree>
    <p:extLst>
      <p:ext uri="{BB962C8B-B14F-4D97-AF65-F5344CB8AC3E}">
        <p14:creationId xmlns:p14="http://schemas.microsoft.com/office/powerpoint/2010/main" val="7372162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6679"/>
          <a:stretch/>
        </p:blipFill>
        <p:spPr>
          <a:xfrm>
            <a:off x="0" y="-77491"/>
            <a:ext cx="12331646" cy="6935491"/>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23892" t="92413" r="35760"/>
          <a:stretch/>
        </p:blipFill>
        <p:spPr>
          <a:xfrm>
            <a:off x="3636379" y="6347004"/>
            <a:ext cx="5141089" cy="440173"/>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b="78961"/>
          <a:stretch/>
        </p:blipFill>
        <p:spPr>
          <a:xfrm>
            <a:off x="0" y="-77491"/>
            <a:ext cx="12315409" cy="1177086"/>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n-lt"/>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mn-lt"/>
              </a:defRPr>
            </a:lvl1pPr>
          </a:lstStyle>
          <a:p>
            <a:fld id="{441D5231-1967-4C9D-9669-1ECD64FF5D92}" type="datetime1">
              <a:rPr lang="en-US" smtClean="0"/>
              <a:t>4/26/2021</a:t>
            </a:fld>
            <a:endParaRPr lang="en-US"/>
          </a:p>
        </p:txBody>
      </p:sp>
      <p:sp>
        <p:nvSpPr>
          <p:cNvPr id="5" name="Footer Placeholder 4"/>
          <p:cNvSpPr>
            <a:spLocks noGrp="1"/>
          </p:cNvSpPr>
          <p:nvPr>
            <p:ph type="ftr" sz="quarter" idx="11"/>
          </p:nvPr>
        </p:nvSpPr>
        <p:spPr/>
        <p:txBody>
          <a:bodyPr/>
          <a:lstStyle>
            <a:lvl1pPr>
              <a:defRPr>
                <a:latin typeface="+mn-lt"/>
              </a:defRPr>
            </a:lvl1pPr>
          </a:lstStyle>
          <a:p>
            <a:endParaRPr lang="en-US"/>
          </a:p>
        </p:txBody>
      </p:sp>
      <p:sp>
        <p:nvSpPr>
          <p:cNvPr id="6" name="Slide Number Placeholder 5"/>
          <p:cNvSpPr>
            <a:spLocks noGrp="1"/>
          </p:cNvSpPr>
          <p:nvPr>
            <p:ph type="sldNum" sz="quarter" idx="12"/>
          </p:nvPr>
        </p:nvSpPr>
        <p:spPr/>
        <p:txBody>
          <a:bodyPr/>
          <a:lstStyle>
            <a:lvl1pPr>
              <a:defRPr>
                <a:latin typeface="+mn-lt"/>
              </a:defRPr>
            </a:lvl1pPr>
          </a:lstStyle>
          <a:p>
            <a:fld id="{E0C93C2E-233E-4C5B-9B04-F24EAFDB3B09}" type="slidenum">
              <a:rPr lang="en-US" smtClean="0"/>
              <a:pPr/>
              <a:t>‹#›</a:t>
            </a:fld>
            <a:endParaRPr lang="en-US"/>
          </a:p>
        </p:txBody>
      </p:sp>
    </p:spTree>
    <p:extLst>
      <p:ext uri="{BB962C8B-B14F-4D97-AF65-F5344CB8AC3E}">
        <p14:creationId xmlns:p14="http://schemas.microsoft.com/office/powerpoint/2010/main" val="13029058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90472"/>
          <a:stretch/>
        </p:blipFill>
        <p:spPr>
          <a:xfrm>
            <a:off x="1" y="6316232"/>
            <a:ext cx="12191999" cy="528896"/>
          </a:xfrm>
          <a:prstGeom prst="rect">
            <a:avLst/>
          </a:prstGeom>
        </p:spPr>
      </p:pic>
      <p:sp>
        <p:nvSpPr>
          <p:cNvPr id="2" name="Title 1"/>
          <p:cNvSpPr>
            <a:spLocks noGrp="1"/>
          </p:cNvSpPr>
          <p:nvPr>
            <p:ph type="title"/>
          </p:nvPr>
        </p:nvSpPr>
        <p:spPr>
          <a:xfrm>
            <a:off x="838200" y="1036719"/>
            <a:ext cx="10515600" cy="1325563"/>
          </a:xfrm>
        </p:spPr>
        <p:txBody>
          <a:bodyPr/>
          <a:lstStyle>
            <a:lvl1pPr>
              <a:defRPr>
                <a:latin typeface="Myriad Pro" panose="020B0503030403020204" pitchFamily="34" charset="0"/>
              </a:defRPr>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54EFF947-CECF-4AD0-8323-5C0C863A4644}" type="datetime1">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93C2E-233E-4C5B-9B04-F24EAFDB3B09}" type="slidenum">
              <a:rPr lang="en-US" smtClean="0"/>
              <a:t>‹#›</a:t>
            </a:fld>
            <a:endParaRPr lang="en-US"/>
          </a:p>
        </p:txBody>
      </p:sp>
    </p:spTree>
    <p:extLst>
      <p:ext uri="{BB962C8B-B14F-4D97-AF65-F5344CB8AC3E}">
        <p14:creationId xmlns:p14="http://schemas.microsoft.com/office/powerpoint/2010/main" val="3604763616"/>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mn-lt"/>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mn-lt"/>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mn-lt"/>
              </a:defRPr>
            </a:lvl1pPr>
          </a:lstStyle>
          <a:p>
            <a:fld id="{70C23FEE-BCDB-4B54-8766-DEE567D5ED75}" type="datetime1">
              <a:rPr lang="en-US" smtClean="0"/>
              <a:t>4/26/2021</a:t>
            </a:fld>
            <a:endParaRPr lang="en-US"/>
          </a:p>
        </p:txBody>
      </p:sp>
      <p:sp>
        <p:nvSpPr>
          <p:cNvPr id="8" name="Footer Placeholder 7"/>
          <p:cNvSpPr>
            <a:spLocks noGrp="1"/>
          </p:cNvSpPr>
          <p:nvPr>
            <p:ph type="ftr" sz="quarter" idx="11"/>
          </p:nvPr>
        </p:nvSpPr>
        <p:spPr/>
        <p:txBody>
          <a:bodyPr/>
          <a:lstStyle>
            <a:lvl1pPr>
              <a:defRPr>
                <a:latin typeface="+mn-lt"/>
              </a:defRPr>
            </a:lvl1pPr>
          </a:lstStyle>
          <a:p>
            <a:endParaRPr lang="en-US"/>
          </a:p>
        </p:txBody>
      </p:sp>
      <p:sp>
        <p:nvSpPr>
          <p:cNvPr id="9" name="Slide Number Placeholder 8"/>
          <p:cNvSpPr>
            <a:spLocks noGrp="1"/>
          </p:cNvSpPr>
          <p:nvPr>
            <p:ph type="sldNum" sz="quarter" idx="12"/>
          </p:nvPr>
        </p:nvSpPr>
        <p:spPr/>
        <p:txBody>
          <a:bodyPr/>
          <a:lstStyle>
            <a:lvl1pPr>
              <a:defRPr>
                <a:latin typeface="+mn-lt"/>
              </a:defRPr>
            </a:lvl1pPr>
          </a:lstStyle>
          <a:p>
            <a:fld id="{E0C93C2E-233E-4C5B-9B04-F24EAFDB3B09}" type="slidenum">
              <a:rPr lang="en-US" smtClean="0"/>
              <a:pPr/>
              <a:t>‹#›</a:t>
            </a:fld>
            <a:endParaRPr lang="en-US"/>
          </a:p>
        </p:txBody>
      </p:sp>
    </p:spTree>
    <p:extLst>
      <p:ext uri="{BB962C8B-B14F-4D97-AF65-F5344CB8AC3E}">
        <p14:creationId xmlns:p14="http://schemas.microsoft.com/office/powerpoint/2010/main" val="3578870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9271" y="1136544"/>
            <a:ext cx="10673314" cy="838280"/>
          </a:xfrm>
        </p:spPr>
        <p:txBody>
          <a:bodyPr/>
          <a:lstStyle>
            <a:lvl1pPr>
              <a:defRPr b="0">
                <a:latin typeface="+mn-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mn-lt"/>
              </a:defRPr>
            </a:lvl1pPr>
          </a:lstStyle>
          <a:p>
            <a:fld id="{A5EA3C6B-A0A5-4319-A468-53EA81386B39}" type="datetime1">
              <a:rPr lang="en-US" smtClean="0"/>
              <a:t>4/26/2021</a:t>
            </a:fld>
            <a:endParaRPr lang="en-US"/>
          </a:p>
        </p:txBody>
      </p:sp>
      <p:sp>
        <p:nvSpPr>
          <p:cNvPr id="4" name="Footer Placeholder 3"/>
          <p:cNvSpPr>
            <a:spLocks noGrp="1"/>
          </p:cNvSpPr>
          <p:nvPr>
            <p:ph type="ftr" sz="quarter" idx="11"/>
          </p:nvPr>
        </p:nvSpPr>
        <p:spPr/>
        <p:txBody>
          <a:bodyPr/>
          <a:lstStyle>
            <a:lvl1pPr>
              <a:defRPr>
                <a:latin typeface="+mn-lt"/>
              </a:defRPr>
            </a:lvl1pPr>
          </a:lstStyle>
          <a:p>
            <a:endParaRPr lang="en-US"/>
          </a:p>
        </p:txBody>
      </p:sp>
      <p:sp>
        <p:nvSpPr>
          <p:cNvPr id="5" name="Slide Number Placeholder 4"/>
          <p:cNvSpPr>
            <a:spLocks noGrp="1"/>
          </p:cNvSpPr>
          <p:nvPr>
            <p:ph type="sldNum" sz="quarter" idx="12"/>
          </p:nvPr>
        </p:nvSpPr>
        <p:spPr/>
        <p:txBody>
          <a:bodyPr/>
          <a:lstStyle>
            <a:lvl1pPr>
              <a:defRPr>
                <a:latin typeface="+mn-lt"/>
              </a:defRPr>
            </a:lvl1pPr>
          </a:lstStyle>
          <a:p>
            <a:fld id="{E0C93C2E-233E-4C5B-9B04-F24EAFDB3B09}" type="slidenum">
              <a:rPr lang="en-US" smtClean="0"/>
              <a:pPr/>
              <a:t>‹#›</a:t>
            </a:fld>
            <a:endParaRPr lang="en-US"/>
          </a:p>
        </p:txBody>
      </p:sp>
      <p:sp>
        <p:nvSpPr>
          <p:cNvPr id="7" name="Content Placeholder 2"/>
          <p:cNvSpPr>
            <a:spLocks noGrp="1"/>
          </p:cNvSpPr>
          <p:nvPr>
            <p:ph idx="1"/>
          </p:nvPr>
        </p:nvSpPr>
        <p:spPr>
          <a:xfrm>
            <a:off x="6066147" y="2166875"/>
            <a:ext cx="5828803" cy="4226181"/>
          </a:xfrm>
        </p:spPr>
        <p:txBody>
          <a:bodyPr/>
          <a:lstStyle>
            <a:lvl1pPr>
              <a:defRPr sz="3200">
                <a:latin typeface="+mn-lt"/>
              </a:defRPr>
            </a:lvl1pPr>
            <a:lvl2pPr marL="529146" indent="-284416">
              <a:buFont typeface="Wingdings" panose="05000000000000000000" pitchFamily="2" charset="2"/>
              <a:buChar char="§"/>
              <a:defRPr sz="2800">
                <a:latin typeface="+mn-lt"/>
              </a:defRPr>
            </a:lvl2pPr>
            <a:lvl3pPr marL="788427" indent="-246053">
              <a:buSzPct val="50000"/>
              <a:buFont typeface="Wingdings" panose="05000000000000000000" pitchFamily="2" charset="2"/>
              <a:buChar char=""/>
              <a:defRPr sz="2400">
                <a:latin typeface="+mn-lt"/>
              </a:defRPr>
            </a:lvl3pPr>
            <a:lvl4pPr marL="1033157" indent="-244730">
              <a:buSzPct val="50000"/>
              <a:buFont typeface="Wingdings" panose="05000000000000000000" pitchFamily="2" charset="2"/>
              <a:buChar char=""/>
              <a:defRPr sz="2000">
                <a:latin typeface="+mn-lt"/>
              </a:defRPr>
            </a:lvl4pPr>
            <a:lvl5pPr marL="1239524" indent="-206367">
              <a:buSzPct val="50000"/>
              <a:buFont typeface="Wingdings" panose="05000000000000000000" pitchFamily="2" charset="2"/>
              <a:buChar char=""/>
              <a:defRPr sz="200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3"/>
          </p:nvPr>
        </p:nvSpPr>
        <p:spPr>
          <a:xfrm>
            <a:off x="409271" y="2166875"/>
            <a:ext cx="5505916" cy="4226181"/>
          </a:xfrm>
        </p:spPr>
        <p:txBody>
          <a:bodyPr/>
          <a:lstStyle>
            <a:lvl1pPr>
              <a:defRPr sz="3200">
                <a:latin typeface="+mn-lt"/>
              </a:defRPr>
            </a:lvl1pPr>
            <a:lvl2pPr marL="529146" indent="-284416">
              <a:buFont typeface="Wingdings" panose="05000000000000000000" pitchFamily="2" charset="2"/>
              <a:buChar char="§"/>
              <a:defRPr sz="2800">
                <a:latin typeface="+mn-lt"/>
              </a:defRPr>
            </a:lvl2pPr>
            <a:lvl3pPr marL="788427" indent="-246053">
              <a:buSzPct val="50000"/>
              <a:buFont typeface="Wingdings" panose="05000000000000000000" pitchFamily="2" charset="2"/>
              <a:buChar char=""/>
              <a:defRPr sz="2400">
                <a:latin typeface="+mn-lt"/>
              </a:defRPr>
            </a:lvl3pPr>
            <a:lvl4pPr marL="1033157" indent="-244730">
              <a:buSzPct val="50000"/>
              <a:buFont typeface="Wingdings" panose="05000000000000000000" pitchFamily="2" charset="2"/>
              <a:buChar char=""/>
              <a:defRPr sz="2000">
                <a:latin typeface="+mn-lt"/>
              </a:defRPr>
            </a:lvl4pPr>
            <a:lvl5pPr marL="1239524" indent="-206367">
              <a:buSzPct val="50000"/>
              <a:buFont typeface="Wingdings" panose="05000000000000000000" pitchFamily="2" charset="2"/>
              <a:buChar char=""/>
              <a:defRPr sz="200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09747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0A397-F3A4-4131-8B30-5D046B08EFBE}" type="datetime1">
              <a:rPr lang="en-US" smtClean="0"/>
              <a:t>4/26/2021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C93C2E-233E-4C5B-9B04-F24EAFDB3B09}" type="slidenum">
              <a:rPr lang="en-US" smtClean="0"/>
              <a:t>‹#›</a:t>
            </a:fld>
            <a:endParaRPr lang="en-US"/>
          </a:p>
        </p:txBody>
      </p:sp>
      <p:sp>
        <p:nvSpPr>
          <p:cNvPr id="8" name="Content Placeholder 2"/>
          <p:cNvSpPr>
            <a:spLocks noGrp="1"/>
          </p:cNvSpPr>
          <p:nvPr>
            <p:ph idx="1"/>
          </p:nvPr>
        </p:nvSpPr>
        <p:spPr>
          <a:xfrm>
            <a:off x="426204" y="2246041"/>
            <a:ext cx="10929185" cy="4157448"/>
          </a:xfrm>
        </p:spPr>
        <p:txBody>
          <a:bodyPr/>
          <a:lstStyle>
            <a:lvl1pPr>
              <a:defRPr sz="3200">
                <a:latin typeface="+mn-lt"/>
              </a:defRPr>
            </a:lvl1pPr>
            <a:lvl2pPr marL="529146" indent="-284416">
              <a:buFont typeface="Wingdings" panose="05000000000000000000" pitchFamily="2" charset="2"/>
              <a:buChar char="§"/>
              <a:defRPr sz="2800">
                <a:latin typeface="+mn-lt"/>
              </a:defRPr>
            </a:lvl2pPr>
            <a:lvl3pPr marL="788427" indent="-246053">
              <a:buSzPct val="50000"/>
              <a:buFont typeface="Wingdings" panose="05000000000000000000" pitchFamily="2" charset="2"/>
              <a:buChar char=""/>
              <a:defRPr sz="2400">
                <a:latin typeface="+mn-lt"/>
              </a:defRPr>
            </a:lvl3pPr>
            <a:lvl4pPr marL="1033157" indent="-244730">
              <a:buSzPct val="50000"/>
              <a:buFont typeface="Wingdings" panose="05000000000000000000" pitchFamily="2" charset="2"/>
              <a:buChar char=""/>
              <a:defRPr sz="2000">
                <a:latin typeface="+mn-lt"/>
              </a:defRPr>
            </a:lvl4pPr>
            <a:lvl5pPr marL="1239524" indent="-206367">
              <a:buSzPct val="50000"/>
              <a:buFont typeface="Wingdings" panose="05000000000000000000" pitchFamily="2" charset="2"/>
              <a:buChar char=""/>
              <a:defRPr sz="200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a:off x="426205" y="920479"/>
            <a:ext cx="10927596" cy="1325563"/>
          </a:xfrm>
        </p:spPr>
        <p:txBody>
          <a:bodyPr/>
          <a:lstStyle>
            <a:lvl1pPr>
              <a:defRPr b="0">
                <a:latin typeface="+mn-lt"/>
              </a:defRPr>
            </a:lvl1pPr>
          </a:lstStyle>
          <a:p>
            <a:r>
              <a:rPr lang="en-US" dirty="0"/>
              <a:t>Click to </a:t>
            </a:r>
            <a:r>
              <a:rPr lang="en-US" dirty="0" err="1"/>
              <a:t>dit</a:t>
            </a:r>
            <a:r>
              <a:rPr lang="en-US" dirty="0"/>
              <a:t> Master title style</a:t>
            </a:r>
          </a:p>
        </p:txBody>
      </p:sp>
    </p:spTree>
    <p:extLst>
      <p:ext uri="{BB962C8B-B14F-4D97-AF65-F5344CB8AC3E}">
        <p14:creationId xmlns:p14="http://schemas.microsoft.com/office/powerpoint/2010/main" val="9889841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194" y="826577"/>
            <a:ext cx="3932237" cy="1308313"/>
          </a:xfrm>
        </p:spPr>
        <p:txBody>
          <a:bodyPr anchor="b"/>
          <a:lstStyle>
            <a:lvl1pPr>
              <a:defRPr sz="3200"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4365356" y="1265695"/>
            <a:ext cx="6990033" cy="4672846"/>
          </a:xfrm>
        </p:spPr>
        <p:txBody>
          <a:bodyPr/>
          <a:lstStyle>
            <a:lvl1pPr>
              <a:defRPr sz="3200">
                <a:latin typeface="+mn-lt"/>
              </a:defRPr>
            </a:lvl1pPr>
            <a:lvl2pPr marL="529146" indent="-284416">
              <a:buFont typeface="Wingdings" panose="05000000000000000000" pitchFamily="2" charset="2"/>
              <a:buChar char="§"/>
              <a:defRPr sz="2800">
                <a:latin typeface="+mn-lt"/>
              </a:defRPr>
            </a:lvl2pPr>
            <a:lvl3pPr marL="788427" indent="-246053">
              <a:buSzPct val="50000"/>
              <a:buFont typeface="Wingdings" panose="05000000000000000000" pitchFamily="2" charset="2"/>
              <a:buChar char=""/>
              <a:defRPr sz="2400">
                <a:latin typeface="+mn-lt"/>
              </a:defRPr>
            </a:lvl3pPr>
            <a:lvl4pPr marL="1033157" indent="-244730">
              <a:buSzPct val="50000"/>
              <a:buFont typeface="Wingdings" panose="05000000000000000000" pitchFamily="2" charset="2"/>
              <a:buChar char=""/>
              <a:defRPr sz="2000">
                <a:latin typeface="+mn-lt"/>
              </a:defRPr>
            </a:lvl4pPr>
            <a:lvl5pPr marL="1239524" indent="-206367">
              <a:buSzPct val="50000"/>
              <a:buFont typeface="Wingdings" panose="05000000000000000000" pitchFamily="2" charset="2"/>
              <a:buChar char=""/>
              <a:defRPr sz="200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8194" y="2134890"/>
            <a:ext cx="3932237" cy="3811588"/>
          </a:xfrm>
        </p:spPr>
        <p:txBody>
          <a:bodyPr/>
          <a:lstStyle>
            <a:lvl1pPr marL="0" indent="0">
              <a:buNone/>
              <a:defRPr sz="1600">
                <a:latin typeface="+mn-lt"/>
              </a:defRPr>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mn-lt"/>
              </a:defRPr>
            </a:lvl1pPr>
          </a:lstStyle>
          <a:p>
            <a:fld id="{013C585E-E5A7-4539-88EA-BC4622441039}" type="datetime1">
              <a:rPr lang="en-US" smtClean="0"/>
              <a:t>4/26/2021</a:t>
            </a:fld>
            <a:endParaRPr lang="en-US" dirty="0"/>
          </a:p>
        </p:txBody>
      </p:sp>
      <p:sp>
        <p:nvSpPr>
          <p:cNvPr id="6" name="Footer Placeholder 5"/>
          <p:cNvSpPr>
            <a:spLocks noGrp="1"/>
          </p:cNvSpPr>
          <p:nvPr>
            <p:ph type="ftr" sz="quarter" idx="11"/>
          </p:nvPr>
        </p:nvSpPr>
        <p:spPr/>
        <p:txBody>
          <a:bodyPr/>
          <a:lstStyle>
            <a:lvl1pPr>
              <a:defRPr>
                <a:latin typeface="+mn-lt"/>
              </a:defRPr>
            </a:lvl1pPr>
          </a:lstStyle>
          <a:p>
            <a:endParaRPr lang="en-US"/>
          </a:p>
        </p:txBody>
      </p:sp>
      <p:sp>
        <p:nvSpPr>
          <p:cNvPr id="7" name="Slide Number Placeholder 6"/>
          <p:cNvSpPr>
            <a:spLocks noGrp="1"/>
          </p:cNvSpPr>
          <p:nvPr>
            <p:ph type="sldNum" sz="quarter" idx="12"/>
          </p:nvPr>
        </p:nvSpPr>
        <p:spPr/>
        <p:txBody>
          <a:bodyPr/>
          <a:lstStyle>
            <a:lvl1pPr>
              <a:defRPr>
                <a:latin typeface="+mn-lt"/>
              </a:defRPr>
            </a:lvl1pPr>
          </a:lstStyle>
          <a:p>
            <a:fld id="{E0C93C2E-233E-4C5B-9B04-F24EAFDB3B09}" type="slidenum">
              <a:rPr lang="en-US" smtClean="0"/>
              <a:pPr/>
              <a:t>‹#›</a:t>
            </a:fld>
            <a:endParaRPr lang="en-US"/>
          </a:p>
        </p:txBody>
      </p:sp>
    </p:spTree>
    <p:extLst>
      <p:ext uri="{BB962C8B-B14F-4D97-AF65-F5344CB8AC3E}">
        <p14:creationId xmlns:p14="http://schemas.microsoft.com/office/powerpoint/2010/main" val="32104093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268626" y="1188203"/>
            <a:ext cx="7086763" cy="5031623"/>
          </a:xfrm>
        </p:spPr>
        <p:txBody>
          <a:bodyPr anchor="t"/>
          <a:lstStyle>
            <a:lvl1pPr marL="0" indent="0">
              <a:buNone/>
              <a:defRPr sz="3200">
                <a:latin typeface="+mn-lt"/>
              </a:defRPr>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lvl1pPr>
              <a:defRPr>
                <a:latin typeface="+mn-lt"/>
              </a:defRPr>
            </a:lvl1pPr>
          </a:lstStyle>
          <a:p>
            <a:fld id="{262B3A6C-4411-4E65-9456-F5ADF53CF73F}" type="datetime1">
              <a:rPr lang="en-US" smtClean="0"/>
              <a:t>4/26/2021</a:t>
            </a:fld>
            <a:endParaRPr lang="en-US"/>
          </a:p>
        </p:txBody>
      </p:sp>
      <p:sp>
        <p:nvSpPr>
          <p:cNvPr id="6" name="Footer Placeholder 5"/>
          <p:cNvSpPr>
            <a:spLocks noGrp="1"/>
          </p:cNvSpPr>
          <p:nvPr>
            <p:ph type="ftr" sz="quarter" idx="11"/>
          </p:nvPr>
        </p:nvSpPr>
        <p:spPr/>
        <p:txBody>
          <a:bodyPr/>
          <a:lstStyle>
            <a:lvl1pPr>
              <a:defRPr>
                <a:latin typeface="+mn-lt"/>
              </a:defRPr>
            </a:lvl1pPr>
          </a:lstStyle>
          <a:p>
            <a:endParaRPr lang="en-US"/>
          </a:p>
        </p:txBody>
      </p:sp>
      <p:sp>
        <p:nvSpPr>
          <p:cNvPr id="7" name="Slide Number Placeholder 6"/>
          <p:cNvSpPr>
            <a:spLocks noGrp="1"/>
          </p:cNvSpPr>
          <p:nvPr>
            <p:ph type="sldNum" sz="quarter" idx="12"/>
          </p:nvPr>
        </p:nvSpPr>
        <p:spPr/>
        <p:txBody>
          <a:bodyPr/>
          <a:lstStyle>
            <a:lvl1pPr>
              <a:defRPr>
                <a:latin typeface="+mn-lt"/>
              </a:defRPr>
            </a:lvl1pPr>
          </a:lstStyle>
          <a:p>
            <a:fld id="{E0C93C2E-233E-4C5B-9B04-F24EAFDB3B09}" type="slidenum">
              <a:rPr lang="en-US" smtClean="0"/>
              <a:pPr/>
              <a:t>‹#›</a:t>
            </a:fld>
            <a:endParaRPr lang="en-US"/>
          </a:p>
        </p:txBody>
      </p:sp>
      <p:sp>
        <p:nvSpPr>
          <p:cNvPr id="10" name="Title 1"/>
          <p:cNvSpPr>
            <a:spLocks noGrp="1"/>
          </p:cNvSpPr>
          <p:nvPr>
            <p:ph type="title"/>
          </p:nvPr>
        </p:nvSpPr>
        <p:spPr>
          <a:xfrm>
            <a:off x="168194" y="1188203"/>
            <a:ext cx="3932237" cy="1385813"/>
          </a:xfrm>
        </p:spPr>
        <p:txBody>
          <a:bodyPr anchor="b"/>
          <a:lstStyle>
            <a:lvl1pPr>
              <a:defRPr sz="3200" b="1">
                <a:latin typeface="+mn-lt"/>
              </a:defRPr>
            </a:lvl1pPr>
          </a:lstStyle>
          <a:p>
            <a:r>
              <a:rPr lang="en-US"/>
              <a:t>Click to edit Master title style</a:t>
            </a:r>
            <a:endParaRPr lang="en-US" dirty="0"/>
          </a:p>
        </p:txBody>
      </p:sp>
      <p:sp>
        <p:nvSpPr>
          <p:cNvPr id="11" name="Text Placeholder 3"/>
          <p:cNvSpPr>
            <a:spLocks noGrp="1"/>
          </p:cNvSpPr>
          <p:nvPr>
            <p:ph type="body" sz="half" idx="2"/>
          </p:nvPr>
        </p:nvSpPr>
        <p:spPr>
          <a:xfrm>
            <a:off x="168194" y="2574016"/>
            <a:ext cx="3932237" cy="3645810"/>
          </a:xfrm>
        </p:spPr>
        <p:txBody>
          <a:bodyPr/>
          <a:lstStyle>
            <a:lvl1pPr marL="0" indent="0">
              <a:buNone/>
              <a:defRPr sz="1600">
                <a:latin typeface="+mn-lt"/>
              </a:defRPr>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Tree>
    <p:extLst>
      <p:ext uri="{BB962C8B-B14F-4D97-AF65-F5344CB8AC3E}">
        <p14:creationId xmlns:p14="http://schemas.microsoft.com/office/powerpoint/2010/main" val="3636498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1670649996"/>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D21B8E-8C49-4A6E-9ECF-B8B759371FDA}" type="datetime1">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93C2E-233E-4C5B-9B04-F24EAFDB3B09}" type="slidenum">
              <a:rPr lang="en-US" smtClean="0"/>
              <a:t>‹#›</a:t>
            </a:fld>
            <a:endParaRPr lang="en-US"/>
          </a:p>
        </p:txBody>
      </p:sp>
    </p:spTree>
    <p:extLst>
      <p:ext uri="{BB962C8B-B14F-4D97-AF65-F5344CB8AC3E}">
        <p14:creationId xmlns:p14="http://schemas.microsoft.com/office/powerpoint/2010/main" val="12703835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D4D148-5D50-49FB-A666-258454F8E358}" type="datetime1">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93C2E-233E-4C5B-9B04-F24EAFDB3B09}" type="slidenum">
              <a:rPr lang="en-US" smtClean="0"/>
              <a:t>‹#›</a:t>
            </a:fld>
            <a:endParaRPr lang="en-US"/>
          </a:p>
        </p:txBody>
      </p:sp>
    </p:spTree>
    <p:extLst>
      <p:ext uri="{BB962C8B-B14F-4D97-AF65-F5344CB8AC3E}">
        <p14:creationId xmlns:p14="http://schemas.microsoft.com/office/powerpoint/2010/main" val="3746945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t" anchorCtr="0"/>
          <a:lstStyle>
            <a:lvl1pPr algn="l">
              <a:lnSpc>
                <a:spcPts val="4000"/>
              </a:lnSpc>
              <a:defRPr sz="3733" b="1" baseline="0">
                <a:solidFill>
                  <a:srgbClr val="526681"/>
                </a:solidFill>
                <a:effectLst/>
                <a:latin typeface="Calibri" pitchFamily="34" charset="0"/>
              </a:defRPr>
            </a:lvl1pPr>
          </a:lstStyle>
          <a:p>
            <a:endParaRPr lang="en-US" dirty="0"/>
          </a:p>
        </p:txBody>
      </p:sp>
      <p:sp>
        <p:nvSpPr>
          <p:cNvPr id="3" name="Content Placeholder 2"/>
          <p:cNvSpPr>
            <a:spLocks noGrp="1"/>
          </p:cNvSpPr>
          <p:nvPr>
            <p:ph idx="1"/>
          </p:nvPr>
        </p:nvSpPr>
        <p:spPr>
          <a:xfrm>
            <a:off x="609602" y="1600202"/>
            <a:ext cx="5172892" cy="4191000"/>
          </a:xfrm>
          <a:prstGeom prst="rect">
            <a:avLst/>
          </a:prstGeom>
        </p:spPr>
        <p:txBody>
          <a:bodyPr/>
          <a:lstStyle>
            <a:lvl1pPr marL="457171" indent="-457171">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35" indent="-380976">
              <a:buClr>
                <a:srgbClr val="005984"/>
              </a:buClr>
              <a:buSzPct val="100000"/>
              <a:buFont typeface="Arial" panose="020B0604020202020204" pitchFamily="34" charset="0"/>
              <a:buChar char="•"/>
              <a:defRPr sz="2667">
                <a:solidFill>
                  <a:schemeClr val="accent4">
                    <a:lumMod val="75000"/>
                  </a:schemeClr>
                </a:solidFill>
              </a:defRPr>
            </a:lvl2pPr>
            <a:lvl3pPr>
              <a:buClr>
                <a:srgbClr val="C00000"/>
              </a:buClr>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10" y="1600202"/>
            <a:ext cx="5172892" cy="4191000"/>
          </a:xfrm>
          <a:prstGeom prst="rect">
            <a:avLst/>
          </a:prstGeom>
        </p:spPr>
        <p:txBody>
          <a:bodyPr/>
          <a:lstStyle>
            <a:lvl1pPr marL="457171" indent="-457171">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35" indent="-380976">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5" name="Rectangle 4"/>
          <p:cNvSpPr/>
          <p:nvPr userDrawn="1"/>
        </p:nvSpPr>
        <p:spPr>
          <a:xfrm>
            <a:off x="3" y="6735515"/>
            <a:ext cx="7537836" cy="128831"/>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p:cNvSpPr/>
          <p:nvPr userDrawn="1"/>
        </p:nvSpPr>
        <p:spPr>
          <a:xfrm>
            <a:off x="7537838" y="6735515"/>
            <a:ext cx="943555" cy="128831"/>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p:cNvSpPr/>
          <p:nvPr userDrawn="1"/>
        </p:nvSpPr>
        <p:spPr>
          <a:xfrm>
            <a:off x="8481393" y="6735515"/>
            <a:ext cx="943555" cy="128831"/>
          </a:xfrm>
          <a:prstGeom prst="rect">
            <a:avLst/>
          </a:prstGeom>
          <a:solidFill>
            <a:srgbClr val="718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userDrawn="1"/>
        </p:nvSpPr>
        <p:spPr>
          <a:xfrm>
            <a:off x="9424948" y="6735515"/>
            <a:ext cx="943555" cy="128831"/>
          </a:xfrm>
          <a:prstGeom prst="rect">
            <a:avLst/>
          </a:prstGeom>
          <a:solidFill>
            <a:srgbClr val="B50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userDrawn="1"/>
        </p:nvSpPr>
        <p:spPr>
          <a:xfrm>
            <a:off x="10368501" y="6735515"/>
            <a:ext cx="943555" cy="128831"/>
          </a:xfrm>
          <a:prstGeom prst="rect">
            <a:avLst/>
          </a:prstGeom>
          <a:solidFill>
            <a:srgbClr val="7A8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userDrawn="1"/>
        </p:nvSpPr>
        <p:spPr>
          <a:xfrm>
            <a:off x="11312056" y="6735514"/>
            <a:ext cx="879944" cy="122488"/>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314957482"/>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Custom Layout">
    <p:bg>
      <p:bgPr>
        <a:solidFill>
          <a:srgbClr val="5266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345" y="366185"/>
            <a:ext cx="3448593" cy="5892376"/>
          </a:xfrm>
          <a:prstGeom prst="rect">
            <a:avLst/>
          </a:prstGeom>
        </p:spPr>
        <p:txBody>
          <a:bodyPr/>
          <a:lstStyle>
            <a:lvl1pPr algn="l">
              <a:defRPr sz="3200">
                <a:solidFill>
                  <a:schemeClr val="bg2"/>
                </a:solidFill>
                <a:latin typeface="Calibri" panose="020F0502020204030204" pitchFamily="34" charset="0"/>
              </a:defRPr>
            </a:lvl1pPr>
          </a:lstStyle>
          <a:p>
            <a:r>
              <a:rPr lang="en-US" dirty="0"/>
              <a:t>Click to edit Master title style</a:t>
            </a:r>
          </a:p>
        </p:txBody>
      </p:sp>
      <p:sp>
        <p:nvSpPr>
          <p:cNvPr id="3" name="Rectangle 2"/>
          <p:cNvSpPr/>
          <p:nvPr userDrawn="1"/>
        </p:nvSpPr>
        <p:spPr>
          <a:xfrm>
            <a:off x="1" y="6735513"/>
            <a:ext cx="7537836" cy="128831"/>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dirty="0"/>
          </a:p>
        </p:txBody>
      </p:sp>
      <p:sp>
        <p:nvSpPr>
          <p:cNvPr id="4" name="Rectangle 3"/>
          <p:cNvSpPr/>
          <p:nvPr userDrawn="1"/>
        </p:nvSpPr>
        <p:spPr>
          <a:xfrm>
            <a:off x="7537838" y="6735513"/>
            <a:ext cx="943555" cy="128831"/>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dirty="0"/>
          </a:p>
        </p:txBody>
      </p:sp>
      <p:sp>
        <p:nvSpPr>
          <p:cNvPr id="5" name="Rectangle 4"/>
          <p:cNvSpPr/>
          <p:nvPr userDrawn="1"/>
        </p:nvSpPr>
        <p:spPr>
          <a:xfrm>
            <a:off x="8481392" y="6735513"/>
            <a:ext cx="943555" cy="128831"/>
          </a:xfrm>
          <a:prstGeom prst="rect">
            <a:avLst/>
          </a:prstGeom>
          <a:solidFill>
            <a:srgbClr val="718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dirty="0"/>
          </a:p>
        </p:txBody>
      </p:sp>
      <p:sp>
        <p:nvSpPr>
          <p:cNvPr id="6" name="Rectangle 5"/>
          <p:cNvSpPr/>
          <p:nvPr userDrawn="1"/>
        </p:nvSpPr>
        <p:spPr>
          <a:xfrm>
            <a:off x="9424947" y="6735513"/>
            <a:ext cx="943555" cy="128831"/>
          </a:xfrm>
          <a:prstGeom prst="rect">
            <a:avLst/>
          </a:prstGeom>
          <a:solidFill>
            <a:srgbClr val="B50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dirty="0"/>
          </a:p>
        </p:txBody>
      </p:sp>
      <p:sp>
        <p:nvSpPr>
          <p:cNvPr id="7" name="Rectangle 6"/>
          <p:cNvSpPr/>
          <p:nvPr userDrawn="1"/>
        </p:nvSpPr>
        <p:spPr>
          <a:xfrm>
            <a:off x="10368501" y="6735513"/>
            <a:ext cx="943555" cy="128831"/>
          </a:xfrm>
          <a:prstGeom prst="rect">
            <a:avLst/>
          </a:prstGeom>
          <a:solidFill>
            <a:srgbClr val="7A8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dirty="0"/>
          </a:p>
        </p:txBody>
      </p:sp>
      <p:sp>
        <p:nvSpPr>
          <p:cNvPr id="8" name="Rectangle 7"/>
          <p:cNvSpPr/>
          <p:nvPr userDrawn="1"/>
        </p:nvSpPr>
        <p:spPr>
          <a:xfrm>
            <a:off x="11312056" y="6735514"/>
            <a:ext cx="879944" cy="122488"/>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dirty="0"/>
          </a:p>
        </p:txBody>
      </p:sp>
    </p:spTree>
    <p:extLst>
      <p:ext uri="{BB962C8B-B14F-4D97-AF65-F5344CB8AC3E}">
        <p14:creationId xmlns:p14="http://schemas.microsoft.com/office/powerpoint/2010/main" val="98605517"/>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extLst>
    <p:ext uri="{DCECCB84-F9BA-43D5-87BE-67443E8EF086}">
      <p15:sldGuideLst xmlns:p15="http://schemas.microsoft.com/office/powerpoint/2012/main">
        <p15:guide id="1" pos="192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804772258"/>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48FA059B-5711-4EA0-9932-651924D56E86}"/>
              </a:ext>
            </a:extLst>
          </p:cNvPr>
          <p:cNvSpPr txBox="1">
            <a:spLocks/>
          </p:cNvSpPr>
          <p:nvPr userDrawn="1"/>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rgbClr val="00213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pic>
        <p:nvPicPr>
          <p:cNvPr id="8" name="Picture 2">
            <a:extLst>
              <a:ext uri="{FF2B5EF4-FFF2-40B4-BE49-F238E27FC236}">
                <a16:creationId xmlns:a16="http://schemas.microsoft.com/office/drawing/2014/main" id="{85A4E157-5F11-4E54-9FB4-D963ECA78A2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19892" y="53457"/>
            <a:ext cx="1735858" cy="99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567019"/>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09B8FEB6-6F07-4B31-B36C-FE054CB3742F}"/>
              </a:ext>
            </a:extLst>
          </p:cNvPr>
          <p:cNvSpPr txBox="1">
            <a:spLocks/>
          </p:cNvSpPr>
          <p:nvPr userDrawn="1"/>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rgbClr val="00213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pic>
        <p:nvPicPr>
          <p:cNvPr id="8" name="Picture 2">
            <a:extLst>
              <a:ext uri="{FF2B5EF4-FFF2-40B4-BE49-F238E27FC236}">
                <a16:creationId xmlns:a16="http://schemas.microsoft.com/office/drawing/2014/main" id="{16114661-8899-4811-9FAA-86693F66927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56142" y="69767"/>
            <a:ext cx="1735858" cy="99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400794"/>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2525702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15898209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2"/>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43554138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8415177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2"/>
            <a:ext cx="12192000" cy="230399"/>
          </a:xfrm>
          <a:prstGeom prst="rect">
            <a:avLst/>
          </a:prstGeom>
        </p:spPr>
      </p:pic>
      <p:sp>
        <p:nvSpPr>
          <p:cNvPr id="7" name="Slide Number Placeholder 2">
            <a:extLst>
              <a:ext uri="{FF2B5EF4-FFF2-40B4-BE49-F238E27FC236}">
                <a16:creationId xmlns:a16="http://schemas.microsoft.com/office/drawing/2014/main" id="{48FA059B-5711-4EA0-9932-651924D56E86}"/>
              </a:ext>
            </a:extLst>
          </p:cNvPr>
          <p:cNvSpPr txBox="1">
            <a:spLocks/>
          </p:cNvSpPr>
          <p:nvPr userDrawn="1"/>
        </p:nvSpPr>
        <p:spPr>
          <a:xfrm>
            <a:off x="8610600" y="6356351"/>
            <a:ext cx="2743200" cy="365125"/>
          </a:xfrm>
          <a:prstGeom prst="rect">
            <a:avLst/>
          </a:prstGeom>
        </p:spPr>
        <p:txBody>
          <a:bodyPr/>
          <a:lstStyle>
            <a:defPPr>
              <a:defRPr lang="en-US"/>
            </a:defPPr>
            <a:lvl1pPr marL="0" algn="r" defTabSz="914400" rtl="0" eaLnBrk="1" latinLnBrk="0" hangingPunct="1">
              <a:defRPr sz="1800" b="1" kern="1200">
                <a:solidFill>
                  <a:srgbClr val="00213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pic>
        <p:nvPicPr>
          <p:cNvPr id="8" name="Picture 2">
            <a:extLst>
              <a:ext uri="{FF2B5EF4-FFF2-40B4-BE49-F238E27FC236}">
                <a16:creationId xmlns:a16="http://schemas.microsoft.com/office/drawing/2014/main" id="{65DB6AE9-8E8B-48FB-A99F-E36B2318936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8386" y="53457"/>
            <a:ext cx="1735858" cy="99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173110"/>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2"/>
            <a:ext cx="12192000" cy="230399"/>
          </a:xfrm>
          <a:prstGeom prst="rect">
            <a:avLst/>
          </a:prstGeom>
        </p:spPr>
      </p:pic>
      <p:sp>
        <p:nvSpPr>
          <p:cNvPr id="7" name="Slide Number Placeholder 2">
            <a:extLst>
              <a:ext uri="{FF2B5EF4-FFF2-40B4-BE49-F238E27FC236}">
                <a16:creationId xmlns:a16="http://schemas.microsoft.com/office/drawing/2014/main" id="{09B8FEB6-6F07-4B31-B36C-FE054CB3742F}"/>
              </a:ext>
            </a:extLst>
          </p:cNvPr>
          <p:cNvSpPr txBox="1">
            <a:spLocks/>
          </p:cNvSpPr>
          <p:nvPr userDrawn="1"/>
        </p:nvSpPr>
        <p:spPr>
          <a:xfrm>
            <a:off x="8610600" y="6356351"/>
            <a:ext cx="2743200" cy="365125"/>
          </a:xfrm>
          <a:prstGeom prst="rect">
            <a:avLst/>
          </a:prstGeom>
        </p:spPr>
        <p:txBody>
          <a:bodyPr/>
          <a:lstStyle>
            <a:defPPr>
              <a:defRPr lang="en-US"/>
            </a:defPPr>
            <a:lvl1pPr marL="0" algn="r" defTabSz="914400" rtl="0" eaLnBrk="1" latinLnBrk="0" hangingPunct="1">
              <a:defRPr sz="1800" b="1" kern="1200">
                <a:solidFill>
                  <a:srgbClr val="00213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pic>
        <p:nvPicPr>
          <p:cNvPr id="8" name="Picture 2">
            <a:extLst>
              <a:ext uri="{FF2B5EF4-FFF2-40B4-BE49-F238E27FC236}">
                <a16:creationId xmlns:a16="http://schemas.microsoft.com/office/drawing/2014/main" id="{C25C748E-8299-4709-B3F3-EA72F533EDA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8386" y="26634"/>
            <a:ext cx="1735858" cy="99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3161652"/>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34280193"/>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5" y="3662434"/>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9"/>
            <a:ext cx="12192000" cy="1176713"/>
          </a:xfrm>
          <a:prstGeom prst="rect">
            <a:avLst/>
          </a:prstGeom>
        </p:spPr>
      </p:pic>
    </p:spTree>
    <p:extLst>
      <p:ext uri="{BB962C8B-B14F-4D97-AF65-F5344CB8AC3E}">
        <p14:creationId xmlns:p14="http://schemas.microsoft.com/office/powerpoint/2010/main" val="149790949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6.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theme" Target="../theme/theme10.xml"/><Relationship Id="rId5" Type="http://schemas.openxmlformats.org/officeDocument/2006/relationships/slideLayout" Target="../slideLayouts/slideLayout88.xml"/><Relationship Id="rId4" Type="http://schemas.openxmlformats.org/officeDocument/2006/relationships/slideLayout" Target="../slideLayouts/slideLayout8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theme" Target="../theme/theme11.xml"/><Relationship Id="rId5" Type="http://schemas.openxmlformats.org/officeDocument/2006/relationships/slideLayout" Target="../slideLayouts/slideLayout93.xml"/><Relationship Id="rId4" Type="http://schemas.openxmlformats.org/officeDocument/2006/relationships/slideLayout" Target="../slideLayouts/slideLayout9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4.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5.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8.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9.pn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21763894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00705909"/>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943577379"/>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5780431"/>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372583681"/>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6D5CE-5296-4CD9-AAD5-6B0BF896E1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18C7B0-F19B-4A05-A251-047A91956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C01BA-27B0-46F4-9C36-0119A305D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54369C9F-6862-493C-9160-01434A272A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2">
            <a:extLst>
              <a:ext uri="{FF2B5EF4-FFF2-40B4-BE49-F238E27FC236}">
                <a16:creationId xmlns:a16="http://schemas.microsoft.com/office/drawing/2014/main" id="{2BF372E6-E823-49D2-B2CC-97B1AC76257A}"/>
              </a:ext>
            </a:extLst>
          </p:cNvPr>
          <p:cNvSpPr txBox="1">
            <a:spLocks/>
          </p:cNvSpPr>
          <p:nvPr userDrawn="1"/>
        </p:nvSpPr>
        <p:spPr>
          <a:xfrm>
            <a:off x="8610600" y="6338656"/>
            <a:ext cx="2743200" cy="382819"/>
          </a:xfrm>
          <a:prstGeom prst="rect">
            <a:avLst/>
          </a:prstGeom>
        </p:spPr>
        <p:txBody>
          <a:bodyPr/>
          <a:lstStyle>
            <a:defPPr>
              <a:defRPr lang="en-US"/>
            </a:defPPr>
            <a:lvl1pPr marL="0" algn="r" defTabSz="914400" rtl="0" eaLnBrk="1" latinLnBrk="0" hangingPunct="1">
              <a:defRPr sz="18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0" i="0" u="none" strike="noStrike" kern="1200" cap="none" spc="0" normalizeH="0" baseline="0" noProof="0" smtClean="0">
                <a:ln>
                  <a:noFill/>
                </a:ln>
                <a:solidFill>
                  <a:srgbClr val="0F56DC"/>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F56DC"/>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28307637"/>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 id="2147484196" r:id="rId13"/>
    <p:sldLayoutId id="2147484197"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8B850-4439-496F-8322-B2C842C3FA74}" type="slidenum">
              <a:rPr lang="en-US" smtClean="0"/>
              <a:t>‹#›</a:t>
            </a:fld>
            <a:endParaRPr lang="en-US" dirty="0"/>
          </a:p>
        </p:txBody>
      </p:sp>
    </p:spTree>
    <p:extLst>
      <p:ext uri="{BB962C8B-B14F-4D97-AF65-F5344CB8AC3E}">
        <p14:creationId xmlns:p14="http://schemas.microsoft.com/office/powerpoint/2010/main" val="3229020566"/>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 id="2147484217" r:id="rId13"/>
    <p:sldLayoutId id="2147484218"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076632467"/>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466442182"/>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057C7-3881-4CF0-A23F-9A3F2C107FD1}" type="datetime1">
              <a:rPr lang="en-US" smtClean="0"/>
              <a:t>4/26/2021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93C2E-233E-4C5B-9B04-F24EAFDB3B09}" type="slidenum">
              <a:rPr lang="en-US" smtClean="0"/>
              <a:t>‹#›</a:t>
            </a:fld>
            <a:endParaRPr lang="en-US" dirty="0"/>
          </a:p>
        </p:txBody>
      </p:sp>
    </p:spTree>
    <p:extLst>
      <p:ext uri="{BB962C8B-B14F-4D97-AF65-F5344CB8AC3E}">
        <p14:creationId xmlns:p14="http://schemas.microsoft.com/office/powerpoint/2010/main" val="1797162629"/>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4" r:id="rId11"/>
    <p:sldLayoutId id="2147484305" r:id="rId12"/>
  </p:sldLayoutIdLst>
  <p:hf hdr="0" ftr="0" dt="0"/>
  <p:txStyles>
    <p:titleStyle>
      <a:lvl1pPr algn="l" defTabSz="91436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C8A4D-CE33-4A8B-A444-AAEBAFB98948}" type="datetime1">
              <a:rPr lang="en-US" smtClean="0"/>
              <a:t>4/26/2021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93C2E-233E-4C5B-9B04-F24EAFDB3B09}" type="slidenum">
              <a:rPr lang="en-US" smtClean="0"/>
              <a:t>‹#›</a:t>
            </a:fld>
            <a:endParaRPr lang="en-US" dirty="0"/>
          </a:p>
        </p:txBody>
      </p:sp>
      <p:pic>
        <p:nvPicPr>
          <p:cNvPr id="7" name="Picture 6">
            <a:extLst>
              <a:ext uri="{FF2B5EF4-FFF2-40B4-BE49-F238E27FC236}">
                <a16:creationId xmlns:a16="http://schemas.microsoft.com/office/drawing/2014/main" id="{9FED712E-BDE7-439C-96FC-BF73EAA5F708}"/>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91086"/>
          <a:stretch/>
        </p:blipFill>
        <p:spPr>
          <a:xfrm>
            <a:off x="1" y="6363180"/>
            <a:ext cx="12191999" cy="494821"/>
          </a:xfrm>
          <a:prstGeom prst="rect">
            <a:avLst/>
          </a:prstGeom>
        </p:spPr>
      </p:pic>
    </p:spTree>
    <p:extLst>
      <p:ext uri="{BB962C8B-B14F-4D97-AF65-F5344CB8AC3E}">
        <p14:creationId xmlns:p14="http://schemas.microsoft.com/office/powerpoint/2010/main" val="141210489"/>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 id="2147484319" r:id="rId13"/>
  </p:sldLayoutIdLst>
  <p:hf hdr="0" ftr="0" dt="0"/>
  <p:txStyles>
    <p:titleStyle>
      <a:lvl1pPr algn="l" defTabSz="91436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17.xml"/><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7.xml"/></Relationships>
</file>

<file path=ppt/slides/_rels/slide26.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25.xml"/><Relationship Id="rId1" Type="http://schemas.openxmlformats.org/officeDocument/2006/relationships/slideLayout" Target="../slideLayouts/slideLayout7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7.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surveillance/dmi/index.html" TargetMode="External"/><Relationship Id="rId2" Type="http://schemas.openxmlformats.org/officeDocument/2006/relationships/notesSlide" Target="../notesSlides/notesSlide29.xml"/><Relationship Id="rId1" Type="http://schemas.openxmlformats.org/officeDocument/2006/relationships/slideLayout" Target="../slideLayouts/slideLayout77.xml"/><Relationship Id="rId4" Type="http://schemas.openxmlformats.org/officeDocument/2006/relationships/hyperlink" Target="mailto:EDX@cdc.gov"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7.xml"/></Relationships>
</file>

<file path=ppt/slides/_rels/slide37.xml.rels><?xml version="1.0" encoding="UTF-8" standalone="yes"?>
<Relationships xmlns="http://schemas.openxmlformats.org/package/2006/relationships"><Relationship Id="rId3" Type="http://schemas.openxmlformats.org/officeDocument/2006/relationships/hyperlink" Target="https://www.cdc.gov/surveillance/dmi/index.html" TargetMode="External"/><Relationship Id="rId2" Type="http://schemas.openxmlformats.org/officeDocument/2006/relationships/notesSlide" Target="../notesSlides/notesSlide35.xml"/><Relationship Id="rId1" Type="http://schemas.openxmlformats.org/officeDocument/2006/relationships/slideLayout" Target="../slideLayouts/slideLayout77.xml"/><Relationship Id="rId4" Type="http://schemas.openxmlformats.org/officeDocument/2006/relationships/hyperlink" Target="mailto:EDX@cdc.gov"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s://www.cdc.gov/nndss/trc/news/" TargetMode="External"/><Relationship Id="rId2" Type="http://schemas.openxmlformats.org/officeDocument/2006/relationships/notesSlide" Target="../notesSlides/notesSlide37.xml"/><Relationship Id="rId1" Type="http://schemas.openxmlformats.org/officeDocument/2006/relationships/slideLayout" Target="../slideLayouts/slideLayout48.xml"/><Relationship Id="rId6" Type="http://schemas.openxmlformats.org/officeDocument/2006/relationships/hyperlink" Target="https://www.cdc.gov/nndss/trc/onboarding/eshare.html" TargetMode="External"/><Relationship Id="rId5" Type="http://schemas.openxmlformats.org/officeDocument/2006/relationships/hyperlink" Target="mailto:edx@cdc.gov" TargetMode="External"/><Relationship Id="rId4" Type="http://schemas.openxmlformats.org/officeDocument/2006/relationships/hyperlink" Target="https://www.cdc.gov/nndss/trc/"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76.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7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5.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package" Target="../embeddings/Microsoft_PowerPoint_Slide.sldx"/></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1076445" y="1777473"/>
            <a:ext cx="10616201" cy="1954007"/>
          </a:xfrm>
        </p:spPr>
        <p:txBody>
          <a:bodyPr>
            <a:normAutofit/>
          </a:bodyPr>
          <a:lstStyle/>
          <a:p>
            <a:pPr>
              <a:lnSpc>
                <a:spcPct val="100000"/>
              </a:lnSpc>
            </a:pPr>
            <a:r>
              <a:rPr lang="en-US" sz="3200" dirty="0">
                <a:solidFill>
                  <a:srgbClr val="005DAB"/>
                </a:solidFill>
              </a:rPr>
              <a:t>NNDSS Modernization Initiative (NMI): </a:t>
            </a:r>
            <a:br>
              <a:rPr lang="en-US" sz="3200" dirty="0">
                <a:solidFill>
                  <a:srgbClr val="005DAB"/>
                </a:solidFill>
              </a:rPr>
            </a:br>
            <a:r>
              <a:rPr lang="en-US" sz="3200" dirty="0">
                <a:solidFill>
                  <a:srgbClr val="005DAB"/>
                </a:solidFill>
              </a:rPr>
              <a:t>September eSHARE Webinar</a:t>
            </a:r>
            <a:br>
              <a:rPr lang="en-US" sz="3200" dirty="0">
                <a:solidFill>
                  <a:srgbClr val="005DAB"/>
                </a:solidFill>
              </a:rPr>
            </a:br>
            <a:endParaRPr lang="en-US" altLang="en-US" sz="3200" dirty="0">
              <a:solidFill>
                <a:srgbClr val="FF0000"/>
              </a:solidFill>
            </a:endParaRPr>
          </a:p>
        </p:txBody>
      </p:sp>
      <p:sp>
        <p:nvSpPr>
          <p:cNvPr id="7" name="Text Placeholder 5"/>
          <p:cNvSpPr>
            <a:spLocks noGrp="1"/>
          </p:cNvSpPr>
          <p:nvPr>
            <p:ph type="body" sz="quarter" idx="10"/>
          </p:nvPr>
        </p:nvSpPr>
        <p:spPr>
          <a:xfrm>
            <a:off x="457198" y="6077224"/>
            <a:ext cx="6128797" cy="437877"/>
          </a:xfrm>
        </p:spPr>
        <p:txBody>
          <a:bodyPr/>
          <a:lstStyle/>
          <a:p>
            <a:r>
              <a:rPr lang="en-US" b="1" dirty="0">
                <a:solidFill>
                  <a:srgbClr val="005DAB"/>
                </a:solidFill>
                <a:ea typeface="+mj-ea"/>
                <a:cs typeface="+mj-cs"/>
              </a:rPr>
              <a:t>Division of Health Informatics and Surveillance</a:t>
            </a:r>
            <a:endParaRPr lang="en-US" b="1" dirty="0"/>
          </a:p>
        </p:txBody>
      </p:sp>
      <p:pic>
        <p:nvPicPr>
          <p:cNvPr id="6" name="Picture 5"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8" y="4513395"/>
            <a:ext cx="3981359" cy="1563829"/>
          </a:xfrm>
          <a:prstGeom prst="rect">
            <a:avLst/>
          </a:prstGeom>
        </p:spPr>
      </p:pic>
      <p:sp>
        <p:nvSpPr>
          <p:cNvPr id="2" name="Rectangle 1"/>
          <p:cNvSpPr/>
          <p:nvPr/>
        </p:nvSpPr>
        <p:spPr>
          <a:xfrm>
            <a:off x="8398565" y="6077224"/>
            <a:ext cx="27916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September 15, 2020 </a:t>
            </a: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4" name="Slide Number Placeholder 3">
            <a:extLst>
              <a:ext uri="{FF2B5EF4-FFF2-40B4-BE49-F238E27FC236}">
                <a16:creationId xmlns:a16="http://schemas.microsoft.com/office/drawing/2014/main" id="{92A56756-8156-4751-93FF-584ED1DACE7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9948664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Transformation Needed</a:t>
            </a:r>
          </a:p>
        </p:txBody>
      </p:sp>
      <p:sp>
        <p:nvSpPr>
          <p:cNvPr id="3" name="Content Placeholder 2"/>
          <p:cNvSpPr>
            <a:spLocks noGrp="1"/>
          </p:cNvSpPr>
          <p:nvPr>
            <p:ph type="body" sz="quarter" idx="10"/>
          </p:nvPr>
        </p:nvSpPr>
        <p:spPr>
          <a:xfrm>
            <a:off x="609600" y="1545167"/>
            <a:ext cx="10972800" cy="4455584"/>
          </a:xfrm>
        </p:spPr>
        <p:txBody>
          <a:bodyPr numCol="2"/>
          <a:lstStyle/>
          <a:p>
            <a:pPr marL="0" indent="0">
              <a:buNone/>
            </a:pPr>
            <a:r>
              <a:rPr lang="en-US" u="sng" dirty="0"/>
              <a:t>Surveillance System</a:t>
            </a:r>
          </a:p>
          <a:p>
            <a:pPr marL="0" indent="0">
              <a:buNone/>
            </a:pPr>
            <a:endParaRPr lang="en-US" u="sng" dirty="0"/>
          </a:p>
          <a:p>
            <a:pPr marL="0" indent="0">
              <a:buNone/>
            </a:pPr>
            <a:r>
              <a:rPr lang="en-US" b="1" dirty="0"/>
              <a:t>Is the patient a healthcare </a:t>
            </a:r>
          </a:p>
          <a:p>
            <a:pPr marL="0" indent="0">
              <a:buNone/>
            </a:pPr>
            <a:r>
              <a:rPr lang="en-US" b="1" dirty="0"/>
              <a:t>worker in the United States?</a:t>
            </a:r>
            <a:endParaRPr lang="en-US" dirty="0"/>
          </a:p>
          <a:p>
            <a:pPr marL="0" indent="0">
              <a:buNone/>
            </a:pPr>
            <a:endParaRPr lang="en-US" u="sng" dirty="0"/>
          </a:p>
          <a:p>
            <a:pPr marL="0" indent="0">
              <a:buNone/>
            </a:pPr>
            <a:endParaRPr lang="en-US" u="sng" dirty="0"/>
          </a:p>
          <a:p>
            <a:pPr marL="0" indent="0">
              <a:buNone/>
            </a:pPr>
            <a:endParaRPr lang="en-US" u="sng" dirty="0"/>
          </a:p>
          <a:p>
            <a:pPr marL="0" indent="0">
              <a:buNone/>
            </a:pPr>
            <a:endParaRPr lang="en-US" u="sng" dirty="0"/>
          </a:p>
          <a:p>
            <a:pPr marL="0" indent="0">
              <a:buNone/>
            </a:pPr>
            <a:endParaRPr lang="en-US" u="sng" dirty="0"/>
          </a:p>
          <a:p>
            <a:pPr marL="0" indent="0">
              <a:buNone/>
            </a:pPr>
            <a:r>
              <a:rPr lang="en-US" u="sng" dirty="0"/>
              <a:t>HL7 Notification Message</a:t>
            </a:r>
            <a:endParaRPr lang="en-US" dirty="0"/>
          </a:p>
          <a:p>
            <a:pPr marL="0" indent="0">
              <a:buNone/>
            </a:pPr>
            <a:endParaRPr lang="en-US" dirty="0"/>
          </a:p>
          <a:p>
            <a:pPr marL="0" indent="0">
              <a:buNone/>
            </a:pPr>
            <a:r>
              <a:rPr lang="en-US" dirty="0"/>
              <a:t>OBX|XX|TX|77999-1^Comment^LN||</a:t>
            </a:r>
            <a:r>
              <a:rPr lang="en-US" b="1" dirty="0"/>
              <a:t>HCWYes</a:t>
            </a:r>
            <a:r>
              <a:rPr lang="en-US" dirty="0"/>
              <a:t>||||||F</a:t>
            </a:r>
          </a:p>
        </p:txBody>
      </p:sp>
      <p:pic>
        <p:nvPicPr>
          <p:cNvPr id="10" name="Picture 9" descr="Selecting Yes, No, or Unknown">
            <a:extLst>
              <a:ext uri="{FF2B5EF4-FFF2-40B4-BE49-F238E27FC236}">
                <a16:creationId xmlns:a16="http://schemas.microsoft.com/office/drawing/2014/main" id="{F86306A5-B11A-F142-A868-9A486A54FDCE}"/>
              </a:ext>
            </a:extLst>
          </p:cNvPr>
          <p:cNvPicPr/>
          <p:nvPr/>
        </p:nvPicPr>
        <p:blipFill rotWithShape="1">
          <a:blip r:embed="rId3"/>
          <a:srcRect l="858" t="30113" r="96473" b="62654"/>
          <a:stretch/>
        </p:blipFill>
        <p:spPr bwMode="auto">
          <a:xfrm>
            <a:off x="714783" y="3679370"/>
            <a:ext cx="2191703" cy="1404257"/>
          </a:xfrm>
          <a:prstGeom prst="rect">
            <a:avLst/>
          </a:prstGeom>
          <a:ln>
            <a:noFill/>
          </a:ln>
          <a:extLst>
            <a:ext uri="{53640926-AAD7-44D8-BBD7-CCE9431645EC}">
              <a14:shadowObscured xmlns:a14="http://schemas.microsoft.com/office/drawing/2010/main"/>
            </a:ext>
          </a:extLst>
        </p:spPr>
      </p:pic>
      <p:sp>
        <p:nvSpPr>
          <p:cNvPr id="11" name="Arrow: Right 5">
            <a:extLst>
              <a:ext uri="{FF2B5EF4-FFF2-40B4-BE49-F238E27FC236}">
                <a16:creationId xmlns:a16="http://schemas.microsoft.com/office/drawing/2014/main" id="{9516A601-9615-B54E-8AD2-43A0AA28361E}"/>
              </a:ext>
              <a:ext uri="{C183D7F6-B498-43B3-948B-1728B52AA6E4}">
                <adec:decorative xmlns:adec="http://schemas.microsoft.com/office/drawing/2017/decorative" val="1"/>
              </a:ext>
            </a:extLst>
          </p:cNvPr>
          <p:cNvSpPr/>
          <p:nvPr/>
        </p:nvSpPr>
        <p:spPr>
          <a:xfrm>
            <a:off x="4891722" y="2719294"/>
            <a:ext cx="884555" cy="278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Tree>
    <p:extLst>
      <p:ext uri="{BB962C8B-B14F-4D97-AF65-F5344CB8AC3E}">
        <p14:creationId xmlns:p14="http://schemas.microsoft.com/office/powerpoint/2010/main" val="373720082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altLang="en-US" dirty="0"/>
              <a:t>Options for Implementation</a:t>
            </a:r>
            <a:endParaRPr lang="en-US" dirty="0"/>
          </a:p>
        </p:txBody>
      </p:sp>
      <p:sp>
        <p:nvSpPr>
          <p:cNvPr id="3" name="Content Placeholder 2"/>
          <p:cNvSpPr>
            <a:spLocks noGrp="1"/>
          </p:cNvSpPr>
          <p:nvPr>
            <p:ph type="body" sz="quarter" idx="10"/>
          </p:nvPr>
        </p:nvSpPr>
        <p:spPr>
          <a:xfrm>
            <a:off x="609600" y="1545167"/>
            <a:ext cx="10972800" cy="4455584"/>
          </a:xfrm>
        </p:spPr>
        <p:txBody>
          <a:bodyPr/>
          <a:lstStyle/>
          <a:p>
            <a:r>
              <a:rPr lang="en-US" sz="2800" dirty="0"/>
              <a:t>Sample code and configuration are provided whether you are using the template route or scripting it in a mapper filter</a:t>
            </a:r>
            <a:endParaRPr lang="en-US" sz="3200" dirty="0"/>
          </a:p>
          <a:p>
            <a:pPr lvl="1"/>
            <a:r>
              <a:rPr lang="en-US" sz="2800" dirty="0"/>
              <a:t>Template route: Update the NMI_MAPPING_DEFINITION table and the NMI_LOCAL_LOOKUP.  Sample code to place in the custom code section provided</a:t>
            </a:r>
            <a:endParaRPr lang="en-US" sz="3200" dirty="0"/>
          </a:p>
          <a:p>
            <a:pPr lvl="1"/>
            <a:r>
              <a:rPr lang="en-US" sz="2800" dirty="0"/>
              <a:t>Mapper route: Entries in a lookup table to return values and sample code provided for reference</a:t>
            </a:r>
            <a:endParaRPr lang="en-US" sz="3200" dirty="0"/>
          </a:p>
          <a:p>
            <a:endParaRPr lang="en-US" dirty="0"/>
          </a:p>
        </p:txBody>
      </p:sp>
    </p:spTree>
    <p:extLst>
      <p:ext uri="{BB962C8B-B14F-4D97-AF65-F5344CB8AC3E}">
        <p14:creationId xmlns:p14="http://schemas.microsoft.com/office/powerpoint/2010/main" val="207465670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1" y="259039"/>
            <a:ext cx="10972800" cy="624188"/>
          </a:xfrm>
        </p:spPr>
        <p:txBody>
          <a:bodyPr/>
          <a:lstStyle/>
          <a:p>
            <a:r>
              <a:rPr lang="en-US" altLang="en-US" dirty="0"/>
              <a:t>Demo on the Update-Template Route</a:t>
            </a:r>
            <a:endParaRPr lang="en-US" dirty="0"/>
          </a:p>
        </p:txBody>
      </p:sp>
      <p:sp>
        <p:nvSpPr>
          <p:cNvPr id="6" name="TextBox 5">
            <a:extLst>
              <a:ext uri="{FF2B5EF4-FFF2-40B4-BE49-F238E27FC236}">
                <a16:creationId xmlns:a16="http://schemas.microsoft.com/office/drawing/2014/main" id="{EF9AB60F-AD83-4F5D-A857-B57917C83C99}"/>
              </a:ext>
            </a:extLst>
          </p:cNvPr>
          <p:cNvSpPr txBox="1"/>
          <p:nvPr/>
        </p:nvSpPr>
        <p:spPr>
          <a:xfrm>
            <a:off x="441615" y="974684"/>
            <a:ext cx="41212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F56DC"/>
                </a:solidFill>
                <a:effectLst/>
                <a:uLnTx/>
                <a:uFillTx/>
                <a:latin typeface="Myriad Web Pro"/>
                <a:ea typeface="+mn-ea"/>
                <a:cs typeface="+mn-cs"/>
              </a:rPr>
              <a:t>NMI_MAPPING_DEFINITION</a:t>
            </a:r>
          </a:p>
        </p:txBody>
      </p:sp>
      <p:sp>
        <p:nvSpPr>
          <p:cNvPr id="10" name="TextBox 9">
            <a:extLst>
              <a:ext uri="{FF2B5EF4-FFF2-40B4-BE49-F238E27FC236}">
                <a16:creationId xmlns:a16="http://schemas.microsoft.com/office/drawing/2014/main" id="{63861641-6958-4A3E-8667-7DF4C901BC62}"/>
              </a:ext>
            </a:extLst>
          </p:cNvPr>
          <p:cNvSpPr txBox="1"/>
          <p:nvPr/>
        </p:nvSpPr>
        <p:spPr>
          <a:xfrm>
            <a:off x="609601" y="4009461"/>
            <a:ext cx="27899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F56DC"/>
                </a:solidFill>
                <a:effectLst/>
                <a:uLnTx/>
                <a:uFillTx/>
                <a:latin typeface="Myriad Web Pro"/>
                <a:ea typeface="+mn-ea"/>
                <a:cs typeface="+mn-cs"/>
              </a:rPr>
              <a:t>NMI_LOCAL_LOOKUP</a:t>
            </a:r>
          </a:p>
        </p:txBody>
      </p:sp>
      <p:pic>
        <p:nvPicPr>
          <p:cNvPr id="9" name="Picture 8" descr="Template Route of the NMI Mapping Definition ">
            <a:extLst>
              <a:ext uri="{FF2B5EF4-FFF2-40B4-BE49-F238E27FC236}">
                <a16:creationId xmlns:a16="http://schemas.microsoft.com/office/drawing/2014/main" id="{9EFF5CC1-A41D-974C-9C36-C837D68C4153}"/>
              </a:ext>
            </a:extLst>
          </p:cNvPr>
          <p:cNvPicPr>
            <a:picLocks noChangeAspect="1"/>
          </p:cNvPicPr>
          <p:nvPr/>
        </p:nvPicPr>
        <p:blipFill>
          <a:blip r:embed="rId3"/>
          <a:stretch>
            <a:fillRect/>
          </a:stretch>
        </p:blipFill>
        <p:spPr>
          <a:xfrm>
            <a:off x="971339" y="1313238"/>
            <a:ext cx="9359203" cy="2607089"/>
          </a:xfrm>
          <a:prstGeom prst="rect">
            <a:avLst/>
          </a:prstGeom>
        </p:spPr>
      </p:pic>
      <p:pic>
        <p:nvPicPr>
          <p:cNvPr id="11" name="Picture 10" descr="Template Route of the NMI Local LookUp">
            <a:extLst>
              <a:ext uri="{FF2B5EF4-FFF2-40B4-BE49-F238E27FC236}">
                <a16:creationId xmlns:a16="http://schemas.microsoft.com/office/drawing/2014/main" id="{172DFB7D-6ED6-004A-B566-D8B5228C6272}"/>
              </a:ext>
            </a:extLst>
          </p:cNvPr>
          <p:cNvPicPr>
            <a:picLocks noChangeAspect="1"/>
          </p:cNvPicPr>
          <p:nvPr/>
        </p:nvPicPr>
        <p:blipFill>
          <a:blip r:embed="rId4"/>
          <a:stretch>
            <a:fillRect/>
          </a:stretch>
        </p:blipFill>
        <p:spPr>
          <a:xfrm>
            <a:off x="971339" y="4297520"/>
            <a:ext cx="8118232" cy="2367519"/>
          </a:xfrm>
          <a:prstGeom prst="rect">
            <a:avLst/>
          </a:prstGeom>
        </p:spPr>
      </p:pic>
    </p:spTree>
    <p:extLst>
      <p:ext uri="{BB962C8B-B14F-4D97-AF65-F5344CB8AC3E}">
        <p14:creationId xmlns:p14="http://schemas.microsoft.com/office/powerpoint/2010/main" val="153018439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xample of Custom Case Message for the Healthcare Worker">
            <a:extLst>
              <a:ext uri="{FF2B5EF4-FFF2-40B4-BE49-F238E27FC236}">
                <a16:creationId xmlns:a16="http://schemas.microsoft.com/office/drawing/2014/main" id="{27B7A926-2D14-C548-AC93-62D118E4F107}"/>
              </a:ext>
            </a:extLst>
          </p:cNvPr>
          <p:cNvPicPr>
            <a:picLocks noChangeAspect="1"/>
          </p:cNvPicPr>
          <p:nvPr/>
        </p:nvPicPr>
        <p:blipFill>
          <a:blip r:embed="rId3"/>
          <a:stretch>
            <a:fillRect/>
          </a:stretch>
        </p:blipFill>
        <p:spPr>
          <a:xfrm>
            <a:off x="431515" y="2586402"/>
            <a:ext cx="11499902" cy="3259592"/>
          </a:xfrm>
          <a:prstGeom prst="rect">
            <a:avLst/>
          </a:prstGeom>
        </p:spPr>
      </p:pic>
      <p:sp>
        <p:nvSpPr>
          <p:cNvPr id="16" name="Title 15"/>
          <p:cNvSpPr>
            <a:spLocks noGrp="1"/>
          </p:cNvSpPr>
          <p:nvPr>
            <p:ph type="title"/>
          </p:nvPr>
        </p:nvSpPr>
        <p:spPr>
          <a:xfrm>
            <a:off x="609600" y="259035"/>
            <a:ext cx="10972800" cy="1143000"/>
          </a:xfrm>
        </p:spPr>
        <p:txBody>
          <a:bodyPr/>
          <a:lstStyle/>
          <a:p>
            <a:r>
              <a:rPr lang="en-US" altLang="en-US" dirty="0"/>
              <a:t>Demo on the Update-Template Route</a:t>
            </a:r>
            <a:endParaRPr lang="en-US" dirty="0"/>
          </a:p>
        </p:txBody>
      </p:sp>
      <p:sp>
        <p:nvSpPr>
          <p:cNvPr id="6" name="TextBox 5">
            <a:extLst>
              <a:ext uri="{FF2B5EF4-FFF2-40B4-BE49-F238E27FC236}">
                <a16:creationId xmlns:a16="http://schemas.microsoft.com/office/drawing/2014/main" id="{EF9AB60F-AD83-4F5D-A857-B57917C83C99}"/>
              </a:ext>
            </a:extLst>
          </p:cNvPr>
          <p:cNvSpPr txBox="1"/>
          <p:nvPr/>
        </p:nvSpPr>
        <p:spPr>
          <a:xfrm>
            <a:off x="377041" y="1912900"/>
            <a:ext cx="33381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F56DC"/>
                </a:solidFill>
                <a:effectLst/>
                <a:uLnTx/>
                <a:uFillTx/>
                <a:latin typeface="Myriad Web Pro"/>
                <a:ea typeface="+mn-ea"/>
                <a:cs typeface="+mn-cs"/>
              </a:rPr>
              <a:t>CustomCaseMessage</a:t>
            </a:r>
          </a:p>
        </p:txBody>
      </p:sp>
      <p:sp>
        <p:nvSpPr>
          <p:cNvPr id="4" name="TextBox 3">
            <a:extLst>
              <a:ext uri="{FF2B5EF4-FFF2-40B4-BE49-F238E27FC236}">
                <a16:creationId xmlns:a16="http://schemas.microsoft.com/office/drawing/2014/main" id="{19627C1B-A2B2-2D4C-BA64-63D1E3FB7B8E}"/>
              </a:ext>
            </a:extLst>
          </p:cNvPr>
          <p:cNvSpPr txBox="1"/>
          <p:nvPr/>
        </p:nvSpPr>
        <p:spPr>
          <a:xfrm>
            <a:off x="5881255" y="1821876"/>
            <a:ext cx="41355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Replace with HL7 Code</a:t>
            </a:r>
          </a:p>
        </p:txBody>
      </p:sp>
      <p:sp>
        <p:nvSpPr>
          <p:cNvPr id="5" name="Oval 4" descr="Example of Healthcare Worker listed as name and replaced with HL7 Code">
            <a:extLst>
              <a:ext uri="{FF2B5EF4-FFF2-40B4-BE49-F238E27FC236}">
                <a16:creationId xmlns:a16="http://schemas.microsoft.com/office/drawing/2014/main" id="{15411F68-86F2-9D4E-BB0D-B737B5C0CC41}"/>
              </a:ext>
            </a:extLst>
          </p:cNvPr>
          <p:cNvSpPr/>
          <p:nvPr/>
        </p:nvSpPr>
        <p:spPr>
          <a:xfrm>
            <a:off x="2424545" y="2504209"/>
            <a:ext cx="2074719" cy="3636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cxnSp>
        <p:nvCxnSpPr>
          <p:cNvPr id="8" name="Straight Connector 7">
            <a:extLst>
              <a:ext uri="{FF2B5EF4-FFF2-40B4-BE49-F238E27FC236}">
                <a16:creationId xmlns:a16="http://schemas.microsoft.com/office/drawing/2014/main" id="{A0AEF275-3338-AA4F-BEC2-2A75DD5725EB}"/>
              </a:ext>
              <a:ext uri="{C183D7F6-B498-43B3-948B-1728B52AA6E4}">
                <adec:decorative xmlns:adec="http://schemas.microsoft.com/office/drawing/2017/decorative" val="1"/>
              </a:ext>
            </a:extLst>
          </p:cNvPr>
          <p:cNvCxnSpPr>
            <a:cxnSpLocks/>
            <a:stCxn id="5" idx="7"/>
          </p:cNvCxnSpPr>
          <p:nvPr/>
        </p:nvCxnSpPr>
        <p:spPr>
          <a:xfrm flipV="1">
            <a:off x="4195428" y="2094223"/>
            <a:ext cx="1685827" cy="4632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99524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263753"/>
            <a:ext cx="10972800" cy="1143000"/>
          </a:xfrm>
        </p:spPr>
        <p:txBody>
          <a:bodyPr/>
          <a:lstStyle/>
          <a:p>
            <a:r>
              <a:rPr lang="en-US" altLang="en-US" dirty="0"/>
              <a:t>Demo on the Update- Sample Mapper Code</a:t>
            </a:r>
            <a:endParaRPr lang="en-US" dirty="0"/>
          </a:p>
        </p:txBody>
      </p:sp>
      <p:pic>
        <p:nvPicPr>
          <p:cNvPr id="5" name="Picture 4" descr="Sample Mapper Code ">
            <a:extLst>
              <a:ext uri="{FF2B5EF4-FFF2-40B4-BE49-F238E27FC236}">
                <a16:creationId xmlns:a16="http://schemas.microsoft.com/office/drawing/2014/main" id="{5854E9CF-D8A7-4641-B05A-ACA8ADE6B64A}"/>
              </a:ext>
            </a:extLst>
          </p:cNvPr>
          <p:cNvPicPr>
            <a:picLocks noChangeAspect="1"/>
          </p:cNvPicPr>
          <p:nvPr/>
        </p:nvPicPr>
        <p:blipFill>
          <a:blip r:embed="rId3"/>
          <a:stretch>
            <a:fillRect/>
          </a:stretch>
        </p:blipFill>
        <p:spPr>
          <a:xfrm>
            <a:off x="275293" y="2124610"/>
            <a:ext cx="11641414" cy="2961098"/>
          </a:xfrm>
          <a:prstGeom prst="rect">
            <a:avLst/>
          </a:prstGeom>
        </p:spPr>
      </p:pic>
    </p:spTree>
    <p:extLst>
      <p:ext uri="{BB962C8B-B14F-4D97-AF65-F5344CB8AC3E}">
        <p14:creationId xmlns:p14="http://schemas.microsoft.com/office/powerpoint/2010/main" val="106728519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NBS Jurisdictions -</a:t>
            </a:r>
            <a:br>
              <a:rPr lang="en-US" dirty="0"/>
            </a:br>
            <a:r>
              <a:rPr lang="en-US" dirty="0"/>
              <a:t>Sending Healthcare Worker Status in Comments</a:t>
            </a:r>
          </a:p>
        </p:txBody>
      </p:sp>
      <p:sp>
        <p:nvSpPr>
          <p:cNvPr id="5" name="Text Placeholder 4"/>
          <p:cNvSpPr>
            <a:spLocks noGrp="1"/>
          </p:cNvSpPr>
          <p:nvPr>
            <p:ph type="body" sz="quarter" idx="10"/>
          </p:nvPr>
        </p:nvSpPr>
        <p:spPr/>
        <p:txBody>
          <a:bodyPr/>
          <a:lstStyle/>
          <a:p>
            <a:pPr>
              <a:spcBef>
                <a:spcPts val="400"/>
              </a:spcBef>
              <a:defRPr/>
            </a:pPr>
            <a:r>
              <a:rPr lang="en-US" dirty="0"/>
              <a:t>NBS jurisdictions can send healthcare worker status in the notification comments to CDC using a generic v2 HL7 message</a:t>
            </a:r>
          </a:p>
          <a:p>
            <a:pPr lvl="1">
              <a:spcBef>
                <a:spcPts val="400"/>
              </a:spcBef>
              <a:defRPr/>
            </a:pPr>
            <a:r>
              <a:rPr lang="en-US" sz="2400" i="1" dirty="0"/>
              <a:t>Note that comments cannot be sent in NBS master message</a:t>
            </a:r>
          </a:p>
          <a:p>
            <a:pPr>
              <a:spcBef>
                <a:spcPts val="400"/>
              </a:spcBef>
              <a:defRPr/>
            </a:pPr>
            <a:r>
              <a:rPr lang="en-US" dirty="0"/>
              <a:t>We will discuss in detail on upcoming NBS Subject Matter Expert (SME) Call/NBS User Group (NUG) calls</a:t>
            </a:r>
          </a:p>
          <a:p>
            <a:pPr>
              <a:spcBef>
                <a:spcPts val="400"/>
              </a:spcBef>
              <a:defRPr/>
            </a:pPr>
            <a:r>
              <a:rPr lang="en-US" dirty="0"/>
              <a:t>If your jurisdiction is interested in onboarding for COVID using Generic v2, please submit a ticket in NBS Central and we will work with you to complete pre-onboarding activities</a:t>
            </a:r>
          </a:p>
          <a:p>
            <a:pPr marL="0" indent="0">
              <a:buNone/>
            </a:pPr>
            <a:endParaRPr lang="en-US" dirty="0"/>
          </a:p>
        </p:txBody>
      </p:sp>
      <p:pic>
        <p:nvPicPr>
          <p:cNvPr id="7" name="Picture 6">
            <a:extLst>
              <a:ext uri="{FF2B5EF4-FFF2-40B4-BE49-F238E27FC236}">
                <a16:creationId xmlns:a16="http://schemas.microsoft.com/office/drawing/2014/main" id="{AF6B2D5A-E0DC-42C2-8688-1B936BBC2306}"/>
              </a:ext>
              <a:ext uri="{C183D7F6-B498-43B3-948B-1728B52AA6E4}">
                <adec:decorative xmlns:adec="http://schemas.microsoft.com/office/drawing/2017/decorative" val="1"/>
              </a:ext>
            </a:extLst>
          </p:cNvPr>
          <p:cNvPicPr/>
          <p:nvPr/>
        </p:nvPicPr>
        <p:blipFill>
          <a:blip r:embed="rId3"/>
          <a:stretch>
            <a:fillRect/>
          </a:stretch>
        </p:blipFill>
        <p:spPr>
          <a:xfrm>
            <a:off x="10401300" y="5431876"/>
            <a:ext cx="1181100" cy="800100"/>
          </a:xfrm>
          <a:prstGeom prst="rect">
            <a:avLst/>
          </a:prstGeom>
        </p:spPr>
      </p:pic>
    </p:spTree>
    <p:extLst>
      <p:ext uri="{BB962C8B-B14F-4D97-AF65-F5344CB8AC3E}">
        <p14:creationId xmlns:p14="http://schemas.microsoft.com/office/powerpoint/2010/main" val="70510324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NBS Jurisdictions -</a:t>
            </a:r>
            <a:br>
              <a:rPr lang="en-US" dirty="0"/>
            </a:br>
            <a:r>
              <a:rPr lang="en-US" dirty="0"/>
              <a:t>Sending Healthcare Worker Status in Comments</a:t>
            </a:r>
          </a:p>
        </p:txBody>
      </p:sp>
      <p:sp>
        <p:nvSpPr>
          <p:cNvPr id="5" name="Text Placeholder 4"/>
          <p:cNvSpPr>
            <a:spLocks noGrp="1"/>
          </p:cNvSpPr>
          <p:nvPr>
            <p:ph type="body" sz="quarter" idx="10"/>
          </p:nvPr>
        </p:nvSpPr>
        <p:spPr/>
        <p:txBody>
          <a:bodyPr/>
          <a:lstStyle/>
          <a:p>
            <a:pPr>
              <a:spcBef>
                <a:spcPts val="400"/>
              </a:spcBef>
              <a:defRPr/>
            </a:pPr>
            <a:r>
              <a:rPr lang="en-US" sz="2670" dirty="0"/>
              <a:t>Changes to implement this change will include the following:</a:t>
            </a:r>
            <a:endParaRPr lang="en-US" sz="2670" strike="sngStrike" dirty="0"/>
          </a:p>
          <a:p>
            <a:pPr lvl="1">
              <a:spcBef>
                <a:spcPts val="400"/>
              </a:spcBef>
              <a:defRPr/>
            </a:pPr>
            <a:r>
              <a:rPr lang="en-US" sz="2400" dirty="0"/>
              <a:t>Adding NND metadata to the healthcare worker status field (NBS540 if using standard NBS page) to send as ‘comments’ in the case notification message</a:t>
            </a:r>
            <a:endParaRPr lang="en-US" sz="2400" strike="sngStrike" dirty="0"/>
          </a:p>
          <a:p>
            <a:pPr lvl="1">
              <a:spcBef>
                <a:spcPts val="400"/>
              </a:spcBef>
              <a:defRPr/>
            </a:pPr>
            <a:r>
              <a:rPr lang="en-US" sz="2400" dirty="0"/>
              <a:t>Will provide a new Rhapsody NND route in an NBS patch release</a:t>
            </a:r>
          </a:p>
          <a:p>
            <a:pPr>
              <a:spcBef>
                <a:spcPts val="400"/>
              </a:spcBef>
              <a:defRPr/>
            </a:pPr>
            <a:r>
              <a:rPr lang="en-US" dirty="0"/>
              <a:t>Instructions and scripts will be posted on NBS Central</a:t>
            </a:r>
          </a:p>
          <a:p>
            <a:pPr marL="0" indent="0">
              <a:buNone/>
            </a:pPr>
            <a:endParaRPr lang="en-US" dirty="0"/>
          </a:p>
        </p:txBody>
      </p:sp>
      <p:pic>
        <p:nvPicPr>
          <p:cNvPr id="7" name="Picture 6">
            <a:extLst>
              <a:ext uri="{FF2B5EF4-FFF2-40B4-BE49-F238E27FC236}">
                <a16:creationId xmlns:a16="http://schemas.microsoft.com/office/drawing/2014/main" id="{AF6B2D5A-E0DC-42C2-8688-1B936BBC2306}"/>
              </a:ext>
              <a:ext uri="{C183D7F6-B498-43B3-948B-1728B52AA6E4}">
                <adec:decorative xmlns:adec="http://schemas.microsoft.com/office/drawing/2017/decorative" val="1"/>
              </a:ext>
            </a:extLst>
          </p:cNvPr>
          <p:cNvPicPr/>
          <p:nvPr/>
        </p:nvPicPr>
        <p:blipFill>
          <a:blip r:embed="rId3"/>
          <a:stretch>
            <a:fillRect/>
          </a:stretch>
        </p:blipFill>
        <p:spPr>
          <a:xfrm>
            <a:off x="10401300" y="5492110"/>
            <a:ext cx="1181100" cy="800100"/>
          </a:xfrm>
          <a:prstGeom prst="rect">
            <a:avLst/>
          </a:prstGeom>
        </p:spPr>
      </p:pic>
    </p:spTree>
    <p:extLst>
      <p:ext uri="{BB962C8B-B14F-4D97-AF65-F5344CB8AC3E}">
        <p14:creationId xmlns:p14="http://schemas.microsoft.com/office/powerpoint/2010/main" val="154195180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84909" y="698441"/>
            <a:ext cx="10972800" cy="645512"/>
          </a:xfrm>
        </p:spPr>
        <p:txBody>
          <a:bodyPr/>
          <a:lstStyle/>
          <a:p>
            <a:r>
              <a:rPr lang="en-US" dirty="0"/>
              <a:t>Ready to Send Production Messages</a:t>
            </a:r>
          </a:p>
        </p:txBody>
      </p:sp>
      <p:sp>
        <p:nvSpPr>
          <p:cNvPr id="5" name="Content Placeholder 2"/>
          <p:cNvSpPr txBox="1">
            <a:spLocks/>
          </p:cNvSpPr>
          <p:nvPr/>
        </p:nvSpPr>
        <p:spPr bwMode="auto">
          <a:xfrm>
            <a:off x="564573" y="1498373"/>
            <a:ext cx="11062854" cy="416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None/>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Public health jurisdictions who have onboarded for the Generic V2 MMG and would like to start sending Healthcare Worker Status data for COVID-19 cases should follow this process: </a:t>
            </a:r>
          </a:p>
          <a:p>
            <a:pPr marL="457189" marR="0" lvl="0" indent="-457189" algn="l" defTabSz="914400" rtl="0" eaLnBrk="0" fontAlgn="base" latinLnBrk="0" hangingPunct="0">
              <a:lnSpc>
                <a:spcPct val="100000"/>
              </a:lnSpc>
              <a:spcBef>
                <a:spcPts val="600"/>
              </a:spcBef>
              <a:spcAft>
                <a:spcPts val="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Jurisdiction sends email to the CDC Electronic Data Exchange email inbox (</a:t>
            </a: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hlinkClick r:id="rId3"/>
              </a:rPr>
              <a:t>edx@cdc.gov</a:t>
            </a: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 stating they would like to start sending the new data</a:t>
            </a:r>
          </a:p>
          <a:p>
            <a:pPr marL="457189" marR="0" lvl="0" indent="-457189" algn="l" defTabSz="914400" rtl="0" eaLnBrk="0" fontAlgn="base" latinLnBrk="0" hangingPunct="0">
              <a:lnSpc>
                <a:spcPct val="100000"/>
              </a:lnSpc>
              <a:spcBef>
                <a:spcPts val="600"/>
              </a:spcBef>
              <a:spcAft>
                <a:spcPts val="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Jurisdiction transmits one case with the new data to MVPS Production</a:t>
            </a:r>
          </a:p>
          <a:p>
            <a:pPr marL="457189" marR="0" lvl="0" indent="-457189" algn="l" defTabSz="914400" rtl="0" eaLnBrk="0" fontAlgn="base" latinLnBrk="0" hangingPunct="0">
              <a:lnSpc>
                <a:spcPct val="100000"/>
              </a:lnSpc>
              <a:spcBef>
                <a:spcPts val="600"/>
              </a:spcBef>
              <a:spcAft>
                <a:spcPts val="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CDC Onboarding team verifies the message and sends a confirmation email to the jurisdiction</a:t>
            </a:r>
          </a:p>
          <a:p>
            <a:pPr marL="457189" marR="0" lvl="0" indent="-457189" algn="l" defTabSz="914400" rtl="0" eaLnBrk="0" fontAlgn="base" latinLnBrk="0" hangingPunct="0">
              <a:lnSpc>
                <a:spcPct val="100000"/>
              </a:lnSpc>
              <a:spcBef>
                <a:spcPts val="600"/>
              </a:spcBef>
              <a:spcAft>
                <a:spcPts val="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Jurisdiction starts sending the new data in their routine transmission</a:t>
            </a: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sp>
        <p:nvSpPr>
          <p:cNvPr id="2" name="Slide Number Placeholder 1">
            <a:extLst>
              <a:ext uri="{FF2B5EF4-FFF2-40B4-BE49-F238E27FC236}">
                <a16:creationId xmlns:a16="http://schemas.microsoft.com/office/drawing/2014/main" id="{ADD2D9C9-4941-4991-A7BA-AD1554CCC887}"/>
              </a:ext>
            </a:extLst>
          </p:cNvPr>
          <p:cNvSpPr>
            <a:spLocks noGrp="1"/>
          </p:cNvSpPr>
          <p:nvPr>
            <p:ph type="sldNum" sz="quarter" idx="11"/>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5837411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0B19AAE1-A4DA-A440-85D5-9CE443F843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45" b="84281"/>
          <a:stretch/>
        </p:blipFill>
        <p:spPr>
          <a:xfrm>
            <a:off x="2430078" y="2457300"/>
            <a:ext cx="7331843" cy="1488399"/>
          </a:xfrm>
          <a:prstGeom prst="rect">
            <a:avLst/>
          </a:prstGeom>
        </p:spPr>
      </p:pic>
      <p:sp>
        <p:nvSpPr>
          <p:cNvPr id="16" name="Title 15"/>
          <p:cNvSpPr>
            <a:spLocks noGrp="1"/>
          </p:cNvSpPr>
          <p:nvPr>
            <p:ph type="title"/>
          </p:nvPr>
        </p:nvSpPr>
        <p:spPr/>
        <p:txBody>
          <a:bodyPr/>
          <a:lstStyle/>
          <a:p>
            <a:r>
              <a:rPr lang="en-US" altLang="en-US" dirty="0"/>
              <a:t>Tip Sheet Coming Soon</a:t>
            </a:r>
            <a:endParaRPr lang="en-US" dirty="0"/>
          </a:p>
        </p:txBody>
      </p:sp>
    </p:spTree>
    <p:extLst>
      <p:ext uri="{BB962C8B-B14F-4D97-AF65-F5344CB8AC3E}">
        <p14:creationId xmlns:p14="http://schemas.microsoft.com/office/powerpoint/2010/main" val="158645240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5954" y="5169074"/>
            <a:ext cx="11059884" cy="1162051"/>
          </a:xfrm>
        </p:spPr>
        <p:txBody>
          <a:bodyPr/>
          <a:lstStyle/>
          <a:p>
            <a:r>
              <a:rPr lang="en-US" sz="4600" dirty="0"/>
              <a:t>Clarifying Expectations for ELC C2:DMI  Assessment and Plan </a:t>
            </a:r>
          </a:p>
        </p:txBody>
      </p:sp>
    </p:spTree>
    <p:extLst>
      <p:ext uri="{BB962C8B-B14F-4D97-AF65-F5344CB8AC3E}">
        <p14:creationId xmlns:p14="http://schemas.microsoft.com/office/powerpoint/2010/main" val="276880490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Agenda</a:t>
            </a:r>
          </a:p>
        </p:txBody>
      </p:sp>
      <p:sp>
        <p:nvSpPr>
          <p:cNvPr id="5" name="Content Placeholder 2"/>
          <p:cNvSpPr txBox="1">
            <a:spLocks/>
          </p:cNvSpPr>
          <p:nvPr/>
        </p:nvSpPr>
        <p:spPr bwMode="auto">
          <a:xfrm>
            <a:off x="609600" y="1554161"/>
            <a:ext cx="10475167" cy="49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Welcome and Announcements</a:t>
            </a: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Sending Healthcare Worker Status in Gen V2 COVID-19 Case Notifications</a:t>
            </a: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Clarifying Expectations for ELC C2:Data Modernization Initiative (DMI) Assessment and Plan  </a:t>
            </a:r>
            <a:endPar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Questions and Answers</a:t>
            </a:r>
          </a:p>
          <a:p>
            <a:pPr marL="0" marR="0" lvl="0" indent="0"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None/>
              <a:tabLst/>
              <a:defRPr/>
            </a:pPr>
            <a:endPar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0"/>
              </a:spcBef>
              <a:spcAft>
                <a:spcPts val="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sp>
        <p:nvSpPr>
          <p:cNvPr id="2" name="Slide Number Placeholder 1">
            <a:extLst>
              <a:ext uri="{FF2B5EF4-FFF2-40B4-BE49-F238E27FC236}">
                <a16:creationId xmlns:a16="http://schemas.microsoft.com/office/drawing/2014/main" id="{ADD2D9C9-4941-4991-A7BA-AD1554CCC88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2050" name="Picture 2">
            <a:extLst>
              <a:ext uri="{FF2B5EF4-FFF2-40B4-BE49-F238E27FC236}">
                <a16:creationId xmlns:a16="http://schemas.microsoft.com/office/drawing/2014/main" id="{D4B6DB50-862E-43A4-B051-D4E999A92CA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4692" y="158150"/>
            <a:ext cx="1735858" cy="99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08693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70565" y="1542016"/>
            <a:ext cx="11650870" cy="1693723"/>
          </a:xfrm>
        </p:spPr>
        <p:txBody>
          <a:bodyPr>
            <a:normAutofit fontScale="90000"/>
          </a:bodyPr>
          <a:lstStyle/>
          <a:p>
            <a:pPr algn="r"/>
            <a:r>
              <a:rPr lang="en-US" dirty="0">
                <a:solidFill>
                  <a:srgbClr val="58474D"/>
                </a:solidFill>
                <a:latin typeface="+mn-lt"/>
              </a:rPr>
              <a:t>Clarifying Expectations for C2 DMI Assessment and Plan</a:t>
            </a:r>
          </a:p>
        </p:txBody>
      </p:sp>
      <p:sp>
        <p:nvSpPr>
          <p:cNvPr id="8" name="Subtitle 7"/>
          <p:cNvSpPr>
            <a:spLocks noGrp="1"/>
          </p:cNvSpPr>
          <p:nvPr>
            <p:ph type="subTitle" idx="1"/>
          </p:nvPr>
        </p:nvSpPr>
        <p:spPr>
          <a:xfrm>
            <a:off x="1524000" y="4572000"/>
            <a:ext cx="9144000" cy="1304235"/>
          </a:xfrm>
        </p:spPr>
        <p:txBody>
          <a:bodyPr>
            <a:normAutofit/>
          </a:bodyPr>
          <a:lstStyle/>
          <a:p>
            <a:r>
              <a:rPr lang="en-US" sz="2000" dirty="0"/>
              <a:t>Elisabeth Krow-Lucal, PhD, MPH</a:t>
            </a:r>
            <a:br>
              <a:rPr lang="en-US" sz="2000" dirty="0"/>
            </a:br>
            <a:r>
              <a:rPr lang="en-US" sz="2000" dirty="0"/>
              <a:t>Epidemiologist – Data Modernization Initiative Implementation Team</a:t>
            </a:r>
            <a:br>
              <a:rPr lang="en-US" sz="2000" dirty="0"/>
            </a:br>
            <a:r>
              <a:rPr lang="en-US" sz="2000" dirty="0"/>
              <a:t>Center for Surveillance, Epidemiology and Laboratory Services (CSELS)</a:t>
            </a:r>
            <a:br>
              <a:rPr lang="en-US" sz="2000" dirty="0"/>
            </a:br>
            <a:r>
              <a:rPr lang="en-US" sz="2000" dirty="0"/>
              <a:t>Centers for Disease Control and Prevention</a:t>
            </a:r>
          </a:p>
          <a:p>
            <a:endParaRPr lang="en-US" sz="2000" dirty="0"/>
          </a:p>
        </p:txBody>
      </p:sp>
    </p:spTree>
    <p:extLst>
      <p:ext uri="{BB962C8B-B14F-4D97-AF65-F5344CB8AC3E}">
        <p14:creationId xmlns:p14="http://schemas.microsoft.com/office/powerpoint/2010/main" val="1059234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80A187-F9EB-49F4-8A32-6478C54DAC9C}"/>
              </a:ext>
            </a:extLst>
          </p:cNvPr>
          <p:cNvSpPr>
            <a:spLocks noGrp="1"/>
          </p:cNvSpPr>
          <p:nvPr>
            <p:ph idx="1"/>
          </p:nvPr>
        </p:nvSpPr>
        <p:spPr/>
        <p:txBody>
          <a:bodyPr/>
          <a:lstStyle/>
          <a:p>
            <a:pPr marL="38098" indent="0" defTabSz="761970">
              <a:buNone/>
            </a:pPr>
            <a:r>
              <a:rPr lang="en-US" sz="3000" dirty="0"/>
              <a:t>Support public health jurisdictions to:</a:t>
            </a:r>
          </a:p>
          <a:p>
            <a:pPr lvl="1" indent="-190492" defTabSz="761970">
              <a:buFont typeface="Arial" panose="020B0604020202020204" pitchFamily="34" charset="0"/>
              <a:buChar char="•"/>
            </a:pPr>
            <a:r>
              <a:rPr lang="en-US" sz="3000" b="1" dirty="0"/>
              <a:t>Maintain</a:t>
            </a:r>
            <a:r>
              <a:rPr lang="en-US" sz="3000" dirty="0"/>
              <a:t>, </a:t>
            </a:r>
            <a:r>
              <a:rPr lang="en-US" sz="3000" b="1" dirty="0"/>
              <a:t>improve</a:t>
            </a:r>
            <a:r>
              <a:rPr lang="en-US" sz="3000" dirty="0"/>
              <a:t>, and </a:t>
            </a:r>
            <a:r>
              <a:rPr lang="en-US" sz="3000" b="1" dirty="0"/>
              <a:t>modernize</a:t>
            </a:r>
            <a:r>
              <a:rPr lang="en-US" sz="3000" dirty="0"/>
              <a:t> the approach to </a:t>
            </a:r>
            <a:r>
              <a:rPr lang="en-US" sz="3000" b="1" dirty="0"/>
              <a:t>acquire</a:t>
            </a:r>
            <a:r>
              <a:rPr lang="en-US" sz="3000" dirty="0"/>
              <a:t>, </a:t>
            </a:r>
            <a:r>
              <a:rPr lang="en-US" sz="3000" b="1" dirty="0"/>
              <a:t>manage</a:t>
            </a:r>
            <a:r>
              <a:rPr lang="en-US" sz="3000" dirty="0"/>
              <a:t>, </a:t>
            </a:r>
            <a:r>
              <a:rPr lang="en-US" sz="3000" b="1" dirty="0"/>
              <a:t>share</a:t>
            </a:r>
            <a:r>
              <a:rPr lang="en-US" sz="3000" dirty="0"/>
              <a:t>, and </a:t>
            </a:r>
            <a:r>
              <a:rPr lang="en-US" sz="3000" b="1" dirty="0"/>
              <a:t>use</a:t>
            </a:r>
            <a:r>
              <a:rPr lang="en-US" sz="3000" dirty="0"/>
              <a:t> data for public health action </a:t>
            </a:r>
          </a:p>
          <a:p>
            <a:pPr lvl="1" indent="-190492" defTabSz="761970">
              <a:buFont typeface="Arial" panose="020B0604020202020204" pitchFamily="34" charset="0"/>
              <a:buChar char="•"/>
            </a:pPr>
            <a:r>
              <a:rPr lang="en-US" sz="3000" dirty="0"/>
              <a:t>More effectively detect, respond, prevent, and control diseases and conditions to protect the public health and safety of the American people</a:t>
            </a:r>
          </a:p>
          <a:p>
            <a:pPr marL="0" indent="0">
              <a:buNone/>
            </a:pPr>
            <a:endParaRPr lang="en-US" dirty="0"/>
          </a:p>
        </p:txBody>
      </p:sp>
      <p:sp>
        <p:nvSpPr>
          <p:cNvPr id="3" name="Title 2">
            <a:extLst>
              <a:ext uri="{FF2B5EF4-FFF2-40B4-BE49-F238E27FC236}">
                <a16:creationId xmlns:a16="http://schemas.microsoft.com/office/drawing/2014/main" id="{4BCCFA9B-450E-4695-92D5-8248AC8E582B}"/>
              </a:ext>
            </a:extLst>
          </p:cNvPr>
          <p:cNvSpPr>
            <a:spLocks noGrp="1"/>
          </p:cNvSpPr>
          <p:nvPr>
            <p:ph type="title"/>
          </p:nvPr>
        </p:nvSpPr>
        <p:spPr/>
        <p:txBody>
          <a:bodyPr/>
          <a:lstStyle/>
          <a:p>
            <a:r>
              <a:rPr lang="en-US" dirty="0"/>
              <a:t>Public Health Data Modernization C2</a:t>
            </a:r>
          </a:p>
        </p:txBody>
      </p:sp>
      <p:sp>
        <p:nvSpPr>
          <p:cNvPr id="4" name="Slide Number Placeholder 3">
            <a:extLst>
              <a:ext uri="{FF2B5EF4-FFF2-40B4-BE49-F238E27FC236}">
                <a16:creationId xmlns:a16="http://schemas.microsoft.com/office/drawing/2014/main" id="{E76FFF5E-E8F4-4294-AA4B-4DD17CBF97DA}"/>
              </a:ext>
            </a:extLst>
          </p:cNvPr>
          <p:cNvSpPr>
            <a:spLocks noGrp="1"/>
          </p:cNvSpPr>
          <p:nvPr>
            <p:ph type="sldNum" sz="quarter" idx="12"/>
          </p:nvPr>
        </p:nvSpPr>
        <p:spPr>
          <a:xfrm>
            <a:off x="8610600" y="6356351"/>
            <a:ext cx="2743200" cy="365125"/>
          </a:xfrm>
        </p:spPr>
        <p:txBody>
          <a:bodyPr/>
          <a:lstStyle/>
          <a:p>
            <a:pPr defTabSz="914363"/>
            <a:fld id="{E0C93C2E-233E-4C5B-9B04-F24EAFDB3B09}" type="slidenum">
              <a:rPr lang="en-US" sz="1800">
                <a:solidFill>
                  <a:prstClr val="black">
                    <a:tint val="75000"/>
                  </a:prstClr>
                </a:solidFill>
              </a:rPr>
              <a:pPr defTabSz="914363"/>
              <a:t>21</a:t>
            </a:fld>
            <a:endParaRPr lang="en-US" sz="18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101143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87770-5371-46C4-97AA-3A51493510B7}"/>
              </a:ext>
            </a:extLst>
          </p:cNvPr>
          <p:cNvSpPr>
            <a:spLocks noGrp="1"/>
          </p:cNvSpPr>
          <p:nvPr>
            <p:ph type="title"/>
          </p:nvPr>
        </p:nvSpPr>
        <p:spPr>
          <a:xfrm>
            <a:off x="655320" y="365125"/>
            <a:ext cx="5120113" cy="1692793"/>
          </a:xfrm>
        </p:spPr>
        <p:txBody>
          <a:bodyPr vert="horz" lIns="76200" tIns="38100" rIns="76200" bIns="38100" rtlCol="0" anchor="ctr">
            <a:normAutofit/>
          </a:bodyPr>
          <a:lstStyle/>
          <a:p>
            <a:pPr defTabSz="761970"/>
            <a:r>
              <a:rPr lang="en-US" sz="3667" b="1" dirty="0">
                <a:latin typeface="+mj-lt"/>
              </a:rPr>
              <a:t>Strategies</a:t>
            </a:r>
          </a:p>
        </p:txBody>
      </p:sp>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8A4C35A-AE52-4FA2-AB6A-B61DA14E470B}"/>
              </a:ext>
            </a:extLst>
          </p:cNvPr>
          <p:cNvSpPr>
            <a:spLocks noGrp="1"/>
          </p:cNvSpPr>
          <p:nvPr>
            <p:ph idx="1"/>
          </p:nvPr>
        </p:nvSpPr>
        <p:spPr>
          <a:xfrm>
            <a:off x="655321" y="2575034"/>
            <a:ext cx="5120113" cy="3462228"/>
          </a:xfrm>
        </p:spPr>
        <p:txBody>
          <a:bodyPr vert="horz" lIns="76200" tIns="38100" rIns="76200" bIns="38100" rtlCol="0">
            <a:normAutofit/>
          </a:bodyPr>
          <a:lstStyle/>
          <a:p>
            <a:pPr marL="0" indent="0" defTabSz="761970">
              <a:buNone/>
            </a:pPr>
            <a:r>
              <a:rPr lang="en-US" sz="1833" dirty="0"/>
              <a:t>Understand, coordinate, and lead data modernization efforts in the jurisdiction</a:t>
            </a:r>
            <a:br>
              <a:rPr lang="en-US" sz="1833" dirty="0"/>
            </a:br>
            <a:endParaRPr lang="en-US" sz="1833" dirty="0"/>
          </a:p>
          <a:p>
            <a:pPr indent="-190492" defTabSz="761970"/>
            <a:r>
              <a:rPr lang="en-US" sz="1833" dirty="0"/>
              <a:t>Lead and coordinate efforts in health jurisdiction</a:t>
            </a:r>
          </a:p>
          <a:p>
            <a:pPr indent="-190492" defTabSz="761970"/>
            <a:r>
              <a:rPr lang="en-US" sz="1833" dirty="0"/>
              <a:t>Document and understand </a:t>
            </a:r>
            <a:r>
              <a:rPr lang="en-US" sz="1833" b="1" dirty="0"/>
              <a:t>workforce</a:t>
            </a:r>
            <a:r>
              <a:rPr lang="en-US" sz="1833" dirty="0"/>
              <a:t>, </a:t>
            </a:r>
            <a:r>
              <a:rPr lang="en-US" sz="1833" b="1" dirty="0"/>
              <a:t>data</a:t>
            </a:r>
            <a:r>
              <a:rPr lang="en-US" sz="1833" dirty="0"/>
              <a:t>, and </a:t>
            </a:r>
            <a:r>
              <a:rPr lang="en-US" sz="1833" b="1" dirty="0"/>
              <a:t>health information system </a:t>
            </a:r>
            <a:r>
              <a:rPr lang="en-US" sz="1833" dirty="0"/>
              <a:t>needs</a:t>
            </a:r>
            <a:r>
              <a:rPr lang="en-US" sz="1833" b="1" dirty="0"/>
              <a:t> </a:t>
            </a:r>
            <a:r>
              <a:rPr lang="en-US" sz="1833" dirty="0"/>
              <a:t>and opportunities </a:t>
            </a:r>
          </a:p>
          <a:p>
            <a:pPr indent="-190492" defTabSz="761970"/>
            <a:endParaRPr lang="en-US" sz="1833" dirty="0"/>
          </a:p>
        </p:txBody>
      </p:sp>
      <p:pic>
        <p:nvPicPr>
          <p:cNvPr id="8" name="Content Placeholder 7">
            <a:extLst>
              <a:ext uri="{FF2B5EF4-FFF2-40B4-BE49-F238E27FC236}">
                <a16:creationId xmlns:a16="http://schemas.microsoft.com/office/drawing/2014/main" id="{26D49DF5-5DCF-4EF4-A150-26375EE355C8}"/>
              </a:ext>
              <a:ext uri="{C183D7F6-B498-43B3-948B-1728B52AA6E4}">
                <adec:decorative xmlns:adec="http://schemas.microsoft.com/office/drawing/2017/decorative" val="1"/>
              </a:ext>
            </a:extLst>
          </p:cNvPr>
          <p:cNvPicPr>
            <a:picLocks noGrp="1" noChangeAspect="1"/>
          </p:cNvPicPr>
          <p:nvPr>
            <p:ph idx="13"/>
          </p:nvPr>
        </p:nvPicPr>
        <p:blipFill rotWithShape="1">
          <a:blip r:embed="rId3" cstate="print">
            <a:extLst>
              <a:ext uri="{28A0092B-C50C-407E-A947-70E740481C1C}">
                <a14:useLocalDpi xmlns:a14="http://schemas.microsoft.com/office/drawing/2010/main" val="0"/>
              </a:ext>
            </a:extLst>
          </a:blip>
          <a:srcRect l="14697" r="24316"/>
          <a:stretch/>
        </p:blipFill>
        <p:spPr>
          <a:xfrm>
            <a:off x="5878848" y="9"/>
            <a:ext cx="6313150" cy="6857988"/>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Slide Number Placeholder 3">
            <a:extLst>
              <a:ext uri="{FF2B5EF4-FFF2-40B4-BE49-F238E27FC236}">
                <a16:creationId xmlns:a16="http://schemas.microsoft.com/office/drawing/2014/main" id="{72C2BB20-2B0E-4DEB-8529-EFD9893844BA}"/>
              </a:ext>
            </a:extLst>
          </p:cNvPr>
          <p:cNvSpPr>
            <a:spLocks noGrp="1"/>
          </p:cNvSpPr>
          <p:nvPr>
            <p:ph type="sldNum" sz="quarter" idx="12"/>
          </p:nvPr>
        </p:nvSpPr>
        <p:spPr/>
        <p:txBody>
          <a:bodyPr/>
          <a:lstStyle/>
          <a:p>
            <a:pPr defTabSz="914363"/>
            <a:fld id="{E0C93C2E-233E-4C5B-9B04-F24EAFDB3B09}" type="slidenum">
              <a:rPr lang="en-US" sz="1800">
                <a:solidFill>
                  <a:prstClr val="black">
                    <a:tint val="75000"/>
                  </a:prstClr>
                </a:solidFill>
              </a:rPr>
              <a:pPr defTabSz="914363"/>
              <a:t>22</a:t>
            </a:fld>
            <a:endParaRPr lang="en-US" sz="18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315182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87770-5371-46C4-97AA-3A51493510B7}"/>
              </a:ext>
            </a:extLst>
          </p:cNvPr>
          <p:cNvSpPr>
            <a:spLocks noGrp="1"/>
          </p:cNvSpPr>
          <p:nvPr>
            <p:ph type="title"/>
          </p:nvPr>
        </p:nvSpPr>
        <p:spPr>
          <a:xfrm>
            <a:off x="655320" y="365125"/>
            <a:ext cx="5120113" cy="1692793"/>
          </a:xfrm>
        </p:spPr>
        <p:txBody>
          <a:bodyPr vert="horz" lIns="76200" tIns="38100" rIns="76200" bIns="38100" rtlCol="0" anchor="ctr">
            <a:normAutofit/>
          </a:bodyPr>
          <a:lstStyle/>
          <a:p>
            <a:pPr defTabSz="761970"/>
            <a:r>
              <a:rPr lang="en-US" sz="3667" b="1" dirty="0">
                <a:latin typeface="+mj-lt"/>
              </a:rPr>
              <a:t>Strategies (2)</a:t>
            </a:r>
          </a:p>
        </p:txBody>
      </p:sp>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8A4C35A-AE52-4FA2-AB6A-B61DA14E470B}"/>
              </a:ext>
            </a:extLst>
          </p:cNvPr>
          <p:cNvSpPr>
            <a:spLocks noGrp="1"/>
          </p:cNvSpPr>
          <p:nvPr>
            <p:ph idx="1"/>
          </p:nvPr>
        </p:nvSpPr>
        <p:spPr>
          <a:xfrm>
            <a:off x="655321" y="2575034"/>
            <a:ext cx="5120113" cy="3462228"/>
          </a:xfrm>
        </p:spPr>
        <p:txBody>
          <a:bodyPr vert="horz" lIns="76200" tIns="38100" rIns="76200" bIns="38100" rtlCol="0">
            <a:normAutofit/>
          </a:bodyPr>
          <a:lstStyle/>
          <a:p>
            <a:pPr indent="-190492" defTabSz="761970"/>
            <a:endParaRPr lang="en-US" sz="1833" dirty="0"/>
          </a:p>
          <a:p>
            <a:pPr marL="0" indent="0" defTabSz="761970">
              <a:buNone/>
            </a:pPr>
            <a:r>
              <a:rPr lang="en-US" sz="1833" dirty="0"/>
              <a:t>Accelerate data and health information system modernization </a:t>
            </a:r>
            <a:br>
              <a:rPr lang="en-US" sz="1833" dirty="0"/>
            </a:br>
            <a:endParaRPr lang="en-US" sz="1833" dirty="0"/>
          </a:p>
          <a:p>
            <a:pPr marL="380985" lvl="1" indent="-190492" defTabSz="761970">
              <a:buFont typeface="Arial" panose="020B0604020202020204" pitchFamily="34" charset="0"/>
              <a:buChar char="•"/>
            </a:pPr>
            <a:r>
              <a:rPr lang="en-US" sz="1833" dirty="0"/>
              <a:t>Implement workforce enhancements</a:t>
            </a:r>
          </a:p>
          <a:p>
            <a:pPr marL="380985" lvl="1" indent="-190492" defTabSz="761970">
              <a:buFont typeface="Arial" panose="020B0604020202020204" pitchFamily="34" charset="0"/>
              <a:buChar char="•"/>
            </a:pPr>
            <a:r>
              <a:rPr lang="en-US" sz="1833" dirty="0"/>
              <a:t>Accelerate improvements to data quality, exchange, management, and use </a:t>
            </a:r>
          </a:p>
        </p:txBody>
      </p:sp>
      <p:pic>
        <p:nvPicPr>
          <p:cNvPr id="8" name="Content Placeholder 7">
            <a:extLst>
              <a:ext uri="{FF2B5EF4-FFF2-40B4-BE49-F238E27FC236}">
                <a16:creationId xmlns:a16="http://schemas.microsoft.com/office/drawing/2014/main" id="{CE8560D6-2721-4C50-AF9F-63F60F29ABD0}"/>
              </a:ext>
              <a:ext uri="{C183D7F6-B498-43B3-948B-1728B52AA6E4}">
                <adec:decorative xmlns:adec="http://schemas.microsoft.com/office/drawing/2017/decorative" val="1"/>
              </a:ext>
            </a:extLst>
          </p:cNvPr>
          <p:cNvPicPr>
            <a:picLocks noGrp="1" noChangeAspect="1"/>
          </p:cNvPicPr>
          <p:nvPr>
            <p:ph idx="13"/>
          </p:nvPr>
        </p:nvPicPr>
        <p:blipFill rotWithShape="1">
          <a:blip r:embed="rId3" cstate="print">
            <a:extLst>
              <a:ext uri="{28A0092B-C50C-407E-A947-70E740481C1C}">
                <a14:useLocalDpi xmlns:a14="http://schemas.microsoft.com/office/drawing/2010/main" val="0"/>
              </a:ext>
            </a:extLst>
          </a:blip>
          <a:srcRect l="11508" r="39474" b="1"/>
          <a:stretch/>
        </p:blipFill>
        <p:spPr>
          <a:xfrm>
            <a:off x="5878848" y="9"/>
            <a:ext cx="6313150" cy="6857988"/>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Slide Number Placeholder 3">
            <a:extLst>
              <a:ext uri="{FF2B5EF4-FFF2-40B4-BE49-F238E27FC236}">
                <a16:creationId xmlns:a16="http://schemas.microsoft.com/office/drawing/2014/main" id="{E0E54F6A-9AC5-42A7-8D7C-71F4A093C1A1}"/>
              </a:ext>
            </a:extLst>
          </p:cNvPr>
          <p:cNvSpPr>
            <a:spLocks noGrp="1"/>
          </p:cNvSpPr>
          <p:nvPr>
            <p:ph type="sldNum" sz="quarter" idx="12"/>
          </p:nvPr>
        </p:nvSpPr>
        <p:spPr/>
        <p:txBody>
          <a:bodyPr/>
          <a:lstStyle/>
          <a:p>
            <a:pPr defTabSz="914363"/>
            <a:fld id="{E0C93C2E-233E-4C5B-9B04-F24EAFDB3B09}" type="slidenum">
              <a:rPr lang="en-US" sz="1800">
                <a:solidFill>
                  <a:prstClr val="black">
                    <a:tint val="75000"/>
                  </a:prstClr>
                </a:solidFill>
              </a:rPr>
              <a:pPr defTabSz="914363"/>
              <a:t>23</a:t>
            </a:fld>
            <a:endParaRPr lang="en-US" sz="18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941978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556EAA2-0B59-406B-A8F0-8C62EE06A805}"/>
              </a:ext>
              <a:ext uri="{C183D7F6-B498-43B3-948B-1728B52AA6E4}">
                <adec:decorative xmlns:adec="http://schemas.microsoft.com/office/drawing/2017/decorative" val="1"/>
              </a:ext>
            </a:extLst>
          </p:cNvPr>
          <p:cNvSpPr/>
          <p:nvPr/>
        </p:nvSpPr>
        <p:spPr>
          <a:xfrm>
            <a:off x="6759698" y="1149518"/>
            <a:ext cx="2318043" cy="5012743"/>
          </a:xfrm>
          <a:prstGeom prst="rect">
            <a:avLst/>
          </a:prstGeom>
          <a:solidFill>
            <a:srgbClr val="78C67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dirty="0">
              <a:solidFill>
                <a:prstClr val="white"/>
              </a:solidFill>
              <a:latin typeface="Calibri" panose="020F0502020204030204"/>
            </a:endParaRPr>
          </a:p>
        </p:txBody>
      </p:sp>
      <p:sp>
        <p:nvSpPr>
          <p:cNvPr id="21" name="Rectangle 20">
            <a:extLst>
              <a:ext uri="{FF2B5EF4-FFF2-40B4-BE49-F238E27FC236}">
                <a16:creationId xmlns:a16="http://schemas.microsoft.com/office/drawing/2014/main" id="{68B99426-868B-45AA-B6D7-7AD4C630BA2B}"/>
              </a:ext>
              <a:ext uri="{C183D7F6-B498-43B3-948B-1728B52AA6E4}">
                <adec:decorative xmlns:adec="http://schemas.microsoft.com/office/drawing/2017/decorative" val="1"/>
              </a:ext>
            </a:extLst>
          </p:cNvPr>
          <p:cNvSpPr/>
          <p:nvPr/>
        </p:nvSpPr>
        <p:spPr>
          <a:xfrm>
            <a:off x="9353823" y="1138474"/>
            <a:ext cx="2318043" cy="5012743"/>
          </a:xfrm>
          <a:prstGeom prst="rect">
            <a:avLst/>
          </a:prstGeom>
          <a:solidFill>
            <a:srgbClr val="23844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dirty="0">
              <a:solidFill>
                <a:prstClr val="white"/>
              </a:solidFill>
              <a:latin typeface="Calibri" panose="020F0502020204030204"/>
            </a:endParaRPr>
          </a:p>
        </p:txBody>
      </p:sp>
      <p:sp>
        <p:nvSpPr>
          <p:cNvPr id="19" name="Rectangle 18">
            <a:extLst>
              <a:ext uri="{FF2B5EF4-FFF2-40B4-BE49-F238E27FC236}">
                <a16:creationId xmlns:a16="http://schemas.microsoft.com/office/drawing/2014/main" id="{E883DCC5-F113-4B70-8928-FDB2DB308672}"/>
              </a:ext>
              <a:ext uri="{C183D7F6-B498-43B3-948B-1728B52AA6E4}">
                <adec:decorative xmlns:adec="http://schemas.microsoft.com/office/drawing/2017/decorative" val="1"/>
              </a:ext>
            </a:extLst>
          </p:cNvPr>
          <p:cNvSpPr/>
          <p:nvPr/>
        </p:nvSpPr>
        <p:spPr>
          <a:xfrm>
            <a:off x="4131349" y="1149519"/>
            <a:ext cx="2318043" cy="5012743"/>
          </a:xfrm>
          <a:prstGeom prst="rect">
            <a:avLst/>
          </a:prstGeom>
          <a:solidFill>
            <a:srgbClr val="C2E6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7F44BEFB-ADD1-4C7C-87EB-BF5F63E11929}"/>
              </a:ext>
              <a:ext uri="{C183D7F6-B498-43B3-948B-1728B52AA6E4}">
                <adec:decorative xmlns:adec="http://schemas.microsoft.com/office/drawing/2017/decorative" val="1"/>
              </a:ext>
            </a:extLst>
          </p:cNvPr>
          <p:cNvSpPr/>
          <p:nvPr/>
        </p:nvSpPr>
        <p:spPr>
          <a:xfrm>
            <a:off x="154609" y="1149519"/>
            <a:ext cx="3423478" cy="5012743"/>
          </a:xfrm>
          <a:prstGeom prst="rect">
            <a:avLst/>
          </a:prstGeom>
          <a:solidFill>
            <a:srgbClr val="FFFF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E5DB1F94-1F1F-47A1-9538-D44BD5F13705}"/>
              </a:ext>
            </a:extLst>
          </p:cNvPr>
          <p:cNvSpPr txBox="1"/>
          <p:nvPr/>
        </p:nvSpPr>
        <p:spPr>
          <a:xfrm>
            <a:off x="154608" y="792532"/>
            <a:ext cx="3423478" cy="369332"/>
          </a:xfrm>
          <a:prstGeom prst="rect">
            <a:avLst/>
          </a:prstGeom>
          <a:solidFill>
            <a:srgbClr val="FFFFCC"/>
          </a:solidFill>
          <a:ln>
            <a:solidFill>
              <a:schemeClr val="tx1"/>
            </a:solidFill>
          </a:ln>
        </p:spPr>
        <p:txBody>
          <a:bodyPr wrap="square" rtlCol="0">
            <a:spAutoFit/>
          </a:bodyPr>
          <a:lstStyle/>
          <a:p>
            <a:pPr algn="ctr" defTabSz="914363"/>
            <a:r>
              <a:rPr lang="en-US" b="1" dirty="0">
                <a:solidFill>
                  <a:prstClr val="black"/>
                </a:solidFill>
                <a:latin typeface="Calibri" panose="020F0502020204030204"/>
              </a:rPr>
              <a:t>Strategies</a:t>
            </a:r>
          </a:p>
        </p:txBody>
      </p:sp>
      <p:sp>
        <p:nvSpPr>
          <p:cNvPr id="5" name="TextBox 4">
            <a:extLst>
              <a:ext uri="{FF2B5EF4-FFF2-40B4-BE49-F238E27FC236}">
                <a16:creationId xmlns:a16="http://schemas.microsoft.com/office/drawing/2014/main" id="{0782B86C-72FF-45C3-B1CA-03B444E1845F}"/>
              </a:ext>
            </a:extLst>
          </p:cNvPr>
          <p:cNvSpPr txBox="1"/>
          <p:nvPr/>
        </p:nvSpPr>
        <p:spPr>
          <a:xfrm>
            <a:off x="4141305" y="795575"/>
            <a:ext cx="2308087" cy="369332"/>
          </a:xfrm>
          <a:prstGeom prst="rect">
            <a:avLst/>
          </a:prstGeom>
          <a:solidFill>
            <a:srgbClr val="C2E699"/>
          </a:solidFill>
          <a:ln>
            <a:solidFill>
              <a:schemeClr val="tx1"/>
            </a:solidFill>
          </a:ln>
        </p:spPr>
        <p:txBody>
          <a:bodyPr wrap="square" rtlCol="0">
            <a:spAutoFit/>
          </a:bodyPr>
          <a:lstStyle/>
          <a:p>
            <a:pPr algn="ctr" defTabSz="914363"/>
            <a:r>
              <a:rPr lang="en-US" b="1" dirty="0">
                <a:solidFill>
                  <a:prstClr val="black"/>
                </a:solidFill>
                <a:latin typeface="Calibri" panose="020F0502020204030204"/>
              </a:rPr>
              <a:t>Short-term</a:t>
            </a:r>
          </a:p>
        </p:txBody>
      </p:sp>
      <p:sp>
        <p:nvSpPr>
          <p:cNvPr id="6" name="TextBox 5">
            <a:extLst>
              <a:ext uri="{FF2B5EF4-FFF2-40B4-BE49-F238E27FC236}">
                <a16:creationId xmlns:a16="http://schemas.microsoft.com/office/drawing/2014/main" id="{A1FAFAC3-9791-42D1-BC2F-B1A076FE8251}"/>
              </a:ext>
            </a:extLst>
          </p:cNvPr>
          <p:cNvSpPr txBox="1"/>
          <p:nvPr/>
        </p:nvSpPr>
        <p:spPr>
          <a:xfrm>
            <a:off x="6747564" y="795575"/>
            <a:ext cx="2308087" cy="369332"/>
          </a:xfrm>
          <a:prstGeom prst="rect">
            <a:avLst/>
          </a:prstGeom>
          <a:solidFill>
            <a:srgbClr val="78C679"/>
          </a:solidFill>
          <a:ln>
            <a:solidFill>
              <a:schemeClr val="tx1"/>
            </a:solidFill>
          </a:ln>
        </p:spPr>
        <p:txBody>
          <a:bodyPr wrap="square" rtlCol="0">
            <a:spAutoFit/>
          </a:bodyPr>
          <a:lstStyle/>
          <a:p>
            <a:pPr algn="ctr" defTabSz="914363"/>
            <a:r>
              <a:rPr lang="en-US" b="1" dirty="0">
                <a:solidFill>
                  <a:prstClr val="black"/>
                </a:solidFill>
                <a:latin typeface="Calibri" panose="020F0502020204030204"/>
              </a:rPr>
              <a:t>Intermediate</a:t>
            </a:r>
          </a:p>
        </p:txBody>
      </p:sp>
      <p:sp>
        <p:nvSpPr>
          <p:cNvPr id="7" name="TextBox 6">
            <a:extLst>
              <a:ext uri="{FF2B5EF4-FFF2-40B4-BE49-F238E27FC236}">
                <a16:creationId xmlns:a16="http://schemas.microsoft.com/office/drawing/2014/main" id="{A0C22ECF-F434-4FB3-BC01-AF7E10DD45CF}"/>
              </a:ext>
            </a:extLst>
          </p:cNvPr>
          <p:cNvSpPr txBox="1"/>
          <p:nvPr/>
        </p:nvSpPr>
        <p:spPr>
          <a:xfrm>
            <a:off x="9353823" y="795575"/>
            <a:ext cx="2308087" cy="369332"/>
          </a:xfrm>
          <a:prstGeom prst="rect">
            <a:avLst/>
          </a:prstGeom>
          <a:solidFill>
            <a:srgbClr val="238443"/>
          </a:solidFill>
          <a:ln>
            <a:solidFill>
              <a:schemeClr val="tx1"/>
            </a:solidFill>
          </a:ln>
        </p:spPr>
        <p:txBody>
          <a:bodyPr wrap="square" rtlCol="0">
            <a:spAutoFit/>
          </a:bodyPr>
          <a:lstStyle/>
          <a:p>
            <a:pPr algn="ctr" defTabSz="914363"/>
            <a:r>
              <a:rPr lang="en-US" b="1" dirty="0">
                <a:solidFill>
                  <a:prstClr val="black"/>
                </a:solidFill>
                <a:latin typeface="Calibri" panose="020F0502020204030204"/>
              </a:rPr>
              <a:t>Long-term</a:t>
            </a:r>
          </a:p>
        </p:txBody>
      </p:sp>
      <p:sp>
        <p:nvSpPr>
          <p:cNvPr id="8" name="TextBox 7" descr="Strategy 1 includes the ability to understand, coordinate, and lead data modernization efforts in the jurisdiction&#10;       Lead and coordinate data modernization efforts in health jurisdiction&#10;       Document and understand workforce, data, and health information system needs and opportunities&#10;">
            <a:extLst>
              <a:ext uri="{FF2B5EF4-FFF2-40B4-BE49-F238E27FC236}">
                <a16:creationId xmlns:a16="http://schemas.microsoft.com/office/drawing/2014/main" id="{FA2541C5-9269-44C2-BBB9-A97C2084946F}"/>
              </a:ext>
            </a:extLst>
          </p:cNvPr>
          <p:cNvSpPr txBox="1"/>
          <p:nvPr/>
        </p:nvSpPr>
        <p:spPr>
          <a:xfrm>
            <a:off x="154609" y="1300451"/>
            <a:ext cx="3423478" cy="2477794"/>
          </a:xfrm>
          <a:custGeom>
            <a:avLst/>
            <a:gdLst>
              <a:gd name="connsiteX0" fmla="*/ 0 w 3423478"/>
              <a:gd name="connsiteY0" fmla="*/ 0 h 2477794"/>
              <a:gd name="connsiteX1" fmla="*/ 753165 w 3423478"/>
              <a:gd name="connsiteY1" fmla="*/ 0 h 2477794"/>
              <a:gd name="connsiteX2" fmla="*/ 1369391 w 3423478"/>
              <a:gd name="connsiteY2" fmla="*/ 0 h 2477794"/>
              <a:gd name="connsiteX3" fmla="*/ 1951382 w 3423478"/>
              <a:gd name="connsiteY3" fmla="*/ 0 h 2477794"/>
              <a:gd name="connsiteX4" fmla="*/ 2704548 w 3423478"/>
              <a:gd name="connsiteY4" fmla="*/ 0 h 2477794"/>
              <a:gd name="connsiteX5" fmla="*/ 3423478 w 3423478"/>
              <a:gd name="connsiteY5" fmla="*/ 0 h 2477794"/>
              <a:gd name="connsiteX6" fmla="*/ 3423478 w 3423478"/>
              <a:gd name="connsiteY6" fmla="*/ 545115 h 2477794"/>
              <a:gd name="connsiteX7" fmla="*/ 3423478 w 3423478"/>
              <a:gd name="connsiteY7" fmla="*/ 1214119 h 2477794"/>
              <a:gd name="connsiteX8" fmla="*/ 3423478 w 3423478"/>
              <a:gd name="connsiteY8" fmla="*/ 1883123 h 2477794"/>
              <a:gd name="connsiteX9" fmla="*/ 3423478 w 3423478"/>
              <a:gd name="connsiteY9" fmla="*/ 2477794 h 2477794"/>
              <a:gd name="connsiteX10" fmla="*/ 2841487 w 3423478"/>
              <a:gd name="connsiteY10" fmla="*/ 2477794 h 2477794"/>
              <a:gd name="connsiteX11" fmla="*/ 2191026 w 3423478"/>
              <a:gd name="connsiteY11" fmla="*/ 2477794 h 2477794"/>
              <a:gd name="connsiteX12" fmla="*/ 1574800 w 3423478"/>
              <a:gd name="connsiteY12" fmla="*/ 2477794 h 2477794"/>
              <a:gd name="connsiteX13" fmla="*/ 992809 w 3423478"/>
              <a:gd name="connsiteY13" fmla="*/ 2477794 h 2477794"/>
              <a:gd name="connsiteX14" fmla="*/ 0 w 3423478"/>
              <a:gd name="connsiteY14" fmla="*/ 2477794 h 2477794"/>
              <a:gd name="connsiteX15" fmla="*/ 0 w 3423478"/>
              <a:gd name="connsiteY15" fmla="*/ 1907901 h 2477794"/>
              <a:gd name="connsiteX16" fmla="*/ 0 w 3423478"/>
              <a:gd name="connsiteY16" fmla="*/ 1263675 h 2477794"/>
              <a:gd name="connsiteX17" fmla="*/ 0 w 3423478"/>
              <a:gd name="connsiteY17" fmla="*/ 594671 h 2477794"/>
              <a:gd name="connsiteX18" fmla="*/ 0 w 3423478"/>
              <a:gd name="connsiteY18" fmla="*/ 0 h 247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3478" h="2477794" extrusionOk="0">
                <a:moveTo>
                  <a:pt x="0" y="0"/>
                </a:moveTo>
                <a:cubicBezTo>
                  <a:pt x="155108" y="35135"/>
                  <a:pt x="465903" y="18310"/>
                  <a:pt x="753165" y="0"/>
                </a:cubicBezTo>
                <a:cubicBezTo>
                  <a:pt x="1040428" y="-18310"/>
                  <a:pt x="1216795" y="11311"/>
                  <a:pt x="1369391" y="0"/>
                </a:cubicBezTo>
                <a:cubicBezTo>
                  <a:pt x="1521987" y="-11311"/>
                  <a:pt x="1757096" y="-13638"/>
                  <a:pt x="1951382" y="0"/>
                </a:cubicBezTo>
                <a:cubicBezTo>
                  <a:pt x="2145668" y="13638"/>
                  <a:pt x="2365970" y="-27669"/>
                  <a:pt x="2704548" y="0"/>
                </a:cubicBezTo>
                <a:cubicBezTo>
                  <a:pt x="3043126" y="27669"/>
                  <a:pt x="3110923" y="11060"/>
                  <a:pt x="3423478" y="0"/>
                </a:cubicBezTo>
                <a:cubicBezTo>
                  <a:pt x="3441412" y="233490"/>
                  <a:pt x="3421718" y="309294"/>
                  <a:pt x="3423478" y="545115"/>
                </a:cubicBezTo>
                <a:cubicBezTo>
                  <a:pt x="3425238" y="780936"/>
                  <a:pt x="3447953" y="1018493"/>
                  <a:pt x="3423478" y="1214119"/>
                </a:cubicBezTo>
                <a:cubicBezTo>
                  <a:pt x="3399003" y="1409745"/>
                  <a:pt x="3444559" y="1650036"/>
                  <a:pt x="3423478" y="1883123"/>
                </a:cubicBezTo>
                <a:cubicBezTo>
                  <a:pt x="3402397" y="2116210"/>
                  <a:pt x="3421577" y="2322382"/>
                  <a:pt x="3423478" y="2477794"/>
                </a:cubicBezTo>
                <a:cubicBezTo>
                  <a:pt x="3196997" y="2477033"/>
                  <a:pt x="2965062" y="2481234"/>
                  <a:pt x="2841487" y="2477794"/>
                </a:cubicBezTo>
                <a:cubicBezTo>
                  <a:pt x="2717912" y="2474354"/>
                  <a:pt x="2451947" y="2455019"/>
                  <a:pt x="2191026" y="2477794"/>
                </a:cubicBezTo>
                <a:cubicBezTo>
                  <a:pt x="1930105" y="2500569"/>
                  <a:pt x="1706786" y="2491967"/>
                  <a:pt x="1574800" y="2477794"/>
                </a:cubicBezTo>
                <a:cubicBezTo>
                  <a:pt x="1442814" y="2463621"/>
                  <a:pt x="1246226" y="2473715"/>
                  <a:pt x="992809" y="2477794"/>
                </a:cubicBezTo>
                <a:cubicBezTo>
                  <a:pt x="739392" y="2481873"/>
                  <a:pt x="460480" y="2493159"/>
                  <a:pt x="0" y="2477794"/>
                </a:cubicBezTo>
                <a:cubicBezTo>
                  <a:pt x="-18024" y="2200930"/>
                  <a:pt x="508" y="2130490"/>
                  <a:pt x="0" y="1907901"/>
                </a:cubicBezTo>
                <a:cubicBezTo>
                  <a:pt x="-508" y="1685312"/>
                  <a:pt x="5333" y="1576923"/>
                  <a:pt x="0" y="1263675"/>
                </a:cubicBezTo>
                <a:cubicBezTo>
                  <a:pt x="-5333" y="950427"/>
                  <a:pt x="-28038" y="841925"/>
                  <a:pt x="0" y="594671"/>
                </a:cubicBezTo>
                <a:cubicBezTo>
                  <a:pt x="28038" y="347417"/>
                  <a:pt x="-8627" y="275658"/>
                  <a:pt x="0" y="0"/>
                </a:cubicBezTo>
                <a:close/>
              </a:path>
            </a:pathLst>
          </a:custGeom>
          <a:noFill/>
          <a:ln>
            <a:solidFill>
              <a:schemeClr val="tx1"/>
            </a:solidFill>
            <a:extLst>
              <a:ext uri="{C807C97D-BFC1-408E-A445-0C87EB9F89A2}">
                <ask:lineSketchStyleProps xmlns:ask="http://schemas.microsoft.com/office/drawing/2018/sketchyshapes" sd="344133963">
                  <a:prstGeom prst="rect">
                    <a:avLst/>
                  </a:prstGeom>
                  <ask:type>
                    <ask:lineSketchFreehand/>
                  </ask:type>
                </ask:lineSketchStyleProps>
              </a:ext>
            </a:extLst>
          </a:ln>
        </p:spPr>
        <p:txBody>
          <a:bodyPr wrap="square" rtlCol="0">
            <a:spAutoFit/>
          </a:bodyPr>
          <a:lstStyle/>
          <a:p>
            <a:pPr defTabSz="914363"/>
            <a:r>
              <a:rPr lang="en-US" sz="1667" b="1" dirty="0">
                <a:solidFill>
                  <a:prstClr val="black"/>
                </a:solidFill>
                <a:latin typeface="Calibri" panose="020F0502020204030204"/>
              </a:rPr>
              <a:t>Understand, coordinate, and lead data modernization efforts in the jurisdiction</a:t>
            </a:r>
          </a:p>
          <a:p>
            <a:pPr marL="838166" lvl="1" indent="-380985" defTabSz="914363">
              <a:buFontTx/>
              <a:buAutoNum type="alphaLcParenR"/>
            </a:pPr>
            <a:r>
              <a:rPr lang="en-US" sz="1500" dirty="0">
                <a:solidFill>
                  <a:prstClr val="black"/>
                </a:solidFill>
                <a:latin typeface="Calibri" panose="020F0502020204030204"/>
              </a:rPr>
              <a:t>Lead and coordinate data modernization efforts in health jurisdiction</a:t>
            </a:r>
          </a:p>
          <a:p>
            <a:pPr marL="838166" lvl="1" indent="-380985" defTabSz="914363">
              <a:buFontTx/>
              <a:buAutoNum type="alphaLcParenR"/>
            </a:pPr>
            <a:r>
              <a:rPr lang="en-US" sz="1500" dirty="0">
                <a:solidFill>
                  <a:prstClr val="black"/>
                </a:solidFill>
                <a:latin typeface="Calibri" panose="020F0502020204030204"/>
              </a:rPr>
              <a:t>Document and understand workforce, data, and health information system needs and opportunities</a:t>
            </a:r>
          </a:p>
        </p:txBody>
      </p:sp>
      <p:sp>
        <p:nvSpPr>
          <p:cNvPr id="9" name="TextBox 8" descr="Strategy 2 includes accelerate data and health information system modernization &#10;&#10;       Implement workforce enhancements to accelerate data modernization&#10;      Accelerate improvements to data quality, exchange, management, and use &#10;">
            <a:extLst>
              <a:ext uri="{FF2B5EF4-FFF2-40B4-BE49-F238E27FC236}">
                <a16:creationId xmlns:a16="http://schemas.microsoft.com/office/drawing/2014/main" id="{6F016504-66EB-4C65-8640-9B8FC4271754}"/>
              </a:ext>
            </a:extLst>
          </p:cNvPr>
          <p:cNvSpPr txBox="1"/>
          <p:nvPr/>
        </p:nvSpPr>
        <p:spPr>
          <a:xfrm>
            <a:off x="154609" y="3913597"/>
            <a:ext cx="3423478" cy="1990417"/>
          </a:xfrm>
          <a:custGeom>
            <a:avLst/>
            <a:gdLst>
              <a:gd name="connsiteX0" fmla="*/ 0 w 3423478"/>
              <a:gd name="connsiteY0" fmla="*/ 0 h 1990417"/>
              <a:gd name="connsiteX1" fmla="*/ 753165 w 3423478"/>
              <a:gd name="connsiteY1" fmla="*/ 0 h 1990417"/>
              <a:gd name="connsiteX2" fmla="*/ 1472096 w 3423478"/>
              <a:gd name="connsiteY2" fmla="*/ 0 h 1990417"/>
              <a:gd name="connsiteX3" fmla="*/ 2054087 w 3423478"/>
              <a:gd name="connsiteY3" fmla="*/ 0 h 1990417"/>
              <a:gd name="connsiteX4" fmla="*/ 2636078 w 3423478"/>
              <a:gd name="connsiteY4" fmla="*/ 0 h 1990417"/>
              <a:gd name="connsiteX5" fmla="*/ 3423478 w 3423478"/>
              <a:gd name="connsiteY5" fmla="*/ 0 h 1990417"/>
              <a:gd name="connsiteX6" fmla="*/ 3423478 w 3423478"/>
              <a:gd name="connsiteY6" fmla="*/ 683377 h 1990417"/>
              <a:gd name="connsiteX7" fmla="*/ 3423478 w 3423478"/>
              <a:gd name="connsiteY7" fmla="*/ 1386657 h 1990417"/>
              <a:gd name="connsiteX8" fmla="*/ 3423478 w 3423478"/>
              <a:gd name="connsiteY8" fmla="*/ 1990417 h 1990417"/>
              <a:gd name="connsiteX9" fmla="*/ 2773017 w 3423478"/>
              <a:gd name="connsiteY9" fmla="*/ 1990417 h 1990417"/>
              <a:gd name="connsiteX10" fmla="*/ 2122556 w 3423478"/>
              <a:gd name="connsiteY10" fmla="*/ 1990417 h 1990417"/>
              <a:gd name="connsiteX11" fmla="*/ 1506330 w 3423478"/>
              <a:gd name="connsiteY11" fmla="*/ 1990417 h 1990417"/>
              <a:gd name="connsiteX12" fmla="*/ 855870 w 3423478"/>
              <a:gd name="connsiteY12" fmla="*/ 1990417 h 1990417"/>
              <a:gd name="connsiteX13" fmla="*/ 0 w 3423478"/>
              <a:gd name="connsiteY13" fmla="*/ 1990417 h 1990417"/>
              <a:gd name="connsiteX14" fmla="*/ 0 w 3423478"/>
              <a:gd name="connsiteY14" fmla="*/ 1366753 h 1990417"/>
              <a:gd name="connsiteX15" fmla="*/ 0 w 3423478"/>
              <a:gd name="connsiteY15" fmla="*/ 663472 h 1990417"/>
              <a:gd name="connsiteX16" fmla="*/ 0 w 3423478"/>
              <a:gd name="connsiteY16" fmla="*/ 0 h 1990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23478" h="1990417" extrusionOk="0">
                <a:moveTo>
                  <a:pt x="0" y="0"/>
                </a:moveTo>
                <a:cubicBezTo>
                  <a:pt x="309499" y="2255"/>
                  <a:pt x="538942" y="4072"/>
                  <a:pt x="753165" y="0"/>
                </a:cubicBezTo>
                <a:cubicBezTo>
                  <a:pt x="967388" y="-4072"/>
                  <a:pt x="1264480" y="-30268"/>
                  <a:pt x="1472096" y="0"/>
                </a:cubicBezTo>
                <a:cubicBezTo>
                  <a:pt x="1679712" y="30268"/>
                  <a:pt x="1880170" y="6243"/>
                  <a:pt x="2054087" y="0"/>
                </a:cubicBezTo>
                <a:cubicBezTo>
                  <a:pt x="2228004" y="-6243"/>
                  <a:pt x="2489411" y="-14979"/>
                  <a:pt x="2636078" y="0"/>
                </a:cubicBezTo>
                <a:cubicBezTo>
                  <a:pt x="2782745" y="14979"/>
                  <a:pt x="3209612" y="-27911"/>
                  <a:pt x="3423478" y="0"/>
                </a:cubicBezTo>
                <a:cubicBezTo>
                  <a:pt x="3400336" y="217587"/>
                  <a:pt x="3413137" y="537717"/>
                  <a:pt x="3423478" y="683377"/>
                </a:cubicBezTo>
                <a:cubicBezTo>
                  <a:pt x="3433819" y="829037"/>
                  <a:pt x="3414970" y="1063921"/>
                  <a:pt x="3423478" y="1386657"/>
                </a:cubicBezTo>
                <a:cubicBezTo>
                  <a:pt x="3431986" y="1709393"/>
                  <a:pt x="3430737" y="1811742"/>
                  <a:pt x="3423478" y="1990417"/>
                </a:cubicBezTo>
                <a:cubicBezTo>
                  <a:pt x="3129506" y="1968271"/>
                  <a:pt x="2932732" y="1986112"/>
                  <a:pt x="2773017" y="1990417"/>
                </a:cubicBezTo>
                <a:cubicBezTo>
                  <a:pt x="2613302" y="1994722"/>
                  <a:pt x="2343537" y="2006185"/>
                  <a:pt x="2122556" y="1990417"/>
                </a:cubicBezTo>
                <a:cubicBezTo>
                  <a:pt x="1901575" y="1974649"/>
                  <a:pt x="1648326" y="1977073"/>
                  <a:pt x="1506330" y="1990417"/>
                </a:cubicBezTo>
                <a:cubicBezTo>
                  <a:pt x="1364334" y="2003761"/>
                  <a:pt x="1033413" y="1972979"/>
                  <a:pt x="855870" y="1990417"/>
                </a:cubicBezTo>
                <a:cubicBezTo>
                  <a:pt x="678327" y="2007855"/>
                  <a:pt x="396442" y="1999501"/>
                  <a:pt x="0" y="1990417"/>
                </a:cubicBezTo>
                <a:cubicBezTo>
                  <a:pt x="5745" y="1788191"/>
                  <a:pt x="16171" y="1497928"/>
                  <a:pt x="0" y="1366753"/>
                </a:cubicBezTo>
                <a:cubicBezTo>
                  <a:pt x="-16171" y="1235578"/>
                  <a:pt x="-7933" y="903781"/>
                  <a:pt x="0" y="663472"/>
                </a:cubicBezTo>
                <a:cubicBezTo>
                  <a:pt x="7933" y="423163"/>
                  <a:pt x="-32511" y="144639"/>
                  <a:pt x="0" y="0"/>
                </a:cubicBezTo>
                <a:close/>
              </a:path>
            </a:pathLst>
          </a:custGeom>
          <a:noFill/>
          <a:ln>
            <a:solidFill>
              <a:schemeClr val="tx1"/>
            </a:solidFill>
            <a:extLst>
              <a:ext uri="{C807C97D-BFC1-408E-A445-0C87EB9F89A2}">
                <ask:lineSketchStyleProps xmlns:ask="http://schemas.microsoft.com/office/drawing/2018/sketchyshapes" sd="626158785">
                  <a:prstGeom prst="rect">
                    <a:avLst/>
                  </a:prstGeom>
                  <ask:type>
                    <ask:lineSketchFreehand/>
                  </ask:type>
                </ask:lineSketchStyleProps>
              </a:ext>
            </a:extLst>
          </a:ln>
        </p:spPr>
        <p:txBody>
          <a:bodyPr wrap="square" rtlCol="0">
            <a:spAutoFit/>
          </a:bodyPr>
          <a:lstStyle/>
          <a:p>
            <a:pPr defTabSz="914363"/>
            <a:r>
              <a:rPr lang="en-US" sz="1667" b="1" dirty="0">
                <a:solidFill>
                  <a:prstClr val="black"/>
                </a:solidFill>
                <a:latin typeface="Calibri" panose="020F0502020204030204"/>
              </a:rPr>
              <a:t>Accelerate data and health information system modernization </a:t>
            </a:r>
            <a:endParaRPr lang="en-US" sz="1667" dirty="0">
              <a:solidFill>
                <a:prstClr val="black"/>
              </a:solidFill>
              <a:latin typeface="Calibri" panose="020F0502020204030204"/>
            </a:endParaRPr>
          </a:p>
          <a:p>
            <a:pPr marL="838166" lvl="1" indent="-380985" defTabSz="914363">
              <a:buFontTx/>
              <a:buAutoNum type="alphaLcParenR"/>
            </a:pPr>
            <a:r>
              <a:rPr lang="en-US" sz="1500" dirty="0">
                <a:solidFill>
                  <a:prstClr val="black"/>
                </a:solidFill>
                <a:latin typeface="Calibri" panose="020F0502020204030204"/>
              </a:rPr>
              <a:t>Implement workforce enhancements to accelerate data modernization</a:t>
            </a:r>
          </a:p>
          <a:p>
            <a:pPr marL="838166" lvl="1" indent="-380985" defTabSz="914363">
              <a:buFontTx/>
              <a:buAutoNum type="alphaLcParenR"/>
            </a:pPr>
            <a:r>
              <a:rPr lang="en-US" sz="1500" dirty="0">
                <a:solidFill>
                  <a:prstClr val="black"/>
                </a:solidFill>
                <a:latin typeface="Calibri" panose="020F0502020204030204"/>
              </a:rPr>
              <a:t>Accelerate improvements to data quality, exchange, management, and use </a:t>
            </a:r>
          </a:p>
        </p:txBody>
      </p:sp>
      <p:sp>
        <p:nvSpPr>
          <p:cNvPr id="10" name="TextBox 9" descr="Short-term Outcome would include Improved awareness and understanding of the current status, gaps, and opportunities related to workforce, data, and health information systems&#10;">
            <a:extLst>
              <a:ext uri="{FF2B5EF4-FFF2-40B4-BE49-F238E27FC236}">
                <a16:creationId xmlns:a16="http://schemas.microsoft.com/office/drawing/2014/main" id="{C09D8D86-A9B4-49A7-B0A3-D638ECA080F8}"/>
              </a:ext>
            </a:extLst>
          </p:cNvPr>
          <p:cNvSpPr txBox="1"/>
          <p:nvPr/>
        </p:nvSpPr>
        <p:spPr>
          <a:xfrm>
            <a:off x="4141305" y="1389937"/>
            <a:ext cx="2308087" cy="2144690"/>
          </a:xfrm>
          <a:custGeom>
            <a:avLst/>
            <a:gdLst>
              <a:gd name="connsiteX0" fmla="*/ 0 w 2308087"/>
              <a:gd name="connsiteY0" fmla="*/ 0 h 2144690"/>
              <a:gd name="connsiteX1" fmla="*/ 507779 w 2308087"/>
              <a:gd name="connsiteY1" fmla="*/ 0 h 2144690"/>
              <a:gd name="connsiteX2" fmla="*/ 1061720 w 2308087"/>
              <a:gd name="connsiteY2" fmla="*/ 0 h 2144690"/>
              <a:gd name="connsiteX3" fmla="*/ 1569499 w 2308087"/>
              <a:gd name="connsiteY3" fmla="*/ 0 h 2144690"/>
              <a:gd name="connsiteX4" fmla="*/ 2308087 w 2308087"/>
              <a:gd name="connsiteY4" fmla="*/ 0 h 2144690"/>
              <a:gd name="connsiteX5" fmla="*/ 2308087 w 2308087"/>
              <a:gd name="connsiteY5" fmla="*/ 471832 h 2144690"/>
              <a:gd name="connsiteX6" fmla="*/ 2308087 w 2308087"/>
              <a:gd name="connsiteY6" fmla="*/ 965111 h 2144690"/>
              <a:gd name="connsiteX7" fmla="*/ 2308087 w 2308087"/>
              <a:gd name="connsiteY7" fmla="*/ 1458389 h 2144690"/>
              <a:gd name="connsiteX8" fmla="*/ 2308087 w 2308087"/>
              <a:gd name="connsiteY8" fmla="*/ 2144690 h 2144690"/>
              <a:gd name="connsiteX9" fmla="*/ 1731065 w 2308087"/>
              <a:gd name="connsiteY9" fmla="*/ 2144690 h 2144690"/>
              <a:gd name="connsiteX10" fmla="*/ 1154044 w 2308087"/>
              <a:gd name="connsiteY10" fmla="*/ 2144690 h 2144690"/>
              <a:gd name="connsiteX11" fmla="*/ 530860 w 2308087"/>
              <a:gd name="connsiteY11" fmla="*/ 2144690 h 2144690"/>
              <a:gd name="connsiteX12" fmla="*/ 0 w 2308087"/>
              <a:gd name="connsiteY12" fmla="*/ 2144690 h 2144690"/>
              <a:gd name="connsiteX13" fmla="*/ 0 w 2308087"/>
              <a:gd name="connsiteY13" fmla="*/ 1629964 h 2144690"/>
              <a:gd name="connsiteX14" fmla="*/ 0 w 2308087"/>
              <a:gd name="connsiteY14" fmla="*/ 1136686 h 2144690"/>
              <a:gd name="connsiteX15" fmla="*/ 0 w 2308087"/>
              <a:gd name="connsiteY15" fmla="*/ 600513 h 2144690"/>
              <a:gd name="connsiteX16" fmla="*/ 0 w 2308087"/>
              <a:gd name="connsiteY16" fmla="*/ 0 h 214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8087" h="2144690" extrusionOk="0">
                <a:moveTo>
                  <a:pt x="0" y="0"/>
                </a:moveTo>
                <a:cubicBezTo>
                  <a:pt x="107500" y="-17108"/>
                  <a:pt x="331617" y="10676"/>
                  <a:pt x="507779" y="0"/>
                </a:cubicBezTo>
                <a:cubicBezTo>
                  <a:pt x="683941" y="-10676"/>
                  <a:pt x="886419" y="-4288"/>
                  <a:pt x="1061720" y="0"/>
                </a:cubicBezTo>
                <a:cubicBezTo>
                  <a:pt x="1237021" y="4288"/>
                  <a:pt x="1348968" y="-9027"/>
                  <a:pt x="1569499" y="0"/>
                </a:cubicBezTo>
                <a:cubicBezTo>
                  <a:pt x="1790030" y="9027"/>
                  <a:pt x="2111917" y="-33720"/>
                  <a:pt x="2308087" y="0"/>
                </a:cubicBezTo>
                <a:cubicBezTo>
                  <a:pt x="2309168" y="101738"/>
                  <a:pt x="2293977" y="291648"/>
                  <a:pt x="2308087" y="471832"/>
                </a:cubicBezTo>
                <a:cubicBezTo>
                  <a:pt x="2322197" y="652016"/>
                  <a:pt x="2308976" y="820658"/>
                  <a:pt x="2308087" y="965111"/>
                </a:cubicBezTo>
                <a:cubicBezTo>
                  <a:pt x="2307198" y="1109564"/>
                  <a:pt x="2307104" y="1357597"/>
                  <a:pt x="2308087" y="1458389"/>
                </a:cubicBezTo>
                <a:cubicBezTo>
                  <a:pt x="2309070" y="1559181"/>
                  <a:pt x="2281938" y="1857038"/>
                  <a:pt x="2308087" y="2144690"/>
                </a:cubicBezTo>
                <a:cubicBezTo>
                  <a:pt x="2122033" y="2135055"/>
                  <a:pt x="1848751" y="2167695"/>
                  <a:pt x="1731065" y="2144690"/>
                </a:cubicBezTo>
                <a:cubicBezTo>
                  <a:pt x="1613379" y="2121685"/>
                  <a:pt x="1290094" y="2148592"/>
                  <a:pt x="1154044" y="2144690"/>
                </a:cubicBezTo>
                <a:cubicBezTo>
                  <a:pt x="1017994" y="2140788"/>
                  <a:pt x="840023" y="2141063"/>
                  <a:pt x="530860" y="2144690"/>
                </a:cubicBezTo>
                <a:cubicBezTo>
                  <a:pt x="221697" y="2148317"/>
                  <a:pt x="119615" y="2138345"/>
                  <a:pt x="0" y="2144690"/>
                </a:cubicBezTo>
                <a:cubicBezTo>
                  <a:pt x="-17720" y="1980318"/>
                  <a:pt x="25041" y="1879007"/>
                  <a:pt x="0" y="1629964"/>
                </a:cubicBezTo>
                <a:cubicBezTo>
                  <a:pt x="-25041" y="1380921"/>
                  <a:pt x="2699" y="1355835"/>
                  <a:pt x="0" y="1136686"/>
                </a:cubicBezTo>
                <a:cubicBezTo>
                  <a:pt x="-2699" y="917537"/>
                  <a:pt x="-1073" y="713972"/>
                  <a:pt x="0" y="600513"/>
                </a:cubicBezTo>
                <a:cubicBezTo>
                  <a:pt x="1073" y="487054"/>
                  <a:pt x="-9695" y="289843"/>
                  <a:pt x="0" y="0"/>
                </a:cubicBezTo>
                <a:close/>
              </a:path>
            </a:pathLst>
          </a:custGeom>
          <a:noFill/>
          <a:ln>
            <a:solidFill>
              <a:schemeClr val="tx1"/>
            </a:solidFill>
            <a:extLst>
              <a:ext uri="{C807C97D-BFC1-408E-A445-0C87EB9F89A2}">
                <ask:lineSketchStyleProps xmlns:ask="http://schemas.microsoft.com/office/drawing/2018/sketchyshapes" sd="396969148">
                  <a:prstGeom prst="rect">
                    <a:avLst/>
                  </a:prstGeom>
                  <ask:type>
                    <ask:lineSketchFreehand/>
                  </ask:type>
                </ask:lineSketchStyleProps>
              </a:ext>
            </a:extLst>
          </a:ln>
        </p:spPr>
        <p:txBody>
          <a:bodyPr wrap="square" rtlCol="0">
            <a:spAutoFit/>
          </a:bodyPr>
          <a:lstStyle/>
          <a:p>
            <a:pPr defTabSz="914363"/>
            <a:r>
              <a:rPr lang="en-US" sz="1667" dirty="0">
                <a:solidFill>
                  <a:prstClr val="black"/>
                </a:solidFill>
                <a:latin typeface="Calibri" panose="020F0502020204030204"/>
              </a:rPr>
              <a:t>Improved awareness and understanding of the current status, gaps, and opportunities related to workforce, data, and health information systems</a:t>
            </a:r>
          </a:p>
          <a:p>
            <a:pPr defTabSz="914363"/>
            <a:endParaRPr lang="en-US" sz="1667" dirty="0">
              <a:solidFill>
                <a:prstClr val="black"/>
              </a:solidFill>
              <a:latin typeface="Calibri" panose="020F0502020204030204"/>
            </a:endParaRPr>
          </a:p>
        </p:txBody>
      </p:sp>
      <p:sp>
        <p:nvSpPr>
          <p:cNvPr id="12" name="TextBox 11" descr="Intermediate outcomes  will include Improved data coverage, quality, and timeliness&#10;">
            <a:extLst>
              <a:ext uri="{FF2B5EF4-FFF2-40B4-BE49-F238E27FC236}">
                <a16:creationId xmlns:a16="http://schemas.microsoft.com/office/drawing/2014/main" id="{BCD649D4-9D0C-4EE5-85B2-30D3A243430E}"/>
              </a:ext>
            </a:extLst>
          </p:cNvPr>
          <p:cNvSpPr txBox="1"/>
          <p:nvPr/>
        </p:nvSpPr>
        <p:spPr>
          <a:xfrm>
            <a:off x="6759697" y="2086277"/>
            <a:ext cx="2295955" cy="1118511"/>
          </a:xfrm>
          <a:custGeom>
            <a:avLst/>
            <a:gdLst>
              <a:gd name="connsiteX0" fmla="*/ 0 w 2295955"/>
              <a:gd name="connsiteY0" fmla="*/ 0 h 1118511"/>
              <a:gd name="connsiteX1" fmla="*/ 573989 w 2295955"/>
              <a:gd name="connsiteY1" fmla="*/ 0 h 1118511"/>
              <a:gd name="connsiteX2" fmla="*/ 1125018 w 2295955"/>
              <a:gd name="connsiteY2" fmla="*/ 0 h 1118511"/>
              <a:gd name="connsiteX3" fmla="*/ 1653088 w 2295955"/>
              <a:gd name="connsiteY3" fmla="*/ 0 h 1118511"/>
              <a:gd name="connsiteX4" fmla="*/ 2295955 w 2295955"/>
              <a:gd name="connsiteY4" fmla="*/ 0 h 1118511"/>
              <a:gd name="connsiteX5" fmla="*/ 2295955 w 2295955"/>
              <a:gd name="connsiteY5" fmla="*/ 548070 h 1118511"/>
              <a:gd name="connsiteX6" fmla="*/ 2295955 w 2295955"/>
              <a:gd name="connsiteY6" fmla="*/ 1118511 h 1118511"/>
              <a:gd name="connsiteX7" fmla="*/ 1744926 w 2295955"/>
              <a:gd name="connsiteY7" fmla="*/ 1118511 h 1118511"/>
              <a:gd name="connsiteX8" fmla="*/ 1147978 w 2295955"/>
              <a:gd name="connsiteY8" fmla="*/ 1118511 h 1118511"/>
              <a:gd name="connsiteX9" fmla="*/ 596948 w 2295955"/>
              <a:gd name="connsiteY9" fmla="*/ 1118511 h 1118511"/>
              <a:gd name="connsiteX10" fmla="*/ 0 w 2295955"/>
              <a:gd name="connsiteY10" fmla="*/ 1118511 h 1118511"/>
              <a:gd name="connsiteX11" fmla="*/ 0 w 2295955"/>
              <a:gd name="connsiteY11" fmla="*/ 570441 h 1118511"/>
              <a:gd name="connsiteX12" fmla="*/ 0 w 2295955"/>
              <a:gd name="connsiteY12" fmla="*/ 0 h 111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5955" h="1118511" extrusionOk="0">
                <a:moveTo>
                  <a:pt x="0" y="0"/>
                </a:moveTo>
                <a:cubicBezTo>
                  <a:pt x="178112" y="-503"/>
                  <a:pt x="322280" y="-13377"/>
                  <a:pt x="573989" y="0"/>
                </a:cubicBezTo>
                <a:cubicBezTo>
                  <a:pt x="825698" y="13377"/>
                  <a:pt x="967885" y="-9115"/>
                  <a:pt x="1125018" y="0"/>
                </a:cubicBezTo>
                <a:cubicBezTo>
                  <a:pt x="1282151" y="9115"/>
                  <a:pt x="1521107" y="25447"/>
                  <a:pt x="1653088" y="0"/>
                </a:cubicBezTo>
                <a:cubicBezTo>
                  <a:pt x="1785069" y="-25447"/>
                  <a:pt x="2044208" y="31604"/>
                  <a:pt x="2295955" y="0"/>
                </a:cubicBezTo>
                <a:cubicBezTo>
                  <a:pt x="2288645" y="254958"/>
                  <a:pt x="2322055" y="382848"/>
                  <a:pt x="2295955" y="548070"/>
                </a:cubicBezTo>
                <a:cubicBezTo>
                  <a:pt x="2269856" y="713292"/>
                  <a:pt x="2321510" y="902291"/>
                  <a:pt x="2295955" y="1118511"/>
                </a:cubicBezTo>
                <a:cubicBezTo>
                  <a:pt x="2047087" y="1130047"/>
                  <a:pt x="2013450" y="1096695"/>
                  <a:pt x="1744926" y="1118511"/>
                </a:cubicBezTo>
                <a:cubicBezTo>
                  <a:pt x="1476402" y="1140327"/>
                  <a:pt x="1312209" y="1135598"/>
                  <a:pt x="1147978" y="1118511"/>
                </a:cubicBezTo>
                <a:cubicBezTo>
                  <a:pt x="983747" y="1101424"/>
                  <a:pt x="796082" y="1104096"/>
                  <a:pt x="596948" y="1118511"/>
                </a:cubicBezTo>
                <a:cubicBezTo>
                  <a:pt x="397814" y="1132927"/>
                  <a:pt x="184095" y="1113837"/>
                  <a:pt x="0" y="1118511"/>
                </a:cubicBezTo>
                <a:cubicBezTo>
                  <a:pt x="4924" y="889771"/>
                  <a:pt x="6104" y="723584"/>
                  <a:pt x="0" y="570441"/>
                </a:cubicBezTo>
                <a:cubicBezTo>
                  <a:pt x="-6104" y="417298"/>
                  <a:pt x="23052" y="262973"/>
                  <a:pt x="0" y="0"/>
                </a:cubicBezTo>
                <a:close/>
              </a:path>
            </a:pathLst>
          </a:custGeom>
          <a:noFill/>
          <a:ln>
            <a:solidFill>
              <a:schemeClr val="tx1"/>
            </a:solidFill>
            <a:extLst>
              <a:ext uri="{C807C97D-BFC1-408E-A445-0C87EB9F89A2}">
                <ask:lineSketchStyleProps xmlns:ask="http://schemas.microsoft.com/office/drawing/2018/sketchyshapes" sd="1922222607">
                  <a:prstGeom prst="rect">
                    <a:avLst/>
                  </a:prstGeom>
                  <ask:type>
                    <ask:lineSketchFreehand/>
                  </ask:type>
                </ask:lineSketchStyleProps>
              </a:ext>
            </a:extLst>
          </a:ln>
        </p:spPr>
        <p:txBody>
          <a:bodyPr wrap="square" rtlCol="0">
            <a:spAutoFit/>
          </a:bodyPr>
          <a:lstStyle/>
          <a:p>
            <a:pPr defTabSz="914363"/>
            <a:r>
              <a:rPr lang="en-US" sz="1667" dirty="0">
                <a:solidFill>
                  <a:prstClr val="black"/>
                </a:solidFill>
                <a:latin typeface="Calibri" panose="020F0502020204030204"/>
              </a:rPr>
              <a:t>Improved data coverage, quality, and timeliness</a:t>
            </a:r>
          </a:p>
          <a:p>
            <a:pPr defTabSz="914363"/>
            <a:endParaRPr lang="en-US" sz="1667" dirty="0">
              <a:solidFill>
                <a:prstClr val="black"/>
              </a:solidFill>
              <a:latin typeface="Calibri" panose="020F0502020204030204"/>
            </a:endParaRPr>
          </a:p>
        </p:txBody>
      </p:sp>
      <p:sp>
        <p:nvSpPr>
          <p:cNvPr id="14" name="TextBox 13" descr="Long-term outcomes would include an Increased use of information to make public health decisions&#10;&#10;&#10;">
            <a:extLst>
              <a:ext uri="{FF2B5EF4-FFF2-40B4-BE49-F238E27FC236}">
                <a16:creationId xmlns:a16="http://schemas.microsoft.com/office/drawing/2014/main" id="{F28ECA99-38E3-40B1-A6F3-56151F07542B}"/>
              </a:ext>
            </a:extLst>
          </p:cNvPr>
          <p:cNvSpPr txBox="1"/>
          <p:nvPr/>
        </p:nvSpPr>
        <p:spPr>
          <a:xfrm>
            <a:off x="9343868" y="1359480"/>
            <a:ext cx="2318042" cy="861967"/>
          </a:xfrm>
          <a:custGeom>
            <a:avLst/>
            <a:gdLst>
              <a:gd name="connsiteX0" fmla="*/ 0 w 2318042"/>
              <a:gd name="connsiteY0" fmla="*/ 0 h 861967"/>
              <a:gd name="connsiteX1" fmla="*/ 556330 w 2318042"/>
              <a:gd name="connsiteY1" fmla="*/ 0 h 861967"/>
              <a:gd name="connsiteX2" fmla="*/ 1159021 w 2318042"/>
              <a:gd name="connsiteY2" fmla="*/ 0 h 861967"/>
              <a:gd name="connsiteX3" fmla="*/ 1715351 w 2318042"/>
              <a:gd name="connsiteY3" fmla="*/ 0 h 861967"/>
              <a:gd name="connsiteX4" fmla="*/ 2318042 w 2318042"/>
              <a:gd name="connsiteY4" fmla="*/ 0 h 861967"/>
              <a:gd name="connsiteX5" fmla="*/ 2318042 w 2318042"/>
              <a:gd name="connsiteY5" fmla="*/ 430984 h 861967"/>
              <a:gd name="connsiteX6" fmla="*/ 2318042 w 2318042"/>
              <a:gd name="connsiteY6" fmla="*/ 861967 h 861967"/>
              <a:gd name="connsiteX7" fmla="*/ 1738532 w 2318042"/>
              <a:gd name="connsiteY7" fmla="*/ 861967 h 861967"/>
              <a:gd name="connsiteX8" fmla="*/ 1135841 w 2318042"/>
              <a:gd name="connsiteY8" fmla="*/ 861967 h 861967"/>
              <a:gd name="connsiteX9" fmla="*/ 579511 w 2318042"/>
              <a:gd name="connsiteY9" fmla="*/ 861967 h 861967"/>
              <a:gd name="connsiteX10" fmla="*/ 0 w 2318042"/>
              <a:gd name="connsiteY10" fmla="*/ 861967 h 861967"/>
              <a:gd name="connsiteX11" fmla="*/ 0 w 2318042"/>
              <a:gd name="connsiteY11" fmla="*/ 448223 h 861967"/>
              <a:gd name="connsiteX12" fmla="*/ 0 w 2318042"/>
              <a:gd name="connsiteY12" fmla="*/ 0 h 86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8042" h="861967" extrusionOk="0">
                <a:moveTo>
                  <a:pt x="0" y="0"/>
                </a:moveTo>
                <a:cubicBezTo>
                  <a:pt x="227428" y="7192"/>
                  <a:pt x="421312" y="16931"/>
                  <a:pt x="556330" y="0"/>
                </a:cubicBezTo>
                <a:cubicBezTo>
                  <a:pt x="691348" y="-16931"/>
                  <a:pt x="967239" y="-25278"/>
                  <a:pt x="1159021" y="0"/>
                </a:cubicBezTo>
                <a:cubicBezTo>
                  <a:pt x="1350803" y="25278"/>
                  <a:pt x="1496167" y="-7093"/>
                  <a:pt x="1715351" y="0"/>
                </a:cubicBezTo>
                <a:cubicBezTo>
                  <a:pt x="1934535" y="7093"/>
                  <a:pt x="2124114" y="14244"/>
                  <a:pt x="2318042" y="0"/>
                </a:cubicBezTo>
                <a:cubicBezTo>
                  <a:pt x="2302404" y="194872"/>
                  <a:pt x="2315288" y="241094"/>
                  <a:pt x="2318042" y="430984"/>
                </a:cubicBezTo>
                <a:cubicBezTo>
                  <a:pt x="2320796" y="620874"/>
                  <a:pt x="2334715" y="704016"/>
                  <a:pt x="2318042" y="861967"/>
                </a:cubicBezTo>
                <a:cubicBezTo>
                  <a:pt x="2101987" y="883834"/>
                  <a:pt x="1864992" y="865456"/>
                  <a:pt x="1738532" y="861967"/>
                </a:cubicBezTo>
                <a:cubicBezTo>
                  <a:pt x="1612072" y="858479"/>
                  <a:pt x="1317815" y="841454"/>
                  <a:pt x="1135841" y="861967"/>
                </a:cubicBezTo>
                <a:cubicBezTo>
                  <a:pt x="953867" y="882480"/>
                  <a:pt x="772810" y="887958"/>
                  <a:pt x="579511" y="861967"/>
                </a:cubicBezTo>
                <a:cubicBezTo>
                  <a:pt x="386212" y="835977"/>
                  <a:pt x="177566" y="862650"/>
                  <a:pt x="0" y="861967"/>
                </a:cubicBezTo>
                <a:cubicBezTo>
                  <a:pt x="5278" y="735301"/>
                  <a:pt x="-3828" y="565711"/>
                  <a:pt x="0" y="448223"/>
                </a:cubicBezTo>
                <a:cubicBezTo>
                  <a:pt x="3828" y="330735"/>
                  <a:pt x="15206" y="173787"/>
                  <a:pt x="0" y="0"/>
                </a:cubicBezTo>
                <a:close/>
              </a:path>
            </a:pathLst>
          </a:custGeom>
          <a:noFill/>
          <a:ln w="12700">
            <a:solidFill>
              <a:schemeClr val="tx1"/>
            </a:solidFill>
            <a:extLst>
              <a:ext uri="{C807C97D-BFC1-408E-A445-0C87EB9F89A2}">
                <ask:lineSketchStyleProps xmlns:ask="http://schemas.microsoft.com/office/drawing/2018/sketchyshapes" sd="1531379874">
                  <a:prstGeom prst="rect">
                    <a:avLst/>
                  </a:prstGeom>
                  <ask:type>
                    <ask:lineSketchFreehand/>
                  </ask:type>
                </ask:lineSketchStyleProps>
              </a:ext>
            </a:extLst>
          </a:ln>
        </p:spPr>
        <p:txBody>
          <a:bodyPr wrap="square" rtlCol="0">
            <a:spAutoFit/>
          </a:bodyPr>
          <a:lstStyle/>
          <a:p>
            <a:pPr defTabSz="914363"/>
            <a:r>
              <a:rPr lang="en-US" sz="1667" dirty="0">
                <a:solidFill>
                  <a:prstClr val="black"/>
                </a:solidFill>
                <a:latin typeface="Calibri" panose="020F0502020204030204"/>
              </a:rPr>
              <a:t>Increased use of information to make public health decisions</a:t>
            </a:r>
          </a:p>
        </p:txBody>
      </p:sp>
      <p:sp>
        <p:nvSpPr>
          <p:cNvPr id="15" name="TextBox 14" descr="Long-term outcomes are established and maintained world-class data and analytics&#10;&#10;Established and maintained public health workforce &#10;">
            <a:extLst>
              <a:ext uri="{FF2B5EF4-FFF2-40B4-BE49-F238E27FC236}">
                <a16:creationId xmlns:a16="http://schemas.microsoft.com/office/drawing/2014/main" id="{32B7093B-4625-49C3-9155-5E968E2B1831}"/>
              </a:ext>
            </a:extLst>
          </p:cNvPr>
          <p:cNvSpPr txBox="1"/>
          <p:nvPr/>
        </p:nvSpPr>
        <p:spPr>
          <a:xfrm>
            <a:off x="9353823" y="4056006"/>
            <a:ext cx="2318042" cy="1888146"/>
          </a:xfrm>
          <a:custGeom>
            <a:avLst/>
            <a:gdLst>
              <a:gd name="connsiteX0" fmla="*/ 0 w 2318042"/>
              <a:gd name="connsiteY0" fmla="*/ 0 h 1888146"/>
              <a:gd name="connsiteX1" fmla="*/ 533150 w 2318042"/>
              <a:gd name="connsiteY1" fmla="*/ 0 h 1888146"/>
              <a:gd name="connsiteX2" fmla="*/ 1043119 w 2318042"/>
              <a:gd name="connsiteY2" fmla="*/ 0 h 1888146"/>
              <a:gd name="connsiteX3" fmla="*/ 1645810 w 2318042"/>
              <a:gd name="connsiteY3" fmla="*/ 0 h 1888146"/>
              <a:gd name="connsiteX4" fmla="*/ 2318042 w 2318042"/>
              <a:gd name="connsiteY4" fmla="*/ 0 h 1888146"/>
              <a:gd name="connsiteX5" fmla="*/ 2318042 w 2318042"/>
              <a:gd name="connsiteY5" fmla="*/ 591619 h 1888146"/>
              <a:gd name="connsiteX6" fmla="*/ 2318042 w 2318042"/>
              <a:gd name="connsiteY6" fmla="*/ 1183238 h 1888146"/>
              <a:gd name="connsiteX7" fmla="*/ 2318042 w 2318042"/>
              <a:gd name="connsiteY7" fmla="*/ 1888146 h 1888146"/>
              <a:gd name="connsiteX8" fmla="*/ 1738532 w 2318042"/>
              <a:gd name="connsiteY8" fmla="*/ 1888146 h 1888146"/>
              <a:gd name="connsiteX9" fmla="*/ 1205382 w 2318042"/>
              <a:gd name="connsiteY9" fmla="*/ 1888146 h 1888146"/>
              <a:gd name="connsiteX10" fmla="*/ 695413 w 2318042"/>
              <a:gd name="connsiteY10" fmla="*/ 1888146 h 1888146"/>
              <a:gd name="connsiteX11" fmla="*/ 0 w 2318042"/>
              <a:gd name="connsiteY11" fmla="*/ 1888146 h 1888146"/>
              <a:gd name="connsiteX12" fmla="*/ 0 w 2318042"/>
              <a:gd name="connsiteY12" fmla="*/ 1296527 h 1888146"/>
              <a:gd name="connsiteX13" fmla="*/ 0 w 2318042"/>
              <a:gd name="connsiteY13" fmla="*/ 723789 h 1888146"/>
              <a:gd name="connsiteX14" fmla="*/ 0 w 2318042"/>
              <a:gd name="connsiteY14" fmla="*/ 0 h 188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8042" h="1888146" extrusionOk="0">
                <a:moveTo>
                  <a:pt x="0" y="0"/>
                </a:moveTo>
                <a:cubicBezTo>
                  <a:pt x="151071" y="25841"/>
                  <a:pt x="306590" y="-568"/>
                  <a:pt x="533150" y="0"/>
                </a:cubicBezTo>
                <a:cubicBezTo>
                  <a:pt x="759710" y="568"/>
                  <a:pt x="806352" y="-16599"/>
                  <a:pt x="1043119" y="0"/>
                </a:cubicBezTo>
                <a:cubicBezTo>
                  <a:pt x="1279886" y="16599"/>
                  <a:pt x="1472349" y="27479"/>
                  <a:pt x="1645810" y="0"/>
                </a:cubicBezTo>
                <a:cubicBezTo>
                  <a:pt x="1819271" y="-27479"/>
                  <a:pt x="1987469" y="-30293"/>
                  <a:pt x="2318042" y="0"/>
                </a:cubicBezTo>
                <a:cubicBezTo>
                  <a:pt x="2333153" y="157520"/>
                  <a:pt x="2337644" y="385698"/>
                  <a:pt x="2318042" y="591619"/>
                </a:cubicBezTo>
                <a:cubicBezTo>
                  <a:pt x="2298440" y="797540"/>
                  <a:pt x="2295787" y="1017189"/>
                  <a:pt x="2318042" y="1183238"/>
                </a:cubicBezTo>
                <a:cubicBezTo>
                  <a:pt x="2340297" y="1349287"/>
                  <a:pt x="2350472" y="1585296"/>
                  <a:pt x="2318042" y="1888146"/>
                </a:cubicBezTo>
                <a:cubicBezTo>
                  <a:pt x="2056996" y="1898150"/>
                  <a:pt x="2006374" y="1897840"/>
                  <a:pt x="1738532" y="1888146"/>
                </a:cubicBezTo>
                <a:cubicBezTo>
                  <a:pt x="1470690" y="1878453"/>
                  <a:pt x="1471533" y="1875249"/>
                  <a:pt x="1205382" y="1888146"/>
                </a:cubicBezTo>
                <a:cubicBezTo>
                  <a:pt x="939231" y="1901044"/>
                  <a:pt x="867340" y="1895626"/>
                  <a:pt x="695413" y="1888146"/>
                </a:cubicBezTo>
                <a:cubicBezTo>
                  <a:pt x="523486" y="1880666"/>
                  <a:pt x="301670" y="1920756"/>
                  <a:pt x="0" y="1888146"/>
                </a:cubicBezTo>
                <a:cubicBezTo>
                  <a:pt x="-21145" y="1637762"/>
                  <a:pt x="15683" y="1556553"/>
                  <a:pt x="0" y="1296527"/>
                </a:cubicBezTo>
                <a:cubicBezTo>
                  <a:pt x="-15683" y="1036501"/>
                  <a:pt x="-20500" y="843338"/>
                  <a:pt x="0" y="723789"/>
                </a:cubicBezTo>
                <a:cubicBezTo>
                  <a:pt x="20500" y="604240"/>
                  <a:pt x="10733" y="288849"/>
                  <a:pt x="0" y="0"/>
                </a:cubicBezTo>
                <a:close/>
              </a:path>
            </a:pathLst>
          </a:custGeom>
          <a:noFill/>
          <a:ln w="12700">
            <a:solidFill>
              <a:schemeClr val="tx1"/>
            </a:solidFill>
            <a:extLst>
              <a:ext uri="{C807C97D-BFC1-408E-A445-0C87EB9F89A2}">
                <ask:lineSketchStyleProps xmlns:ask="http://schemas.microsoft.com/office/drawing/2018/sketchyshapes" sd="1993063886">
                  <a:prstGeom prst="rect">
                    <a:avLst/>
                  </a:prstGeom>
                  <ask:type>
                    <ask:lineSketchFreehand/>
                  </ask:type>
                </ask:lineSketchStyleProps>
              </a:ext>
            </a:extLst>
          </a:ln>
        </p:spPr>
        <p:txBody>
          <a:bodyPr wrap="square" rtlCol="0">
            <a:spAutoFit/>
          </a:bodyPr>
          <a:lstStyle/>
          <a:p>
            <a:pPr defTabSz="914363"/>
            <a:r>
              <a:rPr lang="en-US" sz="1667" dirty="0">
                <a:solidFill>
                  <a:prstClr val="black"/>
                </a:solidFill>
                <a:latin typeface="Calibri" panose="020F0502020204030204"/>
              </a:rPr>
              <a:t>Established and maintained world-class data and analytics</a:t>
            </a:r>
          </a:p>
          <a:p>
            <a:pPr defTabSz="914363"/>
            <a:endParaRPr lang="en-US" sz="1667" dirty="0">
              <a:solidFill>
                <a:prstClr val="black"/>
              </a:solidFill>
              <a:latin typeface="Calibri" panose="020F0502020204030204"/>
            </a:endParaRPr>
          </a:p>
          <a:p>
            <a:pPr defTabSz="914363"/>
            <a:r>
              <a:rPr lang="en-US" sz="1667" dirty="0">
                <a:solidFill>
                  <a:prstClr val="black"/>
                </a:solidFill>
                <a:latin typeface="Calibri" panose="020F0502020204030204"/>
              </a:rPr>
              <a:t>Established and maintained public health workforce </a:t>
            </a:r>
          </a:p>
        </p:txBody>
      </p:sp>
      <p:sp>
        <p:nvSpPr>
          <p:cNvPr id="22" name="Arrow: Down 21">
            <a:extLst>
              <a:ext uri="{FF2B5EF4-FFF2-40B4-BE49-F238E27FC236}">
                <a16:creationId xmlns:a16="http://schemas.microsoft.com/office/drawing/2014/main" id="{EA710785-AACA-4D12-9DE2-914F9637A094}"/>
              </a:ext>
              <a:ext uri="{C183D7F6-B498-43B3-948B-1728B52AA6E4}">
                <adec:decorative xmlns:adec="http://schemas.microsoft.com/office/drawing/2017/decorative" val="1"/>
              </a:ext>
            </a:extLst>
          </p:cNvPr>
          <p:cNvSpPr/>
          <p:nvPr/>
        </p:nvSpPr>
        <p:spPr>
          <a:xfrm rot="16200000">
            <a:off x="3677478" y="2129785"/>
            <a:ext cx="364435" cy="56321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dirty="0">
              <a:solidFill>
                <a:prstClr val="white"/>
              </a:solidFill>
              <a:latin typeface="Calibri" panose="020F0502020204030204"/>
            </a:endParaRPr>
          </a:p>
        </p:txBody>
      </p:sp>
      <p:sp>
        <p:nvSpPr>
          <p:cNvPr id="23" name="Arrow: Down 22">
            <a:extLst>
              <a:ext uri="{FF2B5EF4-FFF2-40B4-BE49-F238E27FC236}">
                <a16:creationId xmlns:a16="http://schemas.microsoft.com/office/drawing/2014/main" id="{B7A2B62D-D004-4BBD-9DA6-8B69415A2048}"/>
              </a:ext>
              <a:ext uri="{C183D7F6-B498-43B3-948B-1728B52AA6E4}">
                <adec:decorative xmlns:adec="http://schemas.microsoft.com/office/drawing/2017/decorative" val="1"/>
              </a:ext>
            </a:extLst>
          </p:cNvPr>
          <p:cNvSpPr/>
          <p:nvPr/>
        </p:nvSpPr>
        <p:spPr>
          <a:xfrm rot="16200000">
            <a:off x="3683006" y="4528333"/>
            <a:ext cx="364435" cy="56321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dirty="0">
              <a:solidFill>
                <a:prstClr val="white"/>
              </a:solidFill>
              <a:latin typeface="Calibri" panose="020F0502020204030204"/>
            </a:endParaRPr>
          </a:p>
        </p:txBody>
      </p:sp>
      <p:sp>
        <p:nvSpPr>
          <p:cNvPr id="24" name="Arrow: Down 23">
            <a:extLst>
              <a:ext uri="{FF2B5EF4-FFF2-40B4-BE49-F238E27FC236}">
                <a16:creationId xmlns:a16="http://schemas.microsoft.com/office/drawing/2014/main" id="{94542AD1-274F-478B-9852-7FDE974EA1BA}"/>
              </a:ext>
              <a:ext uri="{C183D7F6-B498-43B3-948B-1728B52AA6E4}">
                <adec:decorative xmlns:adec="http://schemas.microsoft.com/office/drawing/2017/decorative" val="1"/>
              </a:ext>
            </a:extLst>
          </p:cNvPr>
          <p:cNvSpPr/>
          <p:nvPr/>
        </p:nvSpPr>
        <p:spPr>
          <a:xfrm>
            <a:off x="5108153" y="3529916"/>
            <a:ext cx="364435" cy="56321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dirty="0">
              <a:solidFill>
                <a:prstClr val="white"/>
              </a:solidFill>
              <a:latin typeface="Calibri" panose="020F0502020204030204"/>
            </a:endParaRPr>
          </a:p>
        </p:txBody>
      </p:sp>
      <p:sp>
        <p:nvSpPr>
          <p:cNvPr id="25" name="Arrow: Down 24">
            <a:extLst>
              <a:ext uri="{FF2B5EF4-FFF2-40B4-BE49-F238E27FC236}">
                <a16:creationId xmlns:a16="http://schemas.microsoft.com/office/drawing/2014/main" id="{0ACE9425-9FE7-42C9-A18E-16659952FA73}"/>
              </a:ext>
              <a:ext uri="{C183D7F6-B498-43B3-948B-1728B52AA6E4}">
                <adec:decorative xmlns:adec="http://schemas.microsoft.com/office/drawing/2017/decorative" val="1"/>
              </a:ext>
            </a:extLst>
          </p:cNvPr>
          <p:cNvSpPr/>
          <p:nvPr/>
        </p:nvSpPr>
        <p:spPr>
          <a:xfrm rot="12694466">
            <a:off x="6643275" y="2784113"/>
            <a:ext cx="364435" cy="219344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dirty="0">
              <a:solidFill>
                <a:prstClr val="white"/>
              </a:solidFill>
              <a:latin typeface="Calibri" panose="020F0502020204030204"/>
            </a:endParaRPr>
          </a:p>
        </p:txBody>
      </p:sp>
      <p:sp>
        <p:nvSpPr>
          <p:cNvPr id="11" name="TextBox 10" descr="Short-term Outcomes would include early improvements to workforce capabilities, and data and health information systems and processes&#10;">
            <a:extLst>
              <a:ext uri="{FF2B5EF4-FFF2-40B4-BE49-F238E27FC236}">
                <a16:creationId xmlns:a16="http://schemas.microsoft.com/office/drawing/2014/main" id="{3C60B990-F267-4DDD-8843-9D8C8257E91E}"/>
              </a:ext>
            </a:extLst>
          </p:cNvPr>
          <p:cNvSpPr txBox="1"/>
          <p:nvPr/>
        </p:nvSpPr>
        <p:spPr>
          <a:xfrm>
            <a:off x="4141306" y="4093133"/>
            <a:ext cx="2308087" cy="1631601"/>
          </a:xfrm>
          <a:custGeom>
            <a:avLst/>
            <a:gdLst>
              <a:gd name="connsiteX0" fmla="*/ 0 w 2308087"/>
              <a:gd name="connsiteY0" fmla="*/ 0 h 1631601"/>
              <a:gd name="connsiteX1" fmla="*/ 623183 w 2308087"/>
              <a:gd name="connsiteY1" fmla="*/ 0 h 1631601"/>
              <a:gd name="connsiteX2" fmla="*/ 1130963 w 2308087"/>
              <a:gd name="connsiteY2" fmla="*/ 0 h 1631601"/>
              <a:gd name="connsiteX3" fmla="*/ 1754146 w 2308087"/>
              <a:gd name="connsiteY3" fmla="*/ 0 h 1631601"/>
              <a:gd name="connsiteX4" fmla="*/ 2308087 w 2308087"/>
              <a:gd name="connsiteY4" fmla="*/ 0 h 1631601"/>
              <a:gd name="connsiteX5" fmla="*/ 2308087 w 2308087"/>
              <a:gd name="connsiteY5" fmla="*/ 511235 h 1631601"/>
              <a:gd name="connsiteX6" fmla="*/ 2308087 w 2308087"/>
              <a:gd name="connsiteY6" fmla="*/ 1055102 h 1631601"/>
              <a:gd name="connsiteX7" fmla="*/ 2308087 w 2308087"/>
              <a:gd name="connsiteY7" fmla="*/ 1631601 h 1631601"/>
              <a:gd name="connsiteX8" fmla="*/ 1707984 w 2308087"/>
              <a:gd name="connsiteY8" fmla="*/ 1631601 h 1631601"/>
              <a:gd name="connsiteX9" fmla="*/ 1084801 w 2308087"/>
              <a:gd name="connsiteY9" fmla="*/ 1631601 h 1631601"/>
              <a:gd name="connsiteX10" fmla="*/ 530860 w 2308087"/>
              <a:gd name="connsiteY10" fmla="*/ 1631601 h 1631601"/>
              <a:gd name="connsiteX11" fmla="*/ 0 w 2308087"/>
              <a:gd name="connsiteY11" fmla="*/ 1631601 h 1631601"/>
              <a:gd name="connsiteX12" fmla="*/ 0 w 2308087"/>
              <a:gd name="connsiteY12" fmla="*/ 1136682 h 1631601"/>
              <a:gd name="connsiteX13" fmla="*/ 0 w 2308087"/>
              <a:gd name="connsiteY13" fmla="*/ 576499 h 1631601"/>
              <a:gd name="connsiteX14" fmla="*/ 0 w 2308087"/>
              <a:gd name="connsiteY14" fmla="*/ 0 h 163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08087" h="1631601" fill="none" extrusionOk="0">
                <a:moveTo>
                  <a:pt x="0" y="0"/>
                </a:moveTo>
                <a:cubicBezTo>
                  <a:pt x="210972" y="247"/>
                  <a:pt x="475804" y="10448"/>
                  <a:pt x="623183" y="0"/>
                </a:cubicBezTo>
                <a:cubicBezTo>
                  <a:pt x="770562" y="-10448"/>
                  <a:pt x="975837" y="20254"/>
                  <a:pt x="1130963" y="0"/>
                </a:cubicBezTo>
                <a:cubicBezTo>
                  <a:pt x="1286089" y="-20254"/>
                  <a:pt x="1564595" y="-7539"/>
                  <a:pt x="1754146" y="0"/>
                </a:cubicBezTo>
                <a:cubicBezTo>
                  <a:pt x="1943697" y="7539"/>
                  <a:pt x="2125158" y="4659"/>
                  <a:pt x="2308087" y="0"/>
                </a:cubicBezTo>
                <a:cubicBezTo>
                  <a:pt x="2329781" y="109232"/>
                  <a:pt x="2291197" y="366381"/>
                  <a:pt x="2308087" y="511235"/>
                </a:cubicBezTo>
                <a:cubicBezTo>
                  <a:pt x="2324977" y="656089"/>
                  <a:pt x="2294988" y="823267"/>
                  <a:pt x="2308087" y="1055102"/>
                </a:cubicBezTo>
                <a:cubicBezTo>
                  <a:pt x="2321186" y="1286937"/>
                  <a:pt x="2299084" y="1506274"/>
                  <a:pt x="2308087" y="1631601"/>
                </a:cubicBezTo>
                <a:cubicBezTo>
                  <a:pt x="2047279" y="1615141"/>
                  <a:pt x="1942277" y="1609014"/>
                  <a:pt x="1707984" y="1631601"/>
                </a:cubicBezTo>
                <a:cubicBezTo>
                  <a:pt x="1473691" y="1654188"/>
                  <a:pt x="1305577" y="1656878"/>
                  <a:pt x="1084801" y="1631601"/>
                </a:cubicBezTo>
                <a:cubicBezTo>
                  <a:pt x="864025" y="1606324"/>
                  <a:pt x="786248" y="1651208"/>
                  <a:pt x="530860" y="1631601"/>
                </a:cubicBezTo>
                <a:cubicBezTo>
                  <a:pt x="275472" y="1611994"/>
                  <a:pt x="129292" y="1649552"/>
                  <a:pt x="0" y="1631601"/>
                </a:cubicBezTo>
                <a:cubicBezTo>
                  <a:pt x="-5465" y="1442134"/>
                  <a:pt x="23818" y="1371308"/>
                  <a:pt x="0" y="1136682"/>
                </a:cubicBezTo>
                <a:cubicBezTo>
                  <a:pt x="-23818" y="902056"/>
                  <a:pt x="-2976" y="702866"/>
                  <a:pt x="0" y="576499"/>
                </a:cubicBezTo>
                <a:cubicBezTo>
                  <a:pt x="2976" y="450132"/>
                  <a:pt x="26097" y="170655"/>
                  <a:pt x="0" y="0"/>
                </a:cubicBezTo>
                <a:close/>
              </a:path>
              <a:path w="2308087" h="1631601" stroke="0" extrusionOk="0">
                <a:moveTo>
                  <a:pt x="0" y="0"/>
                </a:moveTo>
                <a:cubicBezTo>
                  <a:pt x="205360" y="-11552"/>
                  <a:pt x="263138" y="-16472"/>
                  <a:pt x="507779" y="0"/>
                </a:cubicBezTo>
                <a:cubicBezTo>
                  <a:pt x="752420" y="16472"/>
                  <a:pt x="832948" y="-29950"/>
                  <a:pt x="1107882" y="0"/>
                </a:cubicBezTo>
                <a:cubicBezTo>
                  <a:pt x="1382816" y="29950"/>
                  <a:pt x="1412334" y="3756"/>
                  <a:pt x="1661823" y="0"/>
                </a:cubicBezTo>
                <a:cubicBezTo>
                  <a:pt x="1911312" y="-3756"/>
                  <a:pt x="2127677" y="4402"/>
                  <a:pt x="2308087" y="0"/>
                </a:cubicBezTo>
                <a:cubicBezTo>
                  <a:pt x="2293771" y="147534"/>
                  <a:pt x="2299252" y="403142"/>
                  <a:pt x="2308087" y="511235"/>
                </a:cubicBezTo>
                <a:cubicBezTo>
                  <a:pt x="2316922" y="619329"/>
                  <a:pt x="2302109" y="779880"/>
                  <a:pt x="2308087" y="1006154"/>
                </a:cubicBezTo>
                <a:cubicBezTo>
                  <a:pt x="2314065" y="1232428"/>
                  <a:pt x="2324574" y="1376511"/>
                  <a:pt x="2308087" y="1631601"/>
                </a:cubicBezTo>
                <a:cubicBezTo>
                  <a:pt x="2070834" y="1647674"/>
                  <a:pt x="1999435" y="1650775"/>
                  <a:pt x="1731065" y="1631601"/>
                </a:cubicBezTo>
                <a:cubicBezTo>
                  <a:pt x="1462695" y="1612427"/>
                  <a:pt x="1417782" y="1637230"/>
                  <a:pt x="1154044" y="1631601"/>
                </a:cubicBezTo>
                <a:cubicBezTo>
                  <a:pt x="890306" y="1625972"/>
                  <a:pt x="743727" y="1621670"/>
                  <a:pt x="553941" y="1631601"/>
                </a:cubicBezTo>
                <a:cubicBezTo>
                  <a:pt x="364155" y="1641532"/>
                  <a:pt x="193021" y="1650904"/>
                  <a:pt x="0" y="1631601"/>
                </a:cubicBezTo>
                <a:cubicBezTo>
                  <a:pt x="-5618" y="1513163"/>
                  <a:pt x="-21433" y="1259070"/>
                  <a:pt x="0" y="1136682"/>
                </a:cubicBezTo>
                <a:cubicBezTo>
                  <a:pt x="21433" y="1014294"/>
                  <a:pt x="-25541" y="872515"/>
                  <a:pt x="0" y="625447"/>
                </a:cubicBezTo>
                <a:cubicBezTo>
                  <a:pt x="25541" y="378379"/>
                  <a:pt x="13099" y="129179"/>
                  <a:pt x="0" y="0"/>
                </a:cubicBezTo>
                <a:close/>
              </a:path>
            </a:pathLst>
          </a:custGeom>
          <a:solidFill>
            <a:srgbClr val="E7F5D6"/>
          </a:solidFill>
          <a:ln>
            <a:solidFill>
              <a:schemeClr val="tx1"/>
            </a:solidFill>
            <a:extLst>
              <a:ext uri="{C807C97D-BFC1-408E-A445-0C87EB9F89A2}">
                <ask:lineSketchStyleProps xmlns:ask="http://schemas.microsoft.com/office/drawing/2018/sketchyshapes" sd="2133883438">
                  <a:prstGeom prst="rect">
                    <a:avLst/>
                  </a:prstGeom>
                  <ask:type>
                    <ask:lineSketchFreehand/>
                  </ask:type>
                </ask:lineSketchStyleProps>
              </a:ext>
            </a:extLst>
          </a:ln>
        </p:spPr>
        <p:txBody>
          <a:bodyPr wrap="square" rtlCol="0">
            <a:spAutoFit/>
          </a:bodyPr>
          <a:lstStyle/>
          <a:p>
            <a:pPr defTabSz="914363"/>
            <a:r>
              <a:rPr lang="en-US" sz="1667" dirty="0">
                <a:solidFill>
                  <a:prstClr val="black"/>
                </a:solidFill>
                <a:latin typeface="Calibri" panose="020F0502020204030204"/>
              </a:rPr>
              <a:t>Early improvements to workforce capabilities, and data and health information systems and processes</a:t>
            </a:r>
          </a:p>
          <a:p>
            <a:pPr defTabSz="914363"/>
            <a:endParaRPr lang="en-US" sz="1667" dirty="0">
              <a:solidFill>
                <a:prstClr val="black"/>
              </a:solidFill>
              <a:latin typeface="Calibri" panose="020F0502020204030204"/>
            </a:endParaRPr>
          </a:p>
        </p:txBody>
      </p:sp>
      <p:sp>
        <p:nvSpPr>
          <p:cNvPr id="26" name="Arrow: Down 25">
            <a:extLst>
              <a:ext uri="{FF2B5EF4-FFF2-40B4-BE49-F238E27FC236}">
                <a16:creationId xmlns:a16="http://schemas.microsoft.com/office/drawing/2014/main" id="{40BEAE2A-8937-4DA6-AB2D-262BA11A49D5}"/>
              </a:ext>
              <a:ext uri="{C183D7F6-B498-43B3-948B-1728B52AA6E4}">
                <adec:decorative xmlns:adec="http://schemas.microsoft.com/office/drawing/2017/decorative" val="1"/>
              </a:ext>
            </a:extLst>
          </p:cNvPr>
          <p:cNvSpPr/>
          <p:nvPr/>
        </p:nvSpPr>
        <p:spPr>
          <a:xfrm>
            <a:off x="7938953" y="2927459"/>
            <a:ext cx="364435" cy="178314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b="1" dirty="0">
              <a:solidFill>
                <a:prstClr val="white"/>
              </a:solidFill>
              <a:latin typeface="Calibri" panose="020F0502020204030204"/>
            </a:endParaRPr>
          </a:p>
        </p:txBody>
      </p:sp>
      <p:sp>
        <p:nvSpPr>
          <p:cNvPr id="27" name="Arrow: Down 26">
            <a:extLst>
              <a:ext uri="{FF2B5EF4-FFF2-40B4-BE49-F238E27FC236}">
                <a16:creationId xmlns:a16="http://schemas.microsoft.com/office/drawing/2014/main" id="{B806D5B3-AA63-4FB3-A9CD-D87FA7EF73F9}"/>
              </a:ext>
              <a:ext uri="{C183D7F6-B498-43B3-948B-1728B52AA6E4}">
                <adec:decorative xmlns:adec="http://schemas.microsoft.com/office/drawing/2017/decorative" val="1"/>
              </a:ext>
            </a:extLst>
          </p:cNvPr>
          <p:cNvSpPr/>
          <p:nvPr/>
        </p:nvSpPr>
        <p:spPr>
          <a:xfrm rot="12118132">
            <a:off x="9100377" y="2097926"/>
            <a:ext cx="364435" cy="284346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dirty="0">
              <a:solidFill>
                <a:prstClr val="white"/>
              </a:solidFill>
              <a:latin typeface="Calibri" panose="020F0502020204030204"/>
            </a:endParaRPr>
          </a:p>
        </p:txBody>
      </p:sp>
      <p:sp>
        <p:nvSpPr>
          <p:cNvPr id="13" name="TextBox 12" descr="Intermediate Outcomes. Would include Improved translation of data into actionable information .&#10;">
            <a:extLst>
              <a:ext uri="{FF2B5EF4-FFF2-40B4-BE49-F238E27FC236}">
                <a16:creationId xmlns:a16="http://schemas.microsoft.com/office/drawing/2014/main" id="{52CA6671-ADCF-4370-BE95-297294D12A8B}"/>
              </a:ext>
            </a:extLst>
          </p:cNvPr>
          <p:cNvSpPr txBox="1"/>
          <p:nvPr/>
        </p:nvSpPr>
        <p:spPr>
          <a:xfrm>
            <a:off x="6770740" y="4710603"/>
            <a:ext cx="2295956" cy="1118511"/>
          </a:xfrm>
          <a:custGeom>
            <a:avLst/>
            <a:gdLst>
              <a:gd name="connsiteX0" fmla="*/ 0 w 2295956"/>
              <a:gd name="connsiteY0" fmla="*/ 0 h 1118511"/>
              <a:gd name="connsiteX1" fmla="*/ 505110 w 2295956"/>
              <a:gd name="connsiteY1" fmla="*/ 0 h 1118511"/>
              <a:gd name="connsiteX2" fmla="*/ 1033180 w 2295956"/>
              <a:gd name="connsiteY2" fmla="*/ 0 h 1118511"/>
              <a:gd name="connsiteX3" fmla="*/ 1561250 w 2295956"/>
              <a:gd name="connsiteY3" fmla="*/ 0 h 1118511"/>
              <a:gd name="connsiteX4" fmla="*/ 2295956 w 2295956"/>
              <a:gd name="connsiteY4" fmla="*/ 0 h 1118511"/>
              <a:gd name="connsiteX5" fmla="*/ 2295956 w 2295956"/>
              <a:gd name="connsiteY5" fmla="*/ 548070 h 1118511"/>
              <a:gd name="connsiteX6" fmla="*/ 2295956 w 2295956"/>
              <a:gd name="connsiteY6" fmla="*/ 1118511 h 1118511"/>
              <a:gd name="connsiteX7" fmla="*/ 1676048 w 2295956"/>
              <a:gd name="connsiteY7" fmla="*/ 1118511 h 1118511"/>
              <a:gd name="connsiteX8" fmla="*/ 1102059 w 2295956"/>
              <a:gd name="connsiteY8" fmla="*/ 1118511 h 1118511"/>
              <a:gd name="connsiteX9" fmla="*/ 505110 w 2295956"/>
              <a:gd name="connsiteY9" fmla="*/ 1118511 h 1118511"/>
              <a:gd name="connsiteX10" fmla="*/ 0 w 2295956"/>
              <a:gd name="connsiteY10" fmla="*/ 1118511 h 1118511"/>
              <a:gd name="connsiteX11" fmla="*/ 0 w 2295956"/>
              <a:gd name="connsiteY11" fmla="*/ 536885 h 1118511"/>
              <a:gd name="connsiteX12" fmla="*/ 0 w 2295956"/>
              <a:gd name="connsiteY12" fmla="*/ 0 h 111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5956" h="1118511" fill="none" extrusionOk="0">
                <a:moveTo>
                  <a:pt x="0" y="0"/>
                </a:moveTo>
                <a:cubicBezTo>
                  <a:pt x="249709" y="-4042"/>
                  <a:pt x="342047" y="6492"/>
                  <a:pt x="505110" y="0"/>
                </a:cubicBezTo>
                <a:cubicBezTo>
                  <a:pt x="668173" y="-6492"/>
                  <a:pt x="860819" y="14555"/>
                  <a:pt x="1033180" y="0"/>
                </a:cubicBezTo>
                <a:cubicBezTo>
                  <a:pt x="1205541" y="-14555"/>
                  <a:pt x="1430616" y="-10872"/>
                  <a:pt x="1561250" y="0"/>
                </a:cubicBezTo>
                <a:cubicBezTo>
                  <a:pt x="1691884" y="10872"/>
                  <a:pt x="2110186" y="5657"/>
                  <a:pt x="2295956" y="0"/>
                </a:cubicBezTo>
                <a:cubicBezTo>
                  <a:pt x="2305423" y="117999"/>
                  <a:pt x="2285833" y="326949"/>
                  <a:pt x="2295956" y="548070"/>
                </a:cubicBezTo>
                <a:cubicBezTo>
                  <a:pt x="2306080" y="769191"/>
                  <a:pt x="2284767" y="901598"/>
                  <a:pt x="2295956" y="1118511"/>
                </a:cubicBezTo>
                <a:cubicBezTo>
                  <a:pt x="2043391" y="1091247"/>
                  <a:pt x="1905795" y="1091746"/>
                  <a:pt x="1676048" y="1118511"/>
                </a:cubicBezTo>
                <a:cubicBezTo>
                  <a:pt x="1446301" y="1145276"/>
                  <a:pt x="1260721" y="1097670"/>
                  <a:pt x="1102059" y="1118511"/>
                </a:cubicBezTo>
                <a:cubicBezTo>
                  <a:pt x="943397" y="1139352"/>
                  <a:pt x="761736" y="1140980"/>
                  <a:pt x="505110" y="1118511"/>
                </a:cubicBezTo>
                <a:cubicBezTo>
                  <a:pt x="248484" y="1096042"/>
                  <a:pt x="152702" y="1096110"/>
                  <a:pt x="0" y="1118511"/>
                </a:cubicBezTo>
                <a:cubicBezTo>
                  <a:pt x="14191" y="962812"/>
                  <a:pt x="-13242" y="782473"/>
                  <a:pt x="0" y="536885"/>
                </a:cubicBezTo>
                <a:cubicBezTo>
                  <a:pt x="13242" y="291297"/>
                  <a:pt x="11096" y="128841"/>
                  <a:pt x="0" y="0"/>
                </a:cubicBezTo>
                <a:close/>
              </a:path>
              <a:path w="2295956" h="1118511" stroke="0" extrusionOk="0">
                <a:moveTo>
                  <a:pt x="0" y="0"/>
                </a:moveTo>
                <a:cubicBezTo>
                  <a:pt x="113882" y="13089"/>
                  <a:pt x="390097" y="3205"/>
                  <a:pt x="528070" y="0"/>
                </a:cubicBezTo>
                <a:cubicBezTo>
                  <a:pt x="666043" y="-3205"/>
                  <a:pt x="835037" y="-12099"/>
                  <a:pt x="1125018" y="0"/>
                </a:cubicBezTo>
                <a:cubicBezTo>
                  <a:pt x="1414999" y="12099"/>
                  <a:pt x="1499300" y="25185"/>
                  <a:pt x="1630129" y="0"/>
                </a:cubicBezTo>
                <a:cubicBezTo>
                  <a:pt x="1760958" y="-25185"/>
                  <a:pt x="2127343" y="-26084"/>
                  <a:pt x="2295956" y="0"/>
                </a:cubicBezTo>
                <a:cubicBezTo>
                  <a:pt x="2278476" y="161014"/>
                  <a:pt x="2295931" y="425842"/>
                  <a:pt x="2295956" y="570441"/>
                </a:cubicBezTo>
                <a:cubicBezTo>
                  <a:pt x="2295981" y="715040"/>
                  <a:pt x="2322462" y="992441"/>
                  <a:pt x="2295956" y="1118511"/>
                </a:cubicBezTo>
                <a:cubicBezTo>
                  <a:pt x="2135616" y="1119191"/>
                  <a:pt x="1878172" y="1110176"/>
                  <a:pt x="1699007" y="1118511"/>
                </a:cubicBezTo>
                <a:cubicBezTo>
                  <a:pt x="1519842" y="1126846"/>
                  <a:pt x="1363146" y="1094909"/>
                  <a:pt x="1102059" y="1118511"/>
                </a:cubicBezTo>
                <a:cubicBezTo>
                  <a:pt x="840972" y="1142113"/>
                  <a:pt x="846959" y="1110710"/>
                  <a:pt x="596949" y="1118511"/>
                </a:cubicBezTo>
                <a:cubicBezTo>
                  <a:pt x="346939" y="1126313"/>
                  <a:pt x="173765" y="1110813"/>
                  <a:pt x="0" y="1118511"/>
                </a:cubicBezTo>
                <a:cubicBezTo>
                  <a:pt x="10271" y="860990"/>
                  <a:pt x="3549" y="819829"/>
                  <a:pt x="0" y="592811"/>
                </a:cubicBezTo>
                <a:cubicBezTo>
                  <a:pt x="-3549" y="365793"/>
                  <a:pt x="-24428" y="173047"/>
                  <a:pt x="0" y="0"/>
                </a:cubicBezTo>
                <a:close/>
              </a:path>
            </a:pathLst>
          </a:custGeom>
          <a:solidFill>
            <a:srgbClr val="C9E8C9"/>
          </a:solidFill>
          <a:ln>
            <a:solidFill>
              <a:schemeClr val="tx1"/>
            </a:solidFill>
            <a:extLst>
              <a:ext uri="{C807C97D-BFC1-408E-A445-0C87EB9F89A2}">
                <ask:lineSketchStyleProps xmlns:ask="http://schemas.microsoft.com/office/drawing/2018/sketchyshapes" sd="2622577084">
                  <a:prstGeom prst="rect">
                    <a:avLst/>
                  </a:prstGeom>
                  <ask:type>
                    <ask:lineSketchFreehand/>
                  </ask:type>
                </ask:lineSketchStyleProps>
              </a:ext>
            </a:extLst>
          </a:ln>
        </p:spPr>
        <p:txBody>
          <a:bodyPr wrap="square" rtlCol="0">
            <a:spAutoFit/>
          </a:bodyPr>
          <a:lstStyle/>
          <a:p>
            <a:pPr defTabSz="914363"/>
            <a:r>
              <a:rPr lang="en-US" sz="1667" dirty="0">
                <a:solidFill>
                  <a:prstClr val="black"/>
                </a:solidFill>
                <a:latin typeface="Calibri" panose="020F0502020204030204"/>
              </a:rPr>
              <a:t>Improved translation of data into actionable information </a:t>
            </a:r>
          </a:p>
          <a:p>
            <a:pPr defTabSz="914363"/>
            <a:endParaRPr lang="en-US" sz="1667" dirty="0">
              <a:solidFill>
                <a:prstClr val="black"/>
              </a:solidFill>
              <a:latin typeface="Calibri" panose="020F0502020204030204"/>
            </a:endParaRPr>
          </a:p>
        </p:txBody>
      </p:sp>
      <p:sp>
        <p:nvSpPr>
          <p:cNvPr id="28" name="Arrow: Down 27">
            <a:extLst>
              <a:ext uri="{FF2B5EF4-FFF2-40B4-BE49-F238E27FC236}">
                <a16:creationId xmlns:a16="http://schemas.microsoft.com/office/drawing/2014/main" id="{5BDAD386-C27B-40CD-8CBF-C2E431930439}"/>
              </a:ext>
              <a:ext uri="{C183D7F6-B498-43B3-948B-1728B52AA6E4}">
                <adec:decorative xmlns:adec="http://schemas.microsoft.com/office/drawing/2017/decorative" val="1"/>
              </a:ext>
            </a:extLst>
          </p:cNvPr>
          <p:cNvSpPr/>
          <p:nvPr/>
        </p:nvSpPr>
        <p:spPr>
          <a:xfrm>
            <a:off x="10314537" y="2205866"/>
            <a:ext cx="364435" cy="185014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b="1" dirty="0">
              <a:solidFill>
                <a:prstClr val="white"/>
              </a:solidFill>
              <a:latin typeface="Calibri" panose="020F0502020204030204"/>
            </a:endParaRPr>
          </a:p>
        </p:txBody>
      </p:sp>
      <p:sp>
        <p:nvSpPr>
          <p:cNvPr id="29" name="TextBox 28">
            <a:extLst>
              <a:ext uri="{FF2B5EF4-FFF2-40B4-BE49-F238E27FC236}">
                <a16:creationId xmlns:a16="http://schemas.microsoft.com/office/drawing/2014/main" id="{108B4A7B-CED7-4F36-84C0-600AAE0CFA29}"/>
              </a:ext>
            </a:extLst>
          </p:cNvPr>
          <p:cNvSpPr txBox="1"/>
          <p:nvPr/>
        </p:nvSpPr>
        <p:spPr>
          <a:xfrm>
            <a:off x="4131350" y="441632"/>
            <a:ext cx="7540516" cy="369332"/>
          </a:xfrm>
          <a:prstGeom prst="rect">
            <a:avLst/>
          </a:prstGeom>
          <a:solidFill>
            <a:srgbClr val="004529"/>
          </a:solidFill>
          <a:ln>
            <a:solidFill>
              <a:schemeClr val="tx1"/>
            </a:solidFill>
          </a:ln>
        </p:spPr>
        <p:txBody>
          <a:bodyPr wrap="square" rtlCol="0">
            <a:spAutoFit/>
          </a:bodyPr>
          <a:lstStyle/>
          <a:p>
            <a:pPr algn="ctr" defTabSz="914363"/>
            <a:r>
              <a:rPr lang="en-US" b="1" dirty="0">
                <a:solidFill>
                  <a:prstClr val="white"/>
                </a:solidFill>
                <a:latin typeface="Calibri" panose="020F0502020204030204"/>
              </a:rPr>
              <a:t>Outcomes</a:t>
            </a:r>
          </a:p>
        </p:txBody>
      </p:sp>
      <p:sp>
        <p:nvSpPr>
          <p:cNvPr id="2" name="Slide Number Placeholder 1">
            <a:extLst>
              <a:ext uri="{FF2B5EF4-FFF2-40B4-BE49-F238E27FC236}">
                <a16:creationId xmlns:a16="http://schemas.microsoft.com/office/drawing/2014/main" id="{01007BB7-A61B-4EAD-B3AA-BBD0BAF437D5}"/>
              </a:ext>
            </a:extLst>
          </p:cNvPr>
          <p:cNvSpPr>
            <a:spLocks noGrp="1"/>
          </p:cNvSpPr>
          <p:nvPr>
            <p:ph type="sldNum" sz="quarter" idx="12"/>
          </p:nvPr>
        </p:nvSpPr>
        <p:spPr/>
        <p:txBody>
          <a:bodyPr/>
          <a:lstStyle/>
          <a:p>
            <a:pPr defTabSz="914363"/>
            <a:fld id="{E0C93C2E-233E-4C5B-9B04-F24EAFDB3B09}" type="slidenum">
              <a:rPr lang="en-US" sz="1800">
                <a:solidFill>
                  <a:prstClr val="black">
                    <a:tint val="75000"/>
                  </a:prstClr>
                </a:solidFill>
              </a:rPr>
              <a:pPr defTabSz="914363"/>
              <a:t>24</a:t>
            </a:fld>
            <a:endParaRPr lang="en-US" sz="1800" dirty="0">
              <a:solidFill>
                <a:prstClr val="black">
                  <a:tint val="75000"/>
                </a:prstClr>
              </a:solidFill>
              <a:latin typeface="Calibri" panose="020F0502020204030204"/>
            </a:endParaRPr>
          </a:p>
        </p:txBody>
      </p:sp>
      <p:sp>
        <p:nvSpPr>
          <p:cNvPr id="3" name="Title 2">
            <a:extLst>
              <a:ext uri="{FF2B5EF4-FFF2-40B4-BE49-F238E27FC236}">
                <a16:creationId xmlns:a16="http://schemas.microsoft.com/office/drawing/2014/main" id="{6FD856B6-9856-48BA-843A-B4D1013921A0}"/>
              </a:ext>
            </a:extLst>
          </p:cNvPr>
          <p:cNvSpPr>
            <a:spLocks noGrp="1"/>
          </p:cNvSpPr>
          <p:nvPr>
            <p:ph type="title"/>
          </p:nvPr>
        </p:nvSpPr>
        <p:spPr>
          <a:xfrm>
            <a:off x="349469" y="-382176"/>
            <a:ext cx="10515600" cy="1325563"/>
          </a:xfrm>
        </p:spPr>
        <p:txBody>
          <a:bodyPr>
            <a:normAutofit/>
          </a:bodyPr>
          <a:lstStyle/>
          <a:p>
            <a:r>
              <a:rPr lang="en-US" sz="800" dirty="0">
                <a:solidFill>
                  <a:srgbClr val="FFFFFF"/>
                </a:solidFill>
              </a:rPr>
              <a:t>Public Health Data Modernization</a:t>
            </a:r>
            <a:r>
              <a:rPr lang="en-US" sz="800" baseline="0" dirty="0">
                <a:solidFill>
                  <a:srgbClr val="FFFFFF"/>
                </a:solidFill>
              </a:rPr>
              <a:t> C2 Strategies and Outcomes</a:t>
            </a:r>
            <a:endParaRPr lang="en-US" sz="800" dirty="0">
              <a:solidFill>
                <a:srgbClr val="FFFFFF"/>
              </a:solidFill>
            </a:endParaRPr>
          </a:p>
        </p:txBody>
      </p:sp>
    </p:spTree>
    <p:extLst>
      <p:ext uri="{BB962C8B-B14F-4D97-AF65-F5344CB8AC3E}">
        <p14:creationId xmlns:p14="http://schemas.microsoft.com/office/powerpoint/2010/main" val="3181335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D2FF86-4C49-4C38-A3A7-9F5419900594}"/>
              </a:ext>
            </a:extLst>
          </p:cNvPr>
          <p:cNvSpPr>
            <a:spLocks noGrp="1"/>
          </p:cNvSpPr>
          <p:nvPr>
            <p:ph idx="1"/>
          </p:nvPr>
        </p:nvSpPr>
        <p:spPr/>
        <p:txBody>
          <a:bodyPr>
            <a:normAutofit/>
          </a:bodyPr>
          <a:lstStyle/>
          <a:p>
            <a:r>
              <a:rPr lang="en-US" sz="3333" b="1" dirty="0"/>
              <a:t>Completed assessment and identified opportunities using recommended tool or equivalent in first 90 days of award </a:t>
            </a:r>
          </a:p>
          <a:p>
            <a:pPr lvl="1"/>
            <a:r>
              <a:rPr lang="en-US" sz="2933" dirty="0"/>
              <a:t>If yes, provide summary of key finding and opportunities identified</a:t>
            </a:r>
          </a:p>
          <a:p>
            <a:pPr lvl="1"/>
            <a:r>
              <a:rPr lang="en-US" sz="2933" dirty="0"/>
              <a:t>If no, describe barrier and challenges to completing the assessment</a:t>
            </a:r>
          </a:p>
        </p:txBody>
      </p:sp>
      <p:sp>
        <p:nvSpPr>
          <p:cNvPr id="3" name="Title 2">
            <a:extLst>
              <a:ext uri="{FF2B5EF4-FFF2-40B4-BE49-F238E27FC236}">
                <a16:creationId xmlns:a16="http://schemas.microsoft.com/office/drawing/2014/main" id="{90ABA9DF-B67A-48ED-A670-EA71A52A6947}"/>
              </a:ext>
            </a:extLst>
          </p:cNvPr>
          <p:cNvSpPr>
            <a:spLocks noGrp="1"/>
          </p:cNvSpPr>
          <p:nvPr>
            <p:ph type="title"/>
          </p:nvPr>
        </p:nvSpPr>
        <p:spPr/>
        <p:txBody>
          <a:bodyPr/>
          <a:lstStyle/>
          <a:p>
            <a:r>
              <a:rPr lang="en-US" b="1" dirty="0"/>
              <a:t>Performance measures – short term</a:t>
            </a:r>
          </a:p>
        </p:txBody>
      </p:sp>
      <p:sp>
        <p:nvSpPr>
          <p:cNvPr id="4" name="Slide Number Placeholder 3">
            <a:extLst>
              <a:ext uri="{FF2B5EF4-FFF2-40B4-BE49-F238E27FC236}">
                <a16:creationId xmlns:a16="http://schemas.microsoft.com/office/drawing/2014/main" id="{F2209005-A412-4188-BC81-21763EEB9056}"/>
              </a:ext>
            </a:extLst>
          </p:cNvPr>
          <p:cNvSpPr>
            <a:spLocks noGrp="1"/>
          </p:cNvSpPr>
          <p:nvPr>
            <p:ph type="sldNum" sz="quarter" idx="12"/>
          </p:nvPr>
        </p:nvSpPr>
        <p:spPr>
          <a:xfrm>
            <a:off x="8610600" y="6356351"/>
            <a:ext cx="2743200" cy="365125"/>
          </a:xfrm>
        </p:spPr>
        <p:txBody>
          <a:bodyPr/>
          <a:lstStyle/>
          <a:p>
            <a:pPr defTabSz="914363"/>
            <a:fld id="{E0C93C2E-233E-4C5B-9B04-F24EAFDB3B09}" type="slidenum">
              <a:rPr lang="en-US" sz="1800">
                <a:solidFill>
                  <a:prstClr val="black">
                    <a:tint val="75000"/>
                  </a:prstClr>
                </a:solidFill>
                <a:latin typeface="Calibri" panose="020F0502020204030204"/>
              </a:rPr>
              <a:pPr defTabSz="914363"/>
              <a:t>25</a:t>
            </a:fld>
            <a:endParaRPr lang="en-US" sz="18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010968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BC5DAB-9312-4C5D-9825-4E99AD8CD6E3}"/>
              </a:ext>
            </a:extLst>
          </p:cNvPr>
          <p:cNvSpPr>
            <a:spLocks noGrp="1"/>
          </p:cNvSpPr>
          <p:nvPr>
            <p:ph idx="1"/>
          </p:nvPr>
        </p:nvSpPr>
        <p:spPr/>
        <p:txBody>
          <a:bodyPr>
            <a:normAutofit/>
          </a:bodyPr>
          <a:lstStyle/>
          <a:p>
            <a:pPr marL="428608" indent="-428608">
              <a:buAutoNum type="arabicParenR"/>
            </a:pPr>
            <a:r>
              <a:rPr lang="en-US" sz="2333" dirty="0"/>
              <a:t>Identify </a:t>
            </a:r>
            <a:r>
              <a:rPr lang="en-US" sz="2333" b="1" dirty="0"/>
              <a:t>lead for data modernization efforts</a:t>
            </a:r>
            <a:r>
              <a:rPr lang="en-US" sz="2333" dirty="0"/>
              <a:t> in jurisdiction</a:t>
            </a:r>
          </a:p>
          <a:p>
            <a:pPr marL="428608" indent="-428608">
              <a:buAutoNum type="arabicParenR"/>
            </a:pPr>
            <a:r>
              <a:rPr lang="en-US" sz="2333" dirty="0"/>
              <a:t>Assess </a:t>
            </a:r>
            <a:r>
              <a:rPr lang="en-US" sz="2333" b="1" dirty="0"/>
              <a:t>current state of </a:t>
            </a:r>
            <a:r>
              <a:rPr lang="en-US" sz="2333" b="1" u="sng" dirty="0"/>
              <a:t>data</a:t>
            </a:r>
            <a:r>
              <a:rPr lang="en-US" sz="2333" b="1" dirty="0"/>
              <a:t> and </a:t>
            </a:r>
            <a:r>
              <a:rPr lang="en-US" sz="2333" b="1" u="sng" dirty="0"/>
              <a:t>health information systems </a:t>
            </a:r>
            <a:r>
              <a:rPr lang="en-US" sz="2333" b="1" dirty="0"/>
              <a:t>and service</a:t>
            </a:r>
          </a:p>
          <a:p>
            <a:pPr marL="428608" indent="-428608">
              <a:buAutoNum type="arabicParenR"/>
            </a:pPr>
            <a:r>
              <a:rPr lang="en-US" sz="2333" dirty="0"/>
              <a:t>Identify </a:t>
            </a:r>
            <a:r>
              <a:rPr lang="en-US" sz="2333" b="1" dirty="0"/>
              <a:t>opportunities for modernization and improved interoperability</a:t>
            </a:r>
          </a:p>
          <a:p>
            <a:pPr marL="428608" indent="-428608">
              <a:buFont typeface="Arial" panose="020B0604020202020204" pitchFamily="34" charset="0"/>
              <a:buAutoNum type="arabicParenR"/>
            </a:pPr>
            <a:r>
              <a:rPr lang="en-US" sz="2333" dirty="0"/>
              <a:t>Assess </a:t>
            </a:r>
            <a:r>
              <a:rPr lang="en-US" sz="2333" b="1" u="sng" dirty="0"/>
              <a:t>workforce</a:t>
            </a:r>
            <a:r>
              <a:rPr lang="en-US" sz="2333" b="1" dirty="0"/>
              <a:t> capacity and gaps of jurisdiction’s </a:t>
            </a:r>
            <a:r>
              <a:rPr lang="en-US" sz="2333" b="1" u="sng" dirty="0"/>
              <a:t>data science </a:t>
            </a:r>
            <a:r>
              <a:rPr lang="en-US" sz="2333" b="1" dirty="0"/>
              <a:t>capability</a:t>
            </a:r>
          </a:p>
          <a:p>
            <a:pPr marL="0" indent="0">
              <a:buNone/>
            </a:pPr>
            <a:endParaRPr lang="en-US" sz="2333" b="1" dirty="0"/>
          </a:p>
          <a:p>
            <a:pPr marL="0" indent="0">
              <a:buNone/>
            </a:pPr>
            <a:r>
              <a:rPr lang="en-US" sz="2333" b="1" dirty="0"/>
              <a:t>Note:</a:t>
            </a:r>
            <a:r>
              <a:rPr lang="en-US" sz="2333" dirty="0"/>
              <a:t> We know that many of you may be concerned about this short timeline. If you have concerns about completing your assessment by Nov 1, please reach out to us at </a:t>
            </a:r>
            <a:r>
              <a:rPr lang="en-US" sz="2333" dirty="0">
                <a:hlinkClick r:id="rId3"/>
              </a:rPr>
              <a:t>EDX@cdc.gov</a:t>
            </a:r>
            <a:r>
              <a:rPr lang="en-US" sz="2333" dirty="0"/>
              <a:t> (ELC team)</a:t>
            </a:r>
            <a:endParaRPr lang="en-US" sz="2333" b="1" dirty="0"/>
          </a:p>
        </p:txBody>
      </p:sp>
      <p:sp>
        <p:nvSpPr>
          <p:cNvPr id="3" name="Title 2">
            <a:extLst>
              <a:ext uri="{FF2B5EF4-FFF2-40B4-BE49-F238E27FC236}">
                <a16:creationId xmlns:a16="http://schemas.microsoft.com/office/drawing/2014/main" id="{B4D3A862-737D-42AC-9818-1F257430E5A7}"/>
              </a:ext>
            </a:extLst>
          </p:cNvPr>
          <p:cNvSpPr>
            <a:spLocks noGrp="1"/>
          </p:cNvSpPr>
          <p:nvPr>
            <p:ph type="title"/>
          </p:nvPr>
        </p:nvSpPr>
        <p:spPr/>
        <p:txBody>
          <a:bodyPr/>
          <a:lstStyle/>
          <a:p>
            <a:r>
              <a:rPr lang="en-US" dirty="0"/>
              <a:t>90-day Assessment: November 1</a:t>
            </a:r>
          </a:p>
        </p:txBody>
      </p:sp>
      <p:sp>
        <p:nvSpPr>
          <p:cNvPr id="4" name="Slide Number Placeholder 3">
            <a:extLst>
              <a:ext uri="{FF2B5EF4-FFF2-40B4-BE49-F238E27FC236}">
                <a16:creationId xmlns:a16="http://schemas.microsoft.com/office/drawing/2014/main" id="{87BDB52F-A349-49B9-B907-B678B0A6BC63}"/>
              </a:ext>
            </a:extLst>
          </p:cNvPr>
          <p:cNvSpPr>
            <a:spLocks noGrp="1"/>
          </p:cNvSpPr>
          <p:nvPr>
            <p:ph type="sldNum" sz="quarter" idx="12"/>
          </p:nvPr>
        </p:nvSpPr>
        <p:spPr>
          <a:xfrm>
            <a:off x="8610600" y="6356351"/>
            <a:ext cx="2743200" cy="365125"/>
          </a:xfrm>
        </p:spPr>
        <p:txBody>
          <a:bodyPr/>
          <a:lstStyle/>
          <a:p>
            <a:pPr defTabSz="914363"/>
            <a:fld id="{E0C93C2E-233E-4C5B-9B04-F24EAFDB3B09}" type="slidenum">
              <a:rPr lang="en-US" sz="1800">
                <a:solidFill>
                  <a:prstClr val="black">
                    <a:tint val="75000"/>
                  </a:prstClr>
                </a:solidFill>
                <a:latin typeface="Calibri" panose="020F0502020204030204"/>
              </a:rPr>
              <a:pPr defTabSz="914363"/>
              <a:t>26</a:t>
            </a:fld>
            <a:endParaRPr lang="en-US" sz="18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606728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16C95E-24B5-4904-AF0C-5987455F2BD7}"/>
              </a:ext>
            </a:extLst>
          </p:cNvPr>
          <p:cNvSpPr>
            <a:spLocks noGrp="1"/>
          </p:cNvSpPr>
          <p:nvPr>
            <p:ph idx="1"/>
          </p:nvPr>
        </p:nvSpPr>
        <p:spPr>
          <a:xfrm>
            <a:off x="424615" y="1631335"/>
            <a:ext cx="10929185" cy="2445716"/>
          </a:xfrm>
        </p:spPr>
        <p:txBody>
          <a:bodyPr>
            <a:normAutofit fontScale="62500" lnSpcReduction="20000"/>
          </a:bodyPr>
          <a:lstStyle/>
          <a:p>
            <a:pPr lvl="0"/>
            <a:r>
              <a:rPr lang="en-US" sz="3750" dirty="0"/>
              <a:t>Results of assessments will be used:</a:t>
            </a:r>
          </a:p>
          <a:p>
            <a:pPr lvl="1"/>
            <a:r>
              <a:rPr lang="en-US" sz="3167" dirty="0"/>
              <a:t>By CDC and some of the public health partners to inform options for TA</a:t>
            </a:r>
          </a:p>
          <a:p>
            <a:pPr lvl="1"/>
            <a:r>
              <a:rPr lang="en-US" sz="3167" dirty="0"/>
              <a:t>By the jurisdictions to revise or update their workplan as needed</a:t>
            </a:r>
          </a:p>
          <a:p>
            <a:pPr lvl="1"/>
            <a:r>
              <a:rPr lang="en-US" sz="3167" dirty="0"/>
              <a:t>Results of assessment will be shared – format TBD</a:t>
            </a:r>
          </a:p>
          <a:p>
            <a:pPr lvl="0"/>
            <a:r>
              <a:rPr lang="en-US" sz="3750" dirty="0"/>
              <a:t>For the rest of the year, jurisdictions will implement what they described in their workplan</a:t>
            </a:r>
            <a:endParaRPr lang="en-US" sz="3167" dirty="0"/>
          </a:p>
          <a:p>
            <a:pPr lvl="1"/>
            <a:r>
              <a:rPr lang="en-US" sz="3167" dirty="0"/>
              <a:t>CDC will be working on hosting webinars and other assistance</a:t>
            </a:r>
          </a:p>
          <a:p>
            <a:pPr lvl="1"/>
            <a:r>
              <a:rPr lang="en-US" sz="3167" dirty="0"/>
              <a:t>Potential workshop for jurisdictions to share experiences</a:t>
            </a:r>
            <a:endParaRPr lang="en-US" sz="3750" dirty="0"/>
          </a:p>
          <a:p>
            <a:endParaRPr lang="en-US" dirty="0"/>
          </a:p>
        </p:txBody>
      </p:sp>
      <p:sp>
        <p:nvSpPr>
          <p:cNvPr id="3" name="Title 2">
            <a:extLst>
              <a:ext uri="{FF2B5EF4-FFF2-40B4-BE49-F238E27FC236}">
                <a16:creationId xmlns:a16="http://schemas.microsoft.com/office/drawing/2014/main" id="{5A4BEF66-F3FC-4C23-879B-EB387F4EBAE5}"/>
              </a:ext>
            </a:extLst>
          </p:cNvPr>
          <p:cNvSpPr>
            <a:spLocks noGrp="1"/>
          </p:cNvSpPr>
          <p:nvPr>
            <p:ph type="title"/>
          </p:nvPr>
        </p:nvSpPr>
        <p:spPr>
          <a:xfrm>
            <a:off x="426205" y="920479"/>
            <a:ext cx="10927596" cy="572654"/>
          </a:xfrm>
        </p:spPr>
        <p:txBody>
          <a:bodyPr>
            <a:normAutofit fontScale="90000"/>
          </a:bodyPr>
          <a:lstStyle/>
          <a:p>
            <a:r>
              <a:rPr lang="en-US" dirty="0"/>
              <a:t>What is the assessment data used for?</a:t>
            </a:r>
          </a:p>
        </p:txBody>
      </p:sp>
      <p:grpSp>
        <p:nvGrpSpPr>
          <p:cNvPr id="4" name="Group 3" descr="Revising workplan and implement activities as well as participating in webinars and other TA related activities ">
            <a:extLst>
              <a:ext uri="{FF2B5EF4-FFF2-40B4-BE49-F238E27FC236}">
                <a16:creationId xmlns:a16="http://schemas.microsoft.com/office/drawing/2014/main" id="{CBA1DF9A-8672-4D37-9A0D-5CA30C96ECBE}"/>
              </a:ext>
            </a:extLst>
          </p:cNvPr>
          <p:cNvGrpSpPr/>
          <p:nvPr/>
        </p:nvGrpSpPr>
        <p:grpSpPr>
          <a:xfrm>
            <a:off x="487232" y="5399866"/>
            <a:ext cx="10943508" cy="752909"/>
            <a:chOff x="5512" y="0"/>
            <a:chExt cx="6379423" cy="1216669"/>
          </a:xfrm>
          <a:solidFill>
            <a:srgbClr val="B2B2B2"/>
          </a:solidFill>
        </p:grpSpPr>
        <p:sp>
          <p:nvSpPr>
            <p:cNvPr id="5" name="Arrow: Chevron 4">
              <a:extLst>
                <a:ext uri="{FF2B5EF4-FFF2-40B4-BE49-F238E27FC236}">
                  <a16:creationId xmlns:a16="http://schemas.microsoft.com/office/drawing/2014/main" id="{CDD6EA75-4F13-46C6-9718-9AE2639F1424}"/>
                </a:ext>
              </a:extLst>
            </p:cNvPr>
            <p:cNvSpPr/>
            <p:nvPr/>
          </p:nvSpPr>
          <p:spPr>
            <a:xfrm>
              <a:off x="5512" y="0"/>
              <a:ext cx="6379423" cy="1216668"/>
            </a:xfrm>
            <a:prstGeom prst="chevron">
              <a:avLst/>
            </a:prstGeom>
            <a:solidFill>
              <a:srgbClr val="8080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Arrow: Chevron 4">
              <a:extLst>
                <a:ext uri="{FF2B5EF4-FFF2-40B4-BE49-F238E27FC236}">
                  <a16:creationId xmlns:a16="http://schemas.microsoft.com/office/drawing/2014/main" id="{C95D439D-C77E-4C8E-8CCE-C17273B4A761}"/>
                </a:ext>
              </a:extLst>
            </p:cNvPr>
            <p:cNvSpPr txBox="1"/>
            <p:nvPr/>
          </p:nvSpPr>
          <p:spPr>
            <a:xfrm>
              <a:off x="613846" y="0"/>
              <a:ext cx="5162755" cy="1216669"/>
            </a:xfrm>
            <a:prstGeom prst="rect">
              <a:avLst/>
            </a:prstGeom>
            <a:solidFill>
              <a:srgbClr val="808080"/>
            </a:solidFill>
          </p:spPr>
          <p:style>
            <a:lnRef idx="0">
              <a:scrgbClr r="0" g="0" b="0"/>
            </a:lnRef>
            <a:fillRef idx="0">
              <a:scrgbClr r="0" g="0" b="0"/>
            </a:fillRef>
            <a:effectRef idx="0">
              <a:scrgbClr r="0" g="0" b="0"/>
            </a:effectRef>
            <a:fontRef idx="minor">
              <a:schemeClr val="lt1"/>
            </a:fontRef>
          </p:style>
          <p:txBody>
            <a:bodyPr spcFirstLastPara="0" vert="horz" wrap="square" lIns="90012" tIns="30004" rIns="30004" bIns="30004" numCol="1" spcCol="1270" anchor="ctr" anchorCtr="0">
              <a:noAutofit/>
            </a:bodyPr>
            <a:lstStyle/>
            <a:p>
              <a:pPr algn="ctr" defTabSz="1000085">
                <a:lnSpc>
                  <a:spcPts val="1500"/>
                </a:lnSpc>
                <a:spcBef>
                  <a:spcPct val="0"/>
                </a:spcBef>
                <a:spcAft>
                  <a:spcPct val="35000"/>
                </a:spcAft>
              </a:pPr>
              <a:r>
                <a:rPr lang="en-US" sz="2000" dirty="0">
                  <a:solidFill>
                    <a:prstClr val="white"/>
                  </a:solidFill>
                  <a:latin typeface="Calibri" panose="020F0502020204030204"/>
                </a:rPr>
                <a:t>Revise workplan and implement activities</a:t>
              </a:r>
            </a:p>
            <a:p>
              <a:pPr algn="ctr" defTabSz="1000085">
                <a:lnSpc>
                  <a:spcPts val="1500"/>
                </a:lnSpc>
                <a:spcBef>
                  <a:spcPct val="0"/>
                </a:spcBef>
                <a:spcAft>
                  <a:spcPct val="35000"/>
                </a:spcAft>
              </a:pPr>
              <a:r>
                <a:rPr lang="en-US" sz="2000" dirty="0">
                  <a:solidFill>
                    <a:prstClr val="white"/>
                  </a:solidFill>
                  <a:latin typeface="Calibri" panose="020F0502020204030204"/>
                </a:rPr>
                <a:t>Participate in webinars and other TA</a:t>
              </a:r>
            </a:p>
          </p:txBody>
        </p:sp>
      </p:grpSp>
      <p:graphicFrame>
        <p:nvGraphicFramePr>
          <p:cNvPr id="7" name="Content Placeholder 3" descr="Timeline for completing the assessments to CDC, compiling results and the preliminary results shared with jurisdictions">
            <a:extLst>
              <a:ext uri="{FF2B5EF4-FFF2-40B4-BE49-F238E27FC236}">
                <a16:creationId xmlns:a16="http://schemas.microsoft.com/office/drawing/2014/main" id="{5F338B3E-3F39-42B2-9076-3BC1CB35F796}"/>
              </a:ext>
            </a:extLst>
          </p:cNvPr>
          <p:cNvGraphicFramePr>
            <a:graphicFrameLocks/>
          </p:cNvGraphicFramePr>
          <p:nvPr>
            <p:extLst>
              <p:ext uri="{D42A27DB-BD31-4B8C-83A1-F6EECF244321}">
                <p14:modId xmlns:p14="http://schemas.microsoft.com/office/powerpoint/2010/main" val="3610818952"/>
              </p:ext>
            </p:extLst>
          </p:nvPr>
        </p:nvGraphicFramePr>
        <p:xfrm>
          <a:off x="503143" y="4397275"/>
          <a:ext cx="11071540" cy="1013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7E69B9A0-88F2-4986-8C61-DA5D24951C32}"/>
              </a:ext>
            </a:extLst>
          </p:cNvPr>
          <p:cNvSpPr txBox="1"/>
          <p:nvPr/>
        </p:nvSpPr>
        <p:spPr>
          <a:xfrm>
            <a:off x="4776164" y="4093303"/>
            <a:ext cx="2054507" cy="369332"/>
          </a:xfrm>
          <a:prstGeom prst="rect">
            <a:avLst/>
          </a:prstGeom>
          <a:noFill/>
        </p:spPr>
        <p:txBody>
          <a:bodyPr wrap="square" rtlCol="0">
            <a:spAutoFit/>
          </a:bodyPr>
          <a:lstStyle/>
          <a:p>
            <a:pPr defTabSz="914363"/>
            <a:r>
              <a:rPr lang="en-US" b="1" dirty="0">
                <a:solidFill>
                  <a:prstClr val="black"/>
                </a:solidFill>
                <a:latin typeface="Calibri" panose="020F0502020204030204"/>
              </a:rPr>
              <a:t>November 1</a:t>
            </a:r>
          </a:p>
        </p:txBody>
      </p:sp>
      <p:sp>
        <p:nvSpPr>
          <p:cNvPr id="9" name="TextBox 8">
            <a:extLst>
              <a:ext uri="{FF2B5EF4-FFF2-40B4-BE49-F238E27FC236}">
                <a16:creationId xmlns:a16="http://schemas.microsoft.com/office/drawing/2014/main" id="{359A7A00-4315-4666-A151-D6A13A174590}"/>
              </a:ext>
            </a:extLst>
          </p:cNvPr>
          <p:cNvSpPr txBox="1"/>
          <p:nvPr/>
        </p:nvSpPr>
        <p:spPr>
          <a:xfrm>
            <a:off x="6830671" y="4077051"/>
            <a:ext cx="2054507" cy="369332"/>
          </a:xfrm>
          <a:prstGeom prst="rect">
            <a:avLst/>
          </a:prstGeom>
          <a:noFill/>
        </p:spPr>
        <p:txBody>
          <a:bodyPr wrap="square" rtlCol="0">
            <a:spAutoFit/>
          </a:bodyPr>
          <a:lstStyle/>
          <a:p>
            <a:pPr defTabSz="914363"/>
            <a:r>
              <a:rPr lang="en-US" b="1" dirty="0">
                <a:solidFill>
                  <a:prstClr val="black"/>
                </a:solidFill>
                <a:latin typeface="Calibri" panose="020F0502020204030204"/>
              </a:rPr>
              <a:t>December 1</a:t>
            </a:r>
          </a:p>
        </p:txBody>
      </p:sp>
      <p:sp>
        <p:nvSpPr>
          <p:cNvPr id="10" name="Slide Number Placeholder 9">
            <a:extLst>
              <a:ext uri="{FF2B5EF4-FFF2-40B4-BE49-F238E27FC236}">
                <a16:creationId xmlns:a16="http://schemas.microsoft.com/office/drawing/2014/main" id="{2415C97F-416A-4D5D-89A6-7540EC840206}"/>
              </a:ext>
            </a:extLst>
          </p:cNvPr>
          <p:cNvSpPr>
            <a:spLocks noGrp="1"/>
          </p:cNvSpPr>
          <p:nvPr>
            <p:ph type="sldNum" sz="quarter" idx="12"/>
          </p:nvPr>
        </p:nvSpPr>
        <p:spPr>
          <a:xfrm>
            <a:off x="8610600" y="6356351"/>
            <a:ext cx="2743200" cy="365125"/>
          </a:xfrm>
        </p:spPr>
        <p:txBody>
          <a:bodyPr/>
          <a:lstStyle/>
          <a:p>
            <a:pPr defTabSz="914363"/>
            <a:fld id="{E0C93C2E-233E-4C5B-9B04-F24EAFDB3B09}" type="slidenum">
              <a:rPr lang="en-US" sz="1800">
                <a:solidFill>
                  <a:prstClr val="black">
                    <a:tint val="75000"/>
                  </a:prstClr>
                </a:solidFill>
                <a:latin typeface="Calibri" panose="020F0502020204030204"/>
              </a:rPr>
              <a:pPr defTabSz="914363"/>
              <a:t>27</a:t>
            </a:fld>
            <a:endParaRPr lang="en-US" sz="18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38780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C34F59-843A-441C-B17B-2A4FC5128AC8}"/>
              </a:ext>
            </a:extLst>
          </p:cNvPr>
          <p:cNvSpPr>
            <a:spLocks noGrp="1"/>
          </p:cNvSpPr>
          <p:nvPr>
            <p:ph idx="1"/>
          </p:nvPr>
        </p:nvSpPr>
        <p:spPr/>
        <p:txBody>
          <a:bodyPr>
            <a:normAutofit/>
          </a:bodyPr>
          <a:lstStyle/>
          <a:p>
            <a:r>
              <a:rPr lang="en-US" sz="2670" dirty="0"/>
              <a:t>Not expected to assess </a:t>
            </a:r>
            <a:r>
              <a:rPr lang="en-US" sz="2670" i="1" dirty="0"/>
              <a:t>all</a:t>
            </a:r>
            <a:r>
              <a:rPr lang="en-US" sz="2670" dirty="0"/>
              <a:t> workforce, data, and health information systems in the jurisdiction</a:t>
            </a:r>
          </a:p>
          <a:p>
            <a:r>
              <a:rPr lang="en-US" sz="2670" dirty="0"/>
              <a:t>Look at needs and opportunities at different levels </a:t>
            </a:r>
          </a:p>
          <a:p>
            <a:r>
              <a:rPr lang="en-US" sz="2670" dirty="0"/>
              <a:t>Consider what are priority activities for each strategy</a:t>
            </a:r>
          </a:p>
          <a:p>
            <a:pPr lvl="1"/>
            <a:r>
              <a:rPr lang="en-US" sz="2670" dirty="0"/>
              <a:t>Are there groups that are doing things well that you want to adapt/expand?</a:t>
            </a:r>
          </a:p>
          <a:p>
            <a:pPr lvl="1"/>
            <a:r>
              <a:rPr lang="en-US" sz="2670" dirty="0"/>
              <a:t>Are there groups that are struggling in one or more of these areas?</a:t>
            </a:r>
          </a:p>
          <a:p>
            <a:r>
              <a:rPr lang="en-US" sz="2670" dirty="0"/>
              <a:t>Short term goals should build towards longer term goals</a:t>
            </a:r>
          </a:p>
        </p:txBody>
      </p:sp>
      <p:sp>
        <p:nvSpPr>
          <p:cNvPr id="3" name="Title 2">
            <a:extLst>
              <a:ext uri="{FF2B5EF4-FFF2-40B4-BE49-F238E27FC236}">
                <a16:creationId xmlns:a16="http://schemas.microsoft.com/office/drawing/2014/main" id="{1EECB29E-55CC-4790-8199-2F02B0E50846}"/>
              </a:ext>
            </a:extLst>
          </p:cNvPr>
          <p:cNvSpPr>
            <a:spLocks noGrp="1"/>
          </p:cNvSpPr>
          <p:nvPr>
            <p:ph type="title"/>
          </p:nvPr>
        </p:nvSpPr>
        <p:spPr/>
        <p:txBody>
          <a:bodyPr/>
          <a:lstStyle/>
          <a:p>
            <a:r>
              <a:rPr lang="en-US" dirty="0"/>
              <a:t>General expectations of assessment</a:t>
            </a:r>
          </a:p>
        </p:txBody>
      </p:sp>
      <p:sp>
        <p:nvSpPr>
          <p:cNvPr id="4" name="Slide Number Placeholder 3">
            <a:extLst>
              <a:ext uri="{FF2B5EF4-FFF2-40B4-BE49-F238E27FC236}">
                <a16:creationId xmlns:a16="http://schemas.microsoft.com/office/drawing/2014/main" id="{B22CD98C-20F6-4960-955F-410C0B7CA75C}"/>
              </a:ext>
            </a:extLst>
          </p:cNvPr>
          <p:cNvSpPr>
            <a:spLocks noGrp="1"/>
          </p:cNvSpPr>
          <p:nvPr>
            <p:ph type="sldNum" sz="quarter" idx="12"/>
          </p:nvPr>
        </p:nvSpPr>
        <p:spPr>
          <a:xfrm>
            <a:off x="8610600" y="6356351"/>
            <a:ext cx="2743200" cy="365125"/>
          </a:xfrm>
        </p:spPr>
        <p:txBody>
          <a:bodyPr/>
          <a:lstStyle/>
          <a:p>
            <a:pPr defTabSz="914363"/>
            <a:fld id="{E0C93C2E-233E-4C5B-9B04-F24EAFDB3B09}" type="slidenum">
              <a:rPr lang="en-US" sz="1800">
                <a:solidFill>
                  <a:prstClr val="black">
                    <a:tint val="75000"/>
                  </a:prstClr>
                </a:solidFill>
              </a:rPr>
              <a:pPr defTabSz="914363"/>
              <a:t>28</a:t>
            </a:fld>
            <a:endParaRPr lang="en-US" sz="18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692887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C34F59-843A-441C-B17B-2A4FC5128AC8}"/>
              </a:ext>
            </a:extLst>
          </p:cNvPr>
          <p:cNvSpPr>
            <a:spLocks noGrp="1"/>
          </p:cNvSpPr>
          <p:nvPr>
            <p:ph idx="1"/>
          </p:nvPr>
        </p:nvSpPr>
        <p:spPr>
          <a:xfrm>
            <a:off x="426204" y="2080389"/>
            <a:ext cx="10929185" cy="4157448"/>
          </a:xfrm>
        </p:spPr>
        <p:txBody>
          <a:bodyPr>
            <a:normAutofit fontScale="92500" lnSpcReduction="20000"/>
          </a:bodyPr>
          <a:lstStyle/>
          <a:p>
            <a:r>
              <a:rPr lang="en-US" b="1" dirty="0"/>
              <a:t>Needs</a:t>
            </a:r>
          </a:p>
          <a:p>
            <a:pPr lvl="1"/>
            <a:r>
              <a:rPr lang="en-US" dirty="0"/>
              <a:t>Gaps or issues that need to be addressed</a:t>
            </a:r>
          </a:p>
          <a:p>
            <a:pPr lvl="1"/>
            <a:r>
              <a:rPr lang="en-US" dirty="0"/>
              <a:t>Barriers or bottlenecks that limit effectiveness</a:t>
            </a:r>
          </a:p>
          <a:p>
            <a:r>
              <a:rPr lang="en-US" b="1" dirty="0"/>
              <a:t>Opportunities</a:t>
            </a:r>
          </a:p>
          <a:p>
            <a:pPr lvl="1"/>
            <a:r>
              <a:rPr lang="en-US" dirty="0"/>
              <a:t>Consider the competency areas listed in the C2 appendix 1 – which are the most important to address for your staff or in your jurisdiction?</a:t>
            </a:r>
          </a:p>
          <a:p>
            <a:pPr lvl="2"/>
            <a:r>
              <a:rPr lang="en-US" dirty="0"/>
              <a:t>E.g. Analysis, assessment, and evaluation</a:t>
            </a:r>
          </a:p>
          <a:p>
            <a:pPr lvl="1"/>
            <a:r>
              <a:rPr lang="en-US" dirty="0"/>
              <a:t>Consider the core capacities listed in the C2 appendix 2 – which are the most important to address for systems improvement?</a:t>
            </a:r>
          </a:p>
          <a:p>
            <a:pPr lvl="2"/>
            <a:r>
              <a:rPr lang="en-US" dirty="0"/>
              <a:t>E.g. Data exchange between integrated surveillance information system and information systems</a:t>
            </a:r>
          </a:p>
          <a:p>
            <a:pPr lvl="1"/>
            <a:r>
              <a:rPr lang="en-US" dirty="0"/>
              <a:t>How can you improve your competencies and core capacities?</a:t>
            </a:r>
          </a:p>
        </p:txBody>
      </p:sp>
      <p:sp>
        <p:nvSpPr>
          <p:cNvPr id="3" name="Title 2">
            <a:extLst>
              <a:ext uri="{FF2B5EF4-FFF2-40B4-BE49-F238E27FC236}">
                <a16:creationId xmlns:a16="http://schemas.microsoft.com/office/drawing/2014/main" id="{1EECB29E-55CC-4790-8199-2F02B0E50846}"/>
              </a:ext>
            </a:extLst>
          </p:cNvPr>
          <p:cNvSpPr>
            <a:spLocks noGrp="1"/>
          </p:cNvSpPr>
          <p:nvPr>
            <p:ph type="title"/>
          </p:nvPr>
        </p:nvSpPr>
        <p:spPr/>
        <p:txBody>
          <a:bodyPr/>
          <a:lstStyle/>
          <a:p>
            <a:r>
              <a:rPr lang="en-US" dirty="0"/>
              <a:t>Needs and Opportunities</a:t>
            </a:r>
          </a:p>
        </p:txBody>
      </p:sp>
      <p:sp>
        <p:nvSpPr>
          <p:cNvPr id="4" name="Slide Number Placeholder 3">
            <a:extLst>
              <a:ext uri="{FF2B5EF4-FFF2-40B4-BE49-F238E27FC236}">
                <a16:creationId xmlns:a16="http://schemas.microsoft.com/office/drawing/2014/main" id="{BA350102-707E-46D1-AD03-B7FE3AE58C9A}"/>
              </a:ext>
            </a:extLst>
          </p:cNvPr>
          <p:cNvSpPr>
            <a:spLocks noGrp="1"/>
          </p:cNvSpPr>
          <p:nvPr>
            <p:ph type="sldNum" sz="quarter" idx="12"/>
          </p:nvPr>
        </p:nvSpPr>
        <p:spPr>
          <a:xfrm>
            <a:off x="8610600" y="6356351"/>
            <a:ext cx="2743200" cy="365125"/>
          </a:xfrm>
        </p:spPr>
        <p:txBody>
          <a:bodyPr/>
          <a:lstStyle/>
          <a:p>
            <a:pPr defTabSz="914363"/>
            <a:fld id="{E0C93C2E-233E-4C5B-9B04-F24EAFDB3B09}" type="slidenum">
              <a:rPr lang="en-US" sz="1800">
                <a:solidFill>
                  <a:prstClr val="black">
                    <a:tint val="75000"/>
                  </a:prstClr>
                </a:solidFill>
                <a:latin typeface="Calibri" panose="020F0502020204030204"/>
              </a:rPr>
              <a:pPr defTabSz="914363"/>
              <a:t>29</a:t>
            </a:fld>
            <a:endParaRPr lang="en-US" sz="18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994985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677656"/>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Michele Hoover, MS</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Lead, State Implementation and Technical Assistance</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2286363" y="2868989"/>
            <a:ext cx="7196944" cy="1155779"/>
          </a:xfrm>
        </p:spPr>
        <p:txBody>
          <a:bodyPr/>
          <a:lstStyle/>
          <a:p>
            <a:pPr lvl="0" algn="ctr">
              <a:defRPr/>
            </a:pPr>
            <a:r>
              <a:rPr lang="en-US" dirty="0">
                <a:solidFill>
                  <a:srgbClr val="005DAB"/>
                </a:solidFill>
              </a:rPr>
              <a:t>NMI Updates </a:t>
            </a:r>
            <a:endParaRPr lang="en-US" dirty="0"/>
          </a:p>
        </p:txBody>
      </p:sp>
      <p:sp>
        <p:nvSpPr>
          <p:cNvPr id="2" name="Slide Number Placeholder 1">
            <a:extLst>
              <a:ext uri="{FF2B5EF4-FFF2-40B4-BE49-F238E27FC236}">
                <a16:creationId xmlns:a16="http://schemas.microsoft.com/office/drawing/2014/main" id="{F3C9F6A9-29E5-4EC5-B5C7-149B30E88CF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4276906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EE92AD-B29D-49D3-96CF-0E23BAC62563}"/>
              </a:ext>
            </a:extLst>
          </p:cNvPr>
          <p:cNvSpPr>
            <a:spLocks noGrp="1"/>
          </p:cNvSpPr>
          <p:nvPr>
            <p:ph idx="1"/>
          </p:nvPr>
        </p:nvSpPr>
        <p:spPr/>
        <p:txBody>
          <a:bodyPr>
            <a:normAutofit/>
          </a:bodyPr>
          <a:lstStyle/>
          <a:p>
            <a:r>
              <a:rPr lang="en-US" dirty="0"/>
              <a:t>Encourage you to think about moving from skills to area competencies</a:t>
            </a:r>
          </a:p>
          <a:p>
            <a:r>
              <a:rPr lang="en-US" dirty="0"/>
              <a:t>Consider organizational capacity and how to address those needs</a:t>
            </a:r>
          </a:p>
          <a:p>
            <a:r>
              <a:rPr lang="en-US" dirty="0"/>
              <a:t>Try to match training and development needs with organizational and/or system improvement priorities</a:t>
            </a:r>
          </a:p>
        </p:txBody>
      </p:sp>
      <p:sp>
        <p:nvSpPr>
          <p:cNvPr id="3" name="Title 2">
            <a:extLst>
              <a:ext uri="{FF2B5EF4-FFF2-40B4-BE49-F238E27FC236}">
                <a16:creationId xmlns:a16="http://schemas.microsoft.com/office/drawing/2014/main" id="{FC31EBA6-AC7D-4B1C-AE8A-3C7729D7A542}"/>
              </a:ext>
            </a:extLst>
          </p:cNvPr>
          <p:cNvSpPr>
            <a:spLocks noGrp="1"/>
          </p:cNvSpPr>
          <p:nvPr>
            <p:ph type="title"/>
          </p:nvPr>
        </p:nvSpPr>
        <p:spPr/>
        <p:txBody>
          <a:bodyPr/>
          <a:lstStyle/>
          <a:p>
            <a:r>
              <a:rPr lang="en-US" dirty="0"/>
              <a:t>Training needs</a:t>
            </a:r>
          </a:p>
        </p:txBody>
      </p:sp>
      <p:sp>
        <p:nvSpPr>
          <p:cNvPr id="4" name="Slide Number Placeholder 3">
            <a:extLst>
              <a:ext uri="{FF2B5EF4-FFF2-40B4-BE49-F238E27FC236}">
                <a16:creationId xmlns:a16="http://schemas.microsoft.com/office/drawing/2014/main" id="{82956E48-C1C7-43BA-9D60-AE657511B1EE}"/>
              </a:ext>
            </a:extLst>
          </p:cNvPr>
          <p:cNvSpPr>
            <a:spLocks noGrp="1"/>
          </p:cNvSpPr>
          <p:nvPr>
            <p:ph type="sldNum" sz="quarter" idx="12"/>
          </p:nvPr>
        </p:nvSpPr>
        <p:spPr>
          <a:xfrm>
            <a:off x="8610600" y="6356351"/>
            <a:ext cx="2743200" cy="365125"/>
          </a:xfrm>
        </p:spPr>
        <p:txBody>
          <a:bodyPr/>
          <a:lstStyle/>
          <a:p>
            <a:pPr defTabSz="914363"/>
            <a:fld id="{E0C93C2E-233E-4C5B-9B04-F24EAFDB3B09}" type="slidenum">
              <a:rPr lang="en-US" sz="1800">
                <a:solidFill>
                  <a:prstClr val="black">
                    <a:tint val="75000"/>
                  </a:prstClr>
                </a:solidFill>
                <a:latin typeface="Calibri" panose="020F0502020204030204"/>
              </a:rPr>
              <a:pPr defTabSz="914363"/>
              <a:t>30</a:t>
            </a:fld>
            <a:endParaRPr lang="en-US" sz="18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363240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790596-4571-4256-88A9-34AD09DCC5B8}"/>
              </a:ext>
            </a:extLst>
          </p:cNvPr>
          <p:cNvSpPr>
            <a:spLocks noGrp="1"/>
          </p:cNvSpPr>
          <p:nvPr>
            <p:ph idx="1"/>
          </p:nvPr>
        </p:nvSpPr>
        <p:spPr>
          <a:xfrm>
            <a:off x="426204" y="2069345"/>
            <a:ext cx="10929185" cy="4157448"/>
          </a:xfrm>
        </p:spPr>
        <p:txBody>
          <a:bodyPr>
            <a:normAutofit fontScale="92500" lnSpcReduction="20000"/>
          </a:bodyPr>
          <a:lstStyle/>
          <a:p>
            <a:r>
              <a:rPr lang="en-US" dirty="0"/>
              <a:t>Talk to others in your jurisdiction</a:t>
            </a:r>
          </a:p>
          <a:p>
            <a:pPr lvl="1"/>
            <a:r>
              <a:rPr lang="en-US" dirty="0"/>
              <a:t>Many different assessments may have already been done by different groups </a:t>
            </a:r>
          </a:p>
          <a:p>
            <a:r>
              <a:rPr lang="en-US" dirty="0"/>
              <a:t>Catalog of data resources</a:t>
            </a:r>
          </a:p>
          <a:p>
            <a:pPr marL="0" indent="0">
              <a:buNone/>
            </a:pPr>
            <a:r>
              <a:rPr lang="en-US" dirty="0">
                <a:hlinkClick r:id="rId3"/>
              </a:rPr>
              <a:t>https://www.cdc.gov/surveillance/dmi/index.html</a:t>
            </a:r>
            <a:endParaRPr lang="en-US" dirty="0"/>
          </a:p>
          <a:p>
            <a:pPr lvl="1"/>
            <a:r>
              <a:rPr lang="en-US" dirty="0"/>
              <a:t>Existing data by jurisdiction on needs and opportunities from previous assessments</a:t>
            </a:r>
          </a:p>
          <a:p>
            <a:r>
              <a:rPr lang="en-US" dirty="0"/>
              <a:t>Use ELC REDCap C2 form questions (coming soon) as a guide</a:t>
            </a:r>
          </a:p>
          <a:p>
            <a:r>
              <a:rPr lang="en-US" dirty="0"/>
              <a:t>Ask for help</a:t>
            </a:r>
          </a:p>
          <a:p>
            <a:pPr lvl="1"/>
            <a:r>
              <a:rPr lang="en-US" dirty="0"/>
              <a:t>ELC team (</a:t>
            </a:r>
            <a:r>
              <a:rPr lang="en-US" dirty="0">
                <a:hlinkClick r:id="rId4"/>
              </a:rPr>
              <a:t>EDX@cdc.gov</a:t>
            </a:r>
            <a:r>
              <a:rPr lang="en-US" dirty="0"/>
              <a:t>)</a:t>
            </a:r>
          </a:p>
          <a:p>
            <a:pPr marL="244729" lvl="1" indent="0">
              <a:buNone/>
            </a:pPr>
            <a:endParaRPr lang="en-US" dirty="0"/>
          </a:p>
        </p:txBody>
      </p:sp>
      <p:sp>
        <p:nvSpPr>
          <p:cNvPr id="3" name="Title 2">
            <a:extLst>
              <a:ext uri="{FF2B5EF4-FFF2-40B4-BE49-F238E27FC236}">
                <a16:creationId xmlns:a16="http://schemas.microsoft.com/office/drawing/2014/main" id="{B2704799-3A81-4117-BDD3-AD9C69C4E209}"/>
              </a:ext>
            </a:extLst>
          </p:cNvPr>
          <p:cNvSpPr>
            <a:spLocks noGrp="1"/>
          </p:cNvSpPr>
          <p:nvPr>
            <p:ph type="title"/>
          </p:nvPr>
        </p:nvSpPr>
        <p:spPr/>
        <p:txBody>
          <a:bodyPr/>
          <a:lstStyle/>
          <a:p>
            <a:r>
              <a:rPr lang="en-US" dirty="0"/>
              <a:t>Ways to start thinking about the assessment</a:t>
            </a:r>
          </a:p>
        </p:txBody>
      </p:sp>
      <p:sp>
        <p:nvSpPr>
          <p:cNvPr id="4" name="Slide Number Placeholder 3">
            <a:extLst>
              <a:ext uri="{FF2B5EF4-FFF2-40B4-BE49-F238E27FC236}">
                <a16:creationId xmlns:a16="http://schemas.microsoft.com/office/drawing/2014/main" id="{5D112760-75E8-4275-890D-9DCD52E9794B}"/>
              </a:ext>
            </a:extLst>
          </p:cNvPr>
          <p:cNvSpPr>
            <a:spLocks noGrp="1"/>
          </p:cNvSpPr>
          <p:nvPr>
            <p:ph type="sldNum" sz="quarter" idx="12"/>
          </p:nvPr>
        </p:nvSpPr>
        <p:spPr>
          <a:xfrm>
            <a:off x="8610600" y="6356351"/>
            <a:ext cx="2743200" cy="365125"/>
          </a:xfrm>
        </p:spPr>
        <p:txBody>
          <a:bodyPr/>
          <a:lstStyle/>
          <a:p>
            <a:pPr defTabSz="914363"/>
            <a:fld id="{E0C93C2E-233E-4C5B-9B04-F24EAFDB3B09}" type="slidenum">
              <a:rPr lang="en-US" sz="1800">
                <a:solidFill>
                  <a:prstClr val="black">
                    <a:tint val="75000"/>
                  </a:prstClr>
                </a:solidFill>
                <a:latin typeface="Calibri" panose="020F0502020204030204"/>
              </a:rPr>
              <a:pPr defTabSz="914363"/>
              <a:t>31</a:t>
            </a:fld>
            <a:endParaRPr lang="en-US" sz="18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764402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41087F-E852-4BB3-8607-1E46E598923A}"/>
              </a:ext>
            </a:extLst>
          </p:cNvPr>
          <p:cNvSpPr>
            <a:spLocks noGrp="1"/>
          </p:cNvSpPr>
          <p:nvPr>
            <p:ph idx="1"/>
          </p:nvPr>
        </p:nvSpPr>
        <p:spPr/>
        <p:txBody>
          <a:bodyPr>
            <a:normAutofit/>
          </a:bodyPr>
          <a:lstStyle/>
          <a:p>
            <a:r>
              <a:rPr lang="en-US" sz="2670" dirty="0"/>
              <a:t>The goals of these questions are:</a:t>
            </a:r>
          </a:p>
          <a:p>
            <a:pPr lvl="1"/>
            <a:r>
              <a:rPr lang="en-US" sz="2670" dirty="0"/>
              <a:t>To help guide jurisdictions in initial thinking about and planning for helpful data modernization activities</a:t>
            </a:r>
          </a:p>
          <a:p>
            <a:pPr lvl="1"/>
            <a:r>
              <a:rPr lang="en-US" sz="2670" dirty="0"/>
              <a:t>To help CDC understand shared gaps/opportunities to be able to provide TA or resources</a:t>
            </a:r>
          </a:p>
          <a:p>
            <a:pPr lvl="2"/>
            <a:r>
              <a:rPr lang="en-US" dirty="0"/>
              <a:t>E.g. access to trainings, webinars, telephone consultations, onsite short-term assistance, other resources</a:t>
            </a:r>
          </a:p>
          <a:p>
            <a:pPr lvl="1"/>
            <a:endParaRPr lang="en-US" dirty="0"/>
          </a:p>
        </p:txBody>
      </p:sp>
      <p:sp>
        <p:nvSpPr>
          <p:cNvPr id="3" name="Title 2">
            <a:extLst>
              <a:ext uri="{FF2B5EF4-FFF2-40B4-BE49-F238E27FC236}">
                <a16:creationId xmlns:a16="http://schemas.microsoft.com/office/drawing/2014/main" id="{2DD84106-C7B9-4185-82BC-087FBCD16231}"/>
              </a:ext>
            </a:extLst>
          </p:cNvPr>
          <p:cNvSpPr>
            <a:spLocks noGrp="1"/>
          </p:cNvSpPr>
          <p:nvPr>
            <p:ph type="title"/>
          </p:nvPr>
        </p:nvSpPr>
        <p:spPr/>
        <p:txBody>
          <a:bodyPr/>
          <a:lstStyle/>
          <a:p>
            <a:r>
              <a:rPr lang="en-US" dirty="0"/>
              <a:t>ELC C2 REDCap questions as a guide</a:t>
            </a:r>
          </a:p>
        </p:txBody>
      </p:sp>
      <p:sp>
        <p:nvSpPr>
          <p:cNvPr id="4" name="Slide Number Placeholder 3">
            <a:extLst>
              <a:ext uri="{FF2B5EF4-FFF2-40B4-BE49-F238E27FC236}">
                <a16:creationId xmlns:a16="http://schemas.microsoft.com/office/drawing/2014/main" id="{909914B4-DE98-4C8B-8D02-76F72FDB34E0}"/>
              </a:ext>
            </a:extLst>
          </p:cNvPr>
          <p:cNvSpPr>
            <a:spLocks noGrp="1"/>
          </p:cNvSpPr>
          <p:nvPr>
            <p:ph type="sldNum" sz="quarter" idx="12"/>
          </p:nvPr>
        </p:nvSpPr>
        <p:spPr>
          <a:xfrm>
            <a:off x="8610600" y="6356351"/>
            <a:ext cx="2743200" cy="365125"/>
          </a:xfrm>
        </p:spPr>
        <p:txBody>
          <a:bodyPr/>
          <a:lstStyle/>
          <a:p>
            <a:pPr defTabSz="914363"/>
            <a:fld id="{E0C93C2E-233E-4C5B-9B04-F24EAFDB3B09}" type="slidenum">
              <a:rPr lang="en-US" sz="1800">
                <a:solidFill>
                  <a:prstClr val="black">
                    <a:tint val="75000"/>
                  </a:prstClr>
                </a:solidFill>
                <a:latin typeface="Calibri" panose="020F0502020204030204"/>
              </a:rPr>
              <a:pPr defTabSz="914363"/>
              <a:t>32</a:t>
            </a:fld>
            <a:endParaRPr lang="en-US" sz="18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866924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41087F-E852-4BB3-8607-1E46E598923A}"/>
              </a:ext>
            </a:extLst>
          </p:cNvPr>
          <p:cNvSpPr>
            <a:spLocks noGrp="1"/>
          </p:cNvSpPr>
          <p:nvPr>
            <p:ph idx="1"/>
          </p:nvPr>
        </p:nvSpPr>
        <p:spPr/>
        <p:txBody>
          <a:bodyPr>
            <a:normAutofit/>
          </a:bodyPr>
          <a:lstStyle/>
          <a:p>
            <a:r>
              <a:rPr lang="en-US" sz="3333" b="1" dirty="0"/>
              <a:t>Based on information you have on current capabilities, what are the 3 most important </a:t>
            </a:r>
            <a:r>
              <a:rPr lang="en-US" sz="3333" b="1" u="sng" dirty="0"/>
              <a:t>immediate</a:t>
            </a:r>
            <a:r>
              <a:rPr lang="en-US" sz="3333" b="1" dirty="0"/>
              <a:t> (1-2 years) needs in each strategy component?</a:t>
            </a:r>
          </a:p>
          <a:p>
            <a:pPr lvl="1"/>
            <a:r>
              <a:rPr lang="en-US" sz="2750" dirty="0"/>
              <a:t>Workforce </a:t>
            </a:r>
          </a:p>
          <a:p>
            <a:pPr lvl="1"/>
            <a:r>
              <a:rPr lang="en-US" sz="2750" dirty="0"/>
              <a:t>Data</a:t>
            </a:r>
          </a:p>
          <a:p>
            <a:pPr lvl="1"/>
            <a:r>
              <a:rPr lang="en-US" sz="2750" dirty="0"/>
              <a:t>Health information systems</a:t>
            </a:r>
          </a:p>
          <a:p>
            <a:pPr lvl="1"/>
            <a:endParaRPr lang="en-US" dirty="0"/>
          </a:p>
        </p:txBody>
      </p:sp>
      <p:sp>
        <p:nvSpPr>
          <p:cNvPr id="3" name="Title 2">
            <a:extLst>
              <a:ext uri="{FF2B5EF4-FFF2-40B4-BE49-F238E27FC236}">
                <a16:creationId xmlns:a16="http://schemas.microsoft.com/office/drawing/2014/main" id="{2DD84106-C7B9-4185-82BC-087FBCD16231}"/>
              </a:ext>
            </a:extLst>
          </p:cNvPr>
          <p:cNvSpPr>
            <a:spLocks noGrp="1"/>
          </p:cNvSpPr>
          <p:nvPr>
            <p:ph type="title"/>
          </p:nvPr>
        </p:nvSpPr>
        <p:spPr/>
        <p:txBody>
          <a:bodyPr/>
          <a:lstStyle/>
          <a:p>
            <a:r>
              <a:rPr lang="en-US" dirty="0"/>
              <a:t>Draft REDCap questions (1)</a:t>
            </a:r>
          </a:p>
        </p:txBody>
      </p:sp>
      <p:sp>
        <p:nvSpPr>
          <p:cNvPr id="4" name="Slide Number Placeholder 3">
            <a:extLst>
              <a:ext uri="{FF2B5EF4-FFF2-40B4-BE49-F238E27FC236}">
                <a16:creationId xmlns:a16="http://schemas.microsoft.com/office/drawing/2014/main" id="{59A7CA66-4ED5-490B-B0BF-499E0FBED0B4}"/>
              </a:ext>
            </a:extLst>
          </p:cNvPr>
          <p:cNvSpPr>
            <a:spLocks noGrp="1"/>
          </p:cNvSpPr>
          <p:nvPr>
            <p:ph type="sldNum" sz="quarter" idx="12"/>
          </p:nvPr>
        </p:nvSpPr>
        <p:spPr>
          <a:xfrm>
            <a:off x="8610600" y="6356351"/>
            <a:ext cx="2743200" cy="365125"/>
          </a:xfrm>
        </p:spPr>
        <p:txBody>
          <a:bodyPr/>
          <a:lstStyle/>
          <a:p>
            <a:pPr defTabSz="914363"/>
            <a:fld id="{E0C93C2E-233E-4C5B-9B04-F24EAFDB3B09}" type="slidenum">
              <a:rPr lang="en-US" sz="1800">
                <a:solidFill>
                  <a:prstClr val="black">
                    <a:tint val="75000"/>
                  </a:prstClr>
                </a:solidFill>
                <a:latin typeface="Calibri" panose="020F0502020204030204"/>
              </a:rPr>
              <a:pPr defTabSz="914363"/>
              <a:t>33</a:t>
            </a:fld>
            <a:endParaRPr lang="en-US" sz="18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4178614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FBB492-B315-42D1-A098-8DE22DDCB53B}"/>
              </a:ext>
            </a:extLst>
          </p:cNvPr>
          <p:cNvSpPr>
            <a:spLocks noGrp="1"/>
          </p:cNvSpPr>
          <p:nvPr>
            <p:ph idx="1"/>
          </p:nvPr>
        </p:nvSpPr>
        <p:spPr/>
        <p:txBody>
          <a:bodyPr/>
          <a:lstStyle/>
          <a:p>
            <a:r>
              <a:rPr lang="en-US" b="1" dirty="0"/>
              <a:t>What are the 3 most important opportunities for improvement in each </a:t>
            </a:r>
            <a:r>
              <a:rPr lang="en-US" sz="3000" b="1" dirty="0"/>
              <a:t>strategy component</a:t>
            </a:r>
            <a:r>
              <a:rPr lang="en-US" b="1" dirty="0"/>
              <a:t>? </a:t>
            </a:r>
          </a:p>
          <a:p>
            <a:r>
              <a:rPr lang="en-US" dirty="0"/>
              <a:t>Consider things you are </a:t>
            </a:r>
            <a:r>
              <a:rPr lang="en-US" i="1" dirty="0"/>
              <a:t>planning</a:t>
            </a:r>
            <a:r>
              <a:rPr lang="en-US" dirty="0"/>
              <a:t> to improve, rather than aspirational opportunities</a:t>
            </a:r>
          </a:p>
          <a:p>
            <a:endParaRPr lang="en-US" dirty="0"/>
          </a:p>
        </p:txBody>
      </p:sp>
      <p:sp>
        <p:nvSpPr>
          <p:cNvPr id="3" name="Title 2">
            <a:extLst>
              <a:ext uri="{FF2B5EF4-FFF2-40B4-BE49-F238E27FC236}">
                <a16:creationId xmlns:a16="http://schemas.microsoft.com/office/drawing/2014/main" id="{0324DA9A-6536-42F8-9C8F-2F03E172B7B2}"/>
              </a:ext>
            </a:extLst>
          </p:cNvPr>
          <p:cNvSpPr>
            <a:spLocks noGrp="1"/>
          </p:cNvSpPr>
          <p:nvPr>
            <p:ph type="title"/>
          </p:nvPr>
        </p:nvSpPr>
        <p:spPr/>
        <p:txBody>
          <a:bodyPr/>
          <a:lstStyle/>
          <a:p>
            <a:r>
              <a:rPr lang="en-US" dirty="0"/>
              <a:t>Draft REDCap questions (2)</a:t>
            </a:r>
          </a:p>
        </p:txBody>
      </p:sp>
      <p:sp>
        <p:nvSpPr>
          <p:cNvPr id="4" name="Slide Number Placeholder 3">
            <a:extLst>
              <a:ext uri="{FF2B5EF4-FFF2-40B4-BE49-F238E27FC236}">
                <a16:creationId xmlns:a16="http://schemas.microsoft.com/office/drawing/2014/main" id="{4EA71275-85F6-4B15-BF3A-FB9E757C7228}"/>
              </a:ext>
            </a:extLst>
          </p:cNvPr>
          <p:cNvSpPr>
            <a:spLocks noGrp="1"/>
          </p:cNvSpPr>
          <p:nvPr>
            <p:ph type="sldNum" sz="quarter" idx="12"/>
          </p:nvPr>
        </p:nvSpPr>
        <p:spPr>
          <a:xfrm>
            <a:off x="8610600" y="6356351"/>
            <a:ext cx="2743200" cy="365125"/>
          </a:xfrm>
        </p:spPr>
        <p:txBody>
          <a:bodyPr/>
          <a:lstStyle/>
          <a:p>
            <a:pPr defTabSz="914363"/>
            <a:fld id="{E0C93C2E-233E-4C5B-9B04-F24EAFDB3B09}" type="slidenum">
              <a:rPr lang="en-US" sz="1800">
                <a:solidFill>
                  <a:prstClr val="black">
                    <a:tint val="75000"/>
                  </a:prstClr>
                </a:solidFill>
                <a:latin typeface="Calibri" panose="020F0502020204030204"/>
              </a:rPr>
              <a:pPr defTabSz="914363"/>
              <a:t>34</a:t>
            </a:fld>
            <a:endParaRPr lang="en-US" sz="18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561788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022D85-C82A-4917-83A7-87CCF670441C}"/>
              </a:ext>
            </a:extLst>
          </p:cNvPr>
          <p:cNvSpPr>
            <a:spLocks noGrp="1"/>
          </p:cNvSpPr>
          <p:nvPr>
            <p:ph idx="1"/>
          </p:nvPr>
        </p:nvSpPr>
        <p:spPr/>
        <p:txBody>
          <a:bodyPr>
            <a:normAutofit/>
          </a:bodyPr>
          <a:lstStyle/>
          <a:p>
            <a:pPr lvl="0"/>
            <a:r>
              <a:rPr lang="en-US" sz="3000" b="1" dirty="0"/>
              <a:t>What additional information or resources would be required to assess needs and opportunities in the DMI strategy components?</a:t>
            </a:r>
          </a:p>
          <a:p>
            <a:pPr marL="0" indent="0">
              <a:buNone/>
            </a:pPr>
            <a:endParaRPr lang="en-US" dirty="0"/>
          </a:p>
        </p:txBody>
      </p:sp>
      <p:sp>
        <p:nvSpPr>
          <p:cNvPr id="3" name="Title 2">
            <a:extLst>
              <a:ext uri="{FF2B5EF4-FFF2-40B4-BE49-F238E27FC236}">
                <a16:creationId xmlns:a16="http://schemas.microsoft.com/office/drawing/2014/main" id="{43C7E647-4CCE-4485-AC74-102D5E0B392B}"/>
              </a:ext>
            </a:extLst>
          </p:cNvPr>
          <p:cNvSpPr>
            <a:spLocks noGrp="1"/>
          </p:cNvSpPr>
          <p:nvPr>
            <p:ph type="title"/>
          </p:nvPr>
        </p:nvSpPr>
        <p:spPr/>
        <p:txBody>
          <a:bodyPr/>
          <a:lstStyle/>
          <a:p>
            <a:r>
              <a:rPr lang="en-US" dirty="0"/>
              <a:t>Draft REDCap questions – for discussion (1)</a:t>
            </a:r>
          </a:p>
        </p:txBody>
      </p:sp>
      <p:sp>
        <p:nvSpPr>
          <p:cNvPr id="4" name="Slide Number Placeholder 3">
            <a:extLst>
              <a:ext uri="{FF2B5EF4-FFF2-40B4-BE49-F238E27FC236}">
                <a16:creationId xmlns:a16="http://schemas.microsoft.com/office/drawing/2014/main" id="{395EA048-3D17-4A9E-9E3A-14C906EA2588}"/>
              </a:ext>
            </a:extLst>
          </p:cNvPr>
          <p:cNvSpPr>
            <a:spLocks noGrp="1"/>
          </p:cNvSpPr>
          <p:nvPr>
            <p:ph type="sldNum" sz="quarter" idx="12"/>
          </p:nvPr>
        </p:nvSpPr>
        <p:spPr>
          <a:xfrm>
            <a:off x="8610600" y="6356351"/>
            <a:ext cx="2743200" cy="365125"/>
          </a:xfrm>
        </p:spPr>
        <p:txBody>
          <a:bodyPr/>
          <a:lstStyle/>
          <a:p>
            <a:pPr defTabSz="914363"/>
            <a:fld id="{E0C93C2E-233E-4C5B-9B04-F24EAFDB3B09}" type="slidenum">
              <a:rPr lang="en-US" sz="1800">
                <a:solidFill>
                  <a:prstClr val="black">
                    <a:tint val="75000"/>
                  </a:prstClr>
                </a:solidFill>
                <a:latin typeface="Calibri" panose="020F0502020204030204"/>
              </a:rPr>
              <a:pPr defTabSz="914363"/>
              <a:t>35</a:t>
            </a:fld>
            <a:endParaRPr lang="en-US" sz="18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522821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7BAFB5-DAA8-4B7D-AE1F-55974E3C2294}"/>
              </a:ext>
            </a:extLst>
          </p:cNvPr>
          <p:cNvSpPr>
            <a:spLocks noGrp="1"/>
          </p:cNvSpPr>
          <p:nvPr>
            <p:ph idx="1"/>
          </p:nvPr>
        </p:nvSpPr>
        <p:spPr/>
        <p:txBody>
          <a:bodyPr>
            <a:normAutofit/>
          </a:bodyPr>
          <a:lstStyle/>
          <a:p>
            <a:pPr lvl="0"/>
            <a:r>
              <a:rPr lang="en-US" b="1" dirty="0"/>
              <a:t>What types of assistance can CDC, partner organizations, or other jurisdictions provide to help you meet these needs?</a:t>
            </a:r>
            <a:r>
              <a:rPr lang="en-US" dirty="0"/>
              <a:t>  </a:t>
            </a:r>
          </a:p>
        </p:txBody>
      </p:sp>
      <p:sp>
        <p:nvSpPr>
          <p:cNvPr id="3" name="Title 2">
            <a:extLst>
              <a:ext uri="{FF2B5EF4-FFF2-40B4-BE49-F238E27FC236}">
                <a16:creationId xmlns:a16="http://schemas.microsoft.com/office/drawing/2014/main" id="{C7CB4E7C-527F-4809-A075-F461220A9BA2}"/>
              </a:ext>
            </a:extLst>
          </p:cNvPr>
          <p:cNvSpPr>
            <a:spLocks noGrp="1"/>
          </p:cNvSpPr>
          <p:nvPr>
            <p:ph type="title"/>
          </p:nvPr>
        </p:nvSpPr>
        <p:spPr/>
        <p:txBody>
          <a:bodyPr/>
          <a:lstStyle/>
          <a:p>
            <a:r>
              <a:rPr lang="en-US" dirty="0"/>
              <a:t>Draft REDCap questions – for discussion (2)</a:t>
            </a:r>
          </a:p>
        </p:txBody>
      </p:sp>
      <p:sp>
        <p:nvSpPr>
          <p:cNvPr id="4" name="Slide Number Placeholder 3">
            <a:extLst>
              <a:ext uri="{FF2B5EF4-FFF2-40B4-BE49-F238E27FC236}">
                <a16:creationId xmlns:a16="http://schemas.microsoft.com/office/drawing/2014/main" id="{F5E46229-BEA1-455C-851B-5BC7BDA1D644}"/>
              </a:ext>
            </a:extLst>
          </p:cNvPr>
          <p:cNvSpPr>
            <a:spLocks noGrp="1"/>
          </p:cNvSpPr>
          <p:nvPr>
            <p:ph type="sldNum" sz="quarter" idx="12"/>
          </p:nvPr>
        </p:nvSpPr>
        <p:spPr>
          <a:xfrm>
            <a:off x="8610600" y="6356351"/>
            <a:ext cx="2743200" cy="365125"/>
          </a:xfrm>
        </p:spPr>
        <p:txBody>
          <a:bodyPr/>
          <a:lstStyle/>
          <a:p>
            <a:pPr defTabSz="914363"/>
            <a:fld id="{E0C93C2E-233E-4C5B-9B04-F24EAFDB3B09}" type="slidenum">
              <a:rPr lang="en-US" sz="1800">
                <a:solidFill>
                  <a:prstClr val="black">
                    <a:tint val="75000"/>
                  </a:prstClr>
                </a:solidFill>
                <a:latin typeface="Calibri" panose="020F0502020204030204"/>
              </a:rPr>
              <a:pPr defTabSz="914363"/>
              <a:t>36</a:t>
            </a:fld>
            <a:endParaRPr lang="en-US" sz="18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696734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3937C7-ED43-4EA2-85AB-D8B38D0F33FC}"/>
              </a:ext>
            </a:extLst>
          </p:cNvPr>
          <p:cNvSpPr>
            <a:spLocks noGrp="1"/>
          </p:cNvSpPr>
          <p:nvPr>
            <p:ph idx="1"/>
          </p:nvPr>
        </p:nvSpPr>
        <p:spPr>
          <a:xfrm>
            <a:off x="424615" y="1947867"/>
            <a:ext cx="10929185" cy="4157448"/>
          </a:xfrm>
        </p:spPr>
        <p:txBody>
          <a:bodyPr>
            <a:normAutofit fontScale="92500" lnSpcReduction="20000"/>
          </a:bodyPr>
          <a:lstStyle/>
          <a:p>
            <a:r>
              <a:rPr lang="en-US" dirty="0"/>
              <a:t>Others in your jurisdiction</a:t>
            </a:r>
          </a:p>
          <a:p>
            <a:r>
              <a:rPr lang="en-US" dirty="0"/>
              <a:t>ELC C2 Data Modernization Award</a:t>
            </a:r>
          </a:p>
          <a:p>
            <a:pPr lvl="1"/>
            <a:r>
              <a:rPr lang="en-US" dirty="0"/>
              <a:t>ELC C2: Data Modernization CDC Project Description</a:t>
            </a:r>
          </a:p>
          <a:p>
            <a:pPr lvl="1"/>
            <a:r>
              <a:rPr lang="en-US" dirty="0"/>
              <a:t>Project C2 Appendix 1: Workforce Competencies</a:t>
            </a:r>
          </a:p>
          <a:p>
            <a:pPr lvl="1"/>
            <a:r>
              <a:rPr lang="en-US" dirty="0"/>
              <a:t>Project C2 Appendix 2: Examples – Systems and Data Exchange – Core Capacities</a:t>
            </a:r>
          </a:p>
          <a:p>
            <a:pPr lvl="1"/>
            <a:r>
              <a:rPr lang="en-US" dirty="0"/>
              <a:t>ELC C2: Data Modernization Application information</a:t>
            </a:r>
          </a:p>
          <a:p>
            <a:r>
              <a:rPr lang="en-US" dirty="0"/>
              <a:t>CDC Data Catalog of Resources - </a:t>
            </a:r>
            <a:r>
              <a:rPr lang="en-US" dirty="0">
                <a:hlinkClick r:id="rId3"/>
              </a:rPr>
              <a:t>https://www.cdc.gov/surveillance/dmi/index.html</a:t>
            </a:r>
            <a:endParaRPr lang="en-US" dirty="0"/>
          </a:p>
          <a:p>
            <a:pPr lvl="1"/>
            <a:r>
              <a:rPr lang="en-US" dirty="0"/>
              <a:t>Excel version will be distributed by email</a:t>
            </a:r>
          </a:p>
          <a:p>
            <a:r>
              <a:rPr lang="en-US" dirty="0"/>
              <a:t>ELC team – </a:t>
            </a:r>
            <a:r>
              <a:rPr lang="en-US" dirty="0">
                <a:hlinkClick r:id="rId4"/>
              </a:rPr>
              <a:t>EDX@cdc.gov</a:t>
            </a:r>
            <a:endParaRPr lang="en-US" dirty="0"/>
          </a:p>
          <a:p>
            <a:endParaRPr lang="en-US" dirty="0"/>
          </a:p>
        </p:txBody>
      </p:sp>
      <p:sp>
        <p:nvSpPr>
          <p:cNvPr id="3" name="Title 2">
            <a:extLst>
              <a:ext uri="{FF2B5EF4-FFF2-40B4-BE49-F238E27FC236}">
                <a16:creationId xmlns:a16="http://schemas.microsoft.com/office/drawing/2014/main" id="{87F27F5B-4CCE-4E13-A88A-4D51BF7B1B43}"/>
              </a:ext>
            </a:extLst>
          </p:cNvPr>
          <p:cNvSpPr>
            <a:spLocks noGrp="1"/>
          </p:cNvSpPr>
          <p:nvPr>
            <p:ph type="title"/>
          </p:nvPr>
        </p:nvSpPr>
        <p:spPr>
          <a:xfrm>
            <a:off x="426205" y="920479"/>
            <a:ext cx="10927596" cy="769174"/>
          </a:xfrm>
        </p:spPr>
        <p:txBody>
          <a:bodyPr/>
          <a:lstStyle/>
          <a:p>
            <a:r>
              <a:rPr lang="en-US" dirty="0"/>
              <a:t>Resources</a:t>
            </a:r>
          </a:p>
        </p:txBody>
      </p:sp>
      <p:sp>
        <p:nvSpPr>
          <p:cNvPr id="4" name="Slide Number Placeholder 3">
            <a:extLst>
              <a:ext uri="{FF2B5EF4-FFF2-40B4-BE49-F238E27FC236}">
                <a16:creationId xmlns:a16="http://schemas.microsoft.com/office/drawing/2014/main" id="{A3CFBAE6-F8F9-4BDD-898F-F4640334A338}"/>
              </a:ext>
            </a:extLst>
          </p:cNvPr>
          <p:cNvSpPr>
            <a:spLocks noGrp="1"/>
          </p:cNvSpPr>
          <p:nvPr>
            <p:ph type="sldNum" sz="quarter" idx="12"/>
          </p:nvPr>
        </p:nvSpPr>
        <p:spPr>
          <a:xfrm>
            <a:off x="8610600" y="6356351"/>
            <a:ext cx="2743200" cy="365125"/>
          </a:xfrm>
        </p:spPr>
        <p:txBody>
          <a:bodyPr/>
          <a:lstStyle/>
          <a:p>
            <a:pPr defTabSz="914363"/>
            <a:fld id="{E0C93C2E-233E-4C5B-9B04-F24EAFDB3B09}" type="slidenum">
              <a:rPr lang="en-US" sz="1800">
                <a:solidFill>
                  <a:prstClr val="black">
                    <a:tint val="75000"/>
                  </a:prstClr>
                </a:solidFill>
                <a:latin typeface="Calibri" panose="020F0502020204030204"/>
              </a:rPr>
              <a:pPr defTabSz="914363"/>
              <a:t>37</a:t>
            </a:fld>
            <a:endParaRPr lang="en-US" sz="18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232720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100647A-ECE2-4BA8-B97E-8C34AAFF0953}"/>
              </a:ext>
            </a:extLst>
          </p:cNvPr>
          <p:cNvSpPr>
            <a:spLocks noGrp="1"/>
          </p:cNvSpPr>
          <p:nvPr>
            <p:ph idx="1"/>
          </p:nvPr>
        </p:nvSpPr>
        <p:spPr/>
        <p:txBody>
          <a:bodyPr/>
          <a:lstStyle/>
          <a:p>
            <a:r>
              <a:rPr lang="en-US" dirty="0"/>
              <a:t>What additional information or resources would be required to assess needs and opportunities in the DMI </a:t>
            </a:r>
            <a:r>
              <a:rPr lang="en-US" sz="3000" dirty="0"/>
              <a:t>strategy components</a:t>
            </a:r>
            <a:r>
              <a:rPr lang="en-US" dirty="0"/>
              <a:t>?</a:t>
            </a:r>
          </a:p>
          <a:p>
            <a:endParaRPr lang="en-US" dirty="0"/>
          </a:p>
          <a:p>
            <a:r>
              <a:rPr lang="en-US" dirty="0"/>
              <a:t>What types of assistance can CDC, partner organizations, or other jurisdictions provide to help you meet these needs? </a:t>
            </a:r>
          </a:p>
        </p:txBody>
      </p:sp>
      <p:sp>
        <p:nvSpPr>
          <p:cNvPr id="2" name="Title 1">
            <a:extLst>
              <a:ext uri="{FF2B5EF4-FFF2-40B4-BE49-F238E27FC236}">
                <a16:creationId xmlns:a16="http://schemas.microsoft.com/office/drawing/2014/main" id="{FD022E19-8FE0-4983-BAAE-8CA5AE9076BA}"/>
              </a:ext>
            </a:extLst>
          </p:cNvPr>
          <p:cNvSpPr>
            <a:spLocks noGrp="1"/>
          </p:cNvSpPr>
          <p:nvPr>
            <p:ph type="title"/>
          </p:nvPr>
        </p:nvSpPr>
        <p:spPr/>
        <p:txBody>
          <a:bodyPr/>
          <a:lstStyle/>
          <a:p>
            <a:r>
              <a:rPr lang="en-US" dirty="0"/>
              <a:t>Discussion questions</a:t>
            </a:r>
          </a:p>
        </p:txBody>
      </p:sp>
      <p:sp>
        <p:nvSpPr>
          <p:cNvPr id="3" name="Slide Number Placeholder 2">
            <a:extLst>
              <a:ext uri="{FF2B5EF4-FFF2-40B4-BE49-F238E27FC236}">
                <a16:creationId xmlns:a16="http://schemas.microsoft.com/office/drawing/2014/main" id="{A5B911AA-0F6A-48A7-B8CA-8010436FED31}"/>
              </a:ext>
            </a:extLst>
          </p:cNvPr>
          <p:cNvSpPr>
            <a:spLocks noGrp="1"/>
          </p:cNvSpPr>
          <p:nvPr>
            <p:ph type="sldNum" sz="quarter" idx="12"/>
          </p:nvPr>
        </p:nvSpPr>
        <p:spPr>
          <a:xfrm>
            <a:off x="8610600" y="6356351"/>
            <a:ext cx="2743200" cy="365125"/>
          </a:xfrm>
        </p:spPr>
        <p:txBody>
          <a:bodyPr/>
          <a:lstStyle/>
          <a:p>
            <a:pPr defTabSz="914363"/>
            <a:fld id="{E0C93C2E-233E-4C5B-9B04-F24EAFDB3B09}" type="slidenum">
              <a:rPr lang="en-US" sz="1800">
                <a:solidFill>
                  <a:prstClr val="black">
                    <a:tint val="75000"/>
                  </a:prstClr>
                </a:solidFill>
                <a:latin typeface="Calibri" panose="020F0502020204030204"/>
              </a:rPr>
              <a:pPr defTabSz="914363"/>
              <a:t>38</a:t>
            </a:fld>
            <a:endParaRPr lang="en-US" sz="18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634638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dirty="0"/>
              <a:t>Q &amp; A</a:t>
            </a:r>
          </a:p>
        </p:txBody>
      </p:sp>
      <p:pic>
        <p:nvPicPr>
          <p:cNvPr id="5" name="Picture 4" descr="Image indicating a question can be asked. " title="Question and Answer Sl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20" y="1841500"/>
            <a:ext cx="5409560" cy="3175000"/>
          </a:xfrm>
          <a:prstGeom prst="rect">
            <a:avLst/>
          </a:prstGeom>
        </p:spPr>
      </p:pic>
    </p:spTree>
    <p:extLst>
      <p:ext uri="{BB962C8B-B14F-4D97-AF65-F5344CB8AC3E}">
        <p14:creationId xmlns:p14="http://schemas.microsoft.com/office/powerpoint/2010/main" val="37746646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FE4D3713-DE27-46F6-91CD-4C17F9BA5059}"/>
              </a:ext>
              <a:ext uri="{C183D7F6-B498-43B3-948B-1728B52AA6E4}">
                <adec:decorative xmlns:adec="http://schemas.microsoft.com/office/drawing/2017/decorative" val="1"/>
              </a:ext>
            </a:extLst>
          </p:cNvPr>
          <p:cNvSpPr txBox="1"/>
          <p:nvPr/>
        </p:nvSpPr>
        <p:spPr>
          <a:xfrm>
            <a:off x="9616490" y="328863"/>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Title 2" hidden="1">
            <a:extLst>
              <a:ext uri="{FF2B5EF4-FFF2-40B4-BE49-F238E27FC236}">
                <a16:creationId xmlns:a16="http://schemas.microsoft.com/office/drawing/2014/main" id="{F082C62B-C5DB-4909-96A4-2A80CD600542}"/>
              </a:ext>
            </a:extLst>
          </p:cNvPr>
          <p:cNvSpPr>
            <a:spLocks noGrp="1"/>
          </p:cNvSpPr>
          <p:nvPr>
            <p:ph type="title"/>
          </p:nvPr>
        </p:nvSpPr>
        <p:spPr/>
        <p:txBody>
          <a:bodyPr/>
          <a:lstStyle/>
          <a:p>
            <a:r>
              <a:rPr lang="en-US" sz="800" dirty="0">
                <a:solidFill>
                  <a:schemeClr val="bg2"/>
                </a:solidFill>
              </a:rPr>
              <a:t>Highest MMG Implementation</a:t>
            </a:r>
            <a:r>
              <a:rPr lang="en-US" sz="800" baseline="0" dirty="0">
                <a:solidFill>
                  <a:schemeClr val="bg2"/>
                </a:solidFill>
              </a:rPr>
              <a:t> Status</a:t>
            </a:r>
            <a:endParaRPr lang="en-US" sz="800" dirty="0">
              <a:solidFill>
                <a:schemeClr val="bg2"/>
              </a:solidFill>
            </a:endParaRPr>
          </a:p>
        </p:txBody>
      </p:sp>
      <p:pic>
        <p:nvPicPr>
          <p:cNvPr id="6" name="Picture 5" descr="Map of all states and territories containing the Highest Message Mapping Guide Implementation Status. The current status is 43 states in production along with 2 states and 2 territories onboarding message mapping guides.  ">
            <a:extLst>
              <a:ext uri="{FF2B5EF4-FFF2-40B4-BE49-F238E27FC236}">
                <a16:creationId xmlns:a16="http://schemas.microsoft.com/office/drawing/2014/main" id="{141F25B5-7BDF-4D2A-8803-F062AFA1CC97}"/>
              </a:ext>
            </a:extLst>
          </p:cNvPr>
          <p:cNvPicPr>
            <a:picLocks noChangeAspect="1"/>
          </p:cNvPicPr>
          <p:nvPr/>
        </p:nvPicPr>
        <p:blipFill>
          <a:blip r:embed="rId3"/>
          <a:stretch>
            <a:fillRect/>
          </a:stretch>
        </p:blipFill>
        <p:spPr>
          <a:xfrm>
            <a:off x="1121791" y="561975"/>
            <a:ext cx="9665272" cy="5734050"/>
          </a:xfrm>
          <a:prstGeom prst="rect">
            <a:avLst/>
          </a:prstGeom>
        </p:spPr>
      </p:pic>
    </p:spTree>
    <p:extLst>
      <p:ext uri="{BB962C8B-B14F-4D97-AF65-F5344CB8AC3E}">
        <p14:creationId xmlns:p14="http://schemas.microsoft.com/office/powerpoint/2010/main" val="18078667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7227" y="216465"/>
            <a:ext cx="10287000" cy="3847207"/>
          </a:xfrm>
          <a:prstGeom prst="rect">
            <a:avLst/>
          </a:prstGeom>
          <a:noFill/>
        </p:spPr>
        <p:txBody>
          <a:bodyPr wrap="square" rtlCol="0">
            <a:spAutoFit/>
          </a:bodyPr>
          <a:lstStyle/>
          <a:p>
            <a:pPr lvl="0" algn="ctr">
              <a:defRPr/>
            </a:pPr>
            <a:r>
              <a:rPr lang="en-US" sz="2000" b="1" dirty="0">
                <a:solidFill>
                  <a:srgbClr val="000000"/>
                </a:solidFill>
              </a:rPr>
              <a:t>Subscribe to monthly </a:t>
            </a:r>
            <a:r>
              <a:rPr lang="en-US" sz="2000" b="1" dirty="0">
                <a:solidFill>
                  <a:srgbClr val="FF0000"/>
                </a:solidFill>
              </a:rPr>
              <a:t>NMI Notes</a:t>
            </a:r>
            <a:r>
              <a:rPr lang="en-US" sz="2000" b="1" dirty="0">
                <a:solidFill>
                  <a:srgbClr val="000000"/>
                </a:solidFill>
              </a:rPr>
              <a:t> news updates at</a:t>
            </a:r>
            <a:br>
              <a:rPr lang="en-US" sz="2000" b="1" dirty="0">
                <a:solidFill>
                  <a:srgbClr val="000000"/>
                </a:solidFill>
              </a:rPr>
            </a:br>
            <a:r>
              <a:rPr lang="en-US" sz="2000" b="1" dirty="0">
                <a:solidFill>
                  <a:srgbClr val="000000"/>
                </a:solidFill>
              </a:rPr>
              <a:t> </a:t>
            </a:r>
            <a:r>
              <a:rPr lang="en-US" sz="2000" b="1" dirty="0">
                <a:hlinkClick r:id="rId3" tooltip="NMI Notes"/>
              </a:rPr>
              <a:t>https://www.cdc.gov/nndss/trc/news/</a:t>
            </a:r>
            <a:endParaRPr lang="en-US" sz="2000" b="1" dirty="0"/>
          </a:p>
          <a:p>
            <a:pPr lvl="0" algn="ctr">
              <a:defRPr/>
            </a:pPr>
            <a:endParaRPr lang="en-US" sz="2000" b="1" dirty="0">
              <a:solidFill>
                <a:srgbClr val="FF0000"/>
              </a:solidFill>
            </a:endParaRPr>
          </a:p>
          <a:p>
            <a:pPr lvl="0" algn="ctr">
              <a:defRPr/>
            </a:pPr>
            <a:r>
              <a:rPr lang="en-US" sz="2000" b="1" dirty="0">
                <a:solidFill>
                  <a:srgbClr val="000000"/>
                </a:solidFill>
              </a:rPr>
              <a:t>Access the </a:t>
            </a:r>
            <a:r>
              <a:rPr lang="en-US" sz="2000" b="1" dirty="0">
                <a:solidFill>
                  <a:srgbClr val="FF0000"/>
                </a:solidFill>
              </a:rPr>
              <a:t>NNDSS Technical Resource Center </a:t>
            </a:r>
            <a:r>
              <a:rPr lang="en-US" sz="2000" b="1" dirty="0">
                <a:solidFill>
                  <a:srgbClr val="000000"/>
                </a:solidFill>
              </a:rPr>
              <a:t>at</a:t>
            </a:r>
            <a:r>
              <a:rPr lang="en-US" sz="2000" b="1" dirty="0">
                <a:solidFill>
                  <a:srgbClr val="FF0000"/>
                </a:solidFill>
              </a:rPr>
              <a:t>  </a:t>
            </a:r>
          </a:p>
          <a:p>
            <a:pPr lvl="0" algn="ctr">
              <a:defRPr/>
            </a:pPr>
            <a:r>
              <a:rPr lang="en-US" sz="2000" b="1" dirty="0">
                <a:solidFill>
                  <a:srgbClr val="000000"/>
                </a:solidFill>
                <a:hlinkClick r:id="rId4" tooltip="NMI Technical Assistance and Training Resource Center"/>
              </a:rPr>
              <a:t>https://www.cdc.gov/nndss/trc/</a:t>
            </a:r>
            <a:endParaRPr lang="en-US" sz="2000" b="1" dirty="0">
              <a:solidFill>
                <a:srgbClr val="FF0000"/>
              </a:solidFill>
            </a:endParaRPr>
          </a:p>
          <a:p>
            <a:pPr lvl="0" algn="ctr">
              <a:defRPr/>
            </a:pPr>
            <a:endParaRPr lang="en-US" sz="2000" b="1" dirty="0">
              <a:solidFill>
                <a:srgbClr val="FF0000"/>
              </a:solidFill>
            </a:endParaRPr>
          </a:p>
          <a:p>
            <a:pPr lvl="0" algn="ctr">
              <a:defRPr/>
            </a:pPr>
            <a:r>
              <a:rPr lang="en-US" sz="2000" b="1" dirty="0">
                <a:solidFill>
                  <a:srgbClr val="000000"/>
                </a:solidFill>
              </a:rPr>
              <a:t>Request </a:t>
            </a:r>
            <a:r>
              <a:rPr lang="en-US" sz="2000" b="1" dirty="0">
                <a:solidFill>
                  <a:srgbClr val="FF0000"/>
                </a:solidFill>
              </a:rPr>
              <a:t>NNDSS technical assistance or onboarding </a:t>
            </a:r>
            <a:r>
              <a:rPr lang="en-US" sz="2000" b="1" dirty="0">
                <a:solidFill>
                  <a:srgbClr val="000000"/>
                </a:solidFill>
              </a:rPr>
              <a:t>at</a:t>
            </a:r>
          </a:p>
          <a:p>
            <a:pPr lvl="0" algn="ctr">
              <a:defRPr/>
            </a:pPr>
            <a:r>
              <a:rPr lang="en-US" sz="2000" b="1" dirty="0">
                <a:solidFill>
                  <a:srgbClr val="FF0000"/>
                </a:solidFill>
                <a:hlinkClick r:id="rId5" tooltip="NMI technical assistance or onboarding"/>
              </a:rPr>
              <a:t>edx@cdc.gov</a:t>
            </a:r>
            <a:r>
              <a:rPr lang="en-US" sz="2000" b="1" dirty="0">
                <a:solidFill>
                  <a:srgbClr val="000000"/>
                </a:solidFill>
              </a:rPr>
              <a:t> </a:t>
            </a:r>
          </a:p>
          <a:p>
            <a:pPr lvl="0" algn="ctr">
              <a:defRPr/>
            </a:pPr>
            <a:endParaRPr lang="en-US" sz="2000" b="1" dirty="0">
              <a:solidFill>
                <a:srgbClr val="FF0000"/>
              </a:solidFill>
            </a:endParaRPr>
          </a:p>
          <a:p>
            <a:pPr lvl="0" algn="ctr">
              <a:defRPr/>
            </a:pPr>
            <a:r>
              <a:rPr lang="en-US" sz="2000" b="1" dirty="0">
                <a:solidFill>
                  <a:srgbClr val="000000"/>
                </a:solidFill>
              </a:rPr>
              <a:t>Next </a:t>
            </a:r>
            <a:r>
              <a:rPr lang="en-US" sz="2000" b="1" dirty="0">
                <a:solidFill>
                  <a:srgbClr val="FF0000"/>
                </a:solidFill>
              </a:rPr>
              <a:t>NNDSS </a:t>
            </a:r>
            <a:r>
              <a:rPr lang="en-US" sz="2000" b="1" dirty="0" err="1">
                <a:solidFill>
                  <a:srgbClr val="FF0000"/>
                </a:solidFill>
              </a:rPr>
              <a:t>eSHARE</a:t>
            </a:r>
            <a:r>
              <a:rPr lang="en-US" sz="2000" b="1" dirty="0">
                <a:solidFill>
                  <a:srgbClr val="FF0000"/>
                </a:solidFill>
              </a:rPr>
              <a:t> </a:t>
            </a:r>
            <a:r>
              <a:rPr lang="en-US" sz="2000" b="1" dirty="0">
                <a:solidFill>
                  <a:srgbClr val="000000"/>
                </a:solidFill>
              </a:rPr>
              <a:t>is October 20, 2020 – details to come at</a:t>
            </a:r>
          </a:p>
          <a:p>
            <a:pPr lvl="0" algn="ctr">
              <a:defRPr/>
            </a:pPr>
            <a:r>
              <a:rPr lang="en-US" sz="2000" b="1" dirty="0">
                <a:solidFill>
                  <a:srgbClr val="000000"/>
                </a:solidFill>
              </a:rPr>
              <a:t> </a:t>
            </a:r>
            <a:r>
              <a:rPr lang="en-US" sz="2000" b="1" dirty="0">
                <a:solidFill>
                  <a:srgbClr val="FF0000"/>
                </a:solidFill>
                <a:hlinkClick r:id="rId6" tooltip="NMI eSHARE"/>
              </a:rPr>
              <a:t>https://www.cdc.gov/nndss/trc/onboarding/eshare.html</a:t>
            </a:r>
            <a:r>
              <a:rPr lang="en-US" sz="2000" b="1" dirty="0">
                <a:solidFill>
                  <a:srgbClr val="00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3127719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231BC5-424B-4B4C-A041-989075CA8F08}"/>
              </a:ext>
            </a:extLst>
          </p:cNvPr>
          <p:cNvSpPr>
            <a:spLocks noGrp="1"/>
          </p:cNvSpPr>
          <p:nvPr>
            <p:ph type="title"/>
          </p:nvPr>
        </p:nvSpPr>
        <p:spPr/>
        <p:txBody>
          <a:bodyPr/>
          <a:lstStyle/>
          <a:p>
            <a:r>
              <a:rPr lang="en-US" dirty="0"/>
              <a:t>Appendix: Additional C2:DMI Information </a:t>
            </a:r>
          </a:p>
        </p:txBody>
      </p:sp>
      <p:sp>
        <p:nvSpPr>
          <p:cNvPr id="2" name="Slide Number Placeholder 1">
            <a:extLst>
              <a:ext uri="{FF2B5EF4-FFF2-40B4-BE49-F238E27FC236}">
                <a16:creationId xmlns:a16="http://schemas.microsoft.com/office/drawing/2014/main" id="{F2A1DB91-BFD6-4E94-B633-13E252AE516B}"/>
              </a:ext>
            </a:extLst>
          </p:cNvPr>
          <p:cNvSpPr>
            <a:spLocks noGrp="1"/>
          </p:cNvSpPr>
          <p:nvPr>
            <p:ph type="sldNum" sz="quarter" idx="12"/>
          </p:nvPr>
        </p:nvSpPr>
        <p:spPr/>
        <p:txBody>
          <a:bodyPr/>
          <a:lstStyle/>
          <a:p>
            <a:pPr defTabSz="914363"/>
            <a:fld id="{E0C93C2E-233E-4C5B-9B04-F24EAFDB3B09}" type="slidenum">
              <a:rPr lang="en-US">
                <a:solidFill>
                  <a:prstClr val="black">
                    <a:tint val="75000"/>
                  </a:prstClr>
                </a:solidFill>
                <a:latin typeface="Calibri" panose="020F0502020204030204"/>
              </a:rPr>
              <a:pPr defTabSz="914363"/>
              <a:t>41</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320355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6D49DF5-5DCF-4EF4-A150-26375EE355C8}"/>
              </a:ext>
              <a:ext uri="{C183D7F6-B498-43B3-948B-1728B52AA6E4}">
                <adec:decorative xmlns:adec="http://schemas.microsoft.com/office/drawing/2017/decorative" val="1"/>
              </a:ext>
            </a:extLst>
          </p:cNvPr>
          <p:cNvPicPr>
            <a:picLocks noGrp="1" noChangeAspect="1"/>
          </p:cNvPicPr>
          <p:nvPr>
            <p:ph idx="13"/>
          </p:nvPr>
        </p:nvPicPr>
        <p:blipFill rotWithShape="1">
          <a:blip r:embed="rId3" cstate="print">
            <a:extLst>
              <a:ext uri="{28A0092B-C50C-407E-A947-70E740481C1C}">
                <a14:useLocalDpi xmlns:a14="http://schemas.microsoft.com/office/drawing/2010/main" val="0"/>
              </a:ext>
            </a:extLst>
          </a:blip>
          <a:srcRect l="14697" t="-1" r="24316" b="-12"/>
          <a:stretch/>
        </p:blipFill>
        <p:spPr>
          <a:xfrm>
            <a:off x="6332108" y="9"/>
            <a:ext cx="5859890" cy="6366379"/>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22287770-5371-46C4-97AA-3A51493510B7}"/>
              </a:ext>
            </a:extLst>
          </p:cNvPr>
          <p:cNvSpPr>
            <a:spLocks noGrp="1"/>
          </p:cNvSpPr>
          <p:nvPr>
            <p:ph type="title"/>
          </p:nvPr>
        </p:nvSpPr>
        <p:spPr>
          <a:xfrm>
            <a:off x="655320" y="365125"/>
            <a:ext cx="5120113" cy="1692793"/>
          </a:xfrm>
        </p:spPr>
        <p:txBody>
          <a:bodyPr vert="horz" lIns="76200" tIns="38100" rIns="76200" bIns="38100" rtlCol="0" anchor="ctr">
            <a:normAutofit/>
          </a:bodyPr>
          <a:lstStyle/>
          <a:p>
            <a:pPr defTabSz="761970"/>
            <a:r>
              <a:rPr lang="en-US" sz="3667" b="1" dirty="0">
                <a:latin typeface="+mj-lt"/>
              </a:rPr>
              <a:t>Short-Term Outcomes </a:t>
            </a:r>
          </a:p>
        </p:txBody>
      </p:sp>
      <p:cxnSp>
        <p:nvCxnSpPr>
          <p:cNvPr id="34" name="Straight Arrow Connector 3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8A4C35A-AE52-4FA2-AB6A-B61DA14E470B}"/>
              </a:ext>
            </a:extLst>
          </p:cNvPr>
          <p:cNvSpPr>
            <a:spLocks noGrp="1"/>
          </p:cNvSpPr>
          <p:nvPr>
            <p:ph idx="1"/>
          </p:nvPr>
        </p:nvSpPr>
        <p:spPr>
          <a:xfrm>
            <a:off x="604164" y="2655797"/>
            <a:ext cx="6013778" cy="3462228"/>
          </a:xfrm>
        </p:spPr>
        <p:txBody>
          <a:bodyPr vert="horz" lIns="76200" tIns="38100" rIns="76200" bIns="38100" rtlCol="0">
            <a:normAutofit/>
          </a:bodyPr>
          <a:lstStyle/>
          <a:p>
            <a:pPr marL="0" indent="0" defTabSz="761970">
              <a:buNone/>
            </a:pPr>
            <a:r>
              <a:rPr lang="en-US" sz="2667" dirty="0"/>
              <a:t>Improved awareness and understanding of the current status, gaps, and opportunities</a:t>
            </a:r>
          </a:p>
          <a:p>
            <a:pPr indent="-190492" defTabSz="761970"/>
            <a:r>
              <a:rPr lang="en-US" sz="2667" dirty="0"/>
              <a:t>Workforce capabilities </a:t>
            </a:r>
          </a:p>
          <a:p>
            <a:pPr indent="-190492" defTabSz="761970"/>
            <a:r>
              <a:rPr lang="en-US" sz="2667" dirty="0"/>
              <a:t>Data infrastructure and IT </a:t>
            </a:r>
          </a:p>
          <a:p>
            <a:pPr indent="-190492" defTabSz="761970"/>
            <a:r>
              <a:rPr lang="en-US" sz="2667" dirty="0"/>
              <a:t>Interoperability and data sharing</a:t>
            </a:r>
          </a:p>
          <a:p>
            <a:pPr indent="-190492" defTabSz="761970"/>
            <a:r>
              <a:rPr lang="en-US" sz="2667" dirty="0"/>
              <a:t>Intra-jurisdiction and inter-jurisdiction coordination   </a:t>
            </a:r>
          </a:p>
          <a:p>
            <a:pPr indent="-190492" defTabSz="761970"/>
            <a:endParaRPr lang="en-US" sz="1833" dirty="0"/>
          </a:p>
        </p:txBody>
      </p:sp>
      <p:sp>
        <p:nvSpPr>
          <p:cNvPr id="4" name="Slide Number Placeholder 3">
            <a:extLst>
              <a:ext uri="{FF2B5EF4-FFF2-40B4-BE49-F238E27FC236}">
                <a16:creationId xmlns:a16="http://schemas.microsoft.com/office/drawing/2014/main" id="{63EE3F78-2D90-434F-A6B9-D3BECF8F6007}"/>
              </a:ext>
            </a:extLst>
          </p:cNvPr>
          <p:cNvSpPr>
            <a:spLocks noGrp="1"/>
          </p:cNvSpPr>
          <p:nvPr>
            <p:ph type="sldNum" sz="quarter" idx="12"/>
          </p:nvPr>
        </p:nvSpPr>
        <p:spPr/>
        <p:txBody>
          <a:bodyPr/>
          <a:lstStyle/>
          <a:p>
            <a:pPr defTabSz="914363"/>
            <a:fld id="{E0C93C2E-233E-4C5B-9B04-F24EAFDB3B09}" type="slidenum">
              <a:rPr lang="en-US" sz="1800">
                <a:solidFill>
                  <a:prstClr val="black">
                    <a:tint val="75000"/>
                  </a:prstClr>
                </a:solidFill>
                <a:latin typeface="Calibri" panose="020F0502020204030204"/>
              </a:rPr>
              <a:pPr defTabSz="914363"/>
              <a:t>42</a:t>
            </a:fld>
            <a:endParaRPr lang="en-US" sz="18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4156814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87770-5371-46C4-97AA-3A51493510B7}"/>
              </a:ext>
            </a:extLst>
          </p:cNvPr>
          <p:cNvSpPr>
            <a:spLocks noGrp="1"/>
          </p:cNvSpPr>
          <p:nvPr>
            <p:ph type="title"/>
          </p:nvPr>
        </p:nvSpPr>
        <p:spPr>
          <a:xfrm>
            <a:off x="655320" y="365125"/>
            <a:ext cx="5120113" cy="1692793"/>
          </a:xfrm>
        </p:spPr>
        <p:txBody>
          <a:bodyPr vert="horz" lIns="76200" tIns="38100" rIns="76200" bIns="38100" rtlCol="0" anchor="ctr">
            <a:normAutofit/>
          </a:bodyPr>
          <a:lstStyle/>
          <a:p>
            <a:pPr defTabSz="761970"/>
            <a:r>
              <a:rPr lang="en-US" sz="3667" b="1" dirty="0">
                <a:latin typeface="+mj-lt"/>
              </a:rPr>
              <a:t>Short-Term Outcomes (2)</a:t>
            </a:r>
          </a:p>
        </p:txBody>
      </p:sp>
      <p:cxnSp>
        <p:nvCxnSpPr>
          <p:cNvPr id="16" name="Straight Arrow Connector 15">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8A4C35A-AE52-4FA2-AB6A-B61DA14E470B}"/>
              </a:ext>
            </a:extLst>
          </p:cNvPr>
          <p:cNvSpPr>
            <a:spLocks noGrp="1"/>
          </p:cNvSpPr>
          <p:nvPr>
            <p:ph idx="1"/>
          </p:nvPr>
        </p:nvSpPr>
        <p:spPr>
          <a:xfrm>
            <a:off x="655321" y="2575034"/>
            <a:ext cx="6190774" cy="3462228"/>
          </a:xfrm>
        </p:spPr>
        <p:txBody>
          <a:bodyPr vert="horz" lIns="76200" tIns="38100" rIns="76200" bIns="38100" rtlCol="0">
            <a:normAutofit fontScale="92500"/>
          </a:bodyPr>
          <a:lstStyle/>
          <a:p>
            <a:pPr indent="-190492" defTabSz="761970"/>
            <a:endParaRPr lang="en-US" sz="1833" dirty="0"/>
          </a:p>
          <a:p>
            <a:pPr marL="0" indent="0" defTabSz="761970">
              <a:buNone/>
            </a:pPr>
            <a:r>
              <a:rPr lang="en-US" sz="2667" dirty="0"/>
              <a:t>Efforts will increase</a:t>
            </a:r>
          </a:p>
          <a:p>
            <a:pPr defTabSz="761970"/>
            <a:r>
              <a:rPr lang="en-US" sz="2667" dirty="0"/>
              <a:t>Data science workforce capabilities</a:t>
            </a:r>
          </a:p>
          <a:p>
            <a:pPr defTabSz="761970"/>
            <a:r>
              <a:rPr lang="en-US" sz="2667" dirty="0"/>
              <a:t>Information exchange among stakeholders to support data modernization</a:t>
            </a:r>
          </a:p>
          <a:p>
            <a:pPr defTabSz="761970"/>
            <a:r>
              <a:rPr lang="en-US" sz="2667" dirty="0"/>
              <a:t>Access to shared services </a:t>
            </a:r>
          </a:p>
          <a:p>
            <a:pPr defTabSz="761970"/>
            <a:r>
              <a:rPr lang="en-US" sz="2667" dirty="0"/>
              <a:t>Access to assistance to support data modernization </a:t>
            </a:r>
          </a:p>
        </p:txBody>
      </p:sp>
      <p:pic>
        <p:nvPicPr>
          <p:cNvPr id="8" name="Content Placeholder 7">
            <a:extLst>
              <a:ext uri="{FF2B5EF4-FFF2-40B4-BE49-F238E27FC236}">
                <a16:creationId xmlns:a16="http://schemas.microsoft.com/office/drawing/2014/main" id="{CE8560D6-2721-4C50-AF9F-63F60F29ABD0}"/>
              </a:ext>
              <a:ext uri="{C183D7F6-B498-43B3-948B-1728B52AA6E4}">
                <adec:decorative xmlns:adec="http://schemas.microsoft.com/office/drawing/2017/decorative" val="1"/>
              </a:ext>
            </a:extLst>
          </p:cNvPr>
          <p:cNvPicPr>
            <a:picLocks noGrp="1" noChangeAspect="1"/>
          </p:cNvPicPr>
          <p:nvPr>
            <p:ph idx="13"/>
          </p:nvPr>
        </p:nvPicPr>
        <p:blipFill rotWithShape="1">
          <a:blip r:embed="rId3" cstate="print">
            <a:extLst>
              <a:ext uri="{28A0092B-C50C-407E-A947-70E740481C1C}">
                <a14:useLocalDpi xmlns:a14="http://schemas.microsoft.com/office/drawing/2010/main" val="0"/>
              </a:ext>
            </a:extLst>
          </a:blip>
          <a:srcRect l="11543" r="39438" b="343"/>
          <a:stretch/>
        </p:blipFill>
        <p:spPr>
          <a:xfrm>
            <a:off x="6308076" y="9"/>
            <a:ext cx="5883922" cy="6369829"/>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Slide Number Placeholder 3">
            <a:extLst>
              <a:ext uri="{FF2B5EF4-FFF2-40B4-BE49-F238E27FC236}">
                <a16:creationId xmlns:a16="http://schemas.microsoft.com/office/drawing/2014/main" id="{219383A4-CF7C-4D68-AB29-E9DB43CF5802}"/>
              </a:ext>
            </a:extLst>
          </p:cNvPr>
          <p:cNvSpPr>
            <a:spLocks noGrp="1"/>
          </p:cNvSpPr>
          <p:nvPr>
            <p:ph type="sldNum" sz="quarter" idx="12"/>
          </p:nvPr>
        </p:nvSpPr>
        <p:spPr/>
        <p:txBody>
          <a:bodyPr/>
          <a:lstStyle/>
          <a:p>
            <a:pPr defTabSz="914363"/>
            <a:fld id="{E0C93C2E-233E-4C5B-9B04-F24EAFDB3B09}" type="slidenum">
              <a:rPr lang="en-US" sz="1800">
                <a:solidFill>
                  <a:prstClr val="black">
                    <a:tint val="75000"/>
                  </a:prstClr>
                </a:solidFill>
                <a:latin typeface="Calibri" panose="020F0502020204030204"/>
              </a:rPr>
              <a:pPr defTabSz="914363"/>
              <a:t>43</a:t>
            </a:fld>
            <a:endParaRPr lang="en-US" sz="18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860041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81551-24B0-4F97-A673-50F654A38042}"/>
              </a:ext>
            </a:extLst>
          </p:cNvPr>
          <p:cNvSpPr>
            <a:spLocks noGrp="1"/>
          </p:cNvSpPr>
          <p:nvPr>
            <p:ph idx="1"/>
          </p:nvPr>
        </p:nvSpPr>
        <p:spPr/>
        <p:txBody>
          <a:bodyPr>
            <a:normAutofit fontScale="92500" lnSpcReduction="10000"/>
          </a:bodyPr>
          <a:lstStyle/>
          <a:p>
            <a:r>
              <a:rPr lang="en-US" b="1" dirty="0"/>
              <a:t>Workforce capabilities and coordination </a:t>
            </a:r>
            <a:r>
              <a:rPr lang="en-US" dirty="0"/>
              <a:t>including:</a:t>
            </a:r>
          </a:p>
          <a:p>
            <a:pPr lvl="2"/>
            <a:r>
              <a:rPr lang="en-US" dirty="0"/>
              <a:t>Data science, epidemiology, and laboratory</a:t>
            </a:r>
            <a:r>
              <a:rPr lang="en-US" strike="sngStrike" dirty="0"/>
              <a:t> </a:t>
            </a:r>
            <a:r>
              <a:rPr lang="en-US" dirty="0"/>
              <a:t>science capabilities</a:t>
            </a:r>
          </a:p>
          <a:p>
            <a:pPr lvl="2"/>
            <a:r>
              <a:rPr lang="en-US" dirty="0"/>
              <a:t>Training and development programs</a:t>
            </a:r>
          </a:p>
          <a:p>
            <a:pPr lvl="1"/>
            <a:r>
              <a:rPr lang="en-US" b="1" dirty="0"/>
              <a:t>Data quality, completeness, and timeliness </a:t>
            </a:r>
            <a:r>
              <a:rPr lang="en-US" dirty="0"/>
              <a:t>including</a:t>
            </a:r>
            <a:r>
              <a:rPr lang="en-US" b="1" dirty="0"/>
              <a:t>: </a:t>
            </a:r>
          </a:p>
          <a:p>
            <a:pPr lvl="2"/>
            <a:r>
              <a:rPr lang="en-US" dirty="0"/>
              <a:t>Coverage of surveillance data</a:t>
            </a:r>
          </a:p>
          <a:p>
            <a:pPr lvl="2"/>
            <a:r>
              <a:rPr lang="en-US" dirty="0"/>
              <a:t>Data quality and completeness</a:t>
            </a:r>
          </a:p>
          <a:p>
            <a:pPr lvl="2"/>
            <a:r>
              <a:rPr lang="en-US" dirty="0"/>
              <a:t>Timeliness of data and reporting</a:t>
            </a:r>
          </a:p>
          <a:p>
            <a:pPr lvl="1"/>
            <a:r>
              <a:rPr lang="en-US" b="1" dirty="0"/>
              <a:t>Health information systems, data sharing, and interoperability </a:t>
            </a:r>
            <a:r>
              <a:rPr lang="en-US" dirty="0"/>
              <a:t>including</a:t>
            </a:r>
            <a:r>
              <a:rPr lang="en-US" b="1" dirty="0"/>
              <a:t>: </a:t>
            </a:r>
          </a:p>
          <a:p>
            <a:pPr lvl="2"/>
            <a:r>
              <a:rPr lang="en-US" dirty="0"/>
              <a:t>Electronic data exchange</a:t>
            </a:r>
          </a:p>
          <a:p>
            <a:pPr lvl="2"/>
            <a:r>
              <a:rPr lang="en-US" dirty="0"/>
              <a:t>Interoperability and data sharing</a:t>
            </a:r>
          </a:p>
          <a:p>
            <a:pPr lvl="2"/>
            <a:r>
              <a:rPr lang="en-US" dirty="0"/>
              <a:t>Use of shared services that support data modernization</a:t>
            </a:r>
            <a:endParaRPr lang="en-US" sz="3467" dirty="0"/>
          </a:p>
        </p:txBody>
      </p:sp>
      <p:sp>
        <p:nvSpPr>
          <p:cNvPr id="2" name="Title 1">
            <a:extLst>
              <a:ext uri="{FF2B5EF4-FFF2-40B4-BE49-F238E27FC236}">
                <a16:creationId xmlns:a16="http://schemas.microsoft.com/office/drawing/2014/main" id="{C921EA6D-F6DE-434E-9204-06EF71647BD2}"/>
              </a:ext>
            </a:extLst>
          </p:cNvPr>
          <p:cNvSpPr>
            <a:spLocks noGrp="1"/>
          </p:cNvSpPr>
          <p:nvPr>
            <p:ph type="title"/>
          </p:nvPr>
        </p:nvSpPr>
        <p:spPr/>
        <p:txBody>
          <a:bodyPr/>
          <a:lstStyle/>
          <a:p>
            <a:r>
              <a:rPr lang="en-US" dirty="0"/>
              <a:t>C2 DMI Strategy Components</a:t>
            </a:r>
          </a:p>
        </p:txBody>
      </p:sp>
      <p:sp>
        <p:nvSpPr>
          <p:cNvPr id="4" name="Slide Number Placeholder 3">
            <a:extLst>
              <a:ext uri="{FF2B5EF4-FFF2-40B4-BE49-F238E27FC236}">
                <a16:creationId xmlns:a16="http://schemas.microsoft.com/office/drawing/2014/main" id="{7BC5CABA-B6B4-4A68-8292-E169DD83FC61}"/>
              </a:ext>
            </a:extLst>
          </p:cNvPr>
          <p:cNvSpPr>
            <a:spLocks noGrp="1"/>
          </p:cNvSpPr>
          <p:nvPr>
            <p:ph type="sldNum" sz="quarter" idx="12"/>
          </p:nvPr>
        </p:nvSpPr>
        <p:spPr>
          <a:xfrm>
            <a:off x="8610600" y="6356351"/>
            <a:ext cx="2743200" cy="365125"/>
          </a:xfrm>
        </p:spPr>
        <p:txBody>
          <a:bodyPr/>
          <a:lstStyle/>
          <a:p>
            <a:pPr defTabSz="914363"/>
            <a:fld id="{E0C93C2E-233E-4C5B-9B04-F24EAFDB3B09}" type="slidenum">
              <a:rPr lang="en-US" sz="1800">
                <a:solidFill>
                  <a:prstClr val="black">
                    <a:tint val="75000"/>
                  </a:prstClr>
                </a:solidFill>
                <a:latin typeface="Calibri" panose="020F0502020204030204"/>
              </a:rPr>
              <a:pPr defTabSz="914363"/>
              <a:t>44</a:t>
            </a:fld>
            <a:endParaRPr lang="en-US" sz="18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052070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D8A936-A91A-4465-B4CE-7B796E044C82}"/>
              </a:ext>
            </a:extLst>
          </p:cNvPr>
          <p:cNvSpPr>
            <a:spLocks noGrp="1"/>
          </p:cNvSpPr>
          <p:nvPr>
            <p:ph type="title"/>
          </p:nvPr>
        </p:nvSpPr>
        <p:spPr/>
        <p:txBody>
          <a:bodyPr>
            <a:normAutofit/>
          </a:bodyPr>
          <a:lstStyle/>
          <a:p>
            <a:r>
              <a:rPr lang="en-US" dirty="0"/>
              <a:t>Full logic model</a:t>
            </a:r>
          </a:p>
        </p:txBody>
      </p:sp>
      <p:sp>
        <p:nvSpPr>
          <p:cNvPr id="5" name="Content Placeholder 4">
            <a:extLst>
              <a:ext uri="{FF2B5EF4-FFF2-40B4-BE49-F238E27FC236}">
                <a16:creationId xmlns:a16="http://schemas.microsoft.com/office/drawing/2014/main" id="{3A3128A9-BA2B-436E-9296-8BFF8EF45524}"/>
              </a:ext>
            </a:extLst>
          </p:cNvPr>
          <p:cNvSpPr>
            <a:spLocks noGrp="1"/>
          </p:cNvSpPr>
          <p:nvPr>
            <p:ph idx="1"/>
          </p:nvPr>
        </p:nvSpPr>
        <p:spPr/>
        <p:txBody>
          <a:bodyPr/>
          <a:lstStyle/>
          <a:p>
            <a:endParaRPr lang="en-US" dirty="0"/>
          </a:p>
        </p:txBody>
      </p:sp>
      <p:sp>
        <p:nvSpPr>
          <p:cNvPr id="6" name="Content Placeholder 5">
            <a:extLst>
              <a:ext uri="{FF2B5EF4-FFF2-40B4-BE49-F238E27FC236}">
                <a16:creationId xmlns:a16="http://schemas.microsoft.com/office/drawing/2014/main" id="{BC9D95C4-CFBE-460B-91AA-304C18B5B410}"/>
              </a:ext>
            </a:extLst>
          </p:cNvPr>
          <p:cNvSpPr>
            <a:spLocks noGrp="1"/>
          </p:cNvSpPr>
          <p:nvPr>
            <p:ph idx="10"/>
          </p:nvPr>
        </p:nvSpPr>
        <p:spPr/>
        <p:txBody>
          <a:bodyPr/>
          <a:lstStyle/>
          <a:p>
            <a:endParaRPr lang="en-US" dirty="0"/>
          </a:p>
        </p:txBody>
      </p:sp>
      <p:pic>
        <p:nvPicPr>
          <p:cNvPr id="4" name="Picture 3" descr="More detailed information on strategy 1: Understand, coordinate, and lead data modernization efforts in the jurisdiction and strategy 2 accelerate data and health information system modernization along with the short term, intermediate, and long term outcomes for each ">
            <a:extLst>
              <a:ext uri="{FF2B5EF4-FFF2-40B4-BE49-F238E27FC236}">
                <a16:creationId xmlns:a16="http://schemas.microsoft.com/office/drawing/2014/main" id="{2287FD17-979D-4542-8EB3-2E3AD955FD47}"/>
              </a:ext>
            </a:extLst>
          </p:cNvPr>
          <p:cNvPicPr>
            <a:picLocks noChangeAspect="1"/>
          </p:cNvPicPr>
          <p:nvPr/>
        </p:nvPicPr>
        <p:blipFill>
          <a:blip r:embed="rId3"/>
          <a:stretch>
            <a:fillRect/>
          </a:stretch>
        </p:blipFill>
        <p:spPr>
          <a:xfrm>
            <a:off x="579783" y="4088"/>
            <a:ext cx="11032435" cy="6853912"/>
          </a:xfrm>
          <a:prstGeom prst="rect">
            <a:avLst/>
          </a:prstGeom>
        </p:spPr>
      </p:pic>
    </p:spTree>
    <p:extLst>
      <p:ext uri="{BB962C8B-B14F-4D97-AF65-F5344CB8AC3E}">
        <p14:creationId xmlns:p14="http://schemas.microsoft.com/office/powerpoint/2010/main" val="380778719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4444" y="4875862"/>
            <a:ext cx="11363373"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818"/>
                </a:solidFill>
                <a:effectLst/>
                <a:uLnTx/>
                <a:uFillTx/>
                <a:latin typeface="Calibri" panose="020F0502020204030204" pitchFamily="34" charset="0"/>
                <a:ea typeface="+mn-ea"/>
                <a:cs typeface="Arial" panose="020B0604020202020204" pitchFamily="34" charset="0"/>
              </a:rPr>
              <a:t>Natalie Raketich</a:t>
            </a:r>
            <a:r>
              <a:rPr lang="en-US" sz="1400" b="1" dirty="0">
                <a:solidFill>
                  <a:srgbClr val="000818"/>
                </a:solidFill>
                <a:latin typeface="Calibri" panose="020F0502020204030204" pitchFamily="34" charset="0"/>
                <a:cs typeface="Arial" panose="020B0604020202020204" pitchFamily="34" charset="0"/>
              </a:rPr>
              <a:t> and John Park</a:t>
            </a:r>
            <a:endParaRPr kumimoji="0" lang="en-US" sz="1400" b="1" i="0" u="none" strike="noStrike" kern="1200" cap="none" spc="0" normalizeH="0" baseline="0" noProof="0" dirty="0">
              <a:ln>
                <a:noFill/>
              </a:ln>
              <a:solidFill>
                <a:srgbClr val="000818"/>
              </a:solidFill>
              <a:effectLst/>
              <a:uLnTx/>
              <a:uFillTx/>
              <a:latin typeface="Calibri" panose="020F0502020204030204" pitchFamily="34" charset="0"/>
              <a:ea typeface="+mn-ea"/>
              <a:cs typeface="Arial" panose="020B0604020202020204" pitchFamily="34" charset="0"/>
            </a:endParaRPr>
          </a:p>
          <a:p>
            <a:pPr lvl="0">
              <a:defRPr/>
            </a:pPr>
            <a:r>
              <a:rPr lang="en-US" sz="1400" b="1" dirty="0">
                <a:solidFill>
                  <a:srgbClr val="005DAB"/>
                </a:solidFill>
              </a:rPr>
              <a:t>APHL Technical Assistance Team</a:t>
            </a:r>
          </a:p>
          <a:p>
            <a:pPr lvl="0">
              <a:defRPr/>
            </a:pPr>
            <a:endParaRPr lang="en-US" sz="1400" b="1" dirty="0">
              <a:solidFill>
                <a:srgbClr val="005DAB"/>
              </a:solidFill>
            </a:endParaRPr>
          </a:p>
          <a:p>
            <a:pPr lvl="0">
              <a:defRPr/>
            </a:pPr>
            <a:r>
              <a:rPr lang="en-US" sz="1400" b="1" dirty="0">
                <a:solidFill>
                  <a:srgbClr val="000818"/>
                </a:solidFill>
                <a:latin typeface="Calibri" panose="020F0502020204030204" pitchFamily="34" charset="0"/>
                <a:cs typeface="Arial" panose="020B0604020202020204" pitchFamily="34" charset="0"/>
              </a:rPr>
              <a:t>Jennifer Johnson</a:t>
            </a:r>
          </a:p>
          <a:p>
            <a:pPr lvl="0">
              <a:defRPr/>
            </a:pPr>
            <a:r>
              <a:rPr lang="en-US" sz="1400" b="1" dirty="0">
                <a:solidFill>
                  <a:srgbClr val="005DAB"/>
                </a:solidFill>
              </a:rPr>
              <a:t>NBS Team</a:t>
            </a:r>
          </a:p>
          <a:p>
            <a:pPr lvl="0">
              <a:defRPr/>
            </a:pPr>
            <a:endParaRPr lang="en-US" sz="1400" b="1" dirty="0">
              <a:solidFill>
                <a:srgbClr val="005DAB"/>
              </a:solidFill>
            </a:endParaRPr>
          </a:p>
          <a:p>
            <a:pPr>
              <a:defRPr/>
            </a:pPr>
            <a:r>
              <a:rPr lang="en-US" sz="1400" b="1" dirty="0">
                <a:solidFill>
                  <a:srgbClr val="000818"/>
                </a:solidFill>
                <a:latin typeface="Calibri" panose="020F0502020204030204" pitchFamily="34" charset="0"/>
                <a:cs typeface="Arial" panose="020B0604020202020204" pitchFamily="34" charset="0"/>
              </a:rPr>
              <a:t>Michele Hoover</a:t>
            </a:r>
          </a:p>
          <a:p>
            <a:pPr lvl="0">
              <a:defRPr/>
            </a:pPr>
            <a:r>
              <a:rPr lang="en-US" sz="1400" b="1" dirty="0">
                <a:solidFill>
                  <a:srgbClr val="005DAB"/>
                </a:solidFill>
              </a:rPr>
              <a:t>CDC Onboarding Team </a:t>
            </a:r>
            <a:endParaRPr kumimoji="0" lang="en-US" sz="1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1385736" y="2968915"/>
            <a:ext cx="9888399" cy="1155779"/>
          </a:xfrm>
        </p:spPr>
        <p:txBody>
          <a:bodyPr>
            <a:normAutofit/>
          </a:bodyPr>
          <a:lstStyle/>
          <a:p>
            <a:pPr lvl="0" eaLnBrk="0" fontAlgn="base" hangingPunct="0">
              <a:spcAft>
                <a:spcPct val="0"/>
              </a:spcAft>
              <a:defRPr/>
            </a:pPr>
            <a:r>
              <a:rPr lang="en-US" sz="3800" dirty="0">
                <a:solidFill>
                  <a:srgbClr val="005DAB"/>
                </a:solidFill>
              </a:rPr>
              <a:t>Sending Healthcare Worker Status in Gen V2 COVID-19 Case Notifications </a:t>
            </a:r>
          </a:p>
        </p:txBody>
      </p:sp>
    </p:spTree>
    <p:extLst>
      <p:ext uri="{BB962C8B-B14F-4D97-AF65-F5344CB8AC3E}">
        <p14:creationId xmlns:p14="http://schemas.microsoft.com/office/powerpoint/2010/main" val="34544517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altLang="en-US" dirty="0"/>
              <a:t>Prioritized Core Case Data Elements (GenV2)</a:t>
            </a:r>
            <a:endParaRPr lang="en-US" dirty="0"/>
          </a:p>
        </p:txBody>
      </p:sp>
      <p:sp>
        <p:nvSpPr>
          <p:cNvPr id="3" name="Content Placeholder 2"/>
          <p:cNvSpPr>
            <a:spLocks noGrp="1"/>
          </p:cNvSpPr>
          <p:nvPr>
            <p:ph type="body" sz="quarter" idx="10"/>
          </p:nvPr>
        </p:nvSpPr>
        <p:spPr>
          <a:xfrm>
            <a:off x="609600" y="1545167"/>
            <a:ext cx="6612611" cy="4455584"/>
          </a:xfrm>
        </p:spPr>
        <p:txBody>
          <a:bodyPr/>
          <a:lstStyle/>
          <a:p>
            <a:r>
              <a:rPr lang="en-US" sz="2400" dirty="0"/>
              <a:t>Discussed on August call: </a:t>
            </a:r>
          </a:p>
          <a:p>
            <a:pPr lvl="1"/>
            <a:r>
              <a:rPr lang="en-US" sz="2400" dirty="0"/>
              <a:t>While the case volume remains high, can send COVID-19 notifications using data elements available without case investigation (i.e., information typically found in electronic laboratory reports)</a:t>
            </a:r>
          </a:p>
          <a:p>
            <a:pPr lvl="1"/>
            <a:r>
              <a:rPr lang="en-US" sz="2400" dirty="0"/>
              <a:t>These notifications can be sent via GenV2, legacy NNDSS messages, or CSV</a:t>
            </a:r>
          </a:p>
          <a:p>
            <a:r>
              <a:rPr lang="en-US" sz="2400" dirty="0"/>
              <a:t>The prioritized core case data elements (right) are all discrete data elements in the GenV2 MMG, except for Healthcare worker status</a:t>
            </a:r>
          </a:p>
        </p:txBody>
      </p:sp>
      <p:sp>
        <p:nvSpPr>
          <p:cNvPr id="4" name="Rectangle 2" descr="Contains a screen shot of Prioritized Core-Case Data Elements (GenV2) Detailing out Majority ELR Based Data Elements and those data elements requiring additional data collection. ">
            <a:extLst>
              <a:ext uri="{FF2B5EF4-FFF2-40B4-BE49-F238E27FC236}">
                <a16:creationId xmlns:a16="http://schemas.microsoft.com/office/drawing/2014/main" id="{E928D642-D8D0-E645-A7B4-9610E1D009BF}"/>
              </a:ext>
            </a:extLst>
          </p:cNvPr>
          <p:cNvSpPr>
            <a:spLocks noChangeArrowheads="1"/>
          </p:cNvSpPr>
          <p:nvPr/>
        </p:nvSpPr>
        <p:spPr bwMode="auto">
          <a:xfrm>
            <a:off x="7456715" y="3657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graphicFrame>
        <p:nvGraphicFramePr>
          <p:cNvPr id="5" name="Object 4" descr="Contains a screen shot of Prioritized Core-Case Data Elements (GenV2) Detailing out Majority ELR Based Data Elements and those data elements requiring additional data collection. ">
            <a:extLst>
              <a:ext uri="{FF2B5EF4-FFF2-40B4-BE49-F238E27FC236}">
                <a16:creationId xmlns:a16="http://schemas.microsoft.com/office/drawing/2014/main" id="{60E2163E-733C-1045-8FEA-3FEC70F6AB56}"/>
              </a:ext>
            </a:extLst>
          </p:cNvPr>
          <p:cNvGraphicFramePr>
            <a:graphicFrameLocks noChangeAspect="1"/>
          </p:cNvGraphicFramePr>
          <p:nvPr>
            <p:extLst>
              <p:ext uri="{D42A27DB-BD31-4B8C-83A1-F6EECF244321}">
                <p14:modId xmlns:p14="http://schemas.microsoft.com/office/powerpoint/2010/main" val="853227248"/>
              </p:ext>
            </p:extLst>
          </p:nvPr>
        </p:nvGraphicFramePr>
        <p:xfrm>
          <a:off x="7456715" y="3657600"/>
          <a:ext cx="4533900" cy="2540000"/>
        </p:xfrm>
        <a:graphic>
          <a:graphicData uri="http://schemas.openxmlformats.org/presentationml/2006/ole">
            <mc:AlternateContent xmlns:mc="http://schemas.openxmlformats.org/markup-compatibility/2006">
              <mc:Choice xmlns:v="urn:schemas-microsoft-com:vml" Requires="v">
                <p:oleObj spid="_x0000_s5162" r:id="rId4" imgW="4572000" imgH="2578100" progId="PowerPoint.Slide.12">
                  <p:embed/>
                </p:oleObj>
              </mc:Choice>
              <mc:Fallback>
                <p:oleObj r:id="rId4" imgW="4572000" imgH="2578100" progId="PowerPoint.Slide.12">
                  <p:embed/>
                  <p:pic>
                    <p:nvPicPr>
                      <p:cNvPr id="5" name="Object 4">
                        <a:extLst>
                          <a:ext uri="{FF2B5EF4-FFF2-40B4-BE49-F238E27FC236}">
                            <a16:creationId xmlns:a16="http://schemas.microsoft.com/office/drawing/2014/main" id="{60E2163E-733C-1045-8FEA-3FEC70F6AB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6715" y="3657600"/>
                        <a:ext cx="4533900" cy="254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val 6" descr="Highlighting of the Healthcare worker status (can be sent in GenV2 comments) listed under requires additional data collection ">
            <a:extLst>
              <a:ext uri="{FF2B5EF4-FFF2-40B4-BE49-F238E27FC236}">
                <a16:creationId xmlns:a16="http://schemas.microsoft.com/office/drawing/2014/main" id="{F82E98E8-4243-8641-87EE-A2F35F2C4D3D}"/>
              </a:ext>
              <a:ext uri="{C183D7F6-B498-43B3-948B-1728B52AA6E4}">
                <adec:decorative xmlns:adec="http://schemas.microsoft.com/office/drawing/2017/decorative" val="0"/>
              </a:ext>
            </a:extLst>
          </p:cNvPr>
          <p:cNvSpPr/>
          <p:nvPr/>
        </p:nvSpPr>
        <p:spPr>
          <a:xfrm>
            <a:off x="9589680" y="5443266"/>
            <a:ext cx="2400935" cy="3257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9" name="TextBox 8">
            <a:extLst>
              <a:ext uri="{FF2B5EF4-FFF2-40B4-BE49-F238E27FC236}">
                <a16:creationId xmlns:a16="http://schemas.microsoft.com/office/drawing/2014/main" id="{5BC80B58-95F3-A045-9B98-984E9DE51C5D}"/>
              </a:ext>
            </a:extLst>
          </p:cNvPr>
          <p:cNvSpPr txBox="1"/>
          <p:nvPr/>
        </p:nvSpPr>
        <p:spPr>
          <a:xfrm>
            <a:off x="7660822" y="2052193"/>
            <a:ext cx="4125686"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Healthcare worker status (can be sent in GenV2 comments)</a:t>
            </a:r>
          </a:p>
        </p:txBody>
      </p:sp>
      <p:sp>
        <p:nvSpPr>
          <p:cNvPr id="11" name="Oval 10" descr="Highlighting the data element Healthcare worker status (can be sent in GenV2 comments) ">
            <a:extLst>
              <a:ext uri="{FF2B5EF4-FFF2-40B4-BE49-F238E27FC236}">
                <a16:creationId xmlns:a16="http://schemas.microsoft.com/office/drawing/2014/main" id="{C281339E-607F-2D46-9299-409554F5C283}"/>
              </a:ext>
            </a:extLst>
          </p:cNvPr>
          <p:cNvSpPr/>
          <p:nvPr/>
        </p:nvSpPr>
        <p:spPr>
          <a:xfrm>
            <a:off x="7391399" y="1897627"/>
            <a:ext cx="4533900" cy="9326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cxnSp>
        <p:nvCxnSpPr>
          <p:cNvPr id="12" name="Straight Connector 11">
            <a:extLst>
              <a:ext uri="{FF2B5EF4-FFF2-40B4-BE49-F238E27FC236}">
                <a16:creationId xmlns:a16="http://schemas.microsoft.com/office/drawing/2014/main" id="{7119AB3A-4C75-BA44-BAFA-DF8860897798}"/>
              </a:ext>
              <a:ext uri="{C183D7F6-B498-43B3-948B-1728B52AA6E4}">
                <adec:decorative xmlns:adec="http://schemas.microsoft.com/office/drawing/2017/decorative" val="1"/>
              </a:ext>
            </a:extLst>
          </p:cNvPr>
          <p:cNvCxnSpPr>
            <a:stCxn id="11" idx="4"/>
            <a:endCxn id="7" idx="0"/>
          </p:cNvCxnSpPr>
          <p:nvPr/>
        </p:nvCxnSpPr>
        <p:spPr>
          <a:xfrm>
            <a:off x="9658349" y="2830282"/>
            <a:ext cx="1131799" cy="261298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20055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Healthcare Worker Status </a:t>
            </a:r>
          </a:p>
        </p:txBody>
      </p:sp>
      <p:sp>
        <p:nvSpPr>
          <p:cNvPr id="3" name="Content Placeholder 2"/>
          <p:cNvSpPr>
            <a:spLocks noGrp="1"/>
          </p:cNvSpPr>
          <p:nvPr>
            <p:ph type="body" sz="quarter" idx="10"/>
          </p:nvPr>
        </p:nvSpPr>
        <p:spPr>
          <a:xfrm>
            <a:off x="609600" y="1545167"/>
            <a:ext cx="10972800" cy="4455584"/>
          </a:xfrm>
        </p:spPr>
        <p:txBody>
          <a:bodyPr/>
          <a:lstStyle/>
          <a:p>
            <a:r>
              <a:rPr lang="en-US" sz="2400" dirty="0"/>
              <a:t>Case Patient a Healthcare Worker (223366009) is an element in the COVID-19 MMG but is not a discrete data element in the GenV2 MMG</a:t>
            </a:r>
          </a:p>
          <a:p>
            <a:r>
              <a:rPr lang="en-US" sz="2400" dirty="0"/>
              <a:t>Proposed solution = send details for this variable using the GenV2 “Comment” element (77999-1):</a:t>
            </a:r>
          </a:p>
        </p:txBody>
      </p:sp>
      <p:graphicFrame>
        <p:nvGraphicFramePr>
          <p:cNvPr id="2" name="Table 3">
            <a:extLst>
              <a:ext uri="{FF2B5EF4-FFF2-40B4-BE49-F238E27FC236}">
                <a16:creationId xmlns:a16="http://schemas.microsoft.com/office/drawing/2014/main" id="{5695AD89-471F-4881-9B25-CB033D8CCE0B}"/>
              </a:ext>
            </a:extLst>
          </p:cNvPr>
          <p:cNvGraphicFramePr>
            <a:graphicFrameLocks noGrp="1"/>
          </p:cNvGraphicFramePr>
          <p:nvPr/>
        </p:nvGraphicFramePr>
        <p:xfrm>
          <a:off x="923543" y="3790748"/>
          <a:ext cx="10234314" cy="1828800"/>
        </p:xfrm>
        <a:graphic>
          <a:graphicData uri="http://schemas.openxmlformats.org/drawingml/2006/table">
            <a:tbl>
              <a:tblPr firstRow="1" bandRow="1">
                <a:tableStyleId>{5C22544A-7EE6-4342-B048-85BDC9FD1C3A}</a:tableStyleId>
              </a:tblPr>
              <a:tblGrid>
                <a:gridCol w="5117157">
                  <a:extLst>
                    <a:ext uri="{9D8B030D-6E8A-4147-A177-3AD203B41FA5}">
                      <a16:colId xmlns:a16="http://schemas.microsoft.com/office/drawing/2014/main" val="1381964756"/>
                    </a:ext>
                  </a:extLst>
                </a:gridCol>
                <a:gridCol w="5117157">
                  <a:extLst>
                    <a:ext uri="{9D8B030D-6E8A-4147-A177-3AD203B41FA5}">
                      <a16:colId xmlns:a16="http://schemas.microsoft.com/office/drawing/2014/main" val="462293395"/>
                    </a:ext>
                  </a:extLst>
                </a:gridCol>
              </a:tblGrid>
              <a:tr h="370840">
                <a:tc>
                  <a:txBody>
                    <a:bodyPr/>
                    <a:lstStyle/>
                    <a:p>
                      <a:r>
                        <a:rPr lang="en-US" dirty="0">
                          <a:solidFill>
                            <a:schemeClr val="bg2"/>
                          </a:solidFill>
                        </a:rPr>
                        <a:t>Case Patient a Healthcare Worker?</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bg2"/>
                          </a:solidFill>
                        </a:rPr>
                        <a:t>How to send in GenV2 “Comment”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1738880"/>
                  </a:ext>
                </a:extLst>
              </a:tr>
              <a:tr h="370840">
                <a:tc>
                  <a:txBody>
                    <a:bodyPr/>
                    <a:lstStyle/>
                    <a:p>
                      <a:r>
                        <a:rPr lang="en-US" dirty="0"/>
                        <a:t>Yes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HCWYes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7687092"/>
                  </a:ext>
                </a:extLst>
              </a:tr>
              <a:tr h="370840">
                <a:tc>
                  <a:txBody>
                    <a:bodyPr/>
                    <a:lstStyle/>
                    <a:p>
                      <a:r>
                        <a:rPr lang="en-US" dirty="0"/>
                        <a:t>No</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HCWNo</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0785439"/>
                  </a:ext>
                </a:extLst>
              </a:tr>
              <a:tr h="370840">
                <a:tc>
                  <a:txBody>
                    <a:bodyPr/>
                    <a:lstStyle/>
                    <a:p>
                      <a:r>
                        <a:rPr lang="en-US" dirty="0"/>
                        <a:t>Unknown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HCWUnknown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4489432"/>
                  </a:ext>
                </a:extLst>
              </a:tr>
            </a:tbl>
          </a:graphicData>
        </a:graphic>
      </p:graphicFrame>
    </p:spTree>
    <p:extLst>
      <p:ext uri="{BB962C8B-B14F-4D97-AF65-F5344CB8AC3E}">
        <p14:creationId xmlns:p14="http://schemas.microsoft.com/office/powerpoint/2010/main" val="7244430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GenV2 Comment Data Element</a:t>
            </a:r>
          </a:p>
        </p:txBody>
      </p:sp>
      <p:sp>
        <p:nvSpPr>
          <p:cNvPr id="3" name="Content Placeholder 2"/>
          <p:cNvSpPr>
            <a:spLocks noGrp="1"/>
          </p:cNvSpPr>
          <p:nvPr>
            <p:ph type="body" sz="quarter" idx="10"/>
          </p:nvPr>
        </p:nvSpPr>
        <p:spPr>
          <a:xfrm>
            <a:off x="609600" y="1545167"/>
            <a:ext cx="10972800" cy="4455584"/>
          </a:xfrm>
        </p:spPr>
        <p:txBody>
          <a:bodyPr/>
          <a:lstStyle/>
          <a:p>
            <a:r>
              <a:rPr lang="en-US" sz="2400" dirty="0"/>
              <a:t>Optional, text (TX) data element in GenV2 MMG</a:t>
            </a:r>
          </a:p>
          <a:p>
            <a:r>
              <a:rPr lang="en-US" sz="2400" dirty="0"/>
              <a:t>May Repeat = No</a:t>
            </a:r>
          </a:p>
          <a:p>
            <a:r>
              <a:rPr lang="en-US" sz="2400" dirty="0"/>
              <a:t>If a jurisdiction is already sending the GenV2 Comment element with true comments about the case including the CDC 2019-nCoV ID, use a delimiter like “;” sending both responses</a:t>
            </a:r>
          </a:p>
          <a:p>
            <a:endParaRPr lang="en-US" sz="2400" dirty="0"/>
          </a:p>
          <a:p>
            <a:pPr marL="0" indent="0">
              <a:buNone/>
            </a:pPr>
            <a:endParaRPr lang="en-US" sz="2400" dirty="0"/>
          </a:p>
        </p:txBody>
      </p:sp>
    </p:spTree>
    <p:extLst>
      <p:ext uri="{BB962C8B-B14F-4D97-AF65-F5344CB8AC3E}">
        <p14:creationId xmlns:p14="http://schemas.microsoft.com/office/powerpoint/2010/main" val="42569443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altLang="en-US" dirty="0"/>
              <a:t>Implementation</a:t>
            </a:r>
            <a:endParaRPr lang="en-US" dirty="0"/>
          </a:p>
        </p:txBody>
      </p:sp>
      <p:sp>
        <p:nvSpPr>
          <p:cNvPr id="3" name="Content Placeholder 2"/>
          <p:cNvSpPr>
            <a:spLocks noGrp="1"/>
          </p:cNvSpPr>
          <p:nvPr>
            <p:ph type="body" sz="quarter" idx="10"/>
          </p:nvPr>
        </p:nvSpPr>
        <p:spPr>
          <a:xfrm>
            <a:off x="609600" y="1545167"/>
            <a:ext cx="10972800" cy="4455584"/>
          </a:xfrm>
        </p:spPr>
        <p:txBody>
          <a:bodyPr/>
          <a:lstStyle/>
          <a:p>
            <a:r>
              <a:rPr lang="en-US" dirty="0"/>
              <a:t>The Healthcare worker variable from the COVID-19 Case Report Form (CRF) is shown below</a:t>
            </a:r>
          </a:p>
          <a:p>
            <a:r>
              <a:rPr lang="en-US" dirty="0"/>
              <a:t>If implemented this way in the PHA surveillance system, data transformations will likely be necessary to get the information in the case notification message</a:t>
            </a:r>
          </a:p>
          <a:p>
            <a:pPr marL="0" indent="0">
              <a:buNone/>
            </a:pPr>
            <a:endParaRPr lang="en-US" dirty="0"/>
          </a:p>
        </p:txBody>
      </p:sp>
      <p:pic>
        <p:nvPicPr>
          <p:cNvPr id="4" name="Picture 3" descr="Screenshot of Healthcare Worker Information. Posing the question, is the patient a healthcare  worker in the United States? ">
            <a:extLst>
              <a:ext uri="{FF2B5EF4-FFF2-40B4-BE49-F238E27FC236}">
                <a16:creationId xmlns:a16="http://schemas.microsoft.com/office/drawing/2014/main" id="{A3BDD8B9-C82E-BA4B-9992-9F6DCEF5AA12}"/>
              </a:ext>
            </a:extLst>
          </p:cNvPr>
          <p:cNvPicPr/>
          <p:nvPr/>
        </p:nvPicPr>
        <p:blipFill rotWithShape="1">
          <a:blip r:embed="rId3"/>
          <a:srcRect l="5217" t="18565" r="73576" b="75558"/>
          <a:stretch/>
        </p:blipFill>
        <p:spPr bwMode="auto">
          <a:xfrm>
            <a:off x="609600" y="4318353"/>
            <a:ext cx="10972800" cy="7291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4672326"/>
      </p:ext>
    </p:extLst>
  </p:cSld>
  <p:clrMapOvr>
    <a:masterClrMapping/>
  </p:clrMapOvr>
  <p:transition>
    <p:fade/>
  </p:transition>
</p:sld>
</file>

<file path=ppt/theme/theme1.xml><?xml version="1.0" encoding="utf-8"?>
<a:theme xmlns:a="http://schemas.openxmlformats.org/drawingml/2006/main" name="1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0.xml><?xml version="1.0" encoding="utf-8"?>
<a:theme xmlns:a="http://schemas.openxmlformats.org/drawingml/2006/main" name="40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1.xml><?xml version="1.0" encoding="utf-8"?>
<a:theme xmlns:a="http://schemas.openxmlformats.org/drawingml/2006/main" name="4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7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3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7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38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8.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i Lab Capacity" id="{12765B5E-97EB-4000-ADCF-C0D93F998FCF}" vid="{D83CF268-0100-40B9-B12E-D925DFDDE704}"/>
    </a:ext>
  </a:extLst>
</a:theme>
</file>

<file path=ppt/theme/theme9.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i Lab Capacity" id="{12765B5E-97EB-4000-ADCF-C0D93F998FCF}" vid="{D83CF268-0100-40B9-B12E-D925DFDDE70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28FDE79D0528429484B39D788D9B11" ma:contentTypeVersion="11" ma:contentTypeDescription="Create a new document." ma:contentTypeScope="" ma:versionID="e88c17f7a143ed77d686e628f6f8533f">
  <xsd:schema xmlns:xsd="http://www.w3.org/2001/XMLSchema" xmlns:xs="http://www.w3.org/2001/XMLSchema" xmlns:p="http://schemas.microsoft.com/office/2006/metadata/properties" xmlns:ns1="http://schemas.microsoft.com/sharepoint/v3" xmlns:ns3="ce0cc384-7d90-49d2-886c-ed1b3f79e86e" xmlns:ns4="b0563af3-add7-4ba1-9257-34f88286e773" targetNamespace="http://schemas.microsoft.com/office/2006/metadata/properties" ma:root="true" ma:fieldsID="2b311f190c4d355fa5ac44bd0097baa4" ns1:_="" ns3:_="" ns4:_="">
    <xsd:import namespace="http://schemas.microsoft.com/sharepoint/v3"/>
    <xsd:import namespace="ce0cc384-7d90-49d2-886c-ed1b3f79e86e"/>
    <xsd:import namespace="b0563af3-add7-4ba1-9257-34f88286e77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0cc384-7d90-49d2-886c-ed1b3f79e8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563af3-add7-4ba1-9257-34f88286e77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D261975-0CD7-4F74-A26C-4998D90752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0cc384-7d90-49d2-886c-ed1b3f79e86e"/>
    <ds:schemaRef ds:uri="b0563af3-add7-4ba1-9257-34f88286e7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F938A3-EBB3-4A3E-A859-19F8A2A3F1E5}">
  <ds:schemaRefs>
    <ds:schemaRef ds:uri="http://schemas.microsoft.com/sharepoint/v3/contenttype/forms"/>
  </ds:schemaRefs>
</ds:datastoreItem>
</file>

<file path=customXml/itemProps3.xml><?xml version="1.0" encoding="utf-8"?>
<ds:datastoreItem xmlns:ds="http://schemas.openxmlformats.org/officeDocument/2006/customXml" ds:itemID="{538A2DEB-290C-4152-8CAA-7332A7CEDB5E}">
  <ds:schemaRefs>
    <ds:schemaRef ds:uri="http://schemas.microsoft.com/office/2006/metadata/properties"/>
    <ds:schemaRef ds:uri="http://schemas.microsoft.com/office/infopath/2007/PartnerControls"/>
    <ds:schemaRef ds:uri="http://schemas.microsoft.com/sharepoint/v3"/>
    <ds:schemaRef ds:uri="http://schemas.microsoft.com/office/2006/documentManagement/types"/>
    <ds:schemaRef ds:uri="b0563af3-add7-4ba1-9257-34f88286e773"/>
    <ds:schemaRef ds:uri="http://purl.org/dc/dcmitype/"/>
    <ds:schemaRef ds:uri="http://purl.org/dc/terms/"/>
    <ds:schemaRef ds:uri="http://schemas.openxmlformats.org/package/2006/metadata/core-properties"/>
    <ds:schemaRef ds:uri="ce0cc384-7d90-49d2-886c-ed1b3f79e86e"/>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56381</TotalTime>
  <Words>2200</Words>
  <Application>Microsoft Office PowerPoint</Application>
  <PresentationFormat>Widescreen</PresentationFormat>
  <Paragraphs>319</Paragraphs>
  <Slides>45</Slides>
  <Notes>40</Notes>
  <HiddenSlides>0</HiddenSlides>
  <MMClips>0</MMClips>
  <ScaleCrop>false</ScaleCrop>
  <HeadingPairs>
    <vt:vector size="8" baseType="variant">
      <vt:variant>
        <vt:lpstr>Fonts Used</vt:lpstr>
      </vt:variant>
      <vt:variant>
        <vt:i4>7</vt:i4>
      </vt:variant>
      <vt:variant>
        <vt:lpstr>Theme</vt:lpstr>
      </vt:variant>
      <vt:variant>
        <vt:i4>11</vt:i4>
      </vt:variant>
      <vt:variant>
        <vt:lpstr>Embedded OLE Servers</vt:lpstr>
      </vt:variant>
      <vt:variant>
        <vt:i4>1</vt:i4>
      </vt:variant>
      <vt:variant>
        <vt:lpstr>Slide Titles</vt:lpstr>
      </vt:variant>
      <vt:variant>
        <vt:i4>45</vt:i4>
      </vt:variant>
    </vt:vector>
  </HeadingPairs>
  <TitlesOfParts>
    <vt:vector size="64" baseType="lpstr">
      <vt:lpstr>Arial</vt:lpstr>
      <vt:lpstr>Calibri</vt:lpstr>
      <vt:lpstr>Calibri Light</vt:lpstr>
      <vt:lpstr>Courier New</vt:lpstr>
      <vt:lpstr>Myriad Pro</vt:lpstr>
      <vt:lpstr>Myriad Web Pro</vt:lpstr>
      <vt:lpstr>Wingdings</vt:lpstr>
      <vt:lpstr>19_NCEH_ATSDR_combined</vt:lpstr>
      <vt:lpstr>27_NCEH_ATSDR_combined</vt:lpstr>
      <vt:lpstr>31_NCEH_ATSDR_combined</vt:lpstr>
      <vt:lpstr>Office Theme</vt:lpstr>
      <vt:lpstr>1_Office Theme</vt:lpstr>
      <vt:lpstr>37_NCEH_ATSDR_combined</vt:lpstr>
      <vt:lpstr>38_NCEH_ATSDR_combined</vt:lpstr>
      <vt:lpstr>4_Office Theme</vt:lpstr>
      <vt:lpstr>5_Office Theme</vt:lpstr>
      <vt:lpstr>40_NCEH_ATSDR_combined</vt:lpstr>
      <vt:lpstr>41_NCEH_ATSDR_combined</vt:lpstr>
      <vt:lpstr>Microsoft PowerPoint Slide</vt:lpstr>
      <vt:lpstr>NNDSS Modernization Initiative (NMI):  September eSHARE Webinar </vt:lpstr>
      <vt:lpstr>Agenda</vt:lpstr>
      <vt:lpstr>NMI Updates </vt:lpstr>
      <vt:lpstr>Highest MMG Implementation Status</vt:lpstr>
      <vt:lpstr>Sending Healthcare Worker Status in Gen V2 COVID-19 Case Notifications </vt:lpstr>
      <vt:lpstr>Prioritized Core Case Data Elements (GenV2)</vt:lpstr>
      <vt:lpstr>Healthcare Worker Status </vt:lpstr>
      <vt:lpstr>GenV2 Comment Data Element</vt:lpstr>
      <vt:lpstr>Implementation</vt:lpstr>
      <vt:lpstr>Transformation Needed</vt:lpstr>
      <vt:lpstr>Options for Implementation</vt:lpstr>
      <vt:lpstr>Demo on the Update-Template Route</vt:lpstr>
      <vt:lpstr>Demo on the Update-Template Route</vt:lpstr>
      <vt:lpstr>Demo on the Update- Sample Mapper Code</vt:lpstr>
      <vt:lpstr>NBS Jurisdictions - Sending Healthcare Worker Status in Comments</vt:lpstr>
      <vt:lpstr>NBS Jurisdictions - Sending Healthcare Worker Status in Comments</vt:lpstr>
      <vt:lpstr>Ready to Send Production Messages</vt:lpstr>
      <vt:lpstr>Tip Sheet Coming Soon</vt:lpstr>
      <vt:lpstr>Clarifying Expectations for ELC C2:DMI  Assessment and Plan </vt:lpstr>
      <vt:lpstr>Clarifying Expectations for C2 DMI Assessment and Plan</vt:lpstr>
      <vt:lpstr>Public Health Data Modernization C2</vt:lpstr>
      <vt:lpstr>Strategies</vt:lpstr>
      <vt:lpstr>Strategies (2)</vt:lpstr>
      <vt:lpstr>Public Health Data Modernization C2 Strategies and Outcomes</vt:lpstr>
      <vt:lpstr>Performance measures – short term</vt:lpstr>
      <vt:lpstr>90-day Assessment: November 1</vt:lpstr>
      <vt:lpstr>What is the assessment data used for?</vt:lpstr>
      <vt:lpstr>General expectations of assessment</vt:lpstr>
      <vt:lpstr>Needs and Opportunities</vt:lpstr>
      <vt:lpstr>Training needs</vt:lpstr>
      <vt:lpstr>Ways to start thinking about the assessment</vt:lpstr>
      <vt:lpstr>ELC C2 REDCap questions as a guide</vt:lpstr>
      <vt:lpstr>Draft REDCap questions (1)</vt:lpstr>
      <vt:lpstr>Draft REDCap questions (2)</vt:lpstr>
      <vt:lpstr>Draft REDCap questions – for discussion (1)</vt:lpstr>
      <vt:lpstr>Draft REDCap questions – for discussion (2)</vt:lpstr>
      <vt:lpstr>Resources</vt:lpstr>
      <vt:lpstr>Discussion questions</vt:lpstr>
      <vt:lpstr>Q &amp; A</vt:lpstr>
      <vt:lpstr>PowerPoint Presentation</vt:lpstr>
      <vt:lpstr>Appendix: Additional C2:DMI Information </vt:lpstr>
      <vt:lpstr>Short-Term Outcomes </vt:lpstr>
      <vt:lpstr>Short-Term Outcomes (2)</vt:lpstr>
      <vt:lpstr>C2 DMI Strategy Components</vt:lpstr>
      <vt:lpstr>Full logic model</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September 2020</dc:title>
  <dc:subject>NMI eSHARE:Healthcare Worker Status in Gen V2 COVID-19 Case Notifications and Clarifying Expectations for ELC C2: DMI</dc:subject>
  <dc:creator>CDC</dc:creator>
  <cp:keywords>NMI, Modernization Initiative, eSHARE, NNDSS, National Notifiable Diseases Surveillance System, Surveillance System, Case Notification, GenV2, Generic v2, GenV2 MMG, Message Mapping Guide, Prioritized Core Case, Data Elements, CSV, NNDSS Messages, Healthcare Worker Status, Electronic Laboratory Report, Case Report Form, CRF, Case Patient, Comment, HCWYes, HCWNo, HCWUnknown, HL7 Notification Message, Implementation, Template Route, NMI Local Lookup, NMI Mapping Definition Table, Mapper Route, Mapper Code, NBS User Group, NUG, NBS, Expectations, C2 DMI, Data Modernization Initiative, Assessment, Plan, Public Health Data Modernization, Strategy Components, Maintain, Improve, Acquire, Workforce, Data, Health Information Systems, Accelerate, data science, data sharing, interoperability, timeliness, completeness, data quality, performance measures </cp:keywords>
  <cp:lastModifiedBy>Laspina, Michael (CDC/DDPHSS/CSELS/DHIS)</cp:lastModifiedBy>
  <cp:revision>2372</cp:revision>
  <cp:lastPrinted>2020-03-09T18:49:31Z</cp:lastPrinted>
  <dcterms:created xsi:type="dcterms:W3CDTF">2016-10-13T18:50:31Z</dcterms:created>
  <dcterms:modified xsi:type="dcterms:W3CDTF">2021-04-26T20:57:16Z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0x010100CB28FDE79D0528429484B39D788D9B11</vt:lpwstr>
  </property>
  <property fmtid="{D5CDD505-2E9C-101B-9397-08002B2CF9AE}" pid="3" name="MSIP_Label_7b94a7b8-f06c-4dfe-bdcc-9b548fd58c31_Enabled">
    <vt:lpwstr>true</vt:lpwstr>
  </property>
  <property fmtid="{D5CDD505-2E9C-101B-9397-08002B2CF9AE}" pid="4" name="MSIP_Label_7b94a7b8-f06c-4dfe-bdcc-9b548fd58c31_SetDate">
    <vt:lpwstr>2021-04-22T15:45:50Z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8794a081-74ee-4466-a7bf-ce7a32b6752b</vt:lpwstr>
  </property>
  <property fmtid="{D5CDD505-2E9C-101B-9397-08002B2CF9AE}" pid="9" name="MSIP_Label_7b94a7b8-f06c-4dfe-bdcc-9b548fd58c31_ContentBits">
    <vt:lpwstr>0</vt:lpwstr>
  </property>
</Properties>
</file>