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2" r:id="rId5"/>
  </p:sldMasterIdLst>
  <p:notesMasterIdLst>
    <p:notesMasterId r:id="rId12"/>
  </p:notesMasterIdLst>
  <p:sldIdLst>
    <p:sldId id="256" r:id="rId6"/>
    <p:sldId id="275" r:id="rId7"/>
    <p:sldId id="276" r:id="rId8"/>
    <p:sldId id="277" r:id="rId9"/>
    <p:sldId id="278" r:id="rId10"/>
    <p:sldId id="279" r:id="rId11"/>
  </p:sldIdLst>
  <p:sldSz cx="9144000" cy="6858000" type="screen4x3"/>
  <p:notesSz cx="7315200" cy="9601200"/>
  <p:embeddedFontLst>
    <p:embeddedFont>
      <p:font typeface="Calibri" panose="020F0502020204030204" pitchFamily="34" charset="0"/>
      <p:regular r:id="rId13"/>
      <p:bold r:id="rId14"/>
      <p:italic r:id="rId15"/>
      <p:boldItalic r:id="rId16"/>
    </p:embeddedFont>
    <p:embeddedFont>
      <p:font typeface="Myriad Web Pro" panose="020B0503030403020204" pitchFamily="34" charset="0"/>
      <p:regular r:id="rId17"/>
      <p:bold r:id="rId18"/>
      <p:italic r:id="rId19"/>
    </p:embeddedFont>
  </p:embeddedFontLst>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josky, Ruth Ann (CDC/OPHSS/CSELS)" initials="JRA(" lastIdx="4" clrIdx="0">
    <p:extLst>
      <p:ext uri="{19B8F6BF-5375-455C-9EA6-DF929625EA0E}">
        <p15:presenceInfo xmlns:p15="http://schemas.microsoft.com/office/powerpoint/2012/main" userId="S-1-5-21-1207783550-2075000910-922709458-1335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68" autoAdjust="0"/>
    <p:restoredTop sz="95291" autoAdjust="0"/>
  </p:normalViewPr>
  <p:slideViewPr>
    <p:cSldViewPr snapToGrid="0">
      <p:cViewPr varScale="1">
        <p:scale>
          <a:sx n="77" d="100"/>
          <a:sy n="77" d="100"/>
        </p:scale>
        <p:origin x="1037" y="72"/>
      </p:cViewPr>
      <p:guideLst>
        <p:guide orient="horz" pos="2160"/>
        <p:guide pos="2880"/>
      </p:guideLst>
    </p:cSldViewPr>
  </p:slideViewPr>
  <p:outlineViewPr>
    <p:cViewPr>
      <p:scale>
        <a:sx n="33" d="100"/>
        <a:sy n="33" d="100"/>
      </p:scale>
      <p:origin x="0" y="1698"/>
    </p:cViewPr>
  </p:outlineViewPr>
  <p:notesTextViewPr>
    <p:cViewPr>
      <p:scale>
        <a:sx n="100" d="100"/>
        <a:sy n="100" d="100"/>
      </p:scale>
      <p:origin x="0" y="0"/>
    </p:cViewPr>
  </p:notesTextViewPr>
  <p:notesViewPr>
    <p:cSldViewPr snapToGrid="0" snapToObjects="1">
      <p:cViewPr varScale="1">
        <p:scale>
          <a:sx n="87" d="100"/>
          <a:sy n="87" d="100"/>
        </p:scale>
        <p:origin x="-3456"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7.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89D8F3C2-1545-407C-9696-9FBD8A87D061}" type="datetimeFigureOut">
              <a:rPr lang="en-US" smtClean="0"/>
              <a:pPr/>
              <a:t>4/26/2021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7E82054C-5FFB-4925-88B8-34BFE44764D6}" type="slidenum">
              <a:rPr lang="en-US" smtClean="0"/>
              <a:pPr/>
              <a:t>‹#›</a:t>
            </a:fld>
            <a:endParaRPr lang="en-US" dirty="0"/>
          </a:p>
        </p:txBody>
      </p:sp>
    </p:spTree>
    <p:extLst>
      <p:ext uri="{BB962C8B-B14F-4D97-AF65-F5344CB8AC3E}">
        <p14:creationId xmlns:p14="http://schemas.microsoft.com/office/powerpoint/2010/main" val="3741261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a:t>
            </a:fld>
            <a:endParaRPr lang="en-US" dirty="0"/>
          </a:p>
        </p:txBody>
      </p:sp>
    </p:spTree>
    <p:extLst>
      <p:ext uri="{BB962C8B-B14F-4D97-AF65-F5344CB8AC3E}">
        <p14:creationId xmlns:p14="http://schemas.microsoft.com/office/powerpoint/2010/main" val="1166347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34FAF-A75C-4473-8B05-1CCE37D436C4}" type="slidenum">
              <a:rPr lang="en-US" smtClean="0"/>
              <a:t>3</a:t>
            </a:fld>
            <a:endParaRPr lang="en-US" dirty="0"/>
          </a:p>
        </p:txBody>
      </p:sp>
    </p:spTree>
    <p:extLst>
      <p:ext uri="{BB962C8B-B14F-4D97-AF65-F5344CB8AC3E}">
        <p14:creationId xmlns:p14="http://schemas.microsoft.com/office/powerpoint/2010/main" val="1998477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Tree>
    <p:extLst>
      <p:ext uri="{BB962C8B-B14F-4D97-AF65-F5344CB8AC3E}">
        <p14:creationId xmlns:p14="http://schemas.microsoft.com/office/powerpoint/2010/main" val="413295755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Tree>
    <p:extLst>
      <p:ext uri="{BB962C8B-B14F-4D97-AF65-F5344CB8AC3E}">
        <p14:creationId xmlns:p14="http://schemas.microsoft.com/office/powerpoint/2010/main" val="261451350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Tree>
    <p:extLst>
      <p:ext uri="{BB962C8B-B14F-4D97-AF65-F5344CB8AC3E}">
        <p14:creationId xmlns:p14="http://schemas.microsoft.com/office/powerpoint/2010/main" val="66063206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Tree>
    <p:extLst>
      <p:ext uri="{BB962C8B-B14F-4D97-AF65-F5344CB8AC3E}">
        <p14:creationId xmlns:p14="http://schemas.microsoft.com/office/powerpoint/2010/main" val="220128261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Tree>
    <p:extLst>
      <p:ext uri="{BB962C8B-B14F-4D97-AF65-F5344CB8AC3E}">
        <p14:creationId xmlns:p14="http://schemas.microsoft.com/office/powerpoint/2010/main" val="127239747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a:p>
            <a:pPr lvl="1"/>
            <a:endParaRPr lang="en-US" dirty="0"/>
          </a:p>
          <a:p>
            <a:pPr lvl="2"/>
            <a:endParaRPr lang="en-US" dirty="0"/>
          </a:p>
        </p:txBody>
      </p:sp>
      <p:sp>
        <p:nvSpPr>
          <p:cNvPr id="6" name="Text Placeholder 5"/>
          <p:cNvSpPr>
            <a:spLocks noGrp="1"/>
          </p:cNvSpPr>
          <p:nvPr userDrawn="1">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7"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5" name="Text Placeholder 5"/>
          <p:cNvSpPr>
            <a:spLocks noGrp="1"/>
          </p:cNvSpPr>
          <p:nvPr>
            <p:ph type="body" sz="quarter" idx="11" hasCustomPrompt="1"/>
          </p:nvPr>
        </p:nvSpPr>
        <p:spPr>
          <a:xfrm>
            <a:off x="2133600" y="6019800"/>
            <a:ext cx="65532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3" y="1271016"/>
            <a:ext cx="7772400" cy="1362075"/>
          </a:xfrm>
          <a:prstGeom prst="rect">
            <a:avLst/>
          </a:prstGeom>
        </p:spPr>
        <p:txBody>
          <a:bodyPr anchor="t"/>
          <a:lstStyle>
            <a:lvl1pPr algn="ctr">
              <a:lnSpc>
                <a:spcPts val="3800"/>
              </a:lnSpc>
              <a:defRPr sz="3600" b="1" cap="all" baseline="0">
                <a:effectLst/>
                <a:latin typeface="Calibri" pitchFamily="34" charset="0"/>
              </a:defRPr>
            </a:lvl1pPr>
          </a:lstStyle>
          <a:p>
            <a:endParaRPr lang="en-US" dirty="0"/>
          </a:p>
        </p:txBody>
      </p:sp>
      <p:sp>
        <p:nvSpPr>
          <p:cNvPr id="3" name="Text Placeholder 2"/>
          <p:cNvSpPr>
            <a:spLocks noGrp="1"/>
          </p:cNvSpPr>
          <p:nvPr>
            <p:ph type="body" idx="1"/>
          </p:nvPr>
        </p:nvSpPr>
        <p:spPr>
          <a:xfrm>
            <a:off x="684213" y="2743200"/>
            <a:ext cx="7772400" cy="1500187"/>
          </a:xfrm>
          <a:prstGeom prst="rect">
            <a:avLst/>
          </a:prstGeom>
        </p:spPr>
        <p:txBody>
          <a:bodyPr anchor="t" anchorCtr="0"/>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marL="342900" indent="-342900">
              <a:buClr>
                <a:schemeClr val="tx1"/>
              </a:buClr>
              <a:buSzPct val="70000"/>
              <a:buFont typeface="Wingdings" pitchFamily="2" charset="2"/>
              <a:buChar char="§"/>
              <a:defRPr sz="2400" b="1">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a:p>
          <a:p>
            <a:pPr lvl="1"/>
            <a:endParaRPr lang="en-US" dirty="0"/>
          </a:p>
          <a:p>
            <a:pPr lvl="2"/>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6"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Rectangle 2"/>
          <p:cNvSpPr/>
          <p:nvPr userDrawn="1"/>
        </p:nvSpPr>
        <p:spPr>
          <a:xfrm>
            <a:off x="8515350" y="6404820"/>
            <a:ext cx="425116" cy="369332"/>
          </a:xfrm>
          <a:prstGeom prst="rect">
            <a:avLst/>
          </a:prstGeom>
        </p:spPr>
        <p:txBody>
          <a:bodyPr wrap="none">
            <a:spAutoFit/>
          </a:bodyPr>
          <a:lstStyle/>
          <a:p>
            <a:fld id="{5A61420B-0456-46C3-ABCC-10881247AC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86" r:id="rId3"/>
    <p:sldLayoutId id="2147483684" r:id="rId4"/>
    <p:sldLayoutId id="2147483685" r:id="rId5"/>
    <p:sldLayoutId id="2147483655" r:id="rId6"/>
    <p:sldLayoutId id="2147483660" r:id="rId7"/>
    <p:sldLayoutId id="2147483661" r:id="rId8"/>
    <p:sldLayoutId id="2147483666" r:id="rId9"/>
    <p:sldLayoutId id="2147483693" r:id="rId10"/>
    <p:sldLayoutId id="2147483694" r:id="rId11"/>
    <p:sldLayoutId id="2147483695" r:id="rId12"/>
    <p:sldLayoutId id="2147483696" r:id="rId13"/>
    <p:sldLayoutId id="2147483697" r:id="rId14"/>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hyperlink" Target="mailto:edx@cdc.gov"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phinvads.cdc.gov/" TargetMode="External"/><Relationship Id="rId2" Type="http://schemas.openxmlformats.org/officeDocument/2006/relationships/hyperlink" Target="http://www.cdc.gov/zika/state-labs/index.html"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phinvads.cdc.gov/" TargetMode="External"/><Relationship Id="rId2" Type="http://schemas.openxmlformats.org/officeDocument/2006/relationships/image" Target="../media/image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latin typeface="Calibri" pitchFamily="34" charset="0"/>
              </a:rPr>
              <a:t>Hot Topic:</a:t>
            </a:r>
            <a:br>
              <a:rPr lang="en-US" sz="4000" dirty="0">
                <a:latin typeface="Calibri" pitchFamily="34" charset="0"/>
              </a:rPr>
            </a:br>
            <a:br>
              <a:rPr lang="en-US" sz="4000" dirty="0"/>
            </a:br>
            <a:r>
              <a:rPr lang="en-US" sz="4000" dirty="0">
                <a:cs typeface="Times New Roman" panose="02020603050405020304" pitchFamily="18" charset="0"/>
              </a:rPr>
              <a:t>Arboviral-related Updates</a:t>
            </a:r>
            <a:endParaRPr lang="en-US" sz="4000" dirty="0">
              <a:latin typeface="Calibri" pitchFamily="34" charset="0"/>
            </a:endParaRPr>
          </a:p>
        </p:txBody>
      </p:sp>
      <p:sp>
        <p:nvSpPr>
          <p:cNvPr id="3" name="Text Placeholder 2"/>
          <p:cNvSpPr>
            <a:spLocks noGrp="1"/>
          </p:cNvSpPr>
          <p:nvPr>
            <p:ph type="body" sz="quarter" idx="10"/>
          </p:nvPr>
        </p:nvSpPr>
        <p:spPr>
          <a:xfrm>
            <a:off x="1371600" y="3835088"/>
            <a:ext cx="6400800" cy="1295400"/>
          </a:xfrm>
        </p:spPr>
        <p:txBody>
          <a:bodyPr/>
          <a:lstStyle/>
          <a:p>
            <a:r>
              <a:rPr lang="en-US" dirty="0">
                <a:latin typeface="Calibri" pitchFamily="34" charset="0"/>
              </a:rPr>
              <a:t>Ruth Jajosky</a:t>
            </a:r>
          </a:p>
          <a:p>
            <a:r>
              <a:rPr lang="en-US" dirty="0"/>
              <a:t>Sundak Ganesan</a:t>
            </a:r>
            <a:endParaRPr lang="en-US" dirty="0">
              <a:latin typeface="Calibri" pitchFamily="34" charset="0"/>
            </a:endParaRPr>
          </a:p>
          <a:p>
            <a:r>
              <a:rPr lang="en-US" dirty="0"/>
              <a:t>Jerry Sable</a:t>
            </a:r>
            <a:endParaRPr lang="en-US" dirty="0">
              <a:latin typeface="Calibri" pitchFamily="34" charset="0"/>
            </a:endParaRPr>
          </a:p>
          <a:p>
            <a:endParaRPr lang="en-US" dirty="0">
              <a:latin typeface="Calibri" pitchFamily="34" charset="0"/>
            </a:endParaRPr>
          </a:p>
          <a:p>
            <a:endParaRPr lang="en-US" dirty="0"/>
          </a:p>
          <a:p>
            <a:r>
              <a:rPr lang="en-US" dirty="0">
                <a:latin typeface="Calibri" pitchFamily="34" charset="0"/>
              </a:rPr>
              <a:t>NMI eSHARE </a:t>
            </a:r>
          </a:p>
          <a:p>
            <a:r>
              <a:rPr lang="en-US" dirty="0">
                <a:latin typeface="Calibri" pitchFamily="34" charset="0"/>
              </a:rPr>
              <a:t>February 18, 2016</a:t>
            </a:r>
          </a:p>
        </p:txBody>
      </p:sp>
      <p:pic>
        <p:nvPicPr>
          <p:cNvPr id="7" name="Picture 6" descr="Logos of the United States Department of Health and Human Services and Centers for Disease Control and Prevention"/>
          <p:cNvPicPr>
            <a:picLocks noChangeAspect="1"/>
          </p:cNvPicPr>
          <p:nvPr/>
        </p:nvPicPr>
        <p:blipFill>
          <a:blip r:embed="rId3" cstate="print"/>
          <a:stretch>
            <a:fillRect/>
          </a:stretch>
        </p:blipFill>
        <p:spPr>
          <a:xfrm>
            <a:off x="152400" y="6515100"/>
            <a:ext cx="190500" cy="190500"/>
          </a:xfrm>
          <a:prstGeom prst="rect">
            <a:avLst/>
          </a:prstGeom>
        </p:spPr>
      </p:pic>
      <p:sp>
        <p:nvSpPr>
          <p:cNvPr id="8" name="Text Placeholder 5"/>
          <p:cNvSpPr txBox="1">
            <a:spLocks/>
          </p:cNvSpPr>
          <p:nvPr/>
        </p:nvSpPr>
        <p:spPr>
          <a:xfrm>
            <a:off x="2143125" y="6238511"/>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Center for Surveillance, Epidemiology, and Laboratory Services</a:t>
            </a:r>
          </a:p>
        </p:txBody>
      </p:sp>
      <p:sp>
        <p:nvSpPr>
          <p:cNvPr id="11" name="Text Placeholder 6"/>
          <p:cNvSpPr txBox="1">
            <a:spLocks/>
          </p:cNvSpPr>
          <p:nvPr/>
        </p:nvSpPr>
        <p:spPr>
          <a:xfrm>
            <a:off x="2143124" y="6415999"/>
            <a:ext cx="3857625"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333333"/>
                </a:solidFill>
              </a:rPr>
              <a:t>Division of Health Informatics and Surveillance</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Arboviral Case Notification </a:t>
            </a:r>
            <a:br>
              <a:rPr lang="en-US" dirty="0"/>
            </a:br>
            <a:r>
              <a:rPr lang="en-US" dirty="0"/>
              <a:t>Message Mapping Guide (MMG) Update (1 of 3)</a:t>
            </a:r>
          </a:p>
        </p:txBody>
      </p:sp>
      <p:sp>
        <p:nvSpPr>
          <p:cNvPr id="3" name="Content Placeholder 2"/>
          <p:cNvSpPr>
            <a:spLocks noGrp="1"/>
          </p:cNvSpPr>
          <p:nvPr>
            <p:ph idx="1"/>
          </p:nvPr>
        </p:nvSpPr>
        <p:spPr/>
        <p:txBody>
          <a:bodyPr/>
          <a:lstStyle/>
          <a:p>
            <a:r>
              <a:rPr lang="en-US" b="0" dirty="0"/>
              <a:t>For the last several months, CDC has been working on the Arboviral version 2 MMG. </a:t>
            </a:r>
          </a:p>
          <a:p>
            <a:endParaRPr lang="en-US" b="0" dirty="0"/>
          </a:p>
          <a:p>
            <a:r>
              <a:rPr lang="en-US" b="0" dirty="0"/>
              <a:t>However, the timeline for implementation of the Arboviral version 2 MMG and the need to update data elements for routine national surveillance of Arboviral diseases caused us to rethink our strategy.</a:t>
            </a:r>
          </a:p>
          <a:p>
            <a:endParaRPr lang="en-US" b="0" dirty="0"/>
          </a:p>
          <a:p>
            <a:r>
              <a:rPr lang="en-US" dirty="0">
                <a:solidFill>
                  <a:schemeClr val="tx2">
                    <a:lumMod val="50000"/>
                  </a:schemeClr>
                </a:solidFill>
              </a:rPr>
              <a:t>New Strategy</a:t>
            </a:r>
            <a:r>
              <a:rPr lang="en-US" b="0" dirty="0"/>
              <a:t>: Develop and implement the Arboviral version 1.3 MMG (an update of the version 1.2 MMG currently in production) and put the Arboviral version 2 MMG on hold.</a:t>
            </a:r>
          </a:p>
          <a:p>
            <a:endParaRPr lang="en-US" b="0" dirty="0"/>
          </a:p>
          <a:p>
            <a:endParaRPr lang="en-US" b="0" dirty="0"/>
          </a:p>
          <a:p>
            <a:endParaRPr lang="en-US" b="0" dirty="0"/>
          </a:p>
        </p:txBody>
      </p:sp>
    </p:spTree>
    <p:extLst>
      <p:ext uri="{BB962C8B-B14F-4D97-AF65-F5344CB8AC3E}">
        <p14:creationId xmlns:p14="http://schemas.microsoft.com/office/powerpoint/2010/main" val="104647043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Arboviral Case Notification MMG </a:t>
            </a:r>
            <a:br>
              <a:rPr lang="en-US" dirty="0"/>
            </a:br>
            <a:r>
              <a:rPr lang="en-US" dirty="0"/>
              <a:t>Update (2 of 3)</a:t>
            </a:r>
          </a:p>
        </p:txBody>
      </p:sp>
      <p:sp>
        <p:nvSpPr>
          <p:cNvPr id="3" name="Content Placeholder 2"/>
          <p:cNvSpPr>
            <a:spLocks noGrp="1"/>
          </p:cNvSpPr>
          <p:nvPr>
            <p:ph idx="1"/>
          </p:nvPr>
        </p:nvSpPr>
        <p:spPr>
          <a:xfrm>
            <a:off x="190500" y="1676400"/>
            <a:ext cx="8763000" cy="5410200"/>
          </a:xfrm>
        </p:spPr>
        <p:txBody>
          <a:bodyPr/>
          <a:lstStyle/>
          <a:p>
            <a:r>
              <a:rPr lang="en-US" dirty="0"/>
              <a:t>The new Arboviral v1.3 MMG will contain all the current ArboNET data elements, </a:t>
            </a:r>
            <a:r>
              <a:rPr lang="en-US" dirty="0">
                <a:solidFill>
                  <a:schemeClr val="bg2">
                    <a:lumMod val="50000"/>
                  </a:schemeClr>
                </a:solidFill>
              </a:rPr>
              <a:t>including new laboratory tests and clinical signs and symptoms.</a:t>
            </a:r>
          </a:p>
          <a:p>
            <a:r>
              <a:rPr lang="en-US" dirty="0"/>
              <a:t>Expected timeline in 2016:</a:t>
            </a:r>
          </a:p>
          <a:p>
            <a:pPr marL="857250" lvl="1" indent="-457200">
              <a:buFont typeface="+mj-lt"/>
              <a:buAutoNum type="alphaLcParenR"/>
            </a:pPr>
            <a:r>
              <a:rPr lang="en-US" dirty="0">
                <a:solidFill>
                  <a:schemeClr val="bg2">
                    <a:lumMod val="50000"/>
                  </a:schemeClr>
                </a:solidFill>
              </a:rPr>
              <a:t>Updated Arboviral version 1.3 MMG available:  </a:t>
            </a:r>
            <a:r>
              <a:rPr lang="en-US" b="1" dirty="0">
                <a:solidFill>
                  <a:srgbClr val="000000"/>
                </a:solidFill>
              </a:rPr>
              <a:t>March</a:t>
            </a:r>
          </a:p>
          <a:p>
            <a:pPr marL="857250" lvl="1" indent="-457200">
              <a:buFont typeface="+mj-lt"/>
              <a:buAutoNum type="alphaLcParenR"/>
            </a:pPr>
            <a:r>
              <a:rPr lang="en-US" dirty="0">
                <a:solidFill>
                  <a:srgbClr val="000000"/>
                </a:solidFill>
              </a:rPr>
              <a:t>Webinar to provide an overview of Arboviral v1.3 MMG:  </a:t>
            </a:r>
            <a:r>
              <a:rPr lang="en-US" b="1" dirty="0">
                <a:solidFill>
                  <a:srgbClr val="000000"/>
                </a:solidFill>
              </a:rPr>
              <a:t>April</a:t>
            </a:r>
          </a:p>
          <a:p>
            <a:pPr marL="857250" lvl="1" indent="-457200">
              <a:buFont typeface="+mj-lt"/>
              <a:buAutoNum type="alphaLcParenR"/>
            </a:pPr>
            <a:r>
              <a:rPr lang="en-US" dirty="0">
                <a:solidFill>
                  <a:srgbClr val="000000"/>
                </a:solidFill>
              </a:rPr>
              <a:t>Message Quality Framework (MQF) updated to test the new message:  </a:t>
            </a:r>
            <a:r>
              <a:rPr lang="en-US" b="1" dirty="0">
                <a:solidFill>
                  <a:srgbClr val="000000"/>
                </a:solidFill>
              </a:rPr>
              <a:t>April</a:t>
            </a:r>
          </a:p>
          <a:p>
            <a:pPr marL="857250" lvl="1" indent="-457200">
              <a:buFont typeface="+mj-lt"/>
              <a:buAutoNum type="alphaLcParenR"/>
            </a:pPr>
            <a:r>
              <a:rPr lang="en-US" dirty="0">
                <a:solidFill>
                  <a:srgbClr val="000000"/>
                </a:solidFill>
              </a:rPr>
              <a:t>CDC systems ready to accept the new messages:  </a:t>
            </a:r>
            <a:r>
              <a:rPr lang="en-US" b="1" dirty="0">
                <a:solidFill>
                  <a:srgbClr val="000000"/>
                </a:solidFill>
              </a:rPr>
              <a:t>May </a:t>
            </a:r>
          </a:p>
          <a:p>
            <a:pPr lvl="1"/>
            <a:endParaRPr lang="en-US" dirty="0"/>
          </a:p>
          <a:p>
            <a:endParaRPr lang="en-US" dirty="0"/>
          </a:p>
          <a:p>
            <a:endParaRPr lang="en-US" dirty="0"/>
          </a:p>
          <a:p>
            <a:pPr lvl="1"/>
            <a:endParaRPr lang="en-US" sz="1800" dirty="0"/>
          </a:p>
        </p:txBody>
      </p:sp>
    </p:spTree>
    <p:extLst>
      <p:ext uri="{BB962C8B-B14F-4D97-AF65-F5344CB8AC3E}">
        <p14:creationId xmlns:p14="http://schemas.microsoft.com/office/powerpoint/2010/main" val="61163678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Arboviral Case Notification MMG </a:t>
            </a:r>
            <a:br>
              <a:rPr lang="en-US" dirty="0"/>
            </a:br>
            <a:r>
              <a:rPr lang="en-US" dirty="0"/>
              <a:t>Update (3 of 3)</a:t>
            </a:r>
          </a:p>
        </p:txBody>
      </p:sp>
      <p:sp>
        <p:nvSpPr>
          <p:cNvPr id="3" name="Content Placeholder 2"/>
          <p:cNvSpPr>
            <a:spLocks noGrp="1"/>
          </p:cNvSpPr>
          <p:nvPr>
            <p:ph idx="1"/>
          </p:nvPr>
        </p:nvSpPr>
        <p:spPr>
          <a:xfrm>
            <a:off x="449451" y="1981200"/>
            <a:ext cx="8229600" cy="4191000"/>
          </a:xfrm>
        </p:spPr>
        <p:txBody>
          <a:bodyPr/>
          <a:lstStyle/>
          <a:p>
            <a:r>
              <a:rPr lang="en-US" dirty="0"/>
              <a:t>CDC would provide technical assistance to jurisdictions using the v1.2 message to update to the v1.3 message and to help other jurisdictions implement the v1.3 message.</a:t>
            </a:r>
          </a:p>
          <a:p>
            <a:endParaRPr lang="en-US" dirty="0"/>
          </a:p>
          <a:p>
            <a:r>
              <a:rPr lang="en-US" dirty="0"/>
              <a:t>If you have any questions, please send an e-mail to </a:t>
            </a:r>
            <a:r>
              <a:rPr lang="en-US" dirty="0">
                <a:hlinkClick r:id="rId2"/>
              </a:rPr>
              <a:t>edx@cdc.gov</a:t>
            </a:r>
            <a:r>
              <a:rPr lang="en-US" dirty="0"/>
              <a:t>  </a:t>
            </a:r>
            <a:r>
              <a:rPr lang="en-US" dirty="0">
                <a:solidFill>
                  <a:schemeClr val="bg2">
                    <a:lumMod val="50000"/>
                  </a:schemeClr>
                </a:solidFill>
              </a:rPr>
              <a:t>with “Arboviral MMG” in the subject line.</a:t>
            </a:r>
          </a:p>
          <a:p>
            <a:endParaRPr lang="en-US" dirty="0"/>
          </a:p>
        </p:txBody>
      </p:sp>
    </p:spTree>
    <p:extLst>
      <p:ext uri="{BB962C8B-B14F-4D97-AF65-F5344CB8AC3E}">
        <p14:creationId xmlns:p14="http://schemas.microsoft.com/office/powerpoint/2010/main" val="103693905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a:t>Electronic Lab Reporting (ELR)</a:t>
            </a:r>
          </a:p>
        </p:txBody>
      </p:sp>
      <p:sp>
        <p:nvSpPr>
          <p:cNvPr id="3" name="Content Placeholder 2"/>
          <p:cNvSpPr>
            <a:spLocks noGrp="1"/>
          </p:cNvSpPr>
          <p:nvPr>
            <p:ph idx="1"/>
          </p:nvPr>
        </p:nvSpPr>
        <p:spPr>
          <a:xfrm>
            <a:off x="304800" y="838200"/>
            <a:ext cx="8686800" cy="5943600"/>
          </a:xfrm>
        </p:spPr>
        <p:txBody>
          <a:bodyPr/>
          <a:lstStyle/>
          <a:p>
            <a:r>
              <a:rPr lang="en-US" sz="2000" b="0" dirty="0"/>
              <a:t>CDC Arboviral Diseases and Dengue Branch have published an updated diagnostic testing guidance for Zika, Chikungunya, and Dengue virus at </a:t>
            </a:r>
            <a:r>
              <a:rPr lang="en-US" sz="2000" b="0" dirty="0">
                <a:hlinkClick r:id="rId2"/>
              </a:rPr>
              <a:t>http://www.cdc.gov/zika/state-labs/index.html</a:t>
            </a:r>
            <a:r>
              <a:rPr lang="en-US" sz="2000" b="0" dirty="0"/>
              <a:t>. </a:t>
            </a:r>
          </a:p>
          <a:p>
            <a:endParaRPr lang="en-US" sz="2000" b="0" dirty="0"/>
          </a:p>
          <a:p>
            <a:r>
              <a:rPr lang="en-US" sz="2000" b="0" dirty="0"/>
              <a:t>PHIN Vocabulary Access and Distribution System (PHIN VADS) has published standard vocabulary (LOINC lab tests and SNOMED lab result codes) associated with the new testing algorithm for detecting suspected cases of Dengue, Chikungunya, and Zika.</a:t>
            </a:r>
          </a:p>
          <a:p>
            <a:endParaRPr lang="en-US" sz="2000" b="0" dirty="0"/>
          </a:p>
          <a:p>
            <a:r>
              <a:rPr lang="en-US" sz="2000" b="0" dirty="0"/>
              <a:t>Systems involved in ELR such as state/local public health lab information systems (LIS), state public health surveillance systems, and electronic health records systems can download the ELR vocabulary from PHIN VADS at </a:t>
            </a:r>
            <a:r>
              <a:rPr lang="en-US" sz="2000" b="0" dirty="0">
                <a:hlinkClick r:id="rId3"/>
              </a:rPr>
              <a:t>http://phinvads.cdc.gov</a:t>
            </a:r>
            <a:r>
              <a:rPr lang="en-US" sz="2000" b="0" dirty="0"/>
              <a:t> under the “Hot Topics” section.</a:t>
            </a:r>
          </a:p>
          <a:p>
            <a:endParaRPr lang="en-US" sz="2000" b="0" dirty="0"/>
          </a:p>
          <a:p>
            <a:r>
              <a:rPr lang="en-US" sz="2000" b="0" dirty="0"/>
              <a:t>The PHIN VADS team expects to host a webinar on March 3, 2016 to discuss ELR vocabulary in detail with the ELR community.</a:t>
            </a:r>
          </a:p>
          <a:p>
            <a:endParaRPr lang="en-US" dirty="0"/>
          </a:p>
          <a:p>
            <a:endParaRPr lang="en-US" dirty="0"/>
          </a:p>
          <a:p>
            <a:endParaRPr lang="en-US" dirty="0"/>
          </a:p>
        </p:txBody>
      </p:sp>
    </p:spTree>
    <p:extLst>
      <p:ext uri="{BB962C8B-B14F-4D97-AF65-F5344CB8AC3E}">
        <p14:creationId xmlns:p14="http://schemas.microsoft.com/office/powerpoint/2010/main" val="43168214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5323"/>
            <a:ext cx="8229600" cy="411162"/>
          </a:xfrm>
        </p:spPr>
        <p:txBody>
          <a:bodyPr>
            <a:normAutofit fontScale="90000"/>
          </a:bodyPr>
          <a:lstStyle/>
          <a:p>
            <a:r>
              <a:rPr lang="en-US" dirty="0"/>
              <a:t>PHIN VADS ELR Vocabulary Download Information</a:t>
            </a:r>
          </a:p>
        </p:txBody>
      </p:sp>
      <p:pic>
        <p:nvPicPr>
          <p:cNvPr id="4" name="Picture 3" descr="PHIN VADS home page highlighting the hot topics section and the files " title="PHIN VADS Home page image"/>
          <p:cNvPicPr>
            <a:picLocks noChangeAspect="1"/>
          </p:cNvPicPr>
          <p:nvPr/>
        </p:nvPicPr>
        <p:blipFill>
          <a:blip r:embed="rId2"/>
          <a:stretch>
            <a:fillRect/>
          </a:stretch>
        </p:blipFill>
        <p:spPr>
          <a:xfrm>
            <a:off x="457200" y="2743200"/>
            <a:ext cx="8382000" cy="3687218"/>
          </a:xfrm>
          <a:prstGeom prst="rect">
            <a:avLst/>
          </a:prstGeom>
        </p:spPr>
      </p:pic>
      <p:sp>
        <p:nvSpPr>
          <p:cNvPr id="5" name="TextBox 4"/>
          <p:cNvSpPr txBox="1"/>
          <p:nvPr/>
        </p:nvSpPr>
        <p:spPr>
          <a:xfrm>
            <a:off x="419100" y="834985"/>
            <a:ext cx="8305800" cy="1908215"/>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solidFill>
                  <a:schemeClr val="bg2">
                    <a:lumMod val="50000"/>
                  </a:schemeClr>
                </a:solidFill>
              </a:rPr>
              <a:t>PHIN VADS URL: </a:t>
            </a:r>
            <a:r>
              <a:rPr lang="en-US" dirty="0">
                <a:solidFill>
                  <a:schemeClr val="bg2">
                    <a:lumMod val="50000"/>
                  </a:schemeClr>
                </a:solidFill>
                <a:hlinkClick r:id="rId3"/>
              </a:rPr>
              <a:t>http://phinvads.cdc.gov</a:t>
            </a:r>
            <a:r>
              <a:rPr lang="en-US" dirty="0">
                <a:solidFill>
                  <a:schemeClr val="bg2">
                    <a:lumMod val="50000"/>
                  </a:schemeClr>
                </a:solidFill>
              </a:rPr>
              <a:t> </a:t>
            </a:r>
          </a:p>
          <a:p>
            <a:pPr marL="285750" indent="-285750">
              <a:buFont typeface="Arial" panose="020B0604020202020204" pitchFamily="34" charset="0"/>
              <a:buChar char="•"/>
            </a:pPr>
            <a:endParaRPr lang="en-US" dirty="0">
              <a:solidFill>
                <a:schemeClr val="bg2">
                  <a:lumMod val="50000"/>
                </a:schemeClr>
              </a:solidFill>
            </a:endParaRPr>
          </a:p>
          <a:p>
            <a:pPr marL="285750" indent="-285750">
              <a:buFont typeface="Arial" panose="020B0604020202020204" pitchFamily="34" charset="0"/>
              <a:buChar char="•"/>
            </a:pPr>
            <a:r>
              <a:rPr lang="en-US" dirty="0">
                <a:solidFill>
                  <a:schemeClr val="bg2">
                    <a:lumMod val="50000"/>
                  </a:schemeClr>
                </a:solidFill>
              </a:rPr>
              <a:t>Download the following two files from the PHIN VADS Hot Topics section:</a:t>
            </a:r>
          </a:p>
          <a:p>
            <a:pPr marL="800100" lvl="1" indent="-342900">
              <a:buFont typeface="+mj-lt"/>
              <a:buAutoNum type="alphaLcParenR"/>
            </a:pPr>
            <a:r>
              <a:rPr lang="en-US" sz="1600" dirty="0">
                <a:solidFill>
                  <a:schemeClr val="bg2">
                    <a:lumMod val="50000"/>
                  </a:schemeClr>
                </a:solidFill>
              </a:rPr>
              <a:t>Dengue-Chikungunya-Zika_LabTests_Information_20160217.pdf – This file has information for epidemiologists and lab subject matter experts.</a:t>
            </a:r>
          </a:p>
          <a:p>
            <a:pPr marL="800100" lvl="1" indent="-342900">
              <a:buFont typeface="+mj-lt"/>
              <a:buAutoNum type="alphaLcParenR"/>
            </a:pPr>
            <a:r>
              <a:rPr lang="en-US" sz="1600" dirty="0">
                <a:solidFill>
                  <a:schemeClr val="bg2">
                    <a:lumMod val="50000"/>
                  </a:schemeClr>
                </a:solidFill>
              </a:rPr>
              <a:t>Dengue-Chikungunya-Zika_Valuesets_20160217.xlsx – This file could be used by system developers to import the vocabulary into their surveillance system and LIS.</a:t>
            </a:r>
          </a:p>
        </p:txBody>
      </p:sp>
    </p:spTree>
    <p:extLst>
      <p:ext uri="{BB962C8B-B14F-4D97-AF65-F5344CB8AC3E}">
        <p14:creationId xmlns:p14="http://schemas.microsoft.com/office/powerpoint/2010/main" val="111938600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Hot Topic:&amp;#x0D;&amp;#x0A;&amp;#x0D;&amp;#x0A;Zika Related Updates&amp;quot;&quot;/&gt;&lt;property id=&quot;20307&quot; value=&quot;256&quot;/&gt;&lt;/object&gt;&lt;object type=&quot;3&quot; unique_id=&quot;10004&quot;&gt;&lt;property id=&quot;20148&quot; value=&quot;5&quot;/&gt;&lt;property id=&quot;20300&quot; value=&quot;Slide 2 - &amp;quot;&amp;#x0D;&amp;#x0A;&amp;#x0D;&amp;#x0A;&amp;#x0D;&amp;#x0A;Current Process:  &amp;#x0D;&amp;#x0A;Submitting Zika Case Notifications  &amp;quot;&quot;/&gt;&lt;property id=&quot;20307&quot; value=&quot;258&quot;/&gt;&lt;/object&gt;&lt;object type=&quot;3&quot; unique_id=&quot;10005&quot;&gt;&lt;property id=&quot;20148&quot; value=&quot;5&quot;/&gt;&lt;property id=&quot;20300&quot; value=&quot;Slide 3 - &amp;quot;Arboviral Case Notification Message Mapping Guide (MMG) Update (1 of 3)&amp;quot;&quot;/&gt;&lt;property id=&quot;20307&quot; value=&quot;275&quot;/&gt;&lt;/object&gt;&lt;object type=&quot;3&quot; unique_id=&quot;10006&quot;&gt;&lt;property id=&quot;20148&quot; value=&quot;5&quot;/&gt;&lt;property id=&quot;20300&quot; value=&quot;Slide 4 - &amp;quot;Arboviral Case Notification MMG &amp;#x0D;&amp;#x0A;Update (2 of 3)&amp;quot;&quot;/&gt;&lt;property id=&quot;20307&quot; value=&quot;276&quot;/&gt;&lt;/object&gt;&lt;object type=&quot;3&quot; unique_id=&quot;10007&quot;&gt;&lt;property id=&quot;20148&quot; value=&quot;5&quot;/&gt;&lt;property id=&quot;20300&quot; value=&quot;Slide 5 - &amp;quot;Arboviral Case Notification MMG &amp;#x0D;&amp;#x0A;Update (3 of 3)&amp;quot;&quot;/&gt;&lt;property id=&quot;20307&quot; value=&quot;277&quot;/&gt;&lt;/object&gt;&lt;object type=&quot;3&quot; unique_id=&quot;10008&quot;&gt;&lt;property id=&quot;20148&quot; value=&quot;5&quot;/&gt;&lt;property id=&quot;20300&quot; value=&quot;Slide 6 - &amp;quot;Electronic Lab Reporting (ELR)&amp;quot;&quot;/&gt;&lt;property id=&quot;20307&quot; value=&quot;278&quot;/&gt;&lt;/object&gt;&lt;object type=&quot;3&quot; unique_id=&quot;10009&quot;&gt;&lt;property id=&quot;20148&quot; value=&quot;5&quot;/&gt;&lt;property id=&quot;20300&quot; value=&quot;Slide 7 - &amp;quot;PHIN VADS ELR vocabulary download information&amp;quot;&quot;/&gt;&lt;property id=&quot;20307&quot; value=&quot;279&quot;/&gt;&lt;/object&gt;&lt;object type=&quot;3&quot; unique_id=&quot;10010&quot;&gt;&lt;property id=&quot;20148&quot; value=&quot;5&quot;/&gt;&lt;property id=&quot;20300&quot; value=&quot;Slide 8 - &amp;quot;Timeline&amp;quot;&quot;/&gt;&lt;property id=&quot;20307&quot; value=&quot;266&quot;/&gt;&lt;/object&gt;&lt;object type=&quot;3&quot; unique_id=&quot;10011&quot;&gt;&lt;property id=&quot;20148&quot; value=&quot;5&quot;/&gt;&lt;property id=&quot;20300&quot; value=&quot;Slide 9 - &amp;quot;Questions&amp;quot;&quot;/&gt;&lt;property id=&quot;20307&quot; value=&quot;268&quot;/&gt;&lt;/object&gt;&lt;/object&gt;&lt;object type=&quot;8&quot; unique_id=&quot;10022&quot;&gt;&lt;/object&gt;&lt;/object&gt;&lt;/database&gt;"/>
  <p:tag name="MMPROD_NEXTUNIQUEID" val="10009"/>
  <p:tag name="SECTOMILLISECCONVERTED" val="1"/>
</p:tagLst>
</file>

<file path=ppt/theme/theme1.xml><?xml version="1.0" encoding="utf-8"?>
<a:theme xmlns:a="http://schemas.openxmlformats.org/drawingml/2006/main" name="CDC_OD_PPT_light([1]">
  <a:themeElements>
    <a:clrScheme name="CSELS">
      <a:dk1>
        <a:srgbClr val="0039A6"/>
      </a:dk1>
      <a:lt1>
        <a:srgbClr val="FFFFFF"/>
      </a:lt1>
      <a:dk2>
        <a:srgbClr val="3077FF"/>
      </a:dk2>
      <a:lt2>
        <a:srgbClr val="4B4B4B"/>
      </a:lt2>
      <a:accent1>
        <a:srgbClr val="0077B3"/>
      </a:accent1>
      <a:accent2>
        <a:srgbClr val="3E5118"/>
      </a:accent2>
      <a:accent3>
        <a:srgbClr val="F1AA48"/>
      </a:accent3>
      <a:accent4>
        <a:srgbClr val="601013"/>
      </a:accent4>
      <a:accent5>
        <a:srgbClr val="857D6D"/>
      </a:accent5>
      <a:accent6>
        <a:srgbClr val="003F82"/>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B201C271B1644FB8B37637FE37CDE3" ma:contentTypeVersion="4" ma:contentTypeDescription="Create a new document." ma:contentTypeScope="" ma:versionID="874472b6783b96f2fedb656d40860c3f">
  <xsd:schema xmlns:xsd="http://www.w3.org/2001/XMLSchema" xmlns:xs="http://www.w3.org/2001/XMLSchema" xmlns:p="http://schemas.microsoft.com/office/2006/metadata/properties" xmlns:ns1="http://schemas.microsoft.com/sharepoint/v3" xmlns:ns2="61e0aa89-821a-4b43-b623-2509ea82b111" xmlns:ns3="dda17eb9-897f-4e2c-97b1-3f17063f28ad" xmlns:ns4="http://schemas.microsoft.com/sharepoint/v4" targetNamespace="http://schemas.microsoft.com/office/2006/metadata/properties" ma:root="true" ma:fieldsID="a49f30623faabec2dfb0266680da167b" ns1:_="" ns2:_="" ns3:_="" ns4:_="">
    <xsd:import namespace="http://schemas.microsoft.com/sharepoint/v3"/>
    <xsd:import namespace="61e0aa89-821a-4b43-b623-2509ea82b111"/>
    <xsd:import namespace="dda17eb9-897f-4e2c-97b1-3f17063f28ad"/>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4:IconOverlay"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e0aa89-821a-4b43-b623-2509ea82b1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da17eb9-897f-4e2c-97b1-3f17063f28ad" elementFormDefault="qualified">
    <xsd:import namespace="http://schemas.microsoft.com/office/2006/documentManagement/types"/>
    <xsd:import namespace="http://schemas.microsoft.com/office/infopath/2007/PartnerControls"/>
    <xsd:element name="Category" ma:index="11" nillable="true" ma:displayName="Category" ma:format="Dropdown" ma:internalName="Category">
      <xsd:simpleType>
        <xsd:restriction base="dms:Choice">
          <xsd:enumeration value="Speeches/Testimony"/>
          <xsd:enumeration value="Talking Points"/>
          <xsd:enumeration value="Org Charts"/>
          <xsd:enumeration value="DHIS PowerPoint Templates"/>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ategory xmlns="dda17eb9-897f-4e2c-97b1-3f17063f28ad">DHIS PowerPoint Templates</Category>
    <IconOverlay xmlns="http://schemas.microsoft.com/sharepoint/v4" xsi:nil="true"/>
    <_dlc_DocId xmlns="61e0aa89-821a-4b43-b623-2509ea82b111">7DAU5SSH7P55-393-324</_dlc_DocId>
    <_dlc_DocIdUrl xmlns="61e0aa89-821a-4b43-b623-2509ea82b111">
      <Url>https://esp.cdc.gov/sites/csels/DHIS/_layouts/DocIdRedir.aspx?ID=7DAU5SSH7P55-393-324</Url>
      <Description>7DAU5SSH7P55-393-324</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FE0DCE7-028A-49C5-8016-9D605622B5BC}">
  <ds:schemaRefs>
    <ds:schemaRef ds:uri="http://schemas.microsoft.com/sharepoint/events"/>
  </ds:schemaRefs>
</ds:datastoreItem>
</file>

<file path=customXml/itemProps2.xml><?xml version="1.0" encoding="utf-8"?>
<ds:datastoreItem xmlns:ds="http://schemas.openxmlformats.org/officeDocument/2006/customXml" ds:itemID="{6C8AD2E0-46DA-40D2-A6BD-B2B74ED8BD89}">
  <ds:schemaRefs>
    <ds:schemaRef ds:uri="http://schemas.microsoft.com/sharepoint/v3/contenttype/forms"/>
  </ds:schemaRefs>
</ds:datastoreItem>
</file>

<file path=customXml/itemProps3.xml><?xml version="1.0" encoding="utf-8"?>
<ds:datastoreItem xmlns:ds="http://schemas.openxmlformats.org/officeDocument/2006/customXml" ds:itemID="{12CF01C9-CA76-4F54-B377-59A27DFA1E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1e0aa89-821a-4b43-b623-2509ea82b111"/>
    <ds:schemaRef ds:uri="dda17eb9-897f-4e2c-97b1-3f17063f28a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1C35279-BB22-4374-9AA0-B151C53C0E5F}">
  <ds:schemaRefs>
    <ds:schemaRef ds:uri="http://purl.org/dc/elements/1.1/"/>
    <ds:schemaRef ds:uri="http://purl.org/dc/terms/"/>
    <ds:schemaRef ds:uri="http://schemas.microsoft.com/sharepoint/v4"/>
    <ds:schemaRef ds:uri="dda17eb9-897f-4e2c-97b1-3f17063f28ad"/>
    <ds:schemaRef ds:uri="http://schemas.microsoft.com/sharepoint/v3"/>
    <ds:schemaRef ds:uri="http://schemas.microsoft.com/office/infopath/2007/PartnerControls"/>
    <ds:schemaRef ds:uri="http://purl.org/dc/dcmitype/"/>
    <ds:schemaRef ds:uri="http://schemas.microsoft.com/office/2006/documentManagement/types"/>
    <ds:schemaRef ds:uri="http://www.w3.org/XML/1998/namespace"/>
    <ds:schemaRef ds:uri="http://schemas.openxmlformats.org/package/2006/metadata/core-properties"/>
    <ds:schemaRef ds:uri="61e0aa89-821a-4b43-b623-2509ea82b1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597</TotalTime>
  <Words>524</Words>
  <Application>Microsoft Office PowerPoint</Application>
  <PresentationFormat>On-screen Show (4:3)</PresentationFormat>
  <Paragraphs>47</Paragraphs>
  <Slides>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Wingdings</vt:lpstr>
      <vt:lpstr>Myriad Web Pro</vt:lpstr>
      <vt:lpstr>Calibri</vt:lpstr>
      <vt:lpstr>Courier New</vt:lpstr>
      <vt:lpstr>CDC_OD_PPT_light([1]</vt:lpstr>
      <vt:lpstr>Hot Topic:  Arboviral-related Updates</vt:lpstr>
      <vt:lpstr>Arboviral Case Notification  Message Mapping Guide (MMG) Update (1 of 3)</vt:lpstr>
      <vt:lpstr>Arboviral Case Notification MMG  Update (2 of 3)</vt:lpstr>
      <vt:lpstr>Arboviral Case Notification MMG  Update (3 of 3)</vt:lpstr>
      <vt:lpstr>Electronic Lab Reporting (ELR)</vt:lpstr>
      <vt:lpstr>PHIN VADS ELR Vocabulary Download Information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Arboviral-related Updates - February 2016</dc:title>
  <dc:subject>NMI eSHARE - Arboviral-related updates</dc:subject>
  <dc:creator>CDC</dc:creator>
  <cp:keywords>NMI, eSHARE, arboviral, updates</cp:keywords>
  <cp:lastModifiedBy>Laspina, Michael (CDC/DDPHSS/CSELS/DHIS)</cp:lastModifiedBy>
  <cp:revision>82</cp:revision>
  <dcterms:created xsi:type="dcterms:W3CDTF">2011-03-17T17:43:16Z</dcterms:created>
  <dcterms:modified xsi:type="dcterms:W3CDTF">2021-04-26T17:51:59Z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_dlc_DocIdItemGuid">
    <vt:lpwstr>02fe7f8b-657d-4c31-8469-fa23f5625ab9</vt:lpwstr>
  </property>
  <property fmtid="{D5CDD505-2E9C-101B-9397-08002B2CF9AE}" pid="4" name="ContentTypeId">
    <vt:lpwstr>0x010100C5B201C271B1644FB8B37637FE37CDE3</vt:lpwstr>
  </property>
  <property fmtid="{D5CDD505-2E9C-101B-9397-08002B2CF9AE}" pid="5" name="MSIP_Label_7b94a7b8-f06c-4dfe-bdcc-9b548fd58c31_Enabled">
    <vt:lpwstr>true</vt:lpwstr>
  </property>
  <property fmtid="{D5CDD505-2E9C-101B-9397-08002B2CF9AE}" pid="6" name="MSIP_Label_7b94a7b8-f06c-4dfe-bdcc-9b548fd58c31_SetDate">
    <vt:lpwstr>2021-04-26T17:51:59Z</vt:lpwstr>
  </property>
  <property fmtid="{D5CDD505-2E9C-101B-9397-08002B2CF9AE}" pid="7" name="MSIP_Label_7b94a7b8-f06c-4dfe-bdcc-9b548fd58c31_Method">
    <vt:lpwstr>Privileged</vt:lpwstr>
  </property>
  <property fmtid="{D5CDD505-2E9C-101B-9397-08002B2CF9AE}" pid="8" name="MSIP_Label_7b94a7b8-f06c-4dfe-bdcc-9b548fd58c31_Name">
    <vt:lpwstr>7b94a7b8-f06c-4dfe-bdcc-9b548fd58c31</vt:lpwstr>
  </property>
  <property fmtid="{D5CDD505-2E9C-101B-9397-08002B2CF9AE}" pid="9" name="MSIP_Label_7b94a7b8-f06c-4dfe-bdcc-9b548fd58c31_SiteId">
    <vt:lpwstr>9ce70869-60db-44fd-abe8-d2767077fc8f</vt:lpwstr>
  </property>
  <property fmtid="{D5CDD505-2E9C-101B-9397-08002B2CF9AE}" pid="10" name="MSIP_Label_7b94a7b8-f06c-4dfe-bdcc-9b548fd58c31_ActionId">
    <vt:lpwstr>238d2f52-1c44-4e9d-af00-8ce294cbc0ed</vt:lpwstr>
  </property>
  <property fmtid="{D5CDD505-2E9C-101B-9397-08002B2CF9AE}" pid="11" name="MSIP_Label_7b94a7b8-f06c-4dfe-bdcc-9b548fd58c31_ContentBits">
    <vt:lpwstr>0</vt:lpwstr>
  </property>
</Properties>
</file>