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4"/>
  </p:notesMasterIdLst>
  <p:sldIdLst>
    <p:sldId id="256" r:id="rId2"/>
    <p:sldId id="257" r:id="rId3"/>
    <p:sldId id="268" r:id="rId4"/>
    <p:sldId id="269" r:id="rId5"/>
    <p:sldId id="270" r:id="rId6"/>
    <p:sldId id="265" r:id="rId7"/>
    <p:sldId id="266" r:id="rId8"/>
    <p:sldId id="267" r:id="rId9"/>
    <p:sldId id="271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>
        <p:scale>
          <a:sx n="66" d="100"/>
          <a:sy n="66" d="100"/>
        </p:scale>
        <p:origin x="-24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230EE-B27A-4373-A2FF-38199F4A1FB5}" type="datetimeFigureOut">
              <a:rPr lang="en-US" smtClean="0"/>
              <a:t>3/8/2011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5360B-F365-4106-9B1B-C77134B39A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5360B-F365-4106-9B1B-C77134B39AA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82D9EE-0DA8-416D-9FFB-4C9CC35DE845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A659948-9A15-4314-8868-A881BF24FD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98336"/>
          </a:xfrm>
        </p:spPr>
        <p:txBody>
          <a:bodyPr>
            <a:normAutofit/>
          </a:bodyPr>
          <a:lstStyle/>
          <a:p>
            <a:r>
              <a:rPr lang="en-US" dirty="0" smtClean="0"/>
              <a:t>Results of the Cognitive and Field Tests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Washington Group Meeting </a:t>
            </a:r>
          </a:p>
          <a:p>
            <a:r>
              <a:rPr lang="en-US" dirty="0" smtClean="0"/>
              <a:t>Luxembourg, 3-5 November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Used in Field 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18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1900"/>
                <a:gridCol w="24574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Question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Response Options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VIS_SS Do you have difficulty seeing, even when wearing glasses?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If “cannot do at all/unable to do” to VIS_SS, skip to VIS_5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1} no difficulty</a:t>
                      </a:r>
                    </a:p>
                    <a:p>
                      <a:r>
                        <a:rPr lang="en-US" dirty="0" smtClean="0"/>
                        <a:t>2) Some difficulty</a:t>
                      </a:r>
                    </a:p>
                    <a:p>
                      <a:r>
                        <a:rPr lang="en-US" dirty="0" smtClean="0"/>
                        <a:t>3) A lot of difficulty</a:t>
                      </a:r>
                    </a:p>
                    <a:p>
                      <a:r>
                        <a:rPr lang="en-US" dirty="0" smtClean="0"/>
                        <a:t>4) Cannot do at all/ unable to do </a:t>
                      </a:r>
                    </a:p>
                    <a:p>
                      <a:r>
                        <a:rPr lang="en-US" dirty="0" smtClean="0"/>
                        <a:t>7) Refused</a:t>
                      </a:r>
                    </a:p>
                    <a:p>
                      <a:r>
                        <a:rPr lang="en-US" dirty="0" smtClean="0"/>
                        <a:t>9) don’t know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VIS_1 Do you wear glasses to see far away?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If Yes, include glasses clause in  VIS_2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Yes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No</a:t>
                      </a:r>
                    </a:p>
                    <a:p>
                      <a:r>
                        <a:rPr lang="en-US" dirty="0" smtClean="0"/>
                        <a:t>7) Refused</a:t>
                      </a:r>
                    </a:p>
                    <a:p>
                      <a:r>
                        <a:rPr lang="en-US" dirty="0" smtClean="0"/>
                        <a:t>9) don’t know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/>
          <a:lstStyle/>
          <a:p>
            <a:r>
              <a:rPr lang="en-US" dirty="0" smtClean="0"/>
              <a:t>Questions Used in Field 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95400" y="990600"/>
          <a:ext cx="7499350" cy="582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1900"/>
                <a:gridCol w="24574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Question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Response Options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VIS_2 Do you have difficulty clearly seeing someone’s face across a room {even when wearing these glasses?]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1} no difficulty</a:t>
                      </a:r>
                    </a:p>
                    <a:p>
                      <a:r>
                        <a:rPr lang="en-US" dirty="0" smtClean="0"/>
                        <a:t>2) Some difficulty</a:t>
                      </a:r>
                    </a:p>
                    <a:p>
                      <a:r>
                        <a:rPr lang="en-US" dirty="0" smtClean="0"/>
                        <a:t>3) A lot of difficulty</a:t>
                      </a:r>
                    </a:p>
                    <a:p>
                      <a:r>
                        <a:rPr lang="en-US" dirty="0" smtClean="0"/>
                        <a:t>4) Cannot do at all/ unable to do </a:t>
                      </a:r>
                    </a:p>
                    <a:p>
                      <a:r>
                        <a:rPr lang="en-US" dirty="0" smtClean="0"/>
                        <a:t>7) Refused</a:t>
                      </a:r>
                    </a:p>
                    <a:p>
                      <a:r>
                        <a:rPr lang="en-US" dirty="0" smtClean="0"/>
                        <a:t>9) don’t know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VIS_3 Do you wear glasses for reading or to see up close?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Yes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No</a:t>
                      </a:r>
                    </a:p>
                    <a:p>
                      <a:r>
                        <a:rPr lang="en-US" dirty="0" smtClean="0"/>
                        <a:t>7) Refused</a:t>
                      </a:r>
                    </a:p>
                    <a:p>
                      <a:r>
                        <a:rPr lang="en-US" dirty="0" smtClean="0"/>
                        <a:t>9) don’t know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VIS_4 Do you have difficulty clearly seeing the pi</a:t>
                      </a:r>
                      <a:r>
                        <a:rPr lang="en-US" i="1" dirty="0" smtClean="0"/>
                        <a:t>cture on a coin [even when wearing these glasses]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1} no difficulty</a:t>
                      </a:r>
                    </a:p>
                    <a:p>
                      <a:r>
                        <a:rPr lang="en-US" dirty="0" smtClean="0"/>
                        <a:t>2) Some difficulty</a:t>
                      </a:r>
                    </a:p>
                    <a:p>
                      <a:r>
                        <a:rPr lang="en-US" dirty="0" smtClean="0"/>
                        <a:t>3) A lot of difficulty</a:t>
                      </a:r>
                    </a:p>
                    <a:p>
                      <a:r>
                        <a:rPr lang="en-US" dirty="0" smtClean="0"/>
                        <a:t>4) Cannot do at all/ unable to do </a:t>
                      </a:r>
                    </a:p>
                    <a:p>
                      <a:r>
                        <a:rPr lang="en-US" dirty="0" smtClean="0"/>
                        <a:t>7) Refused</a:t>
                      </a:r>
                    </a:p>
                    <a:p>
                      <a:r>
                        <a:rPr lang="en-US" dirty="0" smtClean="0"/>
                        <a:t>9) don’t know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Used in Field 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632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1900"/>
                <a:gridCol w="24574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Question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Response Options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VIS_5 How old were you when the difficulty seeing began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___ age in years</a:t>
                      </a:r>
                    </a:p>
                    <a:p>
                      <a:r>
                        <a:rPr lang="en-US" dirty="0" smtClean="0"/>
                        <a:t>777)Refused</a:t>
                      </a:r>
                    </a:p>
                    <a:p>
                      <a:r>
                        <a:rPr lang="en-US" dirty="0" smtClean="0"/>
                        <a:t>999) don’t know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VIS_6 How much does your difficulty seeing limit your ability to carry out daily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Not at all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A little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A lot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Completely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Refused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Don’t know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-</a:t>
            </a:r>
            <a:br>
              <a:rPr lang="en-US" dirty="0" smtClean="0"/>
            </a:br>
            <a:r>
              <a:rPr lang="en-US" sz="3100" dirty="0" smtClean="0"/>
              <a:t>Do you have difficulty even when wearing glasses (%)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1358900" y="1752600"/>
          <a:ext cx="76327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40"/>
                <a:gridCol w="1526540"/>
                <a:gridCol w="1526540"/>
                <a:gridCol w="1526540"/>
                <a:gridCol w="152654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Persons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Cambodia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Kazakhstan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Maldives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Mongolia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Philippines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Sri Lanka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 marL="44597" marR="44597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752600" y="5105400"/>
            <a:ext cx="6781800" cy="443484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Less than 1% for the following categories for all countries:</a:t>
            </a:r>
          </a:p>
          <a:p>
            <a:pPr>
              <a:buNone/>
            </a:pPr>
            <a:r>
              <a:rPr lang="en-US" sz="1800" dirty="0" smtClean="0"/>
              <a:t>     Unable to</a:t>
            </a:r>
          </a:p>
          <a:p>
            <a:pPr>
              <a:buNone/>
            </a:pPr>
            <a:r>
              <a:rPr lang="en-US" sz="1800" dirty="0" smtClean="0"/>
              <a:t>     Skipped Not asked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/>
          <a:lstStyle/>
          <a:p>
            <a:r>
              <a:rPr lang="en-US" dirty="0" smtClean="0"/>
              <a:t>Glasses clause reported as confusing to many respondents</a:t>
            </a:r>
          </a:p>
          <a:p>
            <a:r>
              <a:rPr lang="en-US" dirty="0" smtClean="0"/>
              <a:t>Wording being distracting from the main focus of the question</a:t>
            </a:r>
          </a:p>
          <a:p>
            <a:r>
              <a:rPr lang="en-US" dirty="0" smtClean="0"/>
              <a:t>Elicited incorrect responses as reported by interviewers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-</a:t>
            </a:r>
            <a:br>
              <a:rPr lang="en-US" dirty="0" smtClean="0"/>
            </a:br>
            <a:r>
              <a:rPr lang="en-US" sz="3100" dirty="0" smtClean="0"/>
              <a:t>Do you have difficulty even when wearing glasses (%)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–</a:t>
            </a:r>
            <a:br>
              <a:rPr lang="en-US" dirty="0" smtClean="0"/>
            </a:br>
            <a:r>
              <a:rPr lang="en-US" sz="3100" dirty="0" smtClean="0"/>
              <a:t>Use of glasses for distance and close vision correction (VIS_1 and VIS_3)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587500" y="2001520"/>
          <a:ext cx="67945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057433"/>
                <a:gridCol w="1660367"/>
                <a:gridCol w="1358900"/>
                <a:gridCol w="135890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Do you wear glasses for reading or to see up close (%)?</a:t>
                      </a:r>
                      <a:endParaRPr lang="en-US" dirty="0"/>
                    </a:p>
                  </a:txBody>
                  <a:tcPr marL="44597" marR="4459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Do you wear glasses to see far away (%) ? 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44597" marR="44597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828800" y="5013960"/>
            <a:ext cx="6477000" cy="473964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25% of respondents reported wearing glasses either to see up close or far away or reading</a:t>
            </a:r>
          </a:p>
          <a:p>
            <a:pPr>
              <a:buNone/>
            </a:pPr>
            <a:r>
              <a:rPr lang="en-US" sz="1800" dirty="0" smtClean="0"/>
              <a:t>12% reported both for reading or to see up close and to see far away wearing glasses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-</a:t>
            </a:r>
            <a:br>
              <a:rPr lang="en-US" dirty="0" smtClean="0"/>
            </a:br>
            <a:r>
              <a:rPr lang="en-US" sz="3100" dirty="0" smtClean="0"/>
              <a:t>Use of glasses by severity of vision difficulty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435100" y="1524000"/>
          <a:ext cx="748030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060"/>
                <a:gridCol w="1164165"/>
                <a:gridCol w="1827955"/>
                <a:gridCol w="1496060"/>
                <a:gridCol w="1496060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Do you wear glasses for reading or to see up close (%)?</a:t>
                      </a:r>
                      <a:endParaRPr lang="en-US" dirty="0"/>
                    </a:p>
                  </a:txBody>
                  <a:tcPr marL="44597" marR="4459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Glasses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Glasses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Do you have difficulty seeing, even when wearing glasses (%) ? 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44597" marR="44597"/>
                </a:tc>
              </a:tr>
              <a:tr h="4775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Unable to do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44597" marR="44597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600200" y="5181600"/>
            <a:ext cx="7333488" cy="472440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sz="1800" dirty="0" smtClean="0"/>
              <a:t> 16% of those reporting no difficulty reported wearing glasses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1800" dirty="0" smtClean="0"/>
              <a:t>  50% with some difficulty reported wearing glasses and this percentage rose to 58% among those with a lot of difficulty.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Results –</a:t>
            </a:r>
            <a:br>
              <a:rPr lang="en-US" sz="3600" dirty="0" smtClean="0"/>
            </a:br>
            <a:r>
              <a:rPr lang="en-US" sz="2400" dirty="0" smtClean="0"/>
              <a:t>vision difficulty seeing picture on a coin vs. someone’s face across the room (n=6309)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219200" y="1524000"/>
          <a:ext cx="7467600" cy="389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162188"/>
                <a:gridCol w="1517549"/>
                <a:gridCol w="1138162"/>
                <a:gridCol w="1062283"/>
                <a:gridCol w="1093898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Do you have difficulty clearly seeing someone’s face across a room?</a:t>
                      </a:r>
                      <a:endParaRPr lang="en-US" dirty="0"/>
                    </a:p>
                  </a:txBody>
                  <a:tcPr marL="44597" marR="4459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Unable to do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Do you have difficulty clearly seeing the picture on a coin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5237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</a:tr>
              <a:tr h="4775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288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308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Unable to do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44597" marR="44597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066800" y="5486400"/>
            <a:ext cx="7562088" cy="3429000"/>
          </a:xfrm>
        </p:spPr>
        <p:txBody>
          <a:bodyPr>
            <a:normAutofit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en-US" sz="1800" dirty="0" smtClean="0"/>
              <a:t> among those with  “no close vision difficulty”,  5% reported “ some far vision difficulty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1800" dirty="0" smtClean="0"/>
              <a:t>  among those with “no far vision difficulty”, 6% reported with “some close vision difficulty”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Results –</a:t>
            </a:r>
            <a:br>
              <a:rPr lang="en-US" sz="3600" dirty="0" smtClean="0"/>
            </a:br>
            <a:r>
              <a:rPr lang="en-US" sz="2400" dirty="0" smtClean="0"/>
              <a:t>VIS_SS vs. difficulties on far or near vision (n= 6309)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142999" y="1435905"/>
          <a:ext cx="7467600" cy="4279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162188"/>
                <a:gridCol w="1517548"/>
                <a:gridCol w="1138162"/>
                <a:gridCol w="1062283"/>
                <a:gridCol w="1093899"/>
              </a:tblGrid>
              <a:tr h="8602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Do you have difficulty seeing  even when wearing glasses?</a:t>
                      </a:r>
                      <a:endParaRPr lang="en-US" dirty="0"/>
                    </a:p>
                  </a:txBody>
                  <a:tcPr marL="44597" marR="4459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517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Cannot do at all</a:t>
                      </a:r>
                      <a:endParaRPr lang="en-US" dirty="0"/>
                    </a:p>
                  </a:txBody>
                  <a:tcPr marL="44597" marR="44597"/>
                </a:tc>
              </a:tr>
              <a:tr h="602166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Do you have difficulty clearly seeing someone’s face across a room OR </a:t>
                      </a:r>
                    </a:p>
                    <a:p>
                      <a:r>
                        <a:rPr lang="en-US" sz="1600" dirty="0" smtClean="0"/>
                        <a:t>Do you have difficulty clearly seeing the picture on a coin?</a:t>
                      </a:r>
                      <a:endParaRPr lang="en-US" sz="1600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4548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636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</a:tr>
              <a:tr h="6021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</a:tr>
              <a:tr h="34887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</a:tr>
              <a:tr h="10561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 do at all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5715000"/>
            <a:ext cx="7866888" cy="403860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sz="1800" dirty="0" smtClean="0"/>
              <a:t>3% (n=148) reported no difficulty seeing but difficulty in far and near vision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1800" dirty="0" smtClean="0"/>
              <a:t>Much larger (n=636) with no difficulty in far and near vision but some difficulty in VIS_SS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Results –</a:t>
            </a:r>
            <a:br>
              <a:rPr lang="en-US" sz="3600" dirty="0" smtClean="0"/>
            </a:br>
            <a:r>
              <a:rPr lang="en-US" sz="2400" dirty="0" smtClean="0"/>
              <a:t>degree that vision difficulty affects person’s ability to do daily activities (any degree of vision difficulty is n =1760)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219200" y="1524001"/>
          <a:ext cx="7924800" cy="3735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/>
                <a:gridCol w="1233342"/>
                <a:gridCol w="1207844"/>
                <a:gridCol w="1449412"/>
                <a:gridCol w="1046800"/>
                <a:gridCol w="1402442"/>
              </a:tblGrid>
              <a:tr h="8529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How much does your difficulty seeing limit  (in %)</a:t>
                      </a:r>
                      <a:endParaRPr lang="en-US" dirty="0"/>
                    </a:p>
                  </a:txBody>
                  <a:tcPr marL="44597" marR="4459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9679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at all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little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Completely</a:t>
                      </a:r>
                      <a:endParaRPr lang="en-US" dirty="0"/>
                    </a:p>
                  </a:txBody>
                  <a:tcPr marL="44597" marR="44597"/>
                </a:tc>
              </a:tr>
              <a:tr h="597034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Difficulty seeing even when wearing glasses</a:t>
                      </a:r>
                      <a:endParaRPr lang="en-US" sz="1600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44597" marR="44597"/>
                </a:tc>
              </a:tr>
              <a:tr h="60977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</a:t>
                      </a:r>
                      <a:endParaRPr lang="en-US" dirty="0"/>
                    </a:p>
                  </a:txBody>
                  <a:tcPr marL="44597" marR="44597"/>
                </a:tc>
              </a:tr>
              <a:tr h="3484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44597" marR="44597"/>
                </a:tc>
              </a:tr>
              <a:tr h="60977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 do at all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marL="44597" marR="44597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5181600"/>
            <a:ext cx="8382000" cy="4876800"/>
          </a:xfrm>
        </p:spPr>
        <p:txBody>
          <a:bodyPr>
            <a:normAutofit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en-US" sz="1800" dirty="0" smtClean="0"/>
              <a:t> as reported seeing difficulty increases, the subsequent impact on the ability to carry out daily activities also increases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1800" dirty="0" smtClean="0"/>
              <a:t>Of those with some difficulties, only 6% reported having their daily activities limited  “a lot”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1800" dirty="0" smtClean="0"/>
              <a:t> Rises to 41% for those with a lot of difficulty and 100% for those “unable to see”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Vision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191000"/>
          </a:xfrm>
        </p:spPr>
        <p:txBody>
          <a:bodyPr/>
          <a:lstStyle/>
          <a:p>
            <a:r>
              <a:rPr lang="en-US" dirty="0" smtClean="0"/>
              <a:t>To identify individuals who report difficulties seeing, and to identify within this group those people who have near vision, and far vision difficulty or both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Results –</a:t>
            </a:r>
            <a:br>
              <a:rPr lang="en-US" sz="3600" dirty="0" smtClean="0"/>
            </a:br>
            <a:r>
              <a:rPr lang="en-US" sz="2400" dirty="0" smtClean="0"/>
              <a:t> degree that vision difficulty affects person’s ability to do daily activities (any degree of vision difficulty, n= 1760)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435100" y="1524000"/>
          <a:ext cx="7327900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580"/>
                <a:gridCol w="1140446"/>
                <a:gridCol w="1116870"/>
                <a:gridCol w="1340243"/>
                <a:gridCol w="893495"/>
                <a:gridCol w="1371266"/>
              </a:tblGrid>
              <a:tr h="914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How much does your difficulty seeing limit  </a:t>
                      </a:r>
                      <a:r>
                        <a:rPr lang="en-US" u="sng" dirty="0" smtClean="0"/>
                        <a:t>your ability to carry out daily activities?</a:t>
                      </a:r>
                    </a:p>
                    <a:p>
                      <a:r>
                        <a:rPr lang="en-US" u="sng" dirty="0" smtClean="0"/>
                        <a:t>(in </a:t>
                      </a:r>
                      <a:r>
                        <a:rPr lang="en-US" dirty="0" smtClean="0"/>
                        <a:t> %)  </a:t>
                      </a:r>
                      <a:endParaRPr lang="en-US" dirty="0"/>
                    </a:p>
                  </a:txBody>
                  <a:tcPr marL="44597" marR="4459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at all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little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Completely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Overall difficulty seeing (only for those reporting “some difficulty” in one or more of VIS_SS,  VIS_2 or VIS_4) </a:t>
                      </a:r>
                      <a:endParaRPr lang="en-US" sz="1600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**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44597" marR="44597"/>
                </a:tc>
              </a:tr>
              <a:tr h="4775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difficulty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&lt;1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 do at all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marL="44597" marR="44597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71600" y="5715000"/>
            <a:ext cx="7257288" cy="762000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 ** error response, question should not have been asked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3070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Recommendations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295400"/>
            <a:ext cx="740664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current set of extended questions working but needs minor changes: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Delete glasses clause in </a:t>
            </a:r>
            <a:r>
              <a:rPr lang="en-US" dirty="0" err="1" smtClean="0"/>
              <a:t>Vis_ss</a:t>
            </a:r>
            <a:r>
              <a:rPr lang="en-US" dirty="0" smtClean="0"/>
              <a:t> and have a prior question on use of glasses so that the effect of the glasses question would be the same for </a:t>
            </a:r>
            <a:r>
              <a:rPr lang="en-US" dirty="0" err="1" smtClean="0"/>
              <a:t>Vis_ss</a:t>
            </a:r>
            <a:r>
              <a:rPr lang="en-US" dirty="0" smtClean="0"/>
              <a:t>,  far and near questions;  this can be done for the extended set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Guidelines for suitable room sizes and distance from the eyes of the picture on a coin</a:t>
            </a:r>
          </a:p>
          <a:p>
            <a:pPr marL="541782" indent="-514350">
              <a:buFont typeface="+mj-lt"/>
              <a:buAutoNum type="arabicPeriod"/>
            </a:pPr>
            <a:r>
              <a:rPr lang="en-US" dirty="0" smtClean="0"/>
              <a:t>For countries without coins, the reference should still remain but an explanation should be provided on what is to be considered</a:t>
            </a:r>
          </a:p>
          <a:p>
            <a:pPr marL="541782" indent="-514350">
              <a:buFont typeface="+mj-lt"/>
              <a:buAutoNum type="arabicPeriod"/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Questions on age of onset and impact of difficulty on daily activities to be developed further for all domains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Proposed Set for Vision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447800"/>
          <a:ext cx="7391400" cy="3794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91400"/>
              </a:tblGrid>
              <a:tr h="7696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Question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1154453">
                <a:tc>
                  <a:txBody>
                    <a:bodyPr/>
                    <a:lstStyle/>
                    <a:p>
                      <a:r>
                        <a:rPr lang="en-US" dirty="0" smtClean="0"/>
                        <a:t>1.   Do you have difficulty seeing?  If yes, include glasses clause in question 2, and if no exclude glasses clause in Question 2.</a:t>
                      </a:r>
                    </a:p>
                  </a:txBody>
                  <a:tcPr/>
                </a:tc>
              </a:tr>
              <a:tr h="590511">
                <a:tc>
                  <a:txBody>
                    <a:bodyPr/>
                    <a:lstStyle/>
                    <a:p>
                      <a:r>
                        <a:rPr lang="en-US" dirty="0" smtClean="0"/>
                        <a:t>2.  Do you have difficulty seeing (even when wearing glasses)?</a:t>
                      </a:r>
                    </a:p>
                  </a:txBody>
                  <a:tcPr/>
                </a:tc>
              </a:tr>
              <a:tr h="468194">
                <a:tc>
                  <a:txBody>
                    <a:bodyPr/>
                    <a:lstStyle/>
                    <a:p>
                      <a:r>
                        <a:rPr lang="en-US" dirty="0" smtClean="0"/>
                        <a:t>3.  Do you have difficulty clearly seeing someone’s face across a room (even when wearing glasses)?</a:t>
                      </a:r>
                      <a:endParaRPr lang="en-US" dirty="0"/>
                    </a:p>
                  </a:txBody>
                  <a:tcPr/>
                </a:tc>
              </a:tr>
              <a:tr h="468194">
                <a:tc>
                  <a:txBody>
                    <a:bodyPr/>
                    <a:lstStyle/>
                    <a:p>
                      <a:r>
                        <a:rPr lang="en-US" dirty="0" smtClean="0"/>
                        <a:t>4.  Do you have difficulty clearly seeing a picture on a coin (even when wearing glasses)? 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Used in Cognitive 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99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1900"/>
                <a:gridCol w="24574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Question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Response Options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1,1 Do you have difficulty seeing, even when wearing glasses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1} no difficulty</a:t>
                      </a:r>
                    </a:p>
                    <a:p>
                      <a:r>
                        <a:rPr lang="en-US" dirty="0" smtClean="0"/>
                        <a:t>2) Some difficulty</a:t>
                      </a:r>
                    </a:p>
                    <a:p>
                      <a:r>
                        <a:rPr lang="en-US" dirty="0" smtClean="0"/>
                        <a:t>3) A lot of difficulty</a:t>
                      </a:r>
                    </a:p>
                    <a:p>
                      <a:r>
                        <a:rPr lang="en-US" dirty="0" smtClean="0"/>
                        <a:t>4) Cannot do at all/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1.1a Do you wear glasses to see far away?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Yes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No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If Yes read glasses in room question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1.1b Do you wear glasses to see up close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Yes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No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If Yes read glasses in coin question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Used in Cognitive 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509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13300"/>
                <a:gridCol w="26860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Question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Response Options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1.1c Do you wear glasses for another reason (other) _____-?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Yes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No</a:t>
                      </a:r>
                    </a:p>
                    <a:p>
                      <a:pPr marL="342900" indent="-342900">
                        <a:buNone/>
                      </a:pPr>
                      <a:endParaRPr lang="en-US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If Yes record other: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1.3 Do you have difficulty clearly seeing someone’s face across a room (even when wearing your glasses?)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No difficulty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Some difficulty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A lot of difficulty 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Cannot do at all/ unable to do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US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If  No go to 1.4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11.1a1  How old were you when the difficulty seeing far away began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_____ age in years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12.2i Is your difficulty seeing far away due to a health problem or something  else?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arenR"/>
                        <a:tabLst/>
                        <a:defRPr/>
                      </a:pPr>
                      <a:r>
                        <a:rPr lang="en-US" dirty="0" smtClean="0"/>
                        <a:t>Due to health problem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AutoNum type="arabicParenR"/>
                        <a:tabLst/>
                        <a:defRPr/>
                      </a:pPr>
                      <a:r>
                        <a:rPr lang="en-US" dirty="0" smtClean="0"/>
                        <a:t>Something else ___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Used in Cognitive 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243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1900"/>
                <a:gridCol w="24574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Question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cs typeface="Aharoni" pitchFamily="2" charset="-79"/>
                        </a:rPr>
                        <a:t>Response Options</a:t>
                      </a:r>
                      <a:endParaRPr lang="en-US" sz="1800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13.1i Does your difficulty seeing far away limit your ability to carry out daily activities?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Yes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No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13.2b1 Does your difficulty seeing far away limit your ability to carry out other activities that are not part  of your day-to-day life&gt;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Yes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dirty="0" smtClean="0"/>
                        <a:t>No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Cognitive 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1435100" y="1524000"/>
          <a:ext cx="694689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414"/>
                <a:gridCol w="992414"/>
                <a:gridCol w="992414"/>
                <a:gridCol w="992414"/>
                <a:gridCol w="992414"/>
                <a:gridCol w="992414"/>
                <a:gridCol w="992414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4597" marR="44597"/>
                </a:tc>
                <a:tc gridSpan="6">
                  <a:txBody>
                    <a:bodyPr/>
                    <a:lstStyle/>
                    <a:p>
                      <a:r>
                        <a:rPr lang="en-US" dirty="0" smtClean="0"/>
                        <a:t>Do you have difficulty seeing even when wearing  glasses?</a:t>
                      </a:r>
                      <a:endParaRPr lang="en-US" dirty="0"/>
                    </a:p>
                  </a:txBody>
                  <a:tcPr marL="44597" marR="44597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0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Some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Lot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Unable to 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Skipped, not asked 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Persons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Persons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 marL="44597" marR="44597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447800" y="4495800"/>
            <a:ext cx="6858000" cy="4419600"/>
          </a:xfrm>
        </p:spPr>
        <p:txBody>
          <a:bodyPr>
            <a:normAutofit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en-US" sz="2400" dirty="0" smtClean="0"/>
              <a:t>Cambodia, Canada, Kazakhstan, Maldives, Mongolia, Philippines, South Africa, Sri Lanka and United States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400" dirty="0" smtClean="0"/>
              <a:t>Samples selected purposively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Detailed analysis of responses revealed confusion by “even when wearing glasses” clause</a:t>
            </a:r>
          </a:p>
          <a:p>
            <a:r>
              <a:rPr lang="en-US" dirty="0" smtClean="0"/>
              <a:t>Difficulties in translating the clause in a consistent way across all languages</a:t>
            </a:r>
          </a:p>
          <a:p>
            <a:r>
              <a:rPr lang="en-US" dirty="0" smtClean="0"/>
              <a:t>WG SS set question identified people with difficulties not picked up by either the close or far sight questions</a:t>
            </a:r>
          </a:p>
          <a:p>
            <a:r>
              <a:rPr lang="en-US" dirty="0" smtClean="0"/>
              <a:t>Seeing someone’s face across a room had a lot of variation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seeing the picture on a coin, respondents had variable interpretation from seeing a coin in street to being a coin inspector</a:t>
            </a:r>
          </a:p>
          <a:p>
            <a:r>
              <a:rPr lang="en-US" dirty="0" smtClean="0"/>
              <a:t> Activities considered for daily activities included paid employment, housework, looking after children, watching television and sleeping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Wording change for wearing glasses to see up close i.e., Do you wear glasses for reading to see up close</a:t>
            </a:r>
          </a:p>
          <a:p>
            <a:r>
              <a:rPr lang="en-US" dirty="0" smtClean="0"/>
              <a:t>Order of questions – questions on glasses use and difficulties for far vision were placed together as well as near vision glasses use and difficulties question; age of onset and limitation in daily activities were asked in general  </a:t>
            </a:r>
          </a:p>
          <a:p>
            <a:r>
              <a:rPr lang="en-US" dirty="0" smtClean="0"/>
              <a:t>Deletion of question – glasses for other reasons, limitation of activities that are not part of day-to day life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225</TotalTime>
  <Words>1657</Words>
  <Application>Microsoft Office PowerPoint</Application>
  <PresentationFormat>On-screen Show (4:3)</PresentationFormat>
  <Paragraphs>371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VISION</vt:lpstr>
      <vt:lpstr>Objective of Vision Domain</vt:lpstr>
      <vt:lpstr>Questions Used in Cognitive Test</vt:lpstr>
      <vt:lpstr>Questions Used in Cognitive Test</vt:lpstr>
      <vt:lpstr>Questions Used in Cognitive Test</vt:lpstr>
      <vt:lpstr>Cognitive Test</vt:lpstr>
      <vt:lpstr>Cognitive Test</vt:lpstr>
      <vt:lpstr>Cognitive Test</vt:lpstr>
      <vt:lpstr>Cognitive Test</vt:lpstr>
      <vt:lpstr>Questions Used in Field Test</vt:lpstr>
      <vt:lpstr>Questions Used in Field Test</vt:lpstr>
      <vt:lpstr>Questions Used in Field Test</vt:lpstr>
      <vt:lpstr>Results - Do you have difficulty even when wearing glasses (%)</vt:lpstr>
      <vt:lpstr>Results - Do you have difficulty even when wearing glasses (%)</vt:lpstr>
      <vt:lpstr>Results – Use of glasses for distance and close vision correction (VIS_1 and VIS_3)</vt:lpstr>
      <vt:lpstr>Results - Use of glasses by severity of vision difficulty</vt:lpstr>
      <vt:lpstr>Results – vision difficulty seeing picture on a coin vs. someone’s face across the room (n=6309)</vt:lpstr>
      <vt:lpstr>Results – VIS_SS vs. difficulties on far or near vision (n= 6309)</vt:lpstr>
      <vt:lpstr>Results – degree that vision difficulty affects person’s ability to do daily activities (any degree of vision difficulty is n =1760)</vt:lpstr>
      <vt:lpstr>Results –  degree that vision difficulty affects person’s ability to do daily activities (any degree of vision difficulty, n= 1760)</vt:lpstr>
      <vt:lpstr>Recommendations</vt:lpstr>
      <vt:lpstr>Proposed Set for Vision</vt:lpstr>
    </vt:vector>
  </TitlesOfParts>
  <Company>U.S. Air Force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</dc:title>
  <dc:creator>Your User Name</dc:creator>
  <cp:lastModifiedBy>Centers for Disease Control &amp; Prevention</cp:lastModifiedBy>
  <cp:revision>39</cp:revision>
  <dcterms:created xsi:type="dcterms:W3CDTF">2010-11-02T22:19:41Z</dcterms:created>
  <dcterms:modified xsi:type="dcterms:W3CDTF">2011-03-08T12:47:29Z</dcterms:modified>
</cp:coreProperties>
</file>