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65" r:id="rId4"/>
    <p:sldId id="278" r:id="rId5"/>
    <p:sldId id="277" r:id="rId6"/>
    <p:sldId id="279" r:id="rId7"/>
    <p:sldId id="280" r:id="rId8"/>
    <p:sldId id="282" r:id="rId9"/>
    <p:sldId id="268" r:id="rId10"/>
    <p:sldId id="269" r:id="rId11"/>
    <p:sldId id="270" r:id="rId12"/>
    <p:sldId id="271" r:id="rId13"/>
    <p:sldId id="272" r:id="rId14"/>
    <p:sldId id="281" r:id="rId15"/>
    <p:sldId id="276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8CED-4E8F-4D84-B217-6209BD12F520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D00C-A493-40D6-8CEF-E36A4EF33A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6D537-58C1-43D4-84F4-56F34C307B17}" type="datetimeFigureOut">
              <a:rPr lang="en-US" smtClean="0"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C31A7-1011-406B-A52E-D0C44A740C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C31A7-1011-406B-A52E-D0C44A740CC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3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616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3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67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24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4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6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939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12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95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9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E1E8-C066-44CF-B8FE-61A58BF63451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76F5-269B-46B9-A892-B0B77E7E1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150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.m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70C0"/>
                </a:solidFill>
              </a:rPr>
              <a:t/>
            </a:r>
            <a:br>
              <a:rPr lang="en-US" sz="4900" b="1" dirty="0" smtClean="0">
                <a:solidFill>
                  <a:srgbClr val="0070C0"/>
                </a:solidFill>
              </a:rPr>
            </a:br>
            <a:r>
              <a:rPr lang="en-US" sz="4900" b="1" dirty="0" smtClean="0">
                <a:solidFill>
                  <a:srgbClr val="0516BB"/>
                </a:solidFill>
              </a:rPr>
              <a:t>HEARING DOMAIN</a:t>
            </a:r>
            <a:r>
              <a:rPr lang="en-US" sz="4900" b="1" dirty="0" smtClean="0">
                <a:solidFill>
                  <a:srgbClr val="0070C0"/>
                </a:solidFill>
              </a:rPr>
              <a:t/>
            </a:r>
            <a:br>
              <a:rPr lang="en-US" sz="4900" b="1" dirty="0" smtClean="0">
                <a:solidFill>
                  <a:srgbClr val="0070C0"/>
                </a:solidFill>
              </a:rPr>
            </a:br>
            <a:r>
              <a:rPr lang="en-US" sz="4900" b="1" dirty="0" smtClean="0">
                <a:solidFill>
                  <a:srgbClr val="0070C0"/>
                </a:solidFill>
              </a:rPr>
              <a:t>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GB" sz="4000" dirty="0" smtClean="0">
                <a:solidFill>
                  <a:srgbClr val="0070C0"/>
                </a:solidFill>
              </a:rPr>
              <a:t>10th Washington Group meeting Luxembourg 3-5 November 2010</a:t>
            </a:r>
            <a:r>
              <a:rPr lang="en-US" sz="5400" dirty="0" smtClean="0">
                <a:solidFill>
                  <a:srgbClr val="000099"/>
                </a:solidFill>
              </a:rPr>
              <a:t/>
            </a:r>
            <a:br>
              <a:rPr lang="en-US" sz="5400" dirty="0" smtClean="0">
                <a:solidFill>
                  <a:srgbClr val="000099"/>
                </a:solidFill>
              </a:rPr>
            </a:br>
            <a:endParaRPr lang="en-US" sz="49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95800"/>
            <a:ext cx="6400800" cy="1295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B.Tserenkhand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National Statistical Office of Mongolia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1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087" y="-552450"/>
            <a:ext cx="3008313" cy="116205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FIELD TESTING</a:t>
            </a:r>
            <a:endParaRPr lang="en-ZA" sz="3200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46249" y="654051"/>
            <a:ext cx="5111751" cy="793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070C0"/>
                </a:solidFill>
              </a:rPr>
              <a:t>Hear in noise by HEAR_SS</a:t>
            </a:r>
            <a:endParaRPr lang="en-US" sz="3600" b="1" dirty="0"/>
          </a:p>
        </p:txBody>
      </p:sp>
      <p:sp>
        <p:nvSpPr>
          <p:cNvPr id="8196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572000"/>
            <a:ext cx="8305799" cy="4691063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Char char="•"/>
            </a:pPr>
            <a:r>
              <a:rPr lang="en-ZA" sz="1200" dirty="0" smtClean="0">
                <a:solidFill>
                  <a:srgbClr val="0070C0"/>
                </a:solidFill>
              </a:rPr>
              <a:t> </a:t>
            </a:r>
            <a:r>
              <a:rPr lang="en-ZA" sz="2000" b="1" dirty="0" smtClean="0">
                <a:solidFill>
                  <a:srgbClr val="0070C0"/>
                </a:solidFill>
              </a:rPr>
              <a:t>Hear in noise picks up more people (386 people missed by HEAR_SS)</a:t>
            </a:r>
          </a:p>
          <a:p>
            <a:pPr>
              <a:spcAft>
                <a:spcPct val="20000"/>
              </a:spcAft>
              <a:buFontTx/>
              <a:buChar char="•"/>
            </a:pPr>
            <a:r>
              <a:rPr lang="en-ZA" sz="2000" b="1" dirty="0" smtClean="0">
                <a:solidFill>
                  <a:srgbClr val="0070C0"/>
                </a:solidFill>
              </a:rPr>
              <a:t>65 people missed on hearing in noise that are picked up by HEAR_SS (? other aspects of hearing – e.g. tinnitus)</a:t>
            </a:r>
          </a:p>
        </p:txBody>
      </p:sp>
      <p:graphicFrame>
        <p:nvGraphicFramePr>
          <p:cNvPr id="8438" name="Group 246"/>
          <p:cNvGraphicFramePr>
            <a:graphicFrameLocks noGrp="1"/>
          </p:cNvGraphicFramePr>
          <p:nvPr/>
        </p:nvGraphicFramePr>
        <p:xfrm>
          <a:off x="293686" y="1323021"/>
          <a:ext cx="8240714" cy="3020379"/>
        </p:xfrm>
        <a:graphic>
          <a:graphicData uri="http://schemas.openxmlformats.org/drawingml/2006/table">
            <a:tbl>
              <a:tblPr/>
              <a:tblGrid>
                <a:gridCol w="1295401"/>
                <a:gridCol w="1153490"/>
                <a:gridCol w="1036568"/>
                <a:gridCol w="1153182"/>
                <a:gridCol w="1243881"/>
                <a:gridCol w="1179096"/>
                <a:gridCol w="1179096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 in noisier room (HEAR_4)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some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 of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cannot do at all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HEAR_SS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5255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5648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some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357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 of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5321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6272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FIELD TESTING</a:t>
            </a:r>
            <a:endParaRPr lang="en-ZA" sz="3200" dirty="0" smtClean="0">
              <a:solidFill>
                <a:srgbClr val="0516BB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738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4000" dirty="0" smtClean="0">
                <a:solidFill>
                  <a:srgbClr val="0516BB"/>
                </a:solidFill>
              </a:rPr>
              <a:t>Impact of age on hearing difficulties</a:t>
            </a:r>
            <a:endParaRPr lang="en-US" sz="4000" dirty="0"/>
          </a:p>
        </p:txBody>
      </p:sp>
      <p:pic>
        <p:nvPicPr>
          <p:cNvPr id="6" name="Object 2" descr="Bar chart showing responses to HEAR_SS, difficulty hearing quiet room, and difficulty hearing noisy room questions by age categor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496300" cy="491013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6"/>
          <p:cNvSpPr>
            <a:spLocks noGrp="1"/>
          </p:cNvSpPr>
          <p:nvPr>
            <p:ph type="title"/>
          </p:nvPr>
        </p:nvSpPr>
        <p:spPr>
          <a:xfrm>
            <a:off x="5907087" y="742950"/>
            <a:ext cx="3008313" cy="1162050"/>
          </a:xfrm>
        </p:spPr>
        <p:txBody>
          <a:bodyPr>
            <a:normAutofit fontScale="90000"/>
          </a:bodyPr>
          <a:lstStyle/>
          <a:p>
            <a:pPr lvl="0" algn="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FIELD TESTING</a:t>
            </a:r>
            <a:r>
              <a:rPr lang="en-US" sz="9600" b="0" dirty="0" smtClean="0"/>
              <a:t/>
            </a:r>
            <a:br>
              <a:rPr lang="en-US" sz="9600" b="0" dirty="0" smtClean="0"/>
            </a:br>
            <a:endParaRPr lang="en-US" sz="96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577851"/>
            <a:ext cx="7543801" cy="793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2900" b="1" dirty="0" smtClean="0">
                <a:solidFill>
                  <a:srgbClr val="0516BB"/>
                </a:solidFill>
              </a:rPr>
              <a:t>Impact of hearing difficulty on daily activities</a:t>
            </a:r>
            <a:endParaRPr lang="en-US" sz="2900" b="1" dirty="0"/>
          </a:p>
        </p:txBody>
      </p:sp>
      <p:sp>
        <p:nvSpPr>
          <p:cNvPr id="11268" name="Text Placeholder 8"/>
          <p:cNvSpPr>
            <a:spLocks noGrp="1"/>
          </p:cNvSpPr>
          <p:nvPr>
            <p:ph type="body" sz="half" idx="2"/>
          </p:nvPr>
        </p:nvSpPr>
        <p:spPr>
          <a:xfrm>
            <a:off x="228600" y="4419600"/>
            <a:ext cx="8077199" cy="19050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ZA" sz="2000" b="1" dirty="0" smtClean="0">
                <a:solidFill>
                  <a:srgbClr val="0070C0"/>
                </a:solidFill>
              </a:rPr>
              <a:t>No and some difficulty on SS = no impact</a:t>
            </a:r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ZA" sz="2000" b="1" dirty="0" smtClean="0">
                <a:solidFill>
                  <a:srgbClr val="0070C0"/>
                </a:solidFill>
              </a:rPr>
              <a:t>A lot of diff --&gt; no impact = ? Effect of noise (false positives?)</a:t>
            </a:r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ZA" sz="2000" b="1" dirty="0" smtClean="0">
                <a:solidFill>
                  <a:srgbClr val="0070C0"/>
                </a:solidFill>
              </a:rPr>
              <a:t>162 have an impact but no diff on HEAR_SS – Impact of other domain difficulties? </a:t>
            </a:r>
          </a:p>
          <a:p>
            <a:pPr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ZA" sz="2000" b="1" dirty="0" smtClean="0">
                <a:solidFill>
                  <a:srgbClr val="0070C0"/>
                </a:solidFill>
              </a:rPr>
              <a:t>Cannot do + a little impact = Deaf people? 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ZA" sz="2000" b="1" dirty="0" smtClean="0">
              <a:solidFill>
                <a:srgbClr val="FF9933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endParaRPr lang="en-ZA" sz="2000" b="1" dirty="0" smtClean="0">
              <a:solidFill>
                <a:srgbClr val="FF9933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endParaRPr lang="en-ZA" sz="2000" b="1" dirty="0" smtClean="0">
              <a:solidFill>
                <a:srgbClr val="FF9933"/>
              </a:solidFill>
            </a:endParaRPr>
          </a:p>
        </p:txBody>
      </p:sp>
      <p:graphicFrame>
        <p:nvGraphicFramePr>
          <p:cNvPr id="11612" name="Group 348"/>
          <p:cNvGraphicFramePr>
            <a:graphicFrameLocks noGrp="1"/>
          </p:cNvGraphicFramePr>
          <p:nvPr/>
        </p:nvGraphicFramePr>
        <p:xfrm>
          <a:off x="395288" y="1143000"/>
          <a:ext cx="8353425" cy="3240088"/>
        </p:xfrm>
        <a:graphic>
          <a:graphicData uri="http://schemas.openxmlformats.org/drawingml/2006/table">
            <a:tbl>
              <a:tblPr/>
              <a:tblGrid>
                <a:gridCol w="1477962"/>
                <a:gridCol w="1201738"/>
                <a:gridCol w="1335087"/>
                <a:gridCol w="1441450"/>
                <a:gridCol w="1531938"/>
                <a:gridCol w="13652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Impact on daily activities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HEAR_SS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not at all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little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completely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391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some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 of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cannot do at all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1025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rgbClr val="0516BB"/>
                </a:solidFill>
              </a:rPr>
              <a:t>Main findings for Heari</a:t>
            </a:r>
            <a:r>
              <a:rPr lang="en-ZA" b="1" dirty="0" smtClean="0">
                <a:solidFill>
                  <a:srgbClr val="0516BB"/>
                </a:solidFill>
              </a:rPr>
              <a:t>ng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Intent of questions are understood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hearing in noise is more difficult activity than hearing in quiet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HEAR_SS is somewhere in between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Some but relatively small confusion with hearing aid clause</a:t>
            </a:r>
          </a:p>
          <a:p>
            <a:r>
              <a:rPr lang="en-ZA" b="1" dirty="0" smtClean="0">
                <a:solidFill>
                  <a:srgbClr val="0070C0"/>
                </a:solidFill>
              </a:rPr>
              <a:t>No major differences between countries of the pilot testing</a:t>
            </a:r>
          </a:p>
          <a:p>
            <a:endParaRPr lang="en-Z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PILOT TESTING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rgbClr val="0516BB"/>
                </a:solidFill>
              </a:rPr>
              <a:t>Recommendation</a:t>
            </a:r>
            <a:endParaRPr lang="en-ZA" b="1" dirty="0" smtClean="0">
              <a:solidFill>
                <a:srgbClr val="0516BB"/>
              </a:solidFill>
            </a:endParaRP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37337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Retain the three questions, but possibly change the order where the question about using a hearing aid is asked as the first question </a:t>
            </a:r>
          </a:p>
          <a:p>
            <a:r>
              <a:rPr lang="en-ZA" sz="3600" dirty="0" smtClean="0">
                <a:solidFill>
                  <a:srgbClr val="0070C0"/>
                </a:solidFill>
              </a:rPr>
              <a:t>The revised extended set of questions for hearing include two options</a:t>
            </a:r>
          </a:p>
          <a:p>
            <a:pPr lvl="1"/>
            <a:endParaRPr lang="en-ZA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ZA" dirty="0" smtClean="0">
              <a:solidFill>
                <a:srgbClr val="0070C0"/>
              </a:solidFill>
            </a:endParaRPr>
          </a:p>
          <a:p>
            <a:pPr lvl="1"/>
            <a:endParaRPr lang="en-Z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PILOT TESTING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516BB"/>
                </a:solidFill>
              </a:rPr>
              <a:t>Proposed extended set for hearing:</a:t>
            </a:r>
            <a:br>
              <a:rPr lang="en-ZA" b="1" dirty="0" smtClean="0">
                <a:solidFill>
                  <a:srgbClr val="0516BB"/>
                </a:solidFill>
              </a:rPr>
            </a:br>
            <a:r>
              <a:rPr lang="en-ZA" b="1" dirty="0" smtClean="0">
                <a:solidFill>
                  <a:srgbClr val="0516BB"/>
                </a:solidFill>
              </a:rPr>
              <a:t>Option 1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3429000"/>
          </a:xfrm>
        </p:spPr>
        <p:txBody>
          <a:bodyPr>
            <a:normAutofit lnSpcReduction="10000"/>
          </a:bodyPr>
          <a:lstStyle/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HEAR_1  Do you use a hearing aid? </a:t>
            </a:r>
            <a:r>
              <a:rPr lang="en-US" b="1" i="1" dirty="0" smtClean="0">
                <a:solidFill>
                  <a:srgbClr val="0070C0"/>
                </a:solidFill>
              </a:rPr>
              <a:t>(If yes, use h/aid clause in subsequent questions)</a:t>
            </a:r>
            <a:endParaRPr lang="en-ZA" b="1" i="1" dirty="0" smtClean="0">
              <a:solidFill>
                <a:srgbClr val="0070C0"/>
              </a:solidFill>
            </a:endParaRPr>
          </a:p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HEAR_2  How often do you use your hearing aid(s)?</a:t>
            </a:r>
            <a:endParaRPr lang="en-ZA" b="1" dirty="0" smtClean="0">
              <a:solidFill>
                <a:srgbClr val="0070C0"/>
              </a:solidFill>
            </a:endParaRPr>
          </a:p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HEAR_SS   Do you have difficulty hearing [even when wearing your hearing aid]? </a:t>
            </a:r>
            <a:endParaRPr lang="en-ZA" b="1" dirty="0" smtClean="0">
              <a:solidFill>
                <a:srgbClr val="0070C0"/>
              </a:solidFill>
            </a:endParaRPr>
          </a:p>
          <a:p>
            <a:endParaRPr lang="en-ZA" b="1" dirty="0" smtClean="0"/>
          </a:p>
          <a:p>
            <a:endParaRPr lang="en-Z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PILOT TESTING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516BB"/>
                </a:solidFill>
              </a:rPr>
              <a:t>Proposed extended set for hearing: Option 1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077200" cy="3505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HEAR_3  Do you have difficulty hearing what is said in a conversation with one other person in a quiet room [even when wearing your hearing aid(s)]?</a:t>
            </a:r>
            <a:endParaRPr lang="en-ZA" b="1" dirty="0" smtClean="0">
              <a:solidFill>
                <a:srgbClr val="0070C0"/>
              </a:solidFill>
            </a:endParaRPr>
          </a:p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HEAR_4  Do you have difficulty hearing what is said in a conversation with one other person in a noisier room [even when wearing your hearing aid(s)]?</a:t>
            </a:r>
            <a:endParaRPr lang="en-ZA" b="1" dirty="0" smtClean="0">
              <a:solidFill>
                <a:srgbClr val="0070C0"/>
              </a:solidFill>
            </a:endParaRPr>
          </a:p>
          <a:p>
            <a:endParaRPr lang="en-ZA" b="1" dirty="0" smtClean="0"/>
          </a:p>
          <a:p>
            <a:endParaRPr lang="en-Z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PILOT TESTING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516BB"/>
                </a:solidFill>
              </a:rPr>
              <a:t/>
            </a:r>
            <a:br>
              <a:rPr lang="en-ZA" b="1" dirty="0" smtClean="0">
                <a:solidFill>
                  <a:srgbClr val="0516BB"/>
                </a:solidFill>
              </a:rPr>
            </a:br>
            <a:r>
              <a:rPr lang="en-ZA" b="1" dirty="0" smtClean="0">
                <a:solidFill>
                  <a:srgbClr val="0516BB"/>
                </a:solidFill>
              </a:rPr>
              <a:t>Proposed extended set for hearing: Option 2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359251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HEAR_1  Do you use a hearing aid? (</a:t>
            </a:r>
            <a:r>
              <a:rPr lang="en-US" b="1" i="1" dirty="0" smtClean="0">
                <a:solidFill>
                  <a:srgbClr val="0070C0"/>
                </a:solidFill>
              </a:rPr>
              <a:t>If yes, use h/aid clause in HEAR_SS)</a:t>
            </a:r>
            <a:endParaRPr lang="en-ZA" b="1" dirty="0" smtClean="0">
              <a:solidFill>
                <a:srgbClr val="0070C0"/>
              </a:solidFill>
            </a:endParaRPr>
          </a:p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HEAR_2  How often do you use your hearing aid(s)?</a:t>
            </a:r>
            <a:endParaRPr lang="en-ZA" b="1" dirty="0" smtClean="0">
              <a:solidFill>
                <a:srgbClr val="0070C0"/>
              </a:solidFill>
            </a:endParaRPr>
          </a:p>
          <a:p>
            <a:pPr>
              <a:spcAft>
                <a:spcPct val="300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HEAR_SS   Do you have difficulty hearing [even when wearing your hearing aid]?</a:t>
            </a:r>
            <a:endParaRPr lang="en-ZA" b="1" dirty="0" smtClean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PILOT TESTING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THANK YOU FOR YOUR ATTENTION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www.nso.mn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0"/>
            <a:ext cx="3200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bg1"/>
                </a:solidFill>
              </a:rPr>
              <a:t>HEARING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56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516BB"/>
                </a:solidFill>
              </a:rPr>
              <a:t>Hearing is a sense that includes a number of specific functions – perception of loudness, pitch, discrimination of speech signals, and localization of sounds.</a:t>
            </a:r>
          </a:p>
          <a:p>
            <a:r>
              <a:rPr lang="en-US" sz="3600" dirty="0" smtClean="0">
                <a:solidFill>
                  <a:srgbClr val="0516BB"/>
                </a:solidFill>
              </a:rPr>
              <a:t>Hearing is not a simple sensory function and a hearing loss is not easily rectified by the use of a hearing aid.</a:t>
            </a:r>
          </a:p>
          <a:p>
            <a:r>
              <a:rPr lang="en-US" sz="3600" dirty="0" smtClean="0">
                <a:solidFill>
                  <a:srgbClr val="0516BB"/>
                </a:solidFill>
              </a:rPr>
              <a:t>Hearing is a body function classified under ICF</a:t>
            </a:r>
            <a:endParaRPr lang="en-US" sz="3600" dirty="0">
              <a:solidFill>
                <a:srgbClr val="0516B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579438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US" sz="3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COGNITIVE</a:t>
            </a:r>
            <a:r>
              <a:rPr lang="en-US" sz="3600" b="1" i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TESTING</a:t>
            </a:r>
            <a:br>
              <a:rPr lang="en-US" sz="3600" b="1" i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ZA" b="1" dirty="0">
              <a:solidFill>
                <a:srgbClr val="0516BB"/>
              </a:solidFill>
            </a:endParaRP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464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sz="40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Questions tested </a:t>
            </a:r>
          </a:p>
          <a:p>
            <a:r>
              <a:rPr lang="en-ZA" sz="3600" b="1" dirty="0" smtClean="0">
                <a:solidFill>
                  <a:srgbClr val="0070C0"/>
                </a:solidFill>
              </a:rPr>
              <a:t>Difficulty hearing with use of hearing aid</a:t>
            </a:r>
          </a:p>
          <a:p>
            <a:r>
              <a:rPr lang="en-ZA" sz="3600" b="1" dirty="0" smtClean="0">
                <a:solidFill>
                  <a:srgbClr val="0070C0"/>
                </a:solidFill>
              </a:rPr>
              <a:t>Use of a hearing aid</a:t>
            </a:r>
          </a:p>
          <a:p>
            <a:r>
              <a:rPr lang="en-ZA" sz="3600" b="1" dirty="0" smtClean="0">
                <a:solidFill>
                  <a:srgbClr val="0070C0"/>
                </a:solidFill>
              </a:rPr>
              <a:t>Hearing in noise</a:t>
            </a:r>
          </a:p>
          <a:p>
            <a:r>
              <a:rPr lang="en-ZA" sz="3600" b="1" dirty="0" smtClean="0">
                <a:solidFill>
                  <a:srgbClr val="0070C0"/>
                </a:solidFill>
              </a:rPr>
              <a:t>Hearing in quiet</a:t>
            </a:r>
          </a:p>
          <a:p>
            <a:endParaRPr lang="en-ZA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655638"/>
          </a:xfrm>
        </p:spPr>
        <p:txBody>
          <a:bodyPr>
            <a:normAutofit/>
          </a:bodyPr>
          <a:lstStyle/>
          <a:p>
            <a:pPr algn="r"/>
            <a:r>
              <a:rPr lang="en-US" sz="32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COGNITIVE</a:t>
            </a:r>
            <a:r>
              <a:rPr lang="en-US" sz="3200" b="1" i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TESTING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Conclusions from cognitive test results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The first question was kept unchanged as it forms part of the WG Short Set of questions.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The questions on use and frequency of use of a hearing aid were left unchanged.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The two questions on hearing in noise and in quiet were reversed starting with ‘hearing in a quiet room’.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FIELD TESTING</a:t>
            </a:r>
            <a:endParaRPr lang="en-US" sz="3200" b="1" dirty="0">
              <a:solidFill>
                <a:srgbClr val="0516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Field test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HEAR_SS Do you have difficulty hearing, even when using a hearing aid?</a:t>
            </a:r>
            <a:r>
              <a:rPr lang="en-GB" i="1" dirty="0" smtClean="0"/>
              <a:t>-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0516BB"/>
                </a:solidFill>
              </a:rPr>
              <a:t>no difficulty, some difficulty, a lot of difficulty, cannot do at all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HEAR_1 Do you use a hearing aid? </a:t>
            </a:r>
            <a:r>
              <a:rPr lang="en-US" i="1" dirty="0" smtClean="0">
                <a:solidFill>
                  <a:srgbClr val="0516BB"/>
                </a:solidFill>
              </a:rPr>
              <a:t>– yes, no, refused, don’t know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HEAR_2 How often do you use your hearing aid(s)? </a:t>
            </a:r>
            <a:r>
              <a:rPr lang="en-US" i="1" dirty="0" smtClean="0">
                <a:solidFill>
                  <a:srgbClr val="0516BB"/>
                </a:solidFill>
              </a:rPr>
              <a:t>- all of the time, some of the time, rarely, never, refused, don’t know</a:t>
            </a:r>
            <a:endParaRPr lang="en-US" i="1" dirty="0">
              <a:solidFill>
                <a:srgbClr val="0516B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FIELD TESTING</a:t>
            </a:r>
            <a:endParaRPr lang="en-US" sz="3200" b="1" dirty="0">
              <a:solidFill>
                <a:srgbClr val="0516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9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Field test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HEAR_3 Do you have difficulty hearing what is said in a conversation with one other person in a quiet room [even when wearing your hearing aid(s)]?</a:t>
            </a:r>
            <a:r>
              <a:rPr lang="en-GB" i="1" dirty="0" smtClean="0">
                <a:solidFill>
                  <a:srgbClr val="0516BB"/>
                </a:solidFill>
              </a:rPr>
              <a:t>- no difficulty, some difficulty, a lot of difficulty, cannot do at all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HEAR_4 Do you have difficulty hearing what is said in a conversation with one other person in a noisier room [even when wearing your hearing aid(s)]? </a:t>
            </a:r>
            <a:r>
              <a:rPr lang="en-US" i="1" dirty="0" smtClean="0">
                <a:solidFill>
                  <a:srgbClr val="0516BB"/>
                </a:solidFill>
              </a:rPr>
              <a:t>- </a:t>
            </a:r>
            <a:r>
              <a:rPr lang="en-GB" i="1" dirty="0" smtClean="0">
                <a:solidFill>
                  <a:srgbClr val="0516BB"/>
                </a:solidFill>
              </a:rPr>
              <a:t>no difficulty, some difficulty, a lot of difficulty, cannot do at all</a:t>
            </a:r>
            <a:endParaRPr lang="en-US" i="1" dirty="0">
              <a:solidFill>
                <a:srgbClr val="0516B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0" y="0"/>
            <a:ext cx="3810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FIELD TESTING</a:t>
            </a:r>
            <a:endParaRPr lang="en-US" sz="3200" b="1" dirty="0">
              <a:solidFill>
                <a:srgbClr val="0516B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Field test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HEAR_5 How old were you when the difficulty hearing began?</a:t>
            </a:r>
            <a:r>
              <a:rPr lang="en-GB" i="1" dirty="0" smtClean="0">
                <a:solidFill>
                  <a:srgbClr val="0516BB"/>
                </a:solidFill>
              </a:rPr>
              <a:t>- age in years, refused, </a:t>
            </a:r>
            <a:r>
              <a:rPr lang="en-US" i="1" dirty="0" smtClean="0">
                <a:solidFill>
                  <a:srgbClr val="0516BB"/>
                </a:solidFill>
              </a:rPr>
              <a:t>don’t know</a:t>
            </a:r>
            <a:endParaRPr lang="en-GB" i="1" dirty="0" smtClean="0">
              <a:solidFill>
                <a:srgbClr val="0516B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HEAR_6 How much does your difficulty hearing limit your ability to carry out daily activities? </a:t>
            </a:r>
            <a:r>
              <a:rPr lang="en-US" i="1" dirty="0" smtClean="0">
                <a:solidFill>
                  <a:srgbClr val="0516BB"/>
                </a:solidFill>
              </a:rPr>
              <a:t>- not at all, a little, a lot, completely, </a:t>
            </a:r>
            <a:r>
              <a:rPr lang="en-GB" i="1" dirty="0" smtClean="0">
                <a:solidFill>
                  <a:srgbClr val="0516BB"/>
                </a:solidFill>
              </a:rPr>
              <a:t>refused, </a:t>
            </a:r>
            <a:r>
              <a:rPr lang="en-US" i="1" dirty="0" smtClean="0">
                <a:solidFill>
                  <a:srgbClr val="0516BB"/>
                </a:solidFill>
              </a:rPr>
              <a:t>don’t know</a:t>
            </a:r>
            <a:endParaRPr lang="en-US" i="1" dirty="0">
              <a:solidFill>
                <a:srgbClr val="0516B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4572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FIELD TESTING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446088" indent="-446088">
              <a:spcAft>
                <a:spcPct val="20000"/>
              </a:spcAft>
              <a:buNone/>
            </a:pPr>
            <a:r>
              <a:rPr lang="en-US" sz="3900" b="1" kern="1200" dirty="0" smtClean="0">
                <a:solidFill>
                  <a:srgbClr val="0516BB"/>
                </a:solidFill>
                <a:latin typeface="+mn-lt"/>
                <a:ea typeface="+mn-ea"/>
                <a:cs typeface="+mn-cs"/>
              </a:rPr>
              <a:t>Field test results</a:t>
            </a:r>
          </a:p>
          <a:p>
            <a:pPr marL="446088" indent="-446088">
              <a:spcAft>
                <a:spcPct val="20000"/>
              </a:spcAft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HEAR_SS</a:t>
            </a:r>
            <a:r>
              <a:rPr lang="en-US" dirty="0" smtClean="0">
                <a:solidFill>
                  <a:srgbClr val="0070C0"/>
                </a:solidFill>
              </a:rPr>
              <a:t> Across pilot test countries 90 percent of respondents reported “no difficulty” in hearing, Cambodia and Kazakhstan showed the lowest rate of “no difficulty” 87 percent.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Very few respondents use a hearing aid – 35 in total across all countries. Only 7 respondents reported using their hearing aid all the time, and 13 using it some of the time. A further 8 respondents rarely or never used their hearing 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35687" y="-533400"/>
            <a:ext cx="3008313" cy="11620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FIELD TESTING</a:t>
            </a:r>
            <a:endParaRPr lang="en-ZA" sz="3200" dirty="0" smtClean="0">
              <a:solidFill>
                <a:srgbClr val="0516BB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28800" y="533400"/>
            <a:ext cx="5492751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600" b="1" dirty="0" smtClean="0">
                <a:solidFill>
                  <a:srgbClr val="0516BB"/>
                </a:solidFill>
              </a:rPr>
              <a:t>Hear in quiet by HEAR_SS</a:t>
            </a:r>
            <a:endParaRPr lang="en-US" sz="3600" b="1" dirty="0"/>
          </a:p>
        </p:txBody>
      </p:sp>
      <p:sp>
        <p:nvSpPr>
          <p:cNvPr id="7172" name="Text Placeholder 11"/>
          <p:cNvSpPr>
            <a:spLocks noGrp="1"/>
          </p:cNvSpPr>
          <p:nvPr>
            <p:ph type="body" sz="half" idx="2"/>
          </p:nvPr>
        </p:nvSpPr>
        <p:spPr>
          <a:xfrm>
            <a:off x="152400" y="4648200"/>
            <a:ext cx="8077199" cy="15366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r>
              <a:rPr lang="en-ZA" sz="1800" b="1" dirty="0" smtClean="0">
                <a:solidFill>
                  <a:srgbClr val="0516BB"/>
                </a:solidFill>
              </a:rPr>
              <a:t>More people have difficulty on HEAR_SS than in quiet (289 missed by quiet Q)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r>
              <a:rPr lang="en-ZA" sz="1800" b="1" dirty="0" smtClean="0">
                <a:solidFill>
                  <a:srgbClr val="0516BB"/>
                </a:solidFill>
              </a:rPr>
              <a:t>115 missed on HEAR_SS: hearing aid clause? 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Tx/>
              <a:buChar char="•"/>
            </a:pPr>
            <a:r>
              <a:rPr lang="en-ZA" sz="1800" b="1" dirty="0" smtClean="0">
                <a:solidFill>
                  <a:srgbClr val="0516BB"/>
                </a:solidFill>
              </a:rPr>
              <a:t>21 respondents with no diff on HEAR_SS but a ‘lot of diff’ and ‘cannot do’ on hear in quiet. </a:t>
            </a:r>
          </a:p>
        </p:txBody>
      </p:sp>
      <p:graphicFrame>
        <p:nvGraphicFramePr>
          <p:cNvPr id="7416" name="Group 248"/>
          <p:cNvGraphicFramePr>
            <a:graphicFrameLocks noGrp="1"/>
          </p:cNvGraphicFramePr>
          <p:nvPr/>
        </p:nvGraphicFramePr>
        <p:xfrm>
          <a:off x="152398" y="1260156"/>
          <a:ext cx="8464552" cy="3235644"/>
        </p:xfrm>
        <a:graphic>
          <a:graphicData uri="http://schemas.openxmlformats.org/drawingml/2006/table">
            <a:tbl>
              <a:tblPr/>
              <a:tblGrid>
                <a:gridCol w="1412919"/>
                <a:gridCol w="1257368"/>
                <a:gridCol w="1037005"/>
                <a:gridCol w="1153668"/>
                <a:gridCol w="1244406"/>
                <a:gridCol w="1179593"/>
                <a:gridCol w="1179593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 in quiet room 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HEAR_3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some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 of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cannot do at all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16BB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HEAR_SS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16BB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5543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5658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some diff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lot of diff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5833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373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6283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View and ArcInf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PDA болон Smartphone ашиглан статистик мэдээллийг цуглуулах - Copy</Template>
  <TotalTime>587</TotalTime>
  <Words>1032</Words>
  <Application>Microsoft Office PowerPoint</Application>
  <PresentationFormat>On-screen Show (4:3)</PresentationFormat>
  <Paragraphs>202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ArcView and ArcInfo</vt:lpstr>
      <vt:lpstr> HEARING DOMAIN   10th Washington Group meeting Luxembourg 3-5 November 2010 </vt:lpstr>
      <vt:lpstr> HEARING </vt:lpstr>
      <vt:lpstr>COGNITIVE TESTING </vt:lpstr>
      <vt:lpstr>COGNITIVE TESTING</vt:lpstr>
      <vt:lpstr>FIELD TESTING</vt:lpstr>
      <vt:lpstr>FIELD TESTING</vt:lpstr>
      <vt:lpstr>FIELD TESTING</vt:lpstr>
      <vt:lpstr>FIELD TESTING</vt:lpstr>
      <vt:lpstr>FIELD TESTING</vt:lpstr>
      <vt:lpstr>FIELD TESTING</vt:lpstr>
      <vt:lpstr>FIELD TESTING</vt:lpstr>
      <vt:lpstr>FIELD TESTING </vt:lpstr>
      <vt:lpstr>Main findings for Hearing</vt:lpstr>
      <vt:lpstr>Recommendation</vt:lpstr>
      <vt:lpstr>Proposed extended set for hearing: Option 1</vt:lpstr>
      <vt:lpstr>Proposed extended set for hearing: Option 1</vt:lpstr>
      <vt:lpstr> Proposed extended set for hearing: Option 2</vt:lpstr>
      <vt:lpstr>   THANK YOU FOR YOUR ATTENTION   www.nso.mn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Census 2010</dc:title>
  <dc:creator>zolo</dc:creator>
  <cp:lastModifiedBy>Centers for Disease Control &amp; Prevention</cp:lastModifiedBy>
  <cp:revision>73</cp:revision>
  <dcterms:created xsi:type="dcterms:W3CDTF">2010-09-02T08:44:51Z</dcterms:created>
  <dcterms:modified xsi:type="dcterms:W3CDTF">2011-03-08T13:58:39Z</dcterms:modified>
</cp:coreProperties>
</file>