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2"/>
    <p:sldMasterId id="2147483699" r:id="rId3"/>
  </p:sldMasterIdLst>
  <p:notesMasterIdLst>
    <p:notesMasterId r:id="rId51"/>
  </p:notesMasterIdLst>
  <p:handoutMasterIdLst>
    <p:handoutMasterId r:id="rId52"/>
  </p:handoutMasterIdLst>
  <p:sldIdLst>
    <p:sldId id="399" r:id="rId4"/>
    <p:sldId id="326" r:id="rId5"/>
    <p:sldId id="356" r:id="rId6"/>
    <p:sldId id="346" r:id="rId7"/>
    <p:sldId id="373" r:id="rId8"/>
    <p:sldId id="375" r:id="rId9"/>
    <p:sldId id="385" r:id="rId10"/>
    <p:sldId id="386" r:id="rId11"/>
    <p:sldId id="352" r:id="rId12"/>
    <p:sldId id="377" r:id="rId13"/>
    <p:sldId id="383" r:id="rId14"/>
    <p:sldId id="374" r:id="rId15"/>
    <p:sldId id="378" r:id="rId16"/>
    <p:sldId id="376" r:id="rId17"/>
    <p:sldId id="409" r:id="rId18"/>
    <p:sldId id="379" r:id="rId19"/>
    <p:sldId id="380" r:id="rId20"/>
    <p:sldId id="381" r:id="rId21"/>
    <p:sldId id="382" r:id="rId22"/>
    <p:sldId id="390" r:id="rId23"/>
    <p:sldId id="357" r:id="rId24"/>
    <p:sldId id="325" r:id="rId25"/>
    <p:sldId id="323" r:id="rId26"/>
    <p:sldId id="408" r:id="rId27"/>
    <p:sldId id="363" r:id="rId28"/>
    <p:sldId id="410" r:id="rId29"/>
    <p:sldId id="314" r:id="rId30"/>
    <p:sldId id="411" r:id="rId31"/>
    <p:sldId id="315" r:id="rId32"/>
    <p:sldId id="317" r:id="rId33"/>
    <p:sldId id="407" r:id="rId34"/>
    <p:sldId id="316" r:id="rId35"/>
    <p:sldId id="372" r:id="rId36"/>
    <p:sldId id="388" r:id="rId37"/>
    <p:sldId id="389" r:id="rId38"/>
    <p:sldId id="368" r:id="rId39"/>
    <p:sldId id="371" r:id="rId40"/>
    <p:sldId id="369" r:id="rId41"/>
    <p:sldId id="370" r:id="rId42"/>
    <p:sldId id="263" r:id="rId43"/>
    <p:sldId id="401" r:id="rId44"/>
    <p:sldId id="402" r:id="rId45"/>
    <p:sldId id="403" r:id="rId46"/>
    <p:sldId id="404" r:id="rId47"/>
    <p:sldId id="405" r:id="rId48"/>
    <p:sldId id="406" r:id="rId49"/>
    <p:sldId id="262" r:id="rId50"/>
  </p:sldIdLst>
  <p:sldSz cx="9144000" cy="6858000" type="screen4x3"/>
  <p:notesSz cx="7077075" cy="9363075"/>
  <p:embeddedFontLst>
    <p:embeddedFont>
      <p:font typeface="Myriad Web Pro" panose="020B0503030403020204" pitchFamily="34" charset="0"/>
      <p:regular r:id="rId53"/>
      <p:bold r:id="rId54"/>
      <p:italic r:id="rId55"/>
    </p:embeddedFont>
    <p:embeddedFont>
      <p:font typeface="Calibri" panose="020F0502020204030204" pitchFamily="34" charset="0"/>
      <p:regular r:id="rId56"/>
      <p:bold r:id="rId57"/>
      <p:italic r:id="rId58"/>
      <p:boldItalic r:id="rId59"/>
    </p:embeddedFont>
    <p:embeddedFont>
      <p:font typeface="ＭＳ Ｐゴシック" panose="020B0600070205080204" pitchFamily="34" charset="-128"/>
      <p:regular r:id="rId60"/>
    </p:embeddedFont>
    <p:embeddedFont>
      <p:font typeface="Verdana" panose="020B0604030504040204" pitchFamily="34" charset="0"/>
      <p:regular r:id="rId61"/>
      <p:bold r:id="rId62"/>
      <p:italic r:id="rId63"/>
      <p:boldItalic r:id="rId64"/>
    </p:embeddedFont>
    <p:embeddedFont>
      <p:font typeface="ＭＳ Ｐゴシック" panose="020B0600070205080204" pitchFamily="34" charset="-128"/>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orient="horz" pos="3312">
          <p15:clr>
            <a:srgbClr val="A4A3A4"/>
          </p15:clr>
        </p15:guide>
        <p15:guide id="3" pos="2880">
          <p15:clr>
            <a:srgbClr val="A4A3A4"/>
          </p15:clr>
        </p15:guide>
        <p15:guide id="4" pos="576">
          <p15:clr>
            <a:srgbClr val="A4A3A4"/>
          </p15:clr>
        </p15:guide>
        <p15:guide id="5" pos="5184">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wner" initials="O" lastIdx="10" clrIdx="0"/>
  <p:cmAuthor id="1" name="Betts, Kristen (CDC/ONDIEH/NCCDPHP)" initials="BK(" lastIdx="6" clrIdx="1"/>
  <p:cmAuthor id="2" name="gnk2" initials="gnk2" lastIdx="1" clrIdx="2"/>
  <p:cmAuthor id="3" name="xwx7" initials="xwx7" lastIdx="4" clrIdx="3"/>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920000"/>
    <a:srgbClr val="FF9900"/>
    <a:srgbClr val="00E7E2"/>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1" autoAdjust="0"/>
    <p:restoredTop sz="82298" autoAdjust="0"/>
  </p:normalViewPr>
  <p:slideViewPr>
    <p:cSldViewPr>
      <p:cViewPr varScale="1">
        <p:scale>
          <a:sx n="76" d="100"/>
          <a:sy n="76" d="100"/>
        </p:scale>
        <p:origin x="810" y="84"/>
      </p:cViewPr>
      <p:guideLst>
        <p:guide orient="horz" pos="2256"/>
        <p:guide orient="horz" pos="3312"/>
        <p:guide pos="2880"/>
        <p:guide pos="576"/>
        <p:guide pos="51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1" d="100"/>
        <a:sy n="41" d="100"/>
      </p:scale>
      <p:origin x="0" y="0"/>
    </p:cViewPr>
  </p:sorterViewPr>
  <p:notesViewPr>
    <p:cSldViewPr>
      <p:cViewPr varScale="1">
        <p:scale>
          <a:sx n="85" d="100"/>
          <a:sy n="85" d="100"/>
        </p:scale>
        <p:origin x="-1290" y="-72"/>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1.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305" cy="467673"/>
          </a:xfrm>
          <a:prstGeom prst="rect">
            <a:avLst/>
          </a:prstGeom>
        </p:spPr>
        <p:txBody>
          <a:bodyPr vert="horz" lIns="92364" tIns="46182" rIns="92364" bIns="46182" rtlCol="0"/>
          <a:lstStyle>
            <a:lvl1pPr algn="l">
              <a:defRPr sz="1200"/>
            </a:lvl1pPr>
          </a:lstStyle>
          <a:p>
            <a:endParaRPr lang="en-US" dirty="0"/>
          </a:p>
        </p:txBody>
      </p:sp>
      <p:sp>
        <p:nvSpPr>
          <p:cNvPr id="3" name="Date Placeholder 2"/>
          <p:cNvSpPr>
            <a:spLocks noGrp="1"/>
          </p:cNvSpPr>
          <p:nvPr>
            <p:ph type="dt" sz="quarter" idx="1"/>
          </p:nvPr>
        </p:nvSpPr>
        <p:spPr>
          <a:xfrm>
            <a:off x="4009164" y="0"/>
            <a:ext cx="3066305" cy="467673"/>
          </a:xfrm>
          <a:prstGeom prst="rect">
            <a:avLst/>
          </a:prstGeom>
        </p:spPr>
        <p:txBody>
          <a:bodyPr vert="horz" lIns="92364" tIns="46182" rIns="92364" bIns="46182" rtlCol="0"/>
          <a:lstStyle>
            <a:lvl1pPr algn="r">
              <a:defRPr sz="1200"/>
            </a:lvl1pPr>
          </a:lstStyle>
          <a:p>
            <a:fld id="{4226EDA8-B72C-4CAB-81BE-7D677F28D48A}" type="datetimeFigureOut">
              <a:rPr lang="en-US" smtClean="0"/>
              <a:t>12/4/2014</a:t>
            </a:fld>
            <a:endParaRPr lang="en-US" dirty="0"/>
          </a:p>
        </p:txBody>
      </p:sp>
      <p:sp>
        <p:nvSpPr>
          <p:cNvPr id="4" name="Footer Placeholder 3"/>
          <p:cNvSpPr>
            <a:spLocks noGrp="1"/>
          </p:cNvSpPr>
          <p:nvPr>
            <p:ph type="ftr" sz="quarter" idx="2"/>
          </p:nvPr>
        </p:nvSpPr>
        <p:spPr>
          <a:xfrm>
            <a:off x="0" y="8893801"/>
            <a:ext cx="3066305" cy="467673"/>
          </a:xfrm>
          <a:prstGeom prst="rect">
            <a:avLst/>
          </a:prstGeom>
        </p:spPr>
        <p:txBody>
          <a:bodyPr vert="horz" lIns="92364" tIns="46182" rIns="92364" bIns="46182"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9164" y="8893801"/>
            <a:ext cx="3066305" cy="467673"/>
          </a:xfrm>
          <a:prstGeom prst="rect">
            <a:avLst/>
          </a:prstGeom>
        </p:spPr>
        <p:txBody>
          <a:bodyPr vert="horz" lIns="92364" tIns="46182" rIns="92364" bIns="46182" rtlCol="0" anchor="b"/>
          <a:lstStyle>
            <a:lvl1pPr algn="r">
              <a:defRPr sz="1200"/>
            </a:lvl1pPr>
          </a:lstStyle>
          <a:p>
            <a:fld id="{1D6233CC-0780-497F-BE7F-B7B50985742E}" type="slidenum">
              <a:rPr lang="en-US" smtClean="0"/>
              <a:t>‹#›</a:t>
            </a:fld>
            <a:endParaRPr lang="en-US" dirty="0"/>
          </a:p>
        </p:txBody>
      </p:sp>
    </p:spTree>
    <p:extLst>
      <p:ext uri="{BB962C8B-B14F-4D97-AF65-F5344CB8AC3E}">
        <p14:creationId xmlns:p14="http://schemas.microsoft.com/office/powerpoint/2010/main" val="2844877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305" cy="467673"/>
          </a:xfrm>
          <a:prstGeom prst="rect">
            <a:avLst/>
          </a:prstGeom>
        </p:spPr>
        <p:txBody>
          <a:bodyPr vert="horz" lIns="92364" tIns="46182" rIns="92364" bIns="46182" rtlCol="0"/>
          <a:lstStyle>
            <a:lvl1pPr algn="l">
              <a:defRPr sz="1200"/>
            </a:lvl1pPr>
          </a:lstStyle>
          <a:p>
            <a:endParaRPr lang="en-US" dirty="0"/>
          </a:p>
        </p:txBody>
      </p:sp>
      <p:sp>
        <p:nvSpPr>
          <p:cNvPr id="3" name="Date Placeholder 2"/>
          <p:cNvSpPr>
            <a:spLocks noGrp="1"/>
          </p:cNvSpPr>
          <p:nvPr>
            <p:ph type="dt" idx="1"/>
          </p:nvPr>
        </p:nvSpPr>
        <p:spPr>
          <a:xfrm>
            <a:off x="4009164" y="0"/>
            <a:ext cx="3066305" cy="467673"/>
          </a:xfrm>
          <a:prstGeom prst="rect">
            <a:avLst/>
          </a:prstGeom>
        </p:spPr>
        <p:txBody>
          <a:bodyPr vert="horz" lIns="92364" tIns="46182" rIns="92364" bIns="46182" rtlCol="0"/>
          <a:lstStyle>
            <a:lvl1pPr algn="r">
              <a:defRPr sz="1200"/>
            </a:lvl1pPr>
          </a:lstStyle>
          <a:p>
            <a:fld id="{B41C8017-765F-414E-83EB-A600E0C58E53}" type="datetimeFigureOut">
              <a:rPr lang="en-US" smtClean="0"/>
              <a:pPr/>
              <a:t>12/4/2014</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364" tIns="46182" rIns="92364" bIns="46182" rtlCol="0" anchor="ctr"/>
          <a:lstStyle/>
          <a:p>
            <a:endParaRPr lang="en-US" dirty="0"/>
          </a:p>
        </p:txBody>
      </p:sp>
      <p:sp>
        <p:nvSpPr>
          <p:cNvPr id="5" name="Notes Placeholder 4"/>
          <p:cNvSpPr>
            <a:spLocks noGrp="1"/>
          </p:cNvSpPr>
          <p:nvPr>
            <p:ph type="body" sz="quarter" idx="3"/>
          </p:nvPr>
        </p:nvSpPr>
        <p:spPr>
          <a:xfrm>
            <a:off x="708351" y="4447701"/>
            <a:ext cx="5660375" cy="4213864"/>
          </a:xfrm>
          <a:prstGeom prst="rect">
            <a:avLst/>
          </a:prstGeom>
        </p:spPr>
        <p:txBody>
          <a:bodyPr vert="horz" lIns="92364" tIns="46182" rIns="92364" bIns="461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801"/>
            <a:ext cx="3066305" cy="467673"/>
          </a:xfrm>
          <a:prstGeom prst="rect">
            <a:avLst/>
          </a:prstGeom>
        </p:spPr>
        <p:txBody>
          <a:bodyPr vert="horz" lIns="92364" tIns="46182" rIns="92364" bIns="461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9164" y="8893801"/>
            <a:ext cx="3066305" cy="467673"/>
          </a:xfrm>
          <a:prstGeom prst="rect">
            <a:avLst/>
          </a:prstGeom>
        </p:spPr>
        <p:txBody>
          <a:bodyPr vert="horz" lIns="92364" tIns="46182" rIns="92364" bIns="46182" rtlCol="0" anchor="b"/>
          <a:lstStyle>
            <a:lvl1pPr algn="r">
              <a:defRPr sz="1200"/>
            </a:lvl1pPr>
          </a:lstStyle>
          <a:p>
            <a:fld id="{C64C04F5-C1F4-4333-A924-0460B9000201}" type="slidenum">
              <a:rPr lang="en-US" smtClean="0"/>
              <a:pPr/>
              <a:t>‹#›</a:t>
            </a:fld>
            <a:endParaRPr lang="en-US" dirty="0"/>
          </a:p>
        </p:txBody>
      </p:sp>
    </p:spTree>
    <p:extLst>
      <p:ext uri="{BB962C8B-B14F-4D97-AF65-F5344CB8AC3E}">
        <p14:creationId xmlns:p14="http://schemas.microsoft.com/office/powerpoint/2010/main" val="3974888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atingwell.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cdc.gov/salt/sodium_toolkit.ht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healthykidshealthyfuture.org/home/startearly.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healthykidshealthyfuture.org/home/startearly.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abfriendlyusa.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a:t>
            </a:fld>
            <a:endParaRPr lang="en-US" dirty="0"/>
          </a:p>
        </p:txBody>
      </p:sp>
    </p:spTree>
    <p:extLst>
      <p:ext uri="{BB962C8B-B14F-4D97-AF65-F5344CB8AC3E}">
        <p14:creationId xmlns:p14="http://schemas.microsoft.com/office/powerpoint/2010/main" val="2317322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Children are not eating enough and fruits and vegetables, however, there has been progress lately.  The amount of whole fruits children consume has increased since 2003, while the amount </a:t>
            </a:r>
            <a:r>
              <a:rPr lang="en-US" baseline="0" dirty="0" smtClean="0"/>
              <a:t>of fruit juices has decreased.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10</a:t>
            </a:fld>
            <a:endParaRPr lang="en-US" dirty="0"/>
          </a:p>
        </p:txBody>
      </p:sp>
    </p:spTree>
    <p:extLst>
      <p:ext uri="{BB962C8B-B14F-4D97-AF65-F5344CB8AC3E}">
        <p14:creationId xmlns:p14="http://schemas.microsoft.com/office/powerpoint/2010/main" val="358628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dirty="0" smtClean="0"/>
              <a:t>In order for children</a:t>
            </a:r>
            <a:r>
              <a:rPr lang="en-US" baseline="0" dirty="0" smtClean="0"/>
              <a:t> to make healthier choices, it is important that healthy foods and beverages are available and accessible to them.  As</a:t>
            </a:r>
            <a:r>
              <a:rPr lang="en-US" dirty="0" smtClean="0"/>
              <a:t> most childre</a:t>
            </a:r>
            <a:r>
              <a:rPr lang="en-US" baseline="0" dirty="0" smtClean="0"/>
              <a:t>n between the ages of 7 – 13 spend much of their day in childcare settings </a:t>
            </a:r>
            <a:r>
              <a:rPr lang="en-US" dirty="0" smtClean="0"/>
              <a:t>or </a:t>
            </a:r>
            <a:r>
              <a:rPr lang="en-US" baseline="0" dirty="0" smtClean="0"/>
              <a:t>schools, improving foods offered in these settings  will go a long way towards improving our children’s health and modeling lifelong eating habits.  Several national standards were put in place through the Healthy Hunger Free Kids Act of 2010 to  improve school food offerings for children. </a:t>
            </a:r>
          </a:p>
          <a:p>
            <a:pPr marL="0" marR="0" indent="0" algn="l" defTabSz="914400" rtl="0" eaLnBrk="1" fontAlgn="auto" latinLnBrk="0" hangingPunct="1">
              <a:lnSpc>
                <a:spcPct val="15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11</a:t>
            </a:fld>
            <a:endParaRPr lang="en-US" dirty="0"/>
          </a:p>
        </p:txBody>
      </p:sp>
    </p:spTree>
    <p:extLst>
      <p:ext uri="{BB962C8B-B14F-4D97-AF65-F5344CB8AC3E}">
        <p14:creationId xmlns:p14="http://schemas.microsoft.com/office/powerpoint/2010/main" val="1468471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This slide outlines how much fruit and vegetables men and women need daily to maintain health</a:t>
            </a:r>
            <a:r>
              <a:rPr lang="en-US" baseline="0" dirty="0" smtClean="0"/>
              <a:t> by age.  The amounts vary based on gender and age.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12</a:t>
            </a:fld>
            <a:endParaRPr lang="en-US" dirty="0"/>
          </a:p>
        </p:txBody>
      </p:sp>
    </p:spTree>
    <p:extLst>
      <p:ext uri="{BB962C8B-B14F-4D97-AF65-F5344CB8AC3E}">
        <p14:creationId xmlns:p14="http://schemas.microsoft.com/office/powerpoint/2010/main" val="2784738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Most </a:t>
            </a:r>
            <a:r>
              <a:rPr lang="en-US" baseline="0" dirty="0" smtClean="0"/>
              <a:t>adult men and women do not eat enough fruits or vegetables</a:t>
            </a:r>
            <a:r>
              <a:rPr lang="en-US" dirty="0" smtClean="0"/>
              <a:t>: </a:t>
            </a:r>
            <a:r>
              <a:rPr lang="en-US" baseline="0" dirty="0" smtClean="0"/>
              <a:t> </a:t>
            </a:r>
          </a:p>
          <a:p>
            <a:pPr marL="171450" indent="-171450">
              <a:lnSpc>
                <a:spcPct val="150000"/>
              </a:lnSpc>
              <a:buFont typeface="Arial" panose="020B0604020202020204" pitchFamily="34" charset="0"/>
              <a:buChar char="•"/>
            </a:pPr>
            <a:r>
              <a:rPr lang="en-US" sz="1200" b="0" dirty="0" smtClean="0"/>
              <a:t>86% of men do not meet fruit consumption recommendations; 76% of women do not  meet fruit consumption recommendations.  </a:t>
            </a:r>
          </a:p>
          <a:p>
            <a:pPr marL="171450" indent="-171450">
              <a:lnSpc>
                <a:spcPct val="150000"/>
              </a:lnSpc>
              <a:buFont typeface="Arial" panose="020B0604020202020204" pitchFamily="34" charset="0"/>
              <a:buChar char="•"/>
            </a:pPr>
            <a:r>
              <a:rPr lang="en-US" sz="1200" b="0" dirty="0" smtClean="0"/>
              <a:t>88% of men do not meet vegetable consumption recommendations;</a:t>
            </a:r>
            <a:r>
              <a:rPr lang="en-US" sz="1200" b="0" baseline="0" dirty="0" smtClean="0"/>
              <a:t> </a:t>
            </a:r>
            <a:r>
              <a:rPr lang="en-US" sz="1200" b="0" dirty="0" smtClean="0"/>
              <a:t>84% of women do not meet vegetable consumption recommendations.  </a:t>
            </a:r>
          </a:p>
          <a:p>
            <a:pPr marL="171450" indent="-171450">
              <a:lnSpc>
                <a:spcPct val="150000"/>
              </a:lnSpc>
              <a:buFont typeface="Arial" panose="020B0604020202020204" pitchFamily="34" charset="0"/>
              <a:buChar char="•"/>
            </a:pP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13</a:t>
            </a:fld>
            <a:endParaRPr lang="en-US" dirty="0"/>
          </a:p>
        </p:txBody>
      </p:sp>
    </p:spTree>
    <p:extLst>
      <p:ext uri="{BB962C8B-B14F-4D97-AF65-F5344CB8AC3E}">
        <p14:creationId xmlns:p14="http://schemas.microsoft.com/office/powerpoint/2010/main" val="2369330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pPr>
            <a:r>
              <a:rPr lang="en-US" dirty="0" smtClean="0"/>
              <a:t>In order for people </a:t>
            </a:r>
            <a:r>
              <a:rPr lang="en-US" baseline="0" dirty="0" smtClean="0"/>
              <a:t>to make healthier choices, it is important that healthy foods and beverages are available and accessible to them. </a:t>
            </a:r>
            <a:r>
              <a:rPr lang="en-US" dirty="0" smtClean="0"/>
              <a:t>In 2010, HHS and GSA released the Health and Sustainability Guidelines for Federal Concessions and Vending Operations. The goal of the Guidelines is to provide standards for vendors on what kind of foods and beverages are expected to be provided through their contracts to government employees whom they serve.  </a:t>
            </a:r>
          </a:p>
          <a:p>
            <a:pPr marL="0" indent="0">
              <a:lnSpc>
                <a:spcPct val="150000"/>
              </a:lnSpc>
              <a:buNone/>
            </a:pPr>
            <a:r>
              <a:rPr lang="en-US" dirty="0" smtClean="0"/>
              <a:t>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14</a:t>
            </a:fld>
            <a:endParaRPr lang="en-US" dirty="0"/>
          </a:p>
        </p:txBody>
      </p:sp>
    </p:spTree>
    <p:extLst>
      <p:ext uri="{BB962C8B-B14F-4D97-AF65-F5344CB8AC3E}">
        <p14:creationId xmlns:p14="http://schemas.microsoft.com/office/powerpoint/2010/main" val="2391973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pPr>
            <a:r>
              <a:rPr lang="en-US" baseline="0" dirty="0" smtClean="0"/>
              <a:t>It is hoped that non-federal government entities will follow the lead of the federal government in applying the Health &amp; Sustainability Guidelines in various settings and venues across the nation.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34E5D70B-CE7D-4B08-9C85-AA038F58E558}"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788868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Reducing</a:t>
            </a:r>
            <a:r>
              <a:rPr lang="en-US" baseline="0" dirty="0" smtClean="0"/>
              <a:t> salt intake can reduce blood pressure and therefore reduce the risk for heart attack and stroke.   Even people with normal blood pressure can benefit from reducing salt in their diets.  Within the span of a few weeks, most people have lower blood pressure when they reduce their </a:t>
            </a:r>
            <a:r>
              <a:rPr lang="en-US" dirty="0" smtClean="0"/>
              <a:t>salt intake.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16</a:t>
            </a:fld>
            <a:endParaRPr lang="en-US" dirty="0"/>
          </a:p>
        </p:txBody>
      </p:sp>
    </p:spTree>
    <p:extLst>
      <p:ext uri="{BB962C8B-B14F-4D97-AF65-F5344CB8AC3E}">
        <p14:creationId xmlns:p14="http://schemas.microsoft.com/office/powerpoint/2010/main" val="423230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The majority of children and adults</a:t>
            </a:r>
            <a:r>
              <a:rPr lang="en-US" baseline="0" dirty="0" smtClean="0"/>
              <a:t> in the United States consume too much sodium (or salt in their diets).  Most sodium is in packaged and restaurant foods.  This chart shows that 44% of US sodium intake comes from only ten types of foods.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039433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Reducing average</a:t>
            </a:r>
            <a:r>
              <a:rPr lang="en-US" baseline="0" dirty="0" smtClean="0"/>
              <a:t> population intake of sodium to 2300 mg per day can have a major  impact on hypertension cases, healthcare costs, and the</a:t>
            </a:r>
            <a:r>
              <a:rPr lang="en-US" dirty="0" smtClean="0"/>
              <a:t> </a:t>
            </a:r>
            <a:r>
              <a:rPr lang="en-US" baseline="0" dirty="0" smtClean="0"/>
              <a:t>quality adjusted life years. Reducing intake even more to 1500 mg per day can hav</a:t>
            </a:r>
            <a:r>
              <a:rPr lang="en-US" dirty="0" smtClean="0"/>
              <a:t>e an even greater impact.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18</a:t>
            </a:fld>
            <a:endParaRPr lang="en-US" dirty="0"/>
          </a:p>
        </p:txBody>
      </p:sp>
    </p:spTree>
    <p:extLst>
      <p:ext uri="{BB962C8B-B14F-4D97-AF65-F5344CB8AC3E}">
        <p14:creationId xmlns:p14="http://schemas.microsoft.com/office/powerpoint/2010/main" val="2585734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dirty="0" smtClean="0"/>
              <a:t>Key strategies to reduce sodium intake include:   </a:t>
            </a:r>
            <a:r>
              <a:rPr lang="en-US" baseline="0" dirty="0" smtClean="0"/>
              <a:t>sodium reduction standards in government facilities and educational institutions;  innovative initiatives</a:t>
            </a:r>
            <a:r>
              <a:rPr lang="en-US" dirty="0" smtClean="0"/>
              <a:t> in restaurants to reduce sodium content in restaurant meals; and increased availability of lower-sodium processed and restaurant food products.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19</a:t>
            </a:fld>
            <a:endParaRPr lang="en-US" dirty="0"/>
          </a:p>
        </p:txBody>
      </p:sp>
    </p:spTree>
    <p:extLst>
      <p:ext uri="{BB962C8B-B14F-4D97-AF65-F5344CB8AC3E}">
        <p14:creationId xmlns:p14="http://schemas.microsoft.com/office/powerpoint/2010/main" val="4146178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nSpc>
                <a:spcPct val="150000"/>
              </a:lnSpc>
            </a:pPr>
            <a:r>
              <a:rPr lang="en-US" dirty="0" smtClean="0"/>
              <a:t>Eating healthy and getting regular physical activity are two of the most important things people can do for their health.  The health benefits of these two activities are </a:t>
            </a:r>
            <a:r>
              <a:rPr lang="en-US" baseline="0" dirty="0" smtClean="0"/>
              <a:t>many, including:  helps</a:t>
            </a:r>
            <a:r>
              <a:rPr lang="en-US" dirty="0" smtClean="0"/>
              <a:t> control weight; </a:t>
            </a:r>
            <a:r>
              <a:rPr lang="en-US" baseline="0" dirty="0" smtClean="0"/>
              <a:t>r</a:t>
            </a:r>
            <a:r>
              <a:rPr lang="en-US" dirty="0" smtClean="0"/>
              <a:t>educes the risk of cardiovascular disease; reduces the risk of type 2 diabetes and metabolic syndrome; reduces the risk of some cancers, and increases the chances  for living a longer and  healthier life.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a:t>
            </a:fld>
            <a:endParaRPr lang="en-US" dirty="0"/>
          </a:p>
        </p:txBody>
      </p:sp>
    </p:spTree>
    <p:extLst>
      <p:ext uri="{BB962C8B-B14F-4D97-AF65-F5344CB8AC3E}">
        <p14:creationId xmlns:p14="http://schemas.microsoft.com/office/powerpoint/2010/main" val="1254768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US" sz="1200" kern="1200" dirty="0" smtClean="0">
                <a:solidFill>
                  <a:schemeClr val="tx1"/>
                </a:solidFill>
                <a:effectLst/>
                <a:latin typeface="+mn-lt"/>
                <a:ea typeface="+mn-ea"/>
                <a:cs typeface="+mn-cs"/>
              </a:rPr>
              <a:t>To help educate and support the public with eating healthier meals, the CDC has developed the Million Hearts®  Healthy Eating and Lifestyle Resource Center. Developed in partnership with </a:t>
            </a:r>
            <a:r>
              <a:rPr lang="en-US" sz="1200" u="sng" kern="1200" dirty="0" smtClean="0">
                <a:solidFill>
                  <a:schemeClr val="tx1"/>
                </a:solidFill>
                <a:effectLst/>
                <a:latin typeface="+mn-lt"/>
                <a:ea typeface="+mn-ea"/>
                <a:cs typeface="+mn-cs"/>
                <a:hlinkClick r:id="rId3"/>
              </a:rPr>
              <a:t>EatingWell</a:t>
            </a:r>
            <a:r>
              <a:rPr lang="en-US" sz="1200" u="sng" kern="1200" dirty="0" smtClean="0">
                <a:solidFill>
                  <a:schemeClr val="tx1"/>
                </a:solidFill>
                <a:effectLst/>
                <a:latin typeface="+mn-lt"/>
                <a:ea typeface="+mn-ea"/>
                <a:cs typeface="+mn-cs"/>
              </a:rPr>
              <a:t> Magazine</a:t>
            </a:r>
            <a:r>
              <a:rPr lang="en-US" dirty="0" smtClean="0"/>
              <a:t>.  T</a:t>
            </a:r>
            <a:r>
              <a:rPr lang="en-US" sz="1200" kern="1200" dirty="0" smtClean="0">
                <a:solidFill>
                  <a:schemeClr val="tx1"/>
                </a:solidFill>
                <a:effectLst/>
                <a:latin typeface="+mn-lt"/>
                <a:ea typeface="+mn-ea"/>
                <a:cs typeface="+mn-cs"/>
              </a:rPr>
              <a:t>he Resource Center features lower-sodium, heart-healthy recipes and family-friendly meal plans designed to help consumers better manage their sodium intake.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CDC’s sodium</a:t>
            </a:r>
            <a:r>
              <a:rPr lang="en-US" sz="1200" kern="1200" baseline="0" dirty="0" smtClean="0">
                <a:solidFill>
                  <a:schemeClr val="tx1"/>
                </a:solidFill>
                <a:effectLst/>
                <a:latin typeface="+mn-lt"/>
                <a:ea typeface="+mn-ea"/>
                <a:cs typeface="+mn-cs"/>
              </a:rPr>
              <a:t> website, www.cdc.gov/salt, contains</a:t>
            </a:r>
            <a:r>
              <a:rPr lang="en-US" sz="1200" kern="1200" dirty="0" smtClean="0">
                <a:solidFill>
                  <a:schemeClr val="tx1"/>
                </a:solidFill>
                <a:effectLst/>
                <a:latin typeface="+mn-lt"/>
                <a:ea typeface="+mn-ea"/>
                <a:cs typeface="+mn-cs"/>
              </a:rPr>
              <a:t> information and</a:t>
            </a:r>
            <a:r>
              <a:rPr lang="en-US" sz="1200" kern="1200" baseline="0" dirty="0" smtClean="0">
                <a:solidFill>
                  <a:schemeClr val="tx1"/>
                </a:solidFill>
                <a:effectLst/>
                <a:latin typeface="+mn-lt"/>
                <a:ea typeface="+mn-ea"/>
                <a:cs typeface="+mn-cs"/>
              </a:rPr>
              <a:t> resources for consumers and public health professionals, including fact sheets, guidance documents, new studies related to sodium reduction, and resources for reducing sodium in children’s diets. Also on the websites is our procurement guide providing an overview of considerations when developing and implementing food service guidelines, and venue-specific guides for sodium reduction in worksites, hospitals, schools, and congregate populations. </a:t>
            </a:r>
          </a:p>
          <a:p>
            <a:pPr lvl="0"/>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CDC's </a:t>
            </a:r>
            <a:r>
              <a:rPr lang="en-US" sz="1200" kern="1200" dirty="0" smtClean="0">
                <a:solidFill>
                  <a:schemeClr val="tx1"/>
                </a:solidFill>
                <a:effectLst/>
                <a:latin typeface="+mn-lt"/>
                <a:ea typeface="+mn-ea"/>
                <a:cs typeface="+mn-cs"/>
                <a:hlinkClick r:id="rId4"/>
              </a:rPr>
              <a:t>Sodium Reduction Toolkit: A Global Opportunity to Reduce Population-Level Sodium Intake(http://www.cdc.gov/salt/sodium_toolkit.htm)</a:t>
            </a:r>
            <a:r>
              <a:rPr lang="en-US" sz="1200" kern="1200" dirty="0" smtClean="0">
                <a:solidFill>
                  <a:schemeClr val="tx1"/>
                </a:solidFill>
                <a:effectLst/>
                <a:latin typeface="+mn-lt"/>
                <a:ea typeface="+mn-ea"/>
                <a:cs typeface="+mn-cs"/>
              </a:rPr>
              <a:t> provides international and national government agencies and public health organizations with a brief overview, tools, and information for developing and implementing sodium reduction programs, policies, and initiatives aimed at lowering sodium intake. The toolkit includes an introduction and 7 self-guided online modules. Available in English and Spanish.</a:t>
            </a:r>
          </a:p>
          <a:p>
            <a:pPr lvl="0"/>
            <a:endParaRPr lang="en-US" sz="1200" kern="1200" baseline="0" dirty="0" smtClean="0">
              <a:solidFill>
                <a:schemeClr val="tx1"/>
              </a:solidFill>
              <a:effectLst/>
              <a:latin typeface="+mn-lt"/>
              <a:ea typeface="+mn-ea"/>
              <a:cs typeface="+mn-cs"/>
            </a:endParaRPr>
          </a:p>
          <a:p>
            <a:pPr lvl="0"/>
            <a:r>
              <a:rPr lang="en-US" sz="1200" kern="1200" baseline="0" dirty="0" smtClean="0">
                <a:solidFill>
                  <a:schemeClr val="tx1"/>
                </a:solidFill>
                <a:effectLst/>
                <a:latin typeface="+mn-lt"/>
                <a:ea typeface="+mn-ea"/>
                <a:cs typeface="+mn-cs"/>
              </a:rPr>
              <a:t>More information for consumers and health professionals my be found at www.cdc.gov/salt. </a:t>
            </a:r>
          </a:p>
          <a:p>
            <a:pPr lvl="0"/>
            <a:endParaRPr lang="en-US" sz="1200" kern="1200" baseline="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20</a:t>
            </a:fld>
            <a:endParaRPr lang="en-US" dirty="0"/>
          </a:p>
        </p:txBody>
      </p:sp>
    </p:spTree>
    <p:extLst>
      <p:ext uri="{BB962C8B-B14F-4D97-AF65-F5344CB8AC3E}">
        <p14:creationId xmlns:p14="http://schemas.microsoft.com/office/powerpoint/2010/main" val="471488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21</a:t>
            </a:fld>
            <a:endParaRPr lang="en-US" dirty="0"/>
          </a:p>
        </p:txBody>
      </p:sp>
    </p:spTree>
    <p:extLst>
      <p:ext uri="{BB962C8B-B14F-4D97-AF65-F5344CB8AC3E}">
        <p14:creationId xmlns:p14="http://schemas.microsoft.com/office/powerpoint/2010/main" val="4149794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Older adults, both men and women, can benefit from regular physical activity. It is never to be late to begin being active.</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22</a:t>
            </a:fld>
            <a:endParaRPr lang="en-US" dirty="0"/>
          </a:p>
        </p:txBody>
      </p:sp>
    </p:spTree>
    <p:extLst>
      <p:ext uri="{BB962C8B-B14F-4D97-AF65-F5344CB8AC3E}">
        <p14:creationId xmlns:p14="http://schemas.microsoft.com/office/powerpoint/2010/main" val="1957771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Americans are not getting enough physical</a:t>
            </a:r>
            <a:r>
              <a:rPr lang="en-US" baseline="0" dirty="0" smtClean="0"/>
              <a:t> activity.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23</a:t>
            </a:fld>
            <a:endParaRPr lang="en-US" dirty="0"/>
          </a:p>
        </p:txBody>
      </p:sp>
    </p:spTree>
    <p:extLst>
      <p:ext uri="{BB962C8B-B14F-4D97-AF65-F5344CB8AC3E}">
        <p14:creationId xmlns:p14="http://schemas.microsoft.com/office/powerpoint/2010/main" val="3236918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4116A6-F151-4FB2-B8D6-326FFD5EC3DE}" type="slidenum">
              <a:rPr lang="en-US" smtClean="0"/>
              <a:pPr/>
              <a:t>24</a:t>
            </a:fld>
            <a:endParaRPr lang="en-US" dirty="0"/>
          </a:p>
        </p:txBody>
      </p:sp>
    </p:spTree>
    <p:extLst>
      <p:ext uri="{BB962C8B-B14F-4D97-AF65-F5344CB8AC3E}">
        <p14:creationId xmlns:p14="http://schemas.microsoft.com/office/powerpoint/2010/main" val="149560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Americans</a:t>
            </a:r>
            <a:r>
              <a:rPr lang="en-US" baseline="0" dirty="0" smtClean="0"/>
              <a:t> n</a:t>
            </a:r>
            <a:r>
              <a:rPr lang="en-US" dirty="0" smtClean="0"/>
              <a:t>ot meeting physical</a:t>
            </a:r>
            <a:r>
              <a:rPr lang="en-US" baseline="0" dirty="0" smtClean="0"/>
              <a:t> activity recommendations result</a:t>
            </a:r>
            <a:r>
              <a:rPr lang="en-US" dirty="0" smtClean="0"/>
              <a:t> </a:t>
            </a:r>
            <a:r>
              <a:rPr lang="en-US" baseline="0" dirty="0" smtClean="0"/>
              <a:t>in a huge financial burden due to increased health care costs.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25</a:t>
            </a:fld>
            <a:endParaRPr lang="en-US" dirty="0"/>
          </a:p>
        </p:txBody>
      </p:sp>
    </p:spTree>
    <p:extLst>
      <p:ext uri="{BB962C8B-B14F-4D97-AF65-F5344CB8AC3E}">
        <p14:creationId xmlns:p14="http://schemas.microsoft.com/office/powerpoint/2010/main" val="138545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807">
              <a:lnSpc>
                <a:spcPct val="150000"/>
              </a:lnSpc>
              <a:defRPr/>
            </a:pPr>
            <a:r>
              <a:rPr lang="en-US" b="0" dirty="0" smtClean="0">
                <a:latin typeface="Arial" pitchFamily="34" charset="0"/>
                <a:cs typeface="Arial" pitchFamily="34" charset="0"/>
              </a:rPr>
              <a:t>This visual</a:t>
            </a:r>
            <a:r>
              <a:rPr lang="en-US" b="0" baseline="0" dirty="0" smtClean="0">
                <a:latin typeface="Arial" pitchFamily="34" charset="0"/>
                <a:cs typeface="Arial" pitchFamily="34" charset="0"/>
              </a:rPr>
              <a:t> shows that children need at least 60 minutes of physical activity a day.  The Comprehensive School Physical Activity Program shows how staff involvement, physical activity during the school day/before school/after school, and family and community planning can help children meet this recommendation.  Programs like Let’s Move! Active Schools and the Presidential Youth Fitness Program support these efforts.   </a:t>
            </a:r>
            <a:endParaRPr lang="en-US" b="0" dirty="0"/>
          </a:p>
          <a:p>
            <a:pPr>
              <a:lnSpc>
                <a:spcPct val="150000"/>
              </a:lnSpc>
            </a:pPr>
            <a:endParaRPr lang="en-US" dirty="0"/>
          </a:p>
        </p:txBody>
      </p:sp>
      <p:sp>
        <p:nvSpPr>
          <p:cNvPr id="4" name="Slide Number Placeholder 3"/>
          <p:cNvSpPr>
            <a:spLocks noGrp="1"/>
          </p:cNvSpPr>
          <p:nvPr>
            <p:ph type="sldNum" sz="quarter" idx="10"/>
          </p:nvPr>
        </p:nvSpPr>
        <p:spPr/>
        <p:txBody>
          <a:bodyPr/>
          <a:lstStyle/>
          <a:p>
            <a:fld id="{ABC1EBDB-6754-4DA4-BB7D-C1196CD2B39D}" type="slidenum">
              <a:rPr lang="en-US" smtClean="0"/>
              <a:pPr/>
              <a:t>26</a:t>
            </a:fld>
            <a:endParaRPr lang="en-US" dirty="0"/>
          </a:p>
        </p:txBody>
      </p:sp>
    </p:spTree>
    <p:extLst>
      <p:ext uri="{BB962C8B-B14F-4D97-AF65-F5344CB8AC3E}">
        <p14:creationId xmlns:p14="http://schemas.microsoft.com/office/powerpoint/2010/main" val="1664114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There</a:t>
            </a:r>
            <a:r>
              <a:rPr lang="en-US" baseline="0" dirty="0" smtClean="0"/>
              <a:t> are many</a:t>
            </a:r>
            <a:r>
              <a:rPr lang="en-US" dirty="0" smtClean="0"/>
              <a:t> strategies </a:t>
            </a:r>
            <a:r>
              <a:rPr lang="en-US" baseline="0" dirty="0" smtClean="0"/>
              <a:t>that can help promote physical activity among Americans.  These include improving physical</a:t>
            </a:r>
            <a:r>
              <a:rPr lang="en-US" dirty="0" smtClean="0"/>
              <a:t> education (</a:t>
            </a:r>
            <a:r>
              <a:rPr lang="en-US" baseline="0" dirty="0" smtClean="0"/>
              <a:t>PE)</a:t>
            </a:r>
            <a:r>
              <a:rPr lang="en-US" dirty="0" smtClean="0"/>
              <a:t> and physical activity in schools and early childcare settings; increasing opportunities and incentives for physical activity in worksites; and making communities more walkable through transportation and community design planning.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684591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28</a:t>
            </a:fld>
            <a:endParaRPr lang="en-US" dirty="0"/>
          </a:p>
        </p:txBody>
      </p:sp>
    </p:spTree>
    <p:extLst>
      <p:ext uri="{BB962C8B-B14F-4D97-AF65-F5344CB8AC3E}">
        <p14:creationId xmlns:p14="http://schemas.microsoft.com/office/powerpoint/2010/main" val="1592028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In</a:t>
            </a:r>
            <a:r>
              <a:rPr lang="en-US" baseline="0" dirty="0" smtClean="0"/>
              <a:t> the United States, obesity is very common, although statistics show it may be leveling off somewhat.  Obesity places a huge financial burden on our nation.  The medical costs of adult obesity is estimated to cost $147 billion annually.  Obesity is a  serious public health issue as a leading cause of serious health conditions and deaths.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29</a:t>
            </a:fld>
            <a:endParaRPr lang="en-US" dirty="0"/>
          </a:p>
        </p:txBody>
      </p:sp>
    </p:spTree>
    <p:extLst>
      <p:ext uri="{BB962C8B-B14F-4D97-AF65-F5344CB8AC3E}">
        <p14:creationId xmlns:p14="http://schemas.microsoft.com/office/powerpoint/2010/main" val="338145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3</a:t>
            </a:fld>
            <a:endParaRPr lang="en-US" dirty="0"/>
          </a:p>
        </p:txBody>
      </p:sp>
    </p:spTree>
    <p:extLst>
      <p:ext uri="{BB962C8B-B14F-4D97-AF65-F5344CB8AC3E}">
        <p14:creationId xmlns:p14="http://schemas.microsoft.com/office/powerpoint/2010/main" val="16245976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Body </a:t>
            </a:r>
            <a:r>
              <a:rPr lang="en-US" dirty="0"/>
              <a:t>Mass Index (BMI)  is a number calculated  from a person’s weight and height.    BMI is a fairly reliable indicator of  body fatness for most people.  </a:t>
            </a:r>
            <a:endParaRPr lang="en-US" dirty="0" smtClean="0"/>
          </a:p>
          <a:p>
            <a:endParaRPr lang="en-US" dirty="0"/>
          </a:p>
          <a:p>
            <a:r>
              <a:rPr lang="en-US" dirty="0" smtClean="0"/>
              <a:t>It is important to note that BMI is not a direct measure of body fatness and that BMI is calculated from an individual's weight, which includes both muscle and fat. As a result, some individuals may have a high BMI but not have a high percentage of body fat. For example, highly trained athletes may have a high BMI because of increased muscularity rather than increased body fatness. </a:t>
            </a:r>
          </a:p>
          <a:p>
            <a:endParaRPr lang="en-US" dirty="0"/>
          </a:p>
          <a:p>
            <a:r>
              <a:rPr lang="en-US" dirty="0" smtClean="0"/>
              <a:t>Although some people with a BMI in the overweight range (from 25.0 to 29.9) may not have excess body fatness, most people with a BMI in the obese range (equal to or greater than 30) will have increased levels of body fatness. It is also important to remember that weight is only one factor related to risk for disease. </a:t>
            </a:r>
          </a:p>
          <a:p>
            <a:pPr>
              <a:lnSpc>
                <a:spcPct val="150000"/>
              </a:lnSpc>
            </a:pPr>
            <a:endParaRPr lang="en-US" dirty="0" smtClean="0"/>
          </a:p>
        </p:txBody>
      </p:sp>
      <p:sp>
        <p:nvSpPr>
          <p:cNvPr id="4" name="Slide Number Placeholder 3"/>
          <p:cNvSpPr>
            <a:spLocks noGrp="1"/>
          </p:cNvSpPr>
          <p:nvPr>
            <p:ph type="sldNum" sz="quarter" idx="10"/>
          </p:nvPr>
        </p:nvSpPr>
        <p:spPr/>
        <p:txBody>
          <a:bodyPr/>
          <a:lstStyle/>
          <a:p>
            <a:fld id="{C64C04F5-C1F4-4333-A924-0460B9000201}" type="slidenum">
              <a:rPr lang="en-US" smtClean="0"/>
              <a:pPr/>
              <a:t>30</a:t>
            </a:fld>
            <a:endParaRPr lang="en-US" dirty="0"/>
          </a:p>
        </p:txBody>
      </p:sp>
    </p:spTree>
    <p:extLst>
      <p:ext uri="{BB962C8B-B14F-4D97-AF65-F5344CB8AC3E}">
        <p14:creationId xmlns:p14="http://schemas.microsoft.com/office/powerpoint/2010/main" val="1011066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Body Mass Index (BMI) is a number calculated from a child's weight and height. BMI is a reliable indicator of body fatness for most children and teens.  BMI is used as a screening tool to identify possible weight problems in children.  CDC and the American Academy</a:t>
            </a:r>
            <a:r>
              <a:rPr lang="en-US" sz="1200" kern="1200" baseline="0" dirty="0" smtClean="0">
                <a:solidFill>
                  <a:schemeClr val="tx1"/>
                </a:solidFill>
                <a:effectLst/>
                <a:latin typeface="+mn-lt"/>
                <a:ea typeface="+mn-ea"/>
                <a:cs typeface="+mn-cs"/>
              </a:rPr>
              <a:t> of Pediatrics recommend the use of BMI to screen for overweight and obesity in children beginning at 2 years old. </a:t>
            </a:r>
            <a:r>
              <a:rPr lang="en-US" sz="1200" kern="1200" dirty="0" smtClean="0">
                <a:solidFill>
                  <a:schemeClr val="tx1"/>
                </a:solidFill>
                <a:effectLst/>
                <a:latin typeface="+mn-lt"/>
                <a:ea typeface="+mn-ea"/>
                <a:cs typeface="+mn-cs"/>
              </a:rPr>
              <a:t>For children, BMI is used to screen for obesity, overweight, healthy weight, or underweight. However, BMI is not a diagnostic tool.</a:t>
            </a:r>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BMI is calculated for children and teens, the BMI number is plotted on the CDC BMI-for-age growth charts (for either girls or boys) to obtain a percentile ranking. Percentiles are the most commonly used indicator to assess the size and growth patterns of individual children in the United States. The percentile indicates the relative position of the child's BMI number among children of the same sex and age. The growth charts show the weight status categories used with children and teens (underweight, healthy weight, overweight, and obese).  BMI-for-age weight status categories and the corresponding percentiles are shown in the table.</a:t>
            </a:r>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31</a:t>
            </a:fld>
            <a:endParaRPr lang="en-US" dirty="0"/>
          </a:p>
        </p:txBody>
      </p:sp>
    </p:spTree>
    <p:extLst>
      <p:ext uri="{BB962C8B-B14F-4D97-AF65-F5344CB8AC3E}">
        <p14:creationId xmlns:p14="http://schemas.microsoft.com/office/powerpoint/2010/main" val="1587314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Childhood obesity is still a problem in the U.S.</a:t>
            </a:r>
            <a:r>
              <a:rPr lang="en-US" baseline="0" dirty="0" smtClean="0"/>
              <a:t>, however, has declined in recent years for young children.  </a:t>
            </a:r>
            <a:endParaRPr lang="en-US" dirty="0" smtClean="0"/>
          </a:p>
        </p:txBody>
      </p:sp>
      <p:sp>
        <p:nvSpPr>
          <p:cNvPr id="4" name="Slide Number Placeholder 3"/>
          <p:cNvSpPr>
            <a:spLocks noGrp="1"/>
          </p:cNvSpPr>
          <p:nvPr>
            <p:ph type="sldNum" sz="quarter" idx="10"/>
          </p:nvPr>
        </p:nvSpPr>
        <p:spPr/>
        <p:txBody>
          <a:bodyPr/>
          <a:lstStyle/>
          <a:p>
            <a:fld id="{C64C04F5-C1F4-4333-A924-0460B9000201}" type="slidenum">
              <a:rPr lang="en-US" smtClean="0"/>
              <a:pPr/>
              <a:t>32</a:t>
            </a:fld>
            <a:endParaRPr lang="en-US" dirty="0"/>
          </a:p>
        </p:txBody>
      </p:sp>
    </p:spTree>
    <p:extLst>
      <p:ext uri="{BB962C8B-B14F-4D97-AF65-F5344CB8AC3E}">
        <p14:creationId xmlns:p14="http://schemas.microsoft.com/office/powerpoint/2010/main" val="242703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This diagram shows many areas</a:t>
            </a:r>
            <a:r>
              <a:rPr lang="en-US" baseline="0" dirty="0" smtClean="0"/>
              <a:t> </a:t>
            </a:r>
            <a:r>
              <a:rPr lang="en-US" dirty="0" smtClean="0"/>
              <a:t>to work in to prevent obesity in early care and education settings.  Integrating </a:t>
            </a:r>
            <a:r>
              <a:rPr lang="en-US" baseline="0" dirty="0" smtClean="0"/>
              <a:t>prevention strategies into these areas </a:t>
            </a:r>
            <a:r>
              <a:rPr lang="en-US" dirty="0" smtClean="0"/>
              <a:t>can lead to improved nutrition, breastfeeding, physical activity, and screen time policies, practices, and environments.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33</a:t>
            </a:fld>
            <a:endParaRPr lang="en-US" dirty="0"/>
          </a:p>
        </p:txBody>
      </p:sp>
    </p:spTree>
    <p:extLst>
      <p:ext uri="{BB962C8B-B14F-4D97-AF65-F5344CB8AC3E}">
        <p14:creationId xmlns:p14="http://schemas.microsoft.com/office/powerpoint/2010/main" val="4063632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As millions of children</a:t>
            </a:r>
            <a:r>
              <a:rPr lang="en-US" baseline="0" dirty="0" smtClean="0"/>
              <a:t> spend significant time in childcare and early education settings, L</a:t>
            </a:r>
            <a:r>
              <a:rPr lang="en-US" dirty="0" smtClean="0"/>
              <a:t>et’s Move! Child Care focuses on improving health in these settings.  Let’s Move! Child Care is nationwide</a:t>
            </a:r>
            <a:r>
              <a:rPr lang="en-US" baseline="0" dirty="0" smtClean="0"/>
              <a:t> initiative to help child care providers make positive health changes in early child care settings.  CDC is the lead agency for this initiative on behalf of the White House’s Let’s Move! program. </a:t>
            </a:r>
            <a:r>
              <a:rPr lang="en-US" dirty="0" smtClean="0"/>
              <a:t>For more information, tools, and resources on this initiative, go to:  </a:t>
            </a:r>
            <a:r>
              <a:rPr lang="en-US" b="0" dirty="0" smtClean="0">
                <a:hlinkClick r:id="rId3"/>
              </a:rPr>
              <a:t>http://www.healthykidshealthyfuture.org/home/startearly.html</a:t>
            </a:r>
            <a:endParaRPr lang="en-US" b="0" dirty="0" smtClean="0"/>
          </a:p>
          <a:p>
            <a:pPr>
              <a:lnSpc>
                <a:spcPct val="150000"/>
              </a:lnSpc>
            </a:pP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34</a:t>
            </a:fld>
            <a:endParaRPr lang="en-US" dirty="0"/>
          </a:p>
        </p:txBody>
      </p:sp>
    </p:spTree>
    <p:extLst>
      <p:ext uri="{BB962C8B-B14F-4D97-AF65-F5344CB8AC3E}">
        <p14:creationId xmlns:p14="http://schemas.microsoft.com/office/powerpoint/2010/main" val="3636637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Let’s Move! Child care program has 5</a:t>
            </a:r>
            <a:r>
              <a:rPr lang="en-US" baseline="0" dirty="0" smtClean="0"/>
              <a:t> goals that address the</a:t>
            </a:r>
            <a:r>
              <a:rPr lang="en-US" dirty="0" smtClean="0"/>
              <a:t> following areas: </a:t>
            </a:r>
            <a:r>
              <a:rPr lang="en-US" baseline="0" dirty="0" smtClean="0"/>
              <a:t>  </a:t>
            </a:r>
            <a:r>
              <a:rPr lang="en-US" dirty="0" smtClean="0"/>
              <a:t>Physical Activity; Screen Time; Healthy Foods;</a:t>
            </a:r>
            <a:r>
              <a:rPr lang="en-US" baseline="0" dirty="0" smtClean="0"/>
              <a:t> </a:t>
            </a:r>
            <a:r>
              <a:rPr lang="en-US" dirty="0" smtClean="0"/>
              <a:t>Healthy Beverages;</a:t>
            </a:r>
            <a:r>
              <a:rPr lang="en-US" baseline="0" dirty="0" smtClean="0"/>
              <a:t> and </a:t>
            </a:r>
            <a:endParaRPr lang="en-US" dirty="0" smtClean="0"/>
          </a:p>
          <a:p>
            <a:r>
              <a:rPr lang="en-US" dirty="0" smtClean="0"/>
              <a:t>Infant Feeding.  For </a:t>
            </a:r>
            <a:r>
              <a:rPr lang="en-US" dirty="0"/>
              <a:t>more </a:t>
            </a:r>
            <a:r>
              <a:rPr lang="en-US" dirty="0" smtClean="0"/>
              <a:t>detailed information</a:t>
            </a:r>
            <a:r>
              <a:rPr lang="en-US" dirty="0"/>
              <a:t>, tools, and resources on </a:t>
            </a:r>
            <a:r>
              <a:rPr lang="en-US" dirty="0" smtClean="0"/>
              <a:t>implementing these goals, go </a:t>
            </a:r>
            <a:r>
              <a:rPr lang="en-US" dirty="0"/>
              <a:t>to:  </a:t>
            </a:r>
            <a:r>
              <a:rPr lang="en-US" dirty="0">
                <a:hlinkClick r:id="rId3"/>
              </a:rPr>
              <a:t>http://www.healthykidshealthyfuture.org/home/startearly.html</a:t>
            </a:r>
            <a:endParaRPr lang="en-US" dirty="0"/>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35</a:t>
            </a:fld>
            <a:endParaRPr lang="en-US" dirty="0"/>
          </a:p>
        </p:txBody>
      </p:sp>
    </p:spTree>
    <p:extLst>
      <p:ext uri="{BB962C8B-B14F-4D97-AF65-F5344CB8AC3E}">
        <p14:creationId xmlns:p14="http://schemas.microsoft.com/office/powerpoint/2010/main" val="1881502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p>
            <a:fld id="{03F60FAE-F4F4-45DE-A46C-727E2BD11082}" type="slidenum">
              <a:rPr lang="en-US" smtClean="0">
                <a:solidFill>
                  <a:srgbClr val="000000"/>
                </a:solidFill>
              </a:rPr>
              <a:pPr/>
              <a:t>36</a:t>
            </a:fld>
            <a:endParaRPr lang="en-US" dirty="0" smtClean="0">
              <a:solidFill>
                <a:srgbClr val="000000"/>
              </a:solidFill>
            </a:endParaRPr>
          </a:p>
        </p:txBody>
      </p:sp>
      <p:sp>
        <p:nvSpPr>
          <p:cNvPr id="63490" name="Rectangle 2"/>
          <p:cNvSpPr>
            <a:spLocks noGrp="1" noRot="1" noChangeAspect="1" noChangeArrowheads="1" noTextEdit="1"/>
          </p:cNvSpPr>
          <p:nvPr>
            <p:ph type="sldImg"/>
          </p:nvPr>
        </p:nvSpPr>
        <p:spPr>
          <a:xfrm>
            <a:off x="1200150" y="701675"/>
            <a:ext cx="4683125" cy="3511550"/>
          </a:xfrm>
          <a:ln/>
        </p:spPr>
      </p:sp>
      <p:sp>
        <p:nvSpPr>
          <p:cNvPr id="63491" name="Rectangle 3"/>
          <p:cNvSpPr>
            <a:spLocks noGrp="1" noChangeArrowheads="1"/>
          </p:cNvSpPr>
          <p:nvPr>
            <p:ph type="body" idx="1"/>
          </p:nvPr>
        </p:nvSpPr>
        <p:spPr>
          <a:noFill/>
          <a:ln/>
        </p:spPr>
        <p:txBody>
          <a:bodyPr/>
          <a:lstStyle/>
          <a:p>
            <a:r>
              <a:rPr lang="en-US" dirty="0" smtClean="0"/>
              <a:t>This map shows the self-reported prevalence of obesity among</a:t>
            </a:r>
            <a:r>
              <a:rPr lang="en-US" baseline="0" dirty="0" smtClean="0"/>
              <a:t> U.S. adults by state.</a:t>
            </a:r>
            <a:endParaRPr lang="en-US" dirty="0" smtClean="0"/>
          </a:p>
        </p:txBody>
      </p:sp>
    </p:spTree>
    <p:extLst>
      <p:ext uri="{BB962C8B-B14F-4D97-AF65-F5344CB8AC3E}">
        <p14:creationId xmlns:p14="http://schemas.microsoft.com/office/powerpoint/2010/main" val="3726327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self-reported</a:t>
            </a:r>
            <a:r>
              <a:rPr lang="en-US" baseline="0" dirty="0" smtClean="0"/>
              <a:t> prevalence of obesity among White adults in the U.S. by state.</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8754151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a:t>
            </a:r>
            <a:r>
              <a:rPr lang="en-US" baseline="0" dirty="0" smtClean="0"/>
              <a:t> shows the self-reported prevalence of obesity among non-Hispanic Black adults in the U.S., by state.</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524417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map</a:t>
            </a:r>
            <a:r>
              <a:rPr lang="en-US" baseline="0" dirty="0" smtClean="0"/>
              <a:t> shows the self-reported prevalence of obesity among Hispanic adults in the U.S., by state.</a:t>
            </a:r>
            <a:endParaRPr lang="en-US" dirty="0" smtClean="0"/>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83462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Breastfeeding</a:t>
            </a:r>
            <a:r>
              <a:rPr lang="en-US" baseline="0" dirty="0" smtClean="0"/>
              <a:t> is one of the most effective preventive measures a mother can take to protect the health of her baby.  Here are just a few reasons why:   </a:t>
            </a:r>
          </a:p>
          <a:p>
            <a:endParaRPr lang="en-US" baseline="0" dirty="0" smtClean="0"/>
          </a:p>
          <a:p>
            <a:pPr marL="800100" lvl="1" indent="-342900">
              <a:spcBef>
                <a:spcPct val="20000"/>
              </a:spcBef>
              <a:buClr>
                <a:srgbClr val="FFC000"/>
              </a:buClr>
              <a:buSzPct val="100000"/>
              <a:buFont typeface="Arial" panose="020B0604020202020204" pitchFamily="34" charset="0"/>
              <a:buChar char="•"/>
            </a:pPr>
            <a:r>
              <a:rPr lang="en-US" dirty="0" smtClean="0"/>
              <a:t>Breastfeeding reduces babies’ risk of hospitalizations for respiratory infections by 72%.</a:t>
            </a:r>
          </a:p>
          <a:p>
            <a:pPr marL="800100" lvl="1" indent="-342900">
              <a:spcBef>
                <a:spcPct val="20000"/>
              </a:spcBef>
              <a:buClr>
                <a:srgbClr val="FFC000"/>
              </a:buClr>
              <a:buSzPct val="100000"/>
              <a:buFont typeface="Arial" panose="020B0604020202020204" pitchFamily="34" charset="0"/>
              <a:buChar char="•"/>
            </a:pPr>
            <a:r>
              <a:rPr lang="en-US" dirty="0" smtClean="0"/>
              <a:t>Breastfeeding lowers the risk of Sudden Infant Death Syndrome (SIDS) by 36%.</a:t>
            </a:r>
          </a:p>
          <a:p>
            <a:pPr marL="800100" lvl="1" indent="-342900">
              <a:spcBef>
                <a:spcPct val="20000"/>
              </a:spcBef>
              <a:buClr>
                <a:srgbClr val="FFC000"/>
              </a:buClr>
              <a:buSzPct val="100000"/>
              <a:buFont typeface="Arial" panose="020B0604020202020204" pitchFamily="34" charset="0"/>
              <a:buChar char="•"/>
            </a:pPr>
            <a:r>
              <a:rPr lang="en-US" dirty="0" smtClean="0"/>
              <a:t>Breastfeeding for 9 months reduces a baby’s odds for  becoming overweight by more than 30%.  </a:t>
            </a:r>
          </a:p>
          <a:p>
            <a:endParaRPr lang="en-US" baseline="0" dirty="0" smtClean="0"/>
          </a:p>
        </p:txBody>
      </p:sp>
      <p:sp>
        <p:nvSpPr>
          <p:cNvPr id="4" name="Slide Number Placeholder 3"/>
          <p:cNvSpPr>
            <a:spLocks noGrp="1"/>
          </p:cNvSpPr>
          <p:nvPr>
            <p:ph type="sldNum" sz="quarter" idx="10"/>
          </p:nvPr>
        </p:nvSpPr>
        <p:spPr/>
        <p:txBody>
          <a:bodyPr/>
          <a:lstStyle/>
          <a:p>
            <a:fld id="{C64C04F5-C1F4-4333-A924-0460B9000201}" type="slidenum">
              <a:rPr lang="en-US" smtClean="0"/>
              <a:pPr/>
              <a:t>4</a:t>
            </a:fld>
            <a:endParaRPr lang="en-US" dirty="0"/>
          </a:p>
        </p:txBody>
      </p:sp>
    </p:spTree>
    <p:extLst>
      <p:ext uri="{BB962C8B-B14F-4D97-AF65-F5344CB8AC3E}">
        <p14:creationId xmlns:p14="http://schemas.microsoft.com/office/powerpoint/2010/main" val="39016219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3635" eaLnBrk="0" fontAlgn="base" hangingPunct="0">
              <a:spcBef>
                <a:spcPct val="30000"/>
              </a:spcBef>
              <a:spcAft>
                <a:spcPct val="0"/>
              </a:spcAft>
              <a:defRPr/>
            </a:pPr>
            <a:r>
              <a:rPr lang="en-US" baseline="0" dirty="0" smtClean="0">
                <a:latin typeface="Arial" pitchFamily="34" charset="0"/>
              </a:rPr>
              <a:t>Medical costs for adults with obesity are increasing over time.  </a:t>
            </a:r>
            <a:endParaRPr lang="en-US" dirty="0" smtClean="0">
              <a:latin typeface="Arial" pitchFamily="34" charset="0"/>
            </a:endParaRPr>
          </a:p>
        </p:txBody>
      </p:sp>
      <p:sp>
        <p:nvSpPr>
          <p:cNvPr id="4" name="Slide Number Placeholder 3"/>
          <p:cNvSpPr>
            <a:spLocks noGrp="1"/>
          </p:cNvSpPr>
          <p:nvPr>
            <p:ph type="sldNum" sz="quarter" idx="10"/>
          </p:nvPr>
        </p:nvSpPr>
        <p:spPr/>
        <p:txBody>
          <a:bodyPr/>
          <a:lstStyle/>
          <a:p>
            <a:fld id="{C64C04F5-C1F4-4333-A924-0460B9000201}" type="slidenum">
              <a:rPr lang="en-US" smtClean="0"/>
              <a:pPr/>
              <a:t>40</a:t>
            </a:fld>
            <a:endParaRPr lang="en-US" dirty="0"/>
          </a:p>
        </p:txBody>
      </p:sp>
    </p:spTree>
    <p:extLst>
      <p:ext uri="{BB962C8B-B14F-4D97-AF65-F5344CB8AC3E}">
        <p14:creationId xmlns:p14="http://schemas.microsoft.com/office/powerpoint/2010/main" val="2849946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63152" indent="-293519">
              <a:defRPr sz="2400">
                <a:solidFill>
                  <a:schemeClr val="tx1"/>
                </a:solidFill>
                <a:latin typeface="Times New Roman" pitchFamily="18" charset="0"/>
              </a:defRPr>
            </a:lvl2pPr>
            <a:lvl3pPr marL="1174081" indent="-234816">
              <a:defRPr sz="2400">
                <a:solidFill>
                  <a:schemeClr val="tx1"/>
                </a:solidFill>
                <a:latin typeface="Times New Roman" pitchFamily="18" charset="0"/>
              </a:defRPr>
            </a:lvl3pPr>
            <a:lvl4pPr marL="1643712" indent="-234816">
              <a:defRPr sz="2400">
                <a:solidFill>
                  <a:schemeClr val="tx1"/>
                </a:solidFill>
                <a:latin typeface="Times New Roman" pitchFamily="18" charset="0"/>
              </a:defRPr>
            </a:lvl4pPr>
            <a:lvl5pPr marL="2113346" indent="-234816">
              <a:defRPr sz="2400">
                <a:solidFill>
                  <a:schemeClr val="tx1"/>
                </a:solidFill>
                <a:latin typeface="Times New Roman" pitchFamily="18" charset="0"/>
              </a:defRPr>
            </a:lvl5pPr>
            <a:lvl6pPr marL="2582978" indent="-234816" eaLnBrk="0" fontAlgn="base" hangingPunct="0">
              <a:spcBef>
                <a:spcPct val="0"/>
              </a:spcBef>
              <a:spcAft>
                <a:spcPct val="0"/>
              </a:spcAft>
              <a:defRPr sz="2400">
                <a:solidFill>
                  <a:schemeClr val="tx1"/>
                </a:solidFill>
                <a:latin typeface="Times New Roman" pitchFamily="18" charset="0"/>
              </a:defRPr>
            </a:lvl6pPr>
            <a:lvl7pPr marL="3052609" indent="-234816" eaLnBrk="0" fontAlgn="base" hangingPunct="0">
              <a:spcBef>
                <a:spcPct val="0"/>
              </a:spcBef>
              <a:spcAft>
                <a:spcPct val="0"/>
              </a:spcAft>
              <a:defRPr sz="2400">
                <a:solidFill>
                  <a:schemeClr val="tx1"/>
                </a:solidFill>
                <a:latin typeface="Times New Roman" pitchFamily="18" charset="0"/>
              </a:defRPr>
            </a:lvl7pPr>
            <a:lvl8pPr marL="3522242" indent="-234816" eaLnBrk="0" fontAlgn="base" hangingPunct="0">
              <a:spcBef>
                <a:spcPct val="0"/>
              </a:spcBef>
              <a:spcAft>
                <a:spcPct val="0"/>
              </a:spcAft>
              <a:defRPr sz="2400">
                <a:solidFill>
                  <a:schemeClr val="tx1"/>
                </a:solidFill>
                <a:latin typeface="Times New Roman" pitchFamily="18" charset="0"/>
              </a:defRPr>
            </a:lvl8pPr>
            <a:lvl9pPr marL="3991874" indent="-234816" eaLnBrk="0" fontAlgn="base" hangingPunct="0">
              <a:spcBef>
                <a:spcPct val="0"/>
              </a:spcBef>
              <a:spcAft>
                <a:spcPct val="0"/>
              </a:spcAft>
              <a:defRPr sz="2400">
                <a:solidFill>
                  <a:schemeClr val="tx1"/>
                </a:solidFill>
                <a:latin typeface="Times New Roman" pitchFamily="18" charset="0"/>
              </a:defRPr>
            </a:lvl9pPr>
          </a:lstStyle>
          <a:p>
            <a:fld id="{B0748A22-F153-4BBD-9987-A9DF3A747191}" type="slidenum">
              <a:rPr lang="en-US" sz="1300"/>
              <a:pPr/>
              <a:t>41</a:t>
            </a:fld>
            <a:endParaRPr lang="en-US" sz="1300" dirty="0"/>
          </a:p>
        </p:txBody>
      </p:sp>
      <p:sp>
        <p:nvSpPr>
          <p:cNvPr id="13315" name="Rectangle 2"/>
          <p:cNvSpPr>
            <a:spLocks noGrp="1" noRot="1" noChangeAspect="1" noChangeArrowheads="1" noTextEdit="1"/>
          </p:cNvSpPr>
          <p:nvPr>
            <p:ph type="sldImg"/>
          </p:nvPr>
        </p:nvSpPr>
        <p:spPr>
          <a:xfrm>
            <a:off x="1155700" y="668338"/>
            <a:ext cx="4749800" cy="3562350"/>
          </a:xfrm>
          <a:ln w="12700" cap="flat">
            <a:solidFill>
              <a:schemeClr val="tx1"/>
            </a:solidFill>
          </a:ln>
        </p:spPr>
      </p:sp>
      <p:sp>
        <p:nvSpPr>
          <p:cNvPr id="13316" name="Rectangle 3"/>
          <p:cNvSpPr>
            <a:spLocks noGrp="1" noChangeArrowheads="1"/>
          </p:cNvSpPr>
          <p:nvPr>
            <p:ph type="body" idx="1"/>
          </p:nvPr>
        </p:nvSpPr>
        <p:spPr>
          <a:xfrm>
            <a:off x="946887" y="4453963"/>
            <a:ext cx="5171835" cy="42328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86" tIns="47149" rIns="95986" bIns="47149"/>
          <a:lstStyle/>
          <a:p>
            <a:r>
              <a:rPr lang="en-US" dirty="0" smtClean="0"/>
              <a:t>There are many opportunities to </a:t>
            </a:r>
            <a:r>
              <a:rPr lang="en-US" baseline="0" dirty="0" smtClean="0"/>
              <a:t>impact the prevalence of obesity in our nation in clinical settings, schools, places where food is purchased, and in communities.  The following slides will</a:t>
            </a:r>
            <a:r>
              <a:rPr lang="en-US" dirty="0" smtClean="0"/>
              <a:t> provide a few examples.  </a:t>
            </a:r>
            <a:r>
              <a:rPr lang="en-US" baseline="0" dirty="0" smtClean="0"/>
              <a:t>   </a:t>
            </a:r>
            <a:endParaRPr lang="en-US" dirty="0" smtClean="0"/>
          </a:p>
        </p:txBody>
      </p:sp>
    </p:spTree>
    <p:extLst>
      <p:ext uri="{BB962C8B-B14F-4D97-AF65-F5344CB8AC3E}">
        <p14:creationId xmlns:p14="http://schemas.microsoft.com/office/powerpoint/2010/main" val="2644177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None/>
            </a:pPr>
            <a:r>
              <a:rPr lang="en-US" dirty="0" smtClean="0"/>
              <a:t>There are many supports  that can be put in place in clinical settings </a:t>
            </a:r>
            <a:r>
              <a:rPr lang="en-US" baseline="0" dirty="0" smtClean="0"/>
              <a:t>to help prevent and reduce obesity, </a:t>
            </a:r>
            <a:r>
              <a:rPr lang="en-US" dirty="0" smtClean="0"/>
              <a:t>such as: </a:t>
            </a:r>
            <a:endParaRPr lang="en-US" baseline="0" dirty="0" smtClean="0"/>
          </a:p>
          <a:p>
            <a:pPr lvl="0">
              <a:buFont typeface="Arial" pitchFamily="34" charset="0"/>
              <a:buNone/>
            </a:pPr>
            <a:endParaRPr lang="en-US" baseline="0" dirty="0" smtClean="0"/>
          </a:p>
          <a:p>
            <a:pPr marL="171450" lvl="0" indent="-171450">
              <a:buFont typeface="Arial" panose="020B0604020202020204" pitchFamily="34" charset="0"/>
              <a:buChar char="•"/>
            </a:pPr>
            <a:r>
              <a:rPr lang="en-US" dirty="0" smtClean="0"/>
              <a:t>Adopting policies and practices in maternity</a:t>
            </a:r>
            <a:r>
              <a:rPr lang="en-US" baseline="0" dirty="0" smtClean="0"/>
              <a:t> hospitals that support breastfeeding.  </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dirty="0" smtClean="0"/>
              <a:t>Conducting </a:t>
            </a:r>
            <a:r>
              <a:rPr lang="en-US" dirty="0"/>
              <a:t>BMI screenings regularly on clinical </a:t>
            </a:r>
            <a:r>
              <a:rPr lang="en-US" dirty="0" smtClean="0"/>
              <a:t>visits; d</a:t>
            </a:r>
            <a:r>
              <a:rPr lang="en-US" baseline="0" dirty="0" smtClean="0"/>
              <a:t>ocumenting and tracking obesity in electronic health record systems. </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Providing nutrition and physical activity counseling for high risk groups </a:t>
            </a:r>
            <a:endParaRPr lang="en-US" dirty="0"/>
          </a:p>
        </p:txBody>
      </p:sp>
      <p:sp>
        <p:nvSpPr>
          <p:cNvPr id="4" name="Slide Number Placeholder 3"/>
          <p:cNvSpPr>
            <a:spLocks noGrp="1"/>
          </p:cNvSpPr>
          <p:nvPr>
            <p:ph type="sldNum" sz="quarter" idx="10"/>
          </p:nvPr>
        </p:nvSpPr>
        <p:spPr/>
        <p:txBody>
          <a:bodyPr/>
          <a:lstStyle/>
          <a:p>
            <a:fld id="{05AD511D-F508-4C2D-A83F-21FC739BCEF8}" type="slidenum">
              <a:rPr lang="en-US" smtClean="0"/>
              <a:pPr/>
              <a:t>42</a:t>
            </a:fld>
            <a:endParaRPr lang="en-US" dirty="0"/>
          </a:p>
        </p:txBody>
      </p:sp>
    </p:spTree>
    <p:extLst>
      <p:ext uri="{BB962C8B-B14F-4D97-AF65-F5344CB8AC3E}">
        <p14:creationId xmlns:p14="http://schemas.microsoft.com/office/powerpoint/2010/main" val="2648043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0994" name="Rectangle 2"/>
          <p:cNvSpPr>
            <a:spLocks noGrp="1" noRot="1" noChangeAspect="1" noChangeArrowheads="1" noTextEdit="1"/>
          </p:cNvSpPr>
          <p:nvPr>
            <p:ph type="sldImg"/>
          </p:nvPr>
        </p:nvSpPr>
        <p:spPr>
          <a:xfrm>
            <a:off x="1208088" y="711200"/>
            <a:ext cx="4660900" cy="3495675"/>
          </a:xfrm>
          <a:ln/>
        </p:spPr>
      </p:sp>
      <p:sp>
        <p:nvSpPr>
          <p:cNvPr id="1620995" name="Rectangle 3"/>
          <p:cNvSpPr>
            <a:spLocks noGrp="1" noChangeArrowheads="1"/>
          </p:cNvSpPr>
          <p:nvPr>
            <p:ph type="body" idx="1"/>
          </p:nvPr>
        </p:nvSpPr>
        <p:spPr/>
        <p:txBody>
          <a:bodyPr>
            <a:normAutofit/>
          </a:bodyPr>
          <a:lstStyle/>
          <a:p>
            <a:pPr>
              <a:spcBef>
                <a:spcPts val="291"/>
              </a:spcBef>
            </a:pPr>
            <a:endParaRPr lang="en-US" dirty="0" smtClean="0">
              <a:ea typeface="MS PGothic" pitchFamily="34" charset="-128"/>
              <a:cs typeface="MS PGothic" charset="0"/>
            </a:endParaRPr>
          </a:p>
          <a:p>
            <a:pPr>
              <a:spcBef>
                <a:spcPts val="291"/>
              </a:spcBef>
            </a:pPr>
            <a:r>
              <a:rPr lang="en-US" dirty="0">
                <a:ea typeface="MS PGothic" pitchFamily="34" charset="-128"/>
                <a:cs typeface="MS PGothic" charset="0"/>
              </a:rPr>
              <a:t>As children spend much of their days in the school setting, schools play an important role in influencing the health of our nation’s children.  Schools can </a:t>
            </a:r>
            <a:r>
              <a:rPr lang="en-US" dirty="0" smtClean="0">
                <a:ea typeface="MS PGothic" pitchFamily="34" charset="-128"/>
                <a:cs typeface="MS PGothic" charset="0"/>
              </a:rPr>
              <a:t>meet or exceed national </a:t>
            </a:r>
            <a:r>
              <a:rPr lang="en-US" dirty="0">
                <a:ea typeface="MS PGothic" pitchFamily="34" charset="-128"/>
                <a:cs typeface="MS PGothic" charset="0"/>
              </a:rPr>
              <a:t>nutrition and physical activity standards.  They can </a:t>
            </a:r>
            <a:r>
              <a:rPr lang="en-US" dirty="0"/>
              <a:t>make walking and bicycling to school safer and more accessible for children, including those with disabilities, by establishing a Safe Routes to School program.  </a:t>
            </a:r>
            <a:r>
              <a:rPr lang="en-US" dirty="0" smtClean="0"/>
              <a:t>Schools </a:t>
            </a:r>
            <a:r>
              <a:rPr lang="en-US" dirty="0"/>
              <a:t>can </a:t>
            </a:r>
            <a:r>
              <a:rPr lang="en-US" dirty="0" smtClean="0"/>
              <a:t>collaborate </a:t>
            </a:r>
            <a:r>
              <a:rPr lang="en-US" dirty="0"/>
              <a:t>with other government </a:t>
            </a:r>
            <a:r>
              <a:rPr lang="en-US" dirty="0" smtClean="0"/>
              <a:t>agencies to </a:t>
            </a:r>
            <a:r>
              <a:rPr lang="en-US" dirty="0"/>
              <a:t>keep facilities open </a:t>
            </a:r>
            <a:r>
              <a:rPr lang="en-US" dirty="0" smtClean="0"/>
              <a:t>so children </a:t>
            </a:r>
            <a:r>
              <a:rPr lang="en-US" dirty="0"/>
              <a:t>and community members </a:t>
            </a:r>
            <a:r>
              <a:rPr lang="en-US" dirty="0" smtClean="0"/>
              <a:t>have greater access to places for physical activity after </a:t>
            </a:r>
            <a:r>
              <a:rPr lang="en-US" dirty="0"/>
              <a:t>regular school hours.  </a:t>
            </a:r>
          </a:p>
          <a:p>
            <a:pPr>
              <a:spcBef>
                <a:spcPts val="291"/>
              </a:spcBef>
            </a:pPr>
            <a:endParaRPr lang="en-US" dirty="0">
              <a:ea typeface="MS PGothic" pitchFamily="34" charset="-128"/>
              <a:cs typeface="MS PGothic" charset="0"/>
            </a:endParaRPr>
          </a:p>
          <a:p>
            <a:pPr>
              <a:spcBef>
                <a:spcPts val="291"/>
              </a:spcBef>
            </a:pPr>
            <a:endParaRPr lang="en-US" dirty="0" smtClean="0">
              <a:ea typeface="MS PGothic" pitchFamily="34" charset="-128"/>
              <a:cs typeface="MS PGothic" charset="0"/>
            </a:endParaRPr>
          </a:p>
          <a:p>
            <a:pPr>
              <a:spcBef>
                <a:spcPts val="291"/>
              </a:spcBef>
            </a:pPr>
            <a:endParaRPr lang="en-US" dirty="0">
              <a:ea typeface="MS PGothic" pitchFamily="34" charset="-128"/>
              <a:cs typeface="MS PGothic" charset="0"/>
            </a:endParaRPr>
          </a:p>
        </p:txBody>
      </p:sp>
    </p:spTree>
    <p:extLst>
      <p:ext uri="{BB962C8B-B14F-4D97-AF65-F5344CB8AC3E}">
        <p14:creationId xmlns:p14="http://schemas.microsoft.com/office/powerpoint/2010/main" val="1598777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 many opportunities to </a:t>
            </a:r>
            <a:r>
              <a:rPr lang="en-US" baseline="0" dirty="0" smtClean="0"/>
              <a:t>integrate healthy actions into children's’ days in childcare and early education settings.   </a:t>
            </a:r>
            <a:endParaRPr lang="en-US" dirty="0" smtClean="0"/>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8858" indent="-288022" eaLnBrk="0" hangingPunct="0">
              <a:defRPr>
                <a:solidFill>
                  <a:schemeClr val="tx1"/>
                </a:solidFill>
                <a:latin typeface="Arial" charset="0"/>
              </a:defRPr>
            </a:lvl2pPr>
            <a:lvl3pPr marL="1152090" indent="-230418" eaLnBrk="0" hangingPunct="0">
              <a:defRPr>
                <a:solidFill>
                  <a:schemeClr val="tx1"/>
                </a:solidFill>
                <a:latin typeface="Arial" charset="0"/>
              </a:defRPr>
            </a:lvl3pPr>
            <a:lvl4pPr marL="1612925" indent="-230418" eaLnBrk="0" hangingPunct="0">
              <a:defRPr>
                <a:solidFill>
                  <a:schemeClr val="tx1"/>
                </a:solidFill>
                <a:latin typeface="Arial" charset="0"/>
              </a:defRPr>
            </a:lvl4pPr>
            <a:lvl5pPr marL="2073762" indent="-230418" eaLnBrk="0" hangingPunct="0">
              <a:defRPr>
                <a:solidFill>
                  <a:schemeClr val="tx1"/>
                </a:solidFill>
                <a:latin typeface="Arial" charset="0"/>
              </a:defRPr>
            </a:lvl5pPr>
            <a:lvl6pPr marL="2534597" indent="-230418" eaLnBrk="0" fontAlgn="base" hangingPunct="0">
              <a:spcBef>
                <a:spcPct val="0"/>
              </a:spcBef>
              <a:spcAft>
                <a:spcPct val="0"/>
              </a:spcAft>
              <a:defRPr>
                <a:solidFill>
                  <a:schemeClr val="tx1"/>
                </a:solidFill>
                <a:latin typeface="Arial" charset="0"/>
              </a:defRPr>
            </a:lvl6pPr>
            <a:lvl7pPr marL="2995432" indent="-230418" eaLnBrk="0" fontAlgn="base" hangingPunct="0">
              <a:spcBef>
                <a:spcPct val="0"/>
              </a:spcBef>
              <a:spcAft>
                <a:spcPct val="0"/>
              </a:spcAft>
              <a:defRPr>
                <a:solidFill>
                  <a:schemeClr val="tx1"/>
                </a:solidFill>
                <a:latin typeface="Arial" charset="0"/>
              </a:defRPr>
            </a:lvl7pPr>
            <a:lvl8pPr marL="3456269" indent="-230418" eaLnBrk="0" fontAlgn="base" hangingPunct="0">
              <a:spcBef>
                <a:spcPct val="0"/>
              </a:spcBef>
              <a:spcAft>
                <a:spcPct val="0"/>
              </a:spcAft>
              <a:defRPr>
                <a:solidFill>
                  <a:schemeClr val="tx1"/>
                </a:solidFill>
                <a:latin typeface="Arial" charset="0"/>
              </a:defRPr>
            </a:lvl8pPr>
            <a:lvl9pPr marL="3917104" indent="-230418" eaLnBrk="0" fontAlgn="base" hangingPunct="0">
              <a:spcBef>
                <a:spcPct val="0"/>
              </a:spcBef>
              <a:spcAft>
                <a:spcPct val="0"/>
              </a:spcAft>
              <a:defRPr>
                <a:solidFill>
                  <a:schemeClr val="tx1"/>
                </a:solidFill>
                <a:latin typeface="Arial" charset="0"/>
              </a:defRPr>
            </a:lvl9pPr>
          </a:lstStyle>
          <a:p>
            <a:pPr eaLnBrk="1" hangingPunct="1"/>
            <a:fld id="{C12677A1-9AE6-424C-99AC-C5CE3A12E4C6}" type="slidenum">
              <a:rPr lang="en-US" smtClean="0">
                <a:latin typeface="Calibri" pitchFamily="34" charset="0"/>
              </a:rPr>
              <a:pPr eaLnBrk="1" hangingPunct="1"/>
              <a:t>44</a:t>
            </a:fld>
            <a:endParaRPr lang="en-US" dirty="0" smtClean="0">
              <a:latin typeface="Calibri" pitchFamily="34" charset="0"/>
            </a:endParaRPr>
          </a:p>
        </p:txBody>
      </p:sp>
    </p:spTree>
    <p:extLst>
      <p:ext uri="{BB962C8B-B14F-4D97-AF65-F5344CB8AC3E}">
        <p14:creationId xmlns:p14="http://schemas.microsoft.com/office/powerpoint/2010/main" val="1753152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effectLst/>
                <a:latin typeface="+mn-lt"/>
                <a:ea typeface="+mn-ea"/>
                <a:cs typeface="+mn-cs"/>
              </a:rPr>
              <a:t>Creating healthy food environments is part of a comprehensive approach to providing</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Americans with access to healthier foods and beverages in a variety of settings,</a:t>
            </a:r>
            <a:r>
              <a:rPr lang="en-US" sz="1200" b="0" kern="1200" baseline="0" dirty="0" smtClean="0">
                <a:solidFill>
                  <a:schemeClr val="tx1"/>
                </a:solidFill>
                <a:effectLst/>
                <a:latin typeface="+mn-lt"/>
                <a:ea typeface="+mn-ea"/>
                <a:cs typeface="+mn-cs"/>
              </a:rPr>
              <a:t> i</a:t>
            </a:r>
            <a:r>
              <a:rPr lang="en-US" sz="1200" b="0" kern="1200" dirty="0" smtClean="0">
                <a:solidFill>
                  <a:schemeClr val="tx1"/>
                </a:solidFill>
                <a:effectLst/>
                <a:latin typeface="+mn-lt"/>
                <a:ea typeface="+mn-ea"/>
                <a:cs typeface="+mn-cs"/>
              </a:rPr>
              <a:t>ncluding grocery stores, restaurants, concessions</a:t>
            </a:r>
            <a:r>
              <a:rPr lang="en-US" sz="1200" b="0" kern="1200" baseline="0" dirty="0" smtClean="0">
                <a:solidFill>
                  <a:schemeClr val="tx1"/>
                </a:solidFill>
                <a:effectLst/>
                <a:latin typeface="+mn-lt"/>
                <a:ea typeface="+mn-ea"/>
                <a:cs typeface="+mn-cs"/>
              </a:rPr>
              <a:t> stands, vending machines, and cafeterias.  </a:t>
            </a:r>
            <a:endParaRPr lang="en-US" sz="14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42EF01A4-097F-4D2B-8AB5-826E50870F8D}" type="slidenum">
              <a:rPr lang="en-US" smtClean="0"/>
              <a:pPr/>
              <a:t>45</a:t>
            </a:fld>
            <a:endParaRPr lang="en-US" dirty="0"/>
          </a:p>
        </p:txBody>
      </p:sp>
    </p:spTree>
    <p:extLst>
      <p:ext uri="{BB962C8B-B14F-4D97-AF65-F5344CB8AC3E}">
        <p14:creationId xmlns:p14="http://schemas.microsoft.com/office/powerpoint/2010/main" val="3554024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have many opportunities to increase accessibility of spaces where people can more easily be physically active.  </a:t>
            </a:r>
            <a:r>
              <a:rPr lang="en-US" dirty="0" smtClean="0"/>
              <a:t>A few examples are:  </a:t>
            </a:r>
            <a:endParaRPr lang="en-US" b="1" dirty="0" smtClean="0"/>
          </a:p>
          <a:p>
            <a:endParaRPr lang="en-US" b="1" dirty="0"/>
          </a:p>
          <a:p>
            <a:r>
              <a:rPr lang="en-US" dirty="0" smtClean="0"/>
              <a:t>Complete </a:t>
            </a:r>
            <a:r>
              <a:rPr lang="en-US" dirty="0"/>
              <a:t>Streets </a:t>
            </a:r>
            <a:r>
              <a:rPr lang="en-US" dirty="0" smtClean="0"/>
              <a:t>are </a:t>
            </a:r>
            <a:r>
              <a:rPr lang="en-US" dirty="0"/>
              <a:t>designed and operated to enable safe access for all users, including pedestrians, bicyclists, motorists and transit riders of all ages and abilities. </a:t>
            </a:r>
            <a:endParaRPr lang="en-US" dirty="0" smtClean="0"/>
          </a:p>
          <a:p>
            <a:endParaRPr lang="en-US" dirty="0"/>
          </a:p>
          <a:p>
            <a:r>
              <a:rPr lang="en-US" dirty="0" smtClean="0"/>
              <a:t>Building trails and greenways, parks and recreational facilities</a:t>
            </a:r>
            <a:r>
              <a:rPr lang="en-US" baseline="0" dirty="0" smtClean="0"/>
              <a:t> offer opportunities for community members to be physically active. </a:t>
            </a:r>
          </a:p>
          <a:p>
            <a:endParaRPr lang="en-US" baseline="0" dirty="0" smtClean="0"/>
          </a:p>
          <a:p>
            <a:r>
              <a:rPr lang="en-US" baseline="0" dirty="0" smtClean="0"/>
              <a:t>Provisions for healthy design can be incorporated into city or county ordinances to ensure opportunities are available for communities to be physically active.     </a:t>
            </a:r>
            <a:endParaRPr lang="en-US" dirty="0" smtClean="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46</a:t>
            </a:fld>
            <a:endParaRPr lang="en-US" dirty="0"/>
          </a:p>
        </p:txBody>
      </p:sp>
    </p:spTree>
    <p:extLst>
      <p:ext uri="{BB962C8B-B14F-4D97-AF65-F5344CB8AC3E}">
        <p14:creationId xmlns:p14="http://schemas.microsoft.com/office/powerpoint/2010/main" val="123467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47</a:t>
            </a:fld>
            <a:endParaRPr lang="en-US" dirty="0"/>
          </a:p>
        </p:txBody>
      </p:sp>
    </p:spTree>
    <p:extLst>
      <p:ext uri="{BB962C8B-B14F-4D97-AF65-F5344CB8AC3E}">
        <p14:creationId xmlns:p14="http://schemas.microsoft.com/office/powerpoint/2010/main" val="4173661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effectLst/>
              </a:rPr>
              <a:t>According to the American Academy of Pediatrics, “infant nutrition should be considered a public health issue and not only a lifestyle choice”. The American Academy of Pediatrics recommends exclusive breastfeeding for about 6 months, followed by continued breastfeeding as complementary foods are introduced, with continuation of breastfeeding for 1 year or longer as mutually desired by mother and infant.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5</a:t>
            </a:fld>
            <a:endParaRPr lang="en-US" dirty="0"/>
          </a:p>
        </p:txBody>
      </p:sp>
    </p:spTree>
    <p:extLst>
      <p:ext uri="{BB962C8B-B14F-4D97-AF65-F5344CB8AC3E}">
        <p14:creationId xmlns:p14="http://schemas.microsoft.com/office/powerpoint/2010/main" val="92651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This slide shows breastfeeding rates among children born</a:t>
            </a:r>
            <a:r>
              <a:rPr lang="en-US" baseline="0" dirty="0" smtClean="0"/>
              <a:t> in 2011.  The chart highlights national breastfeeding rates, as well as rates by white, black, Hispanic, and Asian women.  Rates are broken down by categories of 1) any breastfeeding at 6 months; 2)  exclusive breastfeeding through 6 months; and 3)  breastfeeding at 12 months.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6</a:t>
            </a:fld>
            <a:endParaRPr lang="en-US" dirty="0"/>
          </a:p>
        </p:txBody>
      </p:sp>
    </p:spTree>
    <p:extLst>
      <p:ext uri="{BB962C8B-B14F-4D97-AF65-F5344CB8AC3E}">
        <p14:creationId xmlns:p14="http://schemas.microsoft.com/office/powerpoint/2010/main" val="46243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Here are some CDC-recommended strategies</a:t>
            </a:r>
            <a:r>
              <a:rPr lang="en-US" baseline="0" dirty="0" smtClean="0"/>
              <a:t> that can be used to increase breastfeeding rates across the nation.  For more details on each of these areas, see the CDC Guide to Strategies to Support Breastfeeding Mothers and Babies at:   www.cdc.gov/breastfeeding/pdf/BF-Guide-508PDF</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7</a:t>
            </a:fld>
            <a:endParaRPr lang="en-US" dirty="0"/>
          </a:p>
        </p:txBody>
      </p:sp>
    </p:spTree>
    <p:extLst>
      <p:ext uri="{BB962C8B-B14F-4D97-AF65-F5344CB8AC3E}">
        <p14:creationId xmlns:p14="http://schemas.microsoft.com/office/powerpoint/2010/main" val="3214272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CDC is working with partners to a</a:t>
            </a:r>
            <a:r>
              <a:rPr lang="en-US" baseline="0" dirty="0" smtClean="0"/>
              <a:t>dvance the Baby-Friendly Hospital Initiative in hospitals across the country.  This program was developed by the WHO and UNICEF to encourage improved maternity care practices in hospitals in support of breastfeeding.   The program awards hospitals with a Baby-Friendly designation if they successfully implement a set of 10 Steps proven to increase breastfeeding. CDC dedicates significant resources to increase the number of hospitals designated as Baby-Friendly each year.  For more information on the Baby-Friendly Hospital Initiative, go to:  </a:t>
            </a:r>
            <a:r>
              <a:rPr lang="en-US" baseline="0" dirty="0" smtClean="0">
                <a:hlinkClick r:id="rId3"/>
              </a:rPr>
              <a:t>www.babfriendlyusa.org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8</a:t>
            </a:fld>
            <a:endParaRPr lang="en-US" dirty="0"/>
          </a:p>
        </p:txBody>
      </p:sp>
    </p:spTree>
    <p:extLst>
      <p:ext uri="{BB962C8B-B14F-4D97-AF65-F5344CB8AC3E}">
        <p14:creationId xmlns:p14="http://schemas.microsoft.com/office/powerpoint/2010/main" val="1619012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smtClean="0"/>
              <a:t>This slide shows</a:t>
            </a:r>
            <a:r>
              <a:rPr lang="en-US" baseline="0" dirty="0" smtClean="0"/>
              <a:t> a chart of how much fruit and vegetables children (aged 2 – 18) should be eating on a daily basis.  The amount varies by age and sex of the child.  </a:t>
            </a:r>
            <a:endParaRPr lang="en-US" dirty="0"/>
          </a:p>
        </p:txBody>
      </p:sp>
      <p:sp>
        <p:nvSpPr>
          <p:cNvPr id="4" name="Slide Number Placeholder 3"/>
          <p:cNvSpPr>
            <a:spLocks noGrp="1"/>
          </p:cNvSpPr>
          <p:nvPr>
            <p:ph type="sldNum" sz="quarter" idx="10"/>
          </p:nvPr>
        </p:nvSpPr>
        <p:spPr/>
        <p:txBody>
          <a:bodyPr/>
          <a:lstStyle/>
          <a:p>
            <a:fld id="{C64C04F5-C1F4-4333-A924-0460B9000201}" type="slidenum">
              <a:rPr lang="en-US" smtClean="0"/>
              <a:pPr/>
              <a:t>9</a:t>
            </a:fld>
            <a:endParaRPr lang="en-US" dirty="0"/>
          </a:p>
        </p:txBody>
      </p:sp>
    </p:spTree>
    <p:extLst>
      <p:ext uri="{BB962C8B-B14F-4D97-AF65-F5344CB8AC3E}">
        <p14:creationId xmlns:p14="http://schemas.microsoft.com/office/powerpoint/2010/main" val="4084074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300"/>
              </a:lnSpc>
              <a:defRPr sz="3200" b="1" baseline="0">
                <a:solidFill>
                  <a:schemeClr val="bg1"/>
                </a:solidFill>
                <a:effectLst/>
              </a:defRPr>
            </a:lvl1pPr>
          </a:lstStyle>
          <a:p>
            <a:r>
              <a:rPr lang="en-US" dirty="0" smtClean="0"/>
              <a:t>Title of Presentation – Myriad Pro</a:t>
            </a:r>
            <a:br>
              <a:rPr lang="en-US" dirty="0" smtClean="0"/>
            </a:br>
            <a:r>
              <a:rPr lang="en-US" dirty="0" smtClean="0"/>
              <a:t> Bold, Shadow 32pt</a:t>
            </a:r>
            <a:endParaRPr lang="en-US" dirty="0"/>
          </a:p>
        </p:txBody>
      </p:sp>
      <p:sp>
        <p:nvSpPr>
          <p:cNvPr id="6" name="Text Placeholder 5"/>
          <p:cNvSpPr>
            <a:spLocks noGrp="1"/>
          </p:cNvSpPr>
          <p:nvPr userDrawn="1">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userDrawn="1">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98908170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1"/>
          </p:nvPr>
        </p:nvSpPr>
        <p:spPr>
          <a:xfrm>
            <a:off x="457200" y="5791200"/>
            <a:ext cx="8229600" cy="609600"/>
          </a:xfrm>
          <a:prstGeom prst="rect">
            <a:avLst/>
          </a:prstGeom>
        </p:spPr>
        <p:txBody>
          <a:bodyPr anchor="b"/>
          <a:lstStyle>
            <a:lvl1pPr>
              <a:buNone/>
              <a:defRPr sz="1100">
                <a:solidFill>
                  <a:schemeClr val="tx1"/>
                </a:solidFill>
              </a:defRPr>
            </a:lvl1pPr>
          </a:lstStyle>
          <a:p>
            <a:pPr lvl="0"/>
            <a:r>
              <a:rPr lang="en-US" dirty="0" smtClean="0"/>
              <a:t>Click to edit Master text styles</a:t>
            </a:r>
          </a:p>
        </p:txBody>
      </p:sp>
    </p:spTree>
    <p:extLst>
      <p:ext uri="{BB962C8B-B14F-4D97-AF65-F5344CB8AC3E}">
        <p14:creationId xmlns:p14="http://schemas.microsoft.com/office/powerpoint/2010/main" val="1605515706"/>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65407623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725400353"/>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th blue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cxnSp>
        <p:nvCxnSpPr>
          <p:cNvPr id="5" name="Straight Connector 4"/>
          <p:cNvCxnSpPr/>
          <p:nvPr userDrawn="1"/>
        </p:nvCxnSpPr>
        <p:spPr>
          <a:xfrm>
            <a:off x="533400" y="1524000"/>
            <a:ext cx="792480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25029203"/>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blue line in the middle">
    <p:spTree>
      <p:nvGrpSpPr>
        <p:cNvPr id="1" name=""/>
        <p:cNvGrpSpPr/>
        <p:nvPr/>
      </p:nvGrpSpPr>
      <p:grpSpPr>
        <a:xfrm>
          <a:off x="0" y="0"/>
          <a:ext cx="0" cy="0"/>
          <a:chOff x="0" y="0"/>
          <a:chExt cx="0" cy="0"/>
        </a:xfrm>
      </p:grpSpPr>
      <p:cxnSp>
        <p:nvCxnSpPr>
          <p:cNvPr id="6" name="Straight Connector 5"/>
          <p:cNvCxnSpPr/>
          <p:nvPr userDrawn="1"/>
        </p:nvCxnSpPr>
        <p:spPr>
          <a:xfrm>
            <a:off x="4294909" y="1470660"/>
            <a:ext cx="0" cy="447294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3260294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lvl="0"/>
            <a:r>
              <a:rPr lang="en-US" sz="1300" b="1" dirty="0" smtClean="0">
                <a:solidFill>
                  <a:schemeClr val="tx2"/>
                </a:solidFill>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lvl="0"/>
            <a:r>
              <a:rPr lang="en-US" sz="1200" dirty="0" smtClean="0">
                <a:solidFill>
                  <a:schemeClr val="tx2"/>
                </a:solidFill>
              </a:rPr>
              <a:t>1600 Clifton Road NE, Atlanta, GA 30333</a:t>
            </a:r>
          </a:p>
          <a:p>
            <a:pPr lvl="0"/>
            <a:r>
              <a:rPr lang="en-US" sz="1200" dirty="0" smtClean="0">
                <a:solidFill>
                  <a:schemeClr val="tx2"/>
                </a:solidFill>
              </a:rPr>
              <a:t>Telephone, 1-800-CDC-INFO (232-4636)/TTY: 1-888-232-6348</a:t>
            </a:r>
          </a:p>
          <a:p>
            <a:pPr lvl="0"/>
            <a:r>
              <a:rPr lang="en-US" sz="1200" dirty="0" smtClean="0">
                <a:solidFill>
                  <a:schemeClr val="tx2"/>
                </a:solidFill>
              </a:rPr>
              <a:t>E-mail: cdcinfo@cdc.gov 	Web: www.cdc.gov</a:t>
            </a:r>
          </a:p>
        </p:txBody>
      </p:sp>
      <p:sp>
        <p:nvSpPr>
          <p:cNvPr id="7"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8"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
        <p:nvSpPr>
          <p:cNvPr id="10" name="Rectangle 9"/>
          <p:cNvSpPr/>
          <p:nvPr userDrawn="1"/>
        </p:nvSpPr>
        <p:spPr>
          <a:xfrm>
            <a:off x="1371600" y="5421868"/>
            <a:ext cx="5943600" cy="369332"/>
          </a:xfrm>
          <a:prstGeom prst="rect">
            <a:avLst/>
          </a:prstGeom>
        </p:spPr>
        <p:txBody>
          <a:bodyPr wrap="square">
            <a:spAutoFit/>
          </a:bodyPr>
          <a:lstStyle/>
          <a:p>
            <a:pPr lvl="0"/>
            <a:r>
              <a:rPr lang="en-US" sz="900" dirty="0" smtClean="0">
                <a:solidFill>
                  <a:schemeClr val="tx2"/>
                </a:solidFill>
              </a:rPr>
              <a:t>The findings</a:t>
            </a:r>
            <a:r>
              <a:rPr lang="en-US" sz="900" baseline="0" dirty="0" smtClean="0">
                <a:solidFill>
                  <a:schemeClr val="tx2"/>
                </a:solidFill>
              </a:rPr>
              <a:t> and conclusions in this report are those of the authors and do not necessarily represent the official position of the Centers for Disease Control and Prevention.</a:t>
            </a:r>
            <a:endParaRPr lang="en-US" sz="900" dirty="0" smtClean="0">
              <a:solidFill>
                <a:schemeClr val="tx2"/>
              </a:solidFill>
            </a:endParaRPr>
          </a:p>
        </p:txBody>
      </p:sp>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5723A82-0193-4D07-89ED-7C06D223C8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3959943"/>
      </p:ext>
    </p:extLst>
  </p:cSld>
  <p:clrMapOvr>
    <a:masterClrMapping/>
  </p:clrMapOvr>
  <p:transition advClick="0">
    <p:randomBa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D2A0D24-C13D-4E7B-9063-F24FE9445F64}" type="datetimeFigureOut">
              <a:rPr lang="en-US" smtClean="0">
                <a:solidFill>
                  <a:srgbClr val="0F56DC"/>
                </a:solidFill>
              </a:rPr>
              <a:pPr/>
              <a:t>12/4/2014</a:t>
            </a:fld>
            <a:endParaRPr lang="en-US" dirty="0">
              <a:solidFill>
                <a:srgbClr val="0F56DC"/>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0F56DC"/>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84C8292-F6EB-41D4-83B6-08BEE1919781}" type="slidenum">
              <a:rPr lang="en-US" smtClean="0">
                <a:solidFill>
                  <a:srgbClr val="0F56DC"/>
                </a:solidFill>
              </a:rPr>
              <a:pPr/>
              <a:t>‹#›</a:t>
            </a:fld>
            <a:endParaRPr lang="en-US" dirty="0">
              <a:solidFill>
                <a:srgbClr val="0F56DC"/>
              </a:solidFill>
            </a:endParaRPr>
          </a:p>
        </p:txBody>
      </p:sp>
    </p:spTree>
    <p:extLst>
      <p:ext uri="{BB962C8B-B14F-4D97-AF65-F5344CB8AC3E}">
        <p14:creationId xmlns:p14="http://schemas.microsoft.com/office/powerpoint/2010/main" val="2355982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4" r:id="rId1"/>
    <p:sldLayoutId id="2147483685" r:id="rId2"/>
    <p:sldLayoutId id="2147483714" r:id="rId3"/>
    <p:sldLayoutId id="2147483712" r:id="rId4"/>
    <p:sldLayoutId id="2147483713" r:id="rId5"/>
    <p:sldLayoutId id="2147483686" r:id="rId6"/>
    <p:sldLayoutId id="2147483690" r:id="rId7"/>
    <p:sldLayoutId id="2147483698" r:id="rId8"/>
    <p:sldLayoutId id="2147483708" r:id="rId9"/>
    <p:sldLayoutId id="2147483710" r:id="rId10"/>
    <p:sldLayoutId id="214748371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32712"/>
      </p:ext>
    </p:extLst>
  </p:cSld>
  <p:clrMap bg1="lt1" tx1="dk1" bg2="lt2" tx2="dk2" accent1="accent1" accent2="accent2" accent3="accent3" accent4="accent4" accent5="accent5" accent6="accent6" hlink="hlink" folHlink="folHlink"/>
  <p:sldLayoutIdLst>
    <p:sldLayoutId id="2147483709" r:id="rId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www.choosemyplate.gov/"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cdc.gov/chronicdisease/pdf/guidelines_for_federal_concessions_and%20_vending_operations.pdf"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cdc.gov/vitalsigns/children-sodiu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hyperlink" Target="http://www.cdc.gov/salt" TargetMode="External"/><Relationship Id="rId4" Type="http://schemas.openxmlformats.org/officeDocument/2006/relationships/hyperlink" Target="http://recipes.millionhearts.hhs.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www.cdc.gov/HEALTHYWEIGH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dc.gov/healthyweight/assessing/bmi/childrens_bmi/about_childrens_bmi.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healthykidshealthyfuture.org/content/hkhf/home/startearly.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healthykidshealthyfuture.org/home/startearly.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babyfriendlyusa.org/"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24200"/>
            <a:ext cx="8229600" cy="1600200"/>
          </a:xfrm>
        </p:spPr>
        <p:txBody>
          <a:bodyPr/>
          <a:lstStyle/>
          <a:p>
            <a:pPr>
              <a:lnSpc>
                <a:spcPct val="100000"/>
              </a:lnSpc>
            </a:pPr>
            <a:r>
              <a:rPr lang="en-US" dirty="0" smtClean="0"/>
              <a:t>Winnable Battles: </a:t>
            </a:r>
            <a:br>
              <a:rPr lang="en-US" dirty="0" smtClean="0"/>
            </a:br>
            <a:r>
              <a:rPr lang="en-US" dirty="0" smtClean="0">
                <a:solidFill>
                  <a:schemeClr val="bg2"/>
                </a:solidFill>
                <a:latin typeface="+mn-lt"/>
                <a:cs typeface="Arial"/>
              </a:rPr>
              <a:t>Nutrition,  Physical Activity,  &amp; Obesity</a:t>
            </a:r>
            <a:endParaRPr lang="en-US" dirty="0">
              <a:latin typeface="+mn-lt"/>
            </a:endParaRPr>
          </a:p>
        </p:txBody>
      </p:sp>
      <p:sp>
        <p:nvSpPr>
          <p:cNvPr id="5" name="Text Placeholder 4"/>
          <p:cNvSpPr>
            <a:spLocks noGrp="1"/>
          </p:cNvSpPr>
          <p:nvPr>
            <p:ph type="body" sz="quarter" idx="11"/>
          </p:nvPr>
        </p:nvSpPr>
        <p:spPr/>
        <p:txBody>
          <a:bodyPr/>
          <a:lstStyle/>
          <a:p>
            <a:r>
              <a:rPr lang="en-US" dirty="0" smtClean="0"/>
              <a:t>U.S. Department of Health and Human Services</a:t>
            </a:r>
            <a:endParaRPr lang="en-US" dirty="0"/>
          </a:p>
        </p:txBody>
      </p:sp>
      <p:sp>
        <p:nvSpPr>
          <p:cNvPr id="6" name="Text Placeholder 5"/>
          <p:cNvSpPr>
            <a:spLocks noGrp="1"/>
          </p:cNvSpPr>
          <p:nvPr>
            <p:ph type="body" sz="quarter" idx="12"/>
          </p:nvPr>
        </p:nvSpPr>
        <p:spPr/>
        <p:txBody>
          <a:bodyPr/>
          <a:lstStyle/>
          <a:p>
            <a:r>
              <a:rPr lang="en-US" dirty="0" smtClean="0"/>
              <a:t>Centers for Disease Control and Prevention</a:t>
            </a:r>
            <a:endParaRPr lang="en-US" dirty="0"/>
          </a:p>
        </p:txBody>
      </p:sp>
      <p:pic>
        <p:nvPicPr>
          <p:cNvPr id="2" name="Picture 1" descr="collage of images (left to right): woman shopping for vegetables, man running along side boy riding a bike; two girls using utensils in the kitchen working with vegetables; man and woman with two children, smiling; man helping another man lift weights in a gym sett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600200"/>
            <a:ext cx="8534400" cy="1219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2423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Fruit &amp; Vegetable Consumption                          Among Children </a:t>
            </a:r>
            <a:endParaRPr lang="en-US" dirty="0"/>
          </a:p>
        </p:txBody>
      </p:sp>
      <p:sp>
        <p:nvSpPr>
          <p:cNvPr id="3" name="Content Placeholder 2"/>
          <p:cNvSpPr>
            <a:spLocks noGrp="1"/>
          </p:cNvSpPr>
          <p:nvPr>
            <p:ph idx="1"/>
          </p:nvPr>
        </p:nvSpPr>
        <p:spPr/>
        <p:txBody>
          <a:bodyPr/>
          <a:lstStyle/>
          <a:p>
            <a:r>
              <a:rPr lang="en-US" b="0" dirty="0" smtClean="0"/>
              <a:t>6 in 10 children don’t eat enough fruit. * </a:t>
            </a:r>
          </a:p>
          <a:p>
            <a:r>
              <a:rPr lang="en-US" b="0" dirty="0" smtClean="0"/>
              <a:t>9 in 10 children don’t eat enough vegetables. * </a:t>
            </a:r>
          </a:p>
          <a:p>
            <a:r>
              <a:rPr lang="en-US" b="0" dirty="0" smtClean="0"/>
              <a:t>The amount of whole fruit children eat has increased by 67% from 2003 to 2010, but the amount eaten still remains low. **  </a:t>
            </a:r>
          </a:p>
          <a:p>
            <a:r>
              <a:rPr lang="en-US" b="0" dirty="0" smtClean="0"/>
              <a:t>Experts recommend that most fruit come from whole fruit, rather than fruit juice.  The amount of fruit juice children drank from 2003 to 2010 decreased by one-third. **</a:t>
            </a:r>
            <a:endParaRPr lang="en-US" b="0" dirty="0"/>
          </a:p>
        </p:txBody>
      </p:sp>
      <p:sp>
        <p:nvSpPr>
          <p:cNvPr id="4" name="Text Placeholder 3"/>
          <p:cNvSpPr>
            <a:spLocks noGrp="1"/>
          </p:cNvSpPr>
          <p:nvPr>
            <p:ph type="body" sz="quarter" idx="10"/>
          </p:nvPr>
        </p:nvSpPr>
        <p:spPr/>
        <p:txBody>
          <a:bodyPr/>
          <a:lstStyle/>
          <a:p>
            <a:r>
              <a:rPr lang="en-US" dirty="0" smtClean="0"/>
              <a:t>*NHANES, 2007-2010</a:t>
            </a:r>
          </a:p>
          <a:p>
            <a:r>
              <a:rPr lang="en-US" dirty="0" smtClean="0"/>
              <a:t>**Vital Signs, NHANES, 2003 to 2010  </a:t>
            </a:r>
            <a:endParaRPr lang="en-US" dirty="0"/>
          </a:p>
        </p:txBody>
      </p:sp>
    </p:spTree>
    <p:extLst>
      <p:ext uri="{BB962C8B-B14F-4D97-AF65-F5344CB8AC3E}">
        <p14:creationId xmlns:p14="http://schemas.microsoft.com/office/powerpoint/2010/main" val="1118024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Healthy Hunger Free Kids Act of 2010: </a:t>
            </a:r>
            <a:br>
              <a:rPr lang="en-US" sz="2800" dirty="0" smtClean="0"/>
            </a:br>
            <a:r>
              <a:rPr lang="en-US" sz="2800" dirty="0" smtClean="0"/>
              <a:t>School Provisions to Improve Nutrition</a:t>
            </a:r>
            <a:endParaRPr lang="en-US" sz="2800" dirty="0"/>
          </a:p>
        </p:txBody>
      </p:sp>
      <p:sp>
        <p:nvSpPr>
          <p:cNvPr id="3" name="Content Placeholder 2"/>
          <p:cNvSpPr>
            <a:spLocks noGrp="1"/>
          </p:cNvSpPr>
          <p:nvPr>
            <p:ph idx="1"/>
          </p:nvPr>
        </p:nvSpPr>
        <p:spPr/>
        <p:txBody>
          <a:bodyPr/>
          <a:lstStyle/>
          <a:p>
            <a:r>
              <a:rPr lang="en-US" b="0" dirty="0" smtClean="0"/>
              <a:t>School Meal Standards (breakfast and lunch)</a:t>
            </a:r>
          </a:p>
          <a:p>
            <a:r>
              <a:rPr lang="en-US" b="0" dirty="0" smtClean="0"/>
              <a:t>Competitive Foods Standards (“Smart Snacks”)</a:t>
            </a:r>
          </a:p>
          <a:p>
            <a:r>
              <a:rPr lang="en-US" b="0" dirty="0" smtClean="0"/>
              <a:t>Local Wellness Policies</a:t>
            </a:r>
            <a:endParaRPr lang="en-US" b="0" dirty="0"/>
          </a:p>
        </p:txBody>
      </p:sp>
      <p:pic>
        <p:nvPicPr>
          <p:cNvPr id="7" name="Picture 6" descr="A smiling, young adult female displays a cafeteria tray full of fruits and vegetables she has selected to consume"/>
          <p:cNvPicPr>
            <a:picLocks noChangeAspect="1" noChangeArrowheads="1"/>
          </p:cNvPicPr>
          <p:nvPr/>
        </p:nvPicPr>
        <p:blipFill>
          <a:blip r:embed="rId3" cstate="print"/>
          <a:srcRect/>
          <a:stretch>
            <a:fillRect/>
          </a:stretch>
        </p:blipFill>
        <p:spPr>
          <a:xfrm>
            <a:off x="5181600" y="2921330"/>
            <a:ext cx="3056381" cy="2895600"/>
          </a:xfrm>
          <a:prstGeom prst="rect">
            <a:avLst/>
          </a:prstGeom>
          <a:effectLst>
            <a:outerShdw dist="40161" dir="4293903" algn="ctr" rotWithShape="0">
              <a:srgbClr val="808080"/>
            </a:outerShdw>
          </a:effectLst>
        </p:spPr>
      </p:pic>
      <p:pic>
        <p:nvPicPr>
          <p:cNvPr id="9" name="Picture 8" descr="99% of kids aged 7-13 are enrolled in schools, making it the prime environment to model lifelong eating habit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442" y="3429000"/>
            <a:ext cx="3761558" cy="2085013"/>
          </a:xfrm>
          <a:prstGeom prst="rect">
            <a:avLst/>
          </a:prstGeom>
        </p:spPr>
      </p:pic>
    </p:spTree>
    <p:extLst>
      <p:ext uri="{BB962C8B-B14F-4D97-AF65-F5344CB8AC3E}">
        <p14:creationId xmlns:p14="http://schemas.microsoft.com/office/powerpoint/2010/main" val="3067392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title="Table: How Much Fruit and Vegetables Do Adults (Women) Need Daily?"/>
          <p:cNvSpPr>
            <a:spLocks noGrp="1"/>
          </p:cNvSpPr>
          <p:nvPr>
            <p:ph type="title"/>
          </p:nvPr>
        </p:nvSpPr>
        <p:spPr/>
        <p:txBody>
          <a:bodyPr/>
          <a:lstStyle/>
          <a:p>
            <a:r>
              <a:rPr lang="en-US" sz="3200" dirty="0"/>
              <a:t>How Much Fruit and Vegetables </a:t>
            </a:r>
            <a:br>
              <a:rPr lang="en-US" sz="3200" dirty="0"/>
            </a:br>
            <a:r>
              <a:rPr lang="en-US" sz="3200" dirty="0"/>
              <a:t>Do Adults Need Daily? </a:t>
            </a:r>
            <a:endParaRPr lang="en-US" dirty="0"/>
          </a:p>
        </p:txBody>
      </p:sp>
      <p:graphicFrame>
        <p:nvGraphicFramePr>
          <p:cNvPr id="5" name="Content Placeholder 4" title="Table: How Much Fruit and Vegetables Do Adults (Women) Need Daily?"/>
          <p:cNvGraphicFramePr>
            <a:graphicFrameLocks noGrp="1"/>
          </p:cNvGraphicFramePr>
          <p:nvPr>
            <p:ph idx="1"/>
            <p:extLst>
              <p:ext uri="{D42A27DB-BD31-4B8C-83A1-F6EECF244321}">
                <p14:modId xmlns:p14="http://schemas.microsoft.com/office/powerpoint/2010/main" val="4072551584"/>
              </p:ext>
            </p:extLst>
          </p:nvPr>
        </p:nvGraphicFramePr>
        <p:xfrm>
          <a:off x="762000" y="2362200"/>
          <a:ext cx="3505200" cy="1483360"/>
        </p:xfrm>
        <a:graphic>
          <a:graphicData uri="http://schemas.openxmlformats.org/drawingml/2006/table">
            <a:tbl>
              <a:tblPr firstRow="1" bandRow="1">
                <a:tableStyleId>{5C22544A-7EE6-4342-B048-85BDC9FD1C3A}</a:tableStyleId>
              </a:tblPr>
              <a:tblGrid>
                <a:gridCol w="762000"/>
                <a:gridCol w="1295400"/>
                <a:gridCol w="1447800"/>
              </a:tblGrid>
              <a:tr h="370840">
                <a:tc>
                  <a:txBody>
                    <a:bodyPr/>
                    <a:lstStyle/>
                    <a:p>
                      <a:r>
                        <a:rPr lang="en-US" dirty="0" smtClean="0"/>
                        <a:t>Age </a:t>
                      </a:r>
                      <a:endParaRPr lang="en-US" dirty="0"/>
                    </a:p>
                  </a:txBody>
                  <a:tcPr/>
                </a:tc>
                <a:tc>
                  <a:txBody>
                    <a:bodyPr/>
                    <a:lstStyle/>
                    <a:p>
                      <a:pPr algn="ctr"/>
                      <a:r>
                        <a:rPr lang="en-US" dirty="0" smtClean="0"/>
                        <a:t>Fruit </a:t>
                      </a:r>
                      <a:endParaRPr lang="en-US" dirty="0"/>
                    </a:p>
                  </a:txBody>
                  <a:tcPr/>
                </a:tc>
                <a:tc>
                  <a:txBody>
                    <a:bodyPr/>
                    <a:lstStyle/>
                    <a:p>
                      <a:r>
                        <a:rPr lang="en-US" dirty="0" smtClean="0"/>
                        <a:t>Vegetables</a:t>
                      </a:r>
                      <a:endParaRPr lang="en-US" dirty="0"/>
                    </a:p>
                  </a:txBody>
                  <a:tcPr/>
                </a:tc>
              </a:tr>
              <a:tr h="370840">
                <a:tc>
                  <a:txBody>
                    <a:bodyPr/>
                    <a:lstStyle/>
                    <a:p>
                      <a:r>
                        <a:rPr lang="en-US" dirty="0" smtClean="0"/>
                        <a:t>19-30</a:t>
                      </a:r>
                      <a:endParaRPr lang="en-US" dirty="0"/>
                    </a:p>
                  </a:txBody>
                  <a:tcPr/>
                </a:tc>
                <a:tc>
                  <a:txBody>
                    <a:bodyPr/>
                    <a:lstStyle/>
                    <a:p>
                      <a:r>
                        <a:rPr lang="en-US" dirty="0" smtClean="0"/>
                        <a:t>2 cups*</a:t>
                      </a:r>
                      <a:endParaRPr lang="en-US" dirty="0"/>
                    </a:p>
                  </a:txBody>
                  <a:tcPr/>
                </a:tc>
                <a:tc>
                  <a:txBody>
                    <a:bodyPr/>
                    <a:lstStyle/>
                    <a:p>
                      <a:r>
                        <a:rPr lang="en-US" dirty="0" smtClean="0"/>
                        <a:t>2 ½ cups*</a:t>
                      </a:r>
                      <a:endParaRPr lang="en-US" dirty="0"/>
                    </a:p>
                  </a:txBody>
                  <a:tcPr/>
                </a:tc>
              </a:tr>
              <a:tr h="370840">
                <a:tc>
                  <a:txBody>
                    <a:bodyPr/>
                    <a:lstStyle/>
                    <a:p>
                      <a:r>
                        <a:rPr lang="en-US" dirty="0" smtClean="0"/>
                        <a:t>31-50</a:t>
                      </a:r>
                      <a:endParaRPr lang="en-US" dirty="0"/>
                    </a:p>
                  </a:txBody>
                  <a:tcPr/>
                </a:tc>
                <a:tc>
                  <a:txBody>
                    <a:bodyPr/>
                    <a:lstStyle/>
                    <a:p>
                      <a:r>
                        <a:rPr lang="en-US" dirty="0" smtClean="0"/>
                        <a:t>1 ½</a:t>
                      </a:r>
                      <a:r>
                        <a:rPr lang="en-US" baseline="0" dirty="0" smtClean="0"/>
                        <a:t> cups*</a:t>
                      </a:r>
                      <a:endParaRPr lang="en-US" dirty="0"/>
                    </a:p>
                  </a:txBody>
                  <a:tcPr/>
                </a:tc>
                <a:tc>
                  <a:txBody>
                    <a:bodyPr/>
                    <a:lstStyle/>
                    <a:p>
                      <a:r>
                        <a:rPr lang="en-US" dirty="0" smtClean="0"/>
                        <a:t>2 ½ cups*</a:t>
                      </a:r>
                      <a:endParaRPr lang="en-US" dirty="0"/>
                    </a:p>
                  </a:txBody>
                  <a:tcPr/>
                </a:tc>
              </a:tr>
              <a:tr h="370840">
                <a:tc>
                  <a:txBody>
                    <a:bodyPr/>
                    <a:lstStyle/>
                    <a:p>
                      <a:r>
                        <a:rPr lang="en-US" dirty="0" smtClean="0"/>
                        <a:t>51+ </a:t>
                      </a:r>
                      <a:endParaRPr lang="en-US" dirty="0"/>
                    </a:p>
                  </a:txBody>
                  <a:tcPr/>
                </a:tc>
                <a:tc>
                  <a:txBody>
                    <a:bodyPr/>
                    <a:lstStyle/>
                    <a:p>
                      <a:r>
                        <a:rPr lang="en-US" dirty="0" smtClean="0"/>
                        <a:t>1 ½</a:t>
                      </a:r>
                      <a:r>
                        <a:rPr lang="en-US" baseline="0" dirty="0" smtClean="0"/>
                        <a:t> cups*</a:t>
                      </a:r>
                      <a:endParaRPr lang="en-US" dirty="0"/>
                    </a:p>
                  </a:txBody>
                  <a:tcPr/>
                </a:tc>
                <a:tc>
                  <a:txBody>
                    <a:bodyPr/>
                    <a:lstStyle/>
                    <a:p>
                      <a:r>
                        <a:rPr lang="en-US" dirty="0" smtClean="0"/>
                        <a:t>2 cups* </a:t>
                      </a:r>
                      <a:endParaRPr lang="en-US" dirty="0"/>
                    </a:p>
                  </a:txBody>
                  <a:tcPr/>
                </a:tc>
              </a:tr>
            </a:tbl>
          </a:graphicData>
        </a:graphic>
      </p:graphicFrame>
      <p:sp>
        <p:nvSpPr>
          <p:cNvPr id="4" name="Text Placeholder 3"/>
          <p:cNvSpPr>
            <a:spLocks noGrp="1"/>
          </p:cNvSpPr>
          <p:nvPr>
            <p:ph type="body" sz="quarter" idx="10"/>
          </p:nvPr>
        </p:nvSpPr>
        <p:spPr>
          <a:xfrm>
            <a:off x="490538" y="5751261"/>
            <a:ext cx="8229600" cy="609600"/>
          </a:xfrm>
        </p:spPr>
        <p:txBody>
          <a:bodyPr/>
          <a:lstStyle/>
          <a:p>
            <a:pPr algn="ctr"/>
            <a:r>
              <a:rPr lang="en-US" sz="1600" dirty="0" smtClean="0"/>
              <a:t>United States Department of Agriculture </a:t>
            </a:r>
          </a:p>
          <a:p>
            <a:pPr algn="ctr"/>
            <a:r>
              <a:rPr lang="en-US" sz="1600" dirty="0">
                <a:hlinkClick r:id="rId3"/>
              </a:rPr>
              <a:t>http://www.choosemyplate.gov</a:t>
            </a:r>
            <a:r>
              <a:rPr lang="en-US" sz="1600" dirty="0" smtClean="0">
                <a:hlinkClick r:id="rId3"/>
              </a:rPr>
              <a:t>/</a:t>
            </a:r>
            <a:endParaRPr lang="en-US" sz="1600" dirty="0" smtClean="0"/>
          </a:p>
          <a:p>
            <a:pPr algn="ctr"/>
            <a:endParaRPr lang="en-US" sz="1600" dirty="0" smtClean="0"/>
          </a:p>
        </p:txBody>
      </p:sp>
      <p:sp>
        <p:nvSpPr>
          <p:cNvPr id="7" name="TextBox 6"/>
          <p:cNvSpPr txBox="1"/>
          <p:nvPr/>
        </p:nvSpPr>
        <p:spPr>
          <a:xfrm>
            <a:off x="1371600" y="1649157"/>
            <a:ext cx="1981200" cy="461665"/>
          </a:xfrm>
          <a:prstGeom prst="rect">
            <a:avLst/>
          </a:prstGeom>
          <a:noFill/>
        </p:spPr>
        <p:txBody>
          <a:bodyPr wrap="square" rtlCol="0">
            <a:spAutoFit/>
          </a:bodyPr>
          <a:lstStyle/>
          <a:p>
            <a:pPr algn="ctr"/>
            <a:r>
              <a:rPr lang="en-US" sz="2400" dirty="0" smtClean="0">
                <a:solidFill>
                  <a:schemeClr val="bg2"/>
                </a:solidFill>
              </a:rPr>
              <a:t>Women </a:t>
            </a:r>
            <a:endParaRPr lang="en-US" sz="2400" dirty="0">
              <a:solidFill>
                <a:schemeClr val="bg2"/>
              </a:solidFill>
            </a:endParaRPr>
          </a:p>
        </p:txBody>
      </p:sp>
      <p:sp>
        <p:nvSpPr>
          <p:cNvPr id="8" name="TextBox 7"/>
          <p:cNvSpPr txBox="1"/>
          <p:nvPr/>
        </p:nvSpPr>
        <p:spPr>
          <a:xfrm>
            <a:off x="5502166" y="1658044"/>
            <a:ext cx="2209800" cy="523220"/>
          </a:xfrm>
          <a:prstGeom prst="rect">
            <a:avLst/>
          </a:prstGeom>
          <a:noFill/>
        </p:spPr>
        <p:txBody>
          <a:bodyPr wrap="square" rtlCol="0">
            <a:spAutoFit/>
          </a:bodyPr>
          <a:lstStyle/>
          <a:p>
            <a:pPr algn="ctr"/>
            <a:r>
              <a:rPr lang="en-US" sz="2800" dirty="0" smtClean="0">
                <a:solidFill>
                  <a:schemeClr val="bg2"/>
                </a:solidFill>
              </a:rPr>
              <a:t>Men </a:t>
            </a:r>
            <a:endParaRPr lang="en-US" sz="2800" dirty="0">
              <a:solidFill>
                <a:schemeClr val="bg2"/>
              </a:solidFill>
            </a:endParaRPr>
          </a:p>
        </p:txBody>
      </p:sp>
      <p:graphicFrame>
        <p:nvGraphicFramePr>
          <p:cNvPr id="9" name="Content Placeholder 4" title="Table: How Much Fruit and Vegetables Do Adults (Men) Need Daily?"/>
          <p:cNvGraphicFramePr>
            <a:graphicFrameLocks/>
          </p:cNvGraphicFramePr>
          <p:nvPr>
            <p:extLst>
              <p:ext uri="{D42A27DB-BD31-4B8C-83A1-F6EECF244321}">
                <p14:modId xmlns:p14="http://schemas.microsoft.com/office/powerpoint/2010/main" val="145669921"/>
              </p:ext>
            </p:extLst>
          </p:nvPr>
        </p:nvGraphicFramePr>
        <p:xfrm>
          <a:off x="4724400" y="2362200"/>
          <a:ext cx="3505200" cy="1483360"/>
        </p:xfrm>
        <a:graphic>
          <a:graphicData uri="http://schemas.openxmlformats.org/drawingml/2006/table">
            <a:tbl>
              <a:tblPr firstRow="1" bandRow="1">
                <a:tableStyleId>{5C22544A-7EE6-4342-B048-85BDC9FD1C3A}</a:tableStyleId>
              </a:tblPr>
              <a:tblGrid>
                <a:gridCol w="762000"/>
                <a:gridCol w="1295400"/>
                <a:gridCol w="1447800"/>
              </a:tblGrid>
              <a:tr h="370840">
                <a:tc>
                  <a:txBody>
                    <a:bodyPr/>
                    <a:lstStyle/>
                    <a:p>
                      <a:r>
                        <a:rPr lang="en-US" dirty="0" smtClean="0"/>
                        <a:t>Age </a:t>
                      </a:r>
                      <a:endParaRPr lang="en-US" dirty="0"/>
                    </a:p>
                  </a:txBody>
                  <a:tcPr/>
                </a:tc>
                <a:tc>
                  <a:txBody>
                    <a:bodyPr/>
                    <a:lstStyle/>
                    <a:p>
                      <a:pPr algn="ctr"/>
                      <a:r>
                        <a:rPr lang="en-US" dirty="0" smtClean="0"/>
                        <a:t>Fruit </a:t>
                      </a:r>
                      <a:endParaRPr lang="en-US" dirty="0"/>
                    </a:p>
                  </a:txBody>
                  <a:tcPr/>
                </a:tc>
                <a:tc>
                  <a:txBody>
                    <a:bodyPr/>
                    <a:lstStyle/>
                    <a:p>
                      <a:r>
                        <a:rPr lang="en-US" dirty="0" smtClean="0"/>
                        <a:t>Vegetables</a:t>
                      </a:r>
                      <a:endParaRPr lang="en-US" dirty="0"/>
                    </a:p>
                  </a:txBody>
                  <a:tcPr/>
                </a:tc>
              </a:tr>
              <a:tr h="370840">
                <a:tc>
                  <a:txBody>
                    <a:bodyPr/>
                    <a:lstStyle/>
                    <a:p>
                      <a:r>
                        <a:rPr lang="en-US" dirty="0" smtClean="0"/>
                        <a:t>19-30 </a:t>
                      </a:r>
                      <a:endParaRPr lang="en-US" dirty="0"/>
                    </a:p>
                  </a:txBody>
                  <a:tcPr/>
                </a:tc>
                <a:tc>
                  <a:txBody>
                    <a:bodyPr/>
                    <a:lstStyle/>
                    <a:p>
                      <a:r>
                        <a:rPr lang="en-US" dirty="0" smtClean="0"/>
                        <a:t>2 cups*</a:t>
                      </a:r>
                      <a:endParaRPr lang="en-US" dirty="0"/>
                    </a:p>
                  </a:txBody>
                  <a:tcPr/>
                </a:tc>
                <a:tc>
                  <a:txBody>
                    <a:bodyPr/>
                    <a:lstStyle/>
                    <a:p>
                      <a:r>
                        <a:rPr lang="en-US" dirty="0" smtClean="0"/>
                        <a:t>3 cups*</a:t>
                      </a:r>
                      <a:endParaRPr lang="en-US" dirty="0"/>
                    </a:p>
                  </a:txBody>
                  <a:tcPr/>
                </a:tc>
              </a:tr>
              <a:tr h="370840">
                <a:tc>
                  <a:txBody>
                    <a:bodyPr/>
                    <a:lstStyle/>
                    <a:p>
                      <a:r>
                        <a:rPr lang="en-US" dirty="0" smtClean="0"/>
                        <a:t>31-50</a:t>
                      </a:r>
                      <a:endParaRPr lang="en-US" dirty="0"/>
                    </a:p>
                  </a:txBody>
                  <a:tcPr/>
                </a:tc>
                <a:tc>
                  <a:txBody>
                    <a:bodyPr/>
                    <a:lstStyle/>
                    <a:p>
                      <a:r>
                        <a:rPr lang="en-US" dirty="0" smtClean="0"/>
                        <a:t>2 cups*</a:t>
                      </a:r>
                      <a:endParaRPr lang="en-US" dirty="0"/>
                    </a:p>
                  </a:txBody>
                  <a:tcPr/>
                </a:tc>
                <a:tc>
                  <a:txBody>
                    <a:bodyPr/>
                    <a:lstStyle/>
                    <a:p>
                      <a:r>
                        <a:rPr lang="en-US" dirty="0" smtClean="0"/>
                        <a:t>3 cups*</a:t>
                      </a:r>
                      <a:endParaRPr lang="en-US" dirty="0"/>
                    </a:p>
                  </a:txBody>
                  <a:tcPr/>
                </a:tc>
              </a:tr>
              <a:tr h="370840">
                <a:tc>
                  <a:txBody>
                    <a:bodyPr/>
                    <a:lstStyle/>
                    <a:p>
                      <a:r>
                        <a:rPr lang="en-US" dirty="0" smtClean="0"/>
                        <a:t>51+</a:t>
                      </a:r>
                      <a:endParaRPr lang="en-US" dirty="0"/>
                    </a:p>
                  </a:txBody>
                  <a:tcPr/>
                </a:tc>
                <a:tc>
                  <a:txBody>
                    <a:bodyPr/>
                    <a:lstStyle/>
                    <a:p>
                      <a:r>
                        <a:rPr lang="en-US" dirty="0" smtClean="0"/>
                        <a:t>2 cups*</a:t>
                      </a:r>
                      <a:endParaRPr lang="en-US" dirty="0"/>
                    </a:p>
                  </a:txBody>
                  <a:tcPr/>
                </a:tc>
                <a:tc>
                  <a:txBody>
                    <a:bodyPr/>
                    <a:lstStyle/>
                    <a:p>
                      <a:r>
                        <a:rPr lang="en-US" dirty="0" smtClean="0"/>
                        <a:t>2 ½ cups*</a:t>
                      </a:r>
                      <a:r>
                        <a:rPr lang="en-US" baseline="0" dirty="0" smtClean="0"/>
                        <a:t> </a:t>
                      </a:r>
                      <a:endParaRPr lang="en-US" dirty="0"/>
                    </a:p>
                  </a:txBody>
                  <a:tcPr/>
                </a:tc>
              </a:tr>
            </a:tbl>
          </a:graphicData>
        </a:graphic>
      </p:graphicFrame>
      <p:sp>
        <p:nvSpPr>
          <p:cNvPr id="10" name="Rectangle 9"/>
          <p:cNvSpPr/>
          <p:nvPr/>
        </p:nvSpPr>
        <p:spPr>
          <a:xfrm>
            <a:off x="762000" y="4038600"/>
            <a:ext cx="7467600" cy="1477328"/>
          </a:xfrm>
          <a:prstGeom prst="rect">
            <a:avLst/>
          </a:prstGeom>
        </p:spPr>
        <p:txBody>
          <a:bodyPr wrap="square">
            <a:spAutoFit/>
          </a:bodyPr>
          <a:lstStyle/>
          <a:p>
            <a:endParaRPr lang="en-US" dirty="0">
              <a:solidFill>
                <a:schemeClr val="bg2"/>
              </a:solidFill>
            </a:endParaRPr>
          </a:p>
          <a:p>
            <a:r>
              <a:rPr lang="en-US" dirty="0" smtClean="0">
                <a:solidFill>
                  <a:schemeClr val="bg2"/>
                </a:solidFill>
              </a:rPr>
              <a:t>*</a:t>
            </a:r>
            <a:r>
              <a:rPr lang="en-US" dirty="0">
                <a:solidFill>
                  <a:schemeClr val="bg2"/>
                </a:solidFill>
              </a:rPr>
              <a:t>These amounts are appropriate for individuals who get less than 30 minutes per day of moderate physical activity, beyond normal daily activities. Those who are more physically active may be able to consume more while staying within calorie needs. </a:t>
            </a:r>
          </a:p>
        </p:txBody>
      </p:sp>
    </p:spTree>
    <p:extLst>
      <p:ext uri="{BB962C8B-B14F-4D97-AF65-F5344CB8AC3E}">
        <p14:creationId xmlns:p14="http://schemas.microsoft.com/office/powerpoint/2010/main" val="3064565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z="2800" dirty="0" smtClean="0"/>
              <a:t>Fruit &amp; Vegetable Consumption </a:t>
            </a:r>
            <a:br>
              <a:rPr lang="en-US" sz="2800" dirty="0" smtClean="0"/>
            </a:br>
            <a:r>
              <a:rPr lang="en-US" sz="2800" dirty="0" smtClean="0"/>
              <a:t>Among Adults</a:t>
            </a:r>
            <a:endParaRPr lang="en-US" sz="2800" dirty="0"/>
          </a:p>
        </p:txBody>
      </p:sp>
      <p:sp>
        <p:nvSpPr>
          <p:cNvPr id="3" name="Content Placeholder 2"/>
          <p:cNvSpPr>
            <a:spLocks noGrp="1"/>
          </p:cNvSpPr>
          <p:nvPr>
            <p:ph idx="1"/>
          </p:nvPr>
        </p:nvSpPr>
        <p:spPr>
          <a:xfrm>
            <a:off x="457200" y="2666999"/>
            <a:ext cx="3733800" cy="3124201"/>
          </a:xfrm>
        </p:spPr>
        <p:txBody>
          <a:bodyPr/>
          <a:lstStyle/>
          <a:p>
            <a:r>
              <a:rPr lang="en-US" sz="2400" b="0" dirty="0" smtClean="0"/>
              <a:t>86% of men do not           meet fruit consumption recommendations. </a:t>
            </a:r>
          </a:p>
          <a:p>
            <a:pPr>
              <a:spcBef>
                <a:spcPts val="1800"/>
              </a:spcBef>
            </a:pPr>
            <a:r>
              <a:rPr lang="en-US" sz="2400" b="0" dirty="0" smtClean="0"/>
              <a:t>76% of women do not  meet fruit consumption recommendations.  </a:t>
            </a:r>
            <a:endParaRPr lang="en-US" sz="2400" b="0" dirty="0"/>
          </a:p>
        </p:txBody>
      </p:sp>
      <p:sp>
        <p:nvSpPr>
          <p:cNvPr id="4" name="Text Placeholder 3"/>
          <p:cNvSpPr>
            <a:spLocks noGrp="1"/>
          </p:cNvSpPr>
          <p:nvPr>
            <p:ph type="body" sz="quarter" idx="10"/>
          </p:nvPr>
        </p:nvSpPr>
        <p:spPr/>
        <p:txBody>
          <a:bodyPr/>
          <a:lstStyle/>
          <a:p>
            <a:r>
              <a:rPr lang="en-US" sz="1400" dirty="0" smtClean="0"/>
              <a:t>NHANES, 2007-10 </a:t>
            </a:r>
            <a:endParaRPr lang="en-US" sz="1400" dirty="0"/>
          </a:p>
        </p:txBody>
      </p:sp>
      <p:pic>
        <p:nvPicPr>
          <p:cNvPr id="5" name="Picture 4" descr="selection of different types of whole fruits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628" y="1470660"/>
            <a:ext cx="1543172" cy="1001124"/>
          </a:xfrm>
          <a:prstGeom prst="rect">
            <a:avLst/>
          </a:prstGeom>
        </p:spPr>
      </p:pic>
      <p:pic>
        <p:nvPicPr>
          <p:cNvPr id="6" name="Picture 5" descr="selection of different, whole vegetabl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62600" y="1511664"/>
            <a:ext cx="1714500" cy="960120"/>
          </a:xfrm>
          <a:prstGeom prst="rect">
            <a:avLst/>
          </a:prstGeom>
        </p:spPr>
      </p:pic>
      <p:sp>
        <p:nvSpPr>
          <p:cNvPr id="8" name="Content Placeholder 2"/>
          <p:cNvSpPr txBox="1">
            <a:spLocks/>
          </p:cNvSpPr>
          <p:nvPr/>
        </p:nvSpPr>
        <p:spPr>
          <a:xfrm>
            <a:off x="4495800" y="2590800"/>
            <a:ext cx="4191000" cy="3200400"/>
          </a:xfrm>
          <a:prstGeom prst="rect">
            <a:avLst/>
          </a:prstGeom>
        </p:spPr>
        <p:txBody>
          <a:bodyPr/>
          <a:lstStyle>
            <a:lvl1pPr marL="342900" indent="-342900" algn="l" defTabSz="914400" rtl="0" eaLnBrk="1" latinLnBrk="0" hangingPunct="1">
              <a:spcBef>
                <a:spcPct val="20000"/>
              </a:spcBef>
              <a:buClr>
                <a:schemeClr val="bg1"/>
              </a:buClr>
              <a:buSzPct val="100000"/>
              <a:buFont typeface="Wingdings" pitchFamily="2" charset="2"/>
              <a:buChar char="§"/>
              <a:defRPr sz="2600" b="1" kern="1200" baseline="0">
                <a:solidFill>
                  <a:schemeClr val="bg2"/>
                </a:solidFill>
                <a:latin typeface="+mn-lt"/>
                <a:ea typeface="+mn-ea"/>
                <a:cs typeface="+mn-cs"/>
              </a:defRPr>
            </a:lvl1pPr>
            <a:lvl2pPr marL="742950" indent="-285750" algn="l" defTabSz="914400" rtl="0" eaLnBrk="1" latinLnBrk="0" hangingPunct="1">
              <a:spcBef>
                <a:spcPct val="20000"/>
              </a:spcBef>
              <a:buClr>
                <a:schemeClr val="bg1"/>
              </a:buClr>
              <a:buSzPct val="125000"/>
              <a:buFont typeface="Arial" pitchFamily="34" charset="0"/>
              <a:buChar char="•"/>
              <a:defRPr sz="2400" kern="1200">
                <a:solidFill>
                  <a:schemeClr val="bg2"/>
                </a:solidFill>
                <a:latin typeface="+mn-lt"/>
                <a:ea typeface="+mn-ea"/>
                <a:cs typeface="+mn-cs"/>
              </a:defRPr>
            </a:lvl2pPr>
            <a:lvl3pPr marL="1143000" indent="-228600" algn="l" defTabSz="914400" rtl="0" eaLnBrk="1" latinLnBrk="0" hangingPunct="1">
              <a:spcBef>
                <a:spcPct val="20000"/>
              </a:spcBef>
              <a:buClr>
                <a:schemeClr val="bg1"/>
              </a:buClr>
              <a:buSzPct val="75000"/>
              <a:buFont typeface="Wingdings" pitchFamily="2" charset="2"/>
              <a:buChar char="v"/>
              <a:defRPr sz="2000" kern="1200">
                <a:solidFill>
                  <a:schemeClr val="bg2"/>
                </a:solidFill>
                <a:latin typeface="+mn-lt"/>
                <a:ea typeface="+mn-ea"/>
                <a:cs typeface="+mn-cs"/>
              </a:defRPr>
            </a:lvl3pPr>
            <a:lvl4pPr marL="1600200" indent="-228600" algn="l" defTabSz="914400" rtl="0" eaLnBrk="1" latinLnBrk="0" hangingPunct="1">
              <a:spcBef>
                <a:spcPct val="20000"/>
              </a:spcBef>
              <a:buClr>
                <a:schemeClr val="bg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bg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0" dirty="0"/>
              <a:t>88% of men do not meet vegetable consumption recommendations. </a:t>
            </a:r>
          </a:p>
          <a:p>
            <a:pPr>
              <a:spcBef>
                <a:spcPts val="1800"/>
              </a:spcBef>
            </a:pPr>
            <a:r>
              <a:rPr lang="en-US" sz="2400" b="0" dirty="0" smtClean="0"/>
              <a:t>84</a:t>
            </a:r>
            <a:r>
              <a:rPr lang="en-US" sz="2400" b="0" dirty="0"/>
              <a:t>% of women do not meet vegetable consumption recommendations.  </a:t>
            </a:r>
          </a:p>
        </p:txBody>
      </p:sp>
    </p:spTree>
    <p:extLst>
      <p:ext uri="{BB962C8B-B14F-4D97-AF65-F5344CB8AC3E}">
        <p14:creationId xmlns:p14="http://schemas.microsoft.com/office/powerpoint/2010/main" val="3137317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00201"/>
            <a:ext cx="8077200" cy="4191000"/>
          </a:xfrm>
        </p:spPr>
        <p:txBody>
          <a:bodyPr/>
          <a:lstStyle/>
          <a:p>
            <a:pPr>
              <a:buClr>
                <a:schemeClr val="bg2"/>
              </a:buClr>
              <a:buFont typeface="Arial" panose="020B0604020202020204" pitchFamily="34" charset="0"/>
              <a:buChar char="•"/>
            </a:pPr>
            <a:r>
              <a:rPr lang="en-US" sz="2400" b="0" dirty="0" smtClean="0">
                <a:solidFill>
                  <a:schemeClr val="tx2"/>
                </a:solidFill>
                <a:latin typeface="Arial"/>
              </a:rPr>
              <a:t>Set </a:t>
            </a:r>
            <a:r>
              <a:rPr lang="en-US" sz="2400" b="0" dirty="0">
                <a:solidFill>
                  <a:schemeClr val="tx2"/>
                </a:solidFill>
                <a:latin typeface="Arial"/>
              </a:rPr>
              <a:t>standards for vendors who provide food concessions or vending services in federal government facilities. </a:t>
            </a:r>
            <a:endParaRPr lang="en-US" sz="2400" b="0" dirty="0" smtClean="0">
              <a:solidFill>
                <a:schemeClr val="tx2"/>
              </a:solidFill>
              <a:latin typeface="Arial"/>
            </a:endParaRPr>
          </a:p>
          <a:p>
            <a:pPr>
              <a:buClr>
                <a:schemeClr val="bg2"/>
              </a:buClr>
              <a:buFont typeface="Arial" panose="020B0604020202020204" pitchFamily="34" charset="0"/>
              <a:buChar char="•"/>
            </a:pPr>
            <a:r>
              <a:rPr lang="en-US" sz="2400" b="0" dirty="0" smtClean="0">
                <a:solidFill>
                  <a:schemeClr val="tx2"/>
                </a:solidFill>
                <a:latin typeface="Arial"/>
              </a:rPr>
              <a:t>Help </a:t>
            </a:r>
            <a:r>
              <a:rPr lang="en-US" sz="2400" b="0" dirty="0">
                <a:solidFill>
                  <a:schemeClr val="tx2"/>
                </a:solidFill>
                <a:latin typeface="Arial"/>
              </a:rPr>
              <a:t>vendors maximize a healthier and sustainable food service by: </a:t>
            </a:r>
          </a:p>
          <a:p>
            <a:pPr marL="800100" lvl="1" indent="-342900">
              <a:buClr>
                <a:schemeClr val="bg2"/>
              </a:buClr>
            </a:pPr>
            <a:r>
              <a:rPr lang="en-US" dirty="0">
                <a:solidFill>
                  <a:schemeClr val="tx2"/>
                </a:solidFill>
                <a:latin typeface="Arial"/>
              </a:rPr>
              <a:t>Increasing offerings of healthier food and beverage choices. </a:t>
            </a:r>
          </a:p>
          <a:p>
            <a:pPr marL="800100" lvl="1" indent="-342900">
              <a:buClr>
                <a:schemeClr val="bg2"/>
              </a:buClr>
            </a:pPr>
            <a:r>
              <a:rPr lang="en-US" dirty="0">
                <a:solidFill>
                  <a:schemeClr val="tx2"/>
                </a:solidFill>
                <a:latin typeface="Arial"/>
              </a:rPr>
              <a:t>Eliminating industrially-produced trans fats. </a:t>
            </a:r>
          </a:p>
          <a:p>
            <a:pPr marL="800100" lvl="1" indent="-342900">
              <a:buClr>
                <a:schemeClr val="bg2"/>
              </a:buClr>
            </a:pPr>
            <a:r>
              <a:rPr lang="en-US" dirty="0">
                <a:solidFill>
                  <a:schemeClr val="tx2"/>
                </a:solidFill>
                <a:latin typeface="Arial"/>
              </a:rPr>
              <a:t>Decreasing sodium content in available foods. </a:t>
            </a:r>
          </a:p>
          <a:p>
            <a:pPr marL="800100" lvl="1" indent="-342900">
              <a:buClr>
                <a:schemeClr val="bg2"/>
              </a:buClr>
            </a:pPr>
            <a:r>
              <a:rPr lang="en-US" dirty="0">
                <a:solidFill>
                  <a:schemeClr val="tx2"/>
                </a:solidFill>
                <a:latin typeface="Arial"/>
              </a:rPr>
              <a:t>Allowing individuals to make informed decisions about what they are purchasing and eating by labeling food items.</a:t>
            </a:r>
            <a:endParaRPr lang="en-US" dirty="0">
              <a:latin typeface="Arial"/>
            </a:endParaRPr>
          </a:p>
        </p:txBody>
      </p:sp>
      <p:sp>
        <p:nvSpPr>
          <p:cNvPr id="2" name="Title 1"/>
          <p:cNvSpPr>
            <a:spLocks noGrp="1"/>
          </p:cNvSpPr>
          <p:nvPr>
            <p:ph type="title"/>
          </p:nvPr>
        </p:nvSpPr>
        <p:spPr/>
        <p:txBody>
          <a:bodyPr/>
          <a:lstStyle/>
          <a:p>
            <a:r>
              <a:rPr lang="en-US" sz="2800" b="1" dirty="0" smtClean="0">
                <a:solidFill>
                  <a:schemeClr val="bg1"/>
                </a:solidFill>
              </a:rPr>
              <a:t>Health &amp; Sustainability Guidelines </a:t>
            </a:r>
            <a:br>
              <a:rPr lang="en-US" sz="2800" b="1" dirty="0" smtClean="0">
                <a:solidFill>
                  <a:schemeClr val="bg1"/>
                </a:solidFill>
              </a:rPr>
            </a:br>
            <a:r>
              <a:rPr lang="en-US" sz="2400" b="1" dirty="0">
                <a:solidFill>
                  <a:schemeClr val="bg1"/>
                </a:solidFill>
              </a:rPr>
              <a:t>Adopted by the federal government </a:t>
            </a:r>
            <a:r>
              <a:rPr lang="en-US" sz="2400" b="1" dirty="0" smtClean="0">
                <a:solidFill>
                  <a:schemeClr val="bg1"/>
                </a:solidFill>
              </a:rPr>
              <a:t>in 2010</a:t>
            </a:r>
            <a:r>
              <a:rPr lang="en-US" sz="2800"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52445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078" y="228600"/>
            <a:ext cx="8229600" cy="1143000"/>
          </a:xfrm>
        </p:spPr>
        <p:txBody>
          <a:bodyPr/>
          <a:lstStyle/>
          <a:p>
            <a:r>
              <a:rPr lang="en-US" dirty="0" smtClean="0">
                <a:solidFill>
                  <a:schemeClr val="bg1"/>
                </a:solidFill>
                <a:cs typeface="Arial" pitchFamily="34" charset="0"/>
              </a:rPr>
              <a:t>Guidelines Can Also Be Used By Non-Federal Government Entities  </a:t>
            </a:r>
            <a:endParaRPr lang="en-US" dirty="0">
              <a:solidFill>
                <a:schemeClr val="bg1"/>
              </a:solidFill>
              <a:cs typeface="Arial" pitchFamily="34" charset="0"/>
            </a:endParaRPr>
          </a:p>
        </p:txBody>
      </p:sp>
      <p:sp>
        <p:nvSpPr>
          <p:cNvPr id="3" name="TextBox 2"/>
          <p:cNvSpPr txBox="1"/>
          <p:nvPr/>
        </p:nvSpPr>
        <p:spPr>
          <a:xfrm>
            <a:off x="477078" y="5612524"/>
            <a:ext cx="8209722" cy="1477328"/>
          </a:xfrm>
          <a:prstGeom prst="rect">
            <a:avLst/>
          </a:prstGeom>
          <a:noFill/>
        </p:spPr>
        <p:txBody>
          <a:bodyPr wrap="square" rtlCol="0">
            <a:spAutoFit/>
          </a:bodyPr>
          <a:lstStyle/>
          <a:p>
            <a:r>
              <a:rPr lang="en-US" dirty="0" smtClean="0">
                <a:solidFill>
                  <a:schemeClr val="tx2"/>
                </a:solidFill>
              </a:rPr>
              <a:t>Find the Health and Sustainable Guidelines at:  </a:t>
            </a:r>
            <a:r>
              <a:rPr lang="en-US" dirty="0" smtClean="0">
                <a:hlinkClick r:id="rId3"/>
              </a:rPr>
              <a:t>www.cdc.gov/chronicdisease/pdf/guidelines_for_federal_concessions_and _vending_operations.pdf</a:t>
            </a:r>
            <a:endParaRPr lang="en-US" dirty="0" smtClean="0"/>
          </a:p>
          <a:p>
            <a:endParaRPr lang="en-US" dirty="0" smtClean="0"/>
          </a:p>
          <a:p>
            <a:endParaRPr lang="en-US" dirty="0"/>
          </a:p>
        </p:txBody>
      </p:sp>
      <p:pic>
        <p:nvPicPr>
          <p:cNvPr id="9" name="Picture 8" descr="infographic illustrates that Settings (including Federal, state, local governments, School systems, Worksites, Hospitals, Institutionalized populations , Assisted-living communities, Colleges and universities, Community‐based organizations (including faith‐based), Day care centers) are shown as leading to Venues (including Cafeterias, Snack Bars, Vending, Lunch Rooms, Meetings, and Conference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216" y="1224900"/>
            <a:ext cx="8309568" cy="4566300"/>
          </a:xfrm>
          <a:prstGeom prst="rect">
            <a:avLst/>
          </a:prstGeom>
        </p:spPr>
      </p:pic>
    </p:spTree>
    <p:extLst>
      <p:ext uri="{BB962C8B-B14F-4D97-AF65-F5344CB8AC3E}">
        <p14:creationId xmlns:p14="http://schemas.microsoft.com/office/powerpoint/2010/main" val="2089567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10600" cy="990600"/>
          </a:xfrm>
        </p:spPr>
        <p:txBody>
          <a:bodyPr/>
          <a:lstStyle/>
          <a:p>
            <a:pPr>
              <a:lnSpc>
                <a:spcPct val="90000"/>
              </a:lnSpc>
            </a:pPr>
            <a:r>
              <a:rPr lang="en-US" dirty="0" smtClean="0">
                <a:solidFill>
                  <a:schemeClr val="bg1"/>
                </a:solidFill>
              </a:rPr>
              <a:t>Reductions in Salt Intake Can Reduce</a:t>
            </a:r>
            <a:br>
              <a:rPr lang="en-US" dirty="0" smtClean="0">
                <a:solidFill>
                  <a:schemeClr val="bg1"/>
                </a:solidFill>
              </a:rPr>
            </a:br>
            <a:r>
              <a:rPr lang="en-US" dirty="0" smtClean="0">
                <a:solidFill>
                  <a:schemeClr val="bg1"/>
                </a:solidFill>
              </a:rPr>
              <a:t>High Blood Pressure</a:t>
            </a:r>
            <a:endParaRPr lang="en-US" dirty="0">
              <a:solidFill>
                <a:schemeClr val="bg1"/>
              </a:solidFill>
            </a:endParaRPr>
          </a:p>
        </p:txBody>
      </p:sp>
      <p:sp>
        <p:nvSpPr>
          <p:cNvPr id="3" name="Content Placeholder 2"/>
          <p:cNvSpPr>
            <a:spLocks noGrp="1"/>
          </p:cNvSpPr>
          <p:nvPr>
            <p:ph idx="1"/>
          </p:nvPr>
        </p:nvSpPr>
        <p:spPr>
          <a:xfrm>
            <a:off x="533400" y="1828800"/>
            <a:ext cx="8153400" cy="4572000"/>
          </a:xfrm>
        </p:spPr>
        <p:txBody>
          <a:bodyPr/>
          <a:lstStyle/>
          <a:p>
            <a:pPr>
              <a:lnSpc>
                <a:spcPct val="90000"/>
              </a:lnSpc>
              <a:buSzPct val="70000"/>
            </a:pPr>
            <a:r>
              <a:rPr lang="en-US" sz="2800" dirty="0" smtClean="0"/>
              <a:t>Increased sodium in the diet = increased blood pressure = increased risk for heart attack and stroke. </a:t>
            </a:r>
          </a:p>
          <a:p>
            <a:pPr lvl="1"/>
            <a:r>
              <a:rPr lang="en-US" dirty="0" smtClean="0"/>
              <a:t>Generally, lower consumption of salt means lower blood pressure.</a:t>
            </a:r>
          </a:p>
          <a:p>
            <a:pPr lvl="1">
              <a:spcAft>
                <a:spcPts val="1800"/>
              </a:spcAft>
            </a:pPr>
            <a:r>
              <a:rPr lang="en-US" dirty="0" smtClean="0"/>
              <a:t>Within the span of a few weeks, most people experience a reduction in blood pressure when salt intake is reduced. </a:t>
            </a:r>
            <a:endParaRPr lang="en-US" sz="1600" dirty="0" smtClean="0"/>
          </a:p>
          <a:p>
            <a:pPr>
              <a:lnSpc>
                <a:spcPct val="90000"/>
              </a:lnSpc>
              <a:buSzPct val="70000"/>
            </a:pPr>
            <a:r>
              <a:rPr lang="en-US" sz="2800" dirty="0" smtClean="0"/>
              <a:t>Even people with blood pressure in the normal range benefit from sodium reduction; there appears to be no threshold.</a:t>
            </a:r>
            <a:endParaRPr lang="en-US" sz="1100" dirty="0" smtClean="0"/>
          </a:p>
        </p:txBody>
      </p:sp>
    </p:spTree>
    <p:extLst>
      <p:ext uri="{BB962C8B-B14F-4D97-AF65-F5344CB8AC3E}">
        <p14:creationId xmlns:p14="http://schemas.microsoft.com/office/powerpoint/2010/main" val="3198165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chemeClr val="bg1"/>
                </a:solidFill>
              </a:rPr>
              <a:t>Most Children and Adults  in the U.S.                                     Consume  Too Much Sodium</a:t>
            </a:r>
            <a:endParaRPr lang="en-US" dirty="0">
              <a:solidFill>
                <a:schemeClr val="bg1"/>
              </a:solidFill>
            </a:endParaRPr>
          </a:p>
        </p:txBody>
      </p:sp>
      <p:sp>
        <p:nvSpPr>
          <p:cNvPr id="3" name="Content Placeholder 2"/>
          <p:cNvSpPr>
            <a:spLocks noGrp="1"/>
          </p:cNvSpPr>
          <p:nvPr>
            <p:ph idx="1"/>
          </p:nvPr>
        </p:nvSpPr>
        <p:spPr>
          <a:xfrm>
            <a:off x="457200" y="1600201"/>
            <a:ext cx="3200400" cy="4191000"/>
          </a:xfrm>
        </p:spPr>
        <p:txBody>
          <a:bodyPr/>
          <a:lstStyle/>
          <a:p>
            <a:pPr>
              <a:spcAft>
                <a:spcPts val="1200"/>
              </a:spcAft>
            </a:pPr>
            <a:r>
              <a:rPr lang="en-US" b="0" dirty="0" smtClean="0"/>
              <a:t>Average sodium intake in the US is 3,500 mg per day.</a:t>
            </a:r>
          </a:p>
          <a:p>
            <a:pPr>
              <a:spcAft>
                <a:spcPts val="1200"/>
              </a:spcAft>
            </a:pPr>
            <a:r>
              <a:rPr lang="en-US" b="0" dirty="0" smtClean="0"/>
              <a:t>The majority of sodium comes from packaged and  restaurant foods. </a:t>
            </a:r>
          </a:p>
          <a:p>
            <a:r>
              <a:rPr lang="en-US" b="0" dirty="0" smtClean="0"/>
              <a:t>44</a:t>
            </a:r>
            <a:r>
              <a:rPr lang="en-US" b="0" dirty="0"/>
              <a:t>% of US sodium </a:t>
            </a:r>
            <a:r>
              <a:rPr lang="en-US" b="0" dirty="0" smtClean="0"/>
              <a:t/>
            </a:r>
            <a:br>
              <a:rPr lang="en-US" b="0" dirty="0" smtClean="0"/>
            </a:br>
            <a:r>
              <a:rPr lang="en-US" b="0" dirty="0" smtClean="0"/>
              <a:t>intake  comes from only ten types </a:t>
            </a:r>
            <a:r>
              <a:rPr lang="en-US" b="0" dirty="0"/>
              <a:t>of </a:t>
            </a:r>
            <a:r>
              <a:rPr lang="en-US" b="0" dirty="0" smtClean="0"/>
              <a:t>foods.</a:t>
            </a:r>
          </a:p>
        </p:txBody>
      </p:sp>
      <p:graphicFrame>
        <p:nvGraphicFramePr>
          <p:cNvPr id="7" name="Content Placeholder 6" descr="44% of US sodium intake comes from ten types of foods:&#10;&#10;#1 Bread and rolls, 7.4%&#10;#2 Cold cuts and cured meats, 5.1%&#10;#3 Pizza, 4.9%&#10;#4 Poultry, 4.5%&#10;#5 Soups, 4.3%&#10;#6 Sandwiches, 4.0%&#10;#7 Cheese, 3.8%&#10;#8 Pasta mixed dishes, 3.3%&#10;#9 Meat mixed dishes, 3.2%&#10;#10 Savory snacks, 3.1% "/>
          <p:cNvGraphicFramePr>
            <a:graphicFrameLocks/>
          </p:cNvGraphicFramePr>
          <p:nvPr>
            <p:extLst>
              <p:ext uri="{D42A27DB-BD31-4B8C-83A1-F6EECF244321}">
                <p14:modId xmlns:p14="http://schemas.microsoft.com/office/powerpoint/2010/main" val="3339467434"/>
              </p:ext>
            </p:extLst>
          </p:nvPr>
        </p:nvGraphicFramePr>
        <p:xfrm>
          <a:off x="4038600" y="1609869"/>
          <a:ext cx="4419600" cy="4562331"/>
        </p:xfrm>
        <a:graphic>
          <a:graphicData uri="http://schemas.openxmlformats.org/drawingml/2006/table">
            <a:tbl>
              <a:tblPr firstRow="1"/>
              <a:tblGrid>
                <a:gridCol w="914400"/>
                <a:gridCol w="2743200"/>
                <a:gridCol w="762000"/>
              </a:tblGrid>
              <a:tr h="0">
                <a:tc>
                  <a:txBody>
                    <a:bodyPr/>
                    <a:lstStyle/>
                    <a:p>
                      <a:pPr marL="457200" marR="0" indent="-228600" algn="ctr">
                        <a:spcBef>
                          <a:spcPts val="0"/>
                        </a:spcBef>
                        <a:spcAft>
                          <a:spcPts val="0"/>
                        </a:spcAft>
                      </a:pPr>
                      <a:r>
                        <a:rPr lang="en-US" sz="2000" b="1" dirty="0">
                          <a:solidFill>
                            <a:schemeClr val="bg1"/>
                          </a:solidFill>
                          <a:latin typeface="+mn-lt"/>
                          <a:ea typeface="Calibri"/>
                          <a:cs typeface="Times New Roman"/>
                        </a:rPr>
                        <a:t>Rank</a:t>
                      </a:r>
                      <a:endParaRPr lang="en-US" sz="2000" dirty="0">
                        <a:solidFill>
                          <a:schemeClr val="bg1"/>
                        </a:solidFill>
                        <a:latin typeface="+mn-lt"/>
                        <a:ea typeface="Calibri"/>
                        <a:cs typeface="Times New Roman"/>
                      </a:endParaRP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28575" cap="flat" cmpd="sng" algn="ctr">
                      <a:solidFill>
                        <a:srgbClr val="3F6949"/>
                      </a:solidFill>
                      <a:prstDash val="solid"/>
                      <a:round/>
                      <a:headEnd type="none" w="med" len="med"/>
                      <a:tailEnd type="none" w="med" len="med"/>
                    </a:lnT>
                    <a:lnB w="285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b="1" dirty="0">
                          <a:solidFill>
                            <a:schemeClr val="bg1"/>
                          </a:solidFill>
                          <a:latin typeface="+mn-lt"/>
                          <a:ea typeface="Calibri"/>
                          <a:cs typeface="Times New Roman"/>
                        </a:rPr>
                        <a:t>Food </a:t>
                      </a:r>
                      <a:r>
                        <a:rPr lang="en-US" sz="2000" b="1" dirty="0" smtClean="0">
                          <a:solidFill>
                            <a:schemeClr val="bg1"/>
                          </a:solidFill>
                          <a:latin typeface="+mn-lt"/>
                          <a:ea typeface="Calibri"/>
                          <a:cs typeface="Times New Roman"/>
                        </a:rPr>
                        <a:t>Types </a:t>
                      </a:r>
                      <a:endParaRPr lang="en-US" sz="2000"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28575" cap="flat" cmpd="sng" algn="ctr">
                      <a:solidFill>
                        <a:srgbClr val="3F6949"/>
                      </a:solidFill>
                      <a:prstDash val="solid"/>
                      <a:round/>
                      <a:headEnd type="none" w="med" len="med"/>
                      <a:tailEnd type="none" w="med" len="med"/>
                    </a:lnT>
                    <a:lnB w="285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b="1" dirty="0" smtClean="0">
                          <a:solidFill>
                            <a:schemeClr val="bg1"/>
                          </a:solidFill>
                          <a:latin typeface="+mn-lt"/>
                          <a:ea typeface="Calibri"/>
                          <a:cs typeface="Times New Roman"/>
                        </a:rPr>
                        <a:t>%</a:t>
                      </a:r>
                      <a:endParaRPr lang="en-US" sz="2000" b="1"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28575" cap="flat" cmpd="sng" algn="ctr">
                      <a:solidFill>
                        <a:srgbClr val="3F6949"/>
                      </a:solidFill>
                      <a:prstDash val="solid"/>
                      <a:round/>
                      <a:headEnd type="none" w="med" len="med"/>
                      <a:tailEnd type="none" w="med" len="med"/>
                    </a:lnT>
                    <a:lnB w="28575" cap="flat" cmpd="sng" algn="ctr">
                      <a:solidFill>
                        <a:srgbClr val="3F6949"/>
                      </a:solidFill>
                      <a:prstDash val="solid"/>
                      <a:round/>
                      <a:headEnd type="none" w="med" len="med"/>
                      <a:tailEnd type="none" w="med" len="med"/>
                    </a:lnB>
                    <a:solidFill>
                      <a:srgbClr val="8B0909"/>
                    </a:solidFill>
                  </a:tcPr>
                </a:tc>
              </a:tr>
              <a:tr h="299585">
                <a:tc>
                  <a:txBody>
                    <a:bodyPr/>
                    <a:lstStyle/>
                    <a:p>
                      <a:pPr marL="457200" marR="0" indent="-228600" algn="ctr">
                        <a:spcBef>
                          <a:spcPts val="0"/>
                        </a:spcBef>
                        <a:spcAft>
                          <a:spcPts val="0"/>
                        </a:spcAft>
                      </a:pPr>
                      <a:r>
                        <a:rPr lang="en-US" sz="2000" dirty="0">
                          <a:solidFill>
                            <a:srgbClr val="000000"/>
                          </a:solidFill>
                          <a:latin typeface="+mn-lt"/>
                          <a:ea typeface="Calibri"/>
                          <a:cs typeface="Times New Roman"/>
                        </a:rPr>
                        <a:t>1</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285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dirty="0" smtClean="0">
                          <a:solidFill>
                            <a:srgbClr val="000000"/>
                          </a:solidFill>
                          <a:latin typeface="+mn-lt"/>
                          <a:ea typeface="Calibri"/>
                          <a:cs typeface="Times New Roman"/>
                        </a:rPr>
                        <a:t>Bread and rolls</a:t>
                      </a:r>
                      <a:endParaRPr lang="en-US" sz="2000"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285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b="1" dirty="0" smtClean="0">
                          <a:solidFill>
                            <a:srgbClr val="000000"/>
                          </a:solidFill>
                          <a:latin typeface="+mn-lt"/>
                          <a:ea typeface="Calibri"/>
                          <a:cs typeface="Times New Roman"/>
                        </a:rPr>
                        <a:t>7.4</a:t>
                      </a:r>
                      <a:endParaRPr lang="en-US" sz="2000" b="1"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285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r>
              <a:tr h="336671">
                <a:tc>
                  <a:txBody>
                    <a:bodyPr/>
                    <a:lstStyle/>
                    <a:p>
                      <a:pPr marL="457200" marR="0" indent="-228600" algn="ctr">
                        <a:spcBef>
                          <a:spcPts val="0"/>
                        </a:spcBef>
                        <a:spcAft>
                          <a:spcPts val="0"/>
                        </a:spcAft>
                      </a:pPr>
                      <a:r>
                        <a:rPr lang="en-US" sz="2000" dirty="0">
                          <a:solidFill>
                            <a:schemeClr val="bg1"/>
                          </a:solidFill>
                          <a:latin typeface="+mn-lt"/>
                          <a:ea typeface="Calibri"/>
                          <a:cs typeface="Times New Roman"/>
                        </a:rPr>
                        <a:t>2</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dirty="0" smtClean="0">
                          <a:solidFill>
                            <a:schemeClr val="bg1"/>
                          </a:solidFill>
                          <a:latin typeface="+mn-lt"/>
                          <a:ea typeface="Calibri"/>
                          <a:cs typeface="Times New Roman"/>
                        </a:rPr>
                        <a:t>Cold cuts and cured meats</a:t>
                      </a:r>
                      <a:endParaRPr lang="en-US" sz="2000"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b="1" dirty="0" smtClean="0">
                          <a:solidFill>
                            <a:schemeClr val="bg1"/>
                          </a:solidFill>
                          <a:latin typeface="+mn-lt"/>
                          <a:ea typeface="Calibri"/>
                          <a:cs typeface="Times New Roman"/>
                        </a:rPr>
                        <a:t>5.1</a:t>
                      </a:r>
                      <a:endParaRPr lang="en-US" sz="2000" b="1"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r>
              <a:tr h="299585">
                <a:tc>
                  <a:txBody>
                    <a:bodyPr/>
                    <a:lstStyle/>
                    <a:p>
                      <a:pPr marL="457200" marR="0" indent="-228600" algn="ctr">
                        <a:spcBef>
                          <a:spcPts val="0"/>
                        </a:spcBef>
                        <a:spcAft>
                          <a:spcPts val="0"/>
                        </a:spcAft>
                      </a:pPr>
                      <a:r>
                        <a:rPr lang="en-US" sz="2000" dirty="0">
                          <a:solidFill>
                            <a:srgbClr val="000000"/>
                          </a:solidFill>
                          <a:latin typeface="+mn-lt"/>
                          <a:ea typeface="Calibri"/>
                          <a:cs typeface="Times New Roman"/>
                        </a:rPr>
                        <a:t>3</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dirty="0" smtClean="0">
                          <a:solidFill>
                            <a:srgbClr val="000000"/>
                          </a:solidFill>
                          <a:latin typeface="+mn-lt"/>
                          <a:ea typeface="Calibri"/>
                          <a:cs typeface="Times New Roman"/>
                        </a:rPr>
                        <a:t>Pizza</a:t>
                      </a:r>
                      <a:endParaRPr lang="en-US" sz="2000"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b="1" dirty="0" smtClean="0">
                          <a:solidFill>
                            <a:srgbClr val="000000"/>
                          </a:solidFill>
                          <a:latin typeface="+mn-lt"/>
                          <a:ea typeface="Calibri"/>
                          <a:cs typeface="Times New Roman"/>
                        </a:rPr>
                        <a:t>4.9</a:t>
                      </a:r>
                      <a:endParaRPr lang="en-US" sz="2000" b="1"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r>
              <a:tr h="299585">
                <a:tc>
                  <a:txBody>
                    <a:bodyPr/>
                    <a:lstStyle/>
                    <a:p>
                      <a:pPr marL="457200" marR="0" indent="-228600" algn="ctr">
                        <a:spcBef>
                          <a:spcPts val="0"/>
                        </a:spcBef>
                        <a:spcAft>
                          <a:spcPts val="0"/>
                        </a:spcAft>
                      </a:pPr>
                      <a:r>
                        <a:rPr lang="en-US" sz="2000" dirty="0">
                          <a:solidFill>
                            <a:schemeClr val="bg1"/>
                          </a:solidFill>
                          <a:latin typeface="+mn-lt"/>
                          <a:ea typeface="Calibri"/>
                          <a:cs typeface="Times New Roman"/>
                        </a:rPr>
                        <a:t>4</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00000"/>
                    </a:solidFill>
                  </a:tcPr>
                </a:tc>
                <a:tc>
                  <a:txBody>
                    <a:bodyPr/>
                    <a:lstStyle/>
                    <a:p>
                      <a:pPr marL="457200" marR="0" indent="-228600" algn="ctr">
                        <a:spcBef>
                          <a:spcPts val="0"/>
                        </a:spcBef>
                        <a:spcAft>
                          <a:spcPts val="0"/>
                        </a:spcAft>
                      </a:pPr>
                      <a:r>
                        <a:rPr lang="en-US" sz="2000" dirty="0" smtClean="0">
                          <a:solidFill>
                            <a:schemeClr val="bg1"/>
                          </a:solidFill>
                          <a:latin typeface="+mn-lt"/>
                          <a:ea typeface="Calibri"/>
                          <a:cs typeface="Times New Roman"/>
                        </a:rPr>
                        <a:t>Poultry</a:t>
                      </a:r>
                      <a:endParaRPr lang="en-US" sz="2000"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00000"/>
                    </a:solidFill>
                  </a:tcPr>
                </a:tc>
                <a:tc>
                  <a:txBody>
                    <a:bodyPr/>
                    <a:lstStyle/>
                    <a:p>
                      <a:pPr marL="457200" marR="0" indent="-228600" algn="ctr">
                        <a:spcBef>
                          <a:spcPts val="0"/>
                        </a:spcBef>
                        <a:spcAft>
                          <a:spcPts val="0"/>
                        </a:spcAft>
                      </a:pPr>
                      <a:r>
                        <a:rPr lang="en-US" sz="2000" b="1" dirty="0" smtClean="0">
                          <a:solidFill>
                            <a:schemeClr val="bg1"/>
                          </a:solidFill>
                          <a:latin typeface="+mn-lt"/>
                          <a:ea typeface="Calibri"/>
                          <a:cs typeface="Times New Roman"/>
                        </a:rPr>
                        <a:t>4.5</a:t>
                      </a:r>
                      <a:endParaRPr lang="en-US" sz="2000" b="1"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00000"/>
                    </a:solidFill>
                  </a:tcPr>
                </a:tc>
              </a:tr>
              <a:tr h="299585">
                <a:tc>
                  <a:txBody>
                    <a:bodyPr/>
                    <a:lstStyle/>
                    <a:p>
                      <a:pPr marL="457200" marR="0" indent="-228600" algn="ctr">
                        <a:spcBef>
                          <a:spcPts val="0"/>
                        </a:spcBef>
                        <a:spcAft>
                          <a:spcPts val="0"/>
                        </a:spcAft>
                      </a:pPr>
                      <a:r>
                        <a:rPr lang="en-US" sz="2000" dirty="0">
                          <a:solidFill>
                            <a:srgbClr val="000000"/>
                          </a:solidFill>
                          <a:latin typeface="+mn-lt"/>
                          <a:ea typeface="Calibri"/>
                          <a:cs typeface="Times New Roman"/>
                        </a:rPr>
                        <a:t>5</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dirty="0" smtClean="0">
                          <a:solidFill>
                            <a:srgbClr val="000000"/>
                          </a:solidFill>
                          <a:latin typeface="+mn-lt"/>
                          <a:ea typeface="Calibri"/>
                          <a:cs typeface="Times New Roman"/>
                        </a:rPr>
                        <a:t>Soups</a:t>
                      </a:r>
                      <a:endParaRPr lang="en-US" sz="2000"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b="1" dirty="0" smtClean="0">
                          <a:solidFill>
                            <a:srgbClr val="000000"/>
                          </a:solidFill>
                          <a:latin typeface="+mn-lt"/>
                          <a:ea typeface="Calibri"/>
                          <a:cs typeface="Times New Roman"/>
                        </a:rPr>
                        <a:t>4.3</a:t>
                      </a:r>
                      <a:endParaRPr lang="en-US" sz="2000" b="1"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r>
              <a:tr h="299585">
                <a:tc>
                  <a:txBody>
                    <a:bodyPr/>
                    <a:lstStyle/>
                    <a:p>
                      <a:pPr marL="457200" marR="0" indent="-228600" algn="ctr">
                        <a:spcBef>
                          <a:spcPts val="0"/>
                        </a:spcBef>
                        <a:spcAft>
                          <a:spcPts val="0"/>
                        </a:spcAft>
                      </a:pPr>
                      <a:r>
                        <a:rPr lang="en-US" sz="2000" dirty="0">
                          <a:solidFill>
                            <a:schemeClr val="bg1"/>
                          </a:solidFill>
                          <a:latin typeface="+mn-lt"/>
                          <a:ea typeface="Calibri"/>
                          <a:cs typeface="Times New Roman"/>
                        </a:rPr>
                        <a:t>6</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dirty="0" smtClean="0">
                          <a:solidFill>
                            <a:schemeClr val="bg1"/>
                          </a:solidFill>
                          <a:latin typeface="+mn-lt"/>
                          <a:ea typeface="Calibri"/>
                          <a:cs typeface="Times New Roman"/>
                        </a:rPr>
                        <a:t>Sandwiches</a:t>
                      </a:r>
                      <a:endParaRPr lang="en-US" sz="2000"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b="1" dirty="0" smtClean="0">
                          <a:solidFill>
                            <a:schemeClr val="bg1"/>
                          </a:solidFill>
                          <a:latin typeface="+mn-lt"/>
                          <a:ea typeface="Calibri"/>
                          <a:cs typeface="Times New Roman"/>
                        </a:rPr>
                        <a:t>4.0</a:t>
                      </a:r>
                      <a:endParaRPr lang="en-US" sz="2000" b="1"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r>
              <a:tr h="299585">
                <a:tc>
                  <a:txBody>
                    <a:bodyPr/>
                    <a:lstStyle/>
                    <a:p>
                      <a:pPr marL="457200" marR="0" indent="-228600" algn="ctr">
                        <a:spcBef>
                          <a:spcPts val="0"/>
                        </a:spcBef>
                        <a:spcAft>
                          <a:spcPts val="0"/>
                        </a:spcAft>
                      </a:pPr>
                      <a:r>
                        <a:rPr lang="en-US" sz="2000" dirty="0">
                          <a:solidFill>
                            <a:srgbClr val="000000"/>
                          </a:solidFill>
                          <a:latin typeface="+mn-lt"/>
                          <a:ea typeface="Calibri"/>
                          <a:cs typeface="Times New Roman"/>
                        </a:rPr>
                        <a:t>7</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dirty="0" smtClean="0">
                          <a:solidFill>
                            <a:srgbClr val="000000"/>
                          </a:solidFill>
                          <a:latin typeface="+mn-lt"/>
                          <a:ea typeface="Calibri"/>
                          <a:cs typeface="Times New Roman"/>
                        </a:rPr>
                        <a:t>Cheese</a:t>
                      </a:r>
                      <a:endParaRPr lang="en-US" sz="2000"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b="1" dirty="0" smtClean="0">
                          <a:solidFill>
                            <a:srgbClr val="000000"/>
                          </a:solidFill>
                          <a:latin typeface="+mn-lt"/>
                          <a:ea typeface="Calibri"/>
                          <a:cs typeface="Times New Roman"/>
                        </a:rPr>
                        <a:t>3.8</a:t>
                      </a:r>
                      <a:endParaRPr lang="en-US" sz="2000" b="1"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r>
              <a:tr h="315271">
                <a:tc>
                  <a:txBody>
                    <a:bodyPr/>
                    <a:lstStyle/>
                    <a:p>
                      <a:pPr marL="457200" marR="0" indent="-228600" algn="ctr">
                        <a:spcBef>
                          <a:spcPts val="0"/>
                        </a:spcBef>
                        <a:spcAft>
                          <a:spcPts val="0"/>
                        </a:spcAft>
                      </a:pPr>
                      <a:r>
                        <a:rPr lang="en-US" sz="2000" dirty="0">
                          <a:solidFill>
                            <a:schemeClr val="bg1"/>
                          </a:solidFill>
                          <a:latin typeface="+mn-lt"/>
                          <a:ea typeface="Calibri"/>
                          <a:cs typeface="Times New Roman"/>
                        </a:rPr>
                        <a:t>8</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00000"/>
                    </a:solidFill>
                  </a:tcPr>
                </a:tc>
                <a:tc>
                  <a:txBody>
                    <a:bodyPr/>
                    <a:lstStyle/>
                    <a:p>
                      <a:pPr marL="457200" marR="0" indent="-228600" algn="ctr">
                        <a:spcBef>
                          <a:spcPts val="0"/>
                        </a:spcBef>
                        <a:spcAft>
                          <a:spcPts val="0"/>
                        </a:spcAft>
                      </a:pPr>
                      <a:r>
                        <a:rPr lang="en-US" sz="2000" dirty="0" smtClean="0">
                          <a:solidFill>
                            <a:schemeClr val="bg1"/>
                          </a:solidFill>
                          <a:latin typeface="+mn-lt"/>
                          <a:ea typeface="Calibri"/>
                          <a:cs typeface="Times New Roman"/>
                        </a:rPr>
                        <a:t>Pasta</a:t>
                      </a:r>
                      <a:r>
                        <a:rPr lang="en-US" sz="2000" baseline="0" dirty="0" smtClean="0">
                          <a:solidFill>
                            <a:schemeClr val="bg1"/>
                          </a:solidFill>
                          <a:latin typeface="+mn-lt"/>
                          <a:ea typeface="Calibri"/>
                          <a:cs typeface="Times New Roman"/>
                        </a:rPr>
                        <a:t> mixed dishes</a:t>
                      </a:r>
                      <a:endParaRPr lang="en-US" sz="2000"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c>
                  <a:txBody>
                    <a:bodyPr/>
                    <a:lstStyle/>
                    <a:p>
                      <a:pPr marL="457200" marR="0" indent="-228600" algn="ctr">
                        <a:spcBef>
                          <a:spcPts val="0"/>
                        </a:spcBef>
                        <a:spcAft>
                          <a:spcPts val="0"/>
                        </a:spcAft>
                      </a:pPr>
                      <a:r>
                        <a:rPr lang="en-US" sz="2000" b="1" dirty="0" smtClean="0">
                          <a:solidFill>
                            <a:schemeClr val="bg1"/>
                          </a:solidFill>
                          <a:latin typeface="+mn-lt"/>
                          <a:ea typeface="Calibri"/>
                          <a:cs typeface="Times New Roman"/>
                        </a:rPr>
                        <a:t>3.3</a:t>
                      </a:r>
                      <a:endParaRPr lang="en-US" sz="2000" b="1"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8B0909"/>
                    </a:solidFill>
                  </a:tcPr>
                </a:tc>
              </a:tr>
              <a:tr h="409431">
                <a:tc>
                  <a:txBody>
                    <a:bodyPr/>
                    <a:lstStyle/>
                    <a:p>
                      <a:pPr marL="457200" marR="0" indent="-228600" algn="ctr">
                        <a:spcBef>
                          <a:spcPts val="0"/>
                        </a:spcBef>
                        <a:spcAft>
                          <a:spcPts val="0"/>
                        </a:spcAft>
                      </a:pPr>
                      <a:r>
                        <a:rPr lang="en-US" sz="2000" dirty="0">
                          <a:solidFill>
                            <a:srgbClr val="000000"/>
                          </a:solidFill>
                          <a:latin typeface="+mn-lt"/>
                          <a:ea typeface="Calibri"/>
                          <a:cs typeface="Times New Roman"/>
                        </a:rPr>
                        <a:t>9</a:t>
                      </a: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dirty="0" smtClean="0">
                          <a:solidFill>
                            <a:srgbClr val="000000"/>
                          </a:solidFill>
                          <a:latin typeface="+mn-lt"/>
                          <a:ea typeface="Calibri"/>
                          <a:cs typeface="Times New Roman"/>
                        </a:rPr>
                        <a:t>Meat mixed dishes</a:t>
                      </a:r>
                      <a:endParaRPr lang="en-US" sz="2000"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c>
                  <a:txBody>
                    <a:bodyPr/>
                    <a:lstStyle/>
                    <a:p>
                      <a:pPr marL="457200" marR="0" indent="-228600" algn="ctr">
                        <a:spcBef>
                          <a:spcPts val="0"/>
                        </a:spcBef>
                        <a:spcAft>
                          <a:spcPts val="0"/>
                        </a:spcAft>
                      </a:pPr>
                      <a:r>
                        <a:rPr lang="en-US" sz="2000" b="1" dirty="0" smtClean="0">
                          <a:solidFill>
                            <a:srgbClr val="000000"/>
                          </a:solidFill>
                          <a:latin typeface="+mn-lt"/>
                          <a:ea typeface="Calibri"/>
                          <a:cs typeface="Times New Roman"/>
                        </a:rPr>
                        <a:t>3.2</a:t>
                      </a:r>
                      <a:endParaRPr lang="en-US" sz="2000" b="1" dirty="0">
                        <a:solidFill>
                          <a:srgbClr val="000000"/>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3175" cap="flat" cmpd="sng" algn="ctr">
                      <a:solidFill>
                        <a:srgbClr val="3F6949"/>
                      </a:solidFill>
                      <a:prstDash val="solid"/>
                      <a:round/>
                      <a:headEnd type="none" w="med" len="med"/>
                      <a:tailEnd type="none" w="med" len="med"/>
                    </a:lnB>
                    <a:solidFill>
                      <a:srgbClr val="ECA088"/>
                    </a:solidFill>
                  </a:tcPr>
                </a:tc>
              </a:tr>
              <a:tr h="350941">
                <a:tc>
                  <a:txBody>
                    <a:bodyPr/>
                    <a:lstStyle/>
                    <a:p>
                      <a:pPr marL="457200" marR="0" indent="-228600" algn="ctr">
                        <a:spcBef>
                          <a:spcPts val="0"/>
                        </a:spcBef>
                        <a:spcAft>
                          <a:spcPts val="0"/>
                        </a:spcAft>
                      </a:pPr>
                      <a:r>
                        <a:rPr lang="en-US" sz="2000" dirty="0" smtClean="0">
                          <a:solidFill>
                            <a:schemeClr val="bg1"/>
                          </a:solidFill>
                          <a:latin typeface="+mn-lt"/>
                          <a:ea typeface="Calibri"/>
                          <a:cs typeface="Times New Roman"/>
                        </a:rPr>
                        <a:t>10</a:t>
                      </a:r>
                      <a:endParaRPr lang="en-US" sz="2000" dirty="0">
                        <a:solidFill>
                          <a:schemeClr val="bg1"/>
                        </a:solidFill>
                        <a:latin typeface="+mn-lt"/>
                        <a:ea typeface="Calibri"/>
                        <a:cs typeface="Times New Roman"/>
                      </a:endParaRPr>
                    </a:p>
                  </a:txBody>
                  <a:tcPr marL="40005" marR="40005" marT="40005" marB="40005" anchor="ctr">
                    <a:lnL w="285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28575" cap="flat" cmpd="sng" algn="ctr">
                      <a:solidFill>
                        <a:srgbClr val="3F6949"/>
                      </a:solidFill>
                      <a:prstDash val="solid"/>
                      <a:round/>
                      <a:headEnd type="none" w="med" len="med"/>
                      <a:tailEnd type="none" w="med" len="med"/>
                    </a:lnB>
                    <a:solidFill>
                      <a:srgbClr val="800000"/>
                    </a:solidFill>
                  </a:tcPr>
                </a:tc>
                <a:tc>
                  <a:txBody>
                    <a:bodyPr/>
                    <a:lstStyle/>
                    <a:p>
                      <a:pPr marL="457200" marR="0" indent="-228600" algn="ctr">
                        <a:spcBef>
                          <a:spcPts val="0"/>
                        </a:spcBef>
                        <a:spcAft>
                          <a:spcPts val="0"/>
                        </a:spcAft>
                      </a:pPr>
                      <a:r>
                        <a:rPr lang="en-US" sz="2000" dirty="0" smtClean="0">
                          <a:solidFill>
                            <a:schemeClr val="bg1"/>
                          </a:solidFill>
                          <a:latin typeface="+mn-lt"/>
                          <a:ea typeface="Calibri"/>
                          <a:cs typeface="Times New Roman"/>
                        </a:rPr>
                        <a:t>Savory snacks</a:t>
                      </a:r>
                      <a:endParaRPr lang="en-US" sz="2000"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31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28575" cap="flat" cmpd="sng" algn="ctr">
                      <a:solidFill>
                        <a:srgbClr val="3F6949"/>
                      </a:solidFill>
                      <a:prstDash val="solid"/>
                      <a:round/>
                      <a:headEnd type="none" w="med" len="med"/>
                      <a:tailEnd type="none" w="med" len="med"/>
                    </a:lnB>
                    <a:solidFill>
                      <a:srgbClr val="800000"/>
                    </a:solidFill>
                  </a:tcPr>
                </a:tc>
                <a:tc>
                  <a:txBody>
                    <a:bodyPr/>
                    <a:lstStyle/>
                    <a:p>
                      <a:pPr marL="457200" marR="0" indent="-228600" algn="ctr">
                        <a:spcBef>
                          <a:spcPts val="0"/>
                        </a:spcBef>
                        <a:spcAft>
                          <a:spcPts val="0"/>
                        </a:spcAft>
                      </a:pPr>
                      <a:r>
                        <a:rPr lang="en-US" sz="2000" b="1" dirty="0" smtClean="0">
                          <a:solidFill>
                            <a:schemeClr val="bg1"/>
                          </a:solidFill>
                          <a:latin typeface="+mn-lt"/>
                          <a:ea typeface="Calibri"/>
                          <a:cs typeface="Times New Roman"/>
                        </a:rPr>
                        <a:t>3.1</a:t>
                      </a:r>
                      <a:endParaRPr lang="en-US" sz="2000" b="1" dirty="0">
                        <a:solidFill>
                          <a:schemeClr val="bg1"/>
                        </a:solidFill>
                        <a:latin typeface="+mn-lt"/>
                        <a:ea typeface="Calibri"/>
                        <a:cs typeface="Times New Roman"/>
                      </a:endParaRPr>
                    </a:p>
                  </a:txBody>
                  <a:tcPr marL="40005" marR="40005" marT="40005" marB="40005" anchor="ctr">
                    <a:lnL w="3175" cap="flat" cmpd="sng" algn="ctr">
                      <a:solidFill>
                        <a:srgbClr val="3F6949"/>
                      </a:solidFill>
                      <a:prstDash val="solid"/>
                      <a:round/>
                      <a:headEnd type="none" w="med" len="med"/>
                      <a:tailEnd type="none" w="med" len="med"/>
                    </a:lnL>
                    <a:lnR w="28575" cap="flat" cmpd="sng" algn="ctr">
                      <a:solidFill>
                        <a:srgbClr val="3F6949"/>
                      </a:solidFill>
                      <a:prstDash val="solid"/>
                      <a:round/>
                      <a:headEnd type="none" w="med" len="med"/>
                      <a:tailEnd type="none" w="med" len="med"/>
                    </a:lnR>
                    <a:lnT w="3175" cap="flat" cmpd="sng" algn="ctr">
                      <a:solidFill>
                        <a:srgbClr val="3F6949"/>
                      </a:solidFill>
                      <a:prstDash val="solid"/>
                      <a:round/>
                      <a:headEnd type="none" w="med" len="med"/>
                      <a:tailEnd type="none" w="med" len="med"/>
                    </a:lnT>
                    <a:lnB w="28575" cap="flat" cmpd="sng" algn="ctr">
                      <a:solidFill>
                        <a:srgbClr val="3F6949"/>
                      </a:solidFill>
                      <a:prstDash val="solid"/>
                      <a:round/>
                      <a:headEnd type="none" w="med" len="med"/>
                      <a:tailEnd type="none" w="med" len="med"/>
                    </a:lnB>
                    <a:solidFill>
                      <a:srgbClr val="800000"/>
                    </a:solidFill>
                  </a:tcPr>
                </a:tc>
              </a:tr>
            </a:tbl>
          </a:graphicData>
        </a:graphic>
      </p:graphicFrame>
    </p:spTree>
    <p:extLst>
      <p:ext uri="{BB962C8B-B14F-4D97-AF65-F5344CB8AC3E}">
        <p14:creationId xmlns:p14="http://schemas.microsoft.com/office/powerpoint/2010/main" val="1519926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76400"/>
            <a:ext cx="7924800" cy="4648200"/>
          </a:xfrm>
        </p:spPr>
        <p:txBody>
          <a:bodyPr/>
          <a:lstStyle/>
          <a:p>
            <a:pPr>
              <a:lnSpc>
                <a:spcPct val="90000"/>
              </a:lnSpc>
              <a:spcBef>
                <a:spcPts val="0"/>
              </a:spcBef>
            </a:pPr>
            <a:r>
              <a:rPr lang="en-US" sz="2400" dirty="0" smtClean="0"/>
              <a:t>Reducing average population intake to 2300 mg per day (current recommended maximum) may…</a:t>
            </a:r>
          </a:p>
          <a:p>
            <a:pPr lvl="1">
              <a:lnSpc>
                <a:spcPct val="90000"/>
              </a:lnSpc>
              <a:spcBef>
                <a:spcPts val="0"/>
              </a:spcBef>
            </a:pPr>
            <a:r>
              <a:rPr lang="en-US" dirty="0" smtClean="0"/>
              <a:t>Reduce cases of hypertension by 11 million.</a:t>
            </a:r>
          </a:p>
          <a:p>
            <a:pPr lvl="1">
              <a:lnSpc>
                <a:spcPct val="90000"/>
              </a:lnSpc>
              <a:spcBef>
                <a:spcPts val="0"/>
              </a:spcBef>
            </a:pPr>
            <a:r>
              <a:rPr lang="en-US" dirty="0" smtClean="0"/>
              <a:t>Save $18 billion in health care costs.</a:t>
            </a:r>
          </a:p>
          <a:p>
            <a:pPr lvl="1">
              <a:lnSpc>
                <a:spcPct val="90000"/>
              </a:lnSpc>
              <a:spcBef>
                <a:spcPts val="0"/>
              </a:spcBef>
              <a:spcAft>
                <a:spcPts val="1800"/>
              </a:spcAft>
            </a:pPr>
            <a:r>
              <a:rPr lang="en-US" dirty="0" smtClean="0"/>
              <a:t>Gain 312,000 Quality Adjusted Life Years (QALYs).</a:t>
            </a:r>
          </a:p>
          <a:p>
            <a:pPr>
              <a:lnSpc>
                <a:spcPct val="90000"/>
              </a:lnSpc>
              <a:spcBef>
                <a:spcPts val="0"/>
              </a:spcBef>
            </a:pPr>
            <a:r>
              <a:rPr lang="en-US" sz="2400" dirty="0" smtClean="0"/>
              <a:t>Reducing average population intake even lower – to 1500 mg per day (recommended maximum level for “specific populations” described in the Dietary Guidelines for Americans) – may…</a:t>
            </a:r>
            <a:endParaRPr lang="en-US" sz="2400" baseline="30000" dirty="0" smtClean="0"/>
          </a:p>
          <a:p>
            <a:pPr lvl="1">
              <a:lnSpc>
                <a:spcPct val="90000"/>
              </a:lnSpc>
              <a:spcBef>
                <a:spcPts val="0"/>
              </a:spcBef>
            </a:pPr>
            <a:r>
              <a:rPr lang="en-US" dirty="0" smtClean="0"/>
              <a:t>Reduce cases of hypertension by 16 million.</a:t>
            </a:r>
          </a:p>
          <a:p>
            <a:pPr lvl="1">
              <a:lnSpc>
                <a:spcPct val="90000"/>
              </a:lnSpc>
              <a:spcBef>
                <a:spcPts val="0"/>
              </a:spcBef>
            </a:pPr>
            <a:r>
              <a:rPr lang="en-US" dirty="0" smtClean="0"/>
              <a:t>Save $26 billion in health care costs.</a:t>
            </a:r>
          </a:p>
          <a:p>
            <a:pPr lvl="1">
              <a:lnSpc>
                <a:spcPct val="90000"/>
              </a:lnSpc>
              <a:spcBef>
                <a:spcPts val="0"/>
              </a:spcBef>
            </a:pPr>
            <a:r>
              <a:rPr lang="en-US" dirty="0" smtClean="0"/>
              <a:t>Gain 459,000 Quality Adjusted Life Years (QALYs).</a:t>
            </a:r>
            <a:endParaRPr lang="en-US" dirty="0"/>
          </a:p>
        </p:txBody>
      </p:sp>
      <p:sp>
        <p:nvSpPr>
          <p:cNvPr id="4" name="Text Placeholder 3"/>
          <p:cNvSpPr>
            <a:spLocks noGrp="1"/>
          </p:cNvSpPr>
          <p:nvPr>
            <p:ph type="body" sz="quarter" idx="4294967295"/>
          </p:nvPr>
        </p:nvSpPr>
        <p:spPr>
          <a:xfrm>
            <a:off x="457200" y="5920450"/>
            <a:ext cx="8229600" cy="609600"/>
          </a:xfrm>
          <a:prstGeom prst="rect">
            <a:avLst/>
          </a:prstGeom>
        </p:spPr>
        <p:txBody>
          <a:bodyPr/>
          <a:lstStyle/>
          <a:p>
            <a:pPr marL="0" indent="0">
              <a:buNone/>
            </a:pPr>
            <a:r>
              <a:rPr lang="en-US" sz="1800" dirty="0" smtClean="0">
                <a:solidFill>
                  <a:srgbClr val="FFFFFF"/>
                </a:solidFill>
                <a:latin typeface="+mj-lt"/>
              </a:rPr>
              <a:t>American Journal of Health Promotion. 2009;24:49-57.</a:t>
            </a:r>
          </a:p>
        </p:txBody>
      </p:sp>
      <p:sp>
        <p:nvSpPr>
          <p:cNvPr id="5" name="Title 1"/>
          <p:cNvSpPr>
            <a:spLocks noGrp="1"/>
          </p:cNvSpPr>
          <p:nvPr>
            <p:ph type="title"/>
          </p:nvPr>
        </p:nvSpPr>
        <p:spPr>
          <a:xfrm>
            <a:off x="457200" y="556550"/>
            <a:ext cx="8229600" cy="914400"/>
          </a:xfrm>
        </p:spPr>
        <p:txBody>
          <a:bodyPr/>
          <a:lstStyle/>
          <a:p>
            <a:pPr>
              <a:lnSpc>
                <a:spcPct val="90000"/>
              </a:lnSpc>
            </a:pPr>
            <a:r>
              <a:rPr lang="en-US" dirty="0">
                <a:solidFill>
                  <a:srgbClr val="FFC000"/>
                </a:solidFill>
              </a:rPr>
              <a:t>Estimated Effects of Sodium Reduction on Hypertension Prevalence and Related Costs</a:t>
            </a:r>
            <a:endParaRPr lang="en-US" i="1" dirty="0">
              <a:solidFill>
                <a:srgbClr val="FFC000"/>
              </a:solidFill>
            </a:endParaRPr>
          </a:p>
        </p:txBody>
      </p:sp>
    </p:spTree>
    <p:extLst>
      <p:ext uri="{BB962C8B-B14F-4D97-AF65-F5344CB8AC3E}">
        <p14:creationId xmlns:p14="http://schemas.microsoft.com/office/powerpoint/2010/main" val="265012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pPr>
              <a:lnSpc>
                <a:spcPts val="3300"/>
              </a:lnSpc>
              <a:defRPr/>
            </a:pPr>
            <a:r>
              <a:rPr lang="en-US" dirty="0" smtClean="0">
                <a:solidFill>
                  <a:schemeClr val="bg1"/>
                </a:solidFill>
                <a:ea typeface="ＭＳ Ｐゴシック" pitchFamily="34" charset="-128"/>
              </a:rPr>
              <a:t>Key Strategies to Address </a:t>
            </a:r>
            <a:br>
              <a:rPr lang="en-US" dirty="0" smtClean="0">
                <a:solidFill>
                  <a:schemeClr val="bg1"/>
                </a:solidFill>
                <a:ea typeface="ＭＳ Ｐゴシック" pitchFamily="34" charset="-128"/>
              </a:rPr>
            </a:br>
            <a:r>
              <a:rPr lang="en-US" dirty="0" smtClean="0">
                <a:solidFill>
                  <a:schemeClr val="bg1"/>
                </a:solidFill>
                <a:ea typeface="ＭＳ Ｐゴシック" pitchFamily="34" charset="-128"/>
              </a:rPr>
              <a:t>Sodium Reduction</a:t>
            </a:r>
            <a:endParaRPr lang="en-US" kern="0" dirty="0">
              <a:solidFill>
                <a:schemeClr val="bg1"/>
              </a:solidFill>
            </a:endParaRPr>
          </a:p>
        </p:txBody>
      </p:sp>
      <p:sp>
        <p:nvSpPr>
          <p:cNvPr id="3" name="Content Placeholder 2"/>
          <p:cNvSpPr>
            <a:spLocks noGrp="1"/>
          </p:cNvSpPr>
          <p:nvPr>
            <p:ph idx="1"/>
          </p:nvPr>
        </p:nvSpPr>
        <p:spPr>
          <a:xfrm>
            <a:off x="914400" y="1676400"/>
            <a:ext cx="7543800" cy="3352800"/>
          </a:xfrm>
        </p:spPr>
        <p:txBody>
          <a:bodyPr/>
          <a:lstStyle/>
          <a:p>
            <a:pPr>
              <a:spcBef>
                <a:spcPts val="300"/>
              </a:spcBef>
              <a:spcAft>
                <a:spcPts val="1800"/>
              </a:spcAft>
              <a:tabLst>
                <a:tab pos="177800" algn="l"/>
              </a:tabLst>
            </a:pPr>
            <a:r>
              <a:rPr lang="en-US" sz="2800" b="0" dirty="0" smtClean="0">
                <a:ea typeface="MS PGothic" pitchFamily="34" charset="-128"/>
                <a:cs typeface="MS PGothic" charset="0"/>
              </a:rPr>
              <a:t>Establish sodium reduction standards in government facilities and educational institutions.</a:t>
            </a:r>
          </a:p>
          <a:p>
            <a:pPr>
              <a:spcBef>
                <a:spcPts val="300"/>
              </a:spcBef>
              <a:spcAft>
                <a:spcPts val="1800"/>
              </a:spcAft>
              <a:tabLst>
                <a:tab pos="177800" algn="l"/>
              </a:tabLst>
            </a:pPr>
            <a:r>
              <a:rPr lang="en-US" sz="2800" b="0" dirty="0" smtClean="0">
                <a:ea typeface="MS PGothic" pitchFamily="34" charset="-128"/>
                <a:cs typeface="MS PGothic" charset="0"/>
              </a:rPr>
              <a:t>Promote innovative restaurant initiatives to reduce sodium content of restaurant meals.</a:t>
            </a:r>
          </a:p>
          <a:p>
            <a:pPr>
              <a:spcBef>
                <a:spcPts val="300"/>
              </a:spcBef>
              <a:spcAft>
                <a:spcPts val="1800"/>
              </a:spcAft>
              <a:tabLst>
                <a:tab pos="177800" algn="l"/>
              </a:tabLst>
            </a:pPr>
            <a:r>
              <a:rPr lang="en-US" sz="2800" b="0" dirty="0" smtClean="0">
                <a:ea typeface="MS PGothic" pitchFamily="34" charset="-128"/>
                <a:cs typeface="MS PGothic" charset="0"/>
              </a:rPr>
              <a:t>Increase availability of lower-sodium processed and restaurant food products. </a:t>
            </a:r>
            <a:endParaRPr lang="en-US" dirty="0"/>
          </a:p>
        </p:txBody>
      </p:sp>
    </p:spTree>
    <p:extLst>
      <p:ext uri="{BB962C8B-B14F-4D97-AF65-F5344CB8AC3E}">
        <p14:creationId xmlns:p14="http://schemas.microsoft.com/office/powerpoint/2010/main" val="733191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Benefits of </a:t>
            </a:r>
            <a:br>
              <a:rPr lang="en-US" dirty="0" smtClean="0"/>
            </a:br>
            <a:r>
              <a:rPr lang="en-US" dirty="0" smtClean="0"/>
              <a:t>Healthy Eating and Active Living                                </a:t>
            </a:r>
            <a:endParaRPr lang="en-US" dirty="0"/>
          </a:p>
        </p:txBody>
      </p:sp>
      <p:sp>
        <p:nvSpPr>
          <p:cNvPr id="3" name="Content Placeholder 2"/>
          <p:cNvSpPr>
            <a:spLocks noGrp="1"/>
          </p:cNvSpPr>
          <p:nvPr>
            <p:ph idx="1"/>
          </p:nvPr>
        </p:nvSpPr>
        <p:spPr/>
        <p:txBody>
          <a:bodyPr/>
          <a:lstStyle/>
          <a:p>
            <a:pPr lvl="1"/>
            <a:endParaRPr lang="en-US" dirty="0" smtClean="0"/>
          </a:p>
          <a:p>
            <a:pPr lvl="1"/>
            <a:r>
              <a:rPr lang="en-US" dirty="0" smtClean="0"/>
              <a:t>Helps control weight</a:t>
            </a:r>
          </a:p>
          <a:p>
            <a:pPr lvl="1"/>
            <a:r>
              <a:rPr lang="en-US" dirty="0" smtClean="0"/>
              <a:t>Reduces the risk of cardiovascular disease</a:t>
            </a:r>
          </a:p>
          <a:p>
            <a:pPr lvl="1"/>
            <a:r>
              <a:rPr lang="en-US" dirty="0" smtClean="0"/>
              <a:t>Reduces  the risk of type 2 diabetes and  metabolic syndrome</a:t>
            </a:r>
          </a:p>
          <a:p>
            <a:pPr lvl="1"/>
            <a:r>
              <a:rPr lang="en-US" dirty="0" smtClean="0"/>
              <a:t>Reduces the risk of some cancers</a:t>
            </a:r>
          </a:p>
          <a:p>
            <a:pPr lvl="1"/>
            <a:r>
              <a:rPr lang="en-US" dirty="0" smtClean="0"/>
              <a:t>Increases the chances for living a longer and healthier life</a:t>
            </a:r>
            <a:endParaRPr lang="en-US" dirty="0"/>
          </a:p>
        </p:txBody>
      </p:sp>
      <p:sp>
        <p:nvSpPr>
          <p:cNvPr id="4" name="TextBox 3"/>
          <p:cNvSpPr txBox="1"/>
          <p:nvPr/>
        </p:nvSpPr>
        <p:spPr>
          <a:xfrm>
            <a:off x="609600" y="5410200"/>
            <a:ext cx="7772400" cy="830997"/>
          </a:xfrm>
          <a:prstGeom prst="rect">
            <a:avLst/>
          </a:prstGeom>
          <a:noFill/>
        </p:spPr>
        <p:txBody>
          <a:bodyPr wrap="square" rtlCol="0">
            <a:spAutoFit/>
          </a:bodyPr>
          <a:lstStyle/>
          <a:p>
            <a:pPr algn="ctr"/>
            <a:r>
              <a:rPr lang="en-US" sz="2400" i="1" dirty="0" smtClean="0">
                <a:solidFill>
                  <a:schemeClr val="bg1"/>
                </a:solidFill>
              </a:rPr>
              <a:t>Eating healthy and  getting regular </a:t>
            </a:r>
            <a:r>
              <a:rPr lang="en-US" sz="2400" i="1" dirty="0">
                <a:solidFill>
                  <a:schemeClr val="bg1"/>
                </a:solidFill>
              </a:rPr>
              <a:t>physical activity </a:t>
            </a:r>
            <a:r>
              <a:rPr lang="en-US" sz="2400" i="1" dirty="0" smtClean="0">
                <a:solidFill>
                  <a:schemeClr val="bg1"/>
                </a:solidFill>
              </a:rPr>
              <a:t>are two of </a:t>
            </a:r>
            <a:r>
              <a:rPr lang="en-US" sz="2400" i="1" dirty="0">
                <a:solidFill>
                  <a:schemeClr val="bg1"/>
                </a:solidFill>
              </a:rPr>
              <a:t>the most </a:t>
            </a:r>
            <a:r>
              <a:rPr lang="en-US" sz="2400" i="1" dirty="0" smtClean="0">
                <a:solidFill>
                  <a:schemeClr val="bg1"/>
                </a:solidFill>
              </a:rPr>
              <a:t>important </a:t>
            </a:r>
            <a:r>
              <a:rPr lang="en-US" sz="2400" i="1" dirty="0">
                <a:solidFill>
                  <a:schemeClr val="bg1"/>
                </a:solidFill>
              </a:rPr>
              <a:t>things </a:t>
            </a:r>
            <a:r>
              <a:rPr lang="en-US" sz="2400" i="1" dirty="0" smtClean="0">
                <a:solidFill>
                  <a:schemeClr val="bg1"/>
                </a:solidFill>
              </a:rPr>
              <a:t>people can </a:t>
            </a:r>
            <a:r>
              <a:rPr lang="en-US" sz="2400" i="1" dirty="0">
                <a:solidFill>
                  <a:schemeClr val="bg1"/>
                </a:solidFill>
              </a:rPr>
              <a:t>do for </a:t>
            </a:r>
            <a:r>
              <a:rPr lang="en-US" sz="2400" i="1" dirty="0" smtClean="0">
                <a:solidFill>
                  <a:schemeClr val="bg1"/>
                </a:solidFill>
              </a:rPr>
              <a:t>their health</a:t>
            </a:r>
            <a:r>
              <a:rPr lang="en-US" sz="2000" i="1" dirty="0">
                <a:solidFill>
                  <a:schemeClr val="bg1"/>
                </a:solidFill>
              </a:rPr>
              <a:t>. </a:t>
            </a:r>
          </a:p>
        </p:txBody>
      </p:sp>
    </p:spTree>
    <p:extLst>
      <p:ext uri="{BB962C8B-B14F-4D97-AF65-F5344CB8AC3E}">
        <p14:creationId xmlns:p14="http://schemas.microsoft.com/office/powerpoint/2010/main" val="12512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Tools and Guidance to Address Sodium Reduction</a:t>
            </a:r>
            <a:r>
              <a:rPr lang="en-US" dirty="0"/>
              <a:t/>
            </a:r>
            <a:br>
              <a:rPr lang="en-US" dirty="0"/>
            </a:br>
            <a:endParaRPr lang="en-US" dirty="0"/>
          </a:p>
        </p:txBody>
      </p:sp>
      <p:sp>
        <p:nvSpPr>
          <p:cNvPr id="3" name="Content Placeholder 2"/>
          <p:cNvSpPr>
            <a:spLocks noGrp="1"/>
          </p:cNvSpPr>
          <p:nvPr>
            <p:ph idx="1"/>
          </p:nvPr>
        </p:nvSpPr>
        <p:spPr>
          <a:xfrm>
            <a:off x="457200" y="1143000"/>
            <a:ext cx="8229600" cy="4191000"/>
          </a:xfrm>
        </p:spPr>
        <p:txBody>
          <a:bodyPr/>
          <a:lstStyle/>
          <a:p>
            <a:r>
              <a:rPr lang="en-US" dirty="0" smtClean="0"/>
              <a:t>Consumers:</a:t>
            </a:r>
          </a:p>
          <a:p>
            <a:pPr lvl="1"/>
            <a:r>
              <a:rPr lang="en-US" dirty="0" smtClean="0"/>
              <a:t>Million </a:t>
            </a:r>
            <a:r>
              <a:rPr lang="en-US" dirty="0"/>
              <a:t>Hearts®  Healthy Eating and Lifestyle Resource </a:t>
            </a:r>
            <a:r>
              <a:rPr lang="en-US" dirty="0" smtClean="0"/>
              <a:t>Center</a:t>
            </a:r>
          </a:p>
          <a:p>
            <a:pPr lvl="1"/>
            <a:r>
              <a:rPr lang="en-US" dirty="0" smtClean="0"/>
              <a:t>Fact sheets for sodium reduction </a:t>
            </a:r>
          </a:p>
          <a:p>
            <a:pPr lvl="1"/>
            <a:r>
              <a:rPr lang="en-US" dirty="0" smtClean="0"/>
              <a:t>Resources for reducing sodium in </a:t>
            </a:r>
            <a:r>
              <a:rPr lang="en-US" dirty="0" smtClean="0">
                <a:hlinkClick r:id="rId3"/>
              </a:rPr>
              <a:t>children’s diets</a:t>
            </a:r>
            <a:endParaRPr lang="en-US" dirty="0" smtClean="0"/>
          </a:p>
          <a:p>
            <a:pPr lvl="1"/>
            <a:r>
              <a:rPr lang="en-US" dirty="0" smtClean="0"/>
              <a:t>Resources for reducing sodium intake in older adults </a:t>
            </a:r>
          </a:p>
          <a:p>
            <a:r>
              <a:rPr lang="en-US" dirty="0" smtClean="0"/>
              <a:t>Public Health Professionals: </a:t>
            </a:r>
          </a:p>
          <a:p>
            <a:pPr lvl="1"/>
            <a:r>
              <a:rPr lang="en-US" dirty="0" smtClean="0"/>
              <a:t>Guides for healthful food procurement and venue-based sodium reduction</a:t>
            </a:r>
          </a:p>
          <a:p>
            <a:pPr lvl="1"/>
            <a:r>
              <a:rPr lang="en-US" dirty="0" smtClean="0"/>
              <a:t>New sodium research </a:t>
            </a:r>
          </a:p>
          <a:p>
            <a:pPr lvl="1"/>
            <a:r>
              <a:rPr lang="en-US" dirty="0" smtClean="0"/>
              <a:t>Sodium Reduction Toolkit</a:t>
            </a:r>
          </a:p>
          <a:p>
            <a:pPr lvl="1"/>
            <a:r>
              <a:rPr lang="en-US" dirty="0" smtClean="0"/>
              <a:t>Archived webinars and videos </a:t>
            </a:r>
            <a:endParaRPr lang="en-US" dirty="0"/>
          </a:p>
        </p:txBody>
      </p:sp>
      <p:sp>
        <p:nvSpPr>
          <p:cNvPr id="4" name="Text Placeholder 3"/>
          <p:cNvSpPr>
            <a:spLocks noGrp="1"/>
          </p:cNvSpPr>
          <p:nvPr>
            <p:ph type="body" sz="quarter" idx="11"/>
          </p:nvPr>
        </p:nvSpPr>
        <p:spPr>
          <a:xfrm>
            <a:off x="457200" y="5867400"/>
            <a:ext cx="8229600" cy="609600"/>
          </a:xfrm>
        </p:spPr>
        <p:txBody>
          <a:bodyPr/>
          <a:lstStyle/>
          <a:p>
            <a:r>
              <a:rPr lang="en-US" sz="1800" b="1" dirty="0">
                <a:solidFill>
                  <a:schemeClr val="bg2"/>
                </a:solidFill>
                <a:hlinkClick r:id="rId4"/>
              </a:rPr>
              <a:t>http://recipes.millionhearts.hhs.gov</a:t>
            </a:r>
            <a:r>
              <a:rPr lang="en-US" sz="1800" b="1" dirty="0" smtClean="0">
                <a:solidFill>
                  <a:schemeClr val="bg2"/>
                </a:solidFill>
                <a:hlinkClick r:id="rId4"/>
              </a:rPr>
              <a:t>/</a:t>
            </a:r>
            <a:endParaRPr lang="en-US" sz="1800" b="1" dirty="0" smtClean="0">
              <a:solidFill>
                <a:schemeClr val="bg2"/>
              </a:solidFill>
            </a:endParaRPr>
          </a:p>
          <a:p>
            <a:r>
              <a:rPr lang="en-US" sz="1800" b="1" dirty="0" smtClean="0">
                <a:solidFill>
                  <a:schemeClr val="bg2"/>
                </a:solidFill>
                <a:hlinkClick r:id="rId5"/>
              </a:rPr>
              <a:t>www.cdc.gov/salt</a:t>
            </a:r>
            <a:r>
              <a:rPr lang="en-US" sz="1800" b="1" dirty="0" smtClean="0">
                <a:solidFill>
                  <a:schemeClr val="bg2"/>
                </a:solidFill>
              </a:rPr>
              <a:t> </a:t>
            </a:r>
          </a:p>
          <a:p>
            <a:r>
              <a:rPr lang="en-US" sz="1800" b="1" dirty="0">
                <a:solidFill>
                  <a:schemeClr val="bg2"/>
                </a:solidFill>
                <a:hlinkClick r:id="rId3"/>
              </a:rPr>
              <a:t>http://www.cdc.gov/vitalsigns/children-sodium</a:t>
            </a:r>
            <a:r>
              <a:rPr lang="en-US" sz="1800" b="1" dirty="0" smtClean="0">
                <a:solidFill>
                  <a:schemeClr val="bg2"/>
                </a:solidFill>
                <a:hlinkClick r:id="rId3"/>
              </a:rPr>
              <a:t>/</a:t>
            </a:r>
            <a:r>
              <a:rPr lang="en-US" sz="1800" b="1" dirty="0" smtClean="0">
                <a:solidFill>
                  <a:schemeClr val="bg2"/>
                </a:solidFill>
              </a:rPr>
              <a:t> </a:t>
            </a:r>
            <a:endParaRPr lang="en-US" sz="1800" b="1" dirty="0">
              <a:solidFill>
                <a:schemeClr val="bg2"/>
              </a:solidFill>
            </a:endParaRPr>
          </a:p>
        </p:txBody>
      </p:sp>
    </p:spTree>
    <p:extLst>
      <p:ext uri="{BB962C8B-B14F-4D97-AF65-F5344CB8AC3E}">
        <p14:creationId xmlns:p14="http://schemas.microsoft.com/office/powerpoint/2010/main" val="2521994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older men are jogging on an outdoor boardwalk "/>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796" y="-297"/>
            <a:ext cx="9321592" cy="6858594"/>
          </a:xfrm>
          <a:prstGeom prst="rect">
            <a:avLst/>
          </a:prstGeom>
        </p:spPr>
      </p:pic>
      <p:sp>
        <p:nvSpPr>
          <p:cNvPr id="4" name="Title 3"/>
          <p:cNvSpPr>
            <a:spLocks noGrp="1"/>
          </p:cNvSpPr>
          <p:nvPr>
            <p:ph type="title"/>
          </p:nvPr>
        </p:nvSpPr>
        <p:spPr>
          <a:xfrm>
            <a:off x="457200" y="4844526"/>
            <a:ext cx="8229600" cy="1143000"/>
          </a:xfrm>
        </p:spPr>
        <p:txBody>
          <a:bodyPr/>
          <a:lstStyle/>
          <a:p>
            <a:r>
              <a:rPr lang="en-US" b="1" dirty="0">
                <a:solidFill>
                  <a:schemeClr val="bg1"/>
                </a:solidFill>
              </a:rPr>
              <a:t>PHYSICAL ACTIVITY</a:t>
            </a:r>
            <a:endParaRPr lang="en-US" dirty="0"/>
          </a:p>
        </p:txBody>
      </p:sp>
    </p:spTree>
    <p:extLst>
      <p:ext uri="{BB962C8B-B14F-4D97-AF65-F5344CB8AC3E}">
        <p14:creationId xmlns:p14="http://schemas.microsoft.com/office/powerpoint/2010/main" val="474342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4"/>
          </a:xfrm>
        </p:spPr>
        <p:txBody>
          <a:bodyPr/>
          <a:lstStyle/>
          <a:p>
            <a:r>
              <a:rPr lang="en-US" dirty="0" smtClean="0"/>
              <a:t>Physical Activity Guidelines </a:t>
            </a:r>
            <a:endParaRPr lang="en-US" dirty="0"/>
          </a:p>
        </p:txBody>
      </p:sp>
      <p:sp>
        <p:nvSpPr>
          <p:cNvPr id="3" name="Content Placeholder 2"/>
          <p:cNvSpPr>
            <a:spLocks noGrp="1"/>
          </p:cNvSpPr>
          <p:nvPr>
            <p:ph idx="1"/>
          </p:nvPr>
        </p:nvSpPr>
        <p:spPr>
          <a:xfrm>
            <a:off x="457200" y="1181100"/>
            <a:ext cx="7543800" cy="4191000"/>
          </a:xfrm>
        </p:spPr>
        <p:txBody>
          <a:bodyPr/>
          <a:lstStyle/>
          <a:p>
            <a:pPr marL="0" indent="0">
              <a:buNone/>
            </a:pPr>
            <a:r>
              <a:rPr lang="en-US" dirty="0" smtClean="0"/>
              <a:t>Children and adolescents: </a:t>
            </a:r>
          </a:p>
          <a:p>
            <a:pPr marL="0" indent="0">
              <a:buNone/>
            </a:pPr>
            <a:r>
              <a:rPr lang="en-US" dirty="0" smtClean="0"/>
              <a:t>(6-17 years of age)</a:t>
            </a:r>
          </a:p>
          <a:p>
            <a:pPr lvl="1"/>
            <a:r>
              <a:rPr lang="en-US" sz="2000" b="1" i="1" dirty="0">
                <a:solidFill>
                  <a:schemeClr val="bg1"/>
                </a:solidFill>
              </a:rPr>
              <a:t>60 minutes </a:t>
            </a:r>
            <a:r>
              <a:rPr lang="en-US" sz="2000" dirty="0" smtClean="0"/>
              <a:t>(1 hour) or more of </a:t>
            </a:r>
            <a:br>
              <a:rPr lang="en-US" sz="2000" dirty="0" smtClean="0"/>
            </a:br>
            <a:r>
              <a:rPr lang="en-US" sz="2000" dirty="0" smtClean="0"/>
              <a:t>physical activity each day.</a:t>
            </a:r>
          </a:p>
          <a:p>
            <a:pPr marL="0" indent="0">
              <a:spcAft>
                <a:spcPts val="600"/>
              </a:spcAft>
              <a:buNone/>
            </a:pPr>
            <a:r>
              <a:rPr lang="en-US" sz="2400" dirty="0"/>
              <a:t>Adults (18 years of age and older):</a:t>
            </a:r>
          </a:p>
          <a:p>
            <a:pPr>
              <a:spcAft>
                <a:spcPts val="1200"/>
              </a:spcAft>
              <a:buFont typeface="Arial" panose="020B0604020202020204" pitchFamily="34" charset="0"/>
              <a:buChar char="•"/>
            </a:pPr>
            <a:r>
              <a:rPr lang="en-US" sz="2200" i="1" dirty="0">
                <a:solidFill>
                  <a:schemeClr val="bg1"/>
                </a:solidFill>
              </a:rPr>
              <a:t>2 hours and 30 minutes </a:t>
            </a:r>
            <a:r>
              <a:rPr lang="en-US" sz="2200" dirty="0"/>
              <a:t>(150 minutes) of moderate-intensity aerobic activity (i.e., brisk walking) </a:t>
            </a:r>
            <a:r>
              <a:rPr lang="en-US" sz="2200" i="1" dirty="0">
                <a:solidFill>
                  <a:schemeClr val="bg1"/>
                </a:solidFill>
              </a:rPr>
              <a:t>OR 1 hour and 15 minutes </a:t>
            </a:r>
            <a:r>
              <a:rPr lang="en-US" sz="2200" dirty="0"/>
              <a:t>(75 minutes) of vigorous-intensity aerobic activity (i.e., jogging or running) every week OR an equivalent combination of both. </a:t>
            </a:r>
          </a:p>
          <a:p>
            <a:pPr>
              <a:buFont typeface="Arial" panose="020B0604020202020204" pitchFamily="34" charset="0"/>
              <a:buChar char="•"/>
            </a:pPr>
            <a:r>
              <a:rPr lang="en-US" sz="2200" i="1" dirty="0">
                <a:solidFill>
                  <a:schemeClr val="bg1"/>
                </a:solidFill>
              </a:rPr>
              <a:t>2 or more days a week  </a:t>
            </a:r>
            <a:r>
              <a:rPr lang="en-US" sz="2200" dirty="0"/>
              <a:t>of muscle-strengthening activities that work all major muscle groups (legs, hips, back, abdomen, chest, shoulders, and arms</a:t>
            </a:r>
            <a:r>
              <a:rPr lang="en-US" sz="2200" dirty="0" smtClean="0"/>
              <a:t>).</a:t>
            </a:r>
            <a:endParaRPr lang="en-US" sz="2200" dirty="0"/>
          </a:p>
        </p:txBody>
      </p:sp>
      <p:pic>
        <p:nvPicPr>
          <p:cNvPr id="7" name="Picture 6" descr="the legs of several people in a row on treadmil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0792" y="1295400"/>
            <a:ext cx="2971800" cy="1981200"/>
          </a:xfrm>
          <a:prstGeom prst="rect">
            <a:avLst/>
          </a:prstGeom>
          <a:ln>
            <a:noFill/>
          </a:ln>
          <a:effectLst/>
        </p:spPr>
      </p:pic>
    </p:spTree>
    <p:extLst>
      <p:ext uri="{BB962C8B-B14F-4D97-AF65-F5344CB8AC3E}">
        <p14:creationId xmlns:p14="http://schemas.microsoft.com/office/powerpoint/2010/main" val="170852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Activity Behaviors in the U.S.</a:t>
            </a:r>
            <a:br>
              <a:rPr lang="en-US" dirty="0" smtClean="0"/>
            </a:br>
            <a:endParaRPr lang="en-US" dirty="0"/>
          </a:p>
        </p:txBody>
      </p:sp>
      <p:sp>
        <p:nvSpPr>
          <p:cNvPr id="3" name="Content Placeholder 2"/>
          <p:cNvSpPr>
            <a:spLocks noGrp="1"/>
          </p:cNvSpPr>
          <p:nvPr>
            <p:ph idx="1"/>
          </p:nvPr>
        </p:nvSpPr>
        <p:spPr>
          <a:xfrm>
            <a:off x="762000" y="1600201"/>
            <a:ext cx="7467600" cy="4191000"/>
          </a:xfrm>
        </p:spPr>
        <p:txBody>
          <a:bodyPr/>
          <a:lstStyle/>
          <a:p>
            <a:pPr>
              <a:spcAft>
                <a:spcPts val="3600"/>
              </a:spcAft>
            </a:pPr>
            <a:r>
              <a:rPr lang="en-US" sz="2400" b="0" dirty="0" smtClean="0"/>
              <a:t>Only about half of U.S. adults meet the minimal guideline for aerobic physical activity.</a:t>
            </a:r>
          </a:p>
          <a:p>
            <a:pPr>
              <a:spcAft>
                <a:spcPts val="3600"/>
              </a:spcAft>
            </a:pPr>
            <a:r>
              <a:rPr lang="en-US" sz="2400" b="0" dirty="0" smtClean="0"/>
              <a:t>Women and older adults are not as likely to get the recommended level of weekly physical activity. </a:t>
            </a:r>
          </a:p>
          <a:p>
            <a:pPr>
              <a:spcAft>
                <a:spcPts val="3600"/>
              </a:spcAft>
            </a:pPr>
            <a:r>
              <a:rPr lang="en-US" sz="2400" b="0" dirty="0" smtClean="0"/>
              <a:t>Fewer than a third of high school students get enough physical activity every day.</a:t>
            </a:r>
            <a:endParaRPr lang="en-US" sz="2400" b="0" dirty="0"/>
          </a:p>
        </p:txBody>
      </p:sp>
      <p:sp>
        <p:nvSpPr>
          <p:cNvPr id="7" name="Text Placeholder 6"/>
          <p:cNvSpPr>
            <a:spLocks noGrp="1"/>
          </p:cNvSpPr>
          <p:nvPr>
            <p:ph type="body" sz="quarter" idx="10"/>
          </p:nvPr>
        </p:nvSpPr>
        <p:spPr/>
        <p:txBody>
          <a:bodyPr/>
          <a:lstStyle/>
          <a:p>
            <a:r>
              <a:rPr lang="en-US" dirty="0">
                <a:solidFill>
                  <a:schemeClr val="bg2"/>
                </a:solidFill>
              </a:rPr>
              <a:t>Source: http://</a:t>
            </a:r>
            <a:r>
              <a:rPr lang="en-US" dirty="0" smtClean="0">
                <a:solidFill>
                  <a:schemeClr val="bg2"/>
                </a:solidFill>
              </a:rPr>
              <a:t>www.cdc.gov/physicalactivity/everyone/health/index.html</a:t>
            </a:r>
            <a:endParaRPr lang="en-US" dirty="0">
              <a:solidFill>
                <a:schemeClr val="bg2"/>
              </a:solidFill>
            </a:endParaRPr>
          </a:p>
        </p:txBody>
      </p:sp>
    </p:spTree>
    <p:extLst>
      <p:ext uri="{BB962C8B-B14F-4D97-AF65-F5344CB8AC3E}">
        <p14:creationId xmlns:p14="http://schemas.microsoft.com/office/powerpoint/2010/main" val="2094058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sz="2400" dirty="0" smtClean="0"/>
              <a:t>Proportion of U.S. Adults Meeting Aerobic and Muscle-Strengthening Physical Activity Guidelines by State (BRFSS, 2013)</a:t>
            </a:r>
            <a:endParaRPr lang="en-US" sz="2400" dirty="0"/>
          </a:p>
        </p:txBody>
      </p:sp>
      <p:pic>
        <p:nvPicPr>
          <p:cNvPr id="3" name="Picture 2" descr="map of United States titled: Proportion of U.S. Adults Meeting Aerobic and Muscle-Strengthening Physical Activity Guidelines by State (BRFSS,2013). The legend has four levels. Map shows that three states are &gt;=25%; four states are &lt;15%; most states are 20-&lt;25%; and less than half the states are 15-&lt;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0600" y="1752600"/>
            <a:ext cx="7315200" cy="4776438"/>
          </a:xfrm>
          <a:prstGeom prst="rect">
            <a:avLst/>
          </a:prstGeom>
        </p:spPr>
      </p:pic>
    </p:spTree>
    <p:extLst>
      <p:ext uri="{BB962C8B-B14F-4D97-AF65-F5344CB8AC3E}">
        <p14:creationId xmlns:p14="http://schemas.microsoft.com/office/powerpoint/2010/main" val="175409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chor="ctr"/>
          <a:lstStyle/>
          <a:p>
            <a:r>
              <a:rPr lang="en-US" sz="2800" dirty="0" smtClean="0"/>
              <a:t>Economic Consequences </a:t>
            </a:r>
            <a:br>
              <a:rPr lang="en-US" sz="2800" dirty="0" smtClean="0"/>
            </a:br>
            <a:r>
              <a:rPr lang="en-US" sz="2400" i="1" dirty="0" smtClean="0"/>
              <a:t>Inadequate physical activity costs Americans </a:t>
            </a:r>
            <a:endParaRPr lang="en-US" i="1" dirty="0"/>
          </a:p>
        </p:txBody>
      </p:sp>
      <p:sp>
        <p:nvSpPr>
          <p:cNvPr id="3" name="Content Placeholder 2"/>
          <p:cNvSpPr>
            <a:spLocks noGrp="1"/>
          </p:cNvSpPr>
          <p:nvPr>
            <p:ph idx="1"/>
          </p:nvPr>
        </p:nvSpPr>
        <p:spPr>
          <a:xfrm>
            <a:off x="914400" y="2438400"/>
            <a:ext cx="3962400" cy="2590800"/>
          </a:xfrm>
        </p:spPr>
        <p:txBody>
          <a:bodyPr/>
          <a:lstStyle/>
          <a:p>
            <a:pPr marL="0" indent="0" algn="ctr">
              <a:buNone/>
            </a:pPr>
            <a:r>
              <a:rPr lang="en-US" sz="3000" b="0" dirty="0"/>
              <a:t>Inadequate levels of physical activity are associated with </a:t>
            </a:r>
            <a:r>
              <a:rPr lang="en-US" sz="3000" b="0" dirty="0" smtClean="0"/>
              <a:t>              </a:t>
            </a:r>
            <a:r>
              <a:rPr lang="en-US" sz="3000" i="1" dirty="0" smtClean="0">
                <a:solidFill>
                  <a:srgbClr val="FFC000"/>
                </a:solidFill>
              </a:rPr>
              <a:t>$</a:t>
            </a:r>
            <a:r>
              <a:rPr lang="en-US" sz="3000" i="1" dirty="0">
                <a:solidFill>
                  <a:srgbClr val="FFC000"/>
                </a:solidFill>
              </a:rPr>
              <a:t>117 billion</a:t>
            </a:r>
            <a:r>
              <a:rPr lang="en-US" sz="3000" i="1" dirty="0"/>
              <a:t> </a:t>
            </a:r>
            <a:r>
              <a:rPr lang="en-US" sz="3000" b="0" dirty="0" smtClean="0"/>
              <a:t>in </a:t>
            </a:r>
            <a:r>
              <a:rPr lang="en-US" sz="3000" b="0" dirty="0"/>
              <a:t>annual health care costs.</a:t>
            </a:r>
          </a:p>
          <a:p>
            <a:pPr marL="0" indent="0">
              <a:buNone/>
            </a:pPr>
            <a:endParaRPr lang="en-US" sz="2400" dirty="0" smtClean="0"/>
          </a:p>
          <a:p>
            <a:endParaRPr lang="en-US" dirty="0"/>
          </a:p>
        </p:txBody>
      </p:sp>
      <p:pic>
        <p:nvPicPr>
          <p:cNvPr id="4" name="Picture 3" descr="a glass jar of United States cash and coins has a hand putting in more cash"/>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2286000"/>
            <a:ext cx="2728060" cy="3328389"/>
          </a:xfrm>
          <a:prstGeom prst="roundRect">
            <a:avLst>
              <a:gd name="adj" fmla="val 1068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5360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pPr>
              <a:lnSpc>
                <a:spcPts val="4400"/>
              </a:lnSpc>
            </a:pPr>
            <a:r>
              <a:rPr lang="en-US" sz="2800" b="1" dirty="0" smtClean="0">
                <a:solidFill>
                  <a:schemeClr val="bg1"/>
                </a:solidFill>
                <a:latin typeface="+mj-lt"/>
              </a:rPr>
              <a:t>Comprehensive School Physical Activity Program (CSPAP)</a:t>
            </a:r>
            <a:endParaRPr lang="en-US" sz="2800" b="1" dirty="0">
              <a:solidFill>
                <a:schemeClr val="bg1"/>
              </a:solidFill>
              <a:latin typeface="+mj-lt"/>
            </a:endParaRPr>
          </a:p>
        </p:txBody>
      </p:sp>
      <p:pic>
        <p:nvPicPr>
          <p:cNvPr id="5" name="Picture 4" descr="Comprehensive School Physical Activity Program (CSPAP) is graphically representing by the central statement, &quot;60 Minutes&quot; with projectories from that center to five themes, including: Staff Involvement, Physical Activity During School, Physical Education, Physical Activity Before and After School, and Family * Community Engagement. These all lead to two programs: &quot;Let's Move Active Schools,&quot; and &quot;Presidential Youth Fitness Program.&quo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973" y="1447800"/>
            <a:ext cx="7456054" cy="5041829"/>
          </a:xfrm>
          <a:prstGeom prst="rect">
            <a:avLst/>
          </a:prstGeom>
        </p:spPr>
      </p:pic>
    </p:spTree>
    <p:extLst>
      <p:ext uri="{BB962C8B-B14F-4D97-AF65-F5344CB8AC3E}">
        <p14:creationId xmlns:p14="http://schemas.microsoft.com/office/powerpoint/2010/main" val="1704559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chor="ctr"/>
          <a:lstStyle/>
          <a:p>
            <a:r>
              <a:rPr lang="en-US" sz="2800" dirty="0" smtClean="0">
                <a:solidFill>
                  <a:srgbClr val="FFC000"/>
                </a:solidFill>
              </a:rPr>
              <a:t>How To Get Americans Moving More </a:t>
            </a:r>
            <a:endParaRPr lang="en-US" sz="2800" dirty="0">
              <a:solidFill>
                <a:srgbClr val="FFC000"/>
              </a:solidFill>
            </a:endParaRPr>
          </a:p>
        </p:txBody>
      </p:sp>
      <p:sp>
        <p:nvSpPr>
          <p:cNvPr id="3" name="Content Placeholder 2"/>
          <p:cNvSpPr>
            <a:spLocks noGrp="1"/>
          </p:cNvSpPr>
          <p:nvPr>
            <p:ph idx="1"/>
          </p:nvPr>
        </p:nvSpPr>
        <p:spPr>
          <a:xfrm>
            <a:off x="3429000" y="1254162"/>
            <a:ext cx="4953000" cy="4191000"/>
          </a:xfrm>
        </p:spPr>
        <p:txBody>
          <a:bodyPr/>
          <a:lstStyle/>
          <a:p>
            <a:pPr>
              <a:spcAft>
                <a:spcPts val="3600"/>
              </a:spcAft>
            </a:pPr>
            <a:r>
              <a:rPr lang="en-US" sz="2400" b="0" dirty="0" smtClean="0"/>
              <a:t>Improve  physical education and physcial activity </a:t>
            </a:r>
            <a:r>
              <a:rPr lang="en-US" sz="2400" b="0" dirty="0"/>
              <a:t>in </a:t>
            </a:r>
            <a:r>
              <a:rPr lang="en-US" sz="2400" b="0" dirty="0" smtClean="0"/>
              <a:t>schools and early child care settings. </a:t>
            </a:r>
            <a:endParaRPr lang="en-US" sz="2400" b="0" dirty="0"/>
          </a:p>
          <a:p>
            <a:pPr>
              <a:spcAft>
                <a:spcPts val="3600"/>
              </a:spcAft>
            </a:pPr>
            <a:r>
              <a:rPr lang="en-US" sz="2400" b="0" dirty="0" smtClean="0"/>
              <a:t>Increase </a:t>
            </a:r>
            <a:r>
              <a:rPr lang="en-US" sz="2400" b="0" dirty="0"/>
              <a:t>opportunities and incentives for physical activity in </a:t>
            </a:r>
            <a:r>
              <a:rPr lang="en-US" sz="2400" b="0" dirty="0" smtClean="0"/>
              <a:t>worksites. </a:t>
            </a:r>
            <a:endParaRPr lang="en-US" sz="2400" b="0" dirty="0"/>
          </a:p>
          <a:p>
            <a:pPr>
              <a:spcAft>
                <a:spcPts val="3600"/>
              </a:spcAft>
            </a:pPr>
            <a:r>
              <a:rPr lang="en-US" sz="2400" b="0" dirty="0" smtClean="0"/>
              <a:t>Make </a:t>
            </a:r>
            <a:r>
              <a:rPr lang="en-US" sz="2400" b="0" dirty="0"/>
              <a:t>communities more walkable through transportation and community design </a:t>
            </a:r>
            <a:r>
              <a:rPr lang="en-US" sz="2400" b="0" dirty="0" smtClean="0"/>
              <a:t>planning.</a:t>
            </a:r>
            <a:endParaRPr lang="en-US" sz="2400" b="0" dirty="0"/>
          </a:p>
        </p:txBody>
      </p:sp>
      <p:pic>
        <p:nvPicPr>
          <p:cNvPr id="6" name="Picture 5" descr="three women are walking together, pumping their arms and smil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1466850"/>
            <a:ext cx="2730500" cy="4095750"/>
          </a:xfrm>
          <a:prstGeom prst="rect">
            <a:avLst/>
          </a:prstGeom>
        </p:spPr>
      </p:pic>
    </p:spTree>
    <p:extLst>
      <p:ext uri="{BB962C8B-B14F-4D97-AF65-F5344CB8AC3E}">
        <p14:creationId xmlns:p14="http://schemas.microsoft.com/office/powerpoint/2010/main" val="145118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nner plate has been made to look like a scale on which you weigh yoursel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69" y="-297"/>
            <a:ext cx="9242337" cy="6858594"/>
          </a:xfrm>
          <a:prstGeom prst="rect">
            <a:avLst/>
          </a:prstGeom>
        </p:spPr>
      </p:pic>
      <p:sp>
        <p:nvSpPr>
          <p:cNvPr id="2" name="Title 1"/>
          <p:cNvSpPr>
            <a:spLocks noGrp="1"/>
          </p:cNvSpPr>
          <p:nvPr>
            <p:ph type="title"/>
          </p:nvPr>
        </p:nvSpPr>
        <p:spPr>
          <a:xfrm>
            <a:off x="457200" y="4844526"/>
            <a:ext cx="8229600" cy="1143000"/>
          </a:xfrm>
        </p:spPr>
        <p:txBody>
          <a:bodyPr/>
          <a:lstStyle/>
          <a:p>
            <a:r>
              <a:rPr lang="en-US" b="1" dirty="0">
                <a:solidFill>
                  <a:schemeClr val="bg1"/>
                </a:solidFill>
              </a:rPr>
              <a:t>OBESITY</a:t>
            </a:r>
            <a:endParaRPr lang="en-US" dirty="0">
              <a:solidFill>
                <a:schemeClr val="bg1"/>
              </a:solidFill>
            </a:endParaRPr>
          </a:p>
        </p:txBody>
      </p:sp>
    </p:spTree>
    <p:extLst>
      <p:ext uri="{BB962C8B-B14F-4D97-AF65-F5344CB8AC3E}">
        <p14:creationId xmlns:p14="http://schemas.microsoft.com/office/powerpoint/2010/main" val="146493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2800" dirty="0" smtClean="0"/>
              <a:t>Obesity is common, costly, and serious </a:t>
            </a:r>
            <a:endParaRPr lang="en-US" sz="2800" dirty="0"/>
          </a:p>
        </p:txBody>
      </p:sp>
      <p:sp>
        <p:nvSpPr>
          <p:cNvPr id="3" name="Content Placeholder 2"/>
          <p:cNvSpPr>
            <a:spLocks noGrp="1"/>
          </p:cNvSpPr>
          <p:nvPr>
            <p:ph idx="1"/>
          </p:nvPr>
        </p:nvSpPr>
        <p:spPr>
          <a:xfrm>
            <a:off x="533400" y="1905000"/>
            <a:ext cx="8229600" cy="4572000"/>
          </a:xfrm>
        </p:spPr>
        <p:txBody>
          <a:bodyPr/>
          <a:lstStyle/>
          <a:p>
            <a:pPr>
              <a:spcAft>
                <a:spcPts val="3600"/>
              </a:spcAft>
            </a:pPr>
            <a:r>
              <a:rPr lang="en-US" sz="2400" b="0" dirty="0" smtClean="0"/>
              <a:t>Since 1980, there has been a dramatic increase in obesity in the United States.  Recent data suggest a slowing or leveling off of this trend.</a:t>
            </a:r>
          </a:p>
          <a:p>
            <a:pPr>
              <a:spcAft>
                <a:spcPts val="3600"/>
              </a:spcAft>
            </a:pPr>
            <a:r>
              <a:rPr lang="en-US" sz="2400" b="0" dirty="0" smtClean="0"/>
              <a:t>The annual medical costs for obesity among adults in the U.S.  are estimated to be </a:t>
            </a:r>
            <a:r>
              <a:rPr lang="en-US" sz="2400" i="1" dirty="0" smtClean="0">
                <a:solidFill>
                  <a:schemeClr val="tx2"/>
                </a:solidFill>
              </a:rPr>
              <a:t>$147 billion per  year</a:t>
            </a:r>
            <a:r>
              <a:rPr lang="en-US" sz="2400" b="0" dirty="0" smtClean="0">
                <a:solidFill>
                  <a:schemeClr val="tx2"/>
                </a:solidFill>
              </a:rPr>
              <a:t>.</a:t>
            </a:r>
          </a:p>
          <a:p>
            <a:pPr>
              <a:spcAft>
                <a:spcPts val="3600"/>
              </a:spcAft>
            </a:pPr>
            <a:r>
              <a:rPr lang="en-US" sz="2400" b="0" dirty="0" smtClean="0"/>
              <a:t>Obesity is associated with the leading causes of death in the U.S., including Type 2 diabetes,  cardiovascular disease, and some cancers. </a:t>
            </a:r>
            <a:endParaRPr lang="en-US" sz="2400" b="0" dirty="0"/>
          </a:p>
        </p:txBody>
      </p:sp>
      <p:sp>
        <p:nvSpPr>
          <p:cNvPr id="5" name="TextBox 4"/>
          <p:cNvSpPr txBox="1"/>
          <p:nvPr/>
        </p:nvSpPr>
        <p:spPr>
          <a:xfrm>
            <a:off x="238539" y="1046916"/>
            <a:ext cx="8305800" cy="461665"/>
          </a:xfrm>
          <a:prstGeom prst="rect">
            <a:avLst/>
          </a:prstGeom>
          <a:noFill/>
        </p:spPr>
        <p:txBody>
          <a:bodyPr wrap="square" rtlCol="0">
            <a:spAutoFit/>
          </a:bodyPr>
          <a:lstStyle/>
          <a:p>
            <a:pPr algn="ctr"/>
            <a:r>
              <a:rPr lang="en-US" sz="2400" b="1" i="1" dirty="0">
                <a:solidFill>
                  <a:schemeClr val="bg1"/>
                </a:solidFill>
              </a:rPr>
              <a:t>More than one-third of adults (78.6 million) have </a:t>
            </a:r>
            <a:r>
              <a:rPr lang="en-US" sz="2400" b="1" i="1" dirty="0" smtClean="0">
                <a:solidFill>
                  <a:schemeClr val="bg1"/>
                </a:solidFill>
              </a:rPr>
              <a:t>obesity. </a:t>
            </a:r>
            <a:endParaRPr lang="en-US" sz="2400" b="1" dirty="0"/>
          </a:p>
        </p:txBody>
      </p:sp>
    </p:spTree>
    <p:extLst>
      <p:ext uri="{BB962C8B-B14F-4D97-AF65-F5344CB8AC3E}">
        <p14:creationId xmlns:p14="http://schemas.microsoft.com/office/powerpoint/2010/main" val="2486123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grocery shopping in the vegetable seec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69" y="-297"/>
            <a:ext cx="9242337" cy="6858594"/>
          </a:xfrm>
          <a:prstGeom prst="rect">
            <a:avLst/>
          </a:prstGeom>
        </p:spPr>
      </p:pic>
      <p:sp>
        <p:nvSpPr>
          <p:cNvPr id="2" name="Title 1"/>
          <p:cNvSpPr>
            <a:spLocks noGrp="1"/>
          </p:cNvSpPr>
          <p:nvPr>
            <p:ph type="title"/>
          </p:nvPr>
        </p:nvSpPr>
        <p:spPr>
          <a:xfrm>
            <a:off x="457200" y="4926330"/>
            <a:ext cx="8229600" cy="1143000"/>
          </a:xfrm>
        </p:spPr>
        <p:txBody>
          <a:bodyPr/>
          <a:lstStyle/>
          <a:p>
            <a:r>
              <a:rPr lang="en-US" sz="3600" b="1" dirty="0">
                <a:solidFill>
                  <a:schemeClr val="bg1"/>
                </a:solidFill>
              </a:rPr>
              <a:t>HEALTHY NUTRITION</a:t>
            </a:r>
          </a:p>
        </p:txBody>
      </p:sp>
    </p:spTree>
    <p:extLst>
      <p:ext uri="{BB962C8B-B14F-4D97-AF65-F5344CB8AC3E}">
        <p14:creationId xmlns:p14="http://schemas.microsoft.com/office/powerpoint/2010/main" val="476968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chor="ctr"/>
          <a:lstStyle/>
          <a:p>
            <a:r>
              <a:rPr lang="en-US" sz="2800" dirty="0" smtClean="0"/>
              <a:t> Overweight and Obesity—Adults  </a:t>
            </a:r>
            <a:endParaRPr lang="en-US" sz="2800" dirty="0"/>
          </a:p>
        </p:txBody>
      </p:sp>
      <p:sp>
        <p:nvSpPr>
          <p:cNvPr id="3" name="Content Placeholder 2"/>
          <p:cNvSpPr>
            <a:spLocks noGrp="1"/>
          </p:cNvSpPr>
          <p:nvPr>
            <p:ph idx="1"/>
          </p:nvPr>
        </p:nvSpPr>
        <p:spPr>
          <a:xfrm>
            <a:off x="541317" y="1371600"/>
            <a:ext cx="8229600" cy="1600200"/>
          </a:xfrm>
        </p:spPr>
        <p:txBody>
          <a:bodyPr/>
          <a:lstStyle/>
          <a:p>
            <a:pPr marL="457200" lvl="1" indent="0" algn="ctr">
              <a:buNone/>
            </a:pPr>
            <a:r>
              <a:rPr lang="en-US" sz="1800" dirty="0" smtClean="0"/>
              <a:t>	</a:t>
            </a:r>
            <a:endParaRPr lang="en-US" sz="1800" dirty="0"/>
          </a:p>
          <a:p>
            <a:pPr algn="ctr"/>
            <a:endParaRPr lang="en-US" dirty="0"/>
          </a:p>
        </p:txBody>
      </p:sp>
      <p:sp>
        <p:nvSpPr>
          <p:cNvPr id="4" name="TextBox 3"/>
          <p:cNvSpPr txBox="1"/>
          <p:nvPr/>
        </p:nvSpPr>
        <p:spPr>
          <a:xfrm>
            <a:off x="609600" y="5943600"/>
            <a:ext cx="7620000" cy="461665"/>
          </a:xfrm>
          <a:prstGeom prst="rect">
            <a:avLst/>
          </a:prstGeom>
          <a:noFill/>
        </p:spPr>
        <p:txBody>
          <a:bodyPr wrap="square" rtlCol="0">
            <a:spAutoFit/>
          </a:bodyPr>
          <a:lstStyle/>
          <a:p>
            <a:pPr algn="ctr"/>
            <a:r>
              <a:rPr lang="en-US" sz="2400" dirty="0">
                <a:solidFill>
                  <a:schemeClr val="bg2"/>
                </a:solidFill>
              </a:rPr>
              <a:t>For a BMI </a:t>
            </a:r>
            <a:r>
              <a:rPr lang="en-US" sz="2400" dirty="0" smtClean="0">
                <a:solidFill>
                  <a:schemeClr val="bg2"/>
                </a:solidFill>
              </a:rPr>
              <a:t>calculator,  </a:t>
            </a:r>
            <a:r>
              <a:rPr lang="en-US" sz="2400" dirty="0">
                <a:solidFill>
                  <a:schemeClr val="bg2"/>
                </a:solidFill>
              </a:rPr>
              <a:t>go </a:t>
            </a:r>
            <a:r>
              <a:rPr lang="en-US" sz="2400" dirty="0" smtClean="0">
                <a:solidFill>
                  <a:schemeClr val="bg2"/>
                </a:solidFill>
              </a:rPr>
              <a:t>to:  </a:t>
            </a:r>
            <a:r>
              <a:rPr lang="en-US" b="1" dirty="0">
                <a:solidFill>
                  <a:schemeClr val="bg2"/>
                </a:solidFill>
                <a:hlinkClick r:id="rId3"/>
              </a:rPr>
              <a:t>WWW.CDC.GOV/HEALTHYWEIGHT</a:t>
            </a:r>
            <a:r>
              <a:rPr lang="en-US" b="1" dirty="0">
                <a:solidFill>
                  <a:schemeClr val="bg2"/>
                </a:solidFill>
              </a:rPr>
              <a:t> </a:t>
            </a:r>
            <a:endParaRPr lang="en-US" b="1" i="1" dirty="0">
              <a:solidFill>
                <a:schemeClr val="bg2"/>
              </a:solidFill>
            </a:endParaRPr>
          </a:p>
        </p:txBody>
      </p:sp>
      <p:sp>
        <p:nvSpPr>
          <p:cNvPr id="6" name="TextBox 5"/>
          <p:cNvSpPr txBox="1"/>
          <p:nvPr/>
        </p:nvSpPr>
        <p:spPr>
          <a:xfrm>
            <a:off x="633248" y="1371600"/>
            <a:ext cx="7620000" cy="1200329"/>
          </a:xfrm>
          <a:prstGeom prst="rect">
            <a:avLst/>
          </a:prstGeom>
          <a:noFill/>
        </p:spPr>
        <p:txBody>
          <a:bodyPr wrap="square" rtlCol="0">
            <a:spAutoFit/>
          </a:bodyPr>
          <a:lstStyle/>
          <a:p>
            <a:pPr algn="ctr"/>
            <a:r>
              <a:rPr lang="en-US" sz="2400" i="1" dirty="0" smtClean="0">
                <a:solidFill>
                  <a:schemeClr val="bg1">
                    <a:lumMod val="40000"/>
                    <a:lumOff val="60000"/>
                  </a:schemeClr>
                </a:solidFill>
              </a:rPr>
              <a:t>Body Mass Index (BMI)  is a number calculated  from a person’s weight and height.    BMI is a fairly reliable indicator of body fatness for most people.  </a:t>
            </a:r>
            <a:endParaRPr lang="en-US" sz="2400" i="1" dirty="0">
              <a:solidFill>
                <a:schemeClr val="bg1">
                  <a:lumMod val="40000"/>
                  <a:lumOff val="60000"/>
                </a:schemeClr>
              </a:solidFill>
            </a:endParaRPr>
          </a:p>
        </p:txBody>
      </p:sp>
      <p:graphicFrame>
        <p:nvGraphicFramePr>
          <p:cNvPr id="7" name="Table 6" title="Table: BMI and Weight Status"/>
          <p:cNvGraphicFramePr>
            <a:graphicFrameLocks noGrp="1"/>
          </p:cNvGraphicFramePr>
          <p:nvPr>
            <p:extLst>
              <p:ext uri="{D42A27DB-BD31-4B8C-83A1-F6EECF244321}">
                <p14:modId xmlns:p14="http://schemas.microsoft.com/office/powerpoint/2010/main" val="3944521127"/>
              </p:ext>
            </p:extLst>
          </p:nvPr>
        </p:nvGraphicFramePr>
        <p:xfrm>
          <a:off x="1143000" y="2743200"/>
          <a:ext cx="7086600" cy="2590800"/>
        </p:xfrm>
        <a:graphic>
          <a:graphicData uri="http://schemas.openxmlformats.org/drawingml/2006/table">
            <a:tbl>
              <a:tblPr firstRow="1">
                <a:tableStyleId>{5C22544A-7EE6-4342-B048-85BDC9FD1C3A}</a:tableStyleId>
              </a:tblPr>
              <a:tblGrid>
                <a:gridCol w="3543300"/>
                <a:gridCol w="3543300"/>
              </a:tblGrid>
              <a:tr h="518160">
                <a:tc>
                  <a:txBody>
                    <a:bodyPr/>
                    <a:lstStyle/>
                    <a:p>
                      <a:pPr algn="ctr"/>
                      <a:r>
                        <a:rPr lang="en-US" sz="2800" dirty="0" smtClean="0"/>
                        <a:t>BMI</a:t>
                      </a:r>
                      <a:r>
                        <a:rPr lang="en-US" sz="2800" baseline="0" dirty="0" smtClean="0"/>
                        <a:t> </a:t>
                      </a:r>
                      <a:endParaRPr lang="en-US" sz="2800" dirty="0"/>
                    </a:p>
                  </a:txBody>
                  <a:tcPr/>
                </a:tc>
                <a:tc>
                  <a:txBody>
                    <a:bodyPr/>
                    <a:lstStyle/>
                    <a:p>
                      <a:pPr algn="ctr"/>
                      <a:r>
                        <a:rPr lang="en-US" sz="2800" dirty="0" smtClean="0"/>
                        <a:t>Weight Status </a:t>
                      </a:r>
                      <a:endParaRPr lang="en-US" sz="2800" dirty="0"/>
                    </a:p>
                  </a:txBody>
                  <a:tcPr/>
                </a:tc>
              </a:tr>
              <a:tr h="518160">
                <a:tc>
                  <a:txBody>
                    <a:bodyPr/>
                    <a:lstStyle/>
                    <a:p>
                      <a:pPr algn="ctr"/>
                      <a:r>
                        <a:rPr lang="en-US" sz="2800" dirty="0" smtClean="0"/>
                        <a:t>Below 18.5 </a:t>
                      </a:r>
                      <a:endParaRPr lang="en-US" sz="2800" dirty="0"/>
                    </a:p>
                  </a:txBody>
                  <a:tcPr/>
                </a:tc>
                <a:tc>
                  <a:txBody>
                    <a:bodyPr/>
                    <a:lstStyle/>
                    <a:p>
                      <a:pPr algn="ctr"/>
                      <a:r>
                        <a:rPr lang="en-US" sz="2800" dirty="0" smtClean="0"/>
                        <a:t>Underweight</a:t>
                      </a:r>
                      <a:r>
                        <a:rPr lang="en-US" sz="2800" baseline="0" dirty="0" smtClean="0"/>
                        <a:t> </a:t>
                      </a:r>
                      <a:endParaRPr lang="en-US" sz="2800" dirty="0"/>
                    </a:p>
                  </a:txBody>
                  <a:tcPr/>
                </a:tc>
              </a:tr>
              <a:tr h="518160">
                <a:tc>
                  <a:txBody>
                    <a:bodyPr/>
                    <a:lstStyle/>
                    <a:p>
                      <a:pPr algn="ctr"/>
                      <a:r>
                        <a:rPr lang="en-US" sz="2800" dirty="0" smtClean="0"/>
                        <a:t>18.5 – 24.9</a:t>
                      </a:r>
                      <a:endParaRPr lang="en-US" sz="2800" dirty="0"/>
                    </a:p>
                  </a:txBody>
                  <a:tcPr/>
                </a:tc>
                <a:tc>
                  <a:txBody>
                    <a:bodyPr/>
                    <a:lstStyle/>
                    <a:p>
                      <a:pPr algn="ctr"/>
                      <a:r>
                        <a:rPr lang="en-US" sz="2800" dirty="0" smtClean="0"/>
                        <a:t>Normal</a:t>
                      </a:r>
                      <a:endParaRPr lang="en-US" sz="2800" dirty="0"/>
                    </a:p>
                  </a:txBody>
                  <a:tcPr/>
                </a:tc>
              </a:tr>
              <a:tr h="518160">
                <a:tc>
                  <a:txBody>
                    <a:bodyPr/>
                    <a:lstStyle/>
                    <a:p>
                      <a:pPr algn="ctr"/>
                      <a:r>
                        <a:rPr lang="en-US" sz="2800" dirty="0" smtClean="0"/>
                        <a:t>25.0 – 29.9</a:t>
                      </a:r>
                      <a:endParaRPr lang="en-US" sz="2800" dirty="0"/>
                    </a:p>
                  </a:txBody>
                  <a:tcPr/>
                </a:tc>
                <a:tc>
                  <a:txBody>
                    <a:bodyPr/>
                    <a:lstStyle/>
                    <a:p>
                      <a:pPr algn="ctr"/>
                      <a:r>
                        <a:rPr lang="en-US" sz="2800" dirty="0" smtClean="0"/>
                        <a:t>Overweight</a:t>
                      </a:r>
                      <a:r>
                        <a:rPr lang="en-US" sz="2800" baseline="0" dirty="0" smtClean="0"/>
                        <a:t> </a:t>
                      </a:r>
                      <a:endParaRPr lang="en-US" sz="2800" dirty="0"/>
                    </a:p>
                  </a:txBody>
                  <a:tcPr/>
                </a:tc>
              </a:tr>
              <a:tr h="518160">
                <a:tc>
                  <a:txBody>
                    <a:bodyPr/>
                    <a:lstStyle/>
                    <a:p>
                      <a:pPr algn="ctr"/>
                      <a:r>
                        <a:rPr lang="en-US" sz="2800" dirty="0" smtClean="0"/>
                        <a:t>30.0 and above </a:t>
                      </a:r>
                      <a:endParaRPr lang="en-US" sz="2800" dirty="0"/>
                    </a:p>
                  </a:txBody>
                  <a:tcPr/>
                </a:tc>
                <a:tc>
                  <a:txBody>
                    <a:bodyPr/>
                    <a:lstStyle/>
                    <a:p>
                      <a:pPr algn="ctr"/>
                      <a:r>
                        <a:rPr lang="en-US" sz="2800" dirty="0" smtClean="0"/>
                        <a:t>Obese </a:t>
                      </a:r>
                      <a:endParaRPr lang="en-US" sz="2800" dirty="0"/>
                    </a:p>
                  </a:txBody>
                  <a:tcPr/>
                </a:tc>
              </a:tr>
            </a:tbl>
          </a:graphicData>
        </a:graphic>
      </p:graphicFrame>
    </p:spTree>
    <p:extLst>
      <p:ext uri="{BB962C8B-B14F-4D97-AF65-F5344CB8AC3E}">
        <p14:creationId xmlns:p14="http://schemas.microsoft.com/office/powerpoint/2010/main" val="842553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title="Table: Body Mass Index (BMI) For Children and Teens"/>
          <p:cNvGraphicFramePr>
            <a:graphicFrameLocks noGrp="1"/>
          </p:cNvGraphicFramePr>
          <p:nvPr>
            <p:ph idx="1"/>
            <p:extLst>
              <p:ext uri="{D42A27DB-BD31-4B8C-83A1-F6EECF244321}">
                <p14:modId xmlns:p14="http://schemas.microsoft.com/office/powerpoint/2010/main" val="2314890534"/>
              </p:ext>
            </p:extLst>
          </p:nvPr>
        </p:nvGraphicFramePr>
        <p:xfrm>
          <a:off x="533400" y="1828800"/>
          <a:ext cx="8229600" cy="3383280"/>
        </p:xfrm>
        <a:graphic>
          <a:graphicData uri="http://schemas.openxmlformats.org/drawingml/2006/table">
            <a:tbl>
              <a:tblPr firstRow="1">
                <a:tableStyleId>{69CF1AB2-1976-4502-BF36-3FF5EA218861}</a:tableStyleId>
              </a:tblPr>
              <a:tblGrid>
                <a:gridCol w="4114800"/>
                <a:gridCol w="4114800"/>
              </a:tblGrid>
              <a:tr h="0">
                <a:tc>
                  <a:txBody>
                    <a:bodyPr/>
                    <a:lstStyle/>
                    <a:p>
                      <a:pPr algn="ctr"/>
                      <a:r>
                        <a:rPr lang="en-US" sz="2400" b="1" dirty="0">
                          <a:solidFill>
                            <a:srgbClr val="000000"/>
                          </a:solidFill>
                        </a:rPr>
                        <a:t>Weight Status Category</a:t>
                      </a:r>
                    </a:p>
                  </a:txBody>
                  <a:tcPr anchor="ctr"/>
                </a:tc>
                <a:tc>
                  <a:txBody>
                    <a:bodyPr/>
                    <a:lstStyle/>
                    <a:p>
                      <a:pPr algn="ctr"/>
                      <a:r>
                        <a:rPr lang="en-US" sz="2400" b="1" dirty="0">
                          <a:solidFill>
                            <a:srgbClr val="000000"/>
                          </a:solidFill>
                        </a:rPr>
                        <a:t>Percentile Range</a:t>
                      </a:r>
                    </a:p>
                  </a:txBody>
                  <a:tcPr anchor="ctr"/>
                </a:tc>
              </a:tr>
              <a:tr h="0">
                <a:tc>
                  <a:txBody>
                    <a:bodyPr/>
                    <a:lstStyle/>
                    <a:p>
                      <a:pPr algn="l"/>
                      <a:r>
                        <a:rPr lang="en-US" sz="2400" dirty="0">
                          <a:solidFill>
                            <a:srgbClr val="000000"/>
                          </a:solidFill>
                        </a:rPr>
                        <a:t>Underweight</a:t>
                      </a:r>
                    </a:p>
                  </a:txBody>
                  <a:tcPr anchor="ctr"/>
                </a:tc>
                <a:tc>
                  <a:txBody>
                    <a:bodyPr/>
                    <a:lstStyle/>
                    <a:p>
                      <a:pPr algn="l"/>
                      <a:r>
                        <a:rPr lang="en-US" sz="2400" dirty="0">
                          <a:solidFill>
                            <a:srgbClr val="000000"/>
                          </a:solidFill>
                        </a:rPr>
                        <a:t>Less than the 5th percentile</a:t>
                      </a:r>
                    </a:p>
                  </a:txBody>
                  <a:tcPr anchor="ctr"/>
                </a:tc>
              </a:tr>
              <a:tr h="0">
                <a:tc>
                  <a:txBody>
                    <a:bodyPr/>
                    <a:lstStyle/>
                    <a:p>
                      <a:pPr algn="l"/>
                      <a:r>
                        <a:rPr lang="en-US" sz="2400" dirty="0">
                          <a:solidFill>
                            <a:srgbClr val="000000"/>
                          </a:solidFill>
                        </a:rPr>
                        <a:t>Healthy weight</a:t>
                      </a:r>
                    </a:p>
                  </a:txBody>
                  <a:tcPr anchor="ctr"/>
                </a:tc>
                <a:tc>
                  <a:txBody>
                    <a:bodyPr/>
                    <a:lstStyle/>
                    <a:p>
                      <a:pPr algn="l"/>
                      <a:r>
                        <a:rPr lang="en-US" sz="2400" dirty="0">
                          <a:solidFill>
                            <a:srgbClr val="000000"/>
                          </a:solidFill>
                        </a:rPr>
                        <a:t>5th percentile to less than the 85th percentile</a:t>
                      </a:r>
                    </a:p>
                  </a:txBody>
                  <a:tcPr anchor="ctr"/>
                </a:tc>
              </a:tr>
              <a:tr h="0">
                <a:tc>
                  <a:txBody>
                    <a:bodyPr/>
                    <a:lstStyle/>
                    <a:p>
                      <a:pPr algn="l"/>
                      <a:r>
                        <a:rPr lang="en-US" sz="2400" dirty="0">
                          <a:solidFill>
                            <a:srgbClr val="000000"/>
                          </a:solidFill>
                        </a:rPr>
                        <a:t>Overweight</a:t>
                      </a:r>
                    </a:p>
                  </a:txBody>
                  <a:tcPr anchor="ctr"/>
                </a:tc>
                <a:tc>
                  <a:txBody>
                    <a:bodyPr/>
                    <a:lstStyle/>
                    <a:p>
                      <a:pPr algn="l"/>
                      <a:r>
                        <a:rPr lang="en-US" sz="2400" dirty="0">
                          <a:solidFill>
                            <a:srgbClr val="000000"/>
                          </a:solidFill>
                        </a:rPr>
                        <a:t>85th to less than the 95th percentile</a:t>
                      </a:r>
                    </a:p>
                  </a:txBody>
                  <a:tcPr anchor="ctr"/>
                </a:tc>
              </a:tr>
              <a:tr h="0">
                <a:tc>
                  <a:txBody>
                    <a:bodyPr/>
                    <a:lstStyle/>
                    <a:p>
                      <a:pPr algn="l"/>
                      <a:r>
                        <a:rPr lang="en-US" sz="2400" dirty="0">
                          <a:solidFill>
                            <a:srgbClr val="000000"/>
                          </a:solidFill>
                        </a:rPr>
                        <a:t>Obese</a:t>
                      </a:r>
                    </a:p>
                  </a:txBody>
                  <a:tcPr anchor="ctr"/>
                </a:tc>
                <a:tc>
                  <a:txBody>
                    <a:bodyPr/>
                    <a:lstStyle/>
                    <a:p>
                      <a:pPr algn="l"/>
                      <a:r>
                        <a:rPr lang="en-US" sz="2400" dirty="0">
                          <a:solidFill>
                            <a:srgbClr val="000000"/>
                          </a:solidFill>
                        </a:rPr>
                        <a:t>Equal to or greater than the 95th percentile</a:t>
                      </a:r>
                    </a:p>
                  </a:txBody>
                  <a:tcPr anchor="ctr"/>
                </a:tc>
              </a:tr>
            </a:tbl>
          </a:graphicData>
        </a:graphic>
      </p:graphicFrame>
      <p:sp>
        <p:nvSpPr>
          <p:cNvPr id="4" name="Text Placeholder 3"/>
          <p:cNvSpPr>
            <a:spLocks noGrp="1"/>
          </p:cNvSpPr>
          <p:nvPr>
            <p:ph type="body" sz="quarter" idx="10"/>
          </p:nvPr>
        </p:nvSpPr>
        <p:spPr/>
        <p:txBody>
          <a:bodyPr/>
          <a:lstStyle/>
          <a:p>
            <a:r>
              <a:rPr lang="en-US" sz="1400" dirty="0">
                <a:hlinkClick r:id="rId3"/>
              </a:rPr>
              <a:t>http://</a:t>
            </a:r>
            <a:r>
              <a:rPr lang="en-US" sz="1400" dirty="0" smtClean="0">
                <a:hlinkClick r:id="rId3"/>
              </a:rPr>
              <a:t>www.cdc.gov/healthyweight/assessing/bmi/childrens_bmi/about_childrens_bmi.html</a:t>
            </a:r>
            <a:endParaRPr lang="en-US" sz="1400" dirty="0" smtClean="0"/>
          </a:p>
          <a:p>
            <a:endParaRPr lang="en-US" dirty="0"/>
          </a:p>
        </p:txBody>
      </p:sp>
      <p:sp>
        <p:nvSpPr>
          <p:cNvPr id="3" name="Title 2"/>
          <p:cNvSpPr>
            <a:spLocks noGrp="1"/>
          </p:cNvSpPr>
          <p:nvPr>
            <p:ph type="title"/>
          </p:nvPr>
        </p:nvSpPr>
        <p:spPr>
          <a:xfrm>
            <a:off x="457200" y="274638"/>
            <a:ext cx="8229600" cy="944562"/>
          </a:xfrm>
        </p:spPr>
        <p:txBody>
          <a:bodyPr/>
          <a:lstStyle/>
          <a:p>
            <a:r>
              <a:rPr lang="en-US" dirty="0"/>
              <a:t>Body Mass Index (BMI) For Children and Teens </a:t>
            </a:r>
          </a:p>
        </p:txBody>
      </p:sp>
    </p:spTree>
    <p:extLst>
      <p:ext uri="{BB962C8B-B14F-4D97-AF65-F5344CB8AC3E}">
        <p14:creationId xmlns:p14="http://schemas.microsoft.com/office/powerpoint/2010/main" val="840695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Prevalence of Childhood Obesity in the U.S., 2011-2012</a:t>
            </a:r>
            <a:endParaRPr lang="en-US" sz="2800" dirty="0"/>
          </a:p>
        </p:txBody>
      </p:sp>
      <p:sp>
        <p:nvSpPr>
          <p:cNvPr id="3" name="Content Placeholder 2"/>
          <p:cNvSpPr>
            <a:spLocks noGrp="1"/>
          </p:cNvSpPr>
          <p:nvPr>
            <p:ph idx="1"/>
          </p:nvPr>
        </p:nvSpPr>
        <p:spPr>
          <a:xfrm>
            <a:off x="457200" y="1600201"/>
            <a:ext cx="7772400" cy="4191000"/>
          </a:xfrm>
        </p:spPr>
        <p:txBody>
          <a:bodyPr/>
          <a:lstStyle/>
          <a:p>
            <a:pPr>
              <a:spcAft>
                <a:spcPts val="1800"/>
              </a:spcAft>
            </a:pPr>
            <a:r>
              <a:rPr lang="en-US" sz="2400" b="0" dirty="0" smtClean="0"/>
              <a:t>Childhood obesity prevalence remains high.  Young people with obesity, aged 2 to 19,  is 17%. </a:t>
            </a:r>
          </a:p>
          <a:p>
            <a:pPr>
              <a:spcAft>
                <a:spcPts val="1800"/>
              </a:spcAft>
            </a:pPr>
            <a:r>
              <a:rPr lang="en-US" sz="2400" b="0" dirty="0" smtClean="0">
                <a:solidFill>
                  <a:schemeClr val="tx2"/>
                </a:solidFill>
              </a:rPr>
              <a:t>In 2011-2012, 8.4% of 2- to 5-year-olds had obesity compared with 17.7% of 6- to 11-year-olds and 20.5% of 12- to 19-year-olds.</a:t>
            </a:r>
          </a:p>
          <a:p>
            <a:pPr>
              <a:spcAft>
                <a:spcPts val="1200"/>
              </a:spcAft>
            </a:pPr>
            <a:r>
              <a:rPr lang="en-US" sz="2400" b="0" dirty="0" smtClean="0">
                <a:solidFill>
                  <a:schemeClr val="tx2"/>
                </a:solidFill>
              </a:rPr>
              <a:t>Among children 2 to 5, the percentage with obesity declined from 13.9% in 2003 – 2004 to 8.4% in </a:t>
            </a:r>
            <a:br>
              <a:rPr lang="en-US" sz="2400" b="0" dirty="0" smtClean="0">
                <a:solidFill>
                  <a:schemeClr val="tx2"/>
                </a:solidFill>
              </a:rPr>
            </a:br>
            <a:r>
              <a:rPr lang="en-US" sz="2400" b="0" dirty="0" smtClean="0">
                <a:solidFill>
                  <a:schemeClr val="tx2"/>
                </a:solidFill>
              </a:rPr>
              <a:t>2011-2012. </a:t>
            </a:r>
            <a:endParaRPr lang="en-US" sz="2400" b="0" dirty="0">
              <a:solidFill>
                <a:schemeClr val="tx2"/>
              </a:solidFill>
            </a:endParaRPr>
          </a:p>
        </p:txBody>
      </p:sp>
      <p:sp>
        <p:nvSpPr>
          <p:cNvPr id="4" name="Text Placeholder 3"/>
          <p:cNvSpPr>
            <a:spLocks noGrp="1"/>
          </p:cNvSpPr>
          <p:nvPr>
            <p:ph type="body" sz="quarter" idx="10"/>
          </p:nvPr>
        </p:nvSpPr>
        <p:spPr/>
        <p:txBody>
          <a:bodyPr/>
          <a:lstStyle/>
          <a:p>
            <a:r>
              <a:rPr lang="en-US" sz="1200" dirty="0" smtClean="0"/>
              <a:t>Source: Ogden, et al. Prevalence of Childhood and Adult Obesity in the United States, 2011-2012, JAMA. 2014. </a:t>
            </a:r>
          </a:p>
        </p:txBody>
      </p:sp>
    </p:spTree>
    <p:extLst>
      <p:ext uri="{BB962C8B-B14F-4D97-AF65-F5344CB8AC3E}">
        <p14:creationId xmlns:p14="http://schemas.microsoft.com/office/powerpoint/2010/main" val="302947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ectrum of Opportunities for Obesity Prevention in the Early Care and Education Setting can be achieved through improved nutrition, breastfeeding, physical activity and screen time policies, practices, environments. These achievements will need the following support, represented here by multicolored circles titled: Licensing &amp; Administrative Regulations; Child &amp; Adult Care Food Program (CACFP); Quality Rating &amp; Improvement System (QRIS); Funding &amp; Finance; Pre-service &amp; Professional Development; Facility-level Interventions; Technical Assistance; Access to Healthy Environments; Early Learning Standards; Family Engagement; and Emerging Opportunities."/>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934" y="1295400"/>
            <a:ext cx="7261048" cy="5003948"/>
          </a:xfrm>
          <a:prstGeom prst="rect">
            <a:avLst/>
          </a:prstGeom>
        </p:spPr>
      </p:pic>
      <p:sp>
        <p:nvSpPr>
          <p:cNvPr id="6" name="Title 1"/>
          <p:cNvSpPr>
            <a:spLocks noGrp="1"/>
          </p:cNvSpPr>
          <p:nvPr>
            <p:ph type="title"/>
          </p:nvPr>
        </p:nvSpPr>
        <p:spPr>
          <a:xfrm>
            <a:off x="457200" y="13447"/>
            <a:ext cx="8229600" cy="1143000"/>
          </a:xfrm>
        </p:spPr>
        <p:txBody>
          <a:bodyPr/>
          <a:lstStyle/>
          <a:p>
            <a:r>
              <a:rPr lang="en-US" dirty="0" smtClean="0">
                <a:solidFill>
                  <a:schemeClr val="bg1"/>
                </a:solidFill>
                <a:cs typeface="Arial" pitchFamily="34" charset="0"/>
              </a:rPr>
              <a:t>Spectrum of Opportunities for Obesity Prevention in Early Care and Education Settings</a:t>
            </a:r>
            <a:endParaRPr lang="en-US" dirty="0">
              <a:solidFill>
                <a:schemeClr val="bg1"/>
              </a:solidFill>
              <a:cs typeface="Arial" pitchFamily="34" charset="0"/>
            </a:endParaRPr>
          </a:p>
        </p:txBody>
      </p:sp>
    </p:spTree>
    <p:extLst>
      <p:ext uri="{BB962C8B-B14F-4D97-AF65-F5344CB8AC3E}">
        <p14:creationId xmlns:p14="http://schemas.microsoft.com/office/powerpoint/2010/main" val="3480799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a:t>
            </a:r>
            <a:endParaRPr lang="en-US" dirty="0"/>
          </a:p>
        </p:txBody>
      </p:sp>
      <p:sp>
        <p:nvSpPr>
          <p:cNvPr id="5" name="Content Placeholder 4"/>
          <p:cNvSpPr>
            <a:spLocks noGrp="1"/>
          </p:cNvSpPr>
          <p:nvPr>
            <p:ph idx="1"/>
          </p:nvPr>
        </p:nvSpPr>
        <p:spPr/>
        <p:txBody>
          <a:bodyPr/>
          <a:lstStyle/>
          <a:p>
            <a:pPr>
              <a:spcAft>
                <a:spcPts val="1200"/>
              </a:spcAft>
            </a:pPr>
            <a:r>
              <a:rPr lang="en-US" b="0" dirty="0"/>
              <a:t>Let’s Move! Child </a:t>
            </a:r>
            <a:r>
              <a:rPr lang="en-US" b="0" dirty="0" smtClean="0"/>
              <a:t>Care is a </a:t>
            </a:r>
            <a:r>
              <a:rPr lang="en-US" b="0" dirty="0"/>
              <a:t>nationwide call-to-action that empowers child care </a:t>
            </a:r>
            <a:r>
              <a:rPr lang="en-US" b="0" dirty="0" smtClean="0"/>
              <a:t>providers to </a:t>
            </a:r>
            <a:r>
              <a:rPr lang="en-US" b="0" dirty="0"/>
              <a:t>make positive health changes in children, early on, that could last a lifetime. </a:t>
            </a:r>
            <a:r>
              <a:rPr lang="en-US" b="0" dirty="0">
                <a:hlinkClick r:id="rId3"/>
              </a:rPr>
              <a:t> </a:t>
            </a:r>
            <a:endParaRPr lang="en-US" b="0" dirty="0" smtClean="0"/>
          </a:p>
          <a:p>
            <a:pPr>
              <a:spcAft>
                <a:spcPts val="1200"/>
              </a:spcAft>
            </a:pPr>
            <a:r>
              <a:rPr lang="en-US" b="0" dirty="0" smtClean="0"/>
              <a:t>CDC ‘s Division of Nutrition and Physical Activity is the government agency leading the Let’s Move! Child Care initiative.  </a:t>
            </a:r>
          </a:p>
          <a:p>
            <a:r>
              <a:rPr lang="en-US" b="0" dirty="0" smtClean="0"/>
              <a:t>For more information, go to</a:t>
            </a:r>
            <a:r>
              <a:rPr lang="en-US" b="0" dirty="0"/>
              <a:t>:  </a:t>
            </a:r>
            <a:r>
              <a:rPr lang="en-US" b="0" dirty="0">
                <a:hlinkClick r:id="rId4"/>
              </a:rPr>
              <a:t>http://</a:t>
            </a:r>
            <a:r>
              <a:rPr lang="en-US" b="0" dirty="0" smtClean="0">
                <a:hlinkClick r:id="rId4"/>
              </a:rPr>
              <a:t>www.healthykidshealthyfuture.org/home/startearly.html</a:t>
            </a:r>
            <a:endParaRPr lang="en-US" b="0" dirty="0" smtClean="0"/>
          </a:p>
        </p:txBody>
      </p:sp>
      <p:pic>
        <p:nvPicPr>
          <p:cNvPr id="1027" name="Picture 3" descr="logo, Let's Move! Childcar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0400" y="467711"/>
            <a:ext cx="2743200" cy="118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59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639762"/>
          </a:xfrm>
        </p:spPr>
        <p:txBody>
          <a:bodyPr anchor="t"/>
          <a:lstStyle/>
          <a:p>
            <a:r>
              <a:rPr lang="en-US" dirty="0" smtClean="0"/>
              <a:t>Let’s Move! 5 Child Care Goals </a:t>
            </a:r>
            <a:endParaRPr lang="en-US" dirty="0"/>
          </a:p>
        </p:txBody>
      </p:sp>
      <p:sp>
        <p:nvSpPr>
          <p:cNvPr id="5" name="Content Placeholder 4"/>
          <p:cNvSpPr>
            <a:spLocks noGrp="1"/>
          </p:cNvSpPr>
          <p:nvPr>
            <p:ph idx="1"/>
          </p:nvPr>
        </p:nvSpPr>
        <p:spPr>
          <a:xfrm>
            <a:off x="457200" y="1219200"/>
            <a:ext cx="8077200" cy="4191000"/>
          </a:xfrm>
        </p:spPr>
        <p:txBody>
          <a:bodyPr/>
          <a:lstStyle/>
          <a:p>
            <a:pPr marL="514350" indent="-514350">
              <a:spcAft>
                <a:spcPts val="1200"/>
              </a:spcAft>
              <a:buFont typeface="+mj-lt"/>
              <a:buAutoNum type="arabicPeriod"/>
            </a:pPr>
            <a:r>
              <a:rPr lang="en-US" sz="2000" i="1" u="sng" dirty="0" smtClean="0">
                <a:solidFill>
                  <a:schemeClr val="bg1"/>
                </a:solidFill>
              </a:rPr>
              <a:t>Physical Activity</a:t>
            </a:r>
            <a:r>
              <a:rPr lang="en-US" sz="2000" dirty="0" smtClean="0">
                <a:solidFill>
                  <a:schemeClr val="bg1"/>
                </a:solidFill>
              </a:rPr>
              <a:t>: </a:t>
            </a:r>
            <a:r>
              <a:rPr lang="en-US" sz="2000" dirty="0" smtClean="0"/>
              <a:t> </a:t>
            </a:r>
            <a:r>
              <a:rPr lang="en-US" sz="2000" b="0" dirty="0" smtClean="0"/>
              <a:t>Provide 1-2 hours of physical activity during the day. </a:t>
            </a:r>
          </a:p>
          <a:p>
            <a:pPr marL="514350" indent="-514350">
              <a:spcAft>
                <a:spcPts val="1200"/>
              </a:spcAft>
              <a:buFont typeface="+mj-lt"/>
              <a:buAutoNum type="arabicPeriod"/>
            </a:pPr>
            <a:r>
              <a:rPr lang="en-US" sz="2000" i="1" u="sng" dirty="0">
                <a:solidFill>
                  <a:schemeClr val="bg1"/>
                </a:solidFill>
              </a:rPr>
              <a:t>Screen </a:t>
            </a:r>
            <a:r>
              <a:rPr lang="en-US" sz="2000" i="1" u="sng" dirty="0" smtClean="0">
                <a:solidFill>
                  <a:schemeClr val="bg1"/>
                </a:solidFill>
              </a:rPr>
              <a:t>Time</a:t>
            </a:r>
            <a:r>
              <a:rPr lang="en-US" sz="2000" i="1" dirty="0" smtClean="0">
                <a:solidFill>
                  <a:schemeClr val="bg1"/>
                </a:solidFill>
              </a:rPr>
              <a:t>:  </a:t>
            </a:r>
            <a:r>
              <a:rPr lang="en-US" sz="2000" b="0" dirty="0" smtClean="0"/>
              <a:t>None </a:t>
            </a:r>
            <a:r>
              <a:rPr lang="en-US" sz="2000" b="0" dirty="0"/>
              <a:t>under age 2. For </a:t>
            </a:r>
            <a:r>
              <a:rPr lang="en-US" sz="2000" b="0" dirty="0" smtClean="0"/>
              <a:t>2+, </a:t>
            </a:r>
            <a:r>
              <a:rPr lang="en-US" sz="2000" b="0" dirty="0"/>
              <a:t>work to limit to 30 minutes/week during child care. </a:t>
            </a:r>
            <a:r>
              <a:rPr lang="en-US" sz="2000" b="0" dirty="0" smtClean="0"/>
              <a:t> Aim </a:t>
            </a:r>
            <a:r>
              <a:rPr lang="en-US" sz="2000" b="0" dirty="0"/>
              <a:t>for no more than 1-2 hours/day of quality screen time at home</a:t>
            </a:r>
            <a:r>
              <a:rPr lang="en-US" sz="2000" b="0" dirty="0" smtClean="0"/>
              <a:t>.</a:t>
            </a:r>
          </a:p>
          <a:p>
            <a:pPr marL="514350" indent="-514350">
              <a:spcAft>
                <a:spcPts val="1200"/>
              </a:spcAft>
              <a:buFont typeface="+mj-lt"/>
              <a:buAutoNum type="arabicPeriod"/>
            </a:pPr>
            <a:r>
              <a:rPr lang="en-US" sz="2000" i="1" u="sng" dirty="0" smtClean="0">
                <a:solidFill>
                  <a:schemeClr val="bg1"/>
                </a:solidFill>
              </a:rPr>
              <a:t>Healthy Food</a:t>
            </a:r>
            <a:r>
              <a:rPr lang="en-US" sz="2000" b="0" i="1" u="sng" dirty="0" smtClean="0">
                <a:solidFill>
                  <a:schemeClr val="bg1"/>
                </a:solidFill>
              </a:rPr>
              <a:t>:</a:t>
            </a:r>
            <a:r>
              <a:rPr lang="en-US" sz="2000" b="0" dirty="0" smtClean="0">
                <a:solidFill>
                  <a:schemeClr val="bg1"/>
                </a:solidFill>
              </a:rPr>
              <a:t>  </a:t>
            </a:r>
            <a:r>
              <a:rPr lang="en-US" sz="2000" b="0" dirty="0" smtClean="0"/>
              <a:t>Try </a:t>
            </a:r>
            <a:r>
              <a:rPr lang="en-US" sz="2000" b="0" dirty="0"/>
              <a:t>to serve fruits or vegetables at every meal. Eat meals family-style </a:t>
            </a:r>
            <a:r>
              <a:rPr lang="en-US" sz="2000" b="0" dirty="0" smtClean="0"/>
              <a:t>when </a:t>
            </a:r>
            <a:r>
              <a:rPr lang="en-US" sz="2000" b="0" dirty="0"/>
              <a:t>possible. Avoid serving fried </a:t>
            </a:r>
            <a:r>
              <a:rPr lang="en-US" sz="2000" b="0" dirty="0" smtClean="0"/>
              <a:t>food. </a:t>
            </a:r>
          </a:p>
          <a:p>
            <a:pPr marL="514350" indent="-514350">
              <a:spcAft>
                <a:spcPts val="1200"/>
              </a:spcAft>
              <a:buFont typeface="+mj-lt"/>
              <a:buAutoNum type="arabicPeriod"/>
            </a:pPr>
            <a:r>
              <a:rPr lang="en-US" sz="2000" i="1" u="sng" dirty="0" smtClean="0">
                <a:solidFill>
                  <a:schemeClr val="bg1"/>
                </a:solidFill>
              </a:rPr>
              <a:t>Healthy Beverages</a:t>
            </a:r>
            <a:r>
              <a:rPr lang="en-US" sz="2000" i="1" dirty="0" smtClean="0">
                <a:solidFill>
                  <a:schemeClr val="bg1"/>
                </a:solidFill>
              </a:rPr>
              <a:t>:  </a:t>
            </a:r>
            <a:r>
              <a:rPr lang="en-US" sz="2000" b="0" dirty="0" smtClean="0"/>
              <a:t>When </a:t>
            </a:r>
            <a:r>
              <a:rPr lang="en-US" sz="2000" b="0" dirty="0"/>
              <a:t>you can, give water during meals and all day. Avoid sugary drinks. Two and up, serve low- or non-fat milk and 4-6 ounces max of 100% juice a day</a:t>
            </a:r>
            <a:r>
              <a:rPr lang="en-US" sz="2000" b="0" dirty="0" smtClean="0"/>
              <a:t>.</a:t>
            </a:r>
          </a:p>
          <a:p>
            <a:pPr marL="514350" indent="-514350">
              <a:buFont typeface="+mj-lt"/>
              <a:buAutoNum type="arabicPeriod"/>
            </a:pPr>
            <a:r>
              <a:rPr lang="en-US" sz="2000" i="1" u="sng" dirty="0" smtClean="0">
                <a:solidFill>
                  <a:schemeClr val="bg1"/>
                </a:solidFill>
              </a:rPr>
              <a:t>Infant Feeding: </a:t>
            </a:r>
            <a:r>
              <a:rPr lang="en-US" sz="2000" i="1" dirty="0" smtClean="0">
                <a:solidFill>
                  <a:schemeClr val="bg1"/>
                </a:solidFill>
              </a:rPr>
              <a:t>  </a:t>
            </a:r>
            <a:r>
              <a:rPr lang="en-US" sz="2000" b="0" dirty="0" smtClean="0"/>
              <a:t>Provide </a:t>
            </a:r>
            <a:r>
              <a:rPr lang="en-US" sz="2000" b="0" dirty="0"/>
              <a:t>breast milk to infants of mothers who wish to breastfeed. </a:t>
            </a:r>
            <a:r>
              <a:rPr lang="en-US" sz="2000" b="0" dirty="0" smtClean="0"/>
              <a:t> Welcome </a:t>
            </a:r>
            <a:r>
              <a:rPr lang="en-US" sz="2000" b="0" dirty="0"/>
              <a:t>mothers to nurse mid-day and support parents' decisions with infant feeding</a:t>
            </a:r>
            <a:r>
              <a:rPr lang="en-US" sz="2000" b="0" dirty="0" smtClean="0"/>
              <a:t>.</a:t>
            </a:r>
          </a:p>
        </p:txBody>
      </p:sp>
    </p:spTree>
    <p:extLst>
      <p:ext uri="{BB962C8B-B14F-4D97-AF65-F5344CB8AC3E}">
        <p14:creationId xmlns:p14="http://schemas.microsoft.com/office/powerpoint/2010/main" val="316475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ectangle 77" descr="Prevalence* of Self-Reported Obesity Among U.S. Adults by State and Territory, BRFSS, 2013. The U.S. map is color coded to indicate which range of obesity prevalences within which each state falls. No states have obesity prevalences that range from 15% to less than 20%. States with obesity prevalences that range from 20% to less than 25% are: Arizona, California, Colorado, Conneticut, Hawaii, Massachusetts, Montana, Nevada, New Jersey, New York, and Utah. States with obesity prevalence that range from 25% to less than 30% are: Alaska, Delaware,  Florida, Georgia, Idaho, Illinois, Iowa, Kansas, Maine, Maryland, Minnesota, Nebraska, New Hampshire, New Mexico, North Carolina, North Dakota, Ohio, Oregon, Pennesylvania, Rhode Island, South Dakota, Tennessee, Vermont, Virginia, Washington, Wisconsin and Wyoming. States with obesity prevalences that range from 30% to less than 35% are: Alabama, Arkansas, Indiana, Kentucky, Louisana, Michigan, Mississippi, Missouri, Oklahoma, South Carolina, Texas and West Virginia. No states have obesity prevalences that range greater than 35%." title="The Prevalence of Self-Reported Obesity Among U.S. Adults, 2011"/>
          <p:cNvSpPr>
            <a:spLocks noGrp="1" noChangeArrowheads="1"/>
          </p:cNvSpPr>
          <p:nvPr>
            <p:ph type="title"/>
          </p:nvPr>
        </p:nvSpPr>
        <p:spPr>
          <a:xfrm>
            <a:off x="4045" y="322696"/>
            <a:ext cx="9144000" cy="1200152"/>
          </a:xfrm>
        </p:spPr>
        <p:txBody>
          <a:bodyPr/>
          <a:lstStyle/>
          <a:p>
            <a:pPr eaLnBrk="1" hangingPunct="1"/>
            <a:r>
              <a:rPr lang="en-US" sz="2400" b="1" dirty="0" smtClean="0">
                <a:solidFill>
                  <a:schemeClr val="bg1"/>
                </a:solidFill>
              </a:rPr>
              <a:t>Prevalence* </a:t>
            </a:r>
            <a:r>
              <a:rPr lang="en-US" sz="2400" b="1" dirty="0" smtClean="0">
                <a:solidFill>
                  <a:schemeClr val="bg1"/>
                </a:solidFill>
                <a:ea typeface="Verdana" panose="020B0604030504040204" pitchFamily="34" charset="0"/>
                <a:cs typeface="Verdana" panose="020B0604030504040204" pitchFamily="34" charset="0"/>
              </a:rPr>
              <a:t>of </a:t>
            </a:r>
            <a:r>
              <a:rPr lang="en-US" sz="2400" b="1" dirty="0">
                <a:solidFill>
                  <a:schemeClr val="bg1"/>
                </a:solidFill>
                <a:ea typeface="Verdana" panose="020B0604030504040204" pitchFamily="34" charset="0"/>
                <a:cs typeface="Verdana" panose="020B0604030504040204" pitchFamily="34" charset="0"/>
              </a:rPr>
              <a:t>Self-Reported Obesity Among U.S. </a:t>
            </a:r>
            <a:r>
              <a:rPr lang="en-US" sz="2400" b="1" dirty="0" smtClean="0">
                <a:solidFill>
                  <a:schemeClr val="bg1"/>
                </a:solidFill>
                <a:ea typeface="Verdana" panose="020B0604030504040204" pitchFamily="34" charset="0"/>
                <a:cs typeface="Verdana" panose="020B0604030504040204" pitchFamily="34" charset="0"/>
              </a:rPr>
              <a:t>Adults </a:t>
            </a:r>
            <a:br>
              <a:rPr lang="en-US" sz="2400" b="1" dirty="0" smtClean="0">
                <a:solidFill>
                  <a:schemeClr val="bg1"/>
                </a:solidFill>
                <a:ea typeface="Verdana" panose="020B0604030504040204" pitchFamily="34" charset="0"/>
                <a:cs typeface="Verdana" panose="020B0604030504040204" pitchFamily="34" charset="0"/>
              </a:rPr>
            </a:br>
            <a:r>
              <a:rPr lang="en-US" sz="2400" b="1" dirty="0" smtClean="0">
                <a:solidFill>
                  <a:schemeClr val="bg1"/>
                </a:solidFill>
                <a:ea typeface="Verdana" panose="020B0604030504040204" pitchFamily="34" charset="0"/>
                <a:cs typeface="Verdana" panose="020B0604030504040204" pitchFamily="34" charset="0"/>
              </a:rPr>
              <a:t>by State and Territory</a:t>
            </a:r>
            <a:r>
              <a:rPr lang="en-US" sz="2400" b="1" dirty="0" smtClean="0">
                <a:solidFill>
                  <a:schemeClr val="bg1"/>
                </a:solidFill>
              </a:rPr>
              <a:t>, BRFSS, 2013</a:t>
            </a:r>
          </a:p>
        </p:txBody>
      </p:sp>
      <p:sp>
        <p:nvSpPr>
          <p:cNvPr id="105" name="Text Box 78"/>
          <p:cNvSpPr txBox="1">
            <a:spLocks noChangeArrowheads="1"/>
          </p:cNvSpPr>
          <p:nvPr/>
        </p:nvSpPr>
        <p:spPr bwMode="auto">
          <a:xfrm>
            <a:off x="491461" y="1056033"/>
            <a:ext cx="8118548" cy="523220"/>
          </a:xfrm>
          <a:prstGeom prst="rect">
            <a:avLst/>
          </a:prstGeom>
          <a:noFill/>
          <a:ln w="9525">
            <a:noFill/>
            <a:miter lim="800000"/>
            <a:headEnd/>
            <a:tailEnd/>
          </a:ln>
        </p:spPr>
        <p:txBody>
          <a:bodyPr wrap="square">
            <a:spAutoFit/>
          </a:bodyPr>
          <a:lstStyle/>
          <a:p>
            <a:pPr algn="ctr" eaLnBrk="0" hangingPunct="0"/>
            <a:r>
              <a:rPr lang="en-US" sz="1400" b="1" dirty="0" smtClean="0">
                <a:solidFill>
                  <a:srgbClr val="FFFFFF"/>
                </a:solidFill>
                <a:latin typeface="Verdana" pitchFamily="34" charset="0"/>
              </a:rPr>
              <a:t>*Prevalence </a:t>
            </a:r>
            <a:r>
              <a:rPr lang="en-US" sz="1400" b="1" dirty="0">
                <a:solidFill>
                  <a:srgbClr val="FFFFFF"/>
                </a:solidFill>
                <a:latin typeface="Verdana" pitchFamily="34" charset="0"/>
              </a:rPr>
              <a:t>estimates reflect BRFSS </a:t>
            </a:r>
            <a:r>
              <a:rPr lang="en-US" sz="1400" b="1" dirty="0" smtClean="0">
                <a:solidFill>
                  <a:srgbClr val="FFFFFF"/>
                </a:solidFill>
                <a:latin typeface="Verdana" pitchFamily="34" charset="0"/>
              </a:rPr>
              <a:t>methodological </a:t>
            </a:r>
            <a:r>
              <a:rPr lang="en-US" sz="1400" b="1" dirty="0">
                <a:solidFill>
                  <a:srgbClr val="FFFFFF"/>
                </a:solidFill>
                <a:latin typeface="Verdana" pitchFamily="34" charset="0"/>
              </a:rPr>
              <a:t>changes started in </a:t>
            </a:r>
            <a:r>
              <a:rPr lang="en-US" sz="1400" b="1" dirty="0" smtClean="0">
                <a:solidFill>
                  <a:srgbClr val="FFFFFF"/>
                </a:solidFill>
                <a:latin typeface="Verdana" pitchFamily="34" charset="0"/>
              </a:rPr>
              <a:t>2011. These estimates </a:t>
            </a:r>
            <a:r>
              <a:rPr lang="en-US" sz="1400" b="1" dirty="0">
                <a:solidFill>
                  <a:srgbClr val="FFFFFF"/>
                </a:solidFill>
                <a:latin typeface="Verdana" pitchFamily="34" charset="0"/>
              </a:rPr>
              <a:t>should not be compared to prevalence estimates before 2011.</a:t>
            </a:r>
          </a:p>
        </p:txBody>
      </p:sp>
      <p:pic>
        <p:nvPicPr>
          <p:cNvPr id="2051" name="Picture 3" descr="Among non-Hispanic whites, 2 states (Colorado and Hawaii) and the District of Columbia had a prevalence of obesity less than 20%, 12 states had a prevalence of obesity between 20–25%, 26 states (Alabama, Alaska, Delaware, Georgia, Idaho, Illinois, Kansas, Maine, Maryland, Minnesota, Missouri, Nebraska, New Hampshire, North Carolina, North Dakota, Ohio, Oregon, Pennsylvania, Rhode Island, South Carolina, South Dakota, Texas, Virginia, Washington, Wisconsin, and Wyoming) had a prevalence of obesity between 25–30%, and 10 states (Arkansas, Indiana, Iowa, Kentucky, Louisiana, Michigan, Mississippi, Oklahoma, Tennessee, and West Virginia) had an obesity prevalence of 30% or more (with no states 35% or greater). Higher prevalence of adults with obesity were found in the Midwest (28.7%) and the South (27.5%), followed by the Northeast (25.3%), and the West (23.4%). Source: Behavioral Risk Factor Surveillance system, CDC."/>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0564"/>
          <a:stretch/>
        </p:blipFill>
        <p:spPr bwMode="auto">
          <a:xfrm>
            <a:off x="304800" y="1752600"/>
            <a:ext cx="8534400" cy="46900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20758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Prevalence of Self-Reported Obesity Among White Adults, by State (BRFSS, 2011-2013). The U.S. map is color coded to indicate which range of obesity prevalences within which each state falls. No states have obesity prevalences that range from 15% to less than 20%. States with obesity prevalences that range from 20% to less than 25% are: Arizona, California, Colorado, Conneticut, Hawaii, Massachusetts, Montana, Nevada, New Jersey, New York, and Utah. States with obesity prevalence that range from 25% to less than 30% are: Alaska, Delaware,  Florida, Georgia, Idaho, Illinois, Iowa, Kansas, Maine, Maryland, Minnesota, Nebraska, New Hampshire, New Mexico, North Carolina, North Dakota, Ohio, Oregon, Pennesylvania, Rhode Island, South Dakota, Tennessee, Vermont, Virginia, Washington, Wisconsin and Wyoming. States with obesity prevalences that range from 30% to less than 35% are: Alabama, Arkansas, Indiana, Kentucky, Louisana, Michigan, Mississippi, Missouri, Oklahoma, South Carolina, Texas and West Virginia. No states have obesity prevalences that range greater than 35%. Source: Behavioral Risk Factor Surveillance system, CDC."/>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89" b="1"/>
          <a:stretch/>
        </p:blipFill>
        <p:spPr bwMode="auto">
          <a:xfrm>
            <a:off x="304800" y="1447800"/>
            <a:ext cx="8534400" cy="50292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sz="2400" kern="0" dirty="0">
                <a:solidFill>
                  <a:srgbClr val="FFC000"/>
                </a:solidFill>
              </a:rPr>
              <a:t>Prevalence of Self-Reported Obesity Among White Adults,  by State (BRFSS, 2011-2013)</a:t>
            </a:r>
          </a:p>
        </p:txBody>
      </p:sp>
    </p:spTree>
    <p:extLst>
      <p:ext uri="{BB962C8B-B14F-4D97-AF65-F5344CB8AC3E}">
        <p14:creationId xmlns:p14="http://schemas.microsoft.com/office/powerpoint/2010/main" val="172263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quarter" idx="10"/>
          </p:nvPr>
        </p:nvSpPr>
        <p:spPr/>
        <p:txBody>
          <a:bodyPr/>
          <a:lstStyle/>
          <a:p>
            <a:endParaRPr lang="en-US" dirty="0"/>
          </a:p>
        </p:txBody>
      </p:sp>
      <p:pic>
        <p:nvPicPr>
          <p:cNvPr id="3074" name="Picture 2" descr="Prevalence of Self-Reported Obesity Among  Non-Hispanic Black Adults  by State (BRFSS, 2011-2013). Among non-Hispanic blacks, no state had a prevalence of obesity less than 20%, 3 states (Maine, North Dakota, and Vermont) had a prevalence of obesity between 20–25%, 4 states (Minnesota, New Hampshire, South Dakota, and Utah) had a prevalence of obesity between 25–30%, and 40 states and the District of Columbia had an obesity prevalence of 30% or greater (with 28 states and District of Columbia 35% or greater). Higher prevalence of adults with obesity were found in the South (39.0%) and the Midwest (38.3%), followed by the West (34.6%), and the Northeast (33.7%). Source: Behavioral Risk Factor Surveillance system, CDC."/>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5652"/>
          <a:stretch/>
        </p:blipFill>
        <p:spPr bwMode="auto">
          <a:xfrm>
            <a:off x="304800" y="1371600"/>
            <a:ext cx="8534400" cy="5105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304799" y="152400"/>
            <a:ext cx="8382001" cy="1143000"/>
          </a:xfrm>
        </p:spPr>
        <p:txBody>
          <a:bodyPr/>
          <a:lstStyle/>
          <a:p>
            <a:r>
              <a:rPr lang="en-US" sz="2400" dirty="0"/>
              <a:t>Prevalence of Self-Reported Obesity Among  Non-Hispanic Black Adults  by State (BRFSS, 2011-2013</a:t>
            </a:r>
            <a:r>
              <a:rPr lang="en-US" sz="2400" dirty="0" smtClean="0"/>
              <a:t>)</a:t>
            </a:r>
            <a:endParaRPr lang="en-US" sz="2400" dirty="0"/>
          </a:p>
        </p:txBody>
      </p:sp>
    </p:spTree>
    <p:extLst>
      <p:ext uri="{BB962C8B-B14F-4D97-AF65-F5344CB8AC3E}">
        <p14:creationId xmlns:p14="http://schemas.microsoft.com/office/powerpoint/2010/main" val="2413261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mong Hispanics, only the District of Columbia had a prevalence of obesity less than 20%, 4 states (Kentucky, Maine, New Hampshire, and Virginia) had a prevalence of obesity between 20–25%, 23 states (Alabama, Alaska, Colorado, Delaware, Florida, Georgia, Hawaii, Illinois, Maryland, Mississippi, Montana, Nevada, New Jersey, New Mexico, New York, North Carolina, Rhode Island, South Carolina, Tennessee, Utah, Vermont, Washington, and Wyoming) had a prevalence of obesity between 25–30%, and 23 states (Arkansas, Arizona, California, Connecticut, Kansas, Idaho, Indiana, Iowa, Louisiana, Massachusetts, Michigan, Minnesota, Missouri, Nebraska, North Dakota, Ohio, Oklahoma, Oregon, Pennsylvania, South Dakota, Texas, West Virginia, and Wisconsin) had an obesity prevalence equal to or more than 30% (with 5 states 35% or greater). Higher prevalence of adults with obesity were found in the Midwest (31.6%) and the South (31.2%), followed by the West (30.6%), and the Northeast (28.7%). Source: Behavioral Risk Factor Surveillance system, CDC."/>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678"/>
          <a:stretch/>
        </p:blipFill>
        <p:spPr bwMode="auto">
          <a:xfrm>
            <a:off x="304800" y="1371600"/>
            <a:ext cx="8534400" cy="51054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6"/>
          <p:cNvSpPr>
            <a:spLocks noGrp="1"/>
          </p:cNvSpPr>
          <p:nvPr>
            <p:ph type="title"/>
          </p:nvPr>
        </p:nvSpPr>
        <p:spPr>
          <a:xfrm>
            <a:off x="228600" y="457200"/>
            <a:ext cx="8686800" cy="1143000"/>
          </a:xfrm>
        </p:spPr>
        <p:txBody>
          <a:bodyPr/>
          <a:lstStyle/>
          <a:p>
            <a:r>
              <a:rPr lang="en-US" sz="2400" b="1" kern="0" dirty="0">
                <a:solidFill>
                  <a:srgbClr val="FFC000"/>
                </a:solidFill>
              </a:rPr>
              <a:t>Prevalence of Self-Reported Obesity Among Hispanic Adults,  </a:t>
            </a:r>
            <a:br>
              <a:rPr lang="en-US" sz="2400" b="1" kern="0" dirty="0">
                <a:solidFill>
                  <a:srgbClr val="FFC000"/>
                </a:solidFill>
              </a:rPr>
            </a:br>
            <a:r>
              <a:rPr lang="en-US" sz="2400" b="1" kern="0" dirty="0">
                <a:solidFill>
                  <a:srgbClr val="FFC000"/>
                </a:solidFill>
              </a:rPr>
              <a:t>by State (BRFSS, 2011-2013)</a:t>
            </a:r>
          </a:p>
        </p:txBody>
      </p:sp>
    </p:spTree>
    <p:extLst>
      <p:ext uri="{BB962C8B-B14F-4D97-AF65-F5344CB8AC3E}">
        <p14:creationId xmlns:p14="http://schemas.microsoft.com/office/powerpoint/2010/main" val="92159597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15962"/>
          </a:xfrm>
        </p:spPr>
        <p:txBody>
          <a:bodyPr/>
          <a:lstStyle/>
          <a:p>
            <a:r>
              <a:rPr lang="en-US" sz="2800" dirty="0">
                <a:solidFill>
                  <a:srgbClr val="FFC000"/>
                </a:solidFill>
              </a:rPr>
              <a:t>Healthy Nutrition Starts With Breastfeeding</a:t>
            </a:r>
          </a:p>
        </p:txBody>
      </p:sp>
      <p:sp>
        <p:nvSpPr>
          <p:cNvPr id="6" name="Content Placeholder 5"/>
          <p:cNvSpPr>
            <a:spLocks noGrp="1"/>
          </p:cNvSpPr>
          <p:nvPr>
            <p:ph idx="1"/>
          </p:nvPr>
        </p:nvSpPr>
        <p:spPr>
          <a:xfrm>
            <a:off x="609600" y="1417638"/>
            <a:ext cx="4871830" cy="4191000"/>
          </a:xfrm>
        </p:spPr>
        <p:txBody>
          <a:bodyPr/>
          <a:lstStyle/>
          <a:p>
            <a:pPr>
              <a:spcAft>
                <a:spcPts val="1800"/>
              </a:spcAft>
              <a:buClr>
                <a:srgbClr val="FFC000"/>
              </a:buClr>
              <a:buFont typeface="Arial" panose="020B0604020202020204" pitchFamily="34" charset="0"/>
              <a:buChar char="•"/>
            </a:pPr>
            <a:r>
              <a:rPr lang="en-US" sz="2400" b="0" dirty="0">
                <a:solidFill>
                  <a:srgbClr val="FFFFFF"/>
                </a:solidFill>
              </a:rPr>
              <a:t>Breastfeeding reduces babies’ risk of hospitalizations for respiratory infections by 72%.</a:t>
            </a:r>
          </a:p>
          <a:p>
            <a:pPr>
              <a:spcAft>
                <a:spcPts val="1800"/>
              </a:spcAft>
              <a:buClr>
                <a:srgbClr val="FFC000"/>
              </a:buClr>
              <a:buFont typeface="Arial" panose="020B0604020202020204" pitchFamily="34" charset="0"/>
              <a:buChar char="•"/>
            </a:pPr>
            <a:r>
              <a:rPr lang="en-US" sz="2400" b="0" dirty="0">
                <a:solidFill>
                  <a:srgbClr val="FFFFFF"/>
                </a:solidFill>
              </a:rPr>
              <a:t>Breastfeeding lowers the risk of Sudden Infant Death Syndrome (SIDS) by 36%.</a:t>
            </a:r>
          </a:p>
          <a:p>
            <a:pPr>
              <a:spcAft>
                <a:spcPts val="1800"/>
              </a:spcAft>
              <a:buClr>
                <a:srgbClr val="FFC000"/>
              </a:buClr>
              <a:buFont typeface="Arial" panose="020B0604020202020204" pitchFamily="34" charset="0"/>
              <a:buChar char="•"/>
            </a:pPr>
            <a:r>
              <a:rPr lang="en-US" sz="2400" b="0" dirty="0">
                <a:solidFill>
                  <a:schemeClr val="tx2"/>
                </a:solidFill>
              </a:rPr>
              <a:t>Breastfeeding for 9 months reduces a baby’s odds for  becoming overweight by more than 30%. </a:t>
            </a:r>
            <a:endParaRPr lang="en-US" sz="2400" b="0" dirty="0">
              <a:solidFill>
                <a:srgbClr val="FFFFFF"/>
              </a:solidFill>
            </a:endParaRPr>
          </a:p>
          <a:p>
            <a:endParaRPr lang="en-US" sz="2400" b="0" dirty="0"/>
          </a:p>
        </p:txBody>
      </p:sp>
      <p:sp>
        <p:nvSpPr>
          <p:cNvPr id="3" name="Text Placeholder 2"/>
          <p:cNvSpPr>
            <a:spLocks noGrp="1"/>
          </p:cNvSpPr>
          <p:nvPr>
            <p:ph type="body" sz="quarter" idx="10"/>
          </p:nvPr>
        </p:nvSpPr>
        <p:spPr>
          <a:xfrm>
            <a:off x="5334000" y="3962400"/>
            <a:ext cx="3352800" cy="2438400"/>
          </a:xfrm>
        </p:spPr>
        <p:txBody>
          <a:bodyPr/>
          <a:lstStyle/>
          <a:p>
            <a:pPr algn="ctr">
              <a:lnSpc>
                <a:spcPct val="100000"/>
              </a:lnSpc>
            </a:pPr>
            <a:endParaRPr lang="en-US" sz="2400" i="1" dirty="0" smtClean="0">
              <a:solidFill>
                <a:schemeClr val="bg1"/>
              </a:solidFill>
            </a:endParaRPr>
          </a:p>
          <a:p>
            <a:pPr algn="ctr">
              <a:lnSpc>
                <a:spcPct val="100000"/>
              </a:lnSpc>
            </a:pPr>
            <a:endParaRPr lang="en-US" sz="2400" i="1" dirty="0" smtClean="0">
              <a:solidFill>
                <a:schemeClr val="bg1"/>
              </a:solidFill>
            </a:endParaRPr>
          </a:p>
          <a:p>
            <a:pPr algn="ctr">
              <a:lnSpc>
                <a:spcPct val="100000"/>
              </a:lnSpc>
            </a:pPr>
            <a:r>
              <a:rPr lang="en-US" sz="2400" i="1" dirty="0" smtClean="0">
                <a:solidFill>
                  <a:schemeClr val="bg1"/>
                </a:solidFill>
              </a:rPr>
              <a:t>One of the most effective preventive measures a mother can take to protect the health of her infant is to breastfeed.</a:t>
            </a:r>
            <a:endParaRPr lang="en-US" sz="2400" i="1" dirty="0">
              <a:solidFill>
                <a:schemeClr val="bg1"/>
              </a:solidFill>
            </a:endParaRPr>
          </a:p>
        </p:txBody>
      </p:sp>
      <p:pic>
        <p:nvPicPr>
          <p:cNvPr id="8" name="Picture 7" descr="man and woman holding newborn infant"/>
          <p:cNvPicPr/>
          <p:nvPr/>
        </p:nvPicPr>
        <p:blipFill rotWithShape="1">
          <a:blip r:embed="rId3" cstate="email">
            <a:extLst>
              <a:ext uri="{28A0092B-C50C-407E-A947-70E740481C1C}">
                <a14:useLocalDpi xmlns:a14="http://schemas.microsoft.com/office/drawing/2010/main"/>
              </a:ext>
            </a:extLst>
          </a:blip>
          <a:srcRect/>
          <a:stretch/>
        </p:blipFill>
        <p:spPr>
          <a:xfrm rot="703159">
            <a:off x="6131031" y="1712927"/>
            <a:ext cx="2050732" cy="185589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82328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868362"/>
          </a:xfrm>
        </p:spPr>
        <p:txBody>
          <a:bodyPr anchor="ctr"/>
          <a:lstStyle/>
          <a:p>
            <a:r>
              <a:rPr lang="en-US" sz="2800" dirty="0" smtClean="0">
                <a:ea typeface="ＭＳ Ｐゴシック" pitchFamily="34" charset="-128"/>
              </a:rPr>
              <a:t>Medical Costs for Adults With Obesity </a:t>
            </a:r>
            <a:br>
              <a:rPr lang="en-US" sz="2800" dirty="0" smtClean="0">
                <a:ea typeface="ＭＳ Ｐゴシック" pitchFamily="34" charset="-128"/>
              </a:rPr>
            </a:br>
            <a:r>
              <a:rPr lang="en-US" sz="2800" dirty="0" smtClean="0">
                <a:ea typeface="ＭＳ Ｐゴシック" pitchFamily="34" charset="-128"/>
              </a:rPr>
              <a:t>Are  Rising </a:t>
            </a:r>
            <a:endParaRPr lang="en-US" sz="2800" dirty="0"/>
          </a:p>
        </p:txBody>
      </p:sp>
      <p:graphicFrame>
        <p:nvGraphicFramePr>
          <p:cNvPr id="4" name="Table 3" title="Table: Medical Costs for Adults With Obesity Are Rising"/>
          <p:cNvGraphicFramePr>
            <a:graphicFrameLocks noGrp="1"/>
          </p:cNvGraphicFramePr>
          <p:nvPr>
            <p:extLst>
              <p:ext uri="{D42A27DB-BD31-4B8C-83A1-F6EECF244321}">
                <p14:modId xmlns:p14="http://schemas.microsoft.com/office/powerpoint/2010/main" val="2101413388"/>
              </p:ext>
            </p:extLst>
          </p:nvPr>
        </p:nvGraphicFramePr>
        <p:xfrm>
          <a:off x="914400" y="1828800"/>
          <a:ext cx="7247658" cy="2514600"/>
        </p:xfrm>
        <a:graphic>
          <a:graphicData uri="http://schemas.openxmlformats.org/drawingml/2006/table">
            <a:tbl>
              <a:tblPr firstRow="1">
                <a:tableStyleId>{08FB837D-C827-4EFA-A057-4D05807E0F7C}</a:tableStyleId>
              </a:tblPr>
              <a:tblGrid>
                <a:gridCol w="2447058"/>
                <a:gridCol w="2286000"/>
                <a:gridCol w="2514600"/>
              </a:tblGrid>
              <a:tr h="914400">
                <a:tc>
                  <a:txBody>
                    <a:bodyPr/>
                    <a:lstStyle/>
                    <a:p>
                      <a:endParaRPr lang="en-US" dirty="0">
                        <a:solidFill>
                          <a:schemeClr val="bg1"/>
                        </a:solidFill>
                      </a:endParaRP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2400" dirty="0" smtClean="0"/>
                        <a:t>1998 </a:t>
                      </a:r>
                    </a:p>
                    <a:p>
                      <a:pPr algn="ctr"/>
                      <a:r>
                        <a:rPr lang="en-US" sz="2000" i="1" dirty="0" smtClean="0"/>
                        <a:t>(in 2008</a:t>
                      </a:r>
                      <a:r>
                        <a:rPr lang="en-US" sz="2000" i="1" baseline="0" dirty="0" smtClean="0"/>
                        <a:t> dollars)</a:t>
                      </a:r>
                      <a:endParaRPr lang="en-US" sz="2000" b="1" i="1" dirty="0">
                        <a:solidFill>
                          <a:schemeClr val="tx1"/>
                        </a:solidFill>
                      </a:endParaRP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2400" dirty="0" smtClean="0"/>
                        <a:t>2006</a:t>
                      </a:r>
                      <a:r>
                        <a:rPr lang="en-US" sz="2400" baseline="0" dirty="0" smtClean="0"/>
                        <a:t> </a:t>
                      </a:r>
                    </a:p>
                    <a:p>
                      <a:pPr algn="ctr"/>
                      <a:r>
                        <a:rPr lang="en-US" sz="2000" i="1" baseline="0" dirty="0" smtClean="0"/>
                        <a:t>(in 2008 dollars)</a:t>
                      </a:r>
                      <a:endParaRPr lang="en-US" sz="2000" b="1" i="1" dirty="0">
                        <a:solidFill>
                          <a:schemeClr val="tx1"/>
                        </a:solidFill>
                      </a:endParaRPr>
                    </a:p>
                  </a:txBody>
                  <a:tcP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r>
              <a:tr h="773840">
                <a:tc>
                  <a:txBody>
                    <a:bodyPr/>
                    <a:lstStyle/>
                    <a:p>
                      <a:r>
                        <a:rPr lang="en-US" sz="2400" b="1" dirty="0" smtClean="0"/>
                        <a:t>Total Costs</a:t>
                      </a:r>
                      <a:endParaRPr lang="en-US" sz="2400" b="1" dirty="0">
                        <a:solidFill>
                          <a:schemeClr val="tx1"/>
                        </a:solidFill>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2400" b="1" dirty="0" smtClean="0"/>
                        <a:t>$75 billion/yr</a:t>
                      </a:r>
                      <a:endParaRPr lang="en-US" sz="2400" b="1" dirty="0">
                        <a:solidFill>
                          <a:schemeClr val="tx1"/>
                        </a:solidFill>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2400" b="1" dirty="0" smtClean="0"/>
                        <a:t>$147 billion/yr</a:t>
                      </a:r>
                      <a:endParaRPr lang="en-US" sz="2400" b="1"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r>
              <a:tr h="826360">
                <a:tc>
                  <a:txBody>
                    <a:bodyPr/>
                    <a:lstStyle/>
                    <a:p>
                      <a:r>
                        <a:rPr lang="en-US" sz="2400" b="1" dirty="0" smtClean="0"/>
                        <a:t>% of U.S. Medical Costs</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2400" b="1" dirty="0" smtClean="0"/>
                        <a:t>6.5%</a:t>
                      </a:r>
                      <a:endParaRPr lang="en-US" sz="2400" b="1"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2400" b="1" dirty="0" smtClean="0"/>
                        <a:t>9.1%</a:t>
                      </a:r>
                      <a:endParaRPr lang="en-US" sz="2400" b="1" dirty="0"/>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r>
            </a:tbl>
          </a:graphicData>
        </a:graphic>
      </p:graphicFrame>
      <p:sp>
        <p:nvSpPr>
          <p:cNvPr id="3" name="Content Placeholder 2"/>
          <p:cNvSpPr>
            <a:spLocks noGrp="1"/>
          </p:cNvSpPr>
          <p:nvPr>
            <p:ph idx="1"/>
          </p:nvPr>
        </p:nvSpPr>
        <p:spPr>
          <a:xfrm>
            <a:off x="762000" y="4800600"/>
            <a:ext cx="7620000" cy="1143000"/>
          </a:xfrm>
        </p:spPr>
        <p:txBody>
          <a:bodyPr/>
          <a:lstStyle/>
          <a:p>
            <a:pPr marL="0" indent="0" algn="ctr" eaLnBrk="0" hangingPunct="0">
              <a:lnSpc>
                <a:spcPct val="90000"/>
              </a:lnSpc>
              <a:buNone/>
              <a:defRPr/>
            </a:pPr>
            <a:r>
              <a:rPr lang="en-US" b="0" dirty="0" smtClean="0">
                <a:ea typeface="MS PGothic"/>
                <a:cs typeface="MS PGothic"/>
              </a:rPr>
              <a:t>Increased prevalence, not increased per capita costs, was the main driver of the increase in costs.</a:t>
            </a:r>
            <a:endParaRPr lang="en-US" dirty="0"/>
          </a:p>
        </p:txBody>
      </p:sp>
      <p:sp>
        <p:nvSpPr>
          <p:cNvPr id="5" name="Text Placeholder 3"/>
          <p:cNvSpPr>
            <a:spLocks noGrp="1"/>
          </p:cNvSpPr>
          <p:nvPr>
            <p:ph type="body" sz="quarter" idx="10"/>
          </p:nvPr>
        </p:nvSpPr>
        <p:spPr>
          <a:xfrm>
            <a:off x="457200" y="5943600"/>
            <a:ext cx="8229600" cy="457200"/>
          </a:xfrm>
        </p:spPr>
        <p:txBody>
          <a:bodyPr/>
          <a:lstStyle/>
          <a:p>
            <a:r>
              <a:rPr lang="en-US" dirty="0" smtClean="0">
                <a:solidFill>
                  <a:schemeClr val="bg2"/>
                </a:solidFill>
                <a:ea typeface="MS PGothic"/>
                <a:cs typeface="MS PGothic"/>
              </a:rPr>
              <a:t>Finkelstein et al. Health Affairs 2009; 28:w822.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381000"/>
            <a:ext cx="8763000" cy="685800"/>
          </a:xfrm>
        </p:spPr>
        <p:txBody>
          <a:bodyPr lIns="90488" tIns="44450" rIns="90488" bIns="44450"/>
          <a:lstStyle/>
          <a:p>
            <a:pPr>
              <a:defRPr/>
            </a:pPr>
            <a:r>
              <a:rPr lang="en-US" sz="4000" b="1" dirty="0" smtClean="0">
                <a:solidFill>
                  <a:schemeClr val="bg1"/>
                </a:solidFill>
                <a:latin typeface="Arial" panose="020B0604020202020204" pitchFamily="34" charset="0"/>
                <a:cs typeface="Arial" panose="020B0604020202020204" pitchFamily="34" charset="0"/>
              </a:rPr>
              <a:t>Solutions Surround Us</a:t>
            </a:r>
          </a:p>
        </p:txBody>
      </p:sp>
      <p:sp>
        <p:nvSpPr>
          <p:cNvPr id="116739" name="Rectangle 3"/>
          <p:cNvSpPr>
            <a:spLocks noGrp="1" noChangeArrowheads="1"/>
          </p:cNvSpPr>
          <p:nvPr>
            <p:ph type="body" idx="1"/>
          </p:nvPr>
        </p:nvSpPr>
        <p:spPr>
          <a:xfrm>
            <a:off x="304800" y="1523999"/>
            <a:ext cx="3962400" cy="4724401"/>
          </a:xfrm>
        </p:spPr>
        <p:txBody>
          <a:bodyPr/>
          <a:lstStyle/>
          <a:p>
            <a:pPr>
              <a:spcAft>
                <a:spcPts val="3600"/>
              </a:spcAft>
              <a:buClr>
                <a:schemeClr val="tx1"/>
              </a:buClr>
              <a:buFont typeface="Wingdings" panose="05000000000000000000" pitchFamily="2" charset="2"/>
              <a:buChar char="§"/>
              <a:defRPr/>
            </a:pPr>
            <a:r>
              <a:rPr lang="en-US" sz="2800" b="1" dirty="0" smtClean="0">
                <a:solidFill>
                  <a:schemeClr val="bg2"/>
                </a:solidFill>
                <a:latin typeface="Arial" panose="020B0604020202020204" pitchFamily="34" charset="0"/>
                <a:cs typeface="Arial" panose="020B0604020202020204" pitchFamily="34" charset="0"/>
              </a:rPr>
              <a:t>Clinical Settings</a:t>
            </a:r>
          </a:p>
          <a:p>
            <a:pPr>
              <a:spcAft>
                <a:spcPts val="3600"/>
              </a:spcAft>
              <a:buClr>
                <a:schemeClr val="tx1"/>
              </a:buClr>
              <a:buFont typeface="Wingdings" panose="05000000000000000000" pitchFamily="2" charset="2"/>
              <a:buChar char="§"/>
              <a:defRPr/>
            </a:pPr>
            <a:r>
              <a:rPr lang="en-US" sz="2800" b="1" dirty="0" smtClean="0">
                <a:solidFill>
                  <a:schemeClr val="bg2"/>
                </a:solidFill>
                <a:latin typeface="Arial" panose="020B0604020202020204" pitchFamily="34" charset="0"/>
                <a:cs typeface="Arial" panose="020B0604020202020204" pitchFamily="34" charset="0"/>
              </a:rPr>
              <a:t>Schools</a:t>
            </a:r>
          </a:p>
          <a:p>
            <a:pPr>
              <a:spcAft>
                <a:spcPts val="3600"/>
              </a:spcAft>
              <a:buClr>
                <a:schemeClr val="tx1"/>
              </a:buClr>
              <a:buFont typeface="Wingdings" panose="05000000000000000000" pitchFamily="2" charset="2"/>
              <a:buChar char="§"/>
              <a:defRPr/>
            </a:pPr>
            <a:r>
              <a:rPr lang="en-US" sz="2800" b="1" dirty="0" smtClean="0">
                <a:solidFill>
                  <a:schemeClr val="bg2"/>
                </a:solidFill>
                <a:latin typeface="Arial" panose="020B0604020202020204" pitchFamily="34" charset="0"/>
                <a:cs typeface="Arial" panose="020B0604020202020204" pitchFamily="34" charset="0"/>
              </a:rPr>
              <a:t>Food Retail                                                 Environments </a:t>
            </a:r>
          </a:p>
          <a:p>
            <a:pPr>
              <a:spcAft>
                <a:spcPts val="3600"/>
              </a:spcAft>
              <a:buClr>
                <a:schemeClr val="tx1"/>
              </a:buClr>
              <a:buFont typeface="Wingdings" panose="05000000000000000000" pitchFamily="2" charset="2"/>
              <a:buChar char="§"/>
              <a:defRPr/>
            </a:pPr>
            <a:r>
              <a:rPr lang="en-US" sz="2800" b="1" dirty="0" smtClean="0">
                <a:solidFill>
                  <a:schemeClr val="bg2"/>
                </a:solidFill>
                <a:latin typeface="Arial" panose="020B0604020202020204" pitchFamily="34" charset="0"/>
                <a:cs typeface="Arial" panose="020B0604020202020204" pitchFamily="34" charset="0"/>
              </a:rPr>
              <a:t>Community Design</a:t>
            </a:r>
          </a:p>
        </p:txBody>
      </p:sp>
      <p:pic>
        <p:nvPicPr>
          <p:cNvPr id="5" name="Picture 4" descr="clockwise: medical utensils including a stethoscope; young girl raising her hand from her desk in a classroom; scene of San Francisco skyline; and a very colorful vending machine full of snack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5428" y="1219200"/>
            <a:ext cx="4426080" cy="4913802"/>
          </a:xfrm>
          <a:prstGeom prst="rect">
            <a:avLst/>
          </a:prstGeom>
        </p:spPr>
      </p:pic>
    </p:spTree>
    <p:extLst>
      <p:ext uri="{BB962C8B-B14F-4D97-AF65-F5344CB8AC3E}">
        <p14:creationId xmlns:p14="http://schemas.microsoft.com/office/powerpoint/2010/main" val="341020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572" y="457200"/>
            <a:ext cx="8229600" cy="715962"/>
          </a:xfrm>
        </p:spPr>
        <p:txBody>
          <a:bodyPr/>
          <a:lstStyle/>
          <a:p>
            <a:pPr>
              <a:lnSpc>
                <a:spcPct val="100000"/>
              </a:lnSpc>
            </a:pPr>
            <a:r>
              <a:rPr lang="en-US" sz="3600" dirty="0" smtClean="0">
                <a:solidFill>
                  <a:schemeClr val="bg1"/>
                </a:solidFill>
                <a:latin typeface="Arial" panose="020B0604020202020204" pitchFamily="34" charset="0"/>
                <a:cs typeface="Arial" panose="020B0604020202020204" pitchFamily="34" charset="0"/>
              </a:rPr>
              <a:t>Clinical Settings  </a:t>
            </a:r>
            <a:endParaRPr lang="en-US" sz="36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81000" y="1295400"/>
            <a:ext cx="5257800" cy="4724401"/>
          </a:xfrm>
        </p:spPr>
        <p:txBody>
          <a:bodyPr/>
          <a:lstStyle/>
          <a:p>
            <a:pPr>
              <a:spcBef>
                <a:spcPts val="0"/>
              </a:spcBef>
              <a:spcAft>
                <a:spcPts val="1800"/>
              </a:spcAft>
            </a:pPr>
            <a:r>
              <a:rPr lang="en-US" sz="2800" b="0" dirty="0" smtClean="0"/>
              <a:t>Adopt policies and practices in maternity hospitals that support breastfeeding. </a:t>
            </a:r>
            <a:endParaRPr lang="en-US" sz="2800" b="0" dirty="0"/>
          </a:p>
          <a:p>
            <a:pPr>
              <a:spcBef>
                <a:spcPts val="0"/>
              </a:spcBef>
              <a:spcAft>
                <a:spcPts val="1800"/>
              </a:spcAft>
            </a:pPr>
            <a:r>
              <a:rPr lang="en-US" sz="2800" b="0" dirty="0" smtClean="0"/>
              <a:t>Conduct regular BMI screenings; document and track in electronic                         health  records.</a:t>
            </a:r>
            <a:endParaRPr lang="en-US" sz="2800" b="0" dirty="0"/>
          </a:p>
          <a:p>
            <a:r>
              <a:rPr lang="en-US" sz="2800" b="0" dirty="0" smtClean="0">
                <a:solidFill>
                  <a:schemeClr val="tx2"/>
                </a:solidFill>
              </a:rPr>
              <a:t>Provide nutrition and physical activity counseling for high risk groups.</a:t>
            </a:r>
          </a:p>
        </p:txBody>
      </p:sp>
      <p:pic>
        <p:nvPicPr>
          <p:cNvPr id="8" name="Content Placeholder 5" descr="a team of medical professional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9200" y="1905000"/>
            <a:ext cx="3495144" cy="2554612"/>
          </a:xfrm>
          <a:prstGeom prst="ellipse">
            <a:avLst/>
          </a:prstGeom>
          <a:ln>
            <a:noFill/>
          </a:ln>
          <a:effectLst/>
        </p:spPr>
      </p:pic>
    </p:spTree>
    <p:extLst>
      <p:ext uri="{BB962C8B-B14F-4D97-AF65-F5344CB8AC3E}">
        <p14:creationId xmlns:p14="http://schemas.microsoft.com/office/powerpoint/2010/main" val="3691647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9986" name="Rectangle 2"/>
          <p:cNvSpPr>
            <a:spLocks noGrp="1" noChangeArrowheads="1"/>
          </p:cNvSpPr>
          <p:nvPr>
            <p:ph type="title"/>
          </p:nvPr>
        </p:nvSpPr>
        <p:spPr>
          <a:xfrm>
            <a:off x="0" y="228600"/>
            <a:ext cx="9144000" cy="762000"/>
          </a:xfrm>
        </p:spPr>
        <p:txBody>
          <a:bodyPr/>
          <a:lstStyle/>
          <a:p>
            <a:pPr>
              <a:lnSpc>
                <a:spcPct val="100000"/>
              </a:lnSpc>
            </a:pPr>
            <a:r>
              <a:rPr lang="en-US" sz="4000" b="1" dirty="0" smtClean="0">
                <a:solidFill>
                  <a:schemeClr val="bg1"/>
                </a:solidFill>
                <a:latin typeface="Arial" panose="020B0604020202020204" pitchFamily="34" charset="0"/>
                <a:cs typeface="Arial" panose="020B0604020202020204" pitchFamily="34" charset="0"/>
              </a:rPr>
              <a:t>Schools</a:t>
            </a:r>
            <a:endParaRPr lang="en-US" sz="4000" dirty="0">
              <a:solidFill>
                <a:schemeClr val="bg1"/>
              </a:solidFill>
              <a:latin typeface="Arial" panose="020B0604020202020204" pitchFamily="34" charset="0"/>
              <a:cs typeface="Arial" panose="020B0604020202020204" pitchFamily="34" charset="0"/>
            </a:endParaRPr>
          </a:p>
        </p:txBody>
      </p:sp>
      <p:sp>
        <p:nvSpPr>
          <p:cNvPr id="1449987" name="Rectangle 3"/>
          <p:cNvSpPr>
            <a:spLocks noGrp="1" noChangeArrowheads="1"/>
          </p:cNvSpPr>
          <p:nvPr>
            <p:ph idx="1"/>
          </p:nvPr>
        </p:nvSpPr>
        <p:spPr>
          <a:xfrm>
            <a:off x="379413" y="1143000"/>
            <a:ext cx="8458200" cy="2209800"/>
          </a:xfrm>
        </p:spPr>
        <p:txBody>
          <a:bodyPr/>
          <a:lstStyle/>
          <a:p>
            <a:pPr>
              <a:spcBef>
                <a:spcPts val="0"/>
              </a:spcBef>
              <a:spcAft>
                <a:spcPts val="3000"/>
              </a:spcAft>
              <a:buFont typeface="Wingdings" panose="05000000000000000000" pitchFamily="2" charset="2"/>
              <a:buChar char="§"/>
            </a:pPr>
            <a:r>
              <a:rPr lang="en-US" sz="2800" b="0" dirty="0" smtClean="0">
                <a:cs typeface="Arial" panose="020B0604020202020204" pitchFamily="34" charset="0"/>
              </a:rPr>
              <a:t>Meet or exceed nutrition and physical activity standards in schools and afterschool programs.</a:t>
            </a:r>
          </a:p>
          <a:p>
            <a:pPr>
              <a:spcBef>
                <a:spcPts val="0"/>
              </a:spcBef>
              <a:spcAft>
                <a:spcPts val="3000"/>
              </a:spcAft>
              <a:buFont typeface="Wingdings" panose="05000000000000000000" pitchFamily="2" charset="2"/>
              <a:buChar char="§"/>
            </a:pPr>
            <a:r>
              <a:rPr lang="en-US" sz="2800" b="0" dirty="0" smtClean="0">
                <a:cs typeface="Arial" panose="020B0604020202020204" pitchFamily="34" charset="0"/>
              </a:rPr>
              <a:t>Establish Safe Routes to School programs. </a:t>
            </a:r>
          </a:p>
          <a:p>
            <a:pPr>
              <a:spcBef>
                <a:spcPts val="0"/>
              </a:spcBef>
              <a:spcAft>
                <a:spcPts val="3000"/>
              </a:spcAft>
              <a:buFont typeface="Wingdings" panose="05000000000000000000" pitchFamily="2" charset="2"/>
              <a:buChar char="§"/>
            </a:pPr>
            <a:r>
              <a:rPr lang="en-US" sz="2800" b="0" dirty="0" smtClean="0">
                <a:cs typeface="Arial" panose="020B0604020202020204" pitchFamily="34" charset="0"/>
              </a:rPr>
              <a:t>Establish shared-use agreements to increase places for physical activity after school hours. </a:t>
            </a:r>
          </a:p>
        </p:txBody>
      </p:sp>
      <p:pic>
        <p:nvPicPr>
          <p:cNvPr id="4098" name="Picture 2" descr="playground showing young children playing a ball g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648200"/>
            <a:ext cx="8532813" cy="18288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273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57200"/>
            <a:ext cx="8229600" cy="762000"/>
          </a:xfrm>
        </p:spPr>
        <p:txBody>
          <a:bodyPr/>
          <a:lstStyle/>
          <a:p>
            <a:r>
              <a:rPr lang="en-US" sz="4000" b="1" dirty="0" smtClean="0">
                <a:solidFill>
                  <a:schemeClr val="bg1"/>
                </a:solidFill>
                <a:latin typeface="Arial" panose="020B0604020202020204" pitchFamily="34" charset="0"/>
                <a:cs typeface="Arial" panose="020B0604020202020204" pitchFamily="34" charset="0"/>
              </a:rPr>
              <a:t>Childcare and Early Education</a:t>
            </a:r>
          </a:p>
        </p:txBody>
      </p:sp>
      <p:sp>
        <p:nvSpPr>
          <p:cNvPr id="7171" name="Content Placeholder 2"/>
          <p:cNvSpPr>
            <a:spLocks noGrp="1"/>
          </p:cNvSpPr>
          <p:nvPr>
            <p:ph idx="1"/>
          </p:nvPr>
        </p:nvSpPr>
        <p:spPr>
          <a:xfrm>
            <a:off x="3505200" y="1600200"/>
            <a:ext cx="5410200" cy="4876800"/>
          </a:xfrm>
        </p:spPr>
        <p:txBody>
          <a:bodyPr/>
          <a:lstStyle/>
          <a:p>
            <a:pPr>
              <a:spcBef>
                <a:spcPts val="0"/>
              </a:spcBef>
              <a:spcAft>
                <a:spcPts val="2400"/>
              </a:spcAft>
              <a:buClr>
                <a:srgbClr val="FFC000"/>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Provide nutritious meals and snacks. </a:t>
            </a:r>
          </a:p>
          <a:p>
            <a:pPr>
              <a:spcBef>
                <a:spcPts val="0"/>
              </a:spcBef>
              <a:spcAft>
                <a:spcPts val="2400"/>
              </a:spcAft>
              <a:buClr>
                <a:srgbClr val="FFC000"/>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Engage children in adequate, age-appropriate physical activities.</a:t>
            </a:r>
          </a:p>
          <a:p>
            <a:pPr>
              <a:spcBef>
                <a:spcPts val="0"/>
              </a:spcBef>
              <a:spcAft>
                <a:spcPts val="2400"/>
              </a:spcAft>
              <a:buClr>
                <a:srgbClr val="FFC000"/>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Limit screen time.</a:t>
            </a:r>
          </a:p>
          <a:p>
            <a:pPr>
              <a:spcBef>
                <a:spcPts val="0"/>
              </a:spcBef>
              <a:spcAft>
                <a:spcPts val="2400"/>
              </a:spcAft>
              <a:buClr>
                <a:srgbClr val="FFC000"/>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Fully support breastfeeding mothers and babies.</a:t>
            </a:r>
            <a:endParaRPr lang="en-US" sz="2800" dirty="0" smtClean="0">
              <a:latin typeface="Arial" panose="020B0604020202020204" pitchFamily="34" charset="0"/>
              <a:cs typeface="Arial" panose="020B0604020202020204" pitchFamily="34" charset="0"/>
            </a:endParaRPr>
          </a:p>
        </p:txBody>
      </p:sp>
      <p:pic>
        <p:nvPicPr>
          <p:cNvPr id="7172" name="Picture 7" descr="a young girl is running down a stree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057400"/>
            <a:ext cx="2647666" cy="36957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6079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fruit and vegetable stand inside a Walgreens convenience stor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9512" y="1371600"/>
            <a:ext cx="3218688" cy="4267200"/>
          </a:xfrm>
          <a:prstGeom prst="rect">
            <a:avLst/>
          </a:prstGeom>
          <a:noFill/>
          <a:ln w="38100">
            <a:solidFill>
              <a:schemeClr val="tx1"/>
            </a:solidFill>
            <a:miter lim="800000"/>
            <a:headEnd/>
            <a:tailEnd/>
          </a:ln>
        </p:spPr>
      </p:pic>
      <p:sp>
        <p:nvSpPr>
          <p:cNvPr id="2" name="TextBox 1"/>
          <p:cNvSpPr txBox="1"/>
          <p:nvPr/>
        </p:nvSpPr>
        <p:spPr>
          <a:xfrm>
            <a:off x="532341" y="1371600"/>
            <a:ext cx="4460635" cy="4493538"/>
          </a:xfrm>
          <a:prstGeom prst="rect">
            <a:avLst/>
          </a:prstGeom>
          <a:noFill/>
        </p:spPr>
        <p:txBody>
          <a:bodyPr wrap="square" rtlCol="0">
            <a:spAutoFit/>
          </a:bodyPr>
          <a:lstStyle/>
          <a:p>
            <a:pPr marL="457200" indent="-457200">
              <a:spcAft>
                <a:spcPts val="3600"/>
              </a:spcAft>
              <a:buClr>
                <a:schemeClr val="tx1"/>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Healthy grocery options</a:t>
            </a:r>
          </a:p>
          <a:p>
            <a:pPr marL="457200" indent="-457200">
              <a:spcAft>
                <a:spcPts val="3600"/>
              </a:spcAft>
              <a:buClr>
                <a:schemeClr val="tx1"/>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Healthy concessions, vending, and cafeteria standards</a:t>
            </a:r>
          </a:p>
          <a:p>
            <a:pPr marL="457200" indent="-457200">
              <a:spcAft>
                <a:spcPts val="3600"/>
              </a:spcAft>
              <a:buClr>
                <a:schemeClr val="tx1"/>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Healthy restaurant options and kids meals</a:t>
            </a:r>
          </a:p>
          <a:p>
            <a:pPr marL="457200" indent="-457200">
              <a:spcAft>
                <a:spcPts val="3600"/>
              </a:spcAft>
              <a:buClr>
                <a:schemeClr val="tx1"/>
              </a:buClr>
              <a:buFont typeface="Wingdings" panose="05000000000000000000" pitchFamily="2" charset="2"/>
              <a:buChar char="§"/>
            </a:pPr>
            <a:r>
              <a:rPr lang="en-US" sz="2800" dirty="0" smtClean="0">
                <a:solidFill>
                  <a:schemeClr val="bg2"/>
                </a:solidFill>
                <a:latin typeface="Arial" panose="020B0604020202020204" pitchFamily="34" charset="0"/>
                <a:cs typeface="Arial" panose="020B0604020202020204" pitchFamily="34" charset="0"/>
              </a:rPr>
              <a:t>Healthy corner stores</a:t>
            </a:r>
            <a:endParaRPr lang="en-US" sz="2800" b="1" dirty="0">
              <a:solidFill>
                <a:schemeClr val="bg2"/>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457200" y="604221"/>
            <a:ext cx="8229600" cy="762000"/>
          </a:xfrm>
        </p:spPr>
        <p:txBody>
          <a:bodyPr/>
          <a:lstStyle/>
          <a:p>
            <a:pPr lvl="0" algn="ctr">
              <a:defRPr/>
            </a:pPr>
            <a:r>
              <a:rPr lang="en-US" sz="4000" cap="none" dirty="0" smtClean="0">
                <a:latin typeface="Arial" panose="020B0604020202020204" pitchFamily="34" charset="0"/>
                <a:cs typeface="Arial" panose="020B0604020202020204" pitchFamily="34" charset="0"/>
              </a:rPr>
              <a:t>Food Retail Settings </a:t>
            </a:r>
            <a:endParaRPr lang="en-US" sz="40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46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534400" cy="1295400"/>
          </a:xfrm>
        </p:spPr>
        <p:txBody>
          <a:bodyPr anchor="ctr"/>
          <a:lstStyle/>
          <a:p>
            <a:pPr>
              <a:lnSpc>
                <a:spcPct val="100000"/>
              </a:lnSpc>
            </a:pPr>
            <a:r>
              <a:rPr lang="en-US" sz="4000" dirty="0" smtClean="0">
                <a:solidFill>
                  <a:schemeClr val="bg1"/>
                </a:solidFill>
                <a:latin typeface="Arial" panose="020B0604020202020204" pitchFamily="34" charset="0"/>
                <a:cs typeface="Arial" panose="020B0604020202020204" pitchFamily="34" charset="0"/>
              </a:rPr>
              <a:t>Community Design  </a:t>
            </a:r>
            <a:endParaRPr lang="en-US" sz="4000"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752600"/>
            <a:ext cx="5105400" cy="4724400"/>
          </a:xfrm>
        </p:spPr>
        <p:txBody>
          <a:bodyPr/>
          <a:lstStyle/>
          <a:p>
            <a:pPr>
              <a:spcBef>
                <a:spcPts val="0"/>
              </a:spcBef>
              <a:spcAft>
                <a:spcPts val="1800"/>
              </a:spcAft>
              <a:buFont typeface="Wingdings" panose="05000000000000000000" pitchFamily="2" charset="2"/>
              <a:buChar char="§"/>
            </a:pPr>
            <a:r>
              <a:rPr lang="en-US" sz="2800" b="0" dirty="0">
                <a:latin typeface="Arial" panose="020B0604020202020204" pitchFamily="34" charset="0"/>
                <a:cs typeface="Arial" panose="020B0604020202020204" pitchFamily="34" charset="0"/>
              </a:rPr>
              <a:t>Complete </a:t>
            </a:r>
            <a:r>
              <a:rPr lang="en-US" sz="2800" b="0" dirty="0" smtClean="0">
                <a:latin typeface="Arial" panose="020B0604020202020204" pitchFamily="34" charset="0"/>
                <a:cs typeface="Arial" panose="020B0604020202020204" pitchFamily="34" charset="0"/>
              </a:rPr>
              <a:t>Streets</a:t>
            </a:r>
          </a:p>
          <a:p>
            <a:pPr>
              <a:spcBef>
                <a:spcPts val="0"/>
              </a:spcBef>
              <a:spcAft>
                <a:spcPts val="1800"/>
              </a:spcAft>
              <a:buFont typeface="Wingdings" panose="05000000000000000000" pitchFamily="2" charset="2"/>
              <a:buChar char="§"/>
            </a:pPr>
            <a:r>
              <a:rPr lang="en-US" sz="2800" b="0" dirty="0" smtClean="0">
                <a:latin typeface="Arial" panose="020B0604020202020204" pitchFamily="34" charset="0"/>
                <a:cs typeface="Arial" panose="020B0604020202020204" pitchFamily="34" charset="0"/>
              </a:rPr>
              <a:t>Trails </a:t>
            </a:r>
            <a:r>
              <a:rPr lang="en-US" sz="2800" b="0" dirty="0">
                <a:latin typeface="Arial" panose="020B0604020202020204" pitchFamily="34" charset="0"/>
                <a:cs typeface="Arial" panose="020B0604020202020204" pitchFamily="34" charset="0"/>
              </a:rPr>
              <a:t>&amp; </a:t>
            </a:r>
            <a:r>
              <a:rPr lang="en-US" sz="2800" b="0" dirty="0" smtClean="0">
                <a:latin typeface="Arial" panose="020B0604020202020204" pitchFamily="34" charset="0"/>
                <a:cs typeface="Arial" panose="020B0604020202020204" pitchFamily="34" charset="0"/>
              </a:rPr>
              <a:t>greenways; parks </a:t>
            </a:r>
            <a:r>
              <a:rPr lang="en-US" sz="2800" b="0" dirty="0">
                <a:latin typeface="Arial" panose="020B0604020202020204" pitchFamily="34" charset="0"/>
                <a:cs typeface="Arial" panose="020B0604020202020204" pitchFamily="34" charset="0"/>
              </a:rPr>
              <a:t>and recreational </a:t>
            </a:r>
            <a:r>
              <a:rPr lang="en-US" sz="2800" b="0" dirty="0" smtClean="0">
                <a:latin typeface="Arial" panose="020B0604020202020204" pitchFamily="34" charset="0"/>
                <a:cs typeface="Arial" panose="020B0604020202020204" pitchFamily="34" charset="0"/>
              </a:rPr>
              <a:t>facilities</a:t>
            </a:r>
          </a:p>
          <a:p>
            <a:pPr>
              <a:spcBef>
                <a:spcPts val="0"/>
              </a:spcBef>
              <a:spcAft>
                <a:spcPts val="1800"/>
              </a:spcAft>
              <a:buFont typeface="Wingdings" panose="05000000000000000000" pitchFamily="2" charset="2"/>
              <a:buChar char="§"/>
            </a:pPr>
            <a:r>
              <a:rPr lang="en-US" sz="2800" b="0" dirty="0" smtClean="0">
                <a:latin typeface="Arial" panose="020B0604020202020204" pitchFamily="34" charset="0"/>
                <a:cs typeface="Arial" panose="020B0604020202020204" pitchFamily="34" charset="0"/>
              </a:rPr>
              <a:t>Planning and zoning ordinances for healthy design</a:t>
            </a:r>
          </a:p>
        </p:txBody>
      </p:sp>
      <p:pic>
        <p:nvPicPr>
          <p:cNvPr id="6" name="Picture 5" descr="A Parcourse fitness circuit sign beside a paved pathway where two people are riding bicycles, and one person is wal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197" y="1752600"/>
            <a:ext cx="3219061" cy="3429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7674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r>
              <a:rPr lang="en-US" u="sng" dirty="0" smtClean="0">
                <a:solidFill>
                  <a:schemeClr val="bg1"/>
                </a:solidFill>
              </a:rPr>
              <a:t>www.cdc.gov/winnablebattles</a:t>
            </a:r>
            <a:endParaRPr lang="en-US" dirty="0">
              <a:solidFill>
                <a:schemeClr val="bg1"/>
              </a:solidFill>
            </a:endParaRPr>
          </a:p>
        </p:txBody>
      </p:sp>
      <p:sp>
        <p:nvSpPr>
          <p:cNvPr id="3" name="Text Placeholder 2"/>
          <p:cNvSpPr>
            <a:spLocks noGrp="1"/>
          </p:cNvSpPr>
          <p:nvPr>
            <p:ph type="body" sz="quarter" idx="11"/>
          </p:nvPr>
        </p:nvSpPr>
        <p:spPr>
          <a:prstGeom prst="rect">
            <a:avLst/>
          </a:prstGeom>
        </p:spPr>
        <p:txBody>
          <a:bodyPr/>
          <a:lstStyle/>
          <a:p>
            <a:r>
              <a:rPr lang="en-US" sz="1100" dirty="0" smtClean="0"/>
              <a:t>U.S. Department of Health and Human Services</a:t>
            </a:r>
            <a:endParaRPr lang="en-US" sz="1100" dirty="0"/>
          </a:p>
        </p:txBody>
      </p:sp>
      <p:sp>
        <p:nvSpPr>
          <p:cNvPr id="4" name="Text Placeholder 3"/>
          <p:cNvSpPr>
            <a:spLocks noGrp="1"/>
          </p:cNvSpPr>
          <p:nvPr>
            <p:ph type="body" sz="quarter" idx="12"/>
          </p:nvPr>
        </p:nvSpPr>
        <p:spPr>
          <a:prstGeom prst="rect">
            <a:avLst/>
          </a:prstGeom>
        </p:spPr>
        <p:txBody>
          <a:bodyPr/>
          <a:lstStyle/>
          <a:p>
            <a:r>
              <a:rPr lang="en-US" sz="1100" dirty="0" smtClean="0"/>
              <a:t>Centers for Disease Control and Prevention</a:t>
            </a:r>
            <a:endParaRPr lang="en-US" sz="1100" dirty="0"/>
          </a:p>
        </p:txBody>
      </p:sp>
      <p:sp>
        <p:nvSpPr>
          <p:cNvPr id="16" name="Title 15"/>
          <p:cNvSpPr>
            <a:spLocks noGrp="1"/>
          </p:cNvSpPr>
          <p:nvPr>
            <p:ph type="title"/>
          </p:nvPr>
        </p:nvSpPr>
        <p:spPr/>
        <p:txBody>
          <a:bodyPr/>
          <a:lstStyle/>
          <a:p>
            <a:r>
              <a:rPr lang="en-US" dirty="0" smtClean="0"/>
              <a:t>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Academy of Pediatrics </a:t>
            </a:r>
            <a:br>
              <a:rPr lang="en-US" dirty="0" smtClean="0"/>
            </a:br>
            <a:r>
              <a:rPr lang="en-US" dirty="0" smtClean="0"/>
              <a:t>Breastfeeding Recommendations </a:t>
            </a:r>
            <a:endParaRPr lang="en-US" dirty="0"/>
          </a:p>
        </p:txBody>
      </p:sp>
      <p:sp>
        <p:nvSpPr>
          <p:cNvPr id="3" name="Content Placeholder 2"/>
          <p:cNvSpPr>
            <a:spLocks noGrp="1"/>
          </p:cNvSpPr>
          <p:nvPr>
            <p:ph idx="1"/>
          </p:nvPr>
        </p:nvSpPr>
        <p:spPr>
          <a:xfrm>
            <a:off x="457200" y="1600201"/>
            <a:ext cx="4572000" cy="4191000"/>
          </a:xfrm>
        </p:spPr>
        <p:txBody>
          <a:bodyPr/>
          <a:lstStyle/>
          <a:p>
            <a:pPr marL="0" indent="0">
              <a:lnSpc>
                <a:spcPct val="150000"/>
              </a:lnSpc>
              <a:buNone/>
            </a:pPr>
            <a:r>
              <a:rPr lang="en-US" sz="2400" b="0" i="1" dirty="0" smtClean="0"/>
              <a:t>The American Academy of Pediatrics recommends mothers exclusively breastfeed for about the first six months of a baby's life, and then gradually add solid foods while continuing breastfeeding until at least the baby's first birthday. </a:t>
            </a:r>
          </a:p>
        </p:txBody>
      </p:sp>
      <p:pic>
        <p:nvPicPr>
          <p:cNvPr id="1029" name="Picture 5" descr="mother holding a bab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38800" y="2057400"/>
            <a:ext cx="2619376" cy="258349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356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Breastfeeding Rates </a:t>
            </a:r>
            <a:br>
              <a:rPr lang="en-US" dirty="0" smtClean="0"/>
            </a:br>
            <a:r>
              <a:rPr lang="en-US" dirty="0" smtClean="0"/>
              <a:t>Among Children Born in 2011</a:t>
            </a:r>
            <a:endParaRPr lang="en-US" dirty="0"/>
          </a:p>
        </p:txBody>
      </p:sp>
      <p:graphicFrame>
        <p:nvGraphicFramePr>
          <p:cNvPr id="7" name="Content Placeholder 6" title="Table: US Breastfeeding Rates Among Children Born in 2011"/>
          <p:cNvGraphicFramePr>
            <a:graphicFrameLocks noGrp="1"/>
          </p:cNvGraphicFramePr>
          <p:nvPr>
            <p:ph idx="1"/>
            <p:extLst>
              <p:ext uri="{D42A27DB-BD31-4B8C-83A1-F6EECF244321}">
                <p14:modId xmlns:p14="http://schemas.microsoft.com/office/powerpoint/2010/main" val="2437491969"/>
              </p:ext>
            </p:extLst>
          </p:nvPr>
        </p:nvGraphicFramePr>
        <p:xfrm>
          <a:off x="457200" y="1600200"/>
          <a:ext cx="8229600" cy="3686255"/>
        </p:xfrm>
        <a:graphic>
          <a:graphicData uri="http://schemas.openxmlformats.org/drawingml/2006/table">
            <a:tbl>
              <a:tblPr firstRow="1">
                <a:tableStyleId>{5C22544A-7EE6-4342-B048-85BDC9FD1C3A}</a:tableStyleId>
              </a:tblPr>
              <a:tblGrid>
                <a:gridCol w="1828800"/>
                <a:gridCol w="1828800"/>
                <a:gridCol w="2362200"/>
                <a:gridCol w="2209800"/>
              </a:tblGrid>
              <a:tr h="633423">
                <a:tc>
                  <a:txBody>
                    <a:bodyPr/>
                    <a:lstStyle/>
                    <a:p>
                      <a:endParaRPr lang="en-US" dirty="0"/>
                    </a:p>
                  </a:txBody>
                  <a:tcPr/>
                </a:tc>
                <a:tc>
                  <a:txBody>
                    <a:bodyPr/>
                    <a:lstStyle/>
                    <a:p>
                      <a:pPr algn="ctr"/>
                      <a:r>
                        <a:rPr lang="en-US" dirty="0" smtClean="0"/>
                        <a:t>Any BF at </a:t>
                      </a:r>
                      <a:r>
                        <a:rPr lang="en-US" baseline="0" dirty="0" smtClean="0"/>
                        <a:t>6 months</a:t>
                      </a:r>
                      <a:endParaRPr lang="en-US" dirty="0"/>
                    </a:p>
                  </a:txBody>
                  <a:tcPr/>
                </a:tc>
                <a:tc>
                  <a:txBody>
                    <a:bodyPr/>
                    <a:lstStyle/>
                    <a:p>
                      <a:pPr algn="ctr"/>
                      <a:r>
                        <a:rPr lang="en-US" dirty="0" smtClean="0"/>
                        <a:t>*Exclusive BF</a:t>
                      </a:r>
                      <a:r>
                        <a:rPr lang="en-US" baseline="0" dirty="0" smtClean="0"/>
                        <a:t> through 6 months </a:t>
                      </a:r>
                      <a:endParaRPr lang="en-US" dirty="0"/>
                    </a:p>
                  </a:txBody>
                  <a:tcPr/>
                </a:tc>
                <a:tc>
                  <a:txBody>
                    <a:bodyPr/>
                    <a:lstStyle/>
                    <a:p>
                      <a:pPr algn="ctr"/>
                      <a:r>
                        <a:rPr lang="en-US" dirty="0" smtClean="0"/>
                        <a:t>BF at 12 months</a:t>
                      </a:r>
                      <a:r>
                        <a:rPr lang="en-US" baseline="0" dirty="0" smtClean="0"/>
                        <a:t> </a:t>
                      </a:r>
                      <a:endParaRPr lang="en-US" dirty="0"/>
                    </a:p>
                  </a:txBody>
                  <a:tcPr/>
                </a:tc>
              </a:tr>
              <a:tr h="366983">
                <a:tc>
                  <a:txBody>
                    <a:bodyPr/>
                    <a:lstStyle/>
                    <a:p>
                      <a:r>
                        <a:rPr lang="en-US" dirty="0" smtClean="0">
                          <a:solidFill>
                            <a:schemeClr val="accent6"/>
                          </a:solidFill>
                        </a:rPr>
                        <a:t>US</a:t>
                      </a:r>
                      <a:r>
                        <a:rPr lang="en-US" baseline="0" dirty="0" smtClean="0">
                          <a:solidFill>
                            <a:schemeClr val="accent6"/>
                          </a:solidFill>
                        </a:rPr>
                        <a:t> National</a:t>
                      </a:r>
                      <a:endParaRPr lang="en-US" dirty="0">
                        <a:solidFill>
                          <a:schemeClr val="accent6"/>
                        </a:solidFill>
                      </a:endParaRPr>
                    </a:p>
                  </a:txBody>
                  <a:tcPr/>
                </a:tc>
                <a:tc>
                  <a:txBody>
                    <a:bodyPr/>
                    <a:lstStyle/>
                    <a:p>
                      <a:pPr algn="ctr"/>
                      <a:r>
                        <a:rPr lang="en-US" dirty="0" smtClean="0">
                          <a:solidFill>
                            <a:schemeClr val="accent6"/>
                          </a:solidFill>
                        </a:rPr>
                        <a:t>49.4%</a:t>
                      </a:r>
                    </a:p>
                  </a:txBody>
                  <a:tcPr/>
                </a:tc>
                <a:tc>
                  <a:txBody>
                    <a:bodyPr/>
                    <a:lstStyle/>
                    <a:p>
                      <a:pPr algn="ctr"/>
                      <a:r>
                        <a:rPr lang="en-US" dirty="0" smtClean="0">
                          <a:solidFill>
                            <a:schemeClr val="accent6"/>
                          </a:solidFill>
                        </a:rPr>
                        <a:t>18.8%</a:t>
                      </a:r>
                      <a:endParaRPr lang="en-US" dirty="0">
                        <a:solidFill>
                          <a:schemeClr val="accent6"/>
                        </a:solidFill>
                      </a:endParaRPr>
                    </a:p>
                  </a:txBody>
                  <a:tcPr/>
                </a:tc>
                <a:tc>
                  <a:txBody>
                    <a:bodyPr/>
                    <a:lstStyle/>
                    <a:p>
                      <a:pPr algn="ctr"/>
                      <a:r>
                        <a:rPr lang="en-US" dirty="0" smtClean="0">
                          <a:solidFill>
                            <a:schemeClr val="accent6"/>
                          </a:solidFill>
                        </a:rPr>
                        <a:t>26.7% </a:t>
                      </a:r>
                      <a:endParaRPr lang="en-US" dirty="0">
                        <a:solidFill>
                          <a:schemeClr val="accent6"/>
                        </a:solidFill>
                      </a:endParaRPr>
                    </a:p>
                  </a:txBody>
                  <a:tcPr/>
                </a:tc>
              </a:tr>
              <a:tr h="667512">
                <a:tc>
                  <a:txBody>
                    <a:bodyPr/>
                    <a:lstStyle/>
                    <a:p>
                      <a:r>
                        <a:rPr lang="en-US" sz="2000" dirty="0" smtClean="0">
                          <a:solidFill>
                            <a:schemeClr val="accent6"/>
                          </a:solidFill>
                        </a:rPr>
                        <a:t>White</a:t>
                      </a:r>
                      <a:r>
                        <a:rPr lang="en-US" sz="2000" baseline="0" dirty="0" smtClean="0">
                          <a:solidFill>
                            <a:schemeClr val="accent6"/>
                          </a:solidFill>
                        </a:rPr>
                        <a:t>                 </a:t>
                      </a:r>
                      <a:r>
                        <a:rPr lang="en-US" sz="1800" baseline="0" dirty="0" smtClean="0">
                          <a:solidFill>
                            <a:schemeClr val="accent6"/>
                          </a:solidFill>
                        </a:rPr>
                        <a:t>(Non-Hispanic)</a:t>
                      </a:r>
                      <a:endParaRPr lang="en-US" sz="1600" dirty="0">
                        <a:solidFill>
                          <a:schemeClr val="accent6"/>
                        </a:solidFill>
                      </a:endParaRPr>
                    </a:p>
                  </a:txBody>
                  <a:tcPr/>
                </a:tc>
                <a:tc>
                  <a:txBody>
                    <a:bodyPr/>
                    <a:lstStyle/>
                    <a:p>
                      <a:pPr algn="ctr"/>
                      <a:r>
                        <a:rPr lang="en-US" dirty="0" smtClean="0">
                          <a:solidFill>
                            <a:schemeClr val="accent6"/>
                          </a:solidFill>
                        </a:rPr>
                        <a:t>52.3%</a:t>
                      </a:r>
                      <a:endParaRPr lang="en-US" dirty="0">
                        <a:solidFill>
                          <a:schemeClr val="accent6"/>
                        </a:solidFill>
                      </a:endParaRPr>
                    </a:p>
                  </a:txBody>
                  <a:tcPr/>
                </a:tc>
                <a:tc>
                  <a:txBody>
                    <a:bodyPr/>
                    <a:lstStyle/>
                    <a:p>
                      <a:pPr algn="ctr"/>
                      <a:r>
                        <a:rPr lang="en-US" dirty="0" smtClean="0">
                          <a:solidFill>
                            <a:schemeClr val="accent6"/>
                          </a:solidFill>
                        </a:rPr>
                        <a:t>20.3%</a:t>
                      </a:r>
                      <a:endParaRPr lang="en-US" dirty="0">
                        <a:solidFill>
                          <a:schemeClr val="accent6"/>
                        </a:solidFill>
                      </a:endParaRPr>
                    </a:p>
                  </a:txBody>
                  <a:tcPr/>
                </a:tc>
                <a:tc>
                  <a:txBody>
                    <a:bodyPr/>
                    <a:lstStyle/>
                    <a:p>
                      <a:pPr algn="ctr"/>
                      <a:r>
                        <a:rPr lang="en-US" dirty="0" smtClean="0">
                          <a:solidFill>
                            <a:schemeClr val="accent6"/>
                          </a:solidFill>
                        </a:rPr>
                        <a:t>28.4%</a:t>
                      </a:r>
                      <a:endParaRPr lang="en-US" dirty="0">
                        <a:solidFill>
                          <a:schemeClr val="accent6"/>
                        </a:solidFill>
                      </a:endParaRPr>
                    </a:p>
                  </a:txBody>
                  <a:tcPr/>
                </a:tc>
              </a:tr>
              <a:tr h="667512">
                <a:tc>
                  <a:txBody>
                    <a:bodyPr/>
                    <a:lstStyle/>
                    <a:p>
                      <a:r>
                        <a:rPr lang="en-US" sz="2000" dirty="0" smtClean="0">
                          <a:solidFill>
                            <a:schemeClr val="accent6"/>
                          </a:solidFill>
                        </a:rPr>
                        <a:t>Black</a:t>
                      </a:r>
                      <a:r>
                        <a:rPr lang="en-US" sz="2000" baseline="0" dirty="0" smtClean="0">
                          <a:solidFill>
                            <a:schemeClr val="accent6"/>
                          </a:solidFill>
                        </a:rPr>
                        <a:t> </a:t>
                      </a:r>
                    </a:p>
                    <a:p>
                      <a:r>
                        <a:rPr lang="en-US" sz="1600" baseline="0" dirty="0" smtClean="0">
                          <a:solidFill>
                            <a:schemeClr val="accent6"/>
                          </a:solidFill>
                        </a:rPr>
                        <a:t>(</a:t>
                      </a:r>
                      <a:r>
                        <a:rPr lang="en-US" sz="1800" baseline="0" dirty="0" smtClean="0">
                          <a:solidFill>
                            <a:schemeClr val="accent6"/>
                          </a:solidFill>
                        </a:rPr>
                        <a:t>Non-Hispanic)</a:t>
                      </a:r>
                      <a:endParaRPr lang="en-US" sz="1800" dirty="0">
                        <a:solidFill>
                          <a:schemeClr val="accent6"/>
                        </a:solidFill>
                      </a:endParaRPr>
                    </a:p>
                  </a:txBody>
                  <a:tcPr/>
                </a:tc>
                <a:tc>
                  <a:txBody>
                    <a:bodyPr/>
                    <a:lstStyle/>
                    <a:p>
                      <a:pPr algn="ctr"/>
                      <a:r>
                        <a:rPr lang="en-US" dirty="0" smtClean="0">
                          <a:solidFill>
                            <a:schemeClr val="accent6"/>
                          </a:solidFill>
                        </a:rPr>
                        <a:t>35.0%</a:t>
                      </a:r>
                      <a:endParaRPr lang="en-US" dirty="0">
                        <a:solidFill>
                          <a:schemeClr val="accent6"/>
                        </a:solidFill>
                      </a:endParaRPr>
                    </a:p>
                  </a:txBody>
                  <a:tcPr/>
                </a:tc>
                <a:tc>
                  <a:txBody>
                    <a:bodyPr/>
                    <a:lstStyle/>
                    <a:p>
                      <a:pPr algn="ctr"/>
                      <a:r>
                        <a:rPr lang="en-US" dirty="0" smtClean="0">
                          <a:solidFill>
                            <a:schemeClr val="accent6"/>
                          </a:solidFill>
                        </a:rPr>
                        <a:t>13.7%</a:t>
                      </a:r>
                      <a:endParaRPr lang="en-US" dirty="0">
                        <a:solidFill>
                          <a:schemeClr val="accent6"/>
                        </a:solidFill>
                      </a:endParaRPr>
                    </a:p>
                  </a:txBody>
                  <a:tcPr/>
                </a:tc>
                <a:tc>
                  <a:txBody>
                    <a:bodyPr/>
                    <a:lstStyle/>
                    <a:p>
                      <a:pPr algn="ctr"/>
                      <a:r>
                        <a:rPr lang="en-US" dirty="0" smtClean="0">
                          <a:solidFill>
                            <a:schemeClr val="accent6"/>
                          </a:solidFill>
                        </a:rPr>
                        <a:t>16.4%</a:t>
                      </a:r>
                      <a:endParaRPr lang="en-US" dirty="0">
                        <a:solidFill>
                          <a:schemeClr val="accent6"/>
                        </a:solidFill>
                      </a:endParaRPr>
                    </a:p>
                  </a:txBody>
                  <a:tcPr/>
                </a:tc>
              </a:tr>
              <a:tr h="667512">
                <a:tc>
                  <a:txBody>
                    <a:bodyPr/>
                    <a:lstStyle/>
                    <a:p>
                      <a:r>
                        <a:rPr lang="en-US" sz="2000" dirty="0" smtClean="0">
                          <a:solidFill>
                            <a:schemeClr val="accent6"/>
                          </a:solidFill>
                        </a:rPr>
                        <a:t>Hispanic</a:t>
                      </a:r>
                      <a:r>
                        <a:rPr lang="en-US" sz="2000" baseline="0" dirty="0" smtClean="0">
                          <a:solidFill>
                            <a:schemeClr val="accent6"/>
                          </a:solidFill>
                        </a:rPr>
                        <a:t> </a:t>
                      </a:r>
                    </a:p>
                  </a:txBody>
                  <a:tcPr/>
                </a:tc>
                <a:tc>
                  <a:txBody>
                    <a:bodyPr/>
                    <a:lstStyle/>
                    <a:p>
                      <a:pPr algn="ctr"/>
                      <a:r>
                        <a:rPr lang="en-US" dirty="0" smtClean="0">
                          <a:solidFill>
                            <a:schemeClr val="accent6"/>
                          </a:solidFill>
                        </a:rPr>
                        <a:t>48.4%</a:t>
                      </a:r>
                      <a:endParaRPr lang="en-US" dirty="0">
                        <a:solidFill>
                          <a:schemeClr val="accent6"/>
                        </a:solidFill>
                      </a:endParaRPr>
                    </a:p>
                  </a:txBody>
                  <a:tcPr/>
                </a:tc>
                <a:tc>
                  <a:txBody>
                    <a:bodyPr/>
                    <a:lstStyle/>
                    <a:p>
                      <a:pPr algn="ctr"/>
                      <a:r>
                        <a:rPr lang="en-US" dirty="0" smtClean="0">
                          <a:solidFill>
                            <a:schemeClr val="accent6"/>
                          </a:solidFill>
                        </a:rPr>
                        <a:t>17.1%</a:t>
                      </a:r>
                      <a:endParaRPr lang="en-US" dirty="0">
                        <a:solidFill>
                          <a:schemeClr val="accent6"/>
                        </a:solidFill>
                      </a:endParaRPr>
                    </a:p>
                  </a:txBody>
                  <a:tcPr/>
                </a:tc>
                <a:tc>
                  <a:txBody>
                    <a:bodyPr/>
                    <a:lstStyle/>
                    <a:p>
                      <a:pPr algn="ctr"/>
                      <a:r>
                        <a:rPr lang="en-US" dirty="0" smtClean="0">
                          <a:solidFill>
                            <a:schemeClr val="accent6"/>
                          </a:solidFill>
                        </a:rPr>
                        <a:t>24.8%</a:t>
                      </a:r>
                      <a:endParaRPr lang="en-US" dirty="0">
                        <a:solidFill>
                          <a:schemeClr val="accent6"/>
                        </a:solidFill>
                      </a:endParaRPr>
                    </a:p>
                  </a:txBody>
                  <a:tcPr/>
                </a:tc>
              </a:tr>
              <a:tr h="667512">
                <a:tc>
                  <a:txBody>
                    <a:bodyPr/>
                    <a:lstStyle/>
                    <a:p>
                      <a:r>
                        <a:rPr lang="en-US" sz="2000" dirty="0" smtClean="0">
                          <a:solidFill>
                            <a:schemeClr val="accent6"/>
                          </a:solidFill>
                        </a:rPr>
                        <a:t>Asian </a:t>
                      </a:r>
                    </a:p>
                    <a:p>
                      <a:r>
                        <a:rPr lang="en-US" sz="1800" dirty="0" smtClean="0">
                          <a:solidFill>
                            <a:schemeClr val="accent6"/>
                          </a:solidFill>
                        </a:rPr>
                        <a:t>(Non-Hispanic)</a:t>
                      </a:r>
                      <a:r>
                        <a:rPr lang="en-US" sz="1800" baseline="0" dirty="0" smtClean="0">
                          <a:solidFill>
                            <a:schemeClr val="accent6"/>
                          </a:solidFill>
                        </a:rPr>
                        <a:t>  </a:t>
                      </a:r>
                      <a:endParaRPr lang="en-US" sz="1800" dirty="0" smtClean="0">
                        <a:solidFill>
                          <a:schemeClr val="accent6"/>
                        </a:solidFill>
                      </a:endParaRPr>
                    </a:p>
                  </a:txBody>
                  <a:tcPr/>
                </a:tc>
                <a:tc>
                  <a:txBody>
                    <a:bodyPr/>
                    <a:lstStyle/>
                    <a:p>
                      <a:pPr algn="ctr"/>
                      <a:r>
                        <a:rPr lang="en-US" dirty="0" smtClean="0">
                          <a:solidFill>
                            <a:schemeClr val="accent6"/>
                          </a:solidFill>
                        </a:rPr>
                        <a:t>71.2%</a:t>
                      </a:r>
                      <a:endParaRPr lang="en-US" dirty="0">
                        <a:solidFill>
                          <a:schemeClr val="accent6"/>
                        </a:solidFill>
                      </a:endParaRPr>
                    </a:p>
                  </a:txBody>
                  <a:tcPr/>
                </a:tc>
                <a:tc>
                  <a:txBody>
                    <a:bodyPr/>
                    <a:lstStyle/>
                    <a:p>
                      <a:pPr algn="ctr"/>
                      <a:r>
                        <a:rPr lang="en-US" dirty="0" smtClean="0">
                          <a:solidFill>
                            <a:schemeClr val="accent6"/>
                          </a:solidFill>
                        </a:rPr>
                        <a:t>26.6%</a:t>
                      </a:r>
                      <a:endParaRPr lang="en-US" dirty="0">
                        <a:solidFill>
                          <a:schemeClr val="accent6"/>
                        </a:solidFill>
                      </a:endParaRPr>
                    </a:p>
                  </a:txBody>
                  <a:tcPr/>
                </a:tc>
                <a:tc>
                  <a:txBody>
                    <a:bodyPr/>
                    <a:lstStyle/>
                    <a:p>
                      <a:pPr algn="ctr"/>
                      <a:r>
                        <a:rPr lang="en-US" dirty="0" smtClean="0">
                          <a:solidFill>
                            <a:schemeClr val="accent6"/>
                          </a:solidFill>
                        </a:rPr>
                        <a:t>47.3% </a:t>
                      </a:r>
                      <a:endParaRPr lang="en-US" dirty="0">
                        <a:solidFill>
                          <a:schemeClr val="accent6"/>
                        </a:solidFill>
                      </a:endParaRPr>
                    </a:p>
                  </a:txBody>
                  <a:tcPr/>
                </a:tc>
              </a:tr>
            </a:tbl>
          </a:graphicData>
        </a:graphic>
      </p:graphicFrame>
      <p:sp>
        <p:nvSpPr>
          <p:cNvPr id="4" name="Text Placeholder 3"/>
          <p:cNvSpPr>
            <a:spLocks noGrp="1"/>
          </p:cNvSpPr>
          <p:nvPr>
            <p:ph type="body" sz="quarter" idx="10"/>
          </p:nvPr>
        </p:nvSpPr>
        <p:spPr/>
        <p:txBody>
          <a:bodyPr/>
          <a:lstStyle/>
          <a:p>
            <a:r>
              <a:rPr lang="en-US" dirty="0" smtClean="0"/>
              <a:t>Source:   National Immunization Survey.  </a:t>
            </a:r>
          </a:p>
          <a:p>
            <a:r>
              <a:rPr lang="en-US" dirty="0" smtClean="0"/>
              <a:t>*Exclusive breastfeeding is defined  as ONLY breast milk – NO solids, no water, and no other liquids.  </a:t>
            </a:r>
            <a:endParaRPr lang="en-US" dirty="0"/>
          </a:p>
        </p:txBody>
      </p:sp>
    </p:spTree>
    <p:extLst>
      <p:ext uri="{BB962C8B-B14F-4D97-AF65-F5344CB8AC3E}">
        <p14:creationId xmlns:p14="http://schemas.microsoft.com/office/powerpoint/2010/main" val="1551943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Breastfeeding Support Strategies</a:t>
            </a:r>
            <a:endParaRPr lang="en-US" dirty="0"/>
          </a:p>
        </p:txBody>
      </p:sp>
      <p:sp>
        <p:nvSpPr>
          <p:cNvPr id="3" name="Content Placeholder 2"/>
          <p:cNvSpPr>
            <a:spLocks noGrp="1"/>
          </p:cNvSpPr>
          <p:nvPr>
            <p:ph idx="1"/>
          </p:nvPr>
        </p:nvSpPr>
        <p:spPr>
          <a:xfrm>
            <a:off x="457200" y="1600201"/>
            <a:ext cx="5943600" cy="4191000"/>
          </a:xfrm>
        </p:spPr>
        <p:txBody>
          <a:bodyPr/>
          <a:lstStyle/>
          <a:p>
            <a:pPr>
              <a:spcBef>
                <a:spcPts val="0"/>
              </a:spcBef>
            </a:pPr>
            <a:r>
              <a:rPr lang="en-US" sz="2400" b="0" dirty="0" smtClean="0"/>
              <a:t>Maternity care practices in hospitals </a:t>
            </a:r>
          </a:p>
          <a:p>
            <a:pPr>
              <a:spcBef>
                <a:spcPts val="0"/>
              </a:spcBef>
            </a:pPr>
            <a:r>
              <a:rPr lang="en-US" sz="2400" b="0" dirty="0" smtClean="0"/>
              <a:t>Professional education for healthcare providers</a:t>
            </a:r>
          </a:p>
          <a:p>
            <a:pPr>
              <a:spcBef>
                <a:spcPts val="0"/>
              </a:spcBef>
            </a:pPr>
            <a:r>
              <a:rPr lang="en-US" sz="2400" b="0" dirty="0" smtClean="0"/>
              <a:t>Support from health care professionals </a:t>
            </a:r>
          </a:p>
          <a:p>
            <a:pPr>
              <a:spcBef>
                <a:spcPts val="0"/>
              </a:spcBef>
            </a:pPr>
            <a:r>
              <a:rPr lang="en-US" sz="2400" b="0" dirty="0" smtClean="0"/>
              <a:t>Peer support programs </a:t>
            </a:r>
          </a:p>
          <a:p>
            <a:pPr>
              <a:spcBef>
                <a:spcPts val="0"/>
              </a:spcBef>
            </a:pPr>
            <a:r>
              <a:rPr lang="en-US" sz="2400" b="0" dirty="0" smtClean="0"/>
              <a:t>Breastfeeding support in the workplace </a:t>
            </a:r>
          </a:p>
          <a:p>
            <a:pPr>
              <a:spcBef>
                <a:spcPts val="0"/>
              </a:spcBef>
            </a:pPr>
            <a:r>
              <a:rPr lang="en-US" sz="2400" b="0" dirty="0" smtClean="0"/>
              <a:t>Breastfeeding support in childcare settings</a:t>
            </a:r>
          </a:p>
          <a:p>
            <a:pPr>
              <a:spcBef>
                <a:spcPts val="0"/>
              </a:spcBef>
            </a:pPr>
            <a:r>
              <a:rPr lang="en-US" sz="2400" b="0" dirty="0" smtClean="0"/>
              <a:t>Breastfeeding education </a:t>
            </a:r>
          </a:p>
          <a:p>
            <a:pPr>
              <a:spcBef>
                <a:spcPts val="0"/>
              </a:spcBef>
            </a:pPr>
            <a:r>
              <a:rPr lang="en-US" sz="2400" b="0" dirty="0" smtClean="0"/>
              <a:t>Social marketing campaigns </a:t>
            </a:r>
          </a:p>
          <a:p>
            <a:pPr>
              <a:spcBef>
                <a:spcPts val="0"/>
              </a:spcBef>
            </a:pPr>
            <a:r>
              <a:rPr lang="en-US" sz="2400" b="0" dirty="0" smtClean="0"/>
              <a:t>Addressing the marketing of infant formula</a:t>
            </a:r>
          </a:p>
        </p:txBody>
      </p:sp>
      <p:sp>
        <p:nvSpPr>
          <p:cNvPr id="4" name="Text Placeholder 3"/>
          <p:cNvSpPr>
            <a:spLocks noGrp="1"/>
          </p:cNvSpPr>
          <p:nvPr>
            <p:ph type="body" sz="quarter" idx="10"/>
          </p:nvPr>
        </p:nvSpPr>
        <p:spPr/>
        <p:txBody>
          <a:bodyPr/>
          <a:lstStyle/>
          <a:p>
            <a:pPr algn="r"/>
            <a:r>
              <a:rPr lang="en-US" dirty="0" smtClean="0"/>
              <a:t>The CDC Guide to Strategies to Support Breastfeeding Mothers and Babies </a:t>
            </a:r>
          </a:p>
          <a:p>
            <a:pPr algn="r"/>
            <a:r>
              <a:rPr lang="en-US" dirty="0" smtClean="0"/>
              <a:t> http://www.cdc.gov/breastfeeding/pdf/BF-Guide-508.PDF</a:t>
            </a:r>
            <a:endParaRPr lang="en-US" dirty="0"/>
          </a:p>
        </p:txBody>
      </p:sp>
      <p:pic>
        <p:nvPicPr>
          <p:cNvPr id="2050" name="Picture 2" descr="cover image from the CDC publication titled, Strategies to Prevent Obesity and Other Chronic Diseases: The CDC Guide to Strategies to Support Breastfeeding Mothers and Babi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2000864" cy="258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707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sz="2800" dirty="0" smtClean="0"/>
              <a:t>Baby-Friendly</a:t>
            </a:r>
            <a:r>
              <a:rPr lang="en-US" sz="2800" baseline="74000" dirty="0" smtClean="0"/>
              <a:t>TM</a:t>
            </a:r>
            <a:r>
              <a:rPr lang="en-US" sz="2800" dirty="0" smtClean="0"/>
              <a:t> </a:t>
            </a:r>
            <a:r>
              <a:rPr lang="en-US" sz="2800" dirty="0"/>
              <a:t>Hospital Initiative </a:t>
            </a:r>
            <a:r>
              <a:rPr lang="en-US" dirty="0"/>
              <a:t/>
            </a:r>
            <a:br>
              <a:rPr lang="en-US" dirty="0"/>
            </a:br>
            <a:r>
              <a:rPr lang="en-US" sz="2800" b="0" i="1" dirty="0" smtClean="0">
                <a:latin typeface="+mn-lt"/>
              </a:rPr>
              <a:t>The Gold Standard of Care </a:t>
            </a:r>
            <a:endParaRPr lang="en-US" b="0" i="1" dirty="0">
              <a:latin typeface="+mn-lt"/>
            </a:endParaRPr>
          </a:p>
        </p:txBody>
      </p:sp>
      <p:sp>
        <p:nvSpPr>
          <p:cNvPr id="3" name="Content Placeholder 2"/>
          <p:cNvSpPr>
            <a:spLocks noGrp="1"/>
          </p:cNvSpPr>
          <p:nvPr>
            <p:ph idx="1"/>
          </p:nvPr>
        </p:nvSpPr>
        <p:spPr/>
        <p:txBody>
          <a:bodyPr/>
          <a:lstStyle/>
          <a:p>
            <a:pPr>
              <a:spcAft>
                <a:spcPts val="1200"/>
              </a:spcAft>
            </a:pPr>
            <a:r>
              <a:rPr lang="en-US" sz="2400" b="0" dirty="0" smtClean="0"/>
              <a:t>Developed </a:t>
            </a:r>
            <a:r>
              <a:rPr lang="en-US" sz="2400" b="0" dirty="0"/>
              <a:t>by </a:t>
            </a:r>
            <a:r>
              <a:rPr lang="en-US" sz="2400" b="0" dirty="0" smtClean="0"/>
              <a:t>the World Health Organization and UNICEF to encourage increased support for breastfeeding in the healthcare system.  </a:t>
            </a:r>
          </a:p>
          <a:p>
            <a:pPr>
              <a:spcAft>
                <a:spcPts val="1200"/>
              </a:spcAft>
            </a:pPr>
            <a:r>
              <a:rPr lang="en-US" sz="2400" b="0" dirty="0" smtClean="0"/>
              <a:t>Designates hospitals as ‘Baby-Friendly’ for adopting Ten </a:t>
            </a:r>
            <a:r>
              <a:rPr lang="en-US" sz="2400" b="0" dirty="0"/>
              <a:t>Steps to Successful </a:t>
            </a:r>
            <a:r>
              <a:rPr lang="en-US" sz="2400" b="0" dirty="0" smtClean="0"/>
              <a:t>Breastfeeding.     </a:t>
            </a:r>
          </a:p>
          <a:p>
            <a:pPr>
              <a:spcAft>
                <a:spcPts val="1800"/>
              </a:spcAft>
            </a:pPr>
            <a:r>
              <a:rPr lang="en-US" sz="2400" b="0" dirty="0" smtClean="0"/>
              <a:t>CDC is helping to increase the number of hospitals designated as ‘Baby-Friendly’ every year.  </a:t>
            </a:r>
          </a:p>
          <a:p>
            <a:pPr marL="0" indent="0" algn="ctr">
              <a:buNone/>
            </a:pPr>
            <a:r>
              <a:rPr lang="en-US" sz="2400" dirty="0" smtClean="0">
                <a:solidFill>
                  <a:schemeClr val="bg1"/>
                </a:solidFill>
              </a:rPr>
              <a:t>To learn more about promoting or becoming a </a:t>
            </a:r>
          </a:p>
          <a:p>
            <a:pPr marL="0" indent="0" algn="ctr">
              <a:buNone/>
            </a:pPr>
            <a:r>
              <a:rPr lang="en-US" sz="2400" dirty="0" smtClean="0">
                <a:solidFill>
                  <a:schemeClr val="bg1"/>
                </a:solidFill>
              </a:rPr>
              <a:t>Baby-Friendly hospital, go to </a:t>
            </a:r>
            <a:r>
              <a:rPr lang="en-US" sz="2400" dirty="0" smtClean="0">
                <a:solidFill>
                  <a:schemeClr val="bg1"/>
                </a:solidFill>
                <a:hlinkClick r:id="rId3"/>
              </a:rPr>
              <a:t>www.babyfriendlyusa.org</a:t>
            </a:r>
            <a:endParaRPr lang="en-US" sz="2400" dirty="0">
              <a:solidFill>
                <a:schemeClr val="bg1"/>
              </a:solidFill>
            </a:endParaRPr>
          </a:p>
          <a:p>
            <a:pPr marL="0" indent="0" algn="ctr">
              <a:buNone/>
            </a:pPr>
            <a:endParaRPr lang="en-US" sz="2400" dirty="0">
              <a:solidFill>
                <a:schemeClr val="bg1"/>
              </a:solidFill>
            </a:endParaRPr>
          </a:p>
        </p:txBody>
      </p:sp>
    </p:spTree>
    <p:extLst>
      <p:ext uri="{BB962C8B-B14F-4D97-AF65-F5344CB8AC3E}">
        <p14:creationId xmlns:p14="http://schemas.microsoft.com/office/powerpoint/2010/main" val="4266369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accent6">
                    <a:lumMod val="90000"/>
                    <a:lumOff val="10000"/>
                  </a:schemeClr>
                </a:solidFill>
              </a:rPr>
              <a:t>How much fruit and vegetables do children need daily?</a:t>
            </a:r>
            <a:endParaRPr lang="en-US" sz="2000" dirty="0">
              <a:solidFill>
                <a:schemeClr val="accent6">
                  <a:lumMod val="90000"/>
                  <a:lumOff val="10000"/>
                </a:schemeClr>
              </a:solidFill>
            </a:endParaRPr>
          </a:p>
        </p:txBody>
      </p:sp>
      <p:pic>
        <p:nvPicPr>
          <p:cNvPr id="3" name="Picture 2" descr="chart graphically shows two tables about How much fruit and vegetables do children need daily? The amount varies by age and sex of the child."/>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04800"/>
            <a:ext cx="8489636" cy="6125432"/>
          </a:xfrm>
          <a:prstGeom prst="rect">
            <a:avLst/>
          </a:prstGeom>
        </p:spPr>
      </p:pic>
    </p:spTree>
    <p:extLst>
      <p:ext uri="{BB962C8B-B14F-4D97-AF65-F5344CB8AC3E}">
        <p14:creationId xmlns:p14="http://schemas.microsoft.com/office/powerpoint/2010/main" val="402971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CDC OD Frame Dark">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DC OD Frame Dark">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E46B3C59-B401-4142-A2B3-D7A373F63DD2}">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emplate/>
  <TotalTime>4066</TotalTime>
  <Words>4388</Words>
  <Application>Microsoft Office PowerPoint</Application>
  <PresentationFormat>On-screen Show (4:3)</PresentationFormat>
  <Paragraphs>437</Paragraphs>
  <Slides>47</Slides>
  <Notes>47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Myriad Web Pro</vt:lpstr>
      <vt:lpstr>Courier New</vt:lpstr>
      <vt:lpstr>Wingdings</vt:lpstr>
      <vt:lpstr>Calibri</vt:lpstr>
      <vt:lpstr>Arial</vt:lpstr>
      <vt:lpstr>ＭＳ Ｐゴシック</vt:lpstr>
      <vt:lpstr>Times New Roman</vt:lpstr>
      <vt:lpstr>Verdana</vt:lpstr>
      <vt:lpstr>ＭＳ Ｐゴシック</vt:lpstr>
      <vt:lpstr>CDC OD Frame Dark</vt:lpstr>
      <vt:lpstr>1_CDC OD Frame Dark</vt:lpstr>
      <vt:lpstr>Winnable Battles:  Nutrition,  Physical Activity,  &amp; Obesity</vt:lpstr>
      <vt:lpstr>Health Benefits of  Healthy Eating and Active Living                                </vt:lpstr>
      <vt:lpstr>HEALTHY NUTRITION</vt:lpstr>
      <vt:lpstr>Healthy Nutrition Starts With Breastfeeding</vt:lpstr>
      <vt:lpstr>American Academy of Pediatrics  Breastfeeding Recommendations </vt:lpstr>
      <vt:lpstr>U.S. Breastfeeding Rates  Among Children Born in 2011</vt:lpstr>
      <vt:lpstr>Breastfeeding Support Strategies</vt:lpstr>
      <vt:lpstr>Baby-FriendlyTM Hospital Initiative  The Gold Standard of Care </vt:lpstr>
      <vt:lpstr>How much fruit and vegetables do children need daily?</vt:lpstr>
      <vt:lpstr>Fruit &amp; Vegetable Consumption                          Among Children </vt:lpstr>
      <vt:lpstr>Healthy Hunger Free Kids Act of 2010:  School Provisions to Improve Nutrition</vt:lpstr>
      <vt:lpstr>How Much Fruit and Vegetables  Do Adults Need Daily? </vt:lpstr>
      <vt:lpstr>Fruit &amp; Vegetable Consumption  Among Adults</vt:lpstr>
      <vt:lpstr>Health &amp; Sustainability Guidelines  Adopted by the federal government in 2010 </vt:lpstr>
      <vt:lpstr>Guidelines Can Also Be Used By Non-Federal Government Entities  </vt:lpstr>
      <vt:lpstr>Reductions in Salt Intake Can Reduce High Blood Pressure</vt:lpstr>
      <vt:lpstr>Most Children and Adults  in the U.S.                                     Consume  Too Much Sodium</vt:lpstr>
      <vt:lpstr>Estimated Effects of Sodium Reduction on Hypertension Prevalence and Related Costs</vt:lpstr>
      <vt:lpstr>Key Strategies to Address  Sodium Reduction</vt:lpstr>
      <vt:lpstr>Tools and Guidance to Address Sodium Reduction </vt:lpstr>
      <vt:lpstr>PHYSICAL ACTIVITY</vt:lpstr>
      <vt:lpstr>Physical Activity Guidelines </vt:lpstr>
      <vt:lpstr>Physical Activity Behaviors in the U.S. </vt:lpstr>
      <vt:lpstr>Proportion of U.S. Adults Meeting Aerobic and Muscle-Strengthening Physical Activity Guidelines by State (BRFSS, 2013)</vt:lpstr>
      <vt:lpstr>Economic Consequences  Inadequate physical activity costs Americans </vt:lpstr>
      <vt:lpstr>Comprehensive School Physical Activity Program (CSPAP)</vt:lpstr>
      <vt:lpstr>How To Get Americans Moving More </vt:lpstr>
      <vt:lpstr>OBESITY</vt:lpstr>
      <vt:lpstr>Obesity is common, costly, and serious </vt:lpstr>
      <vt:lpstr> Overweight and Obesity—Adults  </vt:lpstr>
      <vt:lpstr>Body Mass Index (BMI) For Children and Teens </vt:lpstr>
      <vt:lpstr>Prevalence of Childhood Obesity in the U.S., 2011-2012</vt:lpstr>
      <vt:lpstr>Spectrum of Opportunities for Obesity Prevention in Early Care and Education Settings</vt:lpstr>
      <vt:lpstr> </vt:lpstr>
      <vt:lpstr>Let’s Move! 5 Child Care Goals </vt:lpstr>
      <vt:lpstr>Prevalence* of Self-Reported Obesity Among U.S. Adults  by State and Territory, BRFSS, 2013</vt:lpstr>
      <vt:lpstr>Prevalence of Self-Reported Obesity Among White Adults,  by State (BRFSS, 2011-2013)</vt:lpstr>
      <vt:lpstr>Prevalence of Self-Reported Obesity Among  Non-Hispanic Black Adults  by State (BRFSS, 2011-2013)</vt:lpstr>
      <vt:lpstr>Prevalence of Self-Reported Obesity Among Hispanic Adults,   by State (BRFSS, 2011-2013)</vt:lpstr>
      <vt:lpstr>Medical Costs for Adults With Obesity  Are  Rising </vt:lpstr>
      <vt:lpstr>Solutions Surround Us</vt:lpstr>
      <vt:lpstr>Clinical Settings  </vt:lpstr>
      <vt:lpstr>Schools</vt:lpstr>
      <vt:lpstr>Childcare and Early Education</vt:lpstr>
      <vt:lpstr>Food Retail Settings </vt:lpstr>
      <vt:lpstr>Community Design  </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Winnable Battles: Nutrition,  Physical Activity,  &amp; Obesity</dc:title>
  <dc:subject>Winnable Battles: Nutrition,  Physical Activity, &amp; Obesity, 2014</dc:subject>
  <dc:creator>Centers for Disease Control and Prevention (CDC)</dc:creator>
  <cp:keywords>Winnable Battles: Nutrition,  Physical Activity, &amp; Obesity; 2014; Centers for Disease Control and Prevention; CDC</cp:keywords>
  <cp:lastModifiedBy>Hendrickson, Curtis (CDC/OD/OADC) (CTR)</cp:lastModifiedBy>
  <cp:revision>372</cp:revision>
  <cp:lastPrinted>2014-11-10T22:34:21Z</cp:lastPrinted>
  <dcterms:created xsi:type="dcterms:W3CDTF">2010-02-24T18:41:10Z</dcterms:created>
  <dcterms:modified xsi:type="dcterms:W3CDTF">2014-12-04T18:01:11Z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