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1"/>
    <p:sldMasterId id="2147483809" r:id="rId2"/>
  </p:sldMasterIdLst>
  <p:notesMasterIdLst>
    <p:notesMasterId r:id="rId23"/>
  </p:notesMasterIdLst>
  <p:handoutMasterIdLst>
    <p:handoutMasterId r:id="rId24"/>
  </p:handoutMasterIdLst>
  <p:sldIdLst>
    <p:sldId id="285" r:id="rId3"/>
    <p:sldId id="289" r:id="rId4"/>
    <p:sldId id="257" r:id="rId5"/>
    <p:sldId id="291" r:id="rId6"/>
    <p:sldId id="258" r:id="rId7"/>
    <p:sldId id="290" r:id="rId8"/>
    <p:sldId id="277" r:id="rId9"/>
    <p:sldId id="278" r:id="rId10"/>
    <p:sldId id="279" r:id="rId11"/>
    <p:sldId id="281" r:id="rId12"/>
    <p:sldId id="280" r:id="rId13"/>
    <p:sldId id="282" r:id="rId14"/>
    <p:sldId id="268" r:id="rId15"/>
    <p:sldId id="287" r:id="rId16"/>
    <p:sldId id="283" r:id="rId17"/>
    <p:sldId id="284" r:id="rId18"/>
    <p:sldId id="269" r:id="rId19"/>
    <p:sldId id="270" r:id="rId20"/>
    <p:sldId id="272" r:id="rId21"/>
    <p:sldId id="288" r:id="rId22"/>
  </p:sldIdLst>
  <p:sldSz cx="9144000" cy="6858000" type="screen4x3"/>
  <p:notesSz cx="7315200" cy="9601200"/>
  <p:embeddedFontLst>
    <p:embeddedFont>
      <p:font typeface="Calibri" panose="020F0502020204030204" pitchFamily="34" charset="0"/>
      <p:regular r:id="rId25"/>
      <p:bold r:id="rId26"/>
      <p:italic r:id="rId27"/>
      <p:boldItalic r:id="rId28"/>
    </p:embeddedFont>
    <p:embeddedFont>
      <p:font typeface="Myriad Web Pro" panose="020B0503030403020204" pitchFamily="34" charset="0"/>
      <p:regular r:id="rId29"/>
      <p:bold r:id="rId30"/>
      <p:italic r:id="rId31"/>
    </p:embeddedFont>
    <p:embeddedFont>
      <p:font typeface="Century Gothic" panose="020B0502020202020204" pitchFamily="34" charset="0"/>
      <p:regular r:id="rId32"/>
      <p:bold r:id="rId33"/>
      <p:italic r:id="rId34"/>
      <p:boldItalic r:id="rId35"/>
    </p:embeddedFont>
    <p:embeddedFont>
      <p:font typeface="Palatino Linotype" panose="02040502050505030304" pitchFamily="18"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DC User" initials="CU" lastIdx="11" clrIdx="0"/>
  <p:cmAuthor id="1" name="Cory Ferdon" initials="CF" lastIdx="8"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66FF"/>
    <a:srgbClr val="538CFF"/>
    <a:srgbClr val="565656"/>
    <a:srgbClr val="FF470D"/>
    <a:srgbClr val="CC3300"/>
    <a:srgbClr val="FF9933"/>
    <a:srgbClr val="66CC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8" autoAdjust="0"/>
    <p:restoredTop sz="86491" autoAdjust="0"/>
  </p:normalViewPr>
  <p:slideViewPr>
    <p:cSldViewPr>
      <p:cViewPr varScale="1">
        <p:scale>
          <a:sx n="92" d="100"/>
          <a:sy n="92" d="100"/>
        </p:scale>
        <p:origin x="-1182" y="-96"/>
      </p:cViewPr>
      <p:guideLst>
        <p:guide orient="horz" pos="2160"/>
        <p:guide pos="2880"/>
      </p:guideLst>
    </p:cSldViewPr>
  </p:slideViewPr>
  <p:outlineViewPr>
    <p:cViewPr>
      <p:scale>
        <a:sx n="33" d="100"/>
        <a:sy n="33" d="100"/>
      </p:scale>
      <p:origin x="0" y="1092"/>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65" d="100"/>
          <a:sy n="65" d="100"/>
        </p:scale>
        <p:origin x="-1902"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FA1174BB-FAB3-47C4-B8E4-829813DEEA3E}" type="datetimeFigureOut">
              <a:rPr lang="en-US" smtClean="0"/>
              <a:pPr/>
              <a:t>11/19/2014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BCA4F511-D6A9-4676-AEEF-96EB78303F34}" type="slidenum">
              <a:rPr lang="en-US" smtClean="0"/>
              <a:pPr/>
              <a:t>‹#›</a:t>
            </a:fld>
            <a:endParaRPr lang="en-US"/>
          </a:p>
        </p:txBody>
      </p:sp>
    </p:spTree>
    <p:extLst>
      <p:ext uri="{BB962C8B-B14F-4D97-AF65-F5344CB8AC3E}">
        <p14:creationId xmlns:p14="http://schemas.microsoft.com/office/powerpoint/2010/main" val="2960615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AD0E2DCB-2CFD-4B74-A1BF-5F3BC9AC6054}" type="datetimeFigureOut">
              <a:rPr lang="en-US" smtClean="0"/>
              <a:t>11/19/2014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78A5A7E9-7AC5-4C8A-B589-C6858F088304}" type="slidenum">
              <a:rPr lang="en-US" smtClean="0"/>
              <a:t>‹#›</a:t>
            </a:fld>
            <a:endParaRPr lang="en-US"/>
          </a:p>
        </p:txBody>
      </p:sp>
    </p:spTree>
    <p:extLst>
      <p:ext uri="{BB962C8B-B14F-4D97-AF65-F5344CB8AC3E}">
        <p14:creationId xmlns:p14="http://schemas.microsoft.com/office/powerpoint/2010/main" val="2922274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Understanding the overlapping causes of violence and the things that can protect people and communities is important, and can help CDC, its partners, and other working in the field of violence prevention better address violence in all its forms. The purpose of “Connecting the Dots: An Overview of the</a:t>
            </a:r>
            <a:r>
              <a:rPr lang="en-US" sz="1200" kern="1200" baseline="0" dirty="0" smtClean="0">
                <a:solidFill>
                  <a:schemeClr val="tx1"/>
                </a:solidFill>
                <a:effectLst/>
                <a:latin typeface="+mn-lt"/>
                <a:ea typeface="+mn-ea"/>
                <a:cs typeface="+mn-cs"/>
              </a:rPr>
              <a:t> Links Between Multiple Forms of Violence” </a:t>
            </a:r>
            <a:r>
              <a:rPr lang="en-US" sz="1200" kern="1200" dirty="0" smtClean="0">
                <a:solidFill>
                  <a:schemeClr val="tx1"/>
                </a:solidFill>
                <a:effectLst/>
                <a:latin typeface="+mn-lt"/>
                <a:ea typeface="+mn-ea"/>
                <a:cs typeface="+mn-cs"/>
              </a:rPr>
              <a:t>is to translate the research about the connections between different forms of violence and describe how these connections affect communities. It</a:t>
            </a:r>
            <a:r>
              <a:rPr lang="en-US" sz="1200" kern="1200" baseline="0" dirty="0" smtClean="0">
                <a:solidFill>
                  <a:schemeClr val="tx1"/>
                </a:solidFill>
                <a:effectLst/>
                <a:latin typeface="+mn-lt"/>
                <a:ea typeface="+mn-ea"/>
                <a:cs typeface="+mn-cs"/>
              </a:rPr>
              <a:t> is hoped that t</a:t>
            </a:r>
            <a:r>
              <a:rPr lang="en-US" sz="1200" kern="1200" dirty="0" smtClean="0">
                <a:solidFill>
                  <a:schemeClr val="tx1"/>
                </a:solidFill>
                <a:effectLst/>
                <a:latin typeface="+mn-lt"/>
                <a:ea typeface="+mn-ea"/>
                <a:cs typeface="+mn-cs"/>
              </a:rPr>
              <a:t>his information will help violence prevention practitioners think strategically and creatively about ways to prevent all types of violence from occurring in the first place, and opportunities to coordinate and integrate responses to violence in a way that recognizes these connections and considers the individual in the context of their home environment, neighborhood, and larger community.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purpose of this presentation</a:t>
            </a:r>
            <a:r>
              <a:rPr lang="en-US" sz="1200" kern="1200" baseline="0" dirty="0" smtClean="0">
                <a:solidFill>
                  <a:schemeClr val="tx1"/>
                </a:solidFill>
                <a:effectLst/>
                <a:latin typeface="+mn-lt"/>
                <a:ea typeface="+mn-ea"/>
                <a:cs typeface="+mn-cs"/>
              </a:rPr>
              <a:t> is to provide an overview of the content from the “Connecting the Dots” brief in a “user friendly” presentation format. It is hoped that this format will be useful for violence prevention practitioners and their partners as they make the case for a coordinated approach to preventing multiple forms of violence.</a:t>
            </a:r>
            <a:endParaRPr lang="en-US" dirty="0"/>
          </a:p>
        </p:txBody>
      </p:sp>
      <p:sp>
        <p:nvSpPr>
          <p:cNvPr id="4" name="Slide Number Placeholder 3"/>
          <p:cNvSpPr>
            <a:spLocks noGrp="1"/>
          </p:cNvSpPr>
          <p:nvPr>
            <p:ph type="sldNum" sz="quarter" idx="10"/>
          </p:nvPr>
        </p:nvSpPr>
        <p:spPr/>
        <p:txBody>
          <a:bodyPr/>
          <a:lstStyle/>
          <a:p>
            <a:fld id="{78A5A7E9-7AC5-4C8A-B589-C6858F088304}" type="slidenum">
              <a:rPr lang="en-US" smtClean="0"/>
              <a:t>2</a:t>
            </a:fld>
            <a:endParaRPr lang="en-US"/>
          </a:p>
        </p:txBody>
      </p:sp>
    </p:spTree>
    <p:extLst>
      <p:ext uri="{BB962C8B-B14F-4D97-AF65-F5344CB8AC3E}">
        <p14:creationId xmlns:p14="http://schemas.microsoft.com/office/powerpoint/2010/main" val="329580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 protective factors listed in this table are general categories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way each protective factor was operationalized/measured may vary across the different forms of violence and from study to study.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For more information on how each factor was measured, please refer to the </a:t>
            </a:r>
            <a:r>
              <a:rPr lang="en-US" baseline="0" dirty="0" smtClean="0"/>
              <a:t> “Connecting the Dots: An Overview of the Links between Mulitple Forms of Violence” publication</a:t>
            </a:r>
            <a:r>
              <a:rPr lang="en-US" sz="1200" kern="1200" baseline="0" dirty="0" smtClean="0">
                <a:solidFill>
                  <a:schemeClr val="tx1"/>
                </a:solidFill>
                <a:effectLst/>
                <a:latin typeface="+mn-lt"/>
                <a:ea typeface="+mn-ea"/>
                <a:cs typeface="+mn-cs"/>
              </a:rPr>
              <a:t> where references for each study can be found.</a:t>
            </a:r>
          </a:p>
        </p:txBody>
      </p:sp>
      <p:sp>
        <p:nvSpPr>
          <p:cNvPr id="4" name="Slide Number Placeholder 3"/>
          <p:cNvSpPr>
            <a:spLocks noGrp="1"/>
          </p:cNvSpPr>
          <p:nvPr>
            <p:ph type="sldNum" sz="quarter" idx="10"/>
          </p:nvPr>
        </p:nvSpPr>
        <p:spPr/>
        <p:txBody>
          <a:bodyPr/>
          <a:lstStyle/>
          <a:p>
            <a:fld id="{78A5A7E9-7AC5-4C8A-B589-C6858F088304}" type="slidenum">
              <a:rPr lang="en-US" smtClean="0"/>
              <a:t>11</a:t>
            </a:fld>
            <a:endParaRPr lang="en-US"/>
          </a:p>
        </p:txBody>
      </p:sp>
    </p:spTree>
    <p:extLst>
      <p:ext uri="{BB962C8B-B14F-4D97-AF65-F5344CB8AC3E}">
        <p14:creationId xmlns:p14="http://schemas.microsoft.com/office/powerpoint/2010/main" val="2518013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 risk factors listed in this table are general categories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way each risk factor was operationalized/measured may vary across the different forms of violence and from study to study.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For more information on how each factor was measured, please refer to the </a:t>
            </a:r>
            <a:r>
              <a:rPr lang="en-US" baseline="0" dirty="0" smtClean="0"/>
              <a:t> “Connecting the Dots: An Overview of the Links between Mulitple Forms of Violence” publication</a:t>
            </a:r>
            <a:r>
              <a:rPr lang="en-US" sz="1200" kern="1200" baseline="0" dirty="0" smtClean="0">
                <a:solidFill>
                  <a:schemeClr val="tx1"/>
                </a:solidFill>
                <a:effectLst/>
                <a:latin typeface="+mn-lt"/>
                <a:ea typeface="+mn-ea"/>
                <a:cs typeface="+mn-cs"/>
              </a:rPr>
              <a:t> where references for each study can be found.</a:t>
            </a:r>
          </a:p>
        </p:txBody>
      </p:sp>
      <p:sp>
        <p:nvSpPr>
          <p:cNvPr id="4" name="Slide Number Placeholder 3"/>
          <p:cNvSpPr>
            <a:spLocks noGrp="1"/>
          </p:cNvSpPr>
          <p:nvPr>
            <p:ph type="sldNum" sz="quarter" idx="10"/>
          </p:nvPr>
        </p:nvSpPr>
        <p:spPr/>
        <p:txBody>
          <a:bodyPr/>
          <a:lstStyle/>
          <a:p>
            <a:fld id="{78A5A7E9-7AC5-4C8A-B589-C6858F088304}" type="slidenum">
              <a:rPr lang="en-US" smtClean="0"/>
              <a:t>12</a:t>
            </a:fld>
            <a:endParaRPr lang="en-US"/>
          </a:p>
        </p:txBody>
      </p:sp>
    </p:spTree>
    <p:extLst>
      <p:ext uri="{BB962C8B-B14F-4D97-AF65-F5344CB8AC3E}">
        <p14:creationId xmlns:p14="http://schemas.microsoft.com/office/powerpoint/2010/main" val="2518013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It</a:t>
            </a:r>
            <a:r>
              <a:rPr lang="en-US" sz="1200" b="1" kern="1200" baseline="0" dirty="0" smtClean="0">
                <a:solidFill>
                  <a:schemeClr val="tx1"/>
                </a:solidFill>
                <a:effectLst/>
                <a:latin typeface="+mn-lt"/>
                <a:ea typeface="+mn-ea"/>
                <a:cs typeface="+mn-cs"/>
              </a:rPr>
              <a:t> is important to note that while being a survivor of one form of violence increases the likelihood that an individual will experience another form of violence, </a:t>
            </a:r>
            <a:r>
              <a:rPr lang="en-US" sz="1200" b="1" u="sng" kern="1200" baseline="0" dirty="0" smtClean="0">
                <a:solidFill>
                  <a:schemeClr val="tx1"/>
                </a:solidFill>
                <a:effectLst/>
                <a:latin typeface="+mn-lt"/>
                <a:ea typeface="+mn-ea"/>
                <a:cs typeface="+mn-cs"/>
              </a:rPr>
              <a:t>being a victim of multiple forms of violence is not inevitable</a:t>
            </a:r>
            <a:r>
              <a:rPr lang="en-US" sz="1200" b="1" kern="1200" dirty="0" smtClean="0">
                <a:solidFill>
                  <a:schemeClr val="tx1"/>
                </a:solidFill>
                <a:effectLst/>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78A5A7E9-7AC5-4C8A-B589-C6858F088304}" type="slidenum">
              <a:rPr lang="en-US" smtClean="0"/>
              <a:t>13</a:t>
            </a:fld>
            <a:endParaRPr lang="en-US"/>
          </a:p>
        </p:txBody>
      </p:sp>
    </p:spTree>
    <p:extLst>
      <p:ext uri="{BB962C8B-B14F-4D97-AF65-F5344CB8AC3E}">
        <p14:creationId xmlns:p14="http://schemas.microsoft.com/office/powerpoint/2010/main" val="162071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It</a:t>
            </a:r>
            <a:r>
              <a:rPr lang="en-US" sz="1200" b="1" kern="1200" baseline="0" dirty="0" smtClean="0">
                <a:solidFill>
                  <a:schemeClr val="tx1"/>
                </a:solidFill>
                <a:effectLst/>
                <a:latin typeface="+mn-lt"/>
                <a:ea typeface="+mn-ea"/>
                <a:cs typeface="+mn-cs"/>
              </a:rPr>
              <a:t> is important to note that while being a survivor of one form of violence increases the likelihood that an individual will experience another form of violence, </a:t>
            </a:r>
            <a:r>
              <a:rPr lang="en-US" sz="1200" b="1" u="sng" kern="1200" baseline="0" dirty="0" smtClean="0">
                <a:solidFill>
                  <a:schemeClr val="tx1"/>
                </a:solidFill>
                <a:effectLst/>
                <a:latin typeface="+mn-lt"/>
                <a:ea typeface="+mn-ea"/>
                <a:cs typeface="+mn-cs"/>
              </a:rPr>
              <a:t>being a victim of multiple forms of violence is not inevitable</a:t>
            </a:r>
            <a:r>
              <a:rPr lang="en-US" sz="1200" b="1"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8A5A7E9-7AC5-4C8A-B589-C6858F088304}" type="slidenum">
              <a:rPr lang="en-US" smtClean="0"/>
              <a:t>14</a:t>
            </a:fld>
            <a:endParaRPr lang="en-US"/>
          </a:p>
        </p:txBody>
      </p:sp>
    </p:spTree>
    <p:extLst>
      <p:ext uri="{BB962C8B-B14F-4D97-AF65-F5344CB8AC3E}">
        <p14:creationId xmlns:p14="http://schemas.microsoft.com/office/powerpoint/2010/main" val="1231826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u="none" dirty="0" smtClean="0">
                <a:solidFill>
                  <a:schemeClr val="accent1"/>
                </a:solidFill>
                <a:latin typeface="+mn-lt"/>
              </a:rPr>
              <a:t>The</a:t>
            </a:r>
            <a:r>
              <a:rPr lang="en-US" sz="1400" b="0" u="none" baseline="0" dirty="0" smtClean="0">
                <a:solidFill>
                  <a:schemeClr val="accent1"/>
                </a:solidFill>
                <a:latin typeface="+mn-lt"/>
              </a:rPr>
              <a:t> Adverse Childhood Experiences (ACE) study </a:t>
            </a:r>
            <a:r>
              <a:rPr lang="en-US" sz="1400" dirty="0" smtClean="0">
                <a:effectLst/>
              </a:rPr>
              <a:t>is one of the largest investigations ever conducted to assess associations between childhood maltreatment and later-life health and well-being. The study is a collaboration between the Centers for Disease Control and Prevention and Kaiser Permanente's Health Appraisal Clinic in San Diego.</a:t>
            </a:r>
            <a:r>
              <a:rPr lang="en-US" sz="1400" baseline="0" dirty="0" smtClean="0">
                <a:effectLst/>
              </a:rPr>
              <a:t> </a:t>
            </a:r>
            <a:r>
              <a:rPr lang="en-US" sz="1400" dirty="0" smtClean="0">
                <a:effectLst/>
              </a:rPr>
              <a:t>More than 17,000 Health Maintenance Organization (HMO) members undergoing a comprehensive physical examination chose to provide detailed information about their childhood experience of abuse, neglect, and family dysfunction. The ACE Study findings suggest that certain experiences are major risk factors for the leading causes of illness and death as well as poor quality of life in the United States. It is critical to understand how some of the worst health and social problems in our nation can arise as a consequence of adverse childhood experiences.</a:t>
            </a:r>
            <a:r>
              <a:rPr lang="en-US" sz="1400" baseline="0" dirty="0" smtClean="0">
                <a:effectLst/>
              </a:rPr>
              <a:t> </a:t>
            </a:r>
            <a:r>
              <a:rPr lang="en-US" sz="1400" dirty="0" smtClean="0">
                <a:effectLst/>
              </a:rPr>
              <a:t>Realizing these connections is likely to improve efforts towards prevention and recovery. </a:t>
            </a:r>
          </a:p>
          <a:p>
            <a:endParaRPr lang="en-US" sz="1400" dirty="0" smtClean="0">
              <a:effectLst/>
            </a:endParaRPr>
          </a:p>
          <a:p>
            <a:r>
              <a:rPr lang="en-US" sz="1400" b="0" u="none" dirty="0" smtClean="0">
                <a:solidFill>
                  <a:schemeClr val="accent1"/>
                </a:solidFill>
                <a:latin typeface="+mn-lt"/>
              </a:rPr>
              <a:t>ACEs measured</a:t>
            </a:r>
            <a:r>
              <a:rPr lang="en-US" sz="1400" b="0" u="none" baseline="0" dirty="0" smtClean="0">
                <a:solidFill>
                  <a:schemeClr val="accent1"/>
                </a:solidFill>
                <a:latin typeface="+mn-lt"/>
              </a:rPr>
              <a:t> included: 1) </a:t>
            </a:r>
            <a:r>
              <a:rPr lang="en-US" sz="1400" b="0" u="none" dirty="0" smtClean="0">
                <a:solidFill>
                  <a:schemeClr val="accent1"/>
                </a:solidFill>
                <a:latin typeface="+mn-lt"/>
              </a:rPr>
              <a:t>Household Dysfunction</a:t>
            </a:r>
            <a:r>
              <a:rPr lang="en-US" sz="1400" b="0" u="none" baseline="0" dirty="0" smtClean="0">
                <a:solidFill>
                  <a:schemeClr val="accent1"/>
                </a:solidFill>
                <a:latin typeface="+mn-lt"/>
              </a:rPr>
              <a:t> (parental s</a:t>
            </a:r>
            <a:r>
              <a:rPr lang="en-US" sz="1400" b="0" u="none" dirty="0" smtClean="0">
                <a:solidFill>
                  <a:schemeClr val="accent1"/>
                </a:solidFill>
                <a:latin typeface="+mn-lt"/>
              </a:rPr>
              <a:t>ubstance abuse, parental separation/divorce,</a:t>
            </a:r>
            <a:r>
              <a:rPr lang="en-US" sz="1400" b="0" u="none" baseline="0" dirty="0" smtClean="0">
                <a:solidFill>
                  <a:schemeClr val="accent1"/>
                </a:solidFill>
                <a:latin typeface="+mn-lt"/>
              </a:rPr>
              <a:t> parental mental illness, witnessing intimate partner violence, parental criminal behavior); 2) </a:t>
            </a:r>
            <a:r>
              <a:rPr lang="en-US" sz="1400" b="0" u="none" dirty="0" smtClean="0">
                <a:solidFill>
                  <a:schemeClr val="accent1"/>
                </a:solidFill>
                <a:latin typeface="+mn-lt"/>
              </a:rPr>
              <a:t>Child</a:t>
            </a:r>
            <a:r>
              <a:rPr lang="en-US" sz="1400" b="0" u="none" baseline="0" dirty="0" smtClean="0">
                <a:solidFill>
                  <a:schemeClr val="accent1"/>
                </a:solidFill>
                <a:latin typeface="+mn-lt"/>
              </a:rPr>
              <a:t> </a:t>
            </a:r>
            <a:r>
              <a:rPr lang="en-US" sz="1400" b="0" u="none" dirty="0" smtClean="0">
                <a:solidFill>
                  <a:schemeClr val="accent1"/>
                </a:solidFill>
                <a:latin typeface="+mn-lt"/>
              </a:rPr>
              <a:t>Abuse</a:t>
            </a:r>
            <a:r>
              <a:rPr lang="en-US" sz="1400" b="0" u="none" baseline="0" dirty="0" smtClean="0">
                <a:solidFill>
                  <a:schemeClr val="accent1"/>
                </a:solidFill>
                <a:latin typeface="+mn-lt"/>
              </a:rPr>
              <a:t> (</a:t>
            </a:r>
            <a:r>
              <a:rPr lang="en-US" sz="1200" b="0" u="none" dirty="0" smtClean="0">
                <a:latin typeface="+mn-lt"/>
              </a:rPr>
              <a:t>Psychological, Physical, Sexual abuse); 3) Child</a:t>
            </a:r>
            <a:r>
              <a:rPr lang="en-US" sz="1200" b="0" u="none" baseline="0" dirty="0" smtClean="0">
                <a:latin typeface="+mn-lt"/>
              </a:rPr>
              <a:t> Neglect: (</a:t>
            </a:r>
            <a:r>
              <a:rPr lang="en-US" sz="1200" baseline="0" dirty="0" smtClean="0">
                <a:latin typeface="+mn-lt"/>
              </a:rPr>
              <a:t>Emotional, Physical)</a:t>
            </a:r>
          </a:p>
          <a:p>
            <a:endParaRPr lang="en-US" sz="1200" baseline="0" dirty="0" smtClean="0">
              <a:effectLst/>
              <a:latin typeface="+mn-lt"/>
            </a:endParaRPr>
          </a:p>
          <a:p>
            <a:r>
              <a:rPr lang="en-US" sz="1200" baseline="0" dirty="0" smtClean="0">
                <a:effectLst/>
                <a:latin typeface="+mn-lt"/>
              </a:rPr>
              <a:t>This slide presents some of the key findings from the ACEs study, showing the link between early childhood adversity and a wide range of negative health outcomes.</a:t>
            </a:r>
          </a:p>
          <a:p>
            <a:endParaRPr lang="en-US" sz="1200" baseline="0" dirty="0" smtClean="0">
              <a:effectLst/>
              <a:latin typeface="+mn-lt"/>
            </a:endParaRPr>
          </a:p>
          <a:p>
            <a:r>
              <a:rPr lang="en-US" sz="1400" dirty="0" smtClean="0">
                <a:effectLst/>
              </a:rPr>
              <a:t>For more information on the ACEs Study please visit: http://www.cdc.gov/violenceprevention/acestudy/</a:t>
            </a:r>
          </a:p>
        </p:txBody>
      </p:sp>
      <p:sp>
        <p:nvSpPr>
          <p:cNvPr id="4" name="Slide Number Placeholder 3"/>
          <p:cNvSpPr>
            <a:spLocks noGrp="1"/>
          </p:cNvSpPr>
          <p:nvPr>
            <p:ph type="sldNum" sz="quarter" idx="10"/>
          </p:nvPr>
        </p:nvSpPr>
        <p:spPr/>
        <p:txBody>
          <a:bodyPr/>
          <a:lstStyle/>
          <a:p>
            <a:fld id="{78A5A7E9-7AC5-4C8A-B589-C6858F088304}" type="slidenum">
              <a:rPr lang="en-US" smtClean="0"/>
              <a:t>15</a:t>
            </a:fld>
            <a:endParaRPr lang="en-US"/>
          </a:p>
        </p:txBody>
      </p:sp>
    </p:spTree>
    <p:extLst>
      <p:ext uri="{BB962C8B-B14F-4D97-AF65-F5344CB8AC3E}">
        <p14:creationId xmlns:p14="http://schemas.microsoft.com/office/powerpoint/2010/main" val="3166852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latin typeface="+mn-lt"/>
              </a:rPr>
              <a:t>Cumulative Risk: As the number of ACEs</a:t>
            </a:r>
            <a:r>
              <a:rPr lang="en-US" sz="1200" baseline="0" dirty="0" smtClean="0">
                <a:latin typeface="+mn-lt"/>
              </a:rPr>
              <a:t> an individual experiences goes up, so does that individuals’ risk for experiencing negative behaviors/outcomes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smtClean="0">
                <a:latin typeface="+mn-lt"/>
              </a:rPr>
              <a:t>Graphic taken from the ACEs infographic: http://vetoviolence.cdc.gov/childmaltreatment/phl/resource_center_infographic.html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latin typeface="+mn-l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latin typeface="+mn-lt"/>
              </a:rPr>
              <a:t>For more information</a:t>
            </a:r>
            <a:r>
              <a:rPr lang="en-US" sz="1200" baseline="0" dirty="0" smtClean="0">
                <a:latin typeface="+mn-lt"/>
              </a:rPr>
              <a:t> on the ACEs study, visit: http://www.cdc.gov/violenceprevention/acestudy/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A5A7E9-7AC5-4C8A-B589-C6858F088304}" type="slidenum">
              <a:rPr lang="en-US" smtClean="0"/>
              <a:t>16</a:t>
            </a:fld>
            <a:endParaRPr lang="en-US"/>
          </a:p>
        </p:txBody>
      </p:sp>
    </p:spTree>
    <p:extLst>
      <p:ext uri="{BB962C8B-B14F-4D97-AF65-F5344CB8AC3E}">
        <p14:creationId xmlns:p14="http://schemas.microsoft.com/office/powerpoint/2010/main" val="2832266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effectLst/>
                <a:latin typeface="+mn-lt"/>
                <a:ea typeface="+mn-ea"/>
                <a:cs typeface="+mn-cs"/>
              </a:rPr>
              <a:t>It</a:t>
            </a:r>
            <a:r>
              <a:rPr lang="en-US" sz="1200" b="1" kern="1200" baseline="0" dirty="0" smtClean="0">
                <a:solidFill>
                  <a:schemeClr val="tx1"/>
                </a:solidFill>
                <a:effectLst/>
                <a:latin typeface="+mn-lt"/>
                <a:ea typeface="+mn-ea"/>
                <a:cs typeface="+mn-cs"/>
              </a:rPr>
              <a:t> is important to note that </a:t>
            </a:r>
            <a:r>
              <a:rPr lang="en-US" sz="1200" b="1" u="sng" kern="1200" dirty="0" smtClean="0">
                <a:solidFill>
                  <a:schemeClr val="tx1"/>
                </a:solidFill>
                <a:effectLst/>
                <a:latin typeface="+mn-lt"/>
                <a:ea typeface="+mn-ea"/>
                <a:cs typeface="+mn-cs"/>
              </a:rPr>
              <a:t>most people who are victims of violence do not act violently</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However, people who experience or are exposed to one form of violence are at a higher risk for both being a victim of other forms of violence and for inflicting harm on others.</a:t>
            </a:r>
          </a:p>
          <a:p>
            <a:endParaRPr lang="en-US" dirty="0"/>
          </a:p>
        </p:txBody>
      </p:sp>
      <p:sp>
        <p:nvSpPr>
          <p:cNvPr id="4" name="Slide Number Placeholder 3"/>
          <p:cNvSpPr>
            <a:spLocks noGrp="1"/>
          </p:cNvSpPr>
          <p:nvPr>
            <p:ph type="sldNum" sz="quarter" idx="10"/>
          </p:nvPr>
        </p:nvSpPr>
        <p:spPr/>
        <p:txBody>
          <a:bodyPr/>
          <a:lstStyle/>
          <a:p>
            <a:fld id="{78A5A7E9-7AC5-4C8A-B589-C6858F088304}" type="slidenum">
              <a:rPr lang="en-US" smtClean="0"/>
              <a:t>17</a:t>
            </a:fld>
            <a:endParaRPr lang="en-US"/>
          </a:p>
        </p:txBody>
      </p:sp>
    </p:spTree>
    <p:extLst>
      <p:ext uri="{BB962C8B-B14F-4D97-AF65-F5344CB8AC3E}">
        <p14:creationId xmlns:p14="http://schemas.microsoft.com/office/powerpoint/2010/main" val="73008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A5A7E9-7AC5-4C8A-B589-C6858F088304}" type="slidenum">
              <a:rPr lang="en-US" smtClean="0"/>
              <a:t>18</a:t>
            </a:fld>
            <a:endParaRPr lang="en-US"/>
          </a:p>
        </p:txBody>
      </p:sp>
    </p:spTree>
    <p:extLst>
      <p:ext uri="{BB962C8B-B14F-4D97-AF65-F5344CB8AC3E}">
        <p14:creationId xmlns:p14="http://schemas.microsoft.com/office/powerpoint/2010/main" val="655550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A5A7E9-7AC5-4C8A-B589-C6858F088304}" type="slidenum">
              <a:rPr lang="en-US" smtClean="0"/>
              <a:t>19</a:t>
            </a:fld>
            <a:endParaRPr lang="en-US"/>
          </a:p>
        </p:txBody>
      </p:sp>
    </p:spTree>
    <p:extLst>
      <p:ext uri="{BB962C8B-B14F-4D97-AF65-F5344CB8AC3E}">
        <p14:creationId xmlns:p14="http://schemas.microsoft.com/office/powerpoint/2010/main" val="1858247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A5A7E9-7AC5-4C8A-B589-C6858F088304}" type="slidenum">
              <a:rPr lang="en-US" smtClean="0"/>
              <a:t>20</a:t>
            </a:fld>
            <a:endParaRPr lang="en-US"/>
          </a:p>
        </p:txBody>
      </p:sp>
    </p:spTree>
    <p:extLst>
      <p:ext uri="{BB962C8B-B14F-4D97-AF65-F5344CB8AC3E}">
        <p14:creationId xmlns:p14="http://schemas.microsoft.com/office/powerpoint/2010/main" val="395533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those who work on</a:t>
            </a:r>
            <a:r>
              <a:rPr lang="en-US" baseline="0" dirty="0" smtClean="0"/>
              <a:t> preventing violence in communities are aware that different forms of violence are connected and often co-occur in communities, families, and among individuals.</a:t>
            </a:r>
            <a:endParaRPr lang="en-US" dirty="0"/>
          </a:p>
        </p:txBody>
      </p:sp>
      <p:sp>
        <p:nvSpPr>
          <p:cNvPr id="4" name="Slide Number Placeholder 3"/>
          <p:cNvSpPr>
            <a:spLocks noGrp="1"/>
          </p:cNvSpPr>
          <p:nvPr>
            <p:ph type="sldNum" sz="quarter" idx="10"/>
          </p:nvPr>
        </p:nvSpPr>
        <p:spPr/>
        <p:txBody>
          <a:bodyPr/>
          <a:lstStyle/>
          <a:p>
            <a:fld id="{78A5A7E9-7AC5-4C8A-B589-C6858F088304}" type="slidenum">
              <a:rPr lang="en-US" smtClean="0"/>
              <a:t>3</a:t>
            </a:fld>
            <a:endParaRPr lang="en-US"/>
          </a:p>
        </p:txBody>
      </p:sp>
    </p:spTree>
    <p:extLst>
      <p:ext uri="{BB962C8B-B14F-4D97-AF65-F5344CB8AC3E}">
        <p14:creationId xmlns:p14="http://schemas.microsoft.com/office/powerpoint/2010/main" val="2030036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562B3FF-CEFC-417D-AA05-5E2016C400A6}" type="slidenum">
              <a:rPr lang="en-US" smtClean="0">
                <a:latin typeface="Times New Roman" pitchFamily="18" charset="0"/>
              </a:rPr>
              <a:pPr/>
              <a:t>4</a:t>
            </a:fld>
            <a:endParaRPr lang="en-US" smtClean="0">
              <a:latin typeface="Times New Roman" pitchFamily="18" charset="0"/>
            </a:endParaRPr>
          </a:p>
        </p:txBody>
      </p:sp>
      <p:sp>
        <p:nvSpPr>
          <p:cNvPr id="66563" name="Rectangle 2"/>
          <p:cNvSpPr>
            <a:spLocks noGrp="1" noRot="1" noChangeAspect="1" noChangeArrowheads="1" noTextEdit="1"/>
          </p:cNvSpPr>
          <p:nvPr>
            <p:ph type="sldImg"/>
          </p:nvPr>
        </p:nvSpPr>
        <p:spPr>
          <a:xfrm>
            <a:off x="1257300" y="720725"/>
            <a:ext cx="4800600" cy="3600450"/>
          </a:xfrm>
          <a:ln/>
        </p:spPr>
      </p:sp>
      <p:sp>
        <p:nvSpPr>
          <p:cNvPr id="66564"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i="0" kern="1200" dirty="0" smtClean="0">
                <a:solidFill>
                  <a:schemeClr val="tx1"/>
                </a:solidFill>
                <a:effectLst/>
                <a:latin typeface="+mn-lt"/>
                <a:ea typeface="+mn-ea"/>
                <a:cs typeface="+mn-cs"/>
              </a:rPr>
              <a:t>Different forms of violence occur across the lifespan.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i="0" kern="1200" dirty="0" smtClean="0">
                <a:solidFill>
                  <a:schemeClr val="tx1"/>
                </a:solidFill>
                <a:effectLst/>
                <a:latin typeface="+mn-lt"/>
                <a:ea typeface="+mn-ea"/>
                <a:cs typeface="+mn-cs"/>
              </a:rPr>
              <a:t>This graphic shows the time</a:t>
            </a:r>
            <a:r>
              <a:rPr lang="en-US" sz="2800" i="0" kern="1200" baseline="0" dirty="0" smtClean="0">
                <a:solidFill>
                  <a:schemeClr val="tx1"/>
                </a:solidFill>
                <a:effectLst/>
                <a:latin typeface="+mn-lt"/>
                <a:ea typeface="+mn-ea"/>
                <a:cs typeface="+mn-cs"/>
              </a:rPr>
              <a:t> in a lifespan when these different forms of violence most commonly occur. Since there is an overlap among these different forms of violence, one person may experience mutiple forms of violence in their lifetime or even at the same time.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i="0" kern="1200" baseline="0" dirty="0" smtClean="0">
                <a:solidFill>
                  <a:schemeClr val="tx1"/>
                </a:solidFill>
                <a:effectLst/>
                <a:latin typeface="+mn-lt"/>
                <a:ea typeface="+mn-ea"/>
                <a:cs typeface="+mn-cs"/>
              </a:rPr>
              <a:t>There are </a:t>
            </a:r>
            <a:r>
              <a:rPr lang="en-US" sz="2800" i="0" kern="1200" dirty="0" smtClean="0">
                <a:solidFill>
                  <a:schemeClr val="tx1"/>
                </a:solidFill>
                <a:effectLst/>
                <a:latin typeface="+mn-lt"/>
                <a:ea typeface="+mn-ea"/>
                <a:cs typeface="+mn-cs"/>
              </a:rPr>
              <a:t>shared risk and protective factors</a:t>
            </a:r>
            <a:r>
              <a:rPr lang="en-US" sz="2800" i="0" kern="1200" baseline="0" dirty="0" smtClean="0">
                <a:solidFill>
                  <a:schemeClr val="tx1"/>
                </a:solidFill>
                <a:effectLst/>
                <a:latin typeface="+mn-lt"/>
                <a:ea typeface="+mn-ea"/>
                <a:cs typeface="+mn-cs"/>
              </a:rPr>
              <a:t> that make people more or less likely to experience one or more of these types of violence during their lifetime. Also, involvement in one type of violence can, in of itself, be a risk factor for another form of violence.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kern="1200" dirty="0" smtClean="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75000"/>
                    <a:lumOff val="25000"/>
                  </a:schemeClr>
                </a:solidFill>
              </a:rPr>
              <a:t>There are a number of reasons for focusing on shared risk and protective factors across different types of violence</a:t>
            </a:r>
            <a:r>
              <a:rPr lang="en-US" sz="1200" b="0" baseline="0" dirty="0" smtClean="0">
                <a:solidFill>
                  <a:schemeClr val="tx1">
                    <a:lumMod val="75000"/>
                    <a:lumOff val="25000"/>
                  </a:schemeClr>
                </a:solidFill>
              </a:rPr>
              <a:t>, such as the ones listed here. What’s more, working from a perspective of shared risk and protective factors can help make violence prevention work more efficient and relevant in communities, since it r</a:t>
            </a:r>
            <a:r>
              <a:rPr lang="en-US" sz="1200" b="0" dirty="0" smtClean="0">
                <a:solidFill>
                  <a:schemeClr val="tx1">
                    <a:lumMod val="75000"/>
                    <a:lumOff val="25000"/>
                  </a:schemeClr>
                </a:solidFill>
              </a:rPr>
              <a:t>ecognizes that people don’t live in “vacuums,” they live within families, schools, neighborhoods, and a broader community where they could be experiencing multiple risk</a:t>
            </a:r>
            <a:r>
              <a:rPr lang="en-US" sz="1200" b="0" baseline="0" dirty="0" smtClean="0">
                <a:solidFill>
                  <a:schemeClr val="tx1">
                    <a:lumMod val="75000"/>
                    <a:lumOff val="25000"/>
                  </a:schemeClr>
                </a:solidFill>
              </a:rPr>
              <a:t> or protective factors, and/or multiple forms of violence.</a:t>
            </a:r>
          </a:p>
        </p:txBody>
      </p:sp>
      <p:sp>
        <p:nvSpPr>
          <p:cNvPr id="4" name="Slide Number Placeholder 3"/>
          <p:cNvSpPr>
            <a:spLocks noGrp="1"/>
          </p:cNvSpPr>
          <p:nvPr>
            <p:ph type="sldNum" sz="quarter" idx="10"/>
          </p:nvPr>
        </p:nvSpPr>
        <p:spPr/>
        <p:txBody>
          <a:bodyPr/>
          <a:lstStyle/>
          <a:p>
            <a:fld id="{78A5A7E9-7AC5-4C8A-B589-C6858F088304}" type="slidenum">
              <a:rPr lang="en-US" smtClean="0"/>
              <a:t>5</a:t>
            </a:fld>
            <a:endParaRPr lang="en-US"/>
          </a:p>
        </p:txBody>
      </p:sp>
    </p:spTree>
    <p:extLst>
      <p:ext uri="{BB962C8B-B14F-4D97-AF65-F5344CB8AC3E}">
        <p14:creationId xmlns:p14="http://schemas.microsoft.com/office/powerpoint/2010/main" val="3086942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noted in the tables on the following slides, </a:t>
            </a:r>
            <a:r>
              <a:rPr lang="en-US" sz="1200" b="0" i="0" u="none" strike="noStrike" kern="1200" baseline="0" dirty="0" smtClean="0">
                <a:solidFill>
                  <a:schemeClr val="tx1"/>
                </a:solidFill>
                <a:latin typeface="+mn-lt"/>
                <a:ea typeface="+mn-ea"/>
                <a:cs typeface="+mn-cs"/>
              </a:rPr>
              <a:t>some of the societal and community risk and protective factors were</a:t>
            </a:r>
          </a:p>
          <a:p>
            <a:r>
              <a:rPr lang="en-US" sz="1200" b="0" i="0" u="none" strike="noStrike" kern="1200" baseline="0" dirty="0" smtClean="0">
                <a:solidFill>
                  <a:schemeClr val="tx1"/>
                </a:solidFill>
                <a:latin typeface="+mn-lt"/>
                <a:ea typeface="+mn-ea"/>
                <a:cs typeface="+mn-cs"/>
              </a:rPr>
              <a:t>measured through surveys of individuals (e.g. surveys asking people about their neighborhood’s support and cohesion) versus measures at the actual community level (e.g. city alcohol licensing lists to measure alcohol outlet density), so may be considered proxies for societal and community level risk and protective factors.</a:t>
            </a:r>
          </a:p>
          <a:p>
            <a:endParaRPr lang="en-US" sz="1200" b="0" i="0" u="none" strike="noStrike"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lumMod val="75000"/>
                    <a:lumOff val="25000"/>
                  </a:schemeClr>
                </a:solidFill>
              </a:rPr>
              <a:t>“X’s” in the tables on the following slides indicate the existence of at least one study published in a peer reviewed journal demonstrating an association between the risk or protective factor and that type of violence. Absence</a:t>
            </a:r>
            <a:r>
              <a:rPr lang="en-US" b="0" baseline="0" dirty="0" smtClean="0">
                <a:solidFill>
                  <a:schemeClr val="tx1">
                    <a:lumMod val="75000"/>
                    <a:lumOff val="25000"/>
                  </a:schemeClr>
                </a:solidFill>
              </a:rPr>
              <a:t> of an “X” in the table does not necessarily mean there is NO association between a particular risk/protective factor and a type of violence, but could mean there just have not been any studies published demonstrating the connection between that risk/protective factor and type of violence.</a:t>
            </a:r>
            <a:endParaRPr lang="en-US" dirty="0" smtClean="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78A5A7E9-7AC5-4C8A-B589-C6858F088304}" type="slidenum">
              <a:rPr lang="en-US" smtClean="0"/>
              <a:t>6</a:t>
            </a:fld>
            <a:endParaRPr lang="en-US"/>
          </a:p>
        </p:txBody>
      </p:sp>
    </p:spTree>
    <p:extLst>
      <p:ext uri="{BB962C8B-B14F-4D97-AF65-F5344CB8AC3E}">
        <p14:creationId xmlns:p14="http://schemas.microsoft.com/office/powerpoint/2010/main" val="77360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 risk factors listed in this table are general categories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way each risk factor was operationalized/measured may vary across the different forms of violence and from study to study.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For more information on how each factor was measured, please refer to the </a:t>
            </a:r>
            <a:r>
              <a:rPr lang="en-US" baseline="0" dirty="0" smtClean="0"/>
              <a:t> “Connecting the Dots: An Overview of the Links between Multiple Forms of Violence” publication</a:t>
            </a:r>
            <a:r>
              <a:rPr lang="en-US" sz="1200" kern="1200" baseline="0" dirty="0" smtClean="0">
                <a:solidFill>
                  <a:schemeClr val="tx1"/>
                </a:solidFill>
                <a:effectLst/>
                <a:latin typeface="+mn-lt"/>
                <a:ea typeface="+mn-ea"/>
                <a:cs typeface="+mn-cs"/>
              </a:rPr>
              <a:t> where references for each study can be found.</a:t>
            </a:r>
          </a:p>
        </p:txBody>
      </p:sp>
      <p:sp>
        <p:nvSpPr>
          <p:cNvPr id="4" name="Slide Number Placeholder 3"/>
          <p:cNvSpPr>
            <a:spLocks noGrp="1"/>
          </p:cNvSpPr>
          <p:nvPr>
            <p:ph type="sldNum" sz="quarter" idx="10"/>
          </p:nvPr>
        </p:nvSpPr>
        <p:spPr/>
        <p:txBody>
          <a:bodyPr/>
          <a:lstStyle/>
          <a:p>
            <a:fld id="{78A5A7E9-7AC5-4C8A-B589-C6858F088304}" type="slidenum">
              <a:rPr lang="en-US" smtClean="0"/>
              <a:t>7</a:t>
            </a:fld>
            <a:endParaRPr lang="en-US"/>
          </a:p>
        </p:txBody>
      </p:sp>
    </p:spTree>
    <p:extLst>
      <p:ext uri="{BB962C8B-B14F-4D97-AF65-F5344CB8AC3E}">
        <p14:creationId xmlns:p14="http://schemas.microsoft.com/office/powerpoint/2010/main" val="2518013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 risk factors listed in this table are general categories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way each risk factor was operationalized/measured may vary across the different forms of violence and from study to study.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For more information on how each factor was measured, please refer to the </a:t>
            </a:r>
            <a:r>
              <a:rPr lang="en-US" baseline="0" dirty="0" smtClean="0"/>
              <a:t> “Connecting the Dots: An Overview of the Links between Mulitple Forms of Violence” publication</a:t>
            </a:r>
            <a:r>
              <a:rPr lang="en-US" sz="1200" kern="1200" baseline="0" dirty="0" smtClean="0">
                <a:solidFill>
                  <a:schemeClr val="tx1"/>
                </a:solidFill>
                <a:effectLst/>
                <a:latin typeface="+mn-lt"/>
                <a:ea typeface="+mn-ea"/>
                <a:cs typeface="+mn-cs"/>
              </a:rPr>
              <a:t> where references for each study can be found.</a:t>
            </a:r>
          </a:p>
        </p:txBody>
      </p:sp>
      <p:sp>
        <p:nvSpPr>
          <p:cNvPr id="4" name="Slide Number Placeholder 3"/>
          <p:cNvSpPr>
            <a:spLocks noGrp="1"/>
          </p:cNvSpPr>
          <p:nvPr>
            <p:ph type="sldNum" sz="quarter" idx="10"/>
          </p:nvPr>
        </p:nvSpPr>
        <p:spPr/>
        <p:txBody>
          <a:bodyPr/>
          <a:lstStyle/>
          <a:p>
            <a:fld id="{78A5A7E9-7AC5-4C8A-B589-C6858F088304}" type="slidenum">
              <a:rPr lang="en-US" smtClean="0"/>
              <a:t>8</a:t>
            </a:fld>
            <a:endParaRPr lang="en-US"/>
          </a:p>
        </p:txBody>
      </p:sp>
    </p:spTree>
    <p:extLst>
      <p:ext uri="{BB962C8B-B14F-4D97-AF65-F5344CB8AC3E}">
        <p14:creationId xmlns:p14="http://schemas.microsoft.com/office/powerpoint/2010/main" val="2518013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 protective factors listed in this table are general categories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way each protective factor was operationalized/measured may vary across the different forms of violence and from study to study.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For more information on how each factor was measured, please refer to the </a:t>
            </a:r>
            <a:r>
              <a:rPr lang="en-US" baseline="0" dirty="0" smtClean="0"/>
              <a:t> “Connecting the Dots: An Overview of the Links between Mulitple Forms of Violence” publication</a:t>
            </a:r>
            <a:r>
              <a:rPr lang="en-US" sz="1200" kern="1200" baseline="0" dirty="0" smtClean="0">
                <a:solidFill>
                  <a:schemeClr val="tx1"/>
                </a:solidFill>
                <a:effectLst/>
                <a:latin typeface="+mn-lt"/>
                <a:ea typeface="+mn-ea"/>
                <a:cs typeface="+mn-cs"/>
              </a:rPr>
              <a:t> where references for each study can be found.</a:t>
            </a:r>
          </a:p>
        </p:txBody>
      </p:sp>
      <p:sp>
        <p:nvSpPr>
          <p:cNvPr id="4" name="Slide Number Placeholder 3"/>
          <p:cNvSpPr>
            <a:spLocks noGrp="1"/>
          </p:cNvSpPr>
          <p:nvPr>
            <p:ph type="sldNum" sz="quarter" idx="10"/>
          </p:nvPr>
        </p:nvSpPr>
        <p:spPr/>
        <p:txBody>
          <a:bodyPr/>
          <a:lstStyle/>
          <a:p>
            <a:fld id="{78A5A7E9-7AC5-4C8A-B589-C6858F088304}" type="slidenum">
              <a:rPr lang="en-US" smtClean="0"/>
              <a:t>9</a:t>
            </a:fld>
            <a:endParaRPr lang="en-US"/>
          </a:p>
        </p:txBody>
      </p:sp>
    </p:spTree>
    <p:extLst>
      <p:ext uri="{BB962C8B-B14F-4D97-AF65-F5344CB8AC3E}">
        <p14:creationId xmlns:p14="http://schemas.microsoft.com/office/powerpoint/2010/main" val="2518013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 risk factors listed in this table are general categories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way each risk factor was operationalized/measured may vary across the different forms of violence and from study to study.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For more information on how each factor was measured, please refer to the </a:t>
            </a:r>
            <a:r>
              <a:rPr lang="en-US" baseline="0" dirty="0" smtClean="0"/>
              <a:t> “Connecting the Dots: An Overview of the Links between Mulitple Forms of Violence” publication</a:t>
            </a:r>
            <a:r>
              <a:rPr lang="en-US" sz="1200" kern="1200" baseline="0" dirty="0" smtClean="0">
                <a:solidFill>
                  <a:schemeClr val="tx1"/>
                </a:solidFill>
                <a:effectLst/>
                <a:latin typeface="+mn-lt"/>
                <a:ea typeface="+mn-ea"/>
                <a:cs typeface="+mn-cs"/>
              </a:rPr>
              <a:t> where references for each study can be found.</a:t>
            </a:r>
          </a:p>
        </p:txBody>
      </p:sp>
      <p:sp>
        <p:nvSpPr>
          <p:cNvPr id="4" name="Slide Number Placeholder 3"/>
          <p:cNvSpPr>
            <a:spLocks noGrp="1"/>
          </p:cNvSpPr>
          <p:nvPr>
            <p:ph type="sldNum" sz="quarter" idx="10"/>
          </p:nvPr>
        </p:nvSpPr>
        <p:spPr/>
        <p:txBody>
          <a:bodyPr/>
          <a:lstStyle/>
          <a:p>
            <a:fld id="{78A5A7E9-7AC5-4C8A-B589-C6858F088304}" type="slidenum">
              <a:rPr lang="en-US" smtClean="0"/>
              <a:t>10</a:t>
            </a:fld>
            <a:endParaRPr lang="en-US"/>
          </a:p>
        </p:txBody>
      </p:sp>
    </p:spTree>
    <p:extLst>
      <p:ext uri="{BB962C8B-B14F-4D97-AF65-F5344CB8AC3E}">
        <p14:creationId xmlns:p14="http://schemas.microsoft.com/office/powerpoint/2010/main" val="2518013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56BB899E-F72F-4558-8A2F-5A83F61922F2}" type="slidenum">
              <a:rPr lang="en-US"/>
              <a:pPr>
                <a:defRPr/>
              </a:pPr>
              <a:t>‹#›</a:t>
            </a:fld>
            <a:endParaRPr lang="en-US"/>
          </a:p>
        </p:txBody>
      </p:sp>
    </p:spTree>
    <p:extLst>
      <p:ext uri="{BB962C8B-B14F-4D97-AF65-F5344CB8AC3E}">
        <p14:creationId xmlns:p14="http://schemas.microsoft.com/office/powerpoint/2010/main" val="286235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1EF907-FDA2-4CA3-9C86-5746FDD24DF0}" type="datetimeFigureOut">
              <a:rPr lang="en-US" smtClean="0"/>
              <a:t>11/19/2014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4ED75FB-D860-47A9-91C8-7600D9BA5A08}" type="slidenum">
              <a:rPr lang="en-US" smtClean="0"/>
              <a:t>‹#›</a:t>
            </a:fld>
            <a:endParaRPr lang="en-US"/>
          </a:p>
        </p:txBody>
      </p:sp>
    </p:spTree>
    <p:extLst>
      <p:ext uri="{BB962C8B-B14F-4D97-AF65-F5344CB8AC3E}">
        <p14:creationId xmlns:p14="http://schemas.microsoft.com/office/powerpoint/2010/main" val="168885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8A432C8-69A7-458B-9684-2BFA64B31948}" type="datetime2">
              <a:rPr lang="en-US" smtClean="0"/>
              <a:t>Wednesday, November 19, 2014</a:t>
            </a:fld>
            <a:endParaRPr lang="en-US"/>
          </a:p>
        </p:txBody>
      </p:sp>
      <p:sp>
        <p:nvSpPr>
          <p:cNvPr id="8" name="Slide Number Placeholder 7"/>
          <p:cNvSpPr>
            <a:spLocks noGrp="1"/>
          </p:cNvSpPr>
          <p:nvPr>
            <p:ph type="sldNum" sz="quarter" idx="11"/>
          </p:nvPr>
        </p:nvSpPr>
        <p:spPr/>
        <p:txBody>
          <a:bodyPr/>
          <a:lstStyle/>
          <a:p>
            <a:fld id="{0CFEC368-1D7A-4F81-ABF6-AE0E36BAF64C}" type="slidenum">
              <a:rPr lang="en-US" smtClean="0"/>
              <a:pPr/>
              <a:t>‹#›</a:t>
            </a:fld>
            <a:endParaRPr lang="en-US"/>
          </a:p>
        </p:txBody>
      </p:sp>
      <p:sp>
        <p:nvSpPr>
          <p:cNvPr id="9" name="Footer Placeholder 8"/>
          <p:cNvSpPr>
            <a:spLocks noGrp="1"/>
          </p:cNvSpPr>
          <p:nvPr>
            <p:ph type="ftr" sz="quarter" idx="12"/>
          </p:nvPr>
        </p:nvSpPr>
        <p:spPr/>
        <p:txBody>
          <a:bodyPr/>
          <a:lstStyle/>
          <a:p>
            <a:pPr algn="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B1EF907-FDA2-4CA3-9C86-5746FDD24DF0}"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ED75FB-D860-47A9-91C8-7600D9BA5A0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Wednesday, November 19,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CEBA98F-560C-4997-81C4-81D4D9187EAB}" type="datetime2">
              <a:rPr lang="en-US" smtClean="0"/>
              <a:t>Wednesday, November 19,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50972B2-CA5C-437D-87D0-8081271A9E4B}" type="datetime2">
              <a:rPr lang="en-US" smtClean="0"/>
              <a:t>Wednesday, November 19, 2014</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CD4847-11EF-4466-A8AD-85CDB7B49118}" type="datetime2">
              <a:rPr lang="en-US" smtClean="0"/>
              <a:t>Wednesday, November 19, 2014</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6BB899E-F72F-4558-8A2F-5A83F61922F2}"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Wednesday, November 19,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Wednesday, November 19, 2014</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Wednesday, November 19,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4549AC-EB31-477F-92A9-B1988E232878}" type="datetime2">
              <a:rPr lang="en-US" smtClean="0"/>
              <a:t>Wednesday, November 19, 2014</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86" r:id="rId3"/>
    <p:sldLayoutId id="2147483684" r:id="rId4"/>
    <p:sldLayoutId id="2147483685" r:id="rId5"/>
    <p:sldLayoutId id="2147483655" r:id="rId6"/>
    <p:sldLayoutId id="2147483660" r:id="rId7"/>
    <p:sldLayoutId id="2147483661" r:id="rId8"/>
    <p:sldLayoutId id="2147483666" r:id="rId9"/>
    <p:sldLayoutId id="2147483687" r:id="rId10"/>
    <p:sldLayoutId id="2147483688"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11/19/2014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2" r:id="rId12"/>
  </p:sldLayoutIdLst>
  <p:transition>
    <p:fade/>
  </p:transition>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hyperlink" Target="http://www.cdc.gov/violenceprevention/acestudy/" TargetMode="Externa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hyperlink" Target="http://www.cdc.gov/violenceprevention/acestud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www.cdc.gov/violenceprevention/pub/connecting_dots.html"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hyperlink" Target="http://www.cdc.gov/violencepreven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09601"/>
            <a:ext cx="7772400" cy="3124199"/>
          </a:xfrm>
        </p:spPr>
        <p:txBody>
          <a:bodyPr>
            <a:normAutofit/>
          </a:bodyPr>
          <a:lstStyle/>
          <a:p>
            <a:pPr>
              <a:lnSpc>
                <a:spcPct val="100000"/>
              </a:lnSpc>
            </a:pPr>
            <a:r>
              <a:rPr lang="en-US" sz="3600" b="1" dirty="0" smtClean="0">
                <a:latin typeface="+mj-lt"/>
              </a:rPr>
              <a:t>Connecting the Dots: An Overview of the Links Among Multiple Forms of Violence</a:t>
            </a:r>
            <a:endParaRPr lang="en-US" sz="3600" b="1" dirty="0">
              <a:latin typeface="+mj-lt"/>
            </a:endParaRPr>
          </a:p>
        </p:txBody>
      </p:sp>
    </p:spTree>
    <p:extLst>
      <p:ext uri="{BB962C8B-B14F-4D97-AF65-F5344CB8AC3E}">
        <p14:creationId xmlns:p14="http://schemas.microsoft.com/office/powerpoint/2010/main" val="3647203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Relationship Level Risk Factors"/>
          <p:cNvGraphicFramePr>
            <a:graphicFrameLocks noGrp="1"/>
          </p:cNvGraphicFramePr>
          <p:nvPr>
            <p:ph idx="1"/>
            <p:extLst>
              <p:ext uri="{D42A27DB-BD31-4B8C-83A1-F6EECF244321}">
                <p14:modId xmlns:p14="http://schemas.microsoft.com/office/powerpoint/2010/main" val="2811459509"/>
              </p:ext>
            </p:extLst>
          </p:nvPr>
        </p:nvGraphicFramePr>
        <p:xfrm>
          <a:off x="270164" y="1132224"/>
          <a:ext cx="8685439" cy="4434840"/>
        </p:xfrm>
        <a:graphic>
          <a:graphicData uri="http://schemas.openxmlformats.org/drawingml/2006/table">
            <a:tbl>
              <a:tblPr firstRow="1" bandRow="1">
                <a:tableStyleId>{5C22544A-7EE6-4342-B048-85BDC9FD1C3A}</a:tableStyleId>
              </a:tblPr>
              <a:tblGrid>
                <a:gridCol w="1903639"/>
                <a:gridCol w="685800"/>
                <a:gridCol w="762000"/>
                <a:gridCol w="685800"/>
                <a:gridCol w="685800"/>
                <a:gridCol w="687159"/>
                <a:gridCol w="1141641"/>
                <a:gridCol w="1066800"/>
                <a:gridCol w="1066800"/>
              </a:tblGrid>
              <a:tr h="1295400">
                <a:tc>
                  <a:txBody>
                    <a:bodyPr/>
                    <a:lstStyle/>
                    <a:p>
                      <a:endParaRPr lang="en-US" dirty="0">
                        <a:latin typeface="+mj-lt"/>
                      </a:endParaRPr>
                    </a:p>
                  </a:txBody>
                  <a:tcPr/>
                </a:tc>
                <a:tc>
                  <a:txBody>
                    <a:bodyPr/>
                    <a:lstStyle/>
                    <a:p>
                      <a:pPr algn="ctr"/>
                      <a:r>
                        <a:rPr lang="en-US" dirty="0" smtClean="0">
                          <a:latin typeface="+mj-lt"/>
                        </a:rPr>
                        <a:t>CM</a:t>
                      </a:r>
                      <a:endParaRPr lang="en-US" dirty="0">
                        <a:latin typeface="+mj-lt"/>
                      </a:endParaRPr>
                    </a:p>
                  </a:txBody>
                  <a:tcPr anchor="ctr"/>
                </a:tc>
                <a:tc>
                  <a:txBody>
                    <a:bodyPr/>
                    <a:lstStyle/>
                    <a:p>
                      <a:pPr algn="ctr"/>
                      <a:r>
                        <a:rPr lang="en-US" dirty="0" smtClean="0">
                          <a:latin typeface="+mj-lt"/>
                        </a:rPr>
                        <a:t>TDV</a:t>
                      </a:r>
                      <a:endParaRPr lang="en-US" dirty="0">
                        <a:latin typeface="+mj-lt"/>
                      </a:endParaRPr>
                    </a:p>
                  </a:txBody>
                  <a:tcPr anchor="ctr"/>
                </a:tc>
                <a:tc>
                  <a:txBody>
                    <a:bodyPr/>
                    <a:lstStyle/>
                    <a:p>
                      <a:pPr algn="ctr"/>
                      <a:r>
                        <a:rPr lang="en-US" dirty="0" smtClean="0">
                          <a:latin typeface="+mj-lt"/>
                        </a:rPr>
                        <a:t>IPV</a:t>
                      </a:r>
                      <a:endParaRPr lang="en-US" dirty="0">
                        <a:latin typeface="+mj-lt"/>
                      </a:endParaRPr>
                    </a:p>
                  </a:txBody>
                  <a:tcPr anchor="ctr"/>
                </a:tc>
                <a:tc>
                  <a:txBody>
                    <a:bodyPr/>
                    <a:lstStyle/>
                    <a:p>
                      <a:pPr algn="ctr"/>
                      <a:r>
                        <a:rPr lang="en-US" dirty="0" smtClean="0">
                          <a:latin typeface="+mj-lt"/>
                        </a:rPr>
                        <a:t>SV</a:t>
                      </a:r>
                      <a:endParaRPr lang="en-US" dirty="0">
                        <a:latin typeface="+mj-lt"/>
                      </a:endParaRPr>
                    </a:p>
                  </a:txBody>
                  <a:tcPr anchor="ctr"/>
                </a:tc>
                <a:tc>
                  <a:txBody>
                    <a:bodyPr/>
                    <a:lstStyle/>
                    <a:p>
                      <a:pPr algn="ctr"/>
                      <a:r>
                        <a:rPr lang="en-US" dirty="0" smtClean="0">
                          <a:latin typeface="+mj-lt"/>
                        </a:rPr>
                        <a:t>YV</a:t>
                      </a:r>
                      <a:endParaRPr lang="en-US" dirty="0">
                        <a:latin typeface="+mj-lt"/>
                      </a:endParaRPr>
                    </a:p>
                  </a:txBody>
                  <a:tcPr anchor="ctr"/>
                </a:tc>
                <a:tc>
                  <a:txBody>
                    <a:bodyPr/>
                    <a:lstStyle/>
                    <a:p>
                      <a:pPr algn="ctr"/>
                      <a:r>
                        <a:rPr lang="en-US" dirty="0" smtClean="0">
                          <a:latin typeface="+mj-lt"/>
                        </a:rPr>
                        <a:t>Bullying</a:t>
                      </a:r>
                      <a:endParaRPr lang="en-US" dirty="0">
                        <a:latin typeface="+mj-lt"/>
                      </a:endParaRPr>
                    </a:p>
                  </a:txBody>
                  <a:tcPr anchor="ctr"/>
                </a:tc>
                <a:tc>
                  <a:txBody>
                    <a:bodyPr/>
                    <a:lstStyle/>
                    <a:p>
                      <a:pPr algn="ctr"/>
                      <a:r>
                        <a:rPr lang="en-US" dirty="0" smtClean="0">
                          <a:latin typeface="+mj-lt"/>
                        </a:rPr>
                        <a:t>Suicide</a:t>
                      </a:r>
                      <a:endParaRPr lang="en-US" dirty="0">
                        <a:latin typeface="+mj-lt"/>
                      </a:endParaRPr>
                    </a:p>
                  </a:txBody>
                  <a:tcPr anchor="ctr"/>
                </a:tc>
                <a:tc>
                  <a:txBody>
                    <a:bodyPr/>
                    <a:lstStyle/>
                    <a:p>
                      <a:pPr algn="ctr"/>
                      <a:r>
                        <a:rPr lang="en-US" dirty="0" smtClean="0">
                          <a:latin typeface="+mj-lt"/>
                        </a:rPr>
                        <a:t>Elder Abuse</a:t>
                      </a:r>
                      <a:endParaRPr lang="en-US" dirty="0">
                        <a:latin typeface="+mj-lt"/>
                      </a:endParaRPr>
                    </a:p>
                  </a:txBody>
                  <a:tcPr anchor="ctr"/>
                </a:tc>
              </a:tr>
              <a:tr h="457200">
                <a:tc>
                  <a:txBody>
                    <a:bodyPr/>
                    <a:lstStyle/>
                    <a:p>
                      <a:r>
                        <a:rPr lang="en-US" sz="1600" b="1" dirty="0" smtClean="0">
                          <a:latin typeface="+mj-lt"/>
                        </a:rPr>
                        <a:t>Social isolation</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b="1" dirty="0" smtClean="0">
                          <a:latin typeface="+mj-lt"/>
                        </a:rPr>
                        <a:t>X</a:t>
                      </a:r>
                      <a:endParaRPr lang="en-US" b="1" dirty="0">
                        <a:latin typeface="+mj-lt"/>
                      </a:endParaRPr>
                    </a:p>
                  </a:txBody>
                  <a:tcPr/>
                </a:tc>
              </a:tr>
              <a:tr h="609600">
                <a:tc>
                  <a:txBody>
                    <a:bodyPr/>
                    <a:lstStyle/>
                    <a:p>
                      <a:r>
                        <a:rPr lang="en-US" sz="1600" b="1" dirty="0" smtClean="0">
                          <a:latin typeface="+mj-lt"/>
                        </a:rPr>
                        <a:t>Poor</a:t>
                      </a:r>
                      <a:r>
                        <a:rPr lang="en-US" sz="1600" b="1" baseline="0" dirty="0" smtClean="0">
                          <a:latin typeface="+mj-lt"/>
                        </a:rPr>
                        <a:t> parent-child relationships</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b="1" dirty="0">
                        <a:latin typeface="+mj-lt"/>
                      </a:endParaRPr>
                    </a:p>
                  </a:txBody>
                  <a:tcPr/>
                </a:tc>
              </a:tr>
              <a:tr h="467463">
                <a:tc>
                  <a:txBody>
                    <a:bodyPr/>
                    <a:lstStyle/>
                    <a:p>
                      <a:r>
                        <a:rPr lang="en-US" sz="1600" b="1" dirty="0" smtClean="0">
                          <a:latin typeface="+mj-lt"/>
                        </a:rPr>
                        <a:t>Family conflict</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b="1" dirty="0">
                        <a:latin typeface="+mj-lt"/>
                      </a:endParaRPr>
                    </a:p>
                  </a:txBody>
                  <a:tcPr/>
                </a:tc>
              </a:tr>
              <a:tr h="446937">
                <a:tc>
                  <a:txBody>
                    <a:bodyPr/>
                    <a:lstStyle/>
                    <a:p>
                      <a:r>
                        <a:rPr lang="en-US" sz="1600" b="1" dirty="0" smtClean="0">
                          <a:latin typeface="+mj-lt"/>
                        </a:rPr>
                        <a:t>Economic stress</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b="1" dirty="0" smtClean="0">
                          <a:latin typeface="+mj-lt"/>
                        </a:rPr>
                        <a:t>X</a:t>
                      </a:r>
                      <a:endParaRPr lang="en-US" b="1" dirty="0">
                        <a:latin typeface="+mj-lt"/>
                      </a:endParaRPr>
                    </a:p>
                  </a:txBody>
                  <a:tcPr/>
                </a:tc>
              </a:tr>
              <a:tr h="496887">
                <a:tc>
                  <a:txBody>
                    <a:bodyPr/>
                    <a:lstStyle/>
                    <a:p>
                      <a:r>
                        <a:rPr lang="en-US" sz="1600" b="1" dirty="0" smtClean="0">
                          <a:latin typeface="+mj-lt"/>
                        </a:rPr>
                        <a:t>Association w/</a:t>
                      </a:r>
                      <a:r>
                        <a:rPr lang="en-US" sz="1600" b="1" baseline="0" dirty="0" smtClean="0">
                          <a:latin typeface="+mj-lt"/>
                        </a:rPr>
                        <a:t> delinquent peers</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b="1" dirty="0">
                        <a:latin typeface="+mj-lt"/>
                      </a:endParaRPr>
                    </a:p>
                  </a:txBody>
                  <a:tcPr/>
                </a:tc>
              </a:tr>
              <a:tr h="563880">
                <a:tc>
                  <a:txBody>
                    <a:bodyPr/>
                    <a:lstStyle/>
                    <a:p>
                      <a:r>
                        <a:rPr lang="en-US" sz="1600" b="1" dirty="0" smtClean="0">
                          <a:latin typeface="+mj-lt"/>
                        </a:rPr>
                        <a:t>Gang involvement</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b="1" dirty="0">
                        <a:latin typeface="+mj-lt"/>
                      </a:endParaRPr>
                    </a:p>
                  </a:txBody>
                  <a:tcPr/>
                </a:tc>
              </a:tr>
            </a:tbl>
          </a:graphicData>
        </a:graphic>
      </p:graphicFrame>
      <p:sp>
        <p:nvSpPr>
          <p:cNvPr id="7" name="Title 1" descr="Relationship Level Risk Factors"/>
          <p:cNvSpPr txBox="1">
            <a:spLocks/>
          </p:cNvSpPr>
          <p:nvPr/>
        </p:nvSpPr>
        <p:spPr>
          <a:xfrm>
            <a:off x="485140" y="228600"/>
            <a:ext cx="8229600" cy="762000"/>
          </a:xfrm>
          <a:prstGeom prst="rect">
            <a:avLst/>
          </a:prstGeom>
        </p:spPr>
        <p:txBody>
          <a:bodyPr anchor="b" anchorCtr="0"/>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endParaRPr lang="en-US" dirty="0">
              <a:solidFill>
                <a:schemeClr val="tx2"/>
              </a:solidFill>
            </a:endParaRPr>
          </a:p>
        </p:txBody>
      </p:sp>
      <p:pic>
        <p:nvPicPr>
          <p:cNvPr id="10" name="Picture 2" descr="Graphic: parents holding a baby"/>
          <p:cNvPicPr>
            <a:picLocks noChangeAspect="1" noChangeArrowheads="1"/>
          </p:cNvPicPr>
          <p:nvPr/>
        </p:nvPicPr>
        <p:blipFill>
          <a:blip r:embed="rId3" cstate="print">
            <a:duotone>
              <a:schemeClr val="accent1">
                <a:shade val="45000"/>
                <a:satMod val="135000"/>
              </a:schemeClr>
              <a:prstClr val="white"/>
            </a:duotone>
            <a:lum contrast="20000"/>
            <a:extLst>
              <a:ext uri="{28A0092B-C50C-407E-A947-70E740481C1C}">
                <a14:useLocalDpi xmlns:a14="http://schemas.microsoft.com/office/drawing/2010/main" val="0"/>
              </a:ext>
            </a:extLst>
          </a:blip>
          <a:srcRect/>
          <a:stretch>
            <a:fillRect/>
          </a:stretch>
        </p:blipFill>
        <p:spPr bwMode="auto">
          <a:xfrm>
            <a:off x="685800" y="1219200"/>
            <a:ext cx="1021139" cy="10535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0164" y="5565338"/>
            <a:ext cx="8077200" cy="461665"/>
          </a:xfrm>
          <a:prstGeom prst="rect">
            <a:avLst/>
          </a:prstGeom>
          <a:noFill/>
        </p:spPr>
        <p:txBody>
          <a:bodyPr wrap="square" rtlCol="0">
            <a:spAutoFit/>
          </a:bodyPr>
          <a:lstStyle/>
          <a:p>
            <a:r>
              <a:rPr lang="en-US" sz="1200" dirty="0" smtClean="0">
                <a:solidFill>
                  <a:schemeClr val="tx1">
                    <a:lumMod val="75000"/>
                    <a:lumOff val="25000"/>
                  </a:schemeClr>
                </a:solidFill>
                <a:latin typeface="+mj-lt"/>
              </a:rPr>
              <a:t>NOTE: CM (Child Maltreatment), TDV (Teen Dating Violence), IPV (Intimate Partner Violence), SV (Sexual Violence), YV (Youth Violence)</a:t>
            </a:r>
            <a:endParaRPr lang="en-US" sz="1200" dirty="0">
              <a:solidFill>
                <a:schemeClr val="tx1">
                  <a:lumMod val="75000"/>
                  <a:lumOff val="25000"/>
                </a:schemeClr>
              </a:solidFill>
              <a:latin typeface="+mj-lt"/>
            </a:endParaRPr>
          </a:p>
        </p:txBody>
      </p:sp>
      <p:sp>
        <p:nvSpPr>
          <p:cNvPr id="9" name="TextBox 8"/>
          <p:cNvSpPr txBox="1"/>
          <p:nvPr/>
        </p:nvSpPr>
        <p:spPr>
          <a:xfrm>
            <a:off x="762000" y="6257836"/>
            <a:ext cx="7620000" cy="600164"/>
          </a:xfrm>
          <a:prstGeom prst="rect">
            <a:avLst/>
          </a:prstGeom>
          <a:noFill/>
        </p:spPr>
        <p:txBody>
          <a:bodyPr wrap="square" rtlCol="0">
            <a:spAutoFit/>
          </a:bodyPr>
          <a:lstStyle/>
          <a:p>
            <a:r>
              <a:rPr lang="en-US" sz="1100" dirty="0" smtClean="0">
                <a:solidFill>
                  <a:schemeClr val="tx1">
                    <a:lumMod val="65000"/>
                    <a:lumOff val="35000"/>
                  </a:schemeClr>
                </a:solidFill>
                <a:latin typeface="+mj-lt"/>
              </a:rPr>
              <a:t>Source: Wilkins</a:t>
            </a:r>
            <a:r>
              <a:rPr lang="en-US" sz="1100" dirty="0">
                <a:solidFill>
                  <a:schemeClr val="tx1">
                    <a:lumMod val="65000"/>
                    <a:lumOff val="35000"/>
                  </a:schemeClr>
                </a:solidFill>
                <a:latin typeface="+mj-lt"/>
              </a:rPr>
              <a:t>, N., Tsao, B., Hertz, M., Davis, R., Klevens, J. (2014). </a:t>
            </a:r>
            <a:r>
              <a:rPr lang="en-US" sz="1100" b="1" dirty="0">
                <a:solidFill>
                  <a:schemeClr val="tx1">
                    <a:lumMod val="65000"/>
                    <a:lumOff val="35000"/>
                  </a:schemeClr>
                </a:solidFill>
                <a:latin typeface="+mj-lt"/>
              </a:rPr>
              <a:t>Connecting the Dots: An Overview </a:t>
            </a:r>
            <a:r>
              <a:rPr lang="en-US" sz="1100" b="1" dirty="0" smtClean="0">
                <a:solidFill>
                  <a:schemeClr val="tx1">
                    <a:lumMod val="65000"/>
                    <a:lumOff val="35000"/>
                  </a:schemeClr>
                </a:solidFill>
                <a:latin typeface="+mj-lt"/>
              </a:rPr>
              <a:t>of the </a:t>
            </a:r>
            <a:r>
              <a:rPr lang="en-US" sz="1100" b="1" dirty="0">
                <a:solidFill>
                  <a:schemeClr val="tx1">
                    <a:lumMod val="65000"/>
                    <a:lumOff val="35000"/>
                  </a:schemeClr>
                </a:solidFill>
                <a:latin typeface="+mj-lt"/>
              </a:rPr>
              <a:t>Links Among Multiple Forms of Violence</a:t>
            </a:r>
            <a:r>
              <a:rPr lang="en-US" sz="1100" dirty="0">
                <a:solidFill>
                  <a:schemeClr val="tx1">
                    <a:lumMod val="65000"/>
                    <a:lumOff val="35000"/>
                  </a:schemeClr>
                </a:solidFill>
                <a:latin typeface="+mj-lt"/>
              </a:rPr>
              <a:t>. Atlanta, GA: National Center for Injury Prevention </a:t>
            </a:r>
            <a:r>
              <a:rPr lang="en-US" sz="1100" dirty="0" smtClean="0">
                <a:solidFill>
                  <a:schemeClr val="tx1">
                    <a:lumMod val="65000"/>
                    <a:lumOff val="35000"/>
                  </a:schemeClr>
                </a:solidFill>
                <a:latin typeface="+mj-lt"/>
              </a:rPr>
              <a:t>and Control</a:t>
            </a:r>
            <a:r>
              <a:rPr lang="en-US" sz="1100" dirty="0">
                <a:solidFill>
                  <a:schemeClr val="tx1">
                    <a:lumMod val="65000"/>
                    <a:lumOff val="35000"/>
                  </a:schemeClr>
                </a:solidFill>
                <a:latin typeface="+mj-lt"/>
              </a:rPr>
              <a:t>, Centers for Disease Control and Prevention Oakland, CA: Prevention Institute.</a:t>
            </a:r>
          </a:p>
        </p:txBody>
      </p:sp>
      <p:sp>
        <p:nvSpPr>
          <p:cNvPr id="2" name="Title 1" descr="Relationship Level Risk Factors"/>
          <p:cNvSpPr>
            <a:spLocks noGrp="1"/>
          </p:cNvSpPr>
          <p:nvPr>
            <p:ph type="title"/>
          </p:nvPr>
        </p:nvSpPr>
        <p:spPr>
          <a:xfrm>
            <a:off x="547942" y="152400"/>
            <a:ext cx="8229600" cy="762000"/>
          </a:xfrm>
        </p:spPr>
        <p:txBody>
          <a:bodyPr/>
          <a:lstStyle/>
          <a:p>
            <a:r>
              <a:rPr lang="en-US" sz="2800" b="1" dirty="0" smtClean="0">
                <a:effectLst/>
                <a:latin typeface="+mj-lt"/>
              </a:rPr>
              <a:t>Relationship Level Risk Factors</a:t>
            </a:r>
            <a:endParaRPr lang="en-US" sz="2800" b="1" dirty="0">
              <a:effectLst/>
              <a:latin typeface="+mj-lt"/>
            </a:endParaRPr>
          </a:p>
        </p:txBody>
      </p:sp>
    </p:spTree>
    <p:extLst>
      <p:ext uri="{BB962C8B-B14F-4D97-AF65-F5344CB8AC3E}">
        <p14:creationId xmlns:p14="http://schemas.microsoft.com/office/powerpoint/2010/main" val="753987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Relationship/Individual Level Protective Factors"/>
          <p:cNvGraphicFramePr>
            <a:graphicFrameLocks noGrp="1"/>
          </p:cNvGraphicFramePr>
          <p:nvPr>
            <p:ph idx="1"/>
            <p:extLst>
              <p:ext uri="{D42A27DB-BD31-4B8C-83A1-F6EECF244321}">
                <p14:modId xmlns:p14="http://schemas.microsoft.com/office/powerpoint/2010/main" val="4285393787"/>
              </p:ext>
            </p:extLst>
          </p:nvPr>
        </p:nvGraphicFramePr>
        <p:xfrm>
          <a:off x="272866" y="936171"/>
          <a:ext cx="8773160" cy="4680054"/>
        </p:xfrm>
        <a:graphic>
          <a:graphicData uri="http://schemas.openxmlformats.org/drawingml/2006/table">
            <a:tbl>
              <a:tblPr firstRow="1" bandRow="1">
                <a:tableStyleId>{5C22544A-7EE6-4342-B048-85BDC9FD1C3A}</a:tableStyleId>
              </a:tblPr>
              <a:tblGrid>
                <a:gridCol w="2315201"/>
                <a:gridCol w="666759"/>
                <a:gridCol w="767080"/>
                <a:gridCol w="604520"/>
                <a:gridCol w="533400"/>
                <a:gridCol w="690880"/>
                <a:gridCol w="1143000"/>
                <a:gridCol w="1066800"/>
                <a:gridCol w="985520"/>
              </a:tblGrid>
              <a:tr h="1197429">
                <a:tc>
                  <a:txBody>
                    <a:bodyPr/>
                    <a:lstStyle/>
                    <a:p>
                      <a:endParaRPr lang="en-US" dirty="0"/>
                    </a:p>
                  </a:txBody>
                  <a:tcPr/>
                </a:tc>
                <a:tc>
                  <a:txBody>
                    <a:bodyPr/>
                    <a:lstStyle/>
                    <a:p>
                      <a:pPr algn="ctr"/>
                      <a:r>
                        <a:rPr lang="en-US" dirty="0" smtClean="0">
                          <a:latin typeface="+mj-lt"/>
                        </a:rPr>
                        <a:t>CM</a:t>
                      </a:r>
                      <a:endParaRPr lang="en-US" dirty="0">
                        <a:latin typeface="+mj-lt"/>
                      </a:endParaRPr>
                    </a:p>
                  </a:txBody>
                  <a:tcPr anchor="ctr"/>
                </a:tc>
                <a:tc>
                  <a:txBody>
                    <a:bodyPr/>
                    <a:lstStyle/>
                    <a:p>
                      <a:pPr algn="ctr"/>
                      <a:r>
                        <a:rPr lang="en-US" dirty="0" smtClean="0">
                          <a:latin typeface="+mj-lt"/>
                        </a:rPr>
                        <a:t>TDV</a:t>
                      </a:r>
                      <a:endParaRPr lang="en-US" dirty="0">
                        <a:latin typeface="+mj-lt"/>
                      </a:endParaRPr>
                    </a:p>
                  </a:txBody>
                  <a:tcPr anchor="ctr"/>
                </a:tc>
                <a:tc>
                  <a:txBody>
                    <a:bodyPr/>
                    <a:lstStyle/>
                    <a:p>
                      <a:pPr algn="ctr"/>
                      <a:r>
                        <a:rPr lang="en-US" dirty="0" smtClean="0">
                          <a:latin typeface="+mj-lt"/>
                        </a:rPr>
                        <a:t>IPV</a:t>
                      </a:r>
                      <a:endParaRPr lang="en-US" dirty="0">
                        <a:latin typeface="+mj-lt"/>
                      </a:endParaRPr>
                    </a:p>
                  </a:txBody>
                  <a:tcPr anchor="ctr"/>
                </a:tc>
                <a:tc>
                  <a:txBody>
                    <a:bodyPr/>
                    <a:lstStyle/>
                    <a:p>
                      <a:pPr algn="ctr"/>
                      <a:r>
                        <a:rPr lang="en-US" dirty="0" smtClean="0">
                          <a:latin typeface="+mj-lt"/>
                        </a:rPr>
                        <a:t>SV</a:t>
                      </a:r>
                      <a:endParaRPr lang="en-US" dirty="0">
                        <a:latin typeface="+mj-lt"/>
                      </a:endParaRPr>
                    </a:p>
                  </a:txBody>
                  <a:tcPr anchor="ctr"/>
                </a:tc>
                <a:tc>
                  <a:txBody>
                    <a:bodyPr/>
                    <a:lstStyle/>
                    <a:p>
                      <a:pPr algn="ctr"/>
                      <a:r>
                        <a:rPr lang="en-US" dirty="0" smtClean="0">
                          <a:latin typeface="+mj-lt"/>
                        </a:rPr>
                        <a:t>YV</a:t>
                      </a:r>
                      <a:endParaRPr lang="en-US" dirty="0">
                        <a:latin typeface="+mj-lt"/>
                      </a:endParaRPr>
                    </a:p>
                  </a:txBody>
                  <a:tcPr anchor="ctr"/>
                </a:tc>
                <a:tc>
                  <a:txBody>
                    <a:bodyPr/>
                    <a:lstStyle/>
                    <a:p>
                      <a:pPr algn="ctr"/>
                      <a:r>
                        <a:rPr lang="en-US" dirty="0" smtClean="0">
                          <a:latin typeface="+mj-lt"/>
                        </a:rPr>
                        <a:t>Bullying</a:t>
                      </a:r>
                      <a:endParaRPr lang="en-US" dirty="0">
                        <a:latin typeface="+mj-lt"/>
                      </a:endParaRPr>
                    </a:p>
                  </a:txBody>
                  <a:tcPr anchor="ctr"/>
                </a:tc>
                <a:tc>
                  <a:txBody>
                    <a:bodyPr/>
                    <a:lstStyle/>
                    <a:p>
                      <a:pPr algn="ctr"/>
                      <a:r>
                        <a:rPr lang="en-US" dirty="0" smtClean="0">
                          <a:latin typeface="+mj-lt"/>
                        </a:rPr>
                        <a:t>Suicide</a:t>
                      </a:r>
                      <a:endParaRPr lang="en-US" dirty="0">
                        <a:latin typeface="+mj-lt"/>
                      </a:endParaRPr>
                    </a:p>
                  </a:txBody>
                  <a:tcPr anchor="ctr"/>
                </a:tc>
                <a:tc>
                  <a:txBody>
                    <a:bodyPr/>
                    <a:lstStyle/>
                    <a:p>
                      <a:pPr algn="ctr"/>
                      <a:r>
                        <a:rPr lang="en-US" dirty="0" smtClean="0">
                          <a:latin typeface="+mj-lt"/>
                        </a:rPr>
                        <a:t>Elder Abuse</a:t>
                      </a:r>
                      <a:endParaRPr lang="en-US" dirty="0">
                        <a:latin typeface="+mj-lt"/>
                      </a:endParaRPr>
                    </a:p>
                  </a:txBody>
                  <a:tcPr anchor="ctr"/>
                </a:tc>
              </a:tr>
              <a:tr h="602265">
                <a:tc>
                  <a:txBody>
                    <a:bodyPr/>
                    <a:lstStyle/>
                    <a:p>
                      <a:r>
                        <a:rPr lang="en-US" sz="1600" b="1" dirty="0" smtClean="0">
                          <a:latin typeface="+mj-lt"/>
                        </a:rPr>
                        <a:t>Family support/ connectedness</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r>
              <a:tr h="609600">
                <a:tc>
                  <a:txBody>
                    <a:bodyPr/>
                    <a:lstStyle/>
                    <a:p>
                      <a:r>
                        <a:rPr lang="en-US" sz="1600" b="1" dirty="0" smtClean="0">
                          <a:latin typeface="+mj-lt"/>
                        </a:rPr>
                        <a:t>Connection to a</a:t>
                      </a:r>
                      <a:r>
                        <a:rPr lang="en-US" sz="1600" b="1" baseline="0" dirty="0" smtClean="0">
                          <a:latin typeface="+mj-lt"/>
                        </a:rPr>
                        <a:t> caring adult</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r>
              <a:tr h="609600">
                <a:tc>
                  <a:txBody>
                    <a:bodyPr/>
                    <a:lstStyle/>
                    <a:p>
                      <a:r>
                        <a:rPr lang="en-US" sz="1600" b="1" dirty="0" smtClean="0">
                          <a:latin typeface="+mj-lt"/>
                        </a:rPr>
                        <a:t>Association w/</a:t>
                      </a:r>
                      <a:r>
                        <a:rPr lang="en-US" sz="1600" b="1" baseline="0" dirty="0" smtClean="0">
                          <a:latin typeface="+mj-lt"/>
                        </a:rPr>
                        <a:t> prosocial peers</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sz="1600" b="1" dirty="0">
                        <a:latin typeface="+mj-lt"/>
                      </a:endParaRPr>
                    </a:p>
                  </a:txBody>
                  <a:tcPr/>
                </a:tc>
              </a:tr>
              <a:tr h="838200">
                <a:tc>
                  <a:txBody>
                    <a:bodyPr/>
                    <a:lstStyle/>
                    <a:p>
                      <a:r>
                        <a:rPr lang="en-US" sz="1600" b="1" dirty="0" smtClean="0">
                          <a:latin typeface="+mj-lt"/>
                        </a:rPr>
                        <a:t>Connection/ commitment to school</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r>
              <a:tr h="709847">
                <a:tc>
                  <a:txBody>
                    <a:bodyPr/>
                    <a:lstStyle/>
                    <a:p>
                      <a:r>
                        <a:rPr lang="en-US" sz="1600" b="1" dirty="0" smtClean="0">
                          <a:latin typeface="+mj-lt"/>
                        </a:rPr>
                        <a:t>Skills solving problems non-violently</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r>
            </a:tbl>
          </a:graphicData>
        </a:graphic>
      </p:graphicFrame>
      <p:pic>
        <p:nvPicPr>
          <p:cNvPr id="10" name="Picture 2" descr="Graphic: parents holding a baby"/>
          <p:cNvPicPr>
            <a:picLocks noChangeAspect="1" noChangeArrowheads="1"/>
          </p:cNvPicPr>
          <p:nvPr/>
        </p:nvPicPr>
        <p:blipFill>
          <a:blip r:embed="rId3" cstate="print">
            <a:duotone>
              <a:schemeClr val="accent1">
                <a:shade val="45000"/>
                <a:satMod val="135000"/>
              </a:schemeClr>
              <a:prstClr val="white"/>
            </a:duotone>
            <a:lum contrast="20000"/>
            <a:extLst>
              <a:ext uri="{28A0092B-C50C-407E-A947-70E740481C1C}">
                <a14:useLocalDpi xmlns:a14="http://schemas.microsoft.com/office/drawing/2010/main" val="0"/>
              </a:ext>
            </a:extLst>
          </a:blip>
          <a:srcRect/>
          <a:stretch>
            <a:fillRect/>
          </a:stretch>
        </p:blipFill>
        <p:spPr bwMode="auto">
          <a:xfrm>
            <a:off x="737755" y="931719"/>
            <a:ext cx="1107857" cy="1143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00" y="6257836"/>
            <a:ext cx="7620000" cy="600164"/>
          </a:xfrm>
          <a:prstGeom prst="rect">
            <a:avLst/>
          </a:prstGeom>
          <a:noFill/>
        </p:spPr>
        <p:txBody>
          <a:bodyPr wrap="square" rtlCol="0">
            <a:spAutoFit/>
          </a:bodyPr>
          <a:lstStyle/>
          <a:p>
            <a:r>
              <a:rPr lang="en-US" sz="1100" dirty="0" smtClean="0">
                <a:solidFill>
                  <a:schemeClr val="tx1">
                    <a:lumMod val="65000"/>
                    <a:lumOff val="35000"/>
                  </a:schemeClr>
                </a:solidFill>
                <a:latin typeface="+mj-lt"/>
              </a:rPr>
              <a:t>Source: Wilkins</a:t>
            </a:r>
            <a:r>
              <a:rPr lang="en-US" sz="1100" dirty="0">
                <a:solidFill>
                  <a:schemeClr val="tx1">
                    <a:lumMod val="65000"/>
                    <a:lumOff val="35000"/>
                  </a:schemeClr>
                </a:solidFill>
                <a:latin typeface="+mj-lt"/>
              </a:rPr>
              <a:t>, N., Tsao, B., Hertz, M., Davis, R., Klevens, J. (2014). </a:t>
            </a:r>
            <a:r>
              <a:rPr lang="en-US" sz="1100" b="1" dirty="0">
                <a:solidFill>
                  <a:schemeClr val="tx1">
                    <a:lumMod val="65000"/>
                    <a:lumOff val="35000"/>
                  </a:schemeClr>
                </a:solidFill>
                <a:latin typeface="+mj-lt"/>
              </a:rPr>
              <a:t>Connecting the Dots: An Overview </a:t>
            </a:r>
            <a:r>
              <a:rPr lang="en-US" sz="1100" b="1" dirty="0" smtClean="0">
                <a:solidFill>
                  <a:schemeClr val="tx1">
                    <a:lumMod val="65000"/>
                    <a:lumOff val="35000"/>
                  </a:schemeClr>
                </a:solidFill>
                <a:latin typeface="+mj-lt"/>
              </a:rPr>
              <a:t>of the </a:t>
            </a:r>
            <a:r>
              <a:rPr lang="en-US" sz="1100" b="1" dirty="0">
                <a:solidFill>
                  <a:schemeClr val="tx1">
                    <a:lumMod val="65000"/>
                    <a:lumOff val="35000"/>
                  </a:schemeClr>
                </a:solidFill>
                <a:latin typeface="+mj-lt"/>
              </a:rPr>
              <a:t>Links Among Multiple Forms of Violence</a:t>
            </a:r>
            <a:r>
              <a:rPr lang="en-US" sz="1100" dirty="0">
                <a:solidFill>
                  <a:schemeClr val="tx1">
                    <a:lumMod val="65000"/>
                    <a:lumOff val="35000"/>
                  </a:schemeClr>
                </a:solidFill>
                <a:latin typeface="+mj-lt"/>
              </a:rPr>
              <a:t>. Atlanta, GA: National Center for Injury Prevention </a:t>
            </a:r>
            <a:r>
              <a:rPr lang="en-US" sz="1100" dirty="0" smtClean="0">
                <a:solidFill>
                  <a:schemeClr val="tx1">
                    <a:lumMod val="65000"/>
                    <a:lumOff val="35000"/>
                  </a:schemeClr>
                </a:solidFill>
                <a:latin typeface="+mj-lt"/>
              </a:rPr>
              <a:t>and Control</a:t>
            </a:r>
            <a:r>
              <a:rPr lang="en-US" sz="1100" dirty="0">
                <a:solidFill>
                  <a:schemeClr val="tx1">
                    <a:lumMod val="65000"/>
                    <a:lumOff val="35000"/>
                  </a:schemeClr>
                </a:solidFill>
                <a:latin typeface="+mj-lt"/>
              </a:rPr>
              <a:t>, Centers for Disease Control and Prevention Oakland, CA: Prevention Institute.</a:t>
            </a:r>
          </a:p>
        </p:txBody>
      </p:sp>
      <p:sp>
        <p:nvSpPr>
          <p:cNvPr id="9" name="TextBox 8"/>
          <p:cNvSpPr txBox="1"/>
          <p:nvPr/>
        </p:nvSpPr>
        <p:spPr>
          <a:xfrm>
            <a:off x="270164" y="5638800"/>
            <a:ext cx="8077200" cy="461665"/>
          </a:xfrm>
          <a:prstGeom prst="rect">
            <a:avLst/>
          </a:prstGeom>
          <a:noFill/>
        </p:spPr>
        <p:txBody>
          <a:bodyPr wrap="square" rtlCol="0">
            <a:spAutoFit/>
          </a:bodyPr>
          <a:lstStyle/>
          <a:p>
            <a:r>
              <a:rPr lang="en-US" sz="1200" dirty="0" smtClean="0">
                <a:solidFill>
                  <a:schemeClr val="tx1">
                    <a:lumMod val="75000"/>
                    <a:lumOff val="25000"/>
                  </a:schemeClr>
                </a:solidFill>
                <a:latin typeface="+mj-lt"/>
              </a:rPr>
              <a:t>NOTE: CM (Child Maltreatment), TDV (Teen Dating Violence), IPV (Intimate Partner Violence), SV (Sexual Violence), YV (Youth Violence)</a:t>
            </a:r>
            <a:endParaRPr lang="en-US" sz="1200" dirty="0">
              <a:solidFill>
                <a:schemeClr val="tx1">
                  <a:lumMod val="75000"/>
                  <a:lumOff val="25000"/>
                </a:schemeClr>
              </a:solidFill>
              <a:latin typeface="+mj-lt"/>
            </a:endParaRPr>
          </a:p>
        </p:txBody>
      </p:sp>
      <p:sp>
        <p:nvSpPr>
          <p:cNvPr id="2" name="Title 1"/>
          <p:cNvSpPr>
            <a:spLocks noGrp="1"/>
          </p:cNvSpPr>
          <p:nvPr>
            <p:ph type="title"/>
          </p:nvPr>
        </p:nvSpPr>
        <p:spPr>
          <a:xfrm>
            <a:off x="363682" y="107374"/>
            <a:ext cx="8416636" cy="838200"/>
          </a:xfrm>
        </p:spPr>
        <p:txBody>
          <a:bodyPr/>
          <a:lstStyle/>
          <a:p>
            <a:r>
              <a:rPr lang="en-US" sz="2800" b="1" dirty="0">
                <a:latin typeface="+mj-lt"/>
              </a:rPr>
              <a:t>Relationship/Individual Level Protective </a:t>
            </a:r>
            <a:r>
              <a:rPr lang="en-US" sz="2800" b="1" dirty="0" smtClean="0">
                <a:latin typeface="+mj-lt"/>
              </a:rPr>
              <a:t>Factors</a:t>
            </a:r>
            <a:endParaRPr lang="en-US" sz="2800" b="1" dirty="0">
              <a:latin typeface="+mj-lt"/>
            </a:endParaRPr>
          </a:p>
        </p:txBody>
      </p:sp>
    </p:spTree>
    <p:extLst>
      <p:ext uri="{BB962C8B-B14F-4D97-AF65-F5344CB8AC3E}">
        <p14:creationId xmlns:p14="http://schemas.microsoft.com/office/powerpoint/2010/main" val="2217824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Individual Level Risk Factors"/>
          <p:cNvGraphicFramePr>
            <a:graphicFrameLocks noGrp="1"/>
          </p:cNvGraphicFramePr>
          <p:nvPr>
            <p:ph idx="1"/>
            <p:extLst>
              <p:ext uri="{D42A27DB-BD31-4B8C-83A1-F6EECF244321}">
                <p14:modId xmlns:p14="http://schemas.microsoft.com/office/powerpoint/2010/main" val="2897369943"/>
              </p:ext>
            </p:extLst>
          </p:nvPr>
        </p:nvGraphicFramePr>
        <p:xfrm>
          <a:off x="152400" y="867582"/>
          <a:ext cx="8839200" cy="4656191"/>
        </p:xfrm>
        <a:graphic>
          <a:graphicData uri="http://schemas.openxmlformats.org/drawingml/2006/table">
            <a:tbl>
              <a:tblPr firstRow="1" bandRow="1">
                <a:tableStyleId>{5C22544A-7EE6-4342-B048-85BDC9FD1C3A}</a:tableStyleId>
              </a:tblPr>
              <a:tblGrid>
                <a:gridCol w="2286000"/>
                <a:gridCol w="821366"/>
                <a:gridCol w="708366"/>
                <a:gridCol w="637529"/>
                <a:gridCol w="637529"/>
                <a:gridCol w="624210"/>
                <a:gridCol w="1066800"/>
                <a:gridCol w="1143000"/>
                <a:gridCol w="914400"/>
              </a:tblGrid>
              <a:tr h="1228462">
                <a:tc>
                  <a:txBody>
                    <a:bodyPr/>
                    <a:lstStyle/>
                    <a:p>
                      <a:endParaRPr lang="en-US" dirty="0"/>
                    </a:p>
                  </a:txBody>
                  <a:tcPr/>
                </a:tc>
                <a:tc>
                  <a:txBody>
                    <a:bodyPr/>
                    <a:lstStyle/>
                    <a:p>
                      <a:pPr algn="ctr"/>
                      <a:r>
                        <a:rPr lang="en-US" dirty="0" smtClean="0">
                          <a:latin typeface="+mj-lt"/>
                        </a:rPr>
                        <a:t>CM</a:t>
                      </a:r>
                      <a:endParaRPr lang="en-US" dirty="0">
                        <a:latin typeface="+mj-lt"/>
                      </a:endParaRPr>
                    </a:p>
                  </a:txBody>
                  <a:tcPr anchor="ctr"/>
                </a:tc>
                <a:tc>
                  <a:txBody>
                    <a:bodyPr/>
                    <a:lstStyle/>
                    <a:p>
                      <a:pPr algn="ctr"/>
                      <a:r>
                        <a:rPr lang="en-US" dirty="0" smtClean="0">
                          <a:latin typeface="+mj-lt"/>
                        </a:rPr>
                        <a:t>TDV</a:t>
                      </a:r>
                      <a:endParaRPr lang="en-US" dirty="0">
                        <a:latin typeface="+mj-lt"/>
                      </a:endParaRPr>
                    </a:p>
                  </a:txBody>
                  <a:tcPr anchor="ctr"/>
                </a:tc>
                <a:tc>
                  <a:txBody>
                    <a:bodyPr/>
                    <a:lstStyle/>
                    <a:p>
                      <a:pPr algn="ctr"/>
                      <a:r>
                        <a:rPr lang="en-US" dirty="0" smtClean="0">
                          <a:latin typeface="+mj-lt"/>
                        </a:rPr>
                        <a:t>IPV</a:t>
                      </a:r>
                      <a:endParaRPr lang="en-US" dirty="0">
                        <a:latin typeface="+mj-lt"/>
                      </a:endParaRPr>
                    </a:p>
                  </a:txBody>
                  <a:tcPr anchor="ctr"/>
                </a:tc>
                <a:tc>
                  <a:txBody>
                    <a:bodyPr/>
                    <a:lstStyle/>
                    <a:p>
                      <a:pPr algn="ctr"/>
                      <a:r>
                        <a:rPr lang="en-US" dirty="0" smtClean="0">
                          <a:latin typeface="+mj-lt"/>
                        </a:rPr>
                        <a:t>SV</a:t>
                      </a:r>
                      <a:endParaRPr lang="en-US" dirty="0">
                        <a:latin typeface="+mj-lt"/>
                      </a:endParaRPr>
                    </a:p>
                  </a:txBody>
                  <a:tcPr anchor="ctr"/>
                </a:tc>
                <a:tc>
                  <a:txBody>
                    <a:bodyPr/>
                    <a:lstStyle/>
                    <a:p>
                      <a:pPr algn="ctr"/>
                      <a:r>
                        <a:rPr lang="en-US" dirty="0" smtClean="0">
                          <a:latin typeface="+mj-lt"/>
                        </a:rPr>
                        <a:t>YV</a:t>
                      </a:r>
                      <a:endParaRPr lang="en-US" dirty="0">
                        <a:latin typeface="+mj-lt"/>
                      </a:endParaRPr>
                    </a:p>
                  </a:txBody>
                  <a:tcPr anchor="ctr"/>
                </a:tc>
                <a:tc>
                  <a:txBody>
                    <a:bodyPr/>
                    <a:lstStyle/>
                    <a:p>
                      <a:pPr algn="ctr"/>
                      <a:r>
                        <a:rPr lang="en-US" dirty="0" smtClean="0">
                          <a:latin typeface="+mj-lt"/>
                        </a:rPr>
                        <a:t>Bullying</a:t>
                      </a:r>
                      <a:endParaRPr lang="en-US" dirty="0">
                        <a:latin typeface="+mj-lt"/>
                      </a:endParaRPr>
                    </a:p>
                  </a:txBody>
                  <a:tcPr anchor="ctr"/>
                </a:tc>
                <a:tc>
                  <a:txBody>
                    <a:bodyPr/>
                    <a:lstStyle/>
                    <a:p>
                      <a:pPr algn="ctr"/>
                      <a:r>
                        <a:rPr lang="en-US" dirty="0" smtClean="0">
                          <a:latin typeface="+mj-lt"/>
                        </a:rPr>
                        <a:t>Suicide</a:t>
                      </a:r>
                      <a:endParaRPr lang="en-US" dirty="0">
                        <a:latin typeface="+mj-lt"/>
                      </a:endParaRPr>
                    </a:p>
                  </a:txBody>
                  <a:tcPr anchor="ctr"/>
                </a:tc>
                <a:tc>
                  <a:txBody>
                    <a:bodyPr/>
                    <a:lstStyle/>
                    <a:p>
                      <a:pPr algn="ctr"/>
                      <a:r>
                        <a:rPr lang="en-US" dirty="0" smtClean="0">
                          <a:latin typeface="+mj-lt"/>
                        </a:rPr>
                        <a:t>Elder Abuse</a:t>
                      </a:r>
                      <a:endParaRPr lang="en-US" dirty="0">
                        <a:latin typeface="+mj-lt"/>
                      </a:endParaRPr>
                    </a:p>
                  </a:txBody>
                  <a:tcPr anchor="ctr"/>
                </a:tc>
              </a:tr>
              <a:tr h="390262">
                <a:tc>
                  <a:txBody>
                    <a:bodyPr/>
                    <a:lstStyle/>
                    <a:p>
                      <a:r>
                        <a:rPr lang="en-US" sz="1600" b="1" dirty="0" smtClean="0">
                          <a:latin typeface="+mj-lt"/>
                        </a:rPr>
                        <a:t>Low education</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r>
              <a:tr h="457200">
                <a:tc>
                  <a:txBody>
                    <a:bodyPr/>
                    <a:lstStyle/>
                    <a:p>
                      <a:r>
                        <a:rPr lang="en-US" sz="1600" b="1" dirty="0" smtClean="0">
                          <a:latin typeface="+mj-lt"/>
                        </a:rPr>
                        <a:t>Lack of non-violent problem solving skills</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r>
              <a:tr h="640080">
                <a:tc>
                  <a:txBody>
                    <a:bodyPr/>
                    <a:lstStyle/>
                    <a:p>
                      <a:r>
                        <a:rPr lang="en-US" sz="1600" b="1" dirty="0" smtClean="0">
                          <a:latin typeface="+mj-lt"/>
                        </a:rPr>
                        <a:t>Poor behavior/ impulse control</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r>
              <a:tr h="381000">
                <a:tc>
                  <a:txBody>
                    <a:bodyPr/>
                    <a:lstStyle/>
                    <a:p>
                      <a:r>
                        <a:rPr lang="en-US" sz="1600" b="1" dirty="0" smtClean="0">
                          <a:latin typeface="+mj-lt"/>
                        </a:rPr>
                        <a:t>Violent victimization</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r>
              <a:tr h="381000">
                <a:tc>
                  <a:txBody>
                    <a:bodyPr/>
                    <a:lstStyle/>
                    <a:p>
                      <a:r>
                        <a:rPr lang="en-US" sz="1600" b="1" dirty="0" smtClean="0">
                          <a:latin typeface="+mj-lt"/>
                        </a:rPr>
                        <a:t>Witnessing violence</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r>
              <a:tr h="579120">
                <a:tc>
                  <a:txBody>
                    <a:bodyPr/>
                    <a:lstStyle/>
                    <a:p>
                      <a:r>
                        <a:rPr lang="en-US" sz="1600" b="1" dirty="0" smtClean="0">
                          <a:latin typeface="+mj-lt"/>
                        </a:rPr>
                        <a:t>Mental</a:t>
                      </a:r>
                      <a:r>
                        <a:rPr lang="en-US" sz="1600" b="1" baseline="0" dirty="0" smtClean="0">
                          <a:latin typeface="+mj-lt"/>
                        </a:rPr>
                        <a:t> Health Problems</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r>
              <a:tr h="477147">
                <a:tc>
                  <a:txBody>
                    <a:bodyPr/>
                    <a:lstStyle/>
                    <a:p>
                      <a:r>
                        <a:rPr lang="en-US" sz="1600" b="1" dirty="0" smtClean="0">
                          <a:latin typeface="+mj-lt"/>
                        </a:rPr>
                        <a:t>Substance use</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r>
            </a:tbl>
          </a:graphicData>
        </a:graphic>
      </p:graphicFrame>
      <p:pic>
        <p:nvPicPr>
          <p:cNvPr id="1026" name="Picture 2" descr="Graphic: beer bottle"/>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8200" y="914400"/>
            <a:ext cx="762961" cy="10930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5561147"/>
            <a:ext cx="8077200" cy="461665"/>
          </a:xfrm>
          <a:prstGeom prst="rect">
            <a:avLst/>
          </a:prstGeom>
          <a:noFill/>
        </p:spPr>
        <p:txBody>
          <a:bodyPr wrap="square" rtlCol="0">
            <a:spAutoFit/>
          </a:bodyPr>
          <a:lstStyle/>
          <a:p>
            <a:r>
              <a:rPr lang="en-US" sz="1200" dirty="0" smtClean="0">
                <a:solidFill>
                  <a:schemeClr val="tx1">
                    <a:lumMod val="75000"/>
                    <a:lumOff val="25000"/>
                  </a:schemeClr>
                </a:solidFill>
                <a:latin typeface="+mj-lt"/>
              </a:rPr>
              <a:t>NOTE: CM (Child Maltreatment), TDV (Teen Dating Violence), IPV (Intimate Partner Violence), SV (Sexual Violence), YV (Youth Violence)</a:t>
            </a:r>
            <a:endParaRPr lang="en-US" sz="1200" dirty="0">
              <a:solidFill>
                <a:schemeClr val="tx1">
                  <a:lumMod val="75000"/>
                  <a:lumOff val="25000"/>
                </a:schemeClr>
              </a:solidFill>
              <a:latin typeface="+mj-lt"/>
            </a:endParaRPr>
          </a:p>
        </p:txBody>
      </p:sp>
      <p:sp>
        <p:nvSpPr>
          <p:cNvPr id="9" name="TextBox 8"/>
          <p:cNvSpPr txBox="1"/>
          <p:nvPr/>
        </p:nvSpPr>
        <p:spPr>
          <a:xfrm>
            <a:off x="762000" y="6257836"/>
            <a:ext cx="7620000" cy="600164"/>
          </a:xfrm>
          <a:prstGeom prst="rect">
            <a:avLst/>
          </a:prstGeom>
          <a:noFill/>
        </p:spPr>
        <p:txBody>
          <a:bodyPr wrap="square" rtlCol="0">
            <a:spAutoFit/>
          </a:bodyPr>
          <a:lstStyle/>
          <a:p>
            <a:r>
              <a:rPr lang="en-US" sz="1100" dirty="0" smtClean="0">
                <a:solidFill>
                  <a:schemeClr val="tx1">
                    <a:lumMod val="65000"/>
                    <a:lumOff val="35000"/>
                  </a:schemeClr>
                </a:solidFill>
                <a:latin typeface="+mj-lt"/>
              </a:rPr>
              <a:t>Source: Wilkins</a:t>
            </a:r>
            <a:r>
              <a:rPr lang="en-US" sz="1100" dirty="0">
                <a:solidFill>
                  <a:schemeClr val="tx1">
                    <a:lumMod val="65000"/>
                    <a:lumOff val="35000"/>
                  </a:schemeClr>
                </a:solidFill>
                <a:latin typeface="+mj-lt"/>
              </a:rPr>
              <a:t>, N., Tsao, B., Hertz, M., Davis, R., Klevens, J. (2014). </a:t>
            </a:r>
            <a:r>
              <a:rPr lang="en-US" sz="1100" b="1" dirty="0">
                <a:solidFill>
                  <a:schemeClr val="tx1">
                    <a:lumMod val="65000"/>
                    <a:lumOff val="35000"/>
                  </a:schemeClr>
                </a:solidFill>
                <a:latin typeface="+mj-lt"/>
              </a:rPr>
              <a:t>Connecting the Dots: An Overview </a:t>
            </a:r>
            <a:r>
              <a:rPr lang="en-US" sz="1100" b="1" dirty="0" smtClean="0">
                <a:solidFill>
                  <a:schemeClr val="tx1">
                    <a:lumMod val="65000"/>
                    <a:lumOff val="35000"/>
                  </a:schemeClr>
                </a:solidFill>
                <a:latin typeface="+mj-lt"/>
              </a:rPr>
              <a:t>of the </a:t>
            </a:r>
            <a:r>
              <a:rPr lang="en-US" sz="1100" b="1" dirty="0">
                <a:solidFill>
                  <a:schemeClr val="tx1">
                    <a:lumMod val="65000"/>
                    <a:lumOff val="35000"/>
                  </a:schemeClr>
                </a:solidFill>
                <a:latin typeface="+mj-lt"/>
              </a:rPr>
              <a:t>Links Among Multiple Forms of Violence</a:t>
            </a:r>
            <a:r>
              <a:rPr lang="en-US" sz="1100" dirty="0">
                <a:solidFill>
                  <a:schemeClr val="tx1">
                    <a:lumMod val="65000"/>
                    <a:lumOff val="35000"/>
                  </a:schemeClr>
                </a:solidFill>
                <a:latin typeface="+mj-lt"/>
              </a:rPr>
              <a:t>. Atlanta, GA: National Center for Injury Prevention </a:t>
            </a:r>
            <a:r>
              <a:rPr lang="en-US" sz="1100" dirty="0" smtClean="0">
                <a:solidFill>
                  <a:schemeClr val="tx1">
                    <a:lumMod val="65000"/>
                    <a:lumOff val="35000"/>
                  </a:schemeClr>
                </a:solidFill>
                <a:latin typeface="+mj-lt"/>
              </a:rPr>
              <a:t>and Control</a:t>
            </a:r>
            <a:r>
              <a:rPr lang="en-US" sz="1100" dirty="0">
                <a:solidFill>
                  <a:schemeClr val="tx1">
                    <a:lumMod val="65000"/>
                    <a:lumOff val="35000"/>
                  </a:schemeClr>
                </a:solidFill>
                <a:latin typeface="+mj-lt"/>
              </a:rPr>
              <a:t>, Centers for Disease Control and Prevention Oakland, CA: Prevention Institute.</a:t>
            </a:r>
          </a:p>
        </p:txBody>
      </p:sp>
      <p:sp>
        <p:nvSpPr>
          <p:cNvPr id="2" name="Title 1"/>
          <p:cNvSpPr>
            <a:spLocks noGrp="1"/>
          </p:cNvSpPr>
          <p:nvPr>
            <p:ph type="title"/>
          </p:nvPr>
        </p:nvSpPr>
        <p:spPr>
          <a:xfrm>
            <a:off x="457200" y="76200"/>
            <a:ext cx="8229600" cy="838200"/>
          </a:xfrm>
        </p:spPr>
        <p:txBody>
          <a:bodyPr/>
          <a:lstStyle/>
          <a:p>
            <a:pPr rtl="0" eaLnBrk="1" latinLnBrk="0" hangingPunct="1"/>
            <a:r>
              <a:rPr lang="en-US" sz="2800" b="1" kern="1200" dirty="0" smtClean="0">
                <a:solidFill>
                  <a:srgbClr val="2F5897"/>
                </a:solidFill>
                <a:effectLst/>
                <a:latin typeface="+mj-lt"/>
                <a:ea typeface="+mn-ea"/>
                <a:cs typeface="+mn-cs"/>
              </a:rPr>
              <a:t>Individual Level Risk Factors</a:t>
            </a:r>
            <a:endParaRPr lang="en-US" sz="2800" b="1" dirty="0" smtClean="0">
              <a:effectLst/>
              <a:latin typeface="+mj-lt"/>
            </a:endParaRPr>
          </a:p>
        </p:txBody>
      </p:sp>
    </p:spTree>
    <p:extLst>
      <p:ext uri="{BB962C8B-B14F-4D97-AF65-F5344CB8AC3E}">
        <p14:creationId xmlns:p14="http://schemas.microsoft.com/office/powerpoint/2010/main" val="694429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a:bodyPr>
          <a:lstStyle/>
          <a:p>
            <a:pPr lvl="0"/>
            <a:r>
              <a:rPr lang="en-US" sz="2900" dirty="0">
                <a:latin typeface="+mj-lt"/>
              </a:rPr>
              <a:t>Survivors of one form of violence are more </a:t>
            </a:r>
            <a:r>
              <a:rPr lang="en-US" sz="2900" dirty="0" smtClean="0">
                <a:latin typeface="+mj-lt"/>
              </a:rPr>
              <a:t>likely* </a:t>
            </a:r>
            <a:r>
              <a:rPr lang="en-US" sz="2900" dirty="0">
                <a:latin typeface="+mj-lt"/>
              </a:rPr>
              <a:t>to be victims of other forms of </a:t>
            </a:r>
            <a:r>
              <a:rPr lang="en-US" sz="2900" dirty="0" smtClean="0">
                <a:latin typeface="+mj-lt"/>
              </a:rPr>
              <a:t>violence</a:t>
            </a:r>
            <a:endParaRPr lang="en-US" sz="2900" dirty="0">
              <a:latin typeface="+mj-lt"/>
            </a:endParaRPr>
          </a:p>
        </p:txBody>
      </p:sp>
      <p:sp>
        <p:nvSpPr>
          <p:cNvPr id="3" name="Content Placeholder 2"/>
          <p:cNvSpPr>
            <a:spLocks noGrp="1"/>
          </p:cNvSpPr>
          <p:nvPr>
            <p:ph idx="1"/>
          </p:nvPr>
        </p:nvSpPr>
        <p:spPr>
          <a:xfrm>
            <a:off x="0" y="1295400"/>
            <a:ext cx="8763000" cy="4876799"/>
          </a:xfrm>
        </p:spPr>
        <p:txBody>
          <a:bodyPr>
            <a:normAutofit lnSpcReduction="10000"/>
          </a:bodyPr>
          <a:lstStyle/>
          <a:p>
            <a:pPr lvl="1"/>
            <a:r>
              <a:rPr lang="en-US" sz="2100" b="1" dirty="0" smtClean="0">
                <a:solidFill>
                  <a:schemeClr val="tx1">
                    <a:lumMod val="75000"/>
                    <a:lumOff val="25000"/>
                  </a:schemeClr>
                </a:solidFill>
              </a:rPr>
              <a:t>Girls </a:t>
            </a:r>
            <a:r>
              <a:rPr lang="en-US" sz="2100" b="1" dirty="0">
                <a:solidFill>
                  <a:schemeClr val="tx1">
                    <a:lumMod val="75000"/>
                    <a:lumOff val="25000"/>
                  </a:schemeClr>
                </a:solidFill>
              </a:rPr>
              <a:t>who are sexually abused are more likely </a:t>
            </a:r>
            <a:r>
              <a:rPr lang="en-US" sz="2100" b="1" dirty="0" smtClean="0">
                <a:solidFill>
                  <a:schemeClr val="tx1">
                    <a:lumMod val="75000"/>
                    <a:lumOff val="25000"/>
                  </a:schemeClr>
                </a:solidFill>
              </a:rPr>
              <a:t>to:</a:t>
            </a:r>
          </a:p>
          <a:p>
            <a:pPr lvl="2"/>
            <a:r>
              <a:rPr lang="en-US" dirty="0" smtClean="0">
                <a:solidFill>
                  <a:schemeClr val="tx1">
                    <a:lumMod val="75000"/>
                    <a:lumOff val="25000"/>
                  </a:schemeClr>
                </a:solidFill>
              </a:rPr>
              <a:t>suffer </a:t>
            </a:r>
            <a:r>
              <a:rPr lang="en-US" dirty="0">
                <a:solidFill>
                  <a:schemeClr val="tx1">
                    <a:lumMod val="75000"/>
                    <a:lumOff val="25000"/>
                  </a:schemeClr>
                </a:solidFill>
              </a:rPr>
              <a:t>physical violence and sexual </a:t>
            </a:r>
            <a:r>
              <a:rPr lang="en-US" dirty="0" smtClean="0">
                <a:solidFill>
                  <a:schemeClr val="tx1">
                    <a:lumMod val="75000"/>
                    <a:lumOff val="25000"/>
                  </a:schemeClr>
                </a:solidFill>
              </a:rPr>
              <a:t>re-victimization</a:t>
            </a:r>
          </a:p>
          <a:p>
            <a:pPr lvl="2"/>
            <a:r>
              <a:rPr lang="en-US" dirty="0" smtClean="0">
                <a:solidFill>
                  <a:schemeClr val="tx1">
                    <a:lumMod val="75000"/>
                    <a:lumOff val="25000"/>
                  </a:schemeClr>
                </a:solidFill>
              </a:rPr>
              <a:t>engage </a:t>
            </a:r>
            <a:r>
              <a:rPr lang="en-US" dirty="0">
                <a:solidFill>
                  <a:schemeClr val="tx1">
                    <a:lumMod val="75000"/>
                    <a:lumOff val="25000"/>
                  </a:schemeClr>
                </a:solidFill>
              </a:rPr>
              <a:t>in self-harming </a:t>
            </a:r>
            <a:r>
              <a:rPr lang="en-US" dirty="0" smtClean="0">
                <a:solidFill>
                  <a:schemeClr val="tx1">
                    <a:lumMod val="75000"/>
                    <a:lumOff val="25000"/>
                  </a:schemeClr>
                </a:solidFill>
              </a:rPr>
              <a:t>behavior</a:t>
            </a:r>
          </a:p>
          <a:p>
            <a:pPr lvl="2"/>
            <a:r>
              <a:rPr lang="en-US" dirty="0" smtClean="0">
                <a:solidFill>
                  <a:schemeClr val="tx1">
                    <a:lumMod val="75000"/>
                    <a:lumOff val="25000"/>
                  </a:schemeClr>
                </a:solidFill>
              </a:rPr>
              <a:t>be </a:t>
            </a:r>
            <a:r>
              <a:rPr lang="en-US" dirty="0">
                <a:solidFill>
                  <a:schemeClr val="tx1">
                    <a:lumMod val="75000"/>
                    <a:lumOff val="25000"/>
                  </a:schemeClr>
                </a:solidFill>
              </a:rPr>
              <a:t>a victim of intimate partner violence later in </a:t>
            </a:r>
            <a:r>
              <a:rPr lang="en-US" dirty="0" smtClean="0">
                <a:solidFill>
                  <a:schemeClr val="tx1">
                    <a:lumMod val="75000"/>
                    <a:lumOff val="25000"/>
                  </a:schemeClr>
                </a:solidFill>
              </a:rPr>
              <a:t>life</a:t>
            </a:r>
          </a:p>
          <a:p>
            <a:pPr marL="914400" lvl="2" indent="0">
              <a:buNone/>
            </a:pPr>
            <a:endParaRPr lang="en-US" sz="1000" dirty="0">
              <a:solidFill>
                <a:schemeClr val="tx1">
                  <a:lumMod val="75000"/>
                  <a:lumOff val="25000"/>
                </a:schemeClr>
              </a:solidFill>
            </a:endParaRPr>
          </a:p>
          <a:p>
            <a:pPr lvl="1"/>
            <a:r>
              <a:rPr lang="en-US" sz="2100" b="1" dirty="0">
                <a:solidFill>
                  <a:schemeClr val="tx1">
                    <a:lumMod val="75000"/>
                    <a:lumOff val="25000"/>
                  </a:schemeClr>
                </a:solidFill>
              </a:rPr>
              <a:t>Youth who have been physically abused </a:t>
            </a:r>
            <a:r>
              <a:rPr lang="en-US" sz="2100" b="1" dirty="0" smtClean="0">
                <a:solidFill>
                  <a:schemeClr val="tx1">
                    <a:lumMod val="75000"/>
                    <a:lumOff val="25000"/>
                  </a:schemeClr>
                </a:solidFill>
              </a:rPr>
              <a:t>by </a:t>
            </a:r>
            <a:r>
              <a:rPr lang="en-US" sz="2100" b="1" dirty="0">
                <a:solidFill>
                  <a:schemeClr val="tx1">
                    <a:lumMod val="75000"/>
                    <a:lumOff val="25000"/>
                  </a:schemeClr>
                </a:solidFill>
              </a:rPr>
              <a:t>a dating partner are also more likely to </a:t>
            </a:r>
            <a:r>
              <a:rPr lang="en-US" sz="2100" b="1" dirty="0" smtClean="0">
                <a:solidFill>
                  <a:schemeClr val="tx1">
                    <a:lumMod val="75000"/>
                    <a:lumOff val="25000"/>
                  </a:schemeClr>
                </a:solidFill>
              </a:rPr>
              <a:t>have:</a:t>
            </a:r>
          </a:p>
          <a:p>
            <a:pPr lvl="2"/>
            <a:r>
              <a:rPr lang="en-US" dirty="0" smtClean="0">
                <a:solidFill>
                  <a:schemeClr val="tx1">
                    <a:lumMod val="75000"/>
                    <a:lumOff val="25000"/>
                  </a:schemeClr>
                </a:solidFill>
              </a:rPr>
              <a:t>suffered </a:t>
            </a:r>
            <a:r>
              <a:rPr lang="en-US" dirty="0">
                <a:solidFill>
                  <a:schemeClr val="tx1">
                    <a:lumMod val="75000"/>
                    <a:lumOff val="25000"/>
                  </a:schemeClr>
                </a:solidFill>
              </a:rPr>
              <a:t>abuse as a </a:t>
            </a:r>
            <a:r>
              <a:rPr lang="en-US" dirty="0" smtClean="0">
                <a:solidFill>
                  <a:schemeClr val="tx1">
                    <a:lumMod val="75000"/>
                    <a:lumOff val="25000"/>
                  </a:schemeClr>
                </a:solidFill>
              </a:rPr>
              <a:t>child</a:t>
            </a:r>
          </a:p>
          <a:p>
            <a:pPr lvl="2"/>
            <a:r>
              <a:rPr lang="en-US" dirty="0" smtClean="0">
                <a:solidFill>
                  <a:schemeClr val="tx1">
                    <a:lumMod val="75000"/>
                    <a:lumOff val="25000"/>
                  </a:schemeClr>
                </a:solidFill>
              </a:rPr>
              <a:t>been </a:t>
            </a:r>
            <a:r>
              <a:rPr lang="en-US" dirty="0">
                <a:solidFill>
                  <a:schemeClr val="tx1">
                    <a:lumMod val="75000"/>
                    <a:lumOff val="25000"/>
                  </a:schemeClr>
                </a:solidFill>
              </a:rPr>
              <a:t>a victim of sexual </a:t>
            </a:r>
            <a:r>
              <a:rPr lang="en-US" dirty="0" smtClean="0">
                <a:solidFill>
                  <a:schemeClr val="tx1">
                    <a:lumMod val="75000"/>
                    <a:lumOff val="25000"/>
                  </a:schemeClr>
                </a:solidFill>
              </a:rPr>
              <a:t>assault</a:t>
            </a:r>
          </a:p>
          <a:p>
            <a:pPr lvl="2"/>
            <a:r>
              <a:rPr lang="en-US" dirty="0" smtClean="0">
                <a:solidFill>
                  <a:schemeClr val="tx1">
                    <a:lumMod val="75000"/>
                    <a:lumOff val="25000"/>
                  </a:schemeClr>
                </a:solidFill>
              </a:rPr>
              <a:t>witnessed </a:t>
            </a:r>
            <a:r>
              <a:rPr lang="en-US" dirty="0">
                <a:solidFill>
                  <a:schemeClr val="tx1">
                    <a:lumMod val="75000"/>
                    <a:lumOff val="25000"/>
                  </a:schemeClr>
                </a:solidFill>
              </a:rPr>
              <a:t>violence in their </a:t>
            </a:r>
            <a:r>
              <a:rPr lang="en-US" dirty="0" smtClean="0">
                <a:solidFill>
                  <a:schemeClr val="tx1">
                    <a:lumMod val="75000"/>
                    <a:lumOff val="25000"/>
                  </a:schemeClr>
                </a:solidFill>
              </a:rPr>
              <a:t>family</a:t>
            </a:r>
          </a:p>
          <a:p>
            <a:pPr marL="914400" lvl="2" indent="0">
              <a:buNone/>
            </a:pPr>
            <a:endParaRPr lang="en-US" sz="1000" dirty="0">
              <a:solidFill>
                <a:schemeClr val="tx1">
                  <a:lumMod val="75000"/>
                  <a:lumOff val="25000"/>
                </a:schemeClr>
              </a:solidFill>
            </a:endParaRPr>
          </a:p>
          <a:p>
            <a:pPr lvl="1"/>
            <a:r>
              <a:rPr lang="en-US" sz="2100" b="1" dirty="0" smtClean="0">
                <a:solidFill>
                  <a:schemeClr val="tx1">
                    <a:lumMod val="75000"/>
                    <a:lumOff val="25000"/>
                  </a:schemeClr>
                </a:solidFill>
              </a:rPr>
              <a:t>Women </a:t>
            </a:r>
            <a:r>
              <a:rPr lang="en-US" sz="2100" b="1" dirty="0">
                <a:solidFill>
                  <a:schemeClr val="tx1">
                    <a:lumMod val="75000"/>
                    <a:lumOff val="25000"/>
                  </a:schemeClr>
                </a:solidFill>
              </a:rPr>
              <a:t>and girls involved in </a:t>
            </a:r>
            <a:r>
              <a:rPr lang="en-US" sz="2100" b="1" dirty="0" smtClean="0">
                <a:solidFill>
                  <a:schemeClr val="tx1">
                    <a:lumMod val="75000"/>
                    <a:lumOff val="25000"/>
                  </a:schemeClr>
                </a:solidFill>
              </a:rPr>
              <a:t>gangs:</a:t>
            </a:r>
          </a:p>
          <a:p>
            <a:pPr lvl="2"/>
            <a:r>
              <a:rPr lang="en-US" dirty="0" smtClean="0">
                <a:solidFill>
                  <a:schemeClr val="tx1">
                    <a:lumMod val="75000"/>
                    <a:lumOff val="25000"/>
                  </a:schemeClr>
                </a:solidFill>
              </a:rPr>
              <a:t>often experience </a:t>
            </a:r>
            <a:r>
              <a:rPr lang="en-US" dirty="0">
                <a:solidFill>
                  <a:schemeClr val="tx1">
                    <a:lumMod val="75000"/>
                    <a:lumOff val="25000"/>
                  </a:schemeClr>
                </a:solidFill>
              </a:rPr>
              <a:t>physical, </a:t>
            </a:r>
            <a:r>
              <a:rPr lang="en-US" dirty="0" smtClean="0">
                <a:solidFill>
                  <a:schemeClr val="tx1">
                    <a:lumMod val="75000"/>
                    <a:lumOff val="25000"/>
                  </a:schemeClr>
                </a:solidFill>
              </a:rPr>
              <a:t>emotional                                                     and </a:t>
            </a:r>
            <a:r>
              <a:rPr lang="en-US" dirty="0">
                <a:solidFill>
                  <a:schemeClr val="tx1">
                    <a:lumMod val="75000"/>
                    <a:lumOff val="25000"/>
                  </a:schemeClr>
                </a:solidFill>
              </a:rPr>
              <a:t>sexual abuse by other gang </a:t>
            </a:r>
            <a:r>
              <a:rPr lang="en-US" dirty="0" smtClean="0">
                <a:solidFill>
                  <a:schemeClr val="tx1">
                    <a:lumMod val="75000"/>
                    <a:lumOff val="25000"/>
                  </a:schemeClr>
                </a:solidFill>
              </a:rPr>
              <a:t>members</a:t>
            </a:r>
          </a:p>
          <a:p>
            <a:pPr lvl="2"/>
            <a:r>
              <a:rPr lang="en-US" dirty="0" smtClean="0">
                <a:solidFill>
                  <a:schemeClr val="tx1">
                    <a:lumMod val="75000"/>
                    <a:lumOff val="25000"/>
                  </a:schemeClr>
                </a:solidFill>
              </a:rPr>
              <a:t>are </a:t>
            </a:r>
            <a:r>
              <a:rPr lang="en-US" dirty="0">
                <a:solidFill>
                  <a:schemeClr val="tx1">
                    <a:lumMod val="75000"/>
                    <a:lumOff val="25000"/>
                  </a:schemeClr>
                </a:solidFill>
              </a:rPr>
              <a:t>more likely to have been physically or sexually abused as </a:t>
            </a:r>
            <a:r>
              <a:rPr lang="en-US" dirty="0" smtClean="0">
                <a:solidFill>
                  <a:schemeClr val="tx1">
                    <a:lumMod val="75000"/>
                    <a:lumOff val="25000"/>
                  </a:schemeClr>
                </a:solidFill>
              </a:rPr>
              <a:t>children</a:t>
            </a:r>
            <a:endParaRPr lang="en-US" dirty="0">
              <a:solidFill>
                <a:schemeClr val="tx1">
                  <a:lumMod val="75000"/>
                  <a:lumOff val="25000"/>
                </a:schemeClr>
              </a:solidFill>
            </a:endParaRPr>
          </a:p>
        </p:txBody>
      </p:sp>
      <p:pic>
        <p:nvPicPr>
          <p:cNvPr id="1027" name="Picture 3" descr="Girl covering face with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352800"/>
            <a:ext cx="2514600" cy="16680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8936" y="5895200"/>
            <a:ext cx="8382000" cy="276999"/>
          </a:xfrm>
          <a:prstGeom prst="rect">
            <a:avLst/>
          </a:prstGeom>
          <a:noFill/>
        </p:spPr>
        <p:txBody>
          <a:bodyPr wrap="square" rtlCol="0">
            <a:spAutoFit/>
          </a:bodyPr>
          <a:lstStyle/>
          <a:p>
            <a:r>
              <a:rPr lang="en-US" sz="1200" b="1" dirty="0" smtClean="0">
                <a:solidFill>
                  <a:schemeClr val="tx1">
                    <a:lumMod val="75000"/>
                    <a:lumOff val="25000"/>
                  </a:schemeClr>
                </a:solidFill>
                <a:latin typeface="+mj-lt"/>
              </a:rPr>
              <a:t>*Likelihood refers to the probability of re-victimization as compared to non-victims. </a:t>
            </a:r>
            <a:r>
              <a:rPr lang="en-US" sz="1200" b="1" u="sng" dirty="0" smtClean="0">
                <a:solidFill>
                  <a:schemeClr val="tx1">
                    <a:lumMod val="75000"/>
                    <a:lumOff val="25000"/>
                  </a:schemeClr>
                </a:solidFill>
                <a:latin typeface="+mj-lt"/>
              </a:rPr>
              <a:t>It never means always</a:t>
            </a:r>
            <a:r>
              <a:rPr lang="en-US" sz="1200" b="1" dirty="0" smtClean="0">
                <a:solidFill>
                  <a:schemeClr val="tx1">
                    <a:lumMod val="75000"/>
                    <a:lumOff val="25000"/>
                  </a:schemeClr>
                </a:solidFill>
                <a:latin typeface="+mj-lt"/>
              </a:rPr>
              <a:t>.</a:t>
            </a:r>
            <a:endParaRPr lang="en-US" sz="1200" b="1" dirty="0">
              <a:solidFill>
                <a:schemeClr val="tx1">
                  <a:lumMod val="75000"/>
                  <a:lumOff val="25000"/>
                </a:schemeClr>
              </a:solidFill>
              <a:latin typeface="+mj-lt"/>
            </a:endParaRPr>
          </a:p>
        </p:txBody>
      </p:sp>
      <p:sp>
        <p:nvSpPr>
          <p:cNvPr id="6" name="TextBox 5"/>
          <p:cNvSpPr txBox="1"/>
          <p:nvPr/>
        </p:nvSpPr>
        <p:spPr>
          <a:xfrm>
            <a:off x="762000" y="6257836"/>
            <a:ext cx="7620000" cy="600164"/>
          </a:xfrm>
          <a:prstGeom prst="rect">
            <a:avLst/>
          </a:prstGeom>
          <a:noFill/>
        </p:spPr>
        <p:txBody>
          <a:bodyPr wrap="square" rtlCol="0">
            <a:spAutoFit/>
          </a:bodyPr>
          <a:lstStyle/>
          <a:p>
            <a:r>
              <a:rPr lang="en-US" sz="1100" dirty="0" smtClean="0">
                <a:solidFill>
                  <a:schemeClr val="tx1">
                    <a:lumMod val="65000"/>
                    <a:lumOff val="35000"/>
                  </a:schemeClr>
                </a:solidFill>
                <a:latin typeface="+mj-lt"/>
              </a:rPr>
              <a:t>Source: Wilkins</a:t>
            </a:r>
            <a:r>
              <a:rPr lang="en-US" sz="1100" dirty="0">
                <a:solidFill>
                  <a:schemeClr val="tx1">
                    <a:lumMod val="65000"/>
                    <a:lumOff val="35000"/>
                  </a:schemeClr>
                </a:solidFill>
                <a:latin typeface="+mj-lt"/>
              </a:rPr>
              <a:t>, N., Tsao, B., Hertz, M., Davis, R., Klevens, J. (2014). </a:t>
            </a:r>
            <a:r>
              <a:rPr lang="en-US" sz="1100" b="1" dirty="0">
                <a:solidFill>
                  <a:schemeClr val="tx1">
                    <a:lumMod val="65000"/>
                    <a:lumOff val="35000"/>
                  </a:schemeClr>
                </a:solidFill>
                <a:latin typeface="+mj-lt"/>
              </a:rPr>
              <a:t>Connecting the Dots: An Overview </a:t>
            </a:r>
            <a:r>
              <a:rPr lang="en-US" sz="1100" b="1" dirty="0" smtClean="0">
                <a:solidFill>
                  <a:schemeClr val="tx1">
                    <a:lumMod val="65000"/>
                    <a:lumOff val="35000"/>
                  </a:schemeClr>
                </a:solidFill>
                <a:latin typeface="+mj-lt"/>
              </a:rPr>
              <a:t>of the </a:t>
            </a:r>
            <a:r>
              <a:rPr lang="en-US" sz="1100" b="1" dirty="0">
                <a:solidFill>
                  <a:schemeClr val="tx1">
                    <a:lumMod val="65000"/>
                    <a:lumOff val="35000"/>
                  </a:schemeClr>
                </a:solidFill>
                <a:latin typeface="+mj-lt"/>
              </a:rPr>
              <a:t>Links Among Multiple Forms of Violence</a:t>
            </a:r>
            <a:r>
              <a:rPr lang="en-US" sz="1100" dirty="0">
                <a:solidFill>
                  <a:schemeClr val="tx1">
                    <a:lumMod val="65000"/>
                    <a:lumOff val="35000"/>
                  </a:schemeClr>
                </a:solidFill>
                <a:latin typeface="+mj-lt"/>
              </a:rPr>
              <a:t>. Atlanta, GA: National Center for Injury Prevention </a:t>
            </a:r>
            <a:r>
              <a:rPr lang="en-US" sz="1100" dirty="0" smtClean="0">
                <a:solidFill>
                  <a:schemeClr val="tx1">
                    <a:lumMod val="65000"/>
                    <a:lumOff val="35000"/>
                  </a:schemeClr>
                </a:solidFill>
                <a:latin typeface="+mj-lt"/>
              </a:rPr>
              <a:t>and Control</a:t>
            </a:r>
            <a:r>
              <a:rPr lang="en-US" sz="1100" dirty="0">
                <a:solidFill>
                  <a:schemeClr val="tx1">
                    <a:lumMod val="65000"/>
                    <a:lumOff val="35000"/>
                  </a:schemeClr>
                </a:solidFill>
                <a:latin typeface="+mj-lt"/>
              </a:rPr>
              <a:t>, Centers for Disease Control and Prevention Oakland, CA: Prevention Institute.</a:t>
            </a:r>
          </a:p>
        </p:txBody>
      </p:sp>
    </p:spTree>
    <p:extLst>
      <p:ext uri="{BB962C8B-B14F-4D97-AF65-F5344CB8AC3E}">
        <p14:creationId xmlns:p14="http://schemas.microsoft.com/office/powerpoint/2010/main" val="192381035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normAutofit/>
          </a:bodyPr>
          <a:lstStyle/>
          <a:p>
            <a:pPr lvl="0"/>
            <a:r>
              <a:rPr lang="en-US" sz="2900" dirty="0" smtClean="0">
                <a:latin typeface="+mj-lt"/>
              </a:rPr>
              <a:t>…(Cont.) Survivors </a:t>
            </a:r>
            <a:r>
              <a:rPr lang="en-US" sz="2900" dirty="0">
                <a:latin typeface="+mj-lt"/>
              </a:rPr>
              <a:t>of one form of violence are more </a:t>
            </a:r>
            <a:r>
              <a:rPr lang="en-US" sz="2900" dirty="0" smtClean="0">
                <a:latin typeface="+mj-lt"/>
              </a:rPr>
              <a:t>likely* </a:t>
            </a:r>
            <a:r>
              <a:rPr lang="en-US" sz="2900" dirty="0">
                <a:latin typeface="+mj-lt"/>
              </a:rPr>
              <a:t>to be victims of other forms of </a:t>
            </a:r>
            <a:r>
              <a:rPr lang="en-US" sz="2900" dirty="0" smtClean="0">
                <a:latin typeface="+mj-lt"/>
              </a:rPr>
              <a:t>violence</a:t>
            </a:r>
            <a:endParaRPr lang="en-US" sz="2900" dirty="0">
              <a:latin typeface="+mj-lt"/>
            </a:endParaRPr>
          </a:p>
        </p:txBody>
      </p:sp>
      <p:sp>
        <p:nvSpPr>
          <p:cNvPr id="3" name="Content Placeholder 2"/>
          <p:cNvSpPr>
            <a:spLocks noGrp="1"/>
          </p:cNvSpPr>
          <p:nvPr>
            <p:ph idx="1"/>
          </p:nvPr>
        </p:nvSpPr>
        <p:spPr>
          <a:xfrm>
            <a:off x="685800" y="1981200"/>
            <a:ext cx="8077200" cy="4648200"/>
          </a:xfrm>
        </p:spPr>
        <p:txBody>
          <a:bodyPr>
            <a:normAutofit/>
          </a:bodyPr>
          <a:lstStyle/>
          <a:p>
            <a:r>
              <a:rPr lang="en-US" dirty="0" smtClean="0">
                <a:solidFill>
                  <a:schemeClr val="tx1">
                    <a:lumMod val="75000"/>
                    <a:lumOff val="25000"/>
                  </a:schemeClr>
                </a:solidFill>
              </a:rPr>
              <a:t>Youth who report attempting suicide: </a:t>
            </a:r>
          </a:p>
          <a:p>
            <a:pPr lvl="1"/>
            <a:r>
              <a:rPr lang="en-US" sz="1800" dirty="0" smtClean="0">
                <a:solidFill>
                  <a:schemeClr val="tx1">
                    <a:lumMod val="75000"/>
                    <a:lumOff val="25000"/>
                  </a:schemeClr>
                </a:solidFill>
              </a:rPr>
              <a:t>are approximately five times more likely to have been in a physical fight in the last year</a:t>
            </a:r>
          </a:p>
          <a:p>
            <a:pPr marL="457200" lvl="1" indent="0">
              <a:buNone/>
            </a:pPr>
            <a:endParaRPr lang="en-US" dirty="0" smtClean="0">
              <a:solidFill>
                <a:schemeClr val="tx1">
                  <a:lumMod val="75000"/>
                  <a:lumOff val="25000"/>
                </a:schemeClr>
              </a:solidFill>
            </a:endParaRPr>
          </a:p>
          <a:p>
            <a:r>
              <a:rPr lang="en-US" dirty="0" smtClean="0">
                <a:solidFill>
                  <a:schemeClr val="tx1">
                    <a:lumMod val="75000"/>
                    <a:lumOff val="25000"/>
                  </a:schemeClr>
                </a:solidFill>
              </a:rPr>
              <a:t>Children who have been bullied:</a:t>
            </a:r>
          </a:p>
          <a:p>
            <a:pPr lvl="1"/>
            <a:r>
              <a:rPr lang="en-US" sz="1800" dirty="0" smtClean="0">
                <a:solidFill>
                  <a:schemeClr val="tx1">
                    <a:lumMod val="75000"/>
                    <a:lumOff val="25000"/>
                  </a:schemeClr>
                </a:solidFill>
              </a:rPr>
              <a:t>are at greater odds for becoming </a:t>
            </a:r>
            <a:r>
              <a:rPr lang="en-US" sz="1800" dirty="0">
                <a:solidFill>
                  <a:schemeClr val="tx1">
                    <a:lumMod val="75000"/>
                    <a:lumOff val="25000"/>
                  </a:schemeClr>
                </a:solidFill>
              </a:rPr>
              <a:t> </a:t>
            </a:r>
            <a:r>
              <a:rPr lang="en-US" sz="1800" dirty="0" smtClean="0">
                <a:solidFill>
                  <a:schemeClr val="tx1">
                    <a:lumMod val="75000"/>
                    <a:lumOff val="25000"/>
                  </a:schemeClr>
                </a:solidFill>
              </a:rPr>
              <a:t>                                      involved in physical violence                                                       (e.g. weapon carrying, physical fighting)</a:t>
            </a:r>
            <a:endParaRPr lang="en-US" sz="1800" dirty="0">
              <a:solidFill>
                <a:schemeClr val="tx1">
                  <a:lumMod val="75000"/>
                  <a:lumOff val="25000"/>
                </a:schemeClr>
              </a:solidFill>
            </a:endParaRPr>
          </a:p>
        </p:txBody>
      </p:sp>
      <p:pic>
        <p:nvPicPr>
          <p:cNvPr id="5" name="Picture 2" descr="Girl laying on pill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2591" y="3048000"/>
            <a:ext cx="2566876" cy="16868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0" y="6257836"/>
            <a:ext cx="7620000" cy="600164"/>
          </a:xfrm>
          <a:prstGeom prst="rect">
            <a:avLst/>
          </a:prstGeom>
          <a:noFill/>
        </p:spPr>
        <p:txBody>
          <a:bodyPr wrap="square" rtlCol="0">
            <a:spAutoFit/>
          </a:bodyPr>
          <a:lstStyle/>
          <a:p>
            <a:r>
              <a:rPr lang="en-US" sz="1100" dirty="0" smtClean="0">
                <a:solidFill>
                  <a:schemeClr val="tx1">
                    <a:lumMod val="65000"/>
                    <a:lumOff val="35000"/>
                  </a:schemeClr>
                </a:solidFill>
                <a:latin typeface="+mj-lt"/>
              </a:rPr>
              <a:t>Source: Wilkins</a:t>
            </a:r>
            <a:r>
              <a:rPr lang="en-US" sz="1100" dirty="0">
                <a:solidFill>
                  <a:schemeClr val="tx1">
                    <a:lumMod val="65000"/>
                    <a:lumOff val="35000"/>
                  </a:schemeClr>
                </a:solidFill>
                <a:latin typeface="+mj-lt"/>
              </a:rPr>
              <a:t>, N., Tsao, B., Hertz, M., Davis, R., Klevens, J. (2014). </a:t>
            </a:r>
            <a:r>
              <a:rPr lang="en-US" sz="1100" b="1" dirty="0">
                <a:solidFill>
                  <a:schemeClr val="tx1">
                    <a:lumMod val="65000"/>
                    <a:lumOff val="35000"/>
                  </a:schemeClr>
                </a:solidFill>
                <a:latin typeface="+mj-lt"/>
              </a:rPr>
              <a:t>Connecting the Dots: An Overview </a:t>
            </a:r>
            <a:r>
              <a:rPr lang="en-US" sz="1100" b="1" dirty="0" smtClean="0">
                <a:solidFill>
                  <a:schemeClr val="tx1">
                    <a:lumMod val="65000"/>
                    <a:lumOff val="35000"/>
                  </a:schemeClr>
                </a:solidFill>
                <a:latin typeface="+mj-lt"/>
              </a:rPr>
              <a:t>of the </a:t>
            </a:r>
            <a:r>
              <a:rPr lang="en-US" sz="1100" b="1" dirty="0">
                <a:solidFill>
                  <a:schemeClr val="tx1">
                    <a:lumMod val="65000"/>
                    <a:lumOff val="35000"/>
                  </a:schemeClr>
                </a:solidFill>
                <a:latin typeface="+mj-lt"/>
              </a:rPr>
              <a:t>Links Among Multiple Forms of Violence</a:t>
            </a:r>
            <a:r>
              <a:rPr lang="en-US" sz="1100" dirty="0">
                <a:solidFill>
                  <a:schemeClr val="tx1">
                    <a:lumMod val="65000"/>
                    <a:lumOff val="35000"/>
                  </a:schemeClr>
                </a:solidFill>
                <a:latin typeface="+mj-lt"/>
              </a:rPr>
              <a:t>. Atlanta, GA: National Center for Injury Prevention </a:t>
            </a:r>
            <a:r>
              <a:rPr lang="en-US" sz="1100" dirty="0" smtClean="0">
                <a:solidFill>
                  <a:schemeClr val="tx1">
                    <a:lumMod val="65000"/>
                    <a:lumOff val="35000"/>
                  </a:schemeClr>
                </a:solidFill>
                <a:latin typeface="+mj-lt"/>
              </a:rPr>
              <a:t>and Control</a:t>
            </a:r>
            <a:r>
              <a:rPr lang="en-US" sz="1100" dirty="0">
                <a:solidFill>
                  <a:schemeClr val="tx1">
                    <a:lumMod val="65000"/>
                    <a:lumOff val="35000"/>
                  </a:schemeClr>
                </a:solidFill>
                <a:latin typeface="+mj-lt"/>
              </a:rPr>
              <a:t>, Centers for Disease Control and Prevention Oakland, CA: Prevention Institute.</a:t>
            </a:r>
          </a:p>
        </p:txBody>
      </p:sp>
      <p:sp>
        <p:nvSpPr>
          <p:cNvPr id="7" name="TextBox 6"/>
          <p:cNvSpPr txBox="1"/>
          <p:nvPr/>
        </p:nvSpPr>
        <p:spPr>
          <a:xfrm>
            <a:off x="148936" y="5895200"/>
            <a:ext cx="8382000" cy="276999"/>
          </a:xfrm>
          <a:prstGeom prst="rect">
            <a:avLst/>
          </a:prstGeom>
          <a:noFill/>
        </p:spPr>
        <p:txBody>
          <a:bodyPr wrap="square" rtlCol="0">
            <a:spAutoFit/>
          </a:bodyPr>
          <a:lstStyle/>
          <a:p>
            <a:r>
              <a:rPr lang="en-US" sz="1200" b="1" dirty="0" smtClean="0">
                <a:solidFill>
                  <a:schemeClr val="tx1">
                    <a:lumMod val="75000"/>
                    <a:lumOff val="25000"/>
                  </a:schemeClr>
                </a:solidFill>
                <a:latin typeface="+mj-lt"/>
              </a:rPr>
              <a:t>*Likelihood refers to the probability of re-victimization as compared to non-victims. </a:t>
            </a:r>
            <a:r>
              <a:rPr lang="en-US" sz="1200" b="1" u="sng" dirty="0" smtClean="0">
                <a:solidFill>
                  <a:schemeClr val="tx1">
                    <a:lumMod val="75000"/>
                    <a:lumOff val="25000"/>
                  </a:schemeClr>
                </a:solidFill>
                <a:latin typeface="+mj-lt"/>
              </a:rPr>
              <a:t>It never means always</a:t>
            </a:r>
            <a:r>
              <a:rPr lang="en-US" sz="1200" b="1" dirty="0" smtClean="0">
                <a:solidFill>
                  <a:schemeClr val="tx1">
                    <a:lumMod val="75000"/>
                    <a:lumOff val="25000"/>
                  </a:schemeClr>
                </a:solidFill>
                <a:latin typeface="+mj-lt"/>
              </a:rPr>
              <a:t>.</a:t>
            </a:r>
            <a:endParaRPr lang="en-US" sz="1200" b="1" dirty="0">
              <a:solidFill>
                <a:schemeClr val="tx1">
                  <a:lumMod val="75000"/>
                  <a:lumOff val="25000"/>
                </a:schemeClr>
              </a:solidFill>
              <a:latin typeface="+mj-lt"/>
            </a:endParaRPr>
          </a:p>
        </p:txBody>
      </p:sp>
    </p:spTree>
    <p:extLst>
      <p:ext uri="{BB962C8B-B14F-4D97-AF65-F5344CB8AC3E}">
        <p14:creationId xmlns:p14="http://schemas.microsoft.com/office/powerpoint/2010/main" val="48465109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pPr lvl="0"/>
            <a:r>
              <a:rPr lang="en-US" sz="3200" dirty="0" smtClean="0">
                <a:latin typeface="+mj-lt"/>
              </a:rPr>
              <a:t>Survivors of Violence are at Risk for Other Negative Health Behaviors/Outcomes</a:t>
            </a:r>
            <a:endParaRPr lang="en-US" sz="3200" dirty="0">
              <a:latin typeface="+mj-lt"/>
            </a:endParaRPr>
          </a:p>
        </p:txBody>
      </p:sp>
      <p:sp>
        <p:nvSpPr>
          <p:cNvPr id="3" name="Content Placeholder 2"/>
          <p:cNvSpPr>
            <a:spLocks noGrp="1"/>
          </p:cNvSpPr>
          <p:nvPr>
            <p:ph idx="1"/>
          </p:nvPr>
        </p:nvSpPr>
        <p:spPr>
          <a:xfrm>
            <a:off x="228600" y="1447800"/>
            <a:ext cx="8531166" cy="4953000"/>
          </a:xfrm>
        </p:spPr>
        <p:txBody>
          <a:bodyPr>
            <a:normAutofit/>
          </a:bodyPr>
          <a:lstStyle/>
          <a:p>
            <a:pPr marL="457200" lvl="1" indent="0" algn="ctr">
              <a:buNone/>
            </a:pPr>
            <a:r>
              <a:rPr lang="en-US" sz="2800" b="1" dirty="0" smtClean="0">
                <a:solidFill>
                  <a:schemeClr val="tx1">
                    <a:lumMod val="75000"/>
                    <a:lumOff val="25000"/>
                  </a:schemeClr>
                </a:solidFill>
              </a:rPr>
              <a:t>Adverse Childhood Experiences (ACEs)</a:t>
            </a:r>
          </a:p>
          <a:p>
            <a:pPr marL="0" indent="0">
              <a:buNone/>
            </a:pPr>
            <a:r>
              <a:rPr lang="en-US" sz="2500" dirty="0" smtClean="0">
                <a:solidFill>
                  <a:schemeClr val="tx1">
                    <a:lumMod val="75000"/>
                    <a:lumOff val="25000"/>
                  </a:schemeClr>
                </a:solidFill>
              </a:rPr>
              <a:t>As ACEs  “score” goes up, so  does risk for…</a:t>
            </a:r>
          </a:p>
          <a:p>
            <a:pPr lvl="1">
              <a:spcBef>
                <a:spcPts val="600"/>
              </a:spcBef>
            </a:pPr>
            <a:r>
              <a:rPr lang="en-US" sz="2400" dirty="0" smtClean="0">
                <a:solidFill>
                  <a:schemeClr val="tx1">
                    <a:lumMod val="75000"/>
                    <a:lumOff val="25000"/>
                  </a:schemeClr>
                </a:solidFill>
              </a:rPr>
              <a:t>Risky Behaviors</a:t>
            </a:r>
          </a:p>
          <a:p>
            <a:pPr lvl="2">
              <a:spcBef>
                <a:spcPts val="0"/>
              </a:spcBef>
            </a:pPr>
            <a:r>
              <a:rPr lang="en-US" sz="2000" dirty="0" smtClean="0">
                <a:solidFill>
                  <a:schemeClr val="tx1">
                    <a:lumMod val="75000"/>
                    <a:lumOff val="25000"/>
                  </a:schemeClr>
                </a:solidFill>
              </a:rPr>
              <a:t>Physical Inactivity, Smoking,                                              Drug/Alcohol Abuse,                                                            Early Sexual Activity</a:t>
            </a:r>
          </a:p>
          <a:p>
            <a:pPr marL="914400" lvl="2" indent="0">
              <a:spcBef>
                <a:spcPts val="0"/>
              </a:spcBef>
              <a:buNone/>
            </a:pPr>
            <a:endParaRPr lang="en-US" sz="600" dirty="0" smtClean="0">
              <a:solidFill>
                <a:schemeClr val="tx1">
                  <a:lumMod val="75000"/>
                  <a:lumOff val="25000"/>
                </a:schemeClr>
              </a:solidFill>
            </a:endParaRPr>
          </a:p>
          <a:p>
            <a:pPr lvl="1">
              <a:spcBef>
                <a:spcPts val="600"/>
              </a:spcBef>
            </a:pPr>
            <a:r>
              <a:rPr lang="en-US" sz="2400" dirty="0" smtClean="0">
                <a:solidFill>
                  <a:schemeClr val="tx1">
                    <a:lumMod val="75000"/>
                    <a:lumOff val="25000"/>
                  </a:schemeClr>
                </a:solidFill>
              </a:rPr>
              <a:t>Chronic Disease </a:t>
            </a:r>
          </a:p>
          <a:p>
            <a:pPr lvl="2">
              <a:spcBef>
                <a:spcPts val="0"/>
              </a:spcBef>
            </a:pPr>
            <a:r>
              <a:rPr lang="en-US" sz="2000" dirty="0" smtClean="0">
                <a:solidFill>
                  <a:schemeClr val="tx1">
                    <a:lumMod val="75000"/>
                    <a:lumOff val="25000"/>
                  </a:schemeClr>
                </a:solidFill>
              </a:rPr>
              <a:t>Obesity, COPD, Asthma,                                                  Diabetes,  Liver Disease, Heart Disease</a:t>
            </a:r>
          </a:p>
          <a:p>
            <a:pPr marL="914400" lvl="2" indent="0">
              <a:spcBef>
                <a:spcPts val="0"/>
              </a:spcBef>
              <a:buNone/>
            </a:pPr>
            <a:endParaRPr lang="en-US" sz="600" dirty="0" smtClean="0">
              <a:solidFill>
                <a:schemeClr val="tx1">
                  <a:lumMod val="75000"/>
                  <a:lumOff val="25000"/>
                </a:schemeClr>
              </a:solidFill>
            </a:endParaRPr>
          </a:p>
          <a:p>
            <a:pPr lvl="1"/>
            <a:r>
              <a:rPr lang="en-US" sz="2400" dirty="0" smtClean="0">
                <a:solidFill>
                  <a:schemeClr val="tx1">
                    <a:lumMod val="75000"/>
                    <a:lumOff val="25000"/>
                  </a:schemeClr>
                </a:solidFill>
              </a:rPr>
              <a:t>Other Health Outcomes</a:t>
            </a:r>
          </a:p>
          <a:p>
            <a:pPr lvl="2">
              <a:spcBef>
                <a:spcPts val="0"/>
              </a:spcBef>
            </a:pPr>
            <a:r>
              <a:rPr lang="en-US" sz="2000" dirty="0" smtClean="0">
                <a:solidFill>
                  <a:schemeClr val="tx1">
                    <a:lumMod val="75000"/>
                    <a:lumOff val="25000"/>
                  </a:schemeClr>
                </a:solidFill>
              </a:rPr>
              <a:t>Teen Pregnancy,  STDs, Miscarriage, Depression, Suicide Attempts, </a:t>
            </a:r>
            <a:r>
              <a:rPr lang="en-US" sz="2000" dirty="0">
                <a:solidFill>
                  <a:schemeClr val="tx1">
                    <a:lumMod val="75000"/>
                    <a:lumOff val="25000"/>
                  </a:schemeClr>
                </a:solidFill>
              </a:rPr>
              <a:t> </a:t>
            </a:r>
            <a:r>
              <a:rPr lang="en-US" sz="2000" dirty="0" smtClean="0">
                <a:solidFill>
                  <a:schemeClr val="tx1">
                    <a:lumMod val="75000"/>
                    <a:lumOff val="25000"/>
                  </a:schemeClr>
                </a:solidFill>
              </a:rPr>
              <a:t>Early Death,  Job Problems/Lost Time from Work</a:t>
            </a:r>
            <a:r>
              <a:rPr lang="en-US" sz="2000" smtClean="0">
                <a:solidFill>
                  <a:schemeClr val="tx1">
                    <a:lumMod val="75000"/>
                    <a:lumOff val="25000"/>
                  </a:schemeClr>
                </a:solidFill>
              </a:rPr>
              <a:t>, Perpetration </a:t>
            </a:r>
            <a:r>
              <a:rPr lang="en-US" sz="2000" dirty="0" smtClean="0">
                <a:solidFill>
                  <a:schemeClr val="tx1">
                    <a:lumMod val="75000"/>
                    <a:lumOff val="25000"/>
                  </a:schemeClr>
                </a:solidFill>
              </a:rPr>
              <a:t>of IPV</a:t>
            </a:r>
          </a:p>
        </p:txBody>
      </p:sp>
      <p:pic>
        <p:nvPicPr>
          <p:cNvPr id="1027" name="Picture 3" descr="Girl holding face with ha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3819" y="2667000"/>
            <a:ext cx="2165947"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rl holding face with ha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7020" y="2667000"/>
            <a:ext cx="1066799" cy="15919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1945" y="6427113"/>
            <a:ext cx="7772400" cy="430887"/>
          </a:xfrm>
          <a:prstGeom prst="rect">
            <a:avLst/>
          </a:prstGeom>
          <a:noFill/>
        </p:spPr>
        <p:txBody>
          <a:bodyPr wrap="square" rtlCol="0">
            <a:spAutoFit/>
          </a:bodyPr>
          <a:lstStyle/>
          <a:p>
            <a:r>
              <a:rPr lang="en-US" sz="1100" dirty="0">
                <a:solidFill>
                  <a:schemeClr val="tx1">
                    <a:lumMod val="85000"/>
                    <a:lumOff val="15000"/>
                  </a:schemeClr>
                </a:solidFill>
                <a:latin typeface="+mj-lt"/>
              </a:rPr>
              <a:t>Source: Centers for Disease Control and Prevention, Adverse Childhood Experiences Study. Available at:</a:t>
            </a:r>
          </a:p>
          <a:p>
            <a:r>
              <a:rPr lang="en-US" sz="1100" dirty="0">
                <a:solidFill>
                  <a:schemeClr val="tx1">
                    <a:lumMod val="85000"/>
                    <a:lumOff val="15000"/>
                  </a:schemeClr>
                </a:solidFill>
                <a:latin typeface="+mj-lt"/>
                <a:hlinkClick r:id="rId5"/>
              </a:rPr>
              <a:t>http://www.cdc.gov/violenceprevention/acestudy</a:t>
            </a:r>
            <a:r>
              <a:rPr lang="en-US" sz="1100" dirty="0" smtClean="0">
                <a:solidFill>
                  <a:schemeClr val="tx1">
                    <a:lumMod val="85000"/>
                    <a:lumOff val="15000"/>
                  </a:schemeClr>
                </a:solidFill>
                <a:latin typeface="+mj-lt"/>
                <a:hlinkClick r:id="rId5"/>
              </a:rPr>
              <a:t>/</a:t>
            </a:r>
            <a:r>
              <a:rPr lang="en-US" sz="1100" dirty="0" smtClean="0">
                <a:solidFill>
                  <a:schemeClr val="tx1">
                    <a:lumMod val="85000"/>
                    <a:lumOff val="15000"/>
                  </a:schemeClr>
                </a:solidFill>
                <a:latin typeface="+mj-lt"/>
              </a:rPr>
              <a:t> </a:t>
            </a:r>
            <a:endParaRPr lang="en-US" sz="1100" dirty="0">
              <a:solidFill>
                <a:schemeClr val="tx1">
                  <a:lumMod val="85000"/>
                  <a:lumOff val="15000"/>
                </a:schemeClr>
              </a:solidFill>
              <a:latin typeface="+mj-lt"/>
            </a:endParaRPr>
          </a:p>
        </p:txBody>
      </p:sp>
    </p:spTree>
    <p:extLst>
      <p:ext uri="{BB962C8B-B14F-4D97-AF65-F5344CB8AC3E}">
        <p14:creationId xmlns:p14="http://schemas.microsoft.com/office/powerpoint/2010/main" val="130768529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55575" y="125413"/>
            <a:ext cx="8640763" cy="1076325"/>
          </a:xfrm>
          <a:prstGeom prst="rect">
            <a:avLst/>
          </a:prstGeom>
          <a:noFill/>
          <a:ln w="9525">
            <a:noFill/>
            <a:miter lim="800000"/>
            <a:headEnd/>
            <a:tailEnd/>
          </a:ln>
        </p:spPr>
        <p:txBody>
          <a:bodyPr lIns="92075" tIns="46038" rIns="92075" bIns="46038" anchor="ctr"/>
          <a:lstStyle/>
          <a:p>
            <a:pPr algn="ctr">
              <a:spcAft>
                <a:spcPts val="300"/>
              </a:spcAft>
              <a:defRPr/>
            </a:pPr>
            <a:r>
              <a:rPr lang="en-US" sz="2800" b="1" dirty="0" smtClean="0">
                <a:solidFill>
                  <a:srgbClr val="0039A6"/>
                </a:solidFill>
                <a:latin typeface="Myriad Pro" pitchFamily="34" charset="0"/>
              </a:rPr>
              <a:t>How Do ACEs Affect </a:t>
            </a:r>
            <a:r>
              <a:rPr lang="en-US" sz="2800" b="1" dirty="0">
                <a:solidFill>
                  <a:srgbClr val="0039A6"/>
                </a:solidFill>
                <a:latin typeface="Myriad Pro" pitchFamily="34" charset="0"/>
              </a:rPr>
              <a:t>O</a:t>
            </a:r>
            <a:r>
              <a:rPr lang="en-US" sz="2800" b="1" dirty="0" smtClean="0">
                <a:solidFill>
                  <a:srgbClr val="0039A6"/>
                </a:solidFill>
                <a:latin typeface="Myriad Pro" pitchFamily="34" charset="0"/>
              </a:rPr>
              <a:t>ur </a:t>
            </a:r>
            <a:r>
              <a:rPr lang="en-US" sz="2800" b="1" dirty="0">
                <a:solidFill>
                  <a:srgbClr val="0039A6"/>
                </a:solidFill>
                <a:latin typeface="Myriad Pro" pitchFamily="34" charset="0"/>
              </a:rPr>
              <a:t>L</a:t>
            </a:r>
            <a:r>
              <a:rPr lang="en-US" sz="2800" b="1" dirty="0" smtClean="0">
                <a:solidFill>
                  <a:srgbClr val="0039A6"/>
                </a:solidFill>
                <a:latin typeface="Myriad Pro" pitchFamily="34" charset="0"/>
              </a:rPr>
              <a:t>ives?</a:t>
            </a:r>
            <a:endParaRPr lang="en-US" sz="2800" b="1" kern="0" dirty="0">
              <a:solidFill>
                <a:srgbClr val="0039A6"/>
              </a:solidFill>
              <a:effectLst>
                <a:outerShdw blurRad="38100" dist="38100" dir="2700000" algn="tl">
                  <a:srgbClr val="C0C0C0"/>
                </a:outerShdw>
              </a:effectLst>
              <a:latin typeface="Myriad Pro" pitchFamily="34" charset="0"/>
            </a:endParaRPr>
          </a:p>
        </p:txBody>
      </p:sp>
      <p:pic>
        <p:nvPicPr>
          <p:cNvPr id="3" name="Picture 2" descr="ACEs can have lasting effects on behavior and health. Source: CDC, Adverse Childhood Experiences Study. Available at:&#10;http://www.cdc.gov/violenceprevention/acestud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1" y="0"/>
            <a:ext cx="9118789" cy="6858000"/>
          </a:xfrm>
          <a:prstGeom prst="rect">
            <a:avLst/>
          </a:prstGeom>
        </p:spPr>
      </p:pic>
      <p:sp>
        <p:nvSpPr>
          <p:cNvPr id="4" name="TextBox 3"/>
          <p:cNvSpPr txBox="1"/>
          <p:nvPr/>
        </p:nvSpPr>
        <p:spPr>
          <a:xfrm>
            <a:off x="42529" y="6088559"/>
            <a:ext cx="2472071" cy="723275"/>
          </a:xfrm>
          <a:prstGeom prst="rect">
            <a:avLst/>
          </a:prstGeom>
          <a:noFill/>
        </p:spPr>
        <p:txBody>
          <a:bodyPr wrap="square" rtlCol="0">
            <a:spAutoFit/>
          </a:bodyPr>
          <a:lstStyle/>
          <a:p>
            <a:r>
              <a:rPr lang="en-US" sz="1000" dirty="0">
                <a:solidFill>
                  <a:schemeClr val="tx1">
                    <a:lumMod val="85000"/>
                    <a:lumOff val="15000"/>
                  </a:schemeClr>
                </a:solidFill>
                <a:latin typeface="+mj-lt"/>
              </a:rPr>
              <a:t>Source: </a:t>
            </a:r>
            <a:r>
              <a:rPr lang="en-US" sz="1000" dirty="0" smtClean="0">
                <a:solidFill>
                  <a:schemeClr val="tx1">
                    <a:lumMod val="85000"/>
                    <a:lumOff val="15000"/>
                  </a:schemeClr>
                </a:solidFill>
                <a:latin typeface="+mj-lt"/>
              </a:rPr>
              <a:t>CDC, Adverse Childhood Experiences Study</a:t>
            </a:r>
            <a:r>
              <a:rPr lang="en-US" sz="1000" dirty="0">
                <a:solidFill>
                  <a:schemeClr val="tx1">
                    <a:lumMod val="85000"/>
                    <a:lumOff val="15000"/>
                  </a:schemeClr>
                </a:solidFill>
                <a:latin typeface="+mj-lt"/>
              </a:rPr>
              <a:t>. Available at:</a:t>
            </a:r>
          </a:p>
          <a:p>
            <a:r>
              <a:rPr lang="en-US" sz="1000" dirty="0">
                <a:solidFill>
                  <a:schemeClr val="tx1">
                    <a:lumMod val="85000"/>
                    <a:lumOff val="15000"/>
                  </a:schemeClr>
                </a:solidFill>
                <a:latin typeface="+mj-lt"/>
                <a:hlinkClick r:id="rId4"/>
              </a:rPr>
              <a:t>http://www.cdc.gov/violenceprevention/acestudy</a:t>
            </a:r>
            <a:r>
              <a:rPr lang="en-US" sz="1100" dirty="0" smtClean="0">
                <a:solidFill>
                  <a:schemeClr val="tx1">
                    <a:lumMod val="85000"/>
                    <a:lumOff val="15000"/>
                  </a:schemeClr>
                </a:solidFill>
                <a:latin typeface="+mj-lt"/>
                <a:hlinkClick r:id="rId4"/>
              </a:rPr>
              <a:t>/</a:t>
            </a:r>
            <a:r>
              <a:rPr lang="en-US" sz="1100" dirty="0" smtClean="0">
                <a:solidFill>
                  <a:schemeClr val="tx1">
                    <a:lumMod val="85000"/>
                    <a:lumOff val="15000"/>
                  </a:schemeClr>
                </a:solidFill>
                <a:latin typeface="+mj-lt"/>
              </a:rPr>
              <a:t> </a:t>
            </a:r>
            <a:endParaRPr lang="en-US" sz="1100" dirty="0">
              <a:solidFill>
                <a:schemeClr val="tx1">
                  <a:lumMod val="85000"/>
                  <a:lumOff val="15000"/>
                </a:schemeClr>
              </a:solidFill>
              <a:latin typeface="+mj-lt"/>
            </a:endParaRPr>
          </a:p>
        </p:txBody>
      </p:sp>
      <p:sp>
        <p:nvSpPr>
          <p:cNvPr id="5" name="Title 4"/>
          <p:cNvSpPr>
            <a:spLocks noGrp="1"/>
          </p:cNvSpPr>
          <p:nvPr>
            <p:ph type="title" idx="4294967295"/>
          </p:nvPr>
        </p:nvSpPr>
        <p:spPr>
          <a:xfrm>
            <a:off x="0" y="5707559"/>
            <a:ext cx="2438400" cy="381000"/>
          </a:xfrm>
        </p:spPr>
        <p:txBody>
          <a:bodyPr/>
          <a:lstStyle/>
          <a:p>
            <a:pPr>
              <a:lnSpc>
                <a:spcPts val="1200"/>
              </a:lnSpc>
            </a:pPr>
            <a:r>
              <a:rPr lang="en-US" sz="1000" dirty="0" smtClean="0">
                <a:effectLst/>
                <a:latin typeface="+mj-lt"/>
              </a:rPr>
              <a:t>ACEs Can</a:t>
            </a:r>
            <a:r>
              <a:rPr lang="en-US" sz="1000" baseline="0" dirty="0" smtClean="0">
                <a:effectLst/>
                <a:latin typeface="+mj-lt"/>
              </a:rPr>
              <a:t> Have Lasting Effects on Behavior &amp; Health (Infographic)</a:t>
            </a:r>
            <a:endParaRPr lang="en-US" sz="1000" dirty="0">
              <a:effectLst/>
              <a:latin typeface="+mj-lt"/>
            </a:endParaRPr>
          </a:p>
        </p:txBody>
      </p:sp>
    </p:spTree>
    <p:extLst>
      <p:ext uri="{BB962C8B-B14F-4D97-AF65-F5344CB8AC3E}">
        <p14:creationId xmlns:p14="http://schemas.microsoft.com/office/powerpoint/2010/main" val="3999732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76200"/>
            <a:ext cx="8741229" cy="1600200"/>
          </a:xfrm>
        </p:spPr>
        <p:txBody>
          <a:bodyPr/>
          <a:lstStyle/>
          <a:p>
            <a:pPr lvl="0"/>
            <a:r>
              <a:rPr lang="en-US" sz="3200" dirty="0" smtClean="0">
                <a:latin typeface="+mj-lt"/>
              </a:rPr>
              <a:t>Although most victims of violence do not behave violently, they are </a:t>
            </a:r>
            <a:r>
              <a:rPr lang="en-US" sz="3200" dirty="0">
                <a:latin typeface="+mj-lt"/>
              </a:rPr>
              <a:t>at higher risk for behaving </a:t>
            </a:r>
            <a:r>
              <a:rPr lang="en-US" sz="3200" dirty="0" smtClean="0">
                <a:latin typeface="+mj-lt"/>
              </a:rPr>
              <a:t>violently</a:t>
            </a:r>
            <a:endParaRPr lang="en-US" sz="3200" dirty="0">
              <a:latin typeface="+mj-lt"/>
            </a:endParaRPr>
          </a:p>
        </p:txBody>
      </p:sp>
      <p:sp>
        <p:nvSpPr>
          <p:cNvPr id="3" name="Content Placeholder 2"/>
          <p:cNvSpPr>
            <a:spLocks noGrp="1"/>
          </p:cNvSpPr>
          <p:nvPr>
            <p:ph idx="1"/>
          </p:nvPr>
        </p:nvSpPr>
        <p:spPr>
          <a:xfrm>
            <a:off x="185057" y="1905000"/>
            <a:ext cx="8763000" cy="4419600"/>
          </a:xfrm>
        </p:spPr>
        <p:txBody>
          <a:bodyPr>
            <a:normAutofit lnSpcReduction="10000"/>
          </a:bodyPr>
          <a:lstStyle/>
          <a:p>
            <a:pPr lvl="1"/>
            <a:r>
              <a:rPr lang="en-US" sz="2400" b="1" dirty="0" smtClean="0">
                <a:solidFill>
                  <a:schemeClr val="tx1">
                    <a:lumMod val="75000"/>
                    <a:lumOff val="25000"/>
                  </a:schemeClr>
                </a:solidFill>
              </a:rPr>
              <a:t>Children </a:t>
            </a:r>
            <a:r>
              <a:rPr lang="en-US" sz="2400" b="1" dirty="0">
                <a:solidFill>
                  <a:schemeClr val="tx1">
                    <a:lumMod val="75000"/>
                    <a:lumOff val="25000"/>
                  </a:schemeClr>
                </a:solidFill>
              </a:rPr>
              <a:t>who experience physical abuse or neglect early in their lives </a:t>
            </a:r>
            <a:r>
              <a:rPr lang="en-US" sz="2400" b="1" dirty="0" smtClean="0">
                <a:solidFill>
                  <a:schemeClr val="tx1">
                    <a:lumMod val="75000"/>
                    <a:lumOff val="25000"/>
                  </a:schemeClr>
                </a:solidFill>
              </a:rPr>
              <a:t>are at </a:t>
            </a:r>
            <a:r>
              <a:rPr lang="en-US" sz="2400" b="1" dirty="0">
                <a:solidFill>
                  <a:schemeClr val="tx1">
                    <a:lumMod val="75000"/>
                    <a:lumOff val="25000"/>
                  </a:schemeClr>
                </a:solidFill>
              </a:rPr>
              <a:t>greater risk for </a:t>
            </a:r>
            <a:r>
              <a:rPr lang="en-US" sz="2400" b="1" dirty="0" smtClean="0">
                <a:solidFill>
                  <a:schemeClr val="tx1">
                    <a:lumMod val="75000"/>
                    <a:lumOff val="25000"/>
                  </a:schemeClr>
                </a:solidFill>
              </a:rPr>
              <a:t>committing</a:t>
            </a:r>
            <a:r>
              <a:rPr lang="en-US" sz="2100" b="1" dirty="0" smtClean="0">
                <a:solidFill>
                  <a:schemeClr val="tx1">
                    <a:lumMod val="75000"/>
                    <a:lumOff val="25000"/>
                  </a:schemeClr>
                </a:solidFill>
              </a:rPr>
              <a:t>:</a:t>
            </a:r>
          </a:p>
          <a:p>
            <a:pPr lvl="2"/>
            <a:r>
              <a:rPr lang="en-US" sz="2000" dirty="0" smtClean="0">
                <a:solidFill>
                  <a:schemeClr val="tx1">
                    <a:lumMod val="75000"/>
                    <a:lumOff val="25000"/>
                  </a:schemeClr>
                </a:solidFill>
              </a:rPr>
              <a:t>violence </a:t>
            </a:r>
            <a:r>
              <a:rPr lang="en-US" sz="2000" dirty="0">
                <a:solidFill>
                  <a:schemeClr val="tx1">
                    <a:lumMod val="75000"/>
                    <a:lumOff val="25000"/>
                  </a:schemeClr>
                </a:solidFill>
              </a:rPr>
              <a:t>against peers (particularly for </a:t>
            </a:r>
            <a:r>
              <a:rPr lang="en-US" sz="2000" dirty="0" smtClean="0">
                <a:solidFill>
                  <a:schemeClr val="tx1">
                    <a:lumMod val="75000"/>
                    <a:lumOff val="25000"/>
                  </a:schemeClr>
                </a:solidFill>
              </a:rPr>
              <a:t>boys)</a:t>
            </a:r>
          </a:p>
          <a:p>
            <a:pPr lvl="2"/>
            <a:r>
              <a:rPr lang="en-US" sz="2000" dirty="0" smtClean="0">
                <a:solidFill>
                  <a:schemeClr val="tx1">
                    <a:lumMod val="75000"/>
                    <a:lumOff val="25000"/>
                  </a:schemeClr>
                </a:solidFill>
              </a:rPr>
              <a:t>bullying</a:t>
            </a:r>
          </a:p>
          <a:p>
            <a:pPr lvl="2"/>
            <a:r>
              <a:rPr lang="en-US" sz="2000" dirty="0">
                <a:solidFill>
                  <a:schemeClr val="tx1">
                    <a:lumMod val="75000"/>
                    <a:lumOff val="25000"/>
                  </a:schemeClr>
                </a:solidFill>
              </a:rPr>
              <a:t>t</a:t>
            </a:r>
            <a:r>
              <a:rPr lang="en-US" sz="2000" dirty="0" smtClean="0">
                <a:solidFill>
                  <a:schemeClr val="tx1">
                    <a:lumMod val="75000"/>
                    <a:lumOff val="25000"/>
                  </a:schemeClr>
                </a:solidFill>
              </a:rPr>
              <a:t>een </a:t>
            </a:r>
            <a:r>
              <a:rPr lang="en-US" sz="2000" dirty="0">
                <a:solidFill>
                  <a:schemeClr val="tx1">
                    <a:lumMod val="75000"/>
                    <a:lumOff val="25000"/>
                  </a:schemeClr>
                </a:solidFill>
              </a:rPr>
              <a:t>dating </a:t>
            </a:r>
            <a:r>
              <a:rPr lang="en-US" sz="2000" dirty="0" smtClean="0">
                <a:solidFill>
                  <a:schemeClr val="tx1">
                    <a:lumMod val="75000"/>
                    <a:lumOff val="25000"/>
                  </a:schemeClr>
                </a:solidFill>
              </a:rPr>
              <a:t>violence</a:t>
            </a:r>
          </a:p>
          <a:p>
            <a:pPr lvl="2"/>
            <a:r>
              <a:rPr lang="en-US" sz="2000" dirty="0" smtClean="0">
                <a:solidFill>
                  <a:schemeClr val="tx1">
                    <a:lumMod val="75000"/>
                    <a:lumOff val="25000"/>
                  </a:schemeClr>
                </a:solidFill>
              </a:rPr>
              <a:t>child abuse,</a:t>
            </a:r>
            <a:r>
              <a:rPr lang="en-US" sz="2000" baseline="30000" dirty="0">
                <a:solidFill>
                  <a:schemeClr val="tx1">
                    <a:lumMod val="75000"/>
                    <a:lumOff val="25000"/>
                  </a:schemeClr>
                </a:solidFill>
              </a:rPr>
              <a:t> </a:t>
            </a:r>
            <a:r>
              <a:rPr lang="en-US" sz="2000" dirty="0" smtClean="0">
                <a:solidFill>
                  <a:schemeClr val="tx1">
                    <a:lumMod val="75000"/>
                    <a:lumOff val="25000"/>
                  </a:schemeClr>
                </a:solidFill>
              </a:rPr>
              <a:t>elder abuse, </a:t>
            </a:r>
            <a:r>
              <a:rPr lang="en-US" sz="2000" dirty="0">
                <a:solidFill>
                  <a:schemeClr val="tx1">
                    <a:lumMod val="75000"/>
                    <a:lumOff val="25000"/>
                  </a:schemeClr>
                </a:solidFill>
              </a:rPr>
              <a:t>intimate </a:t>
            </a:r>
            <a:endParaRPr lang="en-US" sz="2000" dirty="0" smtClean="0">
              <a:solidFill>
                <a:schemeClr val="tx1">
                  <a:lumMod val="75000"/>
                  <a:lumOff val="25000"/>
                </a:schemeClr>
              </a:solidFill>
            </a:endParaRPr>
          </a:p>
          <a:p>
            <a:pPr marL="914400" lvl="2" indent="0">
              <a:buNone/>
            </a:pPr>
            <a:r>
              <a:rPr lang="en-US" sz="2000" dirty="0" smtClean="0">
                <a:solidFill>
                  <a:schemeClr val="tx1">
                    <a:lumMod val="75000"/>
                    <a:lumOff val="25000"/>
                  </a:schemeClr>
                </a:solidFill>
              </a:rPr>
              <a:t>   partner violence, </a:t>
            </a:r>
            <a:r>
              <a:rPr lang="en-US" sz="2000" dirty="0">
                <a:solidFill>
                  <a:schemeClr val="tx1">
                    <a:lumMod val="75000"/>
                    <a:lumOff val="25000"/>
                  </a:schemeClr>
                </a:solidFill>
              </a:rPr>
              <a:t> </a:t>
            </a:r>
            <a:r>
              <a:rPr lang="en-US" sz="2000" dirty="0" smtClean="0">
                <a:solidFill>
                  <a:schemeClr val="tx1">
                    <a:lumMod val="75000"/>
                    <a:lumOff val="25000"/>
                  </a:schemeClr>
                </a:solidFill>
              </a:rPr>
              <a:t>and </a:t>
            </a:r>
            <a:r>
              <a:rPr lang="en-US" sz="2000" dirty="0">
                <a:solidFill>
                  <a:schemeClr val="tx1">
                    <a:lumMod val="75000"/>
                    <a:lumOff val="25000"/>
                  </a:schemeClr>
                </a:solidFill>
              </a:rPr>
              <a:t>sexual </a:t>
            </a:r>
            <a:endParaRPr lang="en-US" sz="2000" dirty="0" smtClean="0">
              <a:solidFill>
                <a:schemeClr val="tx1">
                  <a:lumMod val="75000"/>
                  <a:lumOff val="25000"/>
                </a:schemeClr>
              </a:solidFill>
            </a:endParaRPr>
          </a:p>
          <a:p>
            <a:pPr marL="914400" lvl="2" indent="0">
              <a:buNone/>
            </a:pPr>
            <a:r>
              <a:rPr lang="en-US" sz="2000" dirty="0" smtClean="0">
                <a:solidFill>
                  <a:schemeClr val="tx1">
                    <a:lumMod val="75000"/>
                    <a:lumOff val="25000"/>
                  </a:schemeClr>
                </a:solidFill>
              </a:rPr>
              <a:t>   violence </a:t>
            </a:r>
            <a:r>
              <a:rPr lang="en-US" sz="2000" dirty="0">
                <a:solidFill>
                  <a:schemeClr val="tx1">
                    <a:lumMod val="75000"/>
                    <a:lumOff val="25000"/>
                  </a:schemeClr>
                </a:solidFill>
              </a:rPr>
              <a:t>later in </a:t>
            </a:r>
            <a:r>
              <a:rPr lang="en-US" sz="2000" dirty="0" smtClean="0">
                <a:solidFill>
                  <a:schemeClr val="tx1">
                    <a:lumMod val="75000"/>
                    <a:lumOff val="25000"/>
                  </a:schemeClr>
                </a:solidFill>
              </a:rPr>
              <a:t>life</a:t>
            </a:r>
          </a:p>
          <a:p>
            <a:pPr marL="914400" lvl="2" indent="0">
              <a:buNone/>
            </a:pPr>
            <a:endParaRPr lang="en-US" sz="2000" b="1" dirty="0" smtClean="0">
              <a:solidFill>
                <a:schemeClr val="tx1">
                  <a:lumMod val="75000"/>
                  <a:lumOff val="25000"/>
                </a:schemeClr>
              </a:solidFill>
            </a:endParaRPr>
          </a:p>
          <a:p>
            <a:pPr lvl="1"/>
            <a:r>
              <a:rPr lang="en-US" sz="2400" b="1" dirty="0" smtClean="0">
                <a:solidFill>
                  <a:schemeClr val="tx1">
                    <a:lumMod val="75000"/>
                    <a:lumOff val="25000"/>
                  </a:schemeClr>
                </a:solidFill>
              </a:rPr>
              <a:t>Youth </a:t>
            </a:r>
            <a:r>
              <a:rPr lang="en-US" sz="2400" b="1" dirty="0">
                <a:solidFill>
                  <a:schemeClr val="tx1">
                    <a:lumMod val="75000"/>
                    <a:lumOff val="25000"/>
                  </a:schemeClr>
                </a:solidFill>
              </a:rPr>
              <a:t>who </a:t>
            </a:r>
            <a:r>
              <a:rPr lang="en-US" sz="2400" b="1" dirty="0" smtClean="0">
                <a:solidFill>
                  <a:schemeClr val="tx1">
                    <a:lumMod val="75000"/>
                    <a:lumOff val="25000"/>
                  </a:schemeClr>
                </a:solidFill>
              </a:rPr>
              <a:t>have witnessed parental violence </a:t>
            </a:r>
            <a:r>
              <a:rPr lang="en-US" sz="2400" b="1" dirty="0">
                <a:solidFill>
                  <a:schemeClr val="tx1">
                    <a:lumMod val="75000"/>
                    <a:lumOff val="25000"/>
                  </a:schemeClr>
                </a:solidFill>
              </a:rPr>
              <a:t>are more likely </a:t>
            </a:r>
            <a:r>
              <a:rPr lang="en-US" sz="2400" b="1" dirty="0" smtClean="0">
                <a:solidFill>
                  <a:schemeClr val="tx1">
                    <a:lumMod val="75000"/>
                    <a:lumOff val="25000"/>
                  </a:schemeClr>
                </a:solidFill>
              </a:rPr>
              <a:t>to:</a:t>
            </a:r>
          </a:p>
          <a:p>
            <a:pPr lvl="2"/>
            <a:r>
              <a:rPr lang="en-US" sz="2200" dirty="0" smtClean="0">
                <a:solidFill>
                  <a:schemeClr val="tx1">
                    <a:lumMod val="75000"/>
                    <a:lumOff val="25000"/>
                  </a:schemeClr>
                </a:solidFill>
              </a:rPr>
              <a:t> bully others</a:t>
            </a:r>
            <a:endParaRPr lang="en-US" sz="1800" dirty="0">
              <a:solidFill>
                <a:schemeClr val="tx1">
                  <a:lumMod val="75000"/>
                  <a:lumOff val="25000"/>
                </a:schemeClr>
              </a:solidFill>
            </a:endParaRPr>
          </a:p>
        </p:txBody>
      </p:sp>
      <p:pic>
        <p:nvPicPr>
          <p:cNvPr id="2050" name="Picture 2" descr="Child covering ears with ha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048000"/>
            <a:ext cx="2719244" cy="18121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0" y="6257836"/>
            <a:ext cx="7620000" cy="600164"/>
          </a:xfrm>
          <a:prstGeom prst="rect">
            <a:avLst/>
          </a:prstGeom>
          <a:noFill/>
        </p:spPr>
        <p:txBody>
          <a:bodyPr wrap="square" rtlCol="0">
            <a:spAutoFit/>
          </a:bodyPr>
          <a:lstStyle/>
          <a:p>
            <a:r>
              <a:rPr lang="en-US" sz="1100" dirty="0" smtClean="0">
                <a:solidFill>
                  <a:schemeClr val="tx1">
                    <a:lumMod val="65000"/>
                    <a:lumOff val="35000"/>
                  </a:schemeClr>
                </a:solidFill>
                <a:latin typeface="+mj-lt"/>
              </a:rPr>
              <a:t>Source: Wilkins</a:t>
            </a:r>
            <a:r>
              <a:rPr lang="en-US" sz="1100" dirty="0">
                <a:solidFill>
                  <a:schemeClr val="tx1">
                    <a:lumMod val="65000"/>
                    <a:lumOff val="35000"/>
                  </a:schemeClr>
                </a:solidFill>
                <a:latin typeface="+mj-lt"/>
              </a:rPr>
              <a:t>, N., Tsao, B., Hertz, M., Davis, R., Klevens, J. (2014). </a:t>
            </a:r>
            <a:r>
              <a:rPr lang="en-US" sz="1100" b="1" dirty="0">
                <a:solidFill>
                  <a:schemeClr val="tx1">
                    <a:lumMod val="65000"/>
                    <a:lumOff val="35000"/>
                  </a:schemeClr>
                </a:solidFill>
                <a:latin typeface="+mj-lt"/>
              </a:rPr>
              <a:t>Connecting the Dots: An Overview </a:t>
            </a:r>
            <a:r>
              <a:rPr lang="en-US" sz="1100" b="1" dirty="0" smtClean="0">
                <a:solidFill>
                  <a:schemeClr val="tx1">
                    <a:lumMod val="65000"/>
                    <a:lumOff val="35000"/>
                  </a:schemeClr>
                </a:solidFill>
                <a:latin typeface="+mj-lt"/>
              </a:rPr>
              <a:t>of the </a:t>
            </a:r>
            <a:r>
              <a:rPr lang="en-US" sz="1100" b="1" dirty="0">
                <a:solidFill>
                  <a:schemeClr val="tx1">
                    <a:lumMod val="65000"/>
                    <a:lumOff val="35000"/>
                  </a:schemeClr>
                </a:solidFill>
                <a:latin typeface="+mj-lt"/>
              </a:rPr>
              <a:t>Links Among Multiple Forms of Violence</a:t>
            </a:r>
            <a:r>
              <a:rPr lang="en-US" sz="1100" dirty="0">
                <a:solidFill>
                  <a:schemeClr val="tx1">
                    <a:lumMod val="65000"/>
                    <a:lumOff val="35000"/>
                  </a:schemeClr>
                </a:solidFill>
                <a:latin typeface="+mj-lt"/>
              </a:rPr>
              <a:t>. Atlanta, GA: National Center for Injury Prevention </a:t>
            </a:r>
            <a:r>
              <a:rPr lang="en-US" sz="1100" dirty="0" smtClean="0">
                <a:solidFill>
                  <a:schemeClr val="tx1">
                    <a:lumMod val="65000"/>
                    <a:lumOff val="35000"/>
                  </a:schemeClr>
                </a:solidFill>
                <a:latin typeface="+mj-lt"/>
              </a:rPr>
              <a:t>and Control</a:t>
            </a:r>
            <a:r>
              <a:rPr lang="en-US" sz="1100" dirty="0">
                <a:solidFill>
                  <a:schemeClr val="tx1">
                    <a:lumMod val="65000"/>
                    <a:lumOff val="35000"/>
                  </a:schemeClr>
                </a:solidFill>
                <a:latin typeface="+mj-lt"/>
              </a:rPr>
              <a:t>, Centers for Disease Control and Prevention Oakland, CA: Prevention Institute.</a:t>
            </a:r>
          </a:p>
        </p:txBody>
      </p:sp>
    </p:spTree>
    <p:extLst>
      <p:ext uri="{BB962C8B-B14F-4D97-AF65-F5344CB8AC3E}">
        <p14:creationId xmlns:p14="http://schemas.microsoft.com/office/powerpoint/2010/main" val="416864213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pPr lvl="0"/>
            <a:r>
              <a:rPr lang="en-US" sz="3200" dirty="0">
                <a:latin typeface="+mj-lt"/>
              </a:rPr>
              <a:t>People who behave violently are more likely to commit other forms of </a:t>
            </a:r>
            <a:r>
              <a:rPr lang="en-US" sz="3200" dirty="0" smtClean="0">
                <a:latin typeface="+mj-lt"/>
              </a:rPr>
              <a:t>violence</a:t>
            </a:r>
            <a:endParaRPr lang="en-US" sz="3200" dirty="0">
              <a:latin typeface="+mj-lt"/>
            </a:endParaRPr>
          </a:p>
        </p:txBody>
      </p:sp>
      <p:sp>
        <p:nvSpPr>
          <p:cNvPr id="3" name="Content Placeholder 2"/>
          <p:cNvSpPr>
            <a:spLocks noGrp="1"/>
          </p:cNvSpPr>
          <p:nvPr>
            <p:ph idx="1"/>
          </p:nvPr>
        </p:nvSpPr>
        <p:spPr>
          <a:xfrm>
            <a:off x="445770" y="1676401"/>
            <a:ext cx="8248650" cy="914400"/>
          </a:xfrm>
        </p:spPr>
        <p:txBody>
          <a:bodyPr/>
          <a:lstStyle/>
          <a:p>
            <a:pPr lvl="0"/>
            <a:r>
              <a:rPr lang="en-US" b="0" dirty="0" smtClean="0">
                <a:solidFill>
                  <a:schemeClr val="tx1">
                    <a:lumMod val="75000"/>
                    <a:lumOff val="25000"/>
                  </a:schemeClr>
                </a:solidFill>
              </a:rPr>
              <a:t>Adults </a:t>
            </a:r>
            <a:r>
              <a:rPr lang="en-US" b="0" dirty="0">
                <a:solidFill>
                  <a:schemeClr val="tx1">
                    <a:lumMod val="75000"/>
                    <a:lumOff val="25000"/>
                  </a:schemeClr>
                </a:solidFill>
              </a:rPr>
              <a:t>who are violent toward their partners are at higher risk of also abusing their </a:t>
            </a:r>
            <a:r>
              <a:rPr lang="en-US" b="0" dirty="0" smtClean="0">
                <a:solidFill>
                  <a:schemeClr val="tx1">
                    <a:lumMod val="75000"/>
                    <a:lumOff val="25000"/>
                  </a:schemeClr>
                </a:solidFill>
              </a:rPr>
              <a:t>children.</a:t>
            </a:r>
          </a:p>
          <a:p>
            <a:pPr marL="0" lvl="0" indent="0">
              <a:buNone/>
            </a:pPr>
            <a:endParaRPr lang="en-US" sz="1000" b="0" dirty="0">
              <a:solidFill>
                <a:schemeClr val="tx1">
                  <a:lumMod val="75000"/>
                  <a:lumOff val="25000"/>
                </a:schemeClr>
              </a:solidFill>
            </a:endParaRPr>
          </a:p>
        </p:txBody>
      </p:sp>
      <p:pic>
        <p:nvPicPr>
          <p:cNvPr id="5122" name="Picture 2" descr="Boy talking to another boy sitting on stai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7300" y="3124200"/>
            <a:ext cx="3600450" cy="24003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26720" y="2667000"/>
            <a:ext cx="4640580" cy="314325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b="0" dirty="0">
                <a:solidFill>
                  <a:schemeClr val="tx1">
                    <a:lumMod val="75000"/>
                    <a:lumOff val="25000"/>
                  </a:schemeClr>
                </a:solidFill>
                <a:latin typeface="+mj-lt"/>
              </a:rPr>
              <a:t>Youth who bully are more likely </a:t>
            </a:r>
            <a:r>
              <a:rPr lang="en-US" b="0" dirty="0" smtClean="0">
                <a:solidFill>
                  <a:schemeClr val="tx1">
                    <a:lumMod val="75000"/>
                    <a:lumOff val="25000"/>
                  </a:schemeClr>
                </a:solidFill>
                <a:latin typeface="+mj-lt"/>
              </a:rPr>
              <a:t>to: </a:t>
            </a:r>
          </a:p>
          <a:p>
            <a:pPr lvl="1"/>
            <a:r>
              <a:rPr lang="en-US" sz="2100" b="0" dirty="0" smtClean="0">
                <a:solidFill>
                  <a:schemeClr val="tx1">
                    <a:lumMod val="75000"/>
                    <a:lumOff val="25000"/>
                  </a:schemeClr>
                </a:solidFill>
                <a:latin typeface="+mj-lt"/>
              </a:rPr>
              <a:t>carry </a:t>
            </a:r>
            <a:r>
              <a:rPr lang="en-US" sz="2100" b="0" dirty="0">
                <a:solidFill>
                  <a:schemeClr val="tx1">
                    <a:lumMod val="75000"/>
                    <a:lumOff val="25000"/>
                  </a:schemeClr>
                </a:solidFill>
                <a:latin typeface="+mj-lt"/>
              </a:rPr>
              <a:t>weapons and </a:t>
            </a:r>
            <a:r>
              <a:rPr lang="en-US" sz="2100" b="0" dirty="0" smtClean="0">
                <a:solidFill>
                  <a:schemeClr val="tx1">
                    <a:lumMod val="75000"/>
                    <a:lumOff val="25000"/>
                  </a:schemeClr>
                </a:solidFill>
                <a:latin typeface="+mj-lt"/>
              </a:rPr>
              <a:t>be </a:t>
            </a:r>
            <a:r>
              <a:rPr lang="en-US" sz="2100" b="0" dirty="0">
                <a:solidFill>
                  <a:schemeClr val="tx1">
                    <a:lumMod val="75000"/>
                    <a:lumOff val="25000"/>
                  </a:schemeClr>
                </a:solidFill>
                <a:latin typeface="+mj-lt"/>
              </a:rPr>
              <a:t>physically violent.</a:t>
            </a:r>
            <a:r>
              <a:rPr lang="en-US" sz="2100" b="0" baseline="30000" dirty="0">
                <a:solidFill>
                  <a:schemeClr val="tx1">
                    <a:lumMod val="75000"/>
                    <a:lumOff val="25000"/>
                  </a:schemeClr>
                </a:solidFill>
                <a:latin typeface="+mj-lt"/>
              </a:rPr>
              <a:t> </a:t>
            </a:r>
            <a:endParaRPr lang="en-US" sz="2100" b="0" dirty="0" smtClean="0">
              <a:solidFill>
                <a:schemeClr val="tx1">
                  <a:lumMod val="75000"/>
                  <a:lumOff val="25000"/>
                </a:schemeClr>
              </a:solidFill>
              <a:latin typeface="+mj-lt"/>
            </a:endParaRPr>
          </a:p>
          <a:p>
            <a:pPr lvl="1"/>
            <a:r>
              <a:rPr lang="en-US" sz="2100" b="0" dirty="0" smtClean="0">
                <a:solidFill>
                  <a:schemeClr val="tx1">
                    <a:lumMod val="75000"/>
                    <a:lumOff val="25000"/>
                  </a:schemeClr>
                </a:solidFill>
                <a:latin typeface="+mj-lt"/>
              </a:rPr>
              <a:t>sexually </a:t>
            </a:r>
            <a:r>
              <a:rPr lang="en-US" sz="2100" b="0" dirty="0">
                <a:solidFill>
                  <a:schemeClr val="tx1">
                    <a:lumMod val="75000"/>
                    <a:lumOff val="25000"/>
                  </a:schemeClr>
                </a:solidFill>
                <a:latin typeface="+mj-lt"/>
              </a:rPr>
              <a:t>harass peers </a:t>
            </a:r>
            <a:endParaRPr lang="en-US" sz="2100" b="0" dirty="0" smtClean="0">
              <a:solidFill>
                <a:schemeClr val="tx1">
                  <a:lumMod val="75000"/>
                  <a:lumOff val="25000"/>
                </a:schemeClr>
              </a:solidFill>
              <a:latin typeface="+mj-lt"/>
            </a:endParaRPr>
          </a:p>
          <a:p>
            <a:pPr lvl="1"/>
            <a:r>
              <a:rPr lang="en-US" sz="2100" b="0" dirty="0" smtClean="0">
                <a:solidFill>
                  <a:schemeClr val="tx1">
                    <a:lumMod val="75000"/>
                    <a:lumOff val="25000"/>
                  </a:schemeClr>
                </a:solidFill>
                <a:latin typeface="+mj-lt"/>
              </a:rPr>
              <a:t>commit </a:t>
            </a:r>
            <a:r>
              <a:rPr lang="en-US" sz="2100" b="0" dirty="0">
                <a:solidFill>
                  <a:schemeClr val="tx1">
                    <a:lumMod val="75000"/>
                    <a:lumOff val="25000"/>
                  </a:schemeClr>
                </a:solidFill>
                <a:latin typeface="+mj-lt"/>
              </a:rPr>
              <a:t>violence against partners as </a:t>
            </a:r>
            <a:r>
              <a:rPr lang="en-US" sz="2100" b="0" u="sng" dirty="0">
                <a:solidFill>
                  <a:schemeClr val="tx1">
                    <a:lumMod val="75000"/>
                    <a:lumOff val="25000"/>
                  </a:schemeClr>
                </a:solidFill>
                <a:latin typeface="+mj-lt"/>
              </a:rPr>
              <a:t>teens</a:t>
            </a:r>
            <a:r>
              <a:rPr lang="en-US" sz="2100" b="0" dirty="0">
                <a:solidFill>
                  <a:schemeClr val="tx1">
                    <a:lumMod val="75000"/>
                    <a:lumOff val="25000"/>
                  </a:schemeClr>
                </a:solidFill>
                <a:latin typeface="+mj-lt"/>
              </a:rPr>
              <a:t> </a:t>
            </a:r>
            <a:endParaRPr lang="en-US" sz="2100" b="0" dirty="0" smtClean="0">
              <a:solidFill>
                <a:schemeClr val="tx1">
                  <a:lumMod val="75000"/>
                  <a:lumOff val="25000"/>
                </a:schemeClr>
              </a:solidFill>
              <a:latin typeface="+mj-lt"/>
            </a:endParaRPr>
          </a:p>
          <a:p>
            <a:pPr lvl="1"/>
            <a:r>
              <a:rPr lang="en-US" sz="2100" dirty="0">
                <a:solidFill>
                  <a:schemeClr val="tx1">
                    <a:lumMod val="75000"/>
                    <a:lumOff val="25000"/>
                  </a:schemeClr>
                </a:solidFill>
                <a:latin typeface="+mj-lt"/>
              </a:rPr>
              <a:t>c</a:t>
            </a:r>
            <a:r>
              <a:rPr lang="en-US" sz="2100" dirty="0" smtClean="0">
                <a:solidFill>
                  <a:schemeClr val="tx1">
                    <a:lumMod val="75000"/>
                    <a:lumOff val="25000"/>
                  </a:schemeClr>
                </a:solidFill>
                <a:latin typeface="+mj-lt"/>
              </a:rPr>
              <a:t>ommit violence against partners as </a:t>
            </a:r>
            <a:r>
              <a:rPr lang="en-US" sz="2100" u="sng" dirty="0" smtClean="0">
                <a:solidFill>
                  <a:schemeClr val="tx1">
                    <a:lumMod val="75000"/>
                    <a:lumOff val="25000"/>
                  </a:schemeClr>
                </a:solidFill>
                <a:latin typeface="+mj-lt"/>
              </a:rPr>
              <a:t>adults</a:t>
            </a:r>
            <a:endParaRPr lang="en-US" sz="2100" b="0" u="sng" dirty="0">
              <a:solidFill>
                <a:schemeClr val="tx1">
                  <a:lumMod val="75000"/>
                  <a:lumOff val="25000"/>
                </a:schemeClr>
              </a:solidFill>
              <a:latin typeface="+mj-lt"/>
            </a:endParaRPr>
          </a:p>
          <a:p>
            <a:endParaRPr lang="en-US" sz="2800" dirty="0">
              <a:solidFill>
                <a:schemeClr val="tx1">
                  <a:lumMod val="75000"/>
                  <a:lumOff val="25000"/>
                </a:schemeClr>
              </a:solidFill>
              <a:latin typeface="+mj-lt"/>
            </a:endParaRPr>
          </a:p>
          <a:p>
            <a:pPr marL="0" indent="0">
              <a:buFont typeface="Wingdings" pitchFamily="2" charset="2"/>
              <a:buNone/>
            </a:pPr>
            <a:endParaRPr lang="en-US" sz="1000" dirty="0">
              <a:solidFill>
                <a:schemeClr val="tx1">
                  <a:lumMod val="75000"/>
                  <a:lumOff val="25000"/>
                </a:schemeClr>
              </a:solidFill>
              <a:latin typeface="+mj-lt"/>
            </a:endParaRPr>
          </a:p>
        </p:txBody>
      </p:sp>
      <p:sp>
        <p:nvSpPr>
          <p:cNvPr id="7" name="TextBox 6"/>
          <p:cNvSpPr txBox="1"/>
          <p:nvPr/>
        </p:nvSpPr>
        <p:spPr>
          <a:xfrm>
            <a:off x="762000" y="6257836"/>
            <a:ext cx="7620000" cy="600164"/>
          </a:xfrm>
          <a:prstGeom prst="rect">
            <a:avLst/>
          </a:prstGeom>
          <a:noFill/>
        </p:spPr>
        <p:txBody>
          <a:bodyPr wrap="square" rtlCol="0">
            <a:spAutoFit/>
          </a:bodyPr>
          <a:lstStyle/>
          <a:p>
            <a:r>
              <a:rPr lang="en-US" sz="1100" dirty="0" smtClean="0">
                <a:solidFill>
                  <a:schemeClr val="tx1">
                    <a:lumMod val="65000"/>
                    <a:lumOff val="35000"/>
                  </a:schemeClr>
                </a:solidFill>
                <a:latin typeface="+mj-lt"/>
              </a:rPr>
              <a:t>Source: Wilkins</a:t>
            </a:r>
            <a:r>
              <a:rPr lang="en-US" sz="1100" dirty="0">
                <a:solidFill>
                  <a:schemeClr val="tx1">
                    <a:lumMod val="65000"/>
                    <a:lumOff val="35000"/>
                  </a:schemeClr>
                </a:solidFill>
                <a:latin typeface="+mj-lt"/>
              </a:rPr>
              <a:t>, N., Tsao, B., Hertz, M., Davis, R., Klevens, J. (2014). </a:t>
            </a:r>
            <a:r>
              <a:rPr lang="en-US" sz="1100" b="1" dirty="0">
                <a:solidFill>
                  <a:schemeClr val="tx1">
                    <a:lumMod val="65000"/>
                    <a:lumOff val="35000"/>
                  </a:schemeClr>
                </a:solidFill>
                <a:latin typeface="+mj-lt"/>
              </a:rPr>
              <a:t>Connecting the Dots: An Overview </a:t>
            </a:r>
            <a:r>
              <a:rPr lang="en-US" sz="1100" b="1" dirty="0" smtClean="0">
                <a:solidFill>
                  <a:schemeClr val="tx1">
                    <a:lumMod val="65000"/>
                    <a:lumOff val="35000"/>
                  </a:schemeClr>
                </a:solidFill>
                <a:latin typeface="+mj-lt"/>
              </a:rPr>
              <a:t>of the </a:t>
            </a:r>
            <a:r>
              <a:rPr lang="en-US" sz="1100" b="1" dirty="0">
                <a:solidFill>
                  <a:schemeClr val="tx1">
                    <a:lumMod val="65000"/>
                    <a:lumOff val="35000"/>
                  </a:schemeClr>
                </a:solidFill>
                <a:latin typeface="+mj-lt"/>
              </a:rPr>
              <a:t>Links Among Multiple Forms of Violence</a:t>
            </a:r>
            <a:r>
              <a:rPr lang="en-US" sz="1100" dirty="0">
                <a:solidFill>
                  <a:schemeClr val="tx1">
                    <a:lumMod val="65000"/>
                    <a:lumOff val="35000"/>
                  </a:schemeClr>
                </a:solidFill>
                <a:latin typeface="+mj-lt"/>
              </a:rPr>
              <a:t>. Atlanta, GA: National Center for Injury Prevention </a:t>
            </a:r>
            <a:r>
              <a:rPr lang="en-US" sz="1100" dirty="0" smtClean="0">
                <a:solidFill>
                  <a:schemeClr val="tx1">
                    <a:lumMod val="65000"/>
                    <a:lumOff val="35000"/>
                  </a:schemeClr>
                </a:solidFill>
                <a:latin typeface="+mj-lt"/>
              </a:rPr>
              <a:t>and Control</a:t>
            </a:r>
            <a:r>
              <a:rPr lang="en-US" sz="1100" dirty="0">
                <a:solidFill>
                  <a:schemeClr val="tx1">
                    <a:lumMod val="65000"/>
                    <a:lumOff val="35000"/>
                  </a:schemeClr>
                </a:solidFill>
                <a:latin typeface="+mj-lt"/>
              </a:rPr>
              <a:t>, Centers for Disease Control and Prevention Oakland, CA: Prevention Institute.</a:t>
            </a:r>
          </a:p>
        </p:txBody>
      </p:sp>
    </p:spTree>
    <p:extLst>
      <p:ext uri="{BB962C8B-B14F-4D97-AF65-F5344CB8AC3E}">
        <p14:creationId xmlns:p14="http://schemas.microsoft.com/office/powerpoint/2010/main" val="73188976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265238"/>
          </a:xfrm>
        </p:spPr>
        <p:txBody>
          <a:bodyPr>
            <a:normAutofit/>
          </a:bodyPr>
          <a:lstStyle/>
          <a:p>
            <a:pPr>
              <a:lnSpc>
                <a:spcPct val="100000"/>
              </a:lnSpc>
            </a:pPr>
            <a:r>
              <a:rPr lang="en-US" sz="3200" dirty="0" smtClean="0">
                <a:latin typeface="+mj-lt"/>
              </a:rPr>
              <a:t>Examples of Potential Strategies for Addressing Multiple Forms of Violence</a:t>
            </a:r>
            <a:endParaRPr lang="en-US" sz="3200" dirty="0">
              <a:latin typeface="+mj-lt"/>
            </a:endParaRPr>
          </a:p>
        </p:txBody>
      </p:sp>
      <p:sp>
        <p:nvSpPr>
          <p:cNvPr id="3" name="Content Placeholder 2"/>
          <p:cNvSpPr>
            <a:spLocks noGrp="1"/>
          </p:cNvSpPr>
          <p:nvPr>
            <p:ph idx="1"/>
          </p:nvPr>
        </p:nvSpPr>
        <p:spPr>
          <a:xfrm>
            <a:off x="457200" y="1600200"/>
            <a:ext cx="8229600" cy="5029199"/>
          </a:xfrm>
        </p:spPr>
        <p:txBody>
          <a:bodyPr>
            <a:normAutofit lnSpcReduction="10000"/>
          </a:bodyPr>
          <a:lstStyle/>
          <a:p>
            <a:r>
              <a:rPr lang="en-US" dirty="0" smtClean="0">
                <a:solidFill>
                  <a:schemeClr val="tx1">
                    <a:lumMod val="75000"/>
                    <a:lumOff val="25000"/>
                  </a:schemeClr>
                </a:solidFill>
              </a:rPr>
              <a:t>Community/Societal level</a:t>
            </a:r>
          </a:p>
          <a:p>
            <a:pPr lvl="1"/>
            <a:r>
              <a:rPr lang="en-US" dirty="0" smtClean="0">
                <a:solidFill>
                  <a:schemeClr val="tx1">
                    <a:lumMod val="75000"/>
                    <a:lumOff val="25000"/>
                  </a:schemeClr>
                </a:solidFill>
              </a:rPr>
              <a:t>Norms change strategies</a:t>
            </a:r>
          </a:p>
          <a:p>
            <a:pPr lvl="1"/>
            <a:r>
              <a:rPr lang="en-US" dirty="0" smtClean="0">
                <a:solidFill>
                  <a:schemeClr val="tx1">
                    <a:lumMod val="75000"/>
                    <a:lumOff val="25000"/>
                  </a:schemeClr>
                </a:solidFill>
              </a:rPr>
              <a:t>Strategies/activities that enhance </a:t>
            </a:r>
          </a:p>
          <a:p>
            <a:pPr marL="457200" lvl="1" indent="0">
              <a:buNone/>
            </a:pPr>
            <a:r>
              <a:rPr lang="en-US" dirty="0" smtClean="0">
                <a:solidFill>
                  <a:schemeClr val="tx1">
                    <a:lumMod val="75000"/>
                    <a:lumOff val="25000"/>
                  </a:schemeClr>
                </a:solidFill>
              </a:rPr>
              <a:t>    community support &amp; </a:t>
            </a:r>
          </a:p>
          <a:p>
            <a:pPr marL="457200" lvl="1" indent="0">
              <a:buNone/>
            </a:pPr>
            <a:r>
              <a:rPr lang="en-US" dirty="0">
                <a:solidFill>
                  <a:schemeClr val="tx1">
                    <a:lumMod val="75000"/>
                    <a:lumOff val="25000"/>
                  </a:schemeClr>
                </a:solidFill>
              </a:rPr>
              <a:t> </a:t>
            </a:r>
            <a:r>
              <a:rPr lang="en-US" dirty="0" smtClean="0">
                <a:solidFill>
                  <a:schemeClr val="tx1">
                    <a:lumMod val="75000"/>
                    <a:lumOff val="25000"/>
                  </a:schemeClr>
                </a:solidFill>
              </a:rPr>
              <a:t>   connectedness</a:t>
            </a:r>
          </a:p>
          <a:p>
            <a:pPr lvl="1"/>
            <a:r>
              <a:rPr lang="en-US" dirty="0" smtClean="0">
                <a:solidFill>
                  <a:schemeClr val="tx1">
                    <a:lumMod val="75000"/>
                    <a:lumOff val="25000"/>
                  </a:schemeClr>
                </a:solidFill>
              </a:rPr>
              <a:t>Coordinated services</a:t>
            </a:r>
          </a:p>
          <a:p>
            <a:r>
              <a:rPr lang="en-US" dirty="0" smtClean="0">
                <a:solidFill>
                  <a:schemeClr val="tx1">
                    <a:lumMod val="75000"/>
                    <a:lumOff val="25000"/>
                  </a:schemeClr>
                </a:solidFill>
              </a:rPr>
              <a:t>Relationship level</a:t>
            </a:r>
          </a:p>
          <a:p>
            <a:pPr lvl="1"/>
            <a:r>
              <a:rPr lang="en-US" dirty="0" smtClean="0">
                <a:solidFill>
                  <a:schemeClr val="tx1">
                    <a:lumMod val="75000"/>
                    <a:lumOff val="25000"/>
                  </a:schemeClr>
                </a:solidFill>
              </a:rPr>
              <a:t>Strategies that support families under stress</a:t>
            </a:r>
          </a:p>
          <a:p>
            <a:pPr lvl="1"/>
            <a:r>
              <a:rPr lang="en-US" dirty="0" smtClean="0">
                <a:solidFill>
                  <a:schemeClr val="tx1">
                    <a:lumMod val="75000"/>
                    <a:lumOff val="25000"/>
                  </a:schemeClr>
                </a:solidFill>
              </a:rPr>
              <a:t>Strategies that connect  youth with supportive adults, pro-social peers, and their schools</a:t>
            </a:r>
          </a:p>
          <a:p>
            <a:r>
              <a:rPr lang="en-US" dirty="0" smtClean="0">
                <a:solidFill>
                  <a:schemeClr val="tx1">
                    <a:lumMod val="75000"/>
                    <a:lumOff val="25000"/>
                  </a:schemeClr>
                </a:solidFill>
              </a:rPr>
              <a:t>Individual level</a:t>
            </a:r>
          </a:p>
          <a:p>
            <a:pPr lvl="1"/>
            <a:r>
              <a:rPr lang="en-US" dirty="0" smtClean="0">
                <a:solidFill>
                  <a:schemeClr val="tx1">
                    <a:lumMod val="75000"/>
                    <a:lumOff val="25000"/>
                  </a:schemeClr>
                </a:solidFill>
              </a:rPr>
              <a:t>Strategies that build youth and families’ skills in solving problems non-violently</a:t>
            </a:r>
          </a:p>
          <a:p>
            <a:pPr lvl="1"/>
            <a:r>
              <a:rPr lang="en-US" dirty="0" smtClean="0">
                <a:solidFill>
                  <a:schemeClr val="tx1">
                    <a:lumMod val="75000"/>
                    <a:lumOff val="25000"/>
                  </a:schemeClr>
                </a:solidFill>
              </a:rPr>
              <a:t>Substance abuse prevention strategies</a:t>
            </a:r>
          </a:p>
          <a:p>
            <a:pPr lvl="1"/>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endParaRPr lang="en-US" dirty="0">
              <a:solidFill>
                <a:schemeClr val="tx1">
                  <a:lumMod val="75000"/>
                  <a:lumOff val="25000"/>
                </a:schemeClr>
              </a:solidFill>
            </a:endParaRPr>
          </a:p>
        </p:txBody>
      </p:sp>
      <p:pic>
        <p:nvPicPr>
          <p:cNvPr id="1026" name="Picture 2" descr="Girl and boy talking at scho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90500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70620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sz="4000" b="1" dirty="0" smtClean="0">
                <a:effectLst/>
                <a:latin typeface="+mj-lt"/>
              </a:rPr>
              <a:t>Background</a:t>
            </a:r>
            <a:endParaRPr lang="en-US" sz="4000" b="1" dirty="0">
              <a:effectLst/>
              <a:latin typeface="+mj-lt"/>
            </a:endParaRPr>
          </a:p>
        </p:txBody>
      </p:sp>
      <p:sp>
        <p:nvSpPr>
          <p:cNvPr id="3" name="Content Placeholder 2"/>
          <p:cNvSpPr>
            <a:spLocks noGrp="1"/>
          </p:cNvSpPr>
          <p:nvPr>
            <p:ph idx="1"/>
          </p:nvPr>
        </p:nvSpPr>
        <p:spPr>
          <a:xfrm>
            <a:off x="457200" y="1447800"/>
            <a:ext cx="8229600" cy="4678363"/>
          </a:xfrm>
        </p:spPr>
        <p:txBody>
          <a:bodyPr/>
          <a:lstStyle/>
          <a:p>
            <a:r>
              <a:rPr lang="en-US" sz="2800" b="1" i="1" dirty="0" smtClean="0">
                <a:solidFill>
                  <a:schemeClr val="tx1">
                    <a:lumMod val="75000"/>
                    <a:lumOff val="25000"/>
                  </a:schemeClr>
                </a:solidFill>
              </a:rPr>
              <a:t>“Connecting the Dots” Brief</a:t>
            </a:r>
          </a:p>
          <a:p>
            <a:pPr lvl="1"/>
            <a:r>
              <a:rPr lang="en-US" sz="2000" b="1" dirty="0" smtClean="0">
                <a:solidFill>
                  <a:schemeClr val="tx1">
                    <a:lumMod val="75000"/>
                    <a:lumOff val="25000"/>
                  </a:schemeClr>
                </a:solidFill>
              </a:rPr>
              <a:t>What it is: </a:t>
            </a:r>
            <a:r>
              <a:rPr lang="en-US" sz="2000" dirty="0" smtClean="0">
                <a:solidFill>
                  <a:schemeClr val="tx1">
                    <a:lumMod val="75000"/>
                    <a:lumOff val="25000"/>
                  </a:schemeClr>
                </a:solidFill>
              </a:rPr>
              <a:t>Brief document that translates research about the connections between different forms of violence (e.g. shared risk and protective factors)</a:t>
            </a:r>
          </a:p>
          <a:p>
            <a:pPr lvl="1"/>
            <a:r>
              <a:rPr lang="en-US" sz="2000" b="1" dirty="0" smtClean="0">
                <a:solidFill>
                  <a:schemeClr val="tx1">
                    <a:lumMod val="75000"/>
                    <a:lumOff val="25000"/>
                  </a:schemeClr>
                </a:solidFill>
              </a:rPr>
              <a:t>Audience: </a:t>
            </a:r>
            <a:r>
              <a:rPr lang="en-US" sz="2000" dirty="0" smtClean="0">
                <a:solidFill>
                  <a:schemeClr val="tx1">
                    <a:lumMod val="75000"/>
                    <a:lumOff val="25000"/>
                  </a:schemeClr>
                </a:solidFill>
              </a:rPr>
              <a:t>Public health and violence prevention practitioners and their partners</a:t>
            </a:r>
          </a:p>
          <a:p>
            <a:pPr lvl="1"/>
            <a:r>
              <a:rPr lang="en-US" sz="2000" b="1" dirty="0" smtClean="0">
                <a:solidFill>
                  <a:schemeClr val="tx1">
                    <a:lumMod val="75000"/>
                    <a:lumOff val="25000"/>
                  </a:schemeClr>
                </a:solidFill>
              </a:rPr>
              <a:t>Purpose:</a:t>
            </a:r>
            <a:r>
              <a:rPr lang="en-US" sz="2000" dirty="0" smtClean="0">
                <a:solidFill>
                  <a:schemeClr val="tx1">
                    <a:lumMod val="75000"/>
                    <a:lumOff val="25000"/>
                  </a:schemeClr>
                </a:solidFill>
              </a:rPr>
              <a:t> Help violence prevention practitioners and their partners 1) Better </a:t>
            </a:r>
            <a:r>
              <a:rPr lang="en-US" sz="2000" b="1" dirty="0" smtClean="0">
                <a:solidFill>
                  <a:schemeClr val="tx1">
                    <a:lumMod val="75000"/>
                    <a:lumOff val="25000"/>
                  </a:schemeClr>
                </a:solidFill>
              </a:rPr>
              <a:t>understand </a:t>
            </a:r>
            <a:r>
              <a:rPr lang="en-US" sz="2000" dirty="0" smtClean="0">
                <a:solidFill>
                  <a:schemeClr val="tx1">
                    <a:lumMod val="75000"/>
                    <a:lumOff val="25000"/>
                  </a:schemeClr>
                </a:solidFill>
              </a:rPr>
              <a:t>and </a:t>
            </a:r>
            <a:r>
              <a:rPr lang="en-US" sz="2000" b="1" dirty="0" smtClean="0">
                <a:solidFill>
                  <a:schemeClr val="tx1">
                    <a:lumMod val="75000"/>
                    <a:lumOff val="25000"/>
                  </a:schemeClr>
                </a:solidFill>
              </a:rPr>
              <a:t>make the case </a:t>
            </a:r>
            <a:r>
              <a:rPr lang="en-US" sz="2000" dirty="0" smtClean="0">
                <a:solidFill>
                  <a:schemeClr val="tx1">
                    <a:lumMod val="75000"/>
                    <a:lumOff val="25000"/>
                  </a:schemeClr>
                </a:solidFill>
              </a:rPr>
              <a:t>for the connections between multiple forms of violence, 2) Think </a:t>
            </a:r>
            <a:r>
              <a:rPr lang="en-US" sz="2000" b="1" dirty="0" smtClean="0">
                <a:solidFill>
                  <a:schemeClr val="tx1">
                    <a:lumMod val="75000"/>
                    <a:lumOff val="25000"/>
                  </a:schemeClr>
                </a:solidFill>
              </a:rPr>
              <a:t>strategically and creatively </a:t>
            </a:r>
            <a:r>
              <a:rPr lang="en-US" sz="2000" dirty="0" smtClean="0">
                <a:solidFill>
                  <a:schemeClr val="tx1">
                    <a:lumMod val="75000"/>
                    <a:lumOff val="25000"/>
                  </a:schemeClr>
                </a:solidFill>
              </a:rPr>
              <a:t>about </a:t>
            </a:r>
            <a:r>
              <a:rPr lang="en-US" sz="2000" b="1" dirty="0" smtClean="0">
                <a:solidFill>
                  <a:schemeClr val="tx1">
                    <a:lumMod val="75000"/>
                    <a:lumOff val="25000"/>
                  </a:schemeClr>
                </a:solidFill>
              </a:rPr>
              <a:t>ways to prevent </a:t>
            </a:r>
            <a:r>
              <a:rPr lang="en-US" sz="2000" dirty="0" smtClean="0">
                <a:solidFill>
                  <a:schemeClr val="tx1">
                    <a:lumMod val="75000"/>
                    <a:lumOff val="25000"/>
                  </a:schemeClr>
                </a:solidFill>
              </a:rPr>
              <a:t>all types of violence from occurring in the first place</a:t>
            </a:r>
          </a:p>
        </p:txBody>
      </p:sp>
      <p:sp>
        <p:nvSpPr>
          <p:cNvPr id="4" name="TextBox 3"/>
          <p:cNvSpPr txBox="1"/>
          <p:nvPr/>
        </p:nvSpPr>
        <p:spPr>
          <a:xfrm>
            <a:off x="381000" y="5562600"/>
            <a:ext cx="8534400" cy="1200329"/>
          </a:xfrm>
          <a:prstGeom prst="rect">
            <a:avLst/>
          </a:prstGeom>
          <a:noFill/>
        </p:spPr>
        <p:txBody>
          <a:bodyPr wrap="square" rtlCol="0">
            <a:spAutoFit/>
          </a:bodyPr>
          <a:lstStyle/>
          <a:p>
            <a:pPr algn="ctr"/>
            <a:r>
              <a:rPr lang="en-US" i="1" dirty="0">
                <a:latin typeface="+mj-lt"/>
              </a:rPr>
              <a:t>The findings and conclusions in this </a:t>
            </a:r>
            <a:r>
              <a:rPr lang="en-US" i="1" dirty="0" smtClean="0">
                <a:latin typeface="+mj-lt"/>
              </a:rPr>
              <a:t>presentation do </a:t>
            </a:r>
            <a:r>
              <a:rPr lang="en-US" i="1" dirty="0">
                <a:latin typeface="+mj-lt"/>
              </a:rPr>
              <a:t>not necessarily represent </a:t>
            </a:r>
            <a:r>
              <a:rPr lang="en-US" i="1" dirty="0" smtClean="0">
                <a:latin typeface="+mj-lt"/>
              </a:rPr>
              <a:t>the </a:t>
            </a:r>
            <a:r>
              <a:rPr lang="en-US" i="1" dirty="0">
                <a:latin typeface="+mj-lt"/>
              </a:rPr>
              <a:t>official position of the Centers for Disease Control and Prevention</a:t>
            </a:r>
          </a:p>
          <a:p>
            <a:pPr algn="ctr"/>
            <a:endParaRPr lang="en-US" dirty="0">
              <a:latin typeface="+mj-lt"/>
            </a:endParaRPr>
          </a:p>
        </p:txBody>
      </p:sp>
    </p:spTree>
    <p:extLst>
      <p:ext uri="{BB962C8B-B14F-4D97-AF65-F5344CB8AC3E}">
        <p14:creationId xmlns:p14="http://schemas.microsoft.com/office/powerpoint/2010/main" val="1405148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981199"/>
          </a:xfrm>
        </p:spPr>
        <p:txBody>
          <a:bodyPr/>
          <a:lstStyle/>
          <a:p>
            <a:r>
              <a:rPr lang="en-US" b="1" dirty="0" smtClean="0">
                <a:effectLst/>
                <a:latin typeface="+mj-lt"/>
              </a:rPr>
              <a:t>For More Information</a:t>
            </a:r>
            <a:endParaRPr lang="en-US" b="1" dirty="0">
              <a:effectLst/>
              <a:latin typeface="+mj-lt"/>
            </a:endParaRPr>
          </a:p>
        </p:txBody>
      </p:sp>
      <p:sp>
        <p:nvSpPr>
          <p:cNvPr id="3" name="Text Placeholder 2"/>
          <p:cNvSpPr>
            <a:spLocks noGrp="1"/>
          </p:cNvSpPr>
          <p:nvPr>
            <p:ph type="body" idx="1"/>
          </p:nvPr>
        </p:nvSpPr>
        <p:spPr>
          <a:xfrm>
            <a:off x="685800" y="4191000"/>
            <a:ext cx="7772400" cy="2514600"/>
          </a:xfrm>
        </p:spPr>
        <p:txBody>
          <a:bodyPr>
            <a:normAutofit lnSpcReduction="10000"/>
          </a:bodyPr>
          <a:lstStyle/>
          <a:p>
            <a:pPr>
              <a:spcBef>
                <a:spcPts val="0"/>
              </a:spcBef>
            </a:pPr>
            <a:r>
              <a:rPr lang="en-US" sz="2400" b="1" dirty="0">
                <a:solidFill>
                  <a:schemeClr val="tx1">
                    <a:lumMod val="75000"/>
                    <a:lumOff val="25000"/>
                  </a:schemeClr>
                </a:solidFill>
              </a:rPr>
              <a:t>Connecting the Dots: An Overview of the Links Between Multiple Forms of </a:t>
            </a:r>
            <a:r>
              <a:rPr lang="en-US" sz="2400" b="1" dirty="0" smtClean="0">
                <a:solidFill>
                  <a:schemeClr val="tx1">
                    <a:lumMod val="75000"/>
                    <a:lumOff val="25000"/>
                  </a:schemeClr>
                </a:solidFill>
              </a:rPr>
              <a:t>Violence</a:t>
            </a:r>
          </a:p>
          <a:p>
            <a:pPr>
              <a:spcBef>
                <a:spcPts val="0"/>
              </a:spcBef>
            </a:pPr>
            <a:r>
              <a:rPr lang="en-US" sz="2400" b="1" dirty="0">
                <a:solidFill>
                  <a:schemeClr val="tx1">
                    <a:lumMod val="75000"/>
                    <a:lumOff val="25000"/>
                  </a:schemeClr>
                </a:solidFill>
                <a:hlinkClick r:id="rId3"/>
              </a:rPr>
              <a:t>http://</a:t>
            </a:r>
            <a:r>
              <a:rPr lang="en-US" sz="2400" b="1" dirty="0" smtClean="0">
                <a:solidFill>
                  <a:schemeClr val="tx1">
                    <a:lumMod val="75000"/>
                    <a:lumOff val="25000"/>
                  </a:schemeClr>
                </a:solidFill>
                <a:hlinkClick r:id="rId3"/>
              </a:rPr>
              <a:t>www.cdc.gov/violenceprevention/pub/connecting_dots.html</a:t>
            </a:r>
            <a:r>
              <a:rPr lang="en-US" sz="2400" b="1" dirty="0" smtClean="0">
                <a:solidFill>
                  <a:schemeClr val="tx1">
                    <a:lumMod val="75000"/>
                    <a:lumOff val="25000"/>
                  </a:schemeClr>
                </a:solidFill>
              </a:rPr>
              <a:t> </a:t>
            </a:r>
            <a:endParaRPr lang="en-US" sz="2400" b="1" dirty="0">
              <a:solidFill>
                <a:schemeClr val="tx1">
                  <a:lumMod val="75000"/>
                  <a:lumOff val="25000"/>
                </a:schemeClr>
              </a:solidFill>
            </a:endParaRPr>
          </a:p>
          <a:p>
            <a:pPr>
              <a:spcBef>
                <a:spcPts val="0"/>
              </a:spcBef>
            </a:pPr>
            <a:endParaRPr lang="en-US" sz="2400" b="1" dirty="0">
              <a:solidFill>
                <a:schemeClr val="tx1">
                  <a:lumMod val="75000"/>
                  <a:lumOff val="25000"/>
                </a:schemeClr>
              </a:solidFill>
            </a:endParaRPr>
          </a:p>
          <a:p>
            <a:pPr>
              <a:spcBef>
                <a:spcPts val="0"/>
              </a:spcBef>
            </a:pPr>
            <a:r>
              <a:rPr lang="en-US" sz="2400" b="1" dirty="0" smtClean="0">
                <a:solidFill>
                  <a:schemeClr val="tx1">
                    <a:lumMod val="75000"/>
                    <a:lumOff val="25000"/>
                  </a:schemeClr>
                </a:solidFill>
              </a:rPr>
              <a:t>CDC’s Division of Violence Prevention</a:t>
            </a:r>
          </a:p>
          <a:p>
            <a:pPr>
              <a:spcBef>
                <a:spcPts val="0"/>
              </a:spcBef>
            </a:pPr>
            <a:r>
              <a:rPr lang="en-US" sz="2400" b="1" dirty="0">
                <a:solidFill>
                  <a:schemeClr val="tx1">
                    <a:lumMod val="75000"/>
                    <a:lumOff val="25000"/>
                  </a:schemeClr>
                </a:solidFill>
                <a:hlinkClick r:id="rId4"/>
              </a:rPr>
              <a:t>http://www.cdc.gov/violenceprevention</a:t>
            </a:r>
            <a:r>
              <a:rPr lang="en-US" sz="2400" b="1" dirty="0" smtClean="0">
                <a:solidFill>
                  <a:schemeClr val="tx1">
                    <a:lumMod val="75000"/>
                    <a:lumOff val="25000"/>
                  </a:schemeClr>
                </a:solidFill>
                <a:hlinkClick r:id="rId4"/>
              </a:rPr>
              <a:t>/</a:t>
            </a:r>
            <a:r>
              <a:rPr lang="en-US" sz="2400" b="1" dirty="0" smtClean="0">
                <a:solidFill>
                  <a:schemeClr val="tx1">
                    <a:lumMod val="75000"/>
                    <a:lumOff val="25000"/>
                  </a:schemeClr>
                </a:solidFill>
              </a:rPr>
              <a:t> </a:t>
            </a:r>
          </a:p>
          <a:p>
            <a:endParaRPr lang="en-US" sz="2400" b="1" dirty="0" smtClean="0">
              <a:solidFill>
                <a:schemeClr val="tx1">
                  <a:lumMod val="75000"/>
                  <a:lumOff val="25000"/>
                </a:schemeClr>
              </a:solidFill>
            </a:endParaRPr>
          </a:p>
        </p:txBody>
      </p:sp>
    </p:spTree>
    <p:extLst>
      <p:ext uri="{BB962C8B-B14F-4D97-AF65-F5344CB8AC3E}">
        <p14:creationId xmlns:p14="http://schemas.microsoft.com/office/powerpoint/2010/main" val="195209593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914400"/>
            <a:ext cx="4648200" cy="4800600"/>
          </a:xfrm>
          <a:solidFill>
            <a:schemeClr val="bg2"/>
          </a:solidFill>
        </p:spPr>
        <p:txBody>
          <a:bodyPr>
            <a:normAutofit fontScale="85000" lnSpcReduction="20000"/>
          </a:bodyPr>
          <a:lstStyle/>
          <a:p>
            <a:pPr>
              <a:lnSpc>
                <a:spcPct val="100000"/>
              </a:lnSpc>
              <a:spcBef>
                <a:spcPts val="1200"/>
              </a:spcBef>
              <a:spcAft>
                <a:spcPts val="1200"/>
              </a:spcAft>
            </a:pPr>
            <a:endParaRPr lang="en-US" sz="3100" i="1" dirty="0" smtClean="0">
              <a:solidFill>
                <a:schemeClr val="tx1">
                  <a:lumMod val="75000"/>
                  <a:lumOff val="25000"/>
                </a:schemeClr>
              </a:solidFill>
            </a:endParaRPr>
          </a:p>
          <a:p>
            <a:pPr>
              <a:lnSpc>
                <a:spcPct val="100000"/>
              </a:lnSpc>
              <a:spcBef>
                <a:spcPts val="1200"/>
              </a:spcBef>
              <a:spcAft>
                <a:spcPts val="1200"/>
              </a:spcAft>
            </a:pPr>
            <a:r>
              <a:rPr lang="en-US" sz="3100" i="1" dirty="0" smtClean="0">
                <a:solidFill>
                  <a:schemeClr val="tx1">
                    <a:lumMod val="75000"/>
                    <a:lumOff val="25000"/>
                  </a:schemeClr>
                </a:solidFill>
              </a:rPr>
              <a:t>“</a:t>
            </a:r>
            <a:r>
              <a:rPr lang="en-US" sz="3100" i="1" dirty="0">
                <a:solidFill>
                  <a:schemeClr val="tx1">
                    <a:lumMod val="75000"/>
                    <a:lumOff val="25000"/>
                  </a:schemeClr>
                </a:solidFill>
              </a:rPr>
              <a:t>Gang violence is connected to bullying is connected to school violence is connected to intimate partner violence is connected to child abuse is connected to elder </a:t>
            </a:r>
            <a:r>
              <a:rPr lang="en-US" sz="3100" i="1" dirty="0" smtClean="0">
                <a:solidFill>
                  <a:schemeClr val="tx1">
                    <a:lumMod val="75000"/>
                    <a:lumOff val="25000"/>
                  </a:schemeClr>
                </a:solidFill>
              </a:rPr>
              <a:t>abuse. </a:t>
            </a:r>
            <a:r>
              <a:rPr lang="en-US" sz="3100" i="1" dirty="0">
                <a:solidFill>
                  <a:schemeClr val="tx1">
                    <a:lumMod val="75000"/>
                    <a:lumOff val="25000"/>
                  </a:schemeClr>
                </a:solidFill>
              </a:rPr>
              <a:t>It’s all connected.” </a:t>
            </a:r>
            <a:endParaRPr lang="en-US" sz="3100" i="1" dirty="0" smtClean="0">
              <a:solidFill>
                <a:schemeClr val="tx1">
                  <a:lumMod val="75000"/>
                  <a:lumOff val="25000"/>
                </a:schemeClr>
              </a:solidFill>
            </a:endParaRPr>
          </a:p>
          <a:p>
            <a:pPr>
              <a:lnSpc>
                <a:spcPct val="100000"/>
              </a:lnSpc>
              <a:spcBef>
                <a:spcPts val="1200"/>
              </a:spcBef>
              <a:spcAft>
                <a:spcPts val="1200"/>
              </a:spcAft>
            </a:pPr>
            <a:r>
              <a:rPr lang="en-US" sz="2200" i="1" dirty="0" smtClean="0">
                <a:solidFill>
                  <a:schemeClr val="tx1">
                    <a:lumMod val="75000"/>
                    <a:lumOff val="25000"/>
                  </a:schemeClr>
                </a:solidFill>
              </a:rPr>
              <a:t>-</a:t>
            </a:r>
            <a:r>
              <a:rPr lang="en-US" sz="2200" i="1" dirty="0">
                <a:solidFill>
                  <a:schemeClr val="tx1">
                    <a:lumMod val="75000"/>
                    <a:lumOff val="25000"/>
                  </a:schemeClr>
                </a:solidFill>
              </a:rPr>
              <a:t>Dr. Deborah </a:t>
            </a:r>
            <a:r>
              <a:rPr lang="en-US" sz="2200" i="1" dirty="0" err="1" smtClean="0">
                <a:solidFill>
                  <a:schemeClr val="tx1">
                    <a:lumMod val="75000"/>
                    <a:lumOff val="25000"/>
                  </a:schemeClr>
                </a:solidFill>
              </a:rPr>
              <a:t>Prothrow-Stith</a:t>
            </a:r>
            <a:r>
              <a:rPr lang="en-US" sz="2200" i="1" dirty="0" smtClean="0">
                <a:solidFill>
                  <a:schemeClr val="tx1">
                    <a:lumMod val="75000"/>
                    <a:lumOff val="25000"/>
                  </a:schemeClr>
                </a:solidFill>
              </a:rPr>
              <a:t>, Adjunct Professor, </a:t>
            </a:r>
            <a:r>
              <a:rPr lang="en-US" sz="2200" i="1" dirty="0">
                <a:solidFill>
                  <a:schemeClr val="tx1">
                    <a:lumMod val="75000"/>
                    <a:lumOff val="25000"/>
                  </a:schemeClr>
                </a:solidFill>
              </a:rPr>
              <a:t>Harvard School of Public Health</a:t>
            </a:r>
            <a:endParaRPr lang="en-US" sz="2200" dirty="0">
              <a:solidFill>
                <a:schemeClr val="tx1">
                  <a:lumMod val="75000"/>
                  <a:lumOff val="25000"/>
                </a:schemeClr>
              </a:solidFill>
            </a:endParaRPr>
          </a:p>
          <a:p>
            <a:endParaRPr lang="en-US" sz="3200" dirty="0">
              <a:solidFill>
                <a:schemeClr val="tx1">
                  <a:lumMod val="75000"/>
                  <a:lumOff val="25000"/>
                </a:schemeClr>
              </a:solidFill>
            </a:endParaRPr>
          </a:p>
        </p:txBody>
      </p:sp>
      <p:pic>
        <p:nvPicPr>
          <p:cNvPr id="3" name="Picture 2" descr="Dr. Deborah Prothrow-Sti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752600"/>
            <a:ext cx="3276600" cy="2286113"/>
          </a:xfrm>
          <a:prstGeom prst="rect">
            <a:avLst/>
          </a:prstGeom>
        </p:spPr>
      </p:pic>
      <p:sp>
        <p:nvSpPr>
          <p:cNvPr id="4" name="TextBox 3"/>
          <p:cNvSpPr txBox="1"/>
          <p:nvPr/>
        </p:nvSpPr>
        <p:spPr>
          <a:xfrm>
            <a:off x="762000" y="6257836"/>
            <a:ext cx="7620000" cy="600164"/>
          </a:xfrm>
          <a:prstGeom prst="rect">
            <a:avLst/>
          </a:prstGeom>
          <a:noFill/>
        </p:spPr>
        <p:txBody>
          <a:bodyPr wrap="square" rtlCol="0">
            <a:spAutoFit/>
          </a:bodyPr>
          <a:lstStyle/>
          <a:p>
            <a:r>
              <a:rPr lang="en-US" sz="1100" dirty="0" smtClean="0">
                <a:solidFill>
                  <a:schemeClr val="tx1">
                    <a:lumMod val="65000"/>
                    <a:lumOff val="35000"/>
                  </a:schemeClr>
                </a:solidFill>
                <a:latin typeface="+mj-lt"/>
              </a:rPr>
              <a:t>Source: Wilkins</a:t>
            </a:r>
            <a:r>
              <a:rPr lang="en-US" sz="1100" dirty="0">
                <a:solidFill>
                  <a:schemeClr val="tx1">
                    <a:lumMod val="65000"/>
                    <a:lumOff val="35000"/>
                  </a:schemeClr>
                </a:solidFill>
                <a:latin typeface="+mj-lt"/>
              </a:rPr>
              <a:t>, N., Tsao, B., Hertz, M., Davis, R., Klevens, J. (2014). </a:t>
            </a:r>
            <a:r>
              <a:rPr lang="en-US" sz="1100" b="1" dirty="0">
                <a:solidFill>
                  <a:schemeClr val="tx1">
                    <a:lumMod val="65000"/>
                    <a:lumOff val="35000"/>
                  </a:schemeClr>
                </a:solidFill>
                <a:latin typeface="+mj-lt"/>
              </a:rPr>
              <a:t>Connecting the Dots: An Overview </a:t>
            </a:r>
            <a:r>
              <a:rPr lang="en-US" sz="1100" b="1" dirty="0" smtClean="0">
                <a:solidFill>
                  <a:schemeClr val="tx1">
                    <a:lumMod val="65000"/>
                    <a:lumOff val="35000"/>
                  </a:schemeClr>
                </a:solidFill>
                <a:latin typeface="+mj-lt"/>
              </a:rPr>
              <a:t>of the </a:t>
            </a:r>
            <a:r>
              <a:rPr lang="en-US" sz="1100" b="1" dirty="0">
                <a:solidFill>
                  <a:schemeClr val="tx1">
                    <a:lumMod val="65000"/>
                    <a:lumOff val="35000"/>
                  </a:schemeClr>
                </a:solidFill>
                <a:latin typeface="+mj-lt"/>
              </a:rPr>
              <a:t>Links Among Multiple Forms of Violence</a:t>
            </a:r>
            <a:r>
              <a:rPr lang="en-US" sz="1100" dirty="0">
                <a:solidFill>
                  <a:schemeClr val="tx1">
                    <a:lumMod val="65000"/>
                    <a:lumOff val="35000"/>
                  </a:schemeClr>
                </a:solidFill>
                <a:latin typeface="+mj-lt"/>
              </a:rPr>
              <a:t>. Atlanta, GA: National Center for Injury Prevention </a:t>
            </a:r>
            <a:r>
              <a:rPr lang="en-US" sz="1100" dirty="0" smtClean="0">
                <a:solidFill>
                  <a:schemeClr val="tx1">
                    <a:lumMod val="65000"/>
                    <a:lumOff val="35000"/>
                  </a:schemeClr>
                </a:solidFill>
                <a:latin typeface="+mj-lt"/>
              </a:rPr>
              <a:t>and Control</a:t>
            </a:r>
            <a:r>
              <a:rPr lang="en-US" sz="1100" dirty="0">
                <a:solidFill>
                  <a:schemeClr val="tx1">
                    <a:lumMod val="65000"/>
                    <a:lumOff val="35000"/>
                  </a:schemeClr>
                </a:solidFill>
                <a:latin typeface="+mj-lt"/>
              </a:rPr>
              <a:t>, Centers for Disease Control and Prevention Oakland, CA: Prevention Institute.</a:t>
            </a:r>
          </a:p>
        </p:txBody>
      </p:sp>
      <p:sp>
        <p:nvSpPr>
          <p:cNvPr id="5" name="Title 4"/>
          <p:cNvSpPr>
            <a:spLocks noGrp="1"/>
          </p:cNvSpPr>
          <p:nvPr>
            <p:ph type="title"/>
          </p:nvPr>
        </p:nvSpPr>
        <p:spPr>
          <a:xfrm>
            <a:off x="685800" y="152400"/>
            <a:ext cx="7772400" cy="828675"/>
          </a:xfrm>
        </p:spPr>
        <p:txBody>
          <a:bodyPr/>
          <a:lstStyle/>
          <a:p>
            <a:r>
              <a:rPr lang="en-US" b="1" dirty="0" smtClean="0">
                <a:solidFill>
                  <a:srgbClr val="2F5897"/>
                </a:solidFill>
                <a:effectLst/>
                <a:latin typeface="Century Gothic"/>
              </a:rPr>
              <a:t>Gang Violence</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1" name="Group 5" descr="Purple arrow pointing: Dating Violence through adolescence and adulthood"/>
          <p:cNvGrpSpPr>
            <a:grpSpLocks/>
          </p:cNvGrpSpPr>
          <p:nvPr/>
        </p:nvGrpSpPr>
        <p:grpSpPr bwMode="auto">
          <a:xfrm>
            <a:off x="273430" y="634572"/>
            <a:ext cx="8331200" cy="5766228"/>
            <a:chOff x="491" y="932"/>
            <a:chExt cx="4911" cy="2840"/>
          </a:xfrm>
          <a:solidFill>
            <a:schemeClr val="accent1"/>
          </a:solidFill>
        </p:grpSpPr>
        <p:sp>
          <p:nvSpPr>
            <p:cNvPr id="17427" name="AutoShape 6"/>
            <p:cNvSpPr>
              <a:spLocks noChangeArrowheads="1"/>
            </p:cNvSpPr>
            <p:nvPr/>
          </p:nvSpPr>
          <p:spPr bwMode="auto">
            <a:xfrm>
              <a:off x="491" y="932"/>
              <a:ext cx="4911" cy="2840"/>
            </a:xfrm>
            <a:prstGeom prst="bevel">
              <a:avLst>
                <a:gd name="adj" fmla="val 2389"/>
              </a:avLst>
            </a:prstGeom>
            <a:grpFill/>
            <a:ln w="9525">
              <a:solidFill>
                <a:srgbClr val="002060"/>
              </a:solidFill>
              <a:miter lim="800000"/>
              <a:headEnd/>
              <a:tailEnd/>
            </a:ln>
          </p:spPr>
          <p:txBody>
            <a:bodyPr wrap="none" anchor="ctr"/>
            <a:lstStyle/>
            <a:p>
              <a:endParaRPr lang="en-US">
                <a:latin typeface="+mj-lt"/>
              </a:endParaRPr>
            </a:p>
          </p:txBody>
        </p:sp>
        <p:sp>
          <p:nvSpPr>
            <p:cNvPr id="17428" name="Rectangle 7"/>
            <p:cNvSpPr>
              <a:spLocks noChangeArrowheads="1"/>
            </p:cNvSpPr>
            <p:nvPr/>
          </p:nvSpPr>
          <p:spPr bwMode="auto">
            <a:xfrm>
              <a:off x="568" y="1008"/>
              <a:ext cx="1584" cy="2688"/>
            </a:xfrm>
            <a:prstGeom prst="rect">
              <a:avLst/>
            </a:prstGeom>
            <a:solidFill>
              <a:schemeClr val="bg1">
                <a:lumMod val="65000"/>
              </a:schemeClr>
            </a:solidFill>
            <a:ln w="9525">
              <a:solidFill>
                <a:srgbClr val="002060"/>
              </a:solidFill>
              <a:miter lim="800000"/>
              <a:headEnd/>
              <a:tailEnd/>
            </a:ln>
          </p:spPr>
          <p:txBody>
            <a:bodyPr wrap="none" anchor="ctr"/>
            <a:lstStyle/>
            <a:p>
              <a:endParaRPr lang="en-US">
                <a:latin typeface="+mj-lt"/>
              </a:endParaRPr>
            </a:p>
          </p:txBody>
        </p:sp>
        <p:sp>
          <p:nvSpPr>
            <p:cNvPr id="17429" name="Rectangle 8"/>
            <p:cNvSpPr>
              <a:spLocks noChangeArrowheads="1"/>
            </p:cNvSpPr>
            <p:nvPr/>
          </p:nvSpPr>
          <p:spPr bwMode="auto">
            <a:xfrm>
              <a:off x="2152" y="1008"/>
              <a:ext cx="1584" cy="2688"/>
            </a:xfrm>
            <a:prstGeom prst="rect">
              <a:avLst/>
            </a:prstGeom>
            <a:solidFill>
              <a:schemeClr val="bg1">
                <a:lumMod val="50000"/>
              </a:schemeClr>
            </a:solidFill>
            <a:ln w="9525">
              <a:solidFill>
                <a:srgbClr val="002060"/>
              </a:solidFill>
              <a:miter lim="800000"/>
              <a:headEnd/>
              <a:tailEnd/>
            </a:ln>
          </p:spPr>
          <p:txBody>
            <a:bodyPr wrap="none" anchor="ctr"/>
            <a:lstStyle/>
            <a:p>
              <a:endParaRPr lang="en-US">
                <a:latin typeface="+mj-lt"/>
              </a:endParaRPr>
            </a:p>
          </p:txBody>
        </p:sp>
        <p:sp>
          <p:nvSpPr>
            <p:cNvPr id="17430" name="Rectangle 9"/>
            <p:cNvSpPr>
              <a:spLocks noChangeArrowheads="1"/>
            </p:cNvSpPr>
            <p:nvPr/>
          </p:nvSpPr>
          <p:spPr bwMode="auto">
            <a:xfrm>
              <a:off x="3744" y="1008"/>
              <a:ext cx="1584" cy="2688"/>
            </a:xfrm>
            <a:prstGeom prst="rect">
              <a:avLst/>
            </a:prstGeom>
            <a:solidFill>
              <a:srgbClr val="565656"/>
            </a:solidFill>
            <a:ln w="9525">
              <a:solidFill>
                <a:srgbClr val="002060"/>
              </a:solidFill>
              <a:miter lim="800000"/>
              <a:headEnd/>
              <a:tailEnd/>
            </a:ln>
          </p:spPr>
          <p:txBody>
            <a:bodyPr wrap="none" anchor="ctr"/>
            <a:lstStyle/>
            <a:p>
              <a:endParaRPr lang="en-US">
                <a:latin typeface="+mj-lt"/>
              </a:endParaRPr>
            </a:p>
          </p:txBody>
        </p:sp>
      </p:grpSp>
      <p:sp>
        <p:nvSpPr>
          <p:cNvPr id="17412" name="Text Box 10"/>
          <p:cNvSpPr txBox="1">
            <a:spLocks noChangeArrowheads="1"/>
          </p:cNvSpPr>
          <p:nvPr/>
        </p:nvSpPr>
        <p:spPr bwMode="auto">
          <a:xfrm>
            <a:off x="573968" y="5831974"/>
            <a:ext cx="2362200" cy="369332"/>
          </a:xfrm>
          <a:prstGeom prst="rect">
            <a:avLst/>
          </a:prstGeom>
          <a:noFill/>
          <a:ln w="9525">
            <a:noFill/>
            <a:miter lim="800000"/>
            <a:headEnd/>
            <a:tailEnd/>
          </a:ln>
        </p:spPr>
        <p:txBody>
          <a:bodyPr>
            <a:spAutoFit/>
          </a:bodyPr>
          <a:lstStyle/>
          <a:p>
            <a:pPr algn="ctr">
              <a:spcBef>
                <a:spcPct val="50000"/>
              </a:spcBef>
            </a:pPr>
            <a:r>
              <a:rPr lang="en-US" b="1" dirty="0">
                <a:solidFill>
                  <a:schemeClr val="bg1"/>
                </a:solidFill>
                <a:latin typeface="+mj-lt"/>
              </a:rPr>
              <a:t>CHILDHOOD</a:t>
            </a:r>
          </a:p>
        </p:txBody>
      </p:sp>
      <p:sp>
        <p:nvSpPr>
          <p:cNvPr id="17413" name="Text Box 11"/>
          <p:cNvSpPr txBox="1">
            <a:spLocks noChangeArrowheads="1"/>
          </p:cNvSpPr>
          <p:nvPr/>
        </p:nvSpPr>
        <p:spPr bwMode="auto">
          <a:xfrm>
            <a:off x="3144201" y="5864424"/>
            <a:ext cx="2641600" cy="369332"/>
          </a:xfrm>
          <a:prstGeom prst="rect">
            <a:avLst/>
          </a:prstGeom>
          <a:noFill/>
          <a:ln w="9525">
            <a:noFill/>
            <a:miter lim="800000"/>
            <a:headEnd/>
            <a:tailEnd/>
          </a:ln>
        </p:spPr>
        <p:txBody>
          <a:bodyPr>
            <a:spAutoFit/>
          </a:bodyPr>
          <a:lstStyle/>
          <a:p>
            <a:pPr algn="ctr">
              <a:spcBef>
                <a:spcPct val="50000"/>
              </a:spcBef>
            </a:pPr>
            <a:r>
              <a:rPr lang="en-US" b="1" dirty="0">
                <a:solidFill>
                  <a:schemeClr val="bg1"/>
                </a:solidFill>
                <a:latin typeface="+mj-lt"/>
              </a:rPr>
              <a:t>ADOLESCENCE</a:t>
            </a:r>
          </a:p>
        </p:txBody>
      </p:sp>
      <p:sp>
        <p:nvSpPr>
          <p:cNvPr id="17414" name="Text Box 12"/>
          <p:cNvSpPr txBox="1">
            <a:spLocks noChangeArrowheads="1"/>
          </p:cNvSpPr>
          <p:nvPr/>
        </p:nvSpPr>
        <p:spPr bwMode="auto">
          <a:xfrm>
            <a:off x="5961850" y="5864424"/>
            <a:ext cx="2362200" cy="369332"/>
          </a:xfrm>
          <a:prstGeom prst="rect">
            <a:avLst/>
          </a:prstGeom>
          <a:noFill/>
          <a:ln w="9525">
            <a:noFill/>
            <a:miter lim="800000"/>
            <a:headEnd/>
            <a:tailEnd/>
          </a:ln>
        </p:spPr>
        <p:txBody>
          <a:bodyPr>
            <a:spAutoFit/>
          </a:bodyPr>
          <a:lstStyle/>
          <a:p>
            <a:pPr algn="ctr">
              <a:spcBef>
                <a:spcPct val="50000"/>
              </a:spcBef>
            </a:pPr>
            <a:r>
              <a:rPr lang="en-US" b="1" dirty="0">
                <a:solidFill>
                  <a:schemeClr val="bg1"/>
                </a:solidFill>
                <a:latin typeface="+mj-lt"/>
              </a:rPr>
              <a:t>ADULTHOOD</a:t>
            </a:r>
          </a:p>
        </p:txBody>
      </p:sp>
      <p:sp>
        <p:nvSpPr>
          <p:cNvPr id="17415" name="AutoShape 13" descr="Red arrow pointing: Peer Violence through childhood, adolescence and adulthood"/>
          <p:cNvSpPr>
            <a:spLocks noChangeArrowheads="1"/>
          </p:cNvSpPr>
          <p:nvPr/>
        </p:nvSpPr>
        <p:spPr bwMode="auto">
          <a:xfrm>
            <a:off x="2553650" y="931629"/>
            <a:ext cx="5894248" cy="649288"/>
          </a:xfrm>
          <a:prstGeom prst="rightArrow">
            <a:avLst>
              <a:gd name="adj1" fmla="val 66667"/>
              <a:gd name="adj2" fmla="val 68706"/>
            </a:avLst>
          </a:prstGeom>
          <a:gradFill flip="none" rotWithShape="1">
            <a:gsLst>
              <a:gs pos="0">
                <a:srgbClr val="FF470D">
                  <a:shade val="30000"/>
                  <a:satMod val="115000"/>
                </a:srgbClr>
              </a:gs>
              <a:gs pos="50000">
                <a:srgbClr val="FF470D">
                  <a:shade val="67500"/>
                  <a:satMod val="115000"/>
                </a:srgbClr>
              </a:gs>
              <a:gs pos="100000">
                <a:srgbClr val="FF470D">
                  <a:shade val="100000"/>
                  <a:satMod val="115000"/>
                </a:srgbClr>
              </a:gs>
            </a:gsLst>
            <a:path path="circle">
              <a:fillToRect l="100000" b="100000"/>
            </a:path>
            <a:tileRect t="-100000" r="-100000"/>
          </a:gradFill>
          <a:ln w="9525">
            <a:solidFill>
              <a:srgbClr val="C00000"/>
            </a:solidFill>
            <a:miter lim="800000"/>
            <a:headEnd/>
            <a:tailEnd/>
          </a:ln>
        </p:spPr>
        <p:txBody>
          <a:bodyPr wrap="none" anchor="ctr"/>
          <a:lstStyle/>
          <a:p>
            <a:endParaRPr lang="en-US">
              <a:latin typeface="+mj-lt"/>
            </a:endParaRPr>
          </a:p>
        </p:txBody>
      </p:sp>
      <p:sp>
        <p:nvSpPr>
          <p:cNvPr id="147470" name="AutoShape 14" descr="Blue arrow pointing: Child Maltreatment through childhood and adolescence"/>
          <p:cNvSpPr>
            <a:spLocks noChangeArrowheads="1"/>
          </p:cNvSpPr>
          <p:nvPr/>
        </p:nvSpPr>
        <p:spPr bwMode="auto">
          <a:xfrm>
            <a:off x="1052100" y="2353837"/>
            <a:ext cx="3937000" cy="838200"/>
          </a:xfrm>
          <a:prstGeom prst="rightArrow">
            <a:avLst>
              <a:gd name="adj1" fmla="val 54704"/>
              <a:gd name="adj2" fmla="val 54733"/>
            </a:avLst>
          </a:prstGeom>
          <a:gradFill flip="none" rotWithShape="1">
            <a:gsLst>
              <a:gs pos="0">
                <a:srgbClr val="538CFF">
                  <a:shade val="30000"/>
                  <a:satMod val="115000"/>
                </a:srgbClr>
              </a:gs>
              <a:gs pos="50000">
                <a:srgbClr val="538CFF">
                  <a:shade val="67500"/>
                  <a:satMod val="115000"/>
                </a:srgbClr>
              </a:gs>
              <a:gs pos="100000">
                <a:srgbClr val="538CFF">
                  <a:shade val="100000"/>
                  <a:satMod val="115000"/>
                </a:srgbClr>
              </a:gs>
            </a:gsLst>
            <a:lin ang="10800000" scaled="1"/>
            <a:tileRect/>
          </a:gradFill>
          <a:ln w="9525">
            <a:solidFill>
              <a:schemeClr val="accent2"/>
            </a:solidFill>
            <a:miter lim="800000"/>
            <a:headEnd/>
            <a:tailEnd/>
          </a:ln>
          <a:effectLst/>
        </p:spPr>
        <p:txBody>
          <a:bodyPr wrap="none" anchor="ctr"/>
          <a:lstStyle/>
          <a:p>
            <a:pPr>
              <a:defRPr/>
            </a:pPr>
            <a:endParaRPr lang="en-US">
              <a:latin typeface="+mj-lt"/>
            </a:endParaRPr>
          </a:p>
        </p:txBody>
      </p:sp>
      <p:sp>
        <p:nvSpPr>
          <p:cNvPr id="17419" name="AutoShape 17" descr="Light blue arrow pointing: Sexual Violence through childhood, adolescence and adulthood"/>
          <p:cNvSpPr>
            <a:spLocks noChangeArrowheads="1"/>
          </p:cNvSpPr>
          <p:nvPr/>
        </p:nvSpPr>
        <p:spPr bwMode="auto">
          <a:xfrm>
            <a:off x="2022227" y="4301053"/>
            <a:ext cx="6425671" cy="685800"/>
          </a:xfrm>
          <a:prstGeom prst="rightArrow">
            <a:avLst>
              <a:gd name="adj1" fmla="val 54685"/>
              <a:gd name="adj2" fmla="val 73299"/>
            </a:avLst>
          </a:prstGeom>
          <a:gradFill flip="none" rotWithShape="1">
            <a:gsLst>
              <a:gs pos="0">
                <a:srgbClr val="66CCFF">
                  <a:shade val="30000"/>
                  <a:satMod val="115000"/>
                </a:srgbClr>
              </a:gs>
              <a:gs pos="50000">
                <a:srgbClr val="66CCFF">
                  <a:shade val="67500"/>
                  <a:satMod val="115000"/>
                </a:srgbClr>
              </a:gs>
              <a:gs pos="100000">
                <a:srgbClr val="66CCFF">
                  <a:shade val="100000"/>
                  <a:satMod val="115000"/>
                </a:srgbClr>
              </a:gs>
            </a:gsLst>
            <a:lin ang="10800000" scaled="1"/>
            <a:tileRect/>
          </a:gradFill>
          <a:ln w="9525">
            <a:solidFill>
              <a:srgbClr val="00B0F0"/>
            </a:solidFill>
            <a:miter lim="800000"/>
            <a:headEnd/>
            <a:tailEnd/>
          </a:ln>
        </p:spPr>
        <p:txBody>
          <a:bodyPr wrap="none" anchor="ctr"/>
          <a:lstStyle/>
          <a:p>
            <a:endParaRPr lang="en-US">
              <a:latin typeface="+mj-lt"/>
            </a:endParaRPr>
          </a:p>
        </p:txBody>
      </p:sp>
      <p:sp>
        <p:nvSpPr>
          <p:cNvPr id="17417" name="AutoShape 15" descr="Purple arrow pointing: Dating Violence through adolescence and adulthood"/>
          <p:cNvSpPr>
            <a:spLocks noChangeArrowheads="1"/>
          </p:cNvSpPr>
          <p:nvPr/>
        </p:nvSpPr>
        <p:spPr bwMode="auto">
          <a:xfrm>
            <a:off x="3201618" y="3657600"/>
            <a:ext cx="3572101" cy="638276"/>
          </a:xfrm>
          <a:prstGeom prst="rightArrow">
            <a:avLst>
              <a:gd name="adj1" fmla="val 50000"/>
              <a:gd name="adj2" fmla="val 70949"/>
            </a:avLst>
          </a:prstGeom>
          <a:gradFill flip="none" rotWithShape="1">
            <a:gsLst>
              <a:gs pos="0">
                <a:srgbClr val="FF66FF">
                  <a:shade val="30000"/>
                  <a:satMod val="115000"/>
                </a:srgbClr>
              </a:gs>
              <a:gs pos="50000">
                <a:srgbClr val="FF66FF">
                  <a:shade val="67500"/>
                  <a:satMod val="115000"/>
                </a:srgbClr>
              </a:gs>
              <a:gs pos="100000">
                <a:srgbClr val="FF66FF">
                  <a:shade val="100000"/>
                  <a:satMod val="115000"/>
                </a:srgbClr>
              </a:gs>
            </a:gsLst>
            <a:lin ang="10800000" scaled="1"/>
            <a:tileRect/>
          </a:gradFill>
          <a:ln w="9525">
            <a:solidFill>
              <a:srgbClr val="CC0099"/>
            </a:solidFill>
            <a:miter lim="800000"/>
            <a:headEnd/>
            <a:tailEnd/>
          </a:ln>
        </p:spPr>
        <p:txBody>
          <a:bodyPr wrap="none" anchor="ctr"/>
          <a:lstStyle/>
          <a:p>
            <a:pPr algn="ctr"/>
            <a:endParaRPr lang="en-US">
              <a:solidFill>
                <a:srgbClr val="990033"/>
              </a:solidFill>
              <a:latin typeface="+mj-lt"/>
            </a:endParaRPr>
          </a:p>
        </p:txBody>
      </p:sp>
      <p:sp>
        <p:nvSpPr>
          <p:cNvPr id="17418" name="AutoShape 16" descr="Yellow arrow pointing: Suicidal Behaviour through childhood, adolescence and adulthood"/>
          <p:cNvSpPr>
            <a:spLocks noChangeArrowheads="1"/>
          </p:cNvSpPr>
          <p:nvPr/>
        </p:nvSpPr>
        <p:spPr bwMode="auto">
          <a:xfrm>
            <a:off x="2589100" y="1779394"/>
            <a:ext cx="5816600" cy="622300"/>
          </a:xfrm>
          <a:prstGeom prst="rightArrow">
            <a:avLst>
              <a:gd name="adj1" fmla="val 66667"/>
              <a:gd name="adj2" fmla="val 67278"/>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w="9525">
            <a:solidFill>
              <a:srgbClr val="FFFF00"/>
            </a:solidFill>
            <a:miter lim="800000"/>
            <a:headEnd/>
            <a:tailEnd/>
          </a:ln>
        </p:spPr>
        <p:txBody>
          <a:bodyPr wrap="none" anchor="ctr"/>
          <a:lstStyle/>
          <a:p>
            <a:endParaRPr lang="en-US">
              <a:latin typeface="+mj-lt"/>
            </a:endParaRPr>
          </a:p>
        </p:txBody>
      </p:sp>
      <p:sp>
        <p:nvSpPr>
          <p:cNvPr id="17421" name="Text Box 19"/>
          <p:cNvSpPr txBox="1">
            <a:spLocks noChangeArrowheads="1"/>
          </p:cNvSpPr>
          <p:nvPr/>
        </p:nvSpPr>
        <p:spPr bwMode="auto">
          <a:xfrm>
            <a:off x="3748174" y="1931794"/>
            <a:ext cx="3505200" cy="304800"/>
          </a:xfrm>
          <a:prstGeom prst="rect">
            <a:avLst/>
          </a:prstGeom>
          <a:noFill/>
          <a:ln w="9525">
            <a:noFill/>
            <a:miter lim="800000"/>
            <a:headEnd/>
            <a:tailEnd/>
          </a:ln>
        </p:spPr>
        <p:txBody>
          <a:bodyPr>
            <a:spAutoFit/>
          </a:bodyPr>
          <a:lstStyle/>
          <a:p>
            <a:pPr algn="ctr">
              <a:spcBef>
                <a:spcPct val="50000"/>
              </a:spcBef>
            </a:pPr>
            <a:r>
              <a:rPr lang="en-US" sz="1400" b="1" dirty="0">
                <a:solidFill>
                  <a:schemeClr val="bg1"/>
                </a:solidFill>
                <a:latin typeface="+mj-lt"/>
              </a:rPr>
              <a:t>Suicidal Behavior</a:t>
            </a:r>
          </a:p>
        </p:txBody>
      </p:sp>
      <p:sp>
        <p:nvSpPr>
          <p:cNvPr id="17422" name="Text Box 20"/>
          <p:cNvSpPr txBox="1">
            <a:spLocks noChangeArrowheads="1"/>
          </p:cNvSpPr>
          <p:nvPr/>
        </p:nvSpPr>
        <p:spPr bwMode="auto">
          <a:xfrm>
            <a:off x="1143308" y="2515762"/>
            <a:ext cx="3505200" cy="523875"/>
          </a:xfrm>
          <a:prstGeom prst="rect">
            <a:avLst/>
          </a:prstGeom>
          <a:noFill/>
          <a:ln w="9525">
            <a:noFill/>
            <a:miter lim="800000"/>
            <a:headEnd/>
            <a:tailEnd/>
          </a:ln>
        </p:spPr>
        <p:txBody>
          <a:bodyPr>
            <a:spAutoFit/>
          </a:bodyPr>
          <a:lstStyle/>
          <a:p>
            <a:pPr algn="ctr"/>
            <a:r>
              <a:rPr lang="en-US" sz="1400" b="1" dirty="0">
                <a:solidFill>
                  <a:schemeClr val="bg1"/>
                </a:solidFill>
                <a:latin typeface="+mj-lt"/>
              </a:rPr>
              <a:t>Child Maltreatment: </a:t>
            </a:r>
          </a:p>
          <a:p>
            <a:pPr algn="ctr"/>
            <a:r>
              <a:rPr lang="en-US" sz="1400" dirty="0">
                <a:solidFill>
                  <a:schemeClr val="bg1"/>
                </a:solidFill>
                <a:latin typeface="+mj-lt"/>
              </a:rPr>
              <a:t>physical, sexual, emotional, neglect</a:t>
            </a:r>
          </a:p>
        </p:txBody>
      </p:sp>
      <p:sp>
        <p:nvSpPr>
          <p:cNvPr id="17423" name="Text Box 21"/>
          <p:cNvSpPr txBox="1">
            <a:spLocks noChangeArrowheads="1"/>
          </p:cNvSpPr>
          <p:nvPr/>
        </p:nvSpPr>
        <p:spPr bwMode="auto">
          <a:xfrm>
            <a:off x="3201618" y="3824338"/>
            <a:ext cx="3522231" cy="304800"/>
          </a:xfrm>
          <a:prstGeom prst="rect">
            <a:avLst/>
          </a:prstGeom>
          <a:noFill/>
          <a:ln w="9525">
            <a:noFill/>
            <a:miter lim="800000"/>
            <a:headEnd/>
            <a:tailEnd/>
          </a:ln>
        </p:spPr>
        <p:txBody>
          <a:bodyPr wrap="square">
            <a:spAutoFit/>
          </a:bodyPr>
          <a:lstStyle/>
          <a:p>
            <a:pPr algn="ctr">
              <a:spcBef>
                <a:spcPct val="50000"/>
              </a:spcBef>
            </a:pPr>
            <a:r>
              <a:rPr lang="en-US" sz="1400" b="1" dirty="0" smtClean="0">
                <a:solidFill>
                  <a:schemeClr val="bg1"/>
                </a:solidFill>
                <a:latin typeface="+mj-lt"/>
              </a:rPr>
              <a:t>Teen Dating </a:t>
            </a:r>
            <a:r>
              <a:rPr lang="en-US" sz="1400" b="1" dirty="0">
                <a:solidFill>
                  <a:schemeClr val="bg1"/>
                </a:solidFill>
                <a:latin typeface="+mj-lt"/>
              </a:rPr>
              <a:t>Violence</a:t>
            </a:r>
          </a:p>
        </p:txBody>
      </p:sp>
      <p:sp>
        <p:nvSpPr>
          <p:cNvPr id="17424" name="AutoShape 22" descr="Following Blue arrow, green arrow pointing: Intimate Partner Violence through adolescence and adulthood"/>
          <p:cNvSpPr>
            <a:spLocks noChangeArrowheads="1"/>
          </p:cNvSpPr>
          <p:nvPr/>
        </p:nvSpPr>
        <p:spPr bwMode="auto">
          <a:xfrm>
            <a:off x="5489953" y="2892425"/>
            <a:ext cx="2908300" cy="841375"/>
          </a:xfrm>
          <a:prstGeom prst="rightArrow">
            <a:avLst>
              <a:gd name="adj1" fmla="val 46796"/>
              <a:gd name="adj2" fmla="val 56800"/>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10800000" scaled="1"/>
            <a:tileRect/>
          </a:gradFill>
          <a:ln w="9525">
            <a:solidFill>
              <a:srgbClr val="00B050"/>
            </a:solidFill>
            <a:miter lim="800000"/>
            <a:headEnd/>
            <a:tailEnd/>
          </a:ln>
        </p:spPr>
        <p:txBody>
          <a:bodyPr wrap="none" anchor="ctr"/>
          <a:lstStyle/>
          <a:p>
            <a:endParaRPr lang="en-US">
              <a:latin typeface="+mj-lt"/>
            </a:endParaRPr>
          </a:p>
        </p:txBody>
      </p:sp>
      <p:sp>
        <p:nvSpPr>
          <p:cNvPr id="17425" name="Text Box 23"/>
          <p:cNvSpPr txBox="1">
            <a:spLocks noChangeArrowheads="1"/>
          </p:cNvSpPr>
          <p:nvPr/>
        </p:nvSpPr>
        <p:spPr bwMode="auto">
          <a:xfrm>
            <a:off x="3472042" y="4491553"/>
            <a:ext cx="3505200" cy="304800"/>
          </a:xfrm>
          <a:prstGeom prst="rect">
            <a:avLst/>
          </a:prstGeom>
          <a:noFill/>
          <a:ln w="9525">
            <a:noFill/>
            <a:miter lim="800000"/>
            <a:headEnd/>
            <a:tailEnd/>
          </a:ln>
        </p:spPr>
        <p:txBody>
          <a:bodyPr>
            <a:spAutoFit/>
          </a:bodyPr>
          <a:lstStyle/>
          <a:p>
            <a:pPr algn="ctr">
              <a:spcBef>
                <a:spcPct val="50000"/>
              </a:spcBef>
            </a:pPr>
            <a:r>
              <a:rPr lang="en-US" sz="1400" b="1" dirty="0">
                <a:solidFill>
                  <a:schemeClr val="bg1"/>
                </a:solidFill>
                <a:latin typeface="+mj-lt"/>
              </a:rPr>
              <a:t>Sexual Violence</a:t>
            </a:r>
          </a:p>
        </p:txBody>
      </p:sp>
      <p:sp>
        <p:nvSpPr>
          <p:cNvPr id="17426" name="Text Box 24"/>
          <p:cNvSpPr txBox="1">
            <a:spLocks noChangeArrowheads="1"/>
          </p:cNvSpPr>
          <p:nvPr/>
        </p:nvSpPr>
        <p:spPr bwMode="auto">
          <a:xfrm>
            <a:off x="5724903" y="3124200"/>
            <a:ext cx="2438400" cy="304800"/>
          </a:xfrm>
          <a:prstGeom prst="rect">
            <a:avLst/>
          </a:prstGeom>
          <a:noFill/>
          <a:ln w="9525">
            <a:noFill/>
            <a:miter lim="800000"/>
            <a:headEnd/>
            <a:tailEnd/>
          </a:ln>
        </p:spPr>
        <p:txBody>
          <a:bodyPr>
            <a:spAutoFit/>
          </a:bodyPr>
          <a:lstStyle/>
          <a:p>
            <a:pPr algn="ctr">
              <a:spcBef>
                <a:spcPct val="50000"/>
              </a:spcBef>
            </a:pPr>
            <a:r>
              <a:rPr lang="en-US" sz="1400" b="1" dirty="0">
                <a:solidFill>
                  <a:schemeClr val="bg1"/>
                </a:solidFill>
                <a:latin typeface="+mj-lt"/>
              </a:rPr>
              <a:t>Intimate Partner Violence</a:t>
            </a:r>
          </a:p>
        </p:txBody>
      </p:sp>
      <p:sp>
        <p:nvSpPr>
          <p:cNvPr id="2" name="TextBox 1"/>
          <p:cNvSpPr txBox="1"/>
          <p:nvPr/>
        </p:nvSpPr>
        <p:spPr>
          <a:xfrm>
            <a:off x="685800" y="6375828"/>
            <a:ext cx="7800728" cy="276999"/>
          </a:xfrm>
          <a:prstGeom prst="rect">
            <a:avLst/>
          </a:prstGeom>
          <a:noFill/>
        </p:spPr>
        <p:txBody>
          <a:bodyPr wrap="square" rtlCol="0">
            <a:spAutoFit/>
          </a:bodyPr>
          <a:lstStyle/>
          <a:p>
            <a:r>
              <a:rPr lang="en-US" sz="1200" dirty="0" smtClean="0">
                <a:solidFill>
                  <a:schemeClr val="tx1">
                    <a:lumMod val="75000"/>
                    <a:lumOff val="25000"/>
                  </a:schemeClr>
                </a:solidFill>
                <a:latin typeface="+mj-lt"/>
              </a:rPr>
              <a:t>Source: Centers for Disease Control and Prevention, Division of Violence Prevention</a:t>
            </a:r>
            <a:endParaRPr lang="en-US" sz="1200" dirty="0">
              <a:solidFill>
                <a:schemeClr val="tx1">
                  <a:lumMod val="75000"/>
                  <a:lumOff val="25000"/>
                </a:schemeClr>
              </a:solidFill>
              <a:latin typeface="+mj-lt"/>
            </a:endParaRPr>
          </a:p>
        </p:txBody>
      </p:sp>
      <p:sp>
        <p:nvSpPr>
          <p:cNvPr id="24" name="AutoShape 22" descr="Brown arrow pointing: Elder Abuse through adulthood"/>
          <p:cNvSpPr>
            <a:spLocks noChangeArrowheads="1"/>
          </p:cNvSpPr>
          <p:nvPr/>
        </p:nvSpPr>
        <p:spPr bwMode="auto">
          <a:xfrm>
            <a:off x="6773720" y="5003263"/>
            <a:ext cx="1712808" cy="807883"/>
          </a:xfrm>
          <a:prstGeom prst="rightArrow">
            <a:avLst>
              <a:gd name="adj1" fmla="val 46796"/>
              <a:gd name="adj2" fmla="val 56800"/>
            </a:avLst>
          </a:prstGeom>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10800000" scaled="1"/>
            <a:tileRect/>
          </a:gradFill>
          <a:ln w="9525">
            <a:solidFill>
              <a:schemeClr val="accent3"/>
            </a:solidFill>
            <a:miter lim="800000"/>
            <a:headEnd/>
            <a:tailEnd/>
          </a:ln>
        </p:spPr>
        <p:txBody>
          <a:bodyPr wrap="none" anchor="ctr"/>
          <a:lstStyle/>
          <a:p>
            <a:endParaRPr lang="en-US">
              <a:latin typeface="+mj-lt"/>
            </a:endParaRPr>
          </a:p>
        </p:txBody>
      </p:sp>
      <p:sp>
        <p:nvSpPr>
          <p:cNvPr id="25" name="Text Box 24"/>
          <p:cNvSpPr txBox="1">
            <a:spLocks noChangeArrowheads="1"/>
          </p:cNvSpPr>
          <p:nvPr/>
        </p:nvSpPr>
        <p:spPr bwMode="auto">
          <a:xfrm>
            <a:off x="6723850" y="5238058"/>
            <a:ext cx="1600200" cy="304800"/>
          </a:xfrm>
          <a:prstGeom prst="rect">
            <a:avLst/>
          </a:prstGeom>
          <a:noFill/>
          <a:ln w="9525">
            <a:noFill/>
            <a:miter lim="800000"/>
            <a:headEnd/>
            <a:tailEnd/>
          </a:ln>
        </p:spPr>
        <p:txBody>
          <a:bodyPr wrap="square">
            <a:spAutoFit/>
          </a:bodyPr>
          <a:lstStyle/>
          <a:p>
            <a:pPr algn="ctr">
              <a:spcBef>
                <a:spcPct val="50000"/>
              </a:spcBef>
            </a:pPr>
            <a:r>
              <a:rPr lang="en-US" sz="1400" b="1" dirty="0" smtClean="0">
                <a:solidFill>
                  <a:schemeClr val="bg1"/>
                </a:solidFill>
                <a:latin typeface="+mj-lt"/>
              </a:rPr>
              <a:t>Elder Abuse</a:t>
            </a:r>
            <a:endParaRPr lang="en-US" sz="1400" b="1" dirty="0">
              <a:solidFill>
                <a:schemeClr val="bg1"/>
              </a:solidFill>
              <a:latin typeface="+mj-lt"/>
            </a:endParaRPr>
          </a:p>
        </p:txBody>
      </p:sp>
      <p:sp>
        <p:nvSpPr>
          <p:cNvPr id="28" name="Text Box 18"/>
          <p:cNvSpPr txBox="1">
            <a:spLocks noChangeArrowheads="1"/>
          </p:cNvSpPr>
          <p:nvPr/>
        </p:nvSpPr>
        <p:spPr bwMode="auto">
          <a:xfrm>
            <a:off x="2553650" y="994663"/>
            <a:ext cx="5609651" cy="523220"/>
          </a:xfrm>
          <a:prstGeom prst="rect">
            <a:avLst/>
          </a:prstGeom>
          <a:noFill/>
          <a:ln w="9525">
            <a:noFill/>
            <a:miter lim="800000"/>
            <a:headEnd/>
            <a:tailEnd/>
          </a:ln>
        </p:spPr>
        <p:txBody>
          <a:bodyPr wrap="square">
            <a:spAutoFit/>
          </a:bodyPr>
          <a:lstStyle/>
          <a:p>
            <a:pPr algn="ctr"/>
            <a:r>
              <a:rPr lang="en-US" sz="1400" b="1" dirty="0" smtClean="0">
                <a:solidFill>
                  <a:schemeClr val="bg1"/>
                </a:solidFill>
                <a:latin typeface="+mj-lt"/>
              </a:rPr>
              <a:t>Peer Violence:</a:t>
            </a:r>
          </a:p>
          <a:p>
            <a:pPr algn="ctr"/>
            <a:r>
              <a:rPr lang="en-US" sz="1400" dirty="0">
                <a:solidFill>
                  <a:schemeClr val="bg1"/>
                </a:solidFill>
                <a:latin typeface="+mj-lt"/>
              </a:rPr>
              <a:t>y</a:t>
            </a:r>
            <a:r>
              <a:rPr lang="en-US" sz="1400" dirty="0" smtClean="0">
                <a:solidFill>
                  <a:schemeClr val="bg1"/>
                </a:solidFill>
                <a:latin typeface="+mj-lt"/>
              </a:rPr>
              <a:t>outh violence, bullying, gang-related violence, fights </a:t>
            </a:r>
            <a:endParaRPr lang="en-US" sz="1400" dirty="0">
              <a:solidFill>
                <a:schemeClr val="bg1"/>
              </a:solidFill>
              <a:latin typeface="+mj-lt"/>
            </a:endParaRPr>
          </a:p>
        </p:txBody>
      </p:sp>
      <p:sp>
        <p:nvSpPr>
          <p:cNvPr id="3" name="Title 2"/>
          <p:cNvSpPr>
            <a:spLocks noGrp="1"/>
          </p:cNvSpPr>
          <p:nvPr>
            <p:ph type="title" idx="4294967295"/>
          </p:nvPr>
        </p:nvSpPr>
        <p:spPr>
          <a:xfrm>
            <a:off x="471364" y="-82317"/>
            <a:ext cx="8229600" cy="1600200"/>
          </a:xfrm>
        </p:spPr>
        <p:txBody>
          <a:bodyPr/>
          <a:lstStyle/>
          <a:p>
            <a:pPr rtl="0" eaLnBrk="1" latinLnBrk="0" hangingPunct="1"/>
            <a:r>
              <a:rPr lang="en-US" sz="3600" b="1" kern="1200" dirty="0" smtClean="0">
                <a:solidFill>
                  <a:srgbClr val="2F5897"/>
                </a:solidFill>
                <a:effectLst/>
                <a:latin typeface="Century Gothic"/>
                <a:ea typeface="+mj-ea"/>
                <a:cs typeface="+mj-cs"/>
              </a:rPr>
              <a:t>Different Forms of Violence</a:t>
            </a:r>
            <a:endParaRPr lang="en-US" dirty="0" smtClean="0">
              <a:effectLst/>
            </a:endParaRPr>
          </a:p>
          <a:p>
            <a:endParaRPr lang="en-US" dirty="0"/>
          </a:p>
        </p:txBody>
      </p:sp>
    </p:spTree>
    <p:extLst>
      <p:ext uri="{BB962C8B-B14F-4D97-AF65-F5344CB8AC3E}">
        <p14:creationId xmlns:p14="http://schemas.microsoft.com/office/powerpoint/2010/main" val="1896662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latin typeface="+mj-lt"/>
              </a:rPr>
              <a:t>Why Focus on Shared Risk and </a:t>
            </a:r>
            <a:br>
              <a:rPr lang="en-US" sz="3200" dirty="0" smtClean="0">
                <a:latin typeface="+mj-lt"/>
              </a:rPr>
            </a:br>
            <a:r>
              <a:rPr lang="en-US" sz="3200" dirty="0" smtClean="0">
                <a:latin typeface="+mj-lt"/>
              </a:rPr>
              <a:t>Protective Factors?</a:t>
            </a:r>
            <a:endParaRPr lang="en-US" sz="3200" dirty="0">
              <a:latin typeface="+mj-lt"/>
            </a:endParaRPr>
          </a:p>
        </p:txBody>
      </p:sp>
      <p:sp>
        <p:nvSpPr>
          <p:cNvPr id="5" name="Content Placeholder 4"/>
          <p:cNvSpPr>
            <a:spLocks noGrp="1"/>
          </p:cNvSpPr>
          <p:nvPr>
            <p:ph idx="1"/>
          </p:nvPr>
        </p:nvSpPr>
        <p:spPr>
          <a:xfrm>
            <a:off x="762000" y="1905000"/>
            <a:ext cx="7924800" cy="3962400"/>
          </a:xfrm>
        </p:spPr>
        <p:txBody>
          <a:bodyPr>
            <a:normAutofit/>
          </a:bodyPr>
          <a:lstStyle/>
          <a:p>
            <a:r>
              <a:rPr lang="en-US" sz="3200" b="0" dirty="0" smtClean="0">
                <a:solidFill>
                  <a:schemeClr val="tx1">
                    <a:lumMod val="75000"/>
                    <a:lumOff val="25000"/>
                  </a:schemeClr>
                </a:solidFill>
              </a:rPr>
              <a:t>Prevent </a:t>
            </a:r>
            <a:r>
              <a:rPr lang="en-US" sz="3200" b="0" dirty="0">
                <a:solidFill>
                  <a:schemeClr val="tx1">
                    <a:lumMod val="75000"/>
                    <a:lumOff val="25000"/>
                  </a:schemeClr>
                </a:solidFill>
              </a:rPr>
              <a:t>multiple forms of violence </a:t>
            </a:r>
            <a:r>
              <a:rPr lang="en-US" sz="3200" b="0" dirty="0" smtClean="0">
                <a:solidFill>
                  <a:schemeClr val="tx1">
                    <a:lumMod val="75000"/>
                    <a:lumOff val="25000"/>
                  </a:schemeClr>
                </a:solidFill>
              </a:rPr>
              <a:t>simultaneously</a:t>
            </a:r>
          </a:p>
          <a:p>
            <a:pPr marL="0" indent="0">
              <a:buNone/>
            </a:pPr>
            <a:endParaRPr lang="en-US" sz="600" b="0" dirty="0" smtClean="0">
              <a:solidFill>
                <a:schemeClr val="tx1">
                  <a:lumMod val="75000"/>
                  <a:lumOff val="25000"/>
                </a:schemeClr>
              </a:solidFill>
            </a:endParaRPr>
          </a:p>
          <a:p>
            <a:r>
              <a:rPr lang="en-US" sz="3200" b="0" dirty="0" smtClean="0">
                <a:solidFill>
                  <a:schemeClr val="tx1">
                    <a:lumMod val="75000"/>
                    <a:lumOff val="25000"/>
                  </a:schemeClr>
                </a:solidFill>
              </a:rPr>
              <a:t>Develop new partnerships</a:t>
            </a:r>
          </a:p>
          <a:p>
            <a:pPr marL="0" indent="0">
              <a:buNone/>
            </a:pPr>
            <a:endParaRPr lang="en-US" sz="600" b="0" dirty="0" smtClean="0">
              <a:solidFill>
                <a:schemeClr val="tx1">
                  <a:lumMod val="75000"/>
                  <a:lumOff val="25000"/>
                </a:schemeClr>
              </a:solidFill>
            </a:endParaRPr>
          </a:p>
          <a:p>
            <a:r>
              <a:rPr lang="en-US" sz="3200" b="0" dirty="0" smtClean="0">
                <a:solidFill>
                  <a:schemeClr val="tx1">
                    <a:lumMod val="75000"/>
                    <a:lumOff val="25000"/>
                  </a:schemeClr>
                </a:solidFill>
              </a:rPr>
              <a:t>Leverage resources/funding streams</a:t>
            </a:r>
          </a:p>
          <a:p>
            <a:pPr marL="0" indent="0">
              <a:buNone/>
            </a:pPr>
            <a:endParaRPr lang="en-US" sz="600" b="0" dirty="0" smtClean="0">
              <a:solidFill>
                <a:schemeClr val="tx1">
                  <a:lumMod val="75000"/>
                  <a:lumOff val="25000"/>
                </a:schemeClr>
              </a:solidFill>
            </a:endParaRPr>
          </a:p>
          <a:p>
            <a:r>
              <a:rPr lang="en-US" sz="3200" b="0" dirty="0" smtClean="0">
                <a:solidFill>
                  <a:schemeClr val="tx1">
                    <a:lumMod val="75000"/>
                    <a:lumOff val="25000"/>
                  </a:schemeClr>
                </a:solidFill>
              </a:rPr>
              <a:t>Consider a larger pool of strategies </a:t>
            </a:r>
          </a:p>
          <a:p>
            <a:pPr marL="0" indent="0">
              <a:buNone/>
            </a:pPr>
            <a:endParaRPr lang="en-US" sz="2800" dirty="0">
              <a:solidFill>
                <a:schemeClr val="tx1">
                  <a:lumMod val="75000"/>
                  <a:lumOff val="25000"/>
                </a:schemeClr>
              </a:solidFill>
            </a:endParaRPr>
          </a:p>
        </p:txBody>
      </p:sp>
      <p:sp>
        <p:nvSpPr>
          <p:cNvPr id="7" name="TextBox 6"/>
          <p:cNvSpPr txBox="1"/>
          <p:nvPr/>
        </p:nvSpPr>
        <p:spPr>
          <a:xfrm>
            <a:off x="762000" y="6243981"/>
            <a:ext cx="7620000" cy="600164"/>
          </a:xfrm>
          <a:prstGeom prst="rect">
            <a:avLst/>
          </a:prstGeom>
          <a:noFill/>
        </p:spPr>
        <p:txBody>
          <a:bodyPr wrap="square" rtlCol="0">
            <a:spAutoFit/>
          </a:bodyPr>
          <a:lstStyle/>
          <a:p>
            <a:r>
              <a:rPr lang="en-US" sz="1100" dirty="0" smtClean="0">
                <a:solidFill>
                  <a:schemeClr val="tx1">
                    <a:lumMod val="65000"/>
                    <a:lumOff val="35000"/>
                  </a:schemeClr>
                </a:solidFill>
                <a:latin typeface="+mj-lt"/>
              </a:rPr>
              <a:t>Source: Wilkins</a:t>
            </a:r>
            <a:r>
              <a:rPr lang="en-US" sz="1100" dirty="0">
                <a:solidFill>
                  <a:schemeClr val="tx1">
                    <a:lumMod val="65000"/>
                    <a:lumOff val="35000"/>
                  </a:schemeClr>
                </a:solidFill>
                <a:latin typeface="+mj-lt"/>
              </a:rPr>
              <a:t>, N., Tsao, B., Hertz, M., Davis, R., Klevens, J. (2014). </a:t>
            </a:r>
            <a:r>
              <a:rPr lang="en-US" sz="1100" b="1" dirty="0">
                <a:solidFill>
                  <a:schemeClr val="tx1">
                    <a:lumMod val="65000"/>
                    <a:lumOff val="35000"/>
                  </a:schemeClr>
                </a:solidFill>
                <a:latin typeface="+mj-lt"/>
              </a:rPr>
              <a:t>Connecting the Dots: An Overview </a:t>
            </a:r>
            <a:r>
              <a:rPr lang="en-US" sz="1100" b="1" dirty="0" smtClean="0">
                <a:solidFill>
                  <a:schemeClr val="tx1">
                    <a:lumMod val="65000"/>
                    <a:lumOff val="35000"/>
                  </a:schemeClr>
                </a:solidFill>
                <a:latin typeface="+mj-lt"/>
              </a:rPr>
              <a:t>of the </a:t>
            </a:r>
            <a:r>
              <a:rPr lang="en-US" sz="1100" b="1" dirty="0">
                <a:solidFill>
                  <a:schemeClr val="tx1">
                    <a:lumMod val="65000"/>
                    <a:lumOff val="35000"/>
                  </a:schemeClr>
                </a:solidFill>
                <a:latin typeface="+mj-lt"/>
              </a:rPr>
              <a:t>Links Among Multiple Forms of Violence</a:t>
            </a:r>
            <a:r>
              <a:rPr lang="en-US" sz="1100" dirty="0">
                <a:solidFill>
                  <a:schemeClr val="tx1">
                    <a:lumMod val="65000"/>
                    <a:lumOff val="35000"/>
                  </a:schemeClr>
                </a:solidFill>
                <a:latin typeface="+mj-lt"/>
              </a:rPr>
              <a:t>. Atlanta, GA: National Center for Injury Prevention </a:t>
            </a:r>
            <a:r>
              <a:rPr lang="en-US" sz="1100" dirty="0" smtClean="0">
                <a:solidFill>
                  <a:schemeClr val="tx1">
                    <a:lumMod val="65000"/>
                    <a:lumOff val="35000"/>
                  </a:schemeClr>
                </a:solidFill>
                <a:latin typeface="+mj-lt"/>
              </a:rPr>
              <a:t>and Control</a:t>
            </a:r>
            <a:r>
              <a:rPr lang="en-US" sz="1100" dirty="0">
                <a:solidFill>
                  <a:schemeClr val="tx1">
                    <a:lumMod val="65000"/>
                    <a:lumOff val="35000"/>
                  </a:schemeClr>
                </a:solidFill>
                <a:latin typeface="+mj-lt"/>
              </a:rPr>
              <a:t>, Centers for Disease Control and Prevention Oakland, CA: Prevention Institute.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Defining Shared Risk and Protective Factors</a:t>
            </a:r>
            <a:endParaRPr lang="en-US" dirty="0">
              <a:latin typeface="+mj-lt"/>
            </a:endParaRPr>
          </a:p>
        </p:txBody>
      </p:sp>
      <p:sp>
        <p:nvSpPr>
          <p:cNvPr id="3" name="Content Placeholder 2"/>
          <p:cNvSpPr>
            <a:spLocks noGrp="1"/>
          </p:cNvSpPr>
          <p:nvPr>
            <p:ph idx="1"/>
          </p:nvPr>
        </p:nvSpPr>
        <p:spPr/>
        <p:txBody>
          <a:bodyPr>
            <a:normAutofit/>
          </a:bodyPr>
          <a:lstStyle/>
          <a:p>
            <a:r>
              <a:rPr lang="en-US" b="0" dirty="0">
                <a:solidFill>
                  <a:schemeClr val="tx1">
                    <a:lumMod val="75000"/>
                    <a:lumOff val="25000"/>
                  </a:schemeClr>
                </a:solidFill>
              </a:rPr>
              <a:t>Research on risk and protective factors for violence is </a:t>
            </a:r>
            <a:r>
              <a:rPr lang="en-US" b="0" dirty="0" smtClean="0">
                <a:solidFill>
                  <a:schemeClr val="tx1">
                    <a:lumMod val="75000"/>
                    <a:lumOff val="25000"/>
                  </a:schemeClr>
                </a:solidFill>
              </a:rPr>
              <a:t>continuously evolving</a:t>
            </a:r>
          </a:p>
          <a:p>
            <a:r>
              <a:rPr lang="en-US" b="0" dirty="0" smtClean="0">
                <a:solidFill>
                  <a:schemeClr val="tx1">
                    <a:lumMod val="75000"/>
                    <a:lumOff val="25000"/>
                  </a:schemeClr>
                </a:solidFill>
              </a:rPr>
              <a:t>In the tables on the following slides: </a:t>
            </a:r>
          </a:p>
          <a:p>
            <a:pPr lvl="1"/>
            <a:r>
              <a:rPr lang="en-US" dirty="0" smtClean="0">
                <a:solidFill>
                  <a:schemeClr val="tx1">
                    <a:lumMod val="75000"/>
                    <a:lumOff val="25000"/>
                  </a:schemeClr>
                </a:solidFill>
              </a:rPr>
              <a:t>Risk and protective factors are collapsed into general categories, but may have been measured differently across different violence areas/different studies*</a:t>
            </a:r>
          </a:p>
          <a:p>
            <a:pPr lvl="1"/>
            <a:r>
              <a:rPr lang="en-US" b="0" dirty="0" smtClean="0">
                <a:solidFill>
                  <a:schemeClr val="tx1">
                    <a:lumMod val="75000"/>
                    <a:lumOff val="25000"/>
                  </a:schemeClr>
                </a:solidFill>
              </a:rPr>
              <a:t>“X’s</a:t>
            </a:r>
            <a:r>
              <a:rPr lang="en-US" b="0" dirty="0">
                <a:solidFill>
                  <a:schemeClr val="tx1">
                    <a:lumMod val="75000"/>
                    <a:lumOff val="25000"/>
                  </a:schemeClr>
                </a:solidFill>
              </a:rPr>
              <a:t>” </a:t>
            </a:r>
            <a:r>
              <a:rPr lang="en-US" b="0" dirty="0" smtClean="0">
                <a:solidFill>
                  <a:schemeClr val="tx1">
                    <a:lumMod val="75000"/>
                    <a:lumOff val="25000"/>
                  </a:schemeClr>
                </a:solidFill>
              </a:rPr>
              <a:t>indicate the </a:t>
            </a:r>
            <a:r>
              <a:rPr lang="en-US" b="0" dirty="0">
                <a:solidFill>
                  <a:schemeClr val="tx1">
                    <a:lumMod val="75000"/>
                    <a:lumOff val="25000"/>
                  </a:schemeClr>
                </a:solidFill>
              </a:rPr>
              <a:t>existence of at least one study published in a peer reviewed journal demonstrating an association between </a:t>
            </a:r>
            <a:r>
              <a:rPr lang="en-US" b="0" dirty="0" smtClean="0">
                <a:solidFill>
                  <a:schemeClr val="tx1">
                    <a:lumMod val="75000"/>
                    <a:lumOff val="25000"/>
                  </a:schemeClr>
                </a:solidFill>
              </a:rPr>
              <a:t>the risk </a:t>
            </a:r>
            <a:r>
              <a:rPr lang="en-US" b="0" dirty="0">
                <a:solidFill>
                  <a:schemeClr val="tx1">
                    <a:lumMod val="75000"/>
                    <a:lumOff val="25000"/>
                  </a:schemeClr>
                </a:solidFill>
              </a:rPr>
              <a:t>or protective factor and that type of violence. </a:t>
            </a:r>
            <a:endParaRPr lang="en-US" dirty="0">
              <a:solidFill>
                <a:schemeClr val="tx1">
                  <a:lumMod val="75000"/>
                  <a:lumOff val="25000"/>
                </a:schemeClr>
              </a:solidFill>
            </a:endParaRPr>
          </a:p>
        </p:txBody>
      </p:sp>
      <p:sp>
        <p:nvSpPr>
          <p:cNvPr id="6" name="TextBox 5"/>
          <p:cNvSpPr txBox="1"/>
          <p:nvPr/>
        </p:nvSpPr>
        <p:spPr>
          <a:xfrm>
            <a:off x="381000" y="5638800"/>
            <a:ext cx="8534400" cy="738664"/>
          </a:xfrm>
          <a:prstGeom prst="rect">
            <a:avLst/>
          </a:prstGeom>
          <a:noFill/>
        </p:spPr>
        <p:txBody>
          <a:bodyPr wrap="square" rtlCol="0">
            <a:spAutoFit/>
          </a:bodyPr>
          <a:lstStyle/>
          <a:p>
            <a:pPr>
              <a:defRPr/>
            </a:pPr>
            <a:r>
              <a:rPr lang="en-US" sz="1400" dirty="0" smtClean="0">
                <a:solidFill>
                  <a:schemeClr val="tx1">
                    <a:lumMod val="75000"/>
                    <a:lumOff val="25000"/>
                  </a:schemeClr>
                </a:solidFill>
                <a:latin typeface="+mj-lt"/>
              </a:rPr>
              <a:t>*</a:t>
            </a:r>
            <a:r>
              <a:rPr lang="en-US" sz="1400" dirty="0">
                <a:solidFill>
                  <a:schemeClr val="tx1">
                    <a:lumMod val="75000"/>
                    <a:lumOff val="25000"/>
                  </a:schemeClr>
                </a:solidFill>
                <a:latin typeface="+mj-lt"/>
              </a:rPr>
              <a:t>For more information on how each factor was measured, please refer to the  “Connecting the Dots: An Overview of the Links between </a:t>
            </a:r>
            <a:r>
              <a:rPr lang="en-US" sz="1400" dirty="0" smtClean="0">
                <a:solidFill>
                  <a:schemeClr val="tx1">
                    <a:lumMod val="75000"/>
                    <a:lumOff val="25000"/>
                  </a:schemeClr>
                </a:solidFill>
                <a:latin typeface="+mj-lt"/>
              </a:rPr>
              <a:t>Multiple </a:t>
            </a:r>
            <a:r>
              <a:rPr lang="en-US" sz="1400" dirty="0">
                <a:solidFill>
                  <a:schemeClr val="tx1">
                    <a:lumMod val="75000"/>
                    <a:lumOff val="25000"/>
                  </a:schemeClr>
                </a:solidFill>
                <a:latin typeface="+mj-lt"/>
              </a:rPr>
              <a:t>Forms of Violence” </a:t>
            </a:r>
            <a:r>
              <a:rPr lang="en-US" sz="1400" dirty="0" smtClean="0">
                <a:solidFill>
                  <a:schemeClr val="tx1">
                    <a:lumMod val="75000"/>
                    <a:lumOff val="25000"/>
                  </a:schemeClr>
                </a:solidFill>
                <a:latin typeface="+mj-lt"/>
              </a:rPr>
              <a:t>brief </a:t>
            </a:r>
            <a:r>
              <a:rPr lang="en-US" sz="1400" dirty="0">
                <a:solidFill>
                  <a:schemeClr val="tx1">
                    <a:lumMod val="75000"/>
                    <a:lumOff val="25000"/>
                  </a:schemeClr>
                </a:solidFill>
                <a:latin typeface="+mj-lt"/>
              </a:rPr>
              <a:t>where references for each study can be found.</a:t>
            </a:r>
          </a:p>
        </p:txBody>
      </p:sp>
    </p:spTree>
    <p:extLst>
      <p:ext uri="{BB962C8B-B14F-4D97-AF65-F5344CB8AC3E}">
        <p14:creationId xmlns:p14="http://schemas.microsoft.com/office/powerpoint/2010/main" val="8020060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1"/>
            <a:ext cx="8229600" cy="762000"/>
          </a:xfrm>
        </p:spPr>
        <p:txBody>
          <a:bodyPr>
            <a:noAutofit/>
          </a:bodyPr>
          <a:lstStyle/>
          <a:p>
            <a:r>
              <a:rPr lang="en-US" sz="3200" b="1" dirty="0" smtClean="0">
                <a:effectLst/>
                <a:latin typeface="+mj-lt"/>
              </a:rPr>
              <a:t>Societal Risk Factors</a:t>
            </a:r>
            <a:endParaRPr lang="en-US" sz="3200" b="1" dirty="0">
              <a:effectLst/>
              <a:latin typeface="+mj-lt"/>
            </a:endParaRPr>
          </a:p>
        </p:txBody>
      </p:sp>
      <p:graphicFrame>
        <p:nvGraphicFramePr>
          <p:cNvPr id="6" name="Content Placeholder 5" descr="Societal Risk Factors"/>
          <p:cNvGraphicFramePr>
            <a:graphicFrameLocks noGrp="1"/>
          </p:cNvGraphicFramePr>
          <p:nvPr>
            <p:ph idx="1"/>
            <p:extLst>
              <p:ext uri="{D42A27DB-BD31-4B8C-83A1-F6EECF244321}">
                <p14:modId xmlns:p14="http://schemas.microsoft.com/office/powerpoint/2010/main" val="3773540151"/>
              </p:ext>
            </p:extLst>
          </p:nvPr>
        </p:nvGraphicFramePr>
        <p:xfrm>
          <a:off x="163286" y="762000"/>
          <a:ext cx="8839200" cy="4419600"/>
        </p:xfrm>
        <a:graphic>
          <a:graphicData uri="http://schemas.openxmlformats.org/drawingml/2006/table">
            <a:tbl>
              <a:tblPr firstRow="1" bandRow="1">
                <a:tableStyleId>{5C22544A-7EE6-4342-B048-85BDC9FD1C3A}</a:tableStyleId>
              </a:tblPr>
              <a:tblGrid>
                <a:gridCol w="2209800"/>
                <a:gridCol w="685800"/>
                <a:gridCol w="762000"/>
                <a:gridCol w="685800"/>
                <a:gridCol w="609600"/>
                <a:gridCol w="685797"/>
                <a:gridCol w="1143000"/>
                <a:gridCol w="1066803"/>
                <a:gridCol w="990600"/>
              </a:tblGrid>
              <a:tr h="1143000">
                <a:tc>
                  <a:txBody>
                    <a:bodyPr/>
                    <a:lstStyle/>
                    <a:p>
                      <a:endParaRPr lang="en-US" dirty="0"/>
                    </a:p>
                  </a:txBody>
                  <a:tcPr/>
                </a:tc>
                <a:tc>
                  <a:txBody>
                    <a:bodyPr/>
                    <a:lstStyle/>
                    <a:p>
                      <a:pPr algn="ctr"/>
                      <a:r>
                        <a:rPr lang="en-US" dirty="0" smtClean="0">
                          <a:latin typeface="+mj-lt"/>
                        </a:rPr>
                        <a:t>CM</a:t>
                      </a:r>
                      <a:endParaRPr lang="en-US" dirty="0">
                        <a:latin typeface="+mj-lt"/>
                      </a:endParaRPr>
                    </a:p>
                  </a:txBody>
                  <a:tcPr anchor="ctr"/>
                </a:tc>
                <a:tc>
                  <a:txBody>
                    <a:bodyPr/>
                    <a:lstStyle/>
                    <a:p>
                      <a:pPr algn="ctr"/>
                      <a:r>
                        <a:rPr lang="en-US" dirty="0" smtClean="0">
                          <a:latin typeface="+mj-lt"/>
                        </a:rPr>
                        <a:t>TDV</a:t>
                      </a:r>
                      <a:endParaRPr lang="en-US" dirty="0">
                        <a:latin typeface="+mj-lt"/>
                      </a:endParaRPr>
                    </a:p>
                  </a:txBody>
                  <a:tcPr anchor="ctr"/>
                </a:tc>
                <a:tc>
                  <a:txBody>
                    <a:bodyPr/>
                    <a:lstStyle/>
                    <a:p>
                      <a:pPr algn="ctr"/>
                      <a:r>
                        <a:rPr lang="en-US" dirty="0" smtClean="0">
                          <a:latin typeface="+mj-lt"/>
                        </a:rPr>
                        <a:t>IPV</a:t>
                      </a:r>
                      <a:endParaRPr lang="en-US" dirty="0">
                        <a:latin typeface="+mj-lt"/>
                      </a:endParaRPr>
                    </a:p>
                  </a:txBody>
                  <a:tcPr anchor="ctr"/>
                </a:tc>
                <a:tc>
                  <a:txBody>
                    <a:bodyPr/>
                    <a:lstStyle/>
                    <a:p>
                      <a:pPr algn="ctr"/>
                      <a:r>
                        <a:rPr lang="en-US" dirty="0" smtClean="0">
                          <a:latin typeface="+mj-lt"/>
                        </a:rPr>
                        <a:t>SV</a:t>
                      </a:r>
                      <a:endParaRPr lang="en-US" dirty="0">
                        <a:latin typeface="+mj-lt"/>
                      </a:endParaRPr>
                    </a:p>
                  </a:txBody>
                  <a:tcPr anchor="ctr"/>
                </a:tc>
                <a:tc>
                  <a:txBody>
                    <a:bodyPr/>
                    <a:lstStyle/>
                    <a:p>
                      <a:pPr algn="ctr"/>
                      <a:r>
                        <a:rPr lang="en-US" dirty="0" smtClean="0">
                          <a:latin typeface="+mj-lt"/>
                        </a:rPr>
                        <a:t>YV</a:t>
                      </a:r>
                      <a:endParaRPr lang="en-US" dirty="0">
                        <a:latin typeface="+mj-lt"/>
                      </a:endParaRPr>
                    </a:p>
                  </a:txBody>
                  <a:tcPr anchor="ctr"/>
                </a:tc>
                <a:tc>
                  <a:txBody>
                    <a:bodyPr/>
                    <a:lstStyle/>
                    <a:p>
                      <a:pPr algn="ctr"/>
                      <a:r>
                        <a:rPr lang="en-US" dirty="0" smtClean="0">
                          <a:latin typeface="+mj-lt"/>
                        </a:rPr>
                        <a:t>Bullying</a:t>
                      </a:r>
                      <a:endParaRPr lang="en-US" dirty="0">
                        <a:latin typeface="+mj-lt"/>
                      </a:endParaRPr>
                    </a:p>
                  </a:txBody>
                  <a:tcPr anchor="ctr"/>
                </a:tc>
                <a:tc>
                  <a:txBody>
                    <a:bodyPr/>
                    <a:lstStyle/>
                    <a:p>
                      <a:pPr algn="ctr"/>
                      <a:r>
                        <a:rPr lang="en-US" dirty="0" smtClean="0">
                          <a:latin typeface="+mj-lt"/>
                        </a:rPr>
                        <a:t>Suicide</a:t>
                      </a:r>
                      <a:endParaRPr lang="en-US" dirty="0">
                        <a:latin typeface="+mj-lt"/>
                      </a:endParaRPr>
                    </a:p>
                  </a:txBody>
                  <a:tcPr anchor="ctr"/>
                </a:tc>
                <a:tc>
                  <a:txBody>
                    <a:bodyPr/>
                    <a:lstStyle/>
                    <a:p>
                      <a:pPr algn="ctr"/>
                      <a:r>
                        <a:rPr lang="en-US" dirty="0" smtClean="0">
                          <a:latin typeface="+mj-lt"/>
                        </a:rPr>
                        <a:t>Elder Abuse</a:t>
                      </a:r>
                      <a:endParaRPr lang="en-US" dirty="0">
                        <a:latin typeface="+mj-lt"/>
                      </a:endParaRPr>
                    </a:p>
                  </a:txBody>
                  <a:tcPr anchor="ctr"/>
                </a:tc>
              </a:tr>
              <a:tr h="609600">
                <a:tc>
                  <a:txBody>
                    <a:bodyPr/>
                    <a:lstStyle/>
                    <a:p>
                      <a:r>
                        <a:rPr lang="en-US" sz="1600" b="1" dirty="0" smtClean="0">
                          <a:latin typeface="+mj-lt"/>
                        </a:rPr>
                        <a:t>Norms supporting</a:t>
                      </a:r>
                      <a:r>
                        <a:rPr lang="en-US" sz="1600" b="1" baseline="0" dirty="0" smtClean="0">
                          <a:latin typeface="+mj-lt"/>
                        </a:rPr>
                        <a:t> aggression*</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r>
              <a:tr h="381000">
                <a:tc>
                  <a:txBody>
                    <a:bodyPr/>
                    <a:lstStyle/>
                    <a:p>
                      <a:r>
                        <a:rPr lang="en-US" sz="1600" b="1" dirty="0" smtClean="0">
                          <a:latin typeface="+mj-lt"/>
                        </a:rPr>
                        <a:t>Media Violence</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r>
              <a:tr h="609600">
                <a:tc>
                  <a:txBody>
                    <a:bodyPr/>
                    <a:lstStyle/>
                    <a:p>
                      <a:r>
                        <a:rPr lang="en-US" sz="1600" b="1" dirty="0" smtClean="0">
                          <a:latin typeface="+mj-lt"/>
                        </a:rPr>
                        <a:t>Societal</a:t>
                      </a:r>
                      <a:r>
                        <a:rPr lang="en-US" sz="1600" b="1" baseline="0" dirty="0" smtClean="0">
                          <a:latin typeface="+mj-lt"/>
                        </a:rPr>
                        <a:t> income inequality</a:t>
                      </a:r>
                      <a:endParaRPr lang="en-US" sz="1600" b="1" dirty="0">
                        <a:latin typeface="+mj-lt"/>
                      </a:endParaRPr>
                    </a:p>
                  </a:txBody>
                  <a:tcPr/>
                </a:tc>
                <a:tc>
                  <a:txBody>
                    <a:bodyPr/>
                    <a:lstStyle/>
                    <a:p>
                      <a:pPr algn="ctr"/>
                      <a:r>
                        <a:rPr lang="en-US" sz="1600" b="1"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sz="1600" b="1" dirty="0">
                        <a:latin typeface="+mj-lt"/>
                      </a:endParaRPr>
                    </a:p>
                  </a:txBody>
                  <a:tcPr/>
                </a:tc>
              </a:tr>
              <a:tr h="1066800">
                <a:tc>
                  <a:txBody>
                    <a:bodyPr/>
                    <a:lstStyle/>
                    <a:p>
                      <a:r>
                        <a:rPr lang="en-US" sz="1600" b="1" dirty="0" smtClean="0">
                          <a:latin typeface="+mj-lt"/>
                        </a:rPr>
                        <a:t>Weak health, educational, economic, and social policies/laws</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r>
              <a:tr h="609600">
                <a:tc>
                  <a:txBody>
                    <a:bodyPr/>
                    <a:lstStyle/>
                    <a:p>
                      <a:r>
                        <a:rPr lang="en-US" sz="1600" b="1" dirty="0" smtClean="0">
                          <a:latin typeface="+mj-lt"/>
                        </a:rPr>
                        <a:t>Harmful</a:t>
                      </a:r>
                      <a:r>
                        <a:rPr lang="en-US" sz="1600" b="1" baseline="0" dirty="0" smtClean="0">
                          <a:latin typeface="+mj-lt"/>
                        </a:rPr>
                        <a:t> gender norms*</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sz="1600" b="1" dirty="0">
                        <a:latin typeface="+mj-lt"/>
                      </a:endParaRPr>
                    </a:p>
                  </a:txBody>
                  <a:tcPr/>
                </a:tc>
              </a:tr>
            </a:tbl>
          </a:graphicData>
        </a:graphic>
      </p:graphicFrame>
      <p:pic>
        <p:nvPicPr>
          <p:cNvPr id="1026" name="Picture 2" descr="Graphic: United States"/>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8879" y="762000"/>
            <a:ext cx="1825142" cy="12134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8879" y="5584336"/>
            <a:ext cx="8077200" cy="276999"/>
          </a:xfrm>
          <a:prstGeom prst="rect">
            <a:avLst/>
          </a:prstGeom>
          <a:noFill/>
        </p:spPr>
        <p:txBody>
          <a:bodyPr wrap="square" rtlCol="0">
            <a:spAutoFit/>
          </a:bodyPr>
          <a:lstStyle/>
          <a:p>
            <a:r>
              <a:rPr lang="en-US" sz="1200" dirty="0" smtClean="0">
                <a:solidFill>
                  <a:schemeClr val="tx1">
                    <a:lumMod val="75000"/>
                    <a:lumOff val="25000"/>
                  </a:schemeClr>
                </a:solidFill>
              </a:rPr>
              <a:t>*</a:t>
            </a:r>
            <a:r>
              <a:rPr lang="en-US" sz="1200" dirty="0">
                <a:solidFill>
                  <a:schemeClr val="tx1">
                    <a:lumMod val="75000"/>
                    <a:lumOff val="25000"/>
                  </a:schemeClr>
                </a:solidFill>
                <a:latin typeface="+mj-lt"/>
              </a:rPr>
              <a:t>N</a:t>
            </a:r>
            <a:r>
              <a:rPr lang="en-US" sz="1200" dirty="0" smtClean="0">
                <a:solidFill>
                  <a:schemeClr val="tx1">
                    <a:lumMod val="75000"/>
                    <a:lumOff val="25000"/>
                  </a:schemeClr>
                </a:solidFill>
                <a:latin typeface="+mj-lt"/>
              </a:rPr>
              <a:t>orms are generally measured at the individual level</a:t>
            </a:r>
            <a:endParaRPr lang="en-US" sz="1200" dirty="0">
              <a:solidFill>
                <a:schemeClr val="tx1">
                  <a:lumMod val="75000"/>
                  <a:lumOff val="25000"/>
                </a:schemeClr>
              </a:solidFill>
              <a:latin typeface="+mj-lt"/>
            </a:endParaRPr>
          </a:p>
        </p:txBody>
      </p:sp>
      <p:sp>
        <p:nvSpPr>
          <p:cNvPr id="7" name="TextBox 6"/>
          <p:cNvSpPr txBox="1"/>
          <p:nvPr/>
        </p:nvSpPr>
        <p:spPr>
          <a:xfrm>
            <a:off x="762000" y="6243981"/>
            <a:ext cx="7620000" cy="600164"/>
          </a:xfrm>
          <a:prstGeom prst="rect">
            <a:avLst/>
          </a:prstGeom>
          <a:noFill/>
        </p:spPr>
        <p:txBody>
          <a:bodyPr wrap="square" rtlCol="0">
            <a:spAutoFit/>
          </a:bodyPr>
          <a:lstStyle/>
          <a:p>
            <a:r>
              <a:rPr lang="en-US" sz="1100" dirty="0" smtClean="0">
                <a:solidFill>
                  <a:schemeClr val="tx1">
                    <a:lumMod val="65000"/>
                    <a:lumOff val="35000"/>
                  </a:schemeClr>
                </a:solidFill>
                <a:latin typeface="+mj-lt"/>
              </a:rPr>
              <a:t>Source: Wilkins</a:t>
            </a:r>
            <a:r>
              <a:rPr lang="en-US" sz="1100" dirty="0">
                <a:solidFill>
                  <a:schemeClr val="tx1">
                    <a:lumMod val="65000"/>
                    <a:lumOff val="35000"/>
                  </a:schemeClr>
                </a:solidFill>
                <a:latin typeface="+mj-lt"/>
              </a:rPr>
              <a:t>, N., Tsao, B., Hertz, M., Davis, R., Klevens, J. (2014). </a:t>
            </a:r>
            <a:r>
              <a:rPr lang="en-US" sz="1100" b="1" dirty="0">
                <a:solidFill>
                  <a:schemeClr val="tx1">
                    <a:lumMod val="65000"/>
                    <a:lumOff val="35000"/>
                  </a:schemeClr>
                </a:solidFill>
                <a:latin typeface="+mj-lt"/>
              </a:rPr>
              <a:t>Connecting the Dots: An Overview </a:t>
            </a:r>
            <a:r>
              <a:rPr lang="en-US" sz="1100" b="1" dirty="0" smtClean="0">
                <a:solidFill>
                  <a:schemeClr val="tx1">
                    <a:lumMod val="65000"/>
                    <a:lumOff val="35000"/>
                  </a:schemeClr>
                </a:solidFill>
                <a:latin typeface="+mj-lt"/>
              </a:rPr>
              <a:t>of the </a:t>
            </a:r>
            <a:r>
              <a:rPr lang="en-US" sz="1100" b="1" dirty="0">
                <a:solidFill>
                  <a:schemeClr val="tx1">
                    <a:lumMod val="65000"/>
                    <a:lumOff val="35000"/>
                  </a:schemeClr>
                </a:solidFill>
                <a:latin typeface="+mj-lt"/>
              </a:rPr>
              <a:t>Links Among Multiple Forms of Violence</a:t>
            </a:r>
            <a:r>
              <a:rPr lang="en-US" sz="1100" dirty="0">
                <a:solidFill>
                  <a:schemeClr val="tx1">
                    <a:lumMod val="65000"/>
                    <a:lumOff val="35000"/>
                  </a:schemeClr>
                </a:solidFill>
                <a:latin typeface="+mj-lt"/>
              </a:rPr>
              <a:t>. Atlanta, GA: National Center for Injury Prevention </a:t>
            </a:r>
            <a:r>
              <a:rPr lang="en-US" sz="1100" dirty="0" smtClean="0">
                <a:solidFill>
                  <a:schemeClr val="tx1">
                    <a:lumMod val="65000"/>
                    <a:lumOff val="35000"/>
                  </a:schemeClr>
                </a:solidFill>
                <a:latin typeface="+mj-lt"/>
              </a:rPr>
              <a:t>and Control</a:t>
            </a:r>
            <a:r>
              <a:rPr lang="en-US" sz="1100" dirty="0">
                <a:solidFill>
                  <a:schemeClr val="tx1">
                    <a:lumMod val="65000"/>
                    <a:lumOff val="35000"/>
                  </a:schemeClr>
                </a:solidFill>
                <a:latin typeface="+mj-lt"/>
              </a:rPr>
              <a:t>, Centers for Disease Control and Prevention Oakland, CA: Prevention Institute.</a:t>
            </a:r>
          </a:p>
        </p:txBody>
      </p:sp>
      <p:sp>
        <p:nvSpPr>
          <p:cNvPr id="8" name="TextBox 7"/>
          <p:cNvSpPr txBox="1"/>
          <p:nvPr/>
        </p:nvSpPr>
        <p:spPr>
          <a:xfrm>
            <a:off x="168879" y="5181600"/>
            <a:ext cx="8077200" cy="461665"/>
          </a:xfrm>
          <a:prstGeom prst="rect">
            <a:avLst/>
          </a:prstGeom>
          <a:noFill/>
        </p:spPr>
        <p:txBody>
          <a:bodyPr wrap="square" rtlCol="0">
            <a:spAutoFit/>
          </a:bodyPr>
          <a:lstStyle/>
          <a:p>
            <a:r>
              <a:rPr lang="en-US" sz="1200" dirty="0" smtClean="0">
                <a:solidFill>
                  <a:schemeClr val="tx1">
                    <a:lumMod val="75000"/>
                    <a:lumOff val="25000"/>
                  </a:schemeClr>
                </a:solidFill>
                <a:latin typeface="+mj-lt"/>
              </a:rPr>
              <a:t>NOTE: CM (Child Maltreatment), TDV (Teen Dating Violence), IPV (Intimate Partner Violence), SV (Sexual Violence), YV (Youth Violence)</a:t>
            </a:r>
            <a:endParaRPr lang="en-US" sz="1200" dirty="0">
              <a:solidFill>
                <a:schemeClr val="tx1">
                  <a:lumMod val="75000"/>
                  <a:lumOff val="25000"/>
                </a:schemeClr>
              </a:solidFill>
              <a:latin typeface="+mj-lt"/>
            </a:endParaRPr>
          </a:p>
        </p:txBody>
      </p:sp>
    </p:spTree>
    <p:extLst>
      <p:ext uri="{BB962C8B-B14F-4D97-AF65-F5344CB8AC3E}">
        <p14:creationId xmlns:p14="http://schemas.microsoft.com/office/powerpoint/2010/main" val="4086496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324293" y="0"/>
            <a:ext cx="8229600" cy="914400"/>
          </a:xfrm>
        </p:spPr>
        <p:txBody>
          <a:bodyPr>
            <a:normAutofit/>
          </a:bodyPr>
          <a:lstStyle/>
          <a:p>
            <a:r>
              <a:rPr lang="en-US" sz="3200" b="1" dirty="0" smtClean="0">
                <a:effectLst/>
                <a:latin typeface="+mj-lt"/>
              </a:rPr>
              <a:t>Neighborhood Risk Factors</a:t>
            </a:r>
            <a:endParaRPr lang="en-US" sz="3200" b="1" dirty="0">
              <a:effectLst/>
              <a:latin typeface="+mj-lt"/>
            </a:endParaRPr>
          </a:p>
        </p:txBody>
      </p:sp>
      <p:graphicFrame>
        <p:nvGraphicFramePr>
          <p:cNvPr id="6" name="Content Placeholder 5" descr="Neighborhood Risk Factors"/>
          <p:cNvGraphicFramePr>
            <a:graphicFrameLocks noGrp="1"/>
          </p:cNvGraphicFramePr>
          <p:nvPr>
            <p:ph idx="1"/>
            <p:extLst>
              <p:ext uri="{D42A27DB-BD31-4B8C-83A1-F6EECF244321}">
                <p14:modId xmlns:p14="http://schemas.microsoft.com/office/powerpoint/2010/main" val="2868381602"/>
              </p:ext>
            </p:extLst>
          </p:nvPr>
        </p:nvGraphicFramePr>
        <p:xfrm>
          <a:off x="304800" y="838200"/>
          <a:ext cx="8700634" cy="4648200"/>
        </p:xfrm>
        <a:graphic>
          <a:graphicData uri="http://schemas.openxmlformats.org/drawingml/2006/table">
            <a:tbl>
              <a:tblPr firstRow="1" bandRow="1">
                <a:tableStyleId>{5C22544A-7EE6-4342-B048-85BDC9FD1C3A}</a:tableStyleId>
              </a:tblPr>
              <a:tblGrid>
                <a:gridCol w="1995034"/>
                <a:gridCol w="685800"/>
                <a:gridCol w="762000"/>
                <a:gridCol w="685800"/>
                <a:gridCol w="685800"/>
                <a:gridCol w="533400"/>
                <a:gridCol w="1143000"/>
                <a:gridCol w="1143000"/>
                <a:gridCol w="1066800"/>
              </a:tblGrid>
              <a:tr h="1143000">
                <a:tc>
                  <a:txBody>
                    <a:bodyPr/>
                    <a:lstStyle/>
                    <a:p>
                      <a:endParaRPr lang="en-US" dirty="0"/>
                    </a:p>
                  </a:txBody>
                  <a:tcPr/>
                </a:tc>
                <a:tc>
                  <a:txBody>
                    <a:bodyPr/>
                    <a:lstStyle/>
                    <a:p>
                      <a:pPr algn="ctr"/>
                      <a:r>
                        <a:rPr lang="en-US" dirty="0" smtClean="0">
                          <a:latin typeface="+mj-lt"/>
                        </a:rPr>
                        <a:t>CM</a:t>
                      </a:r>
                      <a:endParaRPr lang="en-US" dirty="0">
                        <a:latin typeface="+mj-lt"/>
                      </a:endParaRPr>
                    </a:p>
                  </a:txBody>
                  <a:tcPr anchor="ctr"/>
                </a:tc>
                <a:tc>
                  <a:txBody>
                    <a:bodyPr/>
                    <a:lstStyle/>
                    <a:p>
                      <a:pPr algn="ctr"/>
                      <a:r>
                        <a:rPr lang="en-US" dirty="0" smtClean="0">
                          <a:latin typeface="+mj-lt"/>
                        </a:rPr>
                        <a:t>TDV</a:t>
                      </a:r>
                      <a:endParaRPr lang="en-US" dirty="0">
                        <a:latin typeface="+mj-lt"/>
                      </a:endParaRPr>
                    </a:p>
                  </a:txBody>
                  <a:tcPr anchor="ctr"/>
                </a:tc>
                <a:tc>
                  <a:txBody>
                    <a:bodyPr/>
                    <a:lstStyle/>
                    <a:p>
                      <a:pPr algn="ctr"/>
                      <a:r>
                        <a:rPr lang="en-US" dirty="0" smtClean="0">
                          <a:latin typeface="+mj-lt"/>
                        </a:rPr>
                        <a:t>IPV</a:t>
                      </a:r>
                      <a:endParaRPr lang="en-US" dirty="0">
                        <a:latin typeface="+mj-lt"/>
                      </a:endParaRPr>
                    </a:p>
                  </a:txBody>
                  <a:tcPr anchor="ctr"/>
                </a:tc>
                <a:tc>
                  <a:txBody>
                    <a:bodyPr/>
                    <a:lstStyle/>
                    <a:p>
                      <a:pPr algn="ctr"/>
                      <a:r>
                        <a:rPr lang="en-US" dirty="0" smtClean="0">
                          <a:latin typeface="+mj-lt"/>
                        </a:rPr>
                        <a:t>SV</a:t>
                      </a:r>
                      <a:endParaRPr lang="en-US" dirty="0">
                        <a:latin typeface="+mj-lt"/>
                      </a:endParaRPr>
                    </a:p>
                  </a:txBody>
                  <a:tcPr anchor="ctr"/>
                </a:tc>
                <a:tc>
                  <a:txBody>
                    <a:bodyPr/>
                    <a:lstStyle/>
                    <a:p>
                      <a:pPr algn="ctr"/>
                      <a:r>
                        <a:rPr lang="en-US" dirty="0" smtClean="0">
                          <a:latin typeface="+mj-lt"/>
                        </a:rPr>
                        <a:t>YV</a:t>
                      </a:r>
                      <a:endParaRPr lang="en-US" dirty="0">
                        <a:latin typeface="+mj-lt"/>
                      </a:endParaRPr>
                    </a:p>
                  </a:txBody>
                  <a:tcPr anchor="ctr"/>
                </a:tc>
                <a:tc>
                  <a:txBody>
                    <a:bodyPr/>
                    <a:lstStyle/>
                    <a:p>
                      <a:pPr algn="ctr"/>
                      <a:r>
                        <a:rPr lang="en-US" dirty="0" smtClean="0">
                          <a:latin typeface="+mj-lt"/>
                        </a:rPr>
                        <a:t>Bullying</a:t>
                      </a:r>
                      <a:endParaRPr lang="en-US" dirty="0">
                        <a:latin typeface="+mj-lt"/>
                      </a:endParaRPr>
                    </a:p>
                  </a:txBody>
                  <a:tcPr anchor="ctr"/>
                </a:tc>
                <a:tc>
                  <a:txBody>
                    <a:bodyPr/>
                    <a:lstStyle/>
                    <a:p>
                      <a:pPr algn="ctr"/>
                      <a:r>
                        <a:rPr lang="en-US" dirty="0" smtClean="0">
                          <a:latin typeface="+mj-lt"/>
                        </a:rPr>
                        <a:t>Suicide</a:t>
                      </a:r>
                      <a:endParaRPr lang="en-US" dirty="0">
                        <a:latin typeface="+mj-lt"/>
                      </a:endParaRPr>
                    </a:p>
                  </a:txBody>
                  <a:tcPr anchor="ctr"/>
                </a:tc>
                <a:tc>
                  <a:txBody>
                    <a:bodyPr/>
                    <a:lstStyle/>
                    <a:p>
                      <a:pPr algn="ctr"/>
                      <a:r>
                        <a:rPr lang="en-US" dirty="0" smtClean="0">
                          <a:latin typeface="+mj-lt"/>
                        </a:rPr>
                        <a:t>Elder Abuse</a:t>
                      </a:r>
                      <a:endParaRPr lang="en-US" dirty="0">
                        <a:latin typeface="+mj-lt"/>
                      </a:endParaRPr>
                    </a:p>
                  </a:txBody>
                  <a:tcPr anchor="ctr"/>
                </a:tc>
              </a:tr>
              <a:tr h="609600">
                <a:tc>
                  <a:txBody>
                    <a:bodyPr/>
                    <a:lstStyle/>
                    <a:p>
                      <a:r>
                        <a:rPr lang="en-US" sz="1600" b="1" dirty="0" smtClean="0">
                          <a:latin typeface="+mj-lt"/>
                        </a:rPr>
                        <a:t>Neighborhood</a:t>
                      </a:r>
                      <a:r>
                        <a:rPr lang="en-US" sz="1600" b="1" baseline="0" dirty="0" smtClean="0">
                          <a:latin typeface="+mj-lt"/>
                        </a:rPr>
                        <a:t> poverty</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r>
              <a:tr h="609600">
                <a:tc>
                  <a:txBody>
                    <a:bodyPr/>
                    <a:lstStyle/>
                    <a:p>
                      <a:r>
                        <a:rPr lang="en-US" sz="1600" b="1" dirty="0" smtClean="0">
                          <a:latin typeface="+mj-lt"/>
                        </a:rPr>
                        <a:t>High</a:t>
                      </a:r>
                      <a:r>
                        <a:rPr lang="en-US" sz="1600" b="1" baseline="0" dirty="0" smtClean="0">
                          <a:latin typeface="+mj-lt"/>
                        </a:rPr>
                        <a:t> a</a:t>
                      </a:r>
                      <a:r>
                        <a:rPr lang="en-US" sz="1600" b="1" dirty="0" smtClean="0">
                          <a:latin typeface="+mj-lt"/>
                        </a:rPr>
                        <a:t>lcohol</a:t>
                      </a:r>
                      <a:r>
                        <a:rPr lang="en-US" sz="1600" b="1" baseline="0" dirty="0" smtClean="0">
                          <a:latin typeface="+mj-lt"/>
                        </a:rPr>
                        <a:t> outlet density</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r>
              <a:tr h="609600">
                <a:tc>
                  <a:txBody>
                    <a:bodyPr/>
                    <a:lstStyle/>
                    <a:p>
                      <a:r>
                        <a:rPr lang="en-US" sz="1600" b="1" dirty="0" smtClean="0">
                          <a:latin typeface="+mj-lt"/>
                        </a:rPr>
                        <a:t>Community Violence</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sz="1600" b="1" dirty="0">
                        <a:latin typeface="+mj-lt"/>
                      </a:endParaRPr>
                    </a:p>
                  </a:txBody>
                  <a:tcPr/>
                </a:tc>
              </a:tr>
              <a:tr h="609600">
                <a:tc>
                  <a:txBody>
                    <a:bodyPr/>
                    <a:lstStyle/>
                    <a:p>
                      <a:r>
                        <a:rPr lang="en-US" sz="1600" b="1" dirty="0" smtClean="0">
                          <a:latin typeface="+mj-lt"/>
                        </a:rPr>
                        <a:t>Lack</a:t>
                      </a:r>
                      <a:r>
                        <a:rPr lang="en-US" sz="1600" b="1" baseline="0" dirty="0" smtClean="0">
                          <a:latin typeface="+mj-lt"/>
                        </a:rPr>
                        <a:t> of economic opportunities</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r>
              <a:tr h="722313">
                <a:tc>
                  <a:txBody>
                    <a:bodyPr/>
                    <a:lstStyle/>
                    <a:p>
                      <a:r>
                        <a:rPr lang="en-US" sz="1600" b="1" dirty="0" smtClean="0">
                          <a:latin typeface="+mj-lt"/>
                        </a:rPr>
                        <a:t>Low</a:t>
                      </a:r>
                      <a:r>
                        <a:rPr lang="en-US" sz="1600" b="1" baseline="0" dirty="0" smtClean="0">
                          <a:latin typeface="+mj-lt"/>
                        </a:rPr>
                        <a:t> Neighborhood Support/ Cohesion*</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r>
            </a:tbl>
          </a:graphicData>
        </a:graphic>
      </p:graphicFrame>
      <p:pic>
        <p:nvPicPr>
          <p:cNvPr id="9" name="Picture 8" descr="Graphic: houses in a neighborhood"/>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609600"/>
            <a:ext cx="1524001" cy="15102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0" y="6257836"/>
            <a:ext cx="7620000" cy="600164"/>
          </a:xfrm>
          <a:prstGeom prst="rect">
            <a:avLst/>
          </a:prstGeom>
          <a:noFill/>
        </p:spPr>
        <p:txBody>
          <a:bodyPr wrap="square" rtlCol="0">
            <a:spAutoFit/>
          </a:bodyPr>
          <a:lstStyle/>
          <a:p>
            <a:r>
              <a:rPr lang="en-US" sz="1100" dirty="0" smtClean="0">
                <a:solidFill>
                  <a:schemeClr val="tx1">
                    <a:lumMod val="65000"/>
                    <a:lumOff val="35000"/>
                  </a:schemeClr>
                </a:solidFill>
                <a:latin typeface="+mj-lt"/>
              </a:rPr>
              <a:t>Source: Wilkins</a:t>
            </a:r>
            <a:r>
              <a:rPr lang="en-US" sz="1100" dirty="0">
                <a:solidFill>
                  <a:schemeClr val="tx1">
                    <a:lumMod val="65000"/>
                    <a:lumOff val="35000"/>
                  </a:schemeClr>
                </a:solidFill>
                <a:latin typeface="+mj-lt"/>
              </a:rPr>
              <a:t>, N., Tsao, B., Hertz, M., Davis, R., Klevens, J. (2014). </a:t>
            </a:r>
            <a:r>
              <a:rPr lang="en-US" sz="1100" b="1" dirty="0">
                <a:solidFill>
                  <a:schemeClr val="tx1">
                    <a:lumMod val="65000"/>
                    <a:lumOff val="35000"/>
                  </a:schemeClr>
                </a:solidFill>
                <a:latin typeface="+mj-lt"/>
              </a:rPr>
              <a:t>Connecting the Dots: An Overview </a:t>
            </a:r>
            <a:r>
              <a:rPr lang="en-US" sz="1100" b="1" dirty="0" smtClean="0">
                <a:solidFill>
                  <a:schemeClr val="tx1">
                    <a:lumMod val="65000"/>
                    <a:lumOff val="35000"/>
                  </a:schemeClr>
                </a:solidFill>
                <a:latin typeface="+mj-lt"/>
              </a:rPr>
              <a:t>of the </a:t>
            </a:r>
            <a:r>
              <a:rPr lang="en-US" sz="1100" b="1" dirty="0">
                <a:solidFill>
                  <a:schemeClr val="tx1">
                    <a:lumMod val="65000"/>
                    <a:lumOff val="35000"/>
                  </a:schemeClr>
                </a:solidFill>
                <a:latin typeface="+mj-lt"/>
              </a:rPr>
              <a:t>Links Among Multiple Forms of Violence</a:t>
            </a:r>
            <a:r>
              <a:rPr lang="en-US" sz="1100" dirty="0">
                <a:solidFill>
                  <a:schemeClr val="tx1">
                    <a:lumMod val="65000"/>
                    <a:lumOff val="35000"/>
                  </a:schemeClr>
                </a:solidFill>
                <a:latin typeface="+mj-lt"/>
              </a:rPr>
              <a:t>. Atlanta, GA: National Center for Injury Prevention </a:t>
            </a:r>
            <a:r>
              <a:rPr lang="en-US" sz="1100" dirty="0" smtClean="0">
                <a:solidFill>
                  <a:schemeClr val="tx1">
                    <a:lumMod val="65000"/>
                    <a:lumOff val="35000"/>
                  </a:schemeClr>
                </a:solidFill>
                <a:latin typeface="+mj-lt"/>
              </a:rPr>
              <a:t>and Control</a:t>
            </a:r>
            <a:r>
              <a:rPr lang="en-US" sz="1100" dirty="0">
                <a:solidFill>
                  <a:schemeClr val="tx1">
                    <a:lumMod val="65000"/>
                    <a:lumOff val="35000"/>
                  </a:schemeClr>
                </a:solidFill>
                <a:latin typeface="+mj-lt"/>
              </a:rPr>
              <a:t>, Centers for Disease Control and Prevention Oakland, CA: Prevention Institute.</a:t>
            </a:r>
          </a:p>
        </p:txBody>
      </p:sp>
      <p:sp>
        <p:nvSpPr>
          <p:cNvPr id="10" name="TextBox 9"/>
          <p:cNvSpPr txBox="1"/>
          <p:nvPr/>
        </p:nvSpPr>
        <p:spPr>
          <a:xfrm>
            <a:off x="301337" y="5486400"/>
            <a:ext cx="8077200" cy="461665"/>
          </a:xfrm>
          <a:prstGeom prst="rect">
            <a:avLst/>
          </a:prstGeom>
          <a:noFill/>
        </p:spPr>
        <p:txBody>
          <a:bodyPr wrap="square" rtlCol="0">
            <a:spAutoFit/>
          </a:bodyPr>
          <a:lstStyle/>
          <a:p>
            <a:r>
              <a:rPr lang="en-US" sz="1200" dirty="0" smtClean="0">
                <a:solidFill>
                  <a:schemeClr val="tx1">
                    <a:lumMod val="75000"/>
                    <a:lumOff val="25000"/>
                  </a:schemeClr>
                </a:solidFill>
                <a:latin typeface="+mj-lt"/>
              </a:rPr>
              <a:t>NOTE: CM (Child Maltreatment), TDV (Teen Dating Violence), IPV (Intimate Partner Violence), SV (Sexual Violence), YV (Youth Violence)</a:t>
            </a:r>
            <a:endParaRPr lang="en-US" sz="1200" dirty="0">
              <a:solidFill>
                <a:schemeClr val="tx1">
                  <a:lumMod val="75000"/>
                  <a:lumOff val="25000"/>
                </a:schemeClr>
              </a:solidFill>
              <a:latin typeface="+mj-lt"/>
            </a:endParaRPr>
          </a:p>
        </p:txBody>
      </p:sp>
      <p:sp>
        <p:nvSpPr>
          <p:cNvPr id="12" name="TextBox 11"/>
          <p:cNvSpPr txBox="1"/>
          <p:nvPr/>
        </p:nvSpPr>
        <p:spPr>
          <a:xfrm>
            <a:off x="304800" y="5876144"/>
            <a:ext cx="8077200" cy="276999"/>
          </a:xfrm>
          <a:prstGeom prst="rect">
            <a:avLst/>
          </a:prstGeom>
          <a:noFill/>
        </p:spPr>
        <p:txBody>
          <a:bodyPr wrap="square" rtlCol="0">
            <a:spAutoFit/>
          </a:bodyPr>
          <a:lstStyle/>
          <a:p>
            <a:r>
              <a:rPr lang="en-US" sz="1200" dirty="0" smtClean="0">
                <a:solidFill>
                  <a:schemeClr val="tx1">
                    <a:lumMod val="75000"/>
                    <a:lumOff val="25000"/>
                  </a:schemeClr>
                </a:solidFill>
              </a:rPr>
              <a:t>*</a:t>
            </a:r>
            <a:r>
              <a:rPr lang="en-US" sz="1200" dirty="0" smtClean="0">
                <a:solidFill>
                  <a:schemeClr val="tx1">
                    <a:lumMod val="75000"/>
                    <a:lumOff val="25000"/>
                  </a:schemeClr>
                </a:solidFill>
                <a:latin typeface="+mj-lt"/>
              </a:rPr>
              <a:t>Neighborhood support/cohesion typically measured at the individual level</a:t>
            </a:r>
            <a:endParaRPr lang="en-US" sz="1200" dirty="0">
              <a:solidFill>
                <a:schemeClr val="tx1">
                  <a:lumMod val="75000"/>
                  <a:lumOff val="25000"/>
                </a:schemeClr>
              </a:solidFill>
              <a:latin typeface="+mj-lt"/>
            </a:endParaRPr>
          </a:p>
        </p:txBody>
      </p:sp>
    </p:spTree>
    <p:extLst>
      <p:ext uri="{BB962C8B-B14F-4D97-AF65-F5344CB8AC3E}">
        <p14:creationId xmlns:p14="http://schemas.microsoft.com/office/powerpoint/2010/main" val="2954530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234260" y="304800"/>
            <a:ext cx="8610600" cy="685800"/>
          </a:xfrm>
        </p:spPr>
        <p:txBody>
          <a:bodyPr>
            <a:noAutofit/>
          </a:bodyPr>
          <a:lstStyle/>
          <a:p>
            <a:r>
              <a:rPr lang="en-US" sz="3200" b="1" dirty="0" smtClean="0">
                <a:effectLst/>
                <a:latin typeface="+mj-lt"/>
              </a:rPr>
              <a:t>Neighborhood Protective Factors</a:t>
            </a:r>
            <a:endParaRPr lang="en-US" sz="3200" b="1" dirty="0">
              <a:effectLst/>
              <a:latin typeface="+mj-lt"/>
            </a:endParaRPr>
          </a:p>
        </p:txBody>
      </p:sp>
      <p:graphicFrame>
        <p:nvGraphicFramePr>
          <p:cNvPr id="6" name="Content Placeholder 5" descr="Neighborhood Protective Factors"/>
          <p:cNvGraphicFramePr>
            <a:graphicFrameLocks noGrp="1"/>
          </p:cNvGraphicFramePr>
          <p:nvPr>
            <p:ph idx="1"/>
            <p:extLst>
              <p:ext uri="{D42A27DB-BD31-4B8C-83A1-F6EECF244321}">
                <p14:modId xmlns:p14="http://schemas.microsoft.com/office/powerpoint/2010/main" val="2435868658"/>
              </p:ext>
            </p:extLst>
          </p:nvPr>
        </p:nvGraphicFramePr>
        <p:xfrm>
          <a:off x="237804" y="1066800"/>
          <a:ext cx="8773633" cy="4251960"/>
        </p:xfrm>
        <a:graphic>
          <a:graphicData uri="http://schemas.openxmlformats.org/drawingml/2006/table">
            <a:tbl>
              <a:tblPr firstRow="1" bandRow="1">
                <a:tableStyleId>{5C22544A-7EE6-4342-B048-85BDC9FD1C3A}</a:tableStyleId>
              </a:tblPr>
              <a:tblGrid>
                <a:gridCol w="2057400"/>
                <a:gridCol w="685800"/>
                <a:gridCol w="762000"/>
                <a:gridCol w="762000"/>
                <a:gridCol w="685800"/>
                <a:gridCol w="600396"/>
                <a:gridCol w="1066800"/>
                <a:gridCol w="1153974"/>
                <a:gridCol w="999463"/>
              </a:tblGrid>
              <a:tr h="1295400">
                <a:tc>
                  <a:txBody>
                    <a:bodyPr/>
                    <a:lstStyle/>
                    <a:p>
                      <a:endParaRPr lang="en-US" dirty="0"/>
                    </a:p>
                  </a:txBody>
                  <a:tcPr/>
                </a:tc>
                <a:tc>
                  <a:txBody>
                    <a:bodyPr/>
                    <a:lstStyle/>
                    <a:p>
                      <a:pPr algn="ctr"/>
                      <a:r>
                        <a:rPr lang="en-US" dirty="0" smtClean="0">
                          <a:latin typeface="+mj-lt"/>
                        </a:rPr>
                        <a:t>CM</a:t>
                      </a:r>
                      <a:endParaRPr lang="en-US" dirty="0">
                        <a:latin typeface="+mj-lt"/>
                      </a:endParaRPr>
                    </a:p>
                  </a:txBody>
                  <a:tcPr anchor="ctr"/>
                </a:tc>
                <a:tc>
                  <a:txBody>
                    <a:bodyPr/>
                    <a:lstStyle/>
                    <a:p>
                      <a:pPr algn="ctr"/>
                      <a:r>
                        <a:rPr lang="en-US" dirty="0" smtClean="0">
                          <a:latin typeface="+mj-lt"/>
                        </a:rPr>
                        <a:t>TDV</a:t>
                      </a:r>
                      <a:endParaRPr lang="en-US" dirty="0">
                        <a:latin typeface="+mj-lt"/>
                      </a:endParaRPr>
                    </a:p>
                  </a:txBody>
                  <a:tcPr anchor="ctr"/>
                </a:tc>
                <a:tc>
                  <a:txBody>
                    <a:bodyPr/>
                    <a:lstStyle/>
                    <a:p>
                      <a:pPr algn="ctr"/>
                      <a:r>
                        <a:rPr lang="en-US" dirty="0" smtClean="0">
                          <a:latin typeface="+mj-lt"/>
                        </a:rPr>
                        <a:t>IPV</a:t>
                      </a:r>
                      <a:endParaRPr lang="en-US" dirty="0">
                        <a:latin typeface="+mj-lt"/>
                      </a:endParaRPr>
                    </a:p>
                  </a:txBody>
                  <a:tcPr anchor="ctr"/>
                </a:tc>
                <a:tc>
                  <a:txBody>
                    <a:bodyPr/>
                    <a:lstStyle/>
                    <a:p>
                      <a:pPr algn="ctr"/>
                      <a:r>
                        <a:rPr lang="en-US" dirty="0" smtClean="0">
                          <a:latin typeface="+mj-lt"/>
                        </a:rPr>
                        <a:t>SV</a:t>
                      </a:r>
                      <a:endParaRPr lang="en-US" dirty="0">
                        <a:latin typeface="+mj-lt"/>
                      </a:endParaRPr>
                    </a:p>
                  </a:txBody>
                  <a:tcPr anchor="ctr"/>
                </a:tc>
                <a:tc>
                  <a:txBody>
                    <a:bodyPr/>
                    <a:lstStyle/>
                    <a:p>
                      <a:pPr algn="ctr"/>
                      <a:r>
                        <a:rPr lang="en-US" dirty="0" smtClean="0">
                          <a:latin typeface="+mj-lt"/>
                        </a:rPr>
                        <a:t>YV</a:t>
                      </a:r>
                      <a:endParaRPr lang="en-US" dirty="0">
                        <a:latin typeface="+mj-lt"/>
                      </a:endParaRPr>
                    </a:p>
                  </a:txBody>
                  <a:tcPr anchor="ctr"/>
                </a:tc>
                <a:tc>
                  <a:txBody>
                    <a:bodyPr/>
                    <a:lstStyle/>
                    <a:p>
                      <a:pPr algn="ctr"/>
                      <a:r>
                        <a:rPr lang="en-US" dirty="0" smtClean="0">
                          <a:latin typeface="+mj-lt"/>
                        </a:rPr>
                        <a:t>Bullying</a:t>
                      </a:r>
                      <a:endParaRPr lang="en-US" dirty="0">
                        <a:latin typeface="+mj-lt"/>
                      </a:endParaRPr>
                    </a:p>
                  </a:txBody>
                  <a:tcPr anchor="ctr"/>
                </a:tc>
                <a:tc>
                  <a:txBody>
                    <a:bodyPr/>
                    <a:lstStyle/>
                    <a:p>
                      <a:pPr algn="ctr"/>
                      <a:r>
                        <a:rPr lang="en-US" dirty="0" smtClean="0">
                          <a:latin typeface="+mj-lt"/>
                        </a:rPr>
                        <a:t>Suicide</a:t>
                      </a:r>
                      <a:endParaRPr lang="en-US" dirty="0">
                        <a:latin typeface="+mj-lt"/>
                      </a:endParaRPr>
                    </a:p>
                  </a:txBody>
                  <a:tcPr anchor="ctr"/>
                </a:tc>
                <a:tc>
                  <a:txBody>
                    <a:bodyPr/>
                    <a:lstStyle/>
                    <a:p>
                      <a:pPr algn="ctr"/>
                      <a:r>
                        <a:rPr lang="en-US" dirty="0" smtClean="0">
                          <a:latin typeface="+mj-lt"/>
                        </a:rPr>
                        <a:t>Elder Abuse</a:t>
                      </a:r>
                      <a:endParaRPr lang="en-US" dirty="0">
                        <a:latin typeface="+mj-lt"/>
                      </a:endParaRPr>
                    </a:p>
                  </a:txBody>
                  <a:tcPr anchor="ctr"/>
                </a:tc>
              </a:tr>
              <a:tr h="1066800">
                <a:tc>
                  <a:txBody>
                    <a:bodyPr/>
                    <a:lstStyle/>
                    <a:p>
                      <a:r>
                        <a:rPr lang="en-US" sz="1600" b="1" dirty="0" smtClean="0">
                          <a:latin typeface="+mj-lt"/>
                        </a:rPr>
                        <a:t>Coordination of services among</a:t>
                      </a:r>
                      <a:r>
                        <a:rPr lang="en-US" sz="1600" b="1" baseline="0" dirty="0" smtClean="0">
                          <a:latin typeface="+mj-lt"/>
                        </a:rPr>
                        <a:t> community agencies</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r>
              <a:tr h="1066800">
                <a:tc>
                  <a:txBody>
                    <a:bodyPr/>
                    <a:lstStyle/>
                    <a:p>
                      <a:r>
                        <a:rPr lang="en-US" sz="1600" b="1" dirty="0" smtClean="0">
                          <a:latin typeface="+mj-lt"/>
                        </a:rPr>
                        <a:t>Access to mental</a:t>
                      </a:r>
                      <a:r>
                        <a:rPr lang="en-US" sz="1600" b="1" baseline="0" dirty="0" smtClean="0">
                          <a:latin typeface="+mj-lt"/>
                        </a:rPr>
                        <a:t> health and substance abuse services</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r>
              <a:tr h="722313">
                <a:tc>
                  <a:txBody>
                    <a:bodyPr/>
                    <a:lstStyle/>
                    <a:p>
                      <a:r>
                        <a:rPr lang="en-US" sz="1600" b="1" dirty="0" smtClean="0">
                          <a:latin typeface="+mj-lt"/>
                        </a:rPr>
                        <a:t>Community support</a:t>
                      </a:r>
                      <a:r>
                        <a:rPr lang="en-US" sz="1600" b="1" baseline="0" dirty="0" smtClean="0">
                          <a:latin typeface="+mj-lt"/>
                        </a:rPr>
                        <a:t> and connectedness*</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c>
                  <a:txBody>
                    <a:bodyPr/>
                    <a:lstStyle/>
                    <a:p>
                      <a:pPr algn="ctr"/>
                      <a:r>
                        <a:rPr lang="en-US" sz="1600" b="1" dirty="0" smtClean="0">
                          <a:latin typeface="+mj-lt"/>
                        </a:rPr>
                        <a:t>X</a:t>
                      </a:r>
                      <a:endParaRPr lang="en-US" sz="1600" b="1" dirty="0">
                        <a:latin typeface="+mj-lt"/>
                      </a:endParaRPr>
                    </a:p>
                  </a:txBody>
                  <a:tcPr/>
                </a:tc>
              </a:tr>
            </a:tbl>
          </a:graphicData>
        </a:graphic>
      </p:graphicFrame>
      <p:pic>
        <p:nvPicPr>
          <p:cNvPr id="9" name="Picture 8" descr="Graphic: houses in a neighborhood"/>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899487"/>
            <a:ext cx="1532517" cy="15186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0" y="6257836"/>
            <a:ext cx="7620000" cy="600164"/>
          </a:xfrm>
          <a:prstGeom prst="rect">
            <a:avLst/>
          </a:prstGeom>
          <a:noFill/>
        </p:spPr>
        <p:txBody>
          <a:bodyPr wrap="square" rtlCol="0">
            <a:spAutoFit/>
          </a:bodyPr>
          <a:lstStyle/>
          <a:p>
            <a:r>
              <a:rPr lang="en-US" sz="1100" dirty="0" smtClean="0">
                <a:solidFill>
                  <a:schemeClr val="tx1">
                    <a:lumMod val="65000"/>
                    <a:lumOff val="35000"/>
                  </a:schemeClr>
                </a:solidFill>
                <a:latin typeface="+mj-lt"/>
              </a:rPr>
              <a:t>Source: Wilkins</a:t>
            </a:r>
            <a:r>
              <a:rPr lang="en-US" sz="1100" dirty="0">
                <a:solidFill>
                  <a:schemeClr val="tx1">
                    <a:lumMod val="65000"/>
                    <a:lumOff val="35000"/>
                  </a:schemeClr>
                </a:solidFill>
                <a:latin typeface="+mj-lt"/>
              </a:rPr>
              <a:t>, N., Tsao, B., Hertz, M., Davis, R., Klevens, J. (2014). </a:t>
            </a:r>
            <a:r>
              <a:rPr lang="en-US" sz="1100" b="1" dirty="0">
                <a:solidFill>
                  <a:schemeClr val="tx1">
                    <a:lumMod val="65000"/>
                    <a:lumOff val="35000"/>
                  </a:schemeClr>
                </a:solidFill>
                <a:latin typeface="+mj-lt"/>
              </a:rPr>
              <a:t>Connecting the Dots: An Overview </a:t>
            </a:r>
            <a:r>
              <a:rPr lang="en-US" sz="1100" b="1" dirty="0" smtClean="0">
                <a:solidFill>
                  <a:schemeClr val="tx1">
                    <a:lumMod val="65000"/>
                    <a:lumOff val="35000"/>
                  </a:schemeClr>
                </a:solidFill>
                <a:latin typeface="+mj-lt"/>
              </a:rPr>
              <a:t>of the </a:t>
            </a:r>
            <a:r>
              <a:rPr lang="en-US" sz="1100" b="1" dirty="0">
                <a:solidFill>
                  <a:schemeClr val="tx1">
                    <a:lumMod val="65000"/>
                    <a:lumOff val="35000"/>
                  </a:schemeClr>
                </a:solidFill>
                <a:latin typeface="+mj-lt"/>
              </a:rPr>
              <a:t>Links Among Multiple Forms of Violence</a:t>
            </a:r>
            <a:r>
              <a:rPr lang="en-US" sz="1100" dirty="0">
                <a:solidFill>
                  <a:schemeClr val="tx1">
                    <a:lumMod val="65000"/>
                    <a:lumOff val="35000"/>
                  </a:schemeClr>
                </a:solidFill>
                <a:latin typeface="+mj-lt"/>
              </a:rPr>
              <a:t>. Atlanta, GA: National Center for Injury Prevention </a:t>
            </a:r>
            <a:r>
              <a:rPr lang="en-US" sz="1100" dirty="0" smtClean="0">
                <a:solidFill>
                  <a:schemeClr val="tx1">
                    <a:lumMod val="65000"/>
                    <a:lumOff val="35000"/>
                  </a:schemeClr>
                </a:solidFill>
                <a:latin typeface="+mj-lt"/>
              </a:rPr>
              <a:t>and Control</a:t>
            </a:r>
            <a:r>
              <a:rPr lang="en-US" sz="1100" dirty="0">
                <a:solidFill>
                  <a:schemeClr val="tx1">
                    <a:lumMod val="65000"/>
                    <a:lumOff val="35000"/>
                  </a:schemeClr>
                </a:solidFill>
                <a:latin typeface="+mj-lt"/>
              </a:rPr>
              <a:t>, Centers for Disease Control and Prevention Oakland, CA: Prevention Institute.</a:t>
            </a:r>
          </a:p>
        </p:txBody>
      </p:sp>
      <p:sp>
        <p:nvSpPr>
          <p:cNvPr id="10" name="TextBox 9"/>
          <p:cNvSpPr txBox="1"/>
          <p:nvPr/>
        </p:nvSpPr>
        <p:spPr>
          <a:xfrm>
            <a:off x="228600" y="5334000"/>
            <a:ext cx="8077200" cy="461665"/>
          </a:xfrm>
          <a:prstGeom prst="rect">
            <a:avLst/>
          </a:prstGeom>
          <a:noFill/>
        </p:spPr>
        <p:txBody>
          <a:bodyPr wrap="square" rtlCol="0">
            <a:spAutoFit/>
          </a:bodyPr>
          <a:lstStyle/>
          <a:p>
            <a:r>
              <a:rPr lang="en-US" sz="1200" dirty="0" smtClean="0">
                <a:solidFill>
                  <a:schemeClr val="tx1">
                    <a:lumMod val="75000"/>
                    <a:lumOff val="25000"/>
                  </a:schemeClr>
                </a:solidFill>
                <a:latin typeface="+mj-lt"/>
              </a:rPr>
              <a:t>NOTE: CM (Child Maltreatment), TDV (Teen Dating Violence), IPV (Intimate Partner Violence), SV (Sexual Violence), YV (Youth Violence)</a:t>
            </a:r>
            <a:endParaRPr lang="en-US" sz="1200" dirty="0">
              <a:solidFill>
                <a:schemeClr val="tx1">
                  <a:lumMod val="75000"/>
                  <a:lumOff val="25000"/>
                </a:schemeClr>
              </a:solidFill>
              <a:latin typeface="+mj-lt"/>
            </a:endParaRPr>
          </a:p>
        </p:txBody>
      </p:sp>
      <p:sp>
        <p:nvSpPr>
          <p:cNvPr id="11" name="TextBox 10"/>
          <p:cNvSpPr txBox="1"/>
          <p:nvPr/>
        </p:nvSpPr>
        <p:spPr>
          <a:xfrm>
            <a:off x="228600" y="5737644"/>
            <a:ext cx="8077200" cy="276999"/>
          </a:xfrm>
          <a:prstGeom prst="rect">
            <a:avLst/>
          </a:prstGeom>
          <a:noFill/>
        </p:spPr>
        <p:txBody>
          <a:bodyPr wrap="square" rtlCol="0">
            <a:spAutoFit/>
          </a:bodyPr>
          <a:lstStyle/>
          <a:p>
            <a:r>
              <a:rPr lang="en-US" sz="1200" dirty="0" smtClean="0">
                <a:solidFill>
                  <a:schemeClr val="tx1">
                    <a:lumMod val="75000"/>
                    <a:lumOff val="25000"/>
                  </a:schemeClr>
                </a:solidFill>
              </a:rPr>
              <a:t>*</a:t>
            </a:r>
            <a:r>
              <a:rPr lang="en-US" sz="1200" dirty="0" smtClean="0">
                <a:solidFill>
                  <a:schemeClr val="tx1">
                    <a:lumMod val="75000"/>
                    <a:lumOff val="25000"/>
                  </a:schemeClr>
                </a:solidFill>
                <a:latin typeface="+mj-lt"/>
              </a:rPr>
              <a:t>Community support and connectedness typically measured at the individual level</a:t>
            </a:r>
            <a:endParaRPr lang="en-US" sz="1200" dirty="0">
              <a:solidFill>
                <a:schemeClr val="tx1">
                  <a:lumMod val="75000"/>
                  <a:lumOff val="25000"/>
                </a:schemeClr>
              </a:solidFill>
              <a:latin typeface="+mj-lt"/>
            </a:endParaRPr>
          </a:p>
        </p:txBody>
      </p:sp>
    </p:spTree>
    <p:extLst>
      <p:ext uri="{BB962C8B-B14F-4D97-AF65-F5344CB8AC3E}">
        <p14:creationId xmlns:p14="http://schemas.microsoft.com/office/powerpoint/2010/main" val="322306265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CDC OD Light Frame">
  <a:themeElements>
    <a:clrScheme name="NCIPC Light PPT Colors">
      <a:dk1>
        <a:srgbClr val="0039A6"/>
      </a:dk1>
      <a:lt1>
        <a:srgbClr val="FFFFFF"/>
      </a:lt1>
      <a:dk2>
        <a:srgbClr val="3077FF"/>
      </a:dk2>
      <a:lt2>
        <a:srgbClr val="4B4B4B"/>
      </a:lt2>
      <a:accent1>
        <a:srgbClr val="6E267B"/>
      </a:accent1>
      <a:accent2>
        <a:srgbClr val="007934"/>
      </a:accent2>
      <a:accent3>
        <a:srgbClr val="8CB8C6"/>
      </a:accent3>
      <a:accent4>
        <a:srgbClr val="D47B22"/>
      </a:accent4>
      <a:accent5>
        <a:srgbClr val="FADA63"/>
      </a:accent5>
      <a:accent6>
        <a:srgbClr val="00206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2913</TotalTime>
  <Words>3791</Words>
  <Application>Microsoft Office PowerPoint</Application>
  <PresentationFormat>On-screen Show (4:3)</PresentationFormat>
  <Paragraphs>451</Paragraphs>
  <Slides>20</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Arial</vt:lpstr>
      <vt:lpstr>Calibri</vt:lpstr>
      <vt:lpstr>Times New Roman</vt:lpstr>
      <vt:lpstr>Myriad Web Pro</vt:lpstr>
      <vt:lpstr>Courier New</vt:lpstr>
      <vt:lpstr>Century Gothic</vt:lpstr>
      <vt:lpstr>Wingdings</vt:lpstr>
      <vt:lpstr>Myriad Pro</vt:lpstr>
      <vt:lpstr>Palatino Linotype</vt:lpstr>
      <vt:lpstr>CDC OD Light Frame</vt:lpstr>
      <vt:lpstr>Executive</vt:lpstr>
      <vt:lpstr>Connecting the Dots: An Overview of the Links Among Multiple Forms of Violence</vt:lpstr>
      <vt:lpstr>Background</vt:lpstr>
      <vt:lpstr>Gang Violence</vt:lpstr>
      <vt:lpstr>Different Forms of Violence </vt:lpstr>
      <vt:lpstr>Why Focus on Shared Risk and  Protective Factors?</vt:lpstr>
      <vt:lpstr>Defining Shared Risk and Protective Factors</vt:lpstr>
      <vt:lpstr>Societal Risk Factors</vt:lpstr>
      <vt:lpstr>Neighborhood Risk Factors</vt:lpstr>
      <vt:lpstr>Neighborhood Protective Factors</vt:lpstr>
      <vt:lpstr>Relationship Level Risk Factors</vt:lpstr>
      <vt:lpstr>Relationship/Individual Level Protective Factors</vt:lpstr>
      <vt:lpstr>Individual Level Risk Factors</vt:lpstr>
      <vt:lpstr>Survivors of one form of violence are more likely* to be victims of other forms of violence</vt:lpstr>
      <vt:lpstr>…(Cont.) Survivors of one form of violence are more likely* to be victims of other forms of violence</vt:lpstr>
      <vt:lpstr>Survivors of Violence are at Risk for Other Negative Health Behaviors/Outcomes</vt:lpstr>
      <vt:lpstr>ACEs Can Have Lasting Effects on Behavior &amp; Health (Infographic)</vt:lpstr>
      <vt:lpstr>Although most victims of violence do not behave violently, they are at higher risk for behaving violently</vt:lpstr>
      <vt:lpstr>People who behave violently are more likely to commit other forms of violence</vt:lpstr>
      <vt:lpstr>Examples of Potential Strategies for Addressing Multiple Forms of Violence</vt:lpstr>
      <vt:lpstr>For More Information</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dc:creator>
  <cp:lastModifiedBy>CDC User</cp:lastModifiedBy>
  <cp:revision>281</cp:revision>
  <dcterms:created xsi:type="dcterms:W3CDTF">2010-02-19T19:04:22Z</dcterms:created>
  <dcterms:modified xsi:type="dcterms:W3CDTF">2014-11-19T17:24:01Z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