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8.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9.xml" ContentType="application/vnd.openxmlformats-officedocument.drawingml.chartshapes+xml"/>
  <Override PartName="/ppt/notesSlides/notesSlide25.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0.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notesSlides/notesSlide27.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2.xml" ContentType="application/vnd.openxmlformats-officedocument.drawingml.chartshapes+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3.xml" ContentType="application/vnd.openxmlformats-officedocument.drawingml.chartshapes+xml"/>
  <Override PartName="/ppt/notesSlides/notesSlide28.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4.xml" ContentType="application/vnd.openxmlformats-officedocument.drawingml.chartshapes+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5.xml" ContentType="application/vnd.openxmlformats-officedocument.presentationml.notesSlid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8.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9.xml" ContentType="application/vnd.openxmlformats-officedocument.presentationml.notesSlid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0.xml" ContentType="application/vnd.openxmlformats-officedocument.presentationml.notesSlid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5.xml" ContentType="application/vnd.openxmlformats-officedocument.drawingml.chartshapes+xml"/>
  <Override PartName="/ppt/notesSlides/notesSlide41.xml" ContentType="application/vnd.openxmlformats-officedocument.presentationml.notesSlid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43.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6.xml" ContentType="application/vnd.openxmlformats-officedocument.drawingml.chartshapes+xml"/>
  <Override PartName="/ppt/notesSlides/notesSlide43.xml" ContentType="application/vnd.openxmlformats-officedocument.presentationml.notesSlide+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7.xml" ContentType="application/vnd.openxmlformats-officedocument.drawingml.chartshapes+xml"/>
  <Override PartName="/ppt/notesSlides/notesSlide44.xml" ContentType="application/vnd.openxmlformats-officedocument.presentationml.notesSlid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6.xml" ContentType="application/vnd.openxmlformats-officedocument.themeOverride+xml"/>
  <Override PartName="/ppt/drawings/drawing18.xml" ContentType="application/vnd.openxmlformats-officedocument.drawingml.chartshapes+xml"/>
  <Override PartName="/ppt/notesSlides/notesSlide45.xml" ContentType="application/vnd.openxmlformats-officedocument.presentationml.notesSlid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9.xml" ContentType="application/vnd.openxmlformats-officedocument.drawingml.chartshapes+xml"/>
  <Override PartName="/ppt/notesSlides/notesSlide46.xml" ContentType="application/vnd.openxmlformats-officedocument.presentationml.notesSlide+xml"/>
  <Override PartName="/ppt/charts/chart47.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20.xml" ContentType="application/vnd.openxmlformats-officedocument.drawingml.chartshapes+xml"/>
  <Override PartName="/ppt/notesSlides/notesSlide47.xml" ContentType="application/vnd.openxmlformats-officedocument.presentationml.notesSlide+xml"/>
  <Override PartName="/ppt/charts/chart4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8.xml" ContentType="application/vnd.openxmlformats-officedocument.presentationml.notesSlide+xml"/>
  <Override PartName="/ppt/charts/chart4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0.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9.xml" ContentType="application/vnd.openxmlformats-officedocument.presentationml.notesSlide+xml"/>
  <Override PartName="/ppt/charts/chart51.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21.xml" ContentType="application/vnd.openxmlformats-officedocument.drawingml.chartshapes+xml"/>
  <Override PartName="/ppt/notesSlides/notesSlide50.xml" ContentType="application/vnd.openxmlformats-officedocument.presentationml.notesSlide+xml"/>
  <Override PartName="/ppt/charts/chart52.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22.xml" ContentType="application/vnd.openxmlformats-officedocument.drawingml.chartshapes+xml"/>
  <Override PartName="/ppt/notesSlides/notesSlide51.xml" ContentType="application/vnd.openxmlformats-officedocument.presentationml.notesSlide+xml"/>
  <Override PartName="/ppt/charts/chart53.xml" ContentType="application/vnd.openxmlformats-officedocument.drawingml.chart+xml"/>
  <Override PartName="/ppt/notesSlides/notesSlide52.xml" ContentType="application/vnd.openxmlformats-officedocument.presentationml.notesSlide+xml"/>
  <Override PartName="/ppt/charts/chart54.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3.xml" ContentType="application/vnd.openxmlformats-officedocument.presentationml.notesSlide+xml"/>
  <Override PartName="/ppt/charts/chart55.xml" ContentType="application/vnd.openxmlformats-officedocument.drawingml.chart+xml"/>
  <Override PartName="/ppt/drawings/drawing23.xml" ContentType="application/vnd.openxmlformats-officedocument.drawingml.chartshapes+xml"/>
  <Override PartName="/ppt/notesSlides/notesSlide54.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5.xml" ContentType="application/vnd.openxmlformats-officedocument.presentationml.notesSlid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6.xml" ContentType="application/vnd.openxmlformats-officedocument.presentationml.notesSlid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7.xml" ContentType="application/vnd.openxmlformats-officedocument.presentationml.notesSlide+xml"/>
  <Override PartName="/ppt/charts/chart60.xml" ContentType="application/vnd.openxmlformats-officedocument.drawingml.chart+xml"/>
  <Override PartName="/ppt/drawings/drawing24.xml" ContentType="application/vnd.openxmlformats-officedocument.drawingml.chartshapes+xml"/>
  <Override PartName="/ppt/notesSlides/notesSlide58.xml" ContentType="application/vnd.openxmlformats-officedocument.presentationml.notesSlide+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9.xml" ContentType="application/vnd.openxmlformats-officedocument.presentationml.notesSlid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0.xml" ContentType="application/vnd.openxmlformats-officedocument.presentationml.notesSlid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3.xml" ContentType="application/vnd.openxmlformats-officedocument.presentationml.notesSlide+xml"/>
  <Override PartName="/ppt/charts/chart65.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4.xml" ContentType="application/vnd.openxmlformats-officedocument.presentationml.notesSlide+xml"/>
  <Override PartName="/ppt/charts/chart6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7.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5.xml" ContentType="application/vnd.openxmlformats-officedocument.presentationml.notesSlide+xml"/>
  <Override PartName="/ppt/charts/chart6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9.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6.xml" ContentType="application/vnd.openxmlformats-officedocument.presentationml.notesSlide+xml"/>
  <Override PartName="/ppt/charts/chart70.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25.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71.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9.xml" ContentType="application/vnd.openxmlformats-officedocument.presentationml.notesSlide+xml"/>
  <Override PartName="/ppt/charts/chart72.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26.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73.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27.xml" ContentType="application/vnd.openxmlformats-officedocument.drawingml.chartshapes+xml"/>
  <Override PartName="/ppt/notesSlides/notesSlide72.xml" ContentType="application/vnd.openxmlformats-officedocument.presentationml.notesSlide+xml"/>
  <Override PartName="/ppt/charts/chart7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75.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28.xml" ContentType="application/vnd.openxmlformats-officedocument.drawingml.chartshapes+xml"/>
  <Override PartName="/ppt/notesSlides/notesSlide73.xml" ContentType="application/vnd.openxmlformats-officedocument.presentationml.notesSlide+xml"/>
  <Override PartName="/ppt/charts/chart7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74.xml" ContentType="application/vnd.openxmlformats-officedocument.presentationml.notesSlide+xml"/>
  <Override PartName="/ppt/charts/chart7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9.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03" r:id="rId8"/>
  </p:sldMasterIdLst>
  <p:notesMasterIdLst>
    <p:notesMasterId r:id="rId84"/>
  </p:notesMasterIdLst>
  <p:handoutMasterIdLst>
    <p:handoutMasterId r:id="rId85"/>
  </p:handoutMasterIdLst>
  <p:sldIdLst>
    <p:sldId id="1403" r:id="rId9"/>
    <p:sldId id="1389" r:id="rId10"/>
    <p:sldId id="456" r:id="rId11"/>
    <p:sldId id="473" r:id="rId12"/>
    <p:sldId id="470" r:id="rId13"/>
    <p:sldId id="1391" r:id="rId14"/>
    <p:sldId id="333" r:id="rId15"/>
    <p:sldId id="571" r:id="rId16"/>
    <p:sldId id="393" r:id="rId17"/>
    <p:sldId id="341" r:id="rId18"/>
    <p:sldId id="1378" r:id="rId19"/>
    <p:sldId id="489" r:id="rId20"/>
    <p:sldId id="488" r:id="rId21"/>
    <p:sldId id="1400" r:id="rId22"/>
    <p:sldId id="472" r:id="rId23"/>
    <p:sldId id="564" r:id="rId24"/>
    <p:sldId id="570" r:id="rId25"/>
    <p:sldId id="516" r:id="rId26"/>
    <p:sldId id="1397" r:id="rId27"/>
    <p:sldId id="1395" r:id="rId28"/>
    <p:sldId id="499" r:id="rId29"/>
    <p:sldId id="481" r:id="rId30"/>
    <p:sldId id="1398" r:id="rId31"/>
    <p:sldId id="1392" r:id="rId32"/>
    <p:sldId id="1399" r:id="rId33"/>
    <p:sldId id="1393" r:id="rId34"/>
    <p:sldId id="1394" r:id="rId35"/>
    <p:sldId id="447" r:id="rId36"/>
    <p:sldId id="493" r:id="rId37"/>
    <p:sldId id="544" r:id="rId38"/>
    <p:sldId id="490" r:id="rId39"/>
    <p:sldId id="477" r:id="rId40"/>
    <p:sldId id="524" r:id="rId41"/>
    <p:sldId id="538" r:id="rId42"/>
    <p:sldId id="539" r:id="rId43"/>
    <p:sldId id="540" r:id="rId44"/>
    <p:sldId id="545" r:id="rId45"/>
    <p:sldId id="479" r:id="rId46"/>
    <p:sldId id="368" r:id="rId47"/>
    <p:sldId id="507" r:id="rId48"/>
    <p:sldId id="494" r:id="rId49"/>
    <p:sldId id="509" r:id="rId50"/>
    <p:sldId id="369" r:id="rId51"/>
    <p:sldId id="496" r:id="rId52"/>
    <p:sldId id="497" r:id="rId53"/>
    <p:sldId id="436" r:id="rId54"/>
    <p:sldId id="498" r:id="rId55"/>
    <p:sldId id="437" r:id="rId56"/>
    <p:sldId id="438" r:id="rId57"/>
    <p:sldId id="501" r:id="rId58"/>
    <p:sldId id="439" r:id="rId59"/>
    <p:sldId id="502" r:id="rId60"/>
    <p:sldId id="485" r:id="rId61"/>
    <p:sldId id="452" r:id="rId62"/>
    <p:sldId id="441" r:id="rId63"/>
    <p:sldId id="442" r:id="rId64"/>
    <p:sldId id="443" r:id="rId65"/>
    <p:sldId id="458" r:id="rId66"/>
    <p:sldId id="425" r:id="rId67"/>
    <p:sldId id="382" r:id="rId68"/>
    <p:sldId id="511" r:id="rId69"/>
    <p:sldId id="383" r:id="rId70"/>
    <p:sldId id="559" r:id="rId71"/>
    <p:sldId id="561" r:id="rId72"/>
    <p:sldId id="428" r:id="rId73"/>
    <p:sldId id="1390" r:id="rId74"/>
    <p:sldId id="460" r:id="rId75"/>
    <p:sldId id="1380" r:id="rId76"/>
    <p:sldId id="462" r:id="rId77"/>
    <p:sldId id="463" r:id="rId78"/>
    <p:sldId id="464" r:id="rId79"/>
    <p:sldId id="1381" r:id="rId80"/>
    <p:sldId id="1401" r:id="rId81"/>
    <p:sldId id="1402" r:id="rId82"/>
    <p:sldId id="361" r:id="rId83"/>
  </p:sldIdLst>
  <p:sldSz cx="9144000" cy="5143500" type="screen16x9"/>
  <p:notesSz cx="7010400" cy="9296400"/>
  <p:embeddedFontLs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Cambria Math" panose="02040503050406030204" pitchFamily="18" charset="0"/>
      <p:regular r:id="rId92"/>
    </p:embeddedFont>
    <p:embeddedFont>
      <p:font typeface="Myriad Pro" panose="020B0503030403020204" pitchFamily="34" charset="0"/>
      <p:regular r:id="rId93"/>
      <p:bold r:id="rId94"/>
      <p:italic r:id="rId95"/>
      <p:boldItalic r:id="rId96"/>
    </p:embeddedFont>
    <p:embeddedFont>
      <p:font typeface="Myriad Web Pro" panose="020B0604020202020204" charset="0"/>
      <p:regular r:id="rId97"/>
      <p:bold r:id="rId98"/>
      <p:italic r:id="rId99"/>
      <p:boldItalic r:id="rId100"/>
    </p:embeddedFont>
    <p:embeddedFont>
      <p:font typeface="Segoe UI" panose="020B0502040204020203" pitchFamily="34" charset="0"/>
      <p:regular r:id="rId101"/>
      <p:bold r:id="rId102"/>
      <p:italic r:id="rId103"/>
      <p:boldItalic r:id="rId10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66666"/>
    <a:srgbClr val="DFBFE0"/>
    <a:srgbClr val="CA98CC"/>
    <a:srgbClr val="9A4E9E"/>
    <a:srgbClr val="00788A"/>
    <a:srgbClr val="3182E1"/>
    <a:srgbClr val="9ECAF7"/>
    <a:srgbClr val="DEEBF7"/>
    <a:srgbClr val="4F8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2EAC0-B7FF-4700-AC6C-E3F337136A34}" v="217" dt="2021-10-06T20:53:10.927"/>
    <p1510:client id="{E4D6F5FD-28DF-2212-30DE-F05385BA313F}" v="12" dt="2021-10-05T21:11:21.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06" autoAdjust="0"/>
  </p:normalViewPr>
  <p:slideViewPr>
    <p:cSldViewPr snapToGrid="0">
      <p:cViewPr varScale="1">
        <p:scale>
          <a:sx n="118" d="100"/>
          <a:sy n="118" d="100"/>
        </p:scale>
        <p:origin x="1404" y="10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89" Type="http://schemas.openxmlformats.org/officeDocument/2006/relationships/font" Target="fonts/font4.fntdata"/><Relationship Id="rId16" Type="http://schemas.openxmlformats.org/officeDocument/2006/relationships/slide" Target="slides/slide8.xml"/><Relationship Id="rId107" Type="http://schemas.openxmlformats.org/officeDocument/2006/relationships/viewProps" Target="viewProp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font" Target="fonts/font17.fntdata"/><Relationship Id="rId5" Type="http://schemas.openxmlformats.org/officeDocument/2006/relationships/slideMaster" Target="slideMasters/slideMaster2.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handoutMaster" Target="handoutMasters/handoutMaster1.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18.fntdata"/><Relationship Id="rId108" Type="http://schemas.openxmlformats.org/officeDocument/2006/relationships/theme" Target="theme/theme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ableStyles" Target="tableStyle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12.fntdata"/><Relationship Id="rId104" Type="http://schemas.openxmlformats.org/officeDocument/2006/relationships/font" Target="fonts/font19.fntdata"/><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2.fntdata"/><Relationship Id="rId110"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15.fntdata"/><Relationship Id="rId105"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5.xml"/><Relationship Id="rId1" Type="http://schemas.microsoft.com/office/2011/relationships/chartStyle" Target="style2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4.xml"/><Relationship Id="rId1" Type="http://schemas.microsoft.com/office/2011/relationships/chartStyle" Target="style3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7.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18.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2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0.xml"/><Relationship Id="rId1" Type="http://schemas.microsoft.com/office/2011/relationships/chartStyle" Target="style4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2.xml"/><Relationship Id="rId1" Type="http://schemas.microsoft.com/office/2011/relationships/chartStyle" Target="style4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22.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5.xml"/><Relationship Id="rId1" Type="http://schemas.microsoft.com/office/2011/relationships/chartStyle" Target="style45.xm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4.xml"/><Relationship Id="rId1" Type="http://schemas.microsoft.com/office/2011/relationships/chartStyle" Target="style5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5.xml"/><Relationship Id="rId1" Type="http://schemas.microsoft.com/office/2011/relationships/chartStyle" Target="style5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6.xml"/><Relationship Id="rId1" Type="http://schemas.microsoft.com/office/2011/relationships/chartStyle" Target="style5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7.xml"/><Relationship Id="rId1" Type="http://schemas.microsoft.com/office/2011/relationships/chartStyle" Target="style5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8.xml"/><Relationship Id="rId1" Type="http://schemas.microsoft.com/office/2011/relationships/chartStyle" Target="style58.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25.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0.xml"/><Relationship Id="rId1" Type="http://schemas.microsoft.com/office/2011/relationships/chartStyle" Target="style6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2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2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3.xml"/><Relationship Id="rId1" Type="http://schemas.microsoft.com/office/2011/relationships/chartStyle" Target="style6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5.xml"/><Relationship Id="rId1" Type="http://schemas.microsoft.com/office/2011/relationships/chartStyle" Target="style6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6.xml"/><Relationship Id="rId1" Type="http://schemas.microsoft.com/office/2011/relationships/chartStyle" Target="style66.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7.xml"/><Relationship Id="rId1" Type="http://schemas.microsoft.com/office/2011/relationships/chartStyle" Target="style67.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8.xml"/><Relationship Id="rId1" Type="http://schemas.microsoft.com/office/2011/relationships/chartStyle" Target="style6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dc.gov\project\NCHHSTP_DTBE_SURV_DATA\Surveillance%20Team%20Documentation\Reported_TB_US_2020\3_Checked%20Tables\Table%2006A%20--%20TB%20cases%20among%20Non-US-Born%20by%20Top%2030%20Countries.xlsx" TargetMode="External"/><Relationship Id="rId4"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75261776808219E-2"/>
          <c:y val="0.11178525169490863"/>
          <c:w val="0.90582448980883168"/>
          <c:h val="0.67554538589821223"/>
        </c:manualLayout>
      </c:layout>
      <c:lineChart>
        <c:grouping val="standard"/>
        <c:varyColors val="0"/>
        <c:ser>
          <c:idx val="0"/>
          <c:order val="0"/>
          <c:tx>
            <c:strRef>
              <c:f>Sheet1!$B$1</c:f>
              <c:strCache>
                <c:ptCount val="1"/>
                <c:pt idx="0">
                  <c:v>Series 1</c:v>
                </c:pt>
              </c:strCache>
            </c:strRef>
          </c:tx>
          <c:spPr>
            <a:ln w="31750" cap="rnd">
              <a:solidFill>
                <a:srgbClr val="9A4E9E"/>
              </a:solidFill>
              <a:round/>
            </a:ln>
            <a:effectLst/>
          </c:spPr>
          <c:marker>
            <c:symbol val="none"/>
          </c:marker>
          <c:dPt>
            <c:idx val="37"/>
            <c:marker>
              <c:symbol val="none"/>
            </c:marker>
            <c:bubble3D val="0"/>
            <c:extLst>
              <c:ext xmlns:c16="http://schemas.microsoft.com/office/drawing/2014/chart" uri="{C3380CC4-5D6E-409C-BE32-E72D297353CC}">
                <c16:uniqueId val="{00000002-8C7D-4BD5-91DF-0EEB04C4E24A}"/>
              </c:ext>
            </c:extLst>
          </c:dPt>
          <c:dPt>
            <c:idx val="38"/>
            <c:marker>
              <c:symbol val="none"/>
            </c:marker>
            <c:bubble3D val="0"/>
            <c:spPr>
              <a:ln w="31750" cap="rnd">
                <a:solidFill>
                  <a:srgbClr val="9A4E9E"/>
                </a:solidFill>
                <a:round/>
              </a:ln>
              <a:effectLst/>
            </c:spPr>
            <c:extLst>
              <c:ext xmlns:c16="http://schemas.microsoft.com/office/drawing/2014/chart" uri="{C3380CC4-5D6E-409C-BE32-E72D297353CC}">
                <c16:uniqueId val="{00000000-0127-4A0E-8835-2AA2C46BF768}"/>
              </c:ext>
            </c:extLst>
          </c:dPt>
          <c:cat>
            <c:numRef>
              <c:f>Sheet1!$A$2:$A$40</c:f>
              <c:numCache>
                <c:formatCode>General</c:formatCode>
                <c:ptCount val="39"/>
                <c:pt idx="3">
                  <c:v>1985</c:v>
                </c:pt>
                <c:pt idx="8">
                  <c:v>1990</c:v>
                </c:pt>
                <c:pt idx="13">
                  <c:v>1995</c:v>
                </c:pt>
                <c:pt idx="18">
                  <c:v>2000</c:v>
                </c:pt>
                <c:pt idx="23">
                  <c:v>2005</c:v>
                </c:pt>
                <c:pt idx="28">
                  <c:v>2010</c:v>
                </c:pt>
                <c:pt idx="33">
                  <c:v>2015</c:v>
                </c:pt>
                <c:pt idx="38">
                  <c:v>2020</c:v>
                </c:pt>
              </c:numCache>
            </c:numRef>
          </c:cat>
          <c:val>
            <c:numRef>
              <c:f>Sheet1!$B$2:$B$40</c:f>
              <c:numCache>
                <c:formatCode>#,##0</c:formatCode>
                <c:ptCount val="39"/>
                <c:pt idx="0">
                  <c:v>25520</c:v>
                </c:pt>
                <c:pt idx="1">
                  <c:v>23846</c:v>
                </c:pt>
                <c:pt idx="2">
                  <c:v>22255</c:v>
                </c:pt>
                <c:pt idx="3">
                  <c:v>22201</c:v>
                </c:pt>
                <c:pt idx="4">
                  <c:v>22768</c:v>
                </c:pt>
                <c:pt idx="5">
                  <c:v>22517</c:v>
                </c:pt>
                <c:pt idx="6">
                  <c:v>22436</c:v>
                </c:pt>
                <c:pt idx="7">
                  <c:v>23495</c:v>
                </c:pt>
                <c:pt idx="8">
                  <c:v>25701</c:v>
                </c:pt>
                <c:pt idx="9">
                  <c:v>26283</c:v>
                </c:pt>
                <c:pt idx="10">
                  <c:v>26673</c:v>
                </c:pt>
                <c:pt idx="11">
                  <c:v>25105</c:v>
                </c:pt>
                <c:pt idx="12">
                  <c:v>24208</c:v>
                </c:pt>
                <c:pt idx="13">
                  <c:v>22727</c:v>
                </c:pt>
                <c:pt idx="14">
                  <c:v>21212</c:v>
                </c:pt>
                <c:pt idx="15">
                  <c:v>19753</c:v>
                </c:pt>
                <c:pt idx="16">
                  <c:v>18288</c:v>
                </c:pt>
                <c:pt idx="17">
                  <c:v>17500</c:v>
                </c:pt>
                <c:pt idx="18">
                  <c:v>16308</c:v>
                </c:pt>
                <c:pt idx="19">
                  <c:v>15949</c:v>
                </c:pt>
                <c:pt idx="20">
                  <c:v>15060</c:v>
                </c:pt>
                <c:pt idx="21">
                  <c:v>14838</c:v>
                </c:pt>
                <c:pt idx="22">
                  <c:v>14502</c:v>
                </c:pt>
                <c:pt idx="23">
                  <c:v>14063</c:v>
                </c:pt>
                <c:pt idx="24">
                  <c:v>13730</c:v>
                </c:pt>
                <c:pt idx="25">
                  <c:v>13288</c:v>
                </c:pt>
                <c:pt idx="26">
                  <c:v>12893</c:v>
                </c:pt>
                <c:pt idx="27">
                  <c:v>11499</c:v>
                </c:pt>
                <c:pt idx="28">
                  <c:v>11076</c:v>
                </c:pt>
                <c:pt idx="29">
                  <c:v>10480</c:v>
                </c:pt>
                <c:pt idx="30">
                  <c:v>9925</c:v>
                </c:pt>
                <c:pt idx="31">
                  <c:v>9545</c:v>
                </c:pt>
                <c:pt idx="32">
                  <c:v>9383</c:v>
                </c:pt>
                <c:pt idx="33">
                  <c:v>9536</c:v>
                </c:pt>
                <c:pt idx="34">
                  <c:v>9242</c:v>
                </c:pt>
                <c:pt idx="35">
                  <c:v>9071</c:v>
                </c:pt>
                <c:pt idx="36">
                  <c:v>9006</c:v>
                </c:pt>
                <c:pt idx="37">
                  <c:v>8904</c:v>
                </c:pt>
                <c:pt idx="38">
                  <c:v>7174</c:v>
                </c:pt>
              </c:numCache>
            </c:numRef>
          </c:val>
          <c:smooth val="0"/>
          <c:extLst>
            <c:ext xmlns:c16="http://schemas.microsoft.com/office/drawing/2014/chart" uri="{C3380CC4-5D6E-409C-BE32-E72D297353CC}">
              <c16:uniqueId val="{00000000-BDED-4471-BE79-EAF00B921CF3}"/>
            </c:ext>
          </c:extLst>
        </c:ser>
        <c:ser>
          <c:idx val="1"/>
          <c:order val="1"/>
          <c:tx>
            <c:strRef>
              <c:f>Sheet1!$C$1</c:f>
              <c:strCache>
                <c:ptCount val="1"/>
                <c:pt idx="0">
                  <c:v>Series 2</c:v>
                </c:pt>
              </c:strCache>
            </c:strRef>
          </c:tx>
          <c:spPr>
            <a:ln w="31750" cap="rnd">
              <a:solidFill>
                <a:srgbClr val="00788A"/>
              </a:solidFill>
              <a:prstDash val="dash"/>
              <a:round/>
            </a:ln>
            <a:effectLst/>
          </c:spPr>
          <c:marker>
            <c:symbol val="none"/>
          </c:marker>
          <c:cat>
            <c:numRef>
              <c:f>Sheet1!$A$2:$A$40</c:f>
              <c:numCache>
                <c:formatCode>General</c:formatCode>
                <c:ptCount val="39"/>
                <c:pt idx="3">
                  <c:v>1985</c:v>
                </c:pt>
                <c:pt idx="8">
                  <c:v>1990</c:v>
                </c:pt>
                <c:pt idx="13">
                  <c:v>1995</c:v>
                </c:pt>
                <c:pt idx="18">
                  <c:v>2000</c:v>
                </c:pt>
                <c:pt idx="23">
                  <c:v>2005</c:v>
                </c:pt>
                <c:pt idx="28">
                  <c:v>2010</c:v>
                </c:pt>
                <c:pt idx="33">
                  <c:v>2015</c:v>
                </c:pt>
                <c:pt idx="38">
                  <c:v>2020</c:v>
                </c:pt>
              </c:numCache>
            </c:numRef>
          </c:cat>
          <c:val>
            <c:numRef>
              <c:f>Sheet1!$C$2:$C$40</c:f>
              <c:numCache>
                <c:formatCode>General</c:formatCode>
                <c:ptCount val="39"/>
                <c:pt idx="0">
                  <c:v>330</c:v>
                </c:pt>
                <c:pt idx="1">
                  <c:v>330</c:v>
                </c:pt>
                <c:pt idx="2">
                  <c:v>330</c:v>
                </c:pt>
                <c:pt idx="3">
                  <c:v>330</c:v>
                </c:pt>
                <c:pt idx="4">
                  <c:v>330</c:v>
                </c:pt>
                <c:pt idx="5">
                  <c:v>330</c:v>
                </c:pt>
                <c:pt idx="6">
                  <c:v>330</c:v>
                </c:pt>
                <c:pt idx="7">
                  <c:v>330</c:v>
                </c:pt>
                <c:pt idx="8">
                  <c:v>330</c:v>
                </c:pt>
                <c:pt idx="9">
                  <c:v>330</c:v>
                </c:pt>
                <c:pt idx="10">
                  <c:v>330</c:v>
                </c:pt>
                <c:pt idx="11">
                  <c:v>330</c:v>
                </c:pt>
                <c:pt idx="12">
                  <c:v>330</c:v>
                </c:pt>
                <c:pt idx="13">
                  <c:v>330</c:v>
                </c:pt>
                <c:pt idx="14">
                  <c:v>330</c:v>
                </c:pt>
                <c:pt idx="15">
                  <c:v>330</c:v>
                </c:pt>
                <c:pt idx="16">
                  <c:v>330</c:v>
                </c:pt>
                <c:pt idx="17">
                  <c:v>330</c:v>
                </c:pt>
                <c:pt idx="18">
                  <c:v>330</c:v>
                </c:pt>
                <c:pt idx="19">
                  <c:v>330</c:v>
                </c:pt>
                <c:pt idx="20">
                  <c:v>330</c:v>
                </c:pt>
                <c:pt idx="21">
                  <c:v>330</c:v>
                </c:pt>
                <c:pt idx="22">
                  <c:v>330</c:v>
                </c:pt>
                <c:pt idx="23">
                  <c:v>330</c:v>
                </c:pt>
                <c:pt idx="24">
                  <c:v>330</c:v>
                </c:pt>
                <c:pt idx="25">
                  <c:v>330</c:v>
                </c:pt>
                <c:pt idx="26">
                  <c:v>330</c:v>
                </c:pt>
                <c:pt idx="27">
                  <c:v>330</c:v>
                </c:pt>
                <c:pt idx="28">
                  <c:v>330</c:v>
                </c:pt>
                <c:pt idx="29">
                  <c:v>330</c:v>
                </c:pt>
                <c:pt idx="30">
                  <c:v>330</c:v>
                </c:pt>
                <c:pt idx="31">
                  <c:v>330</c:v>
                </c:pt>
                <c:pt idx="32">
                  <c:v>330</c:v>
                </c:pt>
                <c:pt idx="33">
                  <c:v>330</c:v>
                </c:pt>
                <c:pt idx="34">
                  <c:v>330</c:v>
                </c:pt>
                <c:pt idx="35">
                  <c:v>330</c:v>
                </c:pt>
                <c:pt idx="36">
                  <c:v>330</c:v>
                </c:pt>
                <c:pt idx="37">
                  <c:v>330</c:v>
                </c:pt>
                <c:pt idx="38">
                  <c:v>330</c:v>
                </c:pt>
              </c:numCache>
            </c:numRef>
          </c:val>
          <c:smooth val="0"/>
          <c:extLst>
            <c:ext xmlns:c16="http://schemas.microsoft.com/office/drawing/2014/chart" uri="{C3380CC4-5D6E-409C-BE32-E72D297353CC}">
              <c16:uniqueId val="{00000003-BDED-4471-BE79-EAF00B921CF3}"/>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MarkSkip val="1"/>
        <c:noMultiLvlLbl val="0"/>
      </c:catAx>
      <c:valAx>
        <c:axId val="786945232"/>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77152155311482"/>
          <c:y val="0.10948916038596085"/>
          <c:w val="0.76598880612717246"/>
          <c:h val="0.85940973637853191"/>
        </c:manualLayout>
      </c:layout>
      <c:pieChart>
        <c:varyColors val="1"/>
        <c:ser>
          <c:idx val="0"/>
          <c:order val="0"/>
          <c:tx>
            <c:strRef>
              <c:f>Sheet1!$B$1</c:f>
              <c:strCache>
                <c:ptCount val="1"/>
                <c:pt idx="0">
                  <c:v>Column1</c:v>
                </c:pt>
              </c:strCache>
            </c:strRef>
          </c:tx>
          <c:spPr>
            <a:effectLst/>
          </c:spPr>
          <c:dPt>
            <c:idx val="0"/>
            <c:bubble3D val="0"/>
            <c:spPr>
              <a:solidFill>
                <a:schemeClr val="bg1">
                  <a:lumMod val="65000"/>
                </a:schemeClr>
              </a:solidFill>
              <a:ln>
                <a:noFill/>
              </a:ln>
              <a:effectLst/>
            </c:spPr>
            <c:extLst>
              <c:ext xmlns:c16="http://schemas.microsoft.com/office/drawing/2014/chart" uri="{C3380CC4-5D6E-409C-BE32-E72D297353CC}">
                <c16:uniqueId val="{00000001-0CC7-4C57-8D1A-8039F323973A}"/>
              </c:ext>
            </c:extLst>
          </c:dPt>
          <c:dPt>
            <c:idx val="1"/>
            <c:bubble3D val="0"/>
            <c:spPr>
              <a:solidFill>
                <a:srgbClr val="4F81BC"/>
              </a:solidFill>
              <a:ln>
                <a:noFill/>
              </a:ln>
              <a:effectLst/>
            </c:spPr>
            <c:extLst>
              <c:ext xmlns:c16="http://schemas.microsoft.com/office/drawing/2014/chart" uri="{C3380CC4-5D6E-409C-BE32-E72D297353CC}">
                <c16:uniqueId val="{00000003-0CC7-4C57-8D1A-8039F323973A}"/>
              </c:ext>
            </c:extLst>
          </c:dPt>
          <c:dPt>
            <c:idx val="2"/>
            <c:bubble3D val="0"/>
            <c:spPr>
              <a:solidFill>
                <a:srgbClr val="C0504E"/>
              </a:solidFill>
              <a:ln>
                <a:noFill/>
              </a:ln>
              <a:effectLst/>
            </c:spPr>
            <c:extLst>
              <c:ext xmlns:c16="http://schemas.microsoft.com/office/drawing/2014/chart" uri="{C3380CC4-5D6E-409C-BE32-E72D297353CC}">
                <c16:uniqueId val="{00000005-0CC7-4C57-8D1A-8039F323973A}"/>
              </c:ext>
            </c:extLst>
          </c:dPt>
          <c:dPt>
            <c:idx val="3"/>
            <c:bubble3D val="0"/>
            <c:spPr>
              <a:solidFill>
                <a:srgbClr val="9BBB58"/>
              </a:solidFill>
              <a:ln>
                <a:noFill/>
              </a:ln>
              <a:effectLst/>
            </c:spPr>
            <c:extLst>
              <c:ext xmlns:c16="http://schemas.microsoft.com/office/drawing/2014/chart" uri="{C3380CC4-5D6E-409C-BE32-E72D297353CC}">
                <c16:uniqueId val="{00000007-0CC7-4C57-8D1A-8039F323973A}"/>
              </c:ext>
            </c:extLst>
          </c:dPt>
          <c:dPt>
            <c:idx val="4"/>
            <c:bubble3D val="0"/>
            <c:spPr>
              <a:solidFill>
                <a:srgbClr val="8064A1"/>
              </a:solidFill>
              <a:ln>
                <a:noFill/>
              </a:ln>
              <a:effectLst/>
            </c:spPr>
            <c:extLst>
              <c:ext xmlns:c16="http://schemas.microsoft.com/office/drawing/2014/chart" uri="{C3380CC4-5D6E-409C-BE32-E72D297353CC}">
                <c16:uniqueId val="{00000009-0CC7-4C57-8D1A-8039F323973A}"/>
              </c:ext>
            </c:extLst>
          </c:dPt>
          <c:dPt>
            <c:idx val="5"/>
            <c:bubble3D val="0"/>
            <c:spPr>
              <a:solidFill>
                <a:srgbClr val="4AACC5"/>
              </a:solidFill>
              <a:ln>
                <a:noFill/>
              </a:ln>
              <a:effectLst/>
            </c:spPr>
            <c:extLst>
              <c:ext xmlns:c16="http://schemas.microsoft.com/office/drawing/2014/chart" uri="{C3380CC4-5D6E-409C-BE32-E72D297353CC}">
                <c16:uniqueId val="{0000000B-0CC7-4C57-8D1A-8039F323973A}"/>
              </c:ext>
            </c:extLst>
          </c:dPt>
          <c:dPt>
            <c:idx val="6"/>
            <c:bubble3D val="0"/>
            <c:spPr>
              <a:solidFill>
                <a:srgbClr val="F79647"/>
              </a:solidFill>
              <a:ln>
                <a:noFill/>
              </a:ln>
              <a:effectLst/>
            </c:spPr>
            <c:extLst>
              <c:ext xmlns:c16="http://schemas.microsoft.com/office/drawing/2014/chart" uri="{C3380CC4-5D6E-409C-BE32-E72D297353CC}">
                <c16:uniqueId val="{0000000D-0CC7-4C57-8D1A-8039F323973A}"/>
              </c:ext>
            </c:extLst>
          </c:dPt>
          <c:dPt>
            <c:idx val="7"/>
            <c:bubble3D val="0"/>
            <c:spPr>
              <a:solidFill>
                <a:srgbClr val="2C4D76"/>
              </a:solidFill>
              <a:ln>
                <a:noFill/>
              </a:ln>
              <a:effectLst/>
            </c:spPr>
            <c:extLst>
              <c:ext xmlns:c16="http://schemas.microsoft.com/office/drawing/2014/chart" uri="{C3380CC4-5D6E-409C-BE32-E72D297353CC}">
                <c16:uniqueId val="{0000000F-0CC7-4C57-8D1A-8039F323973A}"/>
              </c:ext>
            </c:extLst>
          </c:dPt>
          <c:dLbls>
            <c:dLbl>
              <c:idx val="0"/>
              <c:layout>
                <c:manualLayout>
                  <c:x val="-0.11518809353476693"/>
                  <c:y val="-0.21338994411623344"/>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fld id="{336908C4-606F-4050-9FED-14D09F7A5A85}" type="CELLRANGE">
                      <a:rPr lang="en-US" baseline="0" dirty="0"/>
                      <a:pPr>
                        <a:defRPr sz="1800">
                          <a:solidFill>
                            <a:schemeClr val="bg1"/>
                          </a:solidFill>
                          <a:latin typeface="Calibri" panose="020F0502020204030204" pitchFamily="34" charset="0"/>
                          <a:cs typeface="Calibri" panose="020F0502020204030204" pitchFamily="34" charset="0"/>
                        </a:defRPr>
                      </a:pPr>
                      <a:t>[CELLRANGE]</a:t>
                    </a:fld>
                    <a:r>
                      <a:rPr lang="en-US" baseline="0" dirty="0"/>
                      <a:t>, </a:t>
                    </a:r>
                    <a:fld id="{087216D9-BE92-4C94-BDCB-38F424AC016B}" type="VALUE">
                      <a:rPr lang="en-US" baseline="0" dirty="0"/>
                      <a:pPr>
                        <a:defRPr sz="1800">
                          <a:solidFill>
                            <a:schemeClr val="bg1"/>
                          </a:solidFill>
                          <a:latin typeface="Calibri" panose="020F0502020204030204" pitchFamily="34" charset="0"/>
                          <a:cs typeface="Calibri" panose="020F0502020204030204" pitchFamily="34" charset="0"/>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CC7-4C57-8D1A-8039F323973A}"/>
                </c:ext>
              </c:extLst>
            </c:dLbl>
            <c:dLbl>
              <c:idx val="1"/>
              <c:tx>
                <c:rich>
                  <a:bodyPr rot="0" spcFirstLastPara="1" vertOverflow="ellipsis" vert="horz" wrap="square" lIns="38100" tIns="19050" rIns="38100" bIns="19050" anchor="ctr" anchorCtr="1">
                    <a:spAutoFit/>
                  </a:bodyPr>
                  <a:lstStyle/>
                  <a:p>
                    <a:pPr>
                      <a:defRPr sz="1800" b="1" i="0" u="none" strike="noStrike" kern="1200" spc="0" baseline="0">
                        <a:solidFill>
                          <a:srgbClr val="4F81BC"/>
                        </a:solidFill>
                        <a:latin typeface="Calibri" panose="020F0502020204030204" pitchFamily="34" charset="0"/>
                        <a:ea typeface="+mn-ea"/>
                        <a:cs typeface="Calibri" panose="020F0502020204030204" pitchFamily="34" charset="0"/>
                      </a:defRPr>
                    </a:pPr>
                    <a:fld id="{CB8622E0-915F-40B8-866A-CC0194178C5D}" type="CELLRANGE">
                      <a:rPr lang="en-US"/>
                      <a:pPr>
                        <a:defRPr sz="1800">
                          <a:solidFill>
                            <a:srgbClr val="4F81BC"/>
                          </a:solidFill>
                          <a:latin typeface="Calibri" panose="020F0502020204030204" pitchFamily="34" charset="0"/>
                          <a:cs typeface="Calibri" panose="020F0502020204030204" pitchFamily="34" charset="0"/>
                        </a:defRPr>
                      </a:pPr>
                      <a:t>[CELLRANGE]</a:t>
                    </a:fld>
                    <a:r>
                      <a:rPr lang="en-US" baseline="0"/>
                      <a:t>, </a:t>
                    </a:r>
                    <a:fld id="{58D9516E-2768-4455-95CB-1B1C66F972A8}" type="VALUE">
                      <a:rPr lang="en-US" baseline="0"/>
                      <a:pPr>
                        <a:defRPr sz="1800">
                          <a:solidFill>
                            <a:srgbClr val="4F81BC"/>
                          </a:solidFill>
                          <a:latin typeface="Calibri" panose="020F0502020204030204" pitchFamily="34" charset="0"/>
                          <a:cs typeface="Calibri" panose="020F0502020204030204" pitchFamily="34" charset="0"/>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4F81BC"/>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C7-4C57-8D1A-8039F323973A}"/>
                </c:ext>
              </c:extLst>
            </c:dLbl>
            <c:dLbl>
              <c:idx val="2"/>
              <c:tx>
                <c:rich>
                  <a:bodyPr rot="0" spcFirstLastPara="1" vertOverflow="ellipsis" vert="horz" wrap="square" lIns="38100" tIns="19050" rIns="38100" bIns="19050" anchor="ctr" anchorCtr="1">
                    <a:spAutoFit/>
                  </a:bodyPr>
                  <a:lstStyle/>
                  <a:p>
                    <a:pPr>
                      <a:defRPr sz="1800" b="1" i="0" u="none" strike="noStrike" kern="1200" spc="0" baseline="0">
                        <a:solidFill>
                          <a:srgbClr val="C0504E"/>
                        </a:solidFill>
                        <a:latin typeface="Calibri" panose="020F0502020204030204" pitchFamily="34" charset="0"/>
                        <a:ea typeface="+mn-ea"/>
                        <a:cs typeface="Calibri" panose="020F0502020204030204" pitchFamily="34" charset="0"/>
                      </a:defRPr>
                    </a:pPr>
                    <a:fld id="{EED2ED55-C481-4B6B-9C6A-016A3D34E20E}" type="CELLRANGE">
                      <a:rPr lang="en-US"/>
                      <a:pPr>
                        <a:defRPr sz="1800">
                          <a:solidFill>
                            <a:srgbClr val="C0504E"/>
                          </a:solidFill>
                          <a:latin typeface="Calibri" panose="020F0502020204030204" pitchFamily="34" charset="0"/>
                          <a:cs typeface="Calibri" panose="020F0502020204030204" pitchFamily="34" charset="0"/>
                        </a:defRPr>
                      </a:pPr>
                      <a:t>[CELLRANGE]</a:t>
                    </a:fld>
                    <a:r>
                      <a:rPr lang="en-US" baseline="0"/>
                      <a:t>, </a:t>
                    </a:r>
                    <a:fld id="{EF2EAEDD-5CF9-4EA8-98A1-13062CBD9EC8}" type="VALUE">
                      <a:rPr lang="en-US" baseline="0"/>
                      <a:pPr>
                        <a:defRPr sz="1800">
                          <a:solidFill>
                            <a:srgbClr val="C0504E"/>
                          </a:solidFill>
                          <a:latin typeface="Calibri" panose="020F0502020204030204" pitchFamily="34" charset="0"/>
                          <a:cs typeface="Calibri" panose="020F0502020204030204" pitchFamily="34" charset="0"/>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C0504E"/>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CC7-4C57-8D1A-8039F323973A}"/>
                </c:ext>
              </c:extLst>
            </c:dLbl>
            <c:dLbl>
              <c:idx val="3"/>
              <c:tx>
                <c:rich>
                  <a:bodyPr rot="0" spcFirstLastPara="1" vertOverflow="ellipsis" vert="horz" wrap="square" lIns="38100" tIns="19050" rIns="38100" bIns="19050" anchor="ctr" anchorCtr="1">
                    <a:spAutoFit/>
                  </a:bodyPr>
                  <a:lstStyle/>
                  <a:p>
                    <a:pPr>
                      <a:defRPr sz="1800" b="1" i="0" u="none" strike="noStrike" kern="1200" spc="0" baseline="0">
                        <a:solidFill>
                          <a:srgbClr val="9BBB58"/>
                        </a:solidFill>
                        <a:latin typeface="Calibri" panose="020F0502020204030204" pitchFamily="34" charset="0"/>
                        <a:ea typeface="+mn-ea"/>
                        <a:cs typeface="Calibri" panose="020F0502020204030204" pitchFamily="34" charset="0"/>
                      </a:defRPr>
                    </a:pPr>
                    <a:fld id="{FCDEE554-98E1-4E85-836F-3993927EC89A}" type="CELLRANGE">
                      <a:rPr lang="en-US"/>
                      <a:pPr>
                        <a:defRPr sz="1800">
                          <a:solidFill>
                            <a:srgbClr val="9BBB58"/>
                          </a:solidFill>
                          <a:latin typeface="Calibri" panose="020F0502020204030204" pitchFamily="34" charset="0"/>
                          <a:cs typeface="Calibri" panose="020F0502020204030204" pitchFamily="34" charset="0"/>
                        </a:defRPr>
                      </a:pPr>
                      <a:t>[CELLRANGE]</a:t>
                    </a:fld>
                    <a:r>
                      <a:rPr lang="en-US" baseline="0"/>
                      <a:t>, </a:t>
                    </a:r>
                    <a:fld id="{D7206878-64E0-49A8-85E0-67411201FFBC}" type="VALUE">
                      <a:rPr lang="en-US" baseline="0"/>
                      <a:pPr>
                        <a:defRPr sz="1800">
                          <a:solidFill>
                            <a:srgbClr val="9BBB58"/>
                          </a:solidFill>
                          <a:latin typeface="Calibri" panose="020F0502020204030204" pitchFamily="34" charset="0"/>
                          <a:cs typeface="Calibri" panose="020F0502020204030204" pitchFamily="34" charset="0"/>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9BBB58"/>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CC7-4C57-8D1A-8039F323973A}"/>
                </c:ext>
              </c:extLst>
            </c:dLbl>
            <c:dLbl>
              <c:idx val="4"/>
              <c:layout>
                <c:manualLayout>
                  <c:x val="1.4251848111209303E-3"/>
                  <c:y val="3.2897905444287674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fld id="{471734A7-5594-4834-9035-3EE33AD0A5C8}" type="CELLRANGE">
                      <a:rPr lang="en-US" baseline="0" dirty="0">
                        <a:solidFill>
                          <a:srgbClr val="8064A1"/>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[CELLRANGE]</a:t>
                    </a:fld>
                    <a:r>
                      <a:rPr lang="en-US" baseline="0" dirty="0">
                        <a:solidFill>
                          <a:srgbClr val="8064A1"/>
                        </a:solidFill>
                      </a:rPr>
                      <a:t>, </a:t>
                    </a:r>
                    <a:fld id="{BC4A8664-A866-440A-87CC-4428FADE8DC1}" type="VALUE">
                      <a:rPr lang="en-US" baseline="0" dirty="0">
                        <a:solidFill>
                          <a:srgbClr val="8064A1"/>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baseline="0" dirty="0">
                      <a:solidFill>
                        <a:srgbClr val="8064A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465625832877443"/>
                      <c:h val="7.8439157466249881E-2"/>
                    </c:manualLayout>
                  </c15:layout>
                  <c15:dlblFieldTable/>
                  <c15:showDataLabelsRange val="1"/>
                </c:ext>
                <c:ext xmlns:c16="http://schemas.microsoft.com/office/drawing/2014/chart" uri="{C3380CC4-5D6E-409C-BE32-E72D297353CC}">
                  <c16:uniqueId val="{00000009-0CC7-4C57-8D1A-8039F323973A}"/>
                </c:ext>
              </c:extLst>
            </c:dLbl>
            <c:dLbl>
              <c:idx val="5"/>
              <c:tx>
                <c:rich>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fld id="{6D6CBDB4-DFAA-42DA-A18B-E1677A392063}" type="CELLRANGE">
                      <a:rPr lang="en-US"/>
                      <a:pPr>
                        <a:defRPr sz="1800">
                          <a:solidFill>
                            <a:schemeClr val="bg1"/>
                          </a:solidFill>
                          <a:latin typeface="Calibri" panose="020F0502020204030204" pitchFamily="34" charset="0"/>
                          <a:cs typeface="Calibri" panose="020F0502020204030204" pitchFamily="34" charset="0"/>
                        </a:defRPr>
                      </a:pPr>
                      <a:t>[CELLRANGE]</a:t>
                    </a:fld>
                    <a:r>
                      <a:rPr lang="en-US" baseline="0"/>
                      <a:t>, </a:t>
                    </a:r>
                    <a:fld id="{7BEF2EE6-05CE-4F28-82C7-842342E96DD7}" type="VALUE">
                      <a:rPr lang="en-US" baseline="0"/>
                      <a:pPr>
                        <a:defRPr sz="1800">
                          <a:solidFill>
                            <a:schemeClr val="bg1"/>
                          </a:solidFill>
                          <a:latin typeface="Calibri" panose="020F0502020204030204" pitchFamily="34" charset="0"/>
                          <a:cs typeface="Calibri" panose="020F0502020204030204" pitchFamily="34" charset="0"/>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CC7-4C57-8D1A-8039F323973A}"/>
                </c:ext>
              </c:extLst>
            </c:dLbl>
            <c:dLbl>
              <c:idx val="6"/>
              <c:layout>
                <c:manualLayout>
                  <c:x val="-1.697181893419742E-2"/>
                  <c:y val="1.0322301151464123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fld id="{0E2A13EE-20CA-4A44-8BF8-2C67002F7F09}" type="CELLRANGE">
                      <a:rPr lang="en-US" baseline="0" dirty="0">
                        <a:solidFill>
                          <a:srgbClr val="F79647"/>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[CELLRANGE]</a:t>
                    </a:fld>
                    <a:r>
                      <a:rPr lang="en-US" baseline="0" dirty="0">
                        <a:solidFill>
                          <a:srgbClr val="F79647"/>
                        </a:solidFill>
                      </a:rPr>
                      <a:t>, </a:t>
                    </a:r>
                    <a:fld id="{76668AC0-6B1F-4AFE-9152-E731E844531D}" type="VALUE">
                      <a:rPr lang="en-US" baseline="0" dirty="0">
                        <a:solidFill>
                          <a:srgbClr val="F79647"/>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baseline="0" dirty="0">
                      <a:solidFill>
                        <a:srgbClr val="F79647"/>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CC7-4C57-8D1A-8039F323973A}"/>
                </c:ext>
              </c:extLst>
            </c:dLbl>
            <c:dLbl>
              <c:idx val="7"/>
              <c:tx>
                <c:rich>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fld id="{60F87302-1E93-47AA-B025-326B39912CC7}" type="CELLRANGE">
                      <a:rPr lang="en-US"/>
                      <a:pPr>
                        <a:defRPr sz="1800">
                          <a:solidFill>
                            <a:schemeClr val="bg1"/>
                          </a:solidFill>
                          <a:latin typeface="Calibri" panose="020F0502020204030204" pitchFamily="34" charset="0"/>
                          <a:cs typeface="Calibri" panose="020F0502020204030204" pitchFamily="34" charset="0"/>
                        </a:defRPr>
                      </a:pPr>
                      <a:t>[CELLRANGE]</a:t>
                    </a:fld>
                    <a:r>
                      <a:rPr lang="en-US" baseline="0"/>
                      <a:t>, </a:t>
                    </a:r>
                    <a:fld id="{46580770-672F-4667-BE41-EE322FFBA081}" type="VALUE">
                      <a:rPr lang="en-US" baseline="0"/>
                      <a:pPr>
                        <a:defRPr sz="1800">
                          <a:solidFill>
                            <a:schemeClr val="bg1"/>
                          </a:solidFill>
                          <a:latin typeface="Calibri" panose="020F0502020204030204" pitchFamily="34" charset="0"/>
                          <a:cs typeface="Calibri" panose="020F0502020204030204" pitchFamily="34" charset="0"/>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C7-4C57-8D1A-8039F32397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Sheet1!$A$2:$A$9</c:f>
              <c:strCache>
                <c:ptCount val="8"/>
                <c:pt idx="0">
                  <c:v>Other countries</c:v>
                </c:pt>
                <c:pt idx="1">
                  <c:v>Honduras</c:v>
                </c:pt>
                <c:pt idx="2">
                  <c:v>Guatemala</c:v>
                </c:pt>
                <c:pt idx="3">
                  <c:v>China</c:v>
                </c:pt>
                <c:pt idx="4">
                  <c:v>Vietnam</c:v>
                </c:pt>
                <c:pt idx="5">
                  <c:v>India</c:v>
                </c:pt>
                <c:pt idx="6">
                  <c:v>Philippines</c:v>
                </c:pt>
                <c:pt idx="7">
                  <c:v>Mexico</c:v>
                </c:pt>
              </c:strCache>
            </c:strRef>
          </c:cat>
          <c:val>
            <c:numRef>
              <c:f>Sheet1!$B$2:$B$9</c:f>
              <c:numCache>
                <c:formatCode>0%</c:formatCode>
                <c:ptCount val="8"/>
                <c:pt idx="0">
                  <c:v>0.40100000000000002</c:v>
                </c:pt>
                <c:pt idx="1">
                  <c:v>0.03</c:v>
                </c:pt>
                <c:pt idx="2">
                  <c:v>3.3000000000000002E-2</c:v>
                </c:pt>
                <c:pt idx="3">
                  <c:v>5.0900000000000001E-2</c:v>
                </c:pt>
                <c:pt idx="4">
                  <c:v>8.2100000000000006E-2</c:v>
                </c:pt>
                <c:pt idx="5">
                  <c:v>0.1036</c:v>
                </c:pt>
                <c:pt idx="6">
                  <c:v>0.12479999999999999</c:v>
                </c:pt>
                <c:pt idx="7">
                  <c:v>0.1804</c:v>
                </c:pt>
              </c:numCache>
            </c:numRef>
          </c:val>
          <c:extLst>
            <c:ext xmlns:c15="http://schemas.microsoft.com/office/drawing/2012/chart" uri="{02D57815-91ED-43cb-92C2-25804820EDAC}">
              <c15:datalabelsRange>
                <c15:f>Sheet1!$A$2:$A$9</c15:f>
                <c15:dlblRangeCache>
                  <c:ptCount val="8"/>
                  <c:pt idx="0">
                    <c:v>Other countries</c:v>
                  </c:pt>
                  <c:pt idx="1">
                    <c:v>Honduras</c:v>
                  </c:pt>
                  <c:pt idx="2">
                    <c:v>Guatemala</c:v>
                  </c:pt>
                  <c:pt idx="3">
                    <c:v>China</c:v>
                  </c:pt>
                  <c:pt idx="4">
                    <c:v>Vietnam</c:v>
                  </c:pt>
                  <c:pt idx="5">
                    <c:v>India</c:v>
                  </c:pt>
                  <c:pt idx="6">
                    <c:v>Philippines</c:v>
                  </c:pt>
                  <c:pt idx="7">
                    <c:v>Mexico</c:v>
                  </c:pt>
                </c15:dlblRangeCache>
              </c15:datalabelsRange>
            </c:ex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0"/>
        </c:dLbls>
        <c:firstSliceAng val="9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Sheet1!$A$2:$A$9</c15:sqref>
                        </c15:formulaRef>
                      </c:ext>
                    </c:extLst>
                    <c:strCache>
                      <c:ptCount val="8"/>
                      <c:pt idx="0">
                        <c:v>Other countries</c:v>
                      </c:pt>
                      <c:pt idx="1">
                        <c:v>Honduras</c:v>
                      </c:pt>
                      <c:pt idx="2">
                        <c:v>Guatemala</c:v>
                      </c:pt>
                      <c:pt idx="3">
                        <c:v>China</c:v>
                      </c:pt>
                      <c:pt idx="4">
                        <c:v>Vietnam</c:v>
                      </c:pt>
                      <c:pt idx="5">
                        <c:v>India</c:v>
                      </c:pt>
                      <c:pt idx="6">
                        <c:v>Philippines</c:v>
                      </c:pt>
                      <c:pt idx="7">
                        <c:v>Mexico</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840833668959"/>
          <c:y val="2.9807318711296969E-2"/>
          <c:w val="0.65949017973013391"/>
          <c:h val="0.9505172530914815"/>
        </c:manualLayout>
      </c:layout>
      <c:barChart>
        <c:barDir val="bar"/>
        <c:grouping val="clustered"/>
        <c:varyColors val="0"/>
        <c:ser>
          <c:idx val="0"/>
          <c:order val="0"/>
          <c:tx>
            <c:strRef>
              <c:f>Sheet1!$B$1</c:f>
              <c:strCache>
                <c:ptCount val="1"/>
                <c:pt idx="0">
                  <c:v>Series 1</c:v>
                </c:pt>
              </c:strCache>
            </c:strRef>
          </c:tx>
          <c:spPr>
            <a:solidFill>
              <a:srgbClr val="005D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Eritrea</c:v>
                </c:pt>
                <c:pt idx="1">
                  <c:v>Ethiopia</c:v>
                </c:pt>
                <c:pt idx="2">
                  <c:v>Federated States of Micronesia</c:v>
                </c:pt>
                <c:pt idx="3">
                  <c:v>Guinea</c:v>
                </c:pt>
                <c:pt idx="4">
                  <c:v>Nepal</c:v>
                </c:pt>
                <c:pt idx="5">
                  <c:v>Bhutan</c:v>
                </c:pt>
                <c:pt idx="6">
                  <c:v>Myanmar</c:v>
                </c:pt>
                <c:pt idx="7">
                  <c:v>Somalia</c:v>
                </c:pt>
                <c:pt idx="8">
                  <c:v>Republic of the Congo</c:v>
                </c:pt>
                <c:pt idx="9">
                  <c:v>Republic of the Marshall Islands</c:v>
                </c:pt>
              </c:strCache>
            </c:strRef>
          </c:cat>
          <c:val>
            <c:numRef>
              <c:f>Sheet1!$B$2:$B$11</c:f>
              <c:numCache>
                <c:formatCode>0.0</c:formatCode>
                <c:ptCount val="10"/>
                <c:pt idx="0">
                  <c:v>45.384174919941465</c:v>
                </c:pt>
                <c:pt idx="1">
                  <c:v>52.209682522940618</c:v>
                </c:pt>
                <c:pt idx="2">
                  <c:v>59.497436546616882</c:v>
                </c:pt>
                <c:pt idx="3">
                  <c:v>64.01303538175047</c:v>
                </c:pt>
                <c:pt idx="4">
                  <c:v>64.356333747281326</c:v>
                </c:pt>
                <c:pt idx="5">
                  <c:v>67.602898334204824</c:v>
                </c:pt>
                <c:pt idx="6">
                  <c:v>73.46719494996978</c:v>
                </c:pt>
                <c:pt idx="7">
                  <c:v>81.240991422322111</c:v>
                </c:pt>
                <c:pt idx="8">
                  <c:v>120.83815400437074</c:v>
                </c:pt>
                <c:pt idx="9">
                  <c:v>164.21247398041785</c:v>
                </c:pt>
              </c:numCache>
            </c:numRef>
          </c:val>
          <c:extLst>
            <c:ext xmlns:c16="http://schemas.microsoft.com/office/drawing/2014/chart" uri="{C3380CC4-5D6E-409C-BE32-E72D297353CC}">
              <c16:uniqueId val="{00000000-224E-4337-8529-A12BBE14D9FA}"/>
            </c:ext>
          </c:extLst>
        </c:ser>
        <c:dLbls>
          <c:showLegendKey val="0"/>
          <c:showVal val="0"/>
          <c:showCatName val="0"/>
          <c:showSerName val="0"/>
          <c:showPercent val="0"/>
          <c:showBubbleSize val="0"/>
        </c:dLbls>
        <c:gapWidth val="10"/>
        <c:axId val="2054704111"/>
        <c:axId val="2056998159"/>
      </c:barChart>
      <c:catAx>
        <c:axId val="2054704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56998159"/>
        <c:crosses val="autoZero"/>
        <c:auto val="0"/>
        <c:lblAlgn val="ctr"/>
        <c:lblOffset val="0"/>
        <c:noMultiLvlLbl val="0"/>
      </c:catAx>
      <c:valAx>
        <c:axId val="2056998159"/>
        <c:scaling>
          <c:orientation val="minMax"/>
          <c:max val="170"/>
          <c:min val="0"/>
        </c:scaling>
        <c:delete val="1"/>
        <c:axPos val="b"/>
        <c:majorGridlines>
          <c:spPr>
            <a:ln w="9525" cap="flat" cmpd="sng" algn="ctr">
              <a:noFill/>
              <a:round/>
            </a:ln>
            <a:effectLst/>
          </c:spPr>
        </c:majorGridlines>
        <c:numFmt formatCode="0" sourceLinked="0"/>
        <c:majorTickMark val="out"/>
        <c:minorTickMark val="none"/>
        <c:tickLblPos val="nextTo"/>
        <c:crossAx val="205470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7971273165475"/>
          <c:y val="9.0570552302739984E-2"/>
          <c:w val="0.87088630159016189"/>
          <c:h val="0.8887582693331304"/>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dLbl>
              <c:idx val="0"/>
              <c:tx>
                <c:rich>
                  <a:bodyPr/>
                  <a:lstStyle/>
                  <a:p>
                    <a:r>
                      <a:rPr lang="en-US" dirty="0"/>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C7-4C57-8D1A-8039F323973A}"/>
                </c:ext>
              </c:extLst>
            </c:dLbl>
            <c:dLbl>
              <c:idx val="1"/>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CC7-4C57-8D1A-8039F323973A}"/>
                </c:ext>
              </c:extLst>
            </c:dLbl>
            <c:dLbl>
              <c:idx val="2"/>
              <c:tx>
                <c:rich>
                  <a:bodyPr/>
                  <a:lstStyle/>
                  <a:p>
                    <a:r>
                      <a:rPr lang="en-US" dirty="0"/>
                      <a:t>13%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CC7-4C57-8D1A-8039F323973A}"/>
                </c:ext>
              </c:extLst>
            </c:dLbl>
            <c:dLbl>
              <c:idx val="3"/>
              <c:tx>
                <c:rich>
                  <a:bodyPr/>
                  <a:lstStyle/>
                  <a:p>
                    <a:r>
                      <a:rPr lang="en-US" dirty="0"/>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CC7-4C57-8D1A-8039F323973A}"/>
                </c:ext>
              </c:extLst>
            </c:dLbl>
            <c:dLbl>
              <c:idx val="4"/>
              <c:tx>
                <c:rich>
                  <a:bodyPr/>
                  <a:lstStyle/>
                  <a:p>
                    <a:r>
                      <a:rPr lang="en-US" dirty="0"/>
                      <a:t>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CC7-4C57-8D1A-8039F323973A}"/>
                </c:ext>
              </c:extLst>
            </c:dLbl>
            <c:dLbl>
              <c:idx val="5"/>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CC7-4C57-8D1A-8039F323973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ln>
                      <a:noFill/>
                    </a:ln>
                    <a:solidFill>
                      <a:srgbClr val="F8F8F8"/>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Sheet1!$A$2:$A$7</c:f>
              <c:strCache>
                <c:ptCount val="6"/>
                <c:pt idx="0">
                  <c:v>&lt;1 year</c:v>
                </c:pt>
                <c:pt idx="1">
                  <c:v>1–4 years</c:v>
                </c:pt>
                <c:pt idx="2">
                  <c:v>5–9 years</c:v>
                </c:pt>
                <c:pt idx="3">
                  <c:v>10–19 years</c:v>
                </c:pt>
                <c:pt idx="4">
                  <c:v>≥20 years</c:v>
                </c:pt>
                <c:pt idx="5">
                  <c:v>Unknown/
Missing</c:v>
                </c:pt>
              </c:strCache>
            </c:strRef>
          </c:cat>
          <c:val>
            <c:numRef>
              <c:f>Sheet1!$B$2:$B$7</c:f>
              <c:numCache>
                <c:formatCode>0%</c:formatCode>
                <c:ptCount val="6"/>
                <c:pt idx="0">
                  <c:v>9.7000000000000003E-2</c:v>
                </c:pt>
                <c:pt idx="1">
                  <c:v>0.17799999999999999</c:v>
                </c:pt>
                <c:pt idx="2">
                  <c:v>0.126</c:v>
                </c:pt>
                <c:pt idx="3">
                  <c:v>0.16300000000000001</c:v>
                </c:pt>
                <c:pt idx="4">
                  <c:v>0.32300000000000001</c:v>
                </c:pt>
                <c:pt idx="5">
                  <c:v>0.114</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10"/>
        <c:axId val="438992488"/>
        <c:axId val="438984288"/>
      </c:barChart>
      <c:valAx>
        <c:axId val="438984288"/>
        <c:scaling>
          <c:orientation val="minMax"/>
          <c:max val="0.33000000000000007"/>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1447944006997"/>
          <c:y val="3.7348986577891756E-2"/>
          <c:w val="0.81758552055993006"/>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numFmt formatCode="0%" sourceLinked="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&lt;5 years</c:v>
                </c:pt>
                <c:pt idx="1">
                  <c:v>5–9 years</c:v>
                </c:pt>
                <c:pt idx="2">
                  <c:v>10–14 years</c:v>
                </c:pt>
                <c:pt idx="3">
                  <c:v>15–19 years</c:v>
                </c:pt>
                <c:pt idx="4">
                  <c:v>20–24 years</c:v>
                </c:pt>
                <c:pt idx="5">
                  <c:v>25–29 years</c:v>
                </c:pt>
                <c:pt idx="6">
                  <c:v>30–34 years</c:v>
                </c:pt>
                <c:pt idx="7">
                  <c:v>35–39 years</c:v>
                </c:pt>
                <c:pt idx="8">
                  <c:v>≥40 years</c:v>
                </c:pt>
                <c:pt idx="9">
                  <c:v>Unknown/Missing</c:v>
                </c:pt>
              </c:strCache>
            </c:strRef>
          </c:cat>
          <c:val>
            <c:numRef>
              <c:f>Sheet1!$B$2:$B$11</c:f>
              <c:numCache>
                <c:formatCode>0%</c:formatCode>
                <c:ptCount val="10"/>
                <c:pt idx="0">
                  <c:v>0.27500000000000002</c:v>
                </c:pt>
                <c:pt idx="1">
                  <c:v>0.126</c:v>
                </c:pt>
                <c:pt idx="2">
                  <c:v>0.09</c:v>
                </c:pt>
                <c:pt idx="3">
                  <c:v>7.3999999999999996E-2</c:v>
                </c:pt>
                <c:pt idx="4">
                  <c:v>8.3000000000000004E-2</c:v>
                </c:pt>
                <c:pt idx="5">
                  <c:v>5.6000000000000001E-2</c:v>
                </c:pt>
                <c:pt idx="6">
                  <c:v>5.8999999999999997E-2</c:v>
                </c:pt>
                <c:pt idx="7">
                  <c:v>0.04</c:v>
                </c:pt>
                <c:pt idx="8">
                  <c:v>8.5000000000000006E-2</c:v>
                </c:pt>
                <c:pt idx="9">
                  <c:v>0.114</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10"/>
        <c:axId val="438992488"/>
        <c:axId val="438984288"/>
      </c:barChart>
      <c:valAx>
        <c:axId val="438984288"/>
        <c:scaling>
          <c:orientation val="minMax"/>
          <c:max val="0.29000000000000004"/>
          <c:min val="0"/>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out"/>
        <c:minorTickMark val="none"/>
        <c:tickLblPos val="nextTo"/>
        <c:spPr>
          <a:noFill/>
          <a:ln>
            <a:solidFill>
              <a:srgbClr val="000000"/>
            </a:solidFill>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chemeClr val="tx1">
                  <a:lumMod val="85000"/>
                  <a:lumOff val="15000"/>
                </a:schemeClr>
              </a:solidFill>
            </a:ln>
            <a:effectLst/>
          </c:spPr>
          <c:invertIfNegative val="0"/>
          <c:cat>
            <c:strRef>
              <c:f>Sheet1!$G$5:$G$80</c:f>
              <c:strCache>
                <c:ptCount val="76"/>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74</c:v>
                </c:pt>
                <c:pt idx="74">
                  <c:v>75</c:v>
                </c:pt>
                <c:pt idx="75">
                  <c:v>80</c:v>
                </c:pt>
              </c:strCache>
            </c:strRef>
          </c:cat>
          <c:val>
            <c:numRef>
              <c:f>Sheet1!$H$5:$H$80</c:f>
              <c:numCache>
                <c:formatCode>General</c:formatCode>
                <c:ptCount val="76"/>
                <c:pt idx="0">
                  <c:v>9.73</c:v>
                </c:pt>
                <c:pt idx="1">
                  <c:v>4.93</c:v>
                </c:pt>
                <c:pt idx="2">
                  <c:v>4.9000000000000004</c:v>
                </c:pt>
                <c:pt idx="3">
                  <c:v>4.0599999999999996</c:v>
                </c:pt>
                <c:pt idx="4">
                  <c:v>3.92</c:v>
                </c:pt>
                <c:pt idx="5">
                  <c:v>4</c:v>
                </c:pt>
                <c:pt idx="6">
                  <c:v>2.77</c:v>
                </c:pt>
                <c:pt idx="7">
                  <c:v>2.0099999999999998</c:v>
                </c:pt>
                <c:pt idx="8">
                  <c:v>1.99</c:v>
                </c:pt>
                <c:pt idx="9">
                  <c:v>1.79</c:v>
                </c:pt>
                <c:pt idx="10">
                  <c:v>2.4</c:v>
                </c:pt>
                <c:pt idx="11">
                  <c:v>1.77</c:v>
                </c:pt>
                <c:pt idx="12">
                  <c:v>1.56</c:v>
                </c:pt>
                <c:pt idx="13">
                  <c:v>1.64</c:v>
                </c:pt>
                <c:pt idx="14">
                  <c:v>1.6</c:v>
                </c:pt>
                <c:pt idx="15">
                  <c:v>1.93</c:v>
                </c:pt>
                <c:pt idx="16">
                  <c:v>1.1299999999999999</c:v>
                </c:pt>
                <c:pt idx="17">
                  <c:v>1.19</c:v>
                </c:pt>
                <c:pt idx="18">
                  <c:v>0.98</c:v>
                </c:pt>
                <c:pt idx="19">
                  <c:v>2.13</c:v>
                </c:pt>
                <c:pt idx="20">
                  <c:v>3.43</c:v>
                </c:pt>
                <c:pt idx="21">
                  <c:v>1.5</c:v>
                </c:pt>
                <c:pt idx="22">
                  <c:v>1.19</c:v>
                </c:pt>
                <c:pt idx="23">
                  <c:v>1.1100000000000001</c:v>
                </c:pt>
                <c:pt idx="24">
                  <c:v>1.03</c:v>
                </c:pt>
                <c:pt idx="25">
                  <c:v>1.54</c:v>
                </c:pt>
                <c:pt idx="26">
                  <c:v>0.9</c:v>
                </c:pt>
                <c:pt idx="27">
                  <c:v>1.21</c:v>
                </c:pt>
                <c:pt idx="28">
                  <c:v>0.68</c:v>
                </c:pt>
                <c:pt idx="29">
                  <c:v>1.25</c:v>
                </c:pt>
                <c:pt idx="30">
                  <c:v>2.4</c:v>
                </c:pt>
                <c:pt idx="31">
                  <c:v>0.92</c:v>
                </c:pt>
                <c:pt idx="32">
                  <c:v>0.72</c:v>
                </c:pt>
                <c:pt idx="33">
                  <c:v>0.92</c:v>
                </c:pt>
                <c:pt idx="34">
                  <c:v>0.92</c:v>
                </c:pt>
                <c:pt idx="35">
                  <c:v>1.07</c:v>
                </c:pt>
                <c:pt idx="36">
                  <c:v>0.74</c:v>
                </c:pt>
                <c:pt idx="37">
                  <c:v>0.45</c:v>
                </c:pt>
                <c:pt idx="38">
                  <c:v>0.64</c:v>
                </c:pt>
                <c:pt idx="39">
                  <c:v>1.05</c:v>
                </c:pt>
                <c:pt idx="40">
                  <c:v>1.62</c:v>
                </c:pt>
                <c:pt idx="41">
                  <c:v>0.86</c:v>
                </c:pt>
                <c:pt idx="42">
                  <c:v>0.37</c:v>
                </c:pt>
                <c:pt idx="43">
                  <c:v>0.47</c:v>
                </c:pt>
                <c:pt idx="44">
                  <c:v>0.49</c:v>
                </c:pt>
                <c:pt idx="45">
                  <c:v>0.53</c:v>
                </c:pt>
                <c:pt idx="46">
                  <c:v>0.35</c:v>
                </c:pt>
                <c:pt idx="47">
                  <c:v>0.25</c:v>
                </c:pt>
                <c:pt idx="48">
                  <c:v>0.23</c:v>
                </c:pt>
                <c:pt idx="49">
                  <c:v>0.2</c:v>
                </c:pt>
                <c:pt idx="50">
                  <c:v>0.76</c:v>
                </c:pt>
                <c:pt idx="51">
                  <c:v>0.27</c:v>
                </c:pt>
                <c:pt idx="52">
                  <c:v>0.14000000000000001</c:v>
                </c:pt>
                <c:pt idx="53">
                  <c:v>0.18</c:v>
                </c:pt>
                <c:pt idx="54">
                  <c:v>0.16</c:v>
                </c:pt>
                <c:pt idx="55">
                  <c:v>0.1</c:v>
                </c:pt>
                <c:pt idx="56">
                  <c:v>0.14000000000000001</c:v>
                </c:pt>
                <c:pt idx="57">
                  <c:v>0.06</c:v>
                </c:pt>
                <c:pt idx="58">
                  <c:v>0.02</c:v>
                </c:pt>
                <c:pt idx="59">
                  <c:v>0.12</c:v>
                </c:pt>
                <c:pt idx="60">
                  <c:v>0.31</c:v>
                </c:pt>
                <c:pt idx="61">
                  <c:v>0.14000000000000001</c:v>
                </c:pt>
                <c:pt idx="62">
                  <c:v>0.1</c:v>
                </c:pt>
                <c:pt idx="63">
                  <c:v>0.06</c:v>
                </c:pt>
                <c:pt idx="64">
                  <c:v>0.04</c:v>
                </c:pt>
                <c:pt idx="65">
                  <c:v>0.1</c:v>
                </c:pt>
                <c:pt idx="66">
                  <c:v>0.04</c:v>
                </c:pt>
                <c:pt idx="67">
                  <c:v>0.04</c:v>
                </c:pt>
                <c:pt idx="68">
                  <c:v>0.08</c:v>
                </c:pt>
                <c:pt idx="69">
                  <c:v>0.04</c:v>
                </c:pt>
                <c:pt idx="70">
                  <c:v>0.08</c:v>
                </c:pt>
                <c:pt idx="71">
                  <c:v>0.08</c:v>
                </c:pt>
                <c:pt idx="72">
                  <c:v>0.02</c:v>
                </c:pt>
                <c:pt idx="73">
                  <c:v>0.02</c:v>
                </c:pt>
                <c:pt idx="74">
                  <c:v>0.04</c:v>
                </c:pt>
                <c:pt idx="75">
                  <c:v>0.02</c:v>
                </c:pt>
              </c:numCache>
            </c:numRef>
          </c:val>
          <c:extLst>
            <c:ext xmlns:c16="http://schemas.microsoft.com/office/drawing/2014/chart" uri="{C3380CC4-5D6E-409C-BE32-E72D297353CC}">
              <c16:uniqueId val="{00000000-F7FD-4890-89FC-5B756D3599CA}"/>
            </c:ext>
          </c:extLst>
        </c:ser>
        <c:dLbls>
          <c:showLegendKey val="0"/>
          <c:showVal val="0"/>
          <c:showCatName val="0"/>
          <c:showSerName val="0"/>
          <c:showPercent val="0"/>
          <c:showBubbleSize val="0"/>
        </c:dLbls>
        <c:gapWidth val="0"/>
        <c:overlap val="-27"/>
        <c:axId val="1435235439"/>
        <c:axId val="1435235023"/>
      </c:barChart>
      <c:catAx>
        <c:axId val="143523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235023"/>
        <c:crosses val="autoZero"/>
        <c:auto val="1"/>
        <c:lblAlgn val="ctr"/>
        <c:lblOffset val="100"/>
        <c:tickLblSkip val="5"/>
        <c:noMultiLvlLbl val="0"/>
      </c:catAx>
      <c:valAx>
        <c:axId val="1435235023"/>
        <c:scaling>
          <c:orientation val="minMax"/>
          <c:max val="10"/>
        </c:scaling>
        <c:delete val="0"/>
        <c:axPos val="l"/>
        <c:numFmt formatCode="0&quot;%&quot;" sourceLinked="0"/>
        <c:majorTickMark val="out"/>
        <c:minorTickMark val="none"/>
        <c:tickLblPos val="nextTo"/>
        <c:spPr>
          <a:noFill/>
          <a:ln>
            <a:solidFill>
              <a:srgbClr val="7F7F7F">
                <a:lumMod val="50000"/>
              </a:srgb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235439"/>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11579001979172E-2"/>
          <c:y val="3.7711044098211126E-2"/>
          <c:w val="0.87331267621399333"/>
          <c:h val="0.84071754993391767"/>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3155</c:v>
                </c:pt>
                <c:pt idx="1">
                  <c:v>3041</c:v>
                </c:pt>
                <c:pt idx="2">
                  <c:v>3094</c:v>
                </c:pt>
                <c:pt idx="3">
                  <c:v>3082</c:v>
                </c:pt>
                <c:pt idx="4">
                  <c:v>3296</c:v>
                </c:pt>
                <c:pt idx="5">
                  <c:v>3207</c:v>
                </c:pt>
                <c:pt idx="6">
                  <c:v>3269</c:v>
                </c:pt>
                <c:pt idx="7">
                  <c:v>3211</c:v>
                </c:pt>
                <c:pt idx="8">
                  <c:v>3168</c:v>
                </c:pt>
                <c:pt idx="9">
                  <c:v>2568</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259393"/>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3000</c:v>
                </c:pt>
                <c:pt idx="1">
                  <c:v>2788</c:v>
                </c:pt>
                <c:pt idx="2">
                  <c:v>2696</c:v>
                </c:pt>
                <c:pt idx="3">
                  <c:v>2749</c:v>
                </c:pt>
                <c:pt idx="4">
                  <c:v>2698</c:v>
                </c:pt>
                <c:pt idx="5">
                  <c:v>2592</c:v>
                </c:pt>
                <c:pt idx="6">
                  <c:v>2554</c:v>
                </c:pt>
                <c:pt idx="7">
                  <c:v>2626</c:v>
                </c:pt>
                <c:pt idx="8">
                  <c:v>2691</c:v>
                </c:pt>
                <c:pt idx="9">
                  <c:v>2133</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EA865A"/>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2400</c:v>
                </c:pt>
                <c:pt idx="1">
                  <c:v>2245</c:v>
                </c:pt>
                <c:pt idx="2">
                  <c:v>2086</c:v>
                </c:pt>
                <c:pt idx="3">
                  <c:v>2009</c:v>
                </c:pt>
                <c:pt idx="4">
                  <c:v>1996</c:v>
                </c:pt>
                <c:pt idx="5">
                  <c:v>1982</c:v>
                </c:pt>
                <c:pt idx="6">
                  <c:v>1909</c:v>
                </c:pt>
                <c:pt idx="7">
                  <c:v>1801</c:v>
                </c:pt>
                <c:pt idx="8">
                  <c:v>1746</c:v>
                </c:pt>
                <c:pt idx="9">
                  <c:v>1409</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A22474"/>
            </a:solidFill>
            <a:ln w="19050">
              <a:noFill/>
            </a:ln>
            <a:effectLst/>
          </c:spPr>
          <c:invertIfNegative val="0"/>
          <c:val>
            <c:numRef>
              <c:f>Sheet1!$F$2:$F$11</c:f>
              <c:numCache>
                <c:formatCode>General</c:formatCode>
                <c:ptCount val="10"/>
                <c:pt idx="0">
                  <c:v>1635</c:v>
                </c:pt>
                <c:pt idx="1">
                  <c:v>1553</c:v>
                </c:pt>
                <c:pt idx="2">
                  <c:v>1408</c:v>
                </c:pt>
                <c:pt idx="3">
                  <c:v>1238</c:v>
                </c:pt>
                <c:pt idx="4">
                  <c:v>1236</c:v>
                </c:pt>
                <c:pt idx="5">
                  <c:v>1192</c:v>
                </c:pt>
                <c:pt idx="6">
                  <c:v>1057</c:v>
                </c:pt>
                <c:pt idx="7">
                  <c:v>1068</c:v>
                </c:pt>
                <c:pt idx="8">
                  <c:v>1014</c:v>
                </c:pt>
                <c:pt idx="9">
                  <c:v>788</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F7C860"/>
            </a:solidFill>
            <a:ln w="19050">
              <a:noFill/>
            </a:ln>
            <a:effectLst/>
          </c:spPr>
          <c:invertIfNegative val="0"/>
          <c:val>
            <c:numRef>
              <c:f>Sheet1!$G$2:$G$11</c:f>
              <c:numCache>
                <c:formatCode>General</c:formatCode>
                <c:ptCount val="10"/>
                <c:pt idx="0">
                  <c:v>132</c:v>
                </c:pt>
                <c:pt idx="1">
                  <c:v>134</c:v>
                </c:pt>
                <c:pt idx="2">
                  <c:v>124</c:v>
                </c:pt>
                <c:pt idx="3">
                  <c:v>117</c:v>
                </c:pt>
                <c:pt idx="4">
                  <c:v>145</c:v>
                </c:pt>
                <c:pt idx="5">
                  <c:v>110</c:v>
                </c:pt>
                <c:pt idx="6">
                  <c:v>93</c:v>
                </c:pt>
                <c:pt idx="7">
                  <c:v>102</c:v>
                </c:pt>
                <c:pt idx="8">
                  <c:v>81</c:v>
                </c:pt>
                <c:pt idx="9">
                  <c:v>79</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9DD766"/>
            </a:solidFill>
            <a:ln w="19050">
              <a:noFill/>
            </a:ln>
            <a:effectLst/>
          </c:spPr>
          <c:invertIfNegative val="0"/>
          <c:val>
            <c:numRef>
              <c:f>Sheet1!$H$2:$H$11</c:f>
              <c:numCache>
                <c:formatCode>General</c:formatCode>
                <c:ptCount val="10"/>
                <c:pt idx="0">
                  <c:v>81</c:v>
                </c:pt>
                <c:pt idx="1">
                  <c:v>65</c:v>
                </c:pt>
                <c:pt idx="2">
                  <c:v>62</c:v>
                </c:pt>
                <c:pt idx="3">
                  <c:v>91</c:v>
                </c:pt>
                <c:pt idx="4">
                  <c:v>101</c:v>
                </c:pt>
                <c:pt idx="5">
                  <c:v>76</c:v>
                </c:pt>
                <c:pt idx="6">
                  <c:v>110</c:v>
                </c:pt>
                <c:pt idx="7">
                  <c:v>114</c:v>
                </c:pt>
                <c:pt idx="8">
                  <c:v>106</c:v>
                </c:pt>
                <c:pt idx="9">
                  <c:v>115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Sheet1!$I$2:$I$11</c:f>
              <c:numCache>
                <c:formatCode>General</c:formatCode>
                <c:ptCount val="10"/>
                <c:pt idx="0">
                  <c:v>57</c:v>
                </c:pt>
                <c:pt idx="1">
                  <c:v>57</c:v>
                </c:pt>
                <c:pt idx="2">
                  <c:v>50</c:v>
                </c:pt>
                <c:pt idx="3">
                  <c:v>80</c:v>
                </c:pt>
                <c:pt idx="4">
                  <c:v>46</c:v>
                </c:pt>
                <c:pt idx="5">
                  <c:v>62</c:v>
                </c:pt>
                <c:pt idx="6">
                  <c:v>58</c:v>
                </c:pt>
                <c:pt idx="7">
                  <c:v>58</c:v>
                </c:pt>
                <c:pt idx="8">
                  <c:v>66</c:v>
                </c:pt>
                <c:pt idx="9">
                  <c:v>50</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3"/>
        <c:noMultiLvlLbl val="0"/>
      </c:catAx>
      <c:valAx>
        <c:axId val="531145288"/>
        <c:scaling>
          <c:orientation val="minMax"/>
          <c:max val="12000"/>
          <c:min val="0"/>
        </c:scaling>
        <c:delete val="0"/>
        <c:axPos val="l"/>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56175235917009E-2"/>
          <c:y val="3.7711044098211126E-2"/>
          <c:w val="0.89153701211899783"/>
          <c:h val="0.81986949136901577"/>
        </c:manualLayout>
      </c:layout>
      <c:barChart>
        <c:barDir val="col"/>
        <c:grouping val="percent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3155</c:v>
                </c:pt>
                <c:pt idx="1">
                  <c:v>3041</c:v>
                </c:pt>
                <c:pt idx="2">
                  <c:v>3094</c:v>
                </c:pt>
                <c:pt idx="3">
                  <c:v>3082</c:v>
                </c:pt>
                <c:pt idx="4">
                  <c:v>3296</c:v>
                </c:pt>
                <c:pt idx="5">
                  <c:v>3207</c:v>
                </c:pt>
                <c:pt idx="6">
                  <c:v>3269</c:v>
                </c:pt>
                <c:pt idx="7">
                  <c:v>3211</c:v>
                </c:pt>
                <c:pt idx="8">
                  <c:v>3168</c:v>
                </c:pt>
                <c:pt idx="9">
                  <c:v>2568</c:v>
                </c:pt>
              </c:numCache>
            </c:numRef>
          </c:val>
          <c:extLst>
            <c:ext xmlns:c16="http://schemas.microsoft.com/office/drawing/2014/chart" uri="{C3380CC4-5D6E-409C-BE32-E72D297353CC}">
              <c16:uniqueId val="{00000000-1E6C-4D26-ABB2-BFCA2C3B094D}"/>
            </c:ext>
          </c:extLst>
        </c:ser>
        <c:ser>
          <c:idx val="1"/>
          <c:order val="1"/>
          <c:tx>
            <c:strRef>
              <c:f>Sheet1!$D$1</c:f>
              <c:strCache>
                <c:ptCount val="1"/>
                <c:pt idx="0">
                  <c:v>Hispanic/Latino</c:v>
                </c:pt>
              </c:strCache>
            </c:strRef>
          </c:tx>
          <c:spPr>
            <a:solidFill>
              <a:srgbClr val="259393"/>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3000</c:v>
                </c:pt>
                <c:pt idx="1">
                  <c:v>2788</c:v>
                </c:pt>
                <c:pt idx="2">
                  <c:v>2696</c:v>
                </c:pt>
                <c:pt idx="3">
                  <c:v>2749</c:v>
                </c:pt>
                <c:pt idx="4">
                  <c:v>2698</c:v>
                </c:pt>
                <c:pt idx="5">
                  <c:v>2592</c:v>
                </c:pt>
                <c:pt idx="6">
                  <c:v>2554</c:v>
                </c:pt>
                <c:pt idx="7">
                  <c:v>2626</c:v>
                </c:pt>
                <c:pt idx="8">
                  <c:v>2691</c:v>
                </c:pt>
                <c:pt idx="9">
                  <c:v>2133</c:v>
                </c:pt>
              </c:numCache>
            </c:numRef>
          </c:val>
          <c:extLst>
            <c:ext xmlns:c16="http://schemas.microsoft.com/office/drawing/2014/chart" uri="{C3380CC4-5D6E-409C-BE32-E72D297353CC}">
              <c16:uniqueId val="{00000001-1E6C-4D26-ABB2-BFCA2C3B094D}"/>
            </c:ext>
          </c:extLst>
        </c:ser>
        <c:ser>
          <c:idx val="2"/>
          <c:order val="2"/>
          <c:tx>
            <c:strRef>
              <c:f>Sheet1!$E$1</c:f>
              <c:strCache>
                <c:ptCount val="1"/>
                <c:pt idx="0">
                  <c:v>Black/African American</c:v>
                </c:pt>
              </c:strCache>
            </c:strRef>
          </c:tx>
          <c:spPr>
            <a:solidFill>
              <a:srgbClr val="EA865A"/>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2400</c:v>
                </c:pt>
                <c:pt idx="1">
                  <c:v>2245</c:v>
                </c:pt>
                <c:pt idx="2">
                  <c:v>2086</c:v>
                </c:pt>
                <c:pt idx="3">
                  <c:v>2009</c:v>
                </c:pt>
                <c:pt idx="4">
                  <c:v>1996</c:v>
                </c:pt>
                <c:pt idx="5">
                  <c:v>1982</c:v>
                </c:pt>
                <c:pt idx="6">
                  <c:v>1909</c:v>
                </c:pt>
                <c:pt idx="7">
                  <c:v>1801</c:v>
                </c:pt>
                <c:pt idx="8">
                  <c:v>1746</c:v>
                </c:pt>
                <c:pt idx="9">
                  <c:v>1409</c:v>
                </c:pt>
              </c:numCache>
            </c:numRef>
          </c:val>
          <c:extLst>
            <c:ext xmlns:c16="http://schemas.microsoft.com/office/drawing/2014/chart" uri="{C3380CC4-5D6E-409C-BE32-E72D297353CC}">
              <c16:uniqueId val="{00000002-1E6C-4D26-ABB2-BFCA2C3B094D}"/>
            </c:ext>
          </c:extLst>
        </c:ser>
        <c:ser>
          <c:idx val="3"/>
          <c:order val="3"/>
          <c:tx>
            <c:strRef>
              <c:f>Sheet1!$F$1</c:f>
              <c:strCache>
                <c:ptCount val="1"/>
                <c:pt idx="0">
                  <c:v>White</c:v>
                </c:pt>
              </c:strCache>
            </c:strRef>
          </c:tx>
          <c:spPr>
            <a:solidFill>
              <a:srgbClr val="A22474"/>
            </a:solidFill>
            <a:ln w="19050">
              <a:noFill/>
            </a:ln>
            <a:effectLst/>
          </c:spPr>
          <c:invertIfNegative val="0"/>
          <c:val>
            <c:numRef>
              <c:f>Sheet1!$F$2:$F$11</c:f>
              <c:numCache>
                <c:formatCode>General</c:formatCode>
                <c:ptCount val="10"/>
                <c:pt idx="0">
                  <c:v>1635</c:v>
                </c:pt>
                <c:pt idx="1">
                  <c:v>1553</c:v>
                </c:pt>
                <c:pt idx="2">
                  <c:v>1408</c:v>
                </c:pt>
                <c:pt idx="3">
                  <c:v>1238</c:v>
                </c:pt>
                <c:pt idx="4">
                  <c:v>1236</c:v>
                </c:pt>
                <c:pt idx="5">
                  <c:v>1192</c:v>
                </c:pt>
                <c:pt idx="6">
                  <c:v>1057</c:v>
                </c:pt>
                <c:pt idx="7">
                  <c:v>1068</c:v>
                </c:pt>
                <c:pt idx="8">
                  <c:v>1014</c:v>
                </c:pt>
                <c:pt idx="9">
                  <c:v>788</c:v>
                </c:pt>
              </c:numCache>
            </c:numRef>
          </c:val>
          <c:extLst>
            <c:ext xmlns:c16="http://schemas.microsoft.com/office/drawing/2014/chart" uri="{C3380CC4-5D6E-409C-BE32-E72D297353CC}">
              <c16:uniqueId val="{00000003-1E6C-4D26-ABB2-BFCA2C3B094D}"/>
            </c:ext>
          </c:extLst>
        </c:ser>
        <c:ser>
          <c:idx val="4"/>
          <c:order val="4"/>
          <c:tx>
            <c:strRef>
              <c:f>Sheet1!$G$1</c:f>
              <c:strCache>
                <c:ptCount val="1"/>
                <c:pt idx="0">
                  <c:v>American Indian/Alaska Native</c:v>
                </c:pt>
              </c:strCache>
            </c:strRef>
          </c:tx>
          <c:spPr>
            <a:solidFill>
              <a:srgbClr val="F7C860"/>
            </a:solidFill>
            <a:ln w="19050">
              <a:noFill/>
            </a:ln>
            <a:effectLst/>
          </c:spPr>
          <c:invertIfNegative val="0"/>
          <c:val>
            <c:numRef>
              <c:f>Sheet1!$G$2:$G$11</c:f>
              <c:numCache>
                <c:formatCode>General</c:formatCode>
                <c:ptCount val="10"/>
                <c:pt idx="0">
                  <c:v>132</c:v>
                </c:pt>
                <c:pt idx="1">
                  <c:v>134</c:v>
                </c:pt>
                <c:pt idx="2">
                  <c:v>124</c:v>
                </c:pt>
                <c:pt idx="3">
                  <c:v>117</c:v>
                </c:pt>
                <c:pt idx="4">
                  <c:v>145</c:v>
                </c:pt>
                <c:pt idx="5">
                  <c:v>110</c:v>
                </c:pt>
                <c:pt idx="6">
                  <c:v>93</c:v>
                </c:pt>
                <c:pt idx="7">
                  <c:v>102</c:v>
                </c:pt>
                <c:pt idx="8">
                  <c:v>81</c:v>
                </c:pt>
                <c:pt idx="9">
                  <c:v>79</c:v>
                </c:pt>
              </c:numCache>
            </c:numRef>
          </c:val>
          <c:extLst>
            <c:ext xmlns:c16="http://schemas.microsoft.com/office/drawing/2014/chart" uri="{C3380CC4-5D6E-409C-BE32-E72D297353CC}">
              <c16:uniqueId val="{00000004-1E6C-4D26-ABB2-BFCA2C3B094D}"/>
            </c:ext>
          </c:extLst>
        </c:ser>
        <c:ser>
          <c:idx val="5"/>
          <c:order val="5"/>
          <c:tx>
            <c:strRef>
              <c:f>Sheet1!$H$1</c:f>
              <c:strCache>
                <c:ptCount val="1"/>
                <c:pt idx="0">
                  <c:v>Native Hawaiian/Other Pacific Islander</c:v>
                </c:pt>
              </c:strCache>
            </c:strRef>
          </c:tx>
          <c:spPr>
            <a:solidFill>
              <a:srgbClr val="9DD766"/>
            </a:solidFill>
            <a:ln w="19050">
              <a:noFill/>
            </a:ln>
            <a:effectLst/>
          </c:spPr>
          <c:invertIfNegative val="0"/>
          <c:val>
            <c:numRef>
              <c:f>Sheet1!$H$2:$H$11</c:f>
              <c:numCache>
                <c:formatCode>General</c:formatCode>
                <c:ptCount val="10"/>
                <c:pt idx="0">
                  <c:v>81</c:v>
                </c:pt>
                <c:pt idx="1">
                  <c:v>65</c:v>
                </c:pt>
                <c:pt idx="2">
                  <c:v>62</c:v>
                </c:pt>
                <c:pt idx="3">
                  <c:v>91</c:v>
                </c:pt>
                <c:pt idx="4">
                  <c:v>101</c:v>
                </c:pt>
                <c:pt idx="5">
                  <c:v>76</c:v>
                </c:pt>
                <c:pt idx="6">
                  <c:v>110</c:v>
                </c:pt>
                <c:pt idx="7">
                  <c:v>114</c:v>
                </c:pt>
                <c:pt idx="8">
                  <c:v>106</c:v>
                </c:pt>
                <c:pt idx="9">
                  <c:v>115</c:v>
                </c:pt>
              </c:numCache>
            </c:numRef>
          </c:val>
          <c:extLst>
            <c:ext xmlns:c16="http://schemas.microsoft.com/office/drawing/2014/chart" uri="{C3380CC4-5D6E-409C-BE32-E72D297353CC}">
              <c16:uniqueId val="{00000005-1E6C-4D26-ABB2-BFCA2C3B094D}"/>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Sheet1!$I$2:$I$11</c:f>
              <c:numCache>
                <c:formatCode>General</c:formatCode>
                <c:ptCount val="10"/>
                <c:pt idx="0">
                  <c:v>57</c:v>
                </c:pt>
                <c:pt idx="1">
                  <c:v>57</c:v>
                </c:pt>
                <c:pt idx="2">
                  <c:v>50</c:v>
                </c:pt>
                <c:pt idx="3">
                  <c:v>80</c:v>
                </c:pt>
                <c:pt idx="4">
                  <c:v>46</c:v>
                </c:pt>
                <c:pt idx="5">
                  <c:v>62</c:v>
                </c:pt>
                <c:pt idx="6">
                  <c:v>58</c:v>
                </c:pt>
                <c:pt idx="7">
                  <c:v>58</c:v>
                </c:pt>
                <c:pt idx="8">
                  <c:v>66</c:v>
                </c:pt>
                <c:pt idx="9">
                  <c:v>50</c:v>
                </c:pt>
              </c:numCache>
            </c:numRef>
          </c:val>
          <c:extLst>
            <c:ext xmlns:c16="http://schemas.microsoft.com/office/drawing/2014/chart" uri="{C3380CC4-5D6E-409C-BE32-E72D297353CC}">
              <c16:uniqueId val="{00000006-1E6C-4D26-ABB2-BFCA2C3B094D}"/>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tickLblSkip val="3"/>
        <c:noMultiLvlLbl val="0"/>
      </c:catAx>
      <c:valAx>
        <c:axId val="531145288"/>
        <c:scaling>
          <c:orientation val="minMax"/>
          <c:max val="1"/>
          <c:min val="0"/>
        </c:scaling>
        <c:delete val="0"/>
        <c:axPos val="l"/>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8444500883126"/>
          <c:y val="7.8181364488492749E-2"/>
          <c:w val="0.9160243763742969"/>
          <c:h val="0.76939850963021672"/>
        </c:manualLayout>
      </c:layout>
      <c:pieChart>
        <c:varyColors val="1"/>
        <c:ser>
          <c:idx val="0"/>
          <c:order val="0"/>
          <c:tx>
            <c:strRef>
              <c:f>Sheet1!$B$1</c:f>
              <c:strCache>
                <c:ptCount val="1"/>
                <c:pt idx="0">
                  <c:v>Column1</c:v>
                </c:pt>
              </c:strCache>
            </c:strRef>
          </c:tx>
          <c:spPr>
            <a:solidFill>
              <a:srgbClr val="898989"/>
            </a:solidFill>
            <a:ln w="3175">
              <a:solidFill>
                <a:schemeClr val="bg2"/>
              </a:solidFill>
            </a:ln>
          </c:spPr>
          <c:dPt>
            <c:idx val="0"/>
            <c:bubble3D val="0"/>
            <c:spPr>
              <a:solidFill>
                <a:srgbClr val="4BA9FF"/>
              </a:solidFill>
              <a:ln w="3175">
                <a:solidFill>
                  <a:schemeClr val="bg2"/>
                </a:solidFill>
              </a:ln>
              <a:effectLst/>
            </c:spPr>
            <c:extLst>
              <c:ext xmlns:c16="http://schemas.microsoft.com/office/drawing/2014/chart" uri="{C3380CC4-5D6E-409C-BE32-E72D297353CC}">
                <c16:uniqueId val="{00000001-ACA3-4625-9192-29C4A6BCC137}"/>
              </c:ext>
            </c:extLst>
          </c:dPt>
          <c:dPt>
            <c:idx val="1"/>
            <c:bubble3D val="0"/>
            <c:spPr>
              <a:solidFill>
                <a:srgbClr val="259393"/>
              </a:solidFill>
              <a:ln w="3175">
                <a:solidFill>
                  <a:schemeClr val="bg2"/>
                </a:solidFill>
              </a:ln>
              <a:effectLst/>
            </c:spPr>
            <c:extLst>
              <c:ext xmlns:c16="http://schemas.microsoft.com/office/drawing/2014/chart" uri="{C3380CC4-5D6E-409C-BE32-E72D297353CC}">
                <c16:uniqueId val="{00000003-ACA3-4625-9192-29C4A6BCC137}"/>
              </c:ext>
            </c:extLst>
          </c:dPt>
          <c:dPt>
            <c:idx val="2"/>
            <c:bubble3D val="0"/>
            <c:spPr>
              <a:solidFill>
                <a:srgbClr val="EA865A"/>
              </a:solidFill>
              <a:ln w="3175">
                <a:solidFill>
                  <a:schemeClr val="bg2"/>
                </a:solidFill>
              </a:ln>
              <a:effectLst/>
            </c:spPr>
            <c:extLst>
              <c:ext xmlns:c16="http://schemas.microsoft.com/office/drawing/2014/chart" uri="{C3380CC4-5D6E-409C-BE32-E72D297353CC}">
                <c16:uniqueId val="{00000005-ACA3-4625-9192-29C4A6BCC137}"/>
              </c:ext>
            </c:extLst>
          </c:dPt>
          <c:dPt>
            <c:idx val="3"/>
            <c:bubble3D val="0"/>
            <c:spPr>
              <a:solidFill>
                <a:srgbClr val="A22474"/>
              </a:solidFill>
              <a:ln w="3175">
                <a:solidFill>
                  <a:schemeClr val="bg2"/>
                </a:solidFill>
              </a:ln>
              <a:effectLst/>
            </c:spPr>
            <c:extLst>
              <c:ext xmlns:c16="http://schemas.microsoft.com/office/drawing/2014/chart" uri="{C3380CC4-5D6E-409C-BE32-E72D297353CC}">
                <c16:uniqueId val="{00000007-ACA3-4625-9192-29C4A6BCC137}"/>
              </c:ext>
            </c:extLst>
          </c:dPt>
          <c:dPt>
            <c:idx val="4"/>
            <c:bubble3D val="0"/>
            <c:spPr>
              <a:solidFill>
                <a:srgbClr val="F7C860"/>
              </a:solidFill>
              <a:ln w="3175">
                <a:solidFill>
                  <a:schemeClr val="bg2"/>
                </a:solidFill>
              </a:ln>
              <a:effectLst/>
            </c:spPr>
            <c:extLst>
              <c:ext xmlns:c16="http://schemas.microsoft.com/office/drawing/2014/chart" uri="{C3380CC4-5D6E-409C-BE32-E72D297353CC}">
                <c16:uniqueId val="{00000009-ACA3-4625-9192-29C4A6BCC137}"/>
              </c:ext>
            </c:extLst>
          </c:dPt>
          <c:dPt>
            <c:idx val="5"/>
            <c:bubble3D val="0"/>
            <c:spPr>
              <a:solidFill>
                <a:srgbClr val="9DD766"/>
              </a:solidFill>
              <a:ln w="3175">
                <a:solidFill>
                  <a:schemeClr val="bg2"/>
                </a:solidFill>
              </a:ln>
              <a:effectLst/>
            </c:spPr>
            <c:extLst>
              <c:ext xmlns:c16="http://schemas.microsoft.com/office/drawing/2014/chart" uri="{C3380CC4-5D6E-409C-BE32-E72D297353CC}">
                <c16:uniqueId val="{0000000B-ACA3-4625-9192-29C4A6BCC137}"/>
              </c:ext>
            </c:extLst>
          </c:dPt>
          <c:dPt>
            <c:idx val="6"/>
            <c:bubble3D val="0"/>
            <c:spPr>
              <a:solidFill>
                <a:schemeClr val="accent6"/>
              </a:solidFill>
              <a:ln w="3175">
                <a:solidFill>
                  <a:schemeClr val="bg2"/>
                </a:solidFill>
              </a:ln>
              <a:effectLst/>
            </c:spPr>
            <c:extLst>
              <c:ext xmlns:c16="http://schemas.microsoft.com/office/drawing/2014/chart" uri="{C3380CC4-5D6E-409C-BE32-E72D297353CC}">
                <c16:uniqueId val="{0000000D-ACA3-4625-9192-29C4A6BCC137}"/>
              </c:ext>
            </c:extLst>
          </c:dPt>
          <c:dLbls>
            <c:dLbl>
              <c:idx val="0"/>
              <c:layout>
                <c:manualLayout>
                  <c:x val="-0.12110227797281101"/>
                  <c:y val="-0.253143774833165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A3-4625-9192-29C4A6BCC137}"/>
                </c:ext>
              </c:extLst>
            </c:dLbl>
            <c:dLbl>
              <c:idx val="1"/>
              <c:layout>
                <c:manualLayout>
                  <c:x val="0.21772059797463"/>
                  <c:y val="1.0923927068604053E-2"/>
                </c:manualLayout>
              </c:layout>
              <c:showLegendKey val="0"/>
              <c:showVal val="0"/>
              <c:showCatName val="1"/>
              <c:showSerName val="0"/>
              <c:showPercent val="1"/>
              <c:showBubbleSize val="0"/>
              <c:extLst>
                <c:ext xmlns:c15="http://schemas.microsoft.com/office/drawing/2012/chart" uri="{CE6537A1-D6FC-4f65-9D91-7224C49458BB}">
                  <c15:layout>
                    <c:manualLayout>
                      <c:w val="0.30251704139632801"/>
                      <c:h val="0.18689256716551605"/>
                    </c:manualLayout>
                  </c15:layout>
                </c:ext>
                <c:ext xmlns:c16="http://schemas.microsoft.com/office/drawing/2014/chart" uri="{C3380CC4-5D6E-409C-BE32-E72D297353CC}">
                  <c16:uniqueId val="{00000003-ACA3-4625-9192-29C4A6BCC137}"/>
                </c:ext>
              </c:extLst>
            </c:dLbl>
            <c:dLbl>
              <c:idx val="2"/>
              <c:layout>
                <c:manualLayout>
                  <c:x val="-2.7501549217848E-2"/>
                  <c:y val="0.10428063530249809"/>
                </c:manualLayout>
              </c:layout>
              <c:showLegendKey val="0"/>
              <c:showVal val="0"/>
              <c:showCatName val="1"/>
              <c:showSerName val="0"/>
              <c:showPercent val="1"/>
              <c:showBubbleSize val="0"/>
              <c:extLst>
                <c:ext xmlns:c15="http://schemas.microsoft.com/office/drawing/2012/chart" uri="{CE6537A1-D6FC-4f65-9D91-7224C49458BB}">
                  <c15:layout>
                    <c:manualLayout>
                      <c:w val="0.26011881968547901"/>
                      <c:h val="0.24580435464160263"/>
                    </c:manualLayout>
                  </c15:layout>
                </c:ext>
                <c:ext xmlns:c16="http://schemas.microsoft.com/office/drawing/2014/chart" uri="{C3380CC4-5D6E-409C-BE32-E72D297353CC}">
                  <c16:uniqueId val="{00000005-ACA3-4625-9192-29C4A6BCC137}"/>
                </c:ext>
              </c:extLst>
            </c:dLbl>
            <c:dLbl>
              <c:idx val="4"/>
              <c:delete val="1"/>
              <c:extLst>
                <c:ext xmlns:c15="http://schemas.microsoft.com/office/drawing/2012/chart" uri="{CE6537A1-D6FC-4f65-9D91-7224C49458BB}"/>
                <c:ext xmlns:c16="http://schemas.microsoft.com/office/drawing/2014/chart" uri="{C3380CC4-5D6E-409C-BE32-E72D297353CC}">
                  <c16:uniqueId val="{00000009-ACA3-4625-9192-29C4A6BCC137}"/>
                </c:ext>
              </c:extLst>
            </c:dLbl>
            <c:dLbl>
              <c:idx val="5"/>
              <c:delete val="1"/>
              <c:extLst>
                <c:ext xmlns:c15="http://schemas.microsoft.com/office/drawing/2012/chart" uri="{CE6537A1-D6FC-4f65-9D91-7224C49458BB}"/>
                <c:ext xmlns:c16="http://schemas.microsoft.com/office/drawing/2014/chart" uri="{C3380CC4-5D6E-409C-BE32-E72D297353CC}">
                  <c16:uniqueId val="{0000000B-ACA3-4625-9192-29C4A6BCC137}"/>
                </c:ext>
              </c:extLst>
            </c:dLbl>
            <c:dLbl>
              <c:idx val="6"/>
              <c:delete val="1"/>
              <c:extLst>
                <c:ext xmlns:c15="http://schemas.microsoft.com/office/drawing/2012/chart" uri="{CE6537A1-D6FC-4f65-9D91-7224C49458BB}"/>
                <c:ext xmlns:c16="http://schemas.microsoft.com/office/drawing/2014/chart" uri="{C3380CC4-5D6E-409C-BE32-E72D297353CC}">
                  <c16:uniqueId val="{0000000D-ACA3-4625-9192-29C4A6BCC1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Sheet1!$B$2:$B$8</c:f>
              <c:numCache>
                <c:formatCode>General</c:formatCode>
                <c:ptCount val="7"/>
                <c:pt idx="0">
                  <c:v>2568</c:v>
                </c:pt>
                <c:pt idx="1">
                  <c:v>2133</c:v>
                </c:pt>
                <c:pt idx="2">
                  <c:v>1409</c:v>
                </c:pt>
                <c:pt idx="3">
                  <c:v>788</c:v>
                </c:pt>
                <c:pt idx="4">
                  <c:v>79</c:v>
                </c:pt>
                <c:pt idx="5">
                  <c:v>115</c:v>
                </c:pt>
                <c:pt idx="6">
                  <c:v>50</c:v>
                </c:pt>
              </c:numCache>
            </c:numRef>
          </c:val>
          <c:extLst>
            <c:ext xmlns:c16="http://schemas.microsoft.com/office/drawing/2014/chart" uri="{C3380CC4-5D6E-409C-BE32-E72D297353CC}">
              <c16:uniqueId val="{00000013-D2E9-4BEE-B0BD-1EE33B8295F0}"/>
            </c:ext>
          </c:extLst>
        </c:ser>
        <c:ser>
          <c:idx val="1"/>
          <c:order val="1"/>
          <c:tx>
            <c:strRef>
              <c:f>Sheet1!$A$3</c:f>
              <c:strCache>
                <c:ptCount val="1"/>
                <c:pt idx="0">
                  <c:v>Hispanic/Latino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ACA3-4625-9192-29C4A6BCC137}"/>
              </c:ext>
            </c:extLst>
          </c:dPt>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Sheet1!#REF!</c:f>
              <c:numCache>
                <c:formatCode>General</c:formatCode>
                <c:ptCount val="1"/>
                <c:pt idx="0">
                  <c:v>1</c:v>
                </c:pt>
              </c:numCache>
            </c:numRef>
          </c:val>
          <c:extLst>
            <c:ext xmlns:c16="http://schemas.microsoft.com/office/drawing/2014/chart" uri="{C3380CC4-5D6E-409C-BE32-E72D297353CC}">
              <c16:uniqueId val="{00000015-D2E9-4BEE-B0BD-1EE33B8295F0}"/>
            </c:ext>
          </c:extLst>
        </c:ser>
        <c:ser>
          <c:idx val="2"/>
          <c:order val="2"/>
          <c:tx>
            <c:strRef>
              <c:f>Sheet1!$A$4</c:f>
              <c:strCache>
                <c:ptCount val="1"/>
                <c:pt idx="0">
                  <c:v>Black/African American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F-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1-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3-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5-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7-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9-ACA3-4625-9192-29C4A6BCC137}"/>
              </c:ext>
            </c:extLst>
          </c:dPt>
          <c:cat>
            <c:strRef>
              <c:f>Sheet1!$A$2:$A$8</c:f>
              <c:strCache>
                <c:ptCount val="7"/>
                <c:pt idx="0">
                  <c:v>Asian</c:v>
                </c:pt>
                <c:pt idx="1">
                  <c:v>Hispanic/Latino</c:v>
                </c:pt>
                <c:pt idx="2">
                  <c:v>Black/African American</c:v>
                </c:pt>
                <c:pt idx="3">
                  <c:v>White</c:v>
                </c:pt>
                <c:pt idx="4">
                  <c:v>American Indian/Alaska Native</c:v>
                </c:pt>
                <c:pt idx="5">
                  <c:v>Native Hawaiian</c:v>
                </c:pt>
                <c:pt idx="6">
                  <c:v>Multiple race</c:v>
                </c:pt>
              </c:strCache>
            </c:strRef>
          </c:cat>
          <c:val>
            <c:numRef>
              <c:f>Sheet1!#REF!</c:f>
              <c:numCache>
                <c:formatCode>General</c:formatCode>
                <c:ptCount val="1"/>
                <c:pt idx="0">
                  <c:v>1</c:v>
                </c:pt>
              </c:numCache>
            </c:numRef>
          </c:val>
          <c:extLst>
            <c:ext xmlns:c16="http://schemas.microsoft.com/office/drawing/2014/chart" uri="{C3380CC4-5D6E-409C-BE32-E72D297353CC}">
              <c16:uniqueId val="{00000016-D2E9-4BEE-B0BD-1EE33B8295F0}"/>
            </c:ext>
          </c:extLst>
        </c:ser>
        <c:ser>
          <c:idx val="3"/>
          <c:order val="3"/>
          <c:tx>
            <c:strRef>
              <c:f>Sheet1!$A$5</c:f>
              <c:strCache>
                <c:ptCount val="1"/>
                <c:pt idx="0">
                  <c:v>White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B-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D-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F-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1-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3-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5-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7-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7-D2E9-4BEE-B0BD-1EE33B8295F0}"/>
            </c:ext>
          </c:extLst>
        </c:ser>
        <c:ser>
          <c:idx val="4"/>
          <c:order val="4"/>
          <c:tx>
            <c:strRef>
              <c:f>Sheet1!$A$6</c:f>
              <c:strCache>
                <c:ptCount val="1"/>
                <c:pt idx="0">
                  <c:v>American Indian/Alaska Native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9-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B-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D-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F-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1-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3-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5-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8-D2E9-4BEE-B0BD-1EE33B8295F0}"/>
            </c:ext>
          </c:extLst>
        </c:ser>
        <c:ser>
          <c:idx val="5"/>
          <c:order val="5"/>
          <c:tx>
            <c:strRef>
              <c:f>Sheet1!$A$7</c:f>
              <c:strCache>
                <c:ptCount val="1"/>
                <c:pt idx="0">
                  <c:v>Native Hawaiian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7-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9-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B-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D-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F-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1-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53-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9-D2E9-4BEE-B0BD-1EE33B8295F0}"/>
            </c:ext>
          </c:extLst>
        </c:ser>
        <c:ser>
          <c:idx val="6"/>
          <c:order val="6"/>
          <c:tx>
            <c:strRef>
              <c:f>Sheet1!$A$8</c:f>
              <c:strCache>
                <c:ptCount val="1"/>
                <c:pt idx="0">
                  <c:v>Multiple 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55-ACA3-4625-9192-29C4A6BCC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7-ACA3-4625-9192-29C4A6BCC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9-ACA3-4625-9192-29C4A6BCC1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B-ACA3-4625-9192-29C4A6BCC1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D-ACA3-4625-9192-29C4A6BCC13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F-ACA3-4625-9192-29C4A6BCC13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61-ACA3-4625-9192-29C4A6BCC137}"/>
              </c:ext>
            </c:extLst>
          </c:dPt>
          <c:val>
            <c:numRef>
              <c:f>Sheet1!#REF!</c:f>
              <c:numCache>
                <c:formatCode>General</c:formatCode>
                <c:ptCount val="1"/>
                <c:pt idx="0">
                  <c:v>1</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72179359901988E-2"/>
          <c:y val="4.938762324538002E-2"/>
          <c:w val="0.67863310118861464"/>
          <c:h val="0.78828097177295153"/>
        </c:manualLayout>
      </c:layout>
      <c:lineChart>
        <c:grouping val="standard"/>
        <c:varyColors val="0"/>
        <c:ser>
          <c:idx val="0"/>
          <c:order val="0"/>
          <c:tx>
            <c:strRef>
              <c:f>Sheet1!$B$1</c:f>
              <c:strCache>
                <c:ptCount val="1"/>
                <c:pt idx="0">
                  <c:v>American Indian/Alaska Native</c:v>
                </c:pt>
              </c:strCache>
            </c:strRef>
          </c:tx>
          <c:spPr>
            <a:ln w="31750">
              <a:solidFill>
                <a:srgbClr val="F7C860"/>
              </a:solidFill>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5.7680912686829346</c:v>
                </c:pt>
                <c:pt idx="1">
                  <c:v>5.8028101190615384</c:v>
                </c:pt>
                <c:pt idx="2">
                  <c:v>5.3241666069129154</c:v>
                </c:pt>
                <c:pt idx="3">
                  <c:v>4.982060324660007</c:v>
                </c:pt>
                <c:pt idx="4">
                  <c:v>6.1277694876804363</c:v>
                </c:pt>
                <c:pt idx="5">
                  <c:v>4.6155576181037281</c:v>
                </c:pt>
                <c:pt idx="6">
                  <c:v>3.8781364428481533</c:v>
                </c:pt>
                <c:pt idx="7">
                  <c:v>4.2319050791988593</c:v>
                </c:pt>
                <c:pt idx="8">
                  <c:v>3.3438326927760831</c:v>
                </c:pt>
                <c:pt idx="9">
                  <c:v>3.2479038686235215</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20.709515211581998</c:v>
                </c:pt>
                <c:pt idx="1">
                  <c:v>19.34715780326988</c:v>
                </c:pt>
                <c:pt idx="2">
                  <c:v>19.083089027852921</c:v>
                </c:pt>
                <c:pt idx="3">
                  <c:v>18.402622511040825</c:v>
                </c:pt>
                <c:pt idx="4">
                  <c:v>19.043540489999078</c:v>
                </c:pt>
                <c:pt idx="5">
                  <c:v>17.966508344398299</c:v>
                </c:pt>
                <c:pt idx="6">
                  <c:v>17.816967475831685</c:v>
                </c:pt>
                <c:pt idx="7">
                  <c:v>17.145088132480755</c:v>
                </c:pt>
                <c:pt idx="8">
                  <c:v>16.608012632155063</c:v>
                </c:pt>
                <c:pt idx="9">
                  <c:v>13.25953363308072</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w="31750">
              <a:solidFill>
                <a:srgbClr val="EA865A"/>
              </a:solidFill>
              <a:prstDash val="dash"/>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6.2526089988017652</c:v>
                </c:pt>
                <c:pt idx="1">
                  <c:v>5.7915348759264909</c:v>
                </c:pt>
                <c:pt idx="2">
                  <c:v>5.3313238893761028</c:v>
                </c:pt>
                <c:pt idx="3">
                  <c:v>5.0859072775054806</c:v>
                </c:pt>
                <c:pt idx="4">
                  <c:v>5.0053010802698585</c:v>
                </c:pt>
                <c:pt idx="5">
                  <c:v>4.924781785205071</c:v>
                </c:pt>
                <c:pt idx="6">
                  <c:v>4.7032789048086157</c:v>
                </c:pt>
                <c:pt idx="7">
                  <c:v>4.4035556278859058</c:v>
                </c:pt>
                <c:pt idx="8">
                  <c:v>4.2386740553601427</c:v>
                </c:pt>
                <c:pt idx="9">
                  <c:v>3.4011354964828659</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spPr>
            <a:ln w="31750">
              <a:solidFill>
                <a:srgbClr val="9DD766"/>
              </a:solidFill>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15.837108495924388</c:v>
                </c:pt>
                <c:pt idx="1">
                  <c:v>12.430104565864255</c:v>
                </c:pt>
                <c:pt idx="2">
                  <c:v>11.589044987924963</c:v>
                </c:pt>
                <c:pt idx="3">
                  <c:v>16.6721935293568</c:v>
                </c:pt>
                <c:pt idx="4">
                  <c:v>18.116396953575386</c:v>
                </c:pt>
                <c:pt idx="5">
                  <c:v>13.333941548210971</c:v>
                </c:pt>
                <c:pt idx="6">
                  <c:v>18.889308651303363</c:v>
                </c:pt>
                <c:pt idx="7">
                  <c:v>19.204657634862183</c:v>
                </c:pt>
                <c:pt idx="8">
                  <c:v>17.546066701538095</c:v>
                </c:pt>
                <c:pt idx="9">
                  <c:v>18.744692399597721</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w="31750">
              <a:solidFill>
                <a:srgbClr val="A22474"/>
              </a:solidFill>
              <a:prstDash val="dash"/>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0.82782746635637017</c:v>
                </c:pt>
                <c:pt idx="1">
                  <c:v>0.78564994242217934</c:v>
                </c:pt>
                <c:pt idx="2">
                  <c:v>0.71206957113910829</c:v>
                </c:pt>
                <c:pt idx="3">
                  <c:v>0.62571404308222123</c:v>
                </c:pt>
                <c:pt idx="4">
                  <c:v>0.6245526692036979</c:v>
                </c:pt>
                <c:pt idx="5">
                  <c:v>0.60223958756046247</c:v>
                </c:pt>
                <c:pt idx="6">
                  <c:v>0.53438269579649267</c:v>
                </c:pt>
                <c:pt idx="7">
                  <c:v>0.54063376278805764</c:v>
                </c:pt>
                <c:pt idx="8">
                  <c:v>0.51405380258449118</c:v>
                </c:pt>
                <c:pt idx="9">
                  <c:v>0.40046065171718592</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w="31750">
              <a:solidFill>
                <a:schemeClr val="accent6"/>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0.97680164637346967</c:v>
                </c:pt>
                <c:pt idx="1">
                  <c:v>0.94621388285008923</c:v>
                </c:pt>
                <c:pt idx="2">
                  <c:v>0.80449124938778216</c:v>
                </c:pt>
                <c:pt idx="3">
                  <c:v>1.2479282441259627</c:v>
                </c:pt>
                <c:pt idx="4">
                  <c:v>0.69591728024634258</c:v>
                </c:pt>
                <c:pt idx="5">
                  <c:v>0.91044442757348498</c:v>
                </c:pt>
                <c:pt idx="6">
                  <c:v>0.82807517494872729</c:v>
                </c:pt>
                <c:pt idx="7">
                  <c:v>0.80640642633623272</c:v>
                </c:pt>
                <c:pt idx="8">
                  <c:v>0.89478203787422572</c:v>
                </c:pt>
                <c:pt idx="9">
                  <c:v>0.66159698131822142</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spPr>
            <a:ln w="31750">
              <a:solidFill>
                <a:srgbClr val="259393"/>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Sheet1!$H$2:$H$11</c:f>
              <c:numCache>
                <c:formatCode>0.0</c:formatCode>
                <c:ptCount val="10"/>
                <c:pt idx="0">
                  <c:v>5.7887390424476273</c:v>
                </c:pt>
                <c:pt idx="1">
                  <c:v>5.273388898358796</c:v>
                </c:pt>
                <c:pt idx="2">
                  <c:v>5.0012234075806008</c:v>
                </c:pt>
                <c:pt idx="3">
                  <c:v>5.0001293230974433</c:v>
                </c:pt>
                <c:pt idx="4">
                  <c:v>4.807712954375428</c:v>
                </c:pt>
                <c:pt idx="5">
                  <c:v>4.524706231440434</c:v>
                </c:pt>
                <c:pt idx="6">
                  <c:v>4.3730758316519225</c:v>
                </c:pt>
                <c:pt idx="7">
                  <c:v>4.4157584192042236</c:v>
                </c:pt>
                <c:pt idx="8">
                  <c:v>4.4549670622978725</c:v>
                </c:pt>
                <c:pt idx="9">
                  <c:v>3.4788775780696906</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tickLblSkip val="3"/>
        <c:noMultiLvlLbl val="0"/>
      </c:catAx>
      <c:valAx>
        <c:axId val="284716600"/>
        <c:scaling>
          <c:orientation val="minMax"/>
          <c:max val="25"/>
        </c:scaling>
        <c:delete val="0"/>
        <c:axPos val="l"/>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28886617751505E-2"/>
          <c:y val="0.10691792404234625"/>
          <c:w val="0.9160243763742969"/>
          <c:h val="0.76217190569722226"/>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c:formatCode>
                <c:ptCount val="10"/>
                <c:pt idx="0">
                  <c:v>131</c:v>
                </c:pt>
                <c:pt idx="1">
                  <c:v>122</c:v>
                </c:pt>
                <c:pt idx="2">
                  <c:v>154</c:v>
                </c:pt>
                <c:pt idx="3">
                  <c:v>138</c:v>
                </c:pt>
                <c:pt idx="4">
                  <c:v>138</c:v>
                </c:pt>
                <c:pt idx="5">
                  <c:v>145</c:v>
                </c:pt>
                <c:pt idx="6">
                  <c:v>127</c:v>
                </c:pt>
                <c:pt idx="7">
                  <c:v>135</c:v>
                </c:pt>
                <c:pt idx="8">
                  <c:v>116</c:v>
                </c:pt>
                <c:pt idx="9">
                  <c:v>97</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259393"/>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c:formatCode>
                <c:ptCount val="10"/>
                <c:pt idx="0">
                  <c:v>762</c:v>
                </c:pt>
                <c:pt idx="1">
                  <c:v>692</c:v>
                </c:pt>
                <c:pt idx="2">
                  <c:v>656</c:v>
                </c:pt>
                <c:pt idx="3">
                  <c:v>650</c:v>
                </c:pt>
                <c:pt idx="4">
                  <c:v>658</c:v>
                </c:pt>
                <c:pt idx="5">
                  <c:v>601</c:v>
                </c:pt>
                <c:pt idx="6">
                  <c:v>580</c:v>
                </c:pt>
                <c:pt idx="7">
                  <c:v>585</c:v>
                </c:pt>
                <c:pt idx="8">
                  <c:v>610</c:v>
                </c:pt>
                <c:pt idx="9">
                  <c:v>479</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EA865A"/>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c:formatCode>
                <c:ptCount val="10"/>
                <c:pt idx="0">
                  <c:v>1534</c:v>
                </c:pt>
                <c:pt idx="1">
                  <c:v>1348</c:v>
                </c:pt>
                <c:pt idx="2">
                  <c:v>1250</c:v>
                </c:pt>
                <c:pt idx="3">
                  <c:v>1183</c:v>
                </c:pt>
                <c:pt idx="4">
                  <c:v>1139</c:v>
                </c:pt>
                <c:pt idx="5">
                  <c:v>1068</c:v>
                </c:pt>
                <c:pt idx="6">
                  <c:v>1003</c:v>
                </c:pt>
                <c:pt idx="7">
                  <c:v>952</c:v>
                </c:pt>
                <c:pt idx="8">
                  <c:v>908</c:v>
                </c:pt>
                <c:pt idx="9">
                  <c:v>730</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A22474"/>
            </a:solidFill>
            <a:ln w="19050">
              <a:noFill/>
            </a:ln>
            <a:effectLst/>
          </c:spPr>
          <c:invertIfNegative val="0"/>
          <c:val>
            <c:numRef>
              <c:f>Sheet1!$F$2:$F$11</c:f>
              <c:numCache>
                <c:formatCode>#,##0</c:formatCode>
                <c:ptCount val="10"/>
                <c:pt idx="0">
                  <c:v>1309</c:v>
                </c:pt>
                <c:pt idx="1">
                  <c:v>1256</c:v>
                </c:pt>
                <c:pt idx="2">
                  <c:v>1085</c:v>
                </c:pt>
                <c:pt idx="3">
                  <c:v>960</c:v>
                </c:pt>
                <c:pt idx="4">
                  <c:v>981</c:v>
                </c:pt>
                <c:pt idx="5">
                  <c:v>910</c:v>
                </c:pt>
                <c:pt idx="6">
                  <c:v>793</c:v>
                </c:pt>
                <c:pt idx="7">
                  <c:v>808</c:v>
                </c:pt>
                <c:pt idx="8">
                  <c:v>758</c:v>
                </c:pt>
                <c:pt idx="9">
                  <c:v>569</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F7C860"/>
            </a:solidFill>
            <a:ln w="19050">
              <a:noFill/>
            </a:ln>
            <a:effectLst/>
          </c:spPr>
          <c:invertIfNegative val="0"/>
          <c:val>
            <c:numRef>
              <c:f>Sheet1!$G$2:$G$11</c:f>
              <c:numCache>
                <c:formatCode>General</c:formatCode>
                <c:ptCount val="10"/>
                <c:pt idx="0">
                  <c:v>130</c:v>
                </c:pt>
                <c:pt idx="1">
                  <c:v>133</c:v>
                </c:pt>
                <c:pt idx="2">
                  <c:v>122</c:v>
                </c:pt>
                <c:pt idx="3">
                  <c:v>117</c:v>
                </c:pt>
                <c:pt idx="4">
                  <c:v>144</c:v>
                </c:pt>
                <c:pt idx="5">
                  <c:v>110</c:v>
                </c:pt>
                <c:pt idx="6">
                  <c:v>91</c:v>
                </c:pt>
                <c:pt idx="7">
                  <c:v>100</c:v>
                </c:pt>
                <c:pt idx="8">
                  <c:v>79</c:v>
                </c:pt>
                <c:pt idx="9">
                  <c:v>79</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9DD766"/>
            </a:solidFill>
            <a:ln w="19050">
              <a:noFill/>
            </a:ln>
            <a:effectLst/>
          </c:spPr>
          <c:invertIfNegative val="0"/>
          <c:val>
            <c:numRef>
              <c:f>Sheet1!$H$2:$H$11</c:f>
              <c:numCache>
                <c:formatCode>General</c:formatCode>
                <c:ptCount val="10"/>
                <c:pt idx="0">
                  <c:v>28</c:v>
                </c:pt>
                <c:pt idx="1">
                  <c:v>21</c:v>
                </c:pt>
                <c:pt idx="2">
                  <c:v>17</c:v>
                </c:pt>
                <c:pt idx="3">
                  <c:v>37</c:v>
                </c:pt>
                <c:pt idx="4">
                  <c:v>40</c:v>
                </c:pt>
                <c:pt idx="5">
                  <c:v>29</c:v>
                </c:pt>
                <c:pt idx="6">
                  <c:v>44</c:v>
                </c:pt>
                <c:pt idx="7">
                  <c:v>41</c:v>
                </c:pt>
                <c:pt idx="8">
                  <c:v>27</c:v>
                </c:pt>
                <c:pt idx="9">
                  <c:v>44</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Sheet1!$I$2:$I$11</c:f>
              <c:numCache>
                <c:formatCode>General</c:formatCode>
                <c:ptCount val="10"/>
                <c:pt idx="0">
                  <c:v>24</c:v>
                </c:pt>
                <c:pt idx="1">
                  <c:v>21</c:v>
                </c:pt>
                <c:pt idx="2">
                  <c:v>23</c:v>
                </c:pt>
                <c:pt idx="3">
                  <c:v>26</c:v>
                </c:pt>
                <c:pt idx="4">
                  <c:v>23</c:v>
                </c:pt>
                <c:pt idx="5">
                  <c:v>19</c:v>
                </c:pt>
                <c:pt idx="6">
                  <c:v>23</c:v>
                </c:pt>
                <c:pt idx="7">
                  <c:v>22</c:v>
                </c:pt>
                <c:pt idx="8">
                  <c:v>22</c:v>
                </c:pt>
                <c:pt idx="9">
                  <c:v>16</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tickLblSkip val="3"/>
        <c:noMultiLvlLbl val="0"/>
      </c:catAx>
      <c:valAx>
        <c:axId val="531145288"/>
        <c:scaling>
          <c:orientation val="minMax"/>
          <c:max val="40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8076632052508"/>
          <c:y val="6.8170422050922636E-2"/>
          <c:w val="0.81876206076494629"/>
          <c:h val="0.77989948351012484"/>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c:formatCode>
                <c:ptCount val="28"/>
                <c:pt idx="0">
                  <c:v>25105</c:v>
                </c:pt>
                <c:pt idx="1">
                  <c:v>24208</c:v>
                </c:pt>
                <c:pt idx="2">
                  <c:v>22727</c:v>
                </c:pt>
                <c:pt idx="3">
                  <c:v>21212</c:v>
                </c:pt>
                <c:pt idx="4">
                  <c:v>19753</c:v>
                </c:pt>
                <c:pt idx="5">
                  <c:v>18288</c:v>
                </c:pt>
                <c:pt idx="6">
                  <c:v>17500</c:v>
                </c:pt>
                <c:pt idx="7">
                  <c:v>16308</c:v>
                </c:pt>
                <c:pt idx="8">
                  <c:v>15949</c:v>
                </c:pt>
                <c:pt idx="9">
                  <c:v>15060</c:v>
                </c:pt>
                <c:pt idx="10">
                  <c:v>14838</c:v>
                </c:pt>
                <c:pt idx="11">
                  <c:v>14502</c:v>
                </c:pt>
                <c:pt idx="12">
                  <c:v>14063</c:v>
                </c:pt>
                <c:pt idx="13">
                  <c:v>13730</c:v>
                </c:pt>
                <c:pt idx="14">
                  <c:v>13288</c:v>
                </c:pt>
                <c:pt idx="15">
                  <c:v>12893</c:v>
                </c:pt>
                <c:pt idx="16">
                  <c:v>11499</c:v>
                </c:pt>
                <c:pt idx="17">
                  <c:v>11076</c:v>
                </c:pt>
                <c:pt idx="18">
                  <c:v>10480</c:v>
                </c:pt>
                <c:pt idx="19">
                  <c:v>9925</c:v>
                </c:pt>
                <c:pt idx="20">
                  <c:v>9545</c:v>
                </c:pt>
                <c:pt idx="21">
                  <c:v>9383</c:v>
                </c:pt>
                <c:pt idx="22">
                  <c:v>9536</c:v>
                </c:pt>
                <c:pt idx="23">
                  <c:v>9242</c:v>
                </c:pt>
                <c:pt idx="24">
                  <c:v>9071</c:v>
                </c:pt>
                <c:pt idx="25">
                  <c:v>9006</c:v>
                </c:pt>
                <c:pt idx="26">
                  <c:v>8904</c:v>
                </c:pt>
                <c:pt idx="27">
                  <c:v>7174</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9.658793621947499</c:v>
                </c:pt>
                <c:pt idx="1">
                  <c:v>9.2001613175014096</c:v>
                </c:pt>
                <c:pt idx="2">
                  <c:v>8.5350522601358794</c:v>
                </c:pt>
                <c:pt idx="3">
                  <c:v>7.8739606813632319</c:v>
                </c:pt>
                <c:pt idx="4">
                  <c:v>7.2449010748975073</c:v>
                </c:pt>
                <c:pt idx="5">
                  <c:v>6.6295914161929597</c:v>
                </c:pt>
                <c:pt idx="6">
                  <c:v>6.271498517733118</c:v>
                </c:pt>
                <c:pt idx="7">
                  <c:v>5.7796500753603217</c:v>
                </c:pt>
                <c:pt idx="8">
                  <c:v>5.596750003873229</c:v>
                </c:pt>
                <c:pt idx="9">
                  <c:v>5.2359808412192876</c:v>
                </c:pt>
                <c:pt idx="10">
                  <c:v>5.1146481402837063</c:v>
                </c:pt>
                <c:pt idx="11">
                  <c:v>4.9527792355724385</c:v>
                </c:pt>
                <c:pt idx="12">
                  <c:v>4.7587851401876753</c:v>
                </c:pt>
                <c:pt idx="13">
                  <c:v>4.601516203946062</c:v>
                </c:pt>
                <c:pt idx="14">
                  <c:v>4.4112295443546126</c:v>
                </c:pt>
                <c:pt idx="15">
                  <c:v>4.2398079020088151</c:v>
                </c:pt>
                <c:pt idx="16">
                  <c:v>3.748392178858293</c:v>
                </c:pt>
                <c:pt idx="17">
                  <c:v>3.5806751042212932</c:v>
                </c:pt>
                <c:pt idx="18">
                  <c:v>3.3634645733995119</c:v>
                </c:pt>
                <c:pt idx="19">
                  <c:v>3.1620600003067438</c:v>
                </c:pt>
                <c:pt idx="20">
                  <c:v>3.0199967096748264</c:v>
                </c:pt>
                <c:pt idx="21">
                  <c:v>2.9470486466772887</c:v>
                </c:pt>
                <c:pt idx="22">
                  <c:v>2.9731339744739613</c:v>
                </c:pt>
                <c:pt idx="23">
                  <c:v>2.8606648080393162</c:v>
                </c:pt>
                <c:pt idx="24">
                  <c:v>2.7900284904631283</c:v>
                </c:pt>
                <c:pt idx="25">
                  <c:v>2.7554918695412343</c:v>
                </c:pt>
                <c:pt idx="26">
                  <c:v>2.7119060928321699</c:v>
                </c:pt>
                <c:pt idx="27">
                  <c:v>2.1773431553179878</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dateAx>
        <c:axId val="315305256"/>
        <c:scaling>
          <c:orientation val="minMax"/>
        </c:scaling>
        <c:delete val="0"/>
        <c:axPos val="b"/>
        <c:title>
          <c:tx>
            <c:rich>
              <a:bodyPr/>
              <a:lstStyle/>
              <a:p>
                <a:pPr>
                  <a:defRPr/>
                </a:pPr>
                <a:r>
                  <a:rPr lang="en-US" sz="2000" dirty="0"/>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196572488"/>
        <c:crosses val="autoZero"/>
        <c:auto val="0"/>
        <c:lblOffset val="0"/>
        <c:baseTimeUnit val="days"/>
        <c:majorUnit val="3"/>
        <c:majorTimeUnit val="days"/>
      </c:date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6965738076796"/>
          <c:y val="3.1472204112531099E-2"/>
          <c:w val="0.87063469970676111"/>
          <c:h val="0.81898330995639379"/>
        </c:manualLayout>
      </c:layout>
      <c:lineChart>
        <c:grouping val="standard"/>
        <c:varyColors val="0"/>
        <c:ser>
          <c:idx val="0"/>
          <c:order val="0"/>
          <c:tx>
            <c:strRef>
              <c:f>Sheet1!$B$1</c:f>
              <c:strCache>
                <c:ptCount val="1"/>
                <c:pt idx="0">
                  <c:v>American Indian</c:v>
                </c:pt>
              </c:strCache>
            </c:strRef>
          </c:tx>
          <c:spPr>
            <a:ln w="31750" cap="rnd">
              <a:solidFill>
                <a:srgbClr val="F7C860"/>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Sheet1!$B$2:$B$27</c:f>
              <c:numCache>
                <c:formatCode>0.0</c:formatCode>
                <c:ptCount val="10"/>
                <c:pt idx="0">
                  <c:v>6.6213191195682901</c:v>
                </c:pt>
                <c:pt idx="1">
                  <c:v>6.1942286555263699</c:v>
                </c:pt>
                <c:pt idx="2">
                  <c:v>5.5699445790514384</c:v>
                </c:pt>
                <c:pt idx="3">
                  <c:v>5.1862713634485784</c:v>
                </c:pt>
                <c:pt idx="4">
                  <c:v>6.9666081761855212</c:v>
                </c:pt>
                <c:pt idx="5">
                  <c:v>5.0546871194624758</c:v>
                </c:pt>
                <c:pt idx="6">
                  <c:v>3.8064244916227286</c:v>
                </c:pt>
                <c:pt idx="7">
                  <c:v>3.9107825358530763</c:v>
                </c:pt>
                <c:pt idx="8">
                  <c:v>3.3547043571239907</c:v>
                </c:pt>
                <c:pt idx="9">
                  <c:v>3.5860044148707515</c:v>
                </c:pt>
              </c:numCache>
            </c:numRef>
          </c:val>
          <c:smooth val="0"/>
          <c:extLst>
            <c:ext xmlns:c16="http://schemas.microsoft.com/office/drawing/2014/chart" uri="{C3380CC4-5D6E-409C-BE32-E72D297353CC}">
              <c16:uniqueId val="{00000000-AE98-40AE-AF5D-2A06A42B41C8}"/>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Sheet1!$C$2:$C$27</c:f>
              <c:numCache>
                <c:formatCode>0.0</c:formatCode>
                <c:ptCount val="10"/>
                <c:pt idx="0">
                  <c:v>2.4375330974198248</c:v>
                </c:pt>
                <c:pt idx="1">
                  <c:v>2.0725568165119581</c:v>
                </c:pt>
                <c:pt idx="2">
                  <c:v>2.4825892309470543</c:v>
                </c:pt>
                <c:pt idx="3">
                  <c:v>2.1162245878614279</c:v>
                </c:pt>
                <c:pt idx="4">
                  <c:v>2.0890150505965499</c:v>
                </c:pt>
                <c:pt idx="5">
                  <c:v>2.1041477686383598</c:v>
                </c:pt>
                <c:pt idx="6">
                  <c:v>1.8263492730482762</c:v>
                </c:pt>
                <c:pt idx="7">
                  <c:v>1.875647098248896</c:v>
                </c:pt>
                <c:pt idx="8">
                  <c:v>1.5114995143656302</c:v>
                </c:pt>
                <c:pt idx="9">
                  <c:v>1.1788894205369587</c:v>
                </c:pt>
              </c:numCache>
            </c:numRef>
          </c:val>
          <c:smooth val="0"/>
          <c:extLst>
            <c:ext xmlns:c16="http://schemas.microsoft.com/office/drawing/2014/chart" uri="{C3380CC4-5D6E-409C-BE32-E72D297353CC}">
              <c16:uniqueId val="{00000001-AE98-40AE-AF5D-2A06A42B41C8}"/>
            </c:ext>
          </c:extLst>
        </c:ser>
        <c:ser>
          <c:idx val="2"/>
          <c:order val="2"/>
          <c:tx>
            <c:strRef>
              <c:f>Sheet1!$D$1</c:f>
              <c:strCache>
                <c:ptCount val="1"/>
                <c:pt idx="0">
                  <c:v>Black</c:v>
                </c:pt>
              </c:strCache>
            </c:strRef>
          </c:tx>
          <c:spPr>
            <a:ln w="31750" cap="rnd">
              <a:solidFill>
                <a:srgbClr val="EA865A"/>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Sheet1!$D$2:$D$27</c:f>
              <c:numCache>
                <c:formatCode>0.0</c:formatCode>
                <c:ptCount val="10"/>
                <c:pt idx="0">
                  <c:v>4.5190162649529277</c:v>
                </c:pt>
                <c:pt idx="1">
                  <c:v>3.9702821436236606</c:v>
                </c:pt>
                <c:pt idx="2">
                  <c:v>3.6454538871518549</c:v>
                </c:pt>
                <c:pt idx="3">
                  <c:v>3.4084364882374656</c:v>
                </c:pt>
                <c:pt idx="4">
                  <c:v>3.2563605742047241</c:v>
                </c:pt>
                <c:pt idx="5">
                  <c:v>3.0503987568082729</c:v>
                </c:pt>
                <c:pt idx="6">
                  <c:v>2.8458033380790817</c:v>
                </c:pt>
                <c:pt idx="7">
                  <c:v>2.6763283619878044</c:v>
                </c:pt>
                <c:pt idx="8">
                  <c:v>2.5565264036526565</c:v>
                </c:pt>
                <c:pt idx="9">
                  <c:v>2.0383303271218614</c:v>
                </c:pt>
              </c:numCache>
            </c:numRef>
          </c:val>
          <c:smooth val="0"/>
          <c:extLst>
            <c:ext xmlns:c16="http://schemas.microsoft.com/office/drawing/2014/chart" uri="{C3380CC4-5D6E-409C-BE32-E72D297353CC}">
              <c16:uniqueId val="{00000002-AE98-40AE-AF5D-2A06A42B41C8}"/>
            </c:ext>
          </c:extLst>
        </c:ser>
        <c:ser>
          <c:idx val="3"/>
          <c:order val="3"/>
          <c:tx>
            <c:strRef>
              <c:f>Sheet1!$E$1</c:f>
              <c:strCache>
                <c:ptCount val="1"/>
                <c:pt idx="0">
                  <c:v>Multiple</c:v>
                </c:pt>
              </c:strCache>
            </c:strRef>
          </c:tx>
          <c:spPr>
            <a:ln w="31750" cap="rnd">
              <a:solidFill>
                <a:schemeClr val="accent6"/>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Sheet1!$E$2:$E$27</c:f>
              <c:numCache>
                <c:formatCode>0.0</c:formatCode>
                <c:ptCount val="10"/>
                <c:pt idx="0">
                  <c:v>0.49441425198522776</c:v>
                </c:pt>
                <c:pt idx="1">
                  <c:v>0.36708659625246537</c:v>
                </c:pt>
                <c:pt idx="2">
                  <c:v>0.4005444618284611</c:v>
                </c:pt>
                <c:pt idx="3">
                  <c:v>0.44226938628318507</c:v>
                </c:pt>
                <c:pt idx="4">
                  <c:v>0.37751073361496729</c:v>
                </c:pt>
                <c:pt idx="5">
                  <c:v>0.30495693045120142</c:v>
                </c:pt>
                <c:pt idx="6">
                  <c:v>0.36748628357446561</c:v>
                </c:pt>
                <c:pt idx="7">
                  <c:v>0.35304897912678151</c:v>
                </c:pt>
                <c:pt idx="8">
                  <c:v>0.3281189270033823</c:v>
                </c:pt>
                <c:pt idx="9">
                  <c:v>0.2291429766245521</c:v>
                </c:pt>
              </c:numCache>
            </c:numRef>
          </c:val>
          <c:smooth val="0"/>
          <c:extLst>
            <c:ext xmlns:c16="http://schemas.microsoft.com/office/drawing/2014/chart" uri="{C3380CC4-5D6E-409C-BE32-E72D297353CC}">
              <c16:uniqueId val="{00000003-AE98-40AE-AF5D-2A06A42B41C8}"/>
            </c:ext>
          </c:extLst>
        </c:ser>
        <c:ser>
          <c:idx val="4"/>
          <c:order val="4"/>
          <c:tx>
            <c:strRef>
              <c:f>Sheet1!$F$1</c:f>
              <c:strCache>
                <c:ptCount val="1"/>
                <c:pt idx="0">
                  <c:v>Native Hawaiian</c:v>
                </c:pt>
              </c:strCache>
            </c:strRef>
          </c:tx>
          <c:spPr>
            <a:ln w="31750" cap="rnd">
              <a:solidFill>
                <a:srgbClr val="9DD766"/>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Sheet1!$F$2:$F$27</c:f>
              <c:numCache>
                <c:formatCode>0.0</c:formatCode>
                <c:ptCount val="10"/>
                <c:pt idx="0">
                  <c:v>6.2573607793095896</c:v>
                </c:pt>
                <c:pt idx="1">
                  <c:v>3.4616563860966694</c:v>
                </c:pt>
                <c:pt idx="2">
                  <c:v>2.3676517490679112</c:v>
                </c:pt>
                <c:pt idx="3">
                  <c:v>5.5379107408527188</c:v>
                </c:pt>
                <c:pt idx="4">
                  <c:v>5.7746389407002328</c:v>
                </c:pt>
                <c:pt idx="5">
                  <c:v>3.9975077606788592</c:v>
                </c:pt>
                <c:pt idx="6">
                  <c:v>6.3703765906034056</c:v>
                </c:pt>
                <c:pt idx="7">
                  <c:v>5.4361517349279378</c:v>
                </c:pt>
                <c:pt idx="8">
                  <c:v>4.0724780425558871</c:v>
                </c:pt>
                <c:pt idx="9">
                  <c:v>6.5001063653768885</c:v>
                </c:pt>
              </c:numCache>
            </c:numRef>
          </c:val>
          <c:smooth val="0"/>
          <c:extLst>
            <c:ext xmlns:c16="http://schemas.microsoft.com/office/drawing/2014/chart" uri="{C3380CC4-5D6E-409C-BE32-E72D297353CC}">
              <c16:uniqueId val="{00000004-AE98-40AE-AF5D-2A06A42B41C8}"/>
            </c:ext>
          </c:extLst>
        </c:ser>
        <c:ser>
          <c:idx val="5"/>
          <c:order val="5"/>
          <c:tx>
            <c:strRef>
              <c:f>Sheet1!$G$1</c:f>
              <c:strCache>
                <c:ptCount val="1"/>
                <c:pt idx="0">
                  <c:v>White</c:v>
                </c:pt>
              </c:strCache>
            </c:strRef>
          </c:tx>
          <c:spPr>
            <a:ln w="31750" cap="rnd">
              <a:solidFill>
                <a:srgbClr val="A22474"/>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Sheet1!$G$2:$G$27</c:f>
              <c:numCache>
                <c:formatCode>0.0</c:formatCode>
                <c:ptCount val="10"/>
                <c:pt idx="0">
                  <c:v>0.69355119042525082</c:v>
                </c:pt>
                <c:pt idx="1">
                  <c:v>0.67354824545374381</c:v>
                </c:pt>
                <c:pt idx="2">
                  <c:v>0.58060256593156845</c:v>
                </c:pt>
                <c:pt idx="3">
                  <c:v>0.51331561285849836</c:v>
                </c:pt>
                <c:pt idx="4">
                  <c:v>0.52382117928209171</c:v>
                </c:pt>
                <c:pt idx="5">
                  <c:v>0.48593903885145628</c:v>
                </c:pt>
                <c:pt idx="6">
                  <c:v>0.42394326794396014</c:v>
                </c:pt>
                <c:pt idx="7">
                  <c:v>0.43292135669044779</c:v>
                </c:pt>
                <c:pt idx="8">
                  <c:v>0.40675328944819505</c:v>
                </c:pt>
                <c:pt idx="9">
                  <c:v>0.30553704106094576</c:v>
                </c:pt>
              </c:numCache>
            </c:numRef>
          </c:val>
          <c:smooth val="0"/>
          <c:extLst>
            <c:ext xmlns:c16="http://schemas.microsoft.com/office/drawing/2014/chart" uri="{C3380CC4-5D6E-409C-BE32-E72D297353CC}">
              <c16:uniqueId val="{00000005-AE98-40AE-AF5D-2A06A42B41C8}"/>
            </c:ext>
          </c:extLst>
        </c:ser>
        <c:ser>
          <c:idx val="6"/>
          <c:order val="6"/>
          <c:tx>
            <c:strRef>
              <c:f>Sheet1!$H$1</c:f>
              <c:strCache>
                <c:ptCount val="1"/>
                <c:pt idx="0">
                  <c:v>Hispanic</c:v>
                </c:pt>
              </c:strCache>
            </c:strRef>
          </c:tx>
          <c:spPr>
            <a:ln w="31750" cap="rnd">
              <a:solidFill>
                <a:srgbClr val="259393"/>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Sheet1!$H$2:$H$27</c:f>
              <c:numCache>
                <c:formatCode>0.0</c:formatCode>
                <c:ptCount val="10"/>
                <c:pt idx="0">
                  <c:v>2.3742861445416175</c:v>
                </c:pt>
                <c:pt idx="1">
                  <c:v>2.0132803770769412</c:v>
                </c:pt>
                <c:pt idx="2">
                  <c:v>1.8597343556580361</c:v>
                </c:pt>
                <c:pt idx="3">
                  <c:v>1.8167057384172363</c:v>
                </c:pt>
                <c:pt idx="4">
                  <c:v>1.813546625525801</c:v>
                </c:pt>
                <c:pt idx="5">
                  <c:v>1.6094459534525201</c:v>
                </c:pt>
                <c:pt idx="6">
                  <c:v>1.5189175020647459</c:v>
                </c:pt>
                <c:pt idx="7">
                  <c:v>1.4751639506040468</c:v>
                </c:pt>
                <c:pt idx="8">
                  <c:v>1.5222929825038625</c:v>
                </c:pt>
                <c:pt idx="9">
                  <c:v>1.1760818442966832</c:v>
                </c:pt>
              </c:numCache>
            </c:numRef>
          </c:val>
          <c:smooth val="0"/>
          <c:extLst>
            <c:ext xmlns:c16="http://schemas.microsoft.com/office/drawing/2014/chart" uri="{C3380CC4-5D6E-409C-BE32-E72D297353CC}">
              <c16:uniqueId val="{00000006-AE98-40AE-AF5D-2A06A42B41C8}"/>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tickLblSkip val="3"/>
        <c:noMultiLvlLbl val="0"/>
      </c:catAx>
      <c:valAx>
        <c:axId val="2069402752"/>
        <c:scaling>
          <c:orientation val="minMax"/>
          <c:max val="7.5"/>
          <c:min val="0"/>
        </c:scaling>
        <c:delete val="0"/>
        <c:axPos val="l"/>
        <c:majorGridlines>
          <c:spPr>
            <a:ln w="9525" cap="flat" cmpd="sng" algn="ctr">
              <a:noFill/>
              <a:round/>
            </a:ln>
            <a:effectLst/>
          </c:spPr>
        </c:majorGridlines>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37476841447501E-2"/>
          <c:y val="6.9578848888743966E-2"/>
          <c:w val="0.9102232676306472"/>
          <c:h val="0.76939850963021672"/>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c:formatCode>
                <c:ptCount val="10"/>
                <c:pt idx="0">
                  <c:v>3022</c:v>
                </c:pt>
                <c:pt idx="1">
                  <c:v>2918</c:v>
                </c:pt>
                <c:pt idx="2">
                  <c:v>2939</c:v>
                </c:pt>
                <c:pt idx="3">
                  <c:v>2942</c:v>
                </c:pt>
                <c:pt idx="4">
                  <c:v>3157</c:v>
                </c:pt>
                <c:pt idx="5">
                  <c:v>3061</c:v>
                </c:pt>
                <c:pt idx="6">
                  <c:v>3141</c:v>
                </c:pt>
                <c:pt idx="7">
                  <c:v>3075</c:v>
                </c:pt>
                <c:pt idx="8">
                  <c:v>3051</c:v>
                </c:pt>
                <c:pt idx="9">
                  <c:v>2466</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259393"/>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c:formatCode>
                <c:ptCount val="10"/>
                <c:pt idx="0">
                  <c:v>2236</c:v>
                </c:pt>
                <c:pt idx="1">
                  <c:v>2095</c:v>
                </c:pt>
                <c:pt idx="2">
                  <c:v>2037</c:v>
                </c:pt>
                <c:pt idx="3">
                  <c:v>2096</c:v>
                </c:pt>
                <c:pt idx="4">
                  <c:v>2036</c:v>
                </c:pt>
                <c:pt idx="5">
                  <c:v>1988</c:v>
                </c:pt>
                <c:pt idx="6">
                  <c:v>1970</c:v>
                </c:pt>
                <c:pt idx="7">
                  <c:v>2039</c:v>
                </c:pt>
                <c:pt idx="8">
                  <c:v>2076</c:v>
                </c:pt>
                <c:pt idx="9">
                  <c:v>1643</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EA865A"/>
            </a:solidFill>
            <a:ln w="19050">
              <a:noFill/>
            </a:ln>
            <a:effectLst/>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c:formatCode>
                <c:ptCount val="10"/>
                <c:pt idx="0">
                  <c:v>865</c:v>
                </c:pt>
                <c:pt idx="1">
                  <c:v>897</c:v>
                </c:pt>
                <c:pt idx="2">
                  <c:v>835</c:v>
                </c:pt>
                <c:pt idx="3">
                  <c:v>826</c:v>
                </c:pt>
                <c:pt idx="4">
                  <c:v>857</c:v>
                </c:pt>
                <c:pt idx="5">
                  <c:v>914</c:v>
                </c:pt>
                <c:pt idx="6">
                  <c:v>905</c:v>
                </c:pt>
                <c:pt idx="7">
                  <c:v>849</c:v>
                </c:pt>
                <c:pt idx="8">
                  <c:v>838</c:v>
                </c:pt>
                <c:pt idx="9">
                  <c:v>671</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A22474"/>
            </a:solidFill>
            <a:ln w="19050">
              <a:noFill/>
            </a:ln>
            <a:effectLst/>
          </c:spPr>
          <c:invertIfNegative val="0"/>
          <c:val>
            <c:numRef>
              <c:f>Sheet1!$F$2:$F$11</c:f>
              <c:numCache>
                <c:formatCode>#,##0</c:formatCode>
                <c:ptCount val="10"/>
                <c:pt idx="0">
                  <c:v>326</c:v>
                </c:pt>
                <c:pt idx="1">
                  <c:v>297</c:v>
                </c:pt>
                <c:pt idx="2">
                  <c:v>322</c:v>
                </c:pt>
                <c:pt idx="3">
                  <c:v>278</c:v>
                </c:pt>
                <c:pt idx="4">
                  <c:v>255</c:v>
                </c:pt>
                <c:pt idx="5">
                  <c:v>281</c:v>
                </c:pt>
                <c:pt idx="6">
                  <c:v>264</c:v>
                </c:pt>
                <c:pt idx="7">
                  <c:v>260</c:v>
                </c:pt>
                <c:pt idx="8">
                  <c:v>255</c:v>
                </c:pt>
                <c:pt idx="9">
                  <c:v>216</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F7C860"/>
            </a:solidFill>
            <a:ln w="19050">
              <a:noFill/>
            </a:ln>
            <a:effectLst/>
          </c:spPr>
          <c:invertIfNegative val="0"/>
          <c:val>
            <c:numRef>
              <c:f>Sheet1!$G$2:$G$11</c:f>
              <c:numCache>
                <c:formatCode>General</c:formatCode>
                <c:ptCount val="10"/>
                <c:pt idx="0">
                  <c:v>2</c:v>
                </c:pt>
                <c:pt idx="1">
                  <c:v>1</c:v>
                </c:pt>
                <c:pt idx="2">
                  <c:v>2</c:v>
                </c:pt>
                <c:pt idx="3">
                  <c:v>0</c:v>
                </c:pt>
                <c:pt idx="4">
                  <c:v>1</c:v>
                </c:pt>
                <c:pt idx="5">
                  <c:v>0</c:v>
                </c:pt>
                <c:pt idx="6">
                  <c:v>2</c:v>
                </c:pt>
                <c:pt idx="7">
                  <c:v>2</c:v>
                </c:pt>
                <c:pt idx="8">
                  <c:v>2</c:v>
                </c:pt>
                <c:pt idx="9">
                  <c:v>0</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9DD766"/>
            </a:solidFill>
            <a:ln w="19050">
              <a:noFill/>
            </a:ln>
            <a:effectLst/>
          </c:spPr>
          <c:invertIfNegative val="0"/>
          <c:val>
            <c:numRef>
              <c:f>Sheet1!$H$2:$H$11</c:f>
              <c:numCache>
                <c:formatCode>General</c:formatCode>
                <c:ptCount val="10"/>
                <c:pt idx="0">
                  <c:v>53</c:v>
                </c:pt>
                <c:pt idx="1">
                  <c:v>44</c:v>
                </c:pt>
                <c:pt idx="2">
                  <c:v>45</c:v>
                </c:pt>
                <c:pt idx="3">
                  <c:v>54</c:v>
                </c:pt>
                <c:pt idx="4">
                  <c:v>61</c:v>
                </c:pt>
                <c:pt idx="5">
                  <c:v>47</c:v>
                </c:pt>
                <c:pt idx="6">
                  <c:v>66</c:v>
                </c:pt>
                <c:pt idx="7">
                  <c:v>73</c:v>
                </c:pt>
                <c:pt idx="8">
                  <c:v>79</c:v>
                </c:pt>
                <c:pt idx="9">
                  <c:v>71</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Sheet1!$I$2:$I$11</c:f>
              <c:numCache>
                <c:formatCode>General</c:formatCode>
                <c:ptCount val="10"/>
                <c:pt idx="0">
                  <c:v>33</c:v>
                </c:pt>
                <c:pt idx="1">
                  <c:v>36</c:v>
                </c:pt>
                <c:pt idx="2">
                  <c:v>25</c:v>
                </c:pt>
                <c:pt idx="3">
                  <c:v>54</c:v>
                </c:pt>
                <c:pt idx="4">
                  <c:v>23</c:v>
                </c:pt>
                <c:pt idx="5">
                  <c:v>43</c:v>
                </c:pt>
                <c:pt idx="6">
                  <c:v>35</c:v>
                </c:pt>
                <c:pt idx="7">
                  <c:v>36</c:v>
                </c:pt>
                <c:pt idx="8">
                  <c:v>44</c:v>
                </c:pt>
                <c:pt idx="9">
                  <c:v>34</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tickLblSkip val="3"/>
        <c:noMultiLvlLbl val="0"/>
      </c:catAx>
      <c:valAx>
        <c:axId val="531145288"/>
        <c:scaling>
          <c:orientation val="minMax"/>
          <c:max val="70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4506269474431"/>
          <c:y val="3.0294999873022865E-2"/>
          <c:w val="0.86525532423688489"/>
          <c:h val="0.80268930448068354"/>
        </c:manualLayout>
      </c:layout>
      <c:lineChart>
        <c:grouping val="standard"/>
        <c:varyColors val="0"/>
        <c:ser>
          <c:idx val="0"/>
          <c:order val="0"/>
          <c:tx>
            <c:strRef>
              <c:f>Sheet1!$B$1</c:f>
              <c:strCache>
                <c:ptCount val="1"/>
                <c:pt idx="0">
                  <c:v>American Indian</c:v>
                </c:pt>
              </c:strCache>
            </c:strRef>
          </c:tx>
          <c:spPr>
            <a:ln w="31750" cap="rnd">
              <a:solidFill>
                <a:srgbClr val="F7C860"/>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Sheet1!$B$2:$B$27</c:f>
              <c:numCache>
                <c:formatCode>0.0</c:formatCode>
                <c:ptCount val="10"/>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numCache>
            </c:numRef>
          </c:val>
          <c:smooth val="0"/>
          <c:extLst>
            <c:ext xmlns:c16="http://schemas.microsoft.com/office/drawing/2014/chart" uri="{C3380CC4-5D6E-409C-BE32-E72D297353CC}">
              <c16:uniqueId val="{00000000-C303-423E-82E8-0890D632D1F1}"/>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Sheet1!$C$2:$C$27</c:f>
              <c:numCache>
                <c:formatCode>0.0</c:formatCode>
                <c:ptCount val="10"/>
                <c:pt idx="0">
                  <c:v>34.245764239784258</c:v>
                </c:pt>
                <c:pt idx="1">
                  <c:v>30.67098723264974</c:v>
                </c:pt>
                <c:pt idx="2">
                  <c:v>29.940952448286659</c:v>
                </c:pt>
                <c:pt idx="3">
                  <c:v>29.556634409548462</c:v>
                </c:pt>
                <c:pt idx="4">
                  <c:v>29.652335987923415</c:v>
                </c:pt>
                <c:pt idx="5">
                  <c:v>27.286387079106809</c:v>
                </c:pt>
                <c:pt idx="6">
                  <c:v>27.440139044015609</c:v>
                </c:pt>
                <c:pt idx="7">
                  <c:v>26.087516448921448</c:v>
                </c:pt>
                <c:pt idx="8">
                  <c:v>26.185453950291581</c:v>
                </c:pt>
                <c:pt idx="9">
                  <c:v>22.069250910915937</c:v>
                </c:pt>
              </c:numCache>
            </c:numRef>
          </c:val>
          <c:smooth val="0"/>
          <c:extLst>
            <c:ext xmlns:c16="http://schemas.microsoft.com/office/drawing/2014/chart" uri="{C3380CC4-5D6E-409C-BE32-E72D297353CC}">
              <c16:uniqueId val="{00000001-C303-423E-82E8-0890D632D1F1}"/>
            </c:ext>
          </c:extLst>
        </c:ser>
        <c:ser>
          <c:idx val="2"/>
          <c:order val="2"/>
          <c:tx>
            <c:strRef>
              <c:f>Sheet1!$D$1</c:f>
              <c:strCache>
                <c:ptCount val="1"/>
                <c:pt idx="0">
                  <c:v>Black</c:v>
                </c:pt>
              </c:strCache>
            </c:strRef>
          </c:tx>
          <c:spPr>
            <a:ln w="31750" cap="rnd">
              <a:solidFill>
                <a:srgbClr val="EA865A"/>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Sheet1!$D$2:$D$27</c:f>
              <c:numCache>
                <c:formatCode>0.0</c:formatCode>
                <c:ptCount val="10"/>
                <c:pt idx="0">
                  <c:v>27.46646471670644</c:v>
                </c:pt>
                <c:pt idx="1">
                  <c:v>27.65387826374339</c:v>
                </c:pt>
                <c:pt idx="2">
                  <c:v>24.513790254726167</c:v>
                </c:pt>
                <c:pt idx="3">
                  <c:v>23.538544223681143</c:v>
                </c:pt>
                <c:pt idx="4">
                  <c:v>23.167033500557682</c:v>
                </c:pt>
                <c:pt idx="5">
                  <c:v>22.738416903649565</c:v>
                </c:pt>
                <c:pt idx="6">
                  <c:v>22.306260270430748</c:v>
                </c:pt>
                <c:pt idx="7">
                  <c:v>20.385088487851423</c:v>
                </c:pt>
                <c:pt idx="8">
                  <c:v>19.830794573556275</c:v>
                </c:pt>
                <c:pt idx="9">
                  <c:v>15.482662187231764</c:v>
                </c:pt>
              </c:numCache>
            </c:numRef>
          </c:val>
          <c:smooth val="0"/>
          <c:extLst>
            <c:ext xmlns:c16="http://schemas.microsoft.com/office/drawing/2014/chart" uri="{C3380CC4-5D6E-409C-BE32-E72D297353CC}">
              <c16:uniqueId val="{00000002-C303-423E-82E8-0890D632D1F1}"/>
            </c:ext>
          </c:extLst>
        </c:ser>
        <c:ser>
          <c:idx val="3"/>
          <c:order val="3"/>
          <c:tx>
            <c:strRef>
              <c:f>Sheet1!$E$1</c:f>
              <c:strCache>
                <c:ptCount val="1"/>
                <c:pt idx="0">
                  <c:v>Multiple</c:v>
                </c:pt>
              </c:strCache>
            </c:strRef>
          </c:tx>
          <c:spPr>
            <a:ln w="31750" cap="rnd">
              <a:solidFill>
                <a:schemeClr val="accent6"/>
              </a:solidFill>
              <a:round/>
            </a:ln>
            <a:effectLst/>
          </c:spPr>
          <c:marker>
            <c:symbol val="none"/>
          </c:marker>
          <c:dPt>
            <c:idx val="9"/>
            <c:marker>
              <c:symbol val="none"/>
            </c:marker>
            <c:bubble3D val="0"/>
            <c:spPr>
              <a:ln w="31750" cap="rnd">
                <a:solidFill>
                  <a:schemeClr val="accent6"/>
                </a:solidFill>
                <a:round/>
              </a:ln>
              <a:effectLst/>
            </c:spPr>
            <c:extLst>
              <c:ext xmlns:c16="http://schemas.microsoft.com/office/drawing/2014/chart" uri="{C3380CC4-5D6E-409C-BE32-E72D297353CC}">
                <c16:uniqueId val="{00000004-C303-423E-82E8-0890D632D1F1}"/>
              </c:ext>
            </c:extLst>
          </c:dPt>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Sheet1!$E$2:$E$27</c:f>
              <c:numCache>
                <c:formatCode>0.0</c:formatCode>
                <c:ptCount val="10"/>
                <c:pt idx="0">
                  <c:v>21.896066670205425</c:v>
                </c:pt>
                <c:pt idx="1">
                  <c:v>22.90834118156133</c:v>
                </c:pt>
                <c:pt idx="2">
                  <c:v>20.475188166979255</c:v>
                </c:pt>
                <c:pt idx="3">
                  <c:v>44.353911357886787</c:v>
                </c:pt>
                <c:pt idx="4">
                  <c:v>17.348932286362984</c:v>
                </c:pt>
                <c:pt idx="5">
                  <c:v>37.394881249510824</c:v>
                </c:pt>
                <c:pt idx="6">
                  <c:v>29.38855022083396</c:v>
                </c:pt>
                <c:pt idx="7">
                  <c:v>23.561443007487302</c:v>
                </c:pt>
                <c:pt idx="8">
                  <c:v>22.830220986161773</c:v>
                </c:pt>
                <c:pt idx="9">
                  <c:v>15.607140725915658</c:v>
                </c:pt>
              </c:numCache>
            </c:numRef>
          </c:val>
          <c:smooth val="0"/>
          <c:extLst>
            <c:ext xmlns:c16="http://schemas.microsoft.com/office/drawing/2014/chart" uri="{C3380CC4-5D6E-409C-BE32-E72D297353CC}">
              <c16:uniqueId val="{00000005-C303-423E-82E8-0890D632D1F1}"/>
            </c:ext>
          </c:extLst>
        </c:ser>
        <c:ser>
          <c:idx val="4"/>
          <c:order val="4"/>
          <c:tx>
            <c:strRef>
              <c:f>Sheet1!$F$1</c:f>
              <c:strCache>
                <c:ptCount val="1"/>
                <c:pt idx="0">
                  <c:v>Native Hawaiian</c:v>
                </c:pt>
              </c:strCache>
            </c:strRef>
          </c:tx>
          <c:spPr>
            <a:ln w="31750" cap="rnd">
              <a:solidFill>
                <a:srgbClr val="9DD766"/>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Sheet1!$F$2:$F$27</c:f>
              <c:numCache>
                <c:formatCode>0.0</c:formatCode>
                <c:ptCount val="10"/>
                <c:pt idx="0">
                  <c:v>25.18161646972742</c:v>
                </c:pt>
                <c:pt idx="1">
                  <c:v>16.312790339862158</c:v>
                </c:pt>
                <c:pt idx="2">
                  <c:v>17.65945506845982</c:v>
                </c:pt>
                <c:pt idx="3">
                  <c:v>24.09015069727603</c:v>
                </c:pt>
                <c:pt idx="4">
                  <c:v>18.890888088520846</c:v>
                </c:pt>
                <c:pt idx="5">
                  <c:v>13.012758040223266</c:v>
                </c:pt>
                <c:pt idx="6">
                  <c:v>22.391021878742439</c:v>
                </c:pt>
                <c:pt idx="7">
                  <c:v>24.696119326235738</c:v>
                </c:pt>
                <c:pt idx="8">
                  <c:v>24.474495407159562</c:v>
                </c:pt>
                <c:pt idx="9">
                  <c:v>33.469884175344482</c:v>
                </c:pt>
              </c:numCache>
            </c:numRef>
          </c:val>
          <c:smooth val="0"/>
          <c:extLst>
            <c:ext xmlns:c16="http://schemas.microsoft.com/office/drawing/2014/chart" uri="{C3380CC4-5D6E-409C-BE32-E72D297353CC}">
              <c16:uniqueId val="{00000006-C303-423E-82E8-0890D632D1F1}"/>
            </c:ext>
          </c:extLst>
        </c:ser>
        <c:ser>
          <c:idx val="5"/>
          <c:order val="5"/>
          <c:tx>
            <c:strRef>
              <c:f>Sheet1!$G$1</c:f>
              <c:strCache>
                <c:ptCount val="1"/>
                <c:pt idx="0">
                  <c:v>White</c:v>
                </c:pt>
              </c:strCache>
            </c:strRef>
          </c:tx>
          <c:spPr>
            <a:ln w="31750" cap="rnd">
              <a:solidFill>
                <a:srgbClr val="A22474"/>
              </a:solidFill>
              <a:prstDash val="dash"/>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Sheet1!$G$2:$G$27</c:f>
              <c:numCache>
                <c:formatCode>0.0</c:formatCode>
                <c:ptCount val="10"/>
                <c:pt idx="0">
                  <c:v>4.1086420748894543</c:v>
                </c:pt>
                <c:pt idx="1">
                  <c:v>3.7334056717345865</c:v>
                </c:pt>
                <c:pt idx="2">
                  <c:v>4.1543702039279697</c:v>
                </c:pt>
                <c:pt idx="3">
                  <c:v>3.5979193154945559</c:v>
                </c:pt>
                <c:pt idx="4">
                  <c:v>3.3743017676445222</c:v>
                </c:pt>
                <c:pt idx="5">
                  <c:v>3.7085927698542349</c:v>
                </c:pt>
                <c:pt idx="6">
                  <c:v>3.4239726331205542</c:v>
                </c:pt>
                <c:pt idx="7">
                  <c:v>3.2329506307300164</c:v>
                </c:pt>
                <c:pt idx="8">
                  <c:v>3.1726263311811316</c:v>
                </c:pt>
                <c:pt idx="9">
                  <c:v>2.7772177626733705</c:v>
                </c:pt>
              </c:numCache>
            </c:numRef>
          </c:val>
          <c:smooth val="0"/>
          <c:extLst>
            <c:ext xmlns:c16="http://schemas.microsoft.com/office/drawing/2014/chart" uri="{C3380CC4-5D6E-409C-BE32-E72D297353CC}">
              <c16:uniqueId val="{00000007-C303-423E-82E8-0890D632D1F1}"/>
            </c:ext>
          </c:extLst>
        </c:ser>
        <c:ser>
          <c:idx val="6"/>
          <c:order val="6"/>
          <c:tx>
            <c:strRef>
              <c:f>Sheet1!$H$1</c:f>
              <c:strCache>
                <c:ptCount val="1"/>
                <c:pt idx="0">
                  <c:v>Hispanic</c:v>
                </c:pt>
              </c:strCache>
            </c:strRef>
          </c:tx>
          <c:spPr>
            <a:ln w="31750" cap="rnd">
              <a:solidFill>
                <a:srgbClr val="259393"/>
              </a:solidFill>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Sheet1!$H$2:$H$27</c:f>
              <c:numCache>
                <c:formatCode>0.0</c:formatCode>
                <c:ptCount val="10"/>
                <c:pt idx="0">
                  <c:v>12.264685068009214</c:v>
                </c:pt>
                <c:pt idx="1">
                  <c:v>11.460366933050452</c:v>
                </c:pt>
                <c:pt idx="2">
                  <c:v>11.169595363449968</c:v>
                </c:pt>
                <c:pt idx="3">
                  <c:v>11.187174886073356</c:v>
                </c:pt>
                <c:pt idx="4">
                  <c:v>10.387766761779019</c:v>
                </c:pt>
                <c:pt idx="5">
                  <c:v>10.046092767278118</c:v>
                </c:pt>
                <c:pt idx="6">
                  <c:v>9.9710899130126158</c:v>
                </c:pt>
                <c:pt idx="7">
                  <c:v>10.27185970382687</c:v>
                </c:pt>
                <c:pt idx="8">
                  <c:v>10.241925024076664</c:v>
                </c:pt>
                <c:pt idx="9">
                  <c:v>8.1307624551972957</c:v>
                </c:pt>
              </c:numCache>
            </c:numRef>
          </c:val>
          <c:smooth val="0"/>
          <c:extLst>
            <c:ext xmlns:c16="http://schemas.microsoft.com/office/drawing/2014/chart" uri="{C3380CC4-5D6E-409C-BE32-E72D297353CC}">
              <c16:uniqueId val="{00000008-C303-423E-82E8-0890D632D1F1}"/>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tickLblSkip val="3"/>
        <c:noMultiLvlLbl val="0"/>
      </c:catAx>
      <c:valAx>
        <c:axId val="206940275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2251131652022E-2"/>
          <c:y val="3.0294999873022865E-2"/>
          <c:w val="0.59524446475304282"/>
          <c:h val="0.77860363376634967"/>
        </c:manualLayout>
      </c:layout>
      <c:lineChart>
        <c:grouping val="standard"/>
        <c:varyColors val="0"/>
        <c:ser>
          <c:idx val="0"/>
          <c:order val="0"/>
          <c:tx>
            <c:strRef>
              <c:f>Sheet1!$B$2</c:f>
              <c:strCache>
                <c:ptCount val="1"/>
                <c:pt idx="0">
                  <c:v>AI/AN</c:v>
                </c:pt>
              </c:strCache>
            </c:strRef>
          </c:tx>
          <c:spPr>
            <a:ln w="38100" cap="rnd">
              <a:solidFill>
                <a:schemeClr val="bg1"/>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Sheet1!$B$3:$B$28</c:f>
              <c:numCache>
                <c:formatCode>0.0</c:formatCode>
                <c:ptCount val="10"/>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numCache>
            </c:numRef>
          </c:val>
          <c:smooth val="0"/>
          <c:extLst>
            <c:ext xmlns:c16="http://schemas.microsoft.com/office/drawing/2014/chart" uri="{C3380CC4-5D6E-409C-BE32-E72D297353CC}">
              <c16:uniqueId val="{00000000-41CE-4B3E-A50A-C8E9215C780B}"/>
            </c:ext>
          </c:extLst>
        </c:ser>
        <c:ser>
          <c:idx val="1"/>
          <c:order val="1"/>
          <c:tx>
            <c:strRef>
              <c:f>Sheet1!$C$2</c:f>
              <c:strCache>
                <c:ptCount val="1"/>
                <c:pt idx="0">
                  <c:v>Asian</c:v>
                </c:pt>
              </c:strCache>
            </c:strRef>
          </c:tx>
          <c:spPr>
            <a:ln w="31750" cap="rnd">
              <a:solidFill>
                <a:srgbClr val="4BA9FF"/>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Sheet1!$C$3:$C$28</c:f>
              <c:numCache>
                <c:formatCode>0.0</c:formatCode>
                <c:ptCount val="10"/>
                <c:pt idx="0">
                  <c:v>34.245764239784258</c:v>
                </c:pt>
                <c:pt idx="1">
                  <c:v>30.67098723264974</c:v>
                </c:pt>
                <c:pt idx="2">
                  <c:v>29.940952448286659</c:v>
                </c:pt>
                <c:pt idx="3">
                  <c:v>29.556634409548462</c:v>
                </c:pt>
                <c:pt idx="4">
                  <c:v>29.652335987923415</c:v>
                </c:pt>
                <c:pt idx="5">
                  <c:v>27.286387079106809</c:v>
                </c:pt>
                <c:pt idx="6">
                  <c:v>27.440139044015609</c:v>
                </c:pt>
                <c:pt idx="7">
                  <c:v>26.087516448921448</c:v>
                </c:pt>
                <c:pt idx="8">
                  <c:v>26.185453950291581</c:v>
                </c:pt>
                <c:pt idx="9">
                  <c:v>22.069250910915937</c:v>
                </c:pt>
              </c:numCache>
            </c:numRef>
          </c:val>
          <c:smooth val="0"/>
          <c:extLst>
            <c:ext xmlns:c16="http://schemas.microsoft.com/office/drawing/2014/chart" uri="{C3380CC4-5D6E-409C-BE32-E72D297353CC}">
              <c16:uniqueId val="{00000001-41CE-4B3E-A50A-C8E9215C780B}"/>
            </c:ext>
          </c:extLst>
        </c:ser>
        <c:ser>
          <c:idx val="2"/>
          <c:order val="2"/>
          <c:tx>
            <c:strRef>
              <c:f>Sheet1!$D$2</c:f>
              <c:strCache>
                <c:ptCount val="1"/>
                <c:pt idx="0">
                  <c:v>Black</c:v>
                </c:pt>
              </c:strCache>
            </c:strRef>
          </c:tx>
          <c:spPr>
            <a:ln w="31750" cap="rnd">
              <a:solidFill>
                <a:srgbClr val="EA865A"/>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Sheet1!$D$3:$D$28</c:f>
              <c:numCache>
                <c:formatCode>0.0</c:formatCode>
                <c:ptCount val="10"/>
                <c:pt idx="0">
                  <c:v>27.46646471670644</c:v>
                </c:pt>
                <c:pt idx="1">
                  <c:v>27.65387826374339</c:v>
                </c:pt>
                <c:pt idx="2">
                  <c:v>24.513790254726167</c:v>
                </c:pt>
                <c:pt idx="3">
                  <c:v>23.538544223681143</c:v>
                </c:pt>
                <c:pt idx="4">
                  <c:v>23.167033500557682</c:v>
                </c:pt>
                <c:pt idx="5">
                  <c:v>22.738416903649565</c:v>
                </c:pt>
                <c:pt idx="6">
                  <c:v>22.306260270430748</c:v>
                </c:pt>
                <c:pt idx="7">
                  <c:v>20.385088487851423</c:v>
                </c:pt>
                <c:pt idx="8">
                  <c:v>19.830794573556275</c:v>
                </c:pt>
                <c:pt idx="9">
                  <c:v>15.482662187231764</c:v>
                </c:pt>
              </c:numCache>
            </c:numRef>
          </c:val>
          <c:smooth val="0"/>
          <c:extLst>
            <c:ext xmlns:c16="http://schemas.microsoft.com/office/drawing/2014/chart" uri="{C3380CC4-5D6E-409C-BE32-E72D297353CC}">
              <c16:uniqueId val="{00000002-41CE-4B3E-A50A-C8E9215C780B}"/>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Sheet1!$E$3:$E$28</c:f>
              <c:numCache>
                <c:formatCode>0.0</c:formatCode>
                <c:ptCount val="10"/>
                <c:pt idx="0">
                  <c:v>21.896066670205425</c:v>
                </c:pt>
                <c:pt idx="1">
                  <c:v>22.90834118156133</c:v>
                </c:pt>
                <c:pt idx="2">
                  <c:v>20.475188166979255</c:v>
                </c:pt>
                <c:pt idx="3">
                  <c:v>44.353911357886787</c:v>
                </c:pt>
                <c:pt idx="4">
                  <c:v>17.348932286362984</c:v>
                </c:pt>
                <c:pt idx="5">
                  <c:v>37.394881249510824</c:v>
                </c:pt>
                <c:pt idx="6">
                  <c:v>29.38855022083396</c:v>
                </c:pt>
                <c:pt idx="7">
                  <c:v>23.561443007487302</c:v>
                </c:pt>
                <c:pt idx="8">
                  <c:v>22.830220986161773</c:v>
                </c:pt>
                <c:pt idx="9">
                  <c:v>15.607140725915658</c:v>
                </c:pt>
              </c:numCache>
            </c:numRef>
          </c:val>
          <c:smooth val="0"/>
          <c:extLst>
            <c:ext xmlns:c16="http://schemas.microsoft.com/office/drawing/2014/chart" uri="{C3380CC4-5D6E-409C-BE32-E72D297353CC}">
              <c16:uniqueId val="{00000003-41CE-4B3E-A50A-C8E9215C780B}"/>
            </c:ext>
          </c:extLst>
        </c:ser>
        <c:ser>
          <c:idx val="4"/>
          <c:order val="4"/>
          <c:tx>
            <c:strRef>
              <c:f>Sheet1!$F$2</c:f>
              <c:strCache>
                <c:ptCount val="1"/>
                <c:pt idx="0">
                  <c:v>NHOPI</c:v>
                </c:pt>
              </c:strCache>
            </c:strRef>
          </c:tx>
          <c:spPr>
            <a:ln w="31750" cap="rnd">
              <a:solidFill>
                <a:srgbClr val="A8DC78"/>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Sheet1!$F$3:$F$28</c:f>
              <c:numCache>
                <c:formatCode>0.0</c:formatCode>
                <c:ptCount val="10"/>
                <c:pt idx="0">
                  <c:v>25.18161646972742</c:v>
                </c:pt>
                <c:pt idx="1">
                  <c:v>16.312790339862158</c:v>
                </c:pt>
                <c:pt idx="2">
                  <c:v>17.65945506845982</c:v>
                </c:pt>
                <c:pt idx="3">
                  <c:v>24.09015069727603</c:v>
                </c:pt>
                <c:pt idx="4">
                  <c:v>18.890888088520846</c:v>
                </c:pt>
                <c:pt idx="5">
                  <c:v>13.012758040223266</c:v>
                </c:pt>
                <c:pt idx="6">
                  <c:v>22.391021878742439</c:v>
                </c:pt>
                <c:pt idx="7">
                  <c:v>24.696119326235738</c:v>
                </c:pt>
                <c:pt idx="8">
                  <c:v>24.474495407159562</c:v>
                </c:pt>
                <c:pt idx="9">
                  <c:v>33.469884175344482</c:v>
                </c:pt>
              </c:numCache>
            </c:numRef>
          </c:val>
          <c:smooth val="0"/>
          <c:extLst>
            <c:ext xmlns:c16="http://schemas.microsoft.com/office/drawing/2014/chart" uri="{C3380CC4-5D6E-409C-BE32-E72D297353CC}">
              <c16:uniqueId val="{00000004-41CE-4B3E-A50A-C8E9215C780B}"/>
            </c:ext>
          </c:extLst>
        </c:ser>
        <c:ser>
          <c:idx val="5"/>
          <c:order val="5"/>
          <c:tx>
            <c:strRef>
              <c:f>Sheet1!$G$2</c:f>
              <c:strCache>
                <c:ptCount val="1"/>
                <c:pt idx="0">
                  <c:v>White</c:v>
                </c:pt>
              </c:strCache>
            </c:strRef>
          </c:tx>
          <c:spPr>
            <a:ln w="31750" cap="rnd">
              <a:solidFill>
                <a:srgbClr val="A22474"/>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Sheet1!$G$3:$G$28</c:f>
              <c:numCache>
                <c:formatCode>0.0</c:formatCode>
                <c:ptCount val="10"/>
                <c:pt idx="0">
                  <c:v>4.1086420748894543</c:v>
                </c:pt>
                <c:pt idx="1">
                  <c:v>3.7334056717345865</c:v>
                </c:pt>
                <c:pt idx="2">
                  <c:v>4.1543702039279697</c:v>
                </c:pt>
                <c:pt idx="3">
                  <c:v>3.5979193154945559</c:v>
                </c:pt>
                <c:pt idx="4">
                  <c:v>3.3743017676445222</c:v>
                </c:pt>
                <c:pt idx="5">
                  <c:v>3.7085927698542349</c:v>
                </c:pt>
                <c:pt idx="6">
                  <c:v>3.4239726331205542</c:v>
                </c:pt>
                <c:pt idx="7">
                  <c:v>3.2329506307300164</c:v>
                </c:pt>
                <c:pt idx="8">
                  <c:v>3.1726263311811316</c:v>
                </c:pt>
                <c:pt idx="9">
                  <c:v>2.7772177626733705</c:v>
                </c:pt>
              </c:numCache>
            </c:numRef>
          </c:val>
          <c:smooth val="0"/>
          <c:extLst>
            <c:ext xmlns:c16="http://schemas.microsoft.com/office/drawing/2014/chart" uri="{C3380CC4-5D6E-409C-BE32-E72D297353CC}">
              <c16:uniqueId val="{00000005-41CE-4B3E-A50A-C8E9215C780B}"/>
            </c:ext>
          </c:extLst>
        </c:ser>
        <c:ser>
          <c:idx val="6"/>
          <c:order val="6"/>
          <c:tx>
            <c:strRef>
              <c:f>Sheet1!$H$2</c:f>
              <c:strCache>
                <c:ptCount val="1"/>
                <c:pt idx="0">
                  <c:v>Hispanic</c:v>
                </c:pt>
              </c:strCache>
            </c:strRef>
          </c:tx>
          <c:spPr>
            <a:ln w="31750" cap="rnd">
              <a:solidFill>
                <a:srgbClr val="259393"/>
              </a:solidFill>
              <a:round/>
            </a:ln>
            <a:effectLst/>
          </c:spPr>
          <c:marker>
            <c:symbol val="none"/>
          </c:marker>
          <c:cat>
            <c:numRef>
              <c:f>Sheet1!$A$3:$A$28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Sheet1!$H$3:$H$28</c:f>
              <c:numCache>
                <c:formatCode>0.0</c:formatCode>
                <c:ptCount val="10"/>
                <c:pt idx="0">
                  <c:v>12.264685068009214</c:v>
                </c:pt>
                <c:pt idx="1">
                  <c:v>11.460366933050452</c:v>
                </c:pt>
                <c:pt idx="2">
                  <c:v>11.169595363449968</c:v>
                </c:pt>
                <c:pt idx="3">
                  <c:v>11.187174886073356</c:v>
                </c:pt>
                <c:pt idx="4">
                  <c:v>10.387766761779019</c:v>
                </c:pt>
                <c:pt idx="5">
                  <c:v>10.046092767278118</c:v>
                </c:pt>
                <c:pt idx="6">
                  <c:v>9.9710899130126158</c:v>
                </c:pt>
                <c:pt idx="7">
                  <c:v>10.27185970382687</c:v>
                </c:pt>
                <c:pt idx="8">
                  <c:v>10.241925024076664</c:v>
                </c:pt>
                <c:pt idx="9">
                  <c:v>8.1307624551972957</c:v>
                </c:pt>
              </c:numCache>
            </c:numRef>
          </c:val>
          <c:smooth val="0"/>
          <c:extLst>
            <c:ext xmlns:c16="http://schemas.microsoft.com/office/drawing/2014/chart" uri="{C3380CC4-5D6E-409C-BE32-E72D297353CC}">
              <c16:uniqueId val="{00000006-41CE-4B3E-A50A-C8E9215C780B}"/>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tickLblSkip val="3"/>
        <c:noMultiLvlLbl val="0"/>
      </c:catAx>
      <c:valAx>
        <c:axId val="2069402752"/>
        <c:scaling>
          <c:logBase val="10"/>
          <c:orientation val="minMax"/>
          <c:min val="0.1"/>
        </c:scaling>
        <c:delete val="0"/>
        <c:axPos val="l"/>
        <c:majorGridlines>
          <c:spPr>
            <a:ln w="9525" cap="flat" cmpd="sng" algn="ctr">
              <a:noFill/>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2251131652022E-2"/>
          <c:y val="3.0294999873022865E-2"/>
          <c:w val="0.56199765077688302"/>
          <c:h val="0.77862289947416496"/>
        </c:manualLayout>
      </c:layout>
      <c:lineChart>
        <c:grouping val="standard"/>
        <c:varyColors val="0"/>
        <c:ser>
          <c:idx val="6"/>
          <c:order val="0"/>
          <c:tx>
            <c:v>American Indian/ Alaskan Native</c:v>
          </c:tx>
          <c:spPr>
            <a:ln w="31750" cap="rnd">
              <a:solidFill>
                <a:srgbClr val="F7C860"/>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Sheet1!$H$2:$H$27</c:f>
              <c:numCache>
                <c:formatCode>0.0</c:formatCode>
                <c:ptCount val="10"/>
                <c:pt idx="0">
                  <c:v>6.6213191195682901</c:v>
                </c:pt>
                <c:pt idx="1">
                  <c:v>6.1942286555263699</c:v>
                </c:pt>
                <c:pt idx="2">
                  <c:v>5.5699445790514384</c:v>
                </c:pt>
                <c:pt idx="3">
                  <c:v>5.1862713634485784</c:v>
                </c:pt>
                <c:pt idx="4">
                  <c:v>6.9666081761855212</c:v>
                </c:pt>
                <c:pt idx="5">
                  <c:v>5.0546871194624758</c:v>
                </c:pt>
                <c:pt idx="6">
                  <c:v>3.8064244916227286</c:v>
                </c:pt>
                <c:pt idx="7">
                  <c:v>3.9107825358530763</c:v>
                </c:pt>
                <c:pt idx="8">
                  <c:v>3.3547043571239907</c:v>
                </c:pt>
                <c:pt idx="9">
                  <c:v>3.5860044148707515</c:v>
                </c:pt>
              </c:numCache>
            </c:numRef>
          </c:val>
          <c:smooth val="0"/>
          <c:extLst>
            <c:ext xmlns:c16="http://schemas.microsoft.com/office/drawing/2014/chart" uri="{C3380CC4-5D6E-409C-BE32-E72D297353CC}">
              <c16:uniqueId val="{00000000-44AF-4884-B286-718B0DBD733A}"/>
            </c:ext>
          </c:extLst>
        </c:ser>
        <c:ser>
          <c:idx val="7"/>
          <c:order val="1"/>
          <c:tx>
            <c:v>Asian</c:v>
          </c:tx>
          <c:spPr>
            <a:ln w="31750" cap="rnd">
              <a:solidFill>
                <a:srgbClr val="4BA9FF"/>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Sheet1!$I$2:$I$27</c:f>
              <c:numCache>
                <c:formatCode>0.0</c:formatCode>
                <c:ptCount val="10"/>
                <c:pt idx="0">
                  <c:v>2.4375330974198248</c:v>
                </c:pt>
                <c:pt idx="1">
                  <c:v>2.0725568165119581</c:v>
                </c:pt>
                <c:pt idx="2">
                  <c:v>2.4825892309470543</c:v>
                </c:pt>
                <c:pt idx="3">
                  <c:v>2.1162245878614279</c:v>
                </c:pt>
                <c:pt idx="4">
                  <c:v>2.0890150505965499</c:v>
                </c:pt>
                <c:pt idx="5">
                  <c:v>2.1041477686383598</c:v>
                </c:pt>
                <c:pt idx="6">
                  <c:v>1.8263492730482762</c:v>
                </c:pt>
                <c:pt idx="7">
                  <c:v>1.875647098248896</c:v>
                </c:pt>
                <c:pt idx="8">
                  <c:v>1.5114995143656302</c:v>
                </c:pt>
                <c:pt idx="9">
                  <c:v>1.1788894205369587</c:v>
                </c:pt>
              </c:numCache>
            </c:numRef>
          </c:val>
          <c:smooth val="0"/>
          <c:extLst>
            <c:ext xmlns:c16="http://schemas.microsoft.com/office/drawing/2014/chart" uri="{C3380CC4-5D6E-409C-BE32-E72D297353CC}">
              <c16:uniqueId val="{00000001-44AF-4884-B286-718B0DBD733A}"/>
            </c:ext>
          </c:extLst>
        </c:ser>
        <c:ser>
          <c:idx val="8"/>
          <c:order val="2"/>
          <c:tx>
            <c:v>Black/                        African American</c:v>
          </c:tx>
          <c:spPr>
            <a:ln w="31750" cap="rnd">
              <a:solidFill>
                <a:srgbClr val="EA865A"/>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Sheet1!$J$2:$J$27</c:f>
              <c:numCache>
                <c:formatCode>0.0</c:formatCode>
                <c:ptCount val="10"/>
                <c:pt idx="0">
                  <c:v>4.5190162649529277</c:v>
                </c:pt>
                <c:pt idx="1">
                  <c:v>3.9702821436236606</c:v>
                </c:pt>
                <c:pt idx="2">
                  <c:v>3.6454538871518549</c:v>
                </c:pt>
                <c:pt idx="3">
                  <c:v>3.4084364882374656</c:v>
                </c:pt>
                <c:pt idx="4">
                  <c:v>3.2563605742047241</c:v>
                </c:pt>
                <c:pt idx="5">
                  <c:v>3.0503987568082729</c:v>
                </c:pt>
                <c:pt idx="6">
                  <c:v>2.8458033380790817</c:v>
                </c:pt>
                <c:pt idx="7">
                  <c:v>2.6763283619878044</c:v>
                </c:pt>
                <c:pt idx="8">
                  <c:v>2.5565264036526565</c:v>
                </c:pt>
                <c:pt idx="9">
                  <c:v>2.0383303271218614</c:v>
                </c:pt>
              </c:numCache>
            </c:numRef>
          </c:val>
          <c:smooth val="0"/>
          <c:extLst>
            <c:ext xmlns:c16="http://schemas.microsoft.com/office/drawing/2014/chart" uri="{C3380CC4-5D6E-409C-BE32-E72D297353CC}">
              <c16:uniqueId val="{00000002-44AF-4884-B286-718B0DBD733A}"/>
            </c:ext>
          </c:extLst>
        </c:ser>
        <c:ser>
          <c:idx val="12"/>
          <c:order val="3"/>
          <c:tx>
            <c:v>Hispanic or Latino</c:v>
          </c:tx>
          <c:spPr>
            <a:ln w="31750" cap="rnd">
              <a:solidFill>
                <a:srgbClr val="259393"/>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Sheet1!$N$2:$N$27</c:f>
              <c:numCache>
                <c:formatCode>0.0</c:formatCode>
                <c:ptCount val="10"/>
                <c:pt idx="0">
                  <c:v>2.3742861445416175</c:v>
                </c:pt>
                <c:pt idx="1">
                  <c:v>2.0132803770769412</c:v>
                </c:pt>
                <c:pt idx="2">
                  <c:v>1.8597343556580361</c:v>
                </c:pt>
                <c:pt idx="3">
                  <c:v>1.8167057384172363</c:v>
                </c:pt>
                <c:pt idx="4">
                  <c:v>1.813546625525801</c:v>
                </c:pt>
                <c:pt idx="5">
                  <c:v>1.6094459534525201</c:v>
                </c:pt>
                <c:pt idx="6">
                  <c:v>1.5189175020647459</c:v>
                </c:pt>
                <c:pt idx="7">
                  <c:v>1.4751639506040468</c:v>
                </c:pt>
                <c:pt idx="8">
                  <c:v>1.5222929825038625</c:v>
                </c:pt>
                <c:pt idx="9">
                  <c:v>1.1760818442966832</c:v>
                </c:pt>
              </c:numCache>
            </c:numRef>
          </c:val>
          <c:smooth val="0"/>
          <c:extLst>
            <c:ext xmlns:c16="http://schemas.microsoft.com/office/drawing/2014/chart" uri="{C3380CC4-5D6E-409C-BE32-E72D297353CC}">
              <c16:uniqueId val="{00000003-44AF-4884-B286-718B0DBD733A}"/>
            </c:ext>
          </c:extLst>
        </c:ser>
        <c:ser>
          <c:idx val="9"/>
          <c:order val="4"/>
          <c:tx>
            <c:v>Multiple races</c:v>
          </c:tx>
          <c:spPr>
            <a:ln w="31750" cap="rnd">
              <a:solidFill>
                <a:srgbClr val="005DAA"/>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Sheet1!$K$2:$K$27</c:f>
              <c:numCache>
                <c:formatCode>0.0</c:formatCode>
                <c:ptCount val="10"/>
                <c:pt idx="0">
                  <c:v>0.49441425198522776</c:v>
                </c:pt>
                <c:pt idx="1">
                  <c:v>0.36708659625246537</c:v>
                </c:pt>
                <c:pt idx="2">
                  <c:v>0.4005444618284611</c:v>
                </c:pt>
                <c:pt idx="3">
                  <c:v>0.44226938628318507</c:v>
                </c:pt>
                <c:pt idx="4">
                  <c:v>0.37751073361496729</c:v>
                </c:pt>
                <c:pt idx="5">
                  <c:v>0.30495693045120142</c:v>
                </c:pt>
                <c:pt idx="6">
                  <c:v>0.36748628357446561</c:v>
                </c:pt>
                <c:pt idx="7">
                  <c:v>0.35304897912678151</c:v>
                </c:pt>
                <c:pt idx="8">
                  <c:v>0.3281189270033823</c:v>
                </c:pt>
                <c:pt idx="9">
                  <c:v>0.2291429766245521</c:v>
                </c:pt>
              </c:numCache>
            </c:numRef>
          </c:val>
          <c:smooth val="0"/>
          <c:extLst>
            <c:ext xmlns:c16="http://schemas.microsoft.com/office/drawing/2014/chart" uri="{C3380CC4-5D6E-409C-BE32-E72D297353CC}">
              <c16:uniqueId val="{00000004-44AF-4884-B286-718B0DBD733A}"/>
            </c:ext>
          </c:extLst>
        </c:ser>
        <c:ser>
          <c:idx val="10"/>
          <c:order val="5"/>
          <c:tx>
            <c:v>Native Hawaiian/ Other Pacific Islander</c:v>
          </c:tx>
          <c:spPr>
            <a:ln w="31750" cap="rnd">
              <a:solidFill>
                <a:srgbClr val="A8DC78"/>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Sheet1!$L$2:$L$27</c:f>
              <c:numCache>
                <c:formatCode>0.0</c:formatCode>
                <c:ptCount val="10"/>
                <c:pt idx="0">
                  <c:v>6.2573607793095896</c:v>
                </c:pt>
                <c:pt idx="1">
                  <c:v>3.4616563860966694</c:v>
                </c:pt>
                <c:pt idx="2">
                  <c:v>2.3676517490679112</c:v>
                </c:pt>
                <c:pt idx="3">
                  <c:v>5.5379107408527188</c:v>
                </c:pt>
                <c:pt idx="4">
                  <c:v>5.7746389407002328</c:v>
                </c:pt>
                <c:pt idx="5">
                  <c:v>3.9975077606788592</c:v>
                </c:pt>
                <c:pt idx="6">
                  <c:v>6.3703765906034056</c:v>
                </c:pt>
                <c:pt idx="7">
                  <c:v>5.4361517349279378</c:v>
                </c:pt>
                <c:pt idx="8">
                  <c:v>4.0724780425558871</c:v>
                </c:pt>
                <c:pt idx="9">
                  <c:v>6.5001063653768885</c:v>
                </c:pt>
              </c:numCache>
            </c:numRef>
          </c:val>
          <c:smooth val="0"/>
          <c:extLst>
            <c:ext xmlns:c16="http://schemas.microsoft.com/office/drawing/2014/chart" uri="{C3380CC4-5D6E-409C-BE32-E72D297353CC}">
              <c16:uniqueId val="{00000005-44AF-4884-B286-718B0DBD733A}"/>
            </c:ext>
          </c:extLst>
        </c:ser>
        <c:ser>
          <c:idx val="11"/>
          <c:order val="6"/>
          <c:tx>
            <c:v>White</c:v>
          </c:tx>
          <c:spPr>
            <a:ln w="31750" cap="rnd">
              <a:solidFill>
                <a:srgbClr val="A22474"/>
              </a:solidFill>
              <a:prstDash val="solid"/>
              <a:round/>
            </a:ln>
            <a:effectLst/>
          </c:spPr>
          <c:marker>
            <c:symbol val="none"/>
          </c:marker>
          <c:cat>
            <c:numRef>
              <c:f>Sheet1!$A$2:$A$27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Sheet1!$M$2:$M$27</c:f>
              <c:numCache>
                <c:formatCode>0.0</c:formatCode>
                <c:ptCount val="10"/>
                <c:pt idx="0">
                  <c:v>0.69355119042525082</c:v>
                </c:pt>
                <c:pt idx="1">
                  <c:v>0.67354824545374381</c:v>
                </c:pt>
                <c:pt idx="2">
                  <c:v>0.58060256593156845</c:v>
                </c:pt>
                <c:pt idx="3">
                  <c:v>0.51331561285849836</c:v>
                </c:pt>
                <c:pt idx="4">
                  <c:v>0.52382117928209171</c:v>
                </c:pt>
                <c:pt idx="5">
                  <c:v>0.48593903885145628</c:v>
                </c:pt>
                <c:pt idx="6">
                  <c:v>0.42394326794396014</c:v>
                </c:pt>
                <c:pt idx="7">
                  <c:v>0.43292135669044779</c:v>
                </c:pt>
                <c:pt idx="8">
                  <c:v>0.40675328944819505</c:v>
                </c:pt>
                <c:pt idx="9">
                  <c:v>0.30553704106094576</c:v>
                </c:pt>
              </c:numCache>
            </c:numRef>
          </c:val>
          <c:smooth val="0"/>
          <c:extLst>
            <c:ext xmlns:c16="http://schemas.microsoft.com/office/drawing/2014/chart" uri="{C3380CC4-5D6E-409C-BE32-E72D297353CC}">
              <c16:uniqueId val="{00000006-44AF-4884-B286-718B0DBD733A}"/>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tickLblSkip val="3"/>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F7C860"/>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chemeClr val="accent6"/>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9DD766"/>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A22474"/>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EA865A"/>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A64-BFA3-6454E9D2FB5C}"/>
                </c:ext>
              </c:extLst>
            </c:dLbl>
            <c:dLbl>
              <c:idx val="2"/>
              <c:layout>
                <c:manualLayout>
                  <c:x val="-2.6937827111229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D85B-4A64-BFA3-6454E9D2FB5C}"/>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85B-4A64-BFA3-6454E9D2FB5C}"/>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D85B-4A64-BFA3-6454E9D2FB5C}"/>
                </c:ext>
              </c:extLst>
            </c:dLbl>
            <c:dLbl>
              <c:idx val="6"/>
              <c:layout>
                <c:manualLayout>
                  <c:x val="7.5746813743059551E-4"/>
                  <c:y val="-4.22253350015111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3.9147670961347872E-2</c:v>
                </c:pt>
                <c:pt idx="1">
                  <c:v>7.9286422200198214E-3</c:v>
                </c:pt>
                <c:pt idx="2">
                  <c:v>2.1803766105054509E-2</c:v>
                </c:pt>
                <c:pt idx="3">
                  <c:v>0.28196233894945488</c:v>
                </c:pt>
                <c:pt idx="4">
                  <c:v>0.36174430128840435</c:v>
                </c:pt>
                <c:pt idx="5">
                  <c:v>0.23736372646184342</c:v>
                </c:pt>
                <c:pt idx="6">
                  <c:v>4.8067393458870171E-2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0.5"/>
          <c:min val="0"/>
        </c:scaling>
        <c:delete val="1"/>
        <c:axPos val="b"/>
        <c:numFmt formatCode="0%" sourceLinked="1"/>
        <c:majorTickMark val="out"/>
        <c:minorTickMark val="none"/>
        <c:tickLblPos val="nextTo"/>
        <c:crossAx val="437378656"/>
        <c:crosses val="autoZero"/>
        <c:crossBetween val="between"/>
        <c:majorUnit val="0.1"/>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chemeClr val="accent6"/>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9DD766"/>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A22474"/>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EA865A"/>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298-471D-ACDA-1428E1CE8471}"/>
                </c:ext>
              </c:extLst>
            </c:dLbl>
            <c:dLbl>
              <c:idx val="2"/>
              <c:layout>
                <c:manualLayout>
                  <c:x val="-3.6440682109864026E-4"/>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0</c:v>
                </c:pt>
                <c:pt idx="1">
                  <c:v>6.6315584162278136E-3</c:v>
                </c:pt>
                <c:pt idx="2">
                  <c:v>1.3848254339769847E-2</c:v>
                </c:pt>
                <c:pt idx="3">
                  <c:v>4.2129900526623756E-2</c:v>
                </c:pt>
                <c:pt idx="4">
                  <c:v>0.13087575580261362</c:v>
                </c:pt>
                <c:pt idx="5">
                  <c:v>0.32046030817242049</c:v>
                </c:pt>
                <c:pt idx="6">
                  <c:v>0.4809830310122879</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10"/>
        <c:axId val="437378656"/>
        <c:axId val="437380624"/>
      </c:barChart>
      <c:valAx>
        <c:axId val="437380624"/>
        <c:scaling>
          <c:orientation val="maxMin"/>
          <c:max val="0.5"/>
          <c:min val="0"/>
        </c:scaling>
        <c:delete val="1"/>
        <c:axPos val="b"/>
        <c:numFmt formatCode="0%" sourceLinked="0"/>
        <c:majorTickMark val="out"/>
        <c:minorTickMark val="none"/>
        <c:tickLblPos val="nextTo"/>
        <c:crossAx val="437378656"/>
        <c:crosses val="autoZero"/>
        <c:crossBetween val="between"/>
        <c:majorUnit val="0.1"/>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83631830986945721"/>
        </c:manualLayout>
      </c:layout>
      <c:pieChart>
        <c:varyColors val="1"/>
        <c:ser>
          <c:idx val="0"/>
          <c:order val="0"/>
          <c:tx>
            <c:strRef>
              <c:f>Sheet1!$B$1</c:f>
              <c:strCache>
                <c:ptCount val="1"/>
                <c:pt idx="0">
                  <c:v>Sales</c:v>
                </c:pt>
              </c:strCache>
            </c:strRef>
          </c:tx>
          <c:spPr>
            <a:solidFill>
              <a:srgbClr val="005DAA"/>
            </a:solidFill>
            <a:ln w="3175">
              <a:solidFill>
                <a:schemeClr val="tx2"/>
              </a:solidFill>
            </a:ln>
          </c:spPr>
          <c:dPt>
            <c:idx val="0"/>
            <c:bubble3D val="0"/>
            <c:spPr>
              <a:solidFill>
                <a:srgbClr val="FAD993"/>
              </a:solidFill>
              <a:ln w="3175">
                <a:solidFill>
                  <a:schemeClr val="tx2"/>
                </a:solidFill>
              </a:ln>
              <a:effectLst/>
            </c:spPr>
            <c:extLst>
              <c:ext xmlns:c16="http://schemas.microsoft.com/office/drawing/2014/chart" uri="{C3380CC4-5D6E-409C-BE32-E72D297353CC}">
                <c16:uniqueId val="{00000001-D85B-4A64-BFA3-6454E9D2FB5C}"/>
              </c:ext>
            </c:extLst>
          </c:dPt>
          <c:dPt>
            <c:idx val="1"/>
            <c:bubble3D val="0"/>
            <c:spPr>
              <a:solidFill>
                <a:schemeClr val="accent6"/>
              </a:solidFill>
              <a:ln w="3175">
                <a:solidFill>
                  <a:schemeClr val="tx2"/>
                </a:solidFill>
              </a:ln>
              <a:effectLst/>
            </c:spPr>
            <c:extLst>
              <c:ext xmlns:c16="http://schemas.microsoft.com/office/drawing/2014/chart" uri="{C3380CC4-5D6E-409C-BE32-E72D297353CC}">
                <c16:uniqueId val="{00000003-D85B-4A64-BFA3-6454E9D2FB5C}"/>
              </c:ext>
            </c:extLst>
          </c:dPt>
          <c:dPt>
            <c:idx val="2"/>
            <c:bubble3D val="0"/>
            <c:spPr>
              <a:solidFill>
                <a:srgbClr val="9DD766"/>
              </a:solidFill>
              <a:ln w="3175">
                <a:solidFill>
                  <a:schemeClr val="tx2"/>
                </a:solidFill>
              </a:ln>
              <a:effectLst/>
            </c:spPr>
            <c:extLst>
              <c:ext xmlns:c16="http://schemas.microsoft.com/office/drawing/2014/chart" uri="{C3380CC4-5D6E-409C-BE32-E72D297353CC}">
                <c16:uniqueId val="{00000005-D85B-4A64-BFA3-6454E9D2FB5C}"/>
              </c:ext>
            </c:extLst>
          </c:dPt>
          <c:dPt>
            <c:idx val="3"/>
            <c:bubble3D val="0"/>
            <c:spPr>
              <a:solidFill>
                <a:srgbClr val="A22474"/>
              </a:solidFill>
              <a:ln w="3175">
                <a:solidFill>
                  <a:schemeClr val="tx2"/>
                </a:solidFill>
              </a:ln>
              <a:effectLst/>
            </c:spPr>
            <c:extLst>
              <c:ext xmlns:c16="http://schemas.microsoft.com/office/drawing/2014/chart" uri="{C3380CC4-5D6E-409C-BE32-E72D297353CC}">
                <c16:uniqueId val="{00000007-D85B-4A64-BFA3-6454E9D2FB5C}"/>
              </c:ext>
            </c:extLst>
          </c:dPt>
          <c:dPt>
            <c:idx val="4"/>
            <c:bubble3D val="0"/>
            <c:spPr>
              <a:solidFill>
                <a:srgbClr val="EA865A"/>
              </a:solidFill>
              <a:ln w="3175">
                <a:solidFill>
                  <a:schemeClr val="tx2"/>
                </a:solidFill>
              </a:ln>
              <a:effectLst/>
            </c:spPr>
            <c:extLst>
              <c:ext xmlns:c16="http://schemas.microsoft.com/office/drawing/2014/chart" uri="{C3380CC4-5D6E-409C-BE32-E72D297353CC}">
                <c16:uniqueId val="{00000009-D85B-4A64-BFA3-6454E9D2FB5C}"/>
              </c:ext>
            </c:extLst>
          </c:dPt>
          <c:dPt>
            <c:idx val="5"/>
            <c:bubble3D val="0"/>
            <c:spPr>
              <a:solidFill>
                <a:srgbClr val="259393"/>
              </a:solidFill>
              <a:ln w="3175">
                <a:solidFill>
                  <a:schemeClr val="tx2"/>
                </a:solidFill>
              </a:ln>
              <a:effectLst/>
            </c:spPr>
            <c:extLst>
              <c:ext xmlns:c16="http://schemas.microsoft.com/office/drawing/2014/chart" uri="{C3380CC4-5D6E-409C-BE32-E72D297353CC}">
                <c16:uniqueId val="{0000000B-D85B-4A64-BFA3-6454E9D2FB5C}"/>
              </c:ext>
            </c:extLst>
          </c:dPt>
          <c:dPt>
            <c:idx val="6"/>
            <c:bubble3D val="0"/>
            <c:spPr>
              <a:solidFill>
                <a:srgbClr val="4BA9FF"/>
              </a:solidFill>
              <a:ln w="3175">
                <a:solidFill>
                  <a:schemeClr val="tx2"/>
                </a:solidFill>
              </a:ln>
              <a:effectLst/>
            </c:spPr>
            <c:extLst>
              <c:ext xmlns:c16="http://schemas.microsoft.com/office/drawing/2014/chart" uri="{C3380CC4-5D6E-409C-BE32-E72D297353CC}">
                <c16:uniqueId val="{0000000D-D85B-4A64-BFA3-6454E9D2FB5C}"/>
              </c:ext>
            </c:extLst>
          </c:dPt>
          <c:dPt>
            <c:idx val="7"/>
            <c:bubble3D val="0"/>
            <c:spPr>
              <a:solidFill>
                <a:srgbClr val="005DAA"/>
              </a:solidFill>
              <a:ln w="3175">
                <a:solidFill>
                  <a:schemeClr val="tx2"/>
                </a:solidFill>
              </a:ln>
              <a:effectLst/>
            </c:spPr>
            <c:extLst>
              <c:ext xmlns:c16="http://schemas.microsoft.com/office/drawing/2014/chart" uri="{C3380CC4-5D6E-409C-BE32-E72D297353CC}">
                <c16:uniqueId val="{0000000F-D85B-4A64-BFA3-6454E9D2FB5C}"/>
              </c:ext>
            </c:extLst>
          </c:dPt>
          <c:dPt>
            <c:idx val="8"/>
            <c:bubble3D val="0"/>
            <c:spPr>
              <a:solidFill>
                <a:srgbClr val="005DAA"/>
              </a:solidFill>
              <a:ln w="3175">
                <a:solidFill>
                  <a:schemeClr val="tx2"/>
                </a:solidFill>
              </a:ln>
              <a:effectLst/>
            </c:spPr>
            <c:extLst>
              <c:ext xmlns:c16="http://schemas.microsoft.com/office/drawing/2014/chart" uri="{C3380CC4-5D6E-409C-BE32-E72D297353CC}">
                <c16:uniqueId val="{00000011-B6E4-4ECE-81FA-D21B85EAEB90}"/>
              </c:ext>
            </c:extLst>
          </c:dPt>
          <c:dLbls>
            <c:dLbl>
              <c:idx val="0"/>
              <c:layout>
                <c:manualLayout>
                  <c:x val="-8.590309441023505E-3"/>
                  <c:y val="-2.2766412220795212E-2"/>
                </c:manualLayout>
              </c:layout>
              <c:tx>
                <c:rich>
                  <a:bodyPr rot="0" spcFirstLastPara="1" vertOverflow="ellipsis" vert="horz" wrap="square" lIns="0" tIns="0" rIns="0" bIns="0" anchor="ctr" anchorCtr="1">
                    <a:spAutoFit/>
                  </a:bodyPr>
                  <a:lstStyle/>
                  <a:p>
                    <a:pPr>
                      <a:defRPr sz="1800" b="1" i="0" u="none" strike="noStrike" kern="1200" baseline="0">
                        <a:solidFill>
                          <a:srgbClr val="BEA746"/>
                        </a:solidFill>
                        <a:latin typeface="Calibri" panose="020F0502020204030204" pitchFamily="34" charset="0"/>
                        <a:ea typeface="+mn-ea"/>
                        <a:cs typeface="Calibri" panose="020F0502020204030204" pitchFamily="34" charset="0"/>
                      </a:defRPr>
                    </a:pPr>
                    <a:fld id="{0A779969-4FFB-4F16-BE7B-0815516104E0}" type="VALUE">
                      <a:rPr lang="en-US" sz="1800">
                        <a:solidFill>
                          <a:srgbClr val="FAD993"/>
                        </a:solidFill>
                      </a:rPr>
                      <a:pPr>
                        <a:defRPr sz="1800" b="1" i="0" u="none" strike="noStrike" kern="1200" baseline="0">
                          <a:solidFill>
                            <a:srgbClr val="BEA746"/>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D85B-4A64-BFA3-6454E9D2FB5C}"/>
                </c:ext>
              </c:extLst>
            </c:dLbl>
            <c:dLbl>
              <c:idx val="1"/>
              <c:layout>
                <c:manualLayout>
                  <c:x val="-6.6802144199378704E-3"/>
                  <c:y val="-1.0769455323102023E-2"/>
                </c:manualLayout>
              </c:layout>
              <c:tx>
                <c:rich>
                  <a:bodyPr rot="0" spcFirstLastPara="1" vertOverflow="ellipsis" vert="horz" wrap="square" lIns="0" tIns="0" rIns="0" bIns="0" anchor="ctr" anchorCtr="1">
                    <a:spAutoFit/>
                  </a:bodyPr>
                  <a:lstStyle/>
                  <a:p>
                    <a:pPr>
                      <a:defRPr sz="1800" b="1" i="0" u="none" strike="noStrike" kern="1200" baseline="0">
                        <a:solidFill>
                          <a:schemeClr val="accent6"/>
                        </a:solidFill>
                        <a:latin typeface="Calibri" panose="020F0502020204030204" pitchFamily="34" charset="0"/>
                        <a:ea typeface="+mn-ea"/>
                        <a:cs typeface="Calibri" panose="020F0502020204030204" pitchFamily="34" charset="0"/>
                      </a:defRPr>
                    </a:pPr>
                    <a:fld id="{076EBD87-81F3-4ABD-A279-5603AB6F4F85}" type="VALUE">
                      <a:rPr lang="en-US" sz="1800">
                        <a:solidFill>
                          <a:schemeClr val="accent6"/>
                        </a:solidFill>
                      </a:rPr>
                      <a:pPr>
                        <a:defRPr sz="1800" b="1" i="0" u="none" strike="noStrike" kern="1200" baseline="0">
                          <a:solidFill>
                            <a:schemeClr val="accent6"/>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D85B-4A64-BFA3-6454E9D2FB5C}"/>
                </c:ext>
              </c:extLst>
            </c:dLbl>
            <c:dLbl>
              <c:idx val="2"/>
              <c:layout>
                <c:manualLayout>
                  <c:x val="-3.7382995803882748E-3"/>
                  <c:y val="2.5616618008021105E-2"/>
                </c:manualLayout>
              </c:layout>
              <c:tx>
                <c:rich>
                  <a:bodyPr rot="0" spcFirstLastPara="1" vertOverflow="ellipsis" vert="horz" wrap="square" lIns="0" tIns="0" rIns="0" bIns="0" anchor="ctr" anchorCtr="1">
                    <a:spAutoFit/>
                  </a:bodyPr>
                  <a:lstStyle/>
                  <a:p>
                    <a:pPr>
                      <a:defRPr sz="1800" b="1" i="0" u="none" strike="noStrike" kern="1200" baseline="0">
                        <a:solidFill>
                          <a:srgbClr val="A80000"/>
                        </a:solidFill>
                        <a:latin typeface="Calibri" panose="020F0502020204030204" pitchFamily="34" charset="0"/>
                        <a:ea typeface="+mn-ea"/>
                        <a:cs typeface="Calibri" panose="020F0502020204030204" pitchFamily="34" charset="0"/>
                      </a:defRPr>
                    </a:pPr>
                    <a:fld id="{B3DEA360-CC46-4977-8CD2-44872C3C0E87}" type="VALUE">
                      <a:rPr lang="en-US" sz="1800" smtClean="0">
                        <a:solidFill>
                          <a:srgbClr val="9DD766"/>
                        </a:solidFill>
                      </a:rPr>
                      <a:pPr>
                        <a:defRPr sz="1800" b="1" i="0" u="none" strike="noStrike" kern="1200" baseline="0">
                          <a:solidFill>
                            <a:srgbClr val="A80000"/>
                          </a:solidFill>
                          <a:latin typeface="Calibri" panose="020F0502020204030204" pitchFamily="34" charset="0"/>
                          <a:ea typeface="+mn-ea"/>
                          <a:cs typeface="Calibri" panose="020F0502020204030204" pitchFamily="34" charset="0"/>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3.9147670961347872E-2</c:v>
                </c:pt>
                <c:pt idx="1">
                  <c:v>7.9286422200198214E-3</c:v>
                </c:pt>
                <c:pt idx="2">
                  <c:v>2.1803766105054509E-2</c:v>
                </c:pt>
                <c:pt idx="3">
                  <c:v>0.28196233894945488</c:v>
                </c:pt>
                <c:pt idx="4">
                  <c:v>0.36174430128840435</c:v>
                </c:pt>
                <c:pt idx="5">
                  <c:v>0.23736372646184342</c:v>
                </c:pt>
                <c:pt idx="6">
                  <c:v>4.8067393458870171E-2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230221472363"/>
          <c:y val="3.241276561647493E-2"/>
          <c:w val="0.7944868527852682"/>
          <c:h val="0.83631830986945721"/>
        </c:manualLayout>
      </c:layout>
      <c:pieChart>
        <c:varyColors val="1"/>
        <c:ser>
          <c:idx val="0"/>
          <c:order val="0"/>
          <c:tx>
            <c:strRef>
              <c:f>Sheet1!$B$1</c:f>
              <c:strCache>
                <c:ptCount val="1"/>
                <c:pt idx="0">
                  <c:v>Sales</c:v>
                </c:pt>
              </c:strCache>
            </c:strRef>
          </c:tx>
          <c:spPr>
            <a:solidFill>
              <a:srgbClr val="005DAA"/>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1-F298-471D-ACDA-1428E1CE8471}"/>
              </c:ext>
            </c:extLst>
          </c:dPt>
          <c:dPt>
            <c:idx val="1"/>
            <c:bubble3D val="0"/>
            <c:spPr>
              <a:solidFill>
                <a:schemeClr val="accent6"/>
              </a:solidFill>
              <a:ln w="3175">
                <a:solidFill>
                  <a:schemeClr val="tx2"/>
                </a:solidFill>
              </a:ln>
              <a:effectLst/>
            </c:spPr>
            <c:extLst>
              <c:ext xmlns:c16="http://schemas.microsoft.com/office/drawing/2014/chart" uri="{C3380CC4-5D6E-409C-BE32-E72D297353CC}">
                <c16:uniqueId val="{00000003-F298-471D-ACDA-1428E1CE8471}"/>
              </c:ext>
            </c:extLst>
          </c:dPt>
          <c:dPt>
            <c:idx val="2"/>
            <c:bubble3D val="0"/>
            <c:spPr>
              <a:solidFill>
                <a:srgbClr val="9DD766"/>
              </a:solidFill>
              <a:ln w="3175">
                <a:solidFill>
                  <a:schemeClr val="tx2"/>
                </a:solidFill>
              </a:ln>
              <a:effectLst/>
            </c:spPr>
            <c:extLst>
              <c:ext xmlns:c16="http://schemas.microsoft.com/office/drawing/2014/chart" uri="{C3380CC4-5D6E-409C-BE32-E72D297353CC}">
                <c16:uniqueId val="{00000005-F298-471D-ACDA-1428E1CE8471}"/>
              </c:ext>
            </c:extLst>
          </c:dPt>
          <c:dPt>
            <c:idx val="3"/>
            <c:bubble3D val="0"/>
            <c:spPr>
              <a:solidFill>
                <a:srgbClr val="A22474"/>
              </a:solidFill>
              <a:ln w="3175">
                <a:solidFill>
                  <a:schemeClr val="tx2"/>
                </a:solidFill>
              </a:ln>
              <a:effectLst/>
            </c:spPr>
            <c:extLst>
              <c:ext xmlns:c16="http://schemas.microsoft.com/office/drawing/2014/chart" uri="{C3380CC4-5D6E-409C-BE32-E72D297353CC}">
                <c16:uniqueId val="{00000007-F298-471D-ACDA-1428E1CE8471}"/>
              </c:ext>
            </c:extLst>
          </c:dPt>
          <c:dPt>
            <c:idx val="4"/>
            <c:bubble3D val="0"/>
            <c:spPr>
              <a:solidFill>
                <a:srgbClr val="EA865A"/>
              </a:solidFill>
              <a:ln w="3175">
                <a:solidFill>
                  <a:schemeClr val="tx2"/>
                </a:solidFill>
              </a:ln>
              <a:effectLst/>
            </c:spPr>
            <c:extLst>
              <c:ext xmlns:c16="http://schemas.microsoft.com/office/drawing/2014/chart" uri="{C3380CC4-5D6E-409C-BE32-E72D297353CC}">
                <c16:uniqueId val="{00000009-F298-471D-ACDA-1428E1CE8471}"/>
              </c:ext>
            </c:extLst>
          </c:dPt>
          <c:dPt>
            <c:idx val="5"/>
            <c:bubble3D val="0"/>
            <c:spPr>
              <a:solidFill>
                <a:srgbClr val="259393"/>
              </a:solidFill>
              <a:ln w="3175">
                <a:solidFill>
                  <a:schemeClr val="tx2"/>
                </a:solidFill>
              </a:ln>
              <a:effectLst/>
            </c:spPr>
            <c:extLst>
              <c:ext xmlns:c16="http://schemas.microsoft.com/office/drawing/2014/chart" uri="{C3380CC4-5D6E-409C-BE32-E72D297353CC}">
                <c16:uniqueId val="{0000000B-F298-471D-ACDA-1428E1CE8471}"/>
              </c:ext>
            </c:extLst>
          </c:dPt>
          <c:dPt>
            <c:idx val="6"/>
            <c:bubble3D val="0"/>
            <c:spPr>
              <a:solidFill>
                <a:srgbClr val="4BA9FF"/>
              </a:solidFill>
              <a:ln w="3175">
                <a:solidFill>
                  <a:schemeClr val="tx2"/>
                </a:solidFill>
              </a:ln>
              <a:effectLst/>
            </c:spPr>
            <c:extLst>
              <c:ext xmlns:c16="http://schemas.microsoft.com/office/drawing/2014/chart" uri="{C3380CC4-5D6E-409C-BE32-E72D297353CC}">
                <c16:uniqueId val="{0000000D-F298-471D-ACDA-1428E1CE8471}"/>
              </c:ext>
            </c:extLst>
          </c:dPt>
          <c:dPt>
            <c:idx val="7"/>
            <c:bubble3D val="0"/>
            <c:spPr>
              <a:solidFill>
                <a:srgbClr val="005DAA"/>
              </a:solidFill>
              <a:ln w="3175">
                <a:solidFill>
                  <a:schemeClr val="tx2"/>
                </a:solidFill>
              </a:ln>
              <a:effectLst/>
            </c:spPr>
            <c:extLst>
              <c:ext xmlns:c16="http://schemas.microsoft.com/office/drawing/2014/chart" uri="{C3380CC4-5D6E-409C-BE32-E72D297353CC}">
                <c16:uniqueId val="{0000000F-F298-471D-ACDA-1428E1CE8471}"/>
              </c:ext>
            </c:extLst>
          </c:dPt>
          <c:dPt>
            <c:idx val="8"/>
            <c:bubble3D val="0"/>
            <c:spPr>
              <a:solidFill>
                <a:srgbClr val="005DAA"/>
              </a:solidFill>
              <a:ln w="3175">
                <a:solidFill>
                  <a:schemeClr val="tx2"/>
                </a:solid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layout>
                <c:manualLayout>
                  <c:x val="-2.5354536569656111E-2"/>
                  <c:y val="-8.196543768088149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Calibri" panose="020F0502020204030204" pitchFamily="34" charset="0"/>
                        <a:ea typeface="+mn-ea"/>
                        <a:cs typeface="Calibri" panose="020F0502020204030204" pitchFamily="34" charset="0"/>
                      </a:defRPr>
                    </a:pPr>
                    <a:fld id="{CF5838A8-E6C8-495A-B412-E4EB7E5B2694}" type="VALUE">
                      <a:rPr lang="en-US">
                        <a:solidFill>
                          <a:schemeClr val="accent6"/>
                        </a:solidFill>
                      </a:rPr>
                      <a:pPr>
                        <a:defRPr sz="1800" b="1">
                          <a:solidFill>
                            <a:schemeClr val="accent6"/>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290262340229343"/>
                      <c:h val="9.3529146234993393E-2"/>
                    </c:manualLayout>
                  </c15:layout>
                  <c15:dlblFieldTable/>
                  <c15:showDataLabelsRange val="0"/>
                </c:ext>
                <c:ext xmlns:c16="http://schemas.microsoft.com/office/drawing/2014/chart" uri="{C3380CC4-5D6E-409C-BE32-E72D297353CC}">
                  <c16:uniqueId val="{00000003-F298-471D-ACDA-1428E1CE8471}"/>
                </c:ext>
              </c:extLst>
            </c:dLbl>
            <c:dLbl>
              <c:idx val="2"/>
              <c:layout>
                <c:manualLayout>
                  <c:x val="-1.1877000383107402E-2"/>
                  <c:y val="2.271211708572595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A80000"/>
                        </a:solidFill>
                        <a:latin typeface="Calibri" panose="020F0502020204030204" pitchFamily="34" charset="0"/>
                        <a:ea typeface="+mn-ea"/>
                        <a:cs typeface="Calibri" panose="020F0502020204030204" pitchFamily="34" charset="0"/>
                      </a:defRPr>
                    </a:pPr>
                    <a:fld id="{0E858AC2-E71C-42BC-BA73-4F297516B560}" type="VALUE">
                      <a:rPr lang="en-US">
                        <a:solidFill>
                          <a:srgbClr val="9DD766"/>
                        </a:solidFill>
                      </a:rPr>
                      <a:pPr>
                        <a:defRPr sz="1800" b="1">
                          <a:solidFill>
                            <a:srgbClr val="A80000"/>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A80000"/>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98-471D-ACDA-1428E1CE8471}"/>
                </c:ext>
              </c:extLst>
            </c:dLbl>
            <c:dLbl>
              <c:idx val="3"/>
              <c:layout>
                <c:manualLayout>
                  <c:x val="-0.11191906113286244"/>
                  <c:y val="-3.2937797125072596E-2"/>
                </c:manualLayout>
              </c:layout>
              <c:tx>
                <c:rich>
                  <a:bodyPr/>
                  <a:lstStyle/>
                  <a:p>
                    <a:fld id="{DF32C7CC-A5DF-42E7-B087-44F726B82840}" type="VALUE">
                      <a:rPr lang="en-US">
                        <a:solidFill>
                          <a:schemeClr val="tx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formatCode="0.00%">
                  <c:v>0</c:v>
                </c:pt>
                <c:pt idx="1">
                  <c:v>6.6315584162278136E-3</c:v>
                </c:pt>
                <c:pt idx="2">
                  <c:v>1.3848254339769847E-2</c:v>
                </c:pt>
                <c:pt idx="3">
                  <c:v>4.2129900526623756E-2</c:v>
                </c:pt>
                <c:pt idx="4">
                  <c:v>0.13087575580261362</c:v>
                </c:pt>
                <c:pt idx="5">
                  <c:v>0.32046030817242049</c:v>
                </c:pt>
                <c:pt idx="6">
                  <c:v>0.4809830310122879</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F7C860"/>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chemeClr val="accent6"/>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9DD766"/>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A22474"/>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EA865A"/>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2"/>
              <c:layout>
                <c:manualLayout>
                  <c:x val="-0.12185588755569403"/>
                  <c:y val="-7.7412219896866992E-1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3.6</c:v>
                </c:pt>
                <c:pt idx="1">
                  <c:v>0.2</c:v>
                </c:pt>
                <c:pt idx="2">
                  <c:v>6.5</c:v>
                </c:pt>
                <c:pt idx="3">
                  <c:v>0.3</c:v>
                </c:pt>
                <c:pt idx="4">
                  <c:v>2</c:v>
                </c:pt>
                <c:pt idx="5">
                  <c:v>1.2</c:v>
                </c:pt>
                <c:pt idx="6">
                  <c:v>1.2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8244700836746"/>
          <c:y val="5.2663201351706823E-2"/>
          <c:w val="0.86895166678925961"/>
          <c:h val="0.68077949368594259"/>
        </c:manualLayout>
      </c:layout>
      <c:barChart>
        <c:barDir val="col"/>
        <c:grouping val="clustered"/>
        <c:varyColors val="0"/>
        <c:ser>
          <c:idx val="0"/>
          <c:order val="0"/>
          <c:tx>
            <c:strRef>
              <c:f>Sheet1!$B$1</c:f>
              <c:strCache>
                <c:ptCount val="1"/>
                <c:pt idx="0">
                  <c:v>Annual rate of change</c:v>
                </c:pt>
              </c:strCache>
            </c:strRef>
          </c:tx>
          <c:spPr>
            <a:solidFill>
              <a:srgbClr val="9A4E9E"/>
            </a:solidFill>
            <a:ln w="31750">
              <a:noFill/>
            </a:ln>
          </c:spPr>
          <c:invertIfNegative val="0"/>
          <c:dLbls>
            <c:dLbl>
              <c:idx val="4"/>
              <c:layout>
                <c:manualLayout>
                  <c:x val="-2.805280200001016E-3"/>
                  <c:y val="0.1185896952996451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9-40CC-9858-A68FA16863A9}"/>
                </c:ext>
              </c:extLst>
            </c:dLbl>
            <c:dLbl>
              <c:idx val="5"/>
              <c:layout>
                <c:manualLayout>
                  <c:x val="2.7798780564577E-3"/>
                  <c:y val="6.3580278730448234E-2"/>
                </c:manualLayout>
              </c:layout>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0C9ACAD1-7145-4ECB-A712-E2EE007E6C8E}" type="VALUE">
                      <a:rPr lang="en-US" sz="1800">
                        <a:solidFill>
                          <a:schemeClr val="tx1">
                            <a:lumMod val="85000"/>
                            <a:lumOff val="15000"/>
                          </a:schemeClr>
                        </a:solidFill>
                        <a:latin typeface="Calibri" panose="020F0502020204030204" pitchFamily="34" charset="0"/>
                        <a:cs typeface="Calibri" panose="020F0502020204030204" pitchFamily="34" charset="0"/>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6-4D0C-ACF1-A75A6A4482B8}"/>
                </c:ext>
              </c:extLst>
            </c:dLbl>
            <c:dLbl>
              <c:idx val="6"/>
              <c:layout>
                <c:manualLayout>
                  <c:x val="0"/>
                  <c:y val="0.127668060979719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9-40CC-9858-A68FA16863A9}"/>
                </c:ext>
              </c:extLst>
            </c:dLbl>
            <c:dLbl>
              <c:idx val="7"/>
              <c:layout>
                <c:manualLayout>
                  <c:x val="-2.805280200001016E-3"/>
                  <c:y val="0.120331066748607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9-40CC-9858-A68FA16863A9}"/>
                </c:ext>
              </c:extLst>
            </c:dLbl>
            <c:dLbl>
              <c:idx val="8"/>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78509D3B-7C2A-4CB5-BB2E-DF56EACA0644}" type="VALUE">
                      <a:rPr lang="en-US" sz="1800">
                        <a:solidFill>
                          <a:schemeClr val="tx1">
                            <a:lumMod val="85000"/>
                            <a:lumOff val="15000"/>
                          </a:schemeClr>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19-40CC-9858-A68FA16863A9}"/>
                </c:ext>
              </c:extLst>
            </c:dLbl>
            <c:dLbl>
              <c:idx val="9"/>
              <c:layout>
                <c:manualLayout>
                  <c:x val="0"/>
                  <c:y val="4.6243482742897926E-2"/>
                </c:manualLayout>
              </c:layout>
              <c:tx>
                <c:rich>
                  <a:bodyPr wrap="square" lIns="38100" tIns="19050" rIns="38100" bIns="19050" anchor="ctr">
                    <a:spAutoFit/>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fld id="{3E16C045-AB27-4C0B-B6AE-1A4081444874}" type="VALUE">
                      <a:rPr lang="en-US" sz="1800">
                        <a:solidFill>
                          <a:schemeClr val="tx1">
                            <a:lumMod val="85000"/>
                            <a:lumOff val="15000"/>
                          </a:schemeClr>
                        </a:solidFill>
                      </a:rPr>
                      <a:pPr>
                        <a:defRPr sz="1800">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19-40CC-9858-A68FA16863A9}"/>
                </c:ext>
              </c:extLst>
            </c:dLbl>
            <c:dLbl>
              <c:idx val="10"/>
              <c:layout>
                <c:manualLayout>
                  <c:x val="0"/>
                  <c:y val="0.161007077295164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19-40CC-9858-A68FA16863A9}"/>
                </c:ext>
              </c:extLst>
            </c:dLbl>
            <c:spPr>
              <a:noFill/>
              <a:ln>
                <a:noFill/>
              </a:ln>
              <a:effectLst/>
            </c:spPr>
            <c:txPr>
              <a:bodyPr wrap="square" lIns="38100" tIns="19050" rIns="38100" bIns="19050" anchor="ctr">
                <a:spAutoFit/>
              </a:bodyPr>
              <a:lstStyle/>
              <a:p>
                <a:pPr>
                  <a:defRPr sz="1800">
                    <a:solidFill>
                      <a:schemeClr val="bg2"/>
                    </a:solidFill>
                    <a:latin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Sheet1!$A$2:$A$1048576</c:f>
              <c:numCache>
                <c:formatCode>General</c:formatCode>
                <c:ptCount val="1048575"/>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0.0</c:formatCode>
                <c:ptCount val="11"/>
                <c:pt idx="1">
                  <c:v>-6.0661893218323462</c:v>
                </c:pt>
                <c:pt idx="2">
                  <c:v>-5.9880093486224819</c:v>
                </c:pt>
                <c:pt idx="3">
                  <c:v>-4.492744938999774</c:v>
                </c:pt>
                <c:pt idx="4">
                  <c:v>-2.4155014064698177</c:v>
                </c:pt>
                <c:pt idx="5">
                  <c:v>0.88513393988535127</c:v>
                </c:pt>
                <c:pt idx="6">
                  <c:v>-3.78284891970078</c:v>
                </c:pt>
                <c:pt idx="7">
                  <c:v>-2.4692273410599852</c:v>
                </c:pt>
                <c:pt idx="8">
                  <c:v>-1.2378590770648779</c:v>
                </c:pt>
                <c:pt idx="9">
                  <c:v>-1.5817784545421665</c:v>
                </c:pt>
                <c:pt idx="10">
                  <c:v>-19.711705317786762</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50"/>
        <c:axId val="315305256"/>
        <c:axId val="196572488"/>
      </c:barChart>
      <c:catAx>
        <c:axId val="315305256"/>
        <c:scaling>
          <c:orientation val="minMax"/>
        </c:scaling>
        <c:delete val="0"/>
        <c:axPos val="b"/>
        <c:title>
          <c:tx>
            <c:rich>
              <a:bodyPr/>
              <a:lstStyle/>
              <a:p>
                <a:pPr>
                  <a:defRPr sz="1600" b="1">
                    <a:solidFill>
                      <a:schemeClr val="tx1">
                        <a:lumMod val="85000"/>
                        <a:lumOff val="15000"/>
                      </a:schemeClr>
                    </a:solidFill>
                    <a:latin typeface="Calibri" panose="020F0502020204030204" pitchFamily="34" charset="0"/>
                    <a:cs typeface="Calibri" panose="020F0502020204030204" pitchFamily="34" charset="0"/>
                  </a:defRPr>
                </a:pP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At val="0"/>
        <c:auto val="0"/>
        <c:lblAlgn val="ctr"/>
        <c:lblOffset val="0"/>
        <c:tickLblSkip val="1"/>
        <c:noMultiLvlLbl val="0"/>
      </c:catAx>
      <c:valAx>
        <c:axId val="196572488"/>
        <c:scaling>
          <c:orientation val="minMax"/>
          <c:max val="1"/>
          <c:min val="-20"/>
        </c:scaling>
        <c:delete val="0"/>
        <c:axPos val="l"/>
        <c:majorGridlines>
          <c:spPr>
            <a:ln w="0">
              <a:solidFill>
                <a:srgbClr val="0F56DC">
                  <a:tint val="75000"/>
                  <a:shade val="95000"/>
                  <a:satMod val="105000"/>
                  <a:alpha val="0"/>
                </a:srgbClr>
              </a:solidFill>
            </a:ln>
          </c:spPr>
        </c:majorGridlines>
        <c:numFmt formatCode="0" sourceLinked="0"/>
        <c:majorTickMark val="out"/>
        <c:minorTickMark val="none"/>
        <c:tickLblPos val="nextTo"/>
        <c:spPr>
          <a:ln>
            <a:solidFill>
              <a:schemeClr val="accent4">
                <a:lumMod val="50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At val="1"/>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Sales</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chemeClr val="accent6"/>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9DD766"/>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A22474"/>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EA865A"/>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layout>
                <c:manualLayout>
                  <c:x val="-0.14380661527055008"/>
                  <c:y val="-4.222533500151113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0.11802225918332213"/>
                  <c:y val="-7.7412219896866992E-1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0</c:v>
                </c:pt>
                <c:pt idx="1">
                  <c:v>15.6</c:v>
                </c:pt>
                <c:pt idx="2">
                  <c:v>33.5</c:v>
                </c:pt>
                <c:pt idx="3">
                  <c:v>2.8</c:v>
                </c:pt>
                <c:pt idx="4">
                  <c:v>15.5</c:v>
                </c:pt>
                <c:pt idx="5">
                  <c:v>8.1</c:v>
                </c:pt>
                <c:pt idx="6">
                  <c:v>22.1</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10"/>
        <c:axId val="437378656"/>
        <c:axId val="437380624"/>
      </c:barChart>
      <c:valAx>
        <c:axId val="437380624"/>
        <c:scaling>
          <c:orientation val="maxMin"/>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8.8570758301471778E-2"/>
          <c:y val="3.2143616483379031E-2"/>
          <c:w val="0.87717249040602496"/>
          <c:h val="0.80726653366195578"/>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7FA9-4D4C-B449-FE6789C130C3}"/>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7FA9-4D4C-B449-FE6789C130C3}"/>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7FA9-4D4C-B449-FE6789C130C3}"/>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7FA9-4D4C-B449-FE6789C130C3}"/>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7FA9-4D4C-B449-FE6789C130C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7FA9-4D4C-B449-FE6789C130C3}"/>
              </c:ext>
            </c:extLst>
          </c:dPt>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Sheet1!$B$2:$B$29</c:f>
              <c:numCache>
                <c:formatCode>#,##0</c:formatCode>
                <c:ptCount val="28"/>
                <c:pt idx="0">
                  <c:v>1015</c:v>
                </c:pt>
                <c:pt idx="1">
                  <c:v>995</c:v>
                </c:pt>
                <c:pt idx="2">
                  <c:v>894</c:v>
                </c:pt>
                <c:pt idx="3">
                  <c:v>770</c:v>
                </c:pt>
                <c:pt idx="4">
                  <c:v>734</c:v>
                </c:pt>
                <c:pt idx="5">
                  <c:v>638</c:v>
                </c:pt>
                <c:pt idx="6">
                  <c:v>602</c:v>
                </c:pt>
                <c:pt idx="7">
                  <c:v>544</c:v>
                </c:pt>
                <c:pt idx="8">
                  <c:v>543</c:v>
                </c:pt>
                <c:pt idx="9">
                  <c:v>556</c:v>
                </c:pt>
                <c:pt idx="10">
                  <c:v>547</c:v>
                </c:pt>
                <c:pt idx="11">
                  <c:v>549</c:v>
                </c:pt>
                <c:pt idx="12">
                  <c:v>474</c:v>
                </c:pt>
                <c:pt idx="13">
                  <c:v>482</c:v>
                </c:pt>
                <c:pt idx="14">
                  <c:v>467</c:v>
                </c:pt>
                <c:pt idx="15">
                  <c:v>494</c:v>
                </c:pt>
                <c:pt idx="16">
                  <c:v>403</c:v>
                </c:pt>
                <c:pt idx="17">
                  <c:v>364</c:v>
                </c:pt>
                <c:pt idx="18">
                  <c:v>350</c:v>
                </c:pt>
                <c:pt idx="19">
                  <c:v>261</c:v>
                </c:pt>
                <c:pt idx="20">
                  <c:v>294</c:v>
                </c:pt>
                <c:pt idx="21">
                  <c:v>263</c:v>
                </c:pt>
                <c:pt idx="22">
                  <c:v>244</c:v>
                </c:pt>
                <c:pt idx="23">
                  <c:v>224</c:v>
                </c:pt>
                <c:pt idx="24">
                  <c:v>227</c:v>
                </c:pt>
                <c:pt idx="25">
                  <c:v>185</c:v>
                </c:pt>
                <c:pt idx="26">
                  <c:v>216</c:v>
                </c:pt>
                <c:pt idx="27">
                  <c:v>165</c:v>
                </c:pt>
              </c:numCache>
            </c:numRef>
          </c:val>
          <c:extLst>
            <c:ext xmlns:c16="http://schemas.microsoft.com/office/drawing/2014/chart" uri="{C3380CC4-5D6E-409C-BE32-E72D297353CC}">
              <c16:uniqueId val="{0000000E-7FA9-4D4C-B449-FE6789C130C3}"/>
            </c:ext>
          </c:extLst>
        </c:ser>
        <c:ser>
          <c:idx val="1"/>
          <c:order val="1"/>
          <c:tx>
            <c:strRef>
              <c:f>Sheet1!$C$1</c:f>
              <c:strCache>
                <c:ptCount val="1"/>
                <c:pt idx="0">
                  <c:v>5–14 years</c:v>
                </c:pt>
              </c:strCache>
            </c:strRef>
          </c:tx>
          <c:spPr>
            <a:solidFill>
              <a:srgbClr val="AF8DC3"/>
            </a:solidFill>
            <a:ln w="1905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Sheet1!$C$2:$C$29</c:f>
              <c:numCache>
                <c:formatCode>General</c:formatCode>
                <c:ptCount val="28"/>
                <c:pt idx="0">
                  <c:v>645</c:v>
                </c:pt>
                <c:pt idx="1">
                  <c:v>664</c:v>
                </c:pt>
                <c:pt idx="2">
                  <c:v>642</c:v>
                </c:pt>
                <c:pt idx="3">
                  <c:v>586</c:v>
                </c:pt>
                <c:pt idx="4">
                  <c:v>517</c:v>
                </c:pt>
                <c:pt idx="5">
                  <c:v>439</c:v>
                </c:pt>
                <c:pt idx="6">
                  <c:v>436</c:v>
                </c:pt>
                <c:pt idx="7">
                  <c:v>420</c:v>
                </c:pt>
                <c:pt idx="8">
                  <c:v>386</c:v>
                </c:pt>
                <c:pt idx="9">
                  <c:v>388</c:v>
                </c:pt>
                <c:pt idx="10">
                  <c:v>364</c:v>
                </c:pt>
                <c:pt idx="11">
                  <c:v>403</c:v>
                </c:pt>
                <c:pt idx="12">
                  <c:v>377</c:v>
                </c:pt>
                <c:pt idx="13">
                  <c:v>321</c:v>
                </c:pt>
                <c:pt idx="14">
                  <c:v>310</c:v>
                </c:pt>
                <c:pt idx="15">
                  <c:v>289</c:v>
                </c:pt>
                <c:pt idx="16">
                  <c:v>244</c:v>
                </c:pt>
                <c:pt idx="17">
                  <c:v>270</c:v>
                </c:pt>
                <c:pt idx="18">
                  <c:v>226</c:v>
                </c:pt>
                <c:pt idx="19">
                  <c:v>226</c:v>
                </c:pt>
                <c:pt idx="20">
                  <c:v>188</c:v>
                </c:pt>
                <c:pt idx="21">
                  <c:v>195</c:v>
                </c:pt>
                <c:pt idx="22">
                  <c:v>196</c:v>
                </c:pt>
                <c:pt idx="23">
                  <c:v>163</c:v>
                </c:pt>
                <c:pt idx="24">
                  <c:v>202</c:v>
                </c:pt>
                <c:pt idx="25">
                  <c:v>188</c:v>
                </c:pt>
                <c:pt idx="26">
                  <c:v>150</c:v>
                </c:pt>
                <c:pt idx="27">
                  <c:v>152</c:v>
                </c:pt>
              </c:numCache>
            </c:numRef>
          </c:val>
          <c:extLst>
            <c:ext xmlns:c16="http://schemas.microsoft.com/office/drawing/2014/chart" uri="{C3380CC4-5D6E-409C-BE32-E72D297353CC}">
              <c16:uniqueId val="{0000000C-0B47-4C64-AA2B-059E54F80D51}"/>
            </c:ext>
          </c:extLst>
        </c:ser>
        <c:ser>
          <c:idx val="2"/>
          <c:order val="2"/>
          <c:tx>
            <c:strRef>
              <c:f>Sheet1!$D$1</c:f>
              <c:strCache>
                <c:ptCount val="1"/>
                <c:pt idx="0">
                  <c:v>15–24 years</c:v>
                </c:pt>
              </c:strCache>
            </c:strRef>
          </c:tx>
          <c:spPr>
            <a:solidFill>
              <a:srgbClr val="E7D4E8"/>
            </a:solidFill>
            <a:ln w="1905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Sheet1!$D$2:$D$29</c:f>
              <c:numCache>
                <c:formatCode>#,##0</c:formatCode>
                <c:ptCount val="28"/>
                <c:pt idx="0">
                  <c:v>1821</c:v>
                </c:pt>
                <c:pt idx="1">
                  <c:v>1832</c:v>
                </c:pt>
                <c:pt idx="2">
                  <c:v>1698</c:v>
                </c:pt>
                <c:pt idx="3">
                  <c:v>1638</c:v>
                </c:pt>
                <c:pt idx="4">
                  <c:v>1675</c:v>
                </c:pt>
                <c:pt idx="5">
                  <c:v>1544</c:v>
                </c:pt>
                <c:pt idx="6">
                  <c:v>1518</c:v>
                </c:pt>
                <c:pt idx="7">
                  <c:v>1618</c:v>
                </c:pt>
                <c:pt idx="8">
                  <c:v>1597</c:v>
                </c:pt>
                <c:pt idx="9">
                  <c:v>1500</c:v>
                </c:pt>
                <c:pt idx="10">
                  <c:v>1574</c:v>
                </c:pt>
                <c:pt idx="11">
                  <c:v>1605</c:v>
                </c:pt>
                <c:pt idx="12">
                  <c:v>1540</c:v>
                </c:pt>
                <c:pt idx="13">
                  <c:v>1533</c:v>
                </c:pt>
                <c:pt idx="14">
                  <c:v>1581</c:v>
                </c:pt>
                <c:pt idx="15">
                  <c:v>1444</c:v>
                </c:pt>
                <c:pt idx="16">
                  <c:v>1278</c:v>
                </c:pt>
                <c:pt idx="17">
                  <c:v>1185</c:v>
                </c:pt>
                <c:pt idx="18">
                  <c:v>1028</c:v>
                </c:pt>
                <c:pt idx="19">
                  <c:v>1019</c:v>
                </c:pt>
                <c:pt idx="20">
                  <c:v>977</c:v>
                </c:pt>
                <c:pt idx="21">
                  <c:v>959</c:v>
                </c:pt>
                <c:pt idx="22">
                  <c:v>936</c:v>
                </c:pt>
                <c:pt idx="23">
                  <c:v>934</c:v>
                </c:pt>
                <c:pt idx="24">
                  <c:v>843</c:v>
                </c:pt>
                <c:pt idx="25">
                  <c:v>869</c:v>
                </c:pt>
                <c:pt idx="26">
                  <c:v>851</c:v>
                </c:pt>
                <c:pt idx="27">
                  <c:v>690</c:v>
                </c:pt>
              </c:numCache>
            </c:numRef>
          </c:val>
          <c:extLst>
            <c:ext xmlns:c16="http://schemas.microsoft.com/office/drawing/2014/chart" uri="{C3380CC4-5D6E-409C-BE32-E72D297353CC}">
              <c16:uniqueId val="{0000000D-0B47-4C64-AA2B-059E54F80D51}"/>
            </c:ext>
          </c:extLst>
        </c:ser>
        <c:ser>
          <c:idx val="3"/>
          <c:order val="3"/>
          <c:tx>
            <c:strRef>
              <c:f>Sheet1!$E$1</c:f>
              <c:strCache>
                <c:ptCount val="1"/>
                <c:pt idx="0">
                  <c:v>25–44 years</c:v>
                </c:pt>
              </c:strCache>
            </c:strRef>
          </c:tx>
          <c:spPr>
            <a:solidFill>
              <a:srgbClr val="ACE1E2"/>
            </a:solidFill>
            <a:ln w="1905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Sheet1!$E$2:$E$29</c:f>
              <c:numCache>
                <c:formatCode>#,##0</c:formatCode>
                <c:ptCount val="28"/>
                <c:pt idx="0">
                  <c:v>9590</c:v>
                </c:pt>
                <c:pt idx="1">
                  <c:v>9044</c:v>
                </c:pt>
                <c:pt idx="2">
                  <c:v>8201</c:v>
                </c:pt>
                <c:pt idx="3">
                  <c:v>7565</c:v>
                </c:pt>
                <c:pt idx="4">
                  <c:v>6884</c:v>
                </c:pt>
                <c:pt idx="5">
                  <c:v>6336</c:v>
                </c:pt>
                <c:pt idx="6">
                  <c:v>6063</c:v>
                </c:pt>
                <c:pt idx="7">
                  <c:v>5576</c:v>
                </c:pt>
                <c:pt idx="8">
                  <c:v>5612</c:v>
                </c:pt>
                <c:pt idx="9">
                  <c:v>5290</c:v>
                </c:pt>
                <c:pt idx="10">
                  <c:v>5075</c:v>
                </c:pt>
                <c:pt idx="11">
                  <c:v>4940</c:v>
                </c:pt>
                <c:pt idx="12">
                  <c:v>4737</c:v>
                </c:pt>
                <c:pt idx="13">
                  <c:v>4690</c:v>
                </c:pt>
                <c:pt idx="14">
                  <c:v>4317</c:v>
                </c:pt>
                <c:pt idx="15">
                  <c:v>4244</c:v>
                </c:pt>
                <c:pt idx="16">
                  <c:v>3881</c:v>
                </c:pt>
                <c:pt idx="17">
                  <c:v>3641</c:v>
                </c:pt>
                <c:pt idx="18">
                  <c:v>3356</c:v>
                </c:pt>
                <c:pt idx="19">
                  <c:v>3118</c:v>
                </c:pt>
                <c:pt idx="20">
                  <c:v>2961</c:v>
                </c:pt>
                <c:pt idx="21">
                  <c:v>2821</c:v>
                </c:pt>
                <c:pt idx="22">
                  <c:v>2857</c:v>
                </c:pt>
                <c:pt idx="23">
                  <c:v>2828</c:v>
                </c:pt>
                <c:pt idx="24">
                  <c:v>2752</c:v>
                </c:pt>
                <c:pt idx="25">
                  <c:v>2724</c:v>
                </c:pt>
                <c:pt idx="26">
                  <c:v>2612</c:v>
                </c:pt>
                <c:pt idx="27">
                  <c:v>2110</c:v>
                </c:pt>
              </c:numCache>
            </c:numRef>
          </c:val>
          <c:extLst>
            <c:ext xmlns:c16="http://schemas.microsoft.com/office/drawing/2014/chart" uri="{C3380CC4-5D6E-409C-BE32-E72D297353CC}">
              <c16:uniqueId val="{0000000E-0B47-4C64-AA2B-059E54F80D51}"/>
            </c:ext>
          </c:extLst>
        </c:ser>
        <c:ser>
          <c:idx val="4"/>
          <c:order val="4"/>
          <c:tx>
            <c:strRef>
              <c:f>Sheet1!$F$1</c:f>
              <c:strCache>
                <c:ptCount val="1"/>
                <c:pt idx="0">
                  <c:v>45–64 years</c:v>
                </c:pt>
              </c:strCache>
            </c:strRef>
          </c:tx>
          <c:spPr>
            <a:solidFill>
              <a:srgbClr val="4FBDC9"/>
            </a:solidFill>
            <a:ln w="1905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Sheet1!$F$2:$F$29</c:f>
              <c:numCache>
                <c:formatCode>#,##0</c:formatCode>
                <c:ptCount val="28"/>
                <c:pt idx="0">
                  <c:v>6196</c:v>
                </c:pt>
                <c:pt idx="1">
                  <c:v>6127</c:v>
                </c:pt>
                <c:pt idx="2">
                  <c:v>5959</c:v>
                </c:pt>
                <c:pt idx="3">
                  <c:v>5572</c:v>
                </c:pt>
                <c:pt idx="4">
                  <c:v>5279</c:v>
                </c:pt>
                <c:pt idx="5">
                  <c:v>4954</c:v>
                </c:pt>
                <c:pt idx="6">
                  <c:v>4860</c:v>
                </c:pt>
                <c:pt idx="7">
                  <c:v>4635</c:v>
                </c:pt>
                <c:pt idx="8">
                  <c:v>4516</c:v>
                </c:pt>
                <c:pt idx="9">
                  <c:v>4183</c:v>
                </c:pt>
                <c:pt idx="10">
                  <c:v>4284</c:v>
                </c:pt>
                <c:pt idx="11">
                  <c:v>4193</c:v>
                </c:pt>
                <c:pt idx="12">
                  <c:v>4126</c:v>
                </c:pt>
                <c:pt idx="13">
                  <c:v>4039</c:v>
                </c:pt>
                <c:pt idx="14">
                  <c:v>4039</c:v>
                </c:pt>
                <c:pt idx="15">
                  <c:v>3928</c:v>
                </c:pt>
                <c:pt idx="16">
                  <c:v>3416</c:v>
                </c:pt>
                <c:pt idx="17">
                  <c:v>3412</c:v>
                </c:pt>
                <c:pt idx="18">
                  <c:v>3283</c:v>
                </c:pt>
                <c:pt idx="19">
                  <c:v>3111</c:v>
                </c:pt>
                <c:pt idx="20">
                  <c:v>2950</c:v>
                </c:pt>
                <c:pt idx="21">
                  <c:v>2954</c:v>
                </c:pt>
                <c:pt idx="22">
                  <c:v>3020</c:v>
                </c:pt>
                <c:pt idx="23">
                  <c:v>2841</c:v>
                </c:pt>
                <c:pt idx="24">
                  <c:v>2750</c:v>
                </c:pt>
                <c:pt idx="25">
                  <c:v>2689</c:v>
                </c:pt>
                <c:pt idx="26">
                  <c:v>2660</c:v>
                </c:pt>
                <c:pt idx="27">
                  <c:v>2174</c:v>
                </c:pt>
              </c:numCache>
            </c:numRef>
          </c:val>
          <c:extLst>
            <c:ext xmlns:c16="http://schemas.microsoft.com/office/drawing/2014/chart" uri="{C3380CC4-5D6E-409C-BE32-E72D297353CC}">
              <c16:uniqueId val="{0000000F-0B47-4C64-AA2B-059E54F80D51}"/>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Sheet1!$G$2:$G$29</c:f>
              <c:numCache>
                <c:formatCode>#,##0</c:formatCode>
                <c:ptCount val="28"/>
                <c:pt idx="0">
                  <c:v>5821</c:v>
                </c:pt>
                <c:pt idx="1">
                  <c:v>5540</c:v>
                </c:pt>
                <c:pt idx="2">
                  <c:v>5328</c:v>
                </c:pt>
                <c:pt idx="3">
                  <c:v>5076</c:v>
                </c:pt>
                <c:pt idx="4">
                  <c:v>4663</c:v>
                </c:pt>
                <c:pt idx="5">
                  <c:v>4377</c:v>
                </c:pt>
                <c:pt idx="6">
                  <c:v>4019</c:v>
                </c:pt>
                <c:pt idx="7">
                  <c:v>3515</c:v>
                </c:pt>
                <c:pt idx="8">
                  <c:v>3294</c:v>
                </c:pt>
                <c:pt idx="9">
                  <c:v>3142</c:v>
                </c:pt>
                <c:pt idx="10">
                  <c:v>2994</c:v>
                </c:pt>
                <c:pt idx="11">
                  <c:v>2811</c:v>
                </c:pt>
                <c:pt idx="12">
                  <c:v>2809</c:v>
                </c:pt>
                <c:pt idx="13">
                  <c:v>2664</c:v>
                </c:pt>
                <c:pt idx="14">
                  <c:v>2573</c:v>
                </c:pt>
                <c:pt idx="15">
                  <c:v>2494</c:v>
                </c:pt>
                <c:pt idx="16">
                  <c:v>2277</c:v>
                </c:pt>
                <c:pt idx="17">
                  <c:v>2204</c:v>
                </c:pt>
                <c:pt idx="18">
                  <c:v>2237</c:v>
                </c:pt>
                <c:pt idx="19">
                  <c:v>2189</c:v>
                </c:pt>
                <c:pt idx="20">
                  <c:v>2175</c:v>
                </c:pt>
                <c:pt idx="21">
                  <c:v>2191</c:v>
                </c:pt>
                <c:pt idx="22">
                  <c:v>2283</c:v>
                </c:pt>
                <c:pt idx="23">
                  <c:v>2251</c:v>
                </c:pt>
                <c:pt idx="24">
                  <c:v>2294</c:v>
                </c:pt>
                <c:pt idx="25">
                  <c:v>2350</c:v>
                </c:pt>
                <c:pt idx="26">
                  <c:v>2415</c:v>
                </c:pt>
                <c:pt idx="27">
                  <c:v>1882</c:v>
                </c:pt>
              </c:numCache>
            </c:numRef>
          </c:val>
          <c:extLst>
            <c:ext xmlns:c16="http://schemas.microsoft.com/office/drawing/2014/chart" uri="{C3380CC4-5D6E-409C-BE32-E72D297353CC}">
              <c16:uniqueId val="{00000010-0B47-4C64-AA2B-059E54F80D51}"/>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1"/>
        <c:noMultiLvlLbl val="0"/>
      </c:catAx>
      <c:valAx>
        <c:axId val="612095168"/>
        <c:scaling>
          <c:orientation val="minMax"/>
          <c:max val="25000"/>
        </c:scaling>
        <c:delete val="0"/>
        <c:axPos val="l"/>
        <c:majorGridlines>
          <c:spPr>
            <a:ln w="9525" cap="flat" cmpd="sng" algn="ctr">
              <a:noFill/>
              <a:round/>
            </a:ln>
            <a:effectLst/>
          </c:spPr>
        </c:majorGridlines>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504660533751198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38801819660745E-2"/>
          <c:y val="4.3425495778810129E-2"/>
          <c:w val="0.92911881469836644"/>
          <c:h val="0.73965208566936236"/>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Sheet1!$G$2:$G$29</c:f>
              <c:numCache>
                <c:formatCode>0.0</c:formatCode>
                <c:ptCount val="28"/>
                <c:pt idx="0">
                  <c:v>17.739427106405358</c:v>
                </c:pt>
                <c:pt idx="1">
                  <c:v>16.681463687028039</c:v>
                </c:pt>
                <c:pt idx="2">
                  <c:v>15.848034482324758</c:v>
                </c:pt>
                <c:pt idx="3">
                  <c:v>14.948239512025381</c:v>
                </c:pt>
                <c:pt idx="4">
                  <c:v>13.640322795035825</c:v>
                </c:pt>
                <c:pt idx="5">
                  <c:v>12.729299336846257</c:v>
                </c:pt>
                <c:pt idx="6">
                  <c:v>11.635776175610758</c:v>
                </c:pt>
                <c:pt idx="7">
                  <c:v>10.022934984542724</c:v>
                </c:pt>
                <c:pt idx="8">
                  <c:v>9.3340120091387178</c:v>
                </c:pt>
                <c:pt idx="9">
                  <c:v>8.8451711347777451</c:v>
                </c:pt>
                <c:pt idx="10">
                  <c:v>8.3483139654215286</c:v>
                </c:pt>
                <c:pt idx="11">
                  <c:v>7.7644814830375077</c:v>
                </c:pt>
                <c:pt idx="12">
                  <c:v>7.6644351491377938</c:v>
                </c:pt>
                <c:pt idx="13">
                  <c:v>7.168206678556813</c:v>
                </c:pt>
                <c:pt idx="14">
                  <c:v>6.8022515161711041</c:v>
                </c:pt>
                <c:pt idx="15">
                  <c:v>6.4315446272477628</c:v>
                </c:pt>
                <c:pt idx="16">
                  <c:v>5.7466369113530149</c:v>
                </c:pt>
                <c:pt idx="17">
                  <c:v>5.4448995558083553</c:v>
                </c:pt>
                <c:pt idx="18">
                  <c:v>5.4097987876488558</c:v>
                </c:pt>
                <c:pt idx="19">
                  <c:v>5.075093414524936</c:v>
                </c:pt>
                <c:pt idx="20">
                  <c:v>4.8731483632595802</c:v>
                </c:pt>
                <c:pt idx="21">
                  <c:v>4.746430455749393</c:v>
                </c:pt>
                <c:pt idx="22">
                  <c:v>4.7905955761588235</c:v>
                </c:pt>
                <c:pt idx="23">
                  <c:v>4.5744149092679738</c:v>
                </c:pt>
                <c:pt idx="24">
                  <c:v>4.5195167568767332</c:v>
                </c:pt>
                <c:pt idx="25">
                  <c:v>4.4886213925212504</c:v>
                </c:pt>
                <c:pt idx="26">
                  <c:v>4.4691819370655912</c:v>
                </c:pt>
                <c:pt idx="27">
                  <c:v>3.3812818381956027</c:v>
                </c:pt>
              </c:numCache>
            </c:numRef>
          </c:val>
          <c:smooth val="0"/>
          <c:extLst>
            <c:ext xmlns:c16="http://schemas.microsoft.com/office/drawing/2014/chart" uri="{C3380CC4-5D6E-409C-BE32-E72D297353CC}">
              <c16:uniqueId val="{00000005-BFDE-4D6A-BB30-1E19D9DC0027}"/>
            </c:ext>
          </c:extLst>
        </c:ser>
        <c:ser>
          <c:idx val="4"/>
          <c:order val="1"/>
          <c:tx>
            <c:strRef>
              <c:f>Sheet1!$F$1</c:f>
              <c:strCache>
                <c:ptCount val="1"/>
                <c:pt idx="0">
                  <c:v> 45–64 years</c:v>
                </c:pt>
              </c:strCache>
            </c:strRef>
          </c:tx>
          <c:spPr>
            <a:ln w="31750">
              <a:solidFill>
                <a:srgbClr val="4FBDC9"/>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Sheet1!$F$2:$F$29</c:f>
              <c:numCache>
                <c:formatCode>0.0</c:formatCode>
                <c:ptCount val="28"/>
                <c:pt idx="0">
                  <c:v>12.498921524222096</c:v>
                </c:pt>
                <c:pt idx="1">
                  <c:v>12.041730778188253</c:v>
                </c:pt>
                <c:pt idx="2">
                  <c:v>11.408858470286701</c:v>
                </c:pt>
                <c:pt idx="3">
                  <c:v>10.37414989734302</c:v>
                </c:pt>
                <c:pt idx="4">
                  <c:v>9.5216955955583416</c:v>
                </c:pt>
                <c:pt idx="5">
                  <c:v>8.6546158565595075</c:v>
                </c:pt>
                <c:pt idx="6">
                  <c:v>8.2106462584465127</c:v>
                </c:pt>
                <c:pt idx="7">
                  <c:v>7.4245483279628832</c:v>
                </c:pt>
                <c:pt idx="8">
                  <c:v>7.0024663536221006</c:v>
                </c:pt>
                <c:pt idx="9">
                  <c:v>6.271785006988325</c:v>
                </c:pt>
                <c:pt idx="10">
                  <c:v>6.2241297801378463</c:v>
                </c:pt>
                <c:pt idx="11">
                  <c:v>5.9110258239227065</c:v>
                </c:pt>
                <c:pt idx="12">
                  <c:v>5.6414364519187661</c:v>
                </c:pt>
                <c:pt idx="13">
                  <c:v>5.3698486944420756</c:v>
                </c:pt>
                <c:pt idx="14">
                  <c:v>5.2408009184260314</c:v>
                </c:pt>
                <c:pt idx="15">
                  <c:v>4.9963424178659439</c:v>
                </c:pt>
                <c:pt idx="16">
                  <c:v>4.2554947206950384</c:v>
                </c:pt>
                <c:pt idx="17">
                  <c:v>4.1727128403350564</c:v>
                </c:pt>
                <c:pt idx="18">
                  <c:v>3.9652381832701442</c:v>
                </c:pt>
                <c:pt idx="19">
                  <c:v>3.7558025700989583</c:v>
                </c:pt>
                <c:pt idx="20">
                  <c:v>3.5529774776275929</c:v>
                </c:pt>
                <c:pt idx="21">
                  <c:v>3.5455789636983246</c:v>
                </c:pt>
                <c:pt idx="22">
                  <c:v>3.6055675741804634</c:v>
                </c:pt>
                <c:pt idx="23">
                  <c:v>3.3783157482346868</c:v>
                </c:pt>
                <c:pt idx="24">
                  <c:v>3.2698875661645399</c:v>
                </c:pt>
                <c:pt idx="25">
                  <c:v>3.2091776226347726</c:v>
                </c:pt>
                <c:pt idx="26">
                  <c:v>3.1936013483625012</c:v>
                </c:pt>
                <c:pt idx="27">
                  <c:v>2.62656154460183</c:v>
                </c:pt>
              </c:numCache>
            </c:numRef>
          </c:val>
          <c:smooth val="0"/>
          <c:extLst>
            <c:ext xmlns:c16="http://schemas.microsoft.com/office/drawing/2014/chart" uri="{C3380CC4-5D6E-409C-BE32-E72D297353CC}">
              <c16:uniqueId val="{00000004-BFDE-4D6A-BB30-1E19D9DC0027}"/>
            </c:ext>
          </c:extLst>
        </c:ser>
        <c:ser>
          <c:idx val="3"/>
          <c:order val="2"/>
          <c:tx>
            <c:strRef>
              <c:f>Sheet1!$E$1</c:f>
              <c:strCache>
                <c:ptCount val="1"/>
                <c:pt idx="0">
                  <c:v> 25–44 years</c:v>
                </c:pt>
              </c:strCache>
            </c:strRef>
          </c:tx>
          <c:spPr>
            <a:ln w="31750">
              <a:solidFill>
                <a:srgbClr val="ACE1E2"/>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Sheet1!$E$2:$E$29</c:f>
              <c:numCache>
                <c:formatCode>0.0</c:formatCode>
                <c:ptCount val="28"/>
                <c:pt idx="0">
                  <c:v>11.608593477394001</c:v>
                </c:pt>
                <c:pt idx="1">
                  <c:v>10.905131326105087</c:v>
                </c:pt>
                <c:pt idx="2">
                  <c:v>9.8468380237409292</c:v>
                </c:pt>
                <c:pt idx="3">
                  <c:v>9.0479016845554376</c:v>
                </c:pt>
                <c:pt idx="4">
                  <c:v>8.2371723629992157</c:v>
                </c:pt>
                <c:pt idx="5">
                  <c:v>7.6115870555447636</c:v>
                </c:pt>
                <c:pt idx="6">
                  <c:v>7.3270244868964998</c:v>
                </c:pt>
                <c:pt idx="7">
                  <c:v>6.5620581702449252</c:v>
                </c:pt>
                <c:pt idx="8">
                  <c:v>6.6395913627292762</c:v>
                </c:pt>
                <c:pt idx="9">
                  <c:v>6.298346731607503</c:v>
                </c:pt>
                <c:pt idx="10">
                  <c:v>6.0852777514415477</c:v>
                </c:pt>
                <c:pt idx="11">
                  <c:v>5.947018732422813</c:v>
                </c:pt>
                <c:pt idx="12">
                  <c:v>5.7234901787530443</c:v>
                </c:pt>
                <c:pt idx="13">
                  <c:v>5.675287860522964</c:v>
                </c:pt>
                <c:pt idx="14">
                  <c:v>5.2321125470676515</c:v>
                </c:pt>
                <c:pt idx="15">
                  <c:v>5.1504879996360193</c:v>
                </c:pt>
                <c:pt idx="16">
                  <c:v>4.720770672076573</c:v>
                </c:pt>
                <c:pt idx="17">
                  <c:v>4.4298278645054232</c:v>
                </c:pt>
                <c:pt idx="18">
                  <c:v>4.0710996445308911</c:v>
                </c:pt>
                <c:pt idx="19">
                  <c:v>3.7649845903696764</c:v>
                </c:pt>
                <c:pt idx="20">
                  <c:v>3.5545973548753698</c:v>
                </c:pt>
                <c:pt idx="21">
                  <c:v>3.3631735406249965</c:v>
                </c:pt>
                <c:pt idx="22">
                  <c:v>3.3805104050086934</c:v>
                </c:pt>
                <c:pt idx="23">
                  <c:v>3.3177290960864672</c:v>
                </c:pt>
                <c:pt idx="24">
                  <c:v>3.1967377291474053</c:v>
                </c:pt>
                <c:pt idx="25">
                  <c:v>3.1342352214078297</c:v>
                </c:pt>
                <c:pt idx="26">
                  <c:v>2.9790782029470337</c:v>
                </c:pt>
                <c:pt idx="27">
                  <c:v>2.392131913082669</c:v>
                </c:pt>
              </c:numCache>
            </c:numRef>
          </c:val>
          <c:smooth val="0"/>
          <c:extLst>
            <c:ext xmlns:c16="http://schemas.microsoft.com/office/drawing/2014/chart" uri="{C3380CC4-5D6E-409C-BE32-E72D297353CC}">
              <c16:uniqueId val="{00000003-BFDE-4D6A-BB30-1E19D9DC0027}"/>
            </c:ext>
          </c:extLst>
        </c:ser>
        <c:ser>
          <c:idx val="2"/>
          <c:order val="3"/>
          <c:tx>
            <c:strRef>
              <c:f>Sheet1!$D$1</c:f>
              <c:strCache>
                <c:ptCount val="1"/>
                <c:pt idx="0">
                  <c:v> 15–24 years</c:v>
                </c:pt>
              </c:strCache>
            </c:strRef>
          </c:tx>
          <c:spPr>
            <a:ln w="31750">
              <a:solidFill>
                <a:srgbClr val="E7D4E8"/>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Sheet1!$D$2:$D$29</c:f>
              <c:numCache>
                <c:formatCode>0.0</c:formatCode>
                <c:ptCount val="28"/>
                <c:pt idx="0">
                  <c:v>5.0358514738521363</c:v>
                </c:pt>
                <c:pt idx="1">
                  <c:v>5.070183573302649</c:v>
                </c:pt>
                <c:pt idx="2">
                  <c:v>4.6924755215411569</c:v>
                </c:pt>
                <c:pt idx="3">
                  <c:v>4.5229071579423756</c:v>
                </c:pt>
                <c:pt idx="4">
                  <c:v>4.5722838634330056</c:v>
                </c:pt>
                <c:pt idx="5">
                  <c:v>4.1482673501349083</c:v>
                </c:pt>
                <c:pt idx="6">
                  <c:v>4.0186890750322606</c:v>
                </c:pt>
                <c:pt idx="7">
                  <c:v>4.1053879995093832</c:v>
                </c:pt>
                <c:pt idx="8">
                  <c:v>3.9712962564626815</c:v>
                </c:pt>
                <c:pt idx="9">
                  <c:v>3.6715989703367846</c:v>
                </c:pt>
                <c:pt idx="10">
                  <c:v>3.8029562258476641</c:v>
                </c:pt>
                <c:pt idx="11">
                  <c:v>3.8261555132683918</c:v>
                </c:pt>
                <c:pt idx="12">
                  <c:v>3.6281248373675372</c:v>
                </c:pt>
                <c:pt idx="13">
                  <c:v>3.5781103114837221</c:v>
                </c:pt>
                <c:pt idx="14">
                  <c:v>3.6643183122163761</c:v>
                </c:pt>
                <c:pt idx="15">
                  <c:v>3.3278413196762169</c:v>
                </c:pt>
                <c:pt idx="16">
                  <c:v>2.9327443244512943</c:v>
                </c:pt>
                <c:pt idx="17">
                  <c:v>2.7126441149414839</c:v>
                </c:pt>
                <c:pt idx="18">
                  <c:v>2.3456068198928999</c:v>
                </c:pt>
                <c:pt idx="19">
                  <c:v>2.317467113515566</c:v>
                </c:pt>
                <c:pt idx="20">
                  <c:v>2.2199338196147216</c:v>
                </c:pt>
                <c:pt idx="21">
                  <c:v>2.1819081635536519</c:v>
                </c:pt>
                <c:pt idx="22">
                  <c:v>2.137973771904238</c:v>
                </c:pt>
                <c:pt idx="23">
                  <c:v>2.1467417011884491</c:v>
                </c:pt>
                <c:pt idx="24">
                  <c:v>1.9528717604712673</c:v>
                </c:pt>
                <c:pt idx="25">
                  <c:v>2.025538285051089</c:v>
                </c:pt>
                <c:pt idx="26">
                  <c:v>1.9924890887808886</c:v>
                </c:pt>
                <c:pt idx="27">
                  <c:v>1.6214050278219003</c:v>
                </c:pt>
              </c:numCache>
            </c:numRef>
          </c:val>
          <c:smooth val="0"/>
          <c:extLst>
            <c:ext xmlns:c16="http://schemas.microsoft.com/office/drawing/2014/chart" uri="{C3380CC4-5D6E-409C-BE32-E72D297353CC}">
              <c16:uniqueId val="{00000002-BFDE-4D6A-BB30-1E19D9DC0027}"/>
            </c:ext>
          </c:extLst>
        </c:ser>
        <c:ser>
          <c:idx val="1"/>
          <c:order val="4"/>
          <c:tx>
            <c:strRef>
              <c:f>Sheet1!$C$1</c:f>
              <c:strCache>
                <c:ptCount val="1"/>
                <c:pt idx="0">
                  <c:v> 5–14 years</c:v>
                </c:pt>
              </c:strCache>
            </c:strRef>
          </c:tx>
          <c:spPr>
            <a:ln w="31750">
              <a:solidFill>
                <a:srgbClr val="AF8DC3"/>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Sheet1!$C$2:$C$29</c:f>
              <c:numCache>
                <c:formatCode>0.0</c:formatCode>
                <c:ptCount val="28"/>
                <c:pt idx="0">
                  <c:v>1.745572828126488</c:v>
                </c:pt>
                <c:pt idx="1">
                  <c:v>1.7721430272083472</c:v>
                </c:pt>
                <c:pt idx="2">
                  <c:v>1.6917333502541803</c:v>
                </c:pt>
                <c:pt idx="3">
                  <c:v>1.5243237062146471</c:v>
                </c:pt>
                <c:pt idx="4">
                  <c:v>1.3307249066015152</c:v>
                </c:pt>
                <c:pt idx="5">
                  <c:v>1.1207411739654021</c:v>
                </c:pt>
                <c:pt idx="6">
                  <c:v>1.1039307784762868</c:v>
                </c:pt>
                <c:pt idx="7">
                  <c:v>1.0218593226707666</c:v>
                </c:pt>
                <c:pt idx="8">
                  <c:v>0.93798509138307595</c:v>
                </c:pt>
                <c:pt idx="9">
                  <c:v>0.94326233306991669</c:v>
                </c:pt>
                <c:pt idx="10">
                  <c:v>0.88702161632689025</c:v>
                </c:pt>
                <c:pt idx="11">
                  <c:v>0.98615185852797571</c:v>
                </c:pt>
                <c:pt idx="12">
                  <c:v>0.92853378407368004</c:v>
                </c:pt>
                <c:pt idx="13">
                  <c:v>0.79107244434435697</c:v>
                </c:pt>
                <c:pt idx="14">
                  <c:v>0.76438172503349899</c:v>
                </c:pt>
                <c:pt idx="15">
                  <c:v>0.71118754859730315</c:v>
                </c:pt>
                <c:pt idx="16">
                  <c:v>0.59740867133299969</c:v>
                </c:pt>
                <c:pt idx="17">
                  <c:v>0.65833033528885887</c:v>
                </c:pt>
                <c:pt idx="18">
                  <c:v>0.5505412051468781</c:v>
                </c:pt>
                <c:pt idx="19">
                  <c:v>0.54925662975840339</c:v>
                </c:pt>
                <c:pt idx="20">
                  <c:v>0.4559501469929918</c:v>
                </c:pt>
                <c:pt idx="21">
                  <c:v>0.47330062623740804</c:v>
                </c:pt>
                <c:pt idx="22">
                  <c:v>0.47682262529195657</c:v>
                </c:pt>
                <c:pt idx="23">
                  <c:v>0.39674274691583017</c:v>
                </c:pt>
                <c:pt idx="24">
                  <c:v>0.49131967052783937</c:v>
                </c:pt>
                <c:pt idx="25">
                  <c:v>0.45741202117720337</c:v>
                </c:pt>
                <c:pt idx="26">
                  <c:v>0.36548099272239631</c:v>
                </c:pt>
                <c:pt idx="27">
                  <c:v>0.37080284719990425</c:v>
                </c:pt>
              </c:numCache>
            </c:numRef>
          </c:val>
          <c:smooth val="0"/>
          <c:extLst>
            <c:ext xmlns:c16="http://schemas.microsoft.com/office/drawing/2014/chart" uri="{C3380CC4-5D6E-409C-BE32-E72D297353CC}">
              <c16:uniqueId val="{00000001-BFDE-4D6A-BB30-1E19D9DC0027}"/>
            </c:ext>
          </c:extLst>
        </c:ser>
        <c:ser>
          <c:idx val="0"/>
          <c:order val="5"/>
          <c:tx>
            <c:strRef>
              <c:f>Sheet1!$B$1</c:f>
              <c:strCache>
                <c:ptCount val="1"/>
                <c:pt idx="0">
                  <c:v> 0–4 years</c:v>
                </c:pt>
              </c:strCache>
            </c:strRef>
          </c:tx>
          <c:spPr>
            <a:ln w="31750">
              <a:solidFill>
                <a:srgbClr val="762A83"/>
              </a:solidFill>
            </a:ln>
          </c:spPr>
          <c:marker>
            <c:symbol val="none"/>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Sheet1!$B$2:$B$29</c:f>
              <c:numCache>
                <c:formatCode>0.0</c:formatCode>
                <c:ptCount val="28"/>
                <c:pt idx="0">
                  <c:v>5.1591280961694013</c:v>
                </c:pt>
                <c:pt idx="1">
                  <c:v>5.0507337320181191</c:v>
                </c:pt>
                <c:pt idx="2">
                  <c:v>4.5770646362930814</c:v>
                </c:pt>
                <c:pt idx="3">
                  <c:v>3.9913947602421005</c:v>
                </c:pt>
                <c:pt idx="4">
                  <c:v>3.8430830447835933</c:v>
                </c:pt>
                <c:pt idx="5">
                  <c:v>3.3597944353483653</c:v>
                </c:pt>
                <c:pt idx="6">
                  <c:v>3.1780988654820557</c:v>
                </c:pt>
                <c:pt idx="7">
                  <c:v>2.8365402489157927</c:v>
                </c:pt>
                <c:pt idx="8">
                  <c:v>2.8137314447236239</c:v>
                </c:pt>
                <c:pt idx="9">
                  <c:v>2.8616733006704549</c:v>
                </c:pt>
                <c:pt idx="10">
                  <c:v>2.791892344631191</c:v>
                </c:pt>
                <c:pt idx="11">
                  <c:v>2.7747053012791696</c:v>
                </c:pt>
                <c:pt idx="12">
                  <c:v>2.3798286925000252</c:v>
                </c:pt>
                <c:pt idx="13">
                  <c:v>2.4173871725913632</c:v>
                </c:pt>
                <c:pt idx="14">
                  <c:v>2.3203859770777666</c:v>
                </c:pt>
                <c:pt idx="15">
                  <c:v>2.4369636675849349</c:v>
                </c:pt>
                <c:pt idx="16">
                  <c:v>1.990662361040159</c:v>
                </c:pt>
                <c:pt idx="17">
                  <c:v>1.8029103926788366</c:v>
                </c:pt>
                <c:pt idx="18">
                  <c:v>1.739025790795893</c:v>
                </c:pt>
                <c:pt idx="19">
                  <c:v>1.3062451128415606</c:v>
                </c:pt>
                <c:pt idx="20">
                  <c:v>1.48072160902664</c:v>
                </c:pt>
                <c:pt idx="21">
                  <c:v>1.323017086639912</c:v>
                </c:pt>
                <c:pt idx="22">
                  <c:v>1.2246102903601188</c:v>
                </c:pt>
                <c:pt idx="23">
                  <c:v>1.123553969739381</c:v>
                </c:pt>
                <c:pt idx="24">
                  <c:v>1.1409892809334761</c:v>
                </c:pt>
                <c:pt idx="25">
                  <c:v>0.93535782518081345</c:v>
                </c:pt>
                <c:pt idx="26">
                  <c:v>1.1036546860692567</c:v>
                </c:pt>
                <c:pt idx="27">
                  <c:v>0.85486505255710343</c:v>
                </c:pt>
              </c:numCache>
            </c:numRef>
          </c:val>
          <c:smooth val="0"/>
          <c:extLst>
            <c:ext xmlns:c16="http://schemas.microsoft.com/office/drawing/2014/chart" uri="{C3380CC4-5D6E-409C-BE32-E72D297353CC}">
              <c16:uniqueId val="{00000000-BFDE-4D6A-BB30-1E19D9DC0027}"/>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numFmt formatCode="General"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 val="autoZero"/>
        <c:auto val="1"/>
        <c:lblAlgn val="ctr"/>
        <c:lblOffset val="100"/>
        <c:tickLblSkip val="1"/>
        <c:noMultiLvlLbl val="0"/>
      </c:catAx>
      <c:valAx>
        <c:axId val="284718560"/>
        <c:scaling>
          <c:orientation val="minMax"/>
        </c:scaling>
        <c:delete val="0"/>
        <c:axPos val="l"/>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73604160591037227"/>
          <c:y val="7.8807146538708892E-2"/>
          <c:w val="0.24081024594147951"/>
          <c:h val="0.44811415852106612"/>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18289317966024E-2"/>
          <c:y val="3.0823987910602084E-2"/>
          <c:w val="0.89063560819791532"/>
          <c:h val="0.83696860335639867"/>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Sheet1!$B$2:$B$28</c:f>
              <c:numCache>
                <c:formatCode>General</c:formatCode>
                <c:ptCount val="27"/>
                <c:pt idx="0">
                  <c:v>847</c:v>
                </c:pt>
                <c:pt idx="1">
                  <c:v>767</c:v>
                </c:pt>
                <c:pt idx="2">
                  <c:v>666</c:v>
                </c:pt>
                <c:pt idx="3">
                  <c:v>629</c:v>
                </c:pt>
                <c:pt idx="4">
                  <c:v>541</c:v>
                </c:pt>
                <c:pt idx="5">
                  <c:v>503</c:v>
                </c:pt>
                <c:pt idx="6">
                  <c:v>453</c:v>
                </c:pt>
                <c:pt idx="7">
                  <c:v>444</c:v>
                </c:pt>
                <c:pt idx="8">
                  <c:v>470</c:v>
                </c:pt>
                <c:pt idx="9">
                  <c:v>446</c:v>
                </c:pt>
                <c:pt idx="10">
                  <c:v>448</c:v>
                </c:pt>
                <c:pt idx="11">
                  <c:v>401</c:v>
                </c:pt>
                <c:pt idx="12">
                  <c:v>409</c:v>
                </c:pt>
                <c:pt idx="13">
                  <c:v>395</c:v>
                </c:pt>
                <c:pt idx="14">
                  <c:v>430</c:v>
                </c:pt>
                <c:pt idx="15">
                  <c:v>351</c:v>
                </c:pt>
                <c:pt idx="16">
                  <c:v>322</c:v>
                </c:pt>
                <c:pt idx="17">
                  <c:v>317</c:v>
                </c:pt>
                <c:pt idx="18">
                  <c:v>218</c:v>
                </c:pt>
                <c:pt idx="19">
                  <c:v>262</c:v>
                </c:pt>
                <c:pt idx="20">
                  <c:v>224</c:v>
                </c:pt>
                <c:pt idx="21">
                  <c:v>210</c:v>
                </c:pt>
                <c:pt idx="22">
                  <c:v>191</c:v>
                </c:pt>
                <c:pt idx="23">
                  <c:v>206</c:v>
                </c:pt>
                <c:pt idx="24">
                  <c:v>168</c:v>
                </c:pt>
                <c:pt idx="25">
                  <c:v>197</c:v>
                </c:pt>
                <c:pt idx="26">
                  <c:v>152</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Sheet1!$C$2:$C$28</c:f>
              <c:numCache>
                <c:formatCode>General</c:formatCode>
                <c:ptCount val="27"/>
                <c:pt idx="0">
                  <c:v>402</c:v>
                </c:pt>
                <c:pt idx="1">
                  <c:v>413</c:v>
                </c:pt>
                <c:pt idx="2">
                  <c:v>373</c:v>
                </c:pt>
                <c:pt idx="3">
                  <c:v>331</c:v>
                </c:pt>
                <c:pt idx="4">
                  <c:v>276</c:v>
                </c:pt>
                <c:pt idx="5">
                  <c:v>254</c:v>
                </c:pt>
                <c:pt idx="6">
                  <c:v>251</c:v>
                </c:pt>
                <c:pt idx="7">
                  <c:v>211</c:v>
                </c:pt>
                <c:pt idx="8">
                  <c:v>218</c:v>
                </c:pt>
                <c:pt idx="9">
                  <c:v>196</c:v>
                </c:pt>
                <c:pt idx="10">
                  <c:v>220</c:v>
                </c:pt>
                <c:pt idx="11">
                  <c:v>205</c:v>
                </c:pt>
                <c:pt idx="12">
                  <c:v>191</c:v>
                </c:pt>
                <c:pt idx="13">
                  <c:v>171</c:v>
                </c:pt>
                <c:pt idx="14">
                  <c:v>148</c:v>
                </c:pt>
                <c:pt idx="15">
                  <c:v>149</c:v>
                </c:pt>
                <c:pt idx="16">
                  <c:v>156</c:v>
                </c:pt>
                <c:pt idx="17">
                  <c:v>138</c:v>
                </c:pt>
                <c:pt idx="18">
                  <c:v>132</c:v>
                </c:pt>
                <c:pt idx="19">
                  <c:v>120</c:v>
                </c:pt>
                <c:pt idx="20">
                  <c:v>123</c:v>
                </c:pt>
                <c:pt idx="21">
                  <c:v>130</c:v>
                </c:pt>
                <c:pt idx="22">
                  <c:v>95</c:v>
                </c:pt>
                <c:pt idx="23">
                  <c:v>128</c:v>
                </c:pt>
                <c:pt idx="24">
                  <c:v>122</c:v>
                </c:pt>
                <c:pt idx="25">
                  <c:v>96</c:v>
                </c:pt>
                <c:pt idx="26">
                  <c:v>102</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Sheet1!$D$2:$D$28</c:f>
              <c:numCache>
                <c:formatCode>General</c:formatCode>
                <c:ptCount val="27"/>
                <c:pt idx="0">
                  <c:v>721</c:v>
                </c:pt>
                <c:pt idx="1">
                  <c:v>660</c:v>
                </c:pt>
                <c:pt idx="2">
                  <c:v>583</c:v>
                </c:pt>
                <c:pt idx="3">
                  <c:v>563</c:v>
                </c:pt>
                <c:pt idx="4">
                  <c:v>467</c:v>
                </c:pt>
                <c:pt idx="5">
                  <c:v>447</c:v>
                </c:pt>
                <c:pt idx="6">
                  <c:v>461</c:v>
                </c:pt>
                <c:pt idx="7">
                  <c:v>414</c:v>
                </c:pt>
                <c:pt idx="8">
                  <c:v>380</c:v>
                </c:pt>
                <c:pt idx="9">
                  <c:v>403</c:v>
                </c:pt>
                <c:pt idx="10">
                  <c:v>441</c:v>
                </c:pt>
                <c:pt idx="11">
                  <c:v>434</c:v>
                </c:pt>
                <c:pt idx="12">
                  <c:v>423</c:v>
                </c:pt>
                <c:pt idx="13">
                  <c:v>407</c:v>
                </c:pt>
                <c:pt idx="14">
                  <c:v>406</c:v>
                </c:pt>
                <c:pt idx="15">
                  <c:v>376</c:v>
                </c:pt>
                <c:pt idx="16">
                  <c:v>357</c:v>
                </c:pt>
                <c:pt idx="17">
                  <c:v>312</c:v>
                </c:pt>
                <c:pt idx="18">
                  <c:v>345</c:v>
                </c:pt>
                <c:pt idx="19">
                  <c:v>318</c:v>
                </c:pt>
                <c:pt idx="20">
                  <c:v>291</c:v>
                </c:pt>
                <c:pt idx="21">
                  <c:v>287</c:v>
                </c:pt>
                <c:pt idx="22">
                  <c:v>276</c:v>
                </c:pt>
                <c:pt idx="23">
                  <c:v>253</c:v>
                </c:pt>
                <c:pt idx="24">
                  <c:v>256</c:v>
                </c:pt>
                <c:pt idx="25">
                  <c:v>256</c:v>
                </c:pt>
                <c:pt idx="26">
                  <c:v>214</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Sheet1!$E$2:$E$28</c:f>
              <c:numCache>
                <c:formatCode>General</c:formatCode>
                <c:ptCount val="27"/>
                <c:pt idx="0">
                  <c:v>5863</c:v>
                </c:pt>
                <c:pt idx="1">
                  <c:v>4989</c:v>
                </c:pt>
                <c:pt idx="2">
                  <c:v>4392</c:v>
                </c:pt>
                <c:pt idx="3">
                  <c:v>3784</c:v>
                </c:pt>
                <c:pt idx="4">
                  <c:v>3178</c:v>
                </c:pt>
                <c:pt idx="5">
                  <c:v>2942</c:v>
                </c:pt>
                <c:pt idx="6">
                  <c:v>2476</c:v>
                </c:pt>
                <c:pt idx="7">
                  <c:v>2190</c:v>
                </c:pt>
                <c:pt idx="8">
                  <c:v>1990</c:v>
                </c:pt>
                <c:pt idx="9">
                  <c:v>1765</c:v>
                </c:pt>
                <c:pt idx="10">
                  <c:v>1639</c:v>
                </c:pt>
                <c:pt idx="11">
                  <c:v>1530</c:v>
                </c:pt>
                <c:pt idx="12">
                  <c:v>1415</c:v>
                </c:pt>
                <c:pt idx="13">
                  <c:v>1271</c:v>
                </c:pt>
                <c:pt idx="14">
                  <c:v>1163</c:v>
                </c:pt>
                <c:pt idx="15">
                  <c:v>1016</c:v>
                </c:pt>
                <c:pt idx="16">
                  <c:v>975</c:v>
                </c:pt>
                <c:pt idx="17">
                  <c:v>835</c:v>
                </c:pt>
                <c:pt idx="18">
                  <c:v>745</c:v>
                </c:pt>
                <c:pt idx="19">
                  <c:v>679</c:v>
                </c:pt>
                <c:pt idx="20">
                  <c:v>657</c:v>
                </c:pt>
                <c:pt idx="21">
                  <c:v>638</c:v>
                </c:pt>
                <c:pt idx="22">
                  <c:v>621</c:v>
                </c:pt>
                <c:pt idx="23">
                  <c:v>607</c:v>
                </c:pt>
                <c:pt idx="24">
                  <c:v>581</c:v>
                </c:pt>
                <c:pt idx="25">
                  <c:v>602</c:v>
                </c:pt>
                <c:pt idx="26">
                  <c:v>484</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Sheet1!$F$2:$F$28</c:f>
              <c:numCache>
                <c:formatCode>General</c:formatCode>
                <c:ptCount val="27"/>
                <c:pt idx="0">
                  <c:v>4266</c:v>
                </c:pt>
                <c:pt idx="1">
                  <c:v>3978</c:v>
                </c:pt>
                <c:pt idx="2">
                  <c:v>3717</c:v>
                </c:pt>
                <c:pt idx="3">
                  <c:v>3412</c:v>
                </c:pt>
                <c:pt idx="4">
                  <c:v>3151</c:v>
                </c:pt>
                <c:pt idx="5">
                  <c:v>3015</c:v>
                </c:pt>
                <c:pt idx="6">
                  <c:v>2785</c:v>
                </c:pt>
                <c:pt idx="7">
                  <c:v>2621</c:v>
                </c:pt>
                <c:pt idx="8">
                  <c:v>2382</c:v>
                </c:pt>
                <c:pt idx="9">
                  <c:v>2332</c:v>
                </c:pt>
                <c:pt idx="10">
                  <c:v>2288</c:v>
                </c:pt>
                <c:pt idx="11">
                  <c:v>2260</c:v>
                </c:pt>
                <c:pt idx="12">
                  <c:v>2063</c:v>
                </c:pt>
                <c:pt idx="13">
                  <c:v>1979</c:v>
                </c:pt>
                <c:pt idx="14">
                  <c:v>1928</c:v>
                </c:pt>
                <c:pt idx="15">
                  <c:v>1616</c:v>
                </c:pt>
                <c:pt idx="16">
                  <c:v>1533</c:v>
                </c:pt>
                <c:pt idx="17">
                  <c:v>1454</c:v>
                </c:pt>
                <c:pt idx="18">
                  <c:v>1336</c:v>
                </c:pt>
                <c:pt idx="19">
                  <c:v>1214</c:v>
                </c:pt>
                <c:pt idx="20">
                  <c:v>1123</c:v>
                </c:pt>
                <c:pt idx="21">
                  <c:v>1126</c:v>
                </c:pt>
                <c:pt idx="22">
                  <c:v>1002</c:v>
                </c:pt>
                <c:pt idx="23">
                  <c:v>846</c:v>
                </c:pt>
                <c:pt idx="24">
                  <c:v>858</c:v>
                </c:pt>
                <c:pt idx="25">
                  <c:v>779</c:v>
                </c:pt>
                <c:pt idx="26">
                  <c:v>605</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Sheet1!$G$2:$G$28</c:f>
              <c:numCache>
                <c:formatCode>General</c:formatCode>
                <c:ptCount val="27"/>
                <c:pt idx="0">
                  <c:v>4078</c:v>
                </c:pt>
                <c:pt idx="1">
                  <c:v>3852</c:v>
                </c:pt>
                <c:pt idx="2">
                  <c:v>3651</c:v>
                </c:pt>
                <c:pt idx="3">
                  <c:v>3207</c:v>
                </c:pt>
                <c:pt idx="4">
                  <c:v>2997</c:v>
                </c:pt>
                <c:pt idx="5">
                  <c:v>2621</c:v>
                </c:pt>
                <c:pt idx="6">
                  <c:v>2206</c:v>
                </c:pt>
                <c:pt idx="7">
                  <c:v>1969</c:v>
                </c:pt>
                <c:pt idx="8">
                  <c:v>1825</c:v>
                </c:pt>
                <c:pt idx="9">
                  <c:v>1701</c:v>
                </c:pt>
                <c:pt idx="10">
                  <c:v>1565</c:v>
                </c:pt>
                <c:pt idx="11">
                  <c:v>1458</c:v>
                </c:pt>
                <c:pt idx="12">
                  <c:v>1357</c:v>
                </c:pt>
                <c:pt idx="13">
                  <c:v>1216</c:v>
                </c:pt>
                <c:pt idx="14">
                  <c:v>1162</c:v>
                </c:pt>
                <c:pt idx="15">
                  <c:v>982</c:v>
                </c:pt>
                <c:pt idx="16">
                  <c:v>966</c:v>
                </c:pt>
                <c:pt idx="17">
                  <c:v>866</c:v>
                </c:pt>
                <c:pt idx="18">
                  <c:v>841</c:v>
                </c:pt>
                <c:pt idx="19">
                  <c:v>727</c:v>
                </c:pt>
                <c:pt idx="20">
                  <c:v>695</c:v>
                </c:pt>
                <c:pt idx="21">
                  <c:v>735</c:v>
                </c:pt>
                <c:pt idx="22">
                  <c:v>698</c:v>
                </c:pt>
                <c:pt idx="23">
                  <c:v>626</c:v>
                </c:pt>
                <c:pt idx="24">
                  <c:v>661</c:v>
                </c:pt>
                <c:pt idx="25">
                  <c:v>600</c:v>
                </c:pt>
                <c:pt idx="26">
                  <c:v>460</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1"/>
        <c:noMultiLvlLbl val="0"/>
      </c:catAx>
      <c:valAx>
        <c:axId val="62869567"/>
        <c:scaling>
          <c:orientation val="minMax"/>
          <c:max val="18000"/>
          <c:min val="0"/>
        </c:scaling>
        <c:delete val="0"/>
        <c:axPos val="l"/>
        <c:majorGridlines>
          <c:spPr>
            <a:ln w="9525" cap="flat" cmpd="sng" algn="ctr">
              <a:noFill/>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000"/>
      </c:valAx>
      <c:spPr>
        <a:noFill/>
        <a:ln>
          <a:noFill/>
        </a:ln>
        <a:effectLst/>
      </c:spPr>
    </c:plotArea>
    <c:legend>
      <c:legendPos val="r"/>
      <c:layout>
        <c:manualLayout>
          <c:xMode val="edge"/>
          <c:yMode val="edge"/>
          <c:x val="0.76269884733755067"/>
          <c:y val="0.10132128370317346"/>
          <c:w val="0.2137315915871891"/>
          <c:h val="0.552983115467629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40877862919328E-2"/>
          <c:y val="5.5406684342106938E-2"/>
          <c:w val="0.92303338562171955"/>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Sheet1!$G$2:$G$28</c:f>
              <c:numCache>
                <c:formatCode>0.0</c:formatCode>
                <c:ptCount val="27"/>
                <c:pt idx="0">
                  <c:v>14.225457666949595</c:v>
                </c:pt>
                <c:pt idx="1">
                  <c:v>13.342579385229916</c:v>
                </c:pt>
                <c:pt idx="2">
                  <c:v>12.666371013931032</c:v>
                </c:pt>
                <c:pt idx="3">
                  <c:v>11.063527936546476</c:v>
                </c:pt>
                <c:pt idx="4">
                  <c:v>10.266630245307718</c:v>
                </c:pt>
                <c:pt idx="5">
                  <c:v>8.8933949661552205</c:v>
                </c:pt>
                <c:pt idx="6">
                  <c:v>7.4701024893998023</c:v>
                </c:pt>
                <c:pt idx="7">
                  <c:v>6.6452937280577062</c:v>
                </c:pt>
                <c:pt idx="8">
                  <c:v>6.1564192646334295</c:v>
                </c:pt>
                <c:pt idx="9">
                  <c:v>5.5427134335692276</c:v>
                </c:pt>
                <c:pt idx="10">
                  <c:v>5.0540585656555956</c:v>
                </c:pt>
                <c:pt idx="11">
                  <c:v>4.6453745594501044</c:v>
                </c:pt>
                <c:pt idx="12">
                  <c:v>4.3041646932637194</c:v>
                </c:pt>
                <c:pt idx="13">
                  <c:v>3.8012987374717739</c:v>
                </c:pt>
                <c:pt idx="14">
                  <c:v>3.5407453403014308</c:v>
                </c:pt>
                <c:pt idx="15">
                  <c:v>2.9260242954769651</c:v>
                </c:pt>
                <c:pt idx="16">
                  <c:v>2.8505704416383475</c:v>
                </c:pt>
                <c:pt idx="17">
                  <c:v>2.4927642910882035</c:v>
                </c:pt>
                <c:pt idx="18">
                  <c:v>2.2795405758086971</c:v>
                </c:pt>
                <c:pt idx="19">
                  <c:v>1.8996262073894832</c:v>
                </c:pt>
                <c:pt idx="20">
                  <c:v>1.7631568412489604</c:v>
                </c:pt>
                <c:pt idx="21">
                  <c:v>1.813906159798272</c:v>
                </c:pt>
                <c:pt idx="22">
                  <c:v>1.6719566849199781</c:v>
                </c:pt>
                <c:pt idx="23">
                  <c:v>1.4425037366838009</c:v>
                </c:pt>
                <c:pt idx="24">
                  <c:v>1.4843920443323453</c:v>
                </c:pt>
                <c:pt idx="25">
                  <c:v>1.3072186487463839</c:v>
                </c:pt>
                <c:pt idx="26">
                  <c:v>0.97186002536681437</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Sheet1!$F$2:$F$28</c:f>
              <c:numCache>
                <c:formatCode>0.0</c:formatCode>
                <c:ptCount val="27"/>
                <c:pt idx="0">
                  <c:v>9.3804737983642745</c:v>
                </c:pt>
                <c:pt idx="1">
                  <c:v>8.5529745290999468</c:v>
                </c:pt>
                <c:pt idx="2">
                  <c:v>7.8260408192140352</c:v>
                </c:pt>
                <c:pt idx="3">
                  <c:v>6.9690434965333399</c:v>
                </c:pt>
                <c:pt idx="4">
                  <c:v>6.2551943821009415</c:v>
                </c:pt>
                <c:pt idx="5">
                  <c:v>5.7824253432790025</c:v>
                </c:pt>
                <c:pt idx="6">
                  <c:v>5.2146853178016475</c:v>
                </c:pt>
                <c:pt idx="7">
                  <c:v>4.7637164818428879</c:v>
                </c:pt>
                <c:pt idx="8">
                  <c:v>4.169953729269098</c:v>
                </c:pt>
                <c:pt idx="9">
                  <c:v>3.8816181047723299</c:v>
                </c:pt>
                <c:pt idx="10">
                  <c:v>3.7195688909108808</c:v>
                </c:pt>
                <c:pt idx="11">
                  <c:v>3.5776873759147998</c:v>
                </c:pt>
                <c:pt idx="12">
                  <c:v>3.180188133948846</c:v>
                </c:pt>
                <c:pt idx="13">
                  <c:v>2.993432976786071</c:v>
                </c:pt>
                <c:pt idx="14">
                  <c:v>2.8898906976786716</c:v>
                </c:pt>
                <c:pt idx="15">
                  <c:v>2.3771838132964542</c:v>
                </c:pt>
                <c:pt idx="16">
                  <c:v>2.226560408174274</c:v>
                </c:pt>
                <c:pt idx="17">
                  <c:v>2.0988477917457975</c:v>
                </c:pt>
                <c:pt idx="18">
                  <c:v>1.9167831466325334</c:v>
                </c:pt>
                <c:pt idx="19">
                  <c:v>1.7508549046637871</c:v>
                </c:pt>
                <c:pt idx="20">
                  <c:v>1.6185544276759836</c:v>
                </c:pt>
                <c:pt idx="21">
                  <c:v>1.6180546387736847</c:v>
                </c:pt>
                <c:pt idx="22">
                  <c:v>1.4414506483118499</c:v>
                </c:pt>
                <c:pt idx="23">
                  <c:v>1.2289359327952754</c:v>
                </c:pt>
                <c:pt idx="24">
                  <c:v>1.2556439034866436</c:v>
                </c:pt>
                <c:pt idx="25">
                  <c:v>1.1609760855022075</c:v>
                </c:pt>
                <c:pt idx="26">
                  <c:v>0.91165007729737857</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Sheet1!$E$2:$E$28</c:f>
              <c:numCache>
                <c:formatCode>0.0</c:formatCode>
                <c:ptCount val="27"/>
                <c:pt idx="0">
                  <c:v>7.9741436996457917</c:v>
                </c:pt>
                <c:pt idx="1">
                  <c:v>6.7369584354376162</c:v>
                </c:pt>
                <c:pt idx="2">
                  <c:v>6.0180698301635474</c:v>
                </c:pt>
                <c:pt idx="3">
                  <c:v>5.2188726793670268</c:v>
                </c:pt>
                <c:pt idx="4">
                  <c:v>4.4506615527473068</c:v>
                </c:pt>
                <c:pt idx="5">
                  <c:v>4.1652074164986699</c:v>
                </c:pt>
                <c:pt idx="6">
                  <c:v>3.5614408893660108</c:v>
                </c:pt>
                <c:pt idx="7">
                  <c:v>3.1708266343587908</c:v>
                </c:pt>
                <c:pt idx="8">
                  <c:v>2.9400078109654757</c:v>
                </c:pt>
                <c:pt idx="9">
                  <c:v>2.6099727546940432</c:v>
                </c:pt>
                <c:pt idx="10">
                  <c:v>2.4462731841473855</c:v>
                </c:pt>
                <c:pt idx="11">
                  <c:v>2.2944688992838826</c:v>
                </c:pt>
                <c:pt idx="12">
                  <c:v>2.1437419423141315</c:v>
                </c:pt>
                <c:pt idx="13">
                  <c:v>1.9375989179691506</c:v>
                </c:pt>
                <c:pt idx="14">
                  <c:v>1.787456732173754</c:v>
                </c:pt>
                <c:pt idx="15">
                  <c:v>1.5621167259743143</c:v>
                </c:pt>
                <c:pt idx="16">
                  <c:v>1.5088689226067704</c:v>
                </c:pt>
                <c:pt idx="17">
                  <c:v>1.2932963478457293</c:v>
                </c:pt>
                <c:pt idx="18">
                  <c:v>1.1664578941893362</c:v>
                </c:pt>
                <c:pt idx="19">
                  <c:v>1.0443772184075624</c:v>
                </c:pt>
                <c:pt idx="20">
                  <c:v>1.0032049879901703</c:v>
                </c:pt>
                <c:pt idx="21">
                  <c:v>0.97315559444652744</c:v>
                </c:pt>
                <c:pt idx="22">
                  <c:v>0.9381708686524074</c:v>
                </c:pt>
                <c:pt idx="23">
                  <c:v>0.90756223013666992</c:v>
                </c:pt>
                <c:pt idx="24">
                  <c:v>0.85174030628640063</c:v>
                </c:pt>
                <c:pt idx="25">
                  <c:v>0.87119129852973298</c:v>
                </c:pt>
                <c:pt idx="26">
                  <c:v>0.69249492457735884</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Sheet1!$D$2:$D$28</c:f>
              <c:numCache>
                <c:formatCode>0.0</c:formatCode>
                <c:ptCount val="27"/>
                <c:pt idx="0">
                  <c:v>2.1863062873802277</c:v>
                </c:pt>
                <c:pt idx="1">
                  <c:v>1.9765235717505907</c:v>
                </c:pt>
                <c:pt idx="2">
                  <c:v>1.7787858038613746</c:v>
                </c:pt>
                <c:pt idx="3">
                  <c:v>1.6871357487403569</c:v>
                </c:pt>
                <c:pt idx="4">
                  <c:v>1.3824377184425509</c:v>
                </c:pt>
                <c:pt idx="5">
                  <c:v>1.3050253196808417</c:v>
                </c:pt>
                <c:pt idx="6">
                  <c:v>1.3372604117398701</c:v>
                </c:pt>
                <c:pt idx="7">
                  <c:v>1.1794877843527101</c:v>
                </c:pt>
                <c:pt idx="8">
                  <c:v>1.0722453523101949</c:v>
                </c:pt>
                <c:pt idx="9">
                  <c:v>1.1228551168619125</c:v>
                </c:pt>
                <c:pt idx="10">
                  <c:v>1.221527265845826</c:v>
                </c:pt>
                <c:pt idx="11">
                  <c:v>1.1888486001307734</c:v>
                </c:pt>
                <c:pt idx="12">
                  <c:v>1.1557699780578572</c:v>
                </c:pt>
                <c:pt idx="13">
                  <c:v>1.0938435234532817</c:v>
                </c:pt>
                <c:pt idx="14">
                  <c:v>1.0833280456607295</c:v>
                </c:pt>
                <c:pt idx="15">
                  <c:v>0.99215487833186256</c:v>
                </c:pt>
                <c:pt idx="16">
                  <c:v>0.93669760829877347</c:v>
                </c:pt>
                <c:pt idx="17">
                  <c:v>0.81449598179371741</c:v>
                </c:pt>
                <c:pt idx="18">
                  <c:v>0.87955765745191072</c:v>
                </c:pt>
                <c:pt idx="19">
                  <c:v>0.81177477783600593</c:v>
                </c:pt>
                <c:pt idx="20">
                  <c:v>0.74272809849891586</c:v>
                </c:pt>
                <c:pt idx="21">
                  <c:v>0.73450428843016013</c:v>
                </c:pt>
                <c:pt idx="22">
                  <c:v>0.71051203848092015</c:v>
                </c:pt>
                <c:pt idx="23">
                  <c:v>0.65750477509594374</c:v>
                </c:pt>
                <c:pt idx="24">
                  <c:v>0.66679320109521822</c:v>
                </c:pt>
                <c:pt idx="25">
                  <c:v>0.66845181598252623</c:v>
                </c:pt>
                <c:pt idx="26">
                  <c:v>0.55333105554000994</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Sheet1!$C$2:$C$28</c:f>
              <c:numCache>
                <c:formatCode>0.0</c:formatCode>
                <c:ptCount val="27"/>
                <c:pt idx="0">
                  <c:v>1.0773221148905079</c:v>
                </c:pt>
                <c:pt idx="1">
                  <c:v>1.0867435833777701</c:v>
                </c:pt>
                <c:pt idx="2">
                  <c:v>0.97513028250360856</c:v>
                </c:pt>
                <c:pt idx="3">
                  <c:v>0.86390881048395896</c:v>
                </c:pt>
                <c:pt idx="4">
                  <c:v>0.71534247357859249</c:v>
                </c:pt>
                <c:pt idx="5">
                  <c:v>0.65170029247744665</c:v>
                </c:pt>
                <c:pt idx="6">
                  <c:v>0.64356301097236468</c:v>
                </c:pt>
                <c:pt idx="7">
                  <c:v>0.53662893012341073</c:v>
                </c:pt>
                <c:pt idx="8">
                  <c:v>0.55544869821042842</c:v>
                </c:pt>
                <c:pt idx="9">
                  <c:v>0.50288752371461043</c:v>
                </c:pt>
                <c:pt idx="10">
                  <c:v>0.56072058508236522</c:v>
                </c:pt>
                <c:pt idx="11">
                  <c:v>0.52958886621301304</c:v>
                </c:pt>
                <c:pt idx="12">
                  <c:v>0.49657183444555025</c:v>
                </c:pt>
                <c:pt idx="13">
                  <c:v>0.44350359436320935</c:v>
                </c:pt>
                <c:pt idx="14">
                  <c:v>0.38382426574871814</c:v>
                </c:pt>
                <c:pt idx="15">
                  <c:v>0.38492691310032101</c:v>
                </c:pt>
                <c:pt idx="16">
                  <c:v>0.3977008303152047</c:v>
                </c:pt>
                <c:pt idx="17">
                  <c:v>0.34957928766025897</c:v>
                </c:pt>
                <c:pt idx="18">
                  <c:v>0.33310613980479831</c:v>
                </c:pt>
                <c:pt idx="19">
                  <c:v>0.30153340289038866</c:v>
                </c:pt>
                <c:pt idx="20">
                  <c:v>0.30955210603775346</c:v>
                </c:pt>
                <c:pt idx="21">
                  <c:v>0.32792117925097403</c:v>
                </c:pt>
                <c:pt idx="22">
                  <c:v>0.23925274166012794</c:v>
                </c:pt>
                <c:pt idx="23">
                  <c:v>0.32335995242566701</c:v>
                </c:pt>
                <c:pt idx="24">
                  <c:v>0.30843926747393147</c:v>
                </c:pt>
                <c:pt idx="25">
                  <c:v>0.24303464603181005</c:v>
                </c:pt>
                <c:pt idx="26">
                  <c:v>0.25854543352999682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Sheet1!$B$2:$B$28</c:f>
              <c:numCache>
                <c:formatCode>0.0</c:formatCode>
                <c:ptCount val="27"/>
                <c:pt idx="0">
                  <c:v>4.1855469259603932</c:v>
                </c:pt>
                <c:pt idx="1">
                  <c:v>3.8233411036385645</c:v>
                </c:pt>
                <c:pt idx="2">
                  <c:v>3.3607741043574855</c:v>
                </c:pt>
                <c:pt idx="3">
                  <c:v>3.2339406440786109</c:v>
                </c:pt>
                <c:pt idx="4">
                  <c:v>2.7972085823116108</c:v>
                </c:pt>
                <c:pt idx="5">
                  <c:v>2.604075123891592</c:v>
                </c:pt>
                <c:pt idx="6">
                  <c:v>2.3482605117704614</c:v>
                </c:pt>
                <c:pt idx="7">
                  <c:v>2.2953903753350997</c:v>
                </c:pt>
                <c:pt idx="8">
                  <c:v>2.4217603930877805</c:v>
                </c:pt>
                <c:pt idx="9">
                  <c:v>2.2792776407002941</c:v>
                </c:pt>
                <c:pt idx="10">
                  <c:v>2.2847662243009061</c:v>
                </c:pt>
                <c:pt idx="11">
                  <c:v>2.0028261325157675</c:v>
                </c:pt>
                <c:pt idx="12">
                  <c:v>2.0304293345310054</c:v>
                </c:pt>
                <c:pt idx="13">
                  <c:v>1.943614704119351</c:v>
                </c:pt>
                <c:pt idx="14">
                  <c:v>2.0824613026628431</c:v>
                </c:pt>
                <c:pt idx="15">
                  <c:v>1.6725590620631869</c:v>
                </c:pt>
                <c:pt idx="16">
                  <c:v>1.52321937429081</c:v>
                </c:pt>
                <c:pt idx="17">
                  <c:v>1.5055709687921734</c:v>
                </c:pt>
                <c:pt idx="18">
                  <c:v>1.0984155104331839</c:v>
                </c:pt>
                <c:pt idx="19">
                  <c:v>1.3300434893762016</c:v>
                </c:pt>
                <c:pt idx="20">
                  <c:v>1.1414169774565053</c:v>
                </c:pt>
                <c:pt idx="21">
                  <c:v>1.0709657066071088</c:v>
                </c:pt>
                <c:pt idx="22">
                  <c:v>0.9726182501375541</c:v>
                </c:pt>
                <c:pt idx="23">
                  <c:v>1.0513027043945524</c:v>
                </c:pt>
                <c:pt idx="24">
                  <c:v>0.85778028417546004</c:v>
                </c:pt>
                <c:pt idx="25">
                  <c:v>1.0132374066677194</c:v>
                </c:pt>
                <c:pt idx="26">
                  <c:v>0.79379809724507144</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1"/>
        <c:noMultiLvlLbl val="0"/>
      </c:catAx>
      <c:valAx>
        <c:axId val="62869567"/>
        <c:scaling>
          <c:orientation val="minMax"/>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
      </c:valAx>
      <c:spPr>
        <a:noFill/>
        <a:ln>
          <a:noFill/>
        </a:ln>
        <a:effectLst/>
      </c:spPr>
    </c:plotArea>
    <c:legend>
      <c:legendPos val="tr"/>
      <c:layout>
        <c:manualLayout>
          <c:xMode val="edge"/>
          <c:yMode val="edge"/>
          <c:x val="0.72682251302570888"/>
          <c:y val="0.1548397211358789"/>
          <c:w val="0.24536794854463223"/>
          <c:h val="0.5297261284360168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07781637975783E-2"/>
          <c:y val="0.10572609081821029"/>
          <c:w val="0.89798746168596422"/>
          <c:h val="0.7488512468213373"/>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Sheet1!$B$2:$B$28</c:f>
              <c:numCache>
                <c:formatCode>General</c:formatCode>
                <c:ptCount val="27"/>
                <c:pt idx="0">
                  <c:v>133</c:v>
                </c:pt>
                <c:pt idx="1">
                  <c:v>126</c:v>
                </c:pt>
                <c:pt idx="2">
                  <c:v>102</c:v>
                </c:pt>
                <c:pt idx="3">
                  <c:v>103</c:v>
                </c:pt>
                <c:pt idx="4">
                  <c:v>93</c:v>
                </c:pt>
                <c:pt idx="5">
                  <c:v>94</c:v>
                </c:pt>
                <c:pt idx="6">
                  <c:v>90</c:v>
                </c:pt>
                <c:pt idx="7">
                  <c:v>98</c:v>
                </c:pt>
                <c:pt idx="8">
                  <c:v>83</c:v>
                </c:pt>
                <c:pt idx="9">
                  <c:v>101</c:v>
                </c:pt>
                <c:pt idx="10">
                  <c:v>101</c:v>
                </c:pt>
                <c:pt idx="11">
                  <c:v>73</c:v>
                </c:pt>
                <c:pt idx="12">
                  <c:v>73</c:v>
                </c:pt>
                <c:pt idx="13">
                  <c:v>72</c:v>
                </c:pt>
                <c:pt idx="14">
                  <c:v>64</c:v>
                </c:pt>
                <c:pt idx="15">
                  <c:v>52</c:v>
                </c:pt>
                <c:pt idx="16">
                  <c:v>42</c:v>
                </c:pt>
                <c:pt idx="17">
                  <c:v>33</c:v>
                </c:pt>
                <c:pt idx="18">
                  <c:v>43</c:v>
                </c:pt>
                <c:pt idx="19">
                  <c:v>32</c:v>
                </c:pt>
                <c:pt idx="20">
                  <c:v>39</c:v>
                </c:pt>
                <c:pt idx="21">
                  <c:v>34</c:v>
                </c:pt>
                <c:pt idx="22">
                  <c:v>33</c:v>
                </c:pt>
                <c:pt idx="23">
                  <c:v>21</c:v>
                </c:pt>
                <c:pt idx="24">
                  <c:v>17</c:v>
                </c:pt>
                <c:pt idx="25">
                  <c:v>19</c:v>
                </c:pt>
                <c:pt idx="26">
                  <c:v>13</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Sheet1!$C$2:$C$28</c:f>
              <c:numCache>
                <c:formatCode>General</c:formatCode>
                <c:ptCount val="27"/>
                <c:pt idx="0">
                  <c:v>256</c:v>
                </c:pt>
                <c:pt idx="1">
                  <c:v>228</c:v>
                </c:pt>
                <c:pt idx="2">
                  <c:v>212</c:v>
                </c:pt>
                <c:pt idx="3">
                  <c:v>184</c:v>
                </c:pt>
                <c:pt idx="4">
                  <c:v>161</c:v>
                </c:pt>
                <c:pt idx="5">
                  <c:v>176</c:v>
                </c:pt>
                <c:pt idx="6">
                  <c:v>168</c:v>
                </c:pt>
                <c:pt idx="7">
                  <c:v>175</c:v>
                </c:pt>
                <c:pt idx="8">
                  <c:v>168</c:v>
                </c:pt>
                <c:pt idx="9">
                  <c:v>168</c:v>
                </c:pt>
                <c:pt idx="10">
                  <c:v>182</c:v>
                </c:pt>
                <c:pt idx="11">
                  <c:v>171</c:v>
                </c:pt>
                <c:pt idx="12">
                  <c:v>130</c:v>
                </c:pt>
                <c:pt idx="13">
                  <c:v>138</c:v>
                </c:pt>
                <c:pt idx="14">
                  <c:v>141</c:v>
                </c:pt>
                <c:pt idx="15">
                  <c:v>95</c:v>
                </c:pt>
                <c:pt idx="16">
                  <c:v>114</c:v>
                </c:pt>
                <c:pt idx="17">
                  <c:v>88</c:v>
                </c:pt>
                <c:pt idx="18">
                  <c:v>94</c:v>
                </c:pt>
                <c:pt idx="19">
                  <c:v>68</c:v>
                </c:pt>
                <c:pt idx="20">
                  <c:v>72</c:v>
                </c:pt>
                <c:pt idx="21">
                  <c:v>66</c:v>
                </c:pt>
                <c:pt idx="22">
                  <c:v>68</c:v>
                </c:pt>
                <c:pt idx="23">
                  <c:v>74</c:v>
                </c:pt>
                <c:pt idx="24">
                  <c:v>66</c:v>
                </c:pt>
                <c:pt idx="25">
                  <c:v>54</c:v>
                </c:pt>
                <c:pt idx="26">
                  <c:v>50</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Sheet1!$D$2:$D$28</c:f>
              <c:numCache>
                <c:formatCode>General</c:formatCode>
                <c:ptCount val="27"/>
                <c:pt idx="0">
                  <c:v>1092</c:v>
                </c:pt>
                <c:pt idx="1">
                  <c:v>1034</c:v>
                </c:pt>
                <c:pt idx="2">
                  <c:v>1049</c:v>
                </c:pt>
                <c:pt idx="3">
                  <c:v>1105</c:v>
                </c:pt>
                <c:pt idx="4">
                  <c:v>1072</c:v>
                </c:pt>
                <c:pt idx="5">
                  <c:v>1065</c:v>
                </c:pt>
                <c:pt idx="6">
                  <c:v>1154</c:v>
                </c:pt>
                <c:pt idx="7">
                  <c:v>1180</c:v>
                </c:pt>
                <c:pt idx="8">
                  <c:v>1115</c:v>
                </c:pt>
                <c:pt idx="9">
                  <c:v>1169</c:v>
                </c:pt>
                <c:pt idx="10">
                  <c:v>1163</c:v>
                </c:pt>
                <c:pt idx="11">
                  <c:v>1105</c:v>
                </c:pt>
                <c:pt idx="12">
                  <c:v>1108</c:v>
                </c:pt>
                <c:pt idx="13">
                  <c:v>1166</c:v>
                </c:pt>
                <c:pt idx="14">
                  <c:v>1038</c:v>
                </c:pt>
                <c:pt idx="15">
                  <c:v>900</c:v>
                </c:pt>
                <c:pt idx="16">
                  <c:v>827</c:v>
                </c:pt>
                <c:pt idx="17">
                  <c:v>716</c:v>
                </c:pt>
                <c:pt idx="18">
                  <c:v>674</c:v>
                </c:pt>
                <c:pt idx="19">
                  <c:v>659</c:v>
                </c:pt>
                <c:pt idx="20">
                  <c:v>668</c:v>
                </c:pt>
                <c:pt idx="21">
                  <c:v>649</c:v>
                </c:pt>
                <c:pt idx="22">
                  <c:v>658</c:v>
                </c:pt>
                <c:pt idx="23">
                  <c:v>590</c:v>
                </c:pt>
                <c:pt idx="24">
                  <c:v>613</c:v>
                </c:pt>
                <c:pt idx="25">
                  <c:v>595</c:v>
                </c:pt>
                <c:pt idx="26">
                  <c:v>475</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Sheet1!$E$2:$E$28</c:f>
              <c:numCache>
                <c:formatCode>General</c:formatCode>
                <c:ptCount val="27"/>
                <c:pt idx="0">
                  <c:v>3103</c:v>
                </c:pt>
                <c:pt idx="1">
                  <c:v>3196</c:v>
                </c:pt>
                <c:pt idx="2">
                  <c:v>3152</c:v>
                </c:pt>
                <c:pt idx="3">
                  <c:v>3077</c:v>
                </c:pt>
                <c:pt idx="4">
                  <c:v>3145</c:v>
                </c:pt>
                <c:pt idx="5">
                  <c:v>3094</c:v>
                </c:pt>
                <c:pt idx="6">
                  <c:v>3081</c:v>
                </c:pt>
                <c:pt idx="7">
                  <c:v>3404</c:v>
                </c:pt>
                <c:pt idx="8">
                  <c:v>3282</c:v>
                </c:pt>
                <c:pt idx="9">
                  <c:v>3290</c:v>
                </c:pt>
                <c:pt idx="10">
                  <c:v>3294</c:v>
                </c:pt>
                <c:pt idx="11">
                  <c:v>3200</c:v>
                </c:pt>
                <c:pt idx="12">
                  <c:v>3267</c:v>
                </c:pt>
                <c:pt idx="13">
                  <c:v>3021</c:v>
                </c:pt>
                <c:pt idx="14">
                  <c:v>3079</c:v>
                </c:pt>
                <c:pt idx="15">
                  <c:v>2864</c:v>
                </c:pt>
                <c:pt idx="16">
                  <c:v>2661</c:v>
                </c:pt>
                <c:pt idx="17">
                  <c:v>2520</c:v>
                </c:pt>
                <c:pt idx="18">
                  <c:v>2372</c:v>
                </c:pt>
                <c:pt idx="19">
                  <c:v>2280</c:v>
                </c:pt>
                <c:pt idx="20">
                  <c:v>2164</c:v>
                </c:pt>
                <c:pt idx="21">
                  <c:v>2218</c:v>
                </c:pt>
                <c:pt idx="22">
                  <c:v>2207</c:v>
                </c:pt>
                <c:pt idx="23">
                  <c:v>2144</c:v>
                </c:pt>
                <c:pt idx="24">
                  <c:v>2141</c:v>
                </c:pt>
                <c:pt idx="25">
                  <c:v>2009</c:v>
                </c:pt>
                <c:pt idx="26">
                  <c:v>1616</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Sheet1!$F$2:$F$28</c:f>
              <c:numCache>
                <c:formatCode>General</c:formatCode>
                <c:ptCount val="27"/>
                <c:pt idx="0">
                  <c:v>1800</c:v>
                </c:pt>
                <c:pt idx="1">
                  <c:v>1966</c:v>
                </c:pt>
                <c:pt idx="2">
                  <c:v>1837</c:v>
                </c:pt>
                <c:pt idx="3">
                  <c:v>1852</c:v>
                </c:pt>
                <c:pt idx="4">
                  <c:v>1790</c:v>
                </c:pt>
                <c:pt idx="5">
                  <c:v>1824</c:v>
                </c:pt>
                <c:pt idx="6">
                  <c:v>1840</c:v>
                </c:pt>
                <c:pt idx="7">
                  <c:v>1881</c:v>
                </c:pt>
                <c:pt idx="8">
                  <c:v>1786</c:v>
                </c:pt>
                <c:pt idx="9">
                  <c:v>1942</c:v>
                </c:pt>
                <c:pt idx="10">
                  <c:v>1895</c:v>
                </c:pt>
                <c:pt idx="11">
                  <c:v>1853</c:v>
                </c:pt>
                <c:pt idx="12">
                  <c:v>1968</c:v>
                </c:pt>
                <c:pt idx="13">
                  <c:v>2044</c:v>
                </c:pt>
                <c:pt idx="14">
                  <c:v>1996</c:v>
                </c:pt>
                <c:pt idx="15">
                  <c:v>1792</c:v>
                </c:pt>
                <c:pt idx="16">
                  <c:v>1878</c:v>
                </c:pt>
                <c:pt idx="17">
                  <c:v>1826</c:v>
                </c:pt>
                <c:pt idx="18">
                  <c:v>1775</c:v>
                </c:pt>
                <c:pt idx="19">
                  <c:v>1732</c:v>
                </c:pt>
                <c:pt idx="20">
                  <c:v>1826</c:v>
                </c:pt>
                <c:pt idx="21">
                  <c:v>1892</c:v>
                </c:pt>
                <c:pt idx="22">
                  <c:v>1838</c:v>
                </c:pt>
                <c:pt idx="23">
                  <c:v>1902</c:v>
                </c:pt>
                <c:pt idx="24">
                  <c:v>1830</c:v>
                </c:pt>
                <c:pt idx="25">
                  <c:v>1877</c:v>
                </c:pt>
                <c:pt idx="26">
                  <c:v>1563</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Sheet1!$A$2:$A$28</c:f>
              <c:numCache>
                <c:formatCode>0</c:formatCode>
                <c:ptCount val="27"/>
                <c:pt idx="1">
                  <c:v>1995</c:v>
                </c:pt>
                <c:pt idx="6">
                  <c:v>2000</c:v>
                </c:pt>
                <c:pt idx="11">
                  <c:v>2005</c:v>
                </c:pt>
                <c:pt idx="16">
                  <c:v>2010</c:v>
                </c:pt>
                <c:pt idx="21">
                  <c:v>2015</c:v>
                </c:pt>
                <c:pt idx="26">
                  <c:v>2020</c:v>
                </c:pt>
              </c:numCache>
            </c:numRef>
          </c:cat>
          <c:val>
            <c:numRef>
              <c:f>Sheet1!$G$2:$G$28</c:f>
              <c:numCache>
                <c:formatCode>General</c:formatCode>
                <c:ptCount val="27"/>
                <c:pt idx="0">
                  <c:v>1377</c:v>
                </c:pt>
                <c:pt idx="1">
                  <c:v>1460</c:v>
                </c:pt>
                <c:pt idx="2">
                  <c:v>1400</c:v>
                </c:pt>
                <c:pt idx="3">
                  <c:v>1431</c:v>
                </c:pt>
                <c:pt idx="4">
                  <c:v>1363</c:v>
                </c:pt>
                <c:pt idx="5">
                  <c:v>1371</c:v>
                </c:pt>
                <c:pt idx="6">
                  <c:v>1301</c:v>
                </c:pt>
                <c:pt idx="7">
                  <c:v>1298</c:v>
                </c:pt>
                <c:pt idx="8">
                  <c:v>1305</c:v>
                </c:pt>
                <c:pt idx="9">
                  <c:v>1279</c:v>
                </c:pt>
                <c:pt idx="10">
                  <c:v>1242</c:v>
                </c:pt>
                <c:pt idx="11">
                  <c:v>1343</c:v>
                </c:pt>
                <c:pt idx="12">
                  <c:v>1301</c:v>
                </c:pt>
                <c:pt idx="13">
                  <c:v>1347</c:v>
                </c:pt>
                <c:pt idx="14">
                  <c:v>1329</c:v>
                </c:pt>
                <c:pt idx="15">
                  <c:v>1289</c:v>
                </c:pt>
                <c:pt idx="16">
                  <c:v>1237</c:v>
                </c:pt>
                <c:pt idx="17">
                  <c:v>1370</c:v>
                </c:pt>
                <c:pt idx="18">
                  <c:v>1347</c:v>
                </c:pt>
                <c:pt idx="19">
                  <c:v>1445</c:v>
                </c:pt>
                <c:pt idx="20">
                  <c:v>1495</c:v>
                </c:pt>
                <c:pt idx="21">
                  <c:v>1546</c:v>
                </c:pt>
                <c:pt idx="22">
                  <c:v>1549</c:v>
                </c:pt>
                <c:pt idx="23">
                  <c:v>1666</c:v>
                </c:pt>
                <c:pt idx="24">
                  <c:v>1689</c:v>
                </c:pt>
                <c:pt idx="25">
                  <c:v>1813</c:v>
                </c:pt>
                <c:pt idx="26">
                  <c:v>1410</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1"/>
        <c:noMultiLvlLbl val="0"/>
      </c:catAx>
      <c:valAx>
        <c:axId val="62869567"/>
        <c:scaling>
          <c:orientation val="minMax"/>
          <c:max val="8500"/>
          <c:min val="0"/>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97580248967668E-2"/>
          <c:y val="5.5406778230254902E-2"/>
          <c:w val="0.92367636636791184"/>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Sheet1!$G$2:$G$28</c:f>
              <c:numCache>
                <c:formatCode>0.0</c:formatCode>
                <c:ptCount val="27"/>
                <c:pt idx="0">
                  <c:v>57.455485559354393</c:v>
                </c:pt>
                <c:pt idx="1">
                  <c:v>56.339419534188771</c:v>
                </c:pt>
                <c:pt idx="2">
                  <c:v>48.415532532817089</c:v>
                </c:pt>
                <c:pt idx="3">
                  <c:v>47.684581985158133</c:v>
                </c:pt>
                <c:pt idx="4">
                  <c:v>44.027491502177305</c:v>
                </c:pt>
                <c:pt idx="5">
                  <c:v>44.516903922390576</c:v>
                </c:pt>
                <c:pt idx="6">
                  <c:v>40.861900282515599</c:v>
                </c:pt>
                <c:pt idx="7">
                  <c:v>40.951061588440567</c:v>
                </c:pt>
                <c:pt idx="8">
                  <c:v>39.437026623468263</c:v>
                </c:pt>
                <c:pt idx="9">
                  <c:v>35.872200727260491</c:v>
                </c:pt>
                <c:pt idx="10">
                  <c:v>34.345521476735748</c:v>
                </c:pt>
                <c:pt idx="11">
                  <c:v>36.744728923491621</c:v>
                </c:pt>
                <c:pt idx="12">
                  <c:v>31.998551825725212</c:v>
                </c:pt>
                <c:pt idx="13">
                  <c:v>32.036775459306753</c:v>
                </c:pt>
                <c:pt idx="14">
                  <c:v>30.842480097433462</c:v>
                </c:pt>
                <c:pt idx="15">
                  <c:v>29.103188300563463</c:v>
                </c:pt>
                <c:pt idx="16">
                  <c:v>25.811012476087775</c:v>
                </c:pt>
                <c:pt idx="17">
                  <c:v>27.95696993789063</c:v>
                </c:pt>
                <c:pt idx="18">
                  <c:v>26.880052107789208</c:v>
                </c:pt>
                <c:pt idx="19">
                  <c:v>28.050942841690571</c:v>
                </c:pt>
                <c:pt idx="20">
                  <c:v>27.013963237519597</c:v>
                </c:pt>
                <c:pt idx="21">
                  <c:v>25.757093613540302</c:v>
                </c:pt>
                <c:pt idx="22">
                  <c:v>24.521110158831572</c:v>
                </c:pt>
                <c:pt idx="23">
                  <c:v>27.189878706375424</c:v>
                </c:pt>
                <c:pt idx="24">
                  <c:v>25.125366504569126</c:v>
                </c:pt>
                <c:pt idx="25">
                  <c:v>25.957246853847099</c:v>
                </c:pt>
                <c:pt idx="26">
                  <c:v>19.431661121752587</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Sheet1!$F$2:$F$28</c:f>
              <c:numCache>
                <c:formatCode>0.0</c:formatCode>
                <c:ptCount val="27"/>
                <c:pt idx="0">
                  <c:v>36.671387089104748</c:v>
                </c:pt>
                <c:pt idx="1">
                  <c:v>37.861010804253759</c:v>
                </c:pt>
                <c:pt idx="2">
                  <c:v>32.078802442599113</c:v>
                </c:pt>
                <c:pt idx="3">
                  <c:v>31.038500981181986</c:v>
                </c:pt>
                <c:pt idx="4">
                  <c:v>28.597698284697277</c:v>
                </c:pt>
                <c:pt idx="5">
                  <c:v>28.298993136097835</c:v>
                </c:pt>
                <c:pt idx="6">
                  <c:v>25.783040756541677</c:v>
                </c:pt>
                <c:pt idx="7">
                  <c:v>24.925224327018942</c:v>
                </c:pt>
                <c:pt idx="8">
                  <c:v>23.271986587204864</c:v>
                </c:pt>
                <c:pt idx="9">
                  <c:v>23.514835899865062</c:v>
                </c:pt>
                <c:pt idx="10">
                  <c:v>21.654690308789029</c:v>
                </c:pt>
                <c:pt idx="11">
                  <c:v>20.184554143024069</c:v>
                </c:pt>
                <c:pt idx="12">
                  <c:v>20.775107873797552</c:v>
                </c:pt>
                <c:pt idx="13">
                  <c:v>20.350342496065085</c:v>
                </c:pt>
                <c:pt idx="14">
                  <c:v>18.468577418037363</c:v>
                </c:pt>
                <c:pt idx="15">
                  <c:v>16.126628591504577</c:v>
                </c:pt>
                <c:pt idx="16">
                  <c:v>16.47198788475643</c:v>
                </c:pt>
                <c:pt idx="17">
                  <c:v>15.645725927838244</c:v>
                </c:pt>
                <c:pt idx="18">
                  <c:v>14.411922126579384</c:v>
                </c:pt>
                <c:pt idx="19">
                  <c:v>13.365583591384784</c:v>
                </c:pt>
                <c:pt idx="20">
                  <c:v>13.795579430957281</c:v>
                </c:pt>
                <c:pt idx="21">
                  <c:v>13.838670071623161</c:v>
                </c:pt>
                <c:pt idx="22">
                  <c:v>12.942999326724612</c:v>
                </c:pt>
                <c:pt idx="23">
                  <c:v>12.948788358998419</c:v>
                </c:pt>
                <c:pt idx="24">
                  <c:v>12.143095833843166</c:v>
                </c:pt>
                <c:pt idx="25">
                  <c:v>12.018890596847735</c:v>
                </c:pt>
                <c:pt idx="26">
                  <c:v>9.9321948186986813</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Sheet1!$E$2:$E$28</c:f>
              <c:numCache>
                <c:formatCode>0.0</c:formatCode>
                <c:ptCount val="27"/>
                <c:pt idx="0">
                  <c:v>33.39260709416952</c:v>
                </c:pt>
                <c:pt idx="1">
                  <c:v>35.780602659094377</c:v>
                </c:pt>
                <c:pt idx="2">
                  <c:v>30.257232553710431</c:v>
                </c:pt>
                <c:pt idx="3">
                  <c:v>28.131226273705952</c:v>
                </c:pt>
                <c:pt idx="4">
                  <c:v>27.036962149284609</c:v>
                </c:pt>
                <c:pt idx="5">
                  <c:v>25.657725936013577</c:v>
                </c:pt>
                <c:pt idx="6">
                  <c:v>24.561919315091561</c:v>
                </c:pt>
                <c:pt idx="7">
                  <c:v>27.423353579674103</c:v>
                </c:pt>
                <c:pt idx="8">
                  <c:v>24.964861311143565</c:v>
                </c:pt>
                <c:pt idx="9">
                  <c:v>21.743920591466363</c:v>
                </c:pt>
                <c:pt idx="10">
                  <c:v>21.725730004974363</c:v>
                </c:pt>
                <c:pt idx="11">
                  <c:v>20.780120801336007</c:v>
                </c:pt>
                <c:pt idx="12">
                  <c:v>20.443215418051551</c:v>
                </c:pt>
                <c:pt idx="13">
                  <c:v>18.232418616331433</c:v>
                </c:pt>
                <c:pt idx="14">
                  <c:v>18.499298901205332</c:v>
                </c:pt>
                <c:pt idx="15">
                  <c:v>17.719958575884547</c:v>
                </c:pt>
                <c:pt idx="16">
                  <c:v>16.230173007788959</c:v>
                </c:pt>
                <c:pt idx="17">
                  <c:v>15.438293142310187</c:v>
                </c:pt>
                <c:pt idx="18">
                  <c:v>14.148316949737387</c:v>
                </c:pt>
                <c:pt idx="19">
                  <c:v>14.10760139838505</c:v>
                </c:pt>
                <c:pt idx="20">
                  <c:v>13.33569974216004</c:v>
                </c:pt>
                <c:pt idx="21">
                  <c:v>13.090278302385665</c:v>
                </c:pt>
                <c:pt idx="22">
                  <c:v>12.831792239155304</c:v>
                </c:pt>
                <c:pt idx="23">
                  <c:v>12.564504431097523</c:v>
                </c:pt>
                <c:pt idx="24">
                  <c:v>12.610053787975346</c:v>
                </c:pt>
                <c:pt idx="25">
                  <c:v>11.961131383710594</c:v>
                </c:pt>
                <c:pt idx="26">
                  <c:v>9.9016774458721066</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Sheet1!$D$2:$D$28</c:f>
              <c:numCache>
                <c:formatCode>0.0</c:formatCode>
                <c:ptCount val="27"/>
                <c:pt idx="0">
                  <c:v>33.17540584427914</c:v>
                </c:pt>
                <c:pt idx="1">
                  <c:v>35.261965025859915</c:v>
                </c:pt>
                <c:pt idx="2">
                  <c:v>30.927129903379992</c:v>
                </c:pt>
                <c:pt idx="3">
                  <c:v>32.713997653473797</c:v>
                </c:pt>
                <c:pt idx="4">
                  <c:v>30.893932656414226</c:v>
                </c:pt>
                <c:pt idx="5">
                  <c:v>29.30166295879113</c:v>
                </c:pt>
                <c:pt idx="6">
                  <c:v>29.337016476268413</c:v>
                </c:pt>
                <c:pt idx="7">
                  <c:v>29.52829548915248</c:v>
                </c:pt>
                <c:pt idx="8">
                  <c:v>27.624076699301892</c:v>
                </c:pt>
                <c:pt idx="9">
                  <c:v>27.533363889322001</c:v>
                </c:pt>
                <c:pt idx="10">
                  <c:v>26.57591399549786</c:v>
                </c:pt>
                <c:pt idx="11">
                  <c:v>24.600492455106888</c:v>
                </c:pt>
                <c:pt idx="12">
                  <c:v>24.014687972694347</c:v>
                </c:pt>
                <c:pt idx="13">
                  <c:v>26.467324884370026</c:v>
                </c:pt>
                <c:pt idx="14">
                  <c:v>25.227944688095835</c:v>
                </c:pt>
                <c:pt idx="15">
                  <c:v>24.559102708623438</c:v>
                </c:pt>
                <c:pt idx="16">
                  <c:v>21.593275639860718</c:v>
                </c:pt>
                <c:pt idx="17">
                  <c:v>18.318640470328535</c:v>
                </c:pt>
                <c:pt idx="18">
                  <c:v>18.203886772904625</c:v>
                </c:pt>
                <c:pt idx="19">
                  <c:v>17.21762185713084</c:v>
                </c:pt>
                <c:pt idx="20">
                  <c:v>18.058920200929819</c:v>
                </c:pt>
                <c:pt idx="21">
                  <c:v>17.206177998839312</c:v>
                </c:pt>
                <c:pt idx="22">
                  <c:v>17.477205262073085</c:v>
                </c:pt>
                <c:pt idx="23">
                  <c:v>15.648153133357008</c:v>
                </c:pt>
                <c:pt idx="24">
                  <c:v>16.603417487109329</c:v>
                </c:pt>
                <c:pt idx="25">
                  <c:v>16.53957141105894</c:v>
                </c:pt>
                <c:pt idx="26">
                  <c:v>16.191058581636</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Sheet1!$C$2:$C$28</c:f>
              <c:numCache>
                <c:formatCode>0.0</c:formatCode>
                <c:ptCount val="27"/>
                <c:pt idx="0">
                  <c:v>18.373869486672845</c:v>
                </c:pt>
                <c:pt idx="1">
                  <c:v>18.892642558660413</c:v>
                </c:pt>
                <c:pt idx="2">
                  <c:v>14.084787764837193</c:v>
                </c:pt>
                <c:pt idx="3">
                  <c:v>11.682361665600016</c:v>
                </c:pt>
                <c:pt idx="4">
                  <c:v>9.686447877284138</c:v>
                </c:pt>
                <c:pt idx="5">
                  <c:v>10.869571930318633</c:v>
                </c:pt>
                <c:pt idx="6">
                  <c:v>9.6247824398135986</c:v>
                </c:pt>
                <c:pt idx="7">
                  <c:v>11.056125314546765</c:v>
                </c:pt>
                <c:pt idx="8">
                  <c:v>9.4808500936516111</c:v>
                </c:pt>
                <c:pt idx="9">
                  <c:v>9.4521627729944946</c:v>
                </c:pt>
                <c:pt idx="10">
                  <c:v>10.944340212632895</c:v>
                </c:pt>
                <c:pt idx="11">
                  <c:v>10.03783854224756</c:v>
                </c:pt>
                <c:pt idx="12">
                  <c:v>7.211605136881813</c:v>
                </c:pt>
                <c:pt idx="13">
                  <c:v>8.0286191182365432</c:v>
                </c:pt>
                <c:pt idx="14">
                  <c:v>8.2496375425207376</c:v>
                </c:pt>
                <c:pt idx="15">
                  <c:v>5.9777075554448107</c:v>
                </c:pt>
                <c:pt idx="16">
                  <c:v>6.9763087004360802</c:v>
                </c:pt>
                <c:pt idx="17">
                  <c:v>5.8013932573306866</c:v>
                </c:pt>
                <c:pt idx="18">
                  <c:v>6.4924435554554831</c:v>
                </c:pt>
                <c:pt idx="19">
                  <c:v>4.9384760298719703</c:v>
                </c:pt>
                <c:pt idx="20">
                  <c:v>5.1859748192111557</c:v>
                </c:pt>
                <c:pt idx="21">
                  <c:v>4.8594514121124037</c:v>
                </c:pt>
                <c:pt idx="22">
                  <c:v>5.051112804719522</c:v>
                </c:pt>
                <c:pt idx="23">
                  <c:v>5.1750604048435767</c:v>
                </c:pt>
                <c:pt idx="24">
                  <c:v>4.3213287693117568</c:v>
                </c:pt>
                <c:pt idx="25">
                  <c:v>3.5834730224205962</c:v>
                </c:pt>
                <c:pt idx="26">
                  <c:v>3.3344781708386542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Sheet1!$A$2:$A$28</c:f>
              <c:numCache>
                <c:formatCode>0</c:formatCode>
                <c:ptCount val="27"/>
                <c:pt idx="1">
                  <c:v>1995</c:v>
                </c:pt>
                <c:pt idx="6">
                  <c:v>2000</c:v>
                </c:pt>
                <c:pt idx="11">
                  <c:v>2005</c:v>
                </c:pt>
                <c:pt idx="16">
                  <c:v>2010</c:v>
                </c:pt>
                <c:pt idx="21">
                  <c:v>2015</c:v>
                </c:pt>
                <c:pt idx="26">
                  <c:v>2020</c:v>
                </c:pt>
              </c:numCache>
            </c:numRef>
          </c:cat>
          <c:val>
            <c:numRef>
              <c:f>Sheet1!$B$2:$B$28</c:f>
              <c:numCache>
                <c:formatCode>0.0</c:formatCode>
                <c:ptCount val="27"/>
                <c:pt idx="0">
                  <c:v>57.3095534594718</c:v>
                </c:pt>
                <c:pt idx="1">
                  <c:v>58.362514590628642</c:v>
                </c:pt>
                <c:pt idx="2">
                  <c:v>38.413738560614618</c:v>
                </c:pt>
                <c:pt idx="3">
                  <c:v>40.745766198420014</c:v>
                </c:pt>
                <c:pt idx="4">
                  <c:v>34.239640667857074</c:v>
                </c:pt>
                <c:pt idx="5">
                  <c:v>36.198398028342574</c:v>
                </c:pt>
                <c:pt idx="6">
                  <c:v>30.43810580285577</c:v>
                </c:pt>
                <c:pt idx="7">
                  <c:v>27.540390230468102</c:v>
                </c:pt>
                <c:pt idx="8">
                  <c:v>22.868415687182118</c:v>
                </c:pt>
                <c:pt idx="9">
                  <c:v>33.912532527490981</c:v>
                </c:pt>
                <c:pt idx="10">
                  <c:v>29.574190223534028</c:v>
                </c:pt>
                <c:pt idx="11">
                  <c:v>23.48618658327462</c:v>
                </c:pt>
                <c:pt idx="12">
                  <c:v>24.588314151080034</c:v>
                </c:pt>
                <c:pt idx="13">
                  <c:v>25.842297380237106</c:v>
                </c:pt>
                <c:pt idx="14">
                  <c:v>21.823637727613722</c:v>
                </c:pt>
                <c:pt idx="15">
                  <c:v>17.236635806459098</c:v>
                </c:pt>
                <c:pt idx="16">
                  <c:v>13.720513147191705</c:v>
                </c:pt>
                <c:pt idx="17">
                  <c:v>15.714210884710072</c:v>
                </c:pt>
                <c:pt idx="18">
                  <c:v>18.313224277372946</c:v>
                </c:pt>
                <c:pt idx="19">
                  <c:v>18.065011459991645</c:v>
                </c:pt>
                <c:pt idx="20">
                  <c:v>16.468481859333828</c:v>
                </c:pt>
                <c:pt idx="21">
                  <c:v>12.918423952277823</c:v>
                </c:pt>
                <c:pt idx="22">
                  <c:v>11.55437910968257</c:v>
                </c:pt>
                <c:pt idx="23">
                  <c:v>5.6071173008939343</c:v>
                </c:pt>
                <c:pt idx="24">
                  <c:v>4.723298084563706</c:v>
                </c:pt>
                <c:pt idx="25">
                  <c:v>7.4575605926798154</c:v>
                </c:pt>
                <c:pt idx="26">
                  <c:v>6.0181563146662462</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1"/>
        <c:noMultiLvlLbl val="0"/>
      </c:catAx>
      <c:valAx>
        <c:axId val="62869567"/>
        <c:scaling>
          <c:orientation val="minMax"/>
        </c:scaling>
        <c:delete val="0"/>
        <c:axPos val="l"/>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1982816102725986"/>
          <c:y val="2.5877551733272011E-2"/>
          <c:w val="0.16728746682844842"/>
          <c:h val="0.462128246701267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5053882455626E-2"/>
          <c:y val="2.3593951764068814E-2"/>
          <c:w val="0.81767424905220187"/>
          <c:h val="0.85209687787215671"/>
        </c:manualLayout>
      </c:layout>
      <c:barChart>
        <c:barDir val="col"/>
        <c:grouping val="percentStacked"/>
        <c:varyColors val="0"/>
        <c:ser>
          <c:idx val="0"/>
          <c:order val="0"/>
          <c:tx>
            <c:strRef>
              <c:f>Sheet1!$B$1</c:f>
              <c:strCache>
                <c:ptCount val="1"/>
                <c:pt idx="0">
                  <c:v>1920s</c:v>
                </c:pt>
              </c:strCache>
            </c:strRef>
          </c:tx>
          <c:spPr>
            <a:solidFill>
              <a:srgbClr val="DCECC9"/>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Sheet1!$B$2:$B$29</c:f>
              <c:numCache>
                <c:formatCode>0.0</c:formatCode>
                <c:ptCount val="28"/>
                <c:pt idx="0" formatCode="General">
                  <c:v>11.05</c:v>
                </c:pt>
                <c:pt idx="1">
                  <c:v>11</c:v>
                </c:pt>
                <c:pt idx="2">
                  <c:v>10.64</c:v>
                </c:pt>
                <c:pt idx="3">
                  <c:v>11.16</c:v>
                </c:pt>
                <c:pt idx="4">
                  <c:v>10.63</c:v>
                </c:pt>
                <c:pt idx="5">
                  <c:v>10.93</c:v>
                </c:pt>
                <c:pt idx="6">
                  <c:v>10.29</c:v>
                </c:pt>
                <c:pt idx="7">
                  <c:v>9.91</c:v>
                </c:pt>
                <c:pt idx="8">
                  <c:v>8.8699999999999992</c:v>
                </c:pt>
                <c:pt idx="9">
                  <c:v>8.7799999999999994</c:v>
                </c:pt>
                <c:pt idx="10">
                  <c:v>8.2100000000000009</c:v>
                </c:pt>
                <c:pt idx="11">
                  <c:v>7.66</c:v>
                </c:pt>
                <c:pt idx="12">
                  <c:v>7.86</c:v>
                </c:pt>
                <c:pt idx="13">
                  <c:v>7.05</c:v>
                </c:pt>
                <c:pt idx="14">
                  <c:v>6.4</c:v>
                </c:pt>
                <c:pt idx="15">
                  <c:v>6.09</c:v>
                </c:pt>
                <c:pt idx="16">
                  <c:v>5.66</c:v>
                </c:pt>
                <c:pt idx="17">
                  <c:v>5.32</c:v>
                </c:pt>
                <c:pt idx="18">
                  <c:v>5.23</c:v>
                </c:pt>
                <c:pt idx="19">
                  <c:v>4.5599999999999996</c:v>
                </c:pt>
                <c:pt idx="20">
                  <c:v>4.5</c:v>
                </c:pt>
                <c:pt idx="21">
                  <c:v>3.79</c:v>
                </c:pt>
                <c:pt idx="22">
                  <c:v>3.43</c:v>
                </c:pt>
                <c:pt idx="23">
                  <c:v>2.69</c:v>
                </c:pt>
                <c:pt idx="24">
                  <c:v>2</c:v>
                </c:pt>
                <c:pt idx="25">
                  <c:v>1.92</c:v>
                </c:pt>
                <c:pt idx="26">
                  <c:v>1.53</c:v>
                </c:pt>
                <c:pt idx="27">
                  <c:v>1.1599999999999999</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1930s</c:v>
                </c:pt>
              </c:strCache>
            </c:strRef>
          </c:tx>
          <c:spPr>
            <a:solidFill>
              <a:srgbClr val="AADACC"/>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Sheet1!$C$2:$C$29</c:f>
              <c:numCache>
                <c:formatCode>0.0</c:formatCode>
                <c:ptCount val="28"/>
                <c:pt idx="0" formatCode="General">
                  <c:v>10.92</c:v>
                </c:pt>
                <c:pt idx="1">
                  <c:v>11.1</c:v>
                </c:pt>
                <c:pt idx="2">
                  <c:v>11.09</c:v>
                </c:pt>
                <c:pt idx="3">
                  <c:v>10.97</c:v>
                </c:pt>
                <c:pt idx="4">
                  <c:v>11.17</c:v>
                </c:pt>
                <c:pt idx="5">
                  <c:v>10.61</c:v>
                </c:pt>
                <c:pt idx="6">
                  <c:v>10.83</c:v>
                </c:pt>
                <c:pt idx="7">
                  <c:v>10.14</c:v>
                </c:pt>
                <c:pt idx="8">
                  <c:v>9.89</c:v>
                </c:pt>
                <c:pt idx="9">
                  <c:v>9.91</c:v>
                </c:pt>
                <c:pt idx="10">
                  <c:v>9.41</c:v>
                </c:pt>
                <c:pt idx="11">
                  <c:v>8.9</c:v>
                </c:pt>
                <c:pt idx="12">
                  <c:v>8.99</c:v>
                </c:pt>
                <c:pt idx="13">
                  <c:v>8.68</c:v>
                </c:pt>
                <c:pt idx="14">
                  <c:v>8.69</c:v>
                </c:pt>
                <c:pt idx="15">
                  <c:v>8.31</c:v>
                </c:pt>
                <c:pt idx="16">
                  <c:v>8.5500000000000007</c:v>
                </c:pt>
                <c:pt idx="17">
                  <c:v>8.56</c:v>
                </c:pt>
                <c:pt idx="18">
                  <c:v>8.58</c:v>
                </c:pt>
                <c:pt idx="19">
                  <c:v>8.7200000000000006</c:v>
                </c:pt>
                <c:pt idx="20">
                  <c:v>8.8800000000000008</c:v>
                </c:pt>
                <c:pt idx="21">
                  <c:v>8.74</c:v>
                </c:pt>
                <c:pt idx="22">
                  <c:v>8.33</c:v>
                </c:pt>
                <c:pt idx="23">
                  <c:v>7.91</c:v>
                </c:pt>
                <c:pt idx="24">
                  <c:v>8.09</c:v>
                </c:pt>
                <c:pt idx="25">
                  <c:v>7.46</c:v>
                </c:pt>
                <c:pt idx="26">
                  <c:v>7.6</c:v>
                </c:pt>
                <c:pt idx="27">
                  <c:v>6.09</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1940s</c:v>
                </c:pt>
              </c:strCache>
            </c:strRef>
          </c:tx>
          <c:spPr>
            <a:solidFill>
              <a:srgbClr val="78C6D0"/>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Sheet1!$D$2:$D$29</c:f>
              <c:numCache>
                <c:formatCode>0.0</c:formatCode>
                <c:ptCount val="28"/>
                <c:pt idx="0" formatCode="General">
                  <c:v>14.89</c:v>
                </c:pt>
                <c:pt idx="1">
                  <c:v>14.8</c:v>
                </c:pt>
                <c:pt idx="2">
                  <c:v>14.74</c:v>
                </c:pt>
                <c:pt idx="3">
                  <c:v>14.33</c:v>
                </c:pt>
                <c:pt idx="4">
                  <c:v>13.98</c:v>
                </c:pt>
                <c:pt idx="5">
                  <c:v>14.08</c:v>
                </c:pt>
                <c:pt idx="6">
                  <c:v>13.42</c:v>
                </c:pt>
                <c:pt idx="7">
                  <c:v>13.95</c:v>
                </c:pt>
                <c:pt idx="8">
                  <c:v>13.62</c:v>
                </c:pt>
                <c:pt idx="9">
                  <c:v>12.52</c:v>
                </c:pt>
                <c:pt idx="10">
                  <c:v>12.72</c:v>
                </c:pt>
                <c:pt idx="11">
                  <c:v>11.84</c:v>
                </c:pt>
                <c:pt idx="12">
                  <c:v>11.68</c:v>
                </c:pt>
                <c:pt idx="13">
                  <c:v>11.9</c:v>
                </c:pt>
                <c:pt idx="14">
                  <c:v>11.82</c:v>
                </c:pt>
                <c:pt idx="15">
                  <c:v>11.66</c:v>
                </c:pt>
                <c:pt idx="16">
                  <c:v>11.24</c:v>
                </c:pt>
                <c:pt idx="17">
                  <c:v>11.15</c:v>
                </c:pt>
                <c:pt idx="18">
                  <c:v>11.35</c:v>
                </c:pt>
                <c:pt idx="19">
                  <c:v>11.58</c:v>
                </c:pt>
                <c:pt idx="20">
                  <c:v>10.83</c:v>
                </c:pt>
                <c:pt idx="21">
                  <c:v>11.27</c:v>
                </c:pt>
                <c:pt idx="22">
                  <c:v>11.28</c:v>
                </c:pt>
                <c:pt idx="23">
                  <c:v>11.3</c:v>
                </c:pt>
                <c:pt idx="24">
                  <c:v>11.71</c:v>
                </c:pt>
                <c:pt idx="25">
                  <c:v>11.93</c:v>
                </c:pt>
                <c:pt idx="26">
                  <c:v>11.46</c:v>
                </c:pt>
                <c:pt idx="27">
                  <c:v>10.86</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1950s</c:v>
                </c:pt>
              </c:strCache>
            </c:strRef>
          </c:tx>
          <c:spPr>
            <a:solidFill>
              <a:srgbClr val="48B3D3"/>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Sheet1!$E$2:$E$29</c:f>
              <c:numCache>
                <c:formatCode>0.0</c:formatCode>
                <c:ptCount val="28"/>
                <c:pt idx="0" formatCode="General">
                  <c:v>20.76</c:v>
                </c:pt>
                <c:pt idx="1">
                  <c:v>20.420000000000002</c:v>
                </c:pt>
                <c:pt idx="2">
                  <c:v>19.79</c:v>
                </c:pt>
                <c:pt idx="3">
                  <c:v>19.37</c:v>
                </c:pt>
                <c:pt idx="4">
                  <c:v>18.920000000000002</c:v>
                </c:pt>
                <c:pt idx="5">
                  <c:v>18.79</c:v>
                </c:pt>
                <c:pt idx="6">
                  <c:v>18.809999999999999</c:v>
                </c:pt>
                <c:pt idx="7">
                  <c:v>17.78</c:v>
                </c:pt>
                <c:pt idx="8">
                  <c:v>17.71</c:v>
                </c:pt>
                <c:pt idx="9">
                  <c:v>17.600000000000001</c:v>
                </c:pt>
                <c:pt idx="10">
                  <c:v>17.54</c:v>
                </c:pt>
                <c:pt idx="11">
                  <c:v>17.600000000000001</c:v>
                </c:pt>
                <c:pt idx="12">
                  <c:v>17.21</c:v>
                </c:pt>
                <c:pt idx="13">
                  <c:v>16.53</c:v>
                </c:pt>
                <c:pt idx="14">
                  <c:v>16.739999999999998</c:v>
                </c:pt>
                <c:pt idx="15">
                  <c:v>16.420000000000002</c:v>
                </c:pt>
                <c:pt idx="16">
                  <c:v>16</c:v>
                </c:pt>
                <c:pt idx="17">
                  <c:v>15.47</c:v>
                </c:pt>
                <c:pt idx="18">
                  <c:v>16.559999999999999</c:v>
                </c:pt>
                <c:pt idx="19">
                  <c:v>16.25</c:v>
                </c:pt>
                <c:pt idx="20">
                  <c:v>16.14</c:v>
                </c:pt>
                <c:pt idx="21">
                  <c:v>16.36</c:v>
                </c:pt>
                <c:pt idx="22">
                  <c:v>15.99</c:v>
                </c:pt>
                <c:pt idx="23">
                  <c:v>15.27</c:v>
                </c:pt>
                <c:pt idx="24">
                  <c:v>15.49</c:v>
                </c:pt>
                <c:pt idx="25">
                  <c:v>15.28</c:v>
                </c:pt>
                <c:pt idx="26">
                  <c:v>15.51</c:v>
                </c:pt>
                <c:pt idx="27">
                  <c:v>15.78</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1960s</c:v>
                </c:pt>
              </c:strCache>
            </c:strRef>
          </c:tx>
          <c:spPr>
            <a:solidFill>
              <a:srgbClr val="3E94C0"/>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Sheet1!$F$2:$F$29</c:f>
              <c:numCache>
                <c:formatCode>0.0</c:formatCode>
                <c:ptCount val="28"/>
                <c:pt idx="0">
                  <c:v>16.489999999999998</c:v>
                </c:pt>
                <c:pt idx="1">
                  <c:v>16.399999999999999</c:v>
                </c:pt>
                <c:pt idx="2">
                  <c:v>16.62</c:v>
                </c:pt>
                <c:pt idx="3">
                  <c:v>16.98</c:v>
                </c:pt>
                <c:pt idx="4">
                  <c:v>16.78</c:v>
                </c:pt>
                <c:pt idx="5">
                  <c:v>17.09</c:v>
                </c:pt>
                <c:pt idx="6">
                  <c:v>17.05</c:v>
                </c:pt>
                <c:pt idx="7">
                  <c:v>17.190000000000001</c:v>
                </c:pt>
                <c:pt idx="8">
                  <c:v>17.309999999999999</c:v>
                </c:pt>
                <c:pt idx="9">
                  <c:v>17.399999999999999</c:v>
                </c:pt>
                <c:pt idx="10">
                  <c:v>17.07</c:v>
                </c:pt>
                <c:pt idx="11">
                  <c:v>17.149999999999999</c:v>
                </c:pt>
                <c:pt idx="12">
                  <c:v>16.649999999999999</c:v>
                </c:pt>
                <c:pt idx="13">
                  <c:v>16.75</c:v>
                </c:pt>
                <c:pt idx="14">
                  <c:v>16.29</c:v>
                </c:pt>
                <c:pt idx="15">
                  <c:v>15.9</c:v>
                </c:pt>
                <c:pt idx="16">
                  <c:v>15.79</c:v>
                </c:pt>
                <c:pt idx="17">
                  <c:v>16.5</c:v>
                </c:pt>
                <c:pt idx="18">
                  <c:v>16</c:v>
                </c:pt>
                <c:pt idx="19">
                  <c:v>15.3</c:v>
                </c:pt>
                <c:pt idx="20">
                  <c:v>15.35</c:v>
                </c:pt>
                <c:pt idx="21">
                  <c:v>15.22</c:v>
                </c:pt>
                <c:pt idx="22">
                  <c:v>15.78</c:v>
                </c:pt>
                <c:pt idx="23">
                  <c:v>15.64</c:v>
                </c:pt>
                <c:pt idx="24">
                  <c:v>14.76</c:v>
                </c:pt>
                <c:pt idx="25">
                  <c:v>14.89</c:v>
                </c:pt>
                <c:pt idx="26">
                  <c:v>14.96</c:v>
                </c:pt>
                <c:pt idx="27">
                  <c:v>15.64</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1970s</c:v>
                </c:pt>
              </c:strCache>
            </c:strRef>
          </c:tx>
          <c:spPr>
            <a:solidFill>
              <a:srgbClr val="3474AC"/>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Sheet1!$G$2:$G$29</c:f>
              <c:numCache>
                <c:formatCode>0.0</c:formatCode>
                <c:ptCount val="28"/>
                <c:pt idx="0">
                  <c:v>5.78</c:v>
                </c:pt>
                <c:pt idx="1">
                  <c:v>7.13</c:v>
                </c:pt>
                <c:pt idx="2">
                  <c:v>8</c:v>
                </c:pt>
                <c:pt idx="3">
                  <c:v>9.16</c:v>
                </c:pt>
                <c:pt idx="4">
                  <c:v>10.89</c:v>
                </c:pt>
                <c:pt idx="5">
                  <c:v>11.94</c:v>
                </c:pt>
                <c:pt idx="6">
                  <c:v>13.23</c:v>
                </c:pt>
                <c:pt idx="7">
                  <c:v>14.78</c:v>
                </c:pt>
                <c:pt idx="8">
                  <c:v>16.11</c:v>
                </c:pt>
                <c:pt idx="9">
                  <c:v>16.55</c:v>
                </c:pt>
                <c:pt idx="10">
                  <c:v>16.760000000000002</c:v>
                </c:pt>
                <c:pt idx="11">
                  <c:v>16.690000000000001</c:v>
                </c:pt>
                <c:pt idx="12">
                  <c:v>17.12</c:v>
                </c:pt>
                <c:pt idx="13">
                  <c:v>17.18</c:v>
                </c:pt>
                <c:pt idx="14">
                  <c:v>16.309999999999999</c:v>
                </c:pt>
                <c:pt idx="15">
                  <c:v>16.71</c:v>
                </c:pt>
                <c:pt idx="16">
                  <c:v>16.91</c:v>
                </c:pt>
                <c:pt idx="17">
                  <c:v>15.81</c:v>
                </c:pt>
                <c:pt idx="18">
                  <c:v>15.3</c:v>
                </c:pt>
                <c:pt idx="19">
                  <c:v>15.2</c:v>
                </c:pt>
                <c:pt idx="20">
                  <c:v>14.68</c:v>
                </c:pt>
                <c:pt idx="21">
                  <c:v>13.99</c:v>
                </c:pt>
                <c:pt idx="22">
                  <c:v>13.59</c:v>
                </c:pt>
                <c:pt idx="23">
                  <c:v>13.96</c:v>
                </c:pt>
                <c:pt idx="24">
                  <c:v>13.55</c:v>
                </c:pt>
                <c:pt idx="25">
                  <c:v>13.68</c:v>
                </c:pt>
                <c:pt idx="26">
                  <c:v>13.01</c:v>
                </c:pt>
                <c:pt idx="27">
                  <c:v>12.96</c:v>
                </c:pt>
              </c:numCache>
            </c:numRef>
          </c:val>
          <c:extLst>
            <c:ext xmlns:c16="http://schemas.microsoft.com/office/drawing/2014/chart" uri="{C3380CC4-5D6E-409C-BE32-E72D297353CC}">
              <c16:uniqueId val="{00000009-EC76-4146-A950-0E4D92A87825}"/>
            </c:ext>
          </c:extLst>
        </c:ser>
        <c:ser>
          <c:idx val="6"/>
          <c:order val="6"/>
          <c:tx>
            <c:strRef>
              <c:f>Sheet1!$H$1</c:f>
              <c:strCache>
                <c:ptCount val="1"/>
                <c:pt idx="0">
                  <c:v>1980s</c:v>
                </c:pt>
              </c:strCache>
            </c:strRef>
          </c:tx>
          <c:spPr>
            <a:solidFill>
              <a:srgbClr val="2A5599"/>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Sheet1!$H$2:$H$29</c:f>
              <c:numCache>
                <c:formatCode>0.0</c:formatCode>
                <c:ptCount val="28"/>
                <c:pt idx="0">
                  <c:v>3.15</c:v>
                </c:pt>
                <c:pt idx="1">
                  <c:v>2.98</c:v>
                </c:pt>
                <c:pt idx="2">
                  <c:v>2.7</c:v>
                </c:pt>
                <c:pt idx="3">
                  <c:v>2.58</c:v>
                </c:pt>
                <c:pt idx="4">
                  <c:v>2.59</c:v>
                </c:pt>
                <c:pt idx="5">
                  <c:v>2.95</c:v>
                </c:pt>
                <c:pt idx="6">
                  <c:v>3.5</c:v>
                </c:pt>
                <c:pt idx="7">
                  <c:v>5.03</c:v>
                </c:pt>
                <c:pt idx="8">
                  <c:v>6.13</c:v>
                </c:pt>
                <c:pt idx="9">
                  <c:v>7.04</c:v>
                </c:pt>
                <c:pt idx="10">
                  <c:v>8.73</c:v>
                </c:pt>
                <c:pt idx="11">
                  <c:v>10.46</c:v>
                </c:pt>
                <c:pt idx="12">
                  <c:v>11.56</c:v>
                </c:pt>
                <c:pt idx="13">
                  <c:v>13.35</c:v>
                </c:pt>
                <c:pt idx="14">
                  <c:v>14.84</c:v>
                </c:pt>
                <c:pt idx="15">
                  <c:v>15.49</c:v>
                </c:pt>
                <c:pt idx="16">
                  <c:v>16.04</c:v>
                </c:pt>
                <c:pt idx="17">
                  <c:v>16.809999999999999</c:v>
                </c:pt>
                <c:pt idx="18">
                  <c:v>16</c:v>
                </c:pt>
                <c:pt idx="19">
                  <c:v>16.329999999999998</c:v>
                </c:pt>
                <c:pt idx="20">
                  <c:v>16.2</c:v>
                </c:pt>
                <c:pt idx="21">
                  <c:v>15.97</c:v>
                </c:pt>
                <c:pt idx="22">
                  <c:v>16.13</c:v>
                </c:pt>
                <c:pt idx="23">
                  <c:v>16.440000000000001</c:v>
                </c:pt>
                <c:pt idx="24">
                  <c:v>16.239999999999998</c:v>
                </c:pt>
                <c:pt idx="25">
                  <c:v>15.43</c:v>
                </c:pt>
                <c:pt idx="26">
                  <c:v>15.49</c:v>
                </c:pt>
                <c:pt idx="27">
                  <c:v>14.83</c:v>
                </c:pt>
              </c:numCache>
            </c:numRef>
          </c:val>
          <c:extLst>
            <c:ext xmlns:c16="http://schemas.microsoft.com/office/drawing/2014/chart" uri="{C3380CC4-5D6E-409C-BE32-E72D297353CC}">
              <c16:uniqueId val="{00000001-5409-43C0-B23E-6316B7BADCAA}"/>
            </c:ext>
          </c:extLst>
        </c:ser>
        <c:ser>
          <c:idx val="7"/>
          <c:order val="7"/>
          <c:tx>
            <c:strRef>
              <c:f>Sheet1!$I$1</c:f>
              <c:strCache>
                <c:ptCount val="1"/>
                <c:pt idx="0">
                  <c:v>1990s</c:v>
                </c:pt>
              </c:strCache>
            </c:strRef>
          </c:tx>
          <c:spPr>
            <a:solidFill>
              <a:srgbClr val="203686"/>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Sheet1!$I$2:$I$29</c:f>
              <c:numCache>
                <c:formatCode>0.0</c:formatCode>
                <c:ptCount val="28"/>
                <c:pt idx="0">
                  <c:v>3.1</c:v>
                </c:pt>
                <c:pt idx="1">
                  <c:v>3.72</c:v>
                </c:pt>
                <c:pt idx="2">
                  <c:v>4.18</c:v>
                </c:pt>
                <c:pt idx="3">
                  <c:v>4.37</c:v>
                </c:pt>
                <c:pt idx="4">
                  <c:v>4.71</c:v>
                </c:pt>
                <c:pt idx="5">
                  <c:v>4.47</c:v>
                </c:pt>
                <c:pt idx="6">
                  <c:v>4.76</c:v>
                </c:pt>
                <c:pt idx="7">
                  <c:v>4.6399999999999997</c:v>
                </c:pt>
                <c:pt idx="8">
                  <c:v>3.91</c:v>
                </c:pt>
                <c:pt idx="9">
                  <c:v>3.45</c:v>
                </c:pt>
                <c:pt idx="10">
                  <c:v>2.83</c:v>
                </c:pt>
                <c:pt idx="11">
                  <c:v>2.89</c:v>
                </c:pt>
                <c:pt idx="12">
                  <c:v>2.74</c:v>
                </c:pt>
                <c:pt idx="13">
                  <c:v>2.4300000000000002</c:v>
                </c:pt>
                <c:pt idx="14">
                  <c:v>3.1</c:v>
                </c:pt>
                <c:pt idx="15">
                  <c:v>3.27</c:v>
                </c:pt>
                <c:pt idx="16">
                  <c:v>4.2</c:v>
                </c:pt>
                <c:pt idx="17">
                  <c:v>4.97</c:v>
                </c:pt>
                <c:pt idx="18">
                  <c:v>5.74</c:v>
                </c:pt>
                <c:pt idx="19">
                  <c:v>7.37</c:v>
                </c:pt>
                <c:pt idx="20">
                  <c:v>8.36</c:v>
                </c:pt>
                <c:pt idx="21">
                  <c:v>9.69</c:v>
                </c:pt>
                <c:pt idx="22">
                  <c:v>10.53</c:v>
                </c:pt>
                <c:pt idx="23">
                  <c:v>11.69</c:v>
                </c:pt>
                <c:pt idx="24">
                  <c:v>11.98</c:v>
                </c:pt>
                <c:pt idx="25">
                  <c:v>13.07</c:v>
                </c:pt>
                <c:pt idx="26">
                  <c:v>13.56</c:v>
                </c:pt>
                <c:pt idx="27">
                  <c:v>14.45</c:v>
                </c:pt>
              </c:numCache>
            </c:numRef>
          </c:val>
          <c:extLst>
            <c:ext xmlns:c16="http://schemas.microsoft.com/office/drawing/2014/chart" uri="{C3380CC4-5D6E-409C-BE32-E72D297353CC}">
              <c16:uniqueId val="{00000002-5409-43C0-B23E-6316B7BADCAA}"/>
            </c:ext>
          </c:extLst>
        </c:ser>
        <c:ser>
          <c:idx val="8"/>
          <c:order val="8"/>
          <c:tx>
            <c:strRef>
              <c:f>Sheet1!$J$1</c:f>
              <c:strCache>
                <c:ptCount val="1"/>
                <c:pt idx="0">
                  <c:v>2000s</c:v>
                </c:pt>
              </c:strCache>
            </c:strRef>
          </c:tx>
          <c:spPr>
            <a:solidFill>
              <a:srgbClr val="18216B"/>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Sheet1!$J$2:$J$29</c:f>
              <c:numCache>
                <c:formatCode>0.0</c:formatCode>
                <c:ptCount val="28"/>
                <c:pt idx="0">
                  <c:v>0</c:v>
                </c:pt>
                <c:pt idx="1">
                  <c:v>0</c:v>
                </c:pt>
                <c:pt idx="2">
                  <c:v>0</c:v>
                </c:pt>
                <c:pt idx="3">
                  <c:v>0</c:v>
                </c:pt>
                <c:pt idx="4">
                  <c:v>0</c:v>
                </c:pt>
                <c:pt idx="5">
                  <c:v>0</c:v>
                </c:pt>
                <c:pt idx="6">
                  <c:v>0</c:v>
                </c:pt>
                <c:pt idx="7">
                  <c:v>0.2</c:v>
                </c:pt>
                <c:pt idx="8">
                  <c:v>1.07</c:v>
                </c:pt>
                <c:pt idx="9">
                  <c:v>2.12</c:v>
                </c:pt>
                <c:pt idx="10">
                  <c:v>2.84</c:v>
                </c:pt>
                <c:pt idx="11">
                  <c:v>3.48</c:v>
                </c:pt>
                <c:pt idx="12">
                  <c:v>3.53</c:v>
                </c:pt>
                <c:pt idx="13">
                  <c:v>3.98</c:v>
                </c:pt>
                <c:pt idx="14">
                  <c:v>4.2</c:v>
                </c:pt>
                <c:pt idx="15">
                  <c:v>4.67</c:v>
                </c:pt>
                <c:pt idx="16">
                  <c:v>4.62</c:v>
                </c:pt>
                <c:pt idx="17">
                  <c:v>4.3</c:v>
                </c:pt>
                <c:pt idx="18">
                  <c:v>3.49</c:v>
                </c:pt>
                <c:pt idx="19">
                  <c:v>2.63</c:v>
                </c:pt>
                <c:pt idx="20">
                  <c:v>2.29</c:v>
                </c:pt>
                <c:pt idx="21">
                  <c:v>2.16</c:v>
                </c:pt>
                <c:pt idx="22">
                  <c:v>2.12</c:v>
                </c:pt>
                <c:pt idx="23">
                  <c:v>2.2999999999999998</c:v>
                </c:pt>
                <c:pt idx="24">
                  <c:v>2.97</c:v>
                </c:pt>
                <c:pt idx="25">
                  <c:v>3.58</c:v>
                </c:pt>
                <c:pt idx="26">
                  <c:v>3.83</c:v>
                </c:pt>
                <c:pt idx="27">
                  <c:v>4.93</c:v>
                </c:pt>
              </c:numCache>
            </c:numRef>
          </c:val>
          <c:extLst>
            <c:ext xmlns:c16="http://schemas.microsoft.com/office/drawing/2014/chart" uri="{C3380CC4-5D6E-409C-BE32-E72D297353CC}">
              <c16:uniqueId val="{00000003-5409-43C0-B23E-6316B7BADCAA}"/>
            </c:ext>
          </c:extLst>
        </c:ser>
        <c:ser>
          <c:idx val="9"/>
          <c:order val="9"/>
          <c:tx>
            <c:strRef>
              <c:f>Sheet1!$K$1</c:f>
              <c:strCache>
                <c:ptCount val="1"/>
                <c:pt idx="0">
                  <c:v>2010s</c:v>
                </c:pt>
              </c:strCache>
            </c:strRef>
          </c:tx>
          <c:spPr>
            <a:solidFill>
              <a:srgbClr val="11174B"/>
            </a:solidFill>
            <a:ln w="38100">
              <a:noFill/>
            </a:ln>
            <a:effectLst/>
          </c:spPr>
          <c:invertIfNegative val="0"/>
          <c:cat>
            <c:strRef>
              <c:f>Sheet1!$A$2:$A$29</c:f>
              <c:strCache>
                <c:ptCount val="28"/>
                <c:pt idx="0">
                  <c:v>1993</c:v>
                </c:pt>
                <c:pt idx="3">
                  <c:v>1996</c:v>
                </c:pt>
                <c:pt idx="6">
                  <c:v>1999</c:v>
                </c:pt>
                <c:pt idx="9">
                  <c:v>2002</c:v>
                </c:pt>
                <c:pt idx="12">
                  <c:v>2005</c:v>
                </c:pt>
                <c:pt idx="15">
                  <c:v>2008</c:v>
                </c:pt>
                <c:pt idx="18">
                  <c:v>2011</c:v>
                </c:pt>
                <c:pt idx="21">
                  <c:v>2014</c:v>
                </c:pt>
                <c:pt idx="24">
                  <c:v>2017</c:v>
                </c:pt>
                <c:pt idx="27">
                  <c:v>2020</c:v>
                </c:pt>
              </c:strCache>
            </c:strRef>
          </c:cat>
          <c:val>
            <c:numRef>
              <c:f>Sheet1!$K$2:$K$29</c:f>
              <c:numCache>
                <c:formatCode>0.0</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0.3</c:v>
                </c:pt>
                <c:pt idx="18">
                  <c:v>1.06</c:v>
                </c:pt>
                <c:pt idx="19">
                  <c:v>1.45</c:v>
                </c:pt>
                <c:pt idx="20">
                  <c:v>2.3199999999999998</c:v>
                </c:pt>
                <c:pt idx="21">
                  <c:v>2.5299999999999998</c:v>
                </c:pt>
                <c:pt idx="22">
                  <c:v>2.62</c:v>
                </c:pt>
                <c:pt idx="23">
                  <c:v>2.71</c:v>
                </c:pt>
                <c:pt idx="24">
                  <c:v>3</c:v>
                </c:pt>
                <c:pt idx="25">
                  <c:v>2.68</c:v>
                </c:pt>
                <c:pt idx="26">
                  <c:v>3.04</c:v>
                </c:pt>
                <c:pt idx="27">
                  <c:v>3.09</c:v>
                </c:pt>
              </c:numCache>
            </c:numRef>
          </c:val>
          <c:extLst>
            <c:ext xmlns:c16="http://schemas.microsoft.com/office/drawing/2014/chart" uri="{C3380CC4-5D6E-409C-BE32-E72D297353CC}">
              <c16:uniqueId val="{00000004-5409-43C0-B23E-6316B7BADCAA}"/>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MarkSkip val="1"/>
        <c:noMultiLvlLbl val="0"/>
      </c:catAx>
      <c:valAx>
        <c:axId val="62869567"/>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0.2"/>
      </c:valAx>
      <c:spPr>
        <a:noFill/>
        <a:ln>
          <a:noFill/>
        </a:ln>
        <a:effectLst/>
      </c:spPr>
    </c:plotArea>
    <c:legend>
      <c:legendPos val="r"/>
      <c:layout>
        <c:manualLayout>
          <c:xMode val="edge"/>
          <c:yMode val="edge"/>
          <c:x val="0.89595108529166201"/>
          <c:y val="0.11986438855098938"/>
          <c:w val="9.279236294449085E-2"/>
          <c:h val="0.635773213333066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D6E-4AC0-9C9B-1EC932C8B80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D6E-4AC0-9C9B-1EC932C8B80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D6E-4AC0-9C9B-1EC932C8B80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D6E-4AC0-9C9B-1EC932C8B80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D6E-4AC0-9C9B-1EC932C8B80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D6E-4AC0-9C9B-1EC932C8B80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2D6E-4AC0-9C9B-1EC932C8B80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2D6E-4AC0-9C9B-1EC932C8B80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2D6E-4AC0-9C9B-1EC932C8B80F}"/>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0.63390010626992566</c:v>
                </c:pt>
                <c:pt idx="1">
                  <c:v>0.64673413063477458</c:v>
                </c:pt>
                <c:pt idx="2">
                  <c:v>0.57535545023696677</c:v>
                </c:pt>
                <c:pt idx="3">
                  <c:v>0.55797101449275366</c:v>
                </c:pt>
                <c:pt idx="4">
                  <c:v>0.44078947368421051</c:v>
                </c:pt>
                <c:pt idx="5">
                  <c:v>0.49090909090909091</c:v>
                </c:pt>
              </c:numCache>
            </c:numRef>
          </c:val>
          <c:extLst>
            <c:ext xmlns:c16="http://schemas.microsoft.com/office/drawing/2014/chart" uri="{C3380CC4-5D6E-409C-BE32-E72D297353CC}">
              <c16:uniqueId val="{00000012-2D6E-4AC0-9C9B-1EC932C8B80F}"/>
            </c:ext>
          </c:extLst>
        </c:ser>
        <c:dLbls>
          <c:showLegendKey val="0"/>
          <c:showVal val="0"/>
          <c:showCatName val="0"/>
          <c:showSerName val="0"/>
          <c:showPercent val="0"/>
          <c:showBubbleSize val="0"/>
        </c:dLbls>
        <c:gapWidth val="2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CE2-4553-B27D-A6136E661DB3}"/>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CE2-4553-B27D-A6136E661DB3}"/>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CE2-4553-B27D-A6136E661DB3}"/>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CE2-4553-B27D-A6136E661DB3}"/>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CE2-4553-B27D-A6136E661DB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CE2-4553-B27D-A6136E661DB3}"/>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2CE2-4553-B27D-A6136E661DB3}"/>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2CE2-4553-B27D-A6136E661DB3}"/>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2CE2-4553-B27D-A6136E661DB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0.3660998937300744</c:v>
                </c:pt>
                <c:pt idx="1">
                  <c:v>0.35326586936522542</c:v>
                </c:pt>
                <c:pt idx="2">
                  <c:v>0.42464454976303317</c:v>
                </c:pt>
                <c:pt idx="3">
                  <c:v>0.4420289855072464</c:v>
                </c:pt>
                <c:pt idx="4">
                  <c:v>0.55921052631578949</c:v>
                </c:pt>
                <c:pt idx="5">
                  <c:v>0.50909090909090904</c:v>
                </c:pt>
              </c:numCache>
            </c:numRef>
          </c:val>
          <c:extLst>
            <c:ext xmlns:c16="http://schemas.microsoft.com/office/drawing/2014/chart" uri="{C3380CC4-5D6E-409C-BE32-E72D297353CC}">
              <c16:uniqueId val="{00000012-2CE2-4553-B27D-A6136E661DB3}"/>
            </c:ext>
          </c:extLst>
        </c:ser>
        <c:dLbls>
          <c:showLegendKey val="0"/>
          <c:showVal val="0"/>
          <c:showCatName val="0"/>
          <c:showSerName val="0"/>
          <c:showPercent val="0"/>
          <c:showBubbleSize val="0"/>
        </c:dLbls>
        <c:gapWidth val="2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1305919753189E-2"/>
          <c:y val="9.5334208052267846E-2"/>
          <c:w val="0.89159471579240679"/>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953-86AC-8802720DDA7B}"/>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0.0</c:formatCode>
                <c:ptCount val="11"/>
                <c:pt idx="0">
                  <c:v>3.5806751042212932</c:v>
                </c:pt>
                <c:pt idx="1">
                  <c:v>3.3634645733995119</c:v>
                </c:pt>
                <c:pt idx="2">
                  <c:v>3.1620600003067438</c:v>
                </c:pt>
                <c:pt idx="3">
                  <c:v>3.0199967096748264</c:v>
                </c:pt>
                <c:pt idx="4">
                  <c:v>2.9470486466772887</c:v>
                </c:pt>
                <c:pt idx="5">
                  <c:v>2.9731339744739613</c:v>
                </c:pt>
                <c:pt idx="6">
                  <c:v>2.8606648080393162</c:v>
                </c:pt>
                <c:pt idx="7">
                  <c:v>2.7900284904631283</c:v>
                </c:pt>
                <c:pt idx="8">
                  <c:v>2.7554918695412343</c:v>
                </c:pt>
                <c:pt idx="9">
                  <c:v>2.7119060928321699</c:v>
                </c:pt>
                <c:pt idx="10">
                  <c:v>2.1773431553179878</c:v>
                </c:pt>
              </c:numCache>
            </c:numRef>
          </c:val>
          <c:smooth val="0"/>
          <c:extLst>
            <c:ext xmlns:c16="http://schemas.microsoft.com/office/drawing/2014/chart" uri="{C3380CC4-5D6E-409C-BE32-E72D297353CC}">
              <c16:uniqueId val="{00000001-DCC3-40B2-A6E5-5692111F37C9}"/>
            </c:ext>
          </c:extLst>
        </c:ser>
        <c:dLbls>
          <c:showLegendKey val="0"/>
          <c:showVal val="0"/>
          <c:showCatName val="0"/>
          <c:showSerName val="0"/>
          <c:showPercent val="0"/>
          <c:showBubbleSize val="0"/>
        </c:dLbls>
        <c:marker val="1"/>
        <c:smooth val="0"/>
        <c:axId val="315305256"/>
        <c:axId val="196572488"/>
        <c:extLst>
          <c:ext xmlns:c15="http://schemas.microsoft.com/office/drawing/2012/chart" uri="{02D57815-91ED-43cb-92C2-25804820EDAC}">
            <c15:filteredLineSeries>
              <c15:ser>
                <c:idx val="2"/>
                <c:order val="1"/>
                <c:tx>
                  <c:strRef>
                    <c:extLst>
                      <c:ext uri="{02D57815-91ED-43cb-92C2-25804820EDAC}">
                        <c15:formulaRef>
                          <c15:sqref>Sheet1!$D$1</c15:sqref>
                        </c15:formulaRef>
                      </c:ext>
                    </c:extLst>
                    <c:strCache>
                      <c:ptCount val="1"/>
                      <c:pt idx="0">
                        <c:v>0 line</c:v>
                      </c:pt>
                    </c:strCache>
                  </c:strRef>
                </c:tx>
                <c:marker>
                  <c:symbol val="none"/>
                </c:marker>
                <c:cat>
                  <c:numRef>
                    <c:extLst>
                      <c:ext uri="{02D57815-91ED-43cb-92C2-25804820EDAC}">
                        <c15:formulaRef>
                          <c15:sqref>Sheet1!$A$2:$A$12</c15:sqref>
                        </c15:formulaRef>
                      </c:ext>
                    </c:extLst>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extLst>
                      <c:ext uri="{02D57815-91ED-43cb-92C2-25804820EDAC}">
                        <c15:formulaRef>
                          <c15:sqref>Sheet1!$D$2:$D$11</c15:sqref>
                        </c15:formulaRef>
                      </c:ext>
                    </c:extLst>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2-DCC3-40B2-A6E5-5692111F37C9}"/>
                  </c:ext>
                </c:extLst>
              </c15:ser>
            </c15:filteredLineSeries>
          </c:ext>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3718572650933"/>
          <c:y val="0.12945299101906438"/>
          <c:w val="0.85973593727892783"/>
          <c:h val="0.79306983065638748"/>
        </c:manualLayout>
      </c:layout>
      <c:barChart>
        <c:barDir val="col"/>
        <c:grouping val="stacked"/>
        <c:varyColors val="0"/>
        <c:ser>
          <c:idx val="0"/>
          <c:order val="0"/>
          <c:tx>
            <c:strRef>
              <c:f>Sheet1!$A$2</c:f>
              <c:strCache>
                <c:ptCount val="1"/>
                <c:pt idx="0">
                  <c:v>&lt;1 year</c:v>
                </c:pt>
              </c:strCache>
            </c:strRef>
          </c:tx>
          <c:spPr>
            <a:solidFill>
              <a:srgbClr val="C9DDED"/>
            </a:solidFill>
            <a:ln w="15875">
              <a:noFill/>
            </a:ln>
            <a:effectLst/>
          </c:spPr>
          <c:invertIfNegative val="0"/>
          <c:cat>
            <c:strRef>
              <c:f>Sheet1!$B$1:$AC$1</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Sheet1!$B$2:$AC$2</c:f>
              <c:numCache>
                <c:formatCode>General</c:formatCode>
                <c:ptCount val="28"/>
                <c:pt idx="0">
                  <c:v>156</c:v>
                </c:pt>
                <c:pt idx="1">
                  <c:v>138</c:v>
                </c:pt>
                <c:pt idx="2">
                  <c:v>118</c:v>
                </c:pt>
                <c:pt idx="3">
                  <c:v>102</c:v>
                </c:pt>
                <c:pt idx="4">
                  <c:v>110</c:v>
                </c:pt>
                <c:pt idx="5">
                  <c:v>102</c:v>
                </c:pt>
                <c:pt idx="6">
                  <c:v>95</c:v>
                </c:pt>
                <c:pt idx="7">
                  <c:v>91</c:v>
                </c:pt>
                <c:pt idx="8">
                  <c:v>97</c:v>
                </c:pt>
                <c:pt idx="9">
                  <c:v>101</c:v>
                </c:pt>
                <c:pt idx="10">
                  <c:v>95</c:v>
                </c:pt>
                <c:pt idx="11">
                  <c:v>81</c:v>
                </c:pt>
                <c:pt idx="12">
                  <c:v>80</c:v>
                </c:pt>
                <c:pt idx="13">
                  <c:v>91</c:v>
                </c:pt>
                <c:pt idx="14">
                  <c:v>116</c:v>
                </c:pt>
                <c:pt idx="15">
                  <c:v>116</c:v>
                </c:pt>
                <c:pt idx="16">
                  <c:v>93</c:v>
                </c:pt>
                <c:pt idx="17">
                  <c:v>76</c:v>
                </c:pt>
                <c:pt idx="18">
                  <c:v>72</c:v>
                </c:pt>
                <c:pt idx="19">
                  <c:v>59</c:v>
                </c:pt>
                <c:pt idx="20">
                  <c:v>66</c:v>
                </c:pt>
                <c:pt idx="21">
                  <c:v>46</c:v>
                </c:pt>
                <c:pt idx="22">
                  <c:v>54</c:v>
                </c:pt>
                <c:pt idx="23">
                  <c:v>47</c:v>
                </c:pt>
                <c:pt idx="24">
                  <c:v>53</c:v>
                </c:pt>
                <c:pt idx="25">
                  <c:v>48</c:v>
                </c:pt>
                <c:pt idx="26">
                  <c:v>58</c:v>
                </c:pt>
                <c:pt idx="27">
                  <c:v>43</c:v>
                </c:pt>
              </c:numCache>
            </c:numRef>
          </c:val>
          <c:extLst>
            <c:ext xmlns:c16="http://schemas.microsoft.com/office/drawing/2014/chart" uri="{C3380CC4-5D6E-409C-BE32-E72D297353CC}">
              <c16:uniqueId val="{00000000-5D99-4546-87DA-9E9BC9A47BF1}"/>
            </c:ext>
          </c:extLst>
        </c:ser>
        <c:ser>
          <c:idx val="1"/>
          <c:order val="1"/>
          <c:tx>
            <c:strRef>
              <c:f>Sheet1!$A$3</c:f>
              <c:strCache>
                <c:ptCount val="1"/>
                <c:pt idx="0">
                  <c:v>1–4 years</c:v>
                </c:pt>
              </c:strCache>
            </c:strRef>
          </c:tx>
          <c:spPr>
            <a:solidFill>
              <a:srgbClr val="86B2D8"/>
            </a:solidFill>
            <a:ln w="15875">
              <a:noFill/>
            </a:ln>
            <a:effectLst/>
          </c:spPr>
          <c:invertIfNegative val="0"/>
          <c:cat>
            <c:strRef>
              <c:f>Sheet1!$B$1:$AC$1</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Sheet1!$B$3:$AC$3</c:f>
              <c:numCache>
                <c:formatCode>General</c:formatCode>
                <c:ptCount val="28"/>
                <c:pt idx="0">
                  <c:v>848</c:v>
                </c:pt>
                <c:pt idx="1">
                  <c:v>842</c:v>
                </c:pt>
                <c:pt idx="2">
                  <c:v>775</c:v>
                </c:pt>
                <c:pt idx="3">
                  <c:v>666</c:v>
                </c:pt>
                <c:pt idx="4">
                  <c:v>622</c:v>
                </c:pt>
                <c:pt idx="5">
                  <c:v>532</c:v>
                </c:pt>
                <c:pt idx="6">
                  <c:v>502</c:v>
                </c:pt>
                <c:pt idx="7">
                  <c:v>452</c:v>
                </c:pt>
                <c:pt idx="8">
                  <c:v>445</c:v>
                </c:pt>
                <c:pt idx="9">
                  <c:v>452</c:v>
                </c:pt>
                <c:pt idx="10">
                  <c:v>452</c:v>
                </c:pt>
                <c:pt idx="11">
                  <c:v>468</c:v>
                </c:pt>
                <c:pt idx="12">
                  <c:v>394</c:v>
                </c:pt>
                <c:pt idx="13">
                  <c:v>391</c:v>
                </c:pt>
                <c:pt idx="14">
                  <c:v>351</c:v>
                </c:pt>
                <c:pt idx="15">
                  <c:v>378</c:v>
                </c:pt>
                <c:pt idx="16">
                  <c:v>310</c:v>
                </c:pt>
                <c:pt idx="17">
                  <c:v>288</c:v>
                </c:pt>
                <c:pt idx="18">
                  <c:v>279</c:v>
                </c:pt>
                <c:pt idx="19">
                  <c:v>202</c:v>
                </c:pt>
                <c:pt idx="20">
                  <c:v>228</c:v>
                </c:pt>
                <c:pt idx="21">
                  <c:v>217</c:v>
                </c:pt>
                <c:pt idx="22">
                  <c:v>190</c:v>
                </c:pt>
                <c:pt idx="23">
                  <c:v>177</c:v>
                </c:pt>
                <c:pt idx="24">
                  <c:v>174</c:v>
                </c:pt>
                <c:pt idx="25">
                  <c:v>137</c:v>
                </c:pt>
                <c:pt idx="26">
                  <c:v>158</c:v>
                </c:pt>
                <c:pt idx="27">
                  <c:v>122</c:v>
                </c:pt>
              </c:numCache>
            </c:numRef>
          </c:val>
          <c:extLst>
            <c:ext xmlns:c16="http://schemas.microsoft.com/office/drawing/2014/chart" uri="{C3380CC4-5D6E-409C-BE32-E72D297353CC}">
              <c16:uniqueId val="{00000001-5D99-4546-87DA-9E9BC9A47BF1}"/>
            </c:ext>
          </c:extLst>
        </c:ser>
        <c:ser>
          <c:idx val="2"/>
          <c:order val="2"/>
          <c:tx>
            <c:strRef>
              <c:f>Sheet1!$A$4</c:f>
              <c:strCache>
                <c:ptCount val="1"/>
                <c:pt idx="0">
                  <c:v>5–9 years</c:v>
                </c:pt>
              </c:strCache>
            </c:strRef>
          </c:tx>
          <c:spPr>
            <a:solidFill>
              <a:srgbClr val="005DAA"/>
            </a:solidFill>
            <a:ln w="15875">
              <a:noFill/>
            </a:ln>
            <a:effectLst/>
          </c:spPr>
          <c:invertIfNegative val="0"/>
          <c:cat>
            <c:strRef>
              <c:f>Sheet1!$B$1:$AC$1</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Sheet1!$B$4:$AC$4</c:f>
              <c:numCache>
                <c:formatCode>General</c:formatCode>
                <c:ptCount val="28"/>
                <c:pt idx="0">
                  <c:v>355</c:v>
                </c:pt>
                <c:pt idx="1">
                  <c:v>390</c:v>
                </c:pt>
                <c:pt idx="2">
                  <c:v>392</c:v>
                </c:pt>
                <c:pt idx="3">
                  <c:v>368</c:v>
                </c:pt>
                <c:pt idx="4">
                  <c:v>303</c:v>
                </c:pt>
                <c:pt idx="5">
                  <c:v>242</c:v>
                </c:pt>
                <c:pt idx="6">
                  <c:v>247</c:v>
                </c:pt>
                <c:pt idx="7">
                  <c:v>221</c:v>
                </c:pt>
                <c:pt idx="8">
                  <c:v>208</c:v>
                </c:pt>
                <c:pt idx="9">
                  <c:v>195</c:v>
                </c:pt>
                <c:pt idx="10">
                  <c:v>195</c:v>
                </c:pt>
                <c:pt idx="11">
                  <c:v>202</c:v>
                </c:pt>
                <c:pt idx="12">
                  <c:v>194</c:v>
                </c:pt>
                <c:pt idx="13">
                  <c:v>159</c:v>
                </c:pt>
                <c:pt idx="14">
                  <c:v>159</c:v>
                </c:pt>
                <c:pt idx="15">
                  <c:v>141</c:v>
                </c:pt>
                <c:pt idx="16">
                  <c:v>140</c:v>
                </c:pt>
                <c:pt idx="17">
                  <c:v>139</c:v>
                </c:pt>
                <c:pt idx="18">
                  <c:v>95</c:v>
                </c:pt>
                <c:pt idx="19">
                  <c:v>109</c:v>
                </c:pt>
                <c:pt idx="20">
                  <c:v>92</c:v>
                </c:pt>
                <c:pt idx="21">
                  <c:v>99</c:v>
                </c:pt>
                <c:pt idx="22">
                  <c:v>88</c:v>
                </c:pt>
                <c:pt idx="23">
                  <c:v>71</c:v>
                </c:pt>
                <c:pt idx="24">
                  <c:v>94</c:v>
                </c:pt>
                <c:pt idx="25">
                  <c:v>77</c:v>
                </c:pt>
                <c:pt idx="26">
                  <c:v>65</c:v>
                </c:pt>
                <c:pt idx="27">
                  <c:v>64</c:v>
                </c:pt>
              </c:numCache>
            </c:numRef>
          </c:val>
          <c:extLst>
            <c:ext xmlns:c16="http://schemas.microsoft.com/office/drawing/2014/chart" uri="{C3380CC4-5D6E-409C-BE32-E72D297353CC}">
              <c16:uniqueId val="{00000002-5D99-4546-87DA-9E9BC9A47BF1}"/>
            </c:ext>
          </c:extLst>
        </c:ser>
        <c:ser>
          <c:idx val="3"/>
          <c:order val="3"/>
          <c:tx>
            <c:strRef>
              <c:f>Sheet1!$A$5</c:f>
              <c:strCache>
                <c:ptCount val="1"/>
                <c:pt idx="0">
                  <c:v>10–14 years</c:v>
                </c:pt>
              </c:strCache>
            </c:strRef>
          </c:tx>
          <c:spPr>
            <a:solidFill>
              <a:srgbClr val="00325C"/>
            </a:solidFill>
            <a:ln w="15875">
              <a:noFill/>
            </a:ln>
            <a:effectLst/>
          </c:spPr>
          <c:invertIfNegative val="0"/>
          <c:cat>
            <c:strRef>
              <c:f>Sheet1!$B$1:$AC$1</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Sheet1!$B$5:$AC$5</c:f>
              <c:numCache>
                <c:formatCode>General</c:formatCode>
                <c:ptCount val="28"/>
                <c:pt idx="0">
                  <c:v>285</c:v>
                </c:pt>
                <c:pt idx="1">
                  <c:v>268</c:v>
                </c:pt>
                <c:pt idx="2">
                  <c:v>249</c:v>
                </c:pt>
                <c:pt idx="3">
                  <c:v>217</c:v>
                </c:pt>
                <c:pt idx="4">
                  <c:v>212</c:v>
                </c:pt>
                <c:pt idx="5">
                  <c:v>195</c:v>
                </c:pt>
                <c:pt idx="6">
                  <c:v>183</c:v>
                </c:pt>
                <c:pt idx="7">
                  <c:v>198</c:v>
                </c:pt>
                <c:pt idx="8">
                  <c:v>178</c:v>
                </c:pt>
                <c:pt idx="9">
                  <c:v>191</c:v>
                </c:pt>
                <c:pt idx="10">
                  <c:v>169</c:v>
                </c:pt>
                <c:pt idx="11">
                  <c:v>200</c:v>
                </c:pt>
                <c:pt idx="12">
                  <c:v>182</c:v>
                </c:pt>
                <c:pt idx="13">
                  <c:v>162</c:v>
                </c:pt>
                <c:pt idx="14">
                  <c:v>150</c:v>
                </c:pt>
                <c:pt idx="15">
                  <c:v>148</c:v>
                </c:pt>
                <c:pt idx="16">
                  <c:v>104</c:v>
                </c:pt>
                <c:pt idx="17">
                  <c:v>131</c:v>
                </c:pt>
                <c:pt idx="18">
                  <c:v>131</c:v>
                </c:pt>
                <c:pt idx="19">
                  <c:v>117</c:v>
                </c:pt>
                <c:pt idx="20">
                  <c:v>96</c:v>
                </c:pt>
                <c:pt idx="21">
                  <c:v>96</c:v>
                </c:pt>
                <c:pt idx="22">
                  <c:v>108</c:v>
                </c:pt>
                <c:pt idx="23">
                  <c:v>92</c:v>
                </c:pt>
                <c:pt idx="24">
                  <c:v>108</c:v>
                </c:pt>
                <c:pt idx="25">
                  <c:v>111</c:v>
                </c:pt>
                <c:pt idx="26">
                  <c:v>85</c:v>
                </c:pt>
                <c:pt idx="27">
                  <c:v>88</c:v>
                </c:pt>
              </c:numCache>
            </c:numRef>
          </c:val>
          <c:extLst>
            <c:ext xmlns:c16="http://schemas.microsoft.com/office/drawing/2014/chart" uri="{C3380CC4-5D6E-409C-BE32-E72D297353CC}">
              <c16:uniqueId val="{00000003-5D99-4546-87DA-9E9BC9A47BF1}"/>
            </c:ext>
          </c:extLst>
        </c:ser>
        <c:dLbls>
          <c:showLegendKey val="0"/>
          <c:showVal val="0"/>
          <c:showCatName val="0"/>
          <c:showSerName val="0"/>
          <c:showPercent val="0"/>
          <c:showBubbleSize val="0"/>
        </c:dLbls>
        <c:gapWidth val="10"/>
        <c:overlap val="100"/>
        <c:axId val="143444392"/>
        <c:axId val="143444784"/>
      </c:barChart>
      <c:catAx>
        <c:axId val="143444392"/>
        <c:scaling>
          <c:orientation val="minMax"/>
        </c:scaling>
        <c:delete val="0"/>
        <c:axPos val="b"/>
        <c:numFmt formatCode="General" sourceLinked="1"/>
        <c:majorTickMark val="out"/>
        <c:minorTickMark val="none"/>
        <c:tickLblPos val="nextTo"/>
        <c:spPr>
          <a:noFill/>
          <a:ln w="9525" cap="flat" cmpd="sng" algn="ctr">
            <a:solidFill>
              <a:schemeClr val="accent4">
                <a:lumMod val="50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43444784"/>
        <c:crosses val="autoZero"/>
        <c:auto val="1"/>
        <c:lblAlgn val="ctr"/>
        <c:lblOffset val="0"/>
        <c:tickLblSkip val="3"/>
        <c:noMultiLvlLbl val="0"/>
      </c:catAx>
      <c:valAx>
        <c:axId val="143444784"/>
        <c:scaling>
          <c:orientation val="minMax"/>
          <c:max val="1800"/>
        </c:scaling>
        <c:delete val="0"/>
        <c:axPos val="l"/>
        <c:title>
          <c:tx>
            <c:rich>
              <a:bodyPr rot="-54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mn-cs"/>
                  </a:defRPr>
                </a:pPr>
                <a:r>
                  <a:rPr lang="en-US" sz="2000" b="1" dirty="0">
                    <a:solidFill>
                      <a:schemeClr val="tx1">
                        <a:lumMod val="85000"/>
                        <a:lumOff val="15000"/>
                      </a:schemeClr>
                    </a:solidFill>
                    <a:latin typeface="Calibri" panose="020F0502020204030204" pitchFamily="34" charset="0"/>
                  </a:rPr>
                  <a:t>Number of cases</a:t>
                </a:r>
              </a:p>
            </c:rich>
          </c:tx>
          <c:layout>
            <c:manualLayout>
              <c:xMode val="edge"/>
              <c:yMode val="edge"/>
              <c:x val="0"/>
              <c:y val="0.2447895548455453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mn-cs"/>
                </a:defRPr>
              </a:pPr>
              <a:endParaRPr lang="en-US"/>
            </a:p>
          </c:txPr>
        </c:title>
        <c:numFmt formatCode="#,##0" sourceLinked="0"/>
        <c:majorTickMark val="out"/>
        <c:minorTickMark val="none"/>
        <c:tickLblPos val="nextTo"/>
        <c:spPr>
          <a:noFill/>
          <a:ln>
            <a:solidFill>
              <a:schemeClr val="accent4">
                <a:lumMod val="50000"/>
              </a:schemeClr>
            </a:solidFill>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43444392"/>
        <c:crosses val="autoZero"/>
        <c:crossBetween val="between"/>
      </c:valAx>
      <c:spPr>
        <a:noFill/>
        <a:ln>
          <a:noFill/>
        </a:ln>
        <a:effectLst/>
      </c:spPr>
    </c:plotArea>
    <c:legend>
      <c:legendPos val="t"/>
      <c:layout>
        <c:manualLayout>
          <c:xMode val="edge"/>
          <c:yMode val="edge"/>
          <c:x val="0.77650901806307604"/>
          <c:y val="0.14395727863769514"/>
          <c:w val="0.20209961080056507"/>
          <c:h val="0.310057591327294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19050" cap="rnd">
      <a:noFill/>
    </a:ln>
    <a:effectLst/>
  </c:spPr>
  <c:txPr>
    <a:bodyPr/>
    <a:lstStyle/>
    <a:p>
      <a:pPr>
        <a:defRPr>
          <a:solidFill>
            <a:schemeClr val="accent6"/>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69012369022685E-2"/>
          <c:y val="3.5570691436391265E-2"/>
          <c:w val="0.93721744682681363"/>
          <c:h val="0.76612261647139479"/>
        </c:manualLayout>
      </c:layout>
      <c:lineChart>
        <c:grouping val="standard"/>
        <c:varyColors val="0"/>
        <c:ser>
          <c:idx val="0"/>
          <c:order val="0"/>
          <c:tx>
            <c:strRef>
              <c:f>Sheet1!$B$1</c:f>
              <c:strCache>
                <c:ptCount val="1"/>
                <c:pt idx="0">
                  <c:v>&lt;1 year</c:v>
                </c:pt>
              </c:strCache>
            </c:strRef>
          </c:tx>
          <c:spPr>
            <a:ln w="31750" cap="rnd">
              <a:solidFill>
                <a:srgbClr val="C9DDED"/>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General</c:formatCode>
                <c:ptCount val="28"/>
                <c:pt idx="0">
                  <c:v>4</c:v>
                </c:pt>
                <c:pt idx="1">
                  <c:v>3.6</c:v>
                </c:pt>
                <c:pt idx="2">
                  <c:v>3.1</c:v>
                </c:pt>
                <c:pt idx="3">
                  <c:v>2.7</c:v>
                </c:pt>
                <c:pt idx="4">
                  <c:v>2.9</c:v>
                </c:pt>
                <c:pt idx="5">
                  <c:v>2.7</c:v>
                </c:pt>
                <c:pt idx="6">
                  <c:v>2.5</c:v>
                </c:pt>
                <c:pt idx="7">
                  <c:v>2.4</c:v>
                </c:pt>
                <c:pt idx="8">
                  <c:v>2.4</c:v>
                </c:pt>
                <c:pt idx="9">
                  <c:v>2.6</c:v>
                </c:pt>
                <c:pt idx="10">
                  <c:v>2.4</c:v>
                </c:pt>
                <c:pt idx="11">
                  <c:v>2</c:v>
                </c:pt>
                <c:pt idx="12">
                  <c:v>2</c:v>
                </c:pt>
                <c:pt idx="13">
                  <c:v>2.2999999999999998</c:v>
                </c:pt>
                <c:pt idx="14">
                  <c:v>2.8</c:v>
                </c:pt>
                <c:pt idx="15">
                  <c:v>2.8</c:v>
                </c:pt>
                <c:pt idx="16">
                  <c:v>2.2999999999999998</c:v>
                </c:pt>
                <c:pt idx="17">
                  <c:v>1.9</c:v>
                </c:pt>
                <c:pt idx="18">
                  <c:v>1.8</c:v>
                </c:pt>
                <c:pt idx="19">
                  <c:v>1.5</c:v>
                </c:pt>
                <c:pt idx="20">
                  <c:v>1.7</c:v>
                </c:pt>
                <c:pt idx="21">
                  <c:v>1.2</c:v>
                </c:pt>
                <c:pt idx="22">
                  <c:v>1.4</c:v>
                </c:pt>
                <c:pt idx="23">
                  <c:v>1.2</c:v>
                </c:pt>
                <c:pt idx="24">
                  <c:v>1.4</c:v>
                </c:pt>
                <c:pt idx="25">
                  <c:v>1.3</c:v>
                </c:pt>
                <c:pt idx="26">
                  <c:v>1.5</c:v>
                </c:pt>
                <c:pt idx="27">
                  <c:v>1.2</c:v>
                </c:pt>
              </c:numCache>
            </c:numRef>
          </c:val>
          <c:smooth val="0"/>
          <c:extLst>
            <c:ext xmlns:c16="http://schemas.microsoft.com/office/drawing/2014/chart" uri="{C3380CC4-5D6E-409C-BE32-E72D297353CC}">
              <c16:uniqueId val="{00000000-4D02-46AF-9FBA-BCFB4C7B4428}"/>
            </c:ext>
          </c:extLst>
        </c:ser>
        <c:ser>
          <c:idx val="1"/>
          <c:order val="1"/>
          <c:tx>
            <c:strRef>
              <c:f>Sheet1!$C$1</c:f>
              <c:strCache>
                <c:ptCount val="1"/>
                <c:pt idx="0">
                  <c:v>1–4 years</c:v>
                </c:pt>
              </c:strCache>
            </c:strRef>
          </c:tx>
          <c:spPr>
            <a:ln w="31750" cap="rnd">
              <a:solidFill>
                <a:srgbClr val="86B2D8"/>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General</c:formatCode>
                <c:ptCount val="28"/>
                <c:pt idx="0">
                  <c:v>5.4</c:v>
                </c:pt>
                <c:pt idx="1">
                  <c:v>5.3</c:v>
                </c:pt>
                <c:pt idx="2">
                  <c:v>4.9000000000000004</c:v>
                </c:pt>
                <c:pt idx="3">
                  <c:v>4.3</c:v>
                </c:pt>
                <c:pt idx="4">
                  <c:v>4</c:v>
                </c:pt>
                <c:pt idx="5">
                  <c:v>3.5</c:v>
                </c:pt>
                <c:pt idx="6">
                  <c:v>3.3</c:v>
                </c:pt>
                <c:pt idx="7">
                  <c:v>3</c:v>
                </c:pt>
                <c:pt idx="8">
                  <c:v>2.9</c:v>
                </c:pt>
                <c:pt idx="9">
                  <c:v>2.9</c:v>
                </c:pt>
                <c:pt idx="10">
                  <c:v>2.9</c:v>
                </c:pt>
                <c:pt idx="11">
                  <c:v>3</c:v>
                </c:pt>
                <c:pt idx="12">
                  <c:v>2.5</c:v>
                </c:pt>
                <c:pt idx="13">
                  <c:v>2.5</c:v>
                </c:pt>
                <c:pt idx="14">
                  <c:v>2.2000000000000002</c:v>
                </c:pt>
                <c:pt idx="15">
                  <c:v>2.2999999999999998</c:v>
                </c:pt>
                <c:pt idx="16">
                  <c:v>1.9</c:v>
                </c:pt>
                <c:pt idx="17">
                  <c:v>1.8</c:v>
                </c:pt>
                <c:pt idx="18">
                  <c:v>1.7</c:v>
                </c:pt>
                <c:pt idx="19">
                  <c:v>1.3</c:v>
                </c:pt>
                <c:pt idx="20">
                  <c:v>1.4</c:v>
                </c:pt>
                <c:pt idx="21">
                  <c:v>1.4</c:v>
                </c:pt>
                <c:pt idx="22">
                  <c:v>1.2</c:v>
                </c:pt>
                <c:pt idx="23">
                  <c:v>1.1000000000000001</c:v>
                </c:pt>
                <c:pt idx="24">
                  <c:v>1.1000000000000001</c:v>
                </c:pt>
                <c:pt idx="25">
                  <c:v>0.9</c:v>
                </c:pt>
                <c:pt idx="26">
                  <c:v>1</c:v>
                </c:pt>
                <c:pt idx="27">
                  <c:v>0.8</c:v>
                </c:pt>
              </c:numCache>
            </c:numRef>
          </c:val>
          <c:smooth val="0"/>
          <c:extLst>
            <c:ext xmlns:c16="http://schemas.microsoft.com/office/drawing/2014/chart" uri="{C3380CC4-5D6E-409C-BE32-E72D297353CC}">
              <c16:uniqueId val="{00000001-4D02-46AF-9FBA-BCFB4C7B4428}"/>
            </c:ext>
          </c:extLst>
        </c:ser>
        <c:ser>
          <c:idx val="2"/>
          <c:order val="2"/>
          <c:tx>
            <c:strRef>
              <c:f>Sheet1!$D$1</c:f>
              <c:strCache>
                <c:ptCount val="1"/>
                <c:pt idx="0">
                  <c:v>5–9 years</c:v>
                </c:pt>
              </c:strCache>
            </c:strRef>
          </c:tx>
          <c:spPr>
            <a:ln w="31750" cap="rnd">
              <a:solidFill>
                <a:srgbClr val="005DAA"/>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General</c:formatCode>
                <c:ptCount val="28"/>
                <c:pt idx="0">
                  <c:v>1.9</c:v>
                </c:pt>
                <c:pt idx="1">
                  <c:v>2</c:v>
                </c:pt>
                <c:pt idx="2">
                  <c:v>2</c:v>
                </c:pt>
                <c:pt idx="3">
                  <c:v>1.9</c:v>
                </c:pt>
                <c:pt idx="4">
                  <c:v>1.5</c:v>
                </c:pt>
                <c:pt idx="5">
                  <c:v>1.2</c:v>
                </c:pt>
                <c:pt idx="6">
                  <c:v>1.2</c:v>
                </c:pt>
                <c:pt idx="7">
                  <c:v>1.1000000000000001</c:v>
                </c:pt>
                <c:pt idx="8">
                  <c:v>1</c:v>
                </c:pt>
                <c:pt idx="9">
                  <c:v>1</c:v>
                </c:pt>
                <c:pt idx="10">
                  <c:v>1</c:v>
                </c:pt>
                <c:pt idx="11">
                  <c:v>1</c:v>
                </c:pt>
                <c:pt idx="12">
                  <c:v>1</c:v>
                </c:pt>
                <c:pt idx="13">
                  <c:v>0.8</c:v>
                </c:pt>
                <c:pt idx="14">
                  <c:v>0.8</c:v>
                </c:pt>
                <c:pt idx="15">
                  <c:v>0.7</c:v>
                </c:pt>
                <c:pt idx="16">
                  <c:v>0.7</c:v>
                </c:pt>
                <c:pt idx="17">
                  <c:v>0.7</c:v>
                </c:pt>
                <c:pt idx="18">
                  <c:v>0.5</c:v>
                </c:pt>
                <c:pt idx="19">
                  <c:v>0.5</c:v>
                </c:pt>
                <c:pt idx="20">
                  <c:v>0.4</c:v>
                </c:pt>
                <c:pt idx="21">
                  <c:v>0.5</c:v>
                </c:pt>
                <c:pt idx="22">
                  <c:v>0.4</c:v>
                </c:pt>
                <c:pt idx="23">
                  <c:v>0.3</c:v>
                </c:pt>
                <c:pt idx="24">
                  <c:v>0.5</c:v>
                </c:pt>
                <c:pt idx="25">
                  <c:v>0.4</c:v>
                </c:pt>
                <c:pt idx="26">
                  <c:v>0.3</c:v>
                </c:pt>
                <c:pt idx="27">
                  <c:v>0.3</c:v>
                </c:pt>
              </c:numCache>
            </c:numRef>
          </c:val>
          <c:smooth val="0"/>
          <c:extLst>
            <c:ext xmlns:c16="http://schemas.microsoft.com/office/drawing/2014/chart" uri="{C3380CC4-5D6E-409C-BE32-E72D297353CC}">
              <c16:uniqueId val="{00000002-4D02-46AF-9FBA-BCFB4C7B4428}"/>
            </c:ext>
          </c:extLst>
        </c:ser>
        <c:ser>
          <c:idx val="3"/>
          <c:order val="3"/>
          <c:tx>
            <c:strRef>
              <c:f>Sheet1!$E$1</c:f>
              <c:strCache>
                <c:ptCount val="1"/>
                <c:pt idx="0">
                  <c:v>10–14 years</c:v>
                </c:pt>
              </c:strCache>
            </c:strRef>
          </c:tx>
          <c:spPr>
            <a:ln w="31750" cap="rnd">
              <a:solidFill>
                <a:srgbClr val="00325C"/>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Sheet1!$E$2:$E$29</c:f>
              <c:numCache>
                <c:formatCode>General</c:formatCode>
                <c:ptCount val="28"/>
                <c:pt idx="0">
                  <c:v>1.5</c:v>
                </c:pt>
                <c:pt idx="1">
                  <c:v>1.4</c:v>
                </c:pt>
                <c:pt idx="2">
                  <c:v>1.3</c:v>
                </c:pt>
                <c:pt idx="3">
                  <c:v>1.1000000000000001</c:v>
                </c:pt>
                <c:pt idx="4">
                  <c:v>1.1000000000000001</c:v>
                </c:pt>
                <c:pt idx="5">
                  <c:v>1</c:v>
                </c:pt>
                <c:pt idx="6">
                  <c:v>0.9</c:v>
                </c:pt>
                <c:pt idx="7">
                  <c:v>1</c:v>
                </c:pt>
                <c:pt idx="8">
                  <c:v>0.8</c:v>
                </c:pt>
                <c:pt idx="9">
                  <c:v>0.9</c:v>
                </c:pt>
                <c:pt idx="10">
                  <c:v>0.8</c:v>
                </c:pt>
                <c:pt idx="11">
                  <c:v>0.9</c:v>
                </c:pt>
                <c:pt idx="12">
                  <c:v>0.9</c:v>
                </c:pt>
                <c:pt idx="13">
                  <c:v>0.8</c:v>
                </c:pt>
                <c:pt idx="14">
                  <c:v>0.7</c:v>
                </c:pt>
                <c:pt idx="15">
                  <c:v>0.7</c:v>
                </c:pt>
                <c:pt idx="16">
                  <c:v>0.5</c:v>
                </c:pt>
                <c:pt idx="17">
                  <c:v>0.6</c:v>
                </c:pt>
                <c:pt idx="18">
                  <c:v>0.6</c:v>
                </c:pt>
                <c:pt idx="19">
                  <c:v>0.6</c:v>
                </c:pt>
                <c:pt idx="20">
                  <c:v>0.5</c:v>
                </c:pt>
                <c:pt idx="21">
                  <c:v>0.5</c:v>
                </c:pt>
                <c:pt idx="22">
                  <c:v>0.5</c:v>
                </c:pt>
                <c:pt idx="23">
                  <c:v>0.4</c:v>
                </c:pt>
                <c:pt idx="24">
                  <c:v>0.5</c:v>
                </c:pt>
                <c:pt idx="25">
                  <c:v>0.5</c:v>
                </c:pt>
                <c:pt idx="26">
                  <c:v>0.4</c:v>
                </c:pt>
                <c:pt idx="27">
                  <c:v>0.4</c:v>
                </c:pt>
              </c:numCache>
            </c:numRef>
          </c:val>
          <c:smooth val="0"/>
          <c:extLst>
            <c:ext xmlns:c16="http://schemas.microsoft.com/office/drawing/2014/chart" uri="{C3380CC4-5D6E-409C-BE32-E72D297353CC}">
              <c16:uniqueId val="{00000003-4D02-46AF-9FBA-BCFB4C7B4428}"/>
            </c:ext>
          </c:extLst>
        </c:ser>
        <c:dLbls>
          <c:showLegendKey val="0"/>
          <c:showVal val="0"/>
          <c:showCatName val="0"/>
          <c:showSerName val="0"/>
          <c:showPercent val="0"/>
          <c:showBubbleSize val="0"/>
        </c:dLbls>
        <c:smooth val="0"/>
        <c:axId val="897895376"/>
        <c:axId val="9058480"/>
      </c:lineChart>
      <c:catAx>
        <c:axId val="89789537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058480"/>
        <c:crosses val="autoZero"/>
        <c:auto val="1"/>
        <c:lblAlgn val="ctr"/>
        <c:lblOffset val="100"/>
        <c:tickLblSkip val="3"/>
        <c:noMultiLvlLbl val="0"/>
      </c:catAx>
      <c:valAx>
        <c:axId val="9058480"/>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97895376"/>
        <c:crosses val="autoZero"/>
        <c:crossBetween val="between"/>
      </c:valAx>
      <c:spPr>
        <a:noFill/>
        <a:ln>
          <a:noFill/>
        </a:ln>
        <a:effectLst/>
      </c:spPr>
    </c:plotArea>
    <c:legend>
      <c:legendPos val="r"/>
      <c:layout>
        <c:manualLayout>
          <c:xMode val="edge"/>
          <c:yMode val="edge"/>
          <c:x val="0.7864759973990445"/>
          <c:y val="0.18798307530501807"/>
          <c:w val="0.1854741419066421"/>
          <c:h val="0.2957266263050078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C9DDED"/>
              </a:solidFill>
              <a:ln w="3175">
                <a:solidFill>
                  <a:schemeClr val="tx2"/>
                </a:solidFill>
              </a:ln>
              <a:effectLst/>
            </c:spPr>
            <c:extLst>
              <c:ext xmlns:c16="http://schemas.microsoft.com/office/drawing/2014/chart" uri="{C3380CC4-5D6E-409C-BE32-E72D297353CC}">
                <c16:uniqueId val="{00000001-C843-465D-8FEF-CD989A6FA3C9}"/>
              </c:ext>
            </c:extLst>
          </c:dPt>
          <c:dPt>
            <c:idx val="1"/>
            <c:bubble3D val="0"/>
            <c:spPr>
              <a:solidFill>
                <a:srgbClr val="86B2D8"/>
              </a:solidFill>
              <a:ln w="3175">
                <a:solidFill>
                  <a:schemeClr val="tx2"/>
                </a:solidFill>
              </a:ln>
              <a:effectLst/>
            </c:spPr>
            <c:extLst>
              <c:ext xmlns:c16="http://schemas.microsoft.com/office/drawing/2014/chart" uri="{C3380CC4-5D6E-409C-BE32-E72D297353CC}">
                <c16:uniqueId val="{00000003-C843-465D-8FEF-CD989A6FA3C9}"/>
              </c:ext>
            </c:extLst>
          </c:dPt>
          <c:dPt>
            <c:idx val="2"/>
            <c:bubble3D val="0"/>
            <c:spPr>
              <a:solidFill>
                <a:srgbClr val="005DAA"/>
              </a:solidFill>
              <a:ln w="3175">
                <a:solidFill>
                  <a:schemeClr val="tx2"/>
                </a:solidFill>
              </a:ln>
              <a:effectLst/>
            </c:spPr>
            <c:extLst>
              <c:ext xmlns:c16="http://schemas.microsoft.com/office/drawing/2014/chart" uri="{C3380CC4-5D6E-409C-BE32-E72D297353CC}">
                <c16:uniqueId val="{00000005-C843-465D-8FEF-CD989A6FA3C9}"/>
              </c:ext>
            </c:extLst>
          </c:dPt>
          <c:dPt>
            <c:idx val="3"/>
            <c:bubble3D val="0"/>
            <c:spPr>
              <a:solidFill>
                <a:srgbClr val="00325C"/>
              </a:solidFill>
              <a:ln w="3175">
                <a:solidFill>
                  <a:schemeClr val="tx2"/>
                </a:solidFill>
              </a:ln>
              <a:effectLst/>
            </c:spPr>
            <c:extLst>
              <c:ext xmlns:c16="http://schemas.microsoft.com/office/drawing/2014/chart" uri="{C3380CC4-5D6E-409C-BE32-E72D297353CC}">
                <c16:uniqueId val="{00000007-C843-465D-8FEF-CD989A6FA3C9}"/>
              </c:ext>
            </c:extLst>
          </c:dPt>
          <c:dLbls>
            <c:dLbl>
              <c:idx val="0"/>
              <c:layout>
                <c:manualLayout>
                  <c:x val="-0.11109934719303866"/>
                  <c:y val="0.1710842248167255"/>
                </c:manualLayout>
              </c:layout>
              <c:tx>
                <c:rich>
                  <a:bodyPr/>
                  <a:lstStyle/>
                  <a:p>
                    <a:fld id="{57DFEE19-3C21-4EAB-A66F-78D935598814}" type="CATEGORYNAME">
                      <a:rPr lang="en-US">
                        <a:solidFill>
                          <a:schemeClr val="tx1">
                            <a:lumMod val="85000"/>
                            <a:lumOff val="15000"/>
                          </a:schemeClr>
                        </a:solidFill>
                      </a:rPr>
                      <a:pPr/>
                      <a:t>[CATEGORY NAME]</a:t>
                    </a:fld>
                    <a:r>
                      <a:rPr lang="en-US" baseline="0" dirty="0">
                        <a:solidFill>
                          <a:schemeClr val="tx1">
                            <a:lumMod val="85000"/>
                            <a:lumOff val="15000"/>
                          </a:schemeClr>
                        </a:solidFill>
                      </a:rPr>
                      <a:t>
</a:t>
                    </a:r>
                    <a:fld id="{78E03682-E14B-4CDC-8806-72BF37FD5F1E}" type="PERCENTAGE">
                      <a:rPr lang="en-US" baseline="0">
                        <a:solidFill>
                          <a:schemeClr val="tx1">
                            <a:lumMod val="85000"/>
                            <a:lumOff val="15000"/>
                          </a:schemeClr>
                        </a:solidFill>
                      </a:rPr>
                      <a:pPr/>
                      <a:t>[PERCENTAGE]</a:t>
                    </a:fld>
                    <a:endParaRPr lang="en-US" baseline="0" dirty="0">
                      <a:solidFill>
                        <a:schemeClr val="tx1">
                          <a:lumMod val="85000"/>
                          <a:lumOff val="15000"/>
                        </a:schemeClr>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43-465D-8FEF-CD989A6FA3C9}"/>
                </c:ext>
              </c:extLst>
            </c:dLbl>
            <c:dLbl>
              <c:idx val="1"/>
              <c:layout>
                <c:manualLayout>
                  <c:x val="-0.20663608651245693"/>
                  <c:y val="-0.161918653271789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43-465D-8FEF-CD989A6FA3C9}"/>
                </c:ext>
              </c:extLst>
            </c:dLbl>
            <c:dLbl>
              <c:idx val="2"/>
              <c:layout>
                <c:manualLayout>
                  <c:x val="0.1654662945648889"/>
                  <c:y val="-0.1866356774368721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fld id="{B0E539FA-015C-4151-A55C-B27F3D9612E5}" type="CATEGORYNAME">
                      <a:rPr lang="en-US" sz="1800">
                        <a:solidFill>
                          <a:schemeClr val="tx2"/>
                        </a:solidFill>
                      </a:rPr>
                      <a:pPr>
                        <a:defRPr sz="1800" b="1">
                          <a:solidFill>
                            <a:schemeClr val="tx2"/>
                          </a:solidFill>
                          <a:latin typeface="Calibri" panose="020F0502020204030204" pitchFamily="34" charset="0"/>
                          <a:cs typeface="Calibri" panose="020F0502020204030204" pitchFamily="34" charset="0"/>
                        </a:defRPr>
                      </a:pPr>
                      <a:t>[CATEGORY NAME]</a:t>
                    </a:fld>
                    <a:r>
                      <a:rPr lang="en-US" sz="1800" baseline="0" dirty="0">
                        <a:solidFill>
                          <a:schemeClr val="tx2"/>
                        </a:solidFill>
                      </a:rPr>
                      <a:t>
</a:t>
                    </a:r>
                    <a:fld id="{9F908BC9-CCE3-40ED-83D3-166FDEAFC9F5}" type="PERCENTAGE">
                      <a:rPr lang="en-US" sz="1800" baseline="0">
                        <a:solidFill>
                          <a:schemeClr val="tx2"/>
                        </a:solidFill>
                      </a:rPr>
                      <a:pPr>
                        <a:defRPr sz="1800" b="1">
                          <a:solidFill>
                            <a:schemeClr val="tx2"/>
                          </a:solidFill>
                          <a:latin typeface="Calibri" panose="020F0502020204030204" pitchFamily="34" charset="0"/>
                          <a:cs typeface="Calibri" panose="020F0502020204030204" pitchFamily="34" charset="0"/>
                        </a:defRPr>
                      </a:pPr>
                      <a:t>[PERCENTAGE]</a:t>
                    </a:fld>
                    <a:endParaRPr lang="en-US" sz="1800" baseline="0" dirty="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843-465D-8FEF-CD989A6FA3C9}"/>
                </c:ext>
              </c:extLst>
            </c:dLbl>
            <c:dLbl>
              <c:idx val="3"/>
              <c:layout>
                <c:manualLayout>
                  <c:x val="0.21805779522457319"/>
                  <c:y val="0.1906884604941623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fld id="{5BA6F61D-1BD8-49E3-8FBB-E08D2D921FDC}" type="CATEGORYNAME">
                      <a:rPr lang="en-US" sz="1800" dirty="0">
                        <a:solidFill>
                          <a:schemeClr val="tx2"/>
                        </a:solidFill>
                      </a:rPr>
                      <a:pPr>
                        <a:defRPr sz="1800" b="1">
                          <a:solidFill>
                            <a:schemeClr val="tx2"/>
                          </a:solidFill>
                          <a:latin typeface="Calibri" panose="020F0502020204030204" pitchFamily="34" charset="0"/>
                          <a:cs typeface="Calibri" panose="020F0502020204030204" pitchFamily="34" charset="0"/>
                        </a:defRPr>
                      </a:pPr>
                      <a:t>[CATEGORY NAME]</a:t>
                    </a:fld>
                    <a:r>
                      <a:rPr lang="en-US" sz="1800" baseline="0" dirty="0">
                        <a:solidFill>
                          <a:schemeClr val="tx2"/>
                        </a:solidFill>
                      </a:rPr>
                      <a:t>
</a:t>
                    </a:r>
                    <a:fld id="{A4F5B90C-FB56-4AFE-912B-1A5A89BB2B55}" type="PERCENTAGE">
                      <a:rPr lang="en-US" sz="1800" baseline="0" dirty="0">
                        <a:solidFill>
                          <a:schemeClr val="tx2"/>
                        </a:solidFill>
                      </a:rPr>
                      <a:pPr>
                        <a:defRPr sz="1800" b="1">
                          <a:solidFill>
                            <a:schemeClr val="tx2"/>
                          </a:solidFill>
                          <a:latin typeface="Calibri" panose="020F0502020204030204" pitchFamily="34" charset="0"/>
                          <a:cs typeface="Calibri" panose="020F0502020204030204" pitchFamily="34" charset="0"/>
                        </a:defRPr>
                      </a:pPr>
                      <a:t>[PERCENTAGE]</a:t>
                    </a:fld>
                    <a:endParaRPr lang="en-US" sz="1800" baseline="0" dirty="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90627113357718"/>
                      <c:h val="0.21033114308987239"/>
                    </c:manualLayout>
                  </c15:layout>
                  <c15:dlblFieldTable/>
                  <c15:showDataLabelsRange val="0"/>
                </c:ext>
                <c:ext xmlns:c16="http://schemas.microsoft.com/office/drawing/2014/chart" uri="{C3380CC4-5D6E-409C-BE32-E72D297353CC}">
                  <c16:uniqueId val="{00000007-C843-465D-8FEF-CD989A6FA3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&lt;1 year</c:v>
                </c:pt>
                <c:pt idx="1">
                  <c:v>1–4 years</c:v>
                </c:pt>
                <c:pt idx="2">
                  <c:v>5–9 years</c:v>
                </c:pt>
                <c:pt idx="3">
                  <c:v>10–14 years</c:v>
                </c:pt>
              </c:strCache>
            </c:strRef>
          </c:cat>
          <c:val>
            <c:numRef>
              <c:f>Sheet1!$B$2:$B$5</c:f>
              <c:numCache>
                <c:formatCode>0</c:formatCode>
                <c:ptCount val="4"/>
                <c:pt idx="0">
                  <c:v>43</c:v>
                </c:pt>
                <c:pt idx="1">
                  <c:v>122</c:v>
                </c:pt>
                <c:pt idx="2">
                  <c:v>64</c:v>
                </c:pt>
                <c:pt idx="3">
                  <c:v>88</c:v>
                </c:pt>
              </c:numCache>
            </c:numRef>
          </c:val>
          <c:extLst>
            <c:ext xmlns:c16="http://schemas.microsoft.com/office/drawing/2014/chart" uri="{C3380CC4-5D6E-409C-BE32-E72D297353CC}">
              <c16:uniqueId val="{00000000-6E0E-4EE7-AE06-30642AC6A35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3886463355436"/>
          <c:y val="4.4338185380295644E-2"/>
          <c:w val="0.8233783544028046"/>
          <c:h val="0.76253498790321084"/>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General</c:formatCode>
                <c:ptCount val="28"/>
                <c:pt idx="0">
                  <c:v>1231</c:v>
                </c:pt>
                <c:pt idx="1">
                  <c:v>1249</c:v>
                </c:pt>
                <c:pt idx="2">
                  <c:v>1180</c:v>
                </c:pt>
                <c:pt idx="3">
                  <c:v>1039</c:v>
                </c:pt>
                <c:pt idx="4">
                  <c:v>960</c:v>
                </c:pt>
                <c:pt idx="5">
                  <c:v>817</c:v>
                </c:pt>
                <c:pt idx="6">
                  <c:v>757</c:v>
                </c:pt>
                <c:pt idx="7">
                  <c:v>704</c:v>
                </c:pt>
                <c:pt idx="8">
                  <c:v>655</c:v>
                </c:pt>
                <c:pt idx="9">
                  <c:v>688</c:v>
                </c:pt>
                <c:pt idx="10">
                  <c:v>642</c:v>
                </c:pt>
                <c:pt idx="11">
                  <c:v>668</c:v>
                </c:pt>
                <c:pt idx="12">
                  <c:v>606</c:v>
                </c:pt>
                <c:pt idx="13">
                  <c:v>600</c:v>
                </c:pt>
                <c:pt idx="14">
                  <c:v>566</c:v>
                </c:pt>
                <c:pt idx="15">
                  <c:v>578</c:v>
                </c:pt>
                <c:pt idx="16">
                  <c:v>500</c:v>
                </c:pt>
                <c:pt idx="17">
                  <c:v>478</c:v>
                </c:pt>
                <c:pt idx="18">
                  <c:v>455</c:v>
                </c:pt>
                <c:pt idx="19">
                  <c:v>350</c:v>
                </c:pt>
                <c:pt idx="20">
                  <c:v>382</c:v>
                </c:pt>
                <c:pt idx="21">
                  <c:v>347</c:v>
                </c:pt>
                <c:pt idx="22">
                  <c:v>340</c:v>
                </c:pt>
                <c:pt idx="23">
                  <c:v>286</c:v>
                </c:pt>
                <c:pt idx="24">
                  <c:v>334</c:v>
                </c:pt>
                <c:pt idx="25">
                  <c:v>290</c:v>
                </c:pt>
                <c:pt idx="26">
                  <c:v>293</c:v>
                </c:pt>
                <c:pt idx="27">
                  <c:v>254</c:v>
                </c:pt>
              </c:numCache>
            </c:numRef>
          </c:val>
          <c:extLst>
            <c:ext xmlns:c16="http://schemas.microsoft.com/office/drawing/2014/chart" uri="{C3380CC4-5D6E-409C-BE32-E72D297353CC}">
              <c16:uniqueId val="{00000002-7CDE-4F4D-B08D-379632A13635}"/>
            </c:ext>
          </c:extLst>
        </c:ser>
        <c:ser>
          <c:idx val="1"/>
          <c:order val="1"/>
          <c:tx>
            <c:strRef>
              <c:f>Sheet1!$C$1</c:f>
              <c:strCache>
                <c:ptCount val="1"/>
                <c:pt idx="0">
                  <c:v>Non-U.S.–born* </c:v>
                </c:pt>
              </c:strCache>
            </c:strRef>
          </c:tx>
          <c:spPr>
            <a:solidFill>
              <a:srgbClr val="005DAA"/>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General</c:formatCode>
                <c:ptCount val="28"/>
                <c:pt idx="0">
                  <c:v>413</c:v>
                </c:pt>
                <c:pt idx="1">
                  <c:v>389</c:v>
                </c:pt>
                <c:pt idx="2">
                  <c:v>354</c:v>
                </c:pt>
                <c:pt idx="3">
                  <c:v>314</c:v>
                </c:pt>
                <c:pt idx="4">
                  <c:v>287</c:v>
                </c:pt>
                <c:pt idx="5">
                  <c:v>254</c:v>
                </c:pt>
                <c:pt idx="6">
                  <c:v>270</c:v>
                </c:pt>
                <c:pt idx="7">
                  <c:v>258</c:v>
                </c:pt>
                <c:pt idx="8">
                  <c:v>273</c:v>
                </c:pt>
                <c:pt idx="9">
                  <c:v>251</c:v>
                </c:pt>
                <c:pt idx="10">
                  <c:v>269</c:v>
                </c:pt>
                <c:pt idx="11">
                  <c:v>283</c:v>
                </c:pt>
                <c:pt idx="12">
                  <c:v>244</c:v>
                </c:pt>
                <c:pt idx="13">
                  <c:v>203</c:v>
                </c:pt>
                <c:pt idx="14">
                  <c:v>210</c:v>
                </c:pt>
                <c:pt idx="15">
                  <c:v>205</c:v>
                </c:pt>
                <c:pt idx="16">
                  <c:v>147</c:v>
                </c:pt>
                <c:pt idx="17">
                  <c:v>156</c:v>
                </c:pt>
                <c:pt idx="18">
                  <c:v>121</c:v>
                </c:pt>
                <c:pt idx="19">
                  <c:v>137</c:v>
                </c:pt>
                <c:pt idx="20">
                  <c:v>100</c:v>
                </c:pt>
                <c:pt idx="21">
                  <c:v>111</c:v>
                </c:pt>
                <c:pt idx="22">
                  <c:v>100</c:v>
                </c:pt>
                <c:pt idx="23">
                  <c:v>101</c:v>
                </c:pt>
                <c:pt idx="24">
                  <c:v>95</c:v>
                </c:pt>
                <c:pt idx="25">
                  <c:v>83</c:v>
                </c:pt>
                <c:pt idx="26">
                  <c:v>73</c:v>
                </c:pt>
                <c:pt idx="27">
                  <c:v>63</c:v>
                </c:pt>
              </c:numCache>
            </c:numRef>
          </c:val>
          <c:extLst>
            <c:ext xmlns:c16="http://schemas.microsoft.com/office/drawing/2014/chart" uri="{C3380CC4-5D6E-409C-BE32-E72D297353CC}">
              <c16:uniqueId val="{00000003-7CDE-4F4D-B08D-379632A13635}"/>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tickLblSkip val="3"/>
        <c:noMultiLvlLbl val="0"/>
      </c:catAx>
      <c:valAx>
        <c:axId val="18699057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r>
                  <a:rPr lang="en-US" sz="2000" b="1" dirty="0">
                    <a:solidFill>
                      <a:schemeClr val="tx1">
                        <a:lumMod val="85000"/>
                        <a:lumOff val="15000"/>
                      </a:schemeClr>
                    </a:solidFill>
                  </a:rPr>
                  <a:t>Number</a:t>
                </a:r>
                <a:r>
                  <a:rPr lang="en-US" sz="2000" b="1" baseline="0" dirty="0">
                    <a:solidFill>
                      <a:schemeClr val="tx1">
                        <a:lumMod val="85000"/>
                        <a:lumOff val="15000"/>
                      </a:schemeClr>
                    </a:solidFill>
                  </a:rPr>
                  <a:t> </a:t>
                </a:r>
                <a:r>
                  <a:rPr lang="en-US" sz="2000" b="1" dirty="0">
                    <a:solidFill>
                      <a:schemeClr val="tx1">
                        <a:lumMod val="85000"/>
                        <a:lumOff val="15000"/>
                      </a:schemeClr>
                    </a:solidFill>
                  </a:rPr>
                  <a:t>of cases</a:t>
                </a:r>
              </a:p>
            </c:rich>
          </c:tx>
          <c:layout>
            <c:manualLayout>
              <c:xMode val="edge"/>
              <c:yMode val="edge"/>
              <c:x val="2.2362064266778982E-2"/>
              <c:y val="0.245724263594290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t"/>
      <c:layout>
        <c:manualLayout>
          <c:xMode val="edge"/>
          <c:yMode val="edge"/>
          <c:x val="0.78543759625508403"/>
          <c:y val="0.17629117172600547"/>
          <c:w val="0.21456240374491595"/>
          <c:h val="0.192775470164439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47402320658509E-2"/>
          <c:y val="6.4177859391757602E-2"/>
          <c:w val="0.92506760165499813"/>
          <c:h val="0.79018680314519463"/>
        </c:manualLayout>
      </c:layout>
      <c:lineChart>
        <c:grouping val="standard"/>
        <c:varyColors val="0"/>
        <c:ser>
          <c:idx val="27"/>
          <c:order val="27"/>
          <c:tx>
            <c:strRef>
              <c:f>Sheet1!$B$1</c:f>
              <c:strCache>
                <c:ptCount val="1"/>
                <c:pt idx="0">
                  <c:v> U.S.-born</c:v>
                </c:pt>
              </c:strCache>
            </c:strRef>
          </c:tx>
          <c:spPr>
            <a:ln w="31750" cap="rnd">
              <a:solidFill>
                <a:schemeClr val="accent2"/>
              </a:solidFill>
              <a:round/>
            </a:ln>
            <a:effectLst/>
          </c:spPr>
          <c:marker>
            <c:symbol val="none"/>
          </c:marker>
          <c:cat>
            <c:numRef>
              <c:f>Sheet1!$A$2:$A$28</c:f>
              <c:numCache>
                <c:formatCode>General</c:formatCode>
                <c:ptCount val="27"/>
                <c:pt idx="1">
                  <c:v>1995</c:v>
                </c:pt>
                <c:pt idx="6">
                  <c:v>2000</c:v>
                </c:pt>
                <c:pt idx="11">
                  <c:v>2005</c:v>
                </c:pt>
                <c:pt idx="16">
                  <c:v>2010</c:v>
                </c:pt>
                <c:pt idx="21">
                  <c:v>2015</c:v>
                </c:pt>
                <c:pt idx="26">
                  <c:v>2020</c:v>
                </c:pt>
              </c:numCache>
            </c:numRef>
          </c:cat>
          <c:val>
            <c:numRef>
              <c:f>Sheet1!$B$2:$B$28</c:f>
              <c:numCache>
                <c:formatCode>#,##0.0</c:formatCode>
                <c:ptCount val="27"/>
                <c:pt idx="0">
                  <c:v>2.1632967975961654</c:v>
                </c:pt>
                <c:pt idx="1">
                  <c:v>2.0322251316912023</c:v>
                </c:pt>
                <c:pt idx="2">
                  <c:v>1.7806659697615363</c:v>
                </c:pt>
                <c:pt idx="3">
                  <c:v>1.661929446420823</c:v>
                </c:pt>
                <c:pt idx="4">
                  <c:v>1.4104779486533543</c:v>
                </c:pt>
                <c:pt idx="5">
                  <c:v>1.2986600590202397</c:v>
                </c:pt>
                <c:pt idx="6">
                  <c:v>1.2077026382212668</c:v>
                </c:pt>
                <c:pt idx="7">
                  <c:v>1.1165537185926651</c:v>
                </c:pt>
                <c:pt idx="8">
                  <c:v>1.1729621517335997</c:v>
                </c:pt>
                <c:pt idx="9">
                  <c:v>1.0966388191010568</c:v>
                </c:pt>
                <c:pt idx="10">
                  <c:v>1.1352172762531358</c:v>
                </c:pt>
                <c:pt idx="11">
                  <c:v>1.0318233914737436</c:v>
                </c:pt>
                <c:pt idx="12">
                  <c:v>1.0237642470231878</c:v>
                </c:pt>
                <c:pt idx="13">
                  <c:v>0.959585665515713</c:v>
                </c:pt>
                <c:pt idx="14">
                  <c:v>0.97622013878979141</c:v>
                </c:pt>
                <c:pt idx="15">
                  <c:v>0.83759874912332732</c:v>
                </c:pt>
                <c:pt idx="16">
                  <c:v>0.79185086724732867</c:v>
                </c:pt>
                <c:pt idx="17">
                  <c:v>0.75167899480793021</c:v>
                </c:pt>
                <c:pt idx="18">
                  <c:v>0.58849464717038824</c:v>
                </c:pt>
                <c:pt idx="19">
                  <c:v>0.64206871177317026</c:v>
                </c:pt>
                <c:pt idx="20">
                  <c:v>0.58457307609040687</c:v>
                </c:pt>
                <c:pt idx="21">
                  <c:v>0.57381888875077858</c:v>
                </c:pt>
                <c:pt idx="22">
                  <c:v>0.48193030950710325</c:v>
                </c:pt>
                <c:pt idx="23">
                  <c:v>0.56438837443086121</c:v>
                </c:pt>
                <c:pt idx="24">
                  <c:v>0.49036672870538517</c:v>
                </c:pt>
                <c:pt idx="25">
                  <c:v>0.49708895883648746</c:v>
                </c:pt>
                <c:pt idx="26">
                  <c:v>0.43344763893647853</c:v>
                </c:pt>
              </c:numCache>
            </c:numRef>
          </c:val>
          <c:smooth val="0"/>
          <c:extLst>
            <c:ext xmlns:c16="http://schemas.microsoft.com/office/drawing/2014/chart" uri="{C3380CC4-5D6E-409C-BE32-E72D297353CC}">
              <c16:uniqueId val="{0000001C-E9AA-45E4-AF44-8C681BE044B2}"/>
            </c:ext>
          </c:extLst>
        </c:ser>
        <c:ser>
          <c:idx val="28"/>
          <c:order val="28"/>
          <c:tx>
            <c:strRef>
              <c:f>Sheet1!$C$1</c:f>
              <c:strCache>
                <c:ptCount val="1"/>
                <c:pt idx="0">
                  <c:v> Non-U.S.–born†</c:v>
                </c:pt>
              </c:strCache>
            </c:strRef>
          </c:tx>
          <c:spPr>
            <a:ln w="31750" cap="rnd">
              <a:solidFill>
                <a:schemeClr val="accent6"/>
              </a:solidFill>
              <a:round/>
            </a:ln>
            <a:effectLst/>
          </c:spPr>
          <c:marker>
            <c:symbol val="none"/>
          </c:marker>
          <c:cat>
            <c:numRef>
              <c:f>Sheet1!$A$2:$A$28</c:f>
              <c:numCache>
                <c:formatCode>General</c:formatCode>
                <c:ptCount val="27"/>
                <c:pt idx="1">
                  <c:v>1995</c:v>
                </c:pt>
                <c:pt idx="6">
                  <c:v>2000</c:v>
                </c:pt>
                <c:pt idx="11">
                  <c:v>2005</c:v>
                </c:pt>
                <c:pt idx="16">
                  <c:v>2010</c:v>
                </c:pt>
                <c:pt idx="21">
                  <c:v>2015</c:v>
                </c:pt>
                <c:pt idx="26">
                  <c:v>2020</c:v>
                </c:pt>
              </c:numCache>
            </c:numRef>
          </c:cat>
          <c:val>
            <c:numRef>
              <c:f>Sheet1!$C$2:$C$28</c:f>
              <c:numCache>
                <c:formatCode>0.0</c:formatCode>
                <c:ptCount val="27"/>
                <c:pt idx="0">
                  <c:v>23.748643374128498</c:v>
                </c:pt>
                <c:pt idx="1">
                  <c:v>24.811785387193886</c:v>
                </c:pt>
                <c:pt idx="2">
                  <c:v>17.676625063534196</c:v>
                </c:pt>
                <c:pt idx="3">
                  <c:v>15.701842258307888</c:v>
                </c:pt>
                <c:pt idx="4">
                  <c:v>13.135229253706951</c:v>
                </c:pt>
                <c:pt idx="5">
                  <c:v>14.370263135484969</c:v>
                </c:pt>
                <c:pt idx="6">
                  <c:v>12.639772366518123</c:v>
                </c:pt>
                <c:pt idx="7">
                  <c:v>14.081797188076587</c:v>
                </c:pt>
                <c:pt idx="8">
                  <c:v>11.70994192805599</c:v>
                </c:pt>
                <c:pt idx="9">
                  <c:v>12.962630999674248</c:v>
                </c:pt>
                <c:pt idx="10">
                  <c:v>14.118410057496352</c:v>
                </c:pt>
                <c:pt idx="11">
                  <c:v>12.112938256282966</c:v>
                </c:pt>
                <c:pt idx="12">
                  <c:v>9.6687891961044787</c:v>
                </c:pt>
                <c:pt idx="13">
                  <c:v>10.513330903585747</c:v>
                </c:pt>
                <c:pt idx="14">
                  <c:v>10.18763730213386</c:v>
                </c:pt>
                <c:pt idx="15">
                  <c:v>7.7739853891382094</c:v>
                </c:pt>
                <c:pt idx="16">
                  <c:v>8.0403460441239769</c:v>
                </c:pt>
                <c:pt idx="17">
                  <c:v>7.0068644108037743</c:v>
                </c:pt>
                <c:pt idx="18">
                  <c:v>8.1419722233943226</c:v>
                </c:pt>
                <c:pt idx="19">
                  <c:v>6.4346710370952351</c:v>
                </c:pt>
                <c:pt idx="20">
                  <c:v>6.8300210807677679</c:v>
                </c:pt>
                <c:pt idx="21">
                  <c:v>6.1676312841995156</c:v>
                </c:pt>
                <c:pt idx="22">
                  <c:v>6.1893171160968823</c:v>
                </c:pt>
                <c:pt idx="23">
                  <c:v>5.264735857118394</c:v>
                </c:pt>
                <c:pt idx="24">
                  <c:v>4.3979847691958787</c:v>
                </c:pt>
                <c:pt idx="25">
                  <c:v>4.1437412761474333</c:v>
                </c:pt>
                <c:pt idx="26">
                  <c:v>3.6724029990125313</c:v>
                </c:pt>
              </c:numCache>
            </c:numRef>
          </c:val>
          <c:smooth val="0"/>
          <c:extLst>
            <c:ext xmlns:c16="http://schemas.microsoft.com/office/drawing/2014/chart" uri="{C3380CC4-5D6E-409C-BE32-E72D297353CC}">
              <c16:uniqueId val="{0000001D-E9AA-45E4-AF44-8C681BE044B2}"/>
            </c:ext>
          </c:extLst>
        </c:ser>
        <c:dLbls>
          <c:showLegendKey val="0"/>
          <c:showVal val="0"/>
          <c:showCatName val="0"/>
          <c:showSerName val="0"/>
          <c:showPercent val="0"/>
          <c:showBubbleSize val="0"/>
        </c:dLbls>
        <c:smooth val="0"/>
        <c:axId val="1959371152"/>
        <c:axId val="9162944"/>
        <c:extLst>
          <c:ext xmlns:c15="http://schemas.microsoft.com/office/drawing/2012/chart" uri="{02D57815-91ED-43cb-92C2-25804820EDAC}">
            <c15:filteredLineSeries>
              <c15:ser>
                <c:idx val="0"/>
                <c:order val="0"/>
                <c:tx>
                  <c:strRef>
                    <c:extLst>
                      <c:ext uri="{02D57815-91ED-43cb-92C2-25804820EDAC}">
                        <c15:formulaRef>
                          <c15:sqref>Sheet1!#REF!</c15:sqref>
                        </c15:formulaRef>
                      </c:ext>
                    </c:extLst>
                    <c:strCache>
                      <c:ptCount val="1"/>
                      <c:pt idx="0">
                        <c:v>#REF!</c:v>
                      </c:pt>
                    </c:strCache>
                  </c:strRef>
                </c:tx>
                <c:spPr>
                  <a:ln w="28575" cap="rnd">
                    <a:solidFill>
                      <a:schemeClr val="accent1"/>
                    </a:solidFill>
                    <a:round/>
                  </a:ln>
                  <a:effectLst/>
                </c:spPr>
                <c:marker>
                  <c:symbol val="none"/>
                </c:marker>
                <c:cat>
                  <c:numRef>
                    <c:extLst>
                      <c:ex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0-E9AA-45E4-AF44-8C681BE044B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1-E9AA-45E4-AF44-8C681BE044B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Sheet1!$C$1:$C$4</c15:sqref>
                        </c15:formulaRef>
                      </c:ext>
                    </c:extLst>
                    <c:numCache>
                      <c:formatCode>0.0</c:formatCode>
                      <c:ptCount val="4"/>
                      <c:pt idx="0" formatCode="General">
                        <c:v>0</c:v>
                      </c:pt>
                      <c:pt idx="1">
                        <c:v>23.748643374128498</c:v>
                      </c:pt>
                      <c:pt idx="2">
                        <c:v>24.811785387193886</c:v>
                      </c:pt>
                      <c:pt idx="3">
                        <c:v>17.676625063534196</c:v>
                      </c:pt>
                    </c:numCache>
                  </c:numRef>
                </c:val>
                <c:smooth val="0"/>
                <c:extLst xmlns:c15="http://schemas.microsoft.com/office/drawing/2012/chart">
                  <c:ext xmlns:c16="http://schemas.microsoft.com/office/drawing/2014/chart" uri="{C3380CC4-5D6E-409C-BE32-E72D297353CC}">
                    <c16:uniqueId val="{00000002-E9AA-45E4-AF44-8C681BE044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4-E9AA-45E4-AF44-8C681BE044B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5-E9AA-45E4-AF44-8C681BE044B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6-E9AA-45E4-AF44-8C681BE044B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7-E9AA-45E4-AF44-8C681BE044B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8-E9AA-45E4-AF44-8C681BE044B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9-E9AA-45E4-AF44-8C681BE044B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A-E9AA-45E4-AF44-8C681BE044B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B-E9AA-45E4-AF44-8C681BE044B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C-E9AA-45E4-AF44-8C681BE044B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D-E9AA-45E4-AF44-8C681BE044B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E-E9AA-45E4-AF44-8C681BE044B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F-E9AA-45E4-AF44-8C681BE044B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0-E9AA-45E4-AF44-8C681BE044B2}"/>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1-E9AA-45E4-AF44-8C681BE044B2}"/>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2-E9AA-45E4-AF44-8C681BE044B2}"/>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3-E9AA-45E4-AF44-8C681BE044B2}"/>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4-E9AA-45E4-AF44-8C681BE044B2}"/>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5-E9AA-45E4-AF44-8C681BE044B2}"/>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6-E9AA-45E4-AF44-8C681BE044B2}"/>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7-E9AA-45E4-AF44-8C681BE044B2}"/>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8-E9AA-45E4-AF44-8C681BE044B2}"/>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9-E9AA-45E4-AF44-8C681BE044B2}"/>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2">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A-E9AA-45E4-AF44-8C681BE044B2}"/>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Sheet1!$A$2:$A$28</c15:sqref>
                        </c15:formulaRef>
                      </c:ext>
                    </c:extLst>
                    <c:numCache>
                      <c:formatCode>General</c:formatCode>
                      <c:ptCount val="27"/>
                      <c:pt idx="1">
                        <c:v>1995</c:v>
                      </c:pt>
                      <c:pt idx="6">
                        <c:v>2000</c:v>
                      </c:pt>
                      <c:pt idx="11">
                        <c:v>2005</c:v>
                      </c:pt>
                      <c:pt idx="16">
                        <c:v>2010</c:v>
                      </c:pt>
                      <c:pt idx="21">
                        <c:v>2015</c:v>
                      </c:pt>
                      <c:pt idx="26">
                        <c:v>2020</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1B-E9AA-45E4-AF44-8C681BE044B2}"/>
                  </c:ext>
                </c:extLst>
              </c15:ser>
            </c15:filteredLineSeries>
          </c:ext>
        </c:extLst>
      </c:lineChart>
      <c:catAx>
        <c:axId val="19593711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1"/>
        <c:noMultiLvlLbl val="0"/>
      </c:catAx>
      <c:valAx>
        <c:axId val="9162944"/>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valAx>
      <c:spPr>
        <a:noFill/>
        <a:ln>
          <a:noFill/>
        </a:ln>
        <a:effectLst/>
      </c:spPr>
    </c:plotArea>
    <c:legend>
      <c:legendPos val="r"/>
      <c:layout>
        <c:manualLayout>
          <c:xMode val="edge"/>
          <c:yMode val="edge"/>
          <c:x val="0.71503403029794266"/>
          <c:y val="0.26972907148584424"/>
          <c:w val="0.25294811986003118"/>
          <c:h val="0.114745586708203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8094953857129"/>
          <c:y val="0.13679896048719592"/>
          <c:w val="0.84737909620910612"/>
          <c:h val="0.66748448687604456"/>
        </c:manualLayout>
      </c:layout>
      <c:barChart>
        <c:barDir val="col"/>
        <c:grouping val="stacked"/>
        <c:varyColors val="0"/>
        <c:ser>
          <c:idx val="1"/>
          <c:order val="0"/>
          <c:tx>
            <c:strRef>
              <c:f>Sheet1!$A$2</c:f>
              <c:strCache>
                <c:ptCount val="1"/>
                <c:pt idx="0">
                  <c:v>U.S.-born with Non-U.S.–born parents/guardians†</c:v>
                </c:pt>
              </c:strCache>
            </c:strRef>
          </c:tx>
          <c:spPr>
            <a:solidFill>
              <a:srgbClr val="00788A"/>
            </a:solidFill>
            <a:ln w="12700">
              <a:noFill/>
            </a:ln>
            <a:effectLst/>
          </c:spPr>
          <c:invertIfNegative val="0"/>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Sheet1!$B$2:$K$2</c:f>
              <c:numCache>
                <c:formatCode>General</c:formatCode>
                <c:ptCount val="10"/>
                <c:pt idx="0">
                  <c:v>248</c:v>
                </c:pt>
                <c:pt idx="1">
                  <c:v>200</c:v>
                </c:pt>
                <c:pt idx="2">
                  <c:v>229</c:v>
                </c:pt>
                <c:pt idx="3">
                  <c:v>217</c:v>
                </c:pt>
                <c:pt idx="4">
                  <c:v>211</c:v>
                </c:pt>
                <c:pt idx="5">
                  <c:v>161</c:v>
                </c:pt>
                <c:pt idx="6">
                  <c:v>223</c:v>
                </c:pt>
                <c:pt idx="7">
                  <c:v>176</c:v>
                </c:pt>
                <c:pt idx="8">
                  <c:v>187</c:v>
                </c:pt>
                <c:pt idx="9">
                  <c:v>153</c:v>
                </c:pt>
              </c:numCache>
            </c:numRef>
          </c:val>
          <c:extLst>
            <c:ext xmlns:c16="http://schemas.microsoft.com/office/drawing/2014/chart" uri="{C3380CC4-5D6E-409C-BE32-E72D297353CC}">
              <c16:uniqueId val="{00000001-8673-4590-824C-0AC1870A709E}"/>
            </c:ext>
          </c:extLst>
        </c:ser>
        <c:ser>
          <c:idx val="2"/>
          <c:order val="1"/>
          <c:tx>
            <c:strRef>
              <c:f>Sheet1!$A$3</c:f>
              <c:strCache>
                <c:ptCount val="1"/>
                <c:pt idx="0">
                  <c:v>U.S.-born with U.S.-born parents/guardians*</c:v>
                </c:pt>
              </c:strCache>
            </c:strRef>
          </c:tx>
          <c:spPr>
            <a:solidFill>
              <a:srgbClr val="F6A01A"/>
            </a:solidFill>
            <a:ln w="19050">
              <a:noFill/>
            </a:ln>
            <a:effectLst/>
          </c:spPr>
          <c:invertIfNegative val="0"/>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Sheet1!$B$3:$K$3</c:f>
              <c:numCache>
                <c:formatCode>General</c:formatCode>
                <c:ptCount val="10"/>
                <c:pt idx="0">
                  <c:v>155</c:v>
                </c:pt>
                <c:pt idx="1">
                  <c:v>116</c:v>
                </c:pt>
                <c:pt idx="2">
                  <c:v>124</c:v>
                </c:pt>
                <c:pt idx="3">
                  <c:v>111</c:v>
                </c:pt>
                <c:pt idx="4">
                  <c:v>108</c:v>
                </c:pt>
                <c:pt idx="5">
                  <c:v>89</c:v>
                </c:pt>
                <c:pt idx="6">
                  <c:v>88</c:v>
                </c:pt>
                <c:pt idx="7">
                  <c:v>83</c:v>
                </c:pt>
                <c:pt idx="8">
                  <c:v>91</c:v>
                </c:pt>
                <c:pt idx="9">
                  <c:v>79</c:v>
                </c:pt>
              </c:numCache>
            </c:numRef>
          </c:val>
          <c:extLst>
            <c:ext xmlns:c16="http://schemas.microsoft.com/office/drawing/2014/chart" uri="{C3380CC4-5D6E-409C-BE32-E72D297353CC}">
              <c16:uniqueId val="{00000002-8673-4590-824C-0AC1870A709E}"/>
            </c:ext>
          </c:extLst>
        </c:ser>
        <c:ser>
          <c:idx val="3"/>
          <c:order val="2"/>
          <c:tx>
            <c:strRef>
              <c:f>Sheet1!$A$4</c:f>
              <c:strCache>
                <c:ptCount val="1"/>
                <c:pt idx="0">
                  <c:v>U.S.-born with parents/guardians with unknown origin</c:v>
                </c:pt>
              </c:strCache>
            </c:strRef>
          </c:tx>
          <c:spPr>
            <a:solidFill>
              <a:srgbClr val="86B2D8"/>
            </a:solidFill>
            <a:ln>
              <a:noFill/>
            </a:ln>
            <a:effectLst/>
          </c:spPr>
          <c:invertIfNegative val="0"/>
          <c:cat>
            <c:strRef>
              <c:f>Sheet1!$B$1:$K$1</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Sheet1!$B$4:$K$4</c:f>
              <c:numCache>
                <c:formatCode>General</c:formatCode>
                <c:ptCount val="10"/>
                <c:pt idx="0">
                  <c:v>52</c:v>
                </c:pt>
                <c:pt idx="1">
                  <c:v>34</c:v>
                </c:pt>
                <c:pt idx="2">
                  <c:v>29</c:v>
                </c:pt>
                <c:pt idx="3">
                  <c:v>19</c:v>
                </c:pt>
                <c:pt idx="4">
                  <c:v>21</c:v>
                </c:pt>
                <c:pt idx="5">
                  <c:v>36</c:v>
                </c:pt>
                <c:pt idx="6">
                  <c:v>23</c:v>
                </c:pt>
                <c:pt idx="7">
                  <c:v>31</c:v>
                </c:pt>
                <c:pt idx="8">
                  <c:v>15</c:v>
                </c:pt>
                <c:pt idx="9">
                  <c:v>22</c:v>
                </c:pt>
              </c:numCache>
            </c:numRef>
          </c:val>
          <c:extLst xmlns:c15="http://schemas.microsoft.com/office/drawing/2012/chart">
            <c:ext xmlns:c16="http://schemas.microsoft.com/office/drawing/2014/chart" uri="{C3380CC4-5D6E-409C-BE32-E72D297353CC}">
              <c16:uniqueId val="{00000003-8673-4590-824C-0AC1870A709E}"/>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numFmt formatCode="General" sourceLinked="1"/>
        <c:majorTickMark val="out"/>
        <c:minorTickMark val="none"/>
        <c:tickLblPos val="nextTo"/>
        <c:spPr>
          <a:solidFill>
            <a:srgbClr val="FFFFFF"/>
          </a:solid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rgbClr val="262626"/>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max val="500"/>
        </c:scaling>
        <c:delete val="0"/>
        <c:axPos val="l"/>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r>
                  <a:rPr lang="en-US" sz="2000" b="1" dirty="0">
                    <a:solidFill>
                      <a:srgbClr val="262626"/>
                    </a:solidFill>
                  </a:rPr>
                  <a:t>Number of cases</a:t>
                </a:r>
              </a:p>
            </c:rich>
          </c:tx>
          <c:layout>
            <c:manualLayout>
              <c:xMode val="edge"/>
              <c:yMode val="edge"/>
              <c:x val="9.057882754623053E-3"/>
              <c:y val="0.1884720027863448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solidFill>
            <a:srgbClr val="FFFFFF"/>
          </a:solidFill>
          <a:ln>
            <a:solidFill>
              <a:srgbClr val="7F7F7F">
                <a:lumMod val="50000"/>
              </a:srgbClr>
            </a:solidFill>
          </a:ln>
          <a:effectLst/>
        </c:spPr>
        <c:txPr>
          <a:bodyPr rot="0" spcFirstLastPara="1" vertOverflow="ellipsis" wrap="square" anchor="ctr" anchorCtr="1"/>
          <a:lstStyle/>
          <a:p>
            <a:pPr>
              <a:defRPr sz="1600" b="0" i="0" u="none" strike="noStrike" kern="1200" baseline="0">
                <a:solidFill>
                  <a:srgbClr val="262626"/>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t"/>
      <c:layout>
        <c:manualLayout>
          <c:xMode val="edge"/>
          <c:yMode val="edge"/>
          <c:x val="0.34513528210354139"/>
          <c:y val="0"/>
          <c:w val="0.65225099472730586"/>
          <c:h val="0.2218935296385217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343434"/>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175">
              <a:solidFill>
                <a:schemeClr val="tx2"/>
              </a:solidFill>
            </a:ln>
          </c:spPr>
          <c:dPt>
            <c:idx val="0"/>
            <c:bubble3D val="0"/>
            <c:spPr>
              <a:solidFill>
                <a:srgbClr val="00788A"/>
              </a:solidFill>
              <a:ln w="3175">
                <a:solidFill>
                  <a:schemeClr val="tx2"/>
                </a:solidFill>
              </a:ln>
              <a:effectLst/>
            </c:spPr>
            <c:extLst>
              <c:ext xmlns:c16="http://schemas.microsoft.com/office/drawing/2014/chart" uri="{C3380CC4-5D6E-409C-BE32-E72D297353CC}">
                <c16:uniqueId val="{00000001-E4E7-4210-9897-9F1ADA326143}"/>
              </c:ext>
            </c:extLst>
          </c:dPt>
          <c:dPt>
            <c:idx val="1"/>
            <c:bubble3D val="0"/>
            <c:spPr>
              <a:solidFill>
                <a:srgbClr val="F6A01A"/>
              </a:solidFill>
              <a:ln w="3175">
                <a:solidFill>
                  <a:schemeClr val="tx2"/>
                </a:solidFill>
              </a:ln>
              <a:effectLst/>
            </c:spPr>
            <c:extLst>
              <c:ext xmlns:c16="http://schemas.microsoft.com/office/drawing/2014/chart" uri="{C3380CC4-5D6E-409C-BE32-E72D297353CC}">
                <c16:uniqueId val="{00000002-E4E7-4210-9897-9F1ADA326143}"/>
              </c:ext>
            </c:extLst>
          </c:dPt>
          <c:dPt>
            <c:idx val="2"/>
            <c:bubble3D val="0"/>
            <c:spPr>
              <a:solidFill>
                <a:srgbClr val="86B2D8"/>
              </a:solidFill>
              <a:ln w="3175">
                <a:solidFill>
                  <a:schemeClr val="tx2"/>
                </a:solidFill>
              </a:ln>
              <a:effectLst/>
            </c:spPr>
            <c:extLst>
              <c:ext xmlns:c16="http://schemas.microsoft.com/office/drawing/2014/chart" uri="{C3380CC4-5D6E-409C-BE32-E72D297353CC}">
                <c16:uniqueId val="{00000003-E4E7-4210-9897-9F1ADA326143}"/>
              </c:ext>
            </c:extLst>
          </c:dPt>
          <c:dLbls>
            <c:dLbl>
              <c:idx val="0"/>
              <c:layout>
                <c:manualLayout>
                  <c:x val="-0.15174601565765258"/>
                  <c:y val="-0.12056184660406866"/>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2496767947689684E-2"/>
                      <c:h val="0.10763392691219838"/>
                    </c:manualLayout>
                  </c15:layout>
                </c:ext>
                <c:ext xmlns:c16="http://schemas.microsoft.com/office/drawing/2014/chart" uri="{C3380CC4-5D6E-409C-BE32-E72D297353CC}">
                  <c16:uniqueId val="{00000001-E4E7-4210-9897-9F1ADA326143}"/>
                </c:ext>
              </c:extLst>
            </c:dLbl>
            <c:dLbl>
              <c:idx val="1"/>
              <c:layout>
                <c:manualLayout>
                  <c:x val="0.13917696199607463"/>
                  <c:y val="-6.6395041705340462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5290457942498893E-2"/>
                      <c:h val="0.1076069872503061"/>
                    </c:manualLayout>
                  </c15:layout>
                </c:ext>
                <c:ext xmlns:c16="http://schemas.microsoft.com/office/drawing/2014/chart" uri="{C3380CC4-5D6E-409C-BE32-E72D297353CC}">
                  <c16:uniqueId val="{00000002-E4E7-4210-9897-9F1ADA326143}"/>
                </c:ext>
              </c:extLst>
            </c:dLbl>
            <c:dLbl>
              <c:idx val="2"/>
              <c:layout>
                <c:manualLayout>
                  <c:x val="6.0359359684861565E-2"/>
                  <c:y val="0.16432008908048196"/>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5187361620150013E-2"/>
                      <c:h val="0.10623506002431053"/>
                    </c:manualLayout>
                  </c15:layout>
                </c:ext>
                <c:ext xmlns:c16="http://schemas.microsoft.com/office/drawing/2014/chart" uri="{C3380CC4-5D6E-409C-BE32-E72D297353CC}">
                  <c16:uniqueId val="{00000003-E4E7-4210-9897-9F1ADA32614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1"/>
            <c:showVal val="0"/>
            <c:showCatName val="1"/>
            <c:showSerName val="1"/>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Non-US–born parents/guardians†</c:v>
                </c:pt>
                <c:pt idx="1">
                  <c:v>U.S.-born parents/guardians*</c:v>
                </c:pt>
                <c:pt idx="2">
                  <c:v>Parents/guardians with unknown origin</c:v>
                </c:pt>
              </c:strCache>
            </c:strRef>
          </c:cat>
          <c:val>
            <c:numRef>
              <c:f>Sheet1!$B$2:$B$4</c:f>
              <c:numCache>
                <c:formatCode>General</c:formatCode>
                <c:ptCount val="3"/>
                <c:pt idx="0">
                  <c:v>153</c:v>
                </c:pt>
                <c:pt idx="1">
                  <c:v>79</c:v>
                </c:pt>
                <c:pt idx="2">
                  <c:v>22</c:v>
                </c:pt>
              </c:numCache>
            </c:numRef>
          </c:val>
          <c:extLst>
            <c:ext xmlns:c16="http://schemas.microsoft.com/office/drawing/2014/chart" uri="{C3380CC4-5D6E-409C-BE32-E72D297353CC}">
              <c16:uniqueId val="{00000000-E4E7-4210-9897-9F1ADA3261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8611969196859"/>
          <c:y val="2.8317200871009449E-2"/>
          <c:w val="0.85799546546870409"/>
          <c:h val="0.79151707659652204"/>
        </c:manualLayout>
      </c:layout>
      <c:barChart>
        <c:barDir val="col"/>
        <c:grouping val="stacked"/>
        <c:varyColors val="0"/>
        <c:ser>
          <c:idx val="0"/>
          <c:order val="0"/>
          <c:tx>
            <c:strRef>
              <c:f>Sheet1!$B$1</c:f>
              <c:strCache>
                <c:ptCount val="1"/>
                <c:pt idx="0">
                  <c:v>Positive Culture</c:v>
                </c:pt>
              </c:strCache>
            </c:strRef>
          </c:tx>
          <c:spPr>
            <a:solidFill>
              <a:srgbClr val="259393"/>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Sheet1!$B$2:$B$29</c:f>
              <c:numCache>
                <c:formatCode>#,##0</c:formatCode>
                <c:ptCount val="28"/>
                <c:pt idx="0">
                  <c:v>20309</c:v>
                </c:pt>
                <c:pt idx="1">
                  <c:v>19509</c:v>
                </c:pt>
                <c:pt idx="2">
                  <c:v>18266</c:v>
                </c:pt>
                <c:pt idx="3">
                  <c:v>17156</c:v>
                </c:pt>
                <c:pt idx="4">
                  <c:v>15981</c:v>
                </c:pt>
                <c:pt idx="5">
                  <c:v>14791</c:v>
                </c:pt>
                <c:pt idx="6">
                  <c:v>13995</c:v>
                </c:pt>
                <c:pt idx="7">
                  <c:v>13013</c:v>
                </c:pt>
                <c:pt idx="8">
                  <c:v>12754</c:v>
                </c:pt>
                <c:pt idx="9">
                  <c:v>11978</c:v>
                </c:pt>
                <c:pt idx="10">
                  <c:v>11686</c:v>
                </c:pt>
                <c:pt idx="11">
                  <c:v>11330</c:v>
                </c:pt>
                <c:pt idx="12">
                  <c:v>10955</c:v>
                </c:pt>
                <c:pt idx="13">
                  <c:v>10747</c:v>
                </c:pt>
                <c:pt idx="14">
                  <c:v>10434</c:v>
                </c:pt>
                <c:pt idx="15">
                  <c:v>10024</c:v>
                </c:pt>
                <c:pt idx="16">
                  <c:v>8866</c:v>
                </c:pt>
                <c:pt idx="17">
                  <c:v>8391</c:v>
                </c:pt>
                <c:pt idx="18">
                  <c:v>8063</c:v>
                </c:pt>
                <c:pt idx="19">
                  <c:v>7616</c:v>
                </c:pt>
                <c:pt idx="20">
                  <c:v>7355</c:v>
                </c:pt>
                <c:pt idx="21">
                  <c:v>7217</c:v>
                </c:pt>
                <c:pt idx="22">
                  <c:v>7409</c:v>
                </c:pt>
                <c:pt idx="23">
                  <c:v>7171</c:v>
                </c:pt>
                <c:pt idx="24">
                  <c:v>7130</c:v>
                </c:pt>
                <c:pt idx="25">
                  <c:v>7102</c:v>
                </c:pt>
                <c:pt idx="26">
                  <c:v>7100</c:v>
                </c:pt>
                <c:pt idx="27">
                  <c:v>5691</c:v>
                </c:pt>
              </c:numCache>
            </c:numRef>
          </c:val>
          <c:extLst>
            <c:ext xmlns:c16="http://schemas.microsoft.com/office/drawing/2014/chart" uri="{C3380CC4-5D6E-409C-BE32-E72D297353CC}">
              <c16:uniqueId val="{00000000-31C7-498C-A3F4-621537F3BF30}"/>
            </c:ext>
          </c:extLst>
        </c:ser>
        <c:ser>
          <c:idx val="1"/>
          <c:order val="1"/>
          <c:tx>
            <c:strRef>
              <c:f>Sheet1!$C$1</c:f>
              <c:strCache>
                <c:ptCount val="1"/>
                <c:pt idx="0">
                  <c:v>Positive NAA* Test</c:v>
                </c:pt>
              </c:strCache>
            </c:strRef>
          </c:tx>
          <c:spPr>
            <a:solidFill>
              <a:schemeClr val="accent6"/>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2</c:v>
                </c:pt>
                <c:pt idx="13">
                  <c:v>0</c:v>
                </c:pt>
                <c:pt idx="14">
                  <c:v>0</c:v>
                </c:pt>
                <c:pt idx="15" formatCode="#,##0">
                  <c:v>18</c:v>
                </c:pt>
                <c:pt idx="16" formatCode="#,##0">
                  <c:v>57</c:v>
                </c:pt>
                <c:pt idx="17" formatCode="#,##0">
                  <c:v>107</c:v>
                </c:pt>
                <c:pt idx="18" formatCode="#,##0">
                  <c:v>121</c:v>
                </c:pt>
                <c:pt idx="19" formatCode="#,##0">
                  <c:v>118</c:v>
                </c:pt>
                <c:pt idx="20" formatCode="#,##0">
                  <c:v>149</c:v>
                </c:pt>
                <c:pt idx="21" formatCode="#,##0">
                  <c:v>161</c:v>
                </c:pt>
                <c:pt idx="22" formatCode="#,##0">
                  <c:v>174</c:v>
                </c:pt>
                <c:pt idx="23" formatCode="#,##0">
                  <c:v>183</c:v>
                </c:pt>
                <c:pt idx="24" formatCode="#,##0">
                  <c:v>193</c:v>
                </c:pt>
                <c:pt idx="25" formatCode="#,##0">
                  <c:v>234</c:v>
                </c:pt>
                <c:pt idx="26" formatCode="#,##0">
                  <c:v>190</c:v>
                </c:pt>
                <c:pt idx="27" formatCode="#,##0">
                  <c:v>203</c:v>
                </c:pt>
              </c:numCache>
            </c:numRef>
          </c:val>
          <c:extLst>
            <c:ext xmlns:c16="http://schemas.microsoft.com/office/drawing/2014/chart" uri="{C3380CC4-5D6E-409C-BE32-E72D297353CC}">
              <c16:uniqueId val="{00000001-31C7-498C-A3F4-621537F3BF30}"/>
            </c:ext>
          </c:extLst>
        </c:ser>
        <c:ser>
          <c:idx val="2"/>
          <c:order val="2"/>
          <c:tx>
            <c:strRef>
              <c:f>Sheet1!$D$1</c:f>
              <c:strCache>
                <c:ptCount val="1"/>
                <c:pt idx="0">
                  <c:v>Positive Smear</c:v>
                </c:pt>
              </c:strCache>
            </c:strRef>
          </c:tx>
          <c:spPr>
            <a:solidFill>
              <a:schemeClr val="accent5"/>
            </a:solidFill>
            <a:ln w="2540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Sheet1!$D$2:$D$29</c:f>
              <c:numCache>
                <c:formatCode>#,##0</c:formatCode>
                <c:ptCount val="28"/>
                <c:pt idx="0">
                  <c:v>185</c:v>
                </c:pt>
                <c:pt idx="1">
                  <c:v>189</c:v>
                </c:pt>
                <c:pt idx="2">
                  <c:v>189</c:v>
                </c:pt>
                <c:pt idx="3">
                  <c:v>131</c:v>
                </c:pt>
                <c:pt idx="4">
                  <c:v>155</c:v>
                </c:pt>
                <c:pt idx="5">
                  <c:v>155</c:v>
                </c:pt>
                <c:pt idx="6">
                  <c:v>172</c:v>
                </c:pt>
                <c:pt idx="7">
                  <c:v>148</c:v>
                </c:pt>
                <c:pt idx="8">
                  <c:v>123</c:v>
                </c:pt>
                <c:pt idx="9">
                  <c:v>104</c:v>
                </c:pt>
                <c:pt idx="10">
                  <c:v>116</c:v>
                </c:pt>
                <c:pt idx="11">
                  <c:v>80</c:v>
                </c:pt>
                <c:pt idx="12">
                  <c:v>96</c:v>
                </c:pt>
                <c:pt idx="13">
                  <c:v>93</c:v>
                </c:pt>
                <c:pt idx="14">
                  <c:v>69</c:v>
                </c:pt>
                <c:pt idx="15">
                  <c:v>60</c:v>
                </c:pt>
                <c:pt idx="16">
                  <c:v>73</c:v>
                </c:pt>
                <c:pt idx="17">
                  <c:v>69</c:v>
                </c:pt>
                <c:pt idx="18">
                  <c:v>61</c:v>
                </c:pt>
                <c:pt idx="19">
                  <c:v>38</c:v>
                </c:pt>
                <c:pt idx="20">
                  <c:v>47</c:v>
                </c:pt>
                <c:pt idx="21">
                  <c:v>45</c:v>
                </c:pt>
                <c:pt idx="22">
                  <c:v>44</c:v>
                </c:pt>
                <c:pt idx="23">
                  <c:v>37</c:v>
                </c:pt>
                <c:pt idx="24">
                  <c:v>32</c:v>
                </c:pt>
                <c:pt idx="25">
                  <c:v>35</c:v>
                </c:pt>
                <c:pt idx="26">
                  <c:v>32</c:v>
                </c:pt>
                <c:pt idx="27">
                  <c:v>26</c:v>
                </c:pt>
              </c:numCache>
            </c:numRef>
          </c:val>
          <c:extLst>
            <c:ext xmlns:c16="http://schemas.microsoft.com/office/drawing/2014/chart" uri="{C3380CC4-5D6E-409C-BE32-E72D297353CC}">
              <c16:uniqueId val="{00000002-31C7-498C-A3F4-621537F3BF30}"/>
            </c:ext>
          </c:extLst>
        </c:ser>
        <c:ser>
          <c:idx val="3"/>
          <c:order val="3"/>
          <c:tx>
            <c:strRef>
              <c:f>Sheet1!$E$1</c:f>
              <c:strCache>
                <c:ptCount val="1"/>
                <c:pt idx="0">
                  <c:v>Clinical Case</c:v>
                </c:pt>
              </c:strCache>
            </c:strRef>
          </c:tx>
          <c:spPr>
            <a:solidFill>
              <a:schemeClr val="accent4"/>
            </a:solidFill>
            <a:ln w="2540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Sheet1!$E$2:$E$29</c:f>
              <c:numCache>
                <c:formatCode>#,##0</c:formatCode>
                <c:ptCount val="28"/>
                <c:pt idx="0">
                  <c:v>3088</c:v>
                </c:pt>
                <c:pt idx="1">
                  <c:v>2917</c:v>
                </c:pt>
                <c:pt idx="2">
                  <c:v>2749</c:v>
                </c:pt>
                <c:pt idx="3">
                  <c:v>2607</c:v>
                </c:pt>
                <c:pt idx="4">
                  <c:v>2411</c:v>
                </c:pt>
                <c:pt idx="5">
                  <c:v>2253</c:v>
                </c:pt>
                <c:pt idx="6">
                  <c:v>2103</c:v>
                </c:pt>
                <c:pt idx="7">
                  <c:v>1950</c:v>
                </c:pt>
                <c:pt idx="8">
                  <c:v>1886</c:v>
                </c:pt>
                <c:pt idx="9">
                  <c:v>1822</c:v>
                </c:pt>
                <c:pt idx="10">
                  <c:v>1783</c:v>
                </c:pt>
                <c:pt idx="11">
                  <c:v>1824</c:v>
                </c:pt>
                <c:pt idx="12">
                  <c:v>1797</c:v>
                </c:pt>
                <c:pt idx="13">
                  <c:v>1629</c:v>
                </c:pt>
                <c:pt idx="14">
                  <c:v>1496</c:v>
                </c:pt>
                <c:pt idx="15">
                  <c:v>1547</c:v>
                </c:pt>
                <c:pt idx="16">
                  <c:v>1777</c:v>
                </c:pt>
                <c:pt idx="17">
                  <c:v>1864</c:v>
                </c:pt>
                <c:pt idx="18">
                  <c:v>1673</c:v>
                </c:pt>
                <c:pt idx="19">
                  <c:v>1643</c:v>
                </c:pt>
                <c:pt idx="20">
                  <c:v>1507</c:v>
                </c:pt>
                <c:pt idx="21">
                  <c:v>1495</c:v>
                </c:pt>
                <c:pt idx="22">
                  <c:v>1467</c:v>
                </c:pt>
                <c:pt idx="23">
                  <c:v>1411</c:v>
                </c:pt>
                <c:pt idx="24">
                  <c:v>1326</c:v>
                </c:pt>
                <c:pt idx="25">
                  <c:v>1261</c:v>
                </c:pt>
                <c:pt idx="26">
                  <c:v>1212</c:v>
                </c:pt>
                <c:pt idx="27">
                  <c:v>943</c:v>
                </c:pt>
              </c:numCache>
            </c:numRef>
          </c:val>
          <c:extLst>
            <c:ext xmlns:c16="http://schemas.microsoft.com/office/drawing/2014/chart" uri="{C3380CC4-5D6E-409C-BE32-E72D297353CC}">
              <c16:uniqueId val="{00000003-31C7-498C-A3F4-621537F3BF30}"/>
            </c:ext>
          </c:extLst>
        </c:ser>
        <c:ser>
          <c:idx val="4"/>
          <c:order val="4"/>
          <c:tx>
            <c:strRef>
              <c:f>Sheet1!$F$1</c:f>
              <c:strCache>
                <c:ptCount val="1"/>
                <c:pt idx="0">
                  <c:v>Provider Diagnosis</c:v>
                </c:pt>
              </c:strCache>
            </c:strRef>
          </c:tx>
          <c:spPr>
            <a:solidFill>
              <a:srgbClr val="9A4E9E"/>
            </a:solidFill>
            <a:ln w="25400">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Sheet1!$F$2:$F$29</c:f>
              <c:numCache>
                <c:formatCode>#,##0</c:formatCode>
                <c:ptCount val="28"/>
                <c:pt idx="0">
                  <c:v>1523</c:v>
                </c:pt>
                <c:pt idx="1">
                  <c:v>1593</c:v>
                </c:pt>
                <c:pt idx="2">
                  <c:v>1523</c:v>
                </c:pt>
                <c:pt idx="3">
                  <c:v>1318</c:v>
                </c:pt>
                <c:pt idx="4">
                  <c:v>1206</c:v>
                </c:pt>
                <c:pt idx="5">
                  <c:v>1089</c:v>
                </c:pt>
                <c:pt idx="6">
                  <c:v>1230</c:v>
                </c:pt>
                <c:pt idx="7">
                  <c:v>1197</c:v>
                </c:pt>
                <c:pt idx="8">
                  <c:v>1186</c:v>
                </c:pt>
                <c:pt idx="9">
                  <c:v>1156</c:v>
                </c:pt>
                <c:pt idx="10">
                  <c:v>1253</c:v>
                </c:pt>
                <c:pt idx="11">
                  <c:v>1268</c:v>
                </c:pt>
                <c:pt idx="12">
                  <c:v>1213</c:v>
                </c:pt>
                <c:pt idx="13">
                  <c:v>1261</c:v>
                </c:pt>
                <c:pt idx="14">
                  <c:v>1289</c:v>
                </c:pt>
                <c:pt idx="15">
                  <c:v>1244</c:v>
                </c:pt>
                <c:pt idx="16">
                  <c:v>726</c:v>
                </c:pt>
                <c:pt idx="17">
                  <c:v>645</c:v>
                </c:pt>
                <c:pt idx="18">
                  <c:v>562</c:v>
                </c:pt>
                <c:pt idx="19">
                  <c:v>510</c:v>
                </c:pt>
                <c:pt idx="20">
                  <c:v>487</c:v>
                </c:pt>
                <c:pt idx="21">
                  <c:v>465</c:v>
                </c:pt>
                <c:pt idx="22">
                  <c:v>442</c:v>
                </c:pt>
                <c:pt idx="23">
                  <c:v>440</c:v>
                </c:pt>
                <c:pt idx="24">
                  <c:v>390</c:v>
                </c:pt>
                <c:pt idx="25">
                  <c:v>374</c:v>
                </c:pt>
                <c:pt idx="26">
                  <c:v>370</c:v>
                </c:pt>
                <c:pt idx="27">
                  <c:v>311</c:v>
                </c:pt>
              </c:numCache>
            </c:numRef>
          </c:val>
          <c:extLst>
            <c:ext xmlns:c16="http://schemas.microsoft.com/office/drawing/2014/chart" uri="{C3380CC4-5D6E-409C-BE32-E72D297353CC}">
              <c16:uniqueId val="{00000004-31C7-498C-A3F4-621537F3BF30}"/>
            </c:ext>
          </c:extLst>
        </c:ser>
        <c:dLbls>
          <c:showLegendKey val="0"/>
          <c:showVal val="0"/>
          <c:showCatName val="0"/>
          <c:showSerName val="0"/>
          <c:showPercent val="0"/>
          <c:showBubbleSize val="0"/>
        </c:dLbls>
        <c:gapWidth val="10"/>
        <c:overlap val="100"/>
        <c:axId val="1570418271"/>
        <c:axId val="1322347327"/>
      </c:barChart>
      <c:catAx>
        <c:axId val="1570418271"/>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322347327"/>
        <c:crosses val="autoZero"/>
        <c:auto val="1"/>
        <c:lblAlgn val="ctr"/>
        <c:lblOffset val="100"/>
        <c:tickLblSkip val="1"/>
        <c:noMultiLvlLbl val="0"/>
      </c:catAx>
      <c:valAx>
        <c:axId val="1322347327"/>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dirty="0">
                    <a:solidFill>
                      <a:schemeClr val="tx1">
                        <a:lumMod val="85000"/>
                        <a:lumOff val="15000"/>
                      </a:schemeClr>
                    </a:solidFill>
                    <a:effectLst/>
                    <a:latin typeface="Calibri" panose="020F0502020204030204" pitchFamily="34" charset="0"/>
                    <a:cs typeface="Calibri" panose="020F0502020204030204" pitchFamily="34" charset="0"/>
                  </a:rPr>
                  <a:t>Number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6.3148072876007032E-3"/>
              <c:y val="0.259876996730764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570418271"/>
        <c:crosses val="autoZero"/>
        <c:crossBetween val="between"/>
      </c:valAx>
      <c:spPr>
        <a:noFill/>
        <a:ln>
          <a:noFill/>
        </a:ln>
        <a:effectLst/>
      </c:spPr>
    </c:plotArea>
    <c:legend>
      <c:legendPos val="t"/>
      <c:layout>
        <c:manualLayout>
          <c:xMode val="edge"/>
          <c:yMode val="edge"/>
          <c:x val="0.73380809016519988"/>
          <c:y val="9.3754044865327818E-2"/>
          <c:w val="0.26619190983480007"/>
          <c:h val="0.361732697006793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4638107392606"/>
          <c:y val="9.6365540140253225E-2"/>
          <c:w val="0.40846170938052345"/>
          <c:h val="0.81291318103901522"/>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259393"/>
              </a:solidFill>
              <a:ln w="3175">
                <a:solidFill>
                  <a:schemeClr val="tx2"/>
                </a:solidFill>
              </a:ln>
              <a:effectLst/>
            </c:spPr>
            <c:extLst>
              <c:ext xmlns:c16="http://schemas.microsoft.com/office/drawing/2014/chart" uri="{C3380CC4-5D6E-409C-BE32-E72D297353CC}">
                <c16:uniqueId val="{00000001-A7E6-4CED-BC1A-1C20623A5B6C}"/>
              </c:ext>
            </c:extLst>
          </c:dPt>
          <c:dPt>
            <c:idx val="1"/>
            <c:bubble3D val="0"/>
            <c:spPr>
              <a:solidFill>
                <a:schemeClr val="accent6"/>
              </a:solidFill>
              <a:ln w="3175">
                <a:solidFill>
                  <a:schemeClr val="tx2"/>
                </a:solidFill>
              </a:ln>
              <a:effectLst/>
            </c:spPr>
            <c:extLst>
              <c:ext xmlns:c16="http://schemas.microsoft.com/office/drawing/2014/chart" uri="{C3380CC4-5D6E-409C-BE32-E72D297353CC}">
                <c16:uniqueId val="{00000002-A7E6-4CED-BC1A-1C20623A5B6C}"/>
              </c:ext>
            </c:extLst>
          </c:dPt>
          <c:dPt>
            <c:idx val="2"/>
            <c:bubble3D val="0"/>
            <c:spPr>
              <a:solidFill>
                <a:schemeClr val="accent5"/>
              </a:solidFill>
              <a:ln w="3175">
                <a:solidFill>
                  <a:schemeClr val="tx2"/>
                </a:solidFill>
              </a:ln>
              <a:effectLst/>
            </c:spPr>
            <c:extLst>
              <c:ext xmlns:c16="http://schemas.microsoft.com/office/drawing/2014/chart" uri="{C3380CC4-5D6E-409C-BE32-E72D297353CC}">
                <c16:uniqueId val="{00000003-A7E6-4CED-BC1A-1C20623A5B6C}"/>
              </c:ext>
            </c:extLst>
          </c:dPt>
          <c:dPt>
            <c:idx val="3"/>
            <c:bubble3D val="0"/>
            <c:spPr>
              <a:solidFill>
                <a:schemeClr val="accent4"/>
              </a:solidFill>
              <a:ln w="3175">
                <a:solidFill>
                  <a:schemeClr val="tx2"/>
                </a:solidFill>
              </a:ln>
              <a:effectLst/>
            </c:spPr>
            <c:extLst>
              <c:ext xmlns:c16="http://schemas.microsoft.com/office/drawing/2014/chart" uri="{C3380CC4-5D6E-409C-BE32-E72D297353CC}">
                <c16:uniqueId val="{00000004-A7E6-4CED-BC1A-1C20623A5B6C}"/>
              </c:ext>
            </c:extLst>
          </c:dPt>
          <c:dPt>
            <c:idx val="4"/>
            <c:bubble3D val="0"/>
            <c:spPr>
              <a:solidFill>
                <a:srgbClr val="9A4E9E"/>
              </a:solidFill>
              <a:ln w="3175">
                <a:solidFill>
                  <a:schemeClr val="tx2"/>
                </a:solidFill>
              </a:ln>
              <a:effectLst/>
            </c:spPr>
            <c:extLst>
              <c:ext xmlns:c16="http://schemas.microsoft.com/office/drawing/2014/chart" uri="{C3380CC4-5D6E-409C-BE32-E72D297353CC}">
                <c16:uniqueId val="{00000005-A7E6-4CED-BC1A-1C20623A5B6C}"/>
              </c:ext>
            </c:extLst>
          </c:dPt>
          <c:dLbls>
            <c:dLbl>
              <c:idx val="0"/>
              <c:layout>
                <c:manualLayout>
                  <c:x val="0.2911218151630563"/>
                  <c:y val="-2.072288321312242E-2"/>
                </c:manualLayout>
              </c:layout>
              <c:tx>
                <c:rich>
                  <a:bodyPr rot="0" spcFirstLastPara="1" vertOverflow="ellipsis" vert="horz" wrap="square" anchor="ctr" anchorCtr="1"/>
                  <a:lstStyle/>
                  <a:p>
                    <a:pPr algn="ctr">
                      <a:defRPr sz="1800" b="1" i="0" u="none" strike="noStrike" kern="1200" baseline="0">
                        <a:solidFill>
                          <a:schemeClr val="bg1"/>
                        </a:solidFill>
                        <a:latin typeface="Calibri" panose="020F0502020204030204" pitchFamily="34" charset="0"/>
                        <a:ea typeface="+mn-ea"/>
                        <a:cs typeface="Calibri" panose="020F0502020204030204" pitchFamily="34" charset="0"/>
                      </a:defRPr>
                    </a:pPr>
                    <a:fld id="{9145378E-D7CD-493D-9D78-5E0F3291B739}" type="CATEGORYNAME">
                      <a:rPr lang="en-US" sz="1800" b="1">
                        <a:solidFill>
                          <a:schemeClr val="bg1"/>
                        </a:solidFill>
                        <a:latin typeface="Calibri" panose="020F0502020204030204" pitchFamily="34" charset="0"/>
                        <a:cs typeface="Calibri" panose="020F0502020204030204" pitchFamily="34" charset="0"/>
                      </a:rPr>
                      <a:pPr algn="ctr">
                        <a:defRPr sz="1800" b="1">
                          <a:solidFill>
                            <a:schemeClr val="bg1"/>
                          </a:solidFill>
                          <a:latin typeface="Calibri" panose="020F0502020204030204" pitchFamily="34" charset="0"/>
                          <a:cs typeface="Calibri" panose="020F0502020204030204" pitchFamily="34" charset="0"/>
                        </a:defRPr>
                      </a:pPr>
                      <a:t>[CATEGORY NAME]</a:t>
                    </a:fld>
                    <a:r>
                      <a:rPr lang="en-US" sz="1800" b="1" dirty="0">
                        <a:solidFill>
                          <a:schemeClr val="bg1"/>
                        </a:solidFill>
                        <a:latin typeface="Calibri" panose="020F0502020204030204" pitchFamily="34" charset="0"/>
                        <a:cs typeface="Calibri" panose="020F0502020204030204" pitchFamily="34" charset="0"/>
                      </a:rPr>
                      <a:t>, </a:t>
                    </a:r>
                    <a:fld id="{AB57BE9C-4B68-481C-85F0-ACF9181403C4}" type="PERCENTAGE">
                      <a:rPr lang="en-US" sz="1800" b="1">
                        <a:solidFill>
                          <a:schemeClr val="bg1"/>
                        </a:solidFill>
                        <a:latin typeface="Calibri" panose="020F0502020204030204" pitchFamily="34" charset="0"/>
                        <a:cs typeface="Calibri" panose="020F0502020204030204" pitchFamily="34" charset="0"/>
                      </a:rPr>
                      <a:pPr algn="ctr">
                        <a:defRPr sz="1800" b="1">
                          <a:solidFill>
                            <a:schemeClr val="bg1"/>
                          </a:solidFill>
                          <a:latin typeface="Calibri" panose="020F0502020204030204" pitchFamily="34" charset="0"/>
                          <a:cs typeface="Calibri" panose="020F0502020204030204" pitchFamily="34" charset="0"/>
                        </a:defRPr>
                      </a:pPr>
                      <a:t>[PERCENTAGE]</a:t>
                    </a:fld>
                    <a:endParaRPr lang="en-US" sz="1800" b="1" dirty="0">
                      <a:solidFill>
                        <a:schemeClr val="bg1"/>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anchor="ctr" anchorCtr="1"/>
                <a:lstStyle/>
                <a:p>
                  <a:pPr algn="ct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46466490474101"/>
                      <c:h val="0.14627103209540313"/>
                    </c:manualLayout>
                  </c15:layout>
                  <c15:dlblFieldTable/>
                  <c15:showDataLabelsRange val="0"/>
                </c:ext>
                <c:ext xmlns:c16="http://schemas.microsoft.com/office/drawing/2014/chart" uri="{C3380CC4-5D6E-409C-BE32-E72D297353CC}">
                  <c16:uniqueId val="{00000001-A7E6-4CED-BC1A-1C20623A5B6C}"/>
                </c:ext>
              </c:extLst>
            </c:dLbl>
            <c:dLbl>
              <c:idx val="1"/>
              <c:layout>
                <c:manualLayout>
                  <c:x val="-2.6942389050603442E-2"/>
                  <c:y val="1.1423962689210528E-2"/>
                </c:manualLayout>
              </c:layout>
              <c:tx>
                <c:rich>
                  <a:bodyPr rot="0" spcFirstLastPara="1" vertOverflow="ellipsis" vert="horz" wrap="square" anchor="ctr" anchorCtr="1"/>
                  <a:lstStyle/>
                  <a:p>
                    <a:pPr algn="ctr">
                      <a:defRPr sz="1800" b="1" i="0" u="none" strike="noStrike" kern="1200" baseline="0">
                        <a:solidFill>
                          <a:schemeClr val="accent6"/>
                        </a:solidFill>
                        <a:latin typeface="+mn-lt"/>
                        <a:ea typeface="+mn-ea"/>
                        <a:cs typeface="+mn-cs"/>
                      </a:defRPr>
                    </a:pPr>
                    <a:fld id="{9145378E-D7CD-493D-9D78-5E0F3291B739}" type="CATEGORYNAME">
                      <a:rPr lang="en-US" sz="1800" b="1">
                        <a:solidFill>
                          <a:schemeClr val="accent6"/>
                        </a:solidFill>
                        <a:latin typeface="Calibri" panose="020F0502020204030204" pitchFamily="34" charset="0"/>
                        <a:cs typeface="Calibri" panose="020F0502020204030204" pitchFamily="34" charset="0"/>
                      </a:rPr>
                      <a:pPr algn="ctr">
                        <a:defRPr sz="1800" b="1">
                          <a:solidFill>
                            <a:schemeClr val="accent6"/>
                          </a:solidFill>
                        </a:defRPr>
                      </a:pPr>
                      <a:t>[CATEGORY NAME]</a:t>
                    </a:fld>
                    <a:r>
                      <a:rPr lang="en-US" sz="1800" b="1" dirty="0">
                        <a:solidFill>
                          <a:schemeClr val="accent6"/>
                        </a:solidFill>
                        <a:latin typeface="Calibri" panose="020F0502020204030204" pitchFamily="34" charset="0"/>
                        <a:cs typeface="Calibri" panose="020F0502020204030204" pitchFamily="34" charset="0"/>
                      </a:rPr>
                      <a:t>, </a:t>
                    </a:r>
                    <a:fld id="{AB57BE9C-4B68-481C-85F0-ACF9181403C4}" type="PERCENTAGE">
                      <a:rPr lang="en-US" sz="1800" b="1">
                        <a:solidFill>
                          <a:schemeClr val="accent6"/>
                        </a:solidFill>
                        <a:latin typeface="Calibri" panose="020F0502020204030204" pitchFamily="34" charset="0"/>
                        <a:cs typeface="Calibri" panose="020F0502020204030204" pitchFamily="34" charset="0"/>
                      </a:rPr>
                      <a:pPr algn="ctr">
                        <a:defRPr sz="1800" b="1">
                          <a:solidFill>
                            <a:schemeClr val="accent6"/>
                          </a:solidFill>
                        </a:defRPr>
                      </a:pPr>
                      <a:t>[PERCENTAGE]</a:t>
                    </a:fld>
                    <a:endParaRPr lang="en-US" sz="1800" b="1" dirty="0">
                      <a:solidFill>
                        <a:schemeClr val="accent6"/>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anchor="ctr" anchorCtr="1"/>
                <a:lstStyle/>
                <a:p>
                  <a:pPr algn="ctr">
                    <a:defRPr sz="18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548954847584497"/>
                      <c:h val="0.16673059051861872"/>
                    </c:manualLayout>
                  </c15:layout>
                  <c15:dlblFieldTable/>
                  <c15:showDataLabelsRange val="0"/>
                </c:ext>
                <c:ext xmlns:c16="http://schemas.microsoft.com/office/drawing/2014/chart" uri="{C3380CC4-5D6E-409C-BE32-E72D297353CC}">
                  <c16:uniqueId val="{00000002-A7E6-4CED-BC1A-1C20623A5B6C}"/>
                </c:ext>
              </c:extLst>
            </c:dLbl>
            <c:dLbl>
              <c:idx val="2"/>
              <c:layout>
                <c:manualLayout>
                  <c:x val="-4.1258593295526738E-2"/>
                  <c:y val="1.8872165480853235E-2"/>
                </c:manualLayout>
              </c:layout>
              <c:tx>
                <c:rich>
                  <a:bodyPr rot="0" spcFirstLastPara="1" vertOverflow="ellipsis" vert="horz" wrap="square" anchor="ctr" anchorCtr="1"/>
                  <a:lstStyle/>
                  <a:p>
                    <a:pPr algn="ctr">
                      <a:defRPr sz="1800" b="1" i="0" u="none" strike="noStrike" kern="1200" baseline="0">
                        <a:solidFill>
                          <a:schemeClr val="accent5"/>
                        </a:solidFill>
                        <a:latin typeface="+mn-lt"/>
                        <a:ea typeface="+mn-ea"/>
                        <a:cs typeface="+mn-cs"/>
                      </a:defRPr>
                    </a:pPr>
                    <a:fld id="{9145378E-D7CD-493D-9D78-5E0F3291B739}" type="CATEGORYNAME">
                      <a:rPr lang="en-US" sz="1800" b="1">
                        <a:solidFill>
                          <a:schemeClr val="accent5"/>
                        </a:solidFill>
                        <a:latin typeface="Calibri" panose="020F0502020204030204" pitchFamily="34" charset="0"/>
                        <a:cs typeface="Calibri" panose="020F0502020204030204" pitchFamily="34" charset="0"/>
                      </a:rPr>
                      <a:pPr algn="ctr">
                        <a:defRPr sz="1800" b="1">
                          <a:solidFill>
                            <a:schemeClr val="accent5"/>
                          </a:solidFill>
                        </a:defRPr>
                      </a:pPr>
                      <a:t>[CATEGORY NAME]</a:t>
                    </a:fld>
                    <a:r>
                      <a:rPr lang="en-US" sz="1800" b="1" dirty="0">
                        <a:solidFill>
                          <a:schemeClr val="accent5"/>
                        </a:solidFill>
                        <a:latin typeface="Calibri" panose="020F0502020204030204" pitchFamily="34" charset="0"/>
                        <a:cs typeface="Calibri" panose="020F0502020204030204" pitchFamily="34" charset="0"/>
                      </a:rPr>
                      <a:t>, &lt;1%</a:t>
                    </a:r>
                  </a:p>
                </c:rich>
              </c:tx>
              <c:spPr>
                <a:noFill/>
                <a:ln>
                  <a:noFill/>
                </a:ln>
                <a:effectLst/>
              </c:spPr>
              <c:txPr>
                <a:bodyPr rot="0" spcFirstLastPara="1" vertOverflow="ellipsis" vert="horz" wrap="square" anchor="ctr" anchorCtr="1"/>
                <a:lstStyle/>
                <a:p>
                  <a:pPr algn="ctr">
                    <a:defRPr sz="180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3614504511445253"/>
                      <c:h val="0.10465127131430846"/>
                    </c:manualLayout>
                  </c15:layout>
                  <c15:dlblFieldTable/>
                  <c15:showDataLabelsRange val="0"/>
                </c:ext>
                <c:ext xmlns:c16="http://schemas.microsoft.com/office/drawing/2014/chart" uri="{C3380CC4-5D6E-409C-BE32-E72D297353CC}">
                  <c16:uniqueId val="{00000003-A7E6-4CED-BC1A-1C20623A5B6C}"/>
                </c:ext>
              </c:extLst>
            </c:dLbl>
            <c:dLbl>
              <c:idx val="3"/>
              <c:layout>
                <c:manualLayout>
                  <c:x val="-1.8434342588467538E-2"/>
                  <c:y val="-1.4522195502101487E-2"/>
                </c:manualLayout>
              </c:layout>
              <c:tx>
                <c:rich>
                  <a:bodyPr rot="0" spcFirstLastPara="1" vertOverflow="ellipsis" vert="horz" wrap="square" anchor="ctr" anchorCtr="1"/>
                  <a:lstStyle/>
                  <a:p>
                    <a:pPr algn="ctr">
                      <a:defRPr sz="1800" b="1" i="0" u="none" strike="noStrike" kern="1200" baseline="0">
                        <a:solidFill>
                          <a:schemeClr val="accent4"/>
                        </a:solidFill>
                        <a:latin typeface="+mn-lt"/>
                        <a:ea typeface="+mn-ea"/>
                        <a:cs typeface="+mn-cs"/>
                      </a:defRPr>
                    </a:pPr>
                    <a:fld id="{9145378E-D7CD-493D-9D78-5E0F3291B739}" type="CATEGORYNAME">
                      <a:rPr lang="en-US" sz="1800" b="1">
                        <a:solidFill>
                          <a:schemeClr val="accent4"/>
                        </a:solidFill>
                        <a:latin typeface="Calibri" panose="020F0502020204030204" pitchFamily="34" charset="0"/>
                        <a:cs typeface="Calibri" panose="020F0502020204030204" pitchFamily="34" charset="0"/>
                      </a:rPr>
                      <a:pPr algn="ctr">
                        <a:defRPr sz="1800" b="1">
                          <a:solidFill>
                            <a:schemeClr val="accent4"/>
                          </a:solidFill>
                        </a:defRPr>
                      </a:pPr>
                      <a:t>[CATEGORY NAME]</a:t>
                    </a:fld>
                    <a:r>
                      <a:rPr lang="en-US" sz="1800" b="1" dirty="0">
                        <a:solidFill>
                          <a:schemeClr val="accent4"/>
                        </a:solidFill>
                        <a:latin typeface="Calibri" panose="020F0502020204030204" pitchFamily="34" charset="0"/>
                        <a:cs typeface="Calibri" panose="020F0502020204030204" pitchFamily="34" charset="0"/>
                      </a:rPr>
                      <a:t>, </a:t>
                    </a:r>
                    <a:fld id="{AB57BE9C-4B68-481C-85F0-ACF9181403C4}" type="PERCENTAGE">
                      <a:rPr lang="en-US" sz="1800" b="1">
                        <a:solidFill>
                          <a:schemeClr val="accent4"/>
                        </a:solidFill>
                        <a:latin typeface="Calibri" panose="020F0502020204030204" pitchFamily="34" charset="0"/>
                        <a:cs typeface="Calibri" panose="020F0502020204030204" pitchFamily="34" charset="0"/>
                      </a:rPr>
                      <a:pPr algn="ctr">
                        <a:defRPr sz="1800" b="1">
                          <a:solidFill>
                            <a:schemeClr val="accent4"/>
                          </a:solidFill>
                        </a:defRPr>
                      </a:pPr>
                      <a:t>[PERCENTAGE]</a:t>
                    </a:fld>
                    <a:endParaRPr lang="en-US" sz="1800" b="1" dirty="0">
                      <a:solidFill>
                        <a:schemeClr val="accent4"/>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anchor="ctr" anchorCtr="1"/>
                <a:lstStyle/>
                <a:p>
                  <a:pPr algn="ctr">
                    <a:defRPr sz="18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5418122376790819"/>
                      <c:h val="9.4541377101987359E-2"/>
                    </c:manualLayout>
                  </c15:layout>
                  <c15:dlblFieldTable/>
                  <c15:showDataLabelsRange val="0"/>
                </c:ext>
                <c:ext xmlns:c16="http://schemas.microsoft.com/office/drawing/2014/chart" uri="{C3380CC4-5D6E-409C-BE32-E72D297353CC}">
                  <c16:uniqueId val="{00000004-A7E6-4CED-BC1A-1C20623A5B6C}"/>
                </c:ext>
              </c:extLst>
            </c:dLbl>
            <c:dLbl>
              <c:idx val="4"/>
              <c:layout>
                <c:manualLayout>
                  <c:x val="-2.3397434823824184E-2"/>
                  <c:y val="-3.8852406121934711E-2"/>
                </c:manualLayout>
              </c:layout>
              <c:tx>
                <c:rich>
                  <a:bodyPr rot="0" spcFirstLastPara="1" vertOverflow="ellipsis" vert="horz" wrap="square" anchor="ctr" anchorCtr="1"/>
                  <a:lstStyle/>
                  <a:p>
                    <a:pPr algn="ctr">
                      <a:defRPr sz="1800" b="1" i="0" u="none" strike="noStrike" kern="1200" baseline="0">
                        <a:solidFill>
                          <a:schemeClr val="accent2"/>
                        </a:solidFill>
                        <a:latin typeface="+mn-lt"/>
                        <a:ea typeface="+mn-ea"/>
                        <a:cs typeface="+mn-cs"/>
                      </a:defRPr>
                    </a:pPr>
                    <a:fld id="{9145378E-D7CD-493D-9D78-5E0F3291B739}" type="CATEGORYNAME">
                      <a:rPr lang="en-US" sz="1800" b="1">
                        <a:solidFill>
                          <a:schemeClr val="accent2"/>
                        </a:solidFill>
                        <a:latin typeface="Calibri" panose="020F0502020204030204" pitchFamily="34" charset="0"/>
                        <a:cs typeface="Calibri" panose="020F0502020204030204" pitchFamily="34" charset="0"/>
                      </a:rPr>
                      <a:pPr algn="ctr">
                        <a:defRPr sz="1800" b="1">
                          <a:solidFill>
                            <a:schemeClr val="accent2"/>
                          </a:solidFill>
                        </a:defRPr>
                      </a:pPr>
                      <a:t>[CATEGORY NAME]</a:t>
                    </a:fld>
                    <a:r>
                      <a:rPr lang="en-US" sz="1800" b="1" dirty="0">
                        <a:solidFill>
                          <a:schemeClr val="accent2"/>
                        </a:solidFill>
                        <a:latin typeface="Calibri" panose="020F0502020204030204" pitchFamily="34" charset="0"/>
                        <a:cs typeface="Calibri" panose="020F0502020204030204" pitchFamily="34" charset="0"/>
                      </a:rPr>
                      <a:t>, </a:t>
                    </a:r>
                    <a:fld id="{AB57BE9C-4B68-481C-85F0-ACF9181403C4}" type="PERCENTAGE">
                      <a:rPr lang="en-US" sz="1800" b="1" smtClean="0">
                        <a:solidFill>
                          <a:schemeClr val="accent2"/>
                        </a:solidFill>
                        <a:latin typeface="Calibri" panose="020F0502020204030204" pitchFamily="34" charset="0"/>
                        <a:cs typeface="Calibri" panose="020F0502020204030204" pitchFamily="34" charset="0"/>
                      </a:rPr>
                      <a:pPr algn="ctr">
                        <a:defRPr sz="1800" b="1">
                          <a:solidFill>
                            <a:schemeClr val="accent2"/>
                          </a:solidFill>
                        </a:defRPr>
                      </a:pPr>
                      <a:t>[PERCENTAGE]</a:t>
                    </a:fld>
                    <a:endParaRPr lang="en-US" sz="1800" b="1" dirty="0">
                      <a:solidFill>
                        <a:schemeClr val="accent2"/>
                      </a:solidFill>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anchor="ctr" anchorCtr="1"/>
                <a:lstStyle/>
                <a:p>
                  <a:pPr algn="ctr">
                    <a:defRPr sz="18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1615679128550228"/>
                      <c:h val="9.726662201626346E-2"/>
                    </c:manualLayout>
                  </c15:layout>
                  <c15:dlblFieldTable/>
                  <c15:showDataLabelsRange val="0"/>
                </c:ext>
                <c:ext xmlns:c16="http://schemas.microsoft.com/office/drawing/2014/chart" uri="{C3380CC4-5D6E-409C-BE32-E72D297353CC}">
                  <c16:uniqueId val="{00000005-A7E6-4CED-BC1A-1C20623A5B6C}"/>
                </c:ext>
              </c:extLst>
            </c:dLbl>
            <c:spPr>
              <a:noFill/>
              <a:ln>
                <a:noFill/>
              </a:ln>
              <a:effectLst/>
            </c:spPr>
            <c:txPr>
              <a:bodyPr rot="0" spcFirstLastPara="1" vertOverflow="ellipsis" vert="horz" wrap="square" anchor="ctr" anchorCtr="1"/>
              <a:lstStyle/>
              <a:p>
                <a:pPr algn="ctr">
                  <a:defRPr sz="1800" b="1" i="0" u="none" strike="noStrike" kern="1200" baseline="0">
                    <a:solidFill>
                      <a:schemeClr val="accent4">
                        <a:lumMod val="50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Positive Culture</c:v>
                </c:pt>
                <c:pt idx="1">
                  <c:v>Positive NAA* Test</c:v>
                </c:pt>
                <c:pt idx="2">
                  <c:v>Positive Smear</c:v>
                </c:pt>
                <c:pt idx="3">
                  <c:v>Clinical Case</c:v>
                </c:pt>
                <c:pt idx="4">
                  <c:v>Provider Diagnosis</c:v>
                </c:pt>
              </c:strCache>
            </c:strRef>
          </c:cat>
          <c:val>
            <c:numRef>
              <c:f>Sheet1!$B$2:$B$6</c:f>
              <c:numCache>
                <c:formatCode>General</c:formatCode>
                <c:ptCount val="5"/>
                <c:pt idx="0" formatCode="#,##0">
                  <c:v>5691</c:v>
                </c:pt>
                <c:pt idx="1">
                  <c:v>203</c:v>
                </c:pt>
                <c:pt idx="2">
                  <c:v>26</c:v>
                </c:pt>
                <c:pt idx="3" formatCode="#,##0">
                  <c:v>943</c:v>
                </c:pt>
                <c:pt idx="4">
                  <c:v>311</c:v>
                </c:pt>
              </c:numCache>
            </c:numRef>
          </c:val>
          <c:extLst>
            <c:ext xmlns:c16="http://schemas.microsoft.com/office/drawing/2014/chart" uri="{C3380CC4-5D6E-409C-BE32-E72D297353CC}">
              <c16:uniqueId val="{00000000-A7E6-4CED-BC1A-1C20623A5B6C}"/>
            </c:ext>
          </c:extLst>
        </c:ser>
        <c:dLbls>
          <c:dLblPos val="bestFit"/>
          <c:showLegendKey val="0"/>
          <c:showVal val="1"/>
          <c:showCatName val="0"/>
          <c:showSerName val="0"/>
          <c:showPercent val="0"/>
          <c:showBubbleSize val="0"/>
          <c:showLeaderLines val="0"/>
        </c:dLbls>
        <c:firstSliceAng val="14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4">
              <a:lumMod val="50000"/>
            </a:schemeClr>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3175">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0.11242147554060539"/>
                  <c:y val="-8.415253672032180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fld id="{61DA0F3F-A4D7-440C-838C-45A41167E31C}" type="CATEGORYNAME">
                      <a:rPr lang="en-US" sz="1800" b="1" smtClean="0">
                        <a:solidFill>
                          <a:schemeClr val="bg2"/>
                        </a:solidFill>
                        <a:latin typeface="Calibri" panose="020F0502020204030204" pitchFamily="34" charset="0"/>
                        <a:cs typeface="Calibri" panose="020F0502020204030204" pitchFamily="34" charset="0"/>
                      </a:rPr>
                      <a:pPr>
                        <a:defRPr sz="1600" b="1">
                          <a:solidFill>
                            <a:schemeClr val="bg2"/>
                          </a:solidFill>
                          <a:latin typeface="Calibri" panose="020F0502020204030204" pitchFamily="34" charset="0"/>
                          <a:cs typeface="Calibri" panose="020F0502020204030204" pitchFamily="34" charset="0"/>
                        </a:defRPr>
                      </a:pPr>
                      <a:t>[CATEGORY NAME]</a:t>
                    </a:fld>
                    <a:r>
                      <a:rPr lang="en-US" sz="1800" b="1" baseline="30000" dirty="0">
                        <a:solidFill>
                          <a:schemeClr val="bg2"/>
                        </a:solidFill>
                        <a:latin typeface="Calibri" panose="020F0502020204030204" pitchFamily="34" charset="0"/>
                        <a:cs typeface="Calibri" panose="020F0502020204030204" pitchFamily="34" charset="0"/>
                      </a:rPr>
                      <a:t>*</a:t>
                    </a:r>
                    <a:r>
                      <a:rPr lang="en-US" sz="1800" b="1" baseline="0" dirty="0">
                        <a:solidFill>
                          <a:schemeClr val="bg2"/>
                        </a:solidFill>
                        <a:latin typeface="Calibri" panose="020F0502020204030204" pitchFamily="34" charset="0"/>
                        <a:cs typeface="Calibri" panose="020F0502020204030204" pitchFamily="34" charset="0"/>
                      </a:rPr>
                      <a:t>
79%</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30098755725790144"/>
                  <c:y val="4.059513534617810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fld id="{3EBF11A4-EFC3-42B1-AA0E-746AED7774EE}" type="CATEGORYNAME">
                      <a:rPr lang="en-US" sz="1700" b="1" smtClean="0">
                        <a:solidFill>
                          <a:schemeClr val="bg2"/>
                        </a:solidFill>
                        <a:latin typeface="Calibri" panose="020F0502020204030204" pitchFamily="34" charset="0"/>
                        <a:cs typeface="Calibri" panose="020F0502020204030204" pitchFamily="34" charset="0"/>
                      </a:rPr>
                      <a:pPr>
                        <a:defRPr sz="1800" b="1">
                          <a:solidFill>
                            <a:schemeClr val="bg2"/>
                          </a:solidFill>
                          <a:latin typeface="Calibri" panose="020F0502020204030204" pitchFamily="34" charset="0"/>
                          <a:cs typeface="Calibri" panose="020F0502020204030204" pitchFamily="34" charset="0"/>
                        </a:defRPr>
                      </a:pPr>
                      <a:t>[CATEGORY NAME]</a:t>
                    </a:fld>
                    <a:endParaRPr lang="en-US" sz="1700" b="1" dirty="0">
                      <a:solidFill>
                        <a:schemeClr val="bg2"/>
                      </a:solidFill>
                      <a:latin typeface="Calibri" panose="020F0502020204030204" pitchFamily="34" charset="0"/>
                      <a:cs typeface="Calibri" panose="020F0502020204030204" pitchFamily="34" charset="0"/>
                    </a:endParaRPr>
                  </a:p>
                  <a:p>
                    <a:pPr>
                      <a:defRPr sz="1800" b="1">
                        <a:solidFill>
                          <a:schemeClr val="bg2"/>
                        </a:solidFill>
                        <a:latin typeface="Calibri" panose="020F0502020204030204" pitchFamily="34" charset="0"/>
                        <a:cs typeface="Calibri" panose="020F0502020204030204" pitchFamily="34" charset="0"/>
                      </a:defRPr>
                    </a:pPr>
                    <a:r>
                      <a:rPr lang="en-US" sz="1800" b="1" baseline="0" dirty="0">
                        <a:solidFill>
                          <a:schemeClr val="bg2"/>
                        </a:solidFill>
                        <a:latin typeface="Calibri" panose="020F0502020204030204" pitchFamily="34" charset="0"/>
                        <a:cs typeface="Calibri" panose="020F0502020204030204" pitchFamily="34" charset="0"/>
                      </a:rPr>
                      <a:t> 21%</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114081139342747"/>
                      <c:h val="0.23661511617926359"/>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Pulmonary Involvement</c:v>
                </c:pt>
                <c:pt idx="1">
                  <c:v>Extrapulmonary Only</c:v>
                </c:pt>
              </c:strCache>
            </c:strRef>
          </c:cat>
          <c:val>
            <c:numRef>
              <c:f>Sheet1!$B$2:$B$3</c:f>
              <c:numCache>
                <c:formatCode>0_);\(0\)</c:formatCode>
                <c:ptCount val="2"/>
                <c:pt idx="0">
                  <c:v>78.900000000000006</c:v>
                </c:pt>
                <c:pt idx="1">
                  <c:v>21.1</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2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71762294994405E-2"/>
          <c:y val="6.8170427945501474E-2"/>
          <c:w val="0.80733733056456047"/>
          <c:h val="0.79928575715743355"/>
        </c:manualLayout>
      </c:layout>
      <c:barChart>
        <c:barDir val="col"/>
        <c:grouping val="clustered"/>
        <c:varyColors val="0"/>
        <c:ser>
          <c:idx val="0"/>
          <c:order val="0"/>
          <c:tx>
            <c:strRef>
              <c:f>Sheet1!$B$1</c:f>
              <c:strCache>
                <c:ptCount val="1"/>
                <c:pt idx="0">
                  <c:v> Number of deaths</c:v>
                </c:pt>
              </c:strCache>
            </c:strRef>
          </c:tx>
          <c:spPr>
            <a:solidFill>
              <a:schemeClr val="accent2">
                <a:lumMod val="20000"/>
                <a:lumOff val="80000"/>
              </a:schemeClr>
            </a:solidFill>
            <a:ln w="9525">
              <a:noFill/>
            </a:ln>
          </c:spPr>
          <c:invertIfNegative val="0"/>
          <c:dPt>
            <c:idx val="0"/>
            <c:invertIfNegative val="0"/>
            <c:bubble3D val="0"/>
            <c:extLst>
              <c:ext xmlns:c16="http://schemas.microsoft.com/office/drawing/2014/chart" uri="{C3380CC4-5D6E-409C-BE32-E72D297353CC}">
                <c16:uniqueId val="{00000000-36C4-4546-931A-80F6011FBEF3}"/>
              </c:ext>
            </c:extLst>
          </c:dPt>
          <c:cat>
            <c:numRef>
              <c:f>Sheet1!$A$2:$A$28</c:f>
              <c:numCache>
                <c:formatCode>General</c:formatCode>
                <c:ptCount val="27"/>
                <c:pt idx="1">
                  <c:v>1994</c:v>
                </c:pt>
                <c:pt idx="6">
                  <c:v>1999</c:v>
                </c:pt>
                <c:pt idx="11">
                  <c:v>2004</c:v>
                </c:pt>
                <c:pt idx="16">
                  <c:v>2009</c:v>
                </c:pt>
                <c:pt idx="21">
                  <c:v>2014</c:v>
                </c:pt>
                <c:pt idx="26">
                  <c:v>2019</c:v>
                </c:pt>
              </c:numCache>
            </c:numRef>
          </c:cat>
          <c:val>
            <c:numRef>
              <c:f>Sheet1!$B$2:$B$28</c:f>
              <c:numCache>
                <c:formatCode>#,##0</c:formatCode>
                <c:ptCount val="27"/>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formatCode="0">
                  <c:v>470</c:v>
                </c:pt>
                <c:pt idx="23" formatCode="0">
                  <c:v>528</c:v>
                </c:pt>
                <c:pt idx="24" formatCode="0">
                  <c:v>515</c:v>
                </c:pt>
                <c:pt idx="25" formatCode="0">
                  <c:v>542</c:v>
                </c:pt>
                <c:pt idx="26" formatCode="0">
                  <c:v>526</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Mortality rate</c:v>
                </c:pt>
              </c:strCache>
            </c:strRef>
          </c:tx>
          <c:spPr>
            <a:ln w="31750">
              <a:solidFill>
                <a:schemeClr val="accent2"/>
              </a:solidFill>
            </a:ln>
          </c:spPr>
          <c:marker>
            <c:symbol val="none"/>
          </c:marker>
          <c:cat>
            <c:numRef>
              <c:f>Sheet1!$A$2:$A$28</c:f>
              <c:numCache>
                <c:formatCode>General</c:formatCode>
                <c:ptCount val="27"/>
                <c:pt idx="1">
                  <c:v>1994</c:v>
                </c:pt>
                <c:pt idx="6">
                  <c:v>1999</c:v>
                </c:pt>
                <c:pt idx="11">
                  <c:v>2004</c:v>
                </c:pt>
                <c:pt idx="16">
                  <c:v>2009</c:v>
                </c:pt>
                <c:pt idx="21">
                  <c:v>2014</c:v>
                </c:pt>
                <c:pt idx="26">
                  <c:v>2019</c:v>
                </c:pt>
              </c:numCache>
            </c:numRef>
          </c:cat>
          <c:val>
            <c:numRef>
              <c:f>Sheet1!$C$2:$C$28</c:f>
              <c:numCache>
                <c:formatCode>0.0</c:formatCode>
                <c:ptCount val="27"/>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0.18394764665058833</c:v>
                </c:pt>
                <c:pt idx="18">
                  <c:v>0.17298734781129169</c:v>
                </c:pt>
                <c:pt idx="19">
                  <c:v>0.16248368767319288</c:v>
                </c:pt>
                <c:pt idx="20">
                  <c:v>0.17559959914819576</c:v>
                </c:pt>
                <c:pt idx="21">
                  <c:v>0.15484333185675192</c:v>
                </c:pt>
                <c:pt idx="22">
                  <c:v>0.14653659479894734</c:v>
                </c:pt>
                <c:pt idx="23">
                  <c:v>0.16343118574386051</c:v>
                </c:pt>
                <c:pt idx="24">
                  <c:v>0.15840201439626403</c:v>
                </c:pt>
                <c:pt idx="25">
                  <c:v>0.16583128950603476</c:v>
                </c:pt>
                <c:pt idx="26">
                  <c:v>0.16020469506173871</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sz="1600" b="1">
                    <a:solidFill>
                      <a:schemeClr val="tx1">
                        <a:lumMod val="85000"/>
                        <a:lumOff val="15000"/>
                      </a:schemeClr>
                    </a:solidFill>
                    <a:latin typeface="Calibri" panose="020F0502020204030204" pitchFamily="34" charset="0"/>
                    <a:cs typeface="Calibri" panose="020F0502020204030204" pitchFamily="34" charset="0"/>
                  </a:defRPr>
                </a:pP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800">
                <a:solidFill>
                  <a:schemeClr val="tx1">
                    <a:lumMod val="85000"/>
                    <a:lumOff val="15000"/>
                  </a:schemeClr>
                </a:solidFill>
                <a:latin typeface="Calibri" panose="020F0502020204030204" pitchFamily="34" charset="0"/>
              </a:defRPr>
            </a:pPr>
            <a:endParaRPr lang="en-US"/>
          </a:p>
        </c:txPr>
        <c:crossAx val="196572488"/>
        <c:crosses val="autoZero"/>
        <c:auto val="0"/>
        <c:lblAlgn val="ctr"/>
        <c:lblOffset val="0"/>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455406024"/>
        <c:scaling>
          <c:orientation val="minMax"/>
        </c:scaling>
        <c:delete val="0"/>
        <c:axPos val="r"/>
        <c:numFmt formatCode="0.0"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455407336"/>
        <c:crosses val="max"/>
        <c:crossBetween val="between"/>
        <c:minorUnit val="5.000000000000001E-2"/>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32451001569888371"/>
          <c:y val="9.4830742452433822E-2"/>
          <c:w val="0.49894731681327842"/>
          <c:h val="8.8152721925454661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896300481705"/>
          <c:y val="3.9923840935497168E-2"/>
          <c:w val="0.67701028463509594"/>
          <c:h val="0.94232989767999698"/>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0"/>
              <c:tx>
                <c:rich>
                  <a:bodyPr/>
                  <a:lstStyle/>
                  <a:p>
                    <a:fld id="{10BE5AC0-0A80-4526-9406-553A9F7C9C69}"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B6A-4320-8631-187DF11725C2}"/>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dirty="0">
                        <a:solidFill>
                          <a:schemeClr val="tx1">
                            <a:lumMod val="85000"/>
                            <a:lumOff val="15000"/>
                          </a:schemeClr>
                        </a:solidFill>
                      </a:rPr>
                      <a:t>&lt;1%</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6A-4320-8631-187DF11725C2}"/>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BD099F02-8544-4C5F-8106-49A033DE8D8F}" type="VALUE">
                      <a:rPr lang="en-US" sz="1800">
                        <a:solidFill>
                          <a:schemeClr val="tx1">
                            <a:lumMod val="85000"/>
                            <a:lumOff val="15000"/>
                          </a:schemeClr>
                        </a:solidFill>
                      </a:rPr>
                      <a:pPr>
                        <a:defRPr sz="1800" b="1">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6A-4320-8631-187DF11725C2}"/>
                </c:ext>
              </c:extLst>
            </c:dLbl>
            <c:dLbl>
              <c:idx val="3"/>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F48CC672-95C8-4340-AF0C-3D0DD79DBC8C}" type="VALUE">
                      <a:rPr lang="en-US" sz="1800">
                        <a:solidFill>
                          <a:schemeClr val="tx1">
                            <a:lumMod val="85000"/>
                            <a:lumOff val="15000"/>
                          </a:schemeClr>
                        </a:solidFill>
                      </a:rPr>
                      <a:pPr>
                        <a:defRPr sz="1800" b="1">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6A-4320-8631-187DF11725C2}"/>
                </c:ext>
              </c:extLst>
            </c:dLbl>
            <c:dLbl>
              <c:idx val="4"/>
              <c:tx>
                <c:rich>
                  <a:bodyPr/>
                  <a:lstStyle/>
                  <a:p>
                    <a:fld id="{74C50853-5A5F-436B-8081-B51CE2842F8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6A-4320-8631-187DF11725C2}"/>
                </c:ext>
              </c:extLst>
            </c:dLbl>
            <c:dLbl>
              <c:idx val="5"/>
              <c:tx>
                <c:rich>
                  <a:bodyPr/>
                  <a:lstStyle/>
                  <a:p>
                    <a:fld id="{3CA1749B-FE3A-43D2-A8BB-45F40F95EB97}"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B6A-4320-8631-187DF11725C2}"/>
                </c:ext>
              </c:extLst>
            </c:dLbl>
            <c:dLbl>
              <c:idx val="6"/>
              <c:tx>
                <c:rich>
                  <a:bodyPr/>
                  <a:lstStyle/>
                  <a:p>
                    <a:fld id="{E324195C-F1E3-47B7-B682-A3E22FCE62D7}" type="VALUE">
                      <a:rPr lang="en-US" dirty="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6A-4320-8631-187DF11725C2}"/>
                </c:ext>
              </c:extLst>
            </c:dLbl>
            <c:dLbl>
              <c:idx val="7"/>
              <c:tx>
                <c:rich>
                  <a:bodyPr/>
                  <a:lstStyle/>
                  <a:p>
                    <a:fld id="{C2314BBA-17C4-42A3-88A1-901C167ACCCB}"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6A-4320-8631-187DF11725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Meningeal</c:v>
                </c:pt>
                <c:pt idx="3">
                  <c:v>Genitourinary</c:v>
                </c:pt>
                <c:pt idx="4">
                  <c:v>Peritoneal</c:v>
                </c:pt>
                <c:pt idx="5">
                  <c:v>Bone &amp; Joint</c:v>
                </c:pt>
                <c:pt idx="6">
                  <c:v>Pleural</c:v>
                </c:pt>
                <c:pt idx="7">
                  <c:v>Lymphatic</c:v>
                </c:pt>
              </c:strCache>
            </c:strRef>
          </c:cat>
          <c:val>
            <c:numRef>
              <c:f>Sheet1!$B$2:$B$9</c:f>
              <c:numCache>
                <c:formatCode>0%</c:formatCode>
                <c:ptCount val="8"/>
                <c:pt idx="0">
                  <c:v>0.245</c:v>
                </c:pt>
                <c:pt idx="1">
                  <c:v>1E-3</c:v>
                </c:pt>
                <c:pt idx="2">
                  <c:v>0.04</c:v>
                </c:pt>
                <c:pt idx="3">
                  <c:v>0.04</c:v>
                </c:pt>
                <c:pt idx="4">
                  <c:v>7.2999999999999995E-2</c:v>
                </c:pt>
                <c:pt idx="5">
                  <c:v>9.1999999999999998E-2</c:v>
                </c:pt>
                <c:pt idx="6">
                  <c:v>0.157</c:v>
                </c:pt>
                <c:pt idx="7">
                  <c:v>0.35299999999999998</c:v>
                </c:pt>
              </c:numCache>
            </c:numRef>
          </c:val>
          <c:extLst>
            <c:ext xmlns:c16="http://schemas.microsoft.com/office/drawing/2014/chart" uri="{C3380CC4-5D6E-409C-BE32-E72D297353CC}">
              <c16:uniqueId val="{00000000-FD98-4FFC-97BE-2B14C870EFB9}"/>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0.4"/>
          <c:min val="0"/>
        </c:scaling>
        <c:delete val="1"/>
        <c:axPos val="b"/>
        <c:numFmt formatCode="0%" sourceLinked="0"/>
        <c:majorTickMark val="out"/>
        <c:minorTickMark val="none"/>
        <c:tickLblPos val="nextTo"/>
        <c:crossAx val="15280923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sz="1200">
          <a:solidFill>
            <a:srgbClr val="000000"/>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3122004940937E-2"/>
          <c:y val="0.10703689897395631"/>
          <c:w val="0.88913604070171293"/>
          <c:h val="0.75087879249082423"/>
        </c:manualLayout>
      </c:layout>
      <c:barChart>
        <c:barDir val="col"/>
        <c:grouping val="stacked"/>
        <c:varyColors val="0"/>
        <c:ser>
          <c:idx val="0"/>
          <c:order val="0"/>
          <c:tx>
            <c:strRef>
              <c:f>Sheet1!$B$1</c:f>
              <c:strCache>
                <c:ptCount val="1"/>
                <c:pt idx="0">
                  <c:v>HRZE†</c:v>
                </c:pt>
              </c:strCache>
            </c:strRef>
          </c:tx>
          <c:spPr>
            <a:solidFill>
              <a:srgbClr val="005DAA"/>
            </a:solidFill>
            <a:ln w="9525">
              <a:noFill/>
            </a:ln>
            <a:effectLst/>
          </c:spPr>
          <c:invertIfNegative val="0"/>
          <c:cat>
            <c:strRef>
              <c:f>Sheet1!$A$2:$A$29</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Sheet1!$B$2:$B$29</c:f>
              <c:numCache>
                <c:formatCode>0.0_);\(0.0\)</c:formatCode>
                <c:ptCount val="28"/>
                <c:pt idx="0">
                  <c:v>40.299999999999997</c:v>
                </c:pt>
                <c:pt idx="1">
                  <c:v>55.7</c:v>
                </c:pt>
                <c:pt idx="2">
                  <c:v>62.7</c:v>
                </c:pt>
                <c:pt idx="3">
                  <c:v>67.3</c:v>
                </c:pt>
                <c:pt idx="4">
                  <c:v>71.900000000000006</c:v>
                </c:pt>
                <c:pt idx="5">
                  <c:v>74.3</c:v>
                </c:pt>
                <c:pt idx="6">
                  <c:v>76.900000000000006</c:v>
                </c:pt>
                <c:pt idx="7">
                  <c:v>78.5</c:v>
                </c:pt>
                <c:pt idx="8">
                  <c:v>79.8</c:v>
                </c:pt>
                <c:pt idx="9">
                  <c:v>80.3</c:v>
                </c:pt>
                <c:pt idx="10">
                  <c:v>81.3</c:v>
                </c:pt>
                <c:pt idx="11">
                  <c:v>82.4</c:v>
                </c:pt>
                <c:pt idx="12">
                  <c:v>83.7</c:v>
                </c:pt>
                <c:pt idx="13">
                  <c:v>83.3</c:v>
                </c:pt>
                <c:pt idx="14">
                  <c:v>83.8</c:v>
                </c:pt>
                <c:pt idx="15">
                  <c:v>84.2</c:v>
                </c:pt>
                <c:pt idx="16">
                  <c:v>84.3</c:v>
                </c:pt>
                <c:pt idx="17">
                  <c:v>84.5</c:v>
                </c:pt>
                <c:pt idx="18">
                  <c:v>85.2</c:v>
                </c:pt>
                <c:pt idx="19">
                  <c:v>85.4</c:v>
                </c:pt>
                <c:pt idx="20">
                  <c:v>84.6</c:v>
                </c:pt>
                <c:pt idx="21">
                  <c:v>85.3</c:v>
                </c:pt>
                <c:pt idx="22">
                  <c:v>85.4</c:v>
                </c:pt>
                <c:pt idx="23">
                  <c:v>85</c:v>
                </c:pt>
                <c:pt idx="24">
                  <c:v>83.9</c:v>
                </c:pt>
                <c:pt idx="25">
                  <c:v>82.9</c:v>
                </c:pt>
                <c:pt idx="26">
                  <c:v>82.8</c:v>
                </c:pt>
                <c:pt idx="27">
                  <c:v>83.3</c:v>
                </c:pt>
              </c:numCache>
            </c:numRef>
          </c:val>
          <c:extLst>
            <c:ext xmlns:c16="http://schemas.microsoft.com/office/drawing/2014/chart" uri="{C3380CC4-5D6E-409C-BE32-E72D297353CC}">
              <c16:uniqueId val="{00000000-3D4F-4C91-972E-999027E2D939}"/>
            </c:ext>
          </c:extLst>
        </c:ser>
        <c:ser>
          <c:idx val="1"/>
          <c:order val="1"/>
          <c:tx>
            <c:strRef>
              <c:f>Sheet1!$C$1</c:f>
              <c:strCache>
                <c:ptCount val="1"/>
                <c:pt idx="0">
                  <c:v>Other 4+ drug regimen</c:v>
                </c:pt>
              </c:strCache>
            </c:strRef>
          </c:tx>
          <c:spPr>
            <a:solidFill>
              <a:srgbClr val="86B2D8"/>
            </a:solidFill>
            <a:ln w="9525">
              <a:noFill/>
            </a:ln>
            <a:effectLst/>
          </c:spPr>
          <c:invertIfNegative val="0"/>
          <c:cat>
            <c:strRef>
              <c:f>Sheet1!$A$2:$A$29</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Sheet1!$C$2:$C$29</c:f>
              <c:numCache>
                <c:formatCode>0.0_);\(0.0\)</c:formatCode>
                <c:ptCount val="28"/>
                <c:pt idx="0">
                  <c:v>4.9000000000000004</c:v>
                </c:pt>
                <c:pt idx="1">
                  <c:v>5.5</c:v>
                </c:pt>
                <c:pt idx="2">
                  <c:v>4.8</c:v>
                </c:pt>
                <c:pt idx="3">
                  <c:v>4.4000000000000004</c:v>
                </c:pt>
                <c:pt idx="4">
                  <c:v>4.3</c:v>
                </c:pt>
                <c:pt idx="5">
                  <c:v>4.3</c:v>
                </c:pt>
                <c:pt idx="6">
                  <c:v>4.7</c:v>
                </c:pt>
                <c:pt idx="7">
                  <c:v>4.2</c:v>
                </c:pt>
                <c:pt idx="8">
                  <c:v>3.9</c:v>
                </c:pt>
                <c:pt idx="9">
                  <c:v>4.3</c:v>
                </c:pt>
                <c:pt idx="10">
                  <c:v>4.7</c:v>
                </c:pt>
                <c:pt idx="11">
                  <c:v>4.9000000000000004</c:v>
                </c:pt>
                <c:pt idx="12">
                  <c:v>5</c:v>
                </c:pt>
                <c:pt idx="13">
                  <c:v>6.6</c:v>
                </c:pt>
                <c:pt idx="14">
                  <c:v>6.5</c:v>
                </c:pt>
                <c:pt idx="15">
                  <c:v>7.6</c:v>
                </c:pt>
                <c:pt idx="16">
                  <c:v>7.8</c:v>
                </c:pt>
                <c:pt idx="17">
                  <c:v>8.1</c:v>
                </c:pt>
                <c:pt idx="18">
                  <c:v>8.1</c:v>
                </c:pt>
                <c:pt idx="19">
                  <c:v>9</c:v>
                </c:pt>
                <c:pt idx="20">
                  <c:v>9.5</c:v>
                </c:pt>
                <c:pt idx="21">
                  <c:v>9.1999999999999993</c:v>
                </c:pt>
                <c:pt idx="22">
                  <c:v>9.1999999999999993</c:v>
                </c:pt>
                <c:pt idx="23">
                  <c:v>10.1</c:v>
                </c:pt>
                <c:pt idx="24">
                  <c:v>10.4</c:v>
                </c:pt>
                <c:pt idx="25">
                  <c:v>11.7</c:v>
                </c:pt>
                <c:pt idx="26">
                  <c:v>11.7</c:v>
                </c:pt>
                <c:pt idx="27">
                  <c:v>10.7</c:v>
                </c:pt>
              </c:numCache>
            </c:numRef>
          </c:val>
          <c:extLst>
            <c:ext xmlns:c16="http://schemas.microsoft.com/office/drawing/2014/chart" uri="{C3380CC4-5D6E-409C-BE32-E72D297353CC}">
              <c16:uniqueId val="{00000001-3D4F-4C91-972E-999027E2D939}"/>
            </c:ext>
          </c:extLst>
        </c:ser>
        <c:ser>
          <c:idx val="2"/>
          <c:order val="2"/>
          <c:tx>
            <c:strRef>
              <c:f>Sheet1!$D$1</c:f>
              <c:strCache>
                <c:ptCount val="1"/>
                <c:pt idx="0">
                  <c:v>Not on a 4+ drug regimen</c:v>
                </c:pt>
              </c:strCache>
            </c:strRef>
          </c:tx>
          <c:spPr>
            <a:solidFill>
              <a:srgbClr val="D8E5FC"/>
            </a:solidFill>
            <a:ln>
              <a:noFill/>
            </a:ln>
            <a:effectLst/>
          </c:spPr>
          <c:invertIfNegative val="0"/>
          <c:cat>
            <c:strRef>
              <c:f>Sheet1!$A$2:$A$29</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Sheet1!$D$2:$D$29</c:f>
              <c:numCache>
                <c:formatCode>0.0_);\(0.0\)</c:formatCode>
                <c:ptCount val="28"/>
                <c:pt idx="0">
                  <c:v>54.800000000000004</c:v>
                </c:pt>
                <c:pt idx="1">
                  <c:v>38.799999999999997</c:v>
                </c:pt>
                <c:pt idx="2">
                  <c:v>32.5</c:v>
                </c:pt>
                <c:pt idx="3">
                  <c:v>28.300000000000004</c:v>
                </c:pt>
                <c:pt idx="4">
                  <c:v>23.799999999999994</c:v>
                </c:pt>
                <c:pt idx="5">
                  <c:v>21.400000000000002</c:v>
                </c:pt>
                <c:pt idx="6">
                  <c:v>18.399999999999995</c:v>
                </c:pt>
                <c:pt idx="7">
                  <c:v>17.3</c:v>
                </c:pt>
                <c:pt idx="8">
                  <c:v>16.300000000000004</c:v>
                </c:pt>
                <c:pt idx="9">
                  <c:v>15.400000000000002</c:v>
                </c:pt>
                <c:pt idx="10">
                  <c:v>14.000000000000004</c:v>
                </c:pt>
                <c:pt idx="11">
                  <c:v>12.699999999999994</c:v>
                </c:pt>
                <c:pt idx="12">
                  <c:v>11.299999999999997</c:v>
                </c:pt>
                <c:pt idx="13">
                  <c:v>10.100000000000003</c:v>
                </c:pt>
                <c:pt idx="14">
                  <c:v>9.7000000000000028</c:v>
                </c:pt>
                <c:pt idx="15">
                  <c:v>8.1999999999999975</c:v>
                </c:pt>
                <c:pt idx="16">
                  <c:v>7.900000000000003</c:v>
                </c:pt>
                <c:pt idx="17">
                  <c:v>7.4</c:v>
                </c:pt>
                <c:pt idx="18">
                  <c:v>6.6999999999999975</c:v>
                </c:pt>
                <c:pt idx="19">
                  <c:v>5.5999999999999943</c:v>
                </c:pt>
                <c:pt idx="20">
                  <c:v>5.9000000000000057</c:v>
                </c:pt>
                <c:pt idx="21">
                  <c:v>5.5000000000000036</c:v>
                </c:pt>
                <c:pt idx="22">
                  <c:v>5.399999999999995</c:v>
                </c:pt>
                <c:pt idx="23">
                  <c:v>4.9000000000000004</c:v>
                </c:pt>
                <c:pt idx="24">
                  <c:v>5.699999999999994</c:v>
                </c:pt>
                <c:pt idx="25">
                  <c:v>5.399999999999995</c:v>
                </c:pt>
                <c:pt idx="26">
                  <c:v>5.5000000000000036</c:v>
                </c:pt>
                <c:pt idx="27">
                  <c:v>6.0000000000000036</c:v>
                </c:pt>
              </c:numCache>
            </c:numRef>
          </c:val>
          <c:extLst>
            <c:ext xmlns:c16="http://schemas.microsoft.com/office/drawing/2014/chart" uri="{C3380CC4-5D6E-409C-BE32-E72D297353CC}">
              <c16:uniqueId val="{00000000-C1A4-4159-A717-46781206CA92}"/>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tickLblSkip val="3"/>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rgbClr val="3F3F3F"/>
                    </a:solidFill>
                    <a:latin typeface="Calibri" panose="020F0502020204030204" pitchFamily="34" charset="0"/>
                    <a:ea typeface="+mn-ea"/>
                    <a:cs typeface="Calibri" panose="020F0502020204030204" pitchFamily="34" charset="0"/>
                  </a:defRPr>
                </a:pPr>
                <a:r>
                  <a:rPr lang="en-US" sz="2000" b="1" dirty="0">
                    <a:solidFill>
                      <a:srgbClr val="3F3F3F"/>
                    </a:solidFill>
                    <a:effectLst/>
                    <a:latin typeface="Calibri" panose="020F0502020204030204" pitchFamily="34" charset="0"/>
                    <a:cs typeface="Calibri" panose="020F0502020204030204" pitchFamily="34" charset="0"/>
                  </a:rPr>
                  <a:t>Percentage of cases</a:t>
                </a:r>
                <a:endParaRPr lang="en-US" sz="2000" dirty="0">
                  <a:solidFill>
                    <a:srgbClr val="3F3F3F"/>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83098631023866343"/>
          <c:h val="7.62027533385096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92135743722049"/>
          <c:y val="4.6937089947478965E-2"/>
          <c:w val="0.44050521136960086"/>
          <c:h val="0.85632519416607245"/>
        </c:manualLayout>
      </c:layout>
      <c:pieChart>
        <c:varyColors val="1"/>
        <c:ser>
          <c:idx val="0"/>
          <c:order val="0"/>
          <c:tx>
            <c:strRef>
              <c:f>Sheet1!$B$1</c:f>
              <c:strCache>
                <c:ptCount val="1"/>
                <c:pt idx="0">
                  <c:v>Column1</c:v>
                </c:pt>
              </c:strCache>
            </c:strRef>
          </c:tx>
          <c:spPr>
            <a:solidFill>
              <a:srgbClr val="4983F2"/>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solidFill>
                  <a:schemeClr val="tx2"/>
                </a:solid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solidFill>
                  <a:schemeClr val="tx2"/>
                </a:solid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solidFill>
                  <a:schemeClr val="tx2"/>
                </a:solidFill>
              </a:ln>
              <a:effectLst/>
            </c:spPr>
            <c:extLst>
              <c:ext xmlns:c16="http://schemas.microsoft.com/office/drawing/2014/chart" uri="{C3380CC4-5D6E-409C-BE32-E72D297353CC}">
                <c16:uniqueId val="{00000007-914F-452C-93A8-49EA49BE4B32}"/>
              </c:ext>
            </c:extLst>
          </c:dPt>
          <c:dLbls>
            <c:dLbl>
              <c:idx val="0"/>
              <c:layout>
                <c:manualLayout>
                  <c:x val="0.15097544355050602"/>
                  <c:y val="-0.1490329456408927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fld id="{35D4F785-C534-4D9E-A6CA-B3BF0623139E}" type="CATEGORYNAME">
                      <a:rPr lang="en-US" sz="1800" baseline="0">
                        <a:solidFill>
                          <a:schemeClr val="bg2"/>
                        </a:solidFill>
                      </a:rPr>
                      <a:pPr>
                        <a:defRPr sz="1800" b="1">
                          <a:solidFill>
                            <a:schemeClr val="bg2"/>
                          </a:solidFill>
                          <a:latin typeface="Calibri" panose="020F0502020204030204" pitchFamily="34" charset="0"/>
                          <a:cs typeface="Calibri" panose="020F0502020204030204" pitchFamily="34" charset="0"/>
                        </a:defRPr>
                      </a:pPr>
                      <a:t>[CATEGORY NAME]</a:t>
                    </a:fld>
                    <a:r>
                      <a:rPr lang="en-US" sz="1800" baseline="0" dirty="0">
                        <a:solidFill>
                          <a:schemeClr val="bg2"/>
                        </a:solidFill>
                      </a:rPr>
                      <a:t>
</a:t>
                    </a:r>
                    <a:fld id="{B9BDACC0-2112-4E46-822B-CAE95B641725}" type="PERCENTAGE">
                      <a:rPr lang="en-US" sz="1800" baseline="0">
                        <a:solidFill>
                          <a:schemeClr val="bg2"/>
                        </a:solidFill>
                      </a:rPr>
                      <a:pPr>
                        <a:defRPr sz="1800" b="1">
                          <a:solidFill>
                            <a:schemeClr val="bg2"/>
                          </a:solidFill>
                          <a:latin typeface="Calibri" panose="020F0502020204030204" pitchFamily="34" charset="0"/>
                          <a:cs typeface="Calibri" panose="020F0502020204030204" pitchFamily="34" charset="0"/>
                        </a:defRPr>
                      </a:pPr>
                      <a:t>[PERCENTAGE]</a:t>
                    </a:fld>
                    <a:endParaRPr lang="en-US" sz="1800" baseline="0" dirty="0">
                      <a:solidFill>
                        <a:schemeClr val="bg2"/>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E5-4E36-AD16-1CB1D0543CE0}"/>
                </c:ext>
              </c:extLst>
            </c:dLbl>
            <c:dLbl>
              <c:idx val="1"/>
              <c:layout>
                <c:manualLayout>
                  <c:x val="-5.2319781785532371E-2"/>
                  <c:y val="5.2853977800488693E-2"/>
                </c:manualLayout>
              </c:layout>
              <c:tx>
                <c:rich>
                  <a:bodyPr/>
                  <a:lstStyle/>
                  <a:p>
                    <a:fld id="{87D0C8D1-C24C-484C-94EF-940DFD7DD541}" type="CATEGORYNAME">
                      <a:rPr lang="en-US" smtClean="0">
                        <a:solidFill>
                          <a:schemeClr val="tx1">
                            <a:lumMod val="85000"/>
                            <a:lumOff val="15000"/>
                          </a:schemeClr>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35"/>
                      <c:h val="0.22224279394577207"/>
                    </c:manualLayout>
                  </c15:layout>
                  <c15:dlblFieldTable/>
                  <c15:showDataLabelsRange val="0"/>
                </c:ext>
                <c:ext xmlns:c16="http://schemas.microsoft.com/office/drawing/2014/chart" uri="{C3380CC4-5D6E-409C-BE32-E72D297353CC}">
                  <c16:uniqueId val="{00000001-E8E5-4E36-AD16-1CB1D0543CE0}"/>
                </c:ext>
              </c:extLst>
            </c:dLbl>
            <c:dLbl>
              <c:idx val="2"/>
              <c:layout>
                <c:manualLayout>
                  <c:x val="-7.6861642749107718E-3"/>
                  <c:y val="1.843566724751058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344694C4-55EC-45B4-A200-EE1BD8A949E0}" type="CATEGORYNAME">
                      <a:rPr lang="en-US" sz="1800" smtClean="0">
                        <a:solidFill>
                          <a:schemeClr val="tx1">
                            <a:lumMod val="85000"/>
                            <a:lumOff val="15000"/>
                          </a:schemeClr>
                        </a:solidFill>
                      </a:rPr>
                      <a:pPr>
                        <a:defRPr sz="1800" b="1">
                          <a:solidFill>
                            <a:schemeClr val="tx1">
                              <a:lumMod val="85000"/>
                              <a:lumOff val="15000"/>
                            </a:schemeClr>
                          </a:solidFill>
                          <a:latin typeface="Calibri" panose="020F0502020204030204" pitchFamily="34" charset="0"/>
                          <a:cs typeface="Calibri" panose="020F0502020204030204" pitchFamily="34" charset="0"/>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927229878518872"/>
                      <c:h val="0.31214355912721459"/>
                    </c:manualLayout>
                  </c15:layout>
                  <c15:dlblFieldTable/>
                  <c15:showDataLabelsRange val="0"/>
                </c:ext>
                <c:ext xmlns:c16="http://schemas.microsoft.com/office/drawing/2014/chart" uri="{C3380CC4-5D6E-409C-BE32-E72D297353CC}">
                  <c16:uniqueId val="{00000002-E8E5-4E36-AD16-1CB1D0543C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HRZE†</c:v>
                </c:pt>
                <c:pt idx="1">
                  <c:v>Other 4+ drug regimen</c:v>
                </c:pt>
                <c:pt idx="2">
                  <c:v>Not on a 4+ drug regimen</c:v>
                </c:pt>
              </c:strCache>
            </c:strRef>
          </c:cat>
          <c:val>
            <c:numRef>
              <c:f>Sheet1!$B$2:$B$5</c:f>
              <c:numCache>
                <c:formatCode>General</c:formatCode>
                <c:ptCount val="4"/>
                <c:pt idx="0">
                  <c:v>83.3</c:v>
                </c:pt>
                <c:pt idx="1">
                  <c:v>10.7</c:v>
                </c:pt>
                <c:pt idx="2">
                  <c:v>6.0000000000000036</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23244048146834E-2"/>
          <c:y val="8.4272044106929372E-2"/>
          <c:w val="0.91901681226541976"/>
          <c:h val="0.77632802987434191"/>
        </c:manualLayout>
      </c:layout>
      <c:barChart>
        <c:barDir val="col"/>
        <c:grouping val="stacked"/>
        <c:varyColors val="0"/>
        <c:ser>
          <c:idx val="0"/>
          <c:order val="0"/>
          <c:tx>
            <c:strRef>
              <c:f>Sheet1!$B$1</c:f>
              <c:strCache>
                <c:ptCount val="1"/>
                <c:pt idx="0">
                  <c:v>DOT only</c:v>
                </c:pt>
              </c:strCache>
            </c:strRef>
          </c:tx>
          <c:spPr>
            <a:solidFill>
              <a:srgbClr val="005DAA"/>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Sheet1!$B$2:$B$27</c:f>
              <c:numCache>
                <c:formatCode>\(0.0\)</c:formatCode>
                <c:ptCount val="26"/>
                <c:pt idx="0">
                  <c:v>21.7</c:v>
                </c:pt>
                <c:pt idx="1">
                  <c:v>28.1</c:v>
                </c:pt>
                <c:pt idx="2">
                  <c:v>37.299999999999997</c:v>
                </c:pt>
                <c:pt idx="3">
                  <c:v>42.5</c:v>
                </c:pt>
                <c:pt idx="4">
                  <c:v>47</c:v>
                </c:pt>
                <c:pt idx="5">
                  <c:v>47.7</c:v>
                </c:pt>
                <c:pt idx="6">
                  <c:v>49.4</c:v>
                </c:pt>
                <c:pt idx="7">
                  <c:v>52.5</c:v>
                </c:pt>
                <c:pt idx="8">
                  <c:v>53.7</c:v>
                </c:pt>
                <c:pt idx="9">
                  <c:v>55.4</c:v>
                </c:pt>
                <c:pt idx="10">
                  <c:v>56.5</c:v>
                </c:pt>
                <c:pt idx="11">
                  <c:v>58.9</c:v>
                </c:pt>
                <c:pt idx="12">
                  <c:v>57.9</c:v>
                </c:pt>
                <c:pt idx="13">
                  <c:v>57.5</c:v>
                </c:pt>
                <c:pt idx="14">
                  <c:v>56.3</c:v>
                </c:pt>
                <c:pt idx="15">
                  <c:v>56.4</c:v>
                </c:pt>
                <c:pt idx="16">
                  <c:v>59.7</c:v>
                </c:pt>
                <c:pt idx="17">
                  <c:v>59.3</c:v>
                </c:pt>
                <c:pt idx="18">
                  <c:v>62.3</c:v>
                </c:pt>
                <c:pt idx="19">
                  <c:v>61.8</c:v>
                </c:pt>
                <c:pt idx="20">
                  <c:v>63.3</c:v>
                </c:pt>
                <c:pt idx="21">
                  <c:v>63.8</c:v>
                </c:pt>
                <c:pt idx="22">
                  <c:v>65</c:v>
                </c:pt>
                <c:pt idx="23">
                  <c:v>63.9</c:v>
                </c:pt>
                <c:pt idx="24">
                  <c:v>61.2</c:v>
                </c:pt>
                <c:pt idx="25">
                  <c:v>61.3</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c:v>
                </c:pt>
              </c:strCache>
            </c:strRef>
          </c:tx>
          <c:spPr>
            <a:solidFill>
              <a:srgbClr val="86B2D8"/>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Sheet1!$C$2:$C$27</c:f>
              <c:numCache>
                <c:formatCode>\(0.0\)</c:formatCode>
                <c:ptCount val="26"/>
                <c:pt idx="0">
                  <c:v>14.4</c:v>
                </c:pt>
                <c:pt idx="1">
                  <c:v>20.5</c:v>
                </c:pt>
                <c:pt idx="2">
                  <c:v>21.5</c:v>
                </c:pt>
                <c:pt idx="3">
                  <c:v>22.4</c:v>
                </c:pt>
                <c:pt idx="4">
                  <c:v>23.8</c:v>
                </c:pt>
                <c:pt idx="5">
                  <c:v>26.6</c:v>
                </c:pt>
                <c:pt idx="6">
                  <c:v>27.6</c:v>
                </c:pt>
                <c:pt idx="7">
                  <c:v>25.8</c:v>
                </c:pt>
                <c:pt idx="8">
                  <c:v>27.5</c:v>
                </c:pt>
                <c:pt idx="9">
                  <c:v>27.8</c:v>
                </c:pt>
                <c:pt idx="10">
                  <c:v>28.5</c:v>
                </c:pt>
                <c:pt idx="11">
                  <c:v>27.8</c:v>
                </c:pt>
                <c:pt idx="12">
                  <c:v>29.6</c:v>
                </c:pt>
                <c:pt idx="13">
                  <c:v>30.4</c:v>
                </c:pt>
                <c:pt idx="14">
                  <c:v>32.9</c:v>
                </c:pt>
                <c:pt idx="15">
                  <c:v>33.5</c:v>
                </c:pt>
                <c:pt idx="16">
                  <c:v>30.2</c:v>
                </c:pt>
                <c:pt idx="17">
                  <c:v>31</c:v>
                </c:pt>
                <c:pt idx="18">
                  <c:v>29.1</c:v>
                </c:pt>
                <c:pt idx="19">
                  <c:v>29.1</c:v>
                </c:pt>
                <c:pt idx="20">
                  <c:v>28.8</c:v>
                </c:pt>
                <c:pt idx="21">
                  <c:v>29.1</c:v>
                </c:pt>
                <c:pt idx="22">
                  <c:v>28.5</c:v>
                </c:pt>
                <c:pt idx="23">
                  <c:v>30.5</c:v>
                </c:pt>
                <c:pt idx="24">
                  <c:v>32.9</c:v>
                </c:pt>
                <c:pt idx="25">
                  <c:v>33.700000000000003</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 only</c:v>
                </c:pt>
              </c:strCache>
            </c:strRef>
          </c:tx>
          <c:spPr>
            <a:solidFill>
              <a:srgbClr val="D8E5FC"/>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Sheet1!$D$2:$D$27</c:f>
              <c:numCache>
                <c:formatCode>\(0.0\)</c:formatCode>
                <c:ptCount val="26"/>
                <c:pt idx="0">
                  <c:v>63.9</c:v>
                </c:pt>
                <c:pt idx="1">
                  <c:v>51.400000000000006</c:v>
                </c:pt>
                <c:pt idx="2">
                  <c:v>41.2</c:v>
                </c:pt>
                <c:pt idx="3">
                  <c:v>35.1</c:v>
                </c:pt>
                <c:pt idx="4">
                  <c:v>29.2</c:v>
                </c:pt>
                <c:pt idx="5">
                  <c:v>25.699999999999996</c:v>
                </c:pt>
                <c:pt idx="6">
                  <c:v>23</c:v>
                </c:pt>
                <c:pt idx="7">
                  <c:v>21.7</c:v>
                </c:pt>
                <c:pt idx="8">
                  <c:v>18.799999999999997</c:v>
                </c:pt>
                <c:pt idx="9">
                  <c:v>16.8</c:v>
                </c:pt>
                <c:pt idx="10">
                  <c:v>15</c:v>
                </c:pt>
                <c:pt idx="11">
                  <c:v>13.3</c:v>
                </c:pt>
                <c:pt idx="12">
                  <c:v>12.5</c:v>
                </c:pt>
                <c:pt idx="13">
                  <c:v>12.100000000000001</c:v>
                </c:pt>
                <c:pt idx="14">
                  <c:v>10.800000000000004</c:v>
                </c:pt>
                <c:pt idx="15">
                  <c:v>10.100000000000001</c:v>
                </c:pt>
                <c:pt idx="16">
                  <c:v>10.099999999999998</c:v>
                </c:pt>
                <c:pt idx="17">
                  <c:v>9.7000000000000028</c:v>
                </c:pt>
                <c:pt idx="18">
                  <c:v>8.6000000000000014</c:v>
                </c:pt>
                <c:pt idx="19">
                  <c:v>9.1000000000000014</c:v>
                </c:pt>
                <c:pt idx="20">
                  <c:v>7.9000000000000021</c:v>
                </c:pt>
                <c:pt idx="21">
                  <c:v>7.1000000000000014</c:v>
                </c:pt>
                <c:pt idx="22">
                  <c:v>6.5</c:v>
                </c:pt>
                <c:pt idx="23">
                  <c:v>5.6000000000000014</c:v>
                </c:pt>
                <c:pt idx="24">
                  <c:v>5.8999999999999986</c:v>
                </c:pt>
                <c:pt idx="25">
                  <c:v>5</c:v>
                </c:pt>
              </c:numCache>
            </c:numRef>
          </c:val>
          <c:extLst>
            <c:ext xmlns:c16="http://schemas.microsoft.com/office/drawing/2014/chart" uri="{C3380CC4-5D6E-409C-BE32-E72D297353CC}">
              <c16:uniqueId val="{00000002-74BF-4E97-B9EF-B29EFC2FF4AC}"/>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5"/>
        <c:noMultiLvlLbl val="0"/>
      </c:catAx>
      <c:valAx>
        <c:axId val="389207688"/>
        <c:scaling>
          <c:orientation val="minMax"/>
          <c:max val="100"/>
        </c:scaling>
        <c:delete val="0"/>
        <c:axPos val="l"/>
        <c:numFmt formatCode="0&quot;%&quot;" sourceLinked="0"/>
        <c:majorTickMark val="out"/>
        <c:minorTickMark val="none"/>
        <c:tickLblPos val="nextTo"/>
        <c:spPr>
          <a:ln>
            <a:solidFill>
              <a:schemeClr val="tx1">
                <a:lumMod val="85000"/>
                <a:lumOff val="15000"/>
              </a:schemeClr>
            </a:solidFill>
          </a:ln>
        </c:spPr>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valAx>
    </c:plotArea>
    <c:legend>
      <c:legendPos val="t"/>
      <c:layout>
        <c:manualLayout>
          <c:xMode val="edge"/>
          <c:yMode val="edge"/>
          <c:x val="0.20428028931806891"/>
          <c:y val="1.1827920884076198E-2"/>
          <c:w val="0.58193735374530542"/>
          <c:h val="7.4542185838311292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5609546223145"/>
          <c:y val="9.3570625068196425E-2"/>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solidFill>
                <a:schemeClr val="tx2"/>
              </a:solidFill>
            </a:ln>
          </c:spPr>
          <c:dPt>
            <c:idx val="0"/>
            <c:bubble3D val="0"/>
            <c:spPr>
              <a:solidFill>
                <a:srgbClr val="005DAA"/>
              </a:solidFill>
              <a:ln w="3175">
                <a:solidFill>
                  <a:schemeClr val="tx2"/>
                </a:solid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solidFill>
                  <a:schemeClr val="tx2"/>
                </a:solid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solidFill>
                  <a:schemeClr val="tx2"/>
                </a:solid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solidFill>
                  <a:schemeClr val="tx2"/>
                </a:solidFill>
              </a:ln>
              <a:effectLst/>
            </c:spPr>
            <c:extLst>
              <c:ext xmlns:c16="http://schemas.microsoft.com/office/drawing/2014/chart" uri="{C3380CC4-5D6E-409C-BE32-E72D297353CC}">
                <c16:uniqueId val="{00000007-45C9-4CD7-86C1-31BF3A923BCB}"/>
              </c:ext>
            </c:extLst>
          </c:dPt>
          <c:dLbls>
            <c:dLbl>
              <c:idx val="0"/>
              <c:layout>
                <c:manualLayout>
                  <c:x val="0.21620147096843459"/>
                  <c:y val="-0.1720903309587523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r>
                      <a:rPr lang="en-US" sz="1800" dirty="0"/>
                      <a:t>Directly observed therapy </a:t>
                    </a:r>
                  </a:p>
                  <a:p>
                    <a:pPr>
                      <a:defRPr sz="1800" b="1">
                        <a:solidFill>
                          <a:schemeClr val="bg2"/>
                        </a:solidFill>
                        <a:latin typeface="Calibri" panose="020F0502020204030204" pitchFamily="34" charset="0"/>
                        <a:cs typeface="Calibri" panose="020F0502020204030204" pitchFamily="34" charset="0"/>
                      </a:defRPr>
                    </a:pPr>
                    <a:r>
                      <a:rPr lang="en-US" sz="1800" dirty="0"/>
                      <a:t>(DOT),</a:t>
                    </a:r>
                    <a:r>
                      <a:rPr lang="en-US" sz="1800" baseline="0" dirty="0"/>
                      <a:t> </a:t>
                    </a:r>
                    <a:fld id="{F1A833BD-1CF2-4A00-9969-7BFFC3D07899}" type="PERCENTAGE">
                      <a:rPr lang="en-US" sz="1800" baseline="0" smtClean="0"/>
                      <a:pPr>
                        <a:defRPr sz="1800" b="1">
                          <a:solidFill>
                            <a:schemeClr val="bg2"/>
                          </a:solidFill>
                          <a:latin typeface="Calibri" panose="020F0502020204030204" pitchFamily="34" charset="0"/>
                          <a:cs typeface="Calibri" panose="020F0502020204030204" pitchFamily="34" charset="0"/>
                        </a:defRPr>
                      </a:pPr>
                      <a:t>[PERCENTAGE]</a:t>
                    </a:fld>
                    <a:endParaRPr lang="en-US" sz="1800"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608711690841218"/>
                      <c:h val="0.31275721976837439"/>
                    </c:manualLayout>
                  </c15:layout>
                  <c15:dlblFieldTable/>
                  <c15:showDataLabelsRange val="0"/>
                </c:ext>
                <c:ext xmlns:c16="http://schemas.microsoft.com/office/drawing/2014/chart" uri="{C3380CC4-5D6E-409C-BE32-E72D297353CC}">
                  <c16:uniqueId val="{00000003-E8E5-4E36-AD16-1CB1D0543CE0}"/>
                </c:ext>
              </c:extLst>
            </c:dLbl>
            <c:dLbl>
              <c:idx val="1"/>
              <c:layout>
                <c:manualLayout>
                  <c:x val="-6.8590768102819652E-2"/>
                  <c:y val="0.1748613686061116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fld id="{7E131467-9097-40A1-9F9F-34B42B257BB1}" type="CATEGORYNAME">
                      <a:rPr lang="en-US" sz="1800" smtClean="0"/>
                      <a:pPr>
                        <a:defRPr sz="1800" b="1">
                          <a:solidFill>
                            <a:schemeClr val="bg2"/>
                          </a:solidFill>
                          <a:latin typeface="Calibri" panose="020F0502020204030204" pitchFamily="34" charset="0"/>
                          <a:cs typeface="Calibri" panose="020F0502020204030204" pitchFamily="34" charset="0"/>
                        </a:defRPr>
                      </a:pPr>
                      <a:t>[CATEGORY NAME]</a:t>
                    </a:fld>
                    <a:r>
                      <a:rPr lang="en-US" sz="1800" dirty="0"/>
                      <a:t>,</a:t>
                    </a:r>
                    <a:r>
                      <a:rPr lang="en-US" sz="1800" baseline="0" dirty="0"/>
                      <a:t>
</a:t>
                    </a:r>
                    <a:fld id="{E4958477-5EA0-498A-9804-4670933099DA}" type="PERCENTAGE">
                      <a:rPr lang="en-US" sz="1800" baseline="0"/>
                      <a:pPr>
                        <a:defRPr sz="1800" b="1">
                          <a:solidFill>
                            <a:schemeClr val="bg2"/>
                          </a:solidFill>
                          <a:latin typeface="Calibri" panose="020F0502020204030204" pitchFamily="34" charset="0"/>
                          <a:cs typeface="Calibri" panose="020F0502020204030204" pitchFamily="34" charset="0"/>
                        </a:defRPr>
                      </a:pPr>
                      <a:t>[PERCENTAGE]</a:t>
                    </a:fld>
                    <a:endParaRPr lang="en-US" sz="1800"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05998253336814"/>
                      <c:h val="0.22224277289210065"/>
                    </c:manualLayout>
                  </c15:layout>
                  <c15:dlblFieldTable/>
                  <c15:showDataLabelsRange val="0"/>
                </c:ext>
                <c:ext xmlns:c16="http://schemas.microsoft.com/office/drawing/2014/chart" uri="{C3380CC4-5D6E-409C-BE32-E72D297353CC}">
                  <c16:uniqueId val="{00000001-E8E5-4E36-AD16-1CB1D0543CE0}"/>
                </c:ext>
              </c:extLst>
            </c:dLbl>
            <c:dLbl>
              <c:idx val="2"/>
              <c:layout>
                <c:manualLayout>
                  <c:x val="-1.529534642956042E-2"/>
                  <c:y val="1.36939633385835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1800" baseline="0" dirty="0">
                        <a:solidFill>
                          <a:schemeClr val="tx1">
                            <a:lumMod val="85000"/>
                            <a:lumOff val="15000"/>
                          </a:schemeClr>
                        </a:solidFill>
                      </a:rPr>
                      <a:t>Self-administered therapy (SA)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504301393224258"/>
                      <c:h val="0.12237556936364848"/>
                    </c:manualLayout>
                  </c15:layout>
                  <c15:showDataLabelsRange val="0"/>
                </c:ext>
                <c:ext xmlns:c16="http://schemas.microsoft.com/office/drawing/2014/chart" uri="{C3380CC4-5D6E-409C-BE32-E72D297353CC}">
                  <c16:uniqueId val="{00000002-E8E5-4E36-AD16-1CB1D0543C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DOT only</c:v>
                </c:pt>
                <c:pt idx="1">
                  <c:v>DOT + SA</c:v>
                </c:pt>
                <c:pt idx="2">
                  <c:v>SA Only</c:v>
                </c:pt>
              </c:strCache>
            </c:strRef>
          </c:cat>
          <c:val>
            <c:numRef>
              <c:f>Sheet1!$B$2:$B$5</c:f>
              <c:numCache>
                <c:formatCode>General</c:formatCode>
                <c:ptCount val="4"/>
                <c:pt idx="0">
                  <c:v>61.3</c:v>
                </c:pt>
                <c:pt idx="1">
                  <c:v>33.700000000000003</c:v>
                </c:pt>
                <c:pt idx="2">
                  <c:v>5</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4398139049516"/>
          <c:y val="0.19632380385718132"/>
          <c:w val="0.85585900894188882"/>
          <c:h val="0.63814548773216562"/>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Sheet1!$B$2:$B$27</c:f>
              <c:numCache>
                <c:formatCode>\(0.0\)</c:formatCode>
                <c:ptCount val="26"/>
                <c:pt idx="0">
                  <c:v>63.4</c:v>
                </c:pt>
                <c:pt idx="1">
                  <c:v>68.599999999999994</c:v>
                </c:pt>
                <c:pt idx="2">
                  <c:v>74.099999999999994</c:v>
                </c:pt>
                <c:pt idx="3">
                  <c:v>76.8</c:v>
                </c:pt>
                <c:pt idx="4">
                  <c:v>78.7</c:v>
                </c:pt>
                <c:pt idx="5">
                  <c:v>81.2</c:v>
                </c:pt>
                <c:pt idx="6">
                  <c:v>81.400000000000006</c:v>
                </c:pt>
                <c:pt idx="7">
                  <c:v>82.2</c:v>
                </c:pt>
                <c:pt idx="8">
                  <c:v>82.5</c:v>
                </c:pt>
                <c:pt idx="9">
                  <c:v>82.9</c:v>
                </c:pt>
                <c:pt idx="10">
                  <c:v>83.6</c:v>
                </c:pt>
                <c:pt idx="11">
                  <c:v>84.2</c:v>
                </c:pt>
                <c:pt idx="12">
                  <c:v>84</c:v>
                </c:pt>
                <c:pt idx="13">
                  <c:v>84.8</c:v>
                </c:pt>
                <c:pt idx="14">
                  <c:v>85.5</c:v>
                </c:pt>
                <c:pt idx="15">
                  <c:v>86</c:v>
                </c:pt>
                <c:pt idx="16">
                  <c:v>88.8</c:v>
                </c:pt>
                <c:pt idx="17">
                  <c:v>89.6</c:v>
                </c:pt>
                <c:pt idx="18">
                  <c:v>89.7</c:v>
                </c:pt>
                <c:pt idx="19">
                  <c:v>90.2</c:v>
                </c:pt>
                <c:pt idx="20">
                  <c:v>89.8</c:v>
                </c:pt>
                <c:pt idx="21">
                  <c:v>90.3</c:v>
                </c:pt>
                <c:pt idx="22">
                  <c:v>90.1</c:v>
                </c:pt>
                <c:pt idx="23">
                  <c:v>89.3</c:v>
                </c:pt>
                <c:pt idx="24">
                  <c:v>90.2</c:v>
                </c:pt>
                <c:pt idx="25">
                  <c:v>89.1</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c:v>
                </c:pt>
              </c:strCache>
            </c:strRef>
          </c:tx>
          <c:spPr>
            <a:solidFill>
              <a:srgbClr val="86B2D8"/>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Sheet1!$C$2:$C$27</c:f>
              <c:numCache>
                <c:formatCode>\(0.0\)</c:formatCode>
                <c:ptCount val="26"/>
                <c:pt idx="0">
                  <c:v>22.6</c:v>
                </c:pt>
                <c:pt idx="1">
                  <c:v>18.200000000000003</c:v>
                </c:pt>
                <c:pt idx="2">
                  <c:v>15.100000000000009</c:v>
                </c:pt>
                <c:pt idx="3">
                  <c:v>13.400000000000006</c:v>
                </c:pt>
                <c:pt idx="4">
                  <c:v>12.299999999999997</c:v>
                </c:pt>
                <c:pt idx="5">
                  <c:v>11</c:v>
                </c:pt>
                <c:pt idx="6">
                  <c:v>10.799999999999997</c:v>
                </c:pt>
                <c:pt idx="7">
                  <c:v>10.299999999999997</c:v>
                </c:pt>
                <c:pt idx="8">
                  <c:v>10.200000000000003</c:v>
                </c:pt>
                <c:pt idx="9">
                  <c:v>9.5999999999999943</c:v>
                </c:pt>
                <c:pt idx="10">
                  <c:v>9.1000000000000085</c:v>
                </c:pt>
                <c:pt idx="11">
                  <c:v>8.2999999999999972</c:v>
                </c:pt>
                <c:pt idx="12">
                  <c:v>8.5</c:v>
                </c:pt>
                <c:pt idx="13">
                  <c:v>8.2999999999999972</c:v>
                </c:pt>
                <c:pt idx="14">
                  <c:v>8.2999999999999972</c:v>
                </c:pt>
                <c:pt idx="15">
                  <c:v>7.2999999999999972</c:v>
                </c:pt>
                <c:pt idx="16">
                  <c:v>6.7999999999999972</c:v>
                </c:pt>
                <c:pt idx="17">
                  <c:v>6.5</c:v>
                </c:pt>
                <c:pt idx="18">
                  <c:v>6.7999999999999972</c:v>
                </c:pt>
                <c:pt idx="19">
                  <c:v>6.2999999999999972</c:v>
                </c:pt>
                <c:pt idx="20">
                  <c:v>6.6000000000000085</c:v>
                </c:pt>
                <c:pt idx="21">
                  <c:v>6.6000000000000085</c:v>
                </c:pt>
                <c:pt idx="22">
                  <c:v>6.3000000000000114</c:v>
                </c:pt>
                <c:pt idx="23">
                  <c:v>6.5</c:v>
                </c:pt>
                <c:pt idx="24">
                  <c:v>6.0999999999999943</c:v>
                </c:pt>
                <c:pt idx="25">
                  <c:v>6.4000000000000057</c:v>
                </c:pt>
              </c:numCache>
            </c:numRef>
          </c:val>
          <c:extLst>
            <c:ext xmlns:c16="http://schemas.microsoft.com/office/drawing/2014/chart" uri="{C3380CC4-5D6E-409C-BE32-E72D297353CC}">
              <c16:uniqueId val="{00000001-B996-4D2D-8361-F51EC5D0AD6E}"/>
            </c:ext>
          </c:extLst>
        </c:ser>
        <c:ser>
          <c:idx val="2"/>
          <c:order val="2"/>
          <c:tx>
            <c:strRef>
              <c:f>Sheet1!$D$1</c:f>
              <c:strCache>
                <c:ptCount val="1"/>
                <c:pt idx="0">
                  <c:v>Did Not Complete</c:v>
                </c:pt>
              </c:strCache>
            </c:strRef>
          </c:tx>
          <c:spPr>
            <a:solidFill>
              <a:srgbClr val="D8E5FC"/>
            </a:solidFill>
            <a:ln>
              <a:noFill/>
            </a:ln>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Sheet1!$D$2:$D$27</c:f>
              <c:numCache>
                <c:formatCode>0.0_);\(0.0\)</c:formatCode>
                <c:ptCount val="26"/>
                <c:pt idx="0">
                  <c:v>14</c:v>
                </c:pt>
                <c:pt idx="1">
                  <c:v>13.200000000000003</c:v>
                </c:pt>
                <c:pt idx="2">
                  <c:v>10.799999999999997</c:v>
                </c:pt>
                <c:pt idx="3">
                  <c:v>9.7999999999999972</c:v>
                </c:pt>
                <c:pt idx="4">
                  <c:v>9</c:v>
                </c:pt>
                <c:pt idx="5">
                  <c:v>7.7999999999999972</c:v>
                </c:pt>
                <c:pt idx="6">
                  <c:v>7.7999999999999972</c:v>
                </c:pt>
                <c:pt idx="7">
                  <c:v>7.5</c:v>
                </c:pt>
                <c:pt idx="8">
                  <c:v>7.2999999999999972</c:v>
                </c:pt>
                <c:pt idx="9">
                  <c:v>7.5</c:v>
                </c:pt>
                <c:pt idx="10">
                  <c:v>7.2999999999999972</c:v>
                </c:pt>
                <c:pt idx="11">
                  <c:v>7.5</c:v>
                </c:pt>
                <c:pt idx="12">
                  <c:v>7.5</c:v>
                </c:pt>
                <c:pt idx="13">
                  <c:v>6.9000000000000057</c:v>
                </c:pt>
                <c:pt idx="14">
                  <c:v>6.2000000000000028</c:v>
                </c:pt>
                <c:pt idx="15">
                  <c:v>6.7000000000000028</c:v>
                </c:pt>
                <c:pt idx="16">
                  <c:v>4.4000000000000057</c:v>
                </c:pt>
                <c:pt idx="17">
                  <c:v>3.9000000000000057</c:v>
                </c:pt>
                <c:pt idx="18">
                  <c:v>3.5</c:v>
                </c:pt>
                <c:pt idx="19">
                  <c:v>3.5</c:v>
                </c:pt>
                <c:pt idx="20">
                  <c:v>3.5999999999999943</c:v>
                </c:pt>
                <c:pt idx="21">
                  <c:v>3.0999999999999943</c:v>
                </c:pt>
                <c:pt idx="22">
                  <c:v>3.5999999999999943</c:v>
                </c:pt>
                <c:pt idx="23">
                  <c:v>4.2000000000000028</c:v>
                </c:pt>
                <c:pt idx="24">
                  <c:v>3.7000000000000028</c:v>
                </c:pt>
                <c:pt idx="25">
                  <c:v>4.5</c:v>
                </c:pt>
              </c:numCache>
            </c:numRef>
          </c:val>
          <c:extLst>
            <c:ext xmlns:c16="http://schemas.microsoft.com/office/drawing/2014/chart" uri="{C3380CC4-5D6E-409C-BE32-E72D297353CC}">
              <c16:uniqueId val="{00000000-2C81-447A-AC21-E391828D685D}"/>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marker>
                  <c:symbol val="none"/>
                </c:marker>
                <c:cat>
                  <c:numRef>
                    <c:extLst>
                      <c:ext uri="{02D57815-91ED-43cb-92C2-25804820EDAC}">
                        <c15:formulaRef>
                          <c15:sqref>Sheet1!$A$2:$A$27</c15:sqref>
                        </c15:formulaRef>
                      </c:ext>
                    </c:extLst>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extLst>
                      <c:ext uri="{02D57815-91ED-43cb-92C2-25804820EDAC}">
                        <c15:formulaRef>
                          <c15:sqref>Sheet1!$E$2:$E$27</c15:sqref>
                        </c15:formulaRef>
                      </c:ext>
                    </c:extLst>
                    <c:numCache>
                      <c:formatCode>General</c:formatCode>
                      <c:ptCount val="26"/>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numCache>
                  </c:numRef>
                </c:val>
                <c:smooth val="0"/>
                <c:extLst>
                  <c:ext xmlns:c16="http://schemas.microsoft.com/office/drawing/2014/chart" uri="{C3380CC4-5D6E-409C-BE32-E72D297353CC}">
                    <c16:uniqueId val="{00000001-D01F-43C5-B90A-9C6C7D84502B}"/>
                  </c:ext>
                </c:extLst>
              </c15:ser>
            </c15:filteredLineSeries>
          </c:ext>
        </c:extLst>
      </c:lineChart>
      <c:catAx>
        <c:axId val="389887480"/>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16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5"/>
        <c:noMultiLvlLbl val="0"/>
      </c:catAx>
      <c:valAx>
        <c:axId val="389887872"/>
        <c:scaling>
          <c:orientation val="minMax"/>
          <c:max val="100"/>
        </c:scaling>
        <c:delete val="0"/>
        <c:axPos val="l"/>
        <c:title>
          <c:tx>
            <c:rich>
              <a:bodyPr/>
              <a:lstStyle/>
              <a:p>
                <a:pPr>
                  <a:defRPr sz="1800">
                    <a:solidFill>
                      <a:srgbClr val="3F3F3F"/>
                    </a:solidFill>
                    <a:latin typeface="Calibri" panose="020F0502020204030204" pitchFamily="34" charset="0"/>
                    <a:cs typeface="Calibri" panose="020F0502020204030204" pitchFamily="34" charset="0"/>
                  </a:defRPr>
                </a:pPr>
                <a:r>
                  <a:rPr lang="en-US" sz="2000" b="1" dirty="0">
                    <a:solidFill>
                      <a:schemeClr val="tx1">
                        <a:lumMod val="85000"/>
                        <a:lumOff val="15000"/>
                      </a:schemeClr>
                    </a:solidFill>
                    <a:effectLst/>
                    <a:latin typeface="Calibri" panose="020F0502020204030204" pitchFamily="34" charset="0"/>
                    <a:cs typeface="Calibri" panose="020F0502020204030204" pitchFamily="34" charset="0"/>
                  </a:rPr>
                  <a:t>Percentage</a:t>
                </a:r>
                <a:r>
                  <a:rPr lang="en-US" sz="2000" b="1" baseline="0" dirty="0">
                    <a:solidFill>
                      <a:schemeClr val="tx1">
                        <a:lumMod val="85000"/>
                        <a:lumOff val="15000"/>
                      </a:schemeClr>
                    </a:solidFill>
                    <a:effectLst/>
                    <a:latin typeface="Calibri" panose="020F0502020204030204" pitchFamily="34" charset="0"/>
                    <a:cs typeface="Calibri" panose="020F0502020204030204" pitchFamily="34" charset="0"/>
                  </a:rPr>
                  <a:t>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7.6740940663144307E-3"/>
              <c:y val="0.22894152431710832"/>
            </c:manualLayout>
          </c:layout>
          <c:overlay val="0"/>
        </c:title>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0.11102515701101721"/>
          <c:y val="9.8616495007426405E-2"/>
          <c:w val="0.88251142176282193"/>
          <c:h val="9.9187358904791842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12700">
              <a:solidFill>
                <a:schemeClr val="tx2"/>
              </a:solidFill>
            </a:ln>
          </c:spPr>
          <c:dPt>
            <c:idx val="0"/>
            <c:bubble3D val="0"/>
            <c:spPr>
              <a:solidFill>
                <a:srgbClr val="9A4E9E"/>
              </a:solidFill>
              <a:ln w="12700">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12700">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12700">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0.12783089313534415"/>
                  <c:y val="-8.7177346980620379E-2"/>
                </c:manualLayout>
              </c:layout>
              <c:tx>
                <c:rich>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fld id="{61DA0F3F-A4D7-440C-838C-45A41167E31C}" type="CATEGORYNAME">
                      <a:rPr lang="en-US" sz="1700" smtClean="0">
                        <a:solidFill>
                          <a:schemeClr val="bg2"/>
                        </a:solidFill>
                        <a:latin typeface="Calibri" panose="020F0502020204030204" pitchFamily="34" charset="0"/>
                        <a:cs typeface="Calibri" panose="020F0502020204030204" pitchFamily="34" charset="0"/>
                      </a:rPr>
                      <a:pPr>
                        <a:defRPr sz="1700" b="1">
                          <a:solidFill>
                            <a:schemeClr val="bg2"/>
                          </a:solidFill>
                          <a:latin typeface="Calibri" panose="020F0502020204030204" pitchFamily="34" charset="0"/>
                          <a:cs typeface="Calibri" panose="020F0502020204030204" pitchFamily="34" charset="0"/>
                        </a:defRPr>
                      </a:pPr>
                      <a:t>[CATEGORY NAME]</a:t>
                    </a:fld>
                    <a:r>
                      <a:rPr lang="en-US" sz="1700" baseline="0" dirty="0">
                        <a:solidFill>
                          <a:schemeClr val="bg2"/>
                        </a:solidFill>
                        <a:latin typeface="Calibri" panose="020F0502020204030204" pitchFamily="34" charset="0"/>
                        <a:cs typeface="Calibri" panose="020F0502020204030204" pitchFamily="34" charset="0"/>
                      </a:rPr>
                      <a:t>
87%</a:t>
                    </a:r>
                  </a:p>
                </c:rich>
              </c:tx>
              <c:spPr>
                <a:noFill/>
                <a:ln>
                  <a:noFill/>
                </a:ln>
                <a:effectLst/>
              </c:spPr>
              <c:txPr>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31989933099956253"/>
                  <c:y val="3.5706308750735292E-2"/>
                </c:manualLayout>
              </c:layout>
              <c:tx>
                <c:rich>
                  <a:bodyPr rot="0" spcFirstLastPara="1" vertOverflow="ellipsis" vert="horz" wrap="square" lIns="38100" tIns="19050" rIns="38100" bIns="19050" anchor="ctr" anchorCtr="0">
                    <a:noAutofit/>
                  </a:bodyPr>
                  <a:lstStyle/>
                  <a:p>
                    <a:pPr algn="r">
                      <a:defRPr sz="1600" b="1" i="0" u="none" strike="noStrike" kern="1200" baseline="0">
                        <a:solidFill>
                          <a:schemeClr val="bg2"/>
                        </a:solidFill>
                        <a:latin typeface="Calibri" panose="020F0502020204030204" pitchFamily="34" charset="0"/>
                        <a:ea typeface="+mn-ea"/>
                        <a:cs typeface="Calibri" panose="020F0502020204030204" pitchFamily="34" charset="0"/>
                      </a:defRPr>
                    </a:pPr>
                    <a:fld id="{3EBF11A4-EFC3-42B1-AA0E-746AED7774EE}" type="CATEGORYNAME">
                      <a:rPr lang="en-US" sz="1600" b="1" smtClean="0">
                        <a:solidFill>
                          <a:schemeClr val="bg2"/>
                        </a:solidFill>
                        <a:latin typeface="Calibri" panose="020F0502020204030204" pitchFamily="34" charset="0"/>
                        <a:cs typeface="Calibri" panose="020F0502020204030204" pitchFamily="34" charset="0"/>
                      </a:rPr>
                      <a:pPr algn="r">
                        <a:defRPr sz="1600" b="1">
                          <a:solidFill>
                            <a:schemeClr val="bg2"/>
                          </a:solidFill>
                          <a:latin typeface="Calibri" panose="020F0502020204030204" pitchFamily="34" charset="0"/>
                          <a:cs typeface="Calibri" panose="020F0502020204030204" pitchFamily="34" charset="0"/>
                        </a:defRPr>
                      </a:pPr>
                      <a:t>[CATEGORY NAME]</a:t>
                    </a:fld>
                    <a:endParaRPr lang="en-US" sz="1600" b="1" dirty="0">
                      <a:solidFill>
                        <a:schemeClr val="bg2"/>
                      </a:solidFill>
                      <a:latin typeface="Calibri" panose="020F0502020204030204" pitchFamily="34" charset="0"/>
                      <a:cs typeface="Calibri" panose="020F0502020204030204" pitchFamily="34" charset="0"/>
                    </a:endParaRPr>
                  </a:p>
                  <a:p>
                    <a:pPr algn="r">
                      <a:defRPr sz="1600" b="1">
                        <a:solidFill>
                          <a:schemeClr val="bg2"/>
                        </a:solidFill>
                        <a:latin typeface="Calibri" panose="020F0502020204030204" pitchFamily="34" charset="0"/>
                        <a:cs typeface="Calibri" panose="020F0502020204030204" pitchFamily="34" charset="0"/>
                      </a:defRPr>
                    </a:pPr>
                    <a:r>
                      <a:rPr lang="en-US" sz="1600" b="1" baseline="0" dirty="0">
                        <a:solidFill>
                          <a:schemeClr val="bg2"/>
                        </a:solidFill>
                        <a:latin typeface="Calibri" panose="020F0502020204030204" pitchFamily="34" charset="0"/>
                        <a:cs typeface="Calibri" panose="020F0502020204030204" pitchFamily="34" charset="0"/>
                      </a:rPr>
                      <a:t> 13%</a:t>
                    </a:r>
                  </a:p>
                </c:rich>
              </c:tx>
              <c:spPr>
                <a:noFill/>
                <a:ln>
                  <a:noFill/>
                </a:ln>
                <a:effectLst/>
              </c:spPr>
              <c:txPr>
                <a:bodyPr rot="0" spcFirstLastPara="1" vertOverflow="ellipsis" vert="horz" wrap="square" lIns="38100" tIns="19050" rIns="38100" bIns="19050" anchor="ctr" anchorCtr="0">
                  <a:noAutofit/>
                </a:bodyPr>
                <a:lstStyle/>
                <a:p>
                  <a:pPr algn="r">
                    <a:defRPr sz="16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084150950460408"/>
                      <c:h val="0.23191595241466831"/>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2"/>
                <c:pt idx="0">
                  <c:v>Completed Therapy</c:v>
                </c:pt>
                <c:pt idx="1">
                  <c:v>Did Not Complete Therapy</c:v>
                </c:pt>
              </c:strCache>
            </c:strRef>
          </c:cat>
          <c:val>
            <c:numRef>
              <c:f>Sheet1!$B$2:$B$4</c:f>
              <c:numCache>
                <c:formatCode>General</c:formatCode>
                <c:ptCount val="3"/>
                <c:pt idx="0">
                  <c:v>87.4</c:v>
                </c:pt>
                <c:pt idx="1">
                  <c:v>12.599999999999994</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1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019964858955"/>
          <c:y val="2.2650961524399011E-2"/>
          <c:w val="0.57442980035141045"/>
          <c:h val="0.95016788464632218"/>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Pt>
            <c:idx val="4"/>
            <c:invertIfNegative val="0"/>
            <c:bubble3D val="0"/>
            <c:spPr>
              <a:solidFill>
                <a:srgbClr val="00788A"/>
              </a:solidFill>
              <a:ln>
                <a:noFill/>
              </a:ln>
              <a:effectLst/>
            </c:spPr>
            <c:extLst>
              <c:ext xmlns:c16="http://schemas.microsoft.com/office/drawing/2014/chart" uri="{C3380CC4-5D6E-409C-BE32-E72D297353CC}">
                <c16:uniqueId val="{00000000-34E8-430D-9FFE-AB646D238332}"/>
              </c:ext>
            </c:extLst>
          </c:dPt>
          <c:dLbls>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dirty="0"/>
                      <a:t>&lt;1%</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1C9-4859-83B4-8D39B6CA10CE}"/>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C9-4859-83B4-8D39B6CA10CE}"/>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C9-4859-83B4-8D39B6CA10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Unknown†</c:v>
                </c:pt>
                <c:pt idx="1">
                  <c:v>Adverse Event</c:v>
                </c:pt>
                <c:pt idx="2">
                  <c:v>Refusal</c:v>
                </c:pt>
                <c:pt idx="3">
                  <c:v>Lost to Follow-Up</c:v>
                </c:pt>
                <c:pt idx="4">
                  <c:v>Died</c:v>
                </c:pt>
              </c:strCache>
            </c:strRef>
          </c:cat>
          <c:val>
            <c:numRef>
              <c:f>Sheet1!$B$2:$B$6</c:f>
              <c:numCache>
                <c:formatCode>General</c:formatCode>
                <c:ptCount val="5"/>
                <c:pt idx="0">
                  <c:v>3.3000000000000002E-2</c:v>
                </c:pt>
                <c:pt idx="1">
                  <c:v>3.0000000000000001E-3</c:v>
                </c:pt>
                <c:pt idx="2">
                  <c:v>0.01</c:v>
                </c:pt>
                <c:pt idx="3">
                  <c:v>1.4E-2</c:v>
                </c:pt>
                <c:pt idx="4">
                  <c:v>6.6000000000000003E-2</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8.0000000000000016E-2"/>
          <c:min val="0"/>
        </c:scaling>
        <c:delete val="1"/>
        <c:axPos val="b"/>
        <c:numFmt formatCode="0%" sourceLinked="0"/>
        <c:majorTickMark val="out"/>
        <c:minorTickMark val="none"/>
        <c:tickLblPos val="nextTo"/>
        <c:crossAx val="152809231"/>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a:solidFill>
            <a:srgbClr val="000000"/>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5885521390388"/>
          <c:y val="3.3667675935388108E-2"/>
          <c:w val="0.85957815739018939"/>
          <c:h val="0.79823723304105854"/>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Sheet1!$B$2:$B$29</c:f>
              <c:numCache>
                <c:formatCode>General</c:formatCode>
                <c:ptCount val="28"/>
                <c:pt idx="0">
                  <c:v>872</c:v>
                </c:pt>
                <c:pt idx="1">
                  <c:v>789</c:v>
                </c:pt>
                <c:pt idx="2">
                  <c:v>631</c:v>
                </c:pt>
                <c:pt idx="3">
                  <c:v>563</c:v>
                </c:pt>
                <c:pt idx="4">
                  <c:v>470</c:v>
                </c:pt>
                <c:pt idx="5">
                  <c:v>404</c:v>
                </c:pt>
                <c:pt idx="6">
                  <c:v>309</c:v>
                </c:pt>
                <c:pt idx="7">
                  <c:v>291</c:v>
                </c:pt>
                <c:pt idx="8">
                  <c:v>269</c:v>
                </c:pt>
                <c:pt idx="9">
                  <c:v>229</c:v>
                </c:pt>
                <c:pt idx="10">
                  <c:v>229</c:v>
                </c:pt>
                <c:pt idx="11">
                  <c:v>229</c:v>
                </c:pt>
                <c:pt idx="12">
                  <c:v>206</c:v>
                </c:pt>
                <c:pt idx="13">
                  <c:v>182</c:v>
                </c:pt>
                <c:pt idx="14">
                  <c:v>177</c:v>
                </c:pt>
                <c:pt idx="15">
                  <c:v>201</c:v>
                </c:pt>
                <c:pt idx="16">
                  <c:v>198</c:v>
                </c:pt>
                <c:pt idx="17">
                  <c:v>178</c:v>
                </c:pt>
                <c:pt idx="18">
                  <c:v>181</c:v>
                </c:pt>
                <c:pt idx="19">
                  <c:v>154</c:v>
                </c:pt>
                <c:pt idx="20">
                  <c:v>139</c:v>
                </c:pt>
                <c:pt idx="21">
                  <c:v>167</c:v>
                </c:pt>
                <c:pt idx="22">
                  <c:v>157</c:v>
                </c:pt>
                <c:pt idx="23">
                  <c:v>129</c:v>
                </c:pt>
                <c:pt idx="24">
                  <c:v>108</c:v>
                </c:pt>
                <c:pt idx="25">
                  <c:v>111</c:v>
                </c:pt>
                <c:pt idx="26">
                  <c:v>122</c:v>
                </c:pt>
                <c:pt idx="27">
                  <c:v>70</c:v>
                </c:pt>
              </c:numCache>
            </c:numRef>
          </c:val>
          <c:extLst>
            <c:ext xmlns:c16="http://schemas.microsoft.com/office/drawing/2014/chart" uri="{C3380CC4-5D6E-409C-BE32-E72D297353CC}">
              <c16:uniqueId val="{00000000-76D5-4632-BF1E-D5BFAFA2CE35}"/>
            </c:ext>
          </c:extLst>
        </c:ser>
        <c:ser>
          <c:idx val="2"/>
          <c:order val="2"/>
          <c:tx>
            <c:strRef>
              <c:f>Sheet1!$C$1</c:f>
              <c:strCache>
                <c:ptCount val="1"/>
                <c:pt idx="0">
                  <c:v>Non-U.S.–Born</c:v>
                </c:pt>
              </c:strCache>
            </c:strRef>
          </c:tx>
          <c:spPr>
            <a:solidFill>
              <a:srgbClr val="005DAA"/>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Sheet1!$C$2:$C$29</c:f>
              <c:numCache>
                <c:formatCode>General</c:formatCode>
                <c:ptCount val="28"/>
                <c:pt idx="0">
                  <c:v>639</c:v>
                </c:pt>
                <c:pt idx="1">
                  <c:v>725</c:v>
                </c:pt>
                <c:pt idx="2">
                  <c:v>710</c:v>
                </c:pt>
                <c:pt idx="3">
                  <c:v>711</c:v>
                </c:pt>
                <c:pt idx="4">
                  <c:v>714</c:v>
                </c:pt>
                <c:pt idx="5">
                  <c:v>703</c:v>
                </c:pt>
                <c:pt idx="6">
                  <c:v>669</c:v>
                </c:pt>
                <c:pt idx="7">
                  <c:v>679</c:v>
                </c:pt>
                <c:pt idx="8">
                  <c:v>617</c:v>
                </c:pt>
                <c:pt idx="9">
                  <c:v>676</c:v>
                </c:pt>
                <c:pt idx="10">
                  <c:v>655</c:v>
                </c:pt>
                <c:pt idx="11">
                  <c:v>636</c:v>
                </c:pt>
                <c:pt idx="12">
                  <c:v>619</c:v>
                </c:pt>
                <c:pt idx="13">
                  <c:v>653</c:v>
                </c:pt>
                <c:pt idx="14">
                  <c:v>606</c:v>
                </c:pt>
                <c:pt idx="15">
                  <c:v>629</c:v>
                </c:pt>
                <c:pt idx="16">
                  <c:v>553</c:v>
                </c:pt>
                <c:pt idx="17">
                  <c:v>507</c:v>
                </c:pt>
                <c:pt idx="18">
                  <c:v>565</c:v>
                </c:pt>
                <c:pt idx="19">
                  <c:v>532</c:v>
                </c:pt>
                <c:pt idx="20">
                  <c:v>531</c:v>
                </c:pt>
                <c:pt idx="21">
                  <c:v>517</c:v>
                </c:pt>
                <c:pt idx="22">
                  <c:v>526</c:v>
                </c:pt>
                <c:pt idx="23">
                  <c:v>518</c:v>
                </c:pt>
                <c:pt idx="24">
                  <c:v>522</c:v>
                </c:pt>
                <c:pt idx="25">
                  <c:v>526</c:v>
                </c:pt>
                <c:pt idx="26">
                  <c:v>516</c:v>
                </c:pt>
                <c:pt idx="27">
                  <c:v>377</c:v>
                </c:pt>
              </c:numCache>
            </c:numRef>
          </c:val>
          <c:extLst>
            <c:ext xmlns:c16="http://schemas.microsoft.com/office/drawing/2014/chart" uri="{C3380CC4-5D6E-409C-BE32-E72D297353CC}">
              <c16:uniqueId val="{00000005-76D5-4632-BF1E-D5BFAFA2CE35}"/>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Sheet1!$A$2:$A$29</c15:sqref>
                        </c15:formulaRef>
                      </c:ext>
                    </c:extLst>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76D5-4632-BF1E-D5BFAFA2CE35}"/>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dirty="0">
                    <a:solidFill>
                      <a:srgbClr val="000000"/>
                    </a:solidFill>
                    <a:effectLst/>
                    <a:latin typeface="Calibri" panose="020F0502020204030204" pitchFamily="34" charset="0"/>
                    <a:cs typeface="Calibri" panose="020F0502020204030204" pitchFamily="34" charset="0"/>
                  </a:rPr>
                  <a:t>Year</a:t>
                </a:r>
                <a:endParaRPr lang="en-US" sz="2000" dirty="0">
                  <a:solidFill>
                    <a:srgbClr val="000000"/>
                  </a:solidFill>
                  <a:effectLst/>
                  <a:latin typeface="Calibri" panose="020F0502020204030204" pitchFamily="34" charset="0"/>
                  <a:cs typeface="Calibri" panose="020F0502020204030204" pitchFamily="34" charset="0"/>
                </a:endParaRPr>
              </a:p>
            </c:rich>
          </c:tx>
          <c:layout>
            <c:manualLayout>
              <c:xMode val="edge"/>
              <c:yMode val="edge"/>
              <c:x val="0.49072336444055609"/>
              <c:y val="0.90363119544869575"/>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tickLblSkip val="1"/>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dirty="0">
                    <a:solidFill>
                      <a:srgbClr val="000000"/>
                    </a:solidFill>
                    <a:effectLst/>
                    <a:latin typeface="Calibri" panose="020F0502020204030204" pitchFamily="34" charset="0"/>
                    <a:cs typeface="Calibri" panose="020F0502020204030204" pitchFamily="34" charset="0"/>
                  </a:rPr>
                  <a:t>Number of cases</a:t>
                </a:r>
                <a:endParaRPr lang="en-US" sz="2000" dirty="0">
                  <a:solidFill>
                    <a:srgbClr val="000000"/>
                  </a:solidFill>
                  <a:effectLst/>
                  <a:latin typeface="Calibri" panose="020F0502020204030204" pitchFamily="34" charset="0"/>
                  <a:cs typeface="Calibri" panose="020F0502020204030204" pitchFamily="34" charset="0"/>
                </a:endParaRPr>
              </a:p>
            </c:rich>
          </c:tx>
          <c:layout>
            <c:manualLayout>
              <c:xMode val="edge"/>
              <c:yMode val="edge"/>
              <c:x val="5.5115988591550626E-3"/>
              <c:y val="0.1840534321198946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5403511335887974"/>
          <c:y val="0.14394001261552755"/>
          <c:w val="0.23143947266942061"/>
          <c:h val="0.201981036965188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33595800524952E-2"/>
          <c:y val="3.3388951402794076E-2"/>
          <c:w val="0.82038779527559069"/>
          <c:h val="0.81964717221628314"/>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Sheet1!$B$2:$B$29</c:f>
              <c:numCache>
                <c:formatCode>#,##0</c:formatCode>
                <c:ptCount val="28"/>
                <c:pt idx="0">
                  <c:v>407</c:v>
                </c:pt>
                <c:pt idx="1">
                  <c:v>353</c:v>
                </c:pt>
                <c:pt idx="2">
                  <c:v>254</c:v>
                </c:pt>
                <c:pt idx="3">
                  <c:v>207</c:v>
                </c:pt>
                <c:pt idx="4">
                  <c:v>155</c:v>
                </c:pt>
                <c:pt idx="5">
                  <c:v>132</c:v>
                </c:pt>
                <c:pt idx="6">
                  <c:v>127</c:v>
                </c:pt>
                <c:pt idx="7">
                  <c:v>120</c:v>
                </c:pt>
                <c:pt idx="8">
                  <c:v>115</c:v>
                </c:pt>
                <c:pt idx="9">
                  <c:v>132</c:v>
                </c:pt>
                <c:pt idx="10">
                  <c:v>94</c:v>
                </c:pt>
                <c:pt idx="11">
                  <c:v>100</c:v>
                </c:pt>
                <c:pt idx="12">
                  <c:v>98</c:v>
                </c:pt>
                <c:pt idx="13">
                  <c:v>103</c:v>
                </c:pt>
                <c:pt idx="14">
                  <c:v>101</c:v>
                </c:pt>
                <c:pt idx="15">
                  <c:v>88</c:v>
                </c:pt>
                <c:pt idx="16">
                  <c:v>95</c:v>
                </c:pt>
                <c:pt idx="17">
                  <c:v>87</c:v>
                </c:pt>
                <c:pt idx="18">
                  <c:v>101</c:v>
                </c:pt>
                <c:pt idx="19">
                  <c:v>77</c:v>
                </c:pt>
                <c:pt idx="20">
                  <c:v>83</c:v>
                </c:pt>
                <c:pt idx="21">
                  <c:v>70</c:v>
                </c:pt>
                <c:pt idx="22">
                  <c:v>72</c:v>
                </c:pt>
                <c:pt idx="23">
                  <c:v>78</c:v>
                </c:pt>
                <c:pt idx="24">
                  <c:v>102</c:v>
                </c:pt>
                <c:pt idx="25">
                  <c:v>85</c:v>
                </c:pt>
                <c:pt idx="26">
                  <c:v>77</c:v>
                </c:pt>
                <c:pt idx="27" formatCode="General">
                  <c:v>47</c:v>
                </c:pt>
              </c:numCache>
            </c:numRef>
          </c:val>
          <c:extLst>
            <c:ext xmlns:c16="http://schemas.microsoft.com/office/drawing/2014/chart" uri="{C3380CC4-5D6E-409C-BE32-E72D297353CC}">
              <c16:uniqueId val="{00000000-E5A5-4518-BFD3-94E913EA3F49}"/>
            </c:ext>
          </c:extLst>
        </c:ser>
        <c:ser>
          <c:idx val="1"/>
          <c:order val="1"/>
          <c:tx>
            <c:strRef>
              <c:f>Sheet1!$C$1</c:f>
              <c:strCache>
                <c:ptCount val="1"/>
                <c:pt idx="0">
                  <c:v> Previous TB</c:v>
                </c:pt>
              </c:strCache>
            </c:strRef>
          </c:tx>
          <c:spPr>
            <a:solidFill>
              <a:srgbClr val="86B2D8"/>
            </a:solidFill>
            <a:ln>
              <a:noFill/>
            </a:ln>
            <a:effectLst/>
          </c:spPr>
          <c:invertIfNegative val="0"/>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Sheet1!$C$2:$C$29</c:f>
              <c:numCache>
                <c:formatCode>#,##0</c:formatCode>
                <c:ptCount val="28"/>
                <c:pt idx="0">
                  <c:v>76</c:v>
                </c:pt>
                <c:pt idx="1">
                  <c:v>74</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12</c:v>
                </c:pt>
                <c:pt idx="21">
                  <c:v>24</c:v>
                </c:pt>
                <c:pt idx="22">
                  <c:v>16</c:v>
                </c:pt>
                <c:pt idx="23">
                  <c:v>18</c:v>
                </c:pt>
                <c:pt idx="24">
                  <c:v>26</c:v>
                </c:pt>
                <c:pt idx="25">
                  <c:v>18</c:v>
                </c:pt>
                <c:pt idx="26">
                  <c:v>15</c:v>
                </c:pt>
                <c:pt idx="27" formatCode="General">
                  <c:v>9</c:v>
                </c:pt>
              </c:numCache>
            </c:numRef>
          </c:val>
          <c:extLst>
            <c:ext xmlns:c16="http://schemas.microsoft.com/office/drawing/2014/chart" uri="{C3380CC4-5D6E-409C-BE32-E72D297353CC}">
              <c16:uniqueId val="{00000000-9C8D-4394-8A63-D65BD191379E}"/>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8100" cap="rnd" cmpd="sng" algn="ctr">
              <a:solidFill>
                <a:srgbClr val="9A4E9E"/>
              </a:solidFill>
              <a:prstDash val="solid"/>
              <a:round/>
            </a:ln>
            <a:effectLst/>
          </c:spPr>
          <c:marker>
            <c:symbol val="square"/>
            <c:size val="7"/>
            <c:spPr>
              <a:noFill/>
              <a:ln w="9525" cap="flat" cmpd="sng" algn="ctr">
                <a:noFill/>
                <a:prstDash val="solid"/>
                <a:round/>
              </a:ln>
              <a:effectLst/>
            </c:spPr>
          </c:marker>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Sheet1!$D$2:$D$29</c:f>
              <c:numCache>
                <c:formatCode>0.0%</c:formatCode>
                <c:ptCount val="28"/>
                <c:pt idx="0">
                  <c:v>2.5000000000000001E-2</c:v>
                </c:pt>
                <c:pt idx="1">
                  <c:v>2.1000000000000001E-2</c:v>
                </c:pt>
                <c:pt idx="2">
                  <c:v>1.6E-2</c:v>
                </c:pt>
                <c:pt idx="3">
                  <c:v>1.2999999999999999E-2</c:v>
                </c:pt>
                <c:pt idx="4">
                  <c:v>1.0999999999999999E-2</c:v>
                </c:pt>
                <c:pt idx="5">
                  <c:v>0.01</c:v>
                </c:pt>
                <c:pt idx="6">
                  <c:v>0.01</c:v>
                </c:pt>
                <c:pt idx="7">
                  <c:v>0.01</c:v>
                </c:pt>
                <c:pt idx="8">
                  <c:v>0.01</c:v>
                </c:pt>
                <c:pt idx="9">
                  <c:v>1.2E-2</c:v>
                </c:pt>
                <c:pt idx="10">
                  <c:v>8.9999999999999993E-3</c:v>
                </c:pt>
                <c:pt idx="11">
                  <c:v>0.01</c:v>
                </c:pt>
                <c:pt idx="12">
                  <c:v>0.01</c:v>
                </c:pt>
                <c:pt idx="13">
                  <c:v>0.01</c:v>
                </c:pt>
                <c:pt idx="14">
                  <c:v>0.01</c:v>
                </c:pt>
                <c:pt idx="15">
                  <c:v>8.9999999999999993E-3</c:v>
                </c:pt>
                <c:pt idx="16">
                  <c:v>1.2E-2</c:v>
                </c:pt>
                <c:pt idx="17">
                  <c:v>1.0999999999999999E-2</c:v>
                </c:pt>
                <c:pt idx="18">
                  <c:v>1.2999999999999999E-2</c:v>
                </c:pt>
                <c:pt idx="19">
                  <c:v>1.0999999999999999E-2</c:v>
                </c:pt>
                <c:pt idx="20">
                  <c:v>1.2E-2</c:v>
                </c:pt>
                <c:pt idx="21">
                  <c:v>0.01</c:v>
                </c:pt>
                <c:pt idx="22">
                  <c:v>0.01</c:v>
                </c:pt>
                <c:pt idx="23">
                  <c:v>1.2E-2</c:v>
                </c:pt>
                <c:pt idx="24">
                  <c:v>1.4999999999999999E-2</c:v>
                </c:pt>
                <c:pt idx="25">
                  <c:v>1.2999999999999999E-2</c:v>
                </c:pt>
                <c:pt idx="26">
                  <c:v>1.2E-2</c:v>
                </c:pt>
                <c:pt idx="27">
                  <c:v>8.9999999999999993E-3</c:v>
                </c:pt>
              </c:numCache>
            </c:numRef>
          </c:val>
          <c:smooth val="0"/>
          <c:extLst>
            <c:ext xmlns:c16="http://schemas.microsoft.com/office/drawing/2014/chart" uri="{C3380CC4-5D6E-409C-BE32-E72D297353CC}">
              <c16:uniqueId val="{00000000-2EEC-4E32-83B8-B4DFBEE5A3FD}"/>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85000"/>
                        <a:lumOff val="15000"/>
                      </a:schemeClr>
                    </a:solidFill>
                    <a:latin typeface="+mn-lt"/>
                    <a:ea typeface="+mn-ea"/>
                    <a:cs typeface="+mn-cs"/>
                  </a:defRPr>
                </a:pPr>
                <a:r>
                  <a:rPr lang="en-US" sz="2000" b="1" dirty="0">
                    <a:solidFill>
                      <a:schemeClr val="tx1">
                        <a:lumMod val="85000"/>
                        <a:lumOff val="15000"/>
                      </a:schemeClr>
                    </a:solidFill>
                    <a:latin typeface="Calibri" panose="020F0502020204030204" pitchFamily="34" charset="0"/>
                  </a:rPr>
                  <a:t>Year</a:t>
                </a:r>
              </a:p>
            </c:rich>
          </c:tx>
          <c:layout>
            <c:manualLayout>
              <c:xMode val="edge"/>
              <c:yMode val="edge"/>
              <c:x val="0.49200271384447497"/>
              <c:y val="0.914969661787109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noMultiLvlLbl val="0"/>
      </c:catAx>
      <c:valAx>
        <c:axId val="389206120"/>
        <c:scaling>
          <c:orientation val="minMax"/>
          <c:max val="500"/>
        </c:scaling>
        <c:delete val="0"/>
        <c:axPos val="l"/>
        <c:title>
          <c:tx>
            <c:rich>
              <a:bodyPr rot="-5400000" spcFirstLastPara="1" vertOverflow="ellipsis" vert="horz" wrap="square" anchor="ctr" anchorCtr="1"/>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dirty="0">
                    <a:solidFill>
                      <a:schemeClr val="tx1">
                        <a:lumMod val="85000"/>
                        <a:lumOff val="15000"/>
                      </a:schemeClr>
                    </a:solidFill>
                    <a:effectLst/>
                    <a:latin typeface="Calibri" panose="020F0502020204030204" pitchFamily="34" charset="0"/>
                    <a:cs typeface="Calibri" panose="020F0502020204030204" pitchFamily="34" charset="0"/>
                  </a:rPr>
                  <a:t>Number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5.0637774133118244E-4"/>
              <c:y val="0.2448329769306558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dirty="0">
                    <a:latin typeface="Calibri" panose="020F0502020204030204" pitchFamily="34" charset="0"/>
                    <a:cs typeface="Calibri" panose="020F0502020204030204" pitchFamily="34" charset="0"/>
                  </a:rPr>
                  <a:t>Percentage of cases</a:t>
                </a:r>
              </a:p>
            </c:rich>
          </c:tx>
          <c:layout>
            <c:manualLayout>
              <c:xMode val="edge"/>
              <c:yMode val="edge"/>
              <c:x val="0.95359022309711283"/>
              <c:y val="0.186326080006994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4746949912510936"/>
          <c:y val="0.15575585418347421"/>
          <c:w val="0.43638702974628174"/>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06279648283249E-2"/>
          <c:y val="8.0855183631163396E-2"/>
          <c:w val="0.84941663341110929"/>
          <c:h val="0.76833519508411108"/>
        </c:manualLayout>
      </c:layout>
      <c:barChart>
        <c:barDir val="col"/>
        <c:grouping val="stacked"/>
        <c:varyColors val="0"/>
        <c:ser>
          <c:idx val="0"/>
          <c:order val="0"/>
          <c:tx>
            <c:strRef>
              <c:f>Sheet1!$B$1</c:f>
              <c:strCache>
                <c:ptCount val="1"/>
                <c:pt idx="0">
                  <c:v> U.S.-born persons</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0-8380-4029-8AF3-58ABC10CFC9F}"/>
              </c:ext>
            </c:extLst>
          </c:dPt>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c:formatCode>
                <c:ptCount val="28"/>
                <c:pt idx="0">
                  <c:v>17434</c:v>
                </c:pt>
                <c:pt idx="1">
                  <c:v>16182</c:v>
                </c:pt>
                <c:pt idx="2">
                  <c:v>14663</c:v>
                </c:pt>
                <c:pt idx="3">
                  <c:v>13385</c:v>
                </c:pt>
                <c:pt idx="4">
                  <c:v>11926</c:v>
                </c:pt>
                <c:pt idx="5">
                  <c:v>10610</c:v>
                </c:pt>
                <c:pt idx="6">
                  <c:v>9784</c:v>
                </c:pt>
                <c:pt idx="7">
                  <c:v>8632</c:v>
                </c:pt>
                <c:pt idx="8">
                  <c:v>7849</c:v>
                </c:pt>
                <c:pt idx="9">
                  <c:v>7265</c:v>
                </c:pt>
                <c:pt idx="10">
                  <c:v>6843</c:v>
                </c:pt>
                <c:pt idx="11">
                  <c:v>6601</c:v>
                </c:pt>
                <c:pt idx="12">
                  <c:v>6288</c:v>
                </c:pt>
                <c:pt idx="13">
                  <c:v>5858</c:v>
                </c:pt>
                <c:pt idx="14">
                  <c:v>5440</c:v>
                </c:pt>
                <c:pt idx="15">
                  <c:v>5237</c:v>
                </c:pt>
                <c:pt idx="16">
                  <c:v>4490</c:v>
                </c:pt>
                <c:pt idx="17">
                  <c:v>4309</c:v>
                </c:pt>
                <c:pt idx="18">
                  <c:v>3922</c:v>
                </c:pt>
                <c:pt idx="19">
                  <c:v>3617</c:v>
                </c:pt>
                <c:pt idx="20">
                  <c:v>3320</c:v>
                </c:pt>
                <c:pt idx="21">
                  <c:v>3113</c:v>
                </c:pt>
                <c:pt idx="22">
                  <c:v>3126</c:v>
                </c:pt>
                <c:pt idx="23">
                  <c:v>2884</c:v>
                </c:pt>
                <c:pt idx="24">
                  <c:v>2666</c:v>
                </c:pt>
                <c:pt idx="25">
                  <c:v>2647</c:v>
                </c:pt>
                <c:pt idx="26">
                  <c:v>2530</c:v>
                </c:pt>
                <c:pt idx="27">
                  <c:v>2018</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 Non-U.S.–born persons</c:v>
                </c:pt>
              </c:strCache>
            </c:strRef>
          </c:tx>
          <c:spPr>
            <a:solidFill>
              <a:srgbClr val="BBE0FF"/>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c:formatCode>
                <c:ptCount val="28"/>
                <c:pt idx="0">
                  <c:v>7405</c:v>
                </c:pt>
                <c:pt idx="1">
                  <c:v>7762</c:v>
                </c:pt>
                <c:pt idx="2">
                  <c:v>8011</c:v>
                </c:pt>
                <c:pt idx="3">
                  <c:v>7754</c:v>
                </c:pt>
                <c:pt idx="4">
                  <c:v>7753</c:v>
                </c:pt>
                <c:pt idx="5">
                  <c:v>7624</c:v>
                </c:pt>
                <c:pt idx="6">
                  <c:v>7624</c:v>
                </c:pt>
                <c:pt idx="7">
                  <c:v>7634</c:v>
                </c:pt>
                <c:pt idx="8">
                  <c:v>8037</c:v>
                </c:pt>
                <c:pt idx="9">
                  <c:v>7740</c:v>
                </c:pt>
                <c:pt idx="10">
                  <c:v>7949</c:v>
                </c:pt>
                <c:pt idx="11">
                  <c:v>7878</c:v>
                </c:pt>
                <c:pt idx="12">
                  <c:v>7745</c:v>
                </c:pt>
                <c:pt idx="13">
                  <c:v>7848</c:v>
                </c:pt>
                <c:pt idx="14">
                  <c:v>7788</c:v>
                </c:pt>
                <c:pt idx="15">
                  <c:v>7647</c:v>
                </c:pt>
                <c:pt idx="16">
                  <c:v>6992</c:v>
                </c:pt>
                <c:pt idx="17">
                  <c:v>6759</c:v>
                </c:pt>
                <c:pt idx="18">
                  <c:v>6553</c:v>
                </c:pt>
                <c:pt idx="19">
                  <c:v>6306</c:v>
                </c:pt>
                <c:pt idx="20">
                  <c:v>6216</c:v>
                </c:pt>
                <c:pt idx="21">
                  <c:v>6264</c:v>
                </c:pt>
                <c:pt idx="22">
                  <c:v>6405</c:v>
                </c:pt>
                <c:pt idx="23">
                  <c:v>6353</c:v>
                </c:pt>
                <c:pt idx="24">
                  <c:v>6399</c:v>
                </c:pt>
                <c:pt idx="25">
                  <c:v>6356</c:v>
                </c:pt>
                <c:pt idx="26">
                  <c:v>6367</c:v>
                </c:pt>
                <c:pt idx="27">
                  <c:v>5127</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c:v>
                </c:pt>
              </c:strCache>
            </c:strRef>
          </c:tx>
          <c:spPr>
            <a:ln w="31750">
              <a:solidFill>
                <a:schemeClr val="accent2"/>
              </a:solidFill>
            </a:ln>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7.3863804871435299</c:v>
                </c:pt>
                <c:pt idx="1">
                  <c:v>6.7934924354260229</c:v>
                </c:pt>
                <c:pt idx="2">
                  <c:v>6.0869929806339558</c:v>
                </c:pt>
                <c:pt idx="3">
                  <c:v>5.5737582149742204</c:v>
                </c:pt>
                <c:pt idx="4">
                  <c:v>4.9365251079527512</c:v>
                </c:pt>
                <c:pt idx="5">
                  <c:v>4.3720945711170138</c:v>
                </c:pt>
                <c:pt idx="6">
                  <c:v>3.9969302889072638</c:v>
                </c:pt>
                <c:pt idx="7">
                  <c:v>3.5200139195508733</c:v>
                </c:pt>
                <c:pt idx="8">
                  <c:v>3.1715712908089886</c:v>
                </c:pt>
                <c:pt idx="9">
                  <c:v>2.9229736377631235</c:v>
                </c:pt>
                <c:pt idx="10">
                  <c:v>2.7066112224431143</c:v>
                </c:pt>
                <c:pt idx="11">
                  <c:v>2.5944950694590667</c:v>
                </c:pt>
                <c:pt idx="12">
                  <c:v>2.4517071876978012</c:v>
                </c:pt>
                <c:pt idx="13">
                  <c:v>2.2739775757396017</c:v>
                </c:pt>
                <c:pt idx="14">
                  <c:v>2.0940398740374966</c:v>
                </c:pt>
                <c:pt idx="15">
                  <c:v>2.0043412799743314</c:v>
                </c:pt>
                <c:pt idx="16">
                  <c:v>1.6996488703348136</c:v>
                </c:pt>
                <c:pt idx="17">
                  <c:v>1.6209363372419705</c:v>
                </c:pt>
                <c:pt idx="18">
                  <c:v>1.4666210291497399</c:v>
                </c:pt>
                <c:pt idx="19">
                  <c:v>1.3438097539292262</c:v>
                </c:pt>
                <c:pt idx="20">
                  <c:v>1.2237750805791383</c:v>
                </c:pt>
                <c:pt idx="21">
                  <c:v>1.1410019577658328</c:v>
                </c:pt>
                <c:pt idx="22">
                  <c:v>1.1408923179406303</c:v>
                </c:pt>
                <c:pt idx="23">
                  <c:v>1.0462796024207166</c:v>
                </c:pt>
                <c:pt idx="24">
                  <c:v>0.9632296615077649</c:v>
                </c:pt>
                <c:pt idx="25">
                  <c:v>0.95008416446375388</c:v>
                </c:pt>
                <c:pt idx="26">
                  <c:v>0.90570924850822787</c:v>
                </c:pt>
                <c:pt idx="27">
                  <c:v>0.71850208707231999</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 Non-U.S.–born rate</c:v>
                </c:pt>
              </c:strCache>
            </c:strRef>
          </c:tx>
          <c:spPr>
            <a:ln w="31750">
              <a:solidFill>
                <a:schemeClr val="accent6"/>
              </a:solidFill>
            </a:ln>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Sheet1!$E$2:$E$29</c:f>
              <c:numCache>
                <c:formatCode>0.0</c:formatCode>
                <c:ptCount val="28"/>
                <c:pt idx="0">
                  <c:v>34.039716833685759</c:v>
                </c:pt>
                <c:pt idx="1">
                  <c:v>36.077953665161267</c:v>
                </c:pt>
                <c:pt idx="2">
                  <c:v>38.018403545967146</c:v>
                </c:pt>
                <c:pt idx="3">
                  <c:v>32.043912309606512</c:v>
                </c:pt>
                <c:pt idx="4">
                  <c:v>30.874488732125762</c:v>
                </c:pt>
                <c:pt idx="5">
                  <c:v>28.888710713210131</c:v>
                </c:pt>
                <c:pt idx="6">
                  <c:v>28.135519912965883</c:v>
                </c:pt>
                <c:pt idx="7">
                  <c:v>26.47114406037668</c:v>
                </c:pt>
                <c:pt idx="8">
                  <c:v>27.652930909614899</c:v>
                </c:pt>
                <c:pt idx="9">
                  <c:v>25.543469490256303</c:v>
                </c:pt>
                <c:pt idx="10">
                  <c:v>23.88832369450942</c:v>
                </c:pt>
                <c:pt idx="11">
                  <c:v>23.232395289739493</c:v>
                </c:pt>
                <c:pt idx="12">
                  <c:v>22.293722689290185</c:v>
                </c:pt>
                <c:pt idx="13">
                  <c:v>21.65986189685302</c:v>
                </c:pt>
                <c:pt idx="14">
                  <c:v>20.923737891978544</c:v>
                </c:pt>
                <c:pt idx="15">
                  <c:v>20.188860759774389</c:v>
                </c:pt>
                <c:pt idx="16">
                  <c:v>18.765813861699066</c:v>
                </c:pt>
                <c:pt idx="17">
                  <c:v>17.620283592455433</c:v>
                </c:pt>
                <c:pt idx="18">
                  <c:v>17.007606056815217</c:v>
                </c:pt>
                <c:pt idx="19">
                  <c:v>15.973561602435481</c:v>
                </c:pt>
                <c:pt idx="20">
                  <c:v>15.675968253945035</c:v>
                </c:pt>
                <c:pt idx="21">
                  <c:v>15.535098584138456</c:v>
                </c:pt>
                <c:pt idx="22">
                  <c:v>15.245932602980561</c:v>
                </c:pt>
                <c:pt idx="23">
                  <c:v>14.735369874483782</c:v>
                </c:pt>
                <c:pt idx="24">
                  <c:v>14.725670357434984</c:v>
                </c:pt>
                <c:pt idx="25">
                  <c:v>14.331345764776168</c:v>
                </c:pt>
                <c:pt idx="26">
                  <c:v>14.225758565618126</c:v>
                </c:pt>
                <c:pt idx="27">
                  <c:v>11.662189298873365</c:v>
                </c:pt>
              </c:numCache>
            </c:numRef>
          </c:val>
          <c:smooth val="0"/>
          <c:extLst>
            <c:ext xmlns:c16="http://schemas.microsoft.com/office/drawing/2014/chart" uri="{C3380CC4-5D6E-409C-BE32-E72D297353CC}">
              <c16:uniqueId val="{00000000-3797-4CD2-AE0C-1805863780F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tickLblSkip val="3"/>
        <c:noMultiLvlLbl val="0"/>
      </c:catAx>
      <c:valAx>
        <c:axId val="281769984"/>
        <c:scaling>
          <c:orientation val="minMax"/>
        </c:scaling>
        <c:delete val="0"/>
        <c:axPos val="l"/>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61508483884054022"/>
          <c:y val="0.10807890676902726"/>
          <c:w val="0.30084891865194474"/>
          <c:h val="0.29654253950653997"/>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7352156163632"/>
          <c:y val="9.0421181234836931E-2"/>
          <c:w val="0.89782647843836372"/>
          <c:h val="0.77059553153100535"/>
        </c:manualLayout>
      </c:layout>
      <c:lineChart>
        <c:grouping val="standard"/>
        <c:varyColors val="0"/>
        <c:ser>
          <c:idx val="0"/>
          <c:order val="0"/>
          <c:tx>
            <c:strRef>
              <c:f>Sheet1!$B$1</c:f>
              <c:strCache>
                <c:ptCount val="1"/>
                <c:pt idx="0">
                  <c:v> All ages</c:v>
                </c:pt>
              </c:strCache>
            </c:strRef>
          </c:tx>
          <c:spPr>
            <a:ln w="31750">
              <a:solidFill>
                <a:srgbClr val="005DAA"/>
              </a:solidFill>
            </a:ln>
          </c:spPr>
          <c:marker>
            <c:symbol val="none"/>
          </c:marker>
          <c:cat>
            <c:numRef>
              <c:f>Sheet1!$A$2:$A$11</c:f>
              <c:numCache>
                <c:formatCode>General</c:formatCode>
                <c:ptCount val="10"/>
                <c:pt idx="0">
                  <c:v>2011</c:v>
                </c:pt>
                <c:pt idx="3">
                  <c:v>2014</c:v>
                </c:pt>
                <c:pt idx="6">
                  <c:v>2017</c:v>
                </c:pt>
                <c:pt idx="9">
                  <c:v>2020</c:v>
                </c:pt>
              </c:numCache>
            </c:numRef>
          </c:cat>
          <c:val>
            <c:numRef>
              <c:f>Sheet1!$B$2:$B$11</c:f>
              <c:numCache>
                <c:formatCode>\(0.0\)</c:formatCode>
                <c:ptCount val="10"/>
                <c:pt idx="0">
                  <c:v>7.4</c:v>
                </c:pt>
                <c:pt idx="1">
                  <c:v>7.2</c:v>
                </c:pt>
                <c:pt idx="2">
                  <c:v>6.4</c:v>
                </c:pt>
                <c:pt idx="3">
                  <c:v>5.9</c:v>
                </c:pt>
                <c:pt idx="4">
                  <c:v>5.4</c:v>
                </c:pt>
                <c:pt idx="5">
                  <c:v>5.5</c:v>
                </c:pt>
                <c:pt idx="6">
                  <c:v>5.5</c:v>
                </c:pt>
                <c:pt idx="7">
                  <c:v>5.0999999999999996</c:v>
                </c:pt>
                <c:pt idx="8">
                  <c:v>4.7</c:v>
                </c:pt>
                <c:pt idx="9">
                  <c:v>4.8</c:v>
                </c:pt>
              </c:numCache>
            </c:numRef>
          </c:val>
          <c:smooth val="0"/>
          <c:extLst>
            <c:ext xmlns:c16="http://schemas.microsoft.com/office/drawing/2014/chart" uri="{C3380CC4-5D6E-409C-BE32-E72D297353CC}">
              <c16:uniqueId val="{00000000-9843-4C61-B243-3F0354473C86}"/>
            </c:ext>
          </c:extLst>
        </c:ser>
        <c:ser>
          <c:idx val="1"/>
          <c:order val="1"/>
          <c:tx>
            <c:strRef>
              <c:f>Sheet1!$C$1</c:f>
              <c:strCache>
                <c:ptCount val="1"/>
                <c:pt idx="0">
                  <c:v> 25–44 years</c:v>
                </c:pt>
              </c:strCache>
            </c:strRef>
          </c:tx>
          <c:spPr>
            <a:ln w="31750">
              <a:solidFill>
                <a:srgbClr val="ACE1E2"/>
              </a:solidFill>
            </a:ln>
          </c:spPr>
          <c:marker>
            <c:symbol val="none"/>
          </c:marker>
          <c:cat>
            <c:numRef>
              <c:f>Sheet1!$A$2:$A$11</c:f>
              <c:numCache>
                <c:formatCode>General</c:formatCode>
                <c:ptCount val="10"/>
                <c:pt idx="0">
                  <c:v>2011</c:v>
                </c:pt>
                <c:pt idx="3">
                  <c:v>2014</c:v>
                </c:pt>
                <c:pt idx="6">
                  <c:v>2017</c:v>
                </c:pt>
                <c:pt idx="9">
                  <c:v>2020</c:v>
                </c:pt>
              </c:numCache>
            </c:numRef>
          </c:cat>
          <c:val>
            <c:numRef>
              <c:f>Sheet1!$C$2:$C$11</c:f>
              <c:numCache>
                <c:formatCode>\(0.0\)</c:formatCode>
                <c:ptCount val="10"/>
                <c:pt idx="0">
                  <c:v>10.9</c:v>
                </c:pt>
                <c:pt idx="1">
                  <c:v>11.3</c:v>
                </c:pt>
                <c:pt idx="2">
                  <c:v>9.1999999999999993</c:v>
                </c:pt>
                <c:pt idx="3">
                  <c:v>8.6</c:v>
                </c:pt>
                <c:pt idx="4">
                  <c:v>7.5</c:v>
                </c:pt>
                <c:pt idx="5">
                  <c:v>8.6</c:v>
                </c:pt>
                <c:pt idx="6">
                  <c:v>9.1999999999999993</c:v>
                </c:pt>
                <c:pt idx="7">
                  <c:v>8.3000000000000007</c:v>
                </c:pt>
                <c:pt idx="8">
                  <c:v>7.7</c:v>
                </c:pt>
                <c:pt idx="9">
                  <c:v>8</c:v>
                </c:pt>
              </c:numCache>
            </c:numRef>
          </c:val>
          <c:smooth val="0"/>
          <c:extLst>
            <c:ext xmlns:c16="http://schemas.microsoft.com/office/drawing/2014/chart" uri="{C3380CC4-5D6E-409C-BE32-E72D297353CC}">
              <c16:uniqueId val="{00000001-9843-4C61-B243-3F0354473C86}"/>
            </c:ext>
          </c:extLst>
        </c:ser>
        <c:ser>
          <c:idx val="2"/>
          <c:order val="2"/>
          <c:tx>
            <c:strRef>
              <c:f>Sheet1!$D$1</c:f>
              <c:strCache>
                <c:ptCount val="1"/>
                <c:pt idx="0">
                  <c:v> 45–64 years</c:v>
                </c:pt>
              </c:strCache>
            </c:strRef>
          </c:tx>
          <c:spPr>
            <a:ln w="31750">
              <a:solidFill>
                <a:srgbClr val="4FBDC9"/>
              </a:solidFill>
            </a:ln>
          </c:spPr>
          <c:marker>
            <c:symbol val="none"/>
          </c:marker>
          <c:cat>
            <c:numRef>
              <c:f>Sheet1!$A$2:$A$11</c:f>
              <c:numCache>
                <c:formatCode>General</c:formatCode>
                <c:ptCount val="10"/>
                <c:pt idx="0">
                  <c:v>2011</c:v>
                </c:pt>
                <c:pt idx="3">
                  <c:v>2014</c:v>
                </c:pt>
                <c:pt idx="6">
                  <c:v>2017</c:v>
                </c:pt>
                <c:pt idx="9">
                  <c:v>2020</c:v>
                </c:pt>
              </c:numCache>
            </c:numRef>
          </c:cat>
          <c:val>
            <c:numRef>
              <c:f>Sheet1!$D$2:$D$11</c:f>
              <c:numCache>
                <c:formatCode>\(0.0\)</c:formatCode>
                <c:ptCount val="10"/>
                <c:pt idx="0">
                  <c:v>9.6</c:v>
                </c:pt>
                <c:pt idx="1">
                  <c:v>8.8000000000000007</c:v>
                </c:pt>
                <c:pt idx="2">
                  <c:v>8.6</c:v>
                </c:pt>
                <c:pt idx="3">
                  <c:v>8.1</c:v>
                </c:pt>
                <c:pt idx="4">
                  <c:v>7.9</c:v>
                </c:pt>
                <c:pt idx="5">
                  <c:v>7.1</c:v>
                </c:pt>
                <c:pt idx="6">
                  <c:v>7</c:v>
                </c:pt>
                <c:pt idx="7">
                  <c:v>6.2</c:v>
                </c:pt>
                <c:pt idx="8">
                  <c:v>5.9</c:v>
                </c:pt>
                <c:pt idx="9">
                  <c:v>5.9</c:v>
                </c:pt>
              </c:numCache>
            </c:numRef>
          </c:val>
          <c:smooth val="0"/>
          <c:extLst>
            <c:ext xmlns:c16="http://schemas.microsoft.com/office/drawing/2014/chart" uri="{C3380CC4-5D6E-409C-BE32-E72D297353CC}">
              <c16:uniqueId val="{00000000-3C27-479D-B52A-9A32E37B8450}"/>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tickLblSkip val="1"/>
        <c:noMultiLvlLbl val="0"/>
      </c:catAx>
      <c:valAx>
        <c:axId val="327204480"/>
        <c:scaling>
          <c:orientation val="minMax"/>
        </c:scaling>
        <c:delete val="0"/>
        <c:axPos val="l"/>
        <c:title>
          <c:tx>
            <c:rich>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r>
                  <a:rPr lang="en-US" sz="2000" b="1" dirty="0">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8.979836365956772E-4"/>
              <c:y val="0.15562480851450558"/>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70499024899960283"/>
          <c:y val="2.2415100020567777E-2"/>
          <c:w val="0.29354776286460343"/>
          <c:h val="0.21475804667047477"/>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680348020233318E-2"/>
          <c:w val="0.97309480412170701"/>
          <c:h val="0.82691671336596984"/>
        </c:manualLayout>
      </c:layout>
      <c:barChart>
        <c:barDir val="col"/>
        <c:grouping val="clustered"/>
        <c:varyColors val="0"/>
        <c:ser>
          <c:idx val="1"/>
          <c:order val="0"/>
          <c:tx>
            <c:strRef>
              <c:f>Sheet1!$B$1</c:f>
              <c:strCache>
                <c:ptCount val="1"/>
                <c:pt idx="0">
                  <c:v>Total </c:v>
                </c:pt>
              </c:strCache>
            </c:strRef>
          </c:tx>
          <c:spPr>
            <a:solidFill>
              <a:srgbClr val="5C5C5C"/>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18E-48A6-9EF1-EA02EC525D04}"/>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Sheet1!$B$2:$B$4</c:f>
              <c:numCache>
                <c:formatCode>0%</c:formatCode>
                <c:ptCount val="3"/>
                <c:pt idx="0">
                  <c:v>0.22500000000000001</c:v>
                </c:pt>
                <c:pt idx="1">
                  <c:v>9.1999999999999998E-2</c:v>
                </c:pt>
                <c:pt idx="2">
                  <c:v>7.3999999999999996E-2</c:v>
                </c:pt>
              </c:numCache>
            </c:numRef>
          </c:val>
          <c:extLst>
            <c:ext xmlns:c16="http://schemas.microsoft.com/office/drawing/2014/chart" uri="{C3380CC4-5D6E-409C-BE32-E72D297353CC}">
              <c16:uniqueId val="{00000013-618E-48A6-9EF1-EA02EC525D04}"/>
            </c:ext>
          </c:extLst>
        </c:ser>
        <c:ser>
          <c:idx val="2"/>
          <c:order val="1"/>
          <c:tx>
            <c:strRef>
              <c:f>Sheet1!$C$1</c:f>
              <c:strCache>
                <c:ptCount val="1"/>
                <c:pt idx="0">
                  <c:v>U.S.-born</c:v>
                </c:pt>
              </c:strCache>
            </c:strRef>
          </c:tx>
          <c:spPr>
            <a:solidFill>
              <a:srgbClr val="86B2D8"/>
            </a:solidFill>
            <a:ln w="9525">
              <a:noFill/>
            </a:ln>
            <a:effectLst/>
          </c:spPr>
          <c:invertIfNegative val="0"/>
          <c:dPt>
            <c:idx val="0"/>
            <c:invertIfNegative val="0"/>
            <c:bubble3D val="0"/>
            <c:spPr>
              <a:solidFill>
                <a:srgbClr val="86B2D8"/>
              </a:solidFill>
              <a:ln w="9525">
                <a:noFill/>
              </a:ln>
              <a:effectLst/>
            </c:spPr>
            <c:extLst>
              <c:ext xmlns:c16="http://schemas.microsoft.com/office/drawing/2014/chart" uri="{C3380CC4-5D6E-409C-BE32-E72D297353CC}">
                <c16:uniqueId val="{00000015-618E-48A6-9EF1-EA02EC525D04}"/>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18E-48A6-9EF1-EA02EC525D04}"/>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Sheet1!$C$2:$C$4</c:f>
              <c:numCache>
                <c:formatCode>0%</c:formatCode>
                <c:ptCount val="3"/>
                <c:pt idx="0">
                  <c:v>0.14299999999999999</c:v>
                </c:pt>
                <c:pt idx="1">
                  <c:v>9.8000000000000004E-2</c:v>
                </c:pt>
                <c:pt idx="2">
                  <c:v>0.158</c:v>
                </c:pt>
              </c:numCache>
            </c:numRef>
          </c:val>
          <c:extLst>
            <c:ext xmlns:c16="http://schemas.microsoft.com/office/drawing/2014/chart" uri="{C3380CC4-5D6E-409C-BE32-E72D297353CC}">
              <c16:uniqueId val="{00000016-618E-48A6-9EF1-EA02EC525D04}"/>
            </c:ext>
          </c:extLst>
        </c:ser>
        <c:ser>
          <c:idx val="0"/>
          <c:order val="2"/>
          <c:tx>
            <c:strRef>
              <c:f>Sheet1!$D$1</c:f>
              <c:strCache>
                <c:ptCount val="1"/>
                <c:pt idx="0">
                  <c:v>Non-U.S.–born </c:v>
                </c:pt>
              </c:strCache>
            </c:strRef>
          </c:tx>
          <c:spPr>
            <a:solidFill>
              <a:srgbClr val="00788A"/>
            </a:solidFill>
            <a:ln w="95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Diabetes mellitus</c:v>
                </c:pt>
                <c:pt idx="1">
                  <c:v>Non-HIV immunosuppression</c:v>
                </c:pt>
                <c:pt idx="2">
                  <c:v>Contact with infectious TB</c:v>
                </c:pt>
              </c:strCache>
            </c:strRef>
          </c:cat>
          <c:val>
            <c:numRef>
              <c:f>Sheet1!$D$2:$D$4</c:f>
              <c:numCache>
                <c:formatCode>0%</c:formatCode>
                <c:ptCount val="3"/>
                <c:pt idx="0">
                  <c:v>0.25800000000000001</c:v>
                </c:pt>
                <c:pt idx="1">
                  <c:v>0.09</c:v>
                </c:pt>
                <c:pt idx="2">
                  <c:v>4.2000000000000003E-2</c:v>
                </c:pt>
              </c:numCache>
            </c:numRef>
          </c:val>
          <c:extLst>
            <c:ext xmlns:c16="http://schemas.microsoft.com/office/drawing/2014/chart" uri="{C3380CC4-5D6E-409C-BE32-E72D297353CC}">
              <c16:uniqueId val="{00000002-AFA7-491F-85AF-C2FEB4AB20F9}"/>
            </c:ext>
          </c:extLst>
        </c:ser>
        <c:dLbls>
          <c:dLblPos val="outEnd"/>
          <c:showLegendKey val="0"/>
          <c:showVal val="1"/>
          <c:showCatName val="0"/>
          <c:showSerName val="0"/>
          <c:showPercent val="0"/>
          <c:showBubbleSize val="0"/>
        </c:dLbls>
        <c:gapWidth val="50"/>
        <c:axId val="437378656"/>
        <c:axId val="437380624"/>
      </c:barChart>
      <c:valAx>
        <c:axId val="437380624"/>
        <c:scaling>
          <c:orientation val="minMax"/>
          <c:max val="0.30000000000000004"/>
          <c:min val="0"/>
        </c:scaling>
        <c:delete val="1"/>
        <c:axPos val="l"/>
        <c:majorGridlines>
          <c:spPr>
            <a:ln w="9525" cap="flat" cmpd="sng" algn="ctr">
              <a:noFill/>
              <a:round/>
            </a:ln>
            <a:effectLst/>
          </c:spPr>
        </c:majorGridlines>
        <c:numFmt formatCode="0%" sourceLinked="0"/>
        <c:majorTickMark val="out"/>
        <c:minorTickMark val="none"/>
        <c:tickLblPos val="nextTo"/>
        <c:crossAx val="437378656"/>
        <c:crosses val="autoZero"/>
        <c:crossBetween val="between"/>
        <c:majorUnit val="0.1"/>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7024399728"/>
          <c:y val="6.4876316172865739E-2"/>
          <c:w val="0.23521993778555458"/>
          <c:h val="0.24888879788230825"/>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tx>
                <c:rich>
                  <a:bodyPr/>
                  <a:lstStyle/>
                  <a:p>
                    <a:fld id="{E201AE8B-7C96-4299-B505-D9FD0B946DDD}" type="VALUE">
                      <a:rPr lang="en-US" sz="2000" b="1" i="0" u="none" strike="noStrike" kern="1200" baseline="0">
                        <a:solidFill>
                          <a:schemeClr val="bg2"/>
                        </a:solidFill>
                        <a:latin typeface="Calibri" panose="020F0502020204030204" pitchFamily="34" charset="0"/>
                        <a:ea typeface="+mn-ea"/>
                        <a:cs typeface="Calibri" panose="020F0502020204030204" pitchFamily="34"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032-4AB4-8BB4-ABB39159888D}"/>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032-4AB4-8BB4-ABB39159888D}"/>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032-4AB4-8BB4-ABB39159888D}"/>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032-4AB4-8BB4-ABB39159888D}"/>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1032-4AB4-8BB4-ABB39159888D}"/>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032-4AB4-8BB4-ABB39159888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Injection drug use</c:v>
                </c:pt>
                <c:pt idx="1">
                  <c:v>Residing in long-term care facility</c:v>
                </c:pt>
                <c:pt idx="2">
                  <c:v>Residing in correctional facility</c:v>
                </c:pt>
                <c:pt idx="3">
                  <c:v>Experiencing homelessness</c:v>
                </c:pt>
                <c:pt idx="4">
                  <c:v>Noninjection drug use</c:v>
                </c:pt>
                <c:pt idx="5">
                  <c:v>Excess alcohol use</c:v>
                </c:pt>
              </c:strCache>
            </c:strRef>
          </c:cat>
          <c:val>
            <c:numRef>
              <c:f>Sheet1!$B$2:$B$7</c:f>
              <c:numCache>
                <c:formatCode>0%</c:formatCode>
                <c:ptCount val="6"/>
                <c:pt idx="0">
                  <c:v>0.01</c:v>
                </c:pt>
                <c:pt idx="1">
                  <c:v>0.02</c:v>
                </c:pt>
                <c:pt idx="2">
                  <c:v>0.03</c:v>
                </c:pt>
                <c:pt idx="3">
                  <c:v>0.04</c:v>
                </c:pt>
                <c:pt idx="4">
                  <c:v>7.0000000000000007E-2</c:v>
                </c:pt>
                <c:pt idx="5">
                  <c:v>0.09</c:v>
                </c:pt>
              </c:numCache>
            </c:numRef>
          </c:val>
          <c:extLst>
            <c:ext xmlns:c16="http://schemas.microsoft.com/office/drawing/2014/chart" uri="{C3380CC4-5D6E-409C-BE32-E72D297353CC}">
              <c16:uniqueId val="{00000000-1032-4AB4-8BB4-ABB39159888D}"/>
            </c:ext>
          </c:extLst>
        </c:ser>
        <c:dLbls>
          <c:dLblPos val="inEnd"/>
          <c:showLegendKey val="0"/>
          <c:showVal val="1"/>
          <c:showCatName val="0"/>
          <c:showSerName val="0"/>
          <c:showPercent val="0"/>
          <c:showBubbleSize val="0"/>
        </c:dLbls>
        <c:gapWidth val="10"/>
        <c:axId val="1774546703"/>
        <c:axId val="1774555439"/>
      </c:barChart>
      <c:catAx>
        <c:axId val="177454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b"/>
        <c:numFmt formatCode="0%" sourceLinked="1"/>
        <c:majorTickMark val="none"/>
        <c:minorTickMark val="none"/>
        <c:tickLblPos val="nextTo"/>
        <c:crossAx val="17745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3610105381681"/>
          <c:y val="3.7495917706399533E-2"/>
          <c:w val="0.7970548771932281"/>
          <c:h val="0.7964283568010263"/>
        </c:manualLayout>
      </c:layout>
      <c:barChart>
        <c:barDir val="col"/>
        <c:grouping val="clustered"/>
        <c:varyColors val="0"/>
        <c:ser>
          <c:idx val="0"/>
          <c:order val="0"/>
          <c:tx>
            <c:strRef>
              <c:f>Sheet1!$B$1</c:f>
              <c:strCache>
                <c:ptCount val="1"/>
                <c:pt idx="0">
                  <c:v> Number of TB cases</c:v>
                </c:pt>
              </c:strCache>
            </c:strRef>
          </c:tx>
          <c:spPr>
            <a:solidFill>
              <a:srgbClr val="86B2D8"/>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General</c:formatCode>
                <c:ptCount val="28"/>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497</c:v>
                </c:pt>
                <c:pt idx="16">
                  <c:v>464</c:v>
                </c:pt>
                <c:pt idx="17">
                  <c:v>490</c:v>
                </c:pt>
                <c:pt idx="18">
                  <c:v>423</c:v>
                </c:pt>
                <c:pt idx="19">
                  <c:v>391</c:v>
                </c:pt>
                <c:pt idx="20">
                  <c:v>363</c:v>
                </c:pt>
                <c:pt idx="21">
                  <c:v>377</c:v>
                </c:pt>
                <c:pt idx="22">
                  <c:v>333</c:v>
                </c:pt>
                <c:pt idx="23">
                  <c:v>325</c:v>
                </c:pt>
                <c:pt idx="24">
                  <c:v>269</c:v>
                </c:pt>
                <c:pt idx="25">
                  <c:v>304</c:v>
                </c:pt>
                <c:pt idx="26">
                  <c:v>264</c:v>
                </c:pt>
                <c:pt idx="27">
                  <c:v>179</c:v>
                </c:pt>
              </c:numCache>
            </c:numRef>
          </c:val>
          <c:extLst>
            <c:ext xmlns:c16="http://schemas.microsoft.com/office/drawing/2014/chart" uri="{C3380CC4-5D6E-409C-BE32-E72D297353CC}">
              <c16:uniqueId val="{00000001-B807-4E81-A436-3581F92D4609}"/>
            </c:ext>
          </c:extLst>
        </c:ser>
        <c:dLbls>
          <c:showLegendKey val="0"/>
          <c:showVal val="0"/>
          <c:showCatName val="0"/>
          <c:showSerName val="0"/>
          <c:showPercent val="0"/>
          <c:showBubbleSize val="0"/>
        </c:dLbls>
        <c:gapWidth val="10"/>
        <c:axId val="661322440"/>
        <c:axId val="661327688"/>
      </c:barChart>
      <c:lineChart>
        <c:grouping val="standard"/>
        <c:varyColors val="0"/>
        <c:ser>
          <c:idx val="1"/>
          <c:order val="1"/>
          <c:tx>
            <c:strRef>
              <c:f>Sheet1!$D$1</c:f>
              <c:strCache>
                <c:ptCount val="1"/>
                <c:pt idx="0">
                  <c:v> Percentage of TB cases</c:v>
                </c:pt>
              </c:strCache>
            </c:strRef>
          </c:tx>
          <c:spPr>
            <a:ln w="31750" cap="rnd">
              <a:solidFill>
                <a:srgbClr val="9A4E9E"/>
              </a:solidFill>
              <a:round/>
            </a:ln>
            <a:effectLst/>
          </c:spPr>
          <c:marker>
            <c:symbol val="none"/>
          </c:marker>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4.0549769506573332</c:v>
                </c:pt>
                <c:pt idx="1">
                  <c:v>4.9549749367874725</c:v>
                </c:pt>
                <c:pt idx="2">
                  <c:v>4.4227319928254509</c:v>
                </c:pt>
                <c:pt idx="3">
                  <c:v>3.9393481436703439</c:v>
                </c:pt>
                <c:pt idx="4">
                  <c:v>4.0376195881303714</c:v>
                </c:pt>
                <c:pt idx="5">
                  <c:v>3.8173261286386615</c:v>
                </c:pt>
                <c:pt idx="6">
                  <c:v>3.4993924665856624</c:v>
                </c:pt>
                <c:pt idx="7">
                  <c:v>3.8255995828988532</c:v>
                </c:pt>
                <c:pt idx="8">
                  <c:v>3.475597576403223</c:v>
                </c:pt>
                <c:pt idx="9">
                  <c:v>3.2589443854055968</c:v>
                </c:pt>
                <c:pt idx="10">
                  <c:v>3.4178214978100092</c:v>
                </c:pt>
                <c:pt idx="11">
                  <c:v>3.6534061554358255</c:v>
                </c:pt>
                <c:pt idx="12">
                  <c:v>4.0644868301544053</c:v>
                </c:pt>
                <c:pt idx="13">
                  <c:v>3.9300634380318735</c:v>
                </c:pt>
                <c:pt idx="14">
                  <c:v>3.8449240607513988</c:v>
                </c:pt>
                <c:pt idx="15">
                  <c:v>4.1040462427745661</c:v>
                </c:pt>
                <c:pt idx="16">
                  <c:v>4.2757095466273505</c:v>
                </c:pt>
                <c:pt idx="17">
                  <c:v>4.6925876268913997</c:v>
                </c:pt>
                <c:pt idx="18">
                  <c:v>4.2710016155088857</c:v>
                </c:pt>
                <c:pt idx="19">
                  <c:v>4.1432658683903787</c:v>
                </c:pt>
                <c:pt idx="20">
                  <c:v>4.0052962595167161</c:v>
                </c:pt>
                <c:pt idx="21">
                  <c:v>4.2240896358543418</c:v>
                </c:pt>
                <c:pt idx="22">
                  <c:v>3.660949868073879</c:v>
                </c:pt>
                <c:pt idx="23">
                  <c:v>3.67065733002033</c:v>
                </c:pt>
                <c:pt idx="24">
                  <c:v>3.1137863178608636</c:v>
                </c:pt>
                <c:pt idx="25">
                  <c:v>3.5217794253938832</c:v>
                </c:pt>
                <c:pt idx="26">
                  <c:v>3.0920590302178494</c:v>
                </c:pt>
                <c:pt idx="27" formatCode="General">
                  <c:v>2.6</c:v>
                </c:pt>
              </c:numCache>
            </c:numRef>
          </c:val>
          <c:smooth val="0"/>
          <c:extLst>
            <c:ext xmlns:c16="http://schemas.microsoft.com/office/drawing/2014/chart" uri="{C3380CC4-5D6E-409C-BE32-E72D297353CC}">
              <c16:uniqueId val="{00000002-B807-4E81-A436-3581F92D4609}"/>
            </c:ext>
          </c:extLst>
        </c:ser>
        <c:dLbls>
          <c:showLegendKey val="0"/>
          <c:showVal val="0"/>
          <c:showCatName val="0"/>
          <c:showSerName val="0"/>
          <c:showPercent val="0"/>
          <c:showBubbleSize val="0"/>
        </c:dLbls>
        <c:marker val="1"/>
        <c:smooth val="0"/>
        <c:axId val="1300107519"/>
        <c:axId val="1300105439"/>
      </c:lineChart>
      <c:catAx>
        <c:axId val="661322440"/>
        <c:scaling>
          <c:orientation val="minMax"/>
        </c:scaling>
        <c:delete val="0"/>
        <c:axPos val="b"/>
        <c:title>
          <c:tx>
            <c:rich>
              <a:bodyPr rot="0" spcFirstLastPara="1" vertOverflow="ellipsis" vert="horz" wrap="square" anchor="ctr" anchorCtr="1"/>
              <a:lstStyle/>
              <a:p>
                <a:pPr>
                  <a:defRPr sz="2000" b="1" i="0" u="none" strike="noStrike" kern="1200" baseline="0">
                    <a:solidFill>
                      <a:srgbClr val="000000"/>
                    </a:solidFill>
                    <a:latin typeface="Calibri" panose="020F0502020204030204" pitchFamily="34" charset="0"/>
                    <a:ea typeface="+mn-ea"/>
                    <a:cs typeface="Calibri" panose="020F0502020204030204" pitchFamily="34" charset="0"/>
                  </a:defRPr>
                </a:pPr>
                <a:r>
                  <a:rPr lang="en-US" sz="2000" b="1" dirty="0">
                    <a:solidFill>
                      <a:schemeClr val="tx1">
                        <a:lumMod val="75000"/>
                        <a:lumOff val="25000"/>
                      </a:schemeClr>
                    </a:solidFill>
                    <a:latin typeface="Calibri" panose="020F0502020204030204" pitchFamily="34" charset="0"/>
                    <a:cs typeface="Calibri" panose="020F0502020204030204" pitchFamily="34" charset="0"/>
                  </a:rPr>
                  <a:t>Year</a:t>
                </a:r>
                <a:r>
                  <a:rPr lang="en-US" sz="2000" b="1" dirty="0">
                    <a:solidFill>
                      <a:srgbClr val="000000"/>
                    </a:solidFill>
                    <a:latin typeface="Calibri" panose="020F0502020204030204" pitchFamily="34" charset="0"/>
                    <a:cs typeface="Calibri" panose="020F0502020204030204" pitchFamily="34" charset="0"/>
                  </a:rPr>
                  <a:t> </a:t>
                </a:r>
              </a:p>
            </c:rich>
          </c:tx>
          <c:layout>
            <c:manualLayout>
              <c:xMode val="edge"/>
              <c:yMode val="edge"/>
              <c:x val="0.47914772106184278"/>
              <c:y val="0.89387670903514782"/>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61327688"/>
        <c:crosses val="autoZero"/>
        <c:auto val="0"/>
        <c:lblAlgn val="ctr"/>
        <c:lblOffset val="0"/>
        <c:tickLblSkip val="3"/>
        <c:noMultiLvlLbl val="1"/>
      </c:catAx>
      <c:valAx>
        <c:axId val="6613276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r>
                  <a:rPr lang="en-US" sz="2000" b="1" i="0" baseline="0" dirty="0">
                    <a:solidFill>
                      <a:schemeClr val="tx1">
                        <a:lumMod val="85000"/>
                        <a:lumOff val="15000"/>
                      </a:schemeClr>
                    </a:solidFill>
                    <a:effectLst/>
                    <a:latin typeface="Calibri" panose="020F0502020204030204" pitchFamily="34" charset="0"/>
                    <a:cs typeface="Calibri" panose="020F0502020204030204" pitchFamily="34" charset="0"/>
                  </a:rPr>
                  <a:t>Number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2.2188322636518226E-3"/>
              <c:y val="0.175667381923481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61322440"/>
        <c:crosses val="autoZero"/>
        <c:crossBetween val="between"/>
      </c:valAx>
      <c:valAx>
        <c:axId val="1300105439"/>
        <c:scaling>
          <c:orientation val="minMax"/>
        </c:scaling>
        <c:delete val="0"/>
        <c:axPos val="r"/>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dirty="0">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dirty="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dirty="0">
                  <a:solidFill>
                    <a:schemeClr val="tx1">
                      <a:lumMod val="85000"/>
                      <a:lumOff val="15000"/>
                    </a:schemeClr>
                  </a:solidFill>
                  <a:latin typeface="Calibri" panose="020F0502020204030204" pitchFamily="34" charset="0"/>
                  <a:cs typeface="Calibri" panose="020F0502020204030204" pitchFamily="34" charset="0"/>
                </a:endParaRPr>
              </a:p>
            </c:rich>
          </c:tx>
          <c:layout>
            <c:manualLayout>
              <c:xMode val="edge"/>
              <c:yMode val="edge"/>
              <c:x val="0.95294290823960059"/>
              <c:y val="0.1844564185715969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300107519"/>
        <c:crosses val="max"/>
        <c:crossBetween val="between"/>
      </c:valAx>
      <c:catAx>
        <c:axId val="1300107519"/>
        <c:scaling>
          <c:orientation val="minMax"/>
        </c:scaling>
        <c:delete val="1"/>
        <c:axPos val="b"/>
        <c:numFmt formatCode="General" sourceLinked="1"/>
        <c:majorTickMark val="out"/>
        <c:minorTickMark val="none"/>
        <c:tickLblPos val="nextTo"/>
        <c:crossAx val="1300105439"/>
        <c:crosses val="autoZero"/>
        <c:auto val="1"/>
        <c:lblAlgn val="ctr"/>
        <c:lblOffset val="100"/>
        <c:noMultiLvlLbl val="0"/>
      </c:catAx>
      <c:spPr>
        <a:noFill/>
        <a:ln>
          <a:noFill/>
        </a:ln>
        <a:effectLst/>
      </c:spPr>
    </c:plotArea>
    <c:legend>
      <c:legendPos val="t"/>
      <c:layout>
        <c:manualLayout>
          <c:xMode val="edge"/>
          <c:yMode val="edge"/>
          <c:x val="0.60258591454351651"/>
          <c:y val="5.0114929651306185E-2"/>
          <c:w val="0.30255974437442518"/>
          <c:h val="0.15909270935759284"/>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23945912494598E-2"/>
          <c:y val="0.19446201019686618"/>
          <c:w val="0.89029297900262472"/>
          <c:h val="0.68051383541892729"/>
        </c:manualLayout>
      </c:layout>
      <c:barChart>
        <c:barDir val="col"/>
        <c:grouping val="stacked"/>
        <c:varyColors val="0"/>
        <c:ser>
          <c:idx val="1"/>
          <c:order val="0"/>
          <c:tx>
            <c:strRef>
              <c:f>Sheet1!$B$1</c:f>
              <c:strCache>
                <c:ptCount val="1"/>
                <c:pt idx="0">
                  <c:v>Federal Prison</c:v>
                </c:pt>
              </c:strCache>
            </c:strRef>
          </c:tx>
          <c:spPr>
            <a:solidFill>
              <a:srgbClr val="005DAA"/>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General</c:formatCode>
                <c:ptCount val="28"/>
                <c:pt idx="0">
                  <c:v>28</c:v>
                </c:pt>
                <c:pt idx="1">
                  <c:v>30</c:v>
                </c:pt>
                <c:pt idx="2">
                  <c:v>24</c:v>
                </c:pt>
                <c:pt idx="3">
                  <c:v>28</c:v>
                </c:pt>
                <c:pt idx="4">
                  <c:v>30</c:v>
                </c:pt>
                <c:pt idx="5">
                  <c:v>32</c:v>
                </c:pt>
                <c:pt idx="6">
                  <c:v>33</c:v>
                </c:pt>
                <c:pt idx="7">
                  <c:v>40</c:v>
                </c:pt>
                <c:pt idx="8">
                  <c:v>38</c:v>
                </c:pt>
                <c:pt idx="9">
                  <c:v>41</c:v>
                </c:pt>
                <c:pt idx="10">
                  <c:v>63</c:v>
                </c:pt>
                <c:pt idx="11">
                  <c:v>58</c:v>
                </c:pt>
                <c:pt idx="12">
                  <c:v>35</c:v>
                </c:pt>
                <c:pt idx="13">
                  <c:v>42</c:v>
                </c:pt>
                <c:pt idx="14">
                  <c:v>64</c:v>
                </c:pt>
                <c:pt idx="15">
                  <c:v>51</c:v>
                </c:pt>
                <c:pt idx="16">
                  <c:v>42</c:v>
                </c:pt>
                <c:pt idx="17">
                  <c:v>55</c:v>
                </c:pt>
                <c:pt idx="18">
                  <c:v>45</c:v>
                </c:pt>
                <c:pt idx="19">
                  <c:v>66</c:v>
                </c:pt>
                <c:pt idx="20">
                  <c:v>58</c:v>
                </c:pt>
                <c:pt idx="21">
                  <c:v>64</c:v>
                </c:pt>
                <c:pt idx="22">
                  <c:v>46</c:v>
                </c:pt>
                <c:pt idx="23">
                  <c:v>41</c:v>
                </c:pt>
                <c:pt idx="24">
                  <c:v>34</c:v>
                </c:pt>
                <c:pt idx="25">
                  <c:v>33</c:v>
                </c:pt>
                <c:pt idx="26">
                  <c:v>37</c:v>
                </c:pt>
                <c:pt idx="27">
                  <c:v>18</c:v>
                </c:pt>
              </c:numCache>
            </c:numRef>
          </c:val>
          <c:extLst>
            <c:ext xmlns:c16="http://schemas.microsoft.com/office/drawing/2014/chart" uri="{C3380CC4-5D6E-409C-BE32-E72D297353CC}">
              <c16:uniqueId val="{00000001-D72E-419B-9929-7C48AAFAD40D}"/>
            </c:ext>
          </c:extLst>
        </c:ser>
        <c:ser>
          <c:idx val="2"/>
          <c:order val="1"/>
          <c:tx>
            <c:strRef>
              <c:f>Sheet1!$C$1</c:f>
              <c:strCache>
                <c:ptCount val="1"/>
                <c:pt idx="0">
                  <c:v>State Prison</c:v>
                </c:pt>
              </c:strCache>
            </c:strRef>
          </c:tx>
          <c:spPr>
            <a:solidFill>
              <a:srgbClr val="86B2D8"/>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General</c:formatCode>
                <c:ptCount val="28"/>
                <c:pt idx="0">
                  <c:v>457</c:v>
                </c:pt>
                <c:pt idx="1">
                  <c:v>470</c:v>
                </c:pt>
                <c:pt idx="2">
                  <c:v>331</c:v>
                </c:pt>
                <c:pt idx="3">
                  <c:v>295</c:v>
                </c:pt>
                <c:pt idx="4">
                  <c:v>220</c:v>
                </c:pt>
                <c:pt idx="5">
                  <c:v>187</c:v>
                </c:pt>
                <c:pt idx="6">
                  <c:v>163</c:v>
                </c:pt>
                <c:pt idx="7">
                  <c:v>174</c:v>
                </c:pt>
                <c:pt idx="8">
                  <c:v>141</c:v>
                </c:pt>
                <c:pt idx="9">
                  <c:v>122</c:v>
                </c:pt>
                <c:pt idx="10">
                  <c:v>83</c:v>
                </c:pt>
                <c:pt idx="11">
                  <c:v>130</c:v>
                </c:pt>
                <c:pt idx="12">
                  <c:v>134</c:v>
                </c:pt>
                <c:pt idx="13">
                  <c:v>109</c:v>
                </c:pt>
                <c:pt idx="14">
                  <c:v>103</c:v>
                </c:pt>
                <c:pt idx="15">
                  <c:v>107</c:v>
                </c:pt>
                <c:pt idx="16">
                  <c:v>99</c:v>
                </c:pt>
                <c:pt idx="17">
                  <c:v>116</c:v>
                </c:pt>
                <c:pt idx="18">
                  <c:v>107</c:v>
                </c:pt>
                <c:pt idx="19">
                  <c:v>78</c:v>
                </c:pt>
                <c:pt idx="20">
                  <c:v>46</c:v>
                </c:pt>
                <c:pt idx="21">
                  <c:v>74</c:v>
                </c:pt>
                <c:pt idx="22">
                  <c:v>66</c:v>
                </c:pt>
                <c:pt idx="23">
                  <c:v>59</c:v>
                </c:pt>
                <c:pt idx="24">
                  <c:v>41</c:v>
                </c:pt>
                <c:pt idx="25">
                  <c:v>55</c:v>
                </c:pt>
                <c:pt idx="26">
                  <c:v>41</c:v>
                </c:pt>
                <c:pt idx="27">
                  <c:v>45</c:v>
                </c:pt>
              </c:numCache>
            </c:numRef>
          </c:val>
          <c:extLst>
            <c:ext xmlns:c16="http://schemas.microsoft.com/office/drawing/2014/chart" uri="{C3380CC4-5D6E-409C-BE32-E72D297353CC}">
              <c16:uniqueId val="{00000002-D72E-419B-9929-7C48AAFAD40D}"/>
            </c:ext>
          </c:extLst>
        </c:ser>
        <c:ser>
          <c:idx val="3"/>
          <c:order val="2"/>
          <c:tx>
            <c:strRef>
              <c:f>Sheet1!$D$1</c:f>
              <c:strCache>
                <c:ptCount val="1"/>
                <c:pt idx="0">
                  <c:v>Local Jail</c:v>
                </c:pt>
              </c:strCache>
            </c:strRef>
          </c:tx>
          <c:spPr>
            <a:solidFill>
              <a:srgbClr val="00788A"/>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General</c:formatCode>
                <c:ptCount val="28"/>
                <c:pt idx="0">
                  <c:v>410</c:v>
                </c:pt>
                <c:pt idx="1">
                  <c:v>571</c:v>
                </c:pt>
                <c:pt idx="2">
                  <c:v>540</c:v>
                </c:pt>
                <c:pt idx="3">
                  <c:v>409</c:v>
                </c:pt>
                <c:pt idx="4">
                  <c:v>446</c:v>
                </c:pt>
                <c:pt idx="5">
                  <c:v>383</c:v>
                </c:pt>
                <c:pt idx="6">
                  <c:v>343</c:v>
                </c:pt>
                <c:pt idx="7">
                  <c:v>327</c:v>
                </c:pt>
                <c:pt idx="8">
                  <c:v>283</c:v>
                </c:pt>
                <c:pt idx="9">
                  <c:v>242</c:v>
                </c:pt>
                <c:pt idx="10">
                  <c:v>255</c:v>
                </c:pt>
                <c:pt idx="11">
                  <c:v>242</c:v>
                </c:pt>
                <c:pt idx="12">
                  <c:v>277</c:v>
                </c:pt>
                <c:pt idx="13">
                  <c:v>249</c:v>
                </c:pt>
                <c:pt idx="14">
                  <c:v>216</c:v>
                </c:pt>
                <c:pt idx="15">
                  <c:v>216</c:v>
                </c:pt>
                <c:pt idx="16">
                  <c:v>219</c:v>
                </c:pt>
                <c:pt idx="17">
                  <c:v>202</c:v>
                </c:pt>
                <c:pt idx="18">
                  <c:v>199</c:v>
                </c:pt>
                <c:pt idx="19">
                  <c:v>180</c:v>
                </c:pt>
                <c:pt idx="20">
                  <c:v>180</c:v>
                </c:pt>
                <c:pt idx="21">
                  <c:v>116</c:v>
                </c:pt>
                <c:pt idx="22">
                  <c:v>92</c:v>
                </c:pt>
                <c:pt idx="23">
                  <c:v>103</c:v>
                </c:pt>
                <c:pt idx="24">
                  <c:v>92</c:v>
                </c:pt>
                <c:pt idx="25">
                  <c:v>80</c:v>
                </c:pt>
                <c:pt idx="26">
                  <c:v>73</c:v>
                </c:pt>
                <c:pt idx="27">
                  <c:v>41</c:v>
                </c:pt>
              </c:numCache>
            </c:numRef>
          </c:val>
          <c:extLst>
            <c:ext xmlns:c16="http://schemas.microsoft.com/office/drawing/2014/chart" uri="{C3380CC4-5D6E-409C-BE32-E72D297353CC}">
              <c16:uniqueId val="{00000003-D72E-419B-9929-7C48AAFAD40D}"/>
            </c:ext>
          </c:extLst>
        </c:ser>
        <c:ser>
          <c:idx val="4"/>
          <c:order val="3"/>
          <c:tx>
            <c:strRef>
              <c:f>Sheet1!$E$1</c:f>
              <c:strCache>
                <c:ptCount val="1"/>
                <c:pt idx="0">
                  <c:v>Juvenile Correction Facility</c:v>
                </c:pt>
              </c:strCache>
            </c:strRef>
          </c:tx>
          <c:spPr>
            <a:solidFill>
              <a:srgbClr val="FFC000"/>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Sheet1!$E$2:$E$29</c:f>
              <c:numCache>
                <c:formatCode>General</c:formatCode>
                <c:ptCount val="28"/>
                <c:pt idx="0">
                  <c:v>10</c:v>
                </c:pt>
                <c:pt idx="1">
                  <c:v>4</c:v>
                </c:pt>
                <c:pt idx="2">
                  <c:v>8</c:v>
                </c:pt>
                <c:pt idx="3">
                  <c:v>4</c:v>
                </c:pt>
                <c:pt idx="4">
                  <c:v>9</c:v>
                </c:pt>
                <c:pt idx="5">
                  <c:v>8</c:v>
                </c:pt>
                <c:pt idx="6">
                  <c:v>4</c:v>
                </c:pt>
                <c:pt idx="7">
                  <c:v>5</c:v>
                </c:pt>
                <c:pt idx="8">
                  <c:v>8</c:v>
                </c:pt>
                <c:pt idx="9">
                  <c:v>5</c:v>
                </c:pt>
                <c:pt idx="10">
                  <c:v>7</c:v>
                </c:pt>
                <c:pt idx="11">
                  <c:v>4</c:v>
                </c:pt>
                <c:pt idx="12">
                  <c:v>2</c:v>
                </c:pt>
                <c:pt idx="13">
                  <c:v>0</c:v>
                </c:pt>
                <c:pt idx="14">
                  <c:v>4</c:v>
                </c:pt>
                <c:pt idx="15">
                  <c:v>3</c:v>
                </c:pt>
                <c:pt idx="16">
                  <c:v>4</c:v>
                </c:pt>
                <c:pt idx="17">
                  <c:v>5</c:v>
                </c:pt>
                <c:pt idx="18">
                  <c:v>0</c:v>
                </c:pt>
                <c:pt idx="19">
                  <c:v>4</c:v>
                </c:pt>
                <c:pt idx="20">
                  <c:v>1</c:v>
                </c:pt>
                <c:pt idx="21">
                  <c:v>0</c:v>
                </c:pt>
                <c:pt idx="22">
                  <c:v>1</c:v>
                </c:pt>
                <c:pt idx="23">
                  <c:v>2</c:v>
                </c:pt>
                <c:pt idx="24">
                  <c:v>2</c:v>
                </c:pt>
                <c:pt idx="25">
                  <c:v>5</c:v>
                </c:pt>
                <c:pt idx="26">
                  <c:v>0</c:v>
                </c:pt>
                <c:pt idx="27">
                  <c:v>2</c:v>
                </c:pt>
              </c:numCache>
            </c:numRef>
          </c:val>
          <c:extLst>
            <c:ext xmlns:c16="http://schemas.microsoft.com/office/drawing/2014/chart" uri="{C3380CC4-5D6E-409C-BE32-E72D297353CC}">
              <c16:uniqueId val="{00000004-D72E-419B-9929-7C48AAFAD40D}"/>
            </c:ext>
          </c:extLst>
        </c:ser>
        <c:ser>
          <c:idx val="5"/>
          <c:order val="4"/>
          <c:tx>
            <c:strRef>
              <c:f>Sheet1!$F$1</c:f>
              <c:strCache>
                <c:ptCount val="1"/>
                <c:pt idx="0">
                  <c:v>Other*</c:v>
                </c:pt>
              </c:strCache>
            </c:strRef>
          </c:tx>
          <c:spPr>
            <a:solidFill>
              <a:schemeClr val="accent2"/>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Sheet1!$F$2:$F$29</c:f>
              <c:numCache>
                <c:formatCode>General</c:formatCode>
                <c:ptCount val="28"/>
                <c:pt idx="0">
                  <c:v>31</c:v>
                </c:pt>
                <c:pt idx="1">
                  <c:v>31</c:v>
                </c:pt>
                <c:pt idx="2">
                  <c:v>21</c:v>
                </c:pt>
                <c:pt idx="3">
                  <c:v>40</c:v>
                </c:pt>
                <c:pt idx="4">
                  <c:v>30</c:v>
                </c:pt>
                <c:pt idx="5">
                  <c:v>39</c:v>
                </c:pt>
                <c:pt idx="6">
                  <c:v>20</c:v>
                </c:pt>
                <c:pt idx="7">
                  <c:v>30</c:v>
                </c:pt>
                <c:pt idx="8">
                  <c:v>44</c:v>
                </c:pt>
                <c:pt idx="9">
                  <c:v>39</c:v>
                </c:pt>
                <c:pt idx="10">
                  <c:v>58</c:v>
                </c:pt>
                <c:pt idx="11">
                  <c:v>50</c:v>
                </c:pt>
                <c:pt idx="12">
                  <c:v>71</c:v>
                </c:pt>
                <c:pt idx="13">
                  <c:v>99</c:v>
                </c:pt>
                <c:pt idx="14">
                  <c:v>89</c:v>
                </c:pt>
                <c:pt idx="15">
                  <c:v>115</c:v>
                </c:pt>
                <c:pt idx="16">
                  <c:v>88</c:v>
                </c:pt>
                <c:pt idx="17">
                  <c:v>94</c:v>
                </c:pt>
                <c:pt idx="18">
                  <c:v>63</c:v>
                </c:pt>
                <c:pt idx="19">
                  <c:v>62</c:v>
                </c:pt>
                <c:pt idx="20">
                  <c:v>66</c:v>
                </c:pt>
                <c:pt idx="21">
                  <c:v>117</c:v>
                </c:pt>
                <c:pt idx="22">
                  <c:v>125</c:v>
                </c:pt>
                <c:pt idx="23">
                  <c:v>117</c:v>
                </c:pt>
                <c:pt idx="24">
                  <c:v>98</c:v>
                </c:pt>
                <c:pt idx="25">
                  <c:v>126</c:v>
                </c:pt>
                <c:pt idx="26">
                  <c:v>104</c:v>
                </c:pt>
                <c:pt idx="27">
                  <c:v>70</c:v>
                </c:pt>
              </c:numCache>
            </c:numRef>
          </c:val>
          <c:extLst>
            <c:ext xmlns:c16="http://schemas.microsoft.com/office/drawing/2014/chart" uri="{C3380CC4-5D6E-409C-BE32-E72D297353CC}">
              <c16:uniqueId val="{00000005-D72E-419B-9929-7C48AAFAD40D}"/>
            </c:ext>
          </c:extLst>
        </c:ser>
        <c:ser>
          <c:idx val="6"/>
          <c:order val="5"/>
          <c:tx>
            <c:strRef>
              <c:f>Sheet1!$G$1</c:f>
              <c:strCache>
                <c:ptCount val="1"/>
                <c:pt idx="0">
                  <c:v>Unknown</c:v>
                </c:pt>
              </c:strCache>
            </c:strRef>
          </c:tx>
          <c:spPr>
            <a:solidFill>
              <a:schemeClr val="bg1">
                <a:lumMod val="65000"/>
              </a:schemeClr>
            </a:solidFill>
            <a:ln>
              <a:noFill/>
            </a:ln>
            <a:effectLst/>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Sheet1!$G$2:$G$29</c:f>
              <c:numCache>
                <c:formatCode>General</c:formatCode>
                <c:ptCount val="28"/>
                <c:pt idx="0">
                  <c:v>9</c:v>
                </c:pt>
                <c:pt idx="1">
                  <c:v>7</c:v>
                </c:pt>
                <c:pt idx="2">
                  <c:v>8</c:v>
                </c:pt>
                <c:pt idx="3">
                  <c:v>3</c:v>
                </c:pt>
                <c:pt idx="4">
                  <c:v>6</c:v>
                </c:pt>
                <c:pt idx="5">
                  <c:v>0</c:v>
                </c:pt>
                <c:pt idx="6">
                  <c:v>0</c:v>
                </c:pt>
                <c:pt idx="7">
                  <c:v>1</c:v>
                </c:pt>
                <c:pt idx="8">
                  <c:v>2</c:v>
                </c:pt>
                <c:pt idx="9">
                  <c:v>0</c:v>
                </c:pt>
                <c:pt idx="10">
                  <c:v>1</c:v>
                </c:pt>
                <c:pt idx="11">
                  <c:v>2</c:v>
                </c:pt>
                <c:pt idx="12">
                  <c:v>0</c:v>
                </c:pt>
                <c:pt idx="13">
                  <c:v>0</c:v>
                </c:pt>
                <c:pt idx="14">
                  <c:v>1</c:v>
                </c:pt>
                <c:pt idx="15">
                  <c:v>0</c:v>
                </c:pt>
                <c:pt idx="16">
                  <c:v>0</c:v>
                </c:pt>
                <c:pt idx="17">
                  <c:v>1</c:v>
                </c:pt>
                <c:pt idx="18">
                  <c:v>2</c:v>
                </c:pt>
                <c:pt idx="19">
                  <c:v>0</c:v>
                </c:pt>
                <c:pt idx="20">
                  <c:v>7</c:v>
                </c:pt>
                <c:pt idx="21">
                  <c:v>1</c:v>
                </c:pt>
                <c:pt idx="22">
                  <c:v>0</c:v>
                </c:pt>
                <c:pt idx="23">
                  <c:v>1</c:v>
                </c:pt>
                <c:pt idx="24">
                  <c:v>1</c:v>
                </c:pt>
                <c:pt idx="25">
                  <c:v>1</c:v>
                </c:pt>
                <c:pt idx="26">
                  <c:v>0</c:v>
                </c:pt>
                <c:pt idx="27">
                  <c:v>3</c:v>
                </c:pt>
              </c:numCache>
            </c:numRef>
          </c:val>
          <c:extLst>
            <c:ext xmlns:c16="http://schemas.microsoft.com/office/drawing/2014/chart" uri="{C3380CC4-5D6E-409C-BE32-E72D297353CC}">
              <c16:uniqueId val="{00000001-721D-46F9-9135-183F4444B3E0}"/>
            </c:ext>
          </c:extLst>
        </c:ser>
        <c:dLbls>
          <c:showLegendKey val="0"/>
          <c:showVal val="0"/>
          <c:showCatName val="0"/>
          <c:showSerName val="0"/>
          <c:showPercent val="0"/>
          <c:showBubbleSize val="0"/>
        </c:dLbls>
        <c:gapWidth val="10"/>
        <c:overlap val="100"/>
        <c:axId val="556363864"/>
        <c:axId val="556364848"/>
      </c:barChart>
      <c:catAx>
        <c:axId val="5563638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50018789144050102"/>
              <c:y val="0.9227203156251524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56364848"/>
        <c:crosses val="autoZero"/>
        <c:auto val="1"/>
        <c:lblAlgn val="ctr"/>
        <c:lblOffset val="0"/>
        <c:tickLblSkip val="3"/>
        <c:noMultiLvlLbl val="0"/>
      </c:catAx>
      <c:valAx>
        <c:axId val="55636484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bg1">
                        <a:lumMod val="65000"/>
                      </a:schemeClr>
                    </a:solidFill>
                    <a:latin typeface="Calibri" panose="020F0502020204030204" pitchFamily="34" charset="0"/>
                    <a:ea typeface="+mn-ea"/>
                    <a:cs typeface="Calibri" panose="020F0502020204030204" pitchFamily="34" charset="0"/>
                  </a:defRPr>
                </a:pPr>
                <a:r>
                  <a:rPr lang="en-US" sz="2000" b="1" i="0" baseline="0" dirty="0">
                    <a:solidFill>
                      <a:schemeClr val="tx1">
                        <a:lumMod val="85000"/>
                        <a:lumOff val="15000"/>
                      </a:schemeClr>
                    </a:solidFill>
                    <a:effectLst/>
                    <a:latin typeface="Calibri" panose="020F0502020204030204" pitchFamily="34" charset="0"/>
                    <a:cs typeface="Calibri" panose="020F0502020204030204" pitchFamily="34" charset="0"/>
                  </a:rPr>
                  <a:t>Number of cases</a:t>
                </a:r>
                <a:endParaRPr lang="en-US" sz="20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1.5474027145578907E-3"/>
              <c:y val="0.3737671708474101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lumMod val="6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56363864"/>
        <c:crosses val="autoZero"/>
        <c:crossBetween val="between"/>
      </c:valAx>
      <c:spPr>
        <a:noFill/>
        <a:ln>
          <a:noFill/>
        </a:ln>
        <a:effectLst/>
      </c:spPr>
    </c:plotArea>
    <c:legend>
      <c:legendPos val="t"/>
      <c:layout>
        <c:manualLayout>
          <c:xMode val="edge"/>
          <c:yMode val="edge"/>
          <c:x val="0.34089095537348929"/>
          <c:y val="0.21767761169942815"/>
          <c:w val="0.61557964975299473"/>
          <c:h val="0.178017176796080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1259860594359"/>
          <c:y val="3.6531200533442269E-2"/>
          <c:w val="0.7124302141945299"/>
          <c:h val="0.9163254511519674"/>
        </c:manualLayout>
      </c:layout>
      <c:barChart>
        <c:barDir val="bar"/>
        <c:grouping val="clustered"/>
        <c:varyColors val="0"/>
        <c:ser>
          <c:idx val="0"/>
          <c:order val="0"/>
          <c:tx>
            <c:strRef>
              <c:f>Sheet1!$B$1</c:f>
              <c:strCache>
                <c:ptCount val="1"/>
                <c:pt idx="0">
                  <c:v>Series 1</c:v>
                </c:pt>
              </c:strCache>
            </c:strRef>
          </c:tx>
          <c:spPr>
            <a:solidFill>
              <a:srgbClr val="005DAA"/>
            </a:solidFill>
            <a:ln>
              <a:noFill/>
            </a:ln>
            <a:effectLst/>
          </c:spPr>
          <c:invertIfNegative val="0"/>
          <c:dLbls>
            <c:dLbl>
              <c:idx val="4"/>
              <c:layout>
                <c:manualLayout>
                  <c:x val="-6.7390456750664272E-3"/>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86D-9C1E-D7E8AB894109}"/>
                </c:ext>
              </c:extLst>
            </c:dLbl>
            <c:dLbl>
              <c:idx val="5"/>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b="1" dirty="0">
                        <a:solidFill>
                          <a:schemeClr val="tx1">
                            <a:lumMod val="85000"/>
                            <a:lumOff val="15000"/>
                          </a:schemeClr>
                        </a:solidFill>
                      </a:rPr>
                      <a:t>&lt;1%</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67-4E2B-9A5E-93E96131D3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Unemployed</c:v>
                </c:pt>
                <c:pt idx="1">
                  <c:v>Retired</c:v>
                </c:pt>
                <c:pt idx="2">
                  <c:v>Not Seeking Employment</c:v>
                </c:pt>
                <c:pt idx="3">
                  <c:v>Healthcare Worker</c:v>
                </c:pt>
                <c:pt idx="4">
                  <c:v>Migrant Worker</c:v>
                </c:pt>
                <c:pt idx="5">
                  <c:v>Correctional Employee</c:v>
                </c:pt>
                <c:pt idx="6">
                  <c:v>Other</c:v>
                </c:pt>
              </c:strCache>
            </c:strRef>
          </c:cat>
          <c:val>
            <c:numRef>
              <c:f>Sheet1!$B$2:$B$8</c:f>
              <c:numCache>
                <c:formatCode>0%</c:formatCode>
                <c:ptCount val="7"/>
                <c:pt idx="0">
                  <c:v>0.22800000000000001</c:v>
                </c:pt>
                <c:pt idx="1">
                  <c:v>0.14399999999999999</c:v>
                </c:pt>
                <c:pt idx="2">
                  <c:v>0.154</c:v>
                </c:pt>
                <c:pt idx="3">
                  <c:v>0.04</c:v>
                </c:pt>
                <c:pt idx="4">
                  <c:v>1.0999999999999999E-2</c:v>
                </c:pt>
                <c:pt idx="5">
                  <c:v>0</c:v>
                </c:pt>
                <c:pt idx="6">
                  <c:v>0.38200000000000001</c:v>
                </c:pt>
              </c:numCache>
            </c:numRef>
          </c:val>
          <c:extLst>
            <c:ext xmlns:c16="http://schemas.microsoft.com/office/drawing/2014/chart" uri="{C3380CC4-5D6E-409C-BE32-E72D297353CC}">
              <c16:uniqueId val="{00000000-6DB9-46B4-AA05-023F9DB64EC6}"/>
            </c:ext>
          </c:extLst>
        </c:ser>
        <c:dLbls>
          <c:showLegendKey val="0"/>
          <c:showVal val="0"/>
          <c:showCatName val="0"/>
          <c:showSerName val="0"/>
          <c:showPercent val="0"/>
          <c:showBubbleSize val="0"/>
        </c:dLbls>
        <c:gapWidth val="10"/>
        <c:axId val="546567631"/>
        <c:axId val="286271023"/>
      </c:barChart>
      <c:catAx>
        <c:axId val="546567631"/>
        <c:scaling>
          <c:orientation val="maxMin"/>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6271023"/>
        <c:crosses val="autoZero"/>
        <c:auto val="1"/>
        <c:lblAlgn val="ctr"/>
        <c:lblOffset val="0"/>
        <c:noMultiLvlLbl val="0"/>
      </c:catAx>
      <c:valAx>
        <c:axId val="286271023"/>
        <c:scaling>
          <c:orientation val="minMax"/>
          <c:max val="0.4"/>
        </c:scaling>
        <c:delete val="1"/>
        <c:axPos val="t"/>
        <c:majorGridlines>
          <c:spPr>
            <a:ln w="9525" cap="flat" cmpd="sng" algn="ctr">
              <a:noFill/>
              <a:round/>
            </a:ln>
            <a:effectLst/>
          </c:spPr>
        </c:majorGridlines>
        <c:numFmt formatCode="0%" sourceLinked="0"/>
        <c:majorTickMark val="out"/>
        <c:minorTickMark val="none"/>
        <c:tickLblPos val="nextTo"/>
        <c:crossAx val="54656763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AFF-426C-B1FA-8A560F94C59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AFF-426C-B1FA-8A560F94C59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AFF-426C-B1FA-8A560F94C59D}"/>
              </c:ext>
            </c:extLst>
          </c:dPt>
          <c:dLbls>
            <c:dLbl>
              <c:idx val="0"/>
              <c:layout>
                <c:manualLayout>
                  <c:x val="0.32896706267582848"/>
                  <c:y val="-0.2322367997625021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r>
                      <a:rPr lang="en-US" sz="1800" b="1" baseline="0" dirty="0">
                        <a:solidFill>
                          <a:schemeClr val="bg2"/>
                        </a:solidFill>
                        <a:latin typeface="Calibri" panose="020F0502020204030204" pitchFamily="34" charset="0"/>
                        <a:cs typeface="Calibri" panose="020F0502020204030204" pitchFamily="34" charset="0"/>
                      </a:rPr>
                      <a:t>Alive, 91%</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231834933663457"/>
                      <c:h val="0.21258477538374487"/>
                    </c:manualLayout>
                  </c15:layout>
                  <c15:showDataLabelsRange val="0"/>
                </c:ext>
                <c:ext xmlns:c16="http://schemas.microsoft.com/office/drawing/2014/chart" uri="{C3380CC4-5D6E-409C-BE32-E72D297353CC}">
                  <c16:uniqueId val="{00000001-1AFF-426C-B1FA-8A560F94C59D}"/>
                </c:ext>
              </c:extLst>
            </c:dLbl>
            <c:dLbl>
              <c:idx val="1"/>
              <c:layout>
                <c:manualLayout>
                  <c:x val="-1.6096745961383278E-2"/>
                  <c:y val="8.5371093330982428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r>
                      <a:rPr lang="en-US" sz="1800" b="1" baseline="0" dirty="0">
                        <a:solidFill>
                          <a:schemeClr val="bg2"/>
                        </a:solidFill>
                        <a:latin typeface="Calibri" panose="020F0502020204030204" pitchFamily="34" charset="0"/>
                        <a:cs typeface="Calibri" panose="020F0502020204030204" pitchFamily="34" charset="0"/>
                      </a:rPr>
                      <a:t> Dead, 9%</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522479600059369"/>
                      <c:h val="0.17156960235920743"/>
                    </c:manualLayout>
                  </c15:layout>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2"/>
                <c:pt idx="1">
                  <c:v>Died</c:v>
                </c:pt>
              </c:strCache>
            </c:strRef>
          </c:cat>
          <c:val>
            <c:numRef>
              <c:f>Sheet1!$B$2:$B$4</c:f>
              <c:numCache>
                <c:formatCode>0</c:formatCode>
                <c:ptCount val="3"/>
                <c:pt idx="0">
                  <c:v>91</c:v>
                </c:pt>
                <c:pt idx="1">
                  <c:v>9</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79739402019069"/>
          <c:y val="2.8703087854149947E-2"/>
          <c:w val="0.6902026059798092"/>
          <c:h val="0.93541546948305698"/>
        </c:manualLayout>
      </c:layout>
      <c:barChart>
        <c:barDir val="bar"/>
        <c:grouping val="clustered"/>
        <c:varyColors val="0"/>
        <c:ser>
          <c:idx val="1"/>
          <c:order val="0"/>
          <c:tx>
            <c:strRef>
              <c:f>Sheet1!$C$1</c:f>
              <c:strCache>
                <c:ptCount val="1"/>
                <c:pt idx="0">
                  <c:v>During therapy/disease</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c:formatCode>
                <c:ptCount val="3"/>
                <c:pt idx="0">
                  <c:v>0.15</c:v>
                </c:pt>
                <c:pt idx="1">
                  <c:v>0.33</c:v>
                </c:pt>
                <c:pt idx="2">
                  <c:v>0.27</c:v>
                </c:pt>
              </c:numCache>
            </c:numRef>
          </c:val>
          <c:extLst>
            <c:ext xmlns:c16="http://schemas.microsoft.com/office/drawing/2014/chart" uri="{C3380CC4-5D6E-409C-BE32-E72D297353CC}">
              <c16:uniqueId val="{00000001-AD1B-4E6C-AA8C-592C27B01485}"/>
            </c:ext>
          </c:extLst>
        </c:ser>
        <c:ser>
          <c:idx val="0"/>
          <c:order val="1"/>
          <c:tx>
            <c:strRef>
              <c:f>Sheet1!$B$1</c:f>
              <c:strCache>
                <c:ptCount val="1"/>
                <c:pt idx="0">
                  <c:v>At diagnosis</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Sheet1!$B$2:$B$4</c:f>
              <c:numCache>
                <c:formatCode>0%</c:formatCode>
                <c:ptCount val="3"/>
                <c:pt idx="0">
                  <c:v>0.06</c:v>
                </c:pt>
                <c:pt idx="1">
                  <c:v>0.11</c:v>
                </c:pt>
                <c:pt idx="2">
                  <c:v>0.08</c:v>
                </c:pt>
              </c:numCache>
            </c:numRef>
          </c:val>
          <c:extLst>
            <c:ext xmlns:c16="http://schemas.microsoft.com/office/drawing/2014/chart" uri="{C3380CC4-5D6E-409C-BE32-E72D297353CC}">
              <c16:uniqueId val="{00000000-AD1B-4E6C-AA8C-592C27B01485}"/>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100"/>
        <c:noMultiLvlLbl val="0"/>
      </c:catAx>
      <c:valAx>
        <c:axId val="163877888"/>
        <c:scaling>
          <c:orientation val="minMax"/>
          <c:max val="0.34000000000000008"/>
          <c:min val="0"/>
        </c:scaling>
        <c:delete val="1"/>
        <c:axPos val="b"/>
        <c:numFmt formatCode="0%" sourceLinked="1"/>
        <c:majorTickMark val="out"/>
        <c:minorTickMark val="none"/>
        <c:tickLblPos val="nextTo"/>
        <c:crossAx val="163888704"/>
        <c:crosses val="autoZero"/>
        <c:crossBetween val="between"/>
      </c:valAx>
      <c:spPr>
        <a:noFill/>
        <a:ln>
          <a:noFill/>
        </a:ln>
        <a:effectLst/>
      </c:spPr>
    </c:plotArea>
    <c:legend>
      <c:legendPos val="r"/>
      <c:layout>
        <c:manualLayout>
          <c:xMode val="edge"/>
          <c:yMode val="edge"/>
          <c:x val="0.61501808978636308"/>
          <c:y val="0.7375384643930033"/>
          <c:w val="0.38207177685753585"/>
          <c:h val="0.17576930235578644"/>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accent1"/>
      </a:solidFill>
      <a:prstDash val="dash"/>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213577476293"/>
          <c:y val="0.15187662747830452"/>
          <c:w val="0.62700692196887342"/>
          <c:h val="0.84812338429333989"/>
        </c:manualLayout>
      </c:layout>
      <c:pieChart>
        <c:varyColors val="1"/>
        <c:ser>
          <c:idx val="0"/>
          <c:order val="0"/>
          <c:tx>
            <c:strRef>
              <c:f>Sheet1!$B$1</c:f>
              <c:strCache>
                <c:ptCount val="1"/>
                <c:pt idx="0">
                  <c:v>Column1</c:v>
                </c:pt>
              </c:strCache>
            </c:strRef>
          </c:tx>
          <c:spPr>
            <a:ln w="12700">
              <a:solidFill>
                <a:schemeClr val="bg2"/>
              </a:solidFill>
            </a:ln>
          </c:spPr>
          <c:dPt>
            <c:idx val="0"/>
            <c:bubble3D val="0"/>
            <c:spPr>
              <a:solidFill>
                <a:srgbClr val="9A4E9E"/>
              </a:solidFill>
              <a:ln w="12700">
                <a:solidFill>
                  <a:schemeClr val="bg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12700">
                <a:solidFill>
                  <a:schemeClr val="bg2"/>
                </a:solidFill>
              </a:ln>
              <a:effectLst/>
            </c:spPr>
            <c:extLst>
              <c:ext xmlns:c16="http://schemas.microsoft.com/office/drawing/2014/chart" uri="{C3380CC4-5D6E-409C-BE32-E72D297353CC}">
                <c16:uniqueId val="{00000003-1AFF-426C-B1FA-8A560F94C59D}"/>
              </c:ext>
            </c:extLst>
          </c:dPt>
          <c:dPt>
            <c:idx val="2"/>
            <c:bubble3D val="0"/>
            <c:spPr>
              <a:solidFill>
                <a:schemeClr val="accent3"/>
              </a:solidFill>
              <a:ln w="12700">
                <a:solidFill>
                  <a:schemeClr val="bg2"/>
                </a:solidFill>
              </a:ln>
              <a:effectLst/>
            </c:spPr>
            <c:extLst>
              <c:ext xmlns:c16="http://schemas.microsoft.com/office/drawing/2014/chart" uri="{C3380CC4-5D6E-409C-BE32-E72D297353CC}">
                <c16:uniqueId val="{00000005-1AFF-426C-B1FA-8A560F94C59D}"/>
              </c:ext>
            </c:extLst>
          </c:dPt>
          <c:dLbls>
            <c:dLbl>
              <c:idx val="0"/>
              <c:layout>
                <c:manualLayout>
                  <c:x val="0.31385308210502033"/>
                  <c:y val="-0.13668002768464294"/>
                </c:manualLayout>
              </c:layout>
              <c:tx>
                <c:rich>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fld id="{8409E51C-DBDB-426D-8463-E473E6E3BB9D}" type="CATEGORYNAME">
                      <a:rPr lang="en-US" sz="1700" baseline="0">
                        <a:solidFill>
                          <a:schemeClr val="bg2"/>
                        </a:solidFill>
                        <a:latin typeface="Calibri" panose="020F0502020204030204" pitchFamily="34" charset="0"/>
                        <a:cs typeface="Calibri" panose="020F0502020204030204" pitchFamily="34" charset="0"/>
                      </a:rPr>
                      <a:pPr>
                        <a:defRPr sz="1700" b="1">
                          <a:solidFill>
                            <a:schemeClr val="bg2"/>
                          </a:solidFill>
                          <a:latin typeface="Calibri" panose="020F0502020204030204" pitchFamily="34" charset="0"/>
                          <a:cs typeface="Calibri" panose="020F0502020204030204" pitchFamily="34" charset="0"/>
                        </a:defRPr>
                      </a:pPr>
                      <a:t>[CATEGORY NAME]</a:t>
                    </a:fld>
                    <a:r>
                      <a:rPr lang="en-US" sz="1700" baseline="0" dirty="0">
                        <a:solidFill>
                          <a:schemeClr val="bg2"/>
                        </a:solidFill>
                        <a:latin typeface="Calibri" panose="020F0502020204030204" pitchFamily="34" charset="0"/>
                        <a:cs typeface="Calibri" panose="020F0502020204030204" pitchFamily="34" charset="0"/>
                      </a:rPr>
                      <a:t>
88%</a:t>
                    </a:r>
                  </a:p>
                </c:rich>
              </c:tx>
              <c:spPr>
                <a:noFill/>
                <a:ln>
                  <a:noFill/>
                </a:ln>
                <a:effectLst/>
              </c:spPr>
              <c:txPr>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85380621373926"/>
                      <c:h val="0.21258478764618033"/>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19561379268553564"/>
                  <c:y val="-4.0475514339345244E-2"/>
                </c:manualLayout>
              </c:layout>
              <c:tx>
                <c:rich>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r>
                      <a:rPr lang="en-US" sz="1700" b="1" baseline="0" dirty="0">
                        <a:solidFill>
                          <a:schemeClr val="bg2"/>
                        </a:solidFill>
                        <a:latin typeface="Calibri" panose="020F0502020204030204" pitchFamily="34" charset="0"/>
                        <a:cs typeface="Calibri" panose="020F0502020204030204" pitchFamily="34" charset="0"/>
                      </a:rPr>
                      <a:t> </a:t>
                    </a:r>
                    <a:fld id="{3EBF11A4-EFC3-42B1-AA0E-746AED7774EE}" type="CATEGORYNAME">
                      <a:rPr lang="en-US" sz="1700" b="1" baseline="0" smtClean="0">
                        <a:solidFill>
                          <a:schemeClr val="bg2"/>
                        </a:solidFill>
                        <a:latin typeface="Calibri" panose="020F0502020204030204" pitchFamily="34" charset="0"/>
                        <a:cs typeface="Calibri" panose="020F0502020204030204" pitchFamily="34" charset="0"/>
                      </a:rPr>
                      <a:pPr>
                        <a:defRPr sz="1700" b="1">
                          <a:solidFill>
                            <a:schemeClr val="bg2"/>
                          </a:solidFill>
                          <a:latin typeface="Calibri" panose="020F0502020204030204" pitchFamily="34" charset="0"/>
                          <a:cs typeface="Calibri" panose="020F0502020204030204" pitchFamily="34" charset="0"/>
                        </a:defRPr>
                      </a:pPr>
                      <a:t>[CATEGORY NAME]</a:t>
                    </a:fld>
                    <a:r>
                      <a:rPr lang="en-US" sz="1700" b="1" baseline="0" dirty="0">
                        <a:solidFill>
                          <a:schemeClr val="bg2"/>
                        </a:solidFill>
                        <a:latin typeface="Calibri" panose="020F0502020204030204" pitchFamily="34" charset="0"/>
                        <a:cs typeface="Calibri" panose="020F0502020204030204" pitchFamily="34" charset="0"/>
                      </a:rPr>
                      <a:t> 11%</a:t>
                    </a:r>
                  </a:p>
                </c:rich>
              </c:tx>
              <c:spPr>
                <a:noFill/>
                <a:ln>
                  <a:noFill/>
                </a:ln>
                <a:effectLst/>
              </c:spPr>
              <c:txPr>
                <a:bodyPr rot="0" spcFirstLastPara="1" vertOverflow="ellipsis" vert="horz" wrap="square" lIns="38100" tIns="19050" rIns="38100" bIns="19050" anchor="ctr" anchorCtr="1">
                  <a:no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161353934483318"/>
                      <c:h val="0.27466311496738305"/>
                    </c:manualLayout>
                  </c15:layout>
                  <c15:dlblFieldTable/>
                  <c15:showDataLabelsRange val="0"/>
                </c:ext>
                <c:ext xmlns:c16="http://schemas.microsoft.com/office/drawing/2014/chart" uri="{C3380CC4-5D6E-409C-BE32-E72D297353CC}">
                  <c16:uniqueId val="{00000003-1AFF-426C-B1FA-8A560F94C59D}"/>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2"/>
                <c:pt idx="0">
                  <c:v>Documented </c:v>
                </c:pt>
                <c:pt idx="1">
                  <c:v>Not Documented</c:v>
                </c:pt>
              </c:strCache>
            </c:strRef>
          </c:cat>
          <c:val>
            <c:numRef>
              <c:f>Sheet1!$B$2:$B$4</c:f>
              <c:numCache>
                <c:formatCode>0</c:formatCode>
                <c:ptCount val="3"/>
                <c:pt idx="0">
                  <c:v>87.7</c:v>
                </c:pt>
                <c:pt idx="1">
                  <c:v>11.5</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1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21962941673417"/>
          <c:y val="3.9372977533067679E-3"/>
          <c:w val="0.51538023810107769"/>
          <c:h val="0.99287854528391595"/>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4D6-42AB-B5DD-97B2F3C7431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fld id="{DB461CE2-24A5-47E5-9E24-8A43B86BBFE1}" type="VALUE">
                      <a:rPr lang="en-US">
                        <a:solidFill>
                          <a:schemeClr val="tx1">
                            <a:lumMod val="85000"/>
                            <a:lumOff val="15000"/>
                          </a:schemeClr>
                        </a:solidFill>
                      </a:rPr>
                      <a:pPr>
                        <a:defRPr sz="1800" b="1">
                          <a:solidFill>
                            <a:schemeClr val="tx1">
                              <a:lumMod val="65000"/>
                              <a:lumOff val="35000"/>
                            </a:schemeClr>
                          </a:solidFill>
                          <a:latin typeface="Calibri" panose="020F0502020204030204" pitchFamily="34" charset="0"/>
                          <a:cs typeface="Calibri" panose="020F0502020204030204"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888828007582596"/>
                      <c:h val="0.10125394789224575"/>
                    </c:manualLayout>
                  </c15:layout>
                  <c15:dlblFieldTable/>
                  <c15:showDataLabelsRange val="0"/>
                </c:ext>
                <c:ext xmlns:c16="http://schemas.microsoft.com/office/drawing/2014/chart" uri="{C3380CC4-5D6E-409C-BE32-E72D297353CC}">
                  <c16:uniqueId val="{00000001-6643-43D2-90C4-A7EF1A80226D}"/>
                </c:ext>
              </c:extLst>
            </c:dLbl>
            <c:dLbl>
              <c:idx val="2"/>
              <c:layout>
                <c:manualLayout>
                  <c:x val="-1.4041027661708968E-2"/>
                  <c:y val="7.924669697533094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0603010175212124"/>
                      <c:h val="0.12210483478568585"/>
                    </c:manualLayout>
                  </c15:layout>
                </c:ext>
                <c:ext xmlns:c16="http://schemas.microsoft.com/office/drawing/2014/chart" uri="{C3380CC4-5D6E-409C-BE32-E72D297353CC}">
                  <c16:uniqueId val="{00000001-AD43-4A8A-BC8C-20EFF1AFEDD5}"/>
                </c:ext>
              </c:extLst>
            </c:dLbl>
            <c:dLbl>
              <c:idx val="3"/>
              <c:tx>
                <c:rich>
                  <a:bodyPr rot="0" spcFirstLastPara="1" vertOverflow="ellipsis" vert="horz" wrap="square" lIns="38100" tIns="19050" rIns="38100" bIns="19050" anchor="ctr" anchorCtr="0">
                    <a:noAutofit/>
                  </a:bodyPr>
                  <a:lstStyle/>
                  <a:p>
                    <a:pPr algn="ctr">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fld id="{ACE27450-847E-460C-BEAE-A7FC1EB30F1B}" type="VALUE">
                      <a:rPr lang="en-US" sz="1800" b="1" i="0" u="none" strike="noStrike" kern="1200" baseline="0">
                        <a:solidFill>
                          <a:schemeClr val="bg2"/>
                        </a:solidFill>
                        <a:latin typeface="Calibri" panose="020F0502020204030204" pitchFamily="34" charset="0"/>
                        <a:ea typeface="+mn-ea"/>
                        <a:cs typeface="Calibri" panose="020F0502020204030204" pitchFamily="34" charset="0"/>
                      </a:rPr>
                      <a:pPr algn="ctr">
                        <a:defRPr lang="en-US" sz="1800" b="1">
                          <a:solidFill>
                            <a:schemeClr val="bg2"/>
                          </a:solidFill>
                          <a:latin typeface="Calibri" panose="020F0502020204030204" pitchFamily="34" charset="0"/>
                          <a:cs typeface="Calibri" panose="020F0502020204030204"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lang="en-US"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863974283028643"/>
                      <c:h val="0.11126536028663686"/>
                    </c:manualLayout>
                  </c15:layout>
                  <c15:dlblFieldTable/>
                  <c15:showDataLabelsRange val="0"/>
                </c:ext>
                <c:ext xmlns:c16="http://schemas.microsoft.com/office/drawing/2014/chart" uri="{C3380CC4-5D6E-409C-BE32-E72D297353CC}">
                  <c16:uniqueId val="{00000000-AD43-4A8A-BC8C-20EFF1AFEDD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Unknown</c:v>
                </c:pt>
                <c:pt idx="1">
                  <c:v>Refused</c:v>
                </c:pt>
                <c:pt idx="2">
                  <c:v>Lost to follow-up</c:v>
                </c:pt>
                <c:pt idx="3">
                  <c:v>Could Not Produce </c:v>
                </c:pt>
                <c:pt idx="4">
                  <c:v>Other</c:v>
                </c:pt>
                <c:pt idx="5">
                  <c:v>Sputum Not Collected</c:v>
                </c:pt>
                <c:pt idx="6">
                  <c:v>Died</c:v>
                </c:pt>
              </c:strCache>
            </c:strRef>
          </c:cat>
          <c:val>
            <c:numRef>
              <c:f>Sheet1!$B$2:$B$8</c:f>
              <c:numCache>
                <c:formatCode>0%</c:formatCode>
                <c:ptCount val="7"/>
                <c:pt idx="0">
                  <c:v>6.8000000000000005E-2</c:v>
                </c:pt>
                <c:pt idx="1">
                  <c:v>1.2E-2</c:v>
                </c:pt>
                <c:pt idx="2">
                  <c:v>3.9E-2</c:v>
                </c:pt>
                <c:pt idx="3">
                  <c:v>0.104</c:v>
                </c:pt>
                <c:pt idx="4">
                  <c:v>0.16600000000000001</c:v>
                </c:pt>
                <c:pt idx="5">
                  <c:v>0.224</c:v>
                </c:pt>
                <c:pt idx="6">
                  <c:v>0.38500000000000001</c:v>
                </c:pt>
              </c:numCache>
            </c:numRef>
          </c:val>
          <c:extLst>
            <c:ext xmlns:c16="http://schemas.microsoft.com/office/drawing/2014/chart" uri="{C3380CC4-5D6E-409C-BE32-E72D297353CC}">
              <c16:uniqueId val="{00000000-FD98-4FFC-97BE-2B14C870EFB9}"/>
            </c:ext>
          </c:extLst>
        </c:ser>
        <c:dLbls>
          <c:showLegendKey val="0"/>
          <c:showVal val="0"/>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0.4"/>
        </c:scaling>
        <c:delete val="1"/>
        <c:axPos val="b"/>
        <c:numFmt formatCode="0%" sourceLinked="0"/>
        <c:majorTickMark val="out"/>
        <c:minorTickMark val="none"/>
        <c:tickLblPos val="nextTo"/>
        <c:crossAx val="152809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00788A"/>
      </a:solidFill>
      <a:prstDash val="dash"/>
    </a:ln>
    <a:effectLst/>
  </c:spPr>
  <c:txPr>
    <a:bodyPr/>
    <a:lstStyle/>
    <a:p>
      <a:pPr>
        <a:defRPr>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55086650091816"/>
          <c:y val="8.3824432765530088E-2"/>
          <c:w val="0.77185850443575066"/>
          <c:h val="0.81962821400364683"/>
        </c:manualLayout>
      </c:layout>
      <c:lineChart>
        <c:grouping val="standard"/>
        <c:varyColors val="0"/>
        <c:ser>
          <c:idx val="0"/>
          <c:order val="0"/>
          <c:spPr>
            <a:ln w="31750" cap="rnd">
              <a:solidFill>
                <a:schemeClr val="accent1"/>
              </a:solidFill>
              <a:round/>
            </a:ln>
            <a:effectLst/>
          </c:spPr>
          <c:marker>
            <c:symbol val="circle"/>
            <c:size val="5"/>
            <c:spPr>
              <a:noFill/>
              <a:ln w="9525">
                <a:noFill/>
              </a:ln>
              <a:effectLst/>
            </c:spPr>
          </c:marker>
          <c:dLbls>
            <c:delete val="1"/>
          </c:dLbls>
          <c:cat>
            <c:numRef>
              <c:f>usborn_merged_updated!$A$2:$A$11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usborn_merged_updated!$F$2:$F$11</c:f>
              <c:numCache>
                <c:formatCode>0.00</c:formatCode>
                <c:ptCount val="10"/>
                <c:pt idx="0">
                  <c:v>17.007606056815217</c:v>
                </c:pt>
                <c:pt idx="1">
                  <c:v>15.973561602435481</c:v>
                </c:pt>
                <c:pt idx="2">
                  <c:v>15.675968253945035</c:v>
                </c:pt>
                <c:pt idx="3">
                  <c:v>15.535098584138456</c:v>
                </c:pt>
                <c:pt idx="4">
                  <c:v>15.245932602980561</c:v>
                </c:pt>
                <c:pt idx="5">
                  <c:v>14.735369874483782</c:v>
                </c:pt>
                <c:pt idx="6">
                  <c:v>14.725670357434984</c:v>
                </c:pt>
                <c:pt idx="7">
                  <c:v>14.331345764776168</c:v>
                </c:pt>
                <c:pt idx="8">
                  <c:v>14.225758565618126</c:v>
                </c:pt>
                <c:pt idx="9">
                  <c:v>11.662189298873365</c:v>
                </c:pt>
              </c:numCache>
            </c:numRef>
          </c:val>
          <c:smooth val="0"/>
          <c:extLst>
            <c:ext xmlns:c16="http://schemas.microsoft.com/office/drawing/2014/chart" uri="{C3380CC4-5D6E-409C-BE32-E72D297353CC}">
              <c16:uniqueId val="{00000000-06DB-457D-A7A3-60313FC2FE5D}"/>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3"/>
        <c:noMultiLvlLbl val="0"/>
      </c:catAx>
      <c:valAx>
        <c:axId val="1977258991"/>
        <c:scaling>
          <c:orientation val="minMax"/>
          <c:max val="2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Calibri" panose="020F0502020204030204" pitchFamily="34" charset="0"/>
                    <a:ea typeface="+mn-ea"/>
                    <a:cs typeface="Calibri" panose="020F0502020204030204" pitchFamily="34" charset="0"/>
                  </a:defRPr>
                </a:pPr>
                <a:r>
                  <a:rPr lang="en-US" sz="1600" b="1" i="0" baseline="0" dirty="0">
                    <a:solidFill>
                      <a:schemeClr val="tx1">
                        <a:lumMod val="85000"/>
                        <a:lumOff val="15000"/>
                      </a:schemeClr>
                    </a:solidFill>
                    <a:effectLst/>
                    <a:latin typeface="Calibri" panose="020F0502020204030204" pitchFamily="34" charset="0"/>
                    <a:cs typeface="Calibri" panose="020F0502020204030204" pitchFamily="34" charset="0"/>
                  </a:rPr>
                  <a:t>Cases per 100,000 persons</a:t>
                </a:r>
                <a:endParaRPr lang="en-US" sz="1600" dirty="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2.14942238472162E-2"/>
              <c:y val="0.1583679903325853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5101961941246"/>
          <c:y val="3.8614649486290537E-2"/>
          <c:w val="0.82585076340155594"/>
          <c:h val="0.80464305905579836"/>
        </c:manualLayout>
      </c:layout>
      <c:barChart>
        <c:barDir val="col"/>
        <c:grouping val="clustered"/>
        <c:varyColors val="0"/>
        <c:ser>
          <c:idx val="0"/>
          <c:order val="0"/>
          <c:tx>
            <c:strRef>
              <c:f>Sheet1!$B$1</c:f>
              <c:strCache>
                <c:ptCount val="1"/>
                <c:pt idx="0">
                  <c:v>Coverage (%)</c:v>
                </c:pt>
              </c:strCache>
            </c:strRef>
          </c:tx>
          <c:spPr>
            <a:solidFill>
              <a:srgbClr val="005DAA"/>
            </a:solidFill>
            <a:ln>
              <a:noFill/>
            </a:ln>
            <a:effectLst/>
          </c:spPr>
          <c:invertIfNegative val="0"/>
          <c:dLbls>
            <c:delete val="1"/>
          </c:dLbls>
          <c:cat>
            <c:numRef>
              <c:f>Sheet1!$A$2:$A$18</c:f>
              <c:numCache>
                <c:formatCode>General</c:formatCode>
                <c:ptCount val="17"/>
                <c:pt idx="0">
                  <c:v>2004</c:v>
                </c:pt>
                <c:pt idx="4">
                  <c:v>2008</c:v>
                </c:pt>
                <c:pt idx="8">
                  <c:v>2012</c:v>
                </c:pt>
                <c:pt idx="12">
                  <c:v>2016</c:v>
                </c:pt>
                <c:pt idx="16">
                  <c:v>2020</c:v>
                </c:pt>
              </c:numCache>
            </c:numRef>
          </c:cat>
          <c:val>
            <c:numRef>
              <c:f>Sheet1!$B$2:$B$18</c:f>
              <c:numCache>
                <c:formatCode>0</c:formatCode>
                <c:ptCount val="17"/>
                <c:pt idx="0">
                  <c:v>52.6</c:v>
                </c:pt>
                <c:pt idx="1">
                  <c:v>68.400000000000006</c:v>
                </c:pt>
                <c:pt idx="2">
                  <c:v>70.099999999999994</c:v>
                </c:pt>
                <c:pt idx="3">
                  <c:v>80.7</c:v>
                </c:pt>
                <c:pt idx="4">
                  <c:v>81.599999999999994</c:v>
                </c:pt>
                <c:pt idx="5">
                  <c:v>86.8</c:v>
                </c:pt>
                <c:pt idx="6">
                  <c:v>91.6</c:v>
                </c:pt>
                <c:pt idx="7">
                  <c:v>94.2</c:v>
                </c:pt>
                <c:pt idx="8">
                  <c:v>94.9</c:v>
                </c:pt>
                <c:pt idx="9">
                  <c:v>95.8</c:v>
                </c:pt>
                <c:pt idx="10">
                  <c:v>96.6</c:v>
                </c:pt>
                <c:pt idx="11">
                  <c:v>97.2</c:v>
                </c:pt>
                <c:pt idx="12">
                  <c:v>97.4</c:v>
                </c:pt>
                <c:pt idx="13">
                  <c:v>97.4</c:v>
                </c:pt>
                <c:pt idx="14">
                  <c:v>97.9</c:v>
                </c:pt>
                <c:pt idx="15">
                  <c:v>98</c:v>
                </c:pt>
                <c:pt idx="16">
                  <c:v>97.5</c:v>
                </c:pt>
              </c:numCache>
            </c:numRef>
          </c:val>
          <c:extLst>
            <c:ext xmlns:c16="http://schemas.microsoft.com/office/drawing/2014/chart" uri="{C3380CC4-5D6E-409C-BE32-E72D297353CC}">
              <c16:uniqueId val="{00000000-5920-4697-A79F-380608AD15E4}"/>
            </c:ext>
          </c:extLst>
        </c:ser>
        <c:dLbls>
          <c:showLegendKey val="0"/>
          <c:showVal val="1"/>
          <c:showCatName val="0"/>
          <c:showSerName val="0"/>
          <c:showPercent val="0"/>
          <c:showBubbleSize val="0"/>
        </c:dLbls>
        <c:gapWidth val="10"/>
        <c:overlap val="-27"/>
        <c:axId val="112070464"/>
        <c:axId val="112070792"/>
      </c:barChart>
      <c:catAx>
        <c:axId val="1120704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baseline="0" dirty="0">
                    <a:solidFill>
                      <a:srgbClr val="262626"/>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12070792"/>
        <c:crosses val="autoZero"/>
        <c:auto val="0"/>
        <c:lblAlgn val="ctr"/>
        <c:lblOffset val="0"/>
        <c:tickLblSkip val="1"/>
        <c:noMultiLvlLbl val="0"/>
      </c:catAx>
      <c:valAx>
        <c:axId val="112070792"/>
        <c:scaling>
          <c:orientation val="minMax"/>
          <c:max val="100"/>
          <c:min val="0"/>
        </c:scaling>
        <c:delete val="0"/>
        <c:axPos val="l"/>
        <c:title>
          <c:tx>
            <c:rich>
              <a:bodyPr rot="-540000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b="1" dirty="0">
                    <a:effectLst/>
                  </a:rPr>
                  <a:t>Percentage of culture confirmed TB cases genotyped</a:t>
                </a:r>
                <a:endParaRPr lang="en-US" sz="1800" dirty="0">
                  <a:effectLst/>
                </a:endParaRPr>
              </a:p>
            </c:rich>
          </c:tx>
          <c:layout>
            <c:manualLayout>
              <c:xMode val="edge"/>
              <c:yMode val="edge"/>
              <c:x val="7.2261619379415908E-3"/>
              <c:y val="9.8390234787466169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12070464"/>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E-4753-B90B-5F567EF3AE23}"/>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1E-4753-B90B-5F567EF3AE23}"/>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1E-4753-B90B-5F567EF3AE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860</c:v>
                </c:pt>
                <c:pt idx="1">
                  <c:v>215</c:v>
                </c:pt>
                <c:pt idx="2">
                  <c:v>85</c:v>
                </c:pt>
                <c:pt idx="3">
                  <c:v>41</c:v>
                </c:pt>
                <c:pt idx="4">
                  <c:v>22</c:v>
                </c:pt>
                <c:pt idx="5">
                  <c:v>11</c:v>
                </c:pt>
                <c:pt idx="6">
                  <c:v>11</c:v>
                </c:pt>
                <c:pt idx="7">
                  <c:v>8</c:v>
                </c:pt>
                <c:pt idx="8">
                  <c:v>27</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60051488625399"/>
          <c:y val="0.10195736839711918"/>
          <c:w val="0.38875843172791719"/>
          <c:h val="0.79608526320576167"/>
        </c:manualLayout>
      </c:layout>
      <c:pieChart>
        <c:varyColors val="1"/>
        <c:ser>
          <c:idx val="0"/>
          <c:order val="0"/>
          <c:tx>
            <c:strRef>
              <c:f>Sheet1!$B$1</c:f>
              <c:strCache>
                <c:ptCount val="1"/>
                <c:pt idx="0">
                  <c:v>Number</c:v>
                </c:pt>
              </c:strCache>
            </c:strRef>
          </c:tx>
          <c:spPr>
            <a:ln>
              <a:solidFill>
                <a:schemeClr val="bg2"/>
              </a:solidFill>
            </a:ln>
          </c:spPr>
          <c:dPt>
            <c:idx val="0"/>
            <c:bubble3D val="0"/>
            <c:spPr>
              <a:solidFill>
                <a:srgbClr val="005DAA"/>
              </a:solidFill>
              <a:ln w="19050">
                <a:solidFill>
                  <a:schemeClr val="bg2"/>
                </a:solid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solidFill>
                  <a:schemeClr val="bg2"/>
                </a:solid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solidFill>
                  <a:schemeClr val="bg2"/>
                </a:solidFill>
              </a:ln>
              <a:effectLst/>
            </c:spPr>
            <c:extLst>
              <c:ext xmlns:c16="http://schemas.microsoft.com/office/drawing/2014/chart" uri="{C3380CC4-5D6E-409C-BE32-E72D297353CC}">
                <c16:uniqueId val="{00000004-4EDB-40BC-AA0A-3CA10267C457}"/>
              </c:ext>
            </c:extLst>
          </c:dPt>
          <c:dLbls>
            <c:dLbl>
              <c:idx val="0"/>
              <c:layout>
                <c:manualLayout>
                  <c:x val="0.15523314797987453"/>
                  <c:y val="4.6237062348338527E-2"/>
                </c:manualLayout>
              </c:layout>
              <c:tx>
                <c:rich>
                  <a:bodyPr/>
                  <a:lstStyle/>
                  <a:p>
                    <a:fld id="{C08718FD-09B4-4B49-94E0-AEC4403E38E9}" type="CATEGORYNAME">
                      <a:rPr lang="en-US" sz="1800" b="1" smtClean="0">
                        <a:solidFill>
                          <a:schemeClr val="tx1">
                            <a:lumMod val="85000"/>
                            <a:lumOff val="15000"/>
                          </a:schemeClr>
                        </a:solidFill>
                      </a:rPr>
                      <a:pPr/>
                      <a:t>[CATEGORY NAME]</a:t>
                    </a:fld>
                    <a:endParaRPr lang="en-US" sz="1800" b="1" baseline="0" dirty="0">
                      <a:solidFill>
                        <a:schemeClr val="tx1">
                          <a:lumMod val="85000"/>
                          <a:lumOff val="15000"/>
                        </a:schemeClr>
                      </a:solidFill>
                    </a:endParaRPr>
                  </a:p>
                  <a:p>
                    <a:r>
                      <a:rPr lang="en-US" sz="1800" b="1" baseline="0" dirty="0">
                        <a:solidFill>
                          <a:schemeClr val="tx1">
                            <a:lumMod val="85000"/>
                            <a:lumOff val="15000"/>
                          </a:schemeClr>
                        </a:solidFill>
                      </a:rPr>
                      <a:t>5%</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17192892709551647"/>
                      <c:h val="0.1893723072351805"/>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1.865351709181191E-2"/>
                  <c:y val="0.11171259842519685"/>
                </c:manualLayout>
              </c:layout>
              <c:tx>
                <c:rich>
                  <a:bodyPr/>
                  <a:lstStyle/>
                  <a:p>
                    <a:fld id="{C387F7AA-18E0-48C3-8BF8-BFF6437775B1}" type="CATEGORYNAME">
                      <a:rPr lang="en-US" sz="1800" b="1" smtClean="0">
                        <a:solidFill>
                          <a:schemeClr val="tx1">
                            <a:lumMod val="85000"/>
                            <a:lumOff val="15000"/>
                          </a:schemeClr>
                        </a:solidFill>
                      </a:rPr>
                      <a:pPr/>
                      <a:t>[CATEGORY NAME]</a:t>
                    </a:fld>
                    <a:endParaRPr lang="en-US" sz="1800" b="1" baseline="0" dirty="0">
                      <a:solidFill>
                        <a:schemeClr val="tx1">
                          <a:lumMod val="85000"/>
                          <a:lumOff val="15000"/>
                        </a:schemeClr>
                      </a:solidFill>
                    </a:endParaRPr>
                  </a:p>
                  <a:p>
                    <a:fld id="{DCBD131F-2500-40F2-A4C7-B5B1BFBC1712}" type="PERCENTAGE">
                      <a:rPr lang="en-US" sz="1800" b="1" baseline="0" smtClean="0">
                        <a:solidFill>
                          <a:schemeClr val="tx1">
                            <a:lumMod val="85000"/>
                            <a:lumOff val="15000"/>
                          </a:schemeClr>
                        </a:solidFill>
                      </a:rPr>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23031056620246906"/>
                      <c:h val="0.18372843077526205"/>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0.23533212094378803"/>
                  <c:y val="-0.16500405731476092"/>
                </c:manualLayout>
              </c:layout>
              <c:tx>
                <c:rich>
                  <a:bodyPr/>
                  <a:lstStyle/>
                  <a:p>
                    <a:fld id="{E26DB2CA-DB45-4916-910F-D5ECA0AB257F}" type="CATEGORYNAME">
                      <a:rPr lang="en-US" sz="1800" b="1" smtClean="0">
                        <a:solidFill>
                          <a:schemeClr val="tx1">
                            <a:lumMod val="85000"/>
                            <a:lumOff val="15000"/>
                          </a:schemeClr>
                        </a:solidFill>
                      </a:rPr>
                      <a:pPr/>
                      <a:t>[CATEGORY NAME]</a:t>
                    </a:fld>
                    <a:r>
                      <a:rPr lang="en-US" sz="1800" b="1" baseline="0" dirty="0">
                        <a:solidFill>
                          <a:schemeClr val="tx1">
                            <a:lumMod val="85000"/>
                            <a:lumOff val="15000"/>
                          </a:schemeClr>
                        </a:solidFill>
                      </a:rPr>
                      <a:t> </a:t>
                    </a:r>
                  </a:p>
                  <a:p>
                    <a:fld id="{CB814C0D-FF9D-412D-95D4-55534AB8AC88}" type="PERCENTAGE">
                      <a:rPr lang="en-US" sz="1800" b="1" baseline="0" smtClean="0">
                        <a:solidFill>
                          <a:schemeClr val="tx1">
                            <a:lumMod val="85000"/>
                            <a:lumOff val="15000"/>
                          </a:schemeClr>
                        </a:solidFill>
                      </a:rPr>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61</c:v>
                </c:pt>
                <c:pt idx="1">
                  <c:v>297</c:v>
                </c:pt>
                <c:pt idx="2">
                  <c:v>922</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c:formatCode>
                <c:ptCount val="3"/>
                <c:pt idx="0">
                  <c:v>4.7656249999999997E-2</c:v>
                </c:pt>
                <c:pt idx="1">
                  <c:v>0.23203124999999999</c:v>
                </c:pt>
                <c:pt idx="2">
                  <c:v>0.72031250000000002</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5320661815135"/>
          <c:y val="3.8483941449264383E-2"/>
          <c:w val="0.50783453475113138"/>
          <c:h val="0.83279810012228928"/>
        </c:manualLayout>
      </c:layout>
      <c:barChart>
        <c:barDir val="col"/>
        <c:grouping val="stacked"/>
        <c:varyColors val="0"/>
        <c:ser>
          <c:idx val="0"/>
          <c:order val="0"/>
          <c:tx>
            <c:strRef>
              <c:f>Sheet1!$B$1</c:f>
              <c:strCache>
                <c:ptCount val="1"/>
                <c:pt idx="0">
                  <c:v>Extensive Recent Transmission†</c:v>
                </c:pt>
              </c:strCache>
            </c:strRef>
          </c:tx>
          <c:spPr>
            <a:solidFill>
              <a:srgbClr val="005DAA"/>
            </a:solidFill>
            <a:ln>
              <a:noFill/>
            </a:ln>
            <a:effectLst/>
          </c:spPr>
          <c:invertIfNegative val="0"/>
          <c:dLbls>
            <c:dLbl>
              <c:idx val="0"/>
              <c:tx>
                <c:rich>
                  <a:bodyPr/>
                  <a:lstStyle/>
                  <a:p>
                    <a:r>
                      <a:rPr lang="en-US" sz="1800" dirty="0"/>
                      <a:t>n=589</a:t>
                    </a:r>
                    <a:r>
                      <a:rPr lang="en-US" sz="1800" b="1" i="0" u="none" strike="noStrike" kern="1200" baseline="0" dirty="0">
                        <a:solidFill>
                          <a:srgbClr val="FFFFFF"/>
                        </a:solidFill>
                        <a:latin typeface="Calibri" panose="020F0502020204030204" pitchFamily="34" charset="0"/>
                        <a:cs typeface="Calibri" panose="020F0502020204030204" pitchFamily="34" charset="0"/>
                      </a:rPr>
                      <a:t> </a:t>
                    </a:r>
                  </a:p>
                  <a:p>
                    <a:r>
                      <a:rPr lang="en-US" sz="1800" b="1" i="0" u="none" strike="noStrike" kern="1200" baseline="0" dirty="0">
                        <a:solidFill>
                          <a:srgbClr val="FFFFFF"/>
                        </a:solidFill>
                        <a:latin typeface="Calibri" panose="020F0502020204030204" pitchFamily="34" charset="0"/>
                        <a:cs typeface="Calibri" panose="020F0502020204030204" pitchFamily="34" charset="0"/>
                      </a:rPr>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3D-4392-8C74-A4BE77F2F98B}"/>
                </c:ext>
              </c:extLst>
            </c:dLbl>
            <c:dLbl>
              <c:idx val="1"/>
              <c:tx>
                <c:rich>
                  <a:bodyPr/>
                  <a:lstStyle/>
                  <a:p>
                    <a:r>
                      <a:rPr lang="en-US" dirty="0"/>
                      <a:t>n=</a:t>
                    </a:r>
                    <a:fld id="{006E8884-A3BC-4A01-99FA-F7DD6010A48A}" type="VALUE">
                      <a:rPr lang="en-US" smtClean="0"/>
                      <a:pPr/>
                      <a:t>[VALUE]</a:t>
                    </a:fld>
                    <a:endParaRPr lang="en-US" dirty="0"/>
                  </a:p>
                  <a:p>
                    <a:r>
                      <a:rPr lang="en-US" dirty="0"/>
                      <a:t>(33%)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3D-4392-8C74-A4BE77F2F98B}"/>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2017–2018</c:v>
                </c:pt>
                <c:pt idx="1">
                  <c:v>2019–2020</c:v>
                </c:pt>
              </c:strCache>
            </c:strRef>
          </c:cat>
          <c:val>
            <c:numRef>
              <c:f>Sheet1!$B$2:$B$3</c:f>
              <c:numCache>
                <c:formatCode>General</c:formatCode>
                <c:ptCount val="2"/>
                <c:pt idx="0">
                  <c:v>589</c:v>
                </c:pt>
                <c:pt idx="1">
                  <c:v>502</c:v>
                </c:pt>
              </c:numCache>
            </c:numRef>
          </c:val>
          <c:extLst>
            <c:ext xmlns:c16="http://schemas.microsoft.com/office/drawing/2014/chart" uri="{C3380CC4-5D6E-409C-BE32-E72D297353CC}">
              <c16:uniqueId val="{00000000-640A-44EA-BB53-7EA578876672}"/>
            </c:ext>
          </c:extLst>
        </c:ser>
        <c:ser>
          <c:idx val="1"/>
          <c:order val="1"/>
          <c:tx>
            <c:strRef>
              <c:f>Sheet1!$C$1</c:f>
              <c:strCache>
                <c:ptCount val="1"/>
                <c:pt idx="0">
                  <c:v>Limited Recent Transmission</c:v>
                </c:pt>
              </c:strCache>
            </c:strRef>
          </c:tx>
          <c:spPr>
            <a:solidFill>
              <a:srgbClr val="86B2D8"/>
            </a:solidFill>
            <a:ln>
              <a:noFill/>
            </a:ln>
            <a:effectLst/>
          </c:spPr>
          <c:invertIfNegative val="0"/>
          <c:dLbls>
            <c:dLbl>
              <c:idx val="0"/>
              <c:tx>
                <c:rich>
                  <a:bodyPr/>
                  <a:lstStyle/>
                  <a:p>
                    <a:r>
                      <a:rPr lang="en-US" dirty="0"/>
                      <a:t>n=</a:t>
                    </a:r>
                    <a:fld id="{F6ACA1F9-2B67-4365-8652-559982C622F7}" type="VALUE">
                      <a:rPr lang="en-US" smtClean="0"/>
                      <a:pPr/>
                      <a:t>[VALUE]</a:t>
                    </a:fld>
                    <a:endParaRPr lang="en-US" dirty="0"/>
                  </a:p>
                  <a:p>
                    <a:r>
                      <a:rPr lang="en-US" dirty="0"/>
                      <a:t>(66%)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3D-4392-8C74-A4BE77F2F98B}"/>
                </c:ext>
              </c:extLst>
            </c:dLbl>
            <c:dLbl>
              <c:idx val="1"/>
              <c:tx>
                <c:rich>
                  <a:bodyPr/>
                  <a:lstStyle/>
                  <a:p>
                    <a:r>
                      <a:rPr lang="en-US" dirty="0"/>
                      <a:t>n=</a:t>
                    </a:r>
                    <a:fld id="{63ABA92C-9A20-4011-A87E-3E94AC4D0DE1}" type="VALUE">
                      <a:rPr lang="en-US" smtClean="0"/>
                      <a:pPr/>
                      <a:t>[VALUE]</a:t>
                    </a:fld>
                    <a:endParaRPr lang="en-US" dirty="0"/>
                  </a:p>
                  <a:p>
                    <a:r>
                      <a:rPr lang="en-US" dirty="0"/>
                      <a:t>(67%)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3D-4392-8C74-A4BE77F2F98B}"/>
                </c:ext>
              </c:extLst>
            </c:dLbl>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2017–2018</c:v>
                </c:pt>
                <c:pt idx="1">
                  <c:v>2019–2020</c:v>
                </c:pt>
              </c:strCache>
            </c:strRef>
          </c:cat>
          <c:val>
            <c:numRef>
              <c:f>Sheet1!$C$2:$C$3</c:f>
              <c:numCache>
                <c:formatCode>#,##0</c:formatCode>
                <c:ptCount val="2"/>
                <c:pt idx="0">
                  <c:v>1123</c:v>
                </c:pt>
                <c:pt idx="1">
                  <c:v>1025</c:v>
                </c:pt>
              </c:numCache>
            </c:numRef>
          </c:val>
          <c:extLst>
            <c:ext xmlns:c16="http://schemas.microsoft.com/office/drawing/2014/chart" uri="{C3380CC4-5D6E-409C-BE32-E72D297353CC}">
              <c16:uniqueId val="{00000000-4000-414A-A1B9-A9297A0A8B23}"/>
            </c:ext>
          </c:extLst>
        </c:ser>
        <c:dLbls>
          <c:showLegendKey val="0"/>
          <c:showVal val="0"/>
          <c:showCatName val="0"/>
          <c:showSerName val="0"/>
          <c:showPercent val="0"/>
          <c:showBubbleSize val="0"/>
        </c:dLbls>
        <c:gapWidth val="50"/>
        <c:overlap val="100"/>
        <c:axId val="248763944"/>
        <c:axId val="345162808"/>
      </c:barChart>
      <c:catAx>
        <c:axId val="2487639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345162808"/>
        <c:crosses val="autoZero"/>
        <c:auto val="1"/>
        <c:lblAlgn val="ctr"/>
        <c:lblOffset val="20"/>
        <c:noMultiLvlLbl val="0"/>
      </c:catAx>
      <c:valAx>
        <c:axId val="345162808"/>
        <c:scaling>
          <c:orientation val="minMax"/>
          <c:max val="2000"/>
          <c:min val="0"/>
        </c:scaling>
        <c:delete val="0"/>
        <c:axPos val="l"/>
        <c:title>
          <c:tx>
            <c:rich>
              <a:bodyPr rot="-5400000" spcFirstLastPara="1" vertOverflow="ellipsis" vert="horz" wrap="square" anchor="ctr" anchorCtr="1"/>
              <a:lstStyle/>
              <a:p>
                <a:pPr>
                  <a:defRPr sz="1600" b="1" i="0" u="none" strike="noStrike" kern="1200" baseline="0">
                    <a:solidFill>
                      <a:srgbClr val="3F3F3F"/>
                    </a:solidFill>
                    <a:latin typeface="Calibri" panose="020F0502020204030204" pitchFamily="34" charset="0"/>
                    <a:ea typeface="+mn-ea"/>
                    <a:cs typeface="Calibri" panose="020F0502020204030204" pitchFamily="34" charset="0"/>
                  </a:defRPr>
                </a:pPr>
                <a:r>
                  <a:rPr lang="en-US" sz="2000" b="1" dirty="0">
                    <a:solidFill>
                      <a:srgbClr val="3F3F3F"/>
                    </a:solidFill>
                  </a:rPr>
                  <a:t>Cases Attributed to</a:t>
                </a:r>
                <a:br>
                  <a:rPr lang="en-US" sz="2000" b="1" dirty="0">
                    <a:solidFill>
                      <a:srgbClr val="3F3F3F"/>
                    </a:solidFill>
                  </a:rPr>
                </a:br>
                <a:r>
                  <a:rPr lang="en-US" sz="2000" b="1" dirty="0">
                    <a:solidFill>
                      <a:srgbClr val="3F3F3F"/>
                    </a:solidFill>
                  </a:rPr>
                  <a:t>Recent Transmission</a:t>
                </a:r>
                <a:r>
                  <a:rPr lang="en-US" sz="2000" b="1" baseline="30000" dirty="0">
                    <a:solidFill>
                      <a:srgbClr val="3F3F3F"/>
                    </a:solidFill>
                  </a:rPr>
                  <a:t>*</a:t>
                </a:r>
              </a:p>
            </c:rich>
          </c:tx>
          <c:layout>
            <c:manualLayout>
              <c:xMode val="edge"/>
              <c:yMode val="edge"/>
              <c:x val="9.4046018037239644E-3"/>
              <c:y val="0.137596433122603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248763944"/>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c:f>
              <c:strCache>
                <c:ptCount val="1"/>
                <c:pt idx="0">
                  <c:v>U.S-born</c:v>
                </c:pt>
              </c:strCache>
            </c:strRef>
          </c:tx>
          <c:spPr>
            <a:solidFill>
              <a:srgbClr val="005DAA"/>
            </a:solidFill>
            <a:ln w="19050">
              <a:solidFill>
                <a:schemeClr val="bg2"/>
              </a:solidFill>
            </a:ln>
          </c:spPr>
          <c:dPt>
            <c:idx val="0"/>
            <c:bubble3D val="0"/>
            <c:spPr>
              <a:solidFill>
                <a:schemeClr val="accent2"/>
              </a:solidFill>
              <a:ln w="19050">
                <a:solidFill>
                  <a:schemeClr val="bg2"/>
                </a:solidFill>
              </a:ln>
              <a:effectLst/>
            </c:spPr>
            <c:extLst>
              <c:ext xmlns:c16="http://schemas.microsoft.com/office/drawing/2014/chart" uri="{C3380CC4-5D6E-409C-BE32-E72D297353CC}">
                <c16:uniqueId val="{00000001-B35B-44E4-837F-F1ED607FC387}"/>
              </c:ext>
            </c:extLst>
          </c:dPt>
          <c:dPt>
            <c:idx val="1"/>
            <c:bubble3D val="0"/>
            <c:spPr>
              <a:solidFill>
                <a:schemeClr val="accent2">
                  <a:lumMod val="20000"/>
                  <a:lumOff val="80000"/>
                </a:schemeClr>
              </a:solidFill>
              <a:ln w="19050">
                <a:solidFill>
                  <a:schemeClr val="bg2"/>
                </a:solid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w="19050">
                <a:solidFill>
                  <a:schemeClr val="bg2"/>
                </a:solidFill>
              </a:ln>
              <a:effectLst/>
            </c:spPr>
            <c:extLst>
              <c:ext xmlns:c16="http://schemas.microsoft.com/office/drawing/2014/chart" uri="{C3380CC4-5D6E-409C-BE32-E72D297353CC}">
                <c16:uniqueId val="{00000003-299B-4607-8427-C3AF3CAA9423}"/>
              </c:ext>
            </c:extLst>
          </c:dPt>
          <c:dLbls>
            <c:dLbl>
              <c:idx val="0"/>
              <c:layout>
                <c:manualLayout>
                  <c:x val="-0.22762871940585497"/>
                  <c:y val="0.18760898935252138"/>
                </c:manualLayout>
              </c:layout>
              <c:tx>
                <c:rich>
                  <a:bodyPr/>
                  <a:lstStyle/>
                  <a:p>
                    <a:r>
                      <a:rPr lang="en-US" sz="1800" b="1" dirty="0">
                        <a:solidFill>
                          <a:schemeClr val="bg1"/>
                        </a:solidFill>
                      </a:rPr>
                      <a:t>25%</a:t>
                    </a:r>
                  </a:p>
                </c:rich>
              </c:tx>
              <c:showLegendKey val="0"/>
              <c:showVal val="1"/>
              <c:showCatName val="0"/>
              <c:showSerName val="0"/>
              <c:showPercent val="0"/>
              <c:showBubbleSize val="0"/>
              <c:extLst>
                <c:ext xmlns:c15="http://schemas.microsoft.com/office/drawing/2012/chart" uri="{CE6537A1-D6FC-4f65-9D91-7224C49458BB}">
                  <c15:layout>
                    <c:manualLayout>
                      <c:w val="0.22974026980804618"/>
                      <c:h val="0.28943075237288457"/>
                    </c:manualLayout>
                  </c15:layout>
                  <c15:showDataLabelsRange val="0"/>
                </c:ext>
                <c:ext xmlns:c16="http://schemas.microsoft.com/office/drawing/2014/chart" uri="{C3380CC4-5D6E-409C-BE32-E72D297353CC}">
                  <c16:uniqueId val="{00000001-B35B-44E4-837F-F1ED607FC387}"/>
                </c:ext>
              </c:extLst>
            </c:dLbl>
            <c:dLbl>
              <c:idx val="1"/>
              <c:layout>
                <c:manualLayout>
                  <c:x val="0.35237407032981638"/>
                  <c:y val="-0.165171979163980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1800" dirty="0">
                        <a:solidFill>
                          <a:schemeClr val="tx1">
                            <a:lumMod val="85000"/>
                            <a:lumOff val="15000"/>
                          </a:schemeClr>
                        </a:solidFill>
                      </a:rPr>
                      <a:t>75%</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4453820909509"/>
                      <c:h val="0.28943075237288457"/>
                    </c:manualLayout>
                  </c15:layout>
                  <c15:showDataLabelsRange val="0"/>
                </c:ext>
                <c:ext xmlns:c16="http://schemas.microsoft.com/office/drawing/2014/chart" uri="{C3380CC4-5D6E-409C-BE32-E72D297353CC}">
                  <c16:uniqueId val="{00000000-B35B-44E4-837F-F1ED607FC387}"/>
                </c:ext>
              </c:extLst>
            </c:dLbl>
            <c:dLbl>
              <c:idx val="2"/>
              <c:delete val="1"/>
              <c:extLst>
                <c:ext xmlns:c15="http://schemas.microsoft.com/office/drawing/2012/chart" uri="{CE6537A1-D6FC-4f65-9D91-7224C49458BB}"/>
                <c:ext xmlns:c16="http://schemas.microsoft.com/office/drawing/2014/chart" uri="{C3380CC4-5D6E-409C-BE32-E72D297353CC}">
                  <c16:uniqueId val="{00000003-299B-4607-8427-C3AF3CAA94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val>
            <c:numRef>
              <c:f>Sheet1!$B$2:$C$2</c:f>
              <c:numCache>
                <c:formatCode>General</c:formatCode>
                <c:ptCount val="2"/>
                <c:pt idx="0">
                  <c:v>25.1</c:v>
                </c:pt>
                <c:pt idx="1">
                  <c:v>74.900000000000006</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Sheet1!$A$3</c:f>
              <c:strCache>
                <c:ptCount val="1"/>
                <c:pt idx="0">
                  <c:v>Non-U.S.–born</c:v>
                </c:pt>
              </c:strCache>
            </c:strRef>
          </c:tx>
          <c:spPr>
            <a:solidFill>
              <a:schemeClr val="accent6">
                <a:lumMod val="25000"/>
                <a:lumOff val="75000"/>
              </a:schemeClr>
            </a:solidFill>
            <a:ln>
              <a:solidFill>
                <a:schemeClr val="bg2"/>
              </a:solidFill>
            </a:ln>
          </c:spPr>
          <c:dPt>
            <c:idx val="0"/>
            <c:bubble3D val="0"/>
            <c:spPr>
              <a:solidFill>
                <a:schemeClr val="accent6"/>
              </a:solidFill>
              <a:ln w="19050">
                <a:solidFill>
                  <a:schemeClr val="bg2"/>
                </a:solidFill>
              </a:ln>
              <a:effectLst/>
            </c:spPr>
            <c:extLst>
              <c:ext xmlns:c16="http://schemas.microsoft.com/office/drawing/2014/chart" uri="{C3380CC4-5D6E-409C-BE32-E72D297353CC}">
                <c16:uniqueId val="{00000004-CFE7-4A65-8648-106F7E27BF65}"/>
              </c:ext>
            </c:extLst>
          </c:dPt>
          <c:dPt>
            <c:idx val="1"/>
            <c:bubble3D val="0"/>
            <c:spPr>
              <a:solidFill>
                <a:schemeClr val="accent6">
                  <a:lumMod val="20000"/>
                  <a:lumOff val="80000"/>
                </a:schemeClr>
              </a:solidFill>
              <a:ln w="19050">
                <a:solidFill>
                  <a:schemeClr val="bg2"/>
                </a:solidFill>
              </a:ln>
              <a:effectLst/>
            </c:spPr>
            <c:extLst>
              <c:ext xmlns:c16="http://schemas.microsoft.com/office/drawing/2014/chart" uri="{C3380CC4-5D6E-409C-BE32-E72D297353CC}">
                <c16:uniqueId val="{00000003-CFE7-4A65-8648-106F7E27BF65}"/>
              </c:ext>
            </c:extLst>
          </c:dPt>
          <c:dPt>
            <c:idx val="2"/>
            <c:bubble3D val="0"/>
            <c:spPr>
              <a:solidFill>
                <a:schemeClr val="tx2">
                  <a:lumMod val="75000"/>
                </a:schemeClr>
              </a:solidFill>
              <a:ln w="19050">
                <a:solidFill>
                  <a:schemeClr val="bg2"/>
                </a:solidFill>
              </a:ln>
              <a:effectLst/>
            </c:spPr>
            <c:extLst>
              <c:ext xmlns:c16="http://schemas.microsoft.com/office/drawing/2014/chart" uri="{C3380CC4-5D6E-409C-BE32-E72D297353CC}">
                <c16:uniqueId val="{00000005-CFE7-4A65-8648-106F7E27BF65}"/>
              </c:ext>
            </c:extLst>
          </c:dPt>
          <c:cat>
            <c:strRef>
              <c:f>Sheet1!$B$1:$D$1</c:f>
              <c:strCache>
                <c:ptCount val="2"/>
                <c:pt idx="0">
                  <c:v>Recent Transmission</c:v>
                </c:pt>
                <c:pt idx="1">
                  <c:v>Not Recent Transmission</c:v>
                </c:pt>
              </c:strCache>
            </c:strRef>
          </c:cat>
          <c:val>
            <c:numRef>
              <c:f>Sheet1!$B$3:$D$3</c:f>
              <c:numCache>
                <c:formatCode>General</c:formatCode>
                <c:ptCount val="3"/>
                <c:pt idx="0">
                  <c:v>7.7</c:v>
                </c:pt>
                <c:pt idx="1">
                  <c:v>92.3</c:v>
                </c:pt>
              </c:numCache>
            </c:numRef>
          </c:val>
          <c:extLst>
            <c:ext xmlns:c16="http://schemas.microsoft.com/office/drawing/2014/chart" uri="{C3380CC4-5D6E-409C-BE32-E72D297353CC}">
              <c16:uniqueId val="{00000002-CFE7-4A65-8648-106F7E27BF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11265983231111E-2"/>
          <c:y val="6.549453144194862E-3"/>
          <c:w val="0.92003912759654616"/>
          <c:h val="0.96428557154775763"/>
        </c:manualLayout>
      </c:layout>
      <c:barChart>
        <c:barDir val="bar"/>
        <c:grouping val="clustered"/>
        <c:varyColors val="0"/>
        <c:ser>
          <c:idx val="0"/>
          <c:order val="0"/>
          <c:tx>
            <c:strRef>
              <c:f>Sheet1!$B$1</c:f>
              <c:strCache>
                <c:ptCount val="1"/>
                <c:pt idx="0">
                  <c:v>2017-2018</c:v>
                </c:pt>
              </c:strCache>
            </c:strRef>
          </c:tx>
          <c:spPr>
            <a:solidFill>
              <a:schemeClr val="accent1"/>
            </a:solidFill>
            <a:ln>
              <a:noFill/>
            </a:ln>
            <a:effectLst/>
          </c:spPr>
          <c:invertIfNegative val="0"/>
          <c:dPt>
            <c:idx val="0"/>
            <c:invertIfNegative val="0"/>
            <c:bubble3D val="0"/>
            <c:spPr>
              <a:solidFill>
                <a:srgbClr val="F7C860"/>
              </a:solidFill>
              <a:ln>
                <a:noFill/>
              </a:ln>
              <a:effectLst/>
            </c:spPr>
            <c:extLst>
              <c:ext xmlns:c16="http://schemas.microsoft.com/office/drawing/2014/chart" uri="{C3380CC4-5D6E-409C-BE32-E72D297353CC}">
                <c16:uniqueId val="{00000001-6A0C-4601-BC9F-987AFAC8626F}"/>
              </c:ext>
            </c:extLst>
          </c:dPt>
          <c:dPt>
            <c:idx val="1"/>
            <c:invertIfNegative val="0"/>
            <c:bubble3D val="0"/>
            <c:spPr>
              <a:solidFill>
                <a:srgbClr val="9DD766"/>
              </a:solidFill>
              <a:ln>
                <a:noFill/>
              </a:ln>
              <a:effectLst/>
            </c:spPr>
            <c:extLst>
              <c:ext xmlns:c16="http://schemas.microsoft.com/office/drawing/2014/chart" uri="{C3380CC4-5D6E-409C-BE32-E72D297353CC}">
                <c16:uniqueId val="{00000003-6A0C-4601-BC9F-987AFAC8626F}"/>
              </c:ext>
            </c:extLst>
          </c:dPt>
          <c:dPt>
            <c:idx val="2"/>
            <c:invertIfNegative val="0"/>
            <c:bubble3D val="0"/>
            <c:spPr>
              <a:solidFill>
                <a:srgbClr val="EA865A"/>
              </a:solidFill>
              <a:ln>
                <a:noFill/>
              </a:ln>
              <a:effectLst/>
            </c:spPr>
            <c:extLst>
              <c:ext xmlns:c16="http://schemas.microsoft.com/office/drawing/2014/chart" uri="{C3380CC4-5D6E-409C-BE32-E72D297353CC}">
                <c16:uniqueId val="{00000005-6A0C-4601-BC9F-987AFAC8626F}"/>
              </c:ext>
            </c:extLst>
          </c:dPt>
          <c:dPt>
            <c:idx val="3"/>
            <c:invertIfNegative val="0"/>
            <c:bubble3D val="0"/>
            <c:spPr>
              <a:solidFill>
                <a:srgbClr val="A22474"/>
              </a:solidFill>
              <a:ln>
                <a:noFill/>
              </a:ln>
              <a:effectLst/>
            </c:spPr>
            <c:extLst>
              <c:ext xmlns:c16="http://schemas.microsoft.com/office/drawing/2014/chart" uri="{C3380CC4-5D6E-409C-BE32-E72D297353CC}">
                <c16:uniqueId val="{00000007-6A0C-4601-BC9F-987AFAC8626F}"/>
              </c:ext>
            </c:extLst>
          </c:dPt>
          <c:dPt>
            <c:idx val="4"/>
            <c:invertIfNegative val="0"/>
            <c:bubble3D val="0"/>
            <c:spPr>
              <a:solidFill>
                <a:srgbClr val="259393"/>
              </a:solidFill>
              <a:ln>
                <a:noFill/>
              </a:ln>
              <a:effectLst/>
            </c:spPr>
            <c:extLst>
              <c:ext xmlns:c16="http://schemas.microsoft.com/office/drawing/2014/chart" uri="{C3380CC4-5D6E-409C-BE32-E72D297353CC}">
                <c16:uniqueId val="{00000009-6A0C-4601-BC9F-987AFAC8626F}"/>
              </c:ext>
            </c:extLst>
          </c:dPt>
          <c:dPt>
            <c:idx val="5"/>
            <c:invertIfNegative val="0"/>
            <c:bubble3D val="0"/>
            <c:spPr>
              <a:solidFill>
                <a:srgbClr val="4BA9FF"/>
              </a:solidFill>
              <a:ln>
                <a:noFill/>
              </a:ln>
              <a:effectLst/>
            </c:spPr>
            <c:extLst>
              <c:ext xmlns:c16="http://schemas.microsoft.com/office/drawing/2014/chart" uri="{C3380CC4-5D6E-409C-BE32-E72D297353CC}">
                <c16:uniqueId val="{0000000B-6A0C-4601-BC9F-987AFAC8626F}"/>
              </c:ext>
            </c:extLst>
          </c:dPt>
          <c:dLbls>
            <c:dLbl>
              <c:idx val="2"/>
              <c:dLblPos val="inEnd"/>
              <c:showLegendKey val="0"/>
              <c:showVal val="1"/>
              <c:showCatName val="0"/>
              <c:showSerName val="0"/>
              <c:showPercent val="0"/>
              <c:showBubbleSize val="0"/>
              <c:extLst>
                <c:ext xmlns:c15="http://schemas.microsoft.com/office/drawing/2012/chart" uri="{CE6537A1-D6FC-4f65-9D91-7224C49458BB}">
                  <c15:layout>
                    <c:manualLayout>
                      <c:w val="0.2066875"/>
                      <c:h val="0.14671874999999998"/>
                    </c:manualLayout>
                  </c15:layout>
                </c:ext>
                <c:ext xmlns:c16="http://schemas.microsoft.com/office/drawing/2014/chart" uri="{C3380CC4-5D6E-409C-BE32-E72D297353CC}">
                  <c16:uniqueId val="{00000005-6A0C-4601-BC9F-987AFAC8626F}"/>
                </c:ext>
              </c:extLst>
            </c:dLbl>
            <c:dLbl>
              <c:idx val="3"/>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6679007097075163"/>
                      <c:h val="0.14671874494483805"/>
                    </c:manualLayout>
                  </c15:layout>
                </c:ext>
                <c:ext xmlns:c16="http://schemas.microsoft.com/office/drawing/2014/chart" uri="{C3380CC4-5D6E-409C-BE32-E72D297353CC}">
                  <c16:uniqueId val="{00000007-6A0C-4601-BC9F-987AFAC8626F}"/>
                </c:ext>
              </c:extLst>
            </c:dLbl>
            <c:dLbl>
              <c:idx val="4"/>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6576677956134034"/>
                      <c:h val="0.14671874494483805"/>
                    </c:manualLayout>
                  </c15:layout>
                </c:ext>
                <c:ext xmlns:c16="http://schemas.microsoft.com/office/drawing/2014/chart" uri="{C3380CC4-5D6E-409C-BE32-E72D297353CC}">
                  <c16:uniqueId val="{00000009-6A0C-4601-BC9F-987AFAC8626F}"/>
                </c:ext>
              </c:extLst>
            </c:dLbl>
            <c:dLbl>
              <c:idx val="5"/>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102722972570703"/>
                      <c:h val="0.19770561365621664"/>
                    </c:manualLayout>
                  </c15:layout>
                </c:ext>
                <c:ext xmlns:c16="http://schemas.microsoft.com/office/drawing/2014/chart" uri="{C3380CC4-5D6E-409C-BE32-E72D297353CC}">
                  <c16:uniqueId val="{0000000B-6A0C-4601-BC9F-987AFAC8626F}"/>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Sheet1!$B$2:$B$7</c:f>
              <c:numCache>
                <c:formatCode>0</c:formatCode>
                <c:ptCount val="6"/>
                <c:pt idx="0">
                  <c:v>40</c:v>
                </c:pt>
                <c:pt idx="1">
                  <c:v>24</c:v>
                </c:pt>
                <c:pt idx="2">
                  <c:v>20</c:v>
                </c:pt>
                <c:pt idx="3">
                  <c:v>13</c:v>
                </c:pt>
                <c:pt idx="4">
                  <c:v>13</c:v>
                </c:pt>
                <c:pt idx="5">
                  <c:v>7</c:v>
                </c:pt>
              </c:numCache>
            </c:numRef>
          </c:val>
          <c:extLst>
            <c:ext xmlns:c16="http://schemas.microsoft.com/office/drawing/2014/chart" uri="{C3380CC4-5D6E-409C-BE32-E72D297353CC}">
              <c16:uniqueId val="{0000000C-6A0C-4601-BC9F-987AFAC8626F}"/>
            </c:ext>
          </c:extLst>
        </c:ser>
        <c:ser>
          <c:idx val="2"/>
          <c:order val="2"/>
          <c:tx>
            <c:strRef>
              <c:f>Sheet1!$D$1</c:f>
              <c:strCache>
                <c:ptCount val="1"/>
                <c:pt idx="0">
                  <c:v>2017-2018 label</c:v>
                </c:pt>
              </c:strCache>
            </c:strRef>
          </c:tx>
          <c:spPr>
            <a:solidFill>
              <a:schemeClr val="accent3"/>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Sheet1!$D$2:$D$7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D-6A0C-4601-BC9F-987AFAC8626F}"/>
            </c:ext>
          </c:extLst>
        </c:ser>
        <c:ser>
          <c:idx val="3"/>
          <c:order val="3"/>
          <c:tx>
            <c:strRef>
              <c:f>Sheet1!$E$1</c:f>
              <c:strCache>
                <c:ptCount val="1"/>
                <c:pt idx="0">
                  <c:v>2019-2020 label</c:v>
                </c:pt>
              </c:strCache>
            </c:strRef>
          </c:tx>
          <c:spPr>
            <a:solidFill>
              <a:schemeClr val="accent4"/>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Sheet1!$E$2:$E$7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6A0C-4601-BC9F-987AFAC8626F}"/>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2019-2020</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Sheet1!$C$2:$C$7</c15:sqref>
                        </c15:formulaRef>
                      </c:ext>
                    </c:extLst>
                    <c:numCache>
                      <c:formatCode>0</c:formatCode>
                      <c:ptCount val="6"/>
                      <c:pt idx="0">
                        <c:v>45</c:v>
                      </c:pt>
                      <c:pt idx="1">
                        <c:v>34</c:v>
                      </c:pt>
                      <c:pt idx="2">
                        <c:v>20</c:v>
                      </c:pt>
                      <c:pt idx="3">
                        <c:v>12</c:v>
                      </c:pt>
                      <c:pt idx="4">
                        <c:v>13</c:v>
                      </c:pt>
                      <c:pt idx="5">
                        <c:v>7</c:v>
                      </c:pt>
                    </c:numCache>
                  </c:numRef>
                </c:val>
                <c:extLst>
                  <c:ext xmlns:c16="http://schemas.microsoft.com/office/drawing/2014/chart" uri="{C3380CC4-5D6E-409C-BE32-E72D297353CC}">
                    <c16:uniqueId val="{0000000F-6A0C-4601-BC9F-987AFAC8626F}"/>
                  </c:ext>
                </c:extLst>
              </c15:ser>
            </c15:filteredBarSeries>
          </c:ext>
        </c:extLst>
      </c:barChart>
      <c:catAx>
        <c:axId val="917680976"/>
        <c:scaling>
          <c:orientation val="maxMin"/>
        </c:scaling>
        <c:delete val="1"/>
        <c:axPos val="r"/>
        <c:numFmt formatCode="General" sourceLinked="1"/>
        <c:majorTickMark val="none"/>
        <c:minorTickMark val="none"/>
        <c:tickLblPos val="nextTo"/>
        <c:crossAx val="917685968"/>
        <c:crosses val="autoZero"/>
        <c:auto val="1"/>
        <c:lblAlgn val="ctr"/>
        <c:lblOffset val="100"/>
        <c:noMultiLvlLbl val="0"/>
      </c:catAx>
      <c:valAx>
        <c:axId val="917685968"/>
        <c:scaling>
          <c:orientation val="maxMin"/>
        </c:scaling>
        <c:delete val="1"/>
        <c:axPos val="t"/>
        <c:numFmt formatCode="0" sourceLinked="1"/>
        <c:majorTickMark val="none"/>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57860647911775E-2"/>
          <c:y val="2.0630506260113812E-2"/>
          <c:w val="0.92948427870417649"/>
          <c:h val="0.94931732003776836"/>
        </c:manualLayout>
      </c:layout>
      <c:barChart>
        <c:barDir val="bar"/>
        <c:grouping val="clustered"/>
        <c:varyColors val="0"/>
        <c:ser>
          <c:idx val="1"/>
          <c:order val="1"/>
          <c:tx>
            <c:strRef>
              <c:f>Sheet1!$C$1</c:f>
              <c:strCache>
                <c:ptCount val="1"/>
                <c:pt idx="0">
                  <c:v>2019-2020</c:v>
                </c:pt>
              </c:strCache>
            </c:strRef>
          </c:tx>
          <c:spPr>
            <a:solidFill>
              <a:schemeClr val="accent2"/>
            </a:solidFill>
            <a:ln>
              <a:noFill/>
            </a:ln>
            <a:effectLst/>
          </c:spPr>
          <c:invertIfNegative val="0"/>
          <c:dPt>
            <c:idx val="0"/>
            <c:invertIfNegative val="0"/>
            <c:bubble3D val="0"/>
            <c:spPr>
              <a:solidFill>
                <a:srgbClr val="F7C860"/>
              </a:solidFill>
              <a:ln>
                <a:noFill/>
              </a:ln>
              <a:effectLst/>
            </c:spPr>
            <c:extLst>
              <c:ext xmlns:c16="http://schemas.microsoft.com/office/drawing/2014/chart" uri="{C3380CC4-5D6E-409C-BE32-E72D297353CC}">
                <c16:uniqueId val="{00000001-3B50-4ED9-B584-951712D62931}"/>
              </c:ext>
            </c:extLst>
          </c:dPt>
          <c:dPt>
            <c:idx val="1"/>
            <c:invertIfNegative val="0"/>
            <c:bubble3D val="0"/>
            <c:spPr>
              <a:solidFill>
                <a:srgbClr val="9DD766"/>
              </a:solidFill>
              <a:ln>
                <a:noFill/>
              </a:ln>
              <a:effectLst/>
            </c:spPr>
            <c:extLst>
              <c:ext xmlns:c16="http://schemas.microsoft.com/office/drawing/2014/chart" uri="{C3380CC4-5D6E-409C-BE32-E72D297353CC}">
                <c16:uniqueId val="{00000003-3B50-4ED9-B584-951712D62931}"/>
              </c:ext>
            </c:extLst>
          </c:dPt>
          <c:dPt>
            <c:idx val="2"/>
            <c:invertIfNegative val="0"/>
            <c:bubble3D val="0"/>
            <c:spPr>
              <a:solidFill>
                <a:srgbClr val="EA865A"/>
              </a:solidFill>
              <a:ln>
                <a:noFill/>
              </a:ln>
              <a:effectLst/>
            </c:spPr>
            <c:extLst>
              <c:ext xmlns:c16="http://schemas.microsoft.com/office/drawing/2014/chart" uri="{C3380CC4-5D6E-409C-BE32-E72D297353CC}">
                <c16:uniqueId val="{00000005-3B50-4ED9-B584-951712D62931}"/>
              </c:ext>
            </c:extLst>
          </c:dPt>
          <c:dPt>
            <c:idx val="3"/>
            <c:invertIfNegative val="0"/>
            <c:bubble3D val="0"/>
            <c:spPr>
              <a:solidFill>
                <a:srgbClr val="A22474"/>
              </a:solidFill>
              <a:ln>
                <a:noFill/>
              </a:ln>
              <a:effectLst/>
            </c:spPr>
            <c:extLst>
              <c:ext xmlns:c16="http://schemas.microsoft.com/office/drawing/2014/chart" uri="{C3380CC4-5D6E-409C-BE32-E72D297353CC}">
                <c16:uniqueId val="{00000007-3B50-4ED9-B584-951712D62931}"/>
              </c:ext>
            </c:extLst>
          </c:dPt>
          <c:dPt>
            <c:idx val="4"/>
            <c:invertIfNegative val="0"/>
            <c:bubble3D val="0"/>
            <c:spPr>
              <a:solidFill>
                <a:srgbClr val="259393"/>
              </a:solidFill>
              <a:ln>
                <a:noFill/>
              </a:ln>
              <a:effectLst/>
            </c:spPr>
            <c:extLst>
              <c:ext xmlns:c16="http://schemas.microsoft.com/office/drawing/2014/chart" uri="{C3380CC4-5D6E-409C-BE32-E72D297353CC}">
                <c16:uniqueId val="{00000009-3B50-4ED9-B584-951712D62931}"/>
              </c:ext>
            </c:extLst>
          </c:dPt>
          <c:dPt>
            <c:idx val="5"/>
            <c:invertIfNegative val="0"/>
            <c:bubble3D val="0"/>
            <c:spPr>
              <a:solidFill>
                <a:srgbClr val="4BA9FF"/>
              </a:solidFill>
              <a:ln>
                <a:noFill/>
              </a:ln>
              <a:effectLst/>
            </c:spPr>
            <c:extLst>
              <c:ext xmlns:c16="http://schemas.microsoft.com/office/drawing/2014/chart" uri="{C3380CC4-5D6E-409C-BE32-E72D297353CC}">
                <c16:uniqueId val="{0000000B-3B50-4ED9-B584-951712D62931}"/>
              </c:ext>
            </c:extLst>
          </c:dPt>
          <c:dLbls>
            <c:dLbl>
              <c:idx val="2"/>
              <c:dLblPos val="inEnd"/>
              <c:showLegendKey val="0"/>
              <c:showVal val="1"/>
              <c:showCatName val="0"/>
              <c:showSerName val="0"/>
              <c:showPercent val="0"/>
              <c:showBubbleSize val="0"/>
              <c:extLst>
                <c:ext xmlns:c15="http://schemas.microsoft.com/office/drawing/2012/chart" uri="{CE6537A1-D6FC-4f65-9D91-7224C49458BB}">
                  <c15:layout>
                    <c:manualLayout>
                      <c:w val="0.22123719559991972"/>
                      <c:h val="0.19538510343862875"/>
                    </c:manualLayout>
                  </c15:layout>
                </c:ext>
                <c:ext xmlns:c16="http://schemas.microsoft.com/office/drawing/2014/chart" uri="{C3380CC4-5D6E-409C-BE32-E72D297353CC}">
                  <c16:uniqueId val="{00000005-3B50-4ED9-B584-951712D62931}"/>
                </c:ext>
              </c:extLst>
            </c:dLbl>
            <c:dLbl>
              <c:idx val="3"/>
              <c:numFmt formatCode="0&quot;%&quot;" sourceLinked="0"/>
              <c:spPr>
                <a:noFill/>
                <a:ln>
                  <a:noFill/>
                </a:ln>
                <a:effectLst/>
              </c:spPr>
              <c:txPr>
                <a:bodyPr rot="0" spcFirstLastPara="1" vertOverflow="ellipsis" vert="horz" wrap="square" lIns="38100" tIns="19050" rIns="38100" bIns="19050" anchor="ctr" anchorCtr="0">
                  <a:no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0.20391590440110863"/>
                      <c:h val="0.19538510343862875"/>
                    </c:manualLayout>
                  </c15:layout>
                </c:ext>
                <c:ext xmlns:c16="http://schemas.microsoft.com/office/drawing/2014/chart" uri="{C3380CC4-5D6E-409C-BE32-E72D297353CC}">
                  <c16:uniqueId val="{00000007-3B50-4ED9-B584-951712D62931}"/>
                </c:ext>
              </c:extLst>
            </c:dLbl>
            <c:dLbl>
              <c:idx val="4"/>
              <c:numFmt formatCode="0&quot;%&quot;" sourceLinked="0"/>
              <c:spPr>
                <a:noFill/>
                <a:ln>
                  <a:noFill/>
                </a:ln>
                <a:effectLst/>
              </c:spPr>
              <c:txPr>
                <a:bodyPr rot="0" spcFirstLastPara="1" vertOverflow="ellipsis" vert="horz" wrap="square" lIns="38100" tIns="19050" rIns="38100" bIns="19050" anchor="ctr" anchorCtr="0">
                  <a:no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487178070916766"/>
                      <c:h val="0.19538510343862875"/>
                    </c:manualLayout>
                  </c15:layout>
                </c:ext>
                <c:ext xmlns:c16="http://schemas.microsoft.com/office/drawing/2014/chart" uri="{C3380CC4-5D6E-409C-BE32-E72D297353CC}">
                  <c16:uniqueId val="{00000009-3B50-4ED9-B584-951712D62931}"/>
                </c:ext>
              </c:extLst>
            </c:dLbl>
            <c:dLbl>
              <c:idx val="5"/>
              <c:numFmt formatCode="0&quot;%&quot;" sourceLinked="0"/>
              <c:spPr>
                <a:noFill/>
                <a:ln>
                  <a:noFill/>
                </a:ln>
                <a:effectLst/>
              </c:spPr>
              <c:txPr>
                <a:bodyPr rot="0" spcFirstLastPara="1" vertOverflow="ellipsis" vert="horz" wrap="square" lIns="38100" tIns="19050" rIns="38100" bIns="19050" anchor="ctr" anchorCtr="0">
                  <a:no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8269952875189956E-2"/>
                      <c:h val="0.19538510343862875"/>
                    </c:manualLayout>
                  </c15:layout>
                </c:ext>
                <c:ext xmlns:c16="http://schemas.microsoft.com/office/drawing/2014/chart" uri="{C3380CC4-5D6E-409C-BE32-E72D297353CC}">
                  <c16:uniqueId val="{0000000B-3B50-4ED9-B584-951712D62931}"/>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Sheet1!$C$2:$C$7</c:f>
              <c:numCache>
                <c:formatCode>0</c:formatCode>
                <c:ptCount val="6"/>
                <c:pt idx="0">
                  <c:v>45</c:v>
                </c:pt>
                <c:pt idx="1">
                  <c:v>34</c:v>
                </c:pt>
                <c:pt idx="2">
                  <c:v>20</c:v>
                </c:pt>
                <c:pt idx="3">
                  <c:v>12</c:v>
                </c:pt>
                <c:pt idx="4">
                  <c:v>13</c:v>
                </c:pt>
                <c:pt idx="5">
                  <c:v>7</c:v>
                </c:pt>
              </c:numCache>
            </c:numRef>
          </c:val>
          <c:extLst>
            <c:ext xmlns:c16="http://schemas.microsoft.com/office/drawing/2014/chart" uri="{C3380CC4-5D6E-409C-BE32-E72D297353CC}">
              <c16:uniqueId val="{0000000C-3B50-4ED9-B584-951712D62931}"/>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2017-2018</c:v>
                      </c:pt>
                    </c:strCache>
                  </c:strRef>
                </c:tx>
                <c:spPr>
                  <a:solidFill>
                    <a:schemeClr val="accent1"/>
                  </a:solidFill>
                  <a:ln>
                    <a:noFill/>
                  </a:ln>
                  <a:effectLst/>
                </c:spPr>
                <c:invertIfNegative val="0"/>
                <c:dLbls>
                  <c:dLbl>
                    <c:idx val="0"/>
                    <c:tx>
                      <c:rich>
                        <a:bodyPr/>
                        <a:lstStyle/>
                        <a:p>
                          <a:fld id="{AA050335-531E-4D2C-A970-7E65A99BF8B3}" type="CELLRANGE">
                            <a:rPr lang="en-US"/>
                            <a:pPr/>
                            <a:t>[CELLRANGE]</a:t>
                          </a:fld>
                          <a:endParaRPr lang="en-US"/>
                        </a:p>
                      </c:rich>
                    </c:tx>
                    <c:dLblPos val="in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D-3B50-4ED9-B584-951712D62931}"/>
                      </c:ext>
                    </c:extLst>
                  </c:dLbl>
                  <c:dLbl>
                    <c:idx val="1"/>
                    <c:tx>
                      <c:rich>
                        <a:bodyPr/>
                        <a:lstStyle/>
                        <a:p>
                          <a:fld id="{B8B6B5FA-CCBA-4B16-A48E-C8EC51E5CA1A}" type="CELLRANGE">
                            <a:rPr lang="en-US"/>
                            <a:pPr/>
                            <a:t>[CELLRANGE]</a:t>
                          </a:fld>
                          <a:endParaRPr lang="en-US"/>
                        </a:p>
                      </c:rich>
                    </c:tx>
                    <c:dLblPos val="in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E-3B50-4ED9-B584-951712D62931}"/>
                      </c:ext>
                    </c:extLst>
                  </c:dLbl>
                  <c:dLbl>
                    <c:idx val="2"/>
                    <c:tx>
                      <c:rich>
                        <a:bodyPr/>
                        <a:lstStyle/>
                        <a:p>
                          <a:fld id="{64A68412-488E-44ED-B81F-3645718596CB}"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066875"/>
                            <c:h val="0.14671874999999998"/>
                          </c:manualLayout>
                        </c15:layout>
                        <c15:dlblFieldTable/>
                        <c15:showDataLabelsRange val="1"/>
                      </c:ext>
                      <c:ext xmlns:c16="http://schemas.microsoft.com/office/drawing/2014/chart" uri="{C3380CC4-5D6E-409C-BE32-E72D297353CC}">
                        <c16:uniqueId val="{0000000F-3B50-4ED9-B584-951712D62931}"/>
                      </c:ext>
                    </c:extLst>
                  </c:dLbl>
                  <c:dLbl>
                    <c:idx val="3"/>
                    <c:tx>
                      <c:rich>
                        <a:bodyPr/>
                        <a:lstStyle/>
                        <a:p>
                          <a:fld id="{DA3C001C-2B50-497F-B95B-43D00F6ACA1B}"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1293749999999997"/>
                            <c:h val="0.14671874999999998"/>
                          </c:manualLayout>
                        </c15:layout>
                        <c15:dlblFieldTable/>
                        <c15:showDataLabelsRange val="1"/>
                      </c:ext>
                      <c:ext xmlns:c16="http://schemas.microsoft.com/office/drawing/2014/chart" uri="{C3380CC4-5D6E-409C-BE32-E72D297353CC}">
                        <c16:uniqueId val="{00000010-3B50-4ED9-B584-951712D62931}"/>
                      </c:ext>
                    </c:extLst>
                  </c:dLbl>
                  <c:dLbl>
                    <c:idx val="4"/>
                    <c:tx>
                      <c:rich>
                        <a:bodyPr/>
                        <a:lstStyle/>
                        <a:p>
                          <a:fld id="{581D1C64-73F8-449F-9CF4-9B1646B328EB}"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066875"/>
                            <c:h val="0.14671874999999998"/>
                          </c:manualLayout>
                        </c15:layout>
                        <c15:dlblFieldTable/>
                        <c15:showDataLabelsRange val="1"/>
                      </c:ext>
                      <c:ext xmlns:c16="http://schemas.microsoft.com/office/drawing/2014/chart" uri="{C3380CC4-5D6E-409C-BE32-E72D297353CC}">
                        <c16:uniqueId val="{00000011-3B50-4ED9-B584-951712D62931}"/>
                      </c:ext>
                    </c:extLst>
                  </c:dLbl>
                  <c:dLbl>
                    <c:idx val="5"/>
                    <c:layout>
                      <c:manualLayout>
                        <c:x val="5.7408136482939636E-3"/>
                        <c:y val="1.1458200967217994E-1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1901275-9FFF-4F8F-86FB-A840EE1BE8E6}" type="CELLRANGE">
                            <a:rPr lang="en-US" sz="1600">
                              <a:solidFill>
                                <a:schemeClr val="tx1">
                                  <a:lumMod val="85000"/>
                                  <a:lumOff val="15000"/>
                                </a:schemeClr>
                              </a:solidFill>
                            </a:rPr>
                            <a:pPr>
                              <a:defRPr sz="1600" b="1">
                                <a:solidFill>
                                  <a:schemeClr val="tx1">
                                    <a:lumMod val="85000"/>
                                    <a:lumOff val="15000"/>
                                  </a:schemeClr>
                                </a:solidFill>
                                <a:latin typeface="Calibri" panose="020F0502020204030204" pitchFamily="34" charset="0"/>
                                <a:cs typeface="Calibri" panose="020F050202020403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3B50-4ED9-B584-951712D6293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0"/>
                  <c:showCatName val="0"/>
                  <c:showSerName val="0"/>
                  <c:showPercent val="0"/>
                  <c:showBubbleSize val="0"/>
                  <c:showLeaderLines val="0"/>
                  <c:extLst>
                    <c:ext uri="{CE6537A1-D6FC-4f65-9D91-7224C49458BB}">
                      <c15:showDataLabelsRange val="1"/>
                      <c15:showLeaderLines val="0"/>
                    </c:ext>
                  </c:extLst>
                </c:dLbls>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Sheet1!$B$2:$B$7</c15:sqref>
                        </c15:formulaRef>
                      </c:ext>
                    </c:extLst>
                    <c:numCache>
                      <c:formatCode>0</c:formatCode>
                      <c:ptCount val="6"/>
                      <c:pt idx="0">
                        <c:v>40</c:v>
                      </c:pt>
                      <c:pt idx="1">
                        <c:v>24</c:v>
                      </c:pt>
                      <c:pt idx="2">
                        <c:v>20</c:v>
                      </c:pt>
                      <c:pt idx="3">
                        <c:v>13</c:v>
                      </c:pt>
                      <c:pt idx="4">
                        <c:v>13</c:v>
                      </c:pt>
                      <c:pt idx="5">
                        <c:v>7</c:v>
                      </c:pt>
                    </c:numCache>
                  </c:numRef>
                </c:val>
                <c:extLst>
                  <c:ext uri="{02D57815-91ED-43cb-92C2-25804820EDAC}">
                    <c15:datalabelsRange>
                      <c15:f>Sheet1!$E$2:$E$7</c15:f>
                      <c15:dlblRangeCache>
                        <c:ptCount val="6"/>
                        <c:pt idx="0">
                          <c:v>45% (n=54)</c:v>
                        </c:pt>
                        <c:pt idx="1">
                          <c:v>34% (n=55)</c:v>
                        </c:pt>
                        <c:pt idx="2">
                          <c:v>20% (n=456)</c:v>
                        </c:pt>
                        <c:pt idx="3">
                          <c:v>12% (n=169)</c:v>
                        </c:pt>
                        <c:pt idx="4">
                          <c:v>13% (n=444)</c:v>
                        </c:pt>
                        <c:pt idx="5">
                          <c:v>7% (n=331)</c:v>
                        </c:pt>
                      </c15:dlblRangeCache>
                    </c15:datalabelsRange>
                  </c:ext>
                  <c:ext xmlns:c16="http://schemas.microsoft.com/office/drawing/2014/chart" uri="{C3380CC4-5D6E-409C-BE32-E72D297353CC}">
                    <c16:uniqueId val="{00000013-3B50-4ED9-B584-951712D6293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2017-2018 label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14-3B50-4ED9-B584-951712D6293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2019-2020 label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15-3B50-4ED9-B584-951712D62931}"/>
                  </c:ext>
                </c:extLst>
              </c15:ser>
            </c15:filteredBarSeries>
          </c:ext>
        </c:extLst>
      </c:barChart>
      <c:catAx>
        <c:axId val="917680976"/>
        <c:scaling>
          <c:orientation val="maxMin"/>
        </c:scaling>
        <c:delete val="1"/>
        <c:axPos val="l"/>
        <c:numFmt formatCode="General" sourceLinked="1"/>
        <c:majorTickMark val="none"/>
        <c:minorTickMark val="none"/>
        <c:tickLblPos val="nextTo"/>
        <c:crossAx val="917685968"/>
        <c:crosses val="autoZero"/>
        <c:auto val="1"/>
        <c:lblAlgn val="ctr"/>
        <c:lblOffset val="100"/>
        <c:noMultiLvlLbl val="0"/>
      </c:catAx>
      <c:valAx>
        <c:axId val="917685968"/>
        <c:scaling>
          <c:orientation val="minMax"/>
        </c:scaling>
        <c:delete val="1"/>
        <c:axPos val="t"/>
        <c:numFmt formatCode="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61429320918551E-2"/>
          <c:y val="9.7594956161635767E-3"/>
          <c:w val="0.92003912759654616"/>
          <c:h val="0.95144542244977193"/>
        </c:manualLayout>
      </c:layout>
      <c:barChart>
        <c:barDir val="bar"/>
        <c:grouping val="clustered"/>
        <c:varyColors val="0"/>
        <c:ser>
          <c:idx val="0"/>
          <c:order val="0"/>
          <c:tx>
            <c:strRef>
              <c:f>Sheet1!$B$1</c:f>
              <c:strCache>
                <c:ptCount val="1"/>
                <c:pt idx="0">
                  <c:v>2017-2018</c:v>
                </c:pt>
              </c:strCache>
            </c:strRef>
          </c:tx>
          <c:spPr>
            <a:solidFill>
              <a:schemeClr val="accent1"/>
            </a:solidFill>
            <a:ln>
              <a:noFill/>
            </a:ln>
            <a:effectLst/>
          </c:spPr>
          <c:invertIfNegative val="0"/>
          <c:dPt>
            <c:idx val="0"/>
            <c:invertIfNegative val="0"/>
            <c:bubble3D val="0"/>
            <c:spPr>
              <a:solidFill>
                <a:srgbClr val="F7C860"/>
              </a:solidFill>
              <a:ln>
                <a:noFill/>
              </a:ln>
              <a:effectLst/>
            </c:spPr>
            <c:extLst>
              <c:ext xmlns:c16="http://schemas.microsoft.com/office/drawing/2014/chart" uri="{C3380CC4-5D6E-409C-BE32-E72D297353CC}">
                <c16:uniqueId val="{00000001-CC68-4A5D-8E1E-1513A3267347}"/>
              </c:ext>
            </c:extLst>
          </c:dPt>
          <c:dPt>
            <c:idx val="1"/>
            <c:invertIfNegative val="0"/>
            <c:bubble3D val="0"/>
            <c:spPr>
              <a:solidFill>
                <a:srgbClr val="9DD766"/>
              </a:solidFill>
              <a:ln>
                <a:noFill/>
              </a:ln>
              <a:effectLst/>
            </c:spPr>
            <c:extLst>
              <c:ext xmlns:c16="http://schemas.microsoft.com/office/drawing/2014/chart" uri="{C3380CC4-5D6E-409C-BE32-E72D297353CC}">
                <c16:uniqueId val="{00000003-CC68-4A5D-8E1E-1513A3267347}"/>
              </c:ext>
            </c:extLst>
          </c:dPt>
          <c:dPt>
            <c:idx val="2"/>
            <c:invertIfNegative val="0"/>
            <c:bubble3D val="0"/>
            <c:spPr>
              <a:solidFill>
                <a:srgbClr val="EA865A"/>
              </a:solidFill>
              <a:ln>
                <a:noFill/>
              </a:ln>
              <a:effectLst/>
            </c:spPr>
            <c:extLst>
              <c:ext xmlns:c16="http://schemas.microsoft.com/office/drawing/2014/chart" uri="{C3380CC4-5D6E-409C-BE32-E72D297353CC}">
                <c16:uniqueId val="{00000005-CC68-4A5D-8E1E-1513A3267347}"/>
              </c:ext>
            </c:extLst>
          </c:dPt>
          <c:dPt>
            <c:idx val="3"/>
            <c:invertIfNegative val="0"/>
            <c:bubble3D val="0"/>
            <c:spPr>
              <a:solidFill>
                <a:srgbClr val="A22474"/>
              </a:solidFill>
              <a:ln>
                <a:noFill/>
              </a:ln>
              <a:effectLst/>
            </c:spPr>
            <c:extLst>
              <c:ext xmlns:c16="http://schemas.microsoft.com/office/drawing/2014/chart" uri="{C3380CC4-5D6E-409C-BE32-E72D297353CC}">
                <c16:uniqueId val="{00000007-CC68-4A5D-8E1E-1513A3267347}"/>
              </c:ext>
            </c:extLst>
          </c:dPt>
          <c:dPt>
            <c:idx val="4"/>
            <c:invertIfNegative val="0"/>
            <c:bubble3D val="0"/>
            <c:spPr>
              <a:solidFill>
                <a:srgbClr val="259393"/>
              </a:solidFill>
              <a:ln>
                <a:noFill/>
              </a:ln>
              <a:effectLst/>
            </c:spPr>
            <c:extLst>
              <c:ext xmlns:c16="http://schemas.microsoft.com/office/drawing/2014/chart" uri="{C3380CC4-5D6E-409C-BE32-E72D297353CC}">
                <c16:uniqueId val="{00000009-CC68-4A5D-8E1E-1513A3267347}"/>
              </c:ext>
            </c:extLst>
          </c:dPt>
          <c:dPt>
            <c:idx val="5"/>
            <c:invertIfNegative val="0"/>
            <c:bubble3D val="0"/>
            <c:spPr>
              <a:solidFill>
                <a:srgbClr val="4BA9FF"/>
              </a:solidFill>
              <a:ln>
                <a:noFill/>
              </a:ln>
              <a:effectLst/>
            </c:spPr>
            <c:extLst>
              <c:ext xmlns:c16="http://schemas.microsoft.com/office/drawing/2014/chart" uri="{C3380CC4-5D6E-409C-BE32-E72D297353CC}">
                <c16:uniqueId val="{0000000B-CC68-4A5D-8E1E-1513A3267347}"/>
              </c:ext>
            </c:extLst>
          </c:dPt>
          <c:dLbls>
            <c:dLbl>
              <c:idx val="2"/>
              <c:dLblPos val="inEnd"/>
              <c:showLegendKey val="0"/>
              <c:showVal val="1"/>
              <c:showCatName val="0"/>
              <c:showSerName val="0"/>
              <c:showPercent val="0"/>
              <c:showBubbleSize val="0"/>
              <c:extLst>
                <c:ext xmlns:c15="http://schemas.microsoft.com/office/drawing/2012/chart" uri="{CE6537A1-D6FC-4f65-9D91-7224C49458BB}">
                  <c15:layout>
                    <c:manualLayout>
                      <c:w val="0.2066875"/>
                      <c:h val="0.14671874999999998"/>
                    </c:manualLayout>
                  </c15:layout>
                </c:ext>
                <c:ext xmlns:c16="http://schemas.microsoft.com/office/drawing/2014/chart" uri="{C3380CC4-5D6E-409C-BE32-E72D297353CC}">
                  <c16:uniqueId val="{00000005-CC68-4A5D-8E1E-1513A3267347}"/>
                </c:ext>
              </c:extLst>
            </c:dLbl>
            <c:dLbl>
              <c:idx val="3"/>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644354944878945"/>
                      <c:h val="0.14671874494483805"/>
                    </c:manualLayout>
                  </c15:layout>
                </c:ext>
                <c:ext xmlns:c16="http://schemas.microsoft.com/office/drawing/2014/chart" uri="{C3380CC4-5D6E-409C-BE32-E72D297353CC}">
                  <c16:uniqueId val="{00000007-CC68-4A5D-8E1E-1513A3267347}"/>
                </c:ext>
              </c:extLst>
            </c:dLbl>
            <c:dLbl>
              <c:idx val="4"/>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374346886563912"/>
                      <c:h val="0.14671874494483805"/>
                    </c:manualLayout>
                  </c15:layout>
                </c:ext>
                <c:ext xmlns:c16="http://schemas.microsoft.com/office/drawing/2014/chart" uri="{C3380CC4-5D6E-409C-BE32-E72D297353CC}">
                  <c16:uniqueId val="{00000009-CC68-4A5D-8E1E-1513A3267347}"/>
                </c:ext>
              </c:extLst>
            </c:dLbl>
            <c:dLbl>
              <c:idx val="5"/>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6841431199235479"/>
                      <c:h val="0.19770561365621664"/>
                    </c:manualLayout>
                  </c15:layout>
                </c:ext>
                <c:ext xmlns:c16="http://schemas.microsoft.com/office/drawing/2014/chart" uri="{C3380CC4-5D6E-409C-BE32-E72D297353CC}">
                  <c16:uniqueId val="{0000000B-CC68-4A5D-8E1E-1513A3267347}"/>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Sheet1!$B$2:$B$7</c:f>
              <c:numCache>
                <c:formatCode>0</c:formatCode>
                <c:ptCount val="6"/>
                <c:pt idx="0">
                  <c:v>24</c:v>
                </c:pt>
                <c:pt idx="1">
                  <c:v>7</c:v>
                </c:pt>
                <c:pt idx="2">
                  <c:v>8</c:v>
                </c:pt>
                <c:pt idx="3">
                  <c:v>4</c:v>
                </c:pt>
                <c:pt idx="4">
                  <c:v>4</c:v>
                </c:pt>
                <c:pt idx="5">
                  <c:v>2</c:v>
                </c:pt>
              </c:numCache>
            </c:numRef>
          </c:val>
          <c:extLst>
            <c:ext xmlns:c16="http://schemas.microsoft.com/office/drawing/2014/chart" uri="{C3380CC4-5D6E-409C-BE32-E72D297353CC}">
              <c16:uniqueId val="{0000000C-CC68-4A5D-8E1E-1513A3267347}"/>
            </c:ext>
          </c:extLst>
        </c:ser>
        <c:ser>
          <c:idx val="4"/>
          <c:order val="4"/>
          <c:tx>
            <c:strRef>
              <c:f>Sheet1!$F$1</c:f>
              <c:strCache>
                <c:ptCount val="1"/>
                <c:pt idx="0">
                  <c:v>2017-2018 label</c:v>
                </c:pt>
              </c:strCache>
            </c:strRef>
          </c:tx>
          <c:spPr>
            <a:solidFill>
              <a:schemeClr val="accent5"/>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Sheet1!$F$2:$F$7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D-CC68-4A5D-8E1E-1513A3267347}"/>
            </c:ext>
          </c:extLst>
        </c:ser>
        <c:ser>
          <c:idx val="5"/>
          <c:order val="5"/>
          <c:tx>
            <c:strRef>
              <c:f>Sheet1!$G$1</c:f>
              <c:strCache>
                <c:ptCount val="1"/>
                <c:pt idx="0">
                  <c:v>2019-2020 label</c:v>
                </c:pt>
              </c:strCache>
            </c:strRef>
          </c:tx>
          <c:spPr>
            <a:solidFill>
              <a:schemeClr val="accent6"/>
            </a:solidFill>
            <a:ln>
              <a:noFill/>
            </a:ln>
            <a:effectLst/>
          </c:spPr>
          <c:invertIfNegative val="0"/>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Sheet1!$G$2:$G$7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CC68-4A5D-8E1E-1513A3267347}"/>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2019-2020</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Sheet1!$C$2:$C$7</c15:sqref>
                        </c15:formulaRef>
                      </c:ext>
                    </c:extLst>
                    <c:numCache>
                      <c:formatCode>0</c:formatCode>
                      <c:ptCount val="6"/>
                      <c:pt idx="0">
                        <c:v>22</c:v>
                      </c:pt>
                      <c:pt idx="1">
                        <c:v>18</c:v>
                      </c:pt>
                      <c:pt idx="2">
                        <c:v>7</c:v>
                      </c:pt>
                      <c:pt idx="3">
                        <c:v>4</c:v>
                      </c:pt>
                      <c:pt idx="4">
                        <c:v>3</c:v>
                      </c:pt>
                      <c:pt idx="5">
                        <c:v>3</c:v>
                      </c:pt>
                    </c:numCache>
                  </c:numRef>
                </c:val>
                <c:extLst>
                  <c:ext xmlns:c16="http://schemas.microsoft.com/office/drawing/2014/chart" uri="{C3380CC4-5D6E-409C-BE32-E72D297353CC}">
                    <c16:uniqueId val="{0000000F-CC68-4A5D-8E1E-1513A326734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0</c:formatCode>
                      <c:ptCount val="6"/>
                      <c:pt idx="0">
                        <c:v>40</c:v>
                      </c:pt>
                      <c:pt idx="1">
                        <c:v>11</c:v>
                      </c:pt>
                      <c:pt idx="2">
                        <c:v>223</c:v>
                      </c:pt>
                      <c:pt idx="3">
                        <c:v>59</c:v>
                      </c:pt>
                      <c:pt idx="4">
                        <c:v>129</c:v>
                      </c:pt>
                      <c:pt idx="5">
                        <c:v>122</c:v>
                      </c:pt>
                    </c:numCache>
                  </c:numRef>
                </c:val>
                <c:extLst xmlns:c15="http://schemas.microsoft.com/office/drawing/2012/chart">
                  <c:ext xmlns:c16="http://schemas.microsoft.com/office/drawing/2014/chart" uri="{C3380CC4-5D6E-409C-BE32-E72D297353CC}">
                    <c16:uniqueId val="{00000010-CC68-4A5D-8E1E-1513A326734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0</c:formatCode>
                      <c:ptCount val="6"/>
                      <c:pt idx="0">
                        <c:v>26</c:v>
                      </c:pt>
                      <c:pt idx="1">
                        <c:v>29</c:v>
                      </c:pt>
                      <c:pt idx="2">
                        <c:v>163</c:v>
                      </c:pt>
                      <c:pt idx="3">
                        <c:v>51</c:v>
                      </c:pt>
                      <c:pt idx="4">
                        <c:v>112</c:v>
                      </c:pt>
                      <c:pt idx="5">
                        <c:v>114</c:v>
                      </c:pt>
                    </c:numCache>
                  </c:numRef>
                </c:val>
                <c:extLst xmlns:c15="http://schemas.microsoft.com/office/drawing/2012/chart">
                  <c:ext xmlns:c16="http://schemas.microsoft.com/office/drawing/2014/chart" uri="{C3380CC4-5D6E-409C-BE32-E72D297353CC}">
                    <c16:uniqueId val="{00000011-CC68-4A5D-8E1E-1513A3267347}"/>
                  </c:ext>
                </c:extLst>
              </c15:ser>
            </c15:filteredBarSeries>
          </c:ext>
        </c:extLst>
      </c:barChart>
      <c:catAx>
        <c:axId val="917680976"/>
        <c:scaling>
          <c:orientation val="maxMin"/>
        </c:scaling>
        <c:delete val="1"/>
        <c:axPos val="r"/>
        <c:numFmt formatCode="General" sourceLinked="1"/>
        <c:majorTickMark val="none"/>
        <c:minorTickMark val="none"/>
        <c:tickLblPos val="nextTo"/>
        <c:crossAx val="917685968"/>
        <c:crosses val="autoZero"/>
        <c:auto val="1"/>
        <c:lblAlgn val="ctr"/>
        <c:lblOffset val="100"/>
        <c:noMultiLvlLbl val="0"/>
      </c:catAx>
      <c:valAx>
        <c:axId val="917685968"/>
        <c:scaling>
          <c:orientation val="maxMin"/>
          <c:max val="25"/>
        </c:scaling>
        <c:delete val="1"/>
        <c:axPos val="t"/>
        <c:numFmt formatCode="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5779623147008E-2"/>
          <c:y val="2.0630523512866757E-2"/>
          <c:w val="0.92948427870417649"/>
          <c:h val="0.94931732003776836"/>
        </c:manualLayout>
      </c:layout>
      <c:barChart>
        <c:barDir val="bar"/>
        <c:grouping val="clustered"/>
        <c:varyColors val="0"/>
        <c:ser>
          <c:idx val="1"/>
          <c:order val="1"/>
          <c:tx>
            <c:strRef>
              <c:f>Sheet1!$C$1</c:f>
              <c:strCache>
                <c:ptCount val="1"/>
                <c:pt idx="0">
                  <c:v>2019-2020</c:v>
                </c:pt>
              </c:strCache>
            </c:strRef>
          </c:tx>
          <c:spPr>
            <a:solidFill>
              <a:schemeClr val="accent2"/>
            </a:solidFill>
            <a:ln>
              <a:noFill/>
            </a:ln>
            <a:effectLst/>
          </c:spPr>
          <c:invertIfNegative val="0"/>
          <c:dPt>
            <c:idx val="0"/>
            <c:invertIfNegative val="0"/>
            <c:bubble3D val="0"/>
            <c:spPr>
              <a:solidFill>
                <a:srgbClr val="F7C860"/>
              </a:solidFill>
              <a:ln>
                <a:noFill/>
              </a:ln>
              <a:effectLst/>
            </c:spPr>
            <c:extLst>
              <c:ext xmlns:c16="http://schemas.microsoft.com/office/drawing/2014/chart" uri="{C3380CC4-5D6E-409C-BE32-E72D297353CC}">
                <c16:uniqueId val="{00000001-4B00-44E3-B448-DE6AF226D3BC}"/>
              </c:ext>
            </c:extLst>
          </c:dPt>
          <c:dPt>
            <c:idx val="1"/>
            <c:invertIfNegative val="0"/>
            <c:bubble3D val="0"/>
            <c:spPr>
              <a:solidFill>
                <a:srgbClr val="9DD766"/>
              </a:solidFill>
              <a:ln>
                <a:noFill/>
              </a:ln>
              <a:effectLst/>
            </c:spPr>
            <c:extLst>
              <c:ext xmlns:c16="http://schemas.microsoft.com/office/drawing/2014/chart" uri="{C3380CC4-5D6E-409C-BE32-E72D297353CC}">
                <c16:uniqueId val="{00000003-4B00-44E3-B448-DE6AF226D3BC}"/>
              </c:ext>
            </c:extLst>
          </c:dPt>
          <c:dPt>
            <c:idx val="2"/>
            <c:invertIfNegative val="0"/>
            <c:bubble3D val="0"/>
            <c:spPr>
              <a:solidFill>
                <a:srgbClr val="EA865A"/>
              </a:solidFill>
              <a:ln>
                <a:noFill/>
              </a:ln>
              <a:effectLst/>
            </c:spPr>
            <c:extLst>
              <c:ext xmlns:c16="http://schemas.microsoft.com/office/drawing/2014/chart" uri="{C3380CC4-5D6E-409C-BE32-E72D297353CC}">
                <c16:uniqueId val="{00000005-4B00-44E3-B448-DE6AF226D3BC}"/>
              </c:ext>
            </c:extLst>
          </c:dPt>
          <c:dPt>
            <c:idx val="3"/>
            <c:invertIfNegative val="0"/>
            <c:bubble3D val="0"/>
            <c:spPr>
              <a:solidFill>
                <a:srgbClr val="A22474"/>
              </a:solidFill>
              <a:ln>
                <a:noFill/>
              </a:ln>
              <a:effectLst/>
            </c:spPr>
            <c:extLst>
              <c:ext xmlns:c16="http://schemas.microsoft.com/office/drawing/2014/chart" uri="{C3380CC4-5D6E-409C-BE32-E72D297353CC}">
                <c16:uniqueId val="{00000007-4B00-44E3-B448-DE6AF226D3BC}"/>
              </c:ext>
            </c:extLst>
          </c:dPt>
          <c:dPt>
            <c:idx val="4"/>
            <c:invertIfNegative val="0"/>
            <c:bubble3D val="0"/>
            <c:spPr>
              <a:solidFill>
                <a:srgbClr val="259393"/>
              </a:solidFill>
              <a:ln>
                <a:noFill/>
              </a:ln>
              <a:effectLst/>
            </c:spPr>
            <c:extLst>
              <c:ext xmlns:c16="http://schemas.microsoft.com/office/drawing/2014/chart" uri="{C3380CC4-5D6E-409C-BE32-E72D297353CC}">
                <c16:uniqueId val="{00000009-4B00-44E3-B448-DE6AF226D3BC}"/>
              </c:ext>
            </c:extLst>
          </c:dPt>
          <c:dPt>
            <c:idx val="5"/>
            <c:invertIfNegative val="0"/>
            <c:bubble3D val="0"/>
            <c:spPr>
              <a:solidFill>
                <a:srgbClr val="4BA9FF"/>
              </a:solidFill>
              <a:ln>
                <a:noFill/>
              </a:ln>
              <a:effectLst/>
            </c:spPr>
            <c:extLst>
              <c:ext xmlns:c16="http://schemas.microsoft.com/office/drawing/2014/chart" uri="{C3380CC4-5D6E-409C-BE32-E72D297353CC}">
                <c16:uniqueId val="{0000000B-4B00-44E3-B448-DE6AF226D3BC}"/>
              </c:ext>
            </c:extLst>
          </c:dPt>
          <c:dLbls>
            <c:dLbl>
              <c:idx val="2"/>
              <c:dLblPos val="inEnd"/>
              <c:showLegendKey val="0"/>
              <c:showVal val="1"/>
              <c:showCatName val="0"/>
              <c:showSerName val="0"/>
              <c:showPercent val="0"/>
              <c:showBubbleSize val="0"/>
              <c:extLst>
                <c:ext xmlns:c15="http://schemas.microsoft.com/office/drawing/2012/chart" uri="{CE6537A1-D6FC-4f65-9D91-7224C49458BB}">
                  <c15:layout>
                    <c:manualLayout>
                      <c:w val="0.22123719559991972"/>
                      <c:h val="0.19538510343862875"/>
                    </c:manualLayout>
                  </c15:layout>
                </c:ext>
                <c:ext xmlns:c16="http://schemas.microsoft.com/office/drawing/2014/chart" uri="{C3380CC4-5D6E-409C-BE32-E72D297353CC}">
                  <c16:uniqueId val="{00000005-4B00-44E3-B448-DE6AF226D3BC}"/>
                </c:ext>
              </c:extLst>
            </c:dLbl>
            <c:dLbl>
              <c:idx val="3"/>
              <c:layout>
                <c:manualLayout>
                  <c:x val="-0.15727174534766772"/>
                  <c:y val="6.3449519651091919E-3"/>
                </c:manualLayout>
              </c:layout>
              <c:numFmt formatCode="0&quot;%&quot;" sourceLinked="0"/>
              <c:spPr>
                <a:noFill/>
                <a:ln>
                  <a:noFill/>
                </a:ln>
                <a:effectLst/>
              </c:spPr>
              <c:txPr>
                <a:bodyPr rot="0" spcFirstLastPara="1" vertOverflow="ellipsis" vert="horz" wrap="square" lIns="38100" tIns="19050" rIns="38100" bIns="19050" anchor="ctr" anchorCtr="0">
                  <a:no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890408884714625"/>
                      <c:h val="0.19538510343862875"/>
                    </c:manualLayout>
                  </c15:layout>
                </c:ext>
                <c:ext xmlns:c16="http://schemas.microsoft.com/office/drawing/2014/chart" uri="{C3380CC4-5D6E-409C-BE32-E72D297353CC}">
                  <c16:uniqueId val="{00000007-4B00-44E3-B448-DE6AF226D3BC}"/>
                </c:ext>
              </c:extLst>
            </c:dLbl>
            <c:dLbl>
              <c:idx val="4"/>
              <c:layout>
                <c:manualLayout>
                  <c:x val="-0.1833932021362174"/>
                  <c:y val="-1.2689404347369947E-2"/>
                </c:manualLayout>
              </c:layout>
              <c:tx>
                <c:rich>
                  <a:bodyPr rot="0" spcFirstLastPara="1" vertOverflow="ellipsis" vert="horz" wrap="square" lIns="38100" tIns="19050" rIns="38100" bIns="19050" anchor="ctr" anchorCtr="0">
                    <a:noAutofit/>
                  </a:bodyPr>
                  <a:lstStyle/>
                  <a:p>
                    <a:pPr algn="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B74BA148-576B-4FD2-8D60-B2F9D4C08C42}" type="VALUE">
                      <a:rPr lang="en-US" sz="1800">
                        <a:solidFill>
                          <a:schemeClr val="bg1"/>
                        </a:solidFill>
                      </a:rPr>
                      <a:pPr algn="r">
                        <a:defRPr sz="1800" b="1">
                          <a:solidFill>
                            <a:schemeClr val="tx1">
                              <a:lumMod val="85000"/>
                              <a:lumOff val="15000"/>
                            </a:schemeClr>
                          </a:solidFill>
                          <a:latin typeface="Calibri" panose="020F0502020204030204" pitchFamily="34" charset="0"/>
                          <a:cs typeface="Calibri" panose="020F0502020204030204" pitchFamily="34" charset="0"/>
                        </a:defRPr>
                      </a:pPr>
                      <a:t>[VALUE]</a:t>
                    </a:fld>
                    <a:endParaRPr lang="en-US"/>
                  </a:p>
                </c:rich>
              </c:tx>
              <c:numFmt formatCode="0&quot;%&quot;" sourceLinked="0"/>
              <c:spPr>
                <a:noFill/>
                <a:ln>
                  <a:noFill/>
                </a:ln>
                <a:effectLst/>
              </c:spPr>
              <c:txPr>
                <a:bodyPr rot="0" spcFirstLastPara="1" vertOverflow="ellipsis" vert="horz" wrap="square" lIns="38100" tIns="19050" rIns="38100" bIns="19050" anchor="ctr" anchorCtr="0">
                  <a:noAutofit/>
                </a:bodyPr>
                <a:lstStyle/>
                <a:p>
                  <a:pPr algn="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590837240643133"/>
                      <c:h val="0.19538510343862875"/>
                    </c:manualLayout>
                  </c15:layout>
                  <c15:dlblFieldTable/>
                  <c15:showDataLabelsRange val="0"/>
                </c:ext>
                <c:ext xmlns:c16="http://schemas.microsoft.com/office/drawing/2014/chart" uri="{C3380CC4-5D6E-409C-BE32-E72D297353CC}">
                  <c16:uniqueId val="{00000009-4B00-44E3-B448-DE6AF226D3BC}"/>
                </c:ext>
              </c:extLst>
            </c:dLbl>
            <c:dLbl>
              <c:idx val="5"/>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487178070916766"/>
                      <c:h val="0.19538510343862875"/>
                    </c:manualLayout>
                  </c15:layout>
                </c:ext>
                <c:ext xmlns:c16="http://schemas.microsoft.com/office/drawing/2014/chart" uri="{C3380CC4-5D6E-409C-BE32-E72D297353CC}">
                  <c16:uniqueId val="{0000000B-4B00-44E3-B448-DE6AF226D3BC}"/>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 Alaska Native</c:v>
                </c:pt>
                <c:pt idx="1">
                  <c:v>Native Hawaiian/Pacific Islander</c:v>
                </c:pt>
                <c:pt idx="2">
                  <c:v>Black, non-Hispanic</c:v>
                </c:pt>
                <c:pt idx="3">
                  <c:v>White, non-Hispanic</c:v>
                </c:pt>
                <c:pt idx="4">
                  <c:v>Hispanic</c:v>
                </c:pt>
                <c:pt idx="5">
                  <c:v>Asian</c:v>
                </c:pt>
              </c:strCache>
            </c:strRef>
          </c:cat>
          <c:val>
            <c:numRef>
              <c:f>Sheet1!$C$2:$C$7</c:f>
              <c:numCache>
                <c:formatCode>0</c:formatCode>
                <c:ptCount val="6"/>
                <c:pt idx="0">
                  <c:v>22</c:v>
                </c:pt>
                <c:pt idx="1">
                  <c:v>18</c:v>
                </c:pt>
                <c:pt idx="2">
                  <c:v>7</c:v>
                </c:pt>
                <c:pt idx="3">
                  <c:v>4</c:v>
                </c:pt>
                <c:pt idx="4">
                  <c:v>3</c:v>
                </c:pt>
                <c:pt idx="5">
                  <c:v>3</c:v>
                </c:pt>
              </c:numCache>
            </c:numRef>
          </c:val>
          <c:extLst>
            <c:ext xmlns:c16="http://schemas.microsoft.com/office/drawing/2014/chart" uri="{C3380CC4-5D6E-409C-BE32-E72D297353CC}">
              <c16:uniqueId val="{0000000C-4B00-44E3-B448-DE6AF226D3BC}"/>
            </c:ext>
          </c:extLst>
        </c:ser>
        <c:dLbls>
          <c:showLegendKey val="0"/>
          <c:showVal val="0"/>
          <c:showCatName val="0"/>
          <c:showSerName val="0"/>
          <c:showPercent val="0"/>
          <c:showBubbleSize val="0"/>
        </c:dLbls>
        <c:gapWidth val="10"/>
        <c:overlap val="100"/>
        <c:axId val="917680976"/>
        <c:axId val="9176859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2017-2018</c:v>
                      </c:pt>
                    </c:strCache>
                  </c:strRef>
                </c:tx>
                <c:spPr>
                  <a:solidFill>
                    <a:schemeClr val="accent1"/>
                  </a:solidFill>
                  <a:ln>
                    <a:noFill/>
                  </a:ln>
                  <a:effectLst/>
                </c:spPr>
                <c:invertIfNegative val="0"/>
                <c:dLbls>
                  <c:dLbl>
                    <c:idx val="0"/>
                    <c:tx>
                      <c:rich>
                        <a:bodyPr/>
                        <a:lstStyle/>
                        <a:p>
                          <a:fld id="{34B7A7B0-2E38-44A0-88FD-991B95B5AC3C}" type="CELLRANGE">
                            <a:rPr lang="en-US"/>
                            <a:pPr/>
                            <a:t>[CELLRANGE]</a:t>
                          </a:fld>
                          <a:endParaRPr lang="en-US"/>
                        </a:p>
                      </c:rich>
                    </c:tx>
                    <c:dLblPos val="in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D-4B00-44E3-B448-DE6AF226D3BC}"/>
                      </c:ext>
                    </c:extLst>
                  </c:dLbl>
                  <c:dLbl>
                    <c:idx val="1"/>
                    <c:tx>
                      <c:rich>
                        <a:bodyPr/>
                        <a:lstStyle/>
                        <a:p>
                          <a:fld id="{CF2C5D5F-2F33-4299-97AF-0FBC057FF135}" type="CELLRANGE">
                            <a:rPr lang="en-US"/>
                            <a:pPr/>
                            <a:t>[CELLRANGE]</a:t>
                          </a:fld>
                          <a:endParaRPr lang="en-US"/>
                        </a:p>
                      </c:rich>
                    </c:tx>
                    <c:dLblPos val="inEnd"/>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E-4B00-44E3-B448-DE6AF226D3BC}"/>
                      </c:ext>
                    </c:extLst>
                  </c:dLbl>
                  <c:dLbl>
                    <c:idx val="2"/>
                    <c:tx>
                      <c:rich>
                        <a:bodyPr/>
                        <a:lstStyle/>
                        <a:p>
                          <a:fld id="{6E47D405-2550-40B1-ABAB-3383BC44D615}"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066875"/>
                            <c:h val="0.14671874999999998"/>
                          </c:manualLayout>
                        </c15:layout>
                        <c15:dlblFieldTable/>
                        <c15:showDataLabelsRange val="1"/>
                      </c:ext>
                      <c:ext xmlns:c16="http://schemas.microsoft.com/office/drawing/2014/chart" uri="{C3380CC4-5D6E-409C-BE32-E72D297353CC}">
                        <c16:uniqueId val="{0000000F-4B00-44E3-B448-DE6AF226D3BC}"/>
                      </c:ext>
                    </c:extLst>
                  </c:dLbl>
                  <c:dLbl>
                    <c:idx val="3"/>
                    <c:tx>
                      <c:rich>
                        <a:bodyPr/>
                        <a:lstStyle/>
                        <a:p>
                          <a:fld id="{0D9E2E49-E942-4D18-9334-79B5FD366EF1}"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1293749999999997"/>
                            <c:h val="0.14671874999999998"/>
                          </c:manualLayout>
                        </c15:layout>
                        <c15:dlblFieldTable/>
                        <c15:showDataLabelsRange val="1"/>
                      </c:ext>
                      <c:ext xmlns:c16="http://schemas.microsoft.com/office/drawing/2014/chart" uri="{C3380CC4-5D6E-409C-BE32-E72D297353CC}">
                        <c16:uniqueId val="{00000010-4B00-44E3-B448-DE6AF226D3BC}"/>
                      </c:ext>
                    </c:extLst>
                  </c:dLbl>
                  <c:dLbl>
                    <c:idx val="4"/>
                    <c:tx>
                      <c:rich>
                        <a:bodyPr/>
                        <a:lstStyle/>
                        <a:p>
                          <a:fld id="{9D88878E-ADC0-486F-A3C5-858D205592E5}" type="CELLRANGE">
                            <a:rPr lang="en-US" dirty="0"/>
                            <a:pPr/>
                            <a:t>[CELLRANGE]</a:t>
                          </a:fld>
                          <a:endParaRPr lang="en-US"/>
                        </a:p>
                      </c:rich>
                    </c:tx>
                    <c:dLblPos val="inEnd"/>
                    <c:showLegendKey val="0"/>
                    <c:showVal val="0"/>
                    <c:showCatName val="0"/>
                    <c:showSerName val="0"/>
                    <c:showPercent val="0"/>
                    <c:showBubbleSize val="0"/>
                    <c:extLst>
                      <c:ext uri="{CE6537A1-D6FC-4f65-9D91-7224C49458BB}">
                        <c15:layout>
                          <c:manualLayout>
                            <c:w val="0.2066875"/>
                            <c:h val="0.14671874999999998"/>
                          </c:manualLayout>
                        </c15:layout>
                        <c15:dlblFieldTable/>
                        <c15:showDataLabelsRange val="1"/>
                      </c:ext>
                      <c:ext xmlns:c16="http://schemas.microsoft.com/office/drawing/2014/chart" uri="{C3380CC4-5D6E-409C-BE32-E72D297353CC}">
                        <c16:uniqueId val="{00000011-4B00-44E3-B448-DE6AF226D3BC}"/>
                      </c:ext>
                    </c:extLst>
                  </c:dLbl>
                  <c:dLbl>
                    <c:idx val="5"/>
                    <c:layout>
                      <c:manualLayout>
                        <c:x val="5.7408136482939636E-3"/>
                        <c:y val="1.1458200967217994E-1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1901275-9FFF-4F8F-86FB-A840EE1BE8E6}" type="CELLRANGE">
                            <a:rPr lang="en-US" sz="1600">
                              <a:solidFill>
                                <a:schemeClr val="tx1">
                                  <a:lumMod val="85000"/>
                                  <a:lumOff val="15000"/>
                                </a:schemeClr>
                              </a:solidFill>
                            </a:rPr>
                            <a:pPr>
                              <a:defRPr sz="1600" b="1">
                                <a:solidFill>
                                  <a:schemeClr val="tx1">
                                    <a:lumMod val="85000"/>
                                    <a:lumOff val="15000"/>
                                  </a:schemeClr>
                                </a:solidFill>
                                <a:latin typeface="Calibri" panose="020F0502020204030204" pitchFamily="34" charset="0"/>
                                <a:cs typeface="Calibri" panose="020F050202020403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2-4B00-44E3-B448-DE6AF226D3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0"/>
                  <c:showCatName val="0"/>
                  <c:showSerName val="0"/>
                  <c:showPercent val="0"/>
                  <c:showBubbleSize val="0"/>
                  <c:showLeaderLines val="0"/>
                  <c:extLst>
                    <c:ext uri="{CE6537A1-D6FC-4f65-9D91-7224C49458BB}">
                      <c15:showDataLabelsRange val="1"/>
                      <c15:showLeaderLines val="0"/>
                    </c:ext>
                  </c:extLst>
                </c:dLbls>
                <c:cat>
                  <c:strRef>
                    <c:extLst>
                      <c:ex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c:ext uri="{02D57815-91ED-43cb-92C2-25804820EDAC}">
                        <c15:formulaRef>
                          <c15:sqref>Sheet1!$B$2:$B$7</c15:sqref>
                        </c15:formulaRef>
                      </c:ext>
                    </c:extLst>
                    <c:numCache>
                      <c:formatCode>0</c:formatCode>
                      <c:ptCount val="6"/>
                      <c:pt idx="0">
                        <c:v>24</c:v>
                      </c:pt>
                      <c:pt idx="1">
                        <c:v>7</c:v>
                      </c:pt>
                      <c:pt idx="2">
                        <c:v>8</c:v>
                      </c:pt>
                      <c:pt idx="3">
                        <c:v>4</c:v>
                      </c:pt>
                      <c:pt idx="4">
                        <c:v>4</c:v>
                      </c:pt>
                      <c:pt idx="5">
                        <c:v>2</c:v>
                      </c:pt>
                    </c:numCache>
                  </c:numRef>
                </c:val>
                <c:extLst>
                  <c:ext uri="{02D57815-91ED-43cb-92C2-25804820EDAC}">
                    <c15:datalabelsRange>
                      <c15:f>Sheet1!$E$2:$E$7</c15:f>
                      <c15:dlblRangeCache>
                        <c:ptCount val="6"/>
                        <c:pt idx="0">
                          <c:v>22% (n=26)</c:v>
                        </c:pt>
                        <c:pt idx="1">
                          <c:v>18% (n=29)</c:v>
                        </c:pt>
                        <c:pt idx="2">
                          <c:v>7% (n=163)</c:v>
                        </c:pt>
                        <c:pt idx="3">
                          <c:v>4% (n=51)</c:v>
                        </c:pt>
                        <c:pt idx="4">
                          <c:v>3% (n=112)</c:v>
                        </c:pt>
                        <c:pt idx="5">
                          <c:v>3% (n=114)</c:v>
                        </c:pt>
                      </c15:dlblRangeCache>
                    </c15:datalabelsRange>
                  </c:ext>
                  <c:ext xmlns:c16="http://schemas.microsoft.com/office/drawing/2014/chart" uri="{C3380CC4-5D6E-409C-BE32-E72D297353CC}">
                    <c16:uniqueId val="{00000013-4B00-44E3-B448-DE6AF226D3B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2017-2018 label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14-4B00-44E3-B448-DE6AF226D3B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2019-2020 label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American Indian/ Alaska Native</c:v>
                      </c:pt>
                      <c:pt idx="1">
                        <c:v>Native Hawaiian/Pacific Islander</c:v>
                      </c:pt>
                      <c:pt idx="2">
                        <c:v>Black, non-Hispanic</c:v>
                      </c:pt>
                      <c:pt idx="3">
                        <c:v>White, non-Hispanic</c:v>
                      </c:pt>
                      <c:pt idx="4">
                        <c:v>Hispanic</c:v>
                      </c:pt>
                      <c:pt idx="5">
                        <c:v>Asian</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General</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15-4B00-44E3-B448-DE6AF226D3BC}"/>
                  </c:ext>
                </c:extLst>
              </c15:ser>
            </c15:filteredBarSeries>
          </c:ext>
        </c:extLst>
      </c:barChart>
      <c:catAx>
        <c:axId val="917680976"/>
        <c:scaling>
          <c:orientation val="maxMin"/>
        </c:scaling>
        <c:delete val="1"/>
        <c:axPos val="l"/>
        <c:numFmt formatCode="General" sourceLinked="1"/>
        <c:majorTickMark val="none"/>
        <c:minorTickMark val="none"/>
        <c:tickLblPos val="nextTo"/>
        <c:crossAx val="917685968"/>
        <c:crosses val="autoZero"/>
        <c:auto val="1"/>
        <c:lblAlgn val="ctr"/>
        <c:lblOffset val="100"/>
        <c:noMultiLvlLbl val="0"/>
      </c:catAx>
      <c:valAx>
        <c:axId val="917685968"/>
        <c:scaling>
          <c:orientation val="minMax"/>
        </c:scaling>
        <c:delete val="1"/>
        <c:axPos val="t"/>
        <c:numFmt formatCode="0" sourceLinked="1"/>
        <c:majorTickMark val="out"/>
        <c:minorTickMark val="none"/>
        <c:tickLblPos val="nextTo"/>
        <c:crossAx val="9176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20920938586739"/>
          <c:y val="0.10956372205753304"/>
          <c:w val="0.74607904620728338"/>
          <c:h val="0.78606286160746508"/>
        </c:manualLayout>
      </c:layout>
      <c:lineChart>
        <c:grouping val="standard"/>
        <c:varyColors val="0"/>
        <c:ser>
          <c:idx val="1"/>
          <c:order val="0"/>
          <c:tx>
            <c:v>usb</c:v>
          </c:tx>
          <c:spPr>
            <a:ln w="31750" cap="rnd">
              <a:solidFill>
                <a:srgbClr val="9A4E9E"/>
              </a:solidFill>
              <a:round/>
            </a:ln>
            <a:effectLst/>
          </c:spPr>
          <c:marker>
            <c:symbol val="circle"/>
            <c:size val="5"/>
            <c:spPr>
              <a:noFill/>
              <a:ln w="9525">
                <a:noFill/>
              </a:ln>
              <a:effectLst/>
            </c:spPr>
          </c:marker>
          <c:dLbls>
            <c:delete val="1"/>
          </c:dLbls>
          <c:cat>
            <c:numRef>
              <c:f>usborn_merged_updated!$A$2:$A$11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usborn_merged_updated!$F$12:$F$21</c:f>
              <c:numCache>
                <c:formatCode>General</c:formatCode>
                <c:ptCount val="10"/>
                <c:pt idx="0">
                  <c:v>1.4666210291497399</c:v>
                </c:pt>
                <c:pt idx="1">
                  <c:v>1.3438097539292262</c:v>
                </c:pt>
                <c:pt idx="2">
                  <c:v>1.2237750805791383</c:v>
                </c:pt>
                <c:pt idx="3">
                  <c:v>1.1410019577658328</c:v>
                </c:pt>
                <c:pt idx="4">
                  <c:v>1.1408923179406303</c:v>
                </c:pt>
                <c:pt idx="5">
                  <c:v>1.0462796024207166</c:v>
                </c:pt>
                <c:pt idx="6">
                  <c:v>0.9632296615077649</c:v>
                </c:pt>
                <c:pt idx="7">
                  <c:v>0.95008416446375388</c:v>
                </c:pt>
                <c:pt idx="8">
                  <c:v>0.90570924850822787</c:v>
                </c:pt>
                <c:pt idx="9">
                  <c:v>0.71850208707231988</c:v>
                </c:pt>
              </c:numCache>
            </c:numRef>
          </c:val>
          <c:smooth val="0"/>
          <c:extLst>
            <c:ext xmlns:c16="http://schemas.microsoft.com/office/drawing/2014/chart" uri="{C3380CC4-5D6E-409C-BE32-E72D297353CC}">
              <c16:uniqueId val="{00000001-D1F3-492D-8F79-876748A5674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3"/>
        <c:noMultiLvlLbl val="0"/>
      </c:catAx>
      <c:valAx>
        <c:axId val="1977258991"/>
        <c:scaling>
          <c:orientation val="minMax"/>
          <c:max val="2"/>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b="1" dirty="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layout>
            <c:manualLayout>
              <c:xMode val="edge"/>
              <c:yMode val="edge"/>
              <c:x val="3.01082918874509E-2"/>
              <c:y val="0.1708168271687498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Column1</c:v>
                </c:pt>
              </c:strCache>
            </c:strRef>
          </c:tx>
          <c:spPr>
            <a:solidFill>
              <a:srgbClr val="005DAA"/>
            </a:solidFill>
            <a:ln w="3175">
              <a:solidFill>
                <a:srgbClr val="FFFFFF"/>
              </a:solidFill>
            </a:ln>
            <a:effectLst/>
          </c:spPr>
          <c:dPt>
            <c:idx val="0"/>
            <c:bubble3D val="0"/>
            <c:spPr>
              <a:solidFill>
                <a:srgbClr val="9A4E9E"/>
              </a:solidFill>
              <a:ln w="3175">
                <a:solidFill>
                  <a:srgbClr val="FFFFFF"/>
                </a:solidFill>
              </a:ln>
              <a:effectLst/>
            </c:spPr>
            <c:extLst>
              <c:ext xmlns:c16="http://schemas.microsoft.com/office/drawing/2014/chart" uri="{C3380CC4-5D6E-409C-BE32-E72D297353CC}">
                <c16:uniqueId val="{00000001-0CC7-4C57-8D1A-8039F323973A}"/>
              </c:ext>
            </c:extLst>
          </c:dPt>
          <c:dPt>
            <c:idx val="1"/>
            <c:bubble3D val="0"/>
            <c:spPr>
              <a:solidFill>
                <a:srgbClr val="005DAA"/>
              </a:solidFill>
              <a:ln w="3175">
                <a:solidFill>
                  <a:srgbClr val="FFFFFF"/>
                </a:solidFill>
              </a:ln>
              <a:effectLst/>
            </c:spPr>
            <c:extLst>
              <c:ext xmlns:c16="http://schemas.microsoft.com/office/drawing/2014/chart" uri="{C3380CC4-5D6E-409C-BE32-E72D297353CC}">
                <c16:uniqueId val="{00000003-0CC7-4C57-8D1A-8039F323973A}"/>
              </c:ext>
            </c:extLst>
          </c:dPt>
          <c:dPt>
            <c:idx val="2"/>
            <c:bubble3D val="0"/>
            <c:spPr>
              <a:solidFill>
                <a:srgbClr val="9A4E9E"/>
              </a:solidFill>
              <a:ln w="3175">
                <a:solidFill>
                  <a:srgbClr val="FFFFFF"/>
                </a:solid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solidFill>
                  <a:srgbClr val="FFFFFF"/>
                </a:solid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solidFill>
                  <a:srgbClr val="FFFFFF"/>
                </a:solid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solidFill>
                  <a:srgbClr val="FFFFFF"/>
                </a:solid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solidFill>
                  <a:srgbClr val="FFFFFF"/>
                </a:solid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solidFill>
                  <a:srgbClr val="FFFFFF"/>
                </a:solidFill>
              </a:ln>
              <a:effectLst/>
            </c:spPr>
            <c:extLst>
              <c:ext xmlns:c16="http://schemas.microsoft.com/office/drawing/2014/chart" uri="{C3380CC4-5D6E-409C-BE32-E72D297353CC}">
                <c16:uniqueId val="{0000000F-0CC7-4C57-8D1A-8039F323973A}"/>
              </c:ext>
            </c:extLst>
          </c:dPt>
          <c:dLbls>
            <c:dLbl>
              <c:idx val="0"/>
              <c:layout>
                <c:manualLayout>
                  <c:x val="-7.5934066258045024E-2"/>
                  <c:y val="0.1633930880267985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7-4C57-8D1A-8039F323973A}"/>
                </c:ext>
              </c:extLst>
            </c:dLbl>
            <c:dLbl>
              <c:idx val="1"/>
              <c:layout>
                <c:manualLayout>
                  <c:x val="8.1283064688334322E-2"/>
                  <c:y val="-0.3292871696536757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7-4C57-8D1A-8039F323973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5-0CC7-4C57-8D1A-8039F323973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7-0CC7-4C57-8D1A-8039F323973A}"/>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9-0CC7-4C57-8D1A-8039F323973A}"/>
                </c:ext>
              </c:extLst>
            </c:dLbl>
            <c:dLbl>
              <c:idx val="5"/>
              <c:numFmt formatCode="0%" sourceLinked="0"/>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24429092847423867"/>
                      <c:h val="0.16560426711105478"/>
                    </c:manualLayout>
                  </c15:layout>
                </c:ext>
                <c:ext xmlns:c16="http://schemas.microsoft.com/office/drawing/2014/chart" uri="{C3380CC4-5D6E-409C-BE32-E72D297353CC}">
                  <c16:uniqueId val="{0000000B-0CC7-4C57-8D1A-8039F323973A}"/>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D-0CC7-4C57-8D1A-8039F323973A}"/>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F-0CC7-4C57-8D1A-8039F32397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rgbClr val="FFFFFF"/>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2"/>
                <c:pt idx="0">
                  <c:v>U.S.-born</c:v>
                </c:pt>
                <c:pt idx="1">
                  <c:v>Non-U.S.–born</c:v>
                </c:pt>
              </c:strCache>
            </c:strRef>
          </c:cat>
          <c:val>
            <c:numRef>
              <c:f>Sheet1!$B$2:$B$9</c:f>
              <c:numCache>
                <c:formatCode>General</c:formatCode>
                <c:ptCount val="8"/>
                <c:pt idx="0">
                  <c:v>0.28100000000000003</c:v>
                </c:pt>
                <c:pt idx="1">
                  <c:v>0.71499999999999997</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Sheet1!$A$2:$A$9</c15:sqref>
                        </c15:formulaRef>
                      </c:ext>
                    </c:extLst>
                    <c:strCache>
                      <c:ptCount val="2"/>
                      <c:pt idx="0">
                        <c:v>U.S.-born</c:v>
                      </c:pt>
                      <c:pt idx="1">
                        <c:v>Non-U.S.–born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Sheet2!$A$3:$A$9</cx:f>
        <cx:lvl ptCount="7">
          <cx:pt idx="0">Honduras</cx:pt>
          <cx:pt idx="1">Guatemala</cx:pt>
          <cx:pt idx="2">China</cx:pt>
          <cx:pt idx="3">Vietnam</cx:pt>
          <cx:pt idx="4">India</cx:pt>
          <cx:pt idx="5">Philippines</cx:pt>
          <cx:pt idx="6">Mexico</cx:pt>
        </cx:lvl>
      </cx:strDim>
      <cx:numDim type="size">
        <cx:f>Sheet2!$B$3:$B$9</cx:f>
        <cx:lvl ptCount="7" formatCode="0%">
          <cx:pt idx="0">0.029999999999999999</cx:pt>
          <cx:pt idx="1">0.033000000000000002</cx:pt>
          <cx:pt idx="2">0.050900000000000001</cx:pt>
          <cx:pt idx="3">0.082100000000000006</cx:pt>
          <cx:pt idx="4">0.1036</cx:pt>
          <cx:pt idx="5">0.12479999999999999</cx:pt>
          <cx:pt idx="6">0.1804</cx:pt>
        </cx:lvl>
      </cx:numDim>
    </cx:data>
  </cx:chartData>
  <cx:chart>
    <cx:plotArea>
      <cx:plotAreaRegion>
        <cx:series layoutId="treemap" uniqueId="{68EE2ACC-A27B-4B68-87E9-B8EC151BC682}">
          <cx:dataLabels pos="ctr">
            <cx:txPr>
              <a:bodyPr spcFirstLastPara="1" vertOverflow="ellipsis" horzOverflow="overflow" wrap="square" lIns="0" tIns="0" rIns="0" bIns="0" anchor="ctr" anchorCtr="1"/>
              <a:lstStyle/>
              <a:p>
                <a:pPr algn="l" rtl="0">
                  <a:defRPr sz="1600"/>
                </a:pPr>
                <a:endParaRPr lang="en-US" sz="1600" b="1" i="0" u="none" strike="noStrike" baseline="0">
                  <a:solidFill>
                    <a:sysClr val="window" lastClr="FFFFFF"/>
                  </a:solidFill>
                  <a:latin typeface="Calibri" panose="020F0502020204030204"/>
                </a:endParaRPr>
              </a:p>
            </cx:txPr>
            <cx:visibility seriesName="0" categoryName="1" value="1"/>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0.10697</cdr:x>
      <cdr:y>0.70689</cdr:y>
    </cdr:from>
    <cdr:to>
      <cdr:x>0.96938</cdr:x>
      <cdr:y>0.77901</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913177" y="3439357"/>
          <a:ext cx="7362185" cy="350896"/>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~330 cases or &lt;1 case per 1,000,000 population</a:t>
          </a:r>
        </a:p>
      </cdr:txBody>
    </cdr:sp>
  </cdr:relSizeAnchor>
</c:userShapes>
</file>

<file path=ppt/drawings/drawing10.xml><?xml version="1.0" encoding="utf-8"?>
<c:userShapes xmlns:c="http://schemas.openxmlformats.org/drawingml/2006/chart">
  <cdr:relSizeAnchor xmlns:cdr="http://schemas.openxmlformats.org/drawingml/2006/chartDrawing">
    <cdr:from>
      <cdr:x>0.45504</cdr:x>
      <cdr:y>0.91254</cdr:y>
    </cdr:from>
    <cdr:to>
      <cdr:x>0.57961</cdr:x>
      <cdr:y>0.99962</cdr:y>
    </cdr:to>
    <cdr:sp macro="" textlink="">
      <cdr:nvSpPr>
        <cdr:cNvPr id="2" name="TextBox 1"/>
        <cdr:cNvSpPr txBox="1"/>
      </cdr:nvSpPr>
      <cdr:spPr>
        <a:xfrm xmlns:a="http://schemas.openxmlformats.org/drawingml/2006/main">
          <a:off x="2758513" y="3638233"/>
          <a:ext cx="755154" cy="347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11.xml><?xml version="1.0" encoding="utf-8"?>
<c:userShapes xmlns:c="http://schemas.openxmlformats.org/drawingml/2006/chart">
  <cdr:relSizeAnchor xmlns:cdr="http://schemas.openxmlformats.org/drawingml/2006/chartDrawing">
    <cdr:from>
      <cdr:x>0.5</cdr:x>
      <cdr:y>0.88264</cdr:y>
    </cdr:from>
    <cdr:to>
      <cdr:x>0.60861</cdr:x>
      <cdr:y>0.9812</cdr:y>
    </cdr:to>
    <cdr:sp macro="" textlink="">
      <cdr:nvSpPr>
        <cdr:cNvPr id="2" name="TextBox 1">
          <a:extLst xmlns:a="http://schemas.openxmlformats.org/drawingml/2006/main">
            <a:ext uri="{FF2B5EF4-FFF2-40B4-BE49-F238E27FC236}">
              <a16:creationId xmlns:a16="http://schemas.microsoft.com/office/drawing/2014/main" id="{49C49EE5-B29F-4D7B-B570-20F9DB9D134E}"/>
            </a:ext>
          </a:extLst>
        </cdr:cNvPr>
        <cdr:cNvSpPr txBox="1"/>
      </cdr:nvSpPr>
      <cdr:spPr>
        <a:xfrm xmlns:a="http://schemas.openxmlformats.org/drawingml/2006/main">
          <a:off x="3347694" y="3414764"/>
          <a:ext cx="727192" cy="381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12.xml><?xml version="1.0" encoding="utf-8"?>
<c:userShapes xmlns:c="http://schemas.openxmlformats.org/drawingml/2006/chart">
  <cdr:relSizeAnchor xmlns:cdr="http://schemas.openxmlformats.org/drawingml/2006/chartDrawing">
    <cdr:from>
      <cdr:x>0.35481</cdr:x>
      <cdr:y>0.87987</cdr:y>
    </cdr:from>
    <cdr:to>
      <cdr:x>0.5</cdr:x>
      <cdr:y>0.956</cdr:y>
    </cdr:to>
    <cdr:sp macro="" textlink="">
      <cdr:nvSpPr>
        <cdr:cNvPr id="2" name="TextBox 1">
          <a:extLst xmlns:a="http://schemas.openxmlformats.org/drawingml/2006/main">
            <a:ext uri="{FF2B5EF4-FFF2-40B4-BE49-F238E27FC236}">
              <a16:creationId xmlns:a16="http://schemas.microsoft.com/office/drawing/2014/main" id="{49C49EE5-B29F-4D7B-B570-20F9DB9D134E}"/>
            </a:ext>
          </a:extLst>
        </cdr:cNvPr>
        <cdr:cNvSpPr txBox="1"/>
      </cdr:nvSpPr>
      <cdr:spPr>
        <a:xfrm xmlns:a="http://schemas.openxmlformats.org/drawingml/2006/main">
          <a:off x="1769590" y="3195397"/>
          <a:ext cx="724126" cy="276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13.xml><?xml version="1.0" encoding="utf-8"?>
<c:userShapes xmlns:c="http://schemas.openxmlformats.org/drawingml/2006/chart">
  <cdr:relSizeAnchor xmlns:cdr="http://schemas.openxmlformats.org/drawingml/2006/chartDrawing">
    <cdr:from>
      <cdr:x>0.28254</cdr:x>
      <cdr:y>0.88141</cdr:y>
    </cdr:from>
    <cdr:to>
      <cdr:x>0.43749</cdr:x>
      <cdr:y>0.95359</cdr:y>
    </cdr:to>
    <cdr:sp macro="" textlink="">
      <cdr:nvSpPr>
        <cdr:cNvPr id="2" name="TextBox 1">
          <a:extLst xmlns:a="http://schemas.openxmlformats.org/drawingml/2006/main">
            <a:ext uri="{FF2B5EF4-FFF2-40B4-BE49-F238E27FC236}">
              <a16:creationId xmlns:a16="http://schemas.microsoft.com/office/drawing/2014/main" id="{49C49EE5-B29F-4D7B-B570-20F9DB9D134E}"/>
            </a:ext>
          </a:extLst>
        </cdr:cNvPr>
        <cdr:cNvSpPr txBox="1"/>
      </cdr:nvSpPr>
      <cdr:spPr>
        <a:xfrm xmlns:a="http://schemas.openxmlformats.org/drawingml/2006/main">
          <a:off x="1483877" y="3203392"/>
          <a:ext cx="813789" cy="262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14.xml><?xml version="1.0" encoding="utf-8"?>
<c:userShapes xmlns:c="http://schemas.openxmlformats.org/drawingml/2006/chart">
  <cdr:relSizeAnchor xmlns:cdr="http://schemas.openxmlformats.org/drawingml/2006/chartDrawing">
    <cdr:from>
      <cdr:x>0.43919</cdr:x>
      <cdr:y>0.9036</cdr:y>
    </cdr:from>
    <cdr:to>
      <cdr:x>0.52022</cdr:x>
      <cdr:y>0.99081</cdr:y>
    </cdr:to>
    <cdr:sp macro="" textlink="">
      <cdr:nvSpPr>
        <cdr:cNvPr id="2" name="TextBox 1"/>
        <cdr:cNvSpPr txBox="1"/>
      </cdr:nvSpPr>
      <cdr:spPr>
        <a:xfrm xmlns:a="http://schemas.openxmlformats.org/drawingml/2006/main">
          <a:off x="3834110" y="3786827"/>
          <a:ext cx="707389" cy="365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15.xml><?xml version="1.0" encoding="utf-8"?>
<c:userShapes xmlns:c="http://schemas.openxmlformats.org/drawingml/2006/chart">
  <cdr:relSizeAnchor xmlns:cdr="http://schemas.openxmlformats.org/drawingml/2006/chartDrawing">
    <cdr:from>
      <cdr:x>0.61257</cdr:x>
      <cdr:y>0.19651</cdr:y>
    </cdr:from>
    <cdr:to>
      <cdr:x>0.63834</cdr:x>
      <cdr:y>0.25931</cdr:y>
    </cdr:to>
    <cdr:sp macro="" textlink="">
      <cdr:nvSpPr>
        <cdr:cNvPr id="2" name="TextBox 1">
          <a:extLst xmlns:a="http://schemas.openxmlformats.org/drawingml/2006/main">
            <a:ext uri="{FF2B5EF4-FFF2-40B4-BE49-F238E27FC236}">
              <a16:creationId xmlns:a16="http://schemas.microsoft.com/office/drawing/2014/main" id="{48FF3E58-4EE4-4FFC-AD81-F2BF47F106DA}"/>
            </a:ext>
          </a:extLst>
        </cdr:cNvPr>
        <cdr:cNvSpPr txBox="1"/>
      </cdr:nvSpPr>
      <cdr:spPr>
        <a:xfrm xmlns:a="http://schemas.openxmlformats.org/drawingml/2006/main">
          <a:off x="4989110" y="656681"/>
          <a:ext cx="209863" cy="2098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0.59785</cdr:x>
      <cdr:y>0.25931</cdr:y>
    </cdr:from>
    <cdr:to>
      <cdr:x>0.62361</cdr:x>
      <cdr:y>0.32211</cdr:y>
    </cdr:to>
    <cdr:sp macro="" textlink="">
      <cdr:nvSpPr>
        <cdr:cNvPr id="3" name="TextBox 2">
          <a:extLst xmlns:a="http://schemas.openxmlformats.org/drawingml/2006/main">
            <a:ext uri="{FF2B5EF4-FFF2-40B4-BE49-F238E27FC236}">
              <a16:creationId xmlns:a16="http://schemas.microsoft.com/office/drawing/2014/main" id="{1260BB40-4310-4EBA-9EEF-14FF15029C90}"/>
            </a:ext>
          </a:extLst>
        </cdr:cNvPr>
        <cdr:cNvSpPr txBox="1"/>
      </cdr:nvSpPr>
      <cdr:spPr>
        <a:xfrm xmlns:a="http://schemas.openxmlformats.org/drawingml/2006/main">
          <a:off x="4869189" y="866543"/>
          <a:ext cx="209862" cy="209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0.45586</cdr:x>
      <cdr:y>0.89646</cdr:y>
    </cdr:from>
    <cdr:to>
      <cdr:x>0.57078</cdr:x>
      <cdr:y>0.97053</cdr:y>
    </cdr:to>
    <cdr:sp macro="" textlink="">
      <cdr:nvSpPr>
        <cdr:cNvPr id="2" name="TextBox 1"/>
        <cdr:cNvSpPr txBox="1"/>
      </cdr:nvSpPr>
      <cdr:spPr>
        <a:xfrm xmlns:a="http://schemas.openxmlformats.org/drawingml/2006/main">
          <a:off x="4101931" y="3647173"/>
          <a:ext cx="1034076" cy="301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17.xml><?xml version="1.0" encoding="utf-8"?>
<c:userShapes xmlns:c="http://schemas.openxmlformats.org/drawingml/2006/chart">
  <cdr:relSizeAnchor xmlns:cdr="http://schemas.openxmlformats.org/drawingml/2006/chartDrawing">
    <cdr:from>
      <cdr:x>0.48488</cdr:x>
      <cdr:y>0.88851</cdr:y>
    </cdr:from>
    <cdr:to>
      <cdr:x>0.59383</cdr:x>
      <cdr:y>0.97233</cdr:y>
    </cdr:to>
    <cdr:sp macro="" textlink="">
      <cdr:nvSpPr>
        <cdr:cNvPr id="2" name="TextBox 1">
          <a:extLst xmlns:a="http://schemas.openxmlformats.org/drawingml/2006/main">
            <a:ext uri="{FF2B5EF4-FFF2-40B4-BE49-F238E27FC236}">
              <a16:creationId xmlns:a16="http://schemas.microsoft.com/office/drawing/2014/main" id="{19297482-64E9-4713-9BCC-FF2DD602B330}"/>
            </a:ext>
          </a:extLst>
        </cdr:cNvPr>
        <cdr:cNvSpPr txBox="1"/>
      </cdr:nvSpPr>
      <cdr:spPr>
        <a:xfrm xmlns:a="http://schemas.openxmlformats.org/drawingml/2006/main">
          <a:off x="4129922" y="3863093"/>
          <a:ext cx="927972" cy="3644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18.xml><?xml version="1.0" encoding="utf-8"?>
<c:userShapes xmlns:c="http://schemas.openxmlformats.org/drawingml/2006/chart">
  <cdr:relSizeAnchor xmlns:cdr="http://schemas.openxmlformats.org/drawingml/2006/chartDrawing">
    <cdr:from>
      <cdr:x>0.4735</cdr:x>
      <cdr:y>0.89735</cdr:y>
    </cdr:from>
    <cdr:to>
      <cdr:x>0.56808</cdr:x>
      <cdr:y>0.98927</cdr:y>
    </cdr:to>
    <cdr:sp macro="" textlink="">
      <cdr:nvSpPr>
        <cdr:cNvPr id="2" name="TextBox 1"/>
        <cdr:cNvSpPr txBox="1"/>
      </cdr:nvSpPr>
      <cdr:spPr>
        <a:xfrm xmlns:a="http://schemas.openxmlformats.org/drawingml/2006/main">
          <a:off x="4091626" y="3377689"/>
          <a:ext cx="817295" cy="345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rgbClr val="262626"/>
              </a:solidFill>
              <a:latin typeface="Calibri" panose="020F0502020204030204" pitchFamily="34" charset="0"/>
            </a:rPr>
            <a:t>Year</a:t>
          </a:r>
        </a:p>
      </cdr:txBody>
    </cdr:sp>
  </cdr:relSizeAnchor>
</c:userShapes>
</file>

<file path=ppt/drawings/drawing19.xml><?xml version="1.0" encoding="utf-8"?>
<c:userShapes xmlns:c="http://schemas.openxmlformats.org/drawingml/2006/chart">
  <cdr:relSizeAnchor xmlns:cdr="http://schemas.openxmlformats.org/drawingml/2006/chartDrawing">
    <cdr:from>
      <cdr:x>0.71495</cdr:x>
      <cdr:y>0.37191</cdr:y>
    </cdr:from>
    <cdr:to>
      <cdr:x>0.86495</cdr:x>
      <cdr:y>0.59691</cdr:y>
    </cdr:to>
    <cdr:sp macro="" textlink="">
      <cdr:nvSpPr>
        <cdr:cNvPr id="2" name="TextBox 1">
          <a:extLst xmlns:a="http://schemas.openxmlformats.org/drawingml/2006/main">
            <a:ext uri="{FF2B5EF4-FFF2-40B4-BE49-F238E27FC236}">
              <a16:creationId xmlns:a16="http://schemas.microsoft.com/office/drawing/2014/main" id="{F7D0DF44-8993-46DB-9398-0C65DE92129C}"/>
            </a:ext>
          </a:extLst>
        </cdr:cNvPr>
        <cdr:cNvSpPr txBox="1"/>
      </cdr:nvSpPr>
      <cdr:spPr>
        <a:xfrm xmlns:a="http://schemas.openxmlformats.org/drawingml/2006/main">
          <a:off x="4358326" y="15114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0.05548</cdr:x>
      <cdr:y>0.34566</cdr:y>
    </cdr:from>
    <cdr:to>
      <cdr:x>0.30224</cdr:x>
      <cdr:y>0.53041</cdr:y>
    </cdr:to>
    <cdr:sp macro="" textlink="">
      <cdr:nvSpPr>
        <cdr:cNvPr id="3" name="TextBox 2">
          <a:extLst xmlns:a="http://schemas.openxmlformats.org/drawingml/2006/main">
            <a:ext uri="{FF2B5EF4-FFF2-40B4-BE49-F238E27FC236}">
              <a16:creationId xmlns:a16="http://schemas.microsoft.com/office/drawing/2014/main" id="{2EDAE90D-F01E-4FEA-B139-F146205E6260}"/>
            </a:ext>
          </a:extLst>
        </cdr:cNvPr>
        <cdr:cNvSpPr txBox="1"/>
      </cdr:nvSpPr>
      <cdr:spPr>
        <a:xfrm xmlns:a="http://schemas.openxmlformats.org/drawingml/2006/main">
          <a:off x="478370" y="1385737"/>
          <a:ext cx="2127847" cy="7406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b="1" dirty="0">
              <a:solidFill>
                <a:schemeClr val="tx1">
                  <a:lumMod val="85000"/>
                  <a:lumOff val="15000"/>
                </a:schemeClr>
              </a:solidFill>
              <a:latin typeface="Calibri" panose="020F0502020204030204" pitchFamily="34" charset="0"/>
            </a:rPr>
            <a:t>U.S.-born parents/guardians*</a:t>
          </a:r>
        </a:p>
      </cdr:txBody>
    </cdr:sp>
  </cdr:relSizeAnchor>
  <cdr:relSizeAnchor xmlns:cdr="http://schemas.openxmlformats.org/drawingml/2006/chartDrawing">
    <cdr:from>
      <cdr:x>0.15838</cdr:x>
      <cdr:y>0.03251</cdr:y>
    </cdr:from>
    <cdr:to>
      <cdr:x>0.44868</cdr:x>
      <cdr:y>0.22118</cdr:y>
    </cdr:to>
    <cdr:sp macro="" textlink="">
      <cdr:nvSpPr>
        <cdr:cNvPr id="4" name="TextBox 3">
          <a:extLst xmlns:a="http://schemas.openxmlformats.org/drawingml/2006/main">
            <a:ext uri="{FF2B5EF4-FFF2-40B4-BE49-F238E27FC236}">
              <a16:creationId xmlns:a16="http://schemas.microsoft.com/office/drawing/2014/main" id="{20492058-9064-4A32-91EA-FE2D3D9AB102}"/>
            </a:ext>
          </a:extLst>
        </cdr:cNvPr>
        <cdr:cNvSpPr txBox="1"/>
      </cdr:nvSpPr>
      <cdr:spPr>
        <a:xfrm xmlns:a="http://schemas.openxmlformats.org/drawingml/2006/main">
          <a:off x="1338690" y="126235"/>
          <a:ext cx="2453634" cy="732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b="1" dirty="0">
              <a:solidFill>
                <a:schemeClr val="tx1">
                  <a:lumMod val="85000"/>
                  <a:lumOff val="15000"/>
                </a:schemeClr>
              </a:solidFill>
              <a:latin typeface="Calibri" panose="020F0502020204030204" pitchFamily="34" charset="0"/>
            </a:rPr>
            <a:t>Parents/guardians with unknown origin</a:t>
          </a:r>
        </a:p>
      </cdr:txBody>
    </cdr:sp>
  </cdr:relSizeAnchor>
  <cdr:relSizeAnchor xmlns:cdr="http://schemas.openxmlformats.org/drawingml/2006/chartDrawing">
    <cdr:from>
      <cdr:x>0.71446</cdr:x>
      <cdr:y>0.37629</cdr:y>
    </cdr:from>
    <cdr:to>
      <cdr:x>0.97108</cdr:x>
      <cdr:y>0.55026</cdr:y>
    </cdr:to>
    <cdr:sp macro="" textlink="">
      <cdr:nvSpPr>
        <cdr:cNvPr id="5" name="TextBox 4">
          <a:extLst xmlns:a="http://schemas.openxmlformats.org/drawingml/2006/main">
            <a:ext uri="{FF2B5EF4-FFF2-40B4-BE49-F238E27FC236}">
              <a16:creationId xmlns:a16="http://schemas.microsoft.com/office/drawing/2014/main" id="{4FE7DF22-6434-4ADC-AEA2-88CD9E82A664}"/>
            </a:ext>
          </a:extLst>
        </cdr:cNvPr>
        <cdr:cNvSpPr txBox="1"/>
      </cdr:nvSpPr>
      <cdr:spPr>
        <a:xfrm xmlns:a="http://schemas.openxmlformats.org/drawingml/2006/main">
          <a:off x="6160814" y="1508521"/>
          <a:ext cx="2212835" cy="697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b="1" dirty="0">
              <a:solidFill>
                <a:schemeClr val="tx1">
                  <a:lumMod val="85000"/>
                  <a:lumOff val="15000"/>
                </a:schemeClr>
              </a:solidFill>
              <a:latin typeface="Calibri" panose="020F0502020204030204" pitchFamily="34" charset="0"/>
            </a:rPr>
            <a:t>Non-U.S.–born parents/guardians†</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0.4883</cdr:x>
      <cdr:y>0.88712</cdr:y>
    </cdr:from>
    <cdr:to>
      <cdr:x>0.58241</cdr:x>
      <cdr:y>1</cdr:y>
    </cdr:to>
    <cdr:sp macro="" textlink="">
      <cdr:nvSpPr>
        <cdr:cNvPr id="2" name="TextBox 1">
          <a:extLst xmlns:a="http://schemas.openxmlformats.org/drawingml/2006/main">
            <a:ext uri="{FF2B5EF4-FFF2-40B4-BE49-F238E27FC236}">
              <a16:creationId xmlns:a16="http://schemas.microsoft.com/office/drawing/2014/main" id="{D40A3E5F-33D2-42F3-ADA9-FCC233C1020A}"/>
            </a:ext>
          </a:extLst>
        </cdr:cNvPr>
        <cdr:cNvSpPr txBox="1"/>
      </cdr:nvSpPr>
      <cdr:spPr>
        <a:xfrm xmlns:a="http://schemas.openxmlformats.org/drawingml/2006/main">
          <a:off x="4114692" y="3711720"/>
          <a:ext cx="793027" cy="472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21.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rgbClr val="3F3F3F"/>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0.87177</cdr:y>
    </cdr:from>
    <cdr:to>
      <cdr:x>0.49429</cdr:x>
      <cdr:y>0.97737</cdr:y>
    </cdr:to>
    <cdr:sp macro="" textlink="">
      <cdr:nvSpPr>
        <cdr:cNvPr id="2" name="TextBox 6">
          <a:extLst xmlns:a="http://schemas.openxmlformats.org/drawingml/2006/main">
            <a:ext uri="{FF2B5EF4-FFF2-40B4-BE49-F238E27FC236}">
              <a16:creationId xmlns:a16="http://schemas.microsoft.com/office/drawing/2014/main" id="{FEC11A40-CAA7-4E22-80A5-CF082D25B70B}"/>
            </a:ext>
          </a:extLst>
        </cdr:cNvPr>
        <cdr:cNvSpPr txBox="1"/>
      </cdr:nvSpPr>
      <cdr:spPr>
        <a:xfrm xmlns:a="http://schemas.openxmlformats.org/drawingml/2006/main">
          <a:off x="0" y="3557057"/>
          <a:ext cx="4319382" cy="430887"/>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xmlns:a="http://schemas.openxmlformats.org/drawingml/2006/main">
          <a:pPr>
            <a:buFont typeface="Arial" pitchFamily="34" charset="0"/>
            <a:buNone/>
          </a:pPr>
          <a:r>
            <a:rPr lang="en-US" baseline="30000" dirty="0">
              <a:solidFill>
                <a:schemeClr val="tx1"/>
              </a:solidFill>
              <a:latin typeface="Calibri" panose="020F0502020204030204" pitchFamily="34" charset="0"/>
            </a:rPr>
            <a:t>*</a:t>
          </a:r>
          <a:r>
            <a:rPr lang="en-US" dirty="0">
              <a:latin typeface="Calibri" panose="020F0502020204030204" pitchFamily="34" charset="0"/>
            </a:rPr>
            <a:t>In persons a</a:t>
          </a:r>
          <a:r>
            <a:rPr lang="en-US" dirty="0">
              <a:solidFill>
                <a:schemeClr val="tx1"/>
              </a:solidFill>
              <a:latin typeface="Calibri" panose="020F0502020204030204" pitchFamily="34" charset="0"/>
            </a:rPr>
            <a:t>live at diagnosis</a:t>
          </a:r>
        </a:p>
        <a:p xmlns:a="http://schemas.openxmlformats.org/drawingml/2006/main">
          <a:pPr>
            <a:buFont typeface="Arial" pitchFamily="34" charset="0"/>
            <a:buNone/>
          </a:pPr>
          <a:r>
            <a:rPr lang="en-US" baseline="30000" dirty="0">
              <a:solidFill>
                <a:schemeClr val="tx1"/>
              </a:solidFill>
              <a:latin typeface="Calibri" panose="020F0502020204030204" pitchFamily="34" charset="0"/>
            </a:rPr>
            <a:t>†</a:t>
          </a:r>
          <a:r>
            <a:rPr lang="en-US" dirty="0">
              <a:solidFill>
                <a:schemeClr val="tx1"/>
              </a:solidFill>
              <a:latin typeface="Calibri" panose="020F0502020204030204" pitchFamily="34" charset="0"/>
            </a:rPr>
            <a:t>HRZE=isoniazid, rifampin, pyrazinamide, and ethambutol</a:t>
          </a:r>
        </a:p>
      </cdr:txBody>
    </cdr:sp>
  </cdr:relSizeAnchor>
</c:userShapes>
</file>

<file path=ppt/drawings/drawing23.xml><?xml version="1.0" encoding="utf-8"?>
<c:userShapes xmlns:c="http://schemas.openxmlformats.org/drawingml/2006/chart">
  <cdr:relSizeAnchor xmlns:cdr="http://schemas.openxmlformats.org/drawingml/2006/chartDrawing">
    <cdr:from>
      <cdr:x>0.43031</cdr:x>
      <cdr:y>0.87662</cdr:y>
    </cdr:from>
    <cdr:to>
      <cdr:x>0.59822</cdr:x>
      <cdr:y>0.96916</cdr:y>
    </cdr:to>
    <cdr:sp macro="" textlink="">
      <cdr:nvSpPr>
        <cdr:cNvPr id="2" name="TextBox 5"/>
        <cdr:cNvSpPr txBox="1"/>
      </cdr:nvSpPr>
      <cdr:spPr>
        <a:xfrm xmlns:a="http://schemas.openxmlformats.org/drawingml/2006/main" flipH="1">
          <a:off x="3476979" y="3790287"/>
          <a:ext cx="1356741" cy="4001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24.xml><?xml version="1.0" encoding="utf-8"?>
<c:userShapes xmlns:c="http://schemas.openxmlformats.org/drawingml/2006/chart">
  <cdr:relSizeAnchor xmlns:cdr="http://schemas.openxmlformats.org/drawingml/2006/chartDrawing">
    <cdr:from>
      <cdr:x>0.44597</cdr:x>
      <cdr:y>0.89927</cdr:y>
    </cdr:from>
    <cdr:to>
      <cdr:x>0.55403</cdr:x>
      <cdr:y>1</cdr:y>
    </cdr:to>
    <cdr:sp macro="" textlink="">
      <cdr:nvSpPr>
        <cdr:cNvPr id="2" name="TextBox 5"/>
        <cdr:cNvSpPr txBox="1"/>
      </cdr:nvSpPr>
      <cdr:spPr>
        <a:xfrm xmlns:a="http://schemas.openxmlformats.org/drawingml/2006/main" flipH="1">
          <a:off x="4046624" y="3572123"/>
          <a:ext cx="980413"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1"/>
              </a:solidFill>
              <a:latin typeface="Calibri" panose="020F0502020204030204" pitchFamily="34" charset="0"/>
              <a:cs typeface="Calibri" panose="020F0502020204030204" pitchFamily="34" charset="0"/>
            </a:rPr>
            <a:t>Year</a:t>
          </a:r>
        </a:p>
      </cdr:txBody>
    </cdr:sp>
  </cdr:relSizeAnchor>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0.32826</cdr:x>
      <cdr:y>0.9423</cdr:y>
    </cdr:from>
    <cdr:to>
      <cdr:x>0.3333</cdr:x>
      <cdr:y>0.95522</cdr:y>
    </cdr:to>
    <cdr:sp macro="" textlink="">
      <cdr:nvSpPr>
        <cdr:cNvPr id="2" name="TextBox 1">
          <a:extLst xmlns:a="http://schemas.openxmlformats.org/drawingml/2006/main">
            <a:ext uri="{FF2B5EF4-FFF2-40B4-BE49-F238E27FC236}">
              <a16:creationId xmlns:a16="http://schemas.microsoft.com/office/drawing/2014/main" id="{57741323-0D54-4918-9BDA-D2C153AC84B8}"/>
            </a:ext>
          </a:extLst>
        </cdr:cNvPr>
        <cdr:cNvSpPr txBox="1"/>
      </cdr:nvSpPr>
      <cdr:spPr>
        <a:xfrm xmlns:a="http://schemas.openxmlformats.org/drawingml/2006/main">
          <a:off x="2976113" y="3336244"/>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0.50868</cdr:x>
      <cdr:y>0.10273</cdr:y>
    </cdr:from>
    <cdr:to>
      <cdr:x>0.63128</cdr:x>
      <cdr:y>0.12998</cdr:y>
    </cdr:to>
    <cdr:cxnSp macro="">
      <cdr:nvCxnSpPr>
        <cdr:cNvPr id="3" name="Straight Connector 2">
          <a:extLst xmlns:a="http://schemas.openxmlformats.org/drawingml/2006/main">
            <a:ext uri="{FF2B5EF4-FFF2-40B4-BE49-F238E27FC236}">
              <a16:creationId xmlns:a16="http://schemas.microsoft.com/office/drawing/2014/main" id="{5E42F674-DC83-41BA-AB4E-35AE420EE0C1}"/>
            </a:ext>
          </a:extLst>
        </cdr:cNvPr>
        <cdr:cNvCxnSpPr/>
      </cdr:nvCxnSpPr>
      <cdr:spPr>
        <a:xfrm xmlns:a="http://schemas.openxmlformats.org/drawingml/2006/main" flipH="1">
          <a:off x="3969559" y="414866"/>
          <a:ext cx="956733" cy="110068"/>
        </a:xfrm>
        <a:prstGeom xmlns:a="http://schemas.openxmlformats.org/drawingml/2006/main" prst="line">
          <a:avLst/>
        </a:prstGeom>
        <a:ln xmlns:a="http://schemas.openxmlformats.org/drawingml/2006/main" w="28575">
          <a:solidFill>
            <a:schemeClr val="tx1">
              <a:lumMod val="85000"/>
              <a:lumOff val="1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7.xml><?xml version="1.0" encoding="utf-8"?>
<c:userShapes xmlns:c="http://schemas.openxmlformats.org/drawingml/2006/chart">
  <cdr:relSizeAnchor xmlns:cdr="http://schemas.openxmlformats.org/drawingml/2006/chartDrawing">
    <cdr:from>
      <cdr:x>0.2397</cdr:x>
      <cdr:y>0.0508</cdr:y>
    </cdr:from>
    <cdr:to>
      <cdr:x>0.34529</cdr:x>
      <cdr:y>0.13426</cdr:y>
    </cdr:to>
    <cdr:sp macro="" textlink="">
      <cdr:nvSpPr>
        <cdr:cNvPr id="2" name="TextBox 1"/>
        <cdr:cNvSpPr txBox="1"/>
      </cdr:nvSpPr>
      <cdr:spPr>
        <a:xfrm xmlns:a="http://schemas.openxmlformats.org/drawingml/2006/main">
          <a:off x="2027609" y="179747"/>
          <a:ext cx="893180" cy="295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r>
            <a:rPr lang="en-US" sz="1800" b="1" dirty="0">
              <a:solidFill>
                <a:srgbClr val="3F3F3F"/>
              </a:solidFill>
              <a:latin typeface="Calibri" panose="020F0502020204030204" pitchFamily="34" charset="0"/>
            </a:rPr>
            <a:t>n=1,712</a:t>
          </a:r>
        </a:p>
      </cdr:txBody>
    </cdr:sp>
  </cdr:relSizeAnchor>
</c:userShapes>
</file>

<file path=ppt/drawings/drawing28.xml><?xml version="1.0" encoding="utf-8"?>
<c:userShapes xmlns:c="http://schemas.openxmlformats.org/drawingml/2006/chart">
  <cdr:relSizeAnchor xmlns:cdr="http://schemas.openxmlformats.org/drawingml/2006/chartDrawing">
    <cdr:from>
      <cdr:x>0.33754</cdr:x>
      <cdr:y>0.63858</cdr:y>
    </cdr:from>
    <cdr:to>
      <cdr:x>0.64093</cdr:x>
      <cdr:y>0.88395</cdr:y>
    </cdr:to>
    <cdr:sp macro="" textlink="">
      <cdr:nvSpPr>
        <cdr:cNvPr id="3" name="TextBox 2">
          <a:extLst xmlns:a="http://schemas.openxmlformats.org/drawingml/2006/main">
            <a:ext uri="{FF2B5EF4-FFF2-40B4-BE49-F238E27FC236}">
              <a16:creationId xmlns:a16="http://schemas.microsoft.com/office/drawing/2014/main" id="{5EBB96F9-3015-404A-9AB6-79BDEE981A72}"/>
            </a:ext>
          </a:extLst>
        </cdr:cNvPr>
        <cdr:cNvSpPr txBox="1"/>
      </cdr:nvSpPr>
      <cdr:spPr>
        <a:xfrm xmlns:a="http://schemas.openxmlformats.org/drawingml/2006/main">
          <a:off x="1279971" y="1933192"/>
          <a:ext cx="1150465" cy="742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1800" b="1" dirty="0">
              <a:solidFill>
                <a:schemeClr val="tx1">
                  <a:lumMod val="85000"/>
                  <a:lumOff val="15000"/>
                </a:schemeClr>
              </a:solidFill>
              <a:latin typeface="Calibri" panose="020F0502020204030204" pitchFamily="34" charset="0"/>
              <a:cs typeface="Calibri" panose="020F0502020204030204" pitchFamily="34" charset="0"/>
            </a:rPr>
            <a:t>92%</a:t>
          </a:r>
        </a:p>
      </cdr:txBody>
    </cdr:sp>
  </cdr:relSizeAnchor>
</c:userShapes>
</file>

<file path=ppt/drawings/drawing3.xml><?xml version="1.0" encoding="utf-8"?>
<c:userShapes xmlns:c="http://schemas.openxmlformats.org/drawingml/2006/chart">
  <cdr:relSizeAnchor xmlns:cdr="http://schemas.openxmlformats.org/drawingml/2006/chartDrawing">
    <cdr:from>
      <cdr:x>0.47086</cdr:x>
      <cdr:y>0.90366</cdr:y>
    </cdr:from>
    <cdr:to>
      <cdr:x>0.57382</cdr:x>
      <cdr:y>1</cdr:y>
    </cdr:to>
    <cdr:sp macro="" textlink="">
      <cdr:nvSpPr>
        <cdr:cNvPr id="2" name="TextBox 5"/>
        <cdr:cNvSpPr txBox="1"/>
      </cdr:nvSpPr>
      <cdr:spPr>
        <a:xfrm xmlns:a="http://schemas.openxmlformats.org/drawingml/2006/main" flipH="1">
          <a:off x="3990459" y="3752811"/>
          <a:ext cx="872562" cy="4000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0.62402</cdr:x>
      <cdr:y>0.19398</cdr:y>
    </cdr:from>
    <cdr:to>
      <cdr:x>0.67815</cdr:x>
      <cdr:y>0.29539</cdr:y>
    </cdr:to>
    <cdr:sp macro="" textlink="">
      <cdr:nvSpPr>
        <cdr:cNvPr id="2" name="TextBox 1">
          <a:extLst xmlns:a="http://schemas.openxmlformats.org/drawingml/2006/main">
            <a:ext uri="{FF2B5EF4-FFF2-40B4-BE49-F238E27FC236}">
              <a16:creationId xmlns:a16="http://schemas.microsoft.com/office/drawing/2014/main" id="{AF84A081-EF3D-4638-AC35-78D5D6526EAB}"/>
            </a:ext>
          </a:extLst>
        </cdr:cNvPr>
        <cdr:cNvSpPr txBox="1"/>
      </cdr:nvSpPr>
      <cdr:spPr>
        <a:xfrm xmlns:a="http://schemas.openxmlformats.org/drawingml/2006/main">
          <a:off x="5271323" y="765310"/>
          <a:ext cx="457200"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0.60828</cdr:x>
      <cdr:y>0.12866</cdr:y>
    </cdr:from>
    <cdr:to>
      <cdr:x>0.67519</cdr:x>
      <cdr:y>0.23008</cdr:y>
    </cdr:to>
    <cdr:sp macro="" textlink="">
      <cdr:nvSpPr>
        <cdr:cNvPr id="3" name="TextBox 2">
          <a:extLst xmlns:a="http://schemas.openxmlformats.org/drawingml/2006/main">
            <a:ext uri="{FF2B5EF4-FFF2-40B4-BE49-F238E27FC236}">
              <a16:creationId xmlns:a16="http://schemas.microsoft.com/office/drawing/2014/main" id="{AD23741E-1CC6-4196-837F-3EBDD07E84B1}"/>
            </a:ext>
          </a:extLst>
        </cdr:cNvPr>
        <cdr:cNvSpPr txBox="1"/>
      </cdr:nvSpPr>
      <cdr:spPr>
        <a:xfrm xmlns:a="http://schemas.openxmlformats.org/drawingml/2006/main">
          <a:off x="5138320" y="507615"/>
          <a:ext cx="565265"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1800" b="1" dirty="0">
              <a:solidFill>
                <a:schemeClr val="bg1"/>
              </a:solidFill>
              <a:latin typeface="Calibri" panose="020F0502020204030204" pitchFamily="34" charset="0"/>
            </a:rPr>
            <a:t>32</a:t>
          </a:r>
          <a:r>
            <a:rPr lang="en-US" sz="1600" b="1" dirty="0">
              <a:solidFill>
                <a:schemeClr val="bg1"/>
              </a:solidFill>
              <a:latin typeface="Calibri" panose="020F0502020204030204"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0.5</cdr:x>
      <cdr:y>0.91292</cdr:y>
    </cdr:from>
    <cdr:to>
      <cdr:x>0.62123</cdr:x>
      <cdr:y>1</cdr:y>
    </cdr:to>
    <cdr:sp macro="" textlink="">
      <cdr:nvSpPr>
        <cdr:cNvPr id="2" name="TextBox 1"/>
        <cdr:cNvSpPr txBox="1"/>
      </cdr:nvSpPr>
      <cdr:spPr>
        <a:xfrm xmlns:a="http://schemas.openxmlformats.org/drawingml/2006/main">
          <a:off x="2987040" y="3923438"/>
          <a:ext cx="724238"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6.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7.xml><?xml version="1.0" encoding="utf-8"?>
<c:userShapes xmlns:c="http://schemas.openxmlformats.org/drawingml/2006/chart">
  <cdr:relSizeAnchor xmlns:cdr="http://schemas.openxmlformats.org/drawingml/2006/chartDrawing">
    <cdr:from>
      <cdr:x>0.45287</cdr:x>
      <cdr:y>0.90153</cdr:y>
    </cdr:from>
    <cdr:to>
      <cdr:x>0.52613</cdr:x>
      <cdr:y>0.99457</cdr:y>
    </cdr:to>
    <cdr:sp macro="" textlink="">
      <cdr:nvSpPr>
        <cdr:cNvPr id="2" name="Text Box 5"/>
        <cdr:cNvSpPr txBox="1">
          <a:spLocks xmlns:a="http://schemas.openxmlformats.org/drawingml/2006/main" noChangeArrowheads="1"/>
        </cdr:cNvSpPr>
      </cdr:nvSpPr>
      <cdr:spPr bwMode="auto">
        <a:xfrm xmlns:a="http://schemas.openxmlformats.org/drawingml/2006/main" rot="-22466">
          <a:off x="3987873" y="3877131"/>
          <a:ext cx="645048" cy="40011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drawings/drawing8.xml><?xml version="1.0" encoding="utf-8"?>
<c:userShapes xmlns:c="http://schemas.openxmlformats.org/drawingml/2006/chart">
  <cdr:relSizeAnchor xmlns:cdr="http://schemas.openxmlformats.org/drawingml/2006/chartDrawing">
    <cdr:from>
      <cdr:x>0.45504</cdr:x>
      <cdr:y>0.91254</cdr:y>
    </cdr:from>
    <cdr:to>
      <cdr:x>0.58612</cdr:x>
      <cdr:y>0.99962</cdr:y>
    </cdr:to>
    <cdr:sp macro="" textlink="">
      <cdr:nvSpPr>
        <cdr:cNvPr id="2" name="TextBox 1"/>
        <cdr:cNvSpPr txBox="1"/>
      </cdr:nvSpPr>
      <cdr:spPr>
        <a:xfrm xmlns:a="http://schemas.openxmlformats.org/drawingml/2006/main">
          <a:off x="2680872" y="4008981"/>
          <a:ext cx="772236" cy="382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9.xml><?xml version="1.0" encoding="utf-8"?>
<c:userShapes xmlns:c="http://schemas.openxmlformats.org/drawingml/2006/chart">
  <cdr:relSizeAnchor xmlns:cdr="http://schemas.openxmlformats.org/drawingml/2006/chartDrawing">
    <cdr:from>
      <cdr:x>0.5</cdr:x>
      <cdr:y>0.89584</cdr:y>
    </cdr:from>
    <cdr:to>
      <cdr:x>0.60138</cdr:x>
      <cdr:y>0.97267</cdr:y>
    </cdr:to>
    <cdr:sp macro="" textlink="">
      <cdr:nvSpPr>
        <cdr:cNvPr id="2" name="TextBox 1">
          <a:extLst xmlns:a="http://schemas.openxmlformats.org/drawingml/2006/main">
            <a:ext uri="{FF2B5EF4-FFF2-40B4-BE49-F238E27FC236}">
              <a16:creationId xmlns:a16="http://schemas.microsoft.com/office/drawing/2014/main" id="{49C49EE5-B29F-4D7B-B570-20F9DB9D134E}"/>
            </a:ext>
          </a:extLst>
        </cdr:cNvPr>
        <cdr:cNvSpPr txBox="1"/>
      </cdr:nvSpPr>
      <cdr:spPr>
        <a:xfrm xmlns:a="http://schemas.openxmlformats.org/drawingml/2006/main">
          <a:off x="3595937" y="3465817"/>
          <a:ext cx="729131" cy="297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88113" tIns="44058" rIns="88113" bIns="44058" rtlCol="0"/>
          <a:lstStyle>
            <a:lvl1pPr algn="l">
              <a:defRPr sz="1200"/>
            </a:lvl1pPr>
          </a:lstStyle>
          <a:p>
            <a:endParaRPr lang="en-US" dirty="0"/>
          </a:p>
        </p:txBody>
      </p:sp>
      <p:sp>
        <p:nvSpPr>
          <p:cNvPr id="3" name="Date Placeholder 2"/>
          <p:cNvSpPr>
            <a:spLocks noGrp="1"/>
          </p:cNvSpPr>
          <p:nvPr>
            <p:ph type="dt" sz="quarter" idx="1"/>
          </p:nvPr>
        </p:nvSpPr>
        <p:spPr>
          <a:xfrm>
            <a:off x="3970734" y="2"/>
            <a:ext cx="3038145" cy="465743"/>
          </a:xfrm>
          <a:prstGeom prst="rect">
            <a:avLst/>
          </a:prstGeom>
        </p:spPr>
        <p:txBody>
          <a:bodyPr vert="horz" lIns="88113" tIns="44058" rIns="88113" bIns="44058" rtlCol="0"/>
          <a:lstStyle>
            <a:lvl1pPr algn="r">
              <a:defRPr sz="1200"/>
            </a:lvl1pPr>
          </a:lstStyle>
          <a:p>
            <a:fld id="{CCD9D4F3-1CB6-4E57-BC6A-8FDD6DF1AC39}" type="datetimeFigureOut">
              <a:rPr lang="en-US" smtClean="0"/>
              <a:t>10/12/2021</a:t>
            </a:fld>
            <a:endParaRPr lang="en-US" dirty="0"/>
          </a:p>
        </p:txBody>
      </p:sp>
      <p:sp>
        <p:nvSpPr>
          <p:cNvPr id="4" name="Footer Placeholder 3"/>
          <p:cNvSpPr>
            <a:spLocks noGrp="1"/>
          </p:cNvSpPr>
          <p:nvPr>
            <p:ph type="ftr" sz="quarter" idx="2"/>
          </p:nvPr>
        </p:nvSpPr>
        <p:spPr>
          <a:xfrm>
            <a:off x="2" y="8830658"/>
            <a:ext cx="3038145" cy="465742"/>
          </a:xfrm>
          <a:prstGeom prst="rect">
            <a:avLst/>
          </a:prstGeom>
        </p:spPr>
        <p:txBody>
          <a:bodyPr vert="horz" lIns="88113" tIns="44058" rIns="88113" bIns="44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13" tIns="44058" rIns="88113" bIns="44058"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88113" tIns="44058" rIns="88113" bIns="44058"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3"/>
            <a:ext cx="3038145" cy="464205"/>
          </a:xfrm>
          <a:prstGeom prst="rect">
            <a:avLst/>
          </a:prstGeom>
        </p:spPr>
        <p:txBody>
          <a:bodyPr vert="horz" lIns="88113" tIns="44058" rIns="88113" bIns="44058"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10/12/2021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13" tIns="44058" rIns="88113" bIns="44058" rtlCol="0" anchor="ctr"/>
          <a:lstStyle/>
          <a:p>
            <a:pPr lvl="0"/>
            <a:endParaRPr lang="en-US" noProof="0" dirty="0"/>
          </a:p>
        </p:txBody>
      </p:sp>
      <p:sp>
        <p:nvSpPr>
          <p:cNvPr id="5" name="Notes Placeholder 4"/>
          <p:cNvSpPr>
            <a:spLocks noGrp="1"/>
          </p:cNvSpPr>
          <p:nvPr>
            <p:ph type="body" sz="quarter" idx="3"/>
          </p:nvPr>
        </p:nvSpPr>
        <p:spPr>
          <a:xfrm>
            <a:off x="701347" y="4416101"/>
            <a:ext cx="5607711" cy="4182457"/>
          </a:xfrm>
          <a:prstGeom prst="rect">
            <a:avLst/>
          </a:prstGeom>
        </p:spPr>
        <p:txBody>
          <a:bodyPr vert="horz" lIns="88113" tIns="44058" rIns="88113" bIns="4405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61"/>
            <a:ext cx="3038145" cy="464205"/>
          </a:xfrm>
          <a:prstGeom prst="rect">
            <a:avLst/>
          </a:prstGeom>
        </p:spPr>
        <p:txBody>
          <a:bodyPr vert="horz" lIns="88113" tIns="44058" rIns="88113" bIns="44058"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lIns="88113" tIns="44058" rIns="88113" bIns="44058"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Tuberculosis in the United States—National Tuberculosis Surveillance System, Highlights from 2020.</a:t>
            </a:r>
            <a:r>
              <a:rPr lang="en-US" dirty="0"/>
              <a:t> This slide set was prepared by the Division of Tuberculosis Elimination, National Center for HIV, Viral Hepatitis, STD, and TB Prevention (NCHHSTP), Centers for Disease Control and Prevention (CDC), U.S. Department of Health and Human Services (HHS). It provides recent trends and highlights of data collected through the National Tuberculosis Surveillance System (NTSS) for 2020. Since 1953, through the cooperation of state and local health departments, CDC has collected information on newly reported cases of tuberculosis (TB) disease in the United States. The data presented here were collected using the revised TB case report introduced in 2009. Each individual TB case report (Report of Verified Case of Tuberculosis, or RVCT) is submitted electronically to CDC. The data for this slide set are based on TB case reports for 1993–2020 received by CDC as of June 14, 2021. All case counts and rates for years 1993–2019 have been updated, and data from 2020 has been added.</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dirty="0"/>
          </a:p>
        </p:txBody>
      </p:sp>
    </p:spTree>
    <p:extLst>
      <p:ext uri="{BB962C8B-B14F-4D97-AF65-F5344CB8AC3E}">
        <p14:creationId xmlns:p14="http://schemas.microsoft.com/office/powerpoint/2010/main" val="270136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Demographic characteristics of persons with TB remain similar to previous years, with most reported TB cases occurring among non-U.S.–born persons (5,127 cases; 71.5%). The incidence rate among non-U.S.–born persons continues to decrease, with the 2020 rate (11.7 cases per 100,000 persons) representing the lowest rate on record. TB cases among U.S.-born persons decreased in 2020 with 2,018 cases (28.1%) and 0.7 cases per 100,000 persons.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351279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Incidence rates for U.S.-born persons are shown in the left figure in purple, and incidence rates for non-U.S.-born persons are shown on the right figure in blue. Note that the y-axes for these figures are different. </a:t>
            </a:r>
          </a:p>
          <a:p>
            <a:r>
              <a:rPr lang="en-US" dirty="0"/>
              <a:t>TB incidence rates have been declining in both groups over the past ten years.  In 2020, greater reductions than in prior years were seen for both groups. Declines in incidence rates in 2020 were relatively similar in magnitude (-20% for U.S.-born persons and -18% for non-U.S.-born persons).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14132">
              <a:defRPr/>
            </a:pPr>
            <a:fld id="{EB38CAEC-4554-485B-9189-C45C7447A404}" type="slidenum">
              <a:rPr lang="en-US">
                <a:solidFill>
                  <a:prstClr val="black"/>
                </a:solidFill>
                <a:latin typeface="Calibri"/>
              </a:rPr>
              <a:pPr defTabSz="914132">
                <a:defRPr/>
              </a:pPr>
              <a:t>11</a:t>
            </a:fld>
            <a:endParaRPr lang="en-US" dirty="0">
              <a:solidFill>
                <a:prstClr val="black"/>
              </a:solidFill>
              <a:latin typeface="Calibri"/>
            </a:endParaRPr>
          </a:p>
        </p:txBody>
      </p:sp>
    </p:spTree>
    <p:extLst>
      <p:ext uri="{BB962C8B-B14F-4D97-AF65-F5344CB8AC3E}">
        <p14:creationId xmlns:p14="http://schemas.microsoft.com/office/powerpoint/2010/main" val="86427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cs typeface="Calibri"/>
              </a:rPr>
              <a:t>The TB incidence rate among non-U.S.–born persons of 11.7 per 100,000 persons is 16 times the rate of 0.7 per 100,000 U.S.-born persons (using unrounded rates). In 2020, 5,127 (71.5%) cases occurred among non-U.S.–born persons, 2,018 (28.1%) cases among U.S.-born persons, and 29 (0.4%) cases had missing/unknown origin of birth (not shown). The distribution of cases by origin of birth is similar to that of 2019, which was 71.5% and 28.4% for non-U.S.–born and U.S.-born persons, respectively. The percentage of cases among non-U.S.–born persons has gradually increased over time in the past decade, from 62.5% in 2011 to 71.5% in 2020.</a:t>
            </a:r>
          </a:p>
          <a:p>
            <a:pPr>
              <a:defRPr/>
            </a:pPr>
            <a:r>
              <a:rPr lang="en-US" dirty="0">
                <a:latin typeface="Calibri"/>
                <a:cs typeface="Calibri"/>
              </a:rPr>
              <a:t>Note: Percentages provided in script include unknown/missing data; hence percentages among U.S.-born and non-U.S.–persons do not add up to 100%.</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33318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latin typeface="+mj-lt"/>
              </a:rPr>
              <a:t>In 2020, seven countries of birth accounted for approximately 60% of the reported TB cases among non-U.S.–born persons living in the United States.</a:t>
            </a:r>
          </a:p>
          <a:p>
            <a:pPr defTabSz="914132">
              <a:defRPr/>
            </a:pPr>
            <a:r>
              <a:rPr lang="en-US" dirty="0">
                <a:latin typeface="+mj-lt"/>
              </a:rPr>
              <a:t>The most common countries of birth among non-U.S.–born persons with TB disease remained similar to previous years, with Mexico (18.0%) the most frequently reported country of birth, followed by the Philippines (12.5%), India (10.4%), Vietnam (8.2%), China (5.1%), Guatemala (3.3%), and Honduras (2.5%). These countries of birth also have large populations that live in the United States.</a:t>
            </a:r>
          </a:p>
          <a:p>
            <a:pPr defTabSz="914132">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62027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ffectLst/>
                <a:latin typeface="+mj-lt"/>
              </a:rPr>
              <a:t>In 2020, seven countries accounted for approximately 60% of the reported TB cases among non-U.S.–born persons living in the United States.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ffectLst/>
                <a:latin typeface="+mj-lt"/>
              </a:rPr>
              <a:t>The most common countries of birth among non-U.S.–born persons with TB disease remained similar to previous years, with Mexico (18.0%) the most frequently reported country of birth, followed by the Philippines (12.5%), India (10.4%), Vietnam (8.2%), China (5.1%), Guatemala (3.3%), and Honduras (2.5%).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ffectLst/>
                <a:latin typeface="+mj-lt"/>
              </a:rPr>
              <a:t>Note: this slide is a duplicate of the previous slide to provide an alternative visual display of the same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18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r>
              <a:rPr lang="en-US" kern="1200" dirty="0">
                <a:solidFill>
                  <a:schemeClr val="tx1"/>
                </a:solidFill>
                <a:effectLst/>
                <a:latin typeface="+mj-lt"/>
                <a:ea typeface="+mn-ea"/>
                <a:cs typeface="+mn-cs"/>
              </a:rPr>
              <a:t>The countries of birth with the highest U.S. incidence rates of TB disease are the Republic of the Marshall Islands (164.2 cases per 100,000 persons, average annual number of cases: 42.6), followed by the Republic of the Congo (120.8 cases per 100,000 persons, average annual number of cases: 37.6), Somalia (81.2 cases per 100,000 persons, average annual number of cases: 80.6), and Myanmar (73.5 cases per 100,000 persons, average annual number of cases: 109.4). These countries of birth are followed by Bhutan (67.6 cases per 100,000 persons, average annual number of cases: 36.2), Nepal (64.4 cases per 100,000 persons, average annual number of cases: 93.8), Guinea (64.0 cases per 100,000 persons, average annual number of cases: 11.0), Federated States of Micronesia (59.5 cases per 100,000 persons, average annual number of cases: 18.8), Ethiopia (52.2 cases per 100,000 persons, average annual number of cases: 138.6), and Eritrea (45.4 cases per 100,000 persons, average annual number of cases: 21.4). </a:t>
            </a:r>
          </a:p>
          <a:p>
            <a:pPr defTabSz="914132">
              <a:defRPr/>
            </a:pPr>
            <a:r>
              <a:rPr lang="en-US" kern="1200" dirty="0">
                <a:solidFill>
                  <a:schemeClr val="tx1"/>
                </a:solidFill>
                <a:effectLst/>
                <a:latin typeface="+mj-lt"/>
                <a:ea typeface="+mn-ea"/>
                <a:cs typeface="+mn-cs"/>
              </a:rPr>
              <a:t>U.S. population estimates by country of birth were used for the denominator and were obtained from the U.S. Census Bureau, American Community Survey (ACS) Public Use Microdata Sample data, 2015–2019, 5-year file.</a:t>
            </a:r>
          </a:p>
          <a:p>
            <a:pPr defTabSz="914132">
              <a:defRPr/>
            </a:pPr>
            <a:r>
              <a:rPr lang="en-US" kern="1200" dirty="0">
                <a:solidFill>
                  <a:schemeClr val="tx1"/>
                </a:solidFill>
                <a:effectLst/>
                <a:latin typeface="+mj-lt"/>
                <a:ea typeface="+mn-ea"/>
                <a:cs typeface="+mn-cs"/>
              </a:rPr>
              <a:t>ACS Public Use Microdata Sample data, 2015–2019, 5-year file available at https://www.census.gov/programs-surveys/acs/microdata/access.html</a:t>
            </a:r>
          </a:p>
          <a:p>
            <a:pPr defTabSz="914132">
              <a:defRPr/>
            </a:pPr>
            <a:endParaRPr lang="en-US" dirty="0"/>
          </a:p>
          <a:p>
            <a:pPr defTabSz="914132">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162934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Almost 10% of TB cases (9.7%) reported among non-U.S.–born persons in 2020 were diagnosed within 1 year of arrival in the United States. This was a decline from 2019 when 13.5% were diagnosed within 1 year of U.S. arrival (not shown). Over 32% of TB cases (32.3%) reported among non-U.S.–born persons in 2020 were diagnosed at least 20 years after U.S. arrival, compared with 30.1% in 2019.</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384207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This slide is similar to the previous slide but broken down by 5-year intervals on the y-axis. Combining &lt;1 and 1-4 years in the United States from the previous slide, almost 28% of TB cases (27.5%) reported among non-U.S.–born persons in 2020 were diagnosed within 5 years of arrival in the United States.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41732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914132">
              <a:defRPr/>
            </a:pPr>
            <a:r>
              <a:rPr lang="en-US" dirty="0">
                <a:latin typeface="+mj-lt"/>
              </a:rPr>
              <a:t>This slide is similar to the previous slide but breaks down the time in the United States by year. The highest percentage of TB cases among non-U.S.-born persons occurs in those who were diagnosed with TB disease within 1 year of arrival in the United States. The percentage of TB cases by years since initial arrival in the United States gradually decreases. Even though the percentage of TB cases decreases as years since U.S. arrival increases, approximately 1/3 of TB cases among non-U.S.–born persons occurred at least 20 years after arrival in the United States. Notable peaks at 10-year intervals are evident, potentially attributable to “round number bias” in patient self-reports, where patients are more likely to indicate how long they have lived in the United States rounded to the nearest 10th year rather than reporting the exact number of years.</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4132">
              <a:defRPr/>
            </a:pPr>
            <a:fld id="{EB38CAEC-4554-485B-9189-C45C7447A404}" type="slidenum">
              <a:rPr lang="en-US">
                <a:solidFill>
                  <a:prstClr val="black"/>
                </a:solidFill>
                <a:latin typeface="Calibri"/>
              </a:rPr>
              <a:pPr defTabSz="914132">
                <a:defRPr/>
              </a:pPr>
              <a:t>18</a:t>
            </a:fld>
            <a:endParaRPr lang="en-US" dirty="0">
              <a:solidFill>
                <a:prstClr val="black"/>
              </a:solidFill>
              <a:latin typeface="Calibri"/>
            </a:endParaRPr>
          </a:p>
        </p:txBody>
      </p:sp>
    </p:spTree>
    <p:extLst>
      <p:ext uri="{BB962C8B-B14F-4D97-AF65-F5344CB8AC3E}">
        <p14:creationId xmlns:p14="http://schemas.microsoft.com/office/powerpoint/2010/main" val="68601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overall TB case counts in the past decade by race/ethnicity. The number of TB cases has decreased steadily since 2011 with the exception of a slight increase in 2015, when the number of cases rose from 9,383 in 2014 to 9,536 in 2015. The overall decrease since 2011 was mainly due to decreases seen among White and Black or African American persons. All race/ethnicity groups had a decline in cases in 2020 compared to 2019 except Native Hawaiian or Other Pacific Islander persons (106 cases in 2019 and 115 cases in 2020).</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171978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ltLang="en-US" b="0" u="none" dirty="0"/>
              <a:t>This graph shows the annual number of TB cases in the United States for each year during 1982–2020, and the TB elimination threshold goal of &lt;1 case per 1,000,000 (1 million) population, which is approximately 330 cases per year for the current U.S. population. In 1992, 26,673 cases were reported in the United States, with an incidence rate of 10.4 cases per 100,000 population. TB cases and incidence rates have declined substantially since 1992, but the annual rate of decline has been inadequate to achieve TB elimination goals.</a:t>
            </a:r>
          </a:p>
          <a:p>
            <a:pPr defTabSz="914132">
              <a:defRPr/>
            </a:pPr>
            <a:r>
              <a:rPr lang="en-US" altLang="en-US" b="0" u="none" dirty="0"/>
              <a:t>In 2020, 7,174 cases were reported, with an incidence rate of 2.2 cases per 100,000, which is a substantial decline compared with previous years. The causes of the decline and the long-term effect on progress toward TB elimination are under investigation but likely include a combination of factors associated with the COVID-19 pandemic, including TB underdiagnosis and a true decline in cases.</a:t>
            </a:r>
          </a:p>
          <a:p>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100% stacked bar chart shows percentage distributions over time by race/ethnicity. Despite the decline in overall number of TB cases in 2020, the distribution of race/ethnicity among persons with TB disease has been relatively consistent since 2011.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271885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Asian persons continue to represent the largest percentage of people with TB disease (35.8%), followed by Hispanic or Latino persons (29.7%), Black or African American persons (19.6%), White persons (11.0%), Native Hawaiian or other Pacific Islander persons (1.6%), American Indian or Alaska Native persons (1.1%), and persons who identify with more than one race/ethnicity (0.7%).</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69205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TB incidence rates vary by race/ethnicity groups. In 2020, Native Hawaiian or other Pacific Islander persons had the highest rate (18.7 cases per 100,000 persons), followed by Asian persons (13.3). Rates among Hispanic or Latino persons (3.5), Black or African American persons (3.4), and American Indian or Alaska Native persons (3.2) were essentially similar. Persons who identify with more than one race (0.7) and White persons (0.4) had the lowest rates. Rates for all race/ethnicity groups decreased in 2020 except for Native Hawaiian or other Pacific Islander persons and American Indian or Alaska Native persons.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297567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U.S.-born persons, Black or African American persons and White persons have the highest TB case counts. The number of TB cases reported among U.S.-born persons has declined, but the distribution of race/ethnicity among U.S.-born persons with TB disease has been relatively consistent since 2011.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66977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U.S.-born persons, Native Hawaiian or other Pacific Islander persons had the highest incidence rate (6.5 cases per 100,000 persons), followed by American Indian or Alaska Native persons (3.6 cases per 100,000 persons). TB rates among U.S.-born Black or African American, Hispanic or Latino, and White persons have declined steadily since 2011. Rates in Asian persons have also declined since 2011 although the percentage declines each year have been more variable compared with Black or African American, Hispanic or Latino, and White persons. The rates among Native Hawaiian or other Pacific Islander persons and American Indian or Alaska Native persons have greater year-to-year variability because of low case counts and varying population sizes. White persons and persons who identify with more than one race continue to have the lowest rates among all race groups.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408955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a:solidFill>
                  <a:schemeClr val="tx1"/>
                </a:solidFill>
                <a:effectLst/>
                <a:latin typeface="+mj-lt"/>
                <a:ea typeface="+mn-ea"/>
                <a:cs typeface="+mn-cs"/>
              </a:rPr>
              <a:t>Among non-U.S.–born persons, Asian persons and Hispanic or Latino persons have the highest TB counts. Since 2011, the distribution of reported cases of TB disease among non-U.S.–born persons has been relatively consistent across race/ethnicity groups.</a:t>
            </a:r>
            <a:endParaRPr lang="en-US" dirty="0">
              <a:effectLst/>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56923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r>
              <a:rPr lang="en-US" dirty="0"/>
              <a:t>In 2020, among non-U.S.–born persons, Native Hawaiian or other Pacific Islander persons had the highest incidence rate (33.5 cases per 100,000 persons), followed by Asian persons (22.1 cases per 100,000 persons). Rates among non-U.S.–born Black or African American persons, Asian persons and Hispanic or Latino persons have shown continual declines since 2011. The rates among Native Hawaiian or other Pacific Islander persons and persons who identify with more than one race have greater year-to-year variability because of low case counts and varying population sizes. White persons and American Indian or Alaska Native persons have the lowest rates among all race groups of non-U.S.–born persons. </a:t>
            </a:r>
            <a:endParaRPr lang="en-US" dirty="0">
              <a:effectLst/>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398198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r>
              <a:rPr lang="en-US" dirty="0"/>
              <a:t>These figures show TB incidence rates by race/ethnicity among non-U.S.–born persons compared with U.S.-born persons, and the graphs are shown on the log scale. Non-U.S–born American Indian or Alaska Native persons did not have any reported TB cases in years 2014, 2016, and 2020; therefore, their data are not presented in the non-U.S–born graph since zeros cannot be displayed on the log scale.</a:t>
            </a:r>
          </a:p>
          <a:p>
            <a:pPr defTabSz="914132">
              <a:defRPr/>
            </a:pPr>
            <a:r>
              <a:rPr lang="en-US" dirty="0"/>
              <a:t>Incidence rates by race/ethnicity are higher among non-U.S.–born persons compared with U.S.-born persons. For each race/ethnicity group, U.S.-born persons had a steeper decline in incidence rates compared with those of non-U.S.–born persons, except for American Indian or Alaska Native persons (data not shown) and Native Hawaiian/Other Pacific Islander persons.</a:t>
            </a:r>
          </a:p>
          <a:p>
            <a:endParaRPr lang="en-US" dirty="0">
              <a:effectLst/>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489767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The distribution of race/ethnicity among persons with TB disease continued to differ markedly by origin of birth. Approximately half of TB cases reported among non-U.S.–born persons occurred among Asian persons (48.1%), followed by Hispanic or Latino persons (32.0%), Black or African American persons (13.1%), and White persons (4.2%). Among U.S.-born persons with TB disease, Black or African American persons represented the largest percentage of cases (36.2%), followed by White persons (28.2%), Hispanic or Latino persons (23.7%), and Asian persons (4.8%).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20390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The distribution of race/ethnicity among persons with TB disease continued to differ markedly by origin of birth. Approximately half of TB cases reported among non-U.S.–born persons occurred among Asian persons (48.1%), followed by Hispanic or Latino persons (32.0%), Black or African American persons (13.1%), and White persons (4.2%). Among U.S.-born persons with TB disease, Black or African American persons represented the largest percentage of cases (36.2%), followed by White persons (28.2%), Hispanic or Latino persons (23.7%), and Asian persons (4.8%). </a:t>
            </a:r>
          </a:p>
          <a:p>
            <a:pPr defTabSz="914132">
              <a:defRPr/>
            </a:pPr>
            <a:r>
              <a:rPr lang="en-US" dirty="0"/>
              <a:t>Note: this slide is another representation of the previous slide to provide an alternative visual display of the same data.</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218729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During 2020, the United States reported the lowest number of TB cases (7,174) and lowest incidence rate (2.2 cases per 100,000 persons) on record. Except for 2015, the U.S. TB case count and incidence rate have declined every year since 1992, but the drop in 2020 was much steeper than previous years. Annual incidence rate decreased (−19.7%) from 2019 to 2020. This is a substantial decline compared with previous years. The causes of the decline and the long-term effect on progress toward TB elimination are under investigation but likely include a combination of factors associated with the COVID-19 pandemic, including TB underdiagnosis and a true decline in cases.</a:t>
            </a:r>
            <a:endParaRPr lang="en-US" b="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6836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This slide shows incidence rates by race/ethnicity among non-U.S.-born persons compared with U.S.-born persons in 2020. Among non-U.S.–born persons with TB disease, Native Hawaiian or other Pacific Islander persons had the highest rate (33.5) followed by Asian persons (22.1), persons who identify with more than one race (15.6), Black or African American persons (15.5), Hispanic or Latino persons (8.1), and White persons (2.8).  In 2020, there were no non-U.S.–born American Indian or Alaska Native persons reported with TB disease.  </a:t>
            </a:r>
          </a:p>
          <a:p>
            <a:pPr defTabSz="914132">
              <a:defRPr/>
            </a:pPr>
            <a:r>
              <a:rPr lang="en-US" dirty="0"/>
              <a:t>Among U.S.-born persons with TB disease, Native Hawaiian or other Pacific Islander persons had the highest rate (6.5 per 100,000 persons), followed by American Indian or Alaska Native persons (3.6), Black or African American persons (2.0), Hispanic or Latino persons (1.2), and Asian persons (1.2). Persons who identify with more than one race and White persons had the lowest rates (0.2 and 0.3, respectively). </a:t>
            </a:r>
          </a:p>
          <a:p>
            <a:endParaRPr lang="en-US" dirty="0"/>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1931338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of TB cases by age group in 2020 remains similar to past years with a plurality of cases occurring among persons aged 45–64 years (30.3%), followed closely by persons aged 25–44 years (29.4%) and persons aged ≥65 years (26.2%). In contrast, only 14.0% of reported TB cases occurred among children and young adults aged &lt;25 years. </a:t>
            </a:r>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3658028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TB incidence rates by age group did not follow the proportionate distribution. The oldest age group (≥65 years) had the highest rate overall (3.4 cases per 100,000 persons), and the rate generally decreased with decreasing age. This observation might be attributable to cohorts with increased risk for TB exposure and infection, compared with the present, moving through time into older age groups. However, the youngest group (0–4 years) had a rate approximately twice that of the second youngest group (5–14 years).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3217956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decline in number of cases among U.S.-born persons by age from 1994 to 2020 is shown in this graph with 16,182 cases reported in 1994 and 2,018 in 2020. Among U.S.-born persons, all age groups experienced declines in cases in 2020 except the 5–14 age group, with 102 cases in 2020 compared with 96 cases in 2019.</a:t>
            </a:r>
          </a:p>
          <a:p>
            <a:r>
              <a:rPr lang="en-US" dirty="0"/>
              <a:t>Note: population data by age and origin of birth to calculate rates is not available before 1994.</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167001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1994, each age group among U.S.-born persons has experienced a 75% or greater decline in incidence rate, with the ≥65-year-old age group experiencing the biggest decline at more than 93% (-93.2%). From 2019 to 2020, the ≥65-year-old age group also experienced the greatest decline (-25.7%) in incidence rate compared with all other age groups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2359075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decline in TB cases overall among non-U.S.–born persons has been less substantial over time than among U.S.-born persons. However, every age group among non-U.S.–born persons has experienced declines since 1994 except for the ≥65-year-old age group, for which case counts have fluctuated over the years but are now higher than in 1994 (1,377 in 1994 compared with 1,410 in 2020). Among non-U.S.–born persons, all age groups experienced declines in cases from 2019 to 2020. </a:t>
            </a:r>
          </a:p>
          <a:p>
            <a:r>
              <a:rPr lang="en-US" dirty="0"/>
              <a:t>Note: population data by age and origin of birth to calculate rates is not available before 1994.</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dirty="0"/>
          </a:p>
        </p:txBody>
      </p:sp>
    </p:spTree>
    <p:extLst>
      <p:ext uri="{BB962C8B-B14F-4D97-AF65-F5344CB8AC3E}">
        <p14:creationId xmlns:p14="http://schemas.microsoft.com/office/powerpoint/2010/main" val="1923959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1994, each age group among non-U.S.–born persons has experienced a 50% or greater decline in incidence rate, with the 0–4 age group experiencing the biggest decline at more than 89% (-89.5%). Every age group among non-U.S.–born persons experienced a decrease in incidence rate in 2020 as compared to 2019. The decline in rate in 2020 was largest among the ≥65-year-old age group (−25.1%) and smallest among the 15–24 age group (−2.1%).</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dirty="0"/>
          </a:p>
        </p:txBody>
      </p:sp>
    </p:spTree>
    <p:extLst>
      <p:ext uri="{BB962C8B-B14F-4D97-AF65-F5344CB8AC3E}">
        <p14:creationId xmlns:p14="http://schemas.microsoft.com/office/powerpoint/2010/main" val="544669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examines percentage of TB cases by birth cohort (cases among persons born in the same decade) over time. In 1993, slightly more than half of TB cases were among persons born between the 1940s and 1960s with </a:t>
            </a:r>
            <a:r>
              <a:rPr lang="en-US" sz="1800" dirty="0">
                <a:effectLst/>
                <a:latin typeface="Calibri" panose="020F0502020204030204" pitchFamily="34" charset="0"/>
                <a:ea typeface="Calibri" panose="020F0502020204030204" pitchFamily="34" charset="0"/>
                <a:cs typeface="Times New Roman" panose="02020603050405020304" pitchFamily="18" charset="0"/>
              </a:rPr>
              <a:t>14.9% of cases born in the 1940s, 20.8% in the 1950s, and 16.5% in the 1960s; fewer than 9% of cases were born in the 1970s and 1980s. In 2020, the distribution among birth cohorts were more evenly distributed, with 15.8% born in the 1950s, 15.6% in the 1960s, 13.0% in the 1970s, 14.8% in the 1980s, and 14.5% in the 1990s.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4017528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Males continued to represent the majority (60.6%) of persons with TB disease overall, although among children aged ≤14 years the percentage of females is higher than males.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38</a:t>
            </a:fld>
            <a:endParaRPr lang="en-US" dirty="0"/>
          </a:p>
        </p:txBody>
      </p:sp>
    </p:spTree>
    <p:extLst>
      <p:ext uri="{BB962C8B-B14F-4D97-AF65-F5344CB8AC3E}">
        <p14:creationId xmlns:p14="http://schemas.microsoft.com/office/powerpoint/2010/main" val="4218693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Overall, the number of TB cases in all pediatric age groups decreased from 1993 through 2020. The greatest decline (-85.6%) from 1993 to 2020 was among persons age 1–4 years. Persons age 10–14 years were the only age group whose case count did not decrease in 2020, with 88 cases in 2020 compared with 85 cases in 2019.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dirty="0"/>
          </a:p>
        </p:txBody>
      </p:sp>
    </p:spTree>
    <p:extLst>
      <p:ext uri="{BB962C8B-B14F-4D97-AF65-F5344CB8AC3E}">
        <p14:creationId xmlns:p14="http://schemas.microsoft.com/office/powerpoint/2010/main" val="274043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The incidence rate of TB continues to decline. The annual rate of decline had leveled off prior to 2020 but there was a steep decline in 2020. The annual incidence rate decreased from 2.7 cases per 100,000 in 2019 to 2.2 cases per 100,000 in 2020, a 19.7% decrease. The reasons for the large decline in 2020 are under investigation but might involve a combination of TB underdiagnosis and a true decline in cases during the COVID-19 pandemic.</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90658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incidence rates by age group also decreased. Since 1993, rates among children 1–4 years have seen the greatest decline (-85.2%). The highest rate for pediatric cases in 2020 occurred in children &lt;1 year.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dirty="0"/>
          </a:p>
        </p:txBody>
      </p:sp>
    </p:spTree>
    <p:extLst>
      <p:ext uri="{BB962C8B-B14F-4D97-AF65-F5344CB8AC3E}">
        <p14:creationId xmlns:p14="http://schemas.microsoft.com/office/powerpoint/2010/main" val="1532825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In 2020, there were 317 cases of TB among children ≤14 years old.  The toddler/preschool group (age 1–4 years) comprised 38% of pediatric TB cases. The next most common group of pediatric TB cases was the adolescent age group, 10–14 years, comprising 28% of pediatric cases. TB disease in this age group presents more like TB disease in adults compared to the other pediatric age groups. Children ages 10-14 years old are more likely to have pulmonary TB and be infectious than younger children.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dirty="0"/>
          </a:p>
        </p:txBody>
      </p:sp>
    </p:spTree>
    <p:extLst>
      <p:ext uri="{BB962C8B-B14F-4D97-AF65-F5344CB8AC3E}">
        <p14:creationId xmlns:p14="http://schemas.microsoft.com/office/powerpoint/2010/main" val="2207580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In contrast to overall U.S. TB cases, for which over two-thirds of cases were among non-U.S.–born persons, only 63 (19.9%) of 317 pediatric cases were among non-U.S.–born children in 2020, and the fraction has been between 20–30% since 1993. </a:t>
            </a:r>
          </a:p>
        </p:txBody>
      </p:sp>
      <p:sp>
        <p:nvSpPr>
          <p:cNvPr id="4" name="Slide Number Placeholder 3"/>
          <p:cNvSpPr>
            <a:spLocks noGrp="1"/>
          </p:cNvSpPr>
          <p:nvPr>
            <p:ph type="sldNum" sz="quarter" idx="10"/>
          </p:nvPr>
        </p:nvSpPr>
        <p:spPr/>
        <p:txBody>
          <a:bodyPr/>
          <a:lstStyle/>
          <a:p>
            <a:pPr defTabSz="914132">
              <a:defRPr/>
            </a:pPr>
            <a:fld id="{7E82054C-5FFB-4925-88B8-34BFE44764D6}" type="slidenum">
              <a:rPr lang="en-US">
                <a:solidFill>
                  <a:prstClr val="black"/>
                </a:solidFill>
                <a:latin typeface="Calibri"/>
              </a:rPr>
              <a:pPr defTabSz="914132">
                <a:defRPr/>
              </a:pPr>
              <a:t>42</a:t>
            </a:fld>
            <a:endParaRPr lang="en-US" dirty="0">
              <a:solidFill>
                <a:prstClr val="black"/>
              </a:solidFill>
              <a:latin typeface="Calibri"/>
            </a:endParaRPr>
          </a:p>
        </p:txBody>
      </p:sp>
    </p:spTree>
    <p:extLst>
      <p:ext uri="{BB962C8B-B14F-4D97-AF65-F5344CB8AC3E}">
        <p14:creationId xmlns:p14="http://schemas.microsoft.com/office/powerpoint/2010/main" val="1287754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dirty="0"/>
              <a:t>The majority (80%) of pediatric TB cases in 2020 occurred among U.S.-born children, but the pediatric TB incidence rate remains higher among non-U.S.–born (3.7 per 100,000 persons) than U.S.-</a:t>
            </a:r>
            <a:r>
              <a:rPr lang="en-US"/>
              <a:t>born children </a:t>
            </a:r>
            <a:r>
              <a:rPr lang="en-US" dirty="0"/>
              <a:t>(0.4). However, the difference between incidence rates among U.S.-born compared with non-U.S.–born children has declined over time. In 1994, the TB incidence rate was 11 times higher among non-U.S.–born children compared with U.S.-born children; in 2020, the TB incidence rate was 8 times higher.  </a:t>
            </a:r>
          </a:p>
          <a:p>
            <a:r>
              <a:rPr lang="en-US" dirty="0"/>
              <a:t>Note: population data by age and origin of birth to calculate rates is not available before 1994.</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dirty="0"/>
          </a:p>
        </p:txBody>
      </p:sp>
    </p:spTree>
    <p:extLst>
      <p:ext uri="{BB962C8B-B14F-4D97-AF65-F5344CB8AC3E}">
        <p14:creationId xmlns:p14="http://schemas.microsoft.com/office/powerpoint/2010/main" val="1287754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6275"/>
            <a:ext cx="5997575" cy="3375025"/>
          </a:xfrm>
        </p:spPr>
      </p:sp>
      <p:sp>
        <p:nvSpPr>
          <p:cNvPr id="3" name="Notes Placeholder 2"/>
          <p:cNvSpPr>
            <a:spLocks noGrp="1"/>
          </p:cNvSpPr>
          <p:nvPr>
            <p:ph type="body" idx="1"/>
          </p:nvPr>
        </p:nvSpPr>
        <p:spPr/>
        <p:txBody>
          <a:bodyPr/>
          <a:lstStyle/>
          <a:p>
            <a:r>
              <a:rPr lang="en-US" b="0" baseline="0" dirty="0"/>
              <a:t>During 2011-2020, over half (60.2%) of pediatric TB cases among U.S.-born persons have been among children with at least one parent/guardian who was born outside the United States. U.S.-born children of non-U.S.–born parents might be more likely than other children to travel and be exposed to TB disease outside the United States or be exposed to non-U.S.–born persons in the United States who have infectious TB disease. </a:t>
            </a:r>
            <a:endParaRPr lang="en-US" b="0" dirty="0"/>
          </a:p>
        </p:txBody>
      </p:sp>
      <p:sp>
        <p:nvSpPr>
          <p:cNvPr id="4" name="Slide Number Placeholder 3"/>
          <p:cNvSpPr>
            <a:spLocks noGrp="1"/>
          </p:cNvSpPr>
          <p:nvPr>
            <p:ph type="sldNum" sz="quarter" idx="10"/>
          </p:nvPr>
        </p:nvSpPr>
        <p:spPr/>
        <p:txBody>
          <a:bodyPr/>
          <a:lstStyle/>
          <a:p>
            <a:pPr defTabSz="914132">
              <a:defRPr/>
            </a:pPr>
            <a:fld id="{7E82054C-5FFB-4925-88B8-34BFE44764D6}" type="slidenum">
              <a:rPr lang="en-US">
                <a:solidFill>
                  <a:prstClr val="black"/>
                </a:solidFill>
                <a:latin typeface="Calibri"/>
              </a:rPr>
              <a:pPr defTabSz="914132">
                <a:defRPr/>
              </a:pPr>
              <a:t>44</a:t>
            </a:fld>
            <a:endParaRPr lang="en-US" dirty="0">
              <a:solidFill>
                <a:prstClr val="black"/>
              </a:solidFill>
              <a:latin typeface="Calibri"/>
            </a:endParaRPr>
          </a:p>
        </p:txBody>
      </p:sp>
    </p:spTree>
    <p:extLst>
      <p:ext uri="{BB962C8B-B14F-4D97-AF65-F5344CB8AC3E}">
        <p14:creationId xmlns:p14="http://schemas.microsoft.com/office/powerpoint/2010/main" val="712515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2020, the majority (153 of 254 cases; 60.2%) of pediatric TB cases among U.S.-born persons continued to be in patients with at least one non-U.S.–born parent/guardian.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dirty="0"/>
          </a:p>
        </p:txBody>
      </p:sp>
    </p:spTree>
    <p:extLst>
      <p:ext uri="{BB962C8B-B14F-4D97-AF65-F5344CB8AC3E}">
        <p14:creationId xmlns:p14="http://schemas.microsoft.com/office/powerpoint/2010/main" val="280071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U.S. TB cases continued to be verified through positive culture, with other laboratory-confirmation methods (i.e., nucleic acid amplification or smear microscopy) only representing a limited percentage of verified cases. In the absence of laboratory confirmation, cases can also be confirmed by meeting the clinical criteria for a verified TB case or diagnosed by a provider. Since 2009, the number of provider diagnosis cases has declined with the corresponding expansion of the percentage of cases verified by clinical criteria related to the 2009 Report of Verified Case of Tuberculosis revision that included adding the ability to report Interferon-Gamma Release Assays (IGRA) and classifying clinical cases based on a positive IGRA as an alternative to a positive Mantoux tuberculin skin test. However, the percentage verified among clinical criteria has decreased since 2009 as proportionately more cases are verified through laboratory techniques. Cases verified by culture may also be positive on NAA or smear microscopy as culture confirmation supersedes NAA or smear result in the case verification criteria classification.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dirty="0"/>
          </a:p>
        </p:txBody>
      </p:sp>
    </p:spTree>
    <p:extLst>
      <p:ext uri="{BB962C8B-B14F-4D97-AF65-F5344CB8AC3E}">
        <p14:creationId xmlns:p14="http://schemas.microsoft.com/office/powerpoint/2010/main" val="3772141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In 2020, the majority of U.S. TB cases continued to be verified through positive culture at 79.3% (5,691), with other laboratory-confirmation methods (i.e., nucleic acid amplification or smear microscopy) representing a combined 3.2% (229) of verified cases. In addition, 13.1% (943) were confirmed by clinical criteria and 4.3% (311) by provider diagnosis. Cases verified by culture may also be positive on NAA or smear microscopy as culture confirmation supersedes NAA or smear result in the case verification criteria classification.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dirty="0"/>
          </a:p>
        </p:txBody>
      </p:sp>
    </p:spTree>
    <p:extLst>
      <p:ext uri="{BB962C8B-B14F-4D97-AF65-F5344CB8AC3E}">
        <p14:creationId xmlns:p14="http://schemas.microsoft.com/office/powerpoint/2010/main" val="306318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vast majority of TB cases had pulmonary involvement (78.9%). Among the 21.1% of TB cases with only extrapulmonary involvement, TB of the lymphatic system remained most common (35.3%), followed by TB of the pleura (15.7%) and TB of bones and joints (9.2%). TB meningitis, a particularly serious form of the disease involving the meninges, made up 4.0% of extrapulmonary only cases. “Other” includes all other extrapulmonary sites of disease, e.g., ocular, hepatic.</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dirty="0"/>
          </a:p>
        </p:txBody>
      </p:sp>
    </p:spTree>
    <p:extLst>
      <p:ext uri="{BB962C8B-B14F-4D97-AF65-F5344CB8AC3E}">
        <p14:creationId xmlns:p14="http://schemas.microsoft.com/office/powerpoint/2010/main" val="3495563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Since the early 2000s, the percentage of patients started on the standard initial four-drug regimen of isoniazid, rifampin, pyrazinamide, and ethambutol has remained above 80%. In some cases, e.g., when drug resistance is known or suspected or a clinical contraindication to the standard initial therapy exists, a different four-drug regimen could be clinically appropriate. The percentage of patients on an initial drug regimen of four or more drugs that is not the standard four-drug regimen has increased from 4.9% in 2004 to 10.7% in 2020. Use of initial regimens with fewer than four drugs has represented &lt;7% of reported cases for the past decade.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dirty="0"/>
          </a:p>
        </p:txBody>
      </p:sp>
    </p:spTree>
    <p:extLst>
      <p:ext uri="{BB962C8B-B14F-4D97-AF65-F5344CB8AC3E}">
        <p14:creationId xmlns:p14="http://schemas.microsoft.com/office/powerpoint/2010/main" val="505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The National Vital Statistics System (NVSS) reported 526 TB-related deaths (0.2 deaths per 100,000 persons) where TB was the underlying cause of death for 2019, the most recent year for which data are available. This represents a 3.0% decrease in deaths and a 3.4% decrease in the mortality rate from 2018, above the historical low of 470 deaths (0.1 deaths per 100,000 persons) reported in 2015. </a:t>
            </a:r>
            <a:r>
              <a:rPr lang="en-US" i="1" dirty="0"/>
              <a:t>It is important to note that under current NVSS guidance, deaths caused by TB among persons with comorbid HIV infections are classified with HIV as the underlying cause of death, not TB, and are not included here.</a:t>
            </a:r>
            <a:endParaRPr lang="en-US" sz="1800" i="1" dirty="0">
              <a:latin typeface="Calibri" panose="020F0502020204030204" pitchFamily="34" charset="0"/>
              <a:cs typeface="Times New Roman" panose="02020603050405020304" pitchFamily="18" charset="0"/>
            </a:endParaRPr>
          </a:p>
          <a:p>
            <a:pPr defTabSz="914132">
              <a:defRPr/>
            </a:pPr>
            <a:r>
              <a:rPr lang="en-US" dirty="0"/>
              <a:t>National Vital Statistics System accessed from CDC WONDER as of June 22, 2021: https://www.cdc.gov/nchs/nvss/bridged_race/data_documentation.htm#july2009</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7731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During 2020, 83.3% of all reported TB patients were started on isoniazid, rifampin, pyrazinamide, and ethambutol (HRZE), and an additional 10.7% of patients were started on a different 4-drug regimen. Of the persons who received an initial regimen of less than 4 drugs, the top 5 regimens were 32.2% HRZ, 25.9% HRE, 6.3% HZE, 5.2% HR, and 4.7% RZE.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dirty="0"/>
          </a:p>
        </p:txBody>
      </p:sp>
    </p:spTree>
    <p:extLst>
      <p:ext uri="{BB962C8B-B14F-4D97-AF65-F5344CB8AC3E}">
        <p14:creationId xmlns:p14="http://schemas.microsoft.com/office/powerpoint/2010/main" val="1905161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Since 1993, the percentage of people with TB disease receiving at least a portion of their medication through Directly Observed Therapy (DOT) has risen from 36% in 1993 to 95% in 2018, the most recent year with full data available.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dirty="0"/>
          </a:p>
        </p:txBody>
      </p:sp>
    </p:spTree>
    <p:extLst>
      <p:ext uri="{BB962C8B-B14F-4D97-AF65-F5344CB8AC3E}">
        <p14:creationId xmlns:p14="http://schemas.microsoft.com/office/powerpoint/2010/main" val="1354755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During 2018, the most recent year with treatment completion data available, 61.3% of cases were treated exclusively by using DOT, whereas an additional 33.7% of patients received a combination of DOT and self-administered treatment.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dirty="0"/>
          </a:p>
        </p:txBody>
      </p:sp>
    </p:spTree>
    <p:extLst>
      <p:ext uri="{BB962C8B-B14F-4D97-AF65-F5344CB8AC3E}">
        <p14:creationId xmlns:p14="http://schemas.microsoft.com/office/powerpoint/2010/main" val="2667599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The national goal for treatment completion is that, for patients with newly diagnosed TB disease for whom ≤12 months of treatment is indicated, 95% complete treatment within 12 months. Although the percentage of eligible patients completing therapy in 1 year has risen since 1993 from 63.4% to 89.1% in 2018, the nation is still short of the 95% goal, and the percentage has been relatively level since 2009. </a:t>
            </a:r>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53</a:t>
            </a:fld>
            <a:endParaRPr lang="en-US" dirty="0"/>
          </a:p>
        </p:txBody>
      </p:sp>
    </p:spTree>
    <p:extLst>
      <p:ext uri="{BB962C8B-B14F-4D97-AF65-F5344CB8AC3E}">
        <p14:creationId xmlns:p14="http://schemas.microsoft.com/office/powerpoint/2010/main" val="1140983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Successful therapy completion for people with TB disease is a major performance indicator for TB programs. Among patients during 2018 who were alive at diagnosis and started on TB treatment, 87.4% had completed TB treatment successfully. However, 6.6% of all patients died before completing TB treatment; 1.4% were lost to follow-up before completing treatment; 1.0% refused treatment and 3.3% did not complete treatment for other or unknown reasons. Twenty-five patients (0.3%) had to permanently stop TB treatment because of an adverse treatment event.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dirty="0"/>
          </a:p>
        </p:txBody>
      </p:sp>
    </p:spTree>
    <p:extLst>
      <p:ext uri="{BB962C8B-B14F-4D97-AF65-F5344CB8AC3E}">
        <p14:creationId xmlns:p14="http://schemas.microsoft.com/office/powerpoint/2010/main" val="34621340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456 isoniazid-resistant TB cases were reported in the United States, a decrease from 643 cases during 2019.  The reduction in isoniazid-resistant TB cases from 2019 to 2020 occurred in both U.S.-born and non-U.S.–born persons. </a:t>
            </a:r>
          </a:p>
          <a:p>
            <a:r>
              <a:rPr lang="en-US" dirty="0"/>
              <a:t>Note: The graph does not display counts of unknown origin of birth.</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dirty="0"/>
          </a:p>
        </p:txBody>
      </p:sp>
    </p:spTree>
    <p:extLst>
      <p:ext uri="{BB962C8B-B14F-4D97-AF65-F5344CB8AC3E}">
        <p14:creationId xmlns:p14="http://schemas.microsoft.com/office/powerpoint/2010/main" val="4226380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132" fontAlgn="auto">
              <a:spcBef>
                <a:spcPct val="20000"/>
              </a:spcBef>
              <a:spcAft>
                <a:spcPts val="0"/>
              </a:spcAft>
              <a:buClr>
                <a:srgbClr val="0039A6"/>
              </a:buClr>
              <a:buSzPct val="70000"/>
              <a:defRPr/>
            </a:pPr>
            <a:r>
              <a:rPr lang="en-US" dirty="0"/>
              <a:t>The percentage of all MDR cases occurring among persons with no previous history of TB disease (i.e., primary MDR TB) has remained steady for the past several years at approximately 1%. The MDR case count was 56 in 2020 compared with 92 in 2019.</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56</a:t>
            </a:fld>
            <a:endParaRPr lang="en-US" dirty="0"/>
          </a:p>
        </p:txBody>
      </p:sp>
    </p:spTree>
    <p:extLst>
      <p:ext uri="{BB962C8B-B14F-4D97-AF65-F5344CB8AC3E}">
        <p14:creationId xmlns:p14="http://schemas.microsoft.com/office/powerpoint/2010/main" val="3352529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Coinfection with HIV is a major risk factor for progression of latent TB infection to TB disease. Among 6,970 cases in persons who were alive at diagnosis in 2020, HIV status was known for 89.8% (n=6,256), and 4.8% (n=300) of persons with known HIV status were coinfected with HIV. Among TB cases diagnosed in persons 25–44 years of age, 94.7% (n=1,976) had known HIV status, and 8.0% (n=158) of these persons were HIV positive. In persons 45-64 years old, 91.9% (n=1,948) had known HIV status, and 5.9% (n=114) were HIV positive. The percentage of HIV coinfection among persons with TB was 4.7% in 2019 compared with 4.8% in 2020.</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57</a:t>
            </a:fld>
            <a:endParaRPr lang="en-US" dirty="0"/>
          </a:p>
        </p:txBody>
      </p:sp>
    </p:spTree>
    <p:extLst>
      <p:ext uri="{BB962C8B-B14F-4D97-AF65-F5344CB8AC3E}">
        <p14:creationId xmlns:p14="http://schemas.microsoft.com/office/powerpoint/2010/main" val="2269598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reported risk factors for TB disease, diabetes mellitus (22.5%) was most commonly reported, followed by having an immunocompromising condition other than HIV (9.2%) and having been a known close contact of a person with infectious TB disease (7.4%). Diabetes mellitus was proportionately more common among non-U.S.–born persons (25.8%), compared with U.S.-born persons (14.3%). However, having been a known contact of a person with infectious TB disease was proportionately more common among U.S.-born persons (15.8%), compared with non-U.S.–born persons (4.2%).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58</a:t>
            </a:fld>
            <a:endParaRPr lang="en-US" dirty="0"/>
          </a:p>
        </p:txBody>
      </p:sp>
    </p:spTree>
    <p:extLst>
      <p:ext uri="{BB962C8B-B14F-4D97-AF65-F5344CB8AC3E}">
        <p14:creationId xmlns:p14="http://schemas.microsoft.com/office/powerpoint/2010/main" val="676362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Among persons who have risk factor information available and are at least 15 years of age, reported use of noninjection drugs was higher (6.9%) than injection drug use (1.1%), as was excess use of alcohol (9.0%). </a:t>
            </a:r>
            <a:r>
              <a:rPr lang="en-US" sz="1800" dirty="0">
                <a:effectLst/>
                <a:latin typeface="Calibri" panose="020F0502020204030204" pitchFamily="34" charset="0"/>
                <a:ea typeface="Calibri" panose="020F0502020204030204" pitchFamily="34" charset="0"/>
                <a:cs typeface="Times New Roman" panose="02020603050405020304" pitchFamily="18" charset="0"/>
              </a:rPr>
              <a:t>Over four percent (4.3%) </a:t>
            </a:r>
            <a:r>
              <a:rPr lang="en-US" dirty="0"/>
              <a:t>occurred among persons who reported experiencing homelessness in the year before their TB diagnostic evaluation, 1.7% of TB cases occurred among residents in a long-term care facility at the time of their TB diagnostic evaluation, and 2.6% of TB cases occurred among residents in a correctional facility at the time of their TB diagnostic evaluation. Persons residing in congregate settings are at higher risk of being infected with TB disease than the general population. These percentage distributions are similar to 2019 data.</a:t>
            </a:r>
          </a:p>
          <a:p>
            <a:pPr defTabSz="914132">
              <a:defRPr/>
            </a:pPr>
            <a:endParaRPr lang="en-US" dirty="0"/>
          </a:p>
          <a:p>
            <a:endParaRPr lang="en-US" b="0" u="sng" dirty="0"/>
          </a:p>
          <a:p>
            <a:pPr defTabSz="914132">
              <a:defRPr/>
            </a:pPr>
            <a:endParaRPr lang="en-US" dirty="0"/>
          </a:p>
          <a:p>
            <a:pPr defTabSz="914132">
              <a:defRPr/>
            </a:pPr>
            <a:endParaRPr lang="en-US" dirty="0"/>
          </a:p>
          <a:p>
            <a:pPr defTabSz="914132">
              <a:defRPr/>
            </a:pPr>
            <a:endParaRPr lang="en-US" dirty="0"/>
          </a:p>
          <a:p>
            <a:pPr defTabSz="914132">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dirty="0"/>
          </a:p>
        </p:txBody>
      </p:sp>
    </p:spTree>
    <p:extLst>
      <p:ext uri="{BB962C8B-B14F-4D97-AF65-F5344CB8AC3E}">
        <p14:creationId xmlns:p14="http://schemas.microsoft.com/office/powerpoint/2010/main" val="197924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Seven states and the District of Columbia had incidence rates higher than the national rate of 2.2 cases per 100,000 persons in 2020. Alaska had the highest rate (7.9), followed by Hawaii (6.5), California (4.3), New York (including New York City*, 3.1), Texas (3.0), New Jersey (2.8), District of Columbia (2.7), and Maryland (2.5).</a:t>
            </a:r>
          </a:p>
          <a:p>
            <a:pPr defTabSz="914132">
              <a:defRPr/>
            </a:pPr>
            <a:r>
              <a:rPr lang="en-US" dirty="0"/>
              <a:t>Note: New York City, which is a distinct reporting area, had an incidence rate of 5.4 per 100,000 persons. When New York City is analyzed separately, the remainder of New York state has an incidence rate of 1.5 per 100,000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951234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The percentage of cases among persons diagnosed with TB disease while a resident of a correctional facility declined slightly in 2020, from 3.1% (n=265) in 2019 to 2.6% (n=179) in 2020.</a:t>
            </a:r>
          </a:p>
        </p:txBody>
      </p:sp>
    </p:spTree>
    <p:extLst>
      <p:ext uri="{BB962C8B-B14F-4D97-AF65-F5344CB8AC3E}">
        <p14:creationId xmlns:p14="http://schemas.microsoft.com/office/powerpoint/2010/main" val="3058015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states with the highest percentage of cases diagnosed among residents of correctional facilities in 2020 were Idaho (20.0%, 1 of 5 cases), Arizona (17.3%, 22 of 127 cases), New Mexico (10.7%, 3 of 28 cases), Texas (8.4%, 69 of 823 cases), and New Hampshire (8.3%, 1 of 12 cases).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61</a:t>
            </a:fld>
            <a:endParaRPr lang="en-US" dirty="0"/>
          </a:p>
        </p:txBody>
      </p:sp>
    </p:spTree>
    <p:extLst>
      <p:ext uri="{BB962C8B-B14F-4D97-AF65-F5344CB8AC3E}">
        <p14:creationId xmlns:p14="http://schemas.microsoft.com/office/powerpoint/2010/main" val="569394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2020, among persons at least 15 years of age who have TB disease and were residents of correctional facilities at the time of diagnostic evaluation, 22.9% were in local jails (decreased from 27.7% in 2019), 25.1% in state prisons (increased from 15.5% in 2019), 10.1% in federal prisons (decreased from 14% in 2019), and 39.1% (no change from 2019) in other correctional facilities. In 2020, fewer cases (45; 29.8%) were reported in persons under ICE custody compared with 2019 (119; 44.9%). </a:t>
            </a:r>
          </a:p>
        </p:txBody>
      </p:sp>
    </p:spTree>
    <p:extLst>
      <p:ext uri="{BB962C8B-B14F-4D97-AF65-F5344CB8AC3E}">
        <p14:creationId xmlns:p14="http://schemas.microsoft.com/office/powerpoint/2010/main" val="13170241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healthcare personnel, migrant workers, and correctional employees were occupations common among persons with TB disease. </a:t>
            </a:r>
            <a:r>
              <a:rPr lang="en-US" dirty="0">
                <a:latin typeface="Calibri" panose="020F0502020204030204" pitchFamily="34" charset="0"/>
                <a:ea typeface="Calibri" panose="020F0502020204030204" pitchFamily="34" charset="0"/>
                <a:cs typeface="Times New Roman" panose="02020603050405020304" pitchFamily="18" charset="0"/>
              </a:rPr>
              <a:t>In 2020, the percentages were 4%, 1%, and &lt;1% respectively; the largest category of occupations fell into the other category (38%). Unemployed persons comprised 23% of TB cases, and almost 29% were either retired or not seeking employment.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63</a:t>
            </a:fld>
            <a:endParaRPr lang="en-US" dirty="0"/>
          </a:p>
        </p:txBody>
      </p:sp>
    </p:spTree>
    <p:extLst>
      <p:ext uri="{BB962C8B-B14F-4D97-AF65-F5344CB8AC3E}">
        <p14:creationId xmlns:p14="http://schemas.microsoft.com/office/powerpoint/2010/main" val="22059736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r>
              <a:rPr lang="en-US" dirty="0">
                <a:effectLst/>
                <a:latin typeface="+mj-lt"/>
              </a:rPr>
              <a:t>In 2018, the most recent year for which complete data are available, among persons with TB disease, 801 (8.9%) died:  197 were dead at the time of TB diagnosis and 604 died during treatment. Out of the 9% who died, slightly more than 35% were attributed to TB disease. The percentage who died among persons with TB disease has remained consistent with previous years.</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64</a:t>
            </a:fld>
            <a:endParaRPr lang="en-US" dirty="0"/>
          </a:p>
        </p:txBody>
      </p:sp>
    </p:spTree>
    <p:extLst>
      <p:ext uri="{BB962C8B-B14F-4D97-AF65-F5344CB8AC3E}">
        <p14:creationId xmlns:p14="http://schemas.microsoft.com/office/powerpoint/2010/main" val="34360352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of a patient’s positive sputum culture to negative is a key indicator of treatment effectiveness. Among 5,087 cases during 2018 with positive sputum cultures, 4,459 (87.7%) had documented sputum culture conversion to negative (0.9% had unknown documentation of sputum culture conversion). Among the 584 (11.5%) cases for which sputum culture conversion was undocumented, the most common reason was that the patient had died (38.5%) before sputum culture conversion; however, a percentage of these cases (6.8%) did not have a known reason reported for not having documented sputum culture conversion.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65</a:t>
            </a:fld>
            <a:endParaRPr lang="en-US" dirty="0"/>
          </a:p>
        </p:txBody>
      </p:sp>
    </p:spTree>
    <p:extLst>
      <p:ext uri="{BB962C8B-B14F-4D97-AF65-F5344CB8AC3E}">
        <p14:creationId xmlns:p14="http://schemas.microsoft.com/office/powerpoint/2010/main" val="4187595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increase in genotyping surveillance coverage from 2004 to 2020. In 2004 the percentage of culture confirmed TB cases with at least one genotyped isolate was 52.6%; in 2020 it was 97.5%. The national goal for genotyping surveillance coverage is 100.0%.</a:t>
            </a:r>
          </a:p>
        </p:txBody>
      </p:sp>
      <p:sp>
        <p:nvSpPr>
          <p:cNvPr id="4" name="Slide Number Placeholder 3"/>
          <p:cNvSpPr>
            <a:spLocks noGrp="1"/>
          </p:cNvSpPr>
          <p:nvPr>
            <p:ph type="sldNum" sz="quarter" idx="10"/>
          </p:nvPr>
        </p:nvSpPr>
        <p:spPr/>
        <p:txBody>
          <a:bodyPr/>
          <a:lstStyle/>
          <a:p>
            <a:pPr defTabSz="914132">
              <a:defRPr/>
            </a:pPr>
            <a:fld id="{EB38CAEC-4554-485B-9189-C45C7447A404}" type="slidenum">
              <a:rPr lang="en-US">
                <a:solidFill>
                  <a:prstClr val="black"/>
                </a:solidFill>
                <a:latin typeface="Calibri"/>
              </a:rPr>
              <a:pPr defTabSz="914132">
                <a:defRPr/>
              </a:pPr>
              <a:t>66</a:t>
            </a:fld>
            <a:endParaRPr lang="en-US" dirty="0">
              <a:solidFill>
                <a:prstClr val="black"/>
              </a:solidFill>
              <a:latin typeface="Calibri"/>
            </a:endParaRPr>
          </a:p>
        </p:txBody>
      </p:sp>
    </p:spTree>
    <p:extLst>
      <p:ext uri="{BB962C8B-B14F-4D97-AF65-F5344CB8AC3E}">
        <p14:creationId xmlns:p14="http://schemas.microsoft.com/office/powerpoint/2010/main" val="8919152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This slide shows the schematic for sequential assignment of unique spoligotypes and initial 12-locus MIRU-VNTR combination or 24-locus MIRU-VNTR combination.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67</a:t>
            </a:fld>
            <a:endParaRPr lang="en-US" dirty="0"/>
          </a:p>
        </p:txBody>
      </p:sp>
    </p:spTree>
    <p:extLst>
      <p:ext uri="{BB962C8B-B14F-4D97-AF65-F5344CB8AC3E}">
        <p14:creationId xmlns:p14="http://schemas.microsoft.com/office/powerpoint/2010/main" val="1929117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a:solidFill>
                  <a:schemeClr val="tx1"/>
                </a:solidFill>
                <a:effectLst/>
                <a:latin typeface="+mn-lt"/>
                <a:ea typeface="+mn-ea"/>
                <a:cs typeface="+mn-cs"/>
              </a:rPr>
              <a:t>This slide shows the number of county-based TB genotype clusters by the size of the clusters; a genotype cluster is defined as two or more cases with matching spoligotype and 24-locus MIRU-VNTR (GENType) within a county during the specified 3-year time period. During 2018–2020, there were 860 two-case clusters, 215 three-case clusters, 85 four-case clusters, 41 five-case clusters, 22 six-case clusters, 11 seven-case clusters, 11 eight-case clusters, 8 nine-case clusters, and 27 clusters that were greater or equal to 10 TB cases in size.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68</a:t>
            </a:fld>
            <a:endParaRPr lang="en-US" dirty="0"/>
          </a:p>
        </p:txBody>
      </p:sp>
    </p:spTree>
    <p:extLst>
      <p:ext uri="{BB962C8B-B14F-4D97-AF65-F5344CB8AC3E}">
        <p14:creationId xmlns:p14="http://schemas.microsoft.com/office/powerpoint/2010/main" val="1673189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Clusters are classified into alert levels on the basis of a log-likelihood ratio (LLR) calculation; clusters with an LLR of 5–&lt;10 are classified as a medium alert level, and clusters with an LLR ≥10 are classified as a high alert level. At the individual case level, clustered cases were often part of medium- (23.9%) or high-level alerts (14.6%). At the cluster level, 358 (28.0%) of 1,280 clusters identified nationally were either medium- (n=297) or high-level alerts (n=61).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69</a:t>
            </a:fld>
            <a:endParaRPr lang="en-US" dirty="0"/>
          </a:p>
        </p:txBody>
      </p:sp>
    </p:spTree>
    <p:extLst>
      <p:ext uri="{BB962C8B-B14F-4D97-AF65-F5344CB8AC3E}">
        <p14:creationId xmlns:p14="http://schemas.microsoft.com/office/powerpoint/2010/main" val="403808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Among U.S. states, slightly more than half (50.3%) of TB cases continue to be reported from 4 states: California (23.8%, n=1,705), Texas (12.3%, n=884), New York state (including New York City, 8.4%, n=606), and Florida (5.7%, n=412). These states are also the most populous states in the United States.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8581945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of 12,242 genotyped cases evaluated for recent transmission and reported during 2019–2020, CDC attributed 1,527 (12.5%) to recent transmission.</a:t>
            </a:r>
          </a:p>
          <a:p>
            <a:r>
              <a:rPr lang="en-US" dirty="0"/>
              <a:t>Note:  8.4% (n=1,025) were attributed to limited recent transmission and 4.1% (n=502) were attributed to extensive recent transmission. 87.5% (n=10,715) were not attributed to recent transmission.</a:t>
            </a:r>
          </a:p>
          <a:p>
            <a:pPr defTabSz="914132">
              <a:defRPr/>
            </a:pPr>
            <a:endParaRPr lang="en-US" dirty="0"/>
          </a:p>
          <a:p>
            <a:pPr defTabSz="914132">
              <a:defRPr/>
            </a:pPr>
            <a:endParaRPr lang="en-US" dirty="0"/>
          </a:p>
          <a:p>
            <a:pPr>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70</a:t>
            </a:fld>
            <a:endParaRPr lang="en-US" dirty="0"/>
          </a:p>
        </p:txBody>
      </p:sp>
    </p:spTree>
    <p:extLst>
      <p:ext uri="{BB962C8B-B14F-4D97-AF65-F5344CB8AC3E}">
        <p14:creationId xmlns:p14="http://schemas.microsoft.com/office/powerpoint/2010/main" val="356203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provided national estimates of recent transmission and extensive recent transmission throughout a 2-year period since the publication of Reported Tuberculosis in the United States, 2016. The number of cases attributed to both limited and extensive recent transmission have declined, but the relative proportions attributed to both limited and extensive recent transmission in 2019–2020 remained comparable to 2017–2018.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71</a:t>
            </a:fld>
            <a:endParaRPr lang="en-US" dirty="0"/>
          </a:p>
        </p:txBody>
      </p:sp>
    </p:spTree>
    <p:extLst>
      <p:ext uri="{BB962C8B-B14F-4D97-AF65-F5344CB8AC3E}">
        <p14:creationId xmlns:p14="http://schemas.microsoft.com/office/powerpoint/2010/main" val="6347212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greater percentage of genotyped cases were attributed to recent transmission among U.S.-born persons (25.1%, n=836) than among non-U.S.–born persons (7.8%, n=689). </a:t>
            </a:r>
          </a:p>
          <a:p>
            <a:pPr>
              <a:defRPr/>
            </a:pPr>
            <a:r>
              <a:rPr lang="en-US" dirty="0"/>
              <a:t>Among U.S.-born persons, 74.9% (n=2,493) were not attributed to recent transmission, and among non-U.S.–born persons, 92.2% (n=8,197) were not attributed to recent transmission.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72</a:t>
            </a:fld>
            <a:endParaRPr lang="en-US" dirty="0"/>
          </a:p>
        </p:txBody>
      </p:sp>
    </p:spTree>
    <p:extLst>
      <p:ext uri="{BB962C8B-B14F-4D97-AF65-F5344CB8AC3E}">
        <p14:creationId xmlns:p14="http://schemas.microsoft.com/office/powerpoint/2010/main" val="25756288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Greater percentages of cases attributed to recent transmission were identified among American Indian or Alaska Native persons [2017–2018: n=67 (40%), 2019–2020: n=54 (45%)], Native Hawaiian or other Pacific Islander persons [2017–2018: n=37 (24%), 2019–2020: n=55 (34%)], and non-Hispanic Black or African American persons [2017–2018: n=550 (20%), 2019–2020: n=456 (20%)], compared with national average estimates [50 states and Washington DC; 2017–2018: n=1,712 (12.6%), 2019–2020 n=1,527 (12.5%)].</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73</a:t>
            </a:fld>
            <a:endParaRPr lang="en-US" dirty="0"/>
          </a:p>
        </p:txBody>
      </p:sp>
    </p:spTree>
    <p:extLst>
      <p:ext uri="{BB962C8B-B14F-4D97-AF65-F5344CB8AC3E}">
        <p14:creationId xmlns:p14="http://schemas.microsoft.com/office/powerpoint/2010/main" val="2021163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Greater percentages of cases attributed to extensive recent transmission were identified among American Indian or Alaska Native persons [2017–2018: n=40 (24%), 2019–2020: n=26 (22%)], Native Hawaiian or other Pacific Islander persons [2017–2018: n=11 (7%), 2019–2020: n=29 (18%)], and non-Hispanic Black or African American persons [2017–2018: n=223 (8%), 2019–2020: n=163 (7%)], compared with national average estimates [50 states and Washington, DC; 2017–2018: n=589 (4.3%), 2019–2020: n=502 (4.1%)].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74</a:t>
            </a:fld>
            <a:endParaRPr lang="en-US" dirty="0"/>
          </a:p>
        </p:txBody>
      </p:sp>
    </p:spTree>
    <p:extLst>
      <p:ext uri="{BB962C8B-B14F-4D97-AF65-F5344CB8AC3E}">
        <p14:creationId xmlns:p14="http://schemas.microsoft.com/office/powerpoint/2010/main" val="9750302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r>
              <a:rPr lang="en-US" dirty="0">
                <a:cs typeface="Times New Roman" panose="02020603050405020304" pitchFamily="18" charset="0"/>
              </a:rPr>
              <a:t>For more information, please contact Division of Tuberculosis Elimination at http://www.cdc.gov/tb/.</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75</a:t>
            </a:fld>
            <a:endParaRPr lang="en-US" dirty="0"/>
          </a:p>
        </p:txBody>
      </p:sp>
    </p:spTree>
    <p:extLst>
      <p:ext uri="{BB962C8B-B14F-4D97-AF65-F5344CB8AC3E}">
        <p14:creationId xmlns:p14="http://schemas.microsoft.com/office/powerpoint/2010/main" val="78890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j-lt"/>
              </a:rPr>
              <a:t>Metropolitan statistical areas (MSAs) are geographic units of integrated groupings of one or more counties for conducting geographic analyses. They have a relatively high population density at its core and close economic ties throughout the area. Such regions are neither legally incorporated as a city or town would be, nor are they legal administrative divisions like counties or separate entities such as states.</a:t>
            </a:r>
          </a:p>
          <a:p>
            <a:r>
              <a:rPr lang="en-US" b="0" i="0" dirty="0">
                <a:solidFill>
                  <a:srgbClr val="000000"/>
                </a:solidFill>
                <a:effectLst/>
                <a:latin typeface="+mj-lt"/>
              </a:rPr>
              <a:t>Among MSAs with an estimated population size of at least 500,000, the 10 MSAs with the highest TB incidence rates are presented here: San Jose with the highest incidence rate at 7.8 cases per 100,000 (153 cases) followed by Honolulu at 6.5 cases per 100,000 (63 cases), Stockton at 6.0 cases per 100,000 (46 cases), San Diego at 5.8 cases per 100,000 (192 cases), San Francisco at 5.5 cases per 100,000 (259 cases), Los Angeles at 4.8 cases per 100,000 (633 cases), Houston at 4.2 cases per 100,000 (299 cases), McAllen at 4.1 cases per 100,000 persons (36 cases), New York City at 3.9 cases per 100,000 persons (753 cases) and Bakersfield at 3.7 cases per 100,000 (33 cases). </a:t>
            </a:r>
          </a:p>
          <a:p>
            <a:r>
              <a:rPr lang="en-US" b="0" i="0" dirty="0">
                <a:solidFill>
                  <a:srgbClr val="000000"/>
                </a:solidFill>
                <a:effectLst/>
                <a:latin typeface="+mj-lt"/>
              </a:rPr>
              <a:t>MSA definition can be found here: https://www.census.gov/programs-surveys/metro-micro/about.html</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58649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U.S. territories, incidence rates ranged from 0.8 cases per 100,000 (Puerto Rico, not shown) to 75.2 (Commonwealth of the Northern Mariana Islands). For the three freely associated states, reported incidence rates were 50.0 per 100,000 persons for the Republic of Palau, 73.7 for the Federated States of Micronesia, and 252.5 for the Republic of the Marshall Islands.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54886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10/12/2021</a:t>
            </a:fld>
            <a:endParaRPr lang="en-US" dirty="0">
              <a:solidFill>
                <a:srgbClr val="0039A6"/>
              </a:solidFill>
              <a:latin typeface="Myriad Web Pro"/>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en-US" dirty="0">
              <a:solidFill>
                <a:srgbClr val="0039A6"/>
              </a:solidFill>
              <a:latin typeface="Myriad Web Pro"/>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dirty="0">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888596"/>
          </a:xfrm>
          <a:prstGeom prst="rect">
            <a:avLst/>
          </a:prstGeom>
        </p:spPr>
      </p:pic>
      <p:sp>
        <p:nvSpPr>
          <p:cNvPr id="7" name="Title 1"/>
          <p:cNvSpPr>
            <a:spLocks noGrp="1"/>
          </p:cNvSpPr>
          <p:nvPr>
            <p:ph type="title" hasCustomPrompt="1"/>
          </p:nvPr>
        </p:nvSpPr>
        <p:spPr>
          <a:xfrm>
            <a:off x="457200" y="1039554"/>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788A"/>
              </a:buClr>
              <a:buFont typeface="Wingdings" panose="05000000000000000000" pitchFamily="2" charset="2"/>
              <a:buChar char="§"/>
              <a:defRPr sz="2400" b="1">
                <a:solidFill>
                  <a:srgbClr val="5F5F5F"/>
                </a:solidFill>
              </a:defRPr>
            </a:lvl1pPr>
            <a:lvl2pPr>
              <a:buClr>
                <a:srgbClr val="9A4E9E"/>
              </a:buClr>
              <a:defRPr sz="2000">
                <a:solidFill>
                  <a:srgbClr val="5F5F5F"/>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8628018" y="4820198"/>
            <a:ext cx="515983" cy="253916"/>
          </a:xfrm>
          <a:prstGeom prst="rect">
            <a:avLst/>
          </a:prstGeom>
          <a:noFill/>
        </p:spPr>
        <p:txBody>
          <a:bodyPr wrap="square" rtlCol="0">
            <a:spAutoFit/>
          </a:bodyPr>
          <a:lstStyle/>
          <a:p>
            <a:pPr algn="r"/>
            <a:fld id="{ACF09121-5C56-40E7-87CA-F65771814046}" type="slidenum">
              <a:rPr lang="en-US" sz="1050" smtClean="0">
                <a:solidFill>
                  <a:srgbClr val="000000"/>
                </a:solidFill>
                <a:latin typeface="Calibri" panose="020F0502020204030204" pitchFamily="34" charset="0"/>
              </a:rPr>
              <a:t>‹#›</a:t>
            </a:fld>
            <a:endParaRPr lang="en-US" sz="105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8628018" y="4820198"/>
            <a:ext cx="515983" cy="253916"/>
          </a:xfrm>
          <a:prstGeom prst="rect">
            <a:avLst/>
          </a:prstGeom>
          <a:noFill/>
        </p:spPr>
        <p:txBody>
          <a:bodyPr wrap="square" rtlCol="0">
            <a:spAutoFit/>
          </a:bodyPr>
          <a:lstStyle/>
          <a:p>
            <a:pPr algn="r"/>
            <a:fld id="{ACF09121-5C56-40E7-87CA-F65771814046}" type="slidenum">
              <a:rPr lang="en-US" sz="1050" smtClean="0">
                <a:solidFill>
                  <a:srgbClr val="000000"/>
                </a:solidFill>
                <a:latin typeface="Calibri" panose="020F0502020204030204" pitchFamily="34" charset="0"/>
              </a:rPr>
              <a:t>‹#›</a:t>
            </a:fld>
            <a:endParaRPr lang="en-US" sz="105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98276" y="1534721"/>
            <a:ext cx="7794016" cy="1815882"/>
          </a:xfrm>
          <a:prstGeom prst="rect">
            <a:avLst/>
          </a:prstGeom>
          <a:noFill/>
        </p:spPr>
        <p:txBody>
          <a:bodyPr wrap="square" rtlCol="0">
            <a:spAutoFit/>
          </a:bodyPr>
          <a:lstStyle/>
          <a:p>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425562"/>
            <a:ext cx="9143999" cy="717938"/>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007889"/>
          </a:solidFill>
          <a:ln>
            <a:noFill/>
          </a:ln>
        </p:spPr>
        <p:txBody>
          <a:bodyPr vert="horz" wrap="square" lIns="45720" tIns="22860" rIns="45720" bIns="22860" numCol="1" anchor="t" anchorCtr="0" compatLnSpc="1">
            <a:prstTxWarp prst="textNoShape">
              <a:avLst/>
            </a:prstTxWarp>
          </a:bodyPr>
          <a:lstStyle/>
          <a:p>
            <a:endParaRPr lang="en-US" sz="1250" dirty="0"/>
          </a:p>
        </p:txBody>
      </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pic>
        <p:nvPicPr>
          <p:cNvPr id="41" name="Picture 40">
            <a:extLst>
              <a:ext uri="{FF2B5EF4-FFF2-40B4-BE49-F238E27FC236}">
                <a16:creationId xmlns:a16="http://schemas.microsoft.com/office/drawing/2014/main" id="{A4F9EEE0-D448-4253-B6CE-E34DC664B8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4960"/>
          <a:stretch/>
        </p:blipFill>
        <p:spPr>
          <a:xfrm>
            <a:off x="0" y="-17356"/>
            <a:ext cx="9144000" cy="162330"/>
          </a:xfrm>
          <a:prstGeom prst="rect">
            <a:avLst/>
          </a:prstGeom>
          <a:ln>
            <a:solidFill>
              <a:srgbClr val="016773"/>
            </a:solidFill>
          </a:ln>
        </p:spPr>
      </p:pic>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169698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5054522"/>
            <a:ext cx="9144000" cy="110783"/>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1316759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007889"/>
                </a:solidFill>
              </a:defRPr>
            </a:lvl1pPr>
            <a:lvl2pPr marL="217885" indent="-217885">
              <a:spcBef>
                <a:spcPts val="450"/>
              </a:spcBef>
              <a:spcAft>
                <a:spcPts val="450"/>
              </a:spcAft>
              <a:buClr>
                <a:srgbClr val="9B4E9E"/>
              </a:buClr>
              <a:buFont typeface="Wingdings" panose="05000000000000000000" pitchFamily="2" charset="2"/>
              <a:buChar char="§"/>
              <a:defRPr sz="2100"/>
            </a:lvl2pPr>
            <a:lvl3pPr marL="467916" indent="-250031">
              <a:spcBef>
                <a:spcPts val="450"/>
              </a:spcBef>
              <a:spcAft>
                <a:spcPts val="450"/>
              </a:spcAft>
              <a:buClr>
                <a:srgbClr val="692145"/>
              </a:buClr>
              <a:defRPr sz="1800"/>
            </a:lvl3pPr>
            <a:lvl4pPr marL="685800" indent="-173831">
              <a:spcBef>
                <a:spcPts val="450"/>
              </a:spcBef>
              <a:spcAft>
                <a:spcPts val="45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5054522"/>
            <a:ext cx="9144000" cy="110783"/>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3827971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1950455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129682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98276" y="1534721"/>
            <a:ext cx="7794016" cy="1815882"/>
          </a:xfrm>
          <a:prstGeom prst="rect">
            <a:avLst/>
          </a:prstGeom>
          <a:noFill/>
        </p:spPr>
        <p:txBody>
          <a:bodyPr wrap="square" rtlCol="0">
            <a:spAutoFit/>
          </a:bodyPr>
          <a:lstStyle/>
          <a:p>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425562"/>
            <a:ext cx="9143999" cy="717938"/>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74"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10/12/2021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80856143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ata.census.gov/mdat/"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50.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chart" Target="../charts/chart67.xml"/></Relationships>
</file>

<file path=ppt/slides/_rels/slide6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6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7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chart" Target="../charts/chart77.xml"/></Relationships>
</file>

<file path=ppt/slides/_rels/slide7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4.xml"/><Relationship Id="rId1" Type="http://schemas.openxmlformats.org/officeDocument/2006/relationships/slideLayout" Target="../slideLayouts/slideLayout19.xml"/><Relationship Id="rId4" Type="http://schemas.openxmlformats.org/officeDocument/2006/relationships/chart" Target="../charts/chart79.xml"/></Relationships>
</file>

<file path=ppt/slides/_rels/slide75.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F3CDEC7-64E8-4341-950E-82EB79B59776}"/>
              </a:ext>
            </a:extLst>
          </p:cNvPr>
          <p:cNvSpPr txBox="1">
            <a:spLocks/>
          </p:cNvSpPr>
          <p:nvPr/>
        </p:nvSpPr>
        <p:spPr>
          <a:xfrm>
            <a:off x="457200" y="1905755"/>
            <a:ext cx="8408977" cy="885728"/>
          </a:xfrm>
          <a:prstGeom prst="rect">
            <a:avLst/>
          </a:prstGeom>
        </p:spPr>
        <p:txBody>
          <a:bodyPr lIns="91440" tIns="45720" rIns="91440" bIns="45720" anchor="t"/>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400" rtl="0" eaLnBrk="0" fontAlgn="base" latinLnBrk="0" hangingPunct="0">
              <a:lnSpc>
                <a:spcPts val="3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788A"/>
                </a:solidFill>
                <a:effectLst/>
                <a:uLnTx/>
                <a:uFillTx/>
                <a:latin typeface="Calibri"/>
                <a:ea typeface="+mj-ea"/>
                <a:cs typeface="Calibri"/>
              </a:rPr>
              <a:t>Tuberculosis (TB) in the United States</a:t>
            </a:r>
            <a:br>
              <a:rPr kumimoji="0" lang="en-US" sz="3200" b="1" i="0" u="none" strike="noStrike" kern="1200" cap="none" spc="0" normalizeH="0" baseline="0" noProof="0" dirty="0">
                <a:ln>
                  <a:noFill/>
                </a:ln>
                <a:solidFill>
                  <a:srgbClr val="00788A"/>
                </a:solidFill>
                <a:effectLst/>
                <a:uLnTx/>
                <a:uFillTx/>
                <a:latin typeface="Calibri" pitchFamily="34" charset="0"/>
                <a:ea typeface="+mj-ea"/>
                <a:cs typeface="+mj-cs"/>
              </a:rPr>
            </a:br>
            <a:r>
              <a:rPr kumimoji="0" lang="en-US" sz="3200" b="1" i="0" u="none" strike="noStrike" kern="1200" cap="none" spc="0" normalizeH="0" baseline="0" noProof="0" dirty="0">
                <a:ln>
                  <a:noFill/>
                </a:ln>
                <a:solidFill>
                  <a:srgbClr val="00788A"/>
                </a:solidFill>
                <a:effectLst/>
                <a:uLnTx/>
                <a:uFillTx/>
                <a:latin typeface="Calibri"/>
                <a:ea typeface="+mj-ea"/>
                <a:cs typeface="Calibri"/>
              </a:rPr>
              <a:t>1993–2020</a:t>
            </a:r>
            <a:r>
              <a:rPr kumimoji="0" lang="en-US" sz="3200" b="1" i="0" u="none" strike="noStrike" kern="1200" cap="none" spc="0" normalizeH="0" baseline="30000" noProof="0" dirty="0">
                <a:ln>
                  <a:noFill/>
                </a:ln>
                <a:solidFill>
                  <a:srgbClr val="00788A"/>
                </a:solidFill>
                <a:effectLst/>
                <a:uLnTx/>
                <a:uFillTx/>
                <a:latin typeface="Calibri"/>
                <a:ea typeface="+mj-ea"/>
                <a:cs typeface="Calibri"/>
              </a:rPr>
              <a:t>*</a:t>
            </a:r>
            <a:br>
              <a:rPr kumimoji="0" lang="en-US" sz="2800" b="1" i="0" u="none" strike="noStrike" kern="1200" cap="none" spc="0" normalizeH="0" baseline="0" noProof="0" dirty="0">
                <a:ln>
                  <a:noFill/>
                </a:ln>
                <a:solidFill>
                  <a:srgbClr val="00788A"/>
                </a:solidFill>
                <a:effectLst/>
                <a:uLnTx/>
                <a:uFillTx/>
                <a:latin typeface="Calibri" pitchFamily="34" charset="0"/>
                <a:ea typeface="+mj-ea"/>
                <a:cs typeface="+mj-cs"/>
              </a:rPr>
            </a:br>
            <a:endParaRPr kumimoji="0" lang="en-US" altLang="en-US" sz="2800" b="1" i="0" u="none" strike="noStrike" kern="1200" cap="none" spc="0" normalizeH="0" baseline="0" noProof="0" dirty="0">
              <a:ln>
                <a:noFill/>
              </a:ln>
              <a:solidFill>
                <a:srgbClr val="006166"/>
              </a:solidFill>
              <a:effectLst/>
              <a:uLnTx/>
              <a:uFillTx/>
              <a:latin typeface="Calibri" pitchFamily="34" charset="0"/>
              <a:ea typeface="+mj-ea"/>
              <a:cs typeface="+mj-cs"/>
            </a:endParaRPr>
          </a:p>
        </p:txBody>
      </p:sp>
      <p:sp>
        <p:nvSpPr>
          <p:cNvPr id="12" name="Text Placeholder 5">
            <a:extLst>
              <a:ext uri="{FF2B5EF4-FFF2-40B4-BE49-F238E27FC236}">
                <a16:creationId xmlns:a16="http://schemas.microsoft.com/office/drawing/2014/main" id="{22088462-00C2-44A1-9C30-2A8B7384927A}"/>
              </a:ext>
            </a:extLst>
          </p:cNvPr>
          <p:cNvSpPr txBox="1">
            <a:spLocks/>
          </p:cNvSpPr>
          <p:nvPr/>
        </p:nvSpPr>
        <p:spPr bwMode="auto">
          <a:xfrm>
            <a:off x="1461288" y="3073782"/>
            <a:ext cx="6400800" cy="13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88A"/>
                </a:solidFill>
                <a:effectLst/>
                <a:uLnTx/>
                <a:uFillTx/>
                <a:latin typeface="Calibri" pitchFamily="34" charset="0"/>
                <a:ea typeface="+mn-ea"/>
                <a:cs typeface="+mn-cs"/>
              </a:rPr>
              <a:t>Division of Tuberculosis Elimination</a:t>
            </a:r>
          </a:p>
          <a:p>
            <a:pPr marL="0" marR="0" lvl="0" indent="0" algn="ctr" defTabSz="914400" rtl="0" eaLnBrk="0" fontAlgn="base" latinLnBrk="0" hangingPunct="0">
              <a:lnSpc>
                <a:spcPts val="2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88A"/>
                </a:solidFill>
                <a:effectLst/>
                <a:uLnTx/>
                <a:uFillTx/>
                <a:latin typeface="Calibri" pitchFamily="34" charset="0"/>
                <a:ea typeface="+mn-ea"/>
                <a:cs typeface="+mn-cs"/>
              </a:rPr>
              <a:t>National Tuberculosis Surveillance System</a:t>
            </a:r>
            <a:br>
              <a:rPr kumimoji="0" lang="en-US" sz="1800" b="0" i="0" u="none" strike="noStrike" kern="1200" cap="none" spc="0" normalizeH="0" baseline="0" noProof="0" dirty="0">
                <a:ln>
                  <a:noFill/>
                </a:ln>
                <a:solidFill>
                  <a:srgbClr val="00788A"/>
                </a:solidFill>
                <a:effectLst/>
                <a:uLnTx/>
                <a:uFillTx/>
                <a:latin typeface="Calibri" pitchFamily="34" charset="0"/>
                <a:ea typeface="+mn-ea"/>
                <a:cs typeface="+mn-cs"/>
              </a:rPr>
            </a:br>
            <a:endParaRPr kumimoji="0" lang="en-US" sz="1800" b="0" i="0" u="none" strike="noStrike" kern="1200" cap="none" spc="0" normalizeH="0" baseline="0" noProof="0" dirty="0">
              <a:ln>
                <a:noFill/>
              </a:ln>
              <a:solidFill>
                <a:srgbClr val="00788A"/>
              </a:solidFill>
              <a:effectLst/>
              <a:uLnTx/>
              <a:uFillTx/>
              <a:latin typeface="Calibri" pitchFamily="34" charset="0"/>
              <a:ea typeface="+mn-ea"/>
              <a:cs typeface="+mn-cs"/>
            </a:endParaRPr>
          </a:p>
        </p:txBody>
      </p:sp>
      <p:pic>
        <p:nvPicPr>
          <p:cNvPr id="13" name="Picture 6" descr="Logos of the United States Department of Health and Human Services and Centers for Disease Control and Prevention">
            <a:extLst>
              <a:ext uri="{FF2B5EF4-FFF2-40B4-BE49-F238E27FC236}">
                <a16:creationId xmlns:a16="http://schemas.microsoft.com/office/drawing/2014/main" id="{91688B35-F541-4765-98EB-0671F0B4D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F960016-0E98-4720-9C5A-CD8CF69512F8}"/>
              </a:ext>
            </a:extLst>
          </p:cNvPr>
          <p:cNvSpPr txBox="1"/>
          <p:nvPr/>
        </p:nvSpPr>
        <p:spPr>
          <a:xfrm>
            <a:off x="247650" y="4732436"/>
            <a:ext cx="2753360" cy="261610"/>
          </a:xfrm>
          <a:prstGeom prst="rect">
            <a:avLst/>
          </a:prstGeom>
        </p:spPr>
        <p:txBody>
          <a:bodyPr wrap="square" lIns="91440" tIns="45720" rIns="91440" bIns="45720" rtlCol="0" anchor="t">
            <a:spAutoFit/>
          </a:bodyPr>
          <a:lstStyle/>
          <a:p>
            <a:r>
              <a:rPr lang="en-US" sz="1100" baseline="30000" dirty="0">
                <a:solidFill>
                  <a:srgbClr val="000000"/>
                </a:solidFill>
                <a:latin typeface="Calibri"/>
                <a:cs typeface="Calibri"/>
              </a:rPr>
              <a:t>*</a:t>
            </a:r>
            <a:r>
              <a:rPr lang="en-US" sz="1100" dirty="0">
                <a:solidFill>
                  <a:srgbClr val="000000"/>
                </a:solidFill>
                <a:latin typeface="Calibri"/>
                <a:cs typeface="Calibri"/>
              </a:rPr>
              <a:t>Data updated as of June 14, 2021</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79"/>
            <a:ext cx="8229600" cy="857250"/>
          </a:xfrm>
        </p:spPr>
        <p:txBody>
          <a:bodyPr/>
          <a:lstStyle/>
          <a:p>
            <a:pPr algn="ctr">
              <a:lnSpc>
                <a:spcPts val="2600"/>
              </a:lnSpc>
            </a:pPr>
            <a:r>
              <a:rPr lang="en-US" dirty="0">
                <a:cs typeface="Arial" charset="0"/>
              </a:rPr>
              <a:t>TB Cases and Incidence Rates by Origin of Birth, </a:t>
            </a:r>
            <a:br>
              <a:rPr lang="en-US" dirty="0">
                <a:cs typeface="Arial" charset="0"/>
              </a:rPr>
            </a:br>
            <a:r>
              <a:rPr lang="en-US" dirty="0">
                <a:cs typeface="Arial" charset="0"/>
              </a:rPr>
              <a:t>United States, 1993–2020</a:t>
            </a:r>
            <a:endParaRPr lang="en-US" dirty="0"/>
          </a:p>
        </p:txBody>
      </p:sp>
      <p:graphicFrame>
        <p:nvGraphicFramePr>
          <p:cNvPr id="5" name="Chart 4"/>
          <p:cNvGraphicFramePr/>
          <p:nvPr>
            <p:extLst>
              <p:ext uri="{D42A27DB-BD31-4B8C-83A1-F6EECF244321}">
                <p14:modId xmlns:p14="http://schemas.microsoft.com/office/powerpoint/2010/main" val="4061373445"/>
              </p:ext>
            </p:extLst>
          </p:nvPr>
        </p:nvGraphicFramePr>
        <p:xfrm>
          <a:off x="310861" y="899159"/>
          <a:ext cx="8474774" cy="41529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4F96522-3A38-4EE6-985E-FD8A8C94B0E7}"/>
              </a:ext>
            </a:extLst>
          </p:cNvPr>
          <p:cNvSpPr txBox="1"/>
          <p:nvPr/>
        </p:nvSpPr>
        <p:spPr>
          <a:xfrm rot="16200000">
            <a:off x="6936707" y="2583009"/>
            <a:ext cx="3998641"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Cases per 100,000 persons</a:t>
            </a:r>
          </a:p>
        </p:txBody>
      </p:sp>
      <p:sp>
        <p:nvSpPr>
          <p:cNvPr id="8" name="TextBox 7">
            <a:extLst>
              <a:ext uri="{FF2B5EF4-FFF2-40B4-BE49-F238E27FC236}">
                <a16:creationId xmlns:a16="http://schemas.microsoft.com/office/drawing/2014/main" id="{78A7F6E5-2212-4B7F-83C7-3B02ED5C852C}"/>
              </a:ext>
            </a:extLst>
          </p:cNvPr>
          <p:cNvSpPr txBox="1"/>
          <p:nvPr/>
        </p:nvSpPr>
        <p:spPr>
          <a:xfrm rot="16200000">
            <a:off x="-1838853" y="2453469"/>
            <a:ext cx="3998641"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spTree>
    <p:extLst>
      <p:ext uri="{BB962C8B-B14F-4D97-AF65-F5344CB8AC3E}">
        <p14:creationId xmlns:p14="http://schemas.microsoft.com/office/powerpoint/2010/main" val="24407146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A10-39D1-431B-AEF0-029DB6BDA9D4}"/>
              </a:ext>
            </a:extLst>
          </p:cNvPr>
          <p:cNvSpPr>
            <a:spLocks noGrp="1"/>
          </p:cNvSpPr>
          <p:nvPr>
            <p:ph type="title"/>
          </p:nvPr>
        </p:nvSpPr>
        <p:spPr>
          <a:xfrm>
            <a:off x="457199" y="431446"/>
            <a:ext cx="8554915" cy="527947"/>
          </a:xfrm>
        </p:spPr>
        <p:txBody>
          <a:bodyPr/>
          <a:lstStyle/>
          <a:p>
            <a:pPr algn="ctr"/>
            <a:r>
              <a:rPr lang="en-US" dirty="0"/>
              <a:t>TB Incidence Rates by Origin of Birth, </a:t>
            </a:r>
            <a:br>
              <a:rPr lang="en-US" dirty="0"/>
            </a:br>
            <a:r>
              <a:rPr lang="en-US" dirty="0"/>
              <a:t>United States, 2011–2020 </a:t>
            </a:r>
          </a:p>
        </p:txBody>
      </p:sp>
      <p:sp>
        <p:nvSpPr>
          <p:cNvPr id="6" name="AutoShape 2">
            <a:extLst>
              <a:ext uri="{FF2B5EF4-FFF2-40B4-BE49-F238E27FC236}">
                <a16:creationId xmlns:a16="http://schemas.microsoft.com/office/drawing/2014/main" id="{B14CCAFB-C0BC-41B5-B90B-0362A1FD485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panose="020B0503030403020204" pitchFamily="34" charset="0"/>
              <a:ea typeface="+mn-ea"/>
              <a:cs typeface="+mn-cs"/>
            </a:endParaRPr>
          </a:p>
        </p:txBody>
      </p:sp>
      <p:grpSp>
        <p:nvGrpSpPr>
          <p:cNvPr id="5" name="Group 4">
            <a:extLst>
              <a:ext uri="{FF2B5EF4-FFF2-40B4-BE49-F238E27FC236}">
                <a16:creationId xmlns:a16="http://schemas.microsoft.com/office/drawing/2014/main" id="{623207C2-46FC-4AA3-AE0F-7ABC6AB0E1BE}"/>
              </a:ext>
            </a:extLst>
          </p:cNvPr>
          <p:cNvGrpSpPr/>
          <p:nvPr/>
        </p:nvGrpSpPr>
        <p:grpSpPr>
          <a:xfrm>
            <a:off x="4917652" y="812799"/>
            <a:ext cx="4138135" cy="4104510"/>
            <a:chOff x="5242" y="868849"/>
            <a:chExt cx="4566758" cy="3794305"/>
          </a:xfrm>
        </p:grpSpPr>
        <p:sp>
          <p:nvSpPr>
            <p:cNvPr id="12" name="TextBox 11">
              <a:extLst>
                <a:ext uri="{FF2B5EF4-FFF2-40B4-BE49-F238E27FC236}">
                  <a16:creationId xmlns:a16="http://schemas.microsoft.com/office/drawing/2014/main" id="{5182C9C3-6543-45F7-B545-76758B9ECF13}"/>
                </a:ext>
              </a:extLst>
            </p:cNvPr>
            <p:cNvSpPr txBox="1"/>
            <p:nvPr/>
          </p:nvSpPr>
          <p:spPr>
            <a:xfrm>
              <a:off x="1696299" y="997127"/>
              <a:ext cx="2220289" cy="4059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n-ea"/>
                  <a:cs typeface="+mn-cs"/>
                </a:rPr>
                <a:t>Non-U.S.–born</a:t>
              </a:r>
            </a:p>
          </p:txBody>
        </p:sp>
        <p:graphicFrame>
          <p:nvGraphicFramePr>
            <p:cNvPr id="8" name="Chart 7">
              <a:extLst>
                <a:ext uri="{FF2B5EF4-FFF2-40B4-BE49-F238E27FC236}">
                  <a16:creationId xmlns:a16="http://schemas.microsoft.com/office/drawing/2014/main" id="{4FFC13FD-42AF-4C12-AA7F-A7180E7BEC37}"/>
                </a:ext>
              </a:extLst>
            </p:cNvPr>
            <p:cNvGraphicFramePr>
              <a:graphicFrameLocks/>
            </p:cNvGraphicFramePr>
            <p:nvPr>
              <p:extLst>
                <p:ext uri="{D42A27DB-BD31-4B8C-83A1-F6EECF244321}">
                  <p14:modId xmlns:p14="http://schemas.microsoft.com/office/powerpoint/2010/main" val="2755186583"/>
                </p:ext>
              </p:extLst>
            </p:nvPr>
          </p:nvGraphicFramePr>
          <p:xfrm>
            <a:off x="5242" y="868849"/>
            <a:ext cx="4566758" cy="379430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9D4A22D-7DDB-4F77-B1A5-E3755A1EECAA}"/>
                </a:ext>
              </a:extLst>
            </p:cNvPr>
            <p:cNvSpPr txBox="1"/>
            <p:nvPr/>
          </p:nvSpPr>
          <p:spPr>
            <a:xfrm>
              <a:off x="3589415" y="2674149"/>
              <a:ext cx="654346" cy="37471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n-ea"/>
                  <a:cs typeface="+mn-cs"/>
                </a:rPr>
                <a:t>-18%</a:t>
              </a:r>
            </a:p>
          </p:txBody>
        </p:sp>
        <p:sp>
          <p:nvSpPr>
            <p:cNvPr id="3" name="Oval 2">
              <a:extLst>
                <a:ext uri="{FF2B5EF4-FFF2-40B4-BE49-F238E27FC236}">
                  <a16:creationId xmlns:a16="http://schemas.microsoft.com/office/drawing/2014/main" id="{F78310F2-E809-496A-A93B-90227C2A4A50}"/>
                </a:ext>
              </a:extLst>
            </p:cNvPr>
            <p:cNvSpPr/>
            <p:nvPr/>
          </p:nvSpPr>
          <p:spPr>
            <a:xfrm>
              <a:off x="3773971" y="1829707"/>
              <a:ext cx="654346" cy="869802"/>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Myriad Web Pro"/>
                <a:ea typeface="+mn-ea"/>
                <a:cs typeface="+mn-cs"/>
              </a:endParaRPr>
            </a:p>
          </p:txBody>
        </p:sp>
      </p:grpSp>
      <p:grpSp>
        <p:nvGrpSpPr>
          <p:cNvPr id="4" name="Group 3" descr="There are two line graphs showing the incidence per 100,000 persons by origin of birth each year from 2019 to 2020. There was a 19% decline from 2019 to 2020 among non-U.S.-born persons. There was a 20% decline from 2019 to 2020 among U.S.-born persons. ">
            <a:extLst>
              <a:ext uri="{FF2B5EF4-FFF2-40B4-BE49-F238E27FC236}">
                <a16:creationId xmlns:a16="http://schemas.microsoft.com/office/drawing/2014/main" id="{0FC50C58-2F27-42F4-8FE1-E1A3F081B792}"/>
              </a:ext>
            </a:extLst>
          </p:cNvPr>
          <p:cNvGrpSpPr/>
          <p:nvPr/>
        </p:nvGrpSpPr>
        <p:grpSpPr>
          <a:xfrm>
            <a:off x="82178" y="692727"/>
            <a:ext cx="4340399" cy="4260277"/>
            <a:chOff x="4340998" y="1196625"/>
            <a:chExt cx="4617219" cy="3782224"/>
          </a:xfrm>
        </p:grpSpPr>
        <p:sp>
          <p:nvSpPr>
            <p:cNvPr id="13" name="TextBox 12">
              <a:extLst>
                <a:ext uri="{FF2B5EF4-FFF2-40B4-BE49-F238E27FC236}">
                  <a16:creationId xmlns:a16="http://schemas.microsoft.com/office/drawing/2014/main" id="{030E86E9-5712-4AD0-A1C1-3225DDA4EF1F}"/>
                </a:ext>
              </a:extLst>
            </p:cNvPr>
            <p:cNvSpPr txBox="1"/>
            <p:nvPr/>
          </p:nvSpPr>
          <p:spPr>
            <a:xfrm>
              <a:off x="6471962" y="1426419"/>
              <a:ext cx="1395355" cy="3832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n-ea"/>
                  <a:cs typeface="+mn-cs"/>
                </a:rPr>
                <a:t>U.S.-born</a:t>
              </a:r>
            </a:p>
          </p:txBody>
        </p:sp>
        <p:graphicFrame>
          <p:nvGraphicFramePr>
            <p:cNvPr id="9" name="Chart 8">
              <a:extLst>
                <a:ext uri="{FF2B5EF4-FFF2-40B4-BE49-F238E27FC236}">
                  <a16:creationId xmlns:a16="http://schemas.microsoft.com/office/drawing/2014/main" id="{6A93FABC-C369-408B-B9FB-C11B422E8243}"/>
                </a:ext>
              </a:extLst>
            </p:cNvPr>
            <p:cNvGraphicFramePr>
              <a:graphicFrameLocks/>
            </p:cNvGraphicFramePr>
            <p:nvPr>
              <p:extLst>
                <p:ext uri="{D42A27DB-BD31-4B8C-83A1-F6EECF244321}">
                  <p14:modId xmlns:p14="http://schemas.microsoft.com/office/powerpoint/2010/main" val="2781942748"/>
                </p:ext>
              </p:extLst>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7B4F80E7-6AA6-412E-BE8F-23D1B8A1130A}"/>
                </a:ext>
              </a:extLst>
            </p:cNvPr>
            <p:cNvSpPr txBox="1"/>
            <p:nvPr/>
          </p:nvSpPr>
          <p:spPr>
            <a:xfrm>
              <a:off x="8175944" y="2553089"/>
              <a:ext cx="777834" cy="35379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15" name="Oval 14">
              <a:extLst>
                <a:ext uri="{FF2B5EF4-FFF2-40B4-BE49-F238E27FC236}">
                  <a16:creationId xmlns:a16="http://schemas.microsoft.com/office/drawing/2014/main" id="{BB54D369-C4BD-4979-8889-2A658D84345C}"/>
                </a:ext>
              </a:extLst>
            </p:cNvPr>
            <p:cNvSpPr/>
            <p:nvPr/>
          </p:nvSpPr>
          <p:spPr>
            <a:xfrm>
              <a:off x="8240586" y="2897836"/>
              <a:ext cx="690082" cy="958850"/>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grpSp>
    </p:spTree>
    <p:extLst>
      <p:ext uri="{BB962C8B-B14F-4D97-AF65-F5344CB8AC3E}">
        <p14:creationId xmlns:p14="http://schemas.microsoft.com/office/powerpoint/2010/main" val="883727964"/>
      </p:ext>
    </p:extLst>
  </p:cSld>
  <p:clrMapOvr>
    <a:masterClrMapping/>
  </p:clrMapOvr>
  <p:transition advTm="2943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TB Incidence Rates</a:t>
            </a:r>
            <a:r>
              <a:rPr lang="en-US" baseline="30000" dirty="0"/>
              <a:t>*</a:t>
            </a:r>
            <a:r>
              <a:rPr lang="en-US" dirty="0"/>
              <a:t> and Percentages by Origin of Birth, United States, 2020 </a:t>
            </a:r>
            <a:r>
              <a:rPr lang="en-US" sz="2500" b="0" dirty="0">
                <a:solidFill>
                  <a:schemeClr val="tx1">
                    <a:lumMod val="85000"/>
                    <a:lumOff val="15000"/>
                  </a:schemeClr>
                </a:solidFill>
              </a:rPr>
              <a:t>(N=7,145)</a:t>
            </a:r>
          </a:p>
        </p:txBody>
      </p:sp>
      <p:graphicFrame>
        <p:nvGraphicFramePr>
          <p:cNvPr id="5" name="Content Placeholder 20"/>
          <p:cNvGraphicFramePr>
            <a:graphicFrameLocks/>
          </p:cNvGraphicFramePr>
          <p:nvPr>
            <p:extLst>
              <p:ext uri="{D42A27DB-BD31-4B8C-83A1-F6EECF244321}">
                <p14:modId xmlns:p14="http://schemas.microsoft.com/office/powerpoint/2010/main" val="2660885041"/>
              </p:ext>
            </p:extLst>
          </p:nvPr>
        </p:nvGraphicFramePr>
        <p:xfrm>
          <a:off x="-1228206" y="809072"/>
          <a:ext cx="9497292" cy="43399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52B250B-B1D8-4AC0-A5F1-589329B7D64F}"/>
              </a:ext>
            </a:extLst>
          </p:cNvPr>
          <p:cNvSpPr txBox="1"/>
          <p:nvPr/>
        </p:nvSpPr>
        <p:spPr>
          <a:xfrm>
            <a:off x="6414654" y="1377362"/>
            <a:ext cx="2604654" cy="707886"/>
          </a:xfrm>
          <a:prstGeom prst="rect">
            <a:avLst/>
          </a:prstGeom>
          <a:solidFill>
            <a:schemeClr val="accent2"/>
          </a:solidFill>
        </p:spPr>
        <p:txBody>
          <a:bodyPr wrap="square" rtlCol="0">
            <a:spAutoFit/>
          </a:bodyPr>
          <a:lstStyle/>
          <a:p>
            <a:pPr>
              <a:buFont typeface="Arial" pitchFamily="34" charset="0"/>
              <a:buNone/>
            </a:pPr>
            <a:r>
              <a:rPr lang="en-US" sz="2000" b="1" dirty="0">
                <a:solidFill>
                  <a:srgbClr val="FFFFFF"/>
                </a:solidFill>
                <a:latin typeface="Calibri" panose="020F0502020204030204" pitchFamily="34" charset="0"/>
              </a:rPr>
              <a:t>U.S.-born </a:t>
            </a:r>
          </a:p>
          <a:p>
            <a:pPr>
              <a:buFont typeface="Arial" pitchFamily="34" charset="0"/>
              <a:buNone/>
            </a:pPr>
            <a:r>
              <a:rPr lang="en-US" sz="2000" b="1" dirty="0">
                <a:solidFill>
                  <a:srgbClr val="FFFFFF"/>
                </a:solidFill>
                <a:latin typeface="Calibri" panose="020F0502020204030204" pitchFamily="34" charset="0"/>
              </a:rPr>
              <a:t>(Rate: 0.7 per 100,000)</a:t>
            </a:r>
          </a:p>
        </p:txBody>
      </p:sp>
      <p:sp>
        <p:nvSpPr>
          <p:cNvPr id="6" name="TextBox 5">
            <a:extLst>
              <a:ext uri="{FF2B5EF4-FFF2-40B4-BE49-F238E27FC236}">
                <a16:creationId xmlns:a16="http://schemas.microsoft.com/office/drawing/2014/main" id="{0F4E57C1-CED4-41A7-B46C-792A3F8BF2D5}"/>
              </a:ext>
            </a:extLst>
          </p:cNvPr>
          <p:cNvSpPr txBox="1"/>
          <p:nvPr/>
        </p:nvSpPr>
        <p:spPr>
          <a:xfrm>
            <a:off x="124692" y="1306871"/>
            <a:ext cx="2743199" cy="707886"/>
          </a:xfrm>
          <a:prstGeom prst="rect">
            <a:avLst/>
          </a:prstGeom>
          <a:solidFill>
            <a:srgbClr val="005DAA"/>
          </a:solidFill>
        </p:spPr>
        <p:txBody>
          <a:bodyPr wrap="square" rtlCol="0">
            <a:spAutoFit/>
          </a:bodyPr>
          <a:lstStyle/>
          <a:p>
            <a:pPr algn="r">
              <a:buFont typeface="Arial" pitchFamily="34" charset="0"/>
              <a:buNone/>
            </a:pPr>
            <a:r>
              <a:rPr lang="en-US" sz="2000" b="1" dirty="0">
                <a:solidFill>
                  <a:srgbClr val="FFFFFF"/>
                </a:solidFill>
                <a:latin typeface="Calibri" panose="020F0502020204030204" pitchFamily="34" charset="0"/>
              </a:rPr>
              <a:t>Non-U.S.–born</a:t>
            </a:r>
          </a:p>
          <a:p>
            <a:pPr algn="r">
              <a:buFont typeface="Arial" pitchFamily="34" charset="0"/>
              <a:buNone/>
            </a:pPr>
            <a:r>
              <a:rPr lang="en-US" sz="2000" b="1" dirty="0">
                <a:solidFill>
                  <a:srgbClr val="FFFFFF"/>
                </a:solidFill>
                <a:latin typeface="Calibri" panose="020F0502020204030204" pitchFamily="34" charset="0"/>
              </a:rPr>
              <a:t>(Rate: 11.7 per 100,000)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C18A7-C2AE-4F9F-B654-609B7A7F4B22}"/>
                  </a:ext>
                </a:extLst>
              </p:cNvPr>
              <p:cNvSpPr txBox="1"/>
              <p:nvPr/>
            </p:nvSpPr>
            <p:spPr>
              <a:xfrm>
                <a:off x="3520440" y="2116836"/>
                <a:ext cx="102592" cy="16927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100" i="1" smtClean="0">
                          <a:solidFill>
                            <a:schemeClr val="accent4">
                              <a:lumMod val="50000"/>
                            </a:schemeClr>
                          </a:solidFill>
                          <a:latin typeface="Cambria Math" panose="02040503050406030204" pitchFamily="18" charset="0"/>
                        </a:rPr>
                        <m:t>–</m:t>
                      </m:r>
                    </m:oMath>
                  </m:oMathPara>
                </a14:m>
                <a:endParaRPr lang="en-US" sz="1100" dirty="0">
                  <a:solidFill>
                    <a:schemeClr val="accent4">
                      <a:lumMod val="50000"/>
                    </a:schemeClr>
                  </a:solidFill>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19AC18A7-C2AE-4F9F-B654-609B7A7F4B22}"/>
                  </a:ext>
                </a:extLst>
              </p:cNvPr>
              <p:cNvSpPr txBox="1">
                <a:spLocks noRot="1" noChangeAspect="1" noMove="1" noResize="1" noEditPoints="1" noAdjustHandles="1" noChangeArrowheads="1" noChangeShapeType="1" noTextEdit="1"/>
              </p:cNvSpPr>
              <p:nvPr/>
            </p:nvSpPr>
            <p:spPr>
              <a:xfrm>
                <a:off x="3520440" y="2116836"/>
                <a:ext cx="102592" cy="169277"/>
              </a:xfrm>
              <a:prstGeom prst="rect">
                <a:avLst/>
              </a:prstGeom>
              <a:blipFill>
                <a:blip r:embed="rId4"/>
                <a:stretch>
                  <a:fillRect l="-6250" r="-1250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9D0584D-01FB-4208-BDBE-3B3B965AA046}"/>
              </a:ext>
            </a:extLst>
          </p:cNvPr>
          <p:cNvSpPr txBox="1"/>
          <p:nvPr/>
        </p:nvSpPr>
        <p:spPr>
          <a:xfrm>
            <a:off x="588273" y="4806716"/>
            <a:ext cx="2927148" cy="261610"/>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Cases per 100,000 persons</a:t>
            </a:r>
          </a:p>
        </p:txBody>
      </p:sp>
    </p:spTree>
    <p:extLst>
      <p:ext uri="{BB962C8B-B14F-4D97-AF65-F5344CB8AC3E}">
        <p14:creationId xmlns:p14="http://schemas.microsoft.com/office/powerpoint/2010/main" val="4221608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 Countries of Birth Among Non-U.S.–born Persons with TB, United States, 2020 </a:t>
            </a:r>
            <a:r>
              <a:rPr lang="en-US" sz="2500" b="0" dirty="0">
                <a:solidFill>
                  <a:schemeClr val="tx1">
                    <a:lumMod val="85000"/>
                    <a:lumOff val="15000"/>
                  </a:schemeClr>
                </a:solidFill>
              </a:rPr>
              <a:t>(N=5,127)</a:t>
            </a:r>
          </a:p>
        </p:txBody>
      </p:sp>
      <p:graphicFrame>
        <p:nvGraphicFramePr>
          <p:cNvPr id="5" name="Content Placeholder 20"/>
          <p:cNvGraphicFramePr>
            <a:graphicFrameLocks/>
          </p:cNvGraphicFramePr>
          <p:nvPr>
            <p:extLst>
              <p:ext uri="{D42A27DB-BD31-4B8C-83A1-F6EECF244321}">
                <p14:modId xmlns:p14="http://schemas.microsoft.com/office/powerpoint/2010/main" val="3323627779"/>
              </p:ext>
            </p:extLst>
          </p:nvPr>
        </p:nvGraphicFramePr>
        <p:xfrm>
          <a:off x="-1068436" y="1063229"/>
          <a:ext cx="8911125" cy="4007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3429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162758"/>
            <a:ext cx="9126070" cy="857250"/>
          </a:xfrm>
        </p:spPr>
        <p:txBody>
          <a:bodyPr/>
          <a:lstStyle/>
          <a:p>
            <a:pPr algn="ctr"/>
            <a:r>
              <a:rPr lang="en-US" dirty="0"/>
              <a:t>Top Countries of Birth</a:t>
            </a:r>
            <a:r>
              <a:rPr lang="en-US" baseline="30000" dirty="0"/>
              <a:t>*</a:t>
            </a:r>
            <a:r>
              <a:rPr lang="en-US" dirty="0"/>
              <a:t> Among Non-U.S.–born Persons with Highest Percentage of TB, United States, 2020 </a:t>
            </a:r>
            <a:r>
              <a:rPr lang="en-US" sz="2500" b="0" dirty="0">
                <a:solidFill>
                  <a:schemeClr val="tx1">
                    <a:lumMod val="85000"/>
                    <a:lumOff val="15000"/>
                  </a:schemeClr>
                </a:solidFill>
              </a:rPr>
              <a:t>(N=5,127)</a:t>
            </a: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2A5209EA-37E1-418C-96A0-3E718675E532}"/>
                  </a:ext>
                </a:extLst>
              </p:cNvPr>
              <p:cNvGraphicFramePr/>
              <p:nvPr/>
            </p:nvGraphicFramePr>
            <p:xfrm>
              <a:off x="466165" y="1020007"/>
              <a:ext cx="5037328" cy="381691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2A5209EA-37E1-418C-96A0-3E718675E532}"/>
                  </a:ext>
                </a:extLst>
              </p:cNvPr>
              <p:cNvPicPr>
                <a:picLocks noGrp="1" noRot="1" noChangeAspect="1" noMove="1" noResize="1" noEditPoints="1" noAdjustHandles="1" noChangeArrowheads="1" noChangeShapeType="1"/>
              </p:cNvPicPr>
              <p:nvPr/>
            </p:nvPicPr>
            <p:blipFill>
              <a:blip r:embed="rId4"/>
              <a:stretch>
                <a:fillRect/>
              </a:stretch>
            </p:blipFill>
            <p:spPr>
              <a:xfrm>
                <a:off x="466165" y="1020007"/>
                <a:ext cx="5037328" cy="3816913"/>
              </a:xfrm>
              <a:prstGeom prst="rect">
                <a:avLst/>
              </a:prstGeom>
            </p:spPr>
          </p:pic>
        </mc:Fallback>
      </mc:AlternateContent>
      <p:sp>
        <p:nvSpPr>
          <p:cNvPr id="11" name="Rectangle 10">
            <a:extLst>
              <a:ext uri="{FF2B5EF4-FFF2-40B4-BE49-F238E27FC236}">
                <a16:creationId xmlns:a16="http://schemas.microsoft.com/office/drawing/2014/main" id="{CD5FF99F-64A5-44C7-832D-39021D68F5F4}"/>
              </a:ext>
            </a:extLst>
          </p:cNvPr>
          <p:cNvSpPr/>
          <p:nvPr/>
        </p:nvSpPr>
        <p:spPr>
          <a:xfrm>
            <a:off x="5443672" y="1093862"/>
            <a:ext cx="3234163" cy="36661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yriad Web Pro"/>
              <a:ea typeface="+mn-ea"/>
              <a:cs typeface="+mn-cs"/>
            </a:endParaRPr>
          </a:p>
        </p:txBody>
      </p:sp>
      <p:sp>
        <p:nvSpPr>
          <p:cNvPr id="12" name="TextBox 11">
            <a:extLst>
              <a:ext uri="{FF2B5EF4-FFF2-40B4-BE49-F238E27FC236}">
                <a16:creationId xmlns:a16="http://schemas.microsoft.com/office/drawing/2014/main" id="{D9611742-C2F5-4EA0-865D-85B632A227EB}"/>
              </a:ext>
            </a:extLst>
          </p:cNvPr>
          <p:cNvSpPr txBox="1"/>
          <p:nvPr/>
        </p:nvSpPr>
        <p:spPr>
          <a:xfrm>
            <a:off x="5443672" y="4367546"/>
            <a:ext cx="1978683" cy="338554"/>
          </a:xfrm>
          <a:prstGeom prst="rect">
            <a:avLst/>
          </a:prstGeom>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Other countries, 40%</a:t>
            </a:r>
          </a:p>
        </p:txBody>
      </p:sp>
    </p:spTree>
    <p:extLst>
      <p:ext uri="{BB962C8B-B14F-4D97-AF65-F5344CB8AC3E}">
        <p14:creationId xmlns:p14="http://schemas.microsoft.com/office/powerpoint/2010/main" val="20175163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71A-3301-44B3-B562-0C9126505DC5}"/>
              </a:ext>
            </a:extLst>
          </p:cNvPr>
          <p:cNvSpPr>
            <a:spLocks noGrp="1"/>
          </p:cNvSpPr>
          <p:nvPr>
            <p:ph type="title"/>
          </p:nvPr>
        </p:nvSpPr>
        <p:spPr>
          <a:xfrm>
            <a:off x="457200" y="205979"/>
            <a:ext cx="8404302" cy="857250"/>
          </a:xfrm>
        </p:spPr>
        <p:txBody>
          <a:bodyPr/>
          <a:lstStyle/>
          <a:p>
            <a:pPr algn="ctr"/>
            <a:r>
              <a:rPr lang="en-US" dirty="0"/>
              <a:t>Top 10 TB Incidence Rates,</a:t>
            </a:r>
            <a:r>
              <a:rPr lang="en-US" baseline="30000" dirty="0"/>
              <a:t>*</a:t>
            </a:r>
            <a:r>
              <a:rPr lang="en-US" dirty="0"/>
              <a:t> by Country of Birth,</a:t>
            </a:r>
            <a:r>
              <a:rPr lang="en-US" baseline="30000" dirty="0">
                <a:cs typeface="Calibri" panose="020F0502020204030204" pitchFamily="34" charset="0"/>
              </a:rPr>
              <a:t>†</a:t>
            </a:r>
            <a:r>
              <a:rPr lang="en-US" dirty="0"/>
              <a:t> </a:t>
            </a:r>
            <a:br>
              <a:rPr lang="en-US" dirty="0"/>
            </a:br>
            <a:r>
              <a:rPr lang="en-US" dirty="0"/>
              <a:t>United States, 2016–2020</a:t>
            </a:r>
          </a:p>
        </p:txBody>
      </p:sp>
      <p:graphicFrame>
        <p:nvGraphicFramePr>
          <p:cNvPr id="6" name="Chart 5">
            <a:extLst>
              <a:ext uri="{FF2B5EF4-FFF2-40B4-BE49-F238E27FC236}">
                <a16:creationId xmlns:a16="http://schemas.microsoft.com/office/drawing/2014/main" id="{5AD6950C-20CB-4E52-8AB9-7A2AF8B217BA}"/>
              </a:ext>
            </a:extLst>
          </p:cNvPr>
          <p:cNvGraphicFramePr/>
          <p:nvPr>
            <p:extLst>
              <p:ext uri="{D42A27DB-BD31-4B8C-83A1-F6EECF244321}">
                <p14:modId xmlns:p14="http://schemas.microsoft.com/office/powerpoint/2010/main" val="3035926213"/>
              </p:ext>
            </p:extLst>
          </p:nvPr>
        </p:nvGraphicFramePr>
        <p:xfrm>
          <a:off x="127591" y="1063227"/>
          <a:ext cx="8916201" cy="37087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28F759A2-AB80-43EC-B93B-D3080843212D}"/>
              </a:ext>
            </a:extLst>
          </p:cNvPr>
          <p:cNvSpPr txBox="1">
            <a:spLocks/>
          </p:cNvSpPr>
          <p:nvPr/>
        </p:nvSpPr>
        <p:spPr>
          <a:xfrm>
            <a:off x="0" y="4626491"/>
            <a:ext cx="9144000" cy="3734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Cases per 100,000 persons</a:t>
            </a:r>
            <a:endParaRPr lang="en-US" sz="1100" baseline="30000" dirty="0">
              <a:latin typeface="Calibri" panose="020F0502020204030204" pitchFamily="34" charset="0"/>
              <a:cs typeface="Calibri" panose="020F0502020204030204" pitchFamily="34" charset="0"/>
            </a:endParaRPr>
          </a:p>
          <a:p>
            <a:pPr marL="119063" lvl="0" indent="-119063" fontAlgn="auto">
              <a:spcBef>
                <a:spcPts val="0"/>
              </a:spcBef>
              <a:spcAft>
                <a:spcPts val="0"/>
              </a:spcAft>
              <a:buNone/>
            </a:pPr>
            <a:r>
              <a:rPr lang="en-US" sz="1100" baseline="300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Populations for the countries of birth shown were selected based on their ranked 5-year rate of TB cases by country of birth in the United States.</a:t>
            </a:r>
          </a:p>
        </p:txBody>
      </p:sp>
    </p:spTree>
    <p:extLst>
      <p:ext uri="{BB962C8B-B14F-4D97-AF65-F5344CB8AC3E}">
        <p14:creationId xmlns:p14="http://schemas.microsoft.com/office/powerpoint/2010/main" val="32379426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129"/>
          </a:xfrm>
        </p:spPr>
        <p:txBody>
          <a:bodyPr/>
          <a:lstStyle/>
          <a:p>
            <a:pPr algn="ctr"/>
            <a:r>
              <a:rPr lang="en-US" dirty="0"/>
              <a:t>Percentage of TB Cases Among Non-U.S.–born Persons by Years Since Initial Arrival in the United States at Diagnosis, 2020 </a:t>
            </a:r>
            <a:r>
              <a:rPr lang="en-US" sz="2500" b="0" dirty="0">
                <a:solidFill>
                  <a:schemeClr val="tx1">
                    <a:lumMod val="85000"/>
                    <a:lumOff val="15000"/>
                  </a:schemeClr>
                </a:solidFill>
              </a:rPr>
              <a:t>(N=5,127)</a:t>
            </a:r>
          </a:p>
        </p:txBody>
      </p:sp>
      <p:graphicFrame>
        <p:nvGraphicFramePr>
          <p:cNvPr id="5" name="Content Placeholder 20"/>
          <p:cNvGraphicFramePr>
            <a:graphicFrameLocks/>
          </p:cNvGraphicFramePr>
          <p:nvPr>
            <p:extLst>
              <p:ext uri="{D42A27DB-BD31-4B8C-83A1-F6EECF244321}">
                <p14:modId xmlns:p14="http://schemas.microsoft.com/office/powerpoint/2010/main" val="2721424314"/>
              </p:ext>
            </p:extLst>
          </p:nvPr>
        </p:nvGraphicFramePr>
        <p:xfrm>
          <a:off x="130629" y="1074277"/>
          <a:ext cx="8773887" cy="3863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6044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129"/>
          </a:xfrm>
        </p:spPr>
        <p:txBody>
          <a:bodyPr/>
          <a:lstStyle/>
          <a:p>
            <a:pPr algn="ctr"/>
            <a:r>
              <a:rPr lang="en-US" dirty="0"/>
              <a:t>Percentage of TB Cases Among Non-U.S.–born Persons by Years Since Initial Arrival in the United States at Diagnosis, 2020 </a:t>
            </a:r>
            <a:r>
              <a:rPr lang="en-US" sz="2500" b="0" dirty="0">
                <a:solidFill>
                  <a:schemeClr val="tx1">
                    <a:lumMod val="85000"/>
                    <a:lumOff val="15000"/>
                  </a:schemeClr>
                </a:solidFill>
              </a:rPr>
              <a:t>(N=5,127)</a:t>
            </a:r>
          </a:p>
        </p:txBody>
      </p:sp>
      <p:graphicFrame>
        <p:nvGraphicFramePr>
          <p:cNvPr id="5" name="Content Placeholder 20"/>
          <p:cNvGraphicFramePr>
            <a:graphicFrameLocks/>
          </p:cNvGraphicFramePr>
          <p:nvPr>
            <p:extLst>
              <p:ext uri="{D42A27DB-BD31-4B8C-83A1-F6EECF244321}">
                <p14:modId xmlns:p14="http://schemas.microsoft.com/office/powerpoint/2010/main" val="76783572"/>
              </p:ext>
            </p:extLst>
          </p:nvPr>
        </p:nvGraphicFramePr>
        <p:xfrm>
          <a:off x="62520" y="1250464"/>
          <a:ext cx="9058031" cy="3790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31410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129"/>
          </a:xfrm>
        </p:spPr>
        <p:txBody>
          <a:bodyPr/>
          <a:lstStyle/>
          <a:p>
            <a:pPr algn="ctr"/>
            <a:r>
              <a:rPr lang="en-US" dirty="0"/>
              <a:t>Percentage of TB Cases Among Non-U.S.–born Persons by Year Since Initial Arrival in the United States at Diagnosis, 2020 </a:t>
            </a:r>
            <a:r>
              <a:rPr lang="en-US" sz="2500" b="0" dirty="0">
                <a:solidFill>
                  <a:schemeClr val="accent4">
                    <a:lumMod val="50000"/>
                  </a:schemeClr>
                </a:solidFill>
              </a:rPr>
              <a:t>(N=5,127)</a:t>
            </a:r>
            <a:endParaRPr lang="en-US" sz="2500" b="0" dirty="0"/>
          </a:p>
        </p:txBody>
      </p:sp>
      <p:sp>
        <p:nvSpPr>
          <p:cNvPr id="3" name="TextBox 2">
            <a:extLst>
              <a:ext uri="{FF2B5EF4-FFF2-40B4-BE49-F238E27FC236}">
                <a16:creationId xmlns:a16="http://schemas.microsoft.com/office/drawing/2014/main" id="{19D612A4-9CED-4235-B2F3-14EC57CD468A}"/>
              </a:ext>
            </a:extLst>
          </p:cNvPr>
          <p:cNvSpPr txBox="1"/>
          <p:nvPr/>
        </p:nvSpPr>
        <p:spPr>
          <a:xfrm>
            <a:off x="38910" y="1122059"/>
            <a:ext cx="492443" cy="2816510"/>
          </a:xfrm>
          <a:prstGeom prst="rect">
            <a:avLst/>
          </a:prstGeom>
        </p:spPr>
        <p:txBody>
          <a:bodyPr vert="vert270"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1"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Percentage of cases</a:t>
            </a:r>
          </a:p>
        </p:txBody>
      </p:sp>
      <p:sp>
        <p:nvSpPr>
          <p:cNvPr id="4" name="TextBox 3">
            <a:extLst>
              <a:ext uri="{FF2B5EF4-FFF2-40B4-BE49-F238E27FC236}">
                <a16:creationId xmlns:a16="http://schemas.microsoft.com/office/drawing/2014/main" id="{95EA9C4F-FD5B-43E0-9004-F25631EEC254}"/>
              </a:ext>
            </a:extLst>
          </p:cNvPr>
          <p:cNvSpPr txBox="1"/>
          <p:nvPr/>
        </p:nvSpPr>
        <p:spPr>
          <a:xfrm>
            <a:off x="2933920" y="4478581"/>
            <a:ext cx="3276160" cy="400110"/>
          </a:xfrm>
          <a:prstGeom prst="rect">
            <a:avLst/>
          </a:prstGeom>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000" b="1"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Years</a:t>
            </a:r>
            <a:r>
              <a:rPr kumimoji="0" lang="en-US" sz="2000" b="1" i="0" u="none" strike="noStrike" kern="1200" cap="none" spc="0" normalizeH="0" baseline="30000" noProof="0" dirty="0">
                <a:ln>
                  <a:noFill/>
                </a:ln>
                <a:solidFill>
                  <a:srgbClr val="3F3F3F"/>
                </a:solidFill>
                <a:effectLst/>
                <a:uLnTx/>
                <a:uFillTx/>
                <a:latin typeface="Calibri" panose="020F0502020204030204" pitchFamily="34" charset="0"/>
                <a:ea typeface="+mn-ea"/>
                <a:cs typeface="+mn-cs"/>
              </a:rPr>
              <a:t>*</a:t>
            </a:r>
            <a:r>
              <a:rPr kumimoji="0" lang="en-US" sz="2000" b="1"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 in the United States</a:t>
            </a:r>
          </a:p>
        </p:txBody>
      </p:sp>
      <p:sp>
        <p:nvSpPr>
          <p:cNvPr id="7" name="Text Placeholder 3">
            <a:extLst>
              <a:ext uri="{FF2B5EF4-FFF2-40B4-BE49-F238E27FC236}">
                <a16:creationId xmlns:a16="http://schemas.microsoft.com/office/drawing/2014/main" id="{CA827822-E670-4B74-9525-9B06D8FA3EDE}"/>
              </a:ext>
            </a:extLst>
          </p:cNvPr>
          <p:cNvSpPr txBox="1">
            <a:spLocks/>
          </p:cNvSpPr>
          <p:nvPr/>
        </p:nvSpPr>
        <p:spPr>
          <a:xfrm>
            <a:off x="361406" y="4819109"/>
            <a:ext cx="6121832"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marR="0" lvl="0" indent="-119063"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100" b="0" i="0" u="none" strike="noStrike" kern="1200" cap="none" spc="0" normalizeH="0" baseline="30000" noProof="0" dirty="0">
                <a:ln>
                  <a:noFill/>
                </a:ln>
                <a:solidFill>
                  <a:srgbClr val="7F7F7F">
                    <a:lumMod val="50000"/>
                  </a:srgbClr>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rPr>
              <a:t> Years since arrival was missing/unknown for 585 cases (11.4%).</a:t>
            </a:r>
          </a:p>
        </p:txBody>
      </p:sp>
      <p:sp>
        <p:nvSpPr>
          <p:cNvPr id="11" name="Right Brace 10">
            <a:extLst>
              <a:ext uri="{FF2B5EF4-FFF2-40B4-BE49-F238E27FC236}">
                <a16:creationId xmlns:a16="http://schemas.microsoft.com/office/drawing/2014/main" id="{408F1EAF-97B3-47DA-8009-414B4FF1361E}"/>
              </a:ext>
            </a:extLst>
          </p:cNvPr>
          <p:cNvSpPr/>
          <p:nvPr/>
        </p:nvSpPr>
        <p:spPr>
          <a:xfrm rot="16200000">
            <a:off x="5711135" y="123935"/>
            <a:ext cx="266460" cy="5752880"/>
          </a:xfrm>
          <a:prstGeom prst="rightBrace">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TextBox 4">
            <a:extLst>
              <a:ext uri="{FF2B5EF4-FFF2-40B4-BE49-F238E27FC236}">
                <a16:creationId xmlns:a16="http://schemas.microsoft.com/office/drawing/2014/main" id="{42ED8C8B-B5A9-4877-9ACA-A04A79EED280}"/>
              </a:ext>
            </a:extLst>
          </p:cNvPr>
          <p:cNvSpPr txBox="1"/>
          <p:nvPr/>
        </p:nvSpPr>
        <p:spPr>
          <a:xfrm>
            <a:off x="4457401" y="2191217"/>
            <a:ext cx="2773928" cy="483988"/>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1/3 of </a:t>
            </a:r>
            <a:r>
              <a:rPr lang="en-US" sz="1800" kern="0" dirty="0">
                <a:solidFill>
                  <a:sysClr val="windowText" lastClr="000000"/>
                </a:solidFill>
                <a:latin typeface="Calibri" panose="020F0502020204030204"/>
              </a:rPr>
              <a:t>cases </a:t>
            </a: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occurred 20+ years after U.S. arrival</a:t>
            </a:r>
          </a:p>
        </p:txBody>
      </p:sp>
      <p:graphicFrame>
        <p:nvGraphicFramePr>
          <p:cNvPr id="15" name="Chart 14">
            <a:extLst>
              <a:ext uri="{FF2B5EF4-FFF2-40B4-BE49-F238E27FC236}">
                <a16:creationId xmlns:a16="http://schemas.microsoft.com/office/drawing/2014/main" id="{966CBEEC-8063-4BAB-8BD1-7EDFA3E17B4D}"/>
              </a:ext>
            </a:extLst>
          </p:cNvPr>
          <p:cNvGraphicFramePr>
            <a:graphicFrameLocks/>
          </p:cNvGraphicFramePr>
          <p:nvPr>
            <p:extLst>
              <p:ext uri="{D42A27DB-BD31-4B8C-83A1-F6EECF244321}">
                <p14:modId xmlns:p14="http://schemas.microsoft.com/office/powerpoint/2010/main" val="866266831"/>
              </p:ext>
            </p:extLst>
          </p:nvPr>
        </p:nvGraphicFramePr>
        <p:xfrm>
          <a:off x="388620" y="1371600"/>
          <a:ext cx="8614410" cy="3257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7905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7"/>
          <p:cNvGraphicFramePr>
            <a:graphicFrameLocks noChangeAspect="1"/>
          </p:cNvGraphicFramePr>
          <p:nvPr>
            <p:extLst>
              <p:ext uri="{D42A27DB-BD31-4B8C-83A1-F6EECF244321}">
                <p14:modId xmlns:p14="http://schemas.microsoft.com/office/powerpoint/2010/main" val="3636144666"/>
              </p:ext>
            </p:extLst>
          </p:nvPr>
        </p:nvGraphicFramePr>
        <p:xfrm>
          <a:off x="274320" y="537929"/>
          <a:ext cx="597408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455210" y="104267"/>
            <a:ext cx="8229600" cy="598000"/>
          </a:xfrm>
        </p:spPr>
        <p:txBody>
          <a:bodyPr/>
          <a:lstStyle/>
          <a:p>
            <a:pPr algn="ctr"/>
            <a:r>
              <a:rPr lang="en-US" dirty="0"/>
              <a:t>TB Cases by Race/Ethnicity,</a:t>
            </a:r>
            <a:r>
              <a:rPr lang="en-US" baseline="30000" dirty="0"/>
              <a:t>* </a:t>
            </a:r>
            <a:r>
              <a:rPr lang="en-US" dirty="0"/>
              <a:t>United States, 2011–2020</a:t>
            </a:r>
          </a:p>
        </p:txBody>
      </p:sp>
      <p:sp>
        <p:nvSpPr>
          <p:cNvPr id="18" name="Text Placeholder 3"/>
          <p:cNvSpPr txBox="1">
            <a:spLocks/>
          </p:cNvSpPr>
          <p:nvPr/>
        </p:nvSpPr>
        <p:spPr>
          <a:xfrm>
            <a:off x="0" y="4781148"/>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rPr>
              <a:t>*</a:t>
            </a:r>
            <a:r>
              <a:rPr lang="en-US" sz="1100" dirty="0">
                <a:latin typeface="Calibri" panose="020F0502020204030204" pitchFamily="34" charset="0"/>
              </a:rPr>
              <a:t>All races are non-Hispanic; multiple race indicates two or more races reported for a person but does not include persons of Hispanic or Latino origin.</a:t>
            </a:r>
          </a:p>
        </p:txBody>
      </p:sp>
      <p:sp>
        <p:nvSpPr>
          <p:cNvPr id="2" name="TextBox 1"/>
          <p:cNvSpPr txBox="1"/>
          <p:nvPr/>
        </p:nvSpPr>
        <p:spPr>
          <a:xfrm>
            <a:off x="-37233" y="1593550"/>
            <a:ext cx="492443" cy="2175552"/>
          </a:xfrm>
          <a:prstGeom prst="rect">
            <a:avLst/>
          </a:prstGeom>
        </p:spPr>
        <p:txBody>
          <a:bodyPr vert="vert270"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grpSp>
        <p:nvGrpSpPr>
          <p:cNvPr id="6" name="Group 5">
            <a:extLst>
              <a:ext uri="{FF2B5EF4-FFF2-40B4-BE49-F238E27FC236}">
                <a16:creationId xmlns:a16="http://schemas.microsoft.com/office/drawing/2014/main" id="{FD6A1C25-E96E-433E-A426-65DB8983CC32}"/>
              </a:ext>
            </a:extLst>
          </p:cNvPr>
          <p:cNvGrpSpPr/>
          <p:nvPr/>
        </p:nvGrpSpPr>
        <p:grpSpPr>
          <a:xfrm>
            <a:off x="6217211" y="1744171"/>
            <a:ext cx="3100602" cy="2316488"/>
            <a:chOff x="7362751" y="1223030"/>
            <a:chExt cx="1856392" cy="2316488"/>
          </a:xfrm>
        </p:grpSpPr>
        <p:sp>
          <p:nvSpPr>
            <p:cNvPr id="7" name="TextBox 6">
              <a:extLst>
                <a:ext uri="{FF2B5EF4-FFF2-40B4-BE49-F238E27FC236}">
                  <a16:creationId xmlns:a16="http://schemas.microsoft.com/office/drawing/2014/main" id="{46E4BD3D-C788-44AB-B98D-61EA48E14C4C}"/>
                </a:ext>
              </a:extLst>
            </p:cNvPr>
            <p:cNvSpPr txBox="1"/>
            <p:nvPr/>
          </p:nvSpPr>
          <p:spPr>
            <a:xfrm>
              <a:off x="7370213" y="2111215"/>
              <a:ext cx="1381789" cy="292388"/>
            </a:xfrm>
            <a:prstGeom prst="rect">
              <a:avLst/>
            </a:prstGeom>
          </p:spPr>
          <p:txBody>
            <a:bodyPr wrap="square" rtlCol="0">
              <a:spAutoFit/>
            </a:bodyPr>
            <a:lstStyle/>
            <a:p>
              <a:pPr defTabSz="914378"/>
              <a:r>
                <a:rPr lang="en-US" sz="1300" b="1" dirty="0">
                  <a:solidFill>
                    <a:srgbClr val="EA865A"/>
                  </a:solidFill>
                  <a:latin typeface="Calibri" panose="020F0502020204030204" pitchFamily="34" charset="0"/>
                </a:rPr>
                <a:t>Black/African American</a:t>
              </a:r>
            </a:p>
          </p:txBody>
        </p:sp>
        <p:sp>
          <p:nvSpPr>
            <p:cNvPr id="9" name="TextBox 8">
              <a:extLst>
                <a:ext uri="{FF2B5EF4-FFF2-40B4-BE49-F238E27FC236}">
                  <a16:creationId xmlns:a16="http://schemas.microsoft.com/office/drawing/2014/main" id="{5ACE69C6-31DB-4FCC-84DA-071BD7F8D6AD}"/>
                </a:ext>
              </a:extLst>
            </p:cNvPr>
            <p:cNvSpPr txBox="1"/>
            <p:nvPr/>
          </p:nvSpPr>
          <p:spPr>
            <a:xfrm>
              <a:off x="7370213" y="1397086"/>
              <a:ext cx="1848930" cy="292388"/>
            </a:xfrm>
            <a:prstGeom prst="rect">
              <a:avLst/>
            </a:prstGeom>
          </p:spPr>
          <p:txBody>
            <a:bodyPr wrap="square" rtlCol="0">
              <a:spAutoFit/>
            </a:bodyPr>
            <a:lstStyle/>
            <a:p>
              <a:pPr defTabSz="914378"/>
              <a:r>
                <a:rPr lang="en-US" sz="1300" b="1" dirty="0">
                  <a:solidFill>
                    <a:srgbClr val="9DD766"/>
                  </a:solidFill>
                  <a:latin typeface="Calibri" panose="020F0502020204030204" pitchFamily="34" charset="0"/>
                </a:rPr>
                <a:t>Native Hawaiian/ Other Pacific Islander</a:t>
              </a:r>
            </a:p>
          </p:txBody>
        </p:sp>
        <p:sp>
          <p:nvSpPr>
            <p:cNvPr id="10" name="TextBox 9">
              <a:extLst>
                <a:ext uri="{FF2B5EF4-FFF2-40B4-BE49-F238E27FC236}">
                  <a16:creationId xmlns:a16="http://schemas.microsoft.com/office/drawing/2014/main" id="{7C9F6AB1-741D-4E36-A359-4063C87D1887}"/>
                </a:ext>
              </a:extLst>
            </p:cNvPr>
            <p:cNvSpPr txBox="1"/>
            <p:nvPr/>
          </p:nvSpPr>
          <p:spPr>
            <a:xfrm>
              <a:off x="7363990" y="1563613"/>
              <a:ext cx="1687824" cy="292388"/>
            </a:xfrm>
            <a:prstGeom prst="rect">
              <a:avLst/>
            </a:prstGeom>
          </p:spPr>
          <p:txBody>
            <a:bodyPr wrap="square" rtlCol="0">
              <a:spAutoFit/>
            </a:bodyPr>
            <a:lstStyle/>
            <a:p>
              <a:pPr defTabSz="914378"/>
              <a:r>
                <a:rPr lang="en-US" sz="1300" b="1" dirty="0">
                  <a:solidFill>
                    <a:srgbClr val="F7C860"/>
                  </a:solidFill>
                  <a:latin typeface="Calibri" panose="020F0502020204030204" pitchFamily="34" charset="0"/>
                </a:rPr>
                <a:t>American Indian/Alaska Native</a:t>
              </a:r>
            </a:p>
          </p:txBody>
        </p:sp>
        <p:sp>
          <p:nvSpPr>
            <p:cNvPr id="11" name="TextBox 10">
              <a:extLst>
                <a:ext uri="{FF2B5EF4-FFF2-40B4-BE49-F238E27FC236}">
                  <a16:creationId xmlns:a16="http://schemas.microsoft.com/office/drawing/2014/main" id="{1A904B78-D4DC-435E-B1C2-82B297A86670}"/>
                </a:ext>
              </a:extLst>
            </p:cNvPr>
            <p:cNvSpPr txBox="1"/>
            <p:nvPr/>
          </p:nvSpPr>
          <p:spPr>
            <a:xfrm>
              <a:off x="7362751" y="3247130"/>
              <a:ext cx="564578" cy="292388"/>
            </a:xfrm>
            <a:prstGeom prst="rect">
              <a:avLst/>
            </a:prstGeom>
          </p:spPr>
          <p:txBody>
            <a:bodyPr wrap="square" rtlCol="0">
              <a:spAutoFit/>
            </a:bodyPr>
            <a:lstStyle/>
            <a:p>
              <a:pPr defTabSz="914378"/>
              <a:r>
                <a:rPr lang="en-US" sz="1300" b="1" dirty="0">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447E73E3-34C1-4F52-98BF-20D9651A4C8F}"/>
                </a:ext>
              </a:extLst>
            </p:cNvPr>
            <p:cNvSpPr txBox="1"/>
            <p:nvPr/>
          </p:nvSpPr>
          <p:spPr>
            <a:xfrm>
              <a:off x="7363991" y="1223030"/>
              <a:ext cx="1144865" cy="292388"/>
            </a:xfrm>
            <a:prstGeom prst="rect">
              <a:avLst/>
            </a:prstGeom>
          </p:spPr>
          <p:txBody>
            <a:bodyPr wrap="square" rtlCol="0">
              <a:spAutoFit/>
            </a:bodyPr>
            <a:lstStyle/>
            <a:p>
              <a:pPr defTabSz="914378"/>
              <a:r>
                <a:rPr lang="en-US" sz="1300" b="1" dirty="0">
                  <a:solidFill>
                    <a:schemeClr val="accent6"/>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FED1662F-4C4D-4308-B1DB-7CB47F9190E9}"/>
                </a:ext>
              </a:extLst>
            </p:cNvPr>
            <p:cNvSpPr txBox="1"/>
            <p:nvPr/>
          </p:nvSpPr>
          <p:spPr>
            <a:xfrm>
              <a:off x="7363991" y="1724416"/>
              <a:ext cx="605807" cy="292388"/>
            </a:xfrm>
            <a:prstGeom prst="rect">
              <a:avLst/>
            </a:prstGeom>
          </p:spPr>
          <p:txBody>
            <a:bodyPr wrap="square" rtlCol="0">
              <a:spAutoFit/>
            </a:bodyPr>
            <a:lstStyle/>
            <a:p>
              <a:pPr defTabSz="914378"/>
              <a:r>
                <a:rPr lang="en-US" sz="1300" b="1" dirty="0">
                  <a:solidFill>
                    <a:srgbClr val="A22474"/>
                  </a:solidFill>
                  <a:latin typeface="Calibri" panose="020F0502020204030204" pitchFamily="34" charset="0"/>
                </a:rPr>
                <a:t>White</a:t>
              </a:r>
            </a:p>
          </p:txBody>
        </p:sp>
        <p:sp>
          <p:nvSpPr>
            <p:cNvPr id="14" name="TextBox 13">
              <a:extLst>
                <a:ext uri="{FF2B5EF4-FFF2-40B4-BE49-F238E27FC236}">
                  <a16:creationId xmlns:a16="http://schemas.microsoft.com/office/drawing/2014/main" id="{2F0546C0-114A-4B7D-B705-1E02337CBAF6}"/>
                </a:ext>
              </a:extLst>
            </p:cNvPr>
            <p:cNvSpPr txBox="1"/>
            <p:nvPr/>
          </p:nvSpPr>
          <p:spPr>
            <a:xfrm>
              <a:off x="7363991" y="2547325"/>
              <a:ext cx="1273169" cy="292388"/>
            </a:xfrm>
            <a:prstGeom prst="rect">
              <a:avLst/>
            </a:prstGeom>
          </p:spPr>
          <p:txBody>
            <a:bodyPr wrap="square" rtlCol="0">
              <a:spAutoFit/>
            </a:bodyPr>
            <a:lstStyle/>
            <a:p>
              <a:pPr defTabSz="914378"/>
              <a:r>
                <a:rPr lang="en-US" sz="1300" b="1" dirty="0">
                  <a:solidFill>
                    <a:srgbClr val="259393"/>
                  </a:solidFill>
                  <a:latin typeface="Calibri" panose="020F0502020204030204" pitchFamily="34" charset="0"/>
                </a:rPr>
                <a:t>Hispanic/Latino</a:t>
              </a:r>
            </a:p>
          </p:txBody>
        </p:sp>
      </p:grpSp>
    </p:spTree>
    <p:extLst>
      <p:ext uri="{BB962C8B-B14F-4D97-AF65-F5344CB8AC3E}">
        <p14:creationId xmlns:p14="http://schemas.microsoft.com/office/powerpoint/2010/main" val="3421079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E8B0-81C8-4CD1-8AC3-ACE82D39068F}"/>
              </a:ext>
            </a:extLst>
          </p:cNvPr>
          <p:cNvSpPr>
            <a:spLocks noGrp="1"/>
          </p:cNvSpPr>
          <p:nvPr>
            <p:ph type="title"/>
          </p:nvPr>
        </p:nvSpPr>
        <p:spPr>
          <a:xfrm>
            <a:off x="140466" y="126176"/>
            <a:ext cx="8863068" cy="931054"/>
          </a:xfrm>
        </p:spPr>
        <p:txBody>
          <a:bodyPr lIns="91440" tIns="45720" rIns="91440" bIns="45720" anchor="b" anchorCtr="0"/>
          <a:lstStyle/>
          <a:p>
            <a:pPr algn="ctr"/>
            <a:r>
              <a:rPr lang="en-US" dirty="0">
                <a:latin typeface="Calibri"/>
                <a:cs typeface="Calibri"/>
              </a:rPr>
              <a:t>Progress Towards TB Elimination, </a:t>
            </a:r>
            <a:br>
              <a:rPr lang="en-US" dirty="0"/>
            </a:br>
            <a:r>
              <a:rPr lang="en-US" dirty="0">
                <a:latin typeface="Calibri"/>
                <a:cs typeface="Calibri"/>
              </a:rPr>
              <a:t>United States, 1982–2020</a:t>
            </a:r>
          </a:p>
        </p:txBody>
      </p:sp>
      <p:graphicFrame>
        <p:nvGraphicFramePr>
          <p:cNvPr id="6" name="Chart 5">
            <a:extLst>
              <a:ext uri="{FF2B5EF4-FFF2-40B4-BE49-F238E27FC236}">
                <a16:creationId xmlns:a16="http://schemas.microsoft.com/office/drawing/2014/main" id="{22CCCF8D-4A63-44C3-B075-3F1DEECCA248}"/>
              </a:ext>
            </a:extLst>
          </p:cNvPr>
          <p:cNvGraphicFramePr/>
          <p:nvPr>
            <p:extLst>
              <p:ext uri="{D42A27DB-BD31-4B8C-83A1-F6EECF244321}">
                <p14:modId xmlns:p14="http://schemas.microsoft.com/office/powerpoint/2010/main" val="360314048"/>
              </p:ext>
            </p:extLst>
          </p:nvPr>
        </p:nvGraphicFramePr>
        <p:xfrm>
          <a:off x="380999" y="592667"/>
          <a:ext cx="8536757" cy="48654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8D8C06C-8FE9-4CEC-BD20-18F65A682522}"/>
              </a:ext>
            </a:extLst>
          </p:cNvPr>
          <p:cNvSpPr txBox="1"/>
          <p:nvPr/>
        </p:nvSpPr>
        <p:spPr>
          <a:xfrm>
            <a:off x="-36708" y="1690577"/>
            <a:ext cx="492443" cy="2146839"/>
          </a:xfrm>
          <a:prstGeom prst="rect">
            <a:avLst/>
          </a:prstGeom>
          <a:noFill/>
        </p:spPr>
        <p:txBody>
          <a:bodyPr vert="vert270" wrap="square" lIns="91440" tIns="45720" rIns="91440" bIns="45720" rtlCol="0" anchor="t">
            <a:spAutoFit/>
          </a:bodyPr>
          <a:lstStyle/>
          <a:p>
            <a:pPr algn="ctr" defTabSz="685800" eaLnBrk="1" fontAlgn="auto" hangingPunct="1">
              <a:spcBef>
                <a:spcPts val="0"/>
              </a:spcBef>
              <a:spcAft>
                <a:spcPts val="0"/>
              </a:spcAft>
            </a:pPr>
            <a:r>
              <a:rPr lang="en-US" sz="2000" b="1" dirty="0">
                <a:solidFill>
                  <a:schemeClr val="tx1">
                    <a:lumMod val="85000"/>
                    <a:lumOff val="15000"/>
                  </a:schemeClr>
                </a:solidFill>
                <a:latin typeface="Calibri"/>
                <a:cs typeface="Calibri"/>
              </a:rPr>
              <a:t>Number of cases</a:t>
            </a:r>
          </a:p>
        </p:txBody>
      </p:sp>
      <p:sp>
        <p:nvSpPr>
          <p:cNvPr id="9" name="TextBox 8">
            <a:extLst>
              <a:ext uri="{FF2B5EF4-FFF2-40B4-BE49-F238E27FC236}">
                <a16:creationId xmlns:a16="http://schemas.microsoft.com/office/drawing/2014/main" id="{E4197BBB-8D52-4B57-832C-BA8043294EC3}"/>
              </a:ext>
            </a:extLst>
          </p:cNvPr>
          <p:cNvSpPr txBox="1"/>
          <p:nvPr/>
        </p:nvSpPr>
        <p:spPr>
          <a:xfrm>
            <a:off x="3609486" y="1123458"/>
            <a:ext cx="2948388" cy="584775"/>
          </a:xfrm>
          <a:prstGeom prst="rect">
            <a:avLst/>
          </a:prstGeom>
          <a:noFill/>
          <a:ln w="19050">
            <a:solidFill>
              <a:schemeClr val="tx1"/>
            </a:solidFill>
          </a:ln>
        </p:spPr>
        <p:txBody>
          <a:bodyPr wrap="square" rtlCol="0">
            <a:spAutoFit/>
          </a:bodyPr>
          <a:lstStyle/>
          <a:p>
            <a:pPr algn="ctr" defTabSz="685800" eaLnBrk="1" fontAlgn="auto" hangingPunct="1">
              <a:spcBef>
                <a:spcPts val="0"/>
              </a:spcBef>
              <a:spcAft>
                <a:spcPts val="0"/>
              </a:spcAft>
            </a:pPr>
            <a:r>
              <a:rPr lang="en-US" sz="1600" b="1" dirty="0">
                <a:latin typeface="Calibri" panose="020F0502020204030204" pitchFamily="34" charset="0"/>
              </a:rPr>
              <a:t>26,673 TB cases in 1992</a:t>
            </a:r>
          </a:p>
          <a:p>
            <a:pPr algn="ctr" defTabSz="685800" eaLnBrk="1" fontAlgn="auto" hangingPunct="1">
              <a:spcBef>
                <a:spcPts val="0"/>
              </a:spcBef>
              <a:spcAft>
                <a:spcPts val="0"/>
              </a:spcAft>
            </a:pPr>
            <a:r>
              <a:rPr lang="en-US" sz="1600" b="1" dirty="0">
                <a:latin typeface="Calibri" panose="020F0502020204030204" pitchFamily="34" charset="0"/>
              </a:rPr>
              <a:t>Incidence rate:  10.4 per 100,000</a:t>
            </a:r>
          </a:p>
        </p:txBody>
      </p:sp>
      <p:cxnSp>
        <p:nvCxnSpPr>
          <p:cNvPr id="11" name="Straight Connector 10">
            <a:extLst>
              <a:ext uri="{FF2B5EF4-FFF2-40B4-BE49-F238E27FC236}">
                <a16:creationId xmlns:a16="http://schemas.microsoft.com/office/drawing/2014/main" id="{487AE47E-6ADB-4D32-A7C7-9394F6B63453}"/>
              </a:ext>
            </a:extLst>
          </p:cNvPr>
          <p:cNvCxnSpPr>
            <a:cxnSpLocks/>
            <a:stCxn id="9" idx="1"/>
          </p:cNvCxnSpPr>
          <p:nvPr/>
        </p:nvCxnSpPr>
        <p:spPr>
          <a:xfrm flipH="1">
            <a:off x="3270738" y="1415846"/>
            <a:ext cx="338748" cy="7005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D46D1A-6DA1-4791-8E58-826C14A87E7E}"/>
              </a:ext>
            </a:extLst>
          </p:cNvPr>
          <p:cNvSpPr txBox="1"/>
          <p:nvPr/>
        </p:nvSpPr>
        <p:spPr>
          <a:xfrm>
            <a:off x="6038335" y="2217048"/>
            <a:ext cx="2879422" cy="584775"/>
          </a:xfrm>
          <a:prstGeom prst="rect">
            <a:avLst/>
          </a:prstGeom>
          <a:noFill/>
          <a:ln w="19050">
            <a:solidFill>
              <a:schemeClr val="tx1"/>
            </a:solidFill>
          </a:ln>
        </p:spPr>
        <p:txBody>
          <a:bodyPr wrap="square" rtlCol="0">
            <a:spAutoFit/>
          </a:bodyPr>
          <a:lstStyle/>
          <a:p>
            <a:pPr algn="ctr" defTabSz="685800" eaLnBrk="1" fontAlgn="auto" hangingPunct="1">
              <a:spcBef>
                <a:spcPts val="0"/>
              </a:spcBef>
              <a:spcAft>
                <a:spcPts val="0"/>
              </a:spcAft>
            </a:pPr>
            <a:r>
              <a:rPr lang="en-US" sz="1600" b="1" dirty="0">
                <a:latin typeface="Calibri" panose="020F0502020204030204" pitchFamily="34" charset="0"/>
              </a:rPr>
              <a:t>7,174 TB cases in 2020</a:t>
            </a:r>
          </a:p>
          <a:p>
            <a:pPr algn="ctr" defTabSz="685800" eaLnBrk="1" fontAlgn="auto" hangingPunct="1">
              <a:spcBef>
                <a:spcPts val="0"/>
              </a:spcBef>
              <a:spcAft>
                <a:spcPts val="0"/>
              </a:spcAft>
            </a:pPr>
            <a:r>
              <a:rPr lang="en-US" sz="1600" b="1" dirty="0">
                <a:latin typeface="Calibri" panose="020F0502020204030204" pitchFamily="34" charset="0"/>
              </a:rPr>
              <a:t>Incidence rate:  2.2 per 100,000</a:t>
            </a:r>
          </a:p>
        </p:txBody>
      </p:sp>
      <p:cxnSp>
        <p:nvCxnSpPr>
          <p:cNvPr id="21" name="Straight Connector 20">
            <a:extLst>
              <a:ext uri="{FF2B5EF4-FFF2-40B4-BE49-F238E27FC236}">
                <a16:creationId xmlns:a16="http://schemas.microsoft.com/office/drawing/2014/main" id="{72029449-6C50-4314-A71F-0349B5236E7E}"/>
              </a:ext>
            </a:extLst>
          </p:cNvPr>
          <p:cNvCxnSpPr>
            <a:cxnSpLocks/>
          </p:cNvCxnSpPr>
          <p:nvPr/>
        </p:nvCxnSpPr>
        <p:spPr>
          <a:xfrm>
            <a:off x="8525164" y="2801823"/>
            <a:ext cx="120072" cy="717232"/>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97AFC7-BD5D-4DC8-AA6B-57413901A98C}"/>
              </a:ext>
            </a:extLst>
          </p:cNvPr>
          <p:cNvSpPr txBox="1"/>
          <p:nvPr/>
        </p:nvSpPr>
        <p:spPr>
          <a:xfrm>
            <a:off x="4384072" y="4674364"/>
            <a:ext cx="797527" cy="400110"/>
          </a:xfrm>
          <a:prstGeom prst="rect">
            <a:avLst/>
          </a:prstGeom>
          <a:noFill/>
        </p:spPr>
        <p:txBody>
          <a:bodyPr wrap="square" rtlCol="0">
            <a:spAutoFit/>
          </a:bodyPr>
          <a:lstStyle/>
          <a:p>
            <a:pPr defTabSz="685800" eaLnBrk="1" fontAlgn="auto" hangingPunct="1">
              <a:spcBef>
                <a:spcPts val="0"/>
              </a:spcBef>
              <a:spcAft>
                <a:spcPts val="0"/>
              </a:spcAft>
            </a:pPr>
            <a:r>
              <a:rPr lang="en-US" sz="2000" b="1" dirty="0">
                <a:solidFill>
                  <a:schemeClr val="tx1">
                    <a:lumMod val="85000"/>
                    <a:lumOff val="15000"/>
                  </a:schemeClr>
                </a:solidFill>
                <a:latin typeface="Calibri" panose="020F0502020204030204" pitchFamily="34" charset="0"/>
              </a:rPr>
              <a:t>Year</a:t>
            </a:r>
          </a:p>
        </p:txBody>
      </p: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5210" y="104267"/>
            <a:ext cx="8229600" cy="598000"/>
          </a:xfrm>
        </p:spPr>
        <p:txBody>
          <a:bodyPr/>
          <a:lstStyle/>
          <a:p>
            <a:pPr algn="ctr"/>
            <a:r>
              <a:rPr lang="en-US" dirty="0"/>
              <a:t>TB Cases by Race/Ethnicity,</a:t>
            </a:r>
            <a:r>
              <a:rPr lang="en-US" baseline="30000" dirty="0"/>
              <a:t>* </a:t>
            </a:r>
            <a:r>
              <a:rPr lang="en-US" dirty="0"/>
              <a:t>United States, 2011–2020</a:t>
            </a:r>
          </a:p>
        </p:txBody>
      </p:sp>
      <p:sp>
        <p:nvSpPr>
          <p:cNvPr id="18" name="Text Placeholder 3"/>
          <p:cNvSpPr txBox="1">
            <a:spLocks/>
          </p:cNvSpPr>
          <p:nvPr/>
        </p:nvSpPr>
        <p:spPr>
          <a:xfrm>
            <a:off x="0" y="4781148"/>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rPr>
              <a:t>*</a:t>
            </a:r>
            <a:r>
              <a:rPr lang="en-US" sz="1100" dirty="0">
                <a:latin typeface="Calibri" panose="020F0502020204030204" pitchFamily="34" charset="0"/>
              </a:rPr>
              <a:t>All races are non-Hispanic; multiple race indicates two or more races reported for a person but does not include persons of Hispanic or Latino origin.</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3087914839"/>
              </p:ext>
            </p:extLst>
          </p:nvPr>
        </p:nvGraphicFramePr>
        <p:xfrm>
          <a:off x="153971" y="702267"/>
          <a:ext cx="6014932" cy="421360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
            <a:extLst>
              <a:ext uri="{FF2B5EF4-FFF2-40B4-BE49-F238E27FC236}">
                <a16:creationId xmlns:a16="http://schemas.microsoft.com/office/drawing/2014/main" id="{DA1B75D6-7DE4-4F63-9732-DE710DC6E7ED}"/>
              </a:ext>
            </a:extLst>
          </p:cNvPr>
          <p:cNvSpPr txBox="1">
            <a:spLocks/>
          </p:cNvSpPr>
          <p:nvPr/>
        </p:nvSpPr>
        <p:spPr>
          <a:xfrm>
            <a:off x="0" y="4781148"/>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rPr>
              <a:t>*</a:t>
            </a:r>
            <a:r>
              <a:rPr lang="en-US" sz="1100" dirty="0">
                <a:latin typeface="Calibri" panose="020F0502020204030204" pitchFamily="34" charset="0"/>
              </a:rPr>
              <a:t>All races are non-Hispanic; multiple race indicates two or more races reported for a person but does not include persons of Hispanic or Latino origin.</a:t>
            </a:r>
          </a:p>
        </p:txBody>
      </p:sp>
      <p:sp>
        <p:nvSpPr>
          <p:cNvPr id="19" name="TextBox 18">
            <a:extLst>
              <a:ext uri="{FF2B5EF4-FFF2-40B4-BE49-F238E27FC236}">
                <a16:creationId xmlns:a16="http://schemas.microsoft.com/office/drawing/2014/main" id="{B09B7384-5981-4AB2-B587-D7D384B59704}"/>
              </a:ext>
            </a:extLst>
          </p:cNvPr>
          <p:cNvSpPr txBox="1"/>
          <p:nvPr/>
        </p:nvSpPr>
        <p:spPr>
          <a:xfrm>
            <a:off x="-93380" y="1593550"/>
            <a:ext cx="492443" cy="2175552"/>
          </a:xfrm>
          <a:prstGeom prst="rect">
            <a:avLst/>
          </a:prstGeom>
        </p:spPr>
        <p:txBody>
          <a:bodyPr vert="vert270"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Percentage of cases</a:t>
            </a:r>
          </a:p>
        </p:txBody>
      </p:sp>
      <p:grpSp>
        <p:nvGrpSpPr>
          <p:cNvPr id="20" name="Group 19">
            <a:extLst>
              <a:ext uri="{FF2B5EF4-FFF2-40B4-BE49-F238E27FC236}">
                <a16:creationId xmlns:a16="http://schemas.microsoft.com/office/drawing/2014/main" id="{3ADE0CC0-FCA3-4075-95D8-46099717E422}"/>
              </a:ext>
            </a:extLst>
          </p:cNvPr>
          <p:cNvGrpSpPr/>
          <p:nvPr/>
        </p:nvGrpSpPr>
        <p:grpSpPr>
          <a:xfrm>
            <a:off x="6124074" y="711232"/>
            <a:ext cx="3100602" cy="3188561"/>
            <a:chOff x="7362751" y="588025"/>
            <a:chExt cx="1856392" cy="3188561"/>
          </a:xfrm>
        </p:grpSpPr>
        <p:sp>
          <p:nvSpPr>
            <p:cNvPr id="21" name="TextBox 20">
              <a:extLst>
                <a:ext uri="{FF2B5EF4-FFF2-40B4-BE49-F238E27FC236}">
                  <a16:creationId xmlns:a16="http://schemas.microsoft.com/office/drawing/2014/main" id="{83058079-B3BE-49A5-B388-F1D776325C04}"/>
                </a:ext>
              </a:extLst>
            </p:cNvPr>
            <p:cNvSpPr txBox="1"/>
            <p:nvPr/>
          </p:nvSpPr>
          <p:spPr>
            <a:xfrm>
              <a:off x="7370213" y="1400016"/>
              <a:ext cx="1381789" cy="292388"/>
            </a:xfrm>
            <a:prstGeom prst="rect">
              <a:avLst/>
            </a:prstGeom>
          </p:spPr>
          <p:txBody>
            <a:bodyPr wrap="square" rtlCol="0">
              <a:spAutoFit/>
            </a:bodyPr>
            <a:lstStyle/>
            <a:p>
              <a:pPr defTabSz="914378"/>
              <a:r>
                <a:rPr lang="en-US" sz="1300" b="1" dirty="0">
                  <a:solidFill>
                    <a:srgbClr val="EA865A"/>
                  </a:solidFill>
                  <a:latin typeface="Calibri" panose="020F0502020204030204" pitchFamily="34" charset="0"/>
                </a:rPr>
                <a:t>Black/African American</a:t>
              </a:r>
            </a:p>
          </p:txBody>
        </p:sp>
        <p:sp>
          <p:nvSpPr>
            <p:cNvPr id="22" name="TextBox 21">
              <a:extLst>
                <a:ext uri="{FF2B5EF4-FFF2-40B4-BE49-F238E27FC236}">
                  <a16:creationId xmlns:a16="http://schemas.microsoft.com/office/drawing/2014/main" id="{6DB6C843-23BA-4BCC-82A2-B696B6982D80}"/>
                </a:ext>
              </a:extLst>
            </p:cNvPr>
            <p:cNvSpPr txBox="1"/>
            <p:nvPr/>
          </p:nvSpPr>
          <p:spPr>
            <a:xfrm>
              <a:off x="7370213" y="728218"/>
              <a:ext cx="1848930" cy="292388"/>
            </a:xfrm>
            <a:prstGeom prst="rect">
              <a:avLst/>
            </a:prstGeom>
          </p:spPr>
          <p:txBody>
            <a:bodyPr wrap="square" rtlCol="0">
              <a:spAutoFit/>
            </a:bodyPr>
            <a:lstStyle/>
            <a:p>
              <a:pPr defTabSz="914378"/>
              <a:r>
                <a:rPr lang="en-US" sz="1300" b="1" dirty="0">
                  <a:solidFill>
                    <a:srgbClr val="9DD766"/>
                  </a:solidFill>
                  <a:latin typeface="Calibri" panose="020F0502020204030204" pitchFamily="34" charset="0"/>
                </a:rPr>
                <a:t>Native Hawaiian/ Other Pacific Islander</a:t>
              </a:r>
            </a:p>
          </p:txBody>
        </p:sp>
        <p:sp>
          <p:nvSpPr>
            <p:cNvPr id="23" name="TextBox 22">
              <a:extLst>
                <a:ext uri="{FF2B5EF4-FFF2-40B4-BE49-F238E27FC236}">
                  <a16:creationId xmlns:a16="http://schemas.microsoft.com/office/drawing/2014/main" id="{07260D66-5D38-4B11-8006-84E25470D32A}"/>
                </a:ext>
              </a:extLst>
            </p:cNvPr>
            <p:cNvSpPr txBox="1"/>
            <p:nvPr/>
          </p:nvSpPr>
          <p:spPr>
            <a:xfrm>
              <a:off x="7363990" y="886276"/>
              <a:ext cx="1687824" cy="292388"/>
            </a:xfrm>
            <a:prstGeom prst="rect">
              <a:avLst/>
            </a:prstGeom>
          </p:spPr>
          <p:txBody>
            <a:bodyPr wrap="square" rtlCol="0">
              <a:spAutoFit/>
            </a:bodyPr>
            <a:lstStyle/>
            <a:p>
              <a:pPr defTabSz="914378"/>
              <a:r>
                <a:rPr lang="en-US" sz="1300" b="1" dirty="0">
                  <a:solidFill>
                    <a:srgbClr val="F7C860"/>
                  </a:solidFill>
                  <a:latin typeface="Calibri" panose="020F0502020204030204" pitchFamily="34" charset="0"/>
                </a:rPr>
                <a:t>American Indian/Alaska Native</a:t>
              </a:r>
            </a:p>
          </p:txBody>
        </p:sp>
        <p:sp>
          <p:nvSpPr>
            <p:cNvPr id="24" name="TextBox 23">
              <a:extLst>
                <a:ext uri="{FF2B5EF4-FFF2-40B4-BE49-F238E27FC236}">
                  <a16:creationId xmlns:a16="http://schemas.microsoft.com/office/drawing/2014/main" id="{7B01B9CA-FDED-4CF1-98E5-660F4EA7E362}"/>
                </a:ext>
              </a:extLst>
            </p:cNvPr>
            <p:cNvSpPr txBox="1"/>
            <p:nvPr/>
          </p:nvSpPr>
          <p:spPr>
            <a:xfrm>
              <a:off x="7362751" y="3484198"/>
              <a:ext cx="564578" cy="292388"/>
            </a:xfrm>
            <a:prstGeom prst="rect">
              <a:avLst/>
            </a:prstGeom>
          </p:spPr>
          <p:txBody>
            <a:bodyPr wrap="square" rtlCol="0">
              <a:spAutoFit/>
            </a:bodyPr>
            <a:lstStyle/>
            <a:p>
              <a:pPr defTabSz="914378"/>
              <a:r>
                <a:rPr lang="en-US" sz="1300" b="1" dirty="0">
                  <a:solidFill>
                    <a:srgbClr val="4BA9FF"/>
                  </a:solidFill>
                  <a:latin typeface="Calibri" panose="020F0502020204030204" pitchFamily="34" charset="0"/>
                </a:rPr>
                <a:t>Asian</a:t>
              </a:r>
            </a:p>
          </p:txBody>
        </p:sp>
        <p:sp>
          <p:nvSpPr>
            <p:cNvPr id="25" name="TextBox 24">
              <a:extLst>
                <a:ext uri="{FF2B5EF4-FFF2-40B4-BE49-F238E27FC236}">
                  <a16:creationId xmlns:a16="http://schemas.microsoft.com/office/drawing/2014/main" id="{C9A1B6A7-5228-4810-B525-7BCCF4E88D3E}"/>
                </a:ext>
              </a:extLst>
            </p:cNvPr>
            <p:cNvSpPr txBox="1"/>
            <p:nvPr/>
          </p:nvSpPr>
          <p:spPr>
            <a:xfrm>
              <a:off x="7363991" y="588025"/>
              <a:ext cx="1144865" cy="292388"/>
            </a:xfrm>
            <a:prstGeom prst="rect">
              <a:avLst/>
            </a:prstGeom>
          </p:spPr>
          <p:txBody>
            <a:bodyPr wrap="square" rtlCol="0">
              <a:spAutoFit/>
            </a:bodyPr>
            <a:lstStyle/>
            <a:p>
              <a:pPr defTabSz="914378"/>
              <a:r>
                <a:rPr lang="en-US" sz="1300" b="1" dirty="0">
                  <a:solidFill>
                    <a:schemeClr val="accent6"/>
                  </a:solidFill>
                  <a:latin typeface="Calibri" panose="020F0502020204030204" pitchFamily="34" charset="0"/>
                </a:rPr>
                <a:t>Multiple Race</a:t>
              </a:r>
            </a:p>
          </p:txBody>
        </p:sp>
        <p:sp>
          <p:nvSpPr>
            <p:cNvPr id="26" name="TextBox 25">
              <a:extLst>
                <a:ext uri="{FF2B5EF4-FFF2-40B4-BE49-F238E27FC236}">
                  <a16:creationId xmlns:a16="http://schemas.microsoft.com/office/drawing/2014/main" id="{B77044DF-D94A-46E9-A456-C97C5082231F}"/>
                </a:ext>
              </a:extLst>
            </p:cNvPr>
            <p:cNvSpPr txBox="1"/>
            <p:nvPr/>
          </p:nvSpPr>
          <p:spPr>
            <a:xfrm>
              <a:off x="7363991" y="1055551"/>
              <a:ext cx="605807" cy="292388"/>
            </a:xfrm>
            <a:prstGeom prst="rect">
              <a:avLst/>
            </a:prstGeom>
          </p:spPr>
          <p:txBody>
            <a:bodyPr wrap="square" rtlCol="0">
              <a:spAutoFit/>
            </a:bodyPr>
            <a:lstStyle/>
            <a:p>
              <a:pPr defTabSz="914378"/>
              <a:r>
                <a:rPr lang="en-US" sz="1300" b="1" dirty="0">
                  <a:solidFill>
                    <a:srgbClr val="A22474"/>
                  </a:solidFill>
                  <a:latin typeface="Calibri" panose="020F0502020204030204" pitchFamily="34" charset="0"/>
                </a:rPr>
                <a:t>White</a:t>
              </a:r>
            </a:p>
          </p:txBody>
        </p:sp>
        <p:sp>
          <p:nvSpPr>
            <p:cNvPr id="27" name="TextBox 26">
              <a:extLst>
                <a:ext uri="{FF2B5EF4-FFF2-40B4-BE49-F238E27FC236}">
                  <a16:creationId xmlns:a16="http://schemas.microsoft.com/office/drawing/2014/main" id="{0C6F1775-5AA5-4E2E-859B-9BCEFBF21FB9}"/>
                </a:ext>
              </a:extLst>
            </p:cNvPr>
            <p:cNvSpPr txBox="1"/>
            <p:nvPr/>
          </p:nvSpPr>
          <p:spPr>
            <a:xfrm>
              <a:off x="7363991" y="2420324"/>
              <a:ext cx="1273169" cy="292388"/>
            </a:xfrm>
            <a:prstGeom prst="rect">
              <a:avLst/>
            </a:prstGeom>
          </p:spPr>
          <p:txBody>
            <a:bodyPr wrap="square" rtlCol="0">
              <a:spAutoFit/>
            </a:bodyPr>
            <a:lstStyle/>
            <a:p>
              <a:pPr defTabSz="914378"/>
              <a:r>
                <a:rPr lang="en-US" sz="1300" b="1" dirty="0">
                  <a:solidFill>
                    <a:srgbClr val="259393"/>
                  </a:solidFill>
                  <a:latin typeface="Calibri" panose="020F0502020204030204" pitchFamily="34" charset="0"/>
                </a:rPr>
                <a:t>Hispanic/Latino</a:t>
              </a:r>
            </a:p>
          </p:txBody>
        </p:sp>
      </p:grpSp>
    </p:spTree>
    <p:extLst>
      <p:ext uri="{BB962C8B-B14F-4D97-AF65-F5344CB8AC3E}">
        <p14:creationId xmlns:p14="http://schemas.microsoft.com/office/powerpoint/2010/main" val="39287353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7"/>
          <p:cNvGraphicFramePr>
            <a:graphicFrameLocks/>
          </p:cNvGraphicFramePr>
          <p:nvPr>
            <p:extLst>
              <p:ext uri="{D42A27DB-BD31-4B8C-83A1-F6EECF244321}">
                <p14:modId xmlns:p14="http://schemas.microsoft.com/office/powerpoint/2010/main" val="291127262"/>
              </p:ext>
            </p:extLst>
          </p:nvPr>
        </p:nvGraphicFramePr>
        <p:xfrm>
          <a:off x="-251158" y="600668"/>
          <a:ext cx="5541506" cy="468879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457200" y="108537"/>
            <a:ext cx="8229600" cy="861774"/>
          </a:xfrm>
        </p:spPr>
        <p:txBody>
          <a:bodyPr wrap="square" anchor="t">
            <a:spAutoFit/>
          </a:bodyPr>
          <a:lstStyle/>
          <a:p>
            <a:pPr algn="ctr"/>
            <a:r>
              <a:rPr lang="en-US" dirty="0"/>
              <a:t>Percentage of TB Cases by Race/Ethnicity,</a:t>
            </a:r>
            <a:r>
              <a:rPr lang="en-US" baseline="30000" dirty="0"/>
              <a:t>*</a:t>
            </a:r>
            <a:br>
              <a:rPr lang="en-US" dirty="0"/>
            </a:br>
            <a:r>
              <a:rPr lang="en-US" dirty="0"/>
              <a:t>United States, 2020 </a:t>
            </a:r>
            <a:r>
              <a:rPr lang="en-US" sz="2500" b="0" dirty="0">
                <a:solidFill>
                  <a:schemeClr val="tx1">
                    <a:lumMod val="85000"/>
                    <a:lumOff val="15000"/>
                  </a:schemeClr>
                </a:solidFill>
              </a:rPr>
              <a:t>(N=7,174)</a:t>
            </a:r>
            <a:r>
              <a:rPr lang="en-US" sz="2500" b="0" baseline="30000" dirty="0">
                <a:solidFill>
                  <a:schemeClr val="tx1">
                    <a:lumMod val="85000"/>
                    <a:lumOff val="15000"/>
                  </a:schemeClr>
                </a:solidFill>
              </a:rPr>
              <a:t>†</a:t>
            </a:r>
          </a:p>
        </p:txBody>
      </p:sp>
      <p:sp>
        <p:nvSpPr>
          <p:cNvPr id="5" name="Text Placeholder 4">
            <a:extLst>
              <a:ext uri="{FF2B5EF4-FFF2-40B4-BE49-F238E27FC236}">
                <a16:creationId xmlns:a16="http://schemas.microsoft.com/office/drawing/2014/main" id="{C6BF808A-7BF2-41DA-B2E6-9685F993E310}"/>
              </a:ext>
            </a:extLst>
          </p:cNvPr>
          <p:cNvSpPr>
            <a:spLocks noGrp="1"/>
          </p:cNvSpPr>
          <p:nvPr>
            <p:ph type="body" sz="quarter" idx="10"/>
          </p:nvPr>
        </p:nvSpPr>
        <p:spPr>
          <a:xfrm>
            <a:off x="457200" y="970311"/>
            <a:ext cx="8229600" cy="3530252"/>
          </a:xfrm>
        </p:spPr>
        <p:txBody>
          <a:bodyPr/>
          <a:lstStyle/>
          <a:p>
            <a:pPr marL="0" indent="0">
              <a:buNone/>
            </a:pPr>
            <a:r>
              <a:rPr lang="en-US" dirty="0"/>
              <a:t>  </a:t>
            </a:r>
          </a:p>
        </p:txBody>
      </p:sp>
      <p:sp>
        <p:nvSpPr>
          <p:cNvPr id="18" name="Text Placeholder 3"/>
          <p:cNvSpPr txBox="1">
            <a:spLocks/>
          </p:cNvSpPr>
          <p:nvPr/>
        </p:nvSpPr>
        <p:spPr>
          <a:xfrm>
            <a:off x="0" y="4678411"/>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rPr>
              <a:t>*</a:t>
            </a:r>
            <a:r>
              <a:rPr lang="en-US" sz="1100" dirty="0">
                <a:latin typeface="Calibri" panose="020F0502020204030204" pitchFamily="34" charset="0"/>
              </a:rPr>
              <a:t>All races are non-Hispanic; multiple race indicates two or more races reported for a person but does not include persons of Hispanic or Latino origin. </a:t>
            </a:r>
          </a:p>
          <a:p>
            <a:pPr marL="119063" indent="-119063" fontAlgn="auto">
              <a:spcBef>
                <a:spcPts val="0"/>
              </a:spcBef>
              <a:spcAft>
                <a:spcPts val="0"/>
              </a:spcAft>
              <a:buNone/>
            </a:pPr>
            <a:r>
              <a:rPr lang="en-US" sz="1100" baseline="30000" dirty="0">
                <a:latin typeface="Calibri" panose="020F0502020204030204" pitchFamily="34" charset="0"/>
                <a:cs typeface="Calibri" panose="020F0502020204030204" pitchFamily="34" charset="0"/>
              </a:rPr>
              <a:t>†</a:t>
            </a:r>
            <a:r>
              <a:rPr lang="en-US" sz="1100" dirty="0">
                <a:solidFill>
                  <a:schemeClr val="tx1">
                    <a:lumMod val="85000"/>
                    <a:lumOff val="15000"/>
                  </a:schemeClr>
                </a:solidFill>
                <a:latin typeface="Calibri" panose="020F0502020204030204" pitchFamily="34" charset="0"/>
              </a:rPr>
              <a:t>Percentages are rounded. Percentages of unknowns/missing are &lt;1% and are not displayed in graph.</a:t>
            </a:r>
          </a:p>
          <a:p>
            <a:pPr marL="119063" lvl="0" indent="-119063" fontAlgn="auto">
              <a:spcBef>
                <a:spcPts val="0"/>
              </a:spcBef>
              <a:spcAft>
                <a:spcPts val="0"/>
              </a:spcAft>
              <a:buNone/>
            </a:pPr>
            <a:r>
              <a:rPr lang="en-US" sz="1100" dirty="0">
                <a:latin typeface="Calibri" panose="020F0502020204030204" pitchFamily="34" charset="0"/>
                <a:cs typeface="Calibri" panose="020F0502020204030204" pitchFamily="34" charset="0"/>
              </a:rPr>
              <a:t> </a:t>
            </a:r>
          </a:p>
          <a:p>
            <a:pPr marL="119063" lvl="0" indent="-119063" fontAlgn="auto">
              <a:spcBef>
                <a:spcPts val="0"/>
              </a:spcBef>
              <a:spcAft>
                <a:spcPts val="0"/>
              </a:spcAft>
              <a:buNone/>
            </a:pPr>
            <a:r>
              <a:rPr lang="en-US" sz="1100" dirty="0">
                <a:latin typeface="Calibri" panose="020F0502020204030204" pitchFamily="34" charset="0"/>
              </a:rPr>
              <a:t> </a:t>
            </a:r>
          </a:p>
        </p:txBody>
      </p:sp>
      <p:grpSp>
        <p:nvGrpSpPr>
          <p:cNvPr id="3" name="Group 2">
            <a:extLst>
              <a:ext uri="{FF2B5EF4-FFF2-40B4-BE49-F238E27FC236}">
                <a16:creationId xmlns:a16="http://schemas.microsoft.com/office/drawing/2014/main" id="{BEFC2E97-D54C-4ABA-AFB8-DB7436504B43}"/>
              </a:ext>
            </a:extLst>
          </p:cNvPr>
          <p:cNvGrpSpPr/>
          <p:nvPr/>
        </p:nvGrpSpPr>
        <p:grpSpPr>
          <a:xfrm>
            <a:off x="4588266" y="2184393"/>
            <a:ext cx="4269630" cy="891964"/>
            <a:chOff x="5445513" y="2307744"/>
            <a:chExt cx="4269630" cy="891964"/>
          </a:xfrm>
        </p:grpSpPr>
        <p:sp>
          <p:nvSpPr>
            <p:cNvPr id="2" name="TextBox 1">
              <a:extLst>
                <a:ext uri="{FF2B5EF4-FFF2-40B4-BE49-F238E27FC236}">
                  <a16:creationId xmlns:a16="http://schemas.microsoft.com/office/drawing/2014/main" id="{2FD5958E-9412-4030-945F-4C527EB712E7}"/>
                </a:ext>
              </a:extLst>
            </p:cNvPr>
            <p:cNvSpPr txBox="1"/>
            <p:nvPr/>
          </p:nvSpPr>
          <p:spPr>
            <a:xfrm>
              <a:off x="5445513" y="2307744"/>
              <a:ext cx="3535648" cy="538609"/>
            </a:xfrm>
            <a:prstGeom prst="rect">
              <a:avLst/>
            </a:prstGeom>
          </p:spPr>
          <p:txBody>
            <a:bodyPr wrap="none" rtlCol="0">
              <a:spAutoFit/>
            </a:bodyPr>
            <a:lstStyle/>
            <a:p>
              <a:fld id="{8B416305-2BF7-4D11-B1C2-C28762E51482}" type="CATEGORYNAME">
                <a:rPr lang="en-US" b="1">
                  <a:solidFill>
                    <a:srgbClr val="F7C860"/>
                  </a:solidFill>
                  <a:latin typeface="Calibri" panose="020F0502020204030204" pitchFamily="34" charset="0"/>
                  <a:cs typeface="Calibri" panose="020F0502020204030204" pitchFamily="34" charset="0"/>
                </a:rPr>
                <a:pPr/>
                <a:t>American Indian/Alaska Native</a:t>
              </a:fld>
              <a:r>
                <a:rPr lang="en-US" b="1" dirty="0">
                  <a:solidFill>
                    <a:srgbClr val="F7C860"/>
                  </a:solidFill>
                  <a:latin typeface="Calibri" panose="020F0502020204030204" pitchFamily="34" charset="0"/>
                  <a:cs typeface="Calibri" panose="020F0502020204030204" pitchFamily="34" charset="0"/>
                </a:rPr>
                <a:t>, </a:t>
              </a:r>
              <a:fld id="{04EB12AB-AAD7-4F2E-803E-9B7CEBE8ACD3}" type="PERCENTAGE">
                <a:rPr lang="en-US" b="1">
                  <a:solidFill>
                    <a:srgbClr val="F7C860"/>
                  </a:solidFill>
                  <a:latin typeface="Calibri" panose="020F0502020204030204" pitchFamily="34" charset="0"/>
                  <a:cs typeface="Calibri" panose="020F0502020204030204" pitchFamily="34" charset="0"/>
                </a:rPr>
                <a:pPr/>
                <a:t>1%</a:t>
              </a:fld>
              <a:endParaRPr lang="en-US" b="1" dirty="0">
                <a:solidFill>
                  <a:srgbClr val="F7C860"/>
                </a:solidFill>
                <a:latin typeface="Calibri" panose="020F0502020204030204" pitchFamily="34" charset="0"/>
                <a:cs typeface="Calibri" panose="020F0502020204030204" pitchFamily="34" charset="0"/>
              </a:endParaRPr>
            </a:p>
            <a:p>
              <a:pPr>
                <a:buFont typeface="Arial" pitchFamily="34" charset="0"/>
                <a:buNone/>
              </a:pPr>
              <a:endParaRPr lang="en-US" sz="1100" dirty="0">
                <a:solidFill>
                  <a:srgbClr val="F7C860"/>
                </a:solidFill>
                <a:latin typeface="Calibri" panose="020F0502020204030204" pitchFamily="34" charset="0"/>
              </a:endParaRPr>
            </a:p>
          </p:txBody>
        </p:sp>
        <p:sp>
          <p:nvSpPr>
            <p:cNvPr id="7" name="TextBox 6">
              <a:extLst>
                <a:ext uri="{FF2B5EF4-FFF2-40B4-BE49-F238E27FC236}">
                  <a16:creationId xmlns:a16="http://schemas.microsoft.com/office/drawing/2014/main" id="{AEA4DE34-EBF4-4985-8D31-FE46F40DC077}"/>
                </a:ext>
              </a:extLst>
            </p:cNvPr>
            <p:cNvSpPr txBox="1"/>
            <p:nvPr/>
          </p:nvSpPr>
          <p:spPr>
            <a:xfrm>
              <a:off x="5445513" y="2561071"/>
              <a:ext cx="4269630" cy="538609"/>
            </a:xfrm>
            <a:prstGeom prst="rect">
              <a:avLst/>
            </a:prstGeom>
          </p:spPr>
          <p:txBody>
            <a:bodyPr wrap="none" rtlCol="0">
              <a:spAutoFit/>
            </a:bodyPr>
            <a:lstStyle/>
            <a:p>
              <a:r>
                <a:rPr lang="en-US" b="1" dirty="0">
                  <a:solidFill>
                    <a:srgbClr val="9DD766"/>
                  </a:solidFill>
                  <a:latin typeface="Calibri" panose="020F0502020204030204" pitchFamily="34" charset="0"/>
                  <a:cs typeface="Calibri" panose="020F0502020204030204" pitchFamily="34" charset="0"/>
                </a:rPr>
                <a:t>Native Hawaiian/Other Pacific Islander, 2%</a:t>
              </a:r>
            </a:p>
            <a:p>
              <a:pPr>
                <a:buFont typeface="Arial" pitchFamily="34" charset="0"/>
                <a:buNone/>
              </a:pPr>
              <a:endParaRPr lang="en-US" sz="1100" dirty="0">
                <a:solidFill>
                  <a:srgbClr val="9DD766"/>
                </a:solidFill>
                <a:latin typeface="Calibri" panose="020F0502020204030204" pitchFamily="34" charset="0"/>
              </a:endParaRPr>
            </a:p>
          </p:txBody>
        </p:sp>
        <p:sp>
          <p:nvSpPr>
            <p:cNvPr id="10" name="TextBox 9">
              <a:extLst>
                <a:ext uri="{FF2B5EF4-FFF2-40B4-BE49-F238E27FC236}">
                  <a16:creationId xmlns:a16="http://schemas.microsoft.com/office/drawing/2014/main" id="{4B6A8291-45B2-4C5D-9855-6B5EECE4A760}"/>
                </a:ext>
              </a:extLst>
            </p:cNvPr>
            <p:cNvSpPr txBox="1"/>
            <p:nvPr/>
          </p:nvSpPr>
          <p:spPr>
            <a:xfrm>
              <a:off x="5445513" y="2830376"/>
              <a:ext cx="1849930" cy="369332"/>
            </a:xfrm>
            <a:prstGeom prst="rect">
              <a:avLst/>
            </a:prstGeom>
          </p:spPr>
          <p:txBody>
            <a:bodyPr wrap="none" rtlCol="0">
              <a:spAutoFit/>
            </a:bodyPr>
            <a:lstStyle/>
            <a:p>
              <a:r>
                <a:rPr lang="en-US" b="1" dirty="0">
                  <a:solidFill>
                    <a:schemeClr val="accent6"/>
                  </a:solidFill>
                  <a:latin typeface="Calibri" panose="020F0502020204030204" pitchFamily="34" charset="0"/>
                  <a:cs typeface="Calibri" panose="020F0502020204030204" pitchFamily="34" charset="0"/>
                </a:rPr>
                <a:t>Multiple race, </a:t>
              </a:r>
              <a:fld id="{04EB12AB-AAD7-4F2E-803E-9B7CEBE8ACD3}" type="PERCENTAGE">
                <a:rPr lang="en-US" b="1" smtClean="0">
                  <a:solidFill>
                    <a:schemeClr val="accent6"/>
                  </a:solidFill>
                  <a:latin typeface="Calibri" panose="020F0502020204030204" pitchFamily="34" charset="0"/>
                  <a:cs typeface="Calibri" panose="020F0502020204030204" pitchFamily="34" charset="0"/>
                </a:rPr>
                <a:pPr/>
                <a:t>1%</a:t>
              </a:fld>
              <a:endParaRPr lang="en-US" b="1" dirty="0">
                <a:solidFill>
                  <a:schemeClr val="accent6"/>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926108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rot="16200000">
            <a:off x="-1381689" y="2264748"/>
            <a:ext cx="3392519" cy="400110"/>
          </a:xfrm>
          <a:prstGeom prst="rect">
            <a:avLst/>
          </a:prstGeom>
          <a:noFill/>
          <a:ln w="9525">
            <a:noFill/>
            <a:miter lim="800000"/>
            <a:headEnd/>
            <a:tailEnd/>
          </a:ln>
          <a:effectLst/>
        </p:spPr>
        <p:txBody>
          <a:bodyPr wrap="square">
            <a:spAutoFit/>
          </a:bodyPr>
          <a:lstStyle/>
          <a:p>
            <a:pPr algn="ctr"/>
            <a:r>
              <a:rPr lang="en-US" sz="1600" b="1" dirty="0">
                <a:solidFill>
                  <a:srgbClr val="3F3F3F"/>
                </a:solidFill>
              </a:rPr>
              <a:t> </a:t>
            </a:r>
            <a:r>
              <a:rPr lang="en-US" sz="2000" b="1" dirty="0">
                <a:solidFill>
                  <a:schemeClr val="tx1">
                    <a:lumMod val="85000"/>
                    <a:lumOff val="15000"/>
                  </a:schemeClr>
                </a:solidFill>
                <a:latin typeface="Calibri" panose="020F0502020204030204" pitchFamily="34" charset="0"/>
                <a:cs typeface="Calibri" panose="020F0502020204030204" pitchFamily="34" charset="0"/>
              </a:rPr>
              <a:t>Cases per 100,000 persons</a:t>
            </a:r>
          </a:p>
        </p:txBody>
      </p:sp>
      <p:graphicFrame>
        <p:nvGraphicFramePr>
          <p:cNvPr id="8" name="Chart 7"/>
          <p:cNvGraphicFramePr/>
          <p:nvPr>
            <p:extLst>
              <p:ext uri="{D42A27DB-BD31-4B8C-83A1-F6EECF244321}">
                <p14:modId xmlns:p14="http://schemas.microsoft.com/office/powerpoint/2010/main" val="2870319605"/>
              </p:ext>
            </p:extLst>
          </p:nvPr>
        </p:nvGraphicFramePr>
        <p:xfrm>
          <a:off x="338286" y="631817"/>
          <a:ext cx="8805714" cy="43006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FE3F95C8-2BD1-4330-BE3C-CCD1EBBB4A4E}"/>
              </a:ext>
            </a:extLst>
          </p:cNvPr>
          <p:cNvSpPr txBox="1">
            <a:spLocks/>
          </p:cNvSpPr>
          <p:nvPr/>
        </p:nvSpPr>
        <p:spPr>
          <a:xfrm>
            <a:off x="34579" y="4804426"/>
            <a:ext cx="9144000" cy="3394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All races are non-Hispanic; multiple race indicates two or more races reported for a person but does not include persons of Hispanic or Latino origin. </a:t>
            </a:r>
          </a:p>
        </p:txBody>
      </p:sp>
      <p:grpSp>
        <p:nvGrpSpPr>
          <p:cNvPr id="4" name="Group 3">
            <a:extLst>
              <a:ext uri="{FF2B5EF4-FFF2-40B4-BE49-F238E27FC236}">
                <a16:creationId xmlns:a16="http://schemas.microsoft.com/office/drawing/2014/main" id="{559482E0-04D0-4698-BC4C-4942094A62EA}"/>
              </a:ext>
            </a:extLst>
          </p:cNvPr>
          <p:cNvGrpSpPr/>
          <p:nvPr/>
        </p:nvGrpSpPr>
        <p:grpSpPr>
          <a:xfrm>
            <a:off x="6653247" y="1446948"/>
            <a:ext cx="2542584" cy="2868743"/>
            <a:chOff x="6895302" y="1452292"/>
            <a:chExt cx="2542584" cy="2661628"/>
          </a:xfrm>
        </p:grpSpPr>
        <p:sp>
          <p:nvSpPr>
            <p:cNvPr id="3" name="TextBox 2">
              <a:extLst>
                <a:ext uri="{FF2B5EF4-FFF2-40B4-BE49-F238E27FC236}">
                  <a16:creationId xmlns:a16="http://schemas.microsoft.com/office/drawing/2014/main" id="{3AC71B55-BCE6-443B-8AC7-CEEA4C515BBD}"/>
                </a:ext>
              </a:extLst>
            </p:cNvPr>
            <p:cNvSpPr txBox="1"/>
            <p:nvPr/>
          </p:nvSpPr>
          <p:spPr>
            <a:xfrm>
              <a:off x="6923188" y="1452292"/>
              <a:ext cx="2022861" cy="485445"/>
            </a:xfrm>
            <a:prstGeom prst="rect">
              <a:avLst/>
            </a:prstGeom>
          </p:spPr>
          <p:txBody>
            <a:bodyPr wrap="square" rtlCol="0">
              <a:spAutoFit/>
            </a:bodyPr>
            <a:lstStyle/>
            <a:p>
              <a:pPr>
                <a:buFont typeface="Arial" pitchFamily="34" charset="0"/>
                <a:buNone/>
              </a:pPr>
              <a:r>
                <a:rPr lang="en-US" sz="1400" b="1" dirty="0">
                  <a:solidFill>
                    <a:srgbClr val="9DD766"/>
                  </a:solidFill>
                  <a:latin typeface="Calibri" panose="020F0502020204030204" pitchFamily="34" charset="0"/>
                </a:rPr>
                <a:t>Native Hawaiian/Other Pacific Islander</a:t>
              </a:r>
            </a:p>
          </p:txBody>
        </p:sp>
        <p:sp>
          <p:nvSpPr>
            <p:cNvPr id="10" name="TextBox 9">
              <a:extLst>
                <a:ext uri="{FF2B5EF4-FFF2-40B4-BE49-F238E27FC236}">
                  <a16:creationId xmlns:a16="http://schemas.microsoft.com/office/drawing/2014/main" id="{53B576EC-A612-4923-9047-BEC68BF9C909}"/>
                </a:ext>
              </a:extLst>
            </p:cNvPr>
            <p:cNvSpPr txBox="1"/>
            <p:nvPr/>
          </p:nvSpPr>
          <p:spPr>
            <a:xfrm>
              <a:off x="6898801" y="3499904"/>
              <a:ext cx="2539085" cy="285557"/>
            </a:xfrm>
            <a:prstGeom prst="rect">
              <a:avLst/>
            </a:prstGeom>
          </p:spPr>
          <p:txBody>
            <a:bodyPr wrap="square" rtlCol="0">
              <a:spAutoFit/>
            </a:bodyPr>
            <a:lstStyle/>
            <a:p>
              <a:pPr>
                <a:buFont typeface="Arial" pitchFamily="34" charset="0"/>
                <a:buNone/>
              </a:pPr>
              <a:r>
                <a:rPr lang="en-US" sz="1400" b="1" dirty="0">
                  <a:solidFill>
                    <a:srgbClr val="F7C860"/>
                  </a:solidFill>
                  <a:latin typeface="Calibri" panose="020F0502020204030204" pitchFamily="34" charset="0"/>
                </a:rPr>
                <a:t>American Indian/Alaska Native</a:t>
              </a:r>
            </a:p>
          </p:txBody>
        </p:sp>
        <p:sp>
          <p:nvSpPr>
            <p:cNvPr id="11" name="TextBox 10">
              <a:extLst>
                <a:ext uri="{FF2B5EF4-FFF2-40B4-BE49-F238E27FC236}">
                  <a16:creationId xmlns:a16="http://schemas.microsoft.com/office/drawing/2014/main" id="{7EE7478A-38C6-4B4D-801D-5B97CD6FFA6E}"/>
                </a:ext>
              </a:extLst>
            </p:cNvPr>
            <p:cNvSpPr txBox="1"/>
            <p:nvPr/>
          </p:nvSpPr>
          <p:spPr>
            <a:xfrm>
              <a:off x="6915305" y="2186785"/>
              <a:ext cx="595035" cy="285556"/>
            </a:xfrm>
            <a:prstGeom prst="rect">
              <a:avLst/>
            </a:prstGeom>
          </p:spPr>
          <p:txBody>
            <a:bodyPr wrap="none" rtlCol="0">
              <a:spAutoFit/>
            </a:bodyPr>
            <a:lstStyle/>
            <a:p>
              <a:pPr>
                <a:buFont typeface="Arial" pitchFamily="34" charset="0"/>
                <a:buNone/>
              </a:pPr>
              <a:r>
                <a:rPr lang="en-US" sz="1400" b="1" dirty="0">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73A38A50-728B-4172-93EF-D79601BFB816}"/>
                </a:ext>
              </a:extLst>
            </p:cNvPr>
            <p:cNvSpPr txBox="1"/>
            <p:nvPr/>
          </p:nvSpPr>
          <p:spPr>
            <a:xfrm>
              <a:off x="6895302" y="3683440"/>
              <a:ext cx="1215397" cy="285556"/>
            </a:xfrm>
            <a:prstGeom prst="rect">
              <a:avLst/>
            </a:prstGeom>
          </p:spPr>
          <p:txBody>
            <a:bodyPr wrap="none" rtlCol="0">
              <a:spAutoFit/>
            </a:bodyPr>
            <a:lstStyle/>
            <a:p>
              <a:pPr>
                <a:buFont typeface="Arial" pitchFamily="34" charset="0"/>
                <a:buNone/>
              </a:pPr>
              <a:r>
                <a:rPr lang="en-US" sz="1400" b="1" dirty="0">
                  <a:solidFill>
                    <a:schemeClr val="accent6"/>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AD752A16-169A-443B-858F-43D5BDA9EFB3}"/>
                </a:ext>
              </a:extLst>
            </p:cNvPr>
            <p:cNvSpPr txBox="1"/>
            <p:nvPr/>
          </p:nvSpPr>
          <p:spPr>
            <a:xfrm>
              <a:off x="6895306" y="3828364"/>
              <a:ext cx="639342" cy="285556"/>
            </a:xfrm>
            <a:prstGeom prst="rect">
              <a:avLst/>
            </a:prstGeom>
          </p:spPr>
          <p:txBody>
            <a:bodyPr wrap="none" rtlCol="0">
              <a:spAutoFit/>
            </a:bodyPr>
            <a:lstStyle/>
            <a:p>
              <a:pPr>
                <a:buFont typeface="Arial" pitchFamily="34" charset="0"/>
                <a:buNone/>
              </a:pPr>
              <a:r>
                <a:rPr lang="en-US" sz="1400" b="1" dirty="0">
                  <a:solidFill>
                    <a:srgbClr val="A22474"/>
                  </a:solidFill>
                  <a:latin typeface="Calibri" panose="020F0502020204030204" pitchFamily="34" charset="0"/>
                </a:rPr>
                <a:t>White</a:t>
              </a:r>
            </a:p>
          </p:txBody>
        </p:sp>
        <p:sp>
          <p:nvSpPr>
            <p:cNvPr id="14" name="TextBox 13">
              <a:extLst>
                <a:ext uri="{FF2B5EF4-FFF2-40B4-BE49-F238E27FC236}">
                  <a16:creationId xmlns:a16="http://schemas.microsoft.com/office/drawing/2014/main" id="{1C4B606C-83BC-4404-A89B-43527C0FC041}"/>
                </a:ext>
              </a:extLst>
            </p:cNvPr>
            <p:cNvSpPr txBox="1"/>
            <p:nvPr/>
          </p:nvSpPr>
          <p:spPr>
            <a:xfrm>
              <a:off x="6899539" y="3345533"/>
              <a:ext cx="1982787" cy="285556"/>
            </a:xfrm>
            <a:prstGeom prst="rect">
              <a:avLst/>
            </a:prstGeom>
          </p:spPr>
          <p:txBody>
            <a:bodyPr wrap="none" rtlCol="0">
              <a:spAutoFit/>
            </a:bodyPr>
            <a:lstStyle/>
            <a:p>
              <a:pPr>
                <a:buFont typeface="Arial" pitchFamily="34" charset="0"/>
                <a:buNone/>
              </a:pPr>
              <a:r>
                <a:rPr lang="en-US" sz="1400" b="1" dirty="0">
                  <a:solidFill>
                    <a:srgbClr val="EA865A"/>
                  </a:solidFill>
                  <a:latin typeface="Calibri" panose="020F0502020204030204" pitchFamily="34" charset="0"/>
                </a:rPr>
                <a:t>Black/African American</a:t>
              </a:r>
            </a:p>
          </p:txBody>
        </p:sp>
        <p:sp>
          <p:nvSpPr>
            <p:cNvPr id="15" name="TextBox 14">
              <a:extLst>
                <a:ext uri="{FF2B5EF4-FFF2-40B4-BE49-F238E27FC236}">
                  <a16:creationId xmlns:a16="http://schemas.microsoft.com/office/drawing/2014/main" id="{04D07E36-BBE7-479E-ACDB-1CE8493CC47A}"/>
                </a:ext>
              </a:extLst>
            </p:cNvPr>
            <p:cNvSpPr txBox="1"/>
            <p:nvPr/>
          </p:nvSpPr>
          <p:spPr>
            <a:xfrm>
              <a:off x="6899539" y="3179877"/>
              <a:ext cx="1394869" cy="285556"/>
            </a:xfrm>
            <a:prstGeom prst="rect">
              <a:avLst/>
            </a:prstGeom>
          </p:spPr>
          <p:txBody>
            <a:bodyPr wrap="none" rtlCol="0">
              <a:spAutoFit/>
            </a:bodyPr>
            <a:lstStyle/>
            <a:p>
              <a:pPr>
                <a:buFont typeface="Arial" pitchFamily="34" charset="0"/>
                <a:buNone/>
              </a:pPr>
              <a:r>
                <a:rPr lang="en-US" sz="1400" b="1" dirty="0">
                  <a:solidFill>
                    <a:srgbClr val="259393"/>
                  </a:solidFill>
                  <a:latin typeface="Calibri" panose="020F0502020204030204" pitchFamily="34" charset="0"/>
                </a:rPr>
                <a:t>Hispanic/Latino</a:t>
              </a:r>
            </a:p>
          </p:txBody>
        </p:sp>
      </p:grpSp>
      <p:sp>
        <p:nvSpPr>
          <p:cNvPr id="16" name="Title 15">
            <a:extLst>
              <a:ext uri="{FF2B5EF4-FFF2-40B4-BE49-F238E27FC236}">
                <a16:creationId xmlns:a16="http://schemas.microsoft.com/office/drawing/2014/main" id="{AC0AFFC5-3620-4414-AD77-7E0B0C458F71}"/>
              </a:ext>
            </a:extLst>
          </p:cNvPr>
          <p:cNvSpPr txBox="1">
            <a:spLocks/>
          </p:cNvSpPr>
          <p:nvPr/>
        </p:nvSpPr>
        <p:spPr>
          <a:xfrm>
            <a:off x="457200" y="108537"/>
            <a:ext cx="8229600" cy="861774"/>
          </a:xfrm>
          <a:prstGeom prst="rect">
            <a:avLst/>
          </a:prstGeom>
        </p:spPr>
        <p:txBody>
          <a:bodyPr wrap="square" anchor="t" anchorCtr="0">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dirty="0"/>
              <a:t>TB Incidence Rates by Race/Ethnicity,</a:t>
            </a:r>
            <a:r>
              <a:rPr lang="en-US" baseline="30000" dirty="0"/>
              <a:t>*</a:t>
            </a:r>
            <a:endParaRPr lang="en-US" dirty="0"/>
          </a:p>
          <a:p>
            <a:pPr algn="ctr"/>
            <a:r>
              <a:rPr lang="en-US" dirty="0"/>
              <a:t>United States, 2011–2020</a:t>
            </a:r>
            <a:endParaRPr lang="en-US" baseline="30000" dirty="0">
              <a:solidFill>
                <a:schemeClr val="tx1">
                  <a:lumMod val="85000"/>
                  <a:lumOff val="15000"/>
                </a:schemeClr>
              </a:solidFill>
            </a:endParaRPr>
          </a:p>
        </p:txBody>
      </p:sp>
    </p:spTree>
    <p:extLst>
      <p:ext uri="{BB962C8B-B14F-4D97-AF65-F5344CB8AC3E}">
        <p14:creationId xmlns:p14="http://schemas.microsoft.com/office/powerpoint/2010/main" val="37209240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109728"/>
            <a:ext cx="8229600" cy="857250"/>
          </a:xfrm>
        </p:spPr>
        <p:txBody>
          <a:bodyPr/>
          <a:lstStyle/>
          <a:p>
            <a:pPr algn="ctr"/>
            <a:r>
              <a:rPr lang="en-US" dirty="0"/>
              <a:t>TB Cases Among U.S.-born Persons by Race/Ethnicity,</a:t>
            </a:r>
            <a:r>
              <a:rPr lang="en-US" baseline="30000" dirty="0"/>
              <a:t>*</a:t>
            </a:r>
            <a:r>
              <a:rPr lang="en-US" dirty="0"/>
              <a:t> United States, 2011–2020</a:t>
            </a:r>
          </a:p>
        </p:txBody>
      </p:sp>
      <p:graphicFrame>
        <p:nvGraphicFramePr>
          <p:cNvPr id="8" name="Content Placeholder 17"/>
          <p:cNvGraphicFramePr>
            <a:graphicFrameLocks/>
          </p:cNvGraphicFramePr>
          <p:nvPr>
            <p:extLst>
              <p:ext uri="{D42A27DB-BD31-4B8C-83A1-F6EECF244321}">
                <p14:modId xmlns:p14="http://schemas.microsoft.com/office/powerpoint/2010/main" val="1596877975"/>
              </p:ext>
            </p:extLst>
          </p:nvPr>
        </p:nvGraphicFramePr>
        <p:xfrm>
          <a:off x="399225" y="491066"/>
          <a:ext cx="5891508" cy="439321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All races are non-Hispanic; multiple race indicates two or more races reported for a person but does not include persons of Hispanic or Latino origin.</a:t>
            </a:r>
          </a:p>
        </p:txBody>
      </p:sp>
      <p:sp>
        <p:nvSpPr>
          <p:cNvPr id="2" name="TextBox 1"/>
          <p:cNvSpPr txBox="1"/>
          <p:nvPr/>
        </p:nvSpPr>
        <p:spPr>
          <a:xfrm>
            <a:off x="-46023" y="1593550"/>
            <a:ext cx="492443" cy="2175552"/>
          </a:xfrm>
          <a:prstGeom prst="rect">
            <a:avLst/>
          </a:prstGeom>
        </p:spPr>
        <p:txBody>
          <a:bodyPr vert="vert270"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grpSp>
        <p:nvGrpSpPr>
          <p:cNvPr id="6" name="Group 5">
            <a:extLst>
              <a:ext uri="{FF2B5EF4-FFF2-40B4-BE49-F238E27FC236}">
                <a16:creationId xmlns:a16="http://schemas.microsoft.com/office/drawing/2014/main" id="{27AF35B0-6EFC-4D4F-98AE-D9C0002E179B}"/>
              </a:ext>
            </a:extLst>
          </p:cNvPr>
          <p:cNvGrpSpPr/>
          <p:nvPr/>
        </p:nvGrpSpPr>
        <p:grpSpPr>
          <a:xfrm>
            <a:off x="6273799" y="2294505"/>
            <a:ext cx="3100602" cy="2113287"/>
            <a:chOff x="7362751" y="1426231"/>
            <a:chExt cx="1856392" cy="2113287"/>
          </a:xfrm>
        </p:grpSpPr>
        <p:sp>
          <p:nvSpPr>
            <p:cNvPr id="7" name="TextBox 6">
              <a:extLst>
                <a:ext uri="{FF2B5EF4-FFF2-40B4-BE49-F238E27FC236}">
                  <a16:creationId xmlns:a16="http://schemas.microsoft.com/office/drawing/2014/main" id="{5C8FF092-5DBA-471D-BBF0-1AFD872FC057}"/>
                </a:ext>
              </a:extLst>
            </p:cNvPr>
            <p:cNvSpPr txBox="1"/>
            <p:nvPr/>
          </p:nvSpPr>
          <p:spPr>
            <a:xfrm>
              <a:off x="7370213" y="2500684"/>
              <a:ext cx="1381789" cy="292388"/>
            </a:xfrm>
            <a:prstGeom prst="rect">
              <a:avLst/>
            </a:prstGeom>
          </p:spPr>
          <p:txBody>
            <a:bodyPr wrap="square" rtlCol="0">
              <a:spAutoFit/>
            </a:bodyPr>
            <a:lstStyle/>
            <a:p>
              <a:pPr defTabSz="914378"/>
              <a:r>
                <a:rPr lang="en-US" sz="1300" b="1" dirty="0">
                  <a:solidFill>
                    <a:srgbClr val="EA865A"/>
                  </a:solidFill>
                  <a:latin typeface="Calibri" panose="020F0502020204030204" pitchFamily="34" charset="0"/>
                </a:rPr>
                <a:t>Black/African American</a:t>
              </a:r>
            </a:p>
          </p:txBody>
        </p:sp>
        <p:sp>
          <p:nvSpPr>
            <p:cNvPr id="9" name="TextBox 8">
              <a:extLst>
                <a:ext uri="{FF2B5EF4-FFF2-40B4-BE49-F238E27FC236}">
                  <a16:creationId xmlns:a16="http://schemas.microsoft.com/office/drawing/2014/main" id="{2F66E7DA-D50E-4F80-9918-A55A53F68834}"/>
                </a:ext>
              </a:extLst>
            </p:cNvPr>
            <p:cNvSpPr txBox="1"/>
            <p:nvPr/>
          </p:nvSpPr>
          <p:spPr>
            <a:xfrm>
              <a:off x="7370213" y="1583355"/>
              <a:ext cx="1848930" cy="292388"/>
            </a:xfrm>
            <a:prstGeom prst="rect">
              <a:avLst/>
            </a:prstGeom>
          </p:spPr>
          <p:txBody>
            <a:bodyPr wrap="square" rtlCol="0">
              <a:spAutoFit/>
            </a:bodyPr>
            <a:lstStyle/>
            <a:p>
              <a:pPr defTabSz="914378"/>
              <a:r>
                <a:rPr lang="en-US" sz="1300" b="1" dirty="0">
                  <a:solidFill>
                    <a:srgbClr val="9DD766"/>
                  </a:solidFill>
                  <a:latin typeface="Calibri" panose="020F0502020204030204" pitchFamily="34" charset="0"/>
                </a:rPr>
                <a:t>Native Hawaiian/ Other Pacific Islander</a:t>
              </a:r>
            </a:p>
          </p:txBody>
        </p:sp>
        <p:sp>
          <p:nvSpPr>
            <p:cNvPr id="10" name="TextBox 9">
              <a:extLst>
                <a:ext uri="{FF2B5EF4-FFF2-40B4-BE49-F238E27FC236}">
                  <a16:creationId xmlns:a16="http://schemas.microsoft.com/office/drawing/2014/main" id="{37095BF9-8B43-471A-B347-66F7829F237A}"/>
                </a:ext>
              </a:extLst>
            </p:cNvPr>
            <p:cNvSpPr txBox="1"/>
            <p:nvPr/>
          </p:nvSpPr>
          <p:spPr>
            <a:xfrm>
              <a:off x="7363990" y="1732946"/>
              <a:ext cx="1687824" cy="292388"/>
            </a:xfrm>
            <a:prstGeom prst="rect">
              <a:avLst/>
            </a:prstGeom>
          </p:spPr>
          <p:txBody>
            <a:bodyPr wrap="square" rtlCol="0">
              <a:spAutoFit/>
            </a:bodyPr>
            <a:lstStyle/>
            <a:p>
              <a:pPr defTabSz="914378"/>
              <a:r>
                <a:rPr lang="en-US" sz="1300" b="1" dirty="0">
                  <a:solidFill>
                    <a:srgbClr val="F7C860"/>
                  </a:solidFill>
                  <a:latin typeface="Calibri" panose="020F0502020204030204" pitchFamily="34" charset="0"/>
                </a:rPr>
                <a:t>American Indian/Alaska Native</a:t>
              </a:r>
            </a:p>
          </p:txBody>
        </p:sp>
        <p:sp>
          <p:nvSpPr>
            <p:cNvPr id="11" name="TextBox 10">
              <a:extLst>
                <a:ext uri="{FF2B5EF4-FFF2-40B4-BE49-F238E27FC236}">
                  <a16:creationId xmlns:a16="http://schemas.microsoft.com/office/drawing/2014/main" id="{EB9A6644-1615-4E15-B2C1-48461B058E0E}"/>
                </a:ext>
              </a:extLst>
            </p:cNvPr>
            <p:cNvSpPr txBox="1"/>
            <p:nvPr/>
          </p:nvSpPr>
          <p:spPr>
            <a:xfrm>
              <a:off x="7362751" y="3247130"/>
              <a:ext cx="564578" cy="292388"/>
            </a:xfrm>
            <a:prstGeom prst="rect">
              <a:avLst/>
            </a:prstGeom>
          </p:spPr>
          <p:txBody>
            <a:bodyPr wrap="square" rtlCol="0">
              <a:spAutoFit/>
            </a:bodyPr>
            <a:lstStyle/>
            <a:p>
              <a:pPr defTabSz="914378"/>
              <a:r>
                <a:rPr lang="en-US" sz="1300" b="1" dirty="0">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B6E620F4-6588-42C3-865E-546F4A4137A7}"/>
                </a:ext>
              </a:extLst>
            </p:cNvPr>
            <p:cNvSpPr txBox="1"/>
            <p:nvPr/>
          </p:nvSpPr>
          <p:spPr>
            <a:xfrm>
              <a:off x="7363991" y="1426231"/>
              <a:ext cx="1144865" cy="292388"/>
            </a:xfrm>
            <a:prstGeom prst="rect">
              <a:avLst/>
            </a:prstGeom>
          </p:spPr>
          <p:txBody>
            <a:bodyPr wrap="square" rtlCol="0">
              <a:spAutoFit/>
            </a:bodyPr>
            <a:lstStyle/>
            <a:p>
              <a:pPr defTabSz="914378"/>
              <a:r>
                <a:rPr lang="en-US" sz="1300" b="1" dirty="0">
                  <a:solidFill>
                    <a:schemeClr val="accent6"/>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E87D4CE4-D8AD-4532-8E98-B8EA84E5A2AD}"/>
                </a:ext>
              </a:extLst>
            </p:cNvPr>
            <p:cNvSpPr txBox="1"/>
            <p:nvPr/>
          </p:nvSpPr>
          <p:spPr>
            <a:xfrm>
              <a:off x="7363991" y="2096955"/>
              <a:ext cx="605807" cy="292388"/>
            </a:xfrm>
            <a:prstGeom prst="rect">
              <a:avLst/>
            </a:prstGeom>
          </p:spPr>
          <p:txBody>
            <a:bodyPr wrap="square" rtlCol="0">
              <a:spAutoFit/>
            </a:bodyPr>
            <a:lstStyle/>
            <a:p>
              <a:pPr defTabSz="914378"/>
              <a:r>
                <a:rPr lang="en-US" sz="1300" b="1" dirty="0">
                  <a:solidFill>
                    <a:srgbClr val="A22474"/>
                  </a:solidFill>
                  <a:latin typeface="Calibri" panose="020F0502020204030204" pitchFamily="34" charset="0"/>
                </a:rPr>
                <a:t>White</a:t>
              </a:r>
            </a:p>
          </p:txBody>
        </p:sp>
        <p:sp>
          <p:nvSpPr>
            <p:cNvPr id="14" name="TextBox 13">
              <a:extLst>
                <a:ext uri="{FF2B5EF4-FFF2-40B4-BE49-F238E27FC236}">
                  <a16:creationId xmlns:a16="http://schemas.microsoft.com/office/drawing/2014/main" id="{54557F83-70B1-456F-AA60-3047704C6016}"/>
                </a:ext>
              </a:extLst>
            </p:cNvPr>
            <p:cNvSpPr txBox="1"/>
            <p:nvPr/>
          </p:nvSpPr>
          <p:spPr>
            <a:xfrm>
              <a:off x="7363991" y="3012995"/>
              <a:ext cx="1273169" cy="292388"/>
            </a:xfrm>
            <a:prstGeom prst="rect">
              <a:avLst/>
            </a:prstGeom>
          </p:spPr>
          <p:txBody>
            <a:bodyPr wrap="square" rtlCol="0">
              <a:spAutoFit/>
            </a:bodyPr>
            <a:lstStyle/>
            <a:p>
              <a:pPr defTabSz="914378"/>
              <a:r>
                <a:rPr lang="en-US" sz="1300" b="1" dirty="0">
                  <a:solidFill>
                    <a:srgbClr val="259393"/>
                  </a:solidFill>
                  <a:latin typeface="Calibri" panose="020F0502020204030204" pitchFamily="34" charset="0"/>
                </a:rPr>
                <a:t>Hispanic/Latino</a:t>
              </a:r>
            </a:p>
          </p:txBody>
        </p:sp>
      </p:grpSp>
    </p:spTree>
    <p:extLst>
      <p:ext uri="{BB962C8B-B14F-4D97-AF65-F5344CB8AC3E}">
        <p14:creationId xmlns:p14="http://schemas.microsoft.com/office/powerpoint/2010/main" val="37014432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1BEDFE-DC90-41BE-962B-B7DBCED373DB}"/>
              </a:ext>
            </a:extLst>
          </p:cNvPr>
          <p:cNvSpPr>
            <a:spLocks noGrp="1"/>
          </p:cNvSpPr>
          <p:nvPr>
            <p:ph type="title"/>
          </p:nvPr>
        </p:nvSpPr>
        <p:spPr>
          <a:xfrm>
            <a:off x="776772" y="109728"/>
            <a:ext cx="7772400" cy="857250"/>
          </a:xfrm>
        </p:spPr>
        <p:txBody>
          <a:bodyPr>
            <a:noAutofit/>
          </a:bodyPr>
          <a:lstStyle/>
          <a:p>
            <a:pPr algn="ctr"/>
            <a:r>
              <a:rPr lang="en-US" sz="2800" b="1" dirty="0">
                <a:solidFill>
                  <a:srgbClr val="00788A"/>
                </a:solidFill>
                <a:latin typeface="Calibri" panose="020F0502020204030204" pitchFamily="34" charset="0"/>
                <a:cs typeface="Calibri" panose="020F0502020204030204" pitchFamily="34" charset="0"/>
              </a:rPr>
              <a:t>TB Incidence Rates Among U.S.-born Persons by Race/Ethnicity,</a:t>
            </a:r>
            <a:r>
              <a:rPr lang="en-US" sz="2800" b="1" baseline="30000" dirty="0">
                <a:solidFill>
                  <a:srgbClr val="00788A"/>
                </a:solidFill>
                <a:latin typeface="Calibri" panose="020F0502020204030204" pitchFamily="34" charset="0"/>
                <a:cs typeface="Calibri" panose="020F0502020204030204" pitchFamily="34" charset="0"/>
              </a:rPr>
              <a:t>*</a:t>
            </a:r>
            <a:r>
              <a:rPr lang="en-US" sz="2800" b="1" dirty="0">
                <a:solidFill>
                  <a:srgbClr val="00788A"/>
                </a:solidFill>
                <a:latin typeface="Calibri" panose="020F0502020204030204" pitchFamily="34" charset="0"/>
                <a:cs typeface="Calibri" panose="020F0502020204030204" pitchFamily="34" charset="0"/>
              </a:rPr>
              <a:t> United States, 2011–2020</a:t>
            </a:r>
          </a:p>
        </p:txBody>
      </p:sp>
      <p:graphicFrame>
        <p:nvGraphicFramePr>
          <p:cNvPr id="10" name="Content Placeholder 5">
            <a:extLst>
              <a:ext uri="{FF2B5EF4-FFF2-40B4-BE49-F238E27FC236}">
                <a16:creationId xmlns:a16="http://schemas.microsoft.com/office/drawing/2014/main" id="{4E4C0A35-686D-40B6-A44A-1A270A4823B2}"/>
              </a:ext>
            </a:extLst>
          </p:cNvPr>
          <p:cNvGraphicFramePr>
            <a:graphicFrameLocks/>
          </p:cNvGraphicFramePr>
          <p:nvPr>
            <p:extLst>
              <p:ext uri="{D42A27DB-BD31-4B8C-83A1-F6EECF244321}">
                <p14:modId xmlns:p14="http://schemas.microsoft.com/office/powerpoint/2010/main" val="3234236808"/>
              </p:ext>
            </p:extLst>
          </p:nvPr>
        </p:nvGraphicFramePr>
        <p:xfrm>
          <a:off x="40488" y="898635"/>
          <a:ext cx="6940416" cy="40545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13646EE-C2BC-44F0-81C5-2DDCBE6B92C1}"/>
              </a:ext>
            </a:extLst>
          </p:cNvPr>
          <p:cNvSpPr txBox="1"/>
          <p:nvPr/>
        </p:nvSpPr>
        <p:spPr>
          <a:xfrm>
            <a:off x="61178" y="1206362"/>
            <a:ext cx="492443" cy="2906453"/>
          </a:xfrm>
          <a:prstGeom prst="rect">
            <a:avLst/>
          </a:prstGeom>
          <a:noFill/>
        </p:spPr>
        <p:txBody>
          <a:bodyPr vert="vert270" wrap="square" rtlCol="0">
            <a:spAutoFit/>
          </a:bodyPr>
          <a:lstStyle/>
          <a:p>
            <a:pPr algn="ctr" defTabSz="685800" eaLnBrk="1" fontAlgn="auto" hangingPunct="1">
              <a:spcBef>
                <a:spcPts val="0"/>
              </a:spcBef>
              <a:spcAft>
                <a:spcPts val="0"/>
              </a:spcAft>
              <a:defRPr/>
            </a:pPr>
            <a:r>
              <a:rPr lang="en-US" sz="2000" b="1" dirty="0">
                <a:solidFill>
                  <a:schemeClr val="tx1">
                    <a:lumMod val="85000"/>
                    <a:lumOff val="15000"/>
                  </a:schemeClr>
                </a:solidFill>
                <a:latin typeface="Calibri" panose="020F0502020204030204"/>
              </a:rPr>
              <a:t>Cases per 100,000 persons</a:t>
            </a:r>
          </a:p>
        </p:txBody>
      </p:sp>
      <p:grpSp>
        <p:nvGrpSpPr>
          <p:cNvPr id="12" name="Group 11">
            <a:extLst>
              <a:ext uri="{FF2B5EF4-FFF2-40B4-BE49-F238E27FC236}">
                <a16:creationId xmlns:a16="http://schemas.microsoft.com/office/drawing/2014/main" id="{D8D779CA-0051-41B5-82C0-5E1DDB180356}"/>
              </a:ext>
            </a:extLst>
          </p:cNvPr>
          <p:cNvGrpSpPr/>
          <p:nvPr/>
        </p:nvGrpSpPr>
        <p:grpSpPr>
          <a:xfrm>
            <a:off x="6623752" y="1206362"/>
            <a:ext cx="2519378" cy="3206844"/>
            <a:chOff x="7435003" y="1197890"/>
            <a:chExt cx="2062477" cy="3222945"/>
          </a:xfrm>
        </p:grpSpPr>
        <p:sp>
          <p:nvSpPr>
            <p:cNvPr id="13" name="TextBox 12">
              <a:extLst>
                <a:ext uri="{FF2B5EF4-FFF2-40B4-BE49-F238E27FC236}">
                  <a16:creationId xmlns:a16="http://schemas.microsoft.com/office/drawing/2014/main" id="{0DD12B14-69DB-4B0A-ABB3-8C6400A42740}"/>
                </a:ext>
              </a:extLst>
            </p:cNvPr>
            <p:cNvSpPr txBox="1"/>
            <p:nvPr/>
          </p:nvSpPr>
          <p:spPr>
            <a:xfrm>
              <a:off x="7437261" y="1197890"/>
              <a:ext cx="2022861" cy="525850"/>
            </a:xfrm>
            <a:prstGeom prst="rect">
              <a:avLst/>
            </a:prstGeom>
          </p:spPr>
          <p:txBody>
            <a:bodyPr wrap="square" rtlCol="0">
              <a:spAutoFit/>
            </a:bodyPr>
            <a:lstStyle/>
            <a:p>
              <a:pPr defTabSz="914378"/>
              <a:r>
                <a:rPr lang="en-US" sz="1400" b="1" dirty="0">
                  <a:solidFill>
                    <a:srgbClr val="9DD766"/>
                  </a:solidFill>
                  <a:latin typeface="Calibri" panose="020F0502020204030204" pitchFamily="34" charset="0"/>
                </a:rPr>
                <a:t>Native Hawaiian/</a:t>
              </a:r>
            </a:p>
            <a:p>
              <a:pPr defTabSz="914378"/>
              <a:r>
                <a:rPr lang="en-US" sz="1400" b="1" dirty="0">
                  <a:solidFill>
                    <a:srgbClr val="9DD766"/>
                  </a:solidFill>
                  <a:latin typeface="Calibri" panose="020F0502020204030204" pitchFamily="34" charset="0"/>
                </a:rPr>
                <a:t>Other Pacific Islander</a:t>
              </a:r>
            </a:p>
          </p:txBody>
        </p:sp>
        <p:sp>
          <p:nvSpPr>
            <p:cNvPr id="14" name="TextBox 13">
              <a:extLst>
                <a:ext uri="{FF2B5EF4-FFF2-40B4-BE49-F238E27FC236}">
                  <a16:creationId xmlns:a16="http://schemas.microsoft.com/office/drawing/2014/main" id="{DDF8BB65-A763-4B3D-A63E-7420A118E472}"/>
                </a:ext>
              </a:extLst>
            </p:cNvPr>
            <p:cNvSpPr txBox="1"/>
            <p:nvPr/>
          </p:nvSpPr>
          <p:spPr>
            <a:xfrm>
              <a:off x="7437261" y="2588201"/>
              <a:ext cx="2060219" cy="309322"/>
            </a:xfrm>
            <a:prstGeom prst="rect">
              <a:avLst/>
            </a:prstGeom>
          </p:spPr>
          <p:txBody>
            <a:bodyPr wrap="square" rtlCol="0">
              <a:spAutoFit/>
            </a:bodyPr>
            <a:lstStyle/>
            <a:p>
              <a:pPr defTabSz="914378"/>
              <a:r>
                <a:rPr lang="en-US" sz="1400" b="1" dirty="0">
                  <a:solidFill>
                    <a:srgbClr val="F7C860"/>
                  </a:solidFill>
                  <a:latin typeface="Calibri" panose="020F0502020204030204" pitchFamily="34" charset="0"/>
                </a:rPr>
                <a:t>American Indian/Alaska Native</a:t>
              </a:r>
            </a:p>
          </p:txBody>
        </p:sp>
        <p:sp>
          <p:nvSpPr>
            <p:cNvPr id="15" name="TextBox 14">
              <a:extLst>
                <a:ext uri="{FF2B5EF4-FFF2-40B4-BE49-F238E27FC236}">
                  <a16:creationId xmlns:a16="http://schemas.microsoft.com/office/drawing/2014/main" id="{B68F5D25-30F0-442D-81C3-EB2EE8373765}"/>
                </a:ext>
              </a:extLst>
            </p:cNvPr>
            <p:cNvSpPr txBox="1"/>
            <p:nvPr/>
          </p:nvSpPr>
          <p:spPr>
            <a:xfrm>
              <a:off x="7456424" y="3716371"/>
              <a:ext cx="595035" cy="309324"/>
            </a:xfrm>
            <a:prstGeom prst="rect">
              <a:avLst/>
            </a:prstGeom>
          </p:spPr>
          <p:txBody>
            <a:bodyPr wrap="none" rtlCol="0">
              <a:spAutoFit/>
            </a:bodyPr>
            <a:lstStyle/>
            <a:p>
              <a:pPr defTabSz="914378"/>
              <a:r>
                <a:rPr lang="en-US" sz="1400" b="1" dirty="0">
                  <a:solidFill>
                    <a:srgbClr val="4BA9FF"/>
                  </a:solidFill>
                  <a:latin typeface="Calibri" panose="020F0502020204030204" pitchFamily="34" charset="0"/>
                </a:rPr>
                <a:t>Asian</a:t>
              </a:r>
            </a:p>
          </p:txBody>
        </p:sp>
        <p:sp>
          <p:nvSpPr>
            <p:cNvPr id="17" name="TextBox 16">
              <a:extLst>
                <a:ext uri="{FF2B5EF4-FFF2-40B4-BE49-F238E27FC236}">
                  <a16:creationId xmlns:a16="http://schemas.microsoft.com/office/drawing/2014/main" id="{718E8815-BB94-4CA6-BF80-FFBD9AD18A51}"/>
                </a:ext>
              </a:extLst>
            </p:cNvPr>
            <p:cNvSpPr txBox="1"/>
            <p:nvPr/>
          </p:nvSpPr>
          <p:spPr>
            <a:xfrm>
              <a:off x="7443085" y="4111511"/>
              <a:ext cx="1215397" cy="309324"/>
            </a:xfrm>
            <a:prstGeom prst="rect">
              <a:avLst/>
            </a:prstGeom>
          </p:spPr>
          <p:txBody>
            <a:bodyPr wrap="none" rtlCol="0">
              <a:spAutoFit/>
            </a:bodyPr>
            <a:lstStyle/>
            <a:p>
              <a:pPr defTabSz="914378"/>
              <a:r>
                <a:rPr lang="en-US" sz="1400" b="1" dirty="0">
                  <a:solidFill>
                    <a:schemeClr val="accent6"/>
                  </a:solidFill>
                  <a:latin typeface="Calibri" panose="020F0502020204030204" pitchFamily="34" charset="0"/>
                </a:rPr>
                <a:t>Multiple Race</a:t>
              </a:r>
            </a:p>
          </p:txBody>
        </p:sp>
        <p:sp>
          <p:nvSpPr>
            <p:cNvPr id="19" name="TextBox 18">
              <a:extLst>
                <a:ext uri="{FF2B5EF4-FFF2-40B4-BE49-F238E27FC236}">
                  <a16:creationId xmlns:a16="http://schemas.microsoft.com/office/drawing/2014/main" id="{985E1659-74EC-47DA-B323-4E23918E6911}"/>
                </a:ext>
              </a:extLst>
            </p:cNvPr>
            <p:cNvSpPr txBox="1"/>
            <p:nvPr/>
          </p:nvSpPr>
          <p:spPr>
            <a:xfrm>
              <a:off x="7440936" y="3940786"/>
              <a:ext cx="639342" cy="309324"/>
            </a:xfrm>
            <a:prstGeom prst="rect">
              <a:avLst/>
            </a:prstGeom>
          </p:spPr>
          <p:txBody>
            <a:bodyPr wrap="none" rtlCol="0">
              <a:spAutoFit/>
            </a:bodyPr>
            <a:lstStyle/>
            <a:p>
              <a:pPr defTabSz="914378"/>
              <a:r>
                <a:rPr lang="en-US" sz="1400" b="1" dirty="0">
                  <a:solidFill>
                    <a:srgbClr val="A22474"/>
                  </a:solidFill>
                  <a:latin typeface="Calibri" panose="020F0502020204030204" pitchFamily="34" charset="0"/>
                </a:rPr>
                <a:t>White</a:t>
              </a:r>
            </a:p>
          </p:txBody>
        </p:sp>
        <p:sp>
          <p:nvSpPr>
            <p:cNvPr id="20" name="TextBox 19">
              <a:extLst>
                <a:ext uri="{FF2B5EF4-FFF2-40B4-BE49-F238E27FC236}">
                  <a16:creationId xmlns:a16="http://schemas.microsoft.com/office/drawing/2014/main" id="{A07BC3FA-420B-44C1-8DB8-D7A919FD2AD0}"/>
                </a:ext>
              </a:extLst>
            </p:cNvPr>
            <p:cNvSpPr txBox="1"/>
            <p:nvPr/>
          </p:nvSpPr>
          <p:spPr>
            <a:xfrm>
              <a:off x="7435003" y="3284192"/>
              <a:ext cx="1934825" cy="309322"/>
            </a:xfrm>
            <a:prstGeom prst="rect">
              <a:avLst/>
            </a:prstGeom>
          </p:spPr>
          <p:txBody>
            <a:bodyPr wrap="none" rtlCol="0">
              <a:spAutoFit/>
            </a:bodyPr>
            <a:lstStyle/>
            <a:p>
              <a:pPr defTabSz="914378"/>
              <a:r>
                <a:rPr lang="en-US" sz="1400" b="1" dirty="0">
                  <a:solidFill>
                    <a:srgbClr val="EA865A"/>
                  </a:solidFill>
                  <a:latin typeface="Calibri" panose="020F0502020204030204" pitchFamily="34" charset="0"/>
                </a:rPr>
                <a:t>Black/African American</a:t>
              </a:r>
            </a:p>
          </p:txBody>
        </p:sp>
        <p:sp>
          <p:nvSpPr>
            <p:cNvPr id="21" name="TextBox 20">
              <a:extLst>
                <a:ext uri="{FF2B5EF4-FFF2-40B4-BE49-F238E27FC236}">
                  <a16:creationId xmlns:a16="http://schemas.microsoft.com/office/drawing/2014/main" id="{C2C0AB3D-7089-47C1-8D12-05164A4F2BDE}"/>
                </a:ext>
              </a:extLst>
            </p:cNvPr>
            <p:cNvSpPr txBox="1"/>
            <p:nvPr/>
          </p:nvSpPr>
          <p:spPr>
            <a:xfrm>
              <a:off x="7460881" y="3546439"/>
              <a:ext cx="1354794" cy="309322"/>
            </a:xfrm>
            <a:prstGeom prst="rect">
              <a:avLst/>
            </a:prstGeom>
          </p:spPr>
          <p:txBody>
            <a:bodyPr wrap="none" rtlCol="0">
              <a:spAutoFit/>
            </a:bodyPr>
            <a:lstStyle/>
            <a:p>
              <a:pPr defTabSz="914378"/>
              <a:r>
                <a:rPr lang="en-US" sz="1400" b="1" dirty="0">
                  <a:solidFill>
                    <a:srgbClr val="259393"/>
                  </a:solidFill>
                  <a:latin typeface="Calibri" panose="020F0502020204030204" pitchFamily="34" charset="0"/>
                </a:rPr>
                <a:t>Hispanic/Latino</a:t>
              </a:r>
            </a:p>
          </p:txBody>
        </p:sp>
      </p:grpSp>
      <p:sp>
        <p:nvSpPr>
          <p:cNvPr id="22" name="Text Placeholder 3">
            <a:extLst>
              <a:ext uri="{FF2B5EF4-FFF2-40B4-BE49-F238E27FC236}">
                <a16:creationId xmlns:a16="http://schemas.microsoft.com/office/drawing/2014/main" id="{B12C47B3-8BE8-462F-BEC3-E09DB2C1E762}"/>
              </a:ext>
            </a:extLst>
          </p:cNvPr>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All races are non-Hispanic; multiple race indicates two or more races reported for a person but does not include persons of Hispanic or Latino origin.</a:t>
            </a:r>
          </a:p>
        </p:txBody>
      </p:sp>
    </p:spTree>
    <p:extLst>
      <p:ext uri="{BB962C8B-B14F-4D97-AF65-F5344CB8AC3E}">
        <p14:creationId xmlns:p14="http://schemas.microsoft.com/office/powerpoint/2010/main" val="11180466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9226" y="40098"/>
            <a:ext cx="8229600" cy="857250"/>
          </a:xfrm>
        </p:spPr>
        <p:txBody>
          <a:bodyPr/>
          <a:lstStyle/>
          <a:p>
            <a:pPr algn="ctr"/>
            <a:r>
              <a:rPr lang="en-US" dirty="0"/>
              <a:t>TB Cases Among Non-U.S.–born Persons by Race/Ethnicity,</a:t>
            </a:r>
            <a:r>
              <a:rPr lang="en-US" baseline="30000" dirty="0"/>
              <a:t>*</a:t>
            </a:r>
            <a:r>
              <a:rPr lang="en-US" dirty="0"/>
              <a:t> United States, 2011–2020</a:t>
            </a:r>
          </a:p>
        </p:txBody>
      </p:sp>
      <p:graphicFrame>
        <p:nvGraphicFramePr>
          <p:cNvPr id="8" name="Content Placeholder 17"/>
          <p:cNvGraphicFramePr>
            <a:graphicFrameLocks/>
          </p:cNvGraphicFramePr>
          <p:nvPr>
            <p:extLst>
              <p:ext uri="{D42A27DB-BD31-4B8C-83A1-F6EECF244321}">
                <p14:modId xmlns:p14="http://schemas.microsoft.com/office/powerpoint/2010/main" val="506662638"/>
              </p:ext>
            </p:extLst>
          </p:nvPr>
        </p:nvGraphicFramePr>
        <p:xfrm>
          <a:off x="279400" y="875002"/>
          <a:ext cx="6062133" cy="39869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3"/>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All races are non-Hispanic; multiple race indicates two or more races reported for a person but does not include persons of Hispanic or Latino origin.</a:t>
            </a:r>
          </a:p>
        </p:txBody>
      </p:sp>
      <p:sp>
        <p:nvSpPr>
          <p:cNvPr id="2" name="TextBox 1"/>
          <p:cNvSpPr txBox="1"/>
          <p:nvPr/>
        </p:nvSpPr>
        <p:spPr>
          <a:xfrm>
            <a:off x="-84123" y="1593550"/>
            <a:ext cx="492443" cy="2175552"/>
          </a:xfrm>
          <a:prstGeom prst="rect">
            <a:avLst/>
          </a:prstGeom>
        </p:spPr>
        <p:txBody>
          <a:bodyPr vert="vert270"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grpSp>
        <p:nvGrpSpPr>
          <p:cNvPr id="6" name="Group 5">
            <a:extLst>
              <a:ext uri="{FF2B5EF4-FFF2-40B4-BE49-F238E27FC236}">
                <a16:creationId xmlns:a16="http://schemas.microsoft.com/office/drawing/2014/main" id="{FBBD36C7-7114-42D6-ADE6-1D98C54E01E1}"/>
              </a:ext>
            </a:extLst>
          </p:cNvPr>
          <p:cNvGrpSpPr/>
          <p:nvPr/>
        </p:nvGrpSpPr>
        <p:grpSpPr>
          <a:xfrm>
            <a:off x="6290731" y="1452614"/>
            <a:ext cx="3100602" cy="2358823"/>
            <a:chOff x="7362751" y="1223030"/>
            <a:chExt cx="1856392" cy="2358823"/>
          </a:xfrm>
        </p:grpSpPr>
        <p:sp>
          <p:nvSpPr>
            <p:cNvPr id="7" name="TextBox 6">
              <a:extLst>
                <a:ext uri="{FF2B5EF4-FFF2-40B4-BE49-F238E27FC236}">
                  <a16:creationId xmlns:a16="http://schemas.microsoft.com/office/drawing/2014/main" id="{8748943C-3AB8-42E6-B388-D688C5513489}"/>
                </a:ext>
              </a:extLst>
            </p:cNvPr>
            <p:cNvSpPr txBox="1"/>
            <p:nvPr/>
          </p:nvSpPr>
          <p:spPr>
            <a:xfrm>
              <a:off x="7370213" y="1958812"/>
              <a:ext cx="1381789" cy="292388"/>
            </a:xfrm>
            <a:prstGeom prst="rect">
              <a:avLst/>
            </a:prstGeom>
          </p:spPr>
          <p:txBody>
            <a:bodyPr wrap="square" rtlCol="0">
              <a:spAutoFit/>
            </a:bodyPr>
            <a:lstStyle/>
            <a:p>
              <a:pPr defTabSz="914378"/>
              <a:r>
                <a:rPr lang="en-US" sz="1300" b="1" dirty="0">
                  <a:solidFill>
                    <a:srgbClr val="EA865A"/>
                  </a:solidFill>
                  <a:latin typeface="Calibri" panose="020F0502020204030204" pitchFamily="34" charset="0"/>
                </a:rPr>
                <a:t>Black/African American</a:t>
              </a:r>
            </a:p>
          </p:txBody>
        </p:sp>
        <p:sp>
          <p:nvSpPr>
            <p:cNvPr id="9" name="TextBox 8">
              <a:extLst>
                <a:ext uri="{FF2B5EF4-FFF2-40B4-BE49-F238E27FC236}">
                  <a16:creationId xmlns:a16="http://schemas.microsoft.com/office/drawing/2014/main" id="{E79BAAF4-6C16-4C4F-8C78-ED0B8A1A53AD}"/>
                </a:ext>
              </a:extLst>
            </p:cNvPr>
            <p:cNvSpPr txBox="1"/>
            <p:nvPr/>
          </p:nvSpPr>
          <p:spPr>
            <a:xfrm>
              <a:off x="7370213" y="1397086"/>
              <a:ext cx="1848930" cy="292388"/>
            </a:xfrm>
            <a:prstGeom prst="rect">
              <a:avLst/>
            </a:prstGeom>
          </p:spPr>
          <p:txBody>
            <a:bodyPr wrap="square" rtlCol="0">
              <a:spAutoFit/>
            </a:bodyPr>
            <a:lstStyle/>
            <a:p>
              <a:pPr defTabSz="914378"/>
              <a:r>
                <a:rPr lang="en-US" sz="1300" b="1" dirty="0">
                  <a:solidFill>
                    <a:srgbClr val="9DD766"/>
                  </a:solidFill>
                  <a:latin typeface="Calibri" panose="020F0502020204030204" pitchFamily="34" charset="0"/>
                </a:rPr>
                <a:t>Native Hawaiian/ Other Pacific Islander</a:t>
              </a:r>
            </a:p>
          </p:txBody>
        </p:sp>
        <p:sp>
          <p:nvSpPr>
            <p:cNvPr id="10" name="TextBox 9">
              <a:extLst>
                <a:ext uri="{FF2B5EF4-FFF2-40B4-BE49-F238E27FC236}">
                  <a16:creationId xmlns:a16="http://schemas.microsoft.com/office/drawing/2014/main" id="{535C15C5-63B0-47F5-B632-5C2672CA82BC}"/>
                </a:ext>
              </a:extLst>
            </p:cNvPr>
            <p:cNvSpPr txBox="1"/>
            <p:nvPr/>
          </p:nvSpPr>
          <p:spPr>
            <a:xfrm>
              <a:off x="7363990" y="1563613"/>
              <a:ext cx="1687824" cy="292388"/>
            </a:xfrm>
            <a:prstGeom prst="rect">
              <a:avLst/>
            </a:prstGeom>
          </p:spPr>
          <p:txBody>
            <a:bodyPr wrap="square" rtlCol="0">
              <a:spAutoFit/>
            </a:bodyPr>
            <a:lstStyle/>
            <a:p>
              <a:pPr defTabSz="914378"/>
              <a:r>
                <a:rPr lang="en-US" sz="1300" b="1" dirty="0">
                  <a:solidFill>
                    <a:srgbClr val="F7C860"/>
                  </a:solidFill>
                  <a:latin typeface="Calibri" panose="020F0502020204030204" pitchFamily="34" charset="0"/>
                </a:rPr>
                <a:t>American Indian/Alaska Native</a:t>
              </a:r>
            </a:p>
          </p:txBody>
        </p:sp>
        <p:sp>
          <p:nvSpPr>
            <p:cNvPr id="11" name="TextBox 10">
              <a:extLst>
                <a:ext uri="{FF2B5EF4-FFF2-40B4-BE49-F238E27FC236}">
                  <a16:creationId xmlns:a16="http://schemas.microsoft.com/office/drawing/2014/main" id="{7B1985BD-AF94-4603-BF06-2F6D4C833250}"/>
                </a:ext>
              </a:extLst>
            </p:cNvPr>
            <p:cNvSpPr txBox="1"/>
            <p:nvPr/>
          </p:nvSpPr>
          <p:spPr>
            <a:xfrm>
              <a:off x="7362751" y="3289465"/>
              <a:ext cx="564578" cy="292388"/>
            </a:xfrm>
            <a:prstGeom prst="rect">
              <a:avLst/>
            </a:prstGeom>
          </p:spPr>
          <p:txBody>
            <a:bodyPr wrap="square" rtlCol="0">
              <a:spAutoFit/>
            </a:bodyPr>
            <a:lstStyle/>
            <a:p>
              <a:pPr defTabSz="914378"/>
              <a:r>
                <a:rPr lang="en-US" sz="1300" b="1" dirty="0">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08C587E2-71B7-4E41-ACD4-ECD013AC98C4}"/>
                </a:ext>
              </a:extLst>
            </p:cNvPr>
            <p:cNvSpPr txBox="1"/>
            <p:nvPr/>
          </p:nvSpPr>
          <p:spPr>
            <a:xfrm>
              <a:off x="7363991" y="1223030"/>
              <a:ext cx="1144865" cy="292388"/>
            </a:xfrm>
            <a:prstGeom prst="rect">
              <a:avLst/>
            </a:prstGeom>
          </p:spPr>
          <p:txBody>
            <a:bodyPr wrap="square" rtlCol="0">
              <a:spAutoFit/>
            </a:bodyPr>
            <a:lstStyle/>
            <a:p>
              <a:pPr defTabSz="914378"/>
              <a:r>
                <a:rPr lang="en-US" sz="1300" b="1" dirty="0">
                  <a:solidFill>
                    <a:schemeClr val="accent6"/>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C35B3DA6-07C2-4EB5-A9E8-9DDC7B0801E0}"/>
                </a:ext>
              </a:extLst>
            </p:cNvPr>
            <p:cNvSpPr txBox="1"/>
            <p:nvPr/>
          </p:nvSpPr>
          <p:spPr>
            <a:xfrm>
              <a:off x="7363991" y="1724416"/>
              <a:ext cx="605807" cy="292388"/>
            </a:xfrm>
            <a:prstGeom prst="rect">
              <a:avLst/>
            </a:prstGeom>
          </p:spPr>
          <p:txBody>
            <a:bodyPr wrap="square" rtlCol="0">
              <a:spAutoFit/>
            </a:bodyPr>
            <a:lstStyle/>
            <a:p>
              <a:pPr defTabSz="914378"/>
              <a:r>
                <a:rPr lang="en-US" sz="1300" b="1" dirty="0">
                  <a:solidFill>
                    <a:srgbClr val="A22474"/>
                  </a:solidFill>
                  <a:latin typeface="Calibri" panose="020F0502020204030204" pitchFamily="34" charset="0"/>
                </a:rPr>
                <a:t>White</a:t>
              </a:r>
            </a:p>
          </p:txBody>
        </p:sp>
        <p:sp>
          <p:nvSpPr>
            <p:cNvPr id="14" name="TextBox 13">
              <a:extLst>
                <a:ext uri="{FF2B5EF4-FFF2-40B4-BE49-F238E27FC236}">
                  <a16:creationId xmlns:a16="http://schemas.microsoft.com/office/drawing/2014/main" id="{87A3B4B3-801E-40BA-8E16-C74136D88000}"/>
                </a:ext>
              </a:extLst>
            </p:cNvPr>
            <p:cNvSpPr txBox="1"/>
            <p:nvPr/>
          </p:nvSpPr>
          <p:spPr>
            <a:xfrm>
              <a:off x="7363991" y="2403391"/>
              <a:ext cx="1273169" cy="292388"/>
            </a:xfrm>
            <a:prstGeom prst="rect">
              <a:avLst/>
            </a:prstGeom>
          </p:spPr>
          <p:txBody>
            <a:bodyPr wrap="square" rtlCol="0">
              <a:spAutoFit/>
            </a:bodyPr>
            <a:lstStyle/>
            <a:p>
              <a:pPr defTabSz="914378"/>
              <a:r>
                <a:rPr lang="en-US" sz="1300" b="1" dirty="0">
                  <a:solidFill>
                    <a:srgbClr val="259393"/>
                  </a:solidFill>
                  <a:latin typeface="Calibri" panose="020F0502020204030204" pitchFamily="34" charset="0"/>
                </a:rPr>
                <a:t>Hispanic/Latino</a:t>
              </a:r>
            </a:p>
          </p:txBody>
        </p:sp>
      </p:grpSp>
    </p:spTree>
    <p:extLst>
      <p:ext uri="{BB962C8B-B14F-4D97-AF65-F5344CB8AC3E}">
        <p14:creationId xmlns:p14="http://schemas.microsoft.com/office/powerpoint/2010/main" val="9719979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9D457C-386A-4431-86E7-B88491515E67}"/>
              </a:ext>
            </a:extLst>
          </p:cNvPr>
          <p:cNvSpPr>
            <a:spLocks noGrp="1"/>
          </p:cNvSpPr>
          <p:nvPr>
            <p:ph type="title"/>
          </p:nvPr>
        </p:nvSpPr>
        <p:spPr>
          <a:xfrm>
            <a:off x="434474" y="161289"/>
            <a:ext cx="8275051" cy="857250"/>
          </a:xfrm>
        </p:spPr>
        <p:txBody>
          <a:bodyPr>
            <a:noAutofit/>
          </a:bodyPr>
          <a:lstStyle/>
          <a:p>
            <a:pPr algn="ctr"/>
            <a:r>
              <a:rPr lang="en-US" sz="2800" b="1" dirty="0">
                <a:solidFill>
                  <a:srgbClr val="00788A"/>
                </a:solidFill>
                <a:latin typeface="Calibri" panose="020F0502020204030204" pitchFamily="34" charset="0"/>
                <a:cs typeface="Calibri" panose="020F0502020204030204" pitchFamily="34" charset="0"/>
              </a:rPr>
              <a:t>TB Incidence Rates Among Non-U.S.–born Persons by Race/Ethnicity,</a:t>
            </a:r>
            <a:r>
              <a:rPr lang="en-US" sz="2800" b="1" baseline="30000" dirty="0">
                <a:solidFill>
                  <a:srgbClr val="00788A"/>
                </a:solidFill>
                <a:latin typeface="Calibri" panose="020F0502020204030204" pitchFamily="34" charset="0"/>
                <a:cs typeface="Calibri" panose="020F0502020204030204" pitchFamily="34" charset="0"/>
              </a:rPr>
              <a:t>*</a:t>
            </a:r>
            <a:r>
              <a:rPr lang="en-US" sz="2800" b="1" dirty="0">
                <a:solidFill>
                  <a:srgbClr val="00788A"/>
                </a:solidFill>
                <a:latin typeface="Calibri" panose="020F0502020204030204" pitchFamily="34" charset="0"/>
                <a:cs typeface="Calibri" panose="020F0502020204030204" pitchFamily="34" charset="0"/>
              </a:rPr>
              <a:t> United States, 2011–2020</a:t>
            </a:r>
          </a:p>
        </p:txBody>
      </p:sp>
      <p:graphicFrame>
        <p:nvGraphicFramePr>
          <p:cNvPr id="14" name="Content Placeholder 5">
            <a:extLst>
              <a:ext uri="{FF2B5EF4-FFF2-40B4-BE49-F238E27FC236}">
                <a16:creationId xmlns:a16="http://schemas.microsoft.com/office/drawing/2014/main" id="{748F5271-D243-4CC3-843B-457F08D5F036}"/>
              </a:ext>
            </a:extLst>
          </p:cNvPr>
          <p:cNvGraphicFramePr>
            <a:graphicFrameLocks/>
          </p:cNvGraphicFramePr>
          <p:nvPr>
            <p:extLst>
              <p:ext uri="{D42A27DB-BD31-4B8C-83A1-F6EECF244321}">
                <p14:modId xmlns:p14="http://schemas.microsoft.com/office/powerpoint/2010/main" val="3892457245"/>
              </p:ext>
            </p:extLst>
          </p:nvPr>
        </p:nvGraphicFramePr>
        <p:xfrm>
          <a:off x="0" y="1113404"/>
          <a:ext cx="6970999" cy="3868807"/>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36AF09AD-2609-4B41-BED7-03818D099625}"/>
              </a:ext>
            </a:extLst>
          </p:cNvPr>
          <p:cNvGrpSpPr/>
          <p:nvPr/>
        </p:nvGrpSpPr>
        <p:grpSpPr>
          <a:xfrm>
            <a:off x="6597446" y="2021307"/>
            <a:ext cx="3038169" cy="2384650"/>
            <a:chOff x="7175383" y="2311058"/>
            <a:chExt cx="2583822" cy="2396631"/>
          </a:xfrm>
        </p:grpSpPr>
        <p:sp>
          <p:nvSpPr>
            <p:cNvPr id="17" name="TextBox 16">
              <a:extLst>
                <a:ext uri="{FF2B5EF4-FFF2-40B4-BE49-F238E27FC236}">
                  <a16:creationId xmlns:a16="http://schemas.microsoft.com/office/drawing/2014/main" id="{223FB5E7-AC05-40CA-AEBD-CED5A465C8BD}"/>
                </a:ext>
              </a:extLst>
            </p:cNvPr>
            <p:cNvSpPr txBox="1"/>
            <p:nvPr/>
          </p:nvSpPr>
          <p:spPr>
            <a:xfrm>
              <a:off x="7267363" y="2311058"/>
              <a:ext cx="1988150" cy="543485"/>
            </a:xfrm>
            <a:prstGeom prst="rect">
              <a:avLst/>
            </a:prstGeom>
          </p:spPr>
          <p:txBody>
            <a:bodyPr wrap="square" rtlCol="0">
              <a:spAutoFit/>
            </a:bodyPr>
            <a:lstStyle/>
            <a:p>
              <a:pPr defTabSz="914378"/>
              <a:r>
                <a:rPr lang="en-US" sz="1400" b="1" dirty="0">
                  <a:solidFill>
                    <a:srgbClr val="9DD766"/>
                  </a:solidFill>
                  <a:latin typeface="Calibri" panose="020F0502020204030204" pitchFamily="34" charset="0"/>
                </a:rPr>
                <a:t>Native Hawaiian/Other Pacific Islander</a:t>
              </a:r>
            </a:p>
          </p:txBody>
        </p:sp>
        <p:sp>
          <p:nvSpPr>
            <p:cNvPr id="19" name="TextBox 18">
              <a:extLst>
                <a:ext uri="{FF2B5EF4-FFF2-40B4-BE49-F238E27FC236}">
                  <a16:creationId xmlns:a16="http://schemas.microsoft.com/office/drawing/2014/main" id="{EE4836DF-2607-44C4-AEEA-35A2D82CB803}"/>
                </a:ext>
              </a:extLst>
            </p:cNvPr>
            <p:cNvSpPr txBox="1"/>
            <p:nvPr/>
          </p:nvSpPr>
          <p:spPr>
            <a:xfrm>
              <a:off x="7175383" y="4398363"/>
              <a:ext cx="2583822" cy="309326"/>
            </a:xfrm>
            <a:prstGeom prst="rect">
              <a:avLst/>
            </a:prstGeom>
          </p:spPr>
          <p:txBody>
            <a:bodyPr wrap="square" rtlCol="0">
              <a:spAutoFit/>
            </a:bodyPr>
            <a:lstStyle/>
            <a:p>
              <a:pPr defTabSz="914378"/>
              <a:r>
                <a:rPr lang="en-US" sz="1400" b="1" dirty="0">
                  <a:solidFill>
                    <a:srgbClr val="F7C860"/>
                  </a:solidFill>
                  <a:latin typeface="Calibri" panose="020F0502020204030204" pitchFamily="34" charset="0"/>
                </a:rPr>
                <a:t>American Indian/Alaska Native</a:t>
              </a:r>
            </a:p>
          </p:txBody>
        </p:sp>
        <p:sp>
          <p:nvSpPr>
            <p:cNvPr id="20" name="TextBox 19">
              <a:extLst>
                <a:ext uri="{FF2B5EF4-FFF2-40B4-BE49-F238E27FC236}">
                  <a16:creationId xmlns:a16="http://schemas.microsoft.com/office/drawing/2014/main" id="{3B697827-9828-4357-82D5-34210A348363}"/>
                </a:ext>
              </a:extLst>
            </p:cNvPr>
            <p:cNvSpPr txBox="1"/>
            <p:nvPr/>
          </p:nvSpPr>
          <p:spPr>
            <a:xfrm>
              <a:off x="7226279" y="3062569"/>
              <a:ext cx="595035" cy="309324"/>
            </a:xfrm>
            <a:prstGeom prst="rect">
              <a:avLst/>
            </a:prstGeom>
          </p:spPr>
          <p:txBody>
            <a:bodyPr wrap="none" rtlCol="0">
              <a:spAutoFit/>
            </a:bodyPr>
            <a:lstStyle/>
            <a:p>
              <a:pPr defTabSz="914378"/>
              <a:r>
                <a:rPr lang="en-US" sz="1400" b="1" dirty="0">
                  <a:solidFill>
                    <a:srgbClr val="4BA9FF"/>
                  </a:solidFill>
                  <a:latin typeface="Calibri" panose="020F0502020204030204" pitchFamily="34" charset="0"/>
                </a:rPr>
                <a:t>Asian</a:t>
              </a:r>
            </a:p>
          </p:txBody>
        </p:sp>
        <p:sp>
          <p:nvSpPr>
            <p:cNvPr id="21" name="TextBox 20">
              <a:extLst>
                <a:ext uri="{FF2B5EF4-FFF2-40B4-BE49-F238E27FC236}">
                  <a16:creationId xmlns:a16="http://schemas.microsoft.com/office/drawing/2014/main" id="{925387D0-7FA2-4CCE-9DAB-098405DED529}"/>
                </a:ext>
              </a:extLst>
            </p:cNvPr>
            <p:cNvSpPr txBox="1"/>
            <p:nvPr/>
          </p:nvSpPr>
          <p:spPr>
            <a:xfrm>
              <a:off x="7197438" y="3446582"/>
              <a:ext cx="1215397" cy="309324"/>
            </a:xfrm>
            <a:prstGeom prst="rect">
              <a:avLst/>
            </a:prstGeom>
          </p:spPr>
          <p:txBody>
            <a:bodyPr wrap="none" rtlCol="0">
              <a:spAutoFit/>
            </a:bodyPr>
            <a:lstStyle/>
            <a:p>
              <a:pPr defTabSz="914378"/>
              <a:r>
                <a:rPr lang="en-US" sz="1400" b="1" dirty="0">
                  <a:solidFill>
                    <a:schemeClr val="accent6"/>
                  </a:solidFill>
                  <a:latin typeface="Calibri" panose="020F0502020204030204" pitchFamily="34" charset="0"/>
                </a:rPr>
                <a:t>Multiple Race</a:t>
              </a:r>
            </a:p>
          </p:txBody>
        </p:sp>
        <p:sp>
          <p:nvSpPr>
            <p:cNvPr id="22" name="TextBox 21">
              <a:extLst>
                <a:ext uri="{FF2B5EF4-FFF2-40B4-BE49-F238E27FC236}">
                  <a16:creationId xmlns:a16="http://schemas.microsoft.com/office/drawing/2014/main" id="{D26BD487-F1CF-4CF4-B1B3-306700FFD479}"/>
                </a:ext>
              </a:extLst>
            </p:cNvPr>
            <p:cNvSpPr txBox="1"/>
            <p:nvPr/>
          </p:nvSpPr>
          <p:spPr>
            <a:xfrm>
              <a:off x="7192798" y="4230163"/>
              <a:ext cx="639342" cy="309324"/>
            </a:xfrm>
            <a:prstGeom prst="rect">
              <a:avLst/>
            </a:prstGeom>
          </p:spPr>
          <p:txBody>
            <a:bodyPr wrap="none" rtlCol="0">
              <a:spAutoFit/>
            </a:bodyPr>
            <a:lstStyle/>
            <a:p>
              <a:pPr defTabSz="914378"/>
              <a:r>
                <a:rPr lang="en-US" sz="1400" b="1" dirty="0">
                  <a:solidFill>
                    <a:srgbClr val="A22474"/>
                  </a:solidFill>
                  <a:latin typeface="Calibri" panose="020F0502020204030204" pitchFamily="34" charset="0"/>
                </a:rPr>
                <a:t>White</a:t>
              </a:r>
            </a:p>
          </p:txBody>
        </p:sp>
        <p:sp>
          <p:nvSpPr>
            <p:cNvPr id="23" name="TextBox 22">
              <a:extLst>
                <a:ext uri="{FF2B5EF4-FFF2-40B4-BE49-F238E27FC236}">
                  <a16:creationId xmlns:a16="http://schemas.microsoft.com/office/drawing/2014/main" id="{9E7B33CA-5713-41DE-A005-6E3F526C0882}"/>
                </a:ext>
              </a:extLst>
            </p:cNvPr>
            <p:cNvSpPr txBox="1"/>
            <p:nvPr/>
          </p:nvSpPr>
          <p:spPr>
            <a:xfrm>
              <a:off x="7190574" y="3625337"/>
              <a:ext cx="1687359" cy="309325"/>
            </a:xfrm>
            <a:prstGeom prst="rect">
              <a:avLst/>
            </a:prstGeom>
          </p:spPr>
          <p:txBody>
            <a:bodyPr wrap="none" rtlCol="0">
              <a:spAutoFit/>
            </a:bodyPr>
            <a:lstStyle/>
            <a:p>
              <a:pPr defTabSz="914378"/>
              <a:r>
                <a:rPr lang="en-US" sz="1400" b="1" dirty="0">
                  <a:solidFill>
                    <a:srgbClr val="EA865A"/>
                  </a:solidFill>
                  <a:latin typeface="Calibri" panose="020F0502020204030204" pitchFamily="34" charset="0"/>
                </a:rPr>
                <a:t>Black/African American</a:t>
              </a:r>
            </a:p>
          </p:txBody>
        </p:sp>
        <p:sp>
          <p:nvSpPr>
            <p:cNvPr id="24" name="TextBox 23">
              <a:extLst>
                <a:ext uri="{FF2B5EF4-FFF2-40B4-BE49-F238E27FC236}">
                  <a16:creationId xmlns:a16="http://schemas.microsoft.com/office/drawing/2014/main" id="{7135EC44-6732-4F32-817F-D519F80828AE}"/>
                </a:ext>
              </a:extLst>
            </p:cNvPr>
            <p:cNvSpPr txBox="1"/>
            <p:nvPr/>
          </p:nvSpPr>
          <p:spPr>
            <a:xfrm>
              <a:off x="7199574" y="3967874"/>
              <a:ext cx="1187039" cy="309325"/>
            </a:xfrm>
            <a:prstGeom prst="rect">
              <a:avLst/>
            </a:prstGeom>
          </p:spPr>
          <p:txBody>
            <a:bodyPr wrap="none" rtlCol="0">
              <a:spAutoFit/>
            </a:bodyPr>
            <a:lstStyle/>
            <a:p>
              <a:pPr defTabSz="914378"/>
              <a:r>
                <a:rPr lang="en-US" sz="1400" b="1" dirty="0">
                  <a:solidFill>
                    <a:srgbClr val="259393"/>
                  </a:solidFill>
                  <a:latin typeface="Calibri" panose="020F0502020204030204" pitchFamily="34" charset="0"/>
                </a:rPr>
                <a:t>Hispanic/Latino</a:t>
              </a:r>
            </a:p>
          </p:txBody>
        </p:sp>
      </p:grpSp>
      <p:sp>
        <p:nvSpPr>
          <p:cNvPr id="25" name="Text Placeholder 3">
            <a:extLst>
              <a:ext uri="{FF2B5EF4-FFF2-40B4-BE49-F238E27FC236}">
                <a16:creationId xmlns:a16="http://schemas.microsoft.com/office/drawing/2014/main" id="{DF59B880-294F-4CD6-AC8A-E7780BD187ED}"/>
              </a:ext>
            </a:extLst>
          </p:cNvPr>
          <p:cNvSpPr txBox="1">
            <a:spLocks/>
          </p:cNvSpPr>
          <p:nvPr/>
        </p:nvSpPr>
        <p:spPr>
          <a:xfrm>
            <a:off x="0" y="4821246"/>
            <a:ext cx="9144000" cy="3222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lvl="0" indent="-119063" fontAlgn="auto">
              <a:spcBef>
                <a:spcPts val="0"/>
              </a:spcBef>
              <a:spcAft>
                <a:spcPts val="0"/>
              </a:spcAft>
              <a:buNone/>
            </a:pPr>
            <a:r>
              <a:rPr lang="en-US" sz="1100" baseline="30000" dirty="0">
                <a:latin typeface="Calibri" panose="020F0502020204030204" pitchFamily="34" charset="0"/>
              </a:rPr>
              <a:t>*</a:t>
            </a:r>
            <a:r>
              <a:rPr lang="en-US" sz="1100" dirty="0">
                <a:latin typeface="Calibri" panose="020F0502020204030204" pitchFamily="34" charset="0"/>
              </a:rPr>
              <a:t>All races are non-Hispanic; multiple race indicates two or more races reported for a person but does not include persons of Hispanic or Latino origin.</a:t>
            </a:r>
          </a:p>
        </p:txBody>
      </p:sp>
      <p:sp>
        <p:nvSpPr>
          <p:cNvPr id="26" name="TextBox 25">
            <a:extLst>
              <a:ext uri="{FF2B5EF4-FFF2-40B4-BE49-F238E27FC236}">
                <a16:creationId xmlns:a16="http://schemas.microsoft.com/office/drawing/2014/main" id="{239B60A3-A42C-4BEC-875B-6E163873DB59}"/>
              </a:ext>
            </a:extLst>
          </p:cNvPr>
          <p:cNvSpPr txBox="1"/>
          <p:nvPr/>
        </p:nvSpPr>
        <p:spPr>
          <a:xfrm>
            <a:off x="53010" y="1191719"/>
            <a:ext cx="492443" cy="2906453"/>
          </a:xfrm>
          <a:prstGeom prst="rect">
            <a:avLst/>
          </a:prstGeom>
          <a:noFill/>
        </p:spPr>
        <p:txBody>
          <a:bodyPr vert="vert270" wrap="square" rtlCol="0">
            <a:spAutoFit/>
          </a:bodyPr>
          <a:lstStyle/>
          <a:p>
            <a:pPr algn="ctr" defTabSz="685800" eaLnBrk="1" fontAlgn="auto" hangingPunct="1">
              <a:spcBef>
                <a:spcPts val="0"/>
              </a:spcBef>
              <a:spcAft>
                <a:spcPts val="0"/>
              </a:spcAft>
              <a:defRPr/>
            </a:pPr>
            <a:r>
              <a:rPr lang="en-US" sz="2000" b="1" dirty="0">
                <a:solidFill>
                  <a:schemeClr val="tx1">
                    <a:lumMod val="85000"/>
                    <a:lumOff val="15000"/>
                  </a:schemeClr>
                </a:solidFill>
                <a:latin typeface="Calibri" panose="020F0502020204030204"/>
              </a:rPr>
              <a:t>Cases per 100,000 persons</a:t>
            </a:r>
          </a:p>
        </p:txBody>
      </p:sp>
    </p:spTree>
    <p:extLst>
      <p:ext uri="{BB962C8B-B14F-4D97-AF65-F5344CB8AC3E}">
        <p14:creationId xmlns:p14="http://schemas.microsoft.com/office/powerpoint/2010/main" val="2907889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D134CB-F3F1-4EEB-B74D-03F0F1B9F596}"/>
              </a:ext>
            </a:extLst>
          </p:cNvPr>
          <p:cNvSpPr>
            <a:spLocks noGrp="1"/>
          </p:cNvSpPr>
          <p:nvPr>
            <p:ph type="title"/>
          </p:nvPr>
        </p:nvSpPr>
        <p:spPr>
          <a:xfrm>
            <a:off x="117302" y="127854"/>
            <a:ext cx="8969070" cy="953027"/>
          </a:xfrm>
        </p:spPr>
        <p:txBody>
          <a:bodyPr>
            <a:noAutofit/>
          </a:bodyPr>
          <a:lstStyle/>
          <a:p>
            <a:r>
              <a:rPr lang="en-US" sz="2800" b="1" dirty="0">
                <a:solidFill>
                  <a:srgbClr val="00788A"/>
                </a:solidFill>
                <a:latin typeface="Calibri" panose="020F0502020204030204" pitchFamily="34" charset="0"/>
                <a:cs typeface="Calibri" panose="020F0502020204030204" pitchFamily="34" charset="0"/>
              </a:rPr>
              <a:t>TB Incidence Rates Among Non-U.S.–born and U.S.-born Persons by Race/Ethnicity,</a:t>
            </a:r>
            <a:r>
              <a:rPr lang="en-US" sz="2800" b="1" baseline="30000" dirty="0">
                <a:solidFill>
                  <a:srgbClr val="00788A"/>
                </a:solidFill>
                <a:latin typeface="Calibri" panose="020F0502020204030204" pitchFamily="34" charset="0"/>
                <a:cs typeface="Calibri" panose="020F0502020204030204" pitchFamily="34" charset="0"/>
              </a:rPr>
              <a:t>*</a:t>
            </a:r>
            <a:r>
              <a:rPr lang="en-US" sz="2800" b="1" dirty="0">
                <a:solidFill>
                  <a:srgbClr val="00788A"/>
                </a:solidFill>
                <a:latin typeface="Calibri" panose="020F0502020204030204" pitchFamily="34" charset="0"/>
                <a:cs typeface="Calibri" panose="020F0502020204030204" pitchFamily="34" charset="0"/>
              </a:rPr>
              <a:t> United States, 2011–2020</a:t>
            </a:r>
          </a:p>
        </p:txBody>
      </p:sp>
      <p:sp>
        <p:nvSpPr>
          <p:cNvPr id="29" name="Text Placeholder 3">
            <a:extLst>
              <a:ext uri="{FF2B5EF4-FFF2-40B4-BE49-F238E27FC236}">
                <a16:creationId xmlns:a16="http://schemas.microsoft.com/office/drawing/2014/main" id="{741DA914-AA5D-4770-A9ED-E2B3405054F8}"/>
              </a:ext>
            </a:extLst>
          </p:cNvPr>
          <p:cNvSpPr txBox="1">
            <a:spLocks/>
          </p:cNvSpPr>
          <p:nvPr/>
        </p:nvSpPr>
        <p:spPr>
          <a:xfrm>
            <a:off x="0" y="4675744"/>
            <a:ext cx="9241654" cy="476437"/>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745" marR="0" lvl="0" indent="-118745"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chemeClr val="tx1">
                    <a:lumMod val="85000"/>
                    <a:lumOff val="15000"/>
                  </a:schemeClr>
                </a:solidFill>
                <a:effectLst/>
                <a:uLnTx/>
                <a:uFillTx/>
                <a:latin typeface="Calibri"/>
                <a:cs typeface="Calibri"/>
              </a:rPr>
              <a:t>* 	All races are non-Hispanic; multiple race indicates two or more races reported for a person but does not include persons of Hispanic or Latino origin. </a:t>
            </a:r>
          </a:p>
          <a:p>
            <a:pPr marL="118745" marR="0" lvl="0" indent="-118745"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chemeClr val="tx1">
                    <a:lumMod val="85000"/>
                    <a:lumOff val="15000"/>
                  </a:schemeClr>
                </a:solidFill>
                <a:effectLst/>
                <a:uLnTx/>
                <a:uFillTx/>
                <a:latin typeface="Calibri"/>
                <a:cs typeface="Calibri"/>
              </a:rPr>
              <a:t>† Non-U.S-born American Indian/Alaska</a:t>
            </a:r>
            <a:r>
              <a:rPr lang="en-US" sz="1100" dirty="0">
                <a:solidFill>
                  <a:schemeClr val="tx1">
                    <a:lumMod val="85000"/>
                    <a:lumOff val="15000"/>
                  </a:schemeClr>
                </a:solidFill>
                <a:latin typeface="Calibri"/>
                <a:cs typeface="Calibri"/>
              </a:rPr>
              <a:t> Native</a:t>
            </a:r>
            <a:r>
              <a:rPr kumimoji="0" lang="en-US" sz="1100" b="0" i="0" u="none" strike="noStrike" kern="1200" cap="none" spc="0" normalizeH="0" baseline="0" noProof="0" dirty="0">
                <a:ln>
                  <a:noFill/>
                </a:ln>
                <a:solidFill>
                  <a:schemeClr val="tx1">
                    <a:lumMod val="85000"/>
                    <a:lumOff val="15000"/>
                  </a:schemeClr>
                </a:solidFill>
                <a:effectLst/>
                <a:uLnTx/>
                <a:uFillTx/>
                <a:latin typeface="Calibri"/>
                <a:cs typeface="Calibri"/>
              </a:rPr>
              <a:t> are not displayed because some years have zero cases, which cannot be displayed in a log-scale graph.</a:t>
            </a:r>
            <a:endParaRPr lang="en-US" sz="1100" b="0" i="0" u="none" strike="noStrike" kern="1200" cap="none" spc="0" normalizeH="0" baseline="0" noProof="0" dirty="0">
              <a:ln>
                <a:noFill/>
              </a:ln>
              <a:solidFill>
                <a:schemeClr val="tx1">
                  <a:lumMod val="85000"/>
                  <a:lumOff val="15000"/>
                </a:schemeClr>
              </a:solidFill>
              <a:effectLst/>
              <a:uLnTx/>
              <a:uFillTx/>
              <a:latin typeface="Calibri"/>
              <a:cs typeface="Calibri"/>
            </a:endParaRPr>
          </a:p>
        </p:txBody>
      </p:sp>
      <p:graphicFrame>
        <p:nvGraphicFramePr>
          <p:cNvPr id="9" name="Content Placeholder 5">
            <a:extLst>
              <a:ext uri="{FF2B5EF4-FFF2-40B4-BE49-F238E27FC236}">
                <a16:creationId xmlns:a16="http://schemas.microsoft.com/office/drawing/2014/main" id="{88FCA276-066C-4EFB-A318-37B8513FC62D}"/>
              </a:ext>
            </a:extLst>
          </p:cNvPr>
          <p:cNvGraphicFramePr>
            <a:graphicFrameLocks/>
          </p:cNvGraphicFramePr>
          <p:nvPr>
            <p:extLst>
              <p:ext uri="{D42A27DB-BD31-4B8C-83A1-F6EECF244321}">
                <p14:modId xmlns:p14="http://schemas.microsoft.com/office/powerpoint/2010/main" val="2929459488"/>
              </p:ext>
            </p:extLst>
          </p:nvPr>
        </p:nvGraphicFramePr>
        <p:xfrm>
          <a:off x="498042" y="1238014"/>
          <a:ext cx="4987431" cy="3631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a:extLst>
              <a:ext uri="{FF2B5EF4-FFF2-40B4-BE49-F238E27FC236}">
                <a16:creationId xmlns:a16="http://schemas.microsoft.com/office/drawing/2014/main" id="{4E2F52CC-945B-46C5-885E-BFA1B464261C}"/>
              </a:ext>
            </a:extLst>
          </p:cNvPr>
          <p:cNvGraphicFramePr>
            <a:graphicFrameLocks/>
          </p:cNvGraphicFramePr>
          <p:nvPr>
            <p:extLst>
              <p:ext uri="{D42A27DB-BD31-4B8C-83A1-F6EECF244321}">
                <p14:modId xmlns:p14="http://schemas.microsoft.com/office/powerpoint/2010/main" val="15959112"/>
              </p:ext>
            </p:extLst>
          </p:nvPr>
        </p:nvGraphicFramePr>
        <p:xfrm>
          <a:off x="3927149" y="1251569"/>
          <a:ext cx="5251949" cy="3634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E0AE088-0F3D-4037-9631-8E1899FCC970}"/>
              </a:ext>
            </a:extLst>
          </p:cNvPr>
          <p:cNvSpPr txBox="1"/>
          <p:nvPr/>
        </p:nvSpPr>
        <p:spPr>
          <a:xfrm>
            <a:off x="269702" y="1328623"/>
            <a:ext cx="461665" cy="2791054"/>
          </a:xfrm>
          <a:prstGeom prst="rect">
            <a:avLst/>
          </a:prstGeom>
          <a:noFill/>
        </p:spPr>
        <p:txBody>
          <a:bodyPr vert="vert270"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rPr>
              <a:t>Cases per 100,000 Persons</a:t>
            </a:r>
          </a:p>
        </p:txBody>
      </p:sp>
      <p:sp>
        <p:nvSpPr>
          <p:cNvPr id="12" name="TextBox 11">
            <a:extLst>
              <a:ext uri="{FF2B5EF4-FFF2-40B4-BE49-F238E27FC236}">
                <a16:creationId xmlns:a16="http://schemas.microsoft.com/office/drawing/2014/main" id="{518B4B01-1B84-42ED-9185-D501C0C1A496}"/>
              </a:ext>
            </a:extLst>
          </p:cNvPr>
          <p:cNvSpPr txBox="1"/>
          <p:nvPr/>
        </p:nvSpPr>
        <p:spPr>
          <a:xfrm>
            <a:off x="5266277" y="1252416"/>
            <a:ext cx="1130694" cy="369332"/>
          </a:xfrm>
          <a:prstGeom prst="rect">
            <a:avLst/>
          </a:prstGeom>
        </p:spPr>
        <p:txBody>
          <a:bodyPr wrap="none" lIns="91440" tIns="45720" rIns="91440" bIns="45720" rtlCol="0" anchor="t">
            <a:spAutoFit/>
          </a:bodyPr>
          <a:lstStyle/>
          <a:p>
            <a:pPr>
              <a:buFont typeface="Arial" pitchFamily="34" charset="0"/>
              <a:buNone/>
            </a:pPr>
            <a:r>
              <a:rPr lang="en-US" b="1" dirty="0">
                <a:solidFill>
                  <a:schemeClr val="tx1">
                    <a:lumMod val="85000"/>
                    <a:lumOff val="15000"/>
                  </a:schemeClr>
                </a:solidFill>
                <a:latin typeface="Calibri"/>
                <a:cs typeface="Calibri"/>
              </a:rPr>
              <a:t>U.S.</a:t>
            </a:r>
            <a:r>
              <a:rPr lang="en-US" b="1" dirty="0">
                <a:solidFill>
                  <a:schemeClr val="tx1">
                    <a:lumMod val="85000"/>
                    <a:lumOff val="15000"/>
                  </a:schemeClr>
                </a:solidFill>
                <a:latin typeface="Segoe UI" panose="020B0502040204020203" pitchFamily="34" charset="0"/>
                <a:cs typeface="Segoe UI" panose="020B0502040204020203" pitchFamily="34" charset="0"/>
              </a:rPr>
              <a:t>–</a:t>
            </a:r>
            <a:r>
              <a:rPr lang="en-US" b="1" dirty="0">
                <a:solidFill>
                  <a:schemeClr val="tx1">
                    <a:lumMod val="85000"/>
                    <a:lumOff val="15000"/>
                  </a:schemeClr>
                </a:solidFill>
                <a:latin typeface="Calibri"/>
                <a:cs typeface="Calibri"/>
              </a:rPr>
              <a:t>born</a:t>
            </a:r>
            <a:endParaRPr lang="en-US" b="1" dirty="0">
              <a:solidFill>
                <a:schemeClr val="tx1">
                  <a:lumMod val="85000"/>
                  <a:lumOff val="15000"/>
                </a:schemeClr>
              </a:solidFill>
              <a:latin typeface="Calibri" panose="020F0502020204030204" pitchFamily="34" charset="0"/>
              <a:cs typeface="Calibri"/>
            </a:endParaRPr>
          </a:p>
        </p:txBody>
      </p:sp>
      <p:sp>
        <p:nvSpPr>
          <p:cNvPr id="13" name="TextBox 12">
            <a:extLst>
              <a:ext uri="{FF2B5EF4-FFF2-40B4-BE49-F238E27FC236}">
                <a16:creationId xmlns:a16="http://schemas.microsoft.com/office/drawing/2014/main" id="{431BB2CB-553F-4D11-BFDC-B9A5666DF89C}"/>
              </a:ext>
            </a:extLst>
          </p:cNvPr>
          <p:cNvSpPr txBox="1"/>
          <p:nvPr/>
        </p:nvSpPr>
        <p:spPr>
          <a:xfrm>
            <a:off x="1878031" y="1252416"/>
            <a:ext cx="1715791" cy="369332"/>
          </a:xfrm>
          <a:prstGeom prst="rect">
            <a:avLst/>
          </a:prstGeom>
        </p:spPr>
        <p:txBody>
          <a:bodyPr wrap="none" lIns="91440" tIns="45720" rIns="91440" bIns="45720" rtlCol="0" anchor="t">
            <a:spAutoFit/>
          </a:bodyPr>
          <a:lstStyle/>
          <a:p>
            <a:pPr>
              <a:buFont typeface="Arial" pitchFamily="34" charset="0"/>
              <a:buNone/>
            </a:pPr>
            <a:r>
              <a:rPr lang="en-US" b="1" dirty="0">
                <a:solidFill>
                  <a:schemeClr val="tx1">
                    <a:lumMod val="85000"/>
                    <a:lumOff val="15000"/>
                  </a:schemeClr>
                </a:solidFill>
                <a:latin typeface="Calibri"/>
                <a:cs typeface="Calibri"/>
              </a:rPr>
              <a:t>Non-U.S.–born†</a:t>
            </a:r>
            <a:endParaRPr lang="en-US" b="1" dirty="0">
              <a:solidFill>
                <a:schemeClr val="tx1">
                  <a:lumMod val="85000"/>
                  <a:lumOff val="15000"/>
                </a:schemeClr>
              </a:solidFill>
              <a:latin typeface="Calibri" panose="020F0502020204030204" pitchFamily="34" charset="0"/>
              <a:cs typeface="Calibri"/>
            </a:endParaRPr>
          </a:p>
        </p:txBody>
      </p:sp>
    </p:spTree>
    <p:extLst>
      <p:ext uri="{BB962C8B-B14F-4D97-AF65-F5344CB8AC3E}">
        <p14:creationId xmlns:p14="http://schemas.microsoft.com/office/powerpoint/2010/main" val="21086518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TB Cases by Origin and Race/Ethnicity,</a:t>
            </a:r>
            <a:r>
              <a:rPr lang="en-US" baseline="30000" dirty="0"/>
              <a:t>*</a:t>
            </a:r>
            <a:r>
              <a:rPr lang="en-US" dirty="0"/>
              <a:t> </a:t>
            </a:r>
            <a:br>
              <a:rPr lang="en-US" dirty="0"/>
            </a:br>
            <a:r>
              <a:rPr lang="en-US" dirty="0"/>
              <a:t>United States, 2020</a:t>
            </a:r>
            <a:r>
              <a:rPr lang="en-US" baseline="30000" dirty="0"/>
              <a:t>†</a:t>
            </a:r>
          </a:p>
        </p:txBody>
      </p:sp>
      <p:sp>
        <p:nvSpPr>
          <p:cNvPr id="4" name="Text Box 75"/>
          <p:cNvSpPr txBox="1">
            <a:spLocks noChangeArrowheads="1"/>
          </p:cNvSpPr>
          <p:nvPr/>
        </p:nvSpPr>
        <p:spPr bwMode="auto">
          <a:xfrm>
            <a:off x="678487" y="943594"/>
            <a:ext cx="2658099" cy="707886"/>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Non-U.S.–born persons</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(N=5,127)</a:t>
            </a:r>
            <a:r>
              <a:rPr lang="en-US" sz="1600" b="1" baseline="30000" dirty="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5" name="Text Box 75"/>
          <p:cNvSpPr txBox="1">
            <a:spLocks noChangeArrowheads="1"/>
          </p:cNvSpPr>
          <p:nvPr/>
        </p:nvSpPr>
        <p:spPr bwMode="auto">
          <a:xfrm>
            <a:off x="6131592" y="955201"/>
            <a:ext cx="2143536" cy="707886"/>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(N=2,018)</a:t>
            </a:r>
          </a:p>
        </p:txBody>
      </p:sp>
      <p:sp>
        <p:nvSpPr>
          <p:cNvPr id="8" name="Text Placeholder 3"/>
          <p:cNvSpPr txBox="1">
            <a:spLocks/>
          </p:cNvSpPr>
          <p:nvPr/>
        </p:nvSpPr>
        <p:spPr>
          <a:xfrm>
            <a:off x="0" y="4590202"/>
            <a:ext cx="9144000" cy="4494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spcBef>
                <a:spcPts val="0"/>
              </a:spcBef>
              <a:buNone/>
            </a:pPr>
            <a:r>
              <a:rPr lang="en-US" sz="1100" dirty="0">
                <a:solidFill>
                  <a:srgbClr val="3F3F3F"/>
                </a:solidFill>
                <a:latin typeface="Calibri" panose="020F0502020204030204" pitchFamily="34" charset="0"/>
              </a:rPr>
              <a:t>* 	All races are non-Hispanic; multiple race indicates two or more races reported for a person but does not include persons of Hispanic or Latino origin.</a:t>
            </a:r>
          </a:p>
          <a:p>
            <a:pPr marL="119063" indent="-119063">
              <a:spcBef>
                <a:spcPts val="0"/>
              </a:spcBef>
              <a:buNone/>
            </a:pPr>
            <a:r>
              <a:rPr lang="en-US" sz="1100" baseline="30000" dirty="0">
                <a:solidFill>
                  <a:srgbClr val="3F3F3F"/>
                </a:solidFill>
                <a:latin typeface="Calibri" panose="020F0502020204030204" pitchFamily="34" charset="0"/>
              </a:rPr>
              <a:t>† </a:t>
            </a:r>
            <a:r>
              <a:rPr lang="en-US" sz="1100" dirty="0">
                <a:solidFill>
                  <a:srgbClr val="3F3F3F"/>
                </a:solidFill>
                <a:latin typeface="Calibri" panose="020F0502020204030204" pitchFamily="34" charset="0"/>
              </a:rPr>
              <a:t>	Percentages are rounded. Percentages of unknowns/missing are &lt;1% and are not displayed in graphs.</a:t>
            </a:r>
          </a:p>
        </p:txBody>
      </p:sp>
      <p:grpSp>
        <p:nvGrpSpPr>
          <p:cNvPr id="9" name="Group 8"/>
          <p:cNvGrpSpPr/>
          <p:nvPr/>
        </p:nvGrpSpPr>
        <p:grpSpPr>
          <a:xfrm>
            <a:off x="104758" y="1483631"/>
            <a:ext cx="8998651" cy="3063501"/>
            <a:chOff x="40680" y="1457121"/>
            <a:chExt cx="9127727" cy="3063501"/>
          </a:xfrm>
        </p:grpSpPr>
        <p:graphicFrame>
          <p:nvGraphicFramePr>
            <p:cNvPr id="7" name="Chart 6"/>
            <p:cNvGraphicFramePr/>
            <p:nvPr>
              <p:extLst>
                <p:ext uri="{D42A27DB-BD31-4B8C-83A1-F6EECF244321}">
                  <p14:modId xmlns:p14="http://schemas.microsoft.com/office/powerpoint/2010/main" val="1127922238"/>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390697" y="3179895"/>
              <a:ext cx="2362607"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DD766"/>
                  </a:solidFill>
                  <a:latin typeface="Calibri" panose="020F0502020204030204" pitchFamily="34" charset="0"/>
                  <a:cs typeface="Calibri" panose="020F0502020204030204" pitchFamily="34" charset="0"/>
                </a:rPr>
                <a:t>Native Hawaiian/ Other Pacific Islander</a:t>
              </a:r>
            </a:p>
          </p:txBody>
        </p:sp>
        <p:sp>
          <p:nvSpPr>
            <p:cNvPr id="10" name="Rectangle 9"/>
            <p:cNvSpPr/>
            <p:nvPr/>
          </p:nvSpPr>
          <p:spPr>
            <a:xfrm>
              <a:off x="3483561" y="4014174"/>
              <a:ext cx="2164491"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C860"/>
                  </a:solidFill>
                  <a:latin typeface="Calibri" panose="020F0502020204030204" pitchFamily="34" charset="0"/>
                  <a:cs typeface="Calibri" panose="020F0502020204030204" pitchFamily="34" charset="0"/>
                </a:rPr>
                <a:t>American Indian/ Alaska Native</a:t>
              </a:r>
            </a:p>
          </p:txBody>
        </p:sp>
        <p:sp>
          <p:nvSpPr>
            <p:cNvPr id="11" name="Rectangle 10"/>
            <p:cNvSpPr/>
            <p:nvPr/>
          </p:nvSpPr>
          <p:spPr>
            <a:xfrm>
              <a:off x="3600667" y="370605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Calibri" panose="020F0502020204030204" pitchFamily="34" charset="0"/>
                  <a:cs typeface="Calibri" panose="020F0502020204030204" pitchFamily="34" charset="0"/>
                </a:rPr>
                <a:t>Multiple Race</a:t>
              </a:r>
            </a:p>
          </p:txBody>
        </p:sp>
        <p:sp>
          <p:nvSpPr>
            <p:cNvPr id="12" name="Rectangle 11"/>
            <p:cNvSpPr/>
            <p:nvPr/>
          </p:nvSpPr>
          <p:spPr>
            <a:xfrm>
              <a:off x="3600666" y="288233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13" name="Rectangle 12"/>
            <p:cNvSpPr/>
            <p:nvPr/>
          </p:nvSpPr>
          <p:spPr>
            <a:xfrm>
              <a:off x="3600665" y="205946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4" name="Rectangle 13"/>
            <p:cNvSpPr/>
            <p:nvPr/>
          </p:nvSpPr>
          <p:spPr>
            <a:xfrm>
              <a:off x="3600666" y="2350564"/>
              <a:ext cx="1930277" cy="473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t>
              </a:r>
            </a:p>
            <a:p>
              <a:pPr algn="ctr"/>
              <a:r>
                <a:rPr lang="en-US" b="1" dirty="0">
                  <a:solidFill>
                    <a:srgbClr val="EA865A"/>
                  </a:solidFill>
                  <a:latin typeface="Calibri" panose="020F0502020204030204" pitchFamily="34" charset="0"/>
                  <a:cs typeface="Calibri" panose="020F0502020204030204" pitchFamily="34" charset="0"/>
                </a:rPr>
                <a:t>African American</a:t>
              </a:r>
            </a:p>
          </p:txBody>
        </p:sp>
        <p:sp>
          <p:nvSpPr>
            <p:cNvPr id="15" name="Rectangle 14"/>
            <p:cNvSpPr/>
            <p:nvPr/>
          </p:nvSpPr>
          <p:spPr>
            <a:xfrm>
              <a:off x="3600666"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888067694"/>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6B1EDB8F-85EB-4D7D-BC55-B5ED513AE605}"/>
              </a:ext>
            </a:extLst>
          </p:cNvPr>
          <p:cNvSpPr txBox="1"/>
          <p:nvPr/>
        </p:nvSpPr>
        <p:spPr>
          <a:xfrm>
            <a:off x="3091873" y="4106597"/>
            <a:ext cx="470000" cy="369332"/>
          </a:xfrm>
          <a:prstGeom prst="rect">
            <a:avLst/>
          </a:prstGeom>
        </p:spPr>
        <p:txBody>
          <a:bodyPr wrap="none" rtlCol="0">
            <a:spAutoFit/>
          </a:bodyPr>
          <a:lstStyle/>
          <a:p>
            <a:pPr>
              <a:buFont typeface="Arial" pitchFamily="34" charset="0"/>
              <a:buNone/>
            </a:pPr>
            <a:r>
              <a:rPr lang="en-US" b="1" dirty="0">
                <a:solidFill>
                  <a:schemeClr val="tx1">
                    <a:lumMod val="85000"/>
                    <a:lumOff val="15000"/>
                  </a:schemeClr>
                </a:solidFill>
                <a:latin typeface="Calibri" panose="020F0502020204030204" pitchFamily="34" charset="0"/>
              </a:rPr>
              <a:t>0%</a:t>
            </a:r>
          </a:p>
        </p:txBody>
      </p:sp>
    </p:spTree>
    <p:extLst>
      <p:ext uri="{BB962C8B-B14F-4D97-AF65-F5344CB8AC3E}">
        <p14:creationId xmlns:p14="http://schemas.microsoft.com/office/powerpoint/2010/main" val="10263396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TB Cases by Origin and Race/Ethnicity,</a:t>
            </a:r>
            <a:r>
              <a:rPr lang="en-US" baseline="30000" dirty="0"/>
              <a:t>*</a:t>
            </a:r>
            <a:r>
              <a:rPr lang="en-US" dirty="0"/>
              <a:t> United States, 2020</a:t>
            </a:r>
            <a:r>
              <a:rPr lang="en-US" baseline="30000" dirty="0"/>
              <a:t>†</a:t>
            </a:r>
            <a:endParaRPr lang="en-US" dirty="0"/>
          </a:p>
        </p:txBody>
      </p:sp>
      <p:sp>
        <p:nvSpPr>
          <p:cNvPr id="4" name="Text Box 75"/>
          <p:cNvSpPr txBox="1">
            <a:spLocks noChangeArrowheads="1"/>
          </p:cNvSpPr>
          <p:nvPr/>
        </p:nvSpPr>
        <p:spPr bwMode="auto">
          <a:xfrm>
            <a:off x="612781" y="906252"/>
            <a:ext cx="2743059" cy="913070"/>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Non-U.S.–born persons</a:t>
            </a:r>
            <a:r>
              <a:rPr lang="en-US" sz="2000" b="1" baseline="30000" dirty="0">
                <a:solidFill>
                  <a:schemeClr val="tx1">
                    <a:lumMod val="85000"/>
                    <a:lumOff val="15000"/>
                  </a:schemeClr>
                </a:solidFill>
                <a:latin typeface="Calibri" panose="020F0502020204030204" pitchFamily="34" charset="0"/>
                <a:cs typeface="Calibri" panose="020F0502020204030204" pitchFamily="34" charset="0"/>
              </a:rPr>
              <a:t>§</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(N=5,127)</a:t>
            </a:r>
            <a:r>
              <a:rPr lang="en-US" sz="2000" baseline="30000" dirty="0">
                <a:solidFill>
                  <a:schemeClr val="tx1">
                    <a:lumMod val="85000"/>
                    <a:lumOff val="15000"/>
                  </a:schemeClr>
                </a:solidFill>
                <a:latin typeface="Calibri" panose="020F0502020204030204" pitchFamily="34" charset="0"/>
                <a:cs typeface="Calibri" panose="020F0502020204030204" pitchFamily="34" charset="0"/>
              </a:rPr>
              <a:t> </a:t>
            </a:r>
          </a:p>
          <a:p>
            <a:pPr algn="ctr"/>
            <a:endParaRPr lang="en-US" sz="2000" b="1" baseline="30000" dirty="0">
              <a:solidFill>
                <a:srgbClr val="3F3F3F"/>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6147254" y="906252"/>
            <a:ext cx="2085827" cy="707886"/>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U.S.-born persons</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(N=2,018)</a:t>
            </a:r>
          </a:p>
        </p:txBody>
      </p:sp>
      <p:sp>
        <p:nvSpPr>
          <p:cNvPr id="8" name="Text Placeholder 3"/>
          <p:cNvSpPr txBox="1">
            <a:spLocks/>
          </p:cNvSpPr>
          <p:nvPr/>
        </p:nvSpPr>
        <p:spPr>
          <a:xfrm>
            <a:off x="0" y="4503557"/>
            <a:ext cx="9144000" cy="7085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spcBef>
                <a:spcPts val="0"/>
              </a:spcBef>
              <a:buNone/>
            </a:pPr>
            <a:r>
              <a:rPr lang="en-US" sz="1100" dirty="0">
                <a:solidFill>
                  <a:schemeClr val="tx1">
                    <a:lumMod val="85000"/>
                    <a:lumOff val="15000"/>
                  </a:schemeClr>
                </a:solidFill>
                <a:latin typeface="Calibri" panose="020F0502020204030204" pitchFamily="34" charset="0"/>
              </a:rPr>
              <a:t>* 	All races are non-Hispanic; multiple race indicates two or more races reported for a person but does not include persons of Hispanic or Latino origin.</a:t>
            </a:r>
          </a:p>
          <a:p>
            <a:pPr marL="119063" indent="-119063">
              <a:spcBef>
                <a:spcPts val="0"/>
              </a:spcBef>
              <a:buNone/>
            </a:pPr>
            <a:r>
              <a:rPr lang="en-US" sz="1100" baseline="30000" dirty="0">
                <a:solidFill>
                  <a:schemeClr val="tx1">
                    <a:lumMod val="85000"/>
                    <a:lumOff val="15000"/>
                  </a:schemeClr>
                </a:solidFill>
                <a:latin typeface="Calibri" panose="020F0502020204030204" pitchFamily="34" charset="0"/>
              </a:rPr>
              <a:t>† </a:t>
            </a:r>
            <a:r>
              <a:rPr lang="en-US" sz="1100" dirty="0">
                <a:solidFill>
                  <a:schemeClr val="tx1">
                    <a:lumMod val="85000"/>
                    <a:lumOff val="15000"/>
                  </a:schemeClr>
                </a:solidFill>
                <a:latin typeface="Calibri" panose="020F0502020204030204" pitchFamily="34" charset="0"/>
              </a:rPr>
              <a:t>	Percentages are rounded. Percentages of unknowns/missing are &lt;1% and are not displayed in graphs.</a:t>
            </a:r>
          </a:p>
          <a:p>
            <a:pPr marL="119063" indent="-119063">
              <a:spcBef>
                <a:spcPts val="0"/>
              </a:spcBef>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	American Indian/Alaska Native accounted for no cases among non-U.S.–born persons (not visible).</a:t>
            </a:r>
          </a:p>
        </p:txBody>
      </p:sp>
      <p:grpSp>
        <p:nvGrpSpPr>
          <p:cNvPr id="9" name="Group 8"/>
          <p:cNvGrpSpPr/>
          <p:nvPr/>
        </p:nvGrpSpPr>
        <p:grpSpPr>
          <a:xfrm>
            <a:off x="-563671" y="1439531"/>
            <a:ext cx="9707670" cy="3497990"/>
            <a:chOff x="-245024" y="1636596"/>
            <a:chExt cx="9454603" cy="3038451"/>
          </a:xfrm>
        </p:grpSpPr>
        <p:graphicFrame>
          <p:nvGraphicFramePr>
            <p:cNvPr id="7" name="Chart 6"/>
            <p:cNvGraphicFramePr/>
            <p:nvPr>
              <p:extLst>
                <p:ext uri="{D42A27DB-BD31-4B8C-83A1-F6EECF244321}">
                  <p14:modId xmlns:p14="http://schemas.microsoft.com/office/powerpoint/2010/main" val="1228700808"/>
                </p:ext>
              </p:extLst>
            </p:nvPr>
          </p:nvGraphicFramePr>
          <p:xfrm>
            <a:off x="5403788" y="1636596"/>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640379" y="3259461"/>
              <a:ext cx="2232774" cy="453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DD766"/>
                  </a:solidFill>
                  <a:latin typeface="Calibri" panose="020F0502020204030204" pitchFamily="34" charset="0"/>
                  <a:cs typeface="Calibri" panose="020F0502020204030204" pitchFamily="34" charset="0"/>
                </a:rPr>
                <a:t>Native Hawaiian/ </a:t>
              </a:r>
            </a:p>
            <a:p>
              <a:pPr algn="ctr"/>
              <a:r>
                <a:rPr lang="en-US" b="1" dirty="0">
                  <a:solidFill>
                    <a:srgbClr val="9DD766"/>
                  </a:solidFill>
                  <a:latin typeface="Calibri" panose="020F0502020204030204" pitchFamily="34" charset="0"/>
                  <a:cs typeface="Calibri" panose="020F0502020204030204" pitchFamily="34" charset="0"/>
                </a:rPr>
                <a:t>Other Pacific Islander</a:t>
              </a:r>
            </a:p>
          </p:txBody>
        </p:sp>
        <p:sp>
          <p:nvSpPr>
            <p:cNvPr id="10" name="Rectangle 9"/>
            <p:cNvSpPr/>
            <p:nvPr/>
          </p:nvSpPr>
          <p:spPr>
            <a:xfrm>
              <a:off x="3791627" y="3858291"/>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C860"/>
                  </a:solidFill>
                  <a:latin typeface="Calibri" panose="020F0502020204030204" pitchFamily="34" charset="0"/>
                  <a:cs typeface="Calibri" panose="020F0502020204030204" pitchFamily="34" charset="0"/>
                </a:rPr>
                <a:t>American Indian/ Alaska Native</a:t>
              </a:r>
              <a:r>
                <a:rPr lang="en-US" baseline="30000" dirty="0">
                  <a:solidFill>
                    <a:srgbClr val="F7C860"/>
                  </a:solidFill>
                  <a:latin typeface="Calibri" panose="020F0502020204030204" pitchFamily="34" charset="0"/>
                </a:rPr>
                <a:t>§</a:t>
              </a:r>
              <a:endParaRPr lang="en-US" b="1" dirty="0">
                <a:solidFill>
                  <a:srgbClr val="F7C860"/>
                </a:solidFill>
                <a:latin typeface="Calibri" panose="020F0502020204030204" pitchFamily="34" charset="0"/>
                <a:cs typeface="Calibri" panose="020F0502020204030204" pitchFamily="34" charset="0"/>
              </a:endParaRPr>
            </a:p>
          </p:txBody>
        </p:sp>
        <p:sp>
          <p:nvSpPr>
            <p:cNvPr id="11" name="Rectangle 10"/>
            <p:cNvSpPr/>
            <p:nvPr/>
          </p:nvSpPr>
          <p:spPr>
            <a:xfrm>
              <a:off x="3756157" y="2994654"/>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Calibri" panose="020F0502020204030204" pitchFamily="34" charset="0"/>
                  <a:cs typeface="Calibri" panose="020F0502020204030204" pitchFamily="34" charset="0"/>
                </a:rPr>
                <a:t>Multiple Race</a:t>
              </a:r>
            </a:p>
          </p:txBody>
        </p:sp>
        <p:sp>
          <p:nvSpPr>
            <p:cNvPr id="12" name="Rectangle 11"/>
            <p:cNvSpPr/>
            <p:nvPr/>
          </p:nvSpPr>
          <p:spPr>
            <a:xfrm>
              <a:off x="3791627" y="2732032"/>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13" name="Rectangle 12"/>
            <p:cNvSpPr/>
            <p:nvPr/>
          </p:nvSpPr>
          <p:spPr>
            <a:xfrm>
              <a:off x="3791627" y="198189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4" name="Rectangle 13"/>
            <p:cNvSpPr/>
            <p:nvPr/>
          </p:nvSpPr>
          <p:spPr>
            <a:xfrm>
              <a:off x="3756157" y="2363063"/>
              <a:ext cx="2001218" cy="239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Black/African American</a:t>
              </a:r>
            </a:p>
          </p:txBody>
        </p:sp>
        <p:sp>
          <p:nvSpPr>
            <p:cNvPr id="15" name="Rectangle 14"/>
            <p:cNvSpPr/>
            <p:nvPr/>
          </p:nvSpPr>
          <p:spPr>
            <a:xfrm>
              <a:off x="3791627" y="1739039"/>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3081237148"/>
                </p:ext>
              </p:extLst>
            </p:nvPr>
          </p:nvGraphicFramePr>
          <p:xfrm>
            <a:off x="-245024" y="1667374"/>
            <a:ext cx="4354768" cy="300767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2502869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7" y="225578"/>
            <a:ext cx="8229605" cy="857250"/>
          </a:xfrm>
        </p:spPr>
        <p:txBody>
          <a:bodyPr/>
          <a:lstStyle/>
          <a:p>
            <a:pPr algn="ctr"/>
            <a:r>
              <a:rPr lang="en-US" dirty="0">
                <a:cs typeface="Arial" charset="0"/>
              </a:rPr>
              <a:t>TB Cases and Incidence Rates,</a:t>
            </a:r>
            <a:br>
              <a:rPr lang="en-US" dirty="0">
                <a:cs typeface="Arial" charset="0"/>
              </a:rPr>
            </a:br>
            <a:r>
              <a:rPr lang="en-US" dirty="0">
                <a:cs typeface="Arial" charset="0"/>
              </a:rPr>
              <a:t>United States, 1993–2020</a:t>
            </a:r>
            <a:endParaRPr lang="en-US" dirty="0"/>
          </a:p>
        </p:txBody>
      </p:sp>
      <p:graphicFrame>
        <p:nvGraphicFramePr>
          <p:cNvPr id="7" name="Chart 6"/>
          <p:cNvGraphicFramePr/>
          <p:nvPr>
            <p:extLst>
              <p:ext uri="{D42A27DB-BD31-4B8C-83A1-F6EECF244321}">
                <p14:modId xmlns:p14="http://schemas.microsoft.com/office/powerpoint/2010/main" val="4249315394"/>
              </p:ext>
            </p:extLst>
          </p:nvPr>
        </p:nvGraphicFramePr>
        <p:xfrm>
          <a:off x="125505" y="654203"/>
          <a:ext cx="8892989" cy="43861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5F43CF2-DB0C-4882-B9C9-EDC085801F32}"/>
              </a:ext>
            </a:extLst>
          </p:cNvPr>
          <p:cNvSpPr txBox="1"/>
          <p:nvPr/>
        </p:nvSpPr>
        <p:spPr>
          <a:xfrm rot="16200000">
            <a:off x="6944625" y="2718546"/>
            <a:ext cx="3998641"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Cases per 100,000 persons</a:t>
            </a:r>
          </a:p>
        </p:txBody>
      </p:sp>
      <p:sp>
        <p:nvSpPr>
          <p:cNvPr id="5" name="TextBox 4">
            <a:extLst>
              <a:ext uri="{FF2B5EF4-FFF2-40B4-BE49-F238E27FC236}">
                <a16:creationId xmlns:a16="http://schemas.microsoft.com/office/drawing/2014/main" id="{A4BD19B4-0F75-4488-A99B-9CD79FFE8B8F}"/>
              </a:ext>
            </a:extLst>
          </p:cNvPr>
          <p:cNvSpPr txBox="1"/>
          <p:nvPr/>
        </p:nvSpPr>
        <p:spPr>
          <a:xfrm rot="16200000">
            <a:off x="-1800779" y="2453469"/>
            <a:ext cx="3998641"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spTree>
    <p:extLst>
      <p:ext uri="{BB962C8B-B14F-4D97-AF65-F5344CB8AC3E}">
        <p14:creationId xmlns:p14="http://schemas.microsoft.com/office/powerpoint/2010/main" val="1497594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pPr algn="ctr"/>
            <a:r>
              <a:rPr lang="en-US" dirty="0">
                <a:latin typeface="Calibri"/>
                <a:cs typeface="Calibri"/>
              </a:rPr>
              <a:t>TB Incidence Rates</a:t>
            </a:r>
            <a:r>
              <a:rPr lang="en-US" baseline="30000" dirty="0">
                <a:latin typeface="Calibri"/>
                <a:cs typeface="Calibri"/>
              </a:rPr>
              <a:t>*</a:t>
            </a:r>
            <a:r>
              <a:rPr lang="en-US" dirty="0">
                <a:latin typeface="Calibri"/>
                <a:cs typeface="Calibri"/>
              </a:rPr>
              <a:t> by Origin and Race/Ethnicity,</a:t>
            </a:r>
            <a:r>
              <a:rPr lang="en-US" baseline="30000" dirty="0">
                <a:latin typeface="Calibri"/>
                <a:cs typeface="Calibri"/>
              </a:rPr>
              <a:t>†</a:t>
            </a:r>
            <a:r>
              <a:rPr lang="en-US" dirty="0">
                <a:latin typeface="Calibri"/>
                <a:cs typeface="Calibri"/>
              </a:rPr>
              <a:t> </a:t>
            </a:r>
            <a:br>
              <a:rPr lang="en-US" dirty="0">
                <a:latin typeface="Calibri"/>
                <a:cs typeface="Calibri"/>
              </a:rPr>
            </a:br>
            <a:r>
              <a:rPr lang="en-US" dirty="0">
                <a:latin typeface="Calibri"/>
                <a:cs typeface="Calibri"/>
              </a:rPr>
              <a:t>United States, 2020</a:t>
            </a:r>
          </a:p>
        </p:txBody>
      </p:sp>
      <p:sp>
        <p:nvSpPr>
          <p:cNvPr id="4" name="Text Box 75"/>
          <p:cNvSpPr txBox="1">
            <a:spLocks noChangeArrowheads="1"/>
          </p:cNvSpPr>
          <p:nvPr/>
        </p:nvSpPr>
        <p:spPr bwMode="auto">
          <a:xfrm>
            <a:off x="607153" y="943594"/>
            <a:ext cx="2800768" cy="707886"/>
          </a:xfrm>
          <a:prstGeom prst="rect">
            <a:avLst/>
          </a:prstGeom>
          <a:noFill/>
          <a:ln w="9525">
            <a:noFill/>
            <a:miter lim="800000"/>
            <a:headEnd/>
            <a:tailEnd/>
          </a:ln>
          <a:effectLst/>
        </p:spPr>
        <p:txBody>
          <a:bodyPr wrap="none" lIns="91440" tIns="45720" rIns="91440" bIns="45720" anchor="t">
            <a:spAutoFit/>
          </a:bodyPr>
          <a:lstStyle/>
          <a:p>
            <a:pPr algn="ctr"/>
            <a:r>
              <a:rPr lang="en-US" sz="2000" b="1" dirty="0">
                <a:solidFill>
                  <a:schemeClr val="tx1">
                    <a:lumMod val="85000"/>
                    <a:lumOff val="15000"/>
                  </a:schemeClr>
                </a:solidFill>
                <a:latin typeface="Calibri"/>
                <a:cs typeface="Calibri"/>
              </a:rPr>
              <a:t>Non-U.S.–born persons </a:t>
            </a:r>
            <a:endParaRPr lang="en-US" sz="2000" b="1" dirty="0">
              <a:solidFill>
                <a:schemeClr val="tx1">
                  <a:lumMod val="85000"/>
                  <a:lumOff val="15000"/>
                </a:schemeClr>
              </a:solidFill>
              <a:latin typeface="Calibri" panose="020F0502020204030204" pitchFamily="34" charset="0"/>
              <a:cs typeface="Calibri" panose="020F0502020204030204" pitchFamily="34" charset="0"/>
            </a:endParaRPr>
          </a:p>
          <a:p>
            <a:pPr algn="ctr"/>
            <a:r>
              <a:rPr lang="en-US" sz="2000" dirty="0">
                <a:solidFill>
                  <a:schemeClr val="tx1">
                    <a:lumMod val="85000"/>
                    <a:lumOff val="15000"/>
                  </a:schemeClr>
                </a:solidFill>
                <a:latin typeface="Calibri"/>
                <a:cs typeface="Calibri"/>
              </a:rPr>
              <a:t>(N=5,127)</a:t>
            </a:r>
            <a:r>
              <a:rPr lang="en-US" sz="2000" baseline="30000" dirty="0">
                <a:solidFill>
                  <a:schemeClr val="tx1">
                    <a:lumMod val="85000"/>
                    <a:lumOff val="15000"/>
                  </a:schemeClr>
                </a:solidFill>
                <a:latin typeface="Calibri"/>
                <a:cs typeface="Calibri"/>
              </a:rPr>
              <a:t> </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6131592" y="955201"/>
            <a:ext cx="2143536" cy="707886"/>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000" dirty="0">
                <a:solidFill>
                  <a:schemeClr val="tx1">
                    <a:lumMod val="85000"/>
                    <a:lumOff val="15000"/>
                  </a:schemeClr>
                </a:solidFill>
                <a:latin typeface="Calibri" panose="020F0502020204030204" pitchFamily="34" charset="0"/>
                <a:cs typeface="Calibri" panose="020F0502020204030204" pitchFamily="34" charset="0"/>
              </a:rPr>
              <a:t>(N=2,018)</a:t>
            </a:r>
          </a:p>
        </p:txBody>
      </p:sp>
      <p:sp>
        <p:nvSpPr>
          <p:cNvPr id="8" name="Text Placeholder 3"/>
          <p:cNvSpPr txBox="1">
            <a:spLocks/>
          </p:cNvSpPr>
          <p:nvPr/>
        </p:nvSpPr>
        <p:spPr>
          <a:xfrm>
            <a:off x="0" y="4642848"/>
            <a:ext cx="9144000" cy="243080"/>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745" indent="-118745">
              <a:spcBef>
                <a:spcPts val="0"/>
              </a:spcBef>
              <a:buNone/>
            </a:pPr>
            <a:r>
              <a:rPr lang="en-US" sz="1100" baseline="30000" dirty="0">
                <a:solidFill>
                  <a:schemeClr val="tx1">
                    <a:lumMod val="85000"/>
                    <a:lumOff val="15000"/>
                  </a:schemeClr>
                </a:solidFill>
                <a:latin typeface="Calibri"/>
                <a:cs typeface="Calibri"/>
              </a:rPr>
              <a:t>*</a:t>
            </a:r>
            <a:r>
              <a:rPr lang="en-US" sz="1100" dirty="0">
                <a:solidFill>
                  <a:schemeClr val="tx1">
                    <a:lumMod val="85000"/>
                    <a:lumOff val="15000"/>
                  </a:schemeClr>
                </a:solidFill>
                <a:latin typeface="Calibri"/>
                <a:cs typeface="Calibri"/>
              </a:rPr>
              <a:t>Cases per 100,000 persons</a:t>
            </a:r>
          </a:p>
          <a:p>
            <a:pPr marL="118745" indent="-118745">
              <a:spcBef>
                <a:spcPts val="0"/>
              </a:spcBef>
              <a:buNone/>
            </a:pPr>
            <a:r>
              <a:rPr lang="en-US" sz="1100" baseline="30000" dirty="0">
                <a:solidFill>
                  <a:schemeClr val="tx1">
                    <a:lumMod val="85000"/>
                    <a:lumOff val="15000"/>
                  </a:schemeClr>
                </a:solidFill>
                <a:latin typeface="Calibri"/>
                <a:cs typeface="Calibri"/>
              </a:rPr>
              <a:t>†</a:t>
            </a:r>
            <a:r>
              <a:rPr lang="en-US" sz="1100" dirty="0">
                <a:solidFill>
                  <a:schemeClr val="tx1">
                    <a:lumMod val="85000"/>
                    <a:lumOff val="15000"/>
                  </a:schemeClr>
                </a:solidFill>
                <a:latin typeface="Calibri"/>
                <a:cs typeface="Calibri"/>
              </a:rPr>
              <a:t>All races are non-Hispanic; multiple race indicates two or more races reported for a person but does not include persons of Hispanic/Latino origin.</a:t>
            </a:r>
            <a:endParaRPr lang="en-US" dirty="0">
              <a:solidFill>
                <a:schemeClr val="tx1">
                  <a:lumMod val="85000"/>
                  <a:lumOff val="15000"/>
                </a:schemeClr>
              </a:solidFill>
              <a:latin typeface="Calibri"/>
              <a:cs typeface="Calibri"/>
            </a:endParaRPr>
          </a:p>
        </p:txBody>
      </p:sp>
      <p:grpSp>
        <p:nvGrpSpPr>
          <p:cNvPr id="9" name="Group 8"/>
          <p:cNvGrpSpPr/>
          <p:nvPr/>
        </p:nvGrpSpPr>
        <p:grpSpPr>
          <a:xfrm>
            <a:off x="64653" y="1518310"/>
            <a:ext cx="9014693" cy="3015694"/>
            <a:chOff x="0" y="1457121"/>
            <a:chExt cx="9143999" cy="3015694"/>
          </a:xfrm>
        </p:grpSpPr>
        <p:graphicFrame>
          <p:nvGraphicFramePr>
            <p:cNvPr id="7" name="Chart 6"/>
            <p:cNvGraphicFramePr/>
            <p:nvPr>
              <p:extLst>
                <p:ext uri="{D42A27DB-BD31-4B8C-83A1-F6EECF244321}">
                  <p14:modId xmlns:p14="http://schemas.microsoft.com/office/powerpoint/2010/main" val="2011096144"/>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412734" y="3134709"/>
              <a:ext cx="2318534" cy="54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DD766"/>
                  </a:solidFill>
                  <a:latin typeface="Calibri" panose="020F0502020204030204" pitchFamily="34" charset="0"/>
                  <a:cs typeface="Calibri" panose="020F0502020204030204" pitchFamily="34" charset="0"/>
                </a:rPr>
                <a:t>Native Hawaiian/ Other Pacific Islander</a:t>
              </a:r>
            </a:p>
          </p:txBody>
        </p:sp>
        <p:sp>
          <p:nvSpPr>
            <p:cNvPr id="10" name="Rectangle 9"/>
            <p:cNvSpPr/>
            <p:nvPr/>
          </p:nvSpPr>
          <p:spPr>
            <a:xfrm>
              <a:off x="3556786" y="409259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C860"/>
                  </a:solidFill>
                  <a:latin typeface="Calibri" panose="020F0502020204030204" pitchFamily="34" charset="0"/>
                  <a:cs typeface="Calibri" panose="020F0502020204030204" pitchFamily="34" charset="0"/>
                </a:rPr>
                <a:t>American Indian/ Alaska Native</a:t>
              </a:r>
            </a:p>
          </p:txBody>
        </p:sp>
        <p:sp>
          <p:nvSpPr>
            <p:cNvPr id="11" name="Rectangle 10"/>
            <p:cNvSpPr/>
            <p:nvPr/>
          </p:nvSpPr>
          <p:spPr>
            <a:xfrm>
              <a:off x="3556786" y="371154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Calibri" panose="020F0502020204030204" pitchFamily="34" charset="0"/>
                  <a:cs typeface="Calibri" panose="020F0502020204030204" pitchFamily="34" charset="0"/>
                </a:rPr>
                <a:t>Multiple Race</a:t>
              </a:r>
            </a:p>
          </p:txBody>
        </p:sp>
        <p:sp>
          <p:nvSpPr>
            <p:cNvPr id="12" name="Rectangle 11"/>
            <p:cNvSpPr/>
            <p:nvPr/>
          </p:nvSpPr>
          <p:spPr>
            <a:xfrm>
              <a:off x="3556788" y="2865719"/>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13" name="Rectangle 12"/>
            <p:cNvSpPr/>
            <p:nvPr/>
          </p:nvSpPr>
          <p:spPr>
            <a:xfrm>
              <a:off x="3556790" y="2025664"/>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4" name="Rectangle 13"/>
            <p:cNvSpPr/>
            <p:nvPr/>
          </p:nvSpPr>
          <p:spPr>
            <a:xfrm>
              <a:off x="3556789" y="245483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Black/African American</a:t>
              </a:r>
            </a:p>
          </p:txBody>
        </p:sp>
        <p:sp>
          <p:nvSpPr>
            <p:cNvPr id="15" name="Rectangle 14"/>
            <p:cNvSpPr/>
            <p:nvPr/>
          </p:nvSpPr>
          <p:spPr>
            <a:xfrm>
              <a:off x="3556789"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2472539022"/>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4184543A-6947-4967-BC94-BECC34589587}"/>
                </a:ext>
              </a:extLst>
            </p:cNvPr>
            <p:cNvSpPr/>
            <p:nvPr/>
          </p:nvSpPr>
          <p:spPr>
            <a:xfrm>
              <a:off x="3556786" y="286400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18" name="Rectangle 17">
              <a:extLst>
                <a:ext uri="{FF2B5EF4-FFF2-40B4-BE49-F238E27FC236}">
                  <a16:creationId xmlns:a16="http://schemas.microsoft.com/office/drawing/2014/main" id="{1102F537-B0D0-4886-B860-8C5BF9424626}"/>
                </a:ext>
              </a:extLst>
            </p:cNvPr>
            <p:cNvSpPr/>
            <p:nvPr/>
          </p:nvSpPr>
          <p:spPr>
            <a:xfrm>
              <a:off x="3556788" y="202394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9" name="Rectangle 18">
              <a:extLst>
                <a:ext uri="{FF2B5EF4-FFF2-40B4-BE49-F238E27FC236}">
                  <a16:creationId xmlns:a16="http://schemas.microsoft.com/office/drawing/2014/main" id="{228BC9EA-25B1-4F1A-AE24-4C1BBD223A64}"/>
                </a:ext>
              </a:extLst>
            </p:cNvPr>
            <p:cNvSpPr/>
            <p:nvPr/>
          </p:nvSpPr>
          <p:spPr>
            <a:xfrm>
              <a:off x="3556787" y="2453121"/>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Black/African American</a:t>
              </a:r>
            </a:p>
          </p:txBody>
        </p:sp>
        <p:sp>
          <p:nvSpPr>
            <p:cNvPr id="20" name="Rectangle 19">
              <a:extLst>
                <a:ext uri="{FF2B5EF4-FFF2-40B4-BE49-F238E27FC236}">
                  <a16:creationId xmlns:a16="http://schemas.microsoft.com/office/drawing/2014/main" id="{30BD2A2D-D14A-4B1D-A913-D195D8D88533}"/>
                </a:ext>
              </a:extLst>
            </p:cNvPr>
            <p:cNvSpPr/>
            <p:nvPr/>
          </p:nvSpPr>
          <p:spPr>
            <a:xfrm>
              <a:off x="3556787" y="163488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pSp>
      <p:sp>
        <p:nvSpPr>
          <p:cNvPr id="6" name="TextBox 5">
            <a:extLst>
              <a:ext uri="{FF2B5EF4-FFF2-40B4-BE49-F238E27FC236}">
                <a16:creationId xmlns:a16="http://schemas.microsoft.com/office/drawing/2014/main" id="{6B1EDB8F-85EB-4D7D-BC55-B5ED513AE605}"/>
              </a:ext>
            </a:extLst>
          </p:cNvPr>
          <p:cNvSpPr txBox="1"/>
          <p:nvPr/>
        </p:nvSpPr>
        <p:spPr>
          <a:xfrm>
            <a:off x="3045640" y="4145182"/>
            <a:ext cx="479618" cy="369332"/>
          </a:xfrm>
          <a:prstGeom prst="rect">
            <a:avLst/>
          </a:prstGeom>
        </p:spPr>
        <p:txBody>
          <a:bodyPr wrap="none" lIns="91440" tIns="45720" rIns="91440" bIns="45720" rtlCol="0" anchor="t">
            <a:spAutoFit/>
          </a:bodyPr>
          <a:lstStyle/>
          <a:p>
            <a:pPr>
              <a:buFont typeface="Arial" pitchFamily="34" charset="0"/>
              <a:buNone/>
            </a:pPr>
            <a:r>
              <a:rPr lang="en-US" b="1" dirty="0">
                <a:solidFill>
                  <a:schemeClr val="tx1">
                    <a:lumMod val="85000"/>
                    <a:lumOff val="15000"/>
                  </a:schemeClr>
                </a:solidFill>
                <a:latin typeface="Calibri"/>
                <a:cs typeface="Calibri"/>
              </a:rPr>
              <a:t>0.0</a:t>
            </a:r>
            <a:endParaRPr lang="en-US" b="1"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406736806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TB Cases by Age Group, </a:t>
            </a:r>
            <a:br>
              <a:rPr lang="en-US" dirty="0"/>
            </a:br>
            <a:r>
              <a:rPr lang="en-US" dirty="0"/>
              <a:t>United States, 1993–2020</a:t>
            </a:r>
          </a:p>
        </p:txBody>
      </p:sp>
      <p:graphicFrame>
        <p:nvGraphicFramePr>
          <p:cNvPr id="5" name="Chart 4"/>
          <p:cNvGraphicFramePr/>
          <p:nvPr>
            <p:extLst>
              <p:ext uri="{D42A27DB-BD31-4B8C-83A1-F6EECF244321}">
                <p14:modId xmlns:p14="http://schemas.microsoft.com/office/powerpoint/2010/main" val="3015503740"/>
              </p:ext>
            </p:extLst>
          </p:nvPr>
        </p:nvGraphicFramePr>
        <p:xfrm>
          <a:off x="338667" y="880704"/>
          <a:ext cx="8805333" cy="41908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098" y="1543342"/>
            <a:ext cx="549084" cy="2114864"/>
          </a:xfrm>
          <a:prstGeom prst="rect">
            <a:avLst/>
          </a:prstGeom>
        </p:spPr>
        <p:txBody>
          <a:bodyPr vert="vert270" wrap="square" rtlCol="0">
            <a:spAutoFit/>
          </a:bodyPr>
          <a:lstStyle/>
          <a:p>
            <a:pPr>
              <a:buFont typeface="Arial" pitchFamily="34" charset="0"/>
              <a:buNone/>
            </a:pPr>
            <a:r>
              <a:rPr lang="en-US" sz="2000" b="1" dirty="0">
                <a:solidFill>
                  <a:srgbClr val="3F3F3F"/>
                </a:solidFill>
                <a:latin typeface="Calibri" panose="020F0502020204030204" pitchFamily="34" charset="0"/>
              </a:rPr>
              <a:t>Number of cases</a:t>
            </a:r>
          </a:p>
        </p:txBody>
      </p:sp>
      <p:sp>
        <p:nvSpPr>
          <p:cNvPr id="6" name="TextBox 2"/>
          <p:cNvSpPr txBox="1"/>
          <p:nvPr/>
        </p:nvSpPr>
        <p:spPr>
          <a:xfrm>
            <a:off x="-8098" y="1543342"/>
            <a:ext cx="492443" cy="2114864"/>
          </a:xfrm>
          <a:prstGeom prst="rect">
            <a:avLst/>
          </a:prstGeom>
        </p:spPr>
        <p:txBody>
          <a:bodyPr vert="vert270"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spTree>
    <p:extLst>
      <p:ext uri="{BB962C8B-B14F-4D97-AF65-F5344CB8AC3E}">
        <p14:creationId xmlns:p14="http://schemas.microsoft.com/office/powerpoint/2010/main" val="9009679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1"/>
            <p:extLst>
              <p:ext uri="{D42A27DB-BD31-4B8C-83A1-F6EECF244321}">
                <p14:modId xmlns:p14="http://schemas.microsoft.com/office/powerpoint/2010/main" val="3562811907"/>
              </p:ext>
            </p:extLst>
          </p:nvPr>
        </p:nvGraphicFramePr>
        <p:xfrm>
          <a:off x="596709" y="689768"/>
          <a:ext cx="8229600" cy="43847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0615" y="68952"/>
            <a:ext cx="8229600" cy="857250"/>
          </a:xfrm>
        </p:spPr>
        <p:txBody>
          <a:bodyPr/>
          <a:lstStyle/>
          <a:p>
            <a:pPr algn="ctr"/>
            <a:r>
              <a:rPr lang="en-US" dirty="0"/>
              <a:t>TB Incidence Rates by Age Group, </a:t>
            </a:r>
            <a:br>
              <a:rPr lang="en-US" dirty="0"/>
            </a:br>
            <a:r>
              <a:rPr lang="en-US" dirty="0"/>
              <a:t>United States, 1993–2020</a:t>
            </a:r>
          </a:p>
        </p:txBody>
      </p:sp>
      <p:sp>
        <p:nvSpPr>
          <p:cNvPr id="6" name="Text Box 6"/>
          <p:cNvSpPr txBox="1">
            <a:spLocks noChangeArrowheads="1"/>
          </p:cNvSpPr>
          <p:nvPr/>
        </p:nvSpPr>
        <p:spPr bwMode="auto">
          <a:xfrm rot="16200000">
            <a:off x="-1489133" y="2371695"/>
            <a:ext cx="3763963" cy="400110"/>
          </a:xfrm>
          <a:prstGeom prst="rect">
            <a:avLst/>
          </a:prstGeom>
          <a:noFill/>
          <a:ln w="9525">
            <a:noFill/>
            <a:miter lim="800000"/>
            <a:headEnd/>
            <a:tailEnd/>
          </a:ln>
          <a:effectLst/>
        </p:spPr>
        <p:txBody>
          <a:bodyPr wrap="square">
            <a:spAutoFit/>
          </a:bodyPr>
          <a:lstStyle/>
          <a:p>
            <a:pPr algn="ctr"/>
            <a:r>
              <a:rPr lang="en-US" b="1" dirty="0">
                <a:solidFill>
                  <a:srgbClr val="3F3F3F"/>
                </a:solidFill>
              </a:rPr>
              <a:t> </a:t>
            </a:r>
            <a:r>
              <a:rPr lang="en-US" sz="2000" b="1" dirty="0">
                <a:latin typeface="Calibri" panose="020F0502020204030204" pitchFamily="34" charset="0"/>
                <a:cs typeface="Calibri" panose="020F0502020204030204" pitchFamily="34" charset="0"/>
              </a:rPr>
              <a:t>Cases per 100,000 persons</a:t>
            </a:r>
          </a:p>
        </p:txBody>
      </p:sp>
      <p:sp>
        <p:nvSpPr>
          <p:cNvPr id="7" name="TextBox 6">
            <a:extLst>
              <a:ext uri="{FF2B5EF4-FFF2-40B4-BE49-F238E27FC236}">
                <a16:creationId xmlns:a16="http://schemas.microsoft.com/office/drawing/2014/main" id="{F86731D1-121F-4661-9C71-636871ED8556}"/>
              </a:ext>
            </a:extLst>
          </p:cNvPr>
          <p:cNvSpPr txBox="1"/>
          <p:nvPr/>
        </p:nvSpPr>
        <p:spPr>
          <a:xfrm>
            <a:off x="4324527" y="4556933"/>
            <a:ext cx="773964" cy="400110"/>
          </a:xfrm>
          <a:prstGeom prst="rect">
            <a:avLst/>
          </a:prstGeom>
        </p:spPr>
        <p:txBody>
          <a:bodyPr wrap="square" rtlCol="0">
            <a:spAutoFit/>
          </a:bodyPr>
          <a:lstStyle/>
          <a:p>
            <a:pPr>
              <a:buFont typeface="Arial" pitchFamily="34" charset="0"/>
              <a:buNone/>
            </a:pPr>
            <a:r>
              <a:rPr lang="en-US" sz="2000" b="1" dirty="0">
                <a:latin typeface="Calibri" panose="020F0502020204030204" pitchFamily="34" charset="0"/>
              </a:rPr>
              <a:t>Year</a:t>
            </a:r>
          </a:p>
        </p:txBody>
      </p:sp>
    </p:spTree>
    <p:extLst>
      <p:ext uri="{BB962C8B-B14F-4D97-AF65-F5344CB8AC3E}">
        <p14:creationId xmlns:p14="http://schemas.microsoft.com/office/powerpoint/2010/main" val="206749656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57200" y="166565"/>
            <a:ext cx="8229600" cy="857250"/>
          </a:xfrm>
        </p:spPr>
        <p:txBody>
          <a:bodyPr/>
          <a:lstStyle/>
          <a:p>
            <a:pPr algn="ctr"/>
            <a:r>
              <a:rPr lang="en-US" dirty="0"/>
              <a:t>TB Cases Among U.S.-born Persons by Age Group, United States, 1994–2020</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705534078"/>
              </p:ext>
            </p:extLst>
          </p:nvPr>
        </p:nvGraphicFramePr>
        <p:xfrm>
          <a:off x="243840" y="827314"/>
          <a:ext cx="8744711"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1A0AF1-2A71-4CE1-8E13-07727C9C30AF}"/>
              </a:ext>
            </a:extLst>
          </p:cNvPr>
          <p:cNvSpPr txBox="1"/>
          <p:nvPr/>
        </p:nvSpPr>
        <p:spPr>
          <a:xfrm>
            <a:off x="4265628" y="4655279"/>
            <a:ext cx="698258" cy="400110"/>
          </a:xfrm>
          <a:prstGeom prst="rect">
            <a:avLst/>
          </a:prstGeom>
        </p:spPr>
        <p:txBody>
          <a:bodyPr wrap="square" rtlCol="0">
            <a:spAutoFit/>
          </a:bodyPr>
          <a:lstStyle/>
          <a:p>
            <a:r>
              <a:rPr lang="en-US" sz="2000" b="1" dirty="0">
                <a:solidFill>
                  <a:schemeClr val="tx1">
                    <a:lumMod val="85000"/>
                    <a:lumOff val="15000"/>
                  </a:schemeClr>
                </a:solidFill>
                <a:latin typeface="Calibri" panose="020F0502020204030204" pitchFamily="34" charset="0"/>
              </a:rPr>
              <a:t>Year</a:t>
            </a:r>
            <a:endParaRPr lang="en-US" sz="2000" dirty="0">
              <a:solidFill>
                <a:schemeClr val="tx1">
                  <a:lumMod val="85000"/>
                  <a:lumOff val="1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61424812-D268-4975-9ED2-5E0BD3315BF6}"/>
              </a:ext>
            </a:extLst>
          </p:cNvPr>
          <p:cNvSpPr txBox="1"/>
          <p:nvPr/>
        </p:nvSpPr>
        <p:spPr>
          <a:xfrm>
            <a:off x="-73099" y="1518197"/>
            <a:ext cx="492443" cy="1937657"/>
          </a:xfrm>
          <a:prstGeom prst="rect">
            <a:avLst/>
          </a:prstGeom>
        </p:spPr>
        <p:txBody>
          <a:bodyPr vert="vert270" wrap="square" rtlCol="0">
            <a:spAutoFit/>
          </a:bodyPr>
          <a:lstStyle/>
          <a:p>
            <a:r>
              <a:rPr lang="en-US" sz="2000" b="1" dirty="0">
                <a:solidFill>
                  <a:schemeClr val="tx1">
                    <a:lumMod val="85000"/>
                    <a:lumOff val="15000"/>
                  </a:schemeClr>
                </a:solidFill>
                <a:latin typeface="Calibri" panose="020F0502020204030204" pitchFamily="34" charset="0"/>
              </a:rPr>
              <a:t>Number of cases</a:t>
            </a:r>
            <a:endParaRPr lang="en-US" sz="2000"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39684805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379428" y="172323"/>
            <a:ext cx="8521336" cy="857250"/>
          </a:xfrm>
        </p:spPr>
        <p:txBody>
          <a:bodyPr/>
          <a:lstStyle/>
          <a:p>
            <a:pPr algn="ctr"/>
            <a:r>
              <a:rPr lang="en-US" dirty="0"/>
              <a:t>TB Incidence Rates</a:t>
            </a:r>
            <a:r>
              <a:rPr lang="en-US" baseline="30000" dirty="0"/>
              <a:t>*</a:t>
            </a:r>
            <a:r>
              <a:rPr lang="en-US" dirty="0"/>
              <a:t> Among U.S.-born Persons by Age Group, United States, 1994</a:t>
            </a:r>
            <a:r>
              <a:rPr lang="en-US" dirty="0">
                <a:cs typeface="Calibri" panose="020F0502020204030204" pitchFamily="34" charset="0"/>
              </a:rPr>
              <a:t>–</a:t>
            </a:r>
            <a:r>
              <a:rPr lang="en-US" dirty="0"/>
              <a:t>2020</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1009807610"/>
              </p:ext>
            </p:extLst>
          </p:nvPr>
        </p:nvGraphicFramePr>
        <p:xfrm>
          <a:off x="301657" y="945794"/>
          <a:ext cx="8676879" cy="38526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EAA4E4E-0BCB-47FA-AC7D-FADC5E5B5D8A}"/>
              </a:ext>
            </a:extLst>
          </p:cNvPr>
          <p:cNvSpPr txBox="1"/>
          <p:nvPr/>
        </p:nvSpPr>
        <p:spPr>
          <a:xfrm>
            <a:off x="-4827" y="945794"/>
            <a:ext cx="492443" cy="3384357"/>
          </a:xfrm>
          <a:prstGeom prst="rect">
            <a:avLst/>
          </a:prstGeom>
        </p:spPr>
        <p:txBody>
          <a:bodyPr vert="vert270" wrap="square" rtlCol="0">
            <a:spAutoFit/>
          </a:bodyPr>
          <a:lstStyle/>
          <a:p>
            <a:pPr algn="ctr"/>
            <a:r>
              <a:rPr lang="en-US" sz="2000" b="1" dirty="0">
                <a:solidFill>
                  <a:schemeClr val="tx1">
                    <a:lumMod val="85000"/>
                    <a:lumOff val="15000"/>
                  </a:schemeClr>
                </a:solidFill>
                <a:latin typeface="Calibri" panose="020F0502020204030204" pitchFamily="34" charset="0"/>
              </a:rPr>
              <a:t>Cases per 100,000 persons</a:t>
            </a:r>
          </a:p>
        </p:txBody>
      </p:sp>
      <p:sp>
        <p:nvSpPr>
          <p:cNvPr id="3" name="TextBox 2">
            <a:extLst>
              <a:ext uri="{FF2B5EF4-FFF2-40B4-BE49-F238E27FC236}">
                <a16:creationId xmlns:a16="http://schemas.microsoft.com/office/drawing/2014/main" id="{6B61F2FB-26EA-458A-A8F0-482127DA3E9D}"/>
              </a:ext>
            </a:extLst>
          </p:cNvPr>
          <p:cNvSpPr txBox="1"/>
          <p:nvPr/>
        </p:nvSpPr>
        <p:spPr>
          <a:xfrm>
            <a:off x="4507661" y="4392357"/>
            <a:ext cx="847021" cy="400110"/>
          </a:xfrm>
          <a:prstGeom prst="rect">
            <a:avLst/>
          </a:prstGeom>
        </p:spPr>
        <p:txBody>
          <a:bodyPr wrap="square" rtlCol="0">
            <a:spAutoFit/>
          </a:bodyPr>
          <a:lstStyle/>
          <a:p>
            <a:pPr algn="ctr"/>
            <a:r>
              <a:rPr lang="en-US" sz="2000" b="1" dirty="0">
                <a:solidFill>
                  <a:schemeClr val="tx1">
                    <a:lumMod val="85000"/>
                    <a:lumOff val="15000"/>
                  </a:schemeClr>
                </a:solidFill>
                <a:latin typeface="Calibri" panose="020F0502020204030204" pitchFamily="34" charset="0"/>
              </a:rPr>
              <a:t>Year</a:t>
            </a:r>
            <a:endParaRPr lang="en-US" sz="2000" dirty="0">
              <a:solidFill>
                <a:schemeClr val="tx1">
                  <a:lumMod val="85000"/>
                  <a:lumOff val="1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6E6E79D3-2E48-4F5E-8B63-8FD024647B00}"/>
              </a:ext>
            </a:extLst>
          </p:cNvPr>
          <p:cNvSpPr txBox="1"/>
          <p:nvPr/>
        </p:nvSpPr>
        <p:spPr>
          <a:xfrm>
            <a:off x="661638" y="4755733"/>
            <a:ext cx="7346982" cy="430887"/>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Population Source: U.S. Census Bureau, Current Population Survey Basic Monthly: </a:t>
            </a:r>
            <a:r>
              <a:rPr lang="en-US" sz="1100" dirty="0">
                <a:solidFill>
                  <a:schemeClr val="tx1">
                    <a:lumMod val="85000"/>
                    <a:lumOff val="15000"/>
                  </a:schemeClr>
                </a:solidFill>
                <a:latin typeface="Calibri" panose="020F0502020204030204" pitchFamily="34" charset="0"/>
                <a:hlinkClick r:id="rId4"/>
              </a:rPr>
              <a:t>https://data.census.gov/mdat/</a:t>
            </a:r>
            <a:r>
              <a:rPr lang="en-US" sz="1100" dirty="0">
                <a:solidFill>
                  <a:schemeClr val="tx1">
                    <a:lumMod val="85000"/>
                    <a:lumOff val="15000"/>
                  </a:schemeClr>
                </a:solidFill>
                <a:latin typeface="Calibri" panose="020F0502020204030204" pitchFamily="34" charset="0"/>
              </a:rPr>
              <a:t>  </a:t>
            </a:r>
          </a:p>
          <a:p>
            <a:pPr>
              <a:buFont typeface="Arial" pitchFamily="34" charset="0"/>
              <a:buNone/>
            </a:pP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80018866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335071" y="133333"/>
            <a:ext cx="8473858" cy="857250"/>
          </a:xfrm>
        </p:spPr>
        <p:txBody>
          <a:bodyPr/>
          <a:lstStyle/>
          <a:p>
            <a:pPr algn="ctr"/>
            <a:r>
              <a:rPr lang="en-US" dirty="0"/>
              <a:t>TB Cases Among Non-U.S.–born Persons by </a:t>
            </a:r>
            <a:br>
              <a:rPr lang="en-US" dirty="0"/>
            </a:br>
            <a:r>
              <a:rPr lang="en-US" dirty="0"/>
              <a:t>Age Group, United States, 1994–2020</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1175999568"/>
              </p:ext>
            </p:extLst>
          </p:nvPr>
        </p:nvGraphicFramePr>
        <p:xfrm>
          <a:off x="322216" y="921499"/>
          <a:ext cx="8752115" cy="39462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EAA4E4E-0BCB-47FA-AC7D-FADC5E5B5D8A}"/>
              </a:ext>
            </a:extLst>
          </p:cNvPr>
          <p:cNvSpPr txBox="1"/>
          <p:nvPr/>
        </p:nvSpPr>
        <p:spPr>
          <a:xfrm>
            <a:off x="-17478" y="1616839"/>
            <a:ext cx="492443" cy="1971413"/>
          </a:xfrm>
          <a:prstGeom prst="rect">
            <a:avLst/>
          </a:prstGeom>
        </p:spPr>
        <p:txBody>
          <a:bodyPr vert="vert270"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rPr>
              <a:t>Number of cases</a:t>
            </a:r>
          </a:p>
        </p:txBody>
      </p:sp>
      <p:sp>
        <p:nvSpPr>
          <p:cNvPr id="3" name="TextBox 2">
            <a:extLst>
              <a:ext uri="{FF2B5EF4-FFF2-40B4-BE49-F238E27FC236}">
                <a16:creationId xmlns:a16="http://schemas.microsoft.com/office/drawing/2014/main" id="{5636AD3D-1899-46C6-B1C2-D20DD978772E}"/>
              </a:ext>
            </a:extLst>
          </p:cNvPr>
          <p:cNvSpPr txBox="1"/>
          <p:nvPr/>
        </p:nvSpPr>
        <p:spPr>
          <a:xfrm>
            <a:off x="4698273" y="4467624"/>
            <a:ext cx="819522"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p:txBody>
      </p:sp>
    </p:spTree>
    <p:extLst>
      <p:ext uri="{BB962C8B-B14F-4D97-AF65-F5344CB8AC3E}">
        <p14:creationId xmlns:p14="http://schemas.microsoft.com/office/powerpoint/2010/main" val="12981032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298" y="167277"/>
            <a:ext cx="9139702" cy="857250"/>
          </a:xfrm>
        </p:spPr>
        <p:txBody>
          <a:bodyPr/>
          <a:lstStyle/>
          <a:p>
            <a:pPr algn="ctr"/>
            <a:r>
              <a:rPr lang="en-US" dirty="0"/>
              <a:t>TB Incidence Rates</a:t>
            </a:r>
            <a:r>
              <a:rPr lang="en-US" baseline="30000" dirty="0"/>
              <a:t>*</a:t>
            </a:r>
            <a:r>
              <a:rPr lang="en-US" dirty="0"/>
              <a:t> Among Non-U.S.–born Persons by </a:t>
            </a:r>
            <a:br>
              <a:rPr lang="en-US" dirty="0"/>
            </a:br>
            <a:r>
              <a:rPr lang="en-US" dirty="0"/>
              <a:t>Age Group, United States, 1994</a:t>
            </a:r>
            <a:r>
              <a:rPr lang="en-US" dirty="0">
                <a:cs typeface="Calibri" panose="020F0502020204030204" pitchFamily="34" charset="0"/>
              </a:rPr>
              <a:t>–</a:t>
            </a:r>
            <a:r>
              <a:rPr lang="en-US" dirty="0"/>
              <a:t>2020</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333877005"/>
              </p:ext>
            </p:extLst>
          </p:nvPr>
        </p:nvGraphicFramePr>
        <p:xfrm>
          <a:off x="374843" y="993764"/>
          <a:ext cx="8691154" cy="37787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EAA4E4E-0BCB-47FA-AC7D-FADC5E5B5D8A}"/>
              </a:ext>
            </a:extLst>
          </p:cNvPr>
          <p:cNvSpPr txBox="1"/>
          <p:nvPr/>
        </p:nvSpPr>
        <p:spPr>
          <a:xfrm>
            <a:off x="0" y="993764"/>
            <a:ext cx="492443" cy="3125209"/>
          </a:xfrm>
          <a:prstGeom prst="rect">
            <a:avLst/>
          </a:prstGeom>
        </p:spPr>
        <p:txBody>
          <a:bodyPr vert="vert270"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rPr>
              <a:t>Cases per 100,000 persons</a:t>
            </a:r>
          </a:p>
        </p:txBody>
      </p:sp>
      <p:sp>
        <p:nvSpPr>
          <p:cNvPr id="3" name="TextBox 2">
            <a:extLst>
              <a:ext uri="{FF2B5EF4-FFF2-40B4-BE49-F238E27FC236}">
                <a16:creationId xmlns:a16="http://schemas.microsoft.com/office/drawing/2014/main" id="{C4BCA2D6-7BE8-427F-839C-399984C3F97A}"/>
              </a:ext>
            </a:extLst>
          </p:cNvPr>
          <p:cNvSpPr txBox="1"/>
          <p:nvPr/>
        </p:nvSpPr>
        <p:spPr>
          <a:xfrm>
            <a:off x="4498727" y="4473387"/>
            <a:ext cx="992026" cy="400110"/>
          </a:xfrm>
          <a:prstGeom prst="rect">
            <a:avLst/>
          </a:prstGeom>
        </p:spPr>
        <p:txBody>
          <a:bodyPr wrap="square" rtlCol="0">
            <a:spAutoFit/>
          </a:bodyPr>
          <a:lstStyle/>
          <a:p>
            <a:pPr algn="ctr"/>
            <a:r>
              <a:rPr lang="en-US" sz="2000" b="1" dirty="0">
                <a:solidFill>
                  <a:schemeClr val="tx1">
                    <a:lumMod val="85000"/>
                    <a:lumOff val="15000"/>
                  </a:schemeClr>
                </a:solidFill>
                <a:latin typeface="Calibri" panose="020F0502020204030204" pitchFamily="34" charset="0"/>
              </a:rPr>
              <a:t>Year</a:t>
            </a:r>
            <a:endParaRPr lang="en-US" sz="2000" dirty="0">
              <a:solidFill>
                <a:schemeClr val="tx1">
                  <a:lumMod val="85000"/>
                  <a:lumOff val="1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0B04BE54-B678-4524-9043-A7F94CB31F01}"/>
              </a:ext>
            </a:extLst>
          </p:cNvPr>
          <p:cNvSpPr txBox="1"/>
          <p:nvPr/>
        </p:nvSpPr>
        <p:spPr>
          <a:xfrm>
            <a:off x="557561" y="4772502"/>
            <a:ext cx="6719539" cy="600164"/>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Population Source: U.S. Census Bureau, Current Population Survey Basic Monthly: </a:t>
            </a:r>
            <a:r>
              <a:rPr lang="en-US" sz="1100" dirty="0">
                <a:solidFill>
                  <a:schemeClr val="tx1">
                    <a:lumMod val="85000"/>
                    <a:lumOff val="15000"/>
                  </a:schemeClr>
                </a:solidFill>
                <a:latin typeface="Calibri" panose="020F0502020204030204" pitchFamily="34" charset="0"/>
                <a:hlinkClick r:id="rId4"/>
              </a:rPr>
              <a:t>https://data.census.gov/mdat/</a:t>
            </a:r>
            <a:r>
              <a:rPr lang="en-US" sz="1100" dirty="0">
                <a:solidFill>
                  <a:schemeClr val="tx1">
                    <a:lumMod val="85000"/>
                    <a:lumOff val="15000"/>
                  </a:schemeClr>
                </a:solidFill>
                <a:latin typeface="Calibri" panose="020F0502020204030204" pitchFamily="34" charset="0"/>
              </a:rPr>
              <a:t>  </a:t>
            </a:r>
          </a:p>
          <a:p>
            <a:endParaRPr lang="en-US" sz="1100" dirty="0">
              <a:solidFill>
                <a:schemeClr val="tx1">
                  <a:lumMod val="85000"/>
                  <a:lumOff val="15000"/>
                </a:schemeClr>
              </a:solidFill>
              <a:latin typeface="Calibri" panose="020F0502020204030204" pitchFamily="34" charset="0"/>
            </a:endParaRPr>
          </a:p>
          <a:p>
            <a:pPr>
              <a:buFont typeface="Arial" pitchFamily="34" charset="0"/>
              <a:buNone/>
            </a:pPr>
            <a:endParaRPr lang="en-US" sz="11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30821333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p:txBody>
          <a:bodyPr/>
          <a:lstStyle/>
          <a:p>
            <a:pPr algn="ctr"/>
            <a:r>
              <a:rPr lang="en-US" dirty="0"/>
              <a:t>Percentage of TB Cases by Birth Decade, </a:t>
            </a:r>
            <a:br>
              <a:rPr lang="en-US" dirty="0"/>
            </a:br>
            <a:r>
              <a:rPr lang="en-US" dirty="0"/>
              <a:t>United States, 1993–2020</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4241999838"/>
              </p:ext>
            </p:extLst>
          </p:nvPr>
        </p:nvGraphicFramePr>
        <p:xfrm>
          <a:off x="287383" y="1063229"/>
          <a:ext cx="8748616" cy="37787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EAA4E4E-0BCB-47FA-AC7D-FADC5E5B5D8A}"/>
              </a:ext>
            </a:extLst>
          </p:cNvPr>
          <p:cNvSpPr txBox="1"/>
          <p:nvPr/>
        </p:nvSpPr>
        <p:spPr>
          <a:xfrm>
            <a:off x="-43174" y="1651000"/>
            <a:ext cx="492443" cy="2278743"/>
          </a:xfrm>
          <a:prstGeom prst="rect">
            <a:avLst/>
          </a:prstGeom>
        </p:spPr>
        <p:txBody>
          <a:bodyPr vert="vert270"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rPr>
              <a:t>Percentage of cases </a:t>
            </a:r>
          </a:p>
        </p:txBody>
      </p:sp>
      <p:sp>
        <p:nvSpPr>
          <p:cNvPr id="3" name="TextBox 2">
            <a:extLst>
              <a:ext uri="{FF2B5EF4-FFF2-40B4-BE49-F238E27FC236}">
                <a16:creationId xmlns:a16="http://schemas.microsoft.com/office/drawing/2014/main" id="{6B61F2FB-26EA-458A-A8F0-482127DA3E9D}"/>
              </a:ext>
            </a:extLst>
          </p:cNvPr>
          <p:cNvSpPr txBox="1"/>
          <p:nvPr/>
        </p:nvSpPr>
        <p:spPr>
          <a:xfrm>
            <a:off x="4256202" y="4669079"/>
            <a:ext cx="872058" cy="400110"/>
          </a:xfrm>
          <a:prstGeom prst="rect">
            <a:avLst/>
          </a:prstGeom>
        </p:spPr>
        <p:txBody>
          <a:bodyPr wrap="square" rtlCol="0">
            <a:spAutoFit/>
          </a:bodyPr>
          <a:lstStyle/>
          <a:p>
            <a:r>
              <a:rPr lang="en-US" sz="2000" b="1" dirty="0">
                <a:solidFill>
                  <a:schemeClr val="tx1">
                    <a:lumMod val="85000"/>
                    <a:lumOff val="15000"/>
                  </a:schemeClr>
                </a:solidFill>
                <a:latin typeface="Calibri" panose="020F0502020204030204" pitchFamily="34" charset="0"/>
              </a:rPr>
              <a:t>Year</a:t>
            </a:r>
            <a:endParaRPr lang="en-US" sz="2000"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18417259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54"/>
            <a:ext cx="8229600" cy="857250"/>
          </a:xfrm>
        </p:spPr>
        <p:txBody>
          <a:bodyPr lIns="91440" tIns="45720" rIns="91440" bIns="45720" anchor="b" anchorCtr="0"/>
          <a:lstStyle/>
          <a:p>
            <a:pPr algn="ctr"/>
            <a:r>
              <a:rPr lang="en-US" dirty="0">
                <a:latin typeface="Calibri"/>
                <a:cs typeface="Calibri"/>
              </a:rPr>
              <a:t>Percentage of TB Cases by Sex and Age Group, </a:t>
            </a:r>
            <a:br>
              <a:rPr lang="en-US" dirty="0"/>
            </a:br>
            <a:r>
              <a:rPr lang="en-US" dirty="0">
                <a:latin typeface="Calibri"/>
                <a:cs typeface="Calibri"/>
              </a:rPr>
              <a:t>United States, 2020</a:t>
            </a:r>
          </a:p>
        </p:txBody>
      </p:sp>
      <p:grpSp>
        <p:nvGrpSpPr>
          <p:cNvPr id="3" name="Group 2">
            <a:extLst>
              <a:ext uri="{FF2B5EF4-FFF2-40B4-BE49-F238E27FC236}">
                <a16:creationId xmlns:a16="http://schemas.microsoft.com/office/drawing/2014/main" id="{2A76B74B-988D-44AE-ACB4-481CC1BF9155}"/>
              </a:ext>
            </a:extLst>
          </p:cNvPr>
          <p:cNvGrpSpPr/>
          <p:nvPr/>
        </p:nvGrpSpPr>
        <p:grpSpPr>
          <a:xfrm>
            <a:off x="-80842" y="1064287"/>
            <a:ext cx="9279355" cy="3964913"/>
            <a:chOff x="-80842" y="1059871"/>
            <a:chExt cx="9279355" cy="3344696"/>
          </a:xfrm>
        </p:grpSpPr>
        <p:sp>
          <p:nvSpPr>
            <p:cNvPr id="4" name="Text Box 75"/>
            <p:cNvSpPr txBox="1">
              <a:spLocks noChangeArrowheads="1"/>
            </p:cNvSpPr>
            <p:nvPr/>
          </p:nvSpPr>
          <p:spPr bwMode="auto">
            <a:xfrm>
              <a:off x="1716805" y="1059871"/>
              <a:ext cx="1930337" cy="337521"/>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Males </a:t>
              </a:r>
              <a:r>
                <a:rPr lang="en-US" sz="2000" dirty="0">
                  <a:solidFill>
                    <a:schemeClr val="tx1">
                      <a:lumMod val="85000"/>
                      <a:lumOff val="15000"/>
                    </a:schemeClr>
                  </a:solidFill>
                  <a:latin typeface="Calibri" panose="020F0502020204030204" pitchFamily="34" charset="0"/>
                  <a:cs typeface="Calibri" panose="020F0502020204030204" pitchFamily="34" charset="0"/>
                </a:rPr>
                <a:t>(N=4,346)</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5496861" y="1066512"/>
              <a:ext cx="2157385" cy="337521"/>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Females </a:t>
              </a:r>
              <a:r>
                <a:rPr lang="en-US" sz="2000" dirty="0">
                  <a:solidFill>
                    <a:schemeClr val="tx1">
                      <a:lumMod val="85000"/>
                      <a:lumOff val="15000"/>
                    </a:schemeClr>
                  </a:solidFill>
                  <a:latin typeface="Calibri" panose="020F0502020204030204" pitchFamily="34" charset="0"/>
                  <a:cs typeface="Calibri" panose="020F0502020204030204" pitchFamily="34" charset="0"/>
                </a:rPr>
                <a:t>(N=2,828)</a:t>
              </a:r>
              <a:endParaRPr lang="en-US" sz="2000" baseline="30000"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48F02D6E-46EC-4612-A144-FAF2078FFCA9}"/>
                </a:ext>
              </a:extLst>
            </p:cNvPr>
            <p:cNvGraphicFramePr/>
            <p:nvPr>
              <p:extLst>
                <p:ext uri="{D42A27DB-BD31-4B8C-83A1-F6EECF244321}">
                  <p14:modId xmlns:p14="http://schemas.microsoft.com/office/powerpoint/2010/main" val="223366666"/>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AD8CEF9-EC78-497F-B6CC-DD5CF1CEA061}"/>
                </a:ext>
              </a:extLst>
            </p:cNvPr>
            <p:cNvGraphicFramePr/>
            <p:nvPr>
              <p:extLst>
                <p:ext uri="{D42A27DB-BD31-4B8C-83A1-F6EECF244321}">
                  <p14:modId xmlns:p14="http://schemas.microsoft.com/office/powerpoint/2010/main" val="1696782736"/>
                </p:ext>
              </p:extLst>
            </p:nvPr>
          </p:nvGraphicFramePr>
          <p:xfrm>
            <a:off x="5400706" y="140403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EAD836-6B57-4C6E-91B6-75B42A34DE62}"/>
                </a:ext>
              </a:extLst>
            </p:cNvPr>
            <p:cNvSpPr txBox="1"/>
            <p:nvPr/>
          </p:nvSpPr>
          <p:spPr>
            <a:xfrm>
              <a:off x="3599620" y="1638192"/>
              <a:ext cx="1994550" cy="311558"/>
            </a:xfrm>
            <a:prstGeom prst="rect">
              <a:avLst/>
            </a:prstGeom>
            <a:noFill/>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0–4 years (N=165)</a:t>
              </a:r>
            </a:p>
          </p:txBody>
        </p:sp>
        <p:sp>
          <p:nvSpPr>
            <p:cNvPr id="17" name="TextBox 16">
              <a:extLst>
                <a:ext uri="{FF2B5EF4-FFF2-40B4-BE49-F238E27FC236}">
                  <a16:creationId xmlns:a16="http://schemas.microsoft.com/office/drawing/2014/main" id="{04151272-BA37-4D69-A3D0-B710506FFE1A}"/>
                </a:ext>
              </a:extLst>
            </p:cNvPr>
            <p:cNvSpPr txBox="1"/>
            <p:nvPr/>
          </p:nvSpPr>
          <p:spPr>
            <a:xfrm>
              <a:off x="3571627" y="2091130"/>
              <a:ext cx="1994550" cy="311558"/>
            </a:xfrm>
            <a:prstGeom prst="rect">
              <a:avLst/>
            </a:prstGeom>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5–14 years (N=152)</a:t>
              </a:r>
            </a:p>
          </p:txBody>
        </p:sp>
        <p:sp>
          <p:nvSpPr>
            <p:cNvPr id="19" name="TextBox 18">
              <a:extLst>
                <a:ext uri="{FF2B5EF4-FFF2-40B4-BE49-F238E27FC236}">
                  <a16:creationId xmlns:a16="http://schemas.microsoft.com/office/drawing/2014/main" id="{0CDD9387-866E-4F8F-A36E-748276D00EC7}"/>
                </a:ext>
              </a:extLst>
            </p:cNvPr>
            <p:cNvSpPr txBox="1"/>
            <p:nvPr/>
          </p:nvSpPr>
          <p:spPr>
            <a:xfrm>
              <a:off x="3518202" y="2557998"/>
              <a:ext cx="2157385" cy="311558"/>
            </a:xfrm>
            <a:prstGeom prst="rect">
              <a:avLst/>
            </a:prstGeom>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15–24 years (N=690)</a:t>
              </a:r>
            </a:p>
          </p:txBody>
        </p:sp>
        <p:sp>
          <p:nvSpPr>
            <p:cNvPr id="20" name="TextBox 19">
              <a:extLst>
                <a:ext uri="{FF2B5EF4-FFF2-40B4-BE49-F238E27FC236}">
                  <a16:creationId xmlns:a16="http://schemas.microsoft.com/office/drawing/2014/main" id="{AD94B671-D779-4E9A-B97E-32DA3EBAB257}"/>
                </a:ext>
              </a:extLst>
            </p:cNvPr>
            <p:cNvSpPr txBox="1"/>
            <p:nvPr/>
          </p:nvSpPr>
          <p:spPr>
            <a:xfrm>
              <a:off x="3379372" y="2994136"/>
              <a:ext cx="2379061" cy="311558"/>
            </a:xfrm>
            <a:prstGeom prst="rect">
              <a:avLst/>
            </a:prstGeom>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25–44 years (N=2,110)</a:t>
              </a:r>
            </a:p>
          </p:txBody>
        </p:sp>
        <p:sp>
          <p:nvSpPr>
            <p:cNvPr id="21" name="TextBox 20">
              <a:extLst>
                <a:ext uri="{FF2B5EF4-FFF2-40B4-BE49-F238E27FC236}">
                  <a16:creationId xmlns:a16="http://schemas.microsoft.com/office/drawing/2014/main" id="{02333FAC-183E-4057-BFDB-7F3E7B4D36D8}"/>
                </a:ext>
              </a:extLst>
            </p:cNvPr>
            <p:cNvSpPr txBox="1"/>
            <p:nvPr/>
          </p:nvSpPr>
          <p:spPr>
            <a:xfrm>
              <a:off x="3379371" y="3484405"/>
              <a:ext cx="2379061" cy="311558"/>
            </a:xfrm>
            <a:prstGeom prst="rect">
              <a:avLst/>
            </a:prstGeom>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45–64 years (N=2,174)</a:t>
              </a:r>
            </a:p>
          </p:txBody>
        </p:sp>
        <p:sp>
          <p:nvSpPr>
            <p:cNvPr id="22" name="TextBox 21">
              <a:extLst>
                <a:ext uri="{FF2B5EF4-FFF2-40B4-BE49-F238E27FC236}">
                  <a16:creationId xmlns:a16="http://schemas.microsoft.com/office/drawing/2014/main" id="{B0FA9992-DAB2-4FB5-9FB0-9548C0F4C7EA}"/>
                </a:ext>
              </a:extLst>
            </p:cNvPr>
            <p:cNvSpPr txBox="1"/>
            <p:nvPr/>
          </p:nvSpPr>
          <p:spPr>
            <a:xfrm>
              <a:off x="3518202" y="3934076"/>
              <a:ext cx="2108473" cy="311558"/>
            </a:xfrm>
            <a:prstGeom prst="rect">
              <a:avLst/>
            </a:prstGeom>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≥65 years (N=1,882)</a:t>
              </a:r>
            </a:p>
          </p:txBody>
        </p:sp>
        <p:sp>
          <p:nvSpPr>
            <p:cNvPr id="9" name="TextBox 8">
              <a:extLst>
                <a:ext uri="{FF2B5EF4-FFF2-40B4-BE49-F238E27FC236}">
                  <a16:creationId xmlns:a16="http://schemas.microsoft.com/office/drawing/2014/main" id="{E1E68436-1C8E-43E0-BC0B-CDCBAC193D66}"/>
                </a:ext>
              </a:extLst>
            </p:cNvPr>
            <p:cNvSpPr txBox="1"/>
            <p:nvPr/>
          </p:nvSpPr>
          <p:spPr>
            <a:xfrm>
              <a:off x="4001326" y="1239384"/>
              <a:ext cx="1358464" cy="337522"/>
            </a:xfrm>
            <a:prstGeom prst="rect">
              <a:avLst/>
            </a:prstGeom>
          </p:spPr>
          <p:txBody>
            <a:bodyPr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rPr>
                <a:t>Age Group</a:t>
              </a:r>
            </a:p>
          </p:txBody>
        </p:sp>
      </p:grpSp>
    </p:spTree>
    <p:extLst>
      <p:ext uri="{BB962C8B-B14F-4D97-AF65-F5344CB8AC3E}">
        <p14:creationId xmlns:p14="http://schemas.microsoft.com/office/powerpoint/2010/main" val="39769199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0770" y="109728"/>
            <a:ext cx="7060560" cy="857250"/>
          </a:xfrm>
        </p:spPr>
        <p:txBody>
          <a:bodyPr/>
          <a:lstStyle/>
          <a:p>
            <a:pPr algn="ctr"/>
            <a:r>
              <a:rPr lang="en-US" dirty="0">
                <a:latin typeface="Calibri"/>
                <a:cs typeface="Calibri"/>
              </a:rPr>
              <a:t>Pediatric TB Cases by Age Group, </a:t>
            </a:r>
            <a:br>
              <a:rPr lang="en-US" dirty="0">
                <a:latin typeface="Calibri"/>
                <a:cs typeface="Calibri"/>
              </a:rPr>
            </a:br>
            <a:r>
              <a:rPr lang="en-US" dirty="0">
                <a:latin typeface="Calibri"/>
                <a:cs typeface="Calibri"/>
              </a:rPr>
              <a:t>United States, 1993–2020</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05087752"/>
              </p:ext>
            </p:extLst>
          </p:nvPr>
        </p:nvGraphicFramePr>
        <p:xfrm>
          <a:off x="119270" y="450630"/>
          <a:ext cx="8905460" cy="437270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F266C693-DBA8-4382-9A77-73771B04A9A8}"/>
              </a:ext>
            </a:extLst>
          </p:cNvPr>
          <p:cNvSpPr txBox="1"/>
          <p:nvPr/>
        </p:nvSpPr>
        <p:spPr>
          <a:xfrm>
            <a:off x="4541050" y="4661961"/>
            <a:ext cx="804609" cy="3657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p:txBody>
      </p:sp>
    </p:spTree>
    <p:extLst>
      <p:ext uri="{BB962C8B-B14F-4D97-AF65-F5344CB8AC3E}">
        <p14:creationId xmlns:p14="http://schemas.microsoft.com/office/powerpoint/2010/main" val="13608436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t>TB Incidence Rates and Annual Percent Change in Rate, United States, 2010–2020</a:t>
            </a:r>
          </a:p>
        </p:txBody>
      </p:sp>
      <p:graphicFrame>
        <p:nvGraphicFramePr>
          <p:cNvPr id="7" name="Chart 6"/>
          <p:cNvGraphicFramePr/>
          <p:nvPr>
            <p:extLst>
              <p:ext uri="{D42A27DB-BD31-4B8C-83A1-F6EECF244321}">
                <p14:modId xmlns:p14="http://schemas.microsoft.com/office/powerpoint/2010/main" val="890769572"/>
              </p:ext>
            </p:extLst>
          </p:nvPr>
        </p:nvGraphicFramePr>
        <p:xfrm>
          <a:off x="197222" y="2415371"/>
          <a:ext cx="9054354" cy="2522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1094CE9-031F-406E-8E8F-E749832EADC5}"/>
              </a:ext>
            </a:extLst>
          </p:cNvPr>
          <p:cNvSpPr txBox="1"/>
          <p:nvPr/>
        </p:nvSpPr>
        <p:spPr>
          <a:xfrm rot="16200000">
            <a:off x="-560689" y="1240071"/>
            <a:ext cx="1935782" cy="646331"/>
          </a:xfrm>
          <a:prstGeom prst="rect">
            <a:avLst/>
          </a:prstGeom>
        </p:spPr>
        <p:txBody>
          <a:bodyPr wrap="square" rtlCol="0">
            <a:spAutoFit/>
          </a:bodyPr>
          <a:lstStyle/>
          <a:p>
            <a:pPr algn="ctr">
              <a:buFont typeface="Arial" pitchFamily="34" charset="0"/>
              <a:buNone/>
            </a:pPr>
            <a:r>
              <a:rPr lang="en-US" b="1" dirty="0">
                <a:solidFill>
                  <a:schemeClr val="tx1">
                    <a:lumMod val="95000"/>
                    <a:lumOff val="5000"/>
                  </a:schemeClr>
                </a:solidFill>
                <a:latin typeface="Calibri" panose="020F0502020204030204" pitchFamily="34" charset="0"/>
                <a:cs typeface="Calibri" panose="020F0502020204030204" pitchFamily="34" charset="0"/>
              </a:rPr>
              <a:t>Cases per 100,000 persons</a:t>
            </a:r>
          </a:p>
        </p:txBody>
      </p:sp>
      <p:sp>
        <p:nvSpPr>
          <p:cNvPr id="6" name="TextBox 5">
            <a:extLst>
              <a:ext uri="{FF2B5EF4-FFF2-40B4-BE49-F238E27FC236}">
                <a16:creationId xmlns:a16="http://schemas.microsoft.com/office/drawing/2014/main" id="{68A59BD8-298A-437F-B005-B909331A54BA}"/>
              </a:ext>
            </a:extLst>
          </p:cNvPr>
          <p:cNvSpPr txBox="1"/>
          <p:nvPr/>
        </p:nvSpPr>
        <p:spPr>
          <a:xfrm rot="16200000">
            <a:off x="-767194" y="3076211"/>
            <a:ext cx="2297557" cy="646331"/>
          </a:xfrm>
          <a:prstGeom prst="rect">
            <a:avLst/>
          </a:prstGeom>
        </p:spPr>
        <p:txBody>
          <a:bodyPr wrap="square" rtlCol="0">
            <a:spAutoFit/>
          </a:bodyPr>
          <a:lstStyle/>
          <a:p>
            <a:pPr algn="ctr">
              <a:buFont typeface="Arial" pitchFamily="34" charset="0"/>
              <a:buNone/>
            </a:pPr>
            <a:r>
              <a:rPr lang="en-US" b="1" dirty="0">
                <a:solidFill>
                  <a:schemeClr val="tx1">
                    <a:lumMod val="85000"/>
                    <a:lumOff val="15000"/>
                  </a:schemeClr>
                </a:solidFill>
                <a:latin typeface="Calibri" panose="020F0502020204030204" pitchFamily="34" charset="0"/>
              </a:rPr>
              <a:t>Annual percent change in rate</a:t>
            </a:r>
            <a:r>
              <a:rPr lang="en-US" b="1" baseline="30000" dirty="0">
                <a:solidFill>
                  <a:schemeClr val="tx1">
                    <a:lumMod val="85000"/>
                    <a:lumOff val="15000"/>
                  </a:schemeClr>
                </a:solidFill>
                <a:latin typeface="Calibri" panose="020F0502020204030204" pitchFamily="34" charset="0"/>
              </a:rPr>
              <a:t>*</a:t>
            </a:r>
          </a:p>
        </p:txBody>
      </p:sp>
      <p:graphicFrame>
        <p:nvGraphicFramePr>
          <p:cNvPr id="13" name="Chart 12">
            <a:extLst>
              <a:ext uri="{FF2B5EF4-FFF2-40B4-BE49-F238E27FC236}">
                <a16:creationId xmlns:a16="http://schemas.microsoft.com/office/drawing/2014/main" id="{09186158-17CE-429F-9495-60619BBFF29B}"/>
              </a:ext>
            </a:extLst>
          </p:cNvPr>
          <p:cNvGraphicFramePr/>
          <p:nvPr>
            <p:extLst>
              <p:ext uri="{D42A27DB-BD31-4B8C-83A1-F6EECF244321}">
                <p14:modId xmlns:p14="http://schemas.microsoft.com/office/powerpoint/2010/main" val="4117542686"/>
              </p:ext>
            </p:extLst>
          </p:nvPr>
        </p:nvGraphicFramePr>
        <p:xfrm>
          <a:off x="251011" y="857047"/>
          <a:ext cx="8892989" cy="155832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2969BE82-8674-406B-BCC9-85F6B57D7865}"/>
              </a:ext>
            </a:extLst>
          </p:cNvPr>
          <p:cNvSpPr txBox="1"/>
          <p:nvPr/>
        </p:nvSpPr>
        <p:spPr>
          <a:xfrm>
            <a:off x="251011" y="4830620"/>
            <a:ext cx="3722154" cy="2138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100" baseline="30000" dirty="0">
                <a:solidFill>
                  <a:schemeClr val="tx1"/>
                </a:solidFill>
                <a:latin typeface="Calibri" panose="020F0502020204030204" pitchFamily="34" charset="0"/>
              </a:rPr>
              <a:t>*</a:t>
            </a:r>
            <a:r>
              <a:rPr lang="en-US" sz="1100" dirty="0">
                <a:solidFill>
                  <a:schemeClr val="tx1"/>
                </a:solidFill>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3985128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8FF549-636E-4F0E-BDC4-CCC0956BA442}"/>
              </a:ext>
            </a:extLst>
          </p:cNvPr>
          <p:cNvSpPr/>
          <p:nvPr/>
        </p:nvSpPr>
        <p:spPr>
          <a:xfrm>
            <a:off x="1428466" y="278141"/>
            <a:ext cx="6763711" cy="954107"/>
          </a:xfrm>
          <a:prstGeom prst="rect">
            <a:avLst/>
          </a:prstGeom>
        </p:spPr>
        <p:txBody>
          <a:bodyPr wrap="none">
            <a:spAutoFit/>
          </a:bodyPr>
          <a:lstStyle/>
          <a:p>
            <a:pPr algn="ctr"/>
            <a:r>
              <a:rPr lang="en-US" sz="2800" b="1" dirty="0">
                <a:solidFill>
                  <a:srgbClr val="00788A"/>
                </a:solidFill>
                <a:latin typeface="Calibri"/>
                <a:cs typeface="Calibri"/>
              </a:rPr>
              <a:t>Pediatric TB Incidence Rates</a:t>
            </a:r>
            <a:r>
              <a:rPr lang="en-US" sz="2800" b="1" baseline="30000" dirty="0">
                <a:solidFill>
                  <a:srgbClr val="00788A"/>
                </a:solidFill>
                <a:latin typeface="Calibri"/>
                <a:cs typeface="Calibri"/>
              </a:rPr>
              <a:t>*</a:t>
            </a:r>
            <a:r>
              <a:rPr lang="en-US" sz="2800" b="1" dirty="0">
                <a:solidFill>
                  <a:srgbClr val="00788A"/>
                </a:solidFill>
                <a:latin typeface="Calibri"/>
                <a:cs typeface="Calibri"/>
              </a:rPr>
              <a:t> by Age Group, </a:t>
            </a:r>
          </a:p>
          <a:p>
            <a:pPr algn="ctr"/>
            <a:r>
              <a:rPr lang="en-US" sz="2800" b="1" dirty="0">
                <a:solidFill>
                  <a:srgbClr val="00788A"/>
                </a:solidFill>
                <a:latin typeface="Calibri"/>
                <a:cs typeface="Calibri"/>
              </a:rPr>
              <a:t>United States, 1993–2020</a:t>
            </a:r>
            <a:endParaRPr lang="en-US" sz="2800" b="1" dirty="0">
              <a:solidFill>
                <a:srgbClr val="00788A"/>
              </a:solidFill>
            </a:endParaRPr>
          </a:p>
        </p:txBody>
      </p:sp>
      <p:graphicFrame>
        <p:nvGraphicFramePr>
          <p:cNvPr id="9" name="Chart 8">
            <a:extLst>
              <a:ext uri="{FF2B5EF4-FFF2-40B4-BE49-F238E27FC236}">
                <a16:creationId xmlns:a16="http://schemas.microsoft.com/office/drawing/2014/main" id="{CEE91608-2038-48DA-BAA1-1C78FB6F0AB2}"/>
              </a:ext>
            </a:extLst>
          </p:cNvPr>
          <p:cNvGraphicFramePr/>
          <p:nvPr>
            <p:extLst>
              <p:ext uri="{D42A27DB-BD31-4B8C-83A1-F6EECF244321}">
                <p14:modId xmlns:p14="http://schemas.microsoft.com/office/powerpoint/2010/main" val="3858659632"/>
              </p:ext>
            </p:extLst>
          </p:nvPr>
        </p:nvGraphicFramePr>
        <p:xfrm>
          <a:off x="313267" y="849656"/>
          <a:ext cx="8695266" cy="42938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6">
            <a:extLst>
              <a:ext uri="{FF2B5EF4-FFF2-40B4-BE49-F238E27FC236}">
                <a16:creationId xmlns:a16="http://schemas.microsoft.com/office/drawing/2014/main" id="{68F2CA45-0388-45CC-930B-D1BEBC781897}"/>
              </a:ext>
            </a:extLst>
          </p:cNvPr>
          <p:cNvSpPr txBox="1">
            <a:spLocks noChangeArrowheads="1"/>
          </p:cNvSpPr>
          <p:nvPr/>
        </p:nvSpPr>
        <p:spPr bwMode="auto">
          <a:xfrm rot="16200000">
            <a:off x="-2245504" y="2349398"/>
            <a:ext cx="4836437" cy="400110"/>
          </a:xfrm>
          <a:prstGeom prst="rect">
            <a:avLst/>
          </a:prstGeom>
          <a:noFill/>
          <a:ln w="9525">
            <a:noFill/>
            <a:miter lim="800000"/>
            <a:headEnd/>
            <a:tailEnd/>
          </a:ln>
          <a:effectLst/>
        </p:spPr>
        <p:txBody>
          <a:bodyPr wrap="squar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 Cases per 100,000 persons</a:t>
            </a:r>
          </a:p>
        </p:txBody>
      </p:sp>
      <p:sp>
        <p:nvSpPr>
          <p:cNvPr id="12" name="TextBox 1">
            <a:extLst>
              <a:ext uri="{FF2B5EF4-FFF2-40B4-BE49-F238E27FC236}">
                <a16:creationId xmlns:a16="http://schemas.microsoft.com/office/drawing/2014/main" id="{34601EAA-0C1B-494D-87A4-026F4458811E}"/>
              </a:ext>
            </a:extLst>
          </p:cNvPr>
          <p:cNvSpPr txBox="1"/>
          <p:nvPr/>
        </p:nvSpPr>
        <p:spPr>
          <a:xfrm>
            <a:off x="4258595" y="4577876"/>
            <a:ext cx="804609" cy="3657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p:txBody>
      </p:sp>
      <p:sp>
        <p:nvSpPr>
          <p:cNvPr id="2" name="TextBox 1">
            <a:extLst>
              <a:ext uri="{FF2B5EF4-FFF2-40B4-BE49-F238E27FC236}">
                <a16:creationId xmlns:a16="http://schemas.microsoft.com/office/drawing/2014/main" id="{2852BDB7-79FC-4EF2-B0A7-752A387AB10F}"/>
              </a:ext>
            </a:extLst>
          </p:cNvPr>
          <p:cNvSpPr txBox="1"/>
          <p:nvPr/>
        </p:nvSpPr>
        <p:spPr>
          <a:xfrm>
            <a:off x="838200" y="4822257"/>
            <a:ext cx="7800474" cy="261610"/>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Population Source: U.S. Census Bureau, Current Population Survey Basic Monthly: </a:t>
            </a:r>
            <a:r>
              <a:rPr lang="en-US" sz="1100" dirty="0">
                <a:solidFill>
                  <a:schemeClr val="tx1">
                    <a:lumMod val="85000"/>
                    <a:lumOff val="15000"/>
                  </a:schemeClr>
                </a:solidFill>
                <a:latin typeface="Calibri" panose="020F0502020204030204" pitchFamily="34" charset="0"/>
                <a:hlinkClick r:id="rId4"/>
              </a:rPr>
              <a:t>https://data.census.gov/mdat/</a:t>
            </a:r>
            <a:r>
              <a:rPr lang="en-US" sz="1100" dirty="0">
                <a:solidFill>
                  <a:schemeClr val="tx1">
                    <a:lumMod val="85000"/>
                    <a:lumOff val="15000"/>
                  </a:schemeClr>
                </a:solidFill>
                <a:latin typeface="Calibri" panose="020F0502020204030204" pitchFamily="34" charset="0"/>
              </a:rPr>
              <a:t>  </a:t>
            </a:r>
          </a:p>
        </p:txBody>
      </p:sp>
    </p:spTree>
    <p:extLst>
      <p:ext uri="{BB962C8B-B14F-4D97-AF65-F5344CB8AC3E}">
        <p14:creationId xmlns:p14="http://schemas.microsoft.com/office/powerpoint/2010/main" val="13125557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963F-D1CF-40F8-84BD-D275903D1D19}"/>
              </a:ext>
            </a:extLst>
          </p:cNvPr>
          <p:cNvSpPr>
            <a:spLocks noGrp="1"/>
          </p:cNvSpPr>
          <p:nvPr>
            <p:ph type="title"/>
          </p:nvPr>
        </p:nvSpPr>
        <p:spPr>
          <a:xfrm>
            <a:off x="457200" y="205979"/>
            <a:ext cx="8229600" cy="872808"/>
          </a:xfrm>
        </p:spPr>
        <p:txBody>
          <a:bodyPr/>
          <a:lstStyle/>
          <a:p>
            <a:pPr algn="ctr"/>
            <a:br>
              <a:rPr lang="en-US" dirty="0"/>
            </a:br>
            <a:r>
              <a:rPr lang="en-US" dirty="0"/>
              <a:t>Percentage of </a:t>
            </a:r>
            <a:r>
              <a:rPr lang="en-US" dirty="0">
                <a:latin typeface="Calibri"/>
                <a:cs typeface="Calibri"/>
              </a:rPr>
              <a:t>Pediatric TB Cases by Age Group, </a:t>
            </a:r>
            <a:br>
              <a:rPr lang="en-US" dirty="0">
                <a:latin typeface="Calibri"/>
                <a:cs typeface="Calibri"/>
              </a:rPr>
            </a:br>
            <a:r>
              <a:rPr lang="en-US" dirty="0">
                <a:latin typeface="Calibri"/>
                <a:cs typeface="Calibri"/>
              </a:rPr>
              <a:t>United States, 2020 </a:t>
            </a:r>
            <a:r>
              <a:rPr lang="en-US" sz="2500" b="0" dirty="0">
                <a:solidFill>
                  <a:schemeClr val="tx1">
                    <a:lumMod val="85000"/>
                    <a:lumOff val="15000"/>
                  </a:schemeClr>
                </a:solidFill>
                <a:latin typeface="Calibri"/>
                <a:cs typeface="Calibri"/>
              </a:rPr>
              <a:t>(N=317)</a:t>
            </a:r>
            <a:endParaRPr lang="en-US" sz="2500" b="0" dirty="0">
              <a:solidFill>
                <a:schemeClr val="tx1">
                  <a:lumMod val="85000"/>
                  <a:lumOff val="15000"/>
                </a:schemeClr>
              </a:solidFill>
            </a:endParaRPr>
          </a:p>
        </p:txBody>
      </p:sp>
      <p:graphicFrame>
        <p:nvGraphicFramePr>
          <p:cNvPr id="6" name="Chart 5">
            <a:extLst>
              <a:ext uri="{FF2B5EF4-FFF2-40B4-BE49-F238E27FC236}">
                <a16:creationId xmlns:a16="http://schemas.microsoft.com/office/drawing/2014/main" id="{7DA24F4F-D702-4F2E-8819-1D85C7B59FB2}"/>
              </a:ext>
            </a:extLst>
          </p:cNvPr>
          <p:cNvGraphicFramePr/>
          <p:nvPr>
            <p:extLst>
              <p:ext uri="{D42A27DB-BD31-4B8C-83A1-F6EECF244321}">
                <p14:modId xmlns:p14="http://schemas.microsoft.com/office/powerpoint/2010/main" val="677179432"/>
              </p:ext>
            </p:extLst>
          </p:nvPr>
        </p:nvGraphicFramePr>
        <p:xfrm>
          <a:off x="1256778" y="727658"/>
          <a:ext cx="6630444" cy="460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71641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7" y="69935"/>
            <a:ext cx="8264324" cy="953041"/>
          </a:xfrm>
        </p:spPr>
        <p:txBody>
          <a:bodyPr/>
          <a:lstStyle/>
          <a:p>
            <a:pPr algn="ctr"/>
            <a:r>
              <a:rPr lang="en-US" dirty="0">
                <a:latin typeface="Calibri"/>
                <a:cs typeface="Calibri"/>
              </a:rPr>
              <a:t>Pediatric TB Cases by Origin of Birth, United States, 1993–2020</a:t>
            </a:r>
            <a:endParaRPr lang="en-US" dirty="0">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658411248"/>
              </p:ext>
            </p:extLst>
          </p:nvPr>
        </p:nvGraphicFramePr>
        <p:xfrm>
          <a:off x="0" y="767505"/>
          <a:ext cx="8998226" cy="4068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4835922"/>
            <a:ext cx="6927025"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3000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a:t>
            </a:r>
            <a:r>
              <a:rPr kumimoji="0" lang="en-US" sz="11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Non-U.S.–born refers to persons born outside the United States or its territories or not born to a U.S. citizen</a:t>
            </a:r>
          </a:p>
        </p:txBody>
      </p:sp>
    </p:spTree>
    <p:extLst>
      <p:ext uri="{BB962C8B-B14F-4D97-AF65-F5344CB8AC3E}">
        <p14:creationId xmlns:p14="http://schemas.microsoft.com/office/powerpoint/2010/main" val="22294563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7" y="69935"/>
            <a:ext cx="8264324" cy="953041"/>
          </a:xfrm>
        </p:spPr>
        <p:txBody>
          <a:bodyPr lIns="91440" tIns="45720" rIns="91440" bIns="45720" anchor="b" anchorCtr="0"/>
          <a:lstStyle/>
          <a:p>
            <a:pPr algn="ctr"/>
            <a:r>
              <a:rPr lang="en-US" dirty="0">
                <a:latin typeface="Calibri"/>
                <a:cs typeface="Calibri"/>
              </a:rPr>
              <a:t>Pediatric TB Incidence Rates</a:t>
            </a:r>
            <a:r>
              <a:rPr lang="en-US" baseline="30000" dirty="0">
                <a:latin typeface="Calibri"/>
                <a:cs typeface="Calibri"/>
              </a:rPr>
              <a:t>*</a:t>
            </a:r>
            <a:r>
              <a:rPr lang="en-US" dirty="0">
                <a:latin typeface="Calibri"/>
                <a:cs typeface="Calibri"/>
              </a:rPr>
              <a:t> by Origin of Birth, </a:t>
            </a:r>
            <a:br>
              <a:rPr lang="en-US" dirty="0">
                <a:latin typeface="Calibri"/>
                <a:cs typeface="Calibri"/>
              </a:rPr>
            </a:br>
            <a:r>
              <a:rPr lang="en-US" dirty="0">
                <a:latin typeface="Calibri"/>
                <a:cs typeface="Calibri"/>
              </a:rPr>
              <a:t>United States, 1994–2020</a:t>
            </a:r>
            <a:endParaRPr lang="en-US" dirty="0">
              <a:solidFill>
                <a:srgbClr val="000000"/>
              </a:solidFill>
              <a:latin typeface="Calibri"/>
              <a:cs typeface="Calibri"/>
            </a:endParaRPr>
          </a:p>
        </p:txBody>
      </p:sp>
      <p:sp>
        <p:nvSpPr>
          <p:cNvPr id="4" name="TextBox 3"/>
          <p:cNvSpPr txBox="1"/>
          <p:nvPr/>
        </p:nvSpPr>
        <p:spPr>
          <a:xfrm>
            <a:off x="108280" y="4668439"/>
            <a:ext cx="8426120" cy="430887"/>
          </a:xfrm>
          <a:prstGeom prst="rect">
            <a:avLst/>
          </a:prstGeom>
          <a:noFill/>
        </p:spPr>
        <p:txBody>
          <a:bodyPr wrap="square" rtlCol="0">
            <a:spAutoFit/>
          </a:bodyPr>
          <a:lstStyle/>
          <a:p>
            <a:pPr>
              <a:spcBef>
                <a:spcPts val="0"/>
              </a:spcBef>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Population Source: U.S. Census Bureau, Current Population Survey Basic Monthly: </a:t>
            </a:r>
            <a:r>
              <a:rPr lang="en-US" sz="1100" dirty="0">
                <a:solidFill>
                  <a:schemeClr val="tx1">
                    <a:lumMod val="85000"/>
                    <a:lumOff val="15000"/>
                  </a:schemeClr>
                </a:solidFill>
                <a:latin typeface="Calibri" panose="020F0502020204030204" pitchFamily="34" charset="0"/>
                <a:hlinkClick r:id="rId3"/>
              </a:rPr>
              <a:t>https://data.census.gov/mdat/</a:t>
            </a:r>
            <a:r>
              <a:rPr lang="en-US" sz="1100" dirty="0">
                <a:solidFill>
                  <a:schemeClr val="tx1">
                    <a:lumMod val="85000"/>
                    <a:lumOff val="15000"/>
                  </a:schemeClr>
                </a:solidFill>
                <a:latin typeface="Calibri" panose="020F0502020204030204" pitchFamily="34" charset="0"/>
              </a:rPr>
              <a:t>  </a:t>
            </a:r>
            <a:endParaRPr lang="en-US" sz="1100" dirty="0">
              <a:solidFill>
                <a:schemeClr val="tx1">
                  <a:lumMod val="85000"/>
                  <a:lumOff val="15000"/>
                </a:schemeClr>
              </a:solidFill>
              <a:latin typeface="Calibri" panose="020F0502020204030204" pitchFamily="34" charset="0"/>
              <a:cs typeface="Calibri" panose="020F0502020204030204" pitchFamily="34" charset="0"/>
            </a:endParaRPr>
          </a:p>
          <a:p>
            <a:pPr marL="0" indent="0">
              <a:spcBef>
                <a:spcPts val="0"/>
              </a:spcBef>
              <a:buNone/>
            </a:pPr>
            <a:r>
              <a:rPr lang="en-US" sz="1100" baseline="30000" dirty="0">
                <a:solidFill>
                  <a:schemeClr val="tx1">
                    <a:lumMod val="85000"/>
                    <a:lumOff val="15000"/>
                  </a:schemeClr>
                </a:solidFill>
                <a:latin typeface="Calibri" panose="020F0502020204030204" pitchFamily="34" charset="0"/>
                <a:cs typeface="Calibri" panose="020F0502020204030204" pitchFamily="34" charset="0"/>
              </a:rPr>
              <a:t>†</a:t>
            </a:r>
            <a:r>
              <a:rPr lang="en-US" sz="1100" dirty="0">
                <a:solidFill>
                  <a:schemeClr val="tx1">
                    <a:lumMod val="85000"/>
                    <a:lumOff val="15000"/>
                  </a:schemeClr>
                </a:solidFill>
                <a:latin typeface="Calibri" panose="020F0502020204030204" pitchFamily="34" charset="0"/>
                <a:cs typeface="Calibri" panose="020F0502020204030204" pitchFamily="34" charset="0"/>
              </a:rPr>
              <a:t>Non-U.S.–born refers to persons born outside the United States or its territories or not born to a U.S. citizen</a:t>
            </a:r>
          </a:p>
        </p:txBody>
      </p:sp>
      <p:graphicFrame>
        <p:nvGraphicFramePr>
          <p:cNvPr id="6" name="Chart 5">
            <a:extLst>
              <a:ext uri="{FF2B5EF4-FFF2-40B4-BE49-F238E27FC236}">
                <a16:creationId xmlns:a16="http://schemas.microsoft.com/office/drawing/2014/main" id="{237E357A-1534-484B-8255-337A6A676C23}"/>
              </a:ext>
            </a:extLst>
          </p:cNvPr>
          <p:cNvGraphicFramePr/>
          <p:nvPr>
            <p:extLst>
              <p:ext uri="{D42A27DB-BD31-4B8C-83A1-F6EECF244321}">
                <p14:modId xmlns:p14="http://schemas.microsoft.com/office/powerpoint/2010/main" val="3888994393"/>
              </p:ext>
            </p:extLst>
          </p:nvPr>
        </p:nvGraphicFramePr>
        <p:xfrm>
          <a:off x="442106" y="539749"/>
          <a:ext cx="8517410" cy="434783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6">
            <a:extLst>
              <a:ext uri="{FF2B5EF4-FFF2-40B4-BE49-F238E27FC236}">
                <a16:creationId xmlns:a16="http://schemas.microsoft.com/office/drawing/2014/main" id="{4CF36340-077E-40AB-A1B3-4256EEF39DDE}"/>
              </a:ext>
            </a:extLst>
          </p:cNvPr>
          <p:cNvSpPr txBox="1">
            <a:spLocks noChangeArrowheads="1"/>
          </p:cNvSpPr>
          <p:nvPr/>
        </p:nvSpPr>
        <p:spPr bwMode="auto">
          <a:xfrm rot="16200000">
            <a:off x="-1290147" y="2355118"/>
            <a:ext cx="3064394" cy="400110"/>
          </a:xfrm>
          <a:prstGeom prst="rect">
            <a:avLst/>
          </a:prstGeom>
          <a:noFill/>
          <a:ln w="9525">
            <a:noFill/>
            <a:miter lim="800000"/>
            <a:headEnd/>
            <a:tailEnd/>
          </a:ln>
          <a:effectLst/>
        </p:spPr>
        <p:txBody>
          <a:bodyPr wrap="square">
            <a:spAutoFit/>
          </a:bodyPr>
          <a:lstStyle/>
          <a:p>
            <a:pPr algn="ctr"/>
            <a:r>
              <a:rPr lang="en-US" b="1" dirty="0">
                <a:solidFill>
                  <a:srgbClr val="3F3F3F"/>
                </a:solidFill>
              </a:rPr>
              <a:t> </a:t>
            </a:r>
            <a:r>
              <a:rPr lang="en-US" sz="2000" b="1" dirty="0">
                <a:solidFill>
                  <a:schemeClr val="tx1">
                    <a:lumMod val="85000"/>
                    <a:lumOff val="15000"/>
                  </a:schemeClr>
                </a:solidFill>
                <a:latin typeface="Calibri" panose="020F0502020204030204" pitchFamily="34" charset="0"/>
                <a:cs typeface="Calibri" panose="020F0502020204030204" pitchFamily="34" charset="0"/>
              </a:rPr>
              <a:t>Cases per 100,000 persons</a:t>
            </a:r>
          </a:p>
        </p:txBody>
      </p:sp>
    </p:spTree>
    <p:extLst>
      <p:ext uri="{BB962C8B-B14F-4D97-AF65-F5344CB8AC3E}">
        <p14:creationId xmlns:p14="http://schemas.microsoft.com/office/powerpoint/2010/main" val="229177378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219620"/>
            <a:ext cx="8264324" cy="857250"/>
          </a:xfrm>
        </p:spPr>
        <p:txBody>
          <a:bodyPr/>
          <a:lstStyle/>
          <a:p>
            <a:pPr algn="ctr"/>
            <a:r>
              <a:rPr lang="en-US" dirty="0"/>
              <a:t>Pediatric TB Cases Among U.S.-born Children by Parent/Guardian Status, United States, 2011–2020</a:t>
            </a:r>
          </a:p>
        </p:txBody>
      </p:sp>
      <p:graphicFrame>
        <p:nvGraphicFramePr>
          <p:cNvPr id="9" name="Content Placeholder 7"/>
          <p:cNvGraphicFramePr>
            <a:graphicFrameLocks/>
          </p:cNvGraphicFramePr>
          <p:nvPr>
            <p:extLst>
              <p:ext uri="{D42A27DB-BD31-4B8C-83A1-F6EECF244321}">
                <p14:modId xmlns:p14="http://schemas.microsoft.com/office/powerpoint/2010/main" val="164835637"/>
              </p:ext>
            </p:extLst>
          </p:nvPr>
        </p:nvGraphicFramePr>
        <p:xfrm>
          <a:off x="152400" y="1076870"/>
          <a:ext cx="8641313" cy="36383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4669565"/>
            <a:ext cx="5567082" cy="430887"/>
          </a:xfrm>
          <a:prstGeom prst="rect">
            <a:avLst/>
          </a:prstGeom>
          <a:noFill/>
        </p:spPr>
        <p:txBody>
          <a:bodyPr wrap="square" rtlCol="0">
            <a:spAutoFit/>
          </a:bodyPr>
          <a:lstStyle/>
          <a:p>
            <a:pPr lvl="0">
              <a:defRPr/>
            </a:pPr>
            <a:r>
              <a:rPr lang="en-US" sz="1100" baseline="30000" dirty="0">
                <a:latin typeface="Calibri" panose="020F0502020204030204" pitchFamily="34" charset="0"/>
              </a:rPr>
              <a:t>*</a:t>
            </a:r>
            <a:r>
              <a:rPr lang="en-US" sz="1100" dirty="0">
                <a:latin typeface="Calibri" panose="020F0502020204030204" pitchFamily="34" charset="0"/>
              </a:rPr>
              <a:t>U.S.-born guardian defined as born in the United States or U.S. territories</a:t>
            </a:r>
          </a:p>
          <a:p>
            <a:pPr lvl="0">
              <a:defRPr/>
            </a:pPr>
            <a:r>
              <a:rPr lang="en-US" sz="1100" baseline="30000" dirty="0">
                <a:latin typeface="Calibri" panose="020F0502020204030204" pitchFamily="34" charset="0"/>
              </a:rPr>
              <a:t>†</a:t>
            </a:r>
            <a:r>
              <a:rPr lang="en-US" sz="1100" dirty="0">
                <a:latin typeface="Calibri" panose="020F0502020204030204" pitchFamily="34" charset="0"/>
              </a:rPr>
              <a:t>At least one parent/guardian was non-U.S.–born.</a:t>
            </a:r>
          </a:p>
        </p:txBody>
      </p:sp>
    </p:spTree>
    <p:extLst>
      <p:ext uri="{BB962C8B-B14F-4D97-AF65-F5344CB8AC3E}">
        <p14:creationId xmlns:p14="http://schemas.microsoft.com/office/powerpoint/2010/main" val="213617636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978CCEC-01A8-4A0F-BC37-058896C6C5B9}"/>
              </a:ext>
            </a:extLst>
          </p:cNvPr>
          <p:cNvGraphicFramePr/>
          <p:nvPr>
            <p:extLst>
              <p:ext uri="{D42A27DB-BD31-4B8C-83A1-F6EECF244321}">
                <p14:modId xmlns:p14="http://schemas.microsoft.com/office/powerpoint/2010/main" val="3198023529"/>
              </p:ext>
            </p:extLst>
          </p:nvPr>
        </p:nvGraphicFramePr>
        <p:xfrm>
          <a:off x="218034" y="1129332"/>
          <a:ext cx="8452243" cy="38825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5D1498-EF3A-4A25-B350-6A35FB0882B4}"/>
              </a:ext>
            </a:extLst>
          </p:cNvPr>
          <p:cNvSpPr>
            <a:spLocks noGrp="1"/>
          </p:cNvSpPr>
          <p:nvPr>
            <p:ph type="title"/>
          </p:nvPr>
        </p:nvSpPr>
        <p:spPr>
          <a:xfrm>
            <a:off x="72190" y="38261"/>
            <a:ext cx="8999620" cy="1057826"/>
          </a:xfrm>
        </p:spPr>
        <p:txBody>
          <a:bodyPr/>
          <a:lstStyle/>
          <a:p>
            <a:pPr algn="ctr"/>
            <a:r>
              <a:rPr lang="en-US" dirty="0">
                <a:latin typeface="Calibri"/>
                <a:cs typeface="Calibri"/>
              </a:rPr>
              <a:t>Percentage of Pediatric TB Cases Among U.S.-born Children by Parent/Guardian Status, United States, 2020 </a:t>
            </a:r>
            <a:r>
              <a:rPr lang="en-US" sz="2500" b="0" dirty="0">
                <a:solidFill>
                  <a:schemeClr val="tx1">
                    <a:lumMod val="85000"/>
                    <a:lumOff val="15000"/>
                  </a:schemeClr>
                </a:solidFill>
                <a:latin typeface="Calibri"/>
                <a:cs typeface="Calibri"/>
              </a:rPr>
              <a:t>(N=254)</a:t>
            </a:r>
            <a:endParaRPr lang="en-US" sz="2500" b="0" dirty="0">
              <a:solidFill>
                <a:schemeClr val="tx1">
                  <a:lumMod val="85000"/>
                  <a:lumOff val="15000"/>
                </a:schemeClr>
              </a:solidFill>
            </a:endParaRPr>
          </a:p>
        </p:txBody>
      </p:sp>
      <p:sp>
        <p:nvSpPr>
          <p:cNvPr id="4" name="TextBox 3">
            <a:extLst>
              <a:ext uri="{FF2B5EF4-FFF2-40B4-BE49-F238E27FC236}">
                <a16:creationId xmlns:a16="http://schemas.microsoft.com/office/drawing/2014/main" id="{C517D56F-A054-4838-9CE1-9BD6AA947D16}"/>
              </a:ext>
            </a:extLst>
          </p:cNvPr>
          <p:cNvSpPr txBox="1"/>
          <p:nvPr/>
        </p:nvSpPr>
        <p:spPr>
          <a:xfrm>
            <a:off x="0" y="4674352"/>
            <a:ext cx="5567082" cy="430887"/>
          </a:xfrm>
          <a:prstGeom prst="rect">
            <a:avLst/>
          </a:prstGeom>
          <a:noFill/>
        </p:spPr>
        <p:txBody>
          <a:bodyPr wrap="square" lIns="91440" tIns="45720" rIns="91440" bIns="45720" rtlCol="0" anchor="t">
            <a:spAutoFit/>
          </a:bodyPr>
          <a:lstStyle/>
          <a:p>
            <a:pPr lvl="0">
              <a:defRPr/>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U.S.-born guardian defined as born in the United States or U.S. territories</a:t>
            </a:r>
          </a:p>
          <a:p>
            <a:pPr lvl="0">
              <a:defRPr/>
            </a:pPr>
            <a:r>
              <a:rPr lang="en-US" sz="1100" baseline="30000" dirty="0">
                <a:solidFill>
                  <a:schemeClr val="tx1">
                    <a:lumMod val="85000"/>
                    <a:lumOff val="15000"/>
                  </a:schemeClr>
                </a:solidFill>
                <a:latin typeface="Calibri"/>
                <a:cs typeface="Calibri"/>
              </a:rPr>
              <a:t>†</a:t>
            </a:r>
            <a:r>
              <a:rPr lang="en-US" sz="1100" dirty="0">
                <a:solidFill>
                  <a:schemeClr val="tx1">
                    <a:lumMod val="85000"/>
                    <a:lumOff val="15000"/>
                  </a:schemeClr>
                </a:solidFill>
                <a:latin typeface="Calibri"/>
                <a:cs typeface="Calibri"/>
              </a:rPr>
              <a:t>At </a:t>
            </a:r>
            <a:r>
              <a:rPr kumimoji="0" lang="en-US" sz="1100" b="0" i="0" u="none" strike="noStrike" kern="1200" cap="none" spc="0" normalizeH="0" baseline="0" noProof="0" dirty="0">
                <a:ln>
                  <a:noFill/>
                </a:ln>
                <a:solidFill>
                  <a:schemeClr val="tx1">
                    <a:lumMod val="85000"/>
                    <a:lumOff val="15000"/>
                  </a:schemeClr>
                </a:solidFill>
                <a:effectLst/>
                <a:uLnTx/>
                <a:uFillTx/>
                <a:latin typeface="Calibri"/>
                <a:cs typeface="Calibri"/>
              </a:rPr>
              <a:t>least one parent/guardian was non-U.S.–born</a:t>
            </a:r>
            <a:endParaRPr lang="en-US" sz="1100" b="0" i="0" u="none" strike="noStrike" kern="1200" cap="none" spc="0" normalizeH="0" baseline="0" noProof="0" dirty="0">
              <a:ln>
                <a:noFill/>
              </a:ln>
              <a:solidFill>
                <a:schemeClr val="tx1">
                  <a:lumMod val="85000"/>
                  <a:lumOff val="15000"/>
                </a:schemeClr>
              </a:solidFill>
              <a:effectLst/>
              <a:uLnTx/>
              <a:uFillTx/>
              <a:latin typeface="Calibri"/>
              <a:cs typeface="Calibri"/>
            </a:endParaRPr>
          </a:p>
        </p:txBody>
      </p:sp>
    </p:spTree>
    <p:extLst>
      <p:ext uri="{BB962C8B-B14F-4D97-AF65-F5344CB8AC3E}">
        <p14:creationId xmlns:p14="http://schemas.microsoft.com/office/powerpoint/2010/main" val="299812333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69" y="81828"/>
            <a:ext cx="8229600" cy="857250"/>
          </a:xfrm>
        </p:spPr>
        <p:txBody>
          <a:bodyPr lIns="91440" tIns="45720" rIns="91440" bIns="45720" anchor="b" anchorCtr="0"/>
          <a:lstStyle/>
          <a:p>
            <a:pPr algn="ctr"/>
            <a:r>
              <a:rPr lang="en-US" dirty="0">
                <a:latin typeface="Calibri"/>
                <a:cs typeface="Calibri"/>
              </a:rPr>
              <a:t>TB Cases by Case Verification Criteria, </a:t>
            </a:r>
            <a:br>
              <a:rPr lang="en-US" dirty="0">
                <a:latin typeface="Calibri"/>
                <a:cs typeface="Calibri"/>
              </a:rPr>
            </a:br>
            <a:r>
              <a:rPr lang="en-US" dirty="0">
                <a:latin typeface="Calibri"/>
                <a:cs typeface="Calibri"/>
              </a:rPr>
              <a:t>United States, 1993–2020 </a:t>
            </a:r>
            <a:endParaRPr lang="en-US" dirty="0"/>
          </a:p>
        </p:txBody>
      </p:sp>
      <p:graphicFrame>
        <p:nvGraphicFramePr>
          <p:cNvPr id="6" name="Chart 5">
            <a:extLst>
              <a:ext uri="{FF2B5EF4-FFF2-40B4-BE49-F238E27FC236}">
                <a16:creationId xmlns:a16="http://schemas.microsoft.com/office/drawing/2014/main" id="{8B8C71AB-6FCC-4170-9191-CF902550AA9C}"/>
              </a:ext>
            </a:extLst>
          </p:cNvPr>
          <p:cNvGraphicFramePr/>
          <p:nvPr>
            <p:extLst>
              <p:ext uri="{D42A27DB-BD31-4B8C-83A1-F6EECF244321}">
                <p14:modId xmlns:p14="http://schemas.microsoft.com/office/powerpoint/2010/main" val="2037338589"/>
              </p:ext>
            </p:extLst>
          </p:nvPr>
        </p:nvGraphicFramePr>
        <p:xfrm>
          <a:off x="0" y="824753"/>
          <a:ext cx="9067800" cy="43187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AFCC9C3-DA7F-44A7-8DF7-A4BFA646B7FC}"/>
              </a:ext>
            </a:extLst>
          </p:cNvPr>
          <p:cNvSpPr txBox="1"/>
          <p:nvPr/>
        </p:nvSpPr>
        <p:spPr>
          <a:xfrm>
            <a:off x="0" y="4800062"/>
            <a:ext cx="6927025" cy="261610"/>
          </a:xfrm>
          <a:prstGeom prst="rect">
            <a:avLst/>
          </a:prstGeom>
          <a:noFill/>
        </p:spPr>
        <p:txBody>
          <a:bodyPr wrap="square" rtlCol="0">
            <a:spAutoFit/>
          </a:bodyPr>
          <a:lstStyle/>
          <a:p>
            <a:pPr marL="0" indent="0">
              <a:spcBef>
                <a:spcPts val="0"/>
              </a:spcBef>
              <a:buNone/>
            </a:pPr>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NAA=nucleic acid amplification</a:t>
            </a:r>
          </a:p>
        </p:txBody>
      </p:sp>
    </p:spTree>
    <p:extLst>
      <p:ext uri="{BB962C8B-B14F-4D97-AF65-F5344CB8AC3E}">
        <p14:creationId xmlns:p14="http://schemas.microsoft.com/office/powerpoint/2010/main" val="338124487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B42A-981A-4E00-90C2-79702C836A5E}"/>
              </a:ext>
            </a:extLst>
          </p:cNvPr>
          <p:cNvSpPr>
            <a:spLocks noGrp="1"/>
          </p:cNvSpPr>
          <p:nvPr>
            <p:ph type="title"/>
          </p:nvPr>
        </p:nvSpPr>
        <p:spPr/>
        <p:txBody>
          <a:bodyPr/>
          <a:lstStyle/>
          <a:p>
            <a:pPr algn="ctr"/>
            <a:r>
              <a:rPr lang="en-US" dirty="0"/>
              <a:t>Percentage TB Cases by Case Verification Criteria,</a:t>
            </a:r>
            <a:br>
              <a:rPr lang="en-US" dirty="0"/>
            </a:br>
            <a:r>
              <a:rPr lang="en-US" dirty="0"/>
              <a:t>United States, 2020 </a:t>
            </a:r>
            <a:r>
              <a:rPr lang="en-US" sz="2500" b="0" dirty="0">
                <a:solidFill>
                  <a:schemeClr val="tx1">
                    <a:lumMod val="85000"/>
                    <a:lumOff val="15000"/>
                  </a:schemeClr>
                </a:solidFill>
              </a:rPr>
              <a:t>(N=7,174)</a:t>
            </a:r>
          </a:p>
        </p:txBody>
      </p:sp>
      <p:graphicFrame>
        <p:nvGraphicFramePr>
          <p:cNvPr id="6" name="Chart 5">
            <a:extLst>
              <a:ext uri="{FF2B5EF4-FFF2-40B4-BE49-F238E27FC236}">
                <a16:creationId xmlns:a16="http://schemas.microsoft.com/office/drawing/2014/main" id="{7F21C980-989A-42FB-89DF-CE10E7A87DBB}"/>
              </a:ext>
            </a:extLst>
          </p:cNvPr>
          <p:cNvGraphicFramePr/>
          <p:nvPr>
            <p:extLst>
              <p:ext uri="{D42A27DB-BD31-4B8C-83A1-F6EECF244321}">
                <p14:modId xmlns:p14="http://schemas.microsoft.com/office/powerpoint/2010/main" val="3126518158"/>
              </p:ext>
            </p:extLst>
          </p:nvPr>
        </p:nvGraphicFramePr>
        <p:xfrm>
          <a:off x="93945" y="796528"/>
          <a:ext cx="8956110" cy="45001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F13AC7D-83BC-462E-A2C4-3FD3CDEECE1A}"/>
              </a:ext>
            </a:extLst>
          </p:cNvPr>
          <p:cNvSpPr txBox="1"/>
          <p:nvPr/>
        </p:nvSpPr>
        <p:spPr>
          <a:xfrm>
            <a:off x="0" y="4807877"/>
            <a:ext cx="6927025" cy="261610"/>
          </a:xfrm>
          <a:prstGeom prst="rect">
            <a:avLst/>
          </a:prstGeom>
          <a:noFill/>
        </p:spPr>
        <p:txBody>
          <a:bodyPr wrap="square" rtlCol="0">
            <a:spAutoFit/>
          </a:bodyPr>
          <a:lstStyle/>
          <a:p>
            <a:pPr marL="0" indent="0">
              <a:spcBef>
                <a:spcPts val="0"/>
              </a:spcBef>
              <a:buNone/>
            </a:pPr>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NAA=nucleic acid amplification</a:t>
            </a:r>
          </a:p>
        </p:txBody>
      </p:sp>
    </p:spTree>
    <p:extLst>
      <p:ext uri="{BB962C8B-B14F-4D97-AF65-F5344CB8AC3E}">
        <p14:creationId xmlns:p14="http://schemas.microsoft.com/office/powerpoint/2010/main" val="125772987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97" y="44242"/>
            <a:ext cx="7250206" cy="878602"/>
          </a:xfrm>
        </p:spPr>
        <p:txBody>
          <a:bodyPr/>
          <a:lstStyle/>
          <a:p>
            <a:pPr algn="ctr"/>
            <a:r>
              <a:rPr lang="en-US" dirty="0"/>
              <a:t>Percentage of TB Cases by Site of Disease, </a:t>
            </a:r>
            <a:br>
              <a:rPr lang="en-US" dirty="0"/>
            </a:br>
            <a:r>
              <a:rPr lang="en-US" dirty="0"/>
              <a:t>United States, 2020</a:t>
            </a:r>
            <a:endParaRPr lang="en-US" dirty="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2489110"/>
              </p:ext>
            </p:extLst>
          </p:nvPr>
        </p:nvGraphicFramePr>
        <p:xfrm>
          <a:off x="60385" y="239037"/>
          <a:ext cx="5298832" cy="42440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bwMode="auto">
          <a:xfrm>
            <a:off x="0" y="4664735"/>
            <a:ext cx="8763000" cy="47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541900"/>
              </a:buClr>
              <a:buSzPct val="70000"/>
              <a:buFont typeface="Wingdings" panose="05000000000000000000" pitchFamily="2" charset="2"/>
              <a:buChar char="§"/>
              <a:defRPr sz="1800" b="1" kern="1200" baseline="0">
                <a:solidFill>
                  <a:srgbClr val="000000"/>
                </a:solidFill>
                <a:latin typeface="Calibri" pitchFamily="34" charset="0"/>
                <a:ea typeface="+mn-ea"/>
                <a:cs typeface="+mn-cs"/>
              </a:defRPr>
            </a:lvl1pPr>
            <a:lvl2pPr marL="557213" indent="-214313" algn="l" rtl="0" eaLnBrk="0" fontAlgn="base" hangingPunct="0">
              <a:spcBef>
                <a:spcPct val="20000"/>
              </a:spcBef>
              <a:spcAft>
                <a:spcPct val="0"/>
              </a:spcAft>
              <a:buClr>
                <a:srgbClr val="005984"/>
              </a:buClr>
              <a:buSzPct val="100000"/>
              <a:buFont typeface="Arial" panose="020B0604020202020204" pitchFamily="34" charset="0"/>
              <a:buChar char="•"/>
              <a:defRPr sz="1500" kern="1200">
                <a:solidFill>
                  <a:schemeClr val="accent4">
                    <a:lumMod val="75000"/>
                  </a:schemeClr>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ClrTx/>
              <a:buSzPct val="100000"/>
              <a:buFont typeface="Arial" pitchFamily="34" charset="0"/>
              <a:buChar char="•"/>
              <a:defRPr sz="1350" kern="1200">
                <a:solidFill>
                  <a:schemeClr val="accent4">
                    <a:lumMod val="75000"/>
                  </a:schemeClr>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Clr>
                <a:schemeClr val="bg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Clr>
                <a:schemeClr val="bg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09728" indent="-109728">
              <a:lnSpc>
                <a:spcPts val="1200"/>
              </a:lnSpc>
              <a:spcBef>
                <a:spcPts val="288"/>
              </a:spcBef>
              <a:buNone/>
            </a:pPr>
            <a:r>
              <a:rPr lang="en-US" sz="1100" b="0" baseline="30000" dirty="0"/>
              <a:t>*</a:t>
            </a:r>
            <a:r>
              <a:rPr lang="en-US" sz="1100" b="0" dirty="0"/>
              <a:t>Any pulmonary involvement which includes cases that are pulmonary only and both pulmonary and extrapulmonary. </a:t>
            </a:r>
          </a:p>
          <a:p>
            <a:pPr marL="109728" indent="-109728">
              <a:lnSpc>
                <a:spcPts val="1200"/>
              </a:lnSpc>
              <a:spcBef>
                <a:spcPts val="288"/>
              </a:spcBef>
              <a:buNone/>
            </a:pPr>
            <a:r>
              <a:rPr lang="en-US" sz="1100" b="0" dirty="0"/>
              <a:t>Patients may have more than one disease site but are counted in mutually exclusive categories for surveillance purposes. </a:t>
            </a:r>
          </a:p>
        </p:txBody>
      </p:sp>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1951898826"/>
              </p:ext>
            </p:extLst>
          </p:nvPr>
        </p:nvGraphicFramePr>
        <p:xfrm>
          <a:off x="4157255" y="922844"/>
          <a:ext cx="4718884" cy="333512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23B3BC13-9B87-4B3A-AA06-D465BF7B1721}"/>
              </a:ext>
            </a:extLst>
          </p:cNvPr>
          <p:cNvCxnSpPr>
            <a:cxnSpLocks/>
          </p:cNvCxnSpPr>
          <p:nvPr/>
        </p:nvCxnSpPr>
        <p:spPr>
          <a:xfrm flipV="1">
            <a:off x="3367328" y="944750"/>
            <a:ext cx="789927" cy="513114"/>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304CE8-4CF9-4C58-B6FE-F54F18A9CAE8}"/>
              </a:ext>
            </a:extLst>
          </p:cNvPr>
          <p:cNvCxnSpPr>
            <a:cxnSpLocks/>
          </p:cNvCxnSpPr>
          <p:nvPr/>
        </p:nvCxnSpPr>
        <p:spPr>
          <a:xfrm>
            <a:off x="3367328" y="3612413"/>
            <a:ext cx="789927" cy="586338"/>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66437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2722CB-EFF7-4B98-95A8-7093CC3E96F8}"/>
              </a:ext>
            </a:extLst>
          </p:cNvPr>
          <p:cNvGraphicFramePr/>
          <p:nvPr>
            <p:extLst>
              <p:ext uri="{D42A27DB-BD31-4B8C-83A1-F6EECF244321}">
                <p14:modId xmlns:p14="http://schemas.microsoft.com/office/powerpoint/2010/main" val="1569091096"/>
              </p:ext>
            </p:extLst>
          </p:nvPr>
        </p:nvGraphicFramePr>
        <p:xfrm>
          <a:off x="85969" y="1060125"/>
          <a:ext cx="8948616" cy="3732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02875"/>
            <a:ext cx="8229600" cy="857250"/>
          </a:xfrm>
        </p:spPr>
        <p:txBody>
          <a:bodyPr/>
          <a:lstStyle/>
          <a:p>
            <a:pPr algn="ctr"/>
            <a:r>
              <a:rPr lang="en-US" dirty="0"/>
              <a:t>Percentage of TB Cases</a:t>
            </a:r>
            <a:r>
              <a:rPr lang="en-US" baseline="30000" dirty="0"/>
              <a:t>*</a:t>
            </a:r>
            <a:r>
              <a:rPr lang="en-US" dirty="0"/>
              <a:t> by Initial Drug Regimen, </a:t>
            </a:r>
            <a:br>
              <a:rPr lang="en-US" dirty="0"/>
            </a:br>
            <a:r>
              <a:rPr lang="en-US" dirty="0"/>
              <a:t>United States, 1993–2020</a:t>
            </a:r>
          </a:p>
        </p:txBody>
      </p:sp>
      <p:sp>
        <p:nvSpPr>
          <p:cNvPr id="7" name="TextBox 6">
            <a:extLst>
              <a:ext uri="{FF2B5EF4-FFF2-40B4-BE49-F238E27FC236}">
                <a16:creationId xmlns:a16="http://schemas.microsoft.com/office/drawing/2014/main" id="{FEC11A40-CAA7-4E22-80A5-CF082D25B70B}"/>
              </a:ext>
            </a:extLst>
          </p:cNvPr>
          <p:cNvSpPr txBox="1"/>
          <p:nvPr/>
        </p:nvSpPr>
        <p:spPr>
          <a:xfrm>
            <a:off x="-23445" y="4692869"/>
            <a:ext cx="4401312" cy="430887"/>
          </a:xfrm>
          <a:prstGeom prst="rect">
            <a:avLst/>
          </a:prstGeom>
        </p:spPr>
        <p:txBody>
          <a:bodyPr wrap="square" rtlCol="0">
            <a:spAutoFit/>
          </a:bodyPr>
          <a:lstStyle/>
          <a:p>
            <a:pPr>
              <a:buFont typeface="Arial" pitchFamily="34" charset="0"/>
              <a:buNone/>
            </a:pPr>
            <a:r>
              <a:rPr lang="en-US" sz="1100" dirty="0">
                <a:latin typeface="Calibri" panose="020F0502020204030204" pitchFamily="34" charset="0"/>
              </a:rPr>
              <a:t>*In persons alive at diagnosis</a:t>
            </a:r>
          </a:p>
          <a:p>
            <a:pPr>
              <a:buFont typeface="Arial" pitchFamily="34" charset="0"/>
              <a:buNone/>
            </a:pPr>
            <a:r>
              <a:rPr lang="en-US" sz="1100" baseline="30000" dirty="0">
                <a:latin typeface="Calibri" panose="020F0502020204030204" pitchFamily="34" charset="0"/>
              </a:rPr>
              <a:t>†</a:t>
            </a:r>
            <a:r>
              <a:rPr lang="en-US" sz="1100" dirty="0">
                <a:latin typeface="Calibri" panose="020F0502020204030204" pitchFamily="34" charset="0"/>
              </a:rPr>
              <a:t>HRZE=isoniazid, rifampin, pyrazinamide, and ethambutol</a:t>
            </a:r>
          </a:p>
        </p:txBody>
      </p:sp>
    </p:spTree>
    <p:extLst>
      <p:ext uri="{BB962C8B-B14F-4D97-AF65-F5344CB8AC3E}">
        <p14:creationId xmlns:p14="http://schemas.microsoft.com/office/powerpoint/2010/main" val="21784603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205979"/>
            <a:ext cx="8229605" cy="857250"/>
          </a:xfrm>
        </p:spPr>
        <p:txBody>
          <a:bodyPr/>
          <a:lstStyle/>
          <a:p>
            <a:pPr algn="ctr"/>
            <a:r>
              <a:rPr lang="en-US" dirty="0">
                <a:cs typeface="Arial" charset="0"/>
              </a:rPr>
              <a:t>TB-Related Deaths</a:t>
            </a:r>
            <a:r>
              <a:rPr lang="en-US" baseline="30000" dirty="0">
                <a:cs typeface="Arial" charset="0"/>
              </a:rPr>
              <a:t>*</a:t>
            </a:r>
            <a:r>
              <a:rPr lang="en-US" dirty="0">
                <a:cs typeface="Arial" charset="0"/>
              </a:rPr>
              <a:t> and Mortality Rates, </a:t>
            </a:r>
            <a:br>
              <a:rPr lang="en-US" dirty="0">
                <a:cs typeface="Arial" charset="0"/>
              </a:rPr>
            </a:br>
            <a:r>
              <a:rPr lang="en-US" dirty="0">
                <a:cs typeface="Arial" charset="0"/>
              </a:rPr>
              <a:t>United States, 1993–2019</a:t>
            </a:r>
            <a:endParaRPr lang="en-US" dirty="0"/>
          </a:p>
        </p:txBody>
      </p:sp>
      <p:graphicFrame>
        <p:nvGraphicFramePr>
          <p:cNvPr id="7" name="Chart 6"/>
          <p:cNvGraphicFramePr/>
          <p:nvPr>
            <p:extLst>
              <p:ext uri="{D42A27DB-BD31-4B8C-83A1-F6EECF244321}">
                <p14:modId xmlns:p14="http://schemas.microsoft.com/office/powerpoint/2010/main" val="320780792"/>
              </p:ext>
            </p:extLst>
          </p:nvPr>
        </p:nvGraphicFramePr>
        <p:xfrm>
          <a:off x="107576" y="870541"/>
          <a:ext cx="8892989" cy="3998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80711A-AE27-4CE7-8027-B00D786C3F56}"/>
              </a:ext>
            </a:extLst>
          </p:cNvPr>
          <p:cNvSpPr txBox="1"/>
          <p:nvPr/>
        </p:nvSpPr>
        <p:spPr>
          <a:xfrm>
            <a:off x="9602" y="4829114"/>
            <a:ext cx="9026822" cy="261610"/>
          </a:xfrm>
          <a:prstGeom prst="rect">
            <a:avLst/>
          </a:prstGeom>
        </p:spPr>
        <p:txBody>
          <a:bodyPr wrap="square" rtlCol="0">
            <a:spAutoFit/>
          </a:bodyPr>
          <a:lstStyle/>
          <a:p>
            <a:pPr>
              <a:buFont typeface="Arial" pitchFamily="34" charset="0"/>
              <a:buNone/>
            </a:pPr>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National Vital Statistics System Underlying Cause of Death (based on deaths reported through 2019)</a:t>
            </a:r>
          </a:p>
        </p:txBody>
      </p:sp>
      <p:sp>
        <p:nvSpPr>
          <p:cNvPr id="5" name="TextBox 4">
            <a:extLst>
              <a:ext uri="{FF2B5EF4-FFF2-40B4-BE49-F238E27FC236}">
                <a16:creationId xmlns:a16="http://schemas.microsoft.com/office/drawing/2014/main" id="{61094CE9-031F-406E-8E8F-E749832EADC5}"/>
              </a:ext>
            </a:extLst>
          </p:cNvPr>
          <p:cNvSpPr txBox="1"/>
          <p:nvPr/>
        </p:nvSpPr>
        <p:spPr>
          <a:xfrm rot="16200000">
            <a:off x="6898056" y="2515834"/>
            <a:ext cx="4075944"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Deaths per 100,000 persons</a:t>
            </a:r>
          </a:p>
        </p:txBody>
      </p:sp>
      <p:sp>
        <p:nvSpPr>
          <p:cNvPr id="6" name="TextBox 5">
            <a:extLst>
              <a:ext uri="{FF2B5EF4-FFF2-40B4-BE49-F238E27FC236}">
                <a16:creationId xmlns:a16="http://schemas.microsoft.com/office/drawing/2014/main" id="{68A59BD8-298A-437F-B005-B909331A54BA}"/>
              </a:ext>
            </a:extLst>
          </p:cNvPr>
          <p:cNvSpPr txBox="1"/>
          <p:nvPr/>
        </p:nvSpPr>
        <p:spPr>
          <a:xfrm rot="16200000">
            <a:off x="-1842762" y="2449560"/>
            <a:ext cx="4006459"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Number of deaths</a:t>
            </a:r>
          </a:p>
        </p:txBody>
      </p:sp>
      <p:sp>
        <p:nvSpPr>
          <p:cNvPr id="8" name="TextBox 7">
            <a:extLst>
              <a:ext uri="{FF2B5EF4-FFF2-40B4-BE49-F238E27FC236}">
                <a16:creationId xmlns:a16="http://schemas.microsoft.com/office/drawing/2014/main" id="{FC543B37-8BE2-4A45-AD08-53D5C4C63C7C}"/>
              </a:ext>
            </a:extLst>
          </p:cNvPr>
          <p:cNvSpPr txBox="1"/>
          <p:nvPr/>
        </p:nvSpPr>
        <p:spPr>
          <a:xfrm>
            <a:off x="5915004" y="2039046"/>
            <a:ext cx="2000098" cy="584775"/>
          </a:xfrm>
          <a:prstGeom prst="rect">
            <a:avLst/>
          </a:prstGeom>
          <a:noFill/>
          <a:ln w="19050">
            <a:solidFill>
              <a:schemeClr val="tx1"/>
            </a:solidFill>
          </a:ln>
        </p:spPr>
        <p:txBody>
          <a:bodyPr wrap="square" rtlCol="0">
            <a:spAutoFit/>
          </a:bodyPr>
          <a:lstStyle/>
          <a:p>
            <a:pPr algn="ctr" defTabSz="685800" eaLnBrk="1" fontAlgn="auto" hangingPunct="1">
              <a:spcBef>
                <a:spcPts val="0"/>
              </a:spcBef>
              <a:spcAft>
                <a:spcPts val="0"/>
              </a:spcAft>
            </a:pPr>
            <a:r>
              <a:rPr lang="en-US" sz="1600" b="1" dirty="0">
                <a:latin typeface="Calibri" panose="020F0502020204030204" pitchFamily="34" charset="0"/>
              </a:rPr>
              <a:t>526 TB-related deaths in 2019</a:t>
            </a:r>
          </a:p>
        </p:txBody>
      </p:sp>
      <p:cxnSp>
        <p:nvCxnSpPr>
          <p:cNvPr id="9" name="Straight Connector 8">
            <a:extLst>
              <a:ext uri="{FF2B5EF4-FFF2-40B4-BE49-F238E27FC236}">
                <a16:creationId xmlns:a16="http://schemas.microsoft.com/office/drawing/2014/main" id="{14DDCB7E-C4DE-4034-9005-1451E84A2273}"/>
              </a:ext>
            </a:extLst>
          </p:cNvPr>
          <p:cNvCxnSpPr>
            <a:cxnSpLocks/>
            <a:stCxn id="8" idx="2"/>
          </p:cNvCxnSpPr>
          <p:nvPr/>
        </p:nvCxnSpPr>
        <p:spPr>
          <a:xfrm>
            <a:off x="6915053" y="2623821"/>
            <a:ext cx="1110251" cy="792303"/>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021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p:txBody>
          <a:bodyPr/>
          <a:lstStyle/>
          <a:p>
            <a:pPr algn="ctr"/>
            <a:r>
              <a:rPr lang="en-US" dirty="0"/>
              <a:t>Percentage of TB Cases,</a:t>
            </a:r>
            <a:r>
              <a:rPr lang="en-US" baseline="30000" dirty="0"/>
              <a:t>*</a:t>
            </a:r>
            <a:r>
              <a:rPr lang="en-US" dirty="0"/>
              <a:t> by Initial Drug Regimen, United States, 2020 </a:t>
            </a:r>
            <a:r>
              <a:rPr lang="en-US" sz="2500" b="0" dirty="0">
                <a:solidFill>
                  <a:schemeClr val="tx1">
                    <a:lumMod val="85000"/>
                    <a:lumOff val="15000"/>
                  </a:schemeClr>
                </a:solidFill>
              </a:rPr>
              <a:t>(N=7,174)</a:t>
            </a:r>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3609767226"/>
              </p:ext>
            </p:extLst>
          </p:nvPr>
        </p:nvGraphicFramePr>
        <p:xfrm>
          <a:off x="202720" y="1063229"/>
          <a:ext cx="8738559" cy="40802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433DF8B-C71A-4AD7-AE9E-2C02FE7ED4F1}"/>
              </a:ext>
            </a:extLst>
          </p:cNvPr>
          <p:cNvSpPr txBox="1"/>
          <p:nvPr/>
        </p:nvSpPr>
        <p:spPr>
          <a:xfrm>
            <a:off x="5251269" y="2725783"/>
            <a:ext cx="574765" cy="369332"/>
          </a:xfrm>
          <a:prstGeom prst="rect">
            <a:avLst/>
          </a:prstGeom>
        </p:spPr>
        <p:txBody>
          <a:bodyPr wrap="square" rtlCol="0">
            <a:spAutoFit/>
          </a:bodyPr>
          <a:lstStyle/>
          <a:p>
            <a:pPr>
              <a:buFont typeface="Arial" pitchFamily="34" charset="0"/>
              <a:buNone/>
            </a:pPr>
            <a:fld id="{298FA1FA-A95F-4180-9246-AC905A8D6C06}" type="PERCENTAGE">
              <a:rPr lang="en-US" b="1" baseline="0" smtClean="0">
                <a:solidFill>
                  <a:schemeClr val="tx1">
                    <a:lumMod val="85000"/>
                    <a:lumOff val="15000"/>
                  </a:schemeClr>
                </a:solidFill>
                <a:latin typeface="Calibri" panose="020F0502020204030204" pitchFamily="34" charset="0"/>
                <a:cs typeface="Calibri" panose="020F0502020204030204" pitchFamily="34" charset="0"/>
              </a:rPr>
              <a:pPr/>
              <a:t>6%</a:t>
            </a:fld>
            <a:endParaRPr lang="en-US"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B43C3FA-6339-4DA4-95F0-BA6941779148}"/>
              </a:ext>
            </a:extLst>
          </p:cNvPr>
          <p:cNvSpPr txBox="1"/>
          <p:nvPr/>
        </p:nvSpPr>
        <p:spPr>
          <a:xfrm>
            <a:off x="4850674" y="2194560"/>
            <a:ext cx="853440" cy="369332"/>
          </a:xfrm>
          <a:prstGeom prst="rect">
            <a:avLst/>
          </a:prstGeom>
        </p:spPr>
        <p:txBody>
          <a:bodyPr wrap="square" rtlCol="0">
            <a:spAutoFit/>
          </a:bodyPr>
          <a:lstStyle/>
          <a:p>
            <a:pPr>
              <a:buFont typeface="Arial" pitchFamily="34" charset="0"/>
              <a:buNone/>
            </a:pPr>
            <a:r>
              <a:rPr lang="en-US" b="1" dirty="0">
                <a:solidFill>
                  <a:schemeClr val="bg2"/>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1826661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0" y="4355211"/>
            <a:ext cx="9144000" cy="8117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Font typeface="Arial" pitchFamily="34" charset="0"/>
              <a:buNone/>
            </a:pPr>
            <a:r>
              <a:rPr lang="en-US" sz="1100" dirty="0">
                <a:latin typeface="Calibri" panose="020F0502020204030204" pitchFamily="34" charset="0"/>
              </a:rPr>
              <a:t>DOT=directly observed therapy; SA=self-administered therapy.</a:t>
            </a:r>
          </a:p>
          <a:p>
            <a:pPr marL="109538" indent="-109538">
              <a:lnSpc>
                <a:spcPts val="1200"/>
              </a:lnSpc>
              <a:buFont typeface="Arial" pitchFamily="34" charset="0"/>
              <a:buNone/>
            </a:pPr>
            <a:r>
              <a:rPr lang="en-US" sz="1100" baseline="30000" dirty="0">
                <a:latin typeface="Calibri" panose="020F0502020204030204" pitchFamily="34" charset="0"/>
              </a:rPr>
              <a:t>*</a:t>
            </a:r>
            <a:r>
              <a:rPr lang="en-US" sz="1100" dirty="0">
                <a:latin typeface="Calibri" panose="020F0502020204030204" pitchFamily="34" charset="0"/>
              </a:rPr>
              <a:t>Percentage of total cases among persons alive at diagnosis, with an initial regimen of one or more drugs prescribed and excluding cases with unknown mode of treatment administration.</a:t>
            </a:r>
          </a:p>
          <a:p>
            <a:pPr marL="109538" indent="-109538">
              <a:lnSpc>
                <a:spcPts val="1200"/>
              </a:lnSpc>
              <a:spcBef>
                <a:spcPts val="0"/>
              </a:spcBef>
              <a:buNone/>
            </a:pPr>
            <a:r>
              <a:rPr lang="en-US" sz="1100" baseline="30000" dirty="0">
                <a:latin typeface="Segoe UI" panose="020B0502040204020203" pitchFamily="34" charset="0"/>
                <a:cs typeface="Segoe UI" panose="020B0502040204020203" pitchFamily="34" charset="0"/>
              </a:rPr>
              <a:t>†</a:t>
            </a:r>
            <a:r>
              <a:rPr lang="en-US" sz="1100" dirty="0">
                <a:latin typeface="Calibri" panose="020F0502020204030204" pitchFamily="34" charset="0"/>
              </a:rPr>
              <a:t>Data available through 2018 only. </a:t>
            </a:r>
          </a:p>
          <a:p>
            <a:pPr marL="109538" indent="-109538">
              <a:lnSpc>
                <a:spcPts val="1200"/>
              </a:lnSpc>
              <a:buFont typeface="Arial" pitchFamily="34" charset="0"/>
              <a:buNone/>
            </a:pPr>
            <a:endParaRPr lang="en-US" sz="1100" dirty="0">
              <a:latin typeface="Calibri" panose="020F0502020204030204" pitchFamily="34" charset="0"/>
            </a:endParaRPr>
          </a:p>
        </p:txBody>
      </p:sp>
      <p:sp>
        <p:nvSpPr>
          <p:cNvPr id="2" name="Title 1"/>
          <p:cNvSpPr>
            <a:spLocks noGrp="1"/>
          </p:cNvSpPr>
          <p:nvPr>
            <p:ph type="title"/>
          </p:nvPr>
        </p:nvSpPr>
        <p:spPr>
          <a:xfrm>
            <a:off x="457200" y="74171"/>
            <a:ext cx="8229600" cy="857250"/>
          </a:xfrm>
        </p:spPr>
        <p:txBody>
          <a:bodyPr/>
          <a:lstStyle/>
          <a:p>
            <a:pPr algn="ctr"/>
            <a:r>
              <a:rPr lang="en-US" dirty="0"/>
              <a:t>Percentage of TB Cases by Mode of Treatment Administration,</a:t>
            </a:r>
            <a:r>
              <a:rPr lang="en-US" baseline="30000" dirty="0">
                <a:latin typeface="Segoe UI" panose="020B0502040204020203" pitchFamily="34" charset="0"/>
                <a:cs typeface="Segoe UI" panose="020B0502040204020203" pitchFamily="34" charset="0"/>
              </a:rPr>
              <a:t>*</a:t>
            </a:r>
            <a:r>
              <a:rPr lang="en-US" dirty="0"/>
              <a:t> United States, 1993–2018</a:t>
            </a:r>
            <a:r>
              <a:rPr lang="en-US" baseline="30000" dirty="0">
                <a:latin typeface="Segoe UI" panose="020B0502040204020203" pitchFamily="34" charset="0"/>
                <a:cs typeface="Segoe UI" panose="020B0502040204020203" pitchFamily="34" charset="0"/>
              </a:rPr>
              <a:t>†</a:t>
            </a:r>
            <a:endParaRPr lang="en-US" baseline="30000" dirty="0"/>
          </a:p>
        </p:txBody>
      </p:sp>
      <p:sp>
        <p:nvSpPr>
          <p:cNvPr id="4" name="Text Box 4"/>
          <p:cNvSpPr txBox="1">
            <a:spLocks noChangeArrowheads="1"/>
          </p:cNvSpPr>
          <p:nvPr/>
        </p:nvSpPr>
        <p:spPr bwMode="auto">
          <a:xfrm rot="16200000">
            <a:off x="-1270727" y="2513988"/>
            <a:ext cx="2941564" cy="400110"/>
          </a:xfrm>
          <a:prstGeom prst="rect">
            <a:avLst/>
          </a:prstGeom>
          <a:noFill/>
          <a:ln w="9525">
            <a:noFill/>
            <a:miter lim="800000"/>
            <a:headEnd/>
            <a:tailEnd/>
          </a:ln>
          <a:effectLst/>
        </p:spPr>
        <p:txBody>
          <a:bodyPr wrap="square">
            <a:spAutoFit/>
          </a:body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Percentage of cases</a:t>
            </a:r>
            <a:endParaRPr lang="en-US" sz="2000" b="1" baseline="30000"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024204550"/>
              </p:ext>
            </p:extLst>
          </p:nvPr>
        </p:nvGraphicFramePr>
        <p:xfrm>
          <a:off x="296562" y="958675"/>
          <a:ext cx="8740345" cy="354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flipH="1">
            <a:off x="4145658" y="4169985"/>
            <a:ext cx="133357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tx1">
                    <a:lumMod val="85000"/>
                    <a:lumOff val="15000"/>
                  </a:schemeClr>
                </a:solidFill>
                <a:latin typeface="Calibri" panose="020F0502020204030204" pitchFamily="34" charset="0"/>
                <a:cs typeface="Calibri" panose="020F0502020204030204" pitchFamily="34" charset="0"/>
              </a:rPr>
              <a:t>Year</a:t>
            </a:r>
          </a:p>
        </p:txBody>
      </p:sp>
    </p:spTree>
    <p:extLst>
      <p:ext uri="{BB962C8B-B14F-4D97-AF65-F5344CB8AC3E}">
        <p14:creationId xmlns:p14="http://schemas.microsoft.com/office/powerpoint/2010/main" val="180710329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p:txBody>
          <a:bodyPr/>
          <a:lstStyle/>
          <a:p>
            <a:pPr algn="ctr"/>
            <a:r>
              <a:rPr lang="en-US" dirty="0"/>
              <a:t>Percentage of TB Cases by Mode of Treatment Administration,</a:t>
            </a:r>
            <a:r>
              <a:rPr lang="en-US" baseline="30000" dirty="0"/>
              <a:t>*</a:t>
            </a:r>
            <a:r>
              <a:rPr lang="en-US" dirty="0"/>
              <a:t> United States, 2018 </a:t>
            </a:r>
            <a:r>
              <a:rPr lang="en-US" sz="2500" b="0" dirty="0">
                <a:solidFill>
                  <a:schemeClr val="tx1">
                    <a:lumMod val="85000"/>
                    <a:lumOff val="15000"/>
                  </a:schemeClr>
                </a:solidFill>
              </a:rPr>
              <a:t>(N=8,738)</a:t>
            </a:r>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3407492598"/>
              </p:ext>
            </p:extLst>
          </p:nvPr>
        </p:nvGraphicFramePr>
        <p:xfrm>
          <a:off x="297712" y="748936"/>
          <a:ext cx="8718338" cy="40874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71D9A67-594F-4452-AC36-1F7C97803B2D}"/>
              </a:ext>
            </a:extLst>
          </p:cNvPr>
          <p:cNvSpPr txBox="1"/>
          <p:nvPr/>
        </p:nvSpPr>
        <p:spPr>
          <a:xfrm>
            <a:off x="127950" y="4677748"/>
            <a:ext cx="8809221" cy="569387"/>
          </a:xfrm>
          <a:prstGeom prst="rect">
            <a:avLst/>
          </a:prstGeom>
        </p:spPr>
        <p:txBody>
          <a:bodyPr wrap="square" rtlCol="0">
            <a:spAutoFit/>
          </a:bodyPr>
          <a:lstStyle/>
          <a:p>
            <a:pPr marL="53975" indent="-53975">
              <a:lnSpc>
                <a:spcPts val="1200"/>
              </a:lnSpc>
              <a:buFont typeface="Arial" pitchFamily="34" charset="0"/>
              <a:buNone/>
            </a:pPr>
            <a:r>
              <a:rPr lang="en-US" sz="1100" baseline="30000" dirty="0">
                <a:solidFill>
                  <a:schemeClr val="tx1">
                    <a:lumMod val="95000"/>
                    <a:lumOff val="5000"/>
                  </a:schemeClr>
                </a:solidFill>
                <a:latin typeface="Calibri" panose="020F0502020204030204" pitchFamily="34" charset="0"/>
              </a:rPr>
              <a:t>*</a:t>
            </a:r>
            <a:r>
              <a:rPr lang="en-US" sz="1100" dirty="0">
                <a:solidFill>
                  <a:schemeClr val="tx1">
                    <a:lumMod val="95000"/>
                    <a:lumOff val="5000"/>
                  </a:schemeClr>
                </a:solidFill>
                <a:latin typeface="Calibri" panose="020F0502020204030204" pitchFamily="34" charset="0"/>
              </a:rPr>
              <a:t>Percentage of total cases among persons alive at diagnosis, with an initial regimen of one or more drugs prescribed and excluding cases with unknown mode of treatment administration.</a:t>
            </a:r>
          </a:p>
          <a:p>
            <a:pPr>
              <a:buFont typeface="Arial" pitchFamily="34" charset="0"/>
              <a:buNone/>
            </a:pPr>
            <a:endParaRPr lang="en-US" sz="1100" dirty="0">
              <a:solidFill>
                <a:schemeClr val="accent4">
                  <a:lumMod val="50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F8EA20A9-8B65-4EBF-990A-6179E5D6ED3C}"/>
              </a:ext>
            </a:extLst>
          </p:cNvPr>
          <p:cNvSpPr txBox="1"/>
          <p:nvPr/>
        </p:nvSpPr>
        <p:spPr>
          <a:xfrm>
            <a:off x="4749745" y="2381248"/>
            <a:ext cx="566057" cy="400110"/>
          </a:xfrm>
          <a:prstGeom prst="rect">
            <a:avLst/>
          </a:prstGeom>
        </p:spPr>
        <p:txBody>
          <a:bodyPr wrap="square" rtlCol="0">
            <a:spAutoFit/>
          </a:bodyPr>
          <a:lstStyle/>
          <a:p>
            <a:pPr>
              <a:buFont typeface="Arial" pitchFamily="34" charset="0"/>
              <a:buNone/>
            </a:pPr>
            <a:r>
              <a:rPr lang="en-US" sz="2000" b="1" dirty="0">
                <a:solidFill>
                  <a:schemeClr val="tx1">
                    <a:lumMod val="85000"/>
                    <a:lumOff val="15000"/>
                  </a:schemeClr>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0394112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DFF818-8128-4D53-A9BC-56E58D6EABB9}"/>
              </a:ext>
            </a:extLst>
          </p:cNvPr>
          <p:cNvGrpSpPr/>
          <p:nvPr/>
        </p:nvGrpSpPr>
        <p:grpSpPr>
          <a:xfrm>
            <a:off x="-24384" y="613775"/>
            <a:ext cx="9168384" cy="4529725"/>
            <a:chOff x="-24384" y="924674"/>
            <a:chExt cx="9168384" cy="3963776"/>
          </a:xfrm>
        </p:grpSpPr>
        <p:graphicFrame>
          <p:nvGraphicFramePr>
            <p:cNvPr id="6" name="Chart 5"/>
            <p:cNvGraphicFramePr/>
            <p:nvPr>
              <p:extLst>
                <p:ext uri="{D42A27DB-BD31-4B8C-83A1-F6EECF244321}">
                  <p14:modId xmlns:p14="http://schemas.microsoft.com/office/powerpoint/2010/main" val="771933688"/>
                </p:ext>
              </p:extLst>
            </p:nvPr>
          </p:nvGraphicFramePr>
          <p:xfrm>
            <a:off x="0" y="924674"/>
            <a:ext cx="8080172" cy="37835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a:xfrm>
              <a:off x="-24384" y="4443585"/>
              <a:ext cx="9168384" cy="4448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fontAlgn="auto">
                <a:spcBef>
                  <a:spcPts val="0"/>
                </a:spcBef>
                <a:spcAft>
                  <a:spcPts val="0"/>
                </a:spcAft>
                <a:buNone/>
              </a:pPr>
              <a:r>
                <a:rPr lang="en-US" sz="1100" dirty="0">
                  <a:latin typeface="Calibri" panose="020F0502020204030204" pitchFamily="34" charset="0"/>
                </a:rPr>
                <a:t> *Data available through 2018 only. Among </a:t>
              </a:r>
              <a:r>
                <a:rPr lang="en-US" sz="1100" b="1" i="1" dirty="0">
                  <a:latin typeface="Calibri" panose="020F0502020204030204" pitchFamily="34" charset="0"/>
                </a:rPr>
                <a:t>all</a:t>
              </a:r>
              <a:r>
                <a:rPr lang="en-US" sz="1100" dirty="0">
                  <a:latin typeface="Calibri" panose="020F0502020204030204" pitchFamily="34" charset="0"/>
                </a:rPr>
                <a:t> patients who were alive at diagnosis and started on TB therapy and therapy ≤ 12 months indicated.</a:t>
              </a:r>
            </a:p>
            <a:p>
              <a:pPr marL="0" lvl="0" indent="0" fontAlgn="auto">
                <a:spcBef>
                  <a:spcPts val="0"/>
                </a:spcBef>
                <a:spcAft>
                  <a:spcPts val="0"/>
                </a:spcAft>
                <a:buNone/>
              </a:pPr>
              <a:r>
                <a:rPr lang="en-US" sz="1100" dirty="0">
                  <a:latin typeface="Calibri" panose="020F0502020204030204" pitchFamily="34" charset="0"/>
                </a:rPr>
                <a:t> </a:t>
              </a:r>
              <a:r>
                <a:rPr lang="en-US" sz="1100" baseline="30000" dirty="0">
                  <a:latin typeface="Calibri" panose="020F0502020204030204" pitchFamily="34" charset="0"/>
                </a:rPr>
                <a:t>†</a:t>
              </a:r>
              <a:r>
                <a:rPr lang="en-US" sz="1100" dirty="0">
                  <a:latin typeface="Calibri" panose="020F0502020204030204" pitchFamily="34" charset="0"/>
                </a:rPr>
                <a:t>National goal: for patients with newly diagnosed TB disease for whom ≤12 months of treatment is indicated, 95% complete treatment within 12 months.</a:t>
              </a:r>
            </a:p>
          </p:txBody>
        </p:sp>
        <p:grpSp>
          <p:nvGrpSpPr>
            <p:cNvPr id="5" name="Group 4">
              <a:extLst>
                <a:ext uri="{FF2B5EF4-FFF2-40B4-BE49-F238E27FC236}">
                  <a16:creationId xmlns:a16="http://schemas.microsoft.com/office/drawing/2014/main" id="{9C4E0FB3-6ADD-417F-97FC-3126FB059BEF}"/>
                </a:ext>
              </a:extLst>
            </p:cNvPr>
            <p:cNvGrpSpPr/>
            <p:nvPr/>
          </p:nvGrpSpPr>
          <p:grpSpPr>
            <a:xfrm>
              <a:off x="958693" y="1584049"/>
              <a:ext cx="8059982" cy="758104"/>
              <a:chOff x="363748" y="260315"/>
              <a:chExt cx="7653771" cy="758104"/>
            </a:xfrm>
          </p:grpSpPr>
          <p:cxnSp>
            <p:nvCxnSpPr>
              <p:cNvPr id="7" name="Straight Connector 6">
                <a:extLst>
                  <a:ext uri="{FF2B5EF4-FFF2-40B4-BE49-F238E27FC236}">
                    <a16:creationId xmlns:a16="http://schemas.microsoft.com/office/drawing/2014/main" id="{9CDDBD2C-30DD-4AB9-8996-5E27E4DED77A}"/>
                  </a:ext>
                </a:extLst>
              </p:cNvPr>
              <p:cNvCxnSpPr>
                <a:cxnSpLocks/>
              </p:cNvCxnSpPr>
              <p:nvPr/>
            </p:nvCxnSpPr>
            <p:spPr>
              <a:xfrm>
                <a:off x="363748" y="469364"/>
                <a:ext cx="6564466"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3C4EFDC2-159B-4201-B5D4-2A29CE4DFE32}"/>
                  </a:ext>
                </a:extLst>
              </p:cNvPr>
              <p:cNvSpPr txBox="1"/>
              <p:nvPr/>
            </p:nvSpPr>
            <p:spPr>
              <a:xfrm>
                <a:off x="7040965" y="260315"/>
                <a:ext cx="976554" cy="758104"/>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rgbClr val="BF311A"/>
                    </a:solidFill>
                    <a:latin typeface="Calibri" panose="020F0502020204030204" pitchFamily="34" charset="0"/>
                    <a:cs typeface="Calibri" panose="020F0502020204030204" pitchFamily="34" charset="0"/>
                  </a:rPr>
                  <a:t>National Goal</a:t>
                </a:r>
                <a:r>
                  <a:rPr lang="en-US" sz="1800" baseline="30000" dirty="0">
                    <a:solidFill>
                      <a:srgbClr val="BF311A"/>
                    </a:solidFill>
                    <a:latin typeface="Calibri" panose="020F0502020204030204" pitchFamily="34" charset="0"/>
                    <a:cs typeface="Calibri" panose="020F0502020204030204" pitchFamily="34" charset="0"/>
                  </a:rPr>
                  <a:t>†</a:t>
                </a:r>
                <a:r>
                  <a:rPr lang="en-US" sz="1800" dirty="0">
                    <a:solidFill>
                      <a:srgbClr val="BF311A"/>
                    </a:solidFill>
                    <a:latin typeface="Calibri" panose="020F0502020204030204" pitchFamily="34" charset="0"/>
                    <a:cs typeface="Calibri" panose="020F0502020204030204" pitchFamily="34" charset="0"/>
                  </a:rPr>
                  <a:t>:</a:t>
                </a:r>
              </a:p>
              <a:p>
                <a:pPr algn="ctr"/>
                <a:r>
                  <a:rPr lang="en-US" sz="1800" dirty="0">
                    <a:solidFill>
                      <a:srgbClr val="BF311A"/>
                    </a:solidFill>
                    <a:latin typeface="Calibri" panose="020F0502020204030204" pitchFamily="34" charset="0"/>
                    <a:cs typeface="Calibri" panose="020F0502020204030204" pitchFamily="34" charset="0"/>
                  </a:rPr>
                  <a:t>95%</a:t>
                </a:r>
                <a:endParaRPr lang="en-US" sz="1800" baseline="30000" dirty="0">
                  <a:solidFill>
                    <a:srgbClr val="BF311A"/>
                  </a:solidFill>
                  <a:latin typeface="Calibri" panose="020F0502020204030204" pitchFamily="34" charset="0"/>
                  <a:cs typeface="Calibri" panose="020F0502020204030204" pitchFamily="34" charset="0"/>
                </a:endParaRPr>
              </a:p>
            </p:txBody>
          </p:sp>
        </p:grpSp>
      </p:grpSp>
      <p:sp>
        <p:nvSpPr>
          <p:cNvPr id="2" name="Title 1"/>
          <p:cNvSpPr>
            <a:spLocks noGrp="1"/>
          </p:cNvSpPr>
          <p:nvPr>
            <p:ph type="title"/>
          </p:nvPr>
        </p:nvSpPr>
        <p:spPr>
          <a:xfrm>
            <a:off x="457200" y="187318"/>
            <a:ext cx="8229600" cy="857250"/>
          </a:xfrm>
        </p:spPr>
        <p:txBody>
          <a:bodyPr/>
          <a:lstStyle/>
          <a:p>
            <a:pPr algn="ctr"/>
            <a:r>
              <a:rPr lang="en-US" dirty="0"/>
              <a:t>Percentage of TB Cases by Completion of TB Therapy,</a:t>
            </a:r>
            <a:br>
              <a:rPr lang="en-US" dirty="0"/>
            </a:br>
            <a:r>
              <a:rPr lang="en-US" dirty="0"/>
              <a:t>United States, 1993–2018</a:t>
            </a:r>
            <a:r>
              <a:rPr lang="en-US" baseline="30000" dirty="0"/>
              <a:t>*</a:t>
            </a:r>
          </a:p>
        </p:txBody>
      </p:sp>
    </p:spTree>
    <p:extLst>
      <p:ext uri="{BB962C8B-B14F-4D97-AF65-F5344CB8AC3E}">
        <p14:creationId xmlns:p14="http://schemas.microsoft.com/office/powerpoint/2010/main" val="12065137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982"/>
            <a:ext cx="9144000" cy="860612"/>
          </a:xfrm>
        </p:spPr>
        <p:txBody>
          <a:bodyPr/>
          <a:lstStyle/>
          <a:p>
            <a:pPr algn="ctr"/>
            <a:r>
              <a:rPr lang="en-US" dirty="0"/>
              <a:t>Percentage of TB Cases by Reason Therapy Stopped, </a:t>
            </a:r>
            <a:br>
              <a:rPr lang="en-US" dirty="0"/>
            </a:br>
            <a:r>
              <a:rPr lang="en-US" dirty="0"/>
              <a:t>United States, 2018*</a:t>
            </a:r>
            <a:r>
              <a:rPr lang="en-US" sz="2500" dirty="0">
                <a:solidFill>
                  <a:schemeClr val="tx1">
                    <a:lumMod val="85000"/>
                    <a:lumOff val="15000"/>
                  </a:schemeClr>
                </a:solidFill>
              </a:rPr>
              <a:t> </a:t>
            </a:r>
            <a:r>
              <a:rPr lang="en-US" sz="2500" b="0" dirty="0">
                <a:solidFill>
                  <a:schemeClr val="tx1">
                    <a:lumMod val="85000"/>
                    <a:lumOff val="15000"/>
                  </a:schemeClr>
                </a:solidFill>
              </a:rPr>
              <a:t>(N=8,738)</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75770502"/>
              </p:ext>
            </p:extLst>
          </p:nvPr>
        </p:nvGraphicFramePr>
        <p:xfrm>
          <a:off x="0" y="471340"/>
          <a:ext cx="5769204" cy="4477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4254917178"/>
              </p:ext>
            </p:extLst>
          </p:nvPr>
        </p:nvGraphicFramePr>
        <p:xfrm>
          <a:off x="4039644" y="1697623"/>
          <a:ext cx="4748293" cy="280341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678B8C8-3598-4FA3-BC78-91C4EAC66DBF}"/>
              </a:ext>
            </a:extLst>
          </p:cNvPr>
          <p:cNvSpPr txBox="1"/>
          <p:nvPr/>
        </p:nvSpPr>
        <p:spPr>
          <a:xfrm>
            <a:off x="0" y="4681888"/>
            <a:ext cx="8787937" cy="615553"/>
          </a:xfrm>
          <a:prstGeom prst="rect">
            <a:avLst/>
          </a:prstGeom>
        </p:spPr>
        <p:txBody>
          <a:bodyPr wrap="square" rtlCol="0">
            <a:spAutoFit/>
          </a:bodyPr>
          <a:lstStyle/>
          <a:p>
            <a:r>
              <a:rPr lang="en-US" sz="1100" baseline="30000" dirty="0">
                <a:latin typeface="Calibri" panose="020F0502020204030204" pitchFamily="34" charset="0"/>
              </a:rPr>
              <a:t>*</a:t>
            </a:r>
            <a:r>
              <a:rPr lang="en-US" sz="1100" dirty="0">
                <a:latin typeface="Calibri" panose="020F0502020204030204" pitchFamily="34" charset="0"/>
              </a:rPr>
              <a:t>Data available through 2018 only. Among </a:t>
            </a:r>
            <a:r>
              <a:rPr lang="en-US" sz="1100" b="1" i="1" dirty="0">
                <a:latin typeface="Calibri" panose="020F0502020204030204" pitchFamily="34" charset="0"/>
              </a:rPr>
              <a:t>all</a:t>
            </a:r>
            <a:r>
              <a:rPr lang="en-US" sz="1100" dirty="0">
                <a:latin typeface="Calibri" panose="020F0502020204030204" pitchFamily="34" charset="0"/>
              </a:rPr>
              <a:t> patients who were alive at diagnosis and started on TB therapy. </a:t>
            </a:r>
          </a:p>
          <a:p>
            <a:r>
              <a:rPr lang="en-US" sz="1100" baseline="30000" dirty="0">
                <a:latin typeface="Calibri" panose="020F0502020204030204" pitchFamily="34" charset="0"/>
              </a:rPr>
              <a:t>†</a:t>
            </a:r>
            <a:r>
              <a:rPr lang="en-US" sz="1100" dirty="0">
                <a:latin typeface="Calibri" panose="020F0502020204030204" pitchFamily="34" charset="0"/>
              </a:rPr>
              <a:t>Unknown includes cases in persons reporting reason therapy stopped as other, missing, unknown, or moved.</a:t>
            </a:r>
          </a:p>
          <a:p>
            <a:pPr>
              <a:buFont typeface="Arial" pitchFamily="34" charset="0"/>
              <a:buNone/>
            </a:pPr>
            <a:endParaRPr lang="en-US" sz="1100" dirty="0">
              <a:latin typeface="Calibri" panose="020F0502020204030204" pitchFamily="34" charset="0"/>
            </a:endParaRPr>
          </a:p>
        </p:txBody>
      </p:sp>
      <p:sp>
        <p:nvSpPr>
          <p:cNvPr id="4" name="TextBox 3">
            <a:extLst>
              <a:ext uri="{FF2B5EF4-FFF2-40B4-BE49-F238E27FC236}">
                <a16:creationId xmlns:a16="http://schemas.microsoft.com/office/drawing/2014/main" id="{3837E2A7-9DEB-49D2-98B7-4FFA2774DBFA}"/>
              </a:ext>
            </a:extLst>
          </p:cNvPr>
          <p:cNvSpPr txBox="1"/>
          <p:nvPr/>
        </p:nvSpPr>
        <p:spPr>
          <a:xfrm>
            <a:off x="4852587" y="1090204"/>
            <a:ext cx="3516922" cy="646331"/>
          </a:xfrm>
          <a:prstGeom prst="rect">
            <a:avLst/>
          </a:prstGeom>
        </p:spPr>
        <p:txBody>
          <a:bodyPr wrap="square" rtlCol="0">
            <a:spAutoFit/>
          </a:bodyPr>
          <a:lstStyle/>
          <a:p>
            <a:pPr algn="ctr">
              <a:buFont typeface="Arial" pitchFamily="34" charset="0"/>
              <a:buNone/>
            </a:pPr>
            <a:r>
              <a:rPr lang="en-US" b="1" dirty="0">
                <a:solidFill>
                  <a:schemeClr val="tx1">
                    <a:lumMod val="85000"/>
                    <a:lumOff val="15000"/>
                  </a:schemeClr>
                </a:solidFill>
                <a:latin typeface="Calibri" panose="020F0502020204030204" pitchFamily="34" charset="0"/>
              </a:rPr>
              <a:t>Outcomes for patients who </a:t>
            </a:r>
            <a:br>
              <a:rPr lang="en-US" b="1" dirty="0">
                <a:solidFill>
                  <a:schemeClr val="tx1">
                    <a:lumMod val="85000"/>
                    <a:lumOff val="15000"/>
                  </a:schemeClr>
                </a:solidFill>
                <a:latin typeface="Calibri" panose="020F0502020204030204" pitchFamily="34" charset="0"/>
              </a:rPr>
            </a:br>
            <a:r>
              <a:rPr lang="en-US" b="1" dirty="0">
                <a:solidFill>
                  <a:schemeClr val="tx1">
                    <a:lumMod val="85000"/>
                    <a:lumOff val="15000"/>
                  </a:schemeClr>
                </a:solidFill>
                <a:latin typeface="Calibri" panose="020F0502020204030204" pitchFamily="34" charset="0"/>
              </a:rPr>
              <a:t>did not complete therapy</a:t>
            </a:r>
          </a:p>
        </p:txBody>
      </p:sp>
    </p:spTree>
    <p:extLst>
      <p:ext uri="{BB962C8B-B14F-4D97-AF65-F5344CB8AC3E}">
        <p14:creationId xmlns:p14="http://schemas.microsoft.com/office/powerpoint/2010/main" val="4016345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pPr algn="ctr"/>
            <a:r>
              <a:rPr lang="en-US" dirty="0"/>
              <a:t>TB Cases by Isoniazid Resistance and Origin of Birth, United States, 1993–2020</a:t>
            </a:r>
          </a:p>
        </p:txBody>
      </p:sp>
      <p:graphicFrame>
        <p:nvGraphicFramePr>
          <p:cNvPr id="6" name="Chart 5">
            <a:extLst>
              <a:ext uri="{FF2B5EF4-FFF2-40B4-BE49-F238E27FC236}">
                <a16:creationId xmlns:a16="http://schemas.microsoft.com/office/drawing/2014/main" id="{4DA8EDFF-E133-435C-89E3-2E37C2191CC7}"/>
              </a:ext>
            </a:extLst>
          </p:cNvPr>
          <p:cNvGraphicFramePr/>
          <p:nvPr>
            <p:extLst>
              <p:ext uri="{D42A27DB-BD31-4B8C-83A1-F6EECF244321}">
                <p14:modId xmlns:p14="http://schemas.microsoft.com/office/powerpoint/2010/main" val="1346191942"/>
              </p:ext>
            </p:extLst>
          </p:nvPr>
        </p:nvGraphicFramePr>
        <p:xfrm>
          <a:off x="0" y="937799"/>
          <a:ext cx="9144000" cy="4134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94258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46053"/>
            <a:ext cx="8229600" cy="802380"/>
          </a:xfrm>
        </p:spPr>
        <p:txBody>
          <a:bodyPr anchor="ctr"/>
          <a:lstStyle/>
          <a:p>
            <a:pPr algn="ctr"/>
            <a:r>
              <a:rPr lang="en-US" dirty="0"/>
              <a:t>Cases and Percentages of MDR TB by History of TB, </a:t>
            </a:r>
            <a:br>
              <a:rPr lang="en-US" dirty="0"/>
            </a:br>
            <a:r>
              <a:rPr lang="en-US" dirty="0"/>
              <a:t>United States, 1993–2020</a:t>
            </a:r>
          </a:p>
        </p:txBody>
      </p:sp>
      <p:graphicFrame>
        <p:nvGraphicFramePr>
          <p:cNvPr id="6" name="Chart 5"/>
          <p:cNvGraphicFramePr/>
          <p:nvPr>
            <p:extLst>
              <p:ext uri="{D42A27DB-BD31-4B8C-83A1-F6EECF244321}">
                <p14:modId xmlns:p14="http://schemas.microsoft.com/office/powerpoint/2010/main" val="3063975784"/>
              </p:ext>
            </p:extLst>
          </p:nvPr>
        </p:nvGraphicFramePr>
        <p:xfrm>
          <a:off x="0" y="728869"/>
          <a:ext cx="9144000" cy="41635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4828323"/>
            <a:ext cx="9144000" cy="275139"/>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8745" lvl="0" indent="-118745" fontAlgn="auto">
              <a:spcBef>
                <a:spcPts val="0"/>
              </a:spcBef>
              <a:spcAft>
                <a:spcPts val="0"/>
              </a:spcAft>
              <a:buNone/>
            </a:pPr>
            <a:r>
              <a:rPr lang="en-US" sz="1100" baseline="30000" dirty="0">
                <a:latin typeface="Calibri"/>
                <a:cs typeface="Calibri"/>
              </a:rPr>
              <a:t>*</a:t>
            </a:r>
            <a:r>
              <a:rPr lang="en-US" sz="1100" dirty="0">
                <a:latin typeface="Calibri"/>
                <a:cs typeface="Calibri"/>
              </a:rPr>
              <a:t>Based on initial isolates from persons with no prior history of TB; multidrug-resistant TB (MDR TB) is defined as resistance to at least isoniazid and rifampin.	</a:t>
            </a:r>
            <a:endParaRPr lang="en-US" dirty="0">
              <a:latin typeface="Calibri"/>
              <a:cs typeface="Calibri"/>
            </a:endParaRPr>
          </a:p>
        </p:txBody>
      </p:sp>
    </p:spTree>
    <p:extLst>
      <p:ext uri="{BB962C8B-B14F-4D97-AF65-F5344CB8AC3E}">
        <p14:creationId xmlns:p14="http://schemas.microsoft.com/office/powerpoint/2010/main" val="49603328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Percentage of HIV Coinfection by Age among Persons with TB, United States, 2011–2020</a:t>
            </a:r>
          </a:p>
        </p:txBody>
      </p:sp>
      <p:graphicFrame>
        <p:nvGraphicFramePr>
          <p:cNvPr id="5" name="Chart 4"/>
          <p:cNvGraphicFramePr/>
          <p:nvPr>
            <p:extLst>
              <p:ext uri="{D42A27DB-BD31-4B8C-83A1-F6EECF244321}">
                <p14:modId xmlns:p14="http://schemas.microsoft.com/office/powerpoint/2010/main" val="2672121006"/>
              </p:ext>
            </p:extLst>
          </p:nvPr>
        </p:nvGraphicFramePr>
        <p:xfrm>
          <a:off x="0" y="1063230"/>
          <a:ext cx="9073662" cy="3972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97265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28"/>
            <a:ext cx="8229600" cy="884883"/>
          </a:xfrm>
        </p:spPr>
        <p:txBody>
          <a:bodyPr lIns="91440" tIns="45720" rIns="91440" bIns="45720" anchor="ctr" anchorCtr="0"/>
          <a:lstStyle/>
          <a:p>
            <a:pPr algn="ctr"/>
            <a:r>
              <a:rPr lang="en-US" dirty="0">
                <a:latin typeface="Calibri"/>
                <a:cs typeface="Calibri"/>
              </a:rPr>
              <a:t>Percentage of Selected</a:t>
            </a:r>
            <a:r>
              <a:rPr lang="en-US" dirty="0">
                <a:solidFill>
                  <a:srgbClr val="FF0000"/>
                </a:solidFill>
                <a:latin typeface="Calibri"/>
                <a:cs typeface="Calibri"/>
              </a:rPr>
              <a:t> </a:t>
            </a:r>
            <a:r>
              <a:rPr lang="en-US" dirty="0">
                <a:latin typeface="Calibri"/>
                <a:cs typeface="Calibri"/>
              </a:rPr>
              <a:t>Risk Factors Among Persons with TB by Origin of Birth, United States, 2020</a:t>
            </a:r>
          </a:p>
        </p:txBody>
      </p:sp>
      <p:graphicFrame>
        <p:nvGraphicFramePr>
          <p:cNvPr id="18" name="Chart 17">
            <a:extLst>
              <a:ext uri="{FF2B5EF4-FFF2-40B4-BE49-F238E27FC236}">
                <a16:creationId xmlns:a16="http://schemas.microsoft.com/office/drawing/2014/main" id="{4094D0C5-06AD-4589-A343-A3CD615C059A}"/>
              </a:ext>
            </a:extLst>
          </p:cNvPr>
          <p:cNvGraphicFramePr/>
          <p:nvPr>
            <p:extLst>
              <p:ext uri="{D42A27DB-BD31-4B8C-83A1-F6EECF244321}">
                <p14:modId xmlns:p14="http://schemas.microsoft.com/office/powerpoint/2010/main" val="3613081934"/>
              </p:ext>
            </p:extLst>
          </p:nvPr>
        </p:nvGraphicFramePr>
        <p:xfrm>
          <a:off x="457200" y="832092"/>
          <a:ext cx="8229600" cy="4201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07854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D9FF-D277-4F4B-BE9B-3E2FD3FDEE1C}"/>
              </a:ext>
            </a:extLst>
          </p:cNvPr>
          <p:cNvSpPr>
            <a:spLocks noGrp="1"/>
          </p:cNvSpPr>
          <p:nvPr>
            <p:ph type="title"/>
          </p:nvPr>
        </p:nvSpPr>
        <p:spPr>
          <a:xfrm>
            <a:off x="205740" y="205979"/>
            <a:ext cx="8557260" cy="857250"/>
          </a:xfrm>
        </p:spPr>
        <p:txBody>
          <a:bodyPr lIns="91440" tIns="45720" rIns="91440" bIns="45720" anchor="b" anchorCtr="0"/>
          <a:lstStyle/>
          <a:p>
            <a:pPr algn="ctr"/>
            <a:r>
              <a:rPr lang="en-US" dirty="0">
                <a:latin typeface="Calibri"/>
                <a:cs typeface="Calibri"/>
              </a:rPr>
              <a:t>Percentage of Social</a:t>
            </a:r>
            <a:r>
              <a:rPr lang="en-US" dirty="0">
                <a:solidFill>
                  <a:srgbClr val="FF0000"/>
                </a:solidFill>
                <a:latin typeface="Calibri"/>
                <a:cs typeface="Calibri"/>
              </a:rPr>
              <a:t> </a:t>
            </a:r>
            <a:r>
              <a:rPr lang="en-US" dirty="0">
                <a:latin typeface="Calibri"/>
                <a:cs typeface="Calibri"/>
              </a:rPr>
              <a:t>Risk Factor Among Persons </a:t>
            </a:r>
            <a:r>
              <a:rPr lang="en-US" dirty="0"/>
              <a:t>Aged </a:t>
            </a:r>
            <a:r>
              <a:rPr lang="en-US" dirty="0">
                <a:latin typeface="Calibri"/>
                <a:cs typeface="Calibri"/>
              </a:rPr>
              <a:t>≥15 Years with TB, United States, 2020</a:t>
            </a:r>
          </a:p>
        </p:txBody>
      </p:sp>
      <p:graphicFrame>
        <p:nvGraphicFramePr>
          <p:cNvPr id="6" name="Chart 5">
            <a:extLst>
              <a:ext uri="{FF2B5EF4-FFF2-40B4-BE49-F238E27FC236}">
                <a16:creationId xmlns:a16="http://schemas.microsoft.com/office/drawing/2014/main" id="{FBD9CEB5-FA14-49A5-B870-2E6BACFC9A38}"/>
              </a:ext>
            </a:extLst>
          </p:cNvPr>
          <p:cNvGraphicFramePr/>
          <p:nvPr>
            <p:extLst>
              <p:ext uri="{D42A27DB-BD31-4B8C-83A1-F6EECF244321}">
                <p14:modId xmlns:p14="http://schemas.microsoft.com/office/powerpoint/2010/main" val="3040722434"/>
              </p:ext>
            </p:extLst>
          </p:nvPr>
        </p:nvGraphicFramePr>
        <p:xfrm>
          <a:off x="205740" y="1063229"/>
          <a:ext cx="8717280" cy="3874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345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1603-3A44-426D-A63C-FA6CD1F2D78B}"/>
              </a:ext>
            </a:extLst>
          </p:cNvPr>
          <p:cNvSpPr>
            <a:spLocks noGrp="1"/>
          </p:cNvSpPr>
          <p:nvPr>
            <p:ph type="title"/>
          </p:nvPr>
        </p:nvSpPr>
        <p:spPr>
          <a:xfrm>
            <a:off x="457200" y="153514"/>
            <a:ext cx="8229600" cy="857250"/>
          </a:xfrm>
        </p:spPr>
        <p:txBody>
          <a:bodyPr/>
          <a:lstStyle/>
          <a:p>
            <a:r>
              <a:rPr lang="en-US" dirty="0">
                <a:solidFill>
                  <a:srgbClr val="000000"/>
                </a:solidFill>
              </a:rPr>
              <a:t>  </a:t>
            </a:r>
          </a:p>
        </p:txBody>
      </p:sp>
      <p:sp>
        <p:nvSpPr>
          <p:cNvPr id="14" name="TextBox 13">
            <a:extLst>
              <a:ext uri="{FF2B5EF4-FFF2-40B4-BE49-F238E27FC236}">
                <a16:creationId xmlns:a16="http://schemas.microsoft.com/office/drawing/2014/main" id="{1D9A9DE6-3054-4E8C-92B9-08A1F3230862}"/>
              </a:ext>
            </a:extLst>
          </p:cNvPr>
          <p:cNvSpPr txBox="1"/>
          <p:nvPr/>
        </p:nvSpPr>
        <p:spPr>
          <a:xfrm>
            <a:off x="101891" y="4690215"/>
            <a:ext cx="1893374" cy="430887"/>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Cases per 100,000 persons</a:t>
            </a:r>
          </a:p>
          <a:p>
            <a:pPr>
              <a:buFont typeface="Arial" pitchFamily="34" charset="0"/>
              <a:buNone/>
            </a:pPr>
            <a:r>
              <a:rPr lang="en-US" sz="1100" baseline="30000" dirty="0">
                <a:solidFill>
                  <a:srgbClr val="000000"/>
                </a:solidFill>
                <a:latin typeface="Calibri" panose="020F0502020204030204" pitchFamily="34" charset="0"/>
              </a:rPr>
              <a:t>†</a:t>
            </a:r>
            <a:r>
              <a:rPr lang="en-US" sz="1100" dirty="0">
                <a:solidFill>
                  <a:srgbClr val="000000"/>
                </a:solidFill>
                <a:latin typeface="Calibri" panose="020F0502020204030204" pitchFamily="34" charset="0"/>
              </a:rPr>
              <a:t>Includes NYC</a:t>
            </a:r>
          </a:p>
        </p:txBody>
      </p:sp>
      <p:pic>
        <p:nvPicPr>
          <p:cNvPr id="20" name="Picture 19">
            <a:extLst>
              <a:ext uri="{FF2B5EF4-FFF2-40B4-BE49-F238E27FC236}">
                <a16:creationId xmlns:a16="http://schemas.microsoft.com/office/drawing/2014/main" id="{2CA6BC26-7F53-476C-9C87-BEE3E1BD04C4}"/>
              </a:ext>
            </a:extLst>
          </p:cNvPr>
          <p:cNvPicPr>
            <a:picLocks noChangeAspect="1"/>
          </p:cNvPicPr>
          <p:nvPr/>
        </p:nvPicPr>
        <p:blipFill>
          <a:blip r:embed="rId3"/>
          <a:stretch>
            <a:fillRect/>
          </a:stretch>
        </p:blipFill>
        <p:spPr>
          <a:xfrm>
            <a:off x="2383435" y="4736395"/>
            <a:ext cx="4448066" cy="302296"/>
          </a:xfrm>
          <a:prstGeom prst="rect">
            <a:avLst/>
          </a:prstGeom>
        </p:spPr>
      </p:pic>
      <p:pic>
        <p:nvPicPr>
          <p:cNvPr id="3" name="Picture 2">
            <a:extLst>
              <a:ext uri="{FF2B5EF4-FFF2-40B4-BE49-F238E27FC236}">
                <a16:creationId xmlns:a16="http://schemas.microsoft.com/office/drawing/2014/main" id="{2394AE8A-42D7-4224-BF2E-22F1EB9EF4EB}"/>
              </a:ext>
            </a:extLst>
          </p:cNvPr>
          <p:cNvPicPr>
            <a:picLocks noChangeAspect="1"/>
          </p:cNvPicPr>
          <p:nvPr/>
        </p:nvPicPr>
        <p:blipFill>
          <a:blip r:embed="rId4"/>
          <a:stretch>
            <a:fillRect/>
          </a:stretch>
        </p:blipFill>
        <p:spPr>
          <a:xfrm>
            <a:off x="457200" y="758636"/>
            <a:ext cx="8229600" cy="3898528"/>
          </a:xfrm>
          <a:prstGeom prst="rect">
            <a:avLst/>
          </a:prstGeom>
        </p:spPr>
      </p:pic>
      <p:sp>
        <p:nvSpPr>
          <p:cNvPr id="26" name="Rectangle 25">
            <a:extLst>
              <a:ext uri="{FF2B5EF4-FFF2-40B4-BE49-F238E27FC236}">
                <a16:creationId xmlns:a16="http://schemas.microsoft.com/office/drawing/2014/main" id="{69E13A00-795B-4269-8123-37B70FB6141C}"/>
              </a:ext>
            </a:extLst>
          </p:cNvPr>
          <p:cNvSpPr/>
          <p:nvPr/>
        </p:nvSpPr>
        <p:spPr>
          <a:xfrm>
            <a:off x="1021976" y="45773"/>
            <a:ext cx="7265894" cy="954107"/>
          </a:xfrm>
          <a:prstGeom prst="rect">
            <a:avLst/>
          </a:prstGeom>
        </p:spPr>
        <p:txBody>
          <a:bodyPr wrap="square">
            <a:spAutoFit/>
          </a:bodyPr>
          <a:lstStyle/>
          <a:p>
            <a:pPr algn="ctr"/>
            <a:r>
              <a:rPr lang="en-US" sz="2800" b="1" dirty="0">
                <a:solidFill>
                  <a:srgbClr val="00788A"/>
                </a:solidFill>
                <a:latin typeface="Calibri" panose="020F0502020204030204" pitchFamily="34" charset="0"/>
                <a:cs typeface="Calibri" panose="020F0502020204030204" pitchFamily="34" charset="0"/>
              </a:rPr>
              <a:t>TB Incidence Rates</a:t>
            </a:r>
            <a:r>
              <a:rPr lang="en-US" sz="2800" b="1" baseline="30000" dirty="0">
                <a:solidFill>
                  <a:srgbClr val="00788A"/>
                </a:solidFill>
                <a:latin typeface="Calibri" panose="020F0502020204030204" pitchFamily="34" charset="0"/>
                <a:cs typeface="Calibri" panose="020F0502020204030204" pitchFamily="34" charset="0"/>
              </a:rPr>
              <a:t>*</a:t>
            </a:r>
            <a:r>
              <a:rPr lang="en-US" sz="2800" b="1" dirty="0">
                <a:solidFill>
                  <a:srgbClr val="00788A"/>
                </a:solidFill>
                <a:latin typeface="Calibri" panose="020F0502020204030204" pitchFamily="34" charset="0"/>
                <a:cs typeface="Calibri" panose="020F0502020204030204" pitchFamily="34" charset="0"/>
              </a:rPr>
              <a:t> by Reporting Area </a:t>
            </a:r>
            <a:br>
              <a:rPr lang="en-US" sz="2800" b="1" dirty="0">
                <a:solidFill>
                  <a:srgbClr val="00788A"/>
                </a:solidFill>
                <a:latin typeface="Calibri" panose="020F0502020204030204" pitchFamily="34" charset="0"/>
                <a:cs typeface="Calibri" panose="020F0502020204030204" pitchFamily="34" charset="0"/>
              </a:rPr>
            </a:br>
            <a:r>
              <a:rPr lang="en-US" sz="2800" b="1" dirty="0">
                <a:solidFill>
                  <a:srgbClr val="00788A"/>
                </a:solidFill>
                <a:latin typeface="Calibri" panose="020F0502020204030204" pitchFamily="34" charset="0"/>
                <a:cs typeface="Calibri" panose="020F0502020204030204" pitchFamily="34" charset="0"/>
              </a:rPr>
              <a:t>United States, 2020</a:t>
            </a:r>
          </a:p>
        </p:txBody>
      </p:sp>
    </p:spTree>
    <p:extLst>
      <p:ext uri="{BB962C8B-B14F-4D97-AF65-F5344CB8AC3E}">
        <p14:creationId xmlns:p14="http://schemas.microsoft.com/office/powerpoint/2010/main" val="123273370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023" y="4620522"/>
            <a:ext cx="8860440" cy="430887"/>
          </a:xfrm>
          <a:prstGeom prst="rect">
            <a:avLst/>
          </a:prstGeom>
        </p:spPr>
        <p:txBody>
          <a:bodyPr wrap="square">
            <a:spAutoFit/>
          </a:bodyPr>
          <a:lstStyle/>
          <a:p>
            <a:pPr lvl="0"/>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Correctional facilities include federal prisons, state prisons, local jails, juvenile correctional facilities, other correctional facilities, or unknown type of correctional facility.</a:t>
            </a:r>
          </a:p>
        </p:txBody>
      </p:sp>
      <p:sp>
        <p:nvSpPr>
          <p:cNvPr id="13" name="Title 12"/>
          <p:cNvSpPr>
            <a:spLocks noGrp="1"/>
          </p:cNvSpPr>
          <p:nvPr>
            <p:ph type="title"/>
          </p:nvPr>
        </p:nvSpPr>
        <p:spPr>
          <a:xfrm>
            <a:off x="249054" y="296791"/>
            <a:ext cx="8645892" cy="720329"/>
          </a:xfrm>
        </p:spPr>
        <p:txBody>
          <a:bodyPr anchor="ctr">
            <a:noAutofit/>
          </a:bodyPr>
          <a:lstStyle/>
          <a:p>
            <a:pPr algn="ctr"/>
            <a:r>
              <a:rPr lang="en-US" dirty="0"/>
              <a:t>Number and Percentage of </a:t>
            </a:r>
            <a:r>
              <a:rPr lang="en-US" dirty="0">
                <a:solidFill>
                  <a:schemeClr val="accent1"/>
                </a:solidFill>
              </a:rPr>
              <a:t>Correctional </a:t>
            </a:r>
            <a:r>
              <a:rPr lang="en-US" dirty="0"/>
              <a:t>Facility</a:t>
            </a:r>
            <a:r>
              <a:rPr lang="en-US" baseline="30000" dirty="0"/>
              <a:t>* </a:t>
            </a:r>
            <a:r>
              <a:rPr lang="en-US" dirty="0"/>
              <a:t>Residents Among Persons Aged ≥15 Years with TB, </a:t>
            </a:r>
            <a:br>
              <a:rPr lang="en-US" dirty="0"/>
            </a:br>
            <a:r>
              <a:rPr lang="en-US" dirty="0"/>
              <a:t>United States, 1993–2020</a:t>
            </a:r>
          </a:p>
        </p:txBody>
      </p:sp>
      <p:graphicFrame>
        <p:nvGraphicFramePr>
          <p:cNvPr id="7" name="Chart 6"/>
          <p:cNvGraphicFramePr/>
          <p:nvPr>
            <p:extLst>
              <p:ext uri="{D42A27DB-BD31-4B8C-83A1-F6EECF244321}">
                <p14:modId xmlns:p14="http://schemas.microsoft.com/office/powerpoint/2010/main" val="101282780"/>
              </p:ext>
            </p:extLst>
          </p:nvPr>
        </p:nvGraphicFramePr>
        <p:xfrm>
          <a:off x="0" y="1156771"/>
          <a:ext cx="9143999" cy="3608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46952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7">
            <a:extLst>
              <a:ext uri="{FF2B5EF4-FFF2-40B4-BE49-F238E27FC236}">
                <a16:creationId xmlns:a16="http://schemas.microsoft.com/office/drawing/2014/main" id="{FCDF4592-8768-4E29-9D33-E26551001ABA}"/>
              </a:ext>
            </a:extLst>
          </p:cNvPr>
          <p:cNvPicPr>
            <a:picLocks noChangeAspect="1"/>
          </p:cNvPicPr>
          <p:nvPr/>
        </p:nvPicPr>
        <p:blipFill rotWithShape="1">
          <a:blip r:embed="rId3"/>
          <a:srcRect b="13143"/>
          <a:stretch/>
        </p:blipFill>
        <p:spPr>
          <a:xfrm>
            <a:off x="1539125" y="967666"/>
            <a:ext cx="6065750" cy="3489003"/>
          </a:xfrm>
          <a:prstGeom prst="rect">
            <a:avLst/>
          </a:prstGeom>
        </p:spPr>
      </p:pic>
      <p:sp>
        <p:nvSpPr>
          <p:cNvPr id="2" name="Title 1">
            <a:extLst>
              <a:ext uri="{FF2B5EF4-FFF2-40B4-BE49-F238E27FC236}">
                <a16:creationId xmlns:a16="http://schemas.microsoft.com/office/drawing/2014/main" id="{F38F13F7-41B2-4CA8-A770-E5A9D66E11E0}"/>
              </a:ext>
            </a:extLst>
          </p:cNvPr>
          <p:cNvSpPr>
            <a:spLocks noGrp="1"/>
          </p:cNvSpPr>
          <p:nvPr>
            <p:ph type="title"/>
          </p:nvPr>
        </p:nvSpPr>
        <p:spPr>
          <a:xfrm>
            <a:off x="1" y="89377"/>
            <a:ext cx="9073662" cy="1152271"/>
          </a:xfrm>
        </p:spPr>
        <p:txBody>
          <a:bodyPr/>
          <a:lstStyle/>
          <a:p>
            <a:pPr algn="ctr"/>
            <a:r>
              <a:rPr lang="en-US" sz="2600" dirty="0"/>
              <a:t>Five States with the Highest Percentages of TB Cases Diagnosed Among Correctional Facility</a:t>
            </a:r>
            <a:r>
              <a:rPr lang="en-US" sz="2600" baseline="30000" dirty="0"/>
              <a:t>*</a:t>
            </a:r>
            <a:r>
              <a:rPr lang="en-US" sz="2600" dirty="0"/>
              <a:t> Residents Aged ≥15 Years, </a:t>
            </a:r>
            <a:br>
              <a:rPr lang="en-US" sz="2600" dirty="0"/>
            </a:br>
            <a:r>
              <a:rPr lang="en-US" sz="2600" dirty="0"/>
              <a:t>United States, 2020 </a:t>
            </a:r>
          </a:p>
        </p:txBody>
      </p:sp>
      <p:sp>
        <p:nvSpPr>
          <p:cNvPr id="11" name="Rectangle 10">
            <a:extLst>
              <a:ext uri="{FF2B5EF4-FFF2-40B4-BE49-F238E27FC236}">
                <a16:creationId xmlns:a16="http://schemas.microsoft.com/office/drawing/2014/main" id="{B0D113EA-2AB9-44A3-AE68-8F2B4B746047}"/>
              </a:ext>
            </a:extLst>
          </p:cNvPr>
          <p:cNvSpPr/>
          <p:nvPr/>
        </p:nvSpPr>
        <p:spPr>
          <a:xfrm>
            <a:off x="141780" y="4816619"/>
            <a:ext cx="8860440" cy="261610"/>
          </a:xfrm>
          <a:prstGeom prst="rect">
            <a:avLst/>
          </a:prstGeom>
        </p:spPr>
        <p:txBody>
          <a:bodyPr wrap="square">
            <a:spAutoFit/>
          </a:bodyPr>
          <a:lstStyle/>
          <a:p>
            <a:pPr lvl="0"/>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Correctional facilities include federal prisons, state prisons, local jails, juvenile correctional facilities, other correctional facilities, or unknown type.</a:t>
            </a:r>
          </a:p>
        </p:txBody>
      </p:sp>
      <p:sp>
        <p:nvSpPr>
          <p:cNvPr id="13" name="TextBox 12">
            <a:extLst>
              <a:ext uri="{FF2B5EF4-FFF2-40B4-BE49-F238E27FC236}">
                <a16:creationId xmlns:a16="http://schemas.microsoft.com/office/drawing/2014/main" id="{E6C8C1D7-3C3D-4A05-94BE-DC0C96886814}"/>
              </a:ext>
            </a:extLst>
          </p:cNvPr>
          <p:cNvSpPr txBox="1"/>
          <p:nvPr/>
        </p:nvSpPr>
        <p:spPr>
          <a:xfrm>
            <a:off x="1029731" y="1355586"/>
            <a:ext cx="824092" cy="646331"/>
          </a:xfrm>
          <a:prstGeom prst="rect">
            <a:avLst/>
          </a:prstGeom>
          <a:solidFill>
            <a:schemeClr val="bg1"/>
          </a:solidFill>
          <a:ln w="317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pitchFamily="34" charset="0"/>
              <a:buNone/>
            </a:pPr>
            <a:r>
              <a:rPr lang="en-US" dirty="0">
                <a:solidFill>
                  <a:schemeClr val="tx1">
                    <a:lumMod val="85000"/>
                    <a:lumOff val="15000"/>
                  </a:schemeClr>
                </a:solidFill>
                <a:latin typeface="Calibri"/>
                <a:cs typeface="Calibri"/>
              </a:rPr>
              <a:t>Idaho</a:t>
            </a:r>
          </a:p>
          <a:p>
            <a:pPr algn="ctr">
              <a:buFont typeface="Arial" pitchFamily="34" charset="0"/>
              <a:buNone/>
            </a:pPr>
            <a:r>
              <a:rPr lang="en-US" dirty="0">
                <a:solidFill>
                  <a:schemeClr val="tx1">
                    <a:lumMod val="85000"/>
                    <a:lumOff val="15000"/>
                  </a:schemeClr>
                </a:solidFill>
                <a:latin typeface="Calibri"/>
                <a:cs typeface="Calibri"/>
              </a:rPr>
              <a:t>20%</a:t>
            </a:r>
            <a:endParaRPr lang="en-US" dirty="0">
              <a:solidFill>
                <a:schemeClr val="tx1">
                  <a:lumMod val="85000"/>
                  <a:lumOff val="15000"/>
                </a:schemeClr>
              </a:solidFill>
              <a:latin typeface="Calibri" panose="020F0502020204030204" pitchFamily="34" charset="0"/>
              <a:cs typeface="Calibri"/>
            </a:endParaRPr>
          </a:p>
        </p:txBody>
      </p:sp>
      <p:cxnSp>
        <p:nvCxnSpPr>
          <p:cNvPr id="12" name="Straight Connector 11">
            <a:extLst>
              <a:ext uri="{FF2B5EF4-FFF2-40B4-BE49-F238E27FC236}">
                <a16:creationId xmlns:a16="http://schemas.microsoft.com/office/drawing/2014/main" id="{CFFAC168-E1DB-4AB3-AE52-98F4F07122C3}"/>
              </a:ext>
            </a:extLst>
          </p:cNvPr>
          <p:cNvCxnSpPr>
            <a:cxnSpLocks/>
          </p:cNvCxnSpPr>
          <p:nvPr/>
        </p:nvCxnSpPr>
        <p:spPr>
          <a:xfrm flipH="1" flipV="1">
            <a:off x="1853822" y="1665597"/>
            <a:ext cx="82296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AEEB6C-ADD2-40EB-858D-7C9BCC17C26E}"/>
              </a:ext>
            </a:extLst>
          </p:cNvPr>
          <p:cNvSpPr txBox="1"/>
          <p:nvPr/>
        </p:nvSpPr>
        <p:spPr>
          <a:xfrm>
            <a:off x="7341175" y="1385381"/>
            <a:ext cx="1732487" cy="646331"/>
          </a:xfrm>
          <a:prstGeom prst="rect">
            <a:avLst/>
          </a:prstGeom>
          <a:solidFill>
            <a:schemeClr val="bg1"/>
          </a:solidFill>
          <a:ln w="317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pitchFamily="34" charset="0"/>
              <a:buNone/>
            </a:pPr>
            <a:r>
              <a:rPr lang="en-US" dirty="0">
                <a:solidFill>
                  <a:schemeClr val="tx1">
                    <a:lumMod val="85000"/>
                    <a:lumOff val="15000"/>
                  </a:schemeClr>
                </a:solidFill>
                <a:latin typeface="Calibri"/>
                <a:cs typeface="Calibri"/>
              </a:rPr>
              <a:t>New Hampshire</a:t>
            </a:r>
          </a:p>
          <a:p>
            <a:pPr algn="ctr">
              <a:buFont typeface="Arial" pitchFamily="34" charset="0"/>
              <a:buNone/>
            </a:pPr>
            <a:r>
              <a:rPr lang="en-US" dirty="0">
                <a:solidFill>
                  <a:schemeClr val="tx1">
                    <a:lumMod val="85000"/>
                    <a:lumOff val="15000"/>
                  </a:schemeClr>
                </a:solidFill>
                <a:latin typeface="Calibri"/>
                <a:cs typeface="Calibri"/>
              </a:rPr>
              <a:t>8%</a:t>
            </a:r>
            <a:endParaRPr lang="en-US" dirty="0">
              <a:solidFill>
                <a:schemeClr val="tx1">
                  <a:lumMod val="85000"/>
                  <a:lumOff val="15000"/>
                </a:schemeClr>
              </a:solidFill>
              <a:latin typeface="Calibri" panose="020F0502020204030204" pitchFamily="34" charset="0"/>
              <a:cs typeface="Calibri"/>
            </a:endParaRPr>
          </a:p>
        </p:txBody>
      </p:sp>
      <p:cxnSp>
        <p:nvCxnSpPr>
          <p:cNvPr id="19" name="Straight Connector 18">
            <a:extLst>
              <a:ext uri="{FF2B5EF4-FFF2-40B4-BE49-F238E27FC236}">
                <a16:creationId xmlns:a16="http://schemas.microsoft.com/office/drawing/2014/main" id="{55020377-5D12-4079-8EEC-2E3935D18D26}"/>
              </a:ext>
            </a:extLst>
          </p:cNvPr>
          <p:cNvCxnSpPr>
            <a:cxnSpLocks/>
          </p:cNvCxnSpPr>
          <p:nvPr/>
        </p:nvCxnSpPr>
        <p:spPr>
          <a:xfrm flipH="1" flipV="1">
            <a:off x="7056948" y="1696883"/>
            <a:ext cx="27432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41172D-2FE0-4E0A-9F48-23A576975549}"/>
              </a:ext>
            </a:extLst>
          </p:cNvPr>
          <p:cNvSpPr txBox="1"/>
          <p:nvPr/>
        </p:nvSpPr>
        <p:spPr>
          <a:xfrm>
            <a:off x="992619" y="2777156"/>
            <a:ext cx="982662" cy="646331"/>
          </a:xfrm>
          <a:prstGeom prst="rect">
            <a:avLst/>
          </a:prstGeom>
          <a:solidFill>
            <a:schemeClr val="bg1"/>
          </a:solidFill>
          <a:ln w="317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pitchFamily="34" charset="0"/>
              <a:buNone/>
            </a:pPr>
            <a:r>
              <a:rPr lang="en-US" dirty="0">
                <a:solidFill>
                  <a:schemeClr val="tx1">
                    <a:lumMod val="85000"/>
                    <a:lumOff val="15000"/>
                  </a:schemeClr>
                </a:solidFill>
                <a:latin typeface="Calibri"/>
                <a:cs typeface="Calibri"/>
              </a:rPr>
              <a:t>Arizona</a:t>
            </a:r>
          </a:p>
          <a:p>
            <a:pPr algn="ctr">
              <a:buFont typeface="Arial" pitchFamily="34" charset="0"/>
              <a:buNone/>
            </a:pPr>
            <a:r>
              <a:rPr lang="en-US" dirty="0">
                <a:solidFill>
                  <a:schemeClr val="tx1">
                    <a:lumMod val="85000"/>
                    <a:lumOff val="15000"/>
                  </a:schemeClr>
                </a:solidFill>
                <a:latin typeface="Calibri"/>
                <a:cs typeface="Calibri"/>
              </a:rPr>
              <a:t>17%</a:t>
            </a:r>
            <a:endParaRPr lang="en-US" dirty="0">
              <a:solidFill>
                <a:schemeClr val="tx1">
                  <a:lumMod val="85000"/>
                  <a:lumOff val="15000"/>
                </a:schemeClr>
              </a:solidFill>
              <a:latin typeface="Calibri" panose="020F0502020204030204" pitchFamily="34" charset="0"/>
              <a:cs typeface="Calibri"/>
            </a:endParaRPr>
          </a:p>
        </p:txBody>
      </p:sp>
      <p:cxnSp>
        <p:nvCxnSpPr>
          <p:cNvPr id="21" name="Straight Connector 20">
            <a:extLst>
              <a:ext uri="{FF2B5EF4-FFF2-40B4-BE49-F238E27FC236}">
                <a16:creationId xmlns:a16="http://schemas.microsoft.com/office/drawing/2014/main" id="{24AAF536-C0A7-4D38-8315-BE37065C118F}"/>
              </a:ext>
            </a:extLst>
          </p:cNvPr>
          <p:cNvCxnSpPr>
            <a:cxnSpLocks/>
          </p:cNvCxnSpPr>
          <p:nvPr/>
        </p:nvCxnSpPr>
        <p:spPr>
          <a:xfrm flipH="1" flipV="1">
            <a:off x="1975280" y="3086049"/>
            <a:ext cx="82296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54EF35-78C6-41EC-963D-4E279A746FAB}"/>
              </a:ext>
            </a:extLst>
          </p:cNvPr>
          <p:cNvSpPr txBox="1"/>
          <p:nvPr/>
        </p:nvSpPr>
        <p:spPr>
          <a:xfrm>
            <a:off x="2760431" y="1988093"/>
            <a:ext cx="1372572" cy="646331"/>
          </a:xfrm>
          <a:prstGeom prst="rect">
            <a:avLst/>
          </a:prstGeom>
          <a:solidFill>
            <a:schemeClr val="bg1"/>
          </a:solidFill>
          <a:ln w="317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pitchFamily="34" charset="0"/>
              <a:buNone/>
            </a:pPr>
            <a:r>
              <a:rPr lang="en-US" dirty="0">
                <a:solidFill>
                  <a:schemeClr val="tx1">
                    <a:lumMod val="85000"/>
                    <a:lumOff val="15000"/>
                  </a:schemeClr>
                </a:solidFill>
                <a:latin typeface="Calibri"/>
                <a:cs typeface="Calibri"/>
              </a:rPr>
              <a:t>New Mexico</a:t>
            </a:r>
          </a:p>
          <a:p>
            <a:pPr algn="ctr">
              <a:buFont typeface="Arial" pitchFamily="34" charset="0"/>
              <a:buNone/>
            </a:pPr>
            <a:r>
              <a:rPr lang="en-US" dirty="0">
                <a:solidFill>
                  <a:schemeClr val="tx1">
                    <a:lumMod val="85000"/>
                    <a:lumOff val="15000"/>
                  </a:schemeClr>
                </a:solidFill>
                <a:latin typeface="Calibri"/>
                <a:cs typeface="Calibri"/>
              </a:rPr>
              <a:t>11%</a:t>
            </a:r>
            <a:endParaRPr lang="en-US" dirty="0">
              <a:solidFill>
                <a:schemeClr val="tx1">
                  <a:lumMod val="85000"/>
                  <a:lumOff val="15000"/>
                </a:schemeClr>
              </a:solidFill>
              <a:latin typeface="Calibri" panose="020F0502020204030204" pitchFamily="34" charset="0"/>
              <a:cs typeface="Calibri"/>
            </a:endParaRPr>
          </a:p>
        </p:txBody>
      </p:sp>
      <p:cxnSp>
        <p:nvCxnSpPr>
          <p:cNvPr id="23" name="Straight Connector 22">
            <a:extLst>
              <a:ext uri="{FF2B5EF4-FFF2-40B4-BE49-F238E27FC236}">
                <a16:creationId xmlns:a16="http://schemas.microsoft.com/office/drawing/2014/main" id="{028654A6-C045-431B-B48D-A4351DA4B827}"/>
              </a:ext>
            </a:extLst>
          </p:cNvPr>
          <p:cNvCxnSpPr>
            <a:cxnSpLocks/>
            <a:endCxn id="22" idx="2"/>
          </p:cNvCxnSpPr>
          <p:nvPr/>
        </p:nvCxnSpPr>
        <p:spPr>
          <a:xfrm flipV="1">
            <a:off x="3446717" y="2634424"/>
            <a:ext cx="0" cy="39614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885A15-E240-47F0-A228-670F547717FF}"/>
              </a:ext>
            </a:extLst>
          </p:cNvPr>
          <p:cNvCxnSpPr>
            <a:cxnSpLocks/>
          </p:cNvCxnSpPr>
          <p:nvPr/>
        </p:nvCxnSpPr>
        <p:spPr>
          <a:xfrm flipH="1" flipV="1">
            <a:off x="4417799" y="3666817"/>
            <a:ext cx="54864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F8725A-C135-4311-B043-1C82778CC36D}"/>
              </a:ext>
            </a:extLst>
          </p:cNvPr>
          <p:cNvSpPr txBox="1"/>
          <p:nvPr/>
        </p:nvSpPr>
        <p:spPr>
          <a:xfrm>
            <a:off x="4966439" y="3369754"/>
            <a:ext cx="982661" cy="646331"/>
          </a:xfrm>
          <a:prstGeom prst="rect">
            <a:avLst/>
          </a:prstGeom>
          <a:solidFill>
            <a:schemeClr val="bg1"/>
          </a:solidFill>
          <a:ln w="317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pitchFamily="34" charset="0"/>
              <a:buNone/>
            </a:pPr>
            <a:r>
              <a:rPr lang="en-US" dirty="0">
                <a:solidFill>
                  <a:schemeClr val="tx1">
                    <a:lumMod val="85000"/>
                    <a:lumOff val="15000"/>
                  </a:schemeClr>
                </a:solidFill>
                <a:latin typeface="Calibri"/>
                <a:cs typeface="Calibri"/>
              </a:rPr>
              <a:t>Texas</a:t>
            </a:r>
          </a:p>
          <a:p>
            <a:pPr algn="ctr">
              <a:buFont typeface="Arial" pitchFamily="34" charset="0"/>
              <a:buNone/>
            </a:pPr>
            <a:r>
              <a:rPr lang="en-US" dirty="0">
                <a:solidFill>
                  <a:schemeClr val="tx1">
                    <a:lumMod val="85000"/>
                    <a:lumOff val="15000"/>
                  </a:schemeClr>
                </a:solidFill>
                <a:latin typeface="Calibri"/>
                <a:cs typeface="Calibri"/>
              </a:rPr>
              <a:t>8%</a:t>
            </a:r>
            <a:endParaRPr lang="en-US" dirty="0">
              <a:solidFill>
                <a:schemeClr val="tx1">
                  <a:lumMod val="85000"/>
                  <a:lumOff val="15000"/>
                </a:schemeClr>
              </a:solidFill>
              <a:latin typeface="Calibri" panose="020F0502020204030204" pitchFamily="34" charset="0"/>
              <a:cs typeface="Calibri"/>
            </a:endParaRPr>
          </a:p>
        </p:txBody>
      </p:sp>
      <p:grpSp>
        <p:nvGrpSpPr>
          <p:cNvPr id="9" name="Group 8">
            <a:extLst>
              <a:ext uri="{FF2B5EF4-FFF2-40B4-BE49-F238E27FC236}">
                <a16:creationId xmlns:a16="http://schemas.microsoft.com/office/drawing/2014/main" id="{4A86E71B-26D4-48CE-875E-CA8A40C0BAF9}"/>
              </a:ext>
            </a:extLst>
          </p:cNvPr>
          <p:cNvGrpSpPr/>
          <p:nvPr/>
        </p:nvGrpSpPr>
        <p:grpSpPr>
          <a:xfrm>
            <a:off x="2607256" y="4455156"/>
            <a:ext cx="3929489" cy="372381"/>
            <a:chOff x="2833017" y="4422204"/>
            <a:chExt cx="3929489" cy="372381"/>
          </a:xfrm>
        </p:grpSpPr>
        <p:sp>
          <p:nvSpPr>
            <p:cNvPr id="7" name="TextBox 6">
              <a:extLst>
                <a:ext uri="{FF2B5EF4-FFF2-40B4-BE49-F238E27FC236}">
                  <a16:creationId xmlns:a16="http://schemas.microsoft.com/office/drawing/2014/main" id="{C0A83F11-C76F-4748-88D9-5D13CB4CDDC7}"/>
                </a:ext>
              </a:extLst>
            </p:cNvPr>
            <p:cNvSpPr txBox="1"/>
            <p:nvPr/>
          </p:nvSpPr>
          <p:spPr>
            <a:xfrm>
              <a:off x="3072837" y="4425253"/>
              <a:ext cx="929814" cy="369332"/>
            </a:xfrm>
            <a:prstGeom prst="rect">
              <a:avLst/>
            </a:prstGeom>
          </p:spPr>
          <p:txBody>
            <a:bodyPr wrap="square" rtlCol="0">
              <a:spAutoFit/>
            </a:bodyPr>
            <a:lstStyle/>
            <a:p>
              <a:pPr>
                <a:buFont typeface="Arial" pitchFamily="34" charset="0"/>
                <a:buNone/>
              </a:pPr>
              <a:r>
                <a:rPr lang="en-US" dirty="0">
                  <a:solidFill>
                    <a:schemeClr val="tx1">
                      <a:lumMod val="85000"/>
                      <a:lumOff val="15000"/>
                    </a:schemeClr>
                  </a:solidFill>
                  <a:latin typeface="Calibri" panose="020F0502020204030204" pitchFamily="34" charset="0"/>
                </a:rPr>
                <a:t>0</a:t>
              </a:r>
              <a:r>
                <a:rPr lang="en-US" dirty="0">
                  <a:solidFill>
                    <a:schemeClr val="tx1">
                      <a:lumMod val="85000"/>
                      <a:lumOff val="15000"/>
                    </a:schemeClr>
                  </a:solidFill>
                  <a:latin typeface="Segoe UI" panose="020B0502040204020203" pitchFamily="34" charset="0"/>
                  <a:cs typeface="Segoe UI" panose="020B0502040204020203" pitchFamily="34" charset="0"/>
                </a:rPr>
                <a:t>–</a:t>
              </a:r>
              <a:r>
                <a:rPr lang="en-US" dirty="0">
                  <a:solidFill>
                    <a:schemeClr val="tx1">
                      <a:lumMod val="85000"/>
                      <a:lumOff val="15000"/>
                    </a:schemeClr>
                  </a:solidFill>
                  <a:latin typeface="Calibri" panose="020F0502020204030204" pitchFamily="34" charset="0"/>
                </a:rPr>
                <a:t>1.1%</a:t>
              </a:r>
            </a:p>
          </p:txBody>
        </p:sp>
        <p:sp>
          <p:nvSpPr>
            <p:cNvPr id="28" name="TextBox 27">
              <a:extLst>
                <a:ext uri="{FF2B5EF4-FFF2-40B4-BE49-F238E27FC236}">
                  <a16:creationId xmlns:a16="http://schemas.microsoft.com/office/drawing/2014/main" id="{FC15D2E1-B193-4ED1-BD71-83C75E4EB651}"/>
                </a:ext>
              </a:extLst>
            </p:cNvPr>
            <p:cNvSpPr txBox="1"/>
            <p:nvPr/>
          </p:nvSpPr>
          <p:spPr>
            <a:xfrm>
              <a:off x="4381650" y="4425253"/>
              <a:ext cx="1256770" cy="369332"/>
            </a:xfrm>
            <a:prstGeom prst="rect">
              <a:avLst/>
            </a:prstGeom>
          </p:spPr>
          <p:txBody>
            <a:bodyPr wrap="square" rtlCol="0">
              <a:spAutoFit/>
            </a:bodyPr>
            <a:lstStyle/>
            <a:p>
              <a:pPr>
                <a:buFont typeface="Arial" pitchFamily="34" charset="0"/>
                <a:buNone/>
              </a:pPr>
              <a:r>
                <a:rPr lang="en-US" dirty="0">
                  <a:solidFill>
                    <a:schemeClr val="tx1">
                      <a:lumMod val="85000"/>
                      <a:lumOff val="15000"/>
                    </a:schemeClr>
                  </a:solidFill>
                  <a:latin typeface="Calibri" panose="020F0502020204030204" pitchFamily="34" charset="0"/>
                  <a:cs typeface="Calibri" panose="020F0502020204030204" pitchFamily="34" charset="0"/>
                </a:rPr>
                <a:t>&gt;1.1–5.9%</a:t>
              </a:r>
            </a:p>
          </p:txBody>
        </p:sp>
        <p:sp>
          <p:nvSpPr>
            <p:cNvPr id="29" name="TextBox 28">
              <a:extLst>
                <a:ext uri="{FF2B5EF4-FFF2-40B4-BE49-F238E27FC236}">
                  <a16:creationId xmlns:a16="http://schemas.microsoft.com/office/drawing/2014/main" id="{B34EF709-DDDF-439C-B0D5-16641750887B}"/>
                </a:ext>
              </a:extLst>
            </p:cNvPr>
            <p:cNvSpPr txBox="1"/>
            <p:nvPr/>
          </p:nvSpPr>
          <p:spPr>
            <a:xfrm>
              <a:off x="5832692" y="4422204"/>
              <a:ext cx="929814" cy="369332"/>
            </a:xfrm>
            <a:prstGeom prst="rect">
              <a:avLst/>
            </a:prstGeom>
          </p:spPr>
          <p:txBody>
            <a:bodyPr wrap="square" rtlCol="0">
              <a:spAutoFit/>
            </a:bodyPr>
            <a:lstStyle/>
            <a:p>
              <a:pPr>
                <a:buFont typeface="Arial" pitchFamily="34" charset="0"/>
                <a:buNone/>
              </a:pPr>
              <a:r>
                <a:rPr lang="en-US" dirty="0">
                  <a:solidFill>
                    <a:schemeClr val="tx1">
                      <a:lumMod val="85000"/>
                      <a:lumOff val="15000"/>
                    </a:schemeClr>
                  </a:solidFill>
                  <a:latin typeface="Calibri" panose="020F0502020204030204" pitchFamily="34" charset="0"/>
                </a:rPr>
                <a:t>&gt;5.9%</a:t>
              </a:r>
            </a:p>
          </p:txBody>
        </p:sp>
        <p:sp>
          <p:nvSpPr>
            <p:cNvPr id="8" name="Rectangle 7">
              <a:extLst>
                <a:ext uri="{FF2B5EF4-FFF2-40B4-BE49-F238E27FC236}">
                  <a16:creationId xmlns:a16="http://schemas.microsoft.com/office/drawing/2014/main" id="{32C8DB67-6D28-4281-BC16-F26F224F89F5}"/>
                </a:ext>
              </a:extLst>
            </p:cNvPr>
            <p:cNvSpPr/>
            <p:nvPr/>
          </p:nvSpPr>
          <p:spPr>
            <a:xfrm>
              <a:off x="2833017" y="4526717"/>
              <a:ext cx="260310" cy="184666"/>
            </a:xfrm>
            <a:prstGeom prst="rect">
              <a:avLst/>
            </a:prstGeom>
            <a:solidFill>
              <a:srgbClr val="DEEBF7"/>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5DC41A8-9D2B-4D55-A7D6-81587F188B41}"/>
                </a:ext>
              </a:extLst>
            </p:cNvPr>
            <p:cNvSpPr/>
            <p:nvPr/>
          </p:nvSpPr>
          <p:spPr>
            <a:xfrm>
              <a:off x="4144968" y="4522679"/>
              <a:ext cx="260310" cy="184666"/>
            </a:xfrm>
            <a:prstGeom prst="rect">
              <a:avLst/>
            </a:prstGeom>
            <a:solidFill>
              <a:srgbClr val="9ECAF7"/>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C3D903-034C-44B9-8215-E3A8B7BF42D0}"/>
                </a:ext>
              </a:extLst>
            </p:cNvPr>
            <p:cNvSpPr/>
            <p:nvPr/>
          </p:nvSpPr>
          <p:spPr>
            <a:xfrm>
              <a:off x="5604901" y="4522679"/>
              <a:ext cx="260310" cy="184666"/>
            </a:xfrm>
            <a:prstGeom prst="rect">
              <a:avLst/>
            </a:prstGeom>
            <a:solidFill>
              <a:srgbClr val="3182E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565377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075" y="304114"/>
            <a:ext cx="8401850" cy="720329"/>
          </a:xfrm>
        </p:spPr>
        <p:txBody>
          <a:bodyPr anchor="ctr">
            <a:noAutofit/>
          </a:bodyPr>
          <a:lstStyle/>
          <a:p>
            <a:pPr algn="ctr"/>
            <a:r>
              <a:rPr lang="en-US" dirty="0"/>
              <a:t>TB Cases Among Correctional Facility</a:t>
            </a:r>
            <a:r>
              <a:rPr lang="en-US" baseline="30000" dirty="0"/>
              <a:t>* </a:t>
            </a:r>
            <a:r>
              <a:rPr lang="en-US" dirty="0"/>
              <a:t>Residents Aged ≥15 Years by Type of Facility, United States, 1993–2020 </a:t>
            </a:r>
          </a:p>
        </p:txBody>
      </p:sp>
      <p:sp>
        <p:nvSpPr>
          <p:cNvPr id="5" name="Rectangle 4"/>
          <p:cNvSpPr/>
          <p:nvPr/>
        </p:nvSpPr>
        <p:spPr>
          <a:xfrm>
            <a:off x="80525" y="4671650"/>
            <a:ext cx="8778525" cy="430887"/>
          </a:xfrm>
          <a:prstGeom prst="rect">
            <a:avLst/>
          </a:prstGeom>
        </p:spPr>
        <p:txBody>
          <a:bodyPr wrap="square">
            <a:spAutoFit/>
          </a:bodyPr>
          <a:lstStyle/>
          <a:p>
            <a:pPr lvl="0"/>
            <a:r>
              <a:rPr lang="en-US" sz="1100" baseline="300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Includes Immigration and Customs Enforcement (ICE) detention centers, tribal jails operated by Indian reservations, police lockups (temporary holding facilities for person who have not been formally charged in court), military stockades and jails, or federal park facilities</a:t>
            </a:r>
          </a:p>
        </p:txBody>
      </p:sp>
      <p:graphicFrame>
        <p:nvGraphicFramePr>
          <p:cNvPr id="4" name="Chart 3"/>
          <p:cNvGraphicFramePr/>
          <p:nvPr>
            <p:extLst>
              <p:ext uri="{D42A27DB-BD31-4B8C-83A1-F6EECF244321}">
                <p14:modId xmlns:p14="http://schemas.microsoft.com/office/powerpoint/2010/main" val="3171422349"/>
              </p:ext>
            </p:extLst>
          </p:nvPr>
        </p:nvGraphicFramePr>
        <p:xfrm>
          <a:off x="0" y="557940"/>
          <a:ext cx="9144000" cy="4113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06470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36" y="19533"/>
            <a:ext cx="8606928" cy="939050"/>
          </a:xfrm>
        </p:spPr>
        <p:txBody>
          <a:bodyPr/>
          <a:lstStyle/>
          <a:p>
            <a:pPr algn="ctr"/>
            <a:r>
              <a:rPr lang="en-US" dirty="0"/>
              <a:t>Percentage of TB Cases Among Persons Aged ≥15 Years, </a:t>
            </a:r>
            <a:br>
              <a:rPr lang="en-US" dirty="0"/>
            </a:br>
            <a:r>
              <a:rPr lang="en-US" dirty="0"/>
              <a:t>by Primary Occupation, United States, 2020 </a:t>
            </a:r>
            <a:r>
              <a:rPr lang="en-US" sz="2500" b="0" dirty="0">
                <a:solidFill>
                  <a:schemeClr val="tx1">
                    <a:lumMod val="85000"/>
                    <a:lumOff val="15000"/>
                  </a:schemeClr>
                </a:solidFill>
              </a:rPr>
              <a:t>(N=6,156) </a:t>
            </a:r>
          </a:p>
        </p:txBody>
      </p:sp>
      <p:graphicFrame>
        <p:nvGraphicFramePr>
          <p:cNvPr id="9" name="Chart 8">
            <a:extLst>
              <a:ext uri="{FF2B5EF4-FFF2-40B4-BE49-F238E27FC236}">
                <a16:creationId xmlns:a16="http://schemas.microsoft.com/office/drawing/2014/main" id="{6A521E0F-B61C-4D51-8C6E-607FCCB6373E}"/>
              </a:ext>
            </a:extLst>
          </p:cNvPr>
          <p:cNvGraphicFramePr/>
          <p:nvPr>
            <p:extLst>
              <p:ext uri="{D42A27DB-BD31-4B8C-83A1-F6EECF244321}">
                <p14:modId xmlns:p14="http://schemas.microsoft.com/office/powerpoint/2010/main" val="3296916534"/>
              </p:ext>
            </p:extLst>
          </p:nvPr>
        </p:nvGraphicFramePr>
        <p:xfrm>
          <a:off x="131805" y="872623"/>
          <a:ext cx="8887015" cy="4127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3342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5" y="220545"/>
            <a:ext cx="8388220" cy="871445"/>
          </a:xfrm>
        </p:spPr>
        <p:txBody>
          <a:bodyPr/>
          <a:lstStyle/>
          <a:p>
            <a:pPr algn="ctr"/>
            <a:r>
              <a:rPr lang="en-US" dirty="0"/>
              <a:t>Percentage of TB Cases by Status</a:t>
            </a:r>
            <a:br>
              <a:rPr lang="en-US" dirty="0"/>
            </a:br>
            <a:r>
              <a:rPr lang="en-US" dirty="0"/>
              <a:t>and Cause of Death, United States, 2018</a:t>
            </a:r>
            <a:r>
              <a:rPr lang="en-US" baseline="30000" dirty="0"/>
              <a:t>*</a:t>
            </a:r>
            <a:r>
              <a:rPr lang="en-US" dirty="0"/>
              <a:t> </a:t>
            </a:r>
            <a:r>
              <a:rPr lang="en-US" sz="2500" b="0" dirty="0">
                <a:solidFill>
                  <a:schemeClr val="tx1">
                    <a:lumMod val="85000"/>
                    <a:lumOff val="15000"/>
                  </a:schemeClr>
                </a:solidFill>
              </a:rPr>
              <a:t>(N=9,006)</a:t>
            </a:r>
            <a:endParaRPr lang="en-US" dirty="0">
              <a:solidFill>
                <a:srgbClr val="5F5F5F"/>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40020340"/>
              </p:ext>
            </p:extLst>
          </p:nvPr>
        </p:nvGraphicFramePr>
        <p:xfrm>
          <a:off x="-123899" y="976004"/>
          <a:ext cx="3516922" cy="34492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420C8DF-CFD0-4088-8CF6-D08FFE6343F5}"/>
              </a:ext>
            </a:extLst>
          </p:cNvPr>
          <p:cNvSpPr txBox="1"/>
          <p:nvPr/>
        </p:nvSpPr>
        <p:spPr>
          <a:xfrm>
            <a:off x="4655488" y="1095552"/>
            <a:ext cx="3516922" cy="400110"/>
          </a:xfrm>
          <a:prstGeom prst="rect">
            <a:avLst/>
          </a:prstGeom>
        </p:spPr>
        <p:txBody>
          <a:bodyPr wrap="square" rtlCol="0">
            <a:spAutoFit/>
          </a:bodyPr>
          <a:lstStyle/>
          <a:p>
            <a:pPr algn="ctr">
              <a:buFont typeface="Arial" pitchFamily="34" charset="0"/>
              <a:buNone/>
            </a:pPr>
            <a:r>
              <a:rPr lang="en-US" sz="2000" b="1" dirty="0">
                <a:latin typeface="Calibri" panose="020F0502020204030204" pitchFamily="34" charset="0"/>
              </a:rPr>
              <a:t>Cause of death</a:t>
            </a:r>
          </a:p>
        </p:txBody>
      </p:sp>
      <p:sp>
        <p:nvSpPr>
          <p:cNvPr id="7" name="TextBox 6">
            <a:extLst>
              <a:ext uri="{FF2B5EF4-FFF2-40B4-BE49-F238E27FC236}">
                <a16:creationId xmlns:a16="http://schemas.microsoft.com/office/drawing/2014/main" id="{EAE3F209-B252-4B28-A92A-D89C97BF3188}"/>
              </a:ext>
            </a:extLst>
          </p:cNvPr>
          <p:cNvSpPr txBox="1"/>
          <p:nvPr/>
        </p:nvSpPr>
        <p:spPr>
          <a:xfrm>
            <a:off x="0" y="4792296"/>
            <a:ext cx="5417820" cy="523220"/>
          </a:xfrm>
          <a:prstGeom prst="rect">
            <a:avLst/>
          </a:prstGeom>
        </p:spPr>
        <p:txBody>
          <a:bodyPr wrap="square" rtlCol="0">
            <a:spAutoFit/>
          </a:bodyPr>
          <a:lstStyle/>
          <a:p>
            <a:r>
              <a:rPr lang="en-US" sz="1100" baseline="30000" dirty="0">
                <a:latin typeface="Calibri" panose="020F0502020204030204" pitchFamily="34" charset="0"/>
              </a:rPr>
              <a:t>*</a:t>
            </a:r>
            <a:r>
              <a:rPr lang="en-US" sz="1100" dirty="0">
                <a:latin typeface="Calibri" panose="020F0502020204030204" pitchFamily="34" charset="0"/>
              </a:rPr>
              <a:t> Data available through 2018 only</a:t>
            </a:r>
            <a:r>
              <a:rPr lang="en-US" sz="1400" dirty="0">
                <a:latin typeface="Calibri" panose="020F0502020204030204" pitchFamily="34" charset="0"/>
              </a:rPr>
              <a:t>.</a:t>
            </a:r>
          </a:p>
          <a:p>
            <a:pPr>
              <a:buFont typeface="Arial" pitchFamily="34" charset="0"/>
              <a:buNone/>
            </a:pPr>
            <a:endParaRPr lang="en-US" sz="1400" dirty="0">
              <a:solidFill>
                <a:schemeClr val="accent4">
                  <a:lumMod val="50000"/>
                </a:schemeClr>
              </a:solidFill>
              <a:latin typeface="Calibri" panose="020F0502020204030204" pitchFamily="34" charset="0"/>
            </a:endParaRPr>
          </a:p>
        </p:txBody>
      </p:sp>
      <p:graphicFrame>
        <p:nvGraphicFramePr>
          <p:cNvPr id="16" name="Chart 15">
            <a:extLst>
              <a:ext uri="{FF2B5EF4-FFF2-40B4-BE49-F238E27FC236}">
                <a16:creationId xmlns:a16="http://schemas.microsoft.com/office/drawing/2014/main" id="{8A8FD5A0-CDE9-4A3B-81FC-F421D3A8AB21}"/>
              </a:ext>
            </a:extLst>
          </p:cNvPr>
          <p:cNvGraphicFramePr/>
          <p:nvPr>
            <p:extLst>
              <p:ext uri="{D42A27DB-BD31-4B8C-83A1-F6EECF244321}">
                <p14:modId xmlns:p14="http://schemas.microsoft.com/office/powerpoint/2010/main" val="3690645878"/>
              </p:ext>
            </p:extLst>
          </p:nvPr>
        </p:nvGraphicFramePr>
        <p:xfrm>
          <a:off x="3514243" y="1499224"/>
          <a:ext cx="5368499" cy="3449294"/>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57ABA923-69B1-4A07-9C9E-3A351603A618}"/>
              </a:ext>
            </a:extLst>
          </p:cNvPr>
          <p:cNvCxnSpPr>
            <a:cxnSpLocks/>
          </p:cNvCxnSpPr>
          <p:nvPr/>
        </p:nvCxnSpPr>
        <p:spPr>
          <a:xfrm>
            <a:off x="3155092" y="3163330"/>
            <a:ext cx="359151" cy="1759625"/>
          </a:xfrm>
          <a:prstGeom prst="line">
            <a:avLst/>
          </a:prstGeom>
          <a:ln w="25400">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CD9E5-0F86-45B8-B286-5AE8F4303AFA}"/>
              </a:ext>
            </a:extLst>
          </p:cNvPr>
          <p:cNvCxnSpPr>
            <a:cxnSpLocks/>
          </p:cNvCxnSpPr>
          <p:nvPr/>
        </p:nvCxnSpPr>
        <p:spPr>
          <a:xfrm flipV="1">
            <a:off x="3155092" y="1527476"/>
            <a:ext cx="359151" cy="830334"/>
          </a:xfrm>
          <a:prstGeom prst="line">
            <a:avLst/>
          </a:prstGeom>
          <a:ln w="25400">
            <a:solidFill>
              <a:srgbClr val="00788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47FB1B-C183-4CF8-A777-3500DCE9FFF0}"/>
              </a:ext>
            </a:extLst>
          </p:cNvPr>
          <p:cNvSpPr txBox="1"/>
          <p:nvPr/>
        </p:nvSpPr>
        <p:spPr>
          <a:xfrm>
            <a:off x="3514243" y="1822347"/>
            <a:ext cx="1587048" cy="2862322"/>
          </a:xfrm>
          <a:prstGeom prst="rect">
            <a:avLst/>
          </a:prstGeom>
        </p:spPr>
        <p:txBody>
          <a:bodyPr wrap="square" rtlCol="0">
            <a:spAutoFit/>
          </a:bodyPr>
          <a:lstStyle/>
          <a:p>
            <a:pPr algn="r">
              <a:buFont typeface="Arial" pitchFamily="34" charset="0"/>
              <a:buNone/>
            </a:pPr>
            <a:r>
              <a:rPr lang="en-US" dirty="0">
                <a:solidFill>
                  <a:schemeClr val="tx1">
                    <a:lumMod val="85000"/>
                    <a:lumOff val="15000"/>
                  </a:schemeClr>
                </a:solidFill>
                <a:latin typeface="Calibri" panose="020F0502020204030204" pitchFamily="34" charset="0"/>
              </a:rPr>
              <a:t>TB cause of death</a:t>
            </a:r>
          </a:p>
          <a:p>
            <a:pPr algn="r">
              <a:buFont typeface="Arial" pitchFamily="34" charset="0"/>
              <a:buNone/>
            </a:pPr>
            <a:endParaRPr lang="en-US" dirty="0">
              <a:solidFill>
                <a:schemeClr val="tx1">
                  <a:lumMod val="85000"/>
                  <a:lumOff val="15000"/>
                </a:schemeClr>
              </a:solidFill>
              <a:latin typeface="Calibri" panose="020F0502020204030204" pitchFamily="34" charset="0"/>
            </a:endParaRPr>
          </a:p>
          <a:p>
            <a:pPr algn="r">
              <a:buFont typeface="Arial" pitchFamily="34" charset="0"/>
              <a:buNone/>
            </a:pPr>
            <a:endParaRPr lang="en-US" dirty="0">
              <a:solidFill>
                <a:schemeClr val="tx1">
                  <a:lumMod val="85000"/>
                  <a:lumOff val="15000"/>
                </a:schemeClr>
              </a:solidFill>
              <a:latin typeface="Calibri" panose="020F0502020204030204" pitchFamily="34" charset="0"/>
            </a:endParaRPr>
          </a:p>
          <a:p>
            <a:pPr algn="r">
              <a:buFont typeface="Arial" pitchFamily="34" charset="0"/>
              <a:buNone/>
            </a:pPr>
            <a:r>
              <a:rPr lang="en-US" dirty="0">
                <a:solidFill>
                  <a:schemeClr val="tx1">
                    <a:lumMod val="85000"/>
                    <a:lumOff val="15000"/>
                  </a:schemeClr>
                </a:solidFill>
                <a:latin typeface="Calibri" panose="020F0502020204030204" pitchFamily="34" charset="0"/>
              </a:rPr>
              <a:t>TB not cause of death</a:t>
            </a:r>
          </a:p>
          <a:p>
            <a:pPr algn="r">
              <a:buFont typeface="Arial" pitchFamily="34" charset="0"/>
              <a:buNone/>
            </a:pPr>
            <a:endParaRPr lang="en-US" dirty="0">
              <a:solidFill>
                <a:schemeClr val="tx1">
                  <a:lumMod val="85000"/>
                  <a:lumOff val="15000"/>
                </a:schemeClr>
              </a:solidFill>
              <a:latin typeface="Calibri" panose="020F0502020204030204" pitchFamily="34" charset="0"/>
            </a:endParaRPr>
          </a:p>
          <a:p>
            <a:pPr algn="r">
              <a:buFont typeface="Arial" pitchFamily="34" charset="0"/>
              <a:buNone/>
            </a:pPr>
            <a:endParaRPr lang="en-US" dirty="0">
              <a:solidFill>
                <a:schemeClr val="tx1">
                  <a:lumMod val="85000"/>
                  <a:lumOff val="15000"/>
                </a:schemeClr>
              </a:solidFill>
              <a:latin typeface="Calibri" panose="020F0502020204030204" pitchFamily="34" charset="0"/>
            </a:endParaRPr>
          </a:p>
          <a:p>
            <a:pPr algn="r">
              <a:buFont typeface="Arial" pitchFamily="34" charset="0"/>
              <a:buNone/>
            </a:pPr>
            <a:r>
              <a:rPr lang="en-US" dirty="0">
                <a:solidFill>
                  <a:schemeClr val="tx1">
                    <a:lumMod val="85000"/>
                    <a:lumOff val="15000"/>
                  </a:schemeClr>
                </a:solidFill>
                <a:latin typeface="Calibri" panose="020F0502020204030204" pitchFamily="34" charset="0"/>
              </a:rPr>
              <a:t>Unknown cause of death</a:t>
            </a:r>
          </a:p>
        </p:txBody>
      </p:sp>
    </p:spTree>
    <p:extLst>
      <p:ext uri="{BB962C8B-B14F-4D97-AF65-F5344CB8AC3E}">
        <p14:creationId xmlns:p14="http://schemas.microsoft.com/office/powerpoint/2010/main" val="205274382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2456"/>
            <a:ext cx="8830848" cy="963445"/>
          </a:xfrm>
        </p:spPr>
        <p:txBody>
          <a:bodyPr anchor="t"/>
          <a:lstStyle/>
          <a:p>
            <a:pPr algn="ctr"/>
            <a:r>
              <a:rPr lang="en-US" dirty="0"/>
              <a:t>Percentage of Sputum Culture Conversions Documented, </a:t>
            </a:r>
            <a:br>
              <a:rPr lang="en-US" dirty="0"/>
            </a:br>
            <a:r>
              <a:rPr lang="en-US" dirty="0"/>
              <a:t>United States, 2018</a:t>
            </a:r>
            <a:r>
              <a:rPr lang="en-US" baseline="30000" dirty="0"/>
              <a:t>*</a:t>
            </a:r>
            <a:r>
              <a:rPr lang="en-US" dirty="0"/>
              <a:t> </a:t>
            </a:r>
            <a:r>
              <a:rPr lang="en-US" sz="2500" b="0" dirty="0">
                <a:solidFill>
                  <a:schemeClr val="tx1">
                    <a:lumMod val="85000"/>
                    <a:lumOff val="15000"/>
                  </a:schemeClr>
                </a:solidFill>
              </a:rPr>
              <a:t>(N=5,087)</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6769986"/>
              </p:ext>
            </p:extLst>
          </p:nvPr>
        </p:nvGraphicFramePr>
        <p:xfrm>
          <a:off x="-658406" y="623607"/>
          <a:ext cx="5478788" cy="3954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2818639268"/>
              </p:ext>
            </p:extLst>
          </p:nvPr>
        </p:nvGraphicFramePr>
        <p:xfrm>
          <a:off x="3995351" y="1649064"/>
          <a:ext cx="5004867" cy="31432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420C8DF-CFD0-4088-8CF6-D08FFE6343F5}"/>
              </a:ext>
            </a:extLst>
          </p:cNvPr>
          <p:cNvSpPr txBox="1"/>
          <p:nvPr/>
        </p:nvSpPr>
        <p:spPr>
          <a:xfrm>
            <a:off x="4811158" y="989818"/>
            <a:ext cx="3516922" cy="707886"/>
          </a:xfrm>
          <a:prstGeom prst="rect">
            <a:avLst/>
          </a:prstGeom>
        </p:spPr>
        <p:txBody>
          <a:bodyPr wrap="square" rtlCol="0">
            <a:spAutoFit/>
          </a:bodyPr>
          <a:lstStyle/>
          <a:p>
            <a:pPr algn="ctr">
              <a:buFont typeface="Arial" pitchFamily="34" charset="0"/>
              <a:buNone/>
            </a:pPr>
            <a:r>
              <a:rPr lang="en-US" sz="2000" b="1" dirty="0">
                <a:latin typeface="Calibri" panose="020F0502020204030204" pitchFamily="34" charset="0"/>
              </a:rPr>
              <a:t>Reasons sputum culture conversion not documented</a:t>
            </a:r>
          </a:p>
        </p:txBody>
      </p:sp>
      <p:sp>
        <p:nvSpPr>
          <p:cNvPr id="7" name="TextBox 6">
            <a:extLst>
              <a:ext uri="{FF2B5EF4-FFF2-40B4-BE49-F238E27FC236}">
                <a16:creationId xmlns:a16="http://schemas.microsoft.com/office/drawing/2014/main" id="{EAE3F209-B252-4B28-A92A-D89C97BF3188}"/>
              </a:ext>
            </a:extLst>
          </p:cNvPr>
          <p:cNvSpPr txBox="1"/>
          <p:nvPr/>
        </p:nvSpPr>
        <p:spPr>
          <a:xfrm>
            <a:off x="0" y="4831208"/>
            <a:ext cx="6695268" cy="261610"/>
          </a:xfrm>
          <a:prstGeom prst="rect">
            <a:avLst/>
          </a:prstGeom>
        </p:spPr>
        <p:txBody>
          <a:bodyPr wrap="square" rtlCol="0">
            <a:spAutoFit/>
          </a:bodyPr>
          <a:lstStyle/>
          <a:p>
            <a:r>
              <a:rPr lang="en-US" sz="1100" baseline="30000" dirty="0">
                <a:latin typeface="Calibri" panose="020F0502020204030204" pitchFamily="34" charset="0"/>
              </a:rPr>
              <a:t>*</a:t>
            </a:r>
            <a:r>
              <a:rPr lang="en-US" sz="1100" dirty="0">
                <a:latin typeface="Calibri" panose="020F0502020204030204" pitchFamily="34" charset="0"/>
              </a:rPr>
              <a:t>Data available through 2018 only; among persons who were alive at diagnosis and had a positive sputum culture.</a:t>
            </a:r>
          </a:p>
        </p:txBody>
      </p:sp>
      <p:cxnSp>
        <p:nvCxnSpPr>
          <p:cNvPr id="8" name="Straight Connector 7">
            <a:extLst>
              <a:ext uri="{FF2B5EF4-FFF2-40B4-BE49-F238E27FC236}">
                <a16:creationId xmlns:a16="http://schemas.microsoft.com/office/drawing/2014/main" id="{C6EA27E6-4B95-4AEB-BEDB-E7AF56EA9E9A}"/>
              </a:ext>
            </a:extLst>
          </p:cNvPr>
          <p:cNvCxnSpPr>
            <a:cxnSpLocks/>
          </p:cNvCxnSpPr>
          <p:nvPr/>
        </p:nvCxnSpPr>
        <p:spPr>
          <a:xfrm>
            <a:off x="3369276" y="3674077"/>
            <a:ext cx="626075" cy="1118219"/>
          </a:xfrm>
          <a:prstGeom prst="line">
            <a:avLst/>
          </a:prstGeom>
          <a:ln w="25400">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7798B4-DA7D-4F8D-96C7-74BD392128EF}"/>
              </a:ext>
            </a:extLst>
          </p:cNvPr>
          <p:cNvCxnSpPr>
            <a:cxnSpLocks/>
          </p:cNvCxnSpPr>
          <p:nvPr/>
        </p:nvCxnSpPr>
        <p:spPr>
          <a:xfrm flipV="1">
            <a:off x="3534032" y="1649064"/>
            <a:ext cx="461319" cy="855239"/>
          </a:xfrm>
          <a:prstGeom prst="line">
            <a:avLst/>
          </a:prstGeom>
          <a:ln w="25400">
            <a:solidFill>
              <a:srgbClr val="0078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17936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259"/>
            <a:ext cx="8229600" cy="857250"/>
          </a:xfrm>
        </p:spPr>
        <p:txBody>
          <a:bodyPr/>
          <a:lstStyle/>
          <a:p>
            <a:pPr algn="ctr"/>
            <a:r>
              <a:rPr lang="en-US" sz="2400" dirty="0"/>
              <a:t>National TB Genotyping Surveillance Coverage</a:t>
            </a:r>
            <a:r>
              <a:rPr lang="en-US" sz="2400" baseline="30000" dirty="0"/>
              <a:t>*</a:t>
            </a:r>
            <a:r>
              <a:rPr lang="en-US" sz="2400" dirty="0"/>
              <a:t> </a:t>
            </a:r>
            <a:br>
              <a:rPr lang="en-US" sz="2400" dirty="0"/>
            </a:br>
            <a:r>
              <a:rPr lang="en-US" sz="2400" dirty="0"/>
              <a:t>United States,</a:t>
            </a:r>
            <a:r>
              <a:rPr lang="en-US" sz="2400" baseline="30000" dirty="0"/>
              <a:t>†</a:t>
            </a:r>
            <a:r>
              <a:rPr lang="en-US" sz="2400" dirty="0"/>
              <a:t> 2004–2020</a:t>
            </a:r>
            <a:endParaRPr lang="en-US" sz="2600" dirty="0"/>
          </a:p>
        </p:txBody>
      </p:sp>
      <p:graphicFrame>
        <p:nvGraphicFramePr>
          <p:cNvPr id="10" name="Chart 9"/>
          <p:cNvGraphicFramePr/>
          <p:nvPr>
            <p:extLst>
              <p:ext uri="{D42A27DB-BD31-4B8C-83A1-F6EECF244321}">
                <p14:modId xmlns:p14="http://schemas.microsoft.com/office/powerpoint/2010/main" val="3906251598"/>
              </p:ext>
            </p:extLst>
          </p:nvPr>
        </p:nvGraphicFramePr>
        <p:xfrm>
          <a:off x="0" y="903604"/>
          <a:ext cx="7958852" cy="38997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9010" y="4655509"/>
            <a:ext cx="4321833" cy="430887"/>
          </a:xfrm>
          <a:prstGeom prst="rect">
            <a:avLst/>
          </a:prstGeom>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Includes culture-confirmed TB cases with at least one genotyped isolate.</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Includes 50 states and the District of Columbia.</a:t>
            </a:r>
          </a:p>
        </p:txBody>
      </p:sp>
      <p:cxnSp>
        <p:nvCxnSpPr>
          <p:cNvPr id="14" name="Straight Connector 13"/>
          <p:cNvCxnSpPr>
            <a:cxnSpLocks/>
          </p:cNvCxnSpPr>
          <p:nvPr/>
        </p:nvCxnSpPr>
        <p:spPr>
          <a:xfrm>
            <a:off x="1287426" y="1057155"/>
            <a:ext cx="6858000"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15" name="TextBox 3"/>
          <p:cNvSpPr txBox="1"/>
          <p:nvPr/>
        </p:nvSpPr>
        <p:spPr>
          <a:xfrm>
            <a:off x="7958852" y="1058830"/>
            <a:ext cx="1031087" cy="857248"/>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F311A"/>
                </a:solidFill>
                <a:effectLst/>
                <a:uLnTx/>
                <a:uFillTx/>
                <a:latin typeface="Calibri" panose="020F0502020204030204" pitchFamily="34" charset="0"/>
                <a:ea typeface="+mn-ea"/>
                <a:cs typeface="Calibri" panose="020F0502020204030204" pitchFamily="34" charset="0"/>
              </a:rPr>
              <a:t>National Goal: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BF311A"/>
                </a:solidFill>
                <a:effectLst/>
                <a:uLnTx/>
                <a:uFillTx/>
                <a:latin typeface="Calibri" panose="020F0502020204030204" pitchFamily="34" charset="0"/>
                <a:ea typeface="+mn-ea"/>
                <a:cs typeface="Calibri" panose="020F0502020204030204" pitchFamily="34" charset="0"/>
              </a:rPr>
              <a:t>100%</a:t>
            </a:r>
            <a:endParaRPr kumimoji="0" lang="en-US" sz="1800" b="0" i="0" u="none" strike="noStrike" kern="1200" cap="none" spc="0" normalizeH="0" baseline="30000" noProof="0" dirty="0">
              <a:ln>
                <a:noFill/>
              </a:ln>
              <a:solidFill>
                <a:srgbClr val="BF311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5094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 for TB Genotyping</a:t>
            </a:r>
            <a:br>
              <a:rPr lang="en-US" dirty="0"/>
            </a:br>
            <a:r>
              <a:rPr lang="en-US" dirty="0"/>
              <a:t>in the United States</a:t>
            </a:r>
          </a:p>
        </p:txBody>
      </p:sp>
      <p:sp>
        <p:nvSpPr>
          <p:cNvPr id="9" name="AutoShape 19"/>
          <p:cNvSpPr>
            <a:spLocks/>
          </p:cNvSpPr>
          <p:nvPr/>
        </p:nvSpPr>
        <p:spPr bwMode="auto">
          <a:xfrm rot="-5400000">
            <a:off x="4146354" y="262907"/>
            <a:ext cx="651272" cy="3800477"/>
          </a:xfrm>
          <a:prstGeom prst="leftBrace">
            <a:avLst>
              <a:gd name="adj1" fmla="val 185374"/>
              <a:gd name="adj2" fmla="val 48627"/>
            </a:avLst>
          </a:prstGeom>
          <a:noFill/>
          <a:ln w="50800">
            <a:solidFill>
              <a:srgbClr val="BF311A"/>
            </a:solidFill>
            <a:round/>
            <a:headEnd/>
            <a:tailEnd/>
          </a:ln>
        </p:spPr>
        <p:txBody>
          <a:bodyPr vert="eaVert" wrap="none" anchor="ctr"/>
          <a:lstStyle/>
          <a:p>
            <a:endParaRPr lang="en-US" b="0" dirty="0">
              <a:solidFill>
                <a:srgbClr val="BF311A"/>
              </a:solidFill>
              <a:latin typeface="Calibri" panose="020F0502020204030204" pitchFamily="34" charset="0"/>
            </a:endParaRPr>
          </a:p>
        </p:txBody>
      </p:sp>
      <p:sp>
        <p:nvSpPr>
          <p:cNvPr id="5" name="Text Box 15"/>
          <p:cNvSpPr txBox="1">
            <a:spLocks noChangeArrowheads="1"/>
          </p:cNvSpPr>
          <p:nvPr/>
        </p:nvSpPr>
        <p:spPr bwMode="auto">
          <a:xfrm>
            <a:off x="4572000" y="1200151"/>
            <a:ext cx="3086100" cy="646331"/>
          </a:xfrm>
          <a:prstGeom prst="rect">
            <a:avLst/>
          </a:prstGeom>
          <a:noFill/>
          <a:ln w="47625">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Initial 12-locus MIRU-VNTR:</a:t>
            </a:r>
            <a:r>
              <a:rPr lang="en-US" b="1" baseline="30000" dirty="0">
                <a:solidFill>
                  <a:srgbClr val="9A4E9E"/>
                </a:solidFill>
                <a:latin typeface="Calibri" panose="020F0502020204030204" pitchFamily="34" charset="0"/>
              </a:rPr>
              <a:t>*</a:t>
            </a:r>
            <a:r>
              <a:rPr lang="en-US" b="1" dirty="0">
                <a:solidFill>
                  <a:srgbClr val="9A4E9E"/>
                </a:solidFill>
                <a:latin typeface="Calibri" panose="020F0502020204030204" pitchFamily="34" charset="0"/>
              </a:rPr>
              <a:t> </a:t>
            </a:r>
            <a:br>
              <a:rPr lang="en-US" b="1" dirty="0">
                <a:solidFill>
                  <a:srgbClr val="9A4E9E"/>
                </a:solidFill>
                <a:latin typeface="Calibri" panose="020F0502020204030204" pitchFamily="34" charset="0"/>
              </a:rPr>
            </a:br>
            <a:r>
              <a:rPr lang="en-US" b="1" dirty="0">
                <a:solidFill>
                  <a:srgbClr val="9A4E9E"/>
                </a:solidFill>
                <a:latin typeface="Calibri" panose="020F0502020204030204" pitchFamily="34" charset="0"/>
              </a:rPr>
              <a:t>223325173533</a:t>
            </a:r>
          </a:p>
        </p:txBody>
      </p:sp>
      <p:sp>
        <p:nvSpPr>
          <p:cNvPr id="7" name="Text Box 16"/>
          <p:cNvSpPr txBox="1">
            <a:spLocks noChangeArrowheads="1"/>
          </p:cNvSpPr>
          <p:nvPr/>
        </p:nvSpPr>
        <p:spPr bwMode="auto">
          <a:xfrm>
            <a:off x="1828800" y="1208777"/>
            <a:ext cx="2171700" cy="646331"/>
          </a:xfrm>
          <a:prstGeom prst="rect">
            <a:avLst/>
          </a:prstGeom>
          <a:noFill/>
          <a:ln w="47625">
            <a:solidFill>
              <a:srgbClr val="9A4E9E"/>
            </a:solidFill>
            <a:miter lim="800000"/>
            <a:headEnd/>
            <a:tailEnd/>
          </a:ln>
        </p:spPr>
        <p:txBody>
          <a:bodyPr wrap="square">
            <a:spAutoFit/>
          </a:bodyPr>
          <a:lstStyle/>
          <a:p>
            <a:pPr>
              <a:spcBef>
                <a:spcPct val="50000"/>
              </a:spcBef>
            </a:pPr>
            <a:r>
              <a:rPr lang="en-US" b="1" dirty="0">
                <a:solidFill>
                  <a:srgbClr val="9A4E9E"/>
                </a:solidFill>
                <a:latin typeface="Calibri" panose="020F0502020204030204" pitchFamily="34" charset="0"/>
              </a:rPr>
              <a:t>Spoligotype: 000000000003771</a:t>
            </a:r>
          </a:p>
        </p:txBody>
      </p:sp>
      <p:sp>
        <p:nvSpPr>
          <p:cNvPr id="10" name="Text Box 20"/>
          <p:cNvSpPr txBox="1">
            <a:spLocks noChangeArrowheads="1"/>
          </p:cNvSpPr>
          <p:nvPr/>
        </p:nvSpPr>
        <p:spPr bwMode="auto">
          <a:xfrm>
            <a:off x="3317790" y="2497250"/>
            <a:ext cx="1690358" cy="646331"/>
          </a:xfrm>
          <a:prstGeom prst="rect">
            <a:avLst/>
          </a:prstGeom>
          <a:noFill/>
          <a:ln w="47625">
            <a:solidFill>
              <a:srgbClr val="BF311A"/>
            </a:solid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PCRType:</a:t>
            </a:r>
            <a:br>
              <a:rPr lang="en-US" b="1" dirty="0">
                <a:solidFill>
                  <a:srgbClr val="BF311A"/>
                </a:solidFill>
                <a:latin typeface="Calibri" panose="020F0502020204030204" pitchFamily="34" charset="0"/>
              </a:rPr>
            </a:br>
            <a:r>
              <a:rPr lang="en-US" b="1" dirty="0">
                <a:solidFill>
                  <a:srgbClr val="BF311A"/>
                </a:solidFill>
                <a:latin typeface="Calibri" panose="020F0502020204030204" pitchFamily="34" charset="0"/>
              </a:rPr>
              <a:t>PCR00002</a:t>
            </a:r>
          </a:p>
        </p:txBody>
      </p:sp>
      <p:sp>
        <p:nvSpPr>
          <p:cNvPr id="11" name="Text Box 15"/>
          <p:cNvSpPr txBox="1">
            <a:spLocks noChangeArrowheads="1"/>
          </p:cNvSpPr>
          <p:nvPr/>
        </p:nvSpPr>
        <p:spPr bwMode="auto">
          <a:xfrm>
            <a:off x="5372099" y="2357303"/>
            <a:ext cx="2512943" cy="923330"/>
          </a:xfrm>
          <a:prstGeom prst="rect">
            <a:avLst/>
          </a:prstGeom>
          <a:noFill/>
          <a:ln w="47625">
            <a:solidFill>
              <a:srgbClr val="BF311A"/>
            </a:solidFill>
            <a:miter lim="800000"/>
            <a:headEnd/>
            <a:tailEnd/>
          </a:ln>
        </p:spPr>
        <p:txBody>
          <a:bodyPr wrap="square">
            <a:spAutoFit/>
          </a:bodyPr>
          <a:lstStyle/>
          <a:p>
            <a:pPr>
              <a:spcBef>
                <a:spcPct val="50000"/>
              </a:spcBef>
            </a:pPr>
            <a:r>
              <a:rPr lang="en-US" b="1" dirty="0">
                <a:solidFill>
                  <a:srgbClr val="BF311A"/>
                </a:solidFill>
                <a:latin typeface="Calibri" panose="020F0502020204030204" pitchFamily="34" charset="0"/>
              </a:rPr>
              <a:t>Additional 12-locus MIRU-VNTR</a:t>
            </a:r>
            <a:r>
              <a:rPr lang="en-US" b="1" baseline="30000" dirty="0">
                <a:solidFill>
                  <a:srgbClr val="BF311A"/>
                </a:solidFill>
                <a:latin typeface="Calibri" panose="020F0502020204030204" pitchFamily="34" charset="0"/>
              </a:rPr>
              <a:t> </a:t>
            </a:r>
            <a:r>
              <a:rPr lang="en-US" b="1" dirty="0">
                <a:solidFill>
                  <a:srgbClr val="BF311A"/>
                </a:solidFill>
                <a:latin typeface="Calibri" panose="020F0502020204030204" pitchFamily="34" charset="0"/>
              </a:rPr>
              <a:t>(MIRU2):</a:t>
            </a:r>
            <a:r>
              <a:rPr lang="en-US" b="1" baseline="30000" dirty="0">
                <a:solidFill>
                  <a:srgbClr val="BF311A"/>
                </a:solidFill>
                <a:latin typeface="Calibri" panose="020F0502020204030204" pitchFamily="34" charset="0"/>
              </a:rPr>
              <a:t>†</a:t>
            </a:r>
            <a:r>
              <a:rPr lang="en-US" b="1" dirty="0">
                <a:solidFill>
                  <a:srgbClr val="BF311A"/>
                </a:solidFill>
                <a:latin typeface="Calibri" panose="020F0502020204030204" pitchFamily="34" charset="0"/>
              </a:rPr>
              <a:t> </a:t>
            </a:r>
            <a:br>
              <a:rPr lang="en-US" b="1" dirty="0">
                <a:solidFill>
                  <a:srgbClr val="BF311A"/>
                </a:solidFill>
                <a:latin typeface="Calibri" panose="020F0502020204030204" pitchFamily="34" charset="0"/>
              </a:rPr>
            </a:br>
            <a:r>
              <a:rPr lang="en-US" b="1" dirty="0">
                <a:solidFill>
                  <a:srgbClr val="BF311A"/>
                </a:solidFill>
                <a:latin typeface="Calibri" panose="020F0502020204030204" pitchFamily="34" charset="0"/>
              </a:rPr>
              <a:t>444534423428</a:t>
            </a:r>
            <a:endParaRPr lang="en-US" b="1" baseline="30000" dirty="0">
              <a:solidFill>
                <a:srgbClr val="BF311A"/>
              </a:solidFill>
              <a:latin typeface="Calibri" panose="020F0502020204030204" pitchFamily="34" charset="0"/>
            </a:endParaRPr>
          </a:p>
        </p:txBody>
      </p:sp>
      <p:sp>
        <p:nvSpPr>
          <p:cNvPr id="12" name="Text Box 15"/>
          <p:cNvSpPr txBox="1">
            <a:spLocks noChangeArrowheads="1"/>
          </p:cNvSpPr>
          <p:nvPr/>
        </p:nvSpPr>
        <p:spPr bwMode="auto">
          <a:xfrm>
            <a:off x="5029200" y="2568401"/>
            <a:ext cx="342900" cy="369332"/>
          </a:xfrm>
          <a:prstGeom prst="rect">
            <a:avLst/>
          </a:prstGeom>
          <a:noFill/>
          <a:ln w="9525">
            <a:noFill/>
            <a:miter lim="800000"/>
            <a:headEnd/>
            <a:tailEnd/>
          </a:ln>
        </p:spPr>
        <p:txBody>
          <a:bodyPr wrap="square">
            <a:spAutoFit/>
          </a:bodyPr>
          <a:lstStyle/>
          <a:p>
            <a:pPr algn="ctr">
              <a:spcBef>
                <a:spcPct val="50000"/>
              </a:spcBef>
            </a:pPr>
            <a:r>
              <a:rPr lang="en-US" b="1" dirty="0">
                <a:solidFill>
                  <a:srgbClr val="BF311A"/>
                </a:solidFill>
                <a:latin typeface="Calibri" panose="020F0502020204030204" pitchFamily="34" charset="0"/>
              </a:rPr>
              <a:t>+</a:t>
            </a:r>
          </a:p>
        </p:txBody>
      </p:sp>
      <p:sp>
        <p:nvSpPr>
          <p:cNvPr id="13" name="AutoShape 19"/>
          <p:cNvSpPr>
            <a:spLocks/>
          </p:cNvSpPr>
          <p:nvPr/>
        </p:nvSpPr>
        <p:spPr bwMode="auto">
          <a:xfrm rot="16200000">
            <a:off x="5340779" y="1626027"/>
            <a:ext cx="491267" cy="3800478"/>
          </a:xfrm>
          <a:prstGeom prst="leftBrace">
            <a:avLst>
              <a:gd name="adj1" fmla="val 185374"/>
              <a:gd name="adj2" fmla="val 49755"/>
            </a:avLst>
          </a:prstGeom>
          <a:noFill/>
          <a:ln w="50800">
            <a:solidFill>
              <a:srgbClr val="005DAA"/>
            </a:solidFill>
            <a:round/>
            <a:headEnd/>
            <a:tailEnd/>
          </a:ln>
        </p:spPr>
        <p:txBody>
          <a:bodyPr vert="eaVert" wrap="none" anchor="ctr"/>
          <a:lstStyle/>
          <a:p>
            <a:endParaRPr lang="en-US" b="0" dirty="0">
              <a:solidFill>
                <a:srgbClr val="FF0000"/>
              </a:solidFill>
              <a:latin typeface="Calibri" panose="020F0502020204030204" pitchFamily="34" charset="0"/>
            </a:endParaRPr>
          </a:p>
        </p:txBody>
      </p:sp>
      <p:sp>
        <p:nvSpPr>
          <p:cNvPr id="14" name="Text Box 20"/>
          <p:cNvSpPr txBox="1">
            <a:spLocks noChangeArrowheads="1"/>
          </p:cNvSpPr>
          <p:nvPr/>
        </p:nvSpPr>
        <p:spPr bwMode="auto">
          <a:xfrm>
            <a:off x="4800600" y="3771900"/>
            <a:ext cx="1690358" cy="646331"/>
          </a:xfrm>
          <a:prstGeom prst="rect">
            <a:avLst/>
          </a:prstGeom>
          <a:noFill/>
          <a:ln w="47625">
            <a:solidFill>
              <a:srgbClr val="005DAA"/>
            </a:solidFill>
            <a:miter lim="800000"/>
            <a:headEnd/>
            <a:tailEnd/>
          </a:ln>
        </p:spPr>
        <p:txBody>
          <a:bodyPr wrap="square">
            <a:spAutoFit/>
          </a:bodyPr>
          <a:lstStyle/>
          <a:p>
            <a:pPr algn="ctr"/>
            <a:r>
              <a:rPr lang="en-US" b="1" dirty="0">
                <a:solidFill>
                  <a:srgbClr val="005DAA"/>
                </a:solidFill>
                <a:latin typeface="Calibri" panose="020F0502020204030204" pitchFamily="34" charset="0"/>
              </a:rPr>
              <a:t>GENType:</a:t>
            </a:r>
          </a:p>
          <a:p>
            <a:pPr algn="ctr"/>
            <a:r>
              <a:rPr lang="en-US" b="1" dirty="0">
                <a:solidFill>
                  <a:srgbClr val="005DAA"/>
                </a:solidFill>
                <a:latin typeface="Calibri" panose="020F0502020204030204" pitchFamily="34" charset="0"/>
              </a:rPr>
              <a:t>G00010</a:t>
            </a:r>
          </a:p>
        </p:txBody>
      </p:sp>
      <p:sp>
        <p:nvSpPr>
          <p:cNvPr id="15" name="TextBox 14"/>
          <p:cNvSpPr txBox="1"/>
          <p:nvPr/>
        </p:nvSpPr>
        <p:spPr>
          <a:xfrm>
            <a:off x="1516482" y="2418606"/>
            <a:ext cx="1808015" cy="1169551"/>
          </a:xfrm>
          <a:prstGeom prst="rect">
            <a:avLst/>
          </a:prstGeom>
          <a:noFill/>
          <a:ln>
            <a:noFill/>
          </a:ln>
        </p:spPr>
        <p:txBody>
          <a:bodyPr wrap="square" rtlCol="0">
            <a:spAutoFit/>
          </a:bodyPr>
          <a:lstStyle/>
          <a:p>
            <a:r>
              <a:rPr lang="en-US" sz="1400" dirty="0">
                <a:solidFill>
                  <a:srgbClr val="BF311A"/>
                </a:solidFill>
                <a:latin typeface="Calibri" panose="020F0502020204030204" pitchFamily="34" charset="0"/>
              </a:rPr>
              <a:t>Sequentially assigned for each unique spoligotype and initial 12-locus MIRU-VNTR combination</a:t>
            </a:r>
          </a:p>
        </p:txBody>
      </p:sp>
      <p:sp>
        <p:nvSpPr>
          <p:cNvPr id="16" name="TextBox 15"/>
          <p:cNvSpPr txBox="1"/>
          <p:nvPr/>
        </p:nvSpPr>
        <p:spPr>
          <a:xfrm>
            <a:off x="2696976" y="3677986"/>
            <a:ext cx="2215859" cy="954107"/>
          </a:xfrm>
          <a:prstGeom prst="rect">
            <a:avLst/>
          </a:prstGeom>
          <a:noFill/>
          <a:ln>
            <a:noFill/>
          </a:ln>
        </p:spPr>
        <p:txBody>
          <a:bodyPr wrap="square" rtlCol="0">
            <a:spAutoFit/>
          </a:bodyPr>
          <a:lstStyle/>
          <a:p>
            <a:r>
              <a:rPr lang="en-US" sz="1400" dirty="0">
                <a:solidFill>
                  <a:srgbClr val="005DAA"/>
                </a:solidFill>
                <a:latin typeface="Calibri" panose="020F0502020204030204" pitchFamily="34" charset="0"/>
              </a:rPr>
              <a:t>Sequentially assigned for each unique spoligotype and 24-locus MIRU-VNTR combination</a:t>
            </a:r>
          </a:p>
        </p:txBody>
      </p:sp>
      <p:sp>
        <p:nvSpPr>
          <p:cNvPr id="17" name="Text Placeholder 3"/>
          <p:cNvSpPr>
            <a:spLocks noGrp="1"/>
          </p:cNvSpPr>
          <p:nvPr>
            <p:ph type="body" sz="quarter" idx="4294967295"/>
          </p:nvPr>
        </p:nvSpPr>
        <p:spPr>
          <a:xfrm>
            <a:off x="0" y="4675010"/>
            <a:ext cx="8558784" cy="400050"/>
          </a:xfrm>
          <a:prstGeom prst="rect">
            <a:avLst/>
          </a:prstGeom>
          <a:ln>
            <a:noFill/>
          </a:ln>
        </p:spPr>
        <p:txBody>
          <a:bodyPr anchor="ctr">
            <a:noAutofit/>
          </a:bodyPr>
          <a:lstStyle/>
          <a:p>
            <a:pPr marL="0" indent="0">
              <a:buNone/>
            </a:pPr>
            <a:r>
              <a:rPr lang="en-US" sz="1100" baseline="30000" dirty="0">
                <a:solidFill>
                  <a:schemeClr val="tx1"/>
                </a:solidFill>
              </a:rPr>
              <a:t>* </a:t>
            </a:r>
            <a:r>
              <a:rPr lang="en-US" sz="1100" dirty="0">
                <a:solidFill>
                  <a:schemeClr val="tx1"/>
                </a:solidFill>
              </a:rPr>
              <a:t>MIRU-VNTR=Mycobacterial interspersed repetitive unit–variable number tandem repeat.</a:t>
            </a:r>
          </a:p>
          <a:p>
            <a:pPr marL="0" indent="0">
              <a:buNone/>
            </a:pPr>
            <a:r>
              <a:rPr lang="en-US" sz="1100" baseline="30000" dirty="0">
                <a:solidFill>
                  <a:schemeClr val="tx1"/>
                </a:solidFill>
              </a:rPr>
              <a:t>† </a:t>
            </a:r>
            <a:r>
              <a:rPr lang="en-US" sz="1100" dirty="0">
                <a:solidFill>
                  <a:schemeClr val="tx1"/>
                </a:solidFill>
              </a:rPr>
              <a:t>The complete set of 24 loci is referred to as 24-locus MIRU-VNTR and is used for U.S. GENType designations.</a:t>
            </a:r>
          </a:p>
        </p:txBody>
      </p:sp>
    </p:spTree>
    <p:extLst>
      <p:ext uri="{BB962C8B-B14F-4D97-AF65-F5344CB8AC3E}">
        <p14:creationId xmlns:p14="http://schemas.microsoft.com/office/powerpoint/2010/main" val="55207202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87890" y="1038387"/>
          <a:ext cx="8768220" cy="36726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457199" y="205979"/>
            <a:ext cx="8229605" cy="857250"/>
          </a:xfrm>
        </p:spPr>
        <p:txBody>
          <a:bodyPr/>
          <a:lstStyle/>
          <a:p>
            <a:pPr algn="ctr"/>
            <a:r>
              <a:rPr lang="en-US" dirty="0"/>
              <a:t>Number of County-based TB Genotype Clusters</a:t>
            </a:r>
            <a:r>
              <a:rPr lang="en-US" baseline="30000" dirty="0"/>
              <a:t>*</a:t>
            </a:r>
            <a:r>
              <a:rPr lang="en-US" dirty="0"/>
              <a:t> by Cluster Size, United States, 2018–2020</a:t>
            </a:r>
          </a:p>
        </p:txBody>
      </p:sp>
      <p:sp>
        <p:nvSpPr>
          <p:cNvPr id="10" name="Text Placeholder 3"/>
          <p:cNvSpPr>
            <a:spLocks noGrp="1"/>
          </p:cNvSpPr>
          <p:nvPr>
            <p:ph type="body" sz="quarter" idx="4294967295"/>
          </p:nvPr>
        </p:nvSpPr>
        <p:spPr>
          <a:xfrm>
            <a:off x="187890" y="4597574"/>
            <a:ext cx="8823588" cy="533400"/>
          </a:xfrm>
          <a:prstGeom prst="rect">
            <a:avLst/>
          </a:prstGeom>
        </p:spPr>
        <p:txBody>
          <a:bodyPr anchor="ctr">
            <a:noAutofit/>
          </a:bodyPr>
          <a:lstStyle/>
          <a:p>
            <a:pPr marL="0" indent="0">
              <a:buNone/>
            </a:pPr>
            <a:r>
              <a:rPr lang="en-US" sz="1400" baseline="30000" dirty="0">
                <a:solidFill>
                  <a:srgbClr val="000000"/>
                </a:solidFill>
                <a:latin typeface="Calibri"/>
                <a:cs typeface="Calibri"/>
              </a:rPr>
              <a:t>* </a:t>
            </a:r>
            <a:r>
              <a:rPr lang="en-US" sz="1100" dirty="0">
                <a:solidFill>
                  <a:srgbClr val="000000"/>
                </a:solidFill>
                <a:latin typeface="Calibri"/>
                <a:cs typeface="Calibri"/>
              </a:rPr>
              <a:t>Genotype clusters are defined as two or more cases with matching spoligotype and 24-locus MIRU-VNTR (GENType) within a county during the specified 3-year time period.</a:t>
            </a:r>
          </a:p>
        </p:txBody>
      </p:sp>
    </p:spTree>
    <p:extLst>
      <p:ext uri="{BB962C8B-B14F-4D97-AF65-F5344CB8AC3E}">
        <p14:creationId xmlns:p14="http://schemas.microsoft.com/office/powerpoint/2010/main" val="20924305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6" y="189045"/>
            <a:ext cx="8229605" cy="857250"/>
          </a:xfrm>
        </p:spPr>
        <p:txBody>
          <a:bodyPr/>
          <a:lstStyle/>
          <a:p>
            <a:pPr algn="ctr"/>
            <a:r>
              <a:rPr lang="en-US" dirty="0"/>
              <a:t>TB Genotype Clusters by TB GIMS</a:t>
            </a:r>
            <a:r>
              <a:rPr lang="en-US" baseline="30000" dirty="0"/>
              <a:t>*</a:t>
            </a:r>
            <a:r>
              <a:rPr lang="en-US" dirty="0"/>
              <a:t> Alert Levels,</a:t>
            </a:r>
            <a:r>
              <a:rPr lang="en-US" baseline="30000" dirty="0"/>
              <a:t>†</a:t>
            </a:r>
            <a:r>
              <a:rPr lang="en-US" dirty="0"/>
              <a:t> United States, 2018–2020 </a:t>
            </a:r>
            <a:r>
              <a:rPr lang="en-US" sz="2500" b="0" dirty="0">
                <a:solidFill>
                  <a:schemeClr val="tx1">
                    <a:lumMod val="85000"/>
                    <a:lumOff val="15000"/>
                  </a:schemeClr>
                </a:solidFill>
              </a:rPr>
              <a:t>(N=1,280)</a:t>
            </a:r>
          </a:p>
        </p:txBody>
      </p:sp>
      <p:sp>
        <p:nvSpPr>
          <p:cNvPr id="3" name="Rectangle 2"/>
          <p:cNvSpPr/>
          <p:nvPr/>
        </p:nvSpPr>
        <p:spPr>
          <a:xfrm>
            <a:off x="125260" y="4295310"/>
            <a:ext cx="8893480" cy="769441"/>
          </a:xfrm>
          <a:prstGeom prst="rect">
            <a:avLst/>
          </a:prstGeom>
        </p:spPr>
        <p:txBody>
          <a:bodyPr wrap="square">
            <a:spAutoFit/>
          </a:bodyPr>
          <a:lstStyle/>
          <a:p>
            <a:pPr marL="1588" indent="-1588"/>
            <a:r>
              <a:rPr lang="en-US" sz="1100" baseline="30000" dirty="0">
                <a:solidFill>
                  <a:srgbClr val="000000"/>
                </a:solidFill>
                <a:latin typeface="Calibri" panose="020F0502020204030204" pitchFamily="34" charset="0"/>
              </a:rPr>
              <a:t>* </a:t>
            </a:r>
            <a:r>
              <a:rPr lang="en-US" sz="1100" dirty="0">
                <a:solidFill>
                  <a:srgbClr val="000000"/>
                </a:solidFill>
                <a:latin typeface="Calibri" panose="020F0502020204030204" pitchFamily="34" charset="0"/>
              </a:rPr>
              <a:t>TB GIMS=Tuberculosis Genotyping Information Management System</a:t>
            </a:r>
          </a:p>
          <a:p>
            <a:pPr marL="1588" indent="-1588"/>
            <a:r>
              <a:rPr lang="en-US" sz="1100" baseline="30000" dirty="0">
                <a:solidFill>
                  <a:srgbClr val="000000"/>
                </a:solidFill>
                <a:latin typeface="Calibri" panose="020F0502020204030204" pitchFamily="34" charset="0"/>
              </a:rPr>
              <a:t>† </a:t>
            </a:r>
            <a:r>
              <a:rPr lang="en-US" sz="1100" dirty="0">
                <a:solidFill>
                  <a:srgbClr val="000000"/>
                </a:solidFill>
                <a:latin typeface="Calibri" panose="020F0502020204030204" pitchFamily="34" charset="0"/>
              </a:rPr>
              <a:t>Alert levels are determined by the log likelihood ratio (LLR) statistic for a given cluster, identifying higher than expected geospatial concentrations for a TB genotype cluster in a specific county, compared to the national distribution of that genotype; TB GIMS generates alert level notifications based on this statistic: “No alert” is indicated if LLR  is between 0–&lt;5, “medium” is for LLR of 5–&lt;10 and “</a:t>
            </a:r>
            <a:r>
              <a:rPr lang="en-US" sz="1100" dirty="0">
                <a:latin typeface="Calibri" panose="020F0502020204030204" pitchFamily="34" charset="0"/>
              </a:rPr>
              <a:t>high</a:t>
            </a:r>
            <a:r>
              <a:rPr lang="en-US" sz="1100" dirty="0">
                <a:solidFill>
                  <a:srgbClr val="000000"/>
                </a:solidFill>
                <a:latin typeface="Calibri" panose="020F0502020204030204" pitchFamily="34" charset="0"/>
              </a:rPr>
              <a:t>” alert is for clusters with LLR ≥10.</a:t>
            </a:r>
          </a:p>
        </p:txBody>
      </p:sp>
      <p:graphicFrame>
        <p:nvGraphicFramePr>
          <p:cNvPr id="5" name="Chart 4"/>
          <p:cNvGraphicFramePr/>
          <p:nvPr>
            <p:extLst>
              <p:ext uri="{D42A27DB-BD31-4B8C-83A1-F6EECF244321}">
                <p14:modId xmlns:p14="http://schemas.microsoft.com/office/powerpoint/2010/main" val="1693362285"/>
              </p:ext>
            </p:extLst>
          </p:nvPr>
        </p:nvGraphicFramePr>
        <p:xfrm>
          <a:off x="694063" y="848299"/>
          <a:ext cx="7779761" cy="3938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5638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06" y="315280"/>
            <a:ext cx="8229600" cy="581386"/>
          </a:xfrm>
        </p:spPr>
        <p:txBody>
          <a:bodyPr/>
          <a:lstStyle/>
          <a:p>
            <a:pPr algn="ctr"/>
            <a:r>
              <a:rPr lang="en-US" dirty="0"/>
              <a:t>Majority of TB Cases Occur in Four States, </a:t>
            </a:r>
            <a:br>
              <a:rPr lang="en-US" dirty="0"/>
            </a:br>
            <a:r>
              <a:rPr lang="en-US" dirty="0"/>
              <a:t>United States, 2020</a:t>
            </a:r>
            <a:endParaRPr lang="en-US" sz="2500" b="0" dirty="0">
              <a:solidFill>
                <a:schemeClr val="tx1">
                  <a:lumMod val="85000"/>
                  <a:lumOff val="15000"/>
                </a:schemeClr>
              </a:solidFill>
            </a:endParaRPr>
          </a:p>
        </p:txBody>
      </p:sp>
      <p:grpSp>
        <p:nvGrpSpPr>
          <p:cNvPr id="6" name="Group 4"/>
          <p:cNvGrpSpPr>
            <a:grpSpLocks/>
          </p:cNvGrpSpPr>
          <p:nvPr/>
        </p:nvGrpSpPr>
        <p:grpSpPr bwMode="auto">
          <a:xfrm>
            <a:off x="2591638" y="4139470"/>
            <a:ext cx="877887" cy="585786"/>
            <a:chOff x="1547" y="3474"/>
            <a:chExt cx="767" cy="591"/>
          </a:xfrm>
          <a:solidFill>
            <a:schemeClr val="bg1">
              <a:lumMod val="85000"/>
            </a:schemeClr>
          </a:solidFill>
        </p:grpSpPr>
        <p:grpSp>
          <p:nvGrpSpPr>
            <p:cNvPr id="7" name="Group 5"/>
            <p:cNvGrpSpPr>
              <a:grpSpLocks/>
            </p:cNvGrpSpPr>
            <p:nvPr/>
          </p:nvGrpSpPr>
          <p:grpSpPr bwMode="auto">
            <a:xfrm>
              <a:off x="1547" y="3474"/>
              <a:ext cx="767" cy="591"/>
              <a:chOff x="1547" y="3474"/>
              <a:chExt cx="767" cy="591"/>
            </a:xfrm>
            <a:grpFill/>
          </p:grpSpPr>
          <p:sp>
            <p:nvSpPr>
              <p:cNvPr id="9"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 name="Freeform 15"/>
          <p:cNvSpPr>
            <a:spLocks/>
          </p:cNvSpPr>
          <p:nvPr/>
        </p:nvSpPr>
        <p:spPr bwMode="auto">
          <a:xfrm>
            <a:off x="7028281" y="856358"/>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16"/>
          <p:cNvSpPr>
            <a:spLocks/>
          </p:cNvSpPr>
          <p:nvPr/>
        </p:nvSpPr>
        <p:spPr bwMode="auto">
          <a:xfrm>
            <a:off x="6382169" y="2207321"/>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7"/>
          <p:cNvSpPr>
            <a:spLocks/>
          </p:cNvSpPr>
          <p:nvPr/>
        </p:nvSpPr>
        <p:spPr bwMode="auto">
          <a:xfrm>
            <a:off x="1827631" y="907158"/>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8"/>
          <p:cNvSpPr>
            <a:spLocks/>
          </p:cNvSpPr>
          <p:nvPr/>
        </p:nvSpPr>
        <p:spPr bwMode="auto">
          <a:xfrm>
            <a:off x="1654594" y="1310383"/>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19"/>
          <p:cNvSpPr>
            <a:spLocks/>
          </p:cNvSpPr>
          <p:nvPr/>
        </p:nvSpPr>
        <p:spPr bwMode="auto">
          <a:xfrm>
            <a:off x="1581569" y="1867596"/>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20"/>
          <p:cNvSpPr>
            <a:spLocks/>
          </p:cNvSpPr>
          <p:nvPr/>
        </p:nvSpPr>
        <p:spPr bwMode="auto">
          <a:xfrm>
            <a:off x="2002256" y="1964433"/>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21"/>
          <p:cNvSpPr>
            <a:spLocks/>
          </p:cNvSpPr>
          <p:nvPr/>
        </p:nvSpPr>
        <p:spPr bwMode="auto">
          <a:xfrm>
            <a:off x="2403894" y="1029396"/>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22"/>
          <p:cNvSpPr>
            <a:spLocks/>
          </p:cNvSpPr>
          <p:nvPr/>
        </p:nvSpPr>
        <p:spPr bwMode="auto">
          <a:xfrm>
            <a:off x="2607094" y="2088258"/>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23"/>
          <p:cNvSpPr>
            <a:spLocks/>
          </p:cNvSpPr>
          <p:nvPr/>
        </p:nvSpPr>
        <p:spPr bwMode="auto">
          <a:xfrm>
            <a:off x="2635669" y="1040508"/>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24"/>
          <p:cNvSpPr>
            <a:spLocks/>
          </p:cNvSpPr>
          <p:nvPr/>
        </p:nvSpPr>
        <p:spPr bwMode="auto">
          <a:xfrm>
            <a:off x="2992856" y="1689796"/>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25"/>
          <p:cNvSpPr>
            <a:spLocks/>
          </p:cNvSpPr>
          <p:nvPr/>
        </p:nvSpPr>
        <p:spPr bwMode="auto">
          <a:xfrm>
            <a:off x="3151606" y="2308921"/>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26"/>
          <p:cNvSpPr>
            <a:spLocks/>
          </p:cNvSpPr>
          <p:nvPr/>
        </p:nvSpPr>
        <p:spPr bwMode="auto">
          <a:xfrm>
            <a:off x="2416594" y="2835971"/>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27"/>
          <p:cNvSpPr>
            <a:spLocks/>
          </p:cNvSpPr>
          <p:nvPr/>
        </p:nvSpPr>
        <p:spPr bwMode="auto">
          <a:xfrm>
            <a:off x="3062706" y="2896296"/>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28"/>
          <p:cNvSpPr>
            <a:spLocks/>
          </p:cNvSpPr>
          <p:nvPr/>
        </p:nvSpPr>
        <p:spPr bwMode="auto">
          <a:xfrm>
            <a:off x="3375444" y="3015358"/>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29"/>
          <p:cNvSpPr>
            <a:spLocks/>
          </p:cNvSpPr>
          <p:nvPr/>
        </p:nvSpPr>
        <p:spPr bwMode="auto">
          <a:xfrm>
            <a:off x="3778669" y="1157983"/>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30"/>
          <p:cNvSpPr>
            <a:spLocks/>
          </p:cNvSpPr>
          <p:nvPr/>
        </p:nvSpPr>
        <p:spPr bwMode="auto">
          <a:xfrm>
            <a:off x="3759619" y="1604071"/>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31"/>
          <p:cNvSpPr>
            <a:spLocks/>
          </p:cNvSpPr>
          <p:nvPr/>
        </p:nvSpPr>
        <p:spPr bwMode="auto">
          <a:xfrm>
            <a:off x="3746919" y="2056508"/>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32"/>
          <p:cNvSpPr>
            <a:spLocks/>
          </p:cNvSpPr>
          <p:nvPr/>
        </p:nvSpPr>
        <p:spPr bwMode="auto">
          <a:xfrm>
            <a:off x="3950119" y="2493071"/>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33"/>
          <p:cNvSpPr>
            <a:spLocks/>
          </p:cNvSpPr>
          <p:nvPr/>
        </p:nvSpPr>
        <p:spPr bwMode="auto">
          <a:xfrm>
            <a:off x="3837406" y="2928046"/>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34"/>
          <p:cNvSpPr>
            <a:spLocks/>
          </p:cNvSpPr>
          <p:nvPr/>
        </p:nvSpPr>
        <p:spPr bwMode="auto">
          <a:xfrm>
            <a:off x="4805781" y="2951858"/>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35"/>
          <p:cNvSpPr>
            <a:spLocks/>
          </p:cNvSpPr>
          <p:nvPr/>
        </p:nvSpPr>
        <p:spPr bwMode="auto">
          <a:xfrm>
            <a:off x="4886744" y="3467796"/>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solidFill>
            <a:srgbClr val="D9D9D9"/>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36"/>
          <p:cNvSpPr>
            <a:spLocks/>
          </p:cNvSpPr>
          <p:nvPr/>
        </p:nvSpPr>
        <p:spPr bwMode="auto">
          <a:xfrm>
            <a:off x="4421606" y="1100833"/>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rgbClr val="D9D9D9"/>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37"/>
          <p:cNvSpPr>
            <a:spLocks/>
          </p:cNvSpPr>
          <p:nvPr/>
        </p:nvSpPr>
        <p:spPr bwMode="auto">
          <a:xfrm>
            <a:off x="4910556" y="1404046"/>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38"/>
          <p:cNvSpPr>
            <a:spLocks/>
          </p:cNvSpPr>
          <p:nvPr/>
        </p:nvSpPr>
        <p:spPr bwMode="auto">
          <a:xfrm>
            <a:off x="4548606" y="1951733"/>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39"/>
          <p:cNvSpPr>
            <a:spLocks/>
          </p:cNvSpPr>
          <p:nvPr/>
        </p:nvSpPr>
        <p:spPr bwMode="auto">
          <a:xfrm>
            <a:off x="5135981" y="1305621"/>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40"/>
          <p:cNvSpPr>
            <a:spLocks/>
          </p:cNvSpPr>
          <p:nvPr/>
        </p:nvSpPr>
        <p:spPr bwMode="auto">
          <a:xfrm>
            <a:off x="5564606" y="1499296"/>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41"/>
          <p:cNvSpPr>
            <a:spLocks/>
          </p:cNvSpPr>
          <p:nvPr/>
        </p:nvSpPr>
        <p:spPr bwMode="auto">
          <a:xfrm>
            <a:off x="5083594" y="2046983"/>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42"/>
          <p:cNvSpPr>
            <a:spLocks/>
          </p:cNvSpPr>
          <p:nvPr/>
        </p:nvSpPr>
        <p:spPr bwMode="auto">
          <a:xfrm>
            <a:off x="4656556" y="2378771"/>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43"/>
          <p:cNvSpPr>
            <a:spLocks/>
          </p:cNvSpPr>
          <p:nvPr/>
        </p:nvSpPr>
        <p:spPr bwMode="auto">
          <a:xfrm>
            <a:off x="5489994" y="2104133"/>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44"/>
          <p:cNvSpPr>
            <a:spLocks/>
          </p:cNvSpPr>
          <p:nvPr/>
        </p:nvSpPr>
        <p:spPr bwMode="auto">
          <a:xfrm>
            <a:off x="5778919" y="1977133"/>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45"/>
          <p:cNvSpPr>
            <a:spLocks/>
          </p:cNvSpPr>
          <p:nvPr/>
        </p:nvSpPr>
        <p:spPr bwMode="auto">
          <a:xfrm>
            <a:off x="5353469" y="2489896"/>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46"/>
          <p:cNvSpPr>
            <a:spLocks/>
          </p:cNvSpPr>
          <p:nvPr/>
        </p:nvSpPr>
        <p:spPr bwMode="auto">
          <a:xfrm>
            <a:off x="5297906" y="2802633"/>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47"/>
          <p:cNvSpPr>
            <a:spLocks/>
          </p:cNvSpPr>
          <p:nvPr/>
        </p:nvSpPr>
        <p:spPr bwMode="auto">
          <a:xfrm>
            <a:off x="5202656" y="3139183"/>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48"/>
          <p:cNvSpPr>
            <a:spLocks/>
          </p:cNvSpPr>
          <p:nvPr/>
        </p:nvSpPr>
        <p:spPr bwMode="auto">
          <a:xfrm>
            <a:off x="5574131" y="3105846"/>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49"/>
          <p:cNvSpPr>
            <a:spLocks/>
          </p:cNvSpPr>
          <p:nvPr/>
        </p:nvSpPr>
        <p:spPr bwMode="auto">
          <a:xfrm>
            <a:off x="5866231" y="3067746"/>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077FF"/>
              </a:solidFill>
              <a:effectLst/>
              <a:uLnTx/>
              <a:uFillTx/>
            </a:endParaRPr>
          </a:p>
        </p:txBody>
      </p:sp>
      <p:sp>
        <p:nvSpPr>
          <p:cNvPr id="51" name="Freeform 50"/>
          <p:cNvSpPr>
            <a:spLocks/>
          </p:cNvSpPr>
          <p:nvPr/>
        </p:nvSpPr>
        <p:spPr bwMode="auto">
          <a:xfrm>
            <a:off x="6124994" y="2978846"/>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51"/>
          <p:cNvSpPr>
            <a:spLocks/>
          </p:cNvSpPr>
          <p:nvPr/>
        </p:nvSpPr>
        <p:spPr bwMode="auto">
          <a:xfrm>
            <a:off x="5723356" y="3639246"/>
            <a:ext cx="1058863" cy="558800"/>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2"/>
          <p:cNvSpPr>
            <a:spLocks/>
          </p:cNvSpPr>
          <p:nvPr/>
        </p:nvSpPr>
        <p:spPr bwMode="auto">
          <a:xfrm>
            <a:off x="6013869" y="2661346"/>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3"/>
          <p:cNvSpPr>
            <a:spLocks/>
          </p:cNvSpPr>
          <p:nvPr/>
        </p:nvSpPr>
        <p:spPr bwMode="auto">
          <a:xfrm>
            <a:off x="6053556" y="2296221"/>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4"/>
          <p:cNvSpPr>
            <a:spLocks/>
          </p:cNvSpPr>
          <p:nvPr/>
        </p:nvSpPr>
        <p:spPr bwMode="auto">
          <a:xfrm>
            <a:off x="6112294" y="2188271"/>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5"/>
          <p:cNvSpPr>
            <a:spLocks/>
          </p:cNvSpPr>
          <p:nvPr/>
        </p:nvSpPr>
        <p:spPr bwMode="auto">
          <a:xfrm>
            <a:off x="6801269" y="2197796"/>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6"/>
          <p:cNvSpPr>
            <a:spLocks/>
          </p:cNvSpPr>
          <p:nvPr/>
        </p:nvSpPr>
        <p:spPr bwMode="auto">
          <a:xfrm>
            <a:off x="6220244" y="1853308"/>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7"/>
          <p:cNvSpPr>
            <a:spLocks/>
          </p:cNvSpPr>
          <p:nvPr/>
        </p:nvSpPr>
        <p:spPr bwMode="auto">
          <a:xfrm>
            <a:off x="6813969" y="1904108"/>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8"/>
          <p:cNvSpPr>
            <a:spLocks/>
          </p:cNvSpPr>
          <p:nvPr/>
        </p:nvSpPr>
        <p:spPr bwMode="auto">
          <a:xfrm>
            <a:off x="6275806" y="1353246"/>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solidFill>
            <a:srgbClr val="005DAA"/>
          </a:solidFill>
          <a:ln w="17526">
            <a:solidFill>
              <a:schemeClr val="accent4">
                <a:lumMod val="50000"/>
              </a:schemeClr>
            </a:solidFill>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9"/>
          <p:cNvSpPr>
            <a:spLocks/>
          </p:cNvSpPr>
          <p:nvPr/>
        </p:nvSpPr>
        <p:spPr bwMode="auto">
          <a:xfrm>
            <a:off x="6839369" y="1318321"/>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60"/>
          <p:cNvSpPr>
            <a:spLocks/>
          </p:cNvSpPr>
          <p:nvPr/>
        </p:nvSpPr>
        <p:spPr bwMode="auto">
          <a:xfrm>
            <a:off x="6933031" y="1604071"/>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61"/>
          <p:cNvSpPr>
            <a:spLocks/>
          </p:cNvSpPr>
          <p:nvPr/>
        </p:nvSpPr>
        <p:spPr bwMode="auto">
          <a:xfrm>
            <a:off x="6947319" y="1750121"/>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62"/>
          <p:cNvSpPr>
            <a:spLocks/>
          </p:cNvSpPr>
          <p:nvPr/>
        </p:nvSpPr>
        <p:spPr bwMode="auto">
          <a:xfrm>
            <a:off x="6982244" y="1864421"/>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rgbClr val="005DAA"/>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63"/>
          <p:cNvSpPr>
            <a:spLocks/>
          </p:cNvSpPr>
          <p:nvPr/>
        </p:nvSpPr>
        <p:spPr bwMode="auto">
          <a:xfrm>
            <a:off x="6980656" y="1248471"/>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a:spLocks/>
          </p:cNvSpPr>
          <p:nvPr/>
        </p:nvSpPr>
        <p:spPr bwMode="auto">
          <a:xfrm>
            <a:off x="7110831" y="1735833"/>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65"/>
          <p:cNvSpPr>
            <a:spLocks/>
          </p:cNvSpPr>
          <p:nvPr/>
        </p:nvSpPr>
        <p:spPr bwMode="auto">
          <a:xfrm>
            <a:off x="6882231" y="2432746"/>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14"/>
          <p:cNvSpPr>
            <a:spLocks/>
          </p:cNvSpPr>
          <p:nvPr/>
        </p:nvSpPr>
        <p:spPr bwMode="auto">
          <a:xfrm>
            <a:off x="1108494" y="3425727"/>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chemeClr val="bg1">
              <a:lumMod val="85000"/>
            </a:schemeClr>
          </a:solidFill>
          <a:ln w="17526">
            <a:solidFill>
              <a:srgbClr val="346289"/>
            </a:solidFill>
            <a:prstDash val="solid"/>
            <a:round/>
            <a:headEnd/>
            <a:tailEnd/>
          </a:ln>
        </p:spPr>
        <p:txBody>
          <a:bodyPr/>
          <a:lstStyle/>
          <a:p>
            <a:endParaRPr lang="en-US" dirty="0"/>
          </a:p>
        </p:txBody>
      </p:sp>
      <p:sp>
        <p:nvSpPr>
          <p:cNvPr id="74" name="TextBox 73">
            <a:extLst>
              <a:ext uri="{FF2B5EF4-FFF2-40B4-BE49-F238E27FC236}">
                <a16:creationId xmlns:a16="http://schemas.microsoft.com/office/drawing/2014/main" id="{32D5DC8F-4A6D-4B52-8B88-AAF632EE07DF}"/>
              </a:ext>
            </a:extLst>
          </p:cNvPr>
          <p:cNvSpPr txBox="1"/>
          <p:nvPr/>
        </p:nvSpPr>
        <p:spPr>
          <a:xfrm>
            <a:off x="433806" y="2258121"/>
            <a:ext cx="1074738" cy="646331"/>
          </a:xfrm>
          <a:prstGeom prst="rect">
            <a:avLst/>
          </a:prstGeom>
          <a:ln w="31750">
            <a:solidFill>
              <a:schemeClr val="accent2"/>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California</a:t>
            </a:r>
          </a:p>
          <a:p>
            <a:pPr algn="ctr">
              <a:buFont typeface="Arial" pitchFamily="34" charset="0"/>
              <a:buNone/>
            </a:pPr>
            <a:r>
              <a:rPr lang="en-US" dirty="0">
                <a:solidFill>
                  <a:schemeClr val="tx1">
                    <a:lumMod val="85000"/>
                    <a:lumOff val="15000"/>
                  </a:schemeClr>
                </a:solidFill>
                <a:latin typeface="Calibri" panose="020F0502020204030204" pitchFamily="34" charset="0"/>
              </a:rPr>
              <a:t>24%</a:t>
            </a:r>
          </a:p>
        </p:txBody>
      </p:sp>
      <p:sp>
        <p:nvSpPr>
          <p:cNvPr id="77" name="TextBox 76">
            <a:extLst>
              <a:ext uri="{FF2B5EF4-FFF2-40B4-BE49-F238E27FC236}">
                <a16:creationId xmlns:a16="http://schemas.microsoft.com/office/drawing/2014/main" id="{5AACC146-3F86-4730-B90C-C4EFFBD2545C}"/>
              </a:ext>
            </a:extLst>
          </p:cNvPr>
          <p:cNvSpPr txBox="1"/>
          <p:nvPr/>
        </p:nvSpPr>
        <p:spPr>
          <a:xfrm>
            <a:off x="6906044" y="3571511"/>
            <a:ext cx="974725" cy="646331"/>
          </a:xfrm>
          <a:prstGeom prst="rect">
            <a:avLst/>
          </a:prstGeom>
          <a:ln w="31750">
            <a:solidFill>
              <a:schemeClr val="accent2"/>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Florida</a:t>
            </a:r>
          </a:p>
          <a:p>
            <a:pPr algn="ctr">
              <a:buFont typeface="Arial" pitchFamily="34" charset="0"/>
              <a:buNone/>
            </a:pPr>
            <a:r>
              <a:rPr lang="en-US" dirty="0">
                <a:solidFill>
                  <a:schemeClr val="tx1">
                    <a:lumMod val="85000"/>
                    <a:lumOff val="15000"/>
                  </a:schemeClr>
                </a:solidFill>
                <a:latin typeface="Calibri" panose="020F0502020204030204" pitchFamily="34" charset="0"/>
              </a:rPr>
              <a:t>6%</a:t>
            </a:r>
          </a:p>
        </p:txBody>
      </p:sp>
      <p:cxnSp>
        <p:nvCxnSpPr>
          <p:cNvPr id="79" name="Straight Connector 78">
            <a:extLst>
              <a:ext uri="{FF2B5EF4-FFF2-40B4-BE49-F238E27FC236}">
                <a16:creationId xmlns:a16="http://schemas.microsoft.com/office/drawing/2014/main" id="{FFF91887-F255-48D9-9414-56D381B0C520}"/>
              </a:ext>
            </a:extLst>
          </p:cNvPr>
          <p:cNvCxnSpPr>
            <a:cxnSpLocks/>
          </p:cNvCxnSpPr>
          <p:nvPr/>
        </p:nvCxnSpPr>
        <p:spPr>
          <a:xfrm flipH="1" flipV="1">
            <a:off x="6540284" y="3853558"/>
            <a:ext cx="36576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04B5337-7CB2-4057-9E3A-1335BB772E3C}"/>
              </a:ext>
            </a:extLst>
          </p:cNvPr>
          <p:cNvSpPr txBox="1"/>
          <p:nvPr/>
        </p:nvSpPr>
        <p:spPr>
          <a:xfrm>
            <a:off x="5095942" y="3540742"/>
            <a:ext cx="918240" cy="646331"/>
          </a:xfrm>
          <a:prstGeom prst="rect">
            <a:avLst/>
          </a:prstGeom>
          <a:solidFill>
            <a:schemeClr val="bg1"/>
          </a:solidFill>
          <a:ln w="31750">
            <a:solidFill>
              <a:schemeClr val="accent2"/>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Texas</a:t>
            </a:r>
          </a:p>
          <a:p>
            <a:pPr algn="ctr">
              <a:buFont typeface="Arial" pitchFamily="34" charset="0"/>
              <a:buNone/>
            </a:pPr>
            <a:r>
              <a:rPr lang="en-US" dirty="0">
                <a:solidFill>
                  <a:schemeClr val="tx1">
                    <a:lumMod val="85000"/>
                    <a:lumOff val="15000"/>
                  </a:schemeClr>
                </a:solidFill>
                <a:latin typeface="Calibri" panose="020F0502020204030204" pitchFamily="34" charset="0"/>
              </a:rPr>
              <a:t>12%</a:t>
            </a:r>
          </a:p>
        </p:txBody>
      </p:sp>
      <p:sp>
        <p:nvSpPr>
          <p:cNvPr id="85" name="TextBox 84">
            <a:extLst>
              <a:ext uri="{FF2B5EF4-FFF2-40B4-BE49-F238E27FC236}">
                <a16:creationId xmlns:a16="http://schemas.microsoft.com/office/drawing/2014/main" id="{75B4F0C5-647A-4DF6-A630-65B7A63B2A10}"/>
              </a:ext>
            </a:extLst>
          </p:cNvPr>
          <p:cNvSpPr txBox="1"/>
          <p:nvPr/>
        </p:nvSpPr>
        <p:spPr>
          <a:xfrm>
            <a:off x="7419382" y="1402035"/>
            <a:ext cx="1058864" cy="646331"/>
          </a:xfrm>
          <a:prstGeom prst="rect">
            <a:avLst/>
          </a:prstGeom>
          <a:solidFill>
            <a:schemeClr val="tx2"/>
          </a:solidFill>
          <a:ln w="31750">
            <a:solidFill>
              <a:schemeClr val="accent2"/>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New York</a:t>
            </a:r>
          </a:p>
          <a:p>
            <a:pPr algn="ctr">
              <a:buFont typeface="Arial" pitchFamily="34" charset="0"/>
              <a:buNone/>
            </a:pPr>
            <a:r>
              <a:rPr lang="en-US" dirty="0">
                <a:solidFill>
                  <a:schemeClr val="tx1">
                    <a:lumMod val="85000"/>
                    <a:lumOff val="15000"/>
                  </a:schemeClr>
                </a:solidFill>
                <a:latin typeface="Calibri" panose="020F0502020204030204" pitchFamily="34" charset="0"/>
              </a:rPr>
              <a:t>8%</a:t>
            </a:r>
          </a:p>
        </p:txBody>
      </p:sp>
      <p:cxnSp>
        <p:nvCxnSpPr>
          <p:cNvPr id="86" name="Straight Connector 85">
            <a:extLst>
              <a:ext uri="{FF2B5EF4-FFF2-40B4-BE49-F238E27FC236}">
                <a16:creationId xmlns:a16="http://schemas.microsoft.com/office/drawing/2014/main" id="{24CCB7E9-DA5A-4006-81CA-40633E2BFB1E}"/>
              </a:ext>
            </a:extLst>
          </p:cNvPr>
          <p:cNvCxnSpPr>
            <a:cxnSpLocks/>
          </p:cNvCxnSpPr>
          <p:nvPr/>
        </p:nvCxnSpPr>
        <p:spPr>
          <a:xfrm flipH="1" flipV="1">
            <a:off x="6741022" y="1684082"/>
            <a:ext cx="6858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0F80250-6920-4425-BDC3-2797491A930B}"/>
              </a:ext>
            </a:extLst>
          </p:cNvPr>
          <p:cNvCxnSpPr>
            <a:cxnSpLocks/>
          </p:cNvCxnSpPr>
          <p:nvPr/>
        </p:nvCxnSpPr>
        <p:spPr>
          <a:xfrm flipH="1" flipV="1">
            <a:off x="1508544" y="2547046"/>
            <a:ext cx="32861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80303B-0A56-4BA3-B55B-702BAE297B8A}"/>
              </a:ext>
            </a:extLst>
          </p:cNvPr>
          <p:cNvCxnSpPr>
            <a:cxnSpLocks/>
            <a:stCxn id="80" idx="1"/>
          </p:cNvCxnSpPr>
          <p:nvPr/>
        </p:nvCxnSpPr>
        <p:spPr>
          <a:xfrm flipH="1" flipV="1">
            <a:off x="4353410" y="3833130"/>
            <a:ext cx="742532" cy="3077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7587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2CA4B97-660E-4E63-85A0-F78E5CE765E0}"/>
              </a:ext>
            </a:extLst>
          </p:cNvPr>
          <p:cNvPicPr>
            <a:picLocks noChangeAspect="1"/>
          </p:cNvPicPr>
          <p:nvPr/>
        </p:nvPicPr>
        <p:blipFill rotWithShape="1">
          <a:blip r:embed="rId3"/>
          <a:srcRect l="22917" t="8724" r="23771" b="7253"/>
          <a:stretch/>
        </p:blipFill>
        <p:spPr>
          <a:xfrm rot="16200000">
            <a:off x="2936167" y="843582"/>
            <a:ext cx="3457941" cy="3414465"/>
          </a:xfrm>
          <a:prstGeom prst="rect">
            <a:avLst/>
          </a:prstGeom>
        </p:spPr>
      </p:pic>
      <p:sp>
        <p:nvSpPr>
          <p:cNvPr id="16" name="Title 15"/>
          <p:cNvSpPr>
            <a:spLocks noGrp="1"/>
          </p:cNvSpPr>
          <p:nvPr>
            <p:ph type="title"/>
          </p:nvPr>
        </p:nvSpPr>
        <p:spPr>
          <a:xfrm>
            <a:off x="65987" y="127582"/>
            <a:ext cx="8905485" cy="857250"/>
          </a:xfrm>
        </p:spPr>
        <p:txBody>
          <a:bodyPr/>
          <a:lstStyle/>
          <a:p>
            <a:pPr algn="ctr"/>
            <a:r>
              <a:rPr lang="en-US" dirty="0"/>
              <a:t>Genotyped TB Cases Estimated to be Attributed to Recent Transmission, United States, 2019–2020 </a:t>
            </a:r>
            <a:r>
              <a:rPr lang="en-US" sz="2500" b="0" dirty="0">
                <a:solidFill>
                  <a:schemeClr val="tx1">
                    <a:lumMod val="85000"/>
                    <a:lumOff val="15000"/>
                  </a:schemeClr>
                </a:solidFill>
              </a:rPr>
              <a:t>(N=12,242)</a:t>
            </a:r>
          </a:p>
        </p:txBody>
      </p:sp>
      <p:sp>
        <p:nvSpPr>
          <p:cNvPr id="3" name="Rectangle 2"/>
          <p:cNvSpPr/>
          <p:nvPr/>
        </p:nvSpPr>
        <p:spPr>
          <a:xfrm>
            <a:off x="245594" y="4222265"/>
            <a:ext cx="8534400" cy="246221"/>
          </a:xfrm>
          <a:prstGeom prst="rect">
            <a:avLst/>
          </a:prstGeom>
        </p:spPr>
        <p:txBody>
          <a:bodyPr wrap="square">
            <a:spAutoFit/>
          </a:bodyPr>
          <a:lstStyle/>
          <a:p>
            <a:pPr marL="1588" indent="-1588"/>
            <a:endParaRPr lang="en-US" sz="1000" dirty="0">
              <a:solidFill>
                <a:srgbClr val="000000"/>
              </a:solidFill>
              <a:latin typeface="Calibri" panose="020F0502020204030204" pitchFamily="34" charset="0"/>
            </a:endParaRPr>
          </a:p>
        </p:txBody>
      </p:sp>
      <p:sp>
        <p:nvSpPr>
          <p:cNvPr id="4" name="TextBox 3"/>
          <p:cNvSpPr txBox="1"/>
          <p:nvPr/>
        </p:nvSpPr>
        <p:spPr>
          <a:xfrm>
            <a:off x="1084327" y="1251543"/>
            <a:ext cx="1790847" cy="923330"/>
          </a:xfrm>
          <a:prstGeom prst="rect">
            <a:avLst/>
          </a:prstGeom>
        </p:spPr>
        <p:txBody>
          <a:bodyPr wrap="square" rtlCol="0">
            <a:spAutoFit/>
          </a:bodyPr>
          <a:lstStyle/>
          <a:p>
            <a:pPr algn="ctr">
              <a:buFont typeface="Arial" pitchFamily="34" charset="0"/>
              <a:buNone/>
            </a:pPr>
            <a:r>
              <a:rPr lang="en-US" b="1" dirty="0">
                <a:solidFill>
                  <a:schemeClr val="tx1">
                    <a:lumMod val="85000"/>
                    <a:lumOff val="15000"/>
                  </a:schemeClr>
                </a:solidFill>
                <a:latin typeface="Calibri" panose="020F0502020204030204" pitchFamily="34" charset="0"/>
              </a:rPr>
              <a:t>Recent transmission</a:t>
            </a:r>
            <a:r>
              <a:rPr lang="en-US" b="1" baseline="30000" dirty="0">
                <a:solidFill>
                  <a:schemeClr val="tx1">
                    <a:lumMod val="85000"/>
                    <a:lumOff val="15000"/>
                  </a:schemeClr>
                </a:solidFill>
                <a:latin typeface="Calibri" panose="020F0502020204030204" pitchFamily="34" charset="0"/>
              </a:rPr>
              <a:t>*</a:t>
            </a:r>
          </a:p>
          <a:p>
            <a:pPr algn="ctr">
              <a:buFont typeface="Arial" pitchFamily="34" charset="0"/>
              <a:buNone/>
            </a:pPr>
            <a:r>
              <a:rPr lang="en-US" b="1" dirty="0">
                <a:solidFill>
                  <a:schemeClr val="tx1">
                    <a:lumMod val="85000"/>
                    <a:lumOff val="15000"/>
                  </a:schemeClr>
                </a:solidFill>
                <a:latin typeface="Calibri" panose="020F0502020204030204" pitchFamily="34" charset="0"/>
              </a:rPr>
              <a:t>12%</a:t>
            </a:r>
          </a:p>
        </p:txBody>
      </p:sp>
      <p:sp>
        <p:nvSpPr>
          <p:cNvPr id="9" name="TextBox 8">
            <a:extLst>
              <a:ext uri="{FF2B5EF4-FFF2-40B4-BE49-F238E27FC236}">
                <a16:creationId xmlns:a16="http://schemas.microsoft.com/office/drawing/2014/main" id="{C0B3617A-4122-4038-9101-FA78B09F5DEC}"/>
              </a:ext>
            </a:extLst>
          </p:cNvPr>
          <p:cNvSpPr txBox="1"/>
          <p:nvPr/>
        </p:nvSpPr>
        <p:spPr>
          <a:xfrm>
            <a:off x="4070888" y="2699827"/>
            <a:ext cx="1912435" cy="923330"/>
          </a:xfrm>
          <a:prstGeom prst="rect">
            <a:avLst/>
          </a:prstGeom>
        </p:spPr>
        <p:txBody>
          <a:bodyPr wrap="square" rtlCol="0">
            <a:spAutoFit/>
          </a:bodyPr>
          <a:lstStyle/>
          <a:p>
            <a:pPr algn="ctr">
              <a:buFont typeface="Arial" pitchFamily="34" charset="0"/>
              <a:buNone/>
            </a:pPr>
            <a:r>
              <a:rPr lang="en-US" b="1" dirty="0">
                <a:solidFill>
                  <a:schemeClr val="tx1">
                    <a:lumMod val="85000"/>
                    <a:lumOff val="15000"/>
                  </a:schemeClr>
                </a:solidFill>
                <a:latin typeface="Calibri" panose="020F0502020204030204" pitchFamily="34" charset="0"/>
                <a:cs typeface="Calibri" panose="020F0502020204030204" pitchFamily="34" charset="0"/>
              </a:rPr>
              <a:t>Not recent transmission</a:t>
            </a:r>
            <a:r>
              <a:rPr lang="en-US" b="1" baseline="30000" dirty="0">
                <a:solidFill>
                  <a:schemeClr val="tx1">
                    <a:lumMod val="85000"/>
                    <a:lumOff val="15000"/>
                  </a:schemeClr>
                </a:solidFill>
                <a:latin typeface="Calibri" panose="020F0502020204030204" pitchFamily="34" charset="0"/>
              </a:rPr>
              <a:t>§</a:t>
            </a:r>
            <a:endParaRPr lang="en-US" b="1" baseline="30000" dirty="0">
              <a:solidFill>
                <a:schemeClr val="tx1">
                  <a:lumMod val="85000"/>
                  <a:lumOff val="15000"/>
                </a:schemeClr>
              </a:solidFill>
              <a:latin typeface="Calibri" panose="020F0502020204030204" pitchFamily="34" charset="0"/>
              <a:cs typeface="Calibri" panose="020F0502020204030204" pitchFamily="34" charset="0"/>
            </a:endParaRPr>
          </a:p>
          <a:p>
            <a:pPr algn="ctr">
              <a:buFont typeface="Arial" pitchFamily="34" charset="0"/>
              <a:buNone/>
            </a:pPr>
            <a:r>
              <a:rPr lang="en-US" b="1" dirty="0">
                <a:solidFill>
                  <a:schemeClr val="tx1">
                    <a:lumMod val="85000"/>
                    <a:lumOff val="15000"/>
                  </a:schemeClr>
                </a:solidFill>
                <a:latin typeface="Calibri" panose="020F0502020204030204" pitchFamily="34" charset="0"/>
                <a:cs typeface="Calibri" panose="020F0502020204030204" pitchFamily="34" charset="0"/>
              </a:rPr>
              <a:t>88%</a:t>
            </a:r>
          </a:p>
        </p:txBody>
      </p:sp>
      <p:sp>
        <p:nvSpPr>
          <p:cNvPr id="8" name="Right Brace 7">
            <a:extLst>
              <a:ext uri="{FF2B5EF4-FFF2-40B4-BE49-F238E27FC236}">
                <a16:creationId xmlns:a16="http://schemas.microsoft.com/office/drawing/2014/main" id="{05EE95EC-249E-4B14-9CE6-485855A81BB0}"/>
              </a:ext>
            </a:extLst>
          </p:cNvPr>
          <p:cNvSpPr/>
          <p:nvPr/>
        </p:nvSpPr>
        <p:spPr>
          <a:xfrm rot="12153911">
            <a:off x="2866810" y="1284948"/>
            <a:ext cx="334009" cy="1146733"/>
          </a:xfrm>
          <a:prstGeom prst="rightBrace">
            <a:avLst>
              <a:gd name="adj1" fmla="val 85065"/>
              <a:gd name="adj2" fmla="val 50446"/>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20" name="TextBox 19">
            <a:extLst>
              <a:ext uri="{FF2B5EF4-FFF2-40B4-BE49-F238E27FC236}">
                <a16:creationId xmlns:a16="http://schemas.microsoft.com/office/drawing/2014/main" id="{80EDCAEC-A6CD-4CE5-AAD1-560DDDB11DC6}"/>
              </a:ext>
            </a:extLst>
          </p:cNvPr>
          <p:cNvSpPr txBox="1"/>
          <p:nvPr/>
        </p:nvSpPr>
        <p:spPr>
          <a:xfrm>
            <a:off x="3102171" y="1706150"/>
            <a:ext cx="908458" cy="369332"/>
          </a:xfrm>
          <a:prstGeom prst="rect">
            <a:avLst/>
          </a:prstGeom>
        </p:spPr>
        <p:txBody>
          <a:bodyPr wrap="square" rtlCol="0">
            <a:spAutoFit/>
          </a:bodyPr>
          <a:lstStyle/>
          <a:p>
            <a:pPr algn="ctr">
              <a:buFont typeface="Arial" pitchFamily="34" charset="0"/>
              <a:buNone/>
            </a:pPr>
            <a:r>
              <a:rPr lang="en-US" b="1" dirty="0">
                <a:solidFill>
                  <a:schemeClr val="bg2"/>
                </a:solidFill>
                <a:latin typeface="Calibri" panose="020F0502020204030204" pitchFamily="34" charset="0"/>
                <a:cs typeface="Calibri" panose="020F0502020204030204" pitchFamily="34" charset="0"/>
              </a:rPr>
              <a:t>8% </a:t>
            </a:r>
          </a:p>
        </p:txBody>
      </p:sp>
      <p:sp>
        <p:nvSpPr>
          <p:cNvPr id="21" name="TextBox 20">
            <a:extLst>
              <a:ext uri="{FF2B5EF4-FFF2-40B4-BE49-F238E27FC236}">
                <a16:creationId xmlns:a16="http://schemas.microsoft.com/office/drawing/2014/main" id="{E6586561-FE9F-4699-80E3-B012568137A0}"/>
              </a:ext>
            </a:extLst>
          </p:cNvPr>
          <p:cNvSpPr txBox="1"/>
          <p:nvPr/>
        </p:nvSpPr>
        <p:spPr>
          <a:xfrm>
            <a:off x="2956264" y="2169217"/>
            <a:ext cx="748481" cy="369332"/>
          </a:xfrm>
          <a:prstGeom prst="rect">
            <a:avLst/>
          </a:prstGeom>
        </p:spPr>
        <p:txBody>
          <a:bodyPr wrap="square" rtlCol="0">
            <a:spAutoFit/>
          </a:bodyPr>
          <a:lstStyle/>
          <a:p>
            <a:pPr algn="ctr">
              <a:buFont typeface="Arial" pitchFamily="34" charset="0"/>
              <a:buNone/>
            </a:pPr>
            <a:r>
              <a:rPr lang="en-US" b="1" dirty="0">
                <a:solidFill>
                  <a:schemeClr val="bg2"/>
                </a:solidFill>
                <a:latin typeface="Calibri" panose="020F0502020204030204" pitchFamily="34" charset="0"/>
                <a:cs typeface="Calibri" panose="020F0502020204030204" pitchFamily="34" charset="0"/>
              </a:rPr>
              <a:t>4%</a:t>
            </a:r>
          </a:p>
        </p:txBody>
      </p:sp>
      <p:grpSp>
        <p:nvGrpSpPr>
          <p:cNvPr id="23" name="Group 22">
            <a:extLst>
              <a:ext uri="{FF2B5EF4-FFF2-40B4-BE49-F238E27FC236}">
                <a16:creationId xmlns:a16="http://schemas.microsoft.com/office/drawing/2014/main" id="{E64E633D-2BF8-483A-809B-91832114DED8}"/>
              </a:ext>
            </a:extLst>
          </p:cNvPr>
          <p:cNvGrpSpPr/>
          <p:nvPr/>
        </p:nvGrpSpPr>
        <p:grpSpPr>
          <a:xfrm>
            <a:off x="404584" y="2734723"/>
            <a:ext cx="2756095" cy="1273319"/>
            <a:chOff x="474326" y="3723683"/>
            <a:chExt cx="2711871" cy="1273319"/>
          </a:xfrm>
        </p:grpSpPr>
        <p:sp>
          <p:nvSpPr>
            <p:cNvPr id="25" name="Rectangle 24">
              <a:extLst>
                <a:ext uri="{FF2B5EF4-FFF2-40B4-BE49-F238E27FC236}">
                  <a16:creationId xmlns:a16="http://schemas.microsoft.com/office/drawing/2014/main" id="{1ACD1E9B-3133-4CB4-8495-08C36B66CAAD}"/>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0BEBE69D-EA51-4EDE-B3A7-D93C0B59B1FF}"/>
                </a:ext>
              </a:extLst>
            </p:cNvPr>
            <p:cNvSpPr/>
            <p:nvPr/>
          </p:nvSpPr>
          <p:spPr>
            <a:xfrm>
              <a:off x="474326" y="4447525"/>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19806CA-BA45-4580-85D2-B22E78D4603D}"/>
                </a:ext>
              </a:extLst>
            </p:cNvPr>
            <p:cNvSpPr txBox="1"/>
            <p:nvPr/>
          </p:nvSpPr>
          <p:spPr>
            <a:xfrm>
              <a:off x="636278" y="3723683"/>
              <a:ext cx="2539700" cy="646331"/>
            </a:xfrm>
            <a:prstGeom prst="rect">
              <a:avLst/>
            </a:prstGeom>
          </p:spPr>
          <p:txBody>
            <a:bodyPr wrap="square" rtlCol="0">
              <a:spAutoFit/>
            </a:bodyPr>
            <a:lstStyle/>
            <a:p>
              <a:pPr>
                <a:buFont typeface="Arial" pitchFamily="34" charset="0"/>
                <a:buNone/>
              </a:pPr>
              <a:r>
                <a:rPr lang="en-US" dirty="0">
                  <a:solidFill>
                    <a:schemeClr val="tx1">
                      <a:lumMod val="85000"/>
                      <a:lumOff val="15000"/>
                    </a:schemeClr>
                  </a:solidFill>
                  <a:latin typeface="Calibri" panose="020F0502020204030204" pitchFamily="34" charset="0"/>
                  <a:cs typeface="Calibri" panose="020F0502020204030204" pitchFamily="34" charset="0"/>
                </a:rPr>
                <a:t>Limited recent transmission </a:t>
              </a:r>
            </a:p>
          </p:txBody>
        </p:sp>
        <p:sp>
          <p:nvSpPr>
            <p:cNvPr id="29" name="TextBox 28">
              <a:extLst>
                <a:ext uri="{FF2B5EF4-FFF2-40B4-BE49-F238E27FC236}">
                  <a16:creationId xmlns:a16="http://schemas.microsoft.com/office/drawing/2014/main" id="{C4641EF3-07C2-4DF0-8A5B-B1BFF7F34DAE}"/>
                </a:ext>
              </a:extLst>
            </p:cNvPr>
            <p:cNvSpPr txBox="1"/>
            <p:nvPr/>
          </p:nvSpPr>
          <p:spPr>
            <a:xfrm>
              <a:off x="636278" y="4350671"/>
              <a:ext cx="2549919" cy="646331"/>
            </a:xfrm>
            <a:prstGeom prst="rect">
              <a:avLst/>
            </a:prstGeom>
          </p:spPr>
          <p:txBody>
            <a:bodyPr wrap="square" rtlCol="0">
              <a:spAutoFit/>
            </a:bodyPr>
            <a:lstStyle/>
            <a:p>
              <a:pPr>
                <a:buFont typeface="Arial" pitchFamily="34" charset="0"/>
                <a:buNone/>
              </a:pPr>
              <a:r>
                <a:rPr lang="en-US" dirty="0">
                  <a:solidFill>
                    <a:schemeClr val="tx1">
                      <a:lumMod val="85000"/>
                      <a:lumOff val="15000"/>
                    </a:schemeClr>
                  </a:solidFill>
                  <a:latin typeface="Calibri" panose="020F0502020204030204" pitchFamily="34" charset="0"/>
                  <a:cs typeface="Calibri" panose="020F0502020204030204" pitchFamily="34" charset="0"/>
                </a:rPr>
                <a:t>Extensive recent transmission</a:t>
              </a:r>
              <a:r>
                <a:rPr lang="en-US" baseline="30000" dirty="0">
                  <a:solidFill>
                    <a:schemeClr val="tx1">
                      <a:lumMod val="85000"/>
                      <a:lumOff val="15000"/>
                    </a:schemeClr>
                  </a:solidFill>
                </a:rPr>
                <a:t>†</a:t>
              </a:r>
              <a:endParaRPr lang="en-US" dirty="0">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17" name="Rectangle 16"/>
          <p:cNvSpPr/>
          <p:nvPr/>
        </p:nvSpPr>
        <p:spPr>
          <a:xfrm>
            <a:off x="65987" y="4107465"/>
            <a:ext cx="9002599" cy="1015663"/>
          </a:xfrm>
          <a:prstGeom prst="rect">
            <a:avLst/>
          </a:prstGeom>
        </p:spPr>
        <p:txBody>
          <a:bodyPr wrap="square">
            <a:spAutoFit/>
          </a:bodyPr>
          <a:lstStyle/>
          <a:p>
            <a:pPr marL="0" marR="0">
              <a:spcBef>
                <a:spcPts val="0"/>
              </a:spcBef>
              <a:spcAft>
                <a:spcPts val="0"/>
              </a:spcAft>
            </a:pPr>
            <a:r>
              <a:rPr lang="en-US" sz="1000" baseline="30000" dirty="0">
                <a:latin typeface="Calibri" panose="020F0502020204030204" pitchFamily="34" charset="0"/>
                <a:ea typeface="Calibri" panose="020F0502020204030204" pitchFamily="34" charset="0"/>
              </a:rPr>
              <a:t>*</a:t>
            </a:r>
            <a:r>
              <a:rPr lang="en-US" sz="1000" dirty="0">
                <a:latin typeface="Calibri" panose="020F0502020204030204" pitchFamily="34" charset="0"/>
                <a:ea typeface="Calibri" panose="020F0502020204030204" pitchFamily="34" charset="0"/>
              </a:rPr>
              <a:t> A TB case is designated as attributed to recent transmission if a plausible source case can be identified in a person who i) has the same </a:t>
            </a:r>
            <a:r>
              <a:rPr lang="en-US" sz="1000" i="1" dirty="0">
                <a:latin typeface="Calibri" panose="020F0502020204030204" pitchFamily="34" charset="0"/>
                <a:ea typeface="Calibri" panose="020F0502020204030204" pitchFamily="34" charset="0"/>
              </a:rPr>
              <a:t>M. tuberculosis</a:t>
            </a:r>
            <a:r>
              <a:rPr lang="en-US" sz="1000" dirty="0">
                <a:latin typeface="Calibri" panose="020F0502020204030204" pitchFamily="34" charset="0"/>
                <a:ea typeface="Calibri" panose="020F0502020204030204" pitchFamily="34" charset="0"/>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1000" baseline="30000" dirty="0">
                <a:latin typeface="Calibri" panose="020F0502020204030204" pitchFamily="34" charset="0"/>
                <a:ea typeface="Calibri" panose="020F0502020204030204" pitchFamily="34" charset="0"/>
              </a:rPr>
              <a:t>†</a:t>
            </a:r>
            <a:r>
              <a:rPr lang="en-US" sz="1000" dirty="0">
                <a:latin typeface="Calibri" panose="020F0502020204030204" pitchFamily="34" charset="0"/>
                <a:ea typeface="Calibri" panose="020F0502020204030204" pitchFamily="34" charset="0"/>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p>
          <a:p>
            <a:pPr marL="0" marR="0">
              <a:spcBef>
                <a:spcPts val="0"/>
              </a:spcBef>
              <a:spcAft>
                <a:spcPts val="0"/>
              </a:spcAft>
            </a:pPr>
            <a:r>
              <a:rPr lang="en-US" sz="1000" baseline="30000" dirty="0">
                <a:latin typeface="Calibri" panose="020F0502020204030204" pitchFamily="34" charset="0"/>
              </a:rPr>
              <a:t>§</a:t>
            </a:r>
            <a:r>
              <a:rPr lang="en-US" sz="1000" dirty="0">
                <a:effectLst/>
                <a:latin typeface="Calibri" panose="020F0502020204030204" pitchFamily="34" charset="0"/>
                <a:ea typeface="Calibri" panose="020F0502020204030204" pitchFamily="34" charset="0"/>
              </a:rPr>
              <a:t> </a:t>
            </a:r>
            <a:r>
              <a:rPr lang="en-US" sz="1000" dirty="0">
                <a:latin typeface="Calibri" panose="020F0502020204030204" pitchFamily="34" charset="0"/>
              </a:rPr>
              <a:t>Cases not attributed to recent transmission may be misclassified in children &lt;5 years old or indeterminate in persons with a recent U.S. arrival due to limitations of the plausible-source case method. </a:t>
            </a:r>
          </a:p>
        </p:txBody>
      </p:sp>
    </p:spTree>
    <p:extLst>
      <p:ext uri="{BB962C8B-B14F-4D97-AF65-F5344CB8AC3E}">
        <p14:creationId xmlns:p14="http://schemas.microsoft.com/office/powerpoint/2010/main" val="772311511"/>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253" y="293103"/>
            <a:ext cx="8978747" cy="593452"/>
          </a:xfrm>
        </p:spPr>
        <p:txBody>
          <a:bodyPr/>
          <a:lstStyle/>
          <a:p>
            <a:pPr algn="ctr"/>
            <a:r>
              <a:rPr lang="en-US" sz="2600" dirty="0"/>
              <a:t>Genotyped Cases Estimated to be Attributed to Limited and Extensive Recent Transmission, United States, 2017–2020</a:t>
            </a:r>
          </a:p>
        </p:txBody>
      </p:sp>
      <p:graphicFrame>
        <p:nvGraphicFramePr>
          <p:cNvPr id="8" name="Chart 7"/>
          <p:cNvGraphicFramePr/>
          <p:nvPr>
            <p:extLst>
              <p:ext uri="{D42A27DB-BD31-4B8C-83A1-F6EECF244321}">
                <p14:modId xmlns:p14="http://schemas.microsoft.com/office/powerpoint/2010/main" val="2481611310"/>
              </p:ext>
            </p:extLst>
          </p:nvPr>
        </p:nvGraphicFramePr>
        <p:xfrm>
          <a:off x="29867" y="886555"/>
          <a:ext cx="8458944" cy="35383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179175" y="1370047"/>
            <a:ext cx="950901" cy="369332"/>
          </a:xfrm>
          <a:prstGeom prst="rect">
            <a:avLst/>
          </a:prstGeom>
        </p:spPr>
        <p:txBody>
          <a:bodyPr wrap="none" rtlCol="0">
            <a:spAutoFit/>
          </a:bodyPr>
          <a:lstStyle/>
          <a:p>
            <a:pPr>
              <a:buFont typeface="Arial" pitchFamily="34" charset="0"/>
              <a:buNone/>
            </a:pPr>
            <a:r>
              <a:rPr lang="en-US" b="1" dirty="0">
                <a:solidFill>
                  <a:srgbClr val="3F3F3F"/>
                </a:solidFill>
                <a:latin typeface="Calibri" panose="020F0502020204030204" pitchFamily="34" charset="0"/>
              </a:rPr>
              <a:t>n=1,527</a:t>
            </a:r>
          </a:p>
        </p:txBody>
      </p:sp>
      <p:sp>
        <p:nvSpPr>
          <p:cNvPr id="5" name="Rectangle 4"/>
          <p:cNvSpPr/>
          <p:nvPr/>
        </p:nvSpPr>
        <p:spPr>
          <a:xfrm>
            <a:off x="254255" y="4342363"/>
            <a:ext cx="8729132" cy="707886"/>
          </a:xfrm>
          <a:prstGeom prst="rect">
            <a:avLst/>
          </a:prstGeom>
        </p:spPr>
        <p:txBody>
          <a:bodyPr wrap="square" lIns="91440" tIns="45720" rIns="91440" bIns="45720" anchor="t">
            <a:spAutoFit/>
          </a:bodyPr>
          <a:lstStyle/>
          <a:p>
            <a:pPr marL="0" marR="0">
              <a:spcBef>
                <a:spcPts val="0"/>
              </a:spcBef>
              <a:spcAft>
                <a:spcPts val="0"/>
              </a:spcAft>
            </a:pPr>
            <a:r>
              <a:rPr lang="en-US" sz="900" baseline="30000" dirty="0">
                <a:solidFill>
                  <a:srgbClr val="000000"/>
                </a:solidFill>
                <a:latin typeface="Calibri"/>
                <a:ea typeface="Calibri" panose="020F0502020204030204" pitchFamily="34" charset="0"/>
                <a:cs typeface="Calibri"/>
              </a:rPr>
              <a:t>*</a:t>
            </a:r>
            <a:r>
              <a:rPr lang="en-US" sz="1000" dirty="0">
                <a:solidFill>
                  <a:srgbClr val="000000"/>
                </a:solidFill>
                <a:latin typeface="Calibri"/>
                <a:ea typeface="Calibri" panose="020F0502020204030204" pitchFamily="34" charset="0"/>
                <a:cs typeface="Calibri"/>
              </a:rPr>
              <a:t> A TB case is designated as attributed to recent transmission if a plausible source case can be identified in a person who i) has the same </a:t>
            </a:r>
            <a:r>
              <a:rPr lang="en-US" sz="1000" i="1" dirty="0">
                <a:solidFill>
                  <a:srgbClr val="000000"/>
                </a:solidFill>
                <a:latin typeface="Calibri"/>
                <a:ea typeface="Calibri" panose="020F0502020204030204" pitchFamily="34" charset="0"/>
                <a:cs typeface="Calibri"/>
              </a:rPr>
              <a:t>M. tuberculosis</a:t>
            </a:r>
            <a:r>
              <a:rPr lang="en-US" sz="1000" dirty="0">
                <a:solidFill>
                  <a:srgbClr val="000000"/>
                </a:solidFill>
                <a:latin typeface="Calibri"/>
                <a:ea typeface="Calibri" panose="020F0502020204030204" pitchFamily="34" charset="0"/>
                <a:cs typeface="Calibri"/>
              </a:rPr>
              <a:t> genotype, ii) has an infectious form of TB disease, iii) resides within 10 miles of the TB case, iv) is 10 years of age or older, and v) was diagnosed within 2 years before the TB case. </a:t>
            </a:r>
          </a:p>
          <a:p>
            <a:pPr marL="0" marR="0">
              <a:spcBef>
                <a:spcPts val="0"/>
              </a:spcBef>
              <a:spcAft>
                <a:spcPts val="0"/>
              </a:spcAft>
            </a:pPr>
            <a:r>
              <a:rPr lang="en-US" sz="1000" baseline="30000" dirty="0">
                <a:solidFill>
                  <a:srgbClr val="000000"/>
                </a:solidFill>
                <a:latin typeface="Calibri"/>
                <a:ea typeface="Calibri" panose="020F0502020204030204" pitchFamily="34" charset="0"/>
                <a:cs typeface="Calibri"/>
              </a:rPr>
              <a:t>†</a:t>
            </a:r>
            <a:r>
              <a:rPr lang="en-US" sz="1000" dirty="0">
                <a:solidFill>
                  <a:srgbClr val="000000"/>
                </a:solidFill>
                <a:latin typeface="Calibri"/>
                <a:ea typeface="Calibri" panose="020F0502020204030204" pitchFamily="34" charset="0"/>
                <a:cs typeface="Calibri"/>
              </a:rPr>
              <a:t> A TB case is designated as attributed to extensive recent transmission when the criteria above for recent transmission are met, and furthermore the case belongs to a plausible transmission chain of six or more cases. Otherwise, the case is designated as attributed to limited recent transmission. </a:t>
            </a:r>
            <a:endParaRPr lang="en-US" sz="1000" dirty="0">
              <a:solidFill>
                <a:srgbClr val="000000"/>
              </a:solidFill>
              <a:effectLst/>
              <a:latin typeface="Calibri"/>
              <a:ea typeface="Calibri" panose="020F0502020204030204" pitchFamily="34" charset="0"/>
              <a:cs typeface="Calibri"/>
            </a:endParaRPr>
          </a:p>
        </p:txBody>
      </p:sp>
      <p:grpSp>
        <p:nvGrpSpPr>
          <p:cNvPr id="6" name="Group 5">
            <a:extLst>
              <a:ext uri="{FF2B5EF4-FFF2-40B4-BE49-F238E27FC236}">
                <a16:creationId xmlns:a16="http://schemas.microsoft.com/office/drawing/2014/main" id="{3F412936-0FBB-4184-A940-3A314B96F018}"/>
              </a:ext>
            </a:extLst>
          </p:cNvPr>
          <p:cNvGrpSpPr/>
          <p:nvPr/>
        </p:nvGrpSpPr>
        <p:grpSpPr>
          <a:xfrm>
            <a:off x="5852315" y="2222871"/>
            <a:ext cx="3261818" cy="738664"/>
            <a:chOff x="473652" y="3761783"/>
            <a:chExt cx="3209480" cy="738664"/>
          </a:xfrm>
        </p:grpSpPr>
        <p:sp>
          <p:nvSpPr>
            <p:cNvPr id="7" name="Rectangle 6">
              <a:extLst>
                <a:ext uri="{FF2B5EF4-FFF2-40B4-BE49-F238E27FC236}">
                  <a16:creationId xmlns:a16="http://schemas.microsoft.com/office/drawing/2014/main" id="{7D62AE54-470C-44DE-9CE6-CACF9F04B59A}"/>
                </a:ext>
              </a:extLst>
            </p:cNvPr>
            <p:cNvSpPr/>
            <p:nvPr/>
          </p:nvSpPr>
          <p:spPr>
            <a:xfrm>
              <a:off x="474326" y="3817986"/>
              <a:ext cx="161952" cy="164592"/>
            </a:xfrm>
            <a:prstGeom prst="rect">
              <a:avLst/>
            </a:prstGeom>
            <a:solidFill>
              <a:srgbClr val="86B2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B97349A-E7D3-40BC-888C-343EBD4E7627}"/>
                </a:ext>
              </a:extLst>
            </p:cNvPr>
            <p:cNvSpPr/>
            <p:nvPr/>
          </p:nvSpPr>
          <p:spPr>
            <a:xfrm>
              <a:off x="473652" y="4223447"/>
              <a:ext cx="161952" cy="164592"/>
            </a:xfrm>
            <a:prstGeom prst="rect">
              <a:avLst/>
            </a:prstGeom>
            <a:solidFill>
              <a:srgbClr val="005D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423B33-F5E5-46CE-910D-111B45378F80}"/>
                </a:ext>
              </a:extLst>
            </p:cNvPr>
            <p:cNvSpPr txBox="1"/>
            <p:nvPr/>
          </p:nvSpPr>
          <p:spPr>
            <a:xfrm>
              <a:off x="636277" y="3761783"/>
              <a:ext cx="2751753" cy="369332"/>
            </a:xfrm>
            <a:prstGeom prst="rect">
              <a:avLst/>
            </a:prstGeom>
          </p:spPr>
          <p:txBody>
            <a:bodyPr wrap="square" rtlCol="0">
              <a:spAutoFit/>
            </a:bodyPr>
            <a:lstStyle/>
            <a:p>
              <a:pPr>
                <a:buFont typeface="Arial" pitchFamily="34" charset="0"/>
                <a:buNone/>
              </a:pPr>
              <a:r>
                <a:rPr lang="en-US" dirty="0">
                  <a:solidFill>
                    <a:srgbClr val="000000"/>
                  </a:solidFill>
                  <a:latin typeface="Calibri" panose="020F0502020204030204" pitchFamily="34" charset="0"/>
                  <a:cs typeface="Calibri" panose="020F0502020204030204" pitchFamily="34" charset="0"/>
                </a:rPr>
                <a:t>Limited recent transmission </a:t>
              </a:r>
            </a:p>
          </p:txBody>
        </p:sp>
        <p:sp>
          <p:nvSpPr>
            <p:cNvPr id="11" name="TextBox 10">
              <a:extLst>
                <a:ext uri="{FF2B5EF4-FFF2-40B4-BE49-F238E27FC236}">
                  <a16:creationId xmlns:a16="http://schemas.microsoft.com/office/drawing/2014/main" id="{58145BAA-FDD9-45F7-A5D1-0916C35090C3}"/>
                </a:ext>
              </a:extLst>
            </p:cNvPr>
            <p:cNvSpPr txBox="1"/>
            <p:nvPr/>
          </p:nvSpPr>
          <p:spPr>
            <a:xfrm>
              <a:off x="636277" y="4131115"/>
              <a:ext cx="3046855" cy="369332"/>
            </a:xfrm>
            <a:prstGeom prst="rect">
              <a:avLst/>
            </a:prstGeom>
          </p:spPr>
          <p:txBody>
            <a:bodyPr wrap="square" rtlCol="0">
              <a:spAutoFit/>
            </a:bodyPr>
            <a:lstStyle/>
            <a:p>
              <a:pPr>
                <a:buFont typeface="Arial" pitchFamily="34" charset="0"/>
                <a:buNone/>
              </a:pPr>
              <a:r>
                <a:rPr lang="en-US" dirty="0">
                  <a:solidFill>
                    <a:srgbClr val="000000"/>
                  </a:solidFill>
                  <a:latin typeface="Calibri" panose="020F0502020204030204" pitchFamily="34" charset="0"/>
                  <a:cs typeface="Calibri" panose="020F0502020204030204" pitchFamily="34" charset="0"/>
                </a:rPr>
                <a:t>Extensive recent transmission</a:t>
              </a:r>
              <a:r>
                <a:rPr lang="en-US" baseline="30000" dirty="0">
                  <a:solidFill>
                    <a:srgbClr val="000000"/>
                  </a:solidFill>
                </a:rPr>
                <a:t>†</a:t>
              </a:r>
              <a:endParaRPr lang="en-US"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671574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66" y="85969"/>
            <a:ext cx="8991600" cy="857250"/>
          </a:xfrm>
        </p:spPr>
        <p:txBody>
          <a:bodyPr/>
          <a:lstStyle/>
          <a:p>
            <a:pPr algn="ctr"/>
            <a:r>
              <a:rPr lang="en-US" sz="2400" dirty="0"/>
              <a:t>Percentages of TB Cases Estimated to be Attributed and Not Attributed to Recent Transmission, by Origin of Birth,</a:t>
            </a:r>
            <a:r>
              <a:rPr lang="en-US" sz="2400" baseline="30000" dirty="0">
                <a:solidFill>
                  <a:schemeClr val="accent1"/>
                </a:solidFill>
                <a:latin typeface="Calibri"/>
                <a:cs typeface="Calibri"/>
              </a:rPr>
              <a:t>*</a:t>
            </a:r>
            <a:r>
              <a:rPr lang="en-US" sz="2400" dirty="0"/>
              <a:t> 2019–2020</a:t>
            </a:r>
          </a:p>
        </p:txBody>
      </p:sp>
      <p:sp>
        <p:nvSpPr>
          <p:cNvPr id="5" name="Rectangle 4"/>
          <p:cNvSpPr/>
          <p:nvPr/>
        </p:nvSpPr>
        <p:spPr>
          <a:xfrm>
            <a:off x="167892" y="4409785"/>
            <a:ext cx="8874274" cy="600164"/>
          </a:xfrm>
          <a:prstGeom prst="rect">
            <a:avLst/>
          </a:prstGeom>
        </p:spPr>
        <p:txBody>
          <a:bodyPr wrap="square" lIns="91440" tIns="45720" rIns="91440" bIns="45720" anchor="t">
            <a:spAutoFit/>
          </a:bodyPr>
          <a:lstStyle/>
          <a:p>
            <a:r>
              <a:rPr lang="en-US" sz="825" baseline="30000" dirty="0">
                <a:solidFill>
                  <a:srgbClr val="000000"/>
                </a:solidFill>
                <a:latin typeface="Calibri"/>
                <a:cs typeface="Calibri"/>
              </a:rPr>
              <a:t>* </a:t>
            </a:r>
            <a:r>
              <a:rPr lang="en-US" sz="825" dirty="0">
                <a:solidFill>
                  <a:srgbClr val="000000"/>
                </a:solidFill>
                <a:latin typeface="Calibri"/>
                <a:ea typeface="Calibri" panose="020F0502020204030204" pitchFamily="34" charset="0"/>
                <a:cs typeface="Calibri"/>
              </a:rPr>
              <a:t>Cases with unknown origin of birth not shown (n=27).</a:t>
            </a:r>
            <a:endParaRPr lang="en-US" sz="825" dirty="0">
              <a:solidFill>
                <a:srgbClr val="000000"/>
              </a:solidFill>
              <a:latin typeface="Calibri" panose="020F0502020204030204" pitchFamily="34" charset="0"/>
              <a:ea typeface="Calibri" panose="020F0502020204030204" pitchFamily="34" charset="0"/>
            </a:endParaRPr>
          </a:p>
          <a:p>
            <a:r>
              <a:rPr lang="en-US" sz="825" baseline="30000" dirty="0">
                <a:solidFill>
                  <a:srgbClr val="000000"/>
                </a:solidFill>
                <a:latin typeface="Calibri"/>
                <a:ea typeface="Calibri" panose="020F0502020204030204" pitchFamily="34" charset="0"/>
                <a:cs typeface="Calibri"/>
              </a:rPr>
              <a:t>†</a:t>
            </a:r>
            <a:r>
              <a:rPr lang="en-US" sz="825" dirty="0">
                <a:solidFill>
                  <a:srgbClr val="000000"/>
                </a:solidFill>
                <a:latin typeface="Calibri"/>
                <a:ea typeface="Calibri" panose="020F0502020204030204" pitchFamily="34" charset="0"/>
                <a:cs typeface="Calibri"/>
              </a:rPr>
              <a:t> A TB case is designated as attributed to recent transmission if a plausible source case can be identified in a person who i) has the same </a:t>
            </a:r>
            <a:r>
              <a:rPr lang="en-US" sz="825" i="1" dirty="0">
                <a:solidFill>
                  <a:srgbClr val="000000"/>
                </a:solidFill>
                <a:latin typeface="Calibri"/>
                <a:ea typeface="Calibri" panose="020F0502020204030204" pitchFamily="34" charset="0"/>
                <a:cs typeface="Calibri"/>
              </a:rPr>
              <a:t>M. tuberculosis</a:t>
            </a:r>
            <a:r>
              <a:rPr lang="en-US" sz="825" dirty="0">
                <a:solidFill>
                  <a:srgbClr val="000000"/>
                </a:solidFill>
                <a:latin typeface="Calibri"/>
                <a:ea typeface="Calibri" panose="020F0502020204030204" pitchFamily="34" charset="0"/>
                <a:cs typeface="Calibri"/>
              </a:rPr>
              <a:t> genotype, ii) has an infectious form of TB disease, iii) resides within 10 miles of the TB case, iv) is 10 years of age or older, and v) was diagnosed within 2 years before the TB case.</a:t>
            </a:r>
          </a:p>
          <a:p>
            <a:r>
              <a:rPr lang="en-US" sz="825" baseline="30000" dirty="0">
                <a:solidFill>
                  <a:srgbClr val="000000"/>
                </a:solidFill>
                <a:latin typeface="Calibri"/>
                <a:cs typeface="Calibri"/>
              </a:rPr>
              <a:t>§ </a:t>
            </a:r>
            <a:r>
              <a:rPr lang="en-US" sz="825" dirty="0">
                <a:solidFill>
                  <a:srgbClr val="000000"/>
                </a:solidFill>
                <a:latin typeface="Calibri"/>
                <a:cs typeface="Calibri"/>
              </a:rPr>
              <a:t>Cases not attributed to recent transmission may be misclassified in children &lt;5 years old or indeterminate in persons with a recent U.S. arrival due to limitations of the plausible-source case method. </a:t>
            </a:r>
          </a:p>
        </p:txBody>
      </p:sp>
      <p:graphicFrame>
        <p:nvGraphicFramePr>
          <p:cNvPr id="8" name="Chart 7"/>
          <p:cNvGraphicFramePr/>
          <p:nvPr>
            <p:extLst>
              <p:ext uri="{D42A27DB-BD31-4B8C-83A1-F6EECF244321}">
                <p14:modId xmlns:p14="http://schemas.microsoft.com/office/powerpoint/2010/main" val="959836893"/>
              </p:ext>
            </p:extLst>
          </p:nvPr>
        </p:nvGraphicFramePr>
        <p:xfrm>
          <a:off x="4323562" y="1532304"/>
          <a:ext cx="3792474" cy="3024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FF146E-3F24-4F0A-A594-D33D6C7228ED}"/>
              </a:ext>
            </a:extLst>
          </p:cNvPr>
          <p:cNvGraphicFramePr/>
          <p:nvPr>
            <p:extLst>
              <p:ext uri="{D42A27DB-BD31-4B8C-83A1-F6EECF244321}">
                <p14:modId xmlns:p14="http://schemas.microsoft.com/office/powerpoint/2010/main" val="710233630"/>
              </p:ext>
            </p:extLst>
          </p:nvPr>
        </p:nvGraphicFramePr>
        <p:xfrm>
          <a:off x="1027964" y="1529365"/>
          <a:ext cx="3792050" cy="30273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870D1A5-AC6A-4D24-B6A6-1D739A6BF2F1}"/>
              </a:ext>
            </a:extLst>
          </p:cNvPr>
          <p:cNvSpPr txBox="1"/>
          <p:nvPr/>
        </p:nvSpPr>
        <p:spPr>
          <a:xfrm>
            <a:off x="5722367" y="1042350"/>
            <a:ext cx="1085810" cy="369332"/>
          </a:xfrm>
          <a:prstGeom prst="rect">
            <a:avLst/>
          </a:prstGeom>
        </p:spPr>
        <p:txBody>
          <a:bodyPr wrap="none" rtlCol="0">
            <a:spAutoFit/>
          </a:bodyPr>
          <a:lstStyle/>
          <a:p>
            <a:pPr>
              <a:buFont typeface="Arial" pitchFamily="34" charset="0"/>
              <a:buNone/>
            </a:pPr>
            <a:r>
              <a:rPr lang="en-US" b="1" dirty="0">
                <a:latin typeface="Calibri" panose="020F0502020204030204" pitchFamily="34" charset="0"/>
              </a:rPr>
              <a:t>U.S.-born</a:t>
            </a:r>
          </a:p>
        </p:txBody>
      </p:sp>
      <p:sp>
        <p:nvSpPr>
          <p:cNvPr id="9" name="TextBox 8">
            <a:extLst>
              <a:ext uri="{FF2B5EF4-FFF2-40B4-BE49-F238E27FC236}">
                <a16:creationId xmlns:a16="http://schemas.microsoft.com/office/drawing/2014/main" id="{3BA1D433-20BB-40F6-B8FD-10424335747D}"/>
              </a:ext>
            </a:extLst>
          </p:cNvPr>
          <p:cNvSpPr txBox="1"/>
          <p:nvPr/>
        </p:nvSpPr>
        <p:spPr>
          <a:xfrm>
            <a:off x="2086279" y="1048529"/>
            <a:ext cx="1600375" cy="369332"/>
          </a:xfrm>
          <a:prstGeom prst="rect">
            <a:avLst/>
          </a:prstGeom>
        </p:spPr>
        <p:txBody>
          <a:bodyPr wrap="none" rtlCol="0">
            <a:spAutoFit/>
          </a:bodyPr>
          <a:lstStyle/>
          <a:p>
            <a:pPr>
              <a:buFont typeface="Arial" pitchFamily="34" charset="0"/>
              <a:buNone/>
            </a:pPr>
            <a:r>
              <a:rPr lang="en-US" b="1" dirty="0">
                <a:latin typeface="Calibri" panose="020F0502020204030204" pitchFamily="34" charset="0"/>
              </a:rPr>
              <a:t>Non-U.S.–born</a:t>
            </a:r>
          </a:p>
        </p:txBody>
      </p:sp>
      <p:sp>
        <p:nvSpPr>
          <p:cNvPr id="10" name="TextBox 9">
            <a:extLst>
              <a:ext uri="{FF2B5EF4-FFF2-40B4-BE49-F238E27FC236}">
                <a16:creationId xmlns:a16="http://schemas.microsoft.com/office/drawing/2014/main" id="{F140018B-984C-4E6E-A8D1-D47C1B8E7437}"/>
              </a:ext>
            </a:extLst>
          </p:cNvPr>
          <p:cNvSpPr txBox="1"/>
          <p:nvPr/>
        </p:nvSpPr>
        <p:spPr>
          <a:xfrm>
            <a:off x="167892" y="1711295"/>
            <a:ext cx="2182650" cy="646331"/>
          </a:xfrm>
          <a:prstGeom prst="rect">
            <a:avLst/>
          </a:prstGeom>
          <a:solidFill>
            <a:schemeClr val="bg1"/>
          </a:solidFill>
          <a:ln w="31750">
            <a:solidFill>
              <a:schemeClr val="accent6"/>
            </a:solidFill>
          </a:ln>
        </p:spPr>
        <p:txBody>
          <a:bodyPr wrap="square" rtlCol="0">
            <a:spAutoFit/>
          </a:bodyPr>
          <a:lstStyle/>
          <a:p>
            <a:pPr algn="ctr">
              <a:buFont typeface="Arial" pitchFamily="34" charset="0"/>
              <a:buNone/>
            </a:pPr>
            <a:r>
              <a:rPr lang="en-US" b="1" dirty="0">
                <a:solidFill>
                  <a:schemeClr val="tx1">
                    <a:lumMod val="85000"/>
                    <a:lumOff val="15000"/>
                  </a:schemeClr>
                </a:solidFill>
                <a:latin typeface="Calibri" panose="020F0502020204030204" pitchFamily="34" charset="0"/>
                <a:cs typeface="Calibri" panose="020F0502020204030204" pitchFamily="34" charset="0"/>
              </a:rPr>
              <a:t>Recent transmission</a:t>
            </a:r>
            <a:r>
              <a:rPr lang="en-US" b="1" baseline="30000" dirty="0">
                <a:solidFill>
                  <a:schemeClr val="tx1">
                    <a:lumMod val="85000"/>
                    <a:lumOff val="15000"/>
                  </a:schemeClr>
                </a:solidFill>
                <a:latin typeface="Calibri" panose="020F0502020204030204" pitchFamily="34" charset="0"/>
                <a:cs typeface="Calibri" panose="020F0502020204030204" pitchFamily="34" charset="0"/>
              </a:rPr>
              <a:t>†</a:t>
            </a:r>
          </a:p>
          <a:p>
            <a:pPr algn="ctr">
              <a:buFont typeface="Arial" pitchFamily="34" charset="0"/>
              <a:buNone/>
            </a:pPr>
            <a:r>
              <a:rPr lang="en-US" b="1" dirty="0">
                <a:solidFill>
                  <a:schemeClr val="tx1">
                    <a:lumMod val="85000"/>
                    <a:lumOff val="15000"/>
                  </a:schemeClr>
                </a:solidFill>
                <a:latin typeface="Calibri" panose="020F0502020204030204" pitchFamily="34" charset="0"/>
                <a:cs typeface="Calibri" panose="020F0502020204030204" pitchFamily="34" charset="0"/>
              </a:rPr>
              <a:t>8%</a:t>
            </a:r>
          </a:p>
        </p:txBody>
      </p:sp>
      <p:sp>
        <p:nvSpPr>
          <p:cNvPr id="15" name="TextBox 14">
            <a:extLst>
              <a:ext uri="{FF2B5EF4-FFF2-40B4-BE49-F238E27FC236}">
                <a16:creationId xmlns:a16="http://schemas.microsoft.com/office/drawing/2014/main" id="{D352D576-1207-40B6-AB05-6A087C133F7C}"/>
              </a:ext>
            </a:extLst>
          </p:cNvPr>
          <p:cNvSpPr txBox="1"/>
          <p:nvPr/>
        </p:nvSpPr>
        <p:spPr>
          <a:xfrm>
            <a:off x="4936241" y="3132779"/>
            <a:ext cx="2545762" cy="369332"/>
          </a:xfrm>
          <a:prstGeom prst="rect">
            <a:avLst/>
          </a:prstGeom>
        </p:spPr>
        <p:txBody>
          <a:bodyPr wrap="none" rtlCol="0">
            <a:spAutoFit/>
          </a:bodyPr>
          <a:lstStyle/>
          <a:p>
            <a:pPr>
              <a:buFont typeface="Arial" pitchFamily="34" charset="0"/>
              <a:buNone/>
            </a:pPr>
            <a:r>
              <a:rPr lang="en-US" b="1" dirty="0">
                <a:solidFill>
                  <a:schemeClr val="tx1">
                    <a:lumMod val="85000"/>
                    <a:lumOff val="15000"/>
                  </a:schemeClr>
                </a:solidFill>
                <a:latin typeface="Calibri" panose="020F0502020204030204" pitchFamily="34" charset="0"/>
              </a:rPr>
              <a:t>Not recent transmission</a:t>
            </a:r>
            <a:r>
              <a:rPr lang="en-US" b="1" baseline="30000" dirty="0">
                <a:solidFill>
                  <a:schemeClr val="tx1">
                    <a:lumMod val="85000"/>
                    <a:lumOff val="15000"/>
                  </a:schemeClr>
                </a:solidFill>
                <a:latin typeface="Calibri" panose="020F0502020204030204" pitchFamily="34" charset="0"/>
              </a:rPr>
              <a:t>§</a:t>
            </a:r>
          </a:p>
        </p:txBody>
      </p:sp>
      <p:sp>
        <p:nvSpPr>
          <p:cNvPr id="16" name="TextBox 15">
            <a:extLst>
              <a:ext uri="{FF2B5EF4-FFF2-40B4-BE49-F238E27FC236}">
                <a16:creationId xmlns:a16="http://schemas.microsoft.com/office/drawing/2014/main" id="{9AC1CA89-F3E4-4405-B263-B944616412DE}"/>
              </a:ext>
            </a:extLst>
          </p:cNvPr>
          <p:cNvSpPr txBox="1"/>
          <p:nvPr/>
        </p:nvSpPr>
        <p:spPr>
          <a:xfrm>
            <a:off x="6582056" y="1665129"/>
            <a:ext cx="2184252" cy="369332"/>
          </a:xfrm>
          <a:prstGeom prst="rect">
            <a:avLst/>
          </a:prstGeom>
          <a:solidFill>
            <a:schemeClr val="bg1"/>
          </a:solidFill>
          <a:ln w="28575">
            <a:solidFill>
              <a:schemeClr val="accent2"/>
            </a:solidFill>
          </a:ln>
        </p:spPr>
        <p:txBody>
          <a:bodyPr wrap="none" rtlCol="0">
            <a:spAutoFit/>
          </a:bodyPr>
          <a:lstStyle/>
          <a:p>
            <a:pPr>
              <a:buFont typeface="Arial" pitchFamily="34" charset="0"/>
              <a:buNone/>
            </a:pPr>
            <a:r>
              <a:rPr lang="en-US" b="1" dirty="0">
                <a:solidFill>
                  <a:schemeClr val="tx1">
                    <a:lumMod val="85000"/>
                    <a:lumOff val="15000"/>
                  </a:schemeClr>
                </a:solidFill>
                <a:latin typeface="Calibri" panose="020F0502020204030204" pitchFamily="34" charset="0"/>
                <a:cs typeface="Calibri" panose="020F0502020204030204" pitchFamily="34" charset="0"/>
              </a:rPr>
              <a:t>Recent transmission</a:t>
            </a:r>
            <a:r>
              <a:rPr lang="en-US" b="1" baseline="30000" dirty="0">
                <a:solidFill>
                  <a:schemeClr val="tx1">
                    <a:lumMod val="85000"/>
                    <a:lumOff val="15000"/>
                  </a:schemeClr>
                </a:solidFill>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C46DC55E-A929-414A-BDA0-5AC0EDC14F66}"/>
              </a:ext>
            </a:extLst>
          </p:cNvPr>
          <p:cNvSpPr txBox="1"/>
          <p:nvPr/>
        </p:nvSpPr>
        <p:spPr>
          <a:xfrm>
            <a:off x="1601363" y="3131408"/>
            <a:ext cx="2544158" cy="369332"/>
          </a:xfrm>
          <a:prstGeom prst="rect">
            <a:avLst/>
          </a:prstGeom>
        </p:spPr>
        <p:txBody>
          <a:bodyPr wrap="none" rtlCol="0">
            <a:spAutoFit/>
          </a:bodyPr>
          <a:lstStyle/>
          <a:p>
            <a:pPr>
              <a:buFont typeface="Arial" pitchFamily="34" charset="0"/>
              <a:buNone/>
            </a:pPr>
            <a:r>
              <a:rPr lang="en-US" b="1" dirty="0">
                <a:solidFill>
                  <a:schemeClr val="tx1">
                    <a:lumMod val="85000"/>
                    <a:lumOff val="15000"/>
                  </a:schemeClr>
                </a:solidFill>
                <a:latin typeface="Calibri" panose="020F0502020204030204" pitchFamily="34" charset="0"/>
              </a:rPr>
              <a:t>Not recent transmission</a:t>
            </a:r>
            <a:r>
              <a:rPr lang="en-US" b="1" baseline="30000" dirty="0">
                <a:solidFill>
                  <a:schemeClr val="tx1">
                    <a:lumMod val="85000"/>
                    <a:lumOff val="15000"/>
                  </a:schemeClr>
                </a:solidFill>
                <a:latin typeface="Segoe UI" panose="020B0502040204020203" pitchFamily="34" charset="0"/>
                <a:cs typeface="Segoe UI" panose="020B0502040204020203" pitchFamily="34" charset="0"/>
              </a:rPr>
              <a:t>§</a:t>
            </a:r>
            <a:endParaRPr lang="en-US" b="1" baseline="30000" dirty="0">
              <a:solidFill>
                <a:schemeClr val="tx1">
                  <a:lumMod val="85000"/>
                  <a:lumOff val="15000"/>
                </a:schemeClr>
              </a:solidFill>
              <a:latin typeface="Calibri" panose="020F0502020204030204" pitchFamily="34" charset="0"/>
            </a:endParaRPr>
          </a:p>
        </p:txBody>
      </p:sp>
      <p:cxnSp>
        <p:nvCxnSpPr>
          <p:cNvPr id="3" name="Straight Connector 2">
            <a:extLst>
              <a:ext uri="{FF2B5EF4-FFF2-40B4-BE49-F238E27FC236}">
                <a16:creationId xmlns:a16="http://schemas.microsoft.com/office/drawing/2014/main" id="{64299A9A-118F-4D58-9CE4-7DE7CD20CC0E}"/>
              </a:ext>
            </a:extLst>
          </p:cNvPr>
          <p:cNvCxnSpPr>
            <a:cxnSpLocks/>
            <a:endCxn id="10" idx="3"/>
          </p:cNvCxnSpPr>
          <p:nvPr/>
        </p:nvCxnSpPr>
        <p:spPr>
          <a:xfrm flipH="1" flipV="1">
            <a:off x="2350542" y="2034461"/>
            <a:ext cx="641582" cy="1644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03848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411313-1BD8-42F9-A3AA-E2A8FBF4EF1E}"/>
              </a:ext>
            </a:extLst>
          </p:cNvPr>
          <p:cNvSpPr txBox="1">
            <a:spLocks/>
          </p:cNvSpPr>
          <p:nvPr/>
        </p:nvSpPr>
        <p:spPr>
          <a:xfrm>
            <a:off x="617385" y="71120"/>
            <a:ext cx="8194040" cy="857250"/>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400" dirty="0"/>
              <a:t>Percentage of TB Cases Estimated to be Attributed to Recent Transmission by Race/Ethnicity, United States, 2017–2020</a:t>
            </a:r>
            <a:endParaRPr lang="en-US" dirty="0"/>
          </a:p>
        </p:txBody>
      </p:sp>
      <p:sp>
        <p:nvSpPr>
          <p:cNvPr id="5" name="TextBox 4">
            <a:extLst>
              <a:ext uri="{FF2B5EF4-FFF2-40B4-BE49-F238E27FC236}">
                <a16:creationId xmlns:a16="http://schemas.microsoft.com/office/drawing/2014/main" id="{A0DE412B-4F28-4CFE-AA63-0B8F3A29FAE6}"/>
              </a:ext>
            </a:extLst>
          </p:cNvPr>
          <p:cNvSpPr txBox="1"/>
          <p:nvPr/>
        </p:nvSpPr>
        <p:spPr>
          <a:xfrm>
            <a:off x="1511159" y="826770"/>
            <a:ext cx="1706880"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2017</a:t>
            </a:r>
            <a:r>
              <a:rPr lang="en-US" sz="2000" b="1" dirty="0">
                <a:solidFill>
                  <a:schemeClr val="tx1">
                    <a:lumMod val="85000"/>
                    <a:lumOff val="15000"/>
                  </a:schemeClr>
                </a:solidFill>
                <a:latin typeface="Calibri" panose="020F0502020204030204" pitchFamily="34" charset="0"/>
                <a:cs typeface="Calibri" panose="020F0502020204030204" pitchFamily="34" charset="0"/>
              </a:rPr>
              <a:t>–</a:t>
            </a:r>
            <a:r>
              <a:rPr lang="en-US" sz="2000" b="1" dirty="0">
                <a:solidFill>
                  <a:schemeClr val="tx1">
                    <a:lumMod val="85000"/>
                    <a:lumOff val="15000"/>
                  </a:schemeClr>
                </a:solidFill>
                <a:latin typeface="Calibri" panose="020F0502020204030204" pitchFamily="34" charset="0"/>
              </a:rPr>
              <a:t>2018</a:t>
            </a:r>
          </a:p>
        </p:txBody>
      </p:sp>
      <p:sp>
        <p:nvSpPr>
          <p:cNvPr id="6" name="TextBox 5">
            <a:extLst>
              <a:ext uri="{FF2B5EF4-FFF2-40B4-BE49-F238E27FC236}">
                <a16:creationId xmlns:a16="http://schemas.microsoft.com/office/drawing/2014/main" id="{AEA9EAD5-5BE9-40AD-B6BE-33C788590CD6}"/>
              </a:ext>
            </a:extLst>
          </p:cNvPr>
          <p:cNvSpPr txBox="1"/>
          <p:nvPr/>
        </p:nvSpPr>
        <p:spPr>
          <a:xfrm>
            <a:off x="6217420" y="826770"/>
            <a:ext cx="1706880"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2019</a:t>
            </a:r>
            <a:r>
              <a:rPr lang="en-US" sz="2000" b="1" dirty="0">
                <a:solidFill>
                  <a:schemeClr val="tx1">
                    <a:lumMod val="85000"/>
                    <a:lumOff val="15000"/>
                  </a:schemeClr>
                </a:solidFill>
                <a:latin typeface="Calibri" panose="020F0502020204030204" pitchFamily="34" charset="0"/>
                <a:cs typeface="Calibri" panose="020F0502020204030204" pitchFamily="34" charset="0"/>
              </a:rPr>
              <a:t>–</a:t>
            </a:r>
            <a:r>
              <a:rPr lang="en-US" sz="2000" b="1" dirty="0">
                <a:solidFill>
                  <a:schemeClr val="tx1">
                    <a:lumMod val="85000"/>
                    <a:lumOff val="15000"/>
                  </a:schemeClr>
                </a:solidFill>
                <a:latin typeface="Calibri" panose="020F0502020204030204" pitchFamily="34" charset="0"/>
              </a:rPr>
              <a:t>2020</a:t>
            </a:r>
          </a:p>
        </p:txBody>
      </p:sp>
      <p:sp>
        <p:nvSpPr>
          <p:cNvPr id="7" name="Rectangle 6">
            <a:extLst>
              <a:ext uri="{FF2B5EF4-FFF2-40B4-BE49-F238E27FC236}">
                <a16:creationId xmlns:a16="http://schemas.microsoft.com/office/drawing/2014/main" id="{FD45158D-8B0C-441E-B7AF-8064AA788CA8}"/>
              </a:ext>
            </a:extLst>
          </p:cNvPr>
          <p:cNvSpPr/>
          <p:nvPr/>
        </p:nvSpPr>
        <p:spPr>
          <a:xfrm>
            <a:off x="3484748" y="1910440"/>
            <a:ext cx="2234464" cy="55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DD766"/>
                </a:solidFill>
                <a:latin typeface="Calibri" panose="020F0502020204030204" pitchFamily="34" charset="0"/>
                <a:cs typeface="Calibri" panose="020F0502020204030204" pitchFamily="34" charset="0"/>
              </a:rPr>
              <a:t>Native Hawaiian/ Other Pacific Islander</a:t>
            </a:r>
          </a:p>
        </p:txBody>
      </p:sp>
      <p:sp>
        <p:nvSpPr>
          <p:cNvPr id="8" name="Rectangle 7">
            <a:extLst>
              <a:ext uri="{FF2B5EF4-FFF2-40B4-BE49-F238E27FC236}">
                <a16:creationId xmlns:a16="http://schemas.microsoft.com/office/drawing/2014/main" id="{0C461689-1246-4178-8873-9418BFC0CF6F}"/>
              </a:ext>
            </a:extLst>
          </p:cNvPr>
          <p:cNvSpPr/>
          <p:nvPr/>
        </p:nvSpPr>
        <p:spPr>
          <a:xfrm>
            <a:off x="3646126" y="1270185"/>
            <a:ext cx="1902981" cy="600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C860"/>
                </a:solidFill>
                <a:latin typeface="Calibri" panose="020F0502020204030204" pitchFamily="34" charset="0"/>
                <a:cs typeface="Calibri" panose="020F0502020204030204" pitchFamily="34" charset="0"/>
              </a:rPr>
              <a:t>American Indian/ Alaska Native</a:t>
            </a:r>
          </a:p>
        </p:txBody>
      </p:sp>
      <p:sp>
        <p:nvSpPr>
          <p:cNvPr id="9" name="Rectangle 8">
            <a:extLst>
              <a:ext uri="{FF2B5EF4-FFF2-40B4-BE49-F238E27FC236}">
                <a16:creationId xmlns:a16="http://schemas.microsoft.com/office/drawing/2014/main" id="{C3DC677E-7608-4DE5-BED6-59BB32378F5A}"/>
              </a:ext>
            </a:extLst>
          </p:cNvPr>
          <p:cNvSpPr/>
          <p:nvPr/>
        </p:nvSpPr>
        <p:spPr>
          <a:xfrm>
            <a:off x="3646126" y="3289988"/>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10" name="Rectangle 9">
            <a:extLst>
              <a:ext uri="{FF2B5EF4-FFF2-40B4-BE49-F238E27FC236}">
                <a16:creationId xmlns:a16="http://schemas.microsoft.com/office/drawing/2014/main" id="{560803A1-7624-4CCD-BE51-149D8B1F676D}"/>
              </a:ext>
            </a:extLst>
          </p:cNvPr>
          <p:cNvSpPr/>
          <p:nvPr/>
        </p:nvSpPr>
        <p:spPr>
          <a:xfrm>
            <a:off x="3646126" y="3883847"/>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1" name="Rectangle 10">
            <a:extLst>
              <a:ext uri="{FF2B5EF4-FFF2-40B4-BE49-F238E27FC236}">
                <a16:creationId xmlns:a16="http://schemas.microsoft.com/office/drawing/2014/main" id="{99631500-1579-4466-B19B-430329B7C6B8}"/>
              </a:ext>
            </a:extLst>
          </p:cNvPr>
          <p:cNvSpPr/>
          <p:nvPr/>
        </p:nvSpPr>
        <p:spPr>
          <a:xfrm>
            <a:off x="3646126" y="2543625"/>
            <a:ext cx="1902981" cy="5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Black/African American</a:t>
            </a:r>
          </a:p>
        </p:txBody>
      </p:sp>
      <p:sp>
        <p:nvSpPr>
          <p:cNvPr id="12" name="Rectangle 11">
            <a:extLst>
              <a:ext uri="{FF2B5EF4-FFF2-40B4-BE49-F238E27FC236}">
                <a16:creationId xmlns:a16="http://schemas.microsoft.com/office/drawing/2014/main" id="{11040EC0-EB4C-4691-AECB-7A7C9A622EE7}"/>
              </a:ext>
            </a:extLst>
          </p:cNvPr>
          <p:cNvSpPr/>
          <p:nvPr/>
        </p:nvSpPr>
        <p:spPr>
          <a:xfrm>
            <a:off x="3646126" y="4584790"/>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aphicFrame>
        <p:nvGraphicFramePr>
          <p:cNvPr id="13" name="Chart 12">
            <a:extLst>
              <a:ext uri="{FF2B5EF4-FFF2-40B4-BE49-F238E27FC236}">
                <a16:creationId xmlns:a16="http://schemas.microsoft.com/office/drawing/2014/main" id="{7D2C3563-18FB-43C1-AC32-208CE2724207}"/>
              </a:ext>
            </a:extLst>
          </p:cNvPr>
          <p:cNvGraphicFramePr/>
          <p:nvPr>
            <p:extLst>
              <p:ext uri="{D42A27DB-BD31-4B8C-83A1-F6EECF244321}">
                <p14:modId xmlns:p14="http://schemas.microsoft.com/office/powerpoint/2010/main" val="2497007151"/>
              </p:ext>
            </p:extLst>
          </p:nvPr>
        </p:nvGraphicFramePr>
        <p:xfrm>
          <a:off x="103540" y="1187148"/>
          <a:ext cx="3577671" cy="3956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9643107-EFA2-4DE7-A23E-B1139A06A7FA}"/>
              </a:ext>
            </a:extLst>
          </p:cNvPr>
          <p:cNvGraphicFramePr/>
          <p:nvPr>
            <p:extLst>
              <p:ext uri="{D42A27DB-BD31-4B8C-83A1-F6EECF244321}">
                <p14:modId xmlns:p14="http://schemas.microsoft.com/office/powerpoint/2010/main" val="2439155067"/>
              </p:ext>
            </p:extLst>
          </p:nvPr>
        </p:nvGraphicFramePr>
        <p:xfrm>
          <a:off x="5535064" y="1140160"/>
          <a:ext cx="3711633" cy="40033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3709480"/>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3AA6CE-9B97-4893-B158-620513C48E87}"/>
              </a:ext>
            </a:extLst>
          </p:cNvPr>
          <p:cNvSpPr>
            <a:spLocks noGrp="1"/>
          </p:cNvSpPr>
          <p:nvPr>
            <p:ph type="title"/>
          </p:nvPr>
        </p:nvSpPr>
        <p:spPr>
          <a:xfrm>
            <a:off x="372975" y="71120"/>
            <a:ext cx="8517970" cy="857250"/>
          </a:xfrm>
        </p:spPr>
        <p:txBody>
          <a:bodyPr/>
          <a:lstStyle/>
          <a:p>
            <a:r>
              <a:rPr kumimoji="0" lang="en-US" sz="2400" b="1" i="0" u="none" strike="noStrike" kern="1200" cap="none" spc="0" normalizeH="0" baseline="0" noProof="0" dirty="0">
                <a:ln>
                  <a:noFill/>
                </a:ln>
                <a:solidFill>
                  <a:srgbClr val="00788A"/>
                </a:solidFill>
                <a:effectLst/>
                <a:uLnTx/>
                <a:uFillTx/>
                <a:latin typeface="Calibri" pitchFamily="34" charset="0"/>
                <a:ea typeface="+mj-ea"/>
                <a:cs typeface="+mj-cs"/>
              </a:rPr>
              <a:t>Percentage of TB Cases Estimated to be Attributed to Extensive Recent Transmission by Race/Ethnicity, United States, 2017–2020</a:t>
            </a:r>
            <a:endParaRPr lang="en-US" dirty="0"/>
          </a:p>
        </p:txBody>
      </p:sp>
      <p:sp>
        <p:nvSpPr>
          <p:cNvPr id="5" name="TextBox 4">
            <a:extLst>
              <a:ext uri="{FF2B5EF4-FFF2-40B4-BE49-F238E27FC236}">
                <a16:creationId xmlns:a16="http://schemas.microsoft.com/office/drawing/2014/main" id="{CCA4EA8F-A527-430C-8D37-EA5395F89B10}"/>
              </a:ext>
            </a:extLst>
          </p:cNvPr>
          <p:cNvSpPr txBox="1"/>
          <p:nvPr/>
        </p:nvSpPr>
        <p:spPr>
          <a:xfrm>
            <a:off x="1518654" y="826770"/>
            <a:ext cx="1706880"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2017</a:t>
            </a:r>
            <a:r>
              <a:rPr lang="en-US" sz="2000" b="1" dirty="0">
                <a:solidFill>
                  <a:schemeClr val="tx1">
                    <a:lumMod val="85000"/>
                    <a:lumOff val="15000"/>
                  </a:schemeClr>
                </a:solidFill>
                <a:latin typeface="Calibri" panose="020F0502020204030204" pitchFamily="34" charset="0"/>
                <a:cs typeface="Calibri" panose="020F0502020204030204" pitchFamily="34" charset="0"/>
              </a:rPr>
              <a:t>–</a:t>
            </a:r>
            <a:r>
              <a:rPr lang="en-US" sz="2000" b="1" dirty="0">
                <a:solidFill>
                  <a:schemeClr val="tx1">
                    <a:lumMod val="85000"/>
                    <a:lumOff val="15000"/>
                  </a:schemeClr>
                </a:solidFill>
                <a:latin typeface="Calibri" panose="020F0502020204030204" pitchFamily="34" charset="0"/>
              </a:rPr>
              <a:t>2018</a:t>
            </a:r>
          </a:p>
        </p:txBody>
      </p:sp>
      <p:sp>
        <p:nvSpPr>
          <p:cNvPr id="6" name="TextBox 5">
            <a:extLst>
              <a:ext uri="{FF2B5EF4-FFF2-40B4-BE49-F238E27FC236}">
                <a16:creationId xmlns:a16="http://schemas.microsoft.com/office/drawing/2014/main" id="{5C2D328D-6688-48F8-A72C-448C537E6C19}"/>
              </a:ext>
            </a:extLst>
          </p:cNvPr>
          <p:cNvSpPr txBox="1"/>
          <p:nvPr/>
        </p:nvSpPr>
        <p:spPr>
          <a:xfrm>
            <a:off x="6224915" y="826770"/>
            <a:ext cx="1706880" cy="400110"/>
          </a:xfrm>
          <a:prstGeom prst="rect">
            <a:avLst/>
          </a:prstGeom>
        </p:spPr>
        <p:txBody>
          <a:bodyPr wrap="square" rtlCol="0">
            <a:spAutoFit/>
          </a:bodyPr>
          <a:lstStyle/>
          <a:p>
            <a:pPr algn="ctr">
              <a:buFont typeface="Arial" pitchFamily="34" charset="0"/>
              <a:buNone/>
            </a:pPr>
            <a:r>
              <a:rPr lang="en-US" sz="2000" b="1" dirty="0">
                <a:solidFill>
                  <a:schemeClr val="tx1">
                    <a:lumMod val="85000"/>
                    <a:lumOff val="15000"/>
                  </a:schemeClr>
                </a:solidFill>
                <a:latin typeface="Calibri" panose="020F0502020204030204" pitchFamily="34" charset="0"/>
              </a:rPr>
              <a:t>2019</a:t>
            </a:r>
            <a:r>
              <a:rPr lang="en-US" sz="2000" b="1" dirty="0">
                <a:solidFill>
                  <a:schemeClr val="tx1">
                    <a:lumMod val="85000"/>
                    <a:lumOff val="15000"/>
                  </a:schemeClr>
                </a:solidFill>
                <a:latin typeface="Calibri" panose="020F0502020204030204" pitchFamily="34" charset="0"/>
                <a:cs typeface="Calibri" panose="020F0502020204030204" pitchFamily="34" charset="0"/>
              </a:rPr>
              <a:t>–</a:t>
            </a:r>
            <a:r>
              <a:rPr lang="en-US" sz="2000" b="1" dirty="0">
                <a:solidFill>
                  <a:schemeClr val="tx1">
                    <a:lumMod val="85000"/>
                    <a:lumOff val="15000"/>
                  </a:schemeClr>
                </a:solidFill>
                <a:latin typeface="Calibri" panose="020F0502020204030204" pitchFamily="34" charset="0"/>
              </a:rPr>
              <a:t>2020</a:t>
            </a:r>
          </a:p>
        </p:txBody>
      </p:sp>
      <p:sp>
        <p:nvSpPr>
          <p:cNvPr id="7" name="Rectangle 6">
            <a:extLst>
              <a:ext uri="{FF2B5EF4-FFF2-40B4-BE49-F238E27FC236}">
                <a16:creationId xmlns:a16="http://schemas.microsoft.com/office/drawing/2014/main" id="{108B113D-9461-4623-933F-72EDA7C38125}"/>
              </a:ext>
            </a:extLst>
          </p:cNvPr>
          <p:cNvSpPr/>
          <p:nvPr/>
        </p:nvSpPr>
        <p:spPr>
          <a:xfrm>
            <a:off x="3653621" y="1270185"/>
            <a:ext cx="1902981" cy="600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C860"/>
                </a:solidFill>
                <a:latin typeface="Calibri" panose="020F0502020204030204" pitchFamily="34" charset="0"/>
                <a:cs typeface="Calibri" panose="020F0502020204030204" pitchFamily="34" charset="0"/>
              </a:rPr>
              <a:t>American Indian/ Alaska Native</a:t>
            </a:r>
          </a:p>
        </p:txBody>
      </p:sp>
      <p:sp>
        <p:nvSpPr>
          <p:cNvPr id="8" name="Rectangle 7">
            <a:extLst>
              <a:ext uri="{FF2B5EF4-FFF2-40B4-BE49-F238E27FC236}">
                <a16:creationId xmlns:a16="http://schemas.microsoft.com/office/drawing/2014/main" id="{D762A019-1312-46AF-AD82-D152CB39706F}"/>
              </a:ext>
            </a:extLst>
          </p:cNvPr>
          <p:cNvSpPr/>
          <p:nvPr/>
        </p:nvSpPr>
        <p:spPr>
          <a:xfrm>
            <a:off x="3653621" y="3289988"/>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2474"/>
                </a:solidFill>
                <a:latin typeface="Calibri" panose="020F0502020204030204" pitchFamily="34" charset="0"/>
                <a:cs typeface="Calibri" panose="020F0502020204030204" pitchFamily="34" charset="0"/>
              </a:rPr>
              <a:t>White</a:t>
            </a:r>
          </a:p>
        </p:txBody>
      </p:sp>
      <p:sp>
        <p:nvSpPr>
          <p:cNvPr id="9" name="Rectangle 8">
            <a:extLst>
              <a:ext uri="{FF2B5EF4-FFF2-40B4-BE49-F238E27FC236}">
                <a16:creationId xmlns:a16="http://schemas.microsoft.com/office/drawing/2014/main" id="{49AED2C3-71F1-4723-A472-D22CDBB883C7}"/>
              </a:ext>
            </a:extLst>
          </p:cNvPr>
          <p:cNvSpPr/>
          <p:nvPr/>
        </p:nvSpPr>
        <p:spPr>
          <a:xfrm>
            <a:off x="3653621" y="3883847"/>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59393"/>
                </a:solidFill>
                <a:latin typeface="Calibri" panose="020F0502020204030204" pitchFamily="34" charset="0"/>
                <a:cs typeface="Calibri" panose="020F0502020204030204" pitchFamily="34" charset="0"/>
              </a:rPr>
              <a:t>Hispanic/Latino</a:t>
            </a:r>
          </a:p>
        </p:txBody>
      </p:sp>
      <p:sp>
        <p:nvSpPr>
          <p:cNvPr id="10" name="Rectangle 9">
            <a:extLst>
              <a:ext uri="{FF2B5EF4-FFF2-40B4-BE49-F238E27FC236}">
                <a16:creationId xmlns:a16="http://schemas.microsoft.com/office/drawing/2014/main" id="{360FC3BF-A198-4C9F-B877-88F07EA14525}"/>
              </a:ext>
            </a:extLst>
          </p:cNvPr>
          <p:cNvSpPr/>
          <p:nvPr/>
        </p:nvSpPr>
        <p:spPr>
          <a:xfrm>
            <a:off x="3653621" y="2543625"/>
            <a:ext cx="1902981" cy="5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A865A"/>
                </a:solidFill>
                <a:latin typeface="Calibri" panose="020F0502020204030204" pitchFamily="34" charset="0"/>
                <a:cs typeface="Calibri" panose="020F0502020204030204" pitchFamily="34" charset="0"/>
              </a:rPr>
              <a:t>Black/African American</a:t>
            </a:r>
          </a:p>
        </p:txBody>
      </p:sp>
      <p:sp>
        <p:nvSpPr>
          <p:cNvPr id="11" name="Rectangle 10">
            <a:extLst>
              <a:ext uri="{FF2B5EF4-FFF2-40B4-BE49-F238E27FC236}">
                <a16:creationId xmlns:a16="http://schemas.microsoft.com/office/drawing/2014/main" id="{68DC135C-A3E8-4A55-B8A0-9D7FBEEE7864}"/>
              </a:ext>
            </a:extLst>
          </p:cNvPr>
          <p:cNvSpPr/>
          <p:nvPr/>
        </p:nvSpPr>
        <p:spPr>
          <a:xfrm>
            <a:off x="3653621" y="4584790"/>
            <a:ext cx="1902981"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BA9FF"/>
                </a:solidFill>
                <a:latin typeface="Calibri" panose="020F0502020204030204" pitchFamily="34" charset="0"/>
                <a:cs typeface="Calibri" panose="020F0502020204030204" pitchFamily="34" charset="0"/>
              </a:rPr>
              <a:t>Asian</a:t>
            </a:r>
          </a:p>
        </p:txBody>
      </p:sp>
      <p:graphicFrame>
        <p:nvGraphicFramePr>
          <p:cNvPr id="12" name="Chart 11">
            <a:extLst>
              <a:ext uri="{FF2B5EF4-FFF2-40B4-BE49-F238E27FC236}">
                <a16:creationId xmlns:a16="http://schemas.microsoft.com/office/drawing/2014/main" id="{45C30866-6E6D-4EE0-9B0A-DE0A0C7B7DCC}"/>
              </a:ext>
            </a:extLst>
          </p:cNvPr>
          <p:cNvGraphicFramePr/>
          <p:nvPr>
            <p:extLst>
              <p:ext uri="{D42A27DB-BD31-4B8C-83A1-F6EECF244321}">
                <p14:modId xmlns:p14="http://schemas.microsoft.com/office/powerpoint/2010/main" val="1375297336"/>
              </p:ext>
            </p:extLst>
          </p:nvPr>
        </p:nvGraphicFramePr>
        <p:xfrm>
          <a:off x="106885" y="1187148"/>
          <a:ext cx="3577671" cy="3956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46769E4A-C7D1-446E-9D73-91F165D528E4}"/>
              </a:ext>
            </a:extLst>
          </p:cNvPr>
          <p:cNvGraphicFramePr/>
          <p:nvPr>
            <p:extLst>
              <p:ext uri="{D42A27DB-BD31-4B8C-83A1-F6EECF244321}">
                <p14:modId xmlns:p14="http://schemas.microsoft.com/office/powerpoint/2010/main" val="4272496961"/>
              </p:ext>
            </p:extLst>
          </p:nvPr>
        </p:nvGraphicFramePr>
        <p:xfrm>
          <a:off x="5534395" y="1140160"/>
          <a:ext cx="3711633" cy="400334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C3E10555-70D4-4383-A857-2126A4752646}"/>
              </a:ext>
            </a:extLst>
          </p:cNvPr>
          <p:cNvSpPr/>
          <p:nvPr/>
        </p:nvSpPr>
        <p:spPr>
          <a:xfrm>
            <a:off x="3492243" y="1910440"/>
            <a:ext cx="2234464" cy="55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DD766"/>
                </a:solidFill>
                <a:latin typeface="Calibri" panose="020F0502020204030204" pitchFamily="34" charset="0"/>
                <a:cs typeface="Calibri" panose="020F0502020204030204" pitchFamily="34" charset="0"/>
              </a:rPr>
              <a:t>Native Hawaiian/ Other Pacific Islander</a:t>
            </a:r>
          </a:p>
        </p:txBody>
      </p:sp>
    </p:spTree>
    <p:extLst>
      <p:ext uri="{BB962C8B-B14F-4D97-AF65-F5344CB8AC3E}">
        <p14:creationId xmlns:p14="http://schemas.microsoft.com/office/powerpoint/2010/main" val="3418873558"/>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5" y="415675"/>
            <a:ext cx="8448261" cy="2554545"/>
          </a:xfrm>
          <a:prstGeom prst="rect">
            <a:avLst/>
          </a:prstGeom>
          <a:noFill/>
        </p:spPr>
        <p:txBody>
          <a:bodyPr wrap="square" rtlCol="0">
            <a:spAutoFit/>
          </a:bodyPr>
          <a:lstStyle/>
          <a:p>
            <a:r>
              <a:rPr lang="en-US" sz="1600" b="1" dirty="0">
                <a:solidFill>
                  <a:srgbClr val="000000"/>
                </a:solidFill>
                <a:latin typeface="Calibri" panose="020F0502020204030204" pitchFamily="34" charset="0"/>
              </a:rPr>
              <a:t>Division of Tuberculosis Elimination </a:t>
            </a:r>
          </a:p>
          <a:p>
            <a:r>
              <a:rPr lang="en-US" sz="1600" dirty="0">
                <a:solidFill>
                  <a:srgbClr val="000000"/>
                </a:solidFill>
                <a:latin typeface="Calibri" panose="020F0502020204030204" pitchFamily="34" charset="0"/>
              </a:rPr>
              <a:t>National Center for HIV, Viral Hepatitis, STD, and TB Prevention</a:t>
            </a:r>
          </a:p>
          <a:p>
            <a:r>
              <a:rPr lang="en-US" sz="1600" dirty="0">
                <a:solidFill>
                  <a:srgbClr val="000000"/>
                </a:solidFill>
                <a:latin typeface="Calibri" panose="020F0502020204030204" pitchFamily="34" charset="0"/>
              </a:rPr>
              <a:t>Centers for Disease Control and Prevention </a:t>
            </a:r>
          </a:p>
          <a:p>
            <a:r>
              <a:rPr lang="en-US" sz="1600" dirty="0">
                <a:solidFill>
                  <a:srgbClr val="000000"/>
                </a:solidFill>
                <a:latin typeface="Calibri" panose="020F0502020204030204" pitchFamily="34" charset="0"/>
              </a:rPr>
              <a:t>1600 Clifton Road NE, US 12-4</a:t>
            </a:r>
          </a:p>
          <a:p>
            <a:r>
              <a:rPr lang="en-US" sz="1600" dirty="0">
                <a:solidFill>
                  <a:srgbClr val="000000"/>
                </a:solidFill>
                <a:latin typeface="Calibri" panose="020F0502020204030204" pitchFamily="34" charset="0"/>
              </a:rPr>
              <a:t>Atlanta, GA 30329</a:t>
            </a:r>
          </a:p>
          <a:p>
            <a:r>
              <a:rPr lang="en-US" sz="1600" dirty="0">
                <a:solidFill>
                  <a:srgbClr val="000000"/>
                </a:solidFill>
                <a:latin typeface="Calibri" panose="020F0502020204030204" pitchFamily="34" charset="0"/>
              </a:rPr>
              <a:t>Phone: 404-639-8120</a:t>
            </a:r>
          </a:p>
          <a:p>
            <a:r>
              <a:rPr lang="en-US" sz="1600" dirty="0">
                <a:solidFill>
                  <a:srgbClr val="000000"/>
                </a:solidFill>
                <a:latin typeface="Calibri" panose="020F0502020204030204" pitchFamily="34" charset="0"/>
              </a:rPr>
              <a:t>Internet Address: </a:t>
            </a:r>
            <a:r>
              <a:rPr lang="en-US" sz="1600" dirty="0">
                <a:solidFill>
                  <a:srgbClr val="000000"/>
                </a:solidFill>
                <a:latin typeface="Calibri" panose="020F0502020204030204" pitchFamily="34" charset="0"/>
                <a:hlinkClick r:id="rId3"/>
              </a:rPr>
              <a:t>http://www.cdc.gov/tb/</a:t>
            </a:r>
            <a:endParaRPr lang="en-US" sz="1600" dirty="0">
              <a:solidFill>
                <a:srgbClr val="000000"/>
              </a:solidFill>
              <a:latin typeface="Calibri" panose="020F0502020204030204" pitchFamily="34" charset="0"/>
            </a:endParaRPr>
          </a:p>
          <a:p>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endParaRPr lang="en-US" sz="1600"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a:spLocks/>
          </p:cNvSpPr>
          <p:nvPr/>
        </p:nvSpPr>
        <p:spPr bwMode="auto">
          <a:xfrm>
            <a:off x="1581569" y="1868390"/>
            <a:ext cx="965200" cy="1541462"/>
          </a:xfrm>
          <a:custGeom>
            <a:avLst/>
            <a:gdLst/>
            <a:ahLst/>
            <a:cxnLst>
              <a:cxn ang="0">
                <a:pos x="47" y="0"/>
              </a:cxn>
              <a:cxn ang="0">
                <a:pos x="333" y="58"/>
              </a:cxn>
              <a:cxn ang="0">
                <a:pos x="271" y="341"/>
              </a:cxn>
              <a:cxn ang="0">
                <a:pos x="592" y="773"/>
              </a:cxn>
              <a:cxn ang="0">
                <a:pos x="622" y="827"/>
              </a:cxn>
              <a:cxn ang="0">
                <a:pos x="591" y="854"/>
              </a:cxn>
              <a:cxn ang="0">
                <a:pos x="571" y="902"/>
              </a:cxn>
              <a:cxn ang="0">
                <a:pos x="552" y="930"/>
              </a:cxn>
              <a:cxn ang="0">
                <a:pos x="572" y="955"/>
              </a:cxn>
              <a:cxn ang="0">
                <a:pos x="539" y="963"/>
              </a:cxn>
              <a:cxn ang="0">
                <a:pos x="350" y="957"/>
              </a:cxn>
              <a:cxn ang="0">
                <a:pos x="338" y="901"/>
              </a:cxn>
              <a:cxn ang="0">
                <a:pos x="305" y="859"/>
              </a:cxn>
              <a:cxn ang="0">
                <a:pos x="281" y="845"/>
              </a:cxn>
              <a:cxn ang="0">
                <a:pos x="275" y="815"/>
              </a:cxn>
              <a:cxn ang="0">
                <a:pos x="255" y="799"/>
              </a:cxn>
              <a:cxn ang="0">
                <a:pos x="235" y="779"/>
              </a:cxn>
              <a:cxn ang="0">
                <a:pos x="228" y="757"/>
              </a:cxn>
              <a:cxn ang="0">
                <a:pos x="210" y="742"/>
              </a:cxn>
              <a:cxn ang="0">
                <a:pos x="180" y="750"/>
              </a:cxn>
              <a:cxn ang="0">
                <a:pos x="147" y="738"/>
              </a:cxn>
              <a:cxn ang="0">
                <a:pos x="147" y="726"/>
              </a:cxn>
              <a:cxn ang="0">
                <a:pos x="146" y="700"/>
              </a:cxn>
              <a:cxn ang="0">
                <a:pos x="132" y="670"/>
              </a:cxn>
              <a:cxn ang="0">
                <a:pos x="131" y="646"/>
              </a:cxn>
              <a:cxn ang="0">
                <a:pos x="116" y="625"/>
              </a:cxn>
              <a:cxn ang="0">
                <a:pos x="120" y="605"/>
              </a:cxn>
              <a:cxn ang="0">
                <a:pos x="79" y="556"/>
              </a:cxn>
              <a:cxn ang="0">
                <a:pos x="79" y="528"/>
              </a:cxn>
              <a:cxn ang="0">
                <a:pos x="101" y="517"/>
              </a:cxn>
              <a:cxn ang="0">
                <a:pos x="101" y="500"/>
              </a:cxn>
              <a:cxn ang="0">
                <a:pos x="79" y="494"/>
              </a:cxn>
              <a:cxn ang="0">
                <a:pos x="70" y="468"/>
              </a:cxn>
              <a:cxn ang="0">
                <a:pos x="59" y="421"/>
              </a:cxn>
              <a:cxn ang="0">
                <a:pos x="90" y="447"/>
              </a:cxn>
              <a:cxn ang="0">
                <a:pos x="78" y="413"/>
              </a:cxn>
              <a:cxn ang="0">
                <a:pos x="101" y="413"/>
              </a:cxn>
              <a:cxn ang="0">
                <a:pos x="101" y="389"/>
              </a:cxn>
              <a:cxn ang="0">
                <a:pos x="78" y="373"/>
              </a:cxn>
              <a:cxn ang="0">
                <a:pos x="67" y="396"/>
              </a:cxn>
              <a:cxn ang="0">
                <a:pos x="47" y="388"/>
              </a:cxn>
              <a:cxn ang="0">
                <a:pos x="7" y="280"/>
              </a:cxn>
              <a:cxn ang="0">
                <a:pos x="18" y="203"/>
              </a:cxn>
              <a:cxn ang="0">
                <a:pos x="0" y="159"/>
              </a:cxn>
              <a:cxn ang="0">
                <a:pos x="9" y="126"/>
              </a:cxn>
              <a:cxn ang="0">
                <a:pos x="29" y="119"/>
              </a:cxn>
              <a:cxn ang="0">
                <a:pos x="47" y="66"/>
              </a:cxn>
              <a:cxn ang="0">
                <a:pos x="47" y="0"/>
              </a:cxn>
            </a:cxnLst>
            <a:rect l="0" t="0" r="r" b="b"/>
            <a:pathLst>
              <a:path w="622" h="963">
                <a:moveTo>
                  <a:pt x="47" y="0"/>
                </a:moveTo>
                <a:lnTo>
                  <a:pt x="333" y="58"/>
                </a:lnTo>
                <a:lnTo>
                  <a:pt x="271" y="341"/>
                </a:lnTo>
                <a:lnTo>
                  <a:pt x="592" y="773"/>
                </a:lnTo>
                <a:lnTo>
                  <a:pt x="622" y="827"/>
                </a:lnTo>
                <a:lnTo>
                  <a:pt x="591" y="854"/>
                </a:lnTo>
                <a:lnTo>
                  <a:pt x="571" y="902"/>
                </a:lnTo>
                <a:lnTo>
                  <a:pt x="552" y="930"/>
                </a:lnTo>
                <a:lnTo>
                  <a:pt x="572" y="955"/>
                </a:lnTo>
                <a:lnTo>
                  <a:pt x="539" y="963"/>
                </a:lnTo>
                <a:lnTo>
                  <a:pt x="350" y="957"/>
                </a:lnTo>
                <a:lnTo>
                  <a:pt x="338" y="901"/>
                </a:lnTo>
                <a:lnTo>
                  <a:pt x="305" y="859"/>
                </a:lnTo>
                <a:lnTo>
                  <a:pt x="281" y="845"/>
                </a:lnTo>
                <a:lnTo>
                  <a:pt x="275" y="815"/>
                </a:lnTo>
                <a:lnTo>
                  <a:pt x="255" y="799"/>
                </a:lnTo>
                <a:lnTo>
                  <a:pt x="235" y="779"/>
                </a:lnTo>
                <a:lnTo>
                  <a:pt x="228" y="757"/>
                </a:lnTo>
                <a:lnTo>
                  <a:pt x="210" y="742"/>
                </a:lnTo>
                <a:lnTo>
                  <a:pt x="180" y="750"/>
                </a:lnTo>
                <a:lnTo>
                  <a:pt x="147" y="738"/>
                </a:lnTo>
                <a:lnTo>
                  <a:pt x="147" y="726"/>
                </a:lnTo>
                <a:lnTo>
                  <a:pt x="146" y="700"/>
                </a:lnTo>
                <a:lnTo>
                  <a:pt x="132" y="670"/>
                </a:lnTo>
                <a:lnTo>
                  <a:pt x="131" y="646"/>
                </a:lnTo>
                <a:lnTo>
                  <a:pt x="116" y="625"/>
                </a:lnTo>
                <a:lnTo>
                  <a:pt x="120" y="605"/>
                </a:lnTo>
                <a:lnTo>
                  <a:pt x="79" y="556"/>
                </a:lnTo>
                <a:lnTo>
                  <a:pt x="79" y="528"/>
                </a:lnTo>
                <a:lnTo>
                  <a:pt x="101" y="517"/>
                </a:lnTo>
                <a:lnTo>
                  <a:pt x="101" y="500"/>
                </a:lnTo>
                <a:lnTo>
                  <a:pt x="79" y="494"/>
                </a:lnTo>
                <a:lnTo>
                  <a:pt x="70" y="468"/>
                </a:lnTo>
                <a:lnTo>
                  <a:pt x="59" y="421"/>
                </a:lnTo>
                <a:lnTo>
                  <a:pt x="90" y="447"/>
                </a:lnTo>
                <a:lnTo>
                  <a:pt x="78" y="413"/>
                </a:lnTo>
                <a:lnTo>
                  <a:pt x="101" y="413"/>
                </a:lnTo>
                <a:lnTo>
                  <a:pt x="101" y="389"/>
                </a:lnTo>
                <a:lnTo>
                  <a:pt x="78" y="373"/>
                </a:lnTo>
                <a:lnTo>
                  <a:pt x="67" y="396"/>
                </a:lnTo>
                <a:lnTo>
                  <a:pt x="47" y="388"/>
                </a:lnTo>
                <a:lnTo>
                  <a:pt x="7" y="280"/>
                </a:lnTo>
                <a:lnTo>
                  <a:pt x="18" y="203"/>
                </a:lnTo>
                <a:lnTo>
                  <a:pt x="0" y="159"/>
                </a:lnTo>
                <a:lnTo>
                  <a:pt x="9" y="126"/>
                </a:lnTo>
                <a:lnTo>
                  <a:pt x="29" y="119"/>
                </a:lnTo>
                <a:lnTo>
                  <a:pt x="47" y="66"/>
                </a:lnTo>
                <a:lnTo>
                  <a:pt x="47" y="0"/>
                </a:lnTo>
                <a:close/>
              </a:path>
            </a:pathLst>
          </a:custGeom>
          <a:solidFill>
            <a:srgbClr val="2B5B84"/>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6" name="Picture 85" descr="A red balloon on a stand&#10;&#10;Description automatically generated with low confidence">
            <a:extLst>
              <a:ext uri="{FF2B5EF4-FFF2-40B4-BE49-F238E27FC236}">
                <a16:creationId xmlns:a16="http://schemas.microsoft.com/office/drawing/2014/main" id="{1BD11E35-C4A2-48F5-BB66-27C764D43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82629" y="2191087"/>
            <a:ext cx="362489" cy="483318"/>
          </a:xfrm>
          <a:prstGeom prst="rect">
            <a:avLst/>
          </a:prstGeom>
        </p:spPr>
      </p:pic>
      <p:sp>
        <p:nvSpPr>
          <p:cNvPr id="2" name="Title 1"/>
          <p:cNvSpPr>
            <a:spLocks noGrp="1"/>
          </p:cNvSpPr>
          <p:nvPr>
            <p:ph type="title"/>
          </p:nvPr>
        </p:nvSpPr>
        <p:spPr>
          <a:xfrm>
            <a:off x="433806" y="315280"/>
            <a:ext cx="8015454" cy="581386"/>
          </a:xfrm>
        </p:spPr>
        <p:txBody>
          <a:bodyPr/>
          <a:lstStyle/>
          <a:p>
            <a:pPr algn="ctr"/>
            <a:r>
              <a:rPr lang="en-US" dirty="0">
                <a:latin typeface="Calibri"/>
                <a:cs typeface="Calibri"/>
              </a:rPr>
              <a:t>Top 10 TB Incidence Rates by Metropolitan Statistical Areas (MSAs), United States, 2020</a:t>
            </a:r>
            <a:endParaRPr lang="en-US" dirty="0"/>
          </a:p>
        </p:txBody>
      </p:sp>
      <p:grpSp>
        <p:nvGrpSpPr>
          <p:cNvPr id="6" name="Group 4"/>
          <p:cNvGrpSpPr>
            <a:grpSpLocks/>
          </p:cNvGrpSpPr>
          <p:nvPr/>
        </p:nvGrpSpPr>
        <p:grpSpPr bwMode="auto">
          <a:xfrm>
            <a:off x="2591638" y="4139470"/>
            <a:ext cx="877887" cy="585786"/>
            <a:chOff x="1547" y="3474"/>
            <a:chExt cx="767" cy="591"/>
          </a:xfrm>
          <a:solidFill>
            <a:srgbClr val="2B5B84"/>
          </a:solidFill>
        </p:grpSpPr>
        <p:grpSp>
          <p:nvGrpSpPr>
            <p:cNvPr id="7" name="Group 5"/>
            <p:cNvGrpSpPr>
              <a:grpSpLocks/>
            </p:cNvGrpSpPr>
            <p:nvPr/>
          </p:nvGrpSpPr>
          <p:grpSpPr bwMode="auto">
            <a:xfrm>
              <a:off x="1547" y="3474"/>
              <a:ext cx="767" cy="591"/>
              <a:chOff x="1547" y="3474"/>
              <a:chExt cx="767" cy="591"/>
            </a:xfrm>
            <a:grpFill/>
          </p:grpSpPr>
          <p:sp>
            <p:nvSpPr>
              <p:cNvPr id="9" name="Freeform 6"/>
              <p:cNvSpPr>
                <a:spLocks/>
              </p:cNvSpPr>
              <p:nvPr/>
            </p:nvSpPr>
            <p:spPr bwMode="auto">
              <a:xfrm>
                <a:off x="1547" y="3549"/>
                <a:ext cx="59" cy="85"/>
              </a:xfrm>
              <a:custGeom>
                <a:avLst/>
                <a:gdLst/>
                <a:ahLst/>
                <a:cxnLst>
                  <a:cxn ang="0">
                    <a:pos x="0" y="85"/>
                  </a:cxn>
                  <a:cxn ang="0">
                    <a:pos x="0" y="60"/>
                  </a:cxn>
                  <a:cxn ang="0">
                    <a:pos x="33" y="0"/>
                  </a:cxn>
                  <a:cxn ang="0">
                    <a:pos x="59" y="17"/>
                  </a:cxn>
                  <a:cxn ang="0">
                    <a:pos x="31" y="85"/>
                  </a:cxn>
                  <a:cxn ang="0">
                    <a:pos x="0" y="85"/>
                  </a:cxn>
                </a:cxnLst>
                <a:rect l="0" t="0" r="r" b="b"/>
                <a:pathLst>
                  <a:path w="59" h="85">
                    <a:moveTo>
                      <a:pt x="0" y="85"/>
                    </a:moveTo>
                    <a:lnTo>
                      <a:pt x="0" y="60"/>
                    </a:lnTo>
                    <a:lnTo>
                      <a:pt x="33" y="0"/>
                    </a:lnTo>
                    <a:lnTo>
                      <a:pt x="59" y="17"/>
                    </a:lnTo>
                    <a:lnTo>
                      <a:pt x="31" y="85"/>
                    </a:lnTo>
                    <a:lnTo>
                      <a:pt x="0" y="85"/>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7"/>
              <p:cNvSpPr>
                <a:spLocks/>
              </p:cNvSpPr>
              <p:nvPr/>
            </p:nvSpPr>
            <p:spPr bwMode="auto">
              <a:xfrm>
                <a:off x="1631" y="3474"/>
                <a:ext cx="110" cy="108"/>
              </a:xfrm>
              <a:custGeom>
                <a:avLst/>
                <a:gdLst/>
                <a:ahLst/>
                <a:cxnLst>
                  <a:cxn ang="0">
                    <a:pos x="24" y="12"/>
                  </a:cxn>
                  <a:cxn ang="0">
                    <a:pos x="0" y="64"/>
                  </a:cxn>
                  <a:cxn ang="0">
                    <a:pos x="42" y="99"/>
                  </a:cxn>
                  <a:cxn ang="0">
                    <a:pos x="92" y="108"/>
                  </a:cxn>
                  <a:cxn ang="0">
                    <a:pos x="110" y="65"/>
                  </a:cxn>
                  <a:cxn ang="0">
                    <a:pos x="98" y="0"/>
                  </a:cxn>
                  <a:cxn ang="0">
                    <a:pos x="24" y="12"/>
                  </a:cxn>
                </a:cxnLst>
                <a:rect l="0" t="0" r="r" b="b"/>
                <a:pathLst>
                  <a:path w="110" h="108">
                    <a:moveTo>
                      <a:pt x="24" y="12"/>
                    </a:moveTo>
                    <a:lnTo>
                      <a:pt x="0" y="64"/>
                    </a:lnTo>
                    <a:lnTo>
                      <a:pt x="42" y="99"/>
                    </a:lnTo>
                    <a:lnTo>
                      <a:pt x="92" y="108"/>
                    </a:lnTo>
                    <a:lnTo>
                      <a:pt x="110" y="65"/>
                    </a:lnTo>
                    <a:lnTo>
                      <a:pt x="98" y="0"/>
                    </a:lnTo>
                    <a:lnTo>
                      <a:pt x="24" y="1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8"/>
              <p:cNvSpPr>
                <a:spLocks/>
              </p:cNvSpPr>
              <p:nvPr/>
            </p:nvSpPr>
            <p:spPr bwMode="auto">
              <a:xfrm>
                <a:off x="1735" y="3549"/>
                <a:ext cx="163" cy="121"/>
              </a:xfrm>
              <a:custGeom>
                <a:avLst/>
                <a:gdLst/>
                <a:ahLst/>
                <a:cxnLst>
                  <a:cxn ang="0">
                    <a:pos x="0" y="42"/>
                  </a:cxn>
                  <a:cxn ang="0">
                    <a:pos x="111" y="0"/>
                  </a:cxn>
                  <a:cxn ang="0">
                    <a:pos x="133" y="52"/>
                  </a:cxn>
                  <a:cxn ang="0">
                    <a:pos x="154" y="64"/>
                  </a:cxn>
                  <a:cxn ang="0">
                    <a:pos x="163" y="106"/>
                  </a:cxn>
                  <a:cxn ang="0">
                    <a:pos x="107" y="113"/>
                  </a:cxn>
                  <a:cxn ang="0">
                    <a:pos x="67" y="121"/>
                  </a:cxn>
                  <a:cxn ang="0">
                    <a:pos x="0" y="42"/>
                  </a:cxn>
                </a:cxnLst>
                <a:rect l="0" t="0" r="r" b="b"/>
                <a:pathLst>
                  <a:path w="163" h="121">
                    <a:moveTo>
                      <a:pt x="0" y="42"/>
                    </a:moveTo>
                    <a:lnTo>
                      <a:pt x="111" y="0"/>
                    </a:lnTo>
                    <a:lnTo>
                      <a:pt x="133" y="52"/>
                    </a:lnTo>
                    <a:lnTo>
                      <a:pt x="154" y="64"/>
                    </a:lnTo>
                    <a:lnTo>
                      <a:pt x="163" y="106"/>
                    </a:lnTo>
                    <a:lnTo>
                      <a:pt x="107" y="113"/>
                    </a:lnTo>
                    <a:lnTo>
                      <a:pt x="67" y="121"/>
                    </a:lnTo>
                    <a:lnTo>
                      <a:pt x="0" y="4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9"/>
              <p:cNvSpPr>
                <a:spLocks/>
              </p:cNvSpPr>
              <p:nvPr/>
            </p:nvSpPr>
            <p:spPr bwMode="auto">
              <a:xfrm>
                <a:off x="1903" y="3641"/>
                <a:ext cx="131" cy="63"/>
              </a:xfrm>
              <a:custGeom>
                <a:avLst/>
                <a:gdLst/>
                <a:ahLst/>
                <a:cxnLst>
                  <a:cxn ang="0">
                    <a:pos x="20" y="2"/>
                  </a:cxn>
                  <a:cxn ang="0">
                    <a:pos x="0" y="60"/>
                  </a:cxn>
                  <a:cxn ang="0">
                    <a:pos x="35" y="63"/>
                  </a:cxn>
                  <a:cxn ang="0">
                    <a:pos x="56" y="50"/>
                  </a:cxn>
                  <a:cxn ang="0">
                    <a:pos x="96" y="52"/>
                  </a:cxn>
                  <a:cxn ang="0">
                    <a:pos x="131" y="26"/>
                  </a:cxn>
                  <a:cxn ang="0">
                    <a:pos x="108" y="17"/>
                  </a:cxn>
                  <a:cxn ang="0">
                    <a:pos x="91" y="0"/>
                  </a:cxn>
                  <a:cxn ang="0">
                    <a:pos x="20" y="2"/>
                  </a:cxn>
                </a:cxnLst>
                <a:rect l="0" t="0" r="r" b="b"/>
                <a:pathLst>
                  <a:path w="131" h="63">
                    <a:moveTo>
                      <a:pt x="20" y="2"/>
                    </a:moveTo>
                    <a:lnTo>
                      <a:pt x="0" y="60"/>
                    </a:lnTo>
                    <a:lnTo>
                      <a:pt x="35" y="63"/>
                    </a:lnTo>
                    <a:lnTo>
                      <a:pt x="56" y="50"/>
                    </a:lnTo>
                    <a:lnTo>
                      <a:pt x="96" y="52"/>
                    </a:lnTo>
                    <a:lnTo>
                      <a:pt x="131" y="26"/>
                    </a:lnTo>
                    <a:lnTo>
                      <a:pt x="108" y="17"/>
                    </a:lnTo>
                    <a:lnTo>
                      <a:pt x="91" y="0"/>
                    </a:lnTo>
                    <a:lnTo>
                      <a:pt x="20" y="2"/>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0"/>
              <p:cNvSpPr>
                <a:spLocks/>
              </p:cNvSpPr>
              <p:nvPr/>
            </p:nvSpPr>
            <p:spPr bwMode="auto">
              <a:xfrm>
                <a:off x="1942" y="3731"/>
                <a:ext cx="53" cy="47"/>
              </a:xfrm>
              <a:custGeom>
                <a:avLst/>
                <a:gdLst/>
                <a:ahLst/>
                <a:cxnLst>
                  <a:cxn ang="0">
                    <a:pos x="46" y="0"/>
                  </a:cxn>
                  <a:cxn ang="0">
                    <a:pos x="0" y="4"/>
                  </a:cxn>
                  <a:cxn ang="0">
                    <a:pos x="8" y="47"/>
                  </a:cxn>
                  <a:cxn ang="0">
                    <a:pos x="53" y="36"/>
                  </a:cxn>
                  <a:cxn ang="0">
                    <a:pos x="46" y="0"/>
                  </a:cxn>
                </a:cxnLst>
                <a:rect l="0" t="0" r="r" b="b"/>
                <a:pathLst>
                  <a:path w="53" h="47">
                    <a:moveTo>
                      <a:pt x="46" y="0"/>
                    </a:moveTo>
                    <a:lnTo>
                      <a:pt x="0" y="4"/>
                    </a:lnTo>
                    <a:lnTo>
                      <a:pt x="8" y="47"/>
                    </a:lnTo>
                    <a:lnTo>
                      <a:pt x="53" y="36"/>
                    </a:lnTo>
                    <a:lnTo>
                      <a:pt x="46"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eform 11"/>
              <p:cNvSpPr>
                <a:spLocks/>
              </p:cNvSpPr>
              <p:nvPr/>
            </p:nvSpPr>
            <p:spPr bwMode="auto">
              <a:xfrm>
                <a:off x="2000" y="3782"/>
                <a:ext cx="36" cy="45"/>
              </a:xfrm>
              <a:custGeom>
                <a:avLst/>
                <a:gdLst/>
                <a:ahLst/>
                <a:cxnLst>
                  <a:cxn ang="0">
                    <a:pos x="0" y="17"/>
                  </a:cxn>
                  <a:cxn ang="0">
                    <a:pos x="36" y="0"/>
                  </a:cxn>
                  <a:cxn ang="0">
                    <a:pos x="36" y="40"/>
                  </a:cxn>
                  <a:cxn ang="0">
                    <a:pos x="12" y="45"/>
                  </a:cxn>
                  <a:cxn ang="0">
                    <a:pos x="0" y="17"/>
                  </a:cxn>
                </a:cxnLst>
                <a:rect l="0" t="0" r="r" b="b"/>
                <a:pathLst>
                  <a:path w="36" h="45">
                    <a:moveTo>
                      <a:pt x="0" y="17"/>
                    </a:moveTo>
                    <a:lnTo>
                      <a:pt x="36" y="0"/>
                    </a:lnTo>
                    <a:lnTo>
                      <a:pt x="36" y="40"/>
                    </a:lnTo>
                    <a:lnTo>
                      <a:pt x="12" y="45"/>
                    </a:lnTo>
                    <a:lnTo>
                      <a:pt x="0" y="17"/>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12"/>
              <p:cNvSpPr>
                <a:spLocks/>
              </p:cNvSpPr>
              <p:nvPr/>
            </p:nvSpPr>
            <p:spPr bwMode="auto">
              <a:xfrm>
                <a:off x="2092" y="3803"/>
                <a:ext cx="222" cy="262"/>
              </a:xfrm>
              <a:custGeom>
                <a:avLst/>
                <a:gdLst/>
                <a:ahLst/>
                <a:cxnLst>
                  <a:cxn ang="0">
                    <a:pos x="37" y="0"/>
                  </a:cxn>
                  <a:cxn ang="0">
                    <a:pos x="0" y="100"/>
                  </a:cxn>
                  <a:cxn ang="0">
                    <a:pos x="27" y="149"/>
                  </a:cxn>
                  <a:cxn ang="0">
                    <a:pos x="27" y="238"/>
                  </a:cxn>
                  <a:cxn ang="0">
                    <a:pos x="80" y="262"/>
                  </a:cxn>
                  <a:cxn ang="0">
                    <a:pos x="104" y="210"/>
                  </a:cxn>
                  <a:cxn ang="0">
                    <a:pos x="172" y="198"/>
                  </a:cxn>
                  <a:cxn ang="0">
                    <a:pos x="222" y="141"/>
                  </a:cxn>
                  <a:cxn ang="0">
                    <a:pos x="169" y="52"/>
                  </a:cxn>
                  <a:cxn ang="0">
                    <a:pos x="37" y="0"/>
                  </a:cxn>
                </a:cxnLst>
                <a:rect l="0" t="0" r="r" b="b"/>
                <a:pathLst>
                  <a:path w="222" h="262">
                    <a:moveTo>
                      <a:pt x="37" y="0"/>
                    </a:moveTo>
                    <a:lnTo>
                      <a:pt x="0" y="100"/>
                    </a:lnTo>
                    <a:lnTo>
                      <a:pt x="27" y="149"/>
                    </a:lnTo>
                    <a:lnTo>
                      <a:pt x="27" y="238"/>
                    </a:lnTo>
                    <a:lnTo>
                      <a:pt x="80" y="262"/>
                    </a:lnTo>
                    <a:lnTo>
                      <a:pt x="104" y="210"/>
                    </a:lnTo>
                    <a:lnTo>
                      <a:pt x="172" y="198"/>
                    </a:lnTo>
                    <a:lnTo>
                      <a:pt x="222" y="141"/>
                    </a:lnTo>
                    <a:lnTo>
                      <a:pt x="169" y="52"/>
                    </a:lnTo>
                    <a:lnTo>
                      <a:pt x="37"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 name="Freeform 13"/>
            <p:cNvSpPr>
              <a:spLocks/>
            </p:cNvSpPr>
            <p:nvPr/>
          </p:nvSpPr>
          <p:spPr bwMode="auto">
            <a:xfrm>
              <a:off x="2014" y="3681"/>
              <a:ext cx="122" cy="102"/>
            </a:xfrm>
            <a:custGeom>
              <a:avLst/>
              <a:gdLst/>
              <a:ahLst/>
              <a:cxnLst>
                <a:cxn ang="0">
                  <a:pos x="25" y="0"/>
                </a:cxn>
                <a:cxn ang="0">
                  <a:pos x="0" y="30"/>
                </a:cxn>
                <a:cxn ang="0">
                  <a:pos x="10" y="54"/>
                </a:cxn>
                <a:cxn ang="0">
                  <a:pos x="33" y="62"/>
                </a:cxn>
                <a:cxn ang="0">
                  <a:pos x="57" y="102"/>
                </a:cxn>
                <a:cxn ang="0">
                  <a:pos x="121" y="86"/>
                </a:cxn>
                <a:cxn ang="0">
                  <a:pos x="122" y="43"/>
                </a:cxn>
                <a:cxn ang="0">
                  <a:pos x="75" y="8"/>
                </a:cxn>
                <a:cxn ang="0">
                  <a:pos x="25" y="0"/>
                </a:cxn>
              </a:cxnLst>
              <a:rect l="0" t="0" r="r" b="b"/>
              <a:pathLst>
                <a:path w="122" h="102">
                  <a:moveTo>
                    <a:pt x="25" y="0"/>
                  </a:moveTo>
                  <a:lnTo>
                    <a:pt x="0" y="30"/>
                  </a:lnTo>
                  <a:lnTo>
                    <a:pt x="10" y="54"/>
                  </a:lnTo>
                  <a:lnTo>
                    <a:pt x="33" y="62"/>
                  </a:lnTo>
                  <a:lnTo>
                    <a:pt x="57" y="102"/>
                  </a:lnTo>
                  <a:lnTo>
                    <a:pt x="121" y="86"/>
                  </a:lnTo>
                  <a:lnTo>
                    <a:pt x="122" y="43"/>
                  </a:lnTo>
                  <a:lnTo>
                    <a:pt x="75" y="8"/>
                  </a:lnTo>
                  <a:lnTo>
                    <a:pt x="25" y="0"/>
                  </a:lnTo>
                  <a:close/>
                </a:path>
              </a:pathLst>
            </a:custGeom>
            <a:grp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 name="Freeform 15"/>
          <p:cNvSpPr>
            <a:spLocks/>
          </p:cNvSpPr>
          <p:nvPr/>
        </p:nvSpPr>
        <p:spPr bwMode="auto">
          <a:xfrm>
            <a:off x="7028281" y="856358"/>
            <a:ext cx="433388" cy="684213"/>
          </a:xfrm>
          <a:custGeom>
            <a:avLst/>
            <a:gdLst/>
            <a:ahLst/>
            <a:cxnLst>
              <a:cxn ang="0">
                <a:pos x="65" y="13"/>
              </a:cxn>
              <a:cxn ang="0">
                <a:pos x="24" y="92"/>
              </a:cxn>
              <a:cxn ang="0">
                <a:pos x="44" y="121"/>
              </a:cxn>
              <a:cxn ang="0">
                <a:pos x="24" y="157"/>
              </a:cxn>
              <a:cxn ang="0">
                <a:pos x="36" y="169"/>
              </a:cxn>
              <a:cxn ang="0">
                <a:pos x="28" y="193"/>
              </a:cxn>
              <a:cxn ang="0">
                <a:pos x="28" y="233"/>
              </a:cxn>
              <a:cxn ang="0">
                <a:pos x="0" y="248"/>
              </a:cxn>
              <a:cxn ang="0">
                <a:pos x="11" y="260"/>
              </a:cxn>
              <a:cxn ang="0">
                <a:pos x="69" y="409"/>
              </a:cxn>
              <a:cxn ang="0">
                <a:pos x="116" y="427"/>
              </a:cxn>
              <a:cxn ang="0">
                <a:pos x="113" y="397"/>
              </a:cxn>
              <a:cxn ang="0">
                <a:pos x="135" y="373"/>
              </a:cxn>
              <a:cxn ang="0">
                <a:pos x="128" y="348"/>
              </a:cxn>
              <a:cxn ang="0">
                <a:pos x="185" y="317"/>
              </a:cxn>
              <a:cxn ang="0">
                <a:pos x="187" y="276"/>
              </a:cxn>
              <a:cxn ang="0">
                <a:pos x="221" y="273"/>
              </a:cxn>
              <a:cxn ang="0">
                <a:pos x="247" y="241"/>
              </a:cxn>
              <a:cxn ang="0">
                <a:pos x="279" y="220"/>
              </a:cxn>
              <a:cxn ang="0">
                <a:pos x="279" y="193"/>
              </a:cxn>
              <a:cxn ang="0">
                <a:pos x="235" y="185"/>
              </a:cxn>
              <a:cxn ang="0">
                <a:pos x="227" y="156"/>
              </a:cxn>
              <a:cxn ang="0">
                <a:pos x="183" y="152"/>
              </a:cxn>
              <a:cxn ang="0">
                <a:pos x="147" y="25"/>
              </a:cxn>
              <a:cxn ang="0">
                <a:pos x="132" y="0"/>
              </a:cxn>
              <a:cxn ang="0">
                <a:pos x="88" y="11"/>
              </a:cxn>
              <a:cxn ang="0">
                <a:pos x="80" y="23"/>
              </a:cxn>
              <a:cxn ang="0">
                <a:pos x="65" y="13"/>
              </a:cxn>
            </a:cxnLst>
            <a:rect l="0" t="0" r="r" b="b"/>
            <a:pathLst>
              <a:path w="279" h="427">
                <a:moveTo>
                  <a:pt x="65" y="13"/>
                </a:moveTo>
                <a:lnTo>
                  <a:pt x="24" y="92"/>
                </a:lnTo>
                <a:lnTo>
                  <a:pt x="44" y="121"/>
                </a:lnTo>
                <a:lnTo>
                  <a:pt x="24" y="157"/>
                </a:lnTo>
                <a:lnTo>
                  <a:pt x="36" y="169"/>
                </a:lnTo>
                <a:lnTo>
                  <a:pt x="28" y="193"/>
                </a:lnTo>
                <a:lnTo>
                  <a:pt x="28" y="233"/>
                </a:lnTo>
                <a:lnTo>
                  <a:pt x="0" y="248"/>
                </a:lnTo>
                <a:lnTo>
                  <a:pt x="11" y="260"/>
                </a:lnTo>
                <a:lnTo>
                  <a:pt x="69" y="409"/>
                </a:lnTo>
                <a:lnTo>
                  <a:pt x="116" y="427"/>
                </a:lnTo>
                <a:lnTo>
                  <a:pt x="113" y="397"/>
                </a:lnTo>
                <a:lnTo>
                  <a:pt x="135" y="373"/>
                </a:lnTo>
                <a:lnTo>
                  <a:pt x="128" y="348"/>
                </a:lnTo>
                <a:lnTo>
                  <a:pt x="185" y="317"/>
                </a:lnTo>
                <a:lnTo>
                  <a:pt x="187" y="276"/>
                </a:lnTo>
                <a:lnTo>
                  <a:pt x="221" y="273"/>
                </a:lnTo>
                <a:lnTo>
                  <a:pt x="247" y="241"/>
                </a:lnTo>
                <a:lnTo>
                  <a:pt x="279" y="220"/>
                </a:lnTo>
                <a:lnTo>
                  <a:pt x="279" y="193"/>
                </a:lnTo>
                <a:lnTo>
                  <a:pt x="235" y="185"/>
                </a:lnTo>
                <a:lnTo>
                  <a:pt x="227" y="156"/>
                </a:lnTo>
                <a:lnTo>
                  <a:pt x="183" y="152"/>
                </a:lnTo>
                <a:lnTo>
                  <a:pt x="147" y="25"/>
                </a:lnTo>
                <a:lnTo>
                  <a:pt x="132" y="0"/>
                </a:lnTo>
                <a:lnTo>
                  <a:pt x="88" y="11"/>
                </a:lnTo>
                <a:lnTo>
                  <a:pt x="80" y="23"/>
                </a:lnTo>
                <a:lnTo>
                  <a:pt x="65" y="13"/>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Freeform 16"/>
          <p:cNvSpPr>
            <a:spLocks/>
          </p:cNvSpPr>
          <p:nvPr/>
        </p:nvSpPr>
        <p:spPr bwMode="auto">
          <a:xfrm>
            <a:off x="6382169" y="2207321"/>
            <a:ext cx="557212" cy="236537"/>
          </a:xfrm>
          <a:custGeom>
            <a:avLst/>
            <a:gdLst/>
            <a:ahLst/>
            <a:cxnLst>
              <a:cxn ang="0">
                <a:pos x="0" y="51"/>
              </a:cxn>
              <a:cxn ang="0">
                <a:pos x="267" y="0"/>
              </a:cxn>
              <a:cxn ang="0">
                <a:pos x="311" y="101"/>
              </a:cxn>
              <a:cxn ang="0">
                <a:pos x="357" y="91"/>
              </a:cxn>
              <a:cxn ang="0">
                <a:pos x="359" y="141"/>
              </a:cxn>
              <a:cxn ang="0">
                <a:pos x="322" y="148"/>
              </a:cxn>
              <a:cxn ang="0">
                <a:pos x="288" y="115"/>
              </a:cxn>
              <a:cxn ang="0">
                <a:pos x="267" y="75"/>
              </a:cxn>
              <a:cxn ang="0">
                <a:pos x="263" y="19"/>
              </a:cxn>
              <a:cxn ang="0">
                <a:pos x="247" y="47"/>
              </a:cxn>
              <a:cxn ang="0">
                <a:pos x="266" y="131"/>
              </a:cxn>
              <a:cxn ang="0">
                <a:pos x="187" y="143"/>
              </a:cxn>
              <a:cxn ang="0">
                <a:pos x="185" y="81"/>
              </a:cxn>
              <a:cxn ang="0">
                <a:pos x="137" y="55"/>
              </a:cxn>
              <a:cxn ang="0">
                <a:pos x="96" y="48"/>
              </a:cxn>
              <a:cxn ang="0">
                <a:pos x="11" y="91"/>
              </a:cxn>
              <a:cxn ang="0">
                <a:pos x="0" y="51"/>
              </a:cxn>
            </a:cxnLst>
            <a:rect l="0" t="0" r="r" b="b"/>
            <a:pathLst>
              <a:path w="359" h="148">
                <a:moveTo>
                  <a:pt x="0" y="51"/>
                </a:moveTo>
                <a:lnTo>
                  <a:pt x="267" y="0"/>
                </a:lnTo>
                <a:lnTo>
                  <a:pt x="311" y="101"/>
                </a:lnTo>
                <a:lnTo>
                  <a:pt x="357" y="91"/>
                </a:lnTo>
                <a:lnTo>
                  <a:pt x="359" y="141"/>
                </a:lnTo>
                <a:lnTo>
                  <a:pt x="322" y="148"/>
                </a:lnTo>
                <a:lnTo>
                  <a:pt x="288" y="115"/>
                </a:lnTo>
                <a:lnTo>
                  <a:pt x="267" y="75"/>
                </a:lnTo>
                <a:lnTo>
                  <a:pt x="263" y="19"/>
                </a:lnTo>
                <a:lnTo>
                  <a:pt x="247" y="47"/>
                </a:lnTo>
                <a:lnTo>
                  <a:pt x="266" y="131"/>
                </a:lnTo>
                <a:lnTo>
                  <a:pt x="187" y="143"/>
                </a:lnTo>
                <a:lnTo>
                  <a:pt x="185" y="81"/>
                </a:lnTo>
                <a:lnTo>
                  <a:pt x="137" y="55"/>
                </a:lnTo>
                <a:lnTo>
                  <a:pt x="96" y="48"/>
                </a:lnTo>
                <a:lnTo>
                  <a:pt x="11" y="91"/>
                </a:lnTo>
                <a:lnTo>
                  <a:pt x="0" y="5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7"/>
          <p:cNvSpPr>
            <a:spLocks/>
          </p:cNvSpPr>
          <p:nvPr/>
        </p:nvSpPr>
        <p:spPr bwMode="auto">
          <a:xfrm>
            <a:off x="1837156" y="911161"/>
            <a:ext cx="735013" cy="555625"/>
          </a:xfrm>
          <a:custGeom>
            <a:avLst/>
            <a:gdLst/>
            <a:ahLst/>
            <a:cxnLst>
              <a:cxn ang="0">
                <a:pos x="120" y="0"/>
              </a:cxn>
              <a:cxn ang="0">
                <a:pos x="217" y="27"/>
              </a:cxn>
              <a:cxn ang="0">
                <a:pos x="291" y="44"/>
              </a:cxn>
              <a:cxn ang="0">
                <a:pos x="327" y="52"/>
              </a:cxn>
              <a:cxn ang="0">
                <a:pos x="364" y="57"/>
              </a:cxn>
              <a:cxn ang="0">
                <a:pos x="413" y="67"/>
              </a:cxn>
              <a:cxn ang="0">
                <a:pos x="473" y="77"/>
              </a:cxn>
              <a:cxn ang="0">
                <a:pos x="435" y="347"/>
              </a:cxn>
              <a:cxn ang="0">
                <a:pos x="251" y="309"/>
              </a:cxn>
              <a:cxn ang="0">
                <a:pos x="226" y="326"/>
              </a:cxn>
              <a:cxn ang="0">
                <a:pos x="193" y="300"/>
              </a:cxn>
              <a:cxn ang="0">
                <a:pos x="164" y="326"/>
              </a:cxn>
              <a:cxn ang="0">
                <a:pos x="137" y="304"/>
              </a:cxn>
              <a:cxn ang="0">
                <a:pos x="61" y="300"/>
              </a:cxn>
              <a:cxn ang="0">
                <a:pos x="72" y="256"/>
              </a:cxn>
              <a:cxn ang="0">
                <a:pos x="17" y="252"/>
              </a:cxn>
              <a:cxn ang="0">
                <a:pos x="12" y="226"/>
              </a:cxn>
              <a:cxn ang="0">
                <a:pos x="23" y="200"/>
              </a:cxn>
              <a:cxn ang="0">
                <a:pos x="9" y="176"/>
              </a:cxn>
              <a:cxn ang="0">
                <a:pos x="11" y="108"/>
              </a:cxn>
              <a:cxn ang="0">
                <a:pos x="0" y="56"/>
              </a:cxn>
              <a:cxn ang="0">
                <a:pos x="7" y="36"/>
              </a:cxn>
              <a:cxn ang="0">
                <a:pos x="31" y="44"/>
              </a:cxn>
              <a:cxn ang="0">
                <a:pos x="56" y="75"/>
              </a:cxn>
              <a:cxn ang="0">
                <a:pos x="102" y="81"/>
              </a:cxn>
              <a:cxn ang="0">
                <a:pos x="114" y="106"/>
              </a:cxn>
              <a:cxn ang="0">
                <a:pos x="92" y="106"/>
              </a:cxn>
              <a:cxn ang="0">
                <a:pos x="89" y="128"/>
              </a:cxn>
              <a:cxn ang="0">
                <a:pos x="102" y="130"/>
              </a:cxn>
              <a:cxn ang="0">
                <a:pos x="108" y="152"/>
              </a:cxn>
              <a:cxn ang="0">
                <a:pos x="80" y="168"/>
              </a:cxn>
              <a:cxn ang="0">
                <a:pos x="80" y="182"/>
              </a:cxn>
              <a:cxn ang="0">
                <a:pos x="112" y="182"/>
              </a:cxn>
              <a:cxn ang="0">
                <a:pos x="120" y="145"/>
              </a:cxn>
              <a:cxn ang="0">
                <a:pos x="144" y="122"/>
              </a:cxn>
              <a:cxn ang="0">
                <a:pos x="114" y="64"/>
              </a:cxn>
              <a:cxn ang="0">
                <a:pos x="133" y="45"/>
              </a:cxn>
              <a:cxn ang="0">
                <a:pos x="120" y="0"/>
              </a:cxn>
            </a:cxnLst>
            <a:rect l="0" t="0" r="r" b="b"/>
            <a:pathLst>
              <a:path w="473" h="347">
                <a:moveTo>
                  <a:pt x="120" y="0"/>
                </a:moveTo>
                <a:lnTo>
                  <a:pt x="217" y="27"/>
                </a:lnTo>
                <a:lnTo>
                  <a:pt x="291" y="44"/>
                </a:lnTo>
                <a:lnTo>
                  <a:pt x="327" y="52"/>
                </a:lnTo>
                <a:lnTo>
                  <a:pt x="364" y="57"/>
                </a:lnTo>
                <a:lnTo>
                  <a:pt x="413" y="67"/>
                </a:lnTo>
                <a:lnTo>
                  <a:pt x="473" y="77"/>
                </a:lnTo>
                <a:lnTo>
                  <a:pt x="435" y="347"/>
                </a:lnTo>
                <a:lnTo>
                  <a:pt x="251" y="309"/>
                </a:lnTo>
                <a:lnTo>
                  <a:pt x="226" y="326"/>
                </a:lnTo>
                <a:lnTo>
                  <a:pt x="193" y="300"/>
                </a:lnTo>
                <a:lnTo>
                  <a:pt x="164" y="326"/>
                </a:lnTo>
                <a:lnTo>
                  <a:pt x="137" y="304"/>
                </a:lnTo>
                <a:lnTo>
                  <a:pt x="61" y="300"/>
                </a:lnTo>
                <a:lnTo>
                  <a:pt x="72" y="256"/>
                </a:lnTo>
                <a:lnTo>
                  <a:pt x="17" y="252"/>
                </a:lnTo>
                <a:lnTo>
                  <a:pt x="12" y="226"/>
                </a:lnTo>
                <a:lnTo>
                  <a:pt x="23" y="200"/>
                </a:lnTo>
                <a:lnTo>
                  <a:pt x="9" y="176"/>
                </a:lnTo>
                <a:lnTo>
                  <a:pt x="11" y="108"/>
                </a:lnTo>
                <a:lnTo>
                  <a:pt x="0" y="56"/>
                </a:lnTo>
                <a:lnTo>
                  <a:pt x="7" y="36"/>
                </a:lnTo>
                <a:lnTo>
                  <a:pt x="31" y="44"/>
                </a:lnTo>
                <a:lnTo>
                  <a:pt x="56" y="75"/>
                </a:lnTo>
                <a:lnTo>
                  <a:pt x="102" y="81"/>
                </a:lnTo>
                <a:lnTo>
                  <a:pt x="114" y="106"/>
                </a:lnTo>
                <a:lnTo>
                  <a:pt x="92" y="106"/>
                </a:lnTo>
                <a:lnTo>
                  <a:pt x="89" y="128"/>
                </a:lnTo>
                <a:lnTo>
                  <a:pt x="102" y="130"/>
                </a:lnTo>
                <a:lnTo>
                  <a:pt x="108" y="152"/>
                </a:lnTo>
                <a:lnTo>
                  <a:pt x="80" y="168"/>
                </a:lnTo>
                <a:lnTo>
                  <a:pt x="80" y="182"/>
                </a:lnTo>
                <a:lnTo>
                  <a:pt x="112" y="182"/>
                </a:lnTo>
                <a:lnTo>
                  <a:pt x="120" y="145"/>
                </a:lnTo>
                <a:lnTo>
                  <a:pt x="144" y="122"/>
                </a:lnTo>
                <a:lnTo>
                  <a:pt x="114" y="64"/>
                </a:lnTo>
                <a:lnTo>
                  <a:pt x="133" y="45"/>
                </a:lnTo>
                <a:lnTo>
                  <a:pt x="120" y="0"/>
                </a:lnTo>
                <a:close/>
              </a:path>
            </a:pathLst>
          </a:custGeom>
          <a:solidFill>
            <a:schemeClr val="bg1">
              <a:lumMod val="85000"/>
            </a:schemeClr>
          </a:solidFill>
          <a:ln w="17526">
            <a:solidFill>
              <a:srgbClr val="2B5B84"/>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18"/>
          <p:cNvSpPr>
            <a:spLocks/>
          </p:cNvSpPr>
          <p:nvPr/>
        </p:nvSpPr>
        <p:spPr bwMode="auto">
          <a:xfrm>
            <a:off x="1654594" y="1310383"/>
            <a:ext cx="917575" cy="722313"/>
          </a:xfrm>
          <a:custGeom>
            <a:avLst/>
            <a:gdLst/>
            <a:ahLst/>
            <a:cxnLst>
              <a:cxn ang="0">
                <a:pos x="129" y="0"/>
              </a:cxn>
              <a:cxn ang="0">
                <a:pos x="112" y="9"/>
              </a:cxn>
              <a:cxn ang="0">
                <a:pos x="101" y="49"/>
              </a:cxn>
              <a:cxn ang="0">
                <a:pos x="91" y="82"/>
              </a:cxn>
              <a:cxn ang="0">
                <a:pos x="83" y="109"/>
              </a:cxn>
              <a:cxn ang="0">
                <a:pos x="72" y="138"/>
              </a:cxn>
              <a:cxn ang="0">
                <a:pos x="60" y="167"/>
              </a:cxn>
              <a:cxn ang="0">
                <a:pos x="44" y="199"/>
              </a:cxn>
              <a:cxn ang="0">
                <a:pos x="23" y="237"/>
              </a:cxn>
              <a:cxn ang="0">
                <a:pos x="0" y="273"/>
              </a:cxn>
              <a:cxn ang="0">
                <a:pos x="0" y="351"/>
              </a:cxn>
              <a:cxn ang="0">
                <a:pos x="331" y="419"/>
              </a:cxn>
              <a:cxn ang="0">
                <a:pos x="484" y="451"/>
              </a:cxn>
              <a:cxn ang="0">
                <a:pos x="516" y="294"/>
              </a:cxn>
              <a:cxn ang="0">
                <a:pos x="536" y="281"/>
              </a:cxn>
              <a:cxn ang="0">
                <a:pos x="517" y="246"/>
              </a:cxn>
              <a:cxn ang="0">
                <a:pos x="527" y="210"/>
              </a:cxn>
              <a:cxn ang="0">
                <a:pos x="591" y="150"/>
              </a:cxn>
              <a:cxn ang="0">
                <a:pos x="547" y="95"/>
              </a:cxn>
              <a:cxn ang="0">
                <a:pos x="363" y="57"/>
              </a:cxn>
              <a:cxn ang="0">
                <a:pos x="338" y="73"/>
              </a:cxn>
              <a:cxn ang="0">
                <a:pos x="305" y="46"/>
              </a:cxn>
              <a:cxn ang="0">
                <a:pos x="276" y="74"/>
              </a:cxn>
              <a:cxn ang="0">
                <a:pos x="248" y="46"/>
              </a:cxn>
              <a:cxn ang="0">
                <a:pos x="174" y="48"/>
              </a:cxn>
              <a:cxn ang="0">
                <a:pos x="184" y="4"/>
              </a:cxn>
              <a:cxn ang="0">
                <a:pos x="129" y="0"/>
              </a:cxn>
            </a:cxnLst>
            <a:rect l="0" t="0" r="r" b="b"/>
            <a:pathLst>
              <a:path w="591" h="451">
                <a:moveTo>
                  <a:pt x="129" y="0"/>
                </a:moveTo>
                <a:lnTo>
                  <a:pt x="112" y="9"/>
                </a:lnTo>
                <a:lnTo>
                  <a:pt x="101" y="49"/>
                </a:lnTo>
                <a:lnTo>
                  <a:pt x="91" y="82"/>
                </a:lnTo>
                <a:lnTo>
                  <a:pt x="83" y="109"/>
                </a:lnTo>
                <a:lnTo>
                  <a:pt x="72" y="138"/>
                </a:lnTo>
                <a:lnTo>
                  <a:pt x="60" y="167"/>
                </a:lnTo>
                <a:lnTo>
                  <a:pt x="44" y="199"/>
                </a:lnTo>
                <a:lnTo>
                  <a:pt x="23" y="237"/>
                </a:lnTo>
                <a:lnTo>
                  <a:pt x="0" y="273"/>
                </a:lnTo>
                <a:lnTo>
                  <a:pt x="0" y="351"/>
                </a:lnTo>
                <a:lnTo>
                  <a:pt x="331" y="419"/>
                </a:lnTo>
                <a:lnTo>
                  <a:pt x="484" y="451"/>
                </a:lnTo>
                <a:lnTo>
                  <a:pt x="516" y="294"/>
                </a:lnTo>
                <a:lnTo>
                  <a:pt x="536" y="281"/>
                </a:lnTo>
                <a:lnTo>
                  <a:pt x="517" y="246"/>
                </a:lnTo>
                <a:lnTo>
                  <a:pt x="527" y="210"/>
                </a:lnTo>
                <a:lnTo>
                  <a:pt x="591" y="150"/>
                </a:lnTo>
                <a:lnTo>
                  <a:pt x="547" y="95"/>
                </a:lnTo>
                <a:lnTo>
                  <a:pt x="363" y="57"/>
                </a:lnTo>
                <a:lnTo>
                  <a:pt x="338" y="73"/>
                </a:lnTo>
                <a:lnTo>
                  <a:pt x="305" y="46"/>
                </a:lnTo>
                <a:lnTo>
                  <a:pt x="276" y="74"/>
                </a:lnTo>
                <a:lnTo>
                  <a:pt x="248" y="46"/>
                </a:lnTo>
                <a:lnTo>
                  <a:pt x="174" y="48"/>
                </a:lnTo>
                <a:lnTo>
                  <a:pt x="184" y="4"/>
                </a:lnTo>
                <a:lnTo>
                  <a:pt x="12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20"/>
          <p:cNvSpPr>
            <a:spLocks/>
          </p:cNvSpPr>
          <p:nvPr/>
        </p:nvSpPr>
        <p:spPr bwMode="auto">
          <a:xfrm>
            <a:off x="2002256" y="1964433"/>
            <a:ext cx="730250" cy="1141413"/>
          </a:xfrm>
          <a:custGeom>
            <a:avLst/>
            <a:gdLst/>
            <a:ahLst/>
            <a:cxnLst>
              <a:cxn ang="0">
                <a:pos x="59" y="0"/>
              </a:cxn>
              <a:cxn ang="0">
                <a:pos x="0" y="283"/>
              </a:cxn>
              <a:cxn ang="0">
                <a:pos x="320" y="713"/>
              </a:cxn>
              <a:cxn ang="0">
                <a:pos x="340" y="694"/>
              </a:cxn>
              <a:cxn ang="0">
                <a:pos x="339" y="609"/>
              </a:cxn>
              <a:cxn ang="0">
                <a:pos x="378" y="616"/>
              </a:cxn>
              <a:cxn ang="0">
                <a:pos x="420" y="355"/>
              </a:cxn>
              <a:cxn ang="0">
                <a:pos x="448" y="178"/>
              </a:cxn>
              <a:cxn ang="0">
                <a:pos x="456" y="124"/>
              </a:cxn>
              <a:cxn ang="0">
                <a:pos x="470" y="76"/>
              </a:cxn>
              <a:cxn ang="0">
                <a:pos x="259" y="43"/>
              </a:cxn>
              <a:cxn ang="0">
                <a:pos x="59" y="0"/>
              </a:cxn>
            </a:cxnLst>
            <a:rect l="0" t="0" r="r" b="b"/>
            <a:pathLst>
              <a:path w="470" h="713">
                <a:moveTo>
                  <a:pt x="59" y="0"/>
                </a:moveTo>
                <a:lnTo>
                  <a:pt x="0" y="283"/>
                </a:lnTo>
                <a:lnTo>
                  <a:pt x="320" y="713"/>
                </a:lnTo>
                <a:lnTo>
                  <a:pt x="340" y="694"/>
                </a:lnTo>
                <a:lnTo>
                  <a:pt x="339" y="609"/>
                </a:lnTo>
                <a:lnTo>
                  <a:pt x="378" y="616"/>
                </a:lnTo>
                <a:lnTo>
                  <a:pt x="420" y="355"/>
                </a:lnTo>
                <a:lnTo>
                  <a:pt x="448" y="178"/>
                </a:lnTo>
                <a:lnTo>
                  <a:pt x="456" y="124"/>
                </a:lnTo>
                <a:lnTo>
                  <a:pt x="470" y="76"/>
                </a:lnTo>
                <a:lnTo>
                  <a:pt x="259" y="43"/>
                </a:lnTo>
                <a:lnTo>
                  <a:pt x="5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21"/>
          <p:cNvSpPr>
            <a:spLocks/>
          </p:cNvSpPr>
          <p:nvPr/>
        </p:nvSpPr>
        <p:spPr bwMode="auto">
          <a:xfrm>
            <a:off x="2403894" y="1033023"/>
            <a:ext cx="658812" cy="1101725"/>
          </a:xfrm>
          <a:custGeom>
            <a:avLst/>
            <a:gdLst/>
            <a:ahLst/>
            <a:cxnLst>
              <a:cxn ang="0">
                <a:pos x="102" y="0"/>
              </a:cxn>
              <a:cxn ang="0">
                <a:pos x="64" y="269"/>
              </a:cxn>
              <a:cxn ang="0">
                <a:pos x="104" y="326"/>
              </a:cxn>
              <a:cxn ang="0">
                <a:pos x="41" y="386"/>
              </a:cxn>
              <a:cxn ang="0">
                <a:pos x="33" y="427"/>
              </a:cxn>
              <a:cxn ang="0">
                <a:pos x="50" y="457"/>
              </a:cxn>
              <a:cxn ang="0">
                <a:pos x="33" y="471"/>
              </a:cxn>
              <a:cxn ang="0">
                <a:pos x="0" y="627"/>
              </a:cxn>
              <a:cxn ang="0">
                <a:pos x="202" y="663"/>
              </a:cxn>
              <a:cxn ang="0">
                <a:pos x="393" y="688"/>
              </a:cxn>
              <a:cxn ang="0">
                <a:pos x="413" y="546"/>
              </a:cxn>
              <a:cxn ang="0">
                <a:pos x="424" y="467"/>
              </a:cxn>
              <a:cxn ang="0">
                <a:pos x="405" y="439"/>
              </a:cxn>
              <a:cxn ang="0">
                <a:pos x="361" y="447"/>
              </a:cxn>
              <a:cxn ang="0">
                <a:pos x="304" y="454"/>
              </a:cxn>
              <a:cxn ang="0">
                <a:pos x="294" y="390"/>
              </a:cxn>
              <a:cxn ang="0">
                <a:pos x="224" y="338"/>
              </a:cxn>
              <a:cxn ang="0">
                <a:pos x="234" y="305"/>
              </a:cxn>
              <a:cxn ang="0">
                <a:pos x="240" y="246"/>
              </a:cxn>
              <a:cxn ang="0">
                <a:pos x="151" y="120"/>
              </a:cxn>
              <a:cxn ang="0">
                <a:pos x="163" y="8"/>
              </a:cxn>
              <a:cxn ang="0">
                <a:pos x="102" y="0"/>
              </a:cxn>
            </a:cxnLst>
            <a:rect l="0" t="0" r="r" b="b"/>
            <a:pathLst>
              <a:path w="424" h="688">
                <a:moveTo>
                  <a:pt x="102" y="0"/>
                </a:moveTo>
                <a:lnTo>
                  <a:pt x="64" y="269"/>
                </a:lnTo>
                <a:lnTo>
                  <a:pt x="104" y="326"/>
                </a:lnTo>
                <a:lnTo>
                  <a:pt x="41" y="386"/>
                </a:lnTo>
                <a:lnTo>
                  <a:pt x="33" y="427"/>
                </a:lnTo>
                <a:lnTo>
                  <a:pt x="50" y="457"/>
                </a:lnTo>
                <a:lnTo>
                  <a:pt x="33" y="471"/>
                </a:lnTo>
                <a:lnTo>
                  <a:pt x="0" y="627"/>
                </a:lnTo>
                <a:lnTo>
                  <a:pt x="202" y="663"/>
                </a:lnTo>
                <a:lnTo>
                  <a:pt x="393" y="688"/>
                </a:lnTo>
                <a:lnTo>
                  <a:pt x="413" y="546"/>
                </a:lnTo>
                <a:lnTo>
                  <a:pt x="424" y="467"/>
                </a:lnTo>
                <a:lnTo>
                  <a:pt x="405" y="439"/>
                </a:lnTo>
                <a:lnTo>
                  <a:pt x="361" y="447"/>
                </a:lnTo>
                <a:lnTo>
                  <a:pt x="304" y="454"/>
                </a:lnTo>
                <a:lnTo>
                  <a:pt x="294" y="390"/>
                </a:lnTo>
                <a:lnTo>
                  <a:pt x="224" y="338"/>
                </a:lnTo>
                <a:lnTo>
                  <a:pt x="234" y="305"/>
                </a:lnTo>
                <a:lnTo>
                  <a:pt x="240" y="246"/>
                </a:lnTo>
                <a:lnTo>
                  <a:pt x="151" y="120"/>
                </a:lnTo>
                <a:lnTo>
                  <a:pt x="163" y="8"/>
                </a:lnTo>
                <a:lnTo>
                  <a:pt x="102"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22"/>
          <p:cNvSpPr>
            <a:spLocks/>
          </p:cNvSpPr>
          <p:nvPr/>
        </p:nvSpPr>
        <p:spPr bwMode="auto">
          <a:xfrm>
            <a:off x="2607094" y="2088258"/>
            <a:ext cx="611187" cy="814388"/>
          </a:xfrm>
          <a:custGeom>
            <a:avLst/>
            <a:gdLst/>
            <a:ahLst/>
            <a:cxnLst>
              <a:cxn ang="0">
                <a:pos x="73" y="0"/>
              </a:cxn>
              <a:cxn ang="0">
                <a:pos x="266" y="26"/>
              </a:cxn>
              <a:cxn ang="0">
                <a:pos x="253" y="123"/>
              </a:cxn>
              <a:cxn ang="0">
                <a:pos x="394" y="137"/>
              </a:cxn>
              <a:cxn ang="0">
                <a:pos x="355" y="508"/>
              </a:cxn>
              <a:cxn ang="0">
                <a:pos x="0" y="470"/>
              </a:cxn>
              <a:cxn ang="0">
                <a:pos x="36" y="233"/>
              </a:cxn>
              <a:cxn ang="0">
                <a:pos x="73" y="0"/>
              </a:cxn>
            </a:cxnLst>
            <a:rect l="0" t="0" r="r" b="b"/>
            <a:pathLst>
              <a:path w="394" h="508">
                <a:moveTo>
                  <a:pt x="73" y="0"/>
                </a:moveTo>
                <a:lnTo>
                  <a:pt x="266" y="26"/>
                </a:lnTo>
                <a:lnTo>
                  <a:pt x="253" y="123"/>
                </a:lnTo>
                <a:lnTo>
                  <a:pt x="394" y="137"/>
                </a:lnTo>
                <a:lnTo>
                  <a:pt x="355" y="508"/>
                </a:lnTo>
                <a:lnTo>
                  <a:pt x="0" y="470"/>
                </a:lnTo>
                <a:lnTo>
                  <a:pt x="36" y="233"/>
                </a:lnTo>
                <a:lnTo>
                  <a:pt x="73"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23"/>
          <p:cNvSpPr>
            <a:spLocks/>
          </p:cNvSpPr>
          <p:nvPr/>
        </p:nvSpPr>
        <p:spPr bwMode="auto">
          <a:xfrm>
            <a:off x="2635669" y="1040508"/>
            <a:ext cx="1144587" cy="736600"/>
          </a:xfrm>
          <a:custGeom>
            <a:avLst/>
            <a:gdLst/>
            <a:ahLst/>
            <a:cxnLst>
              <a:cxn ang="0">
                <a:pos x="12" y="0"/>
              </a:cxn>
              <a:cxn ang="0">
                <a:pos x="157" y="18"/>
              </a:cxn>
              <a:cxn ang="0">
                <a:pos x="244" y="30"/>
              </a:cxn>
              <a:cxn ang="0">
                <a:pos x="360" y="42"/>
              </a:cxn>
              <a:cxn ang="0">
                <a:pos x="466" y="53"/>
              </a:cxn>
              <a:cxn ang="0">
                <a:pos x="651" y="66"/>
              </a:cxn>
              <a:cxn ang="0">
                <a:pos x="737" y="73"/>
              </a:cxn>
              <a:cxn ang="0">
                <a:pos x="735" y="448"/>
              </a:cxn>
              <a:cxn ang="0">
                <a:pos x="283" y="410"/>
              </a:cxn>
              <a:cxn ang="0">
                <a:pos x="274" y="460"/>
              </a:cxn>
              <a:cxn ang="0">
                <a:pos x="256" y="436"/>
              </a:cxn>
              <a:cxn ang="0">
                <a:pos x="215" y="440"/>
              </a:cxn>
              <a:cxn ang="0">
                <a:pos x="155" y="450"/>
              </a:cxn>
              <a:cxn ang="0">
                <a:pos x="145" y="384"/>
              </a:cxn>
              <a:cxn ang="0">
                <a:pos x="74" y="332"/>
              </a:cxn>
              <a:cxn ang="0">
                <a:pos x="85" y="283"/>
              </a:cxn>
              <a:cxn ang="0">
                <a:pos x="91" y="243"/>
              </a:cxn>
              <a:cxn ang="0">
                <a:pos x="0" y="114"/>
              </a:cxn>
              <a:cxn ang="0">
                <a:pos x="12" y="0"/>
              </a:cxn>
            </a:cxnLst>
            <a:rect l="0" t="0" r="r" b="b"/>
            <a:pathLst>
              <a:path w="737" h="460">
                <a:moveTo>
                  <a:pt x="12" y="0"/>
                </a:moveTo>
                <a:lnTo>
                  <a:pt x="157" y="18"/>
                </a:lnTo>
                <a:lnTo>
                  <a:pt x="244" y="30"/>
                </a:lnTo>
                <a:lnTo>
                  <a:pt x="360" y="42"/>
                </a:lnTo>
                <a:lnTo>
                  <a:pt x="466" y="53"/>
                </a:lnTo>
                <a:lnTo>
                  <a:pt x="651" y="66"/>
                </a:lnTo>
                <a:lnTo>
                  <a:pt x="737" y="73"/>
                </a:lnTo>
                <a:lnTo>
                  <a:pt x="735" y="448"/>
                </a:lnTo>
                <a:lnTo>
                  <a:pt x="283" y="410"/>
                </a:lnTo>
                <a:lnTo>
                  <a:pt x="274" y="460"/>
                </a:lnTo>
                <a:lnTo>
                  <a:pt x="256" y="436"/>
                </a:lnTo>
                <a:lnTo>
                  <a:pt x="215" y="440"/>
                </a:lnTo>
                <a:lnTo>
                  <a:pt x="155" y="450"/>
                </a:lnTo>
                <a:lnTo>
                  <a:pt x="145" y="384"/>
                </a:lnTo>
                <a:lnTo>
                  <a:pt x="74" y="332"/>
                </a:lnTo>
                <a:lnTo>
                  <a:pt x="85" y="283"/>
                </a:lnTo>
                <a:lnTo>
                  <a:pt x="91" y="243"/>
                </a:lnTo>
                <a:lnTo>
                  <a:pt x="0" y="114"/>
                </a:lnTo>
                <a:lnTo>
                  <a:pt x="12"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24"/>
          <p:cNvSpPr>
            <a:spLocks/>
          </p:cNvSpPr>
          <p:nvPr/>
        </p:nvSpPr>
        <p:spPr bwMode="auto">
          <a:xfrm>
            <a:off x="2992856" y="1689796"/>
            <a:ext cx="785813" cy="663575"/>
          </a:xfrm>
          <a:custGeom>
            <a:avLst/>
            <a:gdLst/>
            <a:ahLst/>
            <a:cxnLst>
              <a:cxn ang="0">
                <a:pos x="49" y="0"/>
              </a:cxn>
              <a:cxn ang="0">
                <a:pos x="30" y="154"/>
              </a:cxn>
              <a:cxn ang="0">
                <a:pos x="0" y="375"/>
              </a:cxn>
              <a:cxn ang="0">
                <a:pos x="146" y="387"/>
              </a:cxn>
              <a:cxn ang="0">
                <a:pos x="487" y="414"/>
              </a:cxn>
              <a:cxn ang="0">
                <a:pos x="505" y="42"/>
              </a:cxn>
              <a:cxn ang="0">
                <a:pos x="49" y="0"/>
              </a:cxn>
            </a:cxnLst>
            <a:rect l="0" t="0" r="r" b="b"/>
            <a:pathLst>
              <a:path w="505" h="414">
                <a:moveTo>
                  <a:pt x="49" y="0"/>
                </a:moveTo>
                <a:lnTo>
                  <a:pt x="30" y="154"/>
                </a:lnTo>
                <a:lnTo>
                  <a:pt x="0" y="375"/>
                </a:lnTo>
                <a:lnTo>
                  <a:pt x="146" y="387"/>
                </a:lnTo>
                <a:lnTo>
                  <a:pt x="487" y="414"/>
                </a:lnTo>
                <a:lnTo>
                  <a:pt x="505" y="42"/>
                </a:lnTo>
                <a:lnTo>
                  <a:pt x="4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25"/>
          <p:cNvSpPr>
            <a:spLocks/>
          </p:cNvSpPr>
          <p:nvPr/>
        </p:nvSpPr>
        <p:spPr bwMode="auto">
          <a:xfrm>
            <a:off x="3151606" y="2308921"/>
            <a:ext cx="817563" cy="628650"/>
          </a:xfrm>
          <a:custGeom>
            <a:avLst/>
            <a:gdLst/>
            <a:ahLst/>
            <a:cxnLst>
              <a:cxn ang="0">
                <a:pos x="44" y="0"/>
              </a:cxn>
              <a:cxn ang="0">
                <a:pos x="17" y="235"/>
              </a:cxn>
              <a:cxn ang="0">
                <a:pos x="0" y="371"/>
              </a:cxn>
              <a:cxn ang="0">
                <a:pos x="263" y="385"/>
              </a:cxn>
              <a:cxn ang="0">
                <a:pos x="514" y="393"/>
              </a:cxn>
              <a:cxn ang="0">
                <a:pos x="522" y="209"/>
              </a:cxn>
              <a:cxn ang="0">
                <a:pos x="526" y="29"/>
              </a:cxn>
              <a:cxn ang="0">
                <a:pos x="383" y="26"/>
              </a:cxn>
              <a:cxn ang="0">
                <a:pos x="44" y="0"/>
              </a:cxn>
            </a:cxnLst>
            <a:rect l="0" t="0" r="r" b="b"/>
            <a:pathLst>
              <a:path w="526" h="393">
                <a:moveTo>
                  <a:pt x="44" y="0"/>
                </a:moveTo>
                <a:lnTo>
                  <a:pt x="17" y="235"/>
                </a:lnTo>
                <a:lnTo>
                  <a:pt x="0" y="371"/>
                </a:lnTo>
                <a:lnTo>
                  <a:pt x="263" y="385"/>
                </a:lnTo>
                <a:lnTo>
                  <a:pt x="514" y="393"/>
                </a:lnTo>
                <a:lnTo>
                  <a:pt x="522" y="209"/>
                </a:lnTo>
                <a:lnTo>
                  <a:pt x="526" y="29"/>
                </a:lnTo>
                <a:lnTo>
                  <a:pt x="383" y="26"/>
                </a:lnTo>
                <a:lnTo>
                  <a:pt x="44"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26"/>
          <p:cNvSpPr>
            <a:spLocks/>
          </p:cNvSpPr>
          <p:nvPr/>
        </p:nvSpPr>
        <p:spPr bwMode="auto">
          <a:xfrm>
            <a:off x="2416594" y="2835971"/>
            <a:ext cx="741362" cy="850900"/>
          </a:xfrm>
          <a:custGeom>
            <a:avLst/>
            <a:gdLst/>
            <a:ahLst/>
            <a:cxnLst>
              <a:cxn ang="0">
                <a:pos x="121" y="0"/>
              </a:cxn>
              <a:cxn ang="0">
                <a:pos x="111" y="69"/>
              </a:cxn>
              <a:cxn ang="0">
                <a:pos x="70" y="61"/>
              </a:cxn>
              <a:cxn ang="0">
                <a:pos x="73" y="150"/>
              </a:cxn>
              <a:cxn ang="0">
                <a:pos x="53" y="168"/>
              </a:cxn>
              <a:cxn ang="0">
                <a:pos x="82" y="222"/>
              </a:cxn>
              <a:cxn ang="0">
                <a:pos x="53" y="246"/>
              </a:cxn>
              <a:cxn ang="0">
                <a:pos x="37" y="286"/>
              </a:cxn>
              <a:cxn ang="0">
                <a:pos x="14" y="325"/>
              </a:cxn>
              <a:cxn ang="0">
                <a:pos x="30" y="348"/>
              </a:cxn>
              <a:cxn ang="0">
                <a:pos x="2" y="357"/>
              </a:cxn>
              <a:cxn ang="0">
                <a:pos x="0" y="393"/>
              </a:cxn>
              <a:cxn ang="0">
                <a:pos x="268" y="529"/>
              </a:cxn>
              <a:cxn ang="0">
                <a:pos x="420" y="531"/>
              </a:cxn>
              <a:cxn ang="0">
                <a:pos x="477" y="41"/>
              </a:cxn>
              <a:cxn ang="0">
                <a:pos x="121" y="0"/>
              </a:cxn>
            </a:cxnLst>
            <a:rect l="0" t="0" r="r" b="b"/>
            <a:pathLst>
              <a:path w="477" h="531">
                <a:moveTo>
                  <a:pt x="121" y="0"/>
                </a:moveTo>
                <a:lnTo>
                  <a:pt x="111" y="69"/>
                </a:lnTo>
                <a:lnTo>
                  <a:pt x="70" y="61"/>
                </a:lnTo>
                <a:lnTo>
                  <a:pt x="73" y="150"/>
                </a:lnTo>
                <a:lnTo>
                  <a:pt x="53" y="168"/>
                </a:lnTo>
                <a:lnTo>
                  <a:pt x="82" y="222"/>
                </a:lnTo>
                <a:lnTo>
                  <a:pt x="53" y="246"/>
                </a:lnTo>
                <a:lnTo>
                  <a:pt x="37" y="286"/>
                </a:lnTo>
                <a:lnTo>
                  <a:pt x="14" y="325"/>
                </a:lnTo>
                <a:lnTo>
                  <a:pt x="30" y="348"/>
                </a:lnTo>
                <a:lnTo>
                  <a:pt x="2" y="357"/>
                </a:lnTo>
                <a:lnTo>
                  <a:pt x="0" y="393"/>
                </a:lnTo>
                <a:lnTo>
                  <a:pt x="268" y="529"/>
                </a:lnTo>
                <a:lnTo>
                  <a:pt x="420" y="531"/>
                </a:lnTo>
                <a:lnTo>
                  <a:pt x="477" y="41"/>
                </a:lnTo>
                <a:lnTo>
                  <a:pt x="12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27"/>
          <p:cNvSpPr>
            <a:spLocks/>
          </p:cNvSpPr>
          <p:nvPr/>
        </p:nvSpPr>
        <p:spPr bwMode="auto">
          <a:xfrm>
            <a:off x="3062706" y="2896296"/>
            <a:ext cx="787400" cy="806450"/>
          </a:xfrm>
          <a:custGeom>
            <a:avLst/>
            <a:gdLst/>
            <a:ahLst/>
            <a:cxnLst>
              <a:cxn ang="0">
                <a:pos x="61" y="0"/>
              </a:cxn>
              <a:cxn ang="0">
                <a:pos x="506" y="20"/>
              </a:cxn>
              <a:cxn ang="0">
                <a:pos x="485" y="465"/>
              </a:cxn>
              <a:cxn ang="0">
                <a:pos x="340" y="457"/>
              </a:cxn>
              <a:cxn ang="0">
                <a:pos x="205" y="453"/>
              </a:cxn>
              <a:cxn ang="0">
                <a:pos x="205" y="470"/>
              </a:cxn>
              <a:cxn ang="0">
                <a:pos x="92" y="470"/>
              </a:cxn>
              <a:cxn ang="0">
                <a:pos x="85" y="504"/>
              </a:cxn>
              <a:cxn ang="0">
                <a:pos x="0" y="493"/>
              </a:cxn>
              <a:cxn ang="0">
                <a:pos x="48" y="116"/>
              </a:cxn>
              <a:cxn ang="0">
                <a:pos x="61" y="0"/>
              </a:cxn>
            </a:cxnLst>
            <a:rect l="0" t="0" r="r" b="b"/>
            <a:pathLst>
              <a:path w="506" h="504">
                <a:moveTo>
                  <a:pt x="61" y="0"/>
                </a:moveTo>
                <a:lnTo>
                  <a:pt x="506" y="20"/>
                </a:lnTo>
                <a:lnTo>
                  <a:pt x="485" y="465"/>
                </a:lnTo>
                <a:lnTo>
                  <a:pt x="340" y="457"/>
                </a:lnTo>
                <a:lnTo>
                  <a:pt x="205" y="453"/>
                </a:lnTo>
                <a:lnTo>
                  <a:pt x="205" y="470"/>
                </a:lnTo>
                <a:lnTo>
                  <a:pt x="92" y="470"/>
                </a:lnTo>
                <a:lnTo>
                  <a:pt x="85" y="504"/>
                </a:lnTo>
                <a:lnTo>
                  <a:pt x="0" y="493"/>
                </a:lnTo>
                <a:lnTo>
                  <a:pt x="48" y="116"/>
                </a:lnTo>
                <a:lnTo>
                  <a:pt x="6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28"/>
          <p:cNvSpPr>
            <a:spLocks/>
          </p:cNvSpPr>
          <p:nvPr/>
        </p:nvSpPr>
        <p:spPr bwMode="auto">
          <a:xfrm>
            <a:off x="3375444" y="3015358"/>
            <a:ext cx="1595437" cy="1525588"/>
          </a:xfrm>
          <a:custGeom>
            <a:avLst/>
            <a:gdLst/>
            <a:ahLst/>
            <a:cxnLst>
              <a:cxn ang="0">
                <a:pos x="297" y="0"/>
              </a:cxn>
              <a:cxn ang="0">
                <a:pos x="525" y="8"/>
              </a:cxn>
              <a:cxn ang="0">
                <a:pos x="525" y="181"/>
              </a:cxn>
              <a:cxn ang="0">
                <a:pos x="640" y="229"/>
              </a:cxn>
              <a:cxn ang="0">
                <a:pos x="672" y="213"/>
              </a:cxn>
              <a:cxn ang="0">
                <a:pos x="748" y="250"/>
              </a:cxn>
              <a:cxn ang="0">
                <a:pos x="793" y="248"/>
              </a:cxn>
              <a:cxn ang="0">
                <a:pos x="881" y="210"/>
              </a:cxn>
              <a:cxn ang="0">
                <a:pos x="931" y="246"/>
              </a:cxn>
              <a:cxn ang="0">
                <a:pos x="975" y="256"/>
              </a:cxn>
              <a:cxn ang="0">
                <a:pos x="975" y="397"/>
              </a:cxn>
              <a:cxn ang="0">
                <a:pos x="1027" y="485"/>
              </a:cxn>
              <a:cxn ang="0">
                <a:pos x="1015" y="604"/>
              </a:cxn>
              <a:cxn ang="0">
                <a:pos x="959" y="652"/>
              </a:cxn>
              <a:cxn ang="0">
                <a:pos x="947" y="608"/>
              </a:cxn>
              <a:cxn ang="0">
                <a:pos x="931" y="628"/>
              </a:cxn>
              <a:cxn ang="0">
                <a:pos x="943" y="656"/>
              </a:cxn>
              <a:cxn ang="0">
                <a:pos x="844" y="728"/>
              </a:cxn>
              <a:cxn ang="0">
                <a:pos x="820" y="732"/>
              </a:cxn>
              <a:cxn ang="0">
                <a:pos x="768" y="768"/>
              </a:cxn>
              <a:cxn ang="0">
                <a:pos x="768" y="788"/>
              </a:cxn>
              <a:cxn ang="0">
                <a:pos x="752" y="792"/>
              </a:cxn>
              <a:cxn ang="0">
                <a:pos x="764" y="816"/>
              </a:cxn>
              <a:cxn ang="0">
                <a:pos x="736" y="852"/>
              </a:cxn>
              <a:cxn ang="0">
                <a:pos x="752" y="904"/>
              </a:cxn>
              <a:cxn ang="0">
                <a:pos x="768" y="921"/>
              </a:cxn>
              <a:cxn ang="0">
                <a:pos x="764" y="953"/>
              </a:cxn>
              <a:cxn ang="0">
                <a:pos x="724" y="953"/>
              </a:cxn>
              <a:cxn ang="0">
                <a:pos x="688" y="937"/>
              </a:cxn>
              <a:cxn ang="0">
                <a:pos x="664" y="941"/>
              </a:cxn>
              <a:cxn ang="0">
                <a:pos x="584" y="913"/>
              </a:cxn>
              <a:cxn ang="0">
                <a:pos x="549" y="804"/>
              </a:cxn>
              <a:cxn ang="0">
                <a:pos x="493" y="752"/>
              </a:cxn>
              <a:cxn ang="0">
                <a:pos x="444" y="656"/>
              </a:cxn>
              <a:cxn ang="0">
                <a:pos x="421" y="647"/>
              </a:cxn>
              <a:cxn ang="0">
                <a:pos x="394" y="623"/>
              </a:cxn>
              <a:cxn ang="0">
                <a:pos x="369" y="623"/>
              </a:cxn>
              <a:cxn ang="0">
                <a:pos x="331" y="615"/>
              </a:cxn>
              <a:cxn ang="0">
                <a:pos x="301" y="623"/>
              </a:cxn>
              <a:cxn ang="0">
                <a:pos x="281" y="671"/>
              </a:cxn>
              <a:cxn ang="0">
                <a:pos x="251" y="679"/>
              </a:cxn>
              <a:cxn ang="0">
                <a:pos x="186" y="642"/>
              </a:cxn>
              <a:cxn ang="0">
                <a:pos x="147" y="596"/>
              </a:cxn>
              <a:cxn ang="0">
                <a:pos x="140" y="542"/>
              </a:cxn>
              <a:cxn ang="0">
                <a:pos x="113" y="505"/>
              </a:cxn>
              <a:cxn ang="0">
                <a:pos x="47" y="453"/>
              </a:cxn>
              <a:cxn ang="0">
                <a:pos x="0" y="398"/>
              </a:cxn>
              <a:cxn ang="0">
                <a:pos x="0" y="375"/>
              </a:cxn>
              <a:cxn ang="0">
                <a:pos x="155" y="377"/>
              </a:cxn>
              <a:cxn ang="0">
                <a:pos x="281" y="387"/>
              </a:cxn>
              <a:cxn ang="0">
                <a:pos x="297" y="0"/>
              </a:cxn>
            </a:cxnLst>
            <a:rect l="0" t="0" r="r" b="b"/>
            <a:pathLst>
              <a:path w="1027" h="953">
                <a:moveTo>
                  <a:pt x="297" y="0"/>
                </a:moveTo>
                <a:lnTo>
                  <a:pt x="525" y="8"/>
                </a:lnTo>
                <a:lnTo>
                  <a:pt x="525" y="181"/>
                </a:lnTo>
                <a:lnTo>
                  <a:pt x="640" y="229"/>
                </a:lnTo>
                <a:lnTo>
                  <a:pt x="672" y="213"/>
                </a:lnTo>
                <a:lnTo>
                  <a:pt x="748" y="250"/>
                </a:lnTo>
                <a:lnTo>
                  <a:pt x="793" y="248"/>
                </a:lnTo>
                <a:lnTo>
                  <a:pt x="881" y="210"/>
                </a:lnTo>
                <a:lnTo>
                  <a:pt x="931" y="246"/>
                </a:lnTo>
                <a:lnTo>
                  <a:pt x="975" y="256"/>
                </a:lnTo>
                <a:lnTo>
                  <a:pt x="975" y="397"/>
                </a:lnTo>
                <a:lnTo>
                  <a:pt x="1027" y="485"/>
                </a:lnTo>
                <a:lnTo>
                  <a:pt x="1015" y="604"/>
                </a:lnTo>
                <a:lnTo>
                  <a:pt x="959" y="652"/>
                </a:lnTo>
                <a:lnTo>
                  <a:pt x="947" y="608"/>
                </a:lnTo>
                <a:lnTo>
                  <a:pt x="931" y="628"/>
                </a:lnTo>
                <a:lnTo>
                  <a:pt x="943" y="656"/>
                </a:lnTo>
                <a:lnTo>
                  <a:pt x="844" y="728"/>
                </a:lnTo>
                <a:lnTo>
                  <a:pt x="820" y="732"/>
                </a:lnTo>
                <a:lnTo>
                  <a:pt x="768" y="768"/>
                </a:lnTo>
                <a:lnTo>
                  <a:pt x="768" y="788"/>
                </a:lnTo>
                <a:lnTo>
                  <a:pt x="752" y="792"/>
                </a:lnTo>
                <a:lnTo>
                  <a:pt x="764" y="816"/>
                </a:lnTo>
                <a:lnTo>
                  <a:pt x="736" y="852"/>
                </a:lnTo>
                <a:lnTo>
                  <a:pt x="752" y="904"/>
                </a:lnTo>
                <a:lnTo>
                  <a:pt x="768" y="921"/>
                </a:lnTo>
                <a:lnTo>
                  <a:pt x="764" y="953"/>
                </a:lnTo>
                <a:lnTo>
                  <a:pt x="724" y="953"/>
                </a:lnTo>
                <a:lnTo>
                  <a:pt x="688" y="937"/>
                </a:lnTo>
                <a:lnTo>
                  <a:pt x="664" y="941"/>
                </a:lnTo>
                <a:lnTo>
                  <a:pt x="584" y="913"/>
                </a:lnTo>
                <a:lnTo>
                  <a:pt x="549" y="804"/>
                </a:lnTo>
                <a:lnTo>
                  <a:pt x="493" y="752"/>
                </a:lnTo>
                <a:lnTo>
                  <a:pt x="444" y="656"/>
                </a:lnTo>
                <a:lnTo>
                  <a:pt x="421" y="647"/>
                </a:lnTo>
                <a:lnTo>
                  <a:pt x="394" y="623"/>
                </a:lnTo>
                <a:lnTo>
                  <a:pt x="369" y="623"/>
                </a:lnTo>
                <a:lnTo>
                  <a:pt x="331" y="615"/>
                </a:lnTo>
                <a:lnTo>
                  <a:pt x="301" y="623"/>
                </a:lnTo>
                <a:lnTo>
                  <a:pt x="281" y="671"/>
                </a:lnTo>
                <a:lnTo>
                  <a:pt x="251" y="679"/>
                </a:lnTo>
                <a:lnTo>
                  <a:pt x="186" y="642"/>
                </a:lnTo>
                <a:lnTo>
                  <a:pt x="147" y="596"/>
                </a:lnTo>
                <a:lnTo>
                  <a:pt x="140" y="542"/>
                </a:lnTo>
                <a:lnTo>
                  <a:pt x="113" y="505"/>
                </a:lnTo>
                <a:lnTo>
                  <a:pt x="47" y="453"/>
                </a:lnTo>
                <a:lnTo>
                  <a:pt x="0" y="398"/>
                </a:lnTo>
                <a:lnTo>
                  <a:pt x="0" y="375"/>
                </a:lnTo>
                <a:lnTo>
                  <a:pt x="155" y="377"/>
                </a:lnTo>
                <a:lnTo>
                  <a:pt x="281" y="387"/>
                </a:lnTo>
                <a:lnTo>
                  <a:pt x="297" y="0"/>
                </a:lnTo>
                <a:close/>
              </a:path>
            </a:pathLst>
          </a:custGeom>
          <a:solidFill>
            <a:srgbClr val="2B5B84"/>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29"/>
          <p:cNvSpPr>
            <a:spLocks/>
          </p:cNvSpPr>
          <p:nvPr/>
        </p:nvSpPr>
        <p:spPr bwMode="auto">
          <a:xfrm>
            <a:off x="3778669" y="1157983"/>
            <a:ext cx="769937" cy="463550"/>
          </a:xfrm>
          <a:custGeom>
            <a:avLst/>
            <a:gdLst/>
            <a:ahLst/>
            <a:cxnLst>
              <a:cxn ang="0">
                <a:pos x="1" y="0"/>
              </a:cxn>
              <a:cxn ang="0">
                <a:pos x="415" y="9"/>
              </a:cxn>
              <a:cxn ang="0">
                <a:pos x="445" y="94"/>
              </a:cxn>
              <a:cxn ang="0">
                <a:pos x="475" y="160"/>
              </a:cxn>
              <a:cxn ang="0">
                <a:pos x="495" y="266"/>
              </a:cxn>
              <a:cxn ang="0">
                <a:pos x="483" y="290"/>
              </a:cxn>
              <a:cxn ang="0">
                <a:pos x="330" y="286"/>
              </a:cxn>
              <a:cxn ang="0">
                <a:pos x="0" y="281"/>
              </a:cxn>
              <a:cxn ang="0">
                <a:pos x="1" y="0"/>
              </a:cxn>
            </a:cxnLst>
            <a:rect l="0" t="0" r="r" b="b"/>
            <a:pathLst>
              <a:path w="495" h="290">
                <a:moveTo>
                  <a:pt x="1" y="0"/>
                </a:moveTo>
                <a:lnTo>
                  <a:pt x="415" y="9"/>
                </a:lnTo>
                <a:lnTo>
                  <a:pt x="445" y="94"/>
                </a:lnTo>
                <a:lnTo>
                  <a:pt x="475" y="160"/>
                </a:lnTo>
                <a:lnTo>
                  <a:pt x="495" y="266"/>
                </a:lnTo>
                <a:lnTo>
                  <a:pt x="483" y="290"/>
                </a:lnTo>
                <a:lnTo>
                  <a:pt x="330" y="286"/>
                </a:lnTo>
                <a:lnTo>
                  <a:pt x="0" y="281"/>
                </a:lnTo>
                <a:lnTo>
                  <a:pt x="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30"/>
          <p:cNvSpPr>
            <a:spLocks/>
          </p:cNvSpPr>
          <p:nvPr/>
        </p:nvSpPr>
        <p:spPr bwMode="auto">
          <a:xfrm>
            <a:off x="3759619" y="1604071"/>
            <a:ext cx="808037" cy="544512"/>
          </a:xfrm>
          <a:custGeom>
            <a:avLst/>
            <a:gdLst/>
            <a:ahLst/>
            <a:cxnLst>
              <a:cxn ang="0">
                <a:pos x="9" y="0"/>
              </a:cxn>
              <a:cxn ang="0">
                <a:pos x="8" y="132"/>
              </a:cxn>
              <a:cxn ang="0">
                <a:pos x="0" y="287"/>
              </a:cxn>
              <a:cxn ang="0">
                <a:pos x="377" y="292"/>
              </a:cxn>
              <a:cxn ang="0">
                <a:pos x="417" y="313"/>
              </a:cxn>
              <a:cxn ang="0">
                <a:pos x="445" y="284"/>
              </a:cxn>
              <a:cxn ang="0">
                <a:pos x="520" y="340"/>
              </a:cxn>
              <a:cxn ang="0">
                <a:pos x="509" y="281"/>
              </a:cxn>
              <a:cxn ang="0">
                <a:pos x="516" y="236"/>
              </a:cxn>
              <a:cxn ang="0">
                <a:pos x="520" y="82"/>
              </a:cxn>
              <a:cxn ang="0">
                <a:pos x="486" y="48"/>
              </a:cxn>
              <a:cxn ang="0">
                <a:pos x="500" y="6"/>
              </a:cxn>
              <a:cxn ang="0">
                <a:pos x="252" y="4"/>
              </a:cxn>
              <a:cxn ang="0">
                <a:pos x="9" y="0"/>
              </a:cxn>
            </a:cxnLst>
            <a:rect l="0" t="0" r="r" b="b"/>
            <a:pathLst>
              <a:path w="520" h="340">
                <a:moveTo>
                  <a:pt x="9" y="0"/>
                </a:moveTo>
                <a:lnTo>
                  <a:pt x="8" y="132"/>
                </a:lnTo>
                <a:lnTo>
                  <a:pt x="0" y="287"/>
                </a:lnTo>
                <a:lnTo>
                  <a:pt x="377" y="292"/>
                </a:lnTo>
                <a:lnTo>
                  <a:pt x="417" y="313"/>
                </a:lnTo>
                <a:lnTo>
                  <a:pt x="445" y="284"/>
                </a:lnTo>
                <a:lnTo>
                  <a:pt x="520" y="340"/>
                </a:lnTo>
                <a:lnTo>
                  <a:pt x="509" y="281"/>
                </a:lnTo>
                <a:lnTo>
                  <a:pt x="516" y="236"/>
                </a:lnTo>
                <a:lnTo>
                  <a:pt x="520" y="82"/>
                </a:lnTo>
                <a:lnTo>
                  <a:pt x="486" y="48"/>
                </a:lnTo>
                <a:lnTo>
                  <a:pt x="500" y="6"/>
                </a:lnTo>
                <a:lnTo>
                  <a:pt x="252" y="4"/>
                </a:lnTo>
                <a:lnTo>
                  <a:pt x="9"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31"/>
          <p:cNvSpPr>
            <a:spLocks/>
          </p:cNvSpPr>
          <p:nvPr/>
        </p:nvSpPr>
        <p:spPr bwMode="auto">
          <a:xfrm>
            <a:off x="3746919" y="2056508"/>
            <a:ext cx="962025" cy="447675"/>
          </a:xfrm>
          <a:custGeom>
            <a:avLst/>
            <a:gdLst/>
            <a:ahLst/>
            <a:cxnLst>
              <a:cxn ang="0">
                <a:pos x="6" y="0"/>
              </a:cxn>
              <a:cxn ang="0">
                <a:pos x="0" y="185"/>
              </a:cxn>
              <a:cxn ang="0">
                <a:pos x="139" y="189"/>
              </a:cxn>
              <a:cxn ang="0">
                <a:pos x="138" y="279"/>
              </a:cxn>
              <a:cxn ang="0">
                <a:pos x="327" y="277"/>
              </a:cxn>
              <a:cxn ang="0">
                <a:pos x="496" y="274"/>
              </a:cxn>
              <a:cxn ang="0">
                <a:pos x="619" y="277"/>
              </a:cxn>
              <a:cxn ang="0">
                <a:pos x="581" y="198"/>
              </a:cxn>
              <a:cxn ang="0">
                <a:pos x="554" y="125"/>
              </a:cxn>
              <a:cxn ang="0">
                <a:pos x="525" y="49"/>
              </a:cxn>
              <a:cxn ang="0">
                <a:pos x="454" y="1"/>
              </a:cxn>
              <a:cxn ang="0">
                <a:pos x="423" y="29"/>
              </a:cxn>
              <a:cxn ang="0">
                <a:pos x="384" y="9"/>
              </a:cxn>
              <a:cxn ang="0">
                <a:pos x="215" y="4"/>
              </a:cxn>
              <a:cxn ang="0">
                <a:pos x="6" y="0"/>
              </a:cxn>
            </a:cxnLst>
            <a:rect l="0" t="0" r="r" b="b"/>
            <a:pathLst>
              <a:path w="619" h="279">
                <a:moveTo>
                  <a:pt x="6" y="0"/>
                </a:moveTo>
                <a:lnTo>
                  <a:pt x="0" y="185"/>
                </a:lnTo>
                <a:lnTo>
                  <a:pt x="139" y="189"/>
                </a:lnTo>
                <a:lnTo>
                  <a:pt x="138" y="279"/>
                </a:lnTo>
                <a:lnTo>
                  <a:pt x="327" y="277"/>
                </a:lnTo>
                <a:lnTo>
                  <a:pt x="496" y="274"/>
                </a:lnTo>
                <a:lnTo>
                  <a:pt x="619" y="277"/>
                </a:lnTo>
                <a:lnTo>
                  <a:pt x="581" y="198"/>
                </a:lnTo>
                <a:lnTo>
                  <a:pt x="554" y="125"/>
                </a:lnTo>
                <a:lnTo>
                  <a:pt x="525" y="49"/>
                </a:lnTo>
                <a:lnTo>
                  <a:pt x="454" y="1"/>
                </a:lnTo>
                <a:lnTo>
                  <a:pt x="423" y="29"/>
                </a:lnTo>
                <a:lnTo>
                  <a:pt x="384" y="9"/>
                </a:lnTo>
                <a:lnTo>
                  <a:pt x="215" y="4"/>
                </a:lnTo>
                <a:lnTo>
                  <a:pt x="6"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32"/>
          <p:cNvSpPr>
            <a:spLocks/>
          </p:cNvSpPr>
          <p:nvPr/>
        </p:nvSpPr>
        <p:spPr bwMode="auto">
          <a:xfrm>
            <a:off x="3950119" y="2493071"/>
            <a:ext cx="847725" cy="446087"/>
          </a:xfrm>
          <a:custGeom>
            <a:avLst/>
            <a:gdLst/>
            <a:ahLst/>
            <a:cxnLst>
              <a:cxn ang="0">
                <a:pos x="6" y="2"/>
              </a:cxn>
              <a:cxn ang="0">
                <a:pos x="4" y="162"/>
              </a:cxn>
              <a:cxn ang="0">
                <a:pos x="0" y="275"/>
              </a:cxn>
              <a:cxn ang="0">
                <a:pos x="545" y="278"/>
              </a:cxn>
              <a:cxn ang="0">
                <a:pos x="535" y="133"/>
              </a:cxn>
              <a:cxn ang="0">
                <a:pos x="535" y="78"/>
              </a:cxn>
              <a:cxn ang="0">
                <a:pos x="491" y="45"/>
              </a:cxn>
              <a:cxn ang="0">
                <a:pos x="504" y="16"/>
              </a:cxn>
              <a:cxn ang="0">
                <a:pos x="486" y="0"/>
              </a:cxn>
              <a:cxn ang="0">
                <a:pos x="238" y="2"/>
              </a:cxn>
              <a:cxn ang="0">
                <a:pos x="6" y="2"/>
              </a:cxn>
            </a:cxnLst>
            <a:rect l="0" t="0" r="r" b="b"/>
            <a:pathLst>
              <a:path w="545" h="278">
                <a:moveTo>
                  <a:pt x="6" y="2"/>
                </a:moveTo>
                <a:lnTo>
                  <a:pt x="4" y="162"/>
                </a:lnTo>
                <a:lnTo>
                  <a:pt x="0" y="275"/>
                </a:lnTo>
                <a:lnTo>
                  <a:pt x="545" y="278"/>
                </a:lnTo>
                <a:lnTo>
                  <a:pt x="535" y="133"/>
                </a:lnTo>
                <a:lnTo>
                  <a:pt x="535" y="78"/>
                </a:lnTo>
                <a:lnTo>
                  <a:pt x="491" y="45"/>
                </a:lnTo>
                <a:lnTo>
                  <a:pt x="504" y="16"/>
                </a:lnTo>
                <a:lnTo>
                  <a:pt x="486" y="0"/>
                </a:lnTo>
                <a:lnTo>
                  <a:pt x="238" y="2"/>
                </a:lnTo>
                <a:lnTo>
                  <a:pt x="6" y="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33"/>
          <p:cNvSpPr>
            <a:spLocks/>
          </p:cNvSpPr>
          <p:nvPr/>
        </p:nvSpPr>
        <p:spPr bwMode="auto">
          <a:xfrm>
            <a:off x="3837406" y="2928046"/>
            <a:ext cx="987425" cy="490537"/>
          </a:xfrm>
          <a:custGeom>
            <a:avLst/>
            <a:gdLst/>
            <a:ahLst/>
            <a:cxnLst>
              <a:cxn ang="0">
                <a:pos x="4" y="0"/>
              </a:cxn>
              <a:cxn ang="0">
                <a:pos x="0" y="55"/>
              </a:cxn>
              <a:cxn ang="0">
                <a:pos x="226" y="63"/>
              </a:cxn>
              <a:cxn ang="0">
                <a:pos x="228" y="237"/>
              </a:cxn>
              <a:cxn ang="0">
                <a:pos x="343" y="285"/>
              </a:cxn>
              <a:cxn ang="0">
                <a:pos x="375" y="268"/>
              </a:cxn>
              <a:cxn ang="0">
                <a:pos x="448" y="307"/>
              </a:cxn>
              <a:cxn ang="0">
                <a:pos x="496" y="305"/>
              </a:cxn>
              <a:cxn ang="0">
                <a:pos x="584" y="268"/>
              </a:cxn>
              <a:cxn ang="0">
                <a:pos x="636" y="304"/>
              </a:cxn>
              <a:cxn ang="0">
                <a:pos x="636" y="115"/>
              </a:cxn>
              <a:cxn ang="0">
                <a:pos x="620" y="4"/>
              </a:cxn>
              <a:cxn ang="0">
                <a:pos x="4" y="0"/>
              </a:cxn>
            </a:cxnLst>
            <a:rect l="0" t="0" r="r" b="b"/>
            <a:pathLst>
              <a:path w="636" h="307">
                <a:moveTo>
                  <a:pt x="4" y="0"/>
                </a:moveTo>
                <a:lnTo>
                  <a:pt x="0" y="55"/>
                </a:lnTo>
                <a:lnTo>
                  <a:pt x="226" y="63"/>
                </a:lnTo>
                <a:lnTo>
                  <a:pt x="228" y="237"/>
                </a:lnTo>
                <a:lnTo>
                  <a:pt x="343" y="285"/>
                </a:lnTo>
                <a:lnTo>
                  <a:pt x="375" y="268"/>
                </a:lnTo>
                <a:lnTo>
                  <a:pt x="448" y="307"/>
                </a:lnTo>
                <a:lnTo>
                  <a:pt x="496" y="305"/>
                </a:lnTo>
                <a:lnTo>
                  <a:pt x="584" y="268"/>
                </a:lnTo>
                <a:lnTo>
                  <a:pt x="636" y="304"/>
                </a:lnTo>
                <a:lnTo>
                  <a:pt x="636" y="115"/>
                </a:lnTo>
                <a:lnTo>
                  <a:pt x="620" y="4"/>
                </a:lnTo>
                <a:lnTo>
                  <a:pt x="4"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34"/>
          <p:cNvSpPr>
            <a:spLocks/>
          </p:cNvSpPr>
          <p:nvPr/>
        </p:nvSpPr>
        <p:spPr bwMode="auto">
          <a:xfrm>
            <a:off x="4805781" y="2951858"/>
            <a:ext cx="555625" cy="534988"/>
          </a:xfrm>
          <a:custGeom>
            <a:avLst/>
            <a:gdLst/>
            <a:ahLst/>
            <a:cxnLst>
              <a:cxn ang="0">
                <a:pos x="0" y="31"/>
              </a:cxn>
              <a:cxn ang="0">
                <a:pos x="141" y="13"/>
              </a:cxn>
              <a:cxn ang="0">
                <a:pos x="315" y="0"/>
              </a:cxn>
              <a:cxn ang="0">
                <a:pos x="305" y="44"/>
              </a:cxn>
              <a:cxn ang="0">
                <a:pos x="344" y="35"/>
              </a:cxn>
              <a:cxn ang="0">
                <a:pos x="357" y="64"/>
              </a:cxn>
              <a:cxn ang="0">
                <a:pos x="317" y="90"/>
              </a:cxn>
              <a:cxn ang="0">
                <a:pos x="327" y="137"/>
              </a:cxn>
              <a:cxn ang="0">
                <a:pos x="285" y="214"/>
              </a:cxn>
              <a:cxn ang="0">
                <a:pos x="255" y="262"/>
              </a:cxn>
              <a:cxn ang="0">
                <a:pos x="272" y="323"/>
              </a:cxn>
              <a:cxn ang="0">
                <a:pos x="52" y="334"/>
              </a:cxn>
              <a:cxn ang="0">
                <a:pos x="50" y="297"/>
              </a:cxn>
              <a:cxn ang="0">
                <a:pos x="6" y="289"/>
              </a:cxn>
              <a:cxn ang="0">
                <a:pos x="6" y="90"/>
              </a:cxn>
              <a:cxn ang="0">
                <a:pos x="0" y="31"/>
              </a:cxn>
            </a:cxnLst>
            <a:rect l="0" t="0" r="r" b="b"/>
            <a:pathLst>
              <a:path w="357" h="334">
                <a:moveTo>
                  <a:pt x="0" y="31"/>
                </a:moveTo>
                <a:lnTo>
                  <a:pt x="141" y="13"/>
                </a:lnTo>
                <a:lnTo>
                  <a:pt x="315" y="0"/>
                </a:lnTo>
                <a:lnTo>
                  <a:pt x="305" y="44"/>
                </a:lnTo>
                <a:lnTo>
                  <a:pt x="344" y="35"/>
                </a:lnTo>
                <a:lnTo>
                  <a:pt x="357" y="64"/>
                </a:lnTo>
                <a:lnTo>
                  <a:pt x="317" y="90"/>
                </a:lnTo>
                <a:lnTo>
                  <a:pt x="327" y="137"/>
                </a:lnTo>
                <a:lnTo>
                  <a:pt x="285" y="214"/>
                </a:lnTo>
                <a:lnTo>
                  <a:pt x="255" y="262"/>
                </a:lnTo>
                <a:lnTo>
                  <a:pt x="272" y="323"/>
                </a:lnTo>
                <a:lnTo>
                  <a:pt x="52" y="334"/>
                </a:lnTo>
                <a:lnTo>
                  <a:pt x="50" y="297"/>
                </a:lnTo>
                <a:lnTo>
                  <a:pt x="6" y="289"/>
                </a:lnTo>
                <a:lnTo>
                  <a:pt x="6" y="90"/>
                </a:lnTo>
                <a:lnTo>
                  <a:pt x="0" y="3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35"/>
          <p:cNvSpPr>
            <a:spLocks/>
          </p:cNvSpPr>
          <p:nvPr/>
        </p:nvSpPr>
        <p:spPr bwMode="auto">
          <a:xfrm>
            <a:off x="4886744" y="3467796"/>
            <a:ext cx="677862" cy="558800"/>
          </a:xfrm>
          <a:custGeom>
            <a:avLst/>
            <a:gdLst/>
            <a:ahLst/>
            <a:cxnLst>
              <a:cxn ang="0">
                <a:pos x="0" y="8"/>
              </a:cxn>
              <a:cxn ang="0">
                <a:pos x="218" y="0"/>
              </a:cxn>
              <a:cxn ang="0">
                <a:pos x="256" y="72"/>
              </a:cxn>
              <a:cxn ang="0">
                <a:pos x="223" y="157"/>
              </a:cxn>
              <a:cxn ang="0">
                <a:pos x="212" y="196"/>
              </a:cxn>
              <a:cxn ang="0">
                <a:pos x="358" y="180"/>
              </a:cxn>
              <a:cxn ang="0">
                <a:pos x="368" y="236"/>
              </a:cxn>
              <a:cxn ang="0">
                <a:pos x="324" y="231"/>
              </a:cxn>
              <a:cxn ang="0">
                <a:pos x="304" y="254"/>
              </a:cxn>
              <a:cxn ang="0">
                <a:pos x="327" y="270"/>
              </a:cxn>
              <a:cxn ang="0">
                <a:pos x="366" y="252"/>
              </a:cxn>
              <a:cxn ang="0">
                <a:pos x="368" y="278"/>
              </a:cxn>
              <a:cxn ang="0">
                <a:pos x="392" y="256"/>
              </a:cxn>
              <a:cxn ang="0">
                <a:pos x="408" y="256"/>
              </a:cxn>
              <a:cxn ang="0">
                <a:pos x="389" y="302"/>
              </a:cxn>
              <a:cxn ang="0">
                <a:pos x="425" y="310"/>
              </a:cxn>
              <a:cxn ang="0">
                <a:pos x="436" y="336"/>
              </a:cxn>
              <a:cxn ang="0">
                <a:pos x="420" y="344"/>
              </a:cxn>
              <a:cxn ang="0">
                <a:pos x="397" y="328"/>
              </a:cxn>
              <a:cxn ang="0">
                <a:pos x="354" y="316"/>
              </a:cxn>
              <a:cxn ang="0">
                <a:pos x="364" y="346"/>
              </a:cxn>
              <a:cxn ang="0">
                <a:pos x="342" y="350"/>
              </a:cxn>
              <a:cxn ang="0">
                <a:pos x="325" y="322"/>
              </a:cxn>
              <a:cxn ang="0">
                <a:pos x="315" y="340"/>
              </a:cxn>
              <a:cxn ang="0">
                <a:pos x="251" y="340"/>
              </a:cxn>
              <a:cxn ang="0">
                <a:pos x="251" y="322"/>
              </a:cxn>
              <a:cxn ang="0">
                <a:pos x="227" y="302"/>
              </a:cxn>
              <a:cxn ang="0">
                <a:pos x="179" y="300"/>
              </a:cxn>
              <a:cxn ang="0">
                <a:pos x="219" y="322"/>
              </a:cxn>
              <a:cxn ang="0">
                <a:pos x="163" y="334"/>
              </a:cxn>
              <a:cxn ang="0">
                <a:pos x="75" y="318"/>
              </a:cxn>
              <a:cxn ang="0">
                <a:pos x="42" y="322"/>
              </a:cxn>
              <a:cxn ang="0">
                <a:pos x="54" y="205"/>
              </a:cxn>
              <a:cxn ang="0">
                <a:pos x="1" y="112"/>
              </a:cxn>
              <a:cxn ang="0">
                <a:pos x="0" y="8"/>
              </a:cxn>
            </a:cxnLst>
            <a:rect l="0" t="0" r="r" b="b"/>
            <a:pathLst>
              <a:path w="436" h="350">
                <a:moveTo>
                  <a:pt x="0" y="8"/>
                </a:moveTo>
                <a:lnTo>
                  <a:pt x="218" y="0"/>
                </a:lnTo>
                <a:lnTo>
                  <a:pt x="256" y="72"/>
                </a:lnTo>
                <a:lnTo>
                  <a:pt x="223" y="157"/>
                </a:lnTo>
                <a:lnTo>
                  <a:pt x="212" y="196"/>
                </a:lnTo>
                <a:lnTo>
                  <a:pt x="358" y="180"/>
                </a:lnTo>
                <a:lnTo>
                  <a:pt x="368" y="236"/>
                </a:lnTo>
                <a:lnTo>
                  <a:pt x="324" y="231"/>
                </a:lnTo>
                <a:lnTo>
                  <a:pt x="304" y="254"/>
                </a:lnTo>
                <a:lnTo>
                  <a:pt x="327" y="270"/>
                </a:lnTo>
                <a:lnTo>
                  <a:pt x="366" y="252"/>
                </a:lnTo>
                <a:lnTo>
                  <a:pt x="368" y="278"/>
                </a:lnTo>
                <a:lnTo>
                  <a:pt x="392" y="256"/>
                </a:lnTo>
                <a:lnTo>
                  <a:pt x="408" y="256"/>
                </a:lnTo>
                <a:lnTo>
                  <a:pt x="389" y="302"/>
                </a:lnTo>
                <a:lnTo>
                  <a:pt x="425" y="310"/>
                </a:lnTo>
                <a:lnTo>
                  <a:pt x="436" y="336"/>
                </a:lnTo>
                <a:lnTo>
                  <a:pt x="420" y="344"/>
                </a:lnTo>
                <a:lnTo>
                  <a:pt x="397" y="328"/>
                </a:lnTo>
                <a:lnTo>
                  <a:pt x="354" y="316"/>
                </a:lnTo>
                <a:lnTo>
                  <a:pt x="364" y="346"/>
                </a:lnTo>
                <a:lnTo>
                  <a:pt x="342" y="350"/>
                </a:lnTo>
                <a:lnTo>
                  <a:pt x="325" y="322"/>
                </a:lnTo>
                <a:lnTo>
                  <a:pt x="315" y="340"/>
                </a:lnTo>
                <a:lnTo>
                  <a:pt x="251" y="340"/>
                </a:lnTo>
                <a:lnTo>
                  <a:pt x="251" y="322"/>
                </a:lnTo>
                <a:lnTo>
                  <a:pt x="227" y="302"/>
                </a:lnTo>
                <a:lnTo>
                  <a:pt x="179" y="300"/>
                </a:lnTo>
                <a:lnTo>
                  <a:pt x="219" y="322"/>
                </a:lnTo>
                <a:lnTo>
                  <a:pt x="163" y="334"/>
                </a:lnTo>
                <a:lnTo>
                  <a:pt x="75" y="318"/>
                </a:lnTo>
                <a:lnTo>
                  <a:pt x="42" y="322"/>
                </a:lnTo>
                <a:lnTo>
                  <a:pt x="54" y="205"/>
                </a:lnTo>
                <a:lnTo>
                  <a:pt x="1" y="112"/>
                </a:lnTo>
                <a:lnTo>
                  <a:pt x="0" y="8"/>
                </a:lnTo>
                <a:close/>
              </a:path>
            </a:pathLst>
          </a:custGeom>
          <a:solidFill>
            <a:srgbClr val="D9D9D9"/>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36"/>
          <p:cNvSpPr>
            <a:spLocks/>
          </p:cNvSpPr>
          <p:nvPr/>
        </p:nvSpPr>
        <p:spPr bwMode="auto">
          <a:xfrm>
            <a:off x="4421606" y="1100833"/>
            <a:ext cx="755650" cy="879475"/>
          </a:xfrm>
          <a:custGeom>
            <a:avLst/>
            <a:gdLst/>
            <a:ahLst/>
            <a:cxnLst>
              <a:cxn ang="0">
                <a:pos x="0" y="43"/>
              </a:cxn>
              <a:cxn ang="0">
                <a:pos x="128" y="43"/>
              </a:cxn>
              <a:cxn ang="0">
                <a:pos x="127" y="0"/>
              </a:cxn>
              <a:cxn ang="0">
                <a:pos x="155" y="12"/>
              </a:cxn>
              <a:cxn ang="0">
                <a:pos x="160" y="45"/>
              </a:cxn>
              <a:cxn ang="0">
                <a:pos x="221" y="81"/>
              </a:cxn>
              <a:cxn ang="0">
                <a:pos x="240" y="65"/>
              </a:cxn>
              <a:cxn ang="0">
                <a:pos x="276" y="65"/>
              </a:cxn>
              <a:cxn ang="0">
                <a:pos x="304" y="97"/>
              </a:cxn>
              <a:cxn ang="0">
                <a:pos x="322" y="85"/>
              </a:cxn>
              <a:cxn ang="0">
                <a:pos x="375" y="99"/>
              </a:cxn>
              <a:cxn ang="0">
                <a:pos x="394" y="75"/>
              </a:cxn>
              <a:cxn ang="0">
                <a:pos x="427" y="93"/>
              </a:cxn>
              <a:cxn ang="0">
                <a:pos x="487" y="91"/>
              </a:cxn>
              <a:cxn ang="0">
                <a:pos x="390" y="159"/>
              </a:cxn>
              <a:cxn ang="0">
                <a:pos x="342" y="218"/>
              </a:cxn>
              <a:cxn ang="0">
                <a:pos x="351" y="305"/>
              </a:cxn>
              <a:cxn ang="0">
                <a:pos x="318" y="341"/>
              </a:cxn>
              <a:cxn ang="0">
                <a:pos x="331" y="366"/>
              </a:cxn>
              <a:cxn ang="0">
                <a:pos x="331" y="430"/>
              </a:cxn>
              <a:cxn ang="0">
                <a:pos x="365" y="430"/>
              </a:cxn>
              <a:cxn ang="0">
                <a:pos x="414" y="477"/>
              </a:cxn>
              <a:cxn ang="0">
                <a:pos x="434" y="533"/>
              </a:cxn>
              <a:cxn ang="0">
                <a:pos x="90" y="549"/>
              </a:cxn>
              <a:cxn ang="0">
                <a:pos x="91" y="397"/>
              </a:cxn>
              <a:cxn ang="0">
                <a:pos x="60" y="364"/>
              </a:cxn>
              <a:cxn ang="0">
                <a:pos x="71" y="324"/>
              </a:cxn>
              <a:cxn ang="0">
                <a:pos x="82" y="301"/>
              </a:cxn>
              <a:cxn ang="0">
                <a:pos x="60" y="196"/>
              </a:cxn>
              <a:cxn ang="0">
                <a:pos x="31" y="127"/>
              </a:cxn>
              <a:cxn ang="0">
                <a:pos x="0" y="43"/>
              </a:cxn>
            </a:cxnLst>
            <a:rect l="0" t="0" r="r" b="b"/>
            <a:pathLst>
              <a:path w="487" h="549">
                <a:moveTo>
                  <a:pt x="0" y="43"/>
                </a:moveTo>
                <a:lnTo>
                  <a:pt x="128" y="43"/>
                </a:lnTo>
                <a:lnTo>
                  <a:pt x="127" y="0"/>
                </a:lnTo>
                <a:lnTo>
                  <a:pt x="155" y="12"/>
                </a:lnTo>
                <a:lnTo>
                  <a:pt x="160" y="45"/>
                </a:lnTo>
                <a:lnTo>
                  <a:pt x="221" y="81"/>
                </a:lnTo>
                <a:lnTo>
                  <a:pt x="240" y="65"/>
                </a:lnTo>
                <a:lnTo>
                  <a:pt x="276" y="65"/>
                </a:lnTo>
                <a:lnTo>
                  <a:pt x="304" y="97"/>
                </a:lnTo>
                <a:lnTo>
                  <a:pt x="322" y="85"/>
                </a:lnTo>
                <a:lnTo>
                  <a:pt x="375" y="99"/>
                </a:lnTo>
                <a:lnTo>
                  <a:pt x="394" y="75"/>
                </a:lnTo>
                <a:lnTo>
                  <a:pt x="427" y="93"/>
                </a:lnTo>
                <a:lnTo>
                  <a:pt x="487" y="91"/>
                </a:lnTo>
                <a:lnTo>
                  <a:pt x="390" y="159"/>
                </a:lnTo>
                <a:lnTo>
                  <a:pt x="342" y="218"/>
                </a:lnTo>
                <a:lnTo>
                  <a:pt x="351" y="305"/>
                </a:lnTo>
                <a:lnTo>
                  <a:pt x="318" y="341"/>
                </a:lnTo>
                <a:lnTo>
                  <a:pt x="331" y="366"/>
                </a:lnTo>
                <a:lnTo>
                  <a:pt x="331" y="430"/>
                </a:lnTo>
                <a:lnTo>
                  <a:pt x="365" y="430"/>
                </a:lnTo>
                <a:lnTo>
                  <a:pt x="414" y="477"/>
                </a:lnTo>
                <a:lnTo>
                  <a:pt x="434" y="533"/>
                </a:lnTo>
                <a:lnTo>
                  <a:pt x="90" y="549"/>
                </a:lnTo>
                <a:lnTo>
                  <a:pt x="91" y="397"/>
                </a:lnTo>
                <a:lnTo>
                  <a:pt x="60" y="364"/>
                </a:lnTo>
                <a:lnTo>
                  <a:pt x="71" y="324"/>
                </a:lnTo>
                <a:lnTo>
                  <a:pt x="82" y="301"/>
                </a:lnTo>
                <a:lnTo>
                  <a:pt x="60" y="196"/>
                </a:lnTo>
                <a:lnTo>
                  <a:pt x="31" y="127"/>
                </a:lnTo>
                <a:lnTo>
                  <a:pt x="0" y="43"/>
                </a:lnTo>
                <a:close/>
              </a:path>
            </a:pathLst>
          </a:custGeom>
          <a:solidFill>
            <a:srgbClr val="D9D9D9"/>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37"/>
          <p:cNvSpPr>
            <a:spLocks/>
          </p:cNvSpPr>
          <p:nvPr/>
        </p:nvSpPr>
        <p:spPr bwMode="auto">
          <a:xfrm>
            <a:off x="4910556" y="1404046"/>
            <a:ext cx="574675" cy="692150"/>
          </a:xfrm>
          <a:custGeom>
            <a:avLst/>
            <a:gdLst/>
            <a:ahLst/>
            <a:cxnLst>
              <a:cxn ang="0">
                <a:pos x="27" y="29"/>
              </a:cxn>
              <a:cxn ang="0">
                <a:pos x="55" y="26"/>
              </a:cxn>
              <a:cxn ang="0">
                <a:pos x="80" y="26"/>
              </a:cxn>
              <a:cxn ang="0">
                <a:pos x="96" y="0"/>
              </a:cxn>
              <a:cxn ang="0">
                <a:pos x="108" y="32"/>
              </a:cxn>
              <a:cxn ang="0">
                <a:pos x="148" y="32"/>
              </a:cxn>
              <a:cxn ang="0">
                <a:pos x="169" y="61"/>
              </a:cxn>
              <a:cxn ang="0">
                <a:pos x="211" y="53"/>
              </a:cxn>
              <a:cxn ang="0">
                <a:pos x="238" y="72"/>
              </a:cxn>
              <a:cxn ang="0">
                <a:pos x="290" y="85"/>
              </a:cxn>
              <a:cxn ang="0">
                <a:pos x="300" y="108"/>
              </a:cxn>
              <a:cxn ang="0">
                <a:pos x="326" y="109"/>
              </a:cxn>
              <a:cxn ang="0">
                <a:pos x="318" y="132"/>
              </a:cxn>
              <a:cxn ang="0">
                <a:pos x="327" y="157"/>
              </a:cxn>
              <a:cxn ang="0">
                <a:pos x="310" y="189"/>
              </a:cxn>
              <a:cxn ang="0">
                <a:pos x="322" y="196"/>
              </a:cxn>
              <a:cxn ang="0">
                <a:pos x="351" y="161"/>
              </a:cxn>
              <a:cxn ang="0">
                <a:pos x="350" y="149"/>
              </a:cxn>
              <a:cxn ang="0">
                <a:pos x="362" y="144"/>
              </a:cxn>
              <a:cxn ang="0">
                <a:pos x="370" y="161"/>
              </a:cxn>
              <a:cxn ang="0">
                <a:pos x="347" y="185"/>
              </a:cxn>
              <a:cxn ang="0">
                <a:pos x="338" y="240"/>
              </a:cxn>
              <a:cxn ang="0">
                <a:pos x="338" y="332"/>
              </a:cxn>
              <a:cxn ang="0">
                <a:pos x="351" y="348"/>
              </a:cxn>
              <a:cxn ang="0">
                <a:pos x="346" y="405"/>
              </a:cxn>
              <a:cxn ang="0">
                <a:pos x="171" y="433"/>
              </a:cxn>
              <a:cxn ang="0">
                <a:pos x="127" y="406"/>
              </a:cxn>
              <a:cxn ang="0">
                <a:pos x="136" y="372"/>
              </a:cxn>
              <a:cxn ang="0">
                <a:pos x="115" y="334"/>
              </a:cxn>
              <a:cxn ang="0">
                <a:pos x="96" y="288"/>
              </a:cxn>
              <a:cxn ang="0">
                <a:pos x="47" y="241"/>
              </a:cxn>
              <a:cxn ang="0">
                <a:pos x="16" y="241"/>
              </a:cxn>
              <a:cxn ang="0">
                <a:pos x="16" y="177"/>
              </a:cxn>
              <a:cxn ang="0">
                <a:pos x="0" y="153"/>
              </a:cxn>
              <a:cxn ang="0">
                <a:pos x="35" y="116"/>
              </a:cxn>
              <a:cxn ang="0">
                <a:pos x="27" y="29"/>
              </a:cxn>
            </a:cxnLst>
            <a:rect l="0" t="0" r="r" b="b"/>
            <a:pathLst>
              <a:path w="370" h="433">
                <a:moveTo>
                  <a:pt x="27" y="29"/>
                </a:moveTo>
                <a:lnTo>
                  <a:pt x="55" y="26"/>
                </a:lnTo>
                <a:lnTo>
                  <a:pt x="80" y="26"/>
                </a:lnTo>
                <a:lnTo>
                  <a:pt x="96" y="0"/>
                </a:lnTo>
                <a:lnTo>
                  <a:pt x="108" y="32"/>
                </a:lnTo>
                <a:lnTo>
                  <a:pt x="148" y="32"/>
                </a:lnTo>
                <a:lnTo>
                  <a:pt x="169" y="61"/>
                </a:lnTo>
                <a:lnTo>
                  <a:pt x="211" y="53"/>
                </a:lnTo>
                <a:lnTo>
                  <a:pt x="238" y="72"/>
                </a:lnTo>
                <a:lnTo>
                  <a:pt x="290" y="85"/>
                </a:lnTo>
                <a:lnTo>
                  <a:pt x="300" y="108"/>
                </a:lnTo>
                <a:lnTo>
                  <a:pt x="326" y="109"/>
                </a:lnTo>
                <a:lnTo>
                  <a:pt x="318" y="132"/>
                </a:lnTo>
                <a:lnTo>
                  <a:pt x="327" y="157"/>
                </a:lnTo>
                <a:lnTo>
                  <a:pt x="310" y="189"/>
                </a:lnTo>
                <a:lnTo>
                  <a:pt x="322" y="196"/>
                </a:lnTo>
                <a:lnTo>
                  <a:pt x="351" y="161"/>
                </a:lnTo>
                <a:lnTo>
                  <a:pt x="350" y="149"/>
                </a:lnTo>
                <a:lnTo>
                  <a:pt x="362" y="144"/>
                </a:lnTo>
                <a:lnTo>
                  <a:pt x="370" y="161"/>
                </a:lnTo>
                <a:lnTo>
                  <a:pt x="347" y="185"/>
                </a:lnTo>
                <a:lnTo>
                  <a:pt x="338" y="240"/>
                </a:lnTo>
                <a:lnTo>
                  <a:pt x="338" y="332"/>
                </a:lnTo>
                <a:lnTo>
                  <a:pt x="351" y="348"/>
                </a:lnTo>
                <a:lnTo>
                  <a:pt x="346" y="405"/>
                </a:lnTo>
                <a:lnTo>
                  <a:pt x="171" y="433"/>
                </a:lnTo>
                <a:lnTo>
                  <a:pt x="127" y="406"/>
                </a:lnTo>
                <a:lnTo>
                  <a:pt x="136" y="372"/>
                </a:lnTo>
                <a:lnTo>
                  <a:pt x="115" y="334"/>
                </a:lnTo>
                <a:lnTo>
                  <a:pt x="96" y="288"/>
                </a:lnTo>
                <a:lnTo>
                  <a:pt x="47" y="241"/>
                </a:lnTo>
                <a:lnTo>
                  <a:pt x="16" y="241"/>
                </a:lnTo>
                <a:lnTo>
                  <a:pt x="16" y="177"/>
                </a:lnTo>
                <a:lnTo>
                  <a:pt x="0" y="153"/>
                </a:lnTo>
                <a:lnTo>
                  <a:pt x="35" y="116"/>
                </a:lnTo>
                <a:lnTo>
                  <a:pt x="27" y="29"/>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38"/>
          <p:cNvSpPr>
            <a:spLocks/>
          </p:cNvSpPr>
          <p:nvPr/>
        </p:nvSpPr>
        <p:spPr bwMode="auto">
          <a:xfrm>
            <a:off x="4548606" y="1951733"/>
            <a:ext cx="666750" cy="447675"/>
          </a:xfrm>
          <a:custGeom>
            <a:avLst/>
            <a:gdLst/>
            <a:ahLst/>
            <a:cxnLst>
              <a:cxn ang="0">
                <a:pos x="6" y="15"/>
              </a:cxn>
              <a:cxn ang="0">
                <a:pos x="0" y="64"/>
              </a:cxn>
              <a:cxn ang="0">
                <a:pos x="9" y="116"/>
              </a:cxn>
              <a:cxn ang="0">
                <a:pos x="49" y="223"/>
              </a:cxn>
              <a:cxn ang="0">
                <a:pos x="71" y="280"/>
              </a:cxn>
              <a:cxn ang="0">
                <a:pos x="324" y="267"/>
              </a:cxn>
              <a:cxn ang="0">
                <a:pos x="365" y="280"/>
              </a:cxn>
              <a:cxn ang="0">
                <a:pos x="390" y="225"/>
              </a:cxn>
              <a:cxn ang="0">
                <a:pos x="381" y="187"/>
              </a:cxn>
              <a:cxn ang="0">
                <a:pos x="424" y="179"/>
              </a:cxn>
              <a:cxn ang="0">
                <a:pos x="429" y="118"/>
              </a:cxn>
              <a:cxn ang="0">
                <a:pos x="404" y="91"/>
              </a:cxn>
              <a:cxn ang="0">
                <a:pos x="360" y="64"/>
              </a:cxn>
              <a:cxn ang="0">
                <a:pos x="369" y="27"/>
              </a:cxn>
              <a:cxn ang="0">
                <a:pos x="350" y="0"/>
              </a:cxn>
              <a:cxn ang="0">
                <a:pos x="256" y="4"/>
              </a:cxn>
              <a:cxn ang="0">
                <a:pos x="160" y="8"/>
              </a:cxn>
              <a:cxn ang="0">
                <a:pos x="6" y="15"/>
              </a:cxn>
            </a:cxnLst>
            <a:rect l="0" t="0" r="r" b="b"/>
            <a:pathLst>
              <a:path w="429" h="280">
                <a:moveTo>
                  <a:pt x="6" y="15"/>
                </a:moveTo>
                <a:lnTo>
                  <a:pt x="0" y="64"/>
                </a:lnTo>
                <a:lnTo>
                  <a:pt x="9" y="116"/>
                </a:lnTo>
                <a:lnTo>
                  <a:pt x="49" y="223"/>
                </a:lnTo>
                <a:lnTo>
                  <a:pt x="71" y="280"/>
                </a:lnTo>
                <a:lnTo>
                  <a:pt x="324" y="267"/>
                </a:lnTo>
                <a:lnTo>
                  <a:pt x="365" y="280"/>
                </a:lnTo>
                <a:lnTo>
                  <a:pt x="390" y="225"/>
                </a:lnTo>
                <a:lnTo>
                  <a:pt x="381" y="187"/>
                </a:lnTo>
                <a:lnTo>
                  <a:pt x="424" y="179"/>
                </a:lnTo>
                <a:lnTo>
                  <a:pt x="429" y="118"/>
                </a:lnTo>
                <a:lnTo>
                  <a:pt x="404" y="91"/>
                </a:lnTo>
                <a:lnTo>
                  <a:pt x="360" y="64"/>
                </a:lnTo>
                <a:lnTo>
                  <a:pt x="369" y="27"/>
                </a:lnTo>
                <a:lnTo>
                  <a:pt x="350" y="0"/>
                </a:lnTo>
                <a:lnTo>
                  <a:pt x="256" y="4"/>
                </a:lnTo>
                <a:lnTo>
                  <a:pt x="160" y="8"/>
                </a:lnTo>
                <a:lnTo>
                  <a:pt x="6" y="1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39"/>
          <p:cNvSpPr>
            <a:spLocks/>
          </p:cNvSpPr>
          <p:nvPr/>
        </p:nvSpPr>
        <p:spPr bwMode="auto">
          <a:xfrm>
            <a:off x="5135981" y="1305621"/>
            <a:ext cx="617538" cy="276225"/>
          </a:xfrm>
          <a:custGeom>
            <a:avLst/>
            <a:gdLst/>
            <a:ahLst/>
            <a:cxnLst>
              <a:cxn ang="0">
                <a:pos x="0" y="94"/>
              </a:cxn>
              <a:cxn ang="0">
                <a:pos x="89" y="0"/>
              </a:cxn>
              <a:cxn ang="0">
                <a:pos x="73" y="39"/>
              </a:cxn>
              <a:cxn ang="0">
                <a:pos x="85" y="51"/>
              </a:cxn>
              <a:cxn ang="0">
                <a:pos x="113" y="35"/>
              </a:cxn>
              <a:cxn ang="0">
                <a:pos x="175" y="59"/>
              </a:cxn>
              <a:cxn ang="0">
                <a:pos x="201" y="39"/>
              </a:cxn>
              <a:cxn ang="0">
                <a:pos x="283" y="28"/>
              </a:cxn>
              <a:cxn ang="0">
                <a:pos x="299" y="52"/>
              </a:cxn>
              <a:cxn ang="0">
                <a:pos x="331" y="47"/>
              </a:cxn>
              <a:cxn ang="0">
                <a:pos x="394" y="72"/>
              </a:cxn>
              <a:cxn ang="0">
                <a:pos x="398" y="90"/>
              </a:cxn>
              <a:cxn ang="0">
                <a:pos x="330" y="106"/>
              </a:cxn>
              <a:cxn ang="0">
                <a:pos x="310" y="94"/>
              </a:cxn>
              <a:cxn ang="0">
                <a:pos x="276" y="98"/>
              </a:cxn>
              <a:cxn ang="0">
                <a:pos x="236" y="122"/>
              </a:cxn>
              <a:cxn ang="0">
                <a:pos x="217" y="124"/>
              </a:cxn>
              <a:cxn ang="0">
                <a:pos x="202" y="106"/>
              </a:cxn>
              <a:cxn ang="0">
                <a:pos x="180" y="170"/>
              </a:cxn>
              <a:cxn ang="0">
                <a:pos x="155" y="172"/>
              </a:cxn>
              <a:cxn ang="0">
                <a:pos x="144" y="146"/>
              </a:cxn>
              <a:cxn ang="0">
                <a:pos x="91" y="134"/>
              </a:cxn>
              <a:cxn ang="0">
                <a:pos x="66" y="116"/>
              </a:cxn>
              <a:cxn ang="0">
                <a:pos x="22" y="122"/>
              </a:cxn>
              <a:cxn ang="0">
                <a:pos x="0" y="94"/>
              </a:cxn>
            </a:cxnLst>
            <a:rect l="0" t="0" r="r" b="b"/>
            <a:pathLst>
              <a:path w="398" h="172">
                <a:moveTo>
                  <a:pt x="0" y="94"/>
                </a:moveTo>
                <a:lnTo>
                  <a:pt x="89" y="0"/>
                </a:lnTo>
                <a:lnTo>
                  <a:pt x="73" y="39"/>
                </a:lnTo>
                <a:lnTo>
                  <a:pt x="85" y="51"/>
                </a:lnTo>
                <a:lnTo>
                  <a:pt x="113" y="35"/>
                </a:lnTo>
                <a:lnTo>
                  <a:pt x="175" y="59"/>
                </a:lnTo>
                <a:lnTo>
                  <a:pt x="201" y="39"/>
                </a:lnTo>
                <a:lnTo>
                  <a:pt x="283" y="28"/>
                </a:lnTo>
                <a:lnTo>
                  <a:pt x="299" y="52"/>
                </a:lnTo>
                <a:lnTo>
                  <a:pt x="331" y="47"/>
                </a:lnTo>
                <a:lnTo>
                  <a:pt x="394" y="72"/>
                </a:lnTo>
                <a:lnTo>
                  <a:pt x="398" y="90"/>
                </a:lnTo>
                <a:lnTo>
                  <a:pt x="330" y="106"/>
                </a:lnTo>
                <a:lnTo>
                  <a:pt x="310" y="94"/>
                </a:lnTo>
                <a:lnTo>
                  <a:pt x="276" y="98"/>
                </a:lnTo>
                <a:lnTo>
                  <a:pt x="236" y="122"/>
                </a:lnTo>
                <a:lnTo>
                  <a:pt x="217" y="124"/>
                </a:lnTo>
                <a:lnTo>
                  <a:pt x="202" y="106"/>
                </a:lnTo>
                <a:lnTo>
                  <a:pt x="180" y="170"/>
                </a:lnTo>
                <a:lnTo>
                  <a:pt x="155" y="172"/>
                </a:lnTo>
                <a:lnTo>
                  <a:pt x="144" y="146"/>
                </a:lnTo>
                <a:lnTo>
                  <a:pt x="91" y="134"/>
                </a:lnTo>
                <a:lnTo>
                  <a:pt x="66" y="116"/>
                </a:lnTo>
                <a:lnTo>
                  <a:pt x="22" y="122"/>
                </a:lnTo>
                <a:lnTo>
                  <a:pt x="0" y="9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40"/>
          <p:cNvSpPr>
            <a:spLocks/>
          </p:cNvSpPr>
          <p:nvPr/>
        </p:nvSpPr>
        <p:spPr bwMode="auto">
          <a:xfrm>
            <a:off x="5564606" y="1499296"/>
            <a:ext cx="441325" cy="619125"/>
          </a:xfrm>
          <a:custGeom>
            <a:avLst/>
            <a:gdLst/>
            <a:ahLst/>
            <a:cxnLst>
              <a:cxn ang="0">
                <a:pos x="71" y="16"/>
              </a:cxn>
              <a:cxn ang="0">
                <a:pos x="82" y="40"/>
              </a:cxn>
              <a:cxn ang="0">
                <a:pos x="62" y="55"/>
              </a:cxn>
              <a:cxn ang="0">
                <a:pos x="61" y="116"/>
              </a:cxn>
              <a:cxn ang="0">
                <a:pos x="50" y="76"/>
              </a:cxn>
              <a:cxn ang="0">
                <a:pos x="9" y="115"/>
              </a:cxn>
              <a:cxn ang="0">
                <a:pos x="0" y="225"/>
              </a:cxn>
              <a:cxn ang="0">
                <a:pos x="26" y="280"/>
              </a:cxn>
              <a:cxn ang="0">
                <a:pos x="29" y="308"/>
              </a:cxn>
              <a:cxn ang="0">
                <a:pos x="30" y="330"/>
              </a:cxn>
              <a:cxn ang="0">
                <a:pos x="29" y="350"/>
              </a:cxn>
              <a:cxn ang="0">
                <a:pos x="23" y="386"/>
              </a:cxn>
              <a:cxn ang="0">
                <a:pos x="135" y="380"/>
              </a:cxn>
              <a:cxn ang="0">
                <a:pos x="283" y="366"/>
              </a:cxn>
              <a:cxn ang="0">
                <a:pos x="256" y="358"/>
              </a:cxn>
              <a:cxn ang="0">
                <a:pos x="241" y="338"/>
              </a:cxn>
              <a:cxn ang="0">
                <a:pos x="264" y="321"/>
              </a:cxn>
              <a:cxn ang="0">
                <a:pos x="264" y="300"/>
              </a:cxn>
              <a:cxn ang="0">
                <a:pos x="253" y="281"/>
              </a:cxn>
              <a:cxn ang="0">
                <a:pos x="264" y="268"/>
              </a:cxn>
              <a:cxn ang="0">
                <a:pos x="284" y="269"/>
              </a:cxn>
              <a:cxn ang="0">
                <a:pos x="280" y="216"/>
              </a:cxn>
              <a:cxn ang="0">
                <a:pos x="275" y="184"/>
              </a:cxn>
              <a:cxn ang="0">
                <a:pos x="263" y="164"/>
              </a:cxn>
              <a:cxn ang="0">
                <a:pos x="251" y="152"/>
              </a:cxn>
              <a:cxn ang="0">
                <a:pos x="232" y="148"/>
              </a:cxn>
              <a:cxn ang="0">
                <a:pos x="215" y="148"/>
              </a:cxn>
              <a:cxn ang="0">
                <a:pos x="196" y="173"/>
              </a:cxn>
              <a:cxn ang="0">
                <a:pos x="184" y="181"/>
              </a:cxn>
              <a:cxn ang="0">
                <a:pos x="176" y="184"/>
              </a:cxn>
              <a:cxn ang="0">
                <a:pos x="167" y="180"/>
              </a:cxn>
              <a:cxn ang="0">
                <a:pos x="164" y="168"/>
              </a:cxn>
              <a:cxn ang="0">
                <a:pos x="167" y="160"/>
              </a:cxn>
              <a:cxn ang="0">
                <a:pos x="175" y="152"/>
              </a:cxn>
              <a:cxn ang="0">
                <a:pos x="183" y="148"/>
              </a:cxn>
              <a:cxn ang="0">
                <a:pos x="191" y="147"/>
              </a:cxn>
              <a:cxn ang="0">
                <a:pos x="191" y="132"/>
              </a:cxn>
              <a:cxn ang="0">
                <a:pos x="212" y="116"/>
              </a:cxn>
              <a:cxn ang="0">
                <a:pos x="191" y="65"/>
              </a:cxn>
              <a:cxn ang="0">
                <a:pos x="191" y="41"/>
              </a:cxn>
              <a:cxn ang="0">
                <a:pos x="155" y="32"/>
              </a:cxn>
              <a:cxn ang="0">
                <a:pos x="103" y="0"/>
              </a:cxn>
              <a:cxn ang="0">
                <a:pos x="71" y="16"/>
              </a:cxn>
            </a:cxnLst>
            <a:rect l="0" t="0" r="r" b="b"/>
            <a:pathLst>
              <a:path w="284" h="386">
                <a:moveTo>
                  <a:pt x="71" y="16"/>
                </a:moveTo>
                <a:lnTo>
                  <a:pt x="82" y="40"/>
                </a:lnTo>
                <a:lnTo>
                  <a:pt x="62" y="55"/>
                </a:lnTo>
                <a:lnTo>
                  <a:pt x="61" y="116"/>
                </a:lnTo>
                <a:lnTo>
                  <a:pt x="50" y="76"/>
                </a:lnTo>
                <a:lnTo>
                  <a:pt x="9" y="115"/>
                </a:lnTo>
                <a:lnTo>
                  <a:pt x="0" y="225"/>
                </a:lnTo>
                <a:lnTo>
                  <a:pt x="26" y="280"/>
                </a:lnTo>
                <a:lnTo>
                  <a:pt x="29" y="308"/>
                </a:lnTo>
                <a:lnTo>
                  <a:pt x="30" y="330"/>
                </a:lnTo>
                <a:lnTo>
                  <a:pt x="29" y="350"/>
                </a:lnTo>
                <a:lnTo>
                  <a:pt x="23" y="386"/>
                </a:lnTo>
                <a:lnTo>
                  <a:pt x="135" y="380"/>
                </a:lnTo>
                <a:lnTo>
                  <a:pt x="283" y="366"/>
                </a:lnTo>
                <a:lnTo>
                  <a:pt x="256" y="358"/>
                </a:lnTo>
                <a:lnTo>
                  <a:pt x="241" y="338"/>
                </a:lnTo>
                <a:lnTo>
                  <a:pt x="264" y="321"/>
                </a:lnTo>
                <a:lnTo>
                  <a:pt x="264" y="300"/>
                </a:lnTo>
                <a:lnTo>
                  <a:pt x="253" y="281"/>
                </a:lnTo>
                <a:lnTo>
                  <a:pt x="264" y="268"/>
                </a:lnTo>
                <a:lnTo>
                  <a:pt x="284" y="269"/>
                </a:lnTo>
                <a:lnTo>
                  <a:pt x="280" y="216"/>
                </a:lnTo>
                <a:lnTo>
                  <a:pt x="275" y="184"/>
                </a:lnTo>
                <a:lnTo>
                  <a:pt x="263" y="164"/>
                </a:lnTo>
                <a:lnTo>
                  <a:pt x="251" y="152"/>
                </a:lnTo>
                <a:lnTo>
                  <a:pt x="232" y="148"/>
                </a:lnTo>
                <a:lnTo>
                  <a:pt x="215" y="148"/>
                </a:lnTo>
                <a:lnTo>
                  <a:pt x="196" y="173"/>
                </a:lnTo>
                <a:lnTo>
                  <a:pt x="184" y="181"/>
                </a:lnTo>
                <a:lnTo>
                  <a:pt x="176" y="184"/>
                </a:lnTo>
                <a:lnTo>
                  <a:pt x="167" y="180"/>
                </a:lnTo>
                <a:lnTo>
                  <a:pt x="164" y="168"/>
                </a:lnTo>
                <a:lnTo>
                  <a:pt x="167" y="160"/>
                </a:lnTo>
                <a:lnTo>
                  <a:pt x="175" y="152"/>
                </a:lnTo>
                <a:lnTo>
                  <a:pt x="183" y="148"/>
                </a:lnTo>
                <a:lnTo>
                  <a:pt x="191" y="147"/>
                </a:lnTo>
                <a:lnTo>
                  <a:pt x="191" y="132"/>
                </a:lnTo>
                <a:lnTo>
                  <a:pt x="212" y="116"/>
                </a:lnTo>
                <a:lnTo>
                  <a:pt x="191" y="65"/>
                </a:lnTo>
                <a:lnTo>
                  <a:pt x="191" y="41"/>
                </a:lnTo>
                <a:lnTo>
                  <a:pt x="155" y="32"/>
                </a:lnTo>
                <a:lnTo>
                  <a:pt x="103" y="0"/>
                </a:lnTo>
                <a:lnTo>
                  <a:pt x="71" y="16"/>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41"/>
          <p:cNvSpPr>
            <a:spLocks/>
          </p:cNvSpPr>
          <p:nvPr/>
        </p:nvSpPr>
        <p:spPr bwMode="auto">
          <a:xfrm>
            <a:off x="5083594" y="2046983"/>
            <a:ext cx="477837" cy="815975"/>
          </a:xfrm>
          <a:custGeom>
            <a:avLst/>
            <a:gdLst/>
            <a:ahLst/>
            <a:cxnLst>
              <a:cxn ang="0">
                <a:pos x="57" y="30"/>
              </a:cxn>
              <a:cxn ang="0">
                <a:pos x="234" y="0"/>
              </a:cxn>
              <a:cxn ang="0">
                <a:pos x="262" y="63"/>
              </a:cxn>
              <a:cxn ang="0">
                <a:pos x="298" y="324"/>
              </a:cxn>
              <a:cxn ang="0">
                <a:pos x="308" y="359"/>
              </a:cxn>
              <a:cxn ang="0">
                <a:pos x="280" y="428"/>
              </a:cxn>
              <a:cxn ang="0">
                <a:pos x="280" y="476"/>
              </a:cxn>
              <a:cxn ang="0">
                <a:pos x="248" y="470"/>
              </a:cxn>
              <a:cxn ang="0">
                <a:pos x="250" y="510"/>
              </a:cxn>
              <a:cxn ang="0">
                <a:pos x="216" y="494"/>
              </a:cxn>
              <a:cxn ang="0">
                <a:pos x="199" y="500"/>
              </a:cxn>
              <a:cxn ang="0">
                <a:pos x="174" y="496"/>
              </a:cxn>
              <a:cxn ang="0">
                <a:pos x="155" y="434"/>
              </a:cxn>
              <a:cxn ang="0">
                <a:pos x="119" y="416"/>
              </a:cxn>
              <a:cxn ang="0">
                <a:pos x="119" y="351"/>
              </a:cxn>
              <a:cxn ang="0">
                <a:pos x="84" y="359"/>
              </a:cxn>
              <a:cxn ang="0">
                <a:pos x="64" y="311"/>
              </a:cxn>
              <a:cxn ang="0">
                <a:pos x="0" y="255"/>
              </a:cxn>
              <a:cxn ang="0">
                <a:pos x="46" y="167"/>
              </a:cxn>
              <a:cxn ang="0">
                <a:pos x="33" y="126"/>
              </a:cxn>
              <a:cxn ang="0">
                <a:pos x="80" y="118"/>
              </a:cxn>
              <a:cxn ang="0">
                <a:pos x="84" y="60"/>
              </a:cxn>
              <a:cxn ang="0">
                <a:pos x="57" y="30"/>
              </a:cxn>
            </a:cxnLst>
            <a:rect l="0" t="0" r="r" b="b"/>
            <a:pathLst>
              <a:path w="308" h="510">
                <a:moveTo>
                  <a:pt x="57" y="30"/>
                </a:moveTo>
                <a:lnTo>
                  <a:pt x="234" y="0"/>
                </a:lnTo>
                <a:lnTo>
                  <a:pt x="262" y="63"/>
                </a:lnTo>
                <a:lnTo>
                  <a:pt x="298" y="324"/>
                </a:lnTo>
                <a:lnTo>
                  <a:pt x="308" y="359"/>
                </a:lnTo>
                <a:lnTo>
                  <a:pt x="280" y="428"/>
                </a:lnTo>
                <a:lnTo>
                  <a:pt x="280" y="476"/>
                </a:lnTo>
                <a:lnTo>
                  <a:pt x="248" y="470"/>
                </a:lnTo>
                <a:lnTo>
                  <a:pt x="250" y="510"/>
                </a:lnTo>
                <a:lnTo>
                  <a:pt x="216" y="494"/>
                </a:lnTo>
                <a:lnTo>
                  <a:pt x="199" y="500"/>
                </a:lnTo>
                <a:lnTo>
                  <a:pt x="174" y="496"/>
                </a:lnTo>
                <a:lnTo>
                  <a:pt x="155" y="434"/>
                </a:lnTo>
                <a:lnTo>
                  <a:pt x="119" y="416"/>
                </a:lnTo>
                <a:lnTo>
                  <a:pt x="119" y="351"/>
                </a:lnTo>
                <a:lnTo>
                  <a:pt x="84" y="359"/>
                </a:lnTo>
                <a:lnTo>
                  <a:pt x="64" y="311"/>
                </a:lnTo>
                <a:lnTo>
                  <a:pt x="0" y="255"/>
                </a:lnTo>
                <a:lnTo>
                  <a:pt x="46" y="167"/>
                </a:lnTo>
                <a:lnTo>
                  <a:pt x="33" y="126"/>
                </a:lnTo>
                <a:lnTo>
                  <a:pt x="80" y="118"/>
                </a:lnTo>
                <a:lnTo>
                  <a:pt x="84" y="60"/>
                </a:lnTo>
                <a:lnTo>
                  <a:pt x="57" y="3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42"/>
          <p:cNvSpPr>
            <a:spLocks/>
          </p:cNvSpPr>
          <p:nvPr/>
        </p:nvSpPr>
        <p:spPr bwMode="auto">
          <a:xfrm>
            <a:off x="4656556" y="2378771"/>
            <a:ext cx="760413" cy="644525"/>
          </a:xfrm>
          <a:custGeom>
            <a:avLst/>
            <a:gdLst/>
            <a:ahLst/>
            <a:cxnLst>
              <a:cxn ang="0">
                <a:pos x="0" y="13"/>
              </a:cxn>
              <a:cxn ang="0">
                <a:pos x="214" y="0"/>
              </a:cxn>
              <a:cxn ang="0">
                <a:pos x="259" y="0"/>
              </a:cxn>
              <a:cxn ang="0">
                <a:pos x="294" y="12"/>
              </a:cxn>
              <a:cxn ang="0">
                <a:pos x="275" y="46"/>
              </a:cxn>
              <a:cxn ang="0">
                <a:pos x="338" y="104"/>
              </a:cxn>
              <a:cxn ang="0">
                <a:pos x="358" y="152"/>
              </a:cxn>
              <a:cxn ang="0">
                <a:pos x="395" y="140"/>
              </a:cxn>
              <a:cxn ang="0">
                <a:pos x="393" y="207"/>
              </a:cxn>
              <a:cxn ang="0">
                <a:pos x="431" y="227"/>
              </a:cxn>
              <a:cxn ang="0">
                <a:pos x="448" y="287"/>
              </a:cxn>
              <a:cxn ang="0">
                <a:pos x="475" y="293"/>
              </a:cxn>
              <a:cxn ang="0">
                <a:pos x="489" y="318"/>
              </a:cxn>
              <a:cxn ang="0">
                <a:pos x="456" y="353"/>
              </a:cxn>
              <a:cxn ang="0">
                <a:pos x="445" y="393"/>
              </a:cxn>
              <a:cxn ang="0">
                <a:pos x="399" y="403"/>
              </a:cxn>
              <a:cxn ang="0">
                <a:pos x="411" y="359"/>
              </a:cxn>
              <a:cxn ang="0">
                <a:pos x="227" y="375"/>
              </a:cxn>
              <a:cxn ang="0">
                <a:pos x="96" y="391"/>
              </a:cxn>
              <a:cxn ang="0">
                <a:pos x="88" y="349"/>
              </a:cxn>
              <a:cxn ang="0">
                <a:pos x="78" y="219"/>
              </a:cxn>
              <a:cxn ang="0">
                <a:pos x="77" y="149"/>
              </a:cxn>
              <a:cxn ang="0">
                <a:pos x="33" y="117"/>
              </a:cxn>
              <a:cxn ang="0">
                <a:pos x="49" y="88"/>
              </a:cxn>
              <a:cxn ang="0">
                <a:pos x="28" y="72"/>
              </a:cxn>
              <a:cxn ang="0">
                <a:pos x="0" y="13"/>
              </a:cxn>
            </a:cxnLst>
            <a:rect l="0" t="0" r="r" b="b"/>
            <a:pathLst>
              <a:path w="489" h="403">
                <a:moveTo>
                  <a:pt x="0" y="13"/>
                </a:moveTo>
                <a:lnTo>
                  <a:pt x="214" y="0"/>
                </a:lnTo>
                <a:lnTo>
                  <a:pt x="259" y="0"/>
                </a:lnTo>
                <a:lnTo>
                  <a:pt x="294" y="12"/>
                </a:lnTo>
                <a:lnTo>
                  <a:pt x="275" y="46"/>
                </a:lnTo>
                <a:lnTo>
                  <a:pt x="338" y="104"/>
                </a:lnTo>
                <a:lnTo>
                  <a:pt x="358" y="152"/>
                </a:lnTo>
                <a:lnTo>
                  <a:pt x="395" y="140"/>
                </a:lnTo>
                <a:lnTo>
                  <a:pt x="393" y="207"/>
                </a:lnTo>
                <a:lnTo>
                  <a:pt x="431" y="227"/>
                </a:lnTo>
                <a:lnTo>
                  <a:pt x="448" y="287"/>
                </a:lnTo>
                <a:lnTo>
                  <a:pt x="475" y="293"/>
                </a:lnTo>
                <a:lnTo>
                  <a:pt x="489" y="318"/>
                </a:lnTo>
                <a:lnTo>
                  <a:pt x="456" y="353"/>
                </a:lnTo>
                <a:lnTo>
                  <a:pt x="445" y="393"/>
                </a:lnTo>
                <a:lnTo>
                  <a:pt x="399" y="403"/>
                </a:lnTo>
                <a:lnTo>
                  <a:pt x="411" y="359"/>
                </a:lnTo>
                <a:lnTo>
                  <a:pt x="227" y="375"/>
                </a:lnTo>
                <a:lnTo>
                  <a:pt x="96" y="391"/>
                </a:lnTo>
                <a:lnTo>
                  <a:pt x="88" y="349"/>
                </a:lnTo>
                <a:lnTo>
                  <a:pt x="78" y="219"/>
                </a:lnTo>
                <a:lnTo>
                  <a:pt x="77" y="149"/>
                </a:lnTo>
                <a:lnTo>
                  <a:pt x="33" y="117"/>
                </a:lnTo>
                <a:lnTo>
                  <a:pt x="49" y="88"/>
                </a:lnTo>
                <a:lnTo>
                  <a:pt x="28" y="72"/>
                </a:lnTo>
                <a:lnTo>
                  <a:pt x="0" y="13"/>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43"/>
          <p:cNvSpPr>
            <a:spLocks/>
          </p:cNvSpPr>
          <p:nvPr/>
        </p:nvSpPr>
        <p:spPr bwMode="auto">
          <a:xfrm>
            <a:off x="5489994" y="2104133"/>
            <a:ext cx="371475" cy="631825"/>
          </a:xfrm>
          <a:custGeom>
            <a:avLst/>
            <a:gdLst/>
            <a:ahLst/>
            <a:cxnLst>
              <a:cxn ang="0">
                <a:pos x="0" y="28"/>
              </a:cxn>
              <a:cxn ang="0">
                <a:pos x="28" y="43"/>
              </a:cxn>
              <a:cxn ang="0">
                <a:pos x="54" y="40"/>
              </a:cxn>
              <a:cxn ang="0">
                <a:pos x="63" y="32"/>
              </a:cxn>
              <a:cxn ang="0">
                <a:pos x="70" y="8"/>
              </a:cxn>
              <a:cxn ang="0">
                <a:pos x="186" y="0"/>
              </a:cxn>
              <a:cxn ang="0">
                <a:pos x="239" y="279"/>
              </a:cxn>
              <a:cxn ang="0">
                <a:pos x="235" y="276"/>
              </a:cxn>
              <a:cxn ang="0">
                <a:pos x="195" y="292"/>
              </a:cxn>
              <a:cxn ang="0">
                <a:pos x="167" y="366"/>
              </a:cxn>
              <a:cxn ang="0">
                <a:pos x="126" y="356"/>
              </a:cxn>
              <a:cxn ang="0">
                <a:pos x="78" y="384"/>
              </a:cxn>
              <a:cxn ang="0">
                <a:pos x="16" y="394"/>
              </a:cxn>
              <a:cxn ang="0">
                <a:pos x="44" y="321"/>
              </a:cxn>
              <a:cxn ang="0">
                <a:pos x="32" y="280"/>
              </a:cxn>
              <a:cxn ang="0">
                <a:pos x="0" y="28"/>
              </a:cxn>
            </a:cxnLst>
            <a:rect l="0" t="0" r="r" b="b"/>
            <a:pathLst>
              <a:path w="239" h="394">
                <a:moveTo>
                  <a:pt x="0" y="28"/>
                </a:moveTo>
                <a:lnTo>
                  <a:pt x="28" y="43"/>
                </a:lnTo>
                <a:lnTo>
                  <a:pt x="54" y="40"/>
                </a:lnTo>
                <a:lnTo>
                  <a:pt x="63" y="32"/>
                </a:lnTo>
                <a:lnTo>
                  <a:pt x="70" y="8"/>
                </a:lnTo>
                <a:lnTo>
                  <a:pt x="186" y="0"/>
                </a:lnTo>
                <a:lnTo>
                  <a:pt x="239" y="279"/>
                </a:lnTo>
                <a:lnTo>
                  <a:pt x="235" y="276"/>
                </a:lnTo>
                <a:lnTo>
                  <a:pt x="195" y="292"/>
                </a:lnTo>
                <a:lnTo>
                  <a:pt x="167" y="366"/>
                </a:lnTo>
                <a:lnTo>
                  <a:pt x="126" y="356"/>
                </a:lnTo>
                <a:lnTo>
                  <a:pt x="78" y="384"/>
                </a:lnTo>
                <a:lnTo>
                  <a:pt x="16" y="394"/>
                </a:lnTo>
                <a:lnTo>
                  <a:pt x="44" y="321"/>
                </a:lnTo>
                <a:lnTo>
                  <a:pt x="32" y="280"/>
                </a:lnTo>
                <a:lnTo>
                  <a:pt x="0" y="28"/>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44"/>
          <p:cNvSpPr>
            <a:spLocks/>
          </p:cNvSpPr>
          <p:nvPr/>
        </p:nvSpPr>
        <p:spPr bwMode="auto">
          <a:xfrm>
            <a:off x="5778919" y="1977133"/>
            <a:ext cx="476250" cy="569913"/>
          </a:xfrm>
          <a:custGeom>
            <a:avLst/>
            <a:gdLst/>
            <a:ahLst/>
            <a:cxnLst>
              <a:cxn ang="0">
                <a:pos x="0" y="80"/>
              </a:cxn>
              <a:cxn ang="0">
                <a:pos x="138" y="67"/>
              </a:cxn>
              <a:cxn ang="0">
                <a:pos x="167" y="72"/>
              </a:cxn>
              <a:cxn ang="0">
                <a:pos x="232" y="42"/>
              </a:cxn>
              <a:cxn ang="0">
                <a:pos x="247" y="14"/>
              </a:cxn>
              <a:cxn ang="0">
                <a:pos x="286" y="0"/>
              </a:cxn>
              <a:cxn ang="0">
                <a:pos x="307" y="135"/>
              </a:cxn>
              <a:cxn ang="0">
                <a:pos x="291" y="150"/>
              </a:cxn>
              <a:cxn ang="0">
                <a:pos x="295" y="243"/>
              </a:cxn>
              <a:cxn ang="0">
                <a:pos x="264" y="251"/>
              </a:cxn>
              <a:cxn ang="0">
                <a:pos x="247" y="303"/>
              </a:cxn>
              <a:cxn ang="0">
                <a:pos x="223" y="296"/>
              </a:cxn>
              <a:cxn ang="0">
                <a:pos x="215" y="356"/>
              </a:cxn>
              <a:cxn ang="0">
                <a:pos x="181" y="331"/>
              </a:cxn>
              <a:cxn ang="0">
                <a:pos x="113" y="347"/>
              </a:cxn>
              <a:cxn ang="0">
                <a:pos x="83" y="324"/>
              </a:cxn>
              <a:cxn ang="0">
                <a:pos x="45" y="323"/>
              </a:cxn>
              <a:cxn ang="0">
                <a:pos x="25" y="223"/>
              </a:cxn>
              <a:cxn ang="0">
                <a:pos x="0" y="80"/>
              </a:cxn>
            </a:cxnLst>
            <a:rect l="0" t="0" r="r" b="b"/>
            <a:pathLst>
              <a:path w="307" h="356">
                <a:moveTo>
                  <a:pt x="0" y="80"/>
                </a:moveTo>
                <a:lnTo>
                  <a:pt x="138" y="67"/>
                </a:lnTo>
                <a:lnTo>
                  <a:pt x="167" y="72"/>
                </a:lnTo>
                <a:lnTo>
                  <a:pt x="232" y="42"/>
                </a:lnTo>
                <a:lnTo>
                  <a:pt x="247" y="14"/>
                </a:lnTo>
                <a:lnTo>
                  <a:pt x="286" y="0"/>
                </a:lnTo>
                <a:lnTo>
                  <a:pt x="307" y="135"/>
                </a:lnTo>
                <a:lnTo>
                  <a:pt x="291" y="150"/>
                </a:lnTo>
                <a:lnTo>
                  <a:pt x="295" y="243"/>
                </a:lnTo>
                <a:lnTo>
                  <a:pt x="264" y="251"/>
                </a:lnTo>
                <a:lnTo>
                  <a:pt x="247" y="303"/>
                </a:lnTo>
                <a:lnTo>
                  <a:pt x="223" y="296"/>
                </a:lnTo>
                <a:lnTo>
                  <a:pt x="215" y="356"/>
                </a:lnTo>
                <a:lnTo>
                  <a:pt x="181" y="331"/>
                </a:lnTo>
                <a:lnTo>
                  <a:pt x="113" y="347"/>
                </a:lnTo>
                <a:lnTo>
                  <a:pt x="83" y="324"/>
                </a:lnTo>
                <a:lnTo>
                  <a:pt x="45" y="323"/>
                </a:lnTo>
                <a:lnTo>
                  <a:pt x="25" y="223"/>
                </a:lnTo>
                <a:lnTo>
                  <a:pt x="0" y="80"/>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45"/>
          <p:cNvSpPr>
            <a:spLocks/>
          </p:cNvSpPr>
          <p:nvPr/>
        </p:nvSpPr>
        <p:spPr bwMode="auto">
          <a:xfrm>
            <a:off x="5353469" y="2489896"/>
            <a:ext cx="839787" cy="482600"/>
          </a:xfrm>
          <a:custGeom>
            <a:avLst/>
            <a:gdLst/>
            <a:ahLst/>
            <a:cxnLst>
              <a:cxn ang="0">
                <a:pos x="0" y="301"/>
              </a:cxn>
              <a:cxn ang="0">
                <a:pos x="132" y="283"/>
              </a:cxn>
              <a:cxn ang="0">
                <a:pos x="132" y="269"/>
              </a:cxn>
              <a:cxn ang="0">
                <a:pos x="449" y="225"/>
              </a:cxn>
              <a:cxn ang="0">
                <a:pos x="455" y="203"/>
              </a:cxn>
              <a:cxn ang="0">
                <a:pos x="501" y="185"/>
              </a:cxn>
              <a:cxn ang="0">
                <a:pos x="506" y="161"/>
              </a:cxn>
              <a:cxn ang="0">
                <a:pos x="526" y="153"/>
              </a:cxn>
              <a:cxn ang="0">
                <a:pos x="541" y="117"/>
              </a:cxn>
              <a:cxn ang="0">
                <a:pos x="497" y="82"/>
              </a:cxn>
              <a:cxn ang="0">
                <a:pos x="489" y="34"/>
              </a:cxn>
              <a:cxn ang="0">
                <a:pos x="455" y="10"/>
              </a:cxn>
              <a:cxn ang="0">
                <a:pos x="384" y="23"/>
              </a:cxn>
              <a:cxn ang="0">
                <a:pos x="351" y="2"/>
              </a:cxn>
              <a:cxn ang="0">
                <a:pos x="319" y="0"/>
              </a:cxn>
              <a:cxn ang="0">
                <a:pos x="326" y="34"/>
              </a:cxn>
              <a:cxn ang="0">
                <a:pos x="282" y="51"/>
              </a:cxn>
              <a:cxn ang="0">
                <a:pos x="252" y="125"/>
              </a:cxn>
              <a:cxn ang="0">
                <a:pos x="213" y="113"/>
              </a:cxn>
              <a:cxn ang="0">
                <a:pos x="165" y="141"/>
              </a:cxn>
              <a:cxn ang="0">
                <a:pos x="104" y="152"/>
              </a:cxn>
              <a:cxn ang="0">
                <a:pos x="104" y="195"/>
              </a:cxn>
              <a:cxn ang="0">
                <a:pos x="73" y="193"/>
              </a:cxn>
              <a:cxn ang="0">
                <a:pos x="74" y="231"/>
              </a:cxn>
              <a:cxn ang="0">
                <a:pos x="42" y="216"/>
              </a:cxn>
              <a:cxn ang="0">
                <a:pos x="24" y="223"/>
              </a:cxn>
              <a:cxn ang="0">
                <a:pos x="40" y="248"/>
              </a:cxn>
              <a:cxn ang="0">
                <a:pos x="7" y="281"/>
              </a:cxn>
              <a:cxn ang="0">
                <a:pos x="0" y="301"/>
              </a:cxn>
            </a:cxnLst>
            <a:rect l="0" t="0" r="r" b="b"/>
            <a:pathLst>
              <a:path w="541" h="301">
                <a:moveTo>
                  <a:pt x="0" y="301"/>
                </a:moveTo>
                <a:lnTo>
                  <a:pt x="132" y="283"/>
                </a:lnTo>
                <a:lnTo>
                  <a:pt x="132" y="269"/>
                </a:lnTo>
                <a:lnTo>
                  <a:pt x="449" y="225"/>
                </a:lnTo>
                <a:lnTo>
                  <a:pt x="455" y="203"/>
                </a:lnTo>
                <a:lnTo>
                  <a:pt x="501" y="185"/>
                </a:lnTo>
                <a:lnTo>
                  <a:pt x="506" y="161"/>
                </a:lnTo>
                <a:lnTo>
                  <a:pt x="526" y="153"/>
                </a:lnTo>
                <a:lnTo>
                  <a:pt x="541" y="117"/>
                </a:lnTo>
                <a:lnTo>
                  <a:pt x="497" y="82"/>
                </a:lnTo>
                <a:lnTo>
                  <a:pt x="489" y="34"/>
                </a:lnTo>
                <a:lnTo>
                  <a:pt x="455" y="10"/>
                </a:lnTo>
                <a:lnTo>
                  <a:pt x="384" y="23"/>
                </a:lnTo>
                <a:lnTo>
                  <a:pt x="351" y="2"/>
                </a:lnTo>
                <a:lnTo>
                  <a:pt x="319" y="0"/>
                </a:lnTo>
                <a:lnTo>
                  <a:pt x="326" y="34"/>
                </a:lnTo>
                <a:lnTo>
                  <a:pt x="282" y="51"/>
                </a:lnTo>
                <a:lnTo>
                  <a:pt x="252" y="125"/>
                </a:lnTo>
                <a:lnTo>
                  <a:pt x="213" y="113"/>
                </a:lnTo>
                <a:lnTo>
                  <a:pt x="165" y="141"/>
                </a:lnTo>
                <a:lnTo>
                  <a:pt x="104" y="152"/>
                </a:lnTo>
                <a:lnTo>
                  <a:pt x="104" y="195"/>
                </a:lnTo>
                <a:lnTo>
                  <a:pt x="73" y="193"/>
                </a:lnTo>
                <a:lnTo>
                  <a:pt x="74" y="231"/>
                </a:lnTo>
                <a:lnTo>
                  <a:pt x="42" y="216"/>
                </a:lnTo>
                <a:lnTo>
                  <a:pt x="24" y="223"/>
                </a:lnTo>
                <a:lnTo>
                  <a:pt x="40" y="248"/>
                </a:lnTo>
                <a:lnTo>
                  <a:pt x="7" y="281"/>
                </a:lnTo>
                <a:lnTo>
                  <a:pt x="0" y="30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46"/>
          <p:cNvSpPr>
            <a:spLocks/>
          </p:cNvSpPr>
          <p:nvPr/>
        </p:nvSpPr>
        <p:spPr bwMode="auto">
          <a:xfrm>
            <a:off x="5297906" y="2802633"/>
            <a:ext cx="966788" cy="363538"/>
          </a:xfrm>
          <a:custGeom>
            <a:avLst/>
            <a:gdLst/>
            <a:ahLst/>
            <a:cxnLst>
              <a:cxn ang="0">
                <a:pos x="37" y="104"/>
              </a:cxn>
              <a:cxn ang="0">
                <a:pos x="37" y="108"/>
              </a:cxn>
              <a:cxn ang="0">
                <a:pos x="27" y="129"/>
              </a:cxn>
              <a:cxn ang="0">
                <a:pos x="39" y="158"/>
              </a:cxn>
              <a:cxn ang="0">
                <a:pos x="0" y="183"/>
              </a:cxn>
              <a:cxn ang="0">
                <a:pos x="8" y="227"/>
              </a:cxn>
              <a:cxn ang="0">
                <a:pos x="172" y="214"/>
              </a:cxn>
              <a:cxn ang="0">
                <a:pos x="366" y="191"/>
              </a:cxn>
              <a:cxn ang="0">
                <a:pos x="463" y="174"/>
              </a:cxn>
              <a:cxn ang="0">
                <a:pos x="483" y="116"/>
              </a:cxn>
              <a:cxn ang="0">
                <a:pos x="517" y="113"/>
              </a:cxn>
              <a:cxn ang="0">
                <a:pos x="623" y="0"/>
              </a:cxn>
              <a:cxn ang="0">
                <a:pos x="485" y="28"/>
              </a:cxn>
              <a:cxn ang="0">
                <a:pos x="164" y="74"/>
              </a:cxn>
              <a:cxn ang="0">
                <a:pos x="166" y="88"/>
              </a:cxn>
              <a:cxn ang="0">
                <a:pos x="37" y="104"/>
              </a:cxn>
            </a:cxnLst>
            <a:rect l="0" t="0" r="r" b="b"/>
            <a:pathLst>
              <a:path w="623" h="227">
                <a:moveTo>
                  <a:pt x="37" y="104"/>
                </a:moveTo>
                <a:lnTo>
                  <a:pt x="37" y="108"/>
                </a:lnTo>
                <a:lnTo>
                  <a:pt x="27" y="129"/>
                </a:lnTo>
                <a:lnTo>
                  <a:pt x="39" y="158"/>
                </a:lnTo>
                <a:lnTo>
                  <a:pt x="0" y="183"/>
                </a:lnTo>
                <a:lnTo>
                  <a:pt x="8" y="227"/>
                </a:lnTo>
                <a:lnTo>
                  <a:pt x="172" y="214"/>
                </a:lnTo>
                <a:lnTo>
                  <a:pt x="366" y="191"/>
                </a:lnTo>
                <a:lnTo>
                  <a:pt x="463" y="174"/>
                </a:lnTo>
                <a:lnTo>
                  <a:pt x="483" y="116"/>
                </a:lnTo>
                <a:lnTo>
                  <a:pt x="517" y="113"/>
                </a:lnTo>
                <a:lnTo>
                  <a:pt x="623" y="0"/>
                </a:lnTo>
                <a:lnTo>
                  <a:pt x="485" y="28"/>
                </a:lnTo>
                <a:lnTo>
                  <a:pt x="164" y="74"/>
                </a:lnTo>
                <a:lnTo>
                  <a:pt x="166" y="88"/>
                </a:lnTo>
                <a:lnTo>
                  <a:pt x="37" y="10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47"/>
          <p:cNvSpPr>
            <a:spLocks/>
          </p:cNvSpPr>
          <p:nvPr/>
        </p:nvSpPr>
        <p:spPr bwMode="auto">
          <a:xfrm>
            <a:off x="5202656" y="3139183"/>
            <a:ext cx="396875" cy="714375"/>
          </a:xfrm>
          <a:custGeom>
            <a:avLst/>
            <a:gdLst/>
            <a:ahLst/>
            <a:cxnLst>
              <a:cxn ang="0">
                <a:pos x="72" y="15"/>
              </a:cxn>
              <a:cxn ang="0">
                <a:pos x="33" y="91"/>
              </a:cxn>
              <a:cxn ang="0">
                <a:pos x="0" y="140"/>
              </a:cxn>
              <a:cxn ang="0">
                <a:pos x="11" y="199"/>
              </a:cxn>
              <a:cxn ang="0">
                <a:pos x="50" y="278"/>
              </a:cxn>
              <a:cxn ang="0">
                <a:pos x="20" y="360"/>
              </a:cxn>
              <a:cxn ang="0">
                <a:pos x="7" y="402"/>
              </a:cxn>
              <a:cxn ang="0">
                <a:pos x="155" y="385"/>
              </a:cxn>
              <a:cxn ang="0">
                <a:pos x="162" y="440"/>
              </a:cxn>
              <a:cxn ang="0">
                <a:pos x="193" y="446"/>
              </a:cxn>
              <a:cxn ang="0">
                <a:pos x="201" y="418"/>
              </a:cxn>
              <a:cxn ang="0">
                <a:pos x="255" y="410"/>
              </a:cxn>
              <a:cxn ang="0">
                <a:pos x="243" y="320"/>
              </a:cxn>
              <a:cxn ang="0">
                <a:pos x="240" y="0"/>
              </a:cxn>
              <a:cxn ang="0">
                <a:pos x="72" y="15"/>
              </a:cxn>
            </a:cxnLst>
            <a:rect l="0" t="0" r="r" b="b"/>
            <a:pathLst>
              <a:path w="255" h="446">
                <a:moveTo>
                  <a:pt x="72" y="15"/>
                </a:moveTo>
                <a:lnTo>
                  <a:pt x="33" y="91"/>
                </a:lnTo>
                <a:lnTo>
                  <a:pt x="0" y="140"/>
                </a:lnTo>
                <a:lnTo>
                  <a:pt x="11" y="199"/>
                </a:lnTo>
                <a:lnTo>
                  <a:pt x="50" y="278"/>
                </a:lnTo>
                <a:lnTo>
                  <a:pt x="20" y="360"/>
                </a:lnTo>
                <a:lnTo>
                  <a:pt x="7" y="402"/>
                </a:lnTo>
                <a:lnTo>
                  <a:pt x="155" y="385"/>
                </a:lnTo>
                <a:lnTo>
                  <a:pt x="162" y="440"/>
                </a:lnTo>
                <a:lnTo>
                  <a:pt x="193" y="446"/>
                </a:lnTo>
                <a:lnTo>
                  <a:pt x="201" y="418"/>
                </a:lnTo>
                <a:lnTo>
                  <a:pt x="255" y="410"/>
                </a:lnTo>
                <a:lnTo>
                  <a:pt x="243" y="320"/>
                </a:lnTo>
                <a:lnTo>
                  <a:pt x="240" y="0"/>
                </a:lnTo>
                <a:lnTo>
                  <a:pt x="72" y="1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48"/>
          <p:cNvSpPr>
            <a:spLocks/>
          </p:cNvSpPr>
          <p:nvPr/>
        </p:nvSpPr>
        <p:spPr bwMode="auto">
          <a:xfrm>
            <a:off x="5574131" y="3105846"/>
            <a:ext cx="449263" cy="719137"/>
          </a:xfrm>
          <a:custGeom>
            <a:avLst/>
            <a:gdLst/>
            <a:ahLst/>
            <a:cxnLst>
              <a:cxn ang="0">
                <a:pos x="0" y="22"/>
              </a:cxn>
              <a:cxn ang="0">
                <a:pos x="188" y="0"/>
              </a:cxn>
              <a:cxn ang="0">
                <a:pos x="247" y="208"/>
              </a:cxn>
              <a:cxn ang="0">
                <a:pos x="289" y="241"/>
              </a:cxn>
              <a:cxn ang="0">
                <a:pos x="255" y="302"/>
              </a:cxn>
              <a:cxn ang="0">
                <a:pos x="287" y="361"/>
              </a:cxn>
              <a:cxn ang="0">
                <a:pos x="96" y="382"/>
              </a:cxn>
              <a:cxn ang="0">
                <a:pos x="104" y="433"/>
              </a:cxn>
              <a:cxn ang="0">
                <a:pos x="76" y="450"/>
              </a:cxn>
              <a:cxn ang="0">
                <a:pos x="53" y="386"/>
              </a:cxn>
              <a:cxn ang="0">
                <a:pos x="40" y="438"/>
              </a:cxn>
              <a:cxn ang="0">
                <a:pos x="16" y="433"/>
              </a:cxn>
              <a:cxn ang="0">
                <a:pos x="8" y="381"/>
              </a:cxn>
              <a:cxn ang="0">
                <a:pos x="1" y="335"/>
              </a:cxn>
              <a:cxn ang="0">
                <a:pos x="0" y="22"/>
              </a:cxn>
            </a:cxnLst>
            <a:rect l="0" t="0" r="r" b="b"/>
            <a:pathLst>
              <a:path w="289" h="450">
                <a:moveTo>
                  <a:pt x="0" y="22"/>
                </a:moveTo>
                <a:lnTo>
                  <a:pt x="188" y="0"/>
                </a:lnTo>
                <a:lnTo>
                  <a:pt x="247" y="208"/>
                </a:lnTo>
                <a:lnTo>
                  <a:pt x="289" y="241"/>
                </a:lnTo>
                <a:lnTo>
                  <a:pt x="255" y="302"/>
                </a:lnTo>
                <a:lnTo>
                  <a:pt x="287" y="361"/>
                </a:lnTo>
                <a:lnTo>
                  <a:pt x="96" y="382"/>
                </a:lnTo>
                <a:lnTo>
                  <a:pt x="104" y="433"/>
                </a:lnTo>
                <a:lnTo>
                  <a:pt x="76" y="450"/>
                </a:lnTo>
                <a:lnTo>
                  <a:pt x="53" y="386"/>
                </a:lnTo>
                <a:lnTo>
                  <a:pt x="40" y="438"/>
                </a:lnTo>
                <a:lnTo>
                  <a:pt x="16" y="433"/>
                </a:lnTo>
                <a:lnTo>
                  <a:pt x="8" y="381"/>
                </a:lnTo>
                <a:lnTo>
                  <a:pt x="1" y="335"/>
                </a:lnTo>
                <a:lnTo>
                  <a:pt x="0" y="2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49"/>
          <p:cNvSpPr>
            <a:spLocks/>
          </p:cNvSpPr>
          <p:nvPr/>
        </p:nvSpPr>
        <p:spPr bwMode="auto">
          <a:xfrm>
            <a:off x="5866231" y="3067746"/>
            <a:ext cx="617538" cy="663575"/>
          </a:xfrm>
          <a:custGeom>
            <a:avLst/>
            <a:gdLst/>
            <a:ahLst/>
            <a:cxnLst>
              <a:cxn ang="0">
                <a:pos x="0" y="25"/>
              </a:cxn>
              <a:cxn ang="0">
                <a:pos x="4" y="25"/>
              </a:cxn>
              <a:cxn ang="0">
                <a:pos x="97" y="8"/>
              </a:cxn>
              <a:cxn ang="0">
                <a:pos x="179" y="0"/>
              </a:cxn>
              <a:cxn ang="0">
                <a:pos x="167" y="21"/>
              </a:cxn>
              <a:cxn ang="0">
                <a:pos x="192" y="21"/>
              </a:cxn>
              <a:cxn ang="0">
                <a:pos x="335" y="149"/>
              </a:cxn>
              <a:cxn ang="0">
                <a:pos x="390" y="232"/>
              </a:cxn>
              <a:cxn ang="0">
                <a:pos x="398" y="288"/>
              </a:cxn>
              <a:cxn ang="0">
                <a:pos x="380" y="301"/>
              </a:cxn>
              <a:cxn ang="0">
                <a:pos x="390" y="357"/>
              </a:cxn>
              <a:cxn ang="0">
                <a:pos x="350" y="360"/>
              </a:cxn>
              <a:cxn ang="0">
                <a:pos x="350" y="408"/>
              </a:cxn>
              <a:cxn ang="0">
                <a:pos x="319" y="384"/>
              </a:cxn>
              <a:cxn ang="0">
                <a:pos x="114" y="414"/>
              </a:cxn>
              <a:cxn ang="0">
                <a:pos x="67" y="325"/>
              </a:cxn>
              <a:cxn ang="0">
                <a:pos x="101" y="264"/>
              </a:cxn>
              <a:cxn ang="0">
                <a:pos x="57" y="233"/>
              </a:cxn>
              <a:cxn ang="0">
                <a:pos x="0" y="25"/>
              </a:cxn>
            </a:cxnLst>
            <a:rect l="0" t="0" r="r" b="b"/>
            <a:pathLst>
              <a:path w="398" h="414">
                <a:moveTo>
                  <a:pt x="0" y="25"/>
                </a:moveTo>
                <a:lnTo>
                  <a:pt x="4" y="25"/>
                </a:lnTo>
                <a:lnTo>
                  <a:pt x="97" y="8"/>
                </a:lnTo>
                <a:lnTo>
                  <a:pt x="179" y="0"/>
                </a:lnTo>
                <a:lnTo>
                  <a:pt x="167" y="21"/>
                </a:lnTo>
                <a:lnTo>
                  <a:pt x="192" y="21"/>
                </a:lnTo>
                <a:lnTo>
                  <a:pt x="335" y="149"/>
                </a:lnTo>
                <a:lnTo>
                  <a:pt x="390" y="232"/>
                </a:lnTo>
                <a:lnTo>
                  <a:pt x="398" y="288"/>
                </a:lnTo>
                <a:lnTo>
                  <a:pt x="380" y="301"/>
                </a:lnTo>
                <a:lnTo>
                  <a:pt x="390" y="357"/>
                </a:lnTo>
                <a:lnTo>
                  <a:pt x="350" y="360"/>
                </a:lnTo>
                <a:lnTo>
                  <a:pt x="350" y="408"/>
                </a:lnTo>
                <a:lnTo>
                  <a:pt x="319" y="384"/>
                </a:lnTo>
                <a:lnTo>
                  <a:pt x="114" y="414"/>
                </a:lnTo>
                <a:lnTo>
                  <a:pt x="67" y="325"/>
                </a:lnTo>
                <a:lnTo>
                  <a:pt x="101" y="264"/>
                </a:lnTo>
                <a:lnTo>
                  <a:pt x="57" y="233"/>
                </a:lnTo>
                <a:lnTo>
                  <a:pt x="0" y="2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077FF"/>
              </a:solidFill>
              <a:effectLst/>
              <a:uLnTx/>
              <a:uFillTx/>
            </a:endParaRPr>
          </a:p>
        </p:txBody>
      </p:sp>
      <p:sp>
        <p:nvSpPr>
          <p:cNvPr id="51" name="Freeform 50"/>
          <p:cNvSpPr>
            <a:spLocks/>
          </p:cNvSpPr>
          <p:nvPr/>
        </p:nvSpPr>
        <p:spPr bwMode="auto">
          <a:xfrm>
            <a:off x="6124994" y="2978846"/>
            <a:ext cx="565150" cy="461962"/>
          </a:xfrm>
          <a:custGeom>
            <a:avLst/>
            <a:gdLst/>
            <a:ahLst/>
            <a:cxnLst>
              <a:cxn ang="0">
                <a:pos x="13" y="52"/>
              </a:cxn>
              <a:cxn ang="0">
                <a:pos x="43" y="24"/>
              </a:cxn>
              <a:cxn ang="0">
                <a:pos x="152" y="0"/>
              </a:cxn>
              <a:cxn ang="0">
                <a:pos x="185" y="16"/>
              </a:cxn>
              <a:cxn ang="0">
                <a:pos x="255" y="4"/>
              </a:cxn>
              <a:cxn ang="0">
                <a:pos x="312" y="46"/>
              </a:cxn>
              <a:cxn ang="0">
                <a:pos x="364" y="77"/>
              </a:cxn>
              <a:cxn ang="0">
                <a:pos x="335" y="164"/>
              </a:cxn>
              <a:cxn ang="0">
                <a:pos x="291" y="208"/>
              </a:cxn>
              <a:cxn ang="0">
                <a:pos x="243" y="221"/>
              </a:cxn>
              <a:cxn ang="0">
                <a:pos x="253" y="256"/>
              </a:cxn>
              <a:cxn ang="0">
                <a:pos x="223" y="289"/>
              </a:cxn>
              <a:cxn ang="0">
                <a:pos x="168" y="208"/>
              </a:cxn>
              <a:cxn ang="0">
                <a:pos x="24" y="77"/>
              </a:cxn>
              <a:cxn ang="0">
                <a:pos x="0" y="77"/>
              </a:cxn>
              <a:cxn ang="0">
                <a:pos x="13" y="52"/>
              </a:cxn>
            </a:cxnLst>
            <a:rect l="0" t="0" r="r" b="b"/>
            <a:pathLst>
              <a:path w="364" h="289">
                <a:moveTo>
                  <a:pt x="13" y="52"/>
                </a:moveTo>
                <a:lnTo>
                  <a:pt x="43" y="24"/>
                </a:lnTo>
                <a:lnTo>
                  <a:pt x="152" y="0"/>
                </a:lnTo>
                <a:lnTo>
                  <a:pt x="185" y="16"/>
                </a:lnTo>
                <a:lnTo>
                  <a:pt x="255" y="4"/>
                </a:lnTo>
                <a:lnTo>
                  <a:pt x="312" y="46"/>
                </a:lnTo>
                <a:lnTo>
                  <a:pt x="364" y="77"/>
                </a:lnTo>
                <a:lnTo>
                  <a:pt x="335" y="164"/>
                </a:lnTo>
                <a:lnTo>
                  <a:pt x="291" y="208"/>
                </a:lnTo>
                <a:lnTo>
                  <a:pt x="243" y="221"/>
                </a:lnTo>
                <a:lnTo>
                  <a:pt x="253" y="256"/>
                </a:lnTo>
                <a:lnTo>
                  <a:pt x="223" y="289"/>
                </a:lnTo>
                <a:lnTo>
                  <a:pt x="168" y="208"/>
                </a:lnTo>
                <a:lnTo>
                  <a:pt x="24" y="77"/>
                </a:lnTo>
                <a:lnTo>
                  <a:pt x="0" y="77"/>
                </a:lnTo>
                <a:lnTo>
                  <a:pt x="13" y="52"/>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51"/>
          <p:cNvSpPr>
            <a:spLocks/>
          </p:cNvSpPr>
          <p:nvPr/>
        </p:nvSpPr>
        <p:spPr bwMode="auto">
          <a:xfrm>
            <a:off x="5723356" y="3639246"/>
            <a:ext cx="1058863" cy="558800"/>
          </a:xfrm>
          <a:custGeom>
            <a:avLst/>
            <a:gdLst/>
            <a:ahLst/>
            <a:cxnLst>
              <a:cxn ang="0">
                <a:pos x="0" y="45"/>
              </a:cxn>
              <a:cxn ang="0">
                <a:pos x="187" y="27"/>
              </a:cxn>
              <a:cxn ang="0">
                <a:pos x="207" y="57"/>
              </a:cxn>
              <a:cxn ang="0">
                <a:pos x="408" y="27"/>
              </a:cxn>
              <a:cxn ang="0">
                <a:pos x="442" y="52"/>
              </a:cxn>
              <a:cxn ang="0">
                <a:pos x="442" y="4"/>
              </a:cxn>
              <a:cxn ang="0">
                <a:pos x="440" y="0"/>
              </a:cxn>
              <a:cxn ang="0">
                <a:pos x="480" y="3"/>
              </a:cxn>
              <a:cxn ang="0">
                <a:pos x="522" y="75"/>
              </a:cxn>
              <a:cxn ang="0">
                <a:pos x="590" y="172"/>
              </a:cxn>
              <a:cxn ang="0">
                <a:pos x="623" y="256"/>
              </a:cxn>
              <a:cxn ang="0">
                <a:pos x="674" y="314"/>
              </a:cxn>
              <a:cxn ang="0">
                <a:pos x="682" y="399"/>
              </a:cxn>
              <a:cxn ang="0">
                <a:pos x="666" y="450"/>
              </a:cxn>
              <a:cxn ang="0">
                <a:pos x="594" y="463"/>
              </a:cxn>
              <a:cxn ang="0">
                <a:pos x="582" y="442"/>
              </a:cxn>
              <a:cxn ang="0">
                <a:pos x="532" y="411"/>
              </a:cxn>
              <a:cxn ang="0">
                <a:pos x="516" y="380"/>
              </a:cxn>
              <a:cxn ang="0">
                <a:pos x="502" y="368"/>
              </a:cxn>
              <a:cxn ang="0">
                <a:pos x="494" y="338"/>
              </a:cxn>
              <a:cxn ang="0">
                <a:pos x="482" y="346"/>
              </a:cxn>
              <a:cxn ang="0">
                <a:pos x="442" y="308"/>
              </a:cxn>
              <a:cxn ang="0">
                <a:pos x="452" y="272"/>
              </a:cxn>
              <a:cxn ang="0">
                <a:pos x="442" y="252"/>
              </a:cxn>
              <a:cxn ang="0">
                <a:pos x="431" y="258"/>
              </a:cxn>
              <a:cxn ang="0">
                <a:pos x="432" y="280"/>
              </a:cxn>
              <a:cxn ang="0">
                <a:pos x="419" y="252"/>
              </a:cxn>
              <a:cxn ang="0">
                <a:pos x="420" y="186"/>
              </a:cxn>
              <a:cxn ang="0">
                <a:pos x="395" y="148"/>
              </a:cxn>
              <a:cxn ang="0">
                <a:pos x="331" y="116"/>
              </a:cxn>
              <a:cxn ang="0">
                <a:pos x="299" y="80"/>
              </a:cxn>
              <a:cxn ang="0">
                <a:pos x="263" y="76"/>
              </a:cxn>
              <a:cxn ang="0">
                <a:pos x="248" y="99"/>
              </a:cxn>
              <a:cxn ang="0">
                <a:pos x="195" y="115"/>
              </a:cxn>
              <a:cxn ang="0">
                <a:pos x="165" y="99"/>
              </a:cxn>
              <a:cxn ang="0">
                <a:pos x="149" y="75"/>
              </a:cxn>
              <a:cxn ang="0">
                <a:pos x="49" y="96"/>
              </a:cxn>
              <a:cxn ang="0">
                <a:pos x="28" y="79"/>
              </a:cxn>
              <a:cxn ang="0">
                <a:pos x="5" y="97"/>
              </a:cxn>
              <a:cxn ang="0">
                <a:pos x="0" y="45"/>
              </a:cxn>
            </a:cxnLst>
            <a:rect l="0" t="0" r="r" b="b"/>
            <a:pathLst>
              <a:path w="682" h="463">
                <a:moveTo>
                  <a:pt x="0" y="45"/>
                </a:moveTo>
                <a:lnTo>
                  <a:pt x="187" y="27"/>
                </a:lnTo>
                <a:lnTo>
                  <a:pt x="207" y="57"/>
                </a:lnTo>
                <a:lnTo>
                  <a:pt x="408" y="27"/>
                </a:lnTo>
                <a:lnTo>
                  <a:pt x="442" y="52"/>
                </a:lnTo>
                <a:lnTo>
                  <a:pt x="442" y="4"/>
                </a:lnTo>
                <a:lnTo>
                  <a:pt x="440" y="0"/>
                </a:lnTo>
                <a:lnTo>
                  <a:pt x="480" y="3"/>
                </a:lnTo>
                <a:lnTo>
                  <a:pt x="522" y="75"/>
                </a:lnTo>
                <a:lnTo>
                  <a:pt x="590" y="172"/>
                </a:lnTo>
                <a:lnTo>
                  <a:pt x="623" y="256"/>
                </a:lnTo>
                <a:lnTo>
                  <a:pt x="674" y="314"/>
                </a:lnTo>
                <a:lnTo>
                  <a:pt x="682" y="399"/>
                </a:lnTo>
                <a:lnTo>
                  <a:pt x="666" y="450"/>
                </a:lnTo>
                <a:lnTo>
                  <a:pt x="594" y="463"/>
                </a:lnTo>
                <a:lnTo>
                  <a:pt x="582" y="442"/>
                </a:lnTo>
                <a:lnTo>
                  <a:pt x="532" y="411"/>
                </a:lnTo>
                <a:lnTo>
                  <a:pt x="516" y="380"/>
                </a:lnTo>
                <a:lnTo>
                  <a:pt x="502" y="368"/>
                </a:lnTo>
                <a:lnTo>
                  <a:pt x="494" y="338"/>
                </a:lnTo>
                <a:lnTo>
                  <a:pt x="482" y="346"/>
                </a:lnTo>
                <a:lnTo>
                  <a:pt x="442" y="308"/>
                </a:lnTo>
                <a:lnTo>
                  <a:pt x="452" y="272"/>
                </a:lnTo>
                <a:lnTo>
                  <a:pt x="442" y="252"/>
                </a:lnTo>
                <a:lnTo>
                  <a:pt x="431" y="258"/>
                </a:lnTo>
                <a:lnTo>
                  <a:pt x="432" y="280"/>
                </a:lnTo>
                <a:lnTo>
                  <a:pt x="419" y="252"/>
                </a:lnTo>
                <a:lnTo>
                  <a:pt x="420" y="186"/>
                </a:lnTo>
                <a:lnTo>
                  <a:pt x="395" y="148"/>
                </a:lnTo>
                <a:lnTo>
                  <a:pt x="331" y="116"/>
                </a:lnTo>
                <a:lnTo>
                  <a:pt x="299" y="80"/>
                </a:lnTo>
                <a:lnTo>
                  <a:pt x="263" y="76"/>
                </a:lnTo>
                <a:lnTo>
                  <a:pt x="248" y="99"/>
                </a:lnTo>
                <a:lnTo>
                  <a:pt x="195" y="115"/>
                </a:lnTo>
                <a:lnTo>
                  <a:pt x="165" y="99"/>
                </a:lnTo>
                <a:lnTo>
                  <a:pt x="149" y="75"/>
                </a:lnTo>
                <a:lnTo>
                  <a:pt x="49" y="96"/>
                </a:lnTo>
                <a:lnTo>
                  <a:pt x="28" y="79"/>
                </a:lnTo>
                <a:lnTo>
                  <a:pt x="5" y="97"/>
                </a:lnTo>
                <a:lnTo>
                  <a:pt x="0" y="45"/>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2"/>
          <p:cNvSpPr>
            <a:spLocks/>
          </p:cNvSpPr>
          <p:nvPr/>
        </p:nvSpPr>
        <p:spPr bwMode="auto">
          <a:xfrm>
            <a:off x="6013869" y="2661346"/>
            <a:ext cx="974725" cy="441325"/>
          </a:xfrm>
          <a:custGeom>
            <a:avLst/>
            <a:gdLst/>
            <a:ahLst/>
            <a:cxnLst>
              <a:cxn ang="0">
                <a:pos x="22" y="204"/>
              </a:cxn>
              <a:cxn ang="0">
                <a:pos x="0" y="262"/>
              </a:cxn>
              <a:cxn ang="0">
                <a:pos x="81" y="254"/>
              </a:cxn>
              <a:cxn ang="0">
                <a:pos x="113" y="228"/>
              </a:cxn>
              <a:cxn ang="0">
                <a:pos x="224" y="198"/>
              </a:cxn>
              <a:cxn ang="0">
                <a:pos x="254" y="214"/>
              </a:cxn>
              <a:cxn ang="0">
                <a:pos x="327" y="204"/>
              </a:cxn>
              <a:cxn ang="0">
                <a:pos x="327" y="208"/>
              </a:cxn>
              <a:cxn ang="0">
                <a:pos x="436" y="275"/>
              </a:cxn>
              <a:cxn ang="0">
                <a:pos x="500" y="255"/>
              </a:cxn>
              <a:cxn ang="0">
                <a:pos x="536" y="180"/>
              </a:cxn>
              <a:cxn ang="0">
                <a:pos x="598" y="158"/>
              </a:cxn>
              <a:cxn ang="0">
                <a:pos x="628" y="102"/>
              </a:cxn>
              <a:cxn ang="0">
                <a:pos x="626" y="34"/>
              </a:cxn>
              <a:cxn ang="0">
                <a:pos x="618" y="90"/>
              </a:cxn>
              <a:cxn ang="0">
                <a:pos x="584" y="138"/>
              </a:cxn>
              <a:cxn ang="0">
                <a:pos x="571" y="134"/>
              </a:cxn>
              <a:cxn ang="0">
                <a:pos x="524" y="148"/>
              </a:cxn>
              <a:cxn ang="0">
                <a:pos x="524" y="132"/>
              </a:cxn>
              <a:cxn ang="0">
                <a:pos x="571" y="116"/>
              </a:cxn>
              <a:cxn ang="0">
                <a:pos x="528" y="110"/>
              </a:cxn>
              <a:cxn ang="0">
                <a:pos x="576" y="96"/>
              </a:cxn>
              <a:cxn ang="0">
                <a:pos x="594" y="104"/>
              </a:cxn>
              <a:cxn ang="0">
                <a:pos x="604" y="50"/>
              </a:cxn>
              <a:cxn ang="0">
                <a:pos x="592" y="38"/>
              </a:cxn>
              <a:cxn ang="0">
                <a:pos x="535" y="60"/>
              </a:cxn>
              <a:cxn ang="0">
                <a:pos x="536" y="28"/>
              </a:cxn>
              <a:cxn ang="0">
                <a:pos x="560" y="36"/>
              </a:cxn>
              <a:cxn ang="0">
                <a:pos x="592" y="12"/>
              </a:cxn>
              <a:cxn ang="0">
                <a:pos x="574" y="0"/>
              </a:cxn>
              <a:cxn ang="0">
                <a:pos x="387" y="42"/>
              </a:cxn>
              <a:cxn ang="0">
                <a:pos x="157" y="89"/>
              </a:cxn>
              <a:cxn ang="0">
                <a:pos x="52" y="202"/>
              </a:cxn>
              <a:cxn ang="0">
                <a:pos x="22" y="204"/>
              </a:cxn>
            </a:cxnLst>
            <a:rect l="0" t="0" r="r" b="b"/>
            <a:pathLst>
              <a:path w="628" h="275">
                <a:moveTo>
                  <a:pt x="22" y="204"/>
                </a:moveTo>
                <a:lnTo>
                  <a:pt x="0" y="262"/>
                </a:lnTo>
                <a:lnTo>
                  <a:pt x="81" y="254"/>
                </a:lnTo>
                <a:lnTo>
                  <a:pt x="113" y="228"/>
                </a:lnTo>
                <a:lnTo>
                  <a:pt x="224" y="198"/>
                </a:lnTo>
                <a:lnTo>
                  <a:pt x="254" y="214"/>
                </a:lnTo>
                <a:lnTo>
                  <a:pt x="327" y="204"/>
                </a:lnTo>
                <a:lnTo>
                  <a:pt x="327" y="208"/>
                </a:lnTo>
                <a:lnTo>
                  <a:pt x="436" y="275"/>
                </a:lnTo>
                <a:lnTo>
                  <a:pt x="500" y="255"/>
                </a:lnTo>
                <a:lnTo>
                  <a:pt x="536" y="180"/>
                </a:lnTo>
                <a:lnTo>
                  <a:pt x="598" y="158"/>
                </a:lnTo>
                <a:lnTo>
                  <a:pt x="628" y="102"/>
                </a:lnTo>
                <a:lnTo>
                  <a:pt x="626" y="34"/>
                </a:lnTo>
                <a:lnTo>
                  <a:pt x="618" y="90"/>
                </a:lnTo>
                <a:lnTo>
                  <a:pt x="584" y="138"/>
                </a:lnTo>
                <a:lnTo>
                  <a:pt x="571" y="134"/>
                </a:lnTo>
                <a:lnTo>
                  <a:pt x="524" y="148"/>
                </a:lnTo>
                <a:lnTo>
                  <a:pt x="524" y="132"/>
                </a:lnTo>
                <a:lnTo>
                  <a:pt x="571" y="116"/>
                </a:lnTo>
                <a:lnTo>
                  <a:pt x="528" y="110"/>
                </a:lnTo>
                <a:lnTo>
                  <a:pt x="576" y="96"/>
                </a:lnTo>
                <a:lnTo>
                  <a:pt x="594" y="104"/>
                </a:lnTo>
                <a:lnTo>
                  <a:pt x="604" y="50"/>
                </a:lnTo>
                <a:lnTo>
                  <a:pt x="592" y="38"/>
                </a:lnTo>
                <a:lnTo>
                  <a:pt x="535" y="60"/>
                </a:lnTo>
                <a:lnTo>
                  <a:pt x="536" y="28"/>
                </a:lnTo>
                <a:lnTo>
                  <a:pt x="560" y="36"/>
                </a:lnTo>
                <a:lnTo>
                  <a:pt x="592" y="12"/>
                </a:lnTo>
                <a:lnTo>
                  <a:pt x="574" y="0"/>
                </a:lnTo>
                <a:lnTo>
                  <a:pt x="387" y="42"/>
                </a:lnTo>
                <a:lnTo>
                  <a:pt x="157" y="89"/>
                </a:lnTo>
                <a:lnTo>
                  <a:pt x="52" y="202"/>
                </a:lnTo>
                <a:lnTo>
                  <a:pt x="22" y="20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3"/>
          <p:cNvSpPr>
            <a:spLocks/>
          </p:cNvSpPr>
          <p:nvPr/>
        </p:nvSpPr>
        <p:spPr bwMode="auto">
          <a:xfrm>
            <a:off x="6053556" y="2296221"/>
            <a:ext cx="852488" cy="547687"/>
          </a:xfrm>
          <a:custGeom>
            <a:avLst/>
            <a:gdLst/>
            <a:ahLst/>
            <a:cxnLst>
              <a:cxn ang="0">
                <a:pos x="90" y="240"/>
              </a:cxn>
              <a:cxn ang="0">
                <a:pos x="74" y="274"/>
              </a:cxn>
              <a:cxn ang="0">
                <a:pos x="51" y="284"/>
              </a:cxn>
              <a:cxn ang="0">
                <a:pos x="50" y="306"/>
              </a:cxn>
              <a:cxn ang="0">
                <a:pos x="2" y="324"/>
              </a:cxn>
              <a:cxn ang="0">
                <a:pos x="0" y="342"/>
              </a:cxn>
              <a:cxn ang="0">
                <a:pos x="130" y="320"/>
              </a:cxn>
              <a:cxn ang="0">
                <a:pos x="366" y="270"/>
              </a:cxn>
              <a:cxn ang="0">
                <a:pos x="548" y="226"/>
              </a:cxn>
              <a:cxn ang="0">
                <a:pos x="548" y="192"/>
              </a:cxn>
              <a:cxn ang="0">
                <a:pos x="529" y="181"/>
              </a:cxn>
              <a:cxn ang="0">
                <a:pos x="513" y="199"/>
              </a:cxn>
              <a:cxn ang="0">
                <a:pos x="503" y="152"/>
              </a:cxn>
              <a:cxn ang="0">
                <a:pos x="513" y="111"/>
              </a:cxn>
              <a:cxn ang="0">
                <a:pos x="445" y="80"/>
              </a:cxn>
              <a:cxn ang="0">
                <a:pos x="398" y="88"/>
              </a:cxn>
              <a:cxn ang="0">
                <a:pos x="397" y="24"/>
              </a:cxn>
              <a:cxn ang="0">
                <a:pos x="349" y="0"/>
              </a:cxn>
              <a:cxn ang="0">
                <a:pos x="313" y="15"/>
              </a:cxn>
              <a:cxn ang="0">
                <a:pos x="289" y="75"/>
              </a:cxn>
              <a:cxn ang="0">
                <a:pos x="247" y="99"/>
              </a:cxn>
              <a:cxn ang="0">
                <a:pos x="229" y="193"/>
              </a:cxn>
              <a:cxn ang="0">
                <a:pos x="160" y="240"/>
              </a:cxn>
              <a:cxn ang="0">
                <a:pos x="105" y="258"/>
              </a:cxn>
              <a:cxn ang="0">
                <a:pos x="90" y="240"/>
              </a:cxn>
            </a:cxnLst>
            <a:rect l="0" t="0" r="r" b="b"/>
            <a:pathLst>
              <a:path w="548" h="342">
                <a:moveTo>
                  <a:pt x="90" y="240"/>
                </a:moveTo>
                <a:lnTo>
                  <a:pt x="74" y="274"/>
                </a:lnTo>
                <a:lnTo>
                  <a:pt x="51" y="284"/>
                </a:lnTo>
                <a:lnTo>
                  <a:pt x="50" y="306"/>
                </a:lnTo>
                <a:lnTo>
                  <a:pt x="2" y="324"/>
                </a:lnTo>
                <a:lnTo>
                  <a:pt x="0" y="342"/>
                </a:lnTo>
                <a:lnTo>
                  <a:pt x="130" y="320"/>
                </a:lnTo>
                <a:lnTo>
                  <a:pt x="366" y="270"/>
                </a:lnTo>
                <a:lnTo>
                  <a:pt x="548" y="226"/>
                </a:lnTo>
                <a:lnTo>
                  <a:pt x="548" y="192"/>
                </a:lnTo>
                <a:lnTo>
                  <a:pt x="529" y="181"/>
                </a:lnTo>
                <a:lnTo>
                  <a:pt x="513" y="199"/>
                </a:lnTo>
                <a:lnTo>
                  <a:pt x="503" y="152"/>
                </a:lnTo>
                <a:lnTo>
                  <a:pt x="513" y="111"/>
                </a:lnTo>
                <a:lnTo>
                  <a:pt x="445" y="80"/>
                </a:lnTo>
                <a:lnTo>
                  <a:pt x="398" y="88"/>
                </a:lnTo>
                <a:lnTo>
                  <a:pt x="397" y="24"/>
                </a:lnTo>
                <a:lnTo>
                  <a:pt x="349" y="0"/>
                </a:lnTo>
                <a:lnTo>
                  <a:pt x="313" y="15"/>
                </a:lnTo>
                <a:lnTo>
                  <a:pt x="289" y="75"/>
                </a:lnTo>
                <a:lnTo>
                  <a:pt x="247" y="99"/>
                </a:lnTo>
                <a:lnTo>
                  <a:pt x="229" y="193"/>
                </a:lnTo>
                <a:lnTo>
                  <a:pt x="160" y="240"/>
                </a:lnTo>
                <a:lnTo>
                  <a:pt x="105" y="258"/>
                </a:lnTo>
                <a:lnTo>
                  <a:pt x="90" y="24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4"/>
          <p:cNvSpPr>
            <a:spLocks/>
          </p:cNvSpPr>
          <p:nvPr/>
        </p:nvSpPr>
        <p:spPr bwMode="auto">
          <a:xfrm>
            <a:off x="6112294" y="2188271"/>
            <a:ext cx="484187" cy="522287"/>
          </a:xfrm>
          <a:custGeom>
            <a:avLst/>
            <a:gdLst/>
            <a:ahLst/>
            <a:cxnLst>
              <a:cxn ang="0">
                <a:pos x="32" y="171"/>
              </a:cxn>
              <a:cxn ang="0">
                <a:pos x="8" y="164"/>
              </a:cxn>
              <a:cxn ang="0">
                <a:pos x="0" y="216"/>
              </a:cxn>
              <a:cxn ang="0">
                <a:pos x="8" y="271"/>
              </a:cxn>
              <a:cxn ang="0">
                <a:pos x="53" y="308"/>
              </a:cxn>
              <a:cxn ang="0">
                <a:pos x="64" y="326"/>
              </a:cxn>
              <a:cxn ang="0">
                <a:pos x="121" y="308"/>
              </a:cxn>
              <a:cxn ang="0">
                <a:pos x="189" y="264"/>
              </a:cxn>
              <a:cxn ang="0">
                <a:pos x="209" y="168"/>
              </a:cxn>
              <a:cxn ang="0">
                <a:pos x="253" y="143"/>
              </a:cxn>
              <a:cxn ang="0">
                <a:pos x="277" y="84"/>
              </a:cxn>
              <a:cxn ang="0">
                <a:pos x="311" y="68"/>
              </a:cxn>
              <a:cxn ang="0">
                <a:pos x="266" y="60"/>
              </a:cxn>
              <a:cxn ang="0">
                <a:pos x="188" y="103"/>
              </a:cxn>
              <a:cxn ang="0">
                <a:pos x="176" y="61"/>
              </a:cxn>
              <a:cxn ang="0">
                <a:pos x="108" y="65"/>
              </a:cxn>
              <a:cxn ang="0">
                <a:pos x="92" y="0"/>
              </a:cxn>
              <a:cxn ang="0">
                <a:pos x="75" y="18"/>
              </a:cxn>
              <a:cxn ang="0">
                <a:pos x="80" y="111"/>
              </a:cxn>
              <a:cxn ang="0">
                <a:pos x="49" y="119"/>
              </a:cxn>
              <a:cxn ang="0">
                <a:pos x="32" y="171"/>
              </a:cxn>
            </a:cxnLst>
            <a:rect l="0" t="0" r="r" b="b"/>
            <a:pathLst>
              <a:path w="311" h="326">
                <a:moveTo>
                  <a:pt x="32" y="171"/>
                </a:moveTo>
                <a:lnTo>
                  <a:pt x="8" y="164"/>
                </a:lnTo>
                <a:lnTo>
                  <a:pt x="0" y="216"/>
                </a:lnTo>
                <a:lnTo>
                  <a:pt x="8" y="271"/>
                </a:lnTo>
                <a:lnTo>
                  <a:pt x="53" y="308"/>
                </a:lnTo>
                <a:lnTo>
                  <a:pt x="64" y="326"/>
                </a:lnTo>
                <a:lnTo>
                  <a:pt x="121" y="308"/>
                </a:lnTo>
                <a:lnTo>
                  <a:pt x="189" y="264"/>
                </a:lnTo>
                <a:lnTo>
                  <a:pt x="209" y="168"/>
                </a:lnTo>
                <a:lnTo>
                  <a:pt x="253" y="143"/>
                </a:lnTo>
                <a:lnTo>
                  <a:pt x="277" y="84"/>
                </a:lnTo>
                <a:lnTo>
                  <a:pt x="311" y="68"/>
                </a:lnTo>
                <a:lnTo>
                  <a:pt x="266" y="60"/>
                </a:lnTo>
                <a:lnTo>
                  <a:pt x="188" y="103"/>
                </a:lnTo>
                <a:lnTo>
                  <a:pt x="176" y="61"/>
                </a:lnTo>
                <a:lnTo>
                  <a:pt x="108" y="65"/>
                </a:lnTo>
                <a:lnTo>
                  <a:pt x="92" y="0"/>
                </a:lnTo>
                <a:lnTo>
                  <a:pt x="75" y="18"/>
                </a:lnTo>
                <a:lnTo>
                  <a:pt x="80" y="111"/>
                </a:lnTo>
                <a:lnTo>
                  <a:pt x="49" y="119"/>
                </a:lnTo>
                <a:lnTo>
                  <a:pt x="32" y="171"/>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5"/>
          <p:cNvSpPr>
            <a:spLocks/>
          </p:cNvSpPr>
          <p:nvPr/>
        </p:nvSpPr>
        <p:spPr bwMode="auto">
          <a:xfrm>
            <a:off x="6801269" y="2197796"/>
            <a:ext cx="134937" cy="174625"/>
          </a:xfrm>
          <a:custGeom>
            <a:avLst/>
            <a:gdLst/>
            <a:ahLst/>
            <a:cxnLst>
              <a:cxn ang="0">
                <a:pos x="0" y="6"/>
              </a:cxn>
              <a:cxn ang="0">
                <a:pos x="18" y="0"/>
              </a:cxn>
              <a:cxn ang="0">
                <a:pos x="58" y="24"/>
              </a:cxn>
              <a:cxn ang="0">
                <a:pos x="58" y="47"/>
              </a:cxn>
              <a:cxn ang="0">
                <a:pos x="86" y="65"/>
              </a:cxn>
              <a:cxn ang="0">
                <a:pos x="87" y="97"/>
              </a:cxn>
              <a:cxn ang="0">
                <a:pos x="42" y="109"/>
              </a:cxn>
              <a:cxn ang="0">
                <a:pos x="0" y="6"/>
              </a:cxn>
            </a:cxnLst>
            <a:rect l="0" t="0" r="r" b="b"/>
            <a:pathLst>
              <a:path w="87" h="109">
                <a:moveTo>
                  <a:pt x="0" y="6"/>
                </a:moveTo>
                <a:lnTo>
                  <a:pt x="18" y="0"/>
                </a:lnTo>
                <a:lnTo>
                  <a:pt x="58" y="24"/>
                </a:lnTo>
                <a:lnTo>
                  <a:pt x="58" y="47"/>
                </a:lnTo>
                <a:lnTo>
                  <a:pt x="86" y="65"/>
                </a:lnTo>
                <a:lnTo>
                  <a:pt x="87" y="97"/>
                </a:lnTo>
                <a:lnTo>
                  <a:pt x="42" y="109"/>
                </a:lnTo>
                <a:lnTo>
                  <a:pt x="0" y="6"/>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6"/>
          <p:cNvSpPr>
            <a:spLocks/>
          </p:cNvSpPr>
          <p:nvPr/>
        </p:nvSpPr>
        <p:spPr bwMode="auto">
          <a:xfrm>
            <a:off x="6220244" y="1853308"/>
            <a:ext cx="655637" cy="442913"/>
          </a:xfrm>
          <a:custGeom>
            <a:avLst/>
            <a:gdLst/>
            <a:ahLst/>
            <a:cxnLst>
              <a:cxn ang="0">
                <a:pos x="39" y="40"/>
              </a:cxn>
              <a:cxn ang="0">
                <a:pos x="0" y="77"/>
              </a:cxn>
              <a:cxn ang="0">
                <a:pos x="21" y="212"/>
              </a:cxn>
              <a:cxn ang="0">
                <a:pos x="39" y="277"/>
              </a:cxn>
              <a:cxn ang="0">
                <a:pos x="111" y="272"/>
              </a:cxn>
              <a:cxn ang="0">
                <a:pos x="376" y="221"/>
              </a:cxn>
              <a:cxn ang="0">
                <a:pos x="395" y="213"/>
              </a:cxn>
              <a:cxn ang="0">
                <a:pos x="422" y="151"/>
              </a:cxn>
              <a:cxn ang="0">
                <a:pos x="382" y="116"/>
              </a:cxn>
              <a:cxn ang="0">
                <a:pos x="403" y="36"/>
              </a:cxn>
              <a:cxn ang="0">
                <a:pos x="372" y="28"/>
              </a:cxn>
              <a:cxn ang="0">
                <a:pos x="372" y="8"/>
              </a:cxn>
              <a:cxn ang="0">
                <a:pos x="359" y="0"/>
              </a:cxn>
              <a:cxn ang="0">
                <a:pos x="51" y="57"/>
              </a:cxn>
              <a:cxn ang="0">
                <a:pos x="39" y="40"/>
              </a:cxn>
            </a:cxnLst>
            <a:rect l="0" t="0" r="r" b="b"/>
            <a:pathLst>
              <a:path w="422" h="277">
                <a:moveTo>
                  <a:pt x="39" y="40"/>
                </a:moveTo>
                <a:lnTo>
                  <a:pt x="0" y="77"/>
                </a:lnTo>
                <a:lnTo>
                  <a:pt x="21" y="212"/>
                </a:lnTo>
                <a:lnTo>
                  <a:pt x="39" y="277"/>
                </a:lnTo>
                <a:lnTo>
                  <a:pt x="111" y="272"/>
                </a:lnTo>
                <a:lnTo>
                  <a:pt x="376" y="221"/>
                </a:lnTo>
                <a:lnTo>
                  <a:pt x="395" y="213"/>
                </a:lnTo>
                <a:lnTo>
                  <a:pt x="422" y="151"/>
                </a:lnTo>
                <a:lnTo>
                  <a:pt x="382" y="116"/>
                </a:lnTo>
                <a:lnTo>
                  <a:pt x="403" y="36"/>
                </a:lnTo>
                <a:lnTo>
                  <a:pt x="372" y="28"/>
                </a:lnTo>
                <a:lnTo>
                  <a:pt x="372" y="8"/>
                </a:lnTo>
                <a:lnTo>
                  <a:pt x="359" y="0"/>
                </a:lnTo>
                <a:lnTo>
                  <a:pt x="51" y="57"/>
                </a:lnTo>
                <a:lnTo>
                  <a:pt x="39" y="4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7"/>
          <p:cNvSpPr>
            <a:spLocks/>
          </p:cNvSpPr>
          <p:nvPr/>
        </p:nvSpPr>
        <p:spPr bwMode="auto">
          <a:xfrm>
            <a:off x="6813969" y="1904108"/>
            <a:ext cx="171450" cy="354013"/>
          </a:xfrm>
          <a:custGeom>
            <a:avLst/>
            <a:gdLst/>
            <a:ahLst/>
            <a:cxnLst>
              <a:cxn ang="0">
                <a:pos x="20" y="1"/>
              </a:cxn>
              <a:cxn ang="0">
                <a:pos x="46" y="0"/>
              </a:cxn>
              <a:cxn ang="0">
                <a:pos x="99" y="33"/>
              </a:cxn>
              <a:cxn ang="0">
                <a:pos x="91" y="60"/>
              </a:cxn>
              <a:cxn ang="0">
                <a:pos x="110" y="77"/>
              </a:cxn>
              <a:cxn ang="0">
                <a:pos x="111" y="181"/>
              </a:cxn>
              <a:cxn ang="0">
                <a:pos x="93" y="221"/>
              </a:cxn>
              <a:cxn ang="0">
                <a:pos x="71" y="207"/>
              </a:cxn>
              <a:cxn ang="0">
                <a:pos x="49" y="205"/>
              </a:cxn>
              <a:cxn ang="0">
                <a:pos x="10" y="184"/>
              </a:cxn>
              <a:cxn ang="0">
                <a:pos x="40" y="119"/>
              </a:cxn>
              <a:cxn ang="0">
                <a:pos x="0" y="84"/>
              </a:cxn>
              <a:cxn ang="0">
                <a:pos x="20" y="1"/>
              </a:cxn>
            </a:cxnLst>
            <a:rect l="0" t="0" r="r" b="b"/>
            <a:pathLst>
              <a:path w="111" h="221">
                <a:moveTo>
                  <a:pt x="20" y="1"/>
                </a:moveTo>
                <a:lnTo>
                  <a:pt x="46" y="0"/>
                </a:lnTo>
                <a:lnTo>
                  <a:pt x="99" y="33"/>
                </a:lnTo>
                <a:lnTo>
                  <a:pt x="91" y="60"/>
                </a:lnTo>
                <a:lnTo>
                  <a:pt x="110" y="77"/>
                </a:lnTo>
                <a:lnTo>
                  <a:pt x="111" y="181"/>
                </a:lnTo>
                <a:lnTo>
                  <a:pt x="93" y="221"/>
                </a:lnTo>
                <a:lnTo>
                  <a:pt x="71" y="207"/>
                </a:lnTo>
                <a:lnTo>
                  <a:pt x="49" y="205"/>
                </a:lnTo>
                <a:lnTo>
                  <a:pt x="10" y="184"/>
                </a:lnTo>
                <a:lnTo>
                  <a:pt x="40" y="119"/>
                </a:lnTo>
                <a:lnTo>
                  <a:pt x="0" y="84"/>
                </a:lnTo>
                <a:lnTo>
                  <a:pt x="20" y="1"/>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8"/>
          <p:cNvSpPr>
            <a:spLocks/>
          </p:cNvSpPr>
          <p:nvPr/>
        </p:nvSpPr>
        <p:spPr bwMode="auto">
          <a:xfrm>
            <a:off x="6275806" y="1353246"/>
            <a:ext cx="725488" cy="609600"/>
          </a:xfrm>
          <a:custGeom>
            <a:avLst/>
            <a:gdLst/>
            <a:ahLst/>
            <a:cxnLst>
              <a:cxn ang="0">
                <a:pos x="36" y="256"/>
              </a:cxn>
              <a:cxn ang="0">
                <a:pos x="80" y="233"/>
              </a:cxn>
              <a:cxn ang="0">
                <a:pos x="140" y="228"/>
              </a:cxn>
              <a:cxn ang="0">
                <a:pos x="154" y="208"/>
              </a:cxn>
              <a:cxn ang="0">
                <a:pos x="176" y="205"/>
              </a:cxn>
              <a:cxn ang="0">
                <a:pos x="188" y="184"/>
              </a:cxn>
              <a:cxn ang="0">
                <a:pos x="207" y="176"/>
              </a:cxn>
              <a:cxn ang="0">
                <a:pos x="198" y="136"/>
              </a:cxn>
              <a:cxn ang="0">
                <a:pos x="186" y="125"/>
              </a:cxn>
              <a:cxn ang="0">
                <a:pos x="211" y="93"/>
              </a:cxn>
              <a:cxn ang="0">
                <a:pos x="227" y="93"/>
              </a:cxn>
              <a:cxn ang="0">
                <a:pos x="282" y="26"/>
              </a:cxn>
              <a:cxn ang="0">
                <a:pos x="366" y="0"/>
              </a:cxn>
              <a:cxn ang="0">
                <a:pos x="375" y="64"/>
              </a:cxn>
              <a:cxn ang="0">
                <a:pos x="379" y="61"/>
              </a:cxn>
              <a:cxn ang="0">
                <a:pos x="399" y="84"/>
              </a:cxn>
              <a:cxn ang="0">
                <a:pos x="400" y="149"/>
              </a:cxn>
              <a:cxn ang="0">
                <a:pos x="425" y="203"/>
              </a:cxn>
              <a:cxn ang="0">
                <a:pos x="435" y="272"/>
              </a:cxn>
              <a:cxn ang="0">
                <a:pos x="437" y="332"/>
              </a:cxn>
              <a:cxn ang="0">
                <a:pos x="467" y="352"/>
              </a:cxn>
              <a:cxn ang="0">
                <a:pos x="445" y="381"/>
              </a:cxn>
              <a:cxn ang="0">
                <a:pos x="391" y="346"/>
              </a:cxn>
              <a:cxn ang="0">
                <a:pos x="363" y="349"/>
              </a:cxn>
              <a:cxn ang="0">
                <a:pos x="335" y="341"/>
              </a:cxn>
              <a:cxn ang="0">
                <a:pos x="336" y="321"/>
              </a:cxn>
              <a:cxn ang="0">
                <a:pos x="319" y="314"/>
              </a:cxn>
              <a:cxn ang="0">
                <a:pos x="13" y="373"/>
              </a:cxn>
              <a:cxn ang="0">
                <a:pos x="0" y="356"/>
              </a:cxn>
              <a:cxn ang="0">
                <a:pos x="47" y="288"/>
              </a:cxn>
              <a:cxn ang="0">
                <a:pos x="36" y="256"/>
              </a:cxn>
            </a:cxnLst>
            <a:rect l="0" t="0" r="r" b="b"/>
            <a:pathLst>
              <a:path w="467" h="381">
                <a:moveTo>
                  <a:pt x="36" y="256"/>
                </a:moveTo>
                <a:lnTo>
                  <a:pt x="80" y="233"/>
                </a:lnTo>
                <a:lnTo>
                  <a:pt x="140" y="228"/>
                </a:lnTo>
                <a:lnTo>
                  <a:pt x="154" y="208"/>
                </a:lnTo>
                <a:lnTo>
                  <a:pt x="176" y="205"/>
                </a:lnTo>
                <a:lnTo>
                  <a:pt x="188" y="184"/>
                </a:lnTo>
                <a:lnTo>
                  <a:pt x="207" y="176"/>
                </a:lnTo>
                <a:lnTo>
                  <a:pt x="198" y="136"/>
                </a:lnTo>
                <a:lnTo>
                  <a:pt x="186" y="125"/>
                </a:lnTo>
                <a:lnTo>
                  <a:pt x="211" y="93"/>
                </a:lnTo>
                <a:lnTo>
                  <a:pt x="227" y="93"/>
                </a:lnTo>
                <a:lnTo>
                  <a:pt x="282" y="26"/>
                </a:lnTo>
                <a:lnTo>
                  <a:pt x="366" y="0"/>
                </a:lnTo>
                <a:lnTo>
                  <a:pt x="375" y="64"/>
                </a:lnTo>
                <a:lnTo>
                  <a:pt x="379" y="61"/>
                </a:lnTo>
                <a:lnTo>
                  <a:pt x="399" y="84"/>
                </a:lnTo>
                <a:lnTo>
                  <a:pt x="400" y="149"/>
                </a:lnTo>
                <a:lnTo>
                  <a:pt x="425" y="203"/>
                </a:lnTo>
                <a:lnTo>
                  <a:pt x="435" y="272"/>
                </a:lnTo>
                <a:lnTo>
                  <a:pt x="437" y="332"/>
                </a:lnTo>
                <a:lnTo>
                  <a:pt x="467" y="352"/>
                </a:lnTo>
                <a:lnTo>
                  <a:pt x="445" y="381"/>
                </a:lnTo>
                <a:lnTo>
                  <a:pt x="391" y="346"/>
                </a:lnTo>
                <a:lnTo>
                  <a:pt x="363" y="349"/>
                </a:lnTo>
                <a:lnTo>
                  <a:pt x="335" y="341"/>
                </a:lnTo>
                <a:lnTo>
                  <a:pt x="336" y="321"/>
                </a:lnTo>
                <a:lnTo>
                  <a:pt x="319" y="314"/>
                </a:lnTo>
                <a:lnTo>
                  <a:pt x="13" y="373"/>
                </a:lnTo>
                <a:lnTo>
                  <a:pt x="0" y="356"/>
                </a:lnTo>
                <a:lnTo>
                  <a:pt x="47" y="288"/>
                </a:lnTo>
                <a:lnTo>
                  <a:pt x="36" y="256"/>
                </a:lnTo>
                <a:close/>
              </a:path>
            </a:pathLst>
          </a:custGeom>
          <a:solidFill>
            <a:srgbClr val="2B5B84"/>
          </a:solidFill>
          <a:ln w="17526">
            <a:solidFill>
              <a:schemeClr val="accent4">
                <a:lumMod val="50000"/>
              </a:schemeClr>
            </a:solidFill>
            <a:headEnd/>
            <a:tailEnd/>
          </a:ln>
        </p:spPr>
        <p:style>
          <a:lnRef idx="2">
            <a:schemeClr val="accent6"/>
          </a:lnRef>
          <a:fillRef idx="1">
            <a:schemeClr val="lt1"/>
          </a:fillRef>
          <a:effectRef idx="0">
            <a:schemeClr val="accent6"/>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9"/>
          <p:cNvSpPr>
            <a:spLocks/>
          </p:cNvSpPr>
          <p:nvPr/>
        </p:nvSpPr>
        <p:spPr bwMode="auto">
          <a:xfrm>
            <a:off x="6839369" y="1318321"/>
            <a:ext cx="193675" cy="366712"/>
          </a:xfrm>
          <a:custGeom>
            <a:avLst/>
            <a:gdLst/>
            <a:ahLst/>
            <a:cxnLst>
              <a:cxn ang="0">
                <a:pos x="0" y="24"/>
              </a:cxn>
              <a:cxn ang="0">
                <a:pos x="90" y="0"/>
              </a:cxn>
              <a:cxn ang="0">
                <a:pos x="124" y="63"/>
              </a:cxn>
              <a:cxn ang="0">
                <a:pos x="106" y="79"/>
              </a:cxn>
              <a:cxn ang="0">
                <a:pos x="113" y="217"/>
              </a:cxn>
              <a:cxn ang="0">
                <a:pos x="61" y="229"/>
              </a:cxn>
              <a:cxn ang="0">
                <a:pos x="36" y="172"/>
              </a:cxn>
              <a:cxn ang="0">
                <a:pos x="35" y="104"/>
              </a:cxn>
              <a:cxn ang="0">
                <a:pos x="12" y="84"/>
              </a:cxn>
              <a:cxn ang="0">
                <a:pos x="0" y="24"/>
              </a:cxn>
            </a:cxnLst>
            <a:rect l="0" t="0" r="r" b="b"/>
            <a:pathLst>
              <a:path w="124" h="229">
                <a:moveTo>
                  <a:pt x="0" y="24"/>
                </a:moveTo>
                <a:lnTo>
                  <a:pt x="90" y="0"/>
                </a:lnTo>
                <a:lnTo>
                  <a:pt x="124" y="63"/>
                </a:lnTo>
                <a:lnTo>
                  <a:pt x="106" y="79"/>
                </a:lnTo>
                <a:lnTo>
                  <a:pt x="113" y="217"/>
                </a:lnTo>
                <a:lnTo>
                  <a:pt x="61" y="229"/>
                </a:lnTo>
                <a:lnTo>
                  <a:pt x="36" y="172"/>
                </a:lnTo>
                <a:lnTo>
                  <a:pt x="35" y="104"/>
                </a:lnTo>
                <a:lnTo>
                  <a:pt x="12" y="84"/>
                </a:lnTo>
                <a:lnTo>
                  <a:pt x="0" y="24"/>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60"/>
          <p:cNvSpPr>
            <a:spLocks/>
          </p:cNvSpPr>
          <p:nvPr/>
        </p:nvSpPr>
        <p:spPr bwMode="auto">
          <a:xfrm>
            <a:off x="6933031" y="1604071"/>
            <a:ext cx="409575" cy="192087"/>
          </a:xfrm>
          <a:custGeom>
            <a:avLst/>
            <a:gdLst/>
            <a:ahLst/>
            <a:cxnLst>
              <a:cxn ang="0">
                <a:pos x="0" y="48"/>
              </a:cxn>
              <a:cxn ang="0">
                <a:pos x="134" y="15"/>
              </a:cxn>
              <a:cxn ang="0">
                <a:pos x="150" y="16"/>
              </a:cxn>
              <a:cxn ang="0">
                <a:pos x="166" y="0"/>
              </a:cxn>
              <a:cxn ang="0">
                <a:pos x="179" y="8"/>
              </a:cxn>
              <a:cxn ang="0">
                <a:pos x="163" y="43"/>
              </a:cxn>
              <a:cxn ang="0">
                <a:pos x="191" y="40"/>
              </a:cxn>
              <a:cxn ang="0">
                <a:pos x="207" y="67"/>
              </a:cxn>
              <a:cxn ang="0">
                <a:pos x="226" y="70"/>
              </a:cxn>
              <a:cxn ang="0">
                <a:pos x="239" y="66"/>
              </a:cxn>
              <a:cxn ang="0">
                <a:pos x="239" y="51"/>
              </a:cxn>
              <a:cxn ang="0">
                <a:pos x="216" y="32"/>
              </a:cxn>
              <a:cxn ang="0">
                <a:pos x="234" y="31"/>
              </a:cxn>
              <a:cxn ang="0">
                <a:pos x="263" y="71"/>
              </a:cxn>
              <a:cxn ang="0">
                <a:pos x="235" y="95"/>
              </a:cxn>
              <a:cxn ang="0">
                <a:pos x="203" y="83"/>
              </a:cxn>
              <a:cxn ang="0">
                <a:pos x="183" y="112"/>
              </a:cxn>
              <a:cxn ang="0">
                <a:pos x="143" y="83"/>
              </a:cxn>
              <a:cxn ang="0">
                <a:pos x="10" y="120"/>
              </a:cxn>
              <a:cxn ang="0">
                <a:pos x="0" y="48"/>
              </a:cxn>
            </a:cxnLst>
            <a:rect l="0" t="0" r="r" b="b"/>
            <a:pathLst>
              <a:path w="263" h="120">
                <a:moveTo>
                  <a:pt x="0" y="48"/>
                </a:moveTo>
                <a:lnTo>
                  <a:pt x="134" y="15"/>
                </a:lnTo>
                <a:lnTo>
                  <a:pt x="150" y="16"/>
                </a:lnTo>
                <a:lnTo>
                  <a:pt x="166" y="0"/>
                </a:lnTo>
                <a:lnTo>
                  <a:pt x="179" y="8"/>
                </a:lnTo>
                <a:lnTo>
                  <a:pt x="163" y="43"/>
                </a:lnTo>
                <a:lnTo>
                  <a:pt x="191" y="40"/>
                </a:lnTo>
                <a:lnTo>
                  <a:pt x="207" y="67"/>
                </a:lnTo>
                <a:lnTo>
                  <a:pt x="226" y="70"/>
                </a:lnTo>
                <a:lnTo>
                  <a:pt x="239" y="66"/>
                </a:lnTo>
                <a:lnTo>
                  <a:pt x="239" y="51"/>
                </a:lnTo>
                <a:lnTo>
                  <a:pt x="216" y="32"/>
                </a:lnTo>
                <a:lnTo>
                  <a:pt x="234" y="31"/>
                </a:lnTo>
                <a:lnTo>
                  <a:pt x="263" y="71"/>
                </a:lnTo>
                <a:lnTo>
                  <a:pt x="235" y="95"/>
                </a:lnTo>
                <a:lnTo>
                  <a:pt x="203" y="83"/>
                </a:lnTo>
                <a:lnTo>
                  <a:pt x="183" y="112"/>
                </a:lnTo>
                <a:lnTo>
                  <a:pt x="143" y="83"/>
                </a:lnTo>
                <a:lnTo>
                  <a:pt x="10" y="120"/>
                </a:lnTo>
                <a:lnTo>
                  <a:pt x="0" y="48"/>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61"/>
          <p:cNvSpPr>
            <a:spLocks/>
          </p:cNvSpPr>
          <p:nvPr/>
        </p:nvSpPr>
        <p:spPr bwMode="auto">
          <a:xfrm>
            <a:off x="6947319" y="1750121"/>
            <a:ext cx="212725" cy="168275"/>
          </a:xfrm>
          <a:custGeom>
            <a:avLst/>
            <a:gdLst/>
            <a:ahLst/>
            <a:cxnLst>
              <a:cxn ang="0">
                <a:pos x="0" y="27"/>
              </a:cxn>
              <a:cxn ang="0">
                <a:pos x="105" y="0"/>
              </a:cxn>
              <a:cxn ang="0">
                <a:pos x="137" y="48"/>
              </a:cxn>
              <a:cxn ang="0">
                <a:pos x="118" y="69"/>
              </a:cxn>
              <a:cxn ang="0">
                <a:pos x="85" y="61"/>
              </a:cxn>
              <a:cxn ang="0">
                <a:pos x="33" y="105"/>
              </a:cxn>
              <a:cxn ang="0">
                <a:pos x="5" y="82"/>
              </a:cxn>
              <a:cxn ang="0">
                <a:pos x="0" y="27"/>
              </a:cxn>
            </a:cxnLst>
            <a:rect l="0" t="0" r="r" b="b"/>
            <a:pathLst>
              <a:path w="137" h="105">
                <a:moveTo>
                  <a:pt x="0" y="27"/>
                </a:moveTo>
                <a:lnTo>
                  <a:pt x="105" y="0"/>
                </a:lnTo>
                <a:lnTo>
                  <a:pt x="137" y="48"/>
                </a:lnTo>
                <a:lnTo>
                  <a:pt x="118" y="69"/>
                </a:lnTo>
                <a:lnTo>
                  <a:pt x="85" y="61"/>
                </a:lnTo>
                <a:lnTo>
                  <a:pt x="33" y="105"/>
                </a:lnTo>
                <a:lnTo>
                  <a:pt x="5" y="82"/>
                </a:lnTo>
                <a:lnTo>
                  <a:pt x="0" y="27"/>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62"/>
          <p:cNvSpPr>
            <a:spLocks/>
          </p:cNvSpPr>
          <p:nvPr/>
        </p:nvSpPr>
        <p:spPr bwMode="auto">
          <a:xfrm>
            <a:off x="6982244" y="1864421"/>
            <a:ext cx="211137" cy="130175"/>
          </a:xfrm>
          <a:custGeom>
            <a:avLst/>
            <a:gdLst/>
            <a:ahLst/>
            <a:cxnLst>
              <a:cxn ang="0">
                <a:pos x="0" y="60"/>
              </a:cxn>
              <a:cxn ang="0">
                <a:pos x="56" y="33"/>
              </a:cxn>
              <a:cxn ang="0">
                <a:pos x="110" y="0"/>
              </a:cxn>
              <a:cxn ang="0">
                <a:pos x="119" y="1"/>
              </a:cxn>
              <a:cxn ang="0">
                <a:pos x="135" y="2"/>
              </a:cxn>
              <a:cxn ang="0">
                <a:pos x="82" y="45"/>
              </a:cxn>
              <a:cxn ang="0">
                <a:pos x="16" y="81"/>
              </a:cxn>
              <a:cxn ang="0">
                <a:pos x="0" y="60"/>
              </a:cxn>
            </a:cxnLst>
            <a:rect l="0" t="0" r="r" b="b"/>
            <a:pathLst>
              <a:path w="135" h="81">
                <a:moveTo>
                  <a:pt x="0" y="60"/>
                </a:moveTo>
                <a:lnTo>
                  <a:pt x="56" y="33"/>
                </a:lnTo>
                <a:lnTo>
                  <a:pt x="110" y="0"/>
                </a:lnTo>
                <a:lnTo>
                  <a:pt x="119" y="1"/>
                </a:lnTo>
                <a:lnTo>
                  <a:pt x="135" y="2"/>
                </a:lnTo>
                <a:lnTo>
                  <a:pt x="82" y="45"/>
                </a:lnTo>
                <a:lnTo>
                  <a:pt x="16" y="81"/>
                </a:lnTo>
                <a:lnTo>
                  <a:pt x="0" y="6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63"/>
          <p:cNvSpPr>
            <a:spLocks/>
          </p:cNvSpPr>
          <p:nvPr/>
        </p:nvSpPr>
        <p:spPr bwMode="auto">
          <a:xfrm>
            <a:off x="6980656" y="1248471"/>
            <a:ext cx="223838" cy="412750"/>
          </a:xfrm>
          <a:custGeom>
            <a:avLst/>
            <a:gdLst/>
            <a:ahLst/>
            <a:cxnLst>
              <a:cxn ang="0">
                <a:pos x="31" y="0"/>
              </a:cxn>
              <a:cxn ang="0">
                <a:pos x="0" y="45"/>
              </a:cxn>
              <a:cxn ang="0">
                <a:pos x="34" y="105"/>
              </a:cxn>
              <a:cxn ang="0">
                <a:pos x="14" y="121"/>
              </a:cxn>
              <a:cxn ang="0">
                <a:pos x="22" y="258"/>
              </a:cxn>
              <a:cxn ang="0">
                <a:pos x="103" y="238"/>
              </a:cxn>
              <a:cxn ang="0">
                <a:pos x="124" y="238"/>
              </a:cxn>
              <a:cxn ang="0">
                <a:pos x="136" y="224"/>
              </a:cxn>
              <a:cxn ang="0">
                <a:pos x="136" y="198"/>
              </a:cxn>
              <a:cxn ang="0">
                <a:pos x="145" y="182"/>
              </a:cxn>
              <a:cxn ang="0">
                <a:pos x="100" y="162"/>
              </a:cxn>
              <a:cxn ang="0">
                <a:pos x="42" y="12"/>
              </a:cxn>
              <a:cxn ang="0">
                <a:pos x="31" y="0"/>
              </a:cxn>
            </a:cxnLst>
            <a:rect l="0" t="0" r="r" b="b"/>
            <a:pathLst>
              <a:path w="145" h="258">
                <a:moveTo>
                  <a:pt x="31" y="0"/>
                </a:moveTo>
                <a:lnTo>
                  <a:pt x="0" y="45"/>
                </a:lnTo>
                <a:lnTo>
                  <a:pt x="34" y="105"/>
                </a:lnTo>
                <a:lnTo>
                  <a:pt x="14" y="121"/>
                </a:lnTo>
                <a:lnTo>
                  <a:pt x="22" y="258"/>
                </a:lnTo>
                <a:lnTo>
                  <a:pt x="103" y="238"/>
                </a:lnTo>
                <a:lnTo>
                  <a:pt x="124" y="238"/>
                </a:lnTo>
                <a:lnTo>
                  <a:pt x="136" y="224"/>
                </a:lnTo>
                <a:lnTo>
                  <a:pt x="136" y="198"/>
                </a:lnTo>
                <a:lnTo>
                  <a:pt x="145" y="182"/>
                </a:lnTo>
                <a:lnTo>
                  <a:pt x="100" y="162"/>
                </a:lnTo>
                <a:lnTo>
                  <a:pt x="42" y="12"/>
                </a:lnTo>
                <a:lnTo>
                  <a:pt x="31" y="0"/>
                </a:lnTo>
                <a:close/>
              </a:path>
            </a:pathLst>
          </a:custGeom>
          <a:solidFill>
            <a:schemeClr val="bg1">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64"/>
          <p:cNvSpPr>
            <a:spLocks/>
          </p:cNvSpPr>
          <p:nvPr/>
        </p:nvSpPr>
        <p:spPr bwMode="auto">
          <a:xfrm>
            <a:off x="7110831" y="1735833"/>
            <a:ext cx="106363" cy="90488"/>
          </a:xfrm>
          <a:custGeom>
            <a:avLst/>
            <a:gdLst/>
            <a:ahLst/>
            <a:cxnLst>
              <a:cxn ang="0">
                <a:pos x="0" y="9"/>
              </a:cxn>
              <a:cxn ang="0">
                <a:pos x="29" y="0"/>
              </a:cxn>
              <a:cxn ang="0">
                <a:pos x="69" y="29"/>
              </a:cxn>
              <a:cxn ang="0">
                <a:pos x="61" y="37"/>
              </a:cxn>
              <a:cxn ang="0">
                <a:pos x="41" y="37"/>
              </a:cxn>
              <a:cxn ang="0">
                <a:pos x="32" y="57"/>
              </a:cxn>
              <a:cxn ang="0">
                <a:pos x="0" y="9"/>
              </a:cxn>
            </a:cxnLst>
            <a:rect l="0" t="0" r="r" b="b"/>
            <a:pathLst>
              <a:path w="69" h="57">
                <a:moveTo>
                  <a:pt x="0" y="9"/>
                </a:moveTo>
                <a:lnTo>
                  <a:pt x="29" y="0"/>
                </a:lnTo>
                <a:lnTo>
                  <a:pt x="69" y="29"/>
                </a:lnTo>
                <a:lnTo>
                  <a:pt x="61" y="37"/>
                </a:lnTo>
                <a:lnTo>
                  <a:pt x="41" y="37"/>
                </a:lnTo>
                <a:lnTo>
                  <a:pt x="32" y="57"/>
                </a:lnTo>
                <a:lnTo>
                  <a:pt x="0" y="9"/>
                </a:lnTo>
                <a:close/>
              </a:path>
            </a:pathLst>
          </a:custGeom>
          <a:solidFill>
            <a:schemeClr val="tx2">
              <a:lumMod val="85000"/>
            </a:schemeClr>
          </a:solidFill>
          <a:ln w="17526">
            <a:solidFill>
              <a:schemeClr val="accent4">
                <a:lumMod val="50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65"/>
          <p:cNvSpPr>
            <a:spLocks/>
          </p:cNvSpPr>
          <p:nvPr/>
        </p:nvSpPr>
        <p:spPr bwMode="auto">
          <a:xfrm>
            <a:off x="6882231" y="2432746"/>
            <a:ext cx="57150" cy="103187"/>
          </a:xfrm>
          <a:custGeom>
            <a:avLst/>
            <a:gdLst/>
            <a:ahLst/>
            <a:cxnLst>
              <a:cxn ang="0">
                <a:pos x="0" y="6"/>
              </a:cxn>
              <a:cxn ang="0">
                <a:pos x="37" y="0"/>
              </a:cxn>
              <a:cxn ang="0">
                <a:pos x="15" y="64"/>
              </a:cxn>
              <a:cxn ang="0">
                <a:pos x="1" y="63"/>
              </a:cxn>
              <a:cxn ang="0">
                <a:pos x="0" y="6"/>
              </a:cxn>
            </a:cxnLst>
            <a:rect l="0" t="0" r="r" b="b"/>
            <a:pathLst>
              <a:path w="37" h="64">
                <a:moveTo>
                  <a:pt x="0" y="6"/>
                </a:moveTo>
                <a:lnTo>
                  <a:pt x="37" y="0"/>
                </a:lnTo>
                <a:lnTo>
                  <a:pt x="15" y="64"/>
                </a:lnTo>
                <a:lnTo>
                  <a:pt x="1" y="63"/>
                </a:lnTo>
                <a:lnTo>
                  <a:pt x="0" y="6"/>
                </a:lnTo>
                <a:close/>
              </a:path>
            </a:pathLst>
          </a:custGeom>
          <a:solidFill>
            <a:schemeClr val="bg1">
              <a:lumMod val="85000"/>
            </a:schemeClr>
          </a:solidFill>
          <a:ln w="17526">
            <a:solidFill>
              <a:srgbClr val="34628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14"/>
          <p:cNvSpPr>
            <a:spLocks/>
          </p:cNvSpPr>
          <p:nvPr/>
        </p:nvSpPr>
        <p:spPr bwMode="auto">
          <a:xfrm>
            <a:off x="1108494" y="3425727"/>
            <a:ext cx="1254125" cy="1081088"/>
          </a:xfrm>
          <a:custGeom>
            <a:avLst/>
            <a:gdLst/>
            <a:ahLst/>
            <a:cxnLst>
              <a:cxn ang="0">
                <a:pos x="224" y="204"/>
              </a:cxn>
              <a:cxn ang="0">
                <a:pos x="505" y="0"/>
              </a:cxn>
              <a:cxn ang="0">
                <a:pos x="640" y="36"/>
              </a:cxn>
              <a:cxn ang="0">
                <a:pos x="705" y="102"/>
              </a:cxn>
              <a:cxn ang="0">
                <a:pos x="969" y="127"/>
              </a:cxn>
              <a:cxn ang="0">
                <a:pos x="977" y="805"/>
              </a:cxn>
              <a:cxn ang="0">
                <a:pos x="1064" y="825"/>
              </a:cxn>
              <a:cxn ang="0">
                <a:pos x="1104" y="906"/>
              </a:cxn>
              <a:cxn ang="0">
                <a:pos x="1165" y="878"/>
              </a:cxn>
              <a:cxn ang="0">
                <a:pos x="1292" y="1062"/>
              </a:cxn>
              <a:cxn ang="0">
                <a:pos x="1401" y="1147"/>
              </a:cxn>
              <a:cxn ang="0">
                <a:pos x="1397" y="1220"/>
              </a:cxn>
              <a:cxn ang="0">
                <a:pos x="1259" y="1229"/>
              </a:cxn>
              <a:cxn ang="0">
                <a:pos x="1198" y="1004"/>
              </a:cxn>
              <a:cxn ang="0">
                <a:pos x="762" y="783"/>
              </a:cxn>
              <a:cxn ang="0">
                <a:pos x="774" y="853"/>
              </a:cxn>
              <a:cxn ang="0">
                <a:pos x="676" y="943"/>
              </a:cxn>
              <a:cxn ang="0">
                <a:pos x="660" y="910"/>
              </a:cxn>
              <a:cxn ang="0">
                <a:pos x="632" y="910"/>
              </a:cxn>
              <a:cxn ang="0">
                <a:pos x="553" y="1098"/>
              </a:cxn>
              <a:cxn ang="0">
                <a:pos x="310" y="1283"/>
              </a:cxn>
              <a:cxn ang="0">
                <a:pos x="69" y="1371"/>
              </a:cxn>
              <a:cxn ang="0">
                <a:pos x="0" y="1359"/>
              </a:cxn>
              <a:cxn ang="0">
                <a:pos x="277" y="1200"/>
              </a:cxn>
              <a:cxn ang="0">
                <a:pos x="310" y="1200"/>
              </a:cxn>
              <a:cxn ang="0">
                <a:pos x="411" y="1078"/>
              </a:cxn>
              <a:cxn ang="0">
                <a:pos x="456" y="1074"/>
              </a:cxn>
              <a:cxn ang="0">
                <a:pos x="525" y="980"/>
              </a:cxn>
              <a:cxn ang="0">
                <a:pos x="501" y="939"/>
              </a:cxn>
              <a:cxn ang="0">
                <a:pos x="354" y="959"/>
              </a:cxn>
              <a:cxn ang="0">
                <a:pos x="253" y="726"/>
              </a:cxn>
              <a:cxn ang="0">
                <a:pos x="310" y="621"/>
              </a:cxn>
              <a:cxn ang="0">
                <a:pos x="403" y="584"/>
              </a:cxn>
              <a:cxn ang="0">
                <a:pos x="370" y="490"/>
              </a:cxn>
              <a:cxn ang="0">
                <a:pos x="273" y="534"/>
              </a:cxn>
              <a:cxn ang="0">
                <a:pos x="200" y="400"/>
              </a:cxn>
              <a:cxn ang="0">
                <a:pos x="281" y="368"/>
              </a:cxn>
              <a:cxn ang="0">
                <a:pos x="354" y="404"/>
              </a:cxn>
              <a:cxn ang="0">
                <a:pos x="387" y="384"/>
              </a:cxn>
              <a:cxn ang="0">
                <a:pos x="326" y="269"/>
              </a:cxn>
              <a:cxn ang="0">
                <a:pos x="220" y="261"/>
              </a:cxn>
              <a:cxn ang="0">
                <a:pos x="224" y="204"/>
              </a:cxn>
            </a:cxnLst>
            <a:rect l="0" t="0" r="r" b="b"/>
            <a:pathLst>
              <a:path w="1401" h="1371">
                <a:moveTo>
                  <a:pt x="224" y="204"/>
                </a:moveTo>
                <a:lnTo>
                  <a:pt x="505" y="0"/>
                </a:lnTo>
                <a:lnTo>
                  <a:pt x="640" y="36"/>
                </a:lnTo>
                <a:lnTo>
                  <a:pt x="705" y="102"/>
                </a:lnTo>
                <a:lnTo>
                  <a:pt x="969" y="127"/>
                </a:lnTo>
                <a:lnTo>
                  <a:pt x="977" y="805"/>
                </a:lnTo>
                <a:lnTo>
                  <a:pt x="1064" y="825"/>
                </a:lnTo>
                <a:lnTo>
                  <a:pt x="1104" y="906"/>
                </a:lnTo>
                <a:lnTo>
                  <a:pt x="1165" y="878"/>
                </a:lnTo>
                <a:lnTo>
                  <a:pt x="1292" y="1062"/>
                </a:lnTo>
                <a:lnTo>
                  <a:pt x="1401" y="1147"/>
                </a:lnTo>
                <a:lnTo>
                  <a:pt x="1397" y="1220"/>
                </a:lnTo>
                <a:lnTo>
                  <a:pt x="1259" y="1229"/>
                </a:lnTo>
                <a:lnTo>
                  <a:pt x="1198" y="1004"/>
                </a:lnTo>
                <a:lnTo>
                  <a:pt x="762" y="783"/>
                </a:lnTo>
                <a:lnTo>
                  <a:pt x="774" y="853"/>
                </a:lnTo>
                <a:lnTo>
                  <a:pt x="676" y="943"/>
                </a:lnTo>
                <a:lnTo>
                  <a:pt x="660" y="910"/>
                </a:lnTo>
                <a:lnTo>
                  <a:pt x="632" y="910"/>
                </a:lnTo>
                <a:lnTo>
                  <a:pt x="553" y="1098"/>
                </a:lnTo>
                <a:lnTo>
                  <a:pt x="310" y="1283"/>
                </a:lnTo>
                <a:lnTo>
                  <a:pt x="69" y="1371"/>
                </a:lnTo>
                <a:lnTo>
                  <a:pt x="0" y="1359"/>
                </a:lnTo>
                <a:lnTo>
                  <a:pt x="277" y="1200"/>
                </a:lnTo>
                <a:lnTo>
                  <a:pt x="310" y="1200"/>
                </a:lnTo>
                <a:lnTo>
                  <a:pt x="411" y="1078"/>
                </a:lnTo>
                <a:lnTo>
                  <a:pt x="456" y="1074"/>
                </a:lnTo>
                <a:lnTo>
                  <a:pt x="525" y="980"/>
                </a:lnTo>
                <a:lnTo>
                  <a:pt x="501" y="939"/>
                </a:lnTo>
                <a:lnTo>
                  <a:pt x="354" y="959"/>
                </a:lnTo>
                <a:lnTo>
                  <a:pt x="253" y="726"/>
                </a:lnTo>
                <a:lnTo>
                  <a:pt x="310" y="621"/>
                </a:lnTo>
                <a:lnTo>
                  <a:pt x="403" y="584"/>
                </a:lnTo>
                <a:lnTo>
                  <a:pt x="370" y="490"/>
                </a:lnTo>
                <a:lnTo>
                  <a:pt x="273" y="534"/>
                </a:lnTo>
                <a:lnTo>
                  <a:pt x="200" y="400"/>
                </a:lnTo>
                <a:lnTo>
                  <a:pt x="281" y="368"/>
                </a:lnTo>
                <a:lnTo>
                  <a:pt x="354" y="404"/>
                </a:lnTo>
                <a:lnTo>
                  <a:pt x="387" y="384"/>
                </a:lnTo>
                <a:lnTo>
                  <a:pt x="326" y="269"/>
                </a:lnTo>
                <a:lnTo>
                  <a:pt x="220" y="261"/>
                </a:lnTo>
                <a:lnTo>
                  <a:pt x="224" y="204"/>
                </a:lnTo>
                <a:close/>
              </a:path>
            </a:pathLst>
          </a:custGeom>
          <a:solidFill>
            <a:schemeClr val="bg1">
              <a:lumMod val="85000"/>
            </a:schemeClr>
          </a:solidFill>
          <a:ln w="17526">
            <a:solidFill>
              <a:srgbClr val="346289"/>
            </a:solidFill>
            <a:prstDash val="solid"/>
            <a:round/>
            <a:headEnd/>
            <a:tailEnd/>
          </a:ln>
        </p:spPr>
        <p:txBody>
          <a:bodyPr/>
          <a:lstStyle/>
          <a:p>
            <a:endParaRPr lang="en-US" dirty="0"/>
          </a:p>
        </p:txBody>
      </p:sp>
      <p:pic>
        <p:nvPicPr>
          <p:cNvPr id="68" name="Picture 67" descr="A red balloon on a stand&#10;&#10;Description automatically generated with low confidence">
            <a:extLst>
              <a:ext uri="{FF2B5EF4-FFF2-40B4-BE49-F238E27FC236}">
                <a16:creationId xmlns:a16="http://schemas.microsoft.com/office/drawing/2014/main" id="{3B7F4770-11D7-4032-99AD-CB80034FA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5138" y="2666703"/>
            <a:ext cx="362489" cy="483318"/>
          </a:xfrm>
          <a:prstGeom prst="rect">
            <a:avLst/>
          </a:prstGeom>
        </p:spPr>
      </p:pic>
      <p:pic>
        <p:nvPicPr>
          <p:cNvPr id="77" name="Picture 76" descr="A red balloon on a stand&#10;&#10;Description automatically generated with low confidence">
            <a:extLst>
              <a:ext uri="{FF2B5EF4-FFF2-40B4-BE49-F238E27FC236}">
                <a16:creationId xmlns:a16="http://schemas.microsoft.com/office/drawing/2014/main" id="{47AB531C-967C-40A7-9EB7-F77023D51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12767" y="2227240"/>
            <a:ext cx="362489" cy="483318"/>
          </a:xfrm>
          <a:prstGeom prst="rect">
            <a:avLst/>
          </a:prstGeom>
        </p:spPr>
      </p:pic>
      <p:pic>
        <p:nvPicPr>
          <p:cNvPr id="79" name="Picture 78" descr="A red balloon on a stand&#10;&#10;Description automatically generated with low confidence">
            <a:extLst>
              <a:ext uri="{FF2B5EF4-FFF2-40B4-BE49-F238E27FC236}">
                <a16:creationId xmlns:a16="http://schemas.microsoft.com/office/drawing/2014/main" id="{A16A3977-9904-4D44-88BF-D175C4811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00972" y="2258741"/>
            <a:ext cx="362489" cy="483318"/>
          </a:xfrm>
          <a:prstGeom prst="rect">
            <a:avLst/>
          </a:prstGeom>
        </p:spPr>
      </p:pic>
      <p:pic>
        <p:nvPicPr>
          <p:cNvPr id="80" name="Picture 79" descr="A red balloon on a stand&#10;&#10;Description automatically generated with low confidence">
            <a:extLst>
              <a:ext uri="{FF2B5EF4-FFF2-40B4-BE49-F238E27FC236}">
                <a16:creationId xmlns:a16="http://schemas.microsoft.com/office/drawing/2014/main" id="{9B616A39-0D14-455C-B91B-0B0267C6E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68767" y="2847470"/>
            <a:ext cx="362489" cy="483318"/>
          </a:xfrm>
          <a:prstGeom prst="rect">
            <a:avLst/>
          </a:prstGeom>
        </p:spPr>
      </p:pic>
      <p:pic>
        <p:nvPicPr>
          <p:cNvPr id="81" name="Picture 80" descr="A red balloon on a stand&#10;&#10;Description automatically generated with low confidence">
            <a:extLst>
              <a:ext uri="{FF2B5EF4-FFF2-40B4-BE49-F238E27FC236}">
                <a16:creationId xmlns:a16="http://schemas.microsoft.com/office/drawing/2014/main" id="{6A211335-9749-46AC-BE33-1466463AB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70367" y="2974787"/>
            <a:ext cx="362489" cy="483318"/>
          </a:xfrm>
          <a:prstGeom prst="rect">
            <a:avLst/>
          </a:prstGeom>
        </p:spPr>
      </p:pic>
      <p:pic>
        <p:nvPicPr>
          <p:cNvPr id="82" name="Picture 81" descr="A red balloon on a stand&#10;&#10;Description automatically generated with low confidence">
            <a:extLst>
              <a:ext uri="{FF2B5EF4-FFF2-40B4-BE49-F238E27FC236}">
                <a16:creationId xmlns:a16="http://schemas.microsoft.com/office/drawing/2014/main" id="{9411724F-64E5-42DE-8694-40ADFB1E3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11928" y="3931902"/>
            <a:ext cx="362489" cy="483318"/>
          </a:xfrm>
          <a:prstGeom prst="rect">
            <a:avLst/>
          </a:prstGeom>
        </p:spPr>
      </p:pic>
      <p:pic>
        <p:nvPicPr>
          <p:cNvPr id="84" name="Picture 83" descr="A red balloon on a stand&#10;&#10;Description automatically generated with low confidence">
            <a:extLst>
              <a:ext uri="{FF2B5EF4-FFF2-40B4-BE49-F238E27FC236}">
                <a16:creationId xmlns:a16="http://schemas.microsoft.com/office/drawing/2014/main" id="{746C2AB7-318D-42CF-8D82-43A339D4D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03977" y="3640837"/>
            <a:ext cx="362489" cy="483318"/>
          </a:xfrm>
          <a:prstGeom prst="rect">
            <a:avLst/>
          </a:prstGeom>
        </p:spPr>
      </p:pic>
      <p:pic>
        <p:nvPicPr>
          <p:cNvPr id="85" name="Picture 84" descr="A red balloon on a stand&#10;&#10;Description automatically generated with low confidence">
            <a:extLst>
              <a:ext uri="{FF2B5EF4-FFF2-40B4-BE49-F238E27FC236}">
                <a16:creationId xmlns:a16="http://schemas.microsoft.com/office/drawing/2014/main" id="{FE958C7B-E4E1-4FCE-891C-20A426BF1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99064" y="1576366"/>
            <a:ext cx="362489" cy="483318"/>
          </a:xfrm>
          <a:prstGeom prst="rect">
            <a:avLst/>
          </a:prstGeom>
        </p:spPr>
      </p:pic>
      <p:pic>
        <p:nvPicPr>
          <p:cNvPr id="88" name="Picture 87" descr="A red balloon on a stand&#10;&#10;Description automatically generated with low confidence">
            <a:extLst>
              <a:ext uri="{FF2B5EF4-FFF2-40B4-BE49-F238E27FC236}">
                <a16:creationId xmlns:a16="http://schemas.microsoft.com/office/drawing/2014/main" id="{0A6FA75D-BC64-49A7-81ED-831F515E8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48172" y="4086586"/>
            <a:ext cx="362489" cy="483318"/>
          </a:xfrm>
          <a:prstGeom prst="rect">
            <a:avLst/>
          </a:prstGeom>
        </p:spPr>
      </p:pic>
      <p:sp>
        <p:nvSpPr>
          <p:cNvPr id="83" name="TextBox 82">
            <a:extLst>
              <a:ext uri="{FF2B5EF4-FFF2-40B4-BE49-F238E27FC236}">
                <a16:creationId xmlns:a16="http://schemas.microsoft.com/office/drawing/2014/main" id="{3CEC1525-FDEB-42F5-9A17-CAFE9C78F4EE}"/>
              </a:ext>
            </a:extLst>
          </p:cNvPr>
          <p:cNvSpPr txBox="1"/>
          <p:nvPr/>
        </p:nvSpPr>
        <p:spPr>
          <a:xfrm>
            <a:off x="145191" y="1348265"/>
            <a:ext cx="1511222"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San Francisco</a:t>
            </a:r>
          </a:p>
          <a:p>
            <a:pPr algn="ctr">
              <a:buFont typeface="Arial" pitchFamily="34" charset="0"/>
              <a:buNone/>
            </a:pPr>
            <a:r>
              <a:rPr lang="en-US" dirty="0">
                <a:solidFill>
                  <a:schemeClr val="tx1">
                    <a:lumMod val="85000"/>
                    <a:lumOff val="15000"/>
                  </a:schemeClr>
                </a:solidFill>
                <a:latin typeface="Calibri" panose="020F0502020204030204" pitchFamily="34" charset="0"/>
              </a:rPr>
              <a:t>5.5</a:t>
            </a:r>
          </a:p>
        </p:txBody>
      </p:sp>
      <p:sp>
        <p:nvSpPr>
          <p:cNvPr id="89" name="TextBox 88">
            <a:extLst>
              <a:ext uri="{FF2B5EF4-FFF2-40B4-BE49-F238E27FC236}">
                <a16:creationId xmlns:a16="http://schemas.microsoft.com/office/drawing/2014/main" id="{2544E7C6-4F67-4E0F-8779-EAB310EE8497}"/>
              </a:ext>
            </a:extLst>
          </p:cNvPr>
          <p:cNvSpPr txBox="1"/>
          <p:nvPr/>
        </p:nvSpPr>
        <p:spPr>
          <a:xfrm>
            <a:off x="199754" y="2296585"/>
            <a:ext cx="1000924" cy="646331"/>
          </a:xfrm>
          <a:prstGeom prst="rect">
            <a:avLst/>
          </a:prstGeom>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San Jose</a:t>
            </a:r>
          </a:p>
          <a:p>
            <a:pPr algn="ctr">
              <a:buFont typeface="Arial" pitchFamily="34" charset="0"/>
              <a:buNone/>
            </a:pPr>
            <a:r>
              <a:rPr lang="en-US" dirty="0">
                <a:solidFill>
                  <a:schemeClr val="tx1">
                    <a:lumMod val="85000"/>
                    <a:lumOff val="15000"/>
                  </a:schemeClr>
                </a:solidFill>
                <a:latin typeface="Calibri" panose="020F0502020204030204" pitchFamily="34" charset="0"/>
              </a:rPr>
              <a:t>7.8</a:t>
            </a:r>
          </a:p>
        </p:txBody>
      </p:sp>
      <p:cxnSp>
        <p:nvCxnSpPr>
          <p:cNvPr id="69" name="Straight Connector 68">
            <a:extLst>
              <a:ext uri="{FF2B5EF4-FFF2-40B4-BE49-F238E27FC236}">
                <a16:creationId xmlns:a16="http://schemas.microsoft.com/office/drawing/2014/main" id="{551D5654-7153-4C49-85BF-1710881924A8}"/>
              </a:ext>
            </a:extLst>
          </p:cNvPr>
          <p:cNvCxnSpPr>
            <a:cxnSpLocks/>
          </p:cNvCxnSpPr>
          <p:nvPr/>
        </p:nvCxnSpPr>
        <p:spPr>
          <a:xfrm flipH="1" flipV="1">
            <a:off x="6988594" y="1951733"/>
            <a:ext cx="365364"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08A9E4B-84B2-4A02-8B8B-D7C8211C8999}"/>
              </a:ext>
            </a:extLst>
          </p:cNvPr>
          <p:cNvCxnSpPr>
            <a:cxnSpLocks/>
            <a:stCxn id="120" idx="1"/>
          </p:cNvCxnSpPr>
          <p:nvPr/>
        </p:nvCxnSpPr>
        <p:spPr>
          <a:xfrm flipH="1">
            <a:off x="4785222" y="3750753"/>
            <a:ext cx="451378" cy="227282"/>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01F3ADB-8965-42B7-AACE-586FB62BDE16}"/>
              </a:ext>
            </a:extLst>
          </p:cNvPr>
          <p:cNvCxnSpPr>
            <a:cxnSpLocks/>
          </p:cNvCxnSpPr>
          <p:nvPr/>
        </p:nvCxnSpPr>
        <p:spPr>
          <a:xfrm flipH="1" flipV="1">
            <a:off x="4329416" y="4440790"/>
            <a:ext cx="428850" cy="20021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B252BAE-BC32-4BAB-AB83-A12F9D2EA366}"/>
              </a:ext>
            </a:extLst>
          </p:cNvPr>
          <p:cNvCxnSpPr>
            <a:cxnSpLocks/>
            <a:stCxn id="118" idx="3"/>
            <a:endCxn id="82" idx="2"/>
          </p:cNvCxnSpPr>
          <p:nvPr/>
        </p:nvCxnSpPr>
        <p:spPr>
          <a:xfrm flipV="1">
            <a:off x="2738698" y="4415220"/>
            <a:ext cx="154474" cy="25808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63E81A-E49E-44DC-BAE0-8D49AF1B04F4}"/>
              </a:ext>
            </a:extLst>
          </p:cNvPr>
          <p:cNvCxnSpPr>
            <a:cxnSpLocks/>
            <a:stCxn id="117" idx="1"/>
          </p:cNvCxnSpPr>
          <p:nvPr/>
        </p:nvCxnSpPr>
        <p:spPr>
          <a:xfrm flipH="1" flipV="1">
            <a:off x="2164672" y="3337425"/>
            <a:ext cx="496726" cy="23387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F7A3E6C-8365-47C5-A06A-6700AD7DD6A1}"/>
              </a:ext>
            </a:extLst>
          </p:cNvPr>
          <p:cNvCxnSpPr>
            <a:cxnSpLocks/>
            <a:stCxn id="113" idx="1"/>
          </p:cNvCxnSpPr>
          <p:nvPr/>
        </p:nvCxnSpPr>
        <p:spPr>
          <a:xfrm flipH="1">
            <a:off x="1871056" y="2054954"/>
            <a:ext cx="407336" cy="51128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B3F8008-9B7D-4276-93B8-5A6829B05938}"/>
              </a:ext>
            </a:extLst>
          </p:cNvPr>
          <p:cNvCxnSpPr>
            <a:cxnSpLocks/>
          </p:cNvCxnSpPr>
          <p:nvPr/>
        </p:nvCxnSpPr>
        <p:spPr>
          <a:xfrm flipH="1">
            <a:off x="1200678" y="2623732"/>
            <a:ext cx="589027"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7BF09A9-2C2F-40F6-8256-B19578B7FE55}"/>
              </a:ext>
            </a:extLst>
          </p:cNvPr>
          <p:cNvCxnSpPr>
            <a:cxnSpLocks/>
            <a:endCxn id="115" idx="3"/>
          </p:cNvCxnSpPr>
          <p:nvPr/>
        </p:nvCxnSpPr>
        <p:spPr>
          <a:xfrm flipH="1">
            <a:off x="1537370" y="3192383"/>
            <a:ext cx="496548" cy="2625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0C385E0-9CFF-4CB9-BB5E-837C5EB3D958}"/>
              </a:ext>
            </a:extLst>
          </p:cNvPr>
          <p:cNvCxnSpPr>
            <a:cxnSpLocks/>
            <a:endCxn id="83" idx="2"/>
          </p:cNvCxnSpPr>
          <p:nvPr/>
        </p:nvCxnSpPr>
        <p:spPr>
          <a:xfrm flipH="1" flipV="1">
            <a:off x="900802" y="1994596"/>
            <a:ext cx="798786" cy="582536"/>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BC8D2C3-2C16-402D-B4C5-E84E7BD03BF6}"/>
              </a:ext>
            </a:extLst>
          </p:cNvPr>
          <p:cNvCxnSpPr>
            <a:cxnSpLocks/>
          </p:cNvCxnSpPr>
          <p:nvPr/>
        </p:nvCxnSpPr>
        <p:spPr>
          <a:xfrm flipH="1">
            <a:off x="2110421" y="2819439"/>
            <a:ext cx="527822" cy="22949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63A21243-A3C9-4037-9A4E-22EB19E23581}"/>
              </a:ext>
            </a:extLst>
          </p:cNvPr>
          <p:cNvSpPr txBox="1"/>
          <p:nvPr/>
        </p:nvSpPr>
        <p:spPr>
          <a:xfrm>
            <a:off x="2654719" y="2496273"/>
            <a:ext cx="1236663"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Bakersfield</a:t>
            </a:r>
          </a:p>
          <a:p>
            <a:pPr algn="ctr">
              <a:buFont typeface="Arial" pitchFamily="34" charset="0"/>
              <a:buNone/>
            </a:pPr>
            <a:r>
              <a:rPr lang="en-US" dirty="0">
                <a:solidFill>
                  <a:schemeClr val="tx1">
                    <a:lumMod val="85000"/>
                    <a:lumOff val="15000"/>
                  </a:schemeClr>
                </a:solidFill>
                <a:latin typeface="Calibri" panose="020F0502020204030204" pitchFamily="34" charset="0"/>
              </a:rPr>
              <a:t>3.7</a:t>
            </a:r>
          </a:p>
        </p:txBody>
      </p:sp>
      <p:sp>
        <p:nvSpPr>
          <p:cNvPr id="113" name="TextBox 112">
            <a:extLst>
              <a:ext uri="{FF2B5EF4-FFF2-40B4-BE49-F238E27FC236}">
                <a16:creationId xmlns:a16="http://schemas.microsoft.com/office/drawing/2014/main" id="{7C8193E1-41C4-457D-95B6-BA1EB41EB63E}"/>
              </a:ext>
            </a:extLst>
          </p:cNvPr>
          <p:cNvSpPr txBox="1"/>
          <p:nvPr/>
        </p:nvSpPr>
        <p:spPr>
          <a:xfrm>
            <a:off x="2278392" y="1731788"/>
            <a:ext cx="1070944"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Stockton</a:t>
            </a:r>
          </a:p>
          <a:p>
            <a:pPr algn="ctr">
              <a:buFont typeface="Arial" pitchFamily="34" charset="0"/>
              <a:buNone/>
            </a:pPr>
            <a:r>
              <a:rPr lang="en-US" dirty="0">
                <a:solidFill>
                  <a:schemeClr val="tx1">
                    <a:lumMod val="85000"/>
                    <a:lumOff val="15000"/>
                  </a:schemeClr>
                </a:solidFill>
                <a:latin typeface="Calibri" panose="020F0502020204030204" pitchFamily="34" charset="0"/>
              </a:rPr>
              <a:t>6.0</a:t>
            </a:r>
          </a:p>
        </p:txBody>
      </p:sp>
      <p:sp>
        <p:nvSpPr>
          <p:cNvPr id="115" name="TextBox 114">
            <a:extLst>
              <a:ext uri="{FF2B5EF4-FFF2-40B4-BE49-F238E27FC236}">
                <a16:creationId xmlns:a16="http://schemas.microsoft.com/office/drawing/2014/main" id="{EDF81F31-1B57-42ED-A091-CC09B3B2FCC9}"/>
              </a:ext>
            </a:extLst>
          </p:cNvPr>
          <p:cNvSpPr txBox="1"/>
          <p:nvPr/>
        </p:nvSpPr>
        <p:spPr>
          <a:xfrm>
            <a:off x="221580" y="3131720"/>
            <a:ext cx="1315790"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Los Angeles</a:t>
            </a:r>
          </a:p>
          <a:p>
            <a:pPr algn="ctr">
              <a:buFont typeface="Arial" pitchFamily="34" charset="0"/>
              <a:buNone/>
            </a:pPr>
            <a:r>
              <a:rPr lang="en-US" dirty="0">
                <a:solidFill>
                  <a:schemeClr val="tx1">
                    <a:lumMod val="85000"/>
                    <a:lumOff val="15000"/>
                  </a:schemeClr>
                </a:solidFill>
                <a:latin typeface="Calibri" panose="020F0502020204030204" pitchFamily="34" charset="0"/>
              </a:rPr>
              <a:t>4.8</a:t>
            </a:r>
          </a:p>
        </p:txBody>
      </p:sp>
      <p:sp>
        <p:nvSpPr>
          <p:cNvPr id="117" name="TextBox 116">
            <a:extLst>
              <a:ext uri="{FF2B5EF4-FFF2-40B4-BE49-F238E27FC236}">
                <a16:creationId xmlns:a16="http://schemas.microsoft.com/office/drawing/2014/main" id="{395328BE-01B6-4214-8DFF-B3997A5C5259}"/>
              </a:ext>
            </a:extLst>
          </p:cNvPr>
          <p:cNvSpPr txBox="1"/>
          <p:nvPr/>
        </p:nvSpPr>
        <p:spPr>
          <a:xfrm>
            <a:off x="2661398" y="3248130"/>
            <a:ext cx="1197261"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San Diego</a:t>
            </a:r>
          </a:p>
          <a:p>
            <a:pPr algn="ctr">
              <a:buFont typeface="Arial" pitchFamily="34" charset="0"/>
              <a:buNone/>
            </a:pPr>
            <a:r>
              <a:rPr lang="en-US" dirty="0">
                <a:solidFill>
                  <a:schemeClr val="tx1">
                    <a:lumMod val="85000"/>
                    <a:lumOff val="15000"/>
                  </a:schemeClr>
                </a:solidFill>
                <a:latin typeface="Calibri" panose="020F0502020204030204" pitchFamily="34" charset="0"/>
              </a:rPr>
              <a:t>5.8</a:t>
            </a:r>
          </a:p>
        </p:txBody>
      </p:sp>
      <p:sp>
        <p:nvSpPr>
          <p:cNvPr id="118" name="TextBox 117">
            <a:extLst>
              <a:ext uri="{FF2B5EF4-FFF2-40B4-BE49-F238E27FC236}">
                <a16:creationId xmlns:a16="http://schemas.microsoft.com/office/drawing/2014/main" id="{8380C2BD-CB17-44CC-86F9-48FB2071AFF8}"/>
              </a:ext>
            </a:extLst>
          </p:cNvPr>
          <p:cNvSpPr txBox="1"/>
          <p:nvPr/>
        </p:nvSpPr>
        <p:spPr>
          <a:xfrm>
            <a:off x="1636103" y="4350135"/>
            <a:ext cx="1102595"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Honolulu</a:t>
            </a:r>
          </a:p>
          <a:p>
            <a:pPr algn="ctr">
              <a:buFont typeface="Arial" pitchFamily="34" charset="0"/>
              <a:buNone/>
            </a:pPr>
            <a:r>
              <a:rPr lang="en-US" dirty="0">
                <a:solidFill>
                  <a:schemeClr val="tx1">
                    <a:lumMod val="85000"/>
                    <a:lumOff val="15000"/>
                  </a:schemeClr>
                </a:solidFill>
                <a:latin typeface="Calibri" panose="020F0502020204030204" pitchFamily="34" charset="0"/>
              </a:rPr>
              <a:t>6.5</a:t>
            </a:r>
          </a:p>
        </p:txBody>
      </p:sp>
      <p:sp>
        <p:nvSpPr>
          <p:cNvPr id="119" name="TextBox 118">
            <a:extLst>
              <a:ext uri="{FF2B5EF4-FFF2-40B4-BE49-F238E27FC236}">
                <a16:creationId xmlns:a16="http://schemas.microsoft.com/office/drawing/2014/main" id="{6968ED61-BC0F-49DB-A958-7E447260175B}"/>
              </a:ext>
            </a:extLst>
          </p:cNvPr>
          <p:cNvSpPr txBox="1"/>
          <p:nvPr/>
        </p:nvSpPr>
        <p:spPr>
          <a:xfrm>
            <a:off x="4776749" y="4321114"/>
            <a:ext cx="1020653"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McAllen</a:t>
            </a:r>
          </a:p>
          <a:p>
            <a:pPr algn="ctr">
              <a:buFont typeface="Arial" pitchFamily="34" charset="0"/>
              <a:buNone/>
            </a:pPr>
            <a:r>
              <a:rPr lang="en-US" dirty="0">
                <a:solidFill>
                  <a:schemeClr val="tx1">
                    <a:lumMod val="85000"/>
                    <a:lumOff val="15000"/>
                  </a:schemeClr>
                </a:solidFill>
                <a:latin typeface="Calibri" panose="020F0502020204030204" pitchFamily="34" charset="0"/>
              </a:rPr>
              <a:t>4.1</a:t>
            </a:r>
          </a:p>
        </p:txBody>
      </p:sp>
      <p:sp>
        <p:nvSpPr>
          <p:cNvPr id="120" name="TextBox 119">
            <a:extLst>
              <a:ext uri="{FF2B5EF4-FFF2-40B4-BE49-F238E27FC236}">
                <a16:creationId xmlns:a16="http://schemas.microsoft.com/office/drawing/2014/main" id="{F607B05D-82B5-4D66-BF23-39F12F088632}"/>
              </a:ext>
            </a:extLst>
          </p:cNvPr>
          <p:cNvSpPr txBox="1"/>
          <p:nvPr/>
        </p:nvSpPr>
        <p:spPr>
          <a:xfrm>
            <a:off x="5236600" y="3427587"/>
            <a:ext cx="969159"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Houston</a:t>
            </a:r>
          </a:p>
          <a:p>
            <a:pPr algn="ctr">
              <a:buFont typeface="Arial" pitchFamily="34" charset="0"/>
              <a:buNone/>
            </a:pPr>
            <a:r>
              <a:rPr lang="en-US" dirty="0">
                <a:solidFill>
                  <a:schemeClr val="tx1">
                    <a:lumMod val="85000"/>
                    <a:lumOff val="15000"/>
                  </a:schemeClr>
                </a:solidFill>
                <a:latin typeface="Calibri" panose="020F0502020204030204" pitchFamily="34" charset="0"/>
              </a:rPr>
              <a:t>4.2</a:t>
            </a:r>
          </a:p>
        </p:txBody>
      </p:sp>
      <p:sp>
        <p:nvSpPr>
          <p:cNvPr id="121" name="TextBox 120">
            <a:extLst>
              <a:ext uri="{FF2B5EF4-FFF2-40B4-BE49-F238E27FC236}">
                <a16:creationId xmlns:a16="http://schemas.microsoft.com/office/drawing/2014/main" id="{17CF8976-08B2-4613-88C4-04585F038062}"/>
              </a:ext>
            </a:extLst>
          </p:cNvPr>
          <p:cNvSpPr txBox="1"/>
          <p:nvPr/>
        </p:nvSpPr>
        <p:spPr>
          <a:xfrm>
            <a:off x="7349257" y="1619944"/>
            <a:ext cx="1543853" cy="646331"/>
          </a:xfrm>
          <a:prstGeom prst="rect">
            <a:avLst/>
          </a:prstGeom>
          <a:solidFill>
            <a:schemeClr val="bg1"/>
          </a:solidFill>
          <a:ln w="31750">
            <a:solidFill>
              <a:schemeClr val="accent5"/>
            </a:solidFill>
          </a:ln>
        </p:spPr>
        <p:txBody>
          <a:bodyPr wrap="square" rtlCol="0">
            <a:spAutoFit/>
          </a:bodyPr>
          <a:lstStyle/>
          <a:p>
            <a:pPr algn="ctr">
              <a:buFont typeface="Arial" pitchFamily="34" charset="0"/>
              <a:buNone/>
            </a:pPr>
            <a:r>
              <a:rPr lang="en-US" dirty="0">
                <a:solidFill>
                  <a:schemeClr val="tx1">
                    <a:lumMod val="85000"/>
                    <a:lumOff val="15000"/>
                  </a:schemeClr>
                </a:solidFill>
                <a:latin typeface="Calibri" panose="020F0502020204030204" pitchFamily="34" charset="0"/>
              </a:rPr>
              <a:t>New York City</a:t>
            </a:r>
          </a:p>
          <a:p>
            <a:pPr algn="ctr">
              <a:buFont typeface="Arial" pitchFamily="34" charset="0"/>
              <a:buNone/>
            </a:pPr>
            <a:r>
              <a:rPr lang="en-US" dirty="0">
                <a:solidFill>
                  <a:schemeClr val="tx1">
                    <a:lumMod val="85000"/>
                    <a:lumOff val="15000"/>
                  </a:schemeClr>
                </a:solidFill>
                <a:latin typeface="Calibri" panose="020F0502020204030204" pitchFamily="34" charset="0"/>
              </a:rPr>
              <a:t>3.9</a:t>
            </a:r>
          </a:p>
        </p:txBody>
      </p:sp>
    </p:spTree>
    <p:extLst>
      <p:ext uri="{BB962C8B-B14F-4D97-AF65-F5344CB8AC3E}">
        <p14:creationId xmlns:p14="http://schemas.microsoft.com/office/powerpoint/2010/main" val="1943537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9158"/>
            <a:ext cx="8229600" cy="857250"/>
          </a:xfrm>
        </p:spPr>
        <p:txBody>
          <a:bodyPr/>
          <a:lstStyle/>
          <a:p>
            <a:pPr algn="ctr"/>
            <a:r>
              <a:rPr lang="en-US" dirty="0"/>
              <a:t>TB Incidence Rates</a:t>
            </a:r>
            <a:r>
              <a:rPr lang="en-US" baseline="30000" dirty="0"/>
              <a:t>*</a:t>
            </a:r>
            <a:r>
              <a:rPr lang="en-US" dirty="0"/>
              <a:t> by U.S.-Affiliated Pacific Islands and Hawaii, 2020</a:t>
            </a:r>
          </a:p>
        </p:txBody>
      </p:sp>
      <p:grpSp>
        <p:nvGrpSpPr>
          <p:cNvPr id="4" name="Group 3"/>
          <p:cNvGrpSpPr/>
          <p:nvPr/>
        </p:nvGrpSpPr>
        <p:grpSpPr>
          <a:xfrm>
            <a:off x="893659" y="1000719"/>
            <a:ext cx="7356681" cy="3841281"/>
            <a:chOff x="791588" y="1477903"/>
            <a:chExt cx="7588250" cy="4123759"/>
          </a:xfrm>
        </p:grpSpPr>
        <p:pic>
          <p:nvPicPr>
            <p:cNvPr id="5" name="Picture 32" descr="oceania_ref02"/>
            <p:cNvPicPr>
              <a:picLocks noChangeAspect="1" noChangeArrowheads="1"/>
            </p:cNvPicPr>
            <p:nvPr/>
          </p:nvPicPr>
          <p:blipFill rotWithShape="1">
            <a:blip r:embed="rId3" cstate="print">
              <a:grayscl/>
            </a:blip>
            <a:srcRect l="240" t="1" r="13242" b="29764"/>
            <a:stretch/>
          </p:blipFill>
          <p:spPr bwMode="auto">
            <a:xfrm>
              <a:off x="791588" y="1477903"/>
              <a:ext cx="7588250" cy="4123759"/>
            </a:xfrm>
            <a:prstGeom prst="rect">
              <a:avLst/>
            </a:prstGeom>
            <a:noFill/>
            <a:ln w="9525">
              <a:solidFill>
                <a:schemeClr val="bg2">
                  <a:lumMod val="50000"/>
                </a:schemeClr>
              </a:solidFill>
              <a:miter lim="800000"/>
              <a:headEnd/>
              <a:tailEnd/>
            </a:ln>
          </p:spPr>
        </p:pic>
        <p:sp>
          <p:nvSpPr>
            <p:cNvPr id="6" name="Line Callout 1 5"/>
            <p:cNvSpPr/>
            <p:nvPr/>
          </p:nvSpPr>
          <p:spPr>
            <a:xfrm>
              <a:off x="2895600" y="3947840"/>
              <a:ext cx="2182322" cy="928960"/>
            </a:xfrm>
            <a:prstGeom prst="borderCallout1">
              <a:avLst>
                <a:gd name="adj1" fmla="val -786"/>
                <a:gd name="adj2" fmla="val 48764"/>
                <a:gd name="adj3" fmla="val -105308"/>
                <a:gd name="adj4" fmla="val 1273"/>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rgbClr val="FFFFFF"/>
                  </a:solidFill>
                  <a:latin typeface="Calibri" panose="020F0502020204030204" pitchFamily="34" charset="0"/>
                  <a:cs typeface="Calibri" panose="020F0502020204030204" pitchFamily="34" charset="0"/>
                </a:rPr>
                <a:t>Federated States of Micronesia</a:t>
              </a:r>
              <a:br>
                <a:rPr lang="en-US" sz="1600" dirty="0">
                  <a:solidFill>
                    <a:srgbClr val="FFFFFF"/>
                  </a:solidFill>
                  <a:latin typeface="Calibri" panose="020F0502020204030204" pitchFamily="34" charset="0"/>
                  <a:cs typeface="Calibri" panose="020F0502020204030204" pitchFamily="34" charset="0"/>
                </a:rPr>
              </a:br>
              <a:r>
                <a:rPr lang="en-US" sz="1600" b="1" dirty="0">
                  <a:solidFill>
                    <a:srgbClr val="FFFFFF"/>
                  </a:solidFill>
                  <a:latin typeface="Calibri" panose="020F0502020204030204" pitchFamily="34" charset="0"/>
                  <a:cs typeface="Calibri" panose="020F0502020204030204" pitchFamily="34" charset="0"/>
                </a:rPr>
                <a:t>73.7</a:t>
              </a:r>
              <a:endParaRPr lang="en-US" sz="1600" b="1" dirty="0">
                <a:solidFill>
                  <a:schemeClr val="bg2"/>
                </a:solidFill>
                <a:latin typeface="Calibri" panose="020F0502020204030204" pitchFamily="34" charset="0"/>
                <a:cs typeface="Calibri" panose="020F0502020204030204" pitchFamily="34" charset="0"/>
              </a:endParaRPr>
            </a:p>
          </p:txBody>
        </p:sp>
        <p:sp>
          <p:nvSpPr>
            <p:cNvPr id="7" name="Line Callout 1 6"/>
            <p:cNvSpPr/>
            <p:nvPr/>
          </p:nvSpPr>
          <p:spPr>
            <a:xfrm>
              <a:off x="6096001" y="3276599"/>
              <a:ext cx="1904999" cy="700362"/>
            </a:xfrm>
            <a:prstGeom prst="borderCallout1">
              <a:avLst>
                <a:gd name="adj1" fmla="val 49990"/>
                <a:gd name="adj2" fmla="val -1089"/>
                <a:gd name="adj3" fmla="val -24006"/>
                <a:gd name="adj4" fmla="val -60458"/>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rgbClr val="FFFFFF"/>
                  </a:solidFill>
                  <a:latin typeface="Calibri" panose="020F0502020204030204" pitchFamily="34" charset="0"/>
                  <a:cs typeface="Calibri" panose="020F0502020204030204" pitchFamily="34" charset="0"/>
                </a:rPr>
                <a:t>Marshall Islands</a:t>
              </a:r>
              <a:br>
                <a:rPr lang="en-US" sz="1600" dirty="0">
                  <a:solidFill>
                    <a:srgbClr val="FFFFFF"/>
                  </a:solidFill>
                  <a:latin typeface="Myriad Pro" pitchFamily="34" charset="0"/>
                </a:rPr>
              </a:br>
              <a:r>
                <a:rPr lang="en-US" sz="1600" b="1" dirty="0">
                  <a:solidFill>
                    <a:srgbClr val="FFFFFF"/>
                  </a:solidFill>
                  <a:latin typeface="Calibri" panose="020F0502020204030204" pitchFamily="34" charset="0"/>
                  <a:cs typeface="Calibri" panose="020F0502020204030204" pitchFamily="34" charset="0"/>
                </a:rPr>
                <a:t>252.5</a:t>
              </a:r>
              <a:endParaRPr lang="en-US" sz="1600" b="1" dirty="0">
                <a:solidFill>
                  <a:schemeClr val="bg2"/>
                </a:solidFill>
                <a:latin typeface="Calibri" panose="020F0502020204030204" pitchFamily="34" charset="0"/>
                <a:cs typeface="Calibri" panose="020F0502020204030204" pitchFamily="34" charset="0"/>
              </a:endParaRPr>
            </a:p>
          </p:txBody>
        </p:sp>
        <p:sp>
          <p:nvSpPr>
            <p:cNvPr id="8" name="Line Callout 1 7"/>
            <p:cNvSpPr/>
            <p:nvPr/>
          </p:nvSpPr>
          <p:spPr>
            <a:xfrm>
              <a:off x="3985695" y="1692014"/>
              <a:ext cx="1899031" cy="808025"/>
            </a:xfrm>
            <a:prstGeom prst="borderCallout1">
              <a:avLst>
                <a:gd name="adj1" fmla="val 49835"/>
                <a:gd name="adj2" fmla="val -1321"/>
                <a:gd name="adj3" fmla="val 91305"/>
                <a:gd name="adj4" fmla="val -27785"/>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rgbClr val="FFFFFF"/>
                  </a:solidFill>
                  <a:latin typeface="Calibri" panose="020F0502020204030204" pitchFamily="34" charset="0"/>
                  <a:cs typeface="Calibri" panose="020F0502020204030204" pitchFamily="34" charset="0"/>
                </a:rPr>
                <a:t>Northern </a:t>
              </a:r>
              <a:br>
                <a:rPr lang="en-US" sz="1600" b="1" dirty="0">
                  <a:solidFill>
                    <a:srgbClr val="FFFFFF"/>
                  </a:solidFill>
                  <a:latin typeface="Calibri" panose="020F0502020204030204" pitchFamily="34" charset="0"/>
                  <a:cs typeface="Calibri" panose="020F0502020204030204" pitchFamily="34" charset="0"/>
                </a:rPr>
              </a:br>
              <a:r>
                <a:rPr lang="en-US" sz="1600" b="1" dirty="0">
                  <a:solidFill>
                    <a:srgbClr val="FFFFFF"/>
                  </a:solidFill>
                  <a:latin typeface="Calibri" panose="020F0502020204030204" pitchFamily="34" charset="0"/>
                  <a:cs typeface="Calibri" panose="020F0502020204030204" pitchFamily="34" charset="0"/>
                </a:rPr>
                <a:t>Mariana Islands</a:t>
              </a:r>
              <a:br>
                <a:rPr lang="en-US" sz="1600" dirty="0">
                  <a:solidFill>
                    <a:srgbClr val="FFFFFF"/>
                  </a:solidFill>
                  <a:latin typeface="Calibri" panose="020F0502020204030204" pitchFamily="34" charset="0"/>
                  <a:cs typeface="Calibri" panose="020F0502020204030204" pitchFamily="34" charset="0"/>
                </a:rPr>
              </a:br>
              <a:r>
                <a:rPr lang="en-US" sz="1600" b="1" dirty="0">
                  <a:solidFill>
                    <a:schemeClr val="bg2"/>
                  </a:solidFill>
                  <a:latin typeface="Calibri" panose="020F0502020204030204" pitchFamily="34" charset="0"/>
                  <a:cs typeface="Calibri" panose="020F0502020204030204" pitchFamily="34" charset="0"/>
                </a:rPr>
                <a:t>75.2</a:t>
              </a:r>
            </a:p>
          </p:txBody>
        </p:sp>
        <p:sp>
          <p:nvSpPr>
            <p:cNvPr id="9" name="Line Callout 1 8"/>
            <p:cNvSpPr/>
            <p:nvPr/>
          </p:nvSpPr>
          <p:spPr>
            <a:xfrm>
              <a:off x="6934200" y="4579951"/>
              <a:ext cx="1267225" cy="838200"/>
            </a:xfrm>
            <a:prstGeom prst="borderCallout1">
              <a:avLst>
                <a:gd name="adj1" fmla="val 45728"/>
                <a:gd name="adj2" fmla="val -945"/>
                <a:gd name="adj3" fmla="val -250"/>
                <a:gd name="adj4" fmla="val -68254"/>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chemeClr val="bg2"/>
                  </a:solidFill>
                  <a:latin typeface="Calibri" panose="020F0502020204030204" pitchFamily="34" charset="0"/>
                  <a:cs typeface="Calibri" panose="020F0502020204030204" pitchFamily="34" charset="0"/>
                </a:rPr>
                <a:t>American Samoa</a:t>
              </a:r>
              <a:br>
                <a:rPr lang="en-US" sz="1600" b="1" dirty="0">
                  <a:solidFill>
                    <a:schemeClr val="bg2"/>
                  </a:solidFill>
                  <a:latin typeface="Calibri" panose="020F0502020204030204" pitchFamily="34" charset="0"/>
                  <a:cs typeface="Calibri" panose="020F0502020204030204" pitchFamily="34" charset="0"/>
                </a:rPr>
              </a:br>
              <a:r>
                <a:rPr lang="en-US" sz="1600" b="1" dirty="0">
                  <a:solidFill>
                    <a:schemeClr val="bg2"/>
                  </a:solidFill>
                  <a:latin typeface="Calibri" panose="020F0502020204030204" pitchFamily="34" charset="0"/>
                  <a:cs typeface="Calibri" panose="020F0502020204030204" pitchFamily="34" charset="0"/>
                </a:rPr>
                <a:t>6.3</a:t>
              </a:r>
            </a:p>
          </p:txBody>
        </p:sp>
        <p:sp>
          <p:nvSpPr>
            <p:cNvPr id="10" name="Line Callout 1 9"/>
            <p:cNvSpPr/>
            <p:nvPr/>
          </p:nvSpPr>
          <p:spPr>
            <a:xfrm>
              <a:off x="1379105" y="1964724"/>
              <a:ext cx="1140218" cy="533399"/>
            </a:xfrm>
            <a:prstGeom prst="borderCallout1">
              <a:avLst>
                <a:gd name="adj1" fmla="val 44554"/>
                <a:gd name="adj2" fmla="val 100947"/>
                <a:gd name="adj3" fmla="val 129728"/>
                <a:gd name="adj4" fmla="val 135346"/>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ts val="0"/>
                </a:spcBef>
              </a:pPr>
              <a:r>
                <a:rPr lang="en-US" sz="1600" b="1" dirty="0">
                  <a:solidFill>
                    <a:srgbClr val="FFFFFF"/>
                  </a:solidFill>
                  <a:latin typeface="Calibri" panose="020F0502020204030204" pitchFamily="34" charset="0"/>
                  <a:cs typeface="Calibri" panose="020F0502020204030204" pitchFamily="34" charset="0"/>
                </a:rPr>
                <a:t>Guam </a:t>
              </a:r>
            </a:p>
            <a:p>
              <a:pPr algn="ctr">
                <a:spcBef>
                  <a:spcPts val="0"/>
                </a:spcBef>
              </a:pPr>
              <a:r>
                <a:rPr lang="en-US" sz="1600" b="1" dirty="0">
                  <a:solidFill>
                    <a:schemeClr val="bg2"/>
                  </a:solidFill>
                  <a:latin typeface="Calibri" panose="020F0502020204030204" pitchFamily="34" charset="0"/>
                  <a:cs typeface="Calibri" panose="020F0502020204030204" pitchFamily="34" charset="0"/>
                </a:rPr>
                <a:t>33.8</a:t>
              </a:r>
              <a:endParaRPr lang="en-US" sz="1600" dirty="0">
                <a:solidFill>
                  <a:srgbClr val="FFFFFF"/>
                </a:solidFill>
                <a:latin typeface="Calibri" panose="020F0502020204030204" pitchFamily="34" charset="0"/>
                <a:cs typeface="Calibri" panose="020F0502020204030204" pitchFamily="34" charset="0"/>
              </a:endParaRPr>
            </a:p>
          </p:txBody>
        </p:sp>
        <p:sp>
          <p:nvSpPr>
            <p:cNvPr id="11" name="Line Callout 1 10"/>
            <p:cNvSpPr/>
            <p:nvPr/>
          </p:nvSpPr>
          <p:spPr>
            <a:xfrm>
              <a:off x="897382" y="3703202"/>
              <a:ext cx="963446" cy="549437"/>
            </a:xfrm>
            <a:prstGeom prst="borderCallout1">
              <a:avLst>
                <a:gd name="adj1" fmla="val -1702"/>
                <a:gd name="adj2" fmla="val 54738"/>
                <a:gd name="adj3" fmla="val -78881"/>
                <a:gd name="adj4" fmla="val 135841"/>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chemeClr val="bg2"/>
                  </a:solidFill>
                  <a:latin typeface="Calibri" panose="020F0502020204030204" pitchFamily="34" charset="0"/>
                  <a:cs typeface="Calibri" panose="020F0502020204030204" pitchFamily="34" charset="0"/>
                </a:rPr>
                <a:t>Palau</a:t>
              </a:r>
              <a:br>
                <a:rPr lang="en-US" sz="1600" b="1" dirty="0">
                  <a:solidFill>
                    <a:schemeClr val="bg2"/>
                  </a:solidFill>
                  <a:latin typeface="Calibri" panose="020F0502020204030204" pitchFamily="34" charset="0"/>
                  <a:cs typeface="Calibri" panose="020F0502020204030204" pitchFamily="34" charset="0"/>
                </a:rPr>
              </a:br>
              <a:r>
                <a:rPr lang="en-US" sz="1600" b="1" dirty="0">
                  <a:solidFill>
                    <a:schemeClr val="bg2"/>
                  </a:solidFill>
                  <a:latin typeface="Calibri" panose="020F0502020204030204" pitchFamily="34" charset="0"/>
                  <a:cs typeface="Calibri" panose="020F0502020204030204" pitchFamily="34" charset="0"/>
                </a:rPr>
                <a:t>50.0</a:t>
              </a:r>
            </a:p>
          </p:txBody>
        </p:sp>
        <p:sp>
          <p:nvSpPr>
            <p:cNvPr id="12" name="Line Callout 1 11"/>
            <p:cNvSpPr/>
            <p:nvPr/>
          </p:nvSpPr>
          <p:spPr>
            <a:xfrm>
              <a:off x="7148692" y="2498123"/>
              <a:ext cx="1052733" cy="569089"/>
            </a:xfrm>
            <a:prstGeom prst="borderCallout1">
              <a:avLst>
                <a:gd name="adj1" fmla="val 1018"/>
                <a:gd name="adj2" fmla="val 49660"/>
                <a:gd name="adj3" fmla="val -40474"/>
                <a:gd name="adj4" fmla="val 5613"/>
              </a:avLst>
            </a:prstGeom>
            <a:solidFill>
              <a:srgbClr val="0B40A5"/>
            </a:solidFill>
            <a:ln>
              <a:solidFill>
                <a:srgbClr val="0B40A5"/>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Bef>
                  <a:spcPct val="50000"/>
                </a:spcBef>
              </a:pPr>
              <a:r>
                <a:rPr lang="en-US" sz="1600" b="1" dirty="0">
                  <a:solidFill>
                    <a:schemeClr val="bg2"/>
                  </a:solidFill>
                  <a:latin typeface="Calibri" panose="020F0502020204030204" pitchFamily="34" charset="0"/>
                  <a:cs typeface="Calibri" panose="020F0502020204030204" pitchFamily="34" charset="0"/>
                </a:rPr>
                <a:t>Hawaii</a:t>
              </a:r>
              <a:br>
                <a:rPr lang="en-US" sz="1600" b="1" dirty="0">
                  <a:solidFill>
                    <a:schemeClr val="bg2"/>
                  </a:solidFill>
                  <a:latin typeface="Calibri" panose="020F0502020204030204" pitchFamily="34" charset="0"/>
                  <a:cs typeface="Calibri" panose="020F0502020204030204" pitchFamily="34" charset="0"/>
                </a:rPr>
              </a:br>
              <a:r>
                <a:rPr lang="en-US" sz="1600" b="1" dirty="0">
                  <a:solidFill>
                    <a:schemeClr val="bg2"/>
                  </a:solidFill>
                  <a:latin typeface="Calibri" panose="020F0502020204030204" pitchFamily="34" charset="0"/>
                  <a:cs typeface="Calibri" panose="020F0502020204030204" pitchFamily="34" charset="0"/>
                </a:rPr>
                <a:t>6.5</a:t>
              </a:r>
            </a:p>
          </p:txBody>
        </p:sp>
      </p:grpSp>
      <p:sp>
        <p:nvSpPr>
          <p:cNvPr id="13" name="TextBox 12">
            <a:extLst>
              <a:ext uri="{FF2B5EF4-FFF2-40B4-BE49-F238E27FC236}">
                <a16:creationId xmlns:a16="http://schemas.microsoft.com/office/drawing/2014/main" id="{087E9303-CF10-4B40-AA18-2C4D0FAED067}"/>
              </a:ext>
            </a:extLst>
          </p:cNvPr>
          <p:cNvSpPr txBox="1"/>
          <p:nvPr/>
        </p:nvSpPr>
        <p:spPr>
          <a:xfrm>
            <a:off x="588273" y="4806716"/>
            <a:ext cx="2927148" cy="261610"/>
          </a:xfrm>
          <a:prstGeom prst="rect">
            <a:avLst/>
          </a:prstGeom>
        </p:spPr>
        <p:txBody>
          <a:bodyPr wrap="square" rtlCol="0">
            <a:spAutoFit/>
          </a:bodyPr>
          <a:lstStyle/>
          <a:p>
            <a:r>
              <a:rPr lang="en-US" sz="1100" baseline="30000" dirty="0">
                <a:solidFill>
                  <a:schemeClr val="tx1">
                    <a:lumMod val="85000"/>
                    <a:lumOff val="15000"/>
                  </a:schemeClr>
                </a:solidFill>
                <a:latin typeface="Calibri" panose="020F0502020204030204" pitchFamily="34" charset="0"/>
              </a:rPr>
              <a:t>*</a:t>
            </a:r>
            <a:r>
              <a:rPr lang="en-US" sz="1100" dirty="0">
                <a:solidFill>
                  <a:schemeClr val="tx1">
                    <a:lumMod val="85000"/>
                    <a:lumOff val="15000"/>
                  </a:schemeClr>
                </a:solidFill>
                <a:latin typeface="Calibri" panose="020F0502020204030204" pitchFamily="34" charset="0"/>
              </a:rPr>
              <a:t>Cases per 100,000 persons</a:t>
            </a:r>
          </a:p>
        </p:txBody>
      </p:sp>
    </p:spTree>
    <p:extLst>
      <p:ext uri="{BB962C8B-B14F-4D97-AF65-F5344CB8AC3E}">
        <p14:creationId xmlns:p14="http://schemas.microsoft.com/office/powerpoint/2010/main" val="1086074925"/>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79dcba5-1096-49b8-87f7-3add964ec55e">
      <UserInfo>
        <DisplayName>Pratt, Robert (CDC/DDID/NCHHSTP/DTE)</DisplayName>
        <AccountId>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5E51270C6D98478EA3E19DADB7457F" ma:contentTypeVersion="10" ma:contentTypeDescription="Create a new document." ma:contentTypeScope="" ma:versionID="6e5b7b9d658a18f22b18fafd0ac44c0a">
  <xsd:schema xmlns:xsd="http://www.w3.org/2001/XMLSchema" xmlns:xs="http://www.w3.org/2001/XMLSchema" xmlns:p="http://schemas.microsoft.com/office/2006/metadata/properties" xmlns:ns2="279dcba5-1096-49b8-87f7-3add964ec55e" xmlns:ns3="68aea4a9-5c47-4314-8d49-12682379a7c2" targetNamespace="http://schemas.microsoft.com/office/2006/metadata/properties" ma:root="true" ma:fieldsID="4ba12e96b562632d1cbbaff946bda735" ns2:_="" ns3:_="">
    <xsd:import namespace="279dcba5-1096-49b8-87f7-3add964ec55e"/>
    <xsd:import namespace="68aea4a9-5c47-4314-8d49-12682379a7c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dcba5-1096-49b8-87f7-3add964ec5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aea4a9-5c47-4314-8d49-12682379a7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18AE0-2CC1-4454-806D-369CDE0F8DA9}">
  <ds:schemaRefs>
    <ds:schemaRef ds:uri="68aea4a9-5c47-4314-8d49-12682379a7c2"/>
    <ds:schemaRef ds:uri="http://schemas.microsoft.com/office/2006/metadata/properties"/>
    <ds:schemaRef ds:uri="http://purl.org/dc/elements/1.1/"/>
    <ds:schemaRef ds:uri="279dcba5-1096-49b8-87f7-3add964ec55e"/>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6D7A693-0F2F-4D3D-88D7-C7703A67D86C}">
  <ds:schemaRefs>
    <ds:schemaRef ds:uri="279dcba5-1096-49b8-87f7-3add964ec55e"/>
    <ds:schemaRef ds:uri="68aea4a9-5c47-4314-8d49-12682379a7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2F4BA8-BF54-41CB-869F-D4E4A14031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12008</Words>
  <Application>Microsoft Office PowerPoint</Application>
  <PresentationFormat>On-screen Show (16:9)</PresentationFormat>
  <Paragraphs>747</Paragraphs>
  <Slides>75</Slides>
  <Notes>75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75</vt:i4>
      </vt:variant>
    </vt:vector>
  </HeadingPairs>
  <TitlesOfParts>
    <vt:vector size="90" baseType="lpstr">
      <vt:lpstr>Myriad Web Pro</vt:lpstr>
      <vt:lpstr>Cambria Math</vt:lpstr>
      <vt:lpstr>Arial</vt:lpstr>
      <vt:lpstr>Times New Roman</vt:lpstr>
      <vt:lpstr>Wingdings</vt:lpstr>
      <vt:lpstr>Segoe UI</vt:lpstr>
      <vt:lpstr>Calibri</vt:lpstr>
      <vt:lpstr>Calibri Light</vt:lpstr>
      <vt:lpstr>Courier New</vt:lpstr>
      <vt:lpstr>Myriad Pro</vt:lpstr>
      <vt:lpstr>NCEH_ATSDR_combined</vt:lpstr>
      <vt:lpstr>NCHHSTP_PPT_light(</vt:lpstr>
      <vt:lpstr>2_NCEH_ATSDR_combined</vt:lpstr>
      <vt:lpstr>1_NCEH_ATSDR_combined</vt:lpstr>
      <vt:lpstr>Office Theme</vt:lpstr>
      <vt:lpstr>PowerPoint Presentation</vt:lpstr>
      <vt:lpstr>Progress Towards TB Elimination,  United States, 1982–2020</vt:lpstr>
      <vt:lpstr>TB Cases and Incidence Rates, United States, 1993–2020</vt:lpstr>
      <vt:lpstr>TB Incidence Rates and Annual Percent Change in Rate, United States, 2010–2020</vt:lpstr>
      <vt:lpstr>TB-Related Deaths* and Mortality Rates,  United States, 1993–2019</vt:lpstr>
      <vt:lpstr>  </vt:lpstr>
      <vt:lpstr>Majority of TB Cases Occur in Four States,  United States, 2020</vt:lpstr>
      <vt:lpstr>Top 10 TB Incidence Rates by Metropolitan Statistical Areas (MSAs), United States, 2020</vt:lpstr>
      <vt:lpstr>TB Incidence Rates* by U.S.-Affiliated Pacific Islands and Hawaii, 2020</vt:lpstr>
      <vt:lpstr>TB Cases and Incidence Rates by Origin of Birth,  United States, 1993–2020</vt:lpstr>
      <vt:lpstr>TB Incidence Rates by Origin of Birth,  United States, 2011–2020 </vt:lpstr>
      <vt:lpstr>TB Incidence Rates* and Percentages by Origin of Birth, United States, 2020 (N=7,145)</vt:lpstr>
      <vt:lpstr>Top Countries of Birth Among Non-U.S.–born Persons with TB, United States, 2020 (N=5,127)</vt:lpstr>
      <vt:lpstr>Top Countries of Birth* Among Non-U.S.–born Persons with Highest Percentage of TB, United States, 2020 (N=5,127)</vt:lpstr>
      <vt:lpstr>Top 10 TB Incidence Rates,* by Country of Birth,†  United States, 2016–2020</vt:lpstr>
      <vt:lpstr>Percentage of TB Cases Among Non-U.S.–born Persons by Years Since Initial Arrival in the United States at Diagnosis, 2020 (N=5,127)</vt:lpstr>
      <vt:lpstr>Percentage of TB Cases Among Non-U.S.–born Persons by Years Since Initial Arrival in the United States at Diagnosis, 2020 (N=5,127)</vt:lpstr>
      <vt:lpstr>Percentage of TB Cases Among Non-U.S.–born Persons by Year Since Initial Arrival in the United States at Diagnosis, 2020 (N=5,127)</vt:lpstr>
      <vt:lpstr>TB Cases by Race/Ethnicity,* United States, 2011–2020</vt:lpstr>
      <vt:lpstr>TB Cases by Race/Ethnicity,* United States, 2011–2020</vt:lpstr>
      <vt:lpstr>Percentage of TB Cases by Race/Ethnicity,* United States, 2020 (N=7,174)†</vt:lpstr>
      <vt:lpstr>PowerPoint Presentation</vt:lpstr>
      <vt:lpstr>TB Cases Among U.S.-born Persons by Race/Ethnicity,* United States, 2011–2020</vt:lpstr>
      <vt:lpstr>TB Incidence Rates Among U.S.-born Persons by Race/Ethnicity,* United States, 2011–2020</vt:lpstr>
      <vt:lpstr>TB Cases Among Non-U.S.–born Persons by Race/Ethnicity,* United States, 2011–2020</vt:lpstr>
      <vt:lpstr>TB Incidence Rates Among Non-U.S.–born Persons by Race/Ethnicity,* United States, 2011–2020</vt:lpstr>
      <vt:lpstr>TB Incidence Rates Among Non-U.S.–born and U.S.-born Persons by Race/Ethnicity,* United States, 2011–2020</vt:lpstr>
      <vt:lpstr>Percentage of TB Cases by Origin and Race/Ethnicity,*  United States, 2020†</vt:lpstr>
      <vt:lpstr>Percentage of TB Cases by Origin and Race/Ethnicity,* United States, 2020†</vt:lpstr>
      <vt:lpstr>TB Incidence Rates* by Origin and Race/Ethnicity,†  United States, 2020</vt:lpstr>
      <vt:lpstr>TB Cases by Age Group,  United States, 1993–2020</vt:lpstr>
      <vt:lpstr>TB Incidence Rates by Age Group,  United States, 1993–2020</vt:lpstr>
      <vt:lpstr>TB Cases Among U.S.-born Persons by Age Group, United States, 1994–2020</vt:lpstr>
      <vt:lpstr>TB Incidence Rates* Among U.S.-born Persons by Age Group, United States, 1994–2020</vt:lpstr>
      <vt:lpstr>TB Cases Among Non-U.S.–born Persons by  Age Group, United States, 1994–2020</vt:lpstr>
      <vt:lpstr>TB Incidence Rates* Among Non-U.S.–born Persons by  Age Group, United States, 1994–2020</vt:lpstr>
      <vt:lpstr>Percentage of TB Cases by Birth Decade,  United States, 1993–2020</vt:lpstr>
      <vt:lpstr>Percentage of TB Cases by Sex and Age Group,  United States, 2020</vt:lpstr>
      <vt:lpstr>Pediatric TB Cases by Age Group,  United States, 1993–2020</vt:lpstr>
      <vt:lpstr>PowerPoint Presentation</vt:lpstr>
      <vt:lpstr> Percentage of Pediatric TB Cases by Age Group,  United States, 2020 (N=317)</vt:lpstr>
      <vt:lpstr>Pediatric TB Cases by Origin of Birth, United States, 1993–2020</vt:lpstr>
      <vt:lpstr>Pediatric TB Incidence Rates* by Origin of Birth,  United States, 1994–2020</vt:lpstr>
      <vt:lpstr>Pediatric TB Cases Among U.S.-born Children by Parent/Guardian Status, United States, 2011–2020</vt:lpstr>
      <vt:lpstr>Percentage of Pediatric TB Cases Among U.S.-born Children by Parent/Guardian Status, United States, 2020 (N=254)</vt:lpstr>
      <vt:lpstr>TB Cases by Case Verification Criteria,  United States, 1993–2020 </vt:lpstr>
      <vt:lpstr>Percentage TB Cases by Case Verification Criteria, United States, 2020 (N=7,174)</vt:lpstr>
      <vt:lpstr>Percentage of TB Cases by Site of Disease,  United States, 2020</vt:lpstr>
      <vt:lpstr>Percentage of TB Cases* by Initial Drug Regimen,  United States, 1993–2020</vt:lpstr>
      <vt:lpstr>Percentage of TB Cases,* by Initial Drug Regimen, United States, 2020 (N=7,174)</vt:lpstr>
      <vt:lpstr>Percentage of TB Cases by Mode of Treatment Administration,* United States, 1993–2018†</vt:lpstr>
      <vt:lpstr>Percentage of TB Cases by Mode of Treatment Administration,* United States, 2018 (N=8,738)</vt:lpstr>
      <vt:lpstr>Percentage of TB Cases by Completion of TB Therapy, United States, 1993–2018*</vt:lpstr>
      <vt:lpstr>Percentage of TB Cases by Reason Therapy Stopped,  United States, 2018* (N=8,738)</vt:lpstr>
      <vt:lpstr>TB Cases by Isoniazid Resistance and Origin of Birth, United States, 1993–2020</vt:lpstr>
      <vt:lpstr>Cases and Percentages of MDR TB by History of TB,  United States, 1993–2020</vt:lpstr>
      <vt:lpstr>Percentage of HIV Coinfection by Age among Persons with TB, United States, 2011–2020</vt:lpstr>
      <vt:lpstr>Percentage of Selected Risk Factors Among Persons with TB by Origin of Birth, United States, 2020</vt:lpstr>
      <vt:lpstr>Percentage of Social Risk Factor Among Persons Aged ≥15 Years with TB, United States, 2020</vt:lpstr>
      <vt:lpstr>Number and Percentage of Correctional Facility* Residents Among Persons Aged ≥15 Years with TB,  United States, 1993–2020</vt:lpstr>
      <vt:lpstr>Five States with the Highest Percentages of TB Cases Diagnosed Among Correctional Facility* Residents Aged ≥15 Years,  United States, 2020 </vt:lpstr>
      <vt:lpstr>TB Cases Among Correctional Facility* Residents Aged ≥15 Years by Type of Facility, United States, 1993–2020 </vt:lpstr>
      <vt:lpstr>Percentage of TB Cases Among Persons Aged ≥15 Years,  by Primary Occupation, United States, 2020 (N=6,156) </vt:lpstr>
      <vt:lpstr>Percentage of TB Cases by Status and Cause of Death, United States, 2018* (N=9,006)</vt:lpstr>
      <vt:lpstr>Percentage of Sputum Culture Conversions Documented,  United States, 2018* (N=5,087)</vt:lpstr>
      <vt:lpstr>National TB Genotyping Surveillance Coverage*  United States,† 2004–2020</vt:lpstr>
      <vt:lpstr>Definitions for TB Genotyping in the United States</vt:lpstr>
      <vt:lpstr>Number of County-based TB Genotype Clusters* by Cluster Size, United States, 2018–2020</vt:lpstr>
      <vt:lpstr>TB Genotype Clusters by TB GIMS* Alert Levels,† United States, 2018–2020 (N=1,280)</vt:lpstr>
      <vt:lpstr>Genotyped TB Cases Estimated to be Attributed to Recent Transmission, United States, 2019–2020 (N=12,242)</vt:lpstr>
      <vt:lpstr>Genotyped Cases Estimated to be Attributed to Limited and Extensive Recent Transmission, United States, 2017–2020</vt:lpstr>
      <vt:lpstr>Percentages of TB Cases Estimated to be Attributed and Not Attributed to Recent Transmission, by Origin of Birth,* 2019–2020</vt:lpstr>
      <vt:lpstr>PowerPoint Presentation</vt:lpstr>
      <vt:lpstr>Percentage of TB Cases Estimated to be Attributed to Extensive Recent Transmission by Race/Ethnicity, United States, 2017–2020</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Yadav, Chitvan (CDC/DDID/NCHHSTP/DTE)</cp:lastModifiedBy>
  <cp:revision>3</cp:revision>
  <cp:lastPrinted>2021-08-31T17:54:31Z</cp:lastPrinted>
  <dcterms:created xsi:type="dcterms:W3CDTF">2011-03-17T17:43:16Z</dcterms:created>
  <dcterms:modified xsi:type="dcterms:W3CDTF">2021-10-12T14:54:27Z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0x010100915E51270C6D98478EA3E19DADB7457F</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