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8" r:id="rId2"/>
  </p:sldMasterIdLst>
  <p:notesMasterIdLst>
    <p:notesMasterId r:id="rId18"/>
  </p:notesMasterIdLst>
  <p:handoutMasterIdLst>
    <p:handoutMasterId r:id="rId19"/>
  </p:handoutMasterIdLst>
  <p:sldIdLst>
    <p:sldId id="256" r:id="rId3"/>
    <p:sldId id="481" r:id="rId4"/>
    <p:sldId id="466" r:id="rId5"/>
    <p:sldId id="476" r:id="rId6"/>
    <p:sldId id="475" r:id="rId7"/>
    <p:sldId id="477" r:id="rId8"/>
    <p:sldId id="478" r:id="rId9"/>
    <p:sldId id="479" r:id="rId10"/>
    <p:sldId id="480" r:id="rId11"/>
    <p:sldId id="482" r:id="rId12"/>
    <p:sldId id="459" r:id="rId13"/>
    <p:sldId id="467" r:id="rId14"/>
    <p:sldId id="460" r:id="rId15"/>
    <p:sldId id="461" r:id="rId16"/>
    <p:sldId id="470"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9966"/>
    <a:srgbClr val="D8EBB3"/>
    <a:srgbClr val="CCCCFF"/>
    <a:srgbClr val="CCFFCC"/>
    <a:srgbClr val="FF0000"/>
    <a:srgbClr val="00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33" autoAdjust="0"/>
    <p:restoredTop sz="74690" autoAdjust="0"/>
  </p:normalViewPr>
  <p:slideViewPr>
    <p:cSldViewPr>
      <p:cViewPr varScale="1">
        <p:scale>
          <a:sx n="50" d="100"/>
          <a:sy n="50" d="100"/>
        </p:scale>
        <p:origin x="-196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32" y="193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dirty="0"/>
          </a:p>
        </p:txBody>
      </p:sp>
      <p:sp>
        <p:nvSpPr>
          <p:cNvPr id="3072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dirty="0"/>
          </a:p>
        </p:txBody>
      </p:sp>
      <p:sp>
        <p:nvSpPr>
          <p:cNvPr id="307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dirty="0"/>
          </a:p>
        </p:txBody>
      </p:sp>
      <p:sp>
        <p:nvSpPr>
          <p:cNvPr id="30725" name="Rectangle 5"/>
          <p:cNvSpPr>
            <a:spLocks noGrp="1" noChangeArrowheads="1"/>
          </p:cNvSpPr>
          <p:nvPr>
            <p:ph type="sldNum" sz="quarter" idx="3"/>
          </p:nvPr>
        </p:nvSpPr>
        <p:spPr bwMode="auto">
          <a:xfrm>
            <a:off x="530225" y="8534400"/>
            <a:ext cx="6192838" cy="53022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ctr" defTabSz="931863">
              <a:defRPr sz="1200" b="1"/>
            </a:lvl1pPr>
          </a:lstStyle>
          <a:p>
            <a:r>
              <a:rPr lang="en-US" dirty="0"/>
              <a:t>Course Introduction</a:t>
            </a:r>
            <a:br>
              <a:rPr lang="en-US" dirty="0"/>
            </a:br>
            <a:fld id="{203FA231-FCBB-4F4D-BD7D-9BBEA482B5FB}" type="slidenum">
              <a:rPr lang="en-US"/>
              <a:pPr/>
              <a:t>‹#›</a:t>
            </a:fld>
            <a:endParaRPr lang="en-US" dirty="0"/>
          </a:p>
        </p:txBody>
      </p:sp>
    </p:spTree>
    <p:extLst>
      <p:ext uri="{BB962C8B-B14F-4D97-AF65-F5344CB8AC3E}">
        <p14:creationId xmlns:p14="http://schemas.microsoft.com/office/powerpoint/2010/main" val="2455465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dirty="0"/>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dirty="0"/>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97729293-26B9-4C65-97DE-A54FF84FC0EC}" type="slidenum">
              <a:rPr lang="en-US"/>
              <a:pPr/>
              <a:t>‹#›</a:t>
            </a:fld>
            <a:endParaRPr lang="en-US" dirty="0"/>
          </a:p>
        </p:txBody>
      </p:sp>
    </p:spTree>
    <p:extLst>
      <p:ext uri="{BB962C8B-B14F-4D97-AF65-F5344CB8AC3E}">
        <p14:creationId xmlns:p14="http://schemas.microsoft.com/office/powerpoint/2010/main" val="22475257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sz="1200" kern="1200" dirty="0" smtClean="0">
                <a:solidFill>
                  <a:schemeClr val="tx1"/>
                </a:solidFill>
                <a:latin typeface="Arial" charset="0"/>
                <a:ea typeface="+mn-ea"/>
                <a:cs typeface="+mn-cs"/>
              </a:rPr>
              <a:t> Welcome everyone to the course.</a:t>
            </a:r>
          </a:p>
          <a:p>
            <a:pPr lvl="0">
              <a:buFont typeface="Arial" pitchFamily="34" charset="0"/>
              <a:buChar char="•"/>
            </a:pPr>
            <a:r>
              <a:rPr lang="en-US" sz="1200" kern="1200" dirty="0" smtClean="0">
                <a:solidFill>
                  <a:schemeClr val="tx1"/>
                </a:solidFill>
                <a:latin typeface="Arial" charset="0"/>
                <a:ea typeface="+mn-ea"/>
                <a:cs typeface="+mn-cs"/>
              </a:rPr>
              <a:t> Introduce the course facilitators. </a:t>
            </a:r>
          </a:p>
          <a:p>
            <a:pPr lvl="0">
              <a:buFont typeface="Arial" pitchFamily="34" charset="0"/>
              <a:buChar char="•"/>
            </a:pPr>
            <a:r>
              <a:rPr lang="en-US" sz="1200" kern="1200" dirty="0" smtClean="0">
                <a:solidFill>
                  <a:schemeClr val="tx1"/>
                </a:solidFill>
                <a:latin typeface="Arial" charset="0"/>
                <a:ea typeface="+mn-ea"/>
                <a:cs typeface="+mn-cs"/>
              </a:rPr>
              <a:t> Ask</a:t>
            </a:r>
            <a:r>
              <a:rPr lang="en-US" sz="1200" kern="1200" baseline="0" dirty="0" smtClean="0">
                <a:solidFill>
                  <a:schemeClr val="tx1"/>
                </a:solidFill>
                <a:latin typeface="Arial" charset="0"/>
                <a:ea typeface="+mn-ea"/>
                <a:cs typeface="+mn-cs"/>
              </a:rPr>
              <a:t> participants to briefly introduce themselves and state how long they have been working in TB and/or conducting contact investigations (CIs). </a:t>
            </a:r>
          </a:p>
          <a:p>
            <a:pPr lvl="0">
              <a:buFont typeface="Arial" pitchFamily="34" charset="0"/>
              <a:buChar char="•"/>
            </a:pPr>
            <a:r>
              <a:rPr lang="en-US" sz="1200" kern="1200" dirty="0" smtClean="0">
                <a:solidFill>
                  <a:schemeClr val="tx1"/>
                </a:solidFill>
                <a:latin typeface="Arial" charset="0"/>
                <a:ea typeface="+mn-ea"/>
                <a:cs typeface="+mn-cs"/>
              </a:rPr>
              <a:t> State that you would like for participants to get to know each other by playing the icebreake</a:t>
            </a:r>
            <a:r>
              <a:rPr lang="en-US" sz="1200" kern="1200" baseline="0" dirty="0" smtClean="0">
                <a:solidFill>
                  <a:schemeClr val="tx1"/>
                </a:solidFill>
                <a:latin typeface="Arial" charset="0"/>
                <a:ea typeface="+mn-ea"/>
                <a:cs typeface="+mn-cs"/>
              </a:rPr>
              <a:t>r </a:t>
            </a:r>
            <a:r>
              <a:rPr lang="en-US" sz="1200" kern="1200" dirty="0" smtClean="0">
                <a:solidFill>
                  <a:schemeClr val="tx1"/>
                </a:solidFill>
                <a:latin typeface="Arial" charset="0"/>
                <a:ea typeface="+mn-ea"/>
                <a:cs typeface="+mn-cs"/>
              </a:rPr>
              <a:t>following this presentation (Appendix C).</a:t>
            </a: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97729293-26B9-4C65-97DE-A54FF84FC0E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dirty="0" smtClean="0"/>
              <a:t> Review</a:t>
            </a:r>
            <a:r>
              <a:rPr lang="en-US" baseline="0" dirty="0" smtClean="0"/>
              <a:t> the slide content</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i="1" dirty="0" smtClean="0"/>
              <a:t>Ask participants </a:t>
            </a:r>
            <a:r>
              <a:rPr lang="en-US" dirty="0" smtClean="0"/>
              <a:t>to help develop the ground rules</a:t>
            </a:r>
            <a:r>
              <a:rPr lang="en-US" baseline="0" dirty="0" smtClean="0"/>
              <a:t> </a:t>
            </a:r>
            <a:r>
              <a:rPr lang="en-US" dirty="0" smtClean="0"/>
              <a:t> </a:t>
            </a:r>
          </a:p>
          <a:p>
            <a:pPr>
              <a:buFont typeface="Arial" pitchFamily="34" charset="0"/>
              <a:buChar char="•"/>
            </a:pPr>
            <a:r>
              <a:rPr lang="en-US" dirty="0" smtClean="0"/>
              <a:t>Write the rules on a flip chart or a white board</a:t>
            </a:r>
          </a:p>
          <a:p>
            <a:pPr>
              <a:buFont typeface="Arial" pitchFamily="34" charset="0"/>
              <a:buNone/>
            </a:pPr>
            <a:endParaRPr lang="en-US" b="1" i="1" u="sng" baseline="0" dirty="0" smtClean="0"/>
          </a:p>
          <a:p>
            <a:pPr>
              <a:buFont typeface="Arial" pitchFamily="34" charset="0"/>
              <a:buNone/>
            </a:pPr>
            <a:r>
              <a:rPr lang="en-US" b="1" i="1" u="sng" baseline="0" dirty="0" smtClean="0"/>
              <a:t>Note to facilitator</a:t>
            </a:r>
            <a:r>
              <a:rPr lang="en-US" i="1" baseline="0" dirty="0" smtClean="0"/>
              <a:t>: </a:t>
            </a:r>
            <a:r>
              <a:rPr lang="en-US" sz="1200" i="1" kern="1200" dirty="0" smtClean="0">
                <a:solidFill>
                  <a:schemeClr val="tx1"/>
                </a:solidFill>
                <a:latin typeface="Arial" charset="0"/>
                <a:ea typeface="+mn-ea"/>
                <a:cs typeface="+mn-cs"/>
              </a:rPr>
              <a:t>Examples of ground rules could include silencing cell phones, refraining from interrupting</a:t>
            </a:r>
            <a:r>
              <a:rPr lang="en-US" sz="1200" i="1" kern="1200" baseline="0" dirty="0" smtClean="0">
                <a:solidFill>
                  <a:schemeClr val="tx1"/>
                </a:solidFill>
                <a:latin typeface="Arial" charset="0"/>
                <a:ea typeface="+mn-ea"/>
                <a:cs typeface="+mn-cs"/>
              </a:rPr>
              <a:t> the </a:t>
            </a:r>
            <a:r>
              <a:rPr lang="en-US" sz="1200" i="1" kern="1200" dirty="0" smtClean="0">
                <a:solidFill>
                  <a:schemeClr val="tx1"/>
                </a:solidFill>
                <a:latin typeface="Arial" charset="0"/>
                <a:ea typeface="+mn-ea"/>
                <a:cs typeface="+mn-cs"/>
              </a:rPr>
              <a:t>speaker or participants, refraining from sidebar conversations,  having an o</a:t>
            </a:r>
            <a:r>
              <a:rPr lang="en-US" i="1" dirty="0" smtClean="0"/>
              <a:t>pen mind,  being supportive of other participants, sharing your knowledge and experience,</a:t>
            </a:r>
            <a:r>
              <a:rPr lang="en-US" i="1" baseline="0" dirty="0" smtClean="0"/>
              <a:t> etc.</a:t>
            </a:r>
            <a:endParaRPr lang="en-US" i="1" dirty="0" smtClean="0"/>
          </a:p>
        </p:txBody>
      </p:sp>
      <p:sp>
        <p:nvSpPr>
          <p:cNvPr id="4" name="Slide Number Placeholder 3"/>
          <p:cNvSpPr>
            <a:spLocks noGrp="1"/>
          </p:cNvSpPr>
          <p:nvPr>
            <p:ph type="sldNum" sz="quarter" idx="10"/>
          </p:nvPr>
        </p:nvSpPr>
        <p:spPr/>
        <p:txBody>
          <a:bodyPr/>
          <a:lstStyle/>
          <a:p>
            <a:fld id="{97729293-26B9-4C65-97DE-A54FF84FC0E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Point out that it will be the responsibility of instructors to stay on schedule, which means some discussions may need to be cut short</a:t>
            </a:r>
          </a:p>
          <a:p>
            <a:pPr marL="171450" indent="-171450">
              <a:buFont typeface="Arial" pitchFamily="34" charset="0"/>
              <a:buChar char="•"/>
            </a:pPr>
            <a:r>
              <a:rPr lang="en-US" baseline="0" dirty="0" smtClean="0"/>
              <a:t>Note that all input is valued, including verbal as well as written comments during breaks or at the end of the day</a:t>
            </a:r>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dirty="0" smtClean="0"/>
              <a:t>Stress the importance of starting on time. This is especially important due to the heavy focus on role plays and the logistical challenges involved in organizing the role plays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Review slide content </a:t>
            </a:r>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200" b="1" i="1" u="sng" kern="1200" dirty="0" smtClean="0">
                <a:solidFill>
                  <a:schemeClr val="tx1"/>
                </a:solidFill>
                <a:latin typeface="Arial" charset="0"/>
                <a:ea typeface="+mn-ea"/>
                <a:cs typeface="+mn-cs"/>
              </a:rPr>
              <a:t>Note to facilitator</a:t>
            </a:r>
            <a:r>
              <a:rPr lang="en-US" sz="1200" kern="1200" dirty="0" smtClean="0">
                <a:solidFill>
                  <a:schemeClr val="tx1"/>
                </a:solidFill>
                <a:latin typeface="Arial" charset="0"/>
                <a:ea typeface="+mn-ea"/>
                <a:cs typeface="+mn-cs"/>
              </a:rPr>
              <a:t>: </a:t>
            </a:r>
            <a:r>
              <a:rPr lang="en-US" sz="1200" i="1" kern="1200" dirty="0" smtClean="0">
                <a:solidFill>
                  <a:schemeClr val="tx1"/>
                </a:solidFill>
                <a:latin typeface="Arial" charset="0"/>
                <a:ea typeface="+mn-ea"/>
                <a:cs typeface="+mn-cs"/>
              </a:rPr>
              <a:t>Have a flip chart sheet already labeled “Parking Lot” and point out where it is hanging. Have markers nearby.</a:t>
            </a:r>
            <a:endParaRPr lang="en-US" sz="1200" kern="1200" dirty="0" smtClean="0">
              <a:solidFill>
                <a:schemeClr val="tx1"/>
              </a:solidFill>
              <a:latin typeface="Arial" charset="0"/>
              <a:ea typeface="+mn-ea"/>
              <a:cs typeface="+mn-cs"/>
            </a:endParaRP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Inform participants that there are scheduled breaks throughout the training in the morning and afternoon</a:t>
            </a:r>
          </a:p>
          <a:p>
            <a:pPr marL="171450" indent="-171450">
              <a:buFont typeface="Arial" pitchFamily="34" charset="0"/>
              <a:buChar char="•"/>
            </a:pPr>
            <a:r>
              <a:rPr lang="en-US" baseline="0" dirty="0" smtClean="0"/>
              <a:t>Tell participants where the restrooms and emergency exits are located in the building</a:t>
            </a:r>
          </a:p>
        </p:txBody>
      </p:sp>
      <p:sp>
        <p:nvSpPr>
          <p:cNvPr id="4" name="Slide Number Placeholder 3"/>
          <p:cNvSpPr>
            <a:spLocks noGrp="1"/>
          </p:cNvSpPr>
          <p:nvPr>
            <p:ph type="sldNum" sz="quarter" idx="10"/>
          </p:nvPr>
        </p:nvSpPr>
        <p:spPr/>
        <p:txBody>
          <a:bodyPr/>
          <a:lstStyle/>
          <a:p>
            <a:fld id="{97729293-26B9-4C65-97DE-A54FF84FC0E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1" i="1" u="sng" dirty="0" smtClean="0"/>
              <a:t>Note to facilitator</a:t>
            </a:r>
            <a:r>
              <a:rPr lang="en-US" b="1" i="1" u="none" dirty="0" smtClean="0"/>
              <a:t>:  </a:t>
            </a:r>
            <a:r>
              <a:rPr lang="en-US" i="1" dirty="0" smtClean="0"/>
              <a:t>Refer to Appendix C for instructions on how to conduct</a:t>
            </a:r>
            <a:r>
              <a:rPr lang="en-US" i="1" baseline="0" dirty="0" smtClean="0"/>
              <a:t> the icebreaker</a:t>
            </a:r>
            <a:endParaRPr lang="en-US" i="1" dirty="0" smtClean="0"/>
          </a:p>
          <a:p>
            <a:pPr marL="171450" indent="-171450">
              <a:buFont typeface="Arial" pitchFamily="34" charset="0"/>
              <a:buChar char="•"/>
            </a:pPr>
            <a:endParaRPr lang="en-US" dirty="0" smtClean="0"/>
          </a:p>
          <a:p>
            <a:pPr marL="171450" indent="-171450">
              <a:buFont typeface="Arial" pitchFamily="34" charset="0"/>
              <a:buChar char="•"/>
            </a:pPr>
            <a:r>
              <a:rPr lang="en-US" dirty="0" smtClean="0"/>
              <a:t>Time: 10 minutes</a:t>
            </a: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Review slide</a:t>
            </a:r>
            <a:r>
              <a:rPr lang="en-US" baseline="0" dirty="0" smtClean="0"/>
              <a:t> content</a:t>
            </a: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marR="0" lvl="0" indent="-342900">
              <a:lnSpc>
                <a:spcPct val="115000"/>
              </a:lnSpc>
              <a:spcBef>
                <a:spcPts val="0"/>
              </a:spcBef>
              <a:spcAft>
                <a:spcPts val="0"/>
              </a:spcAft>
              <a:buFont typeface="Arial" pitchFamily="34" charset="0"/>
              <a:buChar char="•"/>
            </a:pPr>
            <a:r>
              <a:rPr lang="en-US" sz="1200" kern="1200" dirty="0" smtClean="0">
                <a:solidFill>
                  <a:srgbClr val="000000"/>
                </a:solidFill>
                <a:latin typeface="Arial"/>
                <a:ea typeface="Calibri"/>
                <a:cs typeface="Times New Roman"/>
              </a:rPr>
              <a:t>Review slide content</a:t>
            </a:r>
            <a:endParaRPr lang="en-US" sz="1100" dirty="0" smtClean="0">
              <a:latin typeface="Calibri"/>
              <a:ea typeface="Calibri"/>
              <a:cs typeface="Times New Roman"/>
            </a:endParaRPr>
          </a:p>
          <a:p>
            <a:pPr marL="342900" marR="0" lvl="0" indent="-342900">
              <a:lnSpc>
                <a:spcPct val="115000"/>
              </a:lnSpc>
              <a:spcBef>
                <a:spcPts val="0"/>
              </a:spcBef>
              <a:spcAft>
                <a:spcPts val="0"/>
              </a:spcAft>
              <a:buFont typeface="Arial" pitchFamily="34" charset="0"/>
              <a:buChar char="•"/>
            </a:pPr>
            <a:r>
              <a:rPr lang="en-US" sz="1200" kern="1200" dirty="0" smtClean="0">
                <a:solidFill>
                  <a:srgbClr val="000000"/>
                </a:solidFill>
                <a:latin typeface="Arial"/>
                <a:ea typeface="Calibri"/>
                <a:cs typeface="Times New Roman"/>
              </a:rPr>
              <a:t>Explain that each RTMCC has excellent contact investigation courses and this course was developed using materials from each center in addition to CDC materials in an effort to standardize training nationally.</a:t>
            </a: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itchFamily="34" charset="0"/>
              <a:buChar char="•"/>
            </a:pPr>
            <a:r>
              <a:rPr lang="en-US" sz="1200" kern="1200" dirty="0" smtClean="0">
                <a:solidFill>
                  <a:schemeClr val="tx1"/>
                </a:solidFill>
                <a:latin typeface="Arial" charset="0"/>
                <a:ea typeface="+mn-ea"/>
                <a:cs typeface="+mn-cs"/>
              </a:rPr>
              <a:t>State that honest feedback is necessary to make improvements, such as adjusting time for exercises and lectures</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mn-ea"/>
                <a:cs typeface="+mn-cs"/>
              </a:rPr>
              <a:t>Explain that the course is designed to provide basic communication skills and give participants the opportunity to apply those skills to TB interviewing. As such, the course will rely heavily on role plays</a:t>
            </a:r>
            <a:r>
              <a:rPr lang="en-US" sz="1200" kern="1200" baseline="0" dirty="0" smtClean="0">
                <a:solidFill>
                  <a:schemeClr val="tx1"/>
                </a:solidFill>
                <a:latin typeface="Arial" charset="0"/>
                <a:ea typeface="+mn-ea"/>
                <a:cs typeface="+mn-cs"/>
              </a:rPr>
              <a:t> </a:t>
            </a:r>
            <a:endParaRPr lang="en-US" dirty="0" smtClean="0"/>
          </a:p>
          <a:p>
            <a:pPr marL="171450" indent="-171450">
              <a:buFont typeface="Arial" pitchFamily="34" charset="0"/>
              <a:buChar char="•"/>
            </a:pPr>
            <a:r>
              <a:rPr lang="en-US" sz="1200" kern="1200" dirty="0" smtClean="0">
                <a:solidFill>
                  <a:schemeClr val="tx1"/>
                </a:solidFill>
                <a:latin typeface="Arial" charset="0"/>
                <a:ea typeface="+mn-ea"/>
                <a:cs typeface="+mn-cs"/>
              </a:rPr>
              <a:t>Emphasize that the experience and feedback from participants is very valuable and will be used to</a:t>
            </a:r>
            <a:r>
              <a:rPr lang="en-US" sz="1200" kern="1200" baseline="0" dirty="0" smtClean="0">
                <a:solidFill>
                  <a:schemeClr val="tx1"/>
                </a:solidFill>
                <a:latin typeface="Arial" charset="0"/>
                <a:ea typeface="+mn-ea"/>
                <a:cs typeface="+mn-cs"/>
              </a:rPr>
              <a:t> improve</a:t>
            </a:r>
            <a:r>
              <a:rPr lang="en-US" sz="1200" kern="1200" dirty="0" smtClean="0">
                <a:solidFill>
                  <a:schemeClr val="tx1"/>
                </a:solidFill>
                <a:latin typeface="Arial" charset="0"/>
                <a:ea typeface="+mn-ea"/>
                <a:cs typeface="+mn-cs"/>
              </a:rPr>
              <a:t> the course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slide content</a:t>
            </a:r>
          </a:p>
          <a:p>
            <a:pPr>
              <a:buFont typeface="Arial" pitchFamily="34" charset="0"/>
              <a:buChar char="•"/>
            </a:pPr>
            <a:r>
              <a:rPr lang="en-US" dirty="0" smtClean="0"/>
              <a:t> State that you will review the 4 day agenda with the participants in detail starting with the next slide</a:t>
            </a:r>
          </a:p>
          <a:p>
            <a:pPr>
              <a:buFont typeface="Arial" pitchFamily="34" charset="0"/>
              <a:buChar char="•"/>
            </a:pPr>
            <a:r>
              <a:rPr lang="en-US" dirty="0" smtClean="0"/>
              <a:t> </a:t>
            </a:r>
            <a:r>
              <a:rPr lang="en-US" sz="1200" kern="1200" dirty="0" smtClean="0">
                <a:solidFill>
                  <a:schemeClr val="tx1"/>
                </a:solidFill>
                <a:latin typeface="Arial" charset="0"/>
                <a:ea typeface="+mn-ea"/>
                <a:cs typeface="+mn-cs"/>
              </a:rPr>
              <a:t>Mention that the training format includes slide sets</a:t>
            </a:r>
            <a:r>
              <a:rPr lang="en-US" sz="1200" kern="1200" baseline="0" dirty="0" smtClean="0">
                <a:solidFill>
                  <a:schemeClr val="tx1"/>
                </a:solidFill>
                <a:latin typeface="Arial" charset="0"/>
                <a:ea typeface="+mn-ea"/>
                <a:cs typeface="+mn-cs"/>
              </a:rPr>
              <a:t> and</a:t>
            </a:r>
            <a:r>
              <a:rPr lang="en-US" sz="1200" kern="1200" dirty="0" smtClean="0">
                <a:solidFill>
                  <a:schemeClr val="tx1"/>
                </a:solidFill>
                <a:latin typeface="Arial" charset="0"/>
                <a:ea typeface="+mn-ea"/>
                <a:cs typeface="+mn-cs"/>
              </a:rPr>
              <a:t> exercises designed to build communication skills and role plays</a:t>
            </a:r>
            <a:endParaRPr lang="en-US" dirty="0" smtClean="0"/>
          </a:p>
          <a:p>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Mention that all of the sessions are listed on the course agenda and that you will briefly go over what to expect for each day of the training  </a:t>
            </a:r>
          </a:p>
          <a:p>
            <a:pPr marL="171450" indent="-171450">
              <a:buFont typeface="Arial" pitchFamily="34" charset="0"/>
              <a:buChar char="•"/>
            </a:pPr>
            <a:r>
              <a:rPr lang="en-US" baseline="0" dirty="0" smtClean="0"/>
              <a:t>Explain that the first part of Day 1 will be somewhat heavy with lectures on the CI process, but the afternoon session will have more interactive activities regarding</a:t>
            </a:r>
            <a:r>
              <a:rPr lang="en-US" dirty="0" smtClean="0"/>
              <a:t> communication skills</a:t>
            </a:r>
          </a:p>
        </p:txBody>
      </p:sp>
      <p:sp>
        <p:nvSpPr>
          <p:cNvPr id="4" name="Slide Number Placeholder 3"/>
          <p:cNvSpPr>
            <a:spLocks noGrp="1"/>
          </p:cNvSpPr>
          <p:nvPr>
            <p:ph type="sldNum" sz="quarter" idx="10"/>
          </p:nvPr>
        </p:nvSpPr>
        <p:spPr/>
        <p:txBody>
          <a:bodyPr/>
          <a:lstStyle/>
          <a:p>
            <a:fld id="{97729293-26B9-4C65-97DE-A54FF84FC0E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Explain that Day 2 will</a:t>
            </a:r>
            <a:r>
              <a:rPr lang="en-US" baseline="0" dirty="0" smtClean="0"/>
              <a:t> cover cultural competency and more in-depth information regarding the TB interview</a:t>
            </a:r>
          </a:p>
          <a:p>
            <a:pPr>
              <a:buFont typeface="Arial" pitchFamily="34" charset="0"/>
              <a:buChar char="•"/>
            </a:pPr>
            <a:r>
              <a:rPr lang="en-US" baseline="0" dirty="0" smtClean="0"/>
              <a:t> State </a:t>
            </a:r>
            <a:r>
              <a:rPr lang="en-US" dirty="0" smtClean="0"/>
              <a:t>that there will</a:t>
            </a:r>
            <a:r>
              <a:rPr lang="en-US" baseline="0" dirty="0" smtClean="0"/>
              <a:t> be</a:t>
            </a:r>
            <a:r>
              <a:rPr lang="en-US" dirty="0" smtClean="0"/>
              <a:t> exercises throughout the day to help participants practice what they learn</a:t>
            </a:r>
          </a:p>
          <a:p>
            <a:pPr>
              <a:buFont typeface="Arial" pitchFamily="34" charset="0"/>
              <a:buChar char="•"/>
            </a:pPr>
            <a:r>
              <a:rPr lang="en-US" baseline="0" dirty="0" smtClean="0"/>
              <a:t> State participants will be given their role play assignments that they will be conducting on </a:t>
            </a:r>
            <a:r>
              <a:rPr lang="en-US" dirty="0" smtClean="0"/>
              <a:t>Day 3 </a:t>
            </a:r>
            <a:endParaRPr lang="en-US" dirty="0"/>
          </a:p>
        </p:txBody>
      </p:sp>
      <p:sp>
        <p:nvSpPr>
          <p:cNvPr id="4" name="Slide Number Placeholder 3"/>
          <p:cNvSpPr>
            <a:spLocks noGrp="1"/>
          </p:cNvSpPr>
          <p:nvPr>
            <p:ph type="sldNum" sz="quarter" idx="10"/>
          </p:nvPr>
        </p:nvSpPr>
        <p:spPr/>
        <p:txBody>
          <a:bodyPr/>
          <a:lstStyle/>
          <a:p>
            <a:fld id="{97729293-26B9-4C65-97DE-A54FF84FC0E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Explain that on Day 3 everyone will</a:t>
            </a:r>
            <a:r>
              <a:rPr lang="en-US" dirty="0" smtClean="0"/>
              <a:t> have the opportunity</a:t>
            </a:r>
            <a:r>
              <a:rPr lang="en-US" baseline="0" dirty="0" smtClean="0"/>
              <a:t> to interview a TB “case” after a role play demonstration by the course facilitators</a:t>
            </a:r>
          </a:p>
          <a:p>
            <a:pPr>
              <a:buFont typeface="Arial" pitchFamily="34" charset="0"/>
              <a:buChar char="•"/>
            </a:pPr>
            <a:r>
              <a:rPr lang="en-US" baseline="0" dirty="0" smtClean="0"/>
              <a:t> Mention that everyone will be videotaped conducting their interview</a:t>
            </a:r>
          </a:p>
          <a:p>
            <a:pPr>
              <a:buFont typeface="Arial" pitchFamily="34" charset="0"/>
              <a:buChar char="•"/>
            </a:pPr>
            <a:r>
              <a:rPr lang="en-US" baseline="0" dirty="0" smtClean="0"/>
              <a:t> Stress that no one will see the video except themselves</a:t>
            </a:r>
          </a:p>
          <a:p>
            <a:pPr>
              <a:buFont typeface="Arial" pitchFamily="34" charset="0"/>
              <a:buChar char="•"/>
            </a:pPr>
            <a:r>
              <a:rPr lang="en-US" baseline="0" dirty="0" smtClean="0"/>
              <a:t> </a:t>
            </a:r>
            <a:r>
              <a:rPr lang="en-US" b="1" i="1" u="sng" baseline="0" dirty="0" smtClean="0"/>
              <a:t>Note to facilitator</a:t>
            </a:r>
            <a:r>
              <a:rPr lang="en-US" i="1" baseline="0" dirty="0" smtClean="0"/>
              <a:t>: Some participants may feel anxious about conducting role plays and being videotaped. Be prepared to reassure the audience that this is a safe environment and you will work with them to manage </a:t>
            </a:r>
            <a:r>
              <a:rPr lang="en-US" i="1" baseline="0" smtClean="0"/>
              <a:t>their anxiety.</a:t>
            </a:r>
            <a:endParaRPr lang="en-US" baseline="0" dirty="0" smtClean="0"/>
          </a:p>
          <a:p>
            <a:pPr>
              <a:buFont typeface="Arial" pitchFamily="34" charset="0"/>
              <a:buNone/>
            </a:pPr>
            <a:endParaRPr lang="en-US" baseline="0" dirty="0" smtClean="0"/>
          </a:p>
          <a:p>
            <a:pPr>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97729293-26B9-4C65-97DE-A54FF84FC0E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mn-ea"/>
                <a:cs typeface="+mn-cs"/>
              </a:rPr>
              <a:t>State that Day 4 will cover special circumstances that might arise such as having to interview a person other than the case or conducting a school</a:t>
            </a:r>
            <a:r>
              <a:rPr lang="en-US" sz="1200" kern="1200" baseline="0" dirty="0" smtClean="0">
                <a:solidFill>
                  <a:schemeClr val="tx1"/>
                </a:solidFill>
                <a:latin typeface="Arial" charset="0"/>
                <a:ea typeface="+mn-ea"/>
                <a:cs typeface="+mn-cs"/>
              </a:rPr>
              <a:t> or homeless shelter</a:t>
            </a:r>
            <a:r>
              <a:rPr lang="en-US" sz="1200" kern="1200" dirty="0" smtClean="0">
                <a:solidFill>
                  <a:schemeClr val="tx1"/>
                </a:solidFill>
                <a:latin typeface="Arial" charset="0"/>
                <a:ea typeface="+mn-ea"/>
                <a:cs typeface="+mn-cs"/>
              </a:rPr>
              <a:t> CI</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mn-ea"/>
                <a:cs typeface="+mn-cs"/>
              </a:rPr>
              <a:t>State that assessing contacts is an important part of the CI process</a:t>
            </a:r>
            <a:r>
              <a:rPr lang="en-US" sz="1200" kern="1200" baseline="0" dirty="0" smtClean="0">
                <a:solidFill>
                  <a:schemeClr val="tx1"/>
                </a:solidFill>
                <a:latin typeface="Arial" charset="0"/>
                <a:ea typeface="+mn-ea"/>
                <a:cs typeface="+mn-cs"/>
              </a:rPr>
              <a:t> that will also be discussed on Day 4</a:t>
            </a:r>
            <a:endParaRPr lang="en-US" sz="12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97729293-26B9-4C65-97DE-A54FF84FC0E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685800" y="2043113"/>
            <a:ext cx="7772400" cy="1470025"/>
          </a:xfrm>
        </p:spPr>
        <p:txBody>
          <a:bodyPr/>
          <a:lstStyle>
            <a:lvl1pPr>
              <a:defRPr sz="4400"/>
            </a:lvl1pPr>
          </a:lstStyle>
          <a:p>
            <a:r>
              <a:rPr lang="en-US"/>
              <a:t>Click to edit Master title style</a:t>
            </a:r>
          </a:p>
        </p:txBody>
      </p:sp>
      <p:sp>
        <p:nvSpPr>
          <p:cNvPr id="1085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08549" name="Rectangle 5"/>
          <p:cNvSpPr>
            <a:spLocks noGrp="1" noChangeArrowheads="1"/>
          </p:cNvSpPr>
          <p:nvPr>
            <p:ph type="ftr" sz="quarter" idx="3"/>
          </p:nvPr>
        </p:nvSpPr>
        <p:spPr/>
        <p:txBody>
          <a:bodyPr/>
          <a:lstStyle>
            <a:lvl1pPr>
              <a:defRPr/>
            </a:lvl1pPr>
          </a:lstStyle>
          <a:p>
            <a:endParaRPr lang="en-US" dirty="0"/>
          </a:p>
        </p:txBody>
      </p:sp>
      <p:sp>
        <p:nvSpPr>
          <p:cNvPr id="108551" name="Line 7"/>
          <p:cNvSpPr>
            <a:spLocks noChangeShapeType="1"/>
          </p:cNvSpPr>
          <p:nvPr/>
        </p:nvSpPr>
        <p:spPr bwMode="auto">
          <a:xfrm>
            <a:off x="698500" y="3657600"/>
            <a:ext cx="7696200" cy="0"/>
          </a:xfrm>
          <a:prstGeom prst="line">
            <a:avLst/>
          </a:prstGeom>
          <a:noFill/>
          <a:ln w="50800">
            <a:solidFill>
              <a:schemeClr val="accent2"/>
            </a:solidFill>
            <a:round/>
            <a:headEnd/>
            <a:tailEnd/>
          </a:ln>
          <a:effectLst/>
        </p:spPr>
        <p:txBody>
          <a:bodyPr/>
          <a:lstStyle/>
          <a:p>
            <a:endParaRPr lang="en-US" dirty="0"/>
          </a:p>
        </p:txBody>
      </p:sp>
      <p:sp>
        <p:nvSpPr>
          <p:cNvPr id="108552" name="Line 8"/>
          <p:cNvSpPr>
            <a:spLocks noChangeShapeType="1"/>
          </p:cNvSpPr>
          <p:nvPr/>
        </p:nvSpPr>
        <p:spPr bwMode="auto">
          <a:xfrm>
            <a:off x="1063625" y="3810000"/>
            <a:ext cx="6965950" cy="0"/>
          </a:xfrm>
          <a:prstGeom prst="line">
            <a:avLst/>
          </a:prstGeom>
          <a:noFill/>
          <a:ln w="50800">
            <a:solidFill>
              <a:srgbClr val="33CCCC"/>
            </a:solidFill>
            <a:round/>
            <a:headEnd/>
            <a:tailEnd/>
          </a:ln>
          <a:effectLst/>
        </p:spPr>
        <p:txBody>
          <a:bodyPr/>
          <a:lstStyle/>
          <a:p>
            <a:endParaRPr lang="en-US" dirty="0"/>
          </a:p>
        </p:txBody>
      </p:sp>
      <p:sp>
        <p:nvSpPr>
          <p:cNvPr id="108556" name="Rectangle 12"/>
          <p:cNvSpPr>
            <a:spLocks noGrp="1" noChangeArrowheads="1"/>
          </p:cNvSpPr>
          <p:nvPr>
            <p:ph type="sldNum" sz="quarter" idx="4"/>
          </p:nvPr>
        </p:nvSpPr>
        <p:spPr/>
        <p:txBody>
          <a:bodyPr/>
          <a:lstStyle>
            <a:lvl1pPr>
              <a:defRPr/>
            </a:lvl1pPr>
          </a:lstStyle>
          <a:p>
            <a:r>
              <a:rPr lang="en-US" dirty="0"/>
              <a:t>Course Introduction</a:t>
            </a:r>
            <a:r>
              <a:rPr lang="en-US" sz="2000" dirty="0"/>
              <a:t>  </a:t>
            </a:r>
            <a:fld id="{EA15D0BE-9FF3-408B-B974-F8CB7DB13A3C}" type="slidenum">
              <a:rPr lang="en-US" sz="2000"/>
              <a:pPr/>
              <a:t>‹#›</a:t>
            </a:fld>
            <a:endParaRPr lang="en-US" sz="2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Course Introduction</a:t>
            </a:r>
            <a:r>
              <a:rPr lang="en-US" sz="2000" dirty="0"/>
              <a:t>  </a:t>
            </a:r>
            <a:fld id="{650C4B63-EC1F-4773-9FA2-C6F3B8CFA053}" type="slidenum">
              <a:rPr lang="en-US" sz="2000"/>
              <a:pPr/>
              <a:t>‹#›</a:t>
            </a:fld>
            <a:endParaRPr lang="en-US" sz="2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7475"/>
            <a:ext cx="2057400" cy="6008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7475"/>
            <a:ext cx="6019800" cy="6008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Course Introduction</a:t>
            </a:r>
            <a:r>
              <a:rPr lang="en-US" sz="2000" dirty="0"/>
              <a:t>  </a:t>
            </a:r>
            <a:fld id="{0397084F-F28B-41FE-9C79-4DE720270686}" type="slidenum">
              <a:rPr lang="en-US" sz="2000"/>
              <a:pPr/>
              <a:t>‹#›</a:t>
            </a:fld>
            <a:endParaRPr lang="en-US" sz="20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r>
              <a:rPr lang="en-US" dirty="0"/>
              <a:t>Course Introduction</a:t>
            </a:r>
            <a:r>
              <a:rPr lang="en-US" sz="2000" dirty="0"/>
              <a:t>  </a:t>
            </a:r>
            <a:fld id="{84540677-4F51-43E5-B406-D8F7CC233A49}" type="slidenum">
              <a:rPr lang="en-US" sz="2000"/>
              <a:pPr/>
              <a:t>‹#›</a:t>
            </a:fld>
            <a:endParaRPr lang="en-US" sz="200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dirty="0"/>
              <a:t>Course Introduction</a:t>
            </a:r>
            <a:r>
              <a:rPr lang="en-US" sz="2000" dirty="0"/>
              <a:t>  </a:t>
            </a:r>
            <a:fld id="{E89F52EF-6F66-44C9-8819-D6F487C27C17}" type="slidenum">
              <a:rPr lang="en-US" sz="2000"/>
              <a:pPr/>
              <a:t>‹#›</a:t>
            </a:fld>
            <a:endParaRPr lang="en-US" sz="20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dirty="0"/>
              <a:t>Course Introduction</a:t>
            </a:r>
            <a:r>
              <a:rPr lang="en-US" sz="2000" dirty="0"/>
              <a:t>  </a:t>
            </a:r>
            <a:fld id="{CE02968F-4268-4D18-BE64-FED38BFBF08A}" type="slidenum">
              <a:rPr lang="en-US" sz="2000"/>
              <a:pPr/>
              <a:t>‹#›</a:t>
            </a:fld>
            <a:endParaRPr lang="en-US" sz="200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dirty="0"/>
              <a:t>Course Introduction</a:t>
            </a:r>
            <a:r>
              <a:rPr lang="en-US" sz="2000" dirty="0"/>
              <a:t>  </a:t>
            </a:r>
            <a:fld id="{32155BFE-1088-41D4-BCB0-87C861B090C3}" type="slidenum">
              <a:rPr lang="en-US" sz="2000"/>
              <a:pPr/>
              <a:t>‹#›</a:t>
            </a:fld>
            <a:endParaRPr lang="en-US" sz="20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dirty="0"/>
              <a:t>Course Introduction</a:t>
            </a:r>
            <a:r>
              <a:rPr lang="en-US" sz="2000" dirty="0"/>
              <a:t>  </a:t>
            </a:r>
            <a:fld id="{0634E98A-F065-48FA-AB3B-C15AEE6DA49A}" type="slidenum">
              <a:rPr lang="en-US" sz="2000"/>
              <a:pPr/>
              <a:t>‹#›</a:t>
            </a:fld>
            <a:endParaRPr lang="en-US" sz="200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dirty="0"/>
              <a:t>Course Introduction</a:t>
            </a:r>
            <a:r>
              <a:rPr lang="en-US" sz="2000" dirty="0"/>
              <a:t>  </a:t>
            </a:r>
            <a:fld id="{21F15041-8E7F-4528-B880-35946466F9AA}" type="slidenum">
              <a:rPr lang="en-US" sz="2000"/>
              <a:pPr/>
              <a:t>‹#›</a:t>
            </a:fld>
            <a:endParaRPr lang="en-US" sz="200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dirty="0"/>
              <a:t>Course Introduction</a:t>
            </a:r>
            <a:r>
              <a:rPr lang="en-US" sz="2000" dirty="0"/>
              <a:t>  </a:t>
            </a:r>
            <a:fld id="{79E19888-C116-4931-8B4C-9DF197F8ADED}" type="slidenum">
              <a:rPr lang="en-US" sz="2000"/>
              <a:pPr/>
              <a:t>‹#›</a:t>
            </a:fld>
            <a:endParaRPr lang="en-US" sz="200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dirty="0"/>
              <a:t>Course Introduction</a:t>
            </a:r>
            <a:r>
              <a:rPr lang="en-US" sz="2000" dirty="0"/>
              <a:t>  </a:t>
            </a:r>
            <a:fld id="{40B63464-35FA-4067-BF74-E1399998BF5C}" type="slidenum">
              <a:rPr lang="en-US" sz="2000"/>
              <a:pPr/>
              <a:t>‹#›</a:t>
            </a:fld>
            <a:endParaRPr lang="en-US" sz="2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Course Introduction</a:t>
            </a:r>
            <a:r>
              <a:rPr lang="en-US" sz="2000" dirty="0"/>
              <a:t>  </a:t>
            </a:r>
            <a:fld id="{E7F6088F-1397-49F2-A460-E323E005AA35}" type="slidenum">
              <a:rPr lang="en-US" sz="2000"/>
              <a:pPr/>
              <a:t>‹#›</a:t>
            </a:fld>
            <a:endParaRPr lang="en-US" sz="20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dirty="0"/>
              <a:t>Course Introduction</a:t>
            </a:r>
            <a:r>
              <a:rPr lang="en-US" sz="2000" dirty="0"/>
              <a:t>  </a:t>
            </a:r>
            <a:fld id="{8C926304-27BA-4E49-A629-D5168D87B335}" type="slidenum">
              <a:rPr lang="en-US" sz="2000"/>
              <a:pPr/>
              <a:t>‹#›</a:t>
            </a:fld>
            <a:endParaRPr lang="en-US" sz="2000"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dirty="0"/>
              <a:t>Course Introduction</a:t>
            </a:r>
            <a:r>
              <a:rPr lang="en-US" sz="2000" dirty="0"/>
              <a:t>  </a:t>
            </a:r>
            <a:fld id="{C7E28850-D154-4861-9FE3-F24C2517E2E6}" type="slidenum">
              <a:rPr lang="en-US" sz="2000"/>
              <a:pPr/>
              <a:t>‹#›</a:t>
            </a:fld>
            <a:endParaRPr lang="en-US" sz="2000"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87325"/>
            <a:ext cx="2057400" cy="5938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7325"/>
            <a:ext cx="6019800" cy="5938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dirty="0"/>
              <a:t>Course Introduction</a:t>
            </a:r>
            <a:r>
              <a:rPr lang="en-US" sz="2000" dirty="0"/>
              <a:t>  </a:t>
            </a:r>
            <a:fld id="{92CB4259-2019-48BE-9770-F739ACD5B466}" type="slidenum">
              <a:rPr lang="en-US" sz="2000"/>
              <a:pPr/>
              <a:t>‹#›</a:t>
            </a:fld>
            <a:endParaRPr lang="en-US" sz="2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Course Introduction</a:t>
            </a:r>
            <a:r>
              <a:rPr lang="en-US" sz="2000" dirty="0"/>
              <a:t>  </a:t>
            </a:r>
            <a:fld id="{6E3895BA-F15E-48E4-BEC9-8E894B4B969F}" type="slidenum">
              <a:rPr lang="en-US" sz="2000"/>
              <a:pPr/>
              <a:t>‹#›</a:t>
            </a:fld>
            <a:endParaRPr lang="en-US" sz="20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r>
              <a:rPr lang="en-US" dirty="0"/>
              <a:t>Course Introduction</a:t>
            </a:r>
            <a:r>
              <a:rPr lang="en-US" sz="2000" dirty="0"/>
              <a:t>  </a:t>
            </a:r>
            <a:fld id="{DFA17CC4-7FC8-4EA8-BDFE-C75701A1B568}" type="slidenum">
              <a:rPr lang="en-US" sz="2000"/>
              <a:pPr/>
              <a:t>‹#›</a:t>
            </a:fld>
            <a:endParaRPr lang="en-US" sz="20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r>
              <a:rPr lang="en-US" dirty="0"/>
              <a:t>Course Introduction</a:t>
            </a:r>
            <a:r>
              <a:rPr lang="en-US" sz="2000" dirty="0"/>
              <a:t>  </a:t>
            </a:r>
            <a:fld id="{61A05176-CC39-4A53-B4CF-2E0EA11BF740}" type="slidenum">
              <a:rPr lang="en-US" sz="2000"/>
              <a:pPr/>
              <a:t>‹#›</a:t>
            </a:fld>
            <a:endParaRPr lang="en-US" sz="20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r>
              <a:rPr lang="en-US" dirty="0"/>
              <a:t>Course Introduction</a:t>
            </a:r>
            <a:r>
              <a:rPr lang="en-US" sz="2000" dirty="0"/>
              <a:t>  </a:t>
            </a:r>
            <a:fld id="{E668C286-9DDD-455A-96E5-ACFFD82C4874}" type="slidenum">
              <a:rPr lang="en-US" sz="2000"/>
              <a:pPr/>
              <a:t>‹#›</a:t>
            </a:fld>
            <a:endParaRPr lang="en-US" sz="20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r>
              <a:rPr lang="en-US" dirty="0"/>
              <a:t>Course Introduction</a:t>
            </a:r>
            <a:r>
              <a:rPr lang="en-US" sz="2000" dirty="0"/>
              <a:t>  </a:t>
            </a:r>
            <a:fld id="{BF10A355-85B2-4DF0-9909-3FF35EB1F74F}" type="slidenum">
              <a:rPr lang="en-US" sz="2000"/>
              <a:pPr/>
              <a:t>‹#›</a:t>
            </a:fld>
            <a:endParaRPr lang="en-US" sz="20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r>
              <a:rPr lang="en-US" dirty="0"/>
              <a:t>Course Introduction</a:t>
            </a:r>
            <a:r>
              <a:rPr lang="en-US" sz="2000" dirty="0"/>
              <a:t>  </a:t>
            </a:r>
            <a:fld id="{DE908323-22F5-49A8-A585-D8D5E01172A6}" type="slidenum">
              <a:rPr lang="en-US" sz="2000"/>
              <a:pPr/>
              <a:t>‹#›</a:t>
            </a:fld>
            <a:endParaRPr lang="en-US" sz="20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r>
              <a:rPr lang="en-US" dirty="0"/>
              <a:t>Course Introduction</a:t>
            </a:r>
            <a:r>
              <a:rPr lang="en-US" sz="2000" dirty="0"/>
              <a:t>  </a:t>
            </a:r>
            <a:fld id="{885B6309-AC9F-439C-97E0-F4670C894487}" type="slidenum">
              <a:rPr lang="en-US" sz="2000"/>
              <a:pPr/>
              <a:t>‹#›</a:t>
            </a:fld>
            <a:endParaRPr lang="en-US" sz="20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117475"/>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4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2411" name="Line 11"/>
          <p:cNvSpPr>
            <a:spLocks noChangeShapeType="1"/>
          </p:cNvSpPr>
          <p:nvPr/>
        </p:nvSpPr>
        <p:spPr bwMode="auto">
          <a:xfrm>
            <a:off x="533400" y="1260475"/>
            <a:ext cx="8153400" cy="0"/>
          </a:xfrm>
          <a:prstGeom prst="line">
            <a:avLst/>
          </a:prstGeom>
          <a:noFill/>
          <a:ln w="50800">
            <a:solidFill>
              <a:schemeClr val="accent2"/>
            </a:solidFill>
            <a:round/>
            <a:headEnd/>
            <a:tailEnd/>
          </a:ln>
          <a:effectLst/>
        </p:spPr>
        <p:txBody>
          <a:bodyPr/>
          <a:lstStyle/>
          <a:p>
            <a:endParaRPr lang="en-US" dirty="0"/>
          </a:p>
        </p:txBody>
      </p:sp>
      <p:sp>
        <p:nvSpPr>
          <p:cNvPr id="102412" name="Line 12"/>
          <p:cNvSpPr>
            <a:spLocks noChangeShapeType="1"/>
          </p:cNvSpPr>
          <p:nvPr/>
        </p:nvSpPr>
        <p:spPr bwMode="auto">
          <a:xfrm>
            <a:off x="828675" y="1412875"/>
            <a:ext cx="7670800" cy="0"/>
          </a:xfrm>
          <a:prstGeom prst="line">
            <a:avLst/>
          </a:prstGeom>
          <a:noFill/>
          <a:ln w="50800">
            <a:solidFill>
              <a:srgbClr val="33CCCC"/>
            </a:solidFill>
            <a:round/>
            <a:headEnd/>
            <a:tailEnd/>
          </a:ln>
          <a:effectLst/>
        </p:spPr>
        <p:txBody>
          <a:bodyPr/>
          <a:lstStyle/>
          <a:p>
            <a:endParaRPr lang="en-US" dirty="0"/>
          </a:p>
        </p:txBody>
      </p:sp>
      <p:sp>
        <p:nvSpPr>
          <p:cNvPr id="102421" name="Rectangle 21"/>
          <p:cNvSpPr>
            <a:spLocks noGrp="1" noChangeArrowheads="1"/>
          </p:cNvSpPr>
          <p:nvPr>
            <p:ph type="sldNum" sz="quarter" idx="4"/>
          </p:nvPr>
        </p:nvSpPr>
        <p:spPr bwMode="auto">
          <a:xfrm>
            <a:off x="2971800" y="6308725"/>
            <a:ext cx="579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r>
              <a:rPr lang="en-US" dirty="0"/>
              <a:t>Course Introduction</a:t>
            </a:r>
            <a:r>
              <a:rPr lang="en-US" sz="2000" dirty="0"/>
              <a:t>  </a:t>
            </a:r>
            <a:fld id="{96F2EDB3-416D-460F-8C23-6FB88FFB7A31}" type="slidenum">
              <a:rPr lang="en-US" sz="2000"/>
              <a:pPr/>
              <a:t>‹#›</a:t>
            </a:fld>
            <a:endParaRPr lang="en-US" sz="2000" dirty="0"/>
          </a:p>
        </p:txBody>
      </p:sp>
    </p:spTree>
  </p:cSld>
  <p:clrMap bg1="lt1" tx1="dk1" bg2="lt2" tx2="dk2" accent1="accent1" accent2="accent2" accent3="accent3" accent4="accent4" accent5="accent5" accent6="accent6" hlink="hlink" folHlink="folHlink"/>
  <p:sldLayoutIdLst>
    <p:sldLayoutId id="2147483657"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ctr" rtl="0" fontAlgn="base">
        <a:spcBef>
          <a:spcPct val="0"/>
        </a:spcBef>
        <a:spcAft>
          <a:spcPct val="0"/>
        </a:spcAft>
        <a:defRPr sz="3600" b="1">
          <a:solidFill>
            <a:schemeClr val="accent2"/>
          </a:solidFill>
          <a:latin typeface="+mj-lt"/>
          <a:ea typeface="+mj-ea"/>
          <a:cs typeface="+mj-cs"/>
        </a:defRPr>
      </a:lvl1pPr>
      <a:lvl2pPr algn="ctr" rtl="0" fontAlgn="base">
        <a:spcBef>
          <a:spcPct val="0"/>
        </a:spcBef>
        <a:spcAft>
          <a:spcPct val="0"/>
        </a:spcAft>
        <a:defRPr sz="3600" b="1">
          <a:solidFill>
            <a:schemeClr val="accent2"/>
          </a:solidFill>
          <a:latin typeface="Arial" charset="0"/>
        </a:defRPr>
      </a:lvl2pPr>
      <a:lvl3pPr algn="ctr" rtl="0" fontAlgn="base">
        <a:spcBef>
          <a:spcPct val="0"/>
        </a:spcBef>
        <a:spcAft>
          <a:spcPct val="0"/>
        </a:spcAft>
        <a:defRPr sz="3600" b="1">
          <a:solidFill>
            <a:schemeClr val="accent2"/>
          </a:solidFill>
          <a:latin typeface="Arial" charset="0"/>
        </a:defRPr>
      </a:lvl3pPr>
      <a:lvl4pPr algn="ctr" rtl="0" fontAlgn="base">
        <a:spcBef>
          <a:spcPct val="0"/>
        </a:spcBef>
        <a:spcAft>
          <a:spcPct val="0"/>
        </a:spcAft>
        <a:defRPr sz="3600" b="1">
          <a:solidFill>
            <a:schemeClr val="accent2"/>
          </a:solidFill>
          <a:latin typeface="Arial" charset="0"/>
        </a:defRPr>
      </a:lvl4pPr>
      <a:lvl5pPr algn="ctr" rtl="0" fontAlgn="base">
        <a:spcBef>
          <a:spcPct val="0"/>
        </a:spcBef>
        <a:spcAft>
          <a:spcPct val="0"/>
        </a:spcAft>
        <a:defRPr sz="3600" b="1">
          <a:solidFill>
            <a:schemeClr val="accent2"/>
          </a:solidFill>
          <a:latin typeface="Arial" charset="0"/>
        </a:defRPr>
      </a:lvl5pPr>
      <a:lvl6pPr marL="457200" algn="ctr" rtl="0" fontAlgn="base">
        <a:spcBef>
          <a:spcPct val="0"/>
        </a:spcBef>
        <a:spcAft>
          <a:spcPct val="0"/>
        </a:spcAft>
        <a:defRPr sz="3600" b="1">
          <a:solidFill>
            <a:schemeClr val="accent2"/>
          </a:solidFill>
          <a:latin typeface="Arial" charset="0"/>
        </a:defRPr>
      </a:lvl6pPr>
      <a:lvl7pPr marL="914400" algn="ctr" rtl="0" fontAlgn="base">
        <a:spcBef>
          <a:spcPct val="0"/>
        </a:spcBef>
        <a:spcAft>
          <a:spcPct val="0"/>
        </a:spcAft>
        <a:defRPr sz="3600" b="1">
          <a:solidFill>
            <a:schemeClr val="accent2"/>
          </a:solidFill>
          <a:latin typeface="Arial" charset="0"/>
        </a:defRPr>
      </a:lvl7pPr>
      <a:lvl8pPr marL="1371600" algn="ctr" rtl="0" fontAlgn="base">
        <a:spcBef>
          <a:spcPct val="0"/>
        </a:spcBef>
        <a:spcAft>
          <a:spcPct val="0"/>
        </a:spcAft>
        <a:defRPr sz="3600" b="1">
          <a:solidFill>
            <a:schemeClr val="accent2"/>
          </a:solidFill>
          <a:latin typeface="Arial" charset="0"/>
        </a:defRPr>
      </a:lvl8pPr>
      <a:lvl9pPr marL="1828800" algn="ctr" rtl="0" fontAlgn="base">
        <a:spcBef>
          <a:spcPct val="0"/>
        </a:spcBef>
        <a:spcAft>
          <a:spcPct val="0"/>
        </a:spcAft>
        <a:defRPr sz="3600" b="1">
          <a:solidFill>
            <a:schemeClr val="accent2"/>
          </a:solidFill>
          <a:latin typeface="Arial" charset="0"/>
        </a:defRPr>
      </a:lvl9pPr>
    </p:titleStyle>
    <p:bodyStyle>
      <a:lvl1pPr marL="342900" indent="-342900" algn="l" rtl="0" fontAlgn="base">
        <a:spcBef>
          <a:spcPct val="20000"/>
        </a:spcBef>
        <a:spcAft>
          <a:spcPct val="0"/>
        </a:spcAft>
        <a:buClr>
          <a:srgbClr val="0099CC"/>
        </a:buClr>
        <a:buSzPct val="120000"/>
        <a:buChar char="•"/>
        <a:defRPr sz="3200" b="1">
          <a:solidFill>
            <a:schemeClr val="tx1"/>
          </a:solidFill>
          <a:latin typeface="+mn-lt"/>
          <a:ea typeface="+mn-ea"/>
          <a:cs typeface="+mn-cs"/>
        </a:defRPr>
      </a:lvl1pPr>
      <a:lvl2pPr marL="793750" indent="-336550" algn="l" rtl="0" fontAlgn="base">
        <a:spcBef>
          <a:spcPct val="20000"/>
        </a:spcBef>
        <a:spcAft>
          <a:spcPct val="0"/>
        </a:spcAft>
        <a:buClr>
          <a:srgbClr val="0099CC"/>
        </a:buClr>
        <a:buSzPct val="120000"/>
        <a:buChar char="–"/>
        <a:defRPr sz="2800" b="1">
          <a:solidFill>
            <a:schemeClr val="tx1"/>
          </a:solidFill>
          <a:latin typeface="+mn-lt"/>
        </a:defRPr>
      </a:lvl2pPr>
      <a:lvl3pPr marL="1257300" indent="-228600" algn="l" rtl="0" fontAlgn="base">
        <a:spcBef>
          <a:spcPct val="20000"/>
        </a:spcBef>
        <a:spcAft>
          <a:spcPct val="0"/>
        </a:spcAft>
        <a:buClr>
          <a:srgbClr val="0099CC"/>
        </a:buClr>
        <a:buSzPct val="120000"/>
        <a:buChar char="•"/>
        <a:defRPr sz="2400" b="1">
          <a:solidFill>
            <a:schemeClr val="tx1"/>
          </a:solidFill>
          <a:latin typeface="+mn-lt"/>
        </a:defRPr>
      </a:lvl3pPr>
      <a:lvl4pPr marL="1708150" indent="-276225" algn="l" rtl="0" fontAlgn="base">
        <a:spcBef>
          <a:spcPct val="20000"/>
        </a:spcBef>
        <a:spcAft>
          <a:spcPct val="0"/>
        </a:spcAft>
        <a:buClr>
          <a:srgbClr val="0099CC"/>
        </a:buClr>
        <a:buSzPct val="120000"/>
        <a:buChar char="–"/>
        <a:defRPr sz="2000" b="1">
          <a:solidFill>
            <a:schemeClr val="tx1"/>
          </a:solidFill>
          <a:latin typeface="+mn-lt"/>
        </a:defRPr>
      </a:lvl4pPr>
      <a:lvl5pPr marL="2057400" indent="-168275" algn="l" rtl="0" fontAlgn="base">
        <a:spcBef>
          <a:spcPct val="20000"/>
        </a:spcBef>
        <a:spcAft>
          <a:spcPct val="0"/>
        </a:spcAft>
        <a:buClr>
          <a:srgbClr val="0099CC"/>
        </a:buClr>
        <a:buSzPct val="120000"/>
        <a:buChar char="»"/>
        <a:defRPr sz="2000" b="1">
          <a:solidFill>
            <a:schemeClr val="tx1"/>
          </a:solidFill>
          <a:latin typeface="+mn-lt"/>
        </a:defRPr>
      </a:lvl5pPr>
      <a:lvl6pPr marL="2514600" indent="-168275" algn="l" rtl="0" fontAlgn="base">
        <a:spcBef>
          <a:spcPct val="20000"/>
        </a:spcBef>
        <a:spcAft>
          <a:spcPct val="0"/>
        </a:spcAft>
        <a:buClr>
          <a:srgbClr val="0099CC"/>
        </a:buClr>
        <a:buSzPct val="120000"/>
        <a:buChar char="»"/>
        <a:defRPr sz="2000" b="1">
          <a:solidFill>
            <a:schemeClr val="tx1"/>
          </a:solidFill>
          <a:latin typeface="+mn-lt"/>
        </a:defRPr>
      </a:lvl6pPr>
      <a:lvl7pPr marL="2971800" indent="-168275" algn="l" rtl="0" fontAlgn="base">
        <a:spcBef>
          <a:spcPct val="20000"/>
        </a:spcBef>
        <a:spcAft>
          <a:spcPct val="0"/>
        </a:spcAft>
        <a:buClr>
          <a:srgbClr val="0099CC"/>
        </a:buClr>
        <a:buSzPct val="120000"/>
        <a:buChar char="»"/>
        <a:defRPr sz="2000" b="1">
          <a:solidFill>
            <a:schemeClr val="tx1"/>
          </a:solidFill>
          <a:latin typeface="+mn-lt"/>
        </a:defRPr>
      </a:lvl7pPr>
      <a:lvl8pPr marL="3429000" indent="-168275" algn="l" rtl="0" fontAlgn="base">
        <a:spcBef>
          <a:spcPct val="20000"/>
        </a:spcBef>
        <a:spcAft>
          <a:spcPct val="0"/>
        </a:spcAft>
        <a:buClr>
          <a:srgbClr val="0099CC"/>
        </a:buClr>
        <a:buSzPct val="120000"/>
        <a:buChar char="»"/>
        <a:defRPr sz="2000" b="1">
          <a:solidFill>
            <a:schemeClr val="tx1"/>
          </a:solidFill>
          <a:latin typeface="+mn-lt"/>
        </a:defRPr>
      </a:lvl8pPr>
      <a:lvl9pPr marL="3886200" indent="-168275" algn="l" rtl="0" fontAlgn="base">
        <a:spcBef>
          <a:spcPct val="20000"/>
        </a:spcBef>
        <a:spcAft>
          <a:spcPct val="0"/>
        </a:spcAft>
        <a:buClr>
          <a:srgbClr val="0099CC"/>
        </a:buClr>
        <a:buSzPct val="12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bwMode="auto">
          <a:xfrm>
            <a:off x="457200" y="187325"/>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9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9045" name="Rectangle 21"/>
          <p:cNvSpPr>
            <a:spLocks noGrp="1" noChangeArrowheads="1"/>
          </p:cNvSpPr>
          <p:nvPr>
            <p:ph type="sldNum" sz="quarter" idx="4"/>
          </p:nvPr>
        </p:nvSpPr>
        <p:spPr bwMode="auto">
          <a:xfrm>
            <a:off x="2971800" y="6308725"/>
            <a:ext cx="579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r>
              <a:rPr lang="en-US" dirty="0"/>
              <a:t>Course Introduction</a:t>
            </a:r>
            <a:r>
              <a:rPr lang="en-US" sz="2000" dirty="0"/>
              <a:t>  </a:t>
            </a:r>
            <a:fld id="{ACC2DA9A-6AFA-4922-B1C1-3B6188090F43}" type="slidenum">
              <a:rPr lang="en-US" sz="2000"/>
              <a:pPr/>
              <a:t>‹#›</a:t>
            </a:fld>
            <a:endParaRPr lang="en-US" sz="2000"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hf hdr="0" ftr="0" dt="0"/>
  <p:txStyles>
    <p:titleStyle>
      <a:lvl1pPr algn="ctr" rtl="0" fontAlgn="base">
        <a:spcBef>
          <a:spcPct val="0"/>
        </a:spcBef>
        <a:spcAft>
          <a:spcPct val="0"/>
        </a:spcAft>
        <a:defRPr sz="3600" b="1">
          <a:solidFill>
            <a:schemeClr val="accent2"/>
          </a:solidFill>
          <a:latin typeface="+mj-lt"/>
          <a:ea typeface="+mj-ea"/>
          <a:cs typeface="+mj-cs"/>
        </a:defRPr>
      </a:lvl1pPr>
      <a:lvl2pPr algn="ctr" rtl="0" fontAlgn="base">
        <a:spcBef>
          <a:spcPct val="0"/>
        </a:spcBef>
        <a:spcAft>
          <a:spcPct val="0"/>
        </a:spcAft>
        <a:defRPr sz="3600" b="1">
          <a:solidFill>
            <a:schemeClr val="accent2"/>
          </a:solidFill>
          <a:latin typeface="Arial" charset="0"/>
        </a:defRPr>
      </a:lvl2pPr>
      <a:lvl3pPr algn="ctr" rtl="0" fontAlgn="base">
        <a:spcBef>
          <a:spcPct val="0"/>
        </a:spcBef>
        <a:spcAft>
          <a:spcPct val="0"/>
        </a:spcAft>
        <a:defRPr sz="3600" b="1">
          <a:solidFill>
            <a:schemeClr val="accent2"/>
          </a:solidFill>
          <a:latin typeface="Arial" charset="0"/>
        </a:defRPr>
      </a:lvl3pPr>
      <a:lvl4pPr algn="ctr" rtl="0" fontAlgn="base">
        <a:spcBef>
          <a:spcPct val="0"/>
        </a:spcBef>
        <a:spcAft>
          <a:spcPct val="0"/>
        </a:spcAft>
        <a:defRPr sz="3600" b="1">
          <a:solidFill>
            <a:schemeClr val="accent2"/>
          </a:solidFill>
          <a:latin typeface="Arial" charset="0"/>
        </a:defRPr>
      </a:lvl4pPr>
      <a:lvl5pPr algn="ctr" rtl="0" fontAlgn="base">
        <a:spcBef>
          <a:spcPct val="0"/>
        </a:spcBef>
        <a:spcAft>
          <a:spcPct val="0"/>
        </a:spcAft>
        <a:defRPr sz="3600" b="1">
          <a:solidFill>
            <a:schemeClr val="accent2"/>
          </a:solidFill>
          <a:latin typeface="Arial" charset="0"/>
        </a:defRPr>
      </a:lvl5pPr>
      <a:lvl6pPr marL="457200" algn="ctr" rtl="0" fontAlgn="base">
        <a:spcBef>
          <a:spcPct val="0"/>
        </a:spcBef>
        <a:spcAft>
          <a:spcPct val="0"/>
        </a:spcAft>
        <a:defRPr sz="3600" b="1">
          <a:solidFill>
            <a:schemeClr val="accent2"/>
          </a:solidFill>
          <a:latin typeface="Arial" charset="0"/>
        </a:defRPr>
      </a:lvl6pPr>
      <a:lvl7pPr marL="914400" algn="ctr" rtl="0" fontAlgn="base">
        <a:spcBef>
          <a:spcPct val="0"/>
        </a:spcBef>
        <a:spcAft>
          <a:spcPct val="0"/>
        </a:spcAft>
        <a:defRPr sz="3600" b="1">
          <a:solidFill>
            <a:schemeClr val="accent2"/>
          </a:solidFill>
          <a:latin typeface="Arial" charset="0"/>
        </a:defRPr>
      </a:lvl7pPr>
      <a:lvl8pPr marL="1371600" algn="ctr" rtl="0" fontAlgn="base">
        <a:spcBef>
          <a:spcPct val="0"/>
        </a:spcBef>
        <a:spcAft>
          <a:spcPct val="0"/>
        </a:spcAft>
        <a:defRPr sz="3600" b="1">
          <a:solidFill>
            <a:schemeClr val="accent2"/>
          </a:solidFill>
          <a:latin typeface="Arial" charset="0"/>
        </a:defRPr>
      </a:lvl8pPr>
      <a:lvl9pPr marL="1828800" algn="ctr" rtl="0" fontAlgn="base">
        <a:spcBef>
          <a:spcPct val="0"/>
        </a:spcBef>
        <a:spcAft>
          <a:spcPct val="0"/>
        </a:spcAft>
        <a:defRPr sz="3600" b="1">
          <a:solidFill>
            <a:schemeClr val="accent2"/>
          </a:solidFill>
          <a:latin typeface="Arial" charset="0"/>
        </a:defRPr>
      </a:lvl9pPr>
    </p:titleStyle>
    <p:bodyStyle>
      <a:lvl1pPr marL="342900" indent="-342900" algn="l" rtl="0" fontAlgn="base">
        <a:spcBef>
          <a:spcPct val="20000"/>
        </a:spcBef>
        <a:spcAft>
          <a:spcPct val="0"/>
        </a:spcAft>
        <a:buClr>
          <a:srgbClr val="0099CC"/>
        </a:buClr>
        <a:buChar char="•"/>
        <a:defRPr sz="3200" b="1">
          <a:solidFill>
            <a:schemeClr val="tx1"/>
          </a:solidFill>
          <a:latin typeface="+mn-lt"/>
          <a:ea typeface="+mn-ea"/>
          <a:cs typeface="+mn-cs"/>
        </a:defRPr>
      </a:lvl1pPr>
      <a:lvl2pPr marL="854075" indent="-396875" algn="l" rtl="0" fontAlgn="base">
        <a:spcBef>
          <a:spcPct val="20000"/>
        </a:spcBef>
        <a:spcAft>
          <a:spcPct val="0"/>
        </a:spcAft>
        <a:buClr>
          <a:srgbClr val="0099CC"/>
        </a:buClr>
        <a:buChar char="–"/>
        <a:defRPr sz="2800" b="1">
          <a:solidFill>
            <a:schemeClr val="tx1"/>
          </a:solidFill>
          <a:latin typeface="+mn-lt"/>
        </a:defRPr>
      </a:lvl2pPr>
      <a:lvl3pPr marL="1196975" indent="-228600" algn="l" rtl="0" fontAlgn="base">
        <a:spcBef>
          <a:spcPct val="20000"/>
        </a:spcBef>
        <a:spcAft>
          <a:spcPct val="0"/>
        </a:spcAft>
        <a:buClr>
          <a:srgbClr val="0099CC"/>
        </a:buClr>
        <a:buChar char="•"/>
        <a:defRPr sz="2400" b="1">
          <a:solidFill>
            <a:schemeClr val="tx1"/>
          </a:solidFill>
          <a:latin typeface="+mn-lt"/>
        </a:defRPr>
      </a:lvl3pPr>
      <a:lvl4pPr marL="1708150" indent="-336550" algn="l" rtl="0" fontAlgn="base">
        <a:spcBef>
          <a:spcPct val="20000"/>
        </a:spcBef>
        <a:spcAft>
          <a:spcPct val="0"/>
        </a:spcAft>
        <a:buClr>
          <a:srgbClr val="0099CC"/>
        </a:buClr>
        <a:buChar char="–"/>
        <a:defRPr sz="2000" b="1">
          <a:solidFill>
            <a:schemeClr val="tx1"/>
          </a:solidFill>
          <a:latin typeface="+mn-lt"/>
        </a:defRPr>
      </a:lvl4pPr>
      <a:lvl5pPr marL="2057400" indent="-228600" algn="l" rtl="0" fontAlgn="base">
        <a:spcBef>
          <a:spcPct val="20000"/>
        </a:spcBef>
        <a:spcAft>
          <a:spcPct val="0"/>
        </a:spcAft>
        <a:buClr>
          <a:srgbClr val="0099CC"/>
        </a:buClr>
        <a:buChar char="»"/>
        <a:defRPr sz="2000" b="1">
          <a:solidFill>
            <a:schemeClr val="tx1"/>
          </a:solidFill>
          <a:latin typeface="+mn-lt"/>
        </a:defRPr>
      </a:lvl5pPr>
      <a:lvl6pPr marL="2514600" indent="-228600" algn="l" rtl="0" fontAlgn="base">
        <a:spcBef>
          <a:spcPct val="20000"/>
        </a:spcBef>
        <a:spcAft>
          <a:spcPct val="0"/>
        </a:spcAft>
        <a:buClr>
          <a:srgbClr val="0099CC"/>
        </a:buClr>
        <a:buChar char="»"/>
        <a:defRPr sz="2000" b="1">
          <a:solidFill>
            <a:schemeClr val="tx1"/>
          </a:solidFill>
          <a:latin typeface="+mn-lt"/>
        </a:defRPr>
      </a:lvl6pPr>
      <a:lvl7pPr marL="2971800" indent="-228600" algn="l" rtl="0" fontAlgn="base">
        <a:spcBef>
          <a:spcPct val="20000"/>
        </a:spcBef>
        <a:spcAft>
          <a:spcPct val="0"/>
        </a:spcAft>
        <a:buClr>
          <a:srgbClr val="0099CC"/>
        </a:buClr>
        <a:buChar char="»"/>
        <a:defRPr sz="2000" b="1">
          <a:solidFill>
            <a:schemeClr val="tx1"/>
          </a:solidFill>
          <a:latin typeface="+mn-lt"/>
        </a:defRPr>
      </a:lvl7pPr>
      <a:lvl8pPr marL="3429000" indent="-228600" algn="l" rtl="0" fontAlgn="base">
        <a:spcBef>
          <a:spcPct val="20000"/>
        </a:spcBef>
        <a:spcAft>
          <a:spcPct val="0"/>
        </a:spcAft>
        <a:buClr>
          <a:srgbClr val="0099CC"/>
        </a:buClr>
        <a:buChar char="»"/>
        <a:defRPr sz="2000" b="1">
          <a:solidFill>
            <a:schemeClr val="tx1"/>
          </a:solidFill>
          <a:latin typeface="+mn-lt"/>
        </a:defRPr>
      </a:lvl8pPr>
      <a:lvl9pPr marL="3886200" indent="-228600" algn="l" rtl="0" fontAlgn="base">
        <a:spcBef>
          <a:spcPct val="20000"/>
        </a:spcBef>
        <a:spcAft>
          <a:spcPct val="0"/>
        </a:spcAft>
        <a:buClr>
          <a:srgbClr val="0099CC"/>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c.gov/tb/education/rtmc/west.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cdc.gov/tb/education/rtmc/southeast.htm" TargetMode="External"/><Relationship Id="rId4" Type="http://schemas.openxmlformats.org/officeDocument/2006/relationships/hyperlink" Target="http://www.cdc.gov/tb/education/rtmc/midwest.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CCFFFF">
                <a:gamma/>
                <a:shade val="46275"/>
                <a:invGamma/>
              </a:srgbClr>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76200"/>
            <a:ext cx="8077200" cy="1012825"/>
          </a:xfrm>
        </p:spPr>
        <p:txBody>
          <a:bodyPr/>
          <a:lstStyle/>
          <a:p>
            <a:r>
              <a:rPr lang="en-AU" sz="4000" dirty="0" smtClean="0"/>
              <a:t/>
            </a:r>
            <a:br>
              <a:rPr lang="en-AU" sz="4000" dirty="0" smtClean="0"/>
            </a:br>
            <a:r>
              <a:rPr lang="en-AU" sz="4000" dirty="0" smtClean="0"/>
              <a:t/>
            </a:r>
            <a:br>
              <a:rPr lang="en-AU" sz="4000" dirty="0" smtClean="0"/>
            </a:br>
            <a:r>
              <a:rPr lang="en-AU" sz="4000" dirty="0" smtClean="0"/>
              <a:t/>
            </a:r>
            <a:br>
              <a:rPr lang="en-AU" sz="4000" dirty="0" smtClean="0"/>
            </a:br>
            <a:endParaRPr lang="en-US" sz="4000" dirty="0"/>
          </a:p>
        </p:txBody>
      </p:sp>
      <p:pic>
        <p:nvPicPr>
          <p:cNvPr id="1026" name="Picture 2"/>
          <p:cNvPicPr>
            <a:picLocks noChangeAspect="1" noChangeArrowheads="1"/>
          </p:cNvPicPr>
          <p:nvPr/>
        </p:nvPicPr>
        <p:blipFill>
          <a:blip r:embed="rId3" cstate="print"/>
          <a:srcRect/>
          <a:stretch>
            <a:fillRect/>
          </a:stretch>
        </p:blipFill>
        <p:spPr bwMode="auto">
          <a:xfrm>
            <a:off x="609600" y="78195"/>
            <a:ext cx="7855144" cy="67036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Terminology</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t>For this course, the term “case” will be used instead of “index patient” or “patient”</a:t>
            </a:r>
          </a:p>
          <a:p>
            <a:pPr>
              <a:buFont typeface="Arial" pitchFamily="34" charset="0"/>
              <a:buChar char="•"/>
            </a:pPr>
            <a:endParaRPr lang="en-US" sz="2800" dirty="0" smtClean="0"/>
          </a:p>
          <a:p>
            <a:r>
              <a:rPr lang="en-US" sz="2800" dirty="0" smtClean="0"/>
              <a:t>Although </a:t>
            </a:r>
            <a:r>
              <a:rPr lang="en-US" sz="2800" dirty="0"/>
              <a:t>“case” may seem impersonal, the rationale for using it is to avoid confusion with contacts who may also be considered “patients” if they are found to have LTBI or TB </a:t>
            </a:r>
            <a:r>
              <a:rPr lang="en-US" sz="2800" dirty="0" smtClean="0"/>
              <a:t>disease</a:t>
            </a:r>
            <a:endParaRPr lang="en-US" sz="2800" dirty="0"/>
          </a:p>
          <a:p>
            <a:endParaRPr lang="en-US" dirty="0"/>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10</a:t>
            </a:fld>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4AF7619-AF77-40AB-A0A6-AFF76C1D30AB}" type="slidenum">
              <a:rPr lang="en-US" sz="2000" smtClean="0"/>
              <a:pPr/>
              <a:t>11</a:t>
            </a:fld>
            <a:endParaRPr lang="en-US" sz="2000" dirty="0"/>
          </a:p>
        </p:txBody>
      </p:sp>
      <p:sp>
        <p:nvSpPr>
          <p:cNvPr id="770050" name="Rectangle 2"/>
          <p:cNvSpPr>
            <a:spLocks noGrp="1" noChangeArrowheads="1"/>
          </p:cNvSpPr>
          <p:nvPr>
            <p:ph type="title"/>
          </p:nvPr>
        </p:nvSpPr>
        <p:spPr/>
        <p:txBody>
          <a:bodyPr/>
          <a:lstStyle/>
          <a:p>
            <a:r>
              <a:rPr lang="en-US" dirty="0"/>
              <a:t>Ground Rules</a:t>
            </a:r>
          </a:p>
        </p:txBody>
      </p:sp>
      <p:sp>
        <p:nvSpPr>
          <p:cNvPr id="770051" name="Rectangle 3"/>
          <p:cNvSpPr>
            <a:spLocks noGrp="1" noChangeArrowheads="1"/>
          </p:cNvSpPr>
          <p:nvPr>
            <p:ph type="body" idx="1"/>
          </p:nvPr>
        </p:nvSpPr>
        <p:spPr/>
        <p:txBody>
          <a:bodyPr/>
          <a:lstStyle/>
          <a:p>
            <a:r>
              <a:rPr lang="en-US" sz="2800" dirty="0"/>
              <a:t>Agreement between trainers and </a:t>
            </a:r>
            <a:r>
              <a:rPr lang="en-US" sz="2800" dirty="0" smtClean="0"/>
              <a:t>participants</a:t>
            </a:r>
          </a:p>
          <a:p>
            <a:pPr>
              <a:buNone/>
            </a:pPr>
            <a:endParaRPr lang="en-US" sz="1600" dirty="0"/>
          </a:p>
          <a:p>
            <a:r>
              <a:rPr lang="en-US" sz="2800" dirty="0"/>
              <a:t>Posted on the </a:t>
            </a:r>
            <a:r>
              <a:rPr lang="en-US" sz="2800" dirty="0" smtClean="0"/>
              <a:t>wall</a:t>
            </a:r>
          </a:p>
          <a:p>
            <a:endParaRPr lang="en-US" sz="1600" dirty="0"/>
          </a:p>
          <a:p>
            <a:r>
              <a:rPr lang="en-US" sz="2800" dirty="0"/>
              <a:t>Referred to throughout the </a:t>
            </a:r>
            <a:r>
              <a:rPr lang="en-US" sz="2800" dirty="0" smtClean="0"/>
              <a:t>training</a:t>
            </a:r>
          </a:p>
          <a:p>
            <a:endParaRPr lang="en-US" sz="1600" dirty="0"/>
          </a:p>
          <a:p>
            <a:r>
              <a:rPr lang="en-US" sz="2800" dirty="0"/>
              <a:t>Helpful to manage the training</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90B1646-630C-4A1E-A8F6-264889D50A3C}" type="slidenum">
              <a:rPr lang="en-US" sz="2000" smtClean="0"/>
              <a:pPr/>
              <a:t>12</a:t>
            </a:fld>
            <a:endParaRPr lang="en-US" sz="2000" dirty="0"/>
          </a:p>
        </p:txBody>
      </p:sp>
      <p:sp>
        <p:nvSpPr>
          <p:cNvPr id="779266" name="Rectangle 2"/>
          <p:cNvSpPr>
            <a:spLocks noGrp="1" noChangeArrowheads="1"/>
          </p:cNvSpPr>
          <p:nvPr>
            <p:ph type="title"/>
          </p:nvPr>
        </p:nvSpPr>
        <p:spPr/>
        <p:txBody>
          <a:bodyPr/>
          <a:lstStyle/>
          <a:p>
            <a:r>
              <a:rPr lang="en-US" dirty="0"/>
              <a:t>Time Keeping</a:t>
            </a:r>
          </a:p>
        </p:txBody>
      </p:sp>
      <p:sp>
        <p:nvSpPr>
          <p:cNvPr id="779267" name="Rectangle 3"/>
          <p:cNvSpPr>
            <a:spLocks noGrp="1" noChangeArrowheads="1"/>
          </p:cNvSpPr>
          <p:nvPr>
            <p:ph type="body" idx="1"/>
          </p:nvPr>
        </p:nvSpPr>
        <p:spPr/>
        <p:txBody>
          <a:bodyPr/>
          <a:lstStyle/>
          <a:p>
            <a:r>
              <a:rPr lang="en-US" sz="2800" dirty="0"/>
              <a:t>We have a lot of material to </a:t>
            </a:r>
            <a:r>
              <a:rPr lang="en-US" sz="2800" dirty="0" smtClean="0"/>
              <a:t>cover</a:t>
            </a:r>
          </a:p>
          <a:p>
            <a:endParaRPr lang="en-US" sz="1600" dirty="0"/>
          </a:p>
          <a:p>
            <a:r>
              <a:rPr lang="en-US" sz="2800" dirty="0"/>
              <a:t>With your cooperation we </a:t>
            </a:r>
            <a:r>
              <a:rPr lang="en-US" sz="2800" dirty="0" smtClean="0"/>
              <a:t>can </a:t>
            </a:r>
            <a:r>
              <a:rPr lang="en-US" sz="2800" dirty="0"/>
              <a:t>stay on </a:t>
            </a:r>
            <a:r>
              <a:rPr lang="en-US" sz="2800" dirty="0" smtClean="0"/>
              <a:t>time</a:t>
            </a:r>
          </a:p>
          <a:p>
            <a:endParaRPr lang="en-US" sz="1600" dirty="0" smtClean="0"/>
          </a:p>
          <a:p>
            <a:r>
              <a:rPr lang="en-US" sz="2800" dirty="0" smtClean="0"/>
              <a:t>Our </a:t>
            </a:r>
            <a:r>
              <a:rPr lang="en-US" sz="2800" dirty="0"/>
              <a:t>tools for keeping time</a:t>
            </a:r>
          </a:p>
          <a:p>
            <a:pPr lvl="1"/>
            <a:r>
              <a:rPr lang="en-US" dirty="0"/>
              <a:t>Clocks</a:t>
            </a:r>
          </a:p>
          <a:p>
            <a:pPr lvl="1"/>
            <a:r>
              <a:rPr lang="en-US" dirty="0"/>
              <a:t>Signs</a:t>
            </a:r>
          </a:p>
          <a:p>
            <a:pPr lvl="1"/>
            <a:r>
              <a:rPr lang="en-US" dirty="0"/>
              <a:t>Agenda</a:t>
            </a:r>
          </a:p>
        </p:txBody>
      </p:sp>
      <p:pic>
        <p:nvPicPr>
          <p:cNvPr id="1029" name="Picture 5" descr="C:\Documents and Settings\htz7\Local Settings\Temporary Internet Files\Content.IE5\5JFOO777\MP900400672[1].jpg"/>
          <p:cNvPicPr>
            <a:picLocks noChangeAspect="1" noChangeArrowheads="1"/>
          </p:cNvPicPr>
          <p:nvPr/>
        </p:nvPicPr>
        <p:blipFill>
          <a:blip r:embed="rId3" cstate="print"/>
          <a:srcRect/>
          <a:stretch>
            <a:fillRect/>
          </a:stretch>
        </p:blipFill>
        <p:spPr bwMode="auto">
          <a:xfrm>
            <a:off x="5943600" y="3276600"/>
            <a:ext cx="2217191" cy="2217191"/>
          </a:xfrm>
          <a:prstGeom prst="rect">
            <a:avLst/>
          </a:prstGeom>
          <a:noFill/>
          <a:ln w="12700">
            <a:solidFill>
              <a:schemeClr val="accent1">
                <a:lumMod val="75000"/>
              </a:schemeClr>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16F57BE-5047-4323-AD01-680557EF8515}" type="slidenum">
              <a:rPr lang="en-US" sz="2000" smtClean="0"/>
              <a:pPr/>
              <a:t>13</a:t>
            </a:fld>
            <a:endParaRPr lang="en-US" sz="2000" dirty="0"/>
          </a:p>
        </p:txBody>
      </p:sp>
      <p:sp>
        <p:nvSpPr>
          <p:cNvPr id="771074" name="Rectangle 2"/>
          <p:cNvSpPr>
            <a:spLocks noGrp="1" noChangeArrowheads="1"/>
          </p:cNvSpPr>
          <p:nvPr>
            <p:ph type="title"/>
          </p:nvPr>
        </p:nvSpPr>
        <p:spPr/>
        <p:txBody>
          <a:bodyPr/>
          <a:lstStyle/>
          <a:p>
            <a:r>
              <a:rPr lang="en-US" dirty="0"/>
              <a:t>Parking Lot</a:t>
            </a:r>
          </a:p>
        </p:txBody>
      </p:sp>
      <p:sp>
        <p:nvSpPr>
          <p:cNvPr id="771075" name="Rectangle 3"/>
          <p:cNvSpPr>
            <a:spLocks noGrp="1" noChangeArrowheads="1"/>
          </p:cNvSpPr>
          <p:nvPr>
            <p:ph type="body" idx="1"/>
          </p:nvPr>
        </p:nvSpPr>
        <p:spPr>
          <a:xfrm>
            <a:off x="457200" y="1600200"/>
            <a:ext cx="8229600" cy="4572000"/>
          </a:xfrm>
        </p:spPr>
        <p:txBody>
          <a:bodyPr/>
          <a:lstStyle/>
          <a:p>
            <a:r>
              <a:rPr lang="en-US" sz="2800" dirty="0"/>
              <a:t>Place to put </a:t>
            </a:r>
            <a:r>
              <a:rPr lang="en-US" sz="2800" dirty="0" smtClean="0"/>
              <a:t>or “park</a:t>
            </a:r>
            <a:r>
              <a:rPr lang="en-US" sz="2800" dirty="0"/>
              <a:t>” items such as questions, concerns, or topics that</a:t>
            </a:r>
            <a:r>
              <a:rPr lang="en-US" sz="2800" dirty="0" smtClean="0"/>
              <a:t>:</a:t>
            </a:r>
          </a:p>
          <a:p>
            <a:endParaRPr lang="en-US" sz="1600" dirty="0"/>
          </a:p>
          <a:p>
            <a:pPr lvl="1"/>
            <a:r>
              <a:rPr lang="en-US" dirty="0"/>
              <a:t>Require extra time</a:t>
            </a:r>
          </a:p>
          <a:p>
            <a:pPr lvl="1"/>
            <a:r>
              <a:rPr lang="en-US" dirty="0"/>
              <a:t>Are related to the training but not </a:t>
            </a:r>
            <a:r>
              <a:rPr lang="en-US" dirty="0" smtClean="0"/>
              <a:t>critical</a:t>
            </a:r>
          </a:p>
          <a:p>
            <a:pPr lvl="1"/>
            <a:endParaRPr lang="en-US" sz="1600" dirty="0"/>
          </a:p>
          <a:p>
            <a:r>
              <a:rPr lang="en-US" sz="2800" dirty="0"/>
              <a:t>Discuss items during breaks, lunch, </a:t>
            </a:r>
            <a:r>
              <a:rPr lang="en-US" sz="2800" dirty="0" smtClean="0"/>
              <a:t>evenings, </a:t>
            </a:r>
            <a:r>
              <a:rPr lang="en-US" sz="2800" dirty="0"/>
              <a:t>or at the end of the </a:t>
            </a:r>
            <a:r>
              <a:rPr lang="en-US" sz="2800" dirty="0" smtClean="0"/>
              <a:t>training</a:t>
            </a:r>
          </a:p>
          <a:p>
            <a:pPr>
              <a:buNone/>
            </a:pPr>
            <a:endParaRPr lang="en-US" sz="1600" dirty="0"/>
          </a:p>
          <a:p>
            <a:r>
              <a:rPr lang="en-US" sz="2800" dirty="0" smtClean="0"/>
              <a:t>Keeps </a:t>
            </a:r>
            <a:r>
              <a:rPr lang="en-US" sz="2800" dirty="0"/>
              <a:t>the training focused and on time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1E507A1E-8607-43DB-A177-2914B5B385D1}" type="slidenum">
              <a:rPr lang="en-US" sz="2000" smtClean="0"/>
              <a:pPr/>
              <a:t>14</a:t>
            </a:fld>
            <a:endParaRPr lang="en-US" sz="2000" dirty="0"/>
          </a:p>
        </p:txBody>
      </p:sp>
      <p:sp>
        <p:nvSpPr>
          <p:cNvPr id="772098" name="Rectangle 2"/>
          <p:cNvSpPr>
            <a:spLocks noGrp="1" noChangeArrowheads="1"/>
          </p:cNvSpPr>
          <p:nvPr>
            <p:ph type="title"/>
          </p:nvPr>
        </p:nvSpPr>
        <p:spPr/>
        <p:txBody>
          <a:bodyPr/>
          <a:lstStyle/>
          <a:p>
            <a:r>
              <a:rPr lang="en-US" dirty="0"/>
              <a:t>Housekeeping</a:t>
            </a:r>
          </a:p>
        </p:txBody>
      </p:sp>
      <p:sp>
        <p:nvSpPr>
          <p:cNvPr id="772099" name="Rectangle 3"/>
          <p:cNvSpPr>
            <a:spLocks noGrp="1" noChangeArrowheads="1"/>
          </p:cNvSpPr>
          <p:nvPr>
            <p:ph type="body" sz="half" idx="1"/>
          </p:nvPr>
        </p:nvSpPr>
        <p:spPr>
          <a:xfrm>
            <a:off x="609600" y="1600200"/>
            <a:ext cx="5638800" cy="4525963"/>
          </a:xfrm>
        </p:spPr>
        <p:txBody>
          <a:bodyPr/>
          <a:lstStyle/>
          <a:p>
            <a:pPr>
              <a:buFontTx/>
              <a:buNone/>
            </a:pPr>
            <a:r>
              <a:rPr lang="en-US" dirty="0"/>
              <a:t>Logistics:</a:t>
            </a:r>
          </a:p>
          <a:p>
            <a:r>
              <a:rPr lang="en-US" dirty="0"/>
              <a:t>Breaks</a:t>
            </a:r>
          </a:p>
          <a:p>
            <a:r>
              <a:rPr lang="en-US" dirty="0"/>
              <a:t>Lunch</a:t>
            </a:r>
          </a:p>
          <a:p>
            <a:r>
              <a:rPr lang="en-US" dirty="0"/>
              <a:t>Restrooms</a:t>
            </a:r>
          </a:p>
          <a:p>
            <a:r>
              <a:rPr lang="en-US" dirty="0" smtClean="0"/>
              <a:t>Exits</a:t>
            </a:r>
            <a:endParaRPr lang="en-US" dirty="0"/>
          </a:p>
        </p:txBody>
      </p:sp>
      <p:pic>
        <p:nvPicPr>
          <p:cNvPr id="7" name="Picture 7" descr="C:\Documents and Settings\fpg3\Local Settings\Temporary Internet Files\Content.IE5\PWR0RYV5\MC900290800[1].wmf"/>
          <p:cNvPicPr>
            <a:picLocks noChangeAspect="1" noChangeArrowheads="1"/>
          </p:cNvPicPr>
          <p:nvPr/>
        </p:nvPicPr>
        <p:blipFill>
          <a:blip r:embed="rId3" cstate="print"/>
          <a:srcRect/>
          <a:stretch>
            <a:fillRect/>
          </a:stretch>
        </p:blipFill>
        <p:spPr bwMode="auto">
          <a:xfrm>
            <a:off x="4724400" y="1981200"/>
            <a:ext cx="3392032" cy="2920917"/>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FC83844-416A-4F1B-B6C9-3CEFC8BE5389}" type="slidenum">
              <a:rPr lang="en-US" sz="2000" smtClean="0"/>
              <a:pPr/>
              <a:t>15</a:t>
            </a:fld>
            <a:endParaRPr lang="en-US" sz="2000" dirty="0"/>
          </a:p>
        </p:txBody>
      </p:sp>
      <p:sp>
        <p:nvSpPr>
          <p:cNvPr id="774146" name="Rectangle 2"/>
          <p:cNvSpPr>
            <a:spLocks noGrp="1" noChangeArrowheads="1"/>
          </p:cNvSpPr>
          <p:nvPr>
            <p:ph type="title"/>
          </p:nvPr>
        </p:nvSpPr>
        <p:spPr/>
        <p:txBody>
          <a:bodyPr/>
          <a:lstStyle/>
          <a:p>
            <a:r>
              <a:rPr lang="en-US" dirty="0" smtClean="0"/>
              <a:t>Icebreaker Activity</a:t>
            </a:r>
            <a:endParaRPr lang="en-US" dirty="0"/>
          </a:p>
        </p:txBody>
      </p:sp>
      <p:sp>
        <p:nvSpPr>
          <p:cNvPr id="774147" name="Rectangle 3"/>
          <p:cNvSpPr>
            <a:spLocks noGrp="1" noChangeArrowheads="1"/>
          </p:cNvSpPr>
          <p:nvPr>
            <p:ph type="body" idx="1"/>
          </p:nvPr>
        </p:nvSpPr>
        <p:spPr/>
        <p:txBody>
          <a:bodyPr/>
          <a:lstStyle/>
          <a:p>
            <a:pPr marL="609600" indent="-609600" algn="ctr">
              <a:buNone/>
            </a:pPr>
            <a:r>
              <a:rPr lang="en-US" dirty="0" smtClean="0"/>
              <a:t>Refer to Appendix C</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a:t>
            </a:r>
            <a:endParaRPr lang="en-US" dirty="0"/>
          </a:p>
        </p:txBody>
      </p:sp>
      <p:sp>
        <p:nvSpPr>
          <p:cNvPr id="3" name="Content Placeholder 2"/>
          <p:cNvSpPr>
            <a:spLocks noGrp="1"/>
          </p:cNvSpPr>
          <p:nvPr>
            <p:ph idx="1"/>
          </p:nvPr>
        </p:nvSpPr>
        <p:spPr>
          <a:xfrm>
            <a:off x="457200" y="1676400"/>
            <a:ext cx="8229600" cy="4525963"/>
          </a:xfrm>
        </p:spPr>
        <p:txBody>
          <a:bodyPr/>
          <a:lstStyle/>
          <a:p>
            <a:pPr>
              <a:buNone/>
            </a:pPr>
            <a:r>
              <a:rPr lang="en-US" sz="2800" dirty="0" smtClean="0"/>
              <a:t>	To improve the TB contact investigation interviewing skills of health care workers </a:t>
            </a:r>
          </a:p>
          <a:p>
            <a:endParaRPr lang="en-US" dirty="0"/>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2</a:t>
            </a:fld>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5FD3980-E062-4A99-B582-E514ED11A2FD}" type="slidenum">
              <a:rPr lang="en-US" sz="2000" smtClean="0"/>
              <a:pPr/>
              <a:t>3</a:t>
            </a:fld>
            <a:endParaRPr lang="en-US" sz="2000" dirty="0"/>
          </a:p>
        </p:txBody>
      </p:sp>
      <p:sp>
        <p:nvSpPr>
          <p:cNvPr id="778242" name="Rectangle 2"/>
          <p:cNvSpPr>
            <a:spLocks noGrp="1" noChangeArrowheads="1"/>
          </p:cNvSpPr>
          <p:nvPr>
            <p:ph type="title"/>
          </p:nvPr>
        </p:nvSpPr>
        <p:spPr>
          <a:xfrm>
            <a:off x="457200" y="117475"/>
            <a:ext cx="8229600" cy="796925"/>
          </a:xfrm>
        </p:spPr>
        <p:txBody>
          <a:bodyPr/>
          <a:lstStyle/>
          <a:p>
            <a:r>
              <a:rPr lang="en-US" dirty="0" smtClean="0"/>
              <a:t> Course Development</a:t>
            </a:r>
            <a:endParaRPr lang="en-US" dirty="0"/>
          </a:p>
        </p:txBody>
      </p:sp>
      <p:sp>
        <p:nvSpPr>
          <p:cNvPr id="778243" name="Rectangle 3"/>
          <p:cNvSpPr>
            <a:spLocks noGrp="1" noChangeArrowheads="1"/>
          </p:cNvSpPr>
          <p:nvPr>
            <p:ph type="body" idx="1"/>
          </p:nvPr>
        </p:nvSpPr>
        <p:spPr>
          <a:xfrm>
            <a:off x="0" y="1066800"/>
            <a:ext cx="9372600" cy="5638800"/>
          </a:xfrm>
        </p:spPr>
        <p:txBody>
          <a:bodyPr/>
          <a:lstStyle/>
          <a:p>
            <a:pPr>
              <a:lnSpc>
                <a:spcPct val="90000"/>
              </a:lnSpc>
              <a:buFontTx/>
              <a:buNone/>
            </a:pPr>
            <a:endParaRPr lang="en-US" sz="2500" dirty="0" smtClean="0"/>
          </a:p>
          <a:p>
            <a:pPr>
              <a:lnSpc>
                <a:spcPct val="90000"/>
              </a:lnSpc>
              <a:buNone/>
            </a:pPr>
            <a:r>
              <a:rPr lang="en-US" sz="2000" dirty="0" smtClean="0"/>
              <a:t>Materials adapted from</a:t>
            </a:r>
          </a:p>
          <a:p>
            <a:pPr>
              <a:lnSpc>
                <a:spcPct val="90000"/>
              </a:lnSpc>
            </a:pPr>
            <a:r>
              <a:rPr lang="en-US" sz="2000" dirty="0" smtClean="0"/>
              <a:t> CDC </a:t>
            </a:r>
            <a:endParaRPr lang="en-US" sz="2000" dirty="0"/>
          </a:p>
          <a:p>
            <a:pPr lvl="1">
              <a:lnSpc>
                <a:spcPct val="90000"/>
              </a:lnSpc>
            </a:pPr>
            <a:r>
              <a:rPr lang="en-US" sz="2000" dirty="0" smtClean="0"/>
              <a:t>Self-Study Module: Contact Investigation for TB</a:t>
            </a:r>
            <a:endParaRPr lang="en-US" sz="2000" dirty="0"/>
          </a:p>
          <a:p>
            <a:pPr lvl="1">
              <a:lnSpc>
                <a:spcPct val="90000"/>
              </a:lnSpc>
            </a:pPr>
            <a:r>
              <a:rPr lang="en-US" sz="2000" dirty="0" smtClean="0"/>
              <a:t>2005 Contact </a:t>
            </a:r>
            <a:r>
              <a:rPr lang="en-US" sz="2000" dirty="0"/>
              <a:t>Investigation Guidelines</a:t>
            </a:r>
          </a:p>
          <a:p>
            <a:pPr lvl="1">
              <a:lnSpc>
                <a:spcPct val="90000"/>
              </a:lnSpc>
            </a:pPr>
            <a:r>
              <a:rPr lang="en-US" sz="2000" dirty="0" smtClean="0"/>
              <a:t>Effective TB Interviewing for Contact Investigation: Self-Study Modules</a:t>
            </a:r>
          </a:p>
          <a:p>
            <a:pPr lvl="1">
              <a:lnSpc>
                <a:spcPct val="90000"/>
              </a:lnSpc>
            </a:pPr>
            <a:r>
              <a:rPr lang="en-US" sz="2000" dirty="0" smtClean="0"/>
              <a:t>STD Interviewing Course</a:t>
            </a:r>
            <a:endParaRPr lang="en-US" sz="2000" dirty="0"/>
          </a:p>
          <a:p>
            <a:pPr>
              <a:lnSpc>
                <a:spcPct val="90000"/>
              </a:lnSpc>
            </a:pPr>
            <a:r>
              <a:rPr lang="en-US" sz="2000" dirty="0" smtClean="0"/>
              <a:t>TB Regional Training Medical Consultation Center (RTMCC) Contact Investigation Training Courses</a:t>
            </a:r>
          </a:p>
          <a:p>
            <a:pPr lvl="1">
              <a:lnSpc>
                <a:spcPct val="90000"/>
              </a:lnSpc>
            </a:pPr>
            <a:r>
              <a:rPr lang="en-US" sz="2000" dirty="0" smtClean="0">
                <a:hlinkClick r:id="rId3" action="ppaction://hlinkfile"/>
              </a:rPr>
              <a:t>Curry International Tuberculosis Center</a:t>
            </a:r>
            <a:endParaRPr lang="en-US" sz="2000" dirty="0" smtClean="0"/>
          </a:p>
          <a:p>
            <a:pPr lvl="1">
              <a:lnSpc>
                <a:spcPct val="90000"/>
              </a:lnSpc>
            </a:pPr>
            <a:r>
              <a:rPr lang="en-US" sz="2000" dirty="0" smtClean="0">
                <a:hlinkClick r:id="rId4" action="ppaction://hlinkfile"/>
              </a:rPr>
              <a:t>Heartland National Tuberculosis Center</a:t>
            </a:r>
            <a:endParaRPr lang="en-US" sz="2000" dirty="0" smtClean="0"/>
          </a:p>
          <a:p>
            <a:pPr lvl="1">
              <a:lnSpc>
                <a:spcPct val="90000"/>
              </a:lnSpc>
            </a:pPr>
            <a:r>
              <a:rPr lang="en-US" sz="2000" u="sng" dirty="0">
                <a:solidFill>
                  <a:schemeClr val="accent1">
                    <a:lumMod val="50000"/>
                  </a:schemeClr>
                </a:solidFill>
              </a:rPr>
              <a:t>New Jersey Medical School Global Tuberculosis Institute at Rutgers</a:t>
            </a:r>
          </a:p>
          <a:p>
            <a:pPr lvl="1">
              <a:lnSpc>
                <a:spcPct val="90000"/>
              </a:lnSpc>
            </a:pPr>
            <a:r>
              <a:rPr lang="en-US" sz="2000" u="sng" dirty="0">
                <a:solidFill>
                  <a:schemeClr val="accent1">
                    <a:lumMod val="50000"/>
                  </a:schemeClr>
                </a:solidFill>
                <a:hlinkClick r:id="rId5" action="ppaction://hlinkfile"/>
              </a:rPr>
              <a:t>Southeastern </a:t>
            </a:r>
            <a:r>
              <a:rPr lang="en-US" sz="2000" u="sng" dirty="0">
                <a:solidFill>
                  <a:schemeClr val="accent1">
                    <a:lumMod val="50000"/>
                  </a:schemeClr>
                </a:solidFill>
                <a:hlinkClick r:id="rId5" action="ppaction://hlinkfile"/>
              </a:rPr>
              <a:t>National Tuberculosis Center</a:t>
            </a:r>
            <a:endParaRPr lang="en-US" sz="2000" u="sng" dirty="0">
              <a:solidFill>
                <a:schemeClr val="accent1">
                  <a:lumMod val="50000"/>
                </a:schemeClr>
              </a:solidFill>
            </a:endParaRPr>
          </a:p>
          <a:p>
            <a:pPr lvl="1">
              <a:lnSpc>
                <a:spcPct val="90000"/>
              </a:lnSpc>
              <a:buNone/>
            </a:pPr>
            <a:endParaRPr lang="en-US" sz="2400" dirty="0" smtClean="0"/>
          </a:p>
          <a:p>
            <a:pPr lvl="1">
              <a:lnSpc>
                <a:spcPct val="90000"/>
              </a:lnSpc>
            </a:pPr>
            <a:endParaRPr lang="en-US" sz="2400" dirty="0" smtClean="0"/>
          </a:p>
          <a:p>
            <a:pPr lvl="1">
              <a:lnSpc>
                <a:spcPct val="90000"/>
              </a:lnSpc>
            </a:pPr>
            <a:endParaRPr lang="en-US" sz="2400" dirty="0" smtClean="0"/>
          </a:p>
          <a:p>
            <a:pPr lvl="1">
              <a:lnSpc>
                <a:spcPct val="90000"/>
              </a:lnSpc>
            </a:pPr>
            <a:endParaRPr lang="en-US"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Design</a:t>
            </a:r>
            <a:endParaRPr lang="en-US" dirty="0"/>
          </a:p>
        </p:txBody>
      </p:sp>
      <p:sp>
        <p:nvSpPr>
          <p:cNvPr id="3" name="Content Placeholder 2"/>
          <p:cNvSpPr>
            <a:spLocks noGrp="1"/>
          </p:cNvSpPr>
          <p:nvPr>
            <p:ph idx="1"/>
          </p:nvPr>
        </p:nvSpPr>
        <p:spPr>
          <a:xfrm>
            <a:off x="228600" y="1600200"/>
            <a:ext cx="8534400" cy="4525963"/>
          </a:xfrm>
        </p:spPr>
        <p:txBody>
          <a:bodyPr/>
          <a:lstStyle/>
          <a:p>
            <a:r>
              <a:rPr lang="en-US" sz="2800" dirty="0"/>
              <a:t>The course is designed to give an overview of the CI process, basic communication and interviewing skills, and opportunities to apply those skills in role play activities</a:t>
            </a:r>
          </a:p>
          <a:p>
            <a:endParaRPr lang="en-US" sz="1600" dirty="0" smtClean="0"/>
          </a:p>
          <a:p>
            <a:r>
              <a:rPr lang="en-US" sz="2800" dirty="0" smtClean="0"/>
              <a:t>Your feedback helps to improve the course</a:t>
            </a:r>
          </a:p>
          <a:p>
            <a:endParaRPr lang="en-US" sz="1600" dirty="0" smtClean="0"/>
          </a:p>
          <a:p>
            <a:endParaRPr lang="en-US" dirty="0" smtClean="0"/>
          </a:p>
          <a:p>
            <a:pPr>
              <a:buNone/>
            </a:pPr>
            <a:endParaRPr lang="en-US" dirty="0"/>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4</a:t>
            </a:fld>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Materials</a:t>
            </a:r>
            <a:endParaRPr lang="en-US" dirty="0"/>
          </a:p>
        </p:txBody>
      </p:sp>
      <p:sp>
        <p:nvSpPr>
          <p:cNvPr id="3" name="Content Placeholder 2"/>
          <p:cNvSpPr>
            <a:spLocks noGrp="1"/>
          </p:cNvSpPr>
          <p:nvPr>
            <p:ph idx="1"/>
          </p:nvPr>
        </p:nvSpPr>
        <p:spPr>
          <a:xfrm>
            <a:off x="457200" y="1524000"/>
            <a:ext cx="8229600" cy="4525963"/>
          </a:xfrm>
        </p:spPr>
        <p:txBody>
          <a:bodyPr/>
          <a:lstStyle/>
          <a:p>
            <a:r>
              <a:rPr lang="en-US" sz="2800" dirty="0" smtClean="0"/>
              <a:t>Agenda</a:t>
            </a:r>
          </a:p>
          <a:p>
            <a:r>
              <a:rPr lang="en-US" sz="2800" dirty="0" smtClean="0"/>
              <a:t>Slide sets</a:t>
            </a:r>
          </a:p>
          <a:p>
            <a:r>
              <a:rPr lang="en-US" sz="2800" dirty="0" smtClean="0"/>
              <a:t>Exercises</a:t>
            </a:r>
          </a:p>
          <a:p>
            <a:r>
              <a:rPr lang="en-US" sz="2800" dirty="0" smtClean="0"/>
              <a:t>Pre and post tests</a:t>
            </a:r>
          </a:p>
          <a:p>
            <a:r>
              <a:rPr lang="en-US" sz="2800" dirty="0" smtClean="0"/>
              <a:t>Self-assessments</a:t>
            </a:r>
          </a:p>
          <a:p>
            <a:r>
              <a:rPr lang="en-US" sz="2800" dirty="0" smtClean="0"/>
              <a:t>Course evaluation</a:t>
            </a:r>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5</a:t>
            </a:fld>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 Day 1 </a:t>
            </a:r>
            <a:endParaRPr lang="en-US" dirty="0"/>
          </a:p>
        </p:txBody>
      </p:sp>
      <p:sp>
        <p:nvSpPr>
          <p:cNvPr id="3" name="Content Placeholder 2"/>
          <p:cNvSpPr>
            <a:spLocks noGrp="1"/>
          </p:cNvSpPr>
          <p:nvPr>
            <p:ph idx="1"/>
          </p:nvPr>
        </p:nvSpPr>
        <p:spPr>
          <a:xfrm>
            <a:off x="609600" y="1600200"/>
            <a:ext cx="7924800" cy="4114800"/>
          </a:xfrm>
        </p:spPr>
        <p:txBody>
          <a:bodyPr/>
          <a:lstStyle/>
          <a:p>
            <a:pPr marL="514350" indent="-514350">
              <a:spcBef>
                <a:spcPts val="672"/>
              </a:spcBef>
              <a:buSzPct val="100000"/>
              <a:buAutoNum type="arabicParenR"/>
            </a:pPr>
            <a:r>
              <a:rPr lang="en-US" sz="2800" dirty="0" smtClean="0"/>
              <a:t>Introduction to the Contact Investigation Process</a:t>
            </a:r>
          </a:p>
          <a:p>
            <a:pPr marL="514350" indent="-514350">
              <a:spcBef>
                <a:spcPts val="672"/>
              </a:spcBef>
              <a:buSzPct val="100000"/>
              <a:buAutoNum type="arabicParenR"/>
            </a:pPr>
            <a:endParaRPr lang="en-US" sz="2800" dirty="0"/>
          </a:p>
          <a:p>
            <a:pPr marL="514350" indent="-514350">
              <a:spcBef>
                <a:spcPts val="672"/>
              </a:spcBef>
              <a:buSzPct val="100000"/>
              <a:buAutoNum type="arabicParenR"/>
            </a:pPr>
            <a:r>
              <a:rPr lang="en-US" sz="2800" dirty="0" smtClean="0"/>
              <a:t>Communication Skills for Building Rapport During Contact Investigation Interviewing </a:t>
            </a:r>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6</a:t>
            </a:fld>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 Day 2</a:t>
            </a:r>
            <a:endParaRPr lang="en-US" dirty="0"/>
          </a:p>
        </p:txBody>
      </p:sp>
      <p:sp>
        <p:nvSpPr>
          <p:cNvPr id="3" name="Content Placeholder 2"/>
          <p:cNvSpPr>
            <a:spLocks noGrp="1"/>
          </p:cNvSpPr>
          <p:nvPr>
            <p:ph idx="1"/>
          </p:nvPr>
        </p:nvSpPr>
        <p:spPr>
          <a:xfrm>
            <a:off x="228600" y="1600200"/>
            <a:ext cx="8610600" cy="4525963"/>
          </a:xfrm>
        </p:spPr>
        <p:txBody>
          <a:bodyPr/>
          <a:lstStyle/>
          <a:p>
            <a:pPr marL="514350" indent="-514350">
              <a:buSzPct val="100000"/>
              <a:buAutoNum type="arabicParenR"/>
            </a:pPr>
            <a:r>
              <a:rPr lang="en-US" sz="2800" dirty="0" smtClean="0"/>
              <a:t>Cultural and Diversity Considerations</a:t>
            </a:r>
          </a:p>
          <a:p>
            <a:pPr marL="514350" indent="-514350">
              <a:buSzPct val="100000"/>
              <a:buAutoNum type="arabicParenR"/>
            </a:pPr>
            <a:endParaRPr lang="en-US" sz="2800" dirty="0" smtClean="0"/>
          </a:p>
          <a:p>
            <a:pPr marL="514350" indent="-514350">
              <a:buSzPct val="100000"/>
              <a:buAutoNum type="arabicParenR"/>
            </a:pPr>
            <a:r>
              <a:rPr lang="en-US" sz="2800" dirty="0" smtClean="0"/>
              <a:t>Interviewing for TB Contact Investigation</a:t>
            </a:r>
            <a:br>
              <a:rPr lang="en-US" sz="2800" dirty="0" smtClean="0"/>
            </a:br>
            <a:endParaRPr lang="en-US" sz="2800" dirty="0" smtClean="0"/>
          </a:p>
          <a:p>
            <a:pPr marL="514350" indent="-514350">
              <a:buSzPct val="100000"/>
              <a:buAutoNum type="arabicParenR"/>
            </a:pPr>
            <a:r>
              <a:rPr lang="en-US" sz="2800" dirty="0" smtClean="0"/>
              <a:t>Role Play Instructions and Assignments</a:t>
            </a:r>
          </a:p>
          <a:p>
            <a:pPr>
              <a:buNone/>
            </a:pPr>
            <a:r>
              <a:rPr lang="en-US" sz="2800" dirty="0" smtClean="0"/>
              <a:t>            </a:t>
            </a:r>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7</a:t>
            </a:fld>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 Day 3</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SzPct val="100000"/>
              <a:buNone/>
            </a:pPr>
            <a:r>
              <a:rPr lang="en-US" sz="2800" dirty="0" smtClean="0"/>
              <a:t>Role Plays</a:t>
            </a:r>
          </a:p>
          <a:p>
            <a:pPr marL="0" indent="0">
              <a:buSzPct val="100000"/>
              <a:buNone/>
            </a:pPr>
            <a:endParaRPr lang="en-US" sz="2800" dirty="0" smtClean="0"/>
          </a:p>
          <a:p>
            <a:pPr marL="965200" lvl="1" indent="-514350">
              <a:buSzPct val="100000"/>
              <a:buFont typeface="+mj-lt"/>
              <a:buAutoNum type="arabicParenR"/>
            </a:pPr>
            <a:r>
              <a:rPr lang="en-US" dirty="0" smtClean="0"/>
              <a:t>Learn How to Give Feedback as Observers</a:t>
            </a:r>
          </a:p>
          <a:p>
            <a:pPr marL="965200" lvl="1" indent="-514350">
              <a:buSzPct val="100000"/>
              <a:buAutoNum type="arabicParenR"/>
            </a:pPr>
            <a:endParaRPr lang="en-US" dirty="0" smtClean="0"/>
          </a:p>
          <a:p>
            <a:pPr marL="965200" lvl="1" indent="-514350">
              <a:buSzPct val="100000"/>
              <a:buAutoNum type="arabicParenR"/>
            </a:pPr>
            <a:r>
              <a:rPr lang="en-US" dirty="0" smtClean="0"/>
              <a:t>Facilitators Demonstrate Role Play</a:t>
            </a:r>
          </a:p>
          <a:p>
            <a:pPr marL="965200" lvl="1" indent="-514350">
              <a:buSzPct val="100000"/>
              <a:buAutoNum type="arabicParenR"/>
            </a:pPr>
            <a:endParaRPr lang="en-US" dirty="0" smtClean="0"/>
          </a:p>
          <a:p>
            <a:pPr marL="965200" lvl="1" indent="-514350">
              <a:buSzPct val="100000"/>
              <a:buAutoNum type="arabicParenR"/>
            </a:pPr>
            <a:r>
              <a:rPr lang="en-US" dirty="0" smtClean="0"/>
              <a:t>Participants Conduct Role Play</a:t>
            </a:r>
          </a:p>
          <a:p>
            <a:pPr marL="514350" indent="-514350">
              <a:buNone/>
            </a:pPr>
            <a:endParaRPr lang="en-US" dirty="0"/>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8</a:t>
            </a:fld>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 Day 4</a:t>
            </a:r>
            <a:endParaRPr lang="en-US" dirty="0"/>
          </a:p>
        </p:txBody>
      </p:sp>
      <p:sp>
        <p:nvSpPr>
          <p:cNvPr id="3" name="Content Placeholder 2"/>
          <p:cNvSpPr>
            <a:spLocks noGrp="1"/>
          </p:cNvSpPr>
          <p:nvPr>
            <p:ph idx="1"/>
          </p:nvPr>
        </p:nvSpPr>
        <p:spPr/>
        <p:txBody>
          <a:bodyPr/>
          <a:lstStyle/>
          <a:p>
            <a:pPr marL="514350" indent="-514350">
              <a:buSzPct val="100000"/>
              <a:buAutoNum type="arabicParenR"/>
            </a:pPr>
            <a:r>
              <a:rPr lang="en-US" sz="2800" dirty="0"/>
              <a:t>Special </a:t>
            </a:r>
            <a:r>
              <a:rPr lang="en-US" sz="2800" dirty="0" smtClean="0"/>
              <a:t>Circumstances Presentation and Role Play</a:t>
            </a:r>
            <a:br>
              <a:rPr lang="en-US" sz="2800" dirty="0" smtClean="0"/>
            </a:br>
            <a:r>
              <a:rPr lang="en-US" sz="2800" dirty="0" smtClean="0"/>
              <a:t/>
            </a:r>
            <a:br>
              <a:rPr lang="en-US" sz="2800" dirty="0" smtClean="0"/>
            </a:br>
            <a:endParaRPr lang="en-US" sz="2800" dirty="0" smtClean="0"/>
          </a:p>
          <a:p>
            <a:pPr marL="514350" indent="-514350">
              <a:buSzPct val="100000"/>
              <a:buFontTx/>
              <a:buAutoNum type="arabicParenR"/>
            </a:pPr>
            <a:r>
              <a:rPr lang="en-US" sz="2800" dirty="0" smtClean="0"/>
              <a:t>Meeting </a:t>
            </a:r>
            <a:r>
              <a:rPr lang="en-US" sz="2800" dirty="0"/>
              <a:t>with Contacts for TB </a:t>
            </a:r>
            <a:r>
              <a:rPr lang="en-US" sz="2800" dirty="0" smtClean="0"/>
              <a:t>Assessment Presentation and Role Play</a:t>
            </a:r>
            <a:endParaRPr lang="en-US" dirty="0"/>
          </a:p>
          <a:p>
            <a:pPr marL="514350" indent="-514350">
              <a:buSzPct val="100000"/>
              <a:buAutoNum type="arabicParenR"/>
            </a:pPr>
            <a:endParaRPr lang="en-US" sz="2800" dirty="0" smtClean="0"/>
          </a:p>
          <a:p>
            <a:pPr marL="514350" indent="-514350">
              <a:buSzPct val="100000"/>
              <a:buAutoNum type="arabicParenR"/>
            </a:pPr>
            <a:endParaRPr lang="en-US" sz="2800" dirty="0" smtClean="0"/>
          </a:p>
          <a:p>
            <a:pPr marL="514350" indent="-514350">
              <a:buSzPct val="100000"/>
              <a:buAutoNum type="arabicParenR"/>
            </a:pPr>
            <a:endParaRPr lang="en-US" sz="1600" dirty="0" smtClean="0"/>
          </a:p>
          <a:p>
            <a:pPr>
              <a:buNone/>
            </a:pPr>
            <a:endParaRPr lang="en-US" dirty="0"/>
          </a:p>
        </p:txBody>
      </p:sp>
      <p:sp>
        <p:nvSpPr>
          <p:cNvPr id="4" name="Slide Number Placeholder 3"/>
          <p:cNvSpPr>
            <a:spLocks noGrp="1"/>
          </p:cNvSpPr>
          <p:nvPr>
            <p:ph type="sldNum" sz="quarter" idx="11"/>
          </p:nvPr>
        </p:nvSpPr>
        <p:spPr/>
        <p:txBody>
          <a:bodyPr/>
          <a:lstStyle/>
          <a:p>
            <a:fld id="{E7F6088F-1397-49F2-A460-E323E005AA35}" type="slidenum">
              <a:rPr lang="en-US" sz="2000" smtClean="0"/>
              <a:pPr/>
              <a:t>9</a:t>
            </a:fld>
            <a:endParaRPr lang="en-US" sz="20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5899</TotalTime>
  <Words>1030</Words>
  <Application>Microsoft Office PowerPoint</Application>
  <PresentationFormat>On-screen Show (4:3)</PresentationFormat>
  <Paragraphs>159</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Custom Design</vt:lpstr>
      <vt:lpstr>   </vt:lpstr>
      <vt:lpstr>Course Goal</vt:lpstr>
      <vt:lpstr> Course Development</vt:lpstr>
      <vt:lpstr>Course Design</vt:lpstr>
      <vt:lpstr>Course Materials</vt:lpstr>
      <vt:lpstr>Course Overview: Day 1 </vt:lpstr>
      <vt:lpstr>Course Overview: Day 2</vt:lpstr>
      <vt:lpstr>Course Overview: Day 3</vt:lpstr>
      <vt:lpstr>Course Overview: Day 4</vt:lpstr>
      <vt:lpstr>A Note on Terminology</vt:lpstr>
      <vt:lpstr>Ground Rules</vt:lpstr>
      <vt:lpstr>Time Keeping</vt:lpstr>
      <vt:lpstr>Parking Lot</vt:lpstr>
      <vt:lpstr>Housekeeping</vt:lpstr>
      <vt:lpstr>Icebreaker Activity</vt:lpstr>
    </vt:vector>
  </TitlesOfParts>
  <Company>ITSO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and Introduction to Contact Tracing</dc:title>
  <dc:creator>CDC</dc:creator>
  <cp:lastModifiedBy>Segerlind, Sarah (CDC/OID/NCHHSTP)</cp:lastModifiedBy>
  <cp:revision>373</cp:revision>
  <cp:lastPrinted>2013-04-17T19:58:08Z</cp:lastPrinted>
  <dcterms:created xsi:type="dcterms:W3CDTF">2007-09-04T17:15:28Z</dcterms:created>
  <dcterms:modified xsi:type="dcterms:W3CDTF">2013-07-18T19:53:56Z</dcterms:modified>
</cp:coreProperties>
</file>