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3" r:id="rId1"/>
  </p:sldMasterIdLst>
  <p:notesMasterIdLst>
    <p:notesMasterId r:id="rId8"/>
  </p:notesMasterIdLst>
  <p:sldIdLst>
    <p:sldId id="274" r:id="rId2"/>
    <p:sldId id="275" r:id="rId3"/>
    <p:sldId id="276" r:id="rId4"/>
    <p:sldId id="277" r:id="rId5"/>
    <p:sldId id="278" r:id="rId6"/>
    <p:sldId id="279" r:id="rId7"/>
  </p:sldIdLst>
  <p:sldSz cx="9144000" cy="6858000" type="screen4x3"/>
  <p:notesSz cx="6994525" cy="9280525"/>
  <p:embeddedFontLs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Myriad Web Pro" pitchFamily="34" charset="0"/>
      <p:regular r:id="rId13"/>
      <p:bold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471" autoAdjust="0"/>
  </p:normalViewPr>
  <p:slideViewPr>
    <p:cSldViewPr>
      <p:cViewPr>
        <p:scale>
          <a:sx n="50" d="100"/>
          <a:sy n="50" d="100"/>
        </p:scale>
        <p:origin x="-618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1920" y="-108"/>
      </p:cViewPr>
      <p:guideLst>
        <p:guide orient="horz" pos="2923"/>
        <p:guide pos="22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2400" y="0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05122-B9EF-44B1-8E67-014EB94303DD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08488"/>
            <a:ext cx="5594350" cy="417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5388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2400" y="8815388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65D1B-0DC6-42CE-8930-912C113E9A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83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676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21589-3C78-40E0-838A-6E9F6FEAE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39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86800" y="6400800"/>
            <a:ext cx="457200" cy="38100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759BEC8-9644-45CE-A17C-7E162428B69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224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86800" y="6400800"/>
            <a:ext cx="457200" cy="38100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CFDCED8-4988-4404-B196-B524FEA1FE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68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97" r:id="rId3"/>
    <p:sldLayoutId id="2147483693" r:id="rId4"/>
    <p:sldLayoutId id="2147483694" r:id="rId5"/>
    <p:sldLayoutId id="2147483686" r:id="rId6"/>
    <p:sldLayoutId id="2147483688" r:id="rId7"/>
    <p:sldLayoutId id="2147483689" r:id="rId8"/>
    <p:sldLayoutId id="2147483690" r:id="rId9"/>
    <p:sldLayoutId id="2147483698" r:id="rId10"/>
    <p:sldLayoutId id="2147483699" r:id="rId11"/>
    <p:sldLayoutId id="2147483700" r:id="rId12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std/training" TargetMode="External"/><Relationship Id="rId2" Type="http://schemas.openxmlformats.org/officeDocument/2006/relationships/hyperlink" Target="http://www.nnptc.org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bg1"/>
                </a:solidFill>
              </a:rPr>
              <a:t>Welcome to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“STD 101 in a Box”</a:t>
            </a:r>
          </a:p>
        </p:txBody>
      </p:sp>
      <p:sp>
        <p:nvSpPr>
          <p:cNvPr id="2052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038600"/>
            <a:ext cx="8077200" cy="53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0" dirty="0" smtClean="0">
                <a:solidFill>
                  <a:schemeClr val="bg2"/>
                </a:solidFill>
              </a:rPr>
              <a:t>Developed </a:t>
            </a:r>
            <a:r>
              <a:rPr lang="en-US" sz="2000" b="0" dirty="0">
                <a:solidFill>
                  <a:schemeClr val="bg2"/>
                </a:solidFill>
              </a:rPr>
              <a:t>by Centers for Disease Control and Prevention</a:t>
            </a:r>
          </a:p>
          <a:p>
            <a:pPr>
              <a:lnSpc>
                <a:spcPct val="80000"/>
              </a:lnSpc>
            </a:pPr>
            <a:r>
              <a:rPr lang="en-US" sz="2000" b="0" dirty="0">
                <a:solidFill>
                  <a:schemeClr val="bg2"/>
                </a:solidFill>
              </a:rPr>
              <a:t>National Center for HIV/AIDS, Viral Hepatitis, STD, and TB Prevention</a:t>
            </a:r>
          </a:p>
          <a:p>
            <a:pPr>
              <a:lnSpc>
                <a:spcPct val="80000"/>
              </a:lnSpc>
            </a:pPr>
            <a:r>
              <a:rPr lang="en-US" sz="2000" b="0" dirty="0">
                <a:solidFill>
                  <a:schemeClr val="bg2"/>
                </a:solidFill>
              </a:rPr>
              <a:t>Division of STD Prevention </a:t>
            </a:r>
          </a:p>
          <a:p>
            <a:pPr>
              <a:lnSpc>
                <a:spcPct val="80000"/>
              </a:lnSpc>
            </a:pPr>
            <a:r>
              <a:rPr lang="en-US" sz="2000" b="0" dirty="0">
                <a:solidFill>
                  <a:schemeClr val="bg2"/>
                </a:solidFill>
              </a:rPr>
              <a:t>Program Development </a:t>
            </a:r>
            <a:r>
              <a:rPr lang="en-US" sz="2000" b="0" dirty="0" smtClean="0">
                <a:solidFill>
                  <a:schemeClr val="bg2"/>
                </a:solidFill>
              </a:rPr>
              <a:t>and </a:t>
            </a:r>
            <a:r>
              <a:rPr lang="en-US" sz="2000" b="0" dirty="0">
                <a:solidFill>
                  <a:schemeClr val="bg2"/>
                </a:solidFill>
              </a:rPr>
              <a:t>Quality Improvement Branch</a:t>
            </a:r>
          </a:p>
          <a:p>
            <a:pPr>
              <a:lnSpc>
                <a:spcPct val="80000"/>
              </a:lnSpc>
            </a:pPr>
            <a:r>
              <a:rPr lang="en-US" sz="2000" b="0" dirty="0">
                <a:solidFill>
                  <a:schemeClr val="bg2"/>
                </a:solidFill>
              </a:rPr>
              <a:t>Guidelines and Training </a:t>
            </a:r>
            <a:r>
              <a:rPr lang="en-US" sz="2000" b="0" dirty="0" smtClean="0">
                <a:solidFill>
                  <a:schemeClr val="bg2"/>
                </a:solidFill>
              </a:rPr>
              <a:t>Unit</a:t>
            </a:r>
          </a:p>
          <a:p>
            <a:pPr>
              <a:lnSpc>
                <a:spcPct val="80000"/>
              </a:lnSpc>
            </a:pPr>
            <a:r>
              <a:rPr lang="en-US" b="0" dirty="0"/>
              <a:t>f</a:t>
            </a:r>
            <a:r>
              <a:rPr lang="en-US" b="0" dirty="0" smtClean="0"/>
              <a:t>or STD 101</a:t>
            </a:r>
          </a:p>
          <a:p>
            <a:pPr>
              <a:lnSpc>
                <a:spcPct val="80000"/>
              </a:lnSpc>
            </a:pPr>
            <a:r>
              <a:rPr lang="en-US" sz="2000" b="0" dirty="0" smtClean="0">
                <a:solidFill>
                  <a:schemeClr val="bg2"/>
                </a:solidFill>
              </a:rPr>
              <a:t>March 12, 2012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National Center for HIV/AIDS, Viral Hepatitis, STD, and TB Prevention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Division of STD Prevention</a:t>
            </a:r>
          </a:p>
        </p:txBody>
      </p:sp>
      <p:sp>
        <p:nvSpPr>
          <p:cNvPr id="205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467600" y="6248400"/>
            <a:ext cx="16764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A40F69-C5E9-4E60-B80E-33DCD158E1E4}" type="slidenum">
              <a:rPr lang="en-US" sz="1400" b="0" u="none"/>
              <a:pPr eaLnBrk="1" hangingPunct="1"/>
              <a:t>1</a:t>
            </a:fld>
            <a:endParaRPr lang="en-US" sz="1400" b="0" u="none"/>
          </a:p>
        </p:txBody>
      </p:sp>
    </p:spTree>
    <p:extLst>
      <p:ext uri="{BB962C8B-B14F-4D97-AF65-F5344CB8AC3E}">
        <p14:creationId xmlns:p14="http://schemas.microsoft.com/office/powerpoint/2010/main" val="290704883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000"/>
              </a:lnSpc>
            </a:pPr>
            <a:r>
              <a:rPr lang="en-US" sz="3600" b="1" dirty="0">
                <a:solidFill>
                  <a:schemeClr val="bg1"/>
                </a:solidFill>
              </a:rPr>
              <a:t>Learning Objectives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Clr>
                <a:schemeClr val="bg1"/>
              </a:buClr>
              <a:buSzPct val="70000"/>
              <a:buNone/>
            </a:pPr>
            <a:r>
              <a:rPr lang="en-US" sz="3000" b="1" dirty="0">
                <a:solidFill>
                  <a:schemeClr val="bg2"/>
                </a:solidFill>
              </a:rPr>
              <a:t>By the completion of this curriculum the participants will be able to: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3000" b="1" dirty="0" smtClean="0">
                <a:solidFill>
                  <a:schemeClr val="bg2"/>
                </a:solidFill>
                <a:latin typeface="Myriad Web Pro (Body)"/>
                <a:cs typeface="Times New Roman" pitchFamily="18" charset="0"/>
              </a:rPr>
              <a:t>List common STDs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3000" b="1" dirty="0" smtClean="0">
                <a:solidFill>
                  <a:schemeClr val="bg2"/>
                </a:solidFill>
                <a:latin typeface="Myriad Web Pro (Body)"/>
              </a:rPr>
              <a:t>Identify areas in the US with high STD morbidity</a:t>
            </a:r>
            <a:endParaRPr lang="en-US" sz="3000" b="1" dirty="0">
              <a:solidFill>
                <a:schemeClr val="bg2"/>
              </a:solidFill>
              <a:latin typeface="Myriad Web Pro (Body)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3000" b="1" dirty="0" smtClean="0">
                <a:solidFill>
                  <a:schemeClr val="bg2"/>
                </a:solidFill>
                <a:latin typeface="Myriad Web Pro (Body)"/>
              </a:rPr>
              <a:t>Identify populations with increased STD morbidity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3000" b="1" dirty="0" smtClean="0">
                <a:solidFill>
                  <a:schemeClr val="bg2"/>
                </a:solidFill>
                <a:latin typeface="Myriad Web Pro (Body)"/>
                <a:cs typeface="Times New Roman" pitchFamily="18" charset="0"/>
              </a:rPr>
              <a:t>Describe the importance of screening for and early detection of STDs</a:t>
            </a:r>
          </a:p>
        </p:txBody>
      </p:sp>
    </p:spTree>
    <p:extLst>
      <p:ext uri="{BB962C8B-B14F-4D97-AF65-F5344CB8AC3E}">
        <p14:creationId xmlns:p14="http://schemas.microsoft.com/office/powerpoint/2010/main" val="3344716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000"/>
              </a:lnSpc>
            </a:pPr>
            <a:r>
              <a:rPr lang="en-US" sz="3600" b="1" dirty="0">
                <a:solidFill>
                  <a:schemeClr val="bg1"/>
                </a:solidFill>
              </a:rPr>
              <a:t>Learning Objectives (continued)</a:t>
            </a:r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153400" cy="4572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+mj-lt"/>
              <a:buAutoNum type="arabicPeriod" startAt="5"/>
            </a:pPr>
            <a:r>
              <a:rPr lang="en-US" sz="3000" b="1" dirty="0">
                <a:solidFill>
                  <a:schemeClr val="bg2"/>
                </a:solidFill>
                <a:latin typeface="Myriad Web Pro (Body)"/>
                <a:cs typeface="Times New Roman" pitchFamily="18" charset="0"/>
              </a:rPr>
              <a:t>Describe the connection between STDs and other conditions such as HIV, TB, and substance abuse</a:t>
            </a:r>
          </a:p>
          <a:p>
            <a:pPr marL="609600" indent="-609600">
              <a:lnSpc>
                <a:spcPct val="90000"/>
              </a:lnSpc>
              <a:buFont typeface="+mj-lt"/>
              <a:buAutoNum type="arabicPeriod" startAt="5"/>
            </a:pPr>
            <a:r>
              <a:rPr lang="en-US" sz="3000" b="1" dirty="0">
                <a:solidFill>
                  <a:schemeClr val="bg2"/>
                </a:solidFill>
                <a:latin typeface="Myriad Web Pro (Body)"/>
                <a:cs typeface="Times New Roman" pitchFamily="18" charset="0"/>
              </a:rPr>
              <a:t>Describe current STD behavioral interventions</a:t>
            </a:r>
          </a:p>
          <a:p>
            <a:pPr marL="609600" indent="-609600">
              <a:lnSpc>
                <a:spcPct val="90000"/>
              </a:lnSpc>
              <a:buFont typeface="+mj-lt"/>
              <a:buAutoNum type="arabicPeriod" startAt="5"/>
            </a:pPr>
            <a:r>
              <a:rPr lang="en-US" sz="3000" b="1" dirty="0">
                <a:solidFill>
                  <a:schemeClr val="bg2"/>
                </a:solidFill>
                <a:latin typeface="Myriad Web Pro (Body)"/>
                <a:cs typeface="Times New Roman" pitchFamily="18" charset="0"/>
              </a:rPr>
              <a:t>Identify populations in the U.S. with high and increasing STD morbidity</a:t>
            </a:r>
          </a:p>
          <a:p>
            <a:pPr marL="609600" indent="-609600">
              <a:lnSpc>
                <a:spcPct val="90000"/>
              </a:lnSpc>
              <a:buFont typeface="+mj-lt"/>
              <a:buAutoNum type="arabicPeriod" startAt="5"/>
            </a:pPr>
            <a:r>
              <a:rPr lang="en-US" sz="3000" b="1" dirty="0">
                <a:solidFill>
                  <a:schemeClr val="bg2"/>
                </a:solidFill>
                <a:latin typeface="Myriad Web Pro (Body)"/>
                <a:cs typeface="Times New Roman" pitchFamily="18" charset="0"/>
              </a:rPr>
              <a:t>Describe the STD prevention program at </a:t>
            </a:r>
            <a:r>
              <a:rPr lang="en-US" sz="3000" b="1" dirty="0" smtClean="0">
                <a:solidFill>
                  <a:schemeClr val="bg2"/>
                </a:solidFill>
                <a:latin typeface="Myriad Web Pro (Body)"/>
                <a:cs typeface="Times New Roman" pitchFamily="18" charset="0"/>
              </a:rPr>
              <a:t> state and local </a:t>
            </a:r>
            <a:r>
              <a:rPr lang="en-US" sz="3000" b="1" dirty="0">
                <a:solidFill>
                  <a:schemeClr val="bg2"/>
                </a:solidFill>
                <a:latin typeface="Myriad Web Pro (Body)"/>
                <a:cs typeface="Times New Roman" pitchFamily="18" charset="0"/>
              </a:rPr>
              <a:t>levels</a:t>
            </a:r>
          </a:p>
        </p:txBody>
      </p:sp>
    </p:spTree>
    <p:extLst>
      <p:ext uri="{BB962C8B-B14F-4D97-AF65-F5344CB8AC3E}">
        <p14:creationId xmlns:p14="http://schemas.microsoft.com/office/powerpoint/2010/main" val="250478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bg1"/>
                </a:solidFill>
                <a:latin typeface="Myriad Web Pro (Headings)"/>
              </a:rPr>
              <a:t>Agenda</a:t>
            </a:r>
          </a:p>
        </p:txBody>
      </p:sp>
      <p:sp>
        <p:nvSpPr>
          <p:cNvPr id="512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24800" cy="5029200"/>
          </a:xfrm>
        </p:spPr>
        <p:txBody>
          <a:bodyPr/>
          <a:lstStyle/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400" b="1" dirty="0">
                <a:solidFill>
                  <a:schemeClr val="bg2"/>
                </a:solidFill>
              </a:rPr>
              <a:t>Introductions and Welcome</a:t>
            </a: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400" b="1" dirty="0">
                <a:solidFill>
                  <a:schemeClr val="bg2"/>
                </a:solidFill>
              </a:rPr>
              <a:t>Common STDs</a:t>
            </a: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bg2"/>
                </a:solidFill>
              </a:rPr>
              <a:t>Current </a:t>
            </a:r>
            <a:r>
              <a:rPr lang="en-US" sz="2400" b="1" dirty="0">
                <a:solidFill>
                  <a:schemeClr val="bg2"/>
                </a:solidFill>
              </a:rPr>
              <a:t>Epidemiology of Selected STDs</a:t>
            </a: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400" b="1" dirty="0">
                <a:solidFill>
                  <a:schemeClr val="bg2"/>
                </a:solidFill>
              </a:rPr>
              <a:t>“Sex in the City, An Inside View” activity</a:t>
            </a: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400" b="1" dirty="0">
                <a:solidFill>
                  <a:schemeClr val="bg2"/>
                </a:solidFill>
              </a:rPr>
              <a:t>Behavioral Interventions for STD Prevention</a:t>
            </a: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bg2"/>
                </a:solidFill>
              </a:rPr>
              <a:t>State </a:t>
            </a:r>
            <a:r>
              <a:rPr lang="en-US" sz="2400" b="1" dirty="0">
                <a:solidFill>
                  <a:schemeClr val="bg2"/>
                </a:solidFill>
              </a:rPr>
              <a:t>and Local STD Prevention Programs</a:t>
            </a: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400" b="1" dirty="0">
                <a:solidFill>
                  <a:schemeClr val="bg2"/>
                </a:solidFill>
              </a:rPr>
              <a:t>Conclusion and Evaluation</a:t>
            </a:r>
          </a:p>
        </p:txBody>
      </p:sp>
    </p:spTree>
    <p:extLst>
      <p:ext uri="{BB962C8B-B14F-4D97-AF65-F5344CB8AC3E}">
        <p14:creationId xmlns:p14="http://schemas.microsoft.com/office/powerpoint/2010/main" val="2612164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8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534400" cy="1524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bg1"/>
                </a:solidFill>
                <a:latin typeface="Myriad Web Pro (Headings)"/>
              </a:rPr>
              <a:t>Acknowledgements – This Course Was Made Possible by Contributions From the Following Organizations . . </a:t>
            </a:r>
            <a:r>
              <a:rPr lang="en-US" sz="3600" dirty="0" smtClean="0"/>
              <a:t>.</a:t>
            </a:r>
          </a:p>
        </p:txBody>
      </p:sp>
      <p:sp>
        <p:nvSpPr>
          <p:cNvPr id="6148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33400" y="2590800"/>
            <a:ext cx="7924800" cy="3505200"/>
          </a:xfrm>
        </p:spPr>
        <p:txBody>
          <a:bodyPr/>
          <a:lstStyle/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400" b="1" dirty="0">
                <a:solidFill>
                  <a:schemeClr val="bg2"/>
                </a:solidFill>
              </a:rPr>
              <a:t>National Network of STD/HIV Prevention Training Centers (NNPTC)</a:t>
            </a: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400" b="1" dirty="0">
                <a:solidFill>
                  <a:schemeClr val="bg2"/>
                </a:solidFill>
              </a:rPr>
              <a:t>National Coalition of STD Directors (NCSD)</a:t>
            </a:r>
          </a:p>
          <a:p>
            <a:pPr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400" b="1" dirty="0">
                <a:solidFill>
                  <a:schemeClr val="bg2"/>
                </a:solidFill>
              </a:rPr>
              <a:t>Centers for Disease Control and Prevention (CDC), National Center for HIV/AIDS, Viral Hepatitis, STD, and TB Prevention, Division of STD Prevention, and Program Development &amp; Quality Improvement Branch</a:t>
            </a:r>
          </a:p>
        </p:txBody>
      </p:sp>
    </p:spTree>
    <p:extLst>
      <p:ext uri="{BB962C8B-B14F-4D97-AF65-F5344CB8AC3E}">
        <p14:creationId xmlns:p14="http://schemas.microsoft.com/office/powerpoint/2010/main" val="455081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8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bg1"/>
                </a:solidFill>
                <a:latin typeface="Myriad Web Pro (Headings)"/>
              </a:rPr>
              <a:t>For Additional Training Opportunities in STD/HIV Prevention. . . </a:t>
            </a:r>
          </a:p>
        </p:txBody>
      </p:sp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685800" y="1594358"/>
            <a:ext cx="73152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3600" dirty="0" smtClean="0">
              <a:solidFill>
                <a:schemeClr val="bg2"/>
              </a:solidFill>
              <a:latin typeface="+mn-lt"/>
              <a:hlinkClick r:id="rId2"/>
            </a:endParaRPr>
          </a:p>
          <a:p>
            <a:pPr marL="400050" indent="-400050" eaLnBrk="1" hangingPunct="1"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800" u="none" dirty="0" smtClean="0">
                <a:solidFill>
                  <a:schemeClr val="bg2"/>
                </a:solidFill>
              </a:rPr>
              <a:t>National Network of STD/HIV Prevention Training Centers</a:t>
            </a:r>
          </a:p>
          <a:p>
            <a:pPr marL="800100" lvl="1" indent="-342900" eaLnBrk="1" hangingPunct="1">
              <a:buClr>
                <a:schemeClr val="bg1"/>
              </a:buClr>
              <a:buSzPct val="70000"/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hlinkClick r:id="rId2"/>
              </a:rPr>
              <a:t>www.nnptc.org</a:t>
            </a:r>
            <a:endParaRPr lang="en-US" dirty="0">
              <a:solidFill>
                <a:schemeClr val="bg2"/>
              </a:solidFill>
            </a:endParaRPr>
          </a:p>
          <a:p>
            <a:pPr marL="400050" indent="-400050" eaLnBrk="1" hangingPunct="1">
              <a:buClr>
                <a:schemeClr val="bg1"/>
              </a:buClr>
              <a:buSzPct val="70000"/>
              <a:buFont typeface="Wingdings" pitchFamily="2" charset="2"/>
              <a:buChar char="q"/>
            </a:pPr>
            <a:r>
              <a:rPr lang="en-US" sz="2800" u="none" dirty="0" smtClean="0">
                <a:solidFill>
                  <a:schemeClr val="bg2"/>
                </a:solidFill>
              </a:rPr>
              <a:t>Division of STD Prevention Training</a:t>
            </a:r>
          </a:p>
          <a:p>
            <a:pPr marL="800100" lvl="1" indent="-342900" eaLnBrk="1" hangingPunct="1">
              <a:buClr>
                <a:schemeClr val="bg1"/>
              </a:buClr>
              <a:buSzPct val="70000"/>
              <a:buFont typeface="Wingdings" pitchFamily="2" charset="2"/>
              <a:buChar char="§"/>
            </a:pPr>
            <a:r>
              <a:rPr lang="en-US" dirty="0" smtClean="0">
                <a:hlinkClick r:id="rId3"/>
              </a:rPr>
              <a:t>www.cdc.gov/std/training</a:t>
            </a:r>
            <a:r>
              <a:rPr lang="en-US" dirty="0" smtClean="0"/>
              <a:t> </a:t>
            </a:r>
            <a:endParaRPr lang="en-US" sz="2800" dirty="0">
              <a:solidFill>
                <a:schemeClr val="bg1"/>
              </a:solidFill>
            </a:endParaRPr>
          </a:p>
          <a:p>
            <a:pPr algn="ctr" eaLnBrk="1" hangingPunct="1"/>
            <a:endParaRPr lang="en-US" sz="36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7175" name="Picture 30" descr="National Network of STD HIV Prevention Training Cent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88238"/>
            <a:ext cx="2159000" cy="125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94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HHSTP_PPT_dark(">
  <a:themeElements>
    <a:clrScheme name="NCHHSTP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00C6D7"/>
      </a:accent1>
      <a:accent2>
        <a:srgbClr val="6F2C3E"/>
      </a:accent2>
      <a:accent3>
        <a:srgbClr val="8E258D"/>
      </a:accent3>
      <a:accent4>
        <a:srgbClr val="AA272F"/>
      </a:accent4>
      <a:accent5>
        <a:srgbClr val="EC7A08"/>
      </a:accent5>
      <a:accent6>
        <a:srgbClr val="7F7F7F"/>
      </a:accent6>
      <a:hlink>
        <a:srgbClr val="FFC000"/>
      </a:hlink>
      <a:folHlink>
        <a:srgbClr val="002060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</TotalTime>
  <Words>284</Words>
  <Application>Microsoft Office PowerPoint</Application>
  <PresentationFormat>On-screen Show (4:3)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Wingdings</vt:lpstr>
      <vt:lpstr>Calibri</vt:lpstr>
      <vt:lpstr>Myriad Web Pro</vt:lpstr>
      <vt:lpstr>Myriad Web Pro (Headings)</vt:lpstr>
      <vt:lpstr>Times New Roman</vt:lpstr>
      <vt:lpstr>Myriad Web Pro (Body)</vt:lpstr>
      <vt:lpstr>Courier New</vt:lpstr>
      <vt:lpstr>NCHHSTP_PPT_dark(</vt:lpstr>
      <vt:lpstr>Welcome to  “STD 101 in a Box”</vt:lpstr>
      <vt:lpstr>Learning Objectives</vt:lpstr>
      <vt:lpstr>Learning Objectives (continued)</vt:lpstr>
      <vt:lpstr>Agenda</vt:lpstr>
      <vt:lpstr>Acknowledgements – This Course Was Made Possible by Contributions From the Following Organizations . . .</vt:lpstr>
      <vt:lpstr>For Additional Training Opportunities in STD/HIV Prevention. . . </vt:lpstr>
    </vt:vector>
  </TitlesOfParts>
  <Company>CDC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Haecker, Suzanne</cp:lastModifiedBy>
  <cp:revision>39</cp:revision>
  <dcterms:created xsi:type="dcterms:W3CDTF">2010-12-06T17:56:06Z</dcterms:created>
  <dcterms:modified xsi:type="dcterms:W3CDTF">2012-04-23T18:56:08Z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