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16"/>
  </p:notesMasterIdLst>
  <p:sldIdLst>
    <p:sldId id="256" r:id="rId2"/>
    <p:sldId id="279" r:id="rId3"/>
    <p:sldId id="265" r:id="rId4"/>
    <p:sldId id="266" r:id="rId5"/>
    <p:sldId id="267" r:id="rId6"/>
    <p:sldId id="280" r:id="rId7"/>
    <p:sldId id="281" r:id="rId8"/>
    <p:sldId id="271" r:id="rId9"/>
    <p:sldId id="273" r:id="rId10"/>
    <p:sldId id="274" r:id="rId11"/>
    <p:sldId id="275" r:id="rId12"/>
    <p:sldId id="277" r:id="rId13"/>
    <p:sldId id="278" r:id="rId14"/>
    <p:sldId id="276" r:id="rId15"/>
  </p:sldIdLst>
  <p:sldSz cx="9144000" cy="6858000" type="screen4x3"/>
  <p:notesSz cx="6994525" cy="9280525"/>
  <p:embeddedFontLst>
    <p:embeddedFont>
      <p:font typeface="Myriad Web Pro" pitchFamily="34" charset="0"/>
      <p:regular r:id="rId17"/>
      <p:bold r:id="rId18"/>
      <p:italic r:id="rId19"/>
    </p:embeddedFont>
    <p:embeddedFont>
      <p:font typeface="Calibri" pitchFamily="34" charset="0"/>
      <p:regular r:id="rId20"/>
      <p:bold r:id="rId21"/>
      <p:italic r:id="rId22"/>
      <p:boldItalic r:id="rId23"/>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98" autoAdjust="0"/>
    <p:restoredTop sz="90265" autoAdjust="0"/>
  </p:normalViewPr>
  <p:slideViewPr>
    <p:cSldViewPr>
      <p:cViewPr>
        <p:scale>
          <a:sx n="66" d="100"/>
          <a:sy n="66" d="100"/>
        </p:scale>
        <p:origin x="-1128"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7" d="100"/>
          <a:sy n="67" d="100"/>
        </p:scale>
        <p:origin x="-1920" y="-108"/>
      </p:cViewPr>
      <p:guideLst>
        <p:guide orient="horz" pos="2923"/>
        <p:guide pos="220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026FF1E-668E-456F-B1E3-D3CAF552E4F8}" type="datetimeFigureOut">
              <a:rPr lang="en-US"/>
              <a:pPr>
                <a:defRPr/>
              </a:pPr>
              <a:t>4/24/2012</a:t>
            </a:fld>
            <a:endParaRPr lang="en-US"/>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4E040E5-AEF4-45A2-B35D-BFCE01675FA9}" type="slidenum">
              <a:rPr lang="en-US"/>
              <a:pPr>
                <a:defRPr/>
              </a:pPr>
              <a:t>‹#›</a:t>
            </a:fld>
            <a:endParaRPr lang="en-US"/>
          </a:p>
        </p:txBody>
      </p:sp>
    </p:spTree>
    <p:extLst>
      <p:ext uri="{BB962C8B-B14F-4D97-AF65-F5344CB8AC3E}">
        <p14:creationId xmlns:p14="http://schemas.microsoft.com/office/powerpoint/2010/main" val="3807503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n-US" b="1" dirty="0" smtClean="0"/>
              <a:t>2010 IPS Assessment:</a:t>
            </a:r>
          </a:p>
          <a:p>
            <a:pPr eaLnBrk="1" fontAlgn="auto" hangingPunct="1">
              <a:spcBef>
                <a:spcPts val="0"/>
              </a:spcBef>
              <a:spcAft>
                <a:spcPts val="0"/>
              </a:spcAft>
              <a:defRPr/>
            </a:pPr>
            <a:endParaRPr lang="en-US" b="1" dirty="0" smtClean="0"/>
          </a:p>
          <a:p>
            <a:pPr eaLnBrk="1" fontAlgn="auto" hangingPunct="1">
              <a:spcBef>
                <a:spcPts val="0"/>
              </a:spcBef>
              <a:spcAft>
                <a:spcPts val="0"/>
              </a:spcAft>
              <a:defRPr/>
            </a:pPr>
            <a:r>
              <a:rPr lang="en-US" b="1" dirty="0" smtClean="0"/>
              <a:t>Are internet partner services available for all STD patients and their partners?  </a:t>
            </a:r>
            <a:endParaRPr lang="en-US" dirty="0" smtClean="0"/>
          </a:p>
          <a:p>
            <a:pPr eaLnBrk="1" fontAlgn="auto" hangingPunct="1">
              <a:spcBef>
                <a:spcPts val="0"/>
              </a:spcBef>
              <a:spcAft>
                <a:spcPts val="0"/>
              </a:spcAft>
              <a:defRPr/>
            </a:pPr>
            <a:r>
              <a:rPr lang="en-US" dirty="0" smtClean="0"/>
              <a:t>Of 59 respondents, 44 (75%) answered YES, they do offer IPS, and 15 (25%) responded NO, they do NOT currently offer IPS.  Respondents answering no are:  DE, HI, IA, IN,   MS, MT, NJ, OK, SD, TN, UT, VI, WI, WV, and WY.  Two of these jurisdictions (NJ, TN) reported more than 100 P&amp;S syphilis cases in 2008 but the others could be considered low morbidity jurisdictions with limited and shrinking resources.  DSTDP recognizes the important role of the internet in disease transmission in both urban and rural areas and the need for technical support to develop protocols and implement IPS for these areas.</a:t>
            </a:r>
          </a:p>
          <a:p>
            <a:pPr eaLnBrk="1" fontAlgn="auto" hangingPunct="1">
              <a:spcBef>
                <a:spcPts val="0"/>
              </a:spcBef>
              <a:spcAft>
                <a:spcPts val="0"/>
              </a:spcAft>
              <a:defRPr/>
            </a:pPr>
            <a:endParaRPr lang="en-US" dirty="0" smtClean="0"/>
          </a:p>
          <a:p>
            <a:pPr lvl="1" eaLnBrk="1" fontAlgn="auto" hangingPunct="1">
              <a:spcBef>
                <a:spcPts val="0"/>
              </a:spcBef>
              <a:spcAft>
                <a:spcPts val="0"/>
              </a:spcAft>
              <a:defRPr/>
            </a:pPr>
            <a:r>
              <a:rPr lang="en-US" b="1" dirty="0" smtClean="0"/>
              <a:t>If YES, how is IPS offered?</a:t>
            </a:r>
            <a:endParaRPr lang="en-US" sz="1100" dirty="0" smtClean="0"/>
          </a:p>
          <a:p>
            <a:pPr eaLnBrk="1" fontAlgn="auto" hangingPunct="1">
              <a:spcBef>
                <a:spcPts val="0"/>
              </a:spcBef>
              <a:spcAft>
                <a:spcPts val="0"/>
              </a:spcAft>
              <a:defRPr/>
            </a:pPr>
            <a:r>
              <a:rPr lang="en-US" b="1" dirty="0" smtClean="0"/>
              <a:t> </a:t>
            </a:r>
            <a:endParaRPr lang="en-US" sz="1100" dirty="0" smtClean="0"/>
          </a:p>
          <a:p>
            <a:pPr lvl="2" eaLnBrk="1" fontAlgn="auto" hangingPunct="1">
              <a:spcBef>
                <a:spcPts val="0"/>
              </a:spcBef>
              <a:spcAft>
                <a:spcPts val="0"/>
              </a:spcAft>
              <a:defRPr/>
            </a:pPr>
            <a:r>
              <a:rPr lang="en-US" b="1" dirty="0" smtClean="0"/>
              <a:t>  Health department DIS staff have access to internet sites and can directly contact</a:t>
            </a:r>
            <a:r>
              <a:rPr lang="en-US" dirty="0" smtClean="0"/>
              <a:t> ­­_____</a:t>
            </a:r>
            <a:endParaRPr lang="en-US" sz="1100" dirty="0" smtClean="0"/>
          </a:p>
          <a:p>
            <a:pPr eaLnBrk="1" fontAlgn="auto" hangingPunct="1">
              <a:spcBef>
                <a:spcPts val="0"/>
              </a:spcBef>
              <a:spcAft>
                <a:spcPts val="0"/>
              </a:spcAft>
              <a:defRPr/>
            </a:pPr>
            <a:r>
              <a:rPr lang="en-US" dirty="0" smtClean="0"/>
              <a:t>Of the 44 project areas that said they offer IPS:</a:t>
            </a:r>
            <a:endParaRPr lang="en-US" sz="1100" dirty="0" smtClean="0"/>
          </a:p>
          <a:p>
            <a:pPr eaLnBrk="1" fontAlgn="auto" hangingPunct="1">
              <a:spcBef>
                <a:spcPts val="0"/>
              </a:spcBef>
              <a:spcAft>
                <a:spcPts val="0"/>
              </a:spcAft>
              <a:defRPr/>
            </a:pPr>
            <a:r>
              <a:rPr lang="en-US" dirty="0" smtClean="0"/>
              <a:t>30 respondents said DIS staff have access to internet sites</a:t>
            </a:r>
            <a:endParaRPr lang="en-US" sz="1100" dirty="0" smtClean="0"/>
          </a:p>
          <a:p>
            <a:pPr eaLnBrk="1" fontAlgn="auto" hangingPunct="1">
              <a:spcBef>
                <a:spcPts val="0"/>
              </a:spcBef>
              <a:spcAft>
                <a:spcPts val="0"/>
              </a:spcAft>
              <a:defRPr/>
            </a:pPr>
            <a:r>
              <a:rPr lang="en-US" dirty="0" smtClean="0"/>
              <a:t>13 respondents said no, DIS do not have access to internet sites</a:t>
            </a:r>
            <a:endParaRPr lang="en-US" sz="1100" dirty="0" smtClean="0"/>
          </a:p>
          <a:p>
            <a:pPr eaLnBrk="1" fontAlgn="auto" hangingPunct="1">
              <a:spcBef>
                <a:spcPts val="0"/>
              </a:spcBef>
              <a:spcAft>
                <a:spcPts val="0"/>
              </a:spcAft>
              <a:defRPr/>
            </a:pPr>
            <a:r>
              <a:rPr lang="en-US" dirty="0" smtClean="0"/>
              <a:t>1 project area did not respond</a:t>
            </a:r>
            <a:endParaRPr lang="en-US" sz="1100" dirty="0" smtClean="0"/>
          </a:p>
          <a:p>
            <a:pPr eaLnBrk="1" fontAlgn="auto" hangingPunct="1">
              <a:spcBef>
                <a:spcPts val="0"/>
              </a:spcBef>
              <a:spcAft>
                <a:spcPts val="0"/>
              </a:spcAft>
              <a:defRPr/>
            </a:pPr>
            <a:r>
              <a:rPr lang="en-US" b="1" dirty="0" smtClean="0"/>
              <a:t> </a:t>
            </a:r>
            <a:endParaRPr lang="en-US" sz="1100" dirty="0" smtClean="0"/>
          </a:p>
          <a:p>
            <a:pPr lvl="2" eaLnBrk="1" fontAlgn="auto" hangingPunct="1">
              <a:spcBef>
                <a:spcPts val="0"/>
              </a:spcBef>
              <a:spcAft>
                <a:spcPts val="0"/>
              </a:spcAft>
              <a:defRPr/>
            </a:pPr>
            <a:r>
              <a:rPr lang="en-US" b="1" dirty="0" smtClean="0"/>
              <a:t>  Internet PS is coordinated through lead HD-based DIS staff with expertise in IPS; these lead staff access the internet and conduct IPS</a:t>
            </a:r>
            <a:r>
              <a:rPr lang="en-US" dirty="0" smtClean="0"/>
              <a:t>_____</a:t>
            </a:r>
            <a:endParaRPr lang="en-US" sz="1100" dirty="0" smtClean="0"/>
          </a:p>
          <a:p>
            <a:pPr eaLnBrk="1" fontAlgn="auto" hangingPunct="1">
              <a:spcBef>
                <a:spcPts val="0"/>
              </a:spcBef>
              <a:spcAft>
                <a:spcPts val="0"/>
              </a:spcAft>
              <a:defRPr/>
            </a:pPr>
            <a:r>
              <a:rPr lang="en-US" dirty="0" smtClean="0"/>
              <a:t>Of the 44 project areas that said they offer IPS:</a:t>
            </a:r>
            <a:endParaRPr lang="en-US" sz="1100" dirty="0" smtClean="0"/>
          </a:p>
          <a:p>
            <a:pPr eaLnBrk="1" fontAlgn="auto" hangingPunct="1">
              <a:spcBef>
                <a:spcPts val="0"/>
              </a:spcBef>
              <a:spcAft>
                <a:spcPts val="0"/>
              </a:spcAft>
              <a:defRPr/>
            </a:pPr>
            <a:r>
              <a:rPr lang="en-US" dirty="0" smtClean="0"/>
              <a:t>33 respondents said that a Lead DIS coordinated IPN</a:t>
            </a:r>
            <a:endParaRPr lang="en-US" sz="1100" dirty="0" smtClean="0"/>
          </a:p>
          <a:p>
            <a:pPr eaLnBrk="1" fontAlgn="auto" hangingPunct="1">
              <a:spcBef>
                <a:spcPts val="0"/>
              </a:spcBef>
              <a:spcAft>
                <a:spcPts val="0"/>
              </a:spcAft>
              <a:defRPr/>
            </a:pPr>
            <a:r>
              <a:rPr lang="en-US" dirty="0" smtClean="0"/>
              <a:t>11 respondents said a Lead DIS did not coordinate IPN </a:t>
            </a:r>
            <a:endParaRPr lang="en-US" sz="1100" dirty="0" smtClean="0"/>
          </a:p>
          <a:p>
            <a:pPr eaLnBrk="1" fontAlgn="auto" hangingPunct="1">
              <a:spcBef>
                <a:spcPts val="0"/>
              </a:spcBef>
              <a:spcAft>
                <a:spcPts val="0"/>
              </a:spcAft>
              <a:defRPr/>
            </a:pPr>
            <a:r>
              <a:rPr lang="en-US" dirty="0" smtClean="0"/>
              <a:t> </a:t>
            </a:r>
            <a:endParaRPr lang="en-US" sz="1100" dirty="0" smtClean="0"/>
          </a:p>
          <a:p>
            <a:pPr lvl="2" eaLnBrk="1" fontAlgn="auto" hangingPunct="1">
              <a:spcBef>
                <a:spcPts val="0"/>
              </a:spcBef>
              <a:spcAft>
                <a:spcPts val="0"/>
              </a:spcAft>
              <a:defRPr/>
            </a:pPr>
            <a:r>
              <a:rPr lang="en-US" b="1" dirty="0" smtClean="0"/>
              <a:t>  IPS is offered through a partnership with and outside agency</a:t>
            </a:r>
            <a:r>
              <a:rPr lang="en-US" dirty="0" smtClean="0"/>
              <a:t>  _____          </a:t>
            </a:r>
            <a:endParaRPr lang="en-US" sz="1100" dirty="0" smtClean="0"/>
          </a:p>
          <a:p>
            <a:pPr eaLnBrk="1" fontAlgn="auto" hangingPunct="1">
              <a:spcBef>
                <a:spcPts val="0"/>
              </a:spcBef>
              <a:spcAft>
                <a:spcPts val="0"/>
              </a:spcAft>
              <a:defRPr/>
            </a:pPr>
            <a:r>
              <a:rPr lang="en-US" dirty="0" smtClean="0"/>
              <a:t>  Of the 44 project areas that said they offer IPS:</a:t>
            </a:r>
            <a:endParaRPr lang="en-US" sz="1100" dirty="0" smtClean="0"/>
          </a:p>
          <a:p>
            <a:pPr eaLnBrk="1" fontAlgn="auto" hangingPunct="1">
              <a:spcBef>
                <a:spcPts val="0"/>
              </a:spcBef>
              <a:spcAft>
                <a:spcPts val="0"/>
              </a:spcAft>
              <a:defRPr/>
            </a:pPr>
            <a:r>
              <a:rPr lang="en-US" dirty="0" smtClean="0"/>
              <a:t>9 respondents said that IPN is offered through an outside agency</a:t>
            </a:r>
            <a:endParaRPr lang="en-US" sz="1100" dirty="0" smtClean="0"/>
          </a:p>
          <a:p>
            <a:pPr eaLnBrk="1" fontAlgn="auto" hangingPunct="1">
              <a:spcBef>
                <a:spcPts val="0"/>
              </a:spcBef>
              <a:spcAft>
                <a:spcPts val="0"/>
              </a:spcAft>
              <a:defRPr/>
            </a:pPr>
            <a:r>
              <a:rPr lang="en-US" dirty="0" smtClean="0"/>
              <a:t>35 respondents said IPN is not offered through an outside agency</a:t>
            </a:r>
            <a:endParaRPr lang="en-US" sz="1100" dirty="0" smtClean="0"/>
          </a:p>
          <a:p>
            <a:pPr eaLnBrk="1" fontAlgn="auto" hangingPunct="1">
              <a:spcBef>
                <a:spcPts val="0"/>
              </a:spcBef>
              <a:spcAft>
                <a:spcPts val="0"/>
              </a:spcAft>
              <a:defRPr/>
            </a:pPr>
            <a:r>
              <a:rPr lang="en-US" dirty="0" smtClean="0"/>
              <a:t> </a:t>
            </a:r>
            <a:endParaRPr lang="en-US" sz="1100" dirty="0" smtClean="0"/>
          </a:p>
          <a:p>
            <a:pPr lvl="2" eaLnBrk="1" fontAlgn="auto" hangingPunct="1">
              <a:spcBef>
                <a:spcPts val="0"/>
              </a:spcBef>
              <a:spcAft>
                <a:spcPts val="0"/>
              </a:spcAft>
              <a:defRPr/>
            </a:pPr>
            <a:r>
              <a:rPr lang="en-US" b="1" dirty="0" smtClean="0"/>
              <a:t>  IPS availability is limited to only some patients</a:t>
            </a:r>
            <a:endParaRPr lang="en-US" sz="1100" dirty="0" smtClean="0"/>
          </a:p>
          <a:p>
            <a:pPr eaLnBrk="1" fontAlgn="auto" hangingPunct="1">
              <a:spcBef>
                <a:spcPts val="0"/>
              </a:spcBef>
              <a:spcAft>
                <a:spcPts val="0"/>
              </a:spcAft>
              <a:defRPr/>
            </a:pPr>
            <a:r>
              <a:rPr lang="en-US" dirty="0" smtClean="0"/>
              <a:t> Of the 44 project areas that said they offer IPS:</a:t>
            </a:r>
            <a:endParaRPr lang="en-US" sz="1100" dirty="0" smtClean="0"/>
          </a:p>
          <a:p>
            <a:pPr eaLnBrk="1" fontAlgn="auto" hangingPunct="1">
              <a:spcBef>
                <a:spcPts val="0"/>
              </a:spcBef>
              <a:spcAft>
                <a:spcPts val="0"/>
              </a:spcAft>
              <a:defRPr/>
            </a:pPr>
            <a:r>
              <a:rPr lang="en-US" dirty="0" smtClean="0"/>
              <a:t>16 respondents said that IPS was limited*</a:t>
            </a:r>
            <a:endParaRPr lang="en-US" sz="1100" dirty="0" smtClean="0"/>
          </a:p>
          <a:p>
            <a:pPr eaLnBrk="1" fontAlgn="auto" hangingPunct="1">
              <a:spcBef>
                <a:spcPts val="0"/>
              </a:spcBef>
              <a:spcAft>
                <a:spcPts val="0"/>
              </a:spcAft>
              <a:defRPr/>
            </a:pPr>
            <a:r>
              <a:rPr lang="en-US" dirty="0" smtClean="0"/>
              <a:t>19 respondents said that IPS was unlimited</a:t>
            </a:r>
            <a:endParaRPr lang="en-US" sz="1100" dirty="0" smtClean="0"/>
          </a:p>
          <a:p>
            <a:pPr eaLnBrk="1" fontAlgn="auto" hangingPunct="1">
              <a:spcBef>
                <a:spcPts val="0"/>
              </a:spcBef>
              <a:spcAft>
                <a:spcPts val="0"/>
              </a:spcAft>
              <a:defRPr/>
            </a:pPr>
            <a:r>
              <a:rPr lang="en-US" dirty="0" smtClean="0"/>
              <a:t>9 project areas did not respond</a:t>
            </a:r>
            <a:endParaRPr lang="en-US" sz="1100" dirty="0" smtClean="0"/>
          </a:p>
          <a:p>
            <a:pPr eaLnBrk="1" fontAlgn="auto" hangingPunct="1">
              <a:spcBef>
                <a:spcPts val="0"/>
              </a:spcBef>
              <a:spcAft>
                <a:spcPts val="0"/>
              </a:spcAft>
              <a:defRPr/>
            </a:pPr>
            <a:r>
              <a:rPr lang="en-US" dirty="0" smtClean="0"/>
              <a:t> </a:t>
            </a:r>
            <a:endParaRPr lang="en-US" sz="1100" dirty="0" smtClean="0"/>
          </a:p>
          <a:p>
            <a:pPr eaLnBrk="1" fontAlgn="auto" hangingPunct="1">
              <a:spcBef>
                <a:spcPts val="0"/>
              </a:spcBef>
              <a:spcAft>
                <a:spcPts val="0"/>
              </a:spcAft>
              <a:defRPr/>
            </a:pPr>
            <a:r>
              <a:rPr lang="en-US" dirty="0" smtClean="0"/>
              <a:t>* Several respondents indicated that IPS is only offered to syphilis and HIV cases; however, DSTDP program staff view offering IPS to only syphilis and HIV cases favorably since most CT and GC cases do not receive DIS PS.</a:t>
            </a:r>
            <a:endParaRPr lang="en-US" sz="1100" dirty="0" smtClean="0"/>
          </a:p>
          <a:p>
            <a:pPr eaLnBrk="1" fontAlgn="auto" hangingPunct="1">
              <a:spcBef>
                <a:spcPts val="0"/>
              </a:spcBef>
              <a:spcAft>
                <a:spcPts val="0"/>
              </a:spcAft>
              <a:defRPr/>
            </a:pPr>
            <a:endParaRPr lang="en-US"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E29EF1-C5B1-4C0F-BC74-21AC89444488}"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5800" y="1447800"/>
            <a:ext cx="7772400" cy="4572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3" r:id="rId2"/>
    <p:sldLayoutId id="2147483695" r:id="rId3"/>
    <p:sldLayoutId id="2147483696" r:id="rId4"/>
    <p:sldLayoutId id="2147483697" r:id="rId5"/>
    <p:sldLayoutId id="2147483692" r:id="rId6"/>
    <p:sldLayoutId id="2147483691" r:id="rId7"/>
    <p:sldLayoutId id="2147483690" r:id="rId8"/>
    <p:sldLayoutId id="2147483698" r:id="rId9"/>
    <p:sldLayoutId id="2147483689"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a:defRPr>
      </a:lvl2pPr>
      <a:lvl3pPr algn="ctr" rtl="0" eaLnBrk="0" fontAlgn="base" hangingPunct="0">
        <a:spcBef>
          <a:spcPct val="0"/>
        </a:spcBef>
        <a:spcAft>
          <a:spcPct val="0"/>
        </a:spcAft>
        <a:defRPr sz="4400">
          <a:solidFill>
            <a:schemeClr val="tx1"/>
          </a:solidFill>
          <a:latin typeface="Myriad Web Pro"/>
        </a:defRPr>
      </a:lvl3pPr>
      <a:lvl4pPr algn="ctr" rtl="0" eaLnBrk="0" fontAlgn="base" hangingPunct="0">
        <a:spcBef>
          <a:spcPct val="0"/>
        </a:spcBef>
        <a:spcAft>
          <a:spcPct val="0"/>
        </a:spcAft>
        <a:defRPr sz="4400">
          <a:solidFill>
            <a:schemeClr val="tx1"/>
          </a:solidFill>
          <a:latin typeface="Myriad Web Pro"/>
        </a:defRPr>
      </a:lvl4pPr>
      <a:lvl5pPr algn="ctr" rtl="0" eaLnBrk="0" fontAlgn="base" hangingPunct="0">
        <a:spcBef>
          <a:spcPct val="0"/>
        </a:spcBef>
        <a:spcAft>
          <a:spcPct val="0"/>
        </a:spcAft>
        <a:defRPr sz="4400">
          <a:solidFill>
            <a:schemeClr val="tx1"/>
          </a:solidFill>
          <a:latin typeface="Myriad Web Pro"/>
        </a:defRPr>
      </a:lvl5pPr>
      <a:lvl6pPr marL="457200" algn="ctr" rtl="0" fontAlgn="base">
        <a:spcBef>
          <a:spcPct val="0"/>
        </a:spcBef>
        <a:spcAft>
          <a:spcPct val="0"/>
        </a:spcAft>
        <a:defRPr sz="4400">
          <a:solidFill>
            <a:schemeClr val="tx1"/>
          </a:solidFill>
          <a:latin typeface="Myriad Web Pro"/>
        </a:defRPr>
      </a:lvl6pPr>
      <a:lvl7pPr marL="914400" algn="ctr" rtl="0" fontAlgn="base">
        <a:spcBef>
          <a:spcPct val="0"/>
        </a:spcBef>
        <a:spcAft>
          <a:spcPct val="0"/>
        </a:spcAft>
        <a:defRPr sz="4400">
          <a:solidFill>
            <a:schemeClr val="tx1"/>
          </a:solidFill>
          <a:latin typeface="Myriad Web Pro"/>
        </a:defRPr>
      </a:lvl7pPr>
      <a:lvl8pPr marL="1371600" algn="ctr" rtl="0" fontAlgn="base">
        <a:spcBef>
          <a:spcPct val="0"/>
        </a:spcBef>
        <a:spcAft>
          <a:spcPct val="0"/>
        </a:spcAft>
        <a:defRPr sz="4400">
          <a:solidFill>
            <a:schemeClr val="tx1"/>
          </a:solidFill>
          <a:latin typeface="Myriad Web Pro"/>
        </a:defRPr>
      </a:lvl8pPr>
      <a:lvl9pPr marL="1828800" algn="ctr" rtl="0" fontAlgn="base">
        <a:spcBef>
          <a:spcPct val="0"/>
        </a:spcBef>
        <a:spcAft>
          <a:spcPct val="0"/>
        </a:spcAft>
        <a:defRPr sz="4400">
          <a:solidFill>
            <a:schemeClr val="tx1"/>
          </a:solidFill>
          <a:latin typeface="Myriad Web Pro"/>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State and Local STD Prevention Programs</a:t>
            </a:r>
          </a:p>
        </p:txBody>
      </p:sp>
      <p:sp>
        <p:nvSpPr>
          <p:cNvPr id="13314" name="Subtitle 1"/>
          <p:cNvSpPr>
            <a:spLocks noGrp="1"/>
          </p:cNvSpPr>
          <p:nvPr>
            <p:ph type="subTitle" idx="1"/>
          </p:nvPr>
        </p:nvSpPr>
        <p:spPr bwMode="auto">
          <a:xfrm>
            <a:off x="1371600" y="3886200"/>
            <a:ext cx="6400800" cy="1676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a:t>Prepared by Jim </a:t>
            </a:r>
            <a:r>
              <a:rPr lang="en-US" dirty="0" smtClean="0"/>
              <a:t>Lee</a:t>
            </a:r>
            <a:r>
              <a:rPr lang="en-US" dirty="0"/>
              <a:t>, Senior Public Health Advisor, Texas Department of State Health </a:t>
            </a:r>
            <a:r>
              <a:rPr lang="en-US" dirty="0" smtClean="0"/>
              <a:t>Services</a:t>
            </a:r>
          </a:p>
          <a:p>
            <a:pPr eaLnBrk="1" hangingPunct="1"/>
            <a:r>
              <a:rPr lang="en-US" dirty="0" smtClean="0"/>
              <a:t>and</a:t>
            </a:r>
          </a:p>
          <a:p>
            <a:pPr eaLnBrk="1" hangingPunct="1"/>
            <a:r>
              <a:rPr lang="en-US" dirty="0"/>
              <a:t>Melinda Salmon, STD Program Manager, City of Philadelphia</a:t>
            </a:r>
          </a:p>
          <a:p>
            <a:pPr eaLnBrk="1" hangingPunct="1"/>
            <a:endParaRPr lang="en-US" dirty="0"/>
          </a:p>
          <a:p>
            <a:pPr eaLnBrk="1" hangingPunct="1"/>
            <a:r>
              <a:rPr lang="en-US" dirty="0" smtClean="0"/>
              <a:t> </a:t>
            </a:r>
            <a:endParaRPr lang="en-US" dirty="0"/>
          </a:p>
          <a:p>
            <a:pPr eaLnBrk="1" hangingPunct="1"/>
            <a:endParaRPr lang="en-US" dirty="0" smtClean="0"/>
          </a:p>
        </p:txBody>
      </p:sp>
      <p:sp>
        <p:nvSpPr>
          <p:cNvPr id="13315" name="Text Placeholder 2"/>
          <p:cNvSpPr>
            <a:spLocks noGrp="1"/>
          </p:cNvSpPr>
          <p:nvPr>
            <p:ph type="body" sz="quarter" idx="10"/>
          </p:nvPr>
        </p:nvSpPr>
        <p:spPr bwMode="auto">
          <a:xfrm>
            <a:off x="1371600" y="5257800"/>
            <a:ext cx="6400800" cy="1295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2000" b="1" dirty="0" smtClean="0"/>
          </a:p>
          <a:p>
            <a:pPr>
              <a:defRPr/>
            </a:pPr>
            <a:r>
              <a:rPr lang="en-US" dirty="0" smtClean="0"/>
              <a:t>for </a:t>
            </a:r>
            <a:r>
              <a:rPr lang="en-US" dirty="0"/>
              <a:t>STD101</a:t>
            </a:r>
          </a:p>
          <a:p>
            <a:pPr>
              <a:defRPr/>
            </a:pPr>
            <a:r>
              <a:rPr lang="en-US" dirty="0"/>
              <a:t>March 12, 2012</a:t>
            </a:r>
          </a:p>
          <a:p>
            <a:pPr eaLnBrk="1" hangingPunct="1"/>
            <a:endParaRPr lang="en-US" dirty="0" smtClean="0"/>
          </a:p>
          <a:p>
            <a:pPr eaLnBrk="1" hangingPunct="1"/>
            <a:endParaRPr lang="en-US" dirty="0" smtClean="0"/>
          </a:p>
        </p:txBody>
      </p:sp>
      <p:sp>
        <p:nvSpPr>
          <p:cNvPr id="13316" name="Text Placeholder 4"/>
          <p:cNvSpPr>
            <a:spLocks noGrp="1"/>
          </p:cNvSpPr>
          <p:nvPr>
            <p:ph type="body" sz="quarter" idx="11"/>
          </p:nvPr>
        </p:nvSpPr>
        <p:spPr bwMode="auto">
          <a:xfrm>
            <a:off x="2286000" y="6272213"/>
            <a:ext cx="5105400" cy="1841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National Center for HIV/AIDS, Viral Hepatitis, STD, and TB Prevention</a:t>
            </a:r>
          </a:p>
        </p:txBody>
      </p:sp>
      <p:pic>
        <p:nvPicPr>
          <p:cNvPr id="13317" name="Picture 6" descr="Logos of the United States Department of Health and Human Services and Centers for Disease Control and Prevention&#10;"/>
          <p:cNvPicPr>
            <a:picLocks noChangeAspect="1"/>
          </p:cNvPicPr>
          <p:nvPr/>
        </p:nvPicPr>
        <p:blipFill>
          <a:blip r:embed="rId2"/>
          <a:srcRect/>
          <a:stretch>
            <a:fillRect/>
          </a:stretch>
        </p:blipFill>
        <p:spPr bwMode="auto">
          <a:xfrm>
            <a:off x="8763000" y="6477000"/>
            <a:ext cx="190500" cy="190500"/>
          </a:xfrm>
          <a:prstGeom prst="rect">
            <a:avLst/>
          </a:prstGeom>
          <a:noFill/>
          <a:ln w="9525">
            <a:noFill/>
            <a:miter lim="800000"/>
            <a:headEnd/>
            <a:tailEnd/>
          </a:ln>
        </p:spPr>
      </p:pic>
      <p:sp>
        <p:nvSpPr>
          <p:cNvPr id="13318" name="Text Placeholder 6"/>
          <p:cNvSpPr>
            <a:spLocks noGrp="1"/>
          </p:cNvSpPr>
          <p:nvPr>
            <p:ph type="body" sz="quarter" idx="12"/>
          </p:nvPr>
        </p:nvSpPr>
        <p:spPr bwMode="auto">
          <a:xfrm>
            <a:off x="2286000" y="6464300"/>
            <a:ext cx="5105400" cy="22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Division of STD Prevention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Myths about DIS</a:t>
            </a:r>
          </a:p>
        </p:txBody>
      </p:sp>
      <p:sp>
        <p:nvSpPr>
          <p:cNvPr id="22530"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DIS are the sex police.</a:t>
            </a:r>
          </a:p>
          <a:p>
            <a:pPr eaLnBrk="1" hangingPunct="1"/>
            <a:r>
              <a:rPr lang="en-US" sz="2800" smtClean="0"/>
              <a:t>DIS spread information about your sex life to your friends, family, and coworkers.</a:t>
            </a:r>
          </a:p>
          <a:p>
            <a:pPr eaLnBrk="1" hangingPunct="1"/>
            <a:r>
              <a:rPr lang="en-US" sz="2800" smtClean="0"/>
              <a:t>DIS make visits to your home and work in clearly marked Health Department vehicles.</a:t>
            </a:r>
          </a:p>
          <a:p>
            <a:pPr eaLnBrk="1" hangingPunct="1"/>
            <a:r>
              <a:rPr lang="en-US" sz="2800" smtClean="0"/>
              <a:t>DIS are associated with law enforcement.</a:t>
            </a:r>
          </a:p>
          <a:p>
            <a:pPr eaLnBrk="1" hangingPunct="1"/>
            <a:endParaRPr lang="en-US" sz="280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The Truth about DIS</a:t>
            </a:r>
          </a:p>
        </p:txBody>
      </p:sp>
      <p:sp>
        <p:nvSpPr>
          <p:cNvPr id="23554"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DIS are concerned about the individual patient </a:t>
            </a:r>
            <a:r>
              <a:rPr lang="en-US" sz="2800" u="sng" smtClean="0"/>
              <a:t>and</a:t>
            </a:r>
            <a:r>
              <a:rPr lang="en-US" sz="2800" smtClean="0"/>
              <a:t> public health.</a:t>
            </a:r>
          </a:p>
          <a:p>
            <a:pPr eaLnBrk="1" hangingPunct="1"/>
            <a:r>
              <a:rPr lang="en-US" sz="2800" smtClean="0"/>
              <a:t>All information is kept confidential.</a:t>
            </a:r>
          </a:p>
          <a:p>
            <a:pPr eaLnBrk="1" hangingPunct="1"/>
            <a:r>
              <a:rPr lang="en-US" sz="2800" smtClean="0"/>
              <a:t>DIS provide a public service despite challenging situations.</a:t>
            </a:r>
          </a:p>
          <a:p>
            <a:pPr eaLnBrk="1" hangingPunct="1"/>
            <a:r>
              <a:rPr lang="en-US" sz="2800" smtClean="0"/>
              <a:t>DIS are innovative in finding people while maintaining confidentiality.</a:t>
            </a:r>
          </a:p>
          <a:p>
            <a:pPr eaLnBrk="1" hangingPunct="1"/>
            <a:r>
              <a:rPr lang="en-US" sz="2800" smtClean="0"/>
              <a:t>DIS work is evolving as people use social media to find new partners</a:t>
            </a:r>
          </a:p>
          <a:p>
            <a:pPr eaLnBrk="1" hangingPunct="1"/>
            <a:endParaRPr lang="en-US" sz="280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bwMode="auto">
          <a:xfrm>
            <a:off x="457200" y="609600"/>
            <a:ext cx="8229600"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Internet Partner Services</a:t>
            </a:r>
            <a:br>
              <a:rPr lang="en-US" sz="3200" smtClean="0"/>
            </a:br>
            <a:r>
              <a:rPr lang="en-US" sz="3200" smtClean="0"/>
              <a:t>(IPS)</a:t>
            </a:r>
          </a:p>
        </p:txBody>
      </p:sp>
      <p:sp>
        <p:nvSpPr>
          <p:cNvPr id="24578" name="Content Placeholder 2"/>
          <p:cNvSpPr>
            <a:spLocks noGrp="1"/>
          </p:cNvSpPr>
          <p:nvPr>
            <p:ph idx="1"/>
          </p:nvPr>
        </p:nvSpPr>
        <p:spPr bwMode="auto">
          <a:xfrm>
            <a:off x="457200" y="20574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pPr>
            <a:r>
              <a:rPr lang="en-US" smtClean="0">
                <a:solidFill>
                  <a:schemeClr val="tx2"/>
                </a:solidFill>
              </a:rPr>
              <a:t>CSPS/09-0902:   </a:t>
            </a:r>
            <a:r>
              <a:rPr lang="en-US" b="0" smtClean="0">
                <a:solidFill>
                  <a:schemeClr val="tx2"/>
                </a:solidFill>
              </a:rPr>
              <a:t>Applicants are required to ‘develop and implement protocols for Internet Partner Services’ </a:t>
            </a:r>
          </a:p>
          <a:p>
            <a:pPr eaLnBrk="1" hangingPunct="1">
              <a:buFont typeface="Wingdings" pitchFamily="2" charset="2"/>
              <a:buNone/>
            </a:pPr>
            <a:endParaRPr lang="en-US" smtClean="0">
              <a:solidFill>
                <a:schemeClr val="tx2"/>
              </a:solidFill>
            </a:endParaRPr>
          </a:p>
          <a:p>
            <a:pPr eaLnBrk="1" hangingPunct="1">
              <a:buFont typeface="Wingdings" pitchFamily="2" charset="2"/>
              <a:buNone/>
            </a:pPr>
            <a:r>
              <a:rPr lang="en-US" smtClean="0">
                <a:solidFill>
                  <a:schemeClr val="tx2"/>
                </a:solidFill>
              </a:rPr>
              <a:t>YEAR			</a:t>
            </a:r>
            <a:endParaRPr lang="en-US" b="0" smtClean="0">
              <a:solidFill>
                <a:schemeClr val="tx2"/>
              </a:solidFill>
            </a:endParaRPr>
          </a:p>
          <a:p>
            <a:pPr eaLnBrk="1" hangingPunct="1">
              <a:buFont typeface="Wingdings" pitchFamily="2" charset="2"/>
              <a:buNone/>
            </a:pPr>
            <a:r>
              <a:rPr lang="en-US" b="0" smtClean="0">
                <a:solidFill>
                  <a:schemeClr val="tx2"/>
                </a:solidFill>
              </a:rPr>
              <a:t>2008			</a:t>
            </a:r>
            <a:r>
              <a:rPr lang="en-US" b="0" i="1" smtClean="0">
                <a:solidFill>
                  <a:schemeClr val="tx2"/>
                </a:solidFill>
              </a:rPr>
              <a:t>12 states on Manhunt.com</a:t>
            </a:r>
          </a:p>
          <a:p>
            <a:pPr eaLnBrk="1" hangingPunct="1">
              <a:buFont typeface="Wingdings" pitchFamily="2" charset="2"/>
              <a:buNone/>
            </a:pPr>
            <a:r>
              <a:rPr lang="en-US" b="0" smtClean="0">
                <a:solidFill>
                  <a:schemeClr val="tx2"/>
                </a:solidFill>
              </a:rPr>
              <a:t>2009			</a:t>
            </a:r>
            <a:r>
              <a:rPr lang="en-US" b="0" i="1" smtClean="0">
                <a:solidFill>
                  <a:schemeClr val="tx2"/>
                </a:solidFill>
              </a:rPr>
              <a:t>20 states and DC on Manhunt.com</a:t>
            </a:r>
          </a:p>
          <a:p>
            <a:pPr eaLnBrk="1" hangingPunct="1">
              <a:buFont typeface="Wingdings" pitchFamily="2" charset="2"/>
              <a:buNone/>
            </a:pPr>
            <a:endParaRPr lang="en-US" b="0" i="1" smtClean="0">
              <a:solidFill>
                <a:schemeClr val="tx2"/>
              </a:solidFill>
            </a:endParaRPr>
          </a:p>
          <a:p>
            <a:pPr eaLnBrk="1" hangingPunct="1">
              <a:buFont typeface="Wingdings" pitchFamily="2" charset="2"/>
              <a:buNone/>
            </a:pPr>
            <a:r>
              <a:rPr lang="en-US" b="0" smtClean="0">
                <a:solidFill>
                  <a:schemeClr val="tx2"/>
                </a:solidFill>
              </a:rPr>
              <a:t>			</a:t>
            </a:r>
            <a:r>
              <a:rPr lang="en-US" b="0" u="sng" smtClean="0">
                <a:solidFill>
                  <a:schemeClr val="tx2"/>
                </a:solidFill>
              </a:rPr>
              <a:t>Is IPS available? (Yes)</a:t>
            </a:r>
          </a:p>
          <a:p>
            <a:pPr eaLnBrk="1" hangingPunct="1">
              <a:buFont typeface="Wingdings" pitchFamily="2" charset="2"/>
              <a:buNone/>
            </a:pPr>
            <a:r>
              <a:rPr lang="en-US" b="0" smtClean="0">
                <a:solidFill>
                  <a:schemeClr val="tx2"/>
                </a:solidFill>
              </a:rPr>
              <a:t>2010			44/59</a:t>
            </a:r>
          </a:p>
          <a:p>
            <a:pPr eaLnBrk="1" hangingPunct="1">
              <a:buFont typeface="Wingdings" pitchFamily="2" charset="2"/>
              <a:buNone/>
            </a:pPr>
            <a:r>
              <a:rPr lang="en-US" b="0" smtClean="0">
                <a:solidFill>
                  <a:schemeClr val="tx2"/>
                </a:solidFill>
              </a:rPr>
              <a:t>2011			50/59</a:t>
            </a:r>
            <a:endParaRPr lang="en-US" smtClean="0">
              <a:solidFill>
                <a:schemeClr val="tx2"/>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Summary</a:t>
            </a:r>
            <a:br>
              <a:rPr lang="en-US" sz="3200" smtClean="0"/>
            </a:br>
            <a:r>
              <a:rPr lang="en-US" sz="3200" smtClean="0"/>
              <a:t>Partner Services Practices</a:t>
            </a:r>
          </a:p>
        </p:txBody>
      </p:sp>
      <p:sp>
        <p:nvSpPr>
          <p:cNvPr id="26626" name="Content Placeholder 4"/>
          <p:cNvSpPr>
            <a:spLocks noGrp="1"/>
          </p:cNvSpPr>
          <p:nvPr>
            <p:ph idx="1"/>
          </p:nvPr>
        </p:nvSpPr>
        <p:spPr bwMode="auto">
          <a:xfrm>
            <a:off x="457200" y="1828800"/>
            <a:ext cx="83820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solidFill>
                  <a:schemeClr val="tx2"/>
                </a:solidFill>
              </a:rPr>
              <a:t>Timelines – enhanced by ELR and embedded DIS</a:t>
            </a:r>
          </a:p>
          <a:p>
            <a:pPr eaLnBrk="1" hangingPunct="1"/>
            <a:r>
              <a:rPr lang="en-US" dirty="0" smtClean="0">
                <a:solidFill>
                  <a:schemeClr val="tx2"/>
                </a:solidFill>
              </a:rPr>
              <a:t>Clear policies, procedures, and oversight</a:t>
            </a:r>
          </a:p>
          <a:p>
            <a:pPr eaLnBrk="1" hangingPunct="1"/>
            <a:r>
              <a:rPr lang="en-US" dirty="0" smtClean="0">
                <a:solidFill>
                  <a:schemeClr val="tx2"/>
                </a:solidFill>
              </a:rPr>
              <a:t>Ongoing assessment and improvement</a:t>
            </a:r>
          </a:p>
          <a:p>
            <a:pPr eaLnBrk="1" hangingPunct="1"/>
            <a:r>
              <a:rPr lang="en-US" dirty="0" smtClean="0">
                <a:solidFill>
                  <a:schemeClr val="tx2"/>
                </a:solidFill>
              </a:rPr>
              <a:t>Part of comprehensive services, NHAS</a:t>
            </a:r>
          </a:p>
          <a:p>
            <a:pPr eaLnBrk="1" hangingPunct="1"/>
            <a:r>
              <a:rPr lang="en-US" dirty="0" smtClean="0">
                <a:solidFill>
                  <a:schemeClr val="tx2"/>
                </a:solidFill>
              </a:rPr>
              <a:t>Promotion/engagement with communities and providers</a:t>
            </a:r>
          </a:p>
          <a:p>
            <a:pPr eaLnBrk="1" hangingPunct="1"/>
            <a:r>
              <a:rPr lang="en-US" dirty="0" smtClean="0">
                <a:solidFill>
                  <a:schemeClr val="tx2"/>
                </a:solidFill>
              </a:rPr>
              <a:t>Prioritized – based on epi and to maximize impact </a:t>
            </a:r>
          </a:p>
          <a:p>
            <a:pPr eaLnBrk="1" hangingPunct="1"/>
            <a:r>
              <a:rPr lang="en-US" dirty="0" smtClean="0">
                <a:solidFill>
                  <a:schemeClr val="tx2"/>
                </a:solidFill>
              </a:rPr>
              <a:t>Identifies current trends and guides program activities</a:t>
            </a:r>
          </a:p>
          <a:p>
            <a:pPr lvl="1" eaLnBrk="1" hangingPunct="1">
              <a:buSzTx/>
            </a:pPr>
            <a:r>
              <a:rPr lang="en-US" dirty="0" smtClean="0">
                <a:solidFill>
                  <a:schemeClr val="tx2"/>
                </a:solidFill>
              </a:rPr>
              <a:t>Including social networks w/ current risk</a:t>
            </a:r>
          </a:p>
          <a:p>
            <a:pPr eaLnBrk="1" hangingPunct="1"/>
            <a:endParaRPr lang="en-US" dirty="0" smtClean="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xfrm>
            <a:off x="685800" y="457200"/>
            <a:ext cx="77724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smtClean="0">
                <a:solidFill>
                  <a:srgbClr val="FFD966"/>
                </a:solidFill>
              </a:rPr>
              <a:t>Comprehensive STD Prevention Services (CSPS)</a:t>
            </a:r>
          </a:p>
        </p:txBody>
      </p:sp>
      <p:sp>
        <p:nvSpPr>
          <p:cNvPr id="1329155" name="Rectangle 3"/>
          <p:cNvSpPr>
            <a:spLocks noGrp="1" noChangeArrowheads="1"/>
          </p:cNvSpPr>
          <p:nvPr>
            <p:ph type="body" idx="1"/>
          </p:nvPr>
        </p:nvSpPr>
        <p:spPr>
          <a:xfrm>
            <a:off x="152400" y="1752600"/>
            <a:ext cx="8763000" cy="4530725"/>
          </a:xfrm>
        </p:spPr>
        <p:txBody>
          <a:bodyPr/>
          <a:lstStyle/>
          <a:p>
            <a:pPr eaLnBrk="1" hangingPunct="1">
              <a:lnSpc>
                <a:spcPct val="90000"/>
              </a:lnSpc>
              <a:buClr>
                <a:schemeClr val="bg1"/>
              </a:buClr>
              <a:buSzPct val="70000"/>
              <a:buFont typeface="Wingdings" pitchFamily="2" charset="2"/>
              <a:buChar char="q"/>
              <a:defRPr/>
            </a:pPr>
            <a:r>
              <a:rPr lang="en-US" sz="2400" b="1" dirty="0" smtClean="0">
                <a:solidFill>
                  <a:schemeClr val="tx2"/>
                </a:solidFill>
              </a:rPr>
              <a:t>5 </a:t>
            </a:r>
            <a:r>
              <a:rPr lang="en-US" sz="2400" b="1" dirty="0">
                <a:solidFill>
                  <a:schemeClr val="tx2"/>
                </a:solidFill>
              </a:rPr>
              <a:t>year project period  (2009  -  2013)</a:t>
            </a:r>
          </a:p>
          <a:p>
            <a:pPr eaLnBrk="1" hangingPunct="1">
              <a:lnSpc>
                <a:spcPct val="90000"/>
              </a:lnSpc>
              <a:buClr>
                <a:schemeClr val="bg1"/>
              </a:buClr>
              <a:buSzPct val="70000"/>
              <a:buFont typeface="Wingdings" pitchFamily="2" charset="2"/>
              <a:buChar char="q"/>
              <a:defRPr/>
            </a:pPr>
            <a:r>
              <a:rPr lang="en-US" sz="2400" b="1" dirty="0" smtClean="0">
                <a:solidFill>
                  <a:schemeClr val="tx2"/>
                </a:solidFill>
              </a:rPr>
              <a:t>STD </a:t>
            </a:r>
            <a:r>
              <a:rPr lang="en-US" sz="2400" b="1" dirty="0">
                <a:solidFill>
                  <a:schemeClr val="tx2"/>
                </a:solidFill>
              </a:rPr>
              <a:t>prevention funding to health departments</a:t>
            </a:r>
          </a:p>
          <a:p>
            <a:pPr eaLnBrk="1" hangingPunct="1">
              <a:lnSpc>
                <a:spcPct val="90000"/>
              </a:lnSpc>
              <a:buClr>
                <a:schemeClr val="bg1"/>
              </a:buClr>
              <a:buSzPct val="70000"/>
              <a:buFont typeface="Wingdings" pitchFamily="2" charset="2"/>
              <a:buChar char="q"/>
              <a:defRPr/>
            </a:pPr>
            <a:r>
              <a:rPr lang="en-US" sz="2400" b="1" dirty="0" smtClean="0">
                <a:solidFill>
                  <a:schemeClr val="tx2"/>
                </a:solidFill>
              </a:rPr>
              <a:t>Funds </a:t>
            </a:r>
            <a:r>
              <a:rPr lang="en-US" sz="2400" b="1" dirty="0">
                <a:solidFill>
                  <a:schemeClr val="tx2"/>
                </a:solidFill>
              </a:rPr>
              <a:t>states, Pacific Islands,  and a few cities for STDP</a:t>
            </a:r>
          </a:p>
          <a:p>
            <a:pPr eaLnBrk="1" hangingPunct="1">
              <a:lnSpc>
                <a:spcPct val="90000"/>
              </a:lnSpc>
              <a:buClr>
                <a:schemeClr val="bg1"/>
              </a:buClr>
              <a:buSzPct val="70000"/>
              <a:buFont typeface="Wingdings" pitchFamily="2" charset="2"/>
              <a:buChar char="q"/>
              <a:defRPr/>
            </a:pPr>
            <a:r>
              <a:rPr lang="en-US" sz="2400" b="1" dirty="0" smtClean="0">
                <a:solidFill>
                  <a:schemeClr val="tx2"/>
                </a:solidFill>
              </a:rPr>
              <a:t>IPP  </a:t>
            </a:r>
            <a:r>
              <a:rPr lang="en-US" sz="2400" b="1" dirty="0">
                <a:solidFill>
                  <a:schemeClr val="tx2"/>
                </a:solidFill>
              </a:rPr>
              <a:t>- screens women for CT/GC</a:t>
            </a:r>
          </a:p>
          <a:p>
            <a:pPr eaLnBrk="1" hangingPunct="1">
              <a:buClr>
                <a:schemeClr val="bg1"/>
              </a:buClr>
              <a:buSzPct val="70000"/>
              <a:buFont typeface="Wingdings" pitchFamily="2" charset="2"/>
              <a:buChar char="q"/>
              <a:defRPr/>
            </a:pPr>
            <a:r>
              <a:rPr lang="en-US" sz="2400" b="1" dirty="0" smtClean="0">
                <a:solidFill>
                  <a:schemeClr val="tx2"/>
                </a:solidFill>
              </a:rPr>
              <a:t>Encourages</a:t>
            </a:r>
            <a:r>
              <a:rPr lang="en-US" sz="2400" b="1" dirty="0">
                <a:solidFill>
                  <a:schemeClr val="tx2"/>
                </a:solidFill>
              </a:rPr>
              <a:t>:</a:t>
            </a:r>
          </a:p>
          <a:p>
            <a:pPr lvl="1" eaLnBrk="1" hangingPunct="1">
              <a:buClr>
                <a:schemeClr val="bg1"/>
              </a:buClr>
              <a:buFont typeface="Wingdings" pitchFamily="2" charset="2"/>
              <a:buChar char="§"/>
              <a:defRPr/>
            </a:pPr>
            <a:r>
              <a:rPr lang="en-US" sz="2000" dirty="0">
                <a:solidFill>
                  <a:schemeClr val="tx2"/>
                </a:solidFill>
              </a:rPr>
              <a:t>Use of science/data to drive program</a:t>
            </a:r>
          </a:p>
          <a:p>
            <a:pPr lvl="1" eaLnBrk="1" hangingPunct="1">
              <a:buClr>
                <a:schemeClr val="bg1"/>
              </a:buClr>
              <a:buFont typeface="Wingdings" pitchFamily="2" charset="2"/>
              <a:buChar char="§"/>
              <a:defRPr/>
            </a:pPr>
            <a:r>
              <a:rPr lang="en-US" sz="2000" dirty="0" smtClean="0">
                <a:solidFill>
                  <a:schemeClr val="tx2"/>
                </a:solidFill>
              </a:rPr>
              <a:t>Promoting </a:t>
            </a:r>
            <a:r>
              <a:rPr lang="en-US" sz="2000" dirty="0">
                <a:solidFill>
                  <a:schemeClr val="tx2"/>
                </a:solidFill>
              </a:rPr>
              <a:t>health equity by addressing health disparities </a:t>
            </a:r>
          </a:p>
          <a:p>
            <a:pPr lvl="1" eaLnBrk="1" hangingPunct="1">
              <a:buClr>
                <a:schemeClr val="bg1"/>
              </a:buClr>
              <a:buFont typeface="Wingdings" pitchFamily="2" charset="2"/>
              <a:buChar char="§"/>
              <a:defRPr/>
            </a:pPr>
            <a:r>
              <a:rPr lang="en-US" sz="2000" dirty="0" smtClean="0">
                <a:solidFill>
                  <a:schemeClr val="tx2"/>
                </a:solidFill>
              </a:rPr>
              <a:t>Better </a:t>
            </a:r>
            <a:r>
              <a:rPr lang="en-US" sz="2000" dirty="0">
                <a:solidFill>
                  <a:schemeClr val="tx2"/>
                </a:solidFill>
              </a:rPr>
              <a:t>evaluation to improve programs </a:t>
            </a:r>
          </a:p>
          <a:p>
            <a:pPr eaLnBrk="1" fontAlgn="auto" hangingPunct="1">
              <a:lnSpc>
                <a:spcPct val="90000"/>
              </a:lnSpc>
              <a:spcAft>
                <a:spcPts val="0"/>
              </a:spcAft>
              <a:buFont typeface="Arial" pitchFamily="34" charset="0"/>
              <a:buChar char="•"/>
              <a:defRPr/>
            </a:pPr>
            <a:endParaRPr lang="en-US" dirty="0" smtClean="0"/>
          </a:p>
          <a:p>
            <a:pPr eaLnBrk="1" fontAlgn="auto" hangingPunct="1">
              <a:lnSpc>
                <a:spcPct val="90000"/>
              </a:lnSpc>
              <a:spcAft>
                <a:spcPts val="0"/>
              </a:spcAft>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bwMode="auto">
          <a:xfrm>
            <a:off x="4572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solidFill>
                  <a:schemeClr val="bg1"/>
                </a:solidFill>
              </a:rPr>
              <a:t/>
            </a:r>
            <a:br>
              <a:rPr lang="en-US" sz="3600" b="1" smtClean="0">
                <a:solidFill>
                  <a:schemeClr val="bg1"/>
                </a:solidFill>
              </a:rPr>
            </a:br>
            <a:r>
              <a:rPr lang="en-US" sz="3200" b="1" smtClean="0">
                <a:solidFill>
                  <a:schemeClr val="bg1"/>
                </a:solidFill>
              </a:rPr>
              <a:t>STD Control Programs:</a:t>
            </a:r>
          </a:p>
        </p:txBody>
      </p:sp>
      <p:sp>
        <p:nvSpPr>
          <p:cNvPr id="14338"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100000"/>
              </a:spcBef>
              <a:buFont typeface="Arial" charset="0"/>
              <a:buNone/>
            </a:pPr>
            <a:r>
              <a:rPr lang="en-US" smtClean="0">
                <a:solidFill>
                  <a:schemeClr val="bg2"/>
                </a:solidFill>
              </a:rPr>
              <a:t>   The purpose of State and local Sexually Transmitted Disease (STD) Control Programs is to conduct surveillance to quantify the number or reported infections  and to promote and implement interventions to control and prevent the spread of disease.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Components of State and Local STD Control Programs</a:t>
            </a:r>
          </a:p>
        </p:txBody>
      </p:sp>
      <p:sp>
        <p:nvSpPr>
          <p:cNvPr id="15362"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marL="609600" indent="-609600" eaLnBrk="1" hangingPunct="1">
              <a:spcBef>
                <a:spcPct val="50000"/>
              </a:spcBef>
              <a:buFontTx/>
              <a:buAutoNum type="arabicPeriod"/>
            </a:pPr>
            <a:r>
              <a:rPr lang="en-US" sz="2800" smtClean="0"/>
              <a:t>Community and Individual Behavior Change</a:t>
            </a:r>
          </a:p>
          <a:p>
            <a:pPr marL="609600" indent="-609600" eaLnBrk="1" hangingPunct="1">
              <a:spcBef>
                <a:spcPct val="50000"/>
              </a:spcBef>
              <a:buFontTx/>
              <a:buAutoNum type="arabicPeriod"/>
            </a:pPr>
            <a:r>
              <a:rPr lang="en-US" sz="2800" smtClean="0"/>
              <a:t>Medical and Laboratory Services</a:t>
            </a:r>
          </a:p>
          <a:p>
            <a:pPr marL="609600" indent="-609600" eaLnBrk="1" hangingPunct="1">
              <a:spcBef>
                <a:spcPct val="50000"/>
              </a:spcBef>
              <a:buFontTx/>
              <a:buAutoNum type="arabicPeriod"/>
            </a:pPr>
            <a:r>
              <a:rPr lang="en-US" sz="2800" smtClean="0"/>
              <a:t>Partner Services</a:t>
            </a:r>
          </a:p>
          <a:p>
            <a:pPr marL="609600" indent="-609600" eaLnBrk="1" hangingPunct="1">
              <a:spcBef>
                <a:spcPct val="50000"/>
              </a:spcBef>
              <a:buFontTx/>
              <a:buAutoNum type="arabicPeriod"/>
            </a:pPr>
            <a:r>
              <a:rPr lang="en-US" sz="2800" smtClean="0"/>
              <a:t>Leadership and Program Management </a:t>
            </a:r>
          </a:p>
          <a:p>
            <a:pPr marL="609600" indent="-609600" eaLnBrk="1" hangingPunct="1">
              <a:spcBef>
                <a:spcPct val="50000"/>
              </a:spcBef>
              <a:buFontTx/>
              <a:buAutoNum type="arabicPeriod"/>
            </a:pPr>
            <a:r>
              <a:rPr lang="en-US" sz="2800" smtClean="0"/>
              <a:t>Surveillance and Data Management</a:t>
            </a:r>
          </a:p>
          <a:p>
            <a:pPr marL="609600" indent="-609600" eaLnBrk="1" hangingPunct="1">
              <a:spcBef>
                <a:spcPct val="50000"/>
              </a:spcBef>
              <a:buFontTx/>
              <a:buAutoNum type="arabicPeriod"/>
            </a:pPr>
            <a:r>
              <a:rPr lang="en-US" sz="2800" smtClean="0"/>
              <a:t>Training and Professional Development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Examples of a City STD Control Program’s Activities</a:t>
            </a:r>
          </a:p>
        </p:txBody>
      </p:sp>
      <p:sp>
        <p:nvSpPr>
          <p:cNvPr id="16386" name="Content Placeholder 2"/>
          <p:cNvSpPr>
            <a:spLocks noGrp="1"/>
          </p:cNvSpPr>
          <p:nvPr>
            <p:ph idx="1"/>
          </p:nvPr>
        </p:nvSpPr>
        <p:spPr bwMode="auto">
          <a:xfrm>
            <a:off x="457200" y="1447800"/>
            <a:ext cx="8229600" cy="434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Surveillance</a:t>
            </a:r>
          </a:p>
          <a:p>
            <a:pPr eaLnBrk="1" hangingPunct="1"/>
            <a:r>
              <a:rPr lang="en-US" sz="2800" smtClean="0"/>
              <a:t>Clinical Care (free, categorical STD Clinics)</a:t>
            </a:r>
          </a:p>
          <a:p>
            <a:pPr eaLnBrk="1" hangingPunct="1"/>
            <a:r>
              <a:rPr lang="en-US" sz="2800" smtClean="0"/>
              <a:t>Partner Services</a:t>
            </a:r>
          </a:p>
          <a:p>
            <a:pPr eaLnBrk="1" hangingPunct="1"/>
            <a:r>
              <a:rPr lang="en-US" sz="2800" smtClean="0"/>
              <a:t>Special Projects:</a:t>
            </a:r>
          </a:p>
          <a:p>
            <a:pPr lvl="1" eaLnBrk="1" hangingPunct="1">
              <a:buSzTx/>
            </a:pPr>
            <a:r>
              <a:rPr lang="en-US" sz="2800" smtClean="0"/>
              <a:t>High School STD Screening Program</a:t>
            </a:r>
          </a:p>
          <a:p>
            <a:pPr lvl="1" eaLnBrk="1" hangingPunct="1">
              <a:buSzTx/>
            </a:pPr>
            <a:r>
              <a:rPr lang="en-US" sz="2800" smtClean="0"/>
              <a:t>Collaboration with CBOs</a:t>
            </a:r>
          </a:p>
          <a:p>
            <a:pPr eaLnBrk="1" hangingPunct="1"/>
            <a:r>
              <a:rPr lang="en-US" sz="2800" smtClean="0"/>
              <a:t>Leadership and program management</a:t>
            </a:r>
          </a:p>
          <a:p>
            <a:pPr lvl="1" eaLnBrk="1" hangingPunct="1">
              <a:buSzTx/>
            </a:pPr>
            <a:r>
              <a:rPr lang="en-US" sz="2800" smtClean="0"/>
              <a:t>Promote STD screening by HIV Care, corrections and other providers serving at-risk populations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Examples of a State STD Control Program’s Activities</a:t>
            </a:r>
          </a:p>
        </p:txBody>
      </p:sp>
      <p:sp>
        <p:nvSpPr>
          <p:cNvPr id="17410"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Surveillance</a:t>
            </a:r>
          </a:p>
          <a:p>
            <a:pPr eaLnBrk="1" hangingPunct="1"/>
            <a:r>
              <a:rPr lang="en-US" sz="2800" smtClean="0"/>
              <a:t>Quality Assurance of Local STD Programs</a:t>
            </a:r>
          </a:p>
          <a:p>
            <a:pPr eaLnBrk="1" hangingPunct="1"/>
            <a:r>
              <a:rPr lang="en-US" sz="2800" smtClean="0"/>
              <a:t>Establishing statewide operating policies, procedures, and standards</a:t>
            </a:r>
          </a:p>
          <a:p>
            <a:pPr eaLnBrk="1" hangingPunct="1"/>
            <a:r>
              <a:rPr lang="en-US" sz="2800" smtClean="0"/>
              <a:t>Convening of partners</a:t>
            </a:r>
          </a:p>
          <a:p>
            <a:pPr eaLnBrk="1" hangingPunct="1"/>
            <a:r>
              <a:rPr lang="en-US" sz="2800" smtClean="0"/>
              <a:t>Creation and enforcement of legislation</a:t>
            </a: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bwMode="auto">
          <a:xfrm>
            <a:off x="457200" y="381000"/>
            <a:ext cx="82296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What is Surveillance?</a:t>
            </a:r>
          </a:p>
        </p:txBody>
      </p:sp>
      <p:sp>
        <p:nvSpPr>
          <p:cNvPr id="18434"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bg1"/>
              </a:buClr>
              <a:buSzPct val="70000"/>
              <a:buFont typeface="Wingdings" pitchFamily="2" charset="2"/>
              <a:buChar char="q"/>
            </a:pPr>
            <a:r>
              <a:rPr lang="en-US" sz="2800" b="1" dirty="0">
                <a:solidFill>
                  <a:schemeClr val="bg2"/>
                </a:solidFill>
              </a:rPr>
              <a:t>Surveillance is the monitoring of disease in the assigned jurisdiction.</a:t>
            </a:r>
          </a:p>
          <a:p>
            <a:pPr eaLnBrk="1" hangingPunct="1">
              <a:lnSpc>
                <a:spcPct val="90000"/>
              </a:lnSpc>
              <a:buClr>
                <a:schemeClr val="bg1"/>
              </a:buClr>
              <a:buSzPct val="70000"/>
              <a:buFont typeface="Wingdings" pitchFamily="2" charset="2"/>
              <a:buChar char="q"/>
            </a:pPr>
            <a:r>
              <a:rPr lang="en-US" sz="2800" b="1" dirty="0">
                <a:solidFill>
                  <a:schemeClr val="bg2"/>
                </a:solidFill>
              </a:rPr>
              <a:t>Data is gathered from clinics, hospitals, CBOs, HMOs, etc. to assess rates of disease</a:t>
            </a:r>
          </a:p>
          <a:p>
            <a:pPr eaLnBrk="1" hangingPunct="1">
              <a:lnSpc>
                <a:spcPct val="90000"/>
              </a:lnSpc>
              <a:buClr>
                <a:schemeClr val="bg1"/>
              </a:buClr>
              <a:buSzPct val="70000"/>
              <a:buFont typeface="Wingdings" pitchFamily="2" charset="2"/>
              <a:buChar char="q"/>
            </a:pPr>
            <a:r>
              <a:rPr lang="en-US" sz="2800" b="1" dirty="0">
                <a:solidFill>
                  <a:schemeClr val="bg2"/>
                </a:solidFill>
              </a:rPr>
              <a:t>Epidemiological data is used set local priorities by identifying and defining at-risk populations</a:t>
            </a:r>
          </a:p>
          <a:p>
            <a:pPr eaLnBrk="1" hangingPunct="1">
              <a:lnSpc>
                <a:spcPct val="90000"/>
              </a:lnSpc>
              <a:buClr>
                <a:schemeClr val="bg1"/>
              </a:buClr>
              <a:buSzPct val="70000"/>
              <a:buFont typeface="Wingdings" pitchFamily="2" charset="2"/>
              <a:buChar char="q"/>
            </a:pPr>
            <a:r>
              <a:rPr lang="en-US" sz="2800" b="1" dirty="0">
                <a:solidFill>
                  <a:schemeClr val="bg2"/>
                </a:solidFill>
              </a:rPr>
              <a:t>Directs the implementation of programmatic activities and identifies priority providers and communities to work with.</a:t>
            </a:r>
          </a:p>
          <a:p>
            <a:pPr eaLnBrk="1" hangingPunct="1">
              <a:lnSpc>
                <a:spcPct val="90000"/>
              </a:lnSpc>
            </a:pPr>
            <a:endParaRPr lang="en-US" sz="2800" dirty="0" smtClean="0">
              <a:solidFill>
                <a:schemeClr val="bg2"/>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body" idx="1"/>
          </p:nvPr>
        </p:nvSpPr>
        <p:spPr bwMode="auto">
          <a:xfrm>
            <a:off x="457200" y="160020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Clr>
                <a:schemeClr val="bg1"/>
              </a:buClr>
              <a:buSzPct val="70000"/>
              <a:buFont typeface="Wingdings" pitchFamily="2" charset="2"/>
              <a:buChar char="q"/>
            </a:pPr>
            <a:r>
              <a:rPr lang="en-US" sz="2800" b="1" smtClean="0">
                <a:solidFill>
                  <a:schemeClr val="bg2"/>
                </a:solidFill>
              </a:rPr>
              <a:t>Providers and laboratories are mandated to report all identified cases to Local Health Departments. </a:t>
            </a:r>
          </a:p>
          <a:p>
            <a:pPr eaLnBrk="1" hangingPunct="1">
              <a:buClr>
                <a:schemeClr val="bg1"/>
              </a:buClr>
              <a:buSzPct val="70000"/>
              <a:buFont typeface="Wingdings" pitchFamily="2" charset="2"/>
              <a:buChar char="q"/>
            </a:pPr>
            <a:r>
              <a:rPr lang="en-US" sz="2800" b="1" smtClean="0">
                <a:solidFill>
                  <a:schemeClr val="bg2"/>
                </a:solidFill>
              </a:rPr>
              <a:t>Local Health Departments receive reports from hospitals, clinics, CBOs, etc. </a:t>
            </a:r>
          </a:p>
          <a:p>
            <a:pPr eaLnBrk="1" hangingPunct="1">
              <a:buClr>
                <a:schemeClr val="bg1"/>
              </a:buClr>
              <a:buSzPct val="70000"/>
              <a:buFont typeface="Wingdings" pitchFamily="2" charset="2"/>
              <a:buChar char="q"/>
            </a:pPr>
            <a:r>
              <a:rPr lang="en-US" sz="2800" b="1" smtClean="0">
                <a:solidFill>
                  <a:schemeClr val="bg2"/>
                </a:solidFill>
              </a:rPr>
              <a:t>State Health Departments receive reports from local jurisdictions. </a:t>
            </a:r>
          </a:p>
          <a:p>
            <a:pPr eaLnBrk="1" hangingPunct="1"/>
            <a:endParaRPr lang="en-US" smtClean="0"/>
          </a:p>
        </p:txBody>
      </p:sp>
      <p:sp>
        <p:nvSpPr>
          <p:cNvPr id="19458" name="Rectangle 2"/>
          <p:cNvSpPr>
            <a:spLocks noGrp="1" noChangeArrowheads="1"/>
          </p:cNvSpPr>
          <p:nvPr>
            <p:ph type="title"/>
          </p:nvPr>
        </p:nvSpPr>
        <p:spPr bwMode="auto">
          <a:xfrm>
            <a:off x="457200" y="685800"/>
            <a:ext cx="8229600" cy="944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dirty="0" smtClean="0">
                <a:solidFill>
                  <a:schemeClr val="bg1"/>
                </a:solidFill>
              </a:rPr>
              <a:t>How is Surveillance data collected?</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What is Partner Services?</a:t>
            </a:r>
          </a:p>
        </p:txBody>
      </p:sp>
      <p:sp>
        <p:nvSpPr>
          <p:cNvPr id="20482"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“…a broad array of services that should be offered to persons with HIV infection, syphilis, gonorrhea, or chlamydia infection and their partners.  A critical function of partner services is partner notification, a process through which infected persons are interviewed to elicit information bout their partners, who can then be confidentially notified of their possible exposure or potential risk.”</a:t>
            </a:r>
          </a:p>
          <a:p>
            <a:pPr eaLnBrk="1" hangingPunct="1"/>
            <a:endParaRPr lang="en-US" sz="2800" smtClean="0"/>
          </a:p>
        </p:txBody>
      </p:sp>
      <p:sp>
        <p:nvSpPr>
          <p:cNvPr id="20483" name="Text Placeholder 3"/>
          <p:cNvSpPr>
            <a:spLocks noGrp="1"/>
          </p:cNvSpPr>
          <p:nvPr>
            <p:ph type="body" sz="quarter" idx="10"/>
          </p:nvPr>
        </p:nvSpPr>
        <p:spPr bwMode="auto">
          <a:xfrm>
            <a:off x="457200" y="6096000"/>
            <a:ext cx="8229600" cy="4572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Source: MMWR, November 7, 2008/Vol. 57 / No. RR-9, Recommendations for Partner Services </a:t>
            </a:r>
          </a:p>
          <a:p>
            <a:pPr eaLnBrk="1" hangingPunct="1"/>
            <a:r>
              <a:rPr lang="en-US" smtClean="0"/>
              <a:t>Programs for HIV Infection, Syphilis, Gonorrhea, and Chlamydial Infection</a:t>
            </a:r>
          </a:p>
          <a:p>
            <a:pPr eaLnBrk="1" hangingPunct="1"/>
            <a:endParaRPr lang="en-US"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bwMode="auto">
          <a:noFill/>
          <a:ln>
            <a:miter lim="800000"/>
            <a:headEnd/>
            <a:tailEnd/>
          </a:ln>
        </p:spPr>
        <p:txBody>
          <a:bodyPr vert="horz" wrap="square" lIns="91440" tIns="45720" rIns="91440" bIns="45720" numCol="1" compatLnSpc="1">
            <a:prstTxWarp prst="textNoShape">
              <a:avLst/>
            </a:prstTxWarp>
          </a:bodyPr>
          <a:lstStyle/>
          <a:p>
            <a:pPr eaLnBrk="1" hangingPunct="1"/>
            <a:r>
              <a:rPr lang="en-US" sz="3200" smtClean="0"/>
              <a:t>Partner Services</a:t>
            </a:r>
          </a:p>
        </p:txBody>
      </p:sp>
      <p:sp>
        <p:nvSpPr>
          <p:cNvPr id="21506" name="Content Placeholder 2"/>
          <p:cNvSpPr>
            <a:spLocks noGrp="1"/>
          </p:cNvSpPr>
          <p:nvPr>
            <p:ph idx="1"/>
          </p:nvPr>
        </p:nvSpPr>
        <p:spPr bwMode="auto">
          <a:xfrm>
            <a:off x="457200" y="1600200"/>
            <a:ext cx="8229600" cy="4191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50000"/>
              </a:spcBef>
            </a:pPr>
            <a:r>
              <a:rPr lang="en-US" sz="2800" smtClean="0"/>
              <a:t>Performed by specially trained Disease Intervention Specialists (DIS).</a:t>
            </a:r>
          </a:p>
          <a:p>
            <a:pPr eaLnBrk="1" hangingPunct="1">
              <a:spcBef>
                <a:spcPct val="50000"/>
              </a:spcBef>
            </a:pPr>
            <a:r>
              <a:rPr lang="en-US" sz="2800" smtClean="0"/>
              <a:t>Why is it important?  Going from the known case </a:t>
            </a:r>
            <a:r>
              <a:rPr lang="en-US" sz="2800" smtClean="0">
                <a:cs typeface="Arial" charset="0"/>
              </a:rPr>
              <a:t>→ </a:t>
            </a:r>
            <a:r>
              <a:rPr lang="en-US" sz="2800" smtClean="0"/>
              <a:t>u</a:t>
            </a:r>
            <a:r>
              <a:rPr lang="en-US" sz="2800" smtClean="0">
                <a:sym typeface="Wingdings" pitchFamily="2" charset="2"/>
              </a:rPr>
              <a:t>nknown case.</a:t>
            </a:r>
          </a:p>
          <a:p>
            <a:pPr eaLnBrk="1" hangingPunct="1">
              <a:spcBef>
                <a:spcPct val="50000"/>
              </a:spcBef>
            </a:pPr>
            <a:r>
              <a:rPr lang="en-US" sz="2800" smtClean="0">
                <a:sym typeface="Wingdings" pitchFamily="2" charset="2"/>
              </a:rPr>
              <a:t>Opportunity for identification and treatment of untreated infections,</a:t>
            </a:r>
            <a:r>
              <a:rPr lang="en-US" sz="2800" smtClean="0">
                <a:solidFill>
                  <a:srgbClr val="FF0000"/>
                </a:solidFill>
                <a:sym typeface="Wingdings" pitchFamily="2" charset="2"/>
              </a:rPr>
              <a:t>  </a:t>
            </a:r>
            <a:r>
              <a:rPr lang="en-US" sz="2800" smtClean="0">
                <a:sym typeface="Wingdings" pitchFamily="2" charset="2"/>
              </a:rPr>
              <a:t>interruption of transmission and prevention of incubating cases through epidemiologic treatment.</a:t>
            </a:r>
            <a:endParaRPr lang="en-US" sz="2800" smtClean="0"/>
          </a:p>
          <a:p>
            <a:pPr eaLnBrk="1" hangingPunct="1"/>
            <a:endParaRPr lang="en-US" sz="280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TotalTime>
  <Words>855</Words>
  <Application>Microsoft Office PowerPoint</Application>
  <PresentationFormat>On-screen Show (4:3)</PresentationFormat>
  <Paragraphs>122</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Myriad Web Pro</vt:lpstr>
      <vt:lpstr>Calibri</vt:lpstr>
      <vt:lpstr>Wingdings</vt:lpstr>
      <vt:lpstr>Courier New</vt:lpstr>
      <vt:lpstr>NCHHSTP_PPT_dark(</vt:lpstr>
      <vt:lpstr>State and Local STD Prevention Programs</vt:lpstr>
      <vt:lpstr> STD Control Programs:</vt:lpstr>
      <vt:lpstr>Components of State and Local STD Control Programs</vt:lpstr>
      <vt:lpstr>Examples of a City STD Control Program’s Activities</vt:lpstr>
      <vt:lpstr>Examples of a State STD Control Program’s Activities</vt:lpstr>
      <vt:lpstr> What is Surveillance?</vt:lpstr>
      <vt:lpstr>How is Surveillance data collected?</vt:lpstr>
      <vt:lpstr>What is Partner Services?</vt:lpstr>
      <vt:lpstr>Partner Services</vt:lpstr>
      <vt:lpstr>Myths about DIS</vt:lpstr>
      <vt:lpstr>The Truth about DIS</vt:lpstr>
      <vt:lpstr>Internet Partner Services (IPS)</vt:lpstr>
      <vt:lpstr>Summary Partner Services Practices</vt:lpstr>
      <vt:lpstr>Comprehensive STD Prevention Services (CSPS)</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Haecker, Suzanne</cp:lastModifiedBy>
  <cp:revision>41</cp:revision>
  <dcterms:created xsi:type="dcterms:W3CDTF">2010-12-06T17:56:06Z</dcterms:created>
  <dcterms:modified xsi:type="dcterms:W3CDTF">2012-04-24T15:55:57Z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