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3" r:id="rId1"/>
  </p:sldMasterIdLst>
  <p:notesMasterIdLst>
    <p:notesMasterId r:id="rId39"/>
  </p:notesMasterIdLst>
  <p:sldIdLst>
    <p:sldId id="256" r:id="rId2"/>
    <p:sldId id="298" r:id="rId3"/>
    <p:sldId id="299" r:id="rId4"/>
    <p:sldId id="358" r:id="rId5"/>
    <p:sldId id="300" r:id="rId6"/>
    <p:sldId id="343" r:id="rId7"/>
    <p:sldId id="335" r:id="rId8"/>
    <p:sldId id="336" r:id="rId9"/>
    <p:sldId id="331" r:id="rId10"/>
    <p:sldId id="319" r:id="rId11"/>
    <p:sldId id="303" r:id="rId12"/>
    <p:sldId id="304" r:id="rId13"/>
    <p:sldId id="324" r:id="rId14"/>
    <p:sldId id="305" r:id="rId15"/>
    <p:sldId id="321" r:id="rId16"/>
    <p:sldId id="320" r:id="rId17"/>
    <p:sldId id="346" r:id="rId18"/>
    <p:sldId id="344" r:id="rId19"/>
    <p:sldId id="345" r:id="rId20"/>
    <p:sldId id="347" r:id="rId21"/>
    <p:sldId id="309" r:id="rId22"/>
    <p:sldId id="333" r:id="rId23"/>
    <p:sldId id="310" r:id="rId24"/>
    <p:sldId id="348" r:id="rId25"/>
    <p:sldId id="362" r:id="rId26"/>
    <p:sldId id="361" r:id="rId27"/>
    <p:sldId id="360" r:id="rId28"/>
    <p:sldId id="311" r:id="rId29"/>
    <p:sldId id="337" r:id="rId30"/>
    <p:sldId id="352" r:id="rId31"/>
    <p:sldId id="349" r:id="rId32"/>
    <p:sldId id="338" r:id="rId33"/>
    <p:sldId id="351" r:id="rId34"/>
    <p:sldId id="312" r:id="rId35"/>
    <p:sldId id="356" r:id="rId36"/>
    <p:sldId id="354" r:id="rId37"/>
    <p:sldId id="314" r:id="rId38"/>
  </p:sldIdLst>
  <p:sldSz cx="9144000" cy="6858000" type="screen4x3"/>
  <p:notesSz cx="6994525" cy="9280525"/>
  <p:embeddedFontLst>
    <p:embeddedFont>
      <p:font typeface="Calibri" pitchFamily="34" charset="0"/>
      <p:regular r:id="rId40"/>
      <p:bold r:id="rId41"/>
      <p:italic r:id="rId42"/>
      <p:boldItalic r:id="rId43"/>
    </p:embeddedFont>
    <p:embeddedFont>
      <p:font typeface="ＭＳ Ｐゴシック" charset="-128"/>
      <p:regular r:id="rId44"/>
    </p:embeddedFont>
    <p:embeddedFont>
      <p:font typeface="Myriad Web Pro" pitchFamily="34" charset="0"/>
      <p:regular r:id="rId45"/>
      <p:bold r:id="rId46"/>
      <p:italic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3399FF"/>
    <a:srgbClr val="FF9933"/>
    <a:srgbClr val="33CCCC"/>
    <a:srgbClr val="000066"/>
    <a:srgbClr val="000000"/>
    <a:srgbClr val="CC99FF"/>
    <a:srgbClr val="9966FF"/>
    <a:srgbClr val="FFE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210" autoAdjust="0"/>
    <p:restoredTop sz="96991" autoAdjust="0"/>
  </p:normalViewPr>
  <p:slideViewPr>
    <p:cSldViewPr>
      <p:cViewPr>
        <p:scale>
          <a:sx n="70" d="100"/>
          <a:sy n="70" d="100"/>
        </p:scale>
        <p:origin x="-8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9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154"/>
    </p:cViewPr>
  </p:sorterViewPr>
  <p:notesViewPr>
    <p:cSldViewPr>
      <p:cViewPr varScale="1">
        <p:scale>
          <a:sx n="67" d="100"/>
          <a:sy n="67" d="100"/>
        </p:scale>
        <p:origin x="-1920" y="-108"/>
      </p:cViewPr>
      <p:guideLst>
        <p:guide orient="horz" pos="2923"/>
        <p:guide pos="22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2400" y="0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05122-B9EF-44B1-8E67-014EB94303DD}" type="datetimeFigureOut">
              <a:rPr lang="en-US" smtClean="0"/>
              <a:pPr/>
              <a:t>4/23/2012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8488"/>
            <a:ext cx="5594350" cy="417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5388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2400" y="8815388"/>
            <a:ext cx="3030538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865D1B-0DC6-42CE-8930-912C113E9A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21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dc.gov/hiv/topics/research/prs/compendium-evidence-based-interventions.htm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dc.gov/hiv/topics/research/prs/compendium-evidence-based-interventions.htm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dc.gov/hiv/topics/research/prs/compendium-evidence-based-interventions.htm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dc.gov/hiv/topics/research/prs/compendium-evidence-based-interventions.htm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hiv/topics/research/prs/compendium-evidence-based-interventions.htm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effectiveinterventions.org/" TargetMode="Externa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dhivpreventiontraining.org/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onap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hiv/topics/research/prs/index.htm" TargetMode="External"/><Relationship Id="rId7" Type="http://schemas.openxmlformats.org/officeDocument/2006/relationships/hyperlink" Target="http://www.cdc.gov/hiv/topics/prev_prog/rep/resources/qa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cdc.gov/hiv/topics/research/prs/compendium-evidence-based-interventions.htm" TargetMode="External"/><Relationship Id="rId5" Type="http://schemas.openxmlformats.org/officeDocument/2006/relationships/hyperlink" Target="http://www.cdc.gov/hiv/topics/cba/index.htm" TargetMode="External"/><Relationship Id="rId4" Type="http://schemas.openxmlformats.org/officeDocument/2006/relationships/hyperlink" Target="http://www.effectiveinterventions.org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cdc.gov/hiv/topics/research/prs/compendium-evidence-based-interventions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50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 DHHS Public Health Service CDC.  </a:t>
            </a:r>
            <a:r>
              <a:rPr lang="en-US" sz="1200" dirty="0" smtClean="0">
                <a:ea typeface="ＭＳ Ｐゴシック" charset="0"/>
              </a:rPr>
              <a:t>(1997).  </a:t>
            </a:r>
            <a:r>
              <a:rPr lang="en-US" sz="1200" b="1" i="1" dirty="0" smtClean="0">
                <a:ea typeface="ＭＳ Ｐゴシック" charset="0"/>
              </a:rPr>
              <a:t>HIV Prevention Case Management Guidance</a:t>
            </a:r>
            <a:r>
              <a:rPr lang="en-US" sz="1200" b="0" i="0" baseline="0" dirty="0" smtClean="0">
                <a:ea typeface="ＭＳ Ｐゴシック" charset="0"/>
              </a:rPr>
              <a:t>, p 41</a:t>
            </a:r>
            <a:endParaRPr lang="en-US" sz="1200" dirty="0" smtClean="0">
              <a:ea typeface="ＭＳ Ｐゴシック" charset="0"/>
            </a:endParaRP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CDC. </a:t>
            </a:r>
            <a:r>
              <a:rPr lang="en-US" i="0" dirty="0" smtClean="0"/>
              <a:t>(downloaded Feb 2012).  </a:t>
            </a:r>
            <a:r>
              <a:rPr lang="en-US" b="1" i="1" dirty="0" smtClean="0"/>
              <a:t>Program Operations Guidelines for STD Prevention</a:t>
            </a:r>
            <a:r>
              <a:rPr lang="en-US" b="0" i="0" dirty="0" smtClean="0"/>
              <a:t>.</a:t>
            </a:r>
            <a:endParaRPr lang="en-US" b="1" i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dirty="0" smtClean="0"/>
              <a:t>CDC.  (2009).  </a:t>
            </a:r>
            <a:r>
              <a:rPr lang="en-US" b="1" i="1" dirty="0" smtClean="0"/>
              <a:t>Procedural Guidance for CBOs</a:t>
            </a:r>
            <a:r>
              <a:rPr lang="en-US" b="0" i="0" dirty="0" smtClean="0"/>
              <a:t>.</a:t>
            </a:r>
            <a:endParaRPr lang="en-US" b="1" i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ML,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Fishbein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Douglas, JM, Rhodes, F, Rogers, J, Bolan, G,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Zenilman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Hoxworth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Malotte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Iatesta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Kent, C, Lentz, A,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Graziano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Beyers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RH, Peterman, TA, for the Project RESPECT Study Group. (1998). Efficacy of risk-reduction counseling to prevent HIV and STDs:  a randomized controlled trial. 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American Medical Association, 280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(13), p 1161-67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8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CDC. </a:t>
            </a:r>
            <a:r>
              <a:rPr lang="en-US" i="0" dirty="0" smtClean="0"/>
              <a:t>(downloaded Feb 2012).  </a:t>
            </a:r>
            <a:r>
              <a:rPr lang="en-US" b="1" i="1" dirty="0" smtClean="0"/>
              <a:t>Program Operations Guidelines for STD Prevention</a:t>
            </a:r>
            <a:r>
              <a:rPr lang="en-US" b="0" i="0" dirty="0" smtClean="0"/>
              <a:t>.</a:t>
            </a:r>
            <a:endParaRPr lang="en-US" b="1" i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dirty="0" smtClean="0"/>
              <a:t>CDC.  (2009).  </a:t>
            </a:r>
            <a:r>
              <a:rPr lang="en-US" b="1" i="1" dirty="0" smtClean="0"/>
              <a:t>Procedural Guidance for CBOs</a:t>
            </a:r>
            <a:r>
              <a:rPr lang="en-US" b="0" i="0" dirty="0" smtClean="0"/>
              <a:t>.</a:t>
            </a:r>
            <a:endParaRPr lang="en-US" b="1" i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ML,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Fishbein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Douglas, JM, Rhodes, F, Rogers, J, Bolan, G,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Zenilman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Hoxworth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Malotte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Iatesta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Kent, C, Lentz, A,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Graziano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Beyers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RH, Peterman, TA, for the Project RESPECT Study Group. (1998). Efficacy of risk-reduction counseling to prevent HIV and STDs:  a randomized controlled trial. 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American Medical Association, 280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(13), p 1161-67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882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CDC. </a:t>
            </a:r>
            <a:r>
              <a:rPr lang="en-US" i="0" dirty="0" smtClean="0"/>
              <a:t>(downloaded Feb 2012).  </a:t>
            </a:r>
            <a:r>
              <a:rPr lang="en-US" b="1" i="1" dirty="0" smtClean="0"/>
              <a:t>Program Operations Guidelines for STD Prevention</a:t>
            </a:r>
            <a:r>
              <a:rPr lang="en-US" b="0" i="0" dirty="0" smtClean="0"/>
              <a:t>.</a:t>
            </a:r>
            <a:endParaRPr lang="en-US" b="1" i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dirty="0" smtClean="0"/>
              <a:t>CDC.  (2009).  </a:t>
            </a:r>
            <a:r>
              <a:rPr lang="en-US" b="1" i="1" dirty="0" smtClean="0"/>
              <a:t>Procedural Guidance for CBOs</a:t>
            </a:r>
            <a:r>
              <a:rPr lang="en-US" b="0" i="0" dirty="0" smtClean="0"/>
              <a:t>.</a:t>
            </a:r>
            <a:endParaRPr lang="en-US" b="1" i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ML,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Fishbein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Douglas, JM, Rhodes, F, Rogers, J, Bolan, G,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Zenilman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Hoxworth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Malotte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Iatesta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Kent, C, Lentz, A,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Graziano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Beyers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RH, Peterman, TA, for the Project RESPECT Study Group. (1998). Efficacy of risk-reduction counseling to prevent HIV and STDs:  a randomized controlled trial. 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American Medical Association, 280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(13), p 1161-67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9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Carey, MP, </a:t>
            </a:r>
            <a:r>
              <a:rPr lang="en-US" dirty="0" err="1" smtClean="0"/>
              <a:t>Senn</a:t>
            </a:r>
            <a:r>
              <a:rPr lang="en-US" dirty="0" smtClean="0"/>
              <a:t>, TE, </a:t>
            </a:r>
            <a:r>
              <a:rPr lang="en-US" dirty="0" err="1" smtClean="0"/>
              <a:t>Vannable</a:t>
            </a:r>
            <a:r>
              <a:rPr lang="en-US" dirty="0" smtClean="0"/>
              <a:t>, PA, </a:t>
            </a:r>
            <a:r>
              <a:rPr lang="en-US" dirty="0" err="1" smtClean="0"/>
              <a:t>Coury-Doniger</a:t>
            </a:r>
            <a:r>
              <a:rPr lang="en-US" dirty="0" smtClean="0"/>
              <a:t>, P, Urban, MA.  (2009).  Brief and intensive</a:t>
            </a:r>
            <a:r>
              <a:rPr lang="en-US" baseline="0" dirty="0" smtClean="0"/>
              <a:t> behavioral interventions to promote sexual risk reduction among STD clinic patients:  results from a randomized controlled trial.  </a:t>
            </a:r>
            <a:r>
              <a:rPr lang="en-US" b="1" i="1" baseline="0" dirty="0" smtClean="0"/>
              <a:t>AIDS  and Behavior</a:t>
            </a:r>
            <a:r>
              <a:rPr lang="en-US" baseline="0" dirty="0" smtClean="0"/>
              <a:t>,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 10.1007/s10461-009-9587-1</a:t>
            </a:r>
            <a:endParaRPr lang="en-US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CDC. </a:t>
            </a:r>
            <a:r>
              <a:rPr lang="en-US" i="0" dirty="0" smtClean="0"/>
              <a:t>(downloaded Feb 2012).  </a:t>
            </a:r>
            <a:r>
              <a:rPr lang="en-US" b="1" i="1" dirty="0" smtClean="0"/>
              <a:t>Program Operations Guidelines for STD Prevention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="0" i="0" dirty="0" smtClean="0"/>
              <a:t>CDC.  (2009).  </a:t>
            </a:r>
            <a:r>
              <a:rPr lang="en-US" b="1" i="1" dirty="0" smtClean="0"/>
              <a:t>Procedural Guidance for CBOs</a:t>
            </a: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01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Kamb, ML,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Fishbein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Douglas, JM, Rhodes, F, Rogers, J, Bolan, G,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Zenilman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Hoxworth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Malotte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Iatesta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M, Kent, C, Lentz, A,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Graziano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Beyers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RH, Peterman, TA, for the Project RESPECT Study Group. (1998). Efficacy of risk-reduction counseling to prevent HIV and STDs:  a randomized controlled trial. 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American Medical Association, 280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(13), p 1161-67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Dilley, JW, Woods, W.,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Sabatino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Lihatsh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T, Adler, B, Casey, S et al.  (2002).  Changing sexual behavior among gay male repeat testers for HIV:  a randomized, controlled trial of a single-session intervention.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Acquired Immune Deficiency Syndrome, 30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177-86;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Dilley, JW, Woods, WJ, Loeb, L, Nelson, K,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Sheon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N, Mullen, J et al.  (2007).  Brief cognitive counseling with HIV testing to reduce sexual risk among men who have sex with men:  results from a randomized controlled trial using  paraprofessional counselors.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Acquired Immune Deficiency Syndrome, 44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(5), p 569-77.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Lightfoot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Rotheram-Borus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M. J., &amp;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Tevendale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H. (2007). An HIV-preventive intervention for youth living with HIV.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 Modification, 31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(3), p 345-63.</a:t>
            </a:r>
            <a:endParaRPr lang="en-US" sz="1400" i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  <a:endParaRPr lang="en-US" b="1" i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</a:t>
            </a:r>
            <a:r>
              <a:rPr lang="en-US" u="sng" dirty="0" smtClean="0">
                <a:ea typeface="ＭＳ Ｐゴシック" charset="0"/>
                <a:hlinkClick r:id="rId4"/>
              </a:rPr>
              <a:t>www.cdc.gov/</a:t>
            </a:r>
            <a:r>
              <a:rPr lang="en-US" u="sng" dirty="0" err="1" smtClean="0">
                <a:ea typeface="ＭＳ Ｐゴシック" charset="0"/>
                <a:hlinkClick r:id="rId4"/>
              </a:rPr>
              <a:t>hiv</a:t>
            </a:r>
            <a:r>
              <a:rPr lang="en-US" u="sng" dirty="0" smtClean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 smtClean="0">
                <a:ea typeface="ＭＳ Ｐゴシック" charset="0"/>
                <a:hlinkClick r:id="rId4"/>
              </a:rPr>
              <a:t>prs</a:t>
            </a:r>
            <a:r>
              <a:rPr lang="en-US" u="sng" dirty="0" smtClean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 smtClean="0">
                <a:ea typeface="ＭＳ Ｐゴシック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www.effectiveinterventions.org</a:t>
            </a:r>
            <a:r>
              <a:rPr lang="en-US" dirty="0" smtClean="0"/>
              <a:t> </a:t>
            </a:r>
            <a:endParaRPr lang="en-US" i="1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541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Kelly, JA, St Lawrence, JS, Diaz, YE,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Stevetnson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LY,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Hauth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AC,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Brasfield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TL, Kalichman, SC, Smith, JE, Andrew, ME.  (1991). HIV risk behavior reduction following intervention with key opinion leaders of population:  an experimental analysis.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Public Health, 81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168-71.</a:t>
            </a:r>
            <a:endParaRPr lang="en-US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(1996).  </a:t>
            </a:r>
            <a:r>
              <a:rPr lang="en-US" b="1" i="1" dirty="0" smtClean="0"/>
              <a:t>Public Health Reports,</a:t>
            </a:r>
            <a:r>
              <a:rPr lang="en-US" b="1" i="1" baseline="0" dirty="0" smtClean="0"/>
              <a:t> III </a:t>
            </a:r>
            <a:r>
              <a:rPr lang="en-US" baseline="0" dirty="0" smtClean="0"/>
              <a:t>(S1) – entire edition dedicated to integration of behavioral science &amp; public health science to improve HIV prevention.</a:t>
            </a:r>
            <a:endParaRPr lang="en-US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Valente, TW &amp; Davis, RL.  (1999).  Accelerating the diffusion of innovations using opinion leaders. </a:t>
            </a:r>
            <a:r>
              <a:rPr lang="en-US" b="1" i="1" dirty="0" smtClean="0"/>
              <a:t>The ANNALS of the American Academy of Political and Social Science, 566 </a:t>
            </a:r>
            <a:r>
              <a:rPr lang="en-US" i="0" dirty="0" smtClean="0"/>
              <a:t>(1), p 55-67. </a:t>
            </a:r>
          </a:p>
          <a:p>
            <a:pPr marL="228600" indent="-228600">
              <a:buFont typeface="+mj-lt"/>
              <a:buAutoNum type="arabicPeriod"/>
            </a:pPr>
            <a:endParaRPr lang="en-US" i="0" dirty="0" smtClean="0"/>
          </a:p>
          <a:p>
            <a:pPr marL="228600" indent="-228600">
              <a:buFont typeface="+mj-lt"/>
              <a:buAutoNum type="arabicPeriod"/>
            </a:pPr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Reference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  <a:endParaRPr lang="en-US" b="1" i="1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665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400" b="1" dirty="0" smtClean="0"/>
              <a:t>References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400" dirty="0" smtClean="0"/>
              <a:t>Stanton B, Cole M, Galbraith J, Li X, Pendleton S, </a:t>
            </a:r>
            <a:r>
              <a:rPr lang="en-US" sz="1400" dirty="0" err="1" smtClean="0"/>
              <a:t>Cottrel</a:t>
            </a:r>
            <a:r>
              <a:rPr lang="en-US" sz="1400" dirty="0" smtClean="0"/>
              <a:t> L, Marshall S, Wu Y, </a:t>
            </a:r>
            <a:r>
              <a:rPr lang="en-US" sz="1400" dirty="0" err="1" smtClean="0"/>
              <a:t>Kaljee</a:t>
            </a:r>
            <a:r>
              <a:rPr lang="en-US" sz="1400" dirty="0" smtClean="0"/>
              <a:t> L.  (2004).</a:t>
            </a:r>
            <a:r>
              <a:rPr lang="en-US" sz="1400" baseline="0" dirty="0" smtClean="0"/>
              <a:t>  </a:t>
            </a:r>
            <a:r>
              <a:rPr lang="en-US" sz="1400" dirty="0" smtClean="0"/>
              <a:t>A randomized trial of a parent intervention: Parents can make a difference in long-term adolescent risk behaviors, perceptions and </a:t>
            </a:r>
            <a:r>
              <a:rPr lang="en-US" sz="1400" dirty="0" err="1" smtClean="0"/>
              <a:t>knoledge</a:t>
            </a:r>
            <a:r>
              <a:rPr lang="en-US" sz="1400" dirty="0" smtClean="0"/>
              <a:t>. </a:t>
            </a:r>
            <a:r>
              <a:rPr lang="en-US" sz="1400" b="1" i="1" dirty="0" smtClean="0"/>
              <a:t>Archives of Pediatrics &amp; Adolescent Medicine, 158 </a:t>
            </a:r>
            <a:r>
              <a:rPr lang="en-US" sz="1400" dirty="0" smtClean="0"/>
              <a:t>(10), p 947-955.; Stanton B, Li X, Ricardo I, Galbraith J, </a:t>
            </a:r>
            <a:r>
              <a:rPr lang="en-US" sz="1400" dirty="0" err="1" smtClean="0"/>
              <a:t>Feigelman</a:t>
            </a:r>
            <a:r>
              <a:rPr lang="en-US" sz="1400" dirty="0" smtClean="0"/>
              <a:t> S, </a:t>
            </a:r>
            <a:r>
              <a:rPr lang="en-US" sz="1400" dirty="0" err="1" smtClean="0"/>
              <a:t>Kaljee</a:t>
            </a:r>
            <a:r>
              <a:rPr lang="en-US" sz="1400" dirty="0" smtClean="0"/>
              <a:t> L. (1996).  A randomized controlled effectiveness trial of an AIDS prevention program for low-income African-American youth. </a:t>
            </a:r>
            <a:r>
              <a:rPr lang="en-US" sz="1400" b="1" i="1" dirty="0" smtClean="0"/>
              <a:t>Archives of Pediatrics &amp; Adolescent Medicine, 150 </a:t>
            </a:r>
            <a:r>
              <a:rPr lang="en-US" sz="1400" i="0" dirty="0" smtClean="0"/>
              <a:t>(4), p 363-372.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Wilton, L., </a:t>
            </a:r>
            <a:r>
              <a:rPr lang="en-US" dirty="0" err="1" smtClean="0"/>
              <a:t>Herbst</a:t>
            </a:r>
            <a:r>
              <a:rPr lang="en-US" dirty="0" smtClean="0"/>
              <a:t>, J.H., Coury-Doniger, P., Painter, T.M., English, G., Alvarez, M.E., Scahill, M., Roberson, M.A., Lucas, B., Johnson, W.D., Carey, J.W.  (2009).  Efficacy of an HIV/STI Prevention Intervention for Black Men Who Have Sex with Men:  Findings from the Many Men, Many Voices (3MV) Project.  </a:t>
            </a:r>
            <a:r>
              <a:rPr lang="en-US" b="1" i="1" dirty="0" smtClean="0"/>
              <a:t>AIDS Behavior,</a:t>
            </a:r>
            <a:r>
              <a:rPr lang="en-US" b="1" i="1" baseline="0" dirty="0" smtClean="0"/>
              <a:t> </a:t>
            </a:r>
            <a:r>
              <a:rPr lang="en-US" b="1" i="1" dirty="0" smtClean="0"/>
              <a:t>13 </a:t>
            </a:r>
            <a:r>
              <a:rPr lang="en-US" dirty="0" smtClean="0"/>
              <a:t>(3), p 532-544.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Villarruel, A.M.,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Jemmott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J.B. III, and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Jemmott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L.S.  (2006).  A randomized controlled trial testing an HIV prevention intervention for Latino youth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Archives of Pediatric &amp; Adolescent Medicine, 160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(8), p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772–777;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Gallegos, E.C., Villarruel, A.M., Loveland-Cherry, C.,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Ronis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D.L., and Zhou, Y.  (2008).  </a:t>
            </a:r>
            <a:r>
              <a:rPr lang="es-MX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Intervención para reducir riesgo en conductas sexuales de adolescentes: Un ensayo aleatorizado y controlado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[</a:t>
            </a:r>
            <a:r>
              <a:rPr lang="en-US" sz="1200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Intervention to </a:t>
            </a:r>
            <a:r>
              <a:rPr lang="es-E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reduce sexual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risk behavior in adolescents:  A randomized controlled trial]. </a:t>
            </a:r>
            <a:r>
              <a:rPr lang="en-US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Salud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Pública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México, 50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(1), p 59-66.</a:t>
            </a:r>
            <a:endParaRPr lang="en-US" sz="1400" i="0" dirty="0" smtClean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Blankenship, KM, Friedman, SR, </a:t>
            </a:r>
            <a:r>
              <a:rPr lang="en-US" dirty="0" err="1" smtClean="0"/>
              <a:t>Dworkin</a:t>
            </a:r>
            <a:r>
              <a:rPr lang="en-US" dirty="0" smtClean="0"/>
              <a:t>, S, </a:t>
            </a:r>
            <a:r>
              <a:rPr lang="en-US" dirty="0" err="1" smtClean="0"/>
              <a:t>Mantell</a:t>
            </a:r>
            <a:r>
              <a:rPr lang="en-US" dirty="0" smtClean="0"/>
              <a:t>, JE.  (2006).  Structural</a:t>
            </a:r>
            <a:r>
              <a:rPr lang="en-US" baseline="0" dirty="0" smtClean="0"/>
              <a:t> interventions:  concepts, challenges and opportunities for research.  </a:t>
            </a:r>
            <a:r>
              <a:rPr lang="en-US" b="1" i="1" baseline="0" dirty="0" smtClean="0"/>
              <a:t>Journal of Urban Health:  Bulletin of the New York Academy of Medicine, 83 </a:t>
            </a:r>
            <a:r>
              <a:rPr lang="en-US" baseline="0" dirty="0" smtClean="0"/>
              <a:t>(1), p 59-72.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McGough, LJ &amp; Handsfield,</a:t>
            </a:r>
            <a:r>
              <a:rPr lang="en-US" baseline="0" dirty="0" smtClean="0"/>
              <a:t> HH, in Aral, SO &amp; Douglas, JM (Eds).  (2007).  History of behavioral interventions in STD control, in </a:t>
            </a:r>
            <a:r>
              <a:rPr lang="en-US" b="1" i="1" baseline="0" dirty="0" smtClean="0"/>
              <a:t>Behavioral Interventions for Prevention and Control of Sexually Transmitted Diseases</a:t>
            </a:r>
            <a:r>
              <a:rPr lang="en-US" baseline="0" dirty="0" smtClean="0"/>
              <a:t>, Springer (NYC), p 3-22.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Charania, MR, Crepaz, N, Guenther-Gray, C, </a:t>
            </a:r>
            <a:r>
              <a:rPr lang="en-US" baseline="0" dirty="0" err="1" smtClean="0"/>
              <a:t>Henny</a:t>
            </a:r>
            <a:r>
              <a:rPr lang="en-US" baseline="0" dirty="0" smtClean="0"/>
              <a:t>, K, </a:t>
            </a:r>
            <a:r>
              <a:rPr lang="en-US" baseline="0" dirty="0" err="1" smtClean="0"/>
              <a:t>Liau</a:t>
            </a:r>
            <a:r>
              <a:rPr lang="en-US" baseline="0" dirty="0" smtClean="0"/>
              <a:t>, A, Willis, LA, Lyles, CM.  (2010).  Efficacy of structural-level condom distribution interventions:  a meta-analysis of US and international studies, 1998-2007.  </a:t>
            </a:r>
            <a:r>
              <a:rPr lang="en-US" b="1" i="1" baseline="0" dirty="0" smtClean="0"/>
              <a:t>AIDS Behavior,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 10.1007/s10461-010-9812-y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b="1" i="1" baseline="0" dirty="0" smtClean="0"/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  <a:endParaRPr lang="en-US" b="1" i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</a:t>
            </a:r>
            <a:r>
              <a:rPr lang="en-US" u="sng" dirty="0" smtClean="0">
                <a:ea typeface="ＭＳ Ｐゴシック" charset="0"/>
                <a:hlinkClick r:id="rId4"/>
              </a:rPr>
              <a:t>www.cdc.gov/</a:t>
            </a:r>
            <a:r>
              <a:rPr lang="en-US" u="sng" dirty="0" err="1" smtClean="0">
                <a:ea typeface="ＭＳ Ｐゴシック" charset="0"/>
                <a:hlinkClick r:id="rId4"/>
              </a:rPr>
              <a:t>hiv</a:t>
            </a:r>
            <a:r>
              <a:rPr lang="en-US" u="sng" dirty="0" smtClean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 smtClean="0">
                <a:ea typeface="ＭＳ Ｐゴシック" charset="0"/>
                <a:hlinkClick r:id="rId4"/>
              </a:rPr>
              <a:t>prs</a:t>
            </a:r>
            <a:r>
              <a:rPr lang="en-US" u="sng" dirty="0" smtClean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 smtClean="0">
                <a:ea typeface="ＭＳ Ｐゴシック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www.effectiveinterventions.org</a:t>
            </a:r>
            <a:r>
              <a:rPr lang="en-US" dirty="0" smtClean="0"/>
              <a:t> </a:t>
            </a:r>
            <a:endParaRPr lang="en-US" i="1" dirty="0" smtClean="0">
              <a:solidFill>
                <a:schemeClr val="bg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Kelly, JA, St Lawrence, JS, Diaz, YE,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Stevetnson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LY,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Hauth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AC,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Brasfield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TL, Kalichman, SC, Smith, JE, Andrew, ME.  (1991). HIV risk behavior reduction following intervention with key opinion leaders of population:  an experimental analysis.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Public Health, 81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168-71.</a:t>
            </a:r>
            <a:endParaRPr lang="en-US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Guenther-Grey, C,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Noroian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Fonseka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J, Higgins, D.  (1996). Developing community networks to deliver HIV prevention interventions.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Health Reports, 111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(S1), p 41-9.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Valente, TW &amp; Davis, RL.  (1999).  Accelerating the diffusion of innovations using opinion leaders. </a:t>
            </a:r>
            <a:r>
              <a:rPr lang="en-US" b="1" i="1" dirty="0" smtClean="0"/>
              <a:t>The ANNALS of the American Academy of Political and Social Science, 566 </a:t>
            </a:r>
            <a:r>
              <a:rPr lang="en-US" i="0" dirty="0" smtClean="0"/>
              <a:t>(1), p 55-67.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</a:t>
            </a:r>
            <a:r>
              <a:rPr lang="en-US" u="sng" dirty="0" smtClean="0">
                <a:ea typeface="ＭＳ Ｐゴシック" charset="0"/>
                <a:hlinkClick r:id="rId4"/>
              </a:rPr>
              <a:t>www.cdc.gov/</a:t>
            </a:r>
            <a:r>
              <a:rPr lang="en-US" u="sng" dirty="0" err="1" smtClean="0">
                <a:ea typeface="ＭＳ Ｐゴシック" charset="0"/>
                <a:hlinkClick r:id="rId4"/>
              </a:rPr>
              <a:t>hiv</a:t>
            </a:r>
            <a:r>
              <a:rPr lang="en-US" u="sng" dirty="0" smtClean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 smtClean="0">
                <a:ea typeface="ＭＳ Ｐゴシック" charset="0"/>
                <a:hlinkClick r:id="rId4"/>
              </a:rPr>
              <a:t>prs</a:t>
            </a:r>
            <a:r>
              <a:rPr lang="en-US" u="sng" dirty="0" smtClean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 smtClean="0">
                <a:ea typeface="ＭＳ Ｐゴシック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www.effectiveinterventions.org</a:t>
            </a:r>
            <a:r>
              <a:rPr lang="en-US" dirty="0" smtClean="0"/>
              <a:t> </a:t>
            </a:r>
            <a:endParaRPr lang="en-US" i="1" dirty="0" smtClean="0">
              <a:solidFill>
                <a:schemeClr val="bg2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551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Guenther-Grey, C,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Noroian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Fonseka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J, Higgins, D.  (1996). Developing community networks to deliver HIV prevention interventions.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Health Reports, 111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(S1), p 41-9.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Valente, TW &amp; Davis, RL.  (1999).  Accelerating the diffusion of innovations using opinion leaders. </a:t>
            </a:r>
            <a:r>
              <a:rPr lang="en-US" b="1" i="1" dirty="0" smtClean="0"/>
              <a:t>The ANNALS of the American Academy of Political and Social Science, 566 </a:t>
            </a:r>
            <a:r>
              <a:rPr lang="en-US" i="0" dirty="0" smtClean="0"/>
              <a:t>(1), p 55-67. 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</a:t>
            </a:r>
            <a:r>
              <a:rPr lang="en-US" u="sng" dirty="0" smtClean="0">
                <a:ea typeface="ＭＳ Ｐゴシック" charset="0"/>
                <a:hlinkClick r:id="rId4"/>
              </a:rPr>
              <a:t>www.cdc.gov/</a:t>
            </a:r>
            <a:r>
              <a:rPr lang="en-US" u="sng" dirty="0" err="1" smtClean="0">
                <a:ea typeface="ＭＳ Ｐゴシック" charset="0"/>
                <a:hlinkClick r:id="rId4"/>
              </a:rPr>
              <a:t>hiv</a:t>
            </a:r>
            <a:r>
              <a:rPr lang="en-US" u="sng" dirty="0" smtClean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 smtClean="0">
                <a:ea typeface="ＭＳ Ｐゴシック" charset="0"/>
                <a:hlinkClick r:id="rId4"/>
              </a:rPr>
              <a:t>prs</a:t>
            </a:r>
            <a:r>
              <a:rPr lang="en-US" u="sng" dirty="0" smtClean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 smtClean="0">
                <a:ea typeface="ＭＳ Ｐゴシック" charset="0"/>
              </a:rPr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www.effectiveinterventions.org</a:t>
            </a:r>
            <a:r>
              <a:rPr lang="en-US" dirty="0" smtClean="0"/>
              <a:t> </a:t>
            </a:r>
            <a:endParaRPr lang="en-US" i="1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44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b="1" dirty="0" smtClean="0"/>
              <a:t>References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Kegeles, SM, Hays, RB, Coates, TJ. (1996). The Mpowerment Project:  a community-level HIV prevention intervention for young gay men. </a:t>
            </a:r>
            <a:r>
              <a:rPr lang="en-US" b="1" i="1" dirty="0" smtClean="0"/>
              <a:t>American Journal of Public Health, 86 </a:t>
            </a:r>
            <a:r>
              <a:rPr lang="en-US" dirty="0" smtClean="0"/>
              <a:t>(8), p 1129-36.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CDC AIDS Community Demonstration Projects Research Group (1999).  Community-level HIV intervention in five cities:  final outcome data from the AIDS community demonstration projects.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Public Health, 89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p 336B-345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Kelly, JA, St Lawrence, JS, Diaz, YE, Stevenson, LY</a:t>
            </a:r>
            <a:r>
              <a:rPr lang="en-US" baseline="0" dirty="0" smtClean="0"/>
              <a:t> et al.  </a:t>
            </a:r>
            <a:r>
              <a:rPr lang="en-US" dirty="0" smtClean="0"/>
              <a:t>(1991). HIV risk behavior reduction following intervention with key opinion leaders of population:  an experimental analysis.  </a:t>
            </a:r>
            <a:r>
              <a:rPr lang="en-US" b="1" i="1" dirty="0" smtClean="0"/>
              <a:t>American Journal of Public Health, 81 </a:t>
            </a:r>
            <a:r>
              <a:rPr lang="en-US" dirty="0" smtClean="0"/>
              <a:t>(2), p 168-71.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Jones, KT, Gray, P, Whiteside, YO, Wang, T,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D, Dunbar, E, Foust, E, Johnson, WD.  (2008).  Evaluation of an HIV prevention intervention adapted for Black men who have sex with men.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Public Health, 98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(6), 1043-50.</a:t>
            </a:r>
            <a:endParaRPr lang="en-US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Blankenship, KM, Friedman, SR, </a:t>
            </a:r>
            <a:r>
              <a:rPr lang="en-US" dirty="0" err="1" smtClean="0"/>
              <a:t>Dworkin</a:t>
            </a:r>
            <a:r>
              <a:rPr lang="en-US" dirty="0" smtClean="0"/>
              <a:t>, S, </a:t>
            </a:r>
            <a:r>
              <a:rPr lang="en-US" dirty="0" err="1" smtClean="0"/>
              <a:t>Mantell</a:t>
            </a:r>
            <a:r>
              <a:rPr lang="en-US" dirty="0" smtClean="0"/>
              <a:t>, JE.  (2006).  Structural</a:t>
            </a:r>
            <a:r>
              <a:rPr lang="en-US" baseline="0" dirty="0" smtClean="0"/>
              <a:t> interventions:  concepts, challenges and opportunities for research.  </a:t>
            </a:r>
            <a:r>
              <a:rPr lang="en-US" b="1" i="1" baseline="0" dirty="0" smtClean="0"/>
              <a:t>Journal of Urban Health:  Bulletin of the New York Academy of Medicine, 83 </a:t>
            </a:r>
            <a:r>
              <a:rPr lang="en-US" baseline="0" dirty="0" smtClean="0"/>
              <a:t>(1), p 59-72.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McGough</a:t>
            </a:r>
            <a:r>
              <a:rPr lang="en-US" dirty="0" smtClean="0"/>
              <a:t>, LJ &amp; </a:t>
            </a:r>
            <a:r>
              <a:rPr lang="en-US" dirty="0" err="1" smtClean="0"/>
              <a:t>Handsfield</a:t>
            </a:r>
            <a:r>
              <a:rPr lang="en-US" dirty="0" smtClean="0"/>
              <a:t>,</a:t>
            </a:r>
            <a:r>
              <a:rPr lang="en-US" baseline="0" dirty="0" smtClean="0"/>
              <a:t> HH, in Aral, SO &amp; Douglas, JM (</a:t>
            </a:r>
            <a:r>
              <a:rPr lang="en-US" baseline="0" dirty="0" err="1" smtClean="0"/>
              <a:t>Eds</a:t>
            </a:r>
            <a:r>
              <a:rPr lang="en-US" baseline="0" dirty="0" smtClean="0"/>
              <a:t>).  (2007).  History of behavioral interventions in STD control, in </a:t>
            </a:r>
            <a:r>
              <a:rPr lang="en-US" b="1" i="1" baseline="0" dirty="0" smtClean="0"/>
              <a:t>Behavioral Interventions for Prevention and Control of Sexually Transmitted Diseases</a:t>
            </a:r>
            <a:r>
              <a:rPr lang="en-US" baseline="0" dirty="0" smtClean="0"/>
              <a:t>, Springer (NYC), p 3-22.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err="1" smtClean="0"/>
              <a:t>Charania</a:t>
            </a:r>
            <a:r>
              <a:rPr lang="en-US" baseline="0" dirty="0" smtClean="0"/>
              <a:t>, MR, Crepaz, N, Guenther-Gray, C, </a:t>
            </a:r>
            <a:r>
              <a:rPr lang="en-US" baseline="0" dirty="0" err="1" smtClean="0"/>
              <a:t>Henny</a:t>
            </a:r>
            <a:r>
              <a:rPr lang="en-US" baseline="0" dirty="0" smtClean="0"/>
              <a:t>, K, </a:t>
            </a:r>
            <a:r>
              <a:rPr lang="en-US" baseline="0" dirty="0" err="1" smtClean="0"/>
              <a:t>Liau</a:t>
            </a:r>
            <a:r>
              <a:rPr lang="en-US" baseline="0" dirty="0" smtClean="0"/>
              <a:t>, A, Willis, LA, Lyles, CM.  (2010).  Efficacy of structural-level condom distribution interventions:  a meta-analysis of US and international studies, 1998-2007.  </a:t>
            </a:r>
            <a:r>
              <a:rPr lang="en-US" b="1" i="1" baseline="0" dirty="0" smtClean="0"/>
              <a:t>AIDS Behavior,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 10.1007/s10461-010-9812-y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b="1" i="1" baseline="0" dirty="0" smtClean="0"/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Nursery Rhyme </a:t>
            </a:r>
            <a:r>
              <a:rPr kumimoji="0" lang="en-US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Redux</a:t>
            </a: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Structural Intervention (MS analogy):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Jack &amp; Jill had to climb a hill to fetch water – this led to a fall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well were not up on a hill – maybe no fall would have occurred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If the well were next to their house – maybe they could fetch the water even more easily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bg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Better yet – if they had indoor plumbing – they would not have  to leave the house with a bucket to fetch water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7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err="1" smtClean="0"/>
              <a:t>Charania</a:t>
            </a:r>
            <a:r>
              <a:rPr lang="en-US" baseline="0" dirty="0" smtClean="0"/>
              <a:t>, MR, Crepaz, N, Guenther-Gray, C, </a:t>
            </a:r>
            <a:r>
              <a:rPr lang="en-US" baseline="0" dirty="0" err="1" smtClean="0"/>
              <a:t>Henny</a:t>
            </a:r>
            <a:r>
              <a:rPr lang="en-US" baseline="0" dirty="0" smtClean="0"/>
              <a:t>, K, </a:t>
            </a:r>
            <a:r>
              <a:rPr lang="en-US" baseline="0" dirty="0" err="1" smtClean="0"/>
              <a:t>Liau</a:t>
            </a:r>
            <a:r>
              <a:rPr lang="en-US" baseline="0" dirty="0" smtClean="0"/>
              <a:t>, A, Willis, LA, Lyles, CM.  (2010).  Efficacy of structural-level condom distribution interventions:  a meta-analysis of US and international studies, 1998-2007.  </a:t>
            </a:r>
            <a:r>
              <a:rPr lang="en-US" b="1" i="1" baseline="0" dirty="0" smtClean="0"/>
              <a:t>AIDS Behavior,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 10.1007/s10461-010-9812-y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www.cdc.gov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sng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www.effectiveinterventions.org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b="1" i="1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43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Charania, MR, Crepaz, N, Guenther-Gray, C, </a:t>
            </a:r>
            <a:r>
              <a:rPr lang="en-US" baseline="0" dirty="0" err="1" smtClean="0"/>
              <a:t>Henny</a:t>
            </a:r>
            <a:r>
              <a:rPr lang="en-US" baseline="0" dirty="0" smtClean="0"/>
              <a:t>, K, </a:t>
            </a:r>
            <a:r>
              <a:rPr lang="en-US" baseline="0" dirty="0" err="1" smtClean="0"/>
              <a:t>Liau</a:t>
            </a:r>
            <a:r>
              <a:rPr lang="en-US" baseline="0" dirty="0" smtClean="0"/>
              <a:t>, A, Willis, LA, Lyles, CM.  (2010).  Efficacy of structural-level condom distribution interventions:  a meta-analysis of US and international studies, 1998-2007.  </a:t>
            </a:r>
            <a:r>
              <a:rPr lang="en-US" b="1" i="1" baseline="0" dirty="0" smtClean="0"/>
              <a:t>AIDS Behavior,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 10.1007/s10461-010-9812-y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b="1" i="1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McGough, LJ &amp; Handsfield,</a:t>
            </a:r>
            <a:r>
              <a:rPr lang="en-US" baseline="0" dirty="0" smtClean="0"/>
              <a:t> HH, in Aral, SO &amp; Douglas, JM (Eds).  (2007).  History of behavioral interventions in STD control, in </a:t>
            </a:r>
            <a:r>
              <a:rPr lang="en-US" b="1" i="1" baseline="0" dirty="0" smtClean="0"/>
              <a:t>Behavioral Interventions for Prevention and Control of Sexually Transmitted Diseases</a:t>
            </a:r>
            <a:r>
              <a:rPr lang="en-US" baseline="0" dirty="0" smtClean="0"/>
              <a:t>, Springer (NYC), p 3-22.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theoretical models and intervention methods, in </a:t>
            </a:r>
            <a:r>
              <a:rPr lang="en-US" b="1" i="1" dirty="0" smtClean="0"/>
              <a:t>Behavioral Interventions for Prevention and Control of STDs, </a:t>
            </a:r>
            <a:r>
              <a:rPr lang="en-US" b="0" i="0" dirty="0" smtClean="0"/>
              <a:t>Springer</a:t>
            </a:r>
            <a:r>
              <a:rPr lang="en-US" b="0" i="0" baseline="0" dirty="0" smtClean="0"/>
              <a:t> (NYC), p 23-59.</a:t>
            </a:r>
            <a:endParaRPr lang="en-US" b="0" i="0" dirty="0" smtClean="0">
              <a:solidFill>
                <a:schemeClr val="bg2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Bolan, GA, </a:t>
            </a:r>
            <a:r>
              <a:rPr lang="en-US" dirty="0" err="1" smtClean="0"/>
              <a:t>Sparling</a:t>
            </a:r>
            <a:r>
              <a:rPr lang="en-US" dirty="0" smtClean="0"/>
              <a:t>, PF, </a:t>
            </a:r>
            <a:r>
              <a:rPr lang="en-US" dirty="0" err="1" smtClean="0"/>
              <a:t>Wasserheit</a:t>
            </a:r>
            <a:r>
              <a:rPr lang="en-US" dirty="0" smtClean="0"/>
              <a:t>,</a:t>
            </a:r>
            <a:r>
              <a:rPr lang="en-US" baseline="0" dirty="0" smtClean="0"/>
              <a:t> JN.  (2012).  </a:t>
            </a:r>
            <a:r>
              <a:rPr lang="en-US" b="0" dirty="0" smtClean="0"/>
              <a:t>The emerging threat of untreatable gonococcal infection.  </a:t>
            </a:r>
            <a:r>
              <a:rPr lang="en-US" b="1" i="1" dirty="0" smtClean="0"/>
              <a:t>New England Journal of Medicine, 366 </a:t>
            </a:r>
            <a:r>
              <a:rPr lang="en-US" b="0" dirty="0" smtClean="0"/>
              <a:t>(6), p 485-87.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CDC.  (2010).  Sexually Transmitted Diseases</a:t>
            </a:r>
            <a:r>
              <a:rPr lang="en-US" baseline="0" dirty="0" smtClean="0"/>
              <a:t> Treatment Guidelines.  </a:t>
            </a:r>
            <a:r>
              <a:rPr lang="en-US" b="1" i="1" baseline="0" dirty="0" smtClean="0"/>
              <a:t>MMWR,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59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(RR-12).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ww.cdc.gov/vaccines/</a:t>
            </a:r>
            <a:r>
              <a:rPr lang="en-US" sz="1200" u="sng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vpd-vac</a:t>
            </a:r>
            <a:r>
              <a:rPr lang="en-US" sz="1200" u="sng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/default.htm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Curran,</a:t>
            </a:r>
            <a:r>
              <a:rPr lang="en-US" baseline="0" dirty="0" smtClean="0"/>
              <a:t> JW.  (1996).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Bridging the Gap between behavioral science and public health practice in HIV prevention.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Health Reports, III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(S1), p 3-4.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Satcher, D.  (1996). The importance of behavioral science in HIV prevention.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Public Health Reports, III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(S1), p 1-2.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</a:t>
            </a:r>
            <a:r>
              <a:rPr lang="en-US" dirty="0" smtClean="0"/>
              <a:t>heoretical models and intervention methods,</a:t>
            </a:r>
            <a:r>
              <a:rPr lang="en-US" baseline="0" dirty="0" smtClean="0"/>
              <a:t> in</a:t>
            </a:r>
            <a:r>
              <a:rPr lang="en-US" dirty="0" smtClean="0"/>
              <a:t> </a:t>
            </a:r>
            <a:r>
              <a:rPr lang="en-US" b="1" i="1" dirty="0" smtClean="0"/>
              <a:t>Behavioral Interventions for Prevention and Control of STDs,</a:t>
            </a:r>
            <a:r>
              <a:rPr lang="en-US" b="1" i="1" baseline="0" dirty="0" smtClean="0"/>
              <a:t> </a:t>
            </a:r>
            <a:r>
              <a:rPr lang="en-US" b="0" i="0" baseline="0" dirty="0" smtClean="0"/>
              <a:t>Springer (NYC), p 23-59.</a:t>
            </a:r>
          </a:p>
          <a:p>
            <a:pPr marL="0" indent="0">
              <a:buFont typeface="+mj-lt"/>
              <a:buNone/>
            </a:pP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995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CDC.  (2003).  Advancing HIV prevention:  new strategies for a changing epidemic – US, 2003.  MMWR, 52 (15), p 329-56.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CDC.  (2011).  Clinical and behavioral characteristics</a:t>
            </a:r>
            <a:r>
              <a:rPr lang="en-US" baseline="0" dirty="0" smtClean="0"/>
              <a:t> of adults receiving medical care for HIV infection – Medical Monitoring Project, US, 2007.  </a:t>
            </a:r>
            <a:r>
              <a:rPr lang="en-US" b="1" i="1" baseline="0" dirty="0" smtClean="0"/>
              <a:t>MMWR Surveillance Summaries, 60 </a:t>
            </a:r>
            <a:r>
              <a:rPr lang="en-US" baseline="0" dirty="0" smtClean="0"/>
              <a:t>(11).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Gilliam, PP &amp; Straub, DM.  (2009).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with positives: a review of published research, 1998-2008.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Association of Nurses in AIDS Care, 20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92-09.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Janssen, RS, Holtgrave, DR, </a:t>
            </a:r>
            <a:r>
              <a:rPr lang="en-US" dirty="0" err="1" smtClean="0"/>
              <a:t>Valdiserri</a:t>
            </a:r>
            <a:r>
              <a:rPr lang="en-US" dirty="0" smtClean="0"/>
              <a:t>,</a:t>
            </a:r>
            <a:r>
              <a:rPr lang="en-US" baseline="0" dirty="0" smtClean="0"/>
              <a:t> RO, Shepherd, M, Gayle, HD, </a:t>
            </a:r>
            <a:r>
              <a:rPr lang="en-US" baseline="0" dirty="0" err="1" smtClean="0"/>
              <a:t>DeCock</a:t>
            </a:r>
            <a:r>
              <a:rPr lang="en-US" baseline="0" dirty="0" smtClean="0"/>
              <a:t>, KM.  (2001).  The serostatus approach to fighting the HIV epidemic:  prevention strategies for infected individuals.  </a:t>
            </a:r>
            <a:r>
              <a:rPr lang="en-US" b="1" i="1" baseline="0" dirty="0" smtClean="0"/>
              <a:t>American Journal of Public Health, 91 </a:t>
            </a:r>
            <a:r>
              <a:rPr lang="en-US" baseline="0" dirty="0" smtClean="0"/>
              <a:t>(7), p 1019-24.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West, GR,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Corneli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AL, Best, K,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Kurkjian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KM, Cates, W.  (2007).  Focusing HIV prevention on those most likely to transmit the virus.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AIDS Education and Prevention, 19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(4), p 275-88.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681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CDC.  (2003).  Advancing HIV prevention:  new strategies for a changing epidemic – US, 2003.  MMWR, 52 (15), p 329-56.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CDC.  (2011).  Clinical and behavioral characteristics</a:t>
            </a:r>
            <a:r>
              <a:rPr lang="en-US" baseline="0" dirty="0" smtClean="0"/>
              <a:t> of adults receiving medical care for HIV infection – Medical Monitoring Project, US, 2007.  </a:t>
            </a:r>
            <a:r>
              <a:rPr lang="en-US" b="1" i="1" baseline="0" dirty="0" smtClean="0"/>
              <a:t>MMWR Surveillance Summaries, 60 </a:t>
            </a:r>
            <a:r>
              <a:rPr lang="en-US" baseline="0" dirty="0" smtClean="0"/>
              <a:t>(11).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Gilliam, PP &amp; Straub, DM.  (2009).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with positives: a review of published research, 1998-2008.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Association of Nurses in AIDS Care, 20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92-09.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Janssen, RS, Holtgrave, DR, </a:t>
            </a:r>
            <a:r>
              <a:rPr lang="en-US" dirty="0" err="1" smtClean="0"/>
              <a:t>Valdiserri</a:t>
            </a:r>
            <a:r>
              <a:rPr lang="en-US" dirty="0" smtClean="0"/>
              <a:t>,</a:t>
            </a:r>
            <a:r>
              <a:rPr lang="en-US" baseline="0" dirty="0" smtClean="0"/>
              <a:t> RO, Shepherd, M, Gayle, HD, </a:t>
            </a:r>
            <a:r>
              <a:rPr lang="en-US" baseline="0" dirty="0" err="1" smtClean="0"/>
              <a:t>DeCock</a:t>
            </a:r>
            <a:r>
              <a:rPr lang="en-US" baseline="0" dirty="0" smtClean="0"/>
              <a:t>, KM.  (2001).  The serostatus approach to fighting the HIV epidemic:  prevention strategies for infected individuals.  </a:t>
            </a:r>
            <a:r>
              <a:rPr lang="en-US" b="1" i="1" baseline="0" dirty="0" smtClean="0"/>
              <a:t>American Journal of Public Health, 91 </a:t>
            </a:r>
            <a:r>
              <a:rPr lang="en-US" baseline="0" dirty="0" smtClean="0"/>
              <a:t>(7), p 1019-24.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West, GR,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Corneli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AL, Best, K,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Kurkjian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KM, Cates, W.  (2007).  Focusing HIV prevention on those most likely to transmit the virus.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AIDS Education and Prevention, 19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(4), p 275-88.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Websites:  </a:t>
            </a:r>
            <a:r>
              <a:rPr lang="en-US" u="sng" dirty="0" smtClean="0"/>
              <a:t>www.effectiveinterventions.org</a:t>
            </a:r>
            <a:r>
              <a:rPr lang="en-US" dirty="0" smtClean="0"/>
              <a:t>; </a:t>
            </a:r>
            <a:r>
              <a:rPr lang="en-US" u="sng" dirty="0" smtClean="0"/>
              <a:t>www.cdc.gov; www.cdcnpin.org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3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CDC.  (2003).  Advancing HIV prevention:  new strategies for a changing epidemic – US, 2003.  MMWR, 52 (15), p 329-56.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CDC.  (2011).  Clinical and behavioral characteristics</a:t>
            </a:r>
            <a:r>
              <a:rPr lang="en-US" baseline="0" dirty="0" smtClean="0"/>
              <a:t> of adults receiving medical care for HIV infection – Medical Monitoring Project, US, 2007.  </a:t>
            </a:r>
            <a:r>
              <a:rPr lang="en-US" b="1" i="1" baseline="0" dirty="0" smtClean="0"/>
              <a:t>MMWR Surveillance Summaries, 60 </a:t>
            </a:r>
            <a:r>
              <a:rPr lang="en-US" baseline="0" dirty="0" smtClean="0"/>
              <a:t>(11).</a:t>
            </a:r>
          </a:p>
          <a:p>
            <a:pPr marL="228600" indent="-228600">
              <a:buFont typeface="+mj-lt"/>
              <a:buAutoNum type="arabicPeriod"/>
            </a:pPr>
            <a:r>
              <a:rPr lang="en-US" baseline="0" dirty="0" smtClean="0"/>
              <a:t>Gilliam, PP &amp; Straub, DM.  (2009). 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Prevention with positives: a review of published research, 1998-2008.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the Association of Nurses in AIDS Care, 20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92-09.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Janssen, RS, Holtgrave, DR, </a:t>
            </a:r>
            <a:r>
              <a:rPr lang="en-US" dirty="0" err="1" smtClean="0"/>
              <a:t>Valdiserri</a:t>
            </a:r>
            <a:r>
              <a:rPr lang="en-US" dirty="0" smtClean="0"/>
              <a:t>,</a:t>
            </a:r>
            <a:r>
              <a:rPr lang="en-US" baseline="0" dirty="0" smtClean="0"/>
              <a:t> RO, Shepherd, M, Gayle, HD, </a:t>
            </a:r>
            <a:r>
              <a:rPr lang="en-US" baseline="0" dirty="0" err="1" smtClean="0"/>
              <a:t>DeCock</a:t>
            </a:r>
            <a:r>
              <a:rPr lang="en-US" baseline="0" dirty="0" smtClean="0"/>
              <a:t>, KM.  (2001).  The serostatus approach to fighting the HIV epidemic:  prevention strategies for infected individuals.  </a:t>
            </a:r>
            <a:r>
              <a:rPr lang="en-US" b="1" i="1" baseline="0" dirty="0" smtClean="0"/>
              <a:t>American Journal of Public Health, 91 </a:t>
            </a:r>
            <a:r>
              <a:rPr lang="en-US" baseline="0" dirty="0" smtClean="0"/>
              <a:t>(7), p 1019-24.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West, GR,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Corneli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AL, Best, K,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Kurkjian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KM, Cates, W.  (2007).  Focusing HIV prevention on those most likely to transmit the virus.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AIDS Education and Prevention, 19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(4), p 275-88.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259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References/Notes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sng" dirty="0" smtClean="0">
                <a:ea typeface="ＭＳ Ｐゴシック" charset="0"/>
                <a:hlinkClick r:id="rId3"/>
              </a:rPr>
              <a:t>www.cdc.gov/hiv/topics/research/prs/compendium-evidence-based-interventions.htm</a:t>
            </a:r>
            <a:r>
              <a:rPr lang="en-US" u="none" dirty="0" smtClean="0">
                <a:ea typeface="ＭＳ Ｐゴシック" charset="0"/>
              </a:rPr>
              <a:t> (</a:t>
            </a:r>
            <a:r>
              <a:rPr lang="en-US" dirty="0" smtClean="0"/>
              <a:t>Compendium = 10 studies</a:t>
            </a:r>
            <a:r>
              <a:rPr lang="en-US" baseline="0" dirty="0" smtClean="0"/>
              <a:t> for Positives are listed; 8 for Medication Adherence – Total of 18)</a:t>
            </a:r>
          </a:p>
          <a:p>
            <a:pPr marL="228600" indent="-228600">
              <a:buFont typeface="+mj-lt"/>
              <a:buAutoNum type="arabicPeriod"/>
            </a:pPr>
            <a:r>
              <a:rPr lang="en-US" u="sng" dirty="0" smtClean="0">
                <a:ea typeface="ＭＳ Ｐゴシック" charset="0"/>
                <a:hlinkClick r:id="rId4"/>
              </a:rPr>
              <a:t>www.effectiveinterventions.org</a:t>
            </a:r>
            <a:endParaRPr lang="en-US" u="sng" dirty="0" smtClean="0">
              <a:ea typeface="ＭＳ Ｐゴシック" charset="0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b="1" baseline="0" dirty="0" smtClean="0"/>
              <a:t>CRCS – Comprehensive Risk Counseling and Services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="1" baseline="0" dirty="0" smtClean="0"/>
              <a:t>ARTAS – </a:t>
            </a:r>
            <a:r>
              <a:rPr lang="en-US" b="1" dirty="0" smtClean="0"/>
              <a:t>Anti-Retroviral Treatment and Access to Services</a:t>
            </a:r>
            <a:endParaRPr lang="en-US" b="1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Wingood, GM ., DiClemente, R ., Mikhail, I, Lang, D L, Hubbard-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McCree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D, Davies, SL et al.  (2004).  A randomized controlled trial to reduce HIV transmission risk behaviors and STDs among women living with HIV:  the WiLLOW program. 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Acquired Immune Deficiency Syndromes, 37 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(S2), p S58-7.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Kalichman, S,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Rompa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D, Cage, M,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DiFonzo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K, Simpson, D, Austin, J, Luke, W, Buckles, J,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Kyomugisha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F,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Benotsch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E, Pinkerton, S, Graham, J.  (2001).   Effectiveness of an intervention to reduce HIV transmission risks in HIV-positive people</a:t>
            </a:r>
            <a:r>
              <a:rPr lang="en-US" sz="1200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  <a:r>
              <a:rPr lang="en-US" sz="12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Preventive Medicine, 21 </a:t>
            </a:r>
            <a:r>
              <a:rPr lang="en-US" sz="12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(2), p 84-2.</a:t>
            </a:r>
            <a:endParaRPr lang="en-US" i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Richardson, JL, Milam, J, </a:t>
            </a:r>
            <a:r>
              <a:rPr lang="en-US" dirty="0" err="1" smtClean="0"/>
              <a:t>McCutchan</a:t>
            </a:r>
            <a:r>
              <a:rPr lang="en-US" dirty="0" smtClean="0"/>
              <a:t>, A, </a:t>
            </a:r>
            <a:r>
              <a:rPr lang="en-US" dirty="0" err="1" smtClean="0"/>
              <a:t>Stoyanoff</a:t>
            </a:r>
            <a:r>
              <a:rPr lang="en-US" dirty="0" smtClean="0"/>
              <a:t>, S, Bolan, R, Weiss, J, Kemper, C, Larsen, RA, Hollander, H, </a:t>
            </a:r>
            <a:r>
              <a:rPr lang="en-US" dirty="0" err="1" smtClean="0"/>
              <a:t>Weismuller</a:t>
            </a:r>
            <a:r>
              <a:rPr lang="en-US" dirty="0" smtClean="0"/>
              <a:t>, P, Chou, CP, Marks, G.  (2004).  Effect of brief safer-sex counseling by medical providers to HIV-1 seropositive patients:  a multi-clinic assessment. </a:t>
            </a:r>
            <a:r>
              <a:rPr lang="en-US" b="1" i="1" dirty="0" smtClean="0"/>
              <a:t>AIDS, 18 </a:t>
            </a:r>
            <a:r>
              <a:rPr lang="en-US" b="0" i="0" dirty="0" smtClean="0"/>
              <a:t>(8), </a:t>
            </a:r>
            <a:r>
              <a:rPr lang="en-US" dirty="0" smtClean="0"/>
              <a:t>p</a:t>
            </a:r>
            <a:r>
              <a:rPr lang="en-US" baseline="0" dirty="0" smtClean="0"/>
              <a:t> 1</a:t>
            </a:r>
            <a:r>
              <a:rPr lang="en-US" dirty="0" smtClean="0"/>
              <a:t>179-86.</a:t>
            </a:r>
          </a:p>
          <a:p>
            <a:pPr marL="228600" indent="-228600">
              <a:buFont typeface="+mj-lt"/>
              <a:buAutoNum type="arabicPeriod"/>
            </a:pPr>
            <a:endParaRPr lang="en-US" i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www.stdhivpreventiontraining.org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The White House Office of National AIDS Policy (</a:t>
            </a:r>
            <a:r>
              <a:rPr lang="en-US" u="sng" baseline="0" dirty="0" smtClean="0"/>
              <a:t>AIDSpolicy@who.eop.gov</a:t>
            </a:r>
            <a:r>
              <a:rPr lang="en-US" baseline="0" dirty="0" smtClean="0"/>
              <a:t>)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u="sng" baseline="0" dirty="0" smtClean="0"/>
              <a:t>www.whitehouse.gov/onap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37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i="1" dirty="0" smtClean="0">
                <a:solidFill>
                  <a:schemeClr val="bg2"/>
                </a:solidFill>
              </a:rPr>
              <a:t> </a:t>
            </a:r>
            <a:r>
              <a:rPr lang="en-US" i="0" dirty="0" smtClean="0">
                <a:solidFill>
                  <a:schemeClr val="bg2"/>
                </a:solidFill>
                <a:hlinkClick r:id="rId3"/>
              </a:rPr>
              <a:t>www</a:t>
            </a:r>
            <a:r>
              <a:rPr lang="en-US" dirty="0" smtClean="0">
                <a:solidFill>
                  <a:schemeClr val="bg2"/>
                </a:solidFill>
                <a:hlinkClick r:id="rId3"/>
              </a:rPr>
              <a:t>.whitehouse.gov/onap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270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References/Notes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Multiple</a:t>
            </a:r>
            <a:r>
              <a:rPr lang="en-US" baseline="0" dirty="0" smtClean="0"/>
              <a:t> internet reference addresses for training &amp; policy &amp; prevention materials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References</a:t>
            </a:r>
            <a:r>
              <a:rPr lang="en-US" b="1" baseline="0" dirty="0" smtClean="0"/>
              <a:t> </a:t>
            </a:r>
            <a:endParaRPr lang="en-US" b="1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Bolan, GA, Sparling, PF, Wasserheit,</a:t>
            </a:r>
            <a:r>
              <a:rPr lang="en-US" baseline="0" dirty="0" smtClean="0"/>
              <a:t> JN.  (2012).  </a:t>
            </a:r>
            <a:r>
              <a:rPr lang="en-US" b="0" dirty="0" smtClean="0"/>
              <a:t>The emerging threat of untreatable gonococcal infection.  </a:t>
            </a:r>
            <a:r>
              <a:rPr lang="en-US" b="1" i="1" dirty="0" smtClean="0"/>
              <a:t>New England Journal of Medicine, 366 </a:t>
            </a:r>
            <a:r>
              <a:rPr lang="en-US" b="0" dirty="0" smtClean="0"/>
              <a:t>(6), p 485-87. 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(1996).  </a:t>
            </a:r>
            <a:r>
              <a:rPr lang="en-US" b="1" i="1" dirty="0" smtClean="0"/>
              <a:t>Public Health Reports,</a:t>
            </a:r>
            <a:r>
              <a:rPr lang="en-US" b="1" i="1" baseline="0" dirty="0" smtClean="0"/>
              <a:t> III </a:t>
            </a:r>
            <a:r>
              <a:rPr lang="en-US" baseline="0" dirty="0" smtClean="0"/>
              <a:t>(S1) – entire edition dedicated to integration of behavioral science &amp; public health science to improve HIV prevention.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u="sng" baseline="0" dirty="0" smtClean="0"/>
              <a:t>www.cdc.gov</a:t>
            </a:r>
            <a:r>
              <a:rPr lang="en-US" baseline="0" dirty="0" smtClean="0"/>
              <a:t> – Old Poster – historical image – to show how focus was on specific treatment (antibiotics) – but since the 1990s, GC has been pen-resistant – this slide is animated with the microscopic illustration of cephalosporin-resistant GC (from </a:t>
            </a:r>
            <a:r>
              <a:rPr lang="en-US" dirty="0" smtClean="0"/>
              <a:t>Bolan, GA, Sparling, PF, Wasserheit,</a:t>
            </a:r>
            <a:r>
              <a:rPr lang="en-US" baseline="0" dirty="0" smtClean="0"/>
              <a:t> JN.  (2012).  </a:t>
            </a:r>
            <a:r>
              <a:rPr lang="en-US" b="0" dirty="0" smtClean="0"/>
              <a:t>The emerging threat of untreatable gonococcal infection.  </a:t>
            </a:r>
            <a:r>
              <a:rPr lang="en-US" b="1" i="1" dirty="0" smtClean="0"/>
              <a:t>New England Journal of Medicine, 366 </a:t>
            </a:r>
            <a:r>
              <a:rPr lang="en-US" b="0" dirty="0" smtClean="0"/>
              <a:t>(6), p 485-87.)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1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Reference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en-US" dirty="0" smtClean="0"/>
              <a:t>McGough, LJ &amp; Handsfield,</a:t>
            </a:r>
            <a:r>
              <a:rPr lang="en-US" baseline="0" dirty="0" smtClean="0"/>
              <a:t> HH, in Aral, SO &amp; Douglas, JM (Eds).  (2007).  History of behavioral interventions in STD control, in </a:t>
            </a:r>
            <a:r>
              <a:rPr lang="en-US" b="1" i="1" baseline="0" dirty="0" smtClean="0"/>
              <a:t>Behavioral Interventions for Prevention and Control of Sexually Transmitted Diseases</a:t>
            </a:r>
            <a:r>
              <a:rPr lang="en-US" baseline="0" dirty="0" smtClean="0"/>
              <a:t>, Springer (NYC), p 3-22.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830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Behavioral Science Recommendation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1" dirty="0" smtClean="0"/>
              <a:t>CDC Reports/MMWRs</a:t>
            </a:r>
            <a:r>
              <a:rPr lang="en-US" sz="1200" b="0" dirty="0" smtClean="0"/>
              <a:t>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0" dirty="0" smtClean="0"/>
              <a:t>CDC (1999, updated 2001).  </a:t>
            </a:r>
            <a:r>
              <a:rPr lang="en-US" sz="1200" b="1" i="1" dirty="0" smtClean="0"/>
              <a:t>Compendium of HIV Prevention Interventions</a:t>
            </a:r>
            <a:r>
              <a:rPr lang="en-US" sz="1200" b="1" dirty="0" smtClean="0"/>
              <a:t> with </a:t>
            </a:r>
            <a:r>
              <a:rPr lang="en-US" sz="1200" b="1" i="1" dirty="0" smtClean="0"/>
              <a:t>Evidence of Effectiveness</a:t>
            </a:r>
            <a:r>
              <a:rPr lang="en-US" sz="1200" b="0" i="1" dirty="0" smtClean="0"/>
              <a:t>. 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0" dirty="0" smtClean="0"/>
              <a:t>CDC.</a:t>
            </a:r>
            <a:r>
              <a:rPr lang="en-US" sz="1200" b="0" baseline="0" dirty="0" smtClean="0"/>
              <a:t>  (2001, 2006).  </a:t>
            </a:r>
            <a:r>
              <a:rPr lang="en-US" sz="1200" b="1" i="1" dirty="0" smtClean="0"/>
              <a:t>HIV Counseling, Testing and Referral Guidelines</a:t>
            </a:r>
            <a:r>
              <a:rPr lang="en-US" sz="1200" b="0" i="1" dirty="0" smtClean="0"/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0" i="0" dirty="0" smtClean="0">
                <a:solidFill>
                  <a:schemeClr val="hlink"/>
                </a:solidFill>
              </a:rPr>
              <a:t>CDC.  </a:t>
            </a:r>
            <a:r>
              <a:rPr lang="en-US" sz="1200" b="0" i="0" baseline="0" dirty="0" smtClean="0">
                <a:solidFill>
                  <a:schemeClr val="hlink"/>
                </a:solidFill>
              </a:rPr>
              <a:t>(1993, 1998, 2006, 2010).  </a:t>
            </a:r>
            <a:r>
              <a:rPr lang="en-US" sz="1200" b="1" i="1" baseline="0" dirty="0" smtClean="0">
                <a:solidFill>
                  <a:schemeClr val="hlink"/>
                </a:solidFill>
              </a:rPr>
              <a:t>MMWR – STD Treatment Guidelines</a:t>
            </a:r>
            <a:r>
              <a:rPr lang="en-US" sz="1200" b="0" i="1" baseline="0" dirty="0" smtClean="0">
                <a:solidFill>
                  <a:schemeClr val="hlink"/>
                </a:solidFill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b="0" dirty="0" smtClean="0"/>
              <a:t>CDC.</a:t>
            </a:r>
            <a:r>
              <a:rPr lang="en-US" b="0" baseline="0" dirty="0" smtClean="0"/>
              <a:t>  (1998).  </a:t>
            </a:r>
            <a:r>
              <a:rPr lang="en-US" b="0" dirty="0" smtClean="0"/>
              <a:t>HIV Prevention Through Early Detection and Treatment of Other STDs – US Recommendations of the Advisory Committee for HIV and STD Prevention.  </a:t>
            </a:r>
            <a:r>
              <a:rPr lang="en-US" b="1" i="1" dirty="0" smtClean="0"/>
              <a:t>MMWR</a:t>
            </a:r>
            <a:r>
              <a:rPr lang="en-US" b="0" dirty="0" smtClean="0"/>
              <a:t>.</a:t>
            </a:r>
            <a:endParaRPr lang="en-US" sz="1200" b="0" dirty="0" smtClean="0">
              <a:solidFill>
                <a:schemeClr val="hlink"/>
              </a:solidFill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NIH Reports/Recommendations: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Institutes of Health – Institute of Medicine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(1997). 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Hidden Epidemic:  Confronting Sexually</a:t>
            </a:r>
            <a:r>
              <a:rPr lang="en-US" sz="1200" b="1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Transmitted Diseases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0" dirty="0" smtClean="0"/>
              <a:t>NIH.</a:t>
            </a:r>
            <a:r>
              <a:rPr lang="en-US" sz="1200" b="0" baseline="0" dirty="0" smtClean="0"/>
              <a:t>  (1997).  </a:t>
            </a:r>
            <a:r>
              <a:rPr lang="en-US" sz="1200" b="1" i="1" dirty="0" smtClean="0"/>
              <a:t>Consensus Conference Report</a:t>
            </a:r>
            <a:r>
              <a:rPr lang="en-US" sz="1200" b="0" i="1" dirty="0" smtClean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b="1" dirty="0" smtClean="0"/>
              <a:t>Cost-Benefit Analyses:</a:t>
            </a:r>
            <a:r>
              <a:rPr lang="en-US" b="1" baseline="0" dirty="0" smtClean="0"/>
              <a:t>  </a:t>
            </a:r>
            <a:endParaRPr lang="en-US" b="1" dirty="0" smtClean="0"/>
          </a:p>
          <a:p>
            <a:pPr marL="628650" lvl="1" indent="-171450">
              <a:buFont typeface="Arial" pitchFamily="34" charset="0"/>
              <a:buChar char="•"/>
            </a:pPr>
            <a:r>
              <a:rPr lang="en-US" dirty="0" smtClean="0"/>
              <a:t>Cohen, DA et al.  (2005).  Cost-Effective</a:t>
            </a:r>
            <a:r>
              <a:rPr lang="en-US" baseline="0" dirty="0" smtClean="0"/>
              <a:t> allocation of government funds to prevent HIV infection.  </a:t>
            </a:r>
            <a:r>
              <a:rPr lang="en-US" b="1" i="1" baseline="0" dirty="0" smtClean="0"/>
              <a:t>Health Affairs, 24 </a:t>
            </a:r>
            <a:r>
              <a:rPr lang="en-US" baseline="0" dirty="0" smtClean="0"/>
              <a:t>(4), p 915-926.</a:t>
            </a:r>
          </a:p>
          <a:p>
            <a:pPr marL="628650" lvl="1" indent="-17145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</a:t>
            </a:r>
            <a:r>
              <a:rPr lang="en-US" b="0" dirty="0" smtClean="0"/>
              <a:t> R.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Holtgrave</a:t>
            </a:r>
            <a:r>
              <a:rPr lang="en-US" dirty="0" smtClean="0"/>
              <a:t>, PhD; Ronald O. </a:t>
            </a:r>
            <a:r>
              <a:rPr lang="en-US" dirty="0" err="1" smtClean="0"/>
              <a:t>Valdiserri</a:t>
            </a:r>
            <a:r>
              <a:rPr lang="en-US" dirty="0" smtClean="0"/>
              <a:t>, MD, MPH; A. Russell Gerber, MD; Alan R. </a:t>
            </a:r>
            <a:r>
              <a:rPr lang="en-US" dirty="0" err="1" smtClean="0"/>
              <a:t>Hinman</a:t>
            </a:r>
            <a:r>
              <a:rPr lang="en-US" dirty="0" smtClean="0"/>
              <a:t>, MD, MPH.  (1993</a:t>
            </a:r>
            <a:r>
              <a:rPr lang="en-US" b="0" dirty="0" smtClean="0"/>
              <a:t>).</a:t>
            </a:r>
            <a:r>
              <a:rPr lang="en-US" b="0" baseline="0" dirty="0" smtClean="0"/>
              <a:t>  </a:t>
            </a:r>
            <a:r>
              <a:rPr lang="en-US" b="0" dirty="0" smtClean="0"/>
              <a:t>Human immunodeficiency virus counseling, testing, referral, and partner notification services.  A cost-benefit analysis.  </a:t>
            </a:r>
            <a:r>
              <a:rPr lang="en-US" b="1" i="1" dirty="0" smtClean="0"/>
              <a:t>Archives</a:t>
            </a:r>
            <a:r>
              <a:rPr lang="en-US" b="1" i="1" baseline="0" dirty="0" smtClean="0"/>
              <a:t> of </a:t>
            </a:r>
            <a:r>
              <a:rPr lang="en-US" b="1" i="1" dirty="0" smtClean="0"/>
              <a:t>Internal Medicine,</a:t>
            </a:r>
            <a:r>
              <a:rPr lang="en-US" b="1" i="1" baseline="0" dirty="0" smtClean="0"/>
              <a:t> 153 </a:t>
            </a:r>
            <a:r>
              <a:rPr lang="en-US" dirty="0" smtClean="0"/>
              <a:t>(10), p 1225-1230.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4391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u="none" baseline="0" dirty="0" smtClean="0"/>
              <a:t>References – Collective Reviews &amp; Meta-analyses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baseline="0" dirty="0" smtClean="0"/>
              <a:t>DiClemente, RJ et al.  (2005).  A programmatic and methodologic review and synthesis of clinic-based risk-reduction interventions for sexually transmitted infections:  research and practice implications.  </a:t>
            </a:r>
            <a:r>
              <a:rPr lang="en-US" b="1" i="1" baseline="0" dirty="0" smtClean="0"/>
              <a:t>Seminars in Pediatric Infectious Diseases</a:t>
            </a:r>
            <a:r>
              <a:rPr lang="en-US" baseline="0" dirty="0" smtClean="0"/>
              <a:t>, p 199-81.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Weinhardt LS, Carey MP, Johnson BT, </a:t>
            </a:r>
            <a:r>
              <a:rPr lang="en-US" sz="8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Bickham</a:t>
            </a:r>
            <a:r>
              <a:rPr lang="en-US" sz="8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NL. (1999).  Effects of HIV counseling and testing on sexual risk behavior:  a meta-analytic review of published research, 1985–1997.  </a:t>
            </a:r>
            <a:r>
              <a:rPr lang="en-US" sz="800" b="1" i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 Journal of Public Health, 89 </a:t>
            </a:r>
            <a:r>
              <a:rPr lang="en-US" sz="8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(9), p 1397-05.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80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Obermeyer, CM &amp; Osborne, M.  (2007).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Utilization of testing and counseling for HIV:  a review of the social and behavioral evidence.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American Journal of Public Health, 97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(10), p 1-13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Lin, JS, Whitlock, E, O’Connor, E, Bauer, V.  (2008).  Behavioral counseling to prevent sexually transmitted infections:  a systematic review for the US Preventive Services Task Force.  </a:t>
            </a:r>
            <a:r>
              <a:rPr lang="en-US" sz="1200" b="1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Annals of Internal Medicine, 149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(7), p 497-08 &amp; W 96-9.</a:t>
            </a:r>
          </a:p>
          <a:p>
            <a:endParaRPr 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1" dirty="0" smtClean="0"/>
              <a:t>Background</a:t>
            </a:r>
            <a:r>
              <a:rPr lang="en-US" sz="1200" b="1" baseline="0" dirty="0" smtClean="0"/>
              <a:t> re HIV-specific: </a:t>
            </a:r>
            <a:endParaRPr lang="en-US" sz="12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1" dirty="0" smtClean="0"/>
              <a:t>Kelly’s AIDS Risk Reduction Model</a:t>
            </a:r>
            <a:r>
              <a:rPr lang="en-US" sz="1200" dirty="0" smtClean="0"/>
              <a:t>, which identified stages of readiness</a:t>
            </a:r>
            <a:r>
              <a:rPr lang="en-US" sz="1200" baseline="0" dirty="0" smtClean="0"/>
              <a:t>:  (1) </a:t>
            </a:r>
            <a:r>
              <a:rPr lang="en-US" sz="1200" dirty="0" smtClean="0"/>
              <a:t>Knowledge of disease transmission &amp; recognition of personal susceptibility; (2) Perception of the costs &amp; benefits of behavioral change; (3) Enjoyment of low-risk activities;</a:t>
            </a:r>
            <a:r>
              <a:rPr lang="en-US" sz="1200" baseline="0" dirty="0" smtClean="0"/>
              <a:t> (4) </a:t>
            </a:r>
            <a:r>
              <a:rPr lang="en-US" sz="1200" dirty="0" smtClean="0"/>
              <a:t>Self-efficacy &amp; attainment of skills; as</a:t>
            </a:r>
            <a:r>
              <a:rPr lang="en-US" sz="1200" baseline="0" dirty="0" smtClean="0"/>
              <a:t> well as </a:t>
            </a:r>
            <a:r>
              <a:rPr lang="en-US" sz="1200" dirty="0" smtClean="0"/>
              <a:t>ways to approach each stage.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1" dirty="0" smtClean="0"/>
              <a:t>Fisher’s IMB Model,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information &amp; motivation, then skills can lead to behavior change.</a:t>
            </a:r>
            <a:endParaRPr lang="en-US" b="1" dirty="0" smtClean="0"/>
          </a:p>
          <a:p>
            <a:pPr marL="171450" indent="-171450">
              <a:buFont typeface="Arial" pitchFamily="34" charset="0"/>
              <a:buChar char="•"/>
            </a:pPr>
            <a:endParaRPr lang="en-US" baseline="0" dirty="0" smtClean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References/Notes</a:t>
            </a:r>
          </a:p>
          <a:p>
            <a:r>
              <a:rPr lang="en-US" dirty="0" smtClean="0"/>
              <a:t>This is to illustrate the evolution</a:t>
            </a:r>
            <a:r>
              <a:rPr lang="en-US" baseline="0" dirty="0" smtClean="0"/>
              <a:t> from PRS to the DEBI Project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u="sng" dirty="0" smtClean="0">
                <a:ea typeface="ＭＳ Ｐゴシック" charset="0"/>
              </a:rPr>
              <a:t> </a:t>
            </a:r>
            <a:r>
              <a:rPr lang="en-US" sz="1200" u="sng" dirty="0" smtClean="0">
                <a:ea typeface="ＭＳ Ｐゴシック" charset="0"/>
                <a:hlinkClick r:id="rId3"/>
              </a:rPr>
              <a:t>www.cdc.gov/hiv/topics/research/prs/index.htm</a:t>
            </a:r>
            <a:r>
              <a:rPr lang="en-US" sz="1200" u="sng" dirty="0" smtClean="0">
                <a:ea typeface="ＭＳ Ｐゴシック" charset="0"/>
              </a:rPr>
              <a:t> 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u="sng" dirty="0" smtClean="0">
                <a:ea typeface="ＭＳ Ｐゴシック" charset="0"/>
                <a:hlinkClick r:id="rId4"/>
              </a:rPr>
              <a:t>  </a:t>
            </a:r>
            <a:r>
              <a:rPr lang="en-US" sz="1200" dirty="0" smtClean="0">
                <a:hlinkClick r:id="rId4"/>
              </a:rPr>
              <a:t>www.effectiveinterventions.org</a:t>
            </a:r>
            <a:r>
              <a:rPr lang="en-US" sz="1200" dirty="0" smtClean="0"/>
              <a:t>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>
                <a:hlinkClick r:id="rId5"/>
              </a:rPr>
              <a:t>  www.cdc.gov/hiv/topics/cba/index.htm</a:t>
            </a:r>
            <a:r>
              <a:rPr lang="en-US" sz="1200" dirty="0" smtClean="0"/>
              <a:t>  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u="sng" dirty="0" smtClean="0">
                <a:ea typeface="ＭＳ Ｐゴシック" charset="0"/>
                <a:hlinkClick r:id="rId6"/>
              </a:rPr>
              <a:t>  www.cdc.gov/hiv/topics/research/prs/compendium-evidence-based-interventions.htm</a:t>
            </a:r>
            <a:endParaRPr lang="en-US" sz="1200" u="sng" dirty="0" smtClean="0">
              <a:ea typeface="ＭＳ Ｐゴシック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u="sng" dirty="0" smtClean="0">
                <a:ea typeface="ＭＳ Ｐゴシック" charset="0"/>
                <a:hlinkClick r:id="rId7"/>
              </a:rPr>
              <a:t>  </a:t>
            </a:r>
            <a:r>
              <a:rPr lang="en-US" sz="1200" dirty="0" smtClean="0">
                <a:hlinkClick r:id="rId7"/>
              </a:rPr>
              <a:t>www.cdc.gov/hiv/topics/prev_prog/rep/resources/qa/</a:t>
            </a:r>
            <a:r>
              <a:rPr lang="en-US" sz="120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References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 smtClean="0"/>
              <a:t>St Lawrence, JS &amp; Fortenberry, JD in Aral, SO &amp; Douglas, JM (Eds).  (2007).  Behavioral</a:t>
            </a:r>
            <a:r>
              <a:rPr lang="en-US" baseline="0" dirty="0" smtClean="0"/>
              <a:t> interventions for STDs:  theoretical models and intervention methods, in </a:t>
            </a:r>
            <a:r>
              <a:rPr lang="en-US" b="1" i="1" dirty="0" smtClean="0"/>
              <a:t>Behavioral Interventions for Prevention and Control of STDs, </a:t>
            </a:r>
            <a:r>
              <a:rPr lang="en-US" b="0" i="0" dirty="0" smtClean="0"/>
              <a:t>Springer</a:t>
            </a:r>
            <a:r>
              <a:rPr lang="en-US" b="0" i="0" baseline="0" dirty="0" smtClean="0"/>
              <a:t> (NYC), p 23-59.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</a:t>
            </a:r>
            <a:r>
              <a:rPr lang="en-US" u="sng" dirty="0" smtClean="0">
                <a:ea typeface="ＭＳ Ｐゴシック" charset="0"/>
                <a:hlinkClick r:id="rId4"/>
              </a:rPr>
              <a:t>www.cdc.gov/</a:t>
            </a:r>
            <a:r>
              <a:rPr lang="en-US" u="sng" dirty="0" err="1" smtClean="0">
                <a:ea typeface="ＭＳ Ｐゴシック" charset="0"/>
                <a:hlinkClick r:id="rId4"/>
              </a:rPr>
              <a:t>hiv</a:t>
            </a:r>
            <a:r>
              <a:rPr lang="en-US" u="sng" dirty="0" smtClean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 smtClean="0">
                <a:ea typeface="ＭＳ Ｐゴシック" charset="0"/>
                <a:hlinkClick r:id="rId4"/>
              </a:rPr>
              <a:t>prs</a:t>
            </a:r>
            <a:r>
              <a:rPr lang="en-US" u="sng" dirty="0" smtClean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 smtClean="0">
                <a:ea typeface="ＭＳ Ｐゴシック" charset="0"/>
              </a:rPr>
              <a:t> </a:t>
            </a:r>
            <a:endParaRPr lang="en-US" u="sng" dirty="0" smtClean="0">
              <a:solidFill>
                <a:srgbClr val="FF3399"/>
              </a:solidFill>
              <a:ea typeface="ＭＳ Ｐゴシック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 smtClean="0">
                <a:hlinkClick r:id="rId3"/>
              </a:rPr>
              <a:t>ww.effectiveinterventions.org</a:t>
            </a:r>
            <a:r>
              <a:rPr lang="en-US" dirty="0" smtClean="0"/>
              <a:t> </a:t>
            </a:r>
            <a:endParaRPr lang="en-US" i="1" dirty="0" smtClean="0">
              <a:solidFill>
                <a:schemeClr val="bg2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b="0" i="0" dirty="0" smtClean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865D1B-0DC6-42CE-8930-912C113E9A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(for content heavy tables and charts)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Presenters Name – Myriad Pro, Bold, 20pt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371600" y="4267200"/>
            <a:ext cx="6400800" cy="1295400"/>
          </a:xfrm>
          <a:prstGeom prst="rect">
            <a:avLst/>
          </a:prstGeom>
        </p:spPr>
        <p:txBody>
          <a:bodyPr/>
          <a:lstStyle>
            <a:lvl1pPr algn="ctr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z="1800" dirty="0" smtClean="0"/>
              <a:t>Title of Presenter –Myriad Pro, 18pt</a:t>
            </a:r>
          </a:p>
          <a:p>
            <a:pPr lvl="0"/>
            <a:endParaRPr lang="en-US" sz="1800" dirty="0" smtClean="0"/>
          </a:p>
          <a:p>
            <a:pPr lvl="0"/>
            <a:r>
              <a:rPr lang="en-US" sz="1800" dirty="0" smtClean="0"/>
              <a:t>Title of Event</a:t>
            </a:r>
          </a:p>
          <a:p>
            <a:pPr lvl="0"/>
            <a:r>
              <a:rPr lang="en-US" sz="1800" dirty="0" smtClean="0"/>
              <a:t>Date of Event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981200"/>
            <a:ext cx="8229600" cy="1676400"/>
          </a:xfrm>
          <a:prstGeom prst="rect">
            <a:avLst/>
          </a:prstGeom>
        </p:spPr>
        <p:txBody>
          <a:bodyPr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Title of Presentation – Myriad Pro</a:t>
            </a:r>
            <a:br>
              <a:rPr lang="en-US" dirty="0" smtClean="0"/>
            </a:br>
            <a:r>
              <a:rPr lang="en-US" dirty="0" smtClean="0"/>
              <a:t> Bold, Shadow 28pt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Content Badg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b" anchorCtr="0"/>
          <a:lstStyle>
            <a:lvl1pPr>
              <a:lnSpc>
                <a:spcPts val="3000"/>
              </a:lnSpc>
              <a:defRPr sz="28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Headline – Myriad Pro, Bold, Shadow, 28pt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1"/>
            <a:ext cx="82296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6705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3800"/>
              </a:lnSpc>
              <a:defRPr sz="3600" b="1" cap="all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br>
              <a:rPr lang="en-US" dirty="0" smtClean="0"/>
            </a:br>
            <a:r>
              <a:rPr lang="en-US" dirty="0" smtClean="0"/>
              <a:t>Myriad Pro, bold, shadow, 36pt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Subhead – Myriad Pro, 20pt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Header – Myriad Pro, bold, shadow, 20pt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1"/>
            <a:ext cx="5111750" cy="5518150"/>
          </a:xfrm>
          <a:prstGeom prst="rect">
            <a:avLst/>
          </a:prstGeom>
        </p:spPr>
        <p:txBody>
          <a:bodyPr anchor="ctr" anchorCtr="0"/>
          <a:lstStyle>
            <a:lvl1pPr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First level – Myriad Pro, bold, 24pt</a:t>
            </a:r>
          </a:p>
          <a:p>
            <a:pPr lvl="1"/>
            <a:r>
              <a:rPr lang="en-US" dirty="0" smtClean="0"/>
              <a:t>Second level – Myriad Pro, 20pt</a:t>
            </a:r>
          </a:p>
          <a:p>
            <a:pPr lvl="2"/>
            <a:r>
              <a:rPr lang="en-US" dirty="0" smtClean="0"/>
              <a:t>Third level – Myriad Pro, 18pt	</a:t>
            </a:r>
          </a:p>
          <a:p>
            <a:pPr lvl="3"/>
            <a:r>
              <a:rPr lang="en-US" dirty="0" smtClean="0"/>
              <a:t>Fourth level – Myriad Pro, 18pt</a:t>
            </a:r>
          </a:p>
          <a:p>
            <a:pPr lvl="4"/>
            <a:r>
              <a:rPr lang="en-US" dirty="0" smtClean="0"/>
              <a:t>Fifth level – Myriad Pro, 18pt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1"/>
            <a:ext cx="3008313" cy="43560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Paragraph of type</a:t>
            </a:r>
          </a:p>
          <a:p>
            <a:pPr lvl="0"/>
            <a:r>
              <a:rPr lang="en-US" dirty="0" smtClean="0"/>
              <a:t>Myriad Pro, 14pt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5791200"/>
            <a:ext cx="8229600" cy="60960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*Citations and references – Myriad Pro, 11pt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smtClean="0"/>
              <a:t>Photo Title – Myriad Pro, Bold, Shadow, 20pt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ln w="25400">
            <a:solidFill>
              <a:schemeClr val="bg2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solidFill>
                  <a:schemeClr val="bg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 or credits for photo – Myriad Pro, 14pt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057400"/>
            <a:ext cx="6400800" cy="2057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 baseline="0">
                <a:solidFill>
                  <a:schemeClr val="bg2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Closing– Myriad Pro, Bold, 28pt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0" y="6272784"/>
            <a:ext cx="5105400" cy="18288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6464808"/>
            <a:ext cx="5105400" cy="228600"/>
          </a:xfrm>
          <a:prstGeom prst="rect">
            <a:avLst/>
          </a:prstGeom>
        </p:spPr>
        <p:txBody>
          <a:bodyPr/>
          <a:lstStyle>
            <a:lvl1pPr>
              <a:buNone/>
              <a:defRPr sz="100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Place Descriptor Here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97" r:id="rId3"/>
    <p:sldLayoutId id="2147483693" r:id="rId4"/>
    <p:sldLayoutId id="2147483694" r:id="rId5"/>
    <p:sldLayoutId id="2147483686" r:id="rId6"/>
    <p:sldLayoutId id="2147483688" r:id="rId7"/>
    <p:sldLayoutId id="2147483689" r:id="rId8"/>
    <p:sldLayoutId id="2147483690" r:id="rId9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dc.gov/hiv/topics/research/prs/compendium-evidence-based-interventions.htm" TargetMode="External"/><Relationship Id="rId4" Type="http://schemas.openxmlformats.org/officeDocument/2006/relationships/hyperlink" Target="http://www.effectiveinterventions.org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hyperlink" Target="http://www.cdc.gov/hiv/topics/research/prs/compendium-evidence-based-interventions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dc.gov/hiv/topics/research/prs/compendium-evidence-based-interventions.htm" TargetMode="External"/><Relationship Id="rId4" Type="http://schemas.openxmlformats.org/officeDocument/2006/relationships/hyperlink" Target="http://www.effectiveinterventions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dc.gov/hiv/topics/research/prs/compendium-evidence-based-interventions.ht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ectiveinterventions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wmf"/><Relationship Id="rId4" Type="http://schemas.openxmlformats.org/officeDocument/2006/relationships/hyperlink" Target="http://www.cdc.gov/hiv/topics/research/prs/compendium-evidence-based-interventions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5" Type="http://schemas.openxmlformats.org/officeDocument/2006/relationships/image" Target="../media/image43.gif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hyperlink" Target="http://www.effectiveinterventions.org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vaccines/vpd-vac/default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lm.nih.gov/exhibition/visualculture/infectious15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dc.gov/" TargetMode="Externa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hiv/topics/research/prs/compendium-evidence-based-interventions.h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hyperlink" Target="http://www.effectiveinterventions.org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4.gif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dhivpreventiontraining.org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www.whitehouse.gov/onap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hitehouse.gov/onap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hab.hrsa.gov/" TargetMode="External"/><Relationship Id="rId3" Type="http://schemas.openxmlformats.org/officeDocument/2006/relationships/hyperlink" Target="http://www.cdc.gov/" TargetMode="External"/><Relationship Id="rId7" Type="http://schemas.openxmlformats.org/officeDocument/2006/relationships/hyperlink" Target="http://www.hrsa.gov/" TargetMode="External"/><Relationship Id="rId12" Type="http://schemas.openxmlformats.org/officeDocument/2006/relationships/hyperlink" Target="http://www.aids.gov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pin.org/" TargetMode="External"/><Relationship Id="rId11" Type="http://schemas.openxmlformats.org/officeDocument/2006/relationships/hyperlink" Target="http://www.aidsinfo.org/" TargetMode="External"/><Relationship Id="rId5" Type="http://schemas.openxmlformats.org/officeDocument/2006/relationships/hyperlink" Target="http://www.effectiveinterventions.org/" TargetMode="External"/><Relationship Id="rId10" Type="http://schemas.openxmlformats.org/officeDocument/2006/relationships/hyperlink" Target="http://www.nih.gov/" TargetMode="External"/><Relationship Id="rId4" Type="http://schemas.openxmlformats.org/officeDocument/2006/relationships/hyperlink" Target="http://www.stdhivpreventiontraining.org/" TargetMode="External"/><Relationship Id="rId9" Type="http://schemas.openxmlformats.org/officeDocument/2006/relationships/hyperlink" Target="http://www.aetc.org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5.gif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hyperlink" Target="http://www.cdcnpin.org/stdawareness/GYT.aspx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hyperlink" Target="http://www.cdcnpin.org/" TargetMode="External"/><Relationship Id="rId5" Type="http://schemas.openxmlformats.org/officeDocument/2006/relationships/image" Target="../media/image11.jpeg"/><Relationship Id="rId15" Type="http://schemas.openxmlformats.org/officeDocument/2006/relationships/image" Target="../media/image16.gif"/><Relationship Id="rId10" Type="http://schemas.openxmlformats.org/officeDocument/2006/relationships/hyperlink" Target="http://www.cdc.gov/" TargetMode="External"/><Relationship Id="rId4" Type="http://schemas.openxmlformats.org/officeDocument/2006/relationships/image" Target="../media/image10.gif"/><Relationship Id="rId9" Type="http://schemas.openxmlformats.org/officeDocument/2006/relationships/hyperlink" Target="http://www.effectiveinterventions.org/" TargetMode="External"/><Relationship Id="rId14" Type="http://schemas.openxmlformats.org/officeDocument/2006/relationships/hyperlink" Target="http://www.cdcnpin.org/scripts/index.asp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c.gov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wmf"/><Relationship Id="rId4" Type="http://schemas.openxmlformats.org/officeDocument/2006/relationships/image" Target="../media/image1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hyperlink" Target="http://www.cdc.gov/hiv/topics/research/prs/index.htm" TargetMode="External"/><Relationship Id="rId7" Type="http://schemas.openxmlformats.org/officeDocument/2006/relationships/hyperlink" Target="http://www.cdc.gov/hiv/topics/prev_prog/rep/resources/qa/" TargetMode="External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dc.gov/hiv/topics/research/prs/compendium-evidence-based-interventions.htm" TargetMode="External"/><Relationship Id="rId11" Type="http://schemas.openxmlformats.org/officeDocument/2006/relationships/image" Target="../media/image23.png"/><Relationship Id="rId5" Type="http://schemas.openxmlformats.org/officeDocument/2006/relationships/hyperlink" Target="http://www.cdc.gov/hiv/topics/cba/index.htm" TargetMode="External"/><Relationship Id="rId10" Type="http://schemas.openxmlformats.org/officeDocument/2006/relationships/image" Target="../media/image22.gif"/><Relationship Id="rId4" Type="http://schemas.openxmlformats.org/officeDocument/2006/relationships/hyperlink" Target="http://www.effectiveinterventions.org/" TargetMode="External"/><Relationship Id="rId9" Type="http://schemas.openxmlformats.org/officeDocument/2006/relationships/image" Target="../media/image21.jpeg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1676400"/>
          </a:xfrm>
        </p:spPr>
        <p:txBody>
          <a:bodyPr/>
          <a:lstStyle/>
          <a:p>
            <a:r>
              <a:rPr lang="en-US" dirty="0" smtClean="0"/>
              <a:t>Behavioral Interventions for </a:t>
            </a:r>
            <a:br>
              <a:rPr lang="en-US" dirty="0" smtClean="0"/>
            </a:br>
            <a:r>
              <a:rPr lang="en-US" dirty="0" smtClean="0"/>
              <a:t>STD/HIV Prevention</a:t>
            </a:r>
            <a:endParaRPr lang="en-US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85800" y="381000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Prepared by </a:t>
            </a:r>
            <a:r>
              <a:rPr lang="en-US" dirty="0"/>
              <a:t>Kees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Rietmeijer</a:t>
            </a:r>
            <a:r>
              <a:rPr lang="en-US" dirty="0">
                <a:solidFill>
                  <a:schemeClr val="tx2"/>
                </a:solidFill>
              </a:rPr>
              <a:t>, MD, </a:t>
            </a:r>
            <a:r>
              <a:rPr lang="en-US" dirty="0" smtClean="0">
                <a:solidFill>
                  <a:schemeClr val="tx2"/>
                </a:solidFill>
              </a:rPr>
              <a:t>MSPH, Medical Director,  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Denver Clinical Prevention </a:t>
            </a:r>
            <a:r>
              <a:rPr lang="en-US" dirty="0">
                <a:solidFill>
                  <a:schemeClr val="tx2"/>
                </a:solidFill>
              </a:rPr>
              <a:t>Training Center (PTC</a:t>
            </a:r>
            <a:r>
              <a:rPr lang="en-US" dirty="0" smtClean="0">
                <a:solidFill>
                  <a:schemeClr val="tx2"/>
                </a:solidFill>
              </a:rPr>
              <a:t>) </a:t>
            </a:r>
          </a:p>
          <a:p>
            <a:pPr>
              <a:defRPr/>
            </a:pPr>
            <a:r>
              <a:rPr lang="en-US" dirty="0" smtClean="0">
                <a:solidFill>
                  <a:schemeClr val="tx2"/>
                </a:solidFill>
              </a:rPr>
              <a:t>and  </a:t>
            </a:r>
          </a:p>
          <a:p>
            <a:r>
              <a:rPr lang="en-US" dirty="0" smtClean="0"/>
              <a:t>Maureen  P.  Scahill, NP, MS</a:t>
            </a:r>
            <a:r>
              <a:rPr lang="en-US" dirty="0"/>
              <a:t>, Nurse Practitioner, Trainer, TA Provider</a:t>
            </a:r>
          </a:p>
          <a:p>
            <a:r>
              <a:rPr lang="en-US" dirty="0"/>
              <a:t>Center for Health &amp; Behavioral Training, Rochester, New York</a:t>
            </a:r>
          </a:p>
          <a:p>
            <a:pPr>
              <a:defRPr/>
            </a:pP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371600" y="5589896"/>
            <a:ext cx="6400800" cy="2057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for STD101</a:t>
            </a:r>
            <a:endParaRPr lang="en-US" dirty="0"/>
          </a:p>
          <a:p>
            <a:pPr>
              <a:defRPr/>
            </a:pPr>
            <a:r>
              <a:rPr lang="en-US" dirty="0" smtClean="0"/>
              <a:t>March </a:t>
            </a:r>
            <a:r>
              <a:rPr lang="en-US" dirty="0"/>
              <a:t>12, 2012</a:t>
            </a:r>
          </a:p>
          <a:p>
            <a:endParaRPr lang="en-US" dirty="0"/>
          </a:p>
          <a:p>
            <a:endParaRPr lang="en-US" dirty="0" smtClean="0">
              <a:solidFill>
                <a:schemeClr val="bg2"/>
              </a:solidFill>
            </a:endParaRPr>
          </a:p>
          <a:p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National Center for HIV/AIDS, Viral Hepatitis, STD, and TB Prevention</a:t>
            </a:r>
            <a:endParaRPr lang="en-US" dirty="0"/>
          </a:p>
        </p:txBody>
      </p:sp>
      <p:pic>
        <p:nvPicPr>
          <p:cNvPr id="7" name="Picture 6" descr="Logos of the United States Department of Health and Human Services and Centers for Disease Control and Prevention&#10;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63000" y="6477000"/>
            <a:ext cx="190500" cy="190500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Division of STD Prevention</a:t>
            </a:r>
            <a:endParaRPr lang="en-US" dirty="0"/>
          </a:p>
        </p:txBody>
      </p:sp>
      <p:pic>
        <p:nvPicPr>
          <p:cNvPr id="8" name="Picture 7" descr="Center for Health &amp; Behavioral Train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638800"/>
            <a:ext cx="10858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Denver Clinical Prevention Training Center (PTC)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142096"/>
            <a:ext cx="81678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Individual Level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66800"/>
            <a:ext cx="8382000" cy="48006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smtClean="0"/>
              <a:t>Client-centered,  one-on-one intervention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Science-based interventions with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Research findings that show efficacy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Program evaluation that shows effectiveness                                                                   in the “real world”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Individual Level Interventions (ILIs) should be evidence-based &amp; if not, then science- or theory-based, e.g., 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Stage of Change/Transtheoretical Model of Behavior Change Theory            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Health Belief Model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Theory of Gender and Power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Theory of Reasoned Action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AIDS Risk Reduction Model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Information-Motivation-Behavioral Skills Model (IMB)</a:t>
            </a:r>
          </a:p>
        </p:txBody>
      </p:sp>
      <p:pic>
        <p:nvPicPr>
          <p:cNvPr id="1032" name="Picture 8" descr="hand shak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6587" y="1066800"/>
            <a:ext cx="1676400" cy="1676400"/>
          </a:xfrm>
          <a:prstGeom prst="rect">
            <a:avLst/>
          </a:prstGeom>
          <a:noFill/>
        </p:spPr>
      </p:pic>
      <p:sp>
        <p:nvSpPr>
          <p:cNvPr id="8" name="Text Placeholder 5"/>
          <p:cNvSpPr txBox="1">
            <a:spLocks/>
          </p:cNvSpPr>
          <p:nvPr/>
        </p:nvSpPr>
        <p:spPr>
          <a:xfrm>
            <a:off x="381000" y="5867400"/>
            <a:ext cx="8534400" cy="685800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</a:t>
            </a:r>
            <a:r>
              <a:rPr lang="en-US" i="1" dirty="0" smtClean="0"/>
              <a:t>Behavioral Interventions for Prevention and Control of STDs</a:t>
            </a: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4"/>
              </a:rPr>
              <a:t>w</a:t>
            </a:r>
            <a:r>
              <a:rPr lang="en-US" u="sng" dirty="0">
                <a:ea typeface="ＭＳ Ｐゴシック" charset="0"/>
                <a:hlinkClick r:id="rId5"/>
              </a:rPr>
              <a:t>www.cdc.gov/</a:t>
            </a:r>
            <a:r>
              <a:rPr lang="en-US" u="sng" dirty="0" err="1">
                <a:ea typeface="ＭＳ Ｐゴシック" charset="0"/>
                <a:hlinkClick r:id="rId5"/>
              </a:rPr>
              <a:t>hiv</a:t>
            </a:r>
            <a:r>
              <a:rPr lang="en-US" u="sng" dirty="0">
                <a:ea typeface="ＭＳ Ｐゴシック" charset="0"/>
                <a:hlinkClick r:id="rId5"/>
              </a:rPr>
              <a:t>/topics/research/</a:t>
            </a:r>
            <a:r>
              <a:rPr lang="en-US" u="sng" dirty="0" err="1">
                <a:ea typeface="ＭＳ Ｐゴシック" charset="0"/>
                <a:hlinkClick r:id="rId5"/>
              </a:rPr>
              <a:t>prs</a:t>
            </a:r>
            <a:r>
              <a:rPr lang="en-US" u="sng" dirty="0">
                <a:ea typeface="ＭＳ Ｐゴシック" charset="0"/>
                <a:hlinkClick r:id="rId5"/>
              </a:rPr>
              <a:t>/compendium-evidence-based-interventions.htm</a:t>
            </a:r>
            <a:r>
              <a:rPr lang="en-US" u="sng" dirty="0">
                <a:ea typeface="ＭＳ Ｐゴシック" charset="0"/>
              </a:rPr>
              <a:t> </a:t>
            </a:r>
            <a:endParaRPr lang="en-US" u="sng" dirty="0">
              <a:solidFill>
                <a:srgbClr val="FF3399"/>
              </a:solidFill>
              <a:ea typeface="ＭＳ Ｐゴシック" charset="0"/>
            </a:endParaRP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4"/>
              </a:rPr>
              <a:t>ww.effectiveinterventions.org</a:t>
            </a:r>
            <a:r>
              <a:rPr lang="en-US" dirty="0"/>
              <a:t> 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67600" y="5486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ILIs – Client-centered Counseling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41916"/>
            <a:ext cx="8077200" cy="4933950"/>
          </a:xfrm>
        </p:spPr>
        <p:txBody>
          <a:bodyPr/>
          <a:lstStyle/>
          <a:p>
            <a:r>
              <a:rPr lang="en-US" dirty="0" smtClean="0"/>
              <a:t>These are client-centered, i.e.,  based on the client’s individual circumstances &amp; experiences </a:t>
            </a:r>
          </a:p>
          <a:p>
            <a:pPr lvl="1"/>
            <a:r>
              <a:rPr lang="en-US" dirty="0" smtClean="0"/>
              <a:t>Thus can be tailored to each person </a:t>
            </a:r>
          </a:p>
          <a:p>
            <a:r>
              <a:rPr lang="en-US" dirty="0" smtClean="0"/>
              <a:t>This client-centered approach was recommended by the CDC for HIV pre- &amp; post-test counseling to be</a:t>
            </a:r>
          </a:p>
          <a:p>
            <a:pPr lvl="1"/>
            <a:r>
              <a:rPr lang="ja-JP" altLang="en-US" dirty="0" smtClean="0"/>
              <a:t>“</a:t>
            </a:r>
            <a:r>
              <a:rPr lang="en-US" i="1" dirty="0" smtClean="0"/>
              <a:t>Client-centered counseling refers to counseling conducted in an interactive manner responsive to individual client needs…”   </a:t>
            </a:r>
            <a:r>
              <a:rPr lang="en-US" dirty="0" smtClean="0"/>
              <a:t>This requires an </a:t>
            </a:r>
            <a:r>
              <a:rPr lang="en-US" i="1" dirty="0" smtClean="0"/>
              <a:t>“understanding of the unique circumstances of the client …”  </a:t>
            </a:r>
            <a:r>
              <a:rPr lang="en-US" dirty="0" smtClean="0"/>
              <a:t>through</a:t>
            </a:r>
            <a:r>
              <a:rPr lang="en-US" i="1" dirty="0" smtClean="0"/>
              <a:t>  “the use of open-ended questions and active listening”.  *</a:t>
            </a:r>
          </a:p>
          <a:p>
            <a:r>
              <a:rPr lang="en-US" dirty="0" smtClean="0"/>
              <a:t>Since then, many ILIs have been developed, studied,             &amp; implemented</a:t>
            </a:r>
          </a:p>
          <a:p>
            <a:pPr lvl="1"/>
            <a:r>
              <a:rPr lang="en-US" dirty="0" smtClean="0"/>
              <a:t>Effectiveness has been shown with only have 1-2 sessions with the client, while others might include several sessions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6019800"/>
            <a:ext cx="8229600" cy="609600"/>
          </a:xfrm>
        </p:spPr>
        <p:txBody>
          <a:bodyPr/>
          <a:lstStyle/>
          <a:p>
            <a:r>
              <a:rPr lang="en-US" dirty="0" smtClean="0">
                <a:ea typeface="ＭＳ Ｐゴシック" charset="0"/>
              </a:rPr>
              <a:t>*    </a:t>
            </a:r>
            <a:r>
              <a:rPr lang="en-US" dirty="0" smtClean="0">
                <a:solidFill>
                  <a:schemeClr val="bg2"/>
                </a:solidFill>
                <a:ea typeface="ＭＳ Ｐゴシック" charset="0"/>
              </a:rPr>
              <a:t>CDC.  (1997).  </a:t>
            </a:r>
            <a:r>
              <a:rPr lang="en-US" i="1" dirty="0" smtClean="0">
                <a:solidFill>
                  <a:schemeClr val="bg2"/>
                </a:solidFill>
                <a:ea typeface="ＭＳ Ｐゴシック" charset="0"/>
              </a:rPr>
              <a:t>Prevention Case Management Guidance</a:t>
            </a:r>
            <a:r>
              <a:rPr lang="en-US" dirty="0" smtClean="0">
                <a:solidFill>
                  <a:schemeClr val="bg2"/>
                </a:solidFill>
                <a:ea typeface="ＭＳ Ｐゴシック" charset="0"/>
              </a:rPr>
              <a:t>, p 41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239000" y="5952053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096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 of Client-Centered Counseling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876800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dirty="0" smtClean="0"/>
              <a:t>Personalized risk assessment – thus useful for any/all target populations 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Facilitates &amp; supports client-initiated behavior change  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Helps client recognize barriers to risk reduction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Negotiates an acceptable &amp; achievable risk-reduction plan – to identify a possible “first step” by the end of the counseling session; these could be simple or more involved, e.g., 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“I’ll start carrying condoms with me.”	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“I’ll call the Drug Treatment Center for an appointment.”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“I plan to talk with my partner about getting                                                 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  HIV/STD-tested – tonight.”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Refer client to other specialized services, if needed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5939254"/>
            <a:ext cx="8229600" cy="533400"/>
          </a:xfrm>
          <a:noFill/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/>
              <a:t>CDC.  (2012).   </a:t>
            </a:r>
            <a:r>
              <a:rPr lang="en-US" i="1" dirty="0"/>
              <a:t>Program Operations Guidelines for STD Prevention </a:t>
            </a:r>
          </a:p>
          <a:p>
            <a:pPr>
              <a:buFont typeface="Myriad Web Pro" charset="0"/>
              <a:buChar char="*"/>
            </a:pPr>
            <a:r>
              <a:rPr lang="en-US" dirty="0">
                <a:solidFill>
                  <a:schemeClr val="bg2"/>
                </a:solidFill>
              </a:rPr>
              <a:t>CDC.  (2009).  </a:t>
            </a:r>
            <a:r>
              <a:rPr lang="en-US" i="1" dirty="0">
                <a:solidFill>
                  <a:schemeClr val="bg2"/>
                </a:solidFill>
              </a:rPr>
              <a:t>Procedural Guidance for Community Based </a:t>
            </a:r>
            <a:r>
              <a:rPr lang="en-US" i="1" dirty="0" smtClean="0">
                <a:solidFill>
                  <a:schemeClr val="bg2"/>
                </a:solidFill>
              </a:rPr>
              <a:t>Organizations</a:t>
            </a:r>
          </a:p>
          <a:p>
            <a:pPr>
              <a:buFont typeface="Myriad Web Pro" charset="0"/>
              <a:buChar char="*"/>
            </a:pPr>
            <a:r>
              <a:rPr lang="en-US" dirty="0" err="1">
                <a:solidFill>
                  <a:schemeClr val="bg2"/>
                </a:solidFill>
              </a:rPr>
              <a:t>Kamb</a:t>
            </a:r>
            <a:r>
              <a:rPr lang="en-US" dirty="0">
                <a:solidFill>
                  <a:schemeClr val="bg2"/>
                </a:solidFill>
              </a:rPr>
              <a:t> ML et al.  (1998).  </a:t>
            </a:r>
            <a:r>
              <a:rPr lang="en-US" i="1" dirty="0">
                <a:solidFill>
                  <a:schemeClr val="bg2"/>
                </a:solidFill>
              </a:rPr>
              <a:t>JAMA, 280 (13</a:t>
            </a:r>
            <a:r>
              <a:rPr lang="en-US" i="1" dirty="0" smtClean="0">
                <a:solidFill>
                  <a:schemeClr val="bg2"/>
                </a:solidFill>
              </a:rPr>
              <a:t>)</a:t>
            </a:r>
            <a:endParaRPr lang="en-US" i="1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86600" y="5867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6096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Client-Centered Counseling Challenges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83330" y="990600"/>
            <a:ext cx="8001000" cy="4912666"/>
          </a:xfrm>
        </p:spPr>
        <p:txBody>
          <a:bodyPr/>
          <a:lstStyle/>
          <a:p>
            <a:pPr>
              <a:spcBef>
                <a:spcPts val="100"/>
              </a:spcBef>
              <a:defRPr/>
            </a:pPr>
            <a:r>
              <a:rPr lang="en-US" dirty="0" smtClean="0"/>
              <a:t>Providing counseling that truly reaches the client</a:t>
            </a:r>
          </a:p>
          <a:p>
            <a:pPr lvl="1">
              <a:spcBef>
                <a:spcPts val="100"/>
              </a:spcBef>
              <a:defRPr/>
            </a:pPr>
            <a:r>
              <a:rPr lang="en-US" dirty="0" smtClean="0"/>
              <a:t>History of risk behaviors as well as risk reduction successes</a:t>
            </a:r>
          </a:p>
          <a:p>
            <a:pPr lvl="1">
              <a:spcBef>
                <a:spcPts val="100"/>
              </a:spcBef>
              <a:defRPr/>
            </a:pPr>
            <a:r>
              <a:rPr lang="en-US" dirty="0" smtClean="0"/>
              <a:t>Knowledge  and attitudes &amp; beliefs about STDs,  HIV,                                  Viral Hepatitis,  &amp; the client’s own sense of vulnerability                                        to these infections</a:t>
            </a:r>
          </a:p>
          <a:p>
            <a:pPr>
              <a:spcBef>
                <a:spcPts val="100"/>
              </a:spcBef>
              <a:defRPr/>
            </a:pPr>
            <a:r>
              <a:rPr lang="en-US" dirty="0" smtClean="0"/>
              <a:t>Identifying the best way to take that gathered information &amp; using it to help the client work towards safer &amp;/or healthier behavior by </a:t>
            </a:r>
            <a:r>
              <a:rPr lang="en-US" i="1" dirty="0" smtClean="0"/>
              <a:t>l</a:t>
            </a:r>
            <a:r>
              <a:rPr lang="en-US" b="1" i="1" dirty="0" smtClean="0"/>
              <a:t>etting the client do most of the talking</a:t>
            </a:r>
          </a:p>
          <a:p>
            <a:pPr lvl="1">
              <a:spcBef>
                <a:spcPts val="100"/>
              </a:spcBef>
              <a:defRPr/>
            </a:pPr>
            <a:r>
              <a:rPr lang="en-US" dirty="0" smtClean="0"/>
              <a:t>Which is guided by the counselor’s questions &amp; comments – this often presents a challenge, since it is a shift from the traditional HIV/STD prevention educator approach</a:t>
            </a:r>
          </a:p>
          <a:p>
            <a:pPr>
              <a:spcBef>
                <a:spcPts val="100"/>
              </a:spcBef>
              <a:defRPr/>
            </a:pPr>
            <a:r>
              <a:rPr lang="en-US" dirty="0" smtClean="0"/>
              <a:t>Assisting the client with identifying next steps that are reasonable &amp; achievable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4661" y="556471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61444" name="Picture 4" descr="woman looking up stai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04800"/>
            <a:ext cx="105561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5939254"/>
            <a:ext cx="8229600" cy="533400"/>
          </a:xfrm>
          <a:noFill/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/>
              <a:t>CDC.  (2012).   </a:t>
            </a:r>
            <a:r>
              <a:rPr lang="en-US" i="1" dirty="0"/>
              <a:t>Program Operations Guidelines for STD Prevention </a:t>
            </a:r>
          </a:p>
          <a:p>
            <a:pPr>
              <a:buFont typeface="Myriad Web Pro" charset="0"/>
              <a:buChar char="*"/>
            </a:pPr>
            <a:r>
              <a:rPr lang="en-US" dirty="0">
                <a:solidFill>
                  <a:schemeClr val="bg2"/>
                </a:solidFill>
              </a:rPr>
              <a:t>CDC.  (2009).  </a:t>
            </a:r>
            <a:r>
              <a:rPr lang="en-US" i="1" dirty="0">
                <a:solidFill>
                  <a:schemeClr val="bg2"/>
                </a:solidFill>
              </a:rPr>
              <a:t>Procedural Guidance for Community Based </a:t>
            </a:r>
            <a:r>
              <a:rPr lang="en-US" i="1" dirty="0" smtClean="0">
                <a:solidFill>
                  <a:schemeClr val="bg2"/>
                </a:solidFill>
              </a:rPr>
              <a:t>Organizations</a:t>
            </a:r>
          </a:p>
          <a:p>
            <a:pPr>
              <a:buFont typeface="Myriad Web Pro" charset="0"/>
              <a:buChar char="*"/>
            </a:pPr>
            <a:r>
              <a:rPr lang="en-US" dirty="0" err="1">
                <a:solidFill>
                  <a:schemeClr val="bg2"/>
                </a:solidFill>
              </a:rPr>
              <a:t>Kamb</a:t>
            </a:r>
            <a:r>
              <a:rPr lang="en-US" dirty="0">
                <a:solidFill>
                  <a:schemeClr val="bg2"/>
                </a:solidFill>
              </a:rPr>
              <a:t> ML et al.  (1998).  </a:t>
            </a:r>
            <a:r>
              <a:rPr lang="en-US" i="1" dirty="0">
                <a:solidFill>
                  <a:schemeClr val="bg2"/>
                </a:solidFill>
              </a:rPr>
              <a:t>JAMA, 280 (13</a:t>
            </a:r>
            <a:r>
              <a:rPr lang="en-US" i="1" dirty="0" smtClean="0">
                <a:solidFill>
                  <a:schemeClr val="bg2"/>
                </a:solidFill>
              </a:rPr>
              <a:t>)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Client-centered Counseling – the Approach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070324"/>
            <a:ext cx="7772400" cy="487951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 smtClean="0"/>
              <a:t>Research has shown some common themes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Use a combination of open-ended &amp; close-ended questions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Open-ended examples</a:t>
            </a:r>
          </a:p>
          <a:p>
            <a:pPr lvl="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dirty="0" smtClean="0"/>
              <a:t>Are STDs something you worry about for yourself?</a:t>
            </a:r>
          </a:p>
          <a:p>
            <a:pPr lvl="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dirty="0" smtClean="0"/>
              <a:t>What’s been your experience with condoms?</a:t>
            </a:r>
          </a:p>
          <a:p>
            <a:pPr lvl="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dirty="0" smtClean="0"/>
              <a:t>What’s the difference between the times you use condoms                &amp; the times you don’t?</a:t>
            </a:r>
          </a:p>
          <a:p>
            <a:pPr lvl="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dirty="0" smtClean="0"/>
              <a:t>Who decided to introduce condoms the last time you used them?</a:t>
            </a:r>
          </a:p>
          <a:p>
            <a:pPr lvl="2">
              <a:spcBef>
                <a:spcPts val="600"/>
              </a:spcBef>
              <a:spcAft>
                <a:spcPts val="200"/>
              </a:spcAft>
              <a:defRPr/>
            </a:pPr>
            <a:r>
              <a:rPr lang="en-US" dirty="0" smtClean="0"/>
              <a:t>What do you think you can do to reduce your risk for STDs?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Open-ended questions yield information about the client’s  risk &amp; safety history as well as attitudes &amp; beliefs related to his/her risk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37400" y="561128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9" name="Picture 2" descr="question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9556" y="2057400"/>
            <a:ext cx="1219200" cy="1219200"/>
          </a:xfrm>
          <a:prstGeom prst="rect">
            <a:avLst/>
          </a:prstGeom>
          <a:noFill/>
        </p:spPr>
      </p:pic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5823550"/>
            <a:ext cx="5715000" cy="861374"/>
          </a:xfrm>
          <a:noFill/>
        </p:spPr>
        <p:txBody>
          <a:bodyPr/>
          <a:lstStyle/>
          <a:p>
            <a:pPr>
              <a:buFont typeface="Myriad Web Pro" charset="0"/>
              <a:buChar char="*"/>
            </a:pPr>
            <a:endParaRPr lang="en-US" dirty="0" smtClean="0"/>
          </a:p>
          <a:p>
            <a:pPr>
              <a:buFont typeface="Myriad Web Pro" charset="0"/>
              <a:buChar char="*"/>
            </a:pPr>
            <a:endParaRPr lang="en-US" dirty="0"/>
          </a:p>
          <a:p>
            <a:pPr>
              <a:buFont typeface="Myriad Web Pro" charset="0"/>
              <a:buChar char="*"/>
            </a:pPr>
            <a:endParaRPr lang="en-US" dirty="0" smtClean="0"/>
          </a:p>
          <a:p>
            <a:pPr>
              <a:buFont typeface="Myriad Web Pro" charset="0"/>
              <a:buChar char="*"/>
            </a:pPr>
            <a:r>
              <a:rPr lang="en-US" dirty="0"/>
              <a:t>Carey, MP et al (2009)  </a:t>
            </a:r>
            <a:r>
              <a:rPr lang="en-US" i="1" dirty="0">
                <a:solidFill>
                  <a:schemeClr val="bg2"/>
                </a:solidFill>
              </a:rPr>
              <a:t>AIDS and Behavior, DOI 10.1007/s10461-009-9587-1</a:t>
            </a:r>
          </a:p>
          <a:p>
            <a:pPr>
              <a:buFont typeface="Myriad Web Pro" charset="0"/>
              <a:buChar char="*"/>
            </a:pPr>
            <a:r>
              <a:rPr lang="en-US" dirty="0" smtClean="0"/>
              <a:t>CDC</a:t>
            </a:r>
            <a:r>
              <a:rPr lang="en-US" dirty="0"/>
              <a:t>.  (2012).   </a:t>
            </a:r>
            <a:r>
              <a:rPr lang="en-US" i="1" dirty="0"/>
              <a:t>Program Operations Guidelines for STD Prevention </a:t>
            </a:r>
          </a:p>
          <a:p>
            <a:pPr>
              <a:buFont typeface="Myriad Web Pro" charset="0"/>
              <a:buChar char="*"/>
            </a:pPr>
            <a:r>
              <a:rPr lang="en-US" dirty="0">
                <a:solidFill>
                  <a:schemeClr val="bg2"/>
                </a:solidFill>
              </a:rPr>
              <a:t>CDC.  (2009).  </a:t>
            </a:r>
            <a:r>
              <a:rPr lang="en-US" i="1" dirty="0">
                <a:solidFill>
                  <a:schemeClr val="bg2"/>
                </a:solidFill>
              </a:rPr>
              <a:t>Procedural Guidance for Community Based </a:t>
            </a:r>
            <a:r>
              <a:rPr lang="en-US" i="1" dirty="0" smtClean="0">
                <a:solidFill>
                  <a:schemeClr val="bg2"/>
                </a:solidFill>
              </a:rPr>
              <a:t>Organizations</a:t>
            </a:r>
          </a:p>
          <a:p>
            <a:pPr>
              <a:buFont typeface="Myriad Web Pro" charset="0"/>
              <a:buChar char="*"/>
            </a:pPr>
            <a:r>
              <a:rPr lang="en-US" dirty="0" err="1">
                <a:solidFill>
                  <a:schemeClr val="bg2"/>
                </a:solidFill>
              </a:rPr>
              <a:t>Kamb</a:t>
            </a:r>
            <a:r>
              <a:rPr lang="en-US" dirty="0">
                <a:solidFill>
                  <a:schemeClr val="bg2"/>
                </a:solidFill>
              </a:rPr>
              <a:t> ML et al.  (1998).  </a:t>
            </a:r>
            <a:r>
              <a:rPr lang="en-US" i="1" dirty="0">
                <a:solidFill>
                  <a:schemeClr val="bg2"/>
                </a:solidFill>
              </a:rPr>
              <a:t>JAMA, 280 (13</a:t>
            </a:r>
            <a:r>
              <a:rPr lang="en-US" i="1" dirty="0" smtClean="0">
                <a:solidFill>
                  <a:schemeClr val="bg2"/>
                </a:solidFill>
              </a:rPr>
              <a:t>)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  <a:noFill/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Client-centered Counseling – the Approach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8764" y="1066800"/>
            <a:ext cx="7543800" cy="4775256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dirty="0" smtClean="0"/>
              <a:t>Use a combination of open-ended &amp;                                       close-ended questions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dirty="0" smtClean="0"/>
              <a:t>Close-ended questions provide clarifications &amp;                          specifics – used to get “the facts” besides the big picture  </a:t>
            </a:r>
          </a:p>
          <a:p>
            <a:pPr lvl="1">
              <a:spcBef>
                <a:spcPts val="600"/>
              </a:spcBef>
              <a:spcAft>
                <a:spcPts val="300"/>
              </a:spcAft>
              <a:defRPr/>
            </a:pPr>
            <a:r>
              <a:rPr lang="en-US" dirty="0" smtClean="0"/>
              <a:t>Close-ended examples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Are your partners males, females, or both?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How many partners would you say you’ve had over the past      3 months?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When was the last time you had sex?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When was the last time you had sex without a condom?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Have you &amp;/or your partner been STD-tested?  HIV-tested?</a:t>
            </a:r>
          </a:p>
          <a:p>
            <a:pPr>
              <a:spcBef>
                <a:spcPts val="600"/>
              </a:spcBef>
              <a:spcAft>
                <a:spcPts val="300"/>
              </a:spcAft>
              <a:defRPr/>
            </a:pPr>
            <a:r>
              <a:rPr lang="en-US" dirty="0" smtClean="0"/>
              <a:t>Use the principle of “Ask – Don’t Tell!”</a:t>
            </a:r>
          </a:p>
          <a:p>
            <a:pPr lvl="2">
              <a:lnSpc>
                <a:spcPct val="120000"/>
              </a:lnSpc>
              <a:spcAft>
                <a:spcPts val="300"/>
              </a:spcAft>
              <a:defRPr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200900" y="5672779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57200" y="5791200"/>
            <a:ext cx="6553200" cy="609600"/>
          </a:xfrm>
          <a:noFill/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 smtClean="0"/>
              <a:t>Carey, MP et al (2009)  </a:t>
            </a:r>
            <a:r>
              <a:rPr lang="en-US" i="1" dirty="0" smtClean="0">
                <a:solidFill>
                  <a:schemeClr val="bg2"/>
                </a:solidFill>
              </a:rPr>
              <a:t>AIDS and Behavior, </a:t>
            </a:r>
            <a:r>
              <a:rPr lang="en-US" i="1" dirty="0">
                <a:solidFill>
                  <a:schemeClr val="bg2"/>
                </a:solidFill>
              </a:rPr>
              <a:t>DOI </a:t>
            </a:r>
            <a:r>
              <a:rPr lang="en-US" i="1" dirty="0" smtClean="0">
                <a:solidFill>
                  <a:schemeClr val="bg2"/>
                </a:solidFill>
              </a:rPr>
              <a:t>10.1007/s10461-009-9587-1</a:t>
            </a:r>
          </a:p>
          <a:p>
            <a:pPr>
              <a:buFont typeface="Myriad Web Pro" charset="0"/>
              <a:buChar char="*"/>
            </a:pPr>
            <a:r>
              <a:rPr lang="en-US" dirty="0" smtClean="0"/>
              <a:t>CDC</a:t>
            </a:r>
            <a:r>
              <a:rPr lang="en-US" dirty="0"/>
              <a:t>. </a:t>
            </a:r>
            <a:r>
              <a:rPr lang="en-US" dirty="0" smtClean="0"/>
              <a:t> (2012).   </a:t>
            </a:r>
            <a:r>
              <a:rPr lang="en-US" i="1" dirty="0"/>
              <a:t>Program Operations Guidelines for STD Prevention 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CDC.  (2009).  </a:t>
            </a:r>
            <a:r>
              <a:rPr lang="en-US" i="1" dirty="0" smtClean="0">
                <a:solidFill>
                  <a:schemeClr val="bg2"/>
                </a:solidFill>
              </a:rPr>
              <a:t>Procedural Guidance for Community Based Organizations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9" name="Picture 2" descr="question m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00" y="914400"/>
            <a:ext cx="1219200" cy="1219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Evidence-based ILIs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43000"/>
            <a:ext cx="7852064" cy="464343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Project RESPECT </a:t>
            </a:r>
            <a:r>
              <a:rPr lang="en-US" baseline="-25000" dirty="0" smtClean="0"/>
              <a:t>1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Studied &amp; implemented in STD Clinics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 DEBI Project – for variable settings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Personalized Cognitive Counseling (PCC) </a:t>
            </a:r>
            <a:r>
              <a:rPr lang="en-US" baseline="-25000" dirty="0" smtClean="0"/>
              <a:t>2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Studied  MSM who with histories of repeat HIV                                                  testing – in publicly-funded Anonymous HIV                                                              CTR Programs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Recent addition to DEBI Project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Choosing Life:  Empowerment! Action! Results! </a:t>
            </a:r>
            <a:r>
              <a:rPr lang="en-US" baseline="-25000" dirty="0" smtClean="0"/>
              <a:t>3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Studied persons living with HIV &amp; those at high risk with                     HIV – to reduce risk behaviors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 DEBI Project </a:t>
            </a:r>
          </a:p>
          <a:p>
            <a:pPr lvl="1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3400" y="5867400"/>
            <a:ext cx="8077200" cy="7620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Kamb ML et al.  (1998).  </a:t>
            </a:r>
            <a:r>
              <a:rPr lang="en-US" i="1" dirty="0" smtClean="0">
                <a:solidFill>
                  <a:schemeClr val="bg2"/>
                </a:solidFill>
              </a:rPr>
              <a:t>JAMA, 280 (13)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Dilley, JW et al.  (2007).  </a:t>
            </a:r>
            <a:r>
              <a:rPr lang="en-US" i="1" dirty="0" smtClean="0">
                <a:solidFill>
                  <a:schemeClr val="bg2"/>
                </a:solidFill>
              </a:rPr>
              <a:t>JAIDS, 30 (2); 44 </a:t>
            </a:r>
            <a:r>
              <a:rPr lang="en-US" dirty="0" smtClean="0">
                <a:solidFill>
                  <a:schemeClr val="bg2"/>
                </a:solidFill>
              </a:rPr>
              <a:t>(5) – </a:t>
            </a:r>
            <a:r>
              <a:rPr lang="en-US" b="1" dirty="0" smtClean="0">
                <a:solidFill>
                  <a:schemeClr val="bg2"/>
                </a:solidFill>
              </a:rPr>
              <a:t>2 citations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Lightfoot, M et al.  (2007).  Behavior Modification, 31 (2) </a:t>
            </a:r>
          </a:p>
          <a:p>
            <a:pPr>
              <a:buFont typeface="Myriad Web Pro" charset="0"/>
              <a:buChar char="*"/>
            </a:pP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508" name="Picture 4" descr="RESPE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9764" y="914400"/>
            <a:ext cx="1219200" cy="1524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1506" name="Picture 2" descr="PCC 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29764" y="2209800"/>
            <a:ext cx="1219200" cy="83820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21510" name="Picture 6" descr="CLEAR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516" y="3057525"/>
            <a:ext cx="1719696" cy="685800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Group Level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500" y="1099066"/>
            <a:ext cx="7924800" cy="4692134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dirty="0" smtClean="0"/>
              <a:t>Most evaluated type of intervention (GLI)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Because GLIs work with a group – typically 6-12 people/group – the group members need to have enough in common for the intervention to be relevant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Have been shown to be effective in many risk groups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Youth – Out-of-school &amp; In-school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Men who have sex with men (MSM)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Injection drug users (IDUs)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STD clinic patients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Persons living with HIV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Heterosexual women &amp; men (women more studied/implemented)</a:t>
            </a:r>
          </a:p>
          <a:p>
            <a:pPr lvl="1"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239000" y="5367754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6" name="Text Placeholder 5"/>
          <p:cNvSpPr txBox="1">
            <a:spLocks/>
          </p:cNvSpPr>
          <p:nvPr/>
        </p:nvSpPr>
        <p:spPr>
          <a:xfrm>
            <a:off x="381000" y="5867400"/>
            <a:ext cx="8534400" cy="685800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</a:t>
            </a:r>
            <a:r>
              <a:rPr lang="en-US" i="1" dirty="0" smtClean="0"/>
              <a:t>Behavioral Interventions for Prevention and Control of STDs</a:t>
            </a: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3"/>
              </a:rPr>
              <a:t>w</a:t>
            </a:r>
            <a:r>
              <a:rPr lang="en-US" u="sng" dirty="0">
                <a:ea typeface="ＭＳ Ｐゴシック" charset="0"/>
                <a:hlinkClick r:id="rId4"/>
              </a:rPr>
              <a:t>www.cdc.gov/</a:t>
            </a:r>
            <a:r>
              <a:rPr lang="en-US" u="sng" dirty="0" err="1">
                <a:ea typeface="ＭＳ Ｐゴシック" charset="0"/>
                <a:hlinkClick r:id="rId4"/>
              </a:rPr>
              <a:t>hiv</a:t>
            </a:r>
            <a:r>
              <a:rPr lang="en-US" u="sng" dirty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>
                <a:ea typeface="ＭＳ Ｐゴシック" charset="0"/>
                <a:hlinkClick r:id="rId4"/>
              </a:rPr>
              <a:t>prs</a:t>
            </a:r>
            <a:r>
              <a:rPr lang="en-US" u="sng" dirty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>
                <a:ea typeface="ＭＳ Ｐゴシック" charset="0"/>
              </a:rPr>
              <a:t> </a:t>
            </a:r>
            <a:endParaRPr lang="en-US" u="sng" dirty="0">
              <a:solidFill>
                <a:srgbClr val="FF3399"/>
              </a:solidFill>
              <a:ea typeface="ＭＳ Ｐゴシック" charset="0"/>
            </a:endParaRP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3"/>
              </a:rPr>
              <a:t>ww.effectiveinterventions.org</a:t>
            </a:r>
            <a:r>
              <a:rPr lang="en-US" dirty="0"/>
              <a:t> 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62466" name="Picture 2" descr="hands making a circ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3657600"/>
            <a:ext cx="1812713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Group Level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495800"/>
          </a:xfrm>
        </p:spPr>
        <p:txBody>
          <a:bodyPr/>
          <a:lstStyle/>
          <a:p>
            <a:pPr marL="342900" lvl="1" indent="-342900">
              <a:spcBef>
                <a:spcPts val="600"/>
              </a:spcBef>
              <a:buSzPct val="70000"/>
              <a:buFont typeface="Wingdings" pitchFamily="2" charset="2"/>
              <a:buChar char="q"/>
              <a:defRPr/>
            </a:pPr>
            <a:r>
              <a:rPr lang="en-US" sz="2400" b="1" dirty="0" smtClean="0"/>
              <a:t>As with the Individual, GLIs   </a:t>
            </a:r>
          </a:p>
          <a:p>
            <a:pPr marL="742950" lvl="2" indent="-3429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Focus on behavioral influencers such as knowledge, perceived risk, intentions, outcome expectancies, self- efficacy, perceived norms</a:t>
            </a:r>
          </a:p>
          <a:p>
            <a:pPr marL="742950" lvl="2" indent="-342900">
              <a:spcBef>
                <a:spcPts val="600"/>
              </a:spcBef>
              <a:buFont typeface="Wingdings" pitchFamily="2" charset="2"/>
              <a:buChar char="§"/>
              <a:defRPr/>
            </a:pPr>
            <a:r>
              <a:rPr lang="en-US" sz="2000" dirty="0" smtClean="0"/>
              <a:t>Are behavioral science-based &amp; theory-based, e.g., </a:t>
            </a:r>
          </a:p>
          <a:p>
            <a:pPr marL="1200150" lvl="3" indent="-342900">
              <a:spcBef>
                <a:spcPts val="6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Social Cognitive Theory </a:t>
            </a:r>
          </a:p>
          <a:p>
            <a:pPr marL="1200150" lvl="3" indent="-342900">
              <a:spcBef>
                <a:spcPts val="6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SOC/TTM </a:t>
            </a:r>
          </a:p>
          <a:p>
            <a:pPr marL="1200150" lvl="3" indent="-342900">
              <a:spcBef>
                <a:spcPts val="6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Theory of Reasoned Action</a:t>
            </a:r>
          </a:p>
          <a:p>
            <a:pPr marL="1200150" lvl="3" indent="-342900">
              <a:spcBef>
                <a:spcPts val="6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Theory of Innovation</a:t>
            </a:r>
          </a:p>
          <a:p>
            <a:pPr marL="1200150" lvl="3" indent="-342900">
              <a:spcBef>
                <a:spcPts val="6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AIDS Risk Reduction Model</a:t>
            </a:r>
          </a:p>
          <a:p>
            <a:pPr marL="1200150" lvl="3" indent="-342900">
              <a:spcBef>
                <a:spcPts val="600"/>
              </a:spcBef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Information-Motivation-Behavioral                                                                            Skills Model (IMB)</a:t>
            </a:r>
          </a:p>
          <a:p>
            <a:pPr lvl="1">
              <a:spcBef>
                <a:spcPts val="600"/>
              </a:spcBef>
              <a:defRPr/>
            </a:pPr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858000" y="51054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9" name="Picture 2" descr="cut out figures in a circ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3200400"/>
            <a:ext cx="1447800" cy="1338686"/>
          </a:xfrm>
          <a:prstGeom prst="rect">
            <a:avLst/>
          </a:prstGeom>
          <a:noFill/>
        </p:spPr>
      </p:pic>
      <p:pic>
        <p:nvPicPr>
          <p:cNvPr id="11" name="Picture 2" descr="cut out figures in a circ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873854"/>
            <a:ext cx="1447800" cy="1400823"/>
          </a:xfrm>
          <a:prstGeom prst="rect">
            <a:avLst/>
          </a:prstGeom>
          <a:noFill/>
        </p:spPr>
      </p:pic>
      <p:sp>
        <p:nvSpPr>
          <p:cNvPr id="7" name="Text Placeholder 5"/>
          <p:cNvSpPr txBox="1">
            <a:spLocks/>
          </p:cNvSpPr>
          <p:nvPr/>
        </p:nvSpPr>
        <p:spPr>
          <a:xfrm>
            <a:off x="228600" y="5638800"/>
            <a:ext cx="8763000" cy="800100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endParaRPr lang="en-US" dirty="0" smtClean="0"/>
          </a:p>
          <a:p>
            <a:pPr>
              <a:buFont typeface="Symbol" pitchFamily="18" charset="2"/>
              <a:buChar char="*"/>
            </a:pPr>
            <a:endParaRPr lang="en-US" dirty="0" smtClean="0"/>
          </a:p>
          <a:p>
            <a:pPr>
              <a:buFont typeface="Symbol" pitchFamily="18" charset="2"/>
              <a:buChar char="*"/>
            </a:pPr>
            <a:endParaRPr lang="en-US" dirty="0" smtClean="0"/>
          </a:p>
          <a:p>
            <a:pPr>
              <a:buFont typeface="Symbol" pitchFamily="18" charset="2"/>
              <a:buChar char="*"/>
            </a:pPr>
            <a:endParaRPr lang="en-US" dirty="0" smtClean="0"/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Kelly, JA et al  (1991). </a:t>
            </a:r>
            <a:r>
              <a:rPr lang="en-US" i="1" dirty="0" smtClean="0"/>
              <a:t>AJPH, 81 </a:t>
            </a:r>
            <a:r>
              <a:rPr lang="en-US" dirty="0" smtClean="0"/>
              <a:t>(2)</a:t>
            </a:r>
          </a:p>
          <a:p>
            <a:pPr>
              <a:buFont typeface="Symbol" pitchFamily="18" charset="2"/>
              <a:buChar char="*"/>
            </a:pPr>
            <a:r>
              <a:rPr lang="en-US" i="1" dirty="0"/>
              <a:t>PHR , III </a:t>
            </a:r>
            <a:r>
              <a:rPr lang="en-US" dirty="0"/>
              <a:t>(1999</a:t>
            </a:r>
            <a:r>
              <a:rPr lang="en-US" dirty="0" smtClean="0"/>
              <a:t>)  Entire Issue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Behavioral Interventions for Prevention and Control of STDs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Valente, TW  &amp; Davis, RL.  (1999).  </a:t>
            </a:r>
            <a:r>
              <a:rPr lang="en-US" i="1" dirty="0" smtClean="0"/>
              <a:t>Annals of the American Academy of Political &amp; Social Science, 566 </a:t>
            </a:r>
            <a:r>
              <a:rPr lang="en-US" dirty="0" smtClean="0"/>
              <a:t>(1)(Si)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397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Group Level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219200"/>
            <a:ext cx="7543800" cy="45720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 smtClean="0"/>
              <a:t>GLIs use the dynamics of a facilitated group to provide 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Modeling &amp; practicing behavioral skills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On-going reinforcement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Instruction on social pressure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Reinforce clear values/norms regarding unprotected sex 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Usually, these interventions involve multiple sessions – generally delivered over a few weeks to a few months – in various intervals, e.g., 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Daily or weekly sessions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Follow-up sessions – weeks to months later</a:t>
            </a:r>
          </a:p>
          <a:p>
            <a:pPr lvl="1">
              <a:spcBef>
                <a:spcPts val="600"/>
              </a:spcBef>
              <a:defRPr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115175" y="5257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228600" y="6019800"/>
            <a:ext cx="8763000" cy="342900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Behavioral Interventions for Prevention and Control of STDs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Relevance of HIV Prevention Interventions for          STD Prevention and Vice-Versa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600200"/>
            <a:ext cx="8001000" cy="48006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dirty="0" smtClean="0"/>
              <a:t>HIV is an STD &amp; other STDs may enhance the transmission of HIV – biological connection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Similar behavioral goals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Sexual behavior change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/>
              <a:t>Reduce number of partners</a:t>
            </a:r>
          </a:p>
          <a:p>
            <a:pPr lvl="2">
              <a:lnSpc>
                <a:spcPct val="90000"/>
              </a:lnSpc>
              <a:defRPr/>
            </a:pPr>
            <a:r>
              <a:rPr lang="en-US" dirty="0" smtClean="0"/>
              <a:t>Condom use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Getting tested &amp; getting partner(s) tested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Treatment  &amp;  treatment adherence</a:t>
            </a:r>
          </a:p>
          <a:p>
            <a:pPr>
              <a:lnSpc>
                <a:spcPct val="90000"/>
              </a:lnSpc>
              <a:defRPr/>
            </a:pPr>
            <a:r>
              <a:rPr lang="en-US" dirty="0" smtClean="0"/>
              <a:t>Many interventions developed for HIV prevention impact STD outcomes, e.g.,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Condom use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Mutual monogamy with HIV &amp; STD tested-negative partner</a:t>
            </a:r>
          </a:p>
          <a:p>
            <a:pPr lvl="1">
              <a:lnSpc>
                <a:spcPct val="90000"/>
              </a:lnSpc>
              <a:defRPr/>
            </a:pPr>
            <a:r>
              <a:rPr lang="en-US" dirty="0" smtClean="0"/>
              <a:t>Healthcare seeking, including HIV &amp; STD routine testing</a:t>
            </a:r>
          </a:p>
          <a:p>
            <a:pPr lvl="1">
              <a:lnSpc>
                <a:spcPct val="90000"/>
              </a:lnSpc>
              <a:defRPr/>
            </a:pP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Evidence-based GLIs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19200"/>
            <a:ext cx="8153400" cy="4267200"/>
          </a:xfrm>
        </p:spPr>
        <p:txBody>
          <a:bodyPr/>
          <a:lstStyle/>
          <a:p>
            <a:r>
              <a:rPr lang="en-US" dirty="0" smtClean="0"/>
              <a:t>Focus on Youth with Impact </a:t>
            </a:r>
            <a:r>
              <a:rPr lang="en-US" baseline="-25000" dirty="0" smtClean="0"/>
              <a:t>1</a:t>
            </a:r>
          </a:p>
          <a:p>
            <a:pPr lvl="1"/>
            <a:r>
              <a:rPr lang="en-US" dirty="0" smtClean="0"/>
              <a:t>Studied in youth – to reduce HIV/STD risk                                          behaviors;  also has parent-focused part</a:t>
            </a:r>
          </a:p>
          <a:p>
            <a:pPr lvl="1"/>
            <a:r>
              <a:rPr lang="en-US" dirty="0" smtClean="0"/>
              <a:t>In DEBI Project</a:t>
            </a:r>
          </a:p>
          <a:p>
            <a:r>
              <a:rPr lang="en-US" dirty="0" smtClean="0"/>
              <a:t>Many Men, Many Voices (3MV) 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Studied  Black MSM with STD/HIV risk behaviors</a:t>
            </a:r>
          </a:p>
          <a:p>
            <a:pPr lvl="1"/>
            <a:r>
              <a:rPr lang="en-US" dirty="0" smtClean="0"/>
              <a:t>In DEBI Project</a:t>
            </a:r>
          </a:p>
          <a:p>
            <a:r>
              <a:rPr lang="en-US" i="1" dirty="0" smtClean="0"/>
              <a:t>¡</a:t>
            </a:r>
            <a:r>
              <a:rPr lang="es-MX" i="1" dirty="0" smtClean="0"/>
              <a:t>Cuídate!</a:t>
            </a:r>
            <a:r>
              <a:rPr lang="es-MX" dirty="0" smtClean="0"/>
              <a:t>  </a:t>
            </a:r>
            <a:r>
              <a:rPr lang="en-US" dirty="0" smtClean="0"/>
              <a:t>( “Take Care of Yourself“) </a:t>
            </a:r>
            <a:r>
              <a:rPr lang="en-US" baseline="-25000" dirty="0" smtClean="0"/>
              <a:t>3</a:t>
            </a:r>
          </a:p>
          <a:p>
            <a:pPr lvl="1"/>
            <a:r>
              <a:rPr lang="en-US" dirty="0" smtClean="0"/>
              <a:t>Studied 13-18 year-old Latino females – to                                                     reduce HIV/STD risk behaviors  </a:t>
            </a:r>
          </a:p>
          <a:p>
            <a:pPr lvl="1"/>
            <a:r>
              <a:rPr lang="en-US" dirty="0" smtClean="0"/>
              <a:t>In DEBI Project </a:t>
            </a:r>
          </a:p>
          <a:p>
            <a:pPr lvl="1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5638800"/>
            <a:ext cx="8382000" cy="6858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Stanton, B et al.1(996 &amp;  2004).  </a:t>
            </a:r>
            <a:r>
              <a:rPr lang="en-US" i="1" dirty="0" smtClean="0">
                <a:solidFill>
                  <a:schemeClr val="bg2"/>
                </a:solidFill>
              </a:rPr>
              <a:t>Archive of Pediatrics &amp; Adolescent Medicine, 150  </a:t>
            </a:r>
            <a:r>
              <a:rPr lang="en-US" dirty="0" smtClean="0">
                <a:solidFill>
                  <a:schemeClr val="bg2"/>
                </a:solidFill>
              </a:rPr>
              <a:t>(4) &amp;  </a:t>
            </a:r>
            <a:r>
              <a:rPr lang="en-US" i="1" dirty="0" smtClean="0">
                <a:solidFill>
                  <a:schemeClr val="bg2"/>
                </a:solidFill>
              </a:rPr>
              <a:t>158 </a:t>
            </a:r>
            <a:r>
              <a:rPr lang="en-US" dirty="0" smtClean="0">
                <a:solidFill>
                  <a:schemeClr val="bg2"/>
                </a:solidFill>
              </a:rPr>
              <a:t>(10) – 2 citations</a:t>
            </a:r>
            <a:endParaRPr lang="en-US" i="1" dirty="0" smtClean="0">
              <a:solidFill>
                <a:schemeClr val="bg2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Wilton, L et al.  (2009).  </a:t>
            </a:r>
            <a:r>
              <a:rPr lang="en-US" i="1" dirty="0" smtClean="0">
                <a:solidFill>
                  <a:schemeClr val="bg2"/>
                </a:solidFill>
              </a:rPr>
              <a:t>AIDS Behavior, 13 </a:t>
            </a:r>
            <a:r>
              <a:rPr lang="en-US" dirty="0" smtClean="0">
                <a:solidFill>
                  <a:schemeClr val="bg2"/>
                </a:solidFill>
              </a:rPr>
              <a:t>(3)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Villarruel, AM (2006).  </a:t>
            </a:r>
            <a:r>
              <a:rPr lang="en-US" i="1" dirty="0" smtClean="0"/>
              <a:t>Archives of Pediatrics &amp; Adolescent Medicine, 160 </a:t>
            </a:r>
            <a:r>
              <a:rPr lang="en-US" dirty="0" smtClean="0"/>
              <a:t>(8); </a:t>
            </a:r>
            <a:r>
              <a:rPr lang="en-US" dirty="0" smtClean="0">
                <a:solidFill>
                  <a:schemeClr val="bg2"/>
                </a:solidFill>
              </a:rPr>
              <a:t>Gallegos, EC et al.  (2008).  </a:t>
            </a:r>
            <a:r>
              <a:rPr lang="en-US" dirty="0" smtClean="0"/>
              <a:t> </a:t>
            </a:r>
            <a:r>
              <a:rPr lang="es-MX" i="1" dirty="0" smtClean="0"/>
              <a:t>Salud  Publica de </a:t>
            </a:r>
            <a:r>
              <a:rPr lang="en-US" i="1" dirty="0" smtClean="0"/>
              <a:t>Mexico, 50 </a:t>
            </a:r>
            <a:r>
              <a:rPr lang="en-US" dirty="0" smtClean="0"/>
              <a:t>(1)</a:t>
            </a:r>
            <a:endParaRPr lang="en-US" dirty="0" smtClean="0">
              <a:solidFill>
                <a:schemeClr val="bg2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61442" name="Picture 2" descr="Focus on Youth with Impac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828800"/>
            <a:ext cx="1594402" cy="962026"/>
          </a:xfrm>
          <a:prstGeom prst="rect">
            <a:avLst/>
          </a:prstGeom>
          <a:noFill/>
        </p:spPr>
      </p:pic>
      <p:pic>
        <p:nvPicPr>
          <p:cNvPr id="61446" name="Picture 6" descr="3M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819400"/>
            <a:ext cx="1600200" cy="1066800"/>
          </a:xfrm>
          <a:prstGeom prst="rect">
            <a:avLst/>
          </a:prstGeom>
          <a:noFill/>
        </p:spPr>
      </p:pic>
      <p:pic>
        <p:nvPicPr>
          <p:cNvPr id="61448" name="Picture 8" descr="¡Cuídate!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886200"/>
            <a:ext cx="1600200" cy="990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Community Level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295400"/>
            <a:ext cx="7391400" cy="4724400"/>
          </a:xfrm>
        </p:spPr>
        <p:txBody>
          <a:bodyPr/>
          <a:lstStyle/>
          <a:p>
            <a:pPr>
              <a:spcBef>
                <a:spcPts val="400"/>
              </a:spcBef>
              <a:defRPr/>
            </a:pPr>
            <a:r>
              <a:rPr lang="en-US" dirty="0" smtClean="0"/>
              <a:t>Community is the target of the intervention, rather than the individual or a group</a:t>
            </a:r>
          </a:p>
          <a:p>
            <a:pPr lvl="1">
              <a:spcBef>
                <a:spcPts val="400"/>
              </a:spcBef>
              <a:defRPr/>
            </a:pPr>
            <a:r>
              <a:rPr lang="en-US" dirty="0" smtClean="0"/>
              <a:t>Obviously, the reach is very extensive</a:t>
            </a:r>
          </a:p>
          <a:p>
            <a:pPr>
              <a:spcBef>
                <a:spcPts val="400"/>
              </a:spcBef>
              <a:defRPr/>
            </a:pPr>
            <a:r>
              <a:rPr lang="en-US" dirty="0" smtClean="0"/>
              <a:t>Like with Group, CLIs must be directed to                                       a specific target population so that the prevention is relevant </a:t>
            </a:r>
          </a:p>
          <a:p>
            <a:pPr>
              <a:spcBef>
                <a:spcPts val="400"/>
              </a:spcBef>
              <a:defRPr/>
            </a:pPr>
            <a:r>
              <a:rPr lang="en-US" dirty="0" smtClean="0"/>
              <a:t>Goals include changing community norms, reaching those that do not come into agencies/clinics for care, &amp; empower community members, which are met through carefully designed strategies </a:t>
            </a:r>
          </a:p>
        </p:txBody>
      </p:sp>
      <p:pic>
        <p:nvPicPr>
          <p:cNvPr id="22" name="Picture 22" descr="houses with taller buildings in th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5251" y="1981200"/>
            <a:ext cx="1600200" cy="1600200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081451" y="5325692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304800" y="5774724"/>
            <a:ext cx="8763000" cy="685800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Behavioral Interventions for Prevention and Control of STDs</a:t>
            </a: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4"/>
              </a:rPr>
              <a:t>w</a:t>
            </a:r>
            <a:r>
              <a:rPr lang="en-US" u="sng" dirty="0">
                <a:ea typeface="ＭＳ Ｐゴシック" charset="0"/>
                <a:hlinkClick r:id="rId5"/>
              </a:rPr>
              <a:t>www.cdc.gov/</a:t>
            </a:r>
            <a:r>
              <a:rPr lang="en-US" u="sng" dirty="0" err="1">
                <a:ea typeface="ＭＳ Ｐゴシック" charset="0"/>
                <a:hlinkClick r:id="rId5"/>
              </a:rPr>
              <a:t>hiv</a:t>
            </a:r>
            <a:r>
              <a:rPr lang="en-US" u="sng" dirty="0">
                <a:ea typeface="ＭＳ Ｐゴシック" charset="0"/>
                <a:hlinkClick r:id="rId5"/>
              </a:rPr>
              <a:t>/topics/research/</a:t>
            </a:r>
            <a:r>
              <a:rPr lang="en-US" u="sng" dirty="0" err="1">
                <a:ea typeface="ＭＳ Ｐゴシック" charset="0"/>
                <a:hlinkClick r:id="rId5"/>
              </a:rPr>
              <a:t>prs</a:t>
            </a:r>
            <a:r>
              <a:rPr lang="en-US" u="sng" dirty="0">
                <a:ea typeface="ＭＳ Ｐゴシック" charset="0"/>
                <a:hlinkClick r:id="rId5"/>
              </a:rPr>
              <a:t>/compendium-evidence-based-interventions.htm</a:t>
            </a:r>
            <a:r>
              <a:rPr lang="en-US" u="sng" dirty="0">
                <a:ea typeface="ＭＳ Ｐゴシック" charset="0"/>
              </a:rPr>
              <a:t> </a:t>
            </a:r>
            <a:endParaRPr lang="en-US" u="sng" dirty="0">
              <a:solidFill>
                <a:srgbClr val="FF3399"/>
              </a:solidFill>
              <a:ea typeface="ＭＳ Ｐゴシック" charset="0"/>
            </a:endParaRP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4"/>
              </a:rPr>
              <a:t>ww.effectiveinterventions.org</a:t>
            </a:r>
            <a:r>
              <a:rPr lang="en-US" dirty="0"/>
              <a:t> 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Community Level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5937" y="948154"/>
            <a:ext cx="8077200" cy="48006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 smtClean="0"/>
              <a:t>Reach &amp; relevance is also accomplished by conducting these interventions through outreach using community members in venues/geographic areas where high-risk groups congregate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Like Individual &amp; Group,  CLIs use concepts from a number of behavior change theories, particularly 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Diffusion of Innovation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Empowerment  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SOC/TTM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Theory of Reasoned Action</a:t>
            </a:r>
          </a:p>
          <a:p>
            <a:pPr>
              <a:spcBef>
                <a:spcPts val="600"/>
              </a:spcBef>
              <a:defRPr/>
            </a:pPr>
            <a:r>
              <a:rPr lang="en-US" dirty="0" smtClean="0"/>
              <a:t>It is essential to identify the Messenger &amp; the Message</a:t>
            </a:r>
            <a:endParaRPr lang="en-US" sz="1800" b="0" dirty="0" smtClean="0"/>
          </a:p>
          <a:p>
            <a:pPr lvl="1"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7390263" y="5240923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319585" y="5410201"/>
            <a:ext cx="8534400" cy="1149346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endParaRPr lang="en-US" dirty="0" smtClean="0"/>
          </a:p>
          <a:p>
            <a:pPr>
              <a:buFont typeface="Symbol" pitchFamily="18" charset="2"/>
              <a:buChar char="*"/>
            </a:pPr>
            <a:r>
              <a:rPr lang="en-US" dirty="0"/>
              <a:t>Guenther-Grey, C et al.  (1996).  </a:t>
            </a:r>
            <a:r>
              <a:rPr lang="en-US" i="1" dirty="0"/>
              <a:t>Public Health Reports, 111 </a:t>
            </a:r>
            <a:r>
              <a:rPr lang="en-US" dirty="0"/>
              <a:t>(S1)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Kelly, JA  (1991)  </a:t>
            </a:r>
            <a:r>
              <a:rPr lang="en-US" i="1" dirty="0" smtClean="0"/>
              <a:t>AJPH, 81 </a:t>
            </a:r>
            <a:r>
              <a:rPr lang="en-US" dirty="0" smtClean="0"/>
              <a:t>(2)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</a:t>
            </a:r>
            <a:r>
              <a:rPr lang="en-US" i="1" dirty="0" smtClean="0"/>
              <a:t>Behavioral Interventions for Prevention and Control of STDs</a:t>
            </a:r>
          </a:p>
          <a:p>
            <a:pPr>
              <a:buFont typeface="Symbol" pitchFamily="18" charset="2"/>
              <a:buChar char="*"/>
            </a:pPr>
            <a:r>
              <a:rPr lang="en-US" i="1" dirty="0" smtClean="0"/>
              <a:t>Valente, TW &amp; Davis, RL  (1999)  ANNALS of the AAPSS, 566 </a:t>
            </a:r>
            <a:r>
              <a:rPr lang="en-US" dirty="0" smtClean="0"/>
              <a:t>(1)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hlinkClick r:id="rId3"/>
              </a:rPr>
              <a:t>w</a:t>
            </a:r>
            <a:r>
              <a:rPr lang="en-US" u="sng" dirty="0" smtClean="0">
                <a:ea typeface="ＭＳ Ｐゴシック" charset="0"/>
                <a:hlinkClick r:id="rId4"/>
              </a:rPr>
              <a:t>www.cdc.gov/</a:t>
            </a:r>
            <a:r>
              <a:rPr lang="en-US" u="sng" dirty="0" err="1" smtClean="0">
                <a:ea typeface="ＭＳ Ｐゴシック" charset="0"/>
                <a:hlinkClick r:id="rId4"/>
              </a:rPr>
              <a:t>hiv</a:t>
            </a:r>
            <a:r>
              <a:rPr lang="en-US" u="sng" dirty="0" smtClean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 smtClean="0">
                <a:ea typeface="ＭＳ Ｐゴシック" charset="0"/>
                <a:hlinkClick r:id="rId4"/>
              </a:rPr>
              <a:t>prs</a:t>
            </a:r>
            <a:r>
              <a:rPr lang="en-US" u="sng" dirty="0" smtClean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 smtClean="0">
                <a:ea typeface="ＭＳ Ｐゴシック" charset="0"/>
              </a:rPr>
              <a:t> </a:t>
            </a:r>
            <a:endParaRPr lang="en-US" u="sng" dirty="0">
              <a:solidFill>
                <a:srgbClr val="FF3399"/>
              </a:solidFill>
              <a:ea typeface="ＭＳ Ｐゴシック" charset="0"/>
            </a:endParaRP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3"/>
              </a:rPr>
              <a:t>ww.effectiveinterventions.org</a:t>
            </a:r>
            <a:r>
              <a:rPr lang="en-US" dirty="0"/>
              <a:t> </a:t>
            </a:r>
            <a:r>
              <a:rPr lang="en-US" dirty="0" smtClean="0"/>
              <a:t>  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381000"/>
            <a:ext cx="8229600" cy="5635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– Community Level 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077200" cy="46482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 smtClean="0"/>
              <a:t>Messengers </a:t>
            </a:r>
            <a:r>
              <a:rPr lang="en-US" altLang="ja-JP" dirty="0" smtClean="0"/>
              <a:t>– community members who 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Have full buy-in to the message  &amp; are fully prepared                                        to pass on to others in community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Model the behavior change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Have access to community – particularly to the high-risk individuals who may be less likely to access prevention services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Have good </a:t>
            </a:r>
            <a:r>
              <a:rPr lang="en-US" altLang="ja-JP" dirty="0" smtClean="0"/>
              <a:t>connecting skills inside ~ &amp; ~ outside of their own networks &amp; are persuasive</a:t>
            </a:r>
          </a:p>
          <a:p>
            <a:pPr lvl="1">
              <a:spcBef>
                <a:spcPts val="200"/>
              </a:spcBef>
              <a:spcAft>
                <a:spcPts val="200"/>
              </a:spcAft>
            </a:pPr>
            <a:r>
              <a:rPr lang="en-US" dirty="0" smtClean="0"/>
              <a:t>Are recognized &amp; respected as informal leaders who are “in the know” – they’re credible &amp; believed – opinion leaders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Message – content &amp; “packaging” developed with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Community input through formative research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304800" y="5562600"/>
            <a:ext cx="8653848" cy="1066800"/>
          </a:xfrm>
          <a:prstGeom prst="rect">
            <a:avLst/>
          </a:prstGeom>
          <a:noFill/>
        </p:spPr>
        <p:txBody>
          <a:bodyPr anchor="b" anchorCtr="0"/>
          <a:lstStyle>
            <a:lvl1pPr marL="342900" indent="-342900" algn="l" defTabSz="914400" rtl="0" eaLnBrk="1" latinLnBrk="0" hangingPunct="1">
              <a:lnSpc>
                <a:spcPts val="1100"/>
              </a:lnSpc>
              <a:spcBef>
                <a:spcPct val="20000"/>
              </a:spcBef>
              <a:buFont typeface="Arial" pitchFamily="34" charset="0"/>
              <a:buNone/>
              <a:defRPr sz="11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Symbol" pitchFamily="18" charset="2"/>
              <a:buChar char="*"/>
            </a:pPr>
            <a:endParaRPr lang="en-US" dirty="0" smtClean="0"/>
          </a:p>
          <a:p>
            <a:pPr>
              <a:buFont typeface="Symbol" pitchFamily="18" charset="2"/>
              <a:buChar char="*"/>
            </a:pPr>
            <a:r>
              <a:rPr lang="en-US" dirty="0"/>
              <a:t>Guenther-Grey, C et al.  (1996).  </a:t>
            </a:r>
            <a:r>
              <a:rPr lang="en-US" i="1" dirty="0"/>
              <a:t>Public Health Reports, 111 </a:t>
            </a:r>
            <a:r>
              <a:rPr lang="en-US" dirty="0"/>
              <a:t>(S1) </a:t>
            </a:r>
            <a:endParaRPr lang="en-US" dirty="0" smtClean="0"/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St Lawrence, JS &amp; Fortenberry, JD in Aral, SO &amp; Douglas, JM (Eds).  (2007). </a:t>
            </a:r>
            <a:r>
              <a:rPr lang="en-US" i="1" dirty="0" smtClean="0"/>
              <a:t>Behavioral Interventions for Prevention and Control of STDs</a:t>
            </a:r>
            <a:endParaRPr lang="en-US" dirty="0" smtClean="0"/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Valente, TW  &amp; Davis, RL.  (1999).  </a:t>
            </a:r>
            <a:r>
              <a:rPr lang="en-US" i="1" dirty="0" smtClean="0"/>
              <a:t>Annals of the American Academy of Political &amp; Social Science, 566 </a:t>
            </a:r>
            <a:r>
              <a:rPr lang="en-US" dirty="0" smtClean="0"/>
              <a:t>(1)(Si)</a:t>
            </a: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3"/>
              </a:rPr>
              <a:t>w</a:t>
            </a:r>
            <a:r>
              <a:rPr lang="en-US" u="sng" dirty="0">
                <a:ea typeface="ＭＳ Ｐゴシック" charset="0"/>
                <a:hlinkClick r:id="rId4"/>
              </a:rPr>
              <a:t>www.cdc.gov/</a:t>
            </a:r>
            <a:r>
              <a:rPr lang="en-US" u="sng" dirty="0" err="1">
                <a:ea typeface="ＭＳ Ｐゴシック" charset="0"/>
                <a:hlinkClick r:id="rId4"/>
              </a:rPr>
              <a:t>hiv</a:t>
            </a:r>
            <a:r>
              <a:rPr lang="en-US" u="sng" dirty="0">
                <a:ea typeface="ＭＳ Ｐゴシック" charset="0"/>
                <a:hlinkClick r:id="rId4"/>
              </a:rPr>
              <a:t>/topics/research/</a:t>
            </a:r>
            <a:r>
              <a:rPr lang="en-US" u="sng" dirty="0" err="1">
                <a:ea typeface="ＭＳ Ｐゴシック" charset="0"/>
                <a:hlinkClick r:id="rId4"/>
              </a:rPr>
              <a:t>prs</a:t>
            </a:r>
            <a:r>
              <a:rPr lang="en-US" u="sng" dirty="0">
                <a:ea typeface="ＭＳ Ｐゴシック" charset="0"/>
                <a:hlinkClick r:id="rId4"/>
              </a:rPr>
              <a:t>/compendium-evidence-based-interventions.htm</a:t>
            </a:r>
            <a:r>
              <a:rPr lang="en-US" u="sng" dirty="0">
                <a:ea typeface="ＭＳ Ｐゴシック" charset="0"/>
              </a:rPr>
              <a:t> </a:t>
            </a:r>
            <a:endParaRPr lang="en-US" u="sng" dirty="0">
              <a:solidFill>
                <a:srgbClr val="FF3399"/>
              </a:solidFill>
              <a:ea typeface="ＭＳ Ｐゴシック" charset="0"/>
            </a:endParaRPr>
          </a:p>
          <a:p>
            <a:pPr>
              <a:buFont typeface="Symbol" pitchFamily="18" charset="2"/>
              <a:buChar char="*"/>
            </a:pPr>
            <a:r>
              <a:rPr lang="en-US" dirty="0">
                <a:hlinkClick r:id="rId3"/>
              </a:rPr>
              <a:t>ww.effectiveinterventions.org</a:t>
            </a:r>
            <a:r>
              <a:rPr lang="en-US" dirty="0"/>
              <a:t> 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63490" name="Picture 2" descr="bird with let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90599"/>
            <a:ext cx="1219200" cy="147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3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of Evidence-based CLIs 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066800"/>
            <a:ext cx="8153400" cy="46482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smtClean="0"/>
              <a:t>Mpowerment Project </a:t>
            </a:r>
            <a:r>
              <a:rPr lang="en-US" baseline="-25000" dirty="0" smtClean="0"/>
              <a:t>1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Studied in young MSM (gay &amp; bisexual) – to                                   reduce HIV sexual risk behaviors; has a newer                                                      version for persons living with HIV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In DEBI Project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PROMISE  </a:t>
            </a:r>
            <a:r>
              <a:rPr lang="en-US" baseline="-25000" dirty="0" smtClean="0"/>
              <a:t>2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Studied in many communities with different                                                                         target populations for  STD/HIV risk behaviors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dirty="0" smtClean="0"/>
              <a:t>In DEBI Project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Popular  Opinion Leader (POL) </a:t>
            </a:r>
            <a:r>
              <a:rPr lang="en-US" baseline="-25000" dirty="0" smtClean="0"/>
              <a:t>3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Initially studied MSM in gay bars; has since been adapted to many other target populations – Black MSM:  </a:t>
            </a:r>
            <a:r>
              <a:rPr lang="en-US" b="1" dirty="0" smtClean="0">
                <a:solidFill>
                  <a:schemeClr val="bg1"/>
                </a:solidFill>
              </a:rPr>
              <a:t>d-up:  D</a:t>
            </a:r>
            <a:r>
              <a:rPr lang="en-US" sz="1800" b="1" dirty="0" smtClean="0">
                <a:solidFill>
                  <a:schemeClr val="bg1"/>
                </a:solidFill>
              </a:rPr>
              <a:t>EFEND</a:t>
            </a:r>
            <a:r>
              <a:rPr lang="en-US" b="1" dirty="0" smtClean="0">
                <a:solidFill>
                  <a:schemeClr val="bg1"/>
                </a:solidFill>
              </a:rPr>
              <a:t> Y</a:t>
            </a:r>
            <a:r>
              <a:rPr lang="en-US" sz="1800" b="1" dirty="0" smtClean="0">
                <a:solidFill>
                  <a:schemeClr val="bg1"/>
                </a:solidFill>
              </a:rPr>
              <a:t>OURSELF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In DEBI Project </a:t>
            </a:r>
          </a:p>
          <a:p>
            <a:pPr lvl="1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5791200"/>
            <a:ext cx="8382000" cy="6858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/>
              <a:t>Kegeles, SM et al.  (1996</a:t>
            </a:r>
            <a:r>
              <a:rPr lang="en-US" dirty="0" smtClean="0">
                <a:solidFill>
                  <a:schemeClr val="bg2"/>
                </a:solidFill>
              </a:rPr>
              <a:t>).  </a:t>
            </a:r>
            <a:r>
              <a:rPr lang="en-US" i="1" dirty="0" smtClean="0">
                <a:solidFill>
                  <a:schemeClr val="bg2"/>
                </a:solidFill>
              </a:rPr>
              <a:t>AJPH, 86 </a:t>
            </a:r>
            <a:r>
              <a:rPr lang="en-US" dirty="0" smtClean="0">
                <a:solidFill>
                  <a:schemeClr val="bg2"/>
                </a:solidFill>
              </a:rPr>
              <a:t>(8) 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CDC AIDS Community Demonstration Projects Research Group.  (1999).  </a:t>
            </a:r>
            <a:r>
              <a:rPr lang="en-US" i="1" dirty="0" smtClean="0">
                <a:solidFill>
                  <a:schemeClr val="bg2"/>
                </a:solidFill>
              </a:rPr>
              <a:t>AJPH, 89 </a:t>
            </a:r>
            <a:r>
              <a:rPr lang="en-US" dirty="0" smtClean="0">
                <a:solidFill>
                  <a:schemeClr val="bg2"/>
                </a:solidFill>
              </a:rPr>
              <a:t>(3)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Kelly, JA et al.  (1991).  </a:t>
            </a:r>
            <a:r>
              <a:rPr lang="en-US" i="1" dirty="0" smtClean="0">
                <a:solidFill>
                  <a:schemeClr val="bg2"/>
                </a:solidFill>
              </a:rPr>
              <a:t>AJPH, 81 </a:t>
            </a:r>
            <a:r>
              <a:rPr lang="en-US" dirty="0" smtClean="0">
                <a:solidFill>
                  <a:schemeClr val="bg2"/>
                </a:solidFill>
              </a:rPr>
              <a:t>(2)  </a:t>
            </a:r>
            <a:r>
              <a:rPr lang="en-US" b="1" dirty="0" smtClean="0">
                <a:solidFill>
                  <a:schemeClr val="bg1"/>
                </a:solidFill>
              </a:rPr>
              <a:t>~ &amp; ~  </a:t>
            </a:r>
            <a:r>
              <a:rPr lang="en-US" dirty="0" smtClean="0">
                <a:solidFill>
                  <a:schemeClr val="bg2"/>
                </a:solidFill>
              </a:rPr>
              <a:t>Jones, KT et al.  (2008).  </a:t>
            </a:r>
            <a:r>
              <a:rPr lang="en-US" i="1" dirty="0" smtClean="0">
                <a:solidFill>
                  <a:schemeClr val="bg2"/>
                </a:solidFill>
              </a:rPr>
              <a:t>AJPH, 98 </a:t>
            </a:r>
            <a:r>
              <a:rPr lang="en-US" dirty="0" smtClean="0">
                <a:solidFill>
                  <a:schemeClr val="bg2"/>
                </a:solidFill>
              </a:rPr>
              <a:t>(6)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4274" name="Picture 2" descr="mPower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0" y="1676400"/>
            <a:ext cx="1447800" cy="1000126"/>
          </a:xfrm>
          <a:prstGeom prst="rect">
            <a:avLst/>
          </a:prstGeom>
          <a:noFill/>
        </p:spPr>
      </p:pic>
      <p:pic>
        <p:nvPicPr>
          <p:cNvPr id="12" name="Picture 2" descr="P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2667000"/>
            <a:ext cx="1447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9" name="Picture 7" descr="Popular Opinion L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3352800"/>
            <a:ext cx="1447800" cy="7620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781800" y="4114800"/>
            <a:ext cx="1447800" cy="369332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4281" name="Picture 9" descr="d-up! defend yourself!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4114800"/>
            <a:ext cx="3048000" cy="51435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53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84757" cy="609600"/>
          </a:xfrm>
          <a:noFill/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Structural Interventions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8530525" cy="4953000"/>
          </a:xfrm>
        </p:spPr>
        <p:txBody>
          <a:bodyPr/>
          <a:lstStyle/>
          <a:p>
            <a:pPr>
              <a:spcBef>
                <a:spcPts val="200"/>
              </a:spcBef>
              <a:defRPr/>
            </a:pPr>
            <a:r>
              <a:rPr lang="en-US" dirty="0" smtClean="0"/>
              <a:t>Health is promoted by working to change the social context in which STD/HIV risk activities occur, &amp; this is  accomplished by changing one or more of the following </a:t>
            </a:r>
            <a:r>
              <a:rPr lang="en-US" sz="2000" b="0" dirty="0" smtClean="0"/>
              <a:t>(often in combination)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 smtClean="0"/>
              <a:t>Changing laws , e.g., legalizing needle exchange 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 smtClean="0"/>
              <a:t>Changing physical environment, e.g., improving  sidewalks, street lighting, &amp; safety – to facilitate taking walks as exercise; or improving healthy &amp; affordable food choices in neighborhood stores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 smtClean="0"/>
              <a:t>Changing organizational structures, e.g., integration of HIV, STD, Viral Hepatitis, &amp; TB services – to provide “one-stop shopping” that can  facilitate &amp; improve prevention &amp; care of these overlapping infectious diseases &amp; epidemics</a:t>
            </a:r>
          </a:p>
          <a:p>
            <a:pPr lvl="1">
              <a:spcBef>
                <a:spcPts val="200"/>
              </a:spcBef>
              <a:defRPr/>
            </a:pPr>
            <a:r>
              <a:rPr lang="en-US" dirty="0" smtClean="0"/>
              <a:t>Changing usual operating procedures, , e.g., having walk-in                     services rather than by appointment only – making it                                  easier for the clientele to access services</a:t>
            </a:r>
          </a:p>
          <a:p>
            <a:pPr lvl="1">
              <a:spcBef>
                <a:spcPts val="300"/>
              </a:spcBef>
              <a:buNone/>
              <a:defRPr/>
            </a:pPr>
            <a:endParaRPr lang="en-US" dirty="0" smtClean="0"/>
          </a:p>
          <a:p>
            <a:pPr>
              <a:spcBef>
                <a:spcPts val="300"/>
              </a:spcBef>
              <a:defRPr/>
            </a:pPr>
            <a:endParaRPr lang="en-US" sz="1800" dirty="0" smtClean="0"/>
          </a:p>
        </p:txBody>
      </p:sp>
      <p:pic>
        <p:nvPicPr>
          <p:cNvPr id="57352" name="Picture 8" descr="Jack and Jill walking up the hi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334000"/>
            <a:ext cx="1157960" cy="96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6096000"/>
            <a:ext cx="8534400" cy="6096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Blankenship, KM et al.  (2006).  </a:t>
            </a:r>
            <a:r>
              <a:rPr lang="en-US" i="1" dirty="0" smtClean="0">
                <a:solidFill>
                  <a:schemeClr val="bg2"/>
                </a:solidFill>
              </a:rPr>
              <a:t>Journal of Urban Health:  Bulletin of NY Academy of Medicine, 83 </a:t>
            </a:r>
            <a:r>
              <a:rPr lang="en-US" dirty="0" smtClean="0">
                <a:solidFill>
                  <a:schemeClr val="bg2"/>
                </a:solidFill>
              </a:rPr>
              <a:t>(1)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Charania, MR et al.  (2010).  </a:t>
            </a:r>
            <a:r>
              <a:rPr lang="en-US" i="1" dirty="0" smtClean="0">
                <a:solidFill>
                  <a:schemeClr val="bg2"/>
                </a:solidFill>
              </a:rPr>
              <a:t>AIDS Behavior, DOI 10.1007/s10461-010-9812-y</a:t>
            </a:r>
            <a:r>
              <a:rPr lang="en-US" dirty="0" smtClean="0">
                <a:solidFill>
                  <a:schemeClr val="bg2"/>
                </a:solidFill>
              </a:rPr>
              <a:t>.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McGough, LJ &amp; Handsfield, HH, in Aral, SO &amp; Douglas, JM (Eds).  (2007).  </a:t>
            </a:r>
            <a:r>
              <a:rPr lang="en-US" i="1" dirty="0" smtClean="0">
                <a:solidFill>
                  <a:schemeClr val="bg2"/>
                </a:solidFill>
              </a:rPr>
              <a:t>Behavioral Interventions for Prevention and Control of STDs</a:t>
            </a:r>
          </a:p>
        </p:txBody>
      </p:sp>
    </p:spTree>
    <p:extLst>
      <p:ext uri="{BB962C8B-B14F-4D97-AF65-F5344CB8AC3E}">
        <p14:creationId xmlns:p14="http://schemas.microsoft.com/office/powerpoint/2010/main" val="17241594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911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9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" accel="50000">
                                          <p:stCondLst>
                                            <p:cond delay="91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1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914400"/>
          </a:xfrm>
        </p:spPr>
        <p:txBody>
          <a:bodyPr/>
          <a:lstStyle/>
          <a:p>
            <a:r>
              <a:rPr lang="en-US" dirty="0" smtClean="0"/>
              <a:t>Example of Structural Intervention </a:t>
            </a:r>
            <a:br>
              <a:rPr lang="en-US" dirty="0" smtClean="0"/>
            </a:br>
            <a:r>
              <a:rPr lang="en-US" dirty="0" smtClean="0"/>
              <a:t>Condom Distribution – Soon to Be Available 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0193669"/>
              </p:ext>
            </p:extLst>
          </p:nvPr>
        </p:nvGraphicFramePr>
        <p:xfrm>
          <a:off x="228600" y="1371600"/>
          <a:ext cx="8610600" cy="4058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94555"/>
                <a:gridCol w="2215445"/>
                <a:gridCol w="2667000"/>
                <a:gridCol w="2133600"/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Individual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Organizational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</a:rPr>
                        <a:t>Environmental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0556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Availability</a:t>
                      </a:r>
                      <a:endParaRPr lang="en-US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Condom bowls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Providing</a:t>
                      </a: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low cost condoms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Providing condom coupons 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100% condom-use policies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Condoms</a:t>
                      </a: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in jails &amp; prisons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Increasing public</a:t>
                      </a: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funds for making condoms available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Acceptability</a:t>
                      </a:r>
                      <a:endParaRPr lang="en-US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Distributing promotional items (flyers to youth)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PSAs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TV campaigns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Community mobilization</a:t>
                      </a: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</a:t>
                      </a: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Social Marking campaigns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Accessibility </a:t>
                      </a:r>
                      <a:endParaRPr lang="en-US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Wide-spread distribution of free</a:t>
                      </a: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condoms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Development</a:t>
                      </a: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 &amp; production of female condoms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baseline="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Expanding publicly –funded distribution (e.g., vans)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en-US" sz="1600" dirty="0" smtClean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rgbClr val="000066"/>
                          </a:solidFill>
                        </a:rPr>
                        <a:t>Policy change</a:t>
                      </a:r>
                      <a:endParaRPr lang="en-US" sz="16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000066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1000" y="5867400"/>
            <a:ext cx="5758249" cy="4572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>
                <a:solidFill>
                  <a:schemeClr val="bg2"/>
                </a:solidFill>
              </a:rPr>
              <a:t>Charania, MR et al.  (2010).  </a:t>
            </a:r>
            <a:r>
              <a:rPr lang="en-US" i="1" dirty="0">
                <a:solidFill>
                  <a:schemeClr val="bg2"/>
                </a:solidFill>
              </a:rPr>
              <a:t>AIDS Behavior, DOI </a:t>
            </a:r>
            <a:r>
              <a:rPr lang="en-US" i="1" dirty="0" smtClean="0">
                <a:solidFill>
                  <a:schemeClr val="bg2"/>
                </a:solidFill>
              </a:rPr>
              <a:t>10.1007/s10461-010-9812-y</a:t>
            </a:r>
            <a:r>
              <a:rPr lang="en-US" dirty="0" smtClean="0">
                <a:solidFill>
                  <a:schemeClr val="bg2"/>
                </a:solidFill>
              </a:rPr>
              <a:t>, p 2.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See </a:t>
            </a:r>
            <a:r>
              <a:rPr lang="en-US" dirty="0" smtClean="0">
                <a:solidFill>
                  <a:schemeClr val="bg2"/>
                </a:solidFill>
                <a:hlinkClick r:id="rId3"/>
              </a:rPr>
              <a:t>www.cdc.gov</a:t>
            </a:r>
            <a:r>
              <a:rPr lang="en-US" dirty="0" smtClean="0">
                <a:solidFill>
                  <a:schemeClr val="bg2"/>
                </a:solidFill>
              </a:rPr>
              <a:t> &amp; </a:t>
            </a:r>
            <a:r>
              <a:rPr lang="en-US" dirty="0" smtClean="0">
                <a:solidFill>
                  <a:schemeClr val="bg2"/>
                </a:solidFill>
                <a:hlinkClick r:id="rId4"/>
              </a:rPr>
              <a:t>www.effectiveinterventions.org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4876800"/>
            <a:ext cx="33919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</a:rPr>
              <a:t>Adapted from:   Charania, MR et al, p 2</a:t>
            </a: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7" name="Picture 2" descr="article about condom distribu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4267200"/>
            <a:ext cx="1905000" cy="2590800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229100" y="6427113"/>
            <a:ext cx="3581400" cy="430887"/>
          </a:xfrm>
          <a:prstGeom prst="rect">
            <a:avLst/>
          </a:prstGeom>
          <a:solidFill>
            <a:srgbClr val="0066FF"/>
          </a:solidFill>
          <a:ln>
            <a:solidFill>
              <a:srgbClr val="000066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" b="1" dirty="0" smtClean="0">
              <a:solidFill>
                <a:schemeClr val="bg2"/>
              </a:solidFill>
            </a:endParaRPr>
          </a:p>
          <a:p>
            <a:pPr algn="ctr"/>
            <a:r>
              <a:rPr lang="en-US" sz="1600" b="1" dirty="0" smtClean="0">
                <a:solidFill>
                  <a:schemeClr val="bg2"/>
                </a:solidFill>
              </a:rPr>
              <a:t>See</a:t>
            </a:r>
            <a:r>
              <a:rPr lang="en-US" sz="1600" dirty="0" smtClean="0"/>
              <a:t>  </a:t>
            </a:r>
            <a:r>
              <a:rPr lang="en-US" sz="1600" dirty="0" smtClean="0">
                <a:hlinkClick r:id="rId4"/>
              </a:rPr>
              <a:t>www.effectiveinterventions.org</a:t>
            </a:r>
            <a:endParaRPr lang="en-US" sz="800" dirty="0" smtClean="0"/>
          </a:p>
          <a:p>
            <a:pPr algn="ctr"/>
            <a:r>
              <a:rPr lang="en-US" sz="200" dirty="0" smtClean="0"/>
              <a:t> 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255070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Science-based Interventions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STD/HIV 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191000"/>
          </a:xfrm>
        </p:spPr>
        <p:txBody>
          <a:bodyPr/>
          <a:lstStyle/>
          <a:p>
            <a:r>
              <a:rPr lang="en-US" dirty="0" smtClean="0"/>
              <a:t>While there are these various approaches – combining them has been shown to be even more effective</a:t>
            </a:r>
          </a:p>
          <a:p>
            <a:pPr lvl="1"/>
            <a:r>
              <a:rPr lang="en-US" dirty="0" smtClean="0"/>
              <a:t>Individual-level – working on the behaviors of individuals</a:t>
            </a:r>
          </a:p>
          <a:p>
            <a:pPr lvl="1"/>
            <a:r>
              <a:rPr lang="en-US" dirty="0" smtClean="0"/>
              <a:t>Group-level – working with small numbers of individuals</a:t>
            </a:r>
          </a:p>
          <a:p>
            <a:pPr lvl="1"/>
            <a:r>
              <a:rPr lang="en-US" dirty="0" smtClean="0"/>
              <a:t>Community-level – working with larger sectors of a community</a:t>
            </a:r>
          </a:p>
          <a:p>
            <a:pPr lvl="1"/>
            <a:r>
              <a:rPr lang="en-US" dirty="0" smtClean="0"/>
              <a:t>Structural – working towards broad change</a:t>
            </a:r>
          </a:p>
          <a:p>
            <a:r>
              <a:rPr lang="en-US" dirty="0" smtClean="0"/>
              <a:t>It is also clear that a variety of interventions can likewise have an even larger synergy</a:t>
            </a:r>
          </a:p>
          <a:p>
            <a:pPr lvl="1"/>
            <a:r>
              <a:rPr lang="en-US" dirty="0" smtClean="0"/>
              <a:t>Biomedical</a:t>
            </a:r>
          </a:p>
          <a:p>
            <a:pPr lvl="1"/>
            <a:r>
              <a:rPr lang="en-US" dirty="0" smtClean="0"/>
              <a:t>Behavioral</a:t>
            </a:r>
          </a:p>
          <a:p>
            <a:pPr lvl="1"/>
            <a:r>
              <a:rPr lang="en-US" dirty="0" smtClean="0"/>
              <a:t>Public Health Strategies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4800" y="5867400"/>
            <a:ext cx="8610600" cy="533400"/>
          </a:xfrm>
        </p:spPr>
        <p:txBody>
          <a:bodyPr/>
          <a:lstStyle/>
          <a:p>
            <a:endParaRPr lang="en-US" dirty="0" smtClean="0">
              <a:solidFill>
                <a:schemeClr val="bg2"/>
              </a:solidFill>
            </a:endParaRPr>
          </a:p>
          <a:p>
            <a:pPr>
              <a:buFont typeface="Myriad Web Pro" charset="0"/>
              <a:buChar char="*"/>
            </a:pPr>
            <a:r>
              <a:rPr lang="en-US" dirty="0" err="1" smtClean="0">
                <a:solidFill>
                  <a:schemeClr val="bg2"/>
                </a:solidFill>
              </a:rPr>
              <a:t>Charania</a:t>
            </a:r>
            <a:r>
              <a:rPr lang="en-US" dirty="0" smtClean="0">
                <a:solidFill>
                  <a:schemeClr val="bg2"/>
                </a:solidFill>
              </a:rPr>
              <a:t>, MR et al.  (2010).  </a:t>
            </a:r>
            <a:r>
              <a:rPr lang="en-US" i="1" dirty="0" smtClean="0">
                <a:solidFill>
                  <a:schemeClr val="bg2"/>
                </a:solidFill>
              </a:rPr>
              <a:t>AIDS Behavior, DOI 10.1007/s10461-010-9812-y</a:t>
            </a:r>
            <a:r>
              <a:rPr lang="en-US" dirty="0" smtClean="0">
                <a:solidFill>
                  <a:schemeClr val="bg2"/>
                </a:solidFill>
              </a:rPr>
              <a:t>, p 2.</a:t>
            </a:r>
          </a:p>
          <a:p>
            <a:pPr>
              <a:buFont typeface="Symbol" pitchFamily="18" charset="2"/>
              <a:buChar char="*"/>
            </a:pPr>
            <a:r>
              <a:rPr lang="en-US" dirty="0"/>
              <a:t>St Lawrence, JS &amp; Fortenberry, JD in Aral, SO &amp; Douglas, JM (Eds).  (2007). </a:t>
            </a:r>
            <a:r>
              <a:rPr lang="en-US" i="1" dirty="0"/>
              <a:t>Behavioral Interventions for Prevention and Control of STDs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 McGough, LJ &amp; Handsfield, HH, in Aral, SO &amp; Douglas, JM (Eds).  (2007).  </a:t>
            </a:r>
            <a:r>
              <a:rPr lang="en-US" i="1" dirty="0" smtClean="0">
                <a:solidFill>
                  <a:schemeClr val="bg2"/>
                </a:solidFill>
              </a:rPr>
              <a:t>Behavioral Interventions for Prevention and Control of STDs</a:t>
            </a:r>
            <a:endParaRPr lang="en-US" i="1" dirty="0">
              <a:solidFill>
                <a:schemeClr val="bg2"/>
              </a:solidFill>
            </a:endParaRPr>
          </a:p>
        </p:txBody>
      </p:sp>
      <p:pic>
        <p:nvPicPr>
          <p:cNvPr id="132106" name="Picture 10" descr="spir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267200"/>
            <a:ext cx="1371600" cy="147204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Newer Challenges – Viral STDs Including HIV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743192"/>
            <a:ext cx="8490828" cy="530632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/>
              <a:t>Bacterial STDs are curable – medicine can eradicate them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However – some of the bacterial infections have become resistant             to several antibiotics – particularly gonorrhea, as previously  noted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Viral STDs are treatable – but not curable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So, in addition to medical treatments – prevention of viral STDs involves behavior change, including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Protected sex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No sexual contact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This is true for all the viral sexually-transmitted infections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HIV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Viral Hepatitis (A, B, C)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Herpes Simplex Virus (HSV)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Human Papilloma Virus (HPV)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Some viral STDs are vaccine-preventable – these vaccines are both highly effective &amp; safe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Hepatitis A &amp; Hepatitis B (HAV &amp; HBV)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Human Papilloma Virus (HPV)</a:t>
            </a:r>
          </a:p>
          <a:p>
            <a:pPr lvl="4">
              <a:spcBef>
                <a:spcPts val="0"/>
              </a:spcBef>
              <a:buNone/>
              <a:defRPr/>
            </a:pPr>
            <a:r>
              <a:rPr lang="en-US" dirty="0" smtClean="0"/>
              <a:t>					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2912" y="6146857"/>
            <a:ext cx="8638822" cy="517799"/>
          </a:xfrm>
          <a:noFill/>
        </p:spPr>
        <p:txBody>
          <a:bodyPr/>
          <a:lstStyle/>
          <a:p>
            <a:pPr>
              <a:buFont typeface="Symbol" pitchFamily="18" charset="2"/>
              <a:buChar char="*"/>
            </a:pPr>
            <a:r>
              <a:rPr lang="en-US" dirty="0" smtClean="0"/>
              <a:t>Bolan, GA et al.  (2012).  </a:t>
            </a:r>
            <a:r>
              <a:rPr lang="en-US" i="1" dirty="0" smtClean="0"/>
              <a:t>NEJM, 366 </a:t>
            </a:r>
            <a:r>
              <a:rPr lang="en-US" dirty="0" smtClean="0"/>
              <a:t>(6)      *    </a:t>
            </a:r>
            <a:r>
              <a:rPr lang="en-US" dirty="0"/>
              <a:t>CDC.  (2010)  STD Treatment Guidelines, </a:t>
            </a:r>
            <a:r>
              <a:rPr lang="en-US" i="1" dirty="0"/>
              <a:t>MMWR, 59 </a:t>
            </a:r>
            <a:r>
              <a:rPr lang="en-US" dirty="0"/>
              <a:t>(</a:t>
            </a:r>
            <a:r>
              <a:rPr lang="en-US" dirty="0" smtClean="0"/>
              <a:t>RR-12)</a:t>
            </a:r>
          </a:p>
          <a:p>
            <a:pPr>
              <a:buFont typeface="Symbol" pitchFamily="18" charset="2"/>
              <a:buChar char="*"/>
            </a:pPr>
            <a:r>
              <a:rPr lang="en-US" dirty="0">
                <a:solidFill>
                  <a:schemeClr val="bg2"/>
                </a:solidFill>
              </a:rPr>
              <a:t>Curran, JW.  (1996).  &amp;  </a:t>
            </a:r>
            <a:r>
              <a:rPr lang="en-US" dirty="0" err="1">
                <a:solidFill>
                  <a:schemeClr val="bg2"/>
                </a:solidFill>
              </a:rPr>
              <a:t>Satcher</a:t>
            </a:r>
            <a:r>
              <a:rPr lang="en-US" dirty="0">
                <a:solidFill>
                  <a:schemeClr val="bg2"/>
                </a:solidFill>
              </a:rPr>
              <a:t>, D.  (1996).  </a:t>
            </a:r>
            <a:r>
              <a:rPr lang="en-US" i="1" dirty="0">
                <a:solidFill>
                  <a:schemeClr val="bg2"/>
                </a:solidFill>
              </a:rPr>
              <a:t>Public Health Reports, III </a:t>
            </a:r>
            <a:r>
              <a:rPr lang="en-US" dirty="0">
                <a:solidFill>
                  <a:schemeClr val="bg2"/>
                </a:solidFill>
              </a:rPr>
              <a:t>(S1) – </a:t>
            </a:r>
            <a:r>
              <a:rPr lang="en-US" b="1" dirty="0">
                <a:solidFill>
                  <a:schemeClr val="bg2"/>
                </a:solidFill>
              </a:rPr>
              <a:t>2 </a:t>
            </a:r>
            <a:r>
              <a:rPr lang="en-US" b="1" dirty="0" smtClean="0">
                <a:solidFill>
                  <a:schemeClr val="bg2"/>
                </a:solidFill>
              </a:rPr>
              <a:t>citations      </a:t>
            </a:r>
            <a:r>
              <a:rPr lang="en-US" dirty="0"/>
              <a:t>*      </a:t>
            </a:r>
            <a:r>
              <a:rPr lang="en-US" dirty="0">
                <a:hlinkClick r:id="rId3"/>
              </a:rPr>
              <a:t>www.cdc.gov/vaccines/vpd-vac/default.htm</a:t>
            </a:r>
            <a:endParaRPr lang="en-US" dirty="0"/>
          </a:p>
          <a:p>
            <a:pPr>
              <a:buFont typeface="Symbol" pitchFamily="18" charset="2"/>
              <a:buChar char="*"/>
            </a:pPr>
            <a:r>
              <a:rPr lang="en-US" dirty="0" smtClean="0"/>
              <a:t>St </a:t>
            </a:r>
            <a:r>
              <a:rPr lang="en-US" dirty="0"/>
              <a:t>Lawrence, JS &amp; Fortenberry, JD in Aral, SO &amp; Douglas, JM (Eds).  (2007). </a:t>
            </a:r>
            <a:r>
              <a:rPr lang="en-US" i="1" dirty="0"/>
              <a:t>Behavioral Interventions for Prevention and Control of </a:t>
            </a:r>
            <a:r>
              <a:rPr lang="en-US" i="1" dirty="0" smtClean="0"/>
              <a:t>STDs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47880" y="5696847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58370" name="Picture 2" descr="inj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454" y="5105400"/>
            <a:ext cx="1089918" cy="103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5334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Newer Challenges – Viral STDs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6605" y="930876"/>
            <a:ext cx="8153400" cy="46482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 smtClean="0"/>
              <a:t>In the past 10 years, rising concern about increased risk behaviors among persons with HIV have arisen</a:t>
            </a:r>
          </a:p>
          <a:p>
            <a:pPr lvl="1">
              <a:spcBef>
                <a:spcPts val="400"/>
              </a:spcBef>
              <a:defRPr/>
            </a:pPr>
            <a:r>
              <a:rPr lang="en-US" dirty="0" smtClean="0"/>
              <a:t>Incident STDs (syphilis, gonorrhea) have increased among populations that also have high rates of HIV – many of whom were aware of their status – showing that the sexual risks have risen, which has contributed to increases in new HIV infections</a:t>
            </a:r>
          </a:p>
          <a:p>
            <a:pPr lvl="2">
              <a:spcBef>
                <a:spcPts val="400"/>
              </a:spcBef>
              <a:defRPr/>
            </a:pPr>
            <a:r>
              <a:rPr lang="en-US" dirty="0" smtClean="0"/>
              <a:t>This pattern has been seen in different populations, particularly MSM</a:t>
            </a:r>
          </a:p>
          <a:p>
            <a:pPr lvl="1">
              <a:spcBef>
                <a:spcPts val="400"/>
              </a:spcBef>
              <a:defRPr/>
            </a:pPr>
            <a:r>
              <a:rPr lang="en-US" dirty="0" smtClean="0"/>
              <a:t>The causes for these increases in STD rates have been attributed to various reasons, including </a:t>
            </a:r>
          </a:p>
          <a:p>
            <a:pPr lvl="2">
              <a:spcBef>
                <a:spcPts val="400"/>
              </a:spcBef>
              <a:defRPr/>
            </a:pPr>
            <a:r>
              <a:rPr lang="en-US" dirty="0" smtClean="0"/>
              <a:t>Compared to HIV, the perception of risk for STDs is generally much lower </a:t>
            </a:r>
          </a:p>
          <a:p>
            <a:pPr lvl="2">
              <a:spcBef>
                <a:spcPts val="400"/>
              </a:spcBef>
              <a:defRPr/>
            </a:pPr>
            <a:r>
              <a:rPr lang="en-US" dirty="0" smtClean="0"/>
              <a:t>Many STDs are perceived to be “curable” which means treatment is as simple as  a “shot” or a “pill” </a:t>
            </a:r>
          </a:p>
          <a:p>
            <a:pPr lvl="2">
              <a:spcBef>
                <a:spcPts val="400"/>
              </a:spcBef>
              <a:defRPr/>
            </a:pPr>
            <a:r>
              <a:rPr lang="en-US" dirty="0" smtClean="0"/>
              <a:t>HIV Harm Reduction perspectives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5731877"/>
            <a:ext cx="6477000" cy="824185"/>
          </a:xfrm>
        </p:spPr>
        <p:txBody>
          <a:bodyPr/>
          <a:lstStyle/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CDC.  (2003).   </a:t>
            </a:r>
            <a:r>
              <a:rPr lang="en-US" i="1" dirty="0" smtClean="0">
                <a:solidFill>
                  <a:schemeClr val="bg2"/>
                </a:solidFill>
              </a:rPr>
              <a:t>MMWR, </a:t>
            </a:r>
            <a:r>
              <a:rPr lang="en-US" dirty="0" smtClean="0">
                <a:solidFill>
                  <a:schemeClr val="bg2"/>
                </a:solidFill>
              </a:rPr>
              <a:t>52 (15)          *     CDC.  (2007).   </a:t>
            </a:r>
            <a:r>
              <a:rPr lang="en-US" i="1" dirty="0" smtClean="0">
                <a:solidFill>
                  <a:schemeClr val="bg2"/>
                </a:solidFill>
              </a:rPr>
              <a:t>MMWR,  60 </a:t>
            </a:r>
            <a:r>
              <a:rPr lang="en-US" dirty="0" smtClean="0">
                <a:solidFill>
                  <a:schemeClr val="bg2"/>
                </a:solidFill>
              </a:rPr>
              <a:t>(11)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Gilliam, PP &amp; Straub, DM (2009)  </a:t>
            </a:r>
            <a:r>
              <a:rPr lang="en-US" i="1" dirty="0" smtClean="0">
                <a:solidFill>
                  <a:schemeClr val="bg2"/>
                </a:solidFill>
              </a:rPr>
              <a:t>JANAC, 20 </a:t>
            </a:r>
            <a:r>
              <a:rPr lang="en-US" dirty="0" smtClean="0">
                <a:solidFill>
                  <a:schemeClr val="bg2"/>
                </a:solidFill>
              </a:rPr>
              <a:t>(2)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Janssen</a:t>
            </a:r>
            <a:r>
              <a:rPr lang="en-US" dirty="0">
                <a:solidFill>
                  <a:schemeClr val="bg2"/>
                </a:solidFill>
              </a:rPr>
              <a:t>, RS et al.  (2001).  </a:t>
            </a:r>
            <a:r>
              <a:rPr lang="en-US" i="1" dirty="0">
                <a:solidFill>
                  <a:schemeClr val="bg2"/>
                </a:solidFill>
              </a:rPr>
              <a:t>American Journal of Public Health, 91 </a:t>
            </a:r>
            <a:r>
              <a:rPr lang="en-US" dirty="0">
                <a:solidFill>
                  <a:schemeClr val="bg2"/>
                </a:solidFill>
              </a:rPr>
              <a:t>(7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West, GR et al  (2007)  </a:t>
            </a:r>
            <a:r>
              <a:rPr lang="en-US" i="1" dirty="0" smtClean="0">
                <a:solidFill>
                  <a:schemeClr val="bg2"/>
                </a:solidFill>
              </a:rPr>
              <a:t>AIDS Education and Prevention, 19 </a:t>
            </a:r>
            <a:r>
              <a:rPr lang="en-US" dirty="0" smtClean="0">
                <a:solidFill>
                  <a:schemeClr val="bg2"/>
                </a:solidFill>
              </a:rPr>
              <a:t>(4)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62800" y="5731877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381000"/>
            <a:ext cx="7784757" cy="7620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Science-based Interventions</a:t>
            </a:r>
            <a:b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STD/HIV Prevention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6934200" cy="3148565"/>
          </a:xfrm>
        </p:spPr>
        <p:txBody>
          <a:bodyPr/>
          <a:lstStyle/>
          <a:p>
            <a:pPr>
              <a:spcBef>
                <a:spcPts val="300"/>
              </a:spcBef>
              <a:defRPr/>
            </a:pPr>
            <a:r>
              <a:rPr lang="en-US" dirty="0" smtClean="0"/>
              <a:t>Historical Perspective</a:t>
            </a:r>
          </a:p>
          <a:p>
            <a:pPr>
              <a:spcBef>
                <a:spcPts val="300"/>
              </a:spcBef>
              <a:defRPr/>
            </a:pPr>
            <a:r>
              <a:rPr lang="en-US" dirty="0" smtClean="0"/>
              <a:t>Behavioral Intervention – Levels 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Individual-level approaches – one client at a time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Group-level approaches – small groups of people            with similar life experiences &amp; circumstances</a:t>
            </a:r>
          </a:p>
          <a:p>
            <a:pPr lvl="1">
              <a:spcBef>
                <a:spcPts val="300"/>
              </a:spcBef>
              <a:defRPr/>
            </a:pPr>
            <a:r>
              <a:rPr lang="en-US" dirty="0" smtClean="0"/>
              <a:t>Community-level approaches – neighborhoods, cities, schools – broadly reaching persons with similar life experiences &amp; circumstances</a:t>
            </a:r>
          </a:p>
        </p:txBody>
      </p:sp>
      <p:pic>
        <p:nvPicPr>
          <p:cNvPr id="7" name="Picture 4" descr="Poster: Sex Exposure Without Prophylaxis&#10;Venereal Disease Helps the Enemy">
            <a:hlinkClick r:id="rId3"/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086600" y="1026547"/>
            <a:ext cx="1524000" cy="2236152"/>
          </a:xfrm>
          <a:prstGeom prst="rect">
            <a:avLst/>
          </a:prstGeom>
          <a:noFill/>
          <a:ln cmpd="tri">
            <a:solidFill>
              <a:schemeClr val="bg2">
                <a:lumMod val="65000"/>
              </a:schemeClr>
            </a:solidFill>
          </a:ln>
        </p:spPr>
      </p:pic>
      <p:sp>
        <p:nvSpPr>
          <p:cNvPr id="10" name="Content Placeholder 4"/>
          <p:cNvSpPr txBox="1">
            <a:spLocks/>
          </p:cNvSpPr>
          <p:nvPr/>
        </p:nvSpPr>
        <p:spPr>
          <a:xfrm>
            <a:off x="399113" y="3733800"/>
            <a:ext cx="8287687" cy="198120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Char char="q"/>
              <a:defRPr sz="2400" b="1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Wingdings" pitchFamily="2" charset="2"/>
              <a:buChar char="§"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70000"/>
              <a:buFont typeface="Courier New" pitchFamily="49" charset="0"/>
              <a:buChar char="o"/>
              <a:defRPr sz="180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bg1"/>
              </a:buClr>
              <a:buSzPct val="70000"/>
              <a:buFont typeface="Arial" pitchFamily="34" charset="0"/>
              <a:buChar char="•"/>
              <a:defRPr sz="18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dirty="0" smtClean="0"/>
              <a:t>Structural Interventions – another type of community- wide approach – addresses components of behaviors that could affect public health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Availability,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Accessibility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Acceptability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10737" y="5867400"/>
            <a:ext cx="8534400" cy="6096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Blankenship, KM et al.  (2006).  </a:t>
            </a:r>
            <a:r>
              <a:rPr lang="en-US" i="1" dirty="0" smtClean="0">
                <a:solidFill>
                  <a:schemeClr val="bg2"/>
                </a:solidFill>
              </a:rPr>
              <a:t>Journal of Urban Health:  Bulletin of NY Academy of Medicine, 83 </a:t>
            </a:r>
            <a:r>
              <a:rPr lang="en-US" dirty="0" smtClean="0">
                <a:solidFill>
                  <a:schemeClr val="bg2"/>
                </a:solidFill>
              </a:rPr>
              <a:t>(1)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Charania, MR et al.  (2010).  </a:t>
            </a:r>
            <a:r>
              <a:rPr lang="en-US" i="1" dirty="0" smtClean="0">
                <a:solidFill>
                  <a:schemeClr val="bg2"/>
                </a:solidFill>
              </a:rPr>
              <a:t>AIDS Behavior, DOI 10.1007/s10461-010-9812-y</a:t>
            </a:r>
            <a:r>
              <a:rPr lang="en-US" dirty="0" smtClean="0">
                <a:solidFill>
                  <a:schemeClr val="bg2"/>
                </a:solidFill>
              </a:rPr>
              <a:t>.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McGough, LJ &amp; Handsfield, HH, in Aral, SO &amp; Douglas, JM (Eds).  (2007).  </a:t>
            </a:r>
            <a:r>
              <a:rPr lang="en-US" i="1" dirty="0" smtClean="0">
                <a:solidFill>
                  <a:schemeClr val="bg2"/>
                </a:solidFill>
              </a:rPr>
              <a:t>Behavioral Interventions for Prevention and Control of STDs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39000" y="3262699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2"/>
                </a:solidFill>
                <a:hlinkClick r:id="rId5"/>
              </a:rPr>
              <a:t>www.cdc.go</a:t>
            </a:r>
            <a:r>
              <a:rPr lang="en-US" sz="1400" b="1" i="1" dirty="0">
                <a:solidFill>
                  <a:schemeClr val="bg2"/>
                </a:solidFill>
                <a:hlinkClick r:id="rId5"/>
              </a:rPr>
              <a:t>v</a:t>
            </a:r>
            <a:r>
              <a:rPr lang="en-US" sz="1400" i="1" dirty="0">
                <a:solidFill>
                  <a:schemeClr val="bg2"/>
                </a:solidFill>
              </a:rPr>
              <a:t> 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81800" y="5257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Newer Challenges – Viral STDs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143000"/>
            <a:ext cx="8001000" cy="4800600"/>
          </a:xfrm>
        </p:spPr>
        <p:txBody>
          <a:bodyPr/>
          <a:lstStyle/>
          <a:p>
            <a:pPr>
              <a:spcBef>
                <a:spcPts val="600"/>
              </a:spcBef>
              <a:defRPr/>
            </a:pPr>
            <a:r>
              <a:rPr lang="en-US" dirty="0" smtClean="0"/>
              <a:t>Other causes for these increases in STD rates include 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The reduction in perception of risk or of the severity of HIV </a:t>
            </a:r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Improved treatment &amp; survival  as well as quality of life for those living with HIV, related to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Antiretroviral medications (HAART) &amp; less side effects, 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Greater knowledge &amp; technology for assessing patients (viral load &amp; resistance testing,  better understanding of immune status) </a:t>
            </a:r>
          </a:p>
          <a:p>
            <a:pPr lvl="3">
              <a:spcBef>
                <a:spcPts val="600"/>
              </a:spcBef>
              <a:defRPr/>
            </a:pPr>
            <a:r>
              <a:rPr lang="en-US" dirty="0" smtClean="0"/>
              <a:t>Undetectable Viral Load confusions</a:t>
            </a:r>
          </a:p>
          <a:p>
            <a:pPr lvl="2">
              <a:spcBef>
                <a:spcPts val="600"/>
              </a:spcBef>
              <a:defRPr/>
            </a:pPr>
            <a:r>
              <a:rPr lang="en-US" dirty="0" smtClean="0"/>
              <a:t>Those with HIV feel better than in past – life can continue including school, work, family, sex, &amp;/or substance use</a:t>
            </a:r>
            <a:endParaRPr lang="en-US" sz="1400" dirty="0" smtClean="0"/>
          </a:p>
          <a:p>
            <a:pPr lvl="1">
              <a:spcBef>
                <a:spcPts val="600"/>
              </a:spcBef>
              <a:defRPr/>
            </a:pPr>
            <a:r>
              <a:rPr lang="en-US" dirty="0" smtClean="0"/>
              <a:t>Prevention burn-out – often called  “condom fatigue”</a:t>
            </a:r>
          </a:p>
          <a:p>
            <a:pPr lvl="1">
              <a:spcBef>
                <a:spcPts val="600"/>
              </a:spcBef>
              <a:defRPr/>
            </a:pPr>
            <a:endParaRPr lang="en-US" sz="2400" dirty="0" smtClean="0"/>
          </a:p>
        </p:txBody>
      </p:sp>
      <p:pic>
        <p:nvPicPr>
          <p:cNvPr id="67586" name="Picture 2" descr="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4953000"/>
            <a:ext cx="1449523" cy="14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5586809"/>
            <a:ext cx="6477000" cy="824185"/>
          </a:xfrm>
        </p:spPr>
        <p:txBody>
          <a:bodyPr/>
          <a:lstStyle/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CDC.  (2003).   </a:t>
            </a:r>
            <a:r>
              <a:rPr lang="en-US" i="1" dirty="0" smtClean="0">
                <a:solidFill>
                  <a:schemeClr val="bg2"/>
                </a:solidFill>
              </a:rPr>
              <a:t>MMWR, </a:t>
            </a:r>
            <a:r>
              <a:rPr lang="en-US" dirty="0" smtClean="0">
                <a:solidFill>
                  <a:schemeClr val="bg2"/>
                </a:solidFill>
              </a:rPr>
              <a:t>52 (15)          *     CDC.  (2007).   </a:t>
            </a:r>
            <a:r>
              <a:rPr lang="en-US" i="1" dirty="0" smtClean="0">
                <a:solidFill>
                  <a:schemeClr val="bg2"/>
                </a:solidFill>
              </a:rPr>
              <a:t>MMWR,  60 </a:t>
            </a:r>
            <a:r>
              <a:rPr lang="en-US" dirty="0" smtClean="0">
                <a:solidFill>
                  <a:schemeClr val="bg2"/>
                </a:solidFill>
              </a:rPr>
              <a:t>(11)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Gilliam, PP &amp; Straub, DM (2009)  </a:t>
            </a:r>
            <a:r>
              <a:rPr lang="en-US" i="1" dirty="0" smtClean="0">
                <a:solidFill>
                  <a:schemeClr val="bg2"/>
                </a:solidFill>
              </a:rPr>
              <a:t>JANAC, 20 </a:t>
            </a:r>
            <a:r>
              <a:rPr lang="en-US" dirty="0" smtClean="0">
                <a:solidFill>
                  <a:schemeClr val="bg2"/>
                </a:solidFill>
              </a:rPr>
              <a:t>(2)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Janssen</a:t>
            </a:r>
            <a:r>
              <a:rPr lang="en-US" dirty="0">
                <a:solidFill>
                  <a:schemeClr val="bg2"/>
                </a:solidFill>
              </a:rPr>
              <a:t>, RS et al.  (2001).  </a:t>
            </a:r>
            <a:r>
              <a:rPr lang="en-US" i="1" dirty="0">
                <a:solidFill>
                  <a:schemeClr val="bg2"/>
                </a:solidFill>
              </a:rPr>
              <a:t>American Journal of Public Health, 91 </a:t>
            </a:r>
            <a:r>
              <a:rPr lang="en-US" dirty="0">
                <a:solidFill>
                  <a:schemeClr val="bg2"/>
                </a:solidFill>
              </a:rPr>
              <a:t>(7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West, GR et al  (2007)  </a:t>
            </a:r>
            <a:r>
              <a:rPr lang="en-US" i="1" dirty="0" smtClean="0">
                <a:solidFill>
                  <a:schemeClr val="bg2"/>
                </a:solidFill>
              </a:rPr>
              <a:t>AIDS Education and Prevention, 19 </a:t>
            </a:r>
            <a:r>
              <a:rPr lang="en-US" dirty="0" smtClean="0">
                <a:solidFill>
                  <a:schemeClr val="bg2"/>
                </a:solidFill>
              </a:rPr>
              <a:t>(4)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59394" name="Picture 2" descr="screaming smiley 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866" y="5348244"/>
            <a:ext cx="707788" cy="47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552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Newer Challenges – Viral STDs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143000"/>
            <a:ext cx="7467600" cy="4724400"/>
          </a:xfrm>
        </p:spPr>
        <p:txBody>
          <a:bodyPr/>
          <a:lstStyle/>
          <a:p>
            <a:pPr>
              <a:spcBef>
                <a:spcPts val="400"/>
              </a:spcBef>
              <a:defRPr/>
            </a:pPr>
            <a:r>
              <a:rPr lang="en-US" dirty="0" smtClean="0"/>
              <a:t>Other causes for these increases in STD rates include </a:t>
            </a:r>
          </a:p>
          <a:p>
            <a:pPr lvl="1">
              <a:spcBef>
                <a:spcPts val="400"/>
              </a:spcBef>
              <a:defRPr/>
            </a:pPr>
            <a:r>
              <a:rPr lang="en-US" dirty="0" smtClean="0"/>
              <a:t>Reluctance to disclose status – still associated with stigma, but is also associated with loss of relationships or sex</a:t>
            </a:r>
          </a:p>
          <a:p>
            <a:pPr lvl="1">
              <a:spcBef>
                <a:spcPts val="400"/>
              </a:spcBef>
              <a:defRPr/>
            </a:pPr>
            <a:r>
              <a:rPr lang="en-US" dirty="0" smtClean="0"/>
              <a:t>Perception that if a partner wanted condoms to be used – s/he would ask or insist</a:t>
            </a:r>
          </a:p>
          <a:p>
            <a:pPr lvl="1">
              <a:spcBef>
                <a:spcPts val="400"/>
              </a:spcBef>
              <a:defRPr/>
            </a:pPr>
            <a:r>
              <a:rPr lang="en-US" dirty="0" smtClean="0"/>
              <a:t>Younger at-risk individuals not being reached by old messages or the experiences of those in the early days of   the HIV epidemic </a:t>
            </a:r>
          </a:p>
          <a:p>
            <a:pPr>
              <a:spcBef>
                <a:spcPts val="400"/>
              </a:spcBef>
              <a:defRPr/>
            </a:pPr>
            <a:r>
              <a:rPr lang="en-US" dirty="0" smtClean="0"/>
              <a:t>There is an increased need for effective behavioral interventions for persons with HIV inside &amp; outside the clinical care setting</a:t>
            </a:r>
          </a:p>
          <a:p>
            <a:pPr lvl="1">
              <a:defRPr/>
            </a:pPr>
            <a:endParaRPr lang="en-US" sz="2400" dirty="0" smtClean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5638800"/>
            <a:ext cx="6477000" cy="824185"/>
          </a:xfrm>
        </p:spPr>
        <p:txBody>
          <a:bodyPr/>
          <a:lstStyle/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CDC.  (2003).   </a:t>
            </a:r>
            <a:r>
              <a:rPr lang="en-US" i="1" dirty="0" smtClean="0">
                <a:solidFill>
                  <a:schemeClr val="bg2"/>
                </a:solidFill>
              </a:rPr>
              <a:t>MMWR, </a:t>
            </a:r>
            <a:r>
              <a:rPr lang="en-US" dirty="0" smtClean="0">
                <a:solidFill>
                  <a:schemeClr val="bg2"/>
                </a:solidFill>
              </a:rPr>
              <a:t>52 (15)          *     CDC.  (2007).   </a:t>
            </a:r>
            <a:r>
              <a:rPr lang="en-US" i="1" dirty="0" smtClean="0">
                <a:solidFill>
                  <a:schemeClr val="bg2"/>
                </a:solidFill>
              </a:rPr>
              <a:t>MMWR,  60 </a:t>
            </a:r>
            <a:r>
              <a:rPr lang="en-US" dirty="0" smtClean="0">
                <a:solidFill>
                  <a:schemeClr val="bg2"/>
                </a:solidFill>
              </a:rPr>
              <a:t>(11)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Gilliam, PP &amp; Straub, DM (2009)  </a:t>
            </a:r>
            <a:r>
              <a:rPr lang="en-US" i="1" dirty="0" smtClean="0">
                <a:solidFill>
                  <a:schemeClr val="bg2"/>
                </a:solidFill>
              </a:rPr>
              <a:t>JANAC, 20 </a:t>
            </a:r>
            <a:r>
              <a:rPr lang="en-US" dirty="0" smtClean="0">
                <a:solidFill>
                  <a:schemeClr val="bg2"/>
                </a:solidFill>
              </a:rPr>
              <a:t>(2)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Janssen</a:t>
            </a:r>
            <a:r>
              <a:rPr lang="en-US" dirty="0">
                <a:solidFill>
                  <a:schemeClr val="bg2"/>
                </a:solidFill>
              </a:rPr>
              <a:t>, RS et al.  (2001).  </a:t>
            </a:r>
            <a:r>
              <a:rPr lang="en-US" i="1" dirty="0">
                <a:solidFill>
                  <a:schemeClr val="bg2"/>
                </a:solidFill>
              </a:rPr>
              <a:t>American Journal of Public Health, 91 </a:t>
            </a:r>
            <a:r>
              <a:rPr lang="en-US" dirty="0">
                <a:solidFill>
                  <a:schemeClr val="bg2"/>
                </a:solidFill>
              </a:rPr>
              <a:t>(7</a:t>
            </a:r>
            <a:r>
              <a:rPr lang="en-US" dirty="0" smtClean="0">
                <a:solidFill>
                  <a:schemeClr val="bg2"/>
                </a:solidFill>
              </a:rPr>
              <a:t>)</a:t>
            </a:r>
          </a:p>
          <a:p>
            <a:pPr>
              <a:buFont typeface="Symbol" pitchFamily="18" charset="2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West, GR et al  (2007)  </a:t>
            </a:r>
            <a:r>
              <a:rPr lang="en-US" i="1" dirty="0" smtClean="0">
                <a:solidFill>
                  <a:schemeClr val="bg2"/>
                </a:solidFill>
              </a:rPr>
              <a:t>AIDS Education and Prevention, 19 </a:t>
            </a:r>
            <a:r>
              <a:rPr lang="en-US" dirty="0" smtClean="0">
                <a:solidFill>
                  <a:schemeClr val="bg2"/>
                </a:solidFill>
              </a:rPr>
              <a:t>(4)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683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Newer Challenges – HIV</a:t>
            </a:r>
            <a:b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“Prevention with Positives”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229600" cy="4800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Several interventions for persons living with HIV have been developed &amp; implemented – particularly for sexual risk reduction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These interventions address these changes in risk perceptions associated with advances in HIV care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The focus on those with HIV is consistent with traditional public health infectious disease approach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DEBI menu now lists several for persons living with HIV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Effective behavioral interventions – e.g.,  WiLLOW, CLEAR, Healthy Relationships, Partnership for Health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Public Health Strategies – e.g., CRCS, ARTAS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Several can be delivered  to clients regardless of                                                                   HIV status, e.g., Project START, S</a:t>
            </a:r>
            <a:r>
              <a:rPr lang="en-US" sz="1800" dirty="0" smtClean="0"/>
              <a:t>AFETY </a:t>
            </a:r>
            <a:r>
              <a:rPr lang="en-US" dirty="0" smtClean="0"/>
              <a:t>C</a:t>
            </a:r>
            <a:r>
              <a:rPr lang="en-US" sz="1800" dirty="0" smtClean="0"/>
              <a:t>OUNTS</a:t>
            </a:r>
          </a:p>
          <a:p>
            <a:pPr lvl="1">
              <a:spcBef>
                <a:spcPts val="600"/>
              </a:spcBef>
            </a:pPr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3400" y="5867400"/>
            <a:ext cx="8229600" cy="609600"/>
          </a:xfrm>
        </p:spPr>
        <p:txBody>
          <a:bodyPr/>
          <a:lstStyle/>
          <a:p>
            <a:pPr marL="0" indent="0">
              <a:buFont typeface="Myriad Web Pro" charset="0"/>
              <a:buChar char="*"/>
            </a:pPr>
            <a:r>
              <a:rPr lang="en-US" dirty="0" smtClean="0"/>
              <a:t>   </a:t>
            </a:r>
            <a:r>
              <a:rPr lang="en-US" u="sng" dirty="0" smtClean="0">
                <a:ea typeface="ＭＳ Ｐゴシック" charset="0"/>
                <a:hlinkClick r:id="rId3"/>
              </a:rPr>
              <a:t>www.cdc.gov/hiv/topics/research/prs/compendium-evidence-based-interventions.htm</a:t>
            </a:r>
            <a:r>
              <a:rPr lang="en-US" u="sng" dirty="0" smtClean="0">
                <a:ea typeface="ＭＳ Ｐゴシック" charset="0"/>
              </a:rPr>
              <a:t>     </a:t>
            </a:r>
          </a:p>
          <a:p>
            <a:pPr marL="0" indent="0">
              <a:buFont typeface="Myriad Web Pro" charset="0"/>
              <a:buChar char="*"/>
            </a:pPr>
            <a:r>
              <a:rPr lang="en-US" u="sng" dirty="0" smtClean="0">
                <a:ea typeface="ＭＳ Ｐゴシック" charset="0"/>
              </a:rPr>
              <a:t>   </a:t>
            </a:r>
            <a:r>
              <a:rPr lang="en-US" u="sng" dirty="0" smtClean="0">
                <a:ea typeface="ＭＳ Ｐゴシック" charset="0"/>
                <a:hlinkClick r:id="rId4"/>
              </a:rPr>
              <a:t>www.effectiveinterventions.org</a:t>
            </a:r>
            <a:r>
              <a:rPr lang="en-US" u="sng" dirty="0" smtClean="0">
                <a:ea typeface="ＭＳ Ｐゴシック" charset="0"/>
              </a:rPr>
              <a:t> </a:t>
            </a:r>
          </a:p>
        </p:txBody>
      </p:sp>
      <p:pic>
        <p:nvPicPr>
          <p:cNvPr id="60418" name="Picture 2" descr="ARTAS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800600"/>
            <a:ext cx="1371600" cy="128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“Prevention with Positives” Examples</a:t>
            </a:r>
            <a:b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in the DEBI Project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077200" cy="4343400"/>
          </a:xfrm>
        </p:spPr>
        <p:txBody>
          <a:bodyPr/>
          <a:lstStyle/>
          <a:p>
            <a:r>
              <a:rPr lang="en-US" dirty="0" smtClean="0"/>
              <a:t>Women Involved in Life Learning from Other Women (WiLLOW) </a:t>
            </a:r>
            <a:r>
              <a:rPr lang="en-US" baseline="-25000" dirty="0" smtClean="0"/>
              <a:t>1</a:t>
            </a:r>
          </a:p>
          <a:p>
            <a:pPr lvl="1"/>
            <a:r>
              <a:rPr lang="en-US" dirty="0" smtClean="0"/>
              <a:t>Studied women living with HIV – to improve support,                                                   coping skills, &amp; to reduce sexual risk behaviors – a GLI</a:t>
            </a:r>
          </a:p>
          <a:p>
            <a:r>
              <a:rPr lang="en-US" dirty="0" smtClean="0"/>
              <a:t>Healthy Relationships </a:t>
            </a:r>
            <a:r>
              <a:rPr lang="en-US" baseline="-25000" dirty="0" smtClean="0"/>
              <a:t>2</a:t>
            </a:r>
          </a:p>
          <a:p>
            <a:pPr lvl="1"/>
            <a:r>
              <a:rPr lang="en-US" dirty="0" smtClean="0"/>
              <a:t>Studied  men (MSM &amp; heterosexual) &amp; women                                       living with HIV – to improve coping &amp;                                                                  decision-making skills – GLI  </a:t>
            </a:r>
          </a:p>
          <a:p>
            <a:r>
              <a:rPr lang="en-US" dirty="0" smtClean="0"/>
              <a:t>Partnership for Health </a:t>
            </a:r>
            <a:r>
              <a:rPr lang="en-US" baseline="-25000" dirty="0" smtClean="0"/>
              <a:t>3</a:t>
            </a:r>
          </a:p>
          <a:p>
            <a:pPr lvl="1"/>
            <a:r>
              <a:rPr lang="en-US" dirty="0" smtClean="0"/>
              <a:t>Studied men (MSM &amp; heterosexual) &amp; women                                                            in HIV Care  clinics – to reduce sexual risk behaviors –                       an ILI – to be delivered by medical providers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5562600"/>
            <a:ext cx="8229600" cy="762000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Wingood, GM.  (2004).  </a:t>
            </a:r>
            <a:r>
              <a:rPr lang="en-US" i="1" dirty="0" smtClean="0">
                <a:solidFill>
                  <a:schemeClr val="bg2"/>
                </a:solidFill>
              </a:rPr>
              <a:t>Journal of Acquired Immune Deficiency Syndrome, 37 </a:t>
            </a:r>
            <a:r>
              <a:rPr lang="en-US" dirty="0" smtClean="0">
                <a:solidFill>
                  <a:schemeClr val="bg2"/>
                </a:solidFill>
              </a:rPr>
              <a:t>( S2)</a:t>
            </a: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Kalichman, S (2001).  </a:t>
            </a:r>
            <a:r>
              <a:rPr lang="en-US" i="1" dirty="0" smtClean="0">
                <a:solidFill>
                  <a:schemeClr val="bg2"/>
                </a:solidFill>
              </a:rPr>
              <a:t>American Journal of Preventive Medicine, 21 </a:t>
            </a:r>
            <a:r>
              <a:rPr lang="en-US" dirty="0" smtClean="0">
                <a:solidFill>
                  <a:schemeClr val="bg2"/>
                </a:solidFill>
              </a:rPr>
              <a:t>(2)</a:t>
            </a:r>
            <a:r>
              <a:rPr lang="en-US" i="1" dirty="0" smtClean="0">
                <a:solidFill>
                  <a:schemeClr val="bg2"/>
                </a:solidFill>
              </a:rPr>
              <a:t> </a:t>
            </a:r>
            <a:endParaRPr lang="en-US" dirty="0" smtClean="0">
              <a:solidFill>
                <a:schemeClr val="bg2"/>
              </a:solidFill>
            </a:endParaRPr>
          </a:p>
          <a:p>
            <a:pPr>
              <a:buFont typeface="+mj-lt"/>
              <a:buAutoNum type="arabicPeriod"/>
            </a:pPr>
            <a:r>
              <a:rPr lang="en-US" dirty="0" smtClean="0">
                <a:solidFill>
                  <a:schemeClr val="bg2"/>
                </a:solidFill>
              </a:rPr>
              <a:t>Richardson, JL et al.  (2004).  </a:t>
            </a:r>
            <a:r>
              <a:rPr lang="en-US" i="1" dirty="0" smtClean="0">
                <a:solidFill>
                  <a:schemeClr val="bg2"/>
                </a:solidFill>
              </a:rPr>
              <a:t>AIDS, 18</a:t>
            </a:r>
            <a:r>
              <a:rPr lang="en-US" dirty="0" smtClean="0">
                <a:solidFill>
                  <a:schemeClr val="bg2"/>
                </a:solidFill>
              </a:rPr>
              <a:t> (8)</a:t>
            </a: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6322" name="Picture 2" descr="WIL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1676400"/>
            <a:ext cx="1295400" cy="1291205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</p:pic>
      <p:pic>
        <p:nvPicPr>
          <p:cNvPr id="56324" name="Picture 4" descr="Healthy Relationshi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048000"/>
            <a:ext cx="1295400" cy="1457326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graphicFrame>
        <p:nvGraphicFramePr>
          <p:cNvPr id="56326" name="Object 6" descr="Partnership for Health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256252"/>
              </p:ext>
            </p:extLst>
          </p:nvPr>
        </p:nvGraphicFramePr>
        <p:xfrm>
          <a:off x="7239000" y="4495800"/>
          <a:ext cx="1295400" cy="172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71" name="Acrobat Document" r:id="rId6" imgW="4115157" imgH="9876376" progId="AcroExch.Document.7">
                  <p:embed/>
                </p:oleObj>
              </mc:Choice>
              <mc:Fallback>
                <p:oleObj name="Acrobat Document" r:id="rId6" imgW="4115157" imgH="9876376" progId="AcroExch.Document.7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0" y="4495800"/>
                        <a:ext cx="1295400" cy="1726825"/>
                      </a:xfrm>
                      <a:prstGeom prst="rect">
                        <a:avLst/>
                      </a:prstGeom>
                      <a:noFill/>
                      <a:ln w="76200" cmpd="tri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STD/HIV Prevention Behavioral Interventions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077200" cy="4800600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Proven effective behavioral interventions are available at Individual, Group, &amp; Community Levels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HIV &amp; STD prevention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Healthcare seeking behaviors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Prevention for Persons Living with HIV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CDC continues the process of supporting the dissemination of selected interventions to clinical settings, community-based organizations, &amp; other providers of prevention services, with increasing focus on working with those living with HIV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en-US" dirty="0" smtClean="0">
                <a:solidFill>
                  <a:schemeClr val="tx2"/>
                </a:solidFill>
              </a:rPr>
              <a:t>Training offered by the NNPTC is part of this process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57200" y="6096000"/>
            <a:ext cx="8229600" cy="3810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 smtClean="0">
                <a:hlinkClick r:id="rId3"/>
              </a:rPr>
              <a:t>www.stdhivpreventiontraining.org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30" descr="NNPT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209800"/>
            <a:ext cx="2159000" cy="125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ational HIV/AIDS Strategy for the United Stat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609600"/>
            <a:ext cx="2741577" cy="3549216"/>
          </a:xfrm>
          <a:prstGeom prst="rect">
            <a:avLst/>
          </a:prstGeom>
          <a:noFill/>
          <a:ln w="57150" cmpd="tri">
            <a:solidFill>
              <a:srgbClr val="FFE28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5" name="Title 5"/>
          <p:cNvSpPr>
            <a:spLocks noGrp="1"/>
          </p:cNvSpPr>
          <p:nvPr>
            <p:ph type="title"/>
          </p:nvPr>
        </p:nvSpPr>
        <p:spPr bwMode="auto">
          <a:xfrm>
            <a:off x="1219200" y="4158816"/>
            <a:ext cx="7086600" cy="566738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en-US" dirty="0" smtClean="0"/>
              <a:t>National HIV/AIDS Strategy for the United States</a:t>
            </a:r>
          </a:p>
        </p:txBody>
      </p:sp>
      <p:sp>
        <p:nvSpPr>
          <p:cNvPr id="16387" name="Text Placeholder 7"/>
          <p:cNvSpPr>
            <a:spLocks noGrp="1"/>
          </p:cNvSpPr>
          <p:nvPr>
            <p:ph type="body" sz="half" idx="2"/>
          </p:nvPr>
        </p:nvSpPr>
        <p:spPr bwMode="auto">
          <a:xfrm>
            <a:off x="609600" y="4800600"/>
            <a:ext cx="8035926" cy="1905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00050" lvl="1"/>
            <a:r>
              <a:rPr lang="en-US" sz="2000" i="1" dirty="0">
                <a:solidFill>
                  <a:schemeClr val="bg2"/>
                </a:solidFill>
              </a:rPr>
              <a:t>“The United States will become a place where new HIV infections are rare and when they do occur, every person, regardless of age, gender, race/ethnicity, sexual orientation, gender identity or socio-economic circumstance, will have unfettered access to high quality, life-extending care, free from stigma and discrimination.” </a:t>
            </a:r>
            <a:r>
              <a:rPr lang="en-US" sz="2000" i="1" dirty="0" smtClean="0">
                <a:solidFill>
                  <a:schemeClr val="bg2"/>
                </a:solidFill>
              </a:rPr>
              <a:t> </a:t>
            </a:r>
            <a:r>
              <a:rPr lang="en-US" sz="1600" i="1" dirty="0" smtClean="0">
                <a:solidFill>
                  <a:schemeClr val="bg2"/>
                </a:solidFill>
                <a:hlinkClick r:id="rId4"/>
              </a:rPr>
              <a:t>w</a:t>
            </a:r>
            <a:r>
              <a:rPr lang="en-US" sz="1600" dirty="0" smtClean="0">
                <a:solidFill>
                  <a:schemeClr val="bg2"/>
                </a:solidFill>
                <a:hlinkClick r:id="rId4"/>
              </a:rPr>
              <a:t>ww.whitehouse.gov/onap</a:t>
            </a:r>
            <a:r>
              <a:rPr lang="en-US" sz="1600" dirty="0" smtClean="0">
                <a:solidFill>
                  <a:schemeClr val="bg2"/>
                </a:solidFill>
              </a:rPr>
              <a:t>   </a:t>
            </a:r>
            <a:r>
              <a:rPr lang="en-US" sz="2000" dirty="0" smtClean="0">
                <a:solidFill>
                  <a:schemeClr val="bg2"/>
                </a:solidFill>
              </a:rPr>
              <a:t> </a:t>
            </a:r>
            <a:endParaRPr lang="en-US" sz="2000" dirty="0">
              <a:solidFill>
                <a:schemeClr val="bg2"/>
              </a:solidFill>
            </a:endParaRPr>
          </a:p>
          <a:p>
            <a:pPr marL="400050" lvl="1"/>
            <a:endParaRPr lang="en-US" sz="2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21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HIV/AIDS Strategy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80060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 smtClean="0"/>
              <a:t>The National HIV/AIDS Strategy (NHAS) is an aggressive approach to changing the HIV epidemic – 4 goals </a:t>
            </a:r>
          </a:p>
          <a:p>
            <a:pPr lvl="1">
              <a:spcBef>
                <a:spcPts val="600"/>
              </a:spcBef>
            </a:pPr>
            <a:r>
              <a:rPr lang="en-US" dirty="0" smtClean="0"/>
              <a:t>Reducing </a:t>
            </a:r>
            <a:r>
              <a:rPr lang="en-US" dirty="0"/>
              <a:t>New HIV </a:t>
            </a:r>
            <a:r>
              <a:rPr lang="en-US" dirty="0" smtClean="0"/>
              <a:t>Infections – by 25% by the year 2015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Increasing Access to Care and Improving Health Outcomes for People Living with </a:t>
            </a:r>
            <a:r>
              <a:rPr lang="en-US" dirty="0" smtClean="0"/>
              <a:t>HIV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Reducing HIV-Related Health </a:t>
            </a:r>
            <a:r>
              <a:rPr lang="en-US" dirty="0" smtClean="0"/>
              <a:t>Disparities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In order to achieve these goals – we need to work together in all service areas – NHAS objectives include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Achieving a More Coordinated National Response to the HIV Epidemic in the United States</a:t>
            </a:r>
          </a:p>
          <a:p>
            <a:pPr lvl="2">
              <a:spcBef>
                <a:spcPts val="600"/>
              </a:spcBef>
            </a:pPr>
            <a:r>
              <a:rPr lang="en-US" dirty="0" smtClean="0"/>
              <a:t>Integration of STD/HIV Care &amp; Prevention is clearly a way to help reach this important goal – using combined behavioral, biomedical, &amp; public health approaches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7200" y="5943600"/>
            <a:ext cx="8229600" cy="4572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sz="1400" i="1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  <a:hlinkClick r:id="rId3"/>
              </a:rPr>
              <a:t>www.whitehouse.gov/onap</a:t>
            </a:r>
            <a:r>
              <a:rPr lang="en-US" dirty="0">
                <a:solidFill>
                  <a:schemeClr val="bg2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17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953000"/>
          </a:xfrm>
        </p:spPr>
        <p:txBody>
          <a:bodyPr/>
          <a:lstStyle/>
          <a:p>
            <a:r>
              <a:rPr lang="en-US" dirty="0" smtClean="0"/>
              <a:t>Websites that can help you obtain more information about interventions &amp; training, materials, &amp; technical assistance (TA)</a:t>
            </a:r>
          </a:p>
          <a:p>
            <a:pPr lvl="1"/>
            <a:r>
              <a:rPr lang="en-US" dirty="0" smtClean="0"/>
              <a:t>CDC – general </a:t>
            </a:r>
            <a:r>
              <a:rPr lang="en-US" dirty="0" smtClean="0">
                <a:hlinkClick r:id="rId3"/>
              </a:rPr>
              <a:t>www.cdc.gov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National Network of Prevention Training Centers (NNPTCs) –</a:t>
            </a:r>
            <a:r>
              <a:rPr lang="en-US" dirty="0" smtClean="0">
                <a:hlinkClick r:id="rId4"/>
              </a:rPr>
              <a:t>www.STDHIVpreventiontraining.org</a:t>
            </a:r>
            <a:r>
              <a:rPr lang="en-US" dirty="0" smtClean="0"/>
              <a:t>  </a:t>
            </a:r>
          </a:p>
          <a:p>
            <a:pPr lvl="2"/>
            <a:r>
              <a:rPr lang="en-US" dirty="0" smtClean="0"/>
              <a:t>“DEBI Interventions” – </a:t>
            </a:r>
            <a:r>
              <a:rPr lang="en-US" dirty="0" smtClean="0">
                <a:hlinkClick r:id="rId5"/>
              </a:rPr>
              <a:t>www.effectiveinterventions.org</a:t>
            </a:r>
            <a:r>
              <a:rPr lang="en-US" dirty="0" smtClean="0"/>
              <a:t>, which also has information on training &amp; TA </a:t>
            </a:r>
          </a:p>
          <a:p>
            <a:pPr lvl="2"/>
            <a:r>
              <a:rPr lang="en-US" dirty="0" smtClean="0"/>
              <a:t>National Prevention Information Network  (NPIN) – </a:t>
            </a:r>
            <a:r>
              <a:rPr lang="en-US" dirty="0" smtClean="0">
                <a:hlinkClick r:id="rId6"/>
              </a:rPr>
              <a:t>www.cdcnpin.org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HRSA – general </a:t>
            </a:r>
            <a:r>
              <a:rPr lang="en-US" dirty="0" smtClean="0">
                <a:solidFill>
                  <a:srgbClr val="FF0000"/>
                </a:solidFill>
                <a:hlinkClick r:id="rId7"/>
              </a:rPr>
              <a:t>www.hrsa.gov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dirty="0" smtClean="0"/>
              <a:t>HIV –</a:t>
            </a:r>
            <a:r>
              <a:rPr lang="en-US" dirty="0" smtClean="0">
                <a:solidFill>
                  <a:srgbClr val="FF0000"/>
                </a:solidFill>
              </a:rPr>
              <a:t>  </a:t>
            </a:r>
            <a:r>
              <a:rPr lang="en-US" dirty="0" smtClean="0">
                <a:solidFill>
                  <a:srgbClr val="FF0000"/>
                </a:solidFill>
                <a:hlinkClick r:id="rId8"/>
              </a:rPr>
              <a:t>http://hab.hrsa.gov/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lvl="2"/>
            <a:r>
              <a:rPr lang="en-US" dirty="0" smtClean="0"/>
              <a:t>AIDS Education &amp; Training Centers  (AETCs) – </a:t>
            </a:r>
            <a:r>
              <a:rPr lang="en-US" dirty="0" smtClean="0">
                <a:hlinkClick r:id="rId9"/>
              </a:rPr>
              <a:t>www.aidsetc.org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NIH – general </a:t>
            </a:r>
            <a:r>
              <a:rPr lang="en-US" dirty="0" smtClean="0">
                <a:hlinkClick r:id="rId10"/>
              </a:rPr>
              <a:t>www.nih.gov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AIDS Info – </a:t>
            </a:r>
            <a:r>
              <a:rPr lang="en-US" dirty="0" smtClean="0">
                <a:hlinkClick r:id="rId11"/>
              </a:rPr>
              <a:t>www.aidsinfo.org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White House – </a:t>
            </a:r>
            <a:r>
              <a:rPr lang="en-US" dirty="0" smtClean="0">
                <a:solidFill>
                  <a:srgbClr val="FF0000"/>
                </a:solidFill>
                <a:hlinkClick r:id="rId12"/>
              </a:rPr>
              <a:t>www.aids.gov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 descr="NNPTC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5410200"/>
            <a:ext cx="1751693" cy="870664"/>
          </a:xfrm>
          <a:prstGeom prst="rect">
            <a:avLst/>
          </a:prstGeom>
          <a:noFill/>
        </p:spPr>
      </p:pic>
      <p:pic>
        <p:nvPicPr>
          <p:cNvPr id="14" name="Picture 6" descr="Figure 19. Gonorrhea—Rates by Age and Sex, United States, 2010Fig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4572000"/>
            <a:ext cx="1541379" cy="990600"/>
          </a:xfrm>
          <a:prstGeom prst="rect">
            <a:avLst/>
          </a:prstGeom>
          <a:noFill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4191000"/>
            <a:ext cx="1232357" cy="1594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69" name="Picture 1" descr="web pag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600" y="5029200"/>
            <a:ext cx="105987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84757" cy="8683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Science-based Interventions</a:t>
            </a:r>
            <a:b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STD/HIV Prevention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 descr="Gonorrhea fact sheet"/>
          <p:cNvSpPr>
            <a:spLocks noGrp="1"/>
          </p:cNvSpPr>
          <p:nvPr>
            <p:ph idx="1"/>
          </p:nvPr>
        </p:nvSpPr>
        <p:spPr>
          <a:xfrm>
            <a:off x="609600" y="1447800"/>
            <a:ext cx="7467600" cy="33528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/>
              <a:t>National HIV/AIDS Strategy (NHAS)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Includes biomedical, behavioral, &amp; structural approaches 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Resources – information about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Training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Technical Assistance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Tools for working with clients &amp; communities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Behavioral Interventions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Epidemiology</a:t>
            </a:r>
          </a:p>
          <a:p>
            <a:pPr lvl="1">
              <a:spcBef>
                <a:spcPts val="300"/>
              </a:spcBef>
              <a:buNone/>
              <a:defRPr/>
            </a:pPr>
            <a:endParaRPr lang="en-US" dirty="0" smtClean="0"/>
          </a:p>
          <a:p>
            <a:pPr>
              <a:spcBef>
                <a:spcPts val="300"/>
              </a:spcBef>
              <a:buNone/>
              <a:defRPr/>
            </a:pPr>
            <a:endParaRPr lang="en-US" sz="1800" dirty="0" smtClean="0"/>
          </a:p>
        </p:txBody>
      </p:sp>
      <p:pic>
        <p:nvPicPr>
          <p:cNvPr id="8" name="Picture 2" descr="National HIV/AIDS Strateg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276600"/>
            <a:ext cx="1752600" cy="2286000"/>
          </a:xfrm>
          <a:prstGeom prst="rect">
            <a:avLst/>
          </a:prstGeom>
          <a:noFill/>
          <a:ln w="38100" cmpd="tri">
            <a:solidFill>
              <a:schemeClr val="bg1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5" descr="facebook pag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343400"/>
            <a:ext cx="1354282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28600" y="6096000"/>
            <a:ext cx="2819400" cy="6096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  <a:hlinkClick r:id="rId9"/>
              </a:rPr>
              <a:t>www.effectiveinterventions.org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  <a:hlinkClick r:id="rId10"/>
              </a:rPr>
              <a:t>www.cdc.gov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  <a:hlinkClick r:id="rId11"/>
              </a:rPr>
              <a:t>www.cdcnpin.org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9575" name="Picture 7" descr="GYT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400" y="4876800"/>
            <a:ext cx="1200150" cy="676276"/>
          </a:xfrm>
          <a:prstGeom prst="rect">
            <a:avLst/>
          </a:prstGeom>
          <a:noFill/>
        </p:spPr>
      </p:pic>
      <p:pic>
        <p:nvPicPr>
          <p:cNvPr id="19" name="Picture 9" descr="National Prevention Information Network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00400" y="5638800"/>
            <a:ext cx="1828800" cy="70408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640956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85" decel="100000"/>
                                        <p:tgtEl>
                                          <p:spTgt spid="1095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385" decel="100000"/>
                                        <p:tgtEl>
                                          <p:spTgt spid="10956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385" fill="hold"/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385" fill="hold"/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109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6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500"/>
                            </p:stCondLst>
                            <p:childTnLst>
                              <p:par>
                                <p:cTn id="5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304800"/>
            <a:ext cx="6096000" cy="571501"/>
          </a:xfrm>
          <a:noFill/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Perspective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599" y="893178"/>
            <a:ext cx="8166975" cy="5257800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dirty="0" smtClean="0"/>
              <a:t>Before HIV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Main focus was identification &amp;  treatment of                                              bacterial STDs – </a:t>
            </a:r>
            <a:r>
              <a:rPr lang="en-US" b="1" i="1" dirty="0" smtClean="0"/>
              <a:t>secondary  &amp; tertiary prevention</a:t>
            </a:r>
            <a:r>
              <a:rPr lang="en-US" dirty="0"/>
              <a:t> </a:t>
            </a:r>
            <a:r>
              <a:rPr lang="en-US" dirty="0" smtClean="0"/>
              <a:t>–                                             which also helped reduce spread – </a:t>
            </a:r>
            <a:r>
              <a:rPr lang="en-US" b="1" i="1" dirty="0" smtClean="0"/>
              <a:t>primary prevention</a:t>
            </a:r>
            <a:endParaRPr lang="en-US" dirty="0" smtClean="0"/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Prevention messages were given as an “add-on” in the                                   form of education &amp; even “orders”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Partner services </a:t>
            </a:r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After HIV – initially – education &amp; later –                                       other behavioral influences 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/>
              <a:t>Increased emphasis on behavioral interventions to                        prevent acquisition of (incurable) infections – </a:t>
            </a:r>
            <a:r>
              <a:rPr lang="en-US" b="1" i="1" dirty="0" smtClean="0"/>
              <a:t>primary prevention</a:t>
            </a:r>
            <a:endParaRPr lang="en-US" dirty="0" smtClean="0"/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Approaches were based in giving knowledge in hope of leading   to safer &amp; healthier behavior</a:t>
            </a:r>
          </a:p>
          <a:p>
            <a:pPr lvl="2">
              <a:spcBef>
                <a:spcPts val="0"/>
              </a:spcBef>
              <a:defRPr/>
            </a:pPr>
            <a:r>
              <a:rPr lang="en-US" dirty="0" smtClean="0"/>
              <a:t>Later – it was recognized that social &amp; behavioral science-based interventions addressed much more than knowledge alone                               ~ &amp; ~ they were effective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6007290"/>
            <a:ext cx="5105400" cy="6858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endParaRPr lang="en-US" dirty="0" smtClean="0">
              <a:solidFill>
                <a:schemeClr val="bg2"/>
              </a:solidFill>
            </a:endParaRPr>
          </a:p>
          <a:p>
            <a:pPr>
              <a:buFont typeface="Myriad Web Pro" charset="0"/>
              <a:buChar char="*"/>
            </a:pPr>
            <a:endParaRPr lang="en-US" dirty="0">
              <a:solidFill>
                <a:schemeClr val="bg2"/>
              </a:solidFill>
            </a:endParaRPr>
          </a:p>
          <a:p>
            <a:pPr>
              <a:buFont typeface="Myriad Web Pro" charset="0"/>
              <a:buChar char="*"/>
            </a:pPr>
            <a:r>
              <a:rPr lang="en-US" dirty="0">
                <a:solidFill>
                  <a:schemeClr val="bg2"/>
                </a:solidFill>
              </a:rPr>
              <a:t>Bolan GA et al (2012) </a:t>
            </a:r>
            <a:r>
              <a:rPr lang="en-US" i="1" dirty="0">
                <a:solidFill>
                  <a:schemeClr val="bg2"/>
                </a:solidFill>
              </a:rPr>
              <a:t>NEJM, 366 </a:t>
            </a:r>
            <a:r>
              <a:rPr lang="en-US" dirty="0">
                <a:solidFill>
                  <a:schemeClr val="bg2"/>
                </a:solidFill>
              </a:rPr>
              <a:t>(6)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</a:rPr>
              <a:t>(1996 ) </a:t>
            </a:r>
            <a:r>
              <a:rPr lang="en-US" i="1" dirty="0" smtClean="0">
                <a:solidFill>
                  <a:schemeClr val="bg2"/>
                </a:solidFill>
              </a:rPr>
              <a:t>Public Health Reports, III</a:t>
            </a:r>
            <a:r>
              <a:rPr lang="en-US" dirty="0" smtClean="0">
                <a:solidFill>
                  <a:schemeClr val="bg2"/>
                </a:solidFill>
              </a:rPr>
              <a:t> (S1)  Entire Issue</a:t>
            </a:r>
          </a:p>
          <a:p>
            <a:pPr>
              <a:buFont typeface="Myriad Web Pro" charset="0"/>
              <a:buChar char="*"/>
            </a:pPr>
            <a:r>
              <a:rPr lang="en-US" dirty="0" smtClean="0">
                <a:solidFill>
                  <a:schemeClr val="bg2"/>
                </a:solidFill>
                <a:hlinkClick r:id="rId3"/>
              </a:rPr>
              <a:t>www.cdc.gov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86600" y="6019800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  <p:pic>
        <p:nvPicPr>
          <p:cNvPr id="10" name="Picture 2" descr="The cover of the journ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486" y="2209800"/>
            <a:ext cx="1392746" cy="1810570"/>
          </a:xfrm>
          <a:prstGeom prst="rect">
            <a:avLst/>
          </a:prstGeom>
          <a:noFill/>
          <a:ln w="28575">
            <a:solidFill>
              <a:srgbClr val="CC99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42739" y="1314759"/>
            <a:ext cx="1308240" cy="58477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9933"/>
                </a:solidFill>
              </a:rPr>
              <a:t>GC Resistance</a:t>
            </a:r>
            <a:endParaRPr lang="en-US" sz="1600" b="1" dirty="0">
              <a:solidFill>
                <a:srgbClr val="FF9933"/>
              </a:solidFill>
            </a:endParaRPr>
          </a:p>
        </p:txBody>
      </p:sp>
      <p:pic>
        <p:nvPicPr>
          <p:cNvPr id="57347" name="Picture 3" descr="C:\Users\scahillm\AppData\Local\Microsoft\Windows\Temporary Internet Files\Content.IE5\HQ6LUH8Y\MC900338714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322" y="557517"/>
            <a:ext cx="1104078" cy="73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Penicillan Cures Gonorrhe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0487" y="424935"/>
            <a:ext cx="1392745" cy="1740932"/>
          </a:xfrm>
          <a:prstGeom prst="rect">
            <a:avLst/>
          </a:prstGeom>
          <a:noFill/>
          <a:ln w="38100">
            <a:solidFill>
              <a:schemeClr val="bg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Historical Perspective</a:t>
            </a:r>
            <a:b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Orders to Education-Alone to Behavioral 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8305800" cy="50292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smtClean="0"/>
              <a:t>Traditional STD prevention messages were “orders” – just do not have sexual contact ~ or ~ use a condom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Intuitively a good thing to do – </a:t>
            </a:r>
            <a:r>
              <a:rPr lang="en-US" altLang="ja-JP" dirty="0" smtClean="0"/>
              <a:t>“An ounce of prevention is better than a pound of cure</a:t>
            </a:r>
            <a:r>
              <a:rPr lang="ja-JP" altLang="en-US" smtClean="0"/>
              <a:t>”</a:t>
            </a:r>
            <a:endParaRPr lang="en-US" dirty="0" smtClean="0"/>
          </a:p>
          <a:p>
            <a:pPr>
              <a:spcBef>
                <a:spcPts val="300"/>
              </a:spcBef>
            </a:pPr>
            <a:r>
              <a:rPr lang="en-US" dirty="0" smtClean="0"/>
              <a:t>HIV – during 1980s – there was urgency &amp; fear – 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Most of the prevention response came from affected communities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Delivered in the form of educational messages, e.g.,</a:t>
            </a:r>
          </a:p>
          <a:p>
            <a:pPr lvl="2">
              <a:spcBef>
                <a:spcPts val="300"/>
              </a:spcBef>
            </a:pPr>
            <a:r>
              <a:rPr lang="en-US" dirty="0" smtClean="0"/>
              <a:t>Reduce the number of partners</a:t>
            </a:r>
          </a:p>
          <a:p>
            <a:pPr lvl="2">
              <a:spcBef>
                <a:spcPts val="300"/>
              </a:spcBef>
            </a:pPr>
            <a:r>
              <a:rPr lang="en-US" dirty="0" smtClean="0"/>
              <a:t>Use condoms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HIV &amp; other STDs – during 1990s &amp; 2000s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Scientific evidence supports behavior science-based interventions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Community involvement continued &amp; there was an embrace of the behavioral science-based approaches – researchers &amp; communities joined forces, including study of  “homegrown”  interventions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04800" y="6172200"/>
            <a:ext cx="8534400" cy="304800"/>
          </a:xfrm>
        </p:spPr>
        <p:txBody>
          <a:bodyPr/>
          <a:lstStyle/>
          <a:p>
            <a:r>
              <a:rPr lang="en-US" dirty="0" smtClean="0">
                <a:solidFill>
                  <a:schemeClr val="bg2"/>
                </a:solidFill>
              </a:rPr>
              <a:t>*    </a:t>
            </a:r>
            <a:r>
              <a:rPr lang="en-US" dirty="0" err="1" smtClean="0">
                <a:solidFill>
                  <a:schemeClr val="bg2"/>
                </a:solidFill>
              </a:rPr>
              <a:t>McGough</a:t>
            </a:r>
            <a:r>
              <a:rPr lang="en-US" dirty="0" smtClean="0">
                <a:solidFill>
                  <a:schemeClr val="bg2"/>
                </a:solidFill>
              </a:rPr>
              <a:t>, LJ &amp; Handsfield, HH, in Aral, SO &amp; Douglas, JM (Eds).  (2007).  </a:t>
            </a:r>
            <a:r>
              <a:rPr lang="en-US" i="1" dirty="0" smtClean="0">
                <a:solidFill>
                  <a:schemeClr val="bg2"/>
                </a:solidFill>
              </a:rPr>
              <a:t>Behavioral Interventions for Prevention and Control of STDs</a:t>
            </a:r>
            <a:endParaRPr lang="en-US" i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for STD/HIV Prevention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4267200"/>
          </a:xfrm>
        </p:spPr>
        <p:txBody>
          <a:bodyPr/>
          <a:lstStyle/>
          <a:p>
            <a:pPr>
              <a:spcBef>
                <a:spcPts val="300"/>
              </a:spcBef>
            </a:pPr>
            <a:r>
              <a:rPr lang="en-US" dirty="0" smtClean="0"/>
              <a:t>Behavioral science-based interventions with other health behaviors had shown effectiveness  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Due to this experience &amp; a recognition that STD/HIV prevention needed to improve – application of behavioral science to STD/HIV prevention &amp; behavior change was recommended by the CDC, NIH, &amp; others – for nearly 20 years *</a:t>
            </a:r>
          </a:p>
          <a:p>
            <a:pPr>
              <a:spcBef>
                <a:spcPts val="300"/>
              </a:spcBef>
            </a:pPr>
            <a:r>
              <a:rPr lang="en-US" dirty="0" smtClean="0"/>
              <a:t>Cost-benefit analyses have had variable results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D Cohen et al </a:t>
            </a:r>
            <a:r>
              <a:rPr lang="en-US" dirty="0"/>
              <a:t>(</a:t>
            </a:r>
            <a:r>
              <a:rPr lang="en-US" dirty="0" smtClean="0"/>
              <a:t>RAND)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D Holtgrave  et al has conducted many  of these studies </a:t>
            </a:r>
          </a:p>
          <a:p>
            <a:pPr lvl="1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7200" y="5334000"/>
            <a:ext cx="8229600" cy="1143000"/>
          </a:xfrm>
        </p:spPr>
        <p:txBody>
          <a:bodyPr/>
          <a:lstStyle/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NIH-IOM </a:t>
            </a:r>
            <a:r>
              <a:rPr lang="en-US" dirty="0">
                <a:solidFill>
                  <a:schemeClr val="bg2"/>
                </a:solidFill>
              </a:rPr>
              <a:t>(1997).  </a:t>
            </a:r>
            <a:r>
              <a:rPr lang="en-US" i="1" dirty="0">
                <a:solidFill>
                  <a:schemeClr val="bg2"/>
                </a:solidFill>
              </a:rPr>
              <a:t>The Hidden Epidemic:  Confronting STDs</a:t>
            </a:r>
            <a:r>
              <a:rPr lang="en-US" i="1" dirty="0" smtClean="0">
                <a:solidFill>
                  <a:schemeClr val="bg2"/>
                </a:solidFill>
              </a:rPr>
              <a:t>.; </a:t>
            </a:r>
            <a:r>
              <a:rPr lang="en-US" dirty="0" smtClean="0">
                <a:solidFill>
                  <a:schemeClr val="bg2"/>
                </a:solidFill>
              </a:rPr>
              <a:t>NIH (1997).  </a:t>
            </a:r>
            <a:r>
              <a:rPr lang="en-US" i="1" dirty="0" smtClean="0">
                <a:solidFill>
                  <a:schemeClr val="bg2"/>
                </a:solidFill>
              </a:rPr>
              <a:t>Consensus Statement Report  </a:t>
            </a:r>
            <a:endParaRPr lang="en-US" i="1" dirty="0">
              <a:solidFill>
                <a:schemeClr val="bg2"/>
              </a:solidFill>
            </a:endParaRP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CDC (1993, 1998, 2002, 2006, 2010).  MMWR – STD Treatment Guidelines – multiple editions</a:t>
            </a: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CDC (2001, 2006).  MMWR – HIV CTR Guidelines </a:t>
            </a: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 Cohen, D et al.  (2005).  </a:t>
            </a:r>
            <a:r>
              <a:rPr lang="en-US" i="1" dirty="0" smtClean="0">
                <a:solidFill>
                  <a:schemeClr val="bg2"/>
                </a:solidFill>
              </a:rPr>
              <a:t>Health Affairs, 24 </a:t>
            </a:r>
            <a:r>
              <a:rPr lang="en-US" dirty="0" smtClean="0">
                <a:solidFill>
                  <a:schemeClr val="bg2"/>
                </a:solidFill>
              </a:rPr>
              <a:t>(4)</a:t>
            </a: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Holtgrave, DR et al.  (1994).  </a:t>
            </a:r>
            <a:r>
              <a:rPr lang="en-US" i="1" dirty="0" smtClean="0">
                <a:solidFill>
                  <a:schemeClr val="bg2"/>
                </a:solidFill>
              </a:rPr>
              <a:t>Archives of Internal Medicine , 153 </a:t>
            </a:r>
            <a:r>
              <a:rPr lang="en-US" dirty="0" smtClean="0">
                <a:solidFill>
                  <a:schemeClr val="bg2"/>
                </a:solidFill>
              </a:rPr>
              <a:t>(10), p 1225-30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9000" y="5117068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(continued)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/>
          <a:lstStyle/>
          <a:p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Behavioral Interventions for STD/HIV Prevention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066800"/>
            <a:ext cx="8534400" cy="4648200"/>
          </a:xfrm>
        </p:spPr>
        <p:txBody>
          <a:bodyPr/>
          <a:lstStyle/>
          <a:p>
            <a:pPr>
              <a:spcBef>
                <a:spcPts val="200"/>
              </a:spcBef>
            </a:pPr>
            <a:r>
              <a:rPr lang="en-US" dirty="0" smtClean="0"/>
              <a:t>STD/HIV Prevention researchers base their studies in several behavioral science theories, e.g.,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Health Belief Model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Social Cognitive Theory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Stage of Change/Transtheoretical Model of Behavior Change Theory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The HIV epidemic led to new models, e.g., Kelly’s </a:t>
            </a:r>
            <a:r>
              <a:rPr lang="en-US" i="1" dirty="0" smtClean="0"/>
              <a:t>AIDS Risk Reduction Model</a:t>
            </a:r>
            <a:r>
              <a:rPr lang="en-US" dirty="0" smtClean="0"/>
              <a:t>, or Fisher &amp; Fisher’s </a:t>
            </a:r>
            <a:r>
              <a:rPr lang="en-US" i="1" dirty="0" smtClean="0"/>
              <a:t>Information, Motivation, Behavior Model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Many interventions use elements from various &amp; different theoretical approaches, or combinations of different theories</a:t>
            </a:r>
          </a:p>
          <a:p>
            <a:pPr>
              <a:spcBef>
                <a:spcPts val="200"/>
              </a:spcBef>
            </a:pPr>
            <a:r>
              <a:rPr lang="en-US" dirty="0" smtClean="0"/>
              <a:t>Several meta-analyses have been conducted to determine utility, e.g.,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R DiClemente et al	</a:t>
            </a:r>
            <a:r>
              <a:rPr lang="en-US" sz="1050" dirty="0" smtClean="0">
                <a:solidFill>
                  <a:schemeClr val="bg1"/>
                </a:solidFill>
                <a:sym typeface="Wingdings"/>
              </a:rPr>
              <a:t>  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/>
              <a:t>CM Obermyer &amp; M Osborne</a:t>
            </a:r>
          </a:p>
          <a:p>
            <a:pPr lvl="1">
              <a:spcBef>
                <a:spcPts val="200"/>
              </a:spcBef>
            </a:pPr>
            <a:r>
              <a:rPr lang="en-US" dirty="0" smtClean="0"/>
              <a:t>L Weinhardt et al		</a:t>
            </a:r>
            <a:r>
              <a:rPr lang="en-US" sz="1050" dirty="0" smtClean="0">
                <a:solidFill>
                  <a:schemeClr val="bg1"/>
                </a:solidFill>
                <a:sym typeface="Wingdings"/>
              </a:rPr>
              <a:t></a:t>
            </a:r>
            <a:r>
              <a:rPr lang="en-US" dirty="0" smtClean="0"/>
              <a:t>   JS Lin et al</a:t>
            </a:r>
            <a:endParaRPr lang="en-US" dirty="0"/>
          </a:p>
          <a:p>
            <a:pPr lvl="1">
              <a:spcBef>
                <a:spcPts val="300"/>
              </a:spcBef>
            </a:pPr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33400" y="5715000"/>
            <a:ext cx="7543800" cy="762000"/>
          </a:xfrm>
        </p:spPr>
        <p:txBody>
          <a:bodyPr/>
          <a:lstStyle/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DiClemente, RJ et al.  (2005).  </a:t>
            </a:r>
            <a:r>
              <a:rPr lang="en-US" i="1" dirty="0" smtClean="0">
                <a:solidFill>
                  <a:schemeClr val="bg2"/>
                </a:solidFill>
              </a:rPr>
              <a:t>Seminars in Pediatric Infectious Diseases, 16</a:t>
            </a:r>
            <a:r>
              <a:rPr lang="en-US" dirty="0" smtClean="0">
                <a:solidFill>
                  <a:schemeClr val="bg2"/>
                </a:solidFill>
              </a:rPr>
              <a:t> (3)</a:t>
            </a: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err="1" smtClean="0">
                <a:solidFill>
                  <a:schemeClr val="bg2"/>
                </a:solidFill>
              </a:rPr>
              <a:t>Weinhardt</a:t>
            </a:r>
            <a:r>
              <a:rPr lang="en-US" dirty="0" smtClean="0">
                <a:solidFill>
                  <a:schemeClr val="bg2"/>
                </a:solidFill>
              </a:rPr>
              <a:t>, LS et al.  (1999).   </a:t>
            </a:r>
            <a:r>
              <a:rPr lang="en-US" i="1" dirty="0" smtClean="0">
                <a:solidFill>
                  <a:schemeClr val="bg2"/>
                </a:solidFill>
              </a:rPr>
              <a:t>American Journal of Public Health, 89 </a:t>
            </a:r>
            <a:r>
              <a:rPr lang="en-US" dirty="0" smtClean="0">
                <a:solidFill>
                  <a:schemeClr val="bg2"/>
                </a:solidFill>
              </a:rPr>
              <a:t>(9) </a:t>
            </a: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Obermeyer, CM &amp; Osborne, M.  (2007).  </a:t>
            </a:r>
            <a:r>
              <a:rPr lang="en-US" i="1" dirty="0" smtClean="0">
                <a:solidFill>
                  <a:schemeClr val="bg2"/>
                </a:solidFill>
              </a:rPr>
              <a:t>American Journal of Public Health, 97 </a:t>
            </a:r>
            <a:r>
              <a:rPr lang="en-US" dirty="0" smtClean="0">
                <a:solidFill>
                  <a:schemeClr val="bg2"/>
                </a:solidFill>
              </a:rPr>
              <a:t>(10)</a:t>
            </a:r>
          </a:p>
          <a:p>
            <a:pPr>
              <a:buSzPct val="90000"/>
              <a:buFont typeface="Symbol" pitchFamily="18" charset="2"/>
              <a:buChar char=""/>
            </a:pPr>
            <a:r>
              <a:rPr lang="en-US" dirty="0" smtClean="0">
                <a:solidFill>
                  <a:schemeClr val="bg2"/>
                </a:solidFill>
              </a:rPr>
              <a:t>Lin, JS et al.  (2008</a:t>
            </a:r>
            <a:r>
              <a:rPr lang="en-US" i="1" dirty="0" smtClean="0">
                <a:solidFill>
                  <a:schemeClr val="bg2"/>
                </a:solidFill>
              </a:rPr>
              <a:t>).  Annals of Internal Medicine, 149 </a:t>
            </a:r>
            <a:r>
              <a:rPr lang="en-US" dirty="0" smtClean="0">
                <a:solidFill>
                  <a:schemeClr val="bg2"/>
                </a:solidFill>
              </a:rPr>
              <a:t>(7)</a:t>
            </a:r>
            <a:endParaRPr lang="en-US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905000" y="381000"/>
            <a:ext cx="5486400" cy="566738"/>
          </a:xfrm>
        </p:spPr>
        <p:txBody>
          <a:bodyPr/>
          <a:lstStyle/>
          <a:p>
            <a:pPr algn="ctr"/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CDC Efforts and Projects</a:t>
            </a:r>
            <a:endPara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533400" y="5410200"/>
            <a:ext cx="7162800" cy="1219200"/>
          </a:xfrm>
        </p:spPr>
        <p:txBody>
          <a:bodyPr/>
          <a:lstStyle/>
          <a:p>
            <a:pPr>
              <a:buFont typeface="Myriad Web Pro" charset="0"/>
              <a:buChar char="*"/>
            </a:pPr>
            <a:r>
              <a:rPr lang="en-US" sz="1100" u="sng" dirty="0" smtClean="0">
                <a:ea typeface="ＭＳ Ｐゴシック" charset="0"/>
              </a:rPr>
              <a:t>  </a:t>
            </a:r>
            <a:r>
              <a:rPr lang="en-US" sz="1100" u="sng" dirty="0" smtClean="0">
                <a:ea typeface="ＭＳ Ｐゴシック" charset="0"/>
                <a:hlinkClick r:id="rId3"/>
              </a:rPr>
              <a:t>www.cdc.gov/hiv/topics/research/prs/index.htm</a:t>
            </a:r>
            <a:r>
              <a:rPr lang="en-US" sz="1100" u="sng" dirty="0" smtClean="0">
                <a:ea typeface="ＭＳ Ｐゴシック" charset="0"/>
              </a:rPr>
              <a:t>    </a:t>
            </a:r>
          </a:p>
          <a:p>
            <a:pPr>
              <a:buFont typeface="Myriad Web Pro" charset="0"/>
              <a:buChar char="*"/>
            </a:pPr>
            <a:r>
              <a:rPr lang="en-US" sz="1100" u="sng" dirty="0" smtClean="0">
                <a:ea typeface="ＭＳ Ｐゴシック" charset="0"/>
                <a:hlinkClick r:id="rId4"/>
              </a:rPr>
              <a:t>  </a:t>
            </a:r>
            <a:r>
              <a:rPr lang="en-US" sz="1100" dirty="0" smtClean="0">
                <a:hlinkClick r:id="rId4"/>
              </a:rPr>
              <a:t>www.effectiveinterventions.org</a:t>
            </a:r>
            <a:r>
              <a:rPr lang="en-US" sz="1100" dirty="0" smtClean="0"/>
              <a:t>   </a:t>
            </a:r>
          </a:p>
          <a:p>
            <a:pPr>
              <a:buFont typeface="Myriad Web Pro" charset="0"/>
              <a:buChar char="*"/>
            </a:pPr>
            <a:r>
              <a:rPr lang="en-US" sz="1100" dirty="0" smtClean="0">
                <a:hlinkClick r:id="rId5"/>
              </a:rPr>
              <a:t>  www.cdc.gov/hiv/topics/cba/index.htm</a:t>
            </a:r>
            <a:r>
              <a:rPr lang="en-US" sz="1100" dirty="0" smtClean="0"/>
              <a:t>   </a:t>
            </a:r>
          </a:p>
          <a:p>
            <a:pPr>
              <a:buFont typeface="Myriad Web Pro" charset="0"/>
              <a:buChar char="*"/>
            </a:pPr>
            <a:r>
              <a:rPr lang="en-US" sz="1100" u="sng" dirty="0" smtClean="0">
                <a:ea typeface="ＭＳ Ｐゴシック" charset="0"/>
                <a:hlinkClick r:id="rId6"/>
              </a:rPr>
              <a:t>  www.cdc.gov/hiv/topics/research/prs/compendium-evidence-based-interventions.htm</a:t>
            </a:r>
            <a:endParaRPr lang="en-US" sz="1100" u="sng" dirty="0" smtClean="0">
              <a:ea typeface="ＭＳ Ｐゴシック" charset="0"/>
            </a:endParaRPr>
          </a:p>
          <a:p>
            <a:pPr>
              <a:buFont typeface="Myriad Web Pro" charset="0"/>
              <a:buChar char="*"/>
            </a:pPr>
            <a:r>
              <a:rPr lang="en-US" sz="1100" u="sng" dirty="0" smtClean="0">
                <a:ea typeface="ＭＳ Ｐゴシック" charset="0"/>
                <a:hlinkClick r:id="rId7"/>
              </a:rPr>
              <a:t>  </a:t>
            </a:r>
            <a:r>
              <a:rPr lang="en-US" sz="1100" dirty="0" smtClean="0">
                <a:hlinkClick r:id="rId7"/>
              </a:rPr>
              <a:t>www.cdc.gov/hiv/topics/prev_prog/rep/resources/qa/</a:t>
            </a:r>
            <a:r>
              <a:rPr lang="en-US" sz="1100" dirty="0" smtClean="0"/>
              <a:t> </a:t>
            </a:r>
          </a:p>
        </p:txBody>
      </p:sp>
      <p:pic>
        <p:nvPicPr>
          <p:cNvPr id="7" name="Picture 3" descr="Compendium of HIV Prevention Interventions with Evidence of Effectiveness, CDC web page screen shot."/>
          <p:cNvPicPr>
            <a:picLocks noGrp="1" noChangeAspect="1" noChangeArrowheads="1"/>
          </p:cNvPicPr>
          <p:nvPr>
            <p:ph type="pic" idx="1"/>
          </p:nvPr>
        </p:nvPicPr>
        <p:blipFill>
          <a:blip r:embed="rId8" cstate="print"/>
          <a:srcRect l="3658" r="3658"/>
          <a:stretch>
            <a:fillRect/>
          </a:stretch>
        </p:blipFill>
        <p:spPr bwMode="auto">
          <a:xfrm>
            <a:off x="381000" y="1066800"/>
            <a:ext cx="1752600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Placeholder 4" descr="evidence-based"/>
          <p:cNvPicPr>
            <a:picLocks noChangeAspect="1"/>
          </p:cNvPicPr>
          <p:nvPr/>
        </p:nvPicPr>
        <p:blipFill>
          <a:blip r:embed="rId9" cstate="print"/>
          <a:srcRect t="21023" b="21023"/>
          <a:stretch>
            <a:fillRect/>
          </a:stretch>
        </p:blipFill>
        <p:spPr>
          <a:xfrm>
            <a:off x="1143000" y="1752600"/>
            <a:ext cx="1447800" cy="1371600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Replicating Effective Program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3581400"/>
            <a:ext cx="1620201" cy="1524000"/>
          </a:xfrm>
          <a:prstGeom prst="rect">
            <a:avLst/>
          </a:prstGeom>
          <a:noFill/>
        </p:spPr>
      </p:pic>
      <p:pic>
        <p:nvPicPr>
          <p:cNvPr id="22" name="Picture 4" descr="CDC 24/7: Saving Lives. Protecting People. Saving Money through Prevention.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7199" y="457200"/>
            <a:ext cx="658467" cy="533400"/>
          </a:xfrm>
          <a:prstGeom prst="rect">
            <a:avLst/>
          </a:prstGeom>
          <a:noFill/>
        </p:spPr>
      </p:pic>
      <p:pic>
        <p:nvPicPr>
          <p:cNvPr id="30722" name="Picture 2" descr="Prevention research Synthesis imag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66800" y="457200"/>
            <a:ext cx="11430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5" name="Picture 5" descr="document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752600" y="2362200"/>
            <a:ext cx="1371600" cy="144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9" name="Content Placeholder 10"/>
          <p:cNvSpPr txBox="1">
            <a:spLocks/>
          </p:cNvSpPr>
          <p:nvPr/>
        </p:nvSpPr>
        <p:spPr>
          <a:xfrm>
            <a:off x="3886200" y="1066800"/>
            <a:ext cx="5257800" cy="4953000"/>
          </a:xfrm>
          <a:prstGeom prst="rect">
            <a:avLst/>
          </a:prstGeom>
          <a:ln w="254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Char char="q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Prevention Research Synthesis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Project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/>
                </a:solidFill>
              </a:rPr>
              <a:t>  </a:t>
            </a:r>
            <a:r>
              <a:rPr lang="en-US" sz="2000" baseline="0" dirty="0" smtClean="0">
                <a:solidFill>
                  <a:schemeClr val="bg2"/>
                </a:solidFill>
              </a:rPr>
              <a:t>Compendium</a:t>
            </a:r>
            <a:r>
              <a:rPr lang="en-US" sz="2000" dirty="0" smtClean="0">
                <a:solidFill>
                  <a:schemeClr val="bg2"/>
                </a:solidFill>
              </a:rPr>
              <a:t> of HIV Prevention Interventions with Evidence of Effectiveness</a:t>
            </a:r>
          </a:p>
          <a:p>
            <a:pPr lvl="1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bg2"/>
                </a:solidFill>
              </a:rPr>
              <a:t>  </a:t>
            </a:r>
            <a:r>
              <a:rPr lang="en-US" dirty="0" smtClean="0">
                <a:solidFill>
                  <a:schemeClr val="bg2"/>
                </a:solidFill>
              </a:rPr>
              <a:t>Original – 1999 (listed 24)</a:t>
            </a:r>
          </a:p>
          <a:p>
            <a:pPr lvl="1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</a:rPr>
              <a:t>  Updated – 2009 (listed &gt; 70)</a:t>
            </a:r>
          </a:p>
          <a:p>
            <a:pPr lvl="1">
              <a:spcBef>
                <a:spcPct val="2000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2"/>
                </a:solidFill>
              </a:rPr>
              <a:t>  Newest Chapter – 2010 – Medication Adherence Interventions  (currently lists 8)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/>
                </a:solidFill>
              </a:rPr>
              <a:t>  Replicating Effective Behavioral Programs Project – many of these interventions were replicated in “real world” settings by partnerships of researchers &amp; community settings</a:t>
            </a:r>
          </a:p>
          <a:p>
            <a:pPr>
              <a:spcBef>
                <a:spcPct val="20000"/>
              </a:spcBef>
              <a:buClr>
                <a:schemeClr val="bg1"/>
              </a:buClr>
              <a:buSzPct val="7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/>
                </a:solidFill>
              </a:rPr>
              <a:t>  Diffusion of Effective Behavioral Interventions  (training, materials,  &amp;                       technical assistance)</a:t>
            </a:r>
          </a:p>
          <a:p>
            <a:pPr>
              <a:spcBef>
                <a:spcPct val="20000"/>
              </a:spcBef>
              <a:buFont typeface="Arial" pitchFamily="34" charset="0"/>
              <a:buNone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6" descr="DEBI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133600" y="3352800"/>
            <a:ext cx="1424179" cy="1752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2133600" y="3657600"/>
            <a:ext cx="11430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 smtClean="0">
                <a:hlinkClick r:id="rId4"/>
              </a:rPr>
              <a:t>www.effectiveinterventions.org</a:t>
            </a:r>
            <a:endParaRPr lang="en-US" sz="5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NCHHSTP_PPT_dark(">
  <a:themeElements>
    <a:clrScheme name="NCHHSTP Dark PPT Colors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00C6D7"/>
      </a:accent1>
      <a:accent2>
        <a:srgbClr val="6F2C3E"/>
      </a:accent2>
      <a:accent3>
        <a:srgbClr val="8E258D"/>
      </a:accent3>
      <a:accent4>
        <a:srgbClr val="AA272F"/>
      </a:accent4>
      <a:accent5>
        <a:srgbClr val="EC7A08"/>
      </a:accent5>
      <a:accent6>
        <a:srgbClr val="7F7F7F"/>
      </a:accent6>
      <a:hlink>
        <a:srgbClr val="FFC000"/>
      </a:hlink>
      <a:folHlink>
        <a:srgbClr val="002060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3702</TotalTime>
  <Words>9252</Words>
  <Application>Microsoft Office PowerPoint</Application>
  <PresentationFormat>On-screen Show (4:3)</PresentationFormat>
  <Paragraphs>682</Paragraphs>
  <Slides>37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Arial</vt:lpstr>
      <vt:lpstr>Wingdings</vt:lpstr>
      <vt:lpstr>Calibri</vt:lpstr>
      <vt:lpstr>ＭＳ Ｐゴシック</vt:lpstr>
      <vt:lpstr>Symbol</vt:lpstr>
      <vt:lpstr>Courier New</vt:lpstr>
      <vt:lpstr>Myriad Web Pro</vt:lpstr>
      <vt:lpstr>NCHHSTP_PPT_dark(</vt:lpstr>
      <vt:lpstr>Acrobat Document</vt:lpstr>
      <vt:lpstr>Behavioral Interventions for  STD/HIV Prevention</vt:lpstr>
      <vt:lpstr>Relevance of HIV Prevention Interventions for          STD Prevention and Vice-Versa</vt:lpstr>
      <vt:lpstr>Behavioral Science-based Interventions  for STD/HIV Prevention</vt:lpstr>
      <vt:lpstr>Behavioral Science-based Interventions  for STD/HIV Prevention</vt:lpstr>
      <vt:lpstr>Historical Perspective</vt:lpstr>
      <vt:lpstr>Historical Perspective  From Orders to Education-Alone to Behavioral </vt:lpstr>
      <vt:lpstr>Behavioral Interventions for STD/HIV Prevention</vt:lpstr>
      <vt:lpstr>Behavioral Interventions for STD/HIV Prevention</vt:lpstr>
      <vt:lpstr>CDC Efforts and Projects</vt:lpstr>
      <vt:lpstr>Behavioral Interventions – Individual Level</vt:lpstr>
      <vt:lpstr>ILIs – Client-centered Counseling</vt:lpstr>
      <vt:lpstr>Elements of Client-Centered Counseling</vt:lpstr>
      <vt:lpstr>Client-Centered Counseling Challenges</vt:lpstr>
      <vt:lpstr>Client-centered Counseling – the Approach </vt:lpstr>
      <vt:lpstr>Client-centered Counseling – the Approach </vt:lpstr>
      <vt:lpstr>Examples of Evidence-based ILIs </vt:lpstr>
      <vt:lpstr>Behavioral Interventions – Group Level </vt:lpstr>
      <vt:lpstr>Behavioral Interventions – Group Level </vt:lpstr>
      <vt:lpstr>Behavioral Interventions – Group Level </vt:lpstr>
      <vt:lpstr>Examples of Evidence-based GLIs</vt:lpstr>
      <vt:lpstr>Behavioral Interventions – Community Level </vt:lpstr>
      <vt:lpstr>Behavioral Interventions – Community Level </vt:lpstr>
      <vt:lpstr>Behavioral Interventions – Community Level </vt:lpstr>
      <vt:lpstr>Examples of Evidence-based CLIs  </vt:lpstr>
      <vt:lpstr>Structural Interventions </vt:lpstr>
      <vt:lpstr>Example of Structural Intervention  Condom Distribution – Soon to Be Available </vt:lpstr>
      <vt:lpstr>Behavioral Science-based Interventions  for STD/HIV Prevention</vt:lpstr>
      <vt:lpstr>Newer Challenges – Viral STDs Including HIV</vt:lpstr>
      <vt:lpstr>Newer Challenges – Viral STDs </vt:lpstr>
      <vt:lpstr>Newer Challenges – Viral STDs </vt:lpstr>
      <vt:lpstr>Newer Challenges – Viral STDs </vt:lpstr>
      <vt:lpstr>Newer Challenges – HIV  “Prevention with Positives”</vt:lpstr>
      <vt:lpstr>“Prevention with Positives” Examples All in the DEBI Project </vt:lpstr>
      <vt:lpstr>STD/HIV Prevention Behavioral Interventions </vt:lpstr>
      <vt:lpstr>National HIV/AIDS Strategy for the United States</vt:lpstr>
      <vt:lpstr>National HIV/AIDS Strategy</vt:lpstr>
      <vt:lpstr>Resources</vt:lpstr>
    </vt:vector>
  </TitlesOfParts>
  <Company>CDC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CDC Presentation</dc:title>
  <dc:creator>Centers for Disease Control and Prevention</dc:creator>
  <cp:lastModifiedBy>Haecker, Suzanne</cp:lastModifiedBy>
  <cp:revision>123</cp:revision>
  <dcterms:created xsi:type="dcterms:W3CDTF">2010-12-06T17:56:06Z</dcterms:created>
  <dcterms:modified xsi:type="dcterms:W3CDTF">2012-04-23T20:03:58Z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</Properties>
</file>